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8" r:id="rId1"/>
  </p:sldMasterIdLst>
  <p:notesMasterIdLst>
    <p:notesMasterId r:id="rId14"/>
  </p:notesMasterIdLst>
  <p:handoutMasterIdLst>
    <p:handoutMasterId r:id="rId15"/>
  </p:handoutMasterIdLst>
  <p:sldIdLst>
    <p:sldId id="256" r:id="rId2"/>
    <p:sldId id="271" r:id="rId3"/>
    <p:sldId id="257" r:id="rId4"/>
    <p:sldId id="266" r:id="rId5"/>
    <p:sldId id="267" r:id="rId6"/>
    <p:sldId id="258" r:id="rId7"/>
    <p:sldId id="262" r:id="rId8"/>
    <p:sldId id="269" r:id="rId9"/>
    <p:sldId id="270" r:id="rId10"/>
    <p:sldId id="260" r:id="rId11"/>
    <p:sldId id="268" r:id="rId12"/>
    <p:sldId id="259" r:id="rId13"/>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104" d="100"/>
          <a:sy n="104" d="100"/>
        </p:scale>
        <p:origin x="126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73148EA-DE97-4768-8D61-D6943FD0676F}" type="datetimeFigureOut">
              <a:rPr lang="en-US" smtClean="0"/>
              <a:t>5/4/2015</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150CFFC-70BF-4349-A71E-4E068F1A9EA3}" type="slidenum">
              <a:rPr lang="en-US" smtClean="0"/>
              <a:t>‹#›</a:t>
            </a:fld>
            <a:endParaRPr lang="en-US" dirty="0"/>
          </a:p>
        </p:txBody>
      </p:sp>
    </p:spTree>
    <p:extLst>
      <p:ext uri="{BB962C8B-B14F-4D97-AF65-F5344CB8AC3E}">
        <p14:creationId xmlns:p14="http://schemas.microsoft.com/office/powerpoint/2010/main" val="15238186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4F24222D-58A9-4E81-97F4-5FFC15A96129}" type="datetimeFigureOut">
              <a:rPr lang="en-US"/>
              <a:pPr>
                <a:defRPr/>
              </a:pPr>
              <a:t>5/4/2015</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7BF4308C-D688-4835-8A16-9E2FD7067B1F}" type="slidenum">
              <a:rPr lang="en-US" altLang="en-US"/>
              <a:pPr>
                <a:defRPr/>
              </a:pPr>
              <a:t>‹#›</a:t>
            </a:fld>
            <a:endParaRPr lang="en-US" altLang="en-US" dirty="0"/>
          </a:p>
        </p:txBody>
      </p:sp>
    </p:spTree>
    <p:extLst>
      <p:ext uri="{BB962C8B-B14F-4D97-AF65-F5344CB8AC3E}">
        <p14:creationId xmlns:p14="http://schemas.microsoft.com/office/powerpoint/2010/main" val="427235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BF4308C-D688-4835-8A16-9E2FD7067B1F}" type="slidenum">
              <a:rPr lang="en-US" altLang="en-US" smtClean="0"/>
              <a:pPr>
                <a:defRPr/>
              </a:pPr>
              <a:t>1</a:t>
            </a:fld>
            <a:endParaRPr lang="en-US" altLang="en-US" dirty="0"/>
          </a:p>
        </p:txBody>
      </p:sp>
    </p:spTree>
    <p:extLst>
      <p:ext uri="{BB962C8B-B14F-4D97-AF65-F5344CB8AC3E}">
        <p14:creationId xmlns:p14="http://schemas.microsoft.com/office/powerpoint/2010/main" val="8339470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BF4308C-D688-4835-8A16-9E2FD7067B1F}" type="slidenum">
              <a:rPr lang="en-US" altLang="en-US" smtClean="0"/>
              <a:pPr>
                <a:defRPr/>
              </a:pPr>
              <a:t>10</a:t>
            </a:fld>
            <a:endParaRPr lang="en-US" altLang="en-US" dirty="0"/>
          </a:p>
        </p:txBody>
      </p:sp>
    </p:spTree>
    <p:extLst>
      <p:ext uri="{BB962C8B-B14F-4D97-AF65-F5344CB8AC3E}">
        <p14:creationId xmlns:p14="http://schemas.microsoft.com/office/powerpoint/2010/main" val="1621597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BF4308C-D688-4835-8A16-9E2FD7067B1F}" type="slidenum">
              <a:rPr lang="en-US" altLang="en-US" smtClean="0"/>
              <a:pPr>
                <a:defRPr/>
              </a:pPr>
              <a:t>11</a:t>
            </a:fld>
            <a:endParaRPr lang="en-US" altLang="en-US" dirty="0"/>
          </a:p>
        </p:txBody>
      </p:sp>
    </p:spTree>
    <p:extLst>
      <p:ext uri="{BB962C8B-B14F-4D97-AF65-F5344CB8AC3E}">
        <p14:creationId xmlns:p14="http://schemas.microsoft.com/office/powerpoint/2010/main" val="24328846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BF4308C-D688-4835-8A16-9E2FD7067B1F}" type="slidenum">
              <a:rPr lang="en-US" altLang="en-US" smtClean="0"/>
              <a:pPr>
                <a:defRPr/>
              </a:pPr>
              <a:t>12</a:t>
            </a:fld>
            <a:endParaRPr lang="en-US" altLang="en-US" dirty="0"/>
          </a:p>
        </p:txBody>
      </p:sp>
    </p:spTree>
    <p:extLst>
      <p:ext uri="{BB962C8B-B14F-4D97-AF65-F5344CB8AC3E}">
        <p14:creationId xmlns:p14="http://schemas.microsoft.com/office/powerpoint/2010/main" val="2692204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BF4308C-D688-4835-8A16-9E2FD7067B1F}" type="slidenum">
              <a:rPr lang="en-US" altLang="en-US" smtClean="0"/>
              <a:pPr>
                <a:defRPr/>
              </a:pPr>
              <a:t>2</a:t>
            </a:fld>
            <a:endParaRPr lang="en-US" altLang="en-US" dirty="0"/>
          </a:p>
        </p:txBody>
      </p:sp>
    </p:spTree>
    <p:extLst>
      <p:ext uri="{BB962C8B-B14F-4D97-AF65-F5344CB8AC3E}">
        <p14:creationId xmlns:p14="http://schemas.microsoft.com/office/powerpoint/2010/main" val="833947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BF4308C-D688-4835-8A16-9E2FD7067B1F}" type="slidenum">
              <a:rPr lang="en-US" altLang="en-US" smtClean="0"/>
              <a:pPr>
                <a:defRPr/>
              </a:pPr>
              <a:t>3</a:t>
            </a:fld>
            <a:endParaRPr lang="en-US" altLang="en-US" dirty="0"/>
          </a:p>
        </p:txBody>
      </p:sp>
    </p:spTree>
    <p:extLst>
      <p:ext uri="{BB962C8B-B14F-4D97-AF65-F5344CB8AC3E}">
        <p14:creationId xmlns:p14="http://schemas.microsoft.com/office/powerpoint/2010/main" val="2857231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BF4308C-D688-4835-8A16-9E2FD7067B1F}" type="slidenum">
              <a:rPr lang="en-US" altLang="en-US" smtClean="0"/>
              <a:pPr>
                <a:defRPr/>
              </a:pPr>
              <a:t>4</a:t>
            </a:fld>
            <a:endParaRPr lang="en-US" altLang="en-US" dirty="0"/>
          </a:p>
        </p:txBody>
      </p:sp>
    </p:spTree>
    <p:extLst>
      <p:ext uri="{BB962C8B-B14F-4D97-AF65-F5344CB8AC3E}">
        <p14:creationId xmlns:p14="http://schemas.microsoft.com/office/powerpoint/2010/main" val="2858722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BF4308C-D688-4835-8A16-9E2FD7067B1F}" type="slidenum">
              <a:rPr lang="en-US" altLang="en-US" smtClean="0"/>
              <a:pPr>
                <a:defRPr/>
              </a:pPr>
              <a:t>5</a:t>
            </a:fld>
            <a:endParaRPr lang="en-US" altLang="en-US" dirty="0"/>
          </a:p>
        </p:txBody>
      </p:sp>
    </p:spTree>
    <p:extLst>
      <p:ext uri="{BB962C8B-B14F-4D97-AF65-F5344CB8AC3E}">
        <p14:creationId xmlns:p14="http://schemas.microsoft.com/office/powerpoint/2010/main" val="1254640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BF4308C-D688-4835-8A16-9E2FD7067B1F}" type="slidenum">
              <a:rPr lang="en-US" altLang="en-US" smtClean="0"/>
              <a:pPr>
                <a:defRPr/>
              </a:pPr>
              <a:t>6</a:t>
            </a:fld>
            <a:endParaRPr lang="en-US" altLang="en-US" dirty="0"/>
          </a:p>
        </p:txBody>
      </p:sp>
    </p:spTree>
    <p:extLst>
      <p:ext uri="{BB962C8B-B14F-4D97-AF65-F5344CB8AC3E}">
        <p14:creationId xmlns:p14="http://schemas.microsoft.com/office/powerpoint/2010/main" val="1362417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BF4308C-D688-4835-8A16-9E2FD7067B1F}" type="slidenum">
              <a:rPr lang="en-US" altLang="en-US" smtClean="0"/>
              <a:pPr>
                <a:defRPr/>
              </a:pPr>
              <a:t>7</a:t>
            </a:fld>
            <a:endParaRPr lang="en-US" altLang="en-US" dirty="0"/>
          </a:p>
        </p:txBody>
      </p:sp>
    </p:spTree>
    <p:extLst>
      <p:ext uri="{BB962C8B-B14F-4D97-AF65-F5344CB8AC3E}">
        <p14:creationId xmlns:p14="http://schemas.microsoft.com/office/powerpoint/2010/main" val="1880093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BF4308C-D688-4835-8A16-9E2FD7067B1F}" type="slidenum">
              <a:rPr lang="en-US" altLang="en-US" smtClean="0"/>
              <a:pPr>
                <a:defRPr/>
              </a:pPr>
              <a:t>8</a:t>
            </a:fld>
            <a:endParaRPr lang="en-US" altLang="en-US" dirty="0"/>
          </a:p>
        </p:txBody>
      </p:sp>
    </p:spTree>
    <p:extLst>
      <p:ext uri="{BB962C8B-B14F-4D97-AF65-F5344CB8AC3E}">
        <p14:creationId xmlns:p14="http://schemas.microsoft.com/office/powerpoint/2010/main" val="3273832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BF4308C-D688-4835-8A16-9E2FD7067B1F}" type="slidenum">
              <a:rPr lang="en-US" altLang="en-US" smtClean="0"/>
              <a:pPr>
                <a:defRPr/>
              </a:pPr>
              <a:t>9</a:t>
            </a:fld>
            <a:endParaRPr lang="en-US" altLang="en-US" dirty="0"/>
          </a:p>
        </p:txBody>
      </p:sp>
    </p:spTree>
    <p:extLst>
      <p:ext uri="{BB962C8B-B14F-4D97-AF65-F5344CB8AC3E}">
        <p14:creationId xmlns:p14="http://schemas.microsoft.com/office/powerpoint/2010/main" val="1589038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22960" y="758952"/>
            <a:ext cx="7543800" cy="3566160"/>
          </a:xfrm>
        </p:spPr>
        <p:txBody>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D85BC6EA-2C17-4C16-9BDC-07D31CEBEF26}" type="datetime1">
              <a:rPr lang="en-US"/>
              <a:pPr>
                <a:defRPr/>
              </a:pPr>
              <a:t>5/4/2015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4ED7B83-AEAB-4C6B-81F2-C1D9EC95E1AF}" type="slidenum">
              <a:rPr lang="en-US" altLang="en-US"/>
              <a:pPr>
                <a:defRPr/>
              </a:pPr>
              <a:t>‹#›</a:t>
            </a:fld>
            <a:endParaRPr lang="en-US" altLang="en-US" dirty="0"/>
          </a:p>
        </p:txBody>
      </p:sp>
    </p:spTree>
    <p:extLst>
      <p:ext uri="{BB962C8B-B14F-4D97-AF65-F5344CB8AC3E}">
        <p14:creationId xmlns:p14="http://schemas.microsoft.com/office/powerpoint/2010/main" val="1858989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9F6A609-D650-4C52-A967-75B6AD6C17C2}" type="datetime1">
              <a:rPr lang="en-US"/>
              <a:pPr>
                <a:defRPr/>
              </a:pPr>
              <a:t>5/4/2015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F9104EA-8F99-4D98-854D-D64493E2BEAE}" type="slidenum">
              <a:rPr lang="en-US" altLang="en-US"/>
              <a:pPr>
                <a:defRPr/>
              </a:pPr>
              <a:t>‹#›</a:t>
            </a:fld>
            <a:endParaRPr lang="en-US" altLang="en-US" dirty="0"/>
          </a:p>
        </p:txBody>
      </p:sp>
    </p:spTree>
    <p:extLst>
      <p:ext uri="{BB962C8B-B14F-4D97-AF65-F5344CB8AC3E}">
        <p14:creationId xmlns:p14="http://schemas.microsoft.com/office/powerpoint/2010/main" val="353929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47684729-F3E2-4BBF-B67D-2E96E2070B17}" type="datetime1">
              <a:rPr lang="en-US"/>
              <a:pPr>
                <a:defRPr/>
              </a:pPr>
              <a:t>5/4/2015</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D93433C7-D2D1-4B44-B527-DFC66BB83CC6}" type="slidenum">
              <a:rPr lang="en-US" altLang="en-US"/>
              <a:pPr>
                <a:defRPr/>
              </a:pPr>
              <a:t>‹#›</a:t>
            </a:fld>
            <a:endParaRPr lang="en-US" altLang="en-US" dirty="0"/>
          </a:p>
        </p:txBody>
      </p:sp>
    </p:spTree>
    <p:extLst>
      <p:ext uri="{BB962C8B-B14F-4D97-AF65-F5344CB8AC3E}">
        <p14:creationId xmlns:p14="http://schemas.microsoft.com/office/powerpoint/2010/main" val="635518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5622961-4D28-42E8-81F1-24557E662CAF}" type="datetime1">
              <a:rPr lang="en-US"/>
              <a:pPr>
                <a:defRPr/>
              </a:pPr>
              <a:t>5/4/2015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FBAC696-21B9-4EBD-B89D-A1C25CABBF47}" type="slidenum">
              <a:rPr lang="en-US" altLang="en-US"/>
              <a:pPr>
                <a:defRPr/>
              </a:pPr>
              <a:t>‹#›</a:t>
            </a:fld>
            <a:endParaRPr lang="en-US" altLang="en-US" dirty="0"/>
          </a:p>
        </p:txBody>
      </p:sp>
    </p:spTree>
    <p:extLst>
      <p:ext uri="{BB962C8B-B14F-4D97-AF65-F5344CB8AC3E}">
        <p14:creationId xmlns:p14="http://schemas.microsoft.com/office/powerpoint/2010/main" val="389601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80A7B913-3748-4A99-BF2E-4770A234366E}" type="datetime1">
              <a:rPr lang="en-US"/>
              <a:pPr>
                <a:defRPr/>
              </a:pPr>
              <a:t>5/4/2015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ADFB170D-B630-4DEC-A319-F5F85C242D9B}" type="slidenum">
              <a:rPr lang="en-US" altLang="en-US"/>
              <a:pPr>
                <a:defRPr/>
              </a:pPr>
              <a:t>‹#›</a:t>
            </a:fld>
            <a:endParaRPr lang="en-US" altLang="en-US" dirty="0"/>
          </a:p>
        </p:txBody>
      </p:sp>
    </p:spTree>
    <p:extLst>
      <p:ext uri="{BB962C8B-B14F-4D97-AF65-F5344CB8AC3E}">
        <p14:creationId xmlns:p14="http://schemas.microsoft.com/office/powerpoint/2010/main" val="801095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D5E5B6E7-8EF5-480C-A7A9-5503B30B5C08}" type="datetime1">
              <a:rPr lang="en-US"/>
              <a:pPr>
                <a:defRPr/>
              </a:pPr>
              <a:t>5/4/2015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3DEEF21-9773-4BF7-8654-65AE8F8459E5}" type="slidenum">
              <a:rPr lang="en-US" altLang="en-US"/>
              <a:pPr>
                <a:defRPr/>
              </a:pPr>
              <a:t>‹#›</a:t>
            </a:fld>
            <a:endParaRPr lang="en-US" altLang="en-US" dirty="0"/>
          </a:p>
        </p:txBody>
      </p:sp>
    </p:spTree>
    <p:extLst>
      <p:ext uri="{BB962C8B-B14F-4D97-AF65-F5344CB8AC3E}">
        <p14:creationId xmlns:p14="http://schemas.microsoft.com/office/powerpoint/2010/main" val="747940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4A466578-5766-41E2-A0D3-C47FA1612CA2}" type="datetime1">
              <a:rPr lang="en-US"/>
              <a:pPr>
                <a:defRPr/>
              </a:pPr>
              <a:t>5/4/2015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EA402195-6B5F-40DF-A364-00A01113542E}" type="slidenum">
              <a:rPr lang="en-US" altLang="en-US"/>
              <a:pPr>
                <a:defRPr/>
              </a:pPr>
              <a:t>‹#›</a:t>
            </a:fld>
            <a:endParaRPr lang="en-US" altLang="en-US" dirty="0"/>
          </a:p>
        </p:txBody>
      </p:sp>
    </p:spTree>
    <p:extLst>
      <p:ext uri="{BB962C8B-B14F-4D97-AF65-F5344CB8AC3E}">
        <p14:creationId xmlns:p14="http://schemas.microsoft.com/office/powerpoint/2010/main" val="2953026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9750A235-52DB-49DE-A83A-49B085F0407F}" type="datetime1">
              <a:rPr lang="en-US"/>
              <a:pPr>
                <a:defRPr/>
              </a:pPr>
              <a:t>5/4/2015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24683116-53D4-4909-9BFA-8590770D4A58}" type="slidenum">
              <a:rPr lang="en-US" altLang="en-US"/>
              <a:pPr>
                <a:defRPr/>
              </a:pPr>
              <a:t>‹#›</a:t>
            </a:fld>
            <a:endParaRPr lang="en-US" altLang="en-US" dirty="0"/>
          </a:p>
        </p:txBody>
      </p:sp>
    </p:spTree>
    <p:extLst>
      <p:ext uri="{BB962C8B-B14F-4D97-AF65-F5344CB8AC3E}">
        <p14:creationId xmlns:p14="http://schemas.microsoft.com/office/powerpoint/2010/main" val="739780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fld id="{8370582D-23D3-49B8-9C4F-204AEE485982}" type="datetime1">
              <a:rPr lang="en-US"/>
              <a:pPr>
                <a:defRPr/>
              </a:pPr>
              <a:t>5/4/2015</a:t>
            </a:fld>
            <a:endParaRPr lang="en-US" dirty="0"/>
          </a:p>
        </p:txBody>
      </p:sp>
      <p:sp>
        <p:nvSpPr>
          <p:cNvPr id="5" name="Footer Placeholder 7"/>
          <p:cNvSpPr>
            <a:spLocks noGrp="1"/>
          </p:cNvSpPr>
          <p:nvPr>
            <p:ph type="ftr" sz="quarter" idx="11"/>
          </p:nvPr>
        </p:nvSpPr>
        <p:spPr/>
        <p:txBody>
          <a:bodyPr/>
          <a:lstStyle>
            <a:lvl1pPr>
              <a:defRPr>
                <a:solidFill>
                  <a:srgbClr val="FFFFFF"/>
                </a:solidFill>
              </a:defRPr>
            </a:lvl1pPr>
          </a:lstStyle>
          <a:p>
            <a:pPr>
              <a:defRPr/>
            </a:pPr>
            <a:endParaRPr lang="en-US" dirty="0"/>
          </a:p>
        </p:txBody>
      </p:sp>
      <p:sp>
        <p:nvSpPr>
          <p:cNvPr id="6" name="Slide Number Placeholder 8"/>
          <p:cNvSpPr>
            <a:spLocks noGrp="1"/>
          </p:cNvSpPr>
          <p:nvPr>
            <p:ph type="sldNum" sz="quarter" idx="12"/>
          </p:nvPr>
        </p:nvSpPr>
        <p:spPr/>
        <p:txBody>
          <a:bodyPr/>
          <a:lstStyle>
            <a:lvl1pPr>
              <a:defRPr/>
            </a:lvl1pPr>
          </a:lstStyle>
          <a:p>
            <a:pPr>
              <a:defRPr/>
            </a:pPr>
            <a:fld id="{7B5CBF92-345E-476A-BEE4-67641A5760C0}" type="slidenum">
              <a:rPr lang="en-US" altLang="en-US"/>
              <a:pPr>
                <a:defRPr/>
              </a:pPr>
              <a:t>‹#›</a:t>
            </a:fld>
            <a:endParaRPr lang="en-US" altLang="en-US" dirty="0"/>
          </a:p>
        </p:txBody>
      </p:sp>
    </p:spTree>
    <p:extLst>
      <p:ext uri="{BB962C8B-B14F-4D97-AF65-F5344CB8AC3E}">
        <p14:creationId xmlns:p14="http://schemas.microsoft.com/office/powerpoint/2010/main" val="3080316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349250" y="6459538"/>
            <a:ext cx="1963738" cy="365125"/>
          </a:xfrm>
        </p:spPr>
        <p:txBody>
          <a:bodyPr/>
          <a:lstStyle>
            <a:lvl1pPr algn="l">
              <a:defRPr/>
            </a:lvl1pPr>
          </a:lstStyle>
          <a:p>
            <a:pPr>
              <a:defRPr/>
            </a:pPr>
            <a:fld id="{B96BD6CD-C591-4B76-908E-6FE58F632F64}" type="datetime1">
              <a:rPr lang="en-US"/>
              <a:pPr>
                <a:defRPr/>
              </a:pPr>
              <a:t>5/4/2015</a:t>
            </a:fld>
            <a:endParaRPr lang="en-US" dirty="0"/>
          </a:p>
        </p:txBody>
      </p:sp>
      <p:sp>
        <p:nvSpPr>
          <p:cNvPr id="8" name="Footer Placeholder 5"/>
          <p:cNvSpPr>
            <a:spLocks noGrp="1"/>
          </p:cNvSpPr>
          <p:nvPr>
            <p:ph type="ftr" sz="quarter" idx="11"/>
          </p:nvPr>
        </p:nvSpPr>
        <p:spPr>
          <a:xfrm>
            <a:off x="3600450" y="6459538"/>
            <a:ext cx="3486150" cy="365125"/>
          </a:xfrm>
        </p:spPr>
        <p:txBody>
          <a:bodyPr/>
          <a:lstStyle>
            <a:lvl1pPr algn="l">
              <a:defRPr>
                <a:solidFill>
                  <a:schemeClr val="tx2"/>
                </a:solidFill>
              </a:defRPr>
            </a:lvl1pPr>
          </a:lstStyle>
          <a:p>
            <a:pPr>
              <a:defRPr/>
            </a:pPr>
            <a:endParaRPr lang="en-US" dirty="0"/>
          </a:p>
        </p:txBody>
      </p:sp>
      <p:sp>
        <p:nvSpPr>
          <p:cNvPr id="9" name="Slide Number Placeholder 6"/>
          <p:cNvSpPr>
            <a:spLocks noGrp="1"/>
          </p:cNvSpPr>
          <p:nvPr>
            <p:ph type="sldNum" sz="quarter" idx="12"/>
          </p:nvPr>
        </p:nvSpPr>
        <p:spPr/>
        <p:txBody>
          <a:bodyPr/>
          <a:lstStyle>
            <a:lvl1pPr>
              <a:defRPr>
                <a:solidFill>
                  <a:schemeClr val="tx2"/>
                </a:solidFill>
              </a:defRPr>
            </a:lvl1pPr>
          </a:lstStyle>
          <a:p>
            <a:pPr>
              <a:defRPr/>
            </a:pPr>
            <a:fld id="{B2E09A7E-01D5-4695-9548-DFB83672F1FA}" type="slidenum">
              <a:rPr lang="en-US" altLang="en-US"/>
              <a:pPr>
                <a:defRPr/>
              </a:pPr>
              <a:t>‹#›</a:t>
            </a:fld>
            <a:endParaRPr lang="en-US" altLang="en-US" dirty="0"/>
          </a:p>
        </p:txBody>
      </p:sp>
    </p:spTree>
    <p:extLst>
      <p:ext uri="{BB962C8B-B14F-4D97-AF65-F5344CB8AC3E}">
        <p14:creationId xmlns:p14="http://schemas.microsoft.com/office/powerpoint/2010/main" val="179367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4953000"/>
            <a:ext cx="9142413"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0"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C006134E-5D13-4A18-A320-4CF93EBA2692}" type="datetime1">
              <a:rPr lang="en-US"/>
              <a:pPr>
                <a:defRPr/>
              </a:pPr>
              <a:t>5/4/2015</a:t>
            </a:fld>
            <a:endParaRPr lang="en-US" dirty="0"/>
          </a:p>
        </p:txBody>
      </p:sp>
      <p:sp>
        <p:nvSpPr>
          <p:cNvPr id="8" name="Footer Placeholder 5"/>
          <p:cNvSpPr>
            <a:spLocks noGrp="1"/>
          </p:cNvSpPr>
          <p:nvPr>
            <p:ph type="ftr" sz="quarter" idx="11"/>
          </p:nvPr>
        </p:nvSpPr>
        <p:spPr/>
        <p:txBody>
          <a:bodyPr/>
          <a:lstStyle>
            <a:lvl1pPr>
              <a:defRPr/>
            </a:lvl1pPr>
          </a:lstStyle>
          <a:p>
            <a:pPr>
              <a:defRPr/>
            </a:pPr>
            <a:endParaRPr lang="en-US" dirty="0"/>
          </a:p>
        </p:txBody>
      </p:sp>
      <p:sp>
        <p:nvSpPr>
          <p:cNvPr id="9" name="Slide Number Placeholder 6"/>
          <p:cNvSpPr>
            <a:spLocks noGrp="1"/>
          </p:cNvSpPr>
          <p:nvPr>
            <p:ph type="sldNum" sz="quarter" idx="12"/>
          </p:nvPr>
        </p:nvSpPr>
        <p:spPr/>
        <p:txBody>
          <a:bodyPr/>
          <a:lstStyle>
            <a:lvl1pPr>
              <a:defRPr/>
            </a:lvl1pPr>
          </a:lstStyle>
          <a:p>
            <a:pPr>
              <a:defRPr/>
            </a:pPr>
            <a:fld id="{88A1A723-9E11-4213-BFCC-1C0B46254618}" type="slidenum">
              <a:rPr lang="en-US" altLang="en-US"/>
              <a:pPr>
                <a:defRPr/>
              </a:pPr>
              <a:t>‹#›</a:t>
            </a:fld>
            <a:endParaRPr lang="en-US" altLang="en-US" dirty="0"/>
          </a:p>
        </p:txBody>
      </p:sp>
    </p:spTree>
    <p:extLst>
      <p:ext uri="{BB962C8B-B14F-4D97-AF65-F5344CB8AC3E}">
        <p14:creationId xmlns:p14="http://schemas.microsoft.com/office/powerpoint/2010/main" val="1952636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325" y="287338"/>
            <a:ext cx="7543800" cy="14493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1029" name="Text Placeholder 2"/>
          <p:cNvSpPr>
            <a:spLocks noGrp="1"/>
          </p:cNvSpPr>
          <p:nvPr>
            <p:ph type="body" idx="1"/>
          </p:nvPr>
        </p:nvSpPr>
        <p:spPr bwMode="auto">
          <a:xfrm>
            <a:off x="822325" y="1846263"/>
            <a:ext cx="7543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22325" y="6459538"/>
            <a:ext cx="1854200" cy="365125"/>
          </a:xfrm>
          <a:prstGeom prst="rect">
            <a:avLst/>
          </a:prstGeom>
        </p:spPr>
        <p:txBody>
          <a:bodyPr vert="horz" lIns="91440" tIns="45720" rIns="91440" bIns="45720" rtlCol="0" anchor="ctr"/>
          <a:lstStyle>
            <a:lvl1pPr algn="l">
              <a:defRPr sz="900">
                <a:solidFill>
                  <a:srgbClr val="FFFFFF"/>
                </a:solidFill>
              </a:defRPr>
            </a:lvl1pPr>
          </a:lstStyle>
          <a:p>
            <a:pPr>
              <a:defRPr/>
            </a:pPr>
            <a:fld id="{BA912C5B-C67E-44FC-9AA1-7FAFB470125B}" type="datetime1">
              <a:rPr lang="en-US"/>
              <a:pPr>
                <a:defRPr/>
              </a:pPr>
              <a:t>5/4/2015</a:t>
            </a:fld>
            <a:endParaRPr lang="en-US" dirty="0"/>
          </a:p>
        </p:txBody>
      </p:sp>
      <p:sp>
        <p:nvSpPr>
          <p:cNvPr id="5" name="Footer Placeholder 4"/>
          <p:cNvSpPr>
            <a:spLocks noGrp="1"/>
          </p:cNvSpPr>
          <p:nvPr>
            <p:ph type="ftr" sz="quarter" idx="3"/>
          </p:nvPr>
        </p:nvSpPr>
        <p:spPr>
          <a:xfrm>
            <a:off x="2765425" y="6459538"/>
            <a:ext cx="3616325"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dirty="0"/>
          </a:p>
        </p:txBody>
      </p:sp>
      <p:sp>
        <p:nvSpPr>
          <p:cNvPr id="6" name="Slide Number Placeholder 5"/>
          <p:cNvSpPr>
            <a:spLocks noGrp="1"/>
          </p:cNvSpPr>
          <p:nvPr>
            <p:ph type="sldNum" sz="quarter" idx="4"/>
          </p:nvPr>
        </p:nvSpPr>
        <p:spPr>
          <a:xfrm>
            <a:off x="7424738" y="6459538"/>
            <a:ext cx="98425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defRPr>
            </a:lvl1pPr>
          </a:lstStyle>
          <a:p>
            <a:pPr>
              <a:defRPr/>
            </a:pPr>
            <a:fld id="{11ABAE83-57A7-4A05-A215-529A1C174700}" type="slidenum">
              <a:rPr lang="en-US" altLang="en-US"/>
              <a:pPr>
                <a:defRPr/>
              </a:pPr>
              <a:t>‹#›</a:t>
            </a:fld>
            <a:endParaRPr lang="en-US" altLang="en-US" dirty="0"/>
          </a:p>
        </p:txBody>
      </p:sp>
      <p:cxnSp>
        <p:nvCxnSpPr>
          <p:cNvPr id="10" name="Straight Connector 9"/>
          <p:cNvCxnSpPr/>
          <p:nvPr/>
        </p:nvCxnSpPr>
        <p:spPr>
          <a:xfrm>
            <a:off x="895350" y="1738313"/>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02" r:id="rId1"/>
    <p:sldLayoutId id="2147483897" r:id="rId2"/>
    <p:sldLayoutId id="2147483903" r:id="rId3"/>
    <p:sldLayoutId id="2147483898" r:id="rId4"/>
    <p:sldLayoutId id="2147483899" r:id="rId5"/>
    <p:sldLayoutId id="2147483900" r:id="rId6"/>
    <p:sldLayoutId id="2147483904" r:id="rId7"/>
    <p:sldLayoutId id="2147483905" r:id="rId8"/>
    <p:sldLayoutId id="2147483906" r:id="rId9"/>
    <p:sldLayoutId id="2147483901" r:id="rId10"/>
    <p:sldLayoutId id="2147483907" r:id="rId11"/>
  </p:sldLayoutIdLst>
  <p:hf hdr="0" ftr="0" dt="0"/>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2325" y="758825"/>
            <a:ext cx="7543800" cy="3565525"/>
          </a:xfrm>
        </p:spPr>
        <p:txBody>
          <a:bodyPr/>
          <a:lstStyle/>
          <a:p>
            <a:pPr eaLnBrk="1" fontAlgn="auto" hangingPunct="1">
              <a:spcAft>
                <a:spcPts val="0"/>
              </a:spcAft>
              <a:defRPr/>
            </a:pPr>
            <a:r>
              <a:rPr lang="en-US" sz="6600" dirty="0">
                <a:latin typeface="+mn-lt"/>
              </a:rPr>
              <a:t> </a:t>
            </a:r>
            <a:r>
              <a:rPr lang="en-US" sz="4400" dirty="0" smtClean="0">
                <a:latin typeface="+mn-lt"/>
              </a:rPr>
              <a:t>Supporting Patients with CHF</a:t>
            </a:r>
            <a:r>
              <a:rPr lang="en-US" sz="4400" dirty="0" smtClean="0">
                <a:latin typeface="+mn-lt"/>
              </a:rPr>
              <a:t/>
            </a:r>
            <a:br>
              <a:rPr lang="en-US" sz="4400" dirty="0" smtClean="0">
                <a:latin typeface="+mn-lt"/>
              </a:rPr>
            </a:br>
            <a:r>
              <a:rPr lang="en-US" sz="3600" dirty="0" smtClean="0">
                <a:solidFill>
                  <a:schemeClr val="accent2"/>
                </a:solidFill>
                <a:latin typeface="+mn-lt"/>
              </a:rPr>
              <a:t>Care Transformation Collaborative of R.I.</a:t>
            </a:r>
            <a:endParaRPr lang="en-US" sz="3600" dirty="0">
              <a:solidFill>
                <a:schemeClr val="accent2"/>
              </a:solidFill>
              <a:latin typeface="+mn-lt"/>
            </a:endParaRPr>
          </a:p>
        </p:txBody>
      </p:sp>
      <p:sp>
        <p:nvSpPr>
          <p:cNvPr id="3" name="Subtitle 2"/>
          <p:cNvSpPr>
            <a:spLocks noGrp="1"/>
          </p:cNvSpPr>
          <p:nvPr>
            <p:ph type="subTitle" idx="1"/>
          </p:nvPr>
        </p:nvSpPr>
        <p:spPr>
          <a:xfrm>
            <a:off x="825500" y="4456113"/>
            <a:ext cx="7543800" cy="1143000"/>
          </a:xfrm>
        </p:spPr>
        <p:txBody>
          <a:bodyPr rtlCol="0">
            <a:normAutofit lnSpcReduction="10000"/>
          </a:bodyPr>
          <a:lstStyle/>
          <a:p>
            <a:pPr algn="ctr" eaLnBrk="1" fontAlgn="auto" hangingPunct="1">
              <a:lnSpc>
                <a:spcPct val="100000"/>
              </a:lnSpc>
              <a:defRPr/>
            </a:pPr>
            <a:r>
              <a:rPr lang="en-US" sz="2000" dirty="0" smtClean="0">
                <a:latin typeface="+mn-lt"/>
              </a:rPr>
              <a:t>Maureen Claflin, MSN, RN.</a:t>
            </a:r>
            <a:br>
              <a:rPr lang="en-US" sz="2000" dirty="0" smtClean="0">
                <a:latin typeface="+mn-lt"/>
              </a:rPr>
            </a:br>
            <a:r>
              <a:rPr lang="en-US" sz="2000" dirty="0" smtClean="0">
                <a:latin typeface="+mn-lt"/>
              </a:rPr>
              <a:t>NCM University Medicine</a:t>
            </a:r>
          </a:p>
          <a:p>
            <a:pPr algn="ctr" eaLnBrk="1" fontAlgn="auto" hangingPunct="1">
              <a:lnSpc>
                <a:spcPct val="100000"/>
              </a:lnSpc>
              <a:defRPr/>
            </a:pPr>
            <a:r>
              <a:rPr lang="en-US" sz="2000" dirty="0" smtClean="0">
                <a:latin typeface="+mn-lt"/>
              </a:rPr>
              <a:t>Governor Street Primary care Center</a:t>
            </a:r>
          </a:p>
        </p:txBody>
      </p:sp>
      <p:sp>
        <p:nvSpPr>
          <p:cNvPr id="819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fld id="{DAB2B2B4-F80E-4BF6-93A7-A2AA47C03D17}" type="slidenum">
              <a:rPr lang="en-US" altLang="en-US" smtClean="0">
                <a:solidFill>
                  <a:srgbClr val="FFFFFF"/>
                </a:solidFill>
              </a:rPr>
              <a:pPr/>
              <a:t>1</a:t>
            </a:fld>
            <a:endParaRPr lang="en-US" altLang="en-US" dirty="0" smtClean="0">
              <a:solidFill>
                <a:srgbClr val="FFFFFF"/>
              </a:solidFill>
            </a:endParaRPr>
          </a:p>
        </p:txBody>
      </p:sp>
      <p:pic>
        <p:nvPicPr>
          <p:cNvPr id="8197" name="Picture 6" descr="CTC new logo_placehol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43675" y="155575"/>
            <a:ext cx="2449513"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fld id="{DB2DE795-95DE-4E36-88F1-0A711B84E7A3}" type="slidenum">
              <a:rPr lang="en-US" altLang="en-US" smtClean="0">
                <a:solidFill>
                  <a:srgbClr val="FFFFFF"/>
                </a:solidFill>
              </a:rPr>
              <a:pPr/>
              <a:t>10</a:t>
            </a:fld>
            <a:endParaRPr lang="en-US" altLang="en-US" dirty="0" smtClean="0">
              <a:solidFill>
                <a:srgbClr val="FFFFFF"/>
              </a:solidFill>
            </a:endParaRPr>
          </a:p>
        </p:txBody>
      </p:sp>
      <p:sp>
        <p:nvSpPr>
          <p:cNvPr id="2" name="Title 1"/>
          <p:cNvSpPr>
            <a:spLocks noGrp="1"/>
          </p:cNvSpPr>
          <p:nvPr>
            <p:ph type="title" idx="4294967295"/>
          </p:nvPr>
        </p:nvSpPr>
        <p:spPr>
          <a:xfrm>
            <a:off x="246888" y="36513"/>
            <a:ext cx="7296912" cy="1154112"/>
          </a:xfrm>
        </p:spPr>
        <p:txBody>
          <a:bodyPr>
            <a:normAutofit fontScale="90000"/>
          </a:bodyPr>
          <a:lstStyle/>
          <a:p>
            <a:pPr eaLnBrk="1" fontAlgn="auto" hangingPunct="1">
              <a:spcAft>
                <a:spcPts val="0"/>
              </a:spcAft>
              <a:defRPr/>
            </a:pPr>
            <a:r>
              <a:rPr lang="en-US" b="1" dirty="0" smtClean="0">
                <a:solidFill>
                  <a:schemeClr val="tx1">
                    <a:lumMod val="75000"/>
                    <a:lumOff val="25000"/>
                  </a:schemeClr>
                </a:solidFill>
                <a:latin typeface="+mn-lt"/>
              </a:rPr>
              <a:t>External Care Team/Resources</a:t>
            </a:r>
            <a:endParaRPr lang="en-US" b="1" dirty="0">
              <a:solidFill>
                <a:schemeClr val="tx1">
                  <a:lumMod val="75000"/>
                  <a:lumOff val="25000"/>
                </a:schemeClr>
              </a:solidFill>
              <a:latin typeface="+mn-lt"/>
            </a:endParaRPr>
          </a:p>
        </p:txBody>
      </p:sp>
      <p:sp>
        <p:nvSpPr>
          <p:cNvPr id="13316" name="Content Placeholder 2"/>
          <p:cNvSpPr>
            <a:spLocks noGrp="1"/>
          </p:cNvSpPr>
          <p:nvPr>
            <p:ph idx="4294967295"/>
          </p:nvPr>
        </p:nvSpPr>
        <p:spPr>
          <a:xfrm>
            <a:off x="279972" y="1594485"/>
            <a:ext cx="8307387" cy="4024313"/>
          </a:xfrm>
        </p:spPr>
        <p:txBody>
          <a:bodyPr/>
          <a:lstStyle/>
          <a:p>
            <a:pPr eaLnBrk="1" hangingPunct="1">
              <a:buFont typeface="Arial" panose="020B0604020202020204" pitchFamily="34" charset="0"/>
              <a:buChar char="•"/>
            </a:pPr>
            <a:r>
              <a:rPr lang="en-US" altLang="en-US" sz="2400" dirty="0" smtClean="0"/>
              <a:t> Lifespan Transition of Care program</a:t>
            </a:r>
          </a:p>
          <a:p>
            <a:pPr eaLnBrk="1" hangingPunct="1">
              <a:buFont typeface="Arial" panose="020B0604020202020204" pitchFamily="34" charset="0"/>
              <a:buChar char="•"/>
            </a:pPr>
            <a:r>
              <a:rPr lang="en-US" altLang="en-US" sz="2400" dirty="0"/>
              <a:t> </a:t>
            </a:r>
            <a:r>
              <a:rPr lang="en-US" altLang="en-US" sz="2400" dirty="0" smtClean="0"/>
              <a:t>VNA/home care cardiac care programs</a:t>
            </a:r>
          </a:p>
          <a:p>
            <a:pPr lvl="1" eaLnBrk="1" hangingPunct="1">
              <a:buFont typeface="Courier New" panose="02070309020205020404" pitchFamily="49" charset="0"/>
              <a:buChar char="o"/>
            </a:pPr>
            <a:r>
              <a:rPr lang="en-US" altLang="en-US" sz="2400" dirty="0" smtClean="0"/>
              <a:t> Infusion resources/supports</a:t>
            </a:r>
          </a:p>
          <a:p>
            <a:pPr lvl="1" eaLnBrk="1" hangingPunct="1">
              <a:buFont typeface="Courier New" panose="02070309020205020404" pitchFamily="49" charset="0"/>
              <a:buChar char="o"/>
            </a:pPr>
            <a:r>
              <a:rPr lang="en-US" altLang="en-US" sz="2400" dirty="0"/>
              <a:t> A</a:t>
            </a:r>
            <a:r>
              <a:rPr lang="en-US" altLang="en-US" sz="2400" dirty="0" smtClean="0"/>
              <a:t>dvanced illness management program</a:t>
            </a:r>
          </a:p>
          <a:p>
            <a:pPr eaLnBrk="1" hangingPunct="1">
              <a:buFont typeface="Arial" panose="020B0604020202020204" pitchFamily="34" charset="0"/>
              <a:buChar char="•"/>
            </a:pPr>
            <a:r>
              <a:rPr lang="en-US" altLang="en-US" sz="2400" dirty="0"/>
              <a:t> </a:t>
            </a:r>
            <a:r>
              <a:rPr lang="en-US" altLang="en-US" sz="2400" dirty="0" smtClean="0"/>
              <a:t>Tele Health</a:t>
            </a:r>
          </a:p>
          <a:p>
            <a:pPr eaLnBrk="1" hangingPunct="1">
              <a:buFont typeface="Arial" panose="020B0604020202020204" pitchFamily="34" charset="0"/>
              <a:buChar char="•"/>
            </a:pPr>
            <a:r>
              <a:rPr lang="en-US" altLang="en-US" sz="2400" dirty="0"/>
              <a:t> </a:t>
            </a:r>
            <a:r>
              <a:rPr lang="en-US" altLang="en-US" sz="2400" dirty="0" smtClean="0"/>
              <a:t>Behavioral Health</a:t>
            </a:r>
          </a:p>
          <a:p>
            <a:pPr eaLnBrk="1" hangingPunct="1">
              <a:buFont typeface="Arial" panose="020B0604020202020204" pitchFamily="34" charset="0"/>
              <a:buChar char="•"/>
            </a:pPr>
            <a:r>
              <a:rPr lang="en-US" altLang="en-US" sz="2400" dirty="0" smtClean="0"/>
              <a:t> Nutrition</a:t>
            </a:r>
          </a:p>
          <a:p>
            <a:pPr eaLnBrk="1" hangingPunct="1">
              <a:buFont typeface="Arial" panose="020B0604020202020204" pitchFamily="34" charset="0"/>
              <a:buChar char="•"/>
            </a:pPr>
            <a:r>
              <a:rPr lang="en-US" altLang="en-US" sz="2400" dirty="0" smtClean="0"/>
              <a:t> Hospice</a:t>
            </a:r>
          </a:p>
        </p:txBody>
      </p:sp>
      <p:pic>
        <p:nvPicPr>
          <p:cNvPr id="13317" name="Picture 6" descr="CTC new logo_placehol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2113" y="5310188"/>
            <a:ext cx="2251075"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65176" y="287338"/>
            <a:ext cx="8100949" cy="1111693"/>
          </a:xfrm>
        </p:spPr>
        <p:txBody>
          <a:bodyPr/>
          <a:lstStyle/>
          <a:p>
            <a:r>
              <a:rPr lang="en-US" b="1" dirty="0" smtClean="0"/>
              <a:t>Case Presentation</a:t>
            </a:r>
            <a:endParaRPr lang="en-US" b="1" dirty="0"/>
          </a:p>
        </p:txBody>
      </p:sp>
      <p:sp>
        <p:nvSpPr>
          <p:cNvPr id="4" name="Content Placeholder 3"/>
          <p:cNvSpPr>
            <a:spLocks noGrp="1"/>
          </p:cNvSpPr>
          <p:nvPr>
            <p:ph idx="1"/>
          </p:nvPr>
        </p:nvSpPr>
        <p:spPr>
          <a:xfrm>
            <a:off x="301752" y="1846263"/>
            <a:ext cx="8586216" cy="4022725"/>
          </a:xfrm>
        </p:spPr>
        <p:txBody>
          <a:bodyPr/>
          <a:lstStyle/>
          <a:p>
            <a:pPr>
              <a:buFont typeface="Arial" panose="020B0604020202020204" pitchFamily="34" charset="0"/>
              <a:buChar char="•"/>
            </a:pPr>
            <a:r>
              <a:rPr lang="en-US" dirty="0" smtClean="0"/>
              <a:t> </a:t>
            </a:r>
            <a:r>
              <a:rPr lang="en-US" sz="2400" dirty="0" smtClean="0"/>
              <a:t>Toni 88 yo patient with long-standing right-sided HF with CHF</a:t>
            </a:r>
          </a:p>
          <a:p>
            <a:pPr>
              <a:buFont typeface="Arial" panose="020B0604020202020204" pitchFamily="34" charset="0"/>
              <a:buChar char="•"/>
            </a:pPr>
            <a:r>
              <a:rPr lang="en-US" sz="2400" dirty="0"/>
              <a:t> </a:t>
            </a:r>
            <a:r>
              <a:rPr lang="en-US" sz="2400" dirty="0" smtClean="0"/>
              <a:t>Hospitalizations every 3-4 weeks for CHF for IV diuretics</a:t>
            </a:r>
          </a:p>
          <a:p>
            <a:pPr>
              <a:buFont typeface="Arial" panose="020B0604020202020204" pitchFamily="34" charset="0"/>
              <a:buChar char="•"/>
            </a:pPr>
            <a:r>
              <a:rPr lang="en-US" sz="2400" dirty="0"/>
              <a:t> </a:t>
            </a:r>
            <a:r>
              <a:rPr lang="en-US" sz="2400" dirty="0" smtClean="0"/>
              <a:t>Managed at home with support of VNA cardiac team and eventually hospice services.</a:t>
            </a:r>
          </a:p>
          <a:p>
            <a:pPr>
              <a:buFont typeface="Arial" panose="020B0604020202020204" pitchFamily="34" charset="0"/>
              <a:buChar char="•"/>
            </a:pPr>
            <a:r>
              <a:rPr lang="en-US" sz="2400" dirty="0"/>
              <a:t> </a:t>
            </a:r>
            <a:r>
              <a:rPr lang="en-US" sz="2400" dirty="0" smtClean="0"/>
              <a:t>Receives IV Bumex 4-5 days/week/support</a:t>
            </a:r>
          </a:p>
          <a:p>
            <a:pPr>
              <a:buFont typeface="Arial" panose="020B0604020202020204" pitchFamily="34" charset="0"/>
              <a:buChar char="•"/>
            </a:pPr>
            <a:r>
              <a:rPr lang="en-US" sz="2400" dirty="0"/>
              <a:t> </a:t>
            </a:r>
            <a:r>
              <a:rPr lang="en-US" sz="2400" dirty="0" smtClean="0"/>
              <a:t>Has not been hospitalized in 8 months</a:t>
            </a:r>
            <a:endParaRPr lang="en-US" sz="2400" dirty="0"/>
          </a:p>
          <a:p>
            <a:pPr>
              <a:buFont typeface="Arial" panose="020B0604020202020204" pitchFamily="34" charset="0"/>
              <a:buChar char="•"/>
            </a:pPr>
            <a:r>
              <a:rPr lang="en-US" sz="2400" dirty="0" smtClean="0"/>
              <a:t>Provider/care team home visits</a:t>
            </a:r>
            <a:endParaRPr lang="en-US" sz="2400" dirty="0"/>
          </a:p>
        </p:txBody>
      </p:sp>
      <p:sp>
        <p:nvSpPr>
          <p:cNvPr id="2" name="Slide Number Placeholder 1"/>
          <p:cNvSpPr>
            <a:spLocks noGrp="1"/>
          </p:cNvSpPr>
          <p:nvPr>
            <p:ph type="sldNum" sz="quarter" idx="12"/>
          </p:nvPr>
        </p:nvSpPr>
        <p:spPr/>
        <p:txBody>
          <a:bodyPr/>
          <a:lstStyle/>
          <a:p>
            <a:pPr>
              <a:defRPr/>
            </a:pPr>
            <a:fld id="{7B5CBF92-345E-476A-BEE4-67641A5760C0}" type="slidenum">
              <a:rPr lang="en-US" altLang="en-US" smtClean="0"/>
              <a:pPr>
                <a:defRPr/>
              </a:pPr>
              <a:t>11</a:t>
            </a:fld>
            <a:endParaRPr lang="en-US" alt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37706" y="5363972"/>
            <a:ext cx="2451100"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589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fld id="{6F31BF7E-2135-49BA-9907-C151155D42D7}" type="slidenum">
              <a:rPr lang="en-US" altLang="en-US" smtClean="0">
                <a:solidFill>
                  <a:srgbClr val="FFFFFF"/>
                </a:solidFill>
              </a:rPr>
              <a:pPr/>
              <a:t>12</a:t>
            </a:fld>
            <a:endParaRPr lang="en-US" altLang="en-US" dirty="0" smtClean="0">
              <a:solidFill>
                <a:srgbClr val="FFFFFF"/>
              </a:solidFill>
            </a:endParaRPr>
          </a:p>
        </p:txBody>
      </p:sp>
      <p:sp>
        <p:nvSpPr>
          <p:cNvPr id="2" name="Title 1"/>
          <p:cNvSpPr>
            <a:spLocks noGrp="1"/>
          </p:cNvSpPr>
          <p:nvPr>
            <p:ph type="title" idx="4294967295"/>
          </p:nvPr>
        </p:nvSpPr>
        <p:spPr>
          <a:xfrm>
            <a:off x="256032" y="36513"/>
            <a:ext cx="7287768" cy="1154112"/>
          </a:xfrm>
        </p:spPr>
        <p:txBody>
          <a:bodyPr>
            <a:normAutofit fontScale="90000"/>
          </a:bodyPr>
          <a:lstStyle/>
          <a:p>
            <a:pPr eaLnBrk="1" fontAlgn="auto" hangingPunct="1">
              <a:spcAft>
                <a:spcPts val="0"/>
              </a:spcAft>
              <a:defRPr/>
            </a:pPr>
            <a:r>
              <a:rPr lang="en-US" b="1" dirty="0" smtClean="0">
                <a:solidFill>
                  <a:schemeClr val="tx1">
                    <a:lumMod val="75000"/>
                    <a:lumOff val="25000"/>
                  </a:schemeClr>
                </a:solidFill>
                <a:latin typeface="+mn-lt"/>
              </a:rPr>
              <a:t>Heart Failure: Total Cost of Care</a:t>
            </a:r>
            <a:endParaRPr lang="en-US" b="1" dirty="0">
              <a:solidFill>
                <a:schemeClr val="tx1">
                  <a:lumMod val="75000"/>
                  <a:lumOff val="25000"/>
                </a:schemeClr>
              </a:solidFill>
              <a:latin typeface="+mn-lt"/>
            </a:endParaRPr>
          </a:p>
        </p:txBody>
      </p:sp>
      <p:sp>
        <p:nvSpPr>
          <p:cNvPr id="14340" name="Content Placeholder 2"/>
          <p:cNvSpPr>
            <a:spLocks noGrp="1"/>
          </p:cNvSpPr>
          <p:nvPr>
            <p:ph idx="4294967295"/>
          </p:nvPr>
        </p:nvSpPr>
        <p:spPr>
          <a:xfrm>
            <a:off x="170244" y="1503045"/>
            <a:ext cx="8307387" cy="4024313"/>
          </a:xfrm>
        </p:spPr>
        <p:txBody>
          <a:bodyPr/>
          <a:lstStyle/>
          <a:p>
            <a:pPr eaLnBrk="1" hangingPunct="1">
              <a:buFont typeface="Arial" charset="0"/>
              <a:buChar char="•"/>
            </a:pPr>
            <a:r>
              <a:rPr lang="en-US" altLang="en-US" sz="2400" dirty="0" smtClean="0"/>
              <a:t> </a:t>
            </a:r>
            <a:r>
              <a:rPr lang="en-US" altLang="en-US" sz="2600" dirty="0" smtClean="0"/>
              <a:t>Complex disease to manage</a:t>
            </a:r>
          </a:p>
          <a:p>
            <a:pPr eaLnBrk="1" hangingPunct="1">
              <a:buFont typeface="Arial" charset="0"/>
              <a:buChar char="•"/>
            </a:pPr>
            <a:r>
              <a:rPr lang="en-US" altLang="en-US" sz="2600" dirty="0" smtClean="0"/>
              <a:t> Frequent ED encounters/hospitalizations costly</a:t>
            </a:r>
          </a:p>
          <a:p>
            <a:pPr eaLnBrk="1" hangingPunct="1">
              <a:buFont typeface="Arial" charset="0"/>
              <a:buChar char="•"/>
            </a:pPr>
            <a:r>
              <a:rPr lang="en-US" altLang="en-US" sz="2600" dirty="0"/>
              <a:t> </a:t>
            </a:r>
            <a:r>
              <a:rPr lang="en-US" altLang="en-US" sz="2600" dirty="0" smtClean="0"/>
              <a:t>Moving care/management to the community setting less costly and can accomplish:</a:t>
            </a:r>
          </a:p>
          <a:p>
            <a:pPr lvl="1" eaLnBrk="1" hangingPunct="1">
              <a:buFont typeface="Wingdings" panose="05000000000000000000" pitchFamily="2" charset="2"/>
              <a:buChar char="Ø"/>
            </a:pPr>
            <a:r>
              <a:rPr lang="en-US" altLang="en-US" sz="2600" dirty="0"/>
              <a:t> </a:t>
            </a:r>
            <a:r>
              <a:rPr lang="en-US" altLang="en-US" sz="2600" dirty="0" smtClean="0"/>
              <a:t>empowers patient/caregivers to manage disease</a:t>
            </a:r>
          </a:p>
          <a:p>
            <a:pPr lvl="1" eaLnBrk="1" hangingPunct="1">
              <a:buFont typeface="Wingdings" panose="05000000000000000000" pitchFamily="2" charset="2"/>
              <a:buChar char="Ø"/>
            </a:pPr>
            <a:r>
              <a:rPr lang="en-US" altLang="en-US" sz="2600" dirty="0"/>
              <a:t> </a:t>
            </a:r>
            <a:r>
              <a:rPr lang="en-US" altLang="en-US" sz="2600" dirty="0" smtClean="0"/>
              <a:t>consistent care by primary physician and care team</a:t>
            </a:r>
          </a:p>
          <a:p>
            <a:pPr lvl="1" eaLnBrk="1" hangingPunct="1">
              <a:buFont typeface="Wingdings" panose="05000000000000000000" pitchFamily="2" charset="2"/>
              <a:buChar char="Ø"/>
            </a:pPr>
            <a:r>
              <a:rPr lang="en-US" altLang="en-US" sz="2600" dirty="0"/>
              <a:t> </a:t>
            </a:r>
            <a:r>
              <a:rPr lang="en-US" altLang="en-US" sz="2600" dirty="0" smtClean="0"/>
              <a:t>early identification of concerns </a:t>
            </a:r>
          </a:p>
          <a:p>
            <a:pPr lvl="1" eaLnBrk="1" hangingPunct="1">
              <a:buFont typeface="Wingdings" panose="05000000000000000000" pitchFamily="2" charset="2"/>
              <a:buChar char="Ø"/>
            </a:pPr>
            <a:r>
              <a:rPr lang="en-US" altLang="en-US" sz="2600" dirty="0"/>
              <a:t> </a:t>
            </a:r>
            <a:r>
              <a:rPr lang="en-US" altLang="en-US" sz="2600" dirty="0" smtClean="0"/>
              <a:t>support for the stages of care</a:t>
            </a:r>
          </a:p>
        </p:txBody>
      </p:sp>
      <p:pic>
        <p:nvPicPr>
          <p:cNvPr id="14341" name="Picture 6" descr="CTC new logo_placehol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2113" y="5310188"/>
            <a:ext cx="2251075"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2325" y="758825"/>
            <a:ext cx="7543800" cy="3565525"/>
          </a:xfrm>
        </p:spPr>
        <p:txBody>
          <a:bodyPr/>
          <a:lstStyle/>
          <a:p>
            <a:pPr eaLnBrk="1" fontAlgn="auto" hangingPunct="1">
              <a:spcAft>
                <a:spcPts val="0"/>
              </a:spcAft>
              <a:defRPr/>
            </a:pPr>
            <a:r>
              <a:rPr lang="en-US" sz="6600" dirty="0">
                <a:latin typeface="+mn-lt"/>
              </a:rPr>
              <a:t> </a:t>
            </a:r>
            <a:r>
              <a:rPr lang="en-US" sz="4400" dirty="0" smtClean="0">
                <a:latin typeface="+mn-lt"/>
              </a:rPr>
              <a:t>Heart Failure: Caring for Patients</a:t>
            </a:r>
            <a:br>
              <a:rPr lang="en-US" sz="4400" dirty="0" smtClean="0">
                <a:latin typeface="+mn-lt"/>
              </a:rPr>
            </a:br>
            <a:r>
              <a:rPr lang="en-US" sz="4400" dirty="0">
                <a:latin typeface="+mn-lt"/>
              </a:rPr>
              <a:t> </a:t>
            </a:r>
            <a:r>
              <a:rPr lang="en-US" sz="4400" dirty="0" smtClean="0">
                <a:latin typeface="+mn-lt"/>
              </a:rPr>
              <a:t> in the Community    </a:t>
            </a:r>
            <a:br>
              <a:rPr lang="en-US" sz="4400" dirty="0" smtClean="0">
                <a:latin typeface="+mn-lt"/>
              </a:rPr>
            </a:br>
            <a:endParaRPr lang="en-US" sz="3600" dirty="0">
              <a:solidFill>
                <a:schemeClr val="accent2"/>
              </a:solidFill>
              <a:latin typeface="+mn-lt"/>
            </a:endParaRPr>
          </a:p>
        </p:txBody>
      </p:sp>
      <p:sp>
        <p:nvSpPr>
          <p:cNvPr id="819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fld id="{DAB2B2B4-F80E-4BF6-93A7-A2AA47C03D17}" type="slidenum">
              <a:rPr lang="en-US" altLang="en-US" smtClean="0">
                <a:solidFill>
                  <a:srgbClr val="FFFFFF"/>
                </a:solidFill>
              </a:rPr>
              <a:pPr/>
              <a:t>2</a:t>
            </a:fld>
            <a:endParaRPr lang="en-US" altLang="en-US" dirty="0" smtClean="0">
              <a:solidFill>
                <a:srgbClr val="FFFFFF"/>
              </a:solidFill>
            </a:endParaRPr>
          </a:p>
        </p:txBody>
      </p:sp>
      <p:pic>
        <p:nvPicPr>
          <p:cNvPr id="8197" name="Picture 6" descr="CTC new logo_placehol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43675" y="155575"/>
            <a:ext cx="2449513"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0037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fld id="{3CD404B0-9408-45B5-BE0C-158777C637CD}" type="slidenum">
              <a:rPr lang="en-US" altLang="en-US" smtClean="0">
                <a:solidFill>
                  <a:srgbClr val="FFFFFF"/>
                </a:solidFill>
              </a:rPr>
              <a:pPr/>
              <a:t>3</a:t>
            </a:fld>
            <a:endParaRPr lang="en-US" altLang="en-US" dirty="0" smtClean="0">
              <a:solidFill>
                <a:srgbClr val="FFFFFF"/>
              </a:solidFill>
            </a:endParaRPr>
          </a:p>
        </p:txBody>
      </p:sp>
      <p:sp>
        <p:nvSpPr>
          <p:cNvPr id="2" name="Title 1"/>
          <p:cNvSpPr>
            <a:spLocks noGrp="1"/>
          </p:cNvSpPr>
          <p:nvPr>
            <p:ph type="title" idx="4294967295"/>
          </p:nvPr>
        </p:nvSpPr>
        <p:spPr>
          <a:xfrm>
            <a:off x="502920" y="36513"/>
            <a:ext cx="7040880" cy="1154112"/>
          </a:xfrm>
        </p:spPr>
        <p:txBody>
          <a:bodyPr/>
          <a:lstStyle/>
          <a:p>
            <a:pPr eaLnBrk="1" fontAlgn="auto" hangingPunct="1">
              <a:spcAft>
                <a:spcPts val="0"/>
              </a:spcAft>
              <a:defRPr/>
            </a:pPr>
            <a:r>
              <a:rPr lang="en-US" b="1" dirty="0" smtClean="0">
                <a:solidFill>
                  <a:schemeClr val="tx1">
                    <a:lumMod val="75000"/>
                    <a:lumOff val="25000"/>
                  </a:schemeClr>
                </a:solidFill>
                <a:latin typeface="+mn-lt"/>
              </a:rPr>
              <a:t>Stages of Heart Failure</a:t>
            </a:r>
            <a:endParaRPr lang="en-US" b="1" dirty="0">
              <a:solidFill>
                <a:schemeClr val="tx1">
                  <a:lumMod val="75000"/>
                  <a:lumOff val="25000"/>
                </a:schemeClr>
              </a:solidFill>
              <a:latin typeface="+mn-lt"/>
            </a:endParaRPr>
          </a:p>
        </p:txBody>
      </p:sp>
      <p:sp>
        <p:nvSpPr>
          <p:cNvPr id="9220" name="Content Placeholder 2"/>
          <p:cNvSpPr>
            <a:spLocks noGrp="1"/>
          </p:cNvSpPr>
          <p:nvPr>
            <p:ph idx="4294967295"/>
          </p:nvPr>
        </p:nvSpPr>
        <p:spPr>
          <a:xfrm>
            <a:off x="179388" y="1228725"/>
            <a:ext cx="8307387" cy="4024313"/>
          </a:xfrm>
        </p:spPr>
        <p:txBody>
          <a:bodyPr/>
          <a:lstStyle/>
          <a:p>
            <a:pPr eaLnBrk="1" hangingPunct="1">
              <a:buFont typeface="Arial" charset="0"/>
              <a:buChar char="•"/>
            </a:pPr>
            <a:r>
              <a:rPr lang="en-US" altLang="en-US" sz="3200" dirty="0" smtClean="0"/>
              <a:t> </a:t>
            </a:r>
            <a:r>
              <a:rPr lang="en-US" altLang="en-US" sz="3200" b="1" dirty="0" smtClean="0"/>
              <a:t>Acute</a:t>
            </a:r>
            <a:endParaRPr lang="en-US" altLang="en-US" sz="3200" dirty="0"/>
          </a:p>
          <a:p>
            <a:pPr eaLnBrk="1" hangingPunct="1">
              <a:buFont typeface="Wingdings" panose="05000000000000000000" pitchFamily="2" charset="2"/>
              <a:buChar char="Ø"/>
            </a:pPr>
            <a:r>
              <a:rPr lang="en-US" altLang="en-US" sz="3200" b="1" dirty="0" smtClean="0"/>
              <a:t>Left-sided </a:t>
            </a:r>
            <a:r>
              <a:rPr lang="en-US" altLang="en-US" sz="3200" b="1" dirty="0"/>
              <a:t>heart failure</a:t>
            </a:r>
            <a:r>
              <a:rPr lang="en-US" altLang="en-US" sz="3200" dirty="0"/>
              <a:t>: </a:t>
            </a:r>
          </a:p>
          <a:p>
            <a:pPr marL="0" indent="0" eaLnBrk="1" hangingPunct="1">
              <a:buNone/>
            </a:pPr>
            <a:r>
              <a:rPr lang="en-US" altLang="en-US" sz="3200" dirty="0" smtClean="0"/>
              <a:t>This </a:t>
            </a:r>
            <a:r>
              <a:rPr lang="en-US" altLang="en-US" sz="3200" dirty="0"/>
              <a:t>is the </a:t>
            </a:r>
            <a:r>
              <a:rPr lang="en-US" altLang="en-US" sz="3200" dirty="0" smtClean="0"/>
              <a:t>most common </a:t>
            </a:r>
            <a:r>
              <a:rPr lang="en-US" altLang="en-US" sz="3200" dirty="0"/>
              <a:t>type of heart </a:t>
            </a:r>
            <a:r>
              <a:rPr lang="en-US" altLang="en-US" sz="3200" dirty="0" smtClean="0"/>
              <a:t>failure: </a:t>
            </a:r>
          </a:p>
          <a:p>
            <a:pPr marL="749300" lvl="1" indent="-457200" eaLnBrk="1" hangingPunct="1"/>
            <a:r>
              <a:rPr lang="en-US" altLang="en-US" sz="3200" dirty="0" smtClean="0"/>
              <a:t>systolic </a:t>
            </a:r>
            <a:r>
              <a:rPr lang="en-US" altLang="en-US" sz="3200" dirty="0"/>
              <a:t>heart </a:t>
            </a:r>
            <a:r>
              <a:rPr lang="en-US" altLang="en-US" sz="3200" dirty="0" smtClean="0"/>
              <a:t>failure: prevents </a:t>
            </a:r>
            <a:r>
              <a:rPr lang="en-US" altLang="en-US" sz="3200" dirty="0"/>
              <a:t>the left ventricle from proper pumping </a:t>
            </a:r>
          </a:p>
          <a:p>
            <a:pPr marL="749300" lvl="1" indent="-457200" eaLnBrk="1" hangingPunct="1"/>
            <a:r>
              <a:rPr lang="en-US" altLang="en-US" sz="3200" dirty="0" smtClean="0"/>
              <a:t>diastolic </a:t>
            </a:r>
            <a:r>
              <a:rPr lang="en-US" altLang="en-US" sz="3200" dirty="0"/>
              <a:t>heart failure: </a:t>
            </a:r>
            <a:r>
              <a:rPr lang="en-US" altLang="en-US" sz="3200" dirty="0" smtClean="0"/>
              <a:t>dysfunctional filling of right ventricle</a:t>
            </a:r>
            <a:endParaRPr lang="en-US" altLang="en-US" sz="3200" dirty="0"/>
          </a:p>
          <a:p>
            <a:pPr eaLnBrk="1" hangingPunct="1">
              <a:buFont typeface="Arial" charset="0"/>
              <a:buChar char="•"/>
            </a:pPr>
            <a:endParaRPr lang="en-US" altLang="en-US" sz="3200" dirty="0"/>
          </a:p>
          <a:p>
            <a:pPr eaLnBrk="1" hangingPunct="1">
              <a:buFont typeface="Arial" charset="0"/>
              <a:buChar char="•"/>
            </a:pPr>
            <a:endParaRPr lang="en-US" altLang="en-US" sz="3200" dirty="0" smtClean="0"/>
          </a:p>
          <a:p>
            <a:pPr lvl="1" eaLnBrk="1" hangingPunct="1">
              <a:buFont typeface="Arial" charset="0"/>
              <a:buChar char="•"/>
            </a:pPr>
            <a:endParaRPr lang="en-US" altLang="en-US" sz="3000" dirty="0" smtClean="0"/>
          </a:p>
          <a:p>
            <a:pPr eaLnBrk="1" hangingPunct="1">
              <a:buFont typeface="Arial" charset="0"/>
              <a:buChar char="•"/>
            </a:pPr>
            <a:endParaRPr lang="en-US" altLang="en-US" sz="2400" dirty="0" smtClean="0"/>
          </a:p>
        </p:txBody>
      </p:sp>
      <p:pic>
        <p:nvPicPr>
          <p:cNvPr id="9221" name="Picture 6" descr="CTC new logo_placehol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2113" y="5310188"/>
            <a:ext cx="2251075"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6343" y="305627"/>
            <a:ext cx="7159117" cy="1193990"/>
          </a:xfrm>
        </p:spPr>
        <p:txBody>
          <a:bodyPr/>
          <a:lstStyle/>
          <a:p>
            <a:r>
              <a:rPr lang="en-US" b="1" dirty="0" smtClean="0"/>
              <a:t>Stages of Heart failure</a:t>
            </a:r>
            <a:endParaRPr lang="en-US" b="1" dirty="0"/>
          </a:p>
        </p:txBody>
      </p:sp>
      <p:sp>
        <p:nvSpPr>
          <p:cNvPr id="6" name="Content Placeholder 5"/>
          <p:cNvSpPr>
            <a:spLocks noGrp="1"/>
          </p:cNvSpPr>
          <p:nvPr>
            <p:ph idx="1"/>
          </p:nvPr>
        </p:nvSpPr>
        <p:spPr>
          <a:xfrm>
            <a:off x="219456" y="1846263"/>
            <a:ext cx="8146669" cy="4022725"/>
          </a:xfrm>
        </p:spPr>
        <p:txBody>
          <a:bodyPr/>
          <a:lstStyle/>
          <a:p>
            <a:pPr>
              <a:buFont typeface="Arial" panose="020B0604020202020204" pitchFamily="34" charset="0"/>
              <a:buChar char="•"/>
            </a:pPr>
            <a:r>
              <a:rPr lang="en-US" sz="2800" b="1" dirty="0" smtClean="0"/>
              <a:t> Acute</a:t>
            </a:r>
          </a:p>
          <a:p>
            <a:pPr>
              <a:buFont typeface="Wingdings" panose="05000000000000000000" pitchFamily="2" charset="2"/>
              <a:buChar char="Ø"/>
            </a:pPr>
            <a:r>
              <a:rPr lang="en-US" sz="2800" b="1" dirty="0" smtClean="0"/>
              <a:t>Right-sided </a:t>
            </a:r>
            <a:r>
              <a:rPr lang="en-US" sz="2800" b="1" dirty="0"/>
              <a:t>heart failure</a:t>
            </a:r>
            <a:r>
              <a:rPr lang="en-US" sz="2800" dirty="0"/>
              <a:t>: </a:t>
            </a:r>
            <a:endParaRPr lang="en-US" sz="2800" dirty="0" smtClean="0"/>
          </a:p>
          <a:p>
            <a:r>
              <a:rPr lang="en-US" sz="2800" dirty="0" smtClean="0"/>
              <a:t>This </a:t>
            </a:r>
            <a:r>
              <a:rPr lang="en-US" sz="2800" dirty="0"/>
              <a:t>usually happens simultaneously with left-sided heart failure. When the left ventricle fails it results in increased pressure, and subsequent damage, to the right side of the heart. The right side of the heart cannot pump efficiently, causing fluid to accumulate in the veins, which may </a:t>
            </a:r>
            <a:r>
              <a:rPr lang="en-US" sz="2800" dirty="0" smtClean="0"/>
              <a:t>cause lower extremity edema.</a:t>
            </a:r>
            <a:endParaRPr lang="en-US" dirty="0"/>
          </a:p>
        </p:txBody>
      </p:sp>
      <p:sp>
        <p:nvSpPr>
          <p:cNvPr id="2" name="Slide Number Placeholder 1"/>
          <p:cNvSpPr>
            <a:spLocks noGrp="1"/>
          </p:cNvSpPr>
          <p:nvPr>
            <p:ph type="sldNum" sz="quarter" idx="12"/>
          </p:nvPr>
        </p:nvSpPr>
        <p:spPr/>
        <p:txBody>
          <a:bodyPr/>
          <a:lstStyle/>
          <a:p>
            <a:fld id="{7B5CBF92-345E-476A-BEE4-67641A5760C0}" type="slidenum">
              <a:rPr lang="en-US" altLang="en-US" smtClean="0"/>
              <a:pPr/>
              <a:t>4</a:t>
            </a:fld>
            <a:endParaRPr lang="en-US" alt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8562" y="5345684"/>
            <a:ext cx="2451100"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0818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456" y="287339"/>
            <a:ext cx="8146669" cy="1056830"/>
          </a:xfrm>
        </p:spPr>
        <p:txBody>
          <a:bodyPr/>
          <a:lstStyle/>
          <a:p>
            <a:r>
              <a:rPr lang="en-US" b="1" dirty="0" smtClean="0"/>
              <a:t>Stages of Heart failure</a:t>
            </a:r>
            <a:endParaRPr lang="en-US" b="1" dirty="0"/>
          </a:p>
        </p:txBody>
      </p:sp>
      <p:sp>
        <p:nvSpPr>
          <p:cNvPr id="3" name="Content Placeholder 2"/>
          <p:cNvSpPr>
            <a:spLocks noGrp="1"/>
          </p:cNvSpPr>
          <p:nvPr>
            <p:ph idx="1"/>
          </p:nvPr>
        </p:nvSpPr>
        <p:spPr>
          <a:xfrm>
            <a:off x="310896" y="1846263"/>
            <a:ext cx="8055229" cy="4022725"/>
          </a:xfrm>
        </p:spPr>
        <p:txBody>
          <a:bodyPr/>
          <a:lstStyle/>
          <a:p>
            <a:pPr>
              <a:buFont typeface="Arial" panose="020B0604020202020204" pitchFamily="34" charset="0"/>
              <a:buChar char="•"/>
            </a:pPr>
            <a:r>
              <a:rPr lang="en-US" sz="3200" b="1" dirty="0" smtClean="0"/>
              <a:t>Chronic</a:t>
            </a:r>
          </a:p>
          <a:p>
            <a:pPr lvl="1">
              <a:buFont typeface="Wingdings" panose="05000000000000000000" pitchFamily="2" charset="2"/>
              <a:buChar char="Ø"/>
            </a:pPr>
            <a:r>
              <a:rPr lang="en-US" sz="3000" b="1" dirty="0" smtClean="0"/>
              <a:t>Congestive heart failure: </a:t>
            </a:r>
            <a:endParaRPr lang="en-US" sz="3000" dirty="0" smtClean="0"/>
          </a:p>
          <a:p>
            <a:pPr lvl="1"/>
            <a:r>
              <a:rPr lang="en-US" sz="3000" b="1" dirty="0" smtClean="0"/>
              <a:t>Left sided CHF </a:t>
            </a:r>
            <a:r>
              <a:rPr lang="en-US" sz="3000" dirty="0" smtClean="0"/>
              <a:t>indicates damage to left </a:t>
            </a:r>
          </a:p>
          <a:p>
            <a:pPr marL="200025" lvl="1" indent="0">
              <a:buNone/>
            </a:pPr>
            <a:r>
              <a:rPr lang="en-US" sz="3000" dirty="0"/>
              <a:t> </a:t>
            </a:r>
            <a:r>
              <a:rPr lang="en-US" sz="3000" dirty="0" smtClean="0"/>
              <a:t>   ventricle causing pulmonary edema.</a:t>
            </a:r>
          </a:p>
          <a:p>
            <a:pPr lvl="1">
              <a:tabLst>
                <a:tab pos="2230438" algn="l"/>
              </a:tabLst>
            </a:pPr>
            <a:r>
              <a:rPr lang="en-US" sz="3000" b="1" dirty="0" smtClean="0"/>
              <a:t>Right sided CHF </a:t>
            </a:r>
            <a:r>
              <a:rPr lang="en-US" sz="3000" dirty="0" smtClean="0"/>
              <a:t>indicates damage to right</a:t>
            </a:r>
          </a:p>
          <a:p>
            <a:pPr marL="200025" lvl="1" indent="0">
              <a:buNone/>
            </a:pPr>
            <a:r>
              <a:rPr lang="en-US" sz="3000" dirty="0"/>
              <a:t> </a:t>
            </a:r>
            <a:r>
              <a:rPr lang="en-US" sz="3000" dirty="0" smtClean="0"/>
              <a:t>   ventricle and ability to effectively pump</a:t>
            </a:r>
          </a:p>
          <a:p>
            <a:pPr marL="200025" lvl="1" indent="0">
              <a:buNone/>
            </a:pPr>
            <a:r>
              <a:rPr lang="en-US" sz="3000" dirty="0"/>
              <a:t> </a:t>
            </a:r>
            <a:r>
              <a:rPr lang="en-US" sz="3000" dirty="0" smtClean="0"/>
              <a:t>   blood to lungs causing fluid accumulation in</a:t>
            </a:r>
          </a:p>
          <a:p>
            <a:pPr marL="200025" lvl="1" indent="0">
              <a:buNone/>
            </a:pPr>
            <a:r>
              <a:rPr lang="en-US" sz="3000" dirty="0"/>
              <a:t> </a:t>
            </a:r>
            <a:r>
              <a:rPr lang="en-US" sz="3000" dirty="0" smtClean="0"/>
              <a:t>   lower extremities and abdomen.</a:t>
            </a:r>
            <a:endParaRPr lang="en-US" sz="3000" dirty="0"/>
          </a:p>
        </p:txBody>
      </p:sp>
      <p:sp>
        <p:nvSpPr>
          <p:cNvPr id="4" name="Slide Number Placeholder 3"/>
          <p:cNvSpPr>
            <a:spLocks noGrp="1"/>
          </p:cNvSpPr>
          <p:nvPr>
            <p:ph type="sldNum" sz="quarter" idx="12"/>
          </p:nvPr>
        </p:nvSpPr>
        <p:spPr/>
        <p:txBody>
          <a:bodyPr/>
          <a:lstStyle/>
          <a:p>
            <a:pPr>
              <a:defRPr/>
            </a:pPr>
            <a:fld id="{CFBAC696-21B9-4EBD-B89D-A1C25CABBF47}" type="slidenum">
              <a:rPr lang="en-US" altLang="en-US" smtClean="0"/>
              <a:pPr>
                <a:defRPr/>
              </a:pPr>
              <a:t>5</a:t>
            </a:fld>
            <a:endParaRPr lang="en-US" alt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2570" y="5382260"/>
            <a:ext cx="2451100"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5091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fld id="{3CDAFD9E-AEE5-4279-B1B1-05B121299E83}" type="slidenum">
              <a:rPr lang="en-US" altLang="en-US" smtClean="0">
                <a:solidFill>
                  <a:srgbClr val="FFFFFF"/>
                </a:solidFill>
              </a:rPr>
              <a:pPr/>
              <a:t>6</a:t>
            </a:fld>
            <a:endParaRPr lang="en-US" altLang="en-US" dirty="0" smtClean="0">
              <a:solidFill>
                <a:srgbClr val="FFFFFF"/>
              </a:solidFill>
            </a:endParaRPr>
          </a:p>
        </p:txBody>
      </p:sp>
      <p:sp>
        <p:nvSpPr>
          <p:cNvPr id="2" name="Title 1"/>
          <p:cNvSpPr>
            <a:spLocks noGrp="1"/>
          </p:cNvSpPr>
          <p:nvPr>
            <p:ph type="title" idx="4294967295"/>
          </p:nvPr>
        </p:nvSpPr>
        <p:spPr>
          <a:xfrm>
            <a:off x="256032" y="36513"/>
            <a:ext cx="8631936" cy="905319"/>
          </a:xfrm>
        </p:spPr>
        <p:txBody>
          <a:bodyPr>
            <a:normAutofit/>
          </a:bodyPr>
          <a:lstStyle/>
          <a:p>
            <a:pPr eaLnBrk="1" fontAlgn="auto" hangingPunct="1">
              <a:spcAft>
                <a:spcPts val="0"/>
              </a:spcAft>
              <a:defRPr/>
            </a:pPr>
            <a:r>
              <a:rPr lang="en-US" sz="4000" b="1" dirty="0" smtClean="0">
                <a:solidFill>
                  <a:schemeClr val="tx1">
                    <a:lumMod val="75000"/>
                    <a:lumOff val="25000"/>
                  </a:schemeClr>
                </a:solidFill>
                <a:latin typeface="+mn-lt"/>
              </a:rPr>
              <a:t>Evidence Based Guidelines for Treatment</a:t>
            </a:r>
            <a:endParaRPr lang="en-US" sz="4000" b="1" dirty="0">
              <a:solidFill>
                <a:schemeClr val="tx1">
                  <a:lumMod val="75000"/>
                  <a:lumOff val="25000"/>
                </a:schemeClr>
              </a:solidFill>
              <a:latin typeface="+mn-lt"/>
            </a:endParaRPr>
          </a:p>
        </p:txBody>
      </p:sp>
      <p:sp>
        <p:nvSpPr>
          <p:cNvPr id="10244" name="Content Placeholder 2"/>
          <p:cNvSpPr>
            <a:spLocks noGrp="1"/>
          </p:cNvSpPr>
          <p:nvPr>
            <p:ph idx="4294967295"/>
          </p:nvPr>
        </p:nvSpPr>
        <p:spPr>
          <a:xfrm>
            <a:off x="179388" y="1228725"/>
            <a:ext cx="8307387" cy="4166235"/>
          </a:xfrm>
        </p:spPr>
        <p:txBody>
          <a:bodyPr/>
          <a:lstStyle/>
          <a:p>
            <a:pPr eaLnBrk="1" hangingPunct="1">
              <a:buFont typeface="Arial" charset="0"/>
              <a:buChar char="•"/>
            </a:pPr>
            <a:r>
              <a:rPr lang="en-US" altLang="en-US" sz="3200" dirty="0" smtClean="0"/>
              <a:t> </a:t>
            </a:r>
            <a:r>
              <a:rPr lang="en-US" altLang="en-US" sz="3200" b="1" dirty="0" smtClean="0"/>
              <a:t>Acute/chronic HF treatment:</a:t>
            </a:r>
          </a:p>
          <a:p>
            <a:pPr lvl="1" eaLnBrk="1" hangingPunct="1">
              <a:buFont typeface="Wingdings" panose="05000000000000000000" pitchFamily="2" charset="2"/>
              <a:buChar char="Ø"/>
            </a:pPr>
            <a:r>
              <a:rPr lang="en-US" altLang="en-US" sz="2000" b="1" dirty="0" smtClean="0"/>
              <a:t> </a:t>
            </a:r>
            <a:r>
              <a:rPr lang="en-US" altLang="en-US" sz="2000" dirty="0"/>
              <a:t>M</a:t>
            </a:r>
            <a:r>
              <a:rPr lang="en-US" altLang="en-US" sz="2000" dirty="0" smtClean="0"/>
              <a:t>edication management – diuretics, beta-blockers, ACE inhibitors, ARBs</a:t>
            </a:r>
          </a:p>
          <a:p>
            <a:pPr lvl="1" eaLnBrk="1" hangingPunct="1">
              <a:buFont typeface="Wingdings" panose="05000000000000000000" pitchFamily="2" charset="2"/>
              <a:buChar char="Ø"/>
            </a:pPr>
            <a:r>
              <a:rPr lang="en-US" altLang="en-US" sz="2000" dirty="0"/>
              <a:t> </a:t>
            </a:r>
            <a:r>
              <a:rPr lang="en-US" altLang="en-US" sz="2000" dirty="0" smtClean="0"/>
              <a:t>O2 therapy</a:t>
            </a:r>
          </a:p>
          <a:p>
            <a:pPr lvl="1" eaLnBrk="1" hangingPunct="1">
              <a:buFont typeface="Wingdings" panose="05000000000000000000" pitchFamily="2" charset="2"/>
              <a:buChar char="Ø"/>
            </a:pPr>
            <a:r>
              <a:rPr lang="en-US" altLang="en-US" sz="2000" dirty="0"/>
              <a:t> </a:t>
            </a:r>
            <a:r>
              <a:rPr lang="en-US" altLang="en-US" sz="2000" dirty="0" smtClean="0"/>
              <a:t>Surgical repair if indicated</a:t>
            </a:r>
          </a:p>
          <a:p>
            <a:pPr lvl="1" eaLnBrk="1" hangingPunct="1">
              <a:buFont typeface="Wingdings" panose="05000000000000000000" pitchFamily="2" charset="2"/>
              <a:buChar char="Ø"/>
            </a:pPr>
            <a:r>
              <a:rPr lang="en-US" altLang="en-US" sz="2000" dirty="0"/>
              <a:t> </a:t>
            </a:r>
            <a:r>
              <a:rPr lang="en-US" altLang="en-US" sz="2000" dirty="0" smtClean="0"/>
              <a:t>Cardiac rehabilitation</a:t>
            </a:r>
          </a:p>
          <a:p>
            <a:pPr lvl="1" eaLnBrk="1" hangingPunct="1">
              <a:buFont typeface="Wingdings" panose="05000000000000000000" pitchFamily="2" charset="2"/>
              <a:buChar char="Ø"/>
            </a:pPr>
            <a:r>
              <a:rPr lang="en-US" altLang="en-US" sz="2000" dirty="0"/>
              <a:t> </a:t>
            </a:r>
            <a:r>
              <a:rPr lang="en-US" altLang="en-US" sz="2000" dirty="0" smtClean="0"/>
              <a:t>Lifestyle changes:</a:t>
            </a:r>
          </a:p>
          <a:p>
            <a:pPr lvl="3" eaLnBrk="1" hangingPunct="1">
              <a:buFont typeface="Courier New" panose="02070309020205020404" pitchFamily="49" charset="0"/>
              <a:buChar char="o"/>
            </a:pPr>
            <a:r>
              <a:rPr lang="en-US" altLang="en-US" sz="2000" dirty="0"/>
              <a:t>Weight management</a:t>
            </a:r>
          </a:p>
          <a:p>
            <a:pPr lvl="3" eaLnBrk="1" hangingPunct="1">
              <a:buFont typeface="Courier New" panose="02070309020205020404" pitchFamily="49" charset="0"/>
              <a:buChar char="o"/>
            </a:pPr>
            <a:r>
              <a:rPr lang="en-US" altLang="en-US" sz="2000" dirty="0"/>
              <a:t> Smoking cessation</a:t>
            </a:r>
          </a:p>
          <a:p>
            <a:pPr lvl="3" eaLnBrk="1" hangingPunct="1">
              <a:buFont typeface="Courier New" panose="02070309020205020404" pitchFamily="49" charset="0"/>
              <a:buChar char="o"/>
            </a:pPr>
            <a:r>
              <a:rPr lang="en-US" altLang="en-US" sz="2000" dirty="0"/>
              <a:t> Exercise as </a:t>
            </a:r>
            <a:r>
              <a:rPr lang="en-US" altLang="en-US" sz="2000" dirty="0" smtClean="0"/>
              <a:t>tolerated</a:t>
            </a:r>
          </a:p>
          <a:p>
            <a:pPr lvl="3" eaLnBrk="1" hangingPunct="1">
              <a:buFont typeface="Courier New" panose="02070309020205020404" pitchFamily="49" charset="0"/>
              <a:buChar char="o"/>
            </a:pPr>
            <a:r>
              <a:rPr lang="en-US" altLang="en-US" sz="2000" dirty="0"/>
              <a:t> </a:t>
            </a:r>
            <a:r>
              <a:rPr lang="en-US" altLang="en-US" sz="2000" dirty="0" smtClean="0"/>
              <a:t>Stress management</a:t>
            </a:r>
          </a:p>
          <a:p>
            <a:pPr marL="566737" lvl="3" indent="0" eaLnBrk="1" hangingPunct="1">
              <a:buNone/>
            </a:pPr>
            <a:endParaRPr lang="en-US" altLang="en-US" sz="2400" dirty="0"/>
          </a:p>
          <a:p>
            <a:pPr lvl="2" eaLnBrk="1" hangingPunct="1">
              <a:buFont typeface="Courier New" panose="02070309020205020404" pitchFamily="49" charset="0"/>
              <a:buChar char="o"/>
            </a:pPr>
            <a:endParaRPr lang="en-US" altLang="en-US" sz="2600" dirty="0" smtClean="0"/>
          </a:p>
          <a:p>
            <a:pPr lvl="1" eaLnBrk="1" hangingPunct="1">
              <a:buFont typeface="Wingdings" panose="05000000000000000000" pitchFamily="2" charset="2"/>
              <a:buChar char="Ø"/>
            </a:pPr>
            <a:endParaRPr lang="en-US" altLang="en-US" sz="3000" dirty="0" smtClean="0"/>
          </a:p>
          <a:p>
            <a:pPr marL="200025" lvl="1" indent="0" eaLnBrk="1" hangingPunct="1">
              <a:buNone/>
            </a:pPr>
            <a:endParaRPr lang="en-US" altLang="en-US" sz="3200" b="1" dirty="0" smtClean="0"/>
          </a:p>
          <a:p>
            <a:pPr marL="0" indent="0" eaLnBrk="1" hangingPunct="1">
              <a:buNone/>
            </a:pPr>
            <a:endParaRPr lang="en-US" altLang="en-US" sz="3000" dirty="0" smtClean="0"/>
          </a:p>
          <a:p>
            <a:pPr eaLnBrk="1" hangingPunct="1">
              <a:buFont typeface="Arial" charset="0"/>
              <a:buChar char="•"/>
            </a:pPr>
            <a:endParaRPr lang="en-US" altLang="en-US" sz="2400" dirty="0" smtClean="0"/>
          </a:p>
        </p:txBody>
      </p:sp>
      <p:pic>
        <p:nvPicPr>
          <p:cNvPr id="10245" name="Picture 6" descr="CTC new logo_placehol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2113" y="5310188"/>
            <a:ext cx="2251075"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eaLnBrk="0" fontAlgn="base" hangingPunct="0">
              <a:spcBef>
                <a:spcPct val="0"/>
              </a:spcBef>
              <a:spcAft>
                <a:spcPct val="0"/>
              </a:spcAft>
              <a:defRPr>
                <a:solidFill>
                  <a:schemeClr val="tx1"/>
                </a:solidFill>
                <a:latin typeface="Calibri" pitchFamily="34" charset="0"/>
              </a:defRPr>
            </a:lvl6pPr>
            <a:lvl7pPr marL="2971800" indent="-228600" defTabSz="457200" eaLnBrk="0" fontAlgn="base" hangingPunct="0">
              <a:spcBef>
                <a:spcPct val="0"/>
              </a:spcBef>
              <a:spcAft>
                <a:spcPct val="0"/>
              </a:spcAft>
              <a:defRPr>
                <a:solidFill>
                  <a:schemeClr val="tx1"/>
                </a:solidFill>
                <a:latin typeface="Calibri" pitchFamily="34" charset="0"/>
              </a:defRPr>
            </a:lvl7pPr>
            <a:lvl8pPr marL="3429000" indent="-228600" defTabSz="457200" eaLnBrk="0" fontAlgn="base" hangingPunct="0">
              <a:spcBef>
                <a:spcPct val="0"/>
              </a:spcBef>
              <a:spcAft>
                <a:spcPct val="0"/>
              </a:spcAft>
              <a:defRPr>
                <a:solidFill>
                  <a:schemeClr val="tx1"/>
                </a:solidFill>
                <a:latin typeface="Calibri" pitchFamily="34" charset="0"/>
              </a:defRPr>
            </a:lvl8pPr>
            <a:lvl9pPr marL="3886200" indent="-228600" defTabSz="457200" eaLnBrk="0" fontAlgn="base" hangingPunct="0">
              <a:spcBef>
                <a:spcPct val="0"/>
              </a:spcBef>
              <a:spcAft>
                <a:spcPct val="0"/>
              </a:spcAft>
              <a:defRPr>
                <a:solidFill>
                  <a:schemeClr val="tx1"/>
                </a:solidFill>
                <a:latin typeface="Calibri" pitchFamily="34" charset="0"/>
              </a:defRPr>
            </a:lvl9pPr>
          </a:lstStyle>
          <a:p>
            <a:fld id="{DD1F94CD-03C7-4EC2-8715-33DD76A12619}" type="slidenum">
              <a:rPr lang="en-US" altLang="en-US" smtClean="0">
                <a:solidFill>
                  <a:srgbClr val="FFFFFF"/>
                </a:solidFill>
              </a:rPr>
              <a:pPr/>
              <a:t>7</a:t>
            </a:fld>
            <a:endParaRPr lang="en-US" altLang="en-US" dirty="0" smtClean="0">
              <a:solidFill>
                <a:srgbClr val="FFFFFF"/>
              </a:solidFill>
            </a:endParaRPr>
          </a:p>
        </p:txBody>
      </p:sp>
      <p:sp>
        <p:nvSpPr>
          <p:cNvPr id="2" name="Title 1"/>
          <p:cNvSpPr>
            <a:spLocks noGrp="1"/>
          </p:cNvSpPr>
          <p:nvPr>
            <p:ph type="title" idx="4294967295"/>
          </p:nvPr>
        </p:nvSpPr>
        <p:spPr>
          <a:xfrm>
            <a:off x="265176" y="182817"/>
            <a:ext cx="8728012" cy="1154112"/>
          </a:xfrm>
        </p:spPr>
        <p:txBody>
          <a:bodyPr>
            <a:noAutofit/>
          </a:bodyPr>
          <a:lstStyle/>
          <a:p>
            <a:pPr eaLnBrk="1" fontAlgn="auto" hangingPunct="1">
              <a:spcAft>
                <a:spcPts val="0"/>
              </a:spcAft>
              <a:defRPr/>
            </a:pPr>
            <a:r>
              <a:rPr lang="en-US" sz="4400" b="1" dirty="0" smtClean="0">
                <a:solidFill>
                  <a:schemeClr val="tx1">
                    <a:lumMod val="75000"/>
                    <a:lumOff val="25000"/>
                  </a:schemeClr>
                </a:solidFill>
                <a:latin typeface="+mn-lt"/>
              </a:rPr>
              <a:t>Care Management: </a:t>
            </a:r>
            <a:br>
              <a:rPr lang="en-US" sz="4400" b="1" dirty="0" smtClean="0">
                <a:solidFill>
                  <a:schemeClr val="tx1">
                    <a:lumMod val="75000"/>
                    <a:lumOff val="25000"/>
                  </a:schemeClr>
                </a:solidFill>
                <a:latin typeface="+mn-lt"/>
              </a:rPr>
            </a:br>
            <a:r>
              <a:rPr lang="en-US" sz="4400" b="1" dirty="0" smtClean="0">
                <a:solidFill>
                  <a:schemeClr val="tx1">
                    <a:lumMod val="75000"/>
                    <a:lumOff val="25000"/>
                  </a:schemeClr>
                </a:solidFill>
                <a:latin typeface="+mn-lt"/>
              </a:rPr>
              <a:t>NCM Interventions</a:t>
            </a:r>
            <a:endParaRPr lang="en-US" sz="4400" b="1" dirty="0">
              <a:solidFill>
                <a:schemeClr val="tx1">
                  <a:lumMod val="75000"/>
                  <a:lumOff val="25000"/>
                </a:schemeClr>
              </a:solidFill>
              <a:latin typeface="+mn-lt"/>
            </a:endParaRPr>
          </a:p>
        </p:txBody>
      </p:sp>
      <p:sp>
        <p:nvSpPr>
          <p:cNvPr id="12292" name="Content Placeholder 2"/>
          <p:cNvSpPr>
            <a:spLocks noGrp="1"/>
          </p:cNvSpPr>
          <p:nvPr>
            <p:ph idx="4294967295"/>
          </p:nvPr>
        </p:nvSpPr>
        <p:spPr>
          <a:xfrm>
            <a:off x="188532" y="1512189"/>
            <a:ext cx="8307387" cy="4024313"/>
          </a:xfrm>
        </p:spPr>
        <p:txBody>
          <a:bodyPr/>
          <a:lstStyle/>
          <a:p>
            <a:pPr eaLnBrk="1" hangingPunct="1">
              <a:buFont typeface="Arial" charset="0"/>
              <a:buChar char="•"/>
            </a:pPr>
            <a:r>
              <a:rPr lang="en-US" altLang="en-US" sz="3200" dirty="0" smtClean="0"/>
              <a:t> </a:t>
            </a:r>
            <a:r>
              <a:rPr lang="en-US" altLang="en-US" sz="3600" dirty="0" smtClean="0"/>
              <a:t>Education</a:t>
            </a:r>
          </a:p>
          <a:p>
            <a:pPr eaLnBrk="1" hangingPunct="1">
              <a:buFont typeface="Arial" charset="0"/>
              <a:buChar char="•"/>
            </a:pPr>
            <a:r>
              <a:rPr lang="en-US" altLang="en-US" sz="3600" dirty="0"/>
              <a:t> </a:t>
            </a:r>
            <a:r>
              <a:rPr lang="en-US" altLang="en-US" sz="3600" dirty="0" smtClean="0"/>
              <a:t>Teaching patient self-management</a:t>
            </a:r>
          </a:p>
          <a:p>
            <a:pPr eaLnBrk="1" hangingPunct="1">
              <a:buFont typeface="Arial" charset="0"/>
              <a:buChar char="•"/>
            </a:pPr>
            <a:r>
              <a:rPr lang="en-US" altLang="en-US" sz="3600" dirty="0"/>
              <a:t> </a:t>
            </a:r>
            <a:r>
              <a:rPr lang="en-US" altLang="en-US" sz="3600" dirty="0" smtClean="0"/>
              <a:t>Coaching sessions</a:t>
            </a:r>
          </a:p>
          <a:p>
            <a:pPr eaLnBrk="1" hangingPunct="1">
              <a:buFont typeface="Arial" charset="0"/>
              <a:buChar char="•"/>
            </a:pPr>
            <a:r>
              <a:rPr lang="en-US" altLang="en-US" sz="3600" dirty="0"/>
              <a:t> </a:t>
            </a:r>
            <a:r>
              <a:rPr lang="en-US" altLang="en-US" sz="3600" dirty="0" smtClean="0"/>
              <a:t>Weekly/monthly check-in/management</a:t>
            </a:r>
          </a:p>
          <a:p>
            <a:pPr eaLnBrk="1" hangingPunct="1">
              <a:buFont typeface="Arial" charset="0"/>
              <a:buChar char="•"/>
            </a:pPr>
            <a:r>
              <a:rPr lang="en-US" altLang="en-US" sz="3600" dirty="0"/>
              <a:t> </a:t>
            </a:r>
            <a:r>
              <a:rPr lang="en-US" altLang="en-US" sz="3600" dirty="0" smtClean="0"/>
              <a:t>Support</a:t>
            </a:r>
          </a:p>
          <a:p>
            <a:pPr eaLnBrk="1" hangingPunct="1">
              <a:buFont typeface="Arial" charset="0"/>
              <a:buChar char="•"/>
            </a:pPr>
            <a:r>
              <a:rPr lang="en-US" altLang="en-US" sz="3600" dirty="0"/>
              <a:t> </a:t>
            </a:r>
            <a:r>
              <a:rPr lang="en-US" altLang="en-US" sz="3600" dirty="0" smtClean="0"/>
              <a:t>Community resources</a:t>
            </a:r>
          </a:p>
        </p:txBody>
      </p:sp>
      <p:pic>
        <p:nvPicPr>
          <p:cNvPr id="12293" name="Picture 6" descr="CTC new logo_placehol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2113" y="5310188"/>
            <a:ext cx="2251075"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CTC new logo_placehol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4513" y="5462588"/>
            <a:ext cx="2251075"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74320" y="287339"/>
            <a:ext cx="8091805" cy="1221421"/>
          </a:xfrm>
        </p:spPr>
        <p:txBody>
          <a:bodyPr>
            <a:normAutofit/>
          </a:bodyPr>
          <a:lstStyle/>
          <a:p>
            <a:r>
              <a:rPr lang="en-US" sz="4400" b="1" dirty="0" smtClean="0"/>
              <a:t>Patient Self-Management</a:t>
            </a:r>
            <a:endParaRPr lang="en-US" sz="4400" b="1" dirty="0"/>
          </a:p>
        </p:txBody>
      </p:sp>
      <p:sp>
        <p:nvSpPr>
          <p:cNvPr id="4" name="Content Placeholder 3"/>
          <p:cNvSpPr>
            <a:spLocks noGrp="1"/>
          </p:cNvSpPr>
          <p:nvPr>
            <p:ph idx="1"/>
          </p:nvPr>
        </p:nvSpPr>
        <p:spPr>
          <a:xfrm>
            <a:off x="256032" y="1846263"/>
            <a:ext cx="8887968" cy="4481385"/>
          </a:xfrm>
        </p:spPr>
        <p:txBody>
          <a:bodyPr/>
          <a:lstStyle/>
          <a:p>
            <a:pPr marL="228600" indent="-228600">
              <a:buFont typeface="Arial" panose="020B0604020202020204" pitchFamily="34" charset="0"/>
              <a:buChar char="•"/>
              <a:tabLst>
                <a:tab pos="2286000" algn="l"/>
                <a:tab pos="2341563" algn="l"/>
              </a:tabLst>
            </a:pPr>
            <a:r>
              <a:rPr lang="en-US" sz="2800" dirty="0" smtClean="0"/>
              <a:t>Teach patients to know “their problem list”</a:t>
            </a:r>
          </a:p>
          <a:p>
            <a:pPr marL="228600" indent="-228600">
              <a:buFont typeface="Arial" panose="020B0604020202020204" pitchFamily="34" charset="0"/>
              <a:buChar char="•"/>
              <a:tabLst>
                <a:tab pos="2286000" algn="l"/>
                <a:tab pos="2341563" algn="l"/>
              </a:tabLst>
            </a:pPr>
            <a:r>
              <a:rPr lang="en-US" sz="2800" dirty="0" smtClean="0"/>
              <a:t>Weight monitoring</a:t>
            </a:r>
          </a:p>
          <a:p>
            <a:pPr marL="228600" indent="-228600">
              <a:buFont typeface="Arial" panose="020B0604020202020204" pitchFamily="34" charset="0"/>
              <a:buChar char="•"/>
              <a:tabLst>
                <a:tab pos="2286000" algn="l"/>
                <a:tab pos="2341563" algn="l"/>
              </a:tabLst>
            </a:pPr>
            <a:r>
              <a:rPr lang="en-US" sz="2800" dirty="0" smtClean="0"/>
              <a:t>Medication management</a:t>
            </a:r>
          </a:p>
          <a:p>
            <a:pPr marL="228600" indent="-228600">
              <a:buFont typeface="Arial" panose="020B0604020202020204" pitchFamily="34" charset="0"/>
              <a:buChar char="•"/>
              <a:tabLst>
                <a:tab pos="2286000" algn="l"/>
                <a:tab pos="2341563" algn="l"/>
              </a:tabLst>
            </a:pPr>
            <a:r>
              <a:rPr lang="en-US" sz="2800" dirty="0" smtClean="0"/>
              <a:t>Know “</a:t>
            </a:r>
            <a:r>
              <a:rPr lang="en-US" sz="2800" b="1" dirty="0" smtClean="0"/>
              <a:t>red flags” </a:t>
            </a:r>
            <a:r>
              <a:rPr lang="en-US" sz="2800" dirty="0" smtClean="0"/>
              <a:t>and when to call physician</a:t>
            </a:r>
          </a:p>
          <a:p>
            <a:pPr marL="228600" indent="-228600">
              <a:buFont typeface="Arial" panose="020B0604020202020204" pitchFamily="34" charset="0"/>
              <a:buChar char="•"/>
              <a:tabLst>
                <a:tab pos="2286000" algn="l"/>
                <a:tab pos="2341563" algn="l"/>
              </a:tabLst>
            </a:pPr>
            <a:r>
              <a:rPr lang="en-US" sz="2800" dirty="0" smtClean="0"/>
              <a:t>Know how to access physicians 24/7</a:t>
            </a:r>
          </a:p>
          <a:p>
            <a:pPr marL="228600" indent="-228600">
              <a:buFont typeface="Arial" panose="020B0604020202020204" pitchFamily="34" charset="0"/>
              <a:buChar char="•"/>
              <a:tabLst>
                <a:tab pos="2286000" algn="l"/>
                <a:tab pos="2341563" algn="l"/>
              </a:tabLst>
            </a:pPr>
            <a:r>
              <a:rPr lang="en-US" sz="2800" dirty="0" smtClean="0"/>
              <a:t>Exercise</a:t>
            </a:r>
          </a:p>
          <a:p>
            <a:pPr marL="228600" indent="-228600">
              <a:buFont typeface="Arial" panose="020B0604020202020204" pitchFamily="34" charset="0"/>
              <a:buChar char="•"/>
              <a:tabLst>
                <a:tab pos="2286000" algn="l"/>
                <a:tab pos="2341563" algn="l"/>
              </a:tabLst>
            </a:pPr>
            <a:r>
              <a:rPr lang="en-US" sz="2800" dirty="0" smtClean="0"/>
              <a:t>Stress management</a:t>
            </a:r>
          </a:p>
          <a:p>
            <a:endParaRPr lang="en-US" dirty="0"/>
          </a:p>
        </p:txBody>
      </p:sp>
      <p:sp>
        <p:nvSpPr>
          <p:cNvPr id="2" name="Slide Number Placeholder 1"/>
          <p:cNvSpPr>
            <a:spLocks noGrp="1"/>
          </p:cNvSpPr>
          <p:nvPr>
            <p:ph type="sldNum" sz="quarter" idx="12"/>
          </p:nvPr>
        </p:nvSpPr>
        <p:spPr/>
        <p:txBody>
          <a:bodyPr/>
          <a:lstStyle/>
          <a:p>
            <a:pPr>
              <a:defRPr/>
            </a:pPr>
            <a:fld id="{7B5CBF92-345E-476A-BEE4-67641A5760C0}" type="slidenum">
              <a:rPr lang="en-US" altLang="en-US" smtClean="0"/>
              <a:pPr>
                <a:defRPr/>
              </a:pPr>
              <a:t>8</a:t>
            </a:fld>
            <a:endParaRPr lang="en-US" alt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46850" y="5400548"/>
            <a:ext cx="2451100"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7083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FBAC696-21B9-4EBD-B89D-A1C25CABBF47}" type="slidenum">
              <a:rPr lang="en-US" altLang="en-US" smtClean="0"/>
              <a:pPr>
                <a:defRPr/>
              </a:pPr>
              <a:t>9</a:t>
            </a:fld>
            <a:endParaRPr lang="en-US" altLang="en-US" dirty="0"/>
          </a:p>
        </p:txBody>
      </p:sp>
      <p:graphicFrame>
        <p:nvGraphicFramePr>
          <p:cNvPr id="5" name="Table 4"/>
          <p:cNvGraphicFramePr>
            <a:graphicFrameLocks noGrp="1"/>
          </p:cNvGraphicFramePr>
          <p:nvPr>
            <p:extLst>
              <p:ext uri="{D42A27DB-BD31-4B8C-83A1-F6EECF244321}">
                <p14:modId xmlns:p14="http://schemas.microsoft.com/office/powerpoint/2010/main" val="3797598880"/>
              </p:ext>
            </p:extLst>
          </p:nvPr>
        </p:nvGraphicFramePr>
        <p:xfrm>
          <a:off x="0" y="1"/>
          <a:ext cx="9144000" cy="6364224"/>
        </p:xfrm>
        <a:graphic>
          <a:graphicData uri="http://schemas.openxmlformats.org/drawingml/2006/table">
            <a:tbl>
              <a:tblPr>
                <a:tableStyleId>{5C22544A-7EE6-4342-B048-85BDC9FD1C3A}</a:tableStyleId>
              </a:tblPr>
              <a:tblGrid>
                <a:gridCol w="5791586"/>
                <a:gridCol w="3352414"/>
              </a:tblGrid>
              <a:tr h="1602017">
                <a:tc>
                  <a:txBody>
                    <a:bodyPr/>
                    <a:lstStyle/>
                    <a:p>
                      <a:pPr marL="0" marR="0" algn="ctr">
                        <a:spcBef>
                          <a:spcPts val="0"/>
                        </a:spcBef>
                        <a:spcAft>
                          <a:spcPts val="0"/>
                        </a:spcAft>
                      </a:pPr>
                      <a:r>
                        <a:rPr lang="en-US" sz="900" u="sng" kern="0" dirty="0">
                          <a:effectLst/>
                        </a:rPr>
                        <a:t>Your Goal Weight:</a:t>
                      </a:r>
                      <a:endParaRPr lang="en-US" sz="600" u="sng" kern="0" dirty="0">
                        <a:effectLst/>
                      </a:endParaRPr>
                    </a:p>
                    <a:p>
                      <a:pPr marL="0" marR="0" algn="ctr">
                        <a:spcBef>
                          <a:spcPts val="0"/>
                        </a:spcBef>
                        <a:spcAft>
                          <a:spcPts val="0"/>
                        </a:spcAft>
                      </a:pPr>
                      <a:r>
                        <a:rPr lang="en-US" sz="600" u="sng" kern="0" dirty="0">
                          <a:effectLst/>
                          <a:highlight>
                            <a:srgbClr val="008000"/>
                          </a:highlight>
                        </a:rPr>
                        <a:t>Green Zone: All Clear</a:t>
                      </a:r>
                      <a:endParaRPr lang="en-US" sz="600" u="sng" kern="0" dirty="0">
                        <a:effectLst/>
                      </a:endParaRPr>
                    </a:p>
                    <a:p>
                      <a:pPr marL="0" marR="0">
                        <a:spcBef>
                          <a:spcPts val="0"/>
                        </a:spcBef>
                        <a:spcAft>
                          <a:spcPts val="0"/>
                        </a:spcAft>
                      </a:pPr>
                      <a:r>
                        <a:rPr lang="en-US" sz="900" dirty="0">
                          <a:effectLst/>
                        </a:rPr>
                        <a:t> </a:t>
                      </a:r>
                      <a:endParaRPr lang="en-US" sz="600" dirty="0">
                        <a:effectLst/>
                      </a:endParaRPr>
                    </a:p>
                    <a:p>
                      <a:pPr marL="0" marR="0">
                        <a:spcBef>
                          <a:spcPts val="0"/>
                        </a:spcBef>
                        <a:spcAft>
                          <a:spcPts val="0"/>
                        </a:spcAft>
                      </a:pPr>
                      <a:r>
                        <a:rPr lang="en-US" sz="600" dirty="0">
                          <a:effectLst/>
                        </a:rPr>
                        <a:t> </a:t>
                      </a:r>
                    </a:p>
                    <a:p>
                      <a:pPr marL="342900" marR="0" lvl="0" indent="-342900">
                        <a:spcBef>
                          <a:spcPts val="0"/>
                        </a:spcBef>
                        <a:spcAft>
                          <a:spcPts val="0"/>
                        </a:spcAft>
                        <a:buFont typeface="Symbol"/>
                        <a:buChar char=""/>
                        <a:tabLst>
                          <a:tab pos="228600" algn="l"/>
                        </a:tabLst>
                      </a:pPr>
                      <a:r>
                        <a:rPr lang="en-US" sz="900" dirty="0">
                          <a:effectLst/>
                        </a:rPr>
                        <a:t>No shortness of breath</a:t>
                      </a:r>
                      <a:endParaRPr lang="en-US" sz="600" dirty="0">
                        <a:effectLst/>
                      </a:endParaRPr>
                    </a:p>
                    <a:p>
                      <a:pPr marL="342900" marR="0" lvl="0" indent="-342900">
                        <a:spcBef>
                          <a:spcPts val="0"/>
                        </a:spcBef>
                        <a:spcAft>
                          <a:spcPts val="0"/>
                        </a:spcAft>
                        <a:buFont typeface="Symbol"/>
                        <a:buChar char=""/>
                        <a:tabLst>
                          <a:tab pos="228600" algn="l"/>
                        </a:tabLst>
                      </a:pPr>
                      <a:r>
                        <a:rPr lang="en-US" sz="900" dirty="0">
                          <a:effectLst/>
                        </a:rPr>
                        <a:t>No swelling</a:t>
                      </a:r>
                      <a:endParaRPr lang="en-US" sz="600" dirty="0">
                        <a:effectLst/>
                      </a:endParaRPr>
                    </a:p>
                    <a:p>
                      <a:pPr marL="342900" marR="0" lvl="0" indent="-342900">
                        <a:spcBef>
                          <a:spcPts val="0"/>
                        </a:spcBef>
                        <a:spcAft>
                          <a:spcPts val="0"/>
                        </a:spcAft>
                        <a:buFont typeface="Symbol"/>
                        <a:buChar char=""/>
                        <a:tabLst>
                          <a:tab pos="228600" algn="l"/>
                        </a:tabLst>
                      </a:pPr>
                      <a:r>
                        <a:rPr lang="en-US" sz="900" dirty="0">
                          <a:effectLst/>
                        </a:rPr>
                        <a:t>No weight gain</a:t>
                      </a:r>
                      <a:endParaRPr lang="en-US" sz="600" dirty="0">
                        <a:effectLst/>
                      </a:endParaRPr>
                    </a:p>
                    <a:p>
                      <a:pPr marL="342900" marR="0" lvl="0" indent="-342900">
                        <a:spcBef>
                          <a:spcPts val="0"/>
                        </a:spcBef>
                        <a:spcAft>
                          <a:spcPts val="0"/>
                        </a:spcAft>
                        <a:buFont typeface="Symbol"/>
                        <a:buChar char=""/>
                        <a:tabLst>
                          <a:tab pos="228600" algn="l"/>
                        </a:tabLst>
                      </a:pPr>
                      <a:r>
                        <a:rPr lang="en-US" sz="900" dirty="0">
                          <a:effectLst/>
                        </a:rPr>
                        <a:t>No chest pain</a:t>
                      </a:r>
                      <a:endParaRPr lang="en-US" sz="600" dirty="0">
                        <a:effectLst/>
                      </a:endParaRPr>
                    </a:p>
                    <a:p>
                      <a:pPr marL="342900" marR="0" lvl="0" indent="-342900">
                        <a:spcBef>
                          <a:spcPts val="0"/>
                        </a:spcBef>
                        <a:spcAft>
                          <a:spcPts val="0"/>
                        </a:spcAft>
                        <a:buFont typeface="Symbol"/>
                        <a:buChar char=""/>
                        <a:tabLst>
                          <a:tab pos="228600" algn="l"/>
                        </a:tabLst>
                      </a:pPr>
                      <a:r>
                        <a:rPr lang="en-US" sz="900" dirty="0">
                          <a:effectLst/>
                        </a:rPr>
                        <a:t>No decrease in your ability to maintain your activity level</a:t>
                      </a:r>
                      <a:endParaRPr lang="en-US" sz="600" dirty="0">
                        <a:effectLst/>
                        <a:latin typeface="Times New Roman"/>
                        <a:ea typeface="Times New Roman"/>
                      </a:endParaRPr>
                    </a:p>
                  </a:txBody>
                  <a:tcPr marL="43515" marR="43515" marT="0" marB="0"/>
                </a:tc>
                <a:tc>
                  <a:txBody>
                    <a:bodyPr/>
                    <a:lstStyle/>
                    <a:p>
                      <a:pPr marL="0" marR="0" algn="ctr">
                        <a:spcBef>
                          <a:spcPts val="0"/>
                        </a:spcBef>
                        <a:spcAft>
                          <a:spcPts val="0"/>
                        </a:spcAft>
                      </a:pPr>
                      <a:r>
                        <a:rPr lang="en-US" sz="1000" u="sng" dirty="0">
                          <a:effectLst/>
                          <a:highlight>
                            <a:srgbClr val="008000"/>
                          </a:highlight>
                        </a:rPr>
                        <a:t>Green Zone Means</a:t>
                      </a:r>
                      <a:r>
                        <a:rPr lang="en-US" sz="900" dirty="0">
                          <a:effectLst/>
                          <a:highlight>
                            <a:srgbClr val="008000"/>
                          </a:highlight>
                        </a:rPr>
                        <a:t>:</a:t>
                      </a:r>
                      <a:endParaRPr lang="en-US" sz="600" dirty="0">
                        <a:effectLst/>
                      </a:endParaRPr>
                    </a:p>
                    <a:p>
                      <a:pPr marL="0" marR="0">
                        <a:spcBef>
                          <a:spcPts val="0"/>
                        </a:spcBef>
                        <a:spcAft>
                          <a:spcPts val="0"/>
                        </a:spcAft>
                      </a:pPr>
                      <a:r>
                        <a:rPr lang="en-US" sz="600" dirty="0">
                          <a:effectLst/>
                        </a:rPr>
                        <a:t> </a:t>
                      </a:r>
                    </a:p>
                    <a:p>
                      <a:pPr marL="342900" marR="0" lvl="0" indent="-342900">
                        <a:spcBef>
                          <a:spcPts val="0"/>
                        </a:spcBef>
                        <a:spcAft>
                          <a:spcPts val="0"/>
                        </a:spcAft>
                        <a:buFont typeface="Symbol"/>
                        <a:buChar char=""/>
                        <a:tabLst>
                          <a:tab pos="228600" algn="l"/>
                        </a:tabLst>
                      </a:pPr>
                      <a:r>
                        <a:rPr lang="en-US" sz="900" dirty="0">
                          <a:effectLst/>
                        </a:rPr>
                        <a:t>Your symptoms are under control</a:t>
                      </a:r>
                      <a:endParaRPr lang="en-US" sz="600" dirty="0">
                        <a:effectLst/>
                      </a:endParaRPr>
                    </a:p>
                    <a:p>
                      <a:pPr marL="342900" marR="0" lvl="0" indent="-342900">
                        <a:spcBef>
                          <a:spcPts val="0"/>
                        </a:spcBef>
                        <a:spcAft>
                          <a:spcPts val="0"/>
                        </a:spcAft>
                        <a:buFont typeface="Symbol"/>
                        <a:buChar char=""/>
                        <a:tabLst>
                          <a:tab pos="228600" algn="l"/>
                        </a:tabLst>
                      </a:pPr>
                      <a:r>
                        <a:rPr lang="en-US" sz="900" dirty="0">
                          <a:effectLst/>
                        </a:rPr>
                        <a:t>Continue taking your medications as ordered</a:t>
                      </a:r>
                      <a:endParaRPr lang="en-US" sz="600" dirty="0">
                        <a:effectLst/>
                      </a:endParaRPr>
                    </a:p>
                    <a:p>
                      <a:pPr marL="342900" marR="0" lvl="0" indent="-342900">
                        <a:spcBef>
                          <a:spcPts val="0"/>
                        </a:spcBef>
                        <a:spcAft>
                          <a:spcPts val="0"/>
                        </a:spcAft>
                        <a:buFont typeface="Symbol"/>
                        <a:buChar char=""/>
                        <a:tabLst>
                          <a:tab pos="228600" algn="l"/>
                        </a:tabLst>
                      </a:pPr>
                      <a:r>
                        <a:rPr lang="en-US" sz="900" dirty="0">
                          <a:effectLst/>
                        </a:rPr>
                        <a:t>Continue daily weights</a:t>
                      </a:r>
                      <a:endParaRPr lang="en-US" sz="600" dirty="0">
                        <a:effectLst/>
                      </a:endParaRPr>
                    </a:p>
                    <a:p>
                      <a:pPr marL="342900" marR="0" lvl="0" indent="-342900">
                        <a:spcBef>
                          <a:spcPts val="0"/>
                        </a:spcBef>
                        <a:spcAft>
                          <a:spcPts val="0"/>
                        </a:spcAft>
                        <a:buFont typeface="Symbol"/>
                        <a:buChar char=""/>
                        <a:tabLst>
                          <a:tab pos="228600" algn="l"/>
                        </a:tabLst>
                      </a:pPr>
                      <a:r>
                        <a:rPr lang="en-US" sz="900" dirty="0">
                          <a:effectLst/>
                        </a:rPr>
                        <a:t>Follow low salt diet</a:t>
                      </a:r>
                      <a:endParaRPr lang="en-US" sz="600" dirty="0">
                        <a:effectLst/>
                      </a:endParaRPr>
                    </a:p>
                    <a:p>
                      <a:pPr marL="342900" marR="0" lvl="0" indent="-342900">
                        <a:spcBef>
                          <a:spcPts val="0"/>
                        </a:spcBef>
                        <a:spcAft>
                          <a:spcPts val="0"/>
                        </a:spcAft>
                        <a:buFont typeface="Symbol"/>
                        <a:buChar char=""/>
                        <a:tabLst>
                          <a:tab pos="228600" algn="l"/>
                        </a:tabLst>
                      </a:pPr>
                      <a:r>
                        <a:rPr lang="en-US" sz="900" dirty="0">
                          <a:effectLst/>
                        </a:rPr>
                        <a:t>Keep all physician appointments</a:t>
                      </a:r>
                      <a:endParaRPr lang="en-US" sz="600" dirty="0">
                        <a:effectLst/>
                        <a:latin typeface="Times New Roman"/>
                        <a:ea typeface="Times New Roman"/>
                      </a:endParaRPr>
                    </a:p>
                  </a:txBody>
                  <a:tcPr marL="43515" marR="43515" marT="0" marB="0"/>
                </a:tc>
              </a:tr>
              <a:tr h="2195649">
                <a:tc>
                  <a:txBody>
                    <a:bodyPr/>
                    <a:lstStyle/>
                    <a:p>
                      <a:pPr marL="0" marR="0" algn="ctr">
                        <a:spcBef>
                          <a:spcPts val="0"/>
                        </a:spcBef>
                        <a:spcAft>
                          <a:spcPts val="0"/>
                        </a:spcAft>
                      </a:pPr>
                      <a:r>
                        <a:rPr lang="en-US" sz="600" u="sng" dirty="0">
                          <a:effectLst/>
                          <a:highlight>
                            <a:srgbClr val="FFFF00"/>
                          </a:highlight>
                        </a:rPr>
                        <a:t>Yellow Zone: Caution</a:t>
                      </a:r>
                      <a:endParaRPr lang="en-US" sz="600" u="sng" dirty="0">
                        <a:effectLst/>
                      </a:endParaRPr>
                    </a:p>
                    <a:p>
                      <a:pPr marL="0" marR="0">
                        <a:spcBef>
                          <a:spcPts val="0"/>
                        </a:spcBef>
                        <a:spcAft>
                          <a:spcPts val="0"/>
                        </a:spcAft>
                      </a:pPr>
                      <a:r>
                        <a:rPr lang="en-US" sz="600" dirty="0">
                          <a:effectLst/>
                        </a:rPr>
                        <a:t> </a:t>
                      </a:r>
                    </a:p>
                    <a:p>
                      <a:pPr marL="0" marR="0">
                        <a:spcBef>
                          <a:spcPts val="0"/>
                        </a:spcBef>
                        <a:spcAft>
                          <a:spcPts val="0"/>
                        </a:spcAft>
                      </a:pPr>
                      <a:r>
                        <a:rPr lang="en-US" sz="900" dirty="0">
                          <a:effectLst/>
                        </a:rPr>
                        <a:t>If you have any of the following signs and symptoms:</a:t>
                      </a:r>
                      <a:endParaRPr lang="en-US" sz="600" dirty="0">
                        <a:effectLst/>
                      </a:endParaRPr>
                    </a:p>
                    <a:p>
                      <a:pPr marL="0" marR="0">
                        <a:spcBef>
                          <a:spcPts val="0"/>
                        </a:spcBef>
                        <a:spcAft>
                          <a:spcPts val="0"/>
                        </a:spcAft>
                      </a:pPr>
                      <a:r>
                        <a:rPr lang="en-US" sz="600" dirty="0">
                          <a:effectLst/>
                        </a:rPr>
                        <a:t> </a:t>
                      </a:r>
                    </a:p>
                    <a:p>
                      <a:pPr marL="342900" marR="0" lvl="0" indent="-342900">
                        <a:spcBef>
                          <a:spcPts val="0"/>
                        </a:spcBef>
                        <a:spcAft>
                          <a:spcPts val="0"/>
                        </a:spcAft>
                        <a:buFont typeface="Symbol"/>
                        <a:buChar char=""/>
                        <a:tabLst>
                          <a:tab pos="228600" algn="l"/>
                        </a:tabLst>
                      </a:pPr>
                      <a:r>
                        <a:rPr lang="en-US" sz="900" dirty="0">
                          <a:effectLst/>
                        </a:rPr>
                        <a:t>Weight gain of 3 or more pounds in 2 days</a:t>
                      </a:r>
                      <a:endParaRPr lang="en-US" sz="600" dirty="0">
                        <a:effectLst/>
                      </a:endParaRPr>
                    </a:p>
                    <a:p>
                      <a:pPr marL="342900" marR="0" lvl="0" indent="-342900">
                        <a:spcBef>
                          <a:spcPts val="0"/>
                        </a:spcBef>
                        <a:spcAft>
                          <a:spcPts val="0"/>
                        </a:spcAft>
                        <a:buFont typeface="Symbol"/>
                        <a:buChar char=""/>
                        <a:tabLst>
                          <a:tab pos="228600" algn="l"/>
                        </a:tabLst>
                      </a:pPr>
                      <a:r>
                        <a:rPr lang="en-US" sz="900" dirty="0">
                          <a:effectLst/>
                        </a:rPr>
                        <a:t>Increased cough</a:t>
                      </a:r>
                      <a:endParaRPr lang="en-US" sz="600" dirty="0">
                        <a:effectLst/>
                      </a:endParaRPr>
                    </a:p>
                    <a:p>
                      <a:pPr marL="342900" marR="0" lvl="0" indent="-342900">
                        <a:spcBef>
                          <a:spcPts val="0"/>
                        </a:spcBef>
                        <a:spcAft>
                          <a:spcPts val="0"/>
                        </a:spcAft>
                        <a:buFont typeface="Symbol"/>
                        <a:buChar char=""/>
                        <a:tabLst>
                          <a:tab pos="228600" algn="l"/>
                        </a:tabLst>
                      </a:pPr>
                      <a:r>
                        <a:rPr lang="en-US" sz="900" dirty="0">
                          <a:effectLst/>
                        </a:rPr>
                        <a:t>Increased swelling</a:t>
                      </a:r>
                      <a:endParaRPr lang="en-US" sz="600" dirty="0">
                        <a:effectLst/>
                      </a:endParaRPr>
                    </a:p>
                    <a:p>
                      <a:pPr marL="342900" marR="0" lvl="0" indent="-342900">
                        <a:spcBef>
                          <a:spcPts val="0"/>
                        </a:spcBef>
                        <a:spcAft>
                          <a:spcPts val="0"/>
                        </a:spcAft>
                        <a:buFont typeface="Symbol"/>
                        <a:buChar char=""/>
                        <a:tabLst>
                          <a:tab pos="228600" algn="l"/>
                        </a:tabLst>
                      </a:pPr>
                      <a:r>
                        <a:rPr lang="en-US" sz="900" dirty="0">
                          <a:effectLst/>
                        </a:rPr>
                        <a:t>Increase in shortness of breath with activity</a:t>
                      </a:r>
                      <a:endParaRPr lang="en-US" sz="600" dirty="0">
                        <a:effectLst/>
                      </a:endParaRPr>
                    </a:p>
                    <a:p>
                      <a:pPr marL="342900" marR="0" lvl="0" indent="-342900">
                        <a:spcBef>
                          <a:spcPts val="0"/>
                        </a:spcBef>
                        <a:spcAft>
                          <a:spcPts val="0"/>
                        </a:spcAft>
                        <a:buFont typeface="Symbol"/>
                        <a:buChar char=""/>
                        <a:tabLst>
                          <a:tab pos="228600" algn="l"/>
                        </a:tabLst>
                      </a:pPr>
                      <a:r>
                        <a:rPr lang="en-US" sz="900" dirty="0">
                          <a:effectLst/>
                        </a:rPr>
                        <a:t>Increase in the number of pillows needed</a:t>
                      </a:r>
                      <a:endParaRPr lang="en-US" sz="600" dirty="0">
                        <a:effectLst/>
                      </a:endParaRPr>
                    </a:p>
                    <a:p>
                      <a:pPr marL="342900" marR="0" lvl="0" indent="-342900">
                        <a:spcBef>
                          <a:spcPts val="0"/>
                        </a:spcBef>
                        <a:spcAft>
                          <a:spcPts val="0"/>
                        </a:spcAft>
                        <a:buFont typeface="Symbol"/>
                        <a:buChar char=""/>
                        <a:tabLst>
                          <a:tab pos="228600" algn="l"/>
                        </a:tabLst>
                      </a:pPr>
                      <a:r>
                        <a:rPr lang="en-US" sz="900" dirty="0">
                          <a:effectLst/>
                        </a:rPr>
                        <a:t>Anything else unusual that bothers you</a:t>
                      </a:r>
                      <a:endParaRPr lang="en-US" sz="600" dirty="0">
                        <a:effectLst/>
                      </a:endParaRPr>
                    </a:p>
                    <a:p>
                      <a:pPr marL="0" marR="0">
                        <a:spcBef>
                          <a:spcPts val="0"/>
                        </a:spcBef>
                        <a:spcAft>
                          <a:spcPts val="0"/>
                        </a:spcAft>
                      </a:pPr>
                      <a:r>
                        <a:rPr lang="en-US" sz="600" dirty="0">
                          <a:effectLst/>
                        </a:rPr>
                        <a:t> </a:t>
                      </a:r>
                    </a:p>
                    <a:p>
                      <a:pPr marL="342900" marR="0" lvl="0" indent="-342900">
                        <a:spcBef>
                          <a:spcPts val="0"/>
                        </a:spcBef>
                        <a:spcAft>
                          <a:spcPts val="0"/>
                        </a:spcAft>
                        <a:buFont typeface="Symbol"/>
                        <a:buChar char=""/>
                        <a:tabLst>
                          <a:tab pos="228600" algn="l"/>
                        </a:tabLst>
                      </a:pPr>
                      <a:r>
                        <a:rPr lang="en-US" sz="900" dirty="0">
                          <a:effectLst/>
                        </a:rPr>
                        <a:t> Call your physician if you are going into the YELLOW zone</a:t>
                      </a:r>
                      <a:endParaRPr lang="en-US" sz="600" dirty="0">
                        <a:effectLst/>
                        <a:latin typeface="Times New Roman"/>
                        <a:ea typeface="Times New Roman"/>
                      </a:endParaRPr>
                    </a:p>
                  </a:txBody>
                  <a:tcPr marL="43515" marR="43515" marT="0" marB="0"/>
                </a:tc>
                <a:tc>
                  <a:txBody>
                    <a:bodyPr/>
                    <a:lstStyle/>
                    <a:p>
                      <a:pPr marL="0" marR="0" algn="ctr">
                        <a:spcBef>
                          <a:spcPts val="0"/>
                        </a:spcBef>
                        <a:spcAft>
                          <a:spcPts val="0"/>
                        </a:spcAft>
                      </a:pPr>
                      <a:r>
                        <a:rPr lang="en-US" sz="1000" u="sng" dirty="0">
                          <a:effectLst/>
                          <a:highlight>
                            <a:srgbClr val="FFFF00"/>
                          </a:highlight>
                        </a:rPr>
                        <a:t>Yellow Zone Means</a:t>
                      </a:r>
                      <a:r>
                        <a:rPr lang="en-US" sz="900" dirty="0">
                          <a:effectLst/>
                          <a:highlight>
                            <a:srgbClr val="FFFF00"/>
                          </a:highlight>
                        </a:rPr>
                        <a:t>:</a:t>
                      </a:r>
                      <a:endParaRPr lang="en-US" sz="600" dirty="0">
                        <a:effectLst/>
                      </a:endParaRPr>
                    </a:p>
                    <a:p>
                      <a:pPr marL="0" marR="0">
                        <a:spcBef>
                          <a:spcPts val="0"/>
                        </a:spcBef>
                        <a:spcAft>
                          <a:spcPts val="0"/>
                        </a:spcAft>
                      </a:pPr>
                      <a:r>
                        <a:rPr lang="en-US" sz="600" dirty="0">
                          <a:effectLst/>
                        </a:rPr>
                        <a:t> </a:t>
                      </a:r>
                    </a:p>
                    <a:p>
                      <a:pPr marL="342900" marR="0" lvl="0" indent="-342900">
                        <a:spcBef>
                          <a:spcPts val="0"/>
                        </a:spcBef>
                        <a:spcAft>
                          <a:spcPts val="0"/>
                        </a:spcAft>
                        <a:buFont typeface="Symbol"/>
                        <a:buChar char=""/>
                        <a:tabLst>
                          <a:tab pos="228600" algn="l"/>
                        </a:tabLst>
                      </a:pPr>
                      <a:r>
                        <a:rPr lang="en-US" sz="900" dirty="0">
                          <a:effectLst/>
                        </a:rPr>
                        <a:t>Your symptoms may indicate that you need an adjustment of your medications</a:t>
                      </a:r>
                      <a:endParaRPr lang="en-US" sz="600" dirty="0">
                        <a:effectLst/>
                      </a:endParaRPr>
                    </a:p>
                    <a:p>
                      <a:pPr marL="0" marR="0">
                        <a:spcBef>
                          <a:spcPts val="0"/>
                        </a:spcBef>
                        <a:spcAft>
                          <a:spcPts val="0"/>
                        </a:spcAft>
                      </a:pPr>
                      <a:r>
                        <a:rPr lang="en-US" sz="600" dirty="0">
                          <a:effectLst/>
                        </a:rPr>
                        <a:t> </a:t>
                      </a:r>
                    </a:p>
                    <a:p>
                      <a:pPr marL="342900" marR="0" lvl="0" indent="-342900">
                        <a:spcBef>
                          <a:spcPts val="0"/>
                        </a:spcBef>
                        <a:spcAft>
                          <a:spcPts val="0"/>
                        </a:spcAft>
                        <a:buFont typeface="Symbol"/>
                        <a:buChar char=""/>
                        <a:tabLst>
                          <a:tab pos="228600" algn="l"/>
                        </a:tabLst>
                      </a:pPr>
                      <a:r>
                        <a:rPr lang="en-US" sz="900" dirty="0">
                          <a:effectLst/>
                        </a:rPr>
                        <a:t>Call your physician, nurse coordinator, or home health nurse.</a:t>
                      </a:r>
                      <a:endParaRPr lang="en-US" sz="600" dirty="0">
                        <a:effectLst/>
                      </a:endParaRPr>
                    </a:p>
                    <a:p>
                      <a:pPr marL="0" marR="0">
                        <a:spcBef>
                          <a:spcPts val="0"/>
                        </a:spcBef>
                        <a:spcAft>
                          <a:spcPts val="0"/>
                        </a:spcAft>
                      </a:pPr>
                      <a:r>
                        <a:rPr lang="en-US" sz="900" dirty="0">
                          <a:effectLst/>
                        </a:rPr>
                        <a:t>Name:___________________________</a:t>
                      </a:r>
                      <a:endParaRPr lang="en-US" sz="600" dirty="0">
                        <a:effectLst/>
                      </a:endParaRPr>
                    </a:p>
                    <a:p>
                      <a:pPr marL="0" marR="0">
                        <a:spcBef>
                          <a:spcPts val="0"/>
                        </a:spcBef>
                        <a:spcAft>
                          <a:spcPts val="0"/>
                        </a:spcAft>
                      </a:pPr>
                      <a:r>
                        <a:rPr lang="en-US" sz="900" dirty="0">
                          <a:effectLst/>
                        </a:rPr>
                        <a:t>Number:__________________________</a:t>
                      </a:r>
                      <a:endParaRPr lang="en-US" sz="600" dirty="0">
                        <a:effectLst/>
                      </a:endParaRPr>
                    </a:p>
                    <a:p>
                      <a:pPr marL="0" marR="0">
                        <a:spcBef>
                          <a:spcPts val="0"/>
                        </a:spcBef>
                        <a:spcAft>
                          <a:spcPts val="0"/>
                        </a:spcAft>
                      </a:pPr>
                      <a:r>
                        <a:rPr lang="en-US" sz="900" dirty="0">
                          <a:effectLst/>
                        </a:rPr>
                        <a:t>Instructions: _______________________</a:t>
                      </a:r>
                      <a:endParaRPr lang="en-US" sz="600" dirty="0">
                        <a:effectLst/>
                      </a:endParaRPr>
                    </a:p>
                    <a:p>
                      <a:pPr marL="0" marR="0">
                        <a:spcBef>
                          <a:spcPts val="0"/>
                        </a:spcBef>
                        <a:spcAft>
                          <a:spcPts val="0"/>
                        </a:spcAft>
                      </a:pPr>
                      <a:r>
                        <a:rPr lang="en-US" sz="900" dirty="0">
                          <a:effectLst/>
                        </a:rPr>
                        <a:t>__________________________________</a:t>
                      </a:r>
                      <a:endParaRPr lang="en-US" sz="600" dirty="0">
                        <a:effectLst/>
                        <a:latin typeface="Times New Roman"/>
                        <a:ea typeface="Times New Roman"/>
                      </a:endParaRPr>
                    </a:p>
                  </a:txBody>
                  <a:tcPr marL="43515" marR="43515" marT="0" marB="0"/>
                </a:tc>
              </a:tr>
              <a:tr h="2566558">
                <a:tc>
                  <a:txBody>
                    <a:bodyPr/>
                    <a:lstStyle/>
                    <a:p>
                      <a:pPr marL="0" marR="0" algn="ctr">
                        <a:spcBef>
                          <a:spcPts val="0"/>
                        </a:spcBef>
                        <a:spcAft>
                          <a:spcPts val="0"/>
                        </a:spcAft>
                      </a:pPr>
                      <a:r>
                        <a:rPr lang="en-US" sz="600" u="sng" dirty="0">
                          <a:effectLst/>
                          <a:highlight>
                            <a:srgbClr val="FF0000"/>
                          </a:highlight>
                        </a:rPr>
                        <a:t>Red Zone: Medical Alert</a:t>
                      </a:r>
                      <a:endParaRPr lang="en-US" sz="600" u="sng" dirty="0">
                        <a:effectLst/>
                      </a:endParaRPr>
                    </a:p>
                    <a:p>
                      <a:pPr marL="0" marR="0">
                        <a:spcBef>
                          <a:spcPts val="0"/>
                        </a:spcBef>
                        <a:spcAft>
                          <a:spcPts val="0"/>
                        </a:spcAft>
                      </a:pPr>
                      <a:r>
                        <a:rPr lang="en-US" sz="600" dirty="0">
                          <a:effectLst/>
                        </a:rPr>
                        <a:t> </a:t>
                      </a:r>
                    </a:p>
                    <a:p>
                      <a:pPr marL="342900" marR="0" lvl="0" indent="-342900">
                        <a:spcBef>
                          <a:spcPts val="0"/>
                        </a:spcBef>
                        <a:spcAft>
                          <a:spcPts val="0"/>
                        </a:spcAft>
                        <a:buFont typeface="Symbol"/>
                        <a:buChar char=""/>
                        <a:tabLst>
                          <a:tab pos="228600" algn="l"/>
                        </a:tabLst>
                      </a:pPr>
                      <a:r>
                        <a:rPr lang="en-US" sz="900" dirty="0">
                          <a:effectLst/>
                        </a:rPr>
                        <a:t>Unrelieved shortness of breath: shortness of breath at rest</a:t>
                      </a:r>
                      <a:endParaRPr lang="en-US" sz="600" dirty="0">
                        <a:effectLst/>
                      </a:endParaRPr>
                    </a:p>
                    <a:p>
                      <a:pPr marL="342900" marR="0" lvl="0" indent="-342900">
                        <a:spcBef>
                          <a:spcPts val="0"/>
                        </a:spcBef>
                        <a:spcAft>
                          <a:spcPts val="0"/>
                        </a:spcAft>
                        <a:buFont typeface="Symbol"/>
                        <a:buChar char=""/>
                        <a:tabLst>
                          <a:tab pos="228600" algn="l"/>
                        </a:tabLst>
                      </a:pPr>
                      <a:r>
                        <a:rPr lang="en-US" sz="900" dirty="0">
                          <a:effectLst/>
                        </a:rPr>
                        <a:t>Unrelieved chest pain</a:t>
                      </a:r>
                      <a:endParaRPr lang="en-US" sz="600" dirty="0">
                        <a:effectLst/>
                      </a:endParaRPr>
                    </a:p>
                    <a:p>
                      <a:pPr marL="342900" marR="0" lvl="0" indent="-342900">
                        <a:spcBef>
                          <a:spcPts val="0"/>
                        </a:spcBef>
                        <a:spcAft>
                          <a:spcPts val="0"/>
                        </a:spcAft>
                        <a:buFont typeface="Symbol"/>
                        <a:buChar char=""/>
                        <a:tabLst>
                          <a:tab pos="228600" algn="l"/>
                        </a:tabLst>
                      </a:pPr>
                      <a:r>
                        <a:rPr lang="en-US" sz="900" dirty="0">
                          <a:effectLst/>
                        </a:rPr>
                        <a:t>Wheezing or chest tightness at rest</a:t>
                      </a:r>
                      <a:endParaRPr lang="en-US" sz="600" dirty="0">
                        <a:effectLst/>
                      </a:endParaRPr>
                    </a:p>
                    <a:p>
                      <a:pPr marL="342900" marR="0" lvl="0" indent="-342900">
                        <a:spcBef>
                          <a:spcPts val="0"/>
                        </a:spcBef>
                        <a:spcAft>
                          <a:spcPts val="0"/>
                        </a:spcAft>
                        <a:buFont typeface="Symbol"/>
                        <a:buChar char=""/>
                        <a:tabLst>
                          <a:tab pos="228600" algn="l"/>
                        </a:tabLst>
                      </a:pPr>
                      <a:r>
                        <a:rPr lang="en-US" sz="900" dirty="0">
                          <a:effectLst/>
                        </a:rPr>
                        <a:t>Need to sit in chair to sleep</a:t>
                      </a:r>
                      <a:endParaRPr lang="en-US" sz="600" dirty="0">
                        <a:effectLst/>
                      </a:endParaRPr>
                    </a:p>
                    <a:p>
                      <a:pPr marL="342900" marR="0" lvl="0" indent="-342900">
                        <a:spcBef>
                          <a:spcPts val="0"/>
                        </a:spcBef>
                        <a:spcAft>
                          <a:spcPts val="0"/>
                        </a:spcAft>
                        <a:buFont typeface="Symbol"/>
                        <a:buChar char=""/>
                        <a:tabLst>
                          <a:tab pos="228600" algn="l"/>
                        </a:tabLst>
                      </a:pPr>
                      <a:r>
                        <a:rPr lang="en-US" sz="900" dirty="0">
                          <a:effectLst/>
                        </a:rPr>
                        <a:t>Weight gain or loss of more than 5 pounds in 2 days</a:t>
                      </a:r>
                      <a:endParaRPr lang="en-US" sz="600" dirty="0">
                        <a:effectLst/>
                      </a:endParaRPr>
                    </a:p>
                    <a:p>
                      <a:pPr marL="342900" marR="0" lvl="0" indent="-342900">
                        <a:spcBef>
                          <a:spcPts val="0"/>
                        </a:spcBef>
                        <a:spcAft>
                          <a:spcPts val="0"/>
                        </a:spcAft>
                        <a:buFont typeface="Symbol"/>
                        <a:buChar char=""/>
                        <a:tabLst>
                          <a:tab pos="228600" algn="l"/>
                        </a:tabLst>
                      </a:pPr>
                      <a:r>
                        <a:rPr lang="en-US" sz="900" dirty="0">
                          <a:effectLst/>
                        </a:rPr>
                        <a:t>Confusion</a:t>
                      </a:r>
                      <a:endParaRPr lang="en-US" sz="600" dirty="0">
                        <a:effectLst/>
                      </a:endParaRPr>
                    </a:p>
                    <a:p>
                      <a:pPr marL="0" marR="0">
                        <a:spcBef>
                          <a:spcPts val="0"/>
                        </a:spcBef>
                        <a:spcAft>
                          <a:spcPts val="0"/>
                        </a:spcAft>
                      </a:pPr>
                      <a:r>
                        <a:rPr lang="en-US" sz="1000" dirty="0">
                          <a:effectLst/>
                        </a:rPr>
                        <a:t>Call your physician immediately if you are going into the RED zone</a:t>
                      </a:r>
                      <a:endParaRPr lang="en-US" sz="600" dirty="0">
                        <a:effectLst/>
                        <a:latin typeface="Times New Roman"/>
                        <a:ea typeface="Times New Roman"/>
                      </a:endParaRPr>
                    </a:p>
                  </a:txBody>
                  <a:tcPr marL="43515" marR="43515" marT="0" marB="0"/>
                </a:tc>
                <a:tc>
                  <a:txBody>
                    <a:bodyPr/>
                    <a:lstStyle/>
                    <a:p>
                      <a:pPr marL="0" marR="0" algn="ctr">
                        <a:spcBef>
                          <a:spcPts val="0"/>
                        </a:spcBef>
                        <a:spcAft>
                          <a:spcPts val="0"/>
                        </a:spcAft>
                      </a:pPr>
                      <a:r>
                        <a:rPr lang="en-US" sz="1000" u="sng" dirty="0">
                          <a:effectLst/>
                          <a:highlight>
                            <a:srgbClr val="FF0000"/>
                          </a:highlight>
                        </a:rPr>
                        <a:t>Red Zone Means</a:t>
                      </a:r>
                      <a:r>
                        <a:rPr lang="en-US" sz="900" dirty="0">
                          <a:effectLst/>
                          <a:highlight>
                            <a:srgbClr val="FF0000"/>
                          </a:highlight>
                        </a:rPr>
                        <a:t>:</a:t>
                      </a:r>
                      <a:endParaRPr lang="en-US" sz="600" dirty="0">
                        <a:effectLst/>
                      </a:endParaRPr>
                    </a:p>
                    <a:p>
                      <a:pPr marL="0" marR="0">
                        <a:spcBef>
                          <a:spcPts val="0"/>
                        </a:spcBef>
                        <a:spcAft>
                          <a:spcPts val="0"/>
                        </a:spcAft>
                      </a:pPr>
                      <a:r>
                        <a:rPr lang="en-US" sz="900" dirty="0">
                          <a:effectLst/>
                        </a:rPr>
                        <a:t>This indicates that you need to be evaluated by a physician right away</a:t>
                      </a:r>
                      <a:endParaRPr lang="en-US" sz="600" dirty="0">
                        <a:effectLst/>
                      </a:endParaRPr>
                    </a:p>
                    <a:p>
                      <a:pPr marL="0" marR="0">
                        <a:spcBef>
                          <a:spcPts val="0"/>
                        </a:spcBef>
                        <a:spcAft>
                          <a:spcPts val="0"/>
                        </a:spcAft>
                      </a:pPr>
                      <a:r>
                        <a:rPr lang="en-US" sz="600" dirty="0">
                          <a:effectLst/>
                        </a:rPr>
                        <a:t> </a:t>
                      </a:r>
                    </a:p>
                    <a:p>
                      <a:pPr marL="342900" marR="0" lvl="0" indent="-342900">
                        <a:spcBef>
                          <a:spcPts val="0"/>
                        </a:spcBef>
                        <a:spcAft>
                          <a:spcPts val="0"/>
                        </a:spcAft>
                        <a:buFont typeface="Symbol"/>
                        <a:buChar char=""/>
                        <a:tabLst>
                          <a:tab pos="228600" algn="l"/>
                        </a:tabLst>
                      </a:pPr>
                      <a:r>
                        <a:rPr lang="en-US" sz="900" dirty="0">
                          <a:effectLst/>
                        </a:rPr>
                        <a:t> </a:t>
                      </a:r>
                      <a:r>
                        <a:rPr lang="en-US" sz="1000" dirty="0">
                          <a:effectLst/>
                        </a:rPr>
                        <a:t>Call your physician right away</a:t>
                      </a:r>
                      <a:endParaRPr lang="en-US" sz="600" dirty="0">
                        <a:effectLst/>
                      </a:endParaRPr>
                    </a:p>
                    <a:p>
                      <a:pPr marL="0" marR="0">
                        <a:spcBef>
                          <a:spcPts val="0"/>
                        </a:spcBef>
                        <a:spcAft>
                          <a:spcPts val="0"/>
                        </a:spcAft>
                      </a:pPr>
                      <a:r>
                        <a:rPr lang="en-US" sz="600" dirty="0">
                          <a:effectLst/>
                        </a:rPr>
                        <a:t> </a:t>
                      </a:r>
                    </a:p>
                    <a:p>
                      <a:pPr marL="0" marR="0">
                        <a:spcBef>
                          <a:spcPts val="0"/>
                        </a:spcBef>
                        <a:spcAft>
                          <a:spcPts val="0"/>
                        </a:spcAft>
                      </a:pPr>
                      <a:r>
                        <a:rPr lang="en-US" sz="900" dirty="0">
                          <a:effectLst/>
                        </a:rPr>
                        <a:t>Physician___________________________</a:t>
                      </a:r>
                      <a:endParaRPr lang="en-US" sz="600" dirty="0">
                        <a:effectLst/>
                      </a:endParaRPr>
                    </a:p>
                    <a:p>
                      <a:pPr marL="0" marR="0">
                        <a:spcBef>
                          <a:spcPts val="0"/>
                        </a:spcBef>
                        <a:spcAft>
                          <a:spcPts val="0"/>
                        </a:spcAft>
                      </a:pPr>
                      <a:r>
                        <a:rPr lang="en-US" sz="900" dirty="0">
                          <a:effectLst/>
                        </a:rPr>
                        <a:t>Number____________________________</a:t>
                      </a:r>
                      <a:endParaRPr lang="en-US" sz="600" dirty="0">
                        <a:effectLst/>
                      </a:endParaRPr>
                    </a:p>
                    <a:p>
                      <a:pPr marL="0" marR="0">
                        <a:spcBef>
                          <a:spcPts val="0"/>
                        </a:spcBef>
                        <a:spcAft>
                          <a:spcPts val="0"/>
                        </a:spcAft>
                      </a:pPr>
                      <a:r>
                        <a:rPr lang="en-US" sz="900" dirty="0">
                          <a:effectLst/>
                        </a:rPr>
                        <a:t> </a:t>
                      </a:r>
                      <a:endParaRPr lang="en-US" sz="600" dirty="0">
                        <a:effectLst/>
                        <a:latin typeface="Times New Roman"/>
                        <a:ea typeface="Times New Roman"/>
                      </a:endParaRPr>
                    </a:p>
                  </a:txBody>
                  <a:tcPr marL="43515" marR="43515" marT="0" marB="0"/>
                </a:tc>
              </a:tr>
            </a:tbl>
          </a:graphicData>
        </a:graphic>
      </p:graphicFrame>
      <p:sp>
        <p:nvSpPr>
          <p:cNvPr id="6" name="Text Box 1"/>
          <p:cNvSpPr txBox="1">
            <a:spLocks noChangeArrowheads="1"/>
          </p:cNvSpPr>
          <p:nvPr/>
        </p:nvSpPr>
        <p:spPr bwMode="auto">
          <a:xfrm>
            <a:off x="9552877" y="2644172"/>
            <a:ext cx="3657600" cy="27463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2570" y="5400548"/>
            <a:ext cx="2451100"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37464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905</TotalTime>
  <Words>492</Words>
  <Application>Microsoft Office PowerPoint</Application>
  <PresentationFormat>On-screen Show (4:3)</PresentationFormat>
  <Paragraphs>157</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Retrospect</vt:lpstr>
      <vt:lpstr> Supporting Patients with CHF Care Transformation Collaborative of R.I.</vt:lpstr>
      <vt:lpstr> Heart Failure: Caring for Patients   in the Community     </vt:lpstr>
      <vt:lpstr>Stages of Heart Failure</vt:lpstr>
      <vt:lpstr>Stages of Heart failure</vt:lpstr>
      <vt:lpstr>Stages of Heart failure</vt:lpstr>
      <vt:lpstr>Evidence Based Guidelines for Treatment</vt:lpstr>
      <vt:lpstr>Care Management:  NCM Interventions</vt:lpstr>
      <vt:lpstr>Patient Self-Management</vt:lpstr>
      <vt:lpstr>PowerPoint Presentation</vt:lpstr>
      <vt:lpstr>External Care Team/Resources</vt:lpstr>
      <vt:lpstr>Case Presentation</vt:lpstr>
      <vt:lpstr>Heart Failure: Total Cost of Care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Advisory Group R.I. Chronic Care Sustainability Initiative</dc:title>
  <dc:creator>Sarah Beron</dc:creator>
  <cp:lastModifiedBy>Sampson, Catherine</cp:lastModifiedBy>
  <cp:revision>67</cp:revision>
  <cp:lastPrinted>2015-04-27T14:45:07Z</cp:lastPrinted>
  <dcterms:created xsi:type="dcterms:W3CDTF">2013-10-16T15:00:37Z</dcterms:created>
  <dcterms:modified xsi:type="dcterms:W3CDTF">2015-05-04T14:36:53Z</dcterms:modified>
</cp:coreProperties>
</file>