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1" r:id="rId4"/>
    <p:sldId id="258" r:id="rId5"/>
    <p:sldId id="263" r:id="rId6"/>
    <p:sldId id="259" r:id="rId7"/>
    <p:sldId id="260"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6192" autoAdjust="0"/>
  </p:normalViewPr>
  <p:slideViewPr>
    <p:cSldViewPr>
      <p:cViewPr>
        <p:scale>
          <a:sx n="80" d="100"/>
          <a:sy n="80" d="100"/>
        </p:scale>
        <p:origin x="-774" y="-900"/>
      </p:cViewPr>
      <p:guideLst>
        <p:guide orient="horz" pos="2160"/>
        <p:guide pos="2880"/>
      </p:guideLst>
    </p:cSldViewPr>
  </p:slideViewPr>
  <p:outlineViewPr>
    <p:cViewPr>
      <p:scale>
        <a:sx n="33" d="100"/>
        <a:sy n="33" d="100"/>
      </p:scale>
      <p:origin x="0" y="1590"/>
    </p:cViewPr>
  </p:outlin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8F1233-4D11-42B3-B2E0-D1AF76F81587}" type="datetimeFigureOut">
              <a:rPr lang="en-US" smtClean="0"/>
              <a:t>5/7/2015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1D0A1A-B9F5-4069-A822-D43E9FB2EA4F}" type="slidenum">
              <a:rPr lang="en-US" smtClean="0"/>
              <a:t>‹#›</a:t>
            </a:fld>
            <a:endParaRPr lang="en-US" dirty="0"/>
          </a:p>
        </p:txBody>
      </p:sp>
    </p:spTree>
    <p:extLst>
      <p:ext uri="{BB962C8B-B14F-4D97-AF65-F5344CB8AC3E}">
        <p14:creationId xmlns:p14="http://schemas.microsoft.com/office/powerpoint/2010/main" val="130422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 dirty="0" smtClean="0"/>
              <a:t>Next slide</a:t>
            </a:r>
            <a:r>
              <a:rPr lang="en-US" sz="100" baseline="0" dirty="0" smtClean="0"/>
              <a:t> algorithm for Team Base Care</a:t>
            </a:r>
          </a:p>
          <a:p>
            <a:r>
              <a:rPr lang="en-US" sz="100" baseline="0" dirty="0" smtClean="0"/>
              <a:t>Next slide picture of Team</a:t>
            </a:r>
            <a:endParaRPr lang="en-US" sz="100" dirty="0"/>
          </a:p>
        </p:txBody>
      </p:sp>
      <p:sp>
        <p:nvSpPr>
          <p:cNvPr id="4" name="Slide Number Placeholder 3"/>
          <p:cNvSpPr>
            <a:spLocks noGrp="1"/>
          </p:cNvSpPr>
          <p:nvPr>
            <p:ph type="sldNum" sz="quarter" idx="10"/>
          </p:nvPr>
        </p:nvSpPr>
        <p:spPr/>
        <p:txBody>
          <a:bodyPr/>
          <a:lstStyle/>
          <a:p>
            <a:fld id="{1A1D0A1A-B9F5-4069-A822-D43E9FB2EA4F}" type="slidenum">
              <a:rPr lang="en-US" smtClean="0"/>
              <a:t>1</a:t>
            </a:fld>
            <a:endParaRPr lang="en-US" dirty="0"/>
          </a:p>
        </p:txBody>
      </p:sp>
    </p:spTree>
    <p:extLst>
      <p:ext uri="{BB962C8B-B14F-4D97-AF65-F5344CB8AC3E}">
        <p14:creationId xmlns:p14="http://schemas.microsoft.com/office/powerpoint/2010/main" val="241659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team based care? It is creating a team that works together to deliver care that include linking the</a:t>
            </a:r>
            <a:r>
              <a:rPr lang="en-US" baseline="0" dirty="0" smtClean="0"/>
              <a:t> patient and provider team as partners in care management. Defining roles for all members of the team and cross training team members to reflect skills and abilities. </a:t>
            </a:r>
            <a:r>
              <a:rPr lang="en-US" dirty="0" smtClean="0"/>
              <a:t>In a study conducted in Virginia, Team based care stood</a:t>
            </a:r>
            <a:r>
              <a:rPr lang="en-US" baseline="0" dirty="0" smtClean="0"/>
              <a:t> out as the most critical method used to successfully transform practices to provide patient centered care. </a:t>
            </a:r>
          </a:p>
          <a:p>
            <a:endParaRPr lang="en-US" dirty="0"/>
          </a:p>
        </p:txBody>
      </p:sp>
      <p:sp>
        <p:nvSpPr>
          <p:cNvPr id="4" name="Slide Number Placeholder 3"/>
          <p:cNvSpPr>
            <a:spLocks noGrp="1"/>
          </p:cNvSpPr>
          <p:nvPr>
            <p:ph type="sldNum" sz="quarter" idx="10"/>
          </p:nvPr>
        </p:nvSpPr>
        <p:spPr/>
        <p:txBody>
          <a:bodyPr/>
          <a:lstStyle/>
          <a:p>
            <a:fld id="{1A1D0A1A-B9F5-4069-A822-D43E9FB2EA4F}" type="slidenum">
              <a:rPr lang="en-US" smtClean="0"/>
              <a:t>2</a:t>
            </a:fld>
            <a:endParaRPr lang="en-US" dirty="0"/>
          </a:p>
        </p:txBody>
      </p:sp>
    </p:spTree>
    <p:extLst>
      <p:ext uri="{BB962C8B-B14F-4D97-AF65-F5344CB8AC3E}">
        <p14:creationId xmlns:p14="http://schemas.microsoft.com/office/powerpoint/2010/main" val="1787987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started as an NCM in 2008 with Hillside as one of the pilot sites with CSI, there was no</a:t>
            </a:r>
            <a:r>
              <a:rPr lang="en-US" baseline="0" dirty="0" smtClean="0"/>
              <a:t> job description or definition. The role was new to the office and the staff. Change was required within the practice. We had to develop our team which consisted of quality person, office manager, lead physician and NCM. This team had to develop ways in which we could run reports, change workflow, educate physicians on measures and best practice on how to meet those measure. Trust had to be developed between the NCM and the providers, staff and </a:t>
            </a:r>
            <a:r>
              <a:rPr lang="en-US" sz="800" baseline="0" dirty="0" smtClean="0"/>
              <a:t>patients</a:t>
            </a:r>
            <a:r>
              <a:rPr lang="en-US" baseline="0" dirty="0" smtClean="0"/>
              <a:t>. Hillside had a quality team already. Working with the quality team to compile exception reports, strong leadership to redesign what staff would work on which exception report and then pulling together the DM A1C out of range, HTN, CAD and smoking exception reports, I </a:t>
            </a:r>
          </a:p>
          <a:p>
            <a:r>
              <a:rPr lang="en-US" baseline="0" dirty="0" smtClean="0"/>
              <a:t>started calling patients to reach out, form a relationship, develop trust and hope to change outcomes. </a:t>
            </a:r>
            <a:endParaRPr lang="en-US" dirty="0"/>
          </a:p>
        </p:txBody>
      </p:sp>
      <p:sp>
        <p:nvSpPr>
          <p:cNvPr id="4" name="Slide Number Placeholder 3"/>
          <p:cNvSpPr>
            <a:spLocks noGrp="1"/>
          </p:cNvSpPr>
          <p:nvPr>
            <p:ph type="sldNum" sz="quarter" idx="10"/>
          </p:nvPr>
        </p:nvSpPr>
        <p:spPr/>
        <p:txBody>
          <a:bodyPr/>
          <a:lstStyle/>
          <a:p>
            <a:fld id="{1A1D0A1A-B9F5-4069-A822-D43E9FB2EA4F}" type="slidenum">
              <a:rPr lang="en-US" smtClean="0"/>
              <a:t>4</a:t>
            </a:fld>
            <a:endParaRPr lang="en-US" dirty="0"/>
          </a:p>
        </p:txBody>
      </p:sp>
    </p:spTree>
    <p:extLst>
      <p:ext uri="{BB962C8B-B14F-4D97-AF65-F5344CB8AC3E}">
        <p14:creationId xmlns:p14="http://schemas.microsoft.com/office/powerpoint/2010/main" val="29029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can you do as a new NCM in your practice to be part of the team?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 not do it alone. We have weekly meetings. Work with your office</a:t>
            </a:r>
            <a:r>
              <a:rPr lang="en-US" baseline="0" dirty="0" smtClean="0"/>
              <a:t> manager and lead physician to develop a plan. Have frequent meetings to talk about work flow, roles and responsibilities. We have a quality meeting every Monday to discuss ongoing projects, new projects, assessments and work flow-and they are constantly changing! Team members can include PCP, OM, MA’s, front staff, nutritionist, pharmacist, CHT, RIPIN-peer navigator on site 10 hours/week-works with high risk children, and child with special needs. Referrals can be direct form the PCP or identified by MA/front desk staff or NCM. Reference material available.</a:t>
            </a:r>
            <a:endParaRPr lang="en-US" dirty="0" smtClean="0"/>
          </a:p>
          <a:p>
            <a:r>
              <a:rPr lang="en-US" baseline="0" dirty="0" smtClean="0"/>
              <a:t> Added responsibilities are constant, employee buy in is so important. Make it fun! Overcoming patient resistance is not hard. Education from a nurse is usually embraced by most patients-but the patient needs to be educated about what your role is.</a:t>
            </a:r>
          </a:p>
          <a:p>
            <a:r>
              <a:rPr lang="en-US" baseline="0" dirty="0" smtClean="0"/>
              <a:t>Some of the changes that have happened over the last 6 years have been monthly DM group teaching with the nutritionist and now pharmacist, BP clinic every Friday morning-walk in, free BP check with education (keeps HTN exception reports small!) LW groups, Men’s Health seminar, 4 evening sessions just for men, smoking questionnaire. We are also involved with the pilot Community Health Team that has non clinical people in the field reaching out to high risk patients to identify needs, educate them on community resources and direct them back to the PCP/NCM.  </a:t>
            </a:r>
          </a:p>
        </p:txBody>
      </p:sp>
      <p:sp>
        <p:nvSpPr>
          <p:cNvPr id="4" name="Slide Number Placeholder 3"/>
          <p:cNvSpPr>
            <a:spLocks noGrp="1"/>
          </p:cNvSpPr>
          <p:nvPr>
            <p:ph type="sldNum" sz="quarter" idx="10"/>
          </p:nvPr>
        </p:nvSpPr>
        <p:spPr/>
        <p:txBody>
          <a:bodyPr/>
          <a:lstStyle/>
          <a:p>
            <a:fld id="{1A1D0A1A-B9F5-4069-A822-D43E9FB2EA4F}" type="slidenum">
              <a:rPr lang="en-US" smtClean="0"/>
              <a:t>6</a:t>
            </a:fld>
            <a:endParaRPr lang="en-US" dirty="0"/>
          </a:p>
        </p:txBody>
      </p:sp>
    </p:spTree>
    <p:extLst>
      <p:ext uri="{BB962C8B-B14F-4D97-AF65-F5344CB8AC3E}">
        <p14:creationId xmlns:p14="http://schemas.microsoft.com/office/powerpoint/2010/main" val="4005155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CTC has been working on developing</a:t>
            </a:r>
            <a:r>
              <a:rPr lang="en-US" sz="800" baseline="0" dirty="0" smtClean="0"/>
              <a:t> definitions for </a:t>
            </a:r>
            <a:r>
              <a:rPr lang="en-US" sz="800" dirty="0" smtClean="0"/>
              <a:t>NCM measurement. The new conventional wisdom is working on population health, not just chronic conditions so the shift is to have</a:t>
            </a:r>
            <a:r>
              <a:rPr lang="en-US" sz="800" baseline="0" dirty="0" smtClean="0"/>
              <a:t> the NCM focus on high risk and rising high risk patients. The idea is to have the NCM work intensively with high risk patients in hopes of getting better outcomes with the sickest of your patients. This has again changed the workflow within our practice. We now have MA’s doing previsit planning, administering depression screening, fall risk assessment, we have hired a practice nurse for diabetes teaching, Coumadin management, triage calls, refills identifying patient for nutrition, diabetes and smoking cessation classes.</a:t>
            </a:r>
          </a:p>
          <a:p>
            <a:r>
              <a:rPr lang="en-US" sz="800" baseline="0" dirty="0" smtClean="0"/>
              <a:t>As a new NCM in you practice, with your team, you will need to work on developing a system to identify high risk patients and track them in your EMR, What kind of interaction did you have (TE, OV, Home visit) how often are you going to f/u and how are you going to keep track and how will this information be extracted from the EMR.  </a:t>
            </a:r>
            <a:endParaRPr lang="en-US" sz="900" dirty="0"/>
          </a:p>
        </p:txBody>
      </p:sp>
      <p:sp>
        <p:nvSpPr>
          <p:cNvPr id="4" name="Slide Number Placeholder 3"/>
          <p:cNvSpPr>
            <a:spLocks noGrp="1"/>
          </p:cNvSpPr>
          <p:nvPr>
            <p:ph type="sldNum" sz="quarter" idx="10"/>
          </p:nvPr>
        </p:nvSpPr>
        <p:spPr/>
        <p:txBody>
          <a:bodyPr/>
          <a:lstStyle/>
          <a:p>
            <a:fld id="{1A1D0A1A-B9F5-4069-A822-D43E9FB2EA4F}" type="slidenum">
              <a:rPr lang="en-US" smtClean="0"/>
              <a:t>7</a:t>
            </a:fld>
            <a:endParaRPr lang="en-US" dirty="0"/>
          </a:p>
        </p:txBody>
      </p:sp>
    </p:spTree>
    <p:extLst>
      <p:ext uri="{BB962C8B-B14F-4D97-AF65-F5344CB8AC3E}">
        <p14:creationId xmlns:p14="http://schemas.microsoft.com/office/powerpoint/2010/main" val="105186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5/7/2015</a:t>
            </a:fld>
            <a:endParaRPr lang="en-US" dirty="0"/>
          </a:p>
        </p:txBody>
      </p:sp>
      <p:sp>
        <p:nvSpPr>
          <p:cNvPr id="17" name="Footer Placeholder 16"/>
          <p:cNvSpPr>
            <a:spLocks noGrp="1"/>
          </p:cNvSpPr>
          <p:nvPr>
            <p:ph type="ftr" sz="quarter" idx="11"/>
          </p:nvPr>
        </p:nvSpPr>
        <p:spPr/>
        <p:txBody>
          <a:bodyPr/>
          <a:lstStyle/>
          <a:p>
            <a:endParaRPr kumimoji="0" lang="en-US" dirty="0"/>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5/7/2015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5/7/2015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5/7/2015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5/7/2015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eaLnBrk="1" latinLnBrk="0" hangingPunct="1"/>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5/7/2015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5/7/2015</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5/7/2015</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5/7/2015</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5/7/2015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5/7/2015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eaLnBrk="1" latinLnBrk="0" hangingPunct="1"/>
            <a:fld id="{7CB97365-EBCA-4027-87D5-99FC1D4DF0BB}" type="datetimeFigureOut">
              <a:rPr lang="en-US" smtClean="0"/>
              <a:pPr eaLnBrk="1" latinLnBrk="0" hangingPunct="1"/>
              <a:t>5/7/2015</a:t>
            </a:fld>
            <a:endParaRPr lang="en-US" dirty="0">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dirty="0">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TEAM BASED CARE</a:t>
            </a:r>
            <a:endParaRPr lang="en-US" dirty="0"/>
          </a:p>
        </p:txBody>
      </p:sp>
      <p:sp>
        <p:nvSpPr>
          <p:cNvPr id="3" name="Subtitle 2"/>
          <p:cNvSpPr>
            <a:spLocks noGrp="1"/>
          </p:cNvSpPr>
          <p:nvPr>
            <p:ph type="subTitle" idx="1"/>
          </p:nvPr>
        </p:nvSpPr>
        <p:spPr/>
        <p:txBody>
          <a:bodyPr/>
          <a:lstStyle/>
          <a:p>
            <a:r>
              <a:rPr lang="en-US" dirty="0" smtClean="0"/>
              <a:t>Coastal Hillside Family Medicine</a:t>
            </a:r>
            <a:endParaRPr lang="en-US" dirty="0"/>
          </a:p>
        </p:txBody>
      </p:sp>
    </p:spTree>
    <p:extLst>
      <p:ext uri="{BB962C8B-B14F-4D97-AF65-F5344CB8AC3E}">
        <p14:creationId xmlns:p14="http://schemas.microsoft.com/office/powerpoint/2010/main" val="244643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Team Based Care?</a:t>
            </a:r>
            <a:endParaRPr lang="en-US" dirty="0"/>
          </a:p>
        </p:txBody>
      </p:sp>
      <p:sp>
        <p:nvSpPr>
          <p:cNvPr id="3" name="Content Placeholder 2"/>
          <p:cNvSpPr>
            <a:spLocks noGrp="1"/>
          </p:cNvSpPr>
          <p:nvPr>
            <p:ph idx="1"/>
          </p:nvPr>
        </p:nvSpPr>
        <p:spPr/>
        <p:txBody>
          <a:bodyPr/>
          <a:lstStyle/>
          <a:p>
            <a:r>
              <a:rPr lang="en-US" dirty="0" smtClean="0"/>
              <a:t>“All team based care models require some level of change in the roles and responsibilities of individual professionals, as well as additional training in the use of health IT and expanded clinical functions such as engaging patients in self-management of chronic illness” </a:t>
            </a:r>
          </a:p>
          <a:p>
            <a:pPr marL="137160" indent="0">
              <a:buNone/>
            </a:pPr>
            <a:r>
              <a:rPr lang="en-US" dirty="0"/>
              <a:t>	</a:t>
            </a:r>
            <a:endParaRPr lang="en-US" dirty="0" smtClean="0"/>
          </a:p>
          <a:p>
            <a:pPr marL="137160" indent="0">
              <a:buNone/>
            </a:pPr>
            <a:r>
              <a:rPr lang="en-US" dirty="0"/>
              <a:t>	</a:t>
            </a:r>
            <a:r>
              <a:rPr lang="en-US" dirty="0" smtClean="0"/>
              <a:t>	 </a:t>
            </a:r>
            <a:r>
              <a:rPr lang="en-US" sz="2000" dirty="0" smtClean="0"/>
              <a:t>2014 Patient-Centered Primary Care Collaborative</a:t>
            </a:r>
            <a:endParaRPr lang="en-US" sz="2000" dirty="0"/>
          </a:p>
        </p:txBody>
      </p:sp>
    </p:spTree>
    <p:extLst>
      <p:ext uri="{BB962C8B-B14F-4D97-AF65-F5344CB8AC3E}">
        <p14:creationId xmlns:p14="http://schemas.microsoft.com/office/powerpoint/2010/main" val="232480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304800"/>
            <a:ext cx="8764653" cy="6308725"/>
          </a:xfrm>
        </p:spPr>
      </p:pic>
    </p:spTree>
    <p:extLst>
      <p:ext uri="{BB962C8B-B14F-4D97-AF65-F5344CB8AC3E}">
        <p14:creationId xmlns:p14="http://schemas.microsoft.com/office/powerpoint/2010/main" val="270573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of NCM</a:t>
            </a:r>
            <a:endParaRPr lang="en-US" dirty="0"/>
          </a:p>
        </p:txBody>
      </p:sp>
      <p:sp>
        <p:nvSpPr>
          <p:cNvPr id="3" name="Content Placeholder 2"/>
          <p:cNvSpPr>
            <a:spLocks noGrp="1"/>
          </p:cNvSpPr>
          <p:nvPr>
            <p:ph idx="1"/>
          </p:nvPr>
        </p:nvSpPr>
        <p:spPr/>
        <p:txBody>
          <a:bodyPr/>
          <a:lstStyle/>
          <a:p>
            <a:r>
              <a:rPr lang="en-US" dirty="0" smtClean="0"/>
              <a:t>Hillside was one of 5 pilot sites for CSI (CTC)</a:t>
            </a:r>
          </a:p>
          <a:p>
            <a:r>
              <a:rPr lang="en-US" dirty="0"/>
              <a:t>Change was required within the practice to incorporate a nurse. </a:t>
            </a:r>
          </a:p>
          <a:p>
            <a:r>
              <a:rPr lang="en-US" dirty="0" smtClean="0"/>
              <a:t>NCM worked with patients with chronic disease </a:t>
            </a:r>
          </a:p>
          <a:p>
            <a:r>
              <a:rPr lang="en-US" dirty="0" smtClean="0"/>
              <a:t>Trust, training, mentoring, continued assessment and strong leadership from our office manager</a:t>
            </a:r>
          </a:p>
          <a:p>
            <a:pPr marL="137160" indent="0">
              <a:buNone/>
            </a:pPr>
            <a:endParaRPr lang="en-US" dirty="0"/>
          </a:p>
        </p:txBody>
      </p:sp>
    </p:spTree>
    <p:extLst>
      <p:ext uri="{BB962C8B-B14F-4D97-AF65-F5344CB8AC3E}">
        <p14:creationId xmlns:p14="http://schemas.microsoft.com/office/powerpoint/2010/main" val="37554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Team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0535" y="2246949"/>
            <a:ext cx="5903265" cy="3391851"/>
          </a:xfrm>
        </p:spPr>
      </p:pic>
    </p:spTree>
    <p:extLst>
      <p:ext uri="{BB962C8B-B14F-4D97-AF65-F5344CB8AC3E}">
        <p14:creationId xmlns:p14="http://schemas.microsoft.com/office/powerpoint/2010/main" val="2189223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Not a Solo Sport</a:t>
            </a:r>
            <a:endParaRPr lang="en-US" dirty="0"/>
          </a:p>
        </p:txBody>
      </p:sp>
      <p:sp>
        <p:nvSpPr>
          <p:cNvPr id="3" name="Content Placeholder 2"/>
          <p:cNvSpPr>
            <a:spLocks noGrp="1"/>
          </p:cNvSpPr>
          <p:nvPr>
            <p:ph idx="1"/>
          </p:nvPr>
        </p:nvSpPr>
        <p:spPr/>
        <p:txBody>
          <a:bodyPr/>
          <a:lstStyle/>
          <a:p>
            <a:r>
              <a:rPr lang="en-US" dirty="0" smtClean="0"/>
              <a:t>Hold weekly meetings</a:t>
            </a:r>
          </a:p>
          <a:p>
            <a:r>
              <a:rPr lang="en-US" dirty="0" smtClean="0"/>
              <a:t>Identify the needs of the practice</a:t>
            </a:r>
          </a:p>
          <a:p>
            <a:r>
              <a:rPr lang="en-US" dirty="0" smtClean="0"/>
              <a:t>Identify the “Team”</a:t>
            </a:r>
          </a:p>
          <a:p>
            <a:r>
              <a:rPr lang="en-US" dirty="0" smtClean="0"/>
              <a:t>Get employee buy in</a:t>
            </a:r>
          </a:p>
          <a:p>
            <a:r>
              <a:rPr lang="en-US" dirty="0" smtClean="0"/>
              <a:t>Changes over last 6 years</a:t>
            </a:r>
          </a:p>
          <a:p>
            <a:endParaRPr lang="en-US" dirty="0" smtClean="0"/>
          </a:p>
          <a:p>
            <a:endParaRPr lang="en-US" dirty="0"/>
          </a:p>
        </p:txBody>
      </p:sp>
    </p:spTree>
    <p:extLst>
      <p:ext uri="{BB962C8B-B14F-4D97-AF65-F5344CB8AC3E}">
        <p14:creationId xmlns:p14="http://schemas.microsoft.com/office/powerpoint/2010/main" val="344253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Chronic Disease to </a:t>
            </a:r>
            <a:br>
              <a:rPr lang="en-US" dirty="0" smtClean="0"/>
            </a:br>
            <a:r>
              <a:rPr lang="en-US" dirty="0" smtClean="0"/>
              <a:t>High Risk Patients</a:t>
            </a:r>
            <a:endParaRPr lang="en-US" dirty="0"/>
          </a:p>
        </p:txBody>
      </p:sp>
      <p:sp>
        <p:nvSpPr>
          <p:cNvPr id="3" name="Content Placeholder 2"/>
          <p:cNvSpPr>
            <a:spLocks noGrp="1"/>
          </p:cNvSpPr>
          <p:nvPr>
            <p:ph idx="1"/>
          </p:nvPr>
        </p:nvSpPr>
        <p:spPr/>
        <p:txBody>
          <a:bodyPr>
            <a:normAutofit/>
          </a:bodyPr>
          <a:lstStyle/>
          <a:p>
            <a:r>
              <a:rPr lang="en-US" dirty="0" smtClean="0"/>
              <a:t>Focus has changed</a:t>
            </a:r>
          </a:p>
          <a:p>
            <a:r>
              <a:rPr lang="en-US" dirty="0" smtClean="0"/>
              <a:t>TOC-Transitions of Care</a:t>
            </a:r>
          </a:p>
          <a:p>
            <a:r>
              <a:rPr lang="en-US" dirty="0" smtClean="0"/>
              <a:t>High Risk/rising high risk patients</a:t>
            </a:r>
          </a:p>
          <a:p>
            <a:endParaRPr lang="en-US" dirty="0"/>
          </a:p>
          <a:p>
            <a:endParaRPr lang="en-US" dirty="0" smtClean="0"/>
          </a:p>
        </p:txBody>
      </p:sp>
    </p:spTree>
    <p:extLst>
      <p:ext uri="{BB962C8B-B14F-4D97-AF65-F5344CB8AC3E}">
        <p14:creationId xmlns:p14="http://schemas.microsoft.com/office/powerpoint/2010/main" val="4137037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High Risk</a:t>
            </a:r>
            <a:endParaRPr lang="en-US" dirty="0"/>
          </a:p>
        </p:txBody>
      </p:sp>
      <p:sp>
        <p:nvSpPr>
          <p:cNvPr id="3" name="Content Placeholder 2"/>
          <p:cNvSpPr>
            <a:spLocks noGrp="1"/>
          </p:cNvSpPr>
          <p:nvPr>
            <p:ph idx="1"/>
          </p:nvPr>
        </p:nvSpPr>
        <p:spPr/>
        <p:txBody>
          <a:bodyPr>
            <a:normAutofit lnSpcReduction="10000"/>
          </a:bodyPr>
          <a:lstStyle/>
          <a:p>
            <a:r>
              <a:rPr lang="en-US" dirty="0"/>
              <a:t>Definition:</a:t>
            </a:r>
          </a:p>
          <a:p>
            <a:pPr lvl="1"/>
            <a:r>
              <a:rPr lang="en-US" dirty="0"/>
              <a:t>Category 1: High Utilizers</a:t>
            </a:r>
          </a:p>
          <a:p>
            <a:pPr lvl="2"/>
            <a:r>
              <a:rPr lang="en-US" dirty="0"/>
              <a:t>3 or more hospital admissions in 6 months</a:t>
            </a:r>
          </a:p>
          <a:p>
            <a:pPr lvl="2"/>
            <a:r>
              <a:rPr lang="en-US" dirty="0"/>
              <a:t>3 or more emergency room visits in 6 months</a:t>
            </a:r>
          </a:p>
          <a:p>
            <a:pPr lvl="1"/>
            <a:r>
              <a:rPr lang="en-US" dirty="0"/>
              <a:t>Category 2: Complex/Poorly controlled</a:t>
            </a:r>
          </a:p>
          <a:p>
            <a:pPr lvl="2"/>
            <a:r>
              <a:rPr lang="en-US" dirty="0"/>
              <a:t>3 or more complex/poorly controlled conditions</a:t>
            </a:r>
          </a:p>
          <a:p>
            <a:pPr lvl="2"/>
            <a:r>
              <a:rPr lang="en-US" dirty="0"/>
              <a:t>Complex conditions: Asthma, CHF, COPD, Depression, Bi-polar/Schizophrenia</a:t>
            </a:r>
          </a:p>
          <a:p>
            <a:pPr lvl="2"/>
            <a:r>
              <a:rPr lang="en-US" dirty="0"/>
              <a:t>Poorly controlled: BP&gt;140/90 (age 18-60; 150/90 (age 60+), HbA1c &gt;9</a:t>
            </a:r>
          </a:p>
          <a:p>
            <a:pPr lvl="1"/>
            <a:r>
              <a:rPr lang="en-US" dirty="0"/>
              <a:t>Category 3: Health Plan identified high utilizer patient</a:t>
            </a:r>
          </a:p>
          <a:p>
            <a:endParaRPr lang="en-US" dirty="0"/>
          </a:p>
        </p:txBody>
      </p:sp>
    </p:spTree>
    <p:extLst>
      <p:ext uri="{BB962C8B-B14F-4D97-AF65-F5344CB8AC3E}">
        <p14:creationId xmlns:p14="http://schemas.microsoft.com/office/powerpoint/2010/main" val="311482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schwartz1\Deskto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4445000" cy="66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777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411</TotalTime>
  <Words>980</Words>
  <Application>Microsoft Office PowerPoint</Application>
  <PresentationFormat>On-screen Show (4:3)</PresentationFormat>
  <Paragraphs>48</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Apex</vt:lpstr>
      <vt:lpstr>TEAM BASED CARE</vt:lpstr>
      <vt:lpstr>What is Team Based Care?</vt:lpstr>
      <vt:lpstr>PowerPoint Presentation</vt:lpstr>
      <vt:lpstr>Integration of NCM</vt:lpstr>
      <vt:lpstr>The Team</vt:lpstr>
      <vt:lpstr>This is Not a Solo Sport</vt:lpstr>
      <vt:lpstr>From Chronic Disease to  High Risk Patients</vt:lpstr>
      <vt:lpstr> High Risk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BASED CARE</dc:title>
  <dc:creator>Janine Schwartz</dc:creator>
  <cp:lastModifiedBy>Sampson, Catherine</cp:lastModifiedBy>
  <cp:revision>30</cp:revision>
  <dcterms:created xsi:type="dcterms:W3CDTF">2015-04-21T19:36:19Z</dcterms:created>
  <dcterms:modified xsi:type="dcterms:W3CDTF">2015-05-07T20:04:20Z</dcterms:modified>
</cp:coreProperties>
</file>