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3" r:id="rId3"/>
    <p:sldId id="265" r:id="rId4"/>
    <p:sldId id="284" r:id="rId5"/>
    <p:sldId id="257" r:id="rId6"/>
    <p:sldId id="261" r:id="rId7"/>
    <p:sldId id="289" r:id="rId8"/>
    <p:sldId id="287" r:id="rId9"/>
    <p:sldId id="278" r:id="rId10"/>
    <p:sldId id="281" r:id="rId11"/>
    <p:sldId id="291" r:id="rId12"/>
    <p:sldId id="288" r:id="rId13"/>
    <p:sldId id="290" r:id="rId14"/>
    <p:sldId id="266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697" autoAdjust="0"/>
  </p:normalViewPr>
  <p:slideViewPr>
    <p:cSldViewPr snapToGrid="0">
      <p:cViewPr varScale="1">
        <p:scale>
          <a:sx n="95" d="100"/>
          <a:sy n="95" d="100"/>
        </p:scale>
        <p:origin x="11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3853E2-41C2-45A3-9449-C648AE43A24B}" type="doc">
      <dgm:prSet loTypeId="urn:microsoft.com/office/officeart/2005/8/layout/hProcess1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56D273B-C1A4-4CF4-B4EB-6CB9AB01447C}">
      <dgm:prSet phldrT="[Text]" custT="1"/>
      <dgm:spPr/>
      <dgm:t>
        <a:bodyPr/>
        <a:lstStyle/>
        <a:p>
          <a:pPr algn="ctr"/>
          <a:r>
            <a:rPr lang="en-US" sz="1600" b="1" dirty="0"/>
            <a:t>2013 </a:t>
          </a:r>
        </a:p>
        <a:p>
          <a:pPr algn="l"/>
          <a:r>
            <a:rPr lang="en-US" sz="1600" dirty="0"/>
            <a:t>Project initiation</a:t>
          </a:r>
          <a:br>
            <a:rPr lang="en-US" sz="1600" dirty="0"/>
          </a:br>
          <a:r>
            <a:rPr lang="en-US" sz="1600" dirty="0"/>
            <a:t>Analytics/EMR team</a:t>
          </a:r>
          <a:endParaRPr lang="en-US" sz="1100" dirty="0"/>
        </a:p>
      </dgm:t>
    </dgm:pt>
    <dgm:pt modelId="{C2E948C7-0A97-4E33-940E-58975C25C638}" type="parTrans" cxnId="{B19B5BEE-11B8-4EF1-B53D-DD6FA3AD1ECE}">
      <dgm:prSet/>
      <dgm:spPr/>
      <dgm:t>
        <a:bodyPr/>
        <a:lstStyle/>
        <a:p>
          <a:endParaRPr lang="en-US"/>
        </a:p>
      </dgm:t>
    </dgm:pt>
    <dgm:pt modelId="{7C1E805E-978D-4B68-969F-08B64F8ABE9E}" type="sibTrans" cxnId="{B19B5BEE-11B8-4EF1-B53D-DD6FA3AD1ECE}">
      <dgm:prSet/>
      <dgm:spPr/>
      <dgm:t>
        <a:bodyPr/>
        <a:lstStyle/>
        <a:p>
          <a:endParaRPr lang="en-US"/>
        </a:p>
      </dgm:t>
    </dgm:pt>
    <dgm:pt modelId="{DD7A6B62-AD45-443D-A09E-3B760A5D5C77}">
      <dgm:prSet phldrT="[Text]" custT="1"/>
      <dgm:spPr/>
      <dgm:t>
        <a:bodyPr/>
        <a:lstStyle/>
        <a:p>
          <a:pPr algn="ctr"/>
          <a:r>
            <a:rPr lang="en-US" sz="1600" b="1" dirty="0"/>
            <a:t>2014</a:t>
          </a:r>
        </a:p>
        <a:p>
          <a:pPr algn="l"/>
          <a:r>
            <a:rPr lang="en-US" sz="1600" dirty="0"/>
            <a:t>Jan- hired NCM</a:t>
          </a:r>
          <a:br>
            <a:rPr lang="en-US" sz="1600" dirty="0"/>
          </a:br>
          <a:r>
            <a:rPr lang="en-US" sz="1600" dirty="0" err="1"/>
            <a:t>NCM</a:t>
          </a:r>
          <a:r>
            <a:rPr lang="en-US" sz="1600" dirty="0"/>
            <a:t> Screening &amp; PCP contact </a:t>
          </a:r>
        </a:p>
        <a:p>
          <a:pPr algn="l"/>
          <a:r>
            <a:rPr lang="en-US" sz="1600" dirty="0"/>
            <a:t>June: hired </a:t>
          </a:r>
          <a:r>
            <a:rPr lang="en-US" sz="1600" dirty="0" err="1"/>
            <a:t>PharmD</a:t>
          </a:r>
          <a:endParaRPr lang="en-US" sz="1600" dirty="0"/>
        </a:p>
        <a:p>
          <a:pPr algn="l"/>
          <a:r>
            <a:rPr lang="en-US" sz="1600" dirty="0"/>
            <a:t>August: Med </a:t>
          </a:r>
          <a:r>
            <a:rPr lang="en-US" sz="1600" dirty="0" err="1"/>
            <a:t>Mgmt</a:t>
          </a:r>
          <a:r>
            <a:rPr lang="en-US" sz="1600" dirty="0"/>
            <a:t>- CMR</a:t>
          </a:r>
        </a:p>
        <a:p>
          <a:pPr algn="l"/>
          <a:r>
            <a:rPr lang="en-US" sz="1600" dirty="0" err="1"/>
            <a:t>Econsults</a:t>
          </a:r>
          <a:endParaRPr lang="en-US" sz="1600" dirty="0"/>
        </a:p>
        <a:p>
          <a:pPr algn="l"/>
          <a:r>
            <a:rPr lang="en-US" sz="1600" dirty="0"/>
            <a:t>NCM Care Plans</a:t>
          </a:r>
          <a:endParaRPr lang="en-US" sz="1100" dirty="0"/>
        </a:p>
      </dgm:t>
    </dgm:pt>
    <dgm:pt modelId="{D78E2152-FB28-4483-9CCC-521B3620DD57}" type="parTrans" cxnId="{E34040C2-2FE1-4A8C-953C-9AC1FC37D1E6}">
      <dgm:prSet/>
      <dgm:spPr/>
      <dgm:t>
        <a:bodyPr/>
        <a:lstStyle/>
        <a:p>
          <a:endParaRPr lang="en-US"/>
        </a:p>
      </dgm:t>
    </dgm:pt>
    <dgm:pt modelId="{7A34C5FA-FC12-4AE6-B11B-5DE6AE9930F1}" type="sibTrans" cxnId="{E34040C2-2FE1-4A8C-953C-9AC1FC37D1E6}">
      <dgm:prSet/>
      <dgm:spPr/>
      <dgm:t>
        <a:bodyPr/>
        <a:lstStyle/>
        <a:p>
          <a:endParaRPr lang="en-US"/>
        </a:p>
      </dgm:t>
    </dgm:pt>
    <dgm:pt modelId="{813414A2-DC01-4316-9704-BA0DEF7C7FBB}">
      <dgm:prSet phldrT="[Text]" custT="1"/>
      <dgm:spPr/>
      <dgm:t>
        <a:bodyPr/>
        <a:lstStyle/>
        <a:p>
          <a:pPr algn="ctr"/>
          <a:r>
            <a:rPr lang="en-US" sz="1600" b="1" dirty="0"/>
            <a:t>2015</a:t>
          </a:r>
          <a:r>
            <a:rPr lang="en-US" sz="1100" b="1" dirty="0"/>
            <a:t> </a:t>
          </a:r>
        </a:p>
        <a:p>
          <a:pPr algn="l"/>
          <a:r>
            <a:rPr lang="en-US" sz="1600" dirty="0"/>
            <a:t>Home visit policy</a:t>
          </a:r>
        </a:p>
        <a:p>
          <a:pPr algn="l"/>
          <a:r>
            <a:rPr lang="en-US" sz="1600" dirty="0" err="1"/>
            <a:t>PharmD</a:t>
          </a:r>
          <a:r>
            <a:rPr lang="en-US" sz="1600" dirty="0"/>
            <a:t> Anemia </a:t>
          </a:r>
          <a:r>
            <a:rPr lang="en-US" sz="1600" dirty="0" err="1"/>
            <a:t>mgmt</a:t>
          </a:r>
          <a:r>
            <a:rPr lang="en-US" sz="1600" dirty="0"/>
            <a:t> </a:t>
          </a:r>
        </a:p>
        <a:p>
          <a:pPr algn="l"/>
          <a:r>
            <a:rPr lang="en-US" sz="1600" dirty="0"/>
            <a:t>NCM RRT Education</a:t>
          </a:r>
        </a:p>
        <a:p>
          <a:pPr algn="l"/>
          <a:r>
            <a:rPr lang="en-US" sz="1600" dirty="0"/>
            <a:t>Case Conferences</a:t>
          </a:r>
        </a:p>
        <a:p>
          <a:pPr algn="l"/>
          <a:r>
            <a:rPr lang="en-US" sz="1600" dirty="0"/>
            <a:t>Quarterly site visits</a:t>
          </a:r>
        </a:p>
      </dgm:t>
    </dgm:pt>
    <dgm:pt modelId="{172CAF1C-63E3-4F52-906B-334188FEB21D}" type="parTrans" cxnId="{0C9327DE-5D77-4DE8-8278-A734662D2F36}">
      <dgm:prSet/>
      <dgm:spPr/>
      <dgm:t>
        <a:bodyPr/>
        <a:lstStyle/>
        <a:p>
          <a:endParaRPr lang="en-US"/>
        </a:p>
      </dgm:t>
    </dgm:pt>
    <dgm:pt modelId="{5C9DC3C7-E61C-4983-A36E-A07935BC63D2}" type="sibTrans" cxnId="{0C9327DE-5D77-4DE8-8278-A734662D2F36}">
      <dgm:prSet/>
      <dgm:spPr/>
      <dgm:t>
        <a:bodyPr/>
        <a:lstStyle/>
        <a:p>
          <a:endParaRPr lang="en-US"/>
        </a:p>
      </dgm:t>
    </dgm:pt>
    <dgm:pt modelId="{02BAE1A4-9559-4ACF-B9E5-41DC86D0D4A1}">
      <dgm:prSet custT="1"/>
      <dgm:spPr/>
      <dgm:t>
        <a:bodyPr/>
        <a:lstStyle/>
        <a:p>
          <a:r>
            <a:rPr lang="en-US" sz="1600" b="1" dirty="0"/>
            <a:t>2016</a:t>
          </a:r>
        </a:p>
        <a:p>
          <a:r>
            <a:rPr lang="en-US" sz="1600" dirty="0"/>
            <a:t>Quarterly screening &amp; </a:t>
          </a:r>
        </a:p>
        <a:p>
          <a:r>
            <a:rPr lang="en-US" sz="1600" dirty="0"/>
            <a:t>Co-management continues</a:t>
          </a:r>
        </a:p>
        <a:p>
          <a:r>
            <a:rPr lang="en-US" sz="1600" dirty="0"/>
            <a:t>NCM Palliative Care</a:t>
          </a:r>
        </a:p>
        <a:p>
          <a:r>
            <a:rPr lang="en-US" sz="1600" dirty="0"/>
            <a:t>BP management </a:t>
          </a:r>
          <a:r>
            <a:rPr lang="en-US" sz="1600" dirty="0" err="1"/>
            <a:t>PharmD</a:t>
          </a:r>
          <a:endParaRPr lang="en-US" sz="1600" dirty="0"/>
        </a:p>
        <a:p>
          <a:r>
            <a:rPr lang="en-US" sz="1600" dirty="0"/>
            <a:t>Shared Decision Making</a:t>
          </a:r>
        </a:p>
        <a:p>
          <a:r>
            <a:rPr lang="en-US" sz="1600" dirty="0"/>
            <a:t>Publication</a:t>
          </a:r>
        </a:p>
      </dgm:t>
    </dgm:pt>
    <dgm:pt modelId="{D4EAAAE9-7160-4461-A2D1-3289CC330AA7}" type="parTrans" cxnId="{CAB2747F-4A33-4C81-A9EE-0866C3007CF6}">
      <dgm:prSet/>
      <dgm:spPr/>
      <dgm:t>
        <a:bodyPr/>
        <a:lstStyle/>
        <a:p>
          <a:endParaRPr lang="en-US"/>
        </a:p>
      </dgm:t>
    </dgm:pt>
    <dgm:pt modelId="{5B9931F3-243A-40BF-B363-42C905CF6BD2}" type="sibTrans" cxnId="{CAB2747F-4A33-4C81-A9EE-0866C3007CF6}">
      <dgm:prSet/>
      <dgm:spPr/>
      <dgm:t>
        <a:bodyPr/>
        <a:lstStyle/>
        <a:p>
          <a:endParaRPr lang="en-US"/>
        </a:p>
      </dgm:t>
    </dgm:pt>
    <dgm:pt modelId="{0BCE15C1-D4DD-4489-B599-108F9D22293B}" type="pres">
      <dgm:prSet presAssocID="{A53853E2-41C2-45A3-9449-C648AE43A24B}" presName="Name0" presStyleCnt="0">
        <dgm:presLayoutVars>
          <dgm:dir/>
          <dgm:resizeHandles val="exact"/>
        </dgm:presLayoutVars>
      </dgm:prSet>
      <dgm:spPr/>
    </dgm:pt>
    <dgm:pt modelId="{DC42C59B-D716-443A-AF44-F9D15DEBA17F}" type="pres">
      <dgm:prSet presAssocID="{A53853E2-41C2-45A3-9449-C648AE43A24B}" presName="arrow" presStyleLbl="bgShp" presStyleIdx="0" presStyleCnt="1" custLinFactNeighborX="-1452" custLinFactNeighborY="-2240"/>
      <dgm:spPr/>
    </dgm:pt>
    <dgm:pt modelId="{82883594-EEF1-4A63-AA29-CF04F9D3D13F}" type="pres">
      <dgm:prSet presAssocID="{A53853E2-41C2-45A3-9449-C648AE43A24B}" presName="points" presStyleCnt="0"/>
      <dgm:spPr/>
    </dgm:pt>
    <dgm:pt modelId="{447676AC-37C1-42EF-AD46-F026AB35FA3F}" type="pres">
      <dgm:prSet presAssocID="{556D273B-C1A4-4CF4-B4EB-6CB9AB01447C}" presName="compositeA" presStyleCnt="0"/>
      <dgm:spPr/>
    </dgm:pt>
    <dgm:pt modelId="{6D535BDD-0DF8-47D1-8138-16ED017A625C}" type="pres">
      <dgm:prSet presAssocID="{556D273B-C1A4-4CF4-B4EB-6CB9AB01447C}" presName="textA" presStyleLbl="revTx" presStyleIdx="0" presStyleCnt="4" custScaleX="127782">
        <dgm:presLayoutVars>
          <dgm:bulletEnabled val="1"/>
        </dgm:presLayoutVars>
      </dgm:prSet>
      <dgm:spPr/>
    </dgm:pt>
    <dgm:pt modelId="{23ED6A91-40CC-4944-9D8F-6AF7C6A8E38A}" type="pres">
      <dgm:prSet presAssocID="{556D273B-C1A4-4CF4-B4EB-6CB9AB01447C}" presName="circleA" presStyleLbl="node1" presStyleIdx="0" presStyleCnt="4"/>
      <dgm:spPr/>
    </dgm:pt>
    <dgm:pt modelId="{EB110AB1-C2A3-4A4A-8A9B-2EF6403EDCD4}" type="pres">
      <dgm:prSet presAssocID="{556D273B-C1A4-4CF4-B4EB-6CB9AB01447C}" presName="spaceA" presStyleCnt="0"/>
      <dgm:spPr/>
    </dgm:pt>
    <dgm:pt modelId="{CF12E427-2496-497F-A04B-A766B42CEE70}" type="pres">
      <dgm:prSet presAssocID="{7C1E805E-978D-4B68-969F-08B64F8ABE9E}" presName="space" presStyleCnt="0"/>
      <dgm:spPr/>
    </dgm:pt>
    <dgm:pt modelId="{7689CDE5-1BDA-482F-A833-CA116531503B}" type="pres">
      <dgm:prSet presAssocID="{DD7A6B62-AD45-443D-A09E-3B760A5D5C77}" presName="compositeB" presStyleCnt="0"/>
      <dgm:spPr/>
    </dgm:pt>
    <dgm:pt modelId="{D4655137-A9D6-4B75-820D-0EDCA09601A0}" type="pres">
      <dgm:prSet presAssocID="{DD7A6B62-AD45-443D-A09E-3B760A5D5C77}" presName="textB" presStyleLbl="revTx" presStyleIdx="1" presStyleCnt="4" custScaleX="215909">
        <dgm:presLayoutVars>
          <dgm:bulletEnabled val="1"/>
        </dgm:presLayoutVars>
      </dgm:prSet>
      <dgm:spPr/>
    </dgm:pt>
    <dgm:pt modelId="{6644D00B-5CB2-4956-B828-731321BE2140}" type="pres">
      <dgm:prSet presAssocID="{DD7A6B62-AD45-443D-A09E-3B760A5D5C77}" presName="circleB" presStyleLbl="node1" presStyleIdx="1" presStyleCnt="4"/>
      <dgm:spPr/>
    </dgm:pt>
    <dgm:pt modelId="{E5E1A7A8-D6AC-4BFF-9F25-3A24DEFB4F21}" type="pres">
      <dgm:prSet presAssocID="{DD7A6B62-AD45-443D-A09E-3B760A5D5C77}" presName="spaceB" presStyleCnt="0"/>
      <dgm:spPr/>
    </dgm:pt>
    <dgm:pt modelId="{F178F8BF-58D0-48DB-9B1E-9609389123B7}" type="pres">
      <dgm:prSet presAssocID="{7A34C5FA-FC12-4AE6-B11B-5DE6AE9930F1}" presName="space" presStyleCnt="0"/>
      <dgm:spPr/>
    </dgm:pt>
    <dgm:pt modelId="{321417A1-C26C-4510-9FF2-19033FCCCD27}" type="pres">
      <dgm:prSet presAssocID="{813414A2-DC01-4316-9704-BA0DEF7C7FBB}" presName="compositeA" presStyleCnt="0"/>
      <dgm:spPr/>
    </dgm:pt>
    <dgm:pt modelId="{3D8E2075-2DC4-4183-8E2A-C3885EA94AE9}" type="pres">
      <dgm:prSet presAssocID="{813414A2-DC01-4316-9704-BA0DEF7C7FBB}" presName="textA" presStyleLbl="revTx" presStyleIdx="2" presStyleCnt="4" custScaleX="187964">
        <dgm:presLayoutVars>
          <dgm:bulletEnabled val="1"/>
        </dgm:presLayoutVars>
      </dgm:prSet>
      <dgm:spPr/>
    </dgm:pt>
    <dgm:pt modelId="{7CB4B251-543A-4CDD-AB9F-ABFB51FC8C95}" type="pres">
      <dgm:prSet presAssocID="{813414A2-DC01-4316-9704-BA0DEF7C7FBB}" presName="circleA" presStyleLbl="node1" presStyleIdx="2" presStyleCnt="4"/>
      <dgm:spPr/>
    </dgm:pt>
    <dgm:pt modelId="{1A5CEC51-2AA8-46A2-829E-7866D26B8059}" type="pres">
      <dgm:prSet presAssocID="{813414A2-DC01-4316-9704-BA0DEF7C7FBB}" presName="spaceA" presStyleCnt="0"/>
      <dgm:spPr/>
    </dgm:pt>
    <dgm:pt modelId="{1704BE0E-E81B-4AD9-81B6-31B0F5D65442}" type="pres">
      <dgm:prSet presAssocID="{5C9DC3C7-E61C-4983-A36E-A07935BC63D2}" presName="space" presStyleCnt="0"/>
      <dgm:spPr/>
    </dgm:pt>
    <dgm:pt modelId="{B4011011-D33D-4DF2-ACEC-4402582B117A}" type="pres">
      <dgm:prSet presAssocID="{02BAE1A4-9559-4ACF-B9E5-41DC86D0D4A1}" presName="compositeB" presStyleCnt="0"/>
      <dgm:spPr/>
    </dgm:pt>
    <dgm:pt modelId="{DA54FECC-D9D0-4EEC-B62E-D36A0D96CE73}" type="pres">
      <dgm:prSet presAssocID="{02BAE1A4-9559-4ACF-B9E5-41DC86D0D4A1}" presName="textB" presStyleLbl="revTx" presStyleIdx="3" presStyleCnt="4" custScaleX="211232">
        <dgm:presLayoutVars>
          <dgm:bulletEnabled val="1"/>
        </dgm:presLayoutVars>
      </dgm:prSet>
      <dgm:spPr/>
    </dgm:pt>
    <dgm:pt modelId="{C02B4F9C-E84C-4505-8123-0AEBDB602EDB}" type="pres">
      <dgm:prSet presAssocID="{02BAE1A4-9559-4ACF-B9E5-41DC86D0D4A1}" presName="circleB" presStyleLbl="node1" presStyleIdx="3" presStyleCnt="4"/>
      <dgm:spPr/>
    </dgm:pt>
    <dgm:pt modelId="{A59CD609-BD65-4136-868F-CC3306E3A7EB}" type="pres">
      <dgm:prSet presAssocID="{02BAE1A4-9559-4ACF-B9E5-41DC86D0D4A1}" presName="spaceB" presStyleCnt="0"/>
      <dgm:spPr/>
    </dgm:pt>
  </dgm:ptLst>
  <dgm:cxnLst>
    <dgm:cxn modelId="{03A4AA56-E70E-4FB2-ABA4-310061D7CE08}" type="presOf" srcId="{02BAE1A4-9559-4ACF-B9E5-41DC86D0D4A1}" destId="{DA54FECC-D9D0-4EEC-B62E-D36A0D96CE73}" srcOrd="0" destOrd="0" presId="urn:microsoft.com/office/officeart/2005/8/layout/hProcess11"/>
    <dgm:cxn modelId="{0C9327DE-5D77-4DE8-8278-A734662D2F36}" srcId="{A53853E2-41C2-45A3-9449-C648AE43A24B}" destId="{813414A2-DC01-4316-9704-BA0DEF7C7FBB}" srcOrd="2" destOrd="0" parTransId="{172CAF1C-63E3-4F52-906B-334188FEB21D}" sibTransId="{5C9DC3C7-E61C-4983-A36E-A07935BC63D2}"/>
    <dgm:cxn modelId="{E09FD192-E991-4061-AD7A-3F612C079E79}" type="presOf" srcId="{DD7A6B62-AD45-443D-A09E-3B760A5D5C77}" destId="{D4655137-A9D6-4B75-820D-0EDCA09601A0}" srcOrd="0" destOrd="0" presId="urn:microsoft.com/office/officeart/2005/8/layout/hProcess11"/>
    <dgm:cxn modelId="{CAB2747F-4A33-4C81-A9EE-0866C3007CF6}" srcId="{A53853E2-41C2-45A3-9449-C648AE43A24B}" destId="{02BAE1A4-9559-4ACF-B9E5-41DC86D0D4A1}" srcOrd="3" destOrd="0" parTransId="{D4EAAAE9-7160-4461-A2D1-3289CC330AA7}" sibTransId="{5B9931F3-243A-40BF-B363-42C905CF6BD2}"/>
    <dgm:cxn modelId="{E34040C2-2FE1-4A8C-953C-9AC1FC37D1E6}" srcId="{A53853E2-41C2-45A3-9449-C648AE43A24B}" destId="{DD7A6B62-AD45-443D-A09E-3B760A5D5C77}" srcOrd="1" destOrd="0" parTransId="{D78E2152-FB28-4483-9CCC-521B3620DD57}" sibTransId="{7A34C5FA-FC12-4AE6-B11B-5DE6AE9930F1}"/>
    <dgm:cxn modelId="{B19B5BEE-11B8-4EF1-B53D-DD6FA3AD1ECE}" srcId="{A53853E2-41C2-45A3-9449-C648AE43A24B}" destId="{556D273B-C1A4-4CF4-B4EB-6CB9AB01447C}" srcOrd="0" destOrd="0" parTransId="{C2E948C7-0A97-4E33-940E-58975C25C638}" sibTransId="{7C1E805E-978D-4B68-969F-08B64F8ABE9E}"/>
    <dgm:cxn modelId="{90D42DFD-6609-4798-88C3-7BF95C3720D1}" type="presOf" srcId="{813414A2-DC01-4316-9704-BA0DEF7C7FBB}" destId="{3D8E2075-2DC4-4183-8E2A-C3885EA94AE9}" srcOrd="0" destOrd="0" presId="urn:microsoft.com/office/officeart/2005/8/layout/hProcess11"/>
    <dgm:cxn modelId="{4589287E-8C98-4C93-BD4E-C2C697F6F48B}" type="presOf" srcId="{556D273B-C1A4-4CF4-B4EB-6CB9AB01447C}" destId="{6D535BDD-0DF8-47D1-8138-16ED017A625C}" srcOrd="0" destOrd="0" presId="urn:microsoft.com/office/officeart/2005/8/layout/hProcess11"/>
    <dgm:cxn modelId="{EA4C5771-C3E5-4ED9-A935-BE84E6C1772B}" type="presOf" srcId="{A53853E2-41C2-45A3-9449-C648AE43A24B}" destId="{0BCE15C1-D4DD-4489-B599-108F9D22293B}" srcOrd="0" destOrd="0" presId="urn:microsoft.com/office/officeart/2005/8/layout/hProcess11"/>
    <dgm:cxn modelId="{CFAE5653-E987-437D-9042-F1491B710378}" type="presParOf" srcId="{0BCE15C1-D4DD-4489-B599-108F9D22293B}" destId="{DC42C59B-D716-443A-AF44-F9D15DEBA17F}" srcOrd="0" destOrd="0" presId="urn:microsoft.com/office/officeart/2005/8/layout/hProcess11"/>
    <dgm:cxn modelId="{4CCEFE29-424E-42B6-8350-06B8406304A4}" type="presParOf" srcId="{0BCE15C1-D4DD-4489-B599-108F9D22293B}" destId="{82883594-EEF1-4A63-AA29-CF04F9D3D13F}" srcOrd="1" destOrd="0" presId="urn:microsoft.com/office/officeart/2005/8/layout/hProcess11"/>
    <dgm:cxn modelId="{C63B5704-F626-4418-B6D2-BAA842C87B35}" type="presParOf" srcId="{82883594-EEF1-4A63-AA29-CF04F9D3D13F}" destId="{447676AC-37C1-42EF-AD46-F026AB35FA3F}" srcOrd="0" destOrd="0" presId="urn:microsoft.com/office/officeart/2005/8/layout/hProcess11"/>
    <dgm:cxn modelId="{B9FE4E63-6518-4A6E-A261-97337192F4AC}" type="presParOf" srcId="{447676AC-37C1-42EF-AD46-F026AB35FA3F}" destId="{6D535BDD-0DF8-47D1-8138-16ED017A625C}" srcOrd="0" destOrd="0" presId="urn:microsoft.com/office/officeart/2005/8/layout/hProcess11"/>
    <dgm:cxn modelId="{8221FD94-A193-4441-8081-60374ABB3743}" type="presParOf" srcId="{447676AC-37C1-42EF-AD46-F026AB35FA3F}" destId="{23ED6A91-40CC-4944-9D8F-6AF7C6A8E38A}" srcOrd="1" destOrd="0" presId="urn:microsoft.com/office/officeart/2005/8/layout/hProcess11"/>
    <dgm:cxn modelId="{FF1D8DB1-A58B-4FC0-B3F2-65C75ECFA37E}" type="presParOf" srcId="{447676AC-37C1-42EF-AD46-F026AB35FA3F}" destId="{EB110AB1-C2A3-4A4A-8A9B-2EF6403EDCD4}" srcOrd="2" destOrd="0" presId="urn:microsoft.com/office/officeart/2005/8/layout/hProcess11"/>
    <dgm:cxn modelId="{4E37BBF6-EA15-402A-A97B-0CE6EA4BDA76}" type="presParOf" srcId="{82883594-EEF1-4A63-AA29-CF04F9D3D13F}" destId="{CF12E427-2496-497F-A04B-A766B42CEE70}" srcOrd="1" destOrd="0" presId="urn:microsoft.com/office/officeart/2005/8/layout/hProcess11"/>
    <dgm:cxn modelId="{EFB86A0E-DBF8-48C2-BBEC-07F7CD93FE1B}" type="presParOf" srcId="{82883594-EEF1-4A63-AA29-CF04F9D3D13F}" destId="{7689CDE5-1BDA-482F-A833-CA116531503B}" srcOrd="2" destOrd="0" presId="urn:microsoft.com/office/officeart/2005/8/layout/hProcess11"/>
    <dgm:cxn modelId="{385F0A5A-312A-48E5-96AF-F334A840CDF5}" type="presParOf" srcId="{7689CDE5-1BDA-482F-A833-CA116531503B}" destId="{D4655137-A9D6-4B75-820D-0EDCA09601A0}" srcOrd="0" destOrd="0" presId="urn:microsoft.com/office/officeart/2005/8/layout/hProcess11"/>
    <dgm:cxn modelId="{0717EBF9-39F3-4CD6-84A5-620A09650569}" type="presParOf" srcId="{7689CDE5-1BDA-482F-A833-CA116531503B}" destId="{6644D00B-5CB2-4956-B828-731321BE2140}" srcOrd="1" destOrd="0" presId="urn:microsoft.com/office/officeart/2005/8/layout/hProcess11"/>
    <dgm:cxn modelId="{BA4A5C82-3F6B-4362-8926-932149F9510F}" type="presParOf" srcId="{7689CDE5-1BDA-482F-A833-CA116531503B}" destId="{E5E1A7A8-D6AC-4BFF-9F25-3A24DEFB4F21}" srcOrd="2" destOrd="0" presId="urn:microsoft.com/office/officeart/2005/8/layout/hProcess11"/>
    <dgm:cxn modelId="{F40BEE60-F885-46F5-AEAB-F8A5F400D18B}" type="presParOf" srcId="{82883594-EEF1-4A63-AA29-CF04F9D3D13F}" destId="{F178F8BF-58D0-48DB-9B1E-9609389123B7}" srcOrd="3" destOrd="0" presId="urn:microsoft.com/office/officeart/2005/8/layout/hProcess11"/>
    <dgm:cxn modelId="{2E6B2D0B-EF89-4525-A876-18E1A61942F0}" type="presParOf" srcId="{82883594-EEF1-4A63-AA29-CF04F9D3D13F}" destId="{321417A1-C26C-4510-9FF2-19033FCCCD27}" srcOrd="4" destOrd="0" presId="urn:microsoft.com/office/officeart/2005/8/layout/hProcess11"/>
    <dgm:cxn modelId="{AD462D9C-EB2C-4C66-B177-3EFD8C08D88E}" type="presParOf" srcId="{321417A1-C26C-4510-9FF2-19033FCCCD27}" destId="{3D8E2075-2DC4-4183-8E2A-C3885EA94AE9}" srcOrd="0" destOrd="0" presId="urn:microsoft.com/office/officeart/2005/8/layout/hProcess11"/>
    <dgm:cxn modelId="{52EC48F4-E4E3-443A-BC65-7A17D5AE33C5}" type="presParOf" srcId="{321417A1-C26C-4510-9FF2-19033FCCCD27}" destId="{7CB4B251-543A-4CDD-AB9F-ABFB51FC8C95}" srcOrd="1" destOrd="0" presId="urn:microsoft.com/office/officeart/2005/8/layout/hProcess11"/>
    <dgm:cxn modelId="{BE1557C2-8BE6-4378-A185-C7AE2E30C101}" type="presParOf" srcId="{321417A1-C26C-4510-9FF2-19033FCCCD27}" destId="{1A5CEC51-2AA8-46A2-829E-7866D26B8059}" srcOrd="2" destOrd="0" presId="urn:microsoft.com/office/officeart/2005/8/layout/hProcess11"/>
    <dgm:cxn modelId="{68A23229-05E2-4879-AB4A-2550209739DC}" type="presParOf" srcId="{82883594-EEF1-4A63-AA29-CF04F9D3D13F}" destId="{1704BE0E-E81B-4AD9-81B6-31B0F5D65442}" srcOrd="5" destOrd="0" presId="urn:microsoft.com/office/officeart/2005/8/layout/hProcess11"/>
    <dgm:cxn modelId="{3BE95B76-CF7A-4C75-B0C3-4EE8DE92C5E9}" type="presParOf" srcId="{82883594-EEF1-4A63-AA29-CF04F9D3D13F}" destId="{B4011011-D33D-4DF2-ACEC-4402582B117A}" srcOrd="6" destOrd="0" presId="urn:microsoft.com/office/officeart/2005/8/layout/hProcess11"/>
    <dgm:cxn modelId="{9D33C5AC-5D8E-4DC2-B776-F1CE3C276736}" type="presParOf" srcId="{B4011011-D33D-4DF2-ACEC-4402582B117A}" destId="{DA54FECC-D9D0-4EEC-B62E-D36A0D96CE73}" srcOrd="0" destOrd="0" presId="urn:microsoft.com/office/officeart/2005/8/layout/hProcess11"/>
    <dgm:cxn modelId="{F5E9326E-9008-4504-BA62-FE5E207B7762}" type="presParOf" srcId="{B4011011-D33D-4DF2-ACEC-4402582B117A}" destId="{C02B4F9C-E84C-4505-8123-0AEBDB602EDB}" srcOrd="1" destOrd="0" presId="urn:microsoft.com/office/officeart/2005/8/layout/hProcess11"/>
    <dgm:cxn modelId="{CAB13734-97F1-4C67-B48D-045045FA5FED}" type="presParOf" srcId="{B4011011-D33D-4DF2-ACEC-4402582B117A}" destId="{A59CD609-BD65-4136-868F-CC3306E3A7E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7A56C3-3F69-44E1-8599-AE9FB7521DD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59F6E4-729D-4732-9940-BBC4737699C5}">
      <dgm:prSet phldrT="[Text]"/>
      <dgm:spPr/>
      <dgm:t>
        <a:bodyPr/>
        <a:lstStyle/>
        <a:p>
          <a:r>
            <a:rPr lang="en-US" dirty="0"/>
            <a:t>EMR/Data mining</a:t>
          </a:r>
        </a:p>
      </dgm:t>
    </dgm:pt>
    <dgm:pt modelId="{DBCC0537-A74D-4787-990E-333257431967}" type="parTrans" cxnId="{DF4C3E99-9F5C-4ADE-BA07-4B50391AAC16}">
      <dgm:prSet/>
      <dgm:spPr/>
      <dgm:t>
        <a:bodyPr/>
        <a:lstStyle/>
        <a:p>
          <a:endParaRPr lang="en-US"/>
        </a:p>
      </dgm:t>
    </dgm:pt>
    <dgm:pt modelId="{7482CA2F-73AB-4535-9C7F-C848677C4F48}" type="sibTrans" cxnId="{DF4C3E99-9F5C-4ADE-BA07-4B50391AAC16}">
      <dgm:prSet/>
      <dgm:spPr/>
      <dgm:t>
        <a:bodyPr/>
        <a:lstStyle/>
        <a:p>
          <a:endParaRPr lang="en-US"/>
        </a:p>
      </dgm:t>
    </dgm:pt>
    <dgm:pt modelId="{FA1163EB-86E0-4C56-BA75-9AEA4B3E144A}">
      <dgm:prSet phldrT="[Text]"/>
      <dgm:spPr/>
      <dgm:t>
        <a:bodyPr/>
        <a:lstStyle/>
        <a:p>
          <a:endParaRPr lang="en-US" sz="1100" dirty="0"/>
        </a:p>
      </dgm:t>
    </dgm:pt>
    <dgm:pt modelId="{CF4B4B03-7E6A-4648-B36F-6A43465384B2}" type="parTrans" cxnId="{59D5F95B-CD49-477F-B5ED-1A4C4358DE1D}">
      <dgm:prSet/>
      <dgm:spPr/>
      <dgm:t>
        <a:bodyPr/>
        <a:lstStyle/>
        <a:p>
          <a:endParaRPr lang="en-US"/>
        </a:p>
      </dgm:t>
    </dgm:pt>
    <dgm:pt modelId="{91607525-432B-4EF7-98C7-CD8264439A0D}" type="sibTrans" cxnId="{59D5F95B-CD49-477F-B5ED-1A4C4358DE1D}">
      <dgm:prSet/>
      <dgm:spPr/>
      <dgm:t>
        <a:bodyPr/>
        <a:lstStyle/>
        <a:p>
          <a:endParaRPr lang="en-US"/>
        </a:p>
      </dgm:t>
    </dgm:pt>
    <dgm:pt modelId="{2792350C-9D72-4A8E-8FB5-5BE8AA7660E6}">
      <dgm:prSet phldrT="[Text]" custT="1"/>
      <dgm:spPr/>
      <dgm:t>
        <a:bodyPr/>
        <a:lstStyle/>
        <a:p>
          <a:r>
            <a:rPr lang="en-US" sz="2000" dirty="0"/>
            <a:t>Adjusted age cutoffs </a:t>
          </a:r>
        </a:p>
      </dgm:t>
    </dgm:pt>
    <dgm:pt modelId="{C144E513-D934-4629-9A49-1941029B217F}" type="parTrans" cxnId="{A27BEFF2-5FDE-4717-B1C3-C58512C07A4E}">
      <dgm:prSet/>
      <dgm:spPr/>
      <dgm:t>
        <a:bodyPr/>
        <a:lstStyle/>
        <a:p>
          <a:endParaRPr lang="en-US"/>
        </a:p>
      </dgm:t>
    </dgm:pt>
    <dgm:pt modelId="{ED16EC7D-8EA3-4816-9173-523700B75011}" type="sibTrans" cxnId="{A27BEFF2-5FDE-4717-B1C3-C58512C07A4E}">
      <dgm:prSet/>
      <dgm:spPr/>
      <dgm:t>
        <a:bodyPr/>
        <a:lstStyle/>
        <a:p>
          <a:endParaRPr lang="en-US"/>
        </a:p>
      </dgm:t>
    </dgm:pt>
    <dgm:pt modelId="{89CF3168-C7EC-4355-BF6B-086CC6E845E9}">
      <dgm:prSet phldrT="[Text]"/>
      <dgm:spPr/>
      <dgm:t>
        <a:bodyPr/>
        <a:lstStyle/>
        <a:p>
          <a:r>
            <a:rPr lang="en-US" dirty="0"/>
            <a:t>Provider/NCM/</a:t>
          </a:r>
          <a:r>
            <a:rPr lang="en-US" dirty="0" err="1"/>
            <a:t>PharmD</a:t>
          </a:r>
          <a:r>
            <a:rPr lang="en-US" dirty="0"/>
            <a:t> relationships and care coordination</a:t>
          </a:r>
        </a:p>
      </dgm:t>
    </dgm:pt>
    <dgm:pt modelId="{B141A5CB-0A46-495C-8BFB-5739D571536A}" type="parTrans" cxnId="{8DB7A6FC-CFDA-46DE-B8EB-6D6D1F59777F}">
      <dgm:prSet/>
      <dgm:spPr/>
      <dgm:t>
        <a:bodyPr/>
        <a:lstStyle/>
        <a:p>
          <a:endParaRPr lang="en-US"/>
        </a:p>
      </dgm:t>
    </dgm:pt>
    <dgm:pt modelId="{37C47FEA-7403-444F-883E-984B0686A045}" type="sibTrans" cxnId="{8DB7A6FC-CFDA-46DE-B8EB-6D6D1F59777F}">
      <dgm:prSet/>
      <dgm:spPr/>
      <dgm:t>
        <a:bodyPr/>
        <a:lstStyle/>
        <a:p>
          <a:endParaRPr lang="en-US"/>
        </a:p>
      </dgm:t>
    </dgm:pt>
    <dgm:pt modelId="{18169097-FD5E-4A25-9C6C-CA29BD29F353}">
      <dgm:prSet phldrT="[Text]"/>
      <dgm:spPr/>
      <dgm:t>
        <a:bodyPr/>
        <a:lstStyle/>
        <a:p>
          <a:r>
            <a:rPr lang="en-US" dirty="0"/>
            <a:t>Assigned nephrologist point of contact</a:t>
          </a:r>
        </a:p>
      </dgm:t>
    </dgm:pt>
    <dgm:pt modelId="{6F41F446-9A6E-4F73-80C2-6C7FEAB5D646}" type="parTrans" cxnId="{47269415-EC24-4F1C-9EBB-DED8083BECCF}">
      <dgm:prSet/>
      <dgm:spPr/>
      <dgm:t>
        <a:bodyPr/>
        <a:lstStyle/>
        <a:p>
          <a:endParaRPr lang="en-US"/>
        </a:p>
      </dgm:t>
    </dgm:pt>
    <dgm:pt modelId="{0F303383-E654-4D1C-88E7-2A725784CCD1}" type="sibTrans" cxnId="{47269415-EC24-4F1C-9EBB-DED8083BECCF}">
      <dgm:prSet/>
      <dgm:spPr/>
      <dgm:t>
        <a:bodyPr/>
        <a:lstStyle/>
        <a:p>
          <a:endParaRPr lang="en-US"/>
        </a:p>
      </dgm:t>
    </dgm:pt>
    <dgm:pt modelId="{E0952143-E817-461C-BA2F-CD4BDB8B3BE6}">
      <dgm:prSet/>
      <dgm:spPr/>
      <dgm:t>
        <a:bodyPr/>
        <a:lstStyle/>
        <a:p>
          <a:r>
            <a:rPr lang="en-US" dirty="0"/>
            <a:t>Screening tool</a:t>
          </a:r>
        </a:p>
        <a:p>
          <a:r>
            <a:rPr lang="en-US" dirty="0"/>
            <a:t>Identification</a:t>
          </a:r>
        </a:p>
      </dgm:t>
    </dgm:pt>
    <dgm:pt modelId="{6E531ABD-4444-4B4D-9F8E-1CBF5A2FCFAA}" type="parTrans" cxnId="{5DDF705B-27BE-4033-8092-EFEC820D9DB7}">
      <dgm:prSet/>
      <dgm:spPr/>
      <dgm:t>
        <a:bodyPr/>
        <a:lstStyle/>
        <a:p>
          <a:endParaRPr lang="en-US"/>
        </a:p>
      </dgm:t>
    </dgm:pt>
    <dgm:pt modelId="{F5808682-D159-4A46-826E-5593548CBE8A}" type="sibTrans" cxnId="{5DDF705B-27BE-4033-8092-EFEC820D9DB7}">
      <dgm:prSet/>
      <dgm:spPr/>
      <dgm:t>
        <a:bodyPr/>
        <a:lstStyle/>
        <a:p>
          <a:endParaRPr lang="en-US"/>
        </a:p>
      </dgm:t>
    </dgm:pt>
    <dgm:pt modelId="{4783B99A-F86A-4119-B161-D15E2632591D}">
      <dgm:prSet custT="1"/>
      <dgm:spPr/>
      <dgm:t>
        <a:bodyPr/>
        <a:lstStyle/>
        <a:p>
          <a:r>
            <a:rPr lang="en-US" sz="1800" dirty="0"/>
            <a:t>Refined criteria for e-consults vs. full consults</a:t>
          </a:r>
        </a:p>
      </dgm:t>
    </dgm:pt>
    <dgm:pt modelId="{4F15FA52-08F5-479D-B7CF-CB5CF4F432E9}" type="parTrans" cxnId="{EA96D9DD-30A4-452D-A2FC-214C779A9984}">
      <dgm:prSet/>
      <dgm:spPr/>
      <dgm:t>
        <a:bodyPr/>
        <a:lstStyle/>
        <a:p>
          <a:endParaRPr lang="en-US"/>
        </a:p>
      </dgm:t>
    </dgm:pt>
    <dgm:pt modelId="{50DDD584-AF44-4A54-A1E8-01BA39233AAF}" type="sibTrans" cxnId="{EA96D9DD-30A4-452D-A2FC-214C779A9984}">
      <dgm:prSet/>
      <dgm:spPr/>
      <dgm:t>
        <a:bodyPr/>
        <a:lstStyle/>
        <a:p>
          <a:endParaRPr lang="en-US"/>
        </a:p>
      </dgm:t>
    </dgm:pt>
    <dgm:pt modelId="{E1E515B0-FDDF-4CE7-9710-B368AF36C800}">
      <dgm:prSet phldrT="[Text]"/>
      <dgm:spPr/>
      <dgm:t>
        <a:bodyPr/>
        <a:lstStyle/>
        <a:p>
          <a:r>
            <a:rPr lang="en-US" dirty="0"/>
            <a:t>Renal NCM/</a:t>
          </a:r>
          <a:r>
            <a:rPr lang="en-US" dirty="0" err="1"/>
            <a:t>PharmD</a:t>
          </a:r>
          <a:r>
            <a:rPr lang="en-US" dirty="0"/>
            <a:t> and PCP NCM/case conferences</a:t>
          </a:r>
        </a:p>
      </dgm:t>
    </dgm:pt>
    <dgm:pt modelId="{584B2188-D389-4B30-A175-816DFF8D55FE}" type="parTrans" cxnId="{0F473756-6260-4B7F-B483-3D43D4EFCDFD}">
      <dgm:prSet/>
      <dgm:spPr/>
      <dgm:t>
        <a:bodyPr/>
        <a:lstStyle/>
        <a:p>
          <a:endParaRPr lang="en-US"/>
        </a:p>
      </dgm:t>
    </dgm:pt>
    <dgm:pt modelId="{7DAFB91E-F1EE-4A59-87F6-4720605FC3EF}" type="sibTrans" cxnId="{0F473756-6260-4B7F-B483-3D43D4EFCDFD}">
      <dgm:prSet/>
      <dgm:spPr/>
      <dgm:t>
        <a:bodyPr/>
        <a:lstStyle/>
        <a:p>
          <a:endParaRPr lang="en-US"/>
        </a:p>
      </dgm:t>
    </dgm:pt>
    <dgm:pt modelId="{C1CBE984-FB5A-44BB-AE7C-057BD6B37949}">
      <dgm:prSet phldrT="[Text]"/>
      <dgm:spPr/>
      <dgm:t>
        <a:bodyPr/>
        <a:lstStyle/>
        <a:p>
          <a:r>
            <a:rPr lang="en-US" dirty="0"/>
            <a:t>PCP </a:t>
          </a:r>
          <a:r>
            <a:rPr lang="en-US" dirty="0" err="1"/>
            <a:t>PharmD</a:t>
          </a:r>
          <a:r>
            <a:rPr lang="en-US" dirty="0"/>
            <a:t> defers to Renal </a:t>
          </a:r>
          <a:r>
            <a:rPr lang="en-US" dirty="0" err="1"/>
            <a:t>PharmD</a:t>
          </a:r>
          <a:r>
            <a:rPr lang="en-US" dirty="0"/>
            <a:t> for medication management issues</a:t>
          </a:r>
        </a:p>
      </dgm:t>
    </dgm:pt>
    <dgm:pt modelId="{61A793E4-FCDA-4B03-A48E-AAC63765D052}" type="parTrans" cxnId="{6842513F-A247-4F15-B1A6-CDE0654452C5}">
      <dgm:prSet/>
      <dgm:spPr/>
      <dgm:t>
        <a:bodyPr/>
        <a:lstStyle/>
        <a:p>
          <a:endParaRPr lang="en-US"/>
        </a:p>
      </dgm:t>
    </dgm:pt>
    <dgm:pt modelId="{257C02C4-AE19-44A7-B29D-6FC5968866C7}" type="sibTrans" cxnId="{6842513F-A247-4F15-B1A6-CDE0654452C5}">
      <dgm:prSet/>
      <dgm:spPr/>
      <dgm:t>
        <a:bodyPr/>
        <a:lstStyle/>
        <a:p>
          <a:endParaRPr lang="en-US"/>
        </a:p>
      </dgm:t>
    </dgm:pt>
    <dgm:pt modelId="{26408907-1FF9-42BD-87BB-C6B02CA5090E}">
      <dgm:prSet phldrT="[Text]"/>
      <dgm:spPr/>
      <dgm:t>
        <a:bodyPr/>
        <a:lstStyle/>
        <a:p>
          <a:r>
            <a:rPr lang="en-US" dirty="0"/>
            <a:t>Renal NCM/</a:t>
          </a:r>
          <a:r>
            <a:rPr lang="en-US" dirty="0" err="1"/>
            <a:t>PharmD</a:t>
          </a:r>
          <a:r>
            <a:rPr lang="en-US" dirty="0"/>
            <a:t>/nephrologist site visits</a:t>
          </a:r>
        </a:p>
      </dgm:t>
    </dgm:pt>
    <dgm:pt modelId="{070B5954-BEBB-459E-A428-1671E740EBB1}" type="parTrans" cxnId="{5EFF4E69-A69C-4CA6-96BA-42A885F7D32B}">
      <dgm:prSet/>
      <dgm:spPr/>
      <dgm:t>
        <a:bodyPr/>
        <a:lstStyle/>
        <a:p>
          <a:endParaRPr lang="en-US"/>
        </a:p>
      </dgm:t>
    </dgm:pt>
    <dgm:pt modelId="{E649D314-3338-4A57-AE1A-D2F96DE6D152}" type="sibTrans" cxnId="{5EFF4E69-A69C-4CA6-96BA-42A885F7D32B}">
      <dgm:prSet/>
      <dgm:spPr/>
      <dgm:t>
        <a:bodyPr/>
        <a:lstStyle/>
        <a:p>
          <a:endParaRPr lang="en-US"/>
        </a:p>
      </dgm:t>
    </dgm:pt>
    <dgm:pt modelId="{152BB21A-985C-4C7A-B0BA-C33D545FCAE0}" type="pres">
      <dgm:prSet presAssocID="{017A56C3-3F69-44E1-8599-AE9FB7521DD4}" presName="Name0" presStyleCnt="0">
        <dgm:presLayoutVars>
          <dgm:dir/>
          <dgm:animLvl val="lvl"/>
          <dgm:resizeHandles/>
        </dgm:presLayoutVars>
      </dgm:prSet>
      <dgm:spPr/>
    </dgm:pt>
    <dgm:pt modelId="{75CEB961-4EAA-4D19-A1BE-AB6F5782EA80}" type="pres">
      <dgm:prSet presAssocID="{6559F6E4-729D-4732-9940-BBC4737699C5}" presName="linNode" presStyleCnt="0"/>
      <dgm:spPr/>
    </dgm:pt>
    <dgm:pt modelId="{A786BFCB-33E1-474D-9C92-EB5DB44BB4D8}" type="pres">
      <dgm:prSet presAssocID="{6559F6E4-729D-4732-9940-BBC4737699C5}" presName="parentShp" presStyleLbl="node1" presStyleIdx="0" presStyleCnt="3" custScaleX="84331" custLinFactNeighborX="-1376" custLinFactNeighborY="-26">
        <dgm:presLayoutVars>
          <dgm:bulletEnabled val="1"/>
        </dgm:presLayoutVars>
      </dgm:prSet>
      <dgm:spPr/>
    </dgm:pt>
    <dgm:pt modelId="{984ADADF-F0CA-45E1-A31D-86D5C4E4A175}" type="pres">
      <dgm:prSet presAssocID="{6559F6E4-729D-4732-9940-BBC4737699C5}" presName="childShp" presStyleLbl="bgAccFollowNode1" presStyleIdx="0" presStyleCnt="3" custScaleX="112841">
        <dgm:presLayoutVars>
          <dgm:bulletEnabled val="1"/>
        </dgm:presLayoutVars>
      </dgm:prSet>
      <dgm:spPr/>
    </dgm:pt>
    <dgm:pt modelId="{C2A0C0E4-6179-4E3E-93D3-E519E2DF8D80}" type="pres">
      <dgm:prSet presAssocID="{7482CA2F-73AB-4535-9C7F-C848677C4F48}" presName="spacing" presStyleCnt="0"/>
      <dgm:spPr/>
    </dgm:pt>
    <dgm:pt modelId="{7C70C414-F849-433D-AD2B-2EAD0AE03E14}" type="pres">
      <dgm:prSet presAssocID="{E0952143-E817-461C-BA2F-CD4BDB8B3BE6}" presName="linNode" presStyleCnt="0"/>
      <dgm:spPr/>
    </dgm:pt>
    <dgm:pt modelId="{02F6CD44-D55C-42F6-A2FC-DAF3CD07B771}" type="pres">
      <dgm:prSet presAssocID="{E0952143-E817-461C-BA2F-CD4BDB8B3BE6}" presName="parentShp" presStyleLbl="node1" presStyleIdx="1" presStyleCnt="3" custScaleX="84997">
        <dgm:presLayoutVars>
          <dgm:bulletEnabled val="1"/>
        </dgm:presLayoutVars>
      </dgm:prSet>
      <dgm:spPr/>
    </dgm:pt>
    <dgm:pt modelId="{BD6233B1-1148-4AC4-8254-CEEF8038BA7A}" type="pres">
      <dgm:prSet presAssocID="{E0952143-E817-461C-BA2F-CD4BDB8B3BE6}" presName="childShp" presStyleLbl="bgAccFollowNode1" presStyleIdx="1" presStyleCnt="3" custScaleX="109277" custLinFactNeighborX="-816" custLinFactNeighborY="-829">
        <dgm:presLayoutVars>
          <dgm:bulletEnabled val="1"/>
        </dgm:presLayoutVars>
      </dgm:prSet>
      <dgm:spPr/>
    </dgm:pt>
    <dgm:pt modelId="{F97A0C6D-D1FB-40FB-967E-0ACE9B3D9C68}" type="pres">
      <dgm:prSet presAssocID="{F5808682-D159-4A46-826E-5593548CBE8A}" presName="spacing" presStyleCnt="0"/>
      <dgm:spPr/>
    </dgm:pt>
    <dgm:pt modelId="{8D0D49B4-EAC2-455D-9EEC-1185799DB8F2}" type="pres">
      <dgm:prSet presAssocID="{89CF3168-C7EC-4355-BF6B-086CC6E845E9}" presName="linNode" presStyleCnt="0"/>
      <dgm:spPr/>
    </dgm:pt>
    <dgm:pt modelId="{63D5D968-5389-4680-AAB7-74A6093972C8}" type="pres">
      <dgm:prSet presAssocID="{89CF3168-C7EC-4355-BF6B-086CC6E845E9}" presName="parentShp" presStyleLbl="node1" presStyleIdx="2" presStyleCnt="3" custScaleX="107803">
        <dgm:presLayoutVars>
          <dgm:bulletEnabled val="1"/>
        </dgm:presLayoutVars>
      </dgm:prSet>
      <dgm:spPr/>
    </dgm:pt>
    <dgm:pt modelId="{8DD9DB90-BB6B-4680-8530-B609858F87BB}" type="pres">
      <dgm:prSet presAssocID="{89CF3168-C7EC-4355-BF6B-086CC6E845E9}" presName="childShp" presStyleLbl="bgAccFollowNode1" presStyleIdx="2" presStyleCnt="3" custScaleX="143272" custScaleY="129020">
        <dgm:presLayoutVars>
          <dgm:bulletEnabled val="1"/>
        </dgm:presLayoutVars>
      </dgm:prSet>
      <dgm:spPr/>
    </dgm:pt>
  </dgm:ptLst>
  <dgm:cxnLst>
    <dgm:cxn modelId="{5EFF4E69-A69C-4CA6-96BA-42A885F7D32B}" srcId="{89CF3168-C7EC-4355-BF6B-086CC6E845E9}" destId="{26408907-1FF9-42BD-87BB-C6B02CA5090E}" srcOrd="1" destOrd="0" parTransId="{070B5954-BEBB-459E-A428-1671E740EBB1}" sibTransId="{E649D314-3338-4A57-AE1A-D2F96DE6D152}"/>
    <dgm:cxn modelId="{F0982336-0425-4F1E-B1A2-5F449D7D5C0B}" type="presOf" srcId="{6559F6E4-729D-4732-9940-BBC4737699C5}" destId="{A786BFCB-33E1-474D-9C92-EB5DB44BB4D8}" srcOrd="0" destOrd="0" presId="urn:microsoft.com/office/officeart/2005/8/layout/vList6"/>
    <dgm:cxn modelId="{835D4604-9152-4906-BD9B-B6B6D5E3C0AE}" type="presOf" srcId="{E0952143-E817-461C-BA2F-CD4BDB8B3BE6}" destId="{02F6CD44-D55C-42F6-A2FC-DAF3CD07B771}" srcOrd="0" destOrd="0" presId="urn:microsoft.com/office/officeart/2005/8/layout/vList6"/>
    <dgm:cxn modelId="{F4DBA4A5-4CDE-4792-A8F8-BAB173645CB0}" type="presOf" srcId="{2792350C-9D72-4A8E-8FB5-5BE8AA7660E6}" destId="{984ADADF-F0CA-45E1-A31D-86D5C4E4A175}" srcOrd="0" destOrd="1" presId="urn:microsoft.com/office/officeart/2005/8/layout/vList6"/>
    <dgm:cxn modelId="{D0EC03B1-584F-4C9B-BD50-C8F0F100B254}" type="presOf" srcId="{26408907-1FF9-42BD-87BB-C6B02CA5090E}" destId="{8DD9DB90-BB6B-4680-8530-B609858F87BB}" srcOrd="0" destOrd="1" presId="urn:microsoft.com/office/officeart/2005/8/layout/vList6"/>
    <dgm:cxn modelId="{0F473756-6260-4B7F-B483-3D43D4EFCDFD}" srcId="{89CF3168-C7EC-4355-BF6B-086CC6E845E9}" destId="{E1E515B0-FDDF-4CE7-9710-B368AF36C800}" srcOrd="2" destOrd="0" parTransId="{584B2188-D389-4B30-A175-816DFF8D55FE}" sibTransId="{7DAFB91E-F1EE-4A59-87F6-4720605FC3EF}"/>
    <dgm:cxn modelId="{DF4C3E99-9F5C-4ADE-BA07-4B50391AAC16}" srcId="{017A56C3-3F69-44E1-8599-AE9FB7521DD4}" destId="{6559F6E4-729D-4732-9940-BBC4737699C5}" srcOrd="0" destOrd="0" parTransId="{DBCC0537-A74D-4787-990E-333257431967}" sibTransId="{7482CA2F-73AB-4535-9C7F-C848677C4F48}"/>
    <dgm:cxn modelId="{5C7B893A-A0FE-4B7A-8451-BDA50C9A85F8}" type="presOf" srcId="{C1CBE984-FB5A-44BB-AE7C-057BD6B37949}" destId="{8DD9DB90-BB6B-4680-8530-B609858F87BB}" srcOrd="0" destOrd="3" presId="urn:microsoft.com/office/officeart/2005/8/layout/vList6"/>
    <dgm:cxn modelId="{5DDF705B-27BE-4033-8092-EFEC820D9DB7}" srcId="{017A56C3-3F69-44E1-8599-AE9FB7521DD4}" destId="{E0952143-E817-461C-BA2F-CD4BDB8B3BE6}" srcOrd="1" destOrd="0" parTransId="{6E531ABD-4444-4B4D-9F8E-1CBF5A2FCFAA}" sibTransId="{F5808682-D159-4A46-826E-5593548CBE8A}"/>
    <dgm:cxn modelId="{DF4AF6BD-0F5A-4A41-9411-D2BD38E890EF}" type="presOf" srcId="{FA1163EB-86E0-4C56-BA75-9AEA4B3E144A}" destId="{984ADADF-F0CA-45E1-A31D-86D5C4E4A175}" srcOrd="0" destOrd="0" presId="urn:microsoft.com/office/officeart/2005/8/layout/vList6"/>
    <dgm:cxn modelId="{EA96D9DD-30A4-452D-A2FC-214C779A9984}" srcId="{E0952143-E817-461C-BA2F-CD4BDB8B3BE6}" destId="{4783B99A-F86A-4119-B161-D15E2632591D}" srcOrd="0" destOrd="0" parTransId="{4F15FA52-08F5-479D-B7CF-CB5CF4F432E9}" sibTransId="{50DDD584-AF44-4A54-A1E8-01BA39233AAF}"/>
    <dgm:cxn modelId="{6842513F-A247-4F15-B1A6-CDE0654452C5}" srcId="{89CF3168-C7EC-4355-BF6B-086CC6E845E9}" destId="{C1CBE984-FB5A-44BB-AE7C-057BD6B37949}" srcOrd="3" destOrd="0" parTransId="{61A793E4-FCDA-4B03-A48E-AAC63765D052}" sibTransId="{257C02C4-AE19-44A7-B29D-6FC5968866C7}"/>
    <dgm:cxn modelId="{E623C002-250A-4087-B7F9-9CABE6A37FBB}" type="presOf" srcId="{4783B99A-F86A-4119-B161-D15E2632591D}" destId="{BD6233B1-1148-4AC4-8254-CEEF8038BA7A}" srcOrd="0" destOrd="0" presId="urn:microsoft.com/office/officeart/2005/8/layout/vList6"/>
    <dgm:cxn modelId="{78EC8FF1-DEF3-4231-901E-8B48C4DB6317}" type="presOf" srcId="{18169097-FD5E-4A25-9C6C-CA29BD29F353}" destId="{8DD9DB90-BB6B-4680-8530-B609858F87BB}" srcOrd="0" destOrd="0" presId="urn:microsoft.com/office/officeart/2005/8/layout/vList6"/>
    <dgm:cxn modelId="{33E1349A-6717-4640-A11C-4C8EE4730D44}" type="presOf" srcId="{E1E515B0-FDDF-4CE7-9710-B368AF36C800}" destId="{8DD9DB90-BB6B-4680-8530-B609858F87BB}" srcOrd="0" destOrd="2" presId="urn:microsoft.com/office/officeart/2005/8/layout/vList6"/>
    <dgm:cxn modelId="{D7691A87-C375-4621-96D2-D585ABDA769B}" type="presOf" srcId="{89CF3168-C7EC-4355-BF6B-086CC6E845E9}" destId="{63D5D968-5389-4680-AAB7-74A6093972C8}" srcOrd="0" destOrd="0" presId="urn:microsoft.com/office/officeart/2005/8/layout/vList6"/>
    <dgm:cxn modelId="{59D5F95B-CD49-477F-B5ED-1A4C4358DE1D}" srcId="{6559F6E4-729D-4732-9940-BBC4737699C5}" destId="{FA1163EB-86E0-4C56-BA75-9AEA4B3E144A}" srcOrd="0" destOrd="0" parTransId="{CF4B4B03-7E6A-4648-B36F-6A43465384B2}" sibTransId="{91607525-432B-4EF7-98C7-CD8264439A0D}"/>
    <dgm:cxn modelId="{A27BEFF2-5FDE-4717-B1C3-C58512C07A4E}" srcId="{6559F6E4-729D-4732-9940-BBC4737699C5}" destId="{2792350C-9D72-4A8E-8FB5-5BE8AA7660E6}" srcOrd="1" destOrd="0" parTransId="{C144E513-D934-4629-9A49-1941029B217F}" sibTransId="{ED16EC7D-8EA3-4816-9173-523700B75011}"/>
    <dgm:cxn modelId="{826E6DA8-9167-4772-8B06-64B9306392A6}" type="presOf" srcId="{017A56C3-3F69-44E1-8599-AE9FB7521DD4}" destId="{152BB21A-985C-4C7A-B0BA-C33D545FCAE0}" srcOrd="0" destOrd="0" presId="urn:microsoft.com/office/officeart/2005/8/layout/vList6"/>
    <dgm:cxn modelId="{47269415-EC24-4F1C-9EBB-DED8083BECCF}" srcId="{89CF3168-C7EC-4355-BF6B-086CC6E845E9}" destId="{18169097-FD5E-4A25-9C6C-CA29BD29F353}" srcOrd="0" destOrd="0" parTransId="{6F41F446-9A6E-4F73-80C2-6C7FEAB5D646}" sibTransId="{0F303383-E654-4D1C-88E7-2A725784CCD1}"/>
    <dgm:cxn modelId="{8DB7A6FC-CFDA-46DE-B8EB-6D6D1F59777F}" srcId="{017A56C3-3F69-44E1-8599-AE9FB7521DD4}" destId="{89CF3168-C7EC-4355-BF6B-086CC6E845E9}" srcOrd="2" destOrd="0" parTransId="{B141A5CB-0A46-495C-8BFB-5739D571536A}" sibTransId="{37C47FEA-7403-444F-883E-984B0686A045}"/>
    <dgm:cxn modelId="{06CD8669-602C-4A6D-8DCE-BFC5E1F1BE6A}" type="presParOf" srcId="{152BB21A-985C-4C7A-B0BA-C33D545FCAE0}" destId="{75CEB961-4EAA-4D19-A1BE-AB6F5782EA80}" srcOrd="0" destOrd="0" presId="urn:microsoft.com/office/officeart/2005/8/layout/vList6"/>
    <dgm:cxn modelId="{8CF96439-C489-449C-BE2B-F7E2EDA494BF}" type="presParOf" srcId="{75CEB961-4EAA-4D19-A1BE-AB6F5782EA80}" destId="{A786BFCB-33E1-474D-9C92-EB5DB44BB4D8}" srcOrd="0" destOrd="0" presId="urn:microsoft.com/office/officeart/2005/8/layout/vList6"/>
    <dgm:cxn modelId="{C2A80A48-6E08-4615-AA7F-9D78B4DBFDA6}" type="presParOf" srcId="{75CEB961-4EAA-4D19-A1BE-AB6F5782EA80}" destId="{984ADADF-F0CA-45E1-A31D-86D5C4E4A175}" srcOrd="1" destOrd="0" presId="urn:microsoft.com/office/officeart/2005/8/layout/vList6"/>
    <dgm:cxn modelId="{23C5C458-B064-4835-859C-D86D854BE5C6}" type="presParOf" srcId="{152BB21A-985C-4C7A-B0BA-C33D545FCAE0}" destId="{C2A0C0E4-6179-4E3E-93D3-E519E2DF8D80}" srcOrd="1" destOrd="0" presId="urn:microsoft.com/office/officeart/2005/8/layout/vList6"/>
    <dgm:cxn modelId="{A73382F0-5704-4EC6-9AD3-1DEEACDF20AA}" type="presParOf" srcId="{152BB21A-985C-4C7A-B0BA-C33D545FCAE0}" destId="{7C70C414-F849-433D-AD2B-2EAD0AE03E14}" srcOrd="2" destOrd="0" presId="urn:microsoft.com/office/officeart/2005/8/layout/vList6"/>
    <dgm:cxn modelId="{90BB0843-16B2-4BA3-B7D0-A29A39137B15}" type="presParOf" srcId="{7C70C414-F849-433D-AD2B-2EAD0AE03E14}" destId="{02F6CD44-D55C-42F6-A2FC-DAF3CD07B771}" srcOrd="0" destOrd="0" presId="urn:microsoft.com/office/officeart/2005/8/layout/vList6"/>
    <dgm:cxn modelId="{F92F7086-7C3D-4E47-ABB2-1B9FA51E1054}" type="presParOf" srcId="{7C70C414-F849-433D-AD2B-2EAD0AE03E14}" destId="{BD6233B1-1148-4AC4-8254-CEEF8038BA7A}" srcOrd="1" destOrd="0" presId="urn:microsoft.com/office/officeart/2005/8/layout/vList6"/>
    <dgm:cxn modelId="{E39D4A2D-BBD9-479C-B9D1-D38FF7F49793}" type="presParOf" srcId="{152BB21A-985C-4C7A-B0BA-C33D545FCAE0}" destId="{F97A0C6D-D1FB-40FB-967E-0ACE9B3D9C68}" srcOrd="3" destOrd="0" presId="urn:microsoft.com/office/officeart/2005/8/layout/vList6"/>
    <dgm:cxn modelId="{17661F25-1BA1-47DE-8CD0-3A423A42E2F6}" type="presParOf" srcId="{152BB21A-985C-4C7A-B0BA-C33D545FCAE0}" destId="{8D0D49B4-EAC2-455D-9EEC-1185799DB8F2}" srcOrd="4" destOrd="0" presId="urn:microsoft.com/office/officeart/2005/8/layout/vList6"/>
    <dgm:cxn modelId="{DC445F0D-910A-4A4B-B763-ACC4E7A80BBB}" type="presParOf" srcId="{8D0D49B4-EAC2-455D-9EEC-1185799DB8F2}" destId="{63D5D968-5389-4680-AAB7-74A6093972C8}" srcOrd="0" destOrd="0" presId="urn:microsoft.com/office/officeart/2005/8/layout/vList6"/>
    <dgm:cxn modelId="{ABB6BD4E-B3B0-4E02-92AB-2919BB2D47AC}" type="presParOf" srcId="{8D0D49B4-EAC2-455D-9EEC-1185799DB8F2}" destId="{8DD9DB90-BB6B-4680-8530-B609858F87B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C59B-D716-443A-AF44-F9D15DEBA17F}">
      <dsp:nvSpPr>
        <dsp:cNvPr id="0" name=""/>
        <dsp:cNvSpPr/>
      </dsp:nvSpPr>
      <dsp:spPr>
        <a:xfrm>
          <a:off x="0" y="1342007"/>
          <a:ext cx="10158480" cy="184443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535BDD-0DF8-47D1-8138-16ED017A625C}">
      <dsp:nvSpPr>
        <dsp:cNvPr id="0" name=""/>
        <dsp:cNvSpPr/>
      </dsp:nvSpPr>
      <dsp:spPr>
        <a:xfrm>
          <a:off x="3805" y="0"/>
          <a:ext cx="1540191" cy="184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2013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Project initiation</a:t>
          </a:r>
          <a:br>
            <a:rPr lang="en-US" sz="1600" kern="1200" dirty="0"/>
          </a:br>
          <a:r>
            <a:rPr lang="en-US" sz="1600" kern="1200" dirty="0"/>
            <a:t>Analytics/EMR team</a:t>
          </a:r>
          <a:endParaRPr lang="en-US" sz="1100" kern="1200" dirty="0"/>
        </a:p>
      </dsp:txBody>
      <dsp:txXfrm>
        <a:off x="3805" y="0"/>
        <a:ext cx="1540191" cy="1844430"/>
      </dsp:txXfrm>
    </dsp:sp>
    <dsp:sp modelId="{23ED6A91-40CC-4944-9D8F-6AF7C6A8E38A}">
      <dsp:nvSpPr>
        <dsp:cNvPr id="0" name=""/>
        <dsp:cNvSpPr/>
      </dsp:nvSpPr>
      <dsp:spPr>
        <a:xfrm>
          <a:off x="543347" y="2074984"/>
          <a:ext cx="461107" cy="461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655137-A9D6-4B75-820D-0EDCA09601A0}">
      <dsp:nvSpPr>
        <dsp:cNvPr id="0" name=""/>
        <dsp:cNvSpPr/>
      </dsp:nvSpPr>
      <dsp:spPr>
        <a:xfrm>
          <a:off x="1604264" y="2766646"/>
          <a:ext cx="2602410" cy="184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2014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Jan- hired NCM</a:t>
          </a:r>
          <a:br>
            <a:rPr lang="en-US" sz="1600" kern="1200" dirty="0"/>
          </a:br>
          <a:r>
            <a:rPr lang="en-US" sz="1600" kern="1200" dirty="0" err="1"/>
            <a:t>NCM</a:t>
          </a:r>
          <a:r>
            <a:rPr lang="en-US" sz="1600" kern="1200" dirty="0"/>
            <a:t> Screening &amp; PCP contact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June: hired </a:t>
          </a:r>
          <a:r>
            <a:rPr lang="en-US" sz="1600" kern="1200" dirty="0" err="1"/>
            <a:t>PharmD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August: Med </a:t>
          </a:r>
          <a:r>
            <a:rPr lang="en-US" sz="1600" kern="1200" dirty="0" err="1"/>
            <a:t>Mgmt</a:t>
          </a:r>
          <a:r>
            <a:rPr lang="en-US" sz="1600" kern="1200" dirty="0"/>
            <a:t>- CMR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Econsults</a:t>
          </a:r>
          <a:endParaRPr lang="en-US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NCM Care Plans</a:t>
          </a:r>
          <a:endParaRPr lang="en-US" sz="1100" kern="1200" dirty="0"/>
        </a:p>
      </dsp:txBody>
      <dsp:txXfrm>
        <a:off x="1604264" y="2766646"/>
        <a:ext cx="2602410" cy="1844430"/>
      </dsp:txXfrm>
    </dsp:sp>
    <dsp:sp modelId="{6644D00B-5CB2-4956-B828-731321BE2140}">
      <dsp:nvSpPr>
        <dsp:cNvPr id="0" name=""/>
        <dsp:cNvSpPr/>
      </dsp:nvSpPr>
      <dsp:spPr>
        <a:xfrm>
          <a:off x="2674915" y="2074984"/>
          <a:ext cx="461107" cy="461107"/>
        </a:xfrm>
        <a:prstGeom prst="ellipse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E2075-2DC4-4183-8E2A-C3885EA94AE9}">
      <dsp:nvSpPr>
        <dsp:cNvPr id="0" name=""/>
        <dsp:cNvSpPr/>
      </dsp:nvSpPr>
      <dsp:spPr>
        <a:xfrm>
          <a:off x="4266941" y="0"/>
          <a:ext cx="2265581" cy="184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2015</a:t>
          </a:r>
          <a:r>
            <a:rPr lang="en-US" sz="1100" b="1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 visit policy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PharmD</a:t>
          </a:r>
          <a:r>
            <a:rPr lang="en-US" sz="1600" kern="1200" dirty="0"/>
            <a:t> Anemia </a:t>
          </a:r>
          <a:r>
            <a:rPr lang="en-US" sz="1600" kern="1200" dirty="0" err="1"/>
            <a:t>mgmt</a:t>
          </a:r>
          <a:r>
            <a:rPr lang="en-US" sz="1600" kern="120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NCM RRT Education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Case Conferences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Quarterly site visits</a:t>
          </a:r>
        </a:p>
      </dsp:txBody>
      <dsp:txXfrm>
        <a:off x="4266941" y="0"/>
        <a:ext cx="2265581" cy="1844430"/>
      </dsp:txXfrm>
    </dsp:sp>
    <dsp:sp modelId="{7CB4B251-543A-4CDD-AB9F-ABFB51FC8C95}">
      <dsp:nvSpPr>
        <dsp:cNvPr id="0" name=""/>
        <dsp:cNvSpPr/>
      </dsp:nvSpPr>
      <dsp:spPr>
        <a:xfrm>
          <a:off x="5169178" y="2074984"/>
          <a:ext cx="461107" cy="461107"/>
        </a:xfrm>
        <a:prstGeom prst="ellipse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4FECC-D9D0-4EEC-B62E-D36A0D96CE73}">
      <dsp:nvSpPr>
        <dsp:cNvPr id="0" name=""/>
        <dsp:cNvSpPr/>
      </dsp:nvSpPr>
      <dsp:spPr>
        <a:xfrm>
          <a:off x="6592789" y="2766646"/>
          <a:ext cx="2546037" cy="1844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2016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Quarterly screening &amp;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Co-management continues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NCM Palliative Care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BP management </a:t>
          </a:r>
          <a:r>
            <a:rPr lang="en-US" sz="1600" kern="1200" dirty="0" err="1"/>
            <a:t>PharmD</a:t>
          </a: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Shared Decision Making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Publication</a:t>
          </a:r>
        </a:p>
      </dsp:txBody>
      <dsp:txXfrm>
        <a:off x="6592789" y="2766646"/>
        <a:ext cx="2546037" cy="1844430"/>
      </dsp:txXfrm>
    </dsp:sp>
    <dsp:sp modelId="{C02B4F9C-E84C-4505-8123-0AEBDB602EDB}">
      <dsp:nvSpPr>
        <dsp:cNvPr id="0" name=""/>
        <dsp:cNvSpPr/>
      </dsp:nvSpPr>
      <dsp:spPr>
        <a:xfrm>
          <a:off x="7635254" y="2074984"/>
          <a:ext cx="461107" cy="461107"/>
        </a:xfrm>
        <a:prstGeom prst="ellipse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ADADF-F0CA-45E1-A31D-86D5C4E4A175}">
      <dsp:nvSpPr>
        <dsp:cNvPr id="0" name=""/>
        <dsp:cNvSpPr/>
      </dsp:nvSpPr>
      <dsp:spPr>
        <a:xfrm>
          <a:off x="3073604" y="3121"/>
          <a:ext cx="6164525" cy="1333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Adjusted age cutoffs </a:t>
          </a:r>
        </a:p>
      </dsp:txBody>
      <dsp:txXfrm>
        <a:off x="3073604" y="169841"/>
        <a:ext cx="5664367" cy="1000317"/>
      </dsp:txXfrm>
    </dsp:sp>
    <dsp:sp modelId="{A786BFCB-33E1-474D-9C92-EB5DB44BB4D8}">
      <dsp:nvSpPr>
        <dsp:cNvPr id="0" name=""/>
        <dsp:cNvSpPr/>
      </dsp:nvSpPr>
      <dsp:spPr>
        <a:xfrm>
          <a:off x="0" y="2774"/>
          <a:ext cx="3071345" cy="133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EMR/Data mining</a:t>
          </a:r>
        </a:p>
      </dsp:txBody>
      <dsp:txXfrm>
        <a:off x="65109" y="67883"/>
        <a:ext cx="2941127" cy="1203538"/>
      </dsp:txXfrm>
    </dsp:sp>
    <dsp:sp modelId="{BD6233B1-1148-4AC4-8254-CEEF8038BA7A}">
      <dsp:nvSpPr>
        <dsp:cNvPr id="0" name=""/>
        <dsp:cNvSpPr/>
      </dsp:nvSpPr>
      <dsp:spPr>
        <a:xfrm>
          <a:off x="3131558" y="1459196"/>
          <a:ext cx="6058571" cy="13337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Refined criteria for e-consults vs. full consults</a:t>
          </a:r>
        </a:p>
      </dsp:txBody>
      <dsp:txXfrm>
        <a:off x="3131558" y="1625916"/>
        <a:ext cx="5558413" cy="1000317"/>
      </dsp:txXfrm>
    </dsp:sp>
    <dsp:sp modelId="{02F6CD44-D55C-42F6-A2FC-DAF3CD07B771}">
      <dsp:nvSpPr>
        <dsp:cNvPr id="0" name=""/>
        <dsp:cNvSpPr/>
      </dsp:nvSpPr>
      <dsp:spPr>
        <a:xfrm>
          <a:off x="20097" y="1470253"/>
          <a:ext cx="3141621" cy="133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Screening tool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Identification</a:t>
          </a:r>
        </a:p>
      </dsp:txBody>
      <dsp:txXfrm>
        <a:off x="85206" y="1535362"/>
        <a:ext cx="3011403" cy="1203538"/>
      </dsp:txXfrm>
    </dsp:sp>
    <dsp:sp modelId="{8DD9DB90-BB6B-4680-8530-B609858F87BB}">
      <dsp:nvSpPr>
        <dsp:cNvPr id="0" name=""/>
        <dsp:cNvSpPr/>
      </dsp:nvSpPr>
      <dsp:spPr>
        <a:xfrm>
          <a:off x="3087331" y="2937385"/>
          <a:ext cx="6151429" cy="172081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Assigned nephrologist point of contact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Renal NCM/</a:t>
          </a:r>
          <a:r>
            <a:rPr lang="en-US" sz="1700" kern="1200" dirty="0" err="1"/>
            <a:t>PharmD</a:t>
          </a:r>
          <a:r>
            <a:rPr lang="en-US" sz="1700" kern="1200" dirty="0"/>
            <a:t>/nephrologist site visits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Renal NCM/</a:t>
          </a:r>
          <a:r>
            <a:rPr lang="en-US" sz="1700" kern="1200" dirty="0" err="1"/>
            <a:t>PharmD</a:t>
          </a:r>
          <a:r>
            <a:rPr lang="en-US" sz="1700" kern="1200" dirty="0"/>
            <a:t> and PCP NCM/case conferences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PCP </a:t>
          </a:r>
          <a:r>
            <a:rPr lang="en-US" sz="1700" kern="1200" dirty="0" err="1"/>
            <a:t>PharmD</a:t>
          </a:r>
          <a:r>
            <a:rPr lang="en-US" sz="1700" kern="1200" dirty="0"/>
            <a:t> defers to Renal </a:t>
          </a:r>
          <a:r>
            <a:rPr lang="en-US" sz="1700" kern="1200" dirty="0" err="1"/>
            <a:t>PharmD</a:t>
          </a:r>
          <a:r>
            <a:rPr lang="en-US" sz="1700" kern="1200" dirty="0"/>
            <a:t> for medication management issues</a:t>
          </a:r>
        </a:p>
      </dsp:txBody>
      <dsp:txXfrm>
        <a:off x="3087331" y="3152487"/>
        <a:ext cx="5506125" cy="1290609"/>
      </dsp:txXfrm>
    </dsp:sp>
    <dsp:sp modelId="{63D5D968-5389-4680-AAB7-74A6093972C8}">
      <dsp:nvSpPr>
        <dsp:cNvPr id="0" name=""/>
        <dsp:cNvSpPr/>
      </dsp:nvSpPr>
      <dsp:spPr>
        <a:xfrm>
          <a:off x="1627" y="3130913"/>
          <a:ext cx="3085704" cy="13337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Provider/NCM/</a:t>
          </a:r>
          <a:r>
            <a:rPr lang="en-US" sz="2000" kern="1200" dirty="0" err="1"/>
            <a:t>PharmD</a:t>
          </a:r>
          <a:r>
            <a:rPr lang="en-US" sz="2000" kern="1200" dirty="0"/>
            <a:t> relationships and care coordination</a:t>
          </a:r>
        </a:p>
      </dsp:txBody>
      <dsp:txXfrm>
        <a:off x="66736" y="3196022"/>
        <a:ext cx="2955486" cy="120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ADB123-9759-4A17-8BD2-2650FBAD96B1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9808E6-51B5-419D-A807-4CCC8677E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75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73C4DB-A5A0-4B34-9A07-88BDA1F70FAA}" type="datetimeFigureOut">
              <a:rPr lang="en-US" smtClean="0"/>
              <a:t>12/7/2016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ED97C68-952E-46F5-870B-A65F43BC4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8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3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EMR for surveillance and population health management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communication between PCP and Specialist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E-Consults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Embed Nurse Care Manager (NCM) and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PharmD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specialist office to co-manage patients and implement interdisciplinary approach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Earlier referrals to a Nephrologist for appropriate patients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9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8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Patients 85 years old or younger with CKD stage 3a with comorbidities or stage 3b through 5 were defined as the population of interest. Comorbidities included uncontrolled hypertension (most recent systolic blood pressure &gt;140 mmHg or diastolic blood pressure &gt;90 mmHg [11]), diabetes, history of congestive heart failure (CHF), hyperkalemia (serum potassium &gt;5.5 </a:t>
            </a:r>
            <a:r>
              <a:rPr lang="en-US" dirty="0" err="1"/>
              <a:t>mEq</a:t>
            </a:r>
            <a:r>
              <a:rPr lang="en-US" dirty="0"/>
              <a:t>/L) and proteinuria (positive dipstick or </a:t>
            </a:r>
            <a:r>
              <a:rPr lang="en-US" dirty="0" err="1"/>
              <a:t>microalbumin</a:t>
            </a:r>
            <a:r>
              <a:rPr lang="en-US" dirty="0"/>
              <a:t> &gt;30 mg/L). The prevalence of proteinuria was recorded as a fraction of those who had the test performed. Diabetes and history of CHF were identified based on a coded diagnosis in the EMR.  These comorbidities were selected because the KDIGO guidelines have specific recommendations regarding their management [9]. 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Interactions with PCP; tier to recommend consult; imbedded /assigned nephrologist relationship – address resistance and how it is overcome or not</a:t>
            </a:r>
          </a:p>
          <a:p>
            <a:r>
              <a:rPr lang="en-US" dirty="0">
                <a:solidFill>
                  <a:schemeClr val="tx1"/>
                </a:solidFill>
              </a:rPr>
              <a:t>Interacting with PCP NCMs – avoiding confusion/duplication and conflict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975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208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Discussed</a:t>
            </a:r>
            <a:r>
              <a:rPr lang="en-US" baseline="0" dirty="0"/>
              <a:t> with BCBSRI specialty pharmacist and she noted a reduction of </a:t>
            </a:r>
            <a:r>
              <a:rPr lang="en-US" baseline="0" dirty="0" err="1"/>
              <a:t>Aranesp</a:t>
            </a:r>
            <a:r>
              <a:rPr lang="en-US" baseline="0" dirty="0"/>
              <a:t> utilization and </a:t>
            </a:r>
            <a:r>
              <a:rPr lang="en-US" baseline="0" dirty="0" err="1"/>
              <a:t>Epogen</a:t>
            </a:r>
            <a:r>
              <a:rPr lang="en-US" baseline="0" dirty="0"/>
              <a:t>/Procrit utilization remained flat.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11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have done better framing</a:t>
            </a:r>
            <a:r>
              <a:rPr lang="en-US" baseline="0" dirty="0"/>
              <a:t> to PCP prior to sending out TE.</a:t>
            </a:r>
          </a:p>
          <a:p>
            <a:pPr lvl="1"/>
            <a:r>
              <a:rPr lang="en-US" dirty="0"/>
              <a:t>CKD Stage 3A w/ uncontrolled HTN that is undertreated or untreated = e-consult</a:t>
            </a:r>
          </a:p>
          <a:p>
            <a:pPr lvl="1"/>
            <a:r>
              <a:rPr lang="en-US" dirty="0"/>
              <a:t>CKD Stage 3A, age &lt; 70 w/ refractory HTN despite 2+ agents= full consult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97C68-952E-46F5-870B-A65F43BC4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9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The CKD Project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Patient Centered Medical Neighborhood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287501"/>
            <a:ext cx="7766936" cy="1096899"/>
          </a:xfrm>
        </p:spPr>
        <p:txBody>
          <a:bodyPr/>
          <a:lstStyle/>
          <a:p>
            <a:pPr algn="ctr"/>
            <a:r>
              <a:rPr lang="en-US" dirty="0"/>
              <a:t>Jessica Devine RN, BSN, CDOE</a:t>
            </a:r>
          </a:p>
          <a:p>
            <a:pPr algn="ctr"/>
            <a:r>
              <a:rPr lang="en-US" dirty="0"/>
              <a:t>Kelley Sanzen, </a:t>
            </a:r>
            <a:r>
              <a:rPr lang="en-US" dirty="0" err="1"/>
              <a:t>PharmD</a:t>
            </a:r>
            <a:r>
              <a:rPr lang="en-US" dirty="0"/>
              <a:t>, PAHM</a:t>
            </a:r>
          </a:p>
        </p:txBody>
      </p:sp>
    </p:spTree>
    <p:extLst>
      <p:ext uri="{BB962C8B-B14F-4D97-AF65-F5344CB8AC3E}">
        <p14:creationId xmlns:p14="http://schemas.microsoft.com/office/powerpoint/2010/main" val="79940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Pharmacist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88123"/>
            <a:ext cx="10310964" cy="4353239"/>
          </a:xfrm>
        </p:spPr>
        <p:txBody>
          <a:bodyPr>
            <a:normAutofit/>
          </a:bodyPr>
          <a:lstStyle/>
          <a:p>
            <a:r>
              <a:rPr lang="en-US" dirty="0"/>
              <a:t>885 encounters (office visit, telephone, web) </a:t>
            </a:r>
          </a:p>
          <a:p>
            <a:r>
              <a:rPr lang="en-US" dirty="0"/>
              <a:t>Comprehensive medication reviews (CMR)</a:t>
            </a:r>
          </a:p>
          <a:p>
            <a:pPr lvl="1"/>
            <a:r>
              <a:rPr lang="en-US" dirty="0"/>
              <a:t>196 completed for CKD project patients as of 11/1/16</a:t>
            </a:r>
          </a:p>
          <a:p>
            <a:pPr lvl="1"/>
            <a:r>
              <a:rPr lang="en-US" dirty="0"/>
              <a:t>Documentation in BCBSRI/Outcomes MTM platform for subset of patients identified as eligible </a:t>
            </a:r>
          </a:p>
          <a:p>
            <a:r>
              <a:rPr lang="en-US" dirty="0"/>
              <a:t>Completed AHRQ Shared Decision Making Master Trainer program</a:t>
            </a:r>
          </a:p>
          <a:p>
            <a:r>
              <a:rPr lang="en-US" dirty="0"/>
              <a:t>2015 results estimated at $1.4M savings for one regional payer:  </a:t>
            </a:r>
          </a:p>
          <a:p>
            <a:pPr lvl="1"/>
            <a:r>
              <a:rPr lang="en-US" dirty="0"/>
              <a:t>D/</a:t>
            </a:r>
            <a:r>
              <a:rPr lang="en-US" dirty="0" err="1"/>
              <a:t>c’d</a:t>
            </a:r>
            <a:r>
              <a:rPr lang="en-US" dirty="0"/>
              <a:t> high cost meds ($70k/month) in 2 patients  -&gt; Not UM PCP </a:t>
            </a:r>
          </a:p>
          <a:p>
            <a:pPr lvl="1"/>
            <a:r>
              <a:rPr lang="en-US" dirty="0"/>
              <a:t>Implemented cost effective infection prophylaxis protocol </a:t>
            </a:r>
          </a:p>
          <a:p>
            <a:pPr lvl="1"/>
            <a:r>
              <a:rPr lang="en-US" dirty="0"/>
              <a:t>Disease management services for uncontrolled HTN and Diabetes</a:t>
            </a:r>
          </a:p>
          <a:p>
            <a:pPr lvl="1"/>
            <a:r>
              <a:rPr lang="en-US" dirty="0"/>
              <a:t>98% of encounters had a drug-therapy problem identified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294" y="5325226"/>
            <a:ext cx="6431797" cy="153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1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456986" cy="3880773"/>
          </a:xfrm>
        </p:spPr>
        <p:txBody>
          <a:bodyPr>
            <a:normAutofit/>
          </a:bodyPr>
          <a:lstStyle/>
          <a:p>
            <a:r>
              <a:rPr lang="en-US" sz="3200" dirty="0"/>
              <a:t>Earlier involvement</a:t>
            </a:r>
          </a:p>
          <a:p>
            <a:pPr lvl="1"/>
            <a:r>
              <a:rPr lang="en-US" sz="3000" dirty="0"/>
              <a:t>Broader PCP buy</a:t>
            </a:r>
          </a:p>
          <a:p>
            <a:pPr lvl="1"/>
            <a:r>
              <a:rPr lang="en-US" sz="2800" dirty="0"/>
              <a:t>Primary Care NCM 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00" y="2160590"/>
            <a:ext cx="3731643" cy="324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155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Quality Improvement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244304"/>
              </p:ext>
            </p:extLst>
          </p:nvPr>
        </p:nvGraphicFramePr>
        <p:xfrm>
          <a:off x="526608" y="1930400"/>
          <a:ext cx="9240389" cy="466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26608" y="1376624"/>
            <a:ext cx="3050605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7" name="Rectangle 6"/>
          <p:cNvSpPr/>
          <p:nvPr/>
        </p:nvSpPr>
        <p:spPr>
          <a:xfrm>
            <a:off x="3768132" y="1376623"/>
            <a:ext cx="5205046" cy="422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Actions taken</a:t>
            </a:r>
          </a:p>
        </p:txBody>
      </p:sp>
    </p:spTree>
    <p:extLst>
      <p:ext uri="{BB962C8B-B14F-4D97-AF65-F5344CB8AC3E}">
        <p14:creationId xmlns:p14="http://schemas.microsoft.com/office/powerpoint/2010/main" val="4085299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successes and opportunities for continued improvement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Shared care plans </a:t>
            </a:r>
          </a:p>
          <a:p>
            <a:r>
              <a:rPr lang="en-US" dirty="0"/>
              <a:t>Appropriate utilization of medications</a:t>
            </a:r>
          </a:p>
          <a:p>
            <a:r>
              <a:rPr lang="en-US" dirty="0"/>
              <a:t>Identification and resolution of drug therapy problems</a:t>
            </a:r>
          </a:p>
          <a:p>
            <a:r>
              <a:rPr lang="en-US" dirty="0"/>
              <a:t>Patient satisfaction</a:t>
            </a:r>
          </a:p>
          <a:p>
            <a:r>
              <a:rPr lang="en-US" dirty="0"/>
              <a:t>Nephrologist satisfaction with interdisciplinary care</a:t>
            </a:r>
          </a:p>
          <a:p>
            <a:r>
              <a:rPr lang="en-US" dirty="0"/>
              <a:t>Primary care survey conducted and positive feedback received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Opportunities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Further enhance communication amongst providers</a:t>
            </a:r>
          </a:p>
          <a:p>
            <a:r>
              <a:rPr lang="en-US" dirty="0"/>
              <a:t>Better staggering of specialist/PCP appointments</a:t>
            </a:r>
          </a:p>
          <a:p>
            <a:r>
              <a:rPr lang="en-US" dirty="0"/>
              <a:t>Shared EMR information </a:t>
            </a:r>
          </a:p>
        </p:txBody>
      </p:sp>
    </p:spTree>
    <p:extLst>
      <p:ext uri="{BB962C8B-B14F-4D97-AF65-F5344CB8AC3E}">
        <p14:creationId xmlns:p14="http://schemas.microsoft.com/office/powerpoint/2010/main" val="3325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45" y="859095"/>
            <a:ext cx="8215116" cy="48409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6853" y="198695"/>
            <a:ext cx="8596668" cy="13208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41" y="5785898"/>
            <a:ext cx="6126300" cy="10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9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CKD Medical Neighborhood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0042"/>
            <a:ext cx="9119809" cy="4880723"/>
          </a:xfrm>
        </p:spPr>
        <p:txBody>
          <a:bodyPr>
            <a:normAutofit/>
          </a:bodyPr>
          <a:lstStyle/>
          <a:p>
            <a:r>
              <a:rPr lang="en-US" sz="2300" dirty="0"/>
              <a:t>CKD is a prevalent, complex patient population that may be better managed via team-based care</a:t>
            </a:r>
          </a:p>
          <a:p>
            <a:r>
              <a:rPr lang="en-US" sz="2300" dirty="0"/>
              <a:t>CKD patients cost more than </a:t>
            </a:r>
            <a:r>
              <a:rPr lang="en-US" sz="2300" dirty="0" err="1"/>
              <a:t>avg</a:t>
            </a:r>
            <a:r>
              <a:rPr lang="en-US" sz="2300" dirty="0"/>
              <a:t> patient</a:t>
            </a:r>
          </a:p>
          <a:p>
            <a:r>
              <a:rPr lang="en-US" sz="2300" dirty="0"/>
              <a:t>PCMH initiatives have been transforming primary care however integration of specialists is an opportunity</a:t>
            </a:r>
          </a:p>
          <a:p>
            <a:pPr lvl="1"/>
            <a:r>
              <a:rPr lang="en-US" sz="2100" dirty="0"/>
              <a:t>Communication between PCP and Specialists could be improved around management of comorbidities and complications</a:t>
            </a:r>
            <a:endParaRPr lang="en-US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078361"/>
              </p:ext>
            </p:extLst>
          </p:nvPr>
        </p:nvGraphicFramePr>
        <p:xfrm>
          <a:off x="1777482" y="4910804"/>
          <a:ext cx="614534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674">
                  <a:extLst>
                    <a:ext uri="{9D8B030D-6E8A-4147-A177-3AD203B41FA5}">
                      <a16:colId xmlns:a16="http://schemas.microsoft.com/office/drawing/2014/main" val="2389139584"/>
                    </a:ext>
                  </a:extLst>
                </a:gridCol>
                <a:gridCol w="3072674">
                  <a:extLst>
                    <a:ext uri="{9D8B030D-6E8A-4147-A177-3AD203B41FA5}">
                      <a16:colId xmlns:a16="http://schemas.microsoft.com/office/drawing/2014/main" val="3882019052"/>
                    </a:ext>
                  </a:extLst>
                </a:gridCol>
              </a:tblGrid>
              <a:tr h="269905">
                <a:tc>
                  <a:txBody>
                    <a:bodyPr/>
                    <a:lstStyle/>
                    <a:p>
                      <a:r>
                        <a:rPr lang="en-US" sz="1400" dirty="0"/>
                        <a:t>Co-morbidities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20298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r>
                        <a:rPr lang="en-US" sz="1400" dirty="0"/>
                        <a:t>Hypertension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Anemia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10292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r>
                        <a:rPr lang="en-US" sz="1400" dirty="0"/>
                        <a:t>Heart Failure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CKD- Mineral</a:t>
                      </a:r>
                      <a:r>
                        <a:rPr lang="en-US" sz="1400" baseline="0" dirty="0"/>
                        <a:t> Bone Disease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689237"/>
                  </a:ext>
                </a:extLst>
              </a:tr>
              <a:tr h="269905">
                <a:tc>
                  <a:txBody>
                    <a:bodyPr/>
                    <a:lstStyle/>
                    <a:p>
                      <a:r>
                        <a:rPr lang="en-US" sz="1400" dirty="0"/>
                        <a:t>Diabetes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Fluid</a:t>
                      </a:r>
                      <a:r>
                        <a:rPr lang="en-US" sz="1400" baseline="0" dirty="0"/>
                        <a:t> and Electrolytes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768654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 rot="20808930">
            <a:off x="796961" y="2653391"/>
            <a:ext cx="10704163" cy="2286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Goal:  Implement a “Medical Neighborhood” model to integrate specialists into patient-centered care</a:t>
            </a:r>
          </a:p>
        </p:txBody>
      </p:sp>
    </p:spTree>
    <p:extLst>
      <p:ext uri="{BB962C8B-B14F-4D97-AF65-F5344CB8AC3E}">
        <p14:creationId xmlns:p14="http://schemas.microsoft.com/office/powerpoint/2010/main" val="22745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Timeline of Transformation Initiatives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720453"/>
              </p:ext>
            </p:extLst>
          </p:nvPr>
        </p:nvGraphicFramePr>
        <p:xfrm>
          <a:off x="573158" y="1749530"/>
          <a:ext cx="10158481" cy="4611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58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E-consults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between specialist and PCP using shared EMR</a:t>
            </a:r>
          </a:p>
          <a:p>
            <a:r>
              <a:rPr lang="en-US" dirty="0"/>
              <a:t>Designed to answer a simple clinical questions without a face to face visit</a:t>
            </a:r>
          </a:p>
          <a:p>
            <a:r>
              <a:rPr lang="en-US" dirty="0"/>
              <a:t>Useful to prepare for full consult patients by recommending certain testing/work-up that should be ordered before the consult appointment</a:t>
            </a:r>
          </a:p>
          <a:p>
            <a:r>
              <a:rPr lang="en-US" dirty="0"/>
              <a:t>Reduce duplicative labs/workup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5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NCM Screening Tool Developed and Implemented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334" y="1930400"/>
            <a:ext cx="9230459" cy="4668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ounded Rectangle 2"/>
          <p:cNvSpPr/>
          <p:nvPr/>
        </p:nvSpPr>
        <p:spPr>
          <a:xfrm>
            <a:off x="8098971" y="914401"/>
            <a:ext cx="3918858" cy="158764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NCM RESULTS: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sz="20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pull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2,585 chart reviews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332  “CKD Project” pts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Patient-Centered Care Implemented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160589"/>
            <a:ext cx="7950299" cy="388077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HOME VISITS: </a:t>
            </a:r>
          </a:p>
          <a:p>
            <a:r>
              <a:rPr lang="en-US" dirty="0"/>
              <a:t>Developed policy for home visits by NCM and/or </a:t>
            </a:r>
            <a:r>
              <a:rPr lang="en-US" dirty="0" err="1"/>
              <a:t>PharmD</a:t>
            </a:r>
            <a:endParaRPr lang="en-US" dirty="0"/>
          </a:p>
          <a:p>
            <a:pPr lvl="1"/>
            <a:r>
              <a:rPr lang="en-US" dirty="0"/>
              <a:t>6 home visits by NCM, all of which prevented hospitalization </a:t>
            </a:r>
          </a:p>
          <a:p>
            <a:pPr lvl="1"/>
            <a:r>
              <a:rPr lang="en-US" dirty="0"/>
              <a:t>1 home visit by </a:t>
            </a:r>
            <a:r>
              <a:rPr lang="en-US" dirty="0" err="1"/>
              <a:t>PharmD</a:t>
            </a:r>
            <a:r>
              <a:rPr lang="en-US" dirty="0"/>
              <a:t> which resolved 4 medication discrepancies, including identification of NSAID use in a CKD patient</a:t>
            </a:r>
          </a:p>
          <a:p>
            <a:pPr marL="57150" indent="0">
              <a:buNone/>
            </a:pPr>
            <a:endParaRPr lang="en-US" b="1" dirty="0"/>
          </a:p>
          <a:p>
            <a:pPr marL="57150" indent="0">
              <a:buNone/>
            </a:pPr>
            <a:r>
              <a:rPr lang="en-US" b="1" u="sng" dirty="0"/>
              <a:t>SHARED DECISION MAKING: </a:t>
            </a:r>
          </a:p>
          <a:p>
            <a:r>
              <a:rPr lang="en-US" dirty="0"/>
              <a:t>7 referrals to Hospice</a:t>
            </a:r>
          </a:p>
          <a:p>
            <a:r>
              <a:rPr lang="en-US" dirty="0"/>
              <a:t>New Palliative Care Clinic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64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Pharmacist Role Introduced to University Medicine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63832" y="1930400"/>
            <a:ext cx="7253226" cy="467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2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5914527" cy="3880773"/>
          </a:xfrm>
        </p:spPr>
        <p:txBody>
          <a:bodyPr/>
          <a:lstStyle/>
          <a:p>
            <a:r>
              <a:rPr lang="en-US" dirty="0"/>
              <a:t>Identified opportunity to more appropriately use erythropoietin stimulating agents (ESA) in non-dialysis CKD population to reduce risks and costs</a:t>
            </a:r>
          </a:p>
          <a:p>
            <a:r>
              <a:rPr lang="en-US" dirty="0"/>
              <a:t>Developed and implemented protocol with nephrologist input</a:t>
            </a:r>
          </a:p>
          <a:p>
            <a:pPr lvl="1"/>
            <a:r>
              <a:rPr lang="en-US" dirty="0"/>
              <a:t>Set guideline for when to initiate therapy</a:t>
            </a:r>
          </a:p>
          <a:p>
            <a:pPr lvl="1"/>
            <a:r>
              <a:rPr lang="en-US" dirty="0"/>
              <a:t>Required assessment of labs including </a:t>
            </a:r>
            <a:r>
              <a:rPr lang="en-US" dirty="0" err="1"/>
              <a:t>tsat</a:t>
            </a:r>
            <a:r>
              <a:rPr lang="en-US" dirty="0"/>
              <a:t> and ferritin prior to ESA use</a:t>
            </a:r>
          </a:p>
          <a:p>
            <a:pPr lvl="1"/>
            <a:r>
              <a:rPr lang="en-US" dirty="0"/>
              <a:t>Implemented monitoring protocol</a:t>
            </a:r>
          </a:p>
          <a:p>
            <a:r>
              <a:rPr lang="en-US" dirty="0"/>
              <a:t>All patients being considered for ESA are sent to </a:t>
            </a:r>
            <a:r>
              <a:rPr lang="en-US" dirty="0" err="1"/>
              <a:t>PharmD</a:t>
            </a:r>
            <a:r>
              <a:rPr lang="en-US" dirty="0"/>
              <a:t>/NCM for review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82317" y="2614108"/>
            <a:ext cx="3973941" cy="2653200"/>
            <a:chOff x="6591861" y="2366682"/>
            <a:chExt cx="3973941" cy="265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91861" y="2854326"/>
              <a:ext cx="3875330" cy="192191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035501" y="2366682"/>
              <a:ext cx="32595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Estimated </a:t>
              </a:r>
              <a:r>
                <a:rPr lang="en-US" dirty="0" err="1"/>
                <a:t>Darbepoetin</a:t>
              </a:r>
              <a:r>
                <a:rPr lang="en-US" dirty="0"/>
                <a:t> Costs*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07449" y="4758272"/>
              <a:ext cx="295835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/>
                <a:t>*Per </a:t>
              </a:r>
              <a:r>
                <a:rPr lang="en-US" sz="1050" dirty="0" err="1"/>
                <a:t>Lexicomp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3617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Anemia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918487" cy="3880773"/>
          </a:xfrm>
        </p:spPr>
        <p:txBody>
          <a:bodyPr/>
          <a:lstStyle/>
          <a:p>
            <a:r>
              <a:rPr lang="en-US" dirty="0"/>
              <a:t>Most patients referred for ESA initiation have not required ESA at time of referral</a:t>
            </a:r>
          </a:p>
          <a:p>
            <a:pPr lvl="1"/>
            <a:r>
              <a:rPr lang="en-US" dirty="0"/>
              <a:t>Common Reasons:  Missing labs, Needs Iron, Inadequate iron dosage,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Office-based administration of </a:t>
            </a:r>
            <a:r>
              <a:rPr lang="en-US" dirty="0" err="1"/>
              <a:t>darbepoetin</a:t>
            </a:r>
            <a:r>
              <a:rPr lang="en-US" dirty="0"/>
              <a:t> decreased by 80% since protocol initiation.  ** Impacts shared savings for PCP beyond UMF PCP.</a:t>
            </a:r>
          </a:p>
          <a:p>
            <a:pPr lvl="1"/>
            <a:r>
              <a:rPr lang="en-US" dirty="0"/>
              <a:t>Discontinued patients who required iron, have not needed to resume ESA</a:t>
            </a:r>
          </a:p>
          <a:p>
            <a:pPr lvl="1"/>
            <a:r>
              <a:rPr lang="en-US" dirty="0"/>
              <a:t>Discontinued patients who had </a:t>
            </a:r>
            <a:r>
              <a:rPr lang="en-US" dirty="0" err="1"/>
              <a:t>Hgb</a:t>
            </a:r>
            <a:r>
              <a:rPr lang="en-US" dirty="0"/>
              <a:t> &gt; 11 g/Dl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31075"/>
              </p:ext>
            </p:extLst>
          </p:nvPr>
        </p:nvGraphicFramePr>
        <p:xfrm>
          <a:off x="677333" y="4625631"/>
          <a:ext cx="856742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66870">
                  <a:extLst>
                    <a:ext uri="{9D8B030D-6E8A-4147-A177-3AD203B41FA5}">
                      <a16:colId xmlns:a16="http://schemas.microsoft.com/office/drawing/2014/main" val="611024058"/>
                    </a:ext>
                  </a:extLst>
                </a:gridCol>
                <a:gridCol w="1771650">
                  <a:extLst>
                    <a:ext uri="{9D8B030D-6E8A-4147-A177-3AD203B41FA5}">
                      <a16:colId xmlns:a16="http://schemas.microsoft.com/office/drawing/2014/main" val="1986440101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933119879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5326925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 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10/1/14-9/30/15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10/1/15-9/30/16</a:t>
                      </a:r>
                      <a:endParaRPr lang="en-US" sz="18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change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6684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# ESA (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darbepoetin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Aranesp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) administrations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196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49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 -80%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59744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# unique patients receiving ESA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26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13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  -50%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7002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Total amount spent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$77,002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$14,229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 -$62,773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9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7430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1789</TotalTime>
  <Words>939</Words>
  <Application>Microsoft Office PowerPoint</Application>
  <PresentationFormat>Widescreen</PresentationFormat>
  <Paragraphs>159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Facet</vt:lpstr>
      <vt:lpstr>The CKD Project  Patient Centered Medical Neighborhood </vt:lpstr>
      <vt:lpstr>CKD Medical Neighborhood Background</vt:lpstr>
      <vt:lpstr>Background and Timeline of Transformation Initiatives</vt:lpstr>
      <vt:lpstr>E-consults</vt:lpstr>
      <vt:lpstr>NCM Screening Tool Developed and Implemented </vt:lpstr>
      <vt:lpstr>Patient-Centered Care Implemented</vt:lpstr>
      <vt:lpstr>Clinical Pharmacist Role Introduced to University Medicine</vt:lpstr>
      <vt:lpstr>Anemia Management</vt:lpstr>
      <vt:lpstr>Anemia Results</vt:lpstr>
      <vt:lpstr>Pharmacist Results</vt:lpstr>
      <vt:lpstr>Lessons learned</vt:lpstr>
      <vt:lpstr>Continuous Quality Improvement</vt:lpstr>
      <vt:lpstr>Program successes and opportunities for continued improvement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CKD Patient Centered Medical Neighborhood</dc:title>
  <dc:creator>Devine, Jessica</dc:creator>
  <cp:lastModifiedBy>Sanzen, Kelley</cp:lastModifiedBy>
  <cp:revision>51</cp:revision>
  <cp:lastPrinted>2016-11-18T12:22:09Z</cp:lastPrinted>
  <dcterms:created xsi:type="dcterms:W3CDTF">2016-11-15T16:15:42Z</dcterms:created>
  <dcterms:modified xsi:type="dcterms:W3CDTF">2016-12-07T23:40:42Z</dcterms:modified>
</cp:coreProperties>
</file>