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99" r:id="rId4"/>
    <p:sldId id="259" r:id="rId5"/>
    <p:sldId id="260" r:id="rId6"/>
    <p:sldId id="263" r:id="rId7"/>
    <p:sldId id="284" r:id="rId8"/>
    <p:sldId id="285" r:id="rId9"/>
    <p:sldId id="277" r:id="rId10"/>
    <p:sldId id="278" r:id="rId11"/>
    <p:sldId id="279" r:id="rId12"/>
    <p:sldId id="264" r:id="rId13"/>
    <p:sldId id="267" r:id="rId14"/>
    <p:sldId id="286" r:id="rId15"/>
    <p:sldId id="282" r:id="rId16"/>
    <p:sldId id="269" r:id="rId17"/>
    <p:sldId id="287" r:id="rId18"/>
    <p:sldId id="271" r:id="rId19"/>
    <p:sldId id="289" r:id="rId20"/>
    <p:sldId id="288" r:id="rId21"/>
    <p:sldId id="295" r:id="rId22"/>
    <p:sldId id="296" r:id="rId23"/>
    <p:sldId id="297" r:id="rId24"/>
    <p:sldId id="302" r:id="rId25"/>
    <p:sldId id="300" r:id="rId26"/>
    <p:sldId id="301" r:id="rId27"/>
    <p:sldId id="291" r:id="rId28"/>
    <p:sldId id="292" r:id="rId29"/>
    <p:sldId id="290" r:id="rId30"/>
    <p:sldId id="293" r:id="rId31"/>
    <p:sldId id="294" r:id="rId32"/>
    <p:sldId id="298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011" autoAdjust="0"/>
  </p:normalViewPr>
  <p:slideViewPr>
    <p:cSldViewPr>
      <p:cViewPr>
        <p:scale>
          <a:sx n="100" d="100"/>
          <a:sy n="100" d="100"/>
        </p:scale>
        <p:origin x="-129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S\Users\msarrasin\Documents\CAHPS%20Pat%20Exp\2017%20CTC\Data%20results\Admin\Final%202016%20Recalculated%20and%202017%20scores%20format%20correc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CAHPS 2017 </a:t>
            </a:r>
            <a:r>
              <a:rPr lang="en-US" dirty="0" smtClean="0"/>
              <a:t>Median Scores by </a:t>
            </a:r>
            <a:r>
              <a:rPr lang="en-US" dirty="0"/>
              <a:t>Performance Level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527434070741157E-2"/>
          <c:y val="0.25884842519685042"/>
          <c:w val="0.91669478815148109"/>
          <c:h val="0.67434142607174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Sheet1!$K$11</c:f>
              <c:strCache>
                <c:ptCount val="1"/>
                <c:pt idx="0">
                  <c:v>Transition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Sheet1!$L$10:$P$10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Office Staff</c:v>
                </c:pt>
                <c:pt idx="3">
                  <c:v>Care Coordination</c:v>
                </c:pt>
                <c:pt idx="4">
                  <c:v>Self Management</c:v>
                </c:pt>
              </c:strCache>
            </c:strRef>
          </c:cat>
          <c:val>
            <c:numRef>
              <c:f>Sheet1!$L$11:$P$11</c:f>
              <c:numCache>
                <c:formatCode>0.0</c:formatCode>
                <c:ptCount val="5"/>
                <c:pt idx="0">
                  <c:v>69.12</c:v>
                </c:pt>
                <c:pt idx="1">
                  <c:v>86.81</c:v>
                </c:pt>
                <c:pt idx="2">
                  <c:v>75.099999999999994</c:v>
                </c:pt>
                <c:pt idx="3">
                  <c:v>69.3</c:v>
                </c:pt>
                <c:pt idx="4" formatCode="General">
                  <c:v>59.76</c:v>
                </c:pt>
              </c:numCache>
            </c:numRef>
          </c:val>
        </c:ser>
        <c:ser>
          <c:idx val="1"/>
          <c:order val="1"/>
          <c:tx>
            <c:strRef>
              <c:f>Sheet1!$K$12</c:f>
              <c:strCache>
                <c:ptCount val="1"/>
                <c:pt idx="0">
                  <c:v>Performance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Sheet1!$L$10:$P$10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Office Staff</c:v>
                </c:pt>
                <c:pt idx="3">
                  <c:v>Care Coordination</c:v>
                </c:pt>
                <c:pt idx="4">
                  <c:v>Self Management</c:v>
                </c:pt>
              </c:strCache>
            </c:strRef>
          </c:cat>
          <c:val>
            <c:numRef>
              <c:f>Sheet1!$L$12:$P$12</c:f>
              <c:numCache>
                <c:formatCode>0.0</c:formatCode>
                <c:ptCount val="5"/>
                <c:pt idx="0">
                  <c:v>58.43</c:v>
                </c:pt>
                <c:pt idx="1">
                  <c:v>83.954999999999998</c:v>
                </c:pt>
                <c:pt idx="2">
                  <c:v>73.375</c:v>
                </c:pt>
                <c:pt idx="3">
                  <c:v>65.849999999999994</c:v>
                </c:pt>
                <c:pt idx="4">
                  <c:v>61.204999999999998</c:v>
                </c:pt>
              </c:numCache>
            </c:numRef>
          </c:val>
        </c:ser>
        <c:ser>
          <c:idx val="2"/>
          <c:order val="2"/>
          <c:tx>
            <c:strRef>
              <c:f>Sheet1!$K$13</c:f>
              <c:strCache>
                <c:ptCount val="1"/>
                <c:pt idx="0">
                  <c:v>Performance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Sheet1!$L$10:$P$10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Office Staff</c:v>
                </c:pt>
                <c:pt idx="3">
                  <c:v>Care Coordination</c:v>
                </c:pt>
                <c:pt idx="4">
                  <c:v>Self Management</c:v>
                </c:pt>
              </c:strCache>
            </c:strRef>
          </c:cat>
          <c:val>
            <c:numRef>
              <c:f>Sheet1!$L$13:$P$13</c:f>
              <c:numCache>
                <c:formatCode>0.0</c:formatCode>
                <c:ptCount val="5"/>
                <c:pt idx="0">
                  <c:v>59.855000000000004</c:v>
                </c:pt>
                <c:pt idx="1">
                  <c:v>82.075000000000003</c:v>
                </c:pt>
                <c:pt idx="2">
                  <c:v>74.19</c:v>
                </c:pt>
                <c:pt idx="3">
                  <c:v>69.515000000000001</c:v>
                </c:pt>
                <c:pt idx="4">
                  <c:v>62.064999999999998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3408"/>
        <c:axId val="22914944"/>
      </c:barChart>
      <c:catAx>
        <c:axId val="229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14944"/>
        <c:crosses val="autoZero"/>
        <c:auto val="1"/>
        <c:lblAlgn val="ctr"/>
        <c:lblOffset val="100"/>
        <c:noMultiLvlLbl val="0"/>
      </c:catAx>
      <c:valAx>
        <c:axId val="2291494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13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061929758780151"/>
          <c:y val="0.13333333333333333"/>
          <c:w val="0.46130780527434073"/>
          <c:h val="5.0230314960629921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PCMH Kids Child Prevention Results Q1 2017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9513691107760466E-2"/>
          <c:y val="0.22327182082575575"/>
          <c:w val="0.93423335380949724"/>
          <c:h val="0.59491825275637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Sheet2!$Q$1</c:f>
              <c:strCache>
                <c:ptCount val="1"/>
                <c:pt idx="0">
                  <c:v>Child Prevention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Sheet2!$P$2:$P$10</c:f>
              <c:strCache>
                <c:ptCount val="9"/>
                <c:pt idx="0">
                  <c:v>East Greenwich Pediatrics</c:v>
                </c:pt>
                <c:pt idx="1">
                  <c:v>Pediatric Associates</c:v>
                </c:pt>
                <c:pt idx="2">
                  <c:v>Coastal Narr. Bay Peds</c:v>
                </c:pt>
                <c:pt idx="3">
                  <c:v>Anchor - Lincoln</c:v>
                </c:pt>
                <c:pt idx="4">
                  <c:v>Coastal Waterman Pediatrics</c:v>
                </c:pt>
                <c:pt idx="5">
                  <c:v>Hasbro Peds Primary Care Cntr</c:v>
                </c:pt>
                <c:pt idx="6">
                  <c:v>Hasbro Hospital Ped Primary Care</c:v>
                </c:pt>
                <c:pt idx="7">
                  <c:v>EBCAP  - East Providence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Sheet2!$Q$2:$Q$10</c:f>
              <c:numCache>
                <c:formatCode>0.0</c:formatCode>
                <c:ptCount val="9"/>
                <c:pt idx="0">
                  <c:v>87.09</c:v>
                </c:pt>
                <c:pt idx="1">
                  <c:v>86.68</c:v>
                </c:pt>
                <c:pt idx="2">
                  <c:v>84.85</c:v>
                </c:pt>
                <c:pt idx="3">
                  <c:v>84.17</c:v>
                </c:pt>
                <c:pt idx="4">
                  <c:v>83.53</c:v>
                </c:pt>
                <c:pt idx="5">
                  <c:v>82.57</c:v>
                </c:pt>
                <c:pt idx="6">
                  <c:v>82.49</c:v>
                </c:pt>
                <c:pt idx="7">
                  <c:v>80.27</c:v>
                </c:pt>
                <c:pt idx="8">
                  <c:v>74.86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32576"/>
        <c:axId val="74634368"/>
      </c:barChart>
      <c:lineChart>
        <c:grouping val="standard"/>
        <c:varyColors val="0"/>
        <c:ser>
          <c:idx val="1"/>
          <c:order val="1"/>
          <c:tx>
            <c:strRef>
              <c:f>Sheet2!$R$1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Sheet2!$P$2:$P$10</c:f>
              <c:strCache>
                <c:ptCount val="9"/>
                <c:pt idx="0">
                  <c:v>East Greenwich Pediatrics</c:v>
                </c:pt>
                <c:pt idx="1">
                  <c:v>Pediatric Associates</c:v>
                </c:pt>
                <c:pt idx="2">
                  <c:v>Coastal Narr. Bay Peds</c:v>
                </c:pt>
                <c:pt idx="3">
                  <c:v>Anchor - Lincoln</c:v>
                </c:pt>
                <c:pt idx="4">
                  <c:v>Coastal Waterman Pediatrics</c:v>
                </c:pt>
                <c:pt idx="5">
                  <c:v>Hasbro Peds Primary Care Cntr</c:v>
                </c:pt>
                <c:pt idx="6">
                  <c:v>Hasbro Hospital Ped Primary Care</c:v>
                </c:pt>
                <c:pt idx="7">
                  <c:v>EBCAP  - East Providence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Sheet2!$R$2:$R$10</c:f>
              <c:numCache>
                <c:formatCode>0.0</c:formatCode>
                <c:ptCount val="9"/>
                <c:pt idx="0">
                  <c:v>83.53</c:v>
                </c:pt>
                <c:pt idx="1">
                  <c:v>83.53</c:v>
                </c:pt>
                <c:pt idx="2">
                  <c:v>83.53</c:v>
                </c:pt>
                <c:pt idx="3">
                  <c:v>83.53</c:v>
                </c:pt>
                <c:pt idx="4">
                  <c:v>83.53</c:v>
                </c:pt>
                <c:pt idx="5">
                  <c:v>83.53</c:v>
                </c:pt>
                <c:pt idx="6">
                  <c:v>83.53</c:v>
                </c:pt>
                <c:pt idx="7">
                  <c:v>83.53</c:v>
                </c:pt>
                <c:pt idx="8">
                  <c:v>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32576"/>
        <c:axId val="74634368"/>
      </c:lineChart>
      <c:catAx>
        <c:axId val="7463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74634368"/>
        <c:crosses val="autoZero"/>
        <c:auto val="1"/>
        <c:lblAlgn val="ctr"/>
        <c:lblOffset val="100"/>
        <c:noMultiLvlLbl val="0"/>
      </c:catAx>
      <c:valAx>
        <c:axId val="74634368"/>
        <c:scaling>
          <c:orientation val="minMax"/>
          <c:max val="100"/>
          <c:min val="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4632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195295032565371"/>
          <c:y val="0.12457989603538518"/>
          <c:w val="0.34045292534659261"/>
          <c:h val="4.142706388505560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CAHPS 2017 </a:t>
            </a:r>
            <a:r>
              <a:rPr lang="en-US" dirty="0" smtClean="0"/>
              <a:t>Median Scores</a:t>
            </a:r>
            <a:endParaRPr lang="en-US" dirty="0"/>
          </a:p>
          <a:p>
            <a:pPr>
              <a:defRPr/>
            </a:pPr>
            <a:r>
              <a:rPr lang="en-US" dirty="0"/>
              <a:t>50%&gt; Medicaid vs. Not 50%&gt; Medicaid</a:t>
            </a:r>
            <a:r>
              <a:rPr lang="en-US" baseline="0" dirty="0"/>
              <a:t> 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39420072491E-2"/>
          <c:y val="0.25329286964129483"/>
          <c:w val="0.91669478815148109"/>
          <c:h val="0.68267475940507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'fqhc graphs'!$A$56</c:f>
              <c:strCache>
                <c:ptCount val="1"/>
                <c:pt idx="0">
                  <c:v>50%&gt; Medicaid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'fqhc graphs'!$B$55:$F$55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Office Staff</c:v>
                </c:pt>
                <c:pt idx="3">
                  <c:v>Care Coordination</c:v>
                </c:pt>
                <c:pt idx="4">
                  <c:v>Self Management</c:v>
                </c:pt>
              </c:strCache>
            </c:strRef>
          </c:cat>
          <c:val>
            <c:numRef>
              <c:f>'fqhc graphs'!$B$56:$F$56</c:f>
              <c:numCache>
                <c:formatCode>0.0</c:formatCode>
                <c:ptCount val="5"/>
                <c:pt idx="0">
                  <c:v>65.944999999999993</c:v>
                </c:pt>
                <c:pt idx="1">
                  <c:v>78.60499999999999</c:v>
                </c:pt>
                <c:pt idx="2">
                  <c:v>70.849999999999994</c:v>
                </c:pt>
                <c:pt idx="3">
                  <c:v>63.06</c:v>
                </c:pt>
                <c:pt idx="4">
                  <c:v>59.019999999999996</c:v>
                </c:pt>
              </c:numCache>
            </c:numRef>
          </c:val>
        </c:ser>
        <c:ser>
          <c:idx val="1"/>
          <c:order val="1"/>
          <c:tx>
            <c:strRef>
              <c:f>'fqhc graphs'!$A$57</c:f>
              <c:strCache>
                <c:ptCount val="1"/>
                <c:pt idx="0">
                  <c:v>Non 50%&gt; Medicaid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'fqhc graphs'!$B$55:$F$55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Office Staff</c:v>
                </c:pt>
                <c:pt idx="3">
                  <c:v>Care Coordination</c:v>
                </c:pt>
                <c:pt idx="4">
                  <c:v>Self Management</c:v>
                </c:pt>
              </c:strCache>
            </c:strRef>
          </c:cat>
          <c:val>
            <c:numRef>
              <c:f>'fqhc graphs'!$B$57:$F$57</c:f>
              <c:numCache>
                <c:formatCode>0.0</c:formatCode>
                <c:ptCount val="5"/>
                <c:pt idx="0">
                  <c:v>73.67</c:v>
                </c:pt>
                <c:pt idx="1">
                  <c:v>89.995000000000005</c:v>
                </c:pt>
                <c:pt idx="2">
                  <c:v>77.44</c:v>
                </c:pt>
                <c:pt idx="3">
                  <c:v>73.405000000000001</c:v>
                </c:pt>
                <c:pt idx="4">
                  <c:v>61.41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9008"/>
        <c:axId val="22300544"/>
      </c:barChart>
      <c:catAx>
        <c:axId val="2229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300544"/>
        <c:crosses val="autoZero"/>
        <c:auto val="1"/>
        <c:lblAlgn val="ctr"/>
        <c:lblOffset val="100"/>
        <c:noMultiLvlLbl val="0"/>
      </c:catAx>
      <c:valAx>
        <c:axId val="223005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299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067725909261342"/>
          <c:y val="0.18611111111111112"/>
          <c:w val="0.39991579177602798"/>
          <c:h val="5.0230314960629921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PCMH Kids Results - Access, Communication and Office Staff</a:t>
            </a:r>
          </a:p>
        </c:rich>
      </c:tx>
      <c:layout>
        <c:manualLayout>
          <c:xMode val="edge"/>
          <c:yMode val="edge"/>
          <c:x val="0.19317512394284048"/>
          <c:y val="1.866564088128869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817633906872749E-2"/>
          <c:y val="0.31022528433945756"/>
          <c:w val="0.93520705745115196"/>
          <c:h val="0.5580081095632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Access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91.82</c:v>
                </c:pt>
                <c:pt idx="1">
                  <c:v>88.72</c:v>
                </c:pt>
                <c:pt idx="2">
                  <c:v>87.71</c:v>
                </c:pt>
                <c:pt idx="3">
                  <c:v>83.28</c:v>
                </c:pt>
                <c:pt idx="4">
                  <c:v>79.11</c:v>
                </c:pt>
                <c:pt idx="5">
                  <c:v>75.11</c:v>
                </c:pt>
                <c:pt idx="6">
                  <c:v>73.11</c:v>
                </c:pt>
                <c:pt idx="7">
                  <c:v>71.42</c:v>
                </c:pt>
                <c:pt idx="8">
                  <c:v>59.56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Communication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82.64</c:v>
                </c:pt>
                <c:pt idx="1">
                  <c:v>95.26</c:v>
                </c:pt>
                <c:pt idx="2">
                  <c:v>92.67</c:v>
                </c:pt>
                <c:pt idx="3">
                  <c:v>90.71</c:v>
                </c:pt>
                <c:pt idx="4">
                  <c:v>94.16</c:v>
                </c:pt>
                <c:pt idx="5">
                  <c:v>86.81</c:v>
                </c:pt>
                <c:pt idx="6">
                  <c:v>85.96</c:v>
                </c:pt>
                <c:pt idx="7">
                  <c:v>96.72</c:v>
                </c:pt>
                <c:pt idx="8">
                  <c:v>83.5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Office Staff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65.62</c:v>
                </c:pt>
                <c:pt idx="1">
                  <c:v>86.87</c:v>
                </c:pt>
                <c:pt idx="2">
                  <c:v>89.44</c:v>
                </c:pt>
                <c:pt idx="3">
                  <c:v>73.53</c:v>
                </c:pt>
                <c:pt idx="4">
                  <c:v>85.27</c:v>
                </c:pt>
                <c:pt idx="5">
                  <c:v>65.25</c:v>
                </c:pt>
                <c:pt idx="6">
                  <c:v>75.89</c:v>
                </c:pt>
                <c:pt idx="7">
                  <c:v>85.16</c:v>
                </c:pt>
                <c:pt idx="8">
                  <c:v>73.09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29920"/>
        <c:axId val="71731456"/>
      </c:barChart>
      <c:catAx>
        <c:axId val="7172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71731456"/>
        <c:crosses val="autoZero"/>
        <c:auto val="1"/>
        <c:lblAlgn val="ctr"/>
        <c:lblOffset val="100"/>
        <c:noMultiLvlLbl val="0"/>
      </c:catAx>
      <c:valAx>
        <c:axId val="7173145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1729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269077476426557"/>
          <c:y val="0.20512820512820512"/>
          <c:w val="0.31461832895888014"/>
          <c:h val="3.863870381586916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PCMH Kids Results - Care Coordination, Child Development and Child Prevention</a:t>
            </a:r>
          </a:p>
        </c:rich>
      </c:tx>
      <c:layout>
        <c:manualLayout>
          <c:xMode val="edge"/>
          <c:yMode val="edge"/>
          <c:x val="0.13147759307864296"/>
          <c:y val="2.5641025641025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817633906872749E-2"/>
          <c:y val="0.31449878861296182"/>
          <c:w val="0.93520705745115196"/>
          <c:h val="0.553734605289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Care Coordination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71.599999999999994</c:v>
                </c:pt>
                <c:pt idx="1">
                  <c:v>84.23</c:v>
                </c:pt>
                <c:pt idx="2">
                  <c:v>84.78</c:v>
                </c:pt>
                <c:pt idx="3">
                  <c:v>61.31</c:v>
                </c:pt>
                <c:pt idx="4">
                  <c:v>90.95</c:v>
                </c:pt>
                <c:pt idx="5">
                  <c:v>78.02</c:v>
                </c:pt>
                <c:pt idx="6">
                  <c:v>74.47</c:v>
                </c:pt>
                <c:pt idx="7">
                  <c:v>87.97</c:v>
                </c:pt>
                <c:pt idx="8">
                  <c:v>75.19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Child Development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78.94</c:v>
                </c:pt>
                <c:pt idx="1">
                  <c:v>77.73</c:v>
                </c:pt>
                <c:pt idx="2">
                  <c:v>84.93</c:v>
                </c:pt>
                <c:pt idx="3">
                  <c:v>77.05</c:v>
                </c:pt>
                <c:pt idx="4">
                  <c:v>84.82</c:v>
                </c:pt>
                <c:pt idx="5">
                  <c:v>84.81</c:v>
                </c:pt>
                <c:pt idx="6">
                  <c:v>78.37</c:v>
                </c:pt>
                <c:pt idx="7">
                  <c:v>84.79</c:v>
                </c:pt>
                <c:pt idx="8">
                  <c:v>72.53</c:v>
                </c:pt>
              </c:numCache>
            </c:numRef>
          </c:val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Child Prevention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Narragansett Bay Pediatrics</c:v>
                </c:pt>
                <c:pt idx="3">
                  <c:v>EBCAP - East Providence</c:v>
                </c:pt>
                <c:pt idx="4">
                  <c:v>Coastal  Waterman Pediatrics</c:v>
                </c:pt>
                <c:pt idx="5">
                  <c:v>Anchor  Lincoln</c:v>
                </c:pt>
                <c:pt idx="6">
                  <c:v>Hasbro Pediatric Primary Care</c:v>
                </c:pt>
                <c:pt idx="7">
                  <c:v>Hasbro Medicine-Ped. Primary Care Cnt.</c:v>
                </c:pt>
                <c:pt idx="8">
                  <c:v>Wood River Health Services</c:v>
                </c:pt>
              </c:strCache>
            </c:strRef>
          </c:cat>
          <c:val>
            <c:numRef>
              <c:f>Sheet1!$G$2:$G$10</c:f>
              <c:numCache>
                <c:formatCode>0</c:formatCode>
                <c:ptCount val="9"/>
                <c:pt idx="0">
                  <c:v>84.17</c:v>
                </c:pt>
                <c:pt idx="1">
                  <c:v>84.85</c:v>
                </c:pt>
                <c:pt idx="2">
                  <c:v>83.53</c:v>
                </c:pt>
                <c:pt idx="3">
                  <c:v>80.27</c:v>
                </c:pt>
                <c:pt idx="4">
                  <c:v>87.09</c:v>
                </c:pt>
                <c:pt idx="5">
                  <c:v>82.49</c:v>
                </c:pt>
                <c:pt idx="6">
                  <c:v>82.57</c:v>
                </c:pt>
                <c:pt idx="7">
                  <c:v>86.68</c:v>
                </c:pt>
                <c:pt idx="8">
                  <c:v>74.86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13760"/>
        <c:axId val="71815552"/>
      </c:barChart>
      <c:catAx>
        <c:axId val="7181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71815552"/>
        <c:crosses val="autoZero"/>
        <c:auto val="1"/>
        <c:lblAlgn val="ctr"/>
        <c:lblOffset val="100"/>
        <c:noMultiLvlLbl val="0"/>
      </c:catAx>
      <c:valAx>
        <c:axId val="718155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1813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61898512685916"/>
          <c:y val="0.21153846153846154"/>
          <c:w val="0.46641635073393606"/>
          <c:h val="3.863870381586916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2017 PCMH </a:t>
            </a:r>
            <a:r>
              <a:rPr lang="en-US" sz="1600" dirty="0"/>
              <a:t>Kids Access </a:t>
            </a:r>
            <a:r>
              <a:rPr lang="en-US" sz="1600" dirty="0" smtClean="0"/>
              <a:t>Results</a:t>
            </a:r>
            <a:endParaRPr lang="en-US" sz="16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233441408059287"/>
          <c:y val="0.20570100612423448"/>
          <c:w val="0.86070480160568164"/>
          <c:h val="0.61938067103067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Access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Narr. Bay Peds</c:v>
                </c:pt>
                <c:pt idx="3">
                  <c:v>EBCAP  - East Providence</c:v>
                </c:pt>
                <c:pt idx="4">
                  <c:v>Coastal Waterman Peds</c:v>
                </c:pt>
                <c:pt idx="5">
                  <c:v>Anchor - Lincoln</c:v>
                </c:pt>
                <c:pt idx="6">
                  <c:v>Hasbro Hospital Ped Primary Care</c:v>
                </c:pt>
                <c:pt idx="7">
                  <c:v>Hasbro Peds Primary Care Cntr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Sheet2!$B$2:$B$10</c:f>
              <c:numCache>
                <c:formatCode>0.0</c:formatCode>
                <c:ptCount val="9"/>
                <c:pt idx="0">
                  <c:v>91.82</c:v>
                </c:pt>
                <c:pt idx="1">
                  <c:v>88.72</c:v>
                </c:pt>
                <c:pt idx="2">
                  <c:v>87.71</c:v>
                </c:pt>
                <c:pt idx="3">
                  <c:v>83.28</c:v>
                </c:pt>
                <c:pt idx="4">
                  <c:v>79.11</c:v>
                </c:pt>
                <c:pt idx="5">
                  <c:v>75.11</c:v>
                </c:pt>
                <c:pt idx="6">
                  <c:v>73.11</c:v>
                </c:pt>
                <c:pt idx="7">
                  <c:v>71.42</c:v>
                </c:pt>
                <c:pt idx="8">
                  <c:v>59.56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81472"/>
        <c:axId val="72483968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Sheet2!$A$2:$A$10</c:f>
              <c:strCache>
                <c:ptCount val="9"/>
                <c:pt idx="0">
                  <c:v>Pediatric Associates</c:v>
                </c:pt>
                <c:pt idx="1">
                  <c:v>East Greenwich Pediatrics</c:v>
                </c:pt>
                <c:pt idx="2">
                  <c:v>Coastal Narr. Bay Peds</c:v>
                </c:pt>
                <c:pt idx="3">
                  <c:v>EBCAP  - East Providence</c:v>
                </c:pt>
                <c:pt idx="4">
                  <c:v>Coastal Waterman Peds</c:v>
                </c:pt>
                <c:pt idx="5">
                  <c:v>Anchor - Lincoln</c:v>
                </c:pt>
                <c:pt idx="6">
                  <c:v>Hasbro Hospital Ped Primary Care</c:v>
                </c:pt>
                <c:pt idx="7">
                  <c:v>Hasbro Peds Primary Care Cntr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Sheet2!$C$2:$C$10</c:f>
              <c:numCache>
                <c:formatCode>0.0</c:formatCode>
                <c:ptCount val="9"/>
                <c:pt idx="0">
                  <c:v>79.11</c:v>
                </c:pt>
                <c:pt idx="1">
                  <c:v>79.11</c:v>
                </c:pt>
                <c:pt idx="2">
                  <c:v>79.11</c:v>
                </c:pt>
                <c:pt idx="3">
                  <c:v>79.11</c:v>
                </c:pt>
                <c:pt idx="4">
                  <c:v>79.11</c:v>
                </c:pt>
                <c:pt idx="5">
                  <c:v>79.11</c:v>
                </c:pt>
                <c:pt idx="6">
                  <c:v>79.11</c:v>
                </c:pt>
                <c:pt idx="7">
                  <c:v>79.11</c:v>
                </c:pt>
                <c:pt idx="8">
                  <c:v>79.11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81472"/>
        <c:axId val="72483968"/>
      </c:lineChart>
      <c:catAx>
        <c:axId val="7228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72483968"/>
        <c:crosses val="autoZero"/>
        <c:auto val="1"/>
        <c:lblAlgn val="ctr"/>
        <c:lblOffset val="100"/>
        <c:noMultiLvlLbl val="0"/>
      </c:catAx>
      <c:valAx>
        <c:axId val="724839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228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557298903813493"/>
          <c:y val="0.13541666666666666"/>
          <c:w val="0.44885402192373014"/>
          <c:h val="6.278789370078739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PCMH Kids Communication </a:t>
            </a:r>
            <a:r>
              <a:rPr lang="en-US" sz="1600" dirty="0" smtClean="0"/>
              <a:t>Results</a:t>
            </a:r>
            <a:endParaRPr lang="en-US" sz="1600" dirty="0"/>
          </a:p>
        </c:rich>
      </c:tx>
      <c:layout>
        <c:manualLayout>
          <c:xMode val="edge"/>
          <c:yMode val="edge"/>
          <c:x val="0.31358437834159619"/>
          <c:y val="4.0450838860149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233441408059287"/>
          <c:y val="0.21977135031815331"/>
          <c:w val="0.86070480160568164"/>
          <c:h val="0.59053995801556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Communication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Sheet2!$D$2:$D$10</c:f>
              <c:strCache>
                <c:ptCount val="9"/>
                <c:pt idx="0">
                  <c:v>Pediatric Associates</c:v>
                </c:pt>
                <c:pt idx="1">
                  <c:v>Coastal Narr. Bay Peds</c:v>
                </c:pt>
                <c:pt idx="2">
                  <c:v>East Greenwich Pediatrics</c:v>
                </c:pt>
                <c:pt idx="3">
                  <c:v>Coastal Waterman Pediatrics</c:v>
                </c:pt>
                <c:pt idx="4">
                  <c:v>EBCAP  - East Providence</c:v>
                </c:pt>
                <c:pt idx="5">
                  <c:v>Hasbro Hospital Ped Primary Care</c:v>
                </c:pt>
                <c:pt idx="6">
                  <c:v>Hasbro Peds Primary Care Cntr</c:v>
                </c:pt>
                <c:pt idx="7">
                  <c:v>Wood River Health Services</c:v>
                </c:pt>
                <c:pt idx="8">
                  <c:v>Anchor - Lincoln</c:v>
                </c:pt>
              </c:strCache>
            </c:strRef>
          </c:cat>
          <c:val>
            <c:numRef>
              <c:f>Sheet2!$E$2:$E$10</c:f>
              <c:numCache>
                <c:formatCode>0.0</c:formatCode>
                <c:ptCount val="9"/>
                <c:pt idx="0">
                  <c:v>96.72</c:v>
                </c:pt>
                <c:pt idx="1">
                  <c:v>95.26</c:v>
                </c:pt>
                <c:pt idx="2">
                  <c:v>94.16</c:v>
                </c:pt>
                <c:pt idx="3">
                  <c:v>92.67</c:v>
                </c:pt>
                <c:pt idx="4">
                  <c:v>90.71</c:v>
                </c:pt>
                <c:pt idx="5">
                  <c:v>86.81</c:v>
                </c:pt>
                <c:pt idx="6">
                  <c:v>85.96</c:v>
                </c:pt>
                <c:pt idx="7">
                  <c:v>83.5</c:v>
                </c:pt>
                <c:pt idx="8">
                  <c:v>82.64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36576"/>
        <c:axId val="73738112"/>
      </c:barChart>
      <c:lineChart>
        <c:grouping val="standard"/>
        <c:varyColors val="0"/>
        <c:ser>
          <c:idx val="1"/>
          <c:order val="1"/>
          <c:tx>
            <c:strRef>
              <c:f>Sheet2!$F$1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Sheet2!$D$2:$D$10</c:f>
              <c:strCache>
                <c:ptCount val="9"/>
                <c:pt idx="0">
                  <c:v>Pediatric Associates</c:v>
                </c:pt>
                <c:pt idx="1">
                  <c:v>Coastal Narr. Bay Peds</c:v>
                </c:pt>
                <c:pt idx="2">
                  <c:v>East Greenwich Pediatrics</c:v>
                </c:pt>
                <c:pt idx="3">
                  <c:v>Coastal Waterman Pediatrics</c:v>
                </c:pt>
                <c:pt idx="4">
                  <c:v>EBCAP  - East Providence</c:v>
                </c:pt>
                <c:pt idx="5">
                  <c:v>Hasbro Hospital Ped Primary Care</c:v>
                </c:pt>
                <c:pt idx="6">
                  <c:v>Hasbro Peds Primary Care Cntr</c:v>
                </c:pt>
                <c:pt idx="7">
                  <c:v>Wood River Health Services</c:v>
                </c:pt>
                <c:pt idx="8">
                  <c:v>Anchor - Lincoln</c:v>
                </c:pt>
              </c:strCache>
            </c:strRef>
          </c:cat>
          <c:val>
            <c:numRef>
              <c:f>Sheet2!$F$2:$F$10</c:f>
              <c:numCache>
                <c:formatCode>0.0</c:formatCode>
                <c:ptCount val="9"/>
                <c:pt idx="0">
                  <c:v>90.71</c:v>
                </c:pt>
                <c:pt idx="1">
                  <c:v>90.71</c:v>
                </c:pt>
                <c:pt idx="2">
                  <c:v>90.71</c:v>
                </c:pt>
                <c:pt idx="3">
                  <c:v>90.71</c:v>
                </c:pt>
                <c:pt idx="4">
                  <c:v>90.71</c:v>
                </c:pt>
                <c:pt idx="5">
                  <c:v>90.71</c:v>
                </c:pt>
                <c:pt idx="6">
                  <c:v>90.71</c:v>
                </c:pt>
                <c:pt idx="7">
                  <c:v>90.71</c:v>
                </c:pt>
                <c:pt idx="8">
                  <c:v>90.71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36576"/>
        <c:axId val="73738112"/>
      </c:lineChart>
      <c:catAx>
        <c:axId val="7373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73738112"/>
        <c:crosses val="autoZero"/>
        <c:auto val="1"/>
        <c:lblAlgn val="ctr"/>
        <c:lblOffset val="100"/>
        <c:noMultiLvlLbl val="0"/>
      </c:catAx>
      <c:valAx>
        <c:axId val="73738112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3736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103200641586467"/>
          <c:y val="0.12045016717989078"/>
          <c:w val="0.33715527912734311"/>
          <c:h val="3.863870381586916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 2017 PCMH </a:t>
            </a:r>
            <a:r>
              <a:rPr lang="en-US" sz="1600" dirty="0"/>
              <a:t>Kids Office Staff </a:t>
            </a:r>
            <a:r>
              <a:rPr lang="en-US" sz="1600" dirty="0" smtClean="0"/>
              <a:t>Results</a:t>
            </a:r>
            <a:endParaRPr lang="en-US" sz="1600" dirty="0"/>
          </a:p>
        </c:rich>
      </c:tx>
      <c:layout>
        <c:manualLayout>
          <c:xMode val="edge"/>
          <c:yMode val="edge"/>
          <c:x val="0.28694444444444445"/>
          <c:y val="7.20883374426681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538373675512783E-2"/>
          <c:y val="0.25334004966550899"/>
          <c:w val="0.92348631768251188"/>
          <c:h val="0.55869632457558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Office Staff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Sheet2!$G$2:$G$10</c:f>
              <c:strCache>
                <c:ptCount val="9"/>
                <c:pt idx="0">
                  <c:v>Coastal Waterman Pediatrics</c:v>
                </c:pt>
                <c:pt idx="1">
                  <c:v>Coastal Narr. Bay Peds</c:v>
                </c:pt>
                <c:pt idx="2">
                  <c:v>East Greenwich Pediatrics</c:v>
                </c:pt>
                <c:pt idx="3">
                  <c:v>Pediatric Associates</c:v>
                </c:pt>
                <c:pt idx="4">
                  <c:v>Hasbro Peds Primary Care Cntr</c:v>
                </c:pt>
                <c:pt idx="5">
                  <c:v>EBCAP  - East Providence</c:v>
                </c:pt>
                <c:pt idx="6">
                  <c:v>Wood River Health Services</c:v>
                </c:pt>
                <c:pt idx="7">
                  <c:v>Anchor - Lincoln</c:v>
                </c:pt>
                <c:pt idx="8">
                  <c:v>Hasbro Hospital Ped Primary Care</c:v>
                </c:pt>
              </c:strCache>
            </c:strRef>
          </c:cat>
          <c:val>
            <c:numRef>
              <c:f>Sheet2!$H$2:$H$10</c:f>
              <c:numCache>
                <c:formatCode>0.0</c:formatCode>
                <c:ptCount val="9"/>
                <c:pt idx="0">
                  <c:v>89.44</c:v>
                </c:pt>
                <c:pt idx="1">
                  <c:v>86.87</c:v>
                </c:pt>
                <c:pt idx="2">
                  <c:v>85.27</c:v>
                </c:pt>
                <c:pt idx="3">
                  <c:v>85.16</c:v>
                </c:pt>
                <c:pt idx="4">
                  <c:v>75.89</c:v>
                </c:pt>
                <c:pt idx="5">
                  <c:v>73.53</c:v>
                </c:pt>
                <c:pt idx="6">
                  <c:v>73.09</c:v>
                </c:pt>
                <c:pt idx="7">
                  <c:v>65.62</c:v>
                </c:pt>
                <c:pt idx="8">
                  <c:v>65.25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87200"/>
        <c:axId val="73988736"/>
      </c:barChart>
      <c:lineChart>
        <c:grouping val="standard"/>
        <c:varyColors val="0"/>
        <c:ser>
          <c:idx val="1"/>
          <c:order val="1"/>
          <c:tx>
            <c:strRef>
              <c:f>Sheet2!$I$1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Sheet2!$G$2:$G$10</c:f>
              <c:strCache>
                <c:ptCount val="9"/>
                <c:pt idx="0">
                  <c:v>Coastal Waterman Pediatrics</c:v>
                </c:pt>
                <c:pt idx="1">
                  <c:v>Coastal Narr. Bay Peds</c:v>
                </c:pt>
                <c:pt idx="2">
                  <c:v>East Greenwich Pediatrics</c:v>
                </c:pt>
                <c:pt idx="3">
                  <c:v>Pediatric Associates</c:v>
                </c:pt>
                <c:pt idx="4">
                  <c:v>Hasbro Peds Primary Care Cntr</c:v>
                </c:pt>
                <c:pt idx="5">
                  <c:v>EBCAP  - East Providence</c:v>
                </c:pt>
                <c:pt idx="6">
                  <c:v>Wood River Health Services</c:v>
                </c:pt>
                <c:pt idx="7">
                  <c:v>Anchor - Lincoln</c:v>
                </c:pt>
                <c:pt idx="8">
                  <c:v>Hasbro Hospital Ped Primary Care</c:v>
                </c:pt>
              </c:strCache>
            </c:strRef>
          </c:cat>
          <c:val>
            <c:numRef>
              <c:f>Sheet2!$I$2:$I$10</c:f>
              <c:numCache>
                <c:formatCode>0.0</c:formatCode>
                <c:ptCount val="9"/>
                <c:pt idx="0">
                  <c:v>75.89</c:v>
                </c:pt>
                <c:pt idx="1">
                  <c:v>75.89</c:v>
                </c:pt>
                <c:pt idx="2">
                  <c:v>75.89</c:v>
                </c:pt>
                <c:pt idx="3">
                  <c:v>75.89</c:v>
                </c:pt>
                <c:pt idx="4">
                  <c:v>75.89</c:v>
                </c:pt>
                <c:pt idx="5">
                  <c:v>75.89</c:v>
                </c:pt>
                <c:pt idx="6">
                  <c:v>75.89</c:v>
                </c:pt>
                <c:pt idx="7">
                  <c:v>75.89</c:v>
                </c:pt>
                <c:pt idx="8">
                  <c:v>75.89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87200"/>
        <c:axId val="73988736"/>
      </c:lineChart>
      <c:catAx>
        <c:axId val="7398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3988736"/>
        <c:crosses val="autoZero"/>
        <c:auto val="1"/>
        <c:lblAlgn val="ctr"/>
        <c:lblOffset val="100"/>
        <c:noMultiLvlLbl val="0"/>
      </c:catAx>
      <c:valAx>
        <c:axId val="739887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3987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76848206474191"/>
          <c:y val="0.17210115149747696"/>
          <c:w val="0.50260421491431218"/>
          <c:h val="6.278789370078739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2017 PCMH </a:t>
            </a:r>
            <a:r>
              <a:rPr lang="en-US" sz="1600" dirty="0"/>
              <a:t>Kids Care </a:t>
            </a:r>
            <a:r>
              <a:rPr lang="en-US" sz="1600" dirty="0" smtClean="0"/>
              <a:t>Coordination</a:t>
            </a:r>
            <a:r>
              <a:rPr lang="en-US" sz="1600" baseline="0" dirty="0" smtClean="0"/>
              <a:t> </a:t>
            </a:r>
            <a:r>
              <a:rPr lang="en-US" sz="1600" dirty="0" smtClean="0"/>
              <a:t>Results</a:t>
            </a:r>
            <a:endParaRPr lang="en-US" sz="1600" dirty="0"/>
          </a:p>
        </c:rich>
      </c:tx>
      <c:layout>
        <c:manualLayout>
          <c:xMode val="edge"/>
          <c:yMode val="edge"/>
          <c:x val="0.2615054143126177"/>
          <c:y val="5.34188034188034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01625838436862"/>
          <c:y val="0.21752431471490155"/>
          <c:w val="0.81820115849716313"/>
          <c:h val="0.5607357493774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Care Coordination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Sheet2!$J$2:$J$10</c:f>
              <c:strCache>
                <c:ptCount val="9"/>
                <c:pt idx="0">
                  <c:v>East Greenwich Pediatrics</c:v>
                </c:pt>
                <c:pt idx="1">
                  <c:v>Pediatric Associates</c:v>
                </c:pt>
                <c:pt idx="2">
                  <c:v>Coastal Waterman Pediatrics</c:v>
                </c:pt>
                <c:pt idx="3">
                  <c:v>Coastal Narr. Bay Peds</c:v>
                </c:pt>
                <c:pt idx="4">
                  <c:v>Hasbro Hospital Ped Primary Care</c:v>
                </c:pt>
                <c:pt idx="5">
                  <c:v>Wood River Health Services</c:v>
                </c:pt>
                <c:pt idx="6">
                  <c:v>Hasbro Peds Primary Care Cntr</c:v>
                </c:pt>
                <c:pt idx="7">
                  <c:v>Anchor - Lincoln</c:v>
                </c:pt>
                <c:pt idx="8">
                  <c:v>EBCAP  - East Providence</c:v>
                </c:pt>
              </c:strCache>
            </c:strRef>
          </c:cat>
          <c:val>
            <c:numRef>
              <c:f>Sheet2!$K$2:$K$10</c:f>
              <c:numCache>
                <c:formatCode>0.0</c:formatCode>
                <c:ptCount val="9"/>
                <c:pt idx="0">
                  <c:v>90.95</c:v>
                </c:pt>
                <c:pt idx="1">
                  <c:v>87.97</c:v>
                </c:pt>
                <c:pt idx="2">
                  <c:v>84.78</c:v>
                </c:pt>
                <c:pt idx="3">
                  <c:v>84.23</c:v>
                </c:pt>
                <c:pt idx="4">
                  <c:v>78.02</c:v>
                </c:pt>
                <c:pt idx="5">
                  <c:v>75.19</c:v>
                </c:pt>
                <c:pt idx="6">
                  <c:v>74.47</c:v>
                </c:pt>
                <c:pt idx="7">
                  <c:v>71.599999999999994</c:v>
                </c:pt>
                <c:pt idx="8">
                  <c:v>61.31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36960"/>
        <c:axId val="75738496"/>
      </c:barChart>
      <c:lineChart>
        <c:grouping val="standard"/>
        <c:varyColors val="0"/>
        <c:ser>
          <c:idx val="1"/>
          <c:order val="1"/>
          <c:tx>
            <c:strRef>
              <c:f>Sheet2!$L$1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Sheet2!$J$2:$J$10</c:f>
              <c:strCache>
                <c:ptCount val="9"/>
                <c:pt idx="0">
                  <c:v>East Greenwich Pediatrics</c:v>
                </c:pt>
                <c:pt idx="1">
                  <c:v>Pediatric Associates</c:v>
                </c:pt>
                <c:pt idx="2">
                  <c:v>Coastal Waterman Pediatrics</c:v>
                </c:pt>
                <c:pt idx="3">
                  <c:v>Coastal Narr. Bay Peds</c:v>
                </c:pt>
                <c:pt idx="4">
                  <c:v>Hasbro Hospital Ped Primary Care</c:v>
                </c:pt>
                <c:pt idx="5">
                  <c:v>Wood River Health Services</c:v>
                </c:pt>
                <c:pt idx="6">
                  <c:v>Hasbro Peds Primary Care Cntr</c:v>
                </c:pt>
                <c:pt idx="7">
                  <c:v>Anchor - Lincoln</c:v>
                </c:pt>
                <c:pt idx="8">
                  <c:v>EBCAP  - East Providence</c:v>
                </c:pt>
              </c:strCache>
            </c:strRef>
          </c:cat>
          <c:val>
            <c:numRef>
              <c:f>Sheet2!$L$2:$L$10</c:f>
              <c:numCache>
                <c:formatCode>0.0</c:formatCode>
                <c:ptCount val="9"/>
                <c:pt idx="0">
                  <c:v>78.02</c:v>
                </c:pt>
                <c:pt idx="1">
                  <c:v>78.02</c:v>
                </c:pt>
                <c:pt idx="2">
                  <c:v>78.02</c:v>
                </c:pt>
                <c:pt idx="3">
                  <c:v>78.02</c:v>
                </c:pt>
                <c:pt idx="4">
                  <c:v>78.02</c:v>
                </c:pt>
                <c:pt idx="5">
                  <c:v>78.02</c:v>
                </c:pt>
                <c:pt idx="6">
                  <c:v>78.02</c:v>
                </c:pt>
                <c:pt idx="7">
                  <c:v>78.02</c:v>
                </c:pt>
                <c:pt idx="8">
                  <c:v>78.02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36960"/>
        <c:axId val="75738496"/>
      </c:lineChart>
      <c:catAx>
        <c:axId val="757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75738496"/>
        <c:crosses val="autoZero"/>
        <c:auto val="1"/>
        <c:lblAlgn val="ctr"/>
        <c:lblOffset val="100"/>
        <c:noMultiLvlLbl val="0"/>
      </c:catAx>
      <c:valAx>
        <c:axId val="757384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5736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294971809079421"/>
          <c:y val="0.15025752530455949"/>
          <c:w val="0.35230532293103195"/>
          <c:h val="3.863870381586916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2017 PCMH </a:t>
            </a:r>
            <a:r>
              <a:rPr lang="en-US" sz="1600" dirty="0"/>
              <a:t>Kids Child </a:t>
            </a:r>
            <a:r>
              <a:rPr lang="en-US" sz="1600" dirty="0" smtClean="0"/>
              <a:t>Development Results</a:t>
            </a:r>
            <a:endParaRPr lang="en-US" sz="1600" dirty="0"/>
          </a:p>
        </c:rich>
      </c:tx>
      <c:layout>
        <c:manualLayout>
          <c:xMode val="edge"/>
          <c:yMode val="edge"/>
          <c:x val="0.258450957519199"/>
          <c:y val="7.453154168516180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0174978127734"/>
          <c:y val="0.30872894794400702"/>
          <c:w val="0.86642694663167108"/>
          <c:h val="0.55962896736009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Child Development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Sheet2!$M$2:$M$10</c:f>
              <c:strCache>
                <c:ptCount val="9"/>
                <c:pt idx="0">
                  <c:v>Coastal Waterman Pediatrics</c:v>
                </c:pt>
                <c:pt idx="1">
                  <c:v>East Greenwich Pediatrics</c:v>
                </c:pt>
                <c:pt idx="2">
                  <c:v>Hasbro Hospital Ped Primary Care</c:v>
                </c:pt>
                <c:pt idx="3">
                  <c:v>Pediatric Associates</c:v>
                </c:pt>
                <c:pt idx="4">
                  <c:v>Anchor - Lincoln</c:v>
                </c:pt>
                <c:pt idx="5">
                  <c:v>Hasbro Peds Primary Care Cntr</c:v>
                </c:pt>
                <c:pt idx="6">
                  <c:v>Coastal Narr. Bay Peds</c:v>
                </c:pt>
                <c:pt idx="7">
                  <c:v>EBCAP  - East Providence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Sheet2!$N$2:$N$10</c:f>
              <c:numCache>
                <c:formatCode>0.0</c:formatCode>
                <c:ptCount val="9"/>
                <c:pt idx="0">
                  <c:v>84.93</c:v>
                </c:pt>
                <c:pt idx="1">
                  <c:v>84.82</c:v>
                </c:pt>
                <c:pt idx="2">
                  <c:v>84.81</c:v>
                </c:pt>
                <c:pt idx="3">
                  <c:v>84.79</c:v>
                </c:pt>
                <c:pt idx="4">
                  <c:v>78.94</c:v>
                </c:pt>
                <c:pt idx="5">
                  <c:v>78.37</c:v>
                </c:pt>
                <c:pt idx="6">
                  <c:v>77.73</c:v>
                </c:pt>
                <c:pt idx="7">
                  <c:v>77.05</c:v>
                </c:pt>
                <c:pt idx="8">
                  <c:v>72.53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43392"/>
        <c:axId val="74514816"/>
      </c:barChart>
      <c:lineChart>
        <c:grouping val="standard"/>
        <c:varyColors val="0"/>
        <c:ser>
          <c:idx val="1"/>
          <c:order val="1"/>
          <c:tx>
            <c:strRef>
              <c:f>Sheet2!$O$1</c:f>
              <c:strCache>
                <c:ptCount val="1"/>
                <c:pt idx="0">
                  <c:v>PCMH Kids Median</c:v>
                </c:pt>
              </c:strCache>
            </c:strRef>
          </c:tx>
          <c:marker>
            <c:symbol val="none"/>
          </c:marker>
          <c:cat>
            <c:strRef>
              <c:f>Sheet2!$M$2:$M$10</c:f>
              <c:strCache>
                <c:ptCount val="9"/>
                <c:pt idx="0">
                  <c:v>Coastal Waterman Pediatrics</c:v>
                </c:pt>
                <c:pt idx="1">
                  <c:v>East Greenwich Pediatrics</c:v>
                </c:pt>
                <c:pt idx="2">
                  <c:v>Hasbro Hospital Ped Primary Care</c:v>
                </c:pt>
                <c:pt idx="3">
                  <c:v>Pediatric Associates</c:v>
                </c:pt>
                <c:pt idx="4">
                  <c:v>Anchor - Lincoln</c:v>
                </c:pt>
                <c:pt idx="5">
                  <c:v>Hasbro Peds Primary Care Cntr</c:v>
                </c:pt>
                <c:pt idx="6">
                  <c:v>Coastal Narr. Bay Peds</c:v>
                </c:pt>
                <c:pt idx="7">
                  <c:v>EBCAP  - East Providence</c:v>
                </c:pt>
                <c:pt idx="8">
                  <c:v>Wood River Health Services</c:v>
                </c:pt>
              </c:strCache>
            </c:strRef>
          </c:cat>
          <c:val>
            <c:numRef>
              <c:f>Sheet2!$O$2:$O$10</c:f>
              <c:numCache>
                <c:formatCode>0.0</c:formatCode>
                <c:ptCount val="9"/>
                <c:pt idx="0">
                  <c:v>81.650000000000006</c:v>
                </c:pt>
                <c:pt idx="1">
                  <c:v>81.650000000000006</c:v>
                </c:pt>
                <c:pt idx="2">
                  <c:v>81.650000000000006</c:v>
                </c:pt>
                <c:pt idx="3">
                  <c:v>81.650000000000006</c:v>
                </c:pt>
                <c:pt idx="4">
                  <c:v>81.650000000000006</c:v>
                </c:pt>
                <c:pt idx="5">
                  <c:v>81.650000000000006</c:v>
                </c:pt>
                <c:pt idx="6">
                  <c:v>81.650000000000006</c:v>
                </c:pt>
                <c:pt idx="7">
                  <c:v>81.650000000000006</c:v>
                </c:pt>
                <c:pt idx="8">
                  <c:v>81.650000000000006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43392"/>
        <c:axId val="74514816"/>
      </c:lineChart>
      <c:catAx>
        <c:axId val="7444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74514816"/>
        <c:crosses val="autoZero"/>
        <c:auto val="1"/>
        <c:lblAlgn val="ctr"/>
        <c:lblOffset val="100"/>
        <c:noMultiLvlLbl val="0"/>
      </c:catAx>
      <c:valAx>
        <c:axId val="745148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4443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08773208904442"/>
          <c:y val="0.19349561629204656"/>
          <c:w val="0.59970713942509657"/>
          <c:h val="6.278789370078739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06B8-001D-474D-9ED4-B25EBA5FFD1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549F-7470-410F-B2AD-C246574BD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EEEB-C631-4347-8EAD-22F866240C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023A-445D-4116-B4FD-8AE452D3DC73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5FA2-2030-450E-B3A3-1C8C20A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609" y="2209800"/>
            <a:ext cx="7598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2017 CAHPS PCMH Patient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Experience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Survey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CTC Practice Reporting Workgroup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6001105"/>
            <a:ext cx="8382000" cy="49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41148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Marie Sarrasin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April 25,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CAHPS Version 3.0 Communication Composite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05784"/>
              </p:ext>
            </p:extLst>
          </p:nvPr>
        </p:nvGraphicFramePr>
        <p:xfrm>
          <a:off x="457200" y="1676400"/>
          <a:ext cx="8229599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/>
                <a:gridCol w="1143000"/>
                <a:gridCol w="914400"/>
                <a:gridCol w="1219200"/>
                <a:gridCol w="990600"/>
                <a:gridCol w="914400"/>
                <a:gridCol w="685800"/>
                <a:gridCol w="685800"/>
                <a:gridCol w="53339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Survey 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Q12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always explained things in way that was easy to understand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Q20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always listened carefully to you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Q22 Provider always gave you easy to understand information about health questions or concerns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Q23 Provider always seemed to know the important information about your medical history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Q24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always showed respect for what you had to say</a:t>
                      </a: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Q25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 always spent enough time with you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Median score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Target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2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 CAHPS </a:t>
                      </a:r>
                      <a:r>
                        <a:rPr lang="en-US" sz="1100" dirty="0" smtClean="0">
                          <a:effectLst/>
                        </a:rPr>
                        <a:t>Communication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84%</a:t>
                      </a:r>
                      <a:endParaRPr lang="en-US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84%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Re-calculated 2016 Communication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86%</a:t>
                      </a:r>
                      <a:endParaRPr lang="en-US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86%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Access &amp; Communication Score Distribution 2016 v 2017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29528"/>
              </p:ext>
            </p:extLst>
          </p:nvPr>
        </p:nvGraphicFramePr>
        <p:xfrm>
          <a:off x="838200" y="1447800"/>
          <a:ext cx="7302499" cy="3810000"/>
        </p:xfrm>
        <a:graphic>
          <a:graphicData uri="http://schemas.openxmlformats.org/drawingml/2006/table">
            <a:tbl>
              <a:tblPr/>
              <a:tblGrid>
                <a:gridCol w="2360148"/>
                <a:gridCol w="1094423"/>
                <a:gridCol w="609070"/>
                <a:gridCol w="1002428"/>
                <a:gridCol w="609070"/>
                <a:gridCol w="723271"/>
                <a:gridCol w="904089"/>
              </a:tblGrid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Comparison of original CTC Access 2016, re-calculated CTC Access 2016  and 2017 score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CTC 2016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 calculated 2016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25th percentile or less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37.4-54.5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45.4-61.9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43.1 - 59.5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25-50th percentile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54.9-62.1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62.1 - 69.1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60.6 - 68.2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50th-75th percentile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62.4-69.6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69.2 - 78.0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68.4 - 77.6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 percentile and 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70.7-96.6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78.4 - 94.6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77.9 - 99.0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Comparison of original CTC Communication 2016, re-calculated CTC Communication 2016  and 2017 score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CTC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Recalculated 2016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Quartile Range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# Practices in Quartile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25th percentile or less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59.2-79.6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61.3 - 81.9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64.7 - 78.6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25-50th percentile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80.1-84.1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82.2 - 86.1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81.5 - 86.0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50th-75th percentile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84.3-89.2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86.2 - 92.1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86.2 - 91.3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75th percentile and 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89.4-97.3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92.2 - 100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91.4 - 98.2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1066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Practices must pass Access  “gate” measure</a:t>
            </a:r>
          </a:p>
          <a:p>
            <a:r>
              <a:rPr lang="en-US" sz="2800" dirty="0" smtClean="0"/>
              <a:t>Two methods for achievement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Method 1 – Meets or </a:t>
            </a:r>
            <a:r>
              <a:rPr lang="en-US" sz="2000" dirty="0"/>
              <a:t>exceeds Access target and meets or exceeds </a:t>
            </a:r>
            <a:r>
              <a:rPr lang="en-US" sz="2000" i="1" dirty="0"/>
              <a:t>Communication</a:t>
            </a:r>
            <a:r>
              <a:rPr lang="en-US" sz="2000" dirty="0"/>
              <a:t> OR </a:t>
            </a:r>
            <a:r>
              <a:rPr lang="en-US" sz="2000" i="1" dirty="0"/>
              <a:t>Office </a:t>
            </a:r>
            <a:r>
              <a:rPr lang="en-US" sz="2000" i="1" dirty="0" smtClean="0"/>
              <a:t>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Method 2 - </a:t>
            </a:r>
            <a:r>
              <a:rPr lang="en-US" sz="2000" dirty="0"/>
              <a:t>Does not meet Access target but improves score by 2.5 from prior years score and meets or exceeds </a:t>
            </a:r>
            <a:r>
              <a:rPr lang="en-US" sz="2000" i="1" dirty="0"/>
              <a:t>Communication</a:t>
            </a:r>
            <a:r>
              <a:rPr lang="en-US" sz="2000" dirty="0"/>
              <a:t> AND </a:t>
            </a:r>
            <a:r>
              <a:rPr lang="en-US" sz="2000" i="1" dirty="0"/>
              <a:t>Office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2014-5 Contractual Performance Standards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304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2014-5 Contractual Performance Standards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2609" y="26341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2017 Contractual Standards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16483"/>
              </p:ext>
            </p:extLst>
          </p:nvPr>
        </p:nvGraphicFramePr>
        <p:xfrm>
          <a:off x="1524000" y="3810000"/>
          <a:ext cx="5105400" cy="136145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86000"/>
                <a:gridCol w="1143000"/>
                <a:gridCol w="1676400"/>
              </a:tblGrid>
              <a:tr h="345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2016 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 Target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69%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Communication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Office Staff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– Performance Groups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051662"/>
              </p:ext>
            </p:extLst>
          </p:nvPr>
        </p:nvGraphicFramePr>
        <p:xfrm>
          <a:off x="1143000" y="12954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2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Results – 50%&gt; Medicaid vs Not 50%&gt; Sites</a:t>
            </a:r>
            <a:endParaRPr lang="en-US" sz="3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22856"/>
              </p:ext>
            </p:extLst>
          </p:nvPr>
        </p:nvGraphicFramePr>
        <p:xfrm>
          <a:off x="1143000" y="15240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6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2015 Top Performers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25414"/>
              </p:ext>
            </p:extLst>
          </p:nvPr>
        </p:nvGraphicFramePr>
        <p:xfrm>
          <a:off x="228600" y="1219200"/>
          <a:ext cx="8686800" cy="2852288"/>
        </p:xfrm>
        <a:graphic>
          <a:graphicData uri="http://schemas.openxmlformats.org/drawingml/2006/table">
            <a:tbl>
              <a:tblPr/>
              <a:tblGrid>
                <a:gridCol w="2205190"/>
                <a:gridCol w="690410"/>
                <a:gridCol w="2205190"/>
                <a:gridCol w="690410"/>
                <a:gridCol w="2205190"/>
                <a:gridCol w="690410"/>
              </a:tblGrid>
              <a:tr h="6697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 Staff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Wickford Family Medicine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99.1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Barrington Family Medicine 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98.2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Solmaz Behtash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Kingstown Family Practice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Chaffey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Chaffey DO LTD.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Solmaz Behtash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87.8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Solmaz Behtash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Medicine Partners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Chaffey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 Primary Care Associates, Inc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 Primary Care Associates, Inc.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88.6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 Primary Care Associates, Inc.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83.1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ckford Family Medicine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94.6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Richard M Del Sesto</a:t>
                      </a:r>
                    </a:p>
                  </a:txBody>
                  <a:tcPr marL="7322" marR="7322" marT="7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88.5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Medicine Partners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82.9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 Medical Group - Arcand Family Medicine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Barrington Family Medicine 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84.5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 Medical Group - Arcand Family Medicine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Care of Barrington </a:t>
                      </a:r>
                    </a:p>
                  </a:txBody>
                  <a:tcPr marL="7322" marR="7322" marT="7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 Medical Group - Arcand Family Medicine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82.3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04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Prairie</a:t>
                      </a:r>
                    </a:p>
                  </a:txBody>
                  <a:tcPr marL="7322" marR="7322" marT="7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Richard M Del Sesto</a:t>
                      </a:r>
                    </a:p>
                  </a:txBody>
                  <a:tcPr marL="7322" marR="7322" marT="7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Tiverton Family Practice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81.9</a:t>
                      </a:r>
                    </a:p>
                  </a:txBody>
                  <a:tcPr marL="7322" marR="7322" marT="7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Sites with Greatest Improvement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08219"/>
              </p:ext>
            </p:extLst>
          </p:nvPr>
        </p:nvGraphicFramePr>
        <p:xfrm>
          <a:off x="457200" y="1066800"/>
          <a:ext cx="7467600" cy="2259330"/>
        </p:xfrm>
        <a:graphic>
          <a:graphicData uri="http://schemas.openxmlformats.org/drawingml/2006/table">
            <a:tbl>
              <a:tblPr/>
              <a:tblGrid>
                <a:gridCol w="3251200"/>
                <a:gridCol w="1054100"/>
                <a:gridCol w="1054100"/>
                <a:gridCol w="1054100"/>
                <a:gridCol w="1054100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Access Recalculated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2016 recalculated and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 Medical Group - Arcand Family Medicine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PCHC-Prairie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CCAP: Family Health Services - Cranston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 Primary Care Associates, Inc.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 - Primary Care Family and Internal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Medicine-Wakefield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Wickford Family Medicine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Practices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Charter Care Medical Associates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Linden Tree Family Health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09206"/>
              </p:ext>
            </p:extLst>
          </p:nvPr>
        </p:nvGraphicFramePr>
        <p:xfrm>
          <a:off x="457200" y="3581400"/>
          <a:ext cx="7467600" cy="2105025"/>
        </p:xfrm>
        <a:graphic>
          <a:graphicData uri="http://schemas.openxmlformats.org/drawingml/2006/table">
            <a:tbl>
              <a:tblPr/>
              <a:tblGrid>
                <a:gridCol w="3251200"/>
                <a:gridCol w="1054100"/>
                <a:gridCol w="1054100"/>
                <a:gridCol w="1054100"/>
                <a:gridCol w="1054100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Communication Recalculated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2016 Recalculated and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PCHC- Chad Brown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Linden Tree Family Health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PCHC- Chafee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PCHC- Prairie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PCHC- Central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Family Medical Middletown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Solmaz Behtash - Ideal Medical Practices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Care of Barrington - Ideal Medical Practices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Sites with Greatest Improvement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41922"/>
              </p:ext>
            </p:extLst>
          </p:nvPr>
        </p:nvGraphicFramePr>
        <p:xfrm>
          <a:off x="914400" y="3505200"/>
          <a:ext cx="6413500" cy="2105025"/>
        </p:xfrm>
        <a:graphic>
          <a:graphicData uri="http://schemas.openxmlformats.org/drawingml/2006/table">
            <a:tbl>
              <a:tblPr/>
              <a:tblGrid>
                <a:gridCol w="3251200"/>
                <a:gridCol w="1054100"/>
                <a:gridCol w="1054100"/>
                <a:gridCol w="1054100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Self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Self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North Main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Richard M. Del Sesto M.D., M.S.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Family Medical Middletown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Tiverton Family Practice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Crossroads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Prairie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Women's Medicine Collaborative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2788"/>
              </p:ext>
            </p:extLst>
          </p:nvPr>
        </p:nvGraphicFramePr>
        <p:xfrm>
          <a:off x="914400" y="1219200"/>
          <a:ext cx="6413500" cy="2105025"/>
        </p:xfrm>
        <a:graphic>
          <a:graphicData uri="http://schemas.openxmlformats.org/drawingml/2006/table">
            <a:tbl>
              <a:tblPr/>
              <a:tblGrid>
                <a:gridCol w="3251200"/>
                <a:gridCol w="1054100"/>
                <a:gridCol w="1054100"/>
                <a:gridCol w="1054100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Office Staff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Office Staff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PCHC - Chad Brown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CharterCARE Medical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Chaffey DO LTD.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Solmaz Behtash - Ideal Medical Practices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Linden Tree Family Health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SCHS - Family Medical Middletown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Women's Medicine Collaborative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CNE Medical Group - Brookside Family Medicine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endParaRPr lang="en-US" sz="1000" b="1" dirty="0">
              <a:solidFill>
                <a:srgbClr val="000000"/>
              </a:solidFill>
              <a:latin typeface="Calibri"/>
            </a:endParaRP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cs typeface="Arial" pitchFamily="34" charset="0"/>
              </a:rPr>
              <a:t>CAHPS Version 3.0 substantially different from previous</a:t>
            </a:r>
          </a:p>
          <a:p>
            <a:r>
              <a:rPr lang="en-US" sz="2800" dirty="0" smtClean="0">
                <a:cs typeface="Arial" pitchFamily="34" charset="0"/>
              </a:rPr>
              <a:t>Access – removal of “after hours response” and “15 minute wait time” improved scores </a:t>
            </a:r>
          </a:p>
          <a:p>
            <a:r>
              <a:rPr lang="en-US" sz="2800" dirty="0" smtClean="0">
                <a:cs typeface="Arial" pitchFamily="34" charset="0"/>
              </a:rPr>
              <a:t>Communication – removal of “easy to understand information about health concerns” and “always seemed to know important information about medical history” improved scores</a:t>
            </a:r>
          </a:p>
        </p:txBody>
      </p:sp>
    </p:spTree>
    <p:extLst>
      <p:ext uri="{BB962C8B-B14F-4D97-AF65-F5344CB8AC3E}">
        <p14:creationId xmlns:p14="http://schemas.microsoft.com/office/powerpoint/2010/main" val="841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Consistent with the </a:t>
            </a:r>
            <a:r>
              <a:rPr lang="en-US" sz="2600" dirty="0"/>
              <a:t>CAHPS Consortium’s analyses of CG-CAHPS 2.0 data from the 2014 CAHPS Clinician &amp; Group Survey </a:t>
            </a:r>
            <a:r>
              <a:rPr lang="en-US" sz="2600" dirty="0" smtClean="0"/>
              <a:t>Database, which indicates </a:t>
            </a:r>
            <a:r>
              <a:rPr lang="en-US" sz="2600" dirty="0"/>
              <a:t>that the access and communication composite measures have higher scores on the 3.0 </a:t>
            </a:r>
            <a:r>
              <a:rPr lang="en-US" sz="2600" dirty="0" smtClean="0"/>
              <a:t>version than on the 2.0 version of CG-CAHPS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115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2017 CAHPS Survey Topics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CAHPS Adult Survey Version 3.0</a:t>
            </a:r>
          </a:p>
          <a:p>
            <a:r>
              <a:rPr lang="en-US" sz="2800" dirty="0" smtClean="0"/>
              <a:t>Survey Profile</a:t>
            </a:r>
          </a:p>
          <a:p>
            <a:r>
              <a:rPr lang="en-US" sz="2800" dirty="0" smtClean="0"/>
              <a:t>2016/2017 Medians and Targets</a:t>
            </a:r>
          </a:p>
          <a:p>
            <a:r>
              <a:rPr lang="en-US" sz="2800" dirty="0" smtClean="0"/>
              <a:t>Cohort and Site Results</a:t>
            </a:r>
          </a:p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Questions 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do these analyses say about patients’ concerns about providers?</a:t>
            </a:r>
          </a:p>
          <a:p>
            <a:r>
              <a:rPr lang="en-US" dirty="0" smtClean="0"/>
              <a:t>How actionable is this data?</a:t>
            </a:r>
          </a:p>
          <a:p>
            <a:r>
              <a:rPr lang="en-US" dirty="0" smtClean="0"/>
              <a:t>Is this the best measure of RI’s patient experience?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2017 CAHPS Child Survey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CAHPS Survey Version 3.0</a:t>
            </a:r>
          </a:p>
          <a:p>
            <a:r>
              <a:rPr lang="en-US" sz="2800" dirty="0" smtClean="0"/>
              <a:t>Survey Profile</a:t>
            </a:r>
          </a:p>
          <a:p>
            <a:r>
              <a:rPr lang="en-US" sz="2800" dirty="0" smtClean="0"/>
              <a:t>Cohort Results</a:t>
            </a:r>
          </a:p>
          <a:p>
            <a:r>
              <a:rPr lang="en-US" sz="2800" dirty="0" smtClean="0"/>
              <a:t>Summary</a:t>
            </a:r>
          </a:p>
          <a:p>
            <a:r>
              <a:rPr lang="en-US" sz="2800" dirty="0" smtClean="0"/>
              <a:t>Questions 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CAHPS Child Version 3.0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Version 3.0</a:t>
            </a:r>
            <a:r>
              <a:rPr lang="en-US" sz="2800" dirty="0" smtClean="0"/>
              <a:t> includes the following domains:</a:t>
            </a:r>
          </a:p>
          <a:p>
            <a:pPr lvl="1"/>
            <a:r>
              <a:rPr lang="en-US" sz="2400" dirty="0" smtClean="0"/>
              <a:t>Access - revised</a:t>
            </a:r>
          </a:p>
          <a:p>
            <a:pPr lvl="1"/>
            <a:r>
              <a:rPr lang="en-US" sz="2400" dirty="0" smtClean="0"/>
              <a:t>Communication - revised</a:t>
            </a:r>
          </a:p>
          <a:p>
            <a:pPr lvl="1"/>
            <a:r>
              <a:rPr lang="en-US" sz="2400" dirty="0" smtClean="0"/>
              <a:t>Office Staff</a:t>
            </a:r>
          </a:p>
          <a:p>
            <a:pPr lvl="1"/>
            <a:r>
              <a:rPr lang="en-US" sz="2400" dirty="0" smtClean="0"/>
              <a:t>Care Coordination - new</a:t>
            </a:r>
          </a:p>
          <a:p>
            <a:pPr lvl="1"/>
            <a:r>
              <a:rPr lang="en-US" sz="2400" dirty="0" smtClean="0"/>
              <a:t>Child Development- revised (PCMH Item Set)</a:t>
            </a:r>
          </a:p>
          <a:p>
            <a:pPr lvl="1"/>
            <a:r>
              <a:rPr lang="en-US" sz="2400" dirty="0" smtClean="0"/>
              <a:t>Child Prevention – </a:t>
            </a:r>
            <a:r>
              <a:rPr lang="en-US" sz="2400" dirty="0"/>
              <a:t>revised (PCMH Item Set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Total </a:t>
            </a:r>
            <a:r>
              <a:rPr lang="en-US" sz="2400" dirty="0"/>
              <a:t>number of core questions </a:t>
            </a:r>
            <a:r>
              <a:rPr lang="en-US" sz="2400" dirty="0" smtClean="0"/>
              <a:t>was </a:t>
            </a:r>
            <a:r>
              <a:rPr lang="en-US" sz="2400" dirty="0"/>
              <a:t>reduced from </a:t>
            </a:r>
            <a:r>
              <a:rPr lang="en-US" sz="2400" dirty="0" smtClean="0"/>
              <a:t>62 to </a:t>
            </a:r>
            <a:r>
              <a:rPr lang="en-US" sz="2400" dirty="0"/>
              <a:t>4</a:t>
            </a:r>
            <a:r>
              <a:rPr lang="en-US" sz="2400" dirty="0" smtClean="0"/>
              <a:t>9</a:t>
            </a:r>
          </a:p>
          <a:p>
            <a:r>
              <a:rPr lang="en-US" sz="2400" dirty="0" smtClean="0"/>
              <a:t>Look-back period is 6 months</a:t>
            </a:r>
            <a:endParaRPr lang="en-US" sz="2400" dirty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 Child Survey</a:t>
            </a:r>
            <a:endParaRPr lang="en-US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itchFamily="34" charset="0"/>
              </a:rPr>
              <a:t>Nine (9) sites</a:t>
            </a:r>
            <a:endParaRPr lang="en-US" sz="2800" dirty="0">
              <a:cs typeface="Arial" pitchFamily="34" charset="0"/>
            </a:endParaRPr>
          </a:p>
          <a:p>
            <a:pPr lvl="1"/>
            <a:r>
              <a:rPr lang="en-US" sz="2400" dirty="0" smtClean="0">
                <a:cs typeface="Arial" pitchFamily="34" charset="0"/>
              </a:rPr>
              <a:t>3,949 </a:t>
            </a:r>
            <a:r>
              <a:rPr lang="en-US" sz="2400" dirty="0">
                <a:cs typeface="Arial" pitchFamily="34" charset="0"/>
              </a:rPr>
              <a:t>patients randomly selected to participate</a:t>
            </a:r>
          </a:p>
          <a:p>
            <a:pPr lvl="2"/>
            <a:r>
              <a:rPr lang="en-US" dirty="0" smtClean="0">
                <a:cs typeface="Arial" pitchFamily="34" charset="0"/>
              </a:rPr>
              <a:t>343-515 </a:t>
            </a:r>
            <a:r>
              <a:rPr lang="en-US" dirty="0">
                <a:cs typeface="Arial" pitchFamily="34" charset="0"/>
              </a:rPr>
              <a:t>per site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854 </a:t>
            </a:r>
            <a:r>
              <a:rPr lang="en-US" sz="2400" dirty="0">
                <a:cs typeface="Arial" pitchFamily="34" charset="0"/>
              </a:rPr>
              <a:t>completed surveys</a:t>
            </a:r>
          </a:p>
          <a:p>
            <a:pPr lvl="2"/>
            <a:r>
              <a:rPr lang="en-US" dirty="0" smtClean="0">
                <a:cs typeface="Arial" pitchFamily="34" charset="0"/>
              </a:rPr>
              <a:t>437 </a:t>
            </a:r>
            <a:r>
              <a:rPr lang="en-US" dirty="0">
                <a:cs typeface="Arial" pitchFamily="34" charset="0"/>
              </a:rPr>
              <a:t>mail surveys</a:t>
            </a:r>
          </a:p>
          <a:p>
            <a:pPr lvl="2"/>
            <a:r>
              <a:rPr lang="en-US" dirty="0" smtClean="0">
                <a:cs typeface="Arial" pitchFamily="34" charset="0"/>
              </a:rPr>
              <a:t>417 </a:t>
            </a:r>
            <a:r>
              <a:rPr lang="en-US" dirty="0">
                <a:cs typeface="Arial" pitchFamily="34" charset="0"/>
              </a:rPr>
              <a:t>phone surveys</a:t>
            </a:r>
          </a:p>
          <a:p>
            <a:pPr lvl="1"/>
            <a:r>
              <a:rPr lang="en-US" sz="2400" dirty="0">
                <a:cs typeface="Arial" pitchFamily="34" charset="0"/>
              </a:rPr>
              <a:t>Response rate: </a:t>
            </a:r>
            <a:r>
              <a:rPr lang="en-US" sz="2400" dirty="0" smtClean="0">
                <a:cs typeface="Arial" pitchFamily="34" charset="0"/>
              </a:rPr>
              <a:t>21.9% </a:t>
            </a:r>
            <a:r>
              <a:rPr lang="en-US" sz="2400" dirty="0">
                <a:cs typeface="Arial" pitchFamily="34" charset="0"/>
              </a:rPr>
              <a:t>overall</a:t>
            </a:r>
          </a:p>
          <a:p>
            <a:pPr marL="45720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Patient Demographics</a:t>
            </a:r>
            <a:endParaRPr lang="en-US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>
                <a:latin typeface="+mj-lt"/>
                <a:cs typeface="Arial" pitchFamily="34" charset="0"/>
              </a:rPr>
              <a:t>2017 Parent/Respondent demographics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32520"/>
              </p:ext>
            </p:extLst>
          </p:nvPr>
        </p:nvGraphicFramePr>
        <p:xfrm>
          <a:off x="1752600" y="1828800"/>
          <a:ext cx="4495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 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High School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–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r>
                        <a:rPr lang="en-US" baseline="0" dirty="0" smtClean="0"/>
                        <a:t> –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18-24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</a:t>
            </a:r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04054"/>
              </p:ext>
            </p:extLst>
          </p:nvPr>
        </p:nvGraphicFramePr>
        <p:xfrm>
          <a:off x="304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</a:t>
            </a:r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2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</a:t>
            </a:r>
            <a:r>
              <a:rPr lang="en-US" dirty="0" smtClean="0">
                <a:solidFill>
                  <a:schemeClr val="bg1"/>
                </a:solidFill>
              </a:rPr>
              <a:t>Access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82892"/>
              </p:ext>
            </p:extLst>
          </p:nvPr>
        </p:nvGraphicFramePr>
        <p:xfrm>
          <a:off x="3048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PCMH Kids </a:t>
            </a:r>
            <a:r>
              <a:rPr lang="en-US" sz="3600" dirty="0" smtClean="0">
                <a:solidFill>
                  <a:schemeClr val="bg1"/>
                </a:solidFill>
              </a:rPr>
              <a:t>Communication 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344978"/>
              </p:ext>
            </p:extLst>
          </p:nvPr>
        </p:nvGraphicFramePr>
        <p:xfrm>
          <a:off x="304800" y="13334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PCMH Kids Office Staff Results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28408"/>
              </p:ext>
            </p:extLst>
          </p:nvPr>
        </p:nvGraphicFramePr>
        <p:xfrm>
          <a:off x="304800" y="904875"/>
          <a:ext cx="82296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CAHPS Version 3.0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Version </a:t>
            </a:r>
            <a:r>
              <a:rPr lang="en-US" sz="2400" dirty="0"/>
              <a:t>3.0 of the </a:t>
            </a:r>
            <a:r>
              <a:rPr lang="en-US" sz="2400" dirty="0" smtClean="0"/>
              <a:t>CAHPS PCMH Survey released in June 2015</a:t>
            </a:r>
          </a:p>
          <a:p>
            <a:r>
              <a:rPr lang="en-US" sz="2400" dirty="0" smtClean="0"/>
              <a:t>Version 3.0</a:t>
            </a:r>
            <a:r>
              <a:rPr lang="en-US" sz="2800" dirty="0" smtClean="0"/>
              <a:t> includes the following domains:</a:t>
            </a:r>
          </a:p>
          <a:p>
            <a:pPr lvl="1"/>
            <a:r>
              <a:rPr lang="en-US" sz="2400" dirty="0" smtClean="0"/>
              <a:t>*Access - revised</a:t>
            </a:r>
          </a:p>
          <a:p>
            <a:pPr lvl="1"/>
            <a:r>
              <a:rPr lang="en-US" sz="2400" dirty="0" smtClean="0"/>
              <a:t>*Communication - revised</a:t>
            </a:r>
          </a:p>
          <a:p>
            <a:pPr lvl="1"/>
            <a:r>
              <a:rPr lang="en-US" sz="2400" dirty="0" smtClean="0"/>
              <a:t>*Office Staff</a:t>
            </a:r>
          </a:p>
          <a:p>
            <a:pPr lvl="1"/>
            <a:r>
              <a:rPr lang="en-US" sz="2400" dirty="0" smtClean="0"/>
              <a:t>Care Coordination - new</a:t>
            </a:r>
          </a:p>
          <a:p>
            <a:pPr lvl="1"/>
            <a:r>
              <a:rPr lang="en-US" sz="2400" dirty="0" smtClean="0"/>
              <a:t>Self-Management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otal </a:t>
            </a:r>
            <a:r>
              <a:rPr lang="en-US" sz="2400" dirty="0"/>
              <a:t>number of core questions </a:t>
            </a:r>
            <a:r>
              <a:rPr lang="en-US" sz="2400" dirty="0" smtClean="0"/>
              <a:t>was </a:t>
            </a:r>
            <a:r>
              <a:rPr lang="en-US" sz="2400" dirty="0"/>
              <a:t>reduced from </a:t>
            </a:r>
            <a:r>
              <a:rPr lang="en-US" sz="2400" dirty="0" smtClean="0"/>
              <a:t>52 to 37</a:t>
            </a:r>
          </a:p>
          <a:p>
            <a:r>
              <a:rPr lang="en-US" sz="2400" dirty="0" smtClean="0"/>
              <a:t>Look-back period is 6 months</a:t>
            </a:r>
            <a:endParaRPr lang="en-US" sz="2400" dirty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1300" b="1" dirty="0" smtClean="0"/>
              <a:t>*contract measures</a:t>
            </a:r>
            <a:endParaRPr lang="en-US" sz="1300" b="1" dirty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</a:t>
            </a:r>
            <a:r>
              <a:rPr lang="en-US" dirty="0" smtClean="0">
                <a:solidFill>
                  <a:schemeClr val="bg1"/>
                </a:solidFill>
              </a:rPr>
              <a:t>Care Coordination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957766"/>
              </p:ext>
            </p:extLst>
          </p:nvPr>
        </p:nvGraphicFramePr>
        <p:xfrm>
          <a:off x="228600" y="14478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</a:t>
            </a:r>
            <a:r>
              <a:rPr lang="en-US" dirty="0" smtClean="0">
                <a:solidFill>
                  <a:schemeClr val="bg1"/>
                </a:solidFill>
              </a:rPr>
              <a:t>Child Development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832883"/>
              </p:ext>
            </p:extLst>
          </p:nvPr>
        </p:nvGraphicFramePr>
        <p:xfrm>
          <a:off x="400050" y="13334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PCMH Kids Child </a:t>
            </a:r>
            <a:r>
              <a:rPr lang="en-US" dirty="0" smtClean="0">
                <a:solidFill>
                  <a:schemeClr val="bg1"/>
                </a:solidFill>
              </a:rPr>
              <a:t>Prevention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32192"/>
              </p:ext>
            </p:extLst>
          </p:nvPr>
        </p:nvGraphicFramePr>
        <p:xfrm>
          <a:off x="457200" y="15811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39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First Year All Sites Participated</a:t>
            </a:r>
          </a:p>
          <a:p>
            <a:r>
              <a:rPr lang="en-US" sz="2800" dirty="0" smtClean="0">
                <a:cs typeface="Arial" pitchFamily="34" charset="0"/>
              </a:rPr>
              <a:t>No Version 3.0 national results to compare</a:t>
            </a:r>
          </a:p>
          <a:p>
            <a:r>
              <a:rPr lang="en-US" sz="2800" dirty="0" smtClean="0">
                <a:cs typeface="Arial" pitchFamily="34" charset="0"/>
              </a:rPr>
              <a:t>More to Come</a:t>
            </a:r>
          </a:p>
          <a:p>
            <a:r>
              <a:rPr lang="en-US" sz="2800" dirty="0" smtClean="0">
                <a:cs typeface="Arial" pitchFamily="34" charset="0"/>
              </a:rPr>
              <a:t>Questions?</a:t>
            </a:r>
            <a:endParaRPr lang="en-US" sz="2800" dirty="0">
              <a:cs typeface="Arial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 Adult Survey</a:t>
            </a:r>
            <a:endParaRPr lang="en-US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Conducted in November, 2016 – January, 2017</a:t>
            </a:r>
          </a:p>
          <a:p>
            <a:r>
              <a:rPr lang="en-US" sz="2400" dirty="0" smtClean="0">
                <a:cs typeface="Arial" pitchFamily="34" charset="0"/>
              </a:rPr>
              <a:t>Mixed mode – 1 survey mailing, 5 follow-up phone calls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English and Spanish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Oversampling at sites with low response rates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Same survey vendor as 2016, comparative contract scores</a:t>
            </a:r>
          </a:p>
          <a:p>
            <a:pPr lvl="1"/>
            <a:r>
              <a:rPr lang="en-US" sz="2400" dirty="0">
                <a:cs typeface="Arial" pitchFamily="34" charset="0"/>
              </a:rPr>
              <a:t>Adults age 18 and older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2017 Adult Survey</a:t>
            </a:r>
            <a:endParaRPr lang="en-US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itchFamily="34" charset="0"/>
              </a:rPr>
              <a:t>Thirty seven (37) </a:t>
            </a:r>
            <a:r>
              <a:rPr lang="en-US" sz="2800" dirty="0">
                <a:cs typeface="Arial" pitchFamily="34" charset="0"/>
              </a:rPr>
              <a:t>sites</a:t>
            </a:r>
          </a:p>
          <a:p>
            <a:pPr lvl="1"/>
            <a:r>
              <a:rPr lang="en-US" sz="2400" dirty="0">
                <a:cs typeface="Arial" pitchFamily="34" charset="0"/>
              </a:rPr>
              <a:t>13,529 patients randomly selected to participate</a:t>
            </a:r>
          </a:p>
          <a:p>
            <a:pPr lvl="2"/>
            <a:r>
              <a:rPr lang="en-US" dirty="0">
                <a:cs typeface="Arial" pitchFamily="34" charset="0"/>
              </a:rPr>
              <a:t>128-1029 per site</a:t>
            </a:r>
          </a:p>
          <a:p>
            <a:pPr lvl="1"/>
            <a:r>
              <a:rPr lang="en-US" sz="2400" dirty="0">
                <a:cs typeface="Arial" pitchFamily="34" charset="0"/>
              </a:rPr>
              <a:t>3,857 completed surveys</a:t>
            </a:r>
          </a:p>
          <a:p>
            <a:pPr lvl="2"/>
            <a:r>
              <a:rPr lang="en-US" dirty="0">
                <a:cs typeface="Arial" pitchFamily="34" charset="0"/>
              </a:rPr>
              <a:t>2,196 mail surveys</a:t>
            </a:r>
          </a:p>
          <a:p>
            <a:pPr lvl="2"/>
            <a:r>
              <a:rPr lang="en-US" dirty="0">
                <a:cs typeface="Arial" pitchFamily="34" charset="0"/>
              </a:rPr>
              <a:t>1,661 phone surveys</a:t>
            </a:r>
          </a:p>
          <a:p>
            <a:pPr lvl="1"/>
            <a:r>
              <a:rPr lang="en-US" sz="2400" dirty="0">
                <a:cs typeface="Arial" pitchFamily="34" charset="0"/>
              </a:rPr>
              <a:t>Response rate: </a:t>
            </a:r>
            <a:r>
              <a:rPr lang="en-US" sz="2400" dirty="0" smtClean="0">
                <a:cs typeface="Arial" pitchFamily="34" charset="0"/>
              </a:rPr>
              <a:t>26.9% </a:t>
            </a:r>
            <a:r>
              <a:rPr lang="en-US" sz="2400" dirty="0">
                <a:cs typeface="Arial" pitchFamily="34" charset="0"/>
              </a:rPr>
              <a:t>overall</a:t>
            </a:r>
          </a:p>
          <a:p>
            <a:pPr lvl="2"/>
            <a:r>
              <a:rPr lang="en-US" dirty="0">
                <a:cs typeface="Arial" pitchFamily="34" charset="0"/>
              </a:rPr>
              <a:t>2016 rate: 25.3% overall</a:t>
            </a: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Patient Demographics</a:t>
            </a:r>
            <a:endParaRPr lang="en-US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>
                <a:latin typeface="+mj-lt"/>
                <a:cs typeface="Arial" pitchFamily="34" charset="0"/>
              </a:rPr>
              <a:t>2017 patient respondent demographics compared with 2016 survey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8921"/>
              </p:ext>
            </p:extLst>
          </p:nvPr>
        </p:nvGraphicFramePr>
        <p:xfrm>
          <a:off x="990600" y="24384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 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&gt;55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–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High School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r>
                        <a:rPr lang="en-US" baseline="0" dirty="0" smtClean="0"/>
                        <a:t> – 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304799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Access and Communication Composites</a:t>
            </a:r>
            <a:endParaRPr lang="en-US" sz="36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cs typeface="Arial" pitchFamily="34" charset="0"/>
              </a:rPr>
              <a:t>CAHPS 3.0 Survey updated Access and Communication Composites</a:t>
            </a:r>
          </a:p>
          <a:p>
            <a:r>
              <a:rPr lang="en-US" sz="2800" dirty="0" smtClean="0">
                <a:cs typeface="Arial" pitchFamily="34" charset="0"/>
              </a:rPr>
              <a:t>One question from Access 2016 dropped</a:t>
            </a:r>
          </a:p>
          <a:p>
            <a:r>
              <a:rPr lang="en-US" sz="2800" dirty="0" smtClean="0">
                <a:cs typeface="Arial" pitchFamily="34" charset="0"/>
              </a:rPr>
              <a:t>Two questions from Communication 2016  dropped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Access and Communication Composites</a:t>
            </a:r>
            <a:endParaRPr lang="en-US" sz="36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itchFamily="34" charset="0"/>
              </a:rPr>
              <a:t>For </a:t>
            </a:r>
            <a:r>
              <a:rPr lang="en-US" sz="2800" dirty="0">
                <a:cs typeface="Arial" pitchFamily="34" charset="0"/>
              </a:rPr>
              <a:t>a fair comparison, RIQI recalculated 2016 Access and Communication scores using the 2017 </a:t>
            </a:r>
            <a:r>
              <a:rPr lang="en-US" sz="2800" dirty="0" smtClean="0">
                <a:cs typeface="Arial" pitchFamily="34" charset="0"/>
              </a:rPr>
              <a:t>composite:</a:t>
            </a:r>
          </a:p>
          <a:p>
            <a:r>
              <a:rPr lang="en-US" sz="2800" dirty="0" smtClean="0">
                <a:cs typeface="Arial" pitchFamily="34" charset="0"/>
              </a:rPr>
              <a:t>Access median increased from 62% to 69%</a:t>
            </a:r>
          </a:p>
          <a:p>
            <a:r>
              <a:rPr lang="en-US" sz="2800" dirty="0" smtClean="0">
                <a:cs typeface="Arial" pitchFamily="34" charset="0"/>
              </a:rPr>
              <a:t>Communication median increased from 84% to 86%</a:t>
            </a:r>
          </a:p>
          <a:p>
            <a:r>
              <a:rPr lang="en-US" sz="2800" dirty="0" smtClean="0">
                <a:cs typeface="Arial" pitchFamily="34" charset="0"/>
              </a:rPr>
              <a:t>Targets were increased to match medians</a:t>
            </a:r>
            <a:endParaRPr lang="en-US" sz="2800" dirty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81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CAHPS Version 3.0 Access Composite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8A89-C142-4DC5-9036-3DD77C0F663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37715"/>
              </p:ext>
            </p:extLst>
          </p:nvPr>
        </p:nvGraphicFramePr>
        <p:xfrm>
          <a:off x="533400" y="1570355"/>
          <a:ext cx="807720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385"/>
                <a:gridCol w="930615"/>
                <a:gridCol w="1121847"/>
                <a:gridCol w="1262421"/>
                <a:gridCol w="1061618"/>
                <a:gridCol w="1162020"/>
                <a:gridCol w="859170"/>
                <a:gridCol w="70512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Survey Version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Q6  Always obtained appt. for urgent care as soon as needed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Q9  Always obtained appt. for check-up or routine care as soon as needed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Q14  Always received same day response to phone calls made during regular office hours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Q16  Always received a response as soon as needed to phone calls made after regular office hours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Q18  Always saw provider within 15 minutes of appointment time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 score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Target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2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 CAHPS Access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61%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 CTC Access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62%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60%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Re-calculated 2016 </a:t>
                      </a:r>
                      <a:r>
                        <a:rPr lang="en-US" sz="1100" dirty="0">
                          <a:effectLst/>
                        </a:rPr>
                        <a:t>CTC scores using CAHPS 2017 </a:t>
                      </a:r>
                      <a:r>
                        <a:rPr lang="en-US" sz="1100" dirty="0" smtClean="0">
                          <a:effectLst/>
                        </a:rPr>
                        <a:t>Access composite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Yes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No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69%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69%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1631</Words>
  <Application>Microsoft Office PowerPoint</Application>
  <PresentationFormat>On-screen Show (4:3)</PresentationFormat>
  <Paragraphs>593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2017 CAHPS Survey Topics</vt:lpstr>
      <vt:lpstr>CAHPS Version 3.0</vt:lpstr>
      <vt:lpstr>2017 Adult Survey</vt:lpstr>
      <vt:lpstr>2017 Adult Survey</vt:lpstr>
      <vt:lpstr>Patient Demographics</vt:lpstr>
      <vt:lpstr>Access and Communication Composites</vt:lpstr>
      <vt:lpstr>Access and Communication Composites</vt:lpstr>
      <vt:lpstr>CAHPS Version 3.0 Access Composite</vt:lpstr>
      <vt:lpstr>CAHPS Version 3.0 Communication Composite</vt:lpstr>
      <vt:lpstr>Access &amp; Communication Score Distribution 2016 v 2017</vt:lpstr>
      <vt:lpstr>2014-5 Contractual Performance Standards</vt:lpstr>
      <vt:lpstr>Results – Performance Groups</vt:lpstr>
      <vt:lpstr>Results – 50%&gt; Medicaid vs Not 50%&gt; Sites</vt:lpstr>
      <vt:lpstr>2015 Top Performers</vt:lpstr>
      <vt:lpstr>Sites with Greatest Improvement</vt:lpstr>
      <vt:lpstr>Sites with Greatest Improvement</vt:lpstr>
      <vt:lpstr>Summary</vt:lpstr>
      <vt:lpstr>Summary</vt:lpstr>
      <vt:lpstr>Questions</vt:lpstr>
      <vt:lpstr>2017 CAHPS Child Survey</vt:lpstr>
      <vt:lpstr>CAHPS Child Version 3.0</vt:lpstr>
      <vt:lpstr>2017 Child Survey</vt:lpstr>
      <vt:lpstr>Patient Demographics</vt:lpstr>
      <vt:lpstr>PCMH Kids Results</vt:lpstr>
      <vt:lpstr>PCMH Kids Results</vt:lpstr>
      <vt:lpstr>PCMH Kids Access Results</vt:lpstr>
      <vt:lpstr>PCMH Kids Communication Results</vt:lpstr>
      <vt:lpstr>PCMH Kids Office Staff Results</vt:lpstr>
      <vt:lpstr>PCMH Kids Care Coordination Results</vt:lpstr>
      <vt:lpstr>PCMH Kids Child Development Results</vt:lpstr>
      <vt:lpstr>PCMH Kids Child Prevention Results</vt:lpstr>
      <vt:lpstr>Summary</vt:lpstr>
    </vt:vector>
  </TitlesOfParts>
  <Company>Rhode Island Quality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Sarrasin</dc:creator>
  <cp:lastModifiedBy>Campbell, Susanne</cp:lastModifiedBy>
  <cp:revision>81</cp:revision>
  <dcterms:created xsi:type="dcterms:W3CDTF">2017-04-17T20:39:51Z</dcterms:created>
  <dcterms:modified xsi:type="dcterms:W3CDTF">2017-04-28T14:36:25Z</dcterms:modified>
</cp:coreProperties>
</file>