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435" r:id="rId2"/>
    <p:sldId id="478" r:id="rId3"/>
    <p:sldId id="471" r:id="rId4"/>
    <p:sldId id="462" r:id="rId5"/>
    <p:sldId id="474" r:id="rId6"/>
    <p:sldId id="473" r:id="rId7"/>
    <p:sldId id="463" r:id="rId8"/>
    <p:sldId id="470" r:id="rId9"/>
    <p:sldId id="479" r:id="rId10"/>
    <p:sldId id="472" r:id="rId11"/>
    <p:sldId id="480" r:id="rId12"/>
    <p:sldId id="483" r:id="rId13"/>
    <p:sldId id="487" r:id="rId14"/>
    <p:sldId id="488" r:id="rId15"/>
    <p:sldId id="489" r:id="rId16"/>
    <p:sldId id="492" r:id="rId17"/>
    <p:sldId id="491" r:id="rId18"/>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2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2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2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200" kern="1200">
        <a:solidFill>
          <a:schemeClr val="tx1"/>
        </a:solidFill>
        <a:latin typeface="Arial" charset="0"/>
        <a:ea typeface="ＭＳ Ｐゴシック" pitchFamily="34" charset="-128"/>
        <a:cs typeface="+mn-cs"/>
      </a:defRPr>
    </a:lvl5pPr>
    <a:lvl6pPr marL="2286000" algn="l" defTabSz="914400" rtl="0" eaLnBrk="1" latinLnBrk="0" hangingPunct="1">
      <a:defRPr sz="3200" kern="1200">
        <a:solidFill>
          <a:schemeClr val="tx1"/>
        </a:solidFill>
        <a:latin typeface="Arial" charset="0"/>
        <a:ea typeface="ＭＳ Ｐゴシック" pitchFamily="34" charset="-128"/>
        <a:cs typeface="+mn-cs"/>
      </a:defRPr>
    </a:lvl6pPr>
    <a:lvl7pPr marL="2743200" algn="l" defTabSz="914400" rtl="0" eaLnBrk="1" latinLnBrk="0" hangingPunct="1">
      <a:defRPr sz="3200" kern="1200">
        <a:solidFill>
          <a:schemeClr val="tx1"/>
        </a:solidFill>
        <a:latin typeface="Arial" charset="0"/>
        <a:ea typeface="ＭＳ Ｐゴシック" pitchFamily="34" charset="-128"/>
        <a:cs typeface="+mn-cs"/>
      </a:defRPr>
    </a:lvl7pPr>
    <a:lvl8pPr marL="3200400" algn="l" defTabSz="914400" rtl="0" eaLnBrk="1" latinLnBrk="0" hangingPunct="1">
      <a:defRPr sz="3200" kern="1200">
        <a:solidFill>
          <a:schemeClr val="tx1"/>
        </a:solidFill>
        <a:latin typeface="Arial" charset="0"/>
        <a:ea typeface="ＭＳ Ｐゴシック" pitchFamily="34" charset="-128"/>
        <a:cs typeface="+mn-cs"/>
      </a:defRPr>
    </a:lvl8pPr>
    <a:lvl9pPr marL="3657600" algn="l" defTabSz="914400" rtl="0" eaLnBrk="1" latinLnBrk="0" hangingPunct="1">
      <a:defRPr sz="32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666068"/>
    <a:srgbClr val="E95E1F"/>
    <a:srgbClr val="F12BD9"/>
    <a:srgbClr val="F2D52A"/>
    <a:srgbClr val="27AF2A"/>
    <a:srgbClr val="DD0D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86"/>
    <p:restoredTop sz="63290"/>
  </p:normalViewPr>
  <p:slideViewPr>
    <p:cSldViewPr>
      <p:cViewPr varScale="1">
        <p:scale>
          <a:sx n="100" d="100"/>
          <a:sy n="100" d="100"/>
        </p:scale>
        <p:origin x="4440" y="160"/>
      </p:cViewPr>
      <p:guideLst>
        <p:guide orient="horz" pos="2160"/>
        <p:guide pos="2880"/>
      </p:guideLst>
    </p:cSldViewPr>
  </p:slideViewPr>
  <p:outlineViewPr>
    <p:cViewPr>
      <p:scale>
        <a:sx n="33" d="100"/>
        <a:sy n="33" d="100"/>
      </p:scale>
      <p:origin x="54" y="23070"/>
    </p:cViewPr>
  </p:outlineViewPr>
  <p:notesTextViewPr>
    <p:cViewPr>
      <p:scale>
        <a:sx n="100" d="100"/>
        <a:sy n="100" d="100"/>
      </p:scale>
      <p:origin x="0" y="0"/>
    </p:cViewPr>
  </p:notesTextViewPr>
  <p:sorterViewPr>
    <p:cViewPr>
      <p:scale>
        <a:sx n="100" d="100"/>
        <a:sy n="100" d="100"/>
      </p:scale>
      <p:origin x="0" y="2544"/>
    </p:cViewPr>
  </p:sorterViewPr>
  <p:notesViewPr>
    <p:cSldViewPr>
      <p:cViewPr varScale="1">
        <p:scale>
          <a:sx n="85" d="100"/>
          <a:sy n="85" d="100"/>
        </p:scale>
        <p:origin x="-13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6B629A4-1F56-4EBE-B7D2-7EB69B84016A}" type="datetimeFigureOut">
              <a:rPr lang="en-US"/>
              <a:pPr>
                <a:defRPr/>
              </a:pPr>
              <a:t>12/8/16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E335468E-377E-45C3-BF9D-43E545B9FC5C}" type="slidenum">
              <a:rPr lang="en-US"/>
              <a:pPr>
                <a:defRPr/>
              </a:pPr>
              <a:t>‹#›</a:t>
            </a:fld>
            <a:endParaRPr lang="en-US"/>
          </a:p>
        </p:txBody>
      </p:sp>
    </p:spTree>
    <p:extLst>
      <p:ext uri="{BB962C8B-B14F-4D97-AF65-F5344CB8AC3E}">
        <p14:creationId xmlns:p14="http://schemas.microsoft.com/office/powerpoint/2010/main" val="149731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6E45AFD0-FC9F-4E72-B538-3851425298BA}" type="datetimeFigureOut">
              <a:rPr lang="en-US"/>
              <a:pPr>
                <a:defRPr/>
              </a:pPr>
              <a:t>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D7F5637-9B55-4EBD-8C63-8400DFA83BA8}" type="slidenum">
              <a:rPr lang="en-US"/>
              <a:pPr>
                <a:defRPr/>
              </a:pPr>
              <a:t>‹#›</a:t>
            </a:fld>
            <a:endParaRPr lang="en-US"/>
          </a:p>
        </p:txBody>
      </p:sp>
    </p:spTree>
    <p:extLst>
      <p:ext uri="{BB962C8B-B14F-4D97-AF65-F5344CB8AC3E}">
        <p14:creationId xmlns:p14="http://schemas.microsoft.com/office/powerpoint/2010/main" val="1976964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Instead of speaking to you about a particular program we’ve developed and how it has worked</a:t>
            </a:r>
            <a:r>
              <a:rPr lang="en-US" altLang="en-US" baseline="0" dirty="0" smtClean="0">
                <a:ea typeface="ＭＳ Ｐゴシック" pitchFamily="34" charset="-128"/>
              </a:rPr>
              <a:t> in our organization, I’d like to take a few minutes to step back a bit and discuss how we have come to look at our process of identifying program needs.  </a:t>
            </a:r>
            <a:endParaRPr lang="en-US" altLang="en-US" dirty="0"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592493C-EC91-45E3-BE7A-001EFBE6AE8D}" type="slidenum">
              <a:rPr lang="en-US" altLang="en-US" smtClean="0"/>
              <a:pPr eaLnBrk="1" hangingPunct="1">
                <a:spcBef>
                  <a:spcPct val="0"/>
                </a:spcBef>
              </a:pPr>
              <a:t>1</a:t>
            </a:fld>
            <a:endParaRPr lang="en-US" altLang="en-US" smtClean="0"/>
          </a:p>
        </p:txBody>
      </p:sp>
    </p:spTree>
    <p:extLst>
      <p:ext uri="{BB962C8B-B14F-4D97-AF65-F5344CB8AC3E}">
        <p14:creationId xmlns:p14="http://schemas.microsoft.com/office/powerpoint/2010/main" val="135141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10</a:t>
            </a:fld>
            <a:endParaRPr lang="en-US"/>
          </a:p>
        </p:txBody>
      </p:sp>
    </p:spTree>
    <p:extLst>
      <p:ext uri="{BB962C8B-B14F-4D97-AF65-F5344CB8AC3E}">
        <p14:creationId xmlns:p14="http://schemas.microsoft.com/office/powerpoint/2010/main" val="1840790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11</a:t>
            </a:fld>
            <a:endParaRPr lang="en-US"/>
          </a:p>
        </p:txBody>
      </p:sp>
    </p:spTree>
    <p:extLst>
      <p:ext uri="{BB962C8B-B14F-4D97-AF65-F5344CB8AC3E}">
        <p14:creationId xmlns:p14="http://schemas.microsoft.com/office/powerpoint/2010/main" val="897790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defTabSz="896938">
              <a:buFontTx/>
              <a:buChar char="•"/>
            </a:pPr>
            <a:r>
              <a:rPr lang="en-US" altLang="x-none"/>
              <a:t>As we transitioned to a pay for performance model over the past few years, it was clear that care for patients with diabetes in an ACO would no longer be successful in “our single-patient-in-front of me” model.  With increasing quality measures, we struggled to review list after list of patients with diabetes with known gaps in care.  So we looked for the solution, and what we found from the literature were some common themes, that risk stratification, patient education classes, appointment and lab work reminder systems, telephonic follow up, and provider clinical decision making support are among the themes of successful population health management programs.  </a:t>
            </a:r>
          </a:p>
          <a:p>
            <a:pPr marL="171450" indent="-171450" defTabSz="896938">
              <a:buFontTx/>
              <a:buChar char="•"/>
            </a:pPr>
            <a:r>
              <a:rPr lang="en-US" altLang="x-none"/>
              <a:t>Development of a centralized, comprehensive diabetes management program for Coastal Medical’s diabetic patient population</a:t>
            </a:r>
          </a:p>
          <a:p>
            <a:pPr marL="171450" indent="-171450" defTabSz="896938" eaLnBrk="1" hangingPunct="1">
              <a:spcBef>
                <a:spcPct val="0"/>
              </a:spcBef>
              <a:buFontTx/>
              <a:buChar char="•"/>
            </a:pPr>
            <a:r>
              <a:rPr lang="en-US" altLang="x-none"/>
              <a:t>In June 2014, with one clinical pharmacist, we sought to evaluate the impact of managing a high risk patient panel in a small pilot of just under 400 patients.</a:t>
            </a:r>
          </a:p>
          <a:p>
            <a:pPr marL="171450" indent="-171450" defTabSz="896938" eaLnBrk="1" hangingPunct="1">
              <a:spcBef>
                <a:spcPct val="0"/>
              </a:spcBef>
              <a:buFontTx/>
              <a:buChar char="•"/>
            </a:pPr>
            <a:r>
              <a:rPr lang="en-US" altLang="x-none"/>
              <a:t>We started with our highest risk most uncontrolled patients. </a:t>
            </a:r>
          </a:p>
          <a:p>
            <a:pPr marL="171450" indent="-171450" defTabSz="896938" eaLnBrk="1" hangingPunct="1">
              <a:spcBef>
                <a:spcPct val="0"/>
              </a:spcBef>
              <a:buFontTx/>
              <a:buChar char="•"/>
            </a:pPr>
            <a:r>
              <a:rPr lang="en-US" altLang="x-none"/>
              <a:t>Patients traditionally viewed as “noncompliant” may simply have barriers we have yet to address (cost, understanding, self-management support)</a:t>
            </a: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655E91F7-0F73-B842-908F-717434DAD2E2}" type="slidenum">
              <a:rPr lang="en-US" altLang="x-none" sz="1200">
                <a:latin typeface="Calibri" charset="0"/>
              </a:rPr>
              <a:pPr/>
              <a:t>12</a:t>
            </a:fld>
            <a:endParaRPr lang="en-US" altLang="x-none" sz="1200">
              <a:latin typeface="Calibri" charset="0"/>
            </a:endParaRPr>
          </a:p>
        </p:txBody>
      </p:sp>
    </p:spTree>
    <p:extLst>
      <p:ext uri="{BB962C8B-B14F-4D97-AF65-F5344CB8AC3E}">
        <p14:creationId xmlns:p14="http://schemas.microsoft.com/office/powerpoint/2010/main" val="812149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care team assists the physician in improving patient engagement and the quality of care provided to these patients</a:t>
            </a:r>
          </a:p>
          <a:p>
            <a:r>
              <a:rPr lang="en-US" altLang="en-US"/>
              <a:t>Connected electronically, utilizing technology to introduce to patients.  Pass out introduction cards at visits.  Follow up telephonically in between visits.</a:t>
            </a:r>
          </a:p>
          <a:p>
            <a:r>
              <a:rPr lang="en-US" altLang="en-US"/>
              <a:t>Clinical pharmacist – highest risk patients – identified by A1C &gt;9% or ER/hospital visit relating to hypo/hyperglycemia, insulin patients = insulin titrations</a:t>
            </a:r>
          </a:p>
          <a:p>
            <a:r>
              <a:rPr lang="en-US" altLang="en-US"/>
              <a:t>RN – rising risk patients, triage up if needed</a:t>
            </a:r>
          </a:p>
          <a:p>
            <a:r>
              <a:rPr lang="en-US" altLang="en-US"/>
              <a:t>Diabetes Specialist---Care coordination (advanced medical assistant)</a:t>
            </a: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EC6C0C7B-42FB-A148-9021-5368277C545C}" type="slidenum">
              <a:rPr lang="en-US" altLang="en-US" sz="1200">
                <a:latin typeface="Calibri" charset="0"/>
              </a:rPr>
              <a:pPr/>
              <a:t>13</a:t>
            </a:fld>
            <a:endParaRPr lang="en-US" altLang="en-US" sz="1200">
              <a:latin typeface="Calibri" charset="0"/>
            </a:endParaRPr>
          </a:p>
        </p:txBody>
      </p:sp>
    </p:spTree>
    <p:extLst>
      <p:ext uri="{BB962C8B-B14F-4D97-AF65-F5344CB8AC3E}">
        <p14:creationId xmlns:p14="http://schemas.microsoft.com/office/powerpoint/2010/main" val="1865865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dirty="0"/>
              <a:t>When developing a clinical program, it is easy to overlook the most important perspective, and that is that of the patient.  For this program to work like a “well-oiled machine” it required these processes to be seamless to patients.  Physician introduction of the care team along with these cards helped to make it so we weren’t an unnamed clinician demanding patients to be compliant, but rather the friendly, nonconfrontational voice on the other end of the phone able to utilize motivational interviewing techniques to help patients identify barriers, </a:t>
            </a:r>
            <a:r>
              <a:rPr lang="en-US" altLang="x-none" dirty="0" smtClean="0"/>
              <a:t>solve problems, </a:t>
            </a:r>
            <a:r>
              <a:rPr lang="en-US" altLang="x-none" dirty="0"/>
              <a:t>and gain power over their diabetes from a self-management perspective.  </a:t>
            </a:r>
            <a:r>
              <a:rPr lang="en-US" altLang="x-none" dirty="0" smtClean="0"/>
              <a:t>Once </a:t>
            </a:r>
            <a:r>
              <a:rPr lang="en-US" altLang="x-none" dirty="0"/>
              <a:t>the patient is engaged it is amazing the number of blood sugar readings they will record for you to help them adjust their </a:t>
            </a:r>
            <a:r>
              <a:rPr lang="en-US" altLang="x-none" dirty="0" smtClean="0"/>
              <a:t>insulin.</a:t>
            </a:r>
            <a:endParaRPr lang="en-US" altLang="x-none" dirty="0"/>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3E59013E-517B-4B4D-B6CB-5DC06C111ACB}" type="slidenum">
              <a:rPr lang="en-US" altLang="x-none" sz="1200">
                <a:latin typeface="Calibri" charset="0"/>
              </a:rPr>
              <a:pPr/>
              <a:t>14</a:t>
            </a:fld>
            <a:endParaRPr lang="en-US" altLang="x-none" sz="1200">
              <a:latin typeface="Calibri" charset="0"/>
            </a:endParaRPr>
          </a:p>
        </p:txBody>
      </p:sp>
    </p:spTree>
    <p:extLst>
      <p:ext uri="{BB962C8B-B14F-4D97-AF65-F5344CB8AC3E}">
        <p14:creationId xmlns:p14="http://schemas.microsoft.com/office/powerpoint/2010/main" val="2020024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altLang="x-none" dirty="0" smtClean="0"/>
              <a:t>7881 patients with diabetes</a:t>
            </a:r>
          </a:p>
          <a:p>
            <a:pPr lvl="1"/>
            <a:r>
              <a:rPr lang="en-US" altLang="x-none" dirty="0" smtClean="0"/>
              <a:t>1868 (24%) high risk diabetic patients followed in DMP</a:t>
            </a:r>
          </a:p>
          <a:p>
            <a:pPr marL="171450" indent="-171450">
              <a:buFontTx/>
              <a:buChar char="•"/>
            </a:pPr>
            <a:endParaRPr lang="en-US" altLang="x-none" dirty="0" smtClean="0"/>
          </a:p>
          <a:p>
            <a:pPr marL="171450" indent="-171450">
              <a:buFontTx/>
              <a:buChar char="•"/>
            </a:pPr>
            <a:endParaRPr lang="en-US" altLang="x-none" dirty="0" smtClean="0"/>
          </a:p>
          <a:p>
            <a:pPr marL="171450" indent="-171450">
              <a:buFontTx/>
              <a:buChar char="•"/>
            </a:pPr>
            <a:r>
              <a:rPr lang="en-US" altLang="x-none" dirty="0" smtClean="0"/>
              <a:t>1/3 of high risk patients in DMP followed by an endocrinologist</a:t>
            </a:r>
          </a:p>
          <a:p>
            <a:pPr lvl="1"/>
            <a:r>
              <a:rPr lang="en-US" altLang="x-none" dirty="0" smtClean="0"/>
              <a:t>2013:  A1C &gt;9% or missing 19%;  A1C&lt;8% 71%</a:t>
            </a:r>
          </a:p>
          <a:p>
            <a:pPr lvl="1"/>
            <a:r>
              <a:rPr lang="en-US" altLang="x-none" dirty="0" smtClean="0"/>
              <a:t>2014: A1C &gt;9% or missing 17% (8.5% missing) 71% &lt;8%</a:t>
            </a:r>
          </a:p>
          <a:p>
            <a:pPr marL="171450" indent="-171450">
              <a:buFontTx/>
              <a:buChar char="•"/>
            </a:pPr>
            <a:r>
              <a:rPr lang="en-US" altLang="x-none" dirty="0" smtClean="0"/>
              <a:t>Population is approximately split 50% Medicare, 50% commercial</a:t>
            </a:r>
          </a:p>
          <a:p>
            <a:endParaRPr lang="en-US" dirty="0" smtClean="0">
              <a:effectLst/>
            </a:endParaRPr>
          </a:p>
          <a:p>
            <a:pPr lvl="1" fontAlgn="ctr"/>
            <a:r>
              <a:rPr lang="en-US" sz="1200" kern="1200" dirty="0" smtClean="0">
                <a:solidFill>
                  <a:schemeClr val="tx1"/>
                </a:solidFill>
                <a:effectLst/>
                <a:latin typeface="+mn-lt"/>
                <a:ea typeface="ＭＳ Ｐゴシック" charset="0"/>
                <a:cs typeface="+mn-cs"/>
              </a:rPr>
              <a:t>Diabetes Management Program</a:t>
            </a:r>
          </a:p>
          <a:p>
            <a:pPr lvl="2" fontAlgn="ctr"/>
            <a:r>
              <a:rPr lang="en-US" sz="1200" kern="1200" dirty="0" smtClean="0">
                <a:solidFill>
                  <a:schemeClr val="tx1"/>
                </a:solidFill>
                <a:effectLst/>
                <a:latin typeface="+mn-lt"/>
                <a:ea typeface="ＭＳ Ｐゴシック" charset="0"/>
                <a:cs typeface="+mn-cs"/>
              </a:rPr>
              <a:t>1868 patients (~24% of all Coastal patients with diabetes)</a:t>
            </a:r>
          </a:p>
          <a:p>
            <a:pPr lvl="2" fontAlgn="ctr"/>
            <a:r>
              <a:rPr lang="en-US" sz="1200" kern="1200" dirty="0" smtClean="0">
                <a:solidFill>
                  <a:schemeClr val="tx1"/>
                </a:solidFill>
                <a:effectLst/>
                <a:latin typeface="+mn-lt"/>
                <a:ea typeface="ＭＳ Ｐゴシック" charset="0"/>
                <a:cs typeface="+mn-cs"/>
              </a:rPr>
              <a:t>76% engagement rate</a:t>
            </a:r>
          </a:p>
          <a:p>
            <a:pPr lvl="2" fontAlgn="ctr"/>
            <a:r>
              <a:rPr lang="en-US" sz="1200" kern="1200" dirty="0" smtClean="0">
                <a:solidFill>
                  <a:schemeClr val="tx1"/>
                </a:solidFill>
                <a:effectLst/>
                <a:latin typeface="+mn-lt"/>
                <a:ea typeface="ＭＳ Ｐゴシック" charset="0"/>
                <a:cs typeface="+mn-cs"/>
              </a:rPr>
              <a:t>43% Care Plan completion rate (3% increase)</a:t>
            </a:r>
          </a:p>
          <a:p>
            <a:pPr lvl="2" fontAlgn="ctr"/>
            <a:r>
              <a:rPr lang="en-US" sz="1200" kern="1200" dirty="0" smtClean="0">
                <a:solidFill>
                  <a:schemeClr val="tx1"/>
                </a:solidFill>
                <a:effectLst/>
                <a:latin typeface="+mn-lt"/>
                <a:ea typeface="ＭＳ Ｐゴシック" charset="0"/>
                <a:cs typeface="+mn-cs"/>
              </a:rPr>
              <a:t>Diabetes quality measures:</a:t>
            </a:r>
          </a:p>
          <a:p>
            <a:pPr lvl="3" fontAlgn="ctr"/>
            <a:r>
              <a:rPr lang="en-US" sz="1200" kern="1200" dirty="0" smtClean="0">
                <a:solidFill>
                  <a:schemeClr val="tx1"/>
                </a:solidFill>
                <a:effectLst/>
                <a:latin typeface="+mn-lt"/>
                <a:ea typeface="ＭＳ Ｐゴシック" charset="0"/>
                <a:cs typeface="+mn-cs"/>
              </a:rPr>
              <a:t>73% Eye Exam</a:t>
            </a:r>
          </a:p>
          <a:p>
            <a:pPr lvl="3" fontAlgn="ctr"/>
            <a:r>
              <a:rPr lang="en-US" sz="1200" kern="1200" dirty="0" smtClean="0">
                <a:solidFill>
                  <a:schemeClr val="tx1"/>
                </a:solidFill>
                <a:effectLst/>
                <a:latin typeface="+mn-lt"/>
                <a:ea typeface="ＭＳ Ｐゴシック" charset="0"/>
                <a:cs typeface="+mn-cs"/>
              </a:rPr>
              <a:t>80% Foot Exam</a:t>
            </a:r>
          </a:p>
          <a:p>
            <a:pPr lvl="3" fontAlgn="ctr"/>
            <a:r>
              <a:rPr lang="en-US" sz="1200" kern="1200" dirty="0" smtClean="0">
                <a:solidFill>
                  <a:schemeClr val="tx1"/>
                </a:solidFill>
                <a:effectLst/>
                <a:latin typeface="+mn-lt"/>
                <a:ea typeface="ＭＳ Ｐゴシック" charset="0"/>
                <a:cs typeface="+mn-cs"/>
              </a:rPr>
              <a:t>93% Statin use</a:t>
            </a:r>
          </a:p>
          <a:p>
            <a:pPr lvl="3" fontAlgn="ctr"/>
            <a:r>
              <a:rPr lang="en-US" sz="1200" kern="1200" dirty="0" smtClean="0">
                <a:solidFill>
                  <a:schemeClr val="tx1"/>
                </a:solidFill>
                <a:effectLst/>
                <a:latin typeface="+mn-lt"/>
                <a:ea typeface="ＭＳ Ｐゴシック" charset="0"/>
                <a:cs typeface="+mn-cs"/>
              </a:rPr>
              <a:t>91% ACE/ARB use</a:t>
            </a:r>
          </a:p>
          <a:p>
            <a:pPr lvl="3" fontAlgn="ctr"/>
            <a:r>
              <a:rPr lang="en-US" sz="1200" kern="1200" dirty="0" smtClean="0">
                <a:solidFill>
                  <a:schemeClr val="tx1"/>
                </a:solidFill>
                <a:effectLst/>
                <a:latin typeface="+mn-lt"/>
                <a:ea typeface="ＭＳ Ｐゴシック" charset="0"/>
                <a:cs typeface="+mn-cs"/>
              </a:rPr>
              <a:t>93% Pneumococcal vaccination rate</a:t>
            </a:r>
          </a:p>
          <a:p>
            <a:pPr marL="171450" indent="-171450">
              <a:buFontTx/>
              <a:buChar char="•"/>
            </a:pPr>
            <a:endParaRPr lang="en-US" altLang="x-none" dirty="0" smtClean="0"/>
          </a:p>
          <a:p>
            <a:endParaRPr lang="x-none" altLang="x-none" dirty="0"/>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D8E8CA66-5D6B-E24D-85E0-D8D85398BC1F}" type="slidenum">
              <a:rPr lang="en-US" altLang="x-none" sz="1200">
                <a:latin typeface="Calibri" charset="0"/>
              </a:rPr>
              <a:pPr/>
              <a:t>15</a:t>
            </a:fld>
            <a:endParaRPr lang="en-US" altLang="x-none" sz="1200">
              <a:latin typeface="Calibri" charset="0"/>
            </a:endParaRPr>
          </a:p>
        </p:txBody>
      </p:sp>
    </p:spTree>
    <p:extLst>
      <p:ext uri="{BB962C8B-B14F-4D97-AF65-F5344CB8AC3E}">
        <p14:creationId xmlns:p14="http://schemas.microsoft.com/office/powerpoint/2010/main" val="797578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Over 120 diabetes classes held this year, 30 class series educating approximately 500 patients.</a:t>
            </a:r>
          </a:p>
          <a:p>
            <a:r>
              <a:rPr lang="en-US" altLang="en-US"/>
              <a:t>We adjust approximately 100 patients insulin/medications per week</a:t>
            </a:r>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EAEF0A9A-3073-5045-8A56-0401247DA4F8}" type="slidenum">
              <a:rPr lang="en-US" altLang="x-none" sz="1200">
                <a:latin typeface="Calibri" charset="0"/>
              </a:rPr>
              <a:pPr/>
              <a:t>16</a:t>
            </a:fld>
            <a:endParaRPr lang="en-US" altLang="x-none" sz="1200">
              <a:latin typeface="Calibri" charset="0"/>
            </a:endParaRPr>
          </a:p>
        </p:txBody>
      </p:sp>
    </p:spTree>
    <p:extLst>
      <p:ext uri="{BB962C8B-B14F-4D97-AF65-F5344CB8AC3E}">
        <p14:creationId xmlns:p14="http://schemas.microsoft.com/office/powerpoint/2010/main" val="1864594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x-none" altLang="x-none"/>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57D67B1C-AD55-E24D-8C54-485A9B5A1390}" type="slidenum">
              <a:rPr lang="en-US" altLang="x-none" sz="1200">
                <a:latin typeface="Calibri" charset="0"/>
              </a:rPr>
              <a:pPr/>
              <a:t>17</a:t>
            </a:fld>
            <a:endParaRPr lang="en-US" altLang="x-none" sz="1200">
              <a:latin typeface="Calibri" charset="0"/>
            </a:endParaRPr>
          </a:p>
        </p:txBody>
      </p:sp>
    </p:spTree>
    <p:extLst>
      <p:ext uri="{BB962C8B-B14F-4D97-AF65-F5344CB8AC3E}">
        <p14:creationId xmlns:p14="http://schemas.microsoft.com/office/powerpoint/2010/main" val="12348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’re constantly looking at data to determine our performance, monitor and revise existing programs and determine the areas in which we need new programs to get us to our Triple Aim goals.  But it isn’t really data that tells us what to build next.  </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2</a:t>
            </a:fld>
            <a:endParaRPr lang="en-US"/>
          </a:p>
        </p:txBody>
      </p:sp>
    </p:spTree>
    <p:extLst>
      <p:ext uri="{BB962C8B-B14F-4D97-AF65-F5344CB8AC3E}">
        <p14:creationId xmlns:p14="http://schemas.microsoft.com/office/powerpoint/2010/main" val="1842699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 in our population</a:t>
            </a:r>
            <a:r>
              <a:rPr lang="en-US" baseline="0" dirty="0" smtClean="0"/>
              <a:t> health management work we focused on the Triple Aim goal of reducing the cost of care.  Our data showed us that we had opportunities to reduce ED utilization, inpatient admissions, and better care for our sickest patients to reduce cost.  Our instincts and experience told us that these priorities made intuitive sense. </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3</a:t>
            </a:fld>
            <a:endParaRPr lang="en-US"/>
          </a:p>
        </p:txBody>
      </p:sp>
    </p:spTree>
    <p:extLst>
      <p:ext uri="{BB962C8B-B14F-4D97-AF65-F5344CB8AC3E}">
        <p14:creationId xmlns:p14="http://schemas.microsoft.com/office/powerpoint/2010/main" val="195486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a:t>
            </a:r>
            <a:r>
              <a:rPr lang="en-US" baseline="0" dirty="0" smtClean="0"/>
              <a:t> developed urgent care capabilities through Coastal365, established a communication program with the UEMF physicians at the ED’s that our patients used most frequently and we revised our NCM program to focus on the needs of our sickest and highest risk patients.</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4</a:t>
            </a:fld>
            <a:endParaRPr lang="en-US"/>
          </a:p>
        </p:txBody>
      </p:sp>
    </p:spTree>
    <p:extLst>
      <p:ext uri="{BB962C8B-B14F-4D97-AF65-F5344CB8AC3E}">
        <p14:creationId xmlns:p14="http://schemas.microsoft.com/office/powerpoint/2010/main" val="1602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that initial work, we asked the question “what’s next?”  How do we decide</a:t>
            </a:r>
            <a:r>
              <a:rPr lang="en-US" baseline="0" dirty="0" smtClean="0"/>
              <a:t>?</a:t>
            </a:r>
            <a:endParaRPr lang="en-US" dirty="0" smtClean="0"/>
          </a:p>
          <a:p>
            <a:endParaRPr lang="en-US" dirty="0" smtClean="0"/>
          </a:p>
          <a:p>
            <a:r>
              <a:rPr lang="en-US" dirty="0" smtClean="0"/>
              <a:t>It’s the people that these programs support who</a:t>
            </a:r>
            <a:r>
              <a:rPr lang="en-US" baseline="0" dirty="0" smtClean="0"/>
              <a:t> </a:t>
            </a:r>
            <a:r>
              <a:rPr lang="en-US" dirty="0" smtClean="0"/>
              <a:t>tell us best</a:t>
            </a:r>
            <a:r>
              <a:rPr lang="en-US" baseline="0" dirty="0" smtClean="0"/>
              <a:t> and most wisely what programs to build. </a:t>
            </a:r>
          </a:p>
          <a:p>
            <a:endParaRPr lang="en-US" dirty="0" smtClean="0"/>
          </a:p>
          <a:p>
            <a:r>
              <a:rPr lang="en-US" dirty="0" smtClean="0"/>
              <a:t>And what they told is that</a:t>
            </a:r>
            <a:r>
              <a:rPr lang="en-US" baseline="0" dirty="0" smtClean="0"/>
              <a:t> they couldn’t do another thing.  They were maxxed out.  The next straw would break the camel’s back. </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5</a:t>
            </a:fld>
            <a:endParaRPr lang="en-US"/>
          </a:p>
        </p:txBody>
      </p:sp>
    </p:spTree>
    <p:extLst>
      <p:ext uri="{BB962C8B-B14F-4D97-AF65-F5344CB8AC3E}">
        <p14:creationId xmlns:p14="http://schemas.microsoft.com/office/powerpoint/2010/main" val="1492341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 when</a:t>
            </a:r>
            <a:r>
              <a:rPr lang="en-US" baseline="0" dirty="0" smtClean="0"/>
              <a:t> we took to heart the cliché that you can’t start doing something new until you stop doing something old.  </a:t>
            </a:r>
          </a:p>
          <a:p>
            <a:endParaRPr lang="en-US" baseline="0" dirty="0" smtClean="0"/>
          </a:p>
          <a:p>
            <a:r>
              <a:rPr lang="en-US" baseline="0" dirty="0" smtClean="0"/>
              <a:t>What could we get rid of or reassign so that our offices could do the new work required for population health management?</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6</a:t>
            </a:fld>
            <a:endParaRPr lang="en-US"/>
          </a:p>
        </p:txBody>
      </p:sp>
    </p:spTree>
    <p:extLst>
      <p:ext uri="{BB962C8B-B14F-4D97-AF65-F5344CB8AC3E}">
        <p14:creationId xmlns:p14="http://schemas.microsoft.com/office/powerpoint/2010/main" val="1408361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realized we needed to ask the offices, not just the doctors, what the pressure points were, where they really needed relief and then we had to really listen to what they had to say.  We knew that working in this way, they may tell us they wanted programs or services that we didn’t hold in the same priority.  </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7</a:t>
            </a:fld>
            <a:endParaRPr lang="en-US"/>
          </a:p>
        </p:txBody>
      </p:sp>
    </p:spTree>
    <p:extLst>
      <p:ext uri="{BB962C8B-B14F-4D97-AF65-F5344CB8AC3E}">
        <p14:creationId xmlns:p14="http://schemas.microsoft.com/office/powerpoint/2010/main" val="1986954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a:t>
            </a:r>
            <a:r>
              <a:rPr lang="en-US" baseline="0" dirty="0" smtClean="0"/>
              <a:t> we do it?  </a:t>
            </a:r>
          </a:p>
          <a:p>
            <a:endParaRPr lang="en-US" baseline="0" dirty="0" smtClean="0"/>
          </a:p>
          <a:p>
            <a:r>
              <a:rPr lang="en-US" baseline="0" dirty="0" smtClean="0"/>
              <a:t>We utilize a Co-Creation process.  </a:t>
            </a:r>
          </a:p>
          <a:p>
            <a:endParaRPr lang="en-US" baseline="0" dirty="0" smtClean="0"/>
          </a:p>
          <a:p>
            <a:r>
              <a:rPr lang="en-US" baseline="0" dirty="0" smtClean="0"/>
              <a:t>The one critical piece of the co-creation process that we don’t yet have in place on a consistent basis is the inclusion of patient representatives.  That is something we’re actively working on. </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8</a:t>
            </a:fld>
            <a:endParaRPr lang="en-US"/>
          </a:p>
        </p:txBody>
      </p:sp>
    </p:spTree>
    <p:extLst>
      <p:ext uri="{BB962C8B-B14F-4D97-AF65-F5344CB8AC3E}">
        <p14:creationId xmlns:p14="http://schemas.microsoft.com/office/powerpoint/2010/main" val="143574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asked</a:t>
            </a:r>
            <a:r>
              <a:rPr lang="en-US" baseline="0" dirty="0" smtClean="0"/>
              <a:t> them.  We convened a large group meeting and we asked them what we could do to ease the burden, provide support, improve efficiencies to make us more efficient in terms of cost and effort.  This is what they told us.  We though they were going to tell us to rework the phone systems, schedule for the offices, or handle the quality measures.  Instead they said, take our flood of office documents and free up our MA’s to do pre-visit planning.  But to our greatest surprise, they said develop clinical programs to perform the services that support the clinicians but don’t need to be done specifically by the clinicians. </a:t>
            </a:r>
            <a:endParaRPr lang="en-US" dirty="0" smtClean="0"/>
          </a:p>
          <a:p>
            <a:endParaRPr lang="en-US" dirty="0" smtClean="0"/>
          </a:p>
          <a:p>
            <a:r>
              <a:rPr lang="en-US" dirty="0" smtClean="0"/>
              <a:t>Everyone speaks, facilitator ensures that no</a:t>
            </a:r>
            <a:r>
              <a:rPr lang="en-US" baseline="0" dirty="0" smtClean="0"/>
              <a:t> one person, particularly doctors, dominate the discussion and everyone’s voice carries equal weight. </a:t>
            </a:r>
            <a:endParaRPr lang="en-US" dirty="0"/>
          </a:p>
        </p:txBody>
      </p:sp>
      <p:sp>
        <p:nvSpPr>
          <p:cNvPr id="4" name="Slide Number Placeholder 3"/>
          <p:cNvSpPr>
            <a:spLocks noGrp="1"/>
          </p:cNvSpPr>
          <p:nvPr>
            <p:ph type="sldNum" sz="quarter" idx="10"/>
          </p:nvPr>
        </p:nvSpPr>
        <p:spPr/>
        <p:txBody>
          <a:bodyPr/>
          <a:lstStyle/>
          <a:p>
            <a:pPr>
              <a:defRPr/>
            </a:pPr>
            <a:fld id="{6D7F5637-9B55-4EBD-8C63-8400DFA83BA8}" type="slidenum">
              <a:rPr lang="en-US" smtClean="0"/>
              <a:pPr>
                <a:defRPr/>
              </a:pPr>
              <a:t>9</a:t>
            </a:fld>
            <a:endParaRPr lang="en-US"/>
          </a:p>
        </p:txBody>
      </p:sp>
    </p:spTree>
    <p:extLst>
      <p:ext uri="{BB962C8B-B14F-4D97-AF65-F5344CB8AC3E}">
        <p14:creationId xmlns:p14="http://schemas.microsoft.com/office/powerpoint/2010/main" val="146963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4" name="Date Placeholder 29"/>
          <p:cNvSpPr>
            <a:spLocks noGrp="1"/>
          </p:cNvSpPr>
          <p:nvPr>
            <p:ph type="dt" sz="half" idx="10"/>
          </p:nvPr>
        </p:nvSpPr>
        <p:spPr/>
        <p:txBody>
          <a:bodyPr/>
          <a:lstStyle>
            <a:lvl1pPr>
              <a:defRPr/>
            </a:lvl1pPr>
          </a:lstStyle>
          <a:p>
            <a:pPr>
              <a:defRPr/>
            </a:pPr>
            <a:fld id="{B0005E61-E7C5-48FA-A9DD-48DB358E38A4}" type="datetimeFigureOut">
              <a:rPr lang="en-US"/>
              <a:pPr>
                <a:defRPr/>
              </a:pPr>
              <a:t>12/8/16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A212E513-0F98-458E-AB27-47814DF0001C}" type="slidenum">
              <a:rPr lang="en-US"/>
              <a:pPr>
                <a:defRPr/>
              </a:pPr>
              <a:t>‹#›</a:t>
            </a:fld>
            <a:endParaRPr lang="en-US"/>
          </a:p>
        </p:txBody>
      </p:sp>
    </p:spTree>
    <p:extLst>
      <p:ext uri="{BB962C8B-B14F-4D97-AF65-F5344CB8AC3E}">
        <p14:creationId xmlns:p14="http://schemas.microsoft.com/office/powerpoint/2010/main" val="145053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E3F36C-0EAA-40EB-BEA0-049BD4076BEF}" type="datetimeFigureOut">
              <a:rPr lang="en-US"/>
              <a:pPr>
                <a:defRPr/>
              </a:pPr>
              <a:t>12/8/16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AE46F2D0-B568-4FEA-A0D8-861A5C259BC7}" type="slidenum">
              <a:rPr lang="en-US"/>
              <a:pPr>
                <a:defRPr/>
              </a:pPr>
              <a:t>‹#›</a:t>
            </a:fld>
            <a:endParaRPr lang="en-US"/>
          </a:p>
        </p:txBody>
      </p:sp>
    </p:spTree>
    <p:extLst>
      <p:ext uri="{BB962C8B-B14F-4D97-AF65-F5344CB8AC3E}">
        <p14:creationId xmlns:p14="http://schemas.microsoft.com/office/powerpoint/2010/main" val="347442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pPr>
              <a:defRPr/>
            </a:pPr>
            <a:fld id="{78929B38-DF78-415C-A159-E8D2F605043F}" type="datetimeFigureOut">
              <a:rPr lang="en-US"/>
              <a:pPr>
                <a:defRPr/>
              </a:pPr>
              <a:t>12/8/16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10034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378D9C2-FF14-4F97-874B-0A888F67EB4D}" type="datetimeFigureOut">
              <a:rPr lang="en-US"/>
              <a:pPr>
                <a:defRPr/>
              </a:pPr>
              <a:t>12/8/16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1934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20792BD3-0F46-454B-A100-8DD2CA80E1F0}" type="datetimeFigureOut">
              <a:rPr lang="en-US"/>
              <a:pPr>
                <a:defRPr/>
              </a:pPr>
              <a:t>12/8/16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34016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35163"/>
            <a:ext cx="8229600"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A1531C0-7C78-4AB3-81F6-0D7B79A4F9F0}" type="datetimeFigureOut">
              <a:rPr lang="en-US"/>
              <a:pPr>
                <a:defRPr/>
              </a:pPr>
              <a:t>12/8/16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8639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119FE3-699B-403D-B4AD-A8040FB06502}" type="datetimeFigureOut">
              <a:rPr lang="en-US"/>
              <a:pPr>
                <a:defRPr/>
              </a:pPr>
              <a:t>12/8/16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C6DE1EC3-27D4-4E1C-B76F-A2F8C1A75FFB}" type="slidenum">
              <a:rPr lang="en-US"/>
              <a:pPr>
                <a:defRPr/>
              </a:pPr>
              <a:t>‹#›</a:t>
            </a:fld>
            <a:endParaRPr lang="en-US"/>
          </a:p>
        </p:txBody>
      </p:sp>
    </p:spTree>
    <p:extLst>
      <p:ext uri="{BB962C8B-B14F-4D97-AF65-F5344CB8AC3E}">
        <p14:creationId xmlns:p14="http://schemas.microsoft.com/office/powerpoint/2010/main" val="9075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5BD1E263-67A3-4BBC-9DE8-3305695B0D28}" type="datetimeFigureOut">
              <a:rPr lang="en-US"/>
              <a:pPr>
                <a:defRPr/>
              </a:pPr>
              <a:t>12/8/16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67C5043C-535A-4D89-9D7E-AC67DB6C3053}" type="slidenum">
              <a:rPr lang="en-US"/>
              <a:pPr>
                <a:defRPr/>
              </a:pPr>
              <a:t>‹#›</a:t>
            </a:fld>
            <a:endParaRPr lang="en-US"/>
          </a:p>
        </p:txBody>
      </p:sp>
    </p:spTree>
    <p:extLst>
      <p:ext uri="{BB962C8B-B14F-4D97-AF65-F5344CB8AC3E}">
        <p14:creationId xmlns:p14="http://schemas.microsoft.com/office/powerpoint/2010/main" val="192182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1B0F955-D7DE-4F43-9232-26896AB28F0C}" type="datetimeFigureOut">
              <a:rPr lang="en-US"/>
              <a:pPr>
                <a:defRPr/>
              </a:pPr>
              <a:t>12/8/16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2C624B73-7165-463B-A9E5-6151F49463AA}" type="slidenum">
              <a:rPr lang="en-US"/>
              <a:pPr>
                <a:defRPr/>
              </a:pPr>
              <a:t>‹#›</a:t>
            </a:fld>
            <a:endParaRPr lang="en-US"/>
          </a:p>
        </p:txBody>
      </p:sp>
    </p:spTree>
    <p:extLst>
      <p:ext uri="{BB962C8B-B14F-4D97-AF65-F5344CB8AC3E}">
        <p14:creationId xmlns:p14="http://schemas.microsoft.com/office/powerpoint/2010/main" val="2580306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57EDA0-083D-48BE-9291-8546502815B0}" type="datetimeFigureOut">
              <a:rPr lang="en-US"/>
              <a:pPr>
                <a:defRPr/>
              </a:pPr>
              <a:t>12/8/16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527F1CBA-71E1-4327-8C52-0AF2E61689A2}" type="slidenum">
              <a:rPr lang="en-US"/>
              <a:pPr>
                <a:defRPr/>
              </a:pPr>
              <a:t>‹#›</a:t>
            </a:fld>
            <a:endParaRPr lang="en-US"/>
          </a:p>
        </p:txBody>
      </p:sp>
    </p:spTree>
    <p:extLst>
      <p:ext uri="{BB962C8B-B14F-4D97-AF65-F5344CB8AC3E}">
        <p14:creationId xmlns:p14="http://schemas.microsoft.com/office/powerpoint/2010/main" val="30660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43602EB-9F83-443C-A370-B8AD69CA5A6A}" type="datetimeFigureOut">
              <a:rPr lang="en-US"/>
              <a:pPr>
                <a:defRPr/>
              </a:pPr>
              <a:t>12/8/16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BABFF62A-B06A-4F29-99AA-512DA6AF923E}" type="slidenum">
              <a:rPr lang="en-US"/>
              <a:pPr>
                <a:defRPr/>
              </a:pPr>
              <a:t>‹#›</a:t>
            </a:fld>
            <a:endParaRPr lang="en-US"/>
          </a:p>
        </p:txBody>
      </p:sp>
    </p:spTree>
    <p:extLst>
      <p:ext uri="{BB962C8B-B14F-4D97-AF65-F5344CB8AC3E}">
        <p14:creationId xmlns:p14="http://schemas.microsoft.com/office/powerpoint/2010/main" val="4222082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8A1BE74-170F-46A2-89C7-FBB1652044C0}" type="datetimeFigureOut">
              <a:rPr lang="en-US"/>
              <a:pPr>
                <a:defRPr/>
              </a:pPr>
              <a:t>12/8/16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2270931E-F717-41EC-AC49-95C8F50F175A}" type="slidenum">
              <a:rPr lang="en-US"/>
              <a:pPr>
                <a:defRPr/>
              </a:pPr>
              <a:t>‹#›</a:t>
            </a:fld>
            <a:endParaRPr lang="en-US"/>
          </a:p>
        </p:txBody>
      </p:sp>
    </p:spTree>
    <p:extLst>
      <p:ext uri="{BB962C8B-B14F-4D97-AF65-F5344CB8AC3E}">
        <p14:creationId xmlns:p14="http://schemas.microsoft.com/office/powerpoint/2010/main" val="107940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a:defRPr/>
            </a:pPr>
            <a:endParaRPr lang="en-US">
              <a:latin typeface="Arial" pitchFamily="34" charset="0"/>
            </a:endParaRPr>
          </a:p>
        </p:txBody>
      </p:sp>
      <p:sp>
        <p:nvSpPr>
          <p:cNvPr id="6" name="Right Triangle 11"/>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C81F798-BA46-42F9-A4F4-4400FE2B1EF4}" type="datetimeFigureOut">
              <a:rPr lang="en-US"/>
              <a:pPr>
                <a:defRPr/>
              </a:pPr>
              <a:t>12/8/16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270EAE2E-F624-453C-A8E3-DE82F9A8887D}" type="slidenum">
              <a:rPr lang="en-US"/>
              <a:pPr>
                <a:defRPr/>
              </a:pPr>
              <a:t>‹#›</a:t>
            </a:fld>
            <a:endParaRPr lang="en-US"/>
          </a:p>
        </p:txBody>
      </p:sp>
    </p:spTree>
    <p:extLst>
      <p:ext uri="{BB962C8B-B14F-4D97-AF65-F5344CB8AC3E}">
        <p14:creationId xmlns:p14="http://schemas.microsoft.com/office/powerpoint/2010/main" val="4052485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466C6A-0D6F-453C-82AB-B5EEBED562CB}" type="datetimeFigureOut">
              <a:rPr lang="en-US"/>
              <a:pPr>
                <a:defRPr/>
              </a:pPr>
              <a:t>12/8/16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019800"/>
            <a:ext cx="2133600" cy="701675"/>
          </a:xfrm>
          <a:prstGeom prst="rect">
            <a:avLst/>
          </a:prstGeom>
        </p:spPr>
        <p:txBody>
          <a:bodyPr vert="horz" wrap="square" lIns="91440" tIns="45720" rIns="91440" bIns="45720" numCol="1" anchor="t" anchorCtr="0" compatLnSpc="1">
            <a:prstTxWarp prst="textNoShape">
              <a:avLst/>
            </a:prstTxWarp>
          </a:bodyPr>
          <a:lstStyle>
            <a:lvl1pPr>
              <a:defRPr sz="1800">
                <a:latin typeface="Arial" pitchFamily="34" charset="0"/>
              </a:defRPr>
            </a:lvl1pPr>
          </a:lstStyle>
          <a:p>
            <a:pPr>
              <a:defRPr/>
            </a:pPr>
            <a:fld id="{C0253932-7E8B-400F-8638-818FA8ECF268}" type="slidenum">
              <a:rPr lang="en-US"/>
              <a:pPr>
                <a:defRPr/>
              </a:pPr>
              <a:t>‹#›</a:t>
            </a:fld>
            <a:endParaRPr lang="en-US"/>
          </a:p>
        </p:txBody>
      </p:sp>
    </p:spTree>
    <p:extLst>
      <p:ext uri="{BB962C8B-B14F-4D97-AF65-F5344CB8AC3E}">
        <p14:creationId xmlns:p14="http://schemas.microsoft.com/office/powerpoint/2010/main" val="21882482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Arial" pitchFamily="34" charset="0"/>
              </a:defRPr>
            </a:lvl1pPr>
          </a:lstStyle>
          <a:p>
            <a:pPr>
              <a:defRPr/>
            </a:pPr>
            <a:fld id="{F8D2AF3E-D50E-485B-B1A8-E72807D6E14D}" type="datetimeFigureOut">
              <a:rPr lang="en-US"/>
              <a:pPr>
                <a:defRPr/>
              </a:pPr>
              <a:t>12/8/16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grpSp>
        <p:nvGrpSpPr>
          <p:cNvPr id="1032"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endParaRPr>
            </a:p>
          </p:txBody>
        </p:sp>
      </p:grpSp>
      <p:pic>
        <p:nvPicPr>
          <p:cNvPr id="1033" name="Picture 3"/>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943600" y="5965825"/>
            <a:ext cx="30130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11" r:id="rId1"/>
    <p:sldLayoutId id="2147484812" r:id="rId2"/>
    <p:sldLayoutId id="2147484813" r:id="rId3"/>
    <p:sldLayoutId id="2147484814" r:id="rId4"/>
    <p:sldLayoutId id="2147484815" r:id="rId5"/>
    <p:sldLayoutId id="2147484816" r:id="rId6"/>
    <p:sldLayoutId id="2147484817" r:id="rId7"/>
    <p:sldLayoutId id="2147484818" r:id="rId8"/>
    <p:sldLayoutId id="2147484819" r:id="rId9"/>
    <p:sldLayoutId id="2147484820" r:id="rId10"/>
    <p:sldLayoutId id="2147484807" r:id="rId11"/>
    <p:sldLayoutId id="2147484808" r:id="rId12"/>
    <p:sldLayoutId id="2147484809" r:id="rId13"/>
    <p:sldLayoutId id="2147484810" r:id="rId14"/>
  </p:sldLayoutIdLst>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50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5000">
          <a:solidFill>
            <a:schemeClr val="tx2"/>
          </a:solidFill>
          <a:latin typeface="Arial" charset="0"/>
        </a:defRPr>
      </a:lvl6pPr>
      <a:lvl7pPr marL="914400" algn="l" rtl="0" fontAlgn="base">
        <a:spcBef>
          <a:spcPct val="0"/>
        </a:spcBef>
        <a:spcAft>
          <a:spcPct val="0"/>
        </a:spcAft>
        <a:defRPr sz="5000">
          <a:solidFill>
            <a:schemeClr val="tx2"/>
          </a:solidFill>
          <a:latin typeface="Arial" charset="0"/>
        </a:defRPr>
      </a:lvl7pPr>
      <a:lvl8pPr marL="1371600" algn="l" rtl="0" fontAlgn="base">
        <a:spcBef>
          <a:spcPct val="0"/>
        </a:spcBef>
        <a:spcAft>
          <a:spcPct val="0"/>
        </a:spcAft>
        <a:defRPr sz="5000">
          <a:solidFill>
            <a:schemeClr val="tx2"/>
          </a:solidFill>
          <a:latin typeface="Arial" charset="0"/>
        </a:defRPr>
      </a:lvl8pPr>
      <a:lvl9pPr marL="1828800" algn="l" rtl="0" fontAlgn="base">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ＭＳ Ｐゴシック" charset="0"/>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ＭＳ Ｐゴシック" charset="0"/>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ＭＳ Ｐゴシック" charset="0"/>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ＭＳ Ｐゴシック" charset="0"/>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ＭＳ Ｐゴシック" charset="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2276856"/>
          </a:xfrm>
          <a:extLst/>
        </p:spPr>
        <p:txBody>
          <a:bodyPr/>
          <a:lstStyle/>
          <a:p>
            <a:pPr algn="ctr">
              <a:defRPr/>
            </a:pPr>
            <a:r>
              <a:rPr lang="en-US" sz="5000" dirty="0" smtClean="0">
                <a:solidFill>
                  <a:schemeClr val="tx2"/>
                </a:solidFill>
              </a:rPr>
              <a:t>Delivery System Innovation</a:t>
            </a:r>
            <a:br>
              <a:rPr lang="en-US" sz="5000" dirty="0" smtClean="0">
                <a:solidFill>
                  <a:schemeClr val="tx2"/>
                </a:solidFill>
              </a:rPr>
            </a:br>
            <a:endParaRPr sz="5000" dirty="0">
              <a:solidFill>
                <a:schemeClr val="tx2"/>
              </a:solidFill>
            </a:endParaRPr>
          </a:p>
        </p:txBody>
      </p:sp>
      <p:sp>
        <p:nvSpPr>
          <p:cNvPr id="12291" name="Subtitle 2"/>
          <p:cNvSpPr>
            <a:spLocks noGrp="1"/>
          </p:cNvSpPr>
          <p:nvPr>
            <p:ph type="body" idx="1"/>
          </p:nvPr>
        </p:nvSpPr>
        <p:spPr>
          <a:xfrm>
            <a:off x="609600" y="4953000"/>
            <a:ext cx="7924800" cy="878937"/>
          </a:xfrm>
        </p:spPr>
        <p:txBody>
          <a:bodyPr/>
          <a:lstStyle/>
          <a:p>
            <a:pPr algn="r">
              <a:spcBef>
                <a:spcPts val="0"/>
              </a:spcBef>
            </a:pPr>
            <a:r>
              <a:rPr lang="en-US" altLang="en-US" dirty="0" smtClean="0">
                <a:ea typeface="ＭＳ Ｐゴシック" pitchFamily="34" charset="-128"/>
              </a:rPr>
              <a:t>Ed </a:t>
            </a:r>
            <a:r>
              <a:rPr lang="en-US" altLang="en-US" dirty="0">
                <a:ea typeface="ＭＳ Ｐゴシック" pitchFamily="34" charset="-128"/>
              </a:rPr>
              <a:t>McGookin, MD, FAAP</a:t>
            </a:r>
          </a:p>
          <a:p>
            <a:pPr algn="r">
              <a:spcBef>
                <a:spcPts val="0"/>
              </a:spcBef>
            </a:pPr>
            <a:r>
              <a:rPr lang="en-US" altLang="en-US" dirty="0" smtClean="0">
                <a:ea typeface="ＭＳ Ｐゴシック" pitchFamily="34" charset="-128"/>
              </a:rPr>
              <a:t>Chief </a:t>
            </a:r>
            <a:r>
              <a:rPr lang="en-US" altLang="en-US" dirty="0">
                <a:ea typeface="ＭＳ Ｐゴシック" pitchFamily="34" charset="-128"/>
              </a:rPr>
              <a:t>Medical </a:t>
            </a:r>
            <a:r>
              <a:rPr lang="en-US" altLang="en-US" dirty="0" smtClean="0">
                <a:ea typeface="ＭＳ Ｐゴシック" pitchFamily="34" charset="-128"/>
              </a:rPr>
              <a:t>Officer</a:t>
            </a:r>
          </a:p>
          <a:p>
            <a:endParaRPr lang="en-US" altLang="en-US" dirty="0" smtClean="0">
              <a:ea typeface="ＭＳ Ｐゴシック" pitchFamily="34" charset="-128"/>
            </a:endParaRPr>
          </a:p>
          <a:p>
            <a:endParaRPr lang="en-US" altLang="en-US" dirty="0" smtClean="0">
              <a:ea typeface="ＭＳ Ｐゴシック" pitchFamily="34" charset="-128"/>
            </a:endParaRPr>
          </a:p>
          <a:p>
            <a:r>
              <a:rPr lang="en-US" altLang="en-US" dirty="0" smtClean="0">
                <a:ea typeface="ＭＳ Ｐゴシック" pitchFamily="34" charset="-128"/>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1050"/>
          </a:xfrm>
        </p:spPr>
        <p:txBody>
          <a:bodyPr/>
          <a:lstStyle/>
          <a:p>
            <a:pPr algn="ctr"/>
            <a:r>
              <a:rPr lang="en-US" b="1" dirty="0" smtClean="0"/>
              <a:t>New Programs</a:t>
            </a:r>
            <a:endParaRPr lang="en-US" b="1" dirty="0"/>
          </a:p>
        </p:txBody>
      </p:sp>
      <p:sp>
        <p:nvSpPr>
          <p:cNvPr id="3" name="Content Placeholder 2"/>
          <p:cNvSpPr>
            <a:spLocks noGrp="1"/>
          </p:cNvSpPr>
          <p:nvPr>
            <p:ph idx="1"/>
          </p:nvPr>
        </p:nvSpPr>
        <p:spPr/>
        <p:txBody>
          <a:bodyPr/>
          <a:lstStyle/>
          <a:p>
            <a:r>
              <a:rPr lang="en-US" dirty="0"/>
              <a:t>Centralized Fax Inbox and Document Management</a:t>
            </a:r>
          </a:p>
          <a:p>
            <a:r>
              <a:rPr lang="en-US" dirty="0" smtClean="0"/>
              <a:t>Prescription </a:t>
            </a:r>
            <a:r>
              <a:rPr lang="en-US" dirty="0"/>
              <a:t>Refills and Prior Authorizations</a:t>
            </a:r>
          </a:p>
          <a:p>
            <a:r>
              <a:rPr lang="en-US" dirty="0" smtClean="0"/>
              <a:t>Diabetes Management Program</a:t>
            </a:r>
            <a:endParaRPr lang="en-US" dirty="0"/>
          </a:p>
        </p:txBody>
      </p:sp>
    </p:spTree>
    <p:extLst>
      <p:ext uri="{BB962C8B-B14F-4D97-AF65-F5344CB8AC3E}">
        <p14:creationId xmlns:p14="http://schemas.microsoft.com/office/powerpoint/2010/main" val="1627203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0"/>
            <a:ext cx="8305800" cy="3182112"/>
          </a:xfrm>
          <a:extLst/>
        </p:spPr>
        <p:txBody>
          <a:bodyPr>
            <a:noAutofit/>
          </a:bodyPr>
          <a:lstStyle/>
          <a:p>
            <a:pPr algn="ctr">
              <a:defRPr/>
            </a:pPr>
            <a:r>
              <a:rPr lang="en-US" altLang="en-US" b="1" dirty="0"/>
              <a:t>Diabetes Management Program</a:t>
            </a:r>
            <a:br>
              <a:rPr lang="en-US" altLang="en-US" b="1" dirty="0"/>
            </a:br>
            <a:endParaRPr lang="en-US" b="1" dirty="0"/>
          </a:p>
        </p:txBody>
      </p:sp>
    </p:spTree>
    <p:extLst>
      <p:ext uri="{BB962C8B-B14F-4D97-AF65-F5344CB8AC3E}">
        <p14:creationId xmlns:p14="http://schemas.microsoft.com/office/powerpoint/2010/main" val="108275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30213" y="609600"/>
            <a:ext cx="8229600" cy="857250"/>
          </a:xfrm>
        </p:spPr>
        <p:txBody>
          <a:bodyPr>
            <a:normAutofit/>
          </a:bodyPr>
          <a:lstStyle/>
          <a:p>
            <a:pPr algn="ctr">
              <a:defRPr/>
            </a:pPr>
            <a:r>
              <a:rPr lang="en-US" altLang="en-US" sz="4800" b="1" dirty="0" smtClean="0">
                <a:effectLst>
                  <a:outerShdw blurRad="38100" dist="38100" dir="2700000" algn="tl">
                    <a:srgbClr val="000000">
                      <a:alpha val="43137"/>
                    </a:srgbClr>
                  </a:outerShdw>
                </a:effectLst>
              </a:rPr>
              <a:t>Care Delivery Redesign</a:t>
            </a:r>
          </a:p>
        </p:txBody>
      </p:sp>
      <p:sp>
        <p:nvSpPr>
          <p:cNvPr id="45058" name="Content Placeholder 2"/>
          <p:cNvSpPr>
            <a:spLocks noGrp="1"/>
          </p:cNvSpPr>
          <p:nvPr>
            <p:ph idx="1"/>
          </p:nvPr>
        </p:nvSpPr>
        <p:spPr>
          <a:xfrm>
            <a:off x="430213" y="1847850"/>
            <a:ext cx="8229600" cy="4389438"/>
          </a:xfrm>
        </p:spPr>
        <p:txBody>
          <a:bodyPr/>
          <a:lstStyle/>
          <a:p>
            <a:pPr>
              <a:spcAft>
                <a:spcPts val="1200"/>
              </a:spcAft>
            </a:pPr>
            <a:r>
              <a:rPr lang="en-US" altLang="en-US" sz="2400" dirty="0"/>
              <a:t>Centralize services to provide oversight of our high-risk and rising-risk diabetes population</a:t>
            </a:r>
          </a:p>
          <a:p>
            <a:pPr lvl="1">
              <a:spcAft>
                <a:spcPts val="1200"/>
              </a:spcAft>
            </a:pPr>
            <a:r>
              <a:rPr lang="en-US" altLang="en-US" sz="2000" dirty="0"/>
              <a:t>Improve continuity of care for diabetic patients</a:t>
            </a:r>
          </a:p>
          <a:p>
            <a:pPr lvl="1">
              <a:spcAft>
                <a:spcPts val="1200"/>
              </a:spcAft>
            </a:pPr>
            <a:r>
              <a:rPr lang="en-US" altLang="en-US" sz="2000" dirty="0"/>
              <a:t>Provide self-management support between office visits</a:t>
            </a:r>
          </a:p>
          <a:p>
            <a:pPr lvl="1">
              <a:spcAft>
                <a:spcPts val="1200"/>
              </a:spcAft>
            </a:pPr>
            <a:r>
              <a:rPr lang="en-US" altLang="en-US" sz="2000" dirty="0"/>
              <a:t>Standardize diabetes education for all patients</a:t>
            </a:r>
          </a:p>
          <a:p>
            <a:pPr lvl="1">
              <a:spcAft>
                <a:spcPts val="1200"/>
              </a:spcAft>
            </a:pPr>
            <a:r>
              <a:rPr lang="en-US" altLang="en-US" sz="2000" dirty="0"/>
              <a:t>Identify and close gaps in care </a:t>
            </a:r>
            <a:r>
              <a:rPr lang="en-US" altLang="en-US" sz="2000" dirty="0" smtClean="0"/>
              <a:t>for </a:t>
            </a:r>
            <a:r>
              <a:rPr lang="en-US" altLang="en-US" sz="2000" dirty="0"/>
              <a:t>diabetic patients</a:t>
            </a:r>
          </a:p>
          <a:p>
            <a:pPr lvl="1">
              <a:spcAft>
                <a:spcPts val="1200"/>
              </a:spcAft>
            </a:pPr>
            <a:r>
              <a:rPr lang="en-US" altLang="en-US" sz="2000" dirty="0"/>
              <a:t>Enhance awareness of diabetes standards of care</a:t>
            </a:r>
          </a:p>
        </p:txBody>
      </p:sp>
    </p:spTree>
    <p:extLst>
      <p:ext uri="{BB962C8B-B14F-4D97-AF65-F5344CB8AC3E}">
        <p14:creationId xmlns:p14="http://schemas.microsoft.com/office/powerpoint/2010/main" val="65084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1"/>
          <p:cNvGrpSpPr>
            <a:grpSpLocks/>
          </p:cNvGrpSpPr>
          <p:nvPr/>
        </p:nvGrpSpPr>
        <p:grpSpPr bwMode="auto">
          <a:xfrm>
            <a:off x="22225" y="1322388"/>
            <a:ext cx="2543175" cy="2235200"/>
            <a:chOff x="1892300" y="1828800"/>
            <a:chExt cx="2235200" cy="2235200"/>
          </a:xfrm>
        </p:grpSpPr>
        <p:sp>
          <p:nvSpPr>
            <p:cNvPr id="13" name="Shape 12"/>
            <p:cNvSpPr/>
            <p:nvPr/>
          </p:nvSpPr>
          <p:spPr>
            <a:xfrm>
              <a:off x="1892300" y="1828800"/>
              <a:ext cx="2235200" cy="2235200"/>
            </a:xfrm>
            <a:prstGeom prst="gear9">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Shape 4"/>
            <p:cNvSpPr/>
            <p:nvPr/>
          </p:nvSpPr>
          <p:spPr>
            <a:xfrm>
              <a:off x="2341572" y="2352675"/>
              <a:ext cx="1336655" cy="1149350"/>
            </a:xfrm>
            <a:prstGeom prst="rect">
              <a:avLst/>
            </a:prstGeom>
          </p:spPr>
          <p:style>
            <a:lnRef idx="0">
              <a:scrgbClr r="0" g="0" b="0"/>
            </a:lnRef>
            <a:fillRef idx="0">
              <a:scrgbClr r="0" g="0" b="0"/>
            </a:fillRef>
            <a:effectRef idx="0">
              <a:scrgbClr r="0" g="0" b="0"/>
            </a:effectRef>
            <a:fontRef idx="minor">
              <a:schemeClr val="lt1"/>
            </a:fontRef>
          </p:style>
          <p:txBody>
            <a:bodyPr lIns="20320" tIns="20320" rIns="20320" bIns="20320" spcCol="1270" anchor="ctr"/>
            <a:lstStyle/>
            <a:p>
              <a:pPr algn="ctr" defTabSz="711200">
                <a:lnSpc>
                  <a:spcPct val="90000"/>
                </a:lnSpc>
                <a:spcAft>
                  <a:spcPct val="35000"/>
                </a:spcAft>
                <a:defRPr/>
              </a:pPr>
              <a:r>
                <a:rPr lang="en-US" sz="1600" dirty="0"/>
                <a:t>Primary Care Physician</a:t>
              </a:r>
            </a:p>
          </p:txBody>
        </p:sp>
      </p:grpSp>
      <p:sp>
        <p:nvSpPr>
          <p:cNvPr id="2" name="Title 1"/>
          <p:cNvSpPr>
            <a:spLocks noGrp="1"/>
          </p:cNvSpPr>
          <p:nvPr>
            <p:ph type="title"/>
          </p:nvPr>
        </p:nvSpPr>
        <p:spPr>
          <a:xfrm>
            <a:off x="457200" y="530225"/>
            <a:ext cx="8229600" cy="601663"/>
          </a:xfrm>
        </p:spPr>
        <p:txBody>
          <a:bodyPr/>
          <a:lstStyle/>
          <a:p>
            <a:pPr algn="ctr">
              <a:defRPr/>
            </a:pPr>
            <a:r>
              <a:rPr lang="en-US" sz="4000" b="1" dirty="0" smtClean="0">
                <a:effectLst>
                  <a:outerShdw blurRad="38100" dist="38100" dir="2700000" algn="tl">
                    <a:srgbClr val="000000">
                      <a:alpha val="43137"/>
                    </a:srgbClr>
                  </a:outerShdw>
                </a:effectLst>
              </a:rPr>
              <a:t>Diabetes Care Team</a:t>
            </a:r>
            <a:endParaRPr lang="en-US" sz="4000" b="1" dirty="0">
              <a:effectLst>
                <a:outerShdw blurRad="38100" dist="38100" dir="2700000" algn="tl">
                  <a:srgbClr val="000000">
                    <a:alpha val="43137"/>
                  </a:srgbClr>
                </a:outerShdw>
              </a:effectLst>
            </a:endParaRPr>
          </a:p>
        </p:txBody>
      </p:sp>
      <p:sp>
        <p:nvSpPr>
          <p:cNvPr id="28675" name="Content Placeholder 2"/>
          <p:cNvSpPr>
            <a:spLocks noGrp="1"/>
          </p:cNvSpPr>
          <p:nvPr>
            <p:ph idx="1"/>
          </p:nvPr>
        </p:nvSpPr>
        <p:spPr>
          <a:xfrm>
            <a:off x="457200" y="1935163"/>
            <a:ext cx="8229600" cy="3471862"/>
          </a:xfrm>
        </p:spPr>
        <p:txBody>
          <a:bodyPr/>
          <a:lstStyle/>
          <a:p>
            <a:pPr marL="0" indent="0">
              <a:buFont typeface="Wingdings 2" charset="2"/>
              <a:buNone/>
            </a:pPr>
            <a:endParaRPr lang="en-US" altLang="en-US"/>
          </a:p>
          <a:p>
            <a:pPr lvl="1"/>
            <a:endParaRPr lang="en-US" altLang="en-US"/>
          </a:p>
        </p:txBody>
      </p:sp>
      <p:grpSp>
        <p:nvGrpSpPr>
          <p:cNvPr id="28676" name="Group 8"/>
          <p:cNvGrpSpPr>
            <a:grpSpLocks/>
          </p:cNvGrpSpPr>
          <p:nvPr/>
        </p:nvGrpSpPr>
        <p:grpSpPr bwMode="auto">
          <a:xfrm>
            <a:off x="633413" y="2003425"/>
            <a:ext cx="4243387" cy="4670425"/>
            <a:chOff x="810936" y="2082287"/>
            <a:chExt cx="4074829" cy="4670087"/>
          </a:xfrm>
        </p:grpSpPr>
        <p:sp>
          <p:nvSpPr>
            <p:cNvPr id="17" name="Freeform 16"/>
            <p:cNvSpPr/>
            <p:nvPr/>
          </p:nvSpPr>
          <p:spPr>
            <a:xfrm>
              <a:off x="2336900" y="2371191"/>
              <a:ext cx="2205866" cy="2123921"/>
            </a:xfrm>
            <a:custGeom>
              <a:avLst/>
              <a:gdLst>
                <a:gd name="connsiteX0" fmla="*/ 1569722 w 2205517"/>
                <a:gd name="connsiteY0" fmla="*/ 338767 h 2124748"/>
                <a:gd name="connsiteX1" fmla="*/ 1731795 w 2205517"/>
                <a:gd name="connsiteY1" fmla="*/ 196355 h 2124748"/>
                <a:gd name="connsiteX2" fmla="*/ 1871747 w 2205517"/>
                <a:gd name="connsiteY2" fmla="*/ 308462 h 2124748"/>
                <a:gd name="connsiteX3" fmla="*/ 1768147 w 2205517"/>
                <a:gd name="connsiteY3" fmla="*/ 497712 h 2124748"/>
                <a:gd name="connsiteX4" fmla="*/ 1947701 w 2205517"/>
                <a:gd name="connsiteY4" fmla="*/ 794601 h 2124748"/>
                <a:gd name="connsiteX5" fmla="*/ 2163445 w 2205517"/>
                <a:gd name="connsiteY5" fmla="*/ 792845 h 2124748"/>
                <a:gd name="connsiteX6" fmla="*/ 2194816 w 2205517"/>
                <a:gd name="connsiteY6" fmla="*/ 962691 h 2124748"/>
                <a:gd name="connsiteX7" fmla="*/ 1992680 w 2205517"/>
                <a:gd name="connsiteY7" fmla="*/ 1038120 h 2124748"/>
                <a:gd name="connsiteX8" fmla="*/ 1930322 w 2205517"/>
                <a:gd name="connsiteY8" fmla="*/ 1375730 h 2124748"/>
                <a:gd name="connsiteX9" fmla="*/ 2092747 w 2205517"/>
                <a:gd name="connsiteY9" fmla="*/ 1517739 h 2124748"/>
                <a:gd name="connsiteX10" fmla="*/ 2002005 w 2205517"/>
                <a:gd name="connsiteY10" fmla="*/ 1667779 h 2124748"/>
                <a:gd name="connsiteX11" fmla="*/ 1800809 w 2205517"/>
                <a:gd name="connsiteY11" fmla="*/ 1589876 h 2124748"/>
                <a:gd name="connsiteX12" fmla="*/ 1525716 w 2205517"/>
                <a:gd name="connsiteY12" fmla="*/ 1810235 h 2124748"/>
                <a:gd name="connsiteX13" fmla="*/ 1560069 w 2205517"/>
                <a:gd name="connsiteY13" fmla="*/ 2023235 h 2124748"/>
                <a:gd name="connsiteX14" fmla="*/ 1387433 w 2205517"/>
                <a:gd name="connsiteY14" fmla="*/ 2083219 h 2124748"/>
                <a:gd name="connsiteX15" fmla="*/ 1282312 w 2205517"/>
                <a:gd name="connsiteY15" fmla="*/ 1894809 h 2124748"/>
                <a:gd name="connsiteX16" fmla="*/ 923204 w 2205517"/>
                <a:gd name="connsiteY16" fmla="*/ 1894809 h 2124748"/>
                <a:gd name="connsiteX17" fmla="*/ 818084 w 2205517"/>
                <a:gd name="connsiteY17" fmla="*/ 2083219 h 2124748"/>
                <a:gd name="connsiteX18" fmla="*/ 645448 w 2205517"/>
                <a:gd name="connsiteY18" fmla="*/ 2023235 h 2124748"/>
                <a:gd name="connsiteX19" fmla="*/ 679801 w 2205517"/>
                <a:gd name="connsiteY19" fmla="*/ 1810236 h 2124748"/>
                <a:gd name="connsiteX20" fmla="*/ 404708 w 2205517"/>
                <a:gd name="connsiteY20" fmla="*/ 1589877 h 2124748"/>
                <a:gd name="connsiteX21" fmla="*/ 203512 w 2205517"/>
                <a:gd name="connsiteY21" fmla="*/ 1667779 h 2124748"/>
                <a:gd name="connsiteX22" fmla="*/ 112770 w 2205517"/>
                <a:gd name="connsiteY22" fmla="*/ 1517739 h 2124748"/>
                <a:gd name="connsiteX23" fmla="*/ 275196 w 2205517"/>
                <a:gd name="connsiteY23" fmla="*/ 1375730 h 2124748"/>
                <a:gd name="connsiteX24" fmla="*/ 212838 w 2205517"/>
                <a:gd name="connsiteY24" fmla="*/ 1038120 h 2124748"/>
                <a:gd name="connsiteX25" fmla="*/ 10701 w 2205517"/>
                <a:gd name="connsiteY25" fmla="*/ 962691 h 2124748"/>
                <a:gd name="connsiteX26" fmla="*/ 42072 w 2205517"/>
                <a:gd name="connsiteY26" fmla="*/ 792845 h 2124748"/>
                <a:gd name="connsiteX27" fmla="*/ 257817 w 2205517"/>
                <a:gd name="connsiteY27" fmla="*/ 794601 h 2124748"/>
                <a:gd name="connsiteX28" fmla="*/ 437371 w 2205517"/>
                <a:gd name="connsiteY28" fmla="*/ 497712 h 2124748"/>
                <a:gd name="connsiteX29" fmla="*/ 333770 w 2205517"/>
                <a:gd name="connsiteY29" fmla="*/ 308462 h 2124748"/>
                <a:gd name="connsiteX30" fmla="*/ 473722 w 2205517"/>
                <a:gd name="connsiteY30" fmla="*/ 196355 h 2124748"/>
                <a:gd name="connsiteX31" fmla="*/ 635795 w 2205517"/>
                <a:gd name="connsiteY31" fmla="*/ 338767 h 2124748"/>
                <a:gd name="connsiteX32" fmla="*/ 973246 w 2205517"/>
                <a:gd name="connsiteY32" fmla="*/ 221516 h 2124748"/>
                <a:gd name="connsiteX33" fmla="*/ 1010705 w 2205517"/>
                <a:gd name="connsiteY33" fmla="*/ 9041 h 2124748"/>
                <a:gd name="connsiteX34" fmla="*/ 1194812 w 2205517"/>
                <a:gd name="connsiteY34" fmla="*/ 9041 h 2124748"/>
                <a:gd name="connsiteX35" fmla="*/ 1232271 w 2205517"/>
                <a:gd name="connsiteY35" fmla="*/ 221516 h 2124748"/>
                <a:gd name="connsiteX36" fmla="*/ 1569722 w 2205517"/>
                <a:gd name="connsiteY36" fmla="*/ 338767 h 2124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05517" h="2124748">
                  <a:moveTo>
                    <a:pt x="1569722" y="338767"/>
                  </a:moveTo>
                  <a:lnTo>
                    <a:pt x="1731795" y="196355"/>
                  </a:lnTo>
                  <a:lnTo>
                    <a:pt x="1871747" y="308462"/>
                  </a:lnTo>
                  <a:lnTo>
                    <a:pt x="1768147" y="497712"/>
                  </a:lnTo>
                  <a:cubicBezTo>
                    <a:pt x="1848501" y="584005"/>
                    <a:pt x="1909595" y="685022"/>
                    <a:pt x="1947701" y="794601"/>
                  </a:cubicBezTo>
                  <a:lnTo>
                    <a:pt x="2163445" y="792845"/>
                  </a:lnTo>
                  <a:lnTo>
                    <a:pt x="2194816" y="962691"/>
                  </a:lnTo>
                  <a:lnTo>
                    <a:pt x="1992680" y="1038120"/>
                  </a:lnTo>
                  <a:cubicBezTo>
                    <a:pt x="1996131" y="1153532"/>
                    <a:pt x="1974914" y="1268405"/>
                    <a:pt x="1930322" y="1375730"/>
                  </a:cubicBezTo>
                  <a:lnTo>
                    <a:pt x="2092747" y="1517739"/>
                  </a:lnTo>
                  <a:lnTo>
                    <a:pt x="2002005" y="1667779"/>
                  </a:lnTo>
                  <a:lnTo>
                    <a:pt x="1800809" y="1589876"/>
                  </a:lnTo>
                  <a:cubicBezTo>
                    <a:pt x="1725743" y="1680405"/>
                    <a:pt x="1632141" y="1755383"/>
                    <a:pt x="1525716" y="1810235"/>
                  </a:cubicBezTo>
                  <a:lnTo>
                    <a:pt x="1560069" y="2023235"/>
                  </a:lnTo>
                  <a:lnTo>
                    <a:pt x="1387433" y="2083219"/>
                  </a:lnTo>
                  <a:lnTo>
                    <a:pt x="1282312" y="1894809"/>
                  </a:lnTo>
                  <a:cubicBezTo>
                    <a:pt x="1163852" y="1918095"/>
                    <a:pt x="1041664" y="1918095"/>
                    <a:pt x="923204" y="1894809"/>
                  </a:cubicBezTo>
                  <a:lnTo>
                    <a:pt x="818084" y="2083219"/>
                  </a:lnTo>
                  <a:lnTo>
                    <a:pt x="645448" y="2023235"/>
                  </a:lnTo>
                  <a:lnTo>
                    <a:pt x="679801" y="1810236"/>
                  </a:lnTo>
                  <a:cubicBezTo>
                    <a:pt x="573376" y="1755384"/>
                    <a:pt x="479775" y="1680405"/>
                    <a:pt x="404708" y="1589877"/>
                  </a:cubicBezTo>
                  <a:lnTo>
                    <a:pt x="203512" y="1667779"/>
                  </a:lnTo>
                  <a:lnTo>
                    <a:pt x="112770" y="1517739"/>
                  </a:lnTo>
                  <a:lnTo>
                    <a:pt x="275196" y="1375730"/>
                  </a:lnTo>
                  <a:cubicBezTo>
                    <a:pt x="230604" y="1268405"/>
                    <a:pt x="209386" y="1153532"/>
                    <a:pt x="212838" y="1038120"/>
                  </a:cubicBezTo>
                  <a:lnTo>
                    <a:pt x="10701" y="962691"/>
                  </a:lnTo>
                  <a:lnTo>
                    <a:pt x="42072" y="792845"/>
                  </a:lnTo>
                  <a:lnTo>
                    <a:pt x="257817" y="794601"/>
                  </a:lnTo>
                  <a:cubicBezTo>
                    <a:pt x="295923" y="685022"/>
                    <a:pt x="357017" y="584005"/>
                    <a:pt x="437371" y="497712"/>
                  </a:cubicBezTo>
                  <a:lnTo>
                    <a:pt x="333770" y="308462"/>
                  </a:lnTo>
                  <a:lnTo>
                    <a:pt x="473722" y="196355"/>
                  </a:lnTo>
                  <a:lnTo>
                    <a:pt x="635795" y="338767"/>
                  </a:lnTo>
                  <a:cubicBezTo>
                    <a:pt x="738768" y="278208"/>
                    <a:pt x="853587" y="238313"/>
                    <a:pt x="973246" y="221516"/>
                  </a:cubicBezTo>
                  <a:lnTo>
                    <a:pt x="1010705" y="9041"/>
                  </a:lnTo>
                  <a:lnTo>
                    <a:pt x="1194812" y="9041"/>
                  </a:lnTo>
                  <a:lnTo>
                    <a:pt x="1232271" y="221516"/>
                  </a:lnTo>
                  <a:cubicBezTo>
                    <a:pt x="1351930" y="238312"/>
                    <a:pt x="1466749" y="278207"/>
                    <a:pt x="1569722" y="338767"/>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460230" tIns="520572" rIns="460230" bIns="557732" spcCol="1270" anchor="ctr"/>
            <a:lstStyle/>
            <a:p>
              <a:pPr algn="ctr" defTabSz="800100">
                <a:lnSpc>
                  <a:spcPct val="90000"/>
                </a:lnSpc>
                <a:spcAft>
                  <a:spcPct val="35000"/>
                </a:spcAft>
                <a:defRPr/>
              </a:pPr>
              <a:r>
                <a:rPr lang="en-US" sz="1800" dirty="0"/>
                <a:t>Diabetes Pharmacist</a:t>
              </a:r>
            </a:p>
          </p:txBody>
        </p:sp>
        <p:sp>
          <p:nvSpPr>
            <p:cNvPr id="18" name="Freeform 17"/>
            <p:cNvSpPr/>
            <p:nvPr/>
          </p:nvSpPr>
          <p:spPr>
            <a:xfrm>
              <a:off x="964904" y="3742692"/>
              <a:ext cx="2003115" cy="2035028"/>
            </a:xfrm>
            <a:custGeom>
              <a:avLst/>
              <a:gdLst>
                <a:gd name="connsiteX0" fmla="*/ 1499350 w 2003817"/>
                <a:gd name="connsiteY0" fmla="*/ 512082 h 2034764"/>
                <a:gd name="connsiteX1" fmla="*/ 1795805 w 2003817"/>
                <a:gd name="connsiteY1" fmla="*/ 425766 h 2034764"/>
                <a:gd name="connsiteX2" fmla="*/ 1905739 w 2003817"/>
                <a:gd name="connsiteY2" fmla="*/ 620379 h 2034764"/>
                <a:gd name="connsiteX3" fmla="*/ 1678786 w 2003817"/>
                <a:gd name="connsiteY3" fmla="*/ 829731 h 2034764"/>
                <a:gd name="connsiteX4" fmla="*/ 1678786 w 2003817"/>
                <a:gd name="connsiteY4" fmla="*/ 1205034 h 2034764"/>
                <a:gd name="connsiteX5" fmla="*/ 1905739 w 2003817"/>
                <a:gd name="connsiteY5" fmla="*/ 1414385 h 2034764"/>
                <a:gd name="connsiteX6" fmla="*/ 1795805 w 2003817"/>
                <a:gd name="connsiteY6" fmla="*/ 1608998 h 2034764"/>
                <a:gd name="connsiteX7" fmla="*/ 1499350 w 2003817"/>
                <a:gd name="connsiteY7" fmla="*/ 1522682 h 2034764"/>
                <a:gd name="connsiteX8" fmla="*/ 1181344 w 2003817"/>
                <a:gd name="connsiteY8" fmla="*/ 1710333 h 2034764"/>
                <a:gd name="connsiteX9" fmla="*/ 1110690 w 2003817"/>
                <a:gd name="connsiteY9" fmla="*/ 2010906 h 2034764"/>
                <a:gd name="connsiteX10" fmla="*/ 893127 w 2003817"/>
                <a:gd name="connsiteY10" fmla="*/ 2010906 h 2034764"/>
                <a:gd name="connsiteX11" fmla="*/ 822473 w 2003817"/>
                <a:gd name="connsiteY11" fmla="*/ 1710334 h 2034764"/>
                <a:gd name="connsiteX12" fmla="*/ 504467 w 2003817"/>
                <a:gd name="connsiteY12" fmla="*/ 1522683 h 2034764"/>
                <a:gd name="connsiteX13" fmla="*/ 208012 w 2003817"/>
                <a:gd name="connsiteY13" fmla="*/ 1608998 h 2034764"/>
                <a:gd name="connsiteX14" fmla="*/ 98078 w 2003817"/>
                <a:gd name="connsiteY14" fmla="*/ 1414385 h 2034764"/>
                <a:gd name="connsiteX15" fmla="*/ 325031 w 2003817"/>
                <a:gd name="connsiteY15" fmla="*/ 1205033 h 2034764"/>
                <a:gd name="connsiteX16" fmla="*/ 325031 w 2003817"/>
                <a:gd name="connsiteY16" fmla="*/ 829730 h 2034764"/>
                <a:gd name="connsiteX17" fmla="*/ 98078 w 2003817"/>
                <a:gd name="connsiteY17" fmla="*/ 620379 h 2034764"/>
                <a:gd name="connsiteX18" fmla="*/ 208012 w 2003817"/>
                <a:gd name="connsiteY18" fmla="*/ 425766 h 2034764"/>
                <a:gd name="connsiteX19" fmla="*/ 504467 w 2003817"/>
                <a:gd name="connsiteY19" fmla="*/ 512082 h 2034764"/>
                <a:gd name="connsiteX20" fmla="*/ 822473 w 2003817"/>
                <a:gd name="connsiteY20" fmla="*/ 324431 h 2034764"/>
                <a:gd name="connsiteX21" fmla="*/ 893127 w 2003817"/>
                <a:gd name="connsiteY21" fmla="*/ 23858 h 2034764"/>
                <a:gd name="connsiteX22" fmla="*/ 1110690 w 2003817"/>
                <a:gd name="connsiteY22" fmla="*/ 23858 h 2034764"/>
                <a:gd name="connsiteX23" fmla="*/ 1181344 w 2003817"/>
                <a:gd name="connsiteY23" fmla="*/ 324430 h 2034764"/>
                <a:gd name="connsiteX24" fmla="*/ 1499350 w 2003817"/>
                <a:gd name="connsiteY24" fmla="*/ 512081 h 2034764"/>
                <a:gd name="connsiteX25" fmla="*/ 1499350 w 2003817"/>
                <a:gd name="connsiteY25" fmla="*/ 512082 h 203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03817" h="2034764">
                  <a:moveTo>
                    <a:pt x="1499350" y="512082"/>
                  </a:moveTo>
                  <a:lnTo>
                    <a:pt x="1795805" y="425766"/>
                  </a:lnTo>
                  <a:lnTo>
                    <a:pt x="1905739" y="620379"/>
                  </a:lnTo>
                  <a:lnTo>
                    <a:pt x="1678786" y="829731"/>
                  </a:lnTo>
                  <a:cubicBezTo>
                    <a:pt x="1711398" y="952612"/>
                    <a:pt x="1711398" y="1082153"/>
                    <a:pt x="1678786" y="1205034"/>
                  </a:cubicBezTo>
                  <a:lnTo>
                    <a:pt x="1905739" y="1414385"/>
                  </a:lnTo>
                  <a:lnTo>
                    <a:pt x="1795805" y="1608998"/>
                  </a:lnTo>
                  <a:lnTo>
                    <a:pt x="1499350" y="1522682"/>
                  </a:lnTo>
                  <a:cubicBezTo>
                    <a:pt x="1411535" y="1612988"/>
                    <a:pt x="1301771" y="1677758"/>
                    <a:pt x="1181344" y="1710333"/>
                  </a:cubicBezTo>
                  <a:lnTo>
                    <a:pt x="1110690" y="2010906"/>
                  </a:lnTo>
                  <a:lnTo>
                    <a:pt x="893127" y="2010906"/>
                  </a:lnTo>
                  <a:lnTo>
                    <a:pt x="822473" y="1710334"/>
                  </a:lnTo>
                  <a:cubicBezTo>
                    <a:pt x="702047" y="1677759"/>
                    <a:pt x="592282" y="1612989"/>
                    <a:pt x="504467" y="1522683"/>
                  </a:cubicBezTo>
                  <a:lnTo>
                    <a:pt x="208012" y="1608998"/>
                  </a:lnTo>
                  <a:lnTo>
                    <a:pt x="98078" y="1414385"/>
                  </a:lnTo>
                  <a:lnTo>
                    <a:pt x="325031" y="1205033"/>
                  </a:lnTo>
                  <a:cubicBezTo>
                    <a:pt x="292419" y="1082152"/>
                    <a:pt x="292419" y="952611"/>
                    <a:pt x="325031" y="829730"/>
                  </a:cubicBezTo>
                  <a:lnTo>
                    <a:pt x="98078" y="620379"/>
                  </a:lnTo>
                  <a:lnTo>
                    <a:pt x="208012" y="425766"/>
                  </a:lnTo>
                  <a:lnTo>
                    <a:pt x="504467" y="512082"/>
                  </a:lnTo>
                  <a:cubicBezTo>
                    <a:pt x="592282" y="421776"/>
                    <a:pt x="702046" y="357006"/>
                    <a:pt x="822473" y="324431"/>
                  </a:cubicBezTo>
                  <a:lnTo>
                    <a:pt x="893127" y="23858"/>
                  </a:lnTo>
                  <a:lnTo>
                    <a:pt x="1110690" y="23858"/>
                  </a:lnTo>
                  <a:lnTo>
                    <a:pt x="1181344" y="324430"/>
                  </a:lnTo>
                  <a:cubicBezTo>
                    <a:pt x="1301770" y="357005"/>
                    <a:pt x="1411535" y="421775"/>
                    <a:pt x="1499350" y="512081"/>
                  </a:cubicBezTo>
                  <a:lnTo>
                    <a:pt x="1499350" y="51208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27327" tIns="534942" rIns="527327" bIns="534942" spcCol="1270" anchor="ctr"/>
            <a:lstStyle/>
            <a:p>
              <a:pPr algn="ctr" defTabSz="800100">
                <a:lnSpc>
                  <a:spcPct val="90000"/>
                </a:lnSpc>
                <a:spcAft>
                  <a:spcPct val="35000"/>
                </a:spcAft>
                <a:defRPr/>
              </a:pPr>
              <a:r>
                <a:rPr lang="en-US" sz="1800" dirty="0"/>
                <a:t>Diabetes Nurse</a:t>
              </a:r>
            </a:p>
          </p:txBody>
        </p:sp>
        <p:sp>
          <p:nvSpPr>
            <p:cNvPr id="19" name="Freeform 18"/>
            <p:cNvSpPr/>
            <p:nvPr/>
          </p:nvSpPr>
          <p:spPr>
            <a:xfrm>
              <a:off x="2329279" y="4603055"/>
              <a:ext cx="2263794" cy="2047727"/>
            </a:xfrm>
            <a:custGeom>
              <a:avLst/>
              <a:gdLst>
                <a:gd name="connsiteX0" fmla="*/ 1229017 w 1642529"/>
                <a:gd name="connsiteY0" fmla="*/ 416011 h 1642529"/>
                <a:gd name="connsiteX1" fmla="*/ 1471346 w 1642529"/>
                <a:gd name="connsiteY1" fmla="*/ 342978 h 1642529"/>
                <a:gd name="connsiteX2" fmla="*/ 1560514 w 1642529"/>
                <a:gd name="connsiteY2" fmla="*/ 497421 h 1642529"/>
                <a:gd name="connsiteX3" fmla="*/ 1376101 w 1642529"/>
                <a:gd name="connsiteY3" fmla="*/ 670767 h 1642529"/>
                <a:gd name="connsiteX4" fmla="*/ 1376101 w 1642529"/>
                <a:gd name="connsiteY4" fmla="*/ 971762 h 1642529"/>
                <a:gd name="connsiteX5" fmla="*/ 1560514 w 1642529"/>
                <a:gd name="connsiteY5" fmla="*/ 1145108 h 1642529"/>
                <a:gd name="connsiteX6" fmla="*/ 1471346 w 1642529"/>
                <a:gd name="connsiteY6" fmla="*/ 1299551 h 1642529"/>
                <a:gd name="connsiteX7" fmla="*/ 1229017 w 1642529"/>
                <a:gd name="connsiteY7" fmla="*/ 1226518 h 1642529"/>
                <a:gd name="connsiteX8" fmla="*/ 968348 w 1642529"/>
                <a:gd name="connsiteY8" fmla="*/ 1377016 h 1642529"/>
                <a:gd name="connsiteX9" fmla="*/ 910432 w 1642529"/>
                <a:gd name="connsiteY9" fmla="*/ 1623395 h 1642529"/>
                <a:gd name="connsiteX10" fmla="*/ 732097 w 1642529"/>
                <a:gd name="connsiteY10" fmla="*/ 1623395 h 1642529"/>
                <a:gd name="connsiteX11" fmla="*/ 674181 w 1642529"/>
                <a:gd name="connsiteY11" fmla="*/ 1377016 h 1642529"/>
                <a:gd name="connsiteX12" fmla="*/ 413512 w 1642529"/>
                <a:gd name="connsiteY12" fmla="*/ 1226518 h 1642529"/>
                <a:gd name="connsiteX13" fmla="*/ 171183 w 1642529"/>
                <a:gd name="connsiteY13" fmla="*/ 1299551 h 1642529"/>
                <a:gd name="connsiteX14" fmla="*/ 82015 w 1642529"/>
                <a:gd name="connsiteY14" fmla="*/ 1145108 h 1642529"/>
                <a:gd name="connsiteX15" fmla="*/ 266428 w 1642529"/>
                <a:gd name="connsiteY15" fmla="*/ 971762 h 1642529"/>
                <a:gd name="connsiteX16" fmla="*/ 266428 w 1642529"/>
                <a:gd name="connsiteY16" fmla="*/ 670767 h 1642529"/>
                <a:gd name="connsiteX17" fmla="*/ 82015 w 1642529"/>
                <a:gd name="connsiteY17" fmla="*/ 497421 h 1642529"/>
                <a:gd name="connsiteX18" fmla="*/ 171183 w 1642529"/>
                <a:gd name="connsiteY18" fmla="*/ 342978 h 1642529"/>
                <a:gd name="connsiteX19" fmla="*/ 413512 w 1642529"/>
                <a:gd name="connsiteY19" fmla="*/ 416011 h 1642529"/>
                <a:gd name="connsiteX20" fmla="*/ 674181 w 1642529"/>
                <a:gd name="connsiteY20" fmla="*/ 265513 h 1642529"/>
                <a:gd name="connsiteX21" fmla="*/ 732097 w 1642529"/>
                <a:gd name="connsiteY21" fmla="*/ 19134 h 1642529"/>
                <a:gd name="connsiteX22" fmla="*/ 910432 w 1642529"/>
                <a:gd name="connsiteY22" fmla="*/ 19134 h 1642529"/>
                <a:gd name="connsiteX23" fmla="*/ 968348 w 1642529"/>
                <a:gd name="connsiteY23" fmla="*/ 265513 h 1642529"/>
                <a:gd name="connsiteX24" fmla="*/ 1229017 w 1642529"/>
                <a:gd name="connsiteY24" fmla="*/ 416011 h 1642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2529" h="1642529">
                  <a:moveTo>
                    <a:pt x="1057209" y="415483"/>
                  </a:moveTo>
                  <a:lnTo>
                    <a:pt x="1232894" y="306673"/>
                  </a:lnTo>
                  <a:lnTo>
                    <a:pt x="1335856" y="409635"/>
                  </a:lnTo>
                  <a:lnTo>
                    <a:pt x="1227046" y="585320"/>
                  </a:lnTo>
                  <a:cubicBezTo>
                    <a:pt x="1268956" y="657396"/>
                    <a:pt x="1290911" y="739334"/>
                    <a:pt x="1290654" y="822707"/>
                  </a:cubicBezTo>
                  <a:lnTo>
                    <a:pt x="1472728" y="920450"/>
                  </a:lnTo>
                  <a:lnTo>
                    <a:pt x="1435041" y="1061099"/>
                  </a:lnTo>
                  <a:lnTo>
                    <a:pt x="1228489" y="1054710"/>
                  </a:lnTo>
                  <a:cubicBezTo>
                    <a:pt x="1187024" y="1127042"/>
                    <a:pt x="1127041" y="1187024"/>
                    <a:pt x="1054710" y="1228489"/>
                  </a:cubicBezTo>
                  <a:lnTo>
                    <a:pt x="1061099" y="1435042"/>
                  </a:lnTo>
                  <a:lnTo>
                    <a:pt x="920450" y="1472728"/>
                  </a:lnTo>
                  <a:lnTo>
                    <a:pt x="822708" y="1290654"/>
                  </a:lnTo>
                  <a:cubicBezTo>
                    <a:pt x="739333" y="1290911"/>
                    <a:pt x="657396" y="1268955"/>
                    <a:pt x="585320" y="1227046"/>
                  </a:cubicBezTo>
                  <a:lnTo>
                    <a:pt x="409635" y="1335856"/>
                  </a:lnTo>
                  <a:lnTo>
                    <a:pt x="306673" y="1232894"/>
                  </a:lnTo>
                  <a:lnTo>
                    <a:pt x="415483" y="1057209"/>
                  </a:lnTo>
                  <a:cubicBezTo>
                    <a:pt x="373573" y="985133"/>
                    <a:pt x="351618" y="903195"/>
                    <a:pt x="351875" y="819822"/>
                  </a:cubicBezTo>
                  <a:lnTo>
                    <a:pt x="169801" y="722079"/>
                  </a:lnTo>
                  <a:lnTo>
                    <a:pt x="207488" y="581430"/>
                  </a:lnTo>
                  <a:lnTo>
                    <a:pt x="414040" y="587819"/>
                  </a:lnTo>
                  <a:cubicBezTo>
                    <a:pt x="455505" y="515487"/>
                    <a:pt x="515488" y="455505"/>
                    <a:pt x="587819" y="414040"/>
                  </a:cubicBezTo>
                  <a:lnTo>
                    <a:pt x="581430" y="207487"/>
                  </a:lnTo>
                  <a:lnTo>
                    <a:pt x="722079" y="169801"/>
                  </a:lnTo>
                  <a:lnTo>
                    <a:pt x="819821" y="351875"/>
                  </a:lnTo>
                  <a:cubicBezTo>
                    <a:pt x="903196" y="351618"/>
                    <a:pt x="985133" y="373574"/>
                    <a:pt x="1057209" y="41548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67690" tIns="567690" rIns="567689" bIns="567689" spcCol="1270" anchor="ctr"/>
            <a:lstStyle/>
            <a:p>
              <a:pPr algn="ctr" defTabSz="800100">
                <a:lnSpc>
                  <a:spcPct val="90000"/>
                </a:lnSpc>
                <a:spcAft>
                  <a:spcPct val="35000"/>
                </a:spcAft>
                <a:defRPr/>
              </a:pPr>
              <a:r>
                <a:rPr lang="en-US" sz="1800" dirty="0"/>
                <a:t>Diabetes Specialist</a:t>
              </a:r>
            </a:p>
          </p:txBody>
        </p:sp>
        <p:sp>
          <p:nvSpPr>
            <p:cNvPr id="20" name="Circular Arrow 19"/>
            <p:cNvSpPr/>
            <p:nvPr/>
          </p:nvSpPr>
          <p:spPr>
            <a:xfrm>
              <a:off x="2472576" y="2082287"/>
              <a:ext cx="2413189" cy="2950949"/>
            </a:xfrm>
            <a:prstGeom prst="circularArrow">
              <a:avLst>
                <a:gd name="adj1" fmla="val 4688"/>
                <a:gd name="adj2" fmla="val 299029"/>
                <a:gd name="adj3" fmla="val 2516168"/>
                <a:gd name="adj4" fmla="val 15861273"/>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Shape 20"/>
            <p:cNvSpPr/>
            <p:nvPr/>
          </p:nvSpPr>
          <p:spPr>
            <a:xfrm rot="11168537">
              <a:off x="2295741" y="4609404"/>
              <a:ext cx="2143363" cy="2142970"/>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Circular Arrow 21"/>
            <p:cNvSpPr/>
            <p:nvPr/>
          </p:nvSpPr>
          <p:spPr>
            <a:xfrm>
              <a:off x="810936" y="3466487"/>
              <a:ext cx="2311052" cy="2311233"/>
            </a:xfrm>
            <a:prstGeom prst="circularArrow">
              <a:avLst>
                <a:gd name="adj1" fmla="val 5984"/>
                <a:gd name="adj2" fmla="val 394124"/>
                <a:gd name="adj3" fmla="val 13313824"/>
                <a:gd name="adj4" fmla="val 10508221"/>
                <a:gd name="adj5" fmla="val 698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28677" name="TextBox 7"/>
          <p:cNvSpPr>
            <a:spLocks noChangeArrowheads="1"/>
          </p:cNvSpPr>
          <p:nvPr/>
        </p:nvSpPr>
        <p:spPr bwMode="auto">
          <a:xfrm>
            <a:off x="4876800" y="4587875"/>
            <a:ext cx="4114800" cy="1192213"/>
          </a:xfrm>
          <a:prstGeom prst="roundRect">
            <a:avLst>
              <a:gd name="adj" fmla="val 16667"/>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b="1"/>
              <a:t>Diabetes specialist </a:t>
            </a:r>
            <a:r>
              <a:rPr lang="en-US" altLang="en-US" sz="1600"/>
              <a:t>(Advanced medical assistant) responsible for  lab tracking, appointment follow up, previsit planning, coordination of DM classes.</a:t>
            </a:r>
          </a:p>
        </p:txBody>
      </p:sp>
      <p:sp>
        <p:nvSpPr>
          <p:cNvPr id="28678" name="TextBox 14"/>
          <p:cNvSpPr>
            <a:spLocks noChangeArrowheads="1"/>
          </p:cNvSpPr>
          <p:nvPr/>
        </p:nvSpPr>
        <p:spPr bwMode="auto">
          <a:xfrm>
            <a:off x="4876800" y="2952750"/>
            <a:ext cx="4114800" cy="1463675"/>
          </a:xfrm>
          <a:prstGeom prst="roundRect">
            <a:avLst>
              <a:gd name="adj" fmla="val 16667"/>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b="1"/>
              <a:t>Diabetes nurse  </a:t>
            </a:r>
            <a:r>
              <a:rPr lang="en-US" altLang="en-US" sz="1600"/>
              <a:t>responsible for rising risk patient population  (~500 patients);  Triage patients, connect to resources, patient education and self-management support</a:t>
            </a:r>
          </a:p>
        </p:txBody>
      </p:sp>
      <p:sp>
        <p:nvSpPr>
          <p:cNvPr id="28679" name="TextBox 15"/>
          <p:cNvSpPr>
            <a:spLocks noChangeArrowheads="1"/>
          </p:cNvSpPr>
          <p:nvPr/>
        </p:nvSpPr>
        <p:spPr bwMode="auto">
          <a:xfrm>
            <a:off x="4876800" y="1101725"/>
            <a:ext cx="4114800" cy="1736725"/>
          </a:xfrm>
          <a:prstGeom prst="roundRect">
            <a:avLst>
              <a:gd name="adj" fmla="val 16667"/>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b="1"/>
              <a:t>Diabetes pharmacist </a:t>
            </a:r>
            <a:r>
              <a:rPr lang="en-US" altLang="en-US" sz="1600"/>
              <a:t>responsible for high risk patient population (~1000 patients);  high risk transitions of care, pattern management/medication adjustments, insulin titrations , and self-management support</a:t>
            </a:r>
          </a:p>
        </p:txBody>
      </p:sp>
    </p:spTree>
    <p:extLst>
      <p:ext uri="{BB962C8B-B14F-4D97-AF65-F5344CB8AC3E}">
        <p14:creationId xmlns:p14="http://schemas.microsoft.com/office/powerpoint/2010/main" val="967737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541338" y="514350"/>
            <a:ext cx="8229600" cy="933450"/>
          </a:xfrm>
        </p:spPr>
        <p:txBody>
          <a:bodyPr/>
          <a:lstStyle/>
          <a:p>
            <a:pPr algn="ctr"/>
            <a:r>
              <a:rPr lang="en-US" altLang="x-none" b="1"/>
              <a:t>Diabetes Care Team</a:t>
            </a:r>
          </a:p>
        </p:txBody>
      </p:sp>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752600"/>
            <a:ext cx="8550275"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7463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7" y="299417"/>
            <a:ext cx="8229600" cy="552450"/>
          </a:xfrm>
        </p:spPr>
        <p:txBody>
          <a:bodyPr/>
          <a:lstStyle/>
          <a:p>
            <a:pPr algn="ctr">
              <a:defRPr/>
            </a:pPr>
            <a:r>
              <a:rPr lang="en-US" sz="4400" b="1" dirty="0" smtClean="0">
                <a:effectLst>
                  <a:outerShdw blurRad="38100" dist="38100" dir="2700000" algn="tl">
                    <a:srgbClr val="000000">
                      <a:alpha val="43137"/>
                    </a:srgbClr>
                  </a:outerShdw>
                </a:effectLst>
              </a:rPr>
              <a:t>Diabetes Program Results</a:t>
            </a:r>
            <a:endParaRPr lang="en-US" sz="4400" b="1"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790429585"/>
              </p:ext>
            </p:extLst>
          </p:nvPr>
        </p:nvGraphicFramePr>
        <p:xfrm>
          <a:off x="271690" y="3352800"/>
          <a:ext cx="8556625" cy="3367907"/>
        </p:xfrm>
        <a:graphic>
          <a:graphicData uri="http://schemas.openxmlformats.org/drawingml/2006/table">
            <a:tbl>
              <a:tblPr bandRow="1">
                <a:tableStyleId>{5C22544A-7EE6-4342-B048-85BDC9FD1C3A}</a:tableStyleId>
              </a:tblPr>
              <a:tblGrid>
                <a:gridCol w="3171336"/>
                <a:gridCol w="1675423"/>
                <a:gridCol w="1854933"/>
                <a:gridCol w="1854933"/>
              </a:tblGrid>
              <a:tr h="817453">
                <a:tc>
                  <a:txBody>
                    <a:bodyPr/>
                    <a:lstStyle/>
                    <a:p>
                      <a:r>
                        <a:rPr lang="en-US" sz="2200" b="1" baseline="0" dirty="0" smtClean="0">
                          <a:solidFill>
                            <a:schemeClr val="bg1"/>
                          </a:solidFill>
                          <a:effectLst>
                            <a:outerShdw blurRad="38100" dist="38100" dir="2700000" algn="tl">
                              <a:srgbClr val="000000">
                                <a:alpha val="43137"/>
                              </a:srgbClr>
                            </a:outerShdw>
                          </a:effectLst>
                        </a:rPr>
                        <a:t>Diabetes Management Program</a:t>
                      </a:r>
                      <a:endParaRPr lang="en-US" sz="2200" b="1" dirty="0">
                        <a:solidFill>
                          <a:schemeClr val="bg1"/>
                        </a:solidFill>
                        <a:effectLst>
                          <a:outerShdw blurRad="38100" dist="38100" dir="2700000" algn="tl">
                            <a:srgbClr val="000000">
                              <a:alpha val="43137"/>
                            </a:srgbClr>
                          </a:outerShdw>
                        </a:effectLst>
                      </a:endParaRPr>
                    </a:p>
                  </a:txBody>
                  <a:tcPr marT="45704" marB="45704">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0070C0"/>
                    </a:solidFill>
                  </a:tcPr>
                </a:tc>
                <a:tc>
                  <a:txBody>
                    <a:bodyPr/>
                    <a:lstStyle/>
                    <a:p>
                      <a:pPr algn="ctr"/>
                      <a:r>
                        <a:rPr lang="en-US" sz="2200" b="1" dirty="0" smtClean="0">
                          <a:solidFill>
                            <a:schemeClr val="bg1"/>
                          </a:solidFill>
                          <a:effectLst>
                            <a:outerShdw blurRad="38100" dist="38100" dir="2700000" algn="tl">
                              <a:srgbClr val="000000">
                                <a:alpha val="43137"/>
                              </a:srgbClr>
                            </a:outerShdw>
                          </a:effectLst>
                        </a:rPr>
                        <a:t>2014</a:t>
                      </a:r>
                    </a:p>
                  </a:txBody>
                  <a:tcPr marT="45727" marB="45727"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2200" b="1" dirty="0" smtClean="0">
                          <a:solidFill>
                            <a:schemeClr val="bg1"/>
                          </a:solidFill>
                          <a:effectLst>
                            <a:outerShdw blurRad="38100" dist="38100" dir="2700000" algn="tl">
                              <a:srgbClr val="000000">
                                <a:alpha val="43137"/>
                              </a:srgbClr>
                            </a:outerShdw>
                          </a:effectLst>
                        </a:rPr>
                        <a:t>2015</a:t>
                      </a:r>
                    </a:p>
                  </a:txBody>
                  <a:tcPr marT="45727" marB="45727"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2200" b="1" dirty="0" smtClean="0">
                          <a:solidFill>
                            <a:schemeClr val="bg1"/>
                          </a:solidFill>
                          <a:effectLst>
                            <a:outerShdw blurRad="38100" dist="38100" dir="2700000" algn="tl">
                              <a:srgbClr val="000000">
                                <a:alpha val="43137"/>
                              </a:srgbClr>
                            </a:outerShdw>
                          </a:effectLst>
                        </a:rPr>
                        <a:t>2016</a:t>
                      </a:r>
                    </a:p>
                  </a:txBody>
                  <a:tcPr marT="45727" marB="45727" anchor="ctr">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0070C0"/>
                    </a:solidFill>
                  </a:tcPr>
                </a:tc>
              </a:tr>
              <a:tr h="425109">
                <a:tc>
                  <a:txBody>
                    <a:bodyPr/>
                    <a:lstStyle/>
                    <a:p>
                      <a:pPr algn="l"/>
                      <a:r>
                        <a:rPr lang="en-US" sz="2000" dirty="0" smtClean="0"/>
                        <a:t>A1C &gt;9% or missing</a:t>
                      </a:r>
                      <a:endParaRPr lang="en-US" sz="2000" dirty="0"/>
                    </a:p>
                  </a:txBody>
                  <a:tcPr marT="45727" marB="45727">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58%</a:t>
                      </a:r>
                      <a:endParaRPr lang="en-US" sz="2000" dirty="0"/>
                    </a:p>
                  </a:txBody>
                  <a:tcPr marT="45727" marB="45727">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t>30%</a:t>
                      </a:r>
                      <a:endParaRPr lang="en-US" sz="2000" dirty="0"/>
                    </a:p>
                  </a:txBody>
                  <a:tcPr marT="45727" marB="45727">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t>26%</a:t>
                      </a:r>
                      <a:endParaRPr lang="en-US" sz="2000" dirty="0"/>
                    </a:p>
                  </a:txBody>
                  <a:tcPr marT="45727" marB="45727">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25109">
                <a:tc>
                  <a:txBody>
                    <a:bodyPr/>
                    <a:lstStyle/>
                    <a:p>
                      <a:r>
                        <a:rPr lang="en-US" sz="2000" dirty="0" smtClean="0"/>
                        <a:t>A1C</a:t>
                      </a:r>
                      <a:r>
                        <a:rPr lang="en-US" sz="2000" baseline="0" dirty="0" smtClean="0"/>
                        <a:t> &lt;9%</a:t>
                      </a:r>
                      <a:endParaRPr lang="en-US" sz="2000" dirty="0"/>
                    </a:p>
                  </a:txBody>
                  <a:tcPr marT="45727" marB="45727">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42%</a:t>
                      </a:r>
                      <a:endParaRPr lang="en-US" sz="2000" dirty="0"/>
                    </a:p>
                  </a:txBody>
                  <a:tcPr marT="45727" marB="45727">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t>70%</a:t>
                      </a:r>
                      <a:endParaRPr lang="en-US" sz="2000" dirty="0"/>
                    </a:p>
                  </a:txBody>
                  <a:tcPr marT="45727" marB="45727">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t>74%</a:t>
                      </a:r>
                      <a:endParaRPr lang="en-US" sz="2000" dirty="0"/>
                    </a:p>
                  </a:txBody>
                  <a:tcPr marT="45727" marB="45727">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25059">
                <a:tc>
                  <a:txBody>
                    <a:bodyPr/>
                    <a:lstStyle/>
                    <a:p>
                      <a:pPr algn="l"/>
                      <a:r>
                        <a:rPr lang="en-US" sz="2000" dirty="0" smtClean="0"/>
                        <a:t>-Statin</a:t>
                      </a:r>
                      <a:r>
                        <a:rPr lang="en-US" sz="2000" baseline="0" dirty="0" smtClean="0"/>
                        <a:t> use</a:t>
                      </a:r>
                      <a:endParaRPr lang="en-US" sz="2000" dirty="0"/>
                    </a:p>
                  </a:txBody>
                  <a:tcPr marT="45704" marB="45704">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69%</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93%</a:t>
                      </a:r>
                      <a:endParaRPr lang="en-US" sz="2000" dirty="0"/>
                    </a:p>
                  </a:txBody>
                  <a:tcPr marT="45704" marB="45704">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25059">
                <a:tc>
                  <a:txBody>
                    <a:bodyPr/>
                    <a:lstStyle/>
                    <a:p>
                      <a:pPr algn="l"/>
                      <a:r>
                        <a:rPr lang="en-US" sz="2000" dirty="0" smtClean="0"/>
                        <a:t>-ACE/ARB use</a:t>
                      </a:r>
                      <a:endParaRPr lang="en-US" sz="2000" dirty="0"/>
                    </a:p>
                  </a:txBody>
                  <a:tcPr marT="45704" marB="45704">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63%</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88%</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91%</a:t>
                      </a:r>
                      <a:endParaRPr lang="en-US" sz="2000" dirty="0"/>
                    </a:p>
                  </a:txBody>
                  <a:tcPr marT="45704" marB="45704">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25059">
                <a:tc>
                  <a:txBody>
                    <a:bodyPr/>
                    <a:lstStyle/>
                    <a:p>
                      <a:pPr algn="l"/>
                      <a:r>
                        <a:rPr lang="en-US" sz="2000" dirty="0" smtClean="0"/>
                        <a:t>-Microalbumin screening</a:t>
                      </a:r>
                      <a:endParaRPr lang="en-US" sz="2000" dirty="0"/>
                    </a:p>
                  </a:txBody>
                  <a:tcPr marT="45704" marB="45704">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42%</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58%</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a:r>
                        <a:rPr lang="en-US" sz="2000" dirty="0" smtClean="0"/>
                        <a:t>87%</a:t>
                      </a:r>
                      <a:endParaRPr lang="en-US" sz="2000" dirty="0"/>
                    </a:p>
                  </a:txBody>
                  <a:tcPr marT="45704" marB="45704">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r>
              <a:tr h="425059">
                <a:tc>
                  <a:txBody>
                    <a:bodyPr/>
                    <a:lstStyle/>
                    <a:p>
                      <a:pPr algn="l"/>
                      <a:r>
                        <a:rPr lang="en-US" sz="2000" dirty="0" smtClean="0"/>
                        <a:t>-Pneumonia</a:t>
                      </a:r>
                      <a:r>
                        <a:rPr lang="en-US" sz="2000" baseline="0" dirty="0" smtClean="0"/>
                        <a:t> vaccination</a:t>
                      </a:r>
                      <a:endParaRPr lang="en-US" sz="2000" dirty="0"/>
                    </a:p>
                  </a:txBody>
                  <a:tcPr marT="45704" marB="45704">
                    <a:lnL w="571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r>
                        <a:rPr lang="en-US" sz="2000" dirty="0" smtClean="0"/>
                        <a:t>71%</a:t>
                      </a:r>
                      <a:endParaRPr lang="en-US" sz="2000" dirty="0"/>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r>
                        <a:rPr lang="en-US" sz="2000" dirty="0" smtClean="0"/>
                        <a:t>80%</a:t>
                      </a:r>
                    </a:p>
                  </a:txBody>
                  <a:tcPr marT="45704" marB="4570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r>
                        <a:rPr lang="en-US" sz="2000" dirty="0" smtClean="0"/>
                        <a:t>92%</a:t>
                      </a:r>
                    </a:p>
                  </a:txBody>
                  <a:tcPr marT="45704" marB="45704">
                    <a:lnL w="3175" cap="flat" cmpd="sng" algn="ctr">
                      <a:solidFill>
                        <a:schemeClr val="bg1"/>
                      </a:solidFill>
                      <a:prstDash val="solid"/>
                      <a:round/>
                      <a:headEnd type="none" w="med" len="med"/>
                      <a:tailEnd type="none" w="med" len="med"/>
                    </a:lnL>
                    <a:lnR w="571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82575" y="1029138"/>
            <a:ext cx="8556626" cy="707886"/>
          </a:xfrm>
          <a:prstGeom prst="rect">
            <a:avLst/>
          </a:prstGeom>
          <a:noFill/>
        </p:spPr>
        <p:txBody>
          <a:bodyPr wrap="square" rtlCol="0">
            <a:spAutoFit/>
          </a:bodyPr>
          <a:lstStyle/>
          <a:p>
            <a:pPr marL="342900" indent="-342900">
              <a:buFont typeface="Arial" charset="0"/>
              <a:buChar char="•"/>
            </a:pPr>
            <a:r>
              <a:rPr lang="en-US" altLang="x-none" sz="2000" dirty="0"/>
              <a:t>7881 </a:t>
            </a:r>
            <a:r>
              <a:rPr lang="en-US" altLang="x-none" sz="2000" dirty="0" smtClean="0"/>
              <a:t>Coastal patients </a:t>
            </a:r>
            <a:r>
              <a:rPr lang="en-US" altLang="x-none" sz="2000" dirty="0"/>
              <a:t>with diabetes</a:t>
            </a:r>
          </a:p>
          <a:p>
            <a:pPr marL="800100" lvl="1" indent="-342900">
              <a:buFont typeface="Arial" charset="0"/>
              <a:buChar char="•"/>
            </a:pPr>
            <a:r>
              <a:rPr lang="en-US" altLang="x-none" sz="2000" dirty="0"/>
              <a:t>1868 (24%) high risk diabetic patients followed in DMP</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172" y="1683599"/>
            <a:ext cx="8667432" cy="1780032"/>
          </a:xfrm>
          <a:prstGeom prst="rect">
            <a:avLst/>
          </a:prstGeom>
        </p:spPr>
      </p:pic>
    </p:spTree>
    <p:extLst>
      <p:ext uri="{BB962C8B-B14F-4D97-AF65-F5344CB8AC3E}">
        <p14:creationId xmlns:p14="http://schemas.microsoft.com/office/powerpoint/2010/main" val="976745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762000"/>
            <a:ext cx="8229600" cy="781050"/>
          </a:xfrm>
        </p:spPr>
        <p:txBody>
          <a:bodyPr/>
          <a:lstStyle/>
          <a:p>
            <a:pPr algn="ctr"/>
            <a:r>
              <a:rPr lang="en-US" altLang="en-US" sz="4400" b="1"/>
              <a:t>Strengths</a:t>
            </a:r>
          </a:p>
        </p:txBody>
      </p:sp>
      <p:sp>
        <p:nvSpPr>
          <p:cNvPr id="61442" name="Content Placeholder 2"/>
          <p:cNvSpPr>
            <a:spLocks noGrp="1"/>
          </p:cNvSpPr>
          <p:nvPr>
            <p:ph idx="1"/>
          </p:nvPr>
        </p:nvSpPr>
        <p:spPr/>
        <p:txBody>
          <a:bodyPr/>
          <a:lstStyle/>
          <a:p>
            <a:pPr>
              <a:spcAft>
                <a:spcPts val="600"/>
              </a:spcAft>
            </a:pPr>
            <a:r>
              <a:rPr lang="en-US" altLang="en-US" dirty="0"/>
              <a:t>Patient engagement, access, and satisfaction</a:t>
            </a:r>
          </a:p>
          <a:p>
            <a:pPr>
              <a:spcAft>
                <a:spcPts val="600"/>
              </a:spcAft>
            </a:pPr>
            <a:r>
              <a:rPr lang="en-US" altLang="en-US" dirty="0"/>
              <a:t>Support to practices in ensuring high risk patients receive continual follow up support</a:t>
            </a:r>
          </a:p>
          <a:p>
            <a:pPr>
              <a:spcAft>
                <a:spcPts val="600"/>
              </a:spcAft>
            </a:pPr>
            <a:r>
              <a:rPr lang="en-US" altLang="en-US" dirty="0"/>
              <a:t>Timely medication and insulin adjustments</a:t>
            </a:r>
          </a:p>
          <a:p>
            <a:pPr>
              <a:spcAft>
                <a:spcPts val="600"/>
              </a:spcAft>
            </a:pPr>
            <a:r>
              <a:rPr lang="en-US" altLang="en-US" dirty="0" smtClean="0"/>
              <a:t>Closes </a:t>
            </a:r>
            <a:r>
              <a:rPr lang="en-US" altLang="en-US" dirty="0"/>
              <a:t>gaps in care</a:t>
            </a:r>
          </a:p>
          <a:p>
            <a:pPr>
              <a:spcAft>
                <a:spcPts val="600"/>
              </a:spcAft>
            </a:pPr>
            <a:r>
              <a:rPr lang="en-US" altLang="en-US" dirty="0"/>
              <a:t>Standardized diabetes </a:t>
            </a:r>
            <a:r>
              <a:rPr lang="en-US" altLang="en-US" dirty="0" smtClean="0"/>
              <a:t>curriculum</a:t>
            </a:r>
          </a:p>
          <a:p>
            <a:pPr>
              <a:spcAft>
                <a:spcPts val="600"/>
              </a:spcAft>
            </a:pPr>
            <a:r>
              <a:rPr lang="en-US" altLang="en-US" dirty="0" smtClean="0"/>
              <a:t>Diabetes support group</a:t>
            </a:r>
          </a:p>
        </p:txBody>
      </p:sp>
    </p:spTree>
    <p:extLst>
      <p:ext uri="{BB962C8B-B14F-4D97-AF65-F5344CB8AC3E}">
        <p14:creationId xmlns:p14="http://schemas.microsoft.com/office/powerpoint/2010/main" val="88110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90550"/>
            <a:ext cx="8229600" cy="933450"/>
          </a:xfrm>
        </p:spPr>
        <p:txBody>
          <a:bodyPr/>
          <a:lstStyle/>
          <a:p>
            <a:pPr algn="ctr">
              <a:defRPr/>
            </a:pPr>
            <a:r>
              <a:rPr lang="en-US" altLang="en-US" sz="4400" b="1" dirty="0" smtClean="0">
                <a:effectLst>
                  <a:outerShdw blurRad="38100" dist="38100" dir="2700000" algn="tl">
                    <a:srgbClr val="000000">
                      <a:alpha val="43137"/>
                    </a:srgbClr>
                  </a:outerShdw>
                </a:effectLst>
              </a:rPr>
              <a:t>Feedback</a:t>
            </a:r>
          </a:p>
        </p:txBody>
      </p:sp>
      <p:sp>
        <p:nvSpPr>
          <p:cNvPr id="59394" name="Text Placeholder 3"/>
          <p:cNvSpPr>
            <a:spLocks noGrp="1"/>
          </p:cNvSpPr>
          <p:nvPr>
            <p:ph type="body" idx="1"/>
          </p:nvPr>
        </p:nvSpPr>
        <p:spPr>
          <a:xfrm>
            <a:off x="457200" y="1600200"/>
            <a:ext cx="4040188" cy="658813"/>
          </a:xfrm>
        </p:spPr>
        <p:txBody>
          <a:bodyPr/>
          <a:lstStyle/>
          <a:p>
            <a:r>
              <a:rPr lang="en-US" altLang="en-US" dirty="0"/>
              <a:t>Physicians:</a:t>
            </a:r>
          </a:p>
        </p:txBody>
      </p:sp>
      <p:sp>
        <p:nvSpPr>
          <p:cNvPr id="59395" name="Text Placeholder 5"/>
          <p:cNvSpPr>
            <a:spLocks noGrp="1"/>
          </p:cNvSpPr>
          <p:nvPr>
            <p:ph type="body" sz="half" idx="3"/>
          </p:nvPr>
        </p:nvSpPr>
        <p:spPr>
          <a:xfrm>
            <a:off x="4648200" y="1524000"/>
            <a:ext cx="4041775" cy="654050"/>
          </a:xfrm>
        </p:spPr>
        <p:txBody>
          <a:bodyPr/>
          <a:lstStyle/>
          <a:p>
            <a:r>
              <a:rPr lang="en-US" altLang="en-US" dirty="0"/>
              <a:t>Patients:</a:t>
            </a:r>
          </a:p>
        </p:txBody>
      </p:sp>
      <p:sp>
        <p:nvSpPr>
          <p:cNvPr id="59396" name="Content Placeholder 4"/>
          <p:cNvSpPr>
            <a:spLocks noGrp="1"/>
          </p:cNvSpPr>
          <p:nvPr>
            <p:ph sz="quarter" idx="2"/>
          </p:nvPr>
        </p:nvSpPr>
        <p:spPr>
          <a:xfrm>
            <a:off x="381000" y="2286000"/>
            <a:ext cx="4191000" cy="3846513"/>
          </a:xfrm>
        </p:spPr>
        <p:txBody>
          <a:bodyPr/>
          <a:lstStyle/>
          <a:p>
            <a:r>
              <a:rPr lang="en-US" altLang="en-US" dirty="0"/>
              <a:t>Have support they need to initiate and follow up on insulin management</a:t>
            </a:r>
          </a:p>
          <a:p>
            <a:r>
              <a:rPr lang="en-US" altLang="en-US" dirty="0"/>
              <a:t>Additional follow up when indicated for high-risk patients</a:t>
            </a:r>
          </a:p>
          <a:p>
            <a:r>
              <a:rPr lang="en-US" altLang="en-US" dirty="0"/>
              <a:t>Appreciative of actionable notes for gaps in care</a:t>
            </a:r>
          </a:p>
          <a:p>
            <a:r>
              <a:rPr lang="en-US" altLang="en-US" dirty="0"/>
              <a:t>Described as an “asset” to Coastal Medical</a:t>
            </a:r>
          </a:p>
        </p:txBody>
      </p:sp>
      <p:sp>
        <p:nvSpPr>
          <p:cNvPr id="20486" name="Content Placeholder 6"/>
          <p:cNvSpPr>
            <a:spLocks noGrp="1"/>
          </p:cNvSpPr>
          <p:nvPr>
            <p:ph sz="quarter" idx="4"/>
          </p:nvPr>
        </p:nvSpPr>
        <p:spPr>
          <a:xfrm>
            <a:off x="4648200" y="2286000"/>
            <a:ext cx="4270375" cy="3846513"/>
          </a:xfrm>
        </p:spPr>
        <p:txBody>
          <a:bodyPr>
            <a:normAutofit lnSpcReduction="10000"/>
          </a:bodyPr>
          <a:lstStyle/>
          <a:p>
            <a:pPr>
              <a:spcBef>
                <a:spcPts val="600"/>
              </a:spcBef>
              <a:spcAft>
                <a:spcPts val="600"/>
              </a:spcAft>
              <a:defRPr/>
            </a:pPr>
            <a:r>
              <a:rPr lang="en-US" altLang="en-US" dirty="0" smtClean="0"/>
              <a:t>Improved satisfaction with quality of care</a:t>
            </a:r>
          </a:p>
          <a:p>
            <a:pPr>
              <a:spcBef>
                <a:spcPts val="600"/>
              </a:spcBef>
              <a:spcAft>
                <a:spcPts val="600"/>
              </a:spcAft>
              <a:defRPr/>
            </a:pPr>
            <a:r>
              <a:rPr lang="en-US" altLang="en-US" dirty="0" smtClean="0"/>
              <a:t>Feel supported in efforts to continue to self-manage and engaged in their care</a:t>
            </a:r>
          </a:p>
          <a:p>
            <a:pPr>
              <a:spcBef>
                <a:spcPts val="600"/>
              </a:spcBef>
              <a:spcAft>
                <a:spcPts val="600"/>
              </a:spcAft>
              <a:defRPr/>
            </a:pPr>
            <a:r>
              <a:rPr lang="en-US" altLang="en-US" dirty="0" smtClean="0"/>
              <a:t>Increased understanding of diabetes and insulin management</a:t>
            </a:r>
          </a:p>
          <a:p>
            <a:pPr>
              <a:spcBef>
                <a:spcPts val="600"/>
              </a:spcBef>
              <a:spcAft>
                <a:spcPts val="600"/>
              </a:spcAft>
              <a:defRPr/>
            </a:pPr>
            <a:r>
              <a:rPr lang="en-US" altLang="en-US" dirty="0" smtClean="0"/>
              <a:t>“Invaluable service” to Coastal Medical</a:t>
            </a:r>
          </a:p>
        </p:txBody>
      </p:sp>
    </p:spTree>
    <p:extLst>
      <p:ext uri="{BB962C8B-B14F-4D97-AF65-F5344CB8AC3E}">
        <p14:creationId xmlns:p14="http://schemas.microsoft.com/office/powerpoint/2010/main" val="1231996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43050"/>
          </a:xfrm>
        </p:spPr>
        <p:txBody>
          <a:bodyPr>
            <a:noAutofit/>
          </a:bodyPr>
          <a:lstStyle/>
          <a:p>
            <a:pPr algn="ctr"/>
            <a:r>
              <a:rPr lang="en-US" b="1" dirty="0" smtClean="0"/>
              <a:t>How do we decide what to develop?</a:t>
            </a:r>
            <a:endParaRPr lang="en-US" b="1" dirty="0"/>
          </a:p>
        </p:txBody>
      </p:sp>
      <p:sp>
        <p:nvSpPr>
          <p:cNvPr id="4" name="Content Placeholder 3"/>
          <p:cNvSpPr>
            <a:spLocks noGrp="1"/>
          </p:cNvSpPr>
          <p:nvPr>
            <p:ph idx="1"/>
          </p:nvPr>
        </p:nvSpPr>
        <p:spPr>
          <a:xfrm>
            <a:off x="457200" y="2305050"/>
            <a:ext cx="8229600" cy="4019550"/>
          </a:xfrm>
        </p:spPr>
        <p:txBody>
          <a:bodyPr/>
          <a:lstStyle/>
          <a:p>
            <a:r>
              <a:rPr lang="en-US" dirty="0"/>
              <a:t>EHR Data</a:t>
            </a:r>
          </a:p>
          <a:p>
            <a:r>
              <a:rPr lang="en-US" dirty="0"/>
              <a:t>Claims Data</a:t>
            </a:r>
          </a:p>
          <a:p>
            <a:r>
              <a:rPr lang="en-US" dirty="0" smtClean="0"/>
              <a:t>Payer Reports</a:t>
            </a:r>
            <a:endParaRPr lang="en-US" dirty="0"/>
          </a:p>
          <a:p>
            <a:r>
              <a:rPr lang="en-US" dirty="0" smtClean="0"/>
              <a:t>Data </a:t>
            </a:r>
            <a:r>
              <a:rPr lang="en-US" dirty="0"/>
              <a:t>Analytics Applications</a:t>
            </a:r>
          </a:p>
          <a:p>
            <a:endParaRPr lang="en-US" dirty="0"/>
          </a:p>
        </p:txBody>
      </p:sp>
    </p:spTree>
    <p:extLst>
      <p:ext uri="{BB962C8B-B14F-4D97-AF65-F5344CB8AC3E}">
        <p14:creationId xmlns:p14="http://schemas.microsoft.com/office/powerpoint/2010/main" val="38733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Early Priorities</a:t>
            </a:r>
            <a:endParaRPr lang="en-US" b="1" dirty="0"/>
          </a:p>
        </p:txBody>
      </p:sp>
      <p:sp>
        <p:nvSpPr>
          <p:cNvPr id="3" name="Content Placeholder 2"/>
          <p:cNvSpPr>
            <a:spLocks noGrp="1"/>
          </p:cNvSpPr>
          <p:nvPr>
            <p:ph idx="1"/>
          </p:nvPr>
        </p:nvSpPr>
        <p:spPr/>
        <p:txBody>
          <a:bodyPr/>
          <a:lstStyle/>
          <a:p>
            <a:r>
              <a:rPr lang="en-US" dirty="0"/>
              <a:t>Reduce the cost of care </a:t>
            </a:r>
            <a:endParaRPr lang="en-US" dirty="0" smtClean="0"/>
          </a:p>
          <a:p>
            <a:pPr lvl="1"/>
            <a:r>
              <a:rPr lang="en-US" dirty="0" smtClean="0"/>
              <a:t>Reduce ED utilization</a:t>
            </a:r>
          </a:p>
          <a:p>
            <a:pPr lvl="1"/>
            <a:r>
              <a:rPr lang="en-US" dirty="0" smtClean="0"/>
              <a:t>Reduce inpatient admissions</a:t>
            </a:r>
          </a:p>
          <a:p>
            <a:pPr lvl="1"/>
            <a:r>
              <a:rPr lang="en-US" dirty="0" smtClean="0"/>
              <a:t>Coordinate care for our sickest patients</a:t>
            </a:r>
            <a:endParaRPr lang="en-US" dirty="0"/>
          </a:p>
        </p:txBody>
      </p:sp>
    </p:spTree>
    <p:extLst>
      <p:ext uri="{BB962C8B-B14F-4D97-AF65-F5344CB8AC3E}">
        <p14:creationId xmlns:p14="http://schemas.microsoft.com/office/powerpoint/2010/main" val="232373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781050"/>
          </a:xfrm>
        </p:spPr>
        <p:txBody>
          <a:bodyPr/>
          <a:lstStyle/>
          <a:p>
            <a:pPr algn="ctr"/>
            <a:r>
              <a:rPr lang="en-US" b="1" dirty="0" smtClean="0"/>
              <a:t>Clinical Programs</a:t>
            </a:r>
            <a:endParaRPr lang="en-US" b="1" dirty="0"/>
          </a:p>
        </p:txBody>
      </p:sp>
      <p:sp>
        <p:nvSpPr>
          <p:cNvPr id="5" name="Content Placeholder 4"/>
          <p:cNvSpPr>
            <a:spLocks noGrp="1"/>
          </p:cNvSpPr>
          <p:nvPr>
            <p:ph idx="1"/>
          </p:nvPr>
        </p:nvSpPr>
        <p:spPr>
          <a:xfrm>
            <a:off x="457200" y="1905000"/>
            <a:ext cx="8229600" cy="4039519"/>
          </a:xfrm>
        </p:spPr>
        <p:txBody>
          <a:bodyPr/>
          <a:lstStyle/>
          <a:p>
            <a:r>
              <a:rPr lang="en-US" dirty="0" smtClean="0"/>
              <a:t>Coastal365</a:t>
            </a:r>
          </a:p>
          <a:p>
            <a:r>
              <a:rPr lang="en-US" dirty="0" smtClean="0"/>
              <a:t>ED Communication Program </a:t>
            </a:r>
          </a:p>
          <a:p>
            <a:r>
              <a:rPr lang="en-US" dirty="0" smtClean="0"/>
              <a:t>High Risk Care Management</a:t>
            </a:r>
          </a:p>
        </p:txBody>
      </p:sp>
    </p:spTree>
    <p:extLst>
      <p:ext uri="{BB962C8B-B14F-4D97-AF65-F5344CB8AC3E}">
        <p14:creationId xmlns:p14="http://schemas.microsoft.com/office/powerpoint/2010/main" val="414942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667000"/>
            <a:ext cx="8461099" cy="830997"/>
          </a:xfrm>
          <a:prstGeom prst="rect">
            <a:avLst/>
          </a:prstGeom>
          <a:noFill/>
        </p:spPr>
        <p:txBody>
          <a:bodyPr wrap="none" rtlCol="0">
            <a:spAutoFit/>
          </a:bodyPr>
          <a:lstStyle/>
          <a:p>
            <a:r>
              <a:rPr lang="en-US" sz="4800" b="1" dirty="0" smtClean="0">
                <a:solidFill>
                  <a:schemeClr val="tx2"/>
                </a:solidFill>
              </a:rPr>
              <a:t>We can’t do one more thing!</a:t>
            </a:r>
            <a:endParaRPr lang="en-US" sz="4800" b="1" dirty="0">
              <a:solidFill>
                <a:schemeClr val="tx2"/>
              </a:solidFill>
            </a:endParaRPr>
          </a:p>
        </p:txBody>
      </p:sp>
    </p:spTree>
    <p:extLst>
      <p:ext uri="{BB962C8B-B14F-4D97-AF65-F5344CB8AC3E}">
        <p14:creationId xmlns:p14="http://schemas.microsoft.com/office/powerpoint/2010/main" val="663003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0"/>
            <a:ext cx="8305800" cy="2590800"/>
          </a:xfrm>
        </p:spPr>
        <p:txBody>
          <a:bodyPr>
            <a:normAutofit fontScale="90000"/>
          </a:bodyPr>
          <a:lstStyle/>
          <a:p>
            <a:pPr algn="ctr"/>
            <a:r>
              <a:rPr lang="en-US" b="1" dirty="0" smtClean="0"/>
              <a:t>You can’t start doing something new until you stop doing something old</a:t>
            </a:r>
            <a:r>
              <a:rPr lang="is-IS" b="1" dirty="0" smtClean="0"/>
              <a:t>…</a:t>
            </a:r>
            <a:endParaRPr lang="en-US" b="1" dirty="0"/>
          </a:p>
        </p:txBody>
      </p:sp>
    </p:spTree>
    <p:extLst>
      <p:ext uri="{BB962C8B-B14F-4D97-AF65-F5344CB8AC3E}">
        <p14:creationId xmlns:p14="http://schemas.microsoft.com/office/powerpoint/2010/main" val="210391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00200"/>
            <a:ext cx="8305800" cy="2133600"/>
          </a:xfrm>
        </p:spPr>
        <p:txBody>
          <a:bodyPr>
            <a:normAutofit/>
          </a:bodyPr>
          <a:lstStyle/>
          <a:p>
            <a:pPr algn="ctr"/>
            <a:r>
              <a:rPr lang="en-US" b="1" dirty="0" smtClean="0"/>
              <a:t>People support what they build</a:t>
            </a:r>
            <a:r>
              <a:rPr lang="is-IS" b="1" dirty="0" smtClean="0"/>
              <a:t>…</a:t>
            </a:r>
            <a:endParaRPr lang="en-US" b="1" dirty="0"/>
          </a:p>
        </p:txBody>
      </p:sp>
    </p:spTree>
    <p:extLst>
      <p:ext uri="{BB962C8B-B14F-4D97-AF65-F5344CB8AC3E}">
        <p14:creationId xmlns:p14="http://schemas.microsoft.com/office/powerpoint/2010/main" val="383183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1050"/>
          </a:xfrm>
        </p:spPr>
        <p:txBody>
          <a:bodyPr/>
          <a:lstStyle/>
          <a:p>
            <a:pPr algn="ctr"/>
            <a:r>
              <a:rPr lang="en-US" b="1" dirty="0" smtClean="0"/>
              <a:t>Co-Creation</a:t>
            </a:r>
            <a:endParaRPr lang="en-US" b="1" dirty="0"/>
          </a:p>
        </p:txBody>
      </p:sp>
      <p:sp>
        <p:nvSpPr>
          <p:cNvPr id="3" name="Content Placeholder 2"/>
          <p:cNvSpPr>
            <a:spLocks noGrp="1"/>
          </p:cNvSpPr>
          <p:nvPr>
            <p:ph idx="1"/>
          </p:nvPr>
        </p:nvSpPr>
        <p:spPr>
          <a:xfrm>
            <a:off x="457200" y="1600200"/>
            <a:ext cx="8229600" cy="4389437"/>
          </a:xfrm>
        </p:spPr>
        <p:txBody>
          <a:bodyPr/>
          <a:lstStyle/>
          <a:p>
            <a:r>
              <a:rPr lang="en-US" dirty="0" smtClean="0"/>
              <a:t>Meet with stakeholders</a:t>
            </a:r>
          </a:p>
          <a:p>
            <a:r>
              <a:rPr lang="en-US" dirty="0" smtClean="0"/>
              <a:t>Frame the problem </a:t>
            </a:r>
          </a:p>
          <a:p>
            <a:r>
              <a:rPr lang="en-US" dirty="0" smtClean="0"/>
              <a:t>Describe the “ideal”</a:t>
            </a:r>
          </a:p>
          <a:p>
            <a:r>
              <a:rPr lang="en-US" dirty="0" smtClean="0"/>
              <a:t>Prioritize next steps</a:t>
            </a:r>
          </a:p>
          <a:p>
            <a:r>
              <a:rPr lang="en-US" dirty="0" smtClean="0"/>
              <a:t>Form workgroup(s)</a:t>
            </a:r>
          </a:p>
          <a:p>
            <a:r>
              <a:rPr lang="en-US" dirty="0" smtClean="0"/>
              <a:t>Empower the participants</a:t>
            </a:r>
          </a:p>
          <a:p>
            <a:r>
              <a:rPr lang="en-US" dirty="0" smtClean="0"/>
              <a:t>Report back to stakeholders</a:t>
            </a:r>
          </a:p>
          <a:p>
            <a:r>
              <a:rPr lang="en-US" dirty="0" smtClean="0"/>
              <a:t>Monitor, audit, and refine</a:t>
            </a:r>
            <a:endParaRPr lang="en-US" dirty="0"/>
          </a:p>
        </p:txBody>
      </p:sp>
    </p:spTree>
    <p:extLst>
      <p:ext uri="{BB962C8B-B14F-4D97-AF65-F5344CB8AC3E}">
        <p14:creationId xmlns:p14="http://schemas.microsoft.com/office/powerpoint/2010/main" val="35212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7250"/>
          </a:xfrm>
        </p:spPr>
        <p:txBody>
          <a:bodyPr/>
          <a:lstStyle/>
          <a:p>
            <a:pPr algn="ctr"/>
            <a:r>
              <a:rPr lang="en-US" b="1" smtClean="0"/>
              <a:t>Co-Creation in Action</a:t>
            </a:r>
            <a:endParaRPr lang="en-US" b="1"/>
          </a:p>
        </p:txBody>
      </p:sp>
      <p:sp>
        <p:nvSpPr>
          <p:cNvPr id="3" name="Content Placeholder 2"/>
          <p:cNvSpPr>
            <a:spLocks noGrp="1"/>
          </p:cNvSpPr>
          <p:nvPr>
            <p:ph idx="1"/>
          </p:nvPr>
        </p:nvSpPr>
        <p:spPr>
          <a:xfrm>
            <a:off x="152400" y="1543050"/>
            <a:ext cx="8763000" cy="5086350"/>
          </a:xfrm>
        </p:spPr>
        <p:txBody>
          <a:bodyPr/>
          <a:lstStyle/>
          <a:p>
            <a:r>
              <a:rPr lang="en-US" dirty="0" smtClean="0"/>
              <a:t>Strategy Development – broad stakeholder involvement</a:t>
            </a:r>
          </a:p>
          <a:p>
            <a:r>
              <a:rPr lang="en-US" dirty="0" smtClean="0"/>
              <a:t>Framing</a:t>
            </a:r>
          </a:p>
          <a:p>
            <a:pPr lvl="1"/>
            <a:r>
              <a:rPr lang="en-US" dirty="0" smtClean="0"/>
              <a:t>Practices were challenged by the demands of quality measures, NCQA requirements, and previsit planning</a:t>
            </a:r>
            <a:endParaRPr lang="en-US" dirty="0"/>
          </a:p>
          <a:p>
            <a:r>
              <a:rPr lang="en-US" dirty="0" smtClean="0"/>
              <a:t>Brainstorming – The “ideal” primary care office?</a:t>
            </a:r>
          </a:p>
          <a:p>
            <a:pPr lvl="1"/>
            <a:r>
              <a:rPr lang="en-US" dirty="0" smtClean="0"/>
              <a:t>Everyone speaks</a:t>
            </a:r>
          </a:p>
          <a:p>
            <a:r>
              <a:rPr lang="en-US" dirty="0" smtClean="0"/>
              <a:t>Three workgroups – every office had to participate</a:t>
            </a:r>
          </a:p>
          <a:p>
            <a:pPr lvl="1"/>
            <a:r>
              <a:rPr lang="en-US" dirty="0" smtClean="0"/>
              <a:t>Pharmacy</a:t>
            </a:r>
          </a:p>
          <a:p>
            <a:pPr lvl="1"/>
            <a:r>
              <a:rPr lang="en-US" dirty="0" smtClean="0"/>
              <a:t>Clinical programs</a:t>
            </a:r>
          </a:p>
          <a:p>
            <a:pPr lvl="1"/>
            <a:r>
              <a:rPr lang="en-US" dirty="0" smtClean="0"/>
              <a:t>Document Management</a:t>
            </a:r>
          </a:p>
          <a:p>
            <a:endParaRPr lang="en-US" dirty="0" smtClean="0"/>
          </a:p>
          <a:p>
            <a:endParaRPr lang="en-US" dirty="0"/>
          </a:p>
        </p:txBody>
      </p:sp>
    </p:spTree>
    <p:extLst>
      <p:ext uri="{BB962C8B-B14F-4D97-AF65-F5344CB8AC3E}">
        <p14:creationId xmlns:p14="http://schemas.microsoft.com/office/powerpoint/2010/main" val="77187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7223</TotalTime>
  <Words>1678</Words>
  <Application>Microsoft Macintosh PowerPoint</Application>
  <PresentationFormat>On-screen Show (4:3)</PresentationFormat>
  <Paragraphs>182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ＭＳ Ｐゴシック</vt:lpstr>
      <vt:lpstr>Wingdings 2</vt:lpstr>
      <vt:lpstr>Arial</vt:lpstr>
      <vt:lpstr>Flow</vt:lpstr>
      <vt:lpstr>Delivery System Innovation </vt:lpstr>
      <vt:lpstr>How do we decide what to develop?</vt:lpstr>
      <vt:lpstr>Early Priorities</vt:lpstr>
      <vt:lpstr>Clinical Programs</vt:lpstr>
      <vt:lpstr>PowerPoint Presentation</vt:lpstr>
      <vt:lpstr>You can’t start doing something new until you stop doing something old…</vt:lpstr>
      <vt:lpstr>People support what they build…</vt:lpstr>
      <vt:lpstr>Co-Creation</vt:lpstr>
      <vt:lpstr>Co-Creation in Action</vt:lpstr>
      <vt:lpstr>New Programs</vt:lpstr>
      <vt:lpstr>Diabetes Management Program </vt:lpstr>
      <vt:lpstr>Care Delivery Redesign</vt:lpstr>
      <vt:lpstr>Diabetes Care Team</vt:lpstr>
      <vt:lpstr>Diabetes Care Team</vt:lpstr>
      <vt:lpstr>Diabetes Program Results</vt:lpstr>
      <vt:lpstr>Strengths</vt:lpstr>
      <vt:lpstr>Feedback</vt:lpstr>
    </vt:vector>
  </TitlesOfParts>
  <Company>Coastal Medical</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Annual Meeting</dc:title>
  <dc:creator>gakurose</dc:creator>
  <cp:lastModifiedBy>Edward McGookin</cp:lastModifiedBy>
  <cp:revision>377</cp:revision>
  <cp:lastPrinted>2016-12-08T21:14:04Z</cp:lastPrinted>
  <dcterms:created xsi:type="dcterms:W3CDTF">2011-05-03T22:19:00Z</dcterms:created>
  <dcterms:modified xsi:type="dcterms:W3CDTF">2016-12-08T21:37:16Z</dcterms:modified>
</cp:coreProperties>
</file>