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53" r:id="rId2"/>
    <p:sldId id="344" r:id="rId3"/>
    <p:sldId id="345" r:id="rId4"/>
    <p:sldId id="354" r:id="rId5"/>
    <p:sldId id="355" r:id="rId6"/>
    <p:sldId id="356" r:id="rId7"/>
    <p:sldId id="357" r:id="rId8"/>
    <p:sldId id="358" r:id="rId9"/>
    <p:sldId id="359" r:id="rId10"/>
    <p:sldId id="339" r:id="rId11"/>
    <p:sldId id="360" r:id="rId12"/>
    <p:sldId id="35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4" autoAdjust="0"/>
    <p:restoredTop sz="94729" autoAdjust="0"/>
  </p:normalViewPr>
  <p:slideViewPr>
    <p:cSldViewPr>
      <p:cViewPr varScale="1">
        <p:scale>
          <a:sx n="66" d="100"/>
          <a:sy n="66" d="100"/>
        </p:scale>
        <p:origin x="84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9253595699645"/>
          <c:y val="3.1840525597261263E-2"/>
          <c:w val="0.5837968383822334"/>
          <c:h val="0.683482261541646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Cohort 1 
(mean N=499,483 member months)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3/2012</c:v>
                </c:pt>
                <c:pt idx="1">
                  <c:v>6/2012</c:v>
                </c:pt>
                <c:pt idx="2">
                  <c:v>9/2012</c:v>
                </c:pt>
                <c:pt idx="3">
                  <c:v>12/2012</c:v>
                </c:pt>
                <c:pt idx="4">
                  <c:v>3/2013</c:v>
                </c:pt>
                <c:pt idx="5">
                  <c:v>6/2013</c:v>
                </c:pt>
                <c:pt idx="6">
                  <c:v>9/2013</c:v>
                </c:pt>
                <c:pt idx="7">
                  <c:v>12/2013</c:v>
                </c:pt>
                <c:pt idx="8">
                  <c:v>3/2014</c:v>
                </c:pt>
                <c:pt idx="9">
                  <c:v>6/2014</c:v>
                </c:pt>
                <c:pt idx="10">
                  <c:v>9/2014</c:v>
                </c:pt>
                <c:pt idx="11">
                  <c:v>12/2014</c:v>
                </c:pt>
                <c:pt idx="12">
                  <c:v>3/2015</c:v>
                </c:pt>
                <c:pt idx="13">
                  <c:v>6/2015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6.7</c:v>
                </c:pt>
                <c:pt idx="1">
                  <c:v>6.61</c:v>
                </c:pt>
                <c:pt idx="2">
                  <c:v>6.44</c:v>
                </c:pt>
                <c:pt idx="3">
                  <c:v>6.34</c:v>
                </c:pt>
                <c:pt idx="4">
                  <c:v>6.19</c:v>
                </c:pt>
                <c:pt idx="5">
                  <c:v>6.21</c:v>
                </c:pt>
                <c:pt idx="6">
                  <c:v>6.23</c:v>
                </c:pt>
                <c:pt idx="7">
                  <c:v>6.19</c:v>
                </c:pt>
                <c:pt idx="8">
                  <c:v>6.02</c:v>
                </c:pt>
                <c:pt idx="9">
                  <c:v>5.78</c:v>
                </c:pt>
                <c:pt idx="10">
                  <c:v>5.5</c:v>
                </c:pt>
                <c:pt idx="11">
                  <c:v>5.41</c:v>
                </c:pt>
                <c:pt idx="12">
                  <c:v>5.63</c:v>
                </c:pt>
                <c:pt idx="13">
                  <c:v>5.82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Cohort 2
(mean N=631,429 member months)</c:v>
                </c:pt>
              </c:strCache>
            </c:strRef>
          </c:tx>
          <c:spPr>
            <a:ln w="25400"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B0F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3/2012</c:v>
                </c:pt>
                <c:pt idx="1">
                  <c:v>6/2012</c:v>
                </c:pt>
                <c:pt idx="2">
                  <c:v>9/2012</c:v>
                </c:pt>
                <c:pt idx="3">
                  <c:v>12/2012</c:v>
                </c:pt>
                <c:pt idx="4">
                  <c:v>3/2013</c:v>
                </c:pt>
                <c:pt idx="5">
                  <c:v>6/2013</c:v>
                </c:pt>
                <c:pt idx="6">
                  <c:v>9/2013</c:v>
                </c:pt>
                <c:pt idx="7">
                  <c:v>12/2013</c:v>
                </c:pt>
                <c:pt idx="8">
                  <c:v>3/2014</c:v>
                </c:pt>
                <c:pt idx="9">
                  <c:v>6/2014</c:v>
                </c:pt>
                <c:pt idx="10">
                  <c:v>9/2014</c:v>
                </c:pt>
                <c:pt idx="11">
                  <c:v>12/2014</c:v>
                </c:pt>
                <c:pt idx="12">
                  <c:v>3/2015</c:v>
                </c:pt>
                <c:pt idx="13">
                  <c:v>6/2015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7.14</c:v>
                </c:pt>
                <c:pt idx="1">
                  <c:v>7.17</c:v>
                </c:pt>
                <c:pt idx="2">
                  <c:v>7.37</c:v>
                </c:pt>
                <c:pt idx="3">
                  <c:v>7.55</c:v>
                </c:pt>
                <c:pt idx="4">
                  <c:v>7.44</c:v>
                </c:pt>
                <c:pt idx="5">
                  <c:v>7.33</c:v>
                </c:pt>
                <c:pt idx="6">
                  <c:v>7.18</c:v>
                </c:pt>
                <c:pt idx="7">
                  <c:v>6.91</c:v>
                </c:pt>
                <c:pt idx="8">
                  <c:v>6.72</c:v>
                </c:pt>
                <c:pt idx="9">
                  <c:v>6.56</c:v>
                </c:pt>
                <c:pt idx="10">
                  <c:v>6.54</c:v>
                </c:pt>
                <c:pt idx="11">
                  <c:v>6.46</c:v>
                </c:pt>
                <c:pt idx="12">
                  <c:v>6.58</c:v>
                </c:pt>
                <c:pt idx="13">
                  <c:v>6.65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Cohort 3
(mean N=169,955 member months)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3/2012</c:v>
                </c:pt>
                <c:pt idx="1">
                  <c:v>6/2012</c:v>
                </c:pt>
                <c:pt idx="2">
                  <c:v>9/2012</c:v>
                </c:pt>
                <c:pt idx="3">
                  <c:v>12/2012</c:v>
                </c:pt>
                <c:pt idx="4">
                  <c:v>3/2013</c:v>
                </c:pt>
                <c:pt idx="5">
                  <c:v>6/2013</c:v>
                </c:pt>
                <c:pt idx="6">
                  <c:v>9/2013</c:v>
                </c:pt>
                <c:pt idx="7">
                  <c:v>12/2013</c:v>
                </c:pt>
                <c:pt idx="8">
                  <c:v>3/2014</c:v>
                </c:pt>
                <c:pt idx="9">
                  <c:v>6/2014</c:v>
                </c:pt>
                <c:pt idx="10">
                  <c:v>9/2014</c:v>
                </c:pt>
                <c:pt idx="11">
                  <c:v>12/2014</c:v>
                </c:pt>
                <c:pt idx="12">
                  <c:v>3/2015</c:v>
                </c:pt>
                <c:pt idx="13">
                  <c:v>6/2015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7.86</c:v>
                </c:pt>
                <c:pt idx="1">
                  <c:v>7.88</c:v>
                </c:pt>
                <c:pt idx="2">
                  <c:v>7.84</c:v>
                </c:pt>
                <c:pt idx="3">
                  <c:v>7.53</c:v>
                </c:pt>
                <c:pt idx="4">
                  <c:v>7.1</c:v>
                </c:pt>
                <c:pt idx="5">
                  <c:v>6.88</c:v>
                </c:pt>
                <c:pt idx="6">
                  <c:v>6.44</c:v>
                </c:pt>
                <c:pt idx="7">
                  <c:v>6.25</c:v>
                </c:pt>
                <c:pt idx="8">
                  <c:v>6.1</c:v>
                </c:pt>
                <c:pt idx="9">
                  <c:v>5.84</c:v>
                </c:pt>
                <c:pt idx="10">
                  <c:v>5.78</c:v>
                </c:pt>
                <c:pt idx="11">
                  <c:v>5.88</c:v>
                </c:pt>
                <c:pt idx="12">
                  <c:v>5.91</c:v>
                </c:pt>
                <c:pt idx="13">
                  <c:v>6.03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Comparison
(mean N=1,820,778 member months)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tar"/>
            <c:size val="7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3/2012</c:v>
                </c:pt>
                <c:pt idx="1">
                  <c:v>6/2012</c:v>
                </c:pt>
                <c:pt idx="2">
                  <c:v>9/2012</c:v>
                </c:pt>
                <c:pt idx="3">
                  <c:v>12/2012</c:v>
                </c:pt>
                <c:pt idx="4">
                  <c:v>3/2013</c:v>
                </c:pt>
                <c:pt idx="5">
                  <c:v>6/2013</c:v>
                </c:pt>
                <c:pt idx="6">
                  <c:v>9/2013</c:v>
                </c:pt>
                <c:pt idx="7">
                  <c:v>12/2013</c:v>
                </c:pt>
                <c:pt idx="8">
                  <c:v>3/2014</c:v>
                </c:pt>
                <c:pt idx="9">
                  <c:v>6/2014</c:v>
                </c:pt>
                <c:pt idx="10">
                  <c:v>9/2014</c:v>
                </c:pt>
                <c:pt idx="11">
                  <c:v>12/2014</c:v>
                </c:pt>
                <c:pt idx="12">
                  <c:v>3/2015</c:v>
                </c:pt>
                <c:pt idx="13">
                  <c:v>6/2015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7.78</c:v>
                </c:pt>
                <c:pt idx="1">
                  <c:v>7.69</c:v>
                </c:pt>
                <c:pt idx="2">
                  <c:v>7.64</c:v>
                </c:pt>
                <c:pt idx="3">
                  <c:v>7.71</c:v>
                </c:pt>
                <c:pt idx="4">
                  <c:v>7.62</c:v>
                </c:pt>
                <c:pt idx="5">
                  <c:v>7.65</c:v>
                </c:pt>
                <c:pt idx="6">
                  <c:v>7.65</c:v>
                </c:pt>
                <c:pt idx="7">
                  <c:v>7.43</c:v>
                </c:pt>
                <c:pt idx="8">
                  <c:v>7.1</c:v>
                </c:pt>
                <c:pt idx="9">
                  <c:v>6.87</c:v>
                </c:pt>
                <c:pt idx="10">
                  <c:v>6.81</c:v>
                </c:pt>
                <c:pt idx="11">
                  <c:v>6.79</c:v>
                </c:pt>
                <c:pt idx="12">
                  <c:v>7.12</c:v>
                </c:pt>
                <c:pt idx="13">
                  <c:v>7.37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207280"/>
        <c:axId val="186207672"/>
      </c:lineChart>
      <c:catAx>
        <c:axId val="186207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9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Year Ending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6420434391374717"/>
              <c:y val="0.895782039507187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4500000" vert="horz"/>
          <a:lstStyle/>
          <a:p>
            <a:pPr>
              <a:defRPr sz="1593" baseline="0"/>
            </a:pPr>
            <a:endParaRPr lang="en-US"/>
          </a:p>
        </c:txPr>
        <c:crossAx val="186207672"/>
        <c:crosses val="autoZero"/>
        <c:auto val="1"/>
        <c:lblAlgn val="ctr"/>
        <c:lblOffset val="100"/>
        <c:noMultiLvlLbl val="0"/>
      </c:catAx>
      <c:valAx>
        <c:axId val="186207672"/>
        <c:scaling>
          <c:orientation val="minMax"/>
          <c:max val="10"/>
          <c:min val="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79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Events per </a:t>
                </a:r>
                <a:r>
                  <a:rPr lang="en-US" dirty="0"/>
                  <a:t>1000 </a:t>
                </a:r>
                <a:r>
                  <a:rPr lang="en-US" dirty="0" smtClean="0"/>
                  <a:t>member months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4691464497934471E-2"/>
              <c:y val="4.205550034401039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86207280"/>
        <c:crosses val="autoZero"/>
        <c:crossBetween val="between"/>
        <c:majorUnit val="1"/>
      </c:valAx>
      <c:spPr>
        <a:noFill/>
        <a:ln w="25399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3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9253595699645"/>
          <c:y val="3.1840525597261263E-2"/>
          <c:w val="0.5837968383822334"/>
          <c:h val="0.683482261541646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Cohort 1 
(mean N=499,483 member months)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3/2012</c:v>
                </c:pt>
                <c:pt idx="1">
                  <c:v>6/2012</c:v>
                </c:pt>
                <c:pt idx="2">
                  <c:v>9/2012</c:v>
                </c:pt>
                <c:pt idx="3">
                  <c:v>12/2012</c:v>
                </c:pt>
                <c:pt idx="4">
                  <c:v>3/2013</c:v>
                </c:pt>
                <c:pt idx="5">
                  <c:v>6/2013</c:v>
                </c:pt>
                <c:pt idx="6">
                  <c:v>9/2013</c:v>
                </c:pt>
                <c:pt idx="7">
                  <c:v>12/2013</c:v>
                </c:pt>
                <c:pt idx="8">
                  <c:v>3/2014</c:v>
                </c:pt>
                <c:pt idx="9">
                  <c:v>6/2014</c:v>
                </c:pt>
                <c:pt idx="10">
                  <c:v>9/2014</c:v>
                </c:pt>
                <c:pt idx="11">
                  <c:v>12/2014</c:v>
                </c:pt>
                <c:pt idx="12">
                  <c:v>3/2015</c:v>
                </c:pt>
                <c:pt idx="13">
                  <c:v>6/2015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24.77</c:v>
                </c:pt>
                <c:pt idx="1">
                  <c:v>24.95</c:v>
                </c:pt>
                <c:pt idx="2">
                  <c:v>25.25</c:v>
                </c:pt>
                <c:pt idx="3">
                  <c:v>25.78</c:v>
                </c:pt>
                <c:pt idx="4">
                  <c:v>25.74</c:v>
                </c:pt>
                <c:pt idx="5">
                  <c:v>25.65</c:v>
                </c:pt>
                <c:pt idx="6">
                  <c:v>25.63</c:v>
                </c:pt>
                <c:pt idx="7">
                  <c:v>25.57</c:v>
                </c:pt>
                <c:pt idx="8">
                  <c:v>25.19</c:v>
                </c:pt>
                <c:pt idx="9">
                  <c:v>25.35</c:v>
                </c:pt>
                <c:pt idx="10">
                  <c:v>25.56</c:v>
                </c:pt>
                <c:pt idx="11">
                  <c:v>25.93</c:v>
                </c:pt>
                <c:pt idx="12">
                  <c:v>27.02</c:v>
                </c:pt>
                <c:pt idx="13">
                  <c:v>27.84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Cohort 2
(mean N=631,429 member months)</c:v>
                </c:pt>
              </c:strCache>
            </c:strRef>
          </c:tx>
          <c:spPr>
            <a:ln w="25400"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B0F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3/2012</c:v>
                </c:pt>
                <c:pt idx="1">
                  <c:v>6/2012</c:v>
                </c:pt>
                <c:pt idx="2">
                  <c:v>9/2012</c:v>
                </c:pt>
                <c:pt idx="3">
                  <c:v>12/2012</c:v>
                </c:pt>
                <c:pt idx="4">
                  <c:v>3/2013</c:v>
                </c:pt>
                <c:pt idx="5">
                  <c:v>6/2013</c:v>
                </c:pt>
                <c:pt idx="6">
                  <c:v>9/2013</c:v>
                </c:pt>
                <c:pt idx="7">
                  <c:v>12/2013</c:v>
                </c:pt>
                <c:pt idx="8">
                  <c:v>3/2014</c:v>
                </c:pt>
                <c:pt idx="9">
                  <c:v>6/2014</c:v>
                </c:pt>
                <c:pt idx="10">
                  <c:v>9/2014</c:v>
                </c:pt>
                <c:pt idx="11">
                  <c:v>12/2014</c:v>
                </c:pt>
                <c:pt idx="12">
                  <c:v>3/2015</c:v>
                </c:pt>
                <c:pt idx="13">
                  <c:v>6/2015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18.190000000000001</c:v>
                </c:pt>
                <c:pt idx="1">
                  <c:v>18.579999999999998</c:v>
                </c:pt>
                <c:pt idx="2">
                  <c:v>18.97</c:v>
                </c:pt>
                <c:pt idx="3">
                  <c:v>19.34</c:v>
                </c:pt>
                <c:pt idx="4">
                  <c:v>19.25</c:v>
                </c:pt>
                <c:pt idx="5">
                  <c:v>19.43</c:v>
                </c:pt>
                <c:pt idx="6">
                  <c:v>19.61</c:v>
                </c:pt>
                <c:pt idx="7">
                  <c:v>19.34</c:v>
                </c:pt>
                <c:pt idx="8">
                  <c:v>19.190000000000001</c:v>
                </c:pt>
                <c:pt idx="9">
                  <c:v>19.12</c:v>
                </c:pt>
                <c:pt idx="10">
                  <c:v>19.55</c:v>
                </c:pt>
                <c:pt idx="11">
                  <c:v>19.86</c:v>
                </c:pt>
                <c:pt idx="12">
                  <c:v>20.84</c:v>
                </c:pt>
                <c:pt idx="13">
                  <c:v>21.43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Cohort 3
(mean N=169,955 member months)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3/2012</c:v>
                </c:pt>
                <c:pt idx="1">
                  <c:v>6/2012</c:v>
                </c:pt>
                <c:pt idx="2">
                  <c:v>9/2012</c:v>
                </c:pt>
                <c:pt idx="3">
                  <c:v>12/2012</c:v>
                </c:pt>
                <c:pt idx="4">
                  <c:v>3/2013</c:v>
                </c:pt>
                <c:pt idx="5">
                  <c:v>6/2013</c:v>
                </c:pt>
                <c:pt idx="6">
                  <c:v>9/2013</c:v>
                </c:pt>
                <c:pt idx="7">
                  <c:v>12/2013</c:v>
                </c:pt>
                <c:pt idx="8">
                  <c:v>3/2014</c:v>
                </c:pt>
                <c:pt idx="9">
                  <c:v>6/2014</c:v>
                </c:pt>
                <c:pt idx="10">
                  <c:v>9/2014</c:v>
                </c:pt>
                <c:pt idx="11">
                  <c:v>12/2014</c:v>
                </c:pt>
                <c:pt idx="12">
                  <c:v>3/2015</c:v>
                </c:pt>
                <c:pt idx="13">
                  <c:v>6/2015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31.15</c:v>
                </c:pt>
                <c:pt idx="1">
                  <c:v>32.72</c:v>
                </c:pt>
                <c:pt idx="2">
                  <c:v>34.090000000000003</c:v>
                </c:pt>
                <c:pt idx="3">
                  <c:v>34.71</c:v>
                </c:pt>
                <c:pt idx="4">
                  <c:v>33.96</c:v>
                </c:pt>
                <c:pt idx="5">
                  <c:v>33.26</c:v>
                </c:pt>
                <c:pt idx="6">
                  <c:v>32.18</c:v>
                </c:pt>
                <c:pt idx="7">
                  <c:v>31.24</c:v>
                </c:pt>
                <c:pt idx="8">
                  <c:v>31.3</c:v>
                </c:pt>
                <c:pt idx="9">
                  <c:v>33.020000000000003</c:v>
                </c:pt>
                <c:pt idx="10">
                  <c:v>34.89</c:v>
                </c:pt>
                <c:pt idx="11">
                  <c:v>36.51</c:v>
                </c:pt>
                <c:pt idx="12">
                  <c:v>36.950000000000003</c:v>
                </c:pt>
                <c:pt idx="13">
                  <c:v>36.75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Comparison
(mean N=1,820,778 member months)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tar"/>
            <c:size val="7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3/2012</c:v>
                </c:pt>
                <c:pt idx="1">
                  <c:v>6/2012</c:v>
                </c:pt>
                <c:pt idx="2">
                  <c:v>9/2012</c:v>
                </c:pt>
                <c:pt idx="3">
                  <c:v>12/2012</c:v>
                </c:pt>
                <c:pt idx="4">
                  <c:v>3/2013</c:v>
                </c:pt>
                <c:pt idx="5">
                  <c:v>6/2013</c:v>
                </c:pt>
                <c:pt idx="6">
                  <c:v>9/2013</c:v>
                </c:pt>
                <c:pt idx="7">
                  <c:v>12/2013</c:v>
                </c:pt>
                <c:pt idx="8">
                  <c:v>3/2014</c:v>
                </c:pt>
                <c:pt idx="9">
                  <c:v>6/2014</c:v>
                </c:pt>
                <c:pt idx="10">
                  <c:v>9/2014</c:v>
                </c:pt>
                <c:pt idx="11">
                  <c:v>12/2014</c:v>
                </c:pt>
                <c:pt idx="12">
                  <c:v>3/2015</c:v>
                </c:pt>
                <c:pt idx="13">
                  <c:v>6/2015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20.260000000000002</c:v>
                </c:pt>
                <c:pt idx="1">
                  <c:v>20.59</c:v>
                </c:pt>
                <c:pt idx="2">
                  <c:v>20.93</c:v>
                </c:pt>
                <c:pt idx="3">
                  <c:v>21.16</c:v>
                </c:pt>
                <c:pt idx="4">
                  <c:v>20.93</c:v>
                </c:pt>
                <c:pt idx="5">
                  <c:v>20.93</c:v>
                </c:pt>
                <c:pt idx="6">
                  <c:v>20.84</c:v>
                </c:pt>
                <c:pt idx="7">
                  <c:v>20.68</c:v>
                </c:pt>
                <c:pt idx="8">
                  <c:v>20.329999999999998</c:v>
                </c:pt>
                <c:pt idx="9">
                  <c:v>20.12</c:v>
                </c:pt>
                <c:pt idx="10">
                  <c:v>20.28</c:v>
                </c:pt>
                <c:pt idx="11">
                  <c:v>20.53</c:v>
                </c:pt>
                <c:pt idx="12">
                  <c:v>21.44</c:v>
                </c:pt>
                <c:pt idx="13">
                  <c:v>22.45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208456"/>
        <c:axId val="186208848"/>
      </c:lineChart>
      <c:catAx>
        <c:axId val="186208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9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Year Ending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6420434391374717"/>
              <c:y val="0.895782039507187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4500000" vert="horz"/>
          <a:lstStyle/>
          <a:p>
            <a:pPr>
              <a:defRPr sz="1593" baseline="0"/>
            </a:pPr>
            <a:endParaRPr lang="en-US"/>
          </a:p>
        </c:txPr>
        <c:crossAx val="186208848"/>
        <c:crosses val="autoZero"/>
        <c:auto val="1"/>
        <c:lblAlgn val="ctr"/>
        <c:lblOffset val="100"/>
        <c:noMultiLvlLbl val="0"/>
      </c:catAx>
      <c:valAx>
        <c:axId val="186208848"/>
        <c:scaling>
          <c:orientation val="minMax"/>
          <c:max val="40"/>
          <c:min val="1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79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Events per </a:t>
                </a:r>
                <a:r>
                  <a:rPr lang="en-US" dirty="0"/>
                  <a:t>1000 </a:t>
                </a:r>
                <a:r>
                  <a:rPr lang="en-US" dirty="0" smtClean="0"/>
                  <a:t>member months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4691464497934471E-2"/>
              <c:y val="4.205550034401039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86208456"/>
        <c:crosses val="autoZero"/>
        <c:crossBetween val="between"/>
        <c:majorUnit val="2"/>
      </c:valAx>
      <c:spPr>
        <a:noFill/>
        <a:ln w="25399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3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985F-D9AB-4C2B-B9E7-8D567593C9D2}" type="datetimeFigureOut">
              <a:rPr lang="en-US" smtClean="0"/>
              <a:pPr/>
              <a:t>3/28/2016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8153-E0D8-4EF6-85CE-7A766AB085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5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6116CE-71FE-49E0-AA24-30B194904958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BE51D-CA67-4684-888E-64C776CCA1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22667-92B6-4A95-887E-1B9FACD3B952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7CE24-7333-4211-B797-864F7100BB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1B89D-F907-4933-9D77-59979EF9356E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4CCC8-7963-4D15-B8A1-CD23485D2E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CC6A10-8ACC-4BA6-9545-A658015BC760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607CC-4DB3-48B3-9616-F9E3D83DA7D9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1ACD3-7F0C-4C7B-9A28-9330F5D064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59A3BD-8D95-4030-B0C4-62A71042E596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0877-A376-48EB-AFEC-E5B717EF42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515E4-35CE-44A3-AABC-B47E2942F301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CF525-758D-4FC4-B568-FAA5D89ABB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E84CA-3CC8-4457-B40A-C8625914D94F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97C4A-039B-4809-97C5-09EA5AA3ED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AA126-7099-4B56-8933-ED34921377D9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CE6B3-D7BB-4CEF-8E56-F872D8E577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D1781-4816-4ED3-A560-3971557DD9AD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D014C-C5AF-4DE9-BA3D-4B96532760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51E50-1A04-4529-99CD-C68CEFF7E695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BB056-CE74-480E-9B7F-84A3F4F050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4DD296-8318-4280-A8AD-5153EA5385C7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ABFFB6-5C6B-4ED2-B616-D0E3897EAB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CSI claims data collection and analyses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CTC Rates for Contract Adjudication</a:t>
            </a:r>
          </a:p>
          <a:p>
            <a:r>
              <a:rPr lang="en-US" dirty="0" smtClean="0"/>
              <a:t>March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2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All-Cause Admission Rate:  All Payers*</a:t>
            </a:r>
            <a:endParaRPr lang="en-US" dirty="0"/>
          </a:p>
        </p:txBody>
      </p:sp>
      <p:graphicFrame>
        <p:nvGraphicFramePr>
          <p:cNvPr id="1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658527"/>
              </p:ext>
            </p:extLst>
          </p:nvPr>
        </p:nvGraphicFramePr>
        <p:xfrm>
          <a:off x="231775" y="1597025"/>
          <a:ext cx="8691563" cy="489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00783"/>
            <a:ext cx="856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*Includes BCBS-RI, UHC, NHP data.  Does not include Medicaid or Medicare FFS</a:t>
            </a:r>
          </a:p>
          <a:p>
            <a:r>
              <a:rPr lang="en-US" dirty="0" smtClean="0"/>
              <a:t> data or RHO Dual Eligible NHP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All-Cause ED Visit Rate:  All Payers*</a:t>
            </a:r>
            <a:endParaRPr lang="en-US" dirty="0"/>
          </a:p>
        </p:txBody>
      </p:sp>
      <p:graphicFrame>
        <p:nvGraphicFramePr>
          <p:cNvPr id="1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282841"/>
              </p:ext>
            </p:extLst>
          </p:nvPr>
        </p:nvGraphicFramePr>
        <p:xfrm>
          <a:off x="231775" y="1597025"/>
          <a:ext cx="8691563" cy="489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00783"/>
            <a:ext cx="856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*Includes BCBS-RI, UHC, NHP data.  Does not include Medicaid or Medicare FFS</a:t>
            </a:r>
          </a:p>
          <a:p>
            <a:r>
              <a:rPr lang="en-US" dirty="0" smtClean="0"/>
              <a:t> data or RHO Dual Eligible NHP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CTC practices did well last year, so doing well this year was harder. Rates increased, but less so than comparisons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mprovements will level off eventually, unless zero ED visits or zero inpatient admissions are optimal</a:t>
            </a:r>
          </a:p>
          <a:p>
            <a:pPr lvl="1"/>
            <a:r>
              <a:rPr lang="en-US" dirty="0" smtClean="0"/>
              <a:t>Some people and some practitioners formerly in medical homes are now in comparison practices</a:t>
            </a:r>
          </a:p>
          <a:p>
            <a:r>
              <a:rPr lang="en-US" dirty="0"/>
              <a:t>Secular trends </a:t>
            </a:r>
            <a:r>
              <a:rPr lang="en-US" dirty="0" smtClean="0"/>
              <a:t>and random variation can affect these results</a:t>
            </a:r>
          </a:p>
          <a:p>
            <a:pPr lvl="1"/>
            <a:r>
              <a:rPr lang="en-US" dirty="0" smtClean="0"/>
              <a:t>Results </a:t>
            </a:r>
            <a:r>
              <a:rPr lang="en-US" dirty="0"/>
              <a:t>are sensitive to sample </a:t>
            </a:r>
            <a:r>
              <a:rPr lang="en-US" dirty="0" smtClean="0"/>
              <a:t>sizes</a:t>
            </a:r>
          </a:p>
          <a:p>
            <a:pPr lvl="1"/>
            <a:r>
              <a:rPr lang="en-US" dirty="0" smtClean="0"/>
              <a:t>Observation stays are now substitutes for inpatient admissions (these are not counted)</a:t>
            </a:r>
            <a:endParaRPr lang="en-US" dirty="0"/>
          </a:p>
          <a:p>
            <a:r>
              <a:rPr lang="en-US" dirty="0" smtClean="0"/>
              <a:t>Slightly </a:t>
            </a:r>
            <a:r>
              <a:rPr lang="en-US" dirty="0"/>
              <a:t>differential case-mix over time</a:t>
            </a:r>
          </a:p>
          <a:p>
            <a:pPr lvl="1"/>
            <a:r>
              <a:rPr lang="en-US" dirty="0" smtClean="0"/>
              <a:t>Data are not risk-adjusted</a:t>
            </a:r>
          </a:p>
          <a:p>
            <a:pPr lvl="1"/>
            <a:r>
              <a:rPr lang="en-US" dirty="0" smtClean="0"/>
              <a:t>Results do not control for confounding information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CTC Cohort 1: 15 </a:t>
            </a:r>
            <a:r>
              <a:rPr lang="en-US" dirty="0"/>
              <a:t>practice sites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Blackstone Valley Community Health Care, Inc. </a:t>
            </a:r>
          </a:p>
          <a:p>
            <a:r>
              <a:rPr lang="en-US" dirty="0" smtClean="0"/>
              <a:t>Coastal Medical, Inc. - Greenville </a:t>
            </a:r>
          </a:p>
          <a:p>
            <a:r>
              <a:rPr lang="en-US" dirty="0" smtClean="0"/>
              <a:t>Coastal Medical, Inc. - Hillside </a:t>
            </a:r>
          </a:p>
          <a:p>
            <a:r>
              <a:rPr lang="en-US" dirty="0" smtClean="0"/>
              <a:t>Coastal Medical, Inc. - Narragansett </a:t>
            </a:r>
          </a:p>
          <a:p>
            <a:r>
              <a:rPr lang="en-US" dirty="0" smtClean="0"/>
              <a:t>Coastal Medical, Inc. - Wakefield </a:t>
            </a:r>
          </a:p>
          <a:p>
            <a:r>
              <a:rPr lang="en-US" dirty="0" smtClean="0"/>
              <a:t>Family Health and Sports Medicine </a:t>
            </a:r>
          </a:p>
          <a:p>
            <a:r>
              <a:rPr lang="en-US" dirty="0" smtClean="0"/>
              <a:t>Kristine Cuniff </a:t>
            </a:r>
          </a:p>
          <a:p>
            <a:r>
              <a:rPr lang="en-US" dirty="0" smtClean="0"/>
              <a:t>Memorial Hospital Family Care Center</a:t>
            </a:r>
          </a:p>
          <a:p>
            <a:r>
              <a:rPr lang="en-US" dirty="0" smtClean="0"/>
              <a:t>South County Hospital Family Medicine </a:t>
            </a:r>
          </a:p>
          <a:p>
            <a:r>
              <a:rPr lang="en-US" dirty="0" smtClean="0"/>
              <a:t>South County Internal Medicine </a:t>
            </a:r>
          </a:p>
          <a:p>
            <a:r>
              <a:rPr lang="en-US" dirty="0" smtClean="0"/>
              <a:t>Stuart Demirs </a:t>
            </a:r>
          </a:p>
          <a:p>
            <a:r>
              <a:rPr lang="en-US" dirty="0" smtClean="0"/>
              <a:t>Thundermist CHC - Wakefield </a:t>
            </a:r>
          </a:p>
          <a:p>
            <a:r>
              <a:rPr lang="en-US" dirty="0" smtClean="0"/>
              <a:t>Thundermist CHC - Woonsocket </a:t>
            </a:r>
          </a:p>
          <a:p>
            <a:r>
              <a:rPr lang="en-US" dirty="0" smtClean="0"/>
              <a:t>University Family Medicine </a:t>
            </a:r>
          </a:p>
          <a:p>
            <a:r>
              <a:rPr lang="en-US" dirty="0" smtClean="0"/>
              <a:t>University Medicine - Governor Street Primary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1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CTC Cohort 2: 21 practice </a:t>
            </a:r>
            <a:r>
              <a:rPr lang="en-US" dirty="0"/>
              <a:t>sites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Anchor Medical Associates - Lincoln </a:t>
            </a:r>
          </a:p>
          <a:p>
            <a:r>
              <a:rPr lang="en-US" dirty="0" smtClean="0"/>
              <a:t>Anchor Medical Associates - Providence </a:t>
            </a:r>
          </a:p>
          <a:p>
            <a:r>
              <a:rPr lang="en-US" dirty="0" smtClean="0"/>
              <a:t>Anchor Medical Associates - Warwick </a:t>
            </a:r>
          </a:p>
          <a:p>
            <a:r>
              <a:rPr lang="en-US" dirty="0" smtClean="0"/>
              <a:t>Aquidneck Medical Associates - Newport </a:t>
            </a:r>
          </a:p>
          <a:p>
            <a:r>
              <a:rPr lang="en-US" dirty="0" smtClean="0"/>
              <a:t>Aquidneck Medical Associates - Portsmouth </a:t>
            </a:r>
          </a:p>
          <a:p>
            <a:r>
              <a:rPr lang="en-US" dirty="0" smtClean="0"/>
              <a:t>Associates in Primary Care Medicine </a:t>
            </a:r>
          </a:p>
          <a:p>
            <a:r>
              <a:rPr lang="en-US" dirty="0" smtClean="0"/>
              <a:t>East Bay Community Action Program - East Providence </a:t>
            </a:r>
          </a:p>
          <a:p>
            <a:r>
              <a:rPr lang="en-US" dirty="0" smtClean="0"/>
              <a:t>East Bay Community Action Program - Newport </a:t>
            </a:r>
          </a:p>
          <a:p>
            <a:r>
              <a:rPr lang="en-US" dirty="0" smtClean="0"/>
              <a:t>Medical Associates of RI - Bristol </a:t>
            </a:r>
          </a:p>
          <a:p>
            <a:r>
              <a:rPr lang="en-US" dirty="0" smtClean="0"/>
              <a:t>Medical Associates of RI - East Providence </a:t>
            </a:r>
          </a:p>
          <a:p>
            <a:r>
              <a:rPr lang="en-US" dirty="0" smtClean="0"/>
              <a:t>Ocean State Medical, LLC </a:t>
            </a:r>
          </a:p>
          <a:p>
            <a:r>
              <a:rPr lang="en-US" dirty="0" smtClean="0"/>
              <a:t>Tri Town Community Action Program </a:t>
            </a:r>
          </a:p>
          <a:p>
            <a:r>
              <a:rPr lang="en-US" dirty="0" smtClean="0"/>
              <a:t>University Internal Medicine </a:t>
            </a:r>
          </a:p>
          <a:p>
            <a:r>
              <a:rPr lang="en-US" dirty="0" smtClean="0"/>
              <a:t>University Medicine - 909 North Main Street </a:t>
            </a:r>
          </a:p>
          <a:p>
            <a:r>
              <a:rPr lang="en-US" dirty="0" smtClean="0"/>
              <a:t>University Medicine - Barrington </a:t>
            </a:r>
          </a:p>
          <a:p>
            <a:r>
              <a:rPr lang="en-US" dirty="0" smtClean="0"/>
              <a:t>University Medicine - East Ave </a:t>
            </a:r>
          </a:p>
          <a:p>
            <a:r>
              <a:rPr lang="en-US" dirty="0" smtClean="0"/>
              <a:t>University Medicine - Plain Street </a:t>
            </a:r>
          </a:p>
          <a:p>
            <a:r>
              <a:rPr lang="en-US" dirty="0" smtClean="0"/>
              <a:t>University Medicine - Warwick Family Medicine </a:t>
            </a:r>
          </a:p>
          <a:p>
            <a:r>
              <a:rPr lang="en-US" dirty="0" smtClean="0"/>
              <a:t>WellOne Primary Medicine - Foster </a:t>
            </a:r>
          </a:p>
          <a:p>
            <a:r>
              <a:rPr lang="en-US" dirty="0" smtClean="0"/>
              <a:t>WellOne Primary Medicine - North Kingstown </a:t>
            </a:r>
          </a:p>
          <a:p>
            <a:r>
              <a:rPr lang="en-US" dirty="0" smtClean="0"/>
              <a:t>WellOne Primary Medicine - Pascoag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1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CTC Cohort 3:  12 practice sites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Affinity Physicians Family Medicine – Pawtucket</a:t>
            </a:r>
          </a:p>
          <a:p>
            <a:r>
              <a:rPr lang="en-US" dirty="0"/>
              <a:t>Comprehensive Community Action Program - Family Health Services of Coventry</a:t>
            </a:r>
          </a:p>
          <a:p>
            <a:r>
              <a:rPr lang="en-US" dirty="0"/>
              <a:t>Comprehensive Community Action Program - Family Health Services of Cranston</a:t>
            </a:r>
          </a:p>
          <a:p>
            <a:r>
              <a:rPr lang="en-US" dirty="0"/>
              <a:t>Comprehensive Community Action Program - Wilcox Health Center</a:t>
            </a:r>
          </a:p>
          <a:p>
            <a:r>
              <a:rPr lang="en-US" dirty="0"/>
              <a:t>Internal Medicine Center</a:t>
            </a:r>
          </a:p>
          <a:p>
            <a:r>
              <a:rPr lang="en-US" dirty="0"/>
              <a:t>Internal Medicine Partners</a:t>
            </a:r>
          </a:p>
          <a:p>
            <a:r>
              <a:rPr lang="en-US" dirty="0" err="1"/>
              <a:t>Nardone</a:t>
            </a:r>
            <a:r>
              <a:rPr lang="en-US" dirty="0"/>
              <a:t> Medical Associates</a:t>
            </a:r>
          </a:p>
          <a:p>
            <a:r>
              <a:rPr lang="en-US" dirty="0"/>
              <a:t>Richard M Del Sesto</a:t>
            </a:r>
          </a:p>
          <a:p>
            <a:r>
              <a:rPr lang="en-US" dirty="0"/>
              <a:t>South County Walk-in &amp; Primary Care</a:t>
            </a:r>
          </a:p>
          <a:p>
            <a:r>
              <a:rPr lang="en-US" dirty="0" err="1"/>
              <a:t>Thundermist</a:t>
            </a:r>
            <a:r>
              <a:rPr lang="en-US" dirty="0"/>
              <a:t> CHC - West Warwick</a:t>
            </a:r>
          </a:p>
          <a:p>
            <a:r>
              <a:rPr lang="en-US" dirty="0"/>
              <a:t>Women's Primary Care, Women's Medicine Collaborative</a:t>
            </a:r>
          </a:p>
          <a:p>
            <a:r>
              <a:rPr lang="en-US" dirty="0" err="1"/>
              <a:t>WoodRiver</a:t>
            </a:r>
            <a:r>
              <a:rPr lang="en-US" dirty="0"/>
              <a:t> Health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Number of All-Cause Inpatient Admissions per 1000 Member Months*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711295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7/2013-6/2014 (95% CI)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7/2014-6/2015 (95% CI)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CTC Cohort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+mn-lt"/>
                        </a:rPr>
                        <a:t>5.8</a:t>
                      </a:r>
                    </a:p>
                  </a:txBody>
                  <a:tcPr marL="27432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5.8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CTC Cohort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latin typeface="+mn-lt"/>
                        </a:rPr>
                        <a:t>6.6</a:t>
                      </a:r>
                    </a:p>
                  </a:txBody>
                  <a:tcPr marL="27432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6.7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CTC Cohort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latin typeface="+mn-lt"/>
                        </a:rPr>
                        <a:t>5.8</a:t>
                      </a:r>
                    </a:p>
                  </a:txBody>
                  <a:tcPr marL="27432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6.0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</a:t>
                      </a:r>
                      <a:r>
                        <a:rPr lang="en-US" baseline="0" dirty="0" smtClean="0"/>
                        <a:t>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latin typeface="+mn-lt"/>
                        </a:rPr>
                        <a:t>6.9</a:t>
                      </a:r>
                    </a:p>
                  </a:txBody>
                  <a:tcPr marL="27432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+mn-lt"/>
                        </a:rPr>
                        <a:t>7.4</a:t>
                      </a:r>
                    </a:p>
                  </a:txBody>
                  <a:tcPr marL="274320" marR="9525" marT="9525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00783"/>
            <a:ext cx="856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*Includes BCBS-RI, UHC, NHP data.  Does not include Medicaid or Medicare FFS</a:t>
            </a:r>
          </a:p>
          <a:p>
            <a:r>
              <a:rPr lang="en-US" dirty="0" smtClean="0"/>
              <a:t> data or RHO Dual Eligible NHP members.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Number of All-Cause ED Visits per 1000 Member Months*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505187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7/2013-6/2014 (95% CI)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7/2014-6/2015 (95% CI)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CTC Cohort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25.4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27.8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CTC Cohort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19.1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21.4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CTC Cohort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33.0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36.8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</a:t>
                      </a:r>
                      <a:r>
                        <a:rPr lang="en-US" baseline="0" dirty="0" smtClean="0"/>
                        <a:t>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20.1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22.5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274320" marR="9525" marT="9525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00783"/>
            <a:ext cx="856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*Includes BCBS-RI, UHC, NHP data.  Does not include Medicaid or Medicare FFS</a:t>
            </a:r>
          </a:p>
          <a:p>
            <a:r>
              <a:rPr lang="en-US" dirty="0" smtClean="0"/>
              <a:t> data or RHO Dual Eligible NHP members.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CTC Cohort 1 and Comparison Changes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960364"/>
              </p:ext>
            </p:extLst>
          </p:nvPr>
        </p:nvGraphicFramePr>
        <p:xfrm>
          <a:off x="457200" y="1600200"/>
          <a:ext cx="8229600" cy="42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Changes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2014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</a:p>
                  </a:txBody>
                  <a:tcPr marL="171450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July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'13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–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June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July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'14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–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June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Difference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(A)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(B)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(B-A)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All-cause inpatient admissions per 1000 member months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(1)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CTC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Cohort 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(2) Comparison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 (1-2)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-7.0%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All-cause ED visits per 1000 member months: 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(1)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CTC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Cohort 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27.8</a:t>
                      </a: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(2) Comparison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 (1-2)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-1.8%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11669"/>
            <a:ext cx="856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*Includes BCBS-RI, UHC, NHP data.  Does not include Medicaid or Medicare FFS</a:t>
            </a:r>
          </a:p>
          <a:p>
            <a:r>
              <a:rPr lang="en-US" dirty="0" smtClean="0"/>
              <a:t> data or RHO Dual Eligible NHP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9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CTC Cohort 2 and Comparison Changes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489222"/>
              </p:ext>
            </p:extLst>
          </p:nvPr>
        </p:nvGraphicFramePr>
        <p:xfrm>
          <a:off x="457200" y="1600200"/>
          <a:ext cx="8229600" cy="42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Changes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2014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</a:p>
                  </a:txBody>
                  <a:tcPr marL="171450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July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'13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–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June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July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'14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–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June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Difference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(A)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(B)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(B-A)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All-cause inpatient admissions per 1000 member months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(1)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CTC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Cohort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(2) Comparison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 (1-2)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-0.4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-6.0%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All-cause ED visits per 1000 member months: 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(1)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CTC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Cohort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(2) Comparison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 (1-2)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00783"/>
            <a:ext cx="856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*Includes BCBS-RI, UHC, NHP data.  Does not include Medicaid or Medicare FFS</a:t>
            </a:r>
          </a:p>
          <a:p>
            <a:r>
              <a:rPr lang="en-US" dirty="0" smtClean="0"/>
              <a:t> data or RHO Dual Eligible NHP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3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CTC Cohort 3 and Comparison Changes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67C7-144F-47F0-9549-0E5D71F3FC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879162"/>
              </p:ext>
            </p:extLst>
          </p:nvPr>
        </p:nvGraphicFramePr>
        <p:xfrm>
          <a:off x="457200" y="1600200"/>
          <a:ext cx="8229600" cy="42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Changes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2014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</a:p>
                  </a:txBody>
                  <a:tcPr marL="171450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July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'13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–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June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July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'14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–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June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'15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Difference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(A)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(B)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(B-A)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All-cause inpatient admissions per 1000 member months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(1)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CTC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Cohort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(2) Comparison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 (1-2)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-0.3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-4.0%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All-cause ED visits per 1000 member months: 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(1)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CTC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Cohort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(2) Comparison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 (1-2)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-0.3%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17145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00783"/>
            <a:ext cx="856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*Includes BCBS-RI, UHC, NHP data.  Does not include Medicaid or Medicare FFS</a:t>
            </a:r>
          </a:p>
          <a:p>
            <a:r>
              <a:rPr lang="en-US" dirty="0" smtClean="0"/>
              <a:t> data or RHO Dual Eligible NHP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4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3792</TotalTime>
  <Words>999</Words>
  <Application>Microsoft Office PowerPoint</Application>
  <PresentationFormat>On-screen Show (4:3)</PresentationFormat>
  <Paragraphs>242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Clarity</vt:lpstr>
      <vt:lpstr>CSI claims data collection and analyses </vt:lpstr>
      <vt:lpstr>CTC Cohort 1: 15 practice sites </vt:lpstr>
      <vt:lpstr>CTC Cohort 2: 21 practice sites </vt:lpstr>
      <vt:lpstr>CTC Cohort 3:  12 practice sites </vt:lpstr>
      <vt:lpstr>Number of All-Cause Inpatient Admissions per 1000 Member Months*</vt:lpstr>
      <vt:lpstr>Number of All-Cause ED Visits per 1000 Member Months*</vt:lpstr>
      <vt:lpstr>CTC Cohort 1 and Comparison Changes</vt:lpstr>
      <vt:lpstr>CTC Cohort 2 and Comparison Changes</vt:lpstr>
      <vt:lpstr>CTC Cohort 3 and Comparison Changes</vt:lpstr>
      <vt:lpstr>All-Cause Admission Rate:  All Payers*</vt:lpstr>
      <vt:lpstr>All-Cause ED Visit Rate:  All Payers*</vt:lpstr>
      <vt:lpstr>Comments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mkluckman</dc:creator>
  <cp:lastModifiedBy>Kluckman, Marianne</cp:lastModifiedBy>
  <cp:revision>182</cp:revision>
  <dcterms:created xsi:type="dcterms:W3CDTF">2013-11-18T23:35:55Z</dcterms:created>
  <dcterms:modified xsi:type="dcterms:W3CDTF">2016-03-28T12:39:24Z</dcterms:modified>
</cp:coreProperties>
</file>