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1" r:id="rId3"/>
    <p:sldMasterId id="2147483747" r:id="rId4"/>
  </p:sldMasterIdLst>
  <p:notesMasterIdLst>
    <p:notesMasterId r:id="rId44"/>
  </p:notesMasterIdLst>
  <p:handoutMasterIdLst>
    <p:handoutMasterId r:id="rId45"/>
  </p:handoutMasterIdLst>
  <p:sldIdLst>
    <p:sldId id="257" r:id="rId5"/>
    <p:sldId id="325" r:id="rId6"/>
    <p:sldId id="326" r:id="rId7"/>
    <p:sldId id="340" r:id="rId8"/>
    <p:sldId id="341" r:id="rId9"/>
    <p:sldId id="343" r:id="rId10"/>
    <p:sldId id="345" r:id="rId11"/>
    <p:sldId id="347" r:id="rId12"/>
    <p:sldId id="327" r:id="rId13"/>
    <p:sldId id="302" r:id="rId14"/>
    <p:sldId id="303" r:id="rId15"/>
    <p:sldId id="328" r:id="rId16"/>
    <p:sldId id="318" r:id="rId17"/>
    <p:sldId id="348" r:id="rId18"/>
    <p:sldId id="349" r:id="rId19"/>
    <p:sldId id="319" r:id="rId20"/>
    <p:sldId id="305" r:id="rId21"/>
    <p:sldId id="310" r:id="rId22"/>
    <p:sldId id="361" r:id="rId23"/>
    <p:sldId id="369" r:id="rId24"/>
    <p:sldId id="366" r:id="rId25"/>
    <p:sldId id="350" r:id="rId26"/>
    <p:sldId id="352" r:id="rId27"/>
    <p:sldId id="353" r:id="rId28"/>
    <p:sldId id="370" r:id="rId29"/>
    <p:sldId id="371" r:id="rId30"/>
    <p:sldId id="354" r:id="rId31"/>
    <p:sldId id="355" r:id="rId32"/>
    <p:sldId id="367" r:id="rId33"/>
    <p:sldId id="329" r:id="rId34"/>
    <p:sldId id="368" r:id="rId35"/>
    <p:sldId id="360" r:id="rId36"/>
    <p:sldId id="308" r:id="rId37"/>
    <p:sldId id="356" r:id="rId38"/>
    <p:sldId id="357" r:id="rId39"/>
    <p:sldId id="359" r:id="rId40"/>
    <p:sldId id="364" r:id="rId41"/>
    <p:sldId id="372" r:id="rId42"/>
    <p:sldId id="28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85153" autoAdjust="0"/>
  </p:normalViewPr>
  <p:slideViewPr>
    <p:cSldViewPr>
      <p:cViewPr>
        <p:scale>
          <a:sx n="90" d="100"/>
          <a:sy n="90" d="100"/>
        </p:scale>
        <p:origin x="-1596" y="-576"/>
      </p:cViewPr>
      <p:guideLst>
        <p:guide orient="horz" pos="2160"/>
        <p:guide pos="2880"/>
      </p:guideLst>
    </p:cSldViewPr>
  </p:slideViewPr>
  <p:outlineViewPr>
    <p:cViewPr>
      <p:scale>
        <a:sx n="33" d="100"/>
        <a:sy n="33" d="100"/>
      </p:scale>
      <p:origin x="0" y="32436"/>
    </p:cViewPr>
  </p:outlineViewPr>
  <p:notesTextViewPr>
    <p:cViewPr>
      <p:scale>
        <a:sx n="1" d="1"/>
        <a:sy n="1" d="1"/>
      </p:scale>
      <p:origin x="0" y="0"/>
    </p:cViewPr>
  </p:notesTextViewPr>
  <p:sorterViewPr>
    <p:cViewPr>
      <p:scale>
        <a:sx n="80" d="100"/>
        <a:sy n="80" d="100"/>
      </p:scale>
      <p:origin x="0" y="0"/>
    </p:cViewPr>
  </p:sorterViewPr>
  <p:notesViewPr>
    <p:cSldViewPr>
      <p:cViewPr>
        <p:scale>
          <a:sx n="130" d="100"/>
          <a:sy n="130" d="100"/>
        </p:scale>
        <p:origin x="-1092" y="24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All Cause ED </a:t>
            </a:r>
            <a:r>
              <a:rPr lang="en-US" sz="2800" dirty="0" smtClean="0"/>
              <a:t>– CTC-RI </a:t>
            </a:r>
            <a:r>
              <a:rPr lang="en-US" sz="2800" dirty="0"/>
              <a:t>and</a:t>
            </a:r>
            <a:r>
              <a:rPr lang="en-US" sz="2800" baseline="0" dirty="0"/>
              <a:t> Comparison Group</a:t>
            </a:r>
            <a:endParaRPr lang="en-US" sz="2800" dirty="0"/>
          </a:p>
          <a:p>
            <a:pPr>
              <a:defRPr/>
            </a:pPr>
            <a:r>
              <a:rPr lang="en-US" sz="2800" dirty="0"/>
              <a:t>Year Ending Q4 2012-Q2 2014</a:t>
            </a:r>
          </a:p>
        </c:rich>
      </c:tx>
      <c:layout>
        <c:manualLayout>
          <c:xMode val="edge"/>
          <c:yMode val="edge"/>
          <c:x val="0.188880139982502"/>
          <c:y val="0"/>
        </c:manualLayout>
      </c:layout>
      <c:overlay val="1"/>
    </c:title>
    <c:autoTitleDeleted val="0"/>
    <c:plotArea>
      <c:layout>
        <c:manualLayout>
          <c:layoutTarget val="inner"/>
          <c:xMode val="edge"/>
          <c:yMode val="edge"/>
          <c:x val="6.6489813773278297E-2"/>
          <c:y val="0.30607064741907303"/>
          <c:w val="0.91168478940132502"/>
          <c:h val="0.53851749781277303"/>
        </c:manualLayout>
      </c:layout>
      <c:lineChart>
        <c:grouping val="standard"/>
        <c:varyColors val="0"/>
        <c:ser>
          <c:idx val="0"/>
          <c:order val="0"/>
          <c:tx>
            <c:strRef>
              <c:f>'All ED'!$A$45</c:f>
              <c:strCache>
                <c:ptCount val="1"/>
                <c:pt idx="0">
                  <c:v>Comparison group (RI Non-PCMH)</c:v>
                </c:pt>
              </c:strCache>
            </c:strRef>
          </c:tx>
          <c:spPr>
            <a:ln>
              <a:solidFill>
                <a:srgbClr val="C00000"/>
              </a:solidFill>
            </a:ln>
          </c:spPr>
          <c:marker>
            <c:spPr>
              <a:solidFill>
                <a:srgbClr val="C00000"/>
              </a:solidFill>
              <a:ln>
                <a:solidFill>
                  <a:srgbClr val="C00000"/>
                </a:solidFill>
              </a:ln>
            </c:spPr>
          </c:marker>
          <c:dLbls>
            <c:showLegendKey val="0"/>
            <c:showVal val="1"/>
            <c:showCatName val="0"/>
            <c:showSerName val="0"/>
            <c:showPercent val="0"/>
            <c:showBubbleSize val="0"/>
            <c:showLeaderLines val="0"/>
          </c:dLbls>
          <c:cat>
            <c:multiLvlStrRef>
              <c:f>'All ED'!$B$43:$K$44</c:f>
              <c:multiLvlStrCache>
                <c:ptCount val="7"/>
                <c:lvl>
                  <c:pt idx="0">
                    <c:v>Q4 2012</c:v>
                  </c:pt>
                  <c:pt idx="1">
                    <c:v>Q1 2013</c:v>
                  </c:pt>
                  <c:pt idx="2">
                    <c:v>Q2 2013</c:v>
                  </c:pt>
                  <c:pt idx="3">
                    <c:v>Q3 2013</c:v>
                  </c:pt>
                  <c:pt idx="4">
                    <c:v>Q4 2013</c:v>
                  </c:pt>
                  <c:pt idx="5">
                    <c:v>Q1 2014</c:v>
                  </c:pt>
                  <c:pt idx="6">
                    <c:v>Q2 2014</c:v>
                  </c:pt>
                </c:lvl>
                <c:lvl>
                  <c:pt idx="0">
                    <c:v>Period</c:v>
                  </c:pt>
                </c:lvl>
              </c:multiLvlStrCache>
            </c:multiLvlStrRef>
          </c:cat>
          <c:val>
            <c:numRef>
              <c:f>'All ED'!$B$45:$H$45</c:f>
              <c:numCache>
                <c:formatCode>General</c:formatCode>
                <c:ptCount val="7"/>
                <c:pt idx="0">
                  <c:v>21.759999999999991</c:v>
                </c:pt>
                <c:pt idx="1">
                  <c:v>21.57</c:v>
                </c:pt>
                <c:pt idx="2">
                  <c:v>21.66</c:v>
                </c:pt>
                <c:pt idx="3">
                  <c:v>21.68</c:v>
                </c:pt>
                <c:pt idx="4">
                  <c:v>21.69</c:v>
                </c:pt>
                <c:pt idx="5">
                  <c:v>21.73</c:v>
                </c:pt>
                <c:pt idx="6">
                  <c:v>22.37</c:v>
                </c:pt>
              </c:numCache>
            </c:numRef>
          </c:val>
          <c:smooth val="0"/>
        </c:ser>
        <c:ser>
          <c:idx val="1"/>
          <c:order val="1"/>
          <c:tx>
            <c:strRef>
              <c:f>'All ED'!$A$46</c:f>
              <c:strCache>
                <c:ptCount val="1"/>
                <c:pt idx="0">
                  <c:v>CTC Cohort 1&amp;2</c:v>
                </c:pt>
              </c:strCache>
            </c:strRef>
          </c:tx>
          <c:spPr>
            <a:ln>
              <a:solidFill>
                <a:schemeClr val="accent1"/>
              </a:solidFill>
            </a:ln>
          </c:spPr>
          <c:marker>
            <c:spPr>
              <a:solidFill>
                <a:srgbClr val="0070C0"/>
              </a:solidFill>
              <a:ln>
                <a:solidFill>
                  <a:srgbClr val="4F81BD"/>
                </a:solidFill>
              </a:ln>
            </c:spPr>
          </c:marker>
          <c:dLbls>
            <c:showLegendKey val="0"/>
            <c:showVal val="1"/>
            <c:showCatName val="0"/>
            <c:showSerName val="0"/>
            <c:showPercent val="0"/>
            <c:showBubbleSize val="0"/>
            <c:showLeaderLines val="0"/>
          </c:dLbls>
          <c:cat>
            <c:multiLvlStrRef>
              <c:f>'All ED'!$B$43:$K$44</c:f>
              <c:multiLvlStrCache>
                <c:ptCount val="7"/>
                <c:lvl>
                  <c:pt idx="0">
                    <c:v>Q4 2012</c:v>
                  </c:pt>
                  <c:pt idx="1">
                    <c:v>Q1 2013</c:v>
                  </c:pt>
                  <c:pt idx="2">
                    <c:v>Q2 2013</c:v>
                  </c:pt>
                  <c:pt idx="3">
                    <c:v>Q3 2013</c:v>
                  </c:pt>
                  <c:pt idx="4">
                    <c:v>Q4 2013</c:v>
                  </c:pt>
                  <c:pt idx="5">
                    <c:v>Q1 2014</c:v>
                  </c:pt>
                  <c:pt idx="6">
                    <c:v>Q2 2014</c:v>
                  </c:pt>
                </c:lvl>
                <c:lvl>
                  <c:pt idx="0">
                    <c:v>Period</c:v>
                  </c:pt>
                </c:lvl>
              </c:multiLvlStrCache>
            </c:multiLvlStrRef>
          </c:cat>
          <c:val>
            <c:numRef>
              <c:f>'All ED'!$B$46:$H$46</c:f>
              <c:numCache>
                <c:formatCode>General</c:formatCode>
                <c:ptCount val="7"/>
                <c:pt idx="0">
                  <c:v>22.18</c:v>
                </c:pt>
                <c:pt idx="1">
                  <c:v>22.13000000000001</c:v>
                </c:pt>
                <c:pt idx="2">
                  <c:v>22.21</c:v>
                </c:pt>
                <c:pt idx="3">
                  <c:v>22.310000000000009</c:v>
                </c:pt>
                <c:pt idx="4">
                  <c:v>22.14</c:v>
                </c:pt>
                <c:pt idx="5">
                  <c:v>21.93</c:v>
                </c:pt>
                <c:pt idx="6">
                  <c:v>22.09</c:v>
                </c:pt>
              </c:numCache>
            </c:numRef>
          </c:val>
          <c:smooth val="0"/>
        </c:ser>
        <c:dLbls>
          <c:showLegendKey val="0"/>
          <c:showVal val="0"/>
          <c:showCatName val="0"/>
          <c:showSerName val="0"/>
          <c:showPercent val="0"/>
          <c:showBubbleSize val="0"/>
        </c:dLbls>
        <c:marker val="1"/>
        <c:smooth val="0"/>
        <c:axId val="24818816"/>
        <c:axId val="24820352"/>
      </c:lineChart>
      <c:catAx>
        <c:axId val="24818816"/>
        <c:scaling>
          <c:orientation val="minMax"/>
        </c:scaling>
        <c:delete val="0"/>
        <c:axPos val="b"/>
        <c:numFmt formatCode="General" sourceLinked="1"/>
        <c:majorTickMark val="out"/>
        <c:minorTickMark val="none"/>
        <c:tickLblPos val="nextTo"/>
        <c:txPr>
          <a:bodyPr/>
          <a:lstStyle/>
          <a:p>
            <a:pPr>
              <a:defRPr sz="1800"/>
            </a:pPr>
            <a:endParaRPr lang="en-US"/>
          </a:p>
        </c:txPr>
        <c:crossAx val="24820352"/>
        <c:crosses val="autoZero"/>
        <c:auto val="1"/>
        <c:lblAlgn val="ctr"/>
        <c:lblOffset val="100"/>
        <c:noMultiLvlLbl val="0"/>
      </c:catAx>
      <c:valAx>
        <c:axId val="24820352"/>
        <c:scaling>
          <c:orientation val="minMax"/>
          <c:min val="21"/>
        </c:scaling>
        <c:delete val="0"/>
        <c:axPos val="l"/>
        <c:majorGridlines/>
        <c:numFmt formatCode="General" sourceLinked="1"/>
        <c:majorTickMark val="out"/>
        <c:minorTickMark val="none"/>
        <c:tickLblPos val="nextTo"/>
        <c:txPr>
          <a:bodyPr/>
          <a:lstStyle/>
          <a:p>
            <a:pPr>
              <a:defRPr sz="1800"/>
            </a:pPr>
            <a:endParaRPr lang="en-US"/>
          </a:p>
        </c:txPr>
        <c:crossAx val="24818816"/>
        <c:crosses val="autoZero"/>
        <c:crossBetween val="between"/>
      </c:valAx>
    </c:plotArea>
    <c:legend>
      <c:legendPos val="t"/>
      <c:layout>
        <c:manualLayout>
          <c:xMode val="edge"/>
          <c:yMode val="edge"/>
          <c:x val="3.9075667606970801E-2"/>
          <c:y val="0.168565939814981"/>
          <c:w val="0.942116111261878"/>
          <c:h val="0.12760968232445899"/>
        </c:manualLayout>
      </c:layout>
      <c:overlay val="0"/>
      <c:txPr>
        <a:bodyPr/>
        <a:lstStyle/>
        <a:p>
          <a:pPr>
            <a:defRPr sz="2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IP admit in past 30 days</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Sheet1!$B$2</c:f>
              <c:numCache>
                <c:formatCode>General</c:formatCode>
                <c:ptCount val="1"/>
                <c:pt idx="0">
                  <c:v>67</c:v>
                </c:pt>
              </c:numCache>
            </c:numRef>
          </c:val>
        </c:ser>
        <c:ser>
          <c:idx val="1"/>
          <c:order val="1"/>
          <c:tx>
            <c:strRef>
              <c:f>Sheet1!$C$1</c:f>
              <c:strCache>
                <c:ptCount val="1"/>
                <c:pt idx="0">
                  <c:v>30 Day Readmit in past year</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Sheet1!$C$2</c:f>
              <c:numCache>
                <c:formatCode>General</c:formatCode>
                <c:ptCount val="1"/>
                <c:pt idx="0">
                  <c:v>29</c:v>
                </c:pt>
              </c:numCache>
            </c:numRef>
          </c:val>
        </c:ser>
        <c:ser>
          <c:idx val="2"/>
          <c:order val="2"/>
          <c:tx>
            <c:strRef>
              <c:f>Sheet1!$D$1</c:f>
              <c:strCache>
                <c:ptCount val="1"/>
                <c:pt idx="0">
                  <c:v>2+ IP admits in past 6 months</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Sheet1!$D$2</c:f>
              <c:numCache>
                <c:formatCode>General</c:formatCode>
                <c:ptCount val="1"/>
                <c:pt idx="0">
                  <c:v>49</c:v>
                </c:pt>
              </c:numCache>
            </c:numRef>
          </c:val>
        </c:ser>
        <c:ser>
          <c:idx val="3"/>
          <c:order val="3"/>
          <c:tx>
            <c:strRef>
              <c:f>Sheet1!$E$1</c:f>
              <c:strCache>
                <c:ptCount val="1"/>
                <c:pt idx="0">
                  <c:v>2+ ED visits in past 6 months</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Sheet1!$E$2</c:f>
              <c:numCache>
                <c:formatCode>General</c:formatCode>
                <c:ptCount val="1"/>
                <c:pt idx="0">
                  <c:v>77</c:v>
                </c:pt>
              </c:numCache>
            </c:numRef>
          </c:val>
        </c:ser>
        <c:ser>
          <c:idx val="4"/>
          <c:order val="4"/>
          <c:tx>
            <c:strRef>
              <c:f>Sheet1!$F$1</c:f>
              <c:strCache>
                <c:ptCount val="1"/>
                <c:pt idx="0">
                  <c:v>Health Plan High Risk List </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Sheet1!$F$2</c:f>
              <c:numCache>
                <c:formatCode>General</c:formatCode>
                <c:ptCount val="1"/>
                <c:pt idx="0">
                  <c:v>65</c:v>
                </c:pt>
              </c:numCache>
            </c:numRef>
          </c:val>
        </c:ser>
        <c:ser>
          <c:idx val="5"/>
          <c:order val="5"/>
          <c:tx>
            <c:strRef>
              <c:f>Sheet1!$G$1</c:f>
              <c:strCache>
                <c:ptCount val="1"/>
                <c:pt idx="0">
                  <c:v>HighRisk of IP/ED in next 6</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Sheet1!$G$2</c:f>
              <c:numCache>
                <c:formatCode>General</c:formatCode>
                <c:ptCount val="1"/>
                <c:pt idx="0">
                  <c:v>132</c:v>
                </c:pt>
              </c:numCache>
            </c:numRef>
          </c:val>
        </c:ser>
        <c:ser>
          <c:idx val="6"/>
          <c:order val="6"/>
          <c:tx>
            <c:strRef>
              <c:f>Sheet1!$H$1</c:f>
              <c:strCache>
                <c:ptCount val="1"/>
                <c:pt idx="0">
                  <c:v>Significant Decline/LTC in next 6 months</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Sheet1!$H$2</c:f>
              <c:numCache>
                <c:formatCode>General</c:formatCode>
                <c:ptCount val="1"/>
                <c:pt idx="0">
                  <c:v>61</c:v>
                </c:pt>
              </c:numCache>
            </c:numRef>
          </c:val>
        </c:ser>
        <c:ser>
          <c:idx val="7"/>
          <c:order val="7"/>
          <c:tx>
            <c:strRef>
              <c:f>Sheet1!$I$1</c:f>
              <c:strCache>
                <c:ptCount val="1"/>
                <c:pt idx="0">
                  <c:v>Death/Pallative Care in the next 12 months</c:v>
                </c:pt>
              </c:strCache>
            </c:strRef>
          </c:tx>
          <c:invertIfNegative val="0"/>
          <c:dLbls>
            <c:showLegendKey val="0"/>
            <c:showVal val="1"/>
            <c:showCatName val="0"/>
            <c:showSerName val="0"/>
            <c:showPercent val="0"/>
            <c:showBubbleSize val="0"/>
            <c:showLeaderLines val="0"/>
          </c:dLbls>
          <c:cat>
            <c:strRef>
              <c:f>Sheet1!$A$2</c:f>
              <c:strCache>
                <c:ptCount val="1"/>
                <c:pt idx="0">
                  <c:v>Utilization High Risk Drivers</c:v>
                </c:pt>
              </c:strCache>
            </c:strRef>
          </c:cat>
          <c:val>
            <c:numRef>
              <c:f>Sheet1!$I$2</c:f>
              <c:numCache>
                <c:formatCode>General</c:formatCode>
                <c:ptCount val="1"/>
                <c:pt idx="0">
                  <c:v>11</c:v>
                </c:pt>
              </c:numCache>
            </c:numRef>
          </c:val>
        </c:ser>
        <c:dLbls>
          <c:showLegendKey val="0"/>
          <c:showVal val="0"/>
          <c:showCatName val="0"/>
          <c:showSerName val="0"/>
          <c:showPercent val="0"/>
          <c:showBubbleSize val="0"/>
        </c:dLbls>
        <c:gapWidth val="150"/>
        <c:axId val="91676672"/>
        <c:axId val="91678208"/>
      </c:barChart>
      <c:catAx>
        <c:axId val="91676672"/>
        <c:scaling>
          <c:orientation val="minMax"/>
        </c:scaling>
        <c:delete val="0"/>
        <c:axPos val="b"/>
        <c:majorTickMark val="out"/>
        <c:minorTickMark val="none"/>
        <c:tickLblPos val="nextTo"/>
        <c:crossAx val="91678208"/>
        <c:crosses val="autoZero"/>
        <c:auto val="1"/>
        <c:lblAlgn val="ctr"/>
        <c:lblOffset val="100"/>
        <c:noMultiLvlLbl val="0"/>
      </c:catAx>
      <c:valAx>
        <c:axId val="91678208"/>
        <c:scaling>
          <c:orientation val="minMax"/>
        </c:scaling>
        <c:delete val="0"/>
        <c:axPos val="l"/>
        <c:majorGridlines/>
        <c:numFmt formatCode="General" sourceLinked="1"/>
        <c:majorTickMark val="out"/>
        <c:minorTickMark val="none"/>
        <c:tickLblPos val="nextTo"/>
        <c:crossAx val="91676672"/>
        <c:crosses val="autoZero"/>
        <c:crossBetween val="between"/>
      </c:valAx>
    </c:plotArea>
    <c:legend>
      <c:legendPos val="r"/>
      <c:layout>
        <c:manualLayout>
          <c:xMode val="edge"/>
          <c:yMode val="edge"/>
          <c:x val="0.65277777777777779"/>
          <c:y val="3.5513988956604382E-2"/>
          <c:w val="0.34722222222222221"/>
          <c:h val="0.8999472598428224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7664510686165"/>
          <c:y val="3.9769851529752813E-2"/>
          <c:w val="0.70454255718035241"/>
          <c:h val="0.67582109139342661"/>
        </c:manualLayout>
      </c:layout>
      <c:barChart>
        <c:barDir val="col"/>
        <c:grouping val="stacked"/>
        <c:varyColors val="0"/>
        <c:ser>
          <c:idx val="0"/>
          <c:order val="0"/>
          <c:tx>
            <c:strRef>
              <c:f>Sheet1!$B$1</c:f>
              <c:strCache>
                <c:ptCount val="1"/>
                <c:pt idx="0">
                  <c:v>Declined</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Sheet1!$B$2:$B$40</c:f>
              <c:numCache>
                <c:formatCode>General</c:formatCode>
                <c:ptCount val="39"/>
                <c:pt idx="1">
                  <c:v>1</c:v>
                </c:pt>
                <c:pt idx="3">
                  <c:v>1</c:v>
                </c:pt>
                <c:pt idx="4">
                  <c:v>1</c:v>
                </c:pt>
                <c:pt idx="9">
                  <c:v>1</c:v>
                </c:pt>
                <c:pt idx="11">
                  <c:v>1</c:v>
                </c:pt>
                <c:pt idx="20">
                  <c:v>2</c:v>
                </c:pt>
                <c:pt idx="23">
                  <c:v>1</c:v>
                </c:pt>
                <c:pt idx="24">
                  <c:v>1</c:v>
                </c:pt>
                <c:pt idx="26">
                  <c:v>1</c:v>
                </c:pt>
                <c:pt idx="33">
                  <c:v>1</c:v>
                </c:pt>
                <c:pt idx="37">
                  <c:v>7</c:v>
                </c:pt>
                <c:pt idx="38">
                  <c:v>3</c:v>
                </c:pt>
              </c:numCache>
            </c:numRef>
          </c:val>
        </c:ser>
        <c:ser>
          <c:idx val="1"/>
          <c:order val="1"/>
          <c:tx>
            <c:strRef>
              <c:f>Sheet1!$C$1</c:f>
              <c:strCache>
                <c:ptCount val="1"/>
                <c:pt idx="0">
                  <c:v>In Progress</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Sheet1!$C$2:$C$40</c:f>
              <c:numCache>
                <c:formatCode>General</c:formatCode>
                <c:ptCount val="39"/>
                <c:pt idx="0">
                  <c:v>1</c:v>
                </c:pt>
                <c:pt idx="1">
                  <c:v>14</c:v>
                </c:pt>
                <c:pt idx="2">
                  <c:v>5</c:v>
                </c:pt>
                <c:pt idx="3">
                  <c:v>24</c:v>
                </c:pt>
                <c:pt idx="4">
                  <c:v>8</c:v>
                </c:pt>
                <c:pt idx="5">
                  <c:v>6</c:v>
                </c:pt>
                <c:pt idx="6">
                  <c:v>27</c:v>
                </c:pt>
                <c:pt idx="7">
                  <c:v>21</c:v>
                </c:pt>
                <c:pt idx="8">
                  <c:v>1</c:v>
                </c:pt>
                <c:pt idx="9">
                  <c:v>9</c:v>
                </c:pt>
                <c:pt idx="10">
                  <c:v>4</c:v>
                </c:pt>
                <c:pt idx="11">
                  <c:v>17</c:v>
                </c:pt>
                <c:pt idx="12">
                  <c:v>18</c:v>
                </c:pt>
                <c:pt idx="13">
                  <c:v>3</c:v>
                </c:pt>
                <c:pt idx="14">
                  <c:v>3</c:v>
                </c:pt>
                <c:pt idx="15">
                  <c:v>7</c:v>
                </c:pt>
                <c:pt idx="16">
                  <c:v>17</c:v>
                </c:pt>
                <c:pt idx="17">
                  <c:v>11</c:v>
                </c:pt>
                <c:pt idx="18">
                  <c:v>9</c:v>
                </c:pt>
                <c:pt idx="19">
                  <c:v>11</c:v>
                </c:pt>
                <c:pt idx="20">
                  <c:v>15</c:v>
                </c:pt>
                <c:pt idx="21">
                  <c:v>16</c:v>
                </c:pt>
                <c:pt idx="22">
                  <c:v>15</c:v>
                </c:pt>
                <c:pt idx="23">
                  <c:v>12</c:v>
                </c:pt>
                <c:pt idx="24">
                  <c:v>5</c:v>
                </c:pt>
                <c:pt idx="25">
                  <c:v>3</c:v>
                </c:pt>
                <c:pt idx="26">
                  <c:v>11</c:v>
                </c:pt>
                <c:pt idx="27">
                  <c:v>6</c:v>
                </c:pt>
                <c:pt idx="28">
                  <c:v>6</c:v>
                </c:pt>
                <c:pt idx="29">
                  <c:v>7</c:v>
                </c:pt>
                <c:pt idx="30">
                  <c:v>6</c:v>
                </c:pt>
                <c:pt idx="31">
                  <c:v>9</c:v>
                </c:pt>
                <c:pt idx="32">
                  <c:v>6</c:v>
                </c:pt>
                <c:pt idx="33">
                  <c:v>6</c:v>
                </c:pt>
                <c:pt idx="34">
                  <c:v>8</c:v>
                </c:pt>
                <c:pt idx="35">
                  <c:v>6</c:v>
                </c:pt>
                <c:pt idx="36">
                  <c:v>8</c:v>
                </c:pt>
                <c:pt idx="37">
                  <c:v>22</c:v>
                </c:pt>
                <c:pt idx="38">
                  <c:v>11</c:v>
                </c:pt>
              </c:numCache>
            </c:numRef>
          </c:val>
        </c:ser>
        <c:ser>
          <c:idx val="2"/>
          <c:order val="2"/>
          <c:tx>
            <c:strRef>
              <c:f>Sheet1!$D$1</c:f>
              <c:strCache>
                <c:ptCount val="1"/>
                <c:pt idx="0">
                  <c:v>Not Addressed</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Sheet1!$D$2:$D$40</c:f>
              <c:numCache>
                <c:formatCode>General</c:formatCode>
                <c:ptCount val="39"/>
                <c:pt idx="3">
                  <c:v>2</c:v>
                </c:pt>
                <c:pt idx="7">
                  <c:v>2</c:v>
                </c:pt>
                <c:pt idx="9">
                  <c:v>2</c:v>
                </c:pt>
                <c:pt idx="10">
                  <c:v>2</c:v>
                </c:pt>
                <c:pt idx="11">
                  <c:v>4</c:v>
                </c:pt>
                <c:pt idx="12">
                  <c:v>1</c:v>
                </c:pt>
                <c:pt idx="14">
                  <c:v>1</c:v>
                </c:pt>
                <c:pt idx="18">
                  <c:v>2</c:v>
                </c:pt>
                <c:pt idx="19">
                  <c:v>3</c:v>
                </c:pt>
                <c:pt idx="20">
                  <c:v>2</c:v>
                </c:pt>
                <c:pt idx="21">
                  <c:v>2</c:v>
                </c:pt>
                <c:pt idx="23">
                  <c:v>3</c:v>
                </c:pt>
                <c:pt idx="25">
                  <c:v>1</c:v>
                </c:pt>
                <c:pt idx="26">
                  <c:v>1</c:v>
                </c:pt>
                <c:pt idx="29">
                  <c:v>1</c:v>
                </c:pt>
                <c:pt idx="31">
                  <c:v>2</c:v>
                </c:pt>
                <c:pt idx="33">
                  <c:v>2</c:v>
                </c:pt>
                <c:pt idx="34">
                  <c:v>2</c:v>
                </c:pt>
                <c:pt idx="35">
                  <c:v>3</c:v>
                </c:pt>
                <c:pt idx="36">
                  <c:v>4</c:v>
                </c:pt>
                <c:pt idx="37">
                  <c:v>2</c:v>
                </c:pt>
                <c:pt idx="38">
                  <c:v>1</c:v>
                </c:pt>
              </c:numCache>
            </c:numRef>
          </c:val>
        </c:ser>
        <c:ser>
          <c:idx val="3"/>
          <c:order val="3"/>
          <c:tx>
            <c:strRef>
              <c:f>Sheet1!$E$1</c:f>
              <c:strCache>
                <c:ptCount val="1"/>
                <c:pt idx="0">
                  <c:v>Partially Successful</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Sheet1!$E$2:$E$40</c:f>
              <c:numCache>
                <c:formatCode>General</c:formatCode>
                <c:ptCount val="39"/>
                <c:pt idx="0">
                  <c:v>1</c:v>
                </c:pt>
                <c:pt idx="1">
                  <c:v>1</c:v>
                </c:pt>
                <c:pt idx="3">
                  <c:v>5</c:v>
                </c:pt>
                <c:pt idx="4">
                  <c:v>2</c:v>
                </c:pt>
                <c:pt idx="5">
                  <c:v>1</c:v>
                </c:pt>
                <c:pt idx="6">
                  <c:v>3</c:v>
                </c:pt>
                <c:pt idx="7">
                  <c:v>3</c:v>
                </c:pt>
                <c:pt idx="8">
                  <c:v>1</c:v>
                </c:pt>
                <c:pt idx="11">
                  <c:v>9</c:v>
                </c:pt>
                <c:pt idx="12">
                  <c:v>1</c:v>
                </c:pt>
                <c:pt idx="13">
                  <c:v>1</c:v>
                </c:pt>
                <c:pt idx="14">
                  <c:v>1</c:v>
                </c:pt>
                <c:pt idx="16">
                  <c:v>4</c:v>
                </c:pt>
                <c:pt idx="17">
                  <c:v>2</c:v>
                </c:pt>
                <c:pt idx="18">
                  <c:v>4</c:v>
                </c:pt>
                <c:pt idx="19">
                  <c:v>4</c:v>
                </c:pt>
                <c:pt idx="20">
                  <c:v>1</c:v>
                </c:pt>
                <c:pt idx="21">
                  <c:v>5</c:v>
                </c:pt>
                <c:pt idx="22">
                  <c:v>1</c:v>
                </c:pt>
                <c:pt idx="23">
                  <c:v>1</c:v>
                </c:pt>
                <c:pt idx="24">
                  <c:v>1</c:v>
                </c:pt>
                <c:pt idx="25">
                  <c:v>1</c:v>
                </c:pt>
                <c:pt idx="26">
                  <c:v>2</c:v>
                </c:pt>
                <c:pt idx="28">
                  <c:v>2</c:v>
                </c:pt>
                <c:pt idx="29">
                  <c:v>3</c:v>
                </c:pt>
                <c:pt idx="30">
                  <c:v>1</c:v>
                </c:pt>
                <c:pt idx="31">
                  <c:v>3</c:v>
                </c:pt>
                <c:pt idx="33">
                  <c:v>3</c:v>
                </c:pt>
                <c:pt idx="34">
                  <c:v>1</c:v>
                </c:pt>
                <c:pt idx="35">
                  <c:v>3</c:v>
                </c:pt>
                <c:pt idx="37">
                  <c:v>5</c:v>
                </c:pt>
                <c:pt idx="38">
                  <c:v>2</c:v>
                </c:pt>
              </c:numCache>
            </c:numRef>
          </c:val>
        </c:ser>
        <c:ser>
          <c:idx val="4"/>
          <c:order val="4"/>
          <c:tx>
            <c:strRef>
              <c:f>Sheet1!$F$1</c:f>
              <c:strCache>
                <c:ptCount val="1"/>
                <c:pt idx="0">
                  <c:v>Successful</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Sheet1!$F$2:$F$40</c:f>
              <c:numCache>
                <c:formatCode>General</c:formatCode>
                <c:ptCount val="39"/>
                <c:pt idx="1">
                  <c:v>6</c:v>
                </c:pt>
                <c:pt idx="2">
                  <c:v>3</c:v>
                </c:pt>
                <c:pt idx="3">
                  <c:v>13</c:v>
                </c:pt>
                <c:pt idx="4">
                  <c:v>9</c:v>
                </c:pt>
                <c:pt idx="5">
                  <c:v>4</c:v>
                </c:pt>
                <c:pt idx="6">
                  <c:v>7</c:v>
                </c:pt>
                <c:pt idx="7">
                  <c:v>12</c:v>
                </c:pt>
                <c:pt idx="8">
                  <c:v>5</c:v>
                </c:pt>
                <c:pt idx="9">
                  <c:v>15</c:v>
                </c:pt>
                <c:pt idx="10">
                  <c:v>2</c:v>
                </c:pt>
                <c:pt idx="11">
                  <c:v>26</c:v>
                </c:pt>
                <c:pt idx="12">
                  <c:v>21</c:v>
                </c:pt>
                <c:pt idx="13">
                  <c:v>2</c:v>
                </c:pt>
                <c:pt idx="14">
                  <c:v>9</c:v>
                </c:pt>
                <c:pt idx="15">
                  <c:v>4</c:v>
                </c:pt>
                <c:pt idx="16">
                  <c:v>5</c:v>
                </c:pt>
                <c:pt idx="17">
                  <c:v>5</c:v>
                </c:pt>
                <c:pt idx="18">
                  <c:v>4</c:v>
                </c:pt>
                <c:pt idx="19">
                  <c:v>13</c:v>
                </c:pt>
                <c:pt idx="20">
                  <c:v>6</c:v>
                </c:pt>
                <c:pt idx="21">
                  <c:v>6</c:v>
                </c:pt>
                <c:pt idx="22">
                  <c:v>8</c:v>
                </c:pt>
                <c:pt idx="23">
                  <c:v>4</c:v>
                </c:pt>
                <c:pt idx="24">
                  <c:v>4</c:v>
                </c:pt>
                <c:pt idx="25">
                  <c:v>8</c:v>
                </c:pt>
                <c:pt idx="26">
                  <c:v>4</c:v>
                </c:pt>
                <c:pt idx="27">
                  <c:v>3</c:v>
                </c:pt>
                <c:pt idx="28">
                  <c:v>5</c:v>
                </c:pt>
                <c:pt idx="29">
                  <c:v>6</c:v>
                </c:pt>
                <c:pt idx="30">
                  <c:v>5</c:v>
                </c:pt>
                <c:pt idx="31">
                  <c:v>1</c:v>
                </c:pt>
                <c:pt idx="32">
                  <c:v>7</c:v>
                </c:pt>
                <c:pt idx="34">
                  <c:v>12</c:v>
                </c:pt>
                <c:pt idx="35">
                  <c:v>10</c:v>
                </c:pt>
                <c:pt idx="36">
                  <c:v>3</c:v>
                </c:pt>
                <c:pt idx="37">
                  <c:v>19</c:v>
                </c:pt>
                <c:pt idx="38">
                  <c:v>3</c:v>
                </c:pt>
              </c:numCache>
            </c:numRef>
          </c:val>
        </c:ser>
        <c:ser>
          <c:idx val="5"/>
          <c:order val="5"/>
          <c:tx>
            <c:strRef>
              <c:f>Sheet1!$G$1</c:f>
              <c:strCache>
                <c:ptCount val="1"/>
                <c:pt idx="0">
                  <c:v>Unsuccessful</c:v>
                </c:pt>
              </c:strCache>
            </c:strRef>
          </c:tx>
          <c:invertIfNegative val="0"/>
          <c:cat>
            <c:strRef>
              <c:f>Sheet1!$A$2:$A$40</c:f>
              <c:strCache>
                <c:ptCount val="39"/>
                <c:pt idx="0">
                  <c:v>Anger Issues</c:v>
                </c:pt>
                <c:pt idx="1">
                  <c:v>Anxiety Issues</c:v>
                </c:pt>
                <c:pt idx="2">
                  <c:v>Bipolar Disorder</c:v>
                </c:pt>
                <c:pt idx="3">
                  <c:v>Cannot perform ADLS</c:v>
                </c:pt>
                <c:pt idx="4">
                  <c:v>Caregiver/Family Supports</c:v>
                </c:pt>
                <c:pt idx="5">
                  <c:v>Cognitive Impairment</c:v>
                </c:pt>
                <c:pt idx="6">
                  <c:v>Complex Medical</c:v>
                </c:pt>
                <c:pt idx="7">
                  <c:v>Depression</c:v>
                </c:pt>
                <c:pt idx="8">
                  <c:v>Disability</c:v>
                </c:pt>
                <c:pt idx="9">
                  <c:v>Fall or Safety Risk </c:v>
                </c:pt>
                <c:pt idx="10">
                  <c:v>Family Problems</c:v>
                </c:pt>
                <c:pt idx="11">
                  <c:v>Financial</c:v>
                </c:pt>
                <c:pt idx="12">
                  <c:v>Food Insecurity</c:v>
                </c:pt>
                <c:pt idx="13">
                  <c:v>Health Insurance- Literacy</c:v>
                </c:pt>
                <c:pt idx="14">
                  <c:v>Health Insurance- Under/uninsured</c:v>
                </c:pt>
                <c:pt idx="15">
                  <c:v>Health Literacy- Disease Management</c:v>
                </c:pt>
                <c:pt idx="16">
                  <c:v>Health Literacy- Medication</c:v>
                </c:pt>
                <c:pt idx="17">
                  <c:v>Health Literacy- Navigation </c:v>
                </c:pt>
                <c:pt idx="18">
                  <c:v>Homeless</c:v>
                </c:pt>
                <c:pt idx="19">
                  <c:v>Housing - Other</c:v>
                </c:pt>
                <c:pt idx="20">
                  <c:v>Inadequate Housing</c:v>
                </c:pt>
                <c:pt idx="21">
                  <c:v>Lack of Adequate Clothing</c:v>
                </c:pt>
                <c:pt idx="22">
                  <c:v>Lack of Social Supports</c:v>
                </c:pt>
                <c:pt idx="23">
                  <c:v>Legal Difficulties</c:v>
                </c:pt>
                <c:pt idx="24">
                  <c:v>Medication/pharmacy Management</c:v>
                </c:pt>
                <c:pt idx="25">
                  <c:v>Needs DME/supplies</c:v>
                </c:pt>
                <c:pt idx="26">
                  <c:v>Other - General</c:v>
                </c:pt>
                <c:pt idx="27">
                  <c:v>Other Behavioral Health</c:v>
                </c:pt>
                <c:pt idx="28">
                  <c:v>Pain/Chronic pain</c:v>
                </c:pt>
                <c:pt idx="29">
                  <c:v>Psychosis</c:v>
                </c:pt>
                <c:pt idx="30">
                  <c:v>Special Dietary Needs</c:v>
                </c:pt>
                <c:pt idx="31">
                  <c:v>Stress Issues</c:v>
                </c:pt>
                <c:pt idx="32">
                  <c:v>Alcohol/SUD</c:v>
                </c:pt>
                <c:pt idx="33">
                  <c:v>Tobacco</c:v>
                </c:pt>
                <c:pt idx="34">
                  <c:v>Transportation- Medical </c:v>
                </c:pt>
                <c:pt idx="35">
                  <c:v>Transportation-Other</c:v>
                </c:pt>
                <c:pt idx="36">
                  <c:v>Un/Underemployment</c:v>
                </c:pt>
                <c:pt idx="37">
                  <c:v>Utilities</c:v>
                </c:pt>
                <c:pt idx="38">
                  <c:v>Weight Issues</c:v>
                </c:pt>
              </c:strCache>
            </c:strRef>
          </c:cat>
          <c:val>
            <c:numRef>
              <c:f>Sheet1!$G$2:$G$40</c:f>
              <c:numCache>
                <c:formatCode>General</c:formatCode>
                <c:ptCount val="39"/>
                <c:pt idx="3">
                  <c:v>1</c:v>
                </c:pt>
                <c:pt idx="4">
                  <c:v>1</c:v>
                </c:pt>
                <c:pt idx="9">
                  <c:v>1</c:v>
                </c:pt>
                <c:pt idx="11">
                  <c:v>4</c:v>
                </c:pt>
                <c:pt idx="14">
                  <c:v>1</c:v>
                </c:pt>
                <c:pt idx="17">
                  <c:v>1</c:v>
                </c:pt>
                <c:pt idx="20">
                  <c:v>2</c:v>
                </c:pt>
                <c:pt idx="22">
                  <c:v>3</c:v>
                </c:pt>
                <c:pt idx="23">
                  <c:v>1</c:v>
                </c:pt>
                <c:pt idx="24">
                  <c:v>1</c:v>
                </c:pt>
                <c:pt idx="29">
                  <c:v>1</c:v>
                </c:pt>
                <c:pt idx="37">
                  <c:v>2</c:v>
                </c:pt>
              </c:numCache>
            </c:numRef>
          </c:val>
        </c:ser>
        <c:dLbls>
          <c:showLegendKey val="0"/>
          <c:showVal val="0"/>
          <c:showCatName val="0"/>
          <c:showSerName val="0"/>
          <c:showPercent val="0"/>
          <c:showBubbleSize val="0"/>
        </c:dLbls>
        <c:gapWidth val="150"/>
        <c:overlap val="100"/>
        <c:axId val="91919488"/>
        <c:axId val="91921024"/>
      </c:barChart>
      <c:catAx>
        <c:axId val="91919488"/>
        <c:scaling>
          <c:orientation val="minMax"/>
        </c:scaling>
        <c:delete val="0"/>
        <c:axPos val="b"/>
        <c:majorTickMark val="out"/>
        <c:minorTickMark val="none"/>
        <c:tickLblPos val="nextTo"/>
        <c:txPr>
          <a:bodyPr rot="-3360000" vert="horz" anchor="ctr" anchorCtr="0"/>
          <a:lstStyle/>
          <a:p>
            <a:pPr>
              <a:defRPr sz="800" baseline="0"/>
            </a:pPr>
            <a:endParaRPr lang="en-US"/>
          </a:p>
        </c:txPr>
        <c:crossAx val="91921024"/>
        <c:crosses val="autoZero"/>
        <c:auto val="1"/>
        <c:lblAlgn val="ctr"/>
        <c:lblOffset val="100"/>
        <c:noMultiLvlLbl val="0"/>
      </c:catAx>
      <c:valAx>
        <c:axId val="91921024"/>
        <c:scaling>
          <c:orientation val="minMax"/>
          <c:max val="65"/>
          <c:min val="0"/>
        </c:scaling>
        <c:delete val="0"/>
        <c:axPos val="l"/>
        <c:majorGridlines/>
        <c:title>
          <c:tx>
            <c:rich>
              <a:bodyPr rot="-5400000" vert="horz"/>
              <a:lstStyle/>
              <a:p>
                <a:pPr>
                  <a:defRPr/>
                </a:pPr>
                <a:r>
                  <a:rPr lang="en-US" dirty="0" smtClean="0"/>
                  <a:t># of Problems</a:t>
                </a:r>
                <a:endParaRPr lang="en-US" dirty="0"/>
              </a:p>
            </c:rich>
          </c:tx>
          <c:overlay val="0"/>
        </c:title>
        <c:numFmt formatCode="General" sourceLinked="1"/>
        <c:majorTickMark val="out"/>
        <c:minorTickMark val="none"/>
        <c:tickLblPos val="nextTo"/>
        <c:crossAx val="91919488"/>
        <c:crosses val="autoZero"/>
        <c:crossBetween val="between"/>
      </c:valAx>
    </c:plotArea>
    <c:legend>
      <c:legendPos val="r"/>
      <c:layout>
        <c:manualLayout>
          <c:xMode val="edge"/>
          <c:yMode val="edge"/>
          <c:x val="0.82908640326209226"/>
          <c:y val="0.28109596765562705"/>
          <c:w val="0.16165436351706036"/>
          <c:h val="0.3634792096636725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F82FAA-5E54-467D-845F-8BFC2DEC4644}" type="datetimeFigureOut">
              <a:rPr lang="en-US" smtClean="0"/>
              <a:t>5/25/2017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5D5AFD-6F74-45D8-A3F2-B0F3C6E6ECCC}" type="slidenum">
              <a:rPr lang="en-US" smtClean="0"/>
              <a:t>‹#›</a:t>
            </a:fld>
            <a:endParaRPr lang="en-US"/>
          </a:p>
        </p:txBody>
      </p:sp>
    </p:spTree>
    <p:extLst>
      <p:ext uri="{BB962C8B-B14F-4D97-AF65-F5344CB8AC3E}">
        <p14:creationId xmlns:p14="http://schemas.microsoft.com/office/powerpoint/2010/main" val="2903068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10D226-133A-447A-A43A-B39FAA901D44}" type="datetimeFigureOut">
              <a:rPr lang="en-US" smtClean="0"/>
              <a:t>5/25/2017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11A361-DFAE-43B9-B05B-297473330D46}" type="slidenum">
              <a:rPr lang="en-US" smtClean="0"/>
              <a:t>‹#›</a:t>
            </a:fld>
            <a:endParaRPr lang="en-US"/>
          </a:p>
        </p:txBody>
      </p:sp>
    </p:spTree>
    <p:extLst>
      <p:ext uri="{BB962C8B-B14F-4D97-AF65-F5344CB8AC3E}">
        <p14:creationId xmlns:p14="http://schemas.microsoft.com/office/powerpoint/2010/main" val="381767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8572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1</a:t>
            </a:fld>
            <a:endParaRPr lang="en-US"/>
          </a:p>
        </p:txBody>
      </p:sp>
    </p:spTree>
    <p:extLst>
      <p:ext uri="{BB962C8B-B14F-4D97-AF65-F5344CB8AC3E}">
        <p14:creationId xmlns:p14="http://schemas.microsoft.com/office/powerpoint/2010/main" val="28057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93" name="Shape 9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lang="en-US" sz="2000" dirty="0" smtClean="0"/>
          </a:p>
        </p:txBody>
      </p:sp>
      <p:sp>
        <p:nvSpPr>
          <p:cNvPr id="99" name="Shape 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12</a:t>
            </a:fld>
            <a:endParaRPr lang="en-US"/>
          </a:p>
        </p:txBody>
      </p:sp>
    </p:spTree>
    <p:extLst>
      <p:ext uri="{BB962C8B-B14F-4D97-AF65-F5344CB8AC3E}">
        <p14:creationId xmlns:p14="http://schemas.microsoft.com/office/powerpoint/2010/main" val="311734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defRPr/>
            </a:pPr>
            <a:endParaRPr lang="en-US" altLang="en-US" sz="2900" dirty="0" smtClean="0"/>
          </a:p>
        </p:txBody>
      </p:sp>
      <p:sp>
        <p:nvSpPr>
          <p:cNvPr id="4" name="Slide Number Placeholder 3"/>
          <p:cNvSpPr>
            <a:spLocks noGrp="1"/>
          </p:cNvSpPr>
          <p:nvPr>
            <p:ph type="sldNum" sz="quarter" idx="10"/>
          </p:nvPr>
        </p:nvSpPr>
        <p:spPr/>
        <p:txBody>
          <a:bodyPr/>
          <a:lstStyle/>
          <a:p>
            <a:fld id="{9D11A361-DFAE-43B9-B05B-297473330D46}" type="slidenum">
              <a:rPr lang="en-US" smtClean="0"/>
              <a:t>13</a:t>
            </a:fld>
            <a:endParaRPr lang="en-US"/>
          </a:p>
        </p:txBody>
      </p:sp>
    </p:spTree>
    <p:extLst>
      <p:ext uri="{BB962C8B-B14F-4D97-AF65-F5344CB8AC3E}">
        <p14:creationId xmlns:p14="http://schemas.microsoft.com/office/powerpoint/2010/main" val="429238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1" name="Shape 2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sz="1800" dirty="0">
                <a:solidFill>
                  <a:schemeClr val="dk1"/>
                </a:solidFill>
                <a:latin typeface="Calibri"/>
                <a:ea typeface="Calibri"/>
                <a:cs typeface="Calibri"/>
                <a:sym typeface="Calibri"/>
              </a:rPr>
              <a:t>We </a:t>
            </a:r>
            <a:r>
              <a:rPr lang="en-US" sz="1800" dirty="0" smtClean="0">
                <a:solidFill>
                  <a:schemeClr val="dk1"/>
                </a:solidFill>
                <a:latin typeface="Calibri"/>
                <a:ea typeface="Calibri"/>
                <a:cs typeface="Calibri"/>
                <a:sym typeface="Calibri"/>
              </a:rPr>
              <a:t>continued with the same model of focusing on the high risk/utilizers</a:t>
            </a:r>
          </a:p>
          <a:p>
            <a:pPr>
              <a:buSzPct val="25000"/>
            </a:pPr>
            <a:r>
              <a:rPr lang="en-US" sz="1800" dirty="0" smtClean="0"/>
              <a:t>Patient mix is very similar to the depiction above, adapted from a presentation by Cambridge Health Alliance </a:t>
            </a:r>
          </a:p>
          <a:p>
            <a:pPr>
              <a:buSzPct val="25000"/>
            </a:pPr>
            <a:r>
              <a:rPr lang="en-US" sz="1800" dirty="0" smtClean="0"/>
              <a:t>Model focuses on the top 5% - as well as some of those patients in the 10% considered to be rising risk.</a:t>
            </a:r>
          </a:p>
        </p:txBody>
      </p:sp>
      <p:sp>
        <p:nvSpPr>
          <p:cNvPr id="106" name="Shape 10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16</a:t>
            </a:fld>
            <a:endParaRPr lang="en-US">
              <a:solidFill>
                <a:prstClr val="black"/>
              </a:solidFill>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409269" lvl="2" indent="-292797">
              <a:buClr>
                <a:schemeClr val="dk1"/>
              </a:buClr>
              <a:buSzPct val="96666"/>
              <a:buFont typeface="Arial"/>
              <a:buChar char="•"/>
            </a:pPr>
            <a:endParaRPr lang="en-US" sz="1500" dirty="0"/>
          </a:p>
        </p:txBody>
      </p:sp>
      <p:sp>
        <p:nvSpPr>
          <p:cNvPr id="146" name="Shape 14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18</a:t>
            </a:fld>
            <a:endParaRPr lang="en-US"/>
          </a:p>
        </p:txBody>
      </p:sp>
    </p:spTree>
    <p:extLst>
      <p:ext uri="{BB962C8B-B14F-4D97-AF65-F5344CB8AC3E}">
        <p14:creationId xmlns:p14="http://schemas.microsoft.com/office/powerpoint/2010/main" val="316989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FD5-4CC8-44C7-B7B4-95E5B5F23373}" type="slidenum">
              <a:rPr lang="en-US" smtClean="0"/>
              <a:t>19</a:t>
            </a:fld>
            <a:endParaRPr lang="en-US"/>
          </a:p>
        </p:txBody>
      </p:sp>
    </p:spTree>
    <p:extLst>
      <p:ext uri="{BB962C8B-B14F-4D97-AF65-F5344CB8AC3E}">
        <p14:creationId xmlns:p14="http://schemas.microsoft.com/office/powerpoint/2010/main" val="423363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2</a:t>
            </a:fld>
            <a:endParaRPr lang="en-US"/>
          </a:p>
        </p:txBody>
      </p:sp>
    </p:spTree>
    <p:extLst>
      <p:ext uri="{BB962C8B-B14F-4D97-AF65-F5344CB8AC3E}">
        <p14:creationId xmlns:p14="http://schemas.microsoft.com/office/powerpoint/2010/main" val="4146063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22</a:t>
            </a:fld>
            <a:endParaRPr lang="en-US"/>
          </a:p>
        </p:txBody>
      </p:sp>
    </p:spTree>
    <p:extLst>
      <p:ext uri="{BB962C8B-B14F-4D97-AF65-F5344CB8AC3E}">
        <p14:creationId xmlns:p14="http://schemas.microsoft.com/office/powerpoint/2010/main" val="3576065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23</a:t>
            </a:fld>
            <a:endParaRPr lang="en-US"/>
          </a:p>
        </p:txBody>
      </p:sp>
    </p:spTree>
    <p:extLst>
      <p:ext uri="{BB962C8B-B14F-4D97-AF65-F5344CB8AC3E}">
        <p14:creationId xmlns:p14="http://schemas.microsoft.com/office/powerpoint/2010/main" val="140809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24</a:t>
            </a:fld>
            <a:endParaRPr lang="en-US"/>
          </a:p>
        </p:txBody>
      </p:sp>
    </p:spTree>
    <p:extLst>
      <p:ext uri="{BB962C8B-B14F-4D97-AF65-F5344CB8AC3E}">
        <p14:creationId xmlns:p14="http://schemas.microsoft.com/office/powerpoint/2010/main" val="94080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p>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25</a:t>
            </a:fld>
            <a:endParaRPr lang="en-US"/>
          </a:p>
        </p:txBody>
      </p:sp>
    </p:spTree>
    <p:extLst>
      <p:ext uri="{BB962C8B-B14F-4D97-AF65-F5344CB8AC3E}">
        <p14:creationId xmlns:p14="http://schemas.microsoft.com/office/powerpoint/2010/main" val="182734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27</a:t>
            </a:fld>
            <a:endParaRPr lang="en-US"/>
          </a:p>
        </p:txBody>
      </p:sp>
    </p:spTree>
    <p:extLst>
      <p:ext uri="{BB962C8B-B14F-4D97-AF65-F5344CB8AC3E}">
        <p14:creationId xmlns:p14="http://schemas.microsoft.com/office/powerpoint/2010/main" val="2740977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28</a:t>
            </a:fld>
            <a:endParaRPr lang="en-US"/>
          </a:p>
        </p:txBody>
      </p:sp>
    </p:spTree>
    <p:extLst>
      <p:ext uri="{BB962C8B-B14F-4D97-AF65-F5344CB8AC3E}">
        <p14:creationId xmlns:p14="http://schemas.microsoft.com/office/powerpoint/2010/main" val="300069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61008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90000"/>
              </a:lnSpc>
              <a:buSzPct val="25000"/>
            </a:pPr>
            <a:r>
              <a:rPr lang="en-US" sz="1200" dirty="0" smtClean="0">
                <a:solidFill>
                  <a:schemeClr val="dk1"/>
                </a:solidFill>
                <a:ea typeface="Calibri"/>
                <a:cs typeface="Calibri"/>
                <a:sym typeface="Calibri"/>
              </a:rPr>
              <a:t>Import referral  into patient registry</a:t>
            </a:r>
          </a:p>
          <a:p>
            <a:pPr marL="0" marR="0" lvl="0" indent="0" algn="ctr" rtl="0">
              <a:lnSpc>
                <a:spcPct val="90000"/>
              </a:lnSpc>
              <a:spcBef>
                <a:spcPts val="0"/>
              </a:spcBef>
              <a:spcAft>
                <a:spcPts val="0"/>
              </a:spcAft>
              <a:buSzPct val="25000"/>
              <a:buNone/>
            </a:pPr>
            <a:r>
              <a:rPr lang="en-US" sz="1200" b="1" dirty="0" smtClean="0">
                <a:solidFill>
                  <a:schemeClr val="dk1"/>
                </a:solidFill>
                <a:latin typeface="+mn-lt"/>
                <a:ea typeface="Calibri"/>
                <a:cs typeface="Calibri"/>
                <a:sym typeface="Calibri"/>
              </a:rPr>
              <a:t>Triage referral</a:t>
            </a:r>
          </a:p>
          <a:p>
            <a:pPr marL="0" marR="0" lvl="0" indent="0" algn="ctr" rtl="0">
              <a:lnSpc>
                <a:spcPct val="90000"/>
              </a:lnSpc>
              <a:spcBef>
                <a:spcPts val="490"/>
              </a:spcBef>
              <a:spcAft>
                <a:spcPts val="0"/>
              </a:spcAft>
              <a:buSzPct val="25000"/>
              <a:buNone/>
            </a:pPr>
            <a:r>
              <a:rPr lang="en-US" sz="1200" dirty="0" smtClean="0">
                <a:solidFill>
                  <a:schemeClr val="dk1"/>
                </a:solidFill>
                <a:latin typeface="+mn-lt"/>
                <a:ea typeface="Calibri"/>
                <a:cs typeface="Calibri"/>
                <a:sym typeface="Calibri"/>
              </a:rPr>
              <a:t>Provide outreach &amp; engage patients</a:t>
            </a:r>
          </a:p>
          <a:p>
            <a:pPr marL="0" marR="0" lvl="0" indent="0" algn="ctr" rtl="0">
              <a:lnSpc>
                <a:spcPct val="90000"/>
              </a:lnSpc>
              <a:spcBef>
                <a:spcPts val="490"/>
              </a:spcBef>
              <a:spcAft>
                <a:spcPts val="0"/>
              </a:spcAft>
              <a:buSzPct val="25000"/>
              <a:buNone/>
            </a:pPr>
            <a:endParaRPr lang="en-US" sz="1200" dirty="0" smtClean="0">
              <a:solidFill>
                <a:schemeClr val="dk1"/>
              </a:solidFill>
              <a:latin typeface="+mn-lt"/>
              <a:ea typeface="Calibri"/>
              <a:cs typeface="Calibri"/>
              <a:sym typeface="Calibri"/>
            </a:endParaRPr>
          </a:p>
          <a:p>
            <a:pPr marL="0" marR="0" lvl="0" indent="0" algn="ctr" rtl="0">
              <a:lnSpc>
                <a:spcPct val="90000"/>
              </a:lnSpc>
              <a:spcBef>
                <a:spcPts val="0"/>
              </a:spcBef>
              <a:spcAft>
                <a:spcPts val="0"/>
              </a:spcAft>
              <a:buSzPct val="25000"/>
              <a:buNone/>
            </a:pPr>
            <a:r>
              <a:rPr lang="en-US" sz="1200" dirty="0" smtClean="0">
                <a:solidFill>
                  <a:schemeClr val="dk1"/>
                </a:solidFill>
                <a:latin typeface="+mn-lt"/>
                <a:ea typeface="Calibri"/>
                <a:cs typeface="Calibri"/>
                <a:sym typeface="Calibri"/>
              </a:rPr>
              <a:t>Meet with patients in home, community,  office or facility </a:t>
            </a:r>
          </a:p>
          <a:p>
            <a:pPr marL="0" marR="0" lvl="0" indent="0" algn="ctr" rtl="0">
              <a:lnSpc>
                <a:spcPct val="90000"/>
              </a:lnSpc>
              <a:spcBef>
                <a:spcPts val="490"/>
              </a:spcBef>
              <a:spcAft>
                <a:spcPts val="0"/>
              </a:spcAft>
              <a:buSzPct val="25000"/>
              <a:buNone/>
            </a:pPr>
            <a:r>
              <a:rPr lang="en-US" sz="1200" dirty="0" smtClean="0">
                <a:solidFill>
                  <a:schemeClr val="dk1"/>
                </a:solidFill>
                <a:latin typeface="+mn-lt"/>
                <a:ea typeface="Calibri"/>
                <a:cs typeface="Calibri"/>
                <a:sym typeface="Calibri"/>
              </a:rPr>
              <a:t>Case conference/coordinate with PCMH &amp; HP</a:t>
            </a:r>
          </a:p>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30</a:t>
            </a:fld>
            <a:endParaRPr lang="en-US"/>
          </a:p>
        </p:txBody>
      </p:sp>
    </p:spTree>
    <p:extLst>
      <p:ext uri="{BB962C8B-B14F-4D97-AF65-F5344CB8AC3E}">
        <p14:creationId xmlns:p14="http://schemas.microsoft.com/office/powerpoint/2010/main" val="287526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31</a:t>
            </a:fld>
            <a:endParaRPr lang="en-US"/>
          </a:p>
        </p:txBody>
      </p:sp>
    </p:spTree>
    <p:extLst>
      <p:ext uri="{BB962C8B-B14F-4D97-AF65-F5344CB8AC3E}">
        <p14:creationId xmlns:p14="http://schemas.microsoft.com/office/powerpoint/2010/main" val="3169898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3</a:t>
            </a:fld>
            <a:endParaRPr lang="en-US"/>
          </a:p>
        </p:txBody>
      </p:sp>
    </p:spTree>
    <p:extLst>
      <p:ext uri="{BB962C8B-B14F-4D97-AF65-F5344CB8AC3E}">
        <p14:creationId xmlns:p14="http://schemas.microsoft.com/office/powerpoint/2010/main" val="2226330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608319" cy="4183380"/>
          </a:xfrm>
          <a:prstGeom prst="rect">
            <a:avLst/>
          </a:prstGeom>
          <a:noFill/>
          <a:ln>
            <a:noFill/>
          </a:ln>
        </p:spPr>
        <p:txBody>
          <a:bodyPr lIns="93162" tIns="46568" rIns="93162" bIns="46568" anchor="t" anchorCtr="0">
            <a:noAutofit/>
          </a:bodyPr>
          <a:lstStyle/>
          <a:p>
            <a:pPr>
              <a:buSzPct val="25000"/>
            </a:pPr>
            <a:endParaRPr dirty="0"/>
          </a:p>
        </p:txBody>
      </p:sp>
      <p:sp>
        <p:nvSpPr>
          <p:cNvPr id="181" name="Shape 18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34</a:t>
            </a:fld>
            <a:endParaRPr lang="en-US"/>
          </a:p>
        </p:txBody>
      </p:sp>
    </p:spTree>
    <p:extLst>
      <p:ext uri="{BB962C8B-B14F-4D97-AF65-F5344CB8AC3E}">
        <p14:creationId xmlns:p14="http://schemas.microsoft.com/office/powerpoint/2010/main" val="2239039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35</a:t>
            </a:fld>
            <a:endParaRPr lang="en-US"/>
          </a:p>
        </p:txBody>
      </p:sp>
    </p:spTree>
    <p:extLst>
      <p:ext uri="{BB962C8B-B14F-4D97-AF65-F5344CB8AC3E}">
        <p14:creationId xmlns:p14="http://schemas.microsoft.com/office/powerpoint/2010/main" val="382092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1A361-DFAE-43B9-B05B-297473330D46}" type="slidenum">
              <a:rPr lang="en-US" smtClean="0"/>
              <a:t>36</a:t>
            </a:fld>
            <a:endParaRPr lang="en-US"/>
          </a:p>
        </p:txBody>
      </p:sp>
    </p:spTree>
    <p:extLst>
      <p:ext uri="{BB962C8B-B14F-4D97-AF65-F5344CB8AC3E}">
        <p14:creationId xmlns:p14="http://schemas.microsoft.com/office/powerpoint/2010/main" val="3942026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38</a:t>
            </a:fld>
            <a:endParaRPr lang="en-US"/>
          </a:p>
        </p:txBody>
      </p:sp>
    </p:spTree>
    <p:extLst>
      <p:ext uri="{BB962C8B-B14F-4D97-AF65-F5344CB8AC3E}">
        <p14:creationId xmlns:p14="http://schemas.microsoft.com/office/powerpoint/2010/main" val="2091771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39</a:t>
            </a:fld>
            <a:endParaRPr lang="en-US"/>
          </a:p>
        </p:txBody>
      </p:sp>
    </p:spTree>
    <p:extLst>
      <p:ext uri="{BB962C8B-B14F-4D97-AF65-F5344CB8AC3E}">
        <p14:creationId xmlns:p14="http://schemas.microsoft.com/office/powerpoint/2010/main" val="269457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6F718-8F00-4FC0-96CA-684905DFA10A}" type="slidenum">
              <a:rPr lang="en-US" smtClean="0"/>
              <a:t>4</a:t>
            </a:fld>
            <a:endParaRPr lang="en-US"/>
          </a:p>
        </p:txBody>
      </p:sp>
    </p:spTree>
    <p:extLst>
      <p:ext uri="{BB962C8B-B14F-4D97-AF65-F5344CB8AC3E}">
        <p14:creationId xmlns:p14="http://schemas.microsoft.com/office/powerpoint/2010/main" val="218474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5</a:t>
            </a:fld>
            <a:endParaRPr lang="en-US"/>
          </a:p>
        </p:txBody>
      </p:sp>
    </p:spTree>
    <p:extLst>
      <p:ext uri="{BB962C8B-B14F-4D97-AF65-F5344CB8AC3E}">
        <p14:creationId xmlns:p14="http://schemas.microsoft.com/office/powerpoint/2010/main" val="273200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0FED53-A561-47A9-89EC-ACE765552780}" type="slidenum">
              <a:rPr lang="en-US" smtClean="0"/>
              <a:t>6</a:t>
            </a:fld>
            <a:endParaRPr lang="en-US"/>
          </a:p>
        </p:txBody>
      </p:sp>
    </p:spTree>
    <p:extLst>
      <p:ext uri="{BB962C8B-B14F-4D97-AF65-F5344CB8AC3E}">
        <p14:creationId xmlns:p14="http://schemas.microsoft.com/office/powerpoint/2010/main" val="49522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6F718-8F00-4FC0-96CA-684905DFA10A}" type="slidenum">
              <a:rPr lang="en-US" smtClean="0"/>
              <a:t>7</a:t>
            </a:fld>
            <a:endParaRPr lang="en-US"/>
          </a:p>
        </p:txBody>
      </p:sp>
    </p:spTree>
    <p:extLst>
      <p:ext uri="{BB962C8B-B14F-4D97-AF65-F5344CB8AC3E}">
        <p14:creationId xmlns:p14="http://schemas.microsoft.com/office/powerpoint/2010/main" val="62534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46F718-8F00-4FC0-96CA-684905DFA10A}" type="slidenum">
              <a:rPr lang="en-US" smtClean="0"/>
              <a:t>8</a:t>
            </a:fld>
            <a:endParaRPr lang="en-US"/>
          </a:p>
        </p:txBody>
      </p:sp>
    </p:spTree>
    <p:extLst>
      <p:ext uri="{BB962C8B-B14F-4D97-AF65-F5344CB8AC3E}">
        <p14:creationId xmlns:p14="http://schemas.microsoft.com/office/powerpoint/2010/main" val="374970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1A361-DFAE-43B9-B05B-297473330D46}" type="slidenum">
              <a:rPr lang="en-US" smtClean="0"/>
              <a:t>9</a:t>
            </a:fld>
            <a:endParaRPr lang="en-US"/>
          </a:p>
        </p:txBody>
      </p:sp>
    </p:spTree>
    <p:extLst>
      <p:ext uri="{BB962C8B-B14F-4D97-AF65-F5344CB8AC3E}">
        <p14:creationId xmlns:p14="http://schemas.microsoft.com/office/powerpoint/2010/main" val="33390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175391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363723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202298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3"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113782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0" name="Content Placeholder 2"/>
          <p:cNvSpPr>
            <a:spLocks noGrp="1"/>
          </p:cNvSpPr>
          <p:nvPr>
            <p:ph idx="1"/>
          </p:nvPr>
        </p:nvSpPr>
        <p:spPr>
          <a:xfrm>
            <a:off x="457200" y="1600200"/>
            <a:ext cx="8229600" cy="4525963"/>
          </a:xfrm>
        </p:spPr>
        <p:txBody>
          <a:bodyPr/>
          <a:lstStyle/>
          <a:p>
            <a:endParaRPr lang="en-US" dirty="0"/>
          </a:p>
        </p:txBody>
      </p:sp>
      <p:sp>
        <p:nvSpPr>
          <p:cNvPr id="11"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69005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4"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618639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0" name="Content Placeholder 2"/>
          <p:cNvSpPr>
            <a:spLocks noGrp="1"/>
          </p:cNvSpPr>
          <p:nvPr>
            <p:ph idx="1"/>
          </p:nvPr>
        </p:nvSpPr>
        <p:spPr>
          <a:xfrm>
            <a:off x="457200" y="1600200"/>
            <a:ext cx="8229600" cy="4525963"/>
          </a:xfrm>
        </p:spPr>
        <p:txBody>
          <a:bodyPr/>
          <a:lstStyle/>
          <a:p>
            <a:endParaRPr lang="en-US" dirty="0"/>
          </a:p>
        </p:txBody>
      </p:sp>
      <p:sp>
        <p:nvSpPr>
          <p:cNvPr id="11"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178280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0" name="Content Placeholder 2"/>
          <p:cNvSpPr>
            <a:spLocks noGrp="1"/>
          </p:cNvSpPr>
          <p:nvPr>
            <p:ph idx="1"/>
          </p:nvPr>
        </p:nvSpPr>
        <p:spPr>
          <a:xfrm>
            <a:off x="457200" y="1600200"/>
            <a:ext cx="8229600" cy="4525963"/>
          </a:xfrm>
        </p:spPr>
        <p:txBody>
          <a:bodyPr/>
          <a:lstStyle/>
          <a:p>
            <a:endParaRPr lang="en-US" dirty="0"/>
          </a:p>
        </p:txBody>
      </p:sp>
      <p:sp>
        <p:nvSpPr>
          <p:cNvPr id="11"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234791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PCMH_Powerpoint_201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9388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0132" t="15120" r="3594" b="19936"/>
          <a:stretch/>
        </p:blipFill>
        <p:spPr>
          <a:xfrm>
            <a:off x="0" y="-1"/>
            <a:ext cx="9144000" cy="6858001"/>
          </a:xfrm>
          <a:prstGeom prst="rect">
            <a:avLst/>
          </a:prstGeom>
        </p:spPr>
      </p:pic>
      <p:sp>
        <p:nvSpPr>
          <p:cNvPr id="9" name="Title 1"/>
          <p:cNvSpPr txBox="1">
            <a:spLocks/>
          </p:cNvSpPr>
          <p:nvPr userDrawn="1"/>
        </p:nvSpPr>
        <p:spPr>
          <a:xfrm>
            <a:off x="0" y="1670937"/>
            <a:ext cx="9144000" cy="2138798"/>
          </a:xfrm>
          <a:prstGeom prst="rect">
            <a:avLst/>
          </a:prstGeom>
          <a:solidFill>
            <a:srgbClr val="7B759A"/>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solidFill>
                <a:prstClr val="white"/>
              </a:solidFill>
              <a:latin typeface="Arial" panose="020B0604020202020204" pitchFamily="34" charset="0"/>
              <a:cs typeface="Arial" panose="020B0604020202020204" pitchFamily="34" charset="0"/>
            </a:endParaRPr>
          </a:p>
        </p:txBody>
      </p:sp>
      <p:sp>
        <p:nvSpPr>
          <p:cNvPr id="12" name="Subtitle 2"/>
          <p:cNvSpPr>
            <a:spLocks noGrp="1"/>
          </p:cNvSpPr>
          <p:nvPr>
            <p:ph type="subTitle" idx="1" hasCustomPrompt="1"/>
          </p:nvPr>
        </p:nvSpPr>
        <p:spPr>
          <a:xfrm>
            <a:off x="457200" y="4189444"/>
            <a:ext cx="8229600" cy="533400"/>
          </a:xfrm>
        </p:spPr>
        <p:txBody>
          <a:bodyPr anchor="t">
            <a:noAutofit/>
          </a:bodyPr>
          <a:lstStyle>
            <a:lvl1pPr marL="0" indent="0" algn="l">
              <a:lnSpc>
                <a:spcPct val="100000"/>
              </a:lnSpc>
              <a:buNone/>
              <a:defRPr sz="2400" b="1">
                <a:solidFill>
                  <a:srgbClr val="BD0D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Here</a:t>
            </a:r>
            <a:endParaRPr lang="en-US" dirty="0"/>
          </a:p>
        </p:txBody>
      </p:sp>
      <p:sp>
        <p:nvSpPr>
          <p:cNvPr id="13" name="Text Placeholder 4"/>
          <p:cNvSpPr>
            <a:spLocks noGrp="1"/>
          </p:cNvSpPr>
          <p:nvPr>
            <p:ph type="body" sz="quarter" idx="13" hasCustomPrompt="1"/>
          </p:nvPr>
        </p:nvSpPr>
        <p:spPr>
          <a:xfrm>
            <a:off x="457200" y="4724400"/>
            <a:ext cx="8229600" cy="1295400"/>
          </a:xfrm>
        </p:spPr>
        <p:txBody>
          <a:bodyPr>
            <a:noAutofit/>
          </a:bodyPr>
          <a:lstStyle>
            <a:lvl1pPr marL="0" indent="0">
              <a:lnSpc>
                <a:spcPct val="100000"/>
              </a:lnSpc>
              <a:spcBef>
                <a:spcPts val="0"/>
              </a:spcBef>
              <a:buNone/>
              <a:defRPr sz="2200" i="1">
                <a:solidFill>
                  <a:schemeClr val="tx1"/>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 Here</a:t>
            </a:r>
          </a:p>
        </p:txBody>
      </p:sp>
      <p:sp>
        <p:nvSpPr>
          <p:cNvPr id="15" name="Text Placeholder 14"/>
          <p:cNvSpPr>
            <a:spLocks noGrp="1"/>
          </p:cNvSpPr>
          <p:nvPr>
            <p:ph type="body" sz="quarter" idx="14" hasCustomPrompt="1"/>
          </p:nvPr>
        </p:nvSpPr>
        <p:spPr>
          <a:xfrm>
            <a:off x="0" y="1671638"/>
            <a:ext cx="9144000" cy="2138362"/>
          </a:xfrm>
        </p:spPr>
        <p:txBody>
          <a:bodyPr anchor="ctr">
            <a:normAutofit/>
          </a:bodyPr>
          <a:lstStyle>
            <a:lvl1pPr marL="0" indent="0" algn="ctr">
              <a:buNone/>
              <a:defRPr sz="4000">
                <a:solidFill>
                  <a:schemeClr val="bg1"/>
                </a:solidFill>
              </a:defRPr>
            </a:lvl1pPr>
          </a:lstStyle>
          <a:p>
            <a:pPr lvl="0"/>
            <a:r>
              <a:rPr lang="en-US" dirty="0" smtClean="0"/>
              <a:t>Presentation Title Here</a:t>
            </a:r>
            <a:endParaRPr lang="en-US" dirty="0"/>
          </a:p>
        </p:txBody>
      </p:sp>
      <p:pic>
        <p:nvPicPr>
          <p:cNvPr id="2" name="Picture 1" descr="2015-PCMH_halfstack_LOGO_noyea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0400" y="377540"/>
            <a:ext cx="1676400" cy="618581"/>
          </a:xfrm>
          <a:prstGeom prst="rect">
            <a:avLst/>
          </a:prstGeom>
        </p:spPr>
      </p:pic>
    </p:spTree>
    <p:extLst>
      <p:ext uri="{BB962C8B-B14F-4D97-AF65-F5344CB8AC3E}">
        <p14:creationId xmlns:p14="http://schemas.microsoft.com/office/powerpoint/2010/main" val="271023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2 Faculty)">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10132" t="15120" r="3594" b="19936"/>
          <a:stretch/>
        </p:blipFill>
        <p:spPr>
          <a:xfrm>
            <a:off x="0" y="-1"/>
            <a:ext cx="9144000" cy="6858001"/>
          </a:xfrm>
          <a:prstGeom prst="rect">
            <a:avLst/>
          </a:prstGeom>
        </p:spPr>
      </p:pic>
      <p:sp>
        <p:nvSpPr>
          <p:cNvPr id="13" name="Title 1"/>
          <p:cNvSpPr txBox="1">
            <a:spLocks/>
          </p:cNvSpPr>
          <p:nvPr userDrawn="1"/>
        </p:nvSpPr>
        <p:spPr>
          <a:xfrm>
            <a:off x="0" y="1670937"/>
            <a:ext cx="9144000" cy="2138798"/>
          </a:xfrm>
          <a:prstGeom prst="rect">
            <a:avLst/>
          </a:prstGeom>
          <a:solidFill>
            <a:srgbClr val="2E516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a:solidFill>
                <a:prstClr val="white"/>
              </a:solidFill>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457200" y="4189749"/>
            <a:ext cx="4075176" cy="533400"/>
          </a:xfrm>
        </p:spPr>
        <p:txBody>
          <a:bodyPr anchor="t">
            <a:noAutofit/>
          </a:bodyPr>
          <a:lstStyle>
            <a:lvl1pPr marL="0" indent="0" algn="l">
              <a:lnSpc>
                <a:spcPct val="85000"/>
              </a:lnSpc>
              <a:buNone/>
              <a:defRPr sz="2400" b="1">
                <a:solidFill>
                  <a:srgbClr val="BD0D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Here</a:t>
            </a:r>
            <a:endParaRPr lang="en-US" dirty="0"/>
          </a:p>
        </p:txBody>
      </p:sp>
      <p:sp>
        <p:nvSpPr>
          <p:cNvPr id="9" name="Text Placeholder 4"/>
          <p:cNvSpPr>
            <a:spLocks noGrp="1"/>
          </p:cNvSpPr>
          <p:nvPr>
            <p:ph type="body" sz="quarter" idx="10" hasCustomPrompt="1"/>
          </p:nvPr>
        </p:nvSpPr>
        <p:spPr>
          <a:xfrm>
            <a:off x="457200" y="4724401"/>
            <a:ext cx="4075176" cy="1588343"/>
          </a:xfrm>
        </p:spPr>
        <p:txBody>
          <a:bodyPr>
            <a:noAutofit/>
          </a:bodyPr>
          <a:lstStyle>
            <a:lvl1pPr marL="0" indent="0">
              <a:lnSpc>
                <a:spcPct val="100000"/>
              </a:lnSpc>
              <a:spcBef>
                <a:spcPts val="300"/>
              </a:spcBef>
              <a:buNone/>
              <a:defRPr sz="2000" i="1">
                <a:solidFill>
                  <a:schemeClr val="tx1"/>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 Here</a:t>
            </a:r>
          </a:p>
        </p:txBody>
      </p:sp>
      <p:sp>
        <p:nvSpPr>
          <p:cNvPr id="10" name="Text Placeholder 4"/>
          <p:cNvSpPr>
            <a:spLocks noGrp="1"/>
          </p:cNvSpPr>
          <p:nvPr>
            <p:ph type="body" sz="quarter" idx="11" hasCustomPrompt="1"/>
          </p:nvPr>
        </p:nvSpPr>
        <p:spPr>
          <a:xfrm>
            <a:off x="4611624" y="4724400"/>
            <a:ext cx="4075176" cy="1588343"/>
          </a:xfrm>
        </p:spPr>
        <p:txBody>
          <a:bodyPr>
            <a:noAutofit/>
          </a:bodyPr>
          <a:lstStyle>
            <a:lvl1pPr marL="0" indent="0">
              <a:lnSpc>
                <a:spcPct val="100000"/>
              </a:lnSpc>
              <a:spcBef>
                <a:spcPts val="300"/>
              </a:spcBef>
              <a:buNone/>
              <a:defRPr sz="2000" i="1">
                <a:solidFill>
                  <a:schemeClr val="tx1"/>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pPr lvl="0"/>
            <a:r>
              <a:rPr lang="en-US" dirty="0" smtClean="0"/>
              <a:t>Presenter’s Affiliation Here</a:t>
            </a:r>
          </a:p>
        </p:txBody>
      </p:sp>
      <p:sp>
        <p:nvSpPr>
          <p:cNvPr id="11" name="Text Placeholder 4"/>
          <p:cNvSpPr>
            <a:spLocks noGrp="1"/>
          </p:cNvSpPr>
          <p:nvPr>
            <p:ph type="body" sz="quarter" idx="12" hasCustomPrompt="1"/>
          </p:nvPr>
        </p:nvSpPr>
        <p:spPr>
          <a:xfrm>
            <a:off x="4611624" y="4189749"/>
            <a:ext cx="4075176" cy="533400"/>
          </a:xfrm>
        </p:spPr>
        <p:txBody>
          <a:bodyPr anchor="t">
            <a:noAutofit/>
          </a:bodyPr>
          <a:lstStyle>
            <a:lvl1pPr marL="0" indent="0">
              <a:lnSpc>
                <a:spcPct val="85000"/>
              </a:lnSpc>
              <a:spcBef>
                <a:spcPts val="0"/>
              </a:spcBef>
              <a:buNone/>
              <a:defRPr sz="2400" b="1" i="0">
                <a:solidFill>
                  <a:srgbClr val="BD0D2B"/>
                </a:solidFill>
              </a:defRPr>
            </a:lvl1pPr>
            <a:lvl2pPr marL="0" indent="0">
              <a:lnSpc>
                <a:spcPct val="85000"/>
              </a:lnSpc>
              <a:spcBef>
                <a:spcPts val="0"/>
              </a:spcBef>
              <a:buNone/>
              <a:defRPr sz="2200" i="1">
                <a:solidFill>
                  <a:schemeClr val="bg2">
                    <a:lumMod val="50000"/>
                  </a:schemeClr>
                </a:solidFill>
              </a:defRPr>
            </a:lvl2pPr>
            <a:lvl3pPr marL="0" indent="0">
              <a:lnSpc>
                <a:spcPct val="85000"/>
              </a:lnSpc>
              <a:spcBef>
                <a:spcPts val="0"/>
              </a:spcBef>
              <a:buNone/>
              <a:defRPr sz="2200" i="1">
                <a:solidFill>
                  <a:schemeClr val="bg2">
                    <a:lumMod val="50000"/>
                  </a:schemeClr>
                </a:solidFill>
              </a:defRPr>
            </a:lvl3pPr>
            <a:lvl4pPr marL="0" indent="0">
              <a:lnSpc>
                <a:spcPct val="85000"/>
              </a:lnSpc>
              <a:spcBef>
                <a:spcPts val="0"/>
              </a:spcBef>
              <a:buNone/>
              <a:defRPr sz="2200" i="1">
                <a:solidFill>
                  <a:schemeClr val="bg2">
                    <a:lumMod val="50000"/>
                  </a:schemeClr>
                </a:solidFill>
              </a:defRPr>
            </a:lvl4pPr>
            <a:lvl5pPr marL="0" indent="0">
              <a:lnSpc>
                <a:spcPct val="85000"/>
              </a:lnSpc>
              <a:spcBef>
                <a:spcPts val="0"/>
              </a:spcBef>
              <a:buNone/>
              <a:defRPr sz="2200" i="1">
                <a:solidFill>
                  <a:schemeClr val="bg2">
                    <a:lumMod val="50000"/>
                  </a:schemeClr>
                </a:solidFill>
              </a:defRPr>
            </a:lvl5pPr>
          </a:lstStyle>
          <a:p>
            <a:r>
              <a:rPr lang="en-US" dirty="0" smtClean="0"/>
              <a:t>Presenter’s Name Here</a:t>
            </a:r>
            <a:endParaRPr lang="en-US" dirty="0"/>
          </a:p>
        </p:txBody>
      </p:sp>
      <p:sp>
        <p:nvSpPr>
          <p:cNvPr id="14" name="Text Placeholder 14"/>
          <p:cNvSpPr>
            <a:spLocks noGrp="1"/>
          </p:cNvSpPr>
          <p:nvPr>
            <p:ph type="body" sz="quarter" idx="14" hasCustomPrompt="1"/>
          </p:nvPr>
        </p:nvSpPr>
        <p:spPr>
          <a:xfrm>
            <a:off x="0" y="1671638"/>
            <a:ext cx="9144000" cy="2138362"/>
          </a:xfrm>
          <a:solidFill>
            <a:srgbClr val="7B759A"/>
          </a:solidFill>
        </p:spPr>
        <p:txBody>
          <a:bodyPr anchor="ctr">
            <a:normAutofit/>
          </a:bodyPr>
          <a:lstStyle>
            <a:lvl1pPr marL="0" indent="0" algn="ctr">
              <a:buNone/>
              <a:defRPr sz="4000">
                <a:solidFill>
                  <a:schemeClr val="bg1"/>
                </a:solidFill>
              </a:defRPr>
            </a:lvl1pPr>
          </a:lstStyle>
          <a:p>
            <a:pPr lvl="0"/>
            <a:r>
              <a:rPr lang="en-US" dirty="0" smtClean="0"/>
              <a:t>Presentation Title Here</a:t>
            </a:r>
            <a:endParaRPr lang="en-US" dirty="0"/>
          </a:p>
        </p:txBody>
      </p:sp>
      <p:pic>
        <p:nvPicPr>
          <p:cNvPr id="12" name="Picture 11" descr="2015-PCMH_halfstack_LOGO_noyea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0400" y="377540"/>
            <a:ext cx="1676400" cy="618581"/>
          </a:xfrm>
          <a:prstGeom prst="rect">
            <a:avLst/>
          </a:prstGeom>
        </p:spPr>
      </p:pic>
    </p:spTree>
    <p:extLst>
      <p:ext uri="{BB962C8B-B14F-4D97-AF65-F5344CB8AC3E}">
        <p14:creationId xmlns:p14="http://schemas.microsoft.com/office/powerpoint/2010/main" val="1653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173964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8610" b="14706"/>
          <a:stretch/>
        </p:blipFill>
        <p:spPr>
          <a:xfrm>
            <a:off x="0" y="1008564"/>
            <a:ext cx="4225604" cy="5849436"/>
          </a:xfrm>
          <a:prstGeom prst="rect">
            <a:avLst/>
          </a:prstGeom>
        </p:spPr>
      </p:pic>
      <p:sp>
        <p:nvSpPr>
          <p:cNvPr id="8"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9" name="Process 4"/>
          <p:cNvSpPr/>
          <p:nvPr userDrawn="1"/>
        </p:nvSpPr>
        <p:spPr>
          <a:xfrm>
            <a:off x="0" y="0"/>
            <a:ext cx="9144000" cy="274638"/>
          </a:xfrm>
          <a:prstGeom prst="flowChartProcess">
            <a:avLst/>
          </a:prstGeom>
          <a:solidFill>
            <a:srgbClr val="86C2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Content Placeholder 2"/>
          <p:cNvSpPr>
            <a:spLocks noGrp="1"/>
          </p:cNvSpPr>
          <p:nvPr>
            <p:ph idx="1"/>
          </p:nvPr>
        </p:nvSpPr>
        <p:spPr>
          <a:xfrm>
            <a:off x="457200" y="1600200"/>
            <a:ext cx="8229600" cy="4525963"/>
          </a:xfrm>
        </p:spPr>
        <p:txBody>
          <a:bodyPr/>
          <a:lstStyle/>
          <a:p>
            <a:endParaRPr lang="en-US" dirty="0"/>
          </a:p>
        </p:txBody>
      </p:sp>
      <p:sp>
        <p:nvSpPr>
          <p:cNvPr id="11"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238637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srcRect l="38610" b="14706"/>
          <a:stretch/>
        </p:blipFill>
        <p:spPr>
          <a:xfrm>
            <a:off x="0" y="1008564"/>
            <a:ext cx="4225604" cy="5849436"/>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rocess 4"/>
          <p:cNvSpPr/>
          <p:nvPr userDrawn="1"/>
        </p:nvSpPr>
        <p:spPr>
          <a:xfrm>
            <a:off x="0" y="0"/>
            <a:ext cx="9144000" cy="274638"/>
          </a:xfrm>
          <a:prstGeom prst="flowChartProcess">
            <a:avLst/>
          </a:prstGeom>
          <a:solidFill>
            <a:srgbClr val="86C2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3"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85982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38610" b="14706"/>
          <a:stretch/>
        </p:blipFill>
        <p:spPr>
          <a:xfrm>
            <a:off x="0" y="1008564"/>
            <a:ext cx="4225604" cy="5849436"/>
          </a:xfrm>
          <a:prstGeom prst="rect">
            <a:avLst/>
          </a:prstGeom>
        </p:spPr>
      </p:pic>
      <p:sp>
        <p:nvSpPr>
          <p:cNvPr id="11" name="Process 4"/>
          <p:cNvSpPr/>
          <p:nvPr userDrawn="1"/>
        </p:nvSpPr>
        <p:spPr>
          <a:xfrm>
            <a:off x="0" y="0"/>
            <a:ext cx="9144000" cy="274638"/>
          </a:xfrm>
          <a:prstGeom prst="flowChartProcess">
            <a:avLst/>
          </a:prstGeom>
          <a:solidFill>
            <a:srgbClr val="86C2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p:nvPr>
        </p:nvSpPr>
        <p:spPr>
          <a:xfrm>
            <a:off x="457200" y="274638"/>
            <a:ext cx="8229600" cy="1143000"/>
          </a:xfrm>
        </p:spPr>
        <p:txBody>
          <a:bodyPr/>
          <a:lstStyle>
            <a:lvl1pPr>
              <a:defRPr baseline="0">
                <a:solidFill>
                  <a:schemeClr val="tx1"/>
                </a:solidFill>
              </a:defRPr>
            </a:lvl1pPr>
          </a:lstStyle>
          <a:p>
            <a:endParaRPr lang="en-US" dirty="0">
              <a:solidFill>
                <a:srgbClr val="2E516C"/>
              </a:solidFill>
            </a:endParaRPr>
          </a:p>
        </p:txBody>
      </p:sp>
      <p:sp>
        <p:nvSpPr>
          <p:cNvPr id="14"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376447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38610" b="14706"/>
          <a:stretch/>
        </p:blipFill>
        <p:spPr>
          <a:xfrm>
            <a:off x="0" y="1008564"/>
            <a:ext cx="4225604" cy="5849436"/>
          </a:xfrm>
          <a:prstGeom prst="rect">
            <a:avLst/>
          </a:prstGeom>
        </p:spPr>
      </p:pic>
      <p:sp>
        <p:nvSpPr>
          <p:cNvPr id="3" name="Text Placeholder 7"/>
          <p:cNvSpPr>
            <a:spLocks noGrp="1"/>
          </p:cNvSpPr>
          <p:nvPr>
            <p:ph type="body" sz="quarter" idx="11" hasCustomPrompt="1"/>
          </p:nvPr>
        </p:nvSpPr>
        <p:spPr>
          <a:xfrm>
            <a:off x="0" y="6324600"/>
            <a:ext cx="9144000" cy="533400"/>
          </a:xfrm>
        </p:spPr>
        <p:txBody>
          <a:bodyPr lIns="274320" tIns="137160" rIns="274320" bIns="137160" anchor="b"/>
          <a:lstStyle>
            <a:lvl1pPr marL="0" indent="0">
              <a:buNone/>
              <a:defRPr sz="1400" b="1" baseline="0"/>
            </a:lvl1pPr>
            <a:lvl2pPr marL="395288" indent="0">
              <a:buNone/>
              <a:defRPr sz="1400" b="1"/>
            </a:lvl2pPr>
            <a:lvl3pPr marL="801688" indent="0">
              <a:buNone/>
              <a:defRPr sz="1400" b="1"/>
            </a:lvl3pPr>
            <a:lvl4pPr marL="1196975" indent="0">
              <a:buNone/>
              <a:defRPr sz="1400" b="1"/>
            </a:lvl4pPr>
            <a:lvl5pPr marL="1601787" indent="0">
              <a:buNone/>
              <a:defRPr sz="1400" b="1"/>
            </a:lvl5pPr>
          </a:lstStyle>
          <a:p>
            <a:pPr lvl="0"/>
            <a:r>
              <a:rPr lang="en-US" dirty="0" smtClean="0"/>
              <a:t>Reference.</a:t>
            </a:r>
          </a:p>
        </p:txBody>
      </p:sp>
    </p:spTree>
    <p:extLst>
      <p:ext uri="{BB962C8B-B14F-4D97-AF65-F5344CB8AC3E}">
        <p14:creationId xmlns:p14="http://schemas.microsoft.com/office/powerpoint/2010/main" val="254368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fld id="{68E16DE8-648E-4B6D-A3FF-74098459CB9B}" type="datetime1">
              <a:rPr lang="en-US">
                <a:solidFill>
                  <a:prstClr val="black"/>
                </a:solidFill>
              </a:rPr>
              <a:pPr defTabSz="457200">
                <a:defRPr/>
              </a:pPr>
              <a:t>5/25/2017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a:defRPr/>
            </a:pPr>
            <a:fld id="{1931231F-FB9E-41DB-8F59-ED99635764EE}"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35400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935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1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28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47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32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4121887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53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55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6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311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906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232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2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794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25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4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3259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2086936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361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01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319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90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13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111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33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404797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289683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8"/>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224339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fld id="{E5A30836-7202-43BB-AB59-CE84ED8028AB}" type="datetimeFigureOut">
              <a:rPr lang="en-US" smtClean="0"/>
              <a:t>5/25/2017</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23401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E5A30836-7202-43BB-AB59-CE84ED8028AB}" type="datetimeFigureOut">
              <a:rPr lang="en-US" smtClean="0"/>
              <a:t>5/25/2017</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5208E5A4-5E70-4E03-BF85-B70380ABEEAF}" type="slidenum">
              <a:rPr lang="en-US" smtClean="0"/>
              <a:t>‹#›</a:t>
            </a:fld>
            <a:endParaRPr lang="en-US"/>
          </a:p>
        </p:txBody>
      </p:sp>
    </p:spTree>
    <p:extLst>
      <p:ext uri="{BB962C8B-B14F-4D97-AF65-F5344CB8AC3E}">
        <p14:creationId xmlns:p14="http://schemas.microsoft.com/office/powerpoint/2010/main" val="7980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fld id="{E5A30836-7202-43BB-AB59-CE84ED8028AB}" type="datetimeFigureOut">
              <a:rPr lang="en-US" smtClean="0"/>
              <a:t>5/25/2017</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5208E5A4-5E70-4E03-BF85-B70380ABEE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7" r:id="rId12"/>
    <p:sldLayoutId id="2147483718" r:id="rId13"/>
    <p:sldLayoutId id="2147483719" r:id="rId14"/>
    <p:sldLayoutId id="2147483720" r:id="rId15"/>
    <p:sldLayoutId id="2147483746" r:id="rId16"/>
  </p:sldLayoutIdLst>
  <p:txStyles>
    <p:titleStyle>
      <a:lvl1pPr algn="l" rtl="0" eaLnBrk="1" fontAlgn="base" hangingPunct="1">
        <a:lnSpc>
          <a:spcPct val="85000"/>
        </a:lnSpc>
        <a:spcBef>
          <a:spcPct val="0"/>
        </a:spcBef>
        <a:spcAft>
          <a:spcPct val="0"/>
        </a:spcAft>
        <a:defRPr sz="4800" kern="1200" spc="-50">
          <a:solidFill>
            <a:srgbClr val="404040"/>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1" fontAlgn="base"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9937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ctr" defTabSz="4572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CB306-6528-4744-BC81-6DBB05DCFF03}"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6A11B-0DFF-4411-A2C5-7A11C77956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9910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B8EA1-61C6-4130-9AA7-9008E7C439D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EA9F3-C15F-4224-8D33-CFB8AA2C32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6518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8.xml"/><Relationship Id="rId7" Type="http://schemas.openxmlformats.org/officeDocument/2006/relationships/oleObject" Target="../embeddings/Microsoft_Word_97_-_2003_Document1.doc"/><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package" Target="../embeddings/Microsoft_Excel_Worksheet2.xlsx"/></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28.xml"/><Relationship Id="rId7" Type="http://schemas.openxmlformats.org/officeDocument/2006/relationships/oleObject" Target="../embeddings/Microsoft_Word_97_-_2003_Document2.doc"/><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www.ctc-ri.org/practice-resources-and-tools/community-health-team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K7PDhzNDMAhWLHR4KHZ50DAYQjRwIBw&amp;url=http://www.instantgreatness.com/getting-started/&amp;psig=AFQjCNFMWYvhJKv69Kc5IBg6Yt79RGELFg&amp;ust=1463007212371714"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sz="3600" spc="0" dirty="0" smtClean="0">
                <a:solidFill>
                  <a:prstClr val="black"/>
                </a:solidFill>
                <a:latin typeface="Calibri"/>
              </a:rPr>
              <a:t/>
            </a:r>
            <a:br>
              <a:rPr lang="en-US" sz="3600" spc="0" dirty="0" smtClean="0">
                <a:solidFill>
                  <a:prstClr val="black"/>
                </a:solidFill>
                <a:latin typeface="Calibri"/>
              </a:rPr>
            </a:br>
            <a:r>
              <a:rPr lang="en-US" sz="3600" spc="0" dirty="0">
                <a:solidFill>
                  <a:prstClr val="black"/>
                </a:solidFill>
                <a:latin typeface="Calibri"/>
              </a:rPr>
              <a:t/>
            </a:r>
            <a:br>
              <a:rPr lang="en-US" sz="3600" spc="0" dirty="0">
                <a:solidFill>
                  <a:prstClr val="black"/>
                </a:solidFill>
                <a:latin typeface="Calibri"/>
              </a:rPr>
            </a:br>
            <a:r>
              <a:rPr lang="en-US" sz="3600" spc="0" dirty="0" smtClean="0">
                <a:solidFill>
                  <a:prstClr val="black"/>
                </a:solidFill>
                <a:latin typeface="Calibri"/>
              </a:rPr>
              <a:t/>
            </a:r>
            <a:br>
              <a:rPr lang="en-US" sz="3600" spc="0" dirty="0" smtClean="0">
                <a:solidFill>
                  <a:prstClr val="black"/>
                </a:solidFill>
                <a:latin typeface="Calibri"/>
              </a:rPr>
            </a:br>
            <a:r>
              <a:rPr lang="en-US" sz="3600" spc="0" dirty="0">
                <a:solidFill>
                  <a:prstClr val="black"/>
                </a:solidFill>
                <a:latin typeface="Calibri"/>
              </a:rPr>
              <a:t/>
            </a:r>
            <a:br>
              <a:rPr lang="en-US" sz="3600" spc="0" dirty="0">
                <a:solidFill>
                  <a:prstClr val="black"/>
                </a:solidFill>
                <a:latin typeface="Calibri"/>
              </a:rPr>
            </a:br>
            <a:r>
              <a:rPr lang="en-US" sz="3600" spc="0" dirty="0" smtClean="0">
                <a:solidFill>
                  <a:prstClr val="black"/>
                </a:solidFill>
                <a:latin typeface="Calibri"/>
              </a:rPr>
              <a:t/>
            </a:r>
            <a:br>
              <a:rPr lang="en-US" sz="3600" spc="0" dirty="0" smtClean="0">
                <a:solidFill>
                  <a:prstClr val="black"/>
                </a:solidFill>
                <a:latin typeface="Calibri"/>
              </a:rPr>
            </a:br>
            <a:r>
              <a:rPr lang="en-US" sz="3600" spc="0" dirty="0">
                <a:solidFill>
                  <a:prstClr val="black"/>
                </a:solidFill>
                <a:latin typeface="Calibri"/>
              </a:rPr>
              <a:t/>
            </a:r>
            <a:br>
              <a:rPr lang="en-US" sz="3600" spc="0" dirty="0">
                <a:solidFill>
                  <a:prstClr val="black"/>
                </a:solidFill>
                <a:latin typeface="Calibri"/>
              </a:rPr>
            </a:br>
            <a:r>
              <a:rPr lang="en-US" sz="3600" spc="0" dirty="0" smtClean="0">
                <a:solidFill>
                  <a:prstClr val="black"/>
                </a:solidFill>
                <a:latin typeface="Calibri"/>
              </a:rPr>
              <a:t/>
            </a:r>
            <a:br>
              <a:rPr lang="en-US" sz="3600" spc="0" dirty="0" smtClean="0">
                <a:solidFill>
                  <a:prstClr val="black"/>
                </a:solidFill>
                <a:latin typeface="Calibri"/>
              </a:rPr>
            </a:br>
            <a:r>
              <a:rPr lang="en-US" sz="3600" spc="0" dirty="0" smtClean="0">
                <a:solidFill>
                  <a:prstClr val="black"/>
                </a:solidFill>
                <a:latin typeface="Calibri"/>
              </a:rPr>
              <a:t/>
            </a:r>
            <a:br>
              <a:rPr lang="en-US" sz="3600" spc="0" dirty="0" smtClean="0">
                <a:solidFill>
                  <a:prstClr val="black"/>
                </a:solidFill>
                <a:latin typeface="Calibri"/>
              </a:rPr>
            </a:br>
            <a:r>
              <a:rPr lang="en-US" sz="3600" spc="0" dirty="0">
                <a:solidFill>
                  <a:prstClr val="black"/>
                </a:solidFill>
                <a:latin typeface="Calibri"/>
              </a:rPr>
              <a:t/>
            </a:r>
            <a:br>
              <a:rPr lang="en-US" sz="3600" spc="0" dirty="0">
                <a:solidFill>
                  <a:prstClr val="black"/>
                </a:solidFill>
                <a:latin typeface="Calibri"/>
              </a:rPr>
            </a:br>
            <a:r>
              <a:rPr lang="en-US" sz="3600" b="1" spc="0" dirty="0" smtClean="0">
                <a:solidFill>
                  <a:schemeClr val="accent2">
                    <a:lumMod val="75000"/>
                  </a:schemeClr>
                </a:solidFill>
                <a:latin typeface="Calibri"/>
              </a:rPr>
              <a:t>Integrating </a:t>
            </a:r>
            <a:r>
              <a:rPr lang="en-US" sz="3600" b="1" spc="0" dirty="0">
                <a:solidFill>
                  <a:schemeClr val="accent2">
                    <a:lumMod val="75000"/>
                  </a:schemeClr>
                </a:solidFill>
                <a:latin typeface="Calibri"/>
              </a:rPr>
              <a:t>Community Health Workers across the Healthcare Continuum</a:t>
            </a:r>
            <a:r>
              <a:rPr lang="en-US" sz="3600" spc="0" dirty="0">
                <a:solidFill>
                  <a:prstClr val="black"/>
                </a:solidFill>
                <a:latin typeface="Calibri"/>
              </a:rPr>
              <a:t/>
            </a:r>
            <a:br>
              <a:rPr lang="en-US" sz="3600" spc="0" dirty="0">
                <a:solidFill>
                  <a:prstClr val="black"/>
                </a:solidFill>
                <a:latin typeface="Calibri"/>
              </a:rPr>
            </a:br>
            <a:r>
              <a:rPr lang="en-US" sz="3600" spc="0" dirty="0" smtClean="0">
                <a:solidFill>
                  <a:prstClr val="black"/>
                </a:solidFill>
                <a:latin typeface="Calibri"/>
              </a:rPr>
              <a:t/>
            </a:r>
            <a:br>
              <a:rPr lang="en-US" sz="3600" spc="0" dirty="0" smtClean="0">
                <a:solidFill>
                  <a:prstClr val="black"/>
                </a:solidFill>
                <a:latin typeface="Calibri"/>
              </a:rPr>
            </a:br>
            <a:endParaRPr lang="en-US" sz="3600" dirty="0">
              <a:solidFill>
                <a:schemeClr val="accent2"/>
              </a:solidFill>
              <a:latin typeface="+mn-lt"/>
            </a:endParaRPr>
          </a:p>
        </p:txBody>
      </p:sp>
      <p:sp>
        <p:nvSpPr>
          <p:cNvPr id="3" name="Subtitle 2"/>
          <p:cNvSpPr>
            <a:spLocks noGrp="1"/>
          </p:cNvSpPr>
          <p:nvPr>
            <p:ph type="subTitle" idx="1"/>
          </p:nvPr>
        </p:nvSpPr>
        <p:spPr/>
        <p:txBody>
          <a:bodyPr rtlCol="0">
            <a:normAutofit fontScale="47500" lnSpcReduction="20000"/>
          </a:bodyPr>
          <a:lstStyle/>
          <a:p>
            <a:pPr eaLnBrk="1" fontAlgn="auto" hangingPunct="1">
              <a:lnSpc>
                <a:spcPct val="100000"/>
              </a:lnSpc>
              <a:defRPr/>
            </a:pPr>
            <a:r>
              <a:rPr lang="en-US" sz="2000" dirty="0" smtClean="0">
                <a:latin typeface="+mn-lt"/>
              </a:rPr>
              <a:t>Susanne Campbell, MSN Senior project director</a:t>
            </a:r>
          </a:p>
          <a:p>
            <a:pPr eaLnBrk="1" fontAlgn="auto" hangingPunct="1">
              <a:lnSpc>
                <a:spcPct val="100000"/>
              </a:lnSpc>
              <a:defRPr/>
            </a:pPr>
            <a:r>
              <a:rPr lang="en-US" sz="2000" dirty="0" smtClean="0">
                <a:latin typeface="+mn-lt"/>
              </a:rPr>
              <a:t>Liz Fortin, LICSW CTC-RI Program Director</a:t>
            </a:r>
          </a:p>
          <a:p>
            <a:pPr eaLnBrk="1" fontAlgn="auto" hangingPunct="1">
              <a:lnSpc>
                <a:spcPct val="100000"/>
              </a:lnSpc>
              <a:defRPr/>
            </a:pPr>
            <a:r>
              <a:rPr lang="en-US" sz="2000" dirty="0" smtClean="0">
                <a:latin typeface="+mn-lt"/>
              </a:rPr>
              <a:t>Marie Padilla, BA  Community Health Team Lead</a:t>
            </a:r>
          </a:p>
          <a:p>
            <a:pPr eaLnBrk="1" fontAlgn="auto" hangingPunct="1">
              <a:lnSpc>
                <a:spcPct val="100000"/>
              </a:lnSpc>
              <a:defRPr/>
            </a:pPr>
            <a:r>
              <a:rPr lang="en-US" sz="2000" dirty="0" smtClean="0">
                <a:latin typeface="+mn-lt"/>
              </a:rPr>
              <a:t>May 11, 2017</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A36D9C5-3E49-46EF-9D8F-6BCE304A77E4}" type="slidenum">
              <a:rPr lang="en-US" altLang="en-US" smtClean="0">
                <a:solidFill>
                  <a:srgbClr val="FFFFFF"/>
                </a:solidFill>
              </a:rPr>
              <a:pPr/>
              <a:t>1</a:t>
            </a:fld>
            <a:endParaRPr lang="en-US" altLang="en-US" smtClean="0">
              <a:solidFill>
                <a:srgbClr val="FFFFFF"/>
              </a:solidFill>
            </a:endParaRPr>
          </a:p>
        </p:txBody>
      </p:sp>
      <p:pic>
        <p:nvPicPr>
          <p:cNvPr id="8197" name="Picture 6" descr="CTC new logo_placehol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75" y="155575"/>
            <a:ext cx="24495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74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dirty="0">
                <a:solidFill>
                  <a:schemeClr val="dk1"/>
                </a:solidFill>
                <a:latin typeface="Calibri"/>
                <a:ea typeface="Calibri"/>
                <a:cs typeface="Calibri"/>
                <a:sym typeface="Calibri"/>
              </a:rPr>
              <a:t>CTC-RI </a:t>
            </a:r>
            <a:r>
              <a:rPr lang="en-US" sz="3959" b="0" i="0" u="none" strike="noStrike" cap="none" dirty="0" smtClean="0">
                <a:solidFill>
                  <a:schemeClr val="dk1"/>
                </a:solidFill>
                <a:latin typeface="Calibri"/>
                <a:ea typeface="Calibri"/>
                <a:cs typeface="Calibri"/>
                <a:sym typeface="Calibri"/>
              </a:rPr>
              <a:t>CHTs Phase 1</a:t>
            </a:r>
            <a:br>
              <a:rPr lang="en-US" sz="3959" b="0" i="0" u="none" strike="noStrike" cap="none" dirty="0" smtClean="0">
                <a:solidFill>
                  <a:schemeClr val="dk1"/>
                </a:solidFill>
                <a:latin typeface="Calibri"/>
                <a:ea typeface="Calibri"/>
                <a:cs typeface="Calibri"/>
                <a:sym typeface="Calibri"/>
              </a:rPr>
            </a:br>
            <a:r>
              <a:rPr lang="en-US" sz="2400" b="0" i="0" u="none" strike="noStrike" cap="none" dirty="0" smtClean="0">
                <a:solidFill>
                  <a:schemeClr val="dk1"/>
                </a:solidFill>
                <a:latin typeface="Calibri"/>
                <a:ea typeface="Calibri"/>
                <a:cs typeface="Calibri"/>
                <a:sym typeface="Calibri"/>
              </a:rPr>
              <a:t>Program Model</a:t>
            </a:r>
            <a:endParaRPr lang="en-US" sz="2400" b="0" i="0" u="none" strike="noStrike" cap="none" dirty="0">
              <a:solidFill>
                <a:schemeClr val="dk1"/>
              </a:solidFill>
              <a:latin typeface="Calibri"/>
              <a:ea typeface="Calibri"/>
              <a:cs typeface="Calibri"/>
              <a:sym typeface="Calibri"/>
            </a:endParaRPr>
          </a:p>
        </p:txBody>
      </p:sp>
      <p:sp>
        <p:nvSpPr>
          <p:cNvPr id="96" name="Shape 96"/>
          <p:cNvSpPr txBox="1">
            <a:spLocks noGrp="1"/>
          </p:cNvSpPr>
          <p:nvPr>
            <p:ph type="body" idx="1"/>
          </p:nvPr>
        </p:nvSpPr>
        <p:spPr>
          <a:xfrm>
            <a:off x="457200" y="1143000"/>
            <a:ext cx="8229600" cy="5029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99107"/>
              <a:buNone/>
            </a:pPr>
            <a:r>
              <a:rPr lang="en-US" sz="2775" b="0" i="0" u="none" strike="noStrike" cap="none" dirty="0">
                <a:solidFill>
                  <a:srgbClr val="000000"/>
                </a:solidFill>
                <a:latin typeface="Calibri"/>
                <a:ea typeface="Calibri"/>
                <a:cs typeface="Calibri"/>
                <a:sym typeface="Calibri"/>
              </a:rPr>
              <a:t>CTC-RI </a:t>
            </a:r>
            <a:r>
              <a:rPr lang="en-US" sz="2775" b="0" i="0" u="none" strike="noStrike" cap="none" dirty="0" smtClean="0">
                <a:solidFill>
                  <a:srgbClr val="000000"/>
                </a:solidFill>
                <a:latin typeface="Calibri"/>
                <a:ea typeface="Calibri"/>
                <a:cs typeface="Calibri"/>
                <a:sym typeface="Calibri"/>
              </a:rPr>
              <a:t>CHT </a:t>
            </a:r>
            <a:r>
              <a:rPr lang="en-US" sz="2775" b="0" i="0" u="none" strike="noStrike" cap="none" dirty="0">
                <a:solidFill>
                  <a:srgbClr val="000000"/>
                </a:solidFill>
                <a:latin typeface="Calibri"/>
                <a:ea typeface="Calibri"/>
                <a:cs typeface="Calibri"/>
                <a:sym typeface="Calibri"/>
              </a:rPr>
              <a:t>program: started in 8/2014</a:t>
            </a:r>
          </a:p>
          <a:p>
            <a:pPr marL="342900" marR="0" lvl="0" indent="-331787" algn="l" rtl="0">
              <a:spcBef>
                <a:spcPts val="0"/>
              </a:spcBef>
              <a:spcAft>
                <a:spcPts val="0"/>
              </a:spcAft>
              <a:buClr>
                <a:srgbClr val="000000"/>
              </a:buClr>
              <a:buSzPct val="100000"/>
              <a:buFont typeface="Calibri"/>
              <a:buChar char="•"/>
            </a:pPr>
            <a:r>
              <a:rPr lang="en-US" sz="2600" b="1" dirty="0">
                <a:solidFill>
                  <a:srgbClr val="000000"/>
                </a:solidFill>
                <a:highlight>
                  <a:srgbClr val="FFFFFF"/>
                </a:highlight>
              </a:rPr>
              <a:t>Community Health Needs Assessments </a:t>
            </a:r>
            <a:r>
              <a:rPr lang="en-US" sz="2600" dirty="0">
                <a:solidFill>
                  <a:srgbClr val="000000"/>
                </a:solidFill>
                <a:highlight>
                  <a:srgbClr val="FFFFFF"/>
                </a:highlight>
              </a:rPr>
              <a:t>by </a:t>
            </a:r>
            <a:r>
              <a:rPr lang="en-US" sz="2600" dirty="0" smtClean="0">
                <a:solidFill>
                  <a:srgbClr val="000000"/>
                </a:solidFill>
                <a:highlight>
                  <a:srgbClr val="FFFFFF"/>
                </a:highlight>
              </a:rPr>
              <a:t>HARI identified </a:t>
            </a:r>
            <a:r>
              <a:rPr lang="en-US" sz="2600" b="1" dirty="0" smtClean="0">
                <a:solidFill>
                  <a:srgbClr val="000000"/>
                </a:solidFill>
                <a:highlight>
                  <a:srgbClr val="FFFFFF"/>
                </a:highlight>
              </a:rPr>
              <a:t>BH care </a:t>
            </a:r>
            <a:r>
              <a:rPr lang="en-US" sz="2600" dirty="0" smtClean="0">
                <a:solidFill>
                  <a:srgbClr val="000000"/>
                </a:solidFill>
                <a:highlight>
                  <a:srgbClr val="FFFFFF"/>
                </a:highlight>
              </a:rPr>
              <a:t>as </a:t>
            </a:r>
            <a:r>
              <a:rPr lang="en-US" sz="2600" dirty="0">
                <a:solidFill>
                  <a:srgbClr val="000000"/>
                </a:solidFill>
                <a:highlight>
                  <a:srgbClr val="FFFFFF"/>
                </a:highlight>
              </a:rPr>
              <a:t>an </a:t>
            </a:r>
            <a:r>
              <a:rPr lang="en-US" sz="2600" b="1" dirty="0">
                <a:solidFill>
                  <a:srgbClr val="000000"/>
                </a:solidFill>
                <a:highlight>
                  <a:srgbClr val="FFFFFF"/>
                </a:highlight>
              </a:rPr>
              <a:t>unmet need </a:t>
            </a:r>
            <a:r>
              <a:rPr lang="en-US" sz="2600" dirty="0" smtClean="0">
                <a:solidFill>
                  <a:srgbClr val="000000"/>
                </a:solidFill>
                <a:highlight>
                  <a:srgbClr val="FFFFFF"/>
                </a:highlight>
              </a:rPr>
              <a:t>in </a:t>
            </a:r>
            <a:r>
              <a:rPr lang="en-US" sz="2600" dirty="0">
                <a:solidFill>
                  <a:srgbClr val="000000"/>
                </a:solidFill>
                <a:highlight>
                  <a:srgbClr val="FFFFFF"/>
                </a:highlight>
              </a:rPr>
              <a:t>Pawtucket/Central Falls and South County</a:t>
            </a:r>
          </a:p>
          <a:p>
            <a:pPr marL="342900" marR="0" lvl="0" indent="-342900" algn="l" rtl="0">
              <a:spcBef>
                <a:spcPts val="555"/>
              </a:spcBef>
              <a:spcAft>
                <a:spcPts val="0"/>
              </a:spcAft>
              <a:buClr>
                <a:srgbClr val="000000"/>
              </a:buClr>
              <a:buSzPct val="99107"/>
              <a:buFont typeface="Arial"/>
              <a:buChar char="•"/>
            </a:pPr>
            <a:r>
              <a:rPr lang="en-US" sz="2775" b="1" i="0" u="none" strike="noStrike" cap="none" dirty="0">
                <a:solidFill>
                  <a:srgbClr val="000000"/>
                </a:solidFill>
                <a:latin typeface="Calibri"/>
                <a:ea typeface="Calibri"/>
                <a:cs typeface="Calibri"/>
                <a:sym typeface="Calibri"/>
              </a:rPr>
              <a:t>2 teams: </a:t>
            </a:r>
            <a:r>
              <a:rPr lang="en-US" sz="2775" b="0" i="0" u="none" strike="noStrike" cap="none" dirty="0" smtClean="0">
                <a:solidFill>
                  <a:srgbClr val="000000"/>
                </a:solidFill>
                <a:latin typeface="Calibri"/>
                <a:ea typeface="Calibri"/>
                <a:cs typeface="Calibri"/>
                <a:sym typeface="Calibri"/>
              </a:rPr>
              <a:t>North - hosted </a:t>
            </a:r>
            <a:r>
              <a:rPr lang="en-US" sz="2775" b="0" i="0" u="none" strike="noStrike" cap="none" dirty="0">
                <a:solidFill>
                  <a:srgbClr val="000000"/>
                </a:solidFill>
                <a:latin typeface="Calibri"/>
                <a:ea typeface="Calibri"/>
                <a:cs typeface="Calibri"/>
                <a:sym typeface="Calibri"/>
              </a:rPr>
              <a:t>by Blackstone Valley Community Health </a:t>
            </a:r>
            <a:r>
              <a:rPr lang="en-US" sz="2775" b="0" i="0" u="none" strike="noStrike" cap="none" dirty="0" smtClean="0">
                <a:solidFill>
                  <a:srgbClr val="000000"/>
                </a:solidFill>
                <a:latin typeface="Calibri"/>
                <a:ea typeface="Calibri"/>
                <a:cs typeface="Calibri"/>
                <a:sym typeface="Calibri"/>
              </a:rPr>
              <a:t>Care; South - </a:t>
            </a:r>
            <a:r>
              <a:rPr lang="en-US" sz="2775" b="0" i="0" u="none" strike="noStrike" cap="none" dirty="0">
                <a:solidFill>
                  <a:srgbClr val="000000"/>
                </a:solidFill>
                <a:latin typeface="Calibri"/>
                <a:ea typeface="Calibri"/>
                <a:cs typeface="Calibri"/>
                <a:sym typeface="Calibri"/>
              </a:rPr>
              <a:t>hosted by South County </a:t>
            </a:r>
            <a:r>
              <a:rPr lang="en-US" sz="2775" b="0" i="0" u="none" strike="noStrike" cap="none" dirty="0" smtClean="0">
                <a:solidFill>
                  <a:srgbClr val="000000"/>
                </a:solidFill>
                <a:latin typeface="Calibri"/>
                <a:ea typeface="Calibri"/>
                <a:cs typeface="Calibri"/>
                <a:sym typeface="Calibri"/>
              </a:rPr>
              <a:t>Health</a:t>
            </a:r>
            <a:endParaRPr lang="en-US" sz="2775" b="0" i="0" u="none" strike="noStrike" cap="none" dirty="0">
              <a:solidFill>
                <a:srgbClr val="000000"/>
              </a:solidFill>
              <a:latin typeface="Calibri"/>
              <a:ea typeface="Calibri"/>
              <a:cs typeface="Calibri"/>
              <a:sym typeface="Calibri"/>
            </a:endParaRPr>
          </a:p>
          <a:p>
            <a:pPr marL="342900" marR="0" lvl="0" indent="-342900" algn="l" rtl="0">
              <a:spcBef>
                <a:spcPts val="555"/>
              </a:spcBef>
              <a:spcAft>
                <a:spcPts val="0"/>
              </a:spcAft>
              <a:buClr>
                <a:srgbClr val="000000"/>
              </a:buClr>
              <a:buSzPct val="99107"/>
              <a:buFont typeface="Arial"/>
              <a:buChar char="•"/>
            </a:pPr>
            <a:r>
              <a:rPr lang="en-US" sz="2775" b="1" i="0" u="none" strike="noStrike" cap="none" dirty="0">
                <a:solidFill>
                  <a:srgbClr val="000000"/>
                </a:solidFill>
                <a:latin typeface="Calibri"/>
                <a:ea typeface="Calibri"/>
                <a:cs typeface="Calibri"/>
                <a:sym typeface="Calibri"/>
              </a:rPr>
              <a:t>Funding:</a:t>
            </a:r>
          </a:p>
          <a:p>
            <a:pPr marL="742950" marR="0" lvl="1" indent="-285750" algn="l" rtl="0">
              <a:spcBef>
                <a:spcPts val="481"/>
              </a:spcBef>
              <a:spcAft>
                <a:spcPts val="0"/>
              </a:spcAft>
              <a:buClr>
                <a:srgbClr val="000000"/>
              </a:buClr>
              <a:buSzPct val="100208"/>
              <a:buFont typeface="Arial"/>
              <a:buChar char="–"/>
            </a:pPr>
            <a:r>
              <a:rPr lang="en-US" sz="2405" b="1" i="0" u="none" strike="noStrike" cap="none" dirty="0">
                <a:solidFill>
                  <a:srgbClr val="000000"/>
                </a:solidFill>
                <a:latin typeface="Calibri"/>
                <a:ea typeface="Calibri"/>
                <a:cs typeface="Calibri"/>
                <a:sym typeface="Calibri"/>
              </a:rPr>
              <a:t>Multi-payer</a:t>
            </a:r>
            <a:r>
              <a:rPr lang="en-US" sz="2405" b="0" i="0" u="none" strike="noStrike" cap="none" dirty="0">
                <a:solidFill>
                  <a:srgbClr val="000000"/>
                </a:solidFill>
                <a:latin typeface="Calibri"/>
                <a:ea typeface="Calibri"/>
                <a:cs typeface="Calibri"/>
                <a:sym typeface="Calibri"/>
              </a:rPr>
              <a:t> (NHP, United </a:t>
            </a:r>
            <a:r>
              <a:rPr lang="en-US" sz="2405" b="0" i="0" u="none" strike="noStrike" cap="none" dirty="0" smtClean="0">
                <a:solidFill>
                  <a:srgbClr val="000000"/>
                </a:solidFill>
                <a:latin typeface="Calibri"/>
                <a:ea typeface="Calibri"/>
                <a:cs typeface="Calibri"/>
                <a:sym typeface="Calibri"/>
              </a:rPr>
              <a:t>HealthCare</a:t>
            </a:r>
            <a:r>
              <a:rPr lang="en-US" sz="2405" b="0" i="0" u="none" strike="noStrike" cap="none" dirty="0">
                <a:solidFill>
                  <a:srgbClr val="000000"/>
                </a:solidFill>
                <a:latin typeface="Calibri"/>
                <a:ea typeface="Calibri"/>
                <a:cs typeface="Calibri"/>
                <a:sym typeface="Calibri"/>
              </a:rPr>
              <a:t>, </a:t>
            </a:r>
            <a:r>
              <a:rPr lang="en-US" sz="2405" b="0" i="0" u="none" strike="noStrike" cap="none" dirty="0" smtClean="0">
                <a:solidFill>
                  <a:srgbClr val="000000"/>
                </a:solidFill>
                <a:latin typeface="Calibri"/>
                <a:ea typeface="Calibri"/>
                <a:cs typeface="Calibri"/>
                <a:sym typeface="Calibri"/>
              </a:rPr>
              <a:t>BCBS RI, </a:t>
            </a:r>
            <a:r>
              <a:rPr lang="en-US" sz="2405" b="0" i="0" u="none" strike="noStrike" cap="none" dirty="0">
                <a:solidFill>
                  <a:srgbClr val="000000"/>
                </a:solidFill>
                <a:latin typeface="Calibri"/>
                <a:ea typeface="Calibri"/>
                <a:cs typeface="Calibri"/>
                <a:sym typeface="Calibri"/>
              </a:rPr>
              <a:t>Tufts) through CTC-RI</a:t>
            </a:r>
          </a:p>
          <a:p>
            <a:pPr marL="742950" marR="0" lvl="1" indent="-285750" algn="l" rtl="0">
              <a:spcBef>
                <a:spcPts val="481"/>
              </a:spcBef>
              <a:spcAft>
                <a:spcPts val="0"/>
              </a:spcAft>
              <a:buClr>
                <a:srgbClr val="000000"/>
              </a:buClr>
              <a:buSzPct val="100208"/>
              <a:buFont typeface="Arial"/>
              <a:buChar char="–"/>
            </a:pPr>
            <a:r>
              <a:rPr lang="en-US" sz="2405" b="1" i="0" u="none" strike="noStrike" cap="none" dirty="0" smtClean="0">
                <a:solidFill>
                  <a:srgbClr val="000000"/>
                </a:solidFill>
                <a:latin typeface="Calibri"/>
                <a:ea typeface="Calibri"/>
                <a:cs typeface="Calibri"/>
                <a:sym typeface="Calibri"/>
              </a:rPr>
              <a:t>RI Foundation </a:t>
            </a:r>
            <a:r>
              <a:rPr lang="en-US" sz="2405" b="1" i="0" u="none" strike="noStrike" cap="none" dirty="0">
                <a:solidFill>
                  <a:srgbClr val="000000"/>
                </a:solidFill>
                <a:latin typeface="Calibri"/>
                <a:ea typeface="Calibri"/>
                <a:cs typeface="Calibri"/>
                <a:sym typeface="Calibri"/>
              </a:rPr>
              <a:t>grant </a:t>
            </a:r>
            <a:r>
              <a:rPr lang="en-US" sz="2405" b="0" i="0" u="none" strike="noStrike" cap="none" dirty="0">
                <a:solidFill>
                  <a:srgbClr val="000000"/>
                </a:solidFill>
                <a:latin typeface="Calibri"/>
                <a:ea typeface="Calibri"/>
                <a:cs typeface="Calibri"/>
                <a:sym typeface="Calibri"/>
              </a:rPr>
              <a:t>to support behavioral health clinicians in year 1</a:t>
            </a:r>
          </a:p>
          <a:p>
            <a:pPr marL="742950" marR="0" lvl="1" indent="-285750" algn="l" rtl="0">
              <a:spcBef>
                <a:spcPts val="481"/>
              </a:spcBef>
              <a:spcAft>
                <a:spcPts val="0"/>
              </a:spcAft>
              <a:buClr>
                <a:srgbClr val="000000"/>
              </a:buClr>
              <a:buSzPct val="100208"/>
              <a:buFont typeface="Arial"/>
              <a:buChar char="–"/>
            </a:pPr>
            <a:r>
              <a:rPr lang="en-US" sz="2405" b="1" i="0" u="none" strike="noStrike" cap="none" dirty="0">
                <a:solidFill>
                  <a:srgbClr val="000000"/>
                </a:solidFill>
                <a:latin typeface="Calibri"/>
                <a:ea typeface="Calibri"/>
                <a:cs typeface="Calibri"/>
                <a:sym typeface="Calibri"/>
              </a:rPr>
              <a:t>Host agency contributions </a:t>
            </a:r>
            <a:r>
              <a:rPr lang="en-US" sz="2405" b="0" i="0" u="none" strike="noStrike" cap="none" dirty="0">
                <a:solidFill>
                  <a:srgbClr val="000000"/>
                </a:solidFill>
                <a:latin typeface="Calibri"/>
                <a:ea typeface="Calibri"/>
                <a:cs typeface="Calibri"/>
                <a:sym typeface="Calibri"/>
              </a:rPr>
              <a:t>(BVCHC, South County </a:t>
            </a:r>
            <a:r>
              <a:rPr lang="en-US" sz="2405" b="0" i="0" u="none" strike="noStrike" cap="none" dirty="0" smtClean="0">
                <a:solidFill>
                  <a:srgbClr val="000000"/>
                </a:solidFill>
                <a:latin typeface="Calibri"/>
                <a:ea typeface="Calibri"/>
                <a:cs typeface="Calibri"/>
                <a:sym typeface="Calibri"/>
              </a:rPr>
              <a:t>Health)</a:t>
            </a:r>
            <a:endParaRPr lang="en-US" sz="2405" b="0" i="0" u="none" strike="noStrike" cap="none" dirty="0">
              <a:solidFill>
                <a:srgbClr val="000000"/>
              </a:solidFill>
              <a:latin typeface="Calibri"/>
              <a:ea typeface="Calibri"/>
              <a:cs typeface="Calibri"/>
              <a:sym typeface="Calibri"/>
            </a:endParaRPr>
          </a:p>
          <a:p>
            <a:pPr marL="342900" marR="0" lvl="0" indent="-342900" algn="l" rtl="0">
              <a:spcBef>
                <a:spcPts val="592"/>
              </a:spcBef>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10807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dirty="0">
                <a:solidFill>
                  <a:schemeClr val="dk1"/>
                </a:solidFill>
                <a:latin typeface="Calibri"/>
                <a:ea typeface="Calibri"/>
                <a:cs typeface="Calibri"/>
                <a:sym typeface="Calibri"/>
              </a:rPr>
              <a:t>CTC-RI </a:t>
            </a:r>
            <a:r>
              <a:rPr lang="en-US" sz="3959" b="0" i="0" u="none" strike="noStrike" cap="none" dirty="0" smtClean="0">
                <a:solidFill>
                  <a:schemeClr val="dk1"/>
                </a:solidFill>
                <a:latin typeface="Calibri"/>
                <a:ea typeface="Calibri"/>
                <a:cs typeface="Calibri"/>
                <a:sym typeface="Calibri"/>
              </a:rPr>
              <a:t>CHTs Phase 1</a:t>
            </a:r>
            <a:r>
              <a:rPr lang="en-US" sz="3959" b="0" i="0" u="none" strike="noStrike" cap="none" dirty="0">
                <a:solidFill>
                  <a:schemeClr val="dk1"/>
                </a:solidFill>
                <a:latin typeface="Calibri"/>
                <a:ea typeface="Calibri"/>
                <a:cs typeface="Calibri"/>
                <a:sym typeface="Calibri"/>
              </a:rPr>
              <a:t/>
            </a:r>
            <a:br>
              <a:rPr lang="en-US" sz="3959" b="0" i="0" u="none" strike="noStrike" cap="none" dirty="0">
                <a:solidFill>
                  <a:schemeClr val="dk1"/>
                </a:solidFill>
                <a:latin typeface="Calibri"/>
                <a:ea typeface="Calibri"/>
                <a:cs typeface="Calibri"/>
                <a:sym typeface="Calibri"/>
              </a:rPr>
            </a:br>
            <a:r>
              <a:rPr lang="en-US" sz="2400" b="0" i="0" u="none" strike="noStrike" cap="none" dirty="0" smtClean="0">
                <a:solidFill>
                  <a:schemeClr val="dk1"/>
                </a:solidFill>
                <a:latin typeface="Calibri"/>
                <a:ea typeface="Calibri"/>
                <a:cs typeface="Calibri"/>
                <a:sym typeface="Calibri"/>
              </a:rPr>
              <a:t>Program Model</a:t>
            </a:r>
            <a:endParaRPr lang="en-US" sz="2400" b="0" i="0" u="none" strike="noStrike" cap="none" dirty="0">
              <a:solidFill>
                <a:schemeClr val="dk1"/>
              </a:solidFill>
              <a:latin typeface="Calibri"/>
              <a:ea typeface="Calibri"/>
              <a:cs typeface="Calibri"/>
              <a:sym typeface="Calibri"/>
            </a:endParaRPr>
          </a:p>
        </p:txBody>
      </p:sp>
      <p:sp>
        <p:nvSpPr>
          <p:cNvPr id="102" name="Shape 102"/>
          <p:cNvSpPr txBox="1">
            <a:spLocks noGrp="1"/>
          </p:cNvSpPr>
          <p:nvPr>
            <p:ph type="body" idx="1"/>
          </p:nvPr>
        </p:nvSpPr>
        <p:spPr>
          <a:xfrm>
            <a:off x="457200" y="1066800"/>
            <a:ext cx="8229600" cy="5410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CHTs </a:t>
            </a:r>
            <a:r>
              <a:rPr lang="en-US" sz="2400" b="1" i="0" u="none" strike="noStrike" cap="none" dirty="0" smtClean="0">
                <a:solidFill>
                  <a:schemeClr val="dk1"/>
                </a:solidFill>
                <a:latin typeface="Calibri"/>
                <a:ea typeface="Calibri"/>
                <a:cs typeface="Calibri"/>
                <a:sym typeface="Calibri"/>
              </a:rPr>
              <a:t>serve </a:t>
            </a:r>
            <a:r>
              <a:rPr lang="en-US" sz="2400" b="1" i="0" u="none" strike="noStrike" cap="none" dirty="0">
                <a:solidFill>
                  <a:schemeClr val="dk1"/>
                </a:solidFill>
                <a:latin typeface="Calibri"/>
                <a:ea typeface="Calibri"/>
                <a:cs typeface="Calibri"/>
                <a:sym typeface="Calibri"/>
              </a:rPr>
              <a:t>as an extension of primary care practices</a:t>
            </a:r>
            <a:r>
              <a:rPr lang="en-US" sz="2400" b="0" i="0" u="none" strike="noStrike" cap="none" dirty="0">
                <a:solidFill>
                  <a:schemeClr val="dk1"/>
                </a:solidFill>
                <a:latin typeface="Calibri"/>
                <a:ea typeface="Calibri"/>
                <a:cs typeface="Calibri"/>
                <a:sym typeface="Calibri"/>
              </a:rPr>
              <a:t>, work with practice based nurse care managers</a:t>
            </a:r>
          </a:p>
          <a:p>
            <a:pPr marL="342900" marR="0" lvl="0" indent="-342900" algn="l" rtl="0">
              <a:spcBef>
                <a:spcPts val="48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CHT </a:t>
            </a:r>
            <a:r>
              <a:rPr lang="en-US" sz="2400" b="1" i="0" u="none" strike="noStrike" cap="none" dirty="0" smtClean="0">
                <a:solidFill>
                  <a:schemeClr val="dk1"/>
                </a:solidFill>
                <a:latin typeface="Calibri"/>
                <a:ea typeface="Calibri"/>
                <a:cs typeface="Calibri"/>
                <a:sym typeface="Calibri"/>
              </a:rPr>
              <a:t>staff: CHWs</a:t>
            </a:r>
            <a:r>
              <a:rPr lang="en-US" sz="2400" b="1" i="0" u="none" strike="noStrike" cap="none" dirty="0">
                <a:solidFill>
                  <a:schemeClr val="dk1"/>
                </a:solidFill>
                <a:latin typeface="Calibri"/>
                <a:ea typeface="Calibri"/>
                <a:cs typeface="Calibri"/>
                <a:sym typeface="Calibri"/>
              </a:rPr>
              <a:t>, </a:t>
            </a:r>
            <a:r>
              <a:rPr lang="en-US" sz="2400" b="1" i="0" u="none" strike="noStrike" cap="none" dirty="0" smtClean="0">
                <a:solidFill>
                  <a:schemeClr val="dk1"/>
                </a:solidFill>
                <a:latin typeface="Calibri"/>
                <a:ea typeface="Calibri"/>
                <a:cs typeface="Calibri"/>
                <a:sym typeface="Calibri"/>
              </a:rPr>
              <a:t>BHCM</a:t>
            </a:r>
            <a:r>
              <a:rPr lang="en-US" sz="2400" b="0" i="0" u="none" strike="noStrike" cap="none" dirty="0" smtClean="0">
                <a:solidFill>
                  <a:schemeClr val="dk1"/>
                </a:solidFill>
                <a:latin typeface="Calibri"/>
                <a:ea typeface="Calibri"/>
                <a:cs typeface="Calibri"/>
                <a:sym typeface="Calibri"/>
              </a:rPr>
              <a:t>, administrative and management support </a:t>
            </a:r>
            <a:endParaRPr lang="en-US" sz="2400" b="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1" i="0" u="none" strike="noStrike" cap="none" dirty="0">
                <a:solidFill>
                  <a:schemeClr val="dk1"/>
                </a:solidFill>
                <a:latin typeface="Calibri"/>
                <a:ea typeface="Calibri"/>
                <a:cs typeface="Calibri"/>
                <a:sym typeface="Calibri"/>
              </a:rPr>
              <a:t>Targeted patients:</a:t>
            </a:r>
          </a:p>
          <a:p>
            <a:pPr marL="800100" marR="0" lvl="1" indent="-342900" algn="l" rtl="0">
              <a:spcBef>
                <a:spcPts val="480"/>
              </a:spcBef>
              <a:spcAft>
                <a:spcPts val="0"/>
              </a:spcAft>
              <a:buClr>
                <a:schemeClr val="dk1"/>
              </a:buClr>
              <a:buSzPct val="100000"/>
              <a:buFont typeface="Arial" panose="020B0604020202020204" pitchFamily="34" charset="0"/>
              <a:buChar char="–"/>
            </a:pPr>
            <a:r>
              <a:rPr lang="en-US" sz="2400" b="0" i="0" u="none" strike="noStrike" cap="none" dirty="0" smtClean="0">
                <a:solidFill>
                  <a:schemeClr val="dk1"/>
                </a:solidFill>
                <a:latin typeface="Calibri"/>
                <a:ea typeface="Calibri"/>
                <a:cs typeface="Calibri"/>
                <a:sym typeface="Calibri"/>
              </a:rPr>
              <a:t>Adult patients </a:t>
            </a:r>
            <a:r>
              <a:rPr lang="en-US" sz="2400" b="0" i="0" u="none" strike="noStrike" cap="none" dirty="0">
                <a:solidFill>
                  <a:schemeClr val="dk1"/>
                </a:solidFill>
                <a:latin typeface="Calibri"/>
                <a:ea typeface="Calibri"/>
                <a:cs typeface="Calibri"/>
                <a:sym typeface="Calibri"/>
              </a:rPr>
              <a:t>of participating </a:t>
            </a:r>
            <a:r>
              <a:rPr lang="en-US" sz="2400" b="0" i="0" u="none" strike="noStrike" cap="none" dirty="0" smtClean="0">
                <a:solidFill>
                  <a:schemeClr val="dk1"/>
                </a:solidFill>
                <a:latin typeface="Calibri"/>
                <a:ea typeface="Calibri"/>
                <a:cs typeface="Calibri"/>
                <a:sym typeface="Calibri"/>
              </a:rPr>
              <a:t>PCMHs, </a:t>
            </a:r>
            <a:r>
              <a:rPr lang="en-US" sz="2400" b="1" i="0" u="none" strike="noStrike" cap="none" dirty="0" smtClean="0">
                <a:solidFill>
                  <a:schemeClr val="dk1"/>
                </a:solidFill>
                <a:latin typeface="Calibri"/>
                <a:ea typeface="Calibri"/>
                <a:cs typeface="Calibri"/>
                <a:sym typeface="Calibri"/>
              </a:rPr>
              <a:t>HP HR Lists</a:t>
            </a:r>
            <a:endParaRPr lang="en-US" sz="2400" b="1" i="0" u="none" strike="noStrike" cap="none" dirty="0">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In top 5% high risk/high cost/ high utilizers</a:t>
            </a:r>
          </a:p>
          <a:p>
            <a:pPr marL="742950" marR="0" lvl="1" indent="-285750" algn="l" rtl="0">
              <a:spcBef>
                <a:spcPts val="480"/>
              </a:spcBef>
              <a:spcAft>
                <a:spcPts val="0"/>
              </a:spcAft>
              <a:buClr>
                <a:schemeClr val="dk1"/>
              </a:buClr>
              <a:buSzPct val="100000"/>
              <a:buFont typeface="Arial"/>
              <a:buChar char="–"/>
            </a:pPr>
            <a:r>
              <a:rPr lang="en-US" sz="2400" b="1" i="0" u="none" strike="noStrike" cap="none" dirty="0" err="1">
                <a:solidFill>
                  <a:schemeClr val="dk1"/>
                </a:solidFill>
                <a:latin typeface="Calibri"/>
                <a:ea typeface="Calibri"/>
                <a:cs typeface="Calibri"/>
                <a:sym typeface="Calibri"/>
              </a:rPr>
              <a:t>Impactable</a:t>
            </a:r>
            <a:r>
              <a:rPr lang="en-US" sz="2400" b="0" i="0" u="none" strike="noStrike" cap="none" dirty="0">
                <a:solidFill>
                  <a:schemeClr val="dk1"/>
                </a:solidFill>
                <a:latin typeface="Calibri"/>
                <a:ea typeface="Calibri"/>
                <a:cs typeface="Calibri"/>
                <a:sym typeface="Calibri"/>
              </a:rPr>
              <a:t> by CHT services</a:t>
            </a:r>
          </a:p>
          <a:p>
            <a:pPr marL="342900" marR="0" lvl="0" indent="-342900" algn="l" rtl="0">
              <a:spcBef>
                <a:spcPts val="48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chemeClr val="dk1"/>
                </a:solidFill>
                <a:latin typeface="Calibri"/>
                <a:ea typeface="Calibri"/>
                <a:cs typeface="Calibri"/>
                <a:sym typeface="Calibri"/>
              </a:rPr>
              <a:t>Goal:</a:t>
            </a:r>
            <a:r>
              <a:rPr lang="en-US" sz="2400" b="0" i="0" u="none" strike="noStrike" cap="none" dirty="0">
                <a:solidFill>
                  <a:schemeClr val="dk1"/>
                </a:solidFill>
                <a:latin typeface="Calibri"/>
                <a:ea typeface="Calibri"/>
                <a:cs typeface="Calibri"/>
                <a:sym typeface="Calibri"/>
              </a:rPr>
              <a:t> Improve patient care, heath, and satisfaction with care, reduce </a:t>
            </a:r>
            <a:r>
              <a:rPr lang="en-US" sz="2400" b="0" i="0" u="none" strike="noStrike" cap="none" dirty="0" smtClean="0">
                <a:solidFill>
                  <a:schemeClr val="dk1"/>
                </a:solidFill>
                <a:latin typeface="Calibri"/>
                <a:ea typeface="Calibri"/>
                <a:cs typeface="Calibri"/>
                <a:sym typeface="Calibri"/>
              </a:rPr>
              <a:t>cost/unnecessary utilization</a:t>
            </a:r>
          </a:p>
          <a:p>
            <a:pPr marL="342900" marR="0" lvl="0" indent="-342900" algn="l" rtl="0">
              <a:spcBef>
                <a:spcPts val="480"/>
              </a:spcBef>
              <a:buClr>
                <a:schemeClr val="dk1"/>
              </a:buClr>
              <a:buSzPct val="100000"/>
              <a:buFont typeface="Arial"/>
              <a:buChar char="•"/>
            </a:pPr>
            <a:r>
              <a:rPr lang="en-US" sz="2400" b="1" dirty="0" smtClean="0">
                <a:solidFill>
                  <a:schemeClr val="dk1"/>
                </a:solidFill>
                <a:latin typeface="Calibri"/>
                <a:ea typeface="Calibri"/>
                <a:cs typeface="Calibri"/>
                <a:sym typeface="Calibri"/>
              </a:rPr>
              <a:t>Program Evaluation Mixed-Methods </a:t>
            </a:r>
          </a:p>
          <a:p>
            <a:pPr marL="796925" lvl="1" indent="-339725">
              <a:spcBef>
                <a:spcPts val="480"/>
              </a:spcBef>
              <a:spcAft>
                <a:spcPts val="0"/>
              </a:spcAft>
              <a:buClr>
                <a:schemeClr val="dk1"/>
              </a:buClr>
              <a:buSzPct val="100000"/>
              <a:buFont typeface="Arial" panose="020B0604020202020204" pitchFamily="34" charset="0"/>
              <a:buChar char="–"/>
            </a:pPr>
            <a:r>
              <a:rPr lang="en-US" sz="2400" dirty="0">
                <a:solidFill>
                  <a:schemeClr val="dk1"/>
                </a:solidFill>
                <a:latin typeface="Calibri"/>
                <a:ea typeface="Calibri"/>
                <a:cs typeface="Calibri"/>
                <a:sym typeface="Calibri"/>
              </a:rPr>
              <a:t>Go</a:t>
            </a:r>
            <a:r>
              <a:rPr lang="en-US" sz="2200" b="0" i="0" u="none" strike="noStrike" cap="none" dirty="0" smtClean="0">
                <a:solidFill>
                  <a:schemeClr val="dk1"/>
                </a:solidFill>
                <a:latin typeface="Calibri"/>
                <a:ea typeface="Calibri"/>
                <a:cs typeface="Calibri"/>
                <a:sym typeface="Calibri"/>
              </a:rPr>
              <a:t>al: Develop recommendations and lessons learned</a:t>
            </a:r>
          </a:p>
          <a:p>
            <a:pPr marL="819150" lvl="2" indent="-342900">
              <a:spcBef>
                <a:spcPts val="480"/>
              </a:spcBef>
              <a:spcAft>
                <a:spcPts val="0"/>
              </a:spcAft>
              <a:buClr>
                <a:schemeClr val="dk1"/>
              </a:buClr>
              <a:buSzPct val="100000"/>
              <a:buFont typeface="Arial" panose="020B0604020202020204" pitchFamily="34" charset="0"/>
              <a:buChar char="–"/>
            </a:pPr>
            <a:r>
              <a:rPr lang="en-US" dirty="0" smtClean="0">
                <a:solidFill>
                  <a:schemeClr val="dk1"/>
                </a:solidFill>
                <a:latin typeface="Calibri"/>
                <a:ea typeface="Calibri"/>
                <a:cs typeface="Calibri"/>
                <a:sym typeface="Calibri"/>
              </a:rPr>
              <a:t>See CTC-RI Community Health Team Pilot Program Final Evaluation Report, February 2016</a:t>
            </a:r>
            <a:endParaRPr lang="en-US"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8442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52400"/>
            <a:ext cx="7543800" cy="931862"/>
          </a:xfrm>
        </p:spPr>
        <p:txBody>
          <a:bodyPr>
            <a:normAutofit fontScale="90000"/>
          </a:bodyPr>
          <a:lstStyle/>
          <a:p>
            <a:pPr algn="ctr"/>
            <a:r>
              <a:rPr lang="en-US" altLang="en-US" sz="4400" b="1" dirty="0" smtClean="0"/>
              <a:t>Recommendations</a:t>
            </a:r>
            <a:r>
              <a:rPr lang="en-US" altLang="en-US" sz="4000" b="1" dirty="0" smtClean="0"/>
              <a:t/>
            </a:r>
            <a:br>
              <a:rPr lang="en-US" altLang="en-US" sz="4000" b="1" dirty="0" smtClean="0"/>
            </a:br>
            <a:r>
              <a:rPr lang="en-US" altLang="en-US" sz="2700" dirty="0" smtClean="0"/>
              <a:t>Phase 2</a:t>
            </a:r>
            <a:endParaRPr lang="en-US" sz="2700" dirty="0"/>
          </a:p>
        </p:txBody>
      </p:sp>
      <p:sp>
        <p:nvSpPr>
          <p:cNvPr id="3" name="Content Placeholder 2"/>
          <p:cNvSpPr>
            <a:spLocks noGrp="1"/>
          </p:cNvSpPr>
          <p:nvPr>
            <p:ph idx="1"/>
          </p:nvPr>
        </p:nvSpPr>
        <p:spPr>
          <a:xfrm>
            <a:off x="533400" y="1066800"/>
            <a:ext cx="7772400" cy="5257800"/>
          </a:xfrm>
        </p:spPr>
        <p:txBody>
          <a:bodyPr/>
          <a:lstStyle/>
          <a:p>
            <a:pPr marL="0" indent="0">
              <a:buFont typeface="Arial" panose="020B0604020202020204" pitchFamily="34" charset="0"/>
              <a:buNone/>
              <a:defRPr/>
            </a:pPr>
            <a:r>
              <a:rPr lang="en-US" altLang="en-US" sz="2400" dirty="0" smtClean="0"/>
              <a:t>Standardize </a:t>
            </a:r>
            <a:r>
              <a:rPr lang="en-US" altLang="en-US" sz="2400" dirty="0"/>
              <a:t>Operations across Regional </a:t>
            </a:r>
            <a:r>
              <a:rPr lang="en-US" altLang="en-US" sz="2400" dirty="0" smtClean="0"/>
              <a:t>Teams</a:t>
            </a:r>
          </a:p>
          <a:p>
            <a:pPr marL="404813" indent="-404813">
              <a:spcBef>
                <a:spcPts val="600"/>
              </a:spcBef>
              <a:buClrTx/>
              <a:buFont typeface="Calibri" panose="020F0502020204030204" pitchFamily="34" charset="0"/>
              <a:buChar char="•"/>
              <a:defRPr/>
            </a:pPr>
            <a:r>
              <a:rPr lang="en-US" altLang="en-US" sz="2000" dirty="0" smtClean="0"/>
              <a:t>Standardize </a:t>
            </a:r>
            <a:r>
              <a:rPr lang="en-US" altLang="en-US" sz="2000" dirty="0"/>
              <a:t>policies and </a:t>
            </a:r>
            <a:r>
              <a:rPr lang="en-US" altLang="en-US" sz="2000" dirty="0" smtClean="0"/>
              <a:t>procedures</a:t>
            </a:r>
          </a:p>
          <a:p>
            <a:pPr marL="404813" indent="-404813">
              <a:spcBef>
                <a:spcPts val="600"/>
              </a:spcBef>
              <a:buClrTx/>
              <a:buFont typeface="Calibri" panose="020F0502020204030204" pitchFamily="34" charset="0"/>
              <a:buChar char="•"/>
              <a:defRPr/>
            </a:pPr>
            <a:r>
              <a:rPr lang="en-US" altLang="en-US" dirty="0" smtClean="0"/>
              <a:t>Allowed teams to establish change control process for the shared database</a:t>
            </a:r>
          </a:p>
          <a:p>
            <a:pPr marL="404813" indent="-404813">
              <a:spcBef>
                <a:spcPts val="600"/>
              </a:spcBef>
              <a:buClrTx/>
              <a:buFont typeface="Calibri" panose="020F0502020204030204" pitchFamily="34" charset="0"/>
              <a:buChar char="•"/>
              <a:defRPr/>
            </a:pPr>
            <a:r>
              <a:rPr lang="en-US" altLang="en-US" sz="2000" dirty="0" smtClean="0"/>
              <a:t>Facilitated the development of performance metrics and improvement process</a:t>
            </a:r>
            <a:endParaRPr lang="en-US" sz="2000" b="1" dirty="0" smtClean="0"/>
          </a:p>
          <a:p>
            <a:pPr marL="0" lvl="2" indent="0" fontAlgn="auto">
              <a:lnSpc>
                <a:spcPct val="100000"/>
              </a:lnSpc>
              <a:spcBef>
                <a:spcPts val="0"/>
              </a:spcBef>
              <a:spcAft>
                <a:spcPts val="0"/>
              </a:spcAft>
              <a:buClrTx/>
              <a:buNone/>
              <a:defRPr/>
            </a:pPr>
            <a:r>
              <a:rPr lang="en-US" sz="2400" dirty="0" smtClean="0"/>
              <a:t>Memorandum </a:t>
            </a:r>
            <a:r>
              <a:rPr lang="en-US" sz="2400" dirty="0"/>
              <a:t>of Understanding (MOU)  was replaced with Memorandum of Agreement (MOA</a:t>
            </a:r>
            <a:r>
              <a:rPr lang="en-US" sz="2400" dirty="0" smtClean="0"/>
              <a:t>)</a:t>
            </a:r>
          </a:p>
          <a:p>
            <a:pPr marL="342900" lvl="2" indent="-342900" fontAlgn="auto">
              <a:lnSpc>
                <a:spcPct val="100000"/>
              </a:lnSpc>
              <a:spcBef>
                <a:spcPts val="600"/>
              </a:spcBef>
              <a:spcAft>
                <a:spcPts val="200"/>
              </a:spcAft>
              <a:buClrTx/>
              <a:buFont typeface="Calibri" panose="020F0502020204030204" pitchFamily="34" charset="0"/>
              <a:buChar char="•"/>
              <a:defRPr/>
            </a:pPr>
            <a:r>
              <a:rPr lang="en-US" sz="2000" dirty="0"/>
              <a:t>Strengthen the Agreements MOA/BAA executed  between CHT and primary care practices within defined geographic areas </a:t>
            </a:r>
            <a:endParaRPr lang="en-US" sz="2400" dirty="0"/>
          </a:p>
          <a:p>
            <a:pPr marL="342900" lvl="1" indent="-342900">
              <a:spcBef>
                <a:spcPts val="600"/>
              </a:spcBef>
              <a:spcAft>
                <a:spcPts val="200"/>
              </a:spcAft>
              <a:buClrTx/>
              <a:buFont typeface="Calibri" panose="020F0502020204030204" pitchFamily="34" charset="0"/>
              <a:buChar char="•"/>
            </a:pPr>
            <a:r>
              <a:rPr lang="en-US" sz="2000" dirty="0"/>
              <a:t>MOA more explicitly states responsibilities of practices, CHT, and CHT host </a:t>
            </a:r>
            <a:r>
              <a:rPr lang="en-US" sz="2000" dirty="0" smtClean="0"/>
              <a:t>entity; Health </a:t>
            </a:r>
            <a:r>
              <a:rPr lang="en-US" sz="2000" dirty="0"/>
              <a:t>Plans added to agreements </a:t>
            </a:r>
            <a:r>
              <a:rPr lang="en-US" sz="2000" dirty="0" smtClean="0"/>
              <a:t>7/1/16</a:t>
            </a:r>
            <a:endParaRPr lang="en-US" sz="2000" dirty="0"/>
          </a:p>
          <a:p>
            <a:pPr marL="342900" lvl="1" indent="-342900">
              <a:spcBef>
                <a:spcPts val="600"/>
              </a:spcBef>
              <a:spcAft>
                <a:spcPts val="200"/>
              </a:spcAft>
              <a:buClrTx/>
              <a:buFont typeface="Calibri" panose="020F0502020204030204" pitchFamily="34" charset="0"/>
              <a:buChar char="•"/>
            </a:pPr>
            <a:r>
              <a:rPr lang="en-US" sz="2000" dirty="0"/>
              <a:t>MOA provides more prescriptive framework for how CHT and practices must work together to manage high risk patients</a:t>
            </a:r>
          </a:p>
          <a:p>
            <a:pPr marL="690563" lvl="2" indent="-306388">
              <a:buClrTx/>
              <a:buFont typeface="Arial" panose="020B0604020202020204" pitchFamily="34" charset="0"/>
              <a:buChar char="–"/>
            </a:pPr>
            <a:r>
              <a:rPr lang="en-US" sz="2000" b="1" dirty="0"/>
              <a:t>Explicitly encourages warm handoffs</a:t>
            </a:r>
          </a:p>
          <a:p>
            <a:pPr marL="174625" lvl="2" indent="-174625" fontAlgn="auto">
              <a:lnSpc>
                <a:spcPct val="100000"/>
              </a:lnSpc>
              <a:spcBef>
                <a:spcPts val="0"/>
              </a:spcBef>
              <a:spcAft>
                <a:spcPts val="0"/>
              </a:spcAft>
              <a:buClrTx/>
              <a:buFont typeface="Arial" panose="020B0604020202020204" pitchFamily="34" charset="0"/>
              <a:buChar char="•"/>
              <a:defRPr/>
            </a:pPr>
            <a:endParaRPr lang="en-US" sz="1500" dirty="0"/>
          </a:p>
          <a:p>
            <a:pPr marL="174625" indent="-174625">
              <a:buFont typeface="Arial" panose="020B0604020202020204" pitchFamily="34" charset="0"/>
              <a:buChar char="•"/>
              <a:defRPr/>
            </a:pPr>
            <a:endParaRPr lang="en-US" altLang="en-US" sz="2900" dirty="0"/>
          </a:p>
          <a:p>
            <a:endParaRPr lang="en-US" dirty="0"/>
          </a:p>
        </p:txBody>
      </p:sp>
    </p:spTree>
    <p:extLst>
      <p:ext uri="{BB962C8B-B14F-4D97-AF65-F5344CB8AC3E}">
        <p14:creationId xmlns:p14="http://schemas.microsoft.com/office/powerpoint/2010/main" val="338395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0"/>
            <a:ext cx="7543800" cy="1449387"/>
          </a:xfrm>
        </p:spPr>
        <p:txBody>
          <a:bodyPr>
            <a:normAutofit/>
          </a:bodyPr>
          <a:lstStyle/>
          <a:p>
            <a:pPr algn="ctr">
              <a:defRPr/>
            </a:pPr>
            <a:r>
              <a:rPr lang="en-US" sz="4000" b="1" dirty="0" smtClean="0"/>
              <a:t>CTC New CHT Model Phase 2</a:t>
            </a:r>
            <a:br>
              <a:rPr lang="en-US" sz="4000" b="1" dirty="0" smtClean="0"/>
            </a:br>
            <a:r>
              <a:rPr lang="en-US" sz="3600" dirty="0" smtClean="0"/>
              <a:t>Reorganized per Recommendations</a:t>
            </a:r>
            <a:endParaRPr lang="en-US" sz="3600" dirty="0"/>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D58047E-AFC4-4948-B804-14ECACE5B4A1}" type="slidenum">
              <a:rPr lang="en-US" altLang="en-US" smtClean="0">
                <a:solidFill>
                  <a:srgbClr val="FFFFFF"/>
                </a:solidFill>
              </a:rPr>
              <a:pPr/>
              <a:t>13</a:t>
            </a:fld>
            <a:endParaRPr lang="en-US" altLang="en-US" smtClean="0">
              <a:solidFill>
                <a:srgbClr val="FFFFFF"/>
              </a:solidFill>
            </a:endParaRPr>
          </a:p>
        </p:txBody>
      </p:sp>
      <p:sp>
        <p:nvSpPr>
          <p:cNvPr id="21508" name="TextBox 4"/>
          <p:cNvSpPr txBox="1">
            <a:spLocks noChangeArrowheads="1"/>
          </p:cNvSpPr>
          <p:nvPr/>
        </p:nvSpPr>
        <p:spPr bwMode="auto">
          <a:xfrm>
            <a:off x="4286250" y="25527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21509" name="TextBox 6"/>
          <p:cNvSpPr txBox="1">
            <a:spLocks noChangeArrowheads="1"/>
          </p:cNvSpPr>
          <p:nvPr/>
        </p:nvSpPr>
        <p:spPr bwMode="auto">
          <a:xfrm>
            <a:off x="3886200" y="1752600"/>
            <a:ext cx="13065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altLang="en-US" dirty="0" smtClean="0"/>
              <a:t>CTC-RI</a:t>
            </a:r>
            <a:endParaRPr lang="en-US" altLang="en-US" dirty="0"/>
          </a:p>
        </p:txBody>
      </p:sp>
      <p:sp>
        <p:nvSpPr>
          <p:cNvPr id="21510" name="TextBox 7"/>
          <p:cNvSpPr txBox="1">
            <a:spLocks noChangeArrowheads="1"/>
          </p:cNvSpPr>
          <p:nvPr/>
        </p:nvSpPr>
        <p:spPr bwMode="auto">
          <a:xfrm>
            <a:off x="3527425" y="2414588"/>
            <a:ext cx="188912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r>
              <a:rPr lang="en-US" altLang="en-US"/>
              <a:t>CHT Centralized Management</a:t>
            </a:r>
          </a:p>
        </p:txBody>
      </p:sp>
      <p:sp>
        <p:nvSpPr>
          <p:cNvPr id="21511" name="TextBox 8"/>
          <p:cNvSpPr txBox="1">
            <a:spLocks noChangeArrowheads="1"/>
          </p:cNvSpPr>
          <p:nvPr/>
        </p:nvSpPr>
        <p:spPr bwMode="auto">
          <a:xfrm>
            <a:off x="3005138" y="3287713"/>
            <a:ext cx="29337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r>
              <a:rPr lang="en-US" altLang="en-US" b="1" dirty="0"/>
              <a:t>Data Management Services</a:t>
            </a:r>
            <a:r>
              <a:rPr lang="en-US" altLang="en-US" dirty="0"/>
              <a:t> </a:t>
            </a:r>
            <a:r>
              <a:rPr lang="en-US" altLang="en-US" dirty="0" smtClean="0"/>
              <a:t>database and core analytic services </a:t>
            </a:r>
            <a:r>
              <a:rPr lang="en-US" altLang="en-US" dirty="0"/>
              <a:t>for all teams</a:t>
            </a:r>
          </a:p>
        </p:txBody>
      </p:sp>
      <p:sp>
        <p:nvSpPr>
          <p:cNvPr id="14" name="Rounded Rectangle 13"/>
          <p:cNvSpPr/>
          <p:nvPr/>
        </p:nvSpPr>
        <p:spPr>
          <a:xfrm>
            <a:off x="3903663" y="5146675"/>
            <a:ext cx="11350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Local CHT </a:t>
            </a:r>
          </a:p>
          <a:p>
            <a:pPr algn="ctr">
              <a:defRPr/>
            </a:pPr>
            <a:r>
              <a:rPr lang="en-US" sz="1400" dirty="0"/>
              <a:t>Pawtucket </a:t>
            </a:r>
          </a:p>
          <a:p>
            <a:pPr algn="ctr">
              <a:defRPr/>
            </a:pPr>
            <a:r>
              <a:rPr lang="en-US" sz="1400" dirty="0"/>
              <a:t>Central Falls</a:t>
            </a:r>
          </a:p>
        </p:txBody>
      </p:sp>
      <p:sp>
        <p:nvSpPr>
          <p:cNvPr id="17" name="Rounded Rectangle 16"/>
          <p:cNvSpPr/>
          <p:nvPr/>
        </p:nvSpPr>
        <p:spPr>
          <a:xfrm>
            <a:off x="1344613" y="5127625"/>
            <a:ext cx="10461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Local CHT</a:t>
            </a:r>
          </a:p>
          <a:p>
            <a:pPr algn="ctr">
              <a:defRPr/>
            </a:pPr>
            <a:r>
              <a:rPr lang="en-US" sz="1400" dirty="0"/>
              <a:t>South County</a:t>
            </a:r>
          </a:p>
        </p:txBody>
      </p:sp>
      <p:cxnSp>
        <p:nvCxnSpPr>
          <p:cNvPr id="4" name="Straight Arrow Connector 3"/>
          <p:cNvCxnSpPr>
            <a:stCxn id="21509" idx="2"/>
          </p:cNvCxnSpPr>
          <p:nvPr/>
        </p:nvCxnSpPr>
        <p:spPr>
          <a:xfrm>
            <a:off x="4539456" y="2122487"/>
            <a:ext cx="0" cy="292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79913" y="3060700"/>
            <a:ext cx="0" cy="227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1511" idx="2"/>
            <a:endCxn id="17" idx="0"/>
          </p:cNvCxnSpPr>
          <p:nvPr/>
        </p:nvCxnSpPr>
        <p:spPr>
          <a:xfrm flipH="1">
            <a:off x="1867694" y="4211043"/>
            <a:ext cx="2604294" cy="916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1511" idx="2"/>
            <a:endCxn id="26" idx="0"/>
          </p:cNvCxnSpPr>
          <p:nvPr/>
        </p:nvCxnSpPr>
        <p:spPr>
          <a:xfrm>
            <a:off x="4471988" y="4211043"/>
            <a:ext cx="2687638" cy="954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1511" idx="2"/>
            <a:endCxn id="14" idx="0"/>
          </p:cNvCxnSpPr>
          <p:nvPr/>
        </p:nvCxnSpPr>
        <p:spPr>
          <a:xfrm flipH="1">
            <a:off x="4471194" y="4211043"/>
            <a:ext cx="794" cy="935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592888" y="5165725"/>
            <a:ext cx="113347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TBD</a:t>
            </a:r>
          </a:p>
          <a:p>
            <a:pPr algn="ctr">
              <a:defRPr/>
            </a:pPr>
            <a:r>
              <a:rPr lang="en-US" sz="1400" dirty="0"/>
              <a:t>Additional Local CHTs </a:t>
            </a:r>
          </a:p>
        </p:txBody>
      </p:sp>
    </p:spTree>
    <p:extLst>
      <p:ext uri="{BB962C8B-B14F-4D97-AF65-F5344CB8AC3E}">
        <p14:creationId xmlns:p14="http://schemas.microsoft.com/office/powerpoint/2010/main" val="2470692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dirty="0">
                <a:solidFill>
                  <a:schemeClr val="dk1"/>
                </a:solidFill>
                <a:latin typeface="Calibri"/>
                <a:ea typeface="Calibri"/>
                <a:cs typeface="Calibri"/>
                <a:sym typeface="Calibri"/>
              </a:rPr>
              <a:t> </a:t>
            </a:r>
            <a:br>
              <a:rPr lang="en-US" sz="3959" b="0" i="0" u="none" strike="noStrike" cap="none" dirty="0">
                <a:solidFill>
                  <a:schemeClr val="dk1"/>
                </a:solidFill>
                <a:latin typeface="Calibri"/>
                <a:ea typeface="Calibri"/>
                <a:cs typeface="Calibri"/>
                <a:sym typeface="Calibri"/>
              </a:rPr>
            </a:br>
            <a:r>
              <a:rPr lang="en-US" sz="2400" b="1" i="0" u="none" strike="noStrike" cap="none" dirty="0">
                <a:solidFill>
                  <a:schemeClr val="dk1"/>
                </a:solidFill>
                <a:latin typeface="Calibri"/>
                <a:ea typeface="Calibri"/>
                <a:cs typeface="Calibri"/>
                <a:sym typeface="Calibri"/>
              </a:rPr>
              <a:t>Community Health </a:t>
            </a:r>
            <a:r>
              <a:rPr lang="en-US" sz="2400" b="1" dirty="0" smtClean="0">
                <a:solidFill>
                  <a:schemeClr val="dk1"/>
                </a:solidFill>
                <a:latin typeface="Calibri"/>
                <a:ea typeface="Calibri"/>
                <a:cs typeface="Calibri"/>
                <a:sym typeface="Calibri"/>
              </a:rPr>
              <a:t>Progra</a:t>
            </a:r>
            <a:r>
              <a:rPr lang="en-US" sz="2400" b="1" dirty="0">
                <a:solidFill>
                  <a:schemeClr val="dk1"/>
                </a:solidFill>
                <a:latin typeface="Calibri"/>
                <a:ea typeface="Calibri"/>
                <a:cs typeface="Calibri"/>
                <a:sym typeface="Calibri"/>
              </a:rPr>
              <a:t>m</a:t>
            </a:r>
            <a:endParaRPr lang="en-US" sz="2400" b="1" i="0" u="none" strike="noStrike" cap="none" dirty="0">
              <a:solidFill>
                <a:schemeClr val="dk1"/>
              </a:solidFill>
              <a:latin typeface="Calibri"/>
              <a:ea typeface="Calibri"/>
              <a:cs typeface="Calibri"/>
              <a:sym typeface="Calibri"/>
            </a:endParaRPr>
          </a:p>
        </p:txBody>
      </p:sp>
      <p:sp>
        <p:nvSpPr>
          <p:cNvPr id="173" name="Shape 173"/>
          <p:cNvSpPr txBox="1">
            <a:spLocks noGrp="1"/>
          </p:cNvSpPr>
          <p:nvPr>
            <p:ph type="body" idx="1"/>
          </p:nvPr>
        </p:nvSpPr>
        <p:spPr>
          <a:xfrm>
            <a:off x="457200" y="1219200"/>
            <a:ext cx="4040187" cy="639762"/>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a:p>
            <a:pPr marL="0" marR="0" lvl="0" indent="0" algn="l" rtl="0">
              <a:lnSpc>
                <a:spcPct val="80000"/>
              </a:lnSpc>
              <a:spcBef>
                <a:spcPts val="120"/>
              </a:spcBef>
              <a:spcAft>
                <a:spcPts val="0"/>
              </a:spcAft>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Primary Care Practices</a:t>
            </a:r>
          </a:p>
          <a:p>
            <a:pPr marL="0" marR="0" lvl="0" indent="0" algn="l" rtl="0">
              <a:lnSpc>
                <a:spcPct val="80000"/>
              </a:lnSpc>
              <a:spcBef>
                <a:spcPts val="120"/>
              </a:spcBef>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body" idx="2"/>
          </p:nvPr>
        </p:nvSpPr>
        <p:spPr>
          <a:xfrm>
            <a:off x="457200" y="1828800"/>
            <a:ext cx="4040187" cy="39512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smtClean="0">
                <a:solidFill>
                  <a:schemeClr val="dk1"/>
                </a:solidFill>
                <a:latin typeface="Calibri"/>
                <a:ea typeface="Calibri"/>
                <a:cs typeface="Calibri"/>
                <a:sym typeface="Calibri"/>
              </a:rPr>
              <a:t>Dr</a:t>
            </a:r>
            <a:r>
              <a:rPr lang="en-US" b="0" i="0" u="none" strike="noStrike" cap="none" dirty="0">
                <a:solidFill>
                  <a:schemeClr val="dk1"/>
                </a:solidFill>
                <a:latin typeface="Calibri"/>
                <a:ea typeface="Calibri"/>
                <a:cs typeface="Calibri"/>
                <a:sym typeface="Calibri"/>
              </a:rPr>
              <a:t>. Cunniff</a:t>
            </a: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Dr. </a:t>
            </a:r>
            <a:r>
              <a:rPr lang="en-US" b="0" i="0" u="none" strike="noStrike" cap="none" dirty="0" err="1">
                <a:solidFill>
                  <a:schemeClr val="dk1"/>
                </a:solidFill>
                <a:latin typeface="Calibri"/>
                <a:ea typeface="Calibri"/>
                <a:cs typeface="Calibri"/>
                <a:sym typeface="Calibri"/>
              </a:rPr>
              <a:t>DelSesto</a:t>
            </a:r>
            <a:endParaRPr lang="en-US"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Dr. Demirs</a:t>
            </a: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SC Internal Medicine</a:t>
            </a: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smtClean="0">
                <a:solidFill>
                  <a:schemeClr val="dk1"/>
                </a:solidFill>
                <a:latin typeface="Calibri"/>
                <a:ea typeface="Calibri"/>
                <a:cs typeface="Calibri"/>
                <a:sym typeface="Calibri"/>
              </a:rPr>
              <a:t>SCMG EG, Wakefield, Westerly</a:t>
            </a:r>
            <a:endParaRPr lang="en-US"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SC Walk-In and Primary Care</a:t>
            </a: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Thundermist Wakefield</a:t>
            </a:r>
          </a:p>
          <a:p>
            <a:pPr marL="342900" marR="0" lvl="0" indent="-342900" algn="l" rtl="0">
              <a:lnSpc>
                <a:spcPct val="90000"/>
              </a:lnSpc>
              <a:spcBef>
                <a:spcPts val="444"/>
              </a:spcBef>
              <a:spcAft>
                <a:spcPts val="0"/>
              </a:spcAft>
              <a:buClr>
                <a:schemeClr val="dk1"/>
              </a:buClr>
              <a:buSzPct val="100909"/>
              <a:buFont typeface="Arial"/>
              <a:buChar char="•"/>
            </a:pPr>
            <a:r>
              <a:rPr lang="en-US" b="0" i="0" u="none" strike="noStrike" cap="none" dirty="0">
                <a:solidFill>
                  <a:schemeClr val="dk1"/>
                </a:solidFill>
                <a:latin typeface="Calibri"/>
                <a:ea typeface="Calibri"/>
                <a:cs typeface="Calibri"/>
                <a:sym typeface="Calibri"/>
              </a:rPr>
              <a:t>Wood River Health Services</a:t>
            </a:r>
          </a:p>
          <a:p>
            <a:pPr marL="342900" marR="0" lvl="0" indent="-342900" algn="l" rtl="0">
              <a:lnSpc>
                <a:spcPct val="90000"/>
              </a:lnSpc>
              <a:spcBef>
                <a:spcPts val="444"/>
              </a:spcBef>
              <a:buClr>
                <a:schemeClr val="dk1"/>
              </a:buClr>
              <a:buSzPct val="100909"/>
              <a:buFont typeface="Arial"/>
              <a:buNone/>
            </a:pPr>
            <a:r>
              <a:rPr lang="en-US" sz="2220" b="1" i="0" u="none" strike="noStrike" cap="none" dirty="0" smtClean="0">
                <a:solidFill>
                  <a:schemeClr val="dk1"/>
                </a:solidFill>
                <a:latin typeface="Calibri"/>
                <a:ea typeface="Calibri"/>
                <a:cs typeface="Calibri"/>
                <a:sym typeface="Calibri"/>
              </a:rPr>
              <a:t>Centralized Management</a:t>
            </a:r>
          </a:p>
          <a:p>
            <a:pPr marL="339725" indent="-339725">
              <a:spcBef>
                <a:spcPts val="444"/>
              </a:spcBef>
              <a:buClr>
                <a:schemeClr val="dk1"/>
              </a:buClr>
              <a:buSzPct val="100909"/>
              <a:buFont typeface="Arial" panose="020B0604020202020204" pitchFamily="34" charset="0"/>
              <a:buChar char="•"/>
            </a:pPr>
            <a:r>
              <a:rPr lang="en-US" dirty="0" smtClean="0">
                <a:solidFill>
                  <a:schemeClr val="dk1"/>
                </a:solidFill>
                <a:latin typeface="Calibri"/>
                <a:ea typeface="Calibri"/>
                <a:cs typeface="Calibri"/>
                <a:sym typeface="Calibri"/>
              </a:rPr>
              <a:t>Liz Fortin, LICSW Program Director</a:t>
            </a:r>
          </a:p>
          <a:p>
            <a:pPr marL="339725" indent="-339725">
              <a:spcBef>
                <a:spcPts val="444"/>
              </a:spcBef>
              <a:buClr>
                <a:schemeClr val="dk1"/>
              </a:buClr>
              <a:buSzPct val="100909"/>
              <a:buFont typeface="Arial" panose="020B0604020202020204" pitchFamily="34" charset="0"/>
              <a:buChar char="•"/>
            </a:pPr>
            <a:r>
              <a:rPr lang="en-US" dirty="0" smtClean="0">
                <a:solidFill>
                  <a:schemeClr val="dk1"/>
                </a:solidFill>
                <a:latin typeface="Calibri"/>
                <a:ea typeface="Calibri"/>
                <a:cs typeface="Calibri"/>
                <a:sym typeface="Calibri"/>
              </a:rPr>
              <a:t>Gail Meisner, Database Manager</a:t>
            </a:r>
            <a:endParaRPr dirty="0">
              <a:solidFill>
                <a:schemeClr val="dk1"/>
              </a:solidFill>
              <a:latin typeface="Calibri"/>
              <a:ea typeface="Calibri"/>
              <a:cs typeface="Calibri"/>
              <a:sym typeface="Calibri"/>
            </a:endParaRPr>
          </a:p>
        </p:txBody>
      </p:sp>
      <p:sp>
        <p:nvSpPr>
          <p:cNvPr id="175" name="Shape 175"/>
          <p:cNvSpPr txBox="1">
            <a:spLocks noGrp="1"/>
          </p:cNvSpPr>
          <p:nvPr>
            <p:ph type="body" idx="3"/>
          </p:nvPr>
        </p:nvSpPr>
        <p:spPr>
          <a:xfrm>
            <a:off x="4645025" y="1219200"/>
            <a:ext cx="4041774" cy="639762"/>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a:p>
            <a:pPr marL="0" marR="0" lvl="0" indent="0" algn="l" rtl="0">
              <a:lnSpc>
                <a:spcPct val="80000"/>
              </a:lnSpc>
              <a:spcBef>
                <a:spcPts val="120"/>
              </a:spcBef>
              <a:spcAft>
                <a:spcPts val="0"/>
              </a:spcAft>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a:p>
            <a:pPr marL="0" marR="0" lvl="0" indent="0" algn="l" rtl="0">
              <a:lnSpc>
                <a:spcPct val="80000"/>
              </a:lnSpc>
              <a:spcBef>
                <a:spcPts val="480"/>
              </a:spcBef>
              <a:spcAft>
                <a:spcPts val="0"/>
              </a:spcAft>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Community Health Team </a:t>
            </a:r>
          </a:p>
          <a:p>
            <a:pPr marL="0" marR="0" lvl="0" indent="0" algn="l" rtl="0">
              <a:lnSpc>
                <a:spcPct val="80000"/>
              </a:lnSpc>
              <a:spcBef>
                <a:spcPts val="120"/>
              </a:spcBef>
              <a:buClr>
                <a:schemeClr val="dk1"/>
              </a:buClr>
              <a:buSzPct val="25000"/>
              <a:buFont typeface="Arial"/>
              <a:buNone/>
            </a:pPr>
            <a:endParaRPr sz="600" b="1"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body" idx="4"/>
          </p:nvPr>
        </p:nvSpPr>
        <p:spPr>
          <a:xfrm>
            <a:off x="4343400" y="1828801"/>
            <a:ext cx="4343399" cy="42973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2000"/>
              <a:buFont typeface="Arial"/>
              <a:buChar char="•"/>
            </a:pPr>
            <a:r>
              <a:rPr lang="en-US" b="0" i="0" u="none" strike="noStrike" cap="none" dirty="0" smtClean="0">
                <a:solidFill>
                  <a:schemeClr val="dk1"/>
                </a:solidFill>
                <a:latin typeface="Calibri"/>
                <a:ea typeface="Calibri"/>
                <a:cs typeface="Calibri"/>
                <a:sym typeface="Calibri"/>
              </a:rPr>
              <a:t>Marie Padilla, BA, CHW Team Lead</a:t>
            </a:r>
          </a:p>
          <a:p>
            <a:pPr marL="342900" marR="0" lvl="0" indent="-342900" algn="l" rtl="0">
              <a:lnSpc>
                <a:spcPct val="90000"/>
              </a:lnSpc>
              <a:spcBef>
                <a:spcPts val="0"/>
              </a:spcBef>
              <a:spcAft>
                <a:spcPts val="0"/>
              </a:spcAft>
              <a:buClr>
                <a:schemeClr val="dk1"/>
              </a:buClr>
              <a:buSzPct val="102000"/>
              <a:buFont typeface="Arial"/>
              <a:buChar char="•"/>
            </a:pPr>
            <a:r>
              <a:rPr lang="en-US" dirty="0" smtClean="0">
                <a:solidFill>
                  <a:schemeClr val="dk1"/>
                </a:solidFill>
                <a:latin typeface="Calibri"/>
                <a:ea typeface="Calibri"/>
                <a:cs typeface="Calibri"/>
                <a:sym typeface="Calibri"/>
              </a:rPr>
              <a:t>Cassandra Stukus, LCSW BHCM</a:t>
            </a:r>
          </a:p>
          <a:p>
            <a:pPr marL="342900" marR="0" lvl="0" indent="-342900" algn="l" rtl="0">
              <a:lnSpc>
                <a:spcPct val="90000"/>
              </a:lnSpc>
              <a:spcBef>
                <a:spcPts val="0"/>
              </a:spcBef>
              <a:spcAft>
                <a:spcPts val="0"/>
              </a:spcAft>
              <a:buClr>
                <a:schemeClr val="dk1"/>
              </a:buClr>
              <a:buSzPct val="102000"/>
              <a:buFont typeface="Arial"/>
              <a:buChar char="•"/>
            </a:pPr>
            <a:r>
              <a:rPr lang="en-US" b="0" i="0" u="none" strike="noStrike" cap="none" dirty="0" smtClean="0">
                <a:solidFill>
                  <a:schemeClr val="dk1"/>
                </a:solidFill>
                <a:latin typeface="Calibri"/>
                <a:ea typeface="Calibri"/>
                <a:cs typeface="Calibri"/>
                <a:sym typeface="Calibri"/>
              </a:rPr>
              <a:t>Tonya Pete, CHW</a:t>
            </a:r>
          </a:p>
          <a:p>
            <a:pPr marL="342900" marR="0" lvl="0" indent="-342900" algn="l" rtl="0">
              <a:lnSpc>
                <a:spcPct val="90000"/>
              </a:lnSpc>
              <a:spcBef>
                <a:spcPts val="0"/>
              </a:spcBef>
              <a:spcAft>
                <a:spcPts val="0"/>
              </a:spcAft>
              <a:buClr>
                <a:schemeClr val="dk1"/>
              </a:buClr>
              <a:buSzPct val="102000"/>
              <a:buFont typeface="Arial"/>
              <a:buChar char="•"/>
            </a:pPr>
            <a:r>
              <a:rPr lang="en-US" dirty="0" smtClean="0">
                <a:solidFill>
                  <a:schemeClr val="dk1"/>
                </a:solidFill>
                <a:latin typeface="Calibri"/>
                <a:ea typeface="Calibri"/>
                <a:cs typeface="Calibri"/>
                <a:sym typeface="Calibri"/>
              </a:rPr>
              <a:t>Stephanie Nacci, CHW</a:t>
            </a:r>
          </a:p>
          <a:p>
            <a:pPr marL="342900" marR="0" lvl="0" indent="-342900" algn="l" rtl="0">
              <a:lnSpc>
                <a:spcPct val="90000"/>
              </a:lnSpc>
              <a:spcBef>
                <a:spcPts val="0"/>
              </a:spcBef>
              <a:spcAft>
                <a:spcPts val="0"/>
              </a:spcAft>
              <a:buClr>
                <a:schemeClr val="dk1"/>
              </a:buClr>
              <a:buSzPct val="102000"/>
              <a:buFont typeface="Arial"/>
              <a:buChar char="•"/>
            </a:pPr>
            <a:r>
              <a:rPr lang="en-US" b="0" i="0" u="none" strike="noStrike" cap="none" dirty="0" smtClean="0">
                <a:solidFill>
                  <a:schemeClr val="dk1"/>
                </a:solidFill>
                <a:latin typeface="Calibri"/>
                <a:ea typeface="Calibri"/>
                <a:cs typeface="Calibri"/>
                <a:sym typeface="Calibri"/>
              </a:rPr>
              <a:t>Savanna Bebe, MSW Intern</a:t>
            </a:r>
          </a:p>
          <a:p>
            <a:pPr marL="342900" marR="0" lvl="0" indent="-342900" algn="l" rtl="0">
              <a:lnSpc>
                <a:spcPct val="90000"/>
              </a:lnSpc>
              <a:spcBef>
                <a:spcPts val="0"/>
              </a:spcBef>
              <a:spcAft>
                <a:spcPts val="0"/>
              </a:spcAft>
              <a:buClr>
                <a:schemeClr val="dk1"/>
              </a:buClr>
              <a:buSzPct val="102000"/>
              <a:buFont typeface="Arial"/>
              <a:buChar char="•"/>
            </a:pPr>
            <a:r>
              <a:rPr lang="en-US" dirty="0" smtClean="0">
                <a:solidFill>
                  <a:schemeClr val="dk1"/>
                </a:solidFill>
                <a:latin typeface="Calibri"/>
                <a:ea typeface="Calibri"/>
                <a:cs typeface="Calibri"/>
                <a:sym typeface="Calibri"/>
              </a:rPr>
              <a:t>Nicole Faison, MSW Intern</a:t>
            </a:r>
          </a:p>
          <a:p>
            <a:pPr marL="0" marR="0" lvl="0" indent="0" algn="l" rtl="0">
              <a:lnSpc>
                <a:spcPct val="90000"/>
              </a:lnSpc>
              <a:spcBef>
                <a:spcPts val="0"/>
              </a:spcBef>
              <a:spcAft>
                <a:spcPts val="0"/>
              </a:spcAft>
              <a:buClr>
                <a:schemeClr val="dk1"/>
              </a:buClr>
              <a:buSzPct val="102000"/>
              <a:buNone/>
            </a:pPr>
            <a:endParaRPr lang="en-US" sz="2040" b="0" i="0" u="none" strike="noStrike" cap="none" dirty="0">
              <a:solidFill>
                <a:schemeClr val="dk1"/>
              </a:solidFill>
              <a:latin typeface="Calibri"/>
              <a:ea typeface="Calibri"/>
              <a:cs typeface="Calibri"/>
              <a:sym typeface="Calibri"/>
            </a:endParaRPr>
          </a:p>
          <a:p>
            <a:pPr marL="0" marR="0" lvl="0" indent="0" algn="l" rtl="0">
              <a:lnSpc>
                <a:spcPct val="90000"/>
              </a:lnSpc>
              <a:spcBef>
                <a:spcPts val="408"/>
              </a:spcBef>
              <a:spcAft>
                <a:spcPts val="0"/>
              </a:spcAft>
              <a:buClr>
                <a:schemeClr val="dk1"/>
              </a:buClr>
              <a:buSzPct val="25000"/>
              <a:buFont typeface="Arial"/>
              <a:buNone/>
            </a:pPr>
            <a:r>
              <a:rPr lang="en-US" sz="2040" b="1" i="0" u="none" strike="noStrike" cap="none" dirty="0" smtClean="0">
                <a:solidFill>
                  <a:schemeClr val="dk1"/>
                </a:solidFill>
                <a:latin typeface="Calibri"/>
                <a:ea typeface="Calibri"/>
                <a:cs typeface="Calibri"/>
                <a:sym typeface="Calibri"/>
              </a:rPr>
              <a:t>Office </a:t>
            </a:r>
            <a:r>
              <a:rPr lang="en-US" sz="2040" b="1" i="0" u="none" strike="noStrike" cap="none" dirty="0">
                <a:solidFill>
                  <a:schemeClr val="dk1"/>
                </a:solidFill>
                <a:latin typeface="Calibri"/>
                <a:ea typeface="Calibri"/>
                <a:cs typeface="Calibri"/>
                <a:sym typeface="Calibri"/>
              </a:rPr>
              <a:t>Set Up – Woodruff Ave in Narragansett</a:t>
            </a:r>
          </a:p>
          <a:p>
            <a:pPr marL="342900" marR="0" lvl="0" indent="-342900" algn="l" rtl="0">
              <a:lnSpc>
                <a:spcPct val="9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Co-located with </a:t>
            </a:r>
            <a:r>
              <a:rPr lang="en-US" sz="2040" b="0" i="0" u="none" strike="noStrike" cap="none" dirty="0" smtClean="0">
                <a:solidFill>
                  <a:schemeClr val="dk1"/>
                </a:solidFill>
                <a:latin typeface="Calibri"/>
                <a:ea typeface="Calibri"/>
                <a:cs typeface="Calibri"/>
                <a:sym typeface="Calibri"/>
              </a:rPr>
              <a:t>SC Community </a:t>
            </a:r>
            <a:r>
              <a:rPr lang="en-US" sz="2040" b="0" i="0" u="none" strike="noStrike" cap="none" dirty="0">
                <a:solidFill>
                  <a:schemeClr val="dk1"/>
                </a:solidFill>
                <a:latin typeface="Calibri"/>
                <a:ea typeface="Calibri"/>
                <a:cs typeface="Calibri"/>
                <a:sym typeface="Calibri"/>
              </a:rPr>
              <a:t>Health &amp; Wellness/HEZ Grant</a:t>
            </a:r>
          </a:p>
          <a:p>
            <a:pPr marL="342900" marR="0" lvl="0" indent="-342900" algn="l" rtl="0">
              <a:lnSpc>
                <a:spcPct val="9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Washington County Coalition for Children</a:t>
            </a:r>
          </a:p>
          <a:p>
            <a:pPr marL="342900" marR="0" lvl="0" indent="-342900" algn="l" rtl="0">
              <a:lnSpc>
                <a:spcPct val="90000"/>
              </a:lnSpc>
              <a:spcBef>
                <a:spcPts val="408"/>
              </a:spcBef>
              <a:buClr>
                <a:schemeClr val="dk1"/>
              </a:buClr>
              <a:buSzPct val="102000"/>
              <a:buFont typeface="Arial"/>
              <a:buNone/>
            </a:pPr>
            <a:endParaRPr sz="2040" b="0" i="0" u="none" strike="noStrike" cap="none" dirty="0">
              <a:solidFill>
                <a:schemeClr val="dk1"/>
              </a:solidFill>
              <a:latin typeface="Calibri"/>
              <a:ea typeface="Calibri"/>
              <a:cs typeface="Calibri"/>
              <a:sym typeface="Calibri"/>
            </a:endParaRPr>
          </a:p>
        </p:txBody>
      </p:sp>
      <p:pic>
        <p:nvPicPr>
          <p:cNvPr id="177" name="Shape 177"/>
          <p:cNvPicPr preferRelativeResize="0">
            <a:picLocks noChangeAspect="1"/>
          </p:cNvPicPr>
          <p:nvPr/>
        </p:nvPicPr>
        <p:blipFill rotWithShape="1">
          <a:blip r:embed="rId3">
            <a:alphaModFix/>
          </a:blip>
          <a:srcRect/>
          <a:stretch/>
        </p:blipFill>
        <p:spPr>
          <a:xfrm>
            <a:off x="3200392" y="457185"/>
            <a:ext cx="3260851" cy="364613"/>
          </a:xfrm>
          <a:prstGeom prst="rect">
            <a:avLst/>
          </a:prstGeom>
          <a:noFill/>
          <a:ln>
            <a:noFill/>
          </a:ln>
        </p:spPr>
      </p:pic>
    </p:spTree>
    <p:extLst>
      <p:ext uri="{BB962C8B-B14F-4D97-AF65-F5344CB8AC3E}">
        <p14:creationId xmlns:p14="http://schemas.microsoft.com/office/powerpoint/2010/main" val="222971818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dirty="0">
              <a:solidFill>
                <a:schemeClr val="dk1"/>
              </a:solidFill>
              <a:latin typeface="Calibri"/>
              <a:ea typeface="Calibri"/>
              <a:cs typeface="Calibri"/>
              <a:sym typeface="Calibri"/>
            </a:endParaRPr>
          </a:p>
        </p:txBody>
      </p:sp>
      <p:sp>
        <p:nvSpPr>
          <p:cNvPr id="214" name="Shape 214"/>
          <p:cNvSpPr txBox="1">
            <a:spLocks noGrp="1"/>
          </p:cNvSpPr>
          <p:nvPr>
            <p:ph type="body" idx="1"/>
          </p:nvPr>
        </p:nvSpPr>
        <p:spPr>
          <a:xfrm>
            <a:off x="457200" y="1600200"/>
            <a:ext cx="3809999"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200" b="1" i="0" u="none" strike="noStrike" cap="none" dirty="0">
                <a:solidFill>
                  <a:schemeClr val="dk1"/>
                </a:solidFill>
                <a:latin typeface="Calibri"/>
                <a:ea typeface="Calibri"/>
                <a:cs typeface="Calibri"/>
                <a:sym typeface="Calibri"/>
              </a:rPr>
              <a:t>Primary Care </a:t>
            </a:r>
            <a:r>
              <a:rPr lang="en-US" sz="2200" b="1" i="0" u="none" strike="noStrike" cap="none" dirty="0" smtClean="0">
                <a:solidFill>
                  <a:schemeClr val="dk1"/>
                </a:solidFill>
                <a:latin typeface="Calibri"/>
                <a:ea typeface="Calibri"/>
                <a:cs typeface="Calibri"/>
                <a:sym typeface="Calibri"/>
              </a:rPr>
              <a:t>Practices</a:t>
            </a:r>
          </a:p>
          <a:p>
            <a:pPr marL="0" marR="0" lvl="0" indent="0" algn="l" rtl="0">
              <a:spcBef>
                <a:spcPts val="0"/>
              </a:spcBef>
              <a:spcAft>
                <a:spcPts val="0"/>
              </a:spcAft>
              <a:buClr>
                <a:schemeClr val="dk1"/>
              </a:buClr>
              <a:buSzPct val="25000"/>
              <a:buFont typeface="Arial"/>
              <a:buNone/>
            </a:pPr>
            <a:endParaRPr lang="en-US" sz="2200" b="1" i="0" u="none" strike="noStrike" cap="none" dirty="0">
              <a:solidFill>
                <a:schemeClr val="dk1"/>
              </a:solidFill>
              <a:latin typeface="Calibri"/>
              <a:ea typeface="Calibri"/>
              <a:cs typeface="Calibri"/>
              <a:sym typeface="Calibri"/>
            </a:endParaRPr>
          </a:p>
          <a:p>
            <a:pPr marL="339725" marR="0" lvl="0" indent="-339725" algn="l" rtl="0">
              <a:spcBef>
                <a:spcPts val="400"/>
              </a:spcBef>
              <a:spcAft>
                <a:spcPts val="0"/>
              </a:spcAft>
              <a:buClr>
                <a:schemeClr val="dk1"/>
              </a:buClr>
              <a:buSzPct val="100000"/>
              <a:buFont typeface="Calibri" panose="020F0502020204030204" pitchFamily="34" charset="0"/>
              <a:buChar char="•"/>
            </a:pPr>
            <a:r>
              <a:rPr lang="en-US" sz="2000" b="0" i="0" u="none" strike="noStrike" cap="none" dirty="0">
                <a:solidFill>
                  <a:schemeClr val="dk1"/>
                </a:solidFill>
                <a:latin typeface="Calibri"/>
                <a:ea typeface="Calibri"/>
                <a:cs typeface="Calibri"/>
                <a:sym typeface="Calibri"/>
              </a:rPr>
              <a:t>Affinity Family Medicine</a:t>
            </a:r>
          </a:p>
          <a:p>
            <a:pPr marL="342900" marR="0" lvl="0" indent="-342900" algn="l" rtl="0">
              <a:spcBef>
                <a:spcPts val="4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Blackstone Valley </a:t>
            </a:r>
          </a:p>
          <a:p>
            <a:pPr marL="339725" marR="0" lvl="0" indent="-339725" algn="l" rtl="0">
              <a:spcBef>
                <a:spcPts val="400"/>
              </a:spcBef>
              <a:spcAft>
                <a:spcPts val="0"/>
              </a:spcAft>
              <a:buClr>
                <a:schemeClr val="dk1"/>
              </a:buClr>
              <a:buSzPct val="25000"/>
              <a:buFont typeface="Arial"/>
              <a:buNone/>
            </a:pPr>
            <a:r>
              <a:rPr lang="en-US" sz="2000" b="0" i="0" u="none" strike="noStrike" cap="none" dirty="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Community </a:t>
            </a:r>
            <a:r>
              <a:rPr lang="en-US" sz="2000" b="0" i="0" u="none" strike="noStrike" cap="none" dirty="0">
                <a:solidFill>
                  <a:schemeClr val="dk1"/>
                </a:solidFill>
                <a:latin typeface="Calibri"/>
                <a:ea typeface="Calibri"/>
                <a:cs typeface="Calibri"/>
                <a:sym typeface="Calibri"/>
              </a:rPr>
              <a:t>Health </a:t>
            </a:r>
            <a:r>
              <a:rPr lang="en-US" sz="2000" dirty="0" smtClean="0"/>
              <a:t>C</a:t>
            </a:r>
            <a:r>
              <a:rPr lang="en-US" sz="2000" b="0" i="0" u="none" strike="noStrike" cap="none" dirty="0" smtClean="0">
                <a:solidFill>
                  <a:schemeClr val="dk1"/>
                </a:solidFill>
                <a:latin typeface="Calibri"/>
                <a:ea typeface="Calibri"/>
                <a:cs typeface="Calibri"/>
                <a:sym typeface="Calibri"/>
              </a:rPr>
              <a:t>are Pawtucket &amp; Central Falls</a:t>
            </a:r>
            <a:endParaRPr lang="en-US" sz="2000" b="0" i="0" u="none" strike="noStrike" cap="none" dirty="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Char char="•"/>
            </a:pPr>
            <a:r>
              <a:rPr lang="en-US" sz="2000" b="0" i="0" u="none" strike="noStrike" cap="none" dirty="0" smtClean="0">
                <a:solidFill>
                  <a:schemeClr val="dk1"/>
                </a:solidFill>
                <a:latin typeface="Calibri"/>
                <a:ea typeface="Calibri"/>
                <a:cs typeface="Calibri"/>
                <a:sym typeface="Calibri"/>
              </a:rPr>
              <a:t>Memorial Hospital RI-Family </a:t>
            </a:r>
            <a:r>
              <a:rPr lang="en-US" sz="2000" b="0" i="0" u="none" strike="noStrike" cap="none" dirty="0">
                <a:solidFill>
                  <a:schemeClr val="dk1"/>
                </a:solidFill>
                <a:latin typeface="Calibri"/>
                <a:ea typeface="Calibri"/>
                <a:cs typeface="Calibri"/>
                <a:sym typeface="Calibri"/>
              </a:rPr>
              <a:t>Care</a:t>
            </a:r>
          </a:p>
          <a:p>
            <a:pPr marL="342900" marR="0" lvl="0" indent="-342900" algn="l" rtl="0">
              <a:spcBef>
                <a:spcPts val="400"/>
              </a:spcBef>
              <a:spcAft>
                <a:spcPts val="0"/>
              </a:spcAft>
              <a:buClr>
                <a:schemeClr val="dk1"/>
              </a:buClr>
              <a:buSzPct val="100000"/>
              <a:buFont typeface="Arial"/>
              <a:buChar char="•"/>
            </a:pPr>
            <a:r>
              <a:rPr lang="en-US" sz="2000" b="0" i="0" u="none" strike="noStrike" cap="none" dirty="0" smtClean="0">
                <a:solidFill>
                  <a:schemeClr val="dk1"/>
                </a:solidFill>
                <a:latin typeface="Calibri"/>
                <a:ea typeface="Calibri"/>
                <a:cs typeface="Calibri"/>
                <a:sym typeface="Calibri"/>
              </a:rPr>
              <a:t>Memorial Hospital RI-Internal Medicine</a:t>
            </a:r>
          </a:p>
          <a:p>
            <a:pPr marL="342900" marR="0" lvl="0" indent="-342900" algn="l" rtl="0">
              <a:spcBef>
                <a:spcPts val="400"/>
              </a:spcBef>
              <a:spcAft>
                <a:spcPts val="0"/>
              </a:spcAft>
              <a:buClr>
                <a:schemeClr val="dk1"/>
              </a:buClr>
              <a:buSzPct val="100000"/>
              <a:buFont typeface="Arial"/>
              <a:buChar char="•"/>
            </a:pPr>
            <a:r>
              <a:rPr lang="en-US" dirty="0" err="1" smtClean="0">
                <a:solidFill>
                  <a:schemeClr val="dk1"/>
                </a:solidFill>
                <a:latin typeface="Calibri"/>
                <a:ea typeface="Calibri"/>
                <a:cs typeface="Calibri"/>
                <a:sym typeface="Calibri"/>
              </a:rPr>
              <a:t>Nardone</a:t>
            </a:r>
            <a:r>
              <a:rPr lang="en-US" dirty="0" smtClean="0">
                <a:solidFill>
                  <a:schemeClr val="dk1"/>
                </a:solidFill>
                <a:latin typeface="Calibri"/>
                <a:ea typeface="Calibri"/>
                <a:cs typeface="Calibri"/>
                <a:sym typeface="Calibri"/>
              </a:rPr>
              <a:t> Medical Associates</a:t>
            </a:r>
            <a:endParaRPr lang="en-US" sz="2000" b="0" i="0" u="none" strike="noStrike" cap="none" dirty="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ct val="25000"/>
              <a:buFont typeface="Arial"/>
              <a:buNone/>
            </a:pPr>
            <a:endParaRPr sz="2000" b="1" i="0" u="none" strike="noStrike" cap="none" dirty="0">
              <a:solidFill>
                <a:schemeClr val="dk1"/>
              </a:solidFill>
              <a:latin typeface="Calibri"/>
              <a:ea typeface="Calibri"/>
              <a:cs typeface="Calibri"/>
              <a:sym typeface="Calibri"/>
            </a:endParaRPr>
          </a:p>
        </p:txBody>
      </p:sp>
      <p:pic>
        <p:nvPicPr>
          <p:cNvPr id="215" name="Shape 215"/>
          <p:cNvPicPr preferRelativeResize="0"/>
          <p:nvPr/>
        </p:nvPicPr>
        <p:blipFill rotWithShape="1">
          <a:blip r:embed="rId3">
            <a:alphaModFix/>
          </a:blip>
          <a:srcRect/>
          <a:stretch/>
        </p:blipFill>
        <p:spPr>
          <a:xfrm>
            <a:off x="1905000" y="304800"/>
            <a:ext cx="5028143" cy="1066799"/>
          </a:xfrm>
          <a:prstGeom prst="rect">
            <a:avLst/>
          </a:prstGeom>
          <a:noFill/>
          <a:ln>
            <a:noFill/>
          </a:ln>
        </p:spPr>
      </p:pic>
      <p:sp>
        <p:nvSpPr>
          <p:cNvPr id="216" name="Shape 216"/>
          <p:cNvSpPr txBox="1"/>
          <p:nvPr/>
        </p:nvSpPr>
        <p:spPr>
          <a:xfrm>
            <a:off x="4039129" y="1798637"/>
            <a:ext cx="4419071"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200" b="1" dirty="0">
                <a:solidFill>
                  <a:schemeClr val="dk1"/>
                </a:solidFill>
                <a:latin typeface="Calibri"/>
                <a:ea typeface="Calibri"/>
                <a:cs typeface="Calibri"/>
                <a:sym typeface="Calibri"/>
              </a:rPr>
              <a:t>Community Health </a:t>
            </a:r>
            <a:r>
              <a:rPr lang="en-US" sz="2200" b="1" dirty="0" smtClean="0">
                <a:solidFill>
                  <a:schemeClr val="dk1"/>
                </a:solidFill>
                <a:latin typeface="Calibri"/>
                <a:ea typeface="Calibri"/>
                <a:cs typeface="Calibri"/>
                <a:sym typeface="Calibri"/>
              </a:rPr>
              <a:t>Team</a:t>
            </a:r>
          </a:p>
          <a:p>
            <a:pPr marL="0" marR="0" lvl="0" indent="0" algn="l" rtl="0">
              <a:lnSpc>
                <a:spcPct val="90000"/>
              </a:lnSpc>
              <a:spcBef>
                <a:spcPts val="0"/>
              </a:spcBef>
              <a:spcAft>
                <a:spcPts val="0"/>
              </a:spcAft>
              <a:buClr>
                <a:schemeClr val="dk1"/>
              </a:buClr>
              <a:buSzPct val="25000"/>
              <a:buFont typeface="Arial"/>
              <a:buNone/>
            </a:pPr>
            <a:endParaRPr lang="en-US" sz="2200" b="1" dirty="0">
              <a:solidFill>
                <a:schemeClr val="dk1"/>
              </a:solidFill>
              <a:latin typeface="Calibri"/>
              <a:ea typeface="Calibri"/>
              <a:cs typeface="Calibri"/>
              <a:sym typeface="Calibri"/>
            </a:endParaRPr>
          </a:p>
          <a:p>
            <a:pPr marL="338137" marR="0" lvl="0" indent="-285750" algn="l" rtl="0">
              <a:lnSpc>
                <a:spcPct val="90000"/>
              </a:lnSpc>
              <a:spcBef>
                <a:spcPts val="360"/>
              </a:spcBef>
              <a:spcAft>
                <a:spcPts val="0"/>
              </a:spcAft>
              <a:buClr>
                <a:schemeClr val="dk1"/>
              </a:buClr>
              <a:buSzPct val="100000"/>
              <a:buFont typeface="Calibri" panose="020F0502020204030204" pitchFamily="34" charset="0"/>
              <a:buChar char="•"/>
            </a:pPr>
            <a:r>
              <a:rPr lang="en-US" sz="2000" dirty="0" smtClean="0">
                <a:solidFill>
                  <a:schemeClr val="dk1"/>
                </a:solidFill>
                <a:latin typeface="Calibri"/>
                <a:ea typeface="Calibri"/>
                <a:cs typeface="Calibri"/>
                <a:sym typeface="Calibri"/>
              </a:rPr>
              <a:t>Scott Hewitt, MA Program Manager</a:t>
            </a:r>
          </a:p>
          <a:p>
            <a:pPr marL="338137" marR="0" lvl="0" indent="-285750" algn="l" rtl="0">
              <a:lnSpc>
                <a:spcPct val="90000"/>
              </a:lnSpc>
              <a:spcBef>
                <a:spcPts val="360"/>
              </a:spcBef>
              <a:spcAft>
                <a:spcPts val="0"/>
              </a:spcAft>
              <a:buClr>
                <a:schemeClr val="dk1"/>
              </a:buClr>
              <a:buSzPct val="100000"/>
              <a:buFont typeface="Calibri" panose="020F0502020204030204" pitchFamily="34" charset="0"/>
              <a:buChar char="•"/>
            </a:pPr>
            <a:r>
              <a:rPr lang="en-US" sz="2000" dirty="0" smtClean="0">
                <a:solidFill>
                  <a:schemeClr val="dk1"/>
                </a:solidFill>
                <a:latin typeface="Calibri"/>
                <a:ea typeface="Calibri"/>
                <a:cs typeface="Calibri"/>
                <a:sym typeface="Calibri"/>
              </a:rPr>
              <a:t>Adrian </a:t>
            </a:r>
            <a:r>
              <a:rPr lang="en-US" sz="2000" dirty="0" err="1" smtClean="0">
                <a:solidFill>
                  <a:schemeClr val="dk1"/>
                </a:solidFill>
                <a:latin typeface="Calibri"/>
                <a:ea typeface="Calibri"/>
                <a:cs typeface="Calibri"/>
                <a:sym typeface="Calibri"/>
              </a:rPr>
              <a:t>Restrepo</a:t>
            </a:r>
            <a:r>
              <a:rPr lang="en-US" sz="2000" dirty="0" smtClean="0">
                <a:solidFill>
                  <a:schemeClr val="dk1"/>
                </a:solidFill>
                <a:latin typeface="Calibri"/>
                <a:ea typeface="Calibri"/>
                <a:cs typeface="Calibri"/>
                <a:sym typeface="Calibri"/>
              </a:rPr>
              <a:t>, CHW</a:t>
            </a:r>
          </a:p>
          <a:p>
            <a:pPr marL="338137" marR="0" lvl="0" indent="-285750" algn="l" rtl="0">
              <a:lnSpc>
                <a:spcPct val="90000"/>
              </a:lnSpc>
              <a:spcBef>
                <a:spcPts val="360"/>
              </a:spcBef>
              <a:spcAft>
                <a:spcPts val="0"/>
              </a:spcAft>
              <a:buClr>
                <a:schemeClr val="dk1"/>
              </a:buClr>
              <a:buSzPct val="100000"/>
              <a:buFont typeface="Calibri" panose="020F0502020204030204" pitchFamily="34" charset="0"/>
              <a:buChar char="•"/>
            </a:pPr>
            <a:r>
              <a:rPr lang="en-US" sz="2000" dirty="0" smtClean="0">
                <a:solidFill>
                  <a:schemeClr val="dk1"/>
                </a:solidFill>
                <a:latin typeface="Calibri"/>
                <a:ea typeface="Calibri"/>
                <a:cs typeface="Calibri"/>
                <a:sym typeface="Calibri"/>
              </a:rPr>
              <a:t>Doroteia Andrade, CHW</a:t>
            </a:r>
          </a:p>
          <a:p>
            <a:pPr marL="338137" marR="0" lvl="0" indent="-285750" algn="l" rtl="0">
              <a:lnSpc>
                <a:spcPct val="90000"/>
              </a:lnSpc>
              <a:spcBef>
                <a:spcPts val="360"/>
              </a:spcBef>
              <a:spcAft>
                <a:spcPts val="0"/>
              </a:spcAft>
              <a:buClr>
                <a:schemeClr val="dk1"/>
              </a:buClr>
              <a:buSzPct val="100000"/>
              <a:buFont typeface="Calibri" panose="020F0502020204030204" pitchFamily="34" charset="0"/>
              <a:buChar char="•"/>
            </a:pPr>
            <a:r>
              <a:rPr lang="en-US" sz="2000" dirty="0" err="1" smtClean="0">
                <a:solidFill>
                  <a:schemeClr val="dk1"/>
                </a:solidFill>
                <a:latin typeface="Calibri"/>
                <a:ea typeface="Calibri"/>
                <a:cs typeface="Calibri"/>
                <a:sym typeface="Calibri"/>
              </a:rPr>
              <a:t>Shannan</a:t>
            </a:r>
            <a:r>
              <a:rPr lang="en-US" sz="2000" dirty="0" smtClean="0">
                <a:solidFill>
                  <a:schemeClr val="dk1"/>
                </a:solidFill>
                <a:latin typeface="Calibri"/>
                <a:ea typeface="Calibri"/>
                <a:cs typeface="Calibri"/>
                <a:sym typeface="Calibri"/>
              </a:rPr>
              <a:t> </a:t>
            </a:r>
            <a:r>
              <a:rPr lang="en-US" sz="2000" dirty="0" err="1" smtClean="0">
                <a:solidFill>
                  <a:schemeClr val="dk1"/>
                </a:solidFill>
                <a:latin typeface="Calibri"/>
                <a:ea typeface="Calibri"/>
                <a:cs typeface="Calibri"/>
                <a:sym typeface="Calibri"/>
              </a:rPr>
              <a:t>Victorino</a:t>
            </a:r>
            <a:r>
              <a:rPr lang="en-US" sz="2000" dirty="0" smtClean="0">
                <a:solidFill>
                  <a:schemeClr val="dk1"/>
                </a:solidFill>
                <a:latin typeface="Calibri"/>
                <a:ea typeface="Calibri"/>
                <a:cs typeface="Calibri"/>
                <a:sym typeface="Calibri"/>
              </a:rPr>
              <a:t>, RN BH NCM</a:t>
            </a:r>
          </a:p>
          <a:p>
            <a:pPr marL="0" marR="0" lvl="0" indent="0" algn="l" rtl="0">
              <a:lnSpc>
                <a:spcPct val="90000"/>
              </a:lnSpc>
              <a:spcBef>
                <a:spcPts val="360"/>
              </a:spcBef>
              <a:spcAft>
                <a:spcPts val="0"/>
              </a:spcAft>
              <a:buClr>
                <a:schemeClr val="dk1"/>
              </a:buClr>
              <a:buSzPct val="25000"/>
              <a:buFont typeface="Arial"/>
              <a:buNone/>
            </a:pPr>
            <a:endParaRPr lang="en-US" sz="2000" dirty="0">
              <a:solidFill>
                <a:schemeClr val="dk1"/>
              </a:solidFill>
              <a:latin typeface="Calibri"/>
              <a:ea typeface="Calibri"/>
              <a:cs typeface="Calibri"/>
              <a:sym typeface="Calibri"/>
            </a:endParaRPr>
          </a:p>
          <a:p>
            <a:pPr marL="342900" marR="0" lvl="0" indent="-342900" algn="l" rtl="0">
              <a:lnSpc>
                <a:spcPct val="90000"/>
              </a:lnSpc>
              <a:spcBef>
                <a:spcPts val="4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lvl="0" fontAlgn="base">
              <a:lnSpc>
                <a:spcPct val="90000"/>
              </a:lnSpc>
              <a:spcBef>
                <a:spcPts val="440"/>
              </a:spcBef>
              <a:buClr>
                <a:prstClr val="black"/>
              </a:buClr>
              <a:buSzPct val="25000"/>
            </a:pPr>
            <a:r>
              <a:rPr lang="en-US" sz="2200" b="1" dirty="0">
                <a:solidFill>
                  <a:prstClr val="black"/>
                </a:solidFill>
                <a:ea typeface="Calibri"/>
                <a:cs typeface="Calibri"/>
                <a:sym typeface="Calibri"/>
              </a:rPr>
              <a:t>Hosted by BVCHC</a:t>
            </a:r>
          </a:p>
          <a:p>
            <a:pPr marL="342900" lvl="0" indent="-342900" fontAlgn="base">
              <a:lnSpc>
                <a:spcPct val="90000"/>
              </a:lnSpc>
              <a:spcBef>
                <a:spcPts val="400"/>
              </a:spcBef>
              <a:buClr>
                <a:prstClr val="black"/>
              </a:buClr>
              <a:buSzPct val="100000"/>
              <a:buFont typeface="Arial" panose="020B0604020202020204" pitchFamily="34" charset="0"/>
              <a:buChar char="•"/>
            </a:pPr>
            <a:r>
              <a:rPr lang="en-US" sz="2000" dirty="0">
                <a:solidFill>
                  <a:prstClr val="black"/>
                </a:solidFill>
                <a:ea typeface="Calibri"/>
                <a:cs typeface="Calibri"/>
                <a:sym typeface="Calibri"/>
              </a:rPr>
              <a:t>Located in BVCHC Admin Office in</a:t>
            </a:r>
          </a:p>
          <a:p>
            <a:pPr marL="339725" lvl="0" fontAlgn="base">
              <a:lnSpc>
                <a:spcPct val="90000"/>
              </a:lnSpc>
              <a:spcBef>
                <a:spcPts val="400"/>
              </a:spcBef>
              <a:spcAft>
                <a:spcPts val="200"/>
              </a:spcAft>
              <a:buClr>
                <a:prstClr val="black"/>
              </a:buClr>
              <a:buSzPct val="25000"/>
            </a:pPr>
            <a:r>
              <a:rPr lang="en-US" sz="2000" dirty="0" smtClean="0">
                <a:solidFill>
                  <a:prstClr val="black"/>
                </a:solidFill>
                <a:ea typeface="Calibri"/>
                <a:cs typeface="Calibri"/>
                <a:sym typeface="Calibri"/>
              </a:rPr>
              <a:t>Pawtucket</a:t>
            </a:r>
          </a:p>
          <a:p>
            <a:pPr marL="339725" lvl="0" indent="-339725" fontAlgn="base">
              <a:lnSpc>
                <a:spcPct val="90000"/>
              </a:lnSpc>
              <a:spcBef>
                <a:spcPts val="400"/>
              </a:spcBef>
              <a:spcAft>
                <a:spcPts val="200"/>
              </a:spcAft>
              <a:buClr>
                <a:prstClr val="black"/>
              </a:buClr>
              <a:buSzPct val="100000"/>
              <a:buFont typeface="Calibri" panose="020F0502020204030204" pitchFamily="34" charset="0"/>
              <a:buChar char="•"/>
            </a:pPr>
            <a:r>
              <a:rPr lang="en-US" sz="2000" dirty="0" smtClean="0">
                <a:ea typeface="Calibri"/>
                <a:cs typeface="Calibri"/>
                <a:sym typeface="Calibri"/>
              </a:rPr>
              <a:t>Integrated with the Central Falls Neighborhood Health Station</a:t>
            </a:r>
            <a:endParaRPr lang="en-US" sz="2000" dirty="0">
              <a:ea typeface="Calibri"/>
              <a:cs typeface="Calibri"/>
              <a:sym typeface="Calibri"/>
            </a:endParaRPr>
          </a:p>
          <a:p>
            <a:pPr marL="0" marR="0" lvl="0" indent="0" algn="l" rtl="0">
              <a:lnSpc>
                <a:spcPct val="90000"/>
              </a:lnSpc>
              <a:spcBef>
                <a:spcPts val="4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90000"/>
              </a:lnSpc>
              <a:spcBef>
                <a:spcPts val="400"/>
              </a:spcBef>
              <a:buClr>
                <a:schemeClr val="dk1"/>
              </a:buClr>
              <a:buFont typeface="Arial"/>
              <a:buNone/>
            </a:pP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74608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2362200" y="1547823"/>
            <a:ext cx="4114800" cy="4343400"/>
          </a:xfrm>
          <a:prstGeom prst="triangle">
            <a:avLst>
              <a:gd name="adj"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defTabSz="457200"/>
            <a:endParaRPr>
              <a:solidFill>
                <a:prstClr val="black"/>
              </a:solidFill>
              <a:ea typeface="Calibri"/>
              <a:cs typeface="Calibri"/>
              <a:sym typeface="Calibri"/>
            </a:endParaRPr>
          </a:p>
        </p:txBody>
      </p:sp>
      <p:sp>
        <p:nvSpPr>
          <p:cNvPr id="109" name="Shape 109"/>
          <p:cNvSpPr/>
          <p:nvPr/>
        </p:nvSpPr>
        <p:spPr>
          <a:xfrm>
            <a:off x="4053814" y="1547823"/>
            <a:ext cx="719847" cy="693028"/>
          </a:xfrm>
          <a:prstGeom prst="triangle">
            <a:avLst>
              <a:gd name="adj" fmla="val 50192"/>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defTabSz="457200">
              <a:buSzPct val="25000"/>
            </a:pPr>
            <a:r>
              <a:rPr lang="en-US">
                <a:solidFill>
                  <a:srgbClr val="FF0000"/>
                </a:solidFill>
                <a:ea typeface="Calibri"/>
                <a:cs typeface="Calibri"/>
                <a:sym typeface="Calibri"/>
              </a:rPr>
              <a:t>5</a:t>
            </a:r>
          </a:p>
        </p:txBody>
      </p:sp>
      <p:sp>
        <p:nvSpPr>
          <p:cNvPr id="110" name="Shape 110"/>
          <p:cNvSpPr txBox="1"/>
          <p:nvPr/>
        </p:nvSpPr>
        <p:spPr>
          <a:xfrm>
            <a:off x="3143250" y="4698023"/>
            <a:ext cx="2590800" cy="1054100"/>
          </a:xfrm>
          <a:prstGeom prst="rect">
            <a:avLst/>
          </a:prstGeom>
          <a:noFill/>
          <a:ln>
            <a:noFill/>
          </a:ln>
        </p:spPr>
        <p:txBody>
          <a:bodyPr lIns="91425" tIns="45700" rIns="91425" bIns="45700" anchor="t" anchorCtr="0">
            <a:noAutofit/>
          </a:bodyPr>
          <a:lstStyle/>
          <a:p>
            <a:pPr algn="ctr" defTabSz="457200">
              <a:buSzPct val="25000"/>
            </a:pPr>
            <a:r>
              <a:rPr lang="en-US" dirty="0">
                <a:solidFill>
                  <a:prstClr val="white"/>
                </a:solidFill>
                <a:ea typeface="Calibri"/>
                <a:cs typeface="Calibri"/>
                <a:sym typeface="Calibri"/>
              </a:rPr>
              <a:t>“Planned Care” Team</a:t>
            </a:r>
          </a:p>
          <a:p>
            <a:pPr algn="ctr" defTabSz="457200">
              <a:spcBef>
                <a:spcPts val="900"/>
              </a:spcBef>
              <a:buSzPct val="25000"/>
            </a:pPr>
            <a:r>
              <a:rPr lang="en-US" dirty="0">
                <a:solidFill>
                  <a:prstClr val="white"/>
                </a:solidFill>
                <a:ea typeface="Calibri"/>
                <a:cs typeface="Calibri"/>
                <a:sym typeface="Calibri"/>
              </a:rPr>
              <a:t>Routine Care and Prevention</a:t>
            </a:r>
          </a:p>
        </p:txBody>
      </p:sp>
      <p:sp>
        <p:nvSpPr>
          <p:cNvPr id="111" name="Shape 111"/>
          <p:cNvSpPr txBox="1"/>
          <p:nvPr/>
        </p:nvSpPr>
        <p:spPr>
          <a:xfrm>
            <a:off x="3654282" y="3143299"/>
            <a:ext cx="1557188" cy="923329"/>
          </a:xfrm>
          <a:prstGeom prst="rect">
            <a:avLst/>
          </a:prstGeom>
          <a:noFill/>
          <a:ln>
            <a:noFill/>
          </a:ln>
        </p:spPr>
        <p:txBody>
          <a:bodyPr lIns="91425" tIns="45700" rIns="91425" bIns="45700" anchor="t" anchorCtr="0">
            <a:noAutofit/>
          </a:bodyPr>
          <a:lstStyle/>
          <a:p>
            <a:pPr algn="ctr" defTabSz="457200">
              <a:buSzPct val="25000"/>
            </a:pPr>
            <a:r>
              <a:rPr lang="en-US" dirty="0">
                <a:solidFill>
                  <a:prstClr val="white"/>
                </a:solidFill>
                <a:ea typeface="Calibri"/>
                <a:cs typeface="Calibri"/>
                <a:sym typeface="Calibri"/>
              </a:rPr>
              <a:t>Chronic Disease Management</a:t>
            </a:r>
          </a:p>
        </p:txBody>
      </p:sp>
      <p:sp>
        <p:nvSpPr>
          <p:cNvPr id="112" name="Shape 112"/>
          <p:cNvSpPr/>
          <p:nvPr/>
        </p:nvSpPr>
        <p:spPr>
          <a:xfrm>
            <a:off x="7301283" y="2309266"/>
            <a:ext cx="381000" cy="3514724"/>
          </a:xfrm>
          <a:prstGeom prst="rect">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buSzPct val="25000"/>
            </a:pPr>
            <a:r>
              <a:rPr lang="en-US" b="1" dirty="0">
                <a:solidFill>
                  <a:prstClr val="black"/>
                </a:solidFill>
                <a:ea typeface="Calibri"/>
                <a:cs typeface="Calibri"/>
                <a:sym typeface="Calibri"/>
              </a:rPr>
              <a:t>$</a:t>
            </a: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a:p>
            <a:pPr algn="ctr" defTabSz="457200"/>
            <a:endParaRPr b="1" dirty="0">
              <a:solidFill>
                <a:prstClr val="black"/>
              </a:solidFill>
              <a:ea typeface="Calibri"/>
              <a:cs typeface="Calibri"/>
              <a:sym typeface="Calibri"/>
            </a:endParaRPr>
          </a:p>
        </p:txBody>
      </p:sp>
      <p:sp>
        <p:nvSpPr>
          <p:cNvPr id="113" name="Shape 113"/>
          <p:cNvSpPr txBox="1"/>
          <p:nvPr/>
        </p:nvSpPr>
        <p:spPr>
          <a:xfrm>
            <a:off x="7620000" y="1752600"/>
            <a:ext cx="1524000" cy="646112"/>
          </a:xfrm>
          <a:prstGeom prst="rect">
            <a:avLst/>
          </a:prstGeom>
          <a:noFill/>
          <a:ln>
            <a:noFill/>
          </a:ln>
        </p:spPr>
        <p:txBody>
          <a:bodyPr lIns="91425" tIns="45700" rIns="91425" bIns="45700" anchor="t" anchorCtr="0">
            <a:noAutofit/>
          </a:bodyPr>
          <a:lstStyle/>
          <a:p>
            <a:pPr algn="ctr" defTabSz="457200">
              <a:buSzPct val="25000"/>
            </a:pPr>
            <a:r>
              <a:rPr lang="en-US" b="1">
                <a:solidFill>
                  <a:prstClr val="black"/>
                </a:solidFill>
                <a:ea typeface="Calibri"/>
                <a:cs typeface="Calibri"/>
                <a:sym typeface="Calibri"/>
              </a:rPr>
              <a:t>&gt; 50% TME        top 5%</a:t>
            </a:r>
          </a:p>
        </p:txBody>
      </p:sp>
      <p:sp>
        <p:nvSpPr>
          <p:cNvPr id="114" name="Shape 114"/>
          <p:cNvSpPr txBox="1"/>
          <p:nvPr/>
        </p:nvSpPr>
        <p:spPr>
          <a:xfrm>
            <a:off x="7696200" y="3886200"/>
            <a:ext cx="1676399" cy="369888"/>
          </a:xfrm>
          <a:prstGeom prst="rect">
            <a:avLst/>
          </a:prstGeom>
          <a:noFill/>
          <a:ln>
            <a:noFill/>
          </a:ln>
        </p:spPr>
        <p:txBody>
          <a:bodyPr lIns="91425" tIns="45700" rIns="91425" bIns="45700" anchor="t" anchorCtr="0">
            <a:noAutofit/>
          </a:bodyPr>
          <a:lstStyle/>
          <a:p>
            <a:pPr defTabSz="457200">
              <a:buSzPct val="25000"/>
            </a:pPr>
            <a:r>
              <a:rPr lang="en-US" b="1">
                <a:solidFill>
                  <a:prstClr val="black"/>
                </a:solidFill>
                <a:ea typeface="Calibri"/>
                <a:cs typeface="Calibri"/>
                <a:sym typeface="Calibri"/>
              </a:rPr>
              <a:t>&lt; 50% TME</a:t>
            </a:r>
          </a:p>
        </p:txBody>
      </p:sp>
      <p:grpSp>
        <p:nvGrpSpPr>
          <p:cNvPr id="115" name="Shape 115"/>
          <p:cNvGrpSpPr/>
          <p:nvPr/>
        </p:nvGrpSpPr>
        <p:grpSpPr>
          <a:xfrm>
            <a:off x="3493076" y="1082785"/>
            <a:ext cx="3124201" cy="1250947"/>
            <a:chOff x="2230" y="325"/>
            <a:chExt cx="1968" cy="787"/>
          </a:xfrm>
        </p:grpSpPr>
        <p:sp>
          <p:nvSpPr>
            <p:cNvPr id="116" name="Shape 116"/>
            <p:cNvSpPr txBox="1"/>
            <p:nvPr/>
          </p:nvSpPr>
          <p:spPr>
            <a:xfrm>
              <a:off x="2230" y="882"/>
              <a:ext cx="383" cy="230"/>
            </a:xfrm>
            <a:prstGeom prst="rect">
              <a:avLst/>
            </a:prstGeom>
            <a:noFill/>
            <a:ln>
              <a:noFill/>
            </a:ln>
          </p:spPr>
          <p:txBody>
            <a:bodyPr lIns="91425" tIns="45700" rIns="91425" bIns="45700" anchor="t" anchorCtr="0">
              <a:noAutofit/>
            </a:bodyPr>
            <a:lstStyle/>
            <a:p>
              <a:pPr defTabSz="457200">
                <a:buSzPct val="25000"/>
              </a:pPr>
              <a:r>
                <a:rPr lang="en-US" b="1">
                  <a:solidFill>
                    <a:srgbClr val="0070C0"/>
                  </a:solidFill>
                  <a:ea typeface="Calibri"/>
                  <a:cs typeface="Calibri"/>
                  <a:sym typeface="Calibri"/>
                </a:rPr>
                <a:t>RN</a:t>
              </a:r>
            </a:p>
          </p:txBody>
        </p:sp>
        <p:sp>
          <p:nvSpPr>
            <p:cNvPr id="117" name="Shape 117"/>
            <p:cNvSpPr txBox="1"/>
            <p:nvPr/>
          </p:nvSpPr>
          <p:spPr>
            <a:xfrm>
              <a:off x="3045" y="881"/>
              <a:ext cx="623" cy="230"/>
            </a:xfrm>
            <a:prstGeom prst="rect">
              <a:avLst/>
            </a:prstGeom>
            <a:noFill/>
            <a:ln>
              <a:noFill/>
            </a:ln>
          </p:spPr>
          <p:txBody>
            <a:bodyPr lIns="91425" tIns="45700" rIns="91425" bIns="45700" anchor="t" anchorCtr="0">
              <a:noAutofit/>
            </a:bodyPr>
            <a:lstStyle/>
            <a:p>
              <a:pPr defTabSz="457200">
                <a:buSzPct val="25000"/>
              </a:pPr>
              <a:r>
                <a:rPr lang="en-US" b="1">
                  <a:solidFill>
                    <a:srgbClr val="0070C0"/>
                  </a:solidFill>
                  <a:ea typeface="Calibri"/>
                  <a:cs typeface="Calibri"/>
                  <a:sym typeface="Calibri"/>
                </a:rPr>
                <a:t> LICSW</a:t>
              </a:r>
            </a:p>
          </p:txBody>
        </p:sp>
        <p:sp>
          <p:nvSpPr>
            <p:cNvPr id="118" name="Shape 118"/>
            <p:cNvSpPr txBox="1"/>
            <p:nvPr/>
          </p:nvSpPr>
          <p:spPr>
            <a:xfrm>
              <a:off x="2579" y="349"/>
              <a:ext cx="583" cy="232"/>
            </a:xfrm>
            <a:prstGeom prst="rect">
              <a:avLst/>
            </a:prstGeom>
            <a:noFill/>
            <a:ln>
              <a:noFill/>
            </a:ln>
          </p:spPr>
          <p:txBody>
            <a:bodyPr lIns="91425" tIns="45700" rIns="91425" bIns="45700" anchor="t" anchorCtr="0">
              <a:noAutofit/>
            </a:bodyPr>
            <a:lstStyle/>
            <a:p>
              <a:pPr defTabSz="457200">
                <a:buSzPct val="25000"/>
              </a:pPr>
              <a:r>
                <a:rPr lang="en-US" b="1" dirty="0">
                  <a:solidFill>
                    <a:srgbClr val="0070C0"/>
                  </a:solidFill>
                  <a:ea typeface="Calibri"/>
                  <a:cs typeface="Calibri"/>
                  <a:sym typeface="Calibri"/>
                </a:rPr>
                <a:t> CHW</a:t>
              </a:r>
            </a:p>
          </p:txBody>
        </p:sp>
        <p:sp>
          <p:nvSpPr>
            <p:cNvPr id="119" name="Shape 119"/>
            <p:cNvSpPr txBox="1"/>
            <p:nvPr/>
          </p:nvSpPr>
          <p:spPr>
            <a:xfrm>
              <a:off x="3334" y="325"/>
              <a:ext cx="864" cy="330"/>
            </a:xfrm>
            <a:prstGeom prst="rect">
              <a:avLst/>
            </a:prstGeom>
            <a:noFill/>
            <a:ln>
              <a:noFill/>
            </a:ln>
          </p:spPr>
          <p:txBody>
            <a:bodyPr lIns="91425" tIns="45700" rIns="91425" bIns="45700" anchor="t" anchorCtr="0">
              <a:noAutofit/>
            </a:bodyPr>
            <a:lstStyle/>
            <a:p>
              <a:pPr algn="ctr" defTabSz="457200">
                <a:buSzPct val="25000"/>
              </a:pPr>
              <a:r>
                <a:rPr lang="en-US" sz="1600" dirty="0">
                  <a:solidFill>
                    <a:prstClr val="black"/>
                  </a:solidFill>
                  <a:ea typeface="Calibri"/>
                  <a:cs typeface="Calibri"/>
                  <a:sym typeface="Calibri"/>
                </a:rPr>
                <a:t>Complex Care Mgmt Team</a:t>
              </a:r>
            </a:p>
          </p:txBody>
        </p:sp>
        <p:sp>
          <p:nvSpPr>
            <p:cNvPr id="120" name="Shape 120"/>
            <p:cNvSpPr/>
            <p:nvPr/>
          </p:nvSpPr>
          <p:spPr>
            <a:xfrm>
              <a:off x="2779" y="534"/>
              <a:ext cx="86" cy="86"/>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defTabSz="457200"/>
              <a:endParaRPr>
                <a:solidFill>
                  <a:prstClr val="black"/>
                </a:solidFill>
                <a:ea typeface="Calibri"/>
                <a:cs typeface="Calibri"/>
                <a:sym typeface="Calibri"/>
              </a:endParaRPr>
            </a:p>
          </p:txBody>
        </p:sp>
      </p:grpSp>
      <p:sp>
        <p:nvSpPr>
          <p:cNvPr id="121" name="Shape 121"/>
          <p:cNvSpPr txBox="1"/>
          <p:nvPr/>
        </p:nvSpPr>
        <p:spPr>
          <a:xfrm>
            <a:off x="228600" y="6400800"/>
            <a:ext cx="3063874" cy="369888"/>
          </a:xfrm>
          <a:prstGeom prst="rect">
            <a:avLst/>
          </a:prstGeom>
          <a:noFill/>
          <a:ln>
            <a:noFill/>
          </a:ln>
        </p:spPr>
        <p:txBody>
          <a:bodyPr lIns="91425" tIns="45700" rIns="91425" bIns="45700" anchor="t" anchorCtr="0">
            <a:noAutofit/>
          </a:bodyPr>
          <a:lstStyle/>
          <a:p>
            <a:pPr defTabSz="457200"/>
            <a:endParaRPr>
              <a:solidFill>
                <a:prstClr val="black"/>
              </a:solidFill>
              <a:ea typeface="Calibri"/>
              <a:cs typeface="Calibri"/>
              <a:sym typeface="Calibri"/>
            </a:endParaRPr>
          </a:p>
        </p:txBody>
      </p:sp>
      <p:sp>
        <p:nvSpPr>
          <p:cNvPr id="122" name="Shape 122"/>
          <p:cNvSpPr txBox="1"/>
          <p:nvPr/>
        </p:nvSpPr>
        <p:spPr>
          <a:xfrm>
            <a:off x="381000" y="4191000"/>
            <a:ext cx="184149" cy="366713"/>
          </a:xfrm>
          <a:prstGeom prst="rect">
            <a:avLst/>
          </a:prstGeom>
          <a:noFill/>
          <a:ln>
            <a:noFill/>
          </a:ln>
        </p:spPr>
        <p:txBody>
          <a:bodyPr lIns="91425" tIns="45700" rIns="91425" bIns="45700" anchor="t" anchorCtr="0">
            <a:noAutofit/>
          </a:bodyPr>
          <a:lstStyle/>
          <a:p>
            <a:pPr defTabSz="457200"/>
            <a:endParaRPr b="1" u="sng">
              <a:solidFill>
                <a:prstClr val="black"/>
              </a:solidFill>
              <a:ea typeface="Calibri"/>
              <a:cs typeface="Calibri"/>
              <a:sym typeface="Calibri"/>
            </a:endParaRPr>
          </a:p>
        </p:txBody>
      </p:sp>
      <p:sp>
        <p:nvSpPr>
          <p:cNvPr id="123" name="Shape 123"/>
          <p:cNvSpPr/>
          <p:nvPr/>
        </p:nvSpPr>
        <p:spPr>
          <a:xfrm>
            <a:off x="3978852" y="2145202"/>
            <a:ext cx="136524" cy="136524"/>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defTabSz="457200"/>
            <a:endParaRPr>
              <a:solidFill>
                <a:prstClr val="black"/>
              </a:solidFill>
              <a:ea typeface="Calibri"/>
              <a:cs typeface="Calibri"/>
              <a:sym typeface="Calibri"/>
            </a:endParaRPr>
          </a:p>
        </p:txBody>
      </p:sp>
      <p:sp>
        <p:nvSpPr>
          <p:cNvPr id="124" name="Shape 124"/>
          <p:cNvSpPr/>
          <p:nvPr/>
        </p:nvSpPr>
        <p:spPr>
          <a:xfrm>
            <a:off x="4715296" y="2141010"/>
            <a:ext cx="116730" cy="136186"/>
          </a:xfrm>
          <a:prstGeom prst="ellipse">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defTabSz="457200"/>
            <a:endParaRPr>
              <a:solidFill>
                <a:prstClr val="black"/>
              </a:solidFill>
              <a:ea typeface="Calibri"/>
              <a:cs typeface="Calibri"/>
              <a:sym typeface="Calibri"/>
            </a:endParaRPr>
          </a:p>
        </p:txBody>
      </p:sp>
      <p:sp>
        <p:nvSpPr>
          <p:cNvPr id="125" name="Shape 125"/>
          <p:cNvSpPr/>
          <p:nvPr/>
        </p:nvSpPr>
        <p:spPr>
          <a:xfrm>
            <a:off x="7299369" y="1437200"/>
            <a:ext cx="381000" cy="2115890"/>
          </a:xfrm>
          <a:prstGeom prst="rect">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buSzPct val="25000"/>
            </a:pPr>
            <a:r>
              <a:rPr lang="en-US" b="1">
                <a:solidFill>
                  <a:prstClr val="black"/>
                </a:solidFill>
                <a:ea typeface="Calibri"/>
                <a:cs typeface="Calibri"/>
                <a:sym typeface="Calibri"/>
              </a:rPr>
              <a:t>$</a:t>
            </a:r>
          </a:p>
        </p:txBody>
      </p:sp>
      <p:sp>
        <p:nvSpPr>
          <p:cNvPr id="126" name="Shape 126"/>
          <p:cNvSpPr/>
          <p:nvPr/>
        </p:nvSpPr>
        <p:spPr>
          <a:xfrm>
            <a:off x="1203195" y="5918736"/>
            <a:ext cx="6613349" cy="461664"/>
          </a:xfrm>
          <a:prstGeom prst="rect">
            <a:avLst/>
          </a:prstGeom>
          <a:noFill/>
          <a:ln>
            <a:noFill/>
          </a:ln>
        </p:spPr>
        <p:txBody>
          <a:bodyPr lIns="91425" tIns="45700" rIns="91425" bIns="45700" anchor="t" anchorCtr="0">
            <a:noAutofit/>
          </a:bodyPr>
          <a:lstStyle/>
          <a:p>
            <a:pPr algn="ctr" defTabSz="457200">
              <a:buSzPct val="25000"/>
            </a:pPr>
            <a:r>
              <a:rPr lang="en-US" sz="2000" b="1" i="1" dirty="0">
                <a:solidFill>
                  <a:prstClr val="black"/>
                </a:solidFill>
                <a:ea typeface="Calibri"/>
                <a:cs typeface="Calibri"/>
                <a:sym typeface="Calibri"/>
              </a:rPr>
              <a:t>Care Management Staff Model – Top 5 - 10%</a:t>
            </a:r>
          </a:p>
        </p:txBody>
      </p:sp>
      <p:sp>
        <p:nvSpPr>
          <p:cNvPr id="127" name="Shape 127"/>
          <p:cNvSpPr/>
          <p:nvPr/>
        </p:nvSpPr>
        <p:spPr>
          <a:xfrm>
            <a:off x="1194070" y="332143"/>
            <a:ext cx="7759429" cy="584774"/>
          </a:xfrm>
          <a:prstGeom prst="rect">
            <a:avLst/>
          </a:prstGeom>
          <a:noFill/>
          <a:ln>
            <a:noFill/>
          </a:ln>
        </p:spPr>
        <p:txBody>
          <a:bodyPr lIns="91425" tIns="45700" rIns="91425" bIns="45700" anchor="t" anchorCtr="0">
            <a:noAutofit/>
          </a:bodyPr>
          <a:lstStyle/>
          <a:p>
            <a:pPr algn="r" defTabSz="457200">
              <a:buSzPct val="25000"/>
            </a:pPr>
            <a:r>
              <a:rPr lang="en-US" sz="2800" dirty="0">
                <a:solidFill>
                  <a:srgbClr val="5F497A"/>
                </a:solidFill>
                <a:latin typeface="Arial" pitchFamily="34" charset="0"/>
                <a:ea typeface="Calibri"/>
                <a:cs typeface="Arial" pitchFamily="34" charset="0"/>
                <a:sym typeface="Calibri"/>
              </a:rPr>
              <a:t>CHT Model – Who are we focused on?</a:t>
            </a:r>
          </a:p>
        </p:txBody>
      </p:sp>
      <p:sp>
        <p:nvSpPr>
          <p:cNvPr id="128" name="Shape 128"/>
          <p:cNvSpPr txBox="1"/>
          <p:nvPr/>
        </p:nvSpPr>
        <p:spPr>
          <a:xfrm>
            <a:off x="228601" y="6349862"/>
            <a:ext cx="8724898" cy="841651"/>
          </a:xfrm>
          <a:prstGeom prst="rect">
            <a:avLst/>
          </a:prstGeom>
          <a:noFill/>
          <a:ln>
            <a:noFill/>
          </a:ln>
        </p:spPr>
        <p:txBody>
          <a:bodyPr lIns="45700" tIns="45700" rIns="45700" bIns="45700" anchor="t" anchorCtr="0">
            <a:noAutofit/>
          </a:bodyPr>
          <a:lstStyle/>
          <a:p>
            <a:pPr defTabSz="457200">
              <a:buSzPct val="25000"/>
            </a:pPr>
            <a:r>
              <a:rPr lang="en-US" sz="1200" i="1" u="sng" dirty="0" smtClean="0">
                <a:solidFill>
                  <a:prstClr val="black"/>
                </a:solidFill>
              </a:rPr>
              <a:t>Source</a:t>
            </a:r>
            <a:r>
              <a:rPr lang="en-US" sz="1200" i="1" dirty="0">
                <a:solidFill>
                  <a:prstClr val="black"/>
                </a:solidFill>
              </a:rPr>
              <a:t>: Adapted from Carr, E. (2015). Building a Complex Care Management Program to Support Primary Care [PowerPoint slides]. Retrieved from https://www.ctc-ri.org/content/2015-annual-learning-collaborative-presentations-and-additional-resource-materials</a:t>
            </a:r>
          </a:p>
          <a:p>
            <a:pPr defTabSz="457200">
              <a:buSzPct val="25000"/>
            </a:pPr>
            <a:endParaRPr lang="en-US" sz="1400" i="1" dirty="0">
              <a:solidFill>
                <a:prstClr val="black"/>
              </a:solidFill>
              <a:ea typeface="Calibri"/>
              <a:cs typeface="Calibri"/>
              <a:sym typeface="Calibri"/>
            </a:endParaRPr>
          </a:p>
        </p:txBody>
      </p:sp>
      <p:sp>
        <p:nvSpPr>
          <p:cNvPr id="129" name="Shape 129"/>
          <p:cNvSpPr/>
          <p:nvPr/>
        </p:nvSpPr>
        <p:spPr>
          <a:xfrm>
            <a:off x="152400" y="1863968"/>
            <a:ext cx="2461846" cy="4067907"/>
          </a:xfrm>
          <a:prstGeom prst="ellipse">
            <a:avLst/>
          </a:prstGeom>
          <a:solidFill>
            <a:srgbClr val="0070C0"/>
          </a:solidFill>
          <a:ln>
            <a:noFill/>
          </a:ln>
        </p:spPr>
        <p:txBody>
          <a:bodyPr lIns="91425" tIns="45700" rIns="91425" bIns="45700" anchor="t" anchorCtr="0">
            <a:noAutofit/>
          </a:bodyPr>
          <a:lstStyle/>
          <a:p>
            <a:pPr algn="ctr" defTabSz="457200">
              <a:buSzPct val="25000"/>
            </a:pPr>
            <a:r>
              <a:rPr lang="en-US" sz="1400" dirty="0">
                <a:solidFill>
                  <a:prstClr val="white"/>
                </a:solidFill>
                <a:ea typeface="Calibri"/>
                <a:cs typeface="Calibri"/>
                <a:sym typeface="Calibri"/>
              </a:rPr>
              <a:t>Acute Illness</a:t>
            </a:r>
          </a:p>
          <a:p>
            <a:pPr algn="ctr" defTabSz="457200">
              <a:spcBef>
                <a:spcPts val="700"/>
              </a:spcBef>
              <a:buSzPct val="25000"/>
            </a:pPr>
            <a:r>
              <a:rPr lang="en-US" sz="1400" dirty="0">
                <a:solidFill>
                  <a:prstClr val="white"/>
                </a:solidFill>
                <a:ea typeface="Calibri"/>
                <a:cs typeface="Calibri"/>
                <a:sym typeface="Calibri"/>
              </a:rPr>
              <a:t>Chronic Disease </a:t>
            </a:r>
          </a:p>
          <a:p>
            <a:pPr algn="ctr" defTabSz="457200">
              <a:spcBef>
                <a:spcPts val="700"/>
              </a:spcBef>
              <a:buSzPct val="25000"/>
            </a:pPr>
            <a:r>
              <a:rPr lang="en-US" sz="1400" dirty="0">
                <a:solidFill>
                  <a:prstClr val="white"/>
                </a:solidFill>
                <a:ea typeface="Calibri"/>
                <a:cs typeface="Calibri"/>
                <a:sym typeface="Calibri"/>
              </a:rPr>
              <a:t>Under-use of PCP</a:t>
            </a:r>
          </a:p>
          <a:p>
            <a:pPr algn="ctr" defTabSz="457200">
              <a:spcBef>
                <a:spcPts val="700"/>
              </a:spcBef>
              <a:buSzPct val="25000"/>
            </a:pPr>
            <a:r>
              <a:rPr lang="en-US" sz="1400" dirty="0" smtClean="0">
                <a:solidFill>
                  <a:prstClr val="white"/>
                </a:solidFill>
                <a:ea typeface="Calibri"/>
                <a:cs typeface="Calibri"/>
                <a:sym typeface="Calibri"/>
              </a:rPr>
              <a:t>Over/Misuse </a:t>
            </a:r>
            <a:r>
              <a:rPr lang="en-US" sz="1400" dirty="0">
                <a:solidFill>
                  <a:prstClr val="white"/>
                </a:solidFill>
                <a:ea typeface="Calibri"/>
                <a:cs typeface="Calibri"/>
                <a:sym typeface="Calibri"/>
              </a:rPr>
              <a:t>of ED/Inpatient</a:t>
            </a:r>
          </a:p>
          <a:p>
            <a:pPr algn="ctr" defTabSz="457200">
              <a:spcBef>
                <a:spcPts val="700"/>
              </a:spcBef>
              <a:buSzPct val="25000"/>
            </a:pPr>
            <a:r>
              <a:rPr lang="en-US" sz="1400" dirty="0">
                <a:solidFill>
                  <a:prstClr val="white"/>
                </a:solidFill>
                <a:ea typeface="Calibri"/>
                <a:cs typeface="Calibri"/>
                <a:sym typeface="Calibri"/>
              </a:rPr>
              <a:t>Social disconnection</a:t>
            </a:r>
          </a:p>
          <a:p>
            <a:pPr algn="ctr" defTabSz="457200">
              <a:spcBef>
                <a:spcPts val="700"/>
              </a:spcBef>
              <a:buSzPct val="25000"/>
            </a:pPr>
            <a:r>
              <a:rPr lang="en-US" sz="1400" dirty="0">
                <a:solidFill>
                  <a:prstClr val="white"/>
                </a:solidFill>
                <a:ea typeface="Calibri"/>
                <a:cs typeface="Calibri"/>
                <a:sym typeface="Calibri"/>
              </a:rPr>
              <a:t>Substance Abuse</a:t>
            </a:r>
          </a:p>
          <a:p>
            <a:pPr algn="ctr" defTabSz="457200">
              <a:spcBef>
                <a:spcPts val="700"/>
              </a:spcBef>
              <a:buSzPct val="25000"/>
            </a:pPr>
            <a:r>
              <a:rPr lang="en-US" sz="1400" dirty="0">
                <a:solidFill>
                  <a:prstClr val="white"/>
                </a:solidFill>
                <a:ea typeface="Calibri"/>
                <a:cs typeface="Calibri"/>
                <a:sym typeface="Calibri"/>
              </a:rPr>
              <a:t>Mental Health</a:t>
            </a:r>
          </a:p>
          <a:p>
            <a:pPr algn="ctr" defTabSz="457200">
              <a:spcBef>
                <a:spcPts val="700"/>
              </a:spcBef>
              <a:buSzPct val="25000"/>
            </a:pPr>
            <a:r>
              <a:rPr lang="en-US" sz="1400" dirty="0">
                <a:solidFill>
                  <a:prstClr val="white"/>
                </a:solidFill>
                <a:ea typeface="Calibri"/>
                <a:cs typeface="Calibri"/>
                <a:sym typeface="Calibri"/>
              </a:rPr>
              <a:t>Disabilities</a:t>
            </a:r>
          </a:p>
          <a:p>
            <a:pPr algn="ctr" defTabSz="457200">
              <a:spcBef>
                <a:spcPts val="700"/>
              </a:spcBef>
              <a:buSzPct val="25000"/>
            </a:pPr>
            <a:r>
              <a:rPr lang="en-US" sz="1400" dirty="0">
                <a:solidFill>
                  <a:prstClr val="white"/>
                </a:solidFill>
                <a:ea typeface="Calibri"/>
                <a:cs typeface="Calibri"/>
                <a:sym typeface="Calibri"/>
              </a:rPr>
              <a:t>Poverty</a:t>
            </a:r>
          </a:p>
          <a:p>
            <a:pPr defTabSz="457200"/>
            <a:endParaRPr sz="1400" dirty="0">
              <a:solidFill>
                <a:prstClr val="black"/>
              </a:solidFill>
              <a:ea typeface="Calibri"/>
              <a:cs typeface="Calibri"/>
              <a:sym typeface="Calibri"/>
            </a:endParaRPr>
          </a:p>
        </p:txBody>
      </p:sp>
      <p:sp>
        <p:nvSpPr>
          <p:cNvPr id="130" name="Shape 130"/>
          <p:cNvSpPr txBox="1"/>
          <p:nvPr/>
        </p:nvSpPr>
        <p:spPr>
          <a:xfrm>
            <a:off x="616143" y="1275618"/>
            <a:ext cx="1524000" cy="937846"/>
          </a:xfrm>
          <a:prstGeom prst="rect">
            <a:avLst/>
          </a:prstGeom>
          <a:noFill/>
          <a:ln>
            <a:noFill/>
          </a:ln>
        </p:spPr>
        <p:txBody>
          <a:bodyPr lIns="45700" tIns="45700" rIns="45700" bIns="45700" anchor="t" anchorCtr="0">
            <a:noAutofit/>
          </a:bodyPr>
          <a:lstStyle/>
          <a:p>
            <a:pPr defTabSz="457200">
              <a:buSzPct val="25000"/>
            </a:pPr>
            <a:r>
              <a:rPr lang="en-US" dirty="0">
                <a:solidFill>
                  <a:prstClr val="black"/>
                </a:solidFill>
                <a:ea typeface="Calibri"/>
                <a:cs typeface="Calibri"/>
                <a:sym typeface="Calibri"/>
              </a:rPr>
              <a:t>Drivers of Cost</a:t>
            </a:r>
          </a:p>
        </p:txBody>
      </p:sp>
      <p:sp>
        <p:nvSpPr>
          <p:cNvPr id="131" name="Shape 131"/>
          <p:cNvSpPr/>
          <p:nvPr/>
        </p:nvSpPr>
        <p:spPr>
          <a:xfrm>
            <a:off x="2469173" y="1330946"/>
            <a:ext cx="1348153" cy="433754"/>
          </a:xfrm>
          <a:prstGeom prst="rightArrow">
            <a:avLst>
              <a:gd name="adj1" fmla="val 50000"/>
              <a:gd name="adj2" fmla="val 50000"/>
            </a:avLst>
          </a:prstGeom>
          <a:solidFill>
            <a:srgbClr val="0070C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defTabSz="457200"/>
            <a:endParaRPr sz="1400">
              <a:solidFill>
                <a:prstClr val="black"/>
              </a:solidFill>
              <a:ea typeface="Calibri"/>
              <a:cs typeface="Calibri"/>
              <a:sym typeface="Calibri"/>
            </a:endParaRPr>
          </a:p>
        </p:txBody>
      </p:sp>
      <p:cxnSp>
        <p:nvCxnSpPr>
          <p:cNvPr id="132" name="Shape 132"/>
          <p:cNvCxnSpPr/>
          <p:nvPr/>
        </p:nvCxnSpPr>
        <p:spPr>
          <a:xfrm>
            <a:off x="3118338" y="4419600"/>
            <a:ext cx="2590800" cy="0"/>
          </a:xfrm>
          <a:prstGeom prst="straightConnector1">
            <a:avLst/>
          </a:prstGeom>
          <a:noFill/>
          <a:ln w="25400" cap="flat" cmpd="sng">
            <a:solidFill>
              <a:schemeClr val="dk1"/>
            </a:solidFill>
            <a:prstDash val="solid"/>
            <a:round/>
            <a:headEnd type="none" w="med" len="med"/>
            <a:tailEnd type="none" w="med" len="med"/>
          </a:ln>
        </p:spPr>
      </p:cxnSp>
      <p:cxnSp>
        <p:nvCxnSpPr>
          <p:cNvPr id="133" name="Shape 133"/>
          <p:cNvCxnSpPr/>
          <p:nvPr/>
        </p:nvCxnSpPr>
        <p:spPr>
          <a:xfrm rot="10800000" flipH="1">
            <a:off x="4080378" y="2240851"/>
            <a:ext cx="695903" cy="3611"/>
          </a:xfrm>
          <a:prstGeom prst="straightConnector1">
            <a:avLst/>
          </a:prstGeom>
          <a:noFill/>
          <a:ln w="25400" cap="flat" cmpd="sng">
            <a:solidFill>
              <a:schemeClr val="dk1"/>
            </a:solidFill>
            <a:prstDash val="solid"/>
            <a:round/>
            <a:headEnd type="none" w="med" len="med"/>
            <a:tailEnd type="none" w="med" len="med"/>
          </a:ln>
        </p:spPr>
      </p:cxnSp>
      <p:sp>
        <p:nvSpPr>
          <p:cNvPr id="134" name="Shape 134"/>
          <p:cNvSpPr/>
          <p:nvPr/>
        </p:nvSpPr>
        <p:spPr>
          <a:xfrm rot="10800000">
            <a:off x="5900371" y="3940602"/>
            <a:ext cx="1348153" cy="433754"/>
          </a:xfrm>
          <a:prstGeom prst="rightArrow">
            <a:avLst>
              <a:gd name="adj1" fmla="val 50000"/>
              <a:gd name="adj2" fmla="val 50000"/>
            </a:avLst>
          </a:prstGeom>
          <a:solidFill>
            <a:srgbClr val="339966"/>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defTabSz="457200"/>
            <a:endParaRPr sz="1400">
              <a:solidFill>
                <a:prstClr val="black"/>
              </a:solidFill>
              <a:ea typeface="Calibri"/>
              <a:cs typeface="Calibri"/>
              <a:sym typeface="Calibri"/>
            </a:endParaRPr>
          </a:p>
        </p:txBody>
      </p:sp>
      <p:sp>
        <p:nvSpPr>
          <p:cNvPr id="135" name="Shape 135"/>
          <p:cNvSpPr/>
          <p:nvPr/>
        </p:nvSpPr>
        <p:spPr>
          <a:xfrm rot="10800000">
            <a:off x="5802923" y="1639492"/>
            <a:ext cx="1348153" cy="433754"/>
          </a:xfrm>
          <a:prstGeom prst="rightArrow">
            <a:avLst>
              <a:gd name="adj1" fmla="val 50000"/>
              <a:gd name="adj2" fmla="val 50000"/>
            </a:avLst>
          </a:prstGeom>
          <a:solidFill>
            <a:srgbClr val="FF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defTabSz="457200"/>
            <a:endParaRPr sz="1400">
              <a:solidFill>
                <a:prstClr val="black"/>
              </a:solidFill>
              <a:ea typeface="Calibri"/>
              <a:cs typeface="Calibri"/>
              <a:sym typeface="Calibri"/>
            </a:endParaRPr>
          </a:p>
        </p:txBody>
      </p:sp>
      <p:sp>
        <p:nvSpPr>
          <p:cNvPr id="136" name="Shape 136"/>
          <p:cNvSpPr txBox="1"/>
          <p:nvPr/>
        </p:nvSpPr>
        <p:spPr>
          <a:xfrm>
            <a:off x="4243503" y="1771546"/>
            <a:ext cx="1060316" cy="1040858"/>
          </a:xfrm>
          <a:prstGeom prst="rect">
            <a:avLst/>
          </a:prstGeom>
          <a:noFill/>
          <a:ln>
            <a:noFill/>
          </a:ln>
        </p:spPr>
        <p:txBody>
          <a:bodyPr lIns="45700" tIns="45700" rIns="45700" bIns="45700" anchor="t" anchorCtr="0">
            <a:noAutofit/>
          </a:bodyPr>
          <a:lstStyle/>
          <a:p>
            <a:pPr defTabSz="457200">
              <a:buSzPct val="25000"/>
            </a:pPr>
            <a:r>
              <a:rPr lang="en-US" b="1" dirty="0">
                <a:solidFill>
                  <a:prstClr val="black"/>
                </a:solidFill>
                <a:ea typeface="Calibri"/>
                <a:cs typeface="Calibri"/>
                <a:sym typeface="Calibri"/>
              </a:rPr>
              <a:t>5%</a:t>
            </a:r>
          </a:p>
          <a:p>
            <a:pPr defTabSz="457200">
              <a:spcBef>
                <a:spcPts val="400"/>
              </a:spcBef>
            </a:pPr>
            <a:endParaRPr b="1" dirty="0">
              <a:solidFill>
                <a:prstClr val="black"/>
              </a:solidFill>
              <a:ea typeface="Calibri"/>
              <a:cs typeface="Calibri"/>
              <a:sym typeface="Calibri"/>
            </a:endParaRPr>
          </a:p>
        </p:txBody>
      </p:sp>
      <p:cxnSp>
        <p:nvCxnSpPr>
          <p:cNvPr id="137" name="Shape 137"/>
          <p:cNvCxnSpPr/>
          <p:nvPr/>
        </p:nvCxnSpPr>
        <p:spPr>
          <a:xfrm>
            <a:off x="3888444" y="2668482"/>
            <a:ext cx="1079769" cy="0"/>
          </a:xfrm>
          <a:prstGeom prst="straightConnector1">
            <a:avLst/>
          </a:prstGeom>
          <a:noFill/>
          <a:ln w="25400" cap="flat" cmpd="sng">
            <a:solidFill>
              <a:schemeClr val="dk1"/>
            </a:solidFill>
            <a:prstDash val="solid"/>
            <a:round/>
            <a:headEnd type="none" w="med" len="med"/>
            <a:tailEnd type="none" w="med" len="med"/>
          </a:ln>
        </p:spPr>
      </p:cxnSp>
      <p:sp>
        <p:nvSpPr>
          <p:cNvPr id="138" name="Shape 138"/>
          <p:cNvSpPr/>
          <p:nvPr/>
        </p:nvSpPr>
        <p:spPr>
          <a:xfrm rot="10800000">
            <a:off x="3849533" y="2271666"/>
            <a:ext cx="1118680" cy="389110"/>
          </a:xfrm>
          <a:prstGeom prst="flowChartManualOperation">
            <a:avLst/>
          </a:prstGeom>
          <a:solidFill>
            <a:srgbClr val="FFC000"/>
          </a:solidFill>
          <a:ln>
            <a:noFill/>
          </a:ln>
        </p:spPr>
        <p:txBody>
          <a:bodyPr lIns="91425" tIns="45700" rIns="91425" bIns="45700" anchor="t" anchorCtr="0">
            <a:noAutofit/>
          </a:bodyPr>
          <a:lstStyle/>
          <a:p>
            <a:pPr defTabSz="457200"/>
            <a:endParaRPr sz="1400">
              <a:solidFill>
                <a:prstClr val="black"/>
              </a:solidFill>
              <a:ea typeface="Calibri"/>
              <a:cs typeface="Calibri"/>
              <a:sym typeface="Calibri"/>
            </a:endParaRPr>
          </a:p>
        </p:txBody>
      </p:sp>
      <p:sp>
        <p:nvSpPr>
          <p:cNvPr id="139" name="Shape 139"/>
          <p:cNvSpPr txBox="1"/>
          <p:nvPr/>
        </p:nvSpPr>
        <p:spPr>
          <a:xfrm>
            <a:off x="4241415" y="2335174"/>
            <a:ext cx="914400" cy="914400"/>
          </a:xfrm>
          <a:prstGeom prst="rect">
            <a:avLst/>
          </a:prstGeom>
          <a:noFill/>
          <a:ln>
            <a:noFill/>
          </a:ln>
        </p:spPr>
        <p:txBody>
          <a:bodyPr lIns="45700" tIns="45700" rIns="45700" bIns="45700" anchor="t" anchorCtr="0">
            <a:noAutofit/>
          </a:bodyPr>
          <a:lstStyle/>
          <a:p>
            <a:pPr defTabSz="457200">
              <a:buSzPct val="25000"/>
            </a:pPr>
            <a:r>
              <a:rPr lang="en-US" sz="1400" dirty="0">
                <a:solidFill>
                  <a:prstClr val="black"/>
                </a:solidFill>
                <a:ea typeface="Calibri"/>
                <a:cs typeface="Calibri"/>
                <a:sym typeface="Calibri"/>
              </a:rPr>
              <a:t>10%</a:t>
            </a:r>
          </a:p>
        </p:txBody>
      </p:sp>
      <p:sp>
        <p:nvSpPr>
          <p:cNvPr id="140" name="Shape 140"/>
          <p:cNvSpPr txBox="1"/>
          <p:nvPr/>
        </p:nvSpPr>
        <p:spPr>
          <a:xfrm>
            <a:off x="2577827" y="2256127"/>
            <a:ext cx="914400" cy="914400"/>
          </a:xfrm>
          <a:prstGeom prst="rect">
            <a:avLst/>
          </a:prstGeom>
          <a:noFill/>
          <a:ln>
            <a:noFill/>
          </a:ln>
        </p:spPr>
        <p:txBody>
          <a:bodyPr lIns="45700" tIns="45700" rIns="45700" bIns="45700" anchor="t" anchorCtr="0">
            <a:noAutofit/>
          </a:bodyPr>
          <a:lstStyle/>
          <a:p>
            <a:pPr defTabSz="457200">
              <a:buSzPct val="25000"/>
            </a:pPr>
            <a:r>
              <a:rPr lang="en-US" sz="1400" dirty="0">
                <a:solidFill>
                  <a:srgbClr val="DF8103"/>
                </a:solidFill>
                <a:ea typeface="Calibri"/>
                <a:cs typeface="Calibri"/>
                <a:sym typeface="Calibri"/>
              </a:rPr>
              <a:t>Rising Risk </a:t>
            </a:r>
          </a:p>
          <a:p>
            <a:pPr defTabSz="457200">
              <a:spcBef>
                <a:spcPts val="400"/>
              </a:spcBef>
              <a:buSzPct val="25000"/>
            </a:pPr>
            <a:r>
              <a:rPr lang="en-US" sz="1400" dirty="0">
                <a:solidFill>
                  <a:srgbClr val="DF8103"/>
                </a:solidFill>
                <a:ea typeface="Calibri"/>
                <a:cs typeface="Calibri"/>
                <a:sym typeface="Calibri"/>
              </a:rPr>
              <a:t>Cohort</a:t>
            </a:r>
          </a:p>
        </p:txBody>
      </p:sp>
      <p:cxnSp>
        <p:nvCxnSpPr>
          <p:cNvPr id="141" name="Shape 141"/>
          <p:cNvCxnSpPr/>
          <p:nvPr/>
        </p:nvCxnSpPr>
        <p:spPr>
          <a:xfrm rot="10800000" flipH="1">
            <a:off x="3242605" y="2518864"/>
            <a:ext cx="554477" cy="29183"/>
          </a:xfrm>
          <a:prstGeom prst="straightConnector1">
            <a:avLst/>
          </a:prstGeom>
          <a:solidFill>
            <a:schemeClr val="accent1"/>
          </a:solidFill>
          <a:ln w="19050" cap="flat" cmpd="sng">
            <a:solidFill>
              <a:srgbClr val="E2AC00"/>
            </a:solidFill>
            <a:prstDash val="solid"/>
            <a:round/>
            <a:headEnd type="none" w="med" len="med"/>
            <a:tailEnd type="stealth" w="lg" len="lg"/>
          </a:ln>
        </p:spPr>
      </p:cxnSp>
      <p:pic>
        <p:nvPicPr>
          <p:cNvPr id="142" name="Shape 142"/>
          <p:cNvPicPr preferRelativeResize="0"/>
          <p:nvPr/>
        </p:nvPicPr>
        <p:blipFill rotWithShape="1">
          <a:blip r:embed="rId3">
            <a:alphaModFix/>
          </a:blip>
          <a:srcRect/>
          <a:stretch/>
        </p:blipFill>
        <p:spPr>
          <a:xfrm>
            <a:off x="384722" y="154631"/>
            <a:ext cx="1986842" cy="762288"/>
          </a:xfrm>
          <a:prstGeom prst="rect">
            <a:avLst/>
          </a:prstGeom>
          <a:noFill/>
          <a:ln>
            <a:noFill/>
          </a:ln>
        </p:spPr>
      </p:pic>
    </p:spTree>
    <p:extLst>
      <p:ext uri="{BB962C8B-B14F-4D97-AF65-F5344CB8AC3E}">
        <p14:creationId xmlns:p14="http://schemas.microsoft.com/office/powerpoint/2010/main" val="323284038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5344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dirty="0" smtClean="0">
                <a:solidFill>
                  <a:schemeClr val="dk1"/>
                </a:solidFill>
                <a:latin typeface="Calibri"/>
                <a:ea typeface="Calibri"/>
                <a:cs typeface="Calibri"/>
                <a:sym typeface="Calibri"/>
              </a:rPr>
              <a:t>Phase 2 – Who is High Risk? Of what?</a:t>
            </a:r>
            <a:endParaRPr lang="en-US" sz="4400" b="0" i="0" u="none" strike="noStrike" cap="none" dirty="0">
              <a:solidFill>
                <a:schemeClr val="dk1"/>
              </a:solidFill>
              <a:latin typeface="Calibri"/>
              <a:ea typeface="Calibri"/>
              <a:cs typeface="Calibri"/>
              <a:sym typeface="Calibri"/>
            </a:endParaRPr>
          </a:p>
        </p:txBody>
      </p:sp>
      <p:grpSp>
        <p:nvGrpSpPr>
          <p:cNvPr id="149" name="Shape 149"/>
          <p:cNvGrpSpPr/>
          <p:nvPr/>
        </p:nvGrpSpPr>
        <p:grpSpPr>
          <a:xfrm>
            <a:off x="459404" y="1627816"/>
            <a:ext cx="8225189" cy="4470729"/>
            <a:chOff x="2204" y="27616"/>
            <a:chExt cx="8225189" cy="4470729"/>
          </a:xfrm>
        </p:grpSpPr>
        <p:sp>
          <p:nvSpPr>
            <p:cNvPr id="150" name="Shape 150"/>
            <p:cNvSpPr/>
            <p:nvPr/>
          </p:nvSpPr>
          <p:spPr>
            <a:xfrm>
              <a:off x="2204" y="27616"/>
              <a:ext cx="3407568" cy="1363027"/>
            </a:xfrm>
            <a:prstGeom prst="chevron">
              <a:avLst>
                <a:gd name="adj" fmla="val 50000"/>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a:off x="683718" y="27616"/>
              <a:ext cx="2044541" cy="1363027"/>
            </a:xfrm>
            <a:prstGeom prst="rect">
              <a:avLst/>
            </a:prstGeom>
            <a:noFill/>
            <a:ln>
              <a:noFill/>
            </a:ln>
          </p:spPr>
          <p:txBody>
            <a:bodyPr lIns="39350" tIns="19675" rIns="0" bIns="19675" anchor="ctr" anchorCtr="0">
              <a:noAutofit/>
            </a:bodyPr>
            <a:lstStyle/>
            <a:p>
              <a:pPr marL="0" marR="0" lvl="0" indent="0" algn="ctr" rtl="0">
                <a:lnSpc>
                  <a:spcPct val="90000"/>
                </a:lnSpc>
                <a:spcBef>
                  <a:spcPts val="0"/>
                </a:spcBef>
                <a:spcAft>
                  <a:spcPts val="0"/>
                </a:spcAft>
                <a:buSzPct val="25000"/>
                <a:buNone/>
              </a:pPr>
              <a:r>
                <a:rPr lang="en-US" sz="3100" dirty="0">
                  <a:solidFill>
                    <a:schemeClr val="lt1"/>
                  </a:solidFill>
                  <a:latin typeface="Calibri"/>
                  <a:ea typeface="Calibri"/>
                  <a:cs typeface="Calibri"/>
                  <a:sym typeface="Calibri"/>
                </a:rPr>
                <a:t>Health Plan</a:t>
              </a:r>
            </a:p>
          </p:txBody>
        </p:sp>
        <p:sp>
          <p:nvSpPr>
            <p:cNvPr id="152" name="Shape 152"/>
            <p:cNvSpPr/>
            <p:nvPr/>
          </p:nvSpPr>
          <p:spPr>
            <a:xfrm>
              <a:off x="2966790" y="143472"/>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txBox="1"/>
            <p:nvPr/>
          </p:nvSpPr>
          <p:spPr>
            <a:xfrm>
              <a:off x="3532446" y="143472"/>
              <a:ext cx="1696969" cy="1131312"/>
            </a:xfrm>
            <a:prstGeom prst="rect">
              <a:avLst/>
            </a:prstGeom>
            <a:noFill/>
            <a:ln>
              <a:noFill/>
            </a:ln>
          </p:spPr>
          <p:txBody>
            <a:bodyPr lIns="17775" tIns="8875" rIns="0" bIns="8875" anchor="ctr" anchorCtr="0">
              <a:noAutofit/>
            </a:bodyPr>
            <a:lstStyle/>
            <a:p>
              <a:pPr marL="0" marR="0" lvl="0" indent="0" algn="ctr" rtl="0">
                <a:lnSpc>
                  <a:spcPct val="90000"/>
                </a:lnSpc>
                <a:spcBef>
                  <a:spcPts val="0"/>
                </a:spcBef>
                <a:spcAft>
                  <a:spcPts val="0"/>
                </a:spcAft>
                <a:buSzPct val="25000"/>
                <a:buNone/>
              </a:pPr>
              <a:r>
                <a:rPr lang="en-US" sz="1400" dirty="0" smtClean="0">
                  <a:solidFill>
                    <a:schemeClr val="dk1"/>
                  </a:solidFill>
                  <a:latin typeface="Calibri"/>
                  <a:ea typeface="Calibri"/>
                  <a:cs typeface="Calibri"/>
                  <a:sym typeface="Calibri"/>
                </a:rPr>
                <a:t>Predictive </a:t>
              </a:r>
              <a:r>
                <a:rPr lang="en-US" sz="1400" dirty="0">
                  <a:solidFill>
                    <a:schemeClr val="dk1"/>
                  </a:solidFill>
                  <a:latin typeface="Calibri"/>
                  <a:ea typeface="Calibri"/>
                  <a:cs typeface="Calibri"/>
                  <a:sym typeface="Calibri"/>
                </a:rPr>
                <a:t>Modeling</a:t>
              </a:r>
            </a:p>
            <a:p>
              <a:pPr marL="0" marR="0" lvl="0" indent="0" algn="ctr" rtl="0">
                <a:lnSpc>
                  <a:spcPct val="90000"/>
                </a:lnSpc>
                <a:spcBef>
                  <a:spcPts val="490"/>
                </a:spcBef>
                <a:spcAft>
                  <a:spcPts val="0"/>
                </a:spcAft>
                <a:buSzPct val="25000"/>
                <a:buNone/>
              </a:pPr>
              <a:r>
                <a:rPr lang="en-US" sz="1400" dirty="0">
                  <a:solidFill>
                    <a:schemeClr val="dk1"/>
                  </a:solidFill>
                  <a:latin typeface="Calibri"/>
                  <a:ea typeface="Calibri"/>
                  <a:cs typeface="Calibri"/>
                  <a:sym typeface="Calibri"/>
                </a:rPr>
                <a:t>Generate lists of patients</a:t>
              </a:r>
            </a:p>
          </p:txBody>
        </p:sp>
        <p:sp>
          <p:nvSpPr>
            <p:cNvPr id="154" name="Shape 154"/>
            <p:cNvSpPr/>
            <p:nvPr/>
          </p:nvSpPr>
          <p:spPr>
            <a:xfrm>
              <a:off x="5399112" y="143472"/>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txBox="1"/>
            <p:nvPr/>
          </p:nvSpPr>
          <p:spPr>
            <a:xfrm>
              <a:off x="5964767" y="143472"/>
              <a:ext cx="1696969" cy="1131312"/>
            </a:xfrm>
            <a:prstGeom prst="rect">
              <a:avLst/>
            </a:prstGeom>
            <a:noFill/>
            <a:ln>
              <a:noFill/>
            </a:ln>
          </p:spPr>
          <p:txBody>
            <a:bodyPr lIns="17775" tIns="8875" rIns="0" bIns="8875" anchor="ctr" anchorCtr="0">
              <a:noAutofit/>
            </a:bodyPr>
            <a:lstStyle/>
            <a:p>
              <a:pPr marL="0" marR="0" lvl="0" indent="0" algn="ctr" rtl="0">
                <a:lnSpc>
                  <a:spcPct val="90000"/>
                </a:lnSpc>
                <a:spcBef>
                  <a:spcPts val="0"/>
                </a:spcBef>
                <a:spcAft>
                  <a:spcPts val="0"/>
                </a:spcAft>
                <a:buSzPct val="25000"/>
                <a:buNone/>
              </a:pPr>
              <a:r>
                <a:rPr lang="en-US" sz="1400">
                  <a:solidFill>
                    <a:schemeClr val="dk1"/>
                  </a:solidFill>
                  <a:latin typeface="Calibri"/>
                  <a:ea typeface="Calibri"/>
                  <a:cs typeface="Calibri"/>
                  <a:sym typeface="Calibri"/>
                </a:rPr>
                <a:t>Send high risk/high cost lists to PCMH Practices</a:t>
              </a:r>
            </a:p>
          </p:txBody>
        </p:sp>
        <p:sp>
          <p:nvSpPr>
            <p:cNvPr id="156" name="Shape 156"/>
            <p:cNvSpPr/>
            <p:nvPr/>
          </p:nvSpPr>
          <p:spPr>
            <a:xfrm>
              <a:off x="2204" y="1581466"/>
              <a:ext cx="3407568" cy="1363027"/>
            </a:xfrm>
            <a:prstGeom prst="chevron">
              <a:avLst>
                <a:gd name="adj" fmla="val 50000"/>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txBox="1"/>
            <p:nvPr/>
          </p:nvSpPr>
          <p:spPr>
            <a:xfrm>
              <a:off x="683718" y="1581466"/>
              <a:ext cx="2044541" cy="1363027"/>
            </a:xfrm>
            <a:prstGeom prst="rect">
              <a:avLst/>
            </a:prstGeom>
            <a:noFill/>
            <a:ln>
              <a:noFill/>
            </a:ln>
          </p:spPr>
          <p:txBody>
            <a:bodyPr lIns="39350" tIns="19675" rIns="0" bIns="19675" anchor="ctr" anchorCtr="0">
              <a:noAutofit/>
            </a:bodyPr>
            <a:lstStyle/>
            <a:p>
              <a:pPr marL="0" marR="0" lvl="0" indent="0" algn="ctr" rtl="0">
                <a:lnSpc>
                  <a:spcPct val="90000"/>
                </a:lnSpc>
                <a:spcBef>
                  <a:spcPts val="0"/>
                </a:spcBef>
                <a:spcAft>
                  <a:spcPts val="0"/>
                </a:spcAft>
                <a:buSzPct val="25000"/>
                <a:buNone/>
              </a:pPr>
              <a:r>
                <a:rPr lang="en-US" sz="3100">
                  <a:solidFill>
                    <a:schemeClr val="lt1"/>
                  </a:solidFill>
                  <a:latin typeface="Calibri"/>
                  <a:ea typeface="Calibri"/>
                  <a:cs typeface="Calibri"/>
                  <a:sym typeface="Calibri"/>
                </a:rPr>
                <a:t>PCMH Practice</a:t>
              </a:r>
            </a:p>
          </p:txBody>
        </p:sp>
        <p:sp>
          <p:nvSpPr>
            <p:cNvPr id="158" name="Shape 158"/>
            <p:cNvSpPr/>
            <p:nvPr/>
          </p:nvSpPr>
          <p:spPr>
            <a:xfrm>
              <a:off x="2966790" y="1697325"/>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txBox="1"/>
            <p:nvPr/>
          </p:nvSpPr>
          <p:spPr>
            <a:xfrm>
              <a:off x="3532446" y="1697325"/>
              <a:ext cx="1696969" cy="1131312"/>
            </a:xfrm>
            <a:prstGeom prst="rect">
              <a:avLst/>
            </a:prstGeom>
            <a:noFill/>
            <a:ln>
              <a:noFill/>
            </a:ln>
          </p:spPr>
          <p:txBody>
            <a:bodyPr lIns="17775" tIns="8875" rIns="0" bIns="8875" anchor="ctr" anchorCtr="0">
              <a:noAutofit/>
            </a:bodyPr>
            <a:lstStyle/>
            <a:p>
              <a:pPr lvl="0" algn="ctr">
                <a:lnSpc>
                  <a:spcPct val="90000"/>
                </a:lnSpc>
                <a:buSzPct val="25000"/>
              </a:pPr>
              <a:r>
                <a:rPr lang="en-US" sz="1400" b="1" dirty="0">
                  <a:ea typeface="Calibri"/>
                  <a:cs typeface="Calibri"/>
                  <a:sym typeface="Calibri"/>
                </a:rPr>
                <a:t>Identify  patients from payer lists, provider referrals, and practice based </a:t>
              </a:r>
              <a:r>
                <a:rPr lang="en-US" sz="1400" b="1" dirty="0" smtClean="0">
                  <a:ea typeface="Calibri"/>
                  <a:cs typeface="Calibri"/>
                  <a:sym typeface="Calibri"/>
                </a:rPr>
                <a:t>knowledge</a:t>
              </a:r>
              <a:endParaRPr lang="en-US" sz="1400" b="1" dirty="0">
                <a:ea typeface="Calibri"/>
                <a:cs typeface="Calibri"/>
                <a:sym typeface="Calibri"/>
              </a:endParaRPr>
            </a:p>
          </p:txBody>
        </p:sp>
        <p:sp>
          <p:nvSpPr>
            <p:cNvPr id="160" name="Shape 160"/>
            <p:cNvSpPr/>
            <p:nvPr/>
          </p:nvSpPr>
          <p:spPr>
            <a:xfrm>
              <a:off x="5399112" y="1697325"/>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txBox="1"/>
            <p:nvPr/>
          </p:nvSpPr>
          <p:spPr>
            <a:xfrm>
              <a:off x="5964767" y="1697325"/>
              <a:ext cx="1696969" cy="1131312"/>
            </a:xfrm>
            <a:prstGeom prst="rect">
              <a:avLst/>
            </a:prstGeom>
            <a:noFill/>
            <a:ln>
              <a:noFill/>
            </a:ln>
          </p:spPr>
          <p:txBody>
            <a:bodyPr lIns="17775" tIns="8875" rIns="0" bIns="8875" anchor="ctr" anchorCtr="0">
              <a:noAutofit/>
            </a:bodyPr>
            <a:lstStyle/>
            <a:p>
              <a:pPr lvl="0" algn="ctr">
                <a:lnSpc>
                  <a:spcPct val="90000"/>
                </a:lnSpc>
                <a:buSzPct val="25000"/>
              </a:pPr>
              <a:r>
                <a:rPr lang="en-US" sz="1400" b="1" dirty="0">
                  <a:ea typeface="Calibri"/>
                  <a:cs typeface="Calibri"/>
                  <a:sym typeface="Calibri"/>
                </a:rPr>
                <a:t>Complete CHT Triage tool, ask patient, and </a:t>
              </a:r>
              <a:r>
                <a:rPr lang="en-US" sz="1400" b="1" dirty="0" smtClean="0">
                  <a:ea typeface="Calibri"/>
                  <a:cs typeface="Calibri"/>
                  <a:sym typeface="Calibri"/>
                </a:rPr>
                <a:t>refer </a:t>
              </a:r>
              <a:r>
                <a:rPr lang="en-US" sz="1400" b="1" dirty="0">
                  <a:ea typeface="Calibri"/>
                  <a:cs typeface="Calibri"/>
                  <a:sym typeface="Calibri"/>
                </a:rPr>
                <a:t>to </a:t>
              </a:r>
              <a:r>
                <a:rPr lang="en-US" sz="1400" b="1" dirty="0" smtClean="0">
                  <a:ea typeface="Calibri"/>
                  <a:cs typeface="Calibri"/>
                  <a:sym typeface="Calibri"/>
                </a:rPr>
                <a:t>CHT</a:t>
              </a:r>
              <a:endParaRPr lang="en-US" sz="1400" b="1" dirty="0">
                <a:ea typeface="Calibri"/>
                <a:cs typeface="Calibri"/>
                <a:sym typeface="Calibri"/>
              </a:endParaRPr>
            </a:p>
          </p:txBody>
        </p:sp>
        <p:sp>
          <p:nvSpPr>
            <p:cNvPr id="162" name="Shape 162"/>
            <p:cNvSpPr/>
            <p:nvPr/>
          </p:nvSpPr>
          <p:spPr>
            <a:xfrm>
              <a:off x="2204" y="3135318"/>
              <a:ext cx="3407568" cy="1363027"/>
            </a:xfrm>
            <a:prstGeom prst="chevron">
              <a:avLst>
                <a:gd name="adj" fmla="val 50000"/>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 name="Shape 163"/>
            <p:cNvSpPr txBox="1"/>
            <p:nvPr/>
          </p:nvSpPr>
          <p:spPr>
            <a:xfrm>
              <a:off x="683718" y="3135318"/>
              <a:ext cx="2044541" cy="1363027"/>
            </a:xfrm>
            <a:prstGeom prst="rect">
              <a:avLst/>
            </a:prstGeom>
            <a:noFill/>
            <a:ln>
              <a:noFill/>
            </a:ln>
          </p:spPr>
          <p:txBody>
            <a:bodyPr lIns="39350" tIns="19675" rIns="0" bIns="19675" anchor="ctr" anchorCtr="0">
              <a:noAutofit/>
            </a:bodyPr>
            <a:lstStyle/>
            <a:p>
              <a:pPr marL="0" marR="0" lvl="0" indent="0" algn="ctr" rtl="0">
                <a:lnSpc>
                  <a:spcPct val="90000"/>
                </a:lnSpc>
                <a:spcBef>
                  <a:spcPts val="0"/>
                </a:spcBef>
                <a:spcAft>
                  <a:spcPts val="0"/>
                </a:spcAft>
                <a:buSzPct val="25000"/>
                <a:buNone/>
              </a:pPr>
              <a:r>
                <a:rPr lang="en-US" sz="3100" dirty="0" smtClean="0">
                  <a:solidFill>
                    <a:schemeClr val="lt1"/>
                  </a:solidFill>
                  <a:latin typeface="Calibri"/>
                  <a:ea typeface="Calibri"/>
                  <a:cs typeface="Calibri"/>
                  <a:sym typeface="Calibri"/>
                </a:rPr>
                <a:t>Healthcare Continuum</a:t>
              </a:r>
              <a:endParaRPr lang="en-US" sz="3100" dirty="0">
                <a:solidFill>
                  <a:schemeClr val="lt1"/>
                </a:solidFill>
                <a:latin typeface="Calibri"/>
                <a:ea typeface="Calibri"/>
                <a:cs typeface="Calibri"/>
                <a:sym typeface="Calibri"/>
              </a:endParaRPr>
            </a:p>
          </p:txBody>
        </p:sp>
        <p:sp>
          <p:nvSpPr>
            <p:cNvPr id="164" name="Shape 164"/>
            <p:cNvSpPr/>
            <p:nvPr/>
          </p:nvSpPr>
          <p:spPr>
            <a:xfrm>
              <a:off x="2966790" y="3251175"/>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txBox="1"/>
            <p:nvPr/>
          </p:nvSpPr>
          <p:spPr>
            <a:xfrm>
              <a:off x="3532446" y="3251175"/>
              <a:ext cx="1696969" cy="1131312"/>
            </a:xfrm>
            <a:prstGeom prst="rect">
              <a:avLst/>
            </a:prstGeom>
            <a:noFill/>
            <a:ln>
              <a:noFill/>
            </a:ln>
          </p:spPr>
          <p:txBody>
            <a:bodyPr lIns="17775" tIns="8875" rIns="0" bIns="8875" anchor="ctr" anchorCtr="0">
              <a:noAutofit/>
            </a:bodyPr>
            <a:lstStyle/>
            <a:p>
              <a:pPr algn="ctr">
                <a:lnSpc>
                  <a:spcPct val="90000"/>
                </a:lnSpc>
                <a:buSzPct val="25000"/>
              </a:pPr>
              <a:r>
                <a:rPr lang="en-US" sz="1400" dirty="0" smtClean="0">
                  <a:solidFill>
                    <a:schemeClr val="dk1"/>
                  </a:solidFill>
                  <a:latin typeface="Calibri"/>
                  <a:ea typeface="Calibri"/>
                  <a:cs typeface="Calibri"/>
                  <a:sym typeface="Calibri"/>
                </a:rPr>
                <a:t>Hospital, home health &amp; SNF’s identify patients with disposition issues, potential recidivists </a:t>
              </a:r>
              <a:endParaRPr lang="en-US" sz="1400" dirty="0">
                <a:solidFill>
                  <a:schemeClr val="dk1"/>
                </a:solidFill>
                <a:latin typeface="Calibri"/>
                <a:ea typeface="Calibri"/>
                <a:cs typeface="Calibri"/>
                <a:sym typeface="Calibri"/>
              </a:endParaRPr>
            </a:p>
          </p:txBody>
        </p:sp>
        <p:sp>
          <p:nvSpPr>
            <p:cNvPr id="166" name="Shape 166"/>
            <p:cNvSpPr/>
            <p:nvPr/>
          </p:nvSpPr>
          <p:spPr>
            <a:xfrm>
              <a:off x="5399112" y="3251175"/>
              <a:ext cx="2828281" cy="1131312"/>
            </a:xfrm>
            <a:prstGeom prst="chevron">
              <a:avLst>
                <a:gd name="adj" fmla="val 50000"/>
              </a:avLst>
            </a:prstGeom>
            <a:solidFill>
              <a:srgbClr val="CFD7E7">
                <a:alpha val="89803"/>
              </a:srgbClr>
            </a:solidFill>
            <a:ln w="25400" cap="flat" cmpd="sng">
              <a:solidFill>
                <a:srgbClr val="CFD7E7">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txBox="1"/>
            <p:nvPr/>
          </p:nvSpPr>
          <p:spPr>
            <a:xfrm>
              <a:off x="5964767" y="3251175"/>
              <a:ext cx="1696969" cy="1131312"/>
            </a:xfrm>
            <a:prstGeom prst="rect">
              <a:avLst/>
            </a:prstGeom>
            <a:noFill/>
            <a:ln>
              <a:noFill/>
            </a:ln>
          </p:spPr>
          <p:txBody>
            <a:bodyPr lIns="17775" tIns="8875" rIns="0" bIns="8875" anchor="ctr" anchorCtr="0">
              <a:noAutofit/>
            </a:bodyPr>
            <a:lstStyle/>
            <a:p>
              <a:pPr marL="0" marR="0" lvl="0" indent="0" algn="ctr" rtl="0">
                <a:lnSpc>
                  <a:spcPct val="90000"/>
                </a:lnSpc>
                <a:spcBef>
                  <a:spcPts val="0"/>
                </a:spcBef>
                <a:spcAft>
                  <a:spcPts val="0"/>
                </a:spcAft>
                <a:buSzPct val="25000"/>
                <a:buNone/>
              </a:pPr>
              <a:endParaRPr lang="en-US" sz="1400" dirty="0">
                <a:solidFill>
                  <a:schemeClr val="dk1"/>
                </a:solidFill>
                <a:latin typeface="Calibri"/>
                <a:ea typeface="Calibri"/>
                <a:cs typeface="Calibri"/>
                <a:sym typeface="Calibri"/>
              </a:endParaRPr>
            </a:p>
          </p:txBody>
        </p:sp>
        <p:sp>
          <p:nvSpPr>
            <p:cNvPr id="22" name="Shape 161"/>
            <p:cNvSpPr txBox="1"/>
            <p:nvPr/>
          </p:nvSpPr>
          <p:spPr>
            <a:xfrm>
              <a:off x="6117167" y="3288288"/>
              <a:ext cx="1696969" cy="1131312"/>
            </a:xfrm>
            <a:prstGeom prst="rect">
              <a:avLst/>
            </a:prstGeom>
            <a:noFill/>
            <a:ln>
              <a:noFill/>
            </a:ln>
          </p:spPr>
          <p:txBody>
            <a:bodyPr lIns="17775" tIns="8875" rIns="0" bIns="8875" anchor="ctr" anchorCtr="0">
              <a:noAutofit/>
            </a:bodyPr>
            <a:lstStyle/>
            <a:p>
              <a:pPr lvl="0" algn="ctr">
                <a:lnSpc>
                  <a:spcPct val="90000"/>
                </a:lnSpc>
                <a:buSzPct val="25000"/>
              </a:pPr>
              <a:r>
                <a:rPr lang="en-US" sz="1400" b="1" dirty="0">
                  <a:ea typeface="Calibri"/>
                  <a:cs typeface="Calibri"/>
                  <a:sym typeface="Calibri"/>
                </a:rPr>
                <a:t>Complete CHT Triage tool, ask patient, and </a:t>
              </a:r>
              <a:r>
                <a:rPr lang="en-US" sz="1400" b="1" dirty="0" smtClean="0">
                  <a:ea typeface="Calibri"/>
                  <a:cs typeface="Calibri"/>
                  <a:sym typeface="Calibri"/>
                </a:rPr>
                <a:t>refer </a:t>
              </a:r>
              <a:r>
                <a:rPr lang="en-US" sz="1400" b="1" dirty="0">
                  <a:ea typeface="Calibri"/>
                  <a:cs typeface="Calibri"/>
                  <a:sym typeface="Calibri"/>
                </a:rPr>
                <a:t>to </a:t>
              </a:r>
              <a:r>
                <a:rPr lang="en-US" sz="1400" b="1" dirty="0" smtClean="0">
                  <a:ea typeface="Calibri"/>
                  <a:cs typeface="Calibri"/>
                  <a:sym typeface="Calibri"/>
                </a:rPr>
                <a:t>CHT</a:t>
              </a:r>
              <a:endParaRPr lang="en-US" sz="1400" b="1" dirty="0">
                <a:ea typeface="Calibri"/>
                <a:cs typeface="Calibri"/>
                <a:sym typeface="Calibri"/>
              </a:endParaRPr>
            </a:p>
          </p:txBody>
        </p:sp>
      </p:grpSp>
    </p:spTree>
    <p:extLst>
      <p:ext uri="{BB962C8B-B14F-4D97-AF65-F5344CB8AC3E}">
        <p14:creationId xmlns:p14="http://schemas.microsoft.com/office/powerpoint/2010/main" val="399421462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0"/>
            <a:ext cx="3276600" cy="1219200"/>
          </a:xfrm>
        </p:spPr>
        <p:txBody>
          <a:bodyPr>
            <a:normAutofit/>
          </a:bodyPr>
          <a:lstStyle/>
          <a:p>
            <a:pPr algn="ctr"/>
            <a:r>
              <a:rPr lang="en-US" sz="2800" b="1" dirty="0" smtClean="0"/>
              <a:t>CTC-RI CHT </a:t>
            </a:r>
            <a:br>
              <a:rPr lang="en-US" sz="2800" b="1" dirty="0" smtClean="0"/>
            </a:br>
            <a:r>
              <a:rPr lang="en-US" sz="2800" b="1" dirty="0" smtClean="0"/>
              <a:t>Referral Triage Tool</a:t>
            </a:r>
            <a:endParaRPr lang="en-US" sz="2800" b="1"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 y="304799"/>
            <a:ext cx="5481069" cy="4146240"/>
          </a:xfrm>
        </p:spPr>
      </p:pic>
      <p:pic>
        <p:nvPicPr>
          <p:cNvPr id="3" name="Content Placeholder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809999" y="4155410"/>
            <a:ext cx="5017328" cy="2660704"/>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973" y="2286000"/>
            <a:ext cx="562053" cy="276264"/>
          </a:xfrm>
          <a:prstGeom prst="rect">
            <a:avLst/>
          </a:prstGeom>
        </p:spPr>
      </p:pic>
      <p:sp>
        <p:nvSpPr>
          <p:cNvPr id="7" name="Rectangle 6"/>
          <p:cNvSpPr/>
          <p:nvPr/>
        </p:nvSpPr>
        <p:spPr>
          <a:xfrm>
            <a:off x="76200" y="5754469"/>
            <a:ext cx="4572000" cy="276999"/>
          </a:xfrm>
          <a:prstGeom prst="rect">
            <a:avLst/>
          </a:prstGeom>
        </p:spPr>
        <p:txBody>
          <a:bodyPr>
            <a:spAutoFit/>
          </a:bodyPr>
          <a:lstStyle/>
          <a:p>
            <a:r>
              <a:rPr lang="en-US" sz="1200" i="1" u="sng" dirty="0"/>
              <a:t>Source</a:t>
            </a:r>
            <a:r>
              <a:rPr lang="en-US" sz="1200" i="1" dirty="0"/>
              <a:t>: Adapted from Cambridge Health Alliance</a:t>
            </a:r>
          </a:p>
        </p:txBody>
      </p:sp>
      <p:sp>
        <p:nvSpPr>
          <p:cNvPr id="2" name="TextBox 1"/>
          <p:cNvSpPr txBox="1"/>
          <p:nvPr/>
        </p:nvSpPr>
        <p:spPr>
          <a:xfrm>
            <a:off x="5486400" y="1905000"/>
            <a:ext cx="3352800" cy="1231106"/>
          </a:xfrm>
          <a:prstGeom prst="rect">
            <a:avLst/>
          </a:prstGeom>
          <a:noFill/>
        </p:spPr>
        <p:txBody>
          <a:bodyPr wrap="square" rtlCol="0">
            <a:spAutoFit/>
          </a:bodyPr>
          <a:lstStyle/>
          <a:p>
            <a:pPr algn="ctr"/>
            <a:r>
              <a:rPr lang="en-US" sz="2000" b="1" dirty="0" smtClean="0"/>
              <a:t>Risk Drivers</a:t>
            </a:r>
          </a:p>
          <a:p>
            <a:r>
              <a:rPr lang="en-US" dirty="0" smtClean="0"/>
              <a:t>Higher – total cost, super utilizers</a:t>
            </a:r>
          </a:p>
          <a:p>
            <a:r>
              <a:rPr lang="en-US" dirty="0" smtClean="0"/>
              <a:t>Moderate – medically complex</a:t>
            </a:r>
          </a:p>
          <a:p>
            <a:r>
              <a:rPr lang="en-US" dirty="0" smtClean="0"/>
              <a:t>Fundamental – rising risk</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078757306"/>
              </p:ext>
            </p:extLst>
          </p:nvPr>
        </p:nvGraphicFramePr>
        <p:xfrm>
          <a:off x="1295400" y="4648200"/>
          <a:ext cx="914400" cy="714375"/>
        </p:xfrm>
        <a:graphic>
          <a:graphicData uri="http://schemas.openxmlformats.org/presentationml/2006/ole">
            <mc:AlternateContent xmlns:mc="http://schemas.openxmlformats.org/markup-compatibility/2006">
              <mc:Choice xmlns:v="urn:schemas-microsoft-com:vml" Requires="v">
                <p:oleObj spid="_x0000_s2063" name="Document" showAsIcon="1" r:id="rId7" imgW="914400" imgH="714240" progId="Word.Document.8">
                  <p:embed/>
                </p:oleObj>
              </mc:Choice>
              <mc:Fallback>
                <p:oleObj name="Document" showAsIcon="1" r:id="rId7" imgW="914400" imgH="714240" progId="Word.Document.8">
                  <p:embed/>
                  <p:pic>
                    <p:nvPicPr>
                      <p:cNvPr id="0" name=""/>
                      <p:cNvPicPr/>
                      <p:nvPr/>
                    </p:nvPicPr>
                    <p:blipFill>
                      <a:blip r:embed="rId8"/>
                      <a:stretch>
                        <a:fillRect/>
                      </a:stretch>
                    </p:blipFill>
                    <p:spPr>
                      <a:xfrm>
                        <a:off x="1295400" y="4648200"/>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88825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600" y="1"/>
            <a:ext cx="7239000" cy="1371600"/>
          </a:xfrm>
        </p:spPr>
        <p:txBody>
          <a:bodyPr>
            <a:noAutofit/>
          </a:bodyPr>
          <a:lstStyle/>
          <a:p>
            <a:pPr algn="ctr"/>
            <a:r>
              <a:rPr lang="en-US" sz="3600" b="1" dirty="0" smtClean="0"/>
              <a:t>South CHT  Referrals with Triage Tool</a:t>
            </a:r>
            <a:br>
              <a:rPr lang="en-US" sz="3600" b="1" dirty="0" smtClean="0"/>
            </a:br>
            <a:r>
              <a:rPr lang="en-US" sz="2800" b="1" dirty="0" smtClean="0"/>
              <a:t>4/1/16 – 3/31/17</a:t>
            </a:r>
            <a:r>
              <a:rPr lang="en-US" sz="4000" b="1" dirty="0" smtClean="0"/>
              <a:t/>
            </a:r>
            <a:br>
              <a:rPr lang="en-US" sz="4000" b="1" dirty="0" smtClean="0"/>
            </a:br>
            <a:r>
              <a:rPr lang="en-US" sz="2000" b="1" dirty="0"/>
              <a:t>n=266 Patients Served </a:t>
            </a:r>
            <a:r>
              <a:rPr lang="en-US" sz="2000" b="1" dirty="0" smtClean="0"/>
              <a:t> - 195</a:t>
            </a:r>
            <a:r>
              <a:rPr lang="en-US" sz="2000" dirty="0" smtClean="0"/>
              <a:t> </a:t>
            </a:r>
            <a:r>
              <a:rPr lang="en-US" sz="2000" b="1" dirty="0" smtClean="0"/>
              <a:t>with at least 1 high risk </a:t>
            </a:r>
            <a:r>
              <a:rPr lang="en-US" sz="2000" b="1" dirty="0"/>
              <a:t>utilization </a:t>
            </a:r>
            <a:r>
              <a:rPr lang="en-US" sz="2000" b="1" dirty="0" smtClean="0"/>
              <a:t>driver</a:t>
            </a:r>
            <a:endParaRPr lang="en-US" sz="2000" b="1"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815883499"/>
              </p:ext>
            </p:extLst>
          </p:nvPr>
        </p:nvGraphicFramePr>
        <p:xfrm>
          <a:off x="457200" y="18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954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6200"/>
            <a:ext cx="7543800" cy="855662"/>
          </a:xfrm>
        </p:spPr>
        <p:txBody>
          <a:bodyPr>
            <a:normAutofit/>
          </a:bodyPr>
          <a:lstStyle/>
          <a:p>
            <a:pPr algn="ctr"/>
            <a:r>
              <a:rPr lang="en-US" sz="4000" b="1" dirty="0" smtClean="0"/>
              <a:t>OBJECTIVES</a:t>
            </a:r>
            <a:endParaRPr lang="en-US" sz="4000" b="1" dirty="0"/>
          </a:p>
        </p:txBody>
      </p:sp>
      <p:sp>
        <p:nvSpPr>
          <p:cNvPr id="3" name="Content Placeholder 2"/>
          <p:cNvSpPr>
            <a:spLocks noGrp="1"/>
          </p:cNvSpPr>
          <p:nvPr>
            <p:ph idx="1"/>
          </p:nvPr>
        </p:nvSpPr>
        <p:spPr>
          <a:xfrm>
            <a:off x="304800" y="1143000"/>
            <a:ext cx="8610600" cy="5257800"/>
          </a:xfrm>
        </p:spPr>
        <p:txBody>
          <a:bodyPr/>
          <a:lstStyle/>
          <a:p>
            <a:pPr lvl="0"/>
            <a:r>
              <a:rPr lang="en-US" dirty="0"/>
              <a:t>Identify successful components for funding a community health team</a:t>
            </a:r>
            <a:endParaRPr lang="en-US" sz="1800" dirty="0"/>
          </a:p>
          <a:p>
            <a:pPr lvl="1"/>
            <a:r>
              <a:rPr lang="en-US" dirty="0" smtClean="0"/>
              <a:t>Solicit and engage  key </a:t>
            </a:r>
            <a:r>
              <a:rPr lang="en-US" dirty="0"/>
              <a:t>stakeholders </a:t>
            </a:r>
            <a:r>
              <a:rPr lang="en-US" dirty="0" smtClean="0"/>
              <a:t>and payers to </a:t>
            </a:r>
            <a:r>
              <a:rPr lang="en-US" dirty="0"/>
              <a:t>build </a:t>
            </a:r>
            <a:r>
              <a:rPr lang="en-US" dirty="0" smtClean="0"/>
              <a:t>support</a:t>
            </a:r>
            <a:endParaRPr lang="en-US" sz="1600" dirty="0"/>
          </a:p>
          <a:p>
            <a:pPr lvl="1"/>
            <a:r>
              <a:rPr lang="en-US" dirty="0" smtClean="0"/>
              <a:t>Develop program criteria </a:t>
            </a:r>
          </a:p>
          <a:p>
            <a:pPr lvl="1"/>
            <a:r>
              <a:rPr lang="en-US" dirty="0"/>
              <a:t>Design a model that support s the needs of  patients with complex care needs </a:t>
            </a:r>
          </a:p>
          <a:p>
            <a:pPr lvl="0"/>
            <a:r>
              <a:rPr lang="en-US" dirty="0" smtClean="0"/>
              <a:t>Create   systems that  build  </a:t>
            </a:r>
            <a:r>
              <a:rPr lang="en-US" dirty="0"/>
              <a:t>on existing </a:t>
            </a:r>
            <a:r>
              <a:rPr lang="en-US" dirty="0" smtClean="0"/>
              <a:t>relationships  </a:t>
            </a:r>
            <a:r>
              <a:rPr lang="en-US" dirty="0"/>
              <a:t>to coordinate care</a:t>
            </a:r>
          </a:p>
          <a:p>
            <a:pPr lvl="1"/>
            <a:r>
              <a:rPr lang="en-US" dirty="0"/>
              <a:t>Develop Agreements and Compacts that define mutual </a:t>
            </a:r>
            <a:r>
              <a:rPr lang="en-US" dirty="0" smtClean="0"/>
              <a:t>communication and coordination responsibilities </a:t>
            </a:r>
            <a:endParaRPr lang="en-US" dirty="0"/>
          </a:p>
          <a:p>
            <a:pPr lvl="1"/>
            <a:r>
              <a:rPr lang="en-US" dirty="0"/>
              <a:t>Design methods </a:t>
            </a:r>
            <a:r>
              <a:rPr lang="en-US" dirty="0" smtClean="0"/>
              <a:t>to identify, refer and share information in real time </a:t>
            </a:r>
            <a:endParaRPr lang="en-US" dirty="0"/>
          </a:p>
          <a:p>
            <a:pPr lvl="0"/>
            <a:r>
              <a:rPr lang="en-US" dirty="0"/>
              <a:t>B</a:t>
            </a:r>
            <a:r>
              <a:rPr lang="en-US" dirty="0" smtClean="0"/>
              <a:t>uild </a:t>
            </a:r>
            <a:r>
              <a:rPr lang="en-US" dirty="0"/>
              <a:t>innovative solutions for </a:t>
            </a:r>
            <a:r>
              <a:rPr lang="en-US" dirty="0" smtClean="0"/>
              <a:t> </a:t>
            </a:r>
            <a:r>
              <a:rPr lang="en-US" dirty="0"/>
              <a:t>engaging patients/families and measuring success/results </a:t>
            </a:r>
          </a:p>
          <a:p>
            <a:pPr lvl="1"/>
            <a:r>
              <a:rPr lang="en-US" dirty="0"/>
              <a:t>Develop patient registry, patient care documents and data collection tools </a:t>
            </a:r>
          </a:p>
          <a:p>
            <a:pPr lvl="1"/>
            <a:r>
              <a:rPr lang="en-US" dirty="0"/>
              <a:t>Define key metrics, establish baselines and implement performance improvement </a:t>
            </a:r>
            <a:r>
              <a:rPr lang="en-US" dirty="0" smtClean="0"/>
              <a:t>processes</a:t>
            </a:r>
          </a:p>
          <a:p>
            <a:pPr lvl="1"/>
            <a:r>
              <a:rPr lang="en-US" dirty="0" smtClean="0"/>
              <a:t>Identify barriers, and solutions  to improve care and achieve patient and program outcomes </a:t>
            </a:r>
            <a:endParaRPr lang="en-US" dirty="0"/>
          </a:p>
          <a:p>
            <a:endParaRPr lang="en-US" dirty="0"/>
          </a:p>
        </p:txBody>
      </p:sp>
    </p:spTree>
    <p:extLst>
      <p:ext uri="{BB962C8B-B14F-4D97-AF65-F5344CB8AC3E}">
        <p14:creationId xmlns:p14="http://schemas.microsoft.com/office/powerpoint/2010/main" val="4248230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592139"/>
            <a:ext cx="7543800" cy="779461"/>
          </a:xfrm>
        </p:spPr>
        <p:txBody>
          <a:bodyPr>
            <a:normAutofit fontScale="90000"/>
          </a:bodyPr>
          <a:lstStyle/>
          <a:p>
            <a:pPr algn="ctr"/>
            <a:r>
              <a:rPr lang="en-US" sz="4000" b="1" dirty="0" smtClean="0"/>
              <a:t>South CHT Self Reported Barriers</a:t>
            </a:r>
            <a:br>
              <a:rPr lang="en-US" sz="4000" b="1" dirty="0" smtClean="0"/>
            </a:br>
            <a:r>
              <a:rPr lang="en-US" sz="2700" b="1" dirty="0"/>
              <a:t>4/1/16 – 3/31/17 </a:t>
            </a:r>
            <a:r>
              <a:rPr lang="en-US" sz="2700" b="1" dirty="0" smtClean="0"/>
              <a:t/>
            </a:r>
            <a:br>
              <a:rPr lang="en-US" sz="2700" b="1" dirty="0" smtClean="0"/>
            </a:br>
            <a:r>
              <a:rPr lang="en-US" sz="2700" b="1" dirty="0" smtClean="0"/>
              <a:t>n= 266</a:t>
            </a:r>
            <a:endParaRPr lang="en-US" sz="2700" b="1" dirty="0"/>
          </a:p>
        </p:txBody>
      </p:sp>
      <p:sp>
        <p:nvSpPr>
          <p:cNvPr id="5" name="TextBox 4"/>
          <p:cNvSpPr txBox="1"/>
          <p:nvPr/>
        </p:nvSpPr>
        <p:spPr>
          <a:xfrm>
            <a:off x="762000" y="3048000"/>
            <a:ext cx="553998" cy="1893332"/>
          </a:xfrm>
          <a:prstGeom prst="rect">
            <a:avLst/>
          </a:prstGeom>
          <a:noFill/>
        </p:spPr>
        <p:txBody>
          <a:bodyPr vert="vert270" wrap="square" rtlCol="0">
            <a:spAutoFit/>
          </a:bodyPr>
          <a:lstStyle/>
          <a:p>
            <a:r>
              <a:rPr lang="en-US" sz="2400" dirty="0" smtClean="0"/>
              <a:t># of Barriers</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998" y="1295400"/>
            <a:ext cx="7384811" cy="4641228"/>
          </a:xfrm>
        </p:spPr>
      </p:pic>
    </p:spTree>
    <p:extLst>
      <p:ext uri="{BB962C8B-B14F-4D97-AF65-F5344CB8AC3E}">
        <p14:creationId xmlns:p14="http://schemas.microsoft.com/office/powerpoint/2010/main" val="372608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South County Health</a:t>
            </a:r>
            <a:endParaRPr lang="en-US" sz="6000" dirty="0"/>
          </a:p>
        </p:txBody>
      </p:sp>
      <p:sp>
        <p:nvSpPr>
          <p:cNvPr id="3" name="Subtitle 2"/>
          <p:cNvSpPr>
            <a:spLocks noGrp="1"/>
          </p:cNvSpPr>
          <p:nvPr>
            <p:ph type="subTitle" idx="1"/>
          </p:nvPr>
        </p:nvSpPr>
        <p:spPr/>
        <p:txBody>
          <a:bodyPr/>
          <a:lstStyle/>
          <a:p>
            <a:r>
              <a:rPr lang="en-US" dirty="0"/>
              <a:t>Care Continuum</a:t>
            </a:r>
          </a:p>
        </p:txBody>
      </p:sp>
    </p:spTree>
    <p:extLst>
      <p:ext uri="{BB962C8B-B14F-4D97-AF65-F5344CB8AC3E}">
        <p14:creationId xmlns:p14="http://schemas.microsoft.com/office/powerpoint/2010/main" val="2188917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051048"/>
          </a:xfrm>
        </p:spPr>
        <p:txBody>
          <a:bodyPr>
            <a:normAutofit/>
          </a:bodyPr>
          <a:lstStyle/>
          <a:p>
            <a:endParaRPr lang="en-US" sz="3600" dirty="0"/>
          </a:p>
        </p:txBody>
      </p:sp>
      <p:sp>
        <p:nvSpPr>
          <p:cNvPr id="4" name="Text Placeholder 3"/>
          <p:cNvSpPr>
            <a:spLocks noGrp="1"/>
          </p:cNvSpPr>
          <p:nvPr>
            <p:ph type="body" idx="1"/>
          </p:nvPr>
        </p:nvSpPr>
        <p:spPr/>
        <p:txBody>
          <a:bodyPr>
            <a:noAutofit/>
          </a:bodyPr>
          <a:lstStyle/>
          <a:p>
            <a:pPr algn="ctr"/>
            <a:r>
              <a:rPr lang="en-US" sz="2800" b="1" dirty="0" smtClean="0"/>
              <a:t>South county health vision:</a:t>
            </a:r>
          </a:p>
          <a:p>
            <a:pPr algn="ctr"/>
            <a:r>
              <a:rPr lang="en-US" sz="2800" b="1" dirty="0" smtClean="0"/>
              <a:t>To </a:t>
            </a:r>
            <a:r>
              <a:rPr lang="en-US" sz="2800" b="1" dirty="0"/>
              <a:t>forge extraordinary connections with our community that support health at every stage of life</a:t>
            </a:r>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914400" y="609600"/>
            <a:ext cx="7398684" cy="3425008"/>
          </a:xfrm>
        </p:spPr>
      </p:pic>
    </p:spTree>
    <p:extLst>
      <p:ext uri="{BB962C8B-B14F-4D97-AF65-F5344CB8AC3E}">
        <p14:creationId xmlns:p14="http://schemas.microsoft.com/office/powerpoint/2010/main" val="2180367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5465" y="914400"/>
            <a:ext cx="8701644" cy="4427723"/>
            <a:chOff x="235465" y="976802"/>
            <a:chExt cx="8701644" cy="3766868"/>
          </a:xfrm>
        </p:grpSpPr>
        <p:sp>
          <p:nvSpPr>
            <p:cNvPr id="19" name="Freeform 18"/>
            <p:cNvSpPr/>
            <p:nvPr/>
          </p:nvSpPr>
          <p:spPr>
            <a:xfrm>
              <a:off x="2812377" y="976802"/>
              <a:ext cx="3438421" cy="457200"/>
            </a:xfrm>
            <a:custGeom>
              <a:avLst/>
              <a:gdLst>
                <a:gd name="connsiteX0" fmla="*/ 0 w 3018783"/>
                <a:gd name="connsiteY0" fmla="*/ 0 h 370933"/>
                <a:gd name="connsiteX1" fmla="*/ 3018783 w 3018783"/>
                <a:gd name="connsiteY1" fmla="*/ 0 h 370933"/>
                <a:gd name="connsiteX2" fmla="*/ 3018783 w 3018783"/>
                <a:gd name="connsiteY2" fmla="*/ 370933 h 370933"/>
                <a:gd name="connsiteX3" fmla="*/ 0 w 3018783"/>
                <a:gd name="connsiteY3" fmla="*/ 370933 h 370933"/>
                <a:gd name="connsiteX4" fmla="*/ 0 w 3018783"/>
                <a:gd name="connsiteY4" fmla="*/ 0 h 37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783" h="370933">
                  <a:moveTo>
                    <a:pt x="0" y="0"/>
                  </a:moveTo>
                  <a:lnTo>
                    <a:pt x="3018783" y="0"/>
                  </a:lnTo>
                  <a:lnTo>
                    <a:pt x="3018783" y="370933"/>
                  </a:lnTo>
                  <a:lnTo>
                    <a:pt x="0" y="3709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Integrated Care Management</a:t>
              </a:r>
              <a:endParaRPr lang="en-US" sz="2000" kern="1200" dirty="0"/>
            </a:p>
          </p:txBody>
        </p:sp>
        <p:sp>
          <p:nvSpPr>
            <p:cNvPr id="20" name="Freeform 19"/>
            <p:cNvSpPr/>
            <p:nvPr/>
          </p:nvSpPr>
          <p:spPr>
            <a:xfrm>
              <a:off x="235465" y="1676418"/>
              <a:ext cx="1972831" cy="705416"/>
            </a:xfrm>
            <a:custGeom>
              <a:avLst/>
              <a:gdLst>
                <a:gd name="connsiteX0" fmla="*/ 0 w 1972831"/>
                <a:gd name="connsiteY0" fmla="*/ 0 h 705416"/>
                <a:gd name="connsiteX1" fmla="*/ 1972831 w 1972831"/>
                <a:gd name="connsiteY1" fmla="*/ 0 h 705416"/>
                <a:gd name="connsiteX2" fmla="*/ 1972831 w 1972831"/>
                <a:gd name="connsiteY2" fmla="*/ 705416 h 705416"/>
                <a:gd name="connsiteX3" fmla="*/ 0 w 1972831"/>
                <a:gd name="connsiteY3" fmla="*/ 705416 h 705416"/>
                <a:gd name="connsiteX4" fmla="*/ 0 w 1972831"/>
                <a:gd name="connsiteY4" fmla="*/ 0 h 70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831" h="705416">
                  <a:moveTo>
                    <a:pt x="0" y="0"/>
                  </a:moveTo>
                  <a:lnTo>
                    <a:pt x="1972831" y="0"/>
                  </a:lnTo>
                  <a:lnTo>
                    <a:pt x="1972831" y="705416"/>
                  </a:lnTo>
                  <a:lnTo>
                    <a:pt x="0" y="70541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Community Health Team </a:t>
              </a:r>
            </a:p>
          </p:txBody>
        </p:sp>
        <p:sp>
          <p:nvSpPr>
            <p:cNvPr id="21" name="Freeform 20"/>
            <p:cNvSpPr/>
            <p:nvPr/>
          </p:nvSpPr>
          <p:spPr>
            <a:xfrm>
              <a:off x="2469718" y="1815002"/>
              <a:ext cx="1645082" cy="535300"/>
            </a:xfrm>
            <a:custGeom>
              <a:avLst/>
              <a:gdLst>
                <a:gd name="connsiteX0" fmla="*/ 0 w 561009"/>
                <a:gd name="connsiteY0" fmla="*/ 0 h 535300"/>
                <a:gd name="connsiteX1" fmla="*/ 561009 w 561009"/>
                <a:gd name="connsiteY1" fmla="*/ 0 h 535300"/>
                <a:gd name="connsiteX2" fmla="*/ 561009 w 561009"/>
                <a:gd name="connsiteY2" fmla="*/ 535300 h 535300"/>
                <a:gd name="connsiteX3" fmla="*/ 0 w 561009"/>
                <a:gd name="connsiteY3" fmla="*/ 535300 h 535300"/>
                <a:gd name="connsiteX4" fmla="*/ 0 w 561009"/>
                <a:gd name="connsiteY4" fmla="*/ 0 h 53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09" h="535300">
                  <a:moveTo>
                    <a:pt x="0" y="0"/>
                  </a:moveTo>
                  <a:lnTo>
                    <a:pt x="561009" y="0"/>
                  </a:lnTo>
                  <a:lnTo>
                    <a:pt x="561009" y="535300"/>
                  </a:lnTo>
                  <a:lnTo>
                    <a:pt x="0" y="5353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PCMH Nurse </a:t>
              </a:r>
              <a:r>
                <a:rPr lang="en-US" sz="2000" kern="1200" dirty="0"/>
                <a:t>Care Managers</a:t>
              </a:r>
            </a:p>
          </p:txBody>
        </p:sp>
        <p:sp>
          <p:nvSpPr>
            <p:cNvPr id="22" name="Freeform 21"/>
            <p:cNvSpPr/>
            <p:nvPr/>
          </p:nvSpPr>
          <p:spPr>
            <a:xfrm>
              <a:off x="2208296" y="2688999"/>
              <a:ext cx="1968480" cy="556743"/>
            </a:xfrm>
            <a:custGeom>
              <a:avLst/>
              <a:gdLst>
                <a:gd name="connsiteX0" fmla="*/ 0 w 701399"/>
                <a:gd name="connsiteY0" fmla="*/ 0 h 342885"/>
                <a:gd name="connsiteX1" fmla="*/ 701399 w 701399"/>
                <a:gd name="connsiteY1" fmla="*/ 0 h 342885"/>
                <a:gd name="connsiteX2" fmla="*/ 701399 w 701399"/>
                <a:gd name="connsiteY2" fmla="*/ 342885 h 342885"/>
                <a:gd name="connsiteX3" fmla="*/ 0 w 701399"/>
                <a:gd name="connsiteY3" fmla="*/ 342885 h 342885"/>
                <a:gd name="connsiteX4" fmla="*/ 0 w 701399"/>
                <a:gd name="connsiteY4" fmla="*/ 0 h 34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399" h="342885">
                  <a:moveTo>
                    <a:pt x="0" y="0"/>
                  </a:moveTo>
                  <a:lnTo>
                    <a:pt x="701399" y="0"/>
                  </a:lnTo>
                  <a:lnTo>
                    <a:pt x="701399" y="342885"/>
                  </a:lnTo>
                  <a:lnTo>
                    <a:pt x="0" y="3428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 </a:t>
              </a:r>
              <a:r>
                <a:rPr lang="en-US" sz="2000" kern="1200" dirty="0"/>
                <a:t>Palliative Care </a:t>
              </a:r>
            </a:p>
          </p:txBody>
        </p:sp>
        <p:sp>
          <p:nvSpPr>
            <p:cNvPr id="23" name="Freeform 22"/>
            <p:cNvSpPr/>
            <p:nvPr/>
          </p:nvSpPr>
          <p:spPr>
            <a:xfrm>
              <a:off x="1934461" y="3440223"/>
              <a:ext cx="2180339" cy="698539"/>
            </a:xfrm>
            <a:custGeom>
              <a:avLst/>
              <a:gdLst>
                <a:gd name="connsiteX0" fmla="*/ 0 w 1089086"/>
                <a:gd name="connsiteY0" fmla="*/ 0 h 920315"/>
                <a:gd name="connsiteX1" fmla="*/ 1089086 w 1089086"/>
                <a:gd name="connsiteY1" fmla="*/ 0 h 920315"/>
                <a:gd name="connsiteX2" fmla="*/ 1089086 w 1089086"/>
                <a:gd name="connsiteY2" fmla="*/ 920315 h 920315"/>
                <a:gd name="connsiteX3" fmla="*/ 0 w 1089086"/>
                <a:gd name="connsiteY3" fmla="*/ 920315 h 920315"/>
                <a:gd name="connsiteX4" fmla="*/ 0 w 1089086"/>
                <a:gd name="connsiteY4" fmla="*/ 0 h 920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086" h="920315">
                  <a:moveTo>
                    <a:pt x="0" y="0"/>
                  </a:moveTo>
                  <a:lnTo>
                    <a:pt x="1089086" y="0"/>
                  </a:lnTo>
                  <a:lnTo>
                    <a:pt x="1089086" y="920315"/>
                  </a:lnTo>
                  <a:lnTo>
                    <a:pt x="0" y="92031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Respiratory Therapy</a:t>
              </a:r>
              <a:endParaRPr lang="en-US" sz="2000" kern="1200" dirty="0"/>
            </a:p>
          </p:txBody>
        </p:sp>
        <p:sp>
          <p:nvSpPr>
            <p:cNvPr id="24" name="Freeform 23"/>
            <p:cNvSpPr/>
            <p:nvPr/>
          </p:nvSpPr>
          <p:spPr>
            <a:xfrm>
              <a:off x="4724400" y="3375396"/>
              <a:ext cx="1371600" cy="692550"/>
            </a:xfrm>
            <a:custGeom>
              <a:avLst/>
              <a:gdLst>
                <a:gd name="connsiteX0" fmla="*/ 0 w 687995"/>
                <a:gd name="connsiteY0" fmla="*/ 0 h 692550"/>
                <a:gd name="connsiteX1" fmla="*/ 687995 w 687995"/>
                <a:gd name="connsiteY1" fmla="*/ 0 h 692550"/>
                <a:gd name="connsiteX2" fmla="*/ 687995 w 687995"/>
                <a:gd name="connsiteY2" fmla="*/ 692550 h 692550"/>
                <a:gd name="connsiteX3" fmla="*/ 0 w 687995"/>
                <a:gd name="connsiteY3" fmla="*/ 692550 h 692550"/>
                <a:gd name="connsiteX4" fmla="*/ 0 w 687995"/>
                <a:gd name="connsiteY4" fmla="*/ 0 h 69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95" h="692550">
                  <a:moveTo>
                    <a:pt x="0" y="0"/>
                  </a:moveTo>
                  <a:lnTo>
                    <a:pt x="687995" y="0"/>
                  </a:lnTo>
                  <a:lnTo>
                    <a:pt x="687995" y="692550"/>
                  </a:lnTo>
                  <a:lnTo>
                    <a:pt x="0" y="692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Wound Care</a:t>
              </a:r>
              <a:endParaRPr lang="en-US" sz="2000" kern="1200" dirty="0"/>
            </a:p>
          </p:txBody>
        </p:sp>
        <p:sp>
          <p:nvSpPr>
            <p:cNvPr id="25" name="Freeform 24"/>
            <p:cNvSpPr/>
            <p:nvPr/>
          </p:nvSpPr>
          <p:spPr>
            <a:xfrm>
              <a:off x="4724401" y="1612337"/>
              <a:ext cx="1915790" cy="1125859"/>
            </a:xfrm>
            <a:custGeom>
              <a:avLst/>
              <a:gdLst>
                <a:gd name="connsiteX0" fmla="*/ 0 w 949641"/>
                <a:gd name="connsiteY0" fmla="*/ 0 h 693876"/>
                <a:gd name="connsiteX1" fmla="*/ 949641 w 949641"/>
                <a:gd name="connsiteY1" fmla="*/ 0 h 693876"/>
                <a:gd name="connsiteX2" fmla="*/ 949641 w 949641"/>
                <a:gd name="connsiteY2" fmla="*/ 693876 h 693876"/>
                <a:gd name="connsiteX3" fmla="*/ 0 w 949641"/>
                <a:gd name="connsiteY3" fmla="*/ 693876 h 693876"/>
                <a:gd name="connsiteX4" fmla="*/ 0 w 949641"/>
                <a:gd name="connsiteY4" fmla="*/ 0 h 69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41" h="693876">
                  <a:moveTo>
                    <a:pt x="0" y="0"/>
                  </a:moveTo>
                  <a:lnTo>
                    <a:pt x="949641" y="0"/>
                  </a:lnTo>
                  <a:lnTo>
                    <a:pt x="949641" y="693876"/>
                  </a:lnTo>
                  <a:lnTo>
                    <a:pt x="0" y="69387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Medication Therapy Management </a:t>
              </a:r>
              <a:endParaRPr lang="en-US" sz="2000" kern="1200" dirty="0"/>
            </a:p>
          </p:txBody>
        </p:sp>
        <p:sp>
          <p:nvSpPr>
            <p:cNvPr id="26" name="Freeform 25"/>
            <p:cNvSpPr/>
            <p:nvPr/>
          </p:nvSpPr>
          <p:spPr>
            <a:xfrm>
              <a:off x="6843378" y="2309731"/>
              <a:ext cx="1284973" cy="765159"/>
            </a:xfrm>
            <a:custGeom>
              <a:avLst/>
              <a:gdLst>
                <a:gd name="connsiteX0" fmla="*/ 0 w 872704"/>
                <a:gd name="connsiteY0" fmla="*/ 0 h 483673"/>
                <a:gd name="connsiteX1" fmla="*/ 872704 w 872704"/>
                <a:gd name="connsiteY1" fmla="*/ 0 h 483673"/>
                <a:gd name="connsiteX2" fmla="*/ 872704 w 872704"/>
                <a:gd name="connsiteY2" fmla="*/ 483673 h 483673"/>
                <a:gd name="connsiteX3" fmla="*/ 0 w 872704"/>
                <a:gd name="connsiteY3" fmla="*/ 483673 h 483673"/>
                <a:gd name="connsiteX4" fmla="*/ 0 w 872704"/>
                <a:gd name="connsiteY4" fmla="*/ 0 h 48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04" h="483673">
                  <a:moveTo>
                    <a:pt x="0" y="0"/>
                  </a:moveTo>
                  <a:lnTo>
                    <a:pt x="872704" y="0"/>
                  </a:lnTo>
                  <a:lnTo>
                    <a:pt x="872704" y="483673"/>
                  </a:lnTo>
                  <a:lnTo>
                    <a:pt x="0" y="483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Inpatient &amp; ED Case </a:t>
              </a:r>
              <a:r>
                <a:rPr lang="en-US" sz="2000" kern="1200" dirty="0"/>
                <a:t>Managers </a:t>
              </a:r>
            </a:p>
          </p:txBody>
        </p:sp>
        <p:sp>
          <p:nvSpPr>
            <p:cNvPr id="29" name="Freeform 28"/>
            <p:cNvSpPr/>
            <p:nvPr/>
          </p:nvSpPr>
          <p:spPr>
            <a:xfrm>
              <a:off x="3421914" y="4218145"/>
              <a:ext cx="2252802" cy="525525"/>
            </a:xfrm>
            <a:custGeom>
              <a:avLst/>
              <a:gdLst>
                <a:gd name="connsiteX0" fmla="*/ 0 w 1005359"/>
                <a:gd name="connsiteY0" fmla="*/ 0 h 726917"/>
                <a:gd name="connsiteX1" fmla="*/ 1005359 w 1005359"/>
                <a:gd name="connsiteY1" fmla="*/ 0 h 726917"/>
                <a:gd name="connsiteX2" fmla="*/ 1005359 w 1005359"/>
                <a:gd name="connsiteY2" fmla="*/ 726917 h 726917"/>
                <a:gd name="connsiteX3" fmla="*/ 0 w 1005359"/>
                <a:gd name="connsiteY3" fmla="*/ 726917 h 726917"/>
                <a:gd name="connsiteX4" fmla="*/ 0 w 1005359"/>
                <a:gd name="connsiteY4" fmla="*/ 0 h 726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359" h="726917">
                  <a:moveTo>
                    <a:pt x="0" y="0"/>
                  </a:moveTo>
                  <a:lnTo>
                    <a:pt x="1005359" y="0"/>
                  </a:lnTo>
                  <a:lnTo>
                    <a:pt x="1005359" y="726917"/>
                  </a:lnTo>
                  <a:lnTo>
                    <a:pt x="0" y="7269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Oncology Navigator</a:t>
              </a:r>
              <a:endParaRPr lang="en-US" sz="2000" kern="1200" dirty="0"/>
            </a:p>
          </p:txBody>
        </p:sp>
        <p:sp>
          <p:nvSpPr>
            <p:cNvPr id="30" name="Freeform 29"/>
            <p:cNvSpPr/>
            <p:nvPr/>
          </p:nvSpPr>
          <p:spPr>
            <a:xfrm>
              <a:off x="7391400" y="1129202"/>
              <a:ext cx="1473904" cy="966270"/>
            </a:xfrm>
            <a:custGeom>
              <a:avLst/>
              <a:gdLst>
                <a:gd name="connsiteX0" fmla="*/ 0 w 536234"/>
                <a:gd name="connsiteY0" fmla="*/ 0 h 357416"/>
                <a:gd name="connsiteX1" fmla="*/ 536234 w 536234"/>
                <a:gd name="connsiteY1" fmla="*/ 0 h 357416"/>
                <a:gd name="connsiteX2" fmla="*/ 536234 w 536234"/>
                <a:gd name="connsiteY2" fmla="*/ 357416 h 357416"/>
                <a:gd name="connsiteX3" fmla="*/ 0 w 536234"/>
                <a:gd name="connsiteY3" fmla="*/ 357416 h 357416"/>
                <a:gd name="connsiteX4" fmla="*/ 0 w 536234"/>
                <a:gd name="connsiteY4" fmla="*/ 0 h 357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34" h="357416">
                  <a:moveTo>
                    <a:pt x="0" y="0"/>
                  </a:moveTo>
                  <a:lnTo>
                    <a:pt x="536234" y="0"/>
                  </a:lnTo>
                  <a:lnTo>
                    <a:pt x="536234" y="357416"/>
                  </a:lnTo>
                  <a:lnTo>
                    <a:pt x="0" y="35741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Home Health</a:t>
              </a:r>
              <a:endParaRPr lang="en-US" sz="2000" kern="1200" dirty="0"/>
            </a:p>
          </p:txBody>
        </p:sp>
        <p:sp>
          <p:nvSpPr>
            <p:cNvPr id="31" name="Freeform 30"/>
            <p:cNvSpPr/>
            <p:nvPr/>
          </p:nvSpPr>
          <p:spPr>
            <a:xfrm>
              <a:off x="8463129" y="2728873"/>
              <a:ext cx="473980" cy="322389"/>
            </a:xfrm>
            <a:custGeom>
              <a:avLst/>
              <a:gdLst>
                <a:gd name="connsiteX0" fmla="*/ 0 w 473980"/>
                <a:gd name="connsiteY0" fmla="*/ 0 h 322389"/>
                <a:gd name="connsiteX1" fmla="*/ 473980 w 473980"/>
                <a:gd name="connsiteY1" fmla="*/ 0 h 322389"/>
                <a:gd name="connsiteX2" fmla="*/ 473980 w 473980"/>
                <a:gd name="connsiteY2" fmla="*/ 322389 h 322389"/>
                <a:gd name="connsiteX3" fmla="*/ 0 w 473980"/>
                <a:gd name="connsiteY3" fmla="*/ 322389 h 322389"/>
                <a:gd name="connsiteX4" fmla="*/ 0 w 473980"/>
                <a:gd name="connsiteY4" fmla="*/ 0 h 32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80" h="322389">
                  <a:moveTo>
                    <a:pt x="0" y="0"/>
                  </a:moveTo>
                  <a:lnTo>
                    <a:pt x="473980" y="0"/>
                  </a:lnTo>
                  <a:lnTo>
                    <a:pt x="473980" y="322389"/>
                  </a:lnTo>
                  <a:lnTo>
                    <a:pt x="0" y="32238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RN </a:t>
              </a:r>
              <a:r>
                <a:rPr lang="en-US" sz="800" kern="1200" dirty="0" smtClean="0"/>
                <a:t>PT OT CNA</a:t>
              </a:r>
              <a:endParaRPr lang="en-US" sz="800" kern="1200" dirty="0"/>
            </a:p>
          </p:txBody>
        </p:sp>
      </p:grpSp>
      <p:sp>
        <p:nvSpPr>
          <p:cNvPr id="2" name="Title 1"/>
          <p:cNvSpPr>
            <a:spLocks noGrp="1"/>
          </p:cNvSpPr>
          <p:nvPr>
            <p:ph type="title" idx="4294967295"/>
          </p:nvPr>
        </p:nvSpPr>
        <p:spPr>
          <a:xfrm>
            <a:off x="152400" y="0"/>
            <a:ext cx="8991600" cy="703262"/>
          </a:xfrm>
        </p:spPr>
        <p:txBody>
          <a:bodyPr>
            <a:normAutofit fontScale="90000"/>
          </a:bodyPr>
          <a:lstStyle/>
          <a:p>
            <a:pPr algn="ctr"/>
            <a:r>
              <a:rPr lang="en-US" dirty="0" smtClean="0"/>
              <a:t>South County Health Care Continuum</a:t>
            </a:r>
            <a:endParaRPr lang="en-US" dirty="0"/>
          </a:p>
        </p:txBody>
      </p:sp>
      <p:cxnSp>
        <p:nvCxnSpPr>
          <p:cNvPr id="52" name="Elbow Connector 51"/>
          <p:cNvCxnSpPr/>
          <p:nvPr/>
        </p:nvCxnSpPr>
        <p:spPr>
          <a:xfrm rot="5400000">
            <a:off x="3067703" y="1463097"/>
            <a:ext cx="1475171" cy="1452599"/>
          </a:xfrm>
          <a:prstGeom prst="bentConnector3">
            <a:avLst>
              <a:gd name="adj1" fmla="val 81714"/>
            </a:avLst>
          </a:prstGeom>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flipV="1">
            <a:off x="1221880" y="1573360"/>
            <a:ext cx="3309707" cy="163396"/>
          </a:xfrm>
          <a:prstGeom prst="bentConnector3">
            <a:avLst>
              <a:gd name="adj1" fmla="val 206"/>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5400000">
            <a:off x="3129113" y="1736506"/>
            <a:ext cx="326293"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a:off x="4531587" y="1579709"/>
            <a:ext cx="1259613" cy="75349"/>
          </a:xfrm>
          <a:prstGeom prst="bentConnector3">
            <a:avLst>
              <a:gd name="adj1" fmla="val 100647"/>
            </a:avLst>
          </a:prstGeom>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a:off x="5791200" y="1579709"/>
            <a:ext cx="160020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5400000" flipH="1" flipV="1">
            <a:off x="2817332" y="2691078"/>
            <a:ext cx="2195534" cy="1232978"/>
          </a:xfrm>
          <a:prstGeom prst="bentConnector3">
            <a:avLst>
              <a:gd name="adj1" fmla="val 603"/>
            </a:avLst>
          </a:prstGeom>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a:off x="4531587" y="3626633"/>
            <a:ext cx="878613" cy="283717"/>
          </a:xfrm>
          <a:prstGeom prst="bentConnector3">
            <a:avLst>
              <a:gd name="adj1" fmla="val 99616"/>
            </a:avLst>
          </a:prstGeom>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rot="16200000" flipH="1">
            <a:off x="6609293" y="1851467"/>
            <a:ext cx="863793" cy="3956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6200000" flipH="1">
            <a:off x="8126343" y="2294217"/>
            <a:ext cx="701546" cy="5717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531588" y="4419600"/>
            <a:ext cx="0" cy="593353"/>
          </a:xfrm>
          <a:prstGeom prst="line">
            <a:avLst/>
          </a:prstGeom>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400801" y="4800600"/>
            <a:ext cx="1727550" cy="99872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Behavioral Health</a:t>
            </a:r>
            <a:endParaRPr lang="en-US" dirty="0"/>
          </a:p>
        </p:txBody>
      </p:sp>
      <p:sp>
        <p:nvSpPr>
          <p:cNvPr id="117" name="Oval 116"/>
          <p:cNvSpPr/>
          <p:nvPr/>
        </p:nvSpPr>
        <p:spPr>
          <a:xfrm>
            <a:off x="152401" y="2743200"/>
            <a:ext cx="1828800" cy="130608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 Agencies</a:t>
            </a:r>
            <a:endParaRPr lang="en-US" dirty="0"/>
          </a:p>
        </p:txBody>
      </p:sp>
      <p:sp>
        <p:nvSpPr>
          <p:cNvPr id="118" name="Oval 117"/>
          <p:cNvSpPr/>
          <p:nvPr/>
        </p:nvSpPr>
        <p:spPr>
          <a:xfrm>
            <a:off x="6553201" y="3581400"/>
            <a:ext cx="1727550" cy="99872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Skilled Nursing Facilities</a:t>
            </a:r>
            <a:endParaRPr lang="en-US" dirty="0"/>
          </a:p>
        </p:txBody>
      </p:sp>
      <p:sp>
        <p:nvSpPr>
          <p:cNvPr id="121" name="Oval 120"/>
          <p:cNvSpPr/>
          <p:nvPr/>
        </p:nvSpPr>
        <p:spPr>
          <a:xfrm>
            <a:off x="228600" y="4419600"/>
            <a:ext cx="1600201" cy="108304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Plans</a:t>
            </a:r>
            <a:endParaRPr lang="en-US" dirty="0"/>
          </a:p>
        </p:txBody>
      </p:sp>
      <p:sp>
        <p:nvSpPr>
          <p:cNvPr id="32" name="Oval 31"/>
          <p:cNvSpPr/>
          <p:nvPr/>
        </p:nvSpPr>
        <p:spPr>
          <a:xfrm>
            <a:off x="2057400" y="5181600"/>
            <a:ext cx="1600201" cy="108304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&amp; Local </a:t>
            </a:r>
            <a:endParaRPr lang="en-US" dirty="0"/>
          </a:p>
        </p:txBody>
      </p:sp>
      <p:sp>
        <p:nvSpPr>
          <p:cNvPr id="33" name="Oval 32"/>
          <p:cNvSpPr/>
          <p:nvPr/>
        </p:nvSpPr>
        <p:spPr>
          <a:xfrm>
            <a:off x="4548315" y="5181600"/>
            <a:ext cx="1852486" cy="108304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 PCP </a:t>
            </a:r>
            <a:endParaRPr lang="en-US" dirty="0"/>
          </a:p>
        </p:txBody>
      </p:sp>
    </p:spTree>
    <p:extLst>
      <p:ext uri="{BB962C8B-B14F-4D97-AF65-F5344CB8AC3E}">
        <p14:creationId xmlns:p14="http://schemas.microsoft.com/office/powerpoint/2010/main" val="2192439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4000" b="1" dirty="0" smtClean="0"/>
              <a:t>Vulnerable Populations Conference</a:t>
            </a:r>
            <a:r>
              <a:rPr lang="en-US" sz="4400" dirty="0" smtClean="0"/>
              <a:t/>
            </a:r>
            <a:br>
              <a:rPr lang="en-US" sz="4400" dirty="0" smtClean="0"/>
            </a:br>
            <a:r>
              <a:rPr lang="en-US" sz="2200" dirty="0" smtClean="0"/>
              <a:t>High </a:t>
            </a:r>
            <a:r>
              <a:rPr lang="en-US" sz="2200" dirty="0"/>
              <a:t>risk </a:t>
            </a:r>
            <a:r>
              <a:rPr lang="en-US" sz="2200" dirty="0" smtClean="0"/>
              <a:t>individuals cycling </a:t>
            </a:r>
            <a:r>
              <a:rPr lang="en-US" sz="2200" dirty="0"/>
              <a:t>in and out of </a:t>
            </a:r>
            <a:r>
              <a:rPr lang="en-US" sz="2200" dirty="0" smtClean="0"/>
              <a:t>levels </a:t>
            </a:r>
            <a:r>
              <a:rPr lang="en-US" sz="2200" dirty="0"/>
              <a:t>of care related to medical issues, </a:t>
            </a:r>
            <a:r>
              <a:rPr lang="en-US" sz="2200" dirty="0" smtClean="0"/>
              <a:t>deplorable living situations, lack </a:t>
            </a:r>
            <a:r>
              <a:rPr lang="en-US" sz="2200" dirty="0"/>
              <a:t>of adequate supports, potential </a:t>
            </a:r>
            <a:r>
              <a:rPr lang="en-US" sz="2200" dirty="0" smtClean="0"/>
              <a:t>self-neglect or abuse </a:t>
            </a:r>
            <a:r>
              <a:rPr lang="en-US" sz="2200" dirty="0"/>
              <a:t/>
            </a:r>
            <a:br>
              <a:rPr lang="en-US" sz="2200" dirty="0"/>
            </a:br>
            <a:endParaRPr lang="en-US" sz="2200" dirty="0"/>
          </a:p>
        </p:txBody>
      </p:sp>
      <p:sp>
        <p:nvSpPr>
          <p:cNvPr id="6" name="Text Placeholder 5"/>
          <p:cNvSpPr>
            <a:spLocks noGrp="1"/>
          </p:cNvSpPr>
          <p:nvPr>
            <p:ph type="body" idx="1"/>
          </p:nvPr>
        </p:nvSpPr>
        <p:spPr>
          <a:xfrm>
            <a:off x="822960" y="1702118"/>
            <a:ext cx="3703320" cy="736282"/>
          </a:xfrm>
        </p:spPr>
        <p:txBody>
          <a:bodyPr>
            <a:normAutofit/>
          </a:bodyPr>
          <a:lstStyle/>
          <a:p>
            <a:pPr algn="ctr"/>
            <a:r>
              <a:rPr lang="en-US" sz="2400" dirty="0" smtClean="0"/>
              <a:t>Participants</a:t>
            </a:r>
            <a:endParaRPr lang="en-US" sz="2400" dirty="0"/>
          </a:p>
        </p:txBody>
      </p:sp>
      <p:sp>
        <p:nvSpPr>
          <p:cNvPr id="3" name="Content Placeholder 2"/>
          <p:cNvSpPr>
            <a:spLocks noGrp="1"/>
          </p:cNvSpPr>
          <p:nvPr>
            <p:ph sz="half" idx="2"/>
          </p:nvPr>
        </p:nvSpPr>
        <p:spPr/>
        <p:txBody>
          <a:bodyPr/>
          <a:lstStyle/>
          <a:p>
            <a:r>
              <a:rPr lang="en-US" dirty="0" smtClean="0"/>
              <a:t>Collaborative  Team Members</a:t>
            </a:r>
          </a:p>
          <a:p>
            <a:r>
              <a:rPr lang="en-US" dirty="0" smtClean="0"/>
              <a:t>Invited community </a:t>
            </a:r>
            <a:r>
              <a:rPr lang="en-US" dirty="0"/>
              <a:t>representatives </a:t>
            </a:r>
            <a:r>
              <a:rPr lang="en-US" dirty="0" smtClean="0"/>
              <a:t>with </a:t>
            </a:r>
            <a:r>
              <a:rPr lang="en-US" dirty="0"/>
              <a:t>a role in taking care of vulnerable individuals </a:t>
            </a:r>
            <a:endParaRPr lang="en-US" dirty="0" smtClean="0"/>
          </a:p>
          <a:p>
            <a:r>
              <a:rPr lang="en-US" dirty="0" smtClean="0"/>
              <a:t>Panelists provided overview </a:t>
            </a:r>
            <a:r>
              <a:rPr lang="en-US" dirty="0"/>
              <a:t>of his/her role and experiences in supporting the community and/or vulnerable patient populations.   </a:t>
            </a:r>
            <a:endParaRPr lang="en-US" dirty="0" smtClean="0"/>
          </a:p>
          <a:p>
            <a:r>
              <a:rPr lang="en-US" dirty="0" smtClean="0"/>
              <a:t>Case studies presented by CHT</a:t>
            </a:r>
          </a:p>
          <a:p>
            <a:r>
              <a:rPr lang="en-US" dirty="0" smtClean="0"/>
              <a:t>Robust discussion</a:t>
            </a:r>
            <a:endParaRPr lang="en-US" dirty="0"/>
          </a:p>
        </p:txBody>
      </p:sp>
      <p:sp>
        <p:nvSpPr>
          <p:cNvPr id="7" name="Text Placeholder 6"/>
          <p:cNvSpPr>
            <a:spLocks noGrp="1"/>
          </p:cNvSpPr>
          <p:nvPr>
            <p:ph type="body" sz="quarter" idx="3"/>
          </p:nvPr>
        </p:nvSpPr>
        <p:spPr>
          <a:xfrm>
            <a:off x="4663440" y="1702118"/>
            <a:ext cx="3703320" cy="736282"/>
          </a:xfrm>
        </p:spPr>
        <p:txBody>
          <a:bodyPr>
            <a:normAutofit/>
          </a:bodyPr>
          <a:lstStyle/>
          <a:p>
            <a:pPr algn="ctr"/>
            <a:r>
              <a:rPr lang="en-US" sz="2400" dirty="0" smtClean="0"/>
              <a:t>outcome</a:t>
            </a:r>
            <a:endParaRPr lang="en-US" sz="2400" dirty="0"/>
          </a:p>
        </p:txBody>
      </p:sp>
      <p:sp>
        <p:nvSpPr>
          <p:cNvPr id="8" name="Content Placeholder 7"/>
          <p:cNvSpPr>
            <a:spLocks noGrp="1"/>
          </p:cNvSpPr>
          <p:nvPr>
            <p:ph sz="quarter" idx="4"/>
          </p:nvPr>
        </p:nvSpPr>
        <p:spPr/>
        <p:txBody>
          <a:bodyPr/>
          <a:lstStyle/>
          <a:p>
            <a:r>
              <a:rPr lang="en-US" dirty="0" smtClean="0"/>
              <a:t>Rich list of ideas to pursue for existing cases</a:t>
            </a:r>
          </a:p>
          <a:p>
            <a:r>
              <a:rPr lang="en-US" dirty="0" smtClean="0"/>
              <a:t>Networking/sharing contacts</a:t>
            </a:r>
          </a:p>
          <a:p>
            <a:r>
              <a:rPr lang="en-US" dirty="0" smtClean="0"/>
              <a:t>Suggestion to form SWAT team follow-up</a:t>
            </a:r>
          </a:p>
          <a:p>
            <a:r>
              <a:rPr lang="en-US" dirty="0" smtClean="0"/>
              <a:t>Group interest in future conferences</a:t>
            </a:r>
          </a:p>
          <a:p>
            <a:r>
              <a:rPr lang="en-US" dirty="0" smtClean="0"/>
              <a:t>Recommendations to expand participants</a:t>
            </a:r>
            <a:endParaRPr lang="en-US" dirty="0"/>
          </a:p>
          <a:p>
            <a:endParaRPr lang="en-US" dirty="0"/>
          </a:p>
        </p:txBody>
      </p:sp>
    </p:spTree>
    <p:extLst>
      <p:ext uri="{BB962C8B-B14F-4D97-AF65-F5344CB8AC3E}">
        <p14:creationId xmlns:p14="http://schemas.microsoft.com/office/powerpoint/2010/main" val="3820119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6200"/>
            <a:ext cx="7543800" cy="1449387"/>
          </a:xfrm>
        </p:spPr>
        <p:txBody>
          <a:bodyPr/>
          <a:lstStyle/>
          <a:p>
            <a:pPr algn="ctr"/>
            <a:r>
              <a:rPr lang="en-US" sz="4000" b="1" dirty="0" smtClean="0"/>
              <a:t>Statewide Synergies</a:t>
            </a:r>
            <a:r>
              <a:rPr lang="en-US" dirty="0" smtClean="0"/>
              <a:t/>
            </a:r>
            <a:br>
              <a:rPr lang="en-US" dirty="0" smtClean="0"/>
            </a:br>
            <a:r>
              <a:rPr lang="en-US" sz="3600" dirty="0" smtClean="0"/>
              <a:t>Power of Integration</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47800"/>
            <a:ext cx="6296904" cy="4810797"/>
          </a:xfrm>
        </p:spPr>
      </p:pic>
    </p:spTree>
    <p:extLst>
      <p:ext uri="{BB962C8B-B14F-4D97-AF65-F5344CB8AC3E}">
        <p14:creationId xmlns:p14="http://schemas.microsoft.com/office/powerpoint/2010/main" val="3619578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CHT Program</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4" y="457196"/>
            <a:ext cx="3200847" cy="2507330"/>
          </a:xfrm>
          <a:prstGeom prst="rect">
            <a:avLst/>
          </a:prstGeom>
        </p:spPr>
      </p:pic>
    </p:spTree>
    <p:extLst>
      <p:ext uri="{BB962C8B-B14F-4D97-AF65-F5344CB8AC3E}">
        <p14:creationId xmlns:p14="http://schemas.microsoft.com/office/powerpoint/2010/main" val="1803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43800" cy="1450757"/>
          </a:xfrm>
        </p:spPr>
        <p:txBody>
          <a:bodyPr>
            <a:normAutofit/>
          </a:bodyPr>
          <a:lstStyle/>
          <a:p>
            <a:pPr algn="ctr"/>
            <a:r>
              <a:rPr lang="en-US" sz="4000" b="1" dirty="0" smtClean="0"/>
              <a:t>Evidence Based Practice</a:t>
            </a:r>
            <a:endParaRPr lang="en-US" sz="4000" b="1" dirty="0"/>
          </a:p>
        </p:txBody>
      </p:sp>
      <p:sp>
        <p:nvSpPr>
          <p:cNvPr id="5" name="Text Placeholder 4"/>
          <p:cNvSpPr>
            <a:spLocks noGrp="1"/>
          </p:cNvSpPr>
          <p:nvPr>
            <p:ph type="body" idx="1"/>
          </p:nvPr>
        </p:nvSpPr>
        <p:spPr>
          <a:xfrm>
            <a:off x="822960" y="1143000"/>
            <a:ext cx="3703320" cy="736282"/>
          </a:xfrm>
        </p:spPr>
        <p:txBody>
          <a:bodyPr>
            <a:normAutofit lnSpcReduction="10000"/>
          </a:bodyPr>
          <a:lstStyle/>
          <a:p>
            <a:pPr algn="ctr"/>
            <a:r>
              <a:rPr lang="en-US" sz="2800" dirty="0" smtClean="0"/>
              <a:t>CHW training</a:t>
            </a:r>
            <a:r>
              <a:rPr lang="en-US" dirty="0" smtClean="0"/>
              <a:t>		</a:t>
            </a:r>
            <a:endParaRPr lang="en-US" dirty="0"/>
          </a:p>
        </p:txBody>
      </p:sp>
      <p:sp>
        <p:nvSpPr>
          <p:cNvPr id="6" name="Content Placeholder 5"/>
          <p:cNvSpPr>
            <a:spLocks noGrp="1"/>
          </p:cNvSpPr>
          <p:nvPr>
            <p:ph sz="half" idx="2"/>
          </p:nvPr>
        </p:nvSpPr>
        <p:spPr>
          <a:xfrm>
            <a:off x="381000" y="1828800"/>
            <a:ext cx="4145280" cy="4419599"/>
          </a:xfrm>
        </p:spPr>
        <p:txBody>
          <a:bodyPr/>
          <a:lstStyle/>
          <a:p>
            <a:r>
              <a:rPr lang="en-US" dirty="0" smtClean="0"/>
              <a:t>RIDOH CHW Certification Program</a:t>
            </a:r>
          </a:p>
          <a:p>
            <a:pPr marL="509588" indent="-222250">
              <a:buFont typeface="Arial" panose="020B0604020202020204" pitchFamily="34" charset="0"/>
              <a:buChar char="•"/>
            </a:pPr>
            <a:r>
              <a:rPr lang="en-US" dirty="0" smtClean="0"/>
              <a:t>Training /Education to 9 Domains Competencies – 70 hours</a:t>
            </a:r>
          </a:p>
          <a:p>
            <a:pPr marL="509588" indent="-222250">
              <a:buFont typeface="Arial" panose="020B0604020202020204" pitchFamily="34" charset="0"/>
              <a:buChar char="•"/>
            </a:pPr>
            <a:r>
              <a:rPr lang="en-US" dirty="0" smtClean="0"/>
              <a:t>Experience – Six months or 1000 hours of paid/volunteer work</a:t>
            </a:r>
          </a:p>
          <a:p>
            <a:pPr marL="509588" indent="-222250">
              <a:buFont typeface="Arial" panose="020B0604020202020204" pitchFamily="34" charset="0"/>
              <a:buChar char="•"/>
            </a:pPr>
            <a:r>
              <a:rPr lang="en-US" dirty="0" smtClean="0"/>
              <a:t>Supervision hours</a:t>
            </a:r>
          </a:p>
          <a:p>
            <a:pPr marL="287338" indent="0">
              <a:buNone/>
            </a:pPr>
            <a:r>
              <a:rPr lang="en-US" dirty="0" smtClean="0"/>
              <a:t>Recertification every 2 years</a:t>
            </a:r>
          </a:p>
          <a:p>
            <a:pPr marL="509588" indent="-222250">
              <a:buFont typeface="Arial" panose="020B0604020202020204" pitchFamily="34" charset="0"/>
              <a:buChar char="•"/>
            </a:pPr>
            <a:r>
              <a:rPr lang="en-US" dirty="0"/>
              <a:t>20 hours of education</a:t>
            </a:r>
          </a:p>
          <a:p>
            <a:r>
              <a:rPr lang="en-US" dirty="0" smtClean="0"/>
              <a:t>Mental Health First Aid (MHFA)</a:t>
            </a:r>
          </a:p>
          <a:p>
            <a:r>
              <a:rPr lang="en-US" dirty="0" smtClean="0"/>
              <a:t>Question Persuade Refer (QPR)</a:t>
            </a:r>
          </a:p>
          <a:p>
            <a:endParaRPr lang="en-US" dirty="0"/>
          </a:p>
        </p:txBody>
      </p:sp>
      <p:sp>
        <p:nvSpPr>
          <p:cNvPr id="7" name="Text Placeholder 6"/>
          <p:cNvSpPr>
            <a:spLocks noGrp="1"/>
          </p:cNvSpPr>
          <p:nvPr>
            <p:ph type="body" sz="quarter" idx="3"/>
          </p:nvPr>
        </p:nvSpPr>
        <p:spPr>
          <a:xfrm>
            <a:off x="4663440" y="990600"/>
            <a:ext cx="3703320" cy="736282"/>
          </a:xfrm>
        </p:spPr>
        <p:txBody>
          <a:bodyPr/>
          <a:lstStyle/>
          <a:p>
            <a:pPr algn="ctr"/>
            <a:r>
              <a:rPr lang="en-US" sz="2800" dirty="0" smtClean="0"/>
              <a:t>tools</a:t>
            </a:r>
            <a:endParaRPr lang="en-US" sz="2800" dirty="0"/>
          </a:p>
        </p:txBody>
      </p:sp>
      <p:sp>
        <p:nvSpPr>
          <p:cNvPr id="8" name="Content Placeholder 7"/>
          <p:cNvSpPr>
            <a:spLocks noGrp="1"/>
          </p:cNvSpPr>
          <p:nvPr>
            <p:ph sz="quarter" idx="4"/>
          </p:nvPr>
        </p:nvSpPr>
        <p:spPr>
          <a:xfrm>
            <a:off x="4663440" y="1828800"/>
            <a:ext cx="4023360" cy="4343400"/>
          </a:xfrm>
        </p:spPr>
        <p:txBody>
          <a:bodyPr/>
          <a:lstStyle/>
          <a:p>
            <a:r>
              <a:rPr lang="en-US" dirty="0" smtClean="0"/>
              <a:t>BH Screens and Referrals</a:t>
            </a:r>
          </a:p>
          <a:p>
            <a:pPr marL="457200" indent="-223838">
              <a:buFont typeface="Arial" panose="020B0604020202020204" pitchFamily="34" charset="0"/>
              <a:buChar char="•"/>
            </a:pPr>
            <a:r>
              <a:rPr lang="en-US" dirty="0" smtClean="0"/>
              <a:t>PHQ;GAD;CAGE-AID</a:t>
            </a:r>
          </a:p>
          <a:p>
            <a:r>
              <a:rPr lang="en-US" dirty="0" smtClean="0"/>
              <a:t>BH Assessment </a:t>
            </a:r>
          </a:p>
          <a:p>
            <a:pPr lvl="1">
              <a:buFont typeface="Arial" panose="020B0604020202020204" pitchFamily="34" charset="0"/>
              <a:buChar char="•"/>
            </a:pPr>
            <a:r>
              <a:rPr lang="en-US" dirty="0" smtClean="0"/>
              <a:t>Psychosocial </a:t>
            </a:r>
            <a:r>
              <a:rPr lang="en-US" dirty="0"/>
              <a:t>&amp;</a:t>
            </a:r>
            <a:r>
              <a:rPr lang="en-US" dirty="0" smtClean="0"/>
              <a:t> Mental Status Exam</a:t>
            </a:r>
          </a:p>
          <a:p>
            <a:pPr marL="117475" lvl="1" indent="0">
              <a:buNone/>
            </a:pPr>
            <a:r>
              <a:rPr lang="en-US" dirty="0" smtClean="0"/>
              <a:t>Health Coaching using ProChange- Trans-theoretical Model</a:t>
            </a:r>
          </a:p>
          <a:p>
            <a:pPr marL="200025" lvl="1" indent="-82550">
              <a:buNone/>
            </a:pPr>
            <a:r>
              <a:rPr lang="en-US" dirty="0" smtClean="0"/>
              <a:t>Preventing  unnecessary Hospitalization</a:t>
            </a:r>
          </a:p>
          <a:p>
            <a:pPr lvl="1">
              <a:buFont typeface="Arial" panose="020B0604020202020204" pitchFamily="34" charset="0"/>
              <a:buChar char="•"/>
            </a:pPr>
            <a:r>
              <a:rPr lang="en-US" dirty="0" smtClean="0"/>
              <a:t>Transitions of Care</a:t>
            </a:r>
          </a:p>
          <a:p>
            <a:pPr lvl="1">
              <a:buFont typeface="Arial" panose="020B0604020202020204" pitchFamily="34" charset="0"/>
              <a:buChar char="•"/>
            </a:pPr>
            <a:r>
              <a:rPr lang="en-US" dirty="0" smtClean="0"/>
              <a:t>Fall Prevention</a:t>
            </a:r>
          </a:p>
          <a:p>
            <a:pPr lvl="1">
              <a:buFont typeface="Arial" panose="020B0604020202020204" pitchFamily="34" charset="0"/>
              <a:buChar char="•"/>
            </a:pPr>
            <a:r>
              <a:rPr lang="en-US" dirty="0" smtClean="0"/>
              <a:t>Caregiver supports</a:t>
            </a:r>
          </a:p>
          <a:p>
            <a:pPr lvl="1">
              <a:buFont typeface="Arial" panose="020B0604020202020204" pitchFamily="34" charset="0"/>
              <a:buChar char="•"/>
            </a:pPr>
            <a:r>
              <a:rPr lang="en-US" dirty="0" smtClean="0"/>
              <a:t>Environmental modifications</a:t>
            </a:r>
          </a:p>
          <a:p>
            <a:pPr lvl="1">
              <a:buFont typeface="Arial" panose="020B0604020202020204" pitchFamily="34" charset="0"/>
              <a:buChar char="•"/>
            </a:pPr>
            <a:r>
              <a:rPr lang="en-US" dirty="0" smtClean="0"/>
              <a:t>Long Term Services &amp; Supports</a:t>
            </a:r>
            <a:endParaRPr lang="en-US" dirty="0"/>
          </a:p>
        </p:txBody>
      </p:sp>
    </p:spTree>
    <p:extLst>
      <p:ext uri="{BB962C8B-B14F-4D97-AF65-F5344CB8AC3E}">
        <p14:creationId xmlns:p14="http://schemas.microsoft.com/office/powerpoint/2010/main" val="359625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smtClean="0">
                <a:solidFill>
                  <a:prstClr val="black"/>
                </a:solidFill>
              </a:rPr>
              <a:t/>
            </a:r>
            <a:br>
              <a:rPr lang="en-US" dirty="0" smtClean="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Measuring Consistency &amp; Efficiency</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r>
              <a:rPr lang="en-US" sz="4400" dirty="0" smtClean="0">
                <a:solidFill>
                  <a:prstClr val="black"/>
                </a:solidFill>
              </a:rPr>
              <a:t>Measuring </a:t>
            </a:r>
            <a:r>
              <a:rPr lang="en-US" sz="4400" dirty="0">
                <a:solidFill>
                  <a:prstClr val="black"/>
                </a:solidFill>
              </a:rPr>
              <a:t>Consistency &amp; Efficiency</a:t>
            </a:r>
            <a:r>
              <a:rPr lang="en-US" sz="4000" dirty="0">
                <a:solidFill>
                  <a:prstClr val="black"/>
                </a:solidFill>
              </a:rPr>
              <a:t/>
            </a:r>
            <a:br>
              <a:rPr lang="en-US" sz="4000" dirty="0">
                <a:solidFill>
                  <a:prstClr val="black"/>
                </a:solidFill>
              </a:rPr>
            </a:br>
            <a:endParaRPr lang="en-US" dirty="0"/>
          </a:p>
        </p:txBody>
      </p:sp>
      <p:graphicFrame>
        <p:nvGraphicFramePr>
          <p:cNvPr id="6" name="Object 5"/>
          <p:cNvGraphicFramePr>
            <a:graphicFrameLocks noGrp="1" noChangeAspect="1"/>
          </p:cNvGraphicFramePr>
          <p:nvPr>
            <p:extLst>
              <p:ext uri="{D42A27DB-BD31-4B8C-83A1-F6EECF244321}">
                <p14:modId xmlns:p14="http://schemas.microsoft.com/office/powerpoint/2010/main" val="1871637382"/>
              </p:ext>
            </p:extLst>
          </p:nvPr>
        </p:nvGraphicFramePr>
        <p:xfrm>
          <a:off x="7162800" y="228600"/>
          <a:ext cx="914400" cy="714375"/>
        </p:xfrm>
        <a:graphic>
          <a:graphicData uri="http://schemas.openxmlformats.org/presentationml/2006/ole">
            <mc:AlternateContent xmlns:mc="http://schemas.openxmlformats.org/markup-compatibility/2006">
              <mc:Choice xmlns:v="urn:schemas-microsoft-com:vml" Requires="v">
                <p:oleObj spid="_x0000_s1047" name="Worksheet" showAsIcon="1" r:id="rId4" imgW="914400" imgH="714240" progId="Excel.Sheet.12">
                  <p:embed/>
                </p:oleObj>
              </mc:Choice>
              <mc:Fallback>
                <p:oleObj name="Worksheet" showAsIcon="1" r:id="rId4" imgW="914400" imgH="714240" progId="Excel.Sheet.12">
                  <p:embed/>
                  <p:pic>
                    <p:nvPicPr>
                      <p:cNvPr id="0" name=""/>
                      <p:cNvPicPr>
                        <a:picLocks noGrp="1" noChangeAspect="1" noChangeArrowheads="1"/>
                      </p:cNvPicPr>
                      <p:nvPr/>
                    </p:nvPicPr>
                    <p:blipFill>
                      <a:blip r:embed="rId5"/>
                      <a:srcRect/>
                      <a:stretch>
                        <a:fillRect/>
                      </a:stretch>
                    </p:blipFill>
                    <p:spPr bwMode="auto">
                      <a:xfrm>
                        <a:off x="7162800" y="228600"/>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9" y="1226285"/>
            <a:ext cx="8385076" cy="4921303"/>
          </a:xfrm>
          <a:prstGeom prst="rect">
            <a:avLst/>
          </a:prstGeom>
        </p:spPr>
      </p:pic>
    </p:spTree>
    <p:extLst>
      <p:ext uri="{BB962C8B-B14F-4D97-AF65-F5344CB8AC3E}">
        <p14:creationId xmlns:p14="http://schemas.microsoft.com/office/powerpoint/2010/main" val="1328991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b="1" dirty="0" smtClean="0"/>
              <a:t>CHT Care </a:t>
            </a:r>
            <a:r>
              <a:rPr lang="en-US" sz="4000" b="1" dirty="0"/>
              <a:t>Plan Outcomes </a:t>
            </a:r>
            <a:r>
              <a:rPr lang="en-US" sz="4000" dirty="0" smtClean="0"/>
              <a:t/>
            </a:r>
            <a:br>
              <a:rPr lang="en-US" sz="4000" dirty="0" smtClean="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1480536"/>
              </p:ext>
            </p:extLst>
          </p:nvPr>
        </p:nvGraphicFramePr>
        <p:xfrm>
          <a:off x="152400" y="1219201"/>
          <a:ext cx="8534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71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CTC-RI</a:t>
            </a:r>
            <a:endParaRPr lang="en-US" dirty="0"/>
          </a:p>
        </p:txBody>
      </p:sp>
      <p:sp>
        <p:nvSpPr>
          <p:cNvPr id="3" name="Subtitle 2"/>
          <p:cNvSpPr>
            <a:spLocks noGrp="1"/>
          </p:cNvSpPr>
          <p:nvPr>
            <p:ph type="subTitle" idx="1"/>
          </p:nvPr>
        </p:nvSpPr>
        <p:spPr/>
        <p:txBody>
          <a:bodyPr/>
          <a:lstStyle/>
          <a:p>
            <a:r>
              <a:rPr lang="en-US" dirty="0" smtClean="0"/>
              <a:t>MULTI-PAYER PRIMARY CARE INITIATIVE</a:t>
            </a:r>
            <a:endParaRPr lang="en-US" dirty="0"/>
          </a:p>
        </p:txBody>
      </p:sp>
    </p:spTree>
    <p:extLst>
      <p:ext uri="{BB962C8B-B14F-4D97-AF65-F5344CB8AC3E}">
        <p14:creationId xmlns:p14="http://schemas.microsoft.com/office/powerpoint/2010/main" val="3040394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CHT WORKFLOW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9724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0"/>
            <a:ext cx="3276600" cy="1219200"/>
          </a:xfrm>
        </p:spPr>
        <p:txBody>
          <a:bodyPr>
            <a:normAutofit/>
          </a:bodyPr>
          <a:lstStyle/>
          <a:p>
            <a:pPr algn="ctr"/>
            <a:r>
              <a:rPr lang="en-US" sz="2800" b="1" dirty="0" smtClean="0"/>
              <a:t>CTC-RI CHT </a:t>
            </a:r>
            <a:br>
              <a:rPr lang="en-US" sz="2800" b="1" dirty="0" smtClean="0"/>
            </a:br>
            <a:r>
              <a:rPr lang="en-US" sz="2800" b="1" dirty="0" smtClean="0"/>
              <a:t>Referral Triage Tool</a:t>
            </a:r>
            <a:endParaRPr lang="en-US" sz="2800" b="1"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 y="304799"/>
            <a:ext cx="5481069" cy="4146240"/>
          </a:xfrm>
        </p:spPr>
      </p:pic>
      <p:pic>
        <p:nvPicPr>
          <p:cNvPr id="3" name="Content Placeholder 2"/>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809999" y="4155410"/>
            <a:ext cx="5017328" cy="2660704"/>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973" y="2286000"/>
            <a:ext cx="562053" cy="276264"/>
          </a:xfrm>
          <a:prstGeom prst="rect">
            <a:avLst/>
          </a:prstGeom>
        </p:spPr>
      </p:pic>
      <p:sp>
        <p:nvSpPr>
          <p:cNvPr id="7" name="Rectangle 6"/>
          <p:cNvSpPr/>
          <p:nvPr/>
        </p:nvSpPr>
        <p:spPr>
          <a:xfrm>
            <a:off x="76200" y="5754469"/>
            <a:ext cx="4572000" cy="276999"/>
          </a:xfrm>
          <a:prstGeom prst="rect">
            <a:avLst/>
          </a:prstGeom>
        </p:spPr>
        <p:txBody>
          <a:bodyPr>
            <a:spAutoFit/>
          </a:bodyPr>
          <a:lstStyle/>
          <a:p>
            <a:r>
              <a:rPr lang="en-US" sz="1200" i="1" u="sng" dirty="0"/>
              <a:t>Source</a:t>
            </a:r>
            <a:r>
              <a:rPr lang="en-US" sz="1200" i="1" dirty="0"/>
              <a:t>: Adapted from Cambridge Health Alliance</a:t>
            </a:r>
          </a:p>
        </p:txBody>
      </p:sp>
      <p:sp>
        <p:nvSpPr>
          <p:cNvPr id="2" name="TextBox 1"/>
          <p:cNvSpPr txBox="1"/>
          <p:nvPr/>
        </p:nvSpPr>
        <p:spPr>
          <a:xfrm>
            <a:off x="5486400" y="1905000"/>
            <a:ext cx="3352800" cy="1231106"/>
          </a:xfrm>
          <a:prstGeom prst="rect">
            <a:avLst/>
          </a:prstGeom>
          <a:noFill/>
        </p:spPr>
        <p:txBody>
          <a:bodyPr wrap="square" rtlCol="0">
            <a:spAutoFit/>
          </a:bodyPr>
          <a:lstStyle/>
          <a:p>
            <a:pPr algn="ctr"/>
            <a:r>
              <a:rPr lang="en-US" sz="2000" b="1" dirty="0" smtClean="0"/>
              <a:t>Risk Drivers</a:t>
            </a:r>
          </a:p>
          <a:p>
            <a:r>
              <a:rPr lang="en-US" dirty="0" smtClean="0"/>
              <a:t>Higher – total cost, super utilizers</a:t>
            </a:r>
          </a:p>
          <a:p>
            <a:r>
              <a:rPr lang="en-US" dirty="0" smtClean="0"/>
              <a:t>Moderate – medically complex</a:t>
            </a:r>
          </a:p>
          <a:p>
            <a:r>
              <a:rPr lang="en-US" dirty="0" smtClean="0"/>
              <a:t>Fundamental – rising risk</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929231476"/>
              </p:ext>
            </p:extLst>
          </p:nvPr>
        </p:nvGraphicFramePr>
        <p:xfrm>
          <a:off x="1295400" y="4648200"/>
          <a:ext cx="914400" cy="714375"/>
        </p:xfrm>
        <a:graphic>
          <a:graphicData uri="http://schemas.openxmlformats.org/presentationml/2006/ole">
            <mc:AlternateContent xmlns:mc="http://schemas.openxmlformats.org/markup-compatibility/2006">
              <mc:Choice xmlns:v="urn:schemas-microsoft-com:vml" Requires="v">
                <p:oleObj spid="_x0000_s3085" name="Document" showAsIcon="1" r:id="rId7" imgW="914400" imgH="714240" progId="Word.Document.8">
                  <p:embed/>
                </p:oleObj>
              </mc:Choice>
              <mc:Fallback>
                <p:oleObj name="Document" showAsIcon="1" r:id="rId7" imgW="914400" imgH="714240" progId="Word.Document.8">
                  <p:embed/>
                  <p:pic>
                    <p:nvPicPr>
                      <p:cNvPr id="0" name=""/>
                      <p:cNvPicPr/>
                      <p:nvPr/>
                    </p:nvPicPr>
                    <p:blipFill>
                      <a:blip r:embed="rId8"/>
                      <a:stretch>
                        <a:fillRect/>
                      </a:stretch>
                    </p:blipFill>
                    <p:spPr>
                      <a:xfrm>
                        <a:off x="1295400" y="4648200"/>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2500381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620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dirty="0" smtClean="0">
                <a:solidFill>
                  <a:schemeClr val="dk1"/>
                </a:solidFill>
                <a:latin typeface="Calibri"/>
                <a:ea typeface="Calibri"/>
                <a:cs typeface="Calibri"/>
                <a:sym typeface="Calibri"/>
              </a:rPr>
              <a:t>CHT Intervention</a:t>
            </a:r>
            <a:endParaRPr lang="en-US" sz="3959" b="0" i="0" u="none" strike="noStrike" cap="none" dirty="0">
              <a:solidFill>
                <a:schemeClr val="dk1"/>
              </a:solidFill>
              <a:latin typeface="Calibri"/>
              <a:ea typeface="Calibri"/>
              <a:cs typeface="Calibri"/>
              <a:sym typeface="Calibri"/>
            </a:endParaRPr>
          </a:p>
        </p:txBody>
      </p:sp>
      <p:grpSp>
        <p:nvGrpSpPr>
          <p:cNvPr id="190" name="Shape 190"/>
          <p:cNvGrpSpPr/>
          <p:nvPr/>
        </p:nvGrpSpPr>
        <p:grpSpPr>
          <a:xfrm>
            <a:off x="228600" y="1828800"/>
            <a:ext cx="8458196" cy="4026618"/>
            <a:chOff x="0" y="119393"/>
            <a:chExt cx="8458196" cy="4026618"/>
          </a:xfrm>
        </p:grpSpPr>
        <p:sp>
          <p:nvSpPr>
            <p:cNvPr id="191" name="Shape 191"/>
            <p:cNvSpPr/>
            <p:nvPr/>
          </p:nvSpPr>
          <p:spPr>
            <a:xfrm>
              <a:off x="4589837" y="2214664"/>
              <a:ext cx="3778570" cy="1931347"/>
            </a:xfrm>
            <a:prstGeom prst="roundRect">
              <a:avLst>
                <a:gd name="adj" fmla="val 10000"/>
              </a:avLst>
            </a:prstGeom>
            <a:solidFill>
              <a:schemeClr val="lt1">
                <a:alpha val="89803"/>
              </a:schemeClr>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txBox="1"/>
            <p:nvPr/>
          </p:nvSpPr>
          <p:spPr>
            <a:xfrm>
              <a:off x="5767560" y="2557793"/>
              <a:ext cx="2556698" cy="1419127"/>
            </a:xfrm>
            <a:prstGeom prst="rect">
              <a:avLst/>
            </a:prstGeom>
            <a:noFill/>
            <a:ln>
              <a:noFill/>
            </a:ln>
          </p:spPr>
          <p:txBody>
            <a:bodyPr lIns="640075" tIns="0" rIns="0" bIns="68575"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800" b="0" i="0" u="none" strike="noStrike" cap="none" dirty="0">
                  <a:solidFill>
                    <a:schemeClr val="dk1"/>
                  </a:solidFill>
                  <a:latin typeface="Calibri"/>
                  <a:ea typeface="Calibri"/>
                  <a:cs typeface="Calibri"/>
                  <a:sym typeface="Calibri"/>
                </a:rPr>
                <a:t>Advocacy</a:t>
              </a:r>
            </a:p>
            <a:p>
              <a:pPr marL="171450" marR="0" lvl="1" indent="-171450" algn="l" rtl="0">
                <a:lnSpc>
                  <a:spcPct val="90000"/>
                </a:lnSpc>
                <a:spcBef>
                  <a:spcPts val="270"/>
                </a:spcBef>
                <a:spcAft>
                  <a:spcPts val="0"/>
                </a:spcAft>
                <a:buClr>
                  <a:schemeClr val="dk1"/>
                </a:buClr>
                <a:buSzPct val="100000"/>
                <a:buFont typeface="Calibri"/>
                <a:buChar char="•"/>
              </a:pPr>
              <a:r>
                <a:rPr lang="en-US" sz="1800" b="0" i="0" u="none" strike="noStrike" cap="none" dirty="0">
                  <a:solidFill>
                    <a:schemeClr val="dk1"/>
                  </a:solidFill>
                  <a:latin typeface="Calibri"/>
                  <a:ea typeface="Calibri"/>
                  <a:cs typeface="Calibri"/>
                  <a:sym typeface="Calibri"/>
                </a:rPr>
                <a:t>Health Coaching</a:t>
              </a:r>
            </a:p>
            <a:p>
              <a:pPr marL="171450" marR="0" lvl="1" indent="-171450" algn="l" rtl="0">
                <a:lnSpc>
                  <a:spcPct val="90000"/>
                </a:lnSpc>
                <a:spcBef>
                  <a:spcPts val="270"/>
                </a:spcBef>
                <a:spcAft>
                  <a:spcPts val="0"/>
                </a:spcAft>
                <a:buClr>
                  <a:schemeClr val="dk1"/>
                </a:buClr>
                <a:buSzPct val="100000"/>
                <a:buFont typeface="Calibri"/>
                <a:buChar char="•"/>
              </a:pPr>
              <a:r>
                <a:rPr lang="en-US" sz="1800" b="0" i="0" u="none" strike="noStrike" cap="none" dirty="0">
                  <a:solidFill>
                    <a:schemeClr val="dk1"/>
                  </a:solidFill>
                  <a:latin typeface="Calibri"/>
                  <a:ea typeface="Calibri"/>
                  <a:cs typeface="Calibri"/>
                  <a:sym typeface="Calibri"/>
                </a:rPr>
                <a:t>Case Management</a:t>
              </a:r>
            </a:p>
            <a:p>
              <a:pPr marL="171450" marR="0" lvl="1" indent="-171450" algn="l" rtl="0">
                <a:lnSpc>
                  <a:spcPct val="90000"/>
                </a:lnSpc>
                <a:spcBef>
                  <a:spcPts val="270"/>
                </a:spcBef>
                <a:spcAft>
                  <a:spcPts val="0"/>
                </a:spcAft>
                <a:buClr>
                  <a:schemeClr val="dk1"/>
                </a:buClr>
                <a:buSzPct val="100000"/>
                <a:buFont typeface="Calibri"/>
                <a:buChar char="•"/>
              </a:pPr>
              <a:r>
                <a:rPr lang="en-US" sz="1800" b="0" i="0" u="none" strike="noStrike" cap="none" dirty="0">
                  <a:solidFill>
                    <a:schemeClr val="dk1"/>
                  </a:solidFill>
                  <a:latin typeface="Calibri"/>
                  <a:ea typeface="Calibri"/>
                  <a:cs typeface="Calibri"/>
                  <a:sym typeface="Calibri"/>
                </a:rPr>
                <a:t>Care Coordination</a:t>
              </a:r>
            </a:p>
            <a:p>
              <a:pPr marL="171450" marR="0" lvl="1" indent="-171450" algn="l" rtl="0">
                <a:lnSpc>
                  <a:spcPct val="90000"/>
                </a:lnSpc>
                <a:spcBef>
                  <a:spcPts val="270"/>
                </a:spcBef>
                <a:spcAft>
                  <a:spcPts val="0"/>
                </a:spcAft>
                <a:buClr>
                  <a:schemeClr val="dk1"/>
                </a:buClr>
                <a:buSzPct val="100000"/>
                <a:buFont typeface="Calibri"/>
                <a:buChar char="•"/>
              </a:pPr>
              <a:r>
                <a:rPr lang="en-US" sz="1800" b="0" i="0" u="none" strike="noStrike" cap="none" dirty="0">
                  <a:solidFill>
                    <a:schemeClr val="dk1"/>
                  </a:solidFill>
                  <a:latin typeface="Calibri"/>
                  <a:ea typeface="Calibri"/>
                  <a:cs typeface="Calibri"/>
                  <a:sym typeface="Calibri"/>
                </a:rPr>
                <a:t>Crisis Intervention</a:t>
              </a:r>
            </a:p>
          </p:txBody>
        </p:sp>
        <p:sp>
          <p:nvSpPr>
            <p:cNvPr id="193" name="Shape 193"/>
            <p:cNvSpPr/>
            <p:nvPr/>
          </p:nvSpPr>
          <p:spPr>
            <a:xfrm>
              <a:off x="91446" y="2377433"/>
              <a:ext cx="3954785" cy="1737366"/>
            </a:xfrm>
            <a:prstGeom prst="roundRect">
              <a:avLst>
                <a:gd name="adj" fmla="val 10000"/>
              </a:avLst>
            </a:prstGeom>
            <a:solidFill>
              <a:schemeClr val="lt1">
                <a:alpha val="89803"/>
              </a:schemeClr>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txBox="1"/>
            <p:nvPr/>
          </p:nvSpPr>
          <p:spPr>
            <a:xfrm>
              <a:off x="129609" y="2849940"/>
              <a:ext cx="2692021" cy="1226697"/>
            </a:xfrm>
            <a:prstGeom prst="rect">
              <a:avLst/>
            </a:prstGeom>
            <a:noFill/>
            <a:ln>
              <a:noFill/>
            </a:ln>
          </p:spPr>
          <p:txBody>
            <a:bodyPr lIns="76200" tIns="76200" rIns="76200" bIns="76200" anchor="t" anchorCtr="0">
              <a:noAutofit/>
            </a:bodyPr>
            <a:lstStyle/>
            <a:p>
              <a:pPr marL="228600" marR="0" lvl="1" indent="-228600" algn="l" rtl="0">
                <a:lnSpc>
                  <a:spcPct val="90000"/>
                </a:lnSpc>
                <a:spcBef>
                  <a:spcPts val="0"/>
                </a:spcBef>
                <a:spcAft>
                  <a:spcPts val="0"/>
                </a:spcAft>
                <a:buClr>
                  <a:schemeClr val="dk1"/>
                </a:buClr>
                <a:buSzPct val="100000"/>
                <a:buFont typeface="Calibri"/>
                <a:buChar char="•"/>
              </a:pPr>
              <a:r>
                <a:rPr lang="en-US" sz="2000" b="0" i="0" u="none" strike="noStrike" cap="none" dirty="0">
                  <a:solidFill>
                    <a:schemeClr val="dk1"/>
                  </a:solidFill>
                  <a:latin typeface="Calibri"/>
                  <a:ea typeface="Calibri"/>
                  <a:cs typeface="Calibri"/>
                  <a:sym typeface="Calibri"/>
                </a:rPr>
                <a:t>Referral </a:t>
              </a:r>
              <a:r>
                <a:rPr lang="en-US" sz="2000" b="0" i="0" u="none" strike="noStrike" cap="none" dirty="0" smtClean="0">
                  <a:solidFill>
                    <a:schemeClr val="dk1"/>
                  </a:solidFill>
                  <a:latin typeface="Calibri"/>
                  <a:ea typeface="Calibri"/>
                  <a:cs typeface="Calibri"/>
                  <a:sym typeface="Calibri"/>
                </a:rPr>
                <a:t>Reason</a:t>
              </a:r>
            </a:p>
            <a:p>
              <a:pPr marL="228600" marR="0" lvl="1" indent="-228600" algn="l" rtl="0">
                <a:lnSpc>
                  <a:spcPct val="90000"/>
                </a:lnSpc>
                <a:spcBef>
                  <a:spcPts val="0"/>
                </a:spcBef>
                <a:spcAft>
                  <a:spcPts val="0"/>
                </a:spcAft>
                <a:buClr>
                  <a:schemeClr val="dk1"/>
                </a:buClr>
                <a:buSzPct val="100000"/>
                <a:buFont typeface="Calibri"/>
                <a:buChar char="•"/>
              </a:pPr>
              <a:r>
                <a:rPr lang="en-US" sz="2000" dirty="0" smtClean="0">
                  <a:solidFill>
                    <a:schemeClr val="dk1"/>
                  </a:solidFill>
                  <a:latin typeface="Calibri"/>
                  <a:ea typeface="Calibri"/>
                  <a:cs typeface="Calibri"/>
                  <a:sym typeface="Calibri"/>
                </a:rPr>
                <a:t>Care Plan Outcomes</a:t>
              </a:r>
              <a:endParaRPr lang="en-US" sz="20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dirty="0">
                  <a:solidFill>
                    <a:schemeClr val="dk1"/>
                  </a:solidFill>
                  <a:latin typeface="Calibri"/>
                  <a:ea typeface="Calibri"/>
                  <a:cs typeface="Calibri"/>
                  <a:sym typeface="Calibri"/>
                </a:rPr>
                <a:t>Summary of Success</a:t>
              </a:r>
            </a:p>
          </p:txBody>
        </p:sp>
        <p:sp>
          <p:nvSpPr>
            <p:cNvPr id="195" name="Shape 195"/>
            <p:cNvSpPr/>
            <p:nvPr/>
          </p:nvSpPr>
          <p:spPr>
            <a:xfrm>
              <a:off x="4447711" y="119393"/>
              <a:ext cx="4010485" cy="1733186"/>
            </a:xfrm>
            <a:prstGeom prst="roundRect">
              <a:avLst>
                <a:gd name="adj" fmla="val 10000"/>
              </a:avLst>
            </a:prstGeom>
            <a:solidFill>
              <a:schemeClr val="lt1">
                <a:alpha val="89803"/>
              </a:schemeClr>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txBox="1"/>
            <p:nvPr/>
          </p:nvSpPr>
          <p:spPr>
            <a:xfrm>
              <a:off x="5642948" y="157466"/>
              <a:ext cx="2777177" cy="1223745"/>
            </a:xfrm>
            <a:prstGeom prst="rect">
              <a:avLst/>
            </a:prstGeom>
            <a:noFill/>
            <a:ln>
              <a:noFill/>
            </a:ln>
          </p:spPr>
          <p:txBody>
            <a:bodyPr lIns="548625" tIns="76200" rIns="76200" bIns="76200" anchor="t" anchorCtr="0">
              <a:noAutofit/>
            </a:bodyPr>
            <a:lstStyle/>
            <a:p>
              <a:pPr marL="228600" marR="0" lvl="1" indent="-228600" algn="l" rtl="0">
                <a:lnSpc>
                  <a:spcPct val="90000"/>
                </a:lnSpc>
                <a:spcBef>
                  <a:spcPts val="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Barriers problems</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Interventions</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Follow up</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Outcomes</a:t>
              </a:r>
            </a:p>
          </p:txBody>
        </p:sp>
        <p:sp>
          <p:nvSpPr>
            <p:cNvPr id="197" name="Shape 197"/>
            <p:cNvSpPr/>
            <p:nvPr/>
          </p:nvSpPr>
          <p:spPr>
            <a:xfrm>
              <a:off x="0" y="184186"/>
              <a:ext cx="4216645" cy="1822983"/>
            </a:xfrm>
            <a:prstGeom prst="roundRect">
              <a:avLst>
                <a:gd name="adj" fmla="val 10000"/>
              </a:avLst>
            </a:prstGeom>
            <a:solidFill>
              <a:schemeClr val="lt1">
                <a:alpha val="89803"/>
              </a:schemeClr>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8" name="Shape 198"/>
            <p:cNvSpPr txBox="1"/>
            <p:nvPr/>
          </p:nvSpPr>
          <p:spPr>
            <a:xfrm>
              <a:off x="40045" y="224232"/>
              <a:ext cx="2871562" cy="1287148"/>
            </a:xfrm>
            <a:prstGeom prst="rect">
              <a:avLst/>
            </a:prstGeom>
            <a:noFill/>
            <a:ln>
              <a:noFill/>
            </a:ln>
          </p:spPr>
          <p:txBody>
            <a:bodyPr lIns="76200" tIns="76200" rIns="76200" bIns="76200" anchor="t" anchorCtr="0">
              <a:noAutofit/>
            </a:bodyPr>
            <a:lstStyle/>
            <a:p>
              <a:pPr marL="228600" marR="0" lvl="1" indent="-228600" algn="l" rtl="0">
                <a:lnSpc>
                  <a:spcPct val="90000"/>
                </a:lnSpc>
                <a:spcBef>
                  <a:spcPts val="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Outreach</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Engagement</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Releases</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Assessment</a:t>
              </a:r>
            </a:p>
            <a:p>
              <a:pPr marL="228600" marR="0" lvl="1" indent="-228600" algn="l" rtl="0">
                <a:lnSpc>
                  <a:spcPct val="90000"/>
                </a:lnSpc>
                <a:spcBef>
                  <a:spcPts val="3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Standardized Screens</a:t>
              </a:r>
            </a:p>
          </p:txBody>
        </p:sp>
        <p:sp>
          <p:nvSpPr>
            <p:cNvPr id="199" name="Shape 199"/>
            <p:cNvSpPr/>
            <p:nvPr/>
          </p:nvSpPr>
          <p:spPr>
            <a:xfrm>
              <a:off x="2501321" y="268275"/>
              <a:ext cx="1860457" cy="1860457"/>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txBox="1"/>
            <p:nvPr/>
          </p:nvSpPr>
          <p:spPr>
            <a:xfrm>
              <a:off x="3046235" y="813189"/>
              <a:ext cx="1315541" cy="1315541"/>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Assessments</a:t>
              </a:r>
            </a:p>
          </p:txBody>
        </p:sp>
        <p:sp>
          <p:nvSpPr>
            <p:cNvPr id="201" name="Shape 201"/>
            <p:cNvSpPr/>
            <p:nvPr/>
          </p:nvSpPr>
          <p:spPr>
            <a:xfrm rot="5400000">
              <a:off x="4447712" y="268275"/>
              <a:ext cx="1860457" cy="1860457"/>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txBox="1"/>
            <p:nvPr/>
          </p:nvSpPr>
          <p:spPr>
            <a:xfrm>
              <a:off x="4447712" y="813189"/>
              <a:ext cx="1315541" cy="1315541"/>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Care Plan</a:t>
              </a:r>
            </a:p>
          </p:txBody>
        </p:sp>
        <p:sp>
          <p:nvSpPr>
            <p:cNvPr id="203" name="Shape 203"/>
            <p:cNvSpPr/>
            <p:nvPr/>
          </p:nvSpPr>
          <p:spPr>
            <a:xfrm rot="10800000">
              <a:off x="4447712" y="2214665"/>
              <a:ext cx="1860457" cy="1860457"/>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txBox="1"/>
            <p:nvPr/>
          </p:nvSpPr>
          <p:spPr>
            <a:xfrm>
              <a:off x="4447712" y="2214666"/>
              <a:ext cx="1315541" cy="1315541"/>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Activities</a:t>
              </a:r>
            </a:p>
          </p:txBody>
        </p:sp>
        <p:sp>
          <p:nvSpPr>
            <p:cNvPr id="205" name="Shape 205"/>
            <p:cNvSpPr/>
            <p:nvPr/>
          </p:nvSpPr>
          <p:spPr>
            <a:xfrm rot="-5400000">
              <a:off x="2501321" y="2214665"/>
              <a:ext cx="1860457" cy="1860457"/>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txBox="1"/>
            <p:nvPr/>
          </p:nvSpPr>
          <p:spPr>
            <a:xfrm>
              <a:off x="3046235" y="2214666"/>
              <a:ext cx="1315541" cy="1315541"/>
            </a:xfrm>
            <a:prstGeom prst="rect">
              <a:avLst/>
            </a:prstGeom>
            <a:noFill/>
            <a:ln>
              <a:noFill/>
            </a:ln>
          </p:spPr>
          <p:txBody>
            <a:bodyPr lIns="113775" tIns="113775" rIns="113775" bIns="113775"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Discharge Summary</a:t>
              </a:r>
            </a:p>
          </p:txBody>
        </p:sp>
        <p:sp>
          <p:nvSpPr>
            <p:cNvPr id="207" name="Shape 207"/>
            <p:cNvSpPr/>
            <p:nvPr/>
          </p:nvSpPr>
          <p:spPr>
            <a:xfrm>
              <a:off x="4078166" y="1784999"/>
              <a:ext cx="642351" cy="558566"/>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59999"/>
                  </a:cubicBezTo>
                  <a:close/>
                </a:path>
              </a:pathLst>
            </a:custGeom>
            <a:solidFill>
              <a:srgbClr val="B1C0D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8" name="Shape 208"/>
            <p:cNvSpPr/>
            <p:nvPr/>
          </p:nvSpPr>
          <p:spPr>
            <a:xfrm rot="10800000">
              <a:off x="4078165" y="1999833"/>
              <a:ext cx="642351" cy="558566"/>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cubicBezTo>
                    <a:pt x="87358" y="27415"/>
                    <a:pt x="68571" y="19474"/>
                    <a:pt x="50447" y="23561"/>
                  </a:cubicBezTo>
                  <a:cubicBezTo>
                    <a:pt x="32323" y="27648"/>
                    <a:pt x="19565" y="42701"/>
                    <a:pt x="19565" y="59999"/>
                  </a:cubicBezTo>
                  <a:close/>
                </a:path>
              </a:pathLst>
            </a:custGeom>
            <a:solidFill>
              <a:srgbClr val="B1C0D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63761557"/>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52400" y="274637"/>
            <a:ext cx="8534399" cy="6397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2400" b="0" i="0" strike="noStrike" cap="none" dirty="0" smtClean="0">
                <a:solidFill>
                  <a:schemeClr val="dk1"/>
                </a:solidFill>
                <a:latin typeface="Calibri"/>
                <a:ea typeface="Calibri"/>
                <a:cs typeface="Calibri"/>
                <a:sym typeface="Calibri"/>
              </a:rPr>
              <a:t>Extension of PCMH Team </a:t>
            </a:r>
            <a:r>
              <a:rPr lang="en-US" sz="2400" b="0" i="0" strike="noStrike" cap="none" dirty="0">
                <a:solidFill>
                  <a:schemeClr val="dk1"/>
                </a:solidFill>
                <a:latin typeface="Calibri"/>
                <a:ea typeface="Calibri"/>
                <a:cs typeface="Calibri"/>
                <a:sym typeface="Calibri"/>
              </a:rPr>
              <a:t>Roles and Responsibilities </a:t>
            </a:r>
            <a:r>
              <a:rPr lang="en-US" sz="1979" b="0" i="0" u="none" strike="noStrike" cap="none" dirty="0">
                <a:solidFill>
                  <a:schemeClr val="dk1"/>
                </a:solidFill>
                <a:latin typeface="Calibri"/>
                <a:ea typeface="Calibri"/>
                <a:cs typeface="Calibri"/>
                <a:sym typeface="Calibri"/>
              </a:rPr>
              <a:t/>
            </a:r>
            <a:br>
              <a:rPr lang="en-US" sz="1979" b="0" i="0" u="none" strike="noStrike" cap="none" dirty="0">
                <a:solidFill>
                  <a:schemeClr val="dk1"/>
                </a:solidFill>
                <a:latin typeface="Calibri"/>
                <a:ea typeface="Calibri"/>
                <a:cs typeface="Calibri"/>
                <a:sym typeface="Calibri"/>
              </a:rPr>
            </a:br>
            <a:endParaRPr lang="en-US" sz="1979" b="0" i="0" u="none" strike="noStrike" cap="none" dirty="0">
              <a:solidFill>
                <a:schemeClr val="dk1"/>
              </a:solidFill>
              <a:latin typeface="Calibri"/>
              <a:ea typeface="Calibri"/>
              <a:cs typeface="Calibri"/>
              <a:sym typeface="Calibri"/>
            </a:endParaRPr>
          </a:p>
        </p:txBody>
      </p:sp>
      <p:graphicFrame>
        <p:nvGraphicFramePr>
          <p:cNvPr id="184" name="Shape 184"/>
          <p:cNvGraphicFramePr>
            <a:graphicFrameLocks/>
          </p:cNvGraphicFramePr>
          <p:nvPr>
            <p:extLst>
              <p:ext uri="{D42A27DB-BD31-4B8C-83A1-F6EECF244321}">
                <p14:modId xmlns:p14="http://schemas.microsoft.com/office/powerpoint/2010/main" val="4190730159"/>
              </p:ext>
            </p:extLst>
          </p:nvPr>
        </p:nvGraphicFramePr>
        <p:xfrm>
          <a:off x="609600" y="905415"/>
          <a:ext cx="8229599" cy="5266785"/>
        </p:xfrm>
        <a:graphic>
          <a:graphicData uri="http://schemas.openxmlformats.org/drawingml/2006/table">
            <a:tbl>
              <a:tblPr firstRow="1" firstCol="1" bandRow="1">
                <a:noFill/>
              </a:tblPr>
              <a:tblGrid>
                <a:gridCol w="2577891"/>
                <a:gridCol w="2826044"/>
                <a:gridCol w="2825664"/>
              </a:tblGrid>
              <a:tr h="422550">
                <a:tc>
                  <a:txBody>
                    <a:bodyPr/>
                    <a:lstStyle/>
                    <a:p>
                      <a:pPr marL="0" marR="0" lvl="0" indent="0" algn="l" rtl="0">
                        <a:spcBef>
                          <a:spcPts val="0"/>
                        </a:spcBef>
                        <a:spcAft>
                          <a:spcPts val="0"/>
                        </a:spcAft>
                        <a:buSzPct val="25000"/>
                        <a:buNone/>
                      </a:pPr>
                      <a:r>
                        <a:rPr lang="en-US" sz="1600" u="none" strike="noStrike" cap="none" dirty="0">
                          <a:solidFill>
                            <a:schemeClr val="bg1"/>
                          </a:solidFill>
                        </a:rPr>
                        <a:t>Behavioral Health Care Manager </a:t>
                      </a:r>
                    </a:p>
                  </a:txBody>
                  <a:tcPr marL="68575" marR="68575" marT="0" marB="0">
                    <a:solidFill>
                      <a:schemeClr val="accent2">
                        <a:lumMod val="75000"/>
                      </a:schemeClr>
                    </a:solidFill>
                  </a:tcPr>
                </a:tc>
                <a:tc>
                  <a:txBody>
                    <a:bodyPr/>
                    <a:lstStyle/>
                    <a:p>
                      <a:pPr marL="0" marR="0" lvl="0" indent="0" algn="l" rtl="0">
                        <a:spcBef>
                          <a:spcPts val="0"/>
                        </a:spcBef>
                        <a:spcAft>
                          <a:spcPts val="0"/>
                        </a:spcAft>
                        <a:buSzPct val="25000"/>
                        <a:buNone/>
                      </a:pPr>
                      <a:r>
                        <a:rPr lang="en-US" sz="1600" u="none" strike="noStrike" cap="none" dirty="0">
                          <a:solidFill>
                            <a:schemeClr val="bg1"/>
                          </a:solidFill>
                        </a:rPr>
                        <a:t>Community </a:t>
                      </a:r>
                      <a:r>
                        <a:rPr lang="en-US" sz="1600" u="none" strike="noStrike" cap="none" dirty="0" smtClean="0">
                          <a:solidFill>
                            <a:schemeClr val="bg1"/>
                          </a:solidFill>
                        </a:rPr>
                        <a:t>Health</a:t>
                      </a:r>
                      <a:r>
                        <a:rPr lang="en-US" sz="1600" u="none" strike="noStrike" cap="none" baseline="0" dirty="0" smtClean="0">
                          <a:solidFill>
                            <a:schemeClr val="bg1"/>
                          </a:solidFill>
                        </a:rPr>
                        <a:t> Worker</a:t>
                      </a:r>
                      <a:endParaRPr lang="en-US" sz="1600" u="none" strike="noStrike" cap="none" dirty="0">
                        <a:solidFill>
                          <a:schemeClr val="bg1"/>
                        </a:solidFill>
                      </a:endParaRPr>
                    </a:p>
                  </a:txBody>
                  <a:tcPr marL="68575" marR="68575" marT="0" marB="0">
                    <a:solidFill>
                      <a:schemeClr val="accent2">
                        <a:lumMod val="75000"/>
                      </a:schemeClr>
                    </a:solidFill>
                  </a:tcPr>
                </a:tc>
                <a:tc>
                  <a:txBody>
                    <a:bodyPr/>
                    <a:lstStyle/>
                    <a:p>
                      <a:pPr marL="0" marR="0" lvl="0" indent="0" algn="l" rtl="0">
                        <a:spcBef>
                          <a:spcPts val="0"/>
                        </a:spcBef>
                        <a:spcAft>
                          <a:spcPts val="0"/>
                        </a:spcAft>
                        <a:buSzPct val="25000"/>
                        <a:buNone/>
                      </a:pPr>
                      <a:r>
                        <a:rPr lang="en-US" sz="1600" u="none" strike="noStrike" cap="none" dirty="0">
                          <a:solidFill>
                            <a:schemeClr val="bg1"/>
                          </a:solidFill>
                        </a:rPr>
                        <a:t>Nurse Care Manager </a:t>
                      </a:r>
                    </a:p>
                  </a:txBody>
                  <a:tcPr marL="68575" marR="68575" marT="0" marB="0">
                    <a:solidFill>
                      <a:schemeClr val="accent2">
                        <a:lumMod val="75000"/>
                      </a:schemeClr>
                    </a:solidFill>
                  </a:tcPr>
                </a:tc>
              </a:tr>
              <a:tr h="633825">
                <a:tc>
                  <a:txBody>
                    <a:bodyPr/>
                    <a:lstStyle/>
                    <a:p>
                      <a:pPr marL="0" marR="0" lvl="0" indent="0" algn="l" rtl="0">
                        <a:spcBef>
                          <a:spcPts val="0"/>
                        </a:spcBef>
                        <a:spcAft>
                          <a:spcPts val="0"/>
                        </a:spcAft>
                        <a:buSzPct val="25000"/>
                        <a:buNone/>
                      </a:pPr>
                      <a:r>
                        <a:rPr lang="en-US" sz="1600" u="none" strike="noStrike" cap="none" dirty="0"/>
                        <a:t>Assess substance use, mental health needs and assess patient readiness for change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dirty="0"/>
                        <a:t>Meet with patient during hospitalization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Care plan development </a:t>
                      </a:r>
                    </a:p>
                  </a:txBody>
                  <a:tcPr marL="68575" marR="68575" marT="0" marB="0">
                    <a:solidFill>
                      <a:schemeClr val="accent2">
                        <a:lumMod val="20000"/>
                        <a:lumOff val="80000"/>
                      </a:schemeClr>
                    </a:solidFill>
                  </a:tcPr>
                </a:tc>
              </a:tr>
              <a:tr h="633825">
                <a:tc>
                  <a:txBody>
                    <a:bodyPr/>
                    <a:lstStyle/>
                    <a:p>
                      <a:pPr marL="0" marR="0" lvl="0" indent="0" algn="l" rtl="0">
                        <a:spcBef>
                          <a:spcPts val="0"/>
                        </a:spcBef>
                        <a:spcAft>
                          <a:spcPts val="0"/>
                        </a:spcAft>
                        <a:buSzPct val="25000"/>
                        <a:buNone/>
                      </a:pPr>
                      <a:r>
                        <a:rPr lang="en-US" sz="1600" u="none" strike="noStrike" cap="none" dirty="0"/>
                        <a:t>Address anxiety, depression and substance use needs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dirty="0"/>
                        <a:t> </a:t>
                      </a:r>
                    </a:p>
                    <a:p>
                      <a:pPr marL="0" marR="0" lvl="0" indent="0" algn="l" rtl="0">
                        <a:spcBef>
                          <a:spcPts val="0"/>
                        </a:spcBef>
                        <a:spcAft>
                          <a:spcPts val="0"/>
                        </a:spcAft>
                        <a:buSzPct val="25000"/>
                        <a:buNone/>
                      </a:pPr>
                      <a:r>
                        <a:rPr lang="en-US" sz="1600" u="none" strike="noStrike" cap="none" dirty="0"/>
                        <a:t>Arrange post-acute home visit and other home visits as needed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Integrate care among various providers </a:t>
                      </a:r>
                    </a:p>
                  </a:txBody>
                  <a:tcPr marL="68575" marR="68575" marT="0" marB="0">
                    <a:solidFill>
                      <a:schemeClr val="accent2">
                        <a:lumMod val="20000"/>
                        <a:lumOff val="80000"/>
                      </a:schemeClr>
                    </a:solidFill>
                  </a:tcPr>
                </a:tc>
              </a:tr>
              <a:tr h="633825">
                <a:tc>
                  <a:txBody>
                    <a:bodyPr/>
                    <a:lstStyle/>
                    <a:p>
                      <a:pPr marL="0" marR="0" lvl="0" indent="0" algn="l" rtl="0">
                        <a:spcBef>
                          <a:spcPts val="0"/>
                        </a:spcBef>
                        <a:spcAft>
                          <a:spcPts val="0"/>
                        </a:spcAft>
                        <a:buSzPct val="25000"/>
                        <a:buNone/>
                      </a:pPr>
                      <a:r>
                        <a:rPr lang="en-US" sz="1600" u="none" strike="noStrike" cap="none" dirty="0"/>
                        <a:t>Coach behavior change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a:t>Appointment reminders and accompaniment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Assess degree of support required : diabetes, COPD, etc. </a:t>
                      </a:r>
                    </a:p>
                  </a:txBody>
                  <a:tcPr marL="68575" marR="68575" marT="0" marB="0">
                    <a:solidFill>
                      <a:schemeClr val="accent2">
                        <a:lumMod val="20000"/>
                        <a:lumOff val="80000"/>
                      </a:schemeClr>
                    </a:solidFill>
                  </a:tcPr>
                </a:tc>
              </a:tr>
              <a:tr h="422550">
                <a:tc>
                  <a:txBody>
                    <a:bodyPr/>
                    <a:lstStyle/>
                    <a:p>
                      <a:pPr marL="0" marR="0" lvl="0" indent="0" algn="l" rtl="0">
                        <a:spcBef>
                          <a:spcPts val="0"/>
                        </a:spcBef>
                        <a:spcAft>
                          <a:spcPts val="0"/>
                        </a:spcAft>
                        <a:buSzPct val="25000"/>
                        <a:buNone/>
                      </a:pPr>
                      <a:r>
                        <a:rPr lang="en-US" sz="1600" u="none" strike="noStrike" cap="none" dirty="0"/>
                        <a:t>Address systemic barriers to care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a:t>Arrange transportation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Arrange consults for nutrition, pulmonary, etc. </a:t>
                      </a:r>
                    </a:p>
                  </a:txBody>
                  <a:tcPr marL="68575" marR="68575" marT="0" marB="0">
                    <a:solidFill>
                      <a:schemeClr val="accent2">
                        <a:lumMod val="20000"/>
                        <a:lumOff val="80000"/>
                      </a:schemeClr>
                    </a:solidFill>
                  </a:tcPr>
                </a:tc>
              </a:tr>
              <a:tr h="633825">
                <a:tc>
                  <a:txBody>
                    <a:bodyPr/>
                    <a:lstStyle/>
                    <a:p>
                      <a:pPr marL="0" marR="0" lvl="0" indent="0" algn="l" rtl="0">
                        <a:spcBef>
                          <a:spcPts val="0"/>
                        </a:spcBef>
                        <a:spcAft>
                          <a:spcPts val="0"/>
                        </a:spcAft>
                        <a:buSzPct val="25000"/>
                        <a:buNone/>
                      </a:pPr>
                      <a:r>
                        <a:rPr lang="en-US" sz="1600" u="none" strike="noStrike" cap="none" dirty="0"/>
                        <a:t>Integrated care among various providers especially BH providers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a:t>Arrange entitlements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Arrange and coordinate care with VNA, assisted living, post-acute care </a:t>
                      </a:r>
                    </a:p>
                  </a:txBody>
                  <a:tcPr marL="68575" marR="68575" marT="0" marB="0">
                    <a:solidFill>
                      <a:schemeClr val="accent2">
                        <a:lumMod val="20000"/>
                        <a:lumOff val="80000"/>
                      </a:schemeClr>
                    </a:solidFill>
                  </a:tcPr>
                </a:tc>
              </a:tr>
              <a:tr h="505800">
                <a:tc>
                  <a:txBody>
                    <a:bodyPr/>
                    <a:lstStyle/>
                    <a:p>
                      <a:pPr marL="0" marR="0" lvl="0" indent="0" algn="l" rtl="0">
                        <a:spcBef>
                          <a:spcPts val="0"/>
                        </a:spcBef>
                        <a:spcAft>
                          <a:spcPts val="0"/>
                        </a:spcAft>
                        <a:buSzPct val="25000"/>
                        <a:buNone/>
                      </a:pPr>
                      <a:r>
                        <a:rPr lang="en-US" sz="1600" u="none" strike="noStrike" cap="none" dirty="0"/>
                        <a:t>Care plan development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a:t>Link to community resources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Coach patient re: med adherence and self-care strategies </a:t>
                      </a:r>
                    </a:p>
                  </a:txBody>
                  <a:tcPr marL="68575" marR="68575" marT="0" marB="0">
                    <a:solidFill>
                      <a:schemeClr val="accent2">
                        <a:lumMod val="20000"/>
                        <a:lumOff val="80000"/>
                      </a:schemeClr>
                    </a:solidFill>
                  </a:tcPr>
                </a:tc>
              </a:tr>
              <a:tr h="252975">
                <a:tc>
                  <a:txBody>
                    <a:bodyPr/>
                    <a:lstStyle/>
                    <a:p>
                      <a:pPr marL="0" marR="0" lvl="0" indent="0" algn="l" rtl="0">
                        <a:spcBef>
                          <a:spcPts val="0"/>
                        </a:spcBef>
                        <a:spcAft>
                          <a:spcPts val="0"/>
                        </a:spcAft>
                        <a:buSzPct val="25000"/>
                        <a:buNone/>
                      </a:pPr>
                      <a:r>
                        <a:rPr lang="en-US" sz="1600" u="none" strike="noStrike" cap="none" dirty="0"/>
                        <a:t>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a:t>Teach patients self-monitoring strategies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 </a:t>
                      </a:r>
                    </a:p>
                  </a:txBody>
                  <a:tcPr marL="68575" marR="68575" marT="0" marB="0">
                    <a:solidFill>
                      <a:schemeClr val="accent2">
                        <a:lumMod val="20000"/>
                        <a:lumOff val="80000"/>
                      </a:schemeClr>
                    </a:solidFill>
                  </a:tcPr>
                </a:tc>
              </a:tr>
              <a:tr h="211275">
                <a:tc>
                  <a:txBody>
                    <a:bodyPr/>
                    <a:lstStyle/>
                    <a:p>
                      <a:pPr marL="0" marR="0" lvl="0" indent="0" algn="l" rtl="0">
                        <a:spcBef>
                          <a:spcPts val="0"/>
                        </a:spcBef>
                        <a:spcAft>
                          <a:spcPts val="0"/>
                        </a:spcAft>
                        <a:buSzPct val="25000"/>
                        <a:buNone/>
                      </a:pPr>
                      <a:r>
                        <a:rPr lang="en-US" sz="1600" u="none" strike="noStrike" cap="none" dirty="0"/>
                        <a:t> </a:t>
                      </a:r>
                    </a:p>
                  </a:txBody>
                  <a:tcPr marL="68575" marR="68575" marT="0" marB="0">
                    <a:solidFill>
                      <a:schemeClr val="accent2">
                        <a:lumMod val="20000"/>
                        <a:lumOff val="80000"/>
                      </a:schemeClr>
                    </a:solidFill>
                  </a:tcPr>
                </a:tc>
                <a:tc>
                  <a:txBody>
                    <a:bodyPr/>
                    <a:lstStyle/>
                    <a:p>
                      <a:pPr marL="0" marR="0" lvl="0" indent="0" algn="l" rtl="0">
                        <a:spcBef>
                          <a:spcPts val="0"/>
                        </a:spcBef>
                        <a:spcAft>
                          <a:spcPts val="0"/>
                        </a:spcAft>
                        <a:buSzPct val="25000"/>
                        <a:buNone/>
                      </a:pPr>
                      <a:r>
                        <a:rPr lang="en-US" sz="1600" u="none" strike="noStrike" cap="none" dirty="0"/>
                        <a:t>Care Plan development </a:t>
                      </a:r>
                    </a:p>
                  </a:txBody>
                  <a:tcPr marL="68575" marR="68575" marT="0" marB="0"/>
                </a:tc>
                <a:tc>
                  <a:txBody>
                    <a:bodyPr/>
                    <a:lstStyle/>
                    <a:p>
                      <a:pPr marL="0" marR="0" lvl="0" indent="0" algn="l" rtl="0">
                        <a:spcBef>
                          <a:spcPts val="0"/>
                        </a:spcBef>
                        <a:spcAft>
                          <a:spcPts val="0"/>
                        </a:spcAft>
                        <a:buSzPct val="25000"/>
                        <a:buNone/>
                      </a:pPr>
                      <a:r>
                        <a:rPr lang="en-US" sz="1600" u="none" strike="noStrike" cap="none" dirty="0"/>
                        <a:t> </a:t>
                      </a:r>
                    </a:p>
                  </a:txBody>
                  <a:tcPr marL="68575" marR="68575"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389979119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7696200" cy="717550"/>
          </a:xfrm>
        </p:spPr>
        <p:txBody>
          <a:bodyPr/>
          <a:lstStyle/>
          <a:p>
            <a:r>
              <a:rPr lang="en-US" dirty="0" smtClean="0"/>
              <a:t>Local Hope Valley resident brought back on his feet with South County Health</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648455"/>
            <a:ext cx="5111750" cy="3102302"/>
          </a:xfrm>
        </p:spPr>
      </p:pic>
      <p:sp>
        <p:nvSpPr>
          <p:cNvPr id="7" name="Text Placeholder 6"/>
          <p:cNvSpPr>
            <a:spLocks noGrp="1"/>
          </p:cNvSpPr>
          <p:nvPr>
            <p:ph type="body" sz="half" idx="2"/>
          </p:nvPr>
        </p:nvSpPr>
        <p:spPr/>
        <p:txBody>
          <a:bodyPr/>
          <a:lstStyle/>
          <a:p>
            <a:r>
              <a:rPr lang="en-US" dirty="0" smtClean="0"/>
              <a:t>“I wouldn’t be living here at this point if it wasn’t for her.”</a:t>
            </a:r>
          </a:p>
          <a:p>
            <a:endParaRPr lang="en-US" dirty="0"/>
          </a:p>
          <a:p>
            <a:r>
              <a:rPr lang="en-US" dirty="0" smtClean="0"/>
              <a:t>That’s Paul Wilms, a 65 year old resident of Hope Valley and patient of Marie Padilla of the Community Health Team.  Paul has been a patient with the CHT for 3 years.  He had been down and out when it came to his health.  After having issues getting appointments, being dropped from insurance more than 10 times, and suffering two strokes, Paul was ready to give up; until he started working with the CHT and Marie.</a:t>
            </a:r>
          </a:p>
          <a:p>
            <a:endParaRPr lang="en-US" dirty="0"/>
          </a:p>
          <a:p>
            <a:r>
              <a:rPr lang="en-US" dirty="0" smtClean="0"/>
              <a:t>“Marie has helped me sort through all of the paperwork and politics of insurance which has been very helpful”, said Paul</a:t>
            </a:r>
            <a:endParaRPr lang="en-US" dirty="0"/>
          </a:p>
        </p:txBody>
      </p:sp>
      <p:sp>
        <p:nvSpPr>
          <p:cNvPr id="9" name="TextBox 8"/>
          <p:cNvSpPr txBox="1"/>
          <p:nvPr/>
        </p:nvSpPr>
        <p:spPr>
          <a:xfrm>
            <a:off x="3581401" y="4724400"/>
            <a:ext cx="5562600" cy="2031325"/>
          </a:xfrm>
          <a:prstGeom prst="rect">
            <a:avLst/>
          </a:prstGeom>
          <a:noFill/>
        </p:spPr>
        <p:txBody>
          <a:bodyPr wrap="square" rtlCol="0">
            <a:spAutoFit/>
          </a:bodyPr>
          <a:lstStyle/>
          <a:p>
            <a:r>
              <a:rPr lang="en-US" sz="1400" dirty="0">
                <a:solidFill>
                  <a:prstClr val="black"/>
                </a:solidFill>
              </a:rPr>
              <a:t>“This team was receptive enough to when I should and shouldn’t do things for myself or when I would need advice and counsel.  They weren’t trying to control everything”  They encouraged me to be more productive and self aware and solve problems for myself,” said Paul.</a:t>
            </a:r>
          </a:p>
          <a:p>
            <a:endParaRPr lang="en-US" sz="1400" dirty="0">
              <a:solidFill>
                <a:prstClr val="black"/>
              </a:solidFill>
            </a:endParaRPr>
          </a:p>
          <a:p>
            <a:r>
              <a:rPr lang="en-US" sz="1400" dirty="0">
                <a:solidFill>
                  <a:prstClr val="black"/>
                </a:solidFill>
              </a:rPr>
              <a:t>A grateful patient, Paul wanted to help others facing similar hardship, donating $100 to the CHT.  “I suspect a lot of people are shutting down and giving up out there.  I hope they get to use this opportunity locally with South County Hospital.</a:t>
            </a:r>
          </a:p>
        </p:txBody>
      </p:sp>
    </p:spTree>
    <p:extLst>
      <p:ext uri="{BB962C8B-B14F-4D97-AF65-F5344CB8AC3E}">
        <p14:creationId xmlns:p14="http://schemas.microsoft.com/office/powerpoint/2010/main" val="2864352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286604"/>
            <a:ext cx="7543800" cy="1450757"/>
          </a:xfrm>
        </p:spPr>
        <p:txBody>
          <a:bodyPr/>
          <a:lstStyle/>
          <a:p>
            <a:r>
              <a:rPr lang="en-US" dirty="0" smtClean="0"/>
              <a:t>Housing	to 	   Home</a:t>
            </a:r>
            <a:endParaRPr lang="en-US" dirty="0"/>
          </a:p>
        </p:txBody>
      </p:sp>
      <p:sp>
        <p:nvSpPr>
          <p:cNvPr id="2" name="Text Placeholder 1"/>
          <p:cNvSpPr>
            <a:spLocks noGrp="1"/>
          </p:cNvSpPr>
          <p:nvPr>
            <p:ph type="body" idx="1"/>
          </p:nvPr>
        </p:nvSpPr>
        <p:spPr/>
        <p:txBody>
          <a:bodyPr/>
          <a:lstStyle/>
          <a:p>
            <a:pPr algn="ctr"/>
            <a:r>
              <a:rPr lang="en-US" dirty="0" smtClean="0"/>
              <a:t>3</a:t>
            </a:r>
            <a:r>
              <a:rPr lang="en-US" baseline="30000" dirty="0" smtClean="0"/>
              <a:t>rd</a:t>
            </a:r>
            <a:r>
              <a:rPr lang="en-US" dirty="0" smtClean="0"/>
              <a:t> Floor – 1 room</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4562" y="2837061"/>
            <a:ext cx="3703638" cy="2777728"/>
          </a:xfrm>
        </p:spPr>
      </p:pic>
      <p:sp>
        <p:nvSpPr>
          <p:cNvPr id="3" name="Text Placeholder 2"/>
          <p:cNvSpPr>
            <a:spLocks noGrp="1"/>
          </p:cNvSpPr>
          <p:nvPr>
            <p:ph type="body" sz="quarter" idx="3"/>
          </p:nvPr>
        </p:nvSpPr>
        <p:spPr/>
        <p:txBody>
          <a:bodyPr/>
          <a:lstStyle/>
          <a:p>
            <a:pPr algn="ctr"/>
            <a:r>
              <a:rPr lang="en-US" dirty="0" smtClean="0"/>
              <a:t>Subsidized Apartment</a:t>
            </a:r>
            <a:endParaRPr lang="en-US" dirty="0"/>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1143000" y="2582863"/>
            <a:ext cx="2463086" cy="3286125"/>
          </a:xfrm>
        </p:spPr>
      </p:pic>
    </p:spTree>
    <p:extLst>
      <p:ext uri="{BB962C8B-B14F-4D97-AF65-F5344CB8AC3E}">
        <p14:creationId xmlns:p14="http://schemas.microsoft.com/office/powerpoint/2010/main" val="1256111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86605"/>
            <a:ext cx="7543800" cy="932596"/>
          </a:xfrm>
        </p:spPr>
        <p:txBody>
          <a:bodyPr/>
          <a:lstStyle/>
          <a:p>
            <a:pPr algn="ctr"/>
            <a:r>
              <a:rPr lang="en-US" b="1" dirty="0" smtClean="0"/>
              <a:t>What’s next?</a:t>
            </a:r>
            <a:endParaRPr lang="en-US" b="1" dirty="0"/>
          </a:p>
        </p:txBody>
      </p:sp>
      <p:sp>
        <p:nvSpPr>
          <p:cNvPr id="6" name="Content Placeholder 5"/>
          <p:cNvSpPr>
            <a:spLocks noGrp="1"/>
          </p:cNvSpPr>
          <p:nvPr>
            <p:ph sz="half" idx="2"/>
          </p:nvPr>
        </p:nvSpPr>
        <p:spPr/>
        <p:txBody>
          <a:bodyPr/>
          <a:lstStyle/>
          <a:p>
            <a:r>
              <a:rPr lang="en-US" dirty="0"/>
              <a:t>Total </a:t>
            </a:r>
            <a:r>
              <a:rPr lang="en-US" dirty="0" smtClean="0"/>
              <a:t>Cost </a:t>
            </a:r>
            <a:r>
              <a:rPr lang="en-US" dirty="0"/>
              <a:t>of Care Analysis</a:t>
            </a:r>
          </a:p>
          <a:p>
            <a:r>
              <a:rPr lang="en-US" dirty="0" smtClean="0"/>
              <a:t>Value Proposition or Business Model for stakeholder groups</a:t>
            </a:r>
          </a:p>
          <a:p>
            <a:pPr marL="339725" indent="-222250">
              <a:buFont typeface="Arial" panose="020B0604020202020204" pitchFamily="34" charset="0"/>
              <a:buChar char="•"/>
            </a:pPr>
            <a:r>
              <a:rPr lang="en-US" dirty="0" smtClean="0"/>
              <a:t>Health plans</a:t>
            </a:r>
          </a:p>
          <a:p>
            <a:pPr marL="339725" indent="-222250">
              <a:buFont typeface="Arial" panose="020B0604020202020204" pitchFamily="34" charset="0"/>
              <a:buChar char="•"/>
            </a:pPr>
            <a:r>
              <a:rPr lang="en-US" dirty="0" smtClean="0"/>
              <a:t>CHT Entity</a:t>
            </a:r>
            <a:endParaRPr lang="en-US" dirty="0"/>
          </a:p>
          <a:p>
            <a:pPr marL="339725" indent="-222250">
              <a:buFont typeface="Arial" panose="020B0604020202020204" pitchFamily="34" charset="0"/>
              <a:buChar char="•"/>
            </a:pPr>
            <a:r>
              <a:rPr lang="en-US" dirty="0" smtClean="0"/>
              <a:t>PCP</a:t>
            </a:r>
            <a:endParaRPr lang="en-US" dirty="0"/>
          </a:p>
          <a:p>
            <a:pPr marL="339725" indent="-222250">
              <a:buFont typeface="Arial" panose="020B0604020202020204" pitchFamily="34" charset="0"/>
              <a:buChar char="•"/>
            </a:pPr>
            <a:r>
              <a:rPr lang="en-US" dirty="0"/>
              <a:t>Patients &amp; families</a:t>
            </a:r>
          </a:p>
          <a:p>
            <a:pPr marL="339725" indent="-222250">
              <a:buFont typeface="Arial" panose="020B0604020202020204" pitchFamily="34" charset="0"/>
              <a:buChar char="•"/>
            </a:pPr>
            <a:r>
              <a:rPr lang="en-US" dirty="0"/>
              <a:t>C</a:t>
            </a:r>
            <a:r>
              <a:rPr lang="en-US" dirty="0" smtClean="0"/>
              <a:t>ommunity</a:t>
            </a:r>
            <a:endParaRPr lang="en-US" dirty="0"/>
          </a:p>
          <a:p>
            <a:endParaRPr lang="en-US" dirty="0"/>
          </a:p>
        </p:txBody>
      </p:sp>
      <p:sp>
        <p:nvSpPr>
          <p:cNvPr id="7" name="Text Placeholder 6"/>
          <p:cNvSpPr>
            <a:spLocks noGrp="1"/>
          </p:cNvSpPr>
          <p:nvPr>
            <p:ph type="body" sz="quarter" idx="3"/>
          </p:nvPr>
        </p:nvSpPr>
        <p:spPr>
          <a:xfrm>
            <a:off x="2362200" y="1524000"/>
            <a:ext cx="3703320" cy="736282"/>
          </a:xfrm>
        </p:spPr>
        <p:txBody>
          <a:bodyPr>
            <a:normAutofit/>
          </a:bodyPr>
          <a:lstStyle/>
          <a:p>
            <a:pPr algn="ctr"/>
            <a:r>
              <a:rPr lang="en-US" sz="3200" dirty="0" smtClean="0"/>
              <a:t>Sustainability</a:t>
            </a:r>
            <a:endParaRPr lang="en-US" sz="3200" dirty="0"/>
          </a:p>
        </p:txBody>
      </p:sp>
      <p:sp>
        <p:nvSpPr>
          <p:cNvPr id="8" name="Content Placeholder 7"/>
          <p:cNvSpPr>
            <a:spLocks noGrp="1"/>
          </p:cNvSpPr>
          <p:nvPr>
            <p:ph sz="quarter" idx="4"/>
          </p:nvPr>
        </p:nvSpPr>
        <p:spPr/>
        <p:txBody>
          <a:bodyPr/>
          <a:lstStyle/>
          <a:p>
            <a:r>
              <a:rPr lang="en-US" dirty="0" smtClean="0"/>
              <a:t>State Expansion</a:t>
            </a:r>
          </a:p>
          <a:p>
            <a:pPr marL="339725" indent="-222250">
              <a:buFont typeface="Arial" panose="020B0604020202020204" pitchFamily="34" charset="0"/>
              <a:buChar char="•"/>
            </a:pPr>
            <a:r>
              <a:rPr lang="en-US" dirty="0" smtClean="0"/>
              <a:t>CMS State Innovation Model</a:t>
            </a:r>
          </a:p>
          <a:p>
            <a:pPr marL="339725" indent="-222250">
              <a:buFont typeface="Arial" panose="020B0604020202020204" pitchFamily="34" charset="0"/>
              <a:buChar char="•"/>
            </a:pPr>
            <a:r>
              <a:rPr lang="en-US" dirty="0" smtClean="0"/>
              <a:t>SAMHSA SBIRT</a:t>
            </a:r>
          </a:p>
          <a:p>
            <a:r>
              <a:rPr lang="en-US" dirty="0" smtClean="0"/>
              <a:t>Models of Reimbursement</a:t>
            </a:r>
          </a:p>
          <a:p>
            <a:pPr marL="404813" indent="-234950">
              <a:buFont typeface="Arial" panose="020B0604020202020204" pitchFamily="34" charset="0"/>
              <a:buChar char="•"/>
            </a:pPr>
            <a:r>
              <a:rPr lang="en-US" dirty="0" smtClean="0"/>
              <a:t>ACO</a:t>
            </a:r>
          </a:p>
          <a:p>
            <a:pPr marL="404813" indent="-234950">
              <a:buFont typeface="Arial" panose="020B0604020202020204" pitchFamily="34" charset="0"/>
              <a:buChar char="•"/>
            </a:pPr>
            <a:r>
              <a:rPr lang="en-US" dirty="0" smtClean="0"/>
              <a:t>Other Value Based options</a:t>
            </a:r>
            <a:endParaRPr lang="en-US" dirty="0"/>
          </a:p>
        </p:txBody>
      </p:sp>
    </p:spTree>
    <p:extLst>
      <p:ext uri="{BB962C8B-B14F-4D97-AF65-F5344CB8AC3E}">
        <p14:creationId xmlns:p14="http://schemas.microsoft.com/office/powerpoint/2010/main" val="1013973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225469" y="914400"/>
            <a:ext cx="8830849" cy="5211763"/>
          </a:xfrm>
        </p:spPr>
        <p:txBody>
          <a:bodyPr>
            <a:normAutofit fontScale="92500" lnSpcReduction="20000"/>
          </a:bodyPr>
          <a:lstStyle/>
          <a:p>
            <a:pPr>
              <a:spcAft>
                <a:spcPts val="300"/>
              </a:spcAft>
            </a:pPr>
            <a:r>
              <a:rPr lang="en-US" dirty="0" smtClean="0"/>
              <a:t>Blue Cross and Blue Shield of RI</a:t>
            </a:r>
          </a:p>
          <a:p>
            <a:pPr>
              <a:spcAft>
                <a:spcPts val="300"/>
              </a:spcAft>
            </a:pPr>
            <a:r>
              <a:rPr lang="en-US" dirty="0" smtClean="0"/>
              <a:t>Neighborhood Health Plan of RI</a:t>
            </a:r>
          </a:p>
          <a:p>
            <a:pPr>
              <a:spcAft>
                <a:spcPts val="300"/>
              </a:spcAft>
            </a:pPr>
            <a:r>
              <a:rPr lang="en-US" dirty="0" smtClean="0"/>
              <a:t>Tufts Health Plan</a:t>
            </a:r>
          </a:p>
          <a:p>
            <a:pPr>
              <a:spcAft>
                <a:spcPts val="300"/>
              </a:spcAft>
            </a:pPr>
            <a:r>
              <a:rPr lang="en-US" dirty="0" smtClean="0"/>
              <a:t>UnitedHealthcare</a:t>
            </a:r>
          </a:p>
          <a:p>
            <a:pPr>
              <a:spcAft>
                <a:spcPts val="300"/>
              </a:spcAft>
            </a:pPr>
            <a:r>
              <a:rPr lang="en-US" dirty="0" smtClean="0"/>
              <a:t>CTC-RI “North” Team staff and Blackstone Valley Community Health Care Inc.</a:t>
            </a:r>
          </a:p>
          <a:p>
            <a:pPr>
              <a:spcAft>
                <a:spcPts val="300"/>
              </a:spcAft>
            </a:pPr>
            <a:r>
              <a:rPr lang="en-US" dirty="0" smtClean="0"/>
              <a:t>CTC-RI “South County” Team staff and South County Health</a:t>
            </a:r>
          </a:p>
          <a:p>
            <a:pPr>
              <a:spcAft>
                <a:spcPts val="300"/>
              </a:spcAft>
            </a:pPr>
            <a:r>
              <a:rPr lang="en-US" dirty="0" smtClean="0"/>
              <a:t>CTC Community Health Team Committee and Board of Directors</a:t>
            </a:r>
          </a:p>
          <a:p>
            <a:pPr>
              <a:spcAft>
                <a:spcPts val="300"/>
              </a:spcAft>
            </a:pPr>
            <a:r>
              <a:rPr lang="en-US" dirty="0"/>
              <a:t>Rhode Island Department of </a:t>
            </a:r>
            <a:r>
              <a:rPr lang="en-US" dirty="0" smtClean="0"/>
              <a:t>Health, </a:t>
            </a:r>
          </a:p>
          <a:p>
            <a:pPr>
              <a:spcAft>
                <a:spcPts val="300"/>
              </a:spcAft>
            </a:pPr>
            <a:r>
              <a:rPr lang="en-US" dirty="0" smtClean="0"/>
              <a:t>Rhode Island Office of Health &amp; Human Services</a:t>
            </a:r>
          </a:p>
          <a:p>
            <a:pPr>
              <a:spcAft>
                <a:spcPts val="300"/>
              </a:spcAft>
            </a:pPr>
            <a:r>
              <a:rPr lang="en-US" dirty="0" smtClean="0"/>
              <a:t>Warren Alpert School of Medicine of Brown University, </a:t>
            </a:r>
          </a:p>
          <a:p>
            <a:pPr>
              <a:spcAft>
                <a:spcPts val="300"/>
              </a:spcAft>
            </a:pPr>
            <a:r>
              <a:rPr lang="en-US" dirty="0"/>
              <a:t>R</a:t>
            </a:r>
            <a:r>
              <a:rPr lang="en-US" dirty="0" smtClean="0"/>
              <a:t>I Foundation</a:t>
            </a:r>
            <a:endParaRPr lang="en-US" dirty="0"/>
          </a:p>
          <a:p>
            <a:pPr>
              <a:spcAft>
                <a:spcPts val="300"/>
              </a:spcAft>
            </a:pPr>
            <a:r>
              <a:rPr lang="en-US" u="sng" dirty="0" smtClean="0"/>
              <a:t>CTC-RI Co-Directors</a:t>
            </a:r>
            <a:r>
              <a:rPr lang="en-US" dirty="0" smtClean="0"/>
              <a:t>: Debra Hurwitz, RN, MBA and Pano Yeracaris, MD, MPH</a:t>
            </a:r>
          </a:p>
          <a:p>
            <a:pPr>
              <a:spcAft>
                <a:spcPts val="300"/>
              </a:spcAft>
            </a:pPr>
            <a:r>
              <a:rPr lang="en-US" u="sng" dirty="0" smtClean="0"/>
              <a:t>Evaluation Team</a:t>
            </a:r>
            <a:r>
              <a:rPr lang="en-US" dirty="0" smtClean="0"/>
              <a:t>: Roberta Goldman, PhD; </a:t>
            </a:r>
            <a:r>
              <a:rPr lang="en-US" dirty="0" err="1" smtClean="0"/>
              <a:t>Mardia</a:t>
            </a:r>
            <a:r>
              <a:rPr lang="en-US" dirty="0" smtClean="0"/>
              <a:t> Coleman, MS; Marisa Sklar, PhD</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5995902"/>
            <a:ext cx="2449186" cy="8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720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Link </a:t>
            </a:r>
            <a:r>
              <a:rPr lang="en-US" sz="4000" dirty="0"/>
              <a:t>to CTC-RI CHT Resources </a:t>
            </a:r>
          </a:p>
        </p:txBody>
      </p:sp>
      <p:sp>
        <p:nvSpPr>
          <p:cNvPr id="3" name="Subtitle 2"/>
          <p:cNvSpPr>
            <a:spLocks noGrp="1"/>
          </p:cNvSpPr>
          <p:nvPr>
            <p:ph type="subTitle" idx="1"/>
          </p:nvPr>
        </p:nvSpPr>
        <p:spPr/>
        <p:txBody>
          <a:bodyPr/>
          <a:lstStyle/>
          <a:p>
            <a:r>
              <a:rPr lang="en-US" u="sng" dirty="0">
                <a:hlinkClick r:id="rId3"/>
              </a:rPr>
              <a:t>https://www.ctc-ri.org/practice-resources-and-tools/community-health-teams</a:t>
            </a:r>
            <a:endParaRPr lang="en-US" dirty="0"/>
          </a:p>
        </p:txBody>
      </p:sp>
    </p:spTree>
    <p:extLst>
      <p:ext uri="{BB962C8B-B14F-4D97-AF65-F5344CB8AC3E}">
        <p14:creationId xmlns:p14="http://schemas.microsoft.com/office/powerpoint/2010/main" val="2736554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22960" y="228600"/>
            <a:ext cx="7543800" cy="1984248"/>
          </a:xfrm>
        </p:spPr>
        <p:txBody>
          <a:bodyPr/>
          <a:lstStyle/>
          <a:p>
            <a:pPr algn="ctr"/>
            <a:r>
              <a:rPr lang="en-US" dirty="0" smtClean="0"/>
              <a:t>Questions?</a:t>
            </a:r>
            <a:endParaRPr lang="en-US" dirty="0"/>
          </a:p>
        </p:txBody>
      </p:sp>
      <p:sp>
        <p:nvSpPr>
          <p:cNvPr id="11" name="Text Placeholder 10"/>
          <p:cNvSpPr>
            <a:spLocks noGrp="1"/>
          </p:cNvSpPr>
          <p:nvPr>
            <p:ph type="body" idx="1"/>
          </p:nvPr>
        </p:nvSpPr>
        <p:spPr/>
        <p:txBody>
          <a:bodyPr>
            <a:normAutofit/>
          </a:bodyPr>
          <a:lstStyle/>
          <a:p>
            <a:r>
              <a:rPr lang="en-US" sz="2800" dirty="0" smtClean="0"/>
              <a:t>Thank you</a:t>
            </a:r>
            <a:endParaRPr lang="en-US" sz="2800" dirty="0"/>
          </a:p>
        </p:txBody>
      </p:sp>
    </p:spTree>
    <p:extLst>
      <p:ext uri="{BB962C8B-B14F-4D97-AF65-F5344CB8AC3E}">
        <p14:creationId xmlns:p14="http://schemas.microsoft.com/office/powerpoint/2010/main" val="259894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endParaRPr lang="en-US" dirty="0"/>
          </a:p>
          <a:p>
            <a:endParaRPr lang="en-US" dirty="0"/>
          </a:p>
        </p:txBody>
      </p:sp>
      <p:sp>
        <p:nvSpPr>
          <p:cNvPr id="3" name="Content Placeholder 2"/>
          <p:cNvSpPr>
            <a:spLocks noGrp="1"/>
          </p:cNvSpPr>
          <p:nvPr>
            <p:ph sz="half" idx="2"/>
          </p:nvPr>
        </p:nvSpPr>
        <p:spPr>
          <a:xfrm>
            <a:off x="4898721" y="1720460"/>
            <a:ext cx="4245279" cy="5146000"/>
          </a:xfrm>
        </p:spPr>
        <p:txBody>
          <a:bodyPr>
            <a:normAutofit/>
          </a:bodyPr>
          <a:lstStyle/>
          <a:p>
            <a:pPr fontAlgn="base"/>
            <a:r>
              <a:rPr lang="en-US" dirty="0" smtClean="0"/>
              <a:t>5 PCMH Pilots </a:t>
            </a:r>
            <a:r>
              <a:rPr lang="en-US" dirty="0"/>
              <a:t>(2008)</a:t>
            </a:r>
          </a:p>
          <a:p>
            <a:pPr fontAlgn="base"/>
            <a:r>
              <a:rPr lang="en-US" dirty="0"/>
              <a:t>8 </a:t>
            </a:r>
            <a:r>
              <a:rPr lang="en-US" dirty="0" smtClean="0"/>
              <a:t>in Expansion </a:t>
            </a:r>
            <a:r>
              <a:rPr lang="en-US" dirty="0"/>
              <a:t>1 (2010)</a:t>
            </a:r>
          </a:p>
          <a:p>
            <a:pPr fontAlgn="base"/>
            <a:r>
              <a:rPr lang="en-US" dirty="0"/>
              <a:t>3 </a:t>
            </a:r>
            <a:r>
              <a:rPr lang="en-US" dirty="0" smtClean="0"/>
              <a:t>in Expansion </a:t>
            </a:r>
            <a:r>
              <a:rPr lang="en-US" dirty="0"/>
              <a:t>2 (2012)</a:t>
            </a:r>
          </a:p>
          <a:p>
            <a:pPr fontAlgn="base"/>
            <a:r>
              <a:rPr lang="en-US" dirty="0"/>
              <a:t>32 </a:t>
            </a:r>
            <a:r>
              <a:rPr lang="en-US" dirty="0" smtClean="0"/>
              <a:t>in Expansion </a:t>
            </a:r>
            <a:r>
              <a:rPr lang="en-US" dirty="0"/>
              <a:t>3 (2013)</a:t>
            </a:r>
          </a:p>
          <a:p>
            <a:pPr fontAlgn="base"/>
            <a:r>
              <a:rPr lang="en-US" dirty="0"/>
              <a:t>25 </a:t>
            </a:r>
            <a:r>
              <a:rPr lang="en-US" dirty="0" smtClean="0"/>
              <a:t>in Expansion </a:t>
            </a:r>
            <a:r>
              <a:rPr lang="en-US" dirty="0"/>
              <a:t>4 (2014) </a:t>
            </a:r>
            <a:endParaRPr lang="en-US" dirty="0" smtClean="0"/>
          </a:p>
          <a:p>
            <a:pPr fontAlgn="base"/>
            <a:r>
              <a:rPr lang="en-US" dirty="0" smtClean="0"/>
              <a:t>9 PCMH-Kids Pilots </a:t>
            </a:r>
            <a:r>
              <a:rPr lang="en-US" dirty="0"/>
              <a:t>(2016)</a:t>
            </a:r>
          </a:p>
          <a:p>
            <a:pPr marL="0" indent="0" algn="ctr">
              <a:buNone/>
            </a:pPr>
            <a:endParaRPr lang="en-US" sz="2400" b="1" dirty="0" smtClean="0"/>
          </a:p>
          <a:p>
            <a:pPr marL="0" indent="0" algn="ctr">
              <a:buNone/>
            </a:pPr>
            <a:endParaRPr lang="en-US" sz="2000" dirty="0" smtClean="0"/>
          </a:p>
          <a:p>
            <a:pPr marL="0" indent="0">
              <a:buNone/>
            </a:pPr>
            <a:r>
              <a:rPr lang="en-US" sz="2000" dirty="0" smtClean="0"/>
              <a:t>       </a:t>
            </a:r>
          </a:p>
          <a:p>
            <a:pPr marL="0" indent="0" algn="ctr">
              <a:buNone/>
            </a:pPr>
            <a:endParaRPr lang="en-US" dirty="0"/>
          </a:p>
        </p:txBody>
      </p:sp>
      <p:sp>
        <p:nvSpPr>
          <p:cNvPr id="2" name="Title 1"/>
          <p:cNvSpPr>
            <a:spLocks noGrp="1"/>
          </p:cNvSpPr>
          <p:nvPr>
            <p:ph type="title"/>
          </p:nvPr>
        </p:nvSpPr>
        <p:spPr>
          <a:xfrm>
            <a:off x="1443937" y="309411"/>
            <a:ext cx="8229600" cy="1143000"/>
          </a:xfrm>
        </p:spPr>
        <p:txBody>
          <a:bodyPr>
            <a:normAutofit/>
          </a:bodyPr>
          <a:lstStyle/>
          <a:p>
            <a:r>
              <a:rPr lang="en-US" sz="3200" dirty="0" smtClean="0"/>
              <a:t>Care Transformation Collaborative-RI</a:t>
            </a:r>
            <a:br>
              <a:rPr lang="en-US" sz="3200" dirty="0" smtClean="0"/>
            </a:br>
            <a:r>
              <a:rPr lang="en-US" sz="3200" dirty="0" smtClean="0"/>
              <a:t>(CTC-RI) Multi-Payer PCMH Model </a:t>
            </a:r>
            <a:endParaRPr lang="en-US" sz="3200" dirty="0"/>
          </a:p>
        </p:txBody>
      </p:sp>
      <p:pic>
        <p:nvPicPr>
          <p:cNvPr id="7" name="Shape 142"/>
          <p:cNvPicPr preferRelativeResize="0"/>
          <p:nvPr/>
        </p:nvPicPr>
        <p:blipFill rotWithShape="1">
          <a:blip r:embed="rId3">
            <a:alphaModFix/>
          </a:blip>
          <a:srcRect/>
          <a:stretch/>
        </p:blipFill>
        <p:spPr>
          <a:xfrm>
            <a:off x="152400" y="370989"/>
            <a:ext cx="1143000" cy="762288"/>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75158" y="1452410"/>
            <a:ext cx="4347154" cy="5148805"/>
          </a:xfrm>
          <a:prstGeom prst="rect">
            <a:avLst/>
          </a:prstGeom>
        </p:spPr>
      </p:pic>
    </p:spTree>
    <p:extLst>
      <p:ext uri="{BB962C8B-B14F-4D97-AF65-F5344CB8AC3E}">
        <p14:creationId xmlns:p14="http://schemas.microsoft.com/office/powerpoint/2010/main" val="165725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54593689"/>
              </p:ext>
            </p:extLst>
          </p:nvPr>
        </p:nvGraphicFramePr>
        <p:xfrm>
          <a:off x="301493" y="251926"/>
          <a:ext cx="8570986" cy="6072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51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What else works? CHT Model </a:t>
            </a:r>
            <a:endParaRPr lang="en-US" dirty="0"/>
          </a:p>
        </p:txBody>
      </p:sp>
      <p:sp>
        <p:nvSpPr>
          <p:cNvPr id="3" name="Content Placeholder 2"/>
          <p:cNvSpPr>
            <a:spLocks noGrp="1"/>
          </p:cNvSpPr>
          <p:nvPr>
            <p:ph idx="1"/>
          </p:nvPr>
        </p:nvSpPr>
        <p:spPr>
          <a:xfrm>
            <a:off x="457200" y="1283918"/>
            <a:ext cx="8229600" cy="5141933"/>
          </a:xfrm>
        </p:spPr>
        <p:txBody>
          <a:bodyPr>
            <a:normAutofit/>
          </a:bodyPr>
          <a:lstStyle/>
          <a:p>
            <a:r>
              <a:rPr lang="en-US" sz="3800" b="1" dirty="0" smtClean="0"/>
              <a:t>Use care management processes to address patients’:</a:t>
            </a:r>
          </a:p>
          <a:p>
            <a:pPr lvl="1"/>
            <a:r>
              <a:rPr lang="en-US" sz="3300" b="1" dirty="0" smtClean="0">
                <a:solidFill>
                  <a:srgbClr val="C32413"/>
                </a:solidFill>
              </a:rPr>
              <a:t>Physical health needs</a:t>
            </a:r>
            <a:endParaRPr lang="en-US" sz="3300" dirty="0"/>
          </a:p>
          <a:p>
            <a:pPr lvl="2"/>
            <a:r>
              <a:rPr lang="en-US" dirty="0" smtClean="0"/>
              <a:t>Help accessing PCP, specialists, tests, treatments, medications</a:t>
            </a:r>
          </a:p>
          <a:p>
            <a:pPr lvl="1"/>
            <a:r>
              <a:rPr lang="en-US" sz="3300" b="1" dirty="0" smtClean="0">
                <a:solidFill>
                  <a:srgbClr val="C32413"/>
                </a:solidFill>
              </a:rPr>
              <a:t>Behavioral health needs</a:t>
            </a:r>
            <a:endParaRPr lang="en-US" sz="3300" dirty="0"/>
          </a:p>
          <a:p>
            <a:pPr lvl="2"/>
            <a:r>
              <a:rPr lang="en-US" dirty="0"/>
              <a:t>S</a:t>
            </a:r>
            <a:r>
              <a:rPr lang="en-US" dirty="0" smtClean="0"/>
              <a:t>hort term counseling by CHT and referral to external counseling</a:t>
            </a:r>
          </a:p>
          <a:p>
            <a:pPr lvl="1"/>
            <a:r>
              <a:rPr lang="en-US" sz="3300" b="1" dirty="0" smtClean="0">
                <a:solidFill>
                  <a:srgbClr val="C32413"/>
                </a:solidFill>
              </a:rPr>
              <a:t>Health education</a:t>
            </a:r>
            <a:endParaRPr lang="en-US" sz="3300" dirty="0"/>
          </a:p>
          <a:p>
            <a:pPr lvl="2"/>
            <a:r>
              <a:rPr lang="en-US" dirty="0"/>
              <a:t>M</a:t>
            </a:r>
            <a:r>
              <a:rPr lang="en-US" dirty="0" smtClean="0"/>
              <a:t>edication management, nutrition, use of the health care system, appointment preparation</a:t>
            </a:r>
          </a:p>
          <a:p>
            <a:pPr lvl="1"/>
            <a:r>
              <a:rPr lang="en-US" sz="3300" b="1" dirty="0" smtClean="0">
                <a:solidFill>
                  <a:srgbClr val="C32413"/>
                </a:solidFill>
              </a:rPr>
              <a:t>Social determinants of health needs</a:t>
            </a:r>
            <a:r>
              <a:rPr lang="en-US" sz="3300" dirty="0"/>
              <a:t> </a:t>
            </a:r>
            <a:endParaRPr lang="en-US" sz="3300" dirty="0" smtClean="0"/>
          </a:p>
          <a:p>
            <a:pPr lvl="2"/>
            <a:r>
              <a:rPr lang="en-US" dirty="0" smtClean="0"/>
              <a:t>Help accessing: safe, affordable housing; </a:t>
            </a:r>
            <a:r>
              <a:rPr lang="en-US" dirty="0"/>
              <a:t>home medical </a:t>
            </a:r>
            <a:r>
              <a:rPr lang="en-US" dirty="0" smtClean="0"/>
              <a:t>equipment; food and food banks; transportation; and completing paperwork for entitlements applications</a:t>
            </a:r>
          </a:p>
          <a:p>
            <a:pPr lvl="1"/>
            <a:endParaRPr lang="en-US" dirty="0" smtClean="0"/>
          </a:p>
          <a:p>
            <a:pPr lvl="1"/>
            <a:endParaRPr lang="en-US" dirty="0" smtClean="0"/>
          </a:p>
        </p:txBody>
      </p:sp>
      <p:sp>
        <p:nvSpPr>
          <p:cNvPr id="4" name="Text Placeholder 3"/>
          <p:cNvSpPr>
            <a:spLocks noGrp="1"/>
          </p:cNvSpPr>
          <p:nvPr>
            <p:ph type="body" sz="quarter" idx="11"/>
          </p:nvPr>
        </p:nvSpPr>
        <p:spPr/>
        <p:txBody>
          <a:bodyPr>
            <a:noAutofit/>
          </a:bodyPr>
          <a:lstStyle/>
          <a:p>
            <a:r>
              <a:rPr lang="en-US" sz="1800" b="0" i="1" u="sng" dirty="0" smtClean="0"/>
              <a:t>Sources</a:t>
            </a:r>
            <a:r>
              <a:rPr lang="en-US" sz="1800" b="0" i="1" dirty="0" smtClean="0"/>
              <a:t>: See references at end of slide set</a:t>
            </a:r>
            <a:endParaRPr lang="en-US" sz="1800" b="0" i="1" dirty="0"/>
          </a:p>
        </p:txBody>
      </p:sp>
    </p:spTree>
    <p:extLst>
      <p:ext uri="{BB962C8B-B14F-4D97-AF65-F5344CB8AC3E}">
        <p14:creationId xmlns:p14="http://schemas.microsoft.com/office/powerpoint/2010/main" val="3900409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63254" y="1535113"/>
            <a:ext cx="4040188" cy="639762"/>
          </a:xfrm>
        </p:spPr>
        <p:txBody>
          <a:bodyPr>
            <a:normAutofit/>
          </a:bodyPr>
          <a:lstStyle/>
          <a:p>
            <a:r>
              <a:rPr lang="en-US" sz="2800" dirty="0" smtClean="0"/>
              <a:t>Vermont </a:t>
            </a:r>
            <a:endParaRPr lang="en-US" sz="2800" dirty="0"/>
          </a:p>
        </p:txBody>
      </p:sp>
      <p:pic>
        <p:nvPicPr>
          <p:cNvPr id="17" name="Content Placeholder 16"/>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62837" y="2195272"/>
            <a:ext cx="4885152" cy="4050561"/>
          </a:xfrm>
          <a:prstGeom prst="rect">
            <a:avLst/>
          </a:prstGeom>
          <a:noFill/>
        </p:spPr>
      </p:pic>
      <p:sp>
        <p:nvSpPr>
          <p:cNvPr id="11" name="Text Placeholder 10"/>
          <p:cNvSpPr>
            <a:spLocks noGrp="1"/>
          </p:cNvSpPr>
          <p:nvPr>
            <p:ph type="body" sz="quarter" idx="3"/>
          </p:nvPr>
        </p:nvSpPr>
        <p:spPr>
          <a:xfrm>
            <a:off x="5353659" y="1535113"/>
            <a:ext cx="4041775" cy="639762"/>
          </a:xfrm>
        </p:spPr>
        <p:txBody>
          <a:bodyPr>
            <a:normAutofit/>
          </a:bodyPr>
          <a:lstStyle/>
          <a:p>
            <a:r>
              <a:rPr lang="en-US" sz="2800" dirty="0" smtClean="0"/>
              <a:t>Maine </a:t>
            </a:r>
            <a:endParaRPr lang="en-US" sz="2800" dirty="0"/>
          </a:p>
        </p:txBody>
      </p:sp>
      <p:pic>
        <p:nvPicPr>
          <p:cNvPr id="16" name="Picture 2" descr="C:\Users\Kaleigh\Desktop\QC Sharefile\PCMH\Phase 1, Phase 2 Practices and Community Care Teams GeoMap as of November 14, 2012.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5353659" y="2195272"/>
            <a:ext cx="3642704" cy="431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1"/>
          <p:cNvSpPr>
            <a:spLocks noGrp="1"/>
          </p:cNvSpPr>
          <p:nvPr>
            <p:ph type="title"/>
          </p:nvPr>
        </p:nvSpPr>
        <p:spPr/>
        <p:txBody>
          <a:bodyPr>
            <a:normAutofit/>
          </a:bodyPr>
          <a:lstStyle/>
          <a:p>
            <a:r>
              <a:rPr lang="en-US" altLang="en-US" dirty="0" smtClean="0"/>
              <a:t>Learning from Others  </a:t>
            </a:r>
          </a:p>
        </p:txBody>
      </p:sp>
    </p:spTree>
    <p:extLst>
      <p:ext uri="{BB962C8B-B14F-4D97-AF65-F5344CB8AC3E}">
        <p14:creationId xmlns:p14="http://schemas.microsoft.com/office/powerpoint/2010/main" val="36186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820"/>
            <a:ext cx="8229600" cy="1143000"/>
          </a:xfrm>
        </p:spPr>
        <p:txBody>
          <a:bodyPr>
            <a:noAutofit/>
          </a:bodyPr>
          <a:lstStyle/>
          <a:p>
            <a:r>
              <a:rPr lang="en-US" dirty="0" smtClean="0"/>
              <a:t>Pre-</a:t>
            </a:r>
            <a:r>
              <a:rPr lang="en-US" dirty="0" err="1" smtClean="0"/>
              <a:t>req</a:t>
            </a:r>
            <a:r>
              <a:rPr lang="en-US" dirty="0" smtClean="0"/>
              <a:t>: Soliciting RI Multi-Payer </a:t>
            </a:r>
            <a:br>
              <a:rPr lang="en-US" dirty="0" smtClean="0"/>
            </a:br>
            <a:r>
              <a:rPr lang="en-US" dirty="0" smtClean="0"/>
              <a:t>and CTC-RI Board Support </a:t>
            </a:r>
            <a:endParaRPr lang="en-US" dirty="0"/>
          </a:p>
        </p:txBody>
      </p:sp>
      <p:sp>
        <p:nvSpPr>
          <p:cNvPr id="3" name="Content Placeholder 2"/>
          <p:cNvSpPr>
            <a:spLocks noGrp="1"/>
          </p:cNvSpPr>
          <p:nvPr>
            <p:ph idx="1"/>
          </p:nvPr>
        </p:nvSpPr>
        <p:spPr>
          <a:xfrm>
            <a:off x="457200" y="1925879"/>
            <a:ext cx="7709770" cy="4337137"/>
          </a:xfrm>
        </p:spPr>
        <p:txBody>
          <a:bodyPr>
            <a:normAutofit/>
          </a:bodyPr>
          <a:lstStyle/>
          <a:p>
            <a:r>
              <a:rPr lang="en-US" dirty="0" smtClean="0"/>
              <a:t>Charter </a:t>
            </a:r>
          </a:p>
          <a:p>
            <a:r>
              <a:rPr lang="en-US" dirty="0" smtClean="0"/>
              <a:t>Work plan and budget </a:t>
            </a:r>
          </a:p>
          <a:p>
            <a:r>
              <a:rPr lang="en-US" dirty="0" smtClean="0"/>
              <a:t>Community Health Team Committee </a:t>
            </a:r>
            <a:endParaRPr lang="en-US" dirty="0"/>
          </a:p>
          <a:p>
            <a:r>
              <a:rPr lang="en-US" dirty="0" smtClean="0"/>
              <a:t>Meeting schedule  </a:t>
            </a:r>
          </a:p>
          <a:p>
            <a:r>
              <a:rPr lang="en-US" dirty="0" smtClean="0"/>
              <a:t>Metrics </a:t>
            </a:r>
          </a:p>
          <a:p>
            <a:r>
              <a:rPr lang="en-US" dirty="0" smtClean="0"/>
              <a:t>Contracts with CHT entities </a:t>
            </a:r>
          </a:p>
          <a:p>
            <a:r>
              <a:rPr lang="en-US" dirty="0"/>
              <a:t>Evaluation Plan </a:t>
            </a:r>
          </a:p>
          <a:p>
            <a:r>
              <a:rPr lang="en-US" dirty="0" smtClean="0"/>
              <a:t>Enthusiasm to get started</a:t>
            </a:r>
            <a:endParaRPr lang="en-US" dirty="0"/>
          </a:p>
        </p:txBody>
      </p:sp>
      <p:pic>
        <p:nvPicPr>
          <p:cNvPr id="8" name="Picture 2" descr="http://www.instantgreatness.com/wp-content/uploads/2015/12/Getting-Started-F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233" y="4158642"/>
            <a:ext cx="3256766" cy="210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9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CTC-RI</a:t>
            </a:r>
            <a:endParaRPr lang="en-US" dirty="0"/>
          </a:p>
        </p:txBody>
      </p:sp>
      <p:sp>
        <p:nvSpPr>
          <p:cNvPr id="3" name="Subtitle 2"/>
          <p:cNvSpPr>
            <a:spLocks noGrp="1"/>
          </p:cNvSpPr>
          <p:nvPr>
            <p:ph type="subTitle" idx="1"/>
          </p:nvPr>
        </p:nvSpPr>
        <p:spPr/>
        <p:txBody>
          <a:bodyPr/>
          <a:lstStyle/>
          <a:p>
            <a:r>
              <a:rPr lang="en-US" dirty="0" smtClean="0"/>
              <a:t>COMMUNITY HEALTH TEAM PILOT</a:t>
            </a:r>
            <a:endParaRPr lang="en-US" dirty="0"/>
          </a:p>
        </p:txBody>
      </p:sp>
    </p:spTree>
    <p:extLst>
      <p:ext uri="{BB962C8B-B14F-4D97-AF65-F5344CB8AC3E}">
        <p14:creationId xmlns:p14="http://schemas.microsoft.com/office/powerpoint/2010/main" val="2418737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7F7F7F"/>
      </a:accent1>
      <a:accent2>
        <a:srgbClr val="548DD4"/>
      </a:accent2>
      <a:accent3>
        <a:srgbClr val="D8D8D8"/>
      </a:accent3>
      <a:accent4>
        <a:srgbClr val="C5D69E"/>
      </a:accent4>
      <a:accent5>
        <a:srgbClr val="00B050"/>
      </a:accent5>
      <a:accent6>
        <a:srgbClr val="C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CHT Proposal 5-10-16 v10 Final</Template>
  <TotalTime>6914</TotalTime>
  <Words>2018</Words>
  <Application>Microsoft Office PowerPoint</Application>
  <PresentationFormat>On-screen Show (4:3)</PresentationFormat>
  <Paragraphs>415</Paragraphs>
  <Slides>39</Slides>
  <Notes>35</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39</vt:i4>
      </vt:variant>
    </vt:vector>
  </HeadingPairs>
  <TitlesOfParts>
    <vt:vector size="45" baseType="lpstr">
      <vt:lpstr>Retrospect</vt:lpstr>
      <vt:lpstr>1_Office Theme</vt:lpstr>
      <vt:lpstr>2_Office Theme</vt:lpstr>
      <vt:lpstr>Office Theme</vt:lpstr>
      <vt:lpstr>Document</vt:lpstr>
      <vt:lpstr>Worksheet</vt:lpstr>
      <vt:lpstr>         Integrating Community Health Workers across the Healthcare Continuum  </vt:lpstr>
      <vt:lpstr>OBJECTIVES</vt:lpstr>
      <vt:lpstr>CTC-RI</vt:lpstr>
      <vt:lpstr>Care Transformation Collaborative-RI (CTC-RI) Multi-Payer PCMH Model </vt:lpstr>
      <vt:lpstr>PowerPoint Presentation</vt:lpstr>
      <vt:lpstr>What else works? CHT Model </vt:lpstr>
      <vt:lpstr>Learning from Others  </vt:lpstr>
      <vt:lpstr>Pre-req: Soliciting RI Multi-Payer  and CTC-RI Board Support </vt:lpstr>
      <vt:lpstr>CTC-RI</vt:lpstr>
      <vt:lpstr>CTC-RI CHTs Phase 1 Program Model</vt:lpstr>
      <vt:lpstr>CTC-RI CHTs Phase 1 Program Model</vt:lpstr>
      <vt:lpstr>Recommendations Phase 2</vt:lpstr>
      <vt:lpstr>CTC New CHT Model Phase 2 Reorganized per Recommendations</vt:lpstr>
      <vt:lpstr>  Community Health Program</vt:lpstr>
      <vt:lpstr>PowerPoint Presentation</vt:lpstr>
      <vt:lpstr>PowerPoint Presentation</vt:lpstr>
      <vt:lpstr>Phase 2 – Who is High Risk? Of what?</vt:lpstr>
      <vt:lpstr>CTC-RI CHT  Referral Triage Tool</vt:lpstr>
      <vt:lpstr>South CHT  Referrals with Triage Tool 4/1/16 – 3/31/17 n=266 Patients Served  - 195 with at least 1 high risk utilization driver</vt:lpstr>
      <vt:lpstr>South CHT Self Reported Barriers 4/1/16 – 3/31/17  n= 266</vt:lpstr>
      <vt:lpstr>South County Health</vt:lpstr>
      <vt:lpstr>PowerPoint Presentation</vt:lpstr>
      <vt:lpstr>South County Health Care Continuum</vt:lpstr>
      <vt:lpstr>   Vulnerable Populations Conference High risk individuals cycling in and out of levels of care related to medical issues, deplorable living situations, lack of adequate supports, potential self-neglect or abuse  </vt:lpstr>
      <vt:lpstr>Statewide Synergies Power of Integration</vt:lpstr>
      <vt:lpstr>CHT Program</vt:lpstr>
      <vt:lpstr>Evidence Based Practice</vt:lpstr>
      <vt:lpstr>             Measuring Consistency &amp; Efficiency            Measuring Consistency &amp; Efficiency </vt:lpstr>
      <vt:lpstr>CHT Care Plan Outcomes  </vt:lpstr>
      <vt:lpstr>CHT WORKFLOW</vt:lpstr>
      <vt:lpstr>CTC-RI CHT  Referral Triage Tool</vt:lpstr>
      <vt:lpstr>CHT Intervention</vt:lpstr>
      <vt:lpstr>Extension of PCMH Team Roles and Responsibilities  </vt:lpstr>
      <vt:lpstr>Local Hope Valley resident brought back on his feet with South County Health</vt:lpstr>
      <vt:lpstr>Housing to     Home</vt:lpstr>
      <vt:lpstr>What’s next?</vt:lpstr>
      <vt:lpstr>Acknowledgements</vt:lpstr>
      <vt:lpstr>Link to CTC-RI CHT Resources </vt:lpstr>
      <vt:lpstr>Questions?</vt:lpstr>
    </vt:vector>
  </TitlesOfParts>
  <Company>South County Hospital HealthCare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vdiadmin</dc:creator>
  <cp:lastModifiedBy>Campbell, Susanne</cp:lastModifiedBy>
  <cp:revision>286</cp:revision>
  <cp:lastPrinted>2017-04-27T16:27:45Z</cp:lastPrinted>
  <dcterms:created xsi:type="dcterms:W3CDTF">2016-11-16T18:54:54Z</dcterms:created>
  <dcterms:modified xsi:type="dcterms:W3CDTF">2017-05-25T16:26:37Z</dcterms:modified>
</cp:coreProperties>
</file>