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6" r:id="rId3"/>
    <p:sldMasterId id="2147483678" r:id="rId4"/>
  </p:sldMasterIdLst>
  <p:notesMasterIdLst>
    <p:notesMasterId r:id="rId15"/>
  </p:notesMasterIdLst>
  <p:sldIdLst>
    <p:sldId id="272" r:id="rId5"/>
    <p:sldId id="271" r:id="rId6"/>
    <p:sldId id="274" r:id="rId7"/>
    <p:sldId id="275" r:id="rId8"/>
    <p:sldId id="276" r:id="rId9"/>
    <p:sldId id="278" r:id="rId10"/>
    <p:sldId id="273" r:id="rId11"/>
    <p:sldId id="280" r:id="rId12"/>
    <p:sldId id="279" r:id="rId13"/>
    <p:sldId id="281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D0FED07-8A95-4A87-9622-C057BABFAA9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BE75E7C-4DA8-4374-8060-0E2A3314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0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rgbClr val="FF0000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ABAAE-587E-4D86-BB45-A7D2B08949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38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ABAAE-587E-4D86-BB45-A7D2B08949D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3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ABAAE-587E-4D86-BB45-A7D2B08949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38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ABAAE-587E-4D86-BB45-A7D2B08949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38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ABAAE-587E-4D86-BB45-A7D2B08949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38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ABAAE-587E-4D86-BB45-A7D2B08949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3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ABAAE-587E-4D86-BB45-A7D2B08949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38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ABAAE-587E-4D86-BB45-A7D2B08949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38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ABAAE-587E-4D86-BB45-A7D2B08949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3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8929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0FA3E-2B75-4C86-9974-6D9DA3C22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234583777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065ED-3353-4A65-A065-F02FE5AD4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209405400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BABED-1916-4460-85D1-A26E96C9B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172776565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1093A-A32C-4F1A-949B-59E0A05D5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142107000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DAA3D-7CE5-41BA-8ECC-A7F04AE90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320170481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234950"/>
            <a:ext cx="1908175" cy="5605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34950"/>
            <a:ext cx="5575300" cy="5605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CB765-5A82-4AA2-A9BD-B3B8EA45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239163193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7360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2940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28468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500" y="2314575"/>
            <a:ext cx="3479800" cy="57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314575"/>
            <a:ext cx="3479800" cy="57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4364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E4DD0A-4EC2-4404-8DFA-2FD75D7A4E7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 dirty="0">
              <a:solidFill>
                <a:srgbClr val="8791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25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171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0091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20654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289578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05814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7998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1411288"/>
            <a:ext cx="1781175" cy="1481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800" y="1411288"/>
            <a:ext cx="5191125" cy="1481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1945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34F64-D7DA-4100-9F72-33C4D5A9F7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 dirty="0">
              <a:solidFill>
                <a:srgbClr val="879196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14400" y="1524000"/>
            <a:ext cx="3581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41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622EFE-0182-4946-A63D-46EAD96EEF7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 dirty="0">
              <a:solidFill>
                <a:srgbClr val="8791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17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4CA44-2A24-4A18-86F7-4E16845A7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26518019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AE70-8686-48D8-A6EE-C029682C0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7191415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965E-C8C3-4534-9C78-E161181D6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317542842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14450"/>
            <a:ext cx="37417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8538" y="1314450"/>
            <a:ext cx="37417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9753A-9351-449E-97DD-7A5CBFA07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265606266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1242-1BCE-41C7-97BE-6254FD196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</p:spTree>
    <p:extLst>
      <p:ext uri="{BB962C8B-B14F-4D97-AF65-F5344CB8AC3E}">
        <p14:creationId xmlns:p14="http://schemas.microsoft.com/office/powerpoint/2010/main" val="14437369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065" name="Picture 17" descr="Tinted_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3" b="5128"/>
          <a:stretch>
            <a:fillRect/>
          </a:stretch>
        </p:blipFill>
        <p:spPr bwMode="auto">
          <a:xfrm>
            <a:off x="0" y="0"/>
            <a:ext cx="2890838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6050" name="Title Placeholder 1"/>
          <p:cNvSpPr>
            <a:spLocks noGrp="1"/>
          </p:cNvSpPr>
          <p:nvPr>
            <p:ph type="title"/>
          </p:nvPr>
        </p:nvSpPr>
        <p:spPr bwMode="gray">
          <a:xfrm>
            <a:off x="1445419" y="1447800"/>
            <a:ext cx="727313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86051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445419" y="2286000"/>
            <a:ext cx="727313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6063" name="Rectangle 15"/>
          <p:cNvSpPr>
            <a:spLocks noChangeArrowheads="1"/>
          </p:cNvSpPr>
          <p:nvPr/>
        </p:nvSpPr>
        <p:spPr bwMode="auto">
          <a:xfrm>
            <a:off x="1104900" y="1219200"/>
            <a:ext cx="80391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646D72"/>
              </a:solidFill>
            </a:endParaRPr>
          </a:p>
        </p:txBody>
      </p:sp>
      <p:pic>
        <p:nvPicPr>
          <p:cNvPr id="1026" name="Picture 2" descr="C:\Users\cwagner\Desktop\UHC_ID_CommAndState_log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75" b="32036"/>
          <a:stretch/>
        </p:blipFill>
        <p:spPr bwMode="auto">
          <a:xfrm>
            <a:off x="5688106" y="5791200"/>
            <a:ext cx="3124200" cy="81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39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l" defTabSz="457200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l" defTabSz="457200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l" defTabSz="457200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l" defTabSz="457200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defTabSz="457200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defTabSz="457200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defTabSz="457200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000" b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4624" name="Picture 16" descr="Tinted_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3" b="5128"/>
          <a:stretch>
            <a:fillRect/>
          </a:stretch>
        </p:blipFill>
        <p:spPr bwMode="auto">
          <a:xfrm>
            <a:off x="228600" y="228600"/>
            <a:ext cx="508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4610" name="Rectangle 2"/>
          <p:cNvSpPr>
            <a:spLocks noChangeArrowheads="1"/>
          </p:cNvSpPr>
          <p:nvPr/>
        </p:nvSpPr>
        <p:spPr bwMode="auto">
          <a:xfrm>
            <a:off x="228600" y="6400800"/>
            <a:ext cx="86868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646D72"/>
              </a:solidFill>
            </a:endParaRPr>
          </a:p>
        </p:txBody>
      </p:sp>
      <p:sp>
        <p:nvSpPr>
          <p:cNvPr id="1604614" name="Rectangle 6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ln>
                <a:solidFill>
                  <a:srgbClr val="FFFFFF"/>
                </a:solidFill>
              </a:ln>
              <a:solidFill>
                <a:srgbClr val="646D72"/>
              </a:solidFill>
            </a:endParaRPr>
          </a:p>
        </p:txBody>
      </p:sp>
      <p:sp>
        <p:nvSpPr>
          <p:cNvPr id="1604615" name="Line 7"/>
          <p:cNvSpPr>
            <a:spLocks noChangeShapeType="1"/>
          </p:cNvSpPr>
          <p:nvPr/>
        </p:nvSpPr>
        <p:spPr bwMode="auto">
          <a:xfrm flipH="1">
            <a:off x="914400" y="990600"/>
            <a:ext cx="800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646D72"/>
              </a:solidFill>
            </a:endParaRPr>
          </a:p>
        </p:txBody>
      </p:sp>
      <p:sp>
        <p:nvSpPr>
          <p:cNvPr id="16046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228600" y="64008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4034F64-D7DA-4100-9F72-33C4D5A9F7B8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60462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629400"/>
            <a:ext cx="8686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>
                <a:solidFill>
                  <a:schemeClr val="bg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 dirty="0">
              <a:solidFill>
                <a:srgbClr val="879196"/>
              </a:solidFill>
            </a:endParaRPr>
          </a:p>
        </p:txBody>
      </p:sp>
      <p:sp>
        <p:nvSpPr>
          <p:cNvPr id="1604622" name="Title Placeholder 1"/>
          <p:cNvSpPr>
            <a:spLocks noGrp="1"/>
          </p:cNvSpPr>
          <p:nvPr>
            <p:ph type="title"/>
          </p:nvPr>
        </p:nvSpPr>
        <p:spPr bwMode="gray">
          <a:xfrm>
            <a:off x="914400" y="228600"/>
            <a:ext cx="548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1" name="Picture 2" descr="C:\Users\cwagner\Desktop\UHC_ID_CommAndState_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75" b="32036"/>
          <a:stretch/>
        </p:blipFill>
        <p:spPr bwMode="auto">
          <a:xfrm>
            <a:off x="6705600" y="367553"/>
            <a:ext cx="1981200" cy="51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21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457200" rtl="0" fontAlgn="base">
        <a:spcBef>
          <a:spcPct val="2000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l" defTabSz="457200" rtl="0" fontAlgn="base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l" defTabSz="457200" rtl="0" fontAlgn="base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l" defTabSz="457200" rtl="0" fontAlgn="base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l" defTabSz="457200" rtl="0" fontAlgn="base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defTabSz="457200" rtl="0" fontAlgn="base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defTabSz="457200" rtl="0" fontAlgn="base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defTabSz="457200" rtl="0" fontAlgn="base">
        <a:spcBef>
          <a:spcPct val="2000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0" indent="0" algn="l" defTabSz="457200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None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349250" indent="-228600" algn="l" defTabSz="457200" rtl="0" fontAlgn="base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1800">
          <a:solidFill>
            <a:schemeClr val="bg1"/>
          </a:solidFill>
          <a:latin typeface="+mn-lt"/>
          <a:ea typeface="+mn-ea"/>
        </a:defRPr>
      </a:lvl2pPr>
      <a:lvl3pPr marL="577850" indent="-174625" algn="l" defTabSz="457200" rtl="0" fontAlgn="base">
        <a:spcBef>
          <a:spcPct val="20000"/>
        </a:spcBef>
        <a:spcAft>
          <a:spcPct val="0"/>
        </a:spcAft>
        <a:buClrTx/>
        <a:buFont typeface="Arial" charset="0"/>
        <a:buChar char="•"/>
        <a:defRPr sz="1600">
          <a:solidFill>
            <a:schemeClr val="bg1"/>
          </a:solidFill>
          <a:latin typeface="+mn-lt"/>
          <a:ea typeface="+mn-ea"/>
        </a:defRPr>
      </a:lvl3pPr>
      <a:lvl4pPr marL="860425" indent="-168275" algn="l" defTabSz="457200" rtl="0" fontAlgn="base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1400">
          <a:solidFill>
            <a:schemeClr val="bg1"/>
          </a:solidFill>
          <a:latin typeface="+mn-lt"/>
          <a:ea typeface="+mn-ea"/>
        </a:defRPr>
      </a:lvl4pPr>
      <a:lvl5pPr marL="1089025" indent="-120650" algn="l" defTabSz="457200" rtl="0" fontAlgn="base">
        <a:spcBef>
          <a:spcPct val="20000"/>
        </a:spcBef>
        <a:spcAft>
          <a:spcPct val="0"/>
        </a:spcAft>
        <a:buClrTx/>
        <a:buChar char="•"/>
        <a:defRPr sz="1200">
          <a:solidFill>
            <a:schemeClr val="bg1"/>
          </a:solidFill>
          <a:latin typeface="+mn-lt"/>
          <a:ea typeface="+mn-ea"/>
        </a:defRPr>
      </a:lvl5pPr>
      <a:lvl6pPr marL="1943100" indent="-171450" algn="l" defTabSz="457200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46D72"/>
          </a:solidFill>
          <a:latin typeface="+mn-lt"/>
          <a:ea typeface="+mn-ea"/>
        </a:defRPr>
      </a:lvl6pPr>
      <a:lvl7pPr marL="2400300" indent="-171450" algn="l" defTabSz="457200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46D72"/>
          </a:solidFill>
          <a:latin typeface="+mn-lt"/>
          <a:ea typeface="+mn-ea"/>
        </a:defRPr>
      </a:lvl7pPr>
      <a:lvl8pPr marL="2857500" indent="-171450" algn="l" defTabSz="457200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46D72"/>
          </a:solidFill>
          <a:latin typeface="+mn-lt"/>
          <a:ea typeface="+mn-ea"/>
        </a:defRPr>
      </a:lvl8pPr>
      <a:lvl9pPr marL="3314700" indent="-171450" algn="l" defTabSz="457200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46D7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gray">
          <a:xfrm>
            <a:off x="914400" y="234950"/>
            <a:ext cx="548322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5123" name="Picture 4" descr="UHC_Logo_larg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62750" y="427038"/>
            <a:ext cx="18415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260350" y="6354763"/>
            <a:ext cx="601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1F131E-2E59-4C55-898E-19949AC0B2C9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60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2413" y="6337300"/>
            <a:ext cx="6149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8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</a:p>
        </p:txBody>
      </p:sp>
      <p:sp>
        <p:nvSpPr>
          <p:cNvPr id="5126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14450"/>
            <a:ext cx="76358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485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529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5293"/>
          </a:solidFill>
          <a:latin typeface="Arial" pitchFamily="34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5293"/>
          </a:solidFill>
          <a:latin typeface="Arial" pitchFamily="34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5293"/>
          </a:solidFill>
          <a:latin typeface="Arial" pitchFamily="34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5293"/>
          </a:solidFill>
          <a:latin typeface="Arial" pitchFamily="34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5293"/>
          </a:solidFill>
          <a:latin typeface="Arial" pitchFamily="34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5293"/>
          </a:solidFill>
          <a:latin typeface="Arial" pitchFamily="34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5293"/>
          </a:solidFill>
          <a:latin typeface="Arial" pitchFamily="34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5293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5293"/>
        </a:buClr>
        <a:buSzPct val="115000"/>
        <a:defRPr sz="2000">
          <a:solidFill>
            <a:srgbClr val="535A5D"/>
          </a:solidFill>
          <a:latin typeface="+mn-lt"/>
          <a:ea typeface="+mn-ea"/>
          <a:cs typeface="+mn-cs"/>
        </a:defRPr>
      </a:lvl1pPr>
      <a:lvl2pPr marL="512763" indent="11113" algn="l" defTabSz="457200" rtl="0" eaLnBrk="0" fontAlgn="base" hangingPunct="0">
        <a:spcBef>
          <a:spcPct val="20000"/>
        </a:spcBef>
        <a:spcAft>
          <a:spcPct val="0"/>
        </a:spcAft>
        <a:buClr>
          <a:srgbClr val="005293"/>
        </a:buClr>
        <a:buFont typeface="Arial" charset="0"/>
        <a:defRPr>
          <a:solidFill>
            <a:srgbClr val="535A5D"/>
          </a:solidFill>
          <a:latin typeface="+mn-lt"/>
          <a:ea typeface="+mn-ea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Clr>
          <a:srgbClr val="005293"/>
        </a:buClr>
        <a:defRPr>
          <a:solidFill>
            <a:srgbClr val="535A5D"/>
          </a:solidFill>
          <a:latin typeface="+mn-lt"/>
          <a:ea typeface="+mn-ea"/>
        </a:defRPr>
      </a:lvl3pPr>
      <a:lvl4pPr marL="1379538" indent="-7938" algn="l" defTabSz="457200" rtl="0" eaLnBrk="0" fontAlgn="base" hangingPunct="0">
        <a:spcBef>
          <a:spcPct val="20000"/>
        </a:spcBef>
        <a:spcAft>
          <a:spcPct val="0"/>
        </a:spcAft>
        <a:buClr>
          <a:srgbClr val="005293"/>
        </a:buClr>
        <a:defRPr>
          <a:solidFill>
            <a:srgbClr val="535A5D"/>
          </a:solidFill>
          <a:latin typeface="+mn-lt"/>
          <a:ea typeface="+mn-ea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Clr>
          <a:srgbClr val="005293"/>
        </a:buClr>
        <a:buFont typeface="Arial" charset="0"/>
        <a:buChar char="»"/>
        <a:defRPr>
          <a:solidFill>
            <a:srgbClr val="535A5D"/>
          </a:solidFill>
          <a:latin typeface="+mn-lt"/>
          <a:ea typeface="+mn-ea"/>
        </a:defRPr>
      </a:lvl5pPr>
      <a:lvl6pPr marL="2286000" algn="l" defTabSz="457200" rtl="0" eaLnBrk="0" fontAlgn="base" hangingPunct="0">
        <a:spcBef>
          <a:spcPct val="20000"/>
        </a:spcBef>
        <a:spcAft>
          <a:spcPct val="0"/>
        </a:spcAft>
        <a:buClr>
          <a:srgbClr val="005293"/>
        </a:buClr>
        <a:buFont typeface="Arial" pitchFamily="34" charset="0"/>
        <a:buChar char="»"/>
        <a:defRPr>
          <a:solidFill>
            <a:srgbClr val="535A5D"/>
          </a:solidFill>
          <a:latin typeface="+mn-lt"/>
          <a:ea typeface="+mn-ea"/>
        </a:defRPr>
      </a:lvl6pPr>
      <a:lvl7pPr marL="2743200" algn="l" defTabSz="457200" rtl="0" eaLnBrk="0" fontAlgn="base" hangingPunct="0">
        <a:spcBef>
          <a:spcPct val="20000"/>
        </a:spcBef>
        <a:spcAft>
          <a:spcPct val="0"/>
        </a:spcAft>
        <a:buClr>
          <a:srgbClr val="005293"/>
        </a:buClr>
        <a:buFont typeface="Arial" pitchFamily="34" charset="0"/>
        <a:buChar char="»"/>
        <a:defRPr>
          <a:solidFill>
            <a:srgbClr val="535A5D"/>
          </a:solidFill>
          <a:latin typeface="+mn-lt"/>
          <a:ea typeface="+mn-ea"/>
        </a:defRPr>
      </a:lvl7pPr>
      <a:lvl8pPr marL="3200400" algn="l" defTabSz="457200" rtl="0" eaLnBrk="0" fontAlgn="base" hangingPunct="0">
        <a:spcBef>
          <a:spcPct val="20000"/>
        </a:spcBef>
        <a:spcAft>
          <a:spcPct val="0"/>
        </a:spcAft>
        <a:buClr>
          <a:srgbClr val="005293"/>
        </a:buClr>
        <a:buFont typeface="Arial" pitchFamily="34" charset="0"/>
        <a:buChar char="»"/>
        <a:defRPr>
          <a:solidFill>
            <a:srgbClr val="535A5D"/>
          </a:solidFill>
          <a:latin typeface="+mn-lt"/>
          <a:ea typeface="+mn-ea"/>
        </a:defRPr>
      </a:lvl8pPr>
      <a:lvl9pPr marL="3657600" algn="l" defTabSz="457200" rtl="0" eaLnBrk="0" fontAlgn="base" hangingPunct="0">
        <a:spcBef>
          <a:spcPct val="20000"/>
        </a:spcBef>
        <a:spcAft>
          <a:spcPct val="0"/>
        </a:spcAft>
        <a:buClr>
          <a:srgbClr val="005293"/>
        </a:buClr>
        <a:buFont typeface="Arial" pitchFamily="34" charset="0"/>
        <a:buChar char="»"/>
        <a:defRPr>
          <a:solidFill>
            <a:srgbClr val="535A5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gray">
          <a:xfrm>
            <a:off x="1193800" y="1411288"/>
            <a:ext cx="711200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206500" y="2314575"/>
            <a:ext cx="71120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484813" y="5638800"/>
            <a:ext cx="3379787" cy="850900"/>
            <a:chOff x="3455" y="3552"/>
            <a:chExt cx="2129" cy="536"/>
          </a:xfrm>
        </p:grpSpPr>
        <p:sp>
          <p:nvSpPr>
            <p:cNvPr id="11269" name="Rectangle 5"/>
            <p:cNvSpPr>
              <a:spLocks noChangeArrowheads="1"/>
            </p:cNvSpPr>
            <p:nvPr userDrawn="1"/>
          </p:nvSpPr>
          <p:spPr bwMode="gray">
            <a:xfrm>
              <a:off x="3455" y="3552"/>
              <a:ext cx="2129" cy="536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22C80"/>
                </a:buClr>
                <a:buFont typeface="Arial" pitchFamily="34" charset="0"/>
                <a:buChar char="•"/>
                <a:defRPr/>
              </a:pPr>
              <a:endParaRPr lang="en-US" sz="2200">
                <a:solidFill>
                  <a:srgbClr val="646D72"/>
                </a:solidFill>
              </a:endParaRPr>
            </a:p>
          </p:txBody>
        </p:sp>
        <p:pic>
          <p:nvPicPr>
            <p:cNvPr id="11270" name="Picture 6" descr="UHC_Logo_large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gray">
            <a:xfrm>
              <a:off x="3597" y="3622"/>
              <a:ext cx="184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86731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defTabSz="457200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defTabSz="457200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defTabSz="457200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defTabSz="457200" rtl="0" fontAlgn="base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defTabSz="457200" rtl="0" fontAlgn="base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defTabSz="457200" rtl="0" fontAlgn="base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defTabSz="457200" rtl="0" fontAlgn="base">
        <a:lnSpc>
          <a:spcPts val="34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600" b="1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600" b="1">
          <a:solidFill>
            <a:srgbClr val="183C90"/>
          </a:solidFill>
          <a:latin typeface="+mn-lt"/>
          <a:ea typeface="+mn-ea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600" b="1">
          <a:solidFill>
            <a:srgbClr val="183C90"/>
          </a:solidFill>
          <a:latin typeface="+mn-lt"/>
          <a:ea typeface="+mn-ea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600" b="1">
          <a:solidFill>
            <a:srgbClr val="183C90"/>
          </a:solidFill>
          <a:latin typeface="+mn-lt"/>
          <a:ea typeface="+mn-ea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600" b="1">
          <a:solidFill>
            <a:srgbClr val="183C90"/>
          </a:solidFill>
          <a:latin typeface="+mn-lt"/>
          <a:ea typeface="+mn-ea"/>
          <a:cs typeface="ＭＳ Ｐゴシック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defRPr sz="1600" b="1">
          <a:solidFill>
            <a:srgbClr val="183C9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caidreports@uhc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tcrincmreportsc-uhc@uhc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>
          <a:xfrm>
            <a:off x="3771900" y="3276600"/>
            <a:ext cx="2476500" cy="762000"/>
          </a:xfrm>
        </p:spPr>
        <p:txBody>
          <a:bodyPr/>
          <a:lstStyle/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5293"/>
                </a:solidFill>
                <a:cs typeface="+mn-cs"/>
              </a:rPr>
              <a:t>January 2016</a:t>
            </a:r>
            <a:br>
              <a:rPr lang="en-US" sz="2000" b="0" dirty="0">
                <a:solidFill>
                  <a:srgbClr val="005293"/>
                </a:solidFill>
                <a:cs typeface="+mn-cs"/>
              </a:rPr>
            </a:br>
            <a:endParaRPr lang="en-US" dirty="0" smtClean="0"/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>
          <a:xfrm>
            <a:off x="1004888" y="2667000"/>
            <a:ext cx="6699250" cy="685800"/>
          </a:xfrm>
        </p:spPr>
        <p:txBody>
          <a:bodyPr/>
          <a:lstStyle/>
          <a:p>
            <a:pPr eaLnBrk="1" hangingPunct="1"/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590800" y="1905000"/>
            <a:ext cx="617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5293"/>
                </a:solidFill>
                <a:effectLst/>
                <a:uLnTx/>
                <a:uFillTx/>
                <a:cs typeface="+mj-cs"/>
              </a:rPr>
              <a:t>CTC-RI NCM High Risk Reporting Process for UHC Members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48541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4312"/>
            <a:ext cx="5791200" cy="776288"/>
          </a:xfrm>
        </p:spPr>
        <p:txBody>
          <a:bodyPr/>
          <a:lstStyle/>
          <a:p>
            <a:r>
              <a:rPr lang="en-US" sz="2400" i="1" dirty="0"/>
              <a:t>Next Steps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FAE70-8686-48D8-A6EE-C029682C0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>
              <a:solidFill>
                <a:srgbClr val="87919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295400"/>
            <a:ext cx="7086600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Reduction of Administrative Burden on Nurse Case Managers:</a:t>
            </a:r>
          </a:p>
          <a:p>
            <a:pPr marL="577850" marR="0" lvl="2" indent="-174625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Working with conveners to determine solutions</a:t>
            </a:r>
          </a:p>
          <a:p>
            <a:pPr marL="860425" marR="0" lvl="3" indent="-168275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Embed MDE fields in EMR</a:t>
            </a:r>
          </a:p>
          <a:p>
            <a:pPr marL="860425" marR="0" lvl="3" indent="-168275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Use of ‘Deep Domain’ for reporting </a:t>
            </a:r>
          </a:p>
          <a:p>
            <a:pPr marL="577850" marR="0" lvl="2" indent="-174625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535A5D"/>
              </a:solidFill>
              <a:effectLst/>
              <a:uLnTx/>
              <a:uFillTx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Establish Communication between Community Health Team and Payers (Medicaid)</a:t>
            </a:r>
          </a:p>
          <a:p>
            <a:pPr marL="577850" marR="0" lvl="2" indent="-174625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CHTs request direct communication with health plan:</a:t>
            </a:r>
          </a:p>
          <a:p>
            <a:pPr marL="860425" marR="0" lvl="3" indent="-168275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How to find members- new contact info, etc.</a:t>
            </a:r>
          </a:p>
          <a:p>
            <a:pPr marL="860425" marR="0" lvl="3" indent="-168275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Pharmacy issues</a:t>
            </a:r>
          </a:p>
          <a:p>
            <a:pPr marL="860425" marR="0" lvl="3" indent="-168275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Benefit/plan details</a:t>
            </a:r>
          </a:p>
          <a:p>
            <a:pPr marL="860425" marR="0" lvl="3" indent="-168275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Reporting and member updates</a:t>
            </a:r>
          </a:p>
        </p:txBody>
      </p:sp>
    </p:spTree>
    <p:extLst>
      <p:ext uri="{BB962C8B-B14F-4D97-AF65-F5344CB8AC3E}">
        <p14:creationId xmlns:p14="http://schemas.microsoft.com/office/powerpoint/2010/main" val="428766520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NCM Caseload Reconciliation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FAE70-8686-48D8-A6EE-C029682C03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>
              <a:solidFill>
                <a:srgbClr val="87919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3058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Excerpt from CTC Nurse Care Management (NCM) Measure Specifications: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35A5D"/>
              </a:solidFill>
              <a:effectLst/>
              <a:uLnTx/>
              <a:uFillTx/>
            </a:endParaRPr>
          </a:p>
          <a:p>
            <a:pPr lvl="1" defTabSz="45720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</a:rPr>
              <a:t>It is anticipated that NCMs will outreach to patients on the high risk lists provided by the payers and successfully engage (inclusive of care plan) with 40% of the high risk patient list.</a:t>
            </a:r>
          </a:p>
          <a:p>
            <a:pPr lvl="1" defTabSz="45720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35A5D"/>
              </a:solidFill>
              <a:effectLst/>
              <a:uLnTx/>
              <a:uFillTx/>
            </a:endParaRPr>
          </a:p>
          <a:p>
            <a:pPr lvl="1" defTabSz="457200" fontAlgn="base">
              <a:lnSpc>
                <a:spcPct val="115000"/>
              </a:lnSpc>
              <a:buClr>
                <a:srgbClr val="FFFFFF"/>
              </a:buClr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/>
                </a:solidFill>
                <a:effectLst/>
                <a:uLnTx/>
                <a:uFillTx/>
                <a:ea typeface="Times New Roman"/>
                <a:cs typeface="Calibri"/>
              </a:rPr>
              <a:t>Practices are responsible for providing each health plan with a list of identified complex/high cost patients with the identified fields completed on a monthly basis (or as agreed upon with each payer).</a:t>
            </a:r>
          </a:p>
        </p:txBody>
      </p:sp>
    </p:spTree>
    <p:extLst>
      <p:ext uri="{BB962C8B-B14F-4D97-AF65-F5344CB8AC3E}">
        <p14:creationId xmlns:p14="http://schemas.microsoft.com/office/powerpoint/2010/main" val="21086185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FAE70-8686-48D8-A6EE-C029682C03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>
              <a:solidFill>
                <a:srgbClr val="87919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001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 fontAlgn="base">
              <a:buClr>
                <a:srgbClr val="FFFFFF"/>
              </a:buClr>
              <a:buFont typeface="+mj-lt"/>
              <a:buAutoNum type="arabicPeriod"/>
            </a:pPr>
            <a:r>
              <a:rPr lang="en-US" sz="2000" u="sng" kern="0" dirty="0">
                <a:solidFill>
                  <a:srgbClr val="000000"/>
                </a:solidFill>
                <a:latin typeface="Calibri"/>
                <a:ea typeface="Times New Roman"/>
              </a:rPr>
              <a:t>United Medicaid: </a:t>
            </a:r>
            <a:endParaRPr lang="en-US" sz="2800" kern="0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L="742950" lvl="1" indent="-285750" defTabSz="457200" fontAlgn="base">
              <a:buFont typeface="+mj-lt"/>
              <a:buAutoNum type="alphaLcPeriod"/>
            </a:pPr>
            <a:r>
              <a:rPr lang="en-US" kern="0" dirty="0">
                <a:solidFill>
                  <a:srgbClr val="000000"/>
                </a:solidFill>
                <a:latin typeface="Calibri"/>
                <a:ea typeface="Times New Roman"/>
              </a:rPr>
              <a:t>A prioritized list of high risk patients is produced on a quarterly basis (January, April, July and October) and posted on UHC Online. </a:t>
            </a:r>
          </a:p>
          <a:p>
            <a:pPr marL="742950" lvl="1" indent="-285750" defTabSz="457200" fontAlgn="base">
              <a:buFont typeface="+mj-lt"/>
              <a:buAutoNum type="alphaLcPeriod"/>
            </a:pPr>
            <a:r>
              <a:rPr lang="en-US" kern="0" dirty="0">
                <a:solidFill>
                  <a:srgbClr val="000000"/>
                </a:solidFill>
                <a:latin typeface="Calibri"/>
                <a:ea typeface="Times New Roman"/>
              </a:rPr>
              <a:t>Additionally, practices are notified via phone when a Top 5% member who is on their practice panel is admitted to the hospital.</a:t>
            </a:r>
            <a:endParaRPr lang="en-US" sz="2800" kern="0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L="742950" lvl="1" indent="-285750" defTabSz="457200" fontAlgn="base">
              <a:buFont typeface="+mj-lt"/>
              <a:buAutoNum type="alphaLcPeriod"/>
            </a:pPr>
            <a:r>
              <a:rPr lang="en-US" kern="0" dirty="0">
                <a:solidFill>
                  <a:srgbClr val="000000"/>
                </a:solidFill>
                <a:latin typeface="Calibri"/>
                <a:ea typeface="Times New Roman"/>
              </a:rPr>
              <a:t>Practice NCMs are to use the quarterly high risk list to report NCM activities for patients that are in the highest, higher and high priority categories.</a:t>
            </a:r>
          </a:p>
          <a:p>
            <a:pPr marL="393700" lvl="0" indent="-285750" defTabSz="457200" fontAlgn="base">
              <a:buClr>
                <a:srgbClr val="FFFFFF"/>
              </a:buClr>
              <a:buFont typeface="+mj-lt"/>
              <a:buAutoNum type="arabicPeriod"/>
            </a:pPr>
            <a:endParaRPr lang="en-US" sz="2000" u="sng" kern="0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L="393700" lvl="0" indent="-285750" defTabSz="457200" fontAlgn="base">
              <a:buClr>
                <a:srgbClr val="FFFFFF"/>
              </a:buClr>
              <a:buFont typeface="+mj-lt"/>
              <a:buAutoNum type="arabicPeriod"/>
            </a:pPr>
            <a:r>
              <a:rPr lang="en-US" sz="2000" u="sng" kern="0" dirty="0">
                <a:solidFill>
                  <a:srgbClr val="000000"/>
                </a:solidFill>
                <a:latin typeface="Calibri"/>
                <a:ea typeface="Times New Roman"/>
              </a:rPr>
              <a:t>United Commercial: </a:t>
            </a:r>
            <a:endParaRPr lang="en-US" sz="3000" kern="0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L="742950" lvl="1" indent="-285750" defTabSz="457200" fontAlgn="base">
              <a:buFont typeface="+mj-lt"/>
              <a:buAutoNum type="alphaLcPeriod"/>
            </a:pPr>
            <a:r>
              <a:rPr lang="en-US" kern="0" dirty="0">
                <a:solidFill>
                  <a:srgbClr val="000000"/>
                </a:solidFill>
                <a:latin typeface="Calibri"/>
                <a:ea typeface="Times New Roman"/>
              </a:rPr>
              <a:t>A list of all UHC Commercial practice patients is produced on a quarterly basis (January, April, July and October) with current and prospective risk scores that reflect expected future costs. The Patient List is posted on UHC Online.</a:t>
            </a:r>
          </a:p>
          <a:p>
            <a:pPr marL="742950" lvl="1" indent="-285750" defTabSz="457200" fontAlgn="base">
              <a:buFont typeface="+mj-lt"/>
              <a:buAutoNum type="alphaLcPeriod"/>
            </a:pPr>
            <a:r>
              <a:rPr lang="en-US" kern="0" dirty="0">
                <a:solidFill>
                  <a:srgbClr val="000000"/>
                </a:solidFill>
                <a:latin typeface="Calibri"/>
                <a:ea typeface="Times New Roman"/>
              </a:rPr>
              <a:t>Practice NCMs are to use the high risk patient list to report NCM activities for patients that are in the top 5%.* </a:t>
            </a:r>
            <a:endParaRPr lang="en-US" kern="0" dirty="0">
              <a:solidFill>
                <a:srgbClr val="000000"/>
              </a:solidFill>
              <a:latin typeface="Calibri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528935"/>
            <a:ext cx="4269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5293"/>
                </a:solidFill>
                <a:effectLst/>
                <a:uLnTx/>
                <a:uFillTx/>
                <a:cs typeface="+mj-cs"/>
              </a:rPr>
              <a:t>Distribution of Risk Reports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5681246"/>
            <a:ext cx="4114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*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535A5D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More details on UHC Commercial Process later in deck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535A5D">
                  <a:lumMod val="60000"/>
                  <a:lumOff val="40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3240656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4950"/>
            <a:ext cx="5867400" cy="776288"/>
          </a:xfrm>
        </p:spPr>
        <p:txBody>
          <a:bodyPr/>
          <a:lstStyle/>
          <a:p>
            <a:r>
              <a:rPr lang="en-US" sz="2000" i="1" dirty="0"/>
              <a:t>UHC </a:t>
            </a:r>
            <a:r>
              <a:rPr lang="en-US" sz="2000" i="1" u="sng" dirty="0"/>
              <a:t>Medicaid</a:t>
            </a:r>
            <a:r>
              <a:rPr lang="en-US" sz="2000" i="1" dirty="0"/>
              <a:t> NCM High Risk Activity Reporting 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FAE70-8686-48D8-A6EE-C029682C0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>
              <a:solidFill>
                <a:srgbClr val="87919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95400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UHC Medicaid Top 5% Report generated quarterly on the 2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nd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 or 3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rd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 Tuesday of each quarter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Includes patient demographics, PCP name and last PCP visit, Primary Risk Factor, Future Risk – Costs, Prior Costs annualized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Priority assigned – highest, higher, high and, other opportunities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Columns with Drop Down Boxes for NCM activity reporting will be added to the report before posted on UHC Online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Additionally, a field to identify member is “new to report” will be added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NCM pulls UHC Top 5% Report from UHC Online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NCM works report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By 20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</a:rPr>
              <a:t> of month, NCM will email completed report to UHC Medicaid Secure Email Box  </a:t>
            </a:r>
            <a:r>
              <a:rPr kumimoji="0" 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253E51"/>
                </a:solidFill>
                <a:effectLst/>
                <a:uLnTx/>
                <a:uFillTx/>
                <a:hlinkClick r:id="rId3"/>
              </a:rPr>
              <a:t>mcaidreports@uhc.com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3240656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4950"/>
            <a:ext cx="6400800" cy="776288"/>
          </a:xfrm>
        </p:spPr>
        <p:txBody>
          <a:bodyPr/>
          <a:lstStyle/>
          <a:p>
            <a:r>
              <a:rPr lang="en-US" sz="2400" i="1" dirty="0"/>
              <a:t>UHC Medicaid </a:t>
            </a:r>
            <a:r>
              <a:rPr lang="en-US" sz="2400" i="1" dirty="0" smtClean="0"/>
              <a:t>High Risk </a:t>
            </a:r>
            <a:r>
              <a:rPr lang="en-US" sz="2400" i="1" dirty="0"/>
              <a:t>Patient List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FAE70-8686-48D8-A6EE-C029682C0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>
              <a:solidFill>
                <a:srgbClr val="87919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67742"/>
              </p:ext>
            </p:extLst>
          </p:nvPr>
        </p:nvGraphicFramePr>
        <p:xfrm>
          <a:off x="914400" y="3657599"/>
          <a:ext cx="7315200" cy="2309757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1382449"/>
                <a:gridCol w="5018351"/>
              </a:tblGrid>
              <a:tr h="6028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</a:rPr>
                        <a:t>Priority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381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</a:rPr>
                        <a:t> Category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381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381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/>
                    </a:solidFill>
                  </a:tcPr>
                </a:tc>
              </a:tr>
              <a:tr h="4017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381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Highest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381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Future Risk Cost &gt; 10 AND 3+ ER visit and/or 2+ Admits AND no PCP visit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381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>
                        <a:tint val="40000"/>
                      </a:srgbClr>
                    </a:solidFill>
                  </a:tcPr>
                </a:tc>
              </a:tr>
              <a:tr h="4017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Higher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Future Risk Cost &gt; 10 AND no PCP visit OR 3+ ER visits OR 2+ Admits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>
                        <a:tint val="20000"/>
                      </a:srgbClr>
                    </a:solidFill>
                  </a:tcPr>
                </a:tc>
              </a:tr>
              <a:tr h="4017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Future Risk Cost &gt; 10 with a PCP visit AND &lt; 3 ER visits AND &lt; 2 admits 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>
                        <a:tint val="40000"/>
                      </a:srgbClr>
                    </a:solidFill>
                  </a:tcPr>
                </a:tc>
              </a:tr>
              <a:tr h="4017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</a:rPr>
                        <a:t>4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Other Opportunities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Future Risk Cost &lt; 10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6953" marR="66953" marT="0" marB="0" anchor="b">
                    <a:lnL w="12700" cmpd="sng">
                      <a:solidFill>
                        <a:srgbClr val="535A5D"/>
                      </a:solidFill>
                    </a:lnL>
                    <a:lnR w="12700" cmpd="sng">
                      <a:solidFill>
                        <a:srgbClr val="535A5D"/>
                      </a:solidFill>
                    </a:lnR>
                    <a:lnT w="12700" cmpd="sng">
                      <a:solidFill>
                        <a:srgbClr val="535A5D"/>
                      </a:solidFill>
                    </a:lnT>
                    <a:lnB w="12700" cmpd="sng">
                      <a:solidFill>
                        <a:srgbClr val="535A5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293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2954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Contains: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Member Demographics (Subscriber ID, Member Last and First Name, DOB, Address, Phone, Gender)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PCP Name and Months Enrolled with UHC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Primary Risk Factor, Future Risks and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Priority (categories listed below)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0656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dirty="0"/>
              <a:t>UHC Medicaid Drop Down Boxes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FAE70-8686-48D8-A6EE-C029682C03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>
              <a:solidFill>
                <a:srgbClr val="879196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72229"/>
              </p:ext>
            </p:extLst>
          </p:nvPr>
        </p:nvGraphicFramePr>
        <p:xfrm>
          <a:off x="533400" y="1143000"/>
          <a:ext cx="8153400" cy="5322754"/>
        </p:xfrm>
        <a:graphic>
          <a:graphicData uri="http://schemas.openxmlformats.org/drawingml/2006/table">
            <a:tbl>
              <a:tblPr/>
              <a:tblGrid>
                <a:gridCol w="3866563"/>
                <a:gridCol w="696347"/>
                <a:gridCol w="718098"/>
                <a:gridCol w="718098"/>
                <a:gridCol w="718098"/>
                <a:gridCol w="718098"/>
                <a:gridCol w="718098"/>
              </a:tblGrid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Engaged with NCM?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is  engaged with NCM/care plan in place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Member  is not currently engaged in care management activity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process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Attempting to engage patient in care management activity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of Last NCM Encounter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 date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Intervention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Intensity/Complex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NCM activity more than once a week over 60-90 day time period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Moderate intensity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NCM activity once a week for 30-60 day time period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intensity/Short Term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NCM activity for less than a 30-day time period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Reason for Closure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Closed-D/C from Practice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Closed-Goals Met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Closed-Patient Refused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Closed-Patient Stopped Engaging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Closed-Unable to Reach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Closed-LTC Placement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Closed-Expired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 - Patient followed for CCM due to pregnancy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40656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950"/>
            <a:ext cx="6324600" cy="776288"/>
          </a:xfrm>
        </p:spPr>
        <p:txBody>
          <a:bodyPr/>
          <a:lstStyle/>
          <a:p>
            <a:r>
              <a:rPr lang="en-US" sz="2400" i="1" dirty="0"/>
              <a:t>UHC </a:t>
            </a:r>
            <a:r>
              <a:rPr lang="en-US" sz="2400" i="1" u="sng" dirty="0"/>
              <a:t>Commercial</a:t>
            </a:r>
            <a:r>
              <a:rPr lang="en-US" sz="2400" i="1" dirty="0"/>
              <a:t> NCM High Risk Activity Reporting  Process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FAE70-8686-48D8-A6EE-C029682C03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>
              <a:solidFill>
                <a:srgbClr val="87919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447800"/>
            <a:ext cx="731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1" indent="-342900">
              <a:buFont typeface="+mj-lt"/>
              <a:buAutoNum type="arabicPeriod"/>
            </a:pPr>
            <a:r>
              <a:rPr lang="en-US" dirty="0"/>
              <a:t>UHC Clinical Practice Consultant will modify the Commercial ‘Patient Risk’ </a:t>
            </a:r>
            <a:r>
              <a:rPr lang="en-US" dirty="0" smtClean="0"/>
              <a:t>reports*:</a:t>
            </a:r>
            <a:endParaRPr lang="en-US" dirty="0"/>
          </a:p>
          <a:p>
            <a:pPr marL="1035050" lvl="2" indent="-457200">
              <a:buFont typeface="Arial" panose="020B0604020202020204" pitchFamily="34" charset="0"/>
              <a:buChar char="•"/>
            </a:pPr>
            <a:r>
              <a:rPr lang="en-US" dirty="0"/>
              <a:t>Reduce the full list to top 5% of patients with highest prospective risk </a:t>
            </a:r>
            <a:r>
              <a:rPr lang="en-US" dirty="0" smtClean="0"/>
              <a:t>scores (&gt;5)</a:t>
            </a:r>
            <a:endParaRPr lang="en-US" dirty="0"/>
          </a:p>
          <a:p>
            <a:pPr marL="10350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drop-down boxes for NCM </a:t>
            </a:r>
            <a:r>
              <a:rPr lang="en-US" dirty="0" smtClean="0"/>
              <a:t>reporting</a:t>
            </a:r>
            <a:endParaRPr lang="en-US" dirty="0"/>
          </a:p>
          <a:p>
            <a:pPr marL="463550" lvl="1" indent="-342900"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modified risk report will be sent via secure email (with password protection) to the appropriate NCM contact at each practice.</a:t>
            </a:r>
          </a:p>
          <a:p>
            <a:pPr marL="463550" lvl="1" indent="-342900">
              <a:buFont typeface="+mj-lt"/>
              <a:buAutoNum type="arabicPeriod"/>
            </a:pPr>
            <a:r>
              <a:rPr lang="en-US" dirty="0"/>
              <a:t>NCM uses drop-downs to complete report.</a:t>
            </a:r>
          </a:p>
          <a:p>
            <a:pPr marL="463550" lvl="1" indent="-342900">
              <a:buFont typeface="+mj-lt"/>
              <a:buAutoNum type="arabicPeriod"/>
            </a:pPr>
            <a:r>
              <a:rPr lang="en-US" dirty="0"/>
              <a:t>By 20</a:t>
            </a:r>
            <a:r>
              <a:rPr lang="en-US" baseline="30000" dirty="0"/>
              <a:t>th</a:t>
            </a:r>
            <a:r>
              <a:rPr lang="en-US" dirty="0"/>
              <a:t> of month beginning in February NCM will email completed report to UHC Commercial Secure Email Box </a:t>
            </a:r>
            <a:r>
              <a:rPr lang="en-US" dirty="0">
                <a:hlinkClick r:id="rId3"/>
              </a:rPr>
              <a:t>ctcrincmreportsc-uhc@uhc.com</a:t>
            </a:r>
            <a:r>
              <a:rPr lang="en-US" dirty="0" smtClean="0"/>
              <a:t>.</a:t>
            </a:r>
          </a:p>
          <a:p>
            <a:pPr marL="120650" lvl="1"/>
            <a:endParaRPr lang="en-US" dirty="0" smtClean="0"/>
          </a:p>
          <a:p>
            <a:pPr marL="120650" lvl="1"/>
            <a:r>
              <a:rPr lang="en-US" dirty="0" smtClean="0">
                <a:solidFill>
                  <a:srgbClr val="005293"/>
                </a:solidFill>
              </a:rPr>
              <a:t>*Reporting </a:t>
            </a:r>
            <a:r>
              <a:rPr lang="en-US" dirty="0">
                <a:solidFill>
                  <a:srgbClr val="005293"/>
                </a:solidFill>
              </a:rPr>
              <a:t>process will be different for practices that are part of a UHC </a:t>
            </a:r>
            <a:r>
              <a:rPr lang="en-US" dirty="0" smtClean="0">
                <a:solidFill>
                  <a:srgbClr val="005293"/>
                </a:solidFill>
              </a:rPr>
              <a:t>ACO – Lifespan, Coastal and RIPCPC</a:t>
            </a:r>
            <a:endParaRPr lang="en-US" dirty="0">
              <a:solidFill>
                <a:srgbClr val="005293"/>
              </a:solidFill>
            </a:endParaRPr>
          </a:p>
          <a:p>
            <a:pPr marL="46355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3006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8112"/>
            <a:ext cx="6781800" cy="776288"/>
          </a:xfrm>
        </p:spPr>
        <p:txBody>
          <a:bodyPr/>
          <a:lstStyle/>
          <a:p>
            <a:r>
              <a:rPr lang="en-US" sz="2400" i="1" dirty="0"/>
              <a:t>UHC </a:t>
            </a:r>
            <a:r>
              <a:rPr lang="en-US" sz="2400" i="1" dirty="0" smtClean="0"/>
              <a:t>Commercial Patient Risk Report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FAE70-8686-48D8-A6EE-C029682C03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>
              <a:solidFill>
                <a:srgbClr val="87919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5293"/>
                </a:solidFill>
              </a:rPr>
              <a:t>Contains:</a:t>
            </a:r>
            <a:endParaRPr lang="en-US" dirty="0" smtClean="0">
              <a:solidFill>
                <a:srgbClr val="00529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293"/>
                </a:solidFill>
              </a:rPr>
              <a:t>Member Demographics </a:t>
            </a:r>
            <a:r>
              <a:rPr lang="en-US" dirty="0" smtClean="0">
                <a:solidFill>
                  <a:srgbClr val="005293"/>
                </a:solidFill>
              </a:rPr>
              <a:t>(Member </a:t>
            </a:r>
            <a:r>
              <a:rPr lang="en-US" dirty="0" smtClean="0">
                <a:solidFill>
                  <a:srgbClr val="005293"/>
                </a:solidFill>
              </a:rPr>
              <a:t>ID, Member Last and First Name, DOB, </a:t>
            </a:r>
            <a:r>
              <a:rPr lang="en-US" dirty="0" smtClean="0">
                <a:solidFill>
                  <a:srgbClr val="005293"/>
                </a:solidFill>
              </a:rPr>
              <a:t>Gender)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293"/>
                </a:solidFill>
              </a:rPr>
              <a:t>Physician Name and Practice</a:t>
            </a:r>
            <a:endParaRPr lang="en-US" dirty="0" smtClean="0">
              <a:solidFill>
                <a:srgbClr val="00529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293"/>
                </a:solidFill>
              </a:rPr>
              <a:t>Retrospective and Prospective Risk Scores</a:t>
            </a:r>
            <a:endParaRPr lang="en-US" dirty="0">
              <a:solidFill>
                <a:srgbClr val="00529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73152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71396"/>
              </p:ext>
            </p:extLst>
          </p:nvPr>
        </p:nvGraphicFramePr>
        <p:xfrm>
          <a:off x="838200" y="2819400"/>
          <a:ext cx="7302499" cy="323850"/>
        </p:xfrm>
        <a:graphic>
          <a:graphicData uri="http://schemas.openxmlformats.org/drawingml/2006/table">
            <a:tbl>
              <a:tblPr/>
              <a:tblGrid>
                <a:gridCol w="1040947"/>
                <a:gridCol w="1091725"/>
                <a:gridCol w="1193281"/>
                <a:gridCol w="637898"/>
                <a:gridCol w="1066336"/>
                <a:gridCol w="1104420"/>
                <a:gridCol w="1167892"/>
              </a:tblGrid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LAST NAME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NAME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GENDER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DATE OF BIRTH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RETROSPECTIVE RISK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PROSPECTIVE RISK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16218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dirty="0"/>
              <a:t>UHC </a:t>
            </a:r>
            <a:r>
              <a:rPr lang="en-US" sz="2400" i="1" dirty="0" smtClean="0"/>
              <a:t>Commercial </a:t>
            </a:r>
            <a:r>
              <a:rPr lang="en-US" sz="2400" i="1" dirty="0"/>
              <a:t>Drop Down Boxes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FAE70-8686-48D8-A6EE-C029682C0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79196"/>
                </a:solidFill>
              </a:rPr>
              <a:t>Proprietary Information of UnitedHealth Group.  Do not distribute or reproduce without express permission of UnitedHealth Group.</a:t>
            </a:r>
            <a:endParaRPr lang="en-US">
              <a:solidFill>
                <a:srgbClr val="879196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9545"/>
              </p:ext>
            </p:extLst>
          </p:nvPr>
        </p:nvGraphicFramePr>
        <p:xfrm>
          <a:off x="380998" y="1143000"/>
          <a:ext cx="8382002" cy="5292274"/>
        </p:xfrm>
        <a:graphic>
          <a:graphicData uri="http://schemas.openxmlformats.org/drawingml/2006/table">
            <a:tbl>
              <a:tblPr/>
              <a:tblGrid>
                <a:gridCol w="3974971"/>
                <a:gridCol w="715871"/>
                <a:gridCol w="738232"/>
                <a:gridCol w="738232"/>
                <a:gridCol w="738232"/>
                <a:gridCol w="738232"/>
                <a:gridCol w="738232"/>
              </a:tblGrid>
              <a:tr h="1505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Engaged with NCM?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is  engaged with NCM/care plan in place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Member  is not currently engaged in care management activity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process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Attempting to engage patient in care management activity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of Last NCM Encounter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 date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Intervention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Intensity/Complex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NCM activity more than once a week over 60-90 day time period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Moderate intensity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NCM activity once a week for 30-60 day time period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intensity/Short Term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NCM activity for less than a 30-day time period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Reason for Closure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Closed-D/C from Practice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Closed-Goals Met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Closed-Patient Refused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Closed-Patient Stopped Engaging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Closed-Unable to Reach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Closed-LTC Placement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Closed-Expired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Closed - Patient followed for CCM due to pregnancy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4876800"/>
            <a:ext cx="50863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9660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UHC-BASIC-Template2013_CommAndState">
  <a:themeElements>
    <a:clrScheme name="UHC 2013 Color Palette">
      <a:dk1>
        <a:srgbClr val="253E51"/>
      </a:dk1>
      <a:lt1>
        <a:srgbClr val="535A5D"/>
      </a:lt1>
      <a:dk2>
        <a:srgbClr val="FFFFFF"/>
      </a:dk2>
      <a:lt2>
        <a:srgbClr val="879196"/>
      </a:lt2>
      <a:accent1>
        <a:srgbClr val="005293"/>
      </a:accent1>
      <a:accent2>
        <a:srgbClr val="553782"/>
      </a:accent2>
      <a:accent3>
        <a:srgbClr val="006778"/>
      </a:accent3>
      <a:accent4>
        <a:srgbClr val="DD6000"/>
      </a:accent4>
      <a:accent5>
        <a:srgbClr val="9E1B32"/>
      </a:accent5>
      <a:accent6>
        <a:srgbClr val="8E9300"/>
      </a:accent6>
      <a:hlink>
        <a:srgbClr val="005293"/>
      </a:hlink>
      <a:folHlink>
        <a:srgbClr val="553782"/>
      </a:folHlink>
    </a:clrScheme>
    <a:fontScheme name="BLANK Title (NO) imag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646D72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646D72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Title (NO) images 1">
        <a:dk1>
          <a:srgbClr val="646D72"/>
        </a:dk1>
        <a:lt1>
          <a:srgbClr val="FFFFFF"/>
        </a:lt1>
        <a:dk2>
          <a:srgbClr val="222C80"/>
        </a:dk2>
        <a:lt2>
          <a:srgbClr val="879196"/>
        </a:lt2>
        <a:accent1>
          <a:srgbClr val="006778"/>
        </a:accent1>
        <a:accent2>
          <a:srgbClr val="005293"/>
        </a:accent2>
        <a:accent3>
          <a:srgbClr val="FFFFFF"/>
        </a:accent3>
        <a:accent4>
          <a:srgbClr val="545C60"/>
        </a:accent4>
        <a:accent5>
          <a:srgbClr val="AAB8BE"/>
        </a:accent5>
        <a:accent6>
          <a:srgbClr val="004985"/>
        </a:accent6>
        <a:hlink>
          <a:srgbClr val="553782"/>
        </a:hlink>
        <a:folHlink>
          <a:srgbClr val="253E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">
  <a:themeElements>
    <a:clrScheme name="UHC 2013 Color Palette">
      <a:dk1>
        <a:srgbClr val="253E51"/>
      </a:dk1>
      <a:lt1>
        <a:srgbClr val="535A5D"/>
      </a:lt1>
      <a:dk2>
        <a:srgbClr val="FFFFFF"/>
      </a:dk2>
      <a:lt2>
        <a:srgbClr val="879196"/>
      </a:lt2>
      <a:accent1>
        <a:srgbClr val="005293"/>
      </a:accent1>
      <a:accent2>
        <a:srgbClr val="553782"/>
      </a:accent2>
      <a:accent3>
        <a:srgbClr val="006778"/>
      </a:accent3>
      <a:accent4>
        <a:srgbClr val="DD6000"/>
      </a:accent4>
      <a:accent5>
        <a:srgbClr val="9E1B32"/>
      </a:accent5>
      <a:accent6>
        <a:srgbClr val="8E9300"/>
      </a:accent6>
      <a:hlink>
        <a:srgbClr val="005293"/>
      </a:hlink>
      <a:folHlink>
        <a:srgbClr val="553782"/>
      </a:folHlink>
    </a:clrScheme>
    <a:fontScheme name="32_BLUE text slid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646D72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646D72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32_BLUE text slide 1">
        <a:dk1>
          <a:srgbClr val="646D72"/>
        </a:dk1>
        <a:lt1>
          <a:srgbClr val="FFFFFF"/>
        </a:lt1>
        <a:dk2>
          <a:srgbClr val="222C80"/>
        </a:dk2>
        <a:lt2>
          <a:srgbClr val="879196"/>
        </a:lt2>
        <a:accent1>
          <a:srgbClr val="006778"/>
        </a:accent1>
        <a:accent2>
          <a:srgbClr val="005293"/>
        </a:accent2>
        <a:accent3>
          <a:srgbClr val="FFFFFF"/>
        </a:accent3>
        <a:accent4>
          <a:srgbClr val="545C60"/>
        </a:accent4>
        <a:accent5>
          <a:srgbClr val="AAB8BE"/>
        </a:accent5>
        <a:accent6>
          <a:srgbClr val="004985"/>
        </a:accent6>
        <a:hlink>
          <a:srgbClr val="553782"/>
        </a:hlink>
        <a:folHlink>
          <a:srgbClr val="253E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LUE text slide">
  <a:themeElements>
    <a:clrScheme name="BLUE text slide 1">
      <a:dk1>
        <a:srgbClr val="005293"/>
      </a:dk1>
      <a:lt1>
        <a:srgbClr val="FFFFFF"/>
      </a:lt1>
      <a:dk2>
        <a:srgbClr val="222C80"/>
      </a:dk2>
      <a:lt2>
        <a:srgbClr val="879196"/>
      </a:lt2>
      <a:accent1>
        <a:srgbClr val="FFFFFF"/>
      </a:accent1>
      <a:accent2>
        <a:srgbClr val="CD5812"/>
      </a:accent2>
      <a:accent3>
        <a:srgbClr val="FFFFFF"/>
      </a:accent3>
      <a:accent4>
        <a:srgbClr val="00457D"/>
      </a:accent4>
      <a:accent5>
        <a:srgbClr val="FFFFFF"/>
      </a:accent5>
      <a:accent6>
        <a:srgbClr val="BA4F0F"/>
      </a:accent6>
      <a:hlink>
        <a:srgbClr val="1E5532"/>
      </a:hlink>
      <a:folHlink>
        <a:srgbClr val="871E26"/>
      </a:folHlink>
    </a:clrScheme>
    <a:fontScheme name="BLUE text slid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646D72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646D72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UE text slide 1">
        <a:dk1>
          <a:srgbClr val="005293"/>
        </a:dk1>
        <a:lt1>
          <a:srgbClr val="FFFFFF"/>
        </a:lt1>
        <a:dk2>
          <a:srgbClr val="222C80"/>
        </a:dk2>
        <a:lt2>
          <a:srgbClr val="879196"/>
        </a:lt2>
        <a:accent1>
          <a:srgbClr val="FFFFFF"/>
        </a:accent1>
        <a:accent2>
          <a:srgbClr val="CD5812"/>
        </a:accent2>
        <a:accent3>
          <a:srgbClr val="FFFFFF"/>
        </a:accent3>
        <a:accent4>
          <a:srgbClr val="00457D"/>
        </a:accent4>
        <a:accent5>
          <a:srgbClr val="FFFFFF"/>
        </a:accent5>
        <a:accent6>
          <a:srgbClr val="BA4F0F"/>
        </a:accent6>
        <a:hlink>
          <a:srgbClr val="1E5532"/>
        </a:hlink>
        <a:folHlink>
          <a:srgbClr val="871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Title (NO) images">
  <a:themeElements>
    <a:clrScheme name="2_BLANK Title (NO) images 1">
      <a:dk1>
        <a:srgbClr val="000000"/>
      </a:dk1>
      <a:lt1>
        <a:srgbClr val="FFFFFF"/>
      </a:lt1>
      <a:dk2>
        <a:srgbClr val="222C80"/>
      </a:dk2>
      <a:lt2>
        <a:srgbClr val="879196"/>
      </a:lt2>
      <a:accent1>
        <a:srgbClr val="005293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B3C8"/>
      </a:accent5>
      <a:accent6>
        <a:srgbClr val="E7E7E7"/>
      </a:accent6>
      <a:hlink>
        <a:srgbClr val="FFFFFF"/>
      </a:hlink>
      <a:folHlink>
        <a:srgbClr val="FFFFFF"/>
      </a:folHlink>
    </a:clrScheme>
    <a:fontScheme name="2_BLANK Title (NO) imag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28600" marR="0" indent="-228600" algn="l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Char char="•"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646D72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28600" marR="0" indent="-228600" algn="l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Char char="•"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646D72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2_BLANK Title (NO) images 1">
        <a:dk1>
          <a:srgbClr val="000000"/>
        </a:dk1>
        <a:lt1>
          <a:srgbClr val="FFFFFF"/>
        </a:lt1>
        <a:dk2>
          <a:srgbClr val="222C80"/>
        </a:dk2>
        <a:lt2>
          <a:srgbClr val="879196"/>
        </a:lt2>
        <a:accent1>
          <a:srgbClr val="005293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1150</Words>
  <Application>Microsoft Office PowerPoint</Application>
  <PresentationFormat>On-screen Show (4:3)</PresentationFormat>
  <Paragraphs>160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UHC-BASIC-Template2013_CommAndState</vt:lpstr>
      <vt:lpstr>Text</vt:lpstr>
      <vt:lpstr>4_BLUE text slide</vt:lpstr>
      <vt:lpstr>3_BLANK Title (NO) images</vt:lpstr>
      <vt:lpstr>January 2016 </vt:lpstr>
      <vt:lpstr>NCM Caseload Reconciliation</vt:lpstr>
      <vt:lpstr>PowerPoint Presentation</vt:lpstr>
      <vt:lpstr>UHC Medicaid NCM High Risk Activity Reporting  Process</vt:lpstr>
      <vt:lpstr>UHC Medicaid High Risk Patient List Details</vt:lpstr>
      <vt:lpstr>UHC Medicaid Drop Down Boxes</vt:lpstr>
      <vt:lpstr>UHC Commercial NCM High Risk Activity Reporting  Process</vt:lpstr>
      <vt:lpstr>UHC Commercial Patient Risk Report Details</vt:lpstr>
      <vt:lpstr>UHC Commercial Drop Down Boxes</vt:lpstr>
      <vt:lpstr>Next Steps</vt:lpstr>
    </vt:vector>
  </TitlesOfParts>
  <Company>UnitedHealth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Greer, Dale R</dc:creator>
  <cp:lastModifiedBy>Greer, Dale R</cp:lastModifiedBy>
  <cp:revision>26</cp:revision>
  <cp:lastPrinted>2016-01-25T17:31:55Z</cp:lastPrinted>
  <dcterms:created xsi:type="dcterms:W3CDTF">2016-01-22T12:52:39Z</dcterms:created>
  <dcterms:modified xsi:type="dcterms:W3CDTF">2016-01-25T18:28:38Z</dcterms:modified>
</cp:coreProperties>
</file>