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2" r:id="rId2"/>
    <p:sldId id="264" r:id="rId3"/>
    <p:sldId id="258" r:id="rId4"/>
    <p:sldId id="263" r:id="rId5"/>
    <p:sldId id="265" r:id="rId6"/>
    <p:sldId id="266" r:id="rId7"/>
    <p:sldId id="267" r:id="rId8"/>
    <p:sldId id="268" r:id="rId9"/>
    <p:sldId id="261"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C0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showGuides="1">
      <p:cViewPr>
        <p:scale>
          <a:sx n="160" d="100"/>
          <a:sy n="160" d="100"/>
        </p:scale>
        <p:origin x="-204" y="1800"/>
      </p:cViewPr>
      <p:guideLst>
        <p:guide orient="horz" pos="2002"/>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7" name="Rectangle 16"/>
          <p:cNvSpPr/>
          <p:nvPr userDrawn="1"/>
        </p:nvSpPr>
        <p:spPr>
          <a:xfrm>
            <a:off x="3227295" y="1562711"/>
            <a:ext cx="85302" cy="4574634"/>
          </a:xfrm>
          <a:prstGeom prst="rect">
            <a:avLst/>
          </a:prstGeom>
          <a:solidFill>
            <a:schemeClr val="bg1">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3753327" y="2509455"/>
            <a:ext cx="5182152" cy="1546761"/>
          </a:xfrm>
        </p:spPr>
        <p:txBody>
          <a:bodyPr>
            <a:normAutofit/>
          </a:bodyPr>
          <a:lstStyle>
            <a:lvl1pPr algn="l">
              <a:defRPr sz="3200"/>
            </a:lvl1pPr>
          </a:lstStyle>
          <a:p>
            <a:r>
              <a:rPr lang="en-US" dirty="0" smtClean="0"/>
              <a:t>Click to edit Master title</a:t>
            </a:r>
            <a:endParaRPr lang="en-US" dirty="0"/>
          </a:p>
        </p:txBody>
      </p:sp>
      <p:sp>
        <p:nvSpPr>
          <p:cNvPr id="3" name="Subtitle 2"/>
          <p:cNvSpPr>
            <a:spLocks noGrp="1"/>
          </p:cNvSpPr>
          <p:nvPr>
            <p:ph type="subTitle" idx="1"/>
          </p:nvPr>
        </p:nvSpPr>
        <p:spPr>
          <a:xfrm>
            <a:off x="3753327" y="3801205"/>
            <a:ext cx="5182153" cy="2351461"/>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a:solidFill>
                  <a:srgbClr val="0091DA"/>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8" name="Picture 7" descr="BCBSRI_CMYK_HZ_2C_313_K.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2037" y="3064865"/>
            <a:ext cx="2128977" cy="532245"/>
          </a:xfrm>
          <a:prstGeom prst="rect">
            <a:avLst/>
          </a:prstGeom>
        </p:spPr>
      </p:pic>
      <p:sp>
        <p:nvSpPr>
          <p:cNvPr id="15" name="Rectangle 14"/>
          <p:cNvSpPr/>
          <p:nvPr userDrawn="1"/>
        </p:nvSpPr>
        <p:spPr>
          <a:xfrm>
            <a:off x="2990342" y="4211092"/>
            <a:ext cx="473905" cy="466477"/>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Rectangle 17"/>
          <p:cNvSpPr/>
          <p:nvPr userDrawn="1"/>
        </p:nvSpPr>
        <p:spPr>
          <a:xfrm>
            <a:off x="6945721" y="6014159"/>
            <a:ext cx="1641440" cy="75039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2831014" y="4524343"/>
            <a:ext cx="318044" cy="306451"/>
          </a:xfrm>
          <a:prstGeom prst="rect">
            <a:avLst/>
          </a:prstGeom>
          <a:solidFill>
            <a:schemeClr val="accent2">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0" y="0"/>
            <a:ext cx="1641440" cy="75039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2448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D34239C-B352-0948-B9CE-E2E2EB6EF3E9}" type="datetimeFigureOut">
              <a:rPr lang="en-US" smtClean="0"/>
              <a:t>4/14/2016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9" name="Text Placeholder 2"/>
          <p:cNvSpPr>
            <a:spLocks noGrp="1"/>
          </p:cNvSpPr>
          <p:nvPr>
            <p:ph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633425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wo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3956908"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10"/>
          </p:nvPr>
        </p:nvSpPr>
        <p:spPr/>
        <p:txBody>
          <a:bodyPr/>
          <a:lstStyle/>
          <a:p>
            <a:fld id="{5D34239C-B352-0948-B9CE-E2E2EB6EF3E9}" type="datetimeFigureOut">
              <a:rPr lang="en-US" smtClean="0"/>
              <a:t>4/14/2016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Content Placeholder 2"/>
          <p:cNvSpPr>
            <a:spLocks noGrp="1"/>
          </p:cNvSpPr>
          <p:nvPr>
            <p:ph idx="13"/>
          </p:nvPr>
        </p:nvSpPr>
        <p:spPr>
          <a:xfrm>
            <a:off x="4729892" y="1600200"/>
            <a:ext cx="3956908"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191611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Picture and Text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34239C-B352-0948-B9CE-E2E2EB6EF3E9}" type="datetimeFigureOut">
              <a:rPr lang="en-US" smtClean="0"/>
              <a:pPr/>
              <a:t>4/14/2016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6" name="Content Placeholder 2"/>
          <p:cNvSpPr>
            <a:spLocks noGrp="1"/>
          </p:cNvSpPr>
          <p:nvPr>
            <p:ph idx="13"/>
          </p:nvPr>
        </p:nvSpPr>
        <p:spPr>
          <a:xfrm>
            <a:off x="4729892" y="1600200"/>
            <a:ext cx="3956908"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8" name="Picture Placeholder 7"/>
          <p:cNvSpPr>
            <a:spLocks noGrp="1"/>
          </p:cNvSpPr>
          <p:nvPr>
            <p:ph type="pic" sz="quarter" idx="14"/>
          </p:nvPr>
        </p:nvSpPr>
        <p:spPr>
          <a:xfrm>
            <a:off x="350838" y="1600200"/>
            <a:ext cx="4221162" cy="4525963"/>
          </a:xfrm>
        </p:spPr>
        <p:txBody>
          <a:bodyPr/>
          <a:lstStyle/>
          <a:p>
            <a:endParaRPr lang="en-US" dirty="0"/>
          </a:p>
        </p:txBody>
      </p:sp>
    </p:spTree>
    <p:extLst>
      <p:ext uri="{BB962C8B-B14F-4D97-AF65-F5344CB8AC3E}">
        <p14:creationId xmlns:p14="http://schemas.microsoft.com/office/powerpoint/2010/main" val="3541689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losing or Transition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D34239C-B352-0948-B9CE-E2E2EB6EF3E9}" type="datetimeFigureOut">
              <a:rPr lang="en-US" smtClean="0"/>
              <a:pPr/>
              <a:t>4/14/2016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Rectangle 4"/>
          <p:cNvSpPr/>
          <p:nvPr userDrawn="1"/>
        </p:nvSpPr>
        <p:spPr>
          <a:xfrm rot="16200000" flipH="1">
            <a:off x="4359299" y="-110943"/>
            <a:ext cx="45719" cy="7849918"/>
          </a:xfrm>
          <a:prstGeom prst="rect">
            <a:avLst/>
          </a:prstGeom>
          <a:solidFill>
            <a:schemeClr val="bg1">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userDrawn="1"/>
        </p:nvSpPr>
        <p:spPr>
          <a:xfrm rot="16200000">
            <a:off x="6377151" y="3688939"/>
            <a:ext cx="473905" cy="466477"/>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userDrawn="1"/>
        </p:nvSpPr>
        <p:spPr>
          <a:xfrm rot="16200000">
            <a:off x="6688319" y="4006210"/>
            <a:ext cx="318044" cy="306451"/>
          </a:xfrm>
          <a:prstGeom prst="rect">
            <a:avLst/>
          </a:prstGeom>
          <a:solidFill>
            <a:schemeClr val="accent2">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0"/>
            <a:ext cx="1641440" cy="75039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itle 1"/>
          <p:cNvSpPr>
            <a:spLocks noGrp="1"/>
          </p:cNvSpPr>
          <p:nvPr>
            <p:ph type="ctrTitle"/>
          </p:nvPr>
        </p:nvSpPr>
        <p:spPr>
          <a:xfrm>
            <a:off x="457200" y="2611212"/>
            <a:ext cx="7849918" cy="1179944"/>
          </a:xfrm>
        </p:spPr>
        <p:txBody>
          <a:bodyPr>
            <a:normAutofit/>
          </a:bodyPr>
          <a:lstStyle>
            <a:lvl1pPr algn="l">
              <a:defRPr sz="3200"/>
            </a:lvl1pPr>
          </a:lstStyle>
          <a:p>
            <a:r>
              <a:rPr lang="en-US" dirty="0" smtClean="0"/>
              <a:t>Click to edit Master title</a:t>
            </a:r>
            <a:endParaRPr lang="en-US" dirty="0"/>
          </a:p>
        </p:txBody>
      </p:sp>
    </p:spTree>
    <p:extLst>
      <p:ext uri="{BB962C8B-B14F-4D97-AF65-F5344CB8AC3E}">
        <p14:creationId xmlns:p14="http://schemas.microsoft.com/office/powerpoint/2010/main" val="4166739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bg1"/>
                </a:solidFill>
                <a:latin typeface="Arial"/>
                <a:cs typeface="Arial"/>
              </a:defRPr>
            </a:lvl1pPr>
          </a:lstStyle>
          <a:p>
            <a:fld id="{5D34239C-B352-0948-B9CE-E2E2EB6EF3E9}" type="datetimeFigureOut">
              <a:rPr lang="en-US" smtClean="0"/>
              <a:pPr/>
              <a:t>4/14/2016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rgbClr val="6399AE"/>
                </a:solidFill>
                <a:latin typeface="Arial"/>
                <a:cs typeface="Arial"/>
              </a:defRPr>
            </a:lvl1pPr>
          </a:lstStyle>
          <a:p>
            <a:endParaRPr lang="en-US" dirty="0"/>
          </a:p>
        </p:txBody>
      </p:sp>
      <p:pic>
        <p:nvPicPr>
          <p:cNvPr id="7" name="Picture 6" descr="BCBSRI_CMYK_HZ_2C_313_K.eps"/>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7225786" y="6419848"/>
            <a:ext cx="1007762" cy="251941"/>
          </a:xfrm>
          <a:prstGeom prst="rect">
            <a:avLst/>
          </a:prstGeom>
        </p:spPr>
      </p:pic>
      <p:cxnSp>
        <p:nvCxnSpPr>
          <p:cNvPr id="9" name="Straight Connector 8"/>
          <p:cNvCxnSpPr/>
          <p:nvPr userDrawn="1"/>
        </p:nvCxnSpPr>
        <p:spPr>
          <a:xfrm>
            <a:off x="8327978" y="6419848"/>
            <a:ext cx="0" cy="251941"/>
          </a:xfrm>
          <a:prstGeom prst="line">
            <a:avLst/>
          </a:prstGeom>
          <a:ln w="635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2" name="Slide Number Placeholder 5"/>
          <p:cNvSpPr txBox="1">
            <a:spLocks/>
          </p:cNvSpPr>
          <p:nvPr userDrawn="1"/>
        </p:nvSpPr>
        <p:spPr>
          <a:xfrm>
            <a:off x="6553200" y="6356350"/>
            <a:ext cx="2133600" cy="365125"/>
          </a:xfrm>
          <a:prstGeom prst="rect">
            <a:avLst/>
          </a:prstGeom>
        </p:spPr>
        <p:txBody>
          <a:bodyPr vert="horz" lIns="91440" tIns="45720" rIns="91440" bIns="45720" rtlCol="0" anchor="ctr"/>
          <a:lstStyle>
            <a:defPPr>
              <a:defRPr lang="en-US"/>
            </a:defPPr>
            <a:lvl1pPr algn="r" defTabSz="457200" rtl="0" fontAlgn="auto">
              <a:spcBef>
                <a:spcPts val="0"/>
              </a:spcBef>
              <a:spcAft>
                <a:spcPts val="0"/>
              </a:spcAft>
              <a:defRPr sz="1200" kern="1200">
                <a:ln>
                  <a:noFill/>
                </a:ln>
                <a:solidFill>
                  <a:schemeClr val="bg1"/>
                </a:solidFill>
                <a:latin typeface="+mn-lt"/>
                <a:ea typeface="+mn-ea"/>
                <a:cs typeface="+mn-cs"/>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D055DDE3-9986-F04A-9DDB-8956EA89D7CA}" type="slidenum">
              <a:rPr kumimoji="0" lang="en-US" sz="1200" b="0" i="0" u="none" strike="noStrike" kern="1200" cap="none" spc="0" normalizeH="0" baseline="0" noProof="0" smtClean="0">
                <a:ln>
                  <a:noFill/>
                </a:ln>
                <a:solidFill>
                  <a:schemeClr val="bg1"/>
                </a:solidFill>
                <a:effectLst/>
                <a:uLnTx/>
                <a:uFillTx/>
                <a:latin typeface="Arial"/>
                <a:ea typeface="+mn-ea"/>
                <a:cs typeface="Arial"/>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schemeClr val="bg1"/>
              </a:solidFill>
              <a:effectLst/>
              <a:uLnTx/>
              <a:uFillTx/>
              <a:latin typeface="Arial"/>
              <a:ea typeface="+mn-ea"/>
              <a:cs typeface="Arial"/>
            </a:endParaRPr>
          </a:p>
        </p:txBody>
      </p:sp>
      <p:sp>
        <p:nvSpPr>
          <p:cNvPr id="10" name="Rectangle 9"/>
          <p:cNvSpPr/>
          <p:nvPr userDrawn="1"/>
        </p:nvSpPr>
        <p:spPr>
          <a:xfrm rot="16200000">
            <a:off x="541040" y="-307075"/>
            <a:ext cx="45719" cy="1127797"/>
          </a:xfrm>
          <a:prstGeom prst="rect">
            <a:avLst/>
          </a:prstGeom>
          <a:solidFill>
            <a:schemeClr val="bg1">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p:cNvSpPr/>
          <p:nvPr userDrawn="1"/>
        </p:nvSpPr>
        <p:spPr>
          <a:xfrm rot="16200000">
            <a:off x="170055" y="86028"/>
            <a:ext cx="473905" cy="466477"/>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Rectangle 12"/>
          <p:cNvSpPr/>
          <p:nvPr userDrawn="1"/>
        </p:nvSpPr>
        <p:spPr>
          <a:xfrm rot="16200000">
            <a:off x="481224" y="403300"/>
            <a:ext cx="318044" cy="306451"/>
          </a:xfrm>
          <a:prstGeom prst="rect">
            <a:avLst/>
          </a:prstGeom>
          <a:solidFill>
            <a:schemeClr val="accent2">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28715707"/>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Lst>
  <p:txStyles>
    <p:titleStyle>
      <a:lvl1pPr algn="ctr" defTabSz="457200" rtl="0" eaLnBrk="1" latinLnBrk="0" hangingPunct="1">
        <a:spcBef>
          <a:spcPct val="0"/>
        </a:spcBef>
        <a:buNone/>
        <a:defRPr sz="2800" kern="1200">
          <a:solidFill>
            <a:schemeClr val="tx2"/>
          </a:solidFill>
          <a:latin typeface="+mj-lt"/>
          <a:ea typeface="+mj-ea"/>
          <a:cs typeface="+mj-cs"/>
        </a:defRPr>
      </a:lvl1pPr>
    </p:titleStyle>
    <p:bodyStyle>
      <a:lvl1pPr marL="342900" indent="-342900" algn="l" defTabSz="457200" rtl="0" eaLnBrk="1" latinLnBrk="0" hangingPunct="1">
        <a:spcBef>
          <a:spcPct val="20000"/>
        </a:spcBef>
        <a:buFont typeface="Arial"/>
        <a:buChar char="•"/>
        <a:defRPr sz="2400" kern="1200">
          <a:solidFill>
            <a:schemeClr val="accent1"/>
          </a:solidFill>
          <a:latin typeface="+mj-lt"/>
          <a:ea typeface="+mn-ea"/>
          <a:cs typeface="+mn-cs"/>
        </a:defRPr>
      </a:lvl1pPr>
      <a:lvl2pPr marL="742950" indent="-285750" algn="l" defTabSz="457200" rtl="0" eaLnBrk="1" latinLnBrk="0" hangingPunct="1">
        <a:spcBef>
          <a:spcPct val="20000"/>
        </a:spcBef>
        <a:buFont typeface="Arial"/>
        <a:buChar char="–"/>
        <a:defRPr sz="2000" kern="1200">
          <a:solidFill>
            <a:srgbClr val="003E51"/>
          </a:solidFill>
          <a:latin typeface="+mj-lt"/>
          <a:ea typeface="+mn-ea"/>
          <a:cs typeface="+mn-cs"/>
        </a:defRPr>
      </a:lvl2pPr>
      <a:lvl3pPr marL="1143000" indent="-228600" algn="l" defTabSz="457200" rtl="0" eaLnBrk="1" latinLnBrk="0" hangingPunct="1">
        <a:spcBef>
          <a:spcPct val="20000"/>
        </a:spcBef>
        <a:buSzPct val="85000"/>
        <a:buFont typeface="Lucida Grande"/>
        <a:buChar char="&gt;"/>
        <a:defRPr sz="2000" kern="1200">
          <a:solidFill>
            <a:srgbClr val="003E51"/>
          </a:solidFill>
          <a:latin typeface="+mj-lt"/>
          <a:ea typeface="+mn-ea"/>
          <a:cs typeface="+mn-cs"/>
        </a:defRPr>
      </a:lvl3pPr>
      <a:lvl4pPr marL="1657350" indent="-285750" algn="l" defTabSz="457200" rtl="0" eaLnBrk="1" latinLnBrk="0" hangingPunct="1">
        <a:spcBef>
          <a:spcPct val="20000"/>
        </a:spcBef>
        <a:buFont typeface="Lucida Grande"/>
        <a:buChar char="-"/>
        <a:defRPr sz="1800" kern="1200">
          <a:solidFill>
            <a:srgbClr val="003E51"/>
          </a:solidFill>
          <a:latin typeface="+mj-lt"/>
          <a:ea typeface="+mn-ea"/>
          <a:cs typeface="+mn-cs"/>
        </a:defRPr>
      </a:lvl4pPr>
      <a:lvl5pPr marL="2057400" indent="-228600" algn="l" defTabSz="457200" rtl="0" eaLnBrk="1" latinLnBrk="0" hangingPunct="1">
        <a:spcBef>
          <a:spcPct val="20000"/>
        </a:spcBef>
        <a:buFont typeface="Arial"/>
        <a:buChar char="»"/>
        <a:defRPr sz="2000" kern="1200">
          <a:solidFill>
            <a:srgbClr val="003E51"/>
          </a:solidFill>
          <a:latin typeface="+mj-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Defining and Measuring Primary Care Access Goals for Integra-BCBSRI Commercial Contract</a:t>
            </a:r>
            <a:endParaRPr lang="en-US" dirty="0"/>
          </a:p>
        </p:txBody>
      </p:sp>
      <p:sp>
        <p:nvSpPr>
          <p:cNvPr id="3" name="Subtitle 2"/>
          <p:cNvSpPr>
            <a:spLocks noGrp="1"/>
          </p:cNvSpPr>
          <p:nvPr>
            <p:ph type="subTitle" idx="1"/>
          </p:nvPr>
        </p:nvSpPr>
        <p:spPr>
          <a:xfrm>
            <a:off x="4839196" y="4726379"/>
            <a:ext cx="3834236" cy="1289411"/>
          </a:xfrm>
        </p:spPr>
        <p:txBody>
          <a:bodyPr>
            <a:normAutofit/>
          </a:bodyPr>
          <a:lstStyle/>
          <a:p>
            <a:r>
              <a:rPr lang="en-US" dirty="0" smtClean="0"/>
              <a:t>CTC-Clinical Strategy Committee </a:t>
            </a:r>
          </a:p>
          <a:p>
            <a:r>
              <a:rPr lang="en-US" dirty="0" smtClean="0"/>
              <a:t>April 15, 2016</a:t>
            </a:r>
          </a:p>
          <a:p>
            <a:endParaRPr lang="en-US" dirty="0"/>
          </a:p>
        </p:txBody>
      </p:sp>
    </p:spTree>
    <p:extLst>
      <p:ext uri="{BB962C8B-B14F-4D97-AF65-F5344CB8AC3E}">
        <p14:creationId xmlns:p14="http://schemas.microsoft.com/office/powerpoint/2010/main" val="35002578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heavy" dirty="0"/>
              <a:t>BCBSRI/Integra Access </a:t>
            </a:r>
            <a:r>
              <a:rPr lang="en-US" b="1" u="heavy" dirty="0" smtClean="0"/>
              <a:t>Improvement </a:t>
            </a:r>
            <a:br>
              <a:rPr lang="en-US" b="1" u="heavy" dirty="0" smtClean="0"/>
            </a:br>
            <a:r>
              <a:rPr lang="en-US" b="1" u="heavy" dirty="0" smtClean="0"/>
              <a:t>Initiative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Primary Care Access Improvement proposed as performance requirement for commercial contract</a:t>
            </a:r>
          </a:p>
          <a:p>
            <a:r>
              <a:rPr lang="en-US" dirty="0" smtClean="0"/>
              <a:t>Proposed baseline measure in YR1 with % improvement in years 2 &amp; 3.</a:t>
            </a:r>
          </a:p>
          <a:p>
            <a:r>
              <a:rPr lang="en-US" dirty="0" smtClean="0"/>
              <a:t>Agreement not reached on specific measure</a:t>
            </a:r>
          </a:p>
          <a:p>
            <a:r>
              <a:rPr lang="en-US" dirty="0" smtClean="0"/>
              <a:t>Consultant engaged to mediate and obtain agreement</a:t>
            </a:r>
          </a:p>
          <a:p>
            <a:r>
              <a:rPr lang="en-US" dirty="0" smtClean="0"/>
              <a:t>Primary Care access measurement approaches document delivered by consultant</a:t>
            </a:r>
          </a:p>
          <a:p>
            <a:r>
              <a:rPr lang="en-US" dirty="0" smtClean="0"/>
              <a:t>Parties met, reviewed document and rapidly reached consensus</a:t>
            </a:r>
          </a:p>
          <a:p>
            <a:r>
              <a:rPr lang="en-US" dirty="0" smtClean="0"/>
              <a:t>Measurement definition &amp; specifications written</a:t>
            </a:r>
          </a:p>
          <a:p>
            <a:r>
              <a:rPr lang="en-US" dirty="0" smtClean="0"/>
              <a:t>Implementation pending</a:t>
            </a:r>
            <a:endParaRPr lang="en-US" dirty="0"/>
          </a:p>
        </p:txBody>
      </p:sp>
    </p:spTree>
    <p:extLst>
      <p:ext uri="{BB962C8B-B14F-4D97-AF65-F5344CB8AC3E}">
        <p14:creationId xmlns:p14="http://schemas.microsoft.com/office/powerpoint/2010/main" val="39346576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b="1" dirty="0"/>
              <a:t>Defining Primary Care</a:t>
            </a:r>
            <a:br>
              <a:rPr lang="en-US" b="1" dirty="0"/>
            </a:br>
            <a:endParaRPr lang="en-US" sz="900" dirty="0"/>
          </a:p>
        </p:txBody>
      </p:sp>
      <p:sp>
        <p:nvSpPr>
          <p:cNvPr id="5" name="Content Placeholder 2"/>
          <p:cNvSpPr>
            <a:spLocks noGrp="1"/>
          </p:cNvSpPr>
          <p:nvPr>
            <p:ph idx="1"/>
          </p:nvPr>
        </p:nvSpPr>
        <p:spPr>
          <a:xfrm>
            <a:off x="625642" y="1561432"/>
            <a:ext cx="7700211" cy="4112126"/>
          </a:xfrm>
        </p:spPr>
        <p:txBody>
          <a:bodyPr>
            <a:normAutofit fontScale="25000" lnSpcReduction="20000"/>
          </a:bodyPr>
          <a:lstStyle/>
          <a:p>
            <a:pPr marL="0" indent="0">
              <a:lnSpc>
                <a:spcPct val="170000"/>
              </a:lnSpc>
              <a:spcBef>
                <a:spcPts val="0"/>
              </a:spcBef>
              <a:buNone/>
            </a:pPr>
            <a:r>
              <a:rPr lang="en-US" sz="3700" u="sng" dirty="0"/>
              <a:t>Accessible first‐contact care</a:t>
            </a:r>
            <a:r>
              <a:rPr lang="en-US" sz="3700" u="sng" dirty="0" smtClean="0"/>
              <a:t>:</a:t>
            </a:r>
            <a:endParaRPr lang="en-US" sz="3700" dirty="0" smtClean="0"/>
          </a:p>
          <a:p>
            <a:pPr>
              <a:lnSpc>
                <a:spcPct val="170000"/>
              </a:lnSpc>
              <a:spcBef>
                <a:spcPts val="0"/>
              </a:spcBef>
              <a:buFont typeface="Wingdings" panose="05000000000000000000" pitchFamily="2" charset="2"/>
              <a:buChar char="§"/>
            </a:pPr>
            <a:r>
              <a:rPr lang="en-US" sz="3700" dirty="0" smtClean="0"/>
              <a:t>Primary </a:t>
            </a:r>
            <a:r>
              <a:rPr lang="en-US" sz="3700" dirty="0"/>
              <a:t>care clinicians make their services available and easily accessible to patients with new </a:t>
            </a:r>
            <a:r>
              <a:rPr lang="en-US" sz="3700" dirty="0" smtClean="0"/>
              <a:t>medical needs </a:t>
            </a:r>
            <a:r>
              <a:rPr lang="en-US" sz="3700" dirty="0"/>
              <a:t>or ongoing health concerns. </a:t>
            </a:r>
            <a:endParaRPr lang="en-US" sz="3700" dirty="0" smtClean="0"/>
          </a:p>
          <a:p>
            <a:pPr>
              <a:lnSpc>
                <a:spcPct val="120000"/>
              </a:lnSpc>
              <a:spcBef>
                <a:spcPts val="0"/>
              </a:spcBef>
              <a:buFont typeface="Wingdings" panose="05000000000000000000" pitchFamily="2" charset="2"/>
              <a:buChar char="§"/>
            </a:pPr>
            <a:r>
              <a:rPr lang="en-US" sz="3700" dirty="0" smtClean="0"/>
              <a:t>This includes:</a:t>
            </a:r>
          </a:p>
          <a:p>
            <a:pPr lvl="1">
              <a:lnSpc>
                <a:spcPct val="120000"/>
              </a:lnSpc>
              <a:spcBef>
                <a:spcPts val="0"/>
              </a:spcBef>
              <a:buFont typeface="Courier New" panose="02070309020205020404" pitchFamily="49" charset="0"/>
              <a:buChar char="o"/>
            </a:pPr>
            <a:r>
              <a:rPr lang="en-US" sz="3300" dirty="0" smtClean="0">
                <a:solidFill>
                  <a:schemeClr val="accent2">
                    <a:lumMod val="50000"/>
                  </a:schemeClr>
                </a:solidFill>
              </a:rPr>
              <a:t>Shorter </a:t>
            </a:r>
            <a:r>
              <a:rPr lang="en-US" sz="3300" dirty="0">
                <a:solidFill>
                  <a:schemeClr val="accent2">
                    <a:lumMod val="50000"/>
                  </a:schemeClr>
                </a:solidFill>
              </a:rPr>
              <a:t>waiting times for urgent needs, </a:t>
            </a:r>
            <a:endParaRPr lang="en-US" sz="3300" dirty="0" smtClean="0">
              <a:solidFill>
                <a:schemeClr val="accent2">
                  <a:lumMod val="50000"/>
                </a:schemeClr>
              </a:solidFill>
            </a:endParaRPr>
          </a:p>
          <a:p>
            <a:pPr lvl="1">
              <a:lnSpc>
                <a:spcPct val="120000"/>
              </a:lnSpc>
              <a:spcBef>
                <a:spcPts val="0"/>
              </a:spcBef>
              <a:buFont typeface="Courier New" panose="02070309020205020404" pitchFamily="49" charset="0"/>
              <a:buChar char="o"/>
            </a:pPr>
            <a:r>
              <a:rPr lang="en-US" sz="3300" dirty="0">
                <a:solidFill>
                  <a:schemeClr val="accent2">
                    <a:lumMod val="50000"/>
                  </a:schemeClr>
                </a:solidFill>
              </a:rPr>
              <a:t>E</a:t>
            </a:r>
            <a:r>
              <a:rPr lang="en-US" sz="3300" dirty="0" smtClean="0">
                <a:solidFill>
                  <a:schemeClr val="accent2">
                    <a:lumMod val="50000"/>
                  </a:schemeClr>
                </a:solidFill>
              </a:rPr>
              <a:t>nhanced in‐person </a:t>
            </a:r>
            <a:r>
              <a:rPr lang="en-US" sz="3300" dirty="0">
                <a:solidFill>
                  <a:schemeClr val="accent2">
                    <a:lumMod val="50000"/>
                  </a:schemeClr>
                </a:solidFill>
              </a:rPr>
              <a:t>hours, </a:t>
            </a:r>
            <a:endParaRPr lang="en-US" sz="3300" dirty="0" smtClean="0">
              <a:solidFill>
                <a:schemeClr val="accent2">
                  <a:lumMod val="50000"/>
                </a:schemeClr>
              </a:solidFill>
            </a:endParaRPr>
          </a:p>
          <a:p>
            <a:pPr lvl="1">
              <a:lnSpc>
                <a:spcPct val="120000"/>
              </a:lnSpc>
              <a:spcBef>
                <a:spcPts val="0"/>
              </a:spcBef>
              <a:buFont typeface="Courier New" panose="02070309020205020404" pitchFamily="49" charset="0"/>
              <a:buChar char="o"/>
            </a:pPr>
            <a:r>
              <a:rPr lang="en-US" sz="3300" dirty="0">
                <a:solidFill>
                  <a:schemeClr val="accent2">
                    <a:lumMod val="50000"/>
                  </a:schemeClr>
                </a:solidFill>
              </a:rPr>
              <a:t>A</a:t>
            </a:r>
            <a:r>
              <a:rPr lang="en-US" sz="3300" dirty="0" smtClean="0">
                <a:solidFill>
                  <a:schemeClr val="accent2">
                    <a:lumMod val="50000"/>
                  </a:schemeClr>
                </a:solidFill>
              </a:rPr>
              <a:t>round‐the‐clock </a:t>
            </a:r>
            <a:r>
              <a:rPr lang="en-US" sz="3300" dirty="0">
                <a:solidFill>
                  <a:schemeClr val="accent2">
                    <a:lumMod val="50000"/>
                  </a:schemeClr>
                </a:solidFill>
              </a:rPr>
              <a:t>telephone or electronic access to a member of the care team who has access to the patient’s medical record, and </a:t>
            </a:r>
            <a:endParaRPr lang="en-US" sz="3300" dirty="0" smtClean="0">
              <a:solidFill>
                <a:schemeClr val="accent2">
                  <a:lumMod val="50000"/>
                </a:schemeClr>
              </a:solidFill>
            </a:endParaRPr>
          </a:p>
          <a:p>
            <a:pPr lvl="1">
              <a:lnSpc>
                <a:spcPct val="120000"/>
              </a:lnSpc>
              <a:spcBef>
                <a:spcPts val="0"/>
              </a:spcBef>
              <a:buFont typeface="Courier New" panose="02070309020205020404" pitchFamily="49" charset="0"/>
              <a:buChar char="o"/>
            </a:pPr>
            <a:r>
              <a:rPr lang="en-US" sz="3300" dirty="0">
                <a:solidFill>
                  <a:schemeClr val="accent2">
                    <a:lumMod val="50000"/>
                  </a:schemeClr>
                </a:solidFill>
              </a:rPr>
              <a:t>A</a:t>
            </a:r>
            <a:r>
              <a:rPr lang="en-US" sz="3300" dirty="0" smtClean="0">
                <a:solidFill>
                  <a:schemeClr val="accent2">
                    <a:lumMod val="50000"/>
                  </a:schemeClr>
                </a:solidFill>
              </a:rPr>
              <a:t>lternative </a:t>
            </a:r>
            <a:r>
              <a:rPr lang="en-US" sz="3300" dirty="0">
                <a:solidFill>
                  <a:schemeClr val="accent2">
                    <a:lumMod val="50000"/>
                  </a:schemeClr>
                </a:solidFill>
              </a:rPr>
              <a:t>methods of communication including patient portals. </a:t>
            </a:r>
            <a:endParaRPr lang="en-US" sz="3300" dirty="0" smtClean="0">
              <a:solidFill>
                <a:schemeClr val="accent2">
                  <a:lumMod val="50000"/>
                </a:schemeClr>
              </a:solidFill>
            </a:endParaRPr>
          </a:p>
          <a:p>
            <a:pPr lvl="1">
              <a:lnSpc>
                <a:spcPct val="120000"/>
              </a:lnSpc>
              <a:spcBef>
                <a:spcPts val="0"/>
              </a:spcBef>
              <a:buFont typeface="Courier New" panose="02070309020205020404" pitchFamily="49" charset="0"/>
              <a:buChar char="o"/>
            </a:pPr>
            <a:r>
              <a:rPr lang="en-US" sz="3300" dirty="0" smtClean="0">
                <a:solidFill>
                  <a:schemeClr val="accent2">
                    <a:lumMod val="50000"/>
                  </a:schemeClr>
                </a:solidFill>
              </a:rPr>
              <a:t>This </a:t>
            </a:r>
            <a:r>
              <a:rPr lang="en-US" sz="3300" dirty="0">
                <a:solidFill>
                  <a:schemeClr val="accent2">
                    <a:lumMod val="50000"/>
                  </a:schemeClr>
                </a:solidFill>
              </a:rPr>
              <a:t>also includes providers who speak the language of the population served.</a:t>
            </a:r>
          </a:p>
          <a:p>
            <a:pPr marL="0" indent="0">
              <a:lnSpc>
                <a:spcPct val="120000"/>
              </a:lnSpc>
              <a:spcBef>
                <a:spcPts val="0"/>
              </a:spcBef>
              <a:buNone/>
            </a:pPr>
            <a:r>
              <a:rPr lang="en-US" sz="3700" dirty="0"/>
              <a:t> </a:t>
            </a:r>
          </a:p>
          <a:p>
            <a:pPr marL="0" indent="0">
              <a:lnSpc>
                <a:spcPct val="170000"/>
              </a:lnSpc>
              <a:spcBef>
                <a:spcPts val="0"/>
              </a:spcBef>
              <a:buNone/>
            </a:pPr>
            <a:r>
              <a:rPr lang="en-US" sz="3700" u="sng" dirty="0"/>
              <a:t>Continuous care</a:t>
            </a:r>
            <a:r>
              <a:rPr lang="en-US" sz="3700" u="sng" dirty="0" smtClean="0"/>
              <a:t>:</a:t>
            </a:r>
            <a:endParaRPr lang="en-US" sz="3700" dirty="0"/>
          </a:p>
          <a:p>
            <a:pPr>
              <a:lnSpc>
                <a:spcPct val="120000"/>
              </a:lnSpc>
              <a:spcBef>
                <a:spcPts val="0"/>
              </a:spcBef>
              <a:buFont typeface="Wingdings" panose="05000000000000000000" pitchFamily="2" charset="2"/>
              <a:buChar char="§"/>
            </a:pPr>
            <a:r>
              <a:rPr lang="en-US" sz="3700" dirty="0"/>
              <a:t>Primary care clinicians have a personal and uninterrupted caring relationship with their patients, </a:t>
            </a:r>
            <a:r>
              <a:rPr lang="en-US" sz="3700" dirty="0" smtClean="0"/>
              <a:t>with continuous </a:t>
            </a:r>
            <a:r>
              <a:rPr lang="en-US" sz="3700" dirty="0"/>
              <a:t>exchange of relevant information about health care and health needs.</a:t>
            </a:r>
          </a:p>
          <a:p>
            <a:pPr marL="0" indent="0">
              <a:lnSpc>
                <a:spcPct val="120000"/>
              </a:lnSpc>
              <a:spcBef>
                <a:spcPts val="0"/>
              </a:spcBef>
              <a:buNone/>
            </a:pPr>
            <a:r>
              <a:rPr lang="en-US" sz="3700" dirty="0"/>
              <a:t> </a:t>
            </a:r>
          </a:p>
          <a:p>
            <a:pPr marL="0" indent="0">
              <a:lnSpc>
                <a:spcPct val="170000"/>
              </a:lnSpc>
              <a:spcBef>
                <a:spcPts val="0"/>
              </a:spcBef>
              <a:buNone/>
            </a:pPr>
            <a:r>
              <a:rPr lang="en-US" sz="3700" u="sng" dirty="0"/>
              <a:t>Comprehensiveness of </a:t>
            </a:r>
            <a:r>
              <a:rPr lang="en-US" sz="3700" u="sng" dirty="0" smtClean="0"/>
              <a:t>care:</a:t>
            </a:r>
          </a:p>
          <a:p>
            <a:pPr>
              <a:lnSpc>
                <a:spcPct val="120000"/>
              </a:lnSpc>
              <a:spcBef>
                <a:spcPts val="0"/>
              </a:spcBef>
              <a:buFont typeface="Wingdings" panose="05000000000000000000" pitchFamily="2" charset="2"/>
              <a:buChar char="§"/>
            </a:pPr>
            <a:r>
              <a:rPr lang="en-US" sz="3700" dirty="0" smtClean="0"/>
              <a:t>Primary </a:t>
            </a:r>
            <a:r>
              <a:rPr lang="en-US" sz="3700" dirty="0"/>
              <a:t>care clinicians, working with the </a:t>
            </a:r>
            <a:r>
              <a:rPr lang="en-US" sz="3700" dirty="0" smtClean="0"/>
              <a:t>interprofessional </a:t>
            </a:r>
            <a:r>
              <a:rPr lang="en-US" sz="3700" dirty="0"/>
              <a:t>primary care team, meet the large majority </a:t>
            </a:r>
            <a:r>
              <a:rPr lang="en-US" sz="3700" dirty="0" smtClean="0"/>
              <a:t>of each </a:t>
            </a:r>
            <a:r>
              <a:rPr lang="en-US" sz="3700" dirty="0"/>
              <a:t>patient’s physical and mental health care needs, including prevention and wellness, acute care, chronic and comorbid care, to include discussing end‐of‐life care.</a:t>
            </a:r>
          </a:p>
          <a:p>
            <a:pPr marL="0" indent="0">
              <a:lnSpc>
                <a:spcPct val="120000"/>
              </a:lnSpc>
              <a:spcBef>
                <a:spcPts val="0"/>
              </a:spcBef>
              <a:buNone/>
            </a:pPr>
            <a:r>
              <a:rPr lang="en-US" sz="3700" dirty="0"/>
              <a:t> </a:t>
            </a:r>
          </a:p>
          <a:p>
            <a:pPr marL="0" indent="0">
              <a:lnSpc>
                <a:spcPct val="170000"/>
              </a:lnSpc>
              <a:spcBef>
                <a:spcPts val="0"/>
              </a:spcBef>
              <a:buNone/>
            </a:pPr>
            <a:r>
              <a:rPr lang="en-US" sz="3700" u="sng" dirty="0"/>
              <a:t>Coordinated care:</a:t>
            </a:r>
            <a:endParaRPr lang="en-US" sz="3700" dirty="0"/>
          </a:p>
          <a:p>
            <a:pPr>
              <a:lnSpc>
                <a:spcPct val="120000"/>
              </a:lnSpc>
              <a:spcBef>
                <a:spcPts val="0"/>
              </a:spcBef>
              <a:buFont typeface="Wingdings" panose="05000000000000000000" pitchFamily="2" charset="2"/>
              <a:buChar char="§"/>
            </a:pPr>
            <a:r>
              <a:rPr lang="en-US" sz="3700" dirty="0"/>
              <a:t>Primary care practices coordinate care across all elements of the broader health care system, </a:t>
            </a:r>
            <a:r>
              <a:rPr lang="en-US" sz="3700" dirty="0" smtClean="0"/>
              <a:t>including specialty </a:t>
            </a:r>
            <a:r>
              <a:rPr lang="en-US" sz="3700" dirty="0"/>
              <a:t>care, hospitals, home health care, and community services and support.</a:t>
            </a:r>
          </a:p>
          <a:p>
            <a:pPr marL="0" indent="0">
              <a:lnSpc>
                <a:spcPct val="120000"/>
              </a:lnSpc>
              <a:spcBef>
                <a:spcPts val="0"/>
              </a:spcBef>
              <a:buNone/>
            </a:pPr>
            <a:r>
              <a:rPr lang="en-US" sz="3700" dirty="0"/>
              <a:t> </a:t>
            </a:r>
          </a:p>
          <a:p>
            <a:pPr marL="0" indent="0">
              <a:lnSpc>
                <a:spcPct val="170000"/>
              </a:lnSpc>
              <a:spcBef>
                <a:spcPts val="0"/>
              </a:spcBef>
              <a:buNone/>
            </a:pPr>
            <a:r>
              <a:rPr lang="en-US" sz="3700" u="sng" dirty="0"/>
              <a:t>Accountable whole‐person care:</a:t>
            </a:r>
            <a:endParaRPr lang="en-US" sz="3700" dirty="0"/>
          </a:p>
          <a:p>
            <a:pPr>
              <a:lnSpc>
                <a:spcPct val="120000"/>
              </a:lnSpc>
              <a:spcBef>
                <a:spcPts val="0"/>
              </a:spcBef>
              <a:buFont typeface="Wingdings" panose="05000000000000000000" pitchFamily="2" charset="2"/>
              <a:buChar char="§"/>
            </a:pPr>
            <a:r>
              <a:rPr lang="en-US" sz="3700" dirty="0"/>
              <a:t>Primary care clinician/team is knowledgeable about and oriented toward the whole person</a:t>
            </a:r>
            <a:r>
              <a:rPr lang="en-US" sz="3700" dirty="0" smtClean="0"/>
              <a:t>, understanding </a:t>
            </a:r>
            <a:r>
              <a:rPr lang="en-US" sz="3700" dirty="0"/>
              <a:t>and respecting each patient’s unique needs, culture, values, and preferences in the context of their family and community. </a:t>
            </a:r>
            <a:endParaRPr lang="en-US" sz="3700" dirty="0" smtClean="0"/>
          </a:p>
          <a:p>
            <a:pPr>
              <a:lnSpc>
                <a:spcPct val="170000"/>
              </a:lnSpc>
              <a:spcBef>
                <a:spcPts val="0"/>
              </a:spcBef>
              <a:buFont typeface="Wingdings" panose="05000000000000000000" pitchFamily="2" charset="2"/>
              <a:buChar char="§"/>
            </a:pPr>
            <a:r>
              <a:rPr lang="en-US" sz="3700" dirty="0" smtClean="0"/>
              <a:t>“</a:t>
            </a:r>
            <a:r>
              <a:rPr lang="en-US" sz="3700" dirty="0"/>
              <a:t>Accountability” refers to caring for the whole person, not just an isolated body system.</a:t>
            </a:r>
          </a:p>
          <a:p>
            <a:endParaRPr lang="en-US" dirty="0"/>
          </a:p>
        </p:txBody>
      </p:sp>
      <p:sp>
        <p:nvSpPr>
          <p:cNvPr id="3" name="Rectangle 2"/>
          <p:cNvSpPr/>
          <p:nvPr/>
        </p:nvSpPr>
        <p:spPr>
          <a:xfrm>
            <a:off x="364722" y="5885697"/>
            <a:ext cx="4281941" cy="230832"/>
          </a:xfrm>
          <a:prstGeom prst="rect">
            <a:avLst/>
          </a:prstGeom>
        </p:spPr>
        <p:txBody>
          <a:bodyPr wrap="none">
            <a:spAutoFit/>
          </a:bodyPr>
          <a:lstStyle/>
          <a:p>
            <a:pPr lvl="0"/>
            <a:r>
              <a:rPr lang="en-US" sz="900" b="1" dirty="0">
                <a:solidFill>
                  <a:srgbClr val="003E51"/>
                </a:solidFill>
                <a:latin typeface="Arial"/>
              </a:rPr>
              <a:t>Source: material prepared by Commonwealth Medicine for Integra-BCBSRI</a:t>
            </a:r>
            <a:endParaRPr lang="en-US" dirty="0">
              <a:solidFill>
                <a:srgbClr val="A20067"/>
              </a:solidFill>
            </a:endParaRPr>
          </a:p>
        </p:txBody>
      </p:sp>
    </p:spTree>
    <p:extLst>
      <p:ext uri="{BB962C8B-B14F-4D97-AF65-F5344CB8AC3E}">
        <p14:creationId xmlns:p14="http://schemas.microsoft.com/office/powerpoint/2010/main" val="17688821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Defining Access</a:t>
            </a:r>
            <a:endParaRPr lang="en-US" dirty="0"/>
          </a:p>
        </p:txBody>
      </p:sp>
      <p:sp>
        <p:nvSpPr>
          <p:cNvPr id="3" name="Content Placeholder 2"/>
          <p:cNvSpPr>
            <a:spLocks noGrp="1"/>
          </p:cNvSpPr>
          <p:nvPr>
            <p:ph idx="1"/>
          </p:nvPr>
        </p:nvSpPr>
        <p:spPr>
          <a:xfrm>
            <a:off x="457200" y="1600200"/>
            <a:ext cx="8229600" cy="4779211"/>
          </a:xfrm>
        </p:spPr>
        <p:txBody>
          <a:bodyPr>
            <a:normAutofit fontScale="92500" lnSpcReduction="10000"/>
          </a:bodyPr>
          <a:lstStyle/>
          <a:p>
            <a:pPr>
              <a:buFont typeface="Wingdings" panose="05000000000000000000" pitchFamily="2" charset="2"/>
              <a:buChar char="§"/>
            </a:pPr>
            <a:r>
              <a:rPr lang="en-US" dirty="0"/>
              <a:t>The Institute of Medicine (IOM) notably defined access to health care as "the timely use of personal health services to achieve the best possible health outcomes."</a:t>
            </a:r>
            <a:r>
              <a:rPr lang="en-US" sz="1800" dirty="0"/>
              <a:t>3</a:t>
            </a:r>
            <a:endParaRPr lang="en-US" dirty="0"/>
          </a:p>
          <a:p>
            <a:pPr marL="0" indent="0">
              <a:buNone/>
            </a:pPr>
            <a:r>
              <a:rPr lang="en-US" dirty="0"/>
              <a:t> </a:t>
            </a:r>
          </a:p>
          <a:p>
            <a:pPr>
              <a:buFont typeface="Wingdings" panose="05000000000000000000" pitchFamily="2" charset="2"/>
              <a:buChar char="§"/>
            </a:pPr>
            <a:r>
              <a:rPr lang="en-US" dirty="0"/>
              <a:t>The 2011 National Healthcare Quality Report, prepared by the Agency for Healthcare Research and Quality (AHRQ) identified three essential steps, all necessary to achieve access: </a:t>
            </a:r>
            <a:r>
              <a:rPr lang="en-US" sz="800" dirty="0"/>
              <a:t>4</a:t>
            </a:r>
            <a:endParaRPr lang="en-US" dirty="0"/>
          </a:p>
          <a:p>
            <a:pPr marL="0" indent="0">
              <a:buNone/>
            </a:pPr>
            <a:r>
              <a:rPr lang="en-US" dirty="0"/>
              <a:t> </a:t>
            </a:r>
          </a:p>
          <a:p>
            <a:pPr lvl="1"/>
            <a:r>
              <a:rPr lang="en-US" dirty="0">
                <a:solidFill>
                  <a:schemeClr val="accent2">
                    <a:lumMod val="50000"/>
                  </a:schemeClr>
                </a:solidFill>
              </a:rPr>
              <a:t>Gaining entry into the </a:t>
            </a:r>
            <a:r>
              <a:rPr lang="en-US" u="sng" dirty="0">
                <a:solidFill>
                  <a:schemeClr val="accent2">
                    <a:lumMod val="50000"/>
                  </a:schemeClr>
                </a:solidFill>
              </a:rPr>
              <a:t>health care system.</a:t>
            </a:r>
            <a:endParaRPr lang="en-US" dirty="0">
              <a:solidFill>
                <a:schemeClr val="accent2">
                  <a:lumMod val="50000"/>
                </a:schemeClr>
              </a:solidFill>
            </a:endParaRPr>
          </a:p>
          <a:p>
            <a:pPr lvl="1"/>
            <a:r>
              <a:rPr lang="en-US" dirty="0">
                <a:solidFill>
                  <a:schemeClr val="accent2">
                    <a:lumMod val="50000"/>
                  </a:schemeClr>
                </a:solidFill>
              </a:rPr>
              <a:t>Getting access to </a:t>
            </a:r>
            <a:r>
              <a:rPr lang="en-US" u="sng" dirty="0">
                <a:solidFill>
                  <a:schemeClr val="accent2">
                    <a:lumMod val="50000"/>
                  </a:schemeClr>
                </a:solidFill>
              </a:rPr>
              <a:t>sites of care </a:t>
            </a:r>
            <a:r>
              <a:rPr lang="en-US" dirty="0">
                <a:solidFill>
                  <a:schemeClr val="accent2">
                    <a:lumMod val="50000"/>
                  </a:schemeClr>
                </a:solidFill>
              </a:rPr>
              <a:t>where services can be delivered; and</a:t>
            </a:r>
          </a:p>
          <a:p>
            <a:pPr lvl="1"/>
            <a:r>
              <a:rPr lang="en-US" dirty="0">
                <a:solidFill>
                  <a:schemeClr val="accent2">
                    <a:lumMod val="50000"/>
                  </a:schemeClr>
                </a:solidFill>
              </a:rPr>
              <a:t>Finding </a:t>
            </a:r>
            <a:r>
              <a:rPr lang="en-US" u="sng" dirty="0">
                <a:solidFill>
                  <a:schemeClr val="accent2">
                    <a:lumMod val="50000"/>
                  </a:schemeClr>
                </a:solidFill>
              </a:rPr>
              <a:t>providers </a:t>
            </a:r>
            <a:r>
              <a:rPr lang="en-US" dirty="0">
                <a:solidFill>
                  <a:schemeClr val="accent2">
                    <a:lumMod val="50000"/>
                  </a:schemeClr>
                </a:solidFill>
              </a:rPr>
              <a:t>who meet the needs of individual patients and with whom patients can develop a relationship based on mutual communication and trust.</a:t>
            </a:r>
          </a:p>
          <a:p>
            <a:endParaRPr lang="en-US" dirty="0"/>
          </a:p>
        </p:txBody>
      </p:sp>
      <p:sp>
        <p:nvSpPr>
          <p:cNvPr id="4" name="Rectangle 3"/>
          <p:cNvSpPr/>
          <p:nvPr/>
        </p:nvSpPr>
        <p:spPr>
          <a:xfrm>
            <a:off x="548790" y="6306166"/>
            <a:ext cx="4281941" cy="230832"/>
          </a:xfrm>
          <a:prstGeom prst="rect">
            <a:avLst/>
          </a:prstGeom>
        </p:spPr>
        <p:txBody>
          <a:bodyPr wrap="none">
            <a:spAutoFit/>
          </a:bodyPr>
          <a:lstStyle/>
          <a:p>
            <a:pPr lvl="0"/>
            <a:r>
              <a:rPr lang="en-US" sz="900" b="1" dirty="0">
                <a:solidFill>
                  <a:srgbClr val="003E51"/>
                </a:solidFill>
                <a:latin typeface="Arial"/>
              </a:rPr>
              <a:t>Source: material prepared by Commonwealth Medicine for Integra-BCBSRI</a:t>
            </a:r>
            <a:endParaRPr lang="en-US" dirty="0">
              <a:solidFill>
                <a:srgbClr val="A20067"/>
              </a:solidFill>
            </a:endParaRPr>
          </a:p>
        </p:txBody>
      </p:sp>
    </p:spTree>
    <p:extLst>
      <p:ext uri="{BB962C8B-B14F-4D97-AF65-F5344CB8AC3E}">
        <p14:creationId xmlns:p14="http://schemas.microsoft.com/office/powerpoint/2010/main" val="19201886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Measuring Primary Care Access</a:t>
            </a:r>
            <a:endParaRPr lang="en-US" dirty="0"/>
          </a:p>
        </p:txBody>
      </p:sp>
      <p:sp>
        <p:nvSpPr>
          <p:cNvPr id="3" name="Content Placeholder 2"/>
          <p:cNvSpPr>
            <a:spLocks noGrp="1"/>
          </p:cNvSpPr>
          <p:nvPr>
            <p:ph idx="1"/>
          </p:nvPr>
        </p:nvSpPr>
        <p:spPr>
          <a:xfrm>
            <a:off x="540084" y="1529347"/>
            <a:ext cx="8146716" cy="4596816"/>
          </a:xfrm>
        </p:spPr>
        <p:txBody>
          <a:bodyPr>
            <a:normAutofit fontScale="55000" lnSpcReduction="20000"/>
          </a:bodyPr>
          <a:lstStyle/>
          <a:p>
            <a:pPr>
              <a:buFont typeface="Wingdings" panose="05000000000000000000" pitchFamily="2" charset="2"/>
              <a:buChar char="§"/>
            </a:pPr>
            <a:r>
              <a:rPr lang="en-US" dirty="0"/>
              <a:t>It is helpful to consider primary care access from three perspectives: population, provider/practice, and patient. For the purposes of this report, we define these three perspectives as follows:</a:t>
            </a:r>
          </a:p>
          <a:p>
            <a:pPr marL="0" indent="0">
              <a:buNone/>
            </a:pPr>
            <a:r>
              <a:rPr lang="en-US" dirty="0"/>
              <a:t> </a:t>
            </a:r>
            <a:endParaRPr lang="en-US" sz="4000" dirty="0"/>
          </a:p>
          <a:p>
            <a:pPr lvl="1">
              <a:buFont typeface="Courier New" panose="02070309020205020404" pitchFamily="49" charset="0"/>
              <a:buChar char="o"/>
            </a:pPr>
            <a:r>
              <a:rPr lang="en-US" dirty="0">
                <a:solidFill>
                  <a:schemeClr val="accent2">
                    <a:lumMod val="50000"/>
                  </a:schemeClr>
                </a:solidFill>
              </a:rPr>
              <a:t>Population – all BCBS‐RI members under the care of the Integra ACO (approximately 60,000 members).</a:t>
            </a:r>
          </a:p>
          <a:p>
            <a:pPr marL="0" indent="0">
              <a:buNone/>
            </a:pPr>
            <a:r>
              <a:rPr lang="en-US" dirty="0">
                <a:solidFill>
                  <a:schemeClr val="accent2">
                    <a:lumMod val="50000"/>
                  </a:schemeClr>
                </a:solidFill>
              </a:rPr>
              <a:t> </a:t>
            </a:r>
            <a:endParaRPr lang="en-US" sz="4000" dirty="0" smtClean="0">
              <a:solidFill>
                <a:schemeClr val="accent2">
                  <a:lumMod val="50000"/>
                </a:schemeClr>
              </a:solidFill>
            </a:endParaRPr>
          </a:p>
          <a:p>
            <a:pPr lvl="1">
              <a:buFont typeface="Courier New" panose="02070309020205020404" pitchFamily="49" charset="0"/>
              <a:buChar char="o"/>
            </a:pPr>
            <a:r>
              <a:rPr lang="en-US" dirty="0" smtClean="0">
                <a:solidFill>
                  <a:schemeClr val="accent2">
                    <a:lumMod val="50000"/>
                  </a:schemeClr>
                </a:solidFill>
              </a:rPr>
              <a:t>Practice – the network of medical practices in the Integra Community Care Network, and the eight new primary/urgent care access centers being set up by Integra.</a:t>
            </a:r>
          </a:p>
          <a:p>
            <a:pPr marL="0" indent="0">
              <a:buNone/>
            </a:pPr>
            <a:r>
              <a:rPr lang="en-US" dirty="0">
                <a:solidFill>
                  <a:schemeClr val="accent2">
                    <a:lumMod val="50000"/>
                  </a:schemeClr>
                </a:solidFill>
              </a:rPr>
              <a:t> </a:t>
            </a:r>
            <a:endParaRPr lang="en-US" sz="4000" dirty="0">
              <a:solidFill>
                <a:schemeClr val="accent2">
                  <a:lumMod val="50000"/>
                </a:schemeClr>
              </a:solidFill>
            </a:endParaRPr>
          </a:p>
          <a:p>
            <a:pPr lvl="1">
              <a:buFont typeface="Courier New" panose="02070309020205020404" pitchFamily="49" charset="0"/>
              <a:buChar char="o"/>
            </a:pPr>
            <a:r>
              <a:rPr lang="en-US" dirty="0">
                <a:solidFill>
                  <a:schemeClr val="accent2">
                    <a:lumMod val="50000"/>
                  </a:schemeClr>
                </a:solidFill>
              </a:rPr>
              <a:t>Patient – the population as defined above, but understood as 60,000 unique individuals, each with her/his own viewpoint.</a:t>
            </a:r>
          </a:p>
          <a:p>
            <a:pPr marL="0" indent="0">
              <a:buNone/>
            </a:pPr>
            <a:r>
              <a:rPr lang="en-US" dirty="0"/>
              <a:t> </a:t>
            </a:r>
            <a:endParaRPr lang="en-US" sz="4000" dirty="0"/>
          </a:p>
          <a:p>
            <a:pPr>
              <a:buFont typeface="Wingdings" panose="05000000000000000000" pitchFamily="2" charset="2"/>
              <a:buChar char="§"/>
            </a:pPr>
            <a:r>
              <a:rPr lang="en-US" dirty="0"/>
              <a:t>Each of these three perspectives will align best with certain types of access measures:</a:t>
            </a:r>
          </a:p>
          <a:p>
            <a:pPr marL="0" indent="0">
              <a:buNone/>
            </a:pPr>
            <a:r>
              <a:rPr lang="en-US" dirty="0"/>
              <a:t> </a:t>
            </a:r>
          </a:p>
          <a:p>
            <a:pPr lvl="1">
              <a:buFont typeface="Courier New" panose="02070309020205020404" pitchFamily="49" charset="0"/>
              <a:buChar char="o"/>
            </a:pPr>
            <a:r>
              <a:rPr lang="en-US" dirty="0">
                <a:solidFill>
                  <a:schemeClr val="accent2">
                    <a:lumMod val="50000"/>
                  </a:schemeClr>
                </a:solidFill>
              </a:rPr>
              <a:t>Population – aggregated measures (HEDIS), typically derived from administrative (claims) data.</a:t>
            </a:r>
          </a:p>
          <a:p>
            <a:pPr marL="0" indent="0">
              <a:buNone/>
            </a:pPr>
            <a:r>
              <a:rPr lang="en-US" dirty="0">
                <a:solidFill>
                  <a:schemeClr val="accent2">
                    <a:lumMod val="50000"/>
                  </a:schemeClr>
                </a:solidFill>
              </a:rPr>
              <a:t> </a:t>
            </a:r>
            <a:endParaRPr lang="en-US" sz="2800" dirty="0">
              <a:solidFill>
                <a:schemeClr val="accent2">
                  <a:lumMod val="50000"/>
                </a:schemeClr>
              </a:solidFill>
            </a:endParaRPr>
          </a:p>
          <a:p>
            <a:pPr lvl="1">
              <a:buFont typeface="Courier New" panose="02070309020205020404" pitchFamily="49" charset="0"/>
              <a:buChar char="o"/>
            </a:pPr>
            <a:r>
              <a:rPr lang="en-US" dirty="0">
                <a:solidFill>
                  <a:schemeClr val="accent2">
                    <a:lumMod val="50000"/>
                  </a:schemeClr>
                </a:solidFill>
              </a:rPr>
              <a:t>Practice ‐ measures derived from practice management software/data, and used for internal benchmarking and improvement. There may be preferred measures for different types of practices – urgent vs. primary care, pediatric vs. adult.</a:t>
            </a:r>
          </a:p>
          <a:p>
            <a:pPr marL="0" indent="0">
              <a:buNone/>
            </a:pPr>
            <a:r>
              <a:rPr lang="en-US" dirty="0">
                <a:solidFill>
                  <a:schemeClr val="accent2">
                    <a:lumMod val="50000"/>
                  </a:schemeClr>
                </a:solidFill>
              </a:rPr>
              <a:t> </a:t>
            </a:r>
            <a:endParaRPr lang="en-US" sz="4000" dirty="0">
              <a:solidFill>
                <a:schemeClr val="accent2">
                  <a:lumMod val="50000"/>
                </a:schemeClr>
              </a:solidFill>
            </a:endParaRPr>
          </a:p>
          <a:p>
            <a:pPr lvl="0">
              <a:buFont typeface="Wingdings" panose="05000000000000000000" pitchFamily="2" charset="2"/>
              <a:buChar char="§"/>
            </a:pPr>
            <a:r>
              <a:rPr lang="en-US" dirty="0"/>
              <a:t>Patient – primarily survey data (such as CAHPS), but perhaps also patient‐reported outcomes data.</a:t>
            </a:r>
          </a:p>
          <a:p>
            <a:endParaRPr lang="en-US" dirty="0"/>
          </a:p>
          <a:p>
            <a:endParaRPr lang="en-US" dirty="0"/>
          </a:p>
        </p:txBody>
      </p:sp>
      <p:sp>
        <p:nvSpPr>
          <p:cNvPr id="4" name="Rectangle 3"/>
          <p:cNvSpPr/>
          <p:nvPr/>
        </p:nvSpPr>
        <p:spPr>
          <a:xfrm>
            <a:off x="709107" y="6228976"/>
            <a:ext cx="4281941" cy="230832"/>
          </a:xfrm>
          <a:prstGeom prst="rect">
            <a:avLst/>
          </a:prstGeom>
        </p:spPr>
        <p:txBody>
          <a:bodyPr wrap="none">
            <a:spAutoFit/>
          </a:bodyPr>
          <a:lstStyle/>
          <a:p>
            <a:pPr lvl="0"/>
            <a:r>
              <a:rPr lang="en-US" sz="900" b="1" dirty="0">
                <a:solidFill>
                  <a:srgbClr val="003E51"/>
                </a:solidFill>
                <a:latin typeface="Arial"/>
              </a:rPr>
              <a:t>Source: material prepared by Commonwealth Medicine for Integra-BCBSRI</a:t>
            </a:r>
            <a:endParaRPr lang="en-US" dirty="0">
              <a:solidFill>
                <a:srgbClr val="A20067"/>
              </a:solidFill>
            </a:endParaRPr>
          </a:p>
        </p:txBody>
      </p:sp>
    </p:spTree>
    <p:extLst>
      <p:ext uri="{BB962C8B-B14F-4D97-AF65-F5344CB8AC3E}">
        <p14:creationId xmlns:p14="http://schemas.microsoft.com/office/powerpoint/2010/main" val="3804593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Considerations</a:t>
            </a:r>
            <a:endParaRPr lang="en-US" dirty="0"/>
          </a:p>
        </p:txBody>
      </p:sp>
      <p:sp>
        <p:nvSpPr>
          <p:cNvPr id="3" name="Content Placeholder 2"/>
          <p:cNvSpPr>
            <a:spLocks noGrp="1"/>
          </p:cNvSpPr>
          <p:nvPr>
            <p:ph idx="1"/>
          </p:nvPr>
        </p:nvSpPr>
        <p:spPr/>
        <p:txBody>
          <a:bodyPr>
            <a:normAutofit fontScale="47500" lnSpcReduction="20000"/>
          </a:bodyPr>
          <a:lstStyle/>
          <a:p>
            <a:pPr>
              <a:buFont typeface="Wingdings" panose="05000000000000000000" pitchFamily="2" charset="2"/>
              <a:buChar char="§"/>
            </a:pPr>
            <a:r>
              <a:rPr lang="en-US" dirty="0"/>
              <a:t>The measures </a:t>
            </a:r>
            <a:r>
              <a:rPr lang="en-US" dirty="0" smtClean="0"/>
              <a:t>considered included </a:t>
            </a:r>
            <a:r>
              <a:rPr lang="en-US" dirty="0"/>
              <a:t>a wide array of approaches to assessing primary care access at the ACO level. </a:t>
            </a:r>
            <a:r>
              <a:rPr lang="en-US" dirty="0" smtClean="0"/>
              <a:t>The group considered the following issues when selecting the final measure:</a:t>
            </a:r>
            <a:endParaRPr lang="en-US" dirty="0"/>
          </a:p>
          <a:p>
            <a:pPr marL="0" indent="0">
              <a:buNone/>
            </a:pPr>
            <a:r>
              <a:rPr lang="en-US" dirty="0"/>
              <a:t> </a:t>
            </a:r>
          </a:p>
          <a:p>
            <a:pPr lvl="0">
              <a:buFont typeface="Wingdings" panose="05000000000000000000" pitchFamily="2" charset="2"/>
              <a:buChar char="§"/>
            </a:pPr>
            <a:r>
              <a:rPr lang="en-US" dirty="0"/>
              <a:t>For what purpose will the measure results be used? Measures selected may differ if the end goal is monitoring contract compliance, or performance improvement.</a:t>
            </a:r>
          </a:p>
          <a:p>
            <a:pPr marL="0" indent="0">
              <a:buNone/>
            </a:pPr>
            <a:r>
              <a:rPr lang="en-US" dirty="0"/>
              <a:t> </a:t>
            </a:r>
          </a:p>
          <a:p>
            <a:pPr lvl="0">
              <a:buFont typeface="Wingdings" panose="05000000000000000000" pitchFamily="2" charset="2"/>
              <a:buChar char="§"/>
            </a:pPr>
            <a:r>
              <a:rPr lang="en-US" dirty="0"/>
              <a:t>Variability: Measures with high variability should be avoided. In other words, measures selected for contract monitoring should be fairly stable over time. (This applies in both the contract monitoring and performance improvement contexts.)</a:t>
            </a:r>
          </a:p>
          <a:p>
            <a:pPr marL="0" indent="0">
              <a:buNone/>
            </a:pPr>
            <a:r>
              <a:rPr lang="en-US" dirty="0"/>
              <a:t> </a:t>
            </a:r>
          </a:p>
          <a:p>
            <a:pPr lvl="0">
              <a:buFont typeface="Wingdings" panose="05000000000000000000" pitchFamily="2" charset="2"/>
              <a:buChar char="§"/>
            </a:pPr>
            <a:r>
              <a:rPr lang="en-US" dirty="0"/>
              <a:t>Ability to make improvements/sensitivity to change: If the goal of measurement is to improve performance, then it is critical to pick measures that have some room for improvement (i.e., scores are not already near the highest possible level).</a:t>
            </a:r>
          </a:p>
          <a:p>
            <a:pPr marL="0" indent="0">
              <a:buNone/>
            </a:pPr>
            <a:r>
              <a:rPr lang="en-US" dirty="0"/>
              <a:t> </a:t>
            </a:r>
          </a:p>
          <a:p>
            <a:pPr lvl="0">
              <a:buFont typeface="Wingdings" panose="05000000000000000000" pitchFamily="2" charset="2"/>
              <a:buChar char="§"/>
            </a:pPr>
            <a:r>
              <a:rPr lang="en-US" dirty="0"/>
              <a:t>What is the level of accountability? Measures selected may differ if accountability is at the practice level, or at the level of the ACO.</a:t>
            </a:r>
          </a:p>
          <a:p>
            <a:pPr marL="0" indent="0">
              <a:buNone/>
            </a:pPr>
            <a:r>
              <a:rPr lang="en-US" dirty="0"/>
              <a:t> </a:t>
            </a:r>
          </a:p>
          <a:p>
            <a:pPr lvl="0">
              <a:buFont typeface="Wingdings" panose="05000000000000000000" pitchFamily="2" charset="2"/>
              <a:buChar char="§"/>
            </a:pPr>
            <a:r>
              <a:rPr lang="en-US" dirty="0"/>
              <a:t>Appropriateness of measures for practice types: If accountability is at the practice level, then some measures will be appropriate for primary care sites, but not urgent care sites, and vice versa.</a:t>
            </a:r>
          </a:p>
          <a:p>
            <a:pPr marL="0" indent="0">
              <a:buNone/>
            </a:pPr>
            <a:r>
              <a:rPr lang="en-US" dirty="0"/>
              <a:t> </a:t>
            </a:r>
          </a:p>
          <a:p>
            <a:pPr lvl="0">
              <a:buFont typeface="Wingdings" panose="05000000000000000000" pitchFamily="2" charset="2"/>
              <a:buChar char="§"/>
            </a:pPr>
            <a:r>
              <a:rPr lang="en-US" dirty="0"/>
              <a:t>What relative importance is placed on patient voice? Survey‐based methods, while an important tool for giving patients input, may not always be the best measures of access due to methodological issues (sample size, accuracy issues with patient report).</a:t>
            </a:r>
          </a:p>
          <a:p>
            <a:pPr marL="0" indent="0">
              <a:buNone/>
            </a:pPr>
            <a:r>
              <a:rPr lang="en-US" dirty="0"/>
              <a:t> </a:t>
            </a:r>
          </a:p>
          <a:p>
            <a:pPr lvl="0">
              <a:buFont typeface="Wingdings" panose="05000000000000000000" pitchFamily="2" charset="2"/>
              <a:buChar char="§"/>
            </a:pPr>
            <a:r>
              <a:rPr lang="en-US" dirty="0"/>
              <a:t>How important is use of leading‐edge indicators? Measures of dimensions like enhanced (electronic) access or cultural competency are meaningful, but such newer measures remain in early stages of development, and may have reliability issues.</a:t>
            </a:r>
          </a:p>
          <a:p>
            <a:endParaRPr lang="en-US" dirty="0"/>
          </a:p>
        </p:txBody>
      </p:sp>
      <p:sp>
        <p:nvSpPr>
          <p:cNvPr id="4" name="Rectangle 3"/>
          <p:cNvSpPr/>
          <p:nvPr/>
        </p:nvSpPr>
        <p:spPr>
          <a:xfrm>
            <a:off x="655668" y="6169599"/>
            <a:ext cx="4281941" cy="230832"/>
          </a:xfrm>
          <a:prstGeom prst="rect">
            <a:avLst/>
          </a:prstGeom>
        </p:spPr>
        <p:txBody>
          <a:bodyPr wrap="none">
            <a:spAutoFit/>
          </a:bodyPr>
          <a:lstStyle/>
          <a:p>
            <a:pPr lvl="0"/>
            <a:r>
              <a:rPr lang="en-US" sz="900" b="1" dirty="0">
                <a:solidFill>
                  <a:srgbClr val="003E51"/>
                </a:solidFill>
                <a:latin typeface="Arial"/>
              </a:rPr>
              <a:t>Source: material prepared by Commonwealth Medicine for Integra-BCBSRI</a:t>
            </a:r>
            <a:endParaRPr lang="en-US" dirty="0">
              <a:solidFill>
                <a:srgbClr val="A20067"/>
              </a:solidFill>
            </a:endParaRPr>
          </a:p>
        </p:txBody>
      </p:sp>
    </p:spTree>
    <p:extLst>
      <p:ext uri="{BB962C8B-B14F-4D97-AF65-F5344CB8AC3E}">
        <p14:creationId xmlns:p14="http://schemas.microsoft.com/office/powerpoint/2010/main" val="1416585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u="sng" dirty="0"/>
              <a:t>Measure : Percentage of new patients </a:t>
            </a:r>
            <a:r>
              <a:rPr lang="en-US" sz="2400" b="1" u="sng" dirty="0" smtClean="0"/>
              <a:t/>
            </a:r>
            <a:br>
              <a:rPr lang="en-US" sz="2400" b="1" u="sng" dirty="0" smtClean="0"/>
            </a:br>
            <a:r>
              <a:rPr lang="en-US" sz="2400" b="1" u="sng" dirty="0" smtClean="0"/>
              <a:t>getting </a:t>
            </a:r>
            <a:r>
              <a:rPr lang="en-US" sz="2400" b="1" u="sng" dirty="0"/>
              <a:t>access to primary care team within 30 days</a:t>
            </a:r>
            <a:endParaRPr lang="en-US" sz="2400" dirty="0"/>
          </a:p>
        </p:txBody>
      </p:sp>
      <p:sp>
        <p:nvSpPr>
          <p:cNvPr id="3" name="Content Placeholder 2"/>
          <p:cNvSpPr>
            <a:spLocks noGrp="1"/>
          </p:cNvSpPr>
          <p:nvPr>
            <p:ph idx="1"/>
          </p:nvPr>
        </p:nvSpPr>
        <p:spPr/>
        <p:txBody>
          <a:bodyPr>
            <a:normAutofit fontScale="47500" lnSpcReduction="20000"/>
          </a:bodyPr>
          <a:lstStyle/>
          <a:p>
            <a:pPr marL="0" indent="0">
              <a:buNone/>
            </a:pPr>
            <a:r>
              <a:rPr lang="en-US" i="1" u="sng" dirty="0"/>
              <a:t>Description:</a:t>
            </a:r>
            <a:endParaRPr lang="en-US" u="sng" dirty="0"/>
          </a:p>
          <a:p>
            <a:pPr marL="0" indent="0">
              <a:buNone/>
            </a:pPr>
            <a:r>
              <a:rPr lang="en-US" dirty="0"/>
              <a:t> </a:t>
            </a:r>
          </a:p>
          <a:p>
            <a:r>
              <a:rPr lang="en-US" dirty="0"/>
              <a:t>The percentage  of new BCBSRI commercial members who  have not yet selected a primary care practitioner (PCP) who receive an initial non‐urgent appointment with a member of a primary care team (either a physician, physician assistant, or nurse practitioner) within 30 days of requesting an appointment.</a:t>
            </a:r>
          </a:p>
          <a:p>
            <a:pPr marL="0" indent="0">
              <a:buNone/>
            </a:pPr>
            <a:r>
              <a:rPr lang="en-US" dirty="0"/>
              <a:t> </a:t>
            </a:r>
          </a:p>
          <a:p>
            <a:pPr marL="0" indent="0">
              <a:buNone/>
            </a:pPr>
            <a:r>
              <a:rPr lang="en-US" i="1" u="sng" dirty="0"/>
              <a:t>Target Population:</a:t>
            </a:r>
            <a:endParaRPr lang="en-US" u="sng" dirty="0"/>
          </a:p>
          <a:p>
            <a:pPr marL="0" indent="0">
              <a:buNone/>
            </a:pPr>
            <a:r>
              <a:rPr lang="en-US" dirty="0"/>
              <a:t> </a:t>
            </a:r>
          </a:p>
          <a:p>
            <a:r>
              <a:rPr lang="en-US" dirty="0"/>
              <a:t>All new BCBSRI commercial members seeking primary (non‐urgent) care as a new patient from Integra (practices currently on Epic EHR). Seeking care is defined as calling either the BCBSRI/Integra member services call center or a medical practice that is part of the Integra Community Care network and currently on Epic EHR to request a non‐urgent primary care appointment. New patient is defined as an ACO member who reports not having an assigned/enrolled PCP upon calling to request an initial visit.</a:t>
            </a:r>
          </a:p>
          <a:p>
            <a:pPr marL="0" indent="0">
              <a:buNone/>
            </a:pPr>
            <a:r>
              <a:rPr lang="en-US" dirty="0"/>
              <a:t> </a:t>
            </a:r>
          </a:p>
          <a:p>
            <a:pPr marL="0" indent="0">
              <a:buNone/>
            </a:pPr>
            <a:r>
              <a:rPr lang="en-US" i="1" u="sng" dirty="0"/>
              <a:t>Denominator:</a:t>
            </a:r>
            <a:endParaRPr lang="en-US" u="sng" dirty="0"/>
          </a:p>
          <a:p>
            <a:pPr marL="0" indent="0">
              <a:buNone/>
            </a:pPr>
            <a:r>
              <a:rPr lang="en-US" dirty="0"/>
              <a:t> </a:t>
            </a:r>
          </a:p>
          <a:p>
            <a:r>
              <a:rPr lang="en-US" dirty="0"/>
              <a:t>All new BCBSRI commercial patient non‐urgent visit requests made by prospective Integra ACO(Epic EHR practices) members during the measurement period.</a:t>
            </a:r>
          </a:p>
          <a:p>
            <a:pPr marL="0" indent="0">
              <a:buNone/>
            </a:pPr>
            <a:r>
              <a:rPr lang="en-US" dirty="0"/>
              <a:t> </a:t>
            </a:r>
          </a:p>
          <a:p>
            <a:pPr marL="0" indent="0">
              <a:buNone/>
            </a:pPr>
            <a:r>
              <a:rPr lang="en-US" i="1" u="sng" dirty="0"/>
              <a:t>Numerator:</a:t>
            </a:r>
            <a:endParaRPr lang="en-US" u="sng" dirty="0"/>
          </a:p>
          <a:p>
            <a:pPr marL="0" indent="0">
              <a:buNone/>
            </a:pPr>
            <a:r>
              <a:rPr lang="en-US" dirty="0"/>
              <a:t> </a:t>
            </a:r>
          </a:p>
          <a:p>
            <a:r>
              <a:rPr lang="en-US" dirty="0"/>
              <a:t>Number of new BCBSRI commercial patient non‐urgent visit requests scheduled for an initial appointment with a member of a primary care team within 30 days of the request. (Patient cancellations or no‐shows should count towards the numerator compliance, i.e., appointments do not have to be completed to qualify for the numerator, just scheduled.)</a:t>
            </a:r>
          </a:p>
          <a:p>
            <a:endParaRPr lang="en-US" dirty="0"/>
          </a:p>
          <a:p>
            <a:endParaRPr lang="en-US" dirty="0"/>
          </a:p>
        </p:txBody>
      </p:sp>
    </p:spTree>
    <p:extLst>
      <p:ext uri="{BB962C8B-B14F-4D97-AF65-F5344CB8AC3E}">
        <p14:creationId xmlns:p14="http://schemas.microsoft.com/office/powerpoint/2010/main" val="1893538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u="sng" dirty="0"/>
              <a:t>Measure : Percentage of new patients </a:t>
            </a:r>
            <a:r>
              <a:rPr lang="en-US" sz="2400" b="1" u="sng" dirty="0" smtClean="0"/>
              <a:t/>
            </a:r>
            <a:br>
              <a:rPr lang="en-US" sz="2400" b="1" u="sng" dirty="0" smtClean="0"/>
            </a:br>
            <a:r>
              <a:rPr lang="en-US" sz="2400" b="1" u="sng" dirty="0" smtClean="0"/>
              <a:t>getting </a:t>
            </a:r>
            <a:r>
              <a:rPr lang="en-US" sz="2400" b="1" u="sng" dirty="0"/>
              <a:t>access to primary care team within 30 days</a:t>
            </a:r>
            <a:endParaRPr lang="en-US" sz="2400" dirty="0"/>
          </a:p>
        </p:txBody>
      </p:sp>
      <p:sp>
        <p:nvSpPr>
          <p:cNvPr id="3" name="Content Placeholder 2"/>
          <p:cNvSpPr>
            <a:spLocks noGrp="1"/>
          </p:cNvSpPr>
          <p:nvPr>
            <p:ph idx="1"/>
          </p:nvPr>
        </p:nvSpPr>
        <p:spPr/>
        <p:txBody>
          <a:bodyPr>
            <a:normAutofit fontScale="77500" lnSpcReduction="20000"/>
          </a:bodyPr>
          <a:lstStyle/>
          <a:p>
            <a:pPr marL="0" indent="0">
              <a:buNone/>
            </a:pPr>
            <a:r>
              <a:rPr lang="en-US" i="1" u="sng" dirty="0"/>
              <a:t>Data Collection Methods</a:t>
            </a:r>
            <a:r>
              <a:rPr lang="en-US" i="1" dirty="0"/>
              <a:t>:</a:t>
            </a:r>
            <a:endParaRPr lang="en-US" dirty="0"/>
          </a:p>
          <a:p>
            <a:pPr marL="0" indent="0">
              <a:buNone/>
            </a:pPr>
            <a:r>
              <a:rPr lang="en-US" dirty="0"/>
              <a:t> </a:t>
            </a:r>
          </a:p>
          <a:p>
            <a:r>
              <a:rPr lang="en-US" dirty="0"/>
              <a:t>The following data collection methods may be used:</a:t>
            </a:r>
          </a:p>
          <a:p>
            <a:pPr marL="0" indent="0">
              <a:buNone/>
            </a:pPr>
            <a:r>
              <a:rPr lang="en-US" dirty="0"/>
              <a:t> </a:t>
            </a:r>
          </a:p>
          <a:p>
            <a:pPr lvl="0"/>
            <a:r>
              <a:rPr lang="en-US" dirty="0"/>
              <a:t>Call logs at BCBSRI/Integra Call Center and/or Integra ACO practices</a:t>
            </a:r>
          </a:p>
          <a:p>
            <a:pPr lvl="0"/>
            <a:r>
              <a:rPr lang="en-US" dirty="0"/>
              <a:t>Epic Electronic Health Record System</a:t>
            </a:r>
          </a:p>
          <a:p>
            <a:pPr lvl="0"/>
            <a:r>
              <a:rPr lang="en-US" dirty="0"/>
              <a:t>Audit method – using either manual calculation by office staff or practice management  software, simulate a new patient non‐urgent visit request on a regular schedule (same day/time each week).</a:t>
            </a:r>
          </a:p>
          <a:p>
            <a:pPr marL="0" indent="0">
              <a:buNone/>
            </a:pPr>
            <a:r>
              <a:rPr lang="en-US" dirty="0"/>
              <a:t> </a:t>
            </a:r>
          </a:p>
          <a:p>
            <a:pPr marL="0" indent="0">
              <a:buNone/>
            </a:pPr>
            <a:r>
              <a:rPr lang="en-US" i="1" u="sng" dirty="0"/>
              <a:t>Measurement Frequency</a:t>
            </a:r>
            <a:r>
              <a:rPr lang="en-US" i="1" dirty="0"/>
              <a:t>:</a:t>
            </a:r>
            <a:endParaRPr lang="en-US" dirty="0"/>
          </a:p>
          <a:p>
            <a:pPr marL="0" indent="0">
              <a:buNone/>
            </a:pPr>
            <a:r>
              <a:rPr lang="en-US" dirty="0"/>
              <a:t> </a:t>
            </a:r>
          </a:p>
          <a:p>
            <a:r>
              <a:rPr lang="en-US" dirty="0"/>
              <a:t>We propose quarterly measurement for process improvement purposes. Quarterly data can be rolled up to the annual level for performance assessment.</a:t>
            </a:r>
          </a:p>
          <a:p>
            <a:endParaRPr lang="en-US" dirty="0"/>
          </a:p>
        </p:txBody>
      </p:sp>
    </p:spTree>
    <p:extLst>
      <p:ext uri="{BB962C8B-B14F-4D97-AF65-F5344CB8AC3E}">
        <p14:creationId xmlns:p14="http://schemas.microsoft.com/office/powerpoint/2010/main" val="95327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Tree>
    <p:extLst>
      <p:ext uri="{BB962C8B-B14F-4D97-AF65-F5344CB8AC3E}">
        <p14:creationId xmlns:p14="http://schemas.microsoft.com/office/powerpoint/2010/main" val="2876482450"/>
      </p:ext>
    </p:extLst>
  </p:cSld>
  <p:clrMapOvr>
    <a:masterClrMapping/>
  </p:clrMapOvr>
  <p:timing>
    <p:tnLst>
      <p:par>
        <p:cTn id="1" dur="indefinite" restart="never" nodeType="tmRoot"/>
      </p:par>
    </p:tnLst>
  </p:timing>
</p:sld>
</file>

<file path=ppt/theme/theme1.xml><?xml version="1.0" encoding="utf-8"?>
<a:theme xmlns:a="http://schemas.openxmlformats.org/drawingml/2006/main" name="BCBSRI">
  <a:themeElements>
    <a:clrScheme name="BCBSRI BRAND COLORS">
      <a:dk1>
        <a:srgbClr val="A20067"/>
      </a:dk1>
      <a:lt1>
        <a:srgbClr val="6399AE"/>
      </a:lt1>
      <a:dk2>
        <a:srgbClr val="003E51"/>
      </a:dk2>
      <a:lt2>
        <a:srgbClr val="FFFFFF"/>
      </a:lt2>
      <a:accent1>
        <a:srgbClr val="0091DA"/>
      </a:accent1>
      <a:accent2>
        <a:srgbClr val="5BC2E7"/>
      </a:accent2>
      <a:accent3>
        <a:srgbClr val="F1BE48"/>
      </a:accent3>
      <a:accent4>
        <a:srgbClr val="DDCBA4"/>
      </a:accent4>
      <a:accent5>
        <a:srgbClr val="78BE20"/>
      </a:accent5>
      <a:accent6>
        <a:srgbClr val="C4D600"/>
      </a:accent6>
      <a:hlink>
        <a:srgbClr val="0091DA"/>
      </a:hlink>
      <a:folHlink>
        <a:srgbClr val="5BC2E7"/>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1897</TotalTime>
  <Words>328</Words>
  <Application>Microsoft Office PowerPoint</Application>
  <PresentationFormat>On-screen Show (4:3)</PresentationFormat>
  <Paragraphs>107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BCBSRI</vt:lpstr>
      <vt:lpstr>Defining and Measuring Primary Care Access Goals for Integra-BCBSRI Commercial Contract</vt:lpstr>
      <vt:lpstr>BCBSRI/Integra Access Improvement  Initiative</vt:lpstr>
      <vt:lpstr>Defining Primary Care </vt:lpstr>
      <vt:lpstr>Defining Access</vt:lpstr>
      <vt:lpstr>Measuring Primary Care Access</vt:lpstr>
      <vt:lpstr>Considerations</vt:lpstr>
      <vt:lpstr>Measure : Percentage of new patients  getting access to primary care team within 30 days</vt:lpstr>
      <vt:lpstr>Measure : Percentage of new patients  getting access to primary care team within 30 days</vt:lpstr>
      <vt:lpstr>Questions?</vt:lpstr>
    </vt:vector>
  </TitlesOfParts>
  <Company>BCBSRI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DCOM335 DCOM335</dc:creator>
  <cp:lastModifiedBy>Matthew Collins M.D.</cp:lastModifiedBy>
  <cp:revision>42</cp:revision>
  <dcterms:created xsi:type="dcterms:W3CDTF">2015-09-16T11:39:03Z</dcterms:created>
  <dcterms:modified xsi:type="dcterms:W3CDTF">2016-04-14T13:52:10Z</dcterms:modified>
</cp:coreProperties>
</file>