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35"/>
  </p:notesMasterIdLst>
  <p:handoutMasterIdLst>
    <p:handoutMasterId r:id="rId36"/>
  </p:handoutMasterIdLst>
  <p:sldIdLst>
    <p:sldId id="317" r:id="rId2"/>
    <p:sldId id="318" r:id="rId3"/>
    <p:sldId id="378" r:id="rId4"/>
    <p:sldId id="377" r:id="rId5"/>
    <p:sldId id="363" r:id="rId6"/>
    <p:sldId id="366" r:id="rId7"/>
    <p:sldId id="384" r:id="rId8"/>
    <p:sldId id="373" r:id="rId9"/>
    <p:sldId id="371" r:id="rId10"/>
    <p:sldId id="372" r:id="rId11"/>
    <p:sldId id="379" r:id="rId12"/>
    <p:sldId id="382" r:id="rId13"/>
    <p:sldId id="383" r:id="rId14"/>
    <p:sldId id="380" r:id="rId15"/>
    <p:sldId id="385" r:id="rId16"/>
    <p:sldId id="386" r:id="rId17"/>
    <p:sldId id="381" r:id="rId18"/>
    <p:sldId id="387" r:id="rId19"/>
    <p:sldId id="388" r:id="rId20"/>
    <p:sldId id="389" r:id="rId21"/>
    <p:sldId id="391" r:id="rId22"/>
    <p:sldId id="390" r:id="rId23"/>
    <p:sldId id="343" r:id="rId24"/>
    <p:sldId id="370" r:id="rId25"/>
    <p:sldId id="367" r:id="rId26"/>
    <p:sldId id="361" r:id="rId27"/>
    <p:sldId id="364" r:id="rId28"/>
    <p:sldId id="354" r:id="rId29"/>
    <p:sldId id="355" r:id="rId30"/>
    <p:sldId id="356" r:id="rId31"/>
    <p:sldId id="357" r:id="rId32"/>
    <p:sldId id="358" r:id="rId33"/>
    <p:sldId id="316"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chko, Amy M" initials="LAM" lastIdx="6" clrIdx="0"/>
  <p:cmAuthor id="1" name="Deepti Kanneganti" initials="DK"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1" autoAdjust="0"/>
    <p:restoredTop sz="94660"/>
  </p:normalViewPr>
  <p:slideViewPr>
    <p:cSldViewPr snapToGrid="0">
      <p:cViewPr varScale="1">
        <p:scale>
          <a:sx n="100" d="100"/>
          <a:sy n="100" d="100"/>
        </p:scale>
        <p:origin x="-96" y="-348"/>
      </p:cViewPr>
      <p:guideLst>
        <p:guide orient="horz" pos="2160"/>
        <p:guide pos="3840"/>
      </p:guideLst>
    </p:cSldViewPr>
  </p:slideViewPr>
  <p:notesTextViewPr>
    <p:cViewPr>
      <p:scale>
        <a:sx n="1" d="1"/>
        <a:sy n="1" d="1"/>
      </p:scale>
      <p:origin x="0" y="0"/>
    </p:cViewPr>
  </p:notesTextViewPr>
  <p:sorterViewPr>
    <p:cViewPr>
      <p:scale>
        <a:sx n="66" d="100"/>
        <a:sy n="66" d="100"/>
      </p:scale>
      <p:origin x="0" y="372"/>
    </p:cViewPr>
  </p:sorterViewPr>
  <p:notesViewPr>
    <p:cSldViewPr snapToGrid="0" snapToObjects="1">
      <p:cViewPr varScale="1">
        <p:scale>
          <a:sx n="59" d="100"/>
          <a:sy n="59" d="100"/>
        </p:scale>
        <p:origin x="-3752"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20FF95A-6B84-4A10-A962-A64D64C500D9}" type="datetimeFigureOut">
              <a:rPr lang="en-US" smtClean="0"/>
              <a:pPr/>
              <a:t>1/24/2017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63C1080-0042-46E5-B9D6-D04206D63145}" type="slidenum">
              <a:rPr lang="en-US" smtClean="0"/>
              <a:pPr/>
              <a:t>‹#›</a:t>
            </a:fld>
            <a:endParaRPr lang="en-US" dirty="0"/>
          </a:p>
        </p:txBody>
      </p:sp>
    </p:spTree>
    <p:extLst>
      <p:ext uri="{BB962C8B-B14F-4D97-AF65-F5344CB8AC3E}">
        <p14:creationId xmlns:p14="http://schemas.microsoft.com/office/powerpoint/2010/main" val="887771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9CFD78C-DA17-43EA-A631-3315031E50FB}" type="datetimeFigureOut">
              <a:rPr lang="en-US" smtClean="0"/>
              <a:pPr/>
              <a:t>1/24/2017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AC3178-9ACC-4243-B99F-6F6F0010B1EC}" type="slidenum">
              <a:rPr lang="en-US" smtClean="0"/>
              <a:pPr/>
              <a:t>‹#›</a:t>
            </a:fld>
            <a:endParaRPr lang="en-US" dirty="0"/>
          </a:p>
        </p:txBody>
      </p:sp>
    </p:spTree>
    <p:extLst>
      <p:ext uri="{BB962C8B-B14F-4D97-AF65-F5344CB8AC3E}">
        <p14:creationId xmlns:p14="http://schemas.microsoft.com/office/powerpoint/2010/main" val="250518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C3178-9ACC-4243-B99F-6F6F0010B1EC}" type="slidenum">
              <a:rPr lang="en-US" smtClean="0"/>
              <a:pPr/>
              <a:t>1</a:t>
            </a:fld>
            <a:endParaRPr lang="en-US" dirty="0"/>
          </a:p>
        </p:txBody>
      </p:sp>
    </p:spTree>
    <p:extLst>
      <p:ext uri="{BB962C8B-B14F-4D97-AF65-F5344CB8AC3E}">
        <p14:creationId xmlns:p14="http://schemas.microsoft.com/office/powerpoint/2010/main" val="264292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a:t>
            </a:r>
            <a:r>
              <a:rPr lang="en-US" baseline="0" dirty="0"/>
              <a:t> of OHIC’s tools for bringing about affordable health coverage</a:t>
            </a:r>
          </a:p>
          <a:p>
            <a:endParaRPr lang="en-US" baseline="0" dirty="0"/>
          </a:p>
          <a:p>
            <a:r>
              <a:rPr lang="en-US" baseline="0" dirty="0"/>
              <a:t>OHIC sets commercial health insurance rates each year through a process called Rate Review. In addition to ensuring rate increases are as low as possible and justified by actuarial data, OHIC oversees compliance with federal and state law. Coupled with the innovative regulatory approaches OHIC has taken to reform the healthcare delivery system, thanks to the Office’s forward thinking legislative charge, this rate setting process gives Rhode Island a one of a kind regulatory lever to bring about smarter spending – for individuals, businesses, and the system – better quality of care, and better health outcomes. </a:t>
            </a:r>
          </a:p>
        </p:txBody>
      </p:sp>
      <p:sp>
        <p:nvSpPr>
          <p:cNvPr id="4" name="Slide Number Placeholder 3"/>
          <p:cNvSpPr>
            <a:spLocks noGrp="1"/>
          </p:cNvSpPr>
          <p:nvPr>
            <p:ph type="sldNum" sz="quarter" idx="10"/>
          </p:nvPr>
        </p:nvSpPr>
        <p:spPr/>
        <p:txBody>
          <a:bodyPr/>
          <a:lstStyle/>
          <a:p>
            <a:fld id="{F783CA94-E470-4A20-B0D5-59CF129DFF24}" type="slidenum">
              <a:rPr lang="en-US" smtClean="0"/>
              <a:pPr/>
              <a:t>3</a:t>
            </a:fld>
            <a:endParaRPr lang="en-US"/>
          </a:p>
        </p:txBody>
      </p:sp>
    </p:spTree>
    <p:extLst>
      <p:ext uri="{BB962C8B-B14F-4D97-AF65-F5344CB8AC3E}">
        <p14:creationId xmlns:p14="http://schemas.microsoft.com/office/powerpoint/2010/main" val="3478533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Aberrant rates could be a result of a practice’s lack of familiarity with using an EHR to report on these measures, or with reporting on these measures entirely.</a:t>
            </a:r>
          </a:p>
          <a:p>
            <a:endParaRPr lang="en-US" sz="100" dirty="0"/>
          </a:p>
          <a:p>
            <a:r>
              <a:rPr lang="en-US" dirty="0"/>
              <a:t>There is no correlation between aberrant rates and a practice’s inclusion in CTC-RI.</a:t>
            </a:r>
          </a:p>
          <a:p>
            <a:endParaRPr lang="en-US" sz="100" dirty="0"/>
          </a:p>
          <a:p>
            <a:r>
              <a:rPr lang="en-US" dirty="0"/>
              <a:t>These rates will complicate OHIC’s ability to designate performance improvements in the next year.</a:t>
            </a:r>
          </a:p>
          <a:p>
            <a:endParaRPr lang="en-US" dirty="0"/>
          </a:p>
        </p:txBody>
      </p:sp>
      <p:sp>
        <p:nvSpPr>
          <p:cNvPr id="4" name="Slide Number Placeholder 3"/>
          <p:cNvSpPr>
            <a:spLocks noGrp="1"/>
          </p:cNvSpPr>
          <p:nvPr>
            <p:ph type="sldNum" sz="quarter" idx="10"/>
          </p:nvPr>
        </p:nvSpPr>
        <p:spPr/>
        <p:txBody>
          <a:bodyPr/>
          <a:lstStyle/>
          <a:p>
            <a:fld id="{03AC3178-9ACC-4243-B99F-6F6F0010B1EC}" type="slidenum">
              <a:rPr lang="en-US" smtClean="0"/>
              <a:pPr/>
              <a:t>32</a:t>
            </a:fld>
            <a:endParaRPr lang="en-US" dirty="0"/>
          </a:p>
        </p:txBody>
      </p:sp>
    </p:spTree>
    <p:extLst>
      <p:ext uri="{BB962C8B-B14F-4D97-AF65-F5344CB8AC3E}">
        <p14:creationId xmlns:p14="http://schemas.microsoft.com/office/powerpoint/2010/main" val="390390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49340E-8420-4079-89BF-94D0D8C0E0BC}" type="datetime1">
              <a:rPr lang="en-US" smtClean="0"/>
              <a:pPr/>
              <a:t>1/24/2017</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53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18D6DE-AA82-464D-AFAE-FE67C86B3A24}" type="datetime1">
              <a:rPr lang="en-US" smtClean="0"/>
              <a:pPr/>
              <a:t>1/24/2017</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1709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51169-7923-4081-AA01-9C3415728E2C}" type="datetime1">
              <a:rPr lang="en-US" smtClean="0"/>
              <a:pPr/>
              <a:t>1/24/2017</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20909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0CBEF-8773-49A0-9016-C44F4C01AB2E}" type="datetime1">
              <a:rPr lang="en-US" smtClean="0"/>
              <a:pPr/>
              <a:t>1/24/2017</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18637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5592F-8202-427F-8A8B-A00F36BA2CE4}" type="datetime1">
              <a:rPr lang="en-US" smtClean="0"/>
              <a:pPr/>
              <a:t>1/24/2017</a:t>
            </a:fld>
            <a:endParaRPr lang="en-US" dirty="0"/>
          </a:p>
        </p:txBody>
      </p:sp>
      <p:sp>
        <p:nvSpPr>
          <p:cNvPr id="5" name="Footer Placeholder 4"/>
          <p:cNvSpPr>
            <a:spLocks noGrp="1"/>
          </p:cNvSpPr>
          <p:nvPr>
            <p:ph type="ftr" sz="quarter" idx="11"/>
          </p:nvPr>
        </p:nvSpPr>
        <p:spPr/>
        <p:txBody>
          <a:bodyPr/>
          <a:lstStyle/>
          <a:p>
            <a:r>
              <a:rPr lang="en-US" dirty="0"/>
              <a:t>Office of the Health Insurance Commissioner</a:t>
            </a:r>
          </a:p>
        </p:txBody>
      </p:sp>
      <p:sp>
        <p:nvSpPr>
          <p:cNvPr id="6" name="Slide Number Placeholder 5"/>
          <p:cNvSpPr>
            <a:spLocks noGrp="1"/>
          </p:cNvSpPr>
          <p:nvPr>
            <p:ph type="sldNum" sz="quarter" idx="12"/>
          </p:nvPr>
        </p:nvSpPr>
        <p:spPr/>
        <p:txBody>
          <a:bodyPr/>
          <a:lstStyle/>
          <a:p>
            <a:fld id="{C788AA37-CDEA-44EC-A0B7-972E33B09182}"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43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7FD82-E85F-4BE5-9AF0-0F7CD121BC2E}" type="datetime1">
              <a:rPr lang="en-US" smtClean="0"/>
              <a:pPr/>
              <a:t>1/24/2017</a:t>
            </a:fld>
            <a:endParaRPr lang="en-US" dirty="0"/>
          </a:p>
        </p:txBody>
      </p:sp>
      <p:sp>
        <p:nvSpPr>
          <p:cNvPr id="6" name="Footer Placeholder 5"/>
          <p:cNvSpPr>
            <a:spLocks noGrp="1"/>
          </p:cNvSpPr>
          <p:nvPr>
            <p:ph type="ftr" sz="quarter" idx="11"/>
          </p:nvPr>
        </p:nvSpPr>
        <p:spPr/>
        <p:txBody>
          <a:bodyPr/>
          <a:lstStyle/>
          <a:p>
            <a:r>
              <a:rPr lang="en-US" dirty="0"/>
              <a:t>Office of the Health Insurance Commissioner</a:t>
            </a:r>
          </a:p>
        </p:txBody>
      </p:sp>
      <p:sp>
        <p:nvSpPr>
          <p:cNvPr id="7" name="Slide Number Placeholder 6"/>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77078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CEA0B2-9F6E-4B55-9401-F26CBE9F02D8}" type="datetime1">
              <a:rPr lang="en-US" smtClean="0"/>
              <a:pPr/>
              <a:t>1/24/2017</a:t>
            </a:fld>
            <a:endParaRPr lang="en-US" dirty="0"/>
          </a:p>
        </p:txBody>
      </p:sp>
      <p:sp>
        <p:nvSpPr>
          <p:cNvPr id="8" name="Footer Placeholder 7"/>
          <p:cNvSpPr>
            <a:spLocks noGrp="1"/>
          </p:cNvSpPr>
          <p:nvPr>
            <p:ph type="ftr" sz="quarter" idx="11"/>
          </p:nvPr>
        </p:nvSpPr>
        <p:spPr/>
        <p:txBody>
          <a:bodyPr/>
          <a:lstStyle/>
          <a:p>
            <a:r>
              <a:rPr lang="en-US" dirty="0"/>
              <a:t>Office of the Health Insurance Commissioner</a:t>
            </a:r>
          </a:p>
        </p:txBody>
      </p:sp>
      <p:sp>
        <p:nvSpPr>
          <p:cNvPr id="9" name="Slide Number Placeholder 8"/>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34194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FE88F0-9F82-4756-A08C-901F64FF3CE2}" type="datetime1">
              <a:rPr lang="en-US" smtClean="0"/>
              <a:pPr/>
              <a:t>1/24/2017</a:t>
            </a:fld>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10143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B7C59-C793-481C-B7A9-69493F47F2A7}" type="datetime1">
              <a:rPr lang="en-US" smtClean="0"/>
              <a:pPr/>
              <a:t>1/24/2017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Office of the Health Insurance Commissioner</a:t>
            </a:r>
          </a:p>
        </p:txBody>
      </p:sp>
      <p:sp>
        <p:nvSpPr>
          <p:cNvPr id="9" name="Slide Number Placeholder 8"/>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2783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99D0EF-1BB5-4A54-BADB-2CCB40203277}" type="datetime1">
              <a:rPr lang="en-US" smtClean="0"/>
              <a:pPr/>
              <a:t>1/24/2017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Office of the Health Insurance Commissioner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358736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8CEA6-CBAF-458F-AB9E-59931F5AE304}" type="datetime1">
              <a:rPr lang="en-US" smtClean="0"/>
              <a:pPr/>
              <a:t>1/24/2017</a:t>
            </a:fld>
            <a:endParaRPr lang="en-US" dirty="0"/>
          </a:p>
        </p:txBody>
      </p:sp>
      <p:sp>
        <p:nvSpPr>
          <p:cNvPr id="6" name="Footer Placeholder 5"/>
          <p:cNvSpPr>
            <a:spLocks noGrp="1"/>
          </p:cNvSpPr>
          <p:nvPr>
            <p:ph type="ftr" sz="quarter" idx="11"/>
          </p:nvPr>
        </p:nvSpPr>
        <p:spPr/>
        <p:txBody>
          <a:bodyPr/>
          <a:lstStyle/>
          <a:p>
            <a:r>
              <a:rPr lang="en-US" dirty="0"/>
              <a:t>Office of the Health Insurance Commissioner</a:t>
            </a:r>
          </a:p>
        </p:txBody>
      </p:sp>
      <p:sp>
        <p:nvSpPr>
          <p:cNvPr id="7" name="Slide Number Placeholder 6"/>
          <p:cNvSpPr>
            <a:spLocks noGrp="1"/>
          </p:cNvSpPr>
          <p:nvPr>
            <p:ph type="sldNum" sz="quarter" idx="12"/>
          </p:nvPr>
        </p:nvSpPr>
        <p:spPr/>
        <p:txBody>
          <a:bodyPr/>
          <a:lstStyle/>
          <a:p>
            <a:fld id="{C788AA37-CDEA-44EC-A0B7-972E33B09182}" type="slidenum">
              <a:rPr lang="en-US" smtClean="0"/>
              <a:pPr/>
              <a:t>‹#›</a:t>
            </a:fld>
            <a:endParaRPr lang="en-US" dirty="0"/>
          </a:p>
        </p:txBody>
      </p:sp>
    </p:spTree>
    <p:extLst>
      <p:ext uri="{BB962C8B-B14F-4D97-AF65-F5344CB8AC3E}">
        <p14:creationId xmlns:p14="http://schemas.microsoft.com/office/powerpoint/2010/main" val="299584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96ADBF-A941-4906-BACE-1465343A510B}" type="datetime1">
              <a:rPr lang="en-US" smtClean="0"/>
              <a:pPr/>
              <a:t>1/24/2017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Office of the Health Insurance Commissioner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8AA37-CDEA-44EC-A0B7-972E33B09182}"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591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Results of 2016 PCMH Recognition Process</a:t>
            </a:r>
            <a:r>
              <a:rPr lang="en-US" sz="5400" dirty="0"/>
              <a:t/>
            </a:r>
            <a:br>
              <a:rPr lang="en-US" sz="5400" dirty="0"/>
            </a:br>
            <a:endParaRPr lang="en-US" sz="2800" dirty="0"/>
          </a:p>
        </p:txBody>
      </p:sp>
      <p:sp>
        <p:nvSpPr>
          <p:cNvPr id="3" name="Subtitle 2"/>
          <p:cNvSpPr>
            <a:spLocks noGrp="1"/>
          </p:cNvSpPr>
          <p:nvPr>
            <p:ph type="subTitle" idx="1"/>
          </p:nvPr>
        </p:nvSpPr>
        <p:spPr/>
        <p:txBody>
          <a:bodyPr>
            <a:normAutofit lnSpcReduction="10000"/>
          </a:bodyPr>
          <a:lstStyle/>
          <a:p>
            <a:r>
              <a:rPr lang="en-US" sz="1800" dirty="0" smtClean="0"/>
              <a:t>CTC-RI Practice reporting committee</a:t>
            </a:r>
          </a:p>
          <a:p>
            <a:r>
              <a:rPr lang="en-US" sz="1800" dirty="0" smtClean="0"/>
              <a:t>January 24</a:t>
            </a:r>
            <a:r>
              <a:rPr lang="en-US" sz="1800" baseline="30000" dirty="0" smtClean="0"/>
              <a:t>th</a:t>
            </a:r>
            <a:r>
              <a:rPr lang="en-US" sz="1800" dirty="0" smtClean="0"/>
              <a:t> 2017</a:t>
            </a:r>
            <a:endParaRPr lang="en-US" sz="1800" dirty="0"/>
          </a:p>
          <a:p>
            <a:r>
              <a:rPr lang="en-US" sz="1800" dirty="0" smtClean="0"/>
              <a:t>Cory King - Office </a:t>
            </a:r>
            <a:r>
              <a:rPr lang="en-US" sz="1800" dirty="0"/>
              <a:t>of the Health Insurance Commissioner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6880" y="4600893"/>
            <a:ext cx="2360278" cy="1322388"/>
          </a:xfrm>
          <a:prstGeom prst="rect">
            <a:avLst/>
          </a:prstGeom>
        </p:spPr>
      </p:pic>
    </p:spTree>
    <p:extLst>
      <p:ext uri="{BB962C8B-B14F-4D97-AF65-F5344CB8AC3E}">
        <p14:creationId xmlns:p14="http://schemas.microsoft.com/office/powerpoint/2010/main" val="299524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Management Strategy Data – Digging Deeper</a:t>
            </a:r>
          </a:p>
        </p:txBody>
      </p:sp>
      <p:pic>
        <p:nvPicPr>
          <p:cNvPr id="7" name="Content Placeholder 6"/>
          <p:cNvPicPr>
            <a:picLocks noGrp="1" noChangeAspect="1"/>
          </p:cNvPicPr>
          <p:nvPr>
            <p:ph idx="1"/>
          </p:nvPr>
        </p:nvPicPr>
        <p:blipFill>
          <a:blip r:embed="rId2" cstate="print"/>
          <a:stretch>
            <a:fillRect/>
          </a:stretch>
        </p:blipFill>
        <p:spPr>
          <a:xfrm>
            <a:off x="3247355" y="1873246"/>
            <a:ext cx="5758250" cy="4215384"/>
          </a:xfrm>
          <a:prstGeom prst="rect">
            <a:avLst/>
          </a:prstGeom>
        </p:spPr>
      </p:pic>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10</a:t>
            </a:fld>
            <a:endParaRPr lang="en-US" dirty="0"/>
          </a:p>
        </p:txBody>
      </p:sp>
    </p:spTree>
    <p:extLst>
      <p:ext uri="{BB962C8B-B14F-4D97-AF65-F5344CB8AC3E}">
        <p14:creationId xmlns:p14="http://schemas.microsoft.com/office/powerpoint/2010/main" val="746686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3 or More Years of Experience (N=76)</a:t>
            </a:r>
            <a:endParaRPr lang="en-US" dirty="0"/>
          </a:p>
        </p:txBody>
      </p:sp>
      <p:sp>
        <p:nvSpPr>
          <p:cNvPr id="3" name="Content Placeholder 2"/>
          <p:cNvSpPr>
            <a:spLocks noGrp="1"/>
          </p:cNvSpPr>
          <p:nvPr>
            <p:ph idx="1"/>
          </p:nvPr>
        </p:nvSpPr>
        <p:spPr/>
        <p:txBody>
          <a:bodyPr/>
          <a:lstStyle/>
          <a:p>
            <a:r>
              <a:rPr lang="en-US" b="1" dirty="0" smtClean="0"/>
              <a:t>Requirement 2: Related to care management/care coordination services.</a:t>
            </a:r>
          </a:p>
          <a:p>
            <a:r>
              <a:rPr lang="en-US" dirty="0"/>
              <a:t>The care management/care coordination resources contact every high-risk patient who has been discharged from hospital inpatient services after discharge to determine care management needs</a:t>
            </a:r>
            <a:r>
              <a:rPr lang="en-US" dirty="0" smtClean="0"/>
              <a:t>. </a:t>
            </a:r>
            <a:r>
              <a:rPr lang="en-US" dirty="0" smtClean="0">
                <a:solidFill>
                  <a:srgbClr val="FF0000"/>
                </a:solidFill>
              </a:rPr>
              <a:t>(n=9) See question 7</a:t>
            </a:r>
            <a:r>
              <a:rPr lang="en-US" dirty="0" smtClean="0"/>
              <a:t>. </a:t>
            </a:r>
            <a:endParaRPr lang="en-US" dirty="0"/>
          </a:p>
          <a:p>
            <a:r>
              <a:rPr lang="en-US" dirty="0"/>
              <a:t>The care management/care coordination resources contact every known high-risk patient who has had an Emergency Department visit for a situation or condition that is related to or contributes to the patient's high-risk status</a:t>
            </a:r>
            <a:r>
              <a:rPr lang="en-US" dirty="0" smtClean="0"/>
              <a:t>. </a:t>
            </a:r>
            <a:r>
              <a:rPr lang="en-US" dirty="0" smtClean="0">
                <a:solidFill>
                  <a:srgbClr val="FF0000"/>
                </a:solidFill>
              </a:rPr>
              <a:t>(n=8) See question 8</a:t>
            </a:r>
            <a:r>
              <a:rPr lang="en-US" dirty="0" smtClean="0"/>
              <a:t>. </a:t>
            </a:r>
          </a:p>
          <a:p>
            <a:r>
              <a:rPr lang="en-US" dirty="0"/>
              <a:t>Practices shall provide patient-engagement training to care managers/care coordinators, as necessary, to achieve these requirements</a:t>
            </a:r>
            <a:r>
              <a:rPr lang="en-US" dirty="0" smtClean="0"/>
              <a:t>. </a:t>
            </a:r>
            <a:r>
              <a:rPr lang="en-US" dirty="0" smtClean="0">
                <a:solidFill>
                  <a:srgbClr val="FF0000"/>
                </a:solidFill>
              </a:rPr>
              <a:t>(</a:t>
            </a:r>
            <a:r>
              <a:rPr lang="en-US" dirty="0">
                <a:solidFill>
                  <a:srgbClr val="FF0000"/>
                </a:solidFill>
              </a:rPr>
              <a:t>n=5) See question </a:t>
            </a:r>
            <a:r>
              <a:rPr lang="en-US" dirty="0" smtClean="0">
                <a:solidFill>
                  <a:srgbClr val="FF0000"/>
                </a:solidFill>
              </a:rPr>
              <a:t>12</a:t>
            </a:r>
            <a:r>
              <a:rPr lang="en-US" dirty="0" smtClean="0">
                <a:solidFill>
                  <a:schemeClr val="tx1"/>
                </a:solidFill>
              </a:rPr>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11</a:t>
            </a:fld>
            <a:endParaRPr lang="en-US" dirty="0"/>
          </a:p>
        </p:txBody>
      </p:sp>
    </p:spTree>
    <p:extLst>
      <p:ext uri="{BB962C8B-B14F-4D97-AF65-F5344CB8AC3E}">
        <p14:creationId xmlns:p14="http://schemas.microsoft.com/office/powerpoint/2010/main" val="1171619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3 or More Years of Experience (N=76)</a:t>
            </a:r>
            <a:endParaRPr lang="en-US" dirty="0"/>
          </a:p>
        </p:txBody>
      </p:sp>
      <p:sp>
        <p:nvSpPr>
          <p:cNvPr id="3" name="Content Placeholder 2"/>
          <p:cNvSpPr>
            <a:spLocks noGrp="1"/>
          </p:cNvSpPr>
          <p:nvPr>
            <p:ph idx="1"/>
          </p:nvPr>
        </p:nvSpPr>
        <p:spPr/>
        <p:txBody>
          <a:bodyPr>
            <a:normAutofit lnSpcReduction="10000"/>
          </a:bodyPr>
          <a:lstStyle/>
          <a:p>
            <a:r>
              <a:rPr lang="en-US" b="1" dirty="0" smtClean="0"/>
              <a:t>Requirement 3: The practice improves access to and coordination with behavioral health service. </a:t>
            </a:r>
            <a:r>
              <a:rPr lang="en-US" dirty="0" smtClean="0"/>
              <a:t>Note that practices needed to implement one of three by the end of year 1.</a:t>
            </a:r>
          </a:p>
          <a:p>
            <a:r>
              <a:rPr lang="en-US" b="1" dirty="0" smtClean="0"/>
              <a:t>Most </a:t>
            </a:r>
            <a:r>
              <a:rPr lang="en-US" b="1" dirty="0"/>
              <a:t>practices implemented</a:t>
            </a:r>
            <a:r>
              <a:rPr lang="en-US" dirty="0"/>
              <a:t>: To promote better access to and coordination of behavioral health services, the practice has developed preferred referral arrangements with community behavioral health providers</a:t>
            </a:r>
            <a:r>
              <a:rPr lang="en-US" dirty="0" smtClean="0"/>
              <a:t>.</a:t>
            </a:r>
          </a:p>
          <a:p>
            <a:r>
              <a:rPr lang="en-US" b="1" dirty="0" smtClean="0"/>
              <a:t>Practices did not tend to implement</a:t>
            </a:r>
            <a:r>
              <a:rPr lang="en-US" dirty="0" smtClean="0"/>
              <a:t>:</a:t>
            </a:r>
          </a:p>
          <a:p>
            <a:r>
              <a:rPr lang="en-US" dirty="0"/>
              <a:t>To promote better access to and coordination of behavioral health services, the practice has arranged for a behavioral health provider(s) to be co-located (or virtually located) at the practice for at least one day per week and assists patients in scheduling appointments with the on-site provider(s</a:t>
            </a:r>
            <a:r>
              <a:rPr lang="en-US" dirty="0" smtClean="0"/>
              <a:t>). </a:t>
            </a:r>
            <a:r>
              <a:rPr lang="en-US" dirty="0" smtClean="0">
                <a:solidFill>
                  <a:srgbClr val="FF0000"/>
                </a:solidFill>
              </a:rPr>
              <a:t>(n=45) See question 2</a:t>
            </a:r>
            <a:r>
              <a:rPr lang="en-US" dirty="0" smtClean="0"/>
              <a:t>.</a:t>
            </a:r>
            <a:endParaRPr lang="en-US" dirty="0"/>
          </a:p>
          <a:p>
            <a:pPr marL="111125" indent="-111125">
              <a:buNone/>
            </a:pPr>
            <a:r>
              <a:rPr lang="en-US" dirty="0" smtClean="0"/>
              <a:t> To </a:t>
            </a:r>
            <a:r>
              <a:rPr lang="en-US" dirty="0"/>
              <a:t>promote better access to and coordination of behavioral health services, the practice is </a:t>
            </a:r>
            <a:r>
              <a:rPr lang="en-US" dirty="0" smtClean="0"/>
              <a:t>    implementing </a:t>
            </a:r>
            <a:r>
              <a:rPr lang="en-US" dirty="0"/>
              <a:t>or has implemented a co-located (or virtually located), integrated behavioral health services model</a:t>
            </a:r>
            <a:r>
              <a:rPr lang="en-US" dirty="0" smtClean="0"/>
              <a:t>. </a:t>
            </a:r>
            <a:r>
              <a:rPr lang="en-US" dirty="0" smtClean="0">
                <a:solidFill>
                  <a:srgbClr val="FF0000"/>
                </a:solidFill>
              </a:rPr>
              <a:t>(n=39) See question 3</a:t>
            </a:r>
            <a:r>
              <a:rPr lang="en-US" dirty="0" smtClean="0"/>
              <a:t>.</a:t>
            </a:r>
            <a:endParaRPr lang="en-US" dirty="0"/>
          </a:p>
          <a:p>
            <a:pPr marL="0" indent="0">
              <a:buNone/>
            </a:pP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12</a:t>
            </a:fld>
            <a:endParaRPr lang="en-US" dirty="0"/>
          </a:p>
        </p:txBody>
      </p:sp>
    </p:spTree>
    <p:extLst>
      <p:ext uri="{BB962C8B-B14F-4D97-AF65-F5344CB8AC3E}">
        <p14:creationId xmlns:p14="http://schemas.microsoft.com/office/powerpoint/2010/main" val="3231680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3 or More Years of Experience (N=76)</a:t>
            </a:r>
            <a:endParaRPr lang="en-US" dirty="0"/>
          </a:p>
        </p:txBody>
      </p:sp>
      <p:sp>
        <p:nvSpPr>
          <p:cNvPr id="3" name="Content Placeholder 2"/>
          <p:cNvSpPr>
            <a:spLocks noGrp="1"/>
          </p:cNvSpPr>
          <p:nvPr>
            <p:ph idx="1"/>
          </p:nvPr>
        </p:nvSpPr>
        <p:spPr/>
        <p:txBody>
          <a:bodyPr>
            <a:normAutofit/>
          </a:bodyPr>
          <a:lstStyle/>
          <a:p>
            <a:r>
              <a:rPr lang="en-US" b="1" dirty="0" smtClean="0"/>
              <a:t>Requirement </a:t>
            </a:r>
            <a:r>
              <a:rPr lang="en-US" b="1" dirty="0"/>
              <a:t>4</a:t>
            </a:r>
            <a:r>
              <a:rPr lang="en-US" b="1" dirty="0" smtClean="0"/>
              <a:t>: The practice expands access to care both during an after office hours (defined as access beyond weekdays and between 9am and 5pm).</a:t>
            </a:r>
          </a:p>
          <a:p>
            <a:r>
              <a:rPr lang="en-US" dirty="0"/>
              <a:t>"The practice has created a secure web portal that enables patients to: send and receive secure messaging, </a:t>
            </a:r>
            <a:r>
              <a:rPr lang="en-US" dirty="0" smtClean="0"/>
              <a:t>request </a:t>
            </a:r>
            <a:r>
              <a:rPr lang="en-US" dirty="0"/>
              <a:t>appointments, </a:t>
            </a:r>
            <a:r>
              <a:rPr lang="en-US" dirty="0" smtClean="0"/>
              <a:t>request </a:t>
            </a:r>
            <a:r>
              <a:rPr lang="en-US" dirty="0"/>
              <a:t>referrals, </a:t>
            </a:r>
            <a:r>
              <a:rPr lang="en-US" dirty="0" smtClean="0"/>
              <a:t>request </a:t>
            </a:r>
            <a:r>
              <a:rPr lang="en-US" dirty="0"/>
              <a:t>prescription refills, and review lab and imaging results</a:t>
            </a:r>
            <a:r>
              <a:rPr lang="en-US" dirty="0" smtClean="0"/>
              <a:t>.“ </a:t>
            </a:r>
            <a:r>
              <a:rPr lang="en-US" dirty="0" smtClean="0">
                <a:solidFill>
                  <a:srgbClr val="FF0000"/>
                </a:solidFill>
              </a:rPr>
              <a:t>(n=12) See question 5</a:t>
            </a:r>
            <a:r>
              <a:rPr lang="en-US" dirty="0" smtClean="0"/>
              <a:t>.</a:t>
            </a:r>
            <a:endParaRPr lang="en-US" dirty="0"/>
          </a:p>
          <a:p>
            <a:r>
              <a:rPr lang="en-US" dirty="0"/>
              <a:t>The practice has an agreement with (or established) an urgent care clinic or other service provider which is open during evenings and weekends when the office is not open as an alternative to receiving Emergency Department care</a:t>
            </a:r>
            <a:r>
              <a:rPr lang="en-US" dirty="0" smtClean="0"/>
              <a:t>. </a:t>
            </a:r>
            <a:r>
              <a:rPr lang="en-US" dirty="0" smtClean="0">
                <a:solidFill>
                  <a:srgbClr val="FF0000"/>
                </a:solidFill>
              </a:rPr>
              <a:t>(n=10) See question 3</a:t>
            </a:r>
            <a:r>
              <a:rPr lang="en-US" dirty="0" smtClean="0"/>
              <a:t>. </a:t>
            </a:r>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13</a:t>
            </a:fld>
            <a:endParaRPr lang="en-US" dirty="0"/>
          </a:p>
        </p:txBody>
      </p:sp>
    </p:spTree>
    <p:extLst>
      <p:ext uri="{BB962C8B-B14F-4D97-AF65-F5344CB8AC3E}">
        <p14:creationId xmlns:p14="http://schemas.microsoft.com/office/powerpoint/2010/main" val="2626030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1 to 2 Years of Experience (N=30)</a:t>
            </a:r>
            <a:endParaRPr lang="en-US" dirty="0"/>
          </a:p>
        </p:txBody>
      </p:sp>
      <p:sp>
        <p:nvSpPr>
          <p:cNvPr id="3" name="Content Placeholder 2"/>
          <p:cNvSpPr>
            <a:spLocks noGrp="1"/>
          </p:cNvSpPr>
          <p:nvPr>
            <p:ph idx="1"/>
          </p:nvPr>
        </p:nvSpPr>
        <p:spPr/>
        <p:txBody>
          <a:bodyPr/>
          <a:lstStyle/>
          <a:p>
            <a:r>
              <a:rPr lang="en-US" b="1" dirty="0"/>
              <a:t>Requirement 2: Related to care management/care coordination services.</a:t>
            </a:r>
          </a:p>
          <a:p>
            <a:r>
              <a:rPr lang="en-US" dirty="0"/>
              <a:t>The care management/care coordination resources participate in formal practice quality improvement initiatives to assess and improve effectiveness of care management service delivery</a:t>
            </a:r>
            <a:r>
              <a:rPr lang="en-US" dirty="0" smtClean="0"/>
              <a:t>. </a:t>
            </a:r>
            <a:r>
              <a:rPr lang="en-US" dirty="0" smtClean="0">
                <a:solidFill>
                  <a:srgbClr val="FF0000"/>
                </a:solidFill>
              </a:rPr>
              <a:t>(n=14) See question 16</a:t>
            </a:r>
            <a:r>
              <a:rPr lang="en-US" dirty="0" smtClean="0"/>
              <a:t>.</a:t>
            </a:r>
          </a:p>
          <a:p>
            <a:r>
              <a:rPr lang="en-US" dirty="0"/>
              <a:t>The care management/care coordination resources arrange for, and coordinate all medical, developmental, behavioral health and social service referrals and tracks referrals and test results on a timely basis for high-risk patients. </a:t>
            </a:r>
            <a:r>
              <a:rPr lang="en-US" dirty="0" smtClean="0">
                <a:solidFill>
                  <a:srgbClr val="FF0000"/>
                </a:solidFill>
              </a:rPr>
              <a:t>(n=10) See question 10</a:t>
            </a:r>
            <a:r>
              <a:rPr lang="en-US" dirty="0" smtClean="0"/>
              <a:t>.</a:t>
            </a:r>
          </a:p>
          <a:p>
            <a:r>
              <a:rPr lang="en-US" dirty="0"/>
              <a:t>The care management/care coordination resources complete a medication reconciliation after a high-risk patient has been discharged from inpatient services</a:t>
            </a:r>
            <a:r>
              <a:rPr lang="en-US" dirty="0" smtClean="0"/>
              <a:t>. </a:t>
            </a:r>
            <a:r>
              <a:rPr lang="en-US" dirty="0" smtClean="0">
                <a:solidFill>
                  <a:srgbClr val="FF0000"/>
                </a:solidFill>
              </a:rPr>
              <a:t>(n=9) See question 9</a:t>
            </a:r>
            <a:r>
              <a:rPr lang="en-US" dirty="0" smtClean="0"/>
              <a:t>.</a:t>
            </a:r>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14</a:t>
            </a:fld>
            <a:endParaRPr lang="en-US" dirty="0"/>
          </a:p>
        </p:txBody>
      </p:sp>
    </p:spTree>
    <p:extLst>
      <p:ext uri="{BB962C8B-B14F-4D97-AF65-F5344CB8AC3E}">
        <p14:creationId xmlns:p14="http://schemas.microsoft.com/office/powerpoint/2010/main" val="1027758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1 to 2 Years of Experience (N=30)</a:t>
            </a:r>
            <a:endParaRPr lang="en-US" dirty="0"/>
          </a:p>
        </p:txBody>
      </p:sp>
      <p:sp>
        <p:nvSpPr>
          <p:cNvPr id="3" name="Content Placeholder 2"/>
          <p:cNvSpPr>
            <a:spLocks noGrp="1"/>
          </p:cNvSpPr>
          <p:nvPr>
            <p:ph idx="1"/>
          </p:nvPr>
        </p:nvSpPr>
        <p:spPr/>
        <p:txBody>
          <a:bodyPr>
            <a:normAutofit lnSpcReduction="10000"/>
          </a:bodyPr>
          <a:lstStyle/>
          <a:p>
            <a:r>
              <a:rPr lang="en-US" b="1" dirty="0"/>
              <a:t>Requirement 3: The practice improves access to and coordination with behavioral health service. </a:t>
            </a:r>
            <a:r>
              <a:rPr lang="en-US" dirty="0"/>
              <a:t>Note that practices needed to implement one of three by the end of year 1.</a:t>
            </a:r>
          </a:p>
          <a:p>
            <a:r>
              <a:rPr lang="en-US" b="1" dirty="0"/>
              <a:t>Most practices implemented</a:t>
            </a:r>
            <a:r>
              <a:rPr lang="en-US" dirty="0"/>
              <a:t>: To promote better access to and coordination of behavioral health services, the practice has developed preferred referral arrangements with community behavioral health providers.</a:t>
            </a:r>
          </a:p>
          <a:p>
            <a:r>
              <a:rPr lang="en-US" b="1" dirty="0"/>
              <a:t>Practices did not tend to implement</a:t>
            </a:r>
            <a:r>
              <a:rPr lang="en-US" dirty="0"/>
              <a:t>:</a:t>
            </a:r>
          </a:p>
          <a:p>
            <a:r>
              <a:rPr lang="en-US" dirty="0"/>
              <a:t>To promote better access to and coordination of behavioral health services, the practice has arranged for a behavioral health provider(s) to be co-located (or virtually located) at the practice for at least one day per week and assists patients in scheduling appointments with the on-site provider(s). </a:t>
            </a:r>
            <a:r>
              <a:rPr lang="en-US" dirty="0">
                <a:solidFill>
                  <a:srgbClr val="FF0000"/>
                </a:solidFill>
              </a:rPr>
              <a:t>(</a:t>
            </a:r>
            <a:r>
              <a:rPr lang="en-US" dirty="0" smtClean="0">
                <a:solidFill>
                  <a:srgbClr val="FF0000"/>
                </a:solidFill>
              </a:rPr>
              <a:t>n=18) </a:t>
            </a:r>
            <a:r>
              <a:rPr lang="en-US" dirty="0">
                <a:solidFill>
                  <a:srgbClr val="FF0000"/>
                </a:solidFill>
              </a:rPr>
              <a:t>See question 2</a:t>
            </a:r>
            <a:r>
              <a:rPr lang="en-US" dirty="0"/>
              <a:t>.</a:t>
            </a:r>
          </a:p>
          <a:p>
            <a:pPr marL="111125" indent="-111125">
              <a:buNone/>
            </a:pPr>
            <a:r>
              <a:rPr lang="en-US" dirty="0"/>
              <a:t> To promote better access to and coordination of behavioral health services, the practice is     implementing or has implemented a co-located (or virtually located), integrated behavioral health services model. </a:t>
            </a:r>
            <a:r>
              <a:rPr lang="en-US" dirty="0">
                <a:solidFill>
                  <a:srgbClr val="FF0000"/>
                </a:solidFill>
              </a:rPr>
              <a:t>(</a:t>
            </a:r>
            <a:r>
              <a:rPr lang="en-US" dirty="0" smtClean="0">
                <a:solidFill>
                  <a:srgbClr val="FF0000"/>
                </a:solidFill>
              </a:rPr>
              <a:t>n=16) </a:t>
            </a:r>
            <a:r>
              <a:rPr lang="en-US" dirty="0">
                <a:solidFill>
                  <a:srgbClr val="FF0000"/>
                </a:solidFill>
              </a:rPr>
              <a:t>See question 3</a:t>
            </a:r>
            <a:r>
              <a:rPr lang="en-US" dirty="0"/>
              <a:t>.</a:t>
            </a:r>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15</a:t>
            </a:fld>
            <a:endParaRPr lang="en-US" dirty="0"/>
          </a:p>
        </p:txBody>
      </p:sp>
    </p:spTree>
    <p:extLst>
      <p:ext uri="{BB962C8B-B14F-4D97-AF65-F5344CB8AC3E}">
        <p14:creationId xmlns:p14="http://schemas.microsoft.com/office/powerpoint/2010/main" val="394338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1 to 2 Years of Experience (N=30)</a:t>
            </a:r>
            <a:endParaRPr lang="en-US" dirty="0"/>
          </a:p>
        </p:txBody>
      </p:sp>
      <p:sp>
        <p:nvSpPr>
          <p:cNvPr id="3" name="Content Placeholder 2"/>
          <p:cNvSpPr>
            <a:spLocks noGrp="1"/>
          </p:cNvSpPr>
          <p:nvPr>
            <p:ph idx="1"/>
          </p:nvPr>
        </p:nvSpPr>
        <p:spPr/>
        <p:txBody>
          <a:bodyPr/>
          <a:lstStyle/>
          <a:p>
            <a:r>
              <a:rPr lang="en-US" b="1" dirty="0"/>
              <a:t>Requirement 4: The practice expands access to care both during an after office hours (defined as access beyond weekdays and between 9am and 5pm).</a:t>
            </a:r>
          </a:p>
          <a:p>
            <a:r>
              <a:rPr lang="en-US" dirty="0"/>
              <a:t>"The practice has created a secure web portal that enables patients to: send and receive secure messaging, request appointments, request referrals, request prescription refills, and review lab and imaging results.“ </a:t>
            </a:r>
            <a:r>
              <a:rPr lang="en-US" dirty="0">
                <a:solidFill>
                  <a:srgbClr val="FF0000"/>
                </a:solidFill>
              </a:rPr>
              <a:t>(</a:t>
            </a:r>
            <a:r>
              <a:rPr lang="en-US" dirty="0" smtClean="0">
                <a:solidFill>
                  <a:srgbClr val="FF0000"/>
                </a:solidFill>
              </a:rPr>
              <a:t>n=9) </a:t>
            </a:r>
            <a:r>
              <a:rPr lang="en-US" dirty="0">
                <a:solidFill>
                  <a:srgbClr val="FF0000"/>
                </a:solidFill>
              </a:rPr>
              <a:t>See question 5</a:t>
            </a:r>
            <a:r>
              <a:rPr lang="en-US" dirty="0"/>
              <a:t>.</a:t>
            </a:r>
          </a:p>
          <a:p>
            <a:r>
              <a:rPr lang="en-US" dirty="0"/>
              <a:t>The practice utilizes formal quality improvement processes to assess and improve the effectiveness of its programs to expand access</a:t>
            </a:r>
            <a:r>
              <a:rPr lang="en-US" dirty="0" smtClean="0"/>
              <a:t>. </a:t>
            </a:r>
            <a:r>
              <a:rPr lang="en-US" dirty="0" smtClean="0">
                <a:solidFill>
                  <a:srgbClr val="FF0000"/>
                </a:solidFill>
              </a:rPr>
              <a:t>(n=8) See question 4</a:t>
            </a:r>
            <a:r>
              <a:rPr lang="en-US" dirty="0" smtClean="0"/>
              <a:t>. </a:t>
            </a:r>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16</a:t>
            </a:fld>
            <a:endParaRPr lang="en-US" dirty="0"/>
          </a:p>
        </p:txBody>
      </p:sp>
    </p:spTree>
    <p:extLst>
      <p:ext uri="{BB962C8B-B14F-4D97-AF65-F5344CB8AC3E}">
        <p14:creationId xmlns:p14="http://schemas.microsoft.com/office/powerpoint/2010/main" val="4238664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Less than 1 Year of Experience (N=16)</a:t>
            </a:r>
            <a:endParaRPr lang="en-US" dirty="0"/>
          </a:p>
        </p:txBody>
      </p:sp>
      <p:sp>
        <p:nvSpPr>
          <p:cNvPr id="3" name="Content Placeholder 2"/>
          <p:cNvSpPr>
            <a:spLocks noGrp="1"/>
          </p:cNvSpPr>
          <p:nvPr>
            <p:ph idx="1"/>
          </p:nvPr>
        </p:nvSpPr>
        <p:spPr/>
        <p:txBody>
          <a:bodyPr/>
          <a:lstStyle/>
          <a:p>
            <a:r>
              <a:rPr lang="en-US" b="1" dirty="0"/>
              <a:t>Requirement </a:t>
            </a:r>
            <a:r>
              <a:rPr lang="en-US" b="1" dirty="0" smtClean="0"/>
              <a:t>1: </a:t>
            </a:r>
            <a:r>
              <a:rPr lang="en-US" b="1" dirty="0"/>
              <a:t>The practice </a:t>
            </a:r>
            <a:r>
              <a:rPr lang="en-US" b="1" dirty="0" smtClean="0"/>
              <a:t>develops and maintains a high-risk patient registry.</a:t>
            </a:r>
            <a:endParaRPr lang="en-US" b="1" dirty="0"/>
          </a:p>
          <a:p>
            <a:r>
              <a:rPr lang="en-US" dirty="0" smtClean="0"/>
              <a:t>The </a:t>
            </a:r>
            <a:r>
              <a:rPr lang="en-US" dirty="0"/>
              <a:t>practice has developed and implemented a methodology for identifying patients at high risk for future avoidable use of high cost services (referred to as “high-risk patients</a:t>
            </a:r>
            <a:r>
              <a:rPr lang="en-US" dirty="0" smtClean="0"/>
              <a:t>). </a:t>
            </a:r>
            <a:r>
              <a:rPr lang="en-US" dirty="0" smtClean="0">
                <a:solidFill>
                  <a:srgbClr val="FF0000"/>
                </a:solidFill>
              </a:rPr>
              <a:t>(n=6) See question 1</a:t>
            </a:r>
            <a:r>
              <a:rPr lang="en-US" dirty="0" smtClean="0"/>
              <a:t>.</a:t>
            </a:r>
          </a:p>
          <a:p>
            <a:r>
              <a:rPr lang="en-US" dirty="0" smtClean="0"/>
              <a:t>Using </a:t>
            </a:r>
            <a:r>
              <a:rPr lang="en-US" dirty="0"/>
              <a:t>information from a variety of sources, including payers and practice clinicians, the practice updates the list of high-risk patients at </a:t>
            </a:r>
            <a:r>
              <a:rPr lang="en-US" dirty="0" smtClean="0"/>
              <a:t>least </a:t>
            </a:r>
            <a:r>
              <a:rPr lang="en-US" dirty="0"/>
              <a:t>quarterly</a:t>
            </a:r>
            <a:r>
              <a:rPr lang="en-US" dirty="0" smtClean="0"/>
              <a:t>. </a:t>
            </a:r>
            <a:r>
              <a:rPr lang="en-US" dirty="0" smtClean="0">
                <a:solidFill>
                  <a:srgbClr val="FF0000"/>
                </a:solidFill>
              </a:rPr>
              <a:t>(n=6) See question 1</a:t>
            </a:r>
            <a:r>
              <a:rPr lang="en-US" dirty="0" smtClean="0"/>
              <a:t>.</a:t>
            </a:r>
          </a:p>
          <a:p>
            <a:r>
              <a:rPr lang="en-US" dirty="0" smtClean="0"/>
              <a:t>To </a:t>
            </a:r>
            <a:r>
              <a:rPr lang="en-US" dirty="0"/>
              <a:t>identify high-risk patients, the practice has developed a risk assessment methodology that includes at a minimum the consideration of the following factors:  </a:t>
            </a:r>
            <a:r>
              <a:rPr lang="en-US" dirty="0" smtClean="0"/>
              <a:t>a). assessment </a:t>
            </a:r>
            <a:r>
              <a:rPr lang="en-US" dirty="0"/>
              <a:t>of patients based on </a:t>
            </a:r>
            <a:r>
              <a:rPr lang="en-US" dirty="0" smtClean="0"/>
              <a:t>co-morbidities; b).inpatient </a:t>
            </a:r>
            <a:r>
              <a:rPr lang="en-US" dirty="0"/>
              <a:t>utilization, </a:t>
            </a:r>
            <a:r>
              <a:rPr lang="en-US" dirty="0" smtClean="0"/>
              <a:t>and c).Emergency </a:t>
            </a:r>
            <a:r>
              <a:rPr lang="en-US" dirty="0"/>
              <a:t>Department utilization</a:t>
            </a:r>
            <a:r>
              <a:rPr lang="en-US" dirty="0" smtClean="0"/>
              <a:t>. </a:t>
            </a:r>
            <a:r>
              <a:rPr lang="en-US" dirty="0" smtClean="0">
                <a:solidFill>
                  <a:srgbClr val="FF0000"/>
                </a:solidFill>
              </a:rPr>
              <a:t>(n=7) See question 3</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17</a:t>
            </a:fld>
            <a:endParaRPr lang="en-US" dirty="0"/>
          </a:p>
        </p:txBody>
      </p:sp>
    </p:spTree>
    <p:extLst>
      <p:ext uri="{BB962C8B-B14F-4D97-AF65-F5344CB8AC3E}">
        <p14:creationId xmlns:p14="http://schemas.microsoft.com/office/powerpoint/2010/main" val="49026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Less than 1 Year of Experience (N=16)</a:t>
            </a:r>
            <a:endParaRPr lang="en-US" dirty="0"/>
          </a:p>
        </p:txBody>
      </p:sp>
      <p:sp>
        <p:nvSpPr>
          <p:cNvPr id="3" name="Content Placeholder 2"/>
          <p:cNvSpPr>
            <a:spLocks noGrp="1"/>
          </p:cNvSpPr>
          <p:nvPr>
            <p:ph idx="1"/>
          </p:nvPr>
        </p:nvSpPr>
        <p:spPr/>
        <p:txBody>
          <a:bodyPr/>
          <a:lstStyle/>
          <a:p>
            <a:r>
              <a:rPr lang="en-US" b="1" dirty="0"/>
              <a:t>Requirement 2: Related to care management/care coordination services.</a:t>
            </a:r>
          </a:p>
          <a:p>
            <a:r>
              <a:rPr lang="en-US" dirty="0"/>
              <a:t>The care manager/care coordinator completes within a specified period of time a patient assessment based on the patient's specific symptoms, complaints or </a:t>
            </a:r>
            <a:r>
              <a:rPr lang="en-US" dirty="0" smtClean="0"/>
              <a:t>situation. </a:t>
            </a:r>
            <a:r>
              <a:rPr lang="en-US" dirty="0">
                <a:solidFill>
                  <a:srgbClr val="FF0000"/>
                </a:solidFill>
              </a:rPr>
              <a:t>(</a:t>
            </a:r>
            <a:r>
              <a:rPr lang="en-US" dirty="0" smtClean="0">
                <a:solidFill>
                  <a:srgbClr val="FF0000"/>
                </a:solidFill>
              </a:rPr>
              <a:t>n=10) </a:t>
            </a:r>
            <a:r>
              <a:rPr lang="en-US" dirty="0">
                <a:solidFill>
                  <a:srgbClr val="FF0000"/>
                </a:solidFill>
              </a:rPr>
              <a:t>See question 3</a:t>
            </a:r>
            <a:r>
              <a:rPr lang="en-US" dirty="0" smtClean="0"/>
              <a:t>.</a:t>
            </a:r>
            <a:endParaRPr lang="en-US" dirty="0"/>
          </a:p>
          <a:p>
            <a:r>
              <a:rPr lang="en-US" dirty="0"/>
              <a:t>Working with the patient and within two weeks of completing the patient assessment, the care manager/care coordinator completes a written care plan, that </a:t>
            </a:r>
            <a:r>
              <a:rPr lang="en-US" dirty="0" smtClean="0"/>
              <a:t>includes. </a:t>
            </a:r>
            <a:r>
              <a:rPr lang="en-US" dirty="0">
                <a:solidFill>
                  <a:srgbClr val="FF0000"/>
                </a:solidFill>
              </a:rPr>
              <a:t>(n=10) See question 4</a:t>
            </a:r>
            <a:r>
              <a:rPr lang="en-US" dirty="0" smtClean="0"/>
              <a:t>.</a:t>
            </a:r>
            <a:endParaRPr lang="en-US" dirty="0"/>
          </a:p>
          <a:p>
            <a:r>
              <a:rPr lang="en-US" dirty="0"/>
              <a:t>The care management/care coordination resources have in-person or telephonic contact with each high-risk patient at intervals consistent with the patient's level of </a:t>
            </a:r>
            <a:r>
              <a:rPr lang="en-US" dirty="0" smtClean="0"/>
              <a:t>risk. </a:t>
            </a:r>
            <a:r>
              <a:rPr lang="en-US" dirty="0">
                <a:solidFill>
                  <a:srgbClr val="FF0000"/>
                </a:solidFill>
              </a:rPr>
              <a:t>(</a:t>
            </a:r>
            <a:r>
              <a:rPr lang="en-US" dirty="0" smtClean="0">
                <a:solidFill>
                  <a:srgbClr val="FF0000"/>
                </a:solidFill>
              </a:rPr>
              <a:t>n=10) </a:t>
            </a:r>
            <a:r>
              <a:rPr lang="en-US" dirty="0">
                <a:solidFill>
                  <a:srgbClr val="FF0000"/>
                </a:solidFill>
              </a:rPr>
              <a:t>See question </a:t>
            </a:r>
            <a:r>
              <a:rPr lang="en-US" dirty="0" smtClean="0">
                <a:solidFill>
                  <a:srgbClr val="FF0000"/>
                </a:solidFill>
              </a:rPr>
              <a:t>13</a:t>
            </a:r>
            <a:r>
              <a:rPr lang="en-US" dirty="0" smtClean="0"/>
              <a:t>.</a:t>
            </a:r>
            <a:endParaRPr lang="en-US" dirty="0"/>
          </a:p>
          <a:p>
            <a:r>
              <a:rPr lang="en-US" dirty="0" smtClean="0"/>
              <a:t>Several other elements were not met by at least 7 practices. </a:t>
            </a:r>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18</a:t>
            </a:fld>
            <a:endParaRPr lang="en-US" dirty="0"/>
          </a:p>
        </p:txBody>
      </p:sp>
    </p:spTree>
    <p:extLst>
      <p:ext uri="{BB962C8B-B14F-4D97-AF65-F5344CB8AC3E}">
        <p14:creationId xmlns:p14="http://schemas.microsoft.com/office/powerpoint/2010/main" val="1373111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Less than 1 Year of Experience (N=16)</a:t>
            </a:r>
            <a:endParaRPr lang="en-US" dirty="0"/>
          </a:p>
        </p:txBody>
      </p:sp>
      <p:sp>
        <p:nvSpPr>
          <p:cNvPr id="3" name="Content Placeholder 2"/>
          <p:cNvSpPr>
            <a:spLocks noGrp="1"/>
          </p:cNvSpPr>
          <p:nvPr>
            <p:ph idx="1"/>
          </p:nvPr>
        </p:nvSpPr>
        <p:spPr/>
        <p:txBody>
          <a:bodyPr>
            <a:normAutofit lnSpcReduction="10000"/>
          </a:bodyPr>
          <a:lstStyle/>
          <a:p>
            <a:r>
              <a:rPr lang="en-US" b="1" dirty="0"/>
              <a:t>Requirement 3: The practice improves access to and coordination with behavioral health service. </a:t>
            </a:r>
            <a:r>
              <a:rPr lang="en-US" dirty="0"/>
              <a:t>Note that practices needed to implement one of three by the end of year 1.</a:t>
            </a:r>
          </a:p>
          <a:p>
            <a:r>
              <a:rPr lang="en-US" b="1" dirty="0"/>
              <a:t>Most practices implemented</a:t>
            </a:r>
            <a:r>
              <a:rPr lang="en-US" dirty="0"/>
              <a:t>: To promote better access to and coordination of behavioral health services, the practice has developed preferred referral arrangements with community behavioral health providers</a:t>
            </a:r>
            <a:r>
              <a:rPr lang="en-US" dirty="0" smtClean="0"/>
              <a:t>. </a:t>
            </a:r>
            <a:r>
              <a:rPr lang="en-US" i="1" dirty="0" smtClean="0"/>
              <a:t>Only 8 practices implemented this</a:t>
            </a:r>
            <a:r>
              <a:rPr lang="en-US" dirty="0" smtClean="0"/>
              <a:t>.</a:t>
            </a:r>
            <a:endParaRPr lang="en-US" dirty="0"/>
          </a:p>
          <a:p>
            <a:r>
              <a:rPr lang="en-US" b="1" dirty="0"/>
              <a:t>Practices did not tend to implement</a:t>
            </a:r>
            <a:r>
              <a:rPr lang="en-US" dirty="0"/>
              <a:t>:</a:t>
            </a:r>
          </a:p>
          <a:p>
            <a:r>
              <a:rPr lang="en-US" dirty="0"/>
              <a:t>To promote better access to and coordination of behavioral health services, the practice has arranged for a behavioral health provider(s) to be co-located (or virtually located) at the practice for at least one day per week and assists patients in scheduling appointments with the on-site provider(s). </a:t>
            </a:r>
            <a:r>
              <a:rPr lang="en-US" dirty="0">
                <a:solidFill>
                  <a:srgbClr val="FF0000"/>
                </a:solidFill>
              </a:rPr>
              <a:t>(</a:t>
            </a:r>
            <a:r>
              <a:rPr lang="en-US" dirty="0" smtClean="0">
                <a:solidFill>
                  <a:srgbClr val="FF0000"/>
                </a:solidFill>
              </a:rPr>
              <a:t>n=10) </a:t>
            </a:r>
            <a:r>
              <a:rPr lang="en-US" dirty="0">
                <a:solidFill>
                  <a:srgbClr val="FF0000"/>
                </a:solidFill>
              </a:rPr>
              <a:t>See question 2</a:t>
            </a:r>
            <a:r>
              <a:rPr lang="en-US" dirty="0"/>
              <a:t>.</a:t>
            </a:r>
          </a:p>
          <a:p>
            <a:pPr marL="111125" indent="-111125">
              <a:buNone/>
            </a:pPr>
            <a:r>
              <a:rPr lang="en-US" dirty="0"/>
              <a:t> To promote better access to and coordination of behavioral health services, the practice is     implementing or has implemented a co-located (or virtually located), integrated behavioral health services model. </a:t>
            </a:r>
            <a:r>
              <a:rPr lang="en-US" dirty="0">
                <a:solidFill>
                  <a:srgbClr val="FF0000"/>
                </a:solidFill>
              </a:rPr>
              <a:t>(</a:t>
            </a:r>
            <a:r>
              <a:rPr lang="en-US" dirty="0" smtClean="0">
                <a:solidFill>
                  <a:srgbClr val="FF0000"/>
                </a:solidFill>
              </a:rPr>
              <a:t>n=12) </a:t>
            </a:r>
            <a:r>
              <a:rPr lang="en-US" dirty="0">
                <a:solidFill>
                  <a:srgbClr val="FF0000"/>
                </a:solidFill>
              </a:rPr>
              <a:t>See question 3</a:t>
            </a:r>
            <a:r>
              <a:rPr lang="en-US" dirty="0"/>
              <a:t>.</a:t>
            </a:r>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19</a:t>
            </a:fld>
            <a:endParaRPr lang="en-US" dirty="0"/>
          </a:p>
        </p:txBody>
      </p:sp>
    </p:spTree>
    <p:extLst>
      <p:ext uri="{BB962C8B-B14F-4D97-AF65-F5344CB8AC3E}">
        <p14:creationId xmlns:p14="http://schemas.microsoft.com/office/powerpoint/2010/main" val="294057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537" y="286603"/>
            <a:ext cx="10058400" cy="1450757"/>
          </a:xfrm>
        </p:spPr>
        <p:txBody>
          <a:bodyPr/>
          <a:lstStyle/>
          <a:p>
            <a:r>
              <a:rPr lang="en-US" dirty="0"/>
              <a:t>  Agenda</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sz="3000" dirty="0" smtClean="0"/>
          </a:p>
          <a:p>
            <a:pPr marL="514350" indent="-514350">
              <a:buFont typeface="+mj-lt"/>
              <a:buAutoNum type="arabicPeriod"/>
            </a:pPr>
            <a:r>
              <a:rPr lang="en-US" sz="3000" dirty="0" smtClean="0"/>
              <a:t>Overview</a:t>
            </a:r>
            <a:endParaRPr lang="en-US" sz="3000" dirty="0"/>
          </a:p>
          <a:p>
            <a:pPr marL="514350" indent="-514350">
              <a:buFont typeface="+mj-lt"/>
              <a:buAutoNum type="arabicPeriod"/>
            </a:pPr>
            <a:r>
              <a:rPr lang="en-US" sz="3000" dirty="0" smtClean="0"/>
              <a:t>Results of Year 1 Cost Management Strategy Data Reporting</a:t>
            </a:r>
          </a:p>
          <a:p>
            <a:pPr marL="514350" indent="-514350">
              <a:buFont typeface="+mj-lt"/>
              <a:buAutoNum type="arabicPeriod"/>
            </a:pPr>
            <a:r>
              <a:rPr lang="en-US" sz="3000" dirty="0" smtClean="0"/>
              <a:t>Plans for Audit</a:t>
            </a:r>
          </a:p>
          <a:p>
            <a:pPr marL="514350" indent="-514350">
              <a:buFont typeface="+mj-lt"/>
              <a:buAutoNum type="arabicPeriod"/>
            </a:pPr>
            <a:r>
              <a:rPr lang="en-US" sz="3000" dirty="0" smtClean="0"/>
              <a:t>Results of Year 1 Clinical Quality Data Reporting</a:t>
            </a:r>
            <a:endParaRPr lang="en-US" sz="3000" dirty="0"/>
          </a:p>
          <a:p>
            <a:pPr marL="514350" indent="-514350">
              <a:buFont typeface="+mj-lt"/>
              <a:buAutoNum type="arabicPeriod"/>
            </a:pPr>
            <a:r>
              <a:rPr lang="en-US" sz="3000" dirty="0" smtClean="0"/>
              <a:t>Discussion &amp; Questions</a:t>
            </a:r>
            <a:endParaRPr lang="en-US" sz="3000"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a:t>
            </a:fld>
            <a:endParaRPr lang="en-US" dirty="0"/>
          </a:p>
        </p:txBody>
      </p:sp>
    </p:spTree>
    <p:extLst>
      <p:ext uri="{BB962C8B-B14F-4D97-AF65-F5344CB8AC3E}">
        <p14:creationId xmlns:p14="http://schemas.microsoft.com/office/powerpoint/2010/main" val="1055758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Elements Not Met – Less than 1 Year of Experience (N=16)</a:t>
            </a:r>
            <a:endParaRPr lang="en-US" dirty="0"/>
          </a:p>
        </p:txBody>
      </p:sp>
      <p:sp>
        <p:nvSpPr>
          <p:cNvPr id="3" name="Content Placeholder 2"/>
          <p:cNvSpPr>
            <a:spLocks noGrp="1"/>
          </p:cNvSpPr>
          <p:nvPr>
            <p:ph idx="1"/>
          </p:nvPr>
        </p:nvSpPr>
        <p:spPr/>
        <p:txBody>
          <a:bodyPr>
            <a:normAutofit/>
          </a:bodyPr>
          <a:lstStyle/>
          <a:p>
            <a:r>
              <a:rPr lang="en-US" b="1" dirty="0"/>
              <a:t>Requirement 4: The practice expands access to care both during an after office hours (defined as access beyond weekdays and between 9am and 5pm).</a:t>
            </a:r>
          </a:p>
          <a:p>
            <a:r>
              <a:rPr lang="en-US" dirty="0"/>
              <a:t>The practice has an agreement with (or established) an urgent care clinic or other service provider which is open during evenings and weekends when the office is not open as an alternative to receiving Emergency Department care</a:t>
            </a:r>
            <a:r>
              <a:rPr lang="en-US" dirty="0" smtClean="0"/>
              <a:t>. </a:t>
            </a:r>
            <a:r>
              <a:rPr lang="en-US" dirty="0" smtClean="0">
                <a:solidFill>
                  <a:srgbClr val="FF0000"/>
                </a:solidFill>
              </a:rPr>
              <a:t>(n=5) See question 3</a:t>
            </a:r>
            <a:r>
              <a:rPr lang="en-US" dirty="0" smtClean="0"/>
              <a:t>.</a:t>
            </a:r>
          </a:p>
          <a:p>
            <a:r>
              <a:rPr lang="en-US" dirty="0"/>
              <a:t>The practice utilizes formal quality improvement processes to assess and improve the effectiveness of its programs to expand access</a:t>
            </a:r>
            <a:r>
              <a:rPr lang="en-US" dirty="0" smtClean="0"/>
              <a:t>. </a:t>
            </a:r>
            <a:r>
              <a:rPr lang="en-US" dirty="0" smtClean="0">
                <a:solidFill>
                  <a:srgbClr val="FF0000"/>
                </a:solidFill>
              </a:rPr>
              <a:t>(n=3) See question 4</a:t>
            </a:r>
            <a:r>
              <a:rPr lang="en-US" dirty="0" smtClean="0"/>
              <a:t>.</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20</a:t>
            </a:fld>
            <a:endParaRPr lang="en-US" dirty="0"/>
          </a:p>
        </p:txBody>
      </p:sp>
    </p:spTree>
    <p:extLst>
      <p:ext uri="{BB962C8B-B14F-4D97-AF65-F5344CB8AC3E}">
        <p14:creationId xmlns:p14="http://schemas.microsoft.com/office/powerpoint/2010/main" val="3113125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for Audit</a:t>
            </a:r>
            <a:endParaRPr lang="en-US" dirty="0"/>
          </a:p>
        </p:txBody>
      </p:sp>
      <p:sp>
        <p:nvSpPr>
          <p:cNvPr id="3" name="Content Placeholder 2"/>
          <p:cNvSpPr>
            <a:spLocks noGrp="1"/>
          </p:cNvSpPr>
          <p:nvPr>
            <p:ph idx="1"/>
          </p:nvPr>
        </p:nvSpPr>
        <p:spPr/>
        <p:txBody>
          <a:bodyPr>
            <a:normAutofit/>
          </a:bodyPr>
          <a:lstStyle/>
          <a:p>
            <a:r>
              <a:rPr lang="en-US" sz="2800" dirty="0" smtClean="0"/>
              <a:t>CTC-RI, in consultation with OHIC, will be developing and carrying out an evaluation (or audit) to confirm the accuracy of the practice self-attestations.</a:t>
            </a:r>
          </a:p>
          <a:p>
            <a:r>
              <a:rPr lang="en-US" sz="2800" dirty="0" smtClean="0"/>
              <a:t>The audit will be developed during the winter/spring, with plans to conduct the audit on one third of practices by the beginning of the fall.</a:t>
            </a:r>
          </a:p>
          <a:p>
            <a:r>
              <a:rPr lang="en-US" sz="2800" dirty="0" smtClean="0"/>
              <a:t>Audit results will help inform future changes to the cost management strategies and the annual reporting process.</a:t>
            </a:r>
            <a:endParaRPr lang="en-US" sz="2800"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21</a:t>
            </a:fld>
            <a:endParaRPr lang="en-US" dirty="0"/>
          </a:p>
        </p:txBody>
      </p:sp>
    </p:spTree>
    <p:extLst>
      <p:ext uri="{BB962C8B-B14F-4D97-AF65-F5344CB8AC3E}">
        <p14:creationId xmlns:p14="http://schemas.microsoft.com/office/powerpoint/2010/main" val="109180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dirty="0" smtClean="0"/>
              <a:t>Results of Year 1 Clinical Quality Data Reporting</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22</a:t>
            </a:fld>
            <a:endParaRPr lang="en-US" dirty="0"/>
          </a:p>
        </p:txBody>
      </p:sp>
    </p:spTree>
    <p:extLst>
      <p:ext uri="{BB962C8B-B14F-4D97-AF65-F5344CB8AC3E}">
        <p14:creationId xmlns:p14="http://schemas.microsoft.com/office/powerpoint/2010/main" val="2013197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401" y="273724"/>
            <a:ext cx="10058400" cy="1450757"/>
          </a:xfrm>
        </p:spPr>
        <p:txBody>
          <a:bodyPr/>
          <a:lstStyle/>
          <a:p>
            <a:r>
              <a:rPr lang="en-US" dirty="0"/>
              <a:t>Clinical Quality Performance Measures</a:t>
            </a:r>
          </a:p>
        </p:txBody>
      </p:sp>
      <p:sp>
        <p:nvSpPr>
          <p:cNvPr id="3" name="Content Placeholder 2"/>
          <p:cNvSpPr>
            <a:spLocks noGrp="1"/>
          </p:cNvSpPr>
          <p:nvPr>
            <p:ph idx="1"/>
          </p:nvPr>
        </p:nvSpPr>
        <p:spPr>
          <a:xfrm>
            <a:off x="1097279" y="1845734"/>
            <a:ext cx="10339159" cy="4023360"/>
          </a:xfrm>
        </p:spPr>
        <p:txBody>
          <a:bodyPr>
            <a:normAutofit fontScale="92500" lnSpcReduction="10000"/>
          </a:bodyPr>
          <a:lstStyle/>
          <a:p>
            <a:pPr>
              <a:buFont typeface="Wingdings" panose="05000000000000000000" pitchFamily="2" charset="2"/>
              <a:buChar char="Ø"/>
            </a:pPr>
            <a:r>
              <a:rPr lang="en-US" sz="3200" b="1" dirty="0"/>
              <a:t>Adult practices </a:t>
            </a:r>
            <a:r>
              <a:rPr lang="en-US" sz="3200" dirty="0"/>
              <a:t>required to submit the following 5 measures using clinical data specifications developed with CTC-RI:</a:t>
            </a:r>
          </a:p>
          <a:p>
            <a:pPr lvl="1">
              <a:buFont typeface="Wingdings" panose="05000000000000000000" pitchFamily="2" charset="2"/>
              <a:buChar char="Ø"/>
            </a:pPr>
            <a:r>
              <a:rPr lang="en-US" sz="2400" dirty="0"/>
              <a:t>Adult BMI, Screening for Clinical Depression and Follow-up Plan, HbA1c Control (&lt;8), Controlling High Blood Pressure, Tobacco Cessation Intervention</a:t>
            </a:r>
          </a:p>
          <a:p>
            <a:pPr>
              <a:buFont typeface="Wingdings" panose="05000000000000000000" pitchFamily="2" charset="2"/>
              <a:buChar char="Ø"/>
            </a:pPr>
            <a:r>
              <a:rPr lang="en-US" sz="3200" b="1" dirty="0"/>
              <a:t>Pediatric practices </a:t>
            </a:r>
            <a:r>
              <a:rPr lang="en-US" sz="3200" dirty="0"/>
              <a:t>required to submit the following 4 measures using clinical data specifications developed with CTC-RI:</a:t>
            </a:r>
          </a:p>
          <a:p>
            <a:pPr lvl="1">
              <a:buFont typeface="Wingdings" panose="05000000000000000000" pitchFamily="2" charset="2"/>
              <a:buChar char="Ø"/>
            </a:pPr>
            <a:r>
              <a:rPr lang="en-US" sz="2400" dirty="0"/>
              <a:t>Weight Assessment and Counseling for Nutrition and Physical Activity (3 sub measures),  Developmental Screening</a:t>
            </a:r>
          </a:p>
          <a:p>
            <a:pPr>
              <a:buFont typeface="Wingdings" panose="05000000000000000000" pitchFamily="2" charset="2"/>
              <a:buChar char="Ø"/>
            </a:pPr>
            <a:r>
              <a:rPr lang="en-US" sz="3200" dirty="0"/>
              <a:t>All measures generally align with the SIM Aligned Measure Set, but are not identical.</a:t>
            </a:r>
          </a:p>
          <a:p>
            <a:pPr lvl="1">
              <a:buFont typeface="Wingdings" panose="05000000000000000000" pitchFamily="2" charset="2"/>
              <a:buChar char="Ø"/>
            </a:pPr>
            <a:endParaRPr lang="en-US" sz="3000" dirty="0"/>
          </a:p>
          <a:p>
            <a:pPr>
              <a:buFont typeface="Wingdings" panose="05000000000000000000" pitchFamily="2" charset="2"/>
              <a:buChar char="Ø"/>
            </a:pPr>
            <a:endParaRPr lang="en-US" sz="3200" dirty="0"/>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23</a:t>
            </a:fld>
            <a:endParaRPr lang="en-US" dirty="0"/>
          </a:p>
        </p:txBody>
      </p:sp>
    </p:spTree>
    <p:extLst>
      <p:ext uri="{BB962C8B-B14F-4D97-AF65-F5344CB8AC3E}">
        <p14:creationId xmlns:p14="http://schemas.microsoft.com/office/powerpoint/2010/main" val="2603824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Clinical Quality Performance Improvement Requirement Beginning in 2017</a:t>
            </a:r>
          </a:p>
        </p:txBody>
      </p:sp>
      <p:sp>
        <p:nvSpPr>
          <p:cNvPr id="3" name="Content Placeholder 2"/>
          <p:cNvSpPr>
            <a:spLocks noGrp="1"/>
          </p:cNvSpPr>
          <p:nvPr>
            <p:ph idx="1"/>
          </p:nvPr>
        </p:nvSpPr>
        <p:spPr>
          <a:xfrm>
            <a:off x="1097279" y="1845734"/>
            <a:ext cx="10815679" cy="4023360"/>
          </a:xfrm>
        </p:spPr>
        <p:txBody>
          <a:bodyPr>
            <a:normAutofit fontScale="92500" lnSpcReduction="10000"/>
          </a:bodyPr>
          <a:lstStyle/>
          <a:p>
            <a:pPr marL="0" lvl="0" indent="0">
              <a:buNone/>
            </a:pPr>
            <a:r>
              <a:rPr lang="en-US" sz="3200" dirty="0"/>
              <a:t>The following methodology was finalized by a work group of the Care Transformation Advisory Group in April 2016:</a:t>
            </a:r>
          </a:p>
          <a:p>
            <a:pPr lvl="1">
              <a:buFont typeface="Wingdings" panose="05000000000000000000" pitchFamily="2" charset="2"/>
              <a:buChar char="Ø"/>
            </a:pPr>
            <a:r>
              <a:rPr lang="en-US" sz="3000" dirty="0"/>
              <a:t>3 percentage point improvement over one or two years </a:t>
            </a:r>
            <a:r>
              <a:rPr lang="en-US" sz="3000" u="sng" dirty="0"/>
              <a:t>or</a:t>
            </a:r>
          </a:p>
          <a:p>
            <a:pPr lvl="1">
              <a:lnSpc>
                <a:spcPct val="110000"/>
              </a:lnSpc>
              <a:spcBef>
                <a:spcPts val="0"/>
              </a:spcBef>
              <a:spcAft>
                <a:spcPts val="0"/>
              </a:spcAft>
              <a:buFont typeface="Wingdings" panose="05000000000000000000" pitchFamily="2" charset="2"/>
              <a:buChar char="Ø"/>
            </a:pPr>
            <a:r>
              <a:rPr lang="en-US" sz="3000" dirty="0"/>
              <a:t>Performance at or above the national 66</a:t>
            </a:r>
            <a:r>
              <a:rPr lang="en-US" sz="3000" baseline="30000" dirty="0"/>
              <a:t>th</a:t>
            </a:r>
            <a:r>
              <a:rPr lang="en-US" sz="3000" dirty="0"/>
              <a:t> percentile (average of HEDIS Medicaid (HMO) and commercial (PPO) values) or the state median (for non-HEDIS measures)</a:t>
            </a:r>
          </a:p>
          <a:p>
            <a:pPr lvl="1">
              <a:lnSpc>
                <a:spcPct val="110000"/>
              </a:lnSpc>
              <a:spcBef>
                <a:spcPts val="0"/>
              </a:spcBef>
              <a:spcAft>
                <a:spcPts val="0"/>
              </a:spcAft>
              <a:buFont typeface="Wingdings" panose="05000000000000000000" pitchFamily="2" charset="2"/>
              <a:buChar char="Ø"/>
            </a:pPr>
            <a:endParaRPr lang="en-US" sz="900" dirty="0"/>
          </a:p>
          <a:p>
            <a:pPr marL="0" lvl="0" indent="0">
              <a:lnSpc>
                <a:spcPct val="110000"/>
              </a:lnSpc>
              <a:spcBef>
                <a:spcPts val="0"/>
              </a:spcBef>
              <a:spcAft>
                <a:spcPts val="0"/>
              </a:spcAft>
              <a:buNone/>
            </a:pPr>
            <a:r>
              <a:rPr lang="en-US" sz="3200" dirty="0"/>
              <a:t>The work group also recommended:</a:t>
            </a:r>
          </a:p>
          <a:p>
            <a:pPr lvl="1">
              <a:buFont typeface="Wingdings" panose="05000000000000000000" pitchFamily="2" charset="2"/>
              <a:buChar char="Ø"/>
            </a:pPr>
            <a:r>
              <a:rPr lang="en-US" sz="3000" dirty="0"/>
              <a:t>Assessment of  practical implications after a year of reporting</a:t>
            </a:r>
          </a:p>
          <a:p>
            <a:pPr lvl="1">
              <a:buFont typeface="Wingdings" panose="05000000000000000000" pitchFamily="2" charset="2"/>
              <a:buChar char="Ø"/>
            </a:pPr>
            <a:r>
              <a:rPr lang="en-US" sz="3000" dirty="0"/>
              <a:t>Sub-analysis of FQHC performance with baseline data</a:t>
            </a:r>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24</a:t>
            </a:fld>
            <a:endParaRPr lang="en-US" dirty="0"/>
          </a:p>
        </p:txBody>
      </p:sp>
    </p:spTree>
    <p:extLst>
      <p:ext uri="{BB962C8B-B14F-4D97-AF65-F5344CB8AC3E}">
        <p14:creationId xmlns:p14="http://schemas.microsoft.com/office/powerpoint/2010/main" val="1700870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Quality Performance Measures: Baseline Data Analytical Plan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dirty="0"/>
              <a:t>Compare baseline rates to non-Rhode Island benchmarks:</a:t>
            </a:r>
          </a:p>
          <a:p>
            <a:pPr lvl="1">
              <a:buFont typeface="Wingdings" panose="05000000000000000000" pitchFamily="2" charset="2"/>
              <a:buChar char="Ø"/>
            </a:pPr>
            <a:r>
              <a:rPr lang="en-US" sz="2400" dirty="0"/>
              <a:t>NCQA for HEDIS measures</a:t>
            </a:r>
          </a:p>
          <a:p>
            <a:pPr lvl="1">
              <a:buFont typeface="Wingdings" panose="05000000000000000000" pitchFamily="2" charset="2"/>
              <a:buChar char="Ø"/>
            </a:pPr>
            <a:r>
              <a:rPr lang="en-US" sz="2400" dirty="0"/>
              <a:t>Rates from other states for non-HEDIS measures</a:t>
            </a:r>
          </a:p>
          <a:p>
            <a:pPr lvl="1">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Compare CTC-RI and non-CTC-RI practices.</a:t>
            </a:r>
          </a:p>
          <a:p>
            <a:pPr>
              <a:spcBef>
                <a:spcPts val="0"/>
              </a:spcBef>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Conduct a focused analysis of FQHC rates as recommended by the work group in April.</a:t>
            </a:r>
          </a:p>
          <a:p>
            <a:pPr>
              <a:spcBef>
                <a:spcPts val="0"/>
              </a:spcBef>
              <a:buFont typeface="Wingdings" panose="05000000000000000000" pitchFamily="2" charset="2"/>
              <a:buChar char="Ø"/>
            </a:pPr>
            <a:endParaRPr lang="en-US" sz="800" dirty="0"/>
          </a:p>
          <a:p>
            <a:pPr>
              <a:spcBef>
                <a:spcPts val="0"/>
              </a:spcBef>
              <a:buFont typeface="Wingdings" panose="05000000000000000000" pitchFamily="2" charset="2"/>
              <a:buChar char="Ø"/>
            </a:pPr>
            <a:r>
              <a:rPr lang="en-US" sz="3200" dirty="0"/>
              <a:t>Identify any potential data integrity concerns.</a:t>
            </a:r>
          </a:p>
          <a:p>
            <a:pPr>
              <a:buFont typeface="Wingdings" panose="05000000000000000000" pitchFamily="2" charset="2"/>
              <a:buChar char="Ø"/>
            </a:pPr>
            <a:endParaRPr lang="en-US" sz="3200"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25</a:t>
            </a:fld>
            <a:endParaRPr lang="en-US" dirty="0"/>
          </a:p>
        </p:txBody>
      </p:sp>
    </p:spTree>
    <p:extLst>
      <p:ext uri="{BB962C8B-B14F-4D97-AF65-F5344CB8AC3E}">
        <p14:creationId xmlns:p14="http://schemas.microsoft.com/office/powerpoint/2010/main" val="3550174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Benchmarks: HEDIS</a:t>
            </a:r>
          </a:p>
        </p:txBody>
      </p:sp>
      <p:sp>
        <p:nvSpPr>
          <p:cNvPr id="3" name="Content Placeholder 2"/>
          <p:cNvSpPr>
            <a:spLocks noGrp="1"/>
          </p:cNvSpPr>
          <p:nvPr>
            <p:ph idx="1"/>
          </p:nvPr>
        </p:nvSpPr>
        <p:spPr>
          <a:xfrm>
            <a:off x="1097279" y="1845734"/>
            <a:ext cx="10339159" cy="4023360"/>
          </a:xfrm>
        </p:spPr>
        <p:txBody>
          <a:bodyPr>
            <a:normAutofit fontScale="92500" lnSpcReduction="10000"/>
          </a:bodyPr>
          <a:lstStyle/>
          <a:p>
            <a:pPr>
              <a:buFont typeface="Wingdings" charset="2"/>
              <a:buChar char="Ø"/>
            </a:pPr>
            <a:r>
              <a:rPr lang="en-US" sz="3200" dirty="0"/>
              <a:t>For the following HEDIS measures, we used an average of the National Commercial (PPO) and Medicaid (HMO) 66</a:t>
            </a:r>
            <a:r>
              <a:rPr lang="en-US" sz="3200" baseline="30000" dirty="0"/>
              <a:t>th</a:t>
            </a:r>
            <a:r>
              <a:rPr lang="en-US" sz="3200" dirty="0"/>
              <a:t> percentile from NCQA’s 2016 Quality Compass product (CY2015 service period):</a:t>
            </a:r>
          </a:p>
          <a:p>
            <a:pPr>
              <a:buFont typeface="Wingdings" charset="2"/>
              <a:buChar char="Ø"/>
            </a:pPr>
            <a:endParaRPr lang="en-US" sz="800" dirty="0"/>
          </a:p>
          <a:p>
            <a:pPr lvl="3">
              <a:buFont typeface="Wingdings" panose="05000000000000000000" pitchFamily="2" charset="2"/>
              <a:buChar char="Ø"/>
            </a:pPr>
            <a:r>
              <a:rPr lang="en-US" sz="3000" dirty="0"/>
              <a:t>Adult BMI Assessment</a:t>
            </a:r>
          </a:p>
          <a:p>
            <a:pPr lvl="3">
              <a:buFont typeface="Wingdings" panose="05000000000000000000" pitchFamily="2" charset="2"/>
              <a:buChar char="Ø"/>
            </a:pPr>
            <a:r>
              <a:rPr lang="en-US" sz="3000" dirty="0"/>
              <a:t>Comprehensive Diabetes Care: HbA1c Control (&lt;8.0) </a:t>
            </a:r>
          </a:p>
          <a:p>
            <a:pPr lvl="3">
              <a:buFont typeface="Wingdings" panose="05000000000000000000" pitchFamily="2" charset="2"/>
              <a:buChar char="Ø"/>
            </a:pPr>
            <a:r>
              <a:rPr lang="en-US" sz="3000" dirty="0"/>
              <a:t>Controlling High Blood Pressure</a:t>
            </a:r>
          </a:p>
          <a:p>
            <a:pPr lvl="3">
              <a:buFont typeface="Wingdings" panose="05000000000000000000" pitchFamily="2" charset="2"/>
              <a:buChar char="Ø"/>
            </a:pPr>
            <a:r>
              <a:rPr lang="en-US" sz="3000" dirty="0"/>
              <a:t>Well Child Counseling: Weight Assessment and Counseling for Nutrition and Physical Activity (avg. of 3 components)</a:t>
            </a:r>
          </a:p>
          <a:p>
            <a:pPr marL="0" indent="0">
              <a:buNone/>
            </a:pPr>
            <a:endParaRPr lang="en-US" sz="3000" dirty="0"/>
          </a:p>
          <a:p>
            <a:pPr>
              <a:buFont typeface="Wingdings" panose="05000000000000000000" pitchFamily="2" charset="2"/>
              <a:buChar char="Ø"/>
            </a:pPr>
            <a:endParaRPr lang="en-US" sz="3200" dirty="0"/>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26</a:t>
            </a:fld>
            <a:endParaRPr lang="en-US" dirty="0"/>
          </a:p>
        </p:txBody>
      </p:sp>
    </p:spTree>
    <p:extLst>
      <p:ext uri="{BB962C8B-B14F-4D97-AF65-F5344CB8AC3E}">
        <p14:creationId xmlns:p14="http://schemas.microsoft.com/office/powerpoint/2010/main" val="4042105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Benchmarks: Non-HEDIS</a:t>
            </a:r>
          </a:p>
        </p:txBody>
      </p:sp>
      <p:sp>
        <p:nvSpPr>
          <p:cNvPr id="3" name="Content Placeholder 2"/>
          <p:cNvSpPr>
            <a:spLocks noGrp="1"/>
          </p:cNvSpPr>
          <p:nvPr>
            <p:ph idx="1"/>
          </p:nvPr>
        </p:nvSpPr>
        <p:spPr>
          <a:xfrm>
            <a:off x="1097280" y="1845734"/>
            <a:ext cx="9759610" cy="4023360"/>
          </a:xfrm>
        </p:spPr>
        <p:txBody>
          <a:bodyPr>
            <a:normAutofit fontScale="92500" lnSpcReduction="10000"/>
          </a:bodyPr>
          <a:lstStyle/>
          <a:p>
            <a:pPr>
              <a:buFont typeface="Wingdings" charset="2"/>
              <a:buChar char="Ø"/>
            </a:pPr>
            <a:r>
              <a:rPr lang="en-US" sz="3000" b="1" dirty="0"/>
              <a:t> </a:t>
            </a:r>
            <a:r>
              <a:rPr lang="en-US" sz="3600" dirty="0"/>
              <a:t>For the non-HEDIS measures, we used the following:</a:t>
            </a:r>
          </a:p>
          <a:p>
            <a:pPr>
              <a:spcBef>
                <a:spcPts val="0"/>
              </a:spcBef>
              <a:spcAft>
                <a:spcPts val="0"/>
              </a:spcAft>
              <a:buFont typeface="Wingdings" charset="2"/>
              <a:buChar char="Ø"/>
            </a:pPr>
            <a:endParaRPr lang="en-US" sz="900" dirty="0"/>
          </a:p>
          <a:p>
            <a:pPr lvl="1">
              <a:buFont typeface="Wingdings" charset="2"/>
              <a:buChar char="Ø"/>
            </a:pPr>
            <a:r>
              <a:rPr lang="en-US" sz="3000" b="1" dirty="0"/>
              <a:t>Developmental Screening in the First Three Years of Life</a:t>
            </a:r>
          </a:p>
          <a:p>
            <a:pPr lvl="2">
              <a:buFont typeface="Wingdings" charset="2"/>
              <a:buChar char="Ø"/>
            </a:pPr>
            <a:r>
              <a:rPr lang="en-US" sz="3000" dirty="0"/>
              <a:t>Median rate of 9 states reporting using the Medicaid Child Core Set specifications (FFY 2014)</a:t>
            </a:r>
            <a:endParaRPr lang="en-US" sz="3000" b="1" dirty="0"/>
          </a:p>
          <a:p>
            <a:pPr lvl="1">
              <a:buFont typeface="Wingdings" charset="2"/>
              <a:buChar char="Ø"/>
            </a:pPr>
            <a:r>
              <a:rPr lang="en-US" sz="3000" b="1" dirty="0"/>
              <a:t>Screening for Clinical Depression and Follow-Up Plan</a:t>
            </a:r>
          </a:p>
          <a:p>
            <a:pPr lvl="2">
              <a:buFont typeface="Wingdings" charset="2"/>
              <a:buChar char="Ø"/>
            </a:pPr>
            <a:r>
              <a:rPr lang="en-US" sz="3000" dirty="0"/>
              <a:t>Oregon Medicaid Coordinated Care Organization (CCO) rate (CY 2015)</a:t>
            </a:r>
          </a:p>
          <a:p>
            <a:pPr lvl="1">
              <a:buFont typeface="Wingdings" charset="2"/>
              <a:buChar char="Ø"/>
            </a:pPr>
            <a:r>
              <a:rPr lang="en-US" sz="3000" b="1" dirty="0"/>
              <a:t>Tobacco Use: Screening and Cessation Intervention</a:t>
            </a:r>
          </a:p>
          <a:p>
            <a:pPr lvl="2">
              <a:buFont typeface="Wingdings" charset="2"/>
              <a:buChar char="Ø"/>
            </a:pPr>
            <a:r>
              <a:rPr lang="en-US" sz="3000" dirty="0"/>
              <a:t>Vermont commercial ACO rate (CY 2015)</a:t>
            </a:r>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27</a:t>
            </a:fld>
            <a:endParaRPr lang="en-US" dirty="0"/>
          </a:p>
        </p:txBody>
      </p:sp>
    </p:spTree>
    <p:extLst>
      <p:ext uri="{BB962C8B-B14F-4D97-AF65-F5344CB8AC3E}">
        <p14:creationId xmlns:p14="http://schemas.microsoft.com/office/powerpoint/2010/main" val="2771770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Non-RI Benchmark Rates</a:t>
            </a:r>
          </a:p>
        </p:txBody>
      </p:sp>
      <p:graphicFrame>
        <p:nvGraphicFramePr>
          <p:cNvPr id="6" name="Table 5"/>
          <p:cNvGraphicFramePr>
            <a:graphicFrameLocks noGrp="1"/>
          </p:cNvGraphicFramePr>
          <p:nvPr>
            <p:extLst>
              <p:ext uri="{D42A27DB-BD31-4B8C-83A1-F6EECF244321}">
                <p14:modId xmlns:p14="http://schemas.microsoft.com/office/powerpoint/2010/main" val="2788766673"/>
              </p:ext>
            </p:extLst>
          </p:nvPr>
        </p:nvGraphicFramePr>
        <p:xfrm>
          <a:off x="1097280" y="1847088"/>
          <a:ext cx="7673233" cy="3922218"/>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5093594">
                  <a:extLst>
                    <a:ext uri="{9D8B030D-6E8A-4147-A177-3AD203B41FA5}">
                      <a16:colId xmlns:a16="http://schemas.microsoft.com/office/drawing/2014/main" xmlns="" val="20000"/>
                    </a:ext>
                  </a:extLst>
                </a:gridCol>
                <a:gridCol w="1390919">
                  <a:extLst>
                    <a:ext uri="{9D8B030D-6E8A-4147-A177-3AD203B41FA5}">
                      <a16:colId xmlns:a16="http://schemas.microsoft.com/office/drawing/2014/main" xmlns="" val="20001"/>
                    </a:ext>
                  </a:extLst>
                </a:gridCol>
              </a:tblGrid>
              <a:tr h="370840">
                <a:tc>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Non-RI Benchmark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411480">
                <a:tc rowSpan="5">
                  <a:txBody>
                    <a:bodyPr/>
                    <a:lstStyle/>
                    <a:p>
                      <a:r>
                        <a:rPr lang="en-US" sz="1600" dirty="0">
                          <a:solidFill>
                            <a:schemeClr val="tx1"/>
                          </a:solidFill>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solidFill>
                            <a:schemeClr val="tx1"/>
                          </a:solidFill>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53%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58%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Screening for Clinical Depression and Follow-Up Plan</a:t>
                      </a:r>
                      <a:r>
                        <a:rPr lang="en-US" sz="1600" b="1" dirty="0">
                          <a:solidFill>
                            <a:schemeClr val="tx1"/>
                          </a:solidFill>
                          <a:latin typeface="+mj-lt"/>
                        </a:rPr>
                        <a: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1148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Tobacco Use: Screening and Cessation Intervention</a:t>
                      </a:r>
                      <a:r>
                        <a:rPr lang="en-US" sz="1600" b="1" dirty="0">
                          <a:solidFill>
                            <a:schemeClr val="tx1"/>
                          </a:solidFill>
                          <a:latin typeface="+mj-lt"/>
                        </a:rPr>
                        <a: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462738">
                <a:tc rowSpan="2">
                  <a:txBody>
                    <a:bodyPr/>
                    <a:lstStyle/>
                    <a:p>
                      <a:r>
                        <a:rPr lang="en-US" sz="1600" dirty="0">
                          <a:solidFill>
                            <a:schemeClr val="tx1"/>
                          </a:solidFill>
                          <a:latin typeface="+mj-lt"/>
                        </a:rPr>
                        <a:t>Pediatric</a:t>
                      </a:r>
                      <a:r>
                        <a:rPr lang="en-US" sz="1600" baseline="0" dirty="0">
                          <a:solidFill>
                            <a:schemeClr val="tx1"/>
                          </a:solidFill>
                          <a:latin typeface="+mj-lt"/>
                        </a:rPr>
                        <a:t> Measures</a:t>
                      </a:r>
                      <a:endParaRPr lang="en-US" sz="1600"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j-lt"/>
                        </a:rPr>
                        <a:t>Developmental Screening</a:t>
                      </a:r>
                      <a:r>
                        <a:rPr lang="en-US" sz="1600" baseline="0" dirty="0">
                          <a:solidFill>
                            <a:schemeClr val="tx1"/>
                          </a:solidFill>
                          <a:latin typeface="+mj-lt"/>
                        </a:rPr>
                        <a:t> in the First Three Years of Life</a:t>
                      </a:r>
                      <a:r>
                        <a:rPr lang="en-US" sz="1600" b="1" baseline="0" dirty="0">
                          <a:solidFill>
                            <a:schemeClr val="tx1"/>
                          </a:solidFill>
                          <a:latin typeface="+mj-lt"/>
                        </a:rPr>
                        <a:t>*</a:t>
                      </a:r>
                      <a:endParaRPr lang="en-US" sz="1600" b="1"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37084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j-lt"/>
                        </a:rPr>
                        <a:t>Well Child Counseling: Weight Assessment and Counseling</a:t>
                      </a:r>
                      <a:r>
                        <a:rPr lang="en-US" sz="1600" baseline="0" dirty="0">
                          <a:solidFill>
                            <a:schemeClr val="tx1"/>
                          </a:solidFill>
                          <a:latin typeface="+mj-lt"/>
                        </a:rPr>
                        <a:t> for Nutrition and Physical Activity</a:t>
                      </a:r>
                      <a:endParaRPr lang="en-US" sz="1600" dirty="0">
                        <a:solidFill>
                          <a:schemeClr val="tx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62%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28</a:t>
            </a:fld>
            <a:endParaRPr lang="en-US" dirty="0"/>
          </a:p>
        </p:txBody>
      </p:sp>
      <p:sp>
        <p:nvSpPr>
          <p:cNvPr id="8" name="Content Placeholder 2"/>
          <p:cNvSpPr>
            <a:spLocks noGrp="1"/>
          </p:cNvSpPr>
          <p:nvPr>
            <p:ph idx="1"/>
          </p:nvPr>
        </p:nvSpPr>
        <p:spPr>
          <a:xfrm>
            <a:off x="1097280" y="5777793"/>
            <a:ext cx="10058400" cy="301451"/>
          </a:xfrm>
        </p:spPr>
        <p:txBody>
          <a:bodyPr>
            <a:normAutofit/>
          </a:bodyPr>
          <a:lstStyle/>
          <a:p>
            <a:pPr marL="0" indent="0">
              <a:buNone/>
            </a:pPr>
            <a:r>
              <a:rPr lang="en-US" sz="1400" dirty="0"/>
              <a:t>*Indicates a Non-HEDIS measure.</a:t>
            </a:r>
          </a:p>
        </p:txBody>
      </p:sp>
    </p:spTree>
    <p:extLst>
      <p:ext uri="{BB962C8B-B14F-4D97-AF65-F5344CB8AC3E}">
        <p14:creationId xmlns:p14="http://schemas.microsoft.com/office/powerpoint/2010/main" val="2058059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3"/>
            <a:ext cx="10058400" cy="1453896"/>
          </a:xfrm>
        </p:spPr>
        <p:txBody>
          <a:bodyPr/>
          <a:lstStyle/>
          <a:p>
            <a:r>
              <a:rPr lang="en-US" dirty="0"/>
              <a:t>Performance of Practices Submitting Data to OHIC</a:t>
            </a:r>
          </a:p>
        </p:txBody>
      </p:sp>
      <p:graphicFrame>
        <p:nvGraphicFramePr>
          <p:cNvPr id="6" name="Table 5"/>
          <p:cNvGraphicFramePr>
            <a:graphicFrameLocks noGrp="1"/>
          </p:cNvGraphicFramePr>
          <p:nvPr>
            <p:extLst>
              <p:ext uri="{D42A27DB-BD31-4B8C-83A1-F6EECF244321}">
                <p14:modId xmlns:p14="http://schemas.microsoft.com/office/powerpoint/2010/main" val="2197638238"/>
              </p:ext>
            </p:extLst>
          </p:nvPr>
        </p:nvGraphicFramePr>
        <p:xfrm>
          <a:off x="1097280" y="1847088"/>
          <a:ext cx="9052560" cy="410690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661064650"/>
                    </a:ext>
                  </a:extLst>
                </a:gridCol>
                <a:gridCol w="1920240">
                  <a:extLst>
                    <a:ext uri="{9D8B030D-6E8A-4147-A177-3AD203B41FA5}">
                      <a16:colId xmlns:a16="http://schemas.microsoft.com/office/drawing/2014/main" xmlns="" val="20001"/>
                    </a:ext>
                  </a:extLst>
                </a:gridCol>
              </a:tblGrid>
              <a:tr h="822960">
                <a:tc>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Number of Practices</a:t>
                      </a:r>
                      <a:r>
                        <a:rPr lang="en-US" sz="1600" b="1" i="0" kern="1200" baseline="0" dirty="0">
                          <a:solidFill>
                            <a:schemeClr val="bg1"/>
                          </a:solidFill>
                          <a:latin typeface="+mj-lt"/>
                          <a:ea typeface="+mn-ea"/>
                          <a:cs typeface="+mn-cs"/>
                        </a:rPr>
                        <a:t> Reporting (N)</a:t>
                      </a:r>
                      <a:endParaRPr lang="en-US" sz="1600" b="1" i="0"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Practices</a:t>
                      </a:r>
                      <a:r>
                        <a:rPr lang="en-US" sz="1600" b="1" kern="1200" baseline="0" dirty="0">
                          <a:solidFill>
                            <a:schemeClr val="bg1"/>
                          </a:solidFill>
                          <a:latin typeface="+mj-lt"/>
                          <a:ea typeface="+mn-ea"/>
                          <a:cs typeface="+mn-cs"/>
                        </a:rPr>
                        <a:t> Performing at or above </a:t>
                      </a:r>
                      <a:r>
                        <a:rPr lang="en-US" sz="1600" b="1" i="0" kern="1200" dirty="0">
                          <a:solidFill>
                            <a:schemeClr val="bg1"/>
                          </a:solidFill>
                          <a:latin typeface="+mj-lt"/>
                          <a:ea typeface="+mn-ea"/>
                          <a:cs typeface="+mn-cs"/>
                        </a:rPr>
                        <a:t>Non-RI Benchmark</a:t>
                      </a: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409927">
                <a:tc rowSpan="5">
                  <a:txBody>
                    <a:bodyPr/>
                    <a:lstStyle/>
                    <a:p>
                      <a:r>
                        <a:rPr lang="en-US" sz="1600" dirty="0">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97%</a:t>
                      </a:r>
                    </a:p>
                    <a:p>
                      <a:pPr algn="ctr" fontAlgn="b"/>
                      <a:r>
                        <a:rPr lang="en-US" sz="1100" b="0" i="0" u="none" strike="noStrike" dirty="0">
                          <a:solidFill>
                            <a:schemeClr val="tx1"/>
                          </a:solidFill>
                          <a:effectLst/>
                          <a:latin typeface="+mj-lt"/>
                        </a:rPr>
                        <a:t>(n=102)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89%</a:t>
                      </a:r>
                    </a:p>
                    <a:p>
                      <a:pPr algn="ctr" fontAlgn="b"/>
                      <a:r>
                        <a:rPr lang="en-US" sz="1100" b="0" i="0" u="none" strike="noStrike" dirty="0">
                          <a:solidFill>
                            <a:schemeClr val="tx1"/>
                          </a:solidFill>
                          <a:effectLst/>
                          <a:latin typeface="+mj-lt"/>
                        </a:rPr>
                        <a:t>(n=93)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97%</a:t>
                      </a:r>
                    </a:p>
                    <a:p>
                      <a:pPr algn="ctr" fontAlgn="b"/>
                      <a:r>
                        <a:rPr lang="en-US" sz="1100" b="0" i="0" u="none" strike="noStrike" dirty="0">
                          <a:solidFill>
                            <a:schemeClr val="tx1"/>
                          </a:solidFill>
                          <a:effectLst/>
                          <a:latin typeface="+mj-lt"/>
                        </a:rPr>
                        <a:t>(n=102)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88%</a:t>
                      </a:r>
                    </a:p>
                    <a:p>
                      <a:pPr algn="ctr" fontAlgn="b"/>
                      <a:r>
                        <a:rPr lang="en-US" sz="1100" b="0" i="0" u="none" strike="noStrike" dirty="0">
                          <a:solidFill>
                            <a:schemeClr val="tx1"/>
                          </a:solidFill>
                          <a:effectLst/>
                          <a:latin typeface="+mj-lt"/>
                        </a:rPr>
                        <a:t>(n=91)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104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b="0" i="0" u="none" strike="noStrike" dirty="0">
                          <a:solidFill>
                            <a:schemeClr val="tx1"/>
                          </a:solidFill>
                          <a:effectLst/>
                          <a:latin typeface="+mj-lt"/>
                        </a:rPr>
                        <a:t>72%</a:t>
                      </a:r>
                    </a:p>
                    <a:p>
                      <a:pPr algn="ctr" fontAlgn="b"/>
                      <a:r>
                        <a:rPr lang="en-US" sz="1100" b="0" i="0" u="none" strike="noStrike" dirty="0">
                          <a:solidFill>
                            <a:schemeClr val="tx1"/>
                          </a:solidFill>
                          <a:effectLst/>
                          <a:latin typeface="+mj-lt"/>
                        </a:rPr>
                        <a:t>(n=75)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585060">
                <a:tc rowSpan="2">
                  <a:txBody>
                    <a:bodyPr/>
                    <a:lstStyle/>
                    <a:p>
                      <a:r>
                        <a:rPr lang="en-US" sz="1600" dirty="0">
                          <a:latin typeface="+mj-lt"/>
                        </a:rPr>
                        <a:t>Pediatric</a:t>
                      </a:r>
                      <a:r>
                        <a:rPr lang="en-US" sz="1600" baseline="0" dirty="0">
                          <a:latin typeface="+mj-lt"/>
                        </a:rPr>
                        <a:t> Measures</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Developmental Screening</a:t>
                      </a:r>
                      <a:r>
                        <a:rPr lang="en-US" sz="1600" baseline="0" dirty="0">
                          <a:latin typeface="+mj-lt"/>
                        </a:rPr>
                        <a:t> in the First Three Years of Life</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21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500" b="0" i="0" u="none" strike="noStrike" dirty="0">
                          <a:solidFill>
                            <a:schemeClr val="tx1"/>
                          </a:solidFill>
                          <a:effectLst/>
                          <a:latin typeface="+mj-lt"/>
                        </a:rPr>
                        <a:t>90%</a:t>
                      </a:r>
                    </a:p>
                    <a:p>
                      <a:pPr algn="ctr" fontAlgn="b"/>
                      <a:r>
                        <a:rPr lang="en-US" sz="1100" b="0" i="0" u="none" strike="noStrike" dirty="0">
                          <a:solidFill>
                            <a:schemeClr val="tx1"/>
                          </a:solidFill>
                          <a:effectLst/>
                          <a:latin typeface="+mj-lt"/>
                        </a:rPr>
                        <a:t>(n=19)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58506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Well Child Counseling: Weight Assessment and Counseling</a:t>
                      </a:r>
                      <a:r>
                        <a:rPr lang="en-US" sz="1600" baseline="0" dirty="0">
                          <a:latin typeface="+mj-lt"/>
                        </a:rPr>
                        <a:t> for Nutrition and Physical Activity</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21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500" b="0" i="0" u="none" strike="noStrike" dirty="0">
                          <a:solidFill>
                            <a:schemeClr val="tx1"/>
                          </a:solidFill>
                          <a:effectLst/>
                          <a:latin typeface="+mj-lt"/>
                        </a:rPr>
                        <a:t>81%</a:t>
                      </a:r>
                    </a:p>
                    <a:p>
                      <a:pPr algn="ctr" fontAlgn="b"/>
                      <a:r>
                        <a:rPr lang="en-US" sz="1100" b="0" i="0" u="none" strike="noStrike" dirty="0">
                          <a:solidFill>
                            <a:schemeClr val="tx1"/>
                          </a:solidFill>
                          <a:effectLst/>
                          <a:latin typeface="+mj-lt"/>
                        </a:rPr>
                        <a:t>(n=17)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29</a:t>
            </a:fld>
            <a:endParaRPr lang="en-US" dirty="0"/>
          </a:p>
        </p:txBody>
      </p:sp>
    </p:spTree>
    <p:extLst>
      <p:ext uri="{BB962C8B-B14F-4D97-AF65-F5344CB8AC3E}">
        <p14:creationId xmlns:p14="http://schemas.microsoft.com/office/powerpoint/2010/main" val="1849781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76178" y="2181061"/>
            <a:ext cx="3137338" cy="1371600"/>
          </a:xfrm>
          <a:prstGeom prst="roundRect">
            <a:avLst>
              <a:gd name="adj"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rebuchet MS" panose="020B0603020202020204" pitchFamily="34" charset="0"/>
              </a:rPr>
              <a:t>Setting Rates for Commercial Insurers</a:t>
            </a:r>
          </a:p>
        </p:txBody>
      </p:sp>
      <p:sp>
        <p:nvSpPr>
          <p:cNvPr id="8" name="Rounded Rectangle 7"/>
          <p:cNvSpPr/>
          <p:nvPr/>
        </p:nvSpPr>
        <p:spPr>
          <a:xfrm>
            <a:off x="4708633" y="2181061"/>
            <a:ext cx="3137338" cy="1371600"/>
          </a:xfrm>
          <a:prstGeom prst="roundRect">
            <a:avLst>
              <a:gd name="adj"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rebuchet MS" panose="020B0603020202020204" pitchFamily="34" charset="0"/>
              </a:rPr>
              <a:t>Innovative Regulatory Approaches to Healthcare Reform</a:t>
            </a:r>
          </a:p>
        </p:txBody>
      </p:sp>
      <p:sp>
        <p:nvSpPr>
          <p:cNvPr id="9" name="TextBox 8"/>
          <p:cNvSpPr txBox="1"/>
          <p:nvPr/>
        </p:nvSpPr>
        <p:spPr>
          <a:xfrm>
            <a:off x="2438400" y="677912"/>
            <a:ext cx="7315200" cy="646331"/>
          </a:xfrm>
          <a:prstGeom prst="rect">
            <a:avLst/>
          </a:prstGeom>
          <a:noFill/>
        </p:spPr>
        <p:txBody>
          <a:bodyPr wrap="square" rtlCol="0">
            <a:spAutoFit/>
          </a:bodyPr>
          <a:lstStyle/>
          <a:p>
            <a:pPr algn="ctr"/>
            <a:r>
              <a:rPr lang="en-US" sz="3600" dirty="0">
                <a:solidFill>
                  <a:schemeClr val="tx1">
                    <a:lumMod val="65000"/>
                    <a:lumOff val="35000"/>
                  </a:schemeClr>
                </a:solidFill>
                <a:latin typeface="Trebuchet MS" panose="020B0603020202020204" pitchFamily="34" charset="0"/>
              </a:rPr>
              <a:t>OHIC Theory of Action</a:t>
            </a:r>
          </a:p>
        </p:txBody>
      </p:sp>
      <p:sp>
        <p:nvSpPr>
          <p:cNvPr id="10" name="Rounded Rectangle 9"/>
          <p:cNvSpPr/>
          <p:nvPr/>
        </p:nvSpPr>
        <p:spPr>
          <a:xfrm>
            <a:off x="5408461" y="4001492"/>
            <a:ext cx="1737682" cy="759690"/>
          </a:xfrm>
          <a:prstGeom prst="roundRect">
            <a:avLst>
              <a:gd name="adj" fmla="val 0"/>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Affordability Standards</a:t>
            </a:r>
          </a:p>
        </p:txBody>
      </p:sp>
      <p:sp>
        <p:nvSpPr>
          <p:cNvPr id="12" name="Rounded Rectangle 11"/>
          <p:cNvSpPr/>
          <p:nvPr/>
        </p:nvSpPr>
        <p:spPr>
          <a:xfrm>
            <a:off x="5556474" y="5162371"/>
            <a:ext cx="1441656" cy="1087406"/>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Payment Reform</a:t>
            </a:r>
          </a:p>
        </p:txBody>
      </p:sp>
      <p:sp>
        <p:nvSpPr>
          <p:cNvPr id="14" name="Rounded Rectangle 13"/>
          <p:cNvSpPr/>
          <p:nvPr/>
        </p:nvSpPr>
        <p:spPr>
          <a:xfrm>
            <a:off x="1104919" y="4192009"/>
            <a:ext cx="2279855" cy="1087817"/>
          </a:xfrm>
          <a:prstGeom prst="roundRect">
            <a:avLst>
              <a:gd name="adj" fmla="val 0"/>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Compliance with State &amp; Federal Statute &amp; Regulation</a:t>
            </a:r>
          </a:p>
        </p:txBody>
      </p:sp>
      <p:sp>
        <p:nvSpPr>
          <p:cNvPr id="15" name="Rounded Rectangle 14"/>
          <p:cNvSpPr/>
          <p:nvPr/>
        </p:nvSpPr>
        <p:spPr>
          <a:xfrm>
            <a:off x="9372557" y="1433512"/>
            <a:ext cx="1737682" cy="799778"/>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Smarter Spending</a:t>
            </a:r>
          </a:p>
        </p:txBody>
      </p:sp>
      <p:sp>
        <p:nvSpPr>
          <p:cNvPr id="16" name="Rounded Rectangle 15"/>
          <p:cNvSpPr/>
          <p:nvPr/>
        </p:nvSpPr>
        <p:spPr>
          <a:xfrm>
            <a:off x="9372557" y="2507869"/>
            <a:ext cx="1737682" cy="729481"/>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Better Care</a:t>
            </a:r>
          </a:p>
        </p:txBody>
      </p:sp>
      <p:sp>
        <p:nvSpPr>
          <p:cNvPr id="17" name="Rounded Rectangle 16"/>
          <p:cNvSpPr/>
          <p:nvPr/>
        </p:nvSpPr>
        <p:spPr>
          <a:xfrm>
            <a:off x="9372557" y="3501006"/>
            <a:ext cx="1737682" cy="739829"/>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lumMod val="95000"/>
                  </a:schemeClr>
                </a:solidFill>
                <a:latin typeface="Trebuchet MS" panose="020B0603020202020204" pitchFamily="34" charset="0"/>
              </a:rPr>
              <a:t>Healthier Population</a:t>
            </a:r>
          </a:p>
        </p:txBody>
      </p:sp>
      <p:sp>
        <p:nvSpPr>
          <p:cNvPr id="13" name="Rounded Rectangle 12"/>
          <p:cNvSpPr/>
          <p:nvPr/>
        </p:nvSpPr>
        <p:spPr>
          <a:xfrm>
            <a:off x="7198273" y="5163199"/>
            <a:ext cx="1441656" cy="1087406"/>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Cost Growth Containment</a:t>
            </a:r>
          </a:p>
        </p:txBody>
      </p:sp>
      <p:sp>
        <p:nvSpPr>
          <p:cNvPr id="18" name="Rounded Rectangle 17"/>
          <p:cNvSpPr/>
          <p:nvPr/>
        </p:nvSpPr>
        <p:spPr>
          <a:xfrm>
            <a:off x="3914675" y="5162371"/>
            <a:ext cx="1441656" cy="1087406"/>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65000"/>
                    <a:lumOff val="35000"/>
                  </a:schemeClr>
                </a:solidFill>
                <a:latin typeface="Trebuchet MS" panose="020B0603020202020204" pitchFamily="34" charset="0"/>
              </a:rPr>
              <a:t>Care Transformation</a:t>
            </a:r>
          </a:p>
        </p:txBody>
      </p:sp>
      <p:sp>
        <p:nvSpPr>
          <p:cNvPr id="25" name="Chevron 24"/>
          <p:cNvSpPr/>
          <p:nvPr/>
        </p:nvSpPr>
        <p:spPr>
          <a:xfrm>
            <a:off x="8411329" y="1555441"/>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hevron 25"/>
          <p:cNvSpPr/>
          <p:nvPr/>
        </p:nvSpPr>
        <p:spPr>
          <a:xfrm>
            <a:off x="8411329" y="2551550"/>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hevron 26"/>
          <p:cNvSpPr/>
          <p:nvPr/>
        </p:nvSpPr>
        <p:spPr>
          <a:xfrm>
            <a:off x="8411329" y="3545627"/>
            <a:ext cx="457200" cy="630621"/>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ross 28"/>
          <p:cNvSpPr/>
          <p:nvPr/>
        </p:nvSpPr>
        <p:spPr>
          <a:xfrm>
            <a:off x="4001992" y="2607305"/>
            <a:ext cx="518165" cy="519110"/>
          </a:xfrm>
          <a:prstGeom prst="plus">
            <a:avLst>
              <a:gd name="adj" fmla="val 3750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7" idx="2"/>
            <a:endCxn id="14" idx="0"/>
          </p:cNvCxnSpPr>
          <p:nvPr/>
        </p:nvCxnSpPr>
        <p:spPr>
          <a:xfrm>
            <a:off x="2244847" y="3552661"/>
            <a:ext cx="0" cy="639348"/>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a:endCxn id="10" idx="0"/>
          </p:cNvCxnSpPr>
          <p:nvPr/>
        </p:nvCxnSpPr>
        <p:spPr>
          <a:xfrm>
            <a:off x="6277302" y="3552661"/>
            <a:ext cx="0" cy="448831"/>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0" idx="2"/>
            <a:endCxn id="18" idx="0"/>
          </p:cNvCxnSpPr>
          <p:nvPr/>
        </p:nvCxnSpPr>
        <p:spPr>
          <a:xfrm flipH="1">
            <a:off x="4635503" y="4761182"/>
            <a:ext cx="1641799" cy="401189"/>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0" idx="2"/>
            <a:endCxn id="12" idx="0"/>
          </p:cNvCxnSpPr>
          <p:nvPr/>
        </p:nvCxnSpPr>
        <p:spPr>
          <a:xfrm>
            <a:off x="6277302" y="4761182"/>
            <a:ext cx="0" cy="401189"/>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3" idx="0"/>
          </p:cNvCxnSpPr>
          <p:nvPr/>
        </p:nvCxnSpPr>
        <p:spPr>
          <a:xfrm>
            <a:off x="6277302" y="4761182"/>
            <a:ext cx="1641799" cy="402017"/>
          </a:xfrm>
          <a:prstGeom prst="straightConnector1">
            <a:avLst/>
          </a:prstGeom>
          <a:ln w="28575">
            <a:solidFill>
              <a:schemeClr val="tx2">
                <a:lumMod val="40000"/>
                <a:lumOff val="6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286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4"/>
            <a:ext cx="10058400" cy="1450757"/>
          </a:xfrm>
        </p:spPr>
        <p:txBody>
          <a:bodyPr/>
          <a:lstStyle/>
          <a:p>
            <a:r>
              <a:rPr lang="en-US" dirty="0"/>
              <a:t>CTC-RI Practice Performance</a:t>
            </a:r>
          </a:p>
        </p:txBody>
      </p:sp>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30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40557037"/>
              </p:ext>
            </p:extLst>
          </p:nvPr>
        </p:nvGraphicFramePr>
        <p:xfrm>
          <a:off x="1097280" y="1847088"/>
          <a:ext cx="9784080" cy="395450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661064650"/>
                    </a:ext>
                  </a:extLst>
                </a:gridCol>
                <a:gridCol w="1280160">
                  <a:extLst>
                    <a:ext uri="{9D8B030D-6E8A-4147-A177-3AD203B41FA5}">
                      <a16:colId xmlns:a16="http://schemas.microsoft.com/office/drawing/2014/main" xmlns="" val="20001"/>
                    </a:ext>
                  </a:extLst>
                </a:gridCol>
                <a:gridCol w="731520">
                  <a:extLst>
                    <a:ext uri="{9D8B030D-6E8A-4147-A177-3AD203B41FA5}">
                      <a16:colId xmlns:a16="http://schemas.microsoft.com/office/drawing/2014/main" xmlns="" val="3705431640"/>
                    </a:ext>
                  </a:extLst>
                </a:gridCol>
                <a:gridCol w="1280160">
                  <a:extLst>
                    <a:ext uri="{9D8B030D-6E8A-4147-A177-3AD203B41FA5}">
                      <a16:colId xmlns:a16="http://schemas.microsoft.com/office/drawing/2014/main" xmlns="" val="2441786240"/>
                    </a:ext>
                  </a:extLst>
                </a:gridCol>
              </a:tblGrid>
              <a:tr h="0">
                <a:tc rowSpan="2">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CTC-RI Practices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Non</a:t>
                      </a:r>
                      <a:r>
                        <a:rPr lang="en-US" sz="1600" b="1" kern="1200" baseline="0" dirty="0">
                          <a:solidFill>
                            <a:schemeClr val="bg1"/>
                          </a:solidFill>
                          <a:latin typeface="+mj-lt"/>
                          <a:ea typeface="+mn-ea"/>
                          <a:cs typeface="+mn-cs"/>
                        </a:rPr>
                        <a:t>-CTC-RI Practices</a:t>
                      </a: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0">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20999407"/>
                  </a:ext>
                </a:extLst>
              </a:tr>
              <a:tr h="409927">
                <a:tc rowSpan="5">
                  <a:txBody>
                    <a:bodyPr/>
                    <a:lstStyle/>
                    <a:p>
                      <a:r>
                        <a:rPr lang="en-US" sz="1600" dirty="0">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80%</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rgbClr val="000000"/>
                          </a:solidFill>
                          <a:effectLst/>
                          <a:latin typeface="+mj-lt"/>
                        </a:rPr>
                        <a:t>68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95%</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36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94%</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585060">
                <a:tc rowSpan="2">
                  <a:txBody>
                    <a:bodyPr/>
                    <a:lstStyle/>
                    <a:p>
                      <a:r>
                        <a:rPr lang="en-US" sz="1600" dirty="0">
                          <a:latin typeface="+mj-lt"/>
                        </a:rPr>
                        <a:t>Pediatric</a:t>
                      </a:r>
                      <a:r>
                        <a:rPr lang="en-US" sz="1600" baseline="0" dirty="0">
                          <a:latin typeface="+mj-lt"/>
                        </a:rPr>
                        <a:t> Measures</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Developmental Screening</a:t>
                      </a:r>
                      <a:r>
                        <a:rPr lang="en-US" sz="1600" baseline="0" dirty="0">
                          <a:latin typeface="+mj-lt"/>
                        </a:rPr>
                        <a:t> in the First Three Years of Life</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58%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6"/>
                  </a:ext>
                </a:extLst>
              </a:tr>
              <a:tr h="585060">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mj-lt"/>
                        </a:rPr>
                        <a:t>Well Child Counseling: Weight Assessment and Counseling</a:t>
                      </a:r>
                      <a:r>
                        <a:rPr lang="en-US" sz="1600" baseline="0" dirty="0">
                          <a:latin typeface="+mj-lt"/>
                        </a:rPr>
                        <a:t> for Nutrition and Physical Activity</a:t>
                      </a:r>
                      <a:endParaRPr lang="en-US" sz="1600" dirty="0">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rgbClr val="000000"/>
                          </a:solidFill>
                          <a:effectLst/>
                          <a:latin typeface="+mj-lt"/>
                        </a:rPr>
                        <a:t>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13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fontAlgn="b"/>
                      <a:r>
                        <a:rPr lang="en-US" sz="1600" b="0" i="0" u="none" strike="noStrike" dirty="0">
                          <a:solidFill>
                            <a:schemeClr val="tx1"/>
                          </a:solidFill>
                          <a:effectLst/>
                          <a:latin typeface="+mj-lt"/>
                        </a:rPr>
                        <a:t>92%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513666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3464"/>
            <a:ext cx="10058400" cy="1453896"/>
          </a:xfrm>
        </p:spPr>
        <p:txBody>
          <a:bodyPr/>
          <a:lstStyle/>
          <a:p>
            <a:r>
              <a:rPr lang="en-US" dirty="0"/>
              <a:t>FQHC Performance</a:t>
            </a:r>
          </a:p>
        </p:txBody>
      </p:sp>
      <p:sp>
        <p:nvSpPr>
          <p:cNvPr id="5"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31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36552502"/>
              </p:ext>
            </p:extLst>
          </p:nvPr>
        </p:nvGraphicFramePr>
        <p:xfrm>
          <a:off x="1097280" y="1847088"/>
          <a:ext cx="9784080" cy="2784389"/>
        </p:xfrm>
        <a:graphic>
          <a:graphicData uri="http://schemas.openxmlformats.org/drawingml/2006/table">
            <a:tbl>
              <a:tblPr firstRow="1" bandRow="1">
                <a:tableStyleId>{2D5ABB26-0587-4C30-8999-92F81FD0307C}</a:tableStyleId>
              </a:tblPr>
              <a:tblGrid>
                <a:gridCol w="1188720">
                  <a:extLst>
                    <a:ext uri="{9D8B030D-6E8A-4147-A177-3AD203B41FA5}">
                      <a16:colId xmlns:a16="http://schemas.microsoft.com/office/drawing/2014/main" xmlns="" val="2933884396"/>
                    </a:ext>
                  </a:extLst>
                </a:gridCol>
                <a:gridCol w="4572000">
                  <a:extLst>
                    <a:ext uri="{9D8B030D-6E8A-4147-A177-3AD203B41FA5}">
                      <a16:colId xmlns:a16="http://schemas.microsoft.com/office/drawing/2014/main" xmlns="" val="20000"/>
                    </a:ext>
                  </a:extLst>
                </a:gridCol>
                <a:gridCol w="731520">
                  <a:extLst>
                    <a:ext uri="{9D8B030D-6E8A-4147-A177-3AD203B41FA5}">
                      <a16:colId xmlns:a16="http://schemas.microsoft.com/office/drawing/2014/main" xmlns="" val="661064650"/>
                    </a:ext>
                  </a:extLst>
                </a:gridCol>
                <a:gridCol w="1280160">
                  <a:extLst>
                    <a:ext uri="{9D8B030D-6E8A-4147-A177-3AD203B41FA5}">
                      <a16:colId xmlns:a16="http://schemas.microsoft.com/office/drawing/2014/main" xmlns="" val="20001"/>
                    </a:ext>
                  </a:extLst>
                </a:gridCol>
                <a:gridCol w="731520">
                  <a:extLst>
                    <a:ext uri="{9D8B030D-6E8A-4147-A177-3AD203B41FA5}">
                      <a16:colId xmlns:a16="http://schemas.microsoft.com/office/drawing/2014/main" xmlns="" val="3705431640"/>
                    </a:ext>
                  </a:extLst>
                </a:gridCol>
                <a:gridCol w="1280160">
                  <a:extLst>
                    <a:ext uri="{9D8B030D-6E8A-4147-A177-3AD203B41FA5}">
                      <a16:colId xmlns:a16="http://schemas.microsoft.com/office/drawing/2014/main" xmlns="" val="2441786240"/>
                    </a:ext>
                  </a:extLst>
                </a:gridCol>
              </a:tblGrid>
              <a:tr h="0">
                <a:tc rowSpan="2">
                  <a:txBody>
                    <a:bodyPr/>
                    <a:lstStyle/>
                    <a:p>
                      <a:pPr algn="ctr"/>
                      <a:r>
                        <a:rPr lang="en-US" sz="1600" b="1" dirty="0">
                          <a:solidFill>
                            <a:schemeClr val="bg1"/>
                          </a:solidFill>
                          <a:latin typeface="+mj-lt"/>
                        </a:rPr>
                        <a:t>Measure Category</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rowSpan="2">
                  <a:txBody>
                    <a:bodyPr/>
                    <a:lstStyle/>
                    <a:p>
                      <a:pPr algn="ctr"/>
                      <a:r>
                        <a:rPr lang="en-US" sz="1600" b="1" dirty="0">
                          <a:solidFill>
                            <a:schemeClr val="bg1"/>
                          </a:solidFill>
                          <a:latin typeface="+mj-lt"/>
                        </a:rPr>
                        <a:t>Measure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FQHC</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Non-FQHC</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kern="1200" dirty="0">
                        <a:solidFill>
                          <a:schemeClr val="bg1"/>
                        </a:solidFill>
                        <a:latin typeface="+mj-lt"/>
                        <a:ea typeface="+mn-ea"/>
                        <a:cs typeface="+mn-cs"/>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0">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en-US" sz="1600" b="1" dirty="0">
                        <a:solidFill>
                          <a:schemeClr val="bg1"/>
                        </a:solidFill>
                        <a:latin typeface="+mj-lt"/>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mj-lt"/>
                          <a:ea typeface="+mn-ea"/>
                          <a:cs typeface="+mn-cs"/>
                        </a:rPr>
                        <a:t>Median Rate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20999407"/>
                  </a:ext>
                </a:extLst>
              </a:tr>
              <a:tr h="409927">
                <a:tc rowSpan="5">
                  <a:txBody>
                    <a:bodyPr/>
                    <a:lstStyle/>
                    <a:p>
                      <a:r>
                        <a:rPr lang="en-US" sz="1600" dirty="0">
                          <a:solidFill>
                            <a:schemeClr val="tx1"/>
                          </a:solidFill>
                          <a:latin typeface="+mj-lt"/>
                        </a:rPr>
                        <a:t>Adult Measures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solidFill>
                            <a:schemeClr val="tx1"/>
                          </a:solidFill>
                          <a:latin typeface="+mj-lt"/>
                        </a:rPr>
                        <a:t>Adult BMI Assessment</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98%</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99%</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Comprehensive Diabetes Care: HbA1c Control (&lt;8.0)</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66%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71%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09927">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Controlling High Blood Pressure</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77%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87%</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mj-lt"/>
                        </a:rPr>
                        <a:t>Screening for Clinical Depression and Follow-Up Plan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83%</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81%</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31325">
                <a:tc vMerge="1">
                  <a:txBody>
                    <a:bodyPr/>
                    <a:lstStyle/>
                    <a:p>
                      <a:endParaRPr lang="en-US" sz="15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lang="en-US" sz="1600" dirty="0">
                          <a:solidFill>
                            <a:schemeClr val="tx1"/>
                          </a:solidFill>
                          <a:latin typeface="+mj-lt"/>
                        </a:rPr>
                        <a:t>Tobacco Use: Screening and Cessation Intervention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22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82</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dirty="0">
                          <a:solidFill>
                            <a:schemeClr val="tx1"/>
                          </a:solidFill>
                          <a:effectLst/>
                          <a:latin typeface="+mj-lt"/>
                        </a:rPr>
                        <a:t>96%</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9" name="Content Placeholder 2"/>
          <p:cNvSpPr>
            <a:spLocks noGrp="1"/>
          </p:cNvSpPr>
          <p:nvPr>
            <p:ph idx="1"/>
          </p:nvPr>
        </p:nvSpPr>
        <p:spPr>
          <a:xfrm>
            <a:off x="1097280" y="4933738"/>
            <a:ext cx="10058400" cy="301451"/>
          </a:xfrm>
        </p:spPr>
        <p:txBody>
          <a:bodyPr>
            <a:normAutofit/>
          </a:bodyPr>
          <a:lstStyle/>
          <a:p>
            <a:pPr marL="0" indent="0">
              <a:buNone/>
            </a:pPr>
            <a:r>
              <a:rPr lang="en-US" sz="1400" dirty="0"/>
              <a:t>Note: Pediatric measures were excluded from this analysis because there were only two FHQCs that reported on the measures.</a:t>
            </a:r>
          </a:p>
        </p:txBody>
      </p:sp>
    </p:spTree>
    <p:extLst>
      <p:ext uri="{BB962C8B-B14F-4D97-AF65-F5344CB8AC3E}">
        <p14:creationId xmlns:p14="http://schemas.microsoft.com/office/powerpoint/2010/main" val="11530457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Integrity Concerns</a:t>
            </a:r>
          </a:p>
        </p:txBody>
      </p:sp>
      <p:sp>
        <p:nvSpPr>
          <p:cNvPr id="3" name="Content Placeholder 2"/>
          <p:cNvSpPr>
            <a:spLocks noGrp="1"/>
          </p:cNvSpPr>
          <p:nvPr>
            <p:ph idx="1"/>
          </p:nvPr>
        </p:nvSpPr>
        <p:spPr>
          <a:xfrm>
            <a:off x="508000" y="1447800"/>
            <a:ext cx="10668000" cy="4114800"/>
          </a:xfrm>
        </p:spPr>
        <p:txBody>
          <a:bodyPr/>
          <a:lstStyle/>
          <a:p>
            <a:endParaRPr lang="en-US" sz="1000" dirty="0"/>
          </a:p>
          <a:p>
            <a:pPr lvl="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47622299"/>
              </p:ext>
            </p:extLst>
          </p:nvPr>
        </p:nvGraphicFramePr>
        <p:xfrm>
          <a:off x="1097280" y="1847088"/>
          <a:ext cx="9591040" cy="3496129"/>
        </p:xfrm>
        <a:graphic>
          <a:graphicData uri="http://schemas.openxmlformats.org/drawingml/2006/table">
            <a:tbl>
              <a:tblPr firstRow="1" bandRow="1">
                <a:tableStyleId>{2D5ABB26-0587-4C30-8999-92F81FD0307C}</a:tableStyleId>
              </a:tblPr>
              <a:tblGrid>
                <a:gridCol w="2194560">
                  <a:extLst>
                    <a:ext uri="{9D8B030D-6E8A-4147-A177-3AD203B41FA5}">
                      <a16:colId xmlns:a16="http://schemas.microsoft.com/office/drawing/2014/main" xmlns="" val="20000"/>
                    </a:ext>
                  </a:extLst>
                </a:gridCol>
                <a:gridCol w="7396480">
                  <a:extLst>
                    <a:ext uri="{9D8B030D-6E8A-4147-A177-3AD203B41FA5}">
                      <a16:colId xmlns:a16="http://schemas.microsoft.com/office/drawing/2014/main" xmlns="" val="661064650"/>
                    </a:ext>
                  </a:extLst>
                </a:gridCol>
              </a:tblGrid>
              <a:tr h="390152">
                <a:tc>
                  <a:txBody>
                    <a:bodyPr/>
                    <a:lstStyle/>
                    <a:p>
                      <a:pPr algn="ctr"/>
                      <a:r>
                        <a:rPr lang="en-US" sz="1600" b="1" i="0" dirty="0">
                          <a:solidFill>
                            <a:schemeClr val="bg1"/>
                          </a:solidFill>
                          <a:latin typeface="+mj-lt"/>
                        </a:rPr>
                        <a:t>Type of Concern</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kern="1200" dirty="0">
                          <a:solidFill>
                            <a:schemeClr val="bg1"/>
                          </a:solidFill>
                          <a:latin typeface="+mj-lt"/>
                          <a:ea typeface="+mn-ea"/>
                          <a:cs typeface="+mn-cs"/>
                        </a:rPr>
                        <a:t>Detail</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93926253"/>
                  </a:ext>
                </a:extLst>
              </a:tr>
              <a:tr h="1227165">
                <a:tc>
                  <a:txBody>
                    <a:bodyPr/>
                    <a:lstStyle/>
                    <a:p>
                      <a:r>
                        <a:rPr lang="en-US" sz="1600" dirty="0">
                          <a:latin typeface="+mj-lt"/>
                        </a:rPr>
                        <a:t>Aberrant Rates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1 practice submitted a rate that was greater than 100%.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9 practices submitted rates for a measure that were at or close to 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27 practices submitted rates that were noticeably lower than the median rate for that measure.</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199945">
                <a:tc>
                  <a:txBody>
                    <a:bodyPr/>
                    <a:lstStyle/>
                    <a:p>
                      <a:r>
                        <a:rPr lang="en-US" sz="1600" dirty="0">
                          <a:latin typeface="+mj-lt"/>
                        </a:rPr>
                        <a:t>Aberrant</a:t>
                      </a:r>
                      <a:r>
                        <a:rPr lang="en-US" sz="1600" baseline="0" dirty="0">
                          <a:latin typeface="+mj-lt"/>
                        </a:rPr>
                        <a:t> </a:t>
                      </a:r>
                      <a:r>
                        <a:rPr lang="en-US" sz="1600" dirty="0">
                          <a:latin typeface="+mj-lt"/>
                        </a:rPr>
                        <a:t>Denominators</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3 practices submitted data for a measure where the denominator was less than 30.</a:t>
                      </a:r>
                    </a:p>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17 practices reported a denominator for “Adult BMI Assessment” that was noticeably different than that of “Tobacco Use: Screening and Cessation Intervention.” </a:t>
                      </a:r>
                    </a:p>
                    <a:p>
                      <a:pPr marL="640080" lvl="1"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This is notable because the denominators for both of these measures should be similar.</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573887">
                <a:tc>
                  <a:txBody>
                    <a:bodyPr/>
                    <a:lstStyle/>
                    <a:p>
                      <a:r>
                        <a:rPr lang="en-US" sz="1600" dirty="0">
                          <a:latin typeface="+mj-lt"/>
                        </a:rPr>
                        <a:t>Other</a:t>
                      </a: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5760" indent="-182880" algn="l" fontAlgn="b">
                        <a:spcAft>
                          <a:spcPts val="300"/>
                        </a:spcAft>
                        <a:buFont typeface="Arial" panose="020B0604020202020204" pitchFamily="34" charset="0"/>
                        <a:buChar char="•"/>
                      </a:pPr>
                      <a:r>
                        <a:rPr lang="en-US" sz="1600" b="0" i="0" u="none" strike="noStrike" dirty="0">
                          <a:solidFill>
                            <a:srgbClr val="000000"/>
                          </a:solidFill>
                          <a:effectLst/>
                          <a:latin typeface="+mj-lt"/>
                        </a:rPr>
                        <a:t>2 practices submitted rates for both Adult and Pediatric measures, whereas 1 practice did not submit rates for any measures.</a:t>
                      </a:r>
                    </a:p>
                  </a:txBody>
                  <a:tcPr marL="12700" marR="127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6" name="Footer Placeholder 3"/>
          <p:cNvSpPr>
            <a:spLocks noGrp="1"/>
          </p:cNvSpPr>
          <p:nvPr>
            <p:ph type="ftr" sz="quarter" idx="11"/>
          </p:nvPr>
        </p:nvSpPr>
        <p:spPr>
          <a:xfrm>
            <a:off x="3686185" y="6459785"/>
            <a:ext cx="4822804" cy="365125"/>
          </a:xfrm>
        </p:spPr>
        <p:txBody>
          <a:bodyPr/>
          <a:lstStyle/>
          <a:p>
            <a:r>
              <a:rPr lang="en-US" dirty="0"/>
              <a:t>Office of the Health Insurance Commissioner</a:t>
            </a:r>
          </a:p>
        </p:txBody>
      </p:sp>
      <p:sp>
        <p:nvSpPr>
          <p:cNvPr id="7" name="Slide Number Placeholder 4"/>
          <p:cNvSpPr>
            <a:spLocks noGrp="1"/>
          </p:cNvSpPr>
          <p:nvPr>
            <p:ph type="sldNum" sz="quarter" idx="12"/>
          </p:nvPr>
        </p:nvSpPr>
        <p:spPr>
          <a:xfrm>
            <a:off x="9900458" y="6459785"/>
            <a:ext cx="1312025" cy="365125"/>
          </a:xfrm>
        </p:spPr>
        <p:txBody>
          <a:bodyPr/>
          <a:lstStyle/>
          <a:p>
            <a:fld id="{C788AA37-CDEA-44EC-A0B7-972E33B09182}" type="slidenum">
              <a:rPr lang="en-US" smtClean="0"/>
              <a:pPr/>
              <a:t>32</a:t>
            </a:fld>
            <a:endParaRPr lang="en-US" dirty="0"/>
          </a:p>
        </p:txBody>
      </p:sp>
    </p:spTree>
    <p:extLst>
      <p:ext uri="{BB962C8B-B14F-4D97-AF65-F5344CB8AC3E}">
        <p14:creationId xmlns:p14="http://schemas.microsoft.com/office/powerpoint/2010/main" val="1898616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Questions &amp; Discussion</a:t>
            </a:r>
            <a:endParaRPr lang="en-US" sz="6600"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dirty="0" smtClean="0"/>
              <a:t>Overview</a:t>
            </a:r>
            <a:endParaRPr lang="en-US" dirty="0"/>
          </a:p>
        </p:txBody>
      </p:sp>
      <p:sp>
        <p:nvSpPr>
          <p:cNvPr id="3" name="Text Placeholder 2"/>
          <p:cNvSpPr>
            <a:spLocks noGrp="1"/>
          </p:cNvSpPr>
          <p:nvPr>
            <p:ph type="body" idx="1"/>
          </p:nvPr>
        </p:nvSpPr>
        <p:spPr/>
        <p:txBody>
          <a:bodyPr/>
          <a:lstStyle/>
          <a:p>
            <a:r>
              <a:rPr lang="en-US" dirty="0" smtClean="0"/>
              <a:t>Survey results and pcmh recognition</a:t>
            </a:r>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Overview: Data Submissions</a:t>
            </a:r>
            <a:endParaRPr lang="en-US" sz="44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u="sng" dirty="0"/>
              <a:t>Submission results</a:t>
            </a:r>
            <a:r>
              <a:rPr lang="en-US" sz="3200" dirty="0"/>
              <a:t>:</a:t>
            </a:r>
          </a:p>
          <a:p>
            <a:pPr lvl="1">
              <a:buFont typeface="Wingdings" panose="05000000000000000000" pitchFamily="2" charset="2"/>
              <a:buChar char="Ø"/>
            </a:pPr>
            <a:r>
              <a:rPr lang="en-US" sz="3000" dirty="0"/>
              <a:t>Cost strategy survey: </a:t>
            </a:r>
            <a:r>
              <a:rPr lang="en-US" sz="3000" dirty="0" smtClean="0"/>
              <a:t>126 </a:t>
            </a:r>
            <a:r>
              <a:rPr lang="en-US" sz="3000" dirty="0"/>
              <a:t>practices</a:t>
            </a:r>
          </a:p>
          <a:p>
            <a:pPr lvl="1">
              <a:buFont typeface="Wingdings" panose="05000000000000000000" pitchFamily="2" charset="2"/>
              <a:buChar char="Ø"/>
            </a:pPr>
            <a:r>
              <a:rPr lang="en-US" sz="3000" dirty="0"/>
              <a:t>Quality data submission: </a:t>
            </a:r>
            <a:r>
              <a:rPr lang="en-US" sz="3000" dirty="0" smtClean="0"/>
              <a:t>125 </a:t>
            </a:r>
            <a:r>
              <a:rPr lang="en-US" sz="3000" dirty="0"/>
              <a:t>practices</a:t>
            </a:r>
          </a:p>
          <a:p>
            <a:pPr lvl="1">
              <a:buFont typeface="Wingdings" panose="05000000000000000000" pitchFamily="2" charset="2"/>
              <a:buChar char="Ø"/>
            </a:pPr>
            <a:endParaRPr lang="en-US" sz="1000" dirty="0"/>
          </a:p>
          <a:p>
            <a:pPr>
              <a:buFont typeface="Wingdings" panose="05000000000000000000" pitchFamily="2" charset="2"/>
              <a:buChar char="Ø"/>
            </a:pPr>
            <a:r>
              <a:rPr lang="en-US" sz="3200" u="sng" dirty="0"/>
              <a:t>In comparison</a:t>
            </a:r>
            <a:r>
              <a:rPr lang="en-US" sz="3200" dirty="0"/>
              <a:t>…</a:t>
            </a:r>
          </a:p>
          <a:p>
            <a:pPr lvl="1">
              <a:buFont typeface="Wingdings" panose="05000000000000000000" pitchFamily="2" charset="2"/>
              <a:buChar char="Ø"/>
            </a:pPr>
            <a:r>
              <a:rPr lang="en-US" sz="3000" dirty="0"/>
              <a:t>CTC-RI: 81 practices</a:t>
            </a:r>
          </a:p>
          <a:p>
            <a:pPr lvl="1">
              <a:buFont typeface="Wingdings" panose="05000000000000000000" pitchFamily="2" charset="2"/>
              <a:buChar char="Ø"/>
            </a:pPr>
            <a:r>
              <a:rPr lang="en-US" sz="3000" dirty="0"/>
              <a:t>RI primary care practice total (est.): 400-450</a:t>
            </a:r>
          </a:p>
          <a:p>
            <a:endParaRPr lang="en-US" dirty="0"/>
          </a:p>
        </p:txBody>
      </p:sp>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5</a:t>
            </a:fld>
            <a:endParaRPr lang="en-US" dirty="0"/>
          </a:p>
        </p:txBody>
      </p:sp>
    </p:spTree>
    <p:extLst>
      <p:ext uri="{BB962C8B-B14F-4D97-AF65-F5344CB8AC3E}">
        <p14:creationId xmlns:p14="http://schemas.microsoft.com/office/powerpoint/2010/main" val="45260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Attainment of 3-Part PCMH Definition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92074127"/>
              </p:ext>
            </p:extLst>
          </p:nvPr>
        </p:nvGraphicFramePr>
        <p:xfrm>
          <a:off x="1219200" y="1950720"/>
          <a:ext cx="10030969" cy="4184684"/>
        </p:xfrm>
        <a:graphic>
          <a:graphicData uri="http://schemas.openxmlformats.org/drawingml/2006/table">
            <a:tbl>
              <a:tblPr/>
              <a:tblGrid>
                <a:gridCol w="5627482"/>
                <a:gridCol w="1622337"/>
                <a:gridCol w="1390575"/>
                <a:gridCol w="1390575"/>
              </a:tblGrid>
              <a:tr h="275790">
                <a:tc>
                  <a:txBody>
                    <a:bodyPr/>
                    <a:lstStyle/>
                    <a:p>
                      <a:pPr algn="l" fontAlgn="b"/>
                      <a:r>
                        <a:rPr lang="en-US" sz="1800" b="1" i="0" u="none" strike="noStrike" dirty="0">
                          <a:solidFill>
                            <a:srgbClr val="FFFFFF"/>
                          </a:solidFill>
                          <a:effectLst/>
                          <a:latin typeface="Calibri" panose="020F0502020204030204" pitchFamily="34" charset="0"/>
                        </a:rPr>
                        <a:t>Transformation Experience</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n</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Yes</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r" fontAlgn="b"/>
                      <a:r>
                        <a:rPr lang="en-US" sz="1800" b="1" i="0" u="none" strike="noStrike" dirty="0">
                          <a:solidFill>
                            <a:srgbClr val="FFFFFF"/>
                          </a:solidFill>
                          <a:effectLst/>
                          <a:latin typeface="Calibri" panose="020F0502020204030204" pitchFamily="34" charset="0"/>
                        </a:rPr>
                        <a:t>No</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275790">
                <a:tc>
                  <a:txBody>
                    <a:bodyPr/>
                    <a:lstStyle/>
                    <a:p>
                      <a:pPr algn="l" fontAlgn="b"/>
                      <a:r>
                        <a:rPr lang="en-US" sz="1800" b="0" i="0" u="none" strike="noStrike" dirty="0">
                          <a:solidFill>
                            <a:srgbClr val="000000"/>
                          </a:solidFill>
                          <a:effectLst/>
                          <a:latin typeface="Calibri" panose="020F0502020204030204" pitchFamily="34" charset="0"/>
                        </a:rPr>
                        <a:t>None reported</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1190410">
                <a:tc>
                  <a:txBody>
                    <a:bodyPr/>
                    <a:lstStyle/>
                    <a:p>
                      <a:pPr algn="l" fontAlgn="b"/>
                      <a:r>
                        <a:rPr lang="en-US" sz="1800" b="0" i="0" u="none" strike="noStrike" dirty="0">
                          <a:solidFill>
                            <a:srgbClr val="000000"/>
                          </a:solidFill>
                          <a:effectLst/>
                          <a:latin typeface="Calibri" panose="020F0502020204030204" pitchFamily="34" charset="0"/>
                        </a:rPr>
                        <a:t>Less than one year (Year 1</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practice joined CTC on January 1, 2016; joined TCPI in 2016; or practice is not participating in any transformation initiative</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952329">
                <a:tc>
                  <a:txBody>
                    <a:bodyPr/>
                    <a:lstStyle/>
                    <a:p>
                      <a:pPr algn="l" fontAlgn="b"/>
                      <a:r>
                        <a:rPr lang="en-US" sz="1800" b="0" i="0" u="none" strike="noStrike" dirty="0">
                          <a:solidFill>
                            <a:srgbClr val="000000"/>
                          </a:solidFill>
                          <a:effectLst/>
                          <a:latin typeface="Calibri" panose="020F0502020204030204" pitchFamily="34" charset="0"/>
                        </a:rPr>
                        <a:t>One to two years (Year 2):   practice joined CTC on January 1, 2015 or independently achieved NCQA PCMH Level 3 recognition during 2015</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dirty="0">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1190410">
                <a:tc>
                  <a:txBody>
                    <a:bodyPr/>
                    <a:lstStyle/>
                    <a:p>
                      <a:pPr algn="l" fontAlgn="b"/>
                      <a:r>
                        <a:rPr lang="en-US" sz="1800" b="0" i="0" u="none" strike="noStrike" dirty="0">
                          <a:solidFill>
                            <a:srgbClr val="000000"/>
                          </a:solidFill>
                          <a:effectLst/>
                          <a:latin typeface="Calibri" panose="020F0502020204030204" pitchFamily="34" charset="0"/>
                        </a:rPr>
                        <a:t>Three or more years (Year 3):   practice joined CTC prior to January 1, 2015 or independently achieved NCQA PCMH Level 3 recognition prior to January 1, 2015</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76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smtClean="0">
                          <a:solidFill>
                            <a:srgbClr val="000000"/>
                          </a:solidFill>
                          <a:effectLst/>
                          <a:latin typeface="Calibri" panose="020F0502020204030204" pitchFamily="34" charset="0"/>
                        </a:rPr>
                        <a:t>73</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275790">
                <a:tc>
                  <a:txBody>
                    <a:bodyPr/>
                    <a:lstStyle/>
                    <a:p>
                      <a:pPr algn="l" fontAlgn="b"/>
                      <a:r>
                        <a:rPr lang="en-US" sz="18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a:solidFill>
                            <a:srgbClr val="000000"/>
                          </a:solidFill>
                          <a:effectLst/>
                          <a:latin typeface="Calibri" panose="020F0502020204030204" pitchFamily="34" charset="0"/>
                        </a:rPr>
                        <a:t>126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dirty="0" smtClean="0">
                          <a:solidFill>
                            <a:srgbClr val="000000"/>
                          </a:solidFill>
                          <a:effectLst/>
                          <a:latin typeface="Calibri" panose="020F0502020204030204" pitchFamily="34" charset="0"/>
                        </a:rPr>
                        <a:t>117</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bl>
          </a:graphicData>
        </a:graphic>
      </p:graphicFrame>
      <p:sp>
        <p:nvSpPr>
          <p:cNvPr id="4" name="Footer Placeholder 3"/>
          <p:cNvSpPr>
            <a:spLocks noGrp="1"/>
          </p:cNvSpPr>
          <p:nvPr>
            <p:ph type="ftr" sz="quarter" idx="11"/>
          </p:nvPr>
        </p:nvSpPr>
        <p:spPr/>
        <p:txBody>
          <a:bodyPr/>
          <a:lstStyle/>
          <a:p>
            <a:r>
              <a:rPr lang="en-US" dirty="0"/>
              <a:t>Office of the Health Insurance Commissioner</a:t>
            </a:r>
          </a:p>
        </p:txBody>
      </p:sp>
      <p:sp>
        <p:nvSpPr>
          <p:cNvPr id="5" name="Slide Number Placeholder 4"/>
          <p:cNvSpPr>
            <a:spLocks noGrp="1"/>
          </p:cNvSpPr>
          <p:nvPr>
            <p:ph type="sldNum" sz="quarter" idx="12"/>
          </p:nvPr>
        </p:nvSpPr>
        <p:spPr/>
        <p:txBody>
          <a:bodyPr/>
          <a:lstStyle/>
          <a:p>
            <a:fld id="{C788AA37-CDEA-44EC-A0B7-972E33B09182}" type="slidenum">
              <a:rPr lang="en-US" smtClean="0"/>
              <a:pPr/>
              <a:t>6</a:t>
            </a:fld>
            <a:endParaRPr lang="en-US" dirty="0"/>
          </a:p>
        </p:txBody>
      </p:sp>
    </p:spTree>
    <p:extLst>
      <p:ext uri="{BB962C8B-B14F-4D97-AF65-F5344CB8AC3E}">
        <p14:creationId xmlns:p14="http://schemas.microsoft.com/office/powerpoint/2010/main" val="4290221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dirty="0" smtClean="0"/>
              <a:t>Results of Year 1 Cost Management Strategy Data Reporting</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7</a:t>
            </a:fld>
            <a:endParaRPr lang="en-US" dirty="0"/>
          </a:p>
        </p:txBody>
      </p:sp>
    </p:spTree>
    <p:extLst>
      <p:ext uri="{BB962C8B-B14F-4D97-AF65-F5344CB8AC3E}">
        <p14:creationId xmlns:p14="http://schemas.microsoft.com/office/powerpoint/2010/main" val="195632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Attainment of 80% Cost Management Strategy Threshold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527878"/>
              </p:ext>
            </p:extLst>
          </p:nvPr>
        </p:nvGraphicFramePr>
        <p:xfrm>
          <a:off x="1178561" y="1859278"/>
          <a:ext cx="10033921" cy="4159624"/>
        </p:xfrm>
        <a:graphic>
          <a:graphicData uri="http://schemas.openxmlformats.org/drawingml/2006/table">
            <a:tbl>
              <a:tblPr/>
              <a:tblGrid>
                <a:gridCol w="5629140"/>
                <a:gridCol w="1622813"/>
                <a:gridCol w="1390984"/>
                <a:gridCol w="1390984"/>
              </a:tblGrid>
              <a:tr h="212800">
                <a:tc>
                  <a:txBody>
                    <a:bodyPr/>
                    <a:lstStyle/>
                    <a:p>
                      <a:pPr algn="l" fontAlgn="b"/>
                      <a:r>
                        <a:rPr lang="en-US" sz="2000" b="1" i="0" u="none" strike="noStrike" dirty="0">
                          <a:solidFill>
                            <a:srgbClr val="FFFFFF"/>
                          </a:solidFill>
                          <a:effectLst/>
                          <a:latin typeface="Calibri" panose="020F0502020204030204" pitchFamily="34" charset="0"/>
                        </a:rPr>
                        <a:t>Transformation Experience</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n</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Yes</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c>
                  <a:txBody>
                    <a:bodyPr/>
                    <a:lstStyle/>
                    <a:p>
                      <a:pPr algn="r" fontAlgn="b"/>
                      <a:r>
                        <a:rPr lang="en-US" sz="2000" b="1" i="0" u="none" strike="noStrike" dirty="0">
                          <a:solidFill>
                            <a:srgbClr val="FFFFFF"/>
                          </a:solidFill>
                          <a:effectLst/>
                          <a:latin typeface="Calibri" panose="020F0502020204030204" pitchFamily="34" charset="0"/>
                        </a:rPr>
                        <a:t>No</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70AD47"/>
                    </a:solidFill>
                  </a:tcPr>
                </a:tc>
              </a:tr>
              <a:tr h="212800">
                <a:tc>
                  <a:txBody>
                    <a:bodyPr/>
                    <a:lstStyle/>
                    <a:p>
                      <a:pPr algn="l" fontAlgn="b"/>
                      <a:r>
                        <a:rPr lang="en-US" sz="2000" b="0" i="0" u="none" strike="noStrike" dirty="0">
                          <a:solidFill>
                            <a:srgbClr val="000000"/>
                          </a:solidFill>
                          <a:effectLst/>
                          <a:latin typeface="Calibri" panose="020F0502020204030204" pitchFamily="34" charset="0"/>
                        </a:rPr>
                        <a:t>None reported</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r h="1063999">
                <a:tc>
                  <a:txBody>
                    <a:bodyPr/>
                    <a:lstStyle/>
                    <a:p>
                      <a:pPr algn="l" fontAlgn="b"/>
                      <a:r>
                        <a:rPr lang="en-US" sz="2000" b="0" i="0" u="none" strike="noStrike" dirty="0">
                          <a:solidFill>
                            <a:srgbClr val="000000"/>
                          </a:solidFill>
                          <a:effectLst/>
                          <a:latin typeface="Calibri" panose="020F0502020204030204" pitchFamily="34" charset="0"/>
                        </a:rPr>
                        <a:t>Less than one year (Year 1</a:t>
                      </a:r>
                      <a:r>
                        <a:rPr lang="en-US" sz="2000" b="0" i="0" u="none" strike="noStrike" dirty="0" smtClean="0">
                          <a:solidFill>
                            <a:srgbClr val="000000"/>
                          </a:solidFill>
                          <a:effectLst/>
                          <a:latin typeface="Calibri" panose="020F0502020204030204" pitchFamily="34" charset="0"/>
                        </a:rPr>
                        <a:t> ) </a:t>
                      </a:r>
                      <a:r>
                        <a:rPr lang="en-US" sz="2000" b="0" i="0" u="none" strike="noStrike" dirty="0">
                          <a:solidFill>
                            <a:srgbClr val="000000"/>
                          </a:solidFill>
                          <a:effectLst/>
                          <a:latin typeface="Calibri" panose="020F0502020204030204" pitchFamily="34" charset="0"/>
                        </a:rPr>
                        <a:t>practice joined CTC on January 1, 2016; joined TCPI in 2016; or practice is not participating in any transformation initiative</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10</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r>
              <a:tr h="851199">
                <a:tc>
                  <a:txBody>
                    <a:bodyPr/>
                    <a:lstStyle/>
                    <a:p>
                      <a:pPr algn="l" fontAlgn="b"/>
                      <a:r>
                        <a:rPr lang="en-US" sz="2000" b="0" i="0" u="none" strike="noStrike" dirty="0">
                          <a:solidFill>
                            <a:srgbClr val="000000"/>
                          </a:solidFill>
                          <a:effectLst/>
                          <a:latin typeface="Calibri" panose="020F0502020204030204" pitchFamily="34" charset="0"/>
                        </a:rPr>
                        <a:t>One to two years (Year 2):   practice joined CTC on January 1, 2015 or independently achieved NCQA PCMH Level 3 recognition during 2015</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a:solidFill>
                            <a:srgbClr val="000000"/>
                          </a:solidFill>
                          <a:effectLst/>
                          <a:latin typeface="Calibri" panose="020F0502020204030204" pitchFamily="34" charset="0"/>
                        </a:rPr>
                        <a:t>30</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a:solidFill>
                            <a:srgbClr val="000000"/>
                          </a:solidFill>
                          <a:effectLst/>
                          <a:latin typeface="Calibri" panose="020F0502020204030204" pitchFamily="34" charset="0"/>
                        </a:rPr>
                        <a:t>21</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9</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r h="1063999">
                <a:tc>
                  <a:txBody>
                    <a:bodyPr/>
                    <a:lstStyle/>
                    <a:p>
                      <a:pPr algn="l" fontAlgn="b"/>
                      <a:r>
                        <a:rPr lang="en-US" sz="2000" b="0" i="0" u="none" strike="noStrike" dirty="0">
                          <a:solidFill>
                            <a:srgbClr val="000000"/>
                          </a:solidFill>
                          <a:effectLst/>
                          <a:latin typeface="Calibri" panose="020F0502020204030204" pitchFamily="34" charset="0"/>
                        </a:rPr>
                        <a:t>Three or more years (Year 3):   practice joined CTC prior to January 1, 2015 or independently achieved NCQA PCMH Level 3 recognition prior to January 1, 2015</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76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pitchFamily="34" charset="0"/>
                        </a:rPr>
                        <a:t>74</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2</a:t>
                      </a: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tcPr>
                </a:tc>
              </a:tr>
              <a:tr h="212800">
                <a:tc>
                  <a:txBody>
                    <a:bodyPr/>
                    <a:lstStyle/>
                    <a:p>
                      <a:pPr algn="l" fontAlgn="b"/>
                      <a:r>
                        <a:rPr lang="en-US" sz="20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A9D08E"/>
                      </a:solidFill>
                      <a:prstDash val="solid"/>
                      <a:round/>
                      <a:headEnd type="none" w="med" len="med"/>
                      <a:tailEnd type="none" w="med" len="med"/>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a:solidFill>
                            <a:srgbClr val="000000"/>
                          </a:solidFill>
                          <a:effectLst/>
                          <a:latin typeface="Calibri" panose="020F0502020204030204" pitchFamily="34" charset="0"/>
                        </a:rPr>
                        <a:t>126</a:t>
                      </a: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smtClean="0">
                          <a:solidFill>
                            <a:srgbClr val="000000"/>
                          </a:solidFill>
                          <a:effectLst/>
                          <a:latin typeface="Calibri" panose="020F0502020204030204" pitchFamily="34" charset="0"/>
                        </a:rPr>
                        <a:t>105</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c>
                  <a:txBody>
                    <a:bodyPr/>
                    <a:lstStyle/>
                    <a:p>
                      <a:pPr algn="r" fontAlgn="b"/>
                      <a:r>
                        <a:rPr lang="en-US" sz="2000" b="0" i="0" u="none" strike="noStrike" dirty="0" smtClean="0">
                          <a:solidFill>
                            <a:srgbClr val="000000"/>
                          </a:solidFill>
                          <a:effectLst/>
                          <a:latin typeface="Calibri" panose="020F0502020204030204" pitchFamily="34" charset="0"/>
                        </a:rPr>
                        <a:t>21</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A9D08E"/>
                      </a:solidFill>
                      <a:prstDash val="solid"/>
                      <a:round/>
                      <a:headEnd type="none" w="med" len="med"/>
                      <a:tailEnd type="none" w="med" len="med"/>
                    </a:lnR>
                    <a:lnT w="6350" cap="flat" cmpd="sng" algn="ctr">
                      <a:solidFill>
                        <a:srgbClr val="A9D08E"/>
                      </a:solidFill>
                      <a:prstDash val="solid"/>
                      <a:round/>
                      <a:headEnd type="none" w="med" len="med"/>
                      <a:tailEnd type="none" w="med" len="med"/>
                    </a:lnT>
                    <a:lnB w="6350" cap="flat" cmpd="sng" algn="ctr">
                      <a:solidFill>
                        <a:srgbClr val="A9D08E"/>
                      </a:solidFill>
                      <a:prstDash val="solid"/>
                      <a:round/>
                      <a:headEnd type="none" w="med" len="med"/>
                      <a:tailEnd type="none" w="med" len="med"/>
                    </a:lnB>
                    <a:solidFill>
                      <a:srgbClr val="E2EFDA"/>
                    </a:solidFill>
                  </a:tcPr>
                </a:tc>
              </a:tr>
            </a:tbl>
          </a:graphicData>
        </a:graphic>
      </p:graphicFrame>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8</a:t>
            </a:fld>
            <a:endParaRPr lang="en-US" dirty="0"/>
          </a:p>
        </p:txBody>
      </p:sp>
      <p:sp>
        <p:nvSpPr>
          <p:cNvPr id="7" name="TextBox 6"/>
          <p:cNvSpPr txBox="1"/>
          <p:nvPr/>
        </p:nvSpPr>
        <p:spPr>
          <a:xfrm>
            <a:off x="71120" y="6018902"/>
            <a:ext cx="11141362" cy="338554"/>
          </a:xfrm>
          <a:prstGeom prst="rect">
            <a:avLst/>
          </a:prstGeom>
          <a:noFill/>
        </p:spPr>
        <p:txBody>
          <a:bodyPr wrap="square" rtlCol="0">
            <a:spAutoFit/>
          </a:bodyPr>
          <a:lstStyle/>
          <a:p>
            <a:r>
              <a:rPr lang="en-US" sz="1600" dirty="0" smtClean="0"/>
              <a:t>Note that only practices with three or more years of transformation experience were required to meet 80% threshold.</a:t>
            </a:r>
            <a:endParaRPr lang="en-US" sz="1600" dirty="0"/>
          </a:p>
        </p:txBody>
      </p:sp>
    </p:spTree>
    <p:extLst>
      <p:ext uri="{BB962C8B-B14F-4D97-AF65-F5344CB8AC3E}">
        <p14:creationId xmlns:p14="http://schemas.microsoft.com/office/powerpoint/2010/main" val="166320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 Strategy Data – Digging Deeper</a:t>
            </a:r>
            <a:endParaRPr lang="en-US" dirty="0"/>
          </a:p>
        </p:txBody>
      </p:sp>
      <p:pic>
        <p:nvPicPr>
          <p:cNvPr id="6" name="Content Placeholder 5"/>
          <p:cNvPicPr>
            <a:picLocks noGrp="1" noChangeAspect="1"/>
          </p:cNvPicPr>
          <p:nvPr>
            <p:ph idx="1"/>
          </p:nvPr>
        </p:nvPicPr>
        <p:blipFill>
          <a:blip r:embed="rId2" cstate="print"/>
          <a:stretch>
            <a:fillRect/>
          </a:stretch>
        </p:blipFill>
        <p:spPr>
          <a:xfrm>
            <a:off x="588698" y="1737360"/>
            <a:ext cx="5415862" cy="4217618"/>
          </a:xfrm>
          <a:prstGeom prst="rect">
            <a:avLst/>
          </a:prstGeom>
        </p:spPr>
      </p:pic>
      <p:sp>
        <p:nvSpPr>
          <p:cNvPr id="4" name="Footer Placeholder 3"/>
          <p:cNvSpPr>
            <a:spLocks noGrp="1"/>
          </p:cNvSpPr>
          <p:nvPr>
            <p:ph type="ftr" sz="quarter" idx="11"/>
          </p:nvPr>
        </p:nvSpPr>
        <p:spPr/>
        <p:txBody>
          <a:bodyPr/>
          <a:lstStyle/>
          <a:p>
            <a:r>
              <a:rPr lang="en-US" smtClean="0"/>
              <a:t>Office of the Health Insurance Commissioner</a:t>
            </a:r>
            <a:endParaRPr lang="en-US" dirty="0"/>
          </a:p>
        </p:txBody>
      </p:sp>
      <p:sp>
        <p:nvSpPr>
          <p:cNvPr id="5" name="Slide Number Placeholder 4"/>
          <p:cNvSpPr>
            <a:spLocks noGrp="1"/>
          </p:cNvSpPr>
          <p:nvPr>
            <p:ph type="sldNum" sz="quarter" idx="12"/>
          </p:nvPr>
        </p:nvSpPr>
        <p:spPr/>
        <p:txBody>
          <a:bodyPr/>
          <a:lstStyle/>
          <a:p>
            <a:fld id="{C788AA37-CDEA-44EC-A0B7-972E33B09182}" type="slidenum">
              <a:rPr lang="en-US" smtClean="0"/>
              <a:pPr/>
              <a:t>9</a:t>
            </a:fld>
            <a:endParaRPr lang="en-US" dirty="0"/>
          </a:p>
        </p:txBody>
      </p:sp>
      <p:pic>
        <p:nvPicPr>
          <p:cNvPr id="7" name="Picture 6"/>
          <p:cNvPicPr>
            <a:picLocks noChangeAspect="1"/>
          </p:cNvPicPr>
          <p:nvPr/>
        </p:nvPicPr>
        <p:blipFill>
          <a:blip r:embed="rId3" cstate="print"/>
          <a:stretch>
            <a:fillRect/>
          </a:stretch>
        </p:blipFill>
        <p:spPr>
          <a:xfrm>
            <a:off x="5877560" y="1737360"/>
            <a:ext cx="5405120" cy="4217618"/>
          </a:xfrm>
          <a:prstGeom prst="rect">
            <a:avLst/>
          </a:prstGeom>
        </p:spPr>
      </p:pic>
    </p:spTree>
    <p:extLst>
      <p:ext uri="{BB962C8B-B14F-4D97-AF65-F5344CB8AC3E}">
        <p14:creationId xmlns:p14="http://schemas.microsoft.com/office/powerpoint/2010/main" val="4256986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4249</TotalTime>
  <Words>3274</Words>
  <Application>Microsoft Office PowerPoint</Application>
  <PresentationFormat>Custom</PresentationFormat>
  <Paragraphs>417</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Retrospect</vt:lpstr>
      <vt:lpstr>Results of 2016 PCMH Recognition Process </vt:lpstr>
      <vt:lpstr>  Agenda</vt:lpstr>
      <vt:lpstr>PowerPoint Presentation</vt:lpstr>
      <vt:lpstr>Overview</vt:lpstr>
      <vt:lpstr>Overview: Data Submissions</vt:lpstr>
      <vt:lpstr>Attainment of 3-Part PCMH Definition</vt:lpstr>
      <vt:lpstr>Results of Year 1 Cost Management Strategy Data Reporting</vt:lpstr>
      <vt:lpstr>Attainment of 80% Cost Management Strategy Threshold </vt:lpstr>
      <vt:lpstr>Cost Management Strategy Data – Digging Deeper</vt:lpstr>
      <vt:lpstr>Cost Management Strategy Data – Digging Deeper</vt:lpstr>
      <vt:lpstr>Most Common Elements Not Met – 3 or More Years of Experience (N=76)</vt:lpstr>
      <vt:lpstr>Most Common Elements Not Met – 3 or More Years of Experience (N=76)</vt:lpstr>
      <vt:lpstr>Most Common Elements Not Met – 3 or More Years of Experience (N=76)</vt:lpstr>
      <vt:lpstr>Most Common Elements Not Met – 1 to 2 Years of Experience (N=30)</vt:lpstr>
      <vt:lpstr>Most Common Elements Not Met – 1 to 2 Years of Experience (N=30)</vt:lpstr>
      <vt:lpstr>Most Common Elements Not Met – 1 to 2 Years of Experience (N=30)</vt:lpstr>
      <vt:lpstr>Most Common Elements Not Met – Less than 1 Year of Experience (N=16)</vt:lpstr>
      <vt:lpstr>Most Common Elements Not Met – Less than 1 Year of Experience (N=16)</vt:lpstr>
      <vt:lpstr>Most Common Elements Not Met – Less than 1 Year of Experience (N=16)</vt:lpstr>
      <vt:lpstr>Most Common Elements Not Met – Less than 1 Year of Experience (N=16)</vt:lpstr>
      <vt:lpstr>Plans for Audit</vt:lpstr>
      <vt:lpstr>Results of Year 1 Clinical Quality Data Reporting</vt:lpstr>
      <vt:lpstr>Clinical Quality Performance Measures</vt:lpstr>
      <vt:lpstr>Clinical Quality Performance Improvement Requirement Beginning in 2017</vt:lpstr>
      <vt:lpstr>Clinical Quality Performance Measures: Baseline Data Analytical Plan</vt:lpstr>
      <vt:lpstr>Non-RI Benchmarks: HEDIS</vt:lpstr>
      <vt:lpstr>Non-RI Benchmarks: Non-HEDIS</vt:lpstr>
      <vt:lpstr>Non-RI Benchmark Rates</vt:lpstr>
      <vt:lpstr>Performance of Practices Submitting Data to OHIC</vt:lpstr>
      <vt:lpstr>CTC-RI Practice Performance</vt:lpstr>
      <vt:lpstr>FQHC Performance</vt:lpstr>
      <vt:lpstr>Data Integrity Concerns</vt:lpstr>
      <vt:lpstr>Questions &amp;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Care Spending 2008 – 2014 Actual | 2015 Projections</dc:title>
  <dc:creator>King, Cory (OHIC)</dc:creator>
  <cp:lastModifiedBy>Campbell, Susanne</cp:lastModifiedBy>
  <cp:revision>240</cp:revision>
  <cp:lastPrinted>2016-12-02T15:05:35Z</cp:lastPrinted>
  <dcterms:created xsi:type="dcterms:W3CDTF">2016-01-19T14:50:04Z</dcterms:created>
  <dcterms:modified xsi:type="dcterms:W3CDTF">2017-01-24T20:50:51Z</dcterms:modified>
</cp:coreProperties>
</file>