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27"/>
  </p:notesMasterIdLst>
  <p:sldIdLst>
    <p:sldId id="256" r:id="rId2"/>
    <p:sldId id="257" r:id="rId3"/>
    <p:sldId id="277" r:id="rId4"/>
    <p:sldId id="282" r:id="rId5"/>
    <p:sldId id="278" r:id="rId6"/>
    <p:sldId id="279" r:id="rId7"/>
    <p:sldId id="280" r:id="rId8"/>
    <p:sldId id="281" r:id="rId9"/>
    <p:sldId id="258" r:id="rId10"/>
    <p:sldId id="259" r:id="rId11"/>
    <p:sldId id="273" r:id="rId12"/>
    <p:sldId id="260" r:id="rId13"/>
    <p:sldId id="274" r:id="rId14"/>
    <p:sldId id="275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6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17" autoAdjust="0"/>
  </p:normalViewPr>
  <p:slideViewPr>
    <p:cSldViewPr snapToGrid="0" snapToObjects="1">
      <p:cViewPr varScale="1">
        <p:scale>
          <a:sx n="74" d="100"/>
          <a:sy n="74" d="100"/>
        </p:scale>
        <p:origin x="6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AE33E7-18A6-4042-9474-42586C26887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58A52D-C8B2-4A2E-9E97-8CC361D473A6}">
      <dgm:prSet phldrT="[Text]"/>
      <dgm:spPr/>
      <dgm:t>
        <a:bodyPr/>
        <a:lstStyle/>
        <a:p>
          <a:r>
            <a:rPr lang="en-US" dirty="0" smtClean="0"/>
            <a:t>Patient Family</a:t>
          </a:r>
          <a:endParaRPr lang="en-US" dirty="0"/>
        </a:p>
      </dgm:t>
    </dgm:pt>
    <dgm:pt modelId="{0F8B4536-843D-4565-AAAD-03EE616D0FEF}" type="parTrans" cxnId="{ADC719C2-8B08-4BE3-82A3-62ED2FFE493C}">
      <dgm:prSet/>
      <dgm:spPr/>
      <dgm:t>
        <a:bodyPr/>
        <a:lstStyle/>
        <a:p>
          <a:endParaRPr lang="en-US"/>
        </a:p>
      </dgm:t>
    </dgm:pt>
    <dgm:pt modelId="{568330C2-18CB-4F75-ABB8-A5F666E49A19}" type="sibTrans" cxnId="{ADC719C2-8B08-4BE3-82A3-62ED2FFE493C}">
      <dgm:prSet/>
      <dgm:spPr/>
      <dgm:t>
        <a:bodyPr/>
        <a:lstStyle/>
        <a:p>
          <a:endParaRPr lang="en-US"/>
        </a:p>
      </dgm:t>
    </dgm:pt>
    <dgm:pt modelId="{24099222-1302-476C-A645-7CCFF7D44913}">
      <dgm:prSet phldrT="[Text]"/>
      <dgm:spPr/>
      <dgm:t>
        <a:bodyPr/>
        <a:lstStyle/>
        <a:p>
          <a:r>
            <a:rPr lang="en-US" dirty="0" smtClean="0"/>
            <a:t>Identify the Needs </a:t>
          </a:r>
          <a:endParaRPr lang="en-US" dirty="0"/>
        </a:p>
      </dgm:t>
    </dgm:pt>
    <dgm:pt modelId="{6E3D5863-F0E5-4581-AF39-3003D9BF2800}" type="parTrans" cxnId="{28FC419D-C868-4CBF-A7F7-980F91571D95}">
      <dgm:prSet/>
      <dgm:spPr/>
      <dgm:t>
        <a:bodyPr/>
        <a:lstStyle/>
        <a:p>
          <a:endParaRPr lang="en-US"/>
        </a:p>
      </dgm:t>
    </dgm:pt>
    <dgm:pt modelId="{AF3E4DE9-41D1-465D-83D3-DE07BCC251AC}" type="sibTrans" cxnId="{28FC419D-C868-4CBF-A7F7-980F91571D95}">
      <dgm:prSet/>
      <dgm:spPr/>
      <dgm:t>
        <a:bodyPr/>
        <a:lstStyle/>
        <a:p>
          <a:endParaRPr lang="en-US"/>
        </a:p>
      </dgm:t>
    </dgm:pt>
    <dgm:pt modelId="{BBE8695C-EA90-45C5-9355-3E13A6F79F51}">
      <dgm:prSet phldrT="[Text]"/>
      <dgm:spPr/>
      <dgm:t>
        <a:bodyPr/>
        <a:lstStyle/>
        <a:p>
          <a:r>
            <a:rPr lang="en-US" dirty="0" smtClean="0"/>
            <a:t>Build Essential Partnerships</a:t>
          </a:r>
          <a:endParaRPr lang="en-US" dirty="0"/>
        </a:p>
      </dgm:t>
    </dgm:pt>
    <dgm:pt modelId="{BB16CCB1-6100-47E8-B717-E04FC6C38BC0}" type="parTrans" cxnId="{7451594F-D1AA-4BB4-810B-CE1C9E9C77AF}">
      <dgm:prSet/>
      <dgm:spPr/>
      <dgm:t>
        <a:bodyPr/>
        <a:lstStyle/>
        <a:p>
          <a:endParaRPr lang="en-US"/>
        </a:p>
      </dgm:t>
    </dgm:pt>
    <dgm:pt modelId="{9B8442AD-2405-4E4B-882B-74C6EECCC67A}" type="sibTrans" cxnId="{7451594F-D1AA-4BB4-810B-CE1C9E9C77AF}">
      <dgm:prSet/>
      <dgm:spPr/>
      <dgm:t>
        <a:bodyPr/>
        <a:lstStyle/>
        <a:p>
          <a:endParaRPr lang="en-US"/>
        </a:p>
      </dgm:t>
    </dgm:pt>
    <dgm:pt modelId="{3788C6E2-1F02-4716-92F6-A10D8258F7CF}">
      <dgm:prSet phldrT="[Text]"/>
      <dgm:spPr/>
      <dgm:t>
        <a:bodyPr/>
        <a:lstStyle/>
        <a:p>
          <a:r>
            <a:rPr lang="en-US" dirty="0" smtClean="0"/>
            <a:t>Create the Plan</a:t>
          </a:r>
          <a:endParaRPr lang="en-US" dirty="0"/>
        </a:p>
      </dgm:t>
    </dgm:pt>
    <dgm:pt modelId="{0F1DEEEF-F517-49DE-9C17-A1C88B216236}" type="parTrans" cxnId="{72AD7C77-0C5E-45C5-91C9-AA111ED2975C}">
      <dgm:prSet/>
      <dgm:spPr/>
      <dgm:t>
        <a:bodyPr/>
        <a:lstStyle/>
        <a:p>
          <a:endParaRPr lang="en-US"/>
        </a:p>
      </dgm:t>
    </dgm:pt>
    <dgm:pt modelId="{DEAFC207-CE09-409E-8B6A-CBC2BFCFAD2D}" type="sibTrans" cxnId="{72AD7C77-0C5E-45C5-91C9-AA111ED2975C}">
      <dgm:prSet/>
      <dgm:spPr/>
      <dgm:t>
        <a:bodyPr/>
        <a:lstStyle/>
        <a:p>
          <a:endParaRPr lang="en-US"/>
        </a:p>
      </dgm:t>
    </dgm:pt>
    <dgm:pt modelId="{DDD82CDE-7885-41A9-AB7E-B5F51A01E167}">
      <dgm:prSet phldrT="[Text]"/>
      <dgm:spPr/>
      <dgm:t>
        <a:bodyPr/>
        <a:lstStyle/>
        <a:p>
          <a:r>
            <a:rPr lang="en-US" dirty="0" smtClean="0"/>
            <a:t>Implement the Plan of Care</a:t>
          </a:r>
          <a:endParaRPr lang="en-US" dirty="0"/>
        </a:p>
      </dgm:t>
    </dgm:pt>
    <dgm:pt modelId="{509B2DD8-5D97-4E61-9677-925D5CC3B820}" type="parTrans" cxnId="{3F815FF2-443D-497F-A00C-6C8D9FD3C18E}">
      <dgm:prSet/>
      <dgm:spPr/>
      <dgm:t>
        <a:bodyPr/>
        <a:lstStyle/>
        <a:p>
          <a:endParaRPr lang="en-US"/>
        </a:p>
      </dgm:t>
    </dgm:pt>
    <dgm:pt modelId="{6443E642-0D4A-48F8-B864-277239B1FCC7}" type="sibTrans" cxnId="{3F815FF2-443D-497F-A00C-6C8D9FD3C18E}">
      <dgm:prSet/>
      <dgm:spPr/>
      <dgm:t>
        <a:bodyPr/>
        <a:lstStyle/>
        <a:p>
          <a:endParaRPr lang="en-US"/>
        </a:p>
      </dgm:t>
    </dgm:pt>
    <dgm:pt modelId="{29000595-D70F-4625-9114-53BF79CBA9B7}" type="pres">
      <dgm:prSet presAssocID="{55AE33E7-18A6-4042-9474-42586C2688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408D54-7E6A-4EA0-99CE-A6BB0A372316}" type="pres">
      <dgm:prSet presAssocID="{1758A52D-C8B2-4A2E-9E97-8CC361D473A6}" presName="centerShape" presStyleLbl="node0" presStyleIdx="0" presStyleCnt="1"/>
      <dgm:spPr/>
      <dgm:t>
        <a:bodyPr/>
        <a:lstStyle/>
        <a:p>
          <a:endParaRPr lang="en-US"/>
        </a:p>
      </dgm:t>
    </dgm:pt>
    <dgm:pt modelId="{F2A65DF0-4DB7-4D8E-9401-AE3A9DC49C34}" type="pres">
      <dgm:prSet presAssocID="{24099222-1302-476C-A645-7CCFF7D4491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0BCF5-6A65-4D3A-B252-57ECFBAB7B18}" type="pres">
      <dgm:prSet presAssocID="{24099222-1302-476C-A645-7CCFF7D44913}" presName="dummy" presStyleCnt="0"/>
      <dgm:spPr/>
    </dgm:pt>
    <dgm:pt modelId="{7AFAF370-5333-40BD-87FE-C891BDC1B497}" type="pres">
      <dgm:prSet presAssocID="{AF3E4DE9-41D1-465D-83D3-DE07BCC251A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D3D90A8-FF31-43A4-8160-DB6311BF60E7}" type="pres">
      <dgm:prSet presAssocID="{BBE8695C-EA90-45C5-9355-3E13A6F79F5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E2624-9063-4CE4-BB98-11B1DFBBF89E}" type="pres">
      <dgm:prSet presAssocID="{BBE8695C-EA90-45C5-9355-3E13A6F79F51}" presName="dummy" presStyleCnt="0"/>
      <dgm:spPr/>
    </dgm:pt>
    <dgm:pt modelId="{4D0B908D-6D8F-4F12-AA9B-5ED18204314E}" type="pres">
      <dgm:prSet presAssocID="{9B8442AD-2405-4E4B-882B-74C6EECCC67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F8ED16A-A451-482F-B1CB-6C9E42C3AEE7}" type="pres">
      <dgm:prSet presAssocID="{3788C6E2-1F02-4716-92F6-A10D8258F7C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BBF33-FBE8-481F-A5CA-30E9275558F1}" type="pres">
      <dgm:prSet presAssocID="{3788C6E2-1F02-4716-92F6-A10D8258F7CF}" presName="dummy" presStyleCnt="0"/>
      <dgm:spPr/>
    </dgm:pt>
    <dgm:pt modelId="{F3318941-E2A8-48F9-9F81-325C649933A3}" type="pres">
      <dgm:prSet presAssocID="{DEAFC207-CE09-409E-8B6A-CBC2BFCFAD2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F224314-A919-43CE-B1B2-75E023F3724C}" type="pres">
      <dgm:prSet presAssocID="{DDD82CDE-7885-41A9-AB7E-B5F51A01E16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F262A-2CBD-4966-94E2-529A58A49AF3}" type="pres">
      <dgm:prSet presAssocID="{DDD82CDE-7885-41A9-AB7E-B5F51A01E167}" presName="dummy" presStyleCnt="0"/>
      <dgm:spPr/>
    </dgm:pt>
    <dgm:pt modelId="{4BE19A88-45B4-4134-9F1B-D795EA239159}" type="pres">
      <dgm:prSet presAssocID="{6443E642-0D4A-48F8-B864-277239B1FCC7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AF96AC8-7F21-4415-9A90-F9076490FFBA}" type="presOf" srcId="{6443E642-0D4A-48F8-B864-277239B1FCC7}" destId="{4BE19A88-45B4-4134-9F1B-D795EA239159}" srcOrd="0" destOrd="0" presId="urn:microsoft.com/office/officeart/2005/8/layout/radial6"/>
    <dgm:cxn modelId="{30665844-C6CE-47B5-8162-C6EA9E4A209E}" type="presOf" srcId="{1758A52D-C8B2-4A2E-9E97-8CC361D473A6}" destId="{4D408D54-7E6A-4EA0-99CE-A6BB0A372316}" srcOrd="0" destOrd="0" presId="urn:microsoft.com/office/officeart/2005/8/layout/radial6"/>
    <dgm:cxn modelId="{A80A63B8-F9DF-4C13-B7B5-6500907309F4}" type="presOf" srcId="{9B8442AD-2405-4E4B-882B-74C6EECCC67A}" destId="{4D0B908D-6D8F-4F12-AA9B-5ED18204314E}" srcOrd="0" destOrd="0" presId="urn:microsoft.com/office/officeart/2005/8/layout/radial6"/>
    <dgm:cxn modelId="{F821FE0E-64F2-43F8-8C51-70CE91407D95}" type="presOf" srcId="{55AE33E7-18A6-4042-9474-42586C26887E}" destId="{29000595-D70F-4625-9114-53BF79CBA9B7}" srcOrd="0" destOrd="0" presId="urn:microsoft.com/office/officeart/2005/8/layout/radial6"/>
    <dgm:cxn modelId="{3F815FF2-443D-497F-A00C-6C8D9FD3C18E}" srcId="{1758A52D-C8B2-4A2E-9E97-8CC361D473A6}" destId="{DDD82CDE-7885-41A9-AB7E-B5F51A01E167}" srcOrd="3" destOrd="0" parTransId="{509B2DD8-5D97-4E61-9677-925D5CC3B820}" sibTransId="{6443E642-0D4A-48F8-B864-277239B1FCC7}"/>
    <dgm:cxn modelId="{3F9E32A8-5D32-4D2E-9620-AE9427716934}" type="presOf" srcId="{BBE8695C-EA90-45C5-9355-3E13A6F79F51}" destId="{6D3D90A8-FF31-43A4-8160-DB6311BF60E7}" srcOrd="0" destOrd="0" presId="urn:microsoft.com/office/officeart/2005/8/layout/radial6"/>
    <dgm:cxn modelId="{516A4C0E-5BF1-4F80-86B7-26853C1BC683}" type="presOf" srcId="{DEAFC207-CE09-409E-8B6A-CBC2BFCFAD2D}" destId="{F3318941-E2A8-48F9-9F81-325C649933A3}" srcOrd="0" destOrd="0" presId="urn:microsoft.com/office/officeart/2005/8/layout/radial6"/>
    <dgm:cxn modelId="{28FC419D-C868-4CBF-A7F7-980F91571D95}" srcId="{1758A52D-C8B2-4A2E-9E97-8CC361D473A6}" destId="{24099222-1302-476C-A645-7CCFF7D44913}" srcOrd="0" destOrd="0" parTransId="{6E3D5863-F0E5-4581-AF39-3003D9BF2800}" sibTransId="{AF3E4DE9-41D1-465D-83D3-DE07BCC251AC}"/>
    <dgm:cxn modelId="{A2CCCFE9-7718-4FFB-B0C1-2D634B5FCA09}" type="presOf" srcId="{24099222-1302-476C-A645-7CCFF7D44913}" destId="{F2A65DF0-4DB7-4D8E-9401-AE3A9DC49C34}" srcOrd="0" destOrd="0" presId="urn:microsoft.com/office/officeart/2005/8/layout/radial6"/>
    <dgm:cxn modelId="{787B1FAA-9099-45BE-B048-37ACAF118DC9}" type="presOf" srcId="{AF3E4DE9-41D1-465D-83D3-DE07BCC251AC}" destId="{7AFAF370-5333-40BD-87FE-C891BDC1B497}" srcOrd="0" destOrd="0" presId="urn:microsoft.com/office/officeart/2005/8/layout/radial6"/>
    <dgm:cxn modelId="{7451594F-D1AA-4BB4-810B-CE1C9E9C77AF}" srcId="{1758A52D-C8B2-4A2E-9E97-8CC361D473A6}" destId="{BBE8695C-EA90-45C5-9355-3E13A6F79F51}" srcOrd="1" destOrd="0" parTransId="{BB16CCB1-6100-47E8-B717-E04FC6C38BC0}" sibTransId="{9B8442AD-2405-4E4B-882B-74C6EECCC67A}"/>
    <dgm:cxn modelId="{ADC719C2-8B08-4BE3-82A3-62ED2FFE493C}" srcId="{55AE33E7-18A6-4042-9474-42586C26887E}" destId="{1758A52D-C8B2-4A2E-9E97-8CC361D473A6}" srcOrd="0" destOrd="0" parTransId="{0F8B4536-843D-4565-AAAD-03EE616D0FEF}" sibTransId="{568330C2-18CB-4F75-ABB8-A5F666E49A19}"/>
    <dgm:cxn modelId="{03664D14-F6E4-4452-86DE-2716BBEE8C69}" type="presOf" srcId="{3788C6E2-1F02-4716-92F6-A10D8258F7CF}" destId="{6F8ED16A-A451-482F-B1CB-6C9E42C3AEE7}" srcOrd="0" destOrd="0" presId="urn:microsoft.com/office/officeart/2005/8/layout/radial6"/>
    <dgm:cxn modelId="{72AD7C77-0C5E-45C5-91C9-AA111ED2975C}" srcId="{1758A52D-C8B2-4A2E-9E97-8CC361D473A6}" destId="{3788C6E2-1F02-4716-92F6-A10D8258F7CF}" srcOrd="2" destOrd="0" parTransId="{0F1DEEEF-F517-49DE-9C17-A1C88B216236}" sibTransId="{DEAFC207-CE09-409E-8B6A-CBC2BFCFAD2D}"/>
    <dgm:cxn modelId="{D2ED3A9C-F8E0-4838-B07C-80E3E1EBFDA2}" type="presOf" srcId="{DDD82CDE-7885-41A9-AB7E-B5F51A01E167}" destId="{6F224314-A919-43CE-B1B2-75E023F3724C}" srcOrd="0" destOrd="0" presId="urn:microsoft.com/office/officeart/2005/8/layout/radial6"/>
    <dgm:cxn modelId="{11A5AF7F-3E41-4C37-8C72-5BEE3D1A69A8}" type="presParOf" srcId="{29000595-D70F-4625-9114-53BF79CBA9B7}" destId="{4D408D54-7E6A-4EA0-99CE-A6BB0A372316}" srcOrd="0" destOrd="0" presId="urn:microsoft.com/office/officeart/2005/8/layout/radial6"/>
    <dgm:cxn modelId="{4272EBB2-8DC6-4DF9-A44E-820F4A7B5046}" type="presParOf" srcId="{29000595-D70F-4625-9114-53BF79CBA9B7}" destId="{F2A65DF0-4DB7-4D8E-9401-AE3A9DC49C34}" srcOrd="1" destOrd="0" presId="urn:microsoft.com/office/officeart/2005/8/layout/radial6"/>
    <dgm:cxn modelId="{139A90D0-E8A7-481D-B19D-049D7798D682}" type="presParOf" srcId="{29000595-D70F-4625-9114-53BF79CBA9B7}" destId="{4C70BCF5-6A65-4D3A-B252-57ECFBAB7B18}" srcOrd="2" destOrd="0" presId="urn:microsoft.com/office/officeart/2005/8/layout/radial6"/>
    <dgm:cxn modelId="{02FAD86D-74F3-4B6E-B142-5D1AF27E7CC7}" type="presParOf" srcId="{29000595-D70F-4625-9114-53BF79CBA9B7}" destId="{7AFAF370-5333-40BD-87FE-C891BDC1B497}" srcOrd="3" destOrd="0" presId="urn:microsoft.com/office/officeart/2005/8/layout/radial6"/>
    <dgm:cxn modelId="{4317E72F-AFF0-4E0D-B607-61C22F358DB0}" type="presParOf" srcId="{29000595-D70F-4625-9114-53BF79CBA9B7}" destId="{6D3D90A8-FF31-43A4-8160-DB6311BF60E7}" srcOrd="4" destOrd="0" presId="urn:microsoft.com/office/officeart/2005/8/layout/radial6"/>
    <dgm:cxn modelId="{72FA4B22-B4A3-44D0-ACB3-DBA35AE407BC}" type="presParOf" srcId="{29000595-D70F-4625-9114-53BF79CBA9B7}" destId="{616E2624-9063-4CE4-BB98-11B1DFBBF89E}" srcOrd="5" destOrd="0" presId="urn:microsoft.com/office/officeart/2005/8/layout/radial6"/>
    <dgm:cxn modelId="{0730138E-ECF8-47C9-B1E8-F2080D663B86}" type="presParOf" srcId="{29000595-D70F-4625-9114-53BF79CBA9B7}" destId="{4D0B908D-6D8F-4F12-AA9B-5ED18204314E}" srcOrd="6" destOrd="0" presId="urn:microsoft.com/office/officeart/2005/8/layout/radial6"/>
    <dgm:cxn modelId="{9AB9B31B-C1CE-40F1-81F6-90D60092C71F}" type="presParOf" srcId="{29000595-D70F-4625-9114-53BF79CBA9B7}" destId="{6F8ED16A-A451-482F-B1CB-6C9E42C3AEE7}" srcOrd="7" destOrd="0" presId="urn:microsoft.com/office/officeart/2005/8/layout/radial6"/>
    <dgm:cxn modelId="{31928919-4836-47E9-9386-9070E30C9E6D}" type="presParOf" srcId="{29000595-D70F-4625-9114-53BF79CBA9B7}" destId="{B8EBBF33-FBE8-481F-A5CA-30E9275558F1}" srcOrd="8" destOrd="0" presId="urn:microsoft.com/office/officeart/2005/8/layout/radial6"/>
    <dgm:cxn modelId="{3ADAECAD-19C9-4E63-862B-E694736EBCEB}" type="presParOf" srcId="{29000595-D70F-4625-9114-53BF79CBA9B7}" destId="{F3318941-E2A8-48F9-9F81-325C649933A3}" srcOrd="9" destOrd="0" presId="urn:microsoft.com/office/officeart/2005/8/layout/radial6"/>
    <dgm:cxn modelId="{A4BCF539-4224-4E8B-9B69-150B85654B20}" type="presParOf" srcId="{29000595-D70F-4625-9114-53BF79CBA9B7}" destId="{6F224314-A919-43CE-B1B2-75E023F3724C}" srcOrd="10" destOrd="0" presId="urn:microsoft.com/office/officeart/2005/8/layout/radial6"/>
    <dgm:cxn modelId="{398F65B3-55B7-41CE-B5C7-F11CF8EF6049}" type="presParOf" srcId="{29000595-D70F-4625-9114-53BF79CBA9B7}" destId="{DF3F262A-2CBD-4966-94E2-529A58A49AF3}" srcOrd="11" destOrd="0" presId="urn:microsoft.com/office/officeart/2005/8/layout/radial6"/>
    <dgm:cxn modelId="{E14F98ED-7F2B-4589-BA5A-C00A2733435C}" type="presParOf" srcId="{29000595-D70F-4625-9114-53BF79CBA9B7}" destId="{4BE19A88-45B4-4134-9F1B-D795EA23915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19A88-45B4-4134-9F1B-D795EA239159}">
      <dsp:nvSpPr>
        <dsp:cNvPr id="0" name=""/>
        <dsp:cNvSpPr/>
      </dsp:nvSpPr>
      <dsp:spPr>
        <a:xfrm>
          <a:off x="2080280" y="525518"/>
          <a:ext cx="3502301" cy="3502301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18941-E2A8-48F9-9F81-325C649933A3}">
      <dsp:nvSpPr>
        <dsp:cNvPr id="0" name=""/>
        <dsp:cNvSpPr/>
      </dsp:nvSpPr>
      <dsp:spPr>
        <a:xfrm>
          <a:off x="2080280" y="525518"/>
          <a:ext cx="3502301" cy="3502301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B908D-6D8F-4F12-AA9B-5ED18204314E}">
      <dsp:nvSpPr>
        <dsp:cNvPr id="0" name=""/>
        <dsp:cNvSpPr/>
      </dsp:nvSpPr>
      <dsp:spPr>
        <a:xfrm>
          <a:off x="2080280" y="525518"/>
          <a:ext cx="3502301" cy="3502301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AF370-5333-40BD-87FE-C891BDC1B497}">
      <dsp:nvSpPr>
        <dsp:cNvPr id="0" name=""/>
        <dsp:cNvSpPr/>
      </dsp:nvSpPr>
      <dsp:spPr>
        <a:xfrm>
          <a:off x="2080280" y="525518"/>
          <a:ext cx="3502301" cy="3502301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08D54-7E6A-4EA0-99CE-A6BB0A372316}">
      <dsp:nvSpPr>
        <dsp:cNvPr id="0" name=""/>
        <dsp:cNvSpPr/>
      </dsp:nvSpPr>
      <dsp:spPr>
        <a:xfrm>
          <a:off x="3025109" y="1470347"/>
          <a:ext cx="1612643" cy="1612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Patient Family</a:t>
          </a:r>
          <a:endParaRPr lang="en-US" sz="2800" kern="1200" dirty="0"/>
        </a:p>
      </dsp:txBody>
      <dsp:txXfrm>
        <a:off x="3261275" y="1706513"/>
        <a:ext cx="1140311" cy="1140311"/>
      </dsp:txXfrm>
    </dsp:sp>
    <dsp:sp modelId="{F2A65DF0-4DB7-4D8E-9401-AE3A9DC49C34}">
      <dsp:nvSpPr>
        <dsp:cNvPr id="0" name=""/>
        <dsp:cNvSpPr/>
      </dsp:nvSpPr>
      <dsp:spPr>
        <a:xfrm>
          <a:off x="3267006" y="1731"/>
          <a:ext cx="1128850" cy="1128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Identify the Needs </a:t>
          </a:r>
          <a:endParaRPr lang="en-US" sz="1100" kern="1200" dirty="0"/>
        </a:p>
      </dsp:txBody>
      <dsp:txXfrm>
        <a:off x="3432322" y="167047"/>
        <a:ext cx="798218" cy="798218"/>
      </dsp:txXfrm>
    </dsp:sp>
    <dsp:sp modelId="{6D3D90A8-FF31-43A4-8160-DB6311BF60E7}">
      <dsp:nvSpPr>
        <dsp:cNvPr id="0" name=""/>
        <dsp:cNvSpPr/>
      </dsp:nvSpPr>
      <dsp:spPr>
        <a:xfrm>
          <a:off x="4977518" y="1712243"/>
          <a:ext cx="1128850" cy="1128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Build Essential Partnerships</a:t>
          </a:r>
          <a:endParaRPr lang="en-US" sz="1100" kern="1200" dirty="0"/>
        </a:p>
      </dsp:txBody>
      <dsp:txXfrm>
        <a:off x="5142834" y="1877559"/>
        <a:ext cx="798218" cy="798218"/>
      </dsp:txXfrm>
    </dsp:sp>
    <dsp:sp modelId="{6F8ED16A-A451-482F-B1CB-6C9E42C3AEE7}">
      <dsp:nvSpPr>
        <dsp:cNvPr id="0" name=""/>
        <dsp:cNvSpPr/>
      </dsp:nvSpPr>
      <dsp:spPr>
        <a:xfrm>
          <a:off x="3267006" y="3422755"/>
          <a:ext cx="1128850" cy="1128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Create the Plan</a:t>
          </a:r>
          <a:endParaRPr lang="en-US" sz="1100" kern="1200" dirty="0"/>
        </a:p>
      </dsp:txBody>
      <dsp:txXfrm>
        <a:off x="3432322" y="3588071"/>
        <a:ext cx="798218" cy="798218"/>
      </dsp:txXfrm>
    </dsp:sp>
    <dsp:sp modelId="{6F224314-A919-43CE-B1B2-75E023F3724C}">
      <dsp:nvSpPr>
        <dsp:cNvPr id="0" name=""/>
        <dsp:cNvSpPr/>
      </dsp:nvSpPr>
      <dsp:spPr>
        <a:xfrm>
          <a:off x="1556494" y="1712243"/>
          <a:ext cx="1128850" cy="1128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Implement the Plan of Care</a:t>
          </a:r>
          <a:endParaRPr lang="en-US" sz="1100" kern="1200" dirty="0"/>
        </a:p>
      </dsp:txBody>
      <dsp:txXfrm>
        <a:off x="1721810" y="1877559"/>
        <a:ext cx="798218" cy="798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F2C5A-0A0A-4F0B-ADAC-BF9E8E680BB9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A7A2F-485A-4289-AED4-50922D496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7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Whether at practice, accountable entity/community level, health plan, need</a:t>
            </a:r>
            <a:r>
              <a:rPr lang="en-US" baseline="0" dirty="0" smtClean="0"/>
              <a:t> for care coordination is emphasized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A7A2F-485A-4289-AED4-50922D496D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9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accountability</a:t>
            </a:r>
            <a:r>
              <a:rPr lang="en-US" baseline="0" dirty="0" smtClean="0"/>
              <a:t> and continuous quality improvement. Can’t improvement what you can’t measure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A7A2F-485A-4289-AED4-50922D496D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7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CYSHCN in RI, 17.2%</a:t>
            </a:r>
            <a:r>
              <a:rPr lang="en-US" baseline="0" dirty="0" smtClean="0"/>
              <a:t> of RI children require care beyond that of a typically developing child.  Large umbrella term.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A7A2F-485A-4289-AED4-50922D496D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7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Care Manager / Coordination Best Practice Sharing committee</a:t>
            </a:r>
          </a:p>
          <a:p>
            <a:r>
              <a:rPr lang="en-US" dirty="0" smtClean="0"/>
              <a:t>Medical Home</a:t>
            </a:r>
            <a:r>
              <a:rPr lang="en-US" baseline="0" dirty="0" smtClean="0"/>
              <a:t> Portal</a:t>
            </a:r>
          </a:p>
          <a:p>
            <a:r>
              <a:rPr lang="en-US" baseline="0" dirty="0" smtClean="0"/>
              <a:t>OSN / Cedar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A7A2F-485A-4289-AED4-50922D496D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57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Hannah to do this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A7A2F-485A-4289-AED4-50922D496D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8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08E2-7C09-D744-AEFA-D048C09508BF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08E2-7C09-D744-AEFA-D048C09508BF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BA1E-09C7-3845-AB3C-9F56BEA81C5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A908E2-7C09-D744-AEFA-D048C09508BF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A908E2-7C09-D744-AEFA-D048C09508BF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BA1E-09C7-3845-AB3C-9F56BEA81C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A908E2-7C09-D744-AEFA-D048C09508BF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BA1E-09C7-3845-AB3C-9F56BEA81C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08E2-7C09-D744-AEFA-D048C09508BF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BA1E-09C7-3845-AB3C-9F56BEA81C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08E2-7C09-D744-AEFA-D048C09508BF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BA1E-09C7-3845-AB3C-9F56BEA81C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08E2-7C09-D744-AEFA-D048C09508BF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BA1E-09C7-3845-AB3C-9F56BEA81C5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08E2-7C09-D744-AEFA-D048C09508BF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BA1E-09C7-3845-AB3C-9F56BEA81C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A908E2-7C09-D744-AEFA-D048C09508BF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FBA1E-09C7-3845-AB3C-9F56BEA81C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08E2-7C09-D744-AEFA-D048C09508BF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BA1E-09C7-3845-AB3C-9F56BEA81C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08E2-7C09-D744-AEFA-D048C09508BF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BA1E-09C7-3845-AB3C-9F56BEA81C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08E2-7C09-D744-AEFA-D048C09508BF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BA1E-09C7-3845-AB3C-9F56BEA81C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08E2-7C09-D744-AEFA-D048C09508BF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BA1E-09C7-3845-AB3C-9F56BEA81C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08E2-7C09-D744-AEFA-D048C09508BF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BA1E-09C7-3845-AB3C-9F56BEA81C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08E2-7C09-D744-AEFA-D048C09508BF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BA1E-09C7-3845-AB3C-9F56BEA81C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A908E2-7C09-D744-AEFA-D048C09508BF}" type="datetimeFigureOut">
              <a:rPr lang="en-US" smtClean="0"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CFBA1E-09C7-3845-AB3C-9F56BEA81C5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eborah.Garneau@health.ri.gov" TargetMode="External"/><Relationship Id="rId2" Type="http://schemas.openxmlformats.org/officeDocument/2006/relationships/hyperlink" Target="mailto:Hannah.Hakim@ohhs.ri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escobar@coastalmedical.com" TargetMode="External"/><Relationship Id="rId4" Type="http://schemas.openxmlformats.org/officeDocument/2006/relationships/hyperlink" Target="mailto:Kaplan@ripi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Module 1</a:t>
            </a:r>
            <a:br>
              <a:rPr lang="en-US" sz="3600" dirty="0" smtClean="0"/>
            </a:br>
            <a:r>
              <a:rPr lang="en-US" sz="3600" dirty="0" smtClean="0"/>
              <a:t>Building Patient / Family Centered Care Coordination Through Ongoing Delivery System Design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5"/>
            <a:ext cx="8228013" cy="20664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Hannah Hakim, MPH, RI Executive Office of Health &amp; Human Service</a:t>
            </a:r>
          </a:p>
          <a:p>
            <a:r>
              <a:rPr lang="en-US" dirty="0" smtClean="0"/>
              <a:t>Deborah Garneau, MA, RI Department of Health, Health Equity </a:t>
            </a:r>
            <a:r>
              <a:rPr lang="en-US" dirty="0" smtClean="0"/>
              <a:t>Institute</a:t>
            </a:r>
          </a:p>
          <a:p>
            <a:r>
              <a:rPr lang="en-US" dirty="0" smtClean="0"/>
              <a:t>Cynthia Kaplan, RDH, Coastal Waterman Pediatrics</a:t>
            </a:r>
          </a:p>
          <a:p>
            <a:r>
              <a:rPr lang="en-US" dirty="0" smtClean="0"/>
              <a:t>Lisa Escobar, Coastal Waterman Pediatrics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Content adapted with permission from Boston Children’s Hospital: Adapted from </a:t>
            </a:r>
            <a:r>
              <a:rPr lang="en-US" dirty="0" err="1" smtClean="0"/>
              <a:t>Antonelli</a:t>
            </a:r>
            <a:r>
              <a:rPr lang="en-US" dirty="0" smtClean="0"/>
              <a:t> RC, Browning DM, Hackett-Hunter P, McAllister J, </a:t>
            </a:r>
            <a:r>
              <a:rPr lang="en-US" dirty="0" err="1" smtClean="0"/>
              <a:t>Risko</a:t>
            </a:r>
            <a:r>
              <a:rPr lang="en-US" dirty="0" smtClean="0"/>
              <a:t> W, </a:t>
            </a:r>
            <a:r>
              <a:rPr lang="en-US" i="1" dirty="0" smtClean="0"/>
              <a:t>Pediatric Care Coordination Curriculum</a:t>
            </a:r>
            <a:r>
              <a:rPr lang="en-US" dirty="0" smtClean="0"/>
              <a:t>, 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6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Plan of Care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207436"/>
              </p:ext>
            </p:extLst>
          </p:nvPr>
        </p:nvGraphicFramePr>
        <p:xfrm>
          <a:off x="739775" y="2220686"/>
          <a:ext cx="7662863" cy="455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312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</a:t>
            </a:r>
            <a:br>
              <a:rPr lang="en-US" dirty="0" smtClean="0"/>
            </a:br>
            <a:r>
              <a:rPr lang="en-US" dirty="0" smtClean="0"/>
              <a:t>Shared Plan of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4946" y="2444623"/>
            <a:ext cx="6232849" cy="4189442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 smtClean="0"/>
              <a:t>1</a:t>
            </a:r>
            <a:r>
              <a:rPr lang="en-US" sz="2900" b="1" dirty="0"/>
              <a:t>. </a:t>
            </a:r>
            <a:r>
              <a:rPr lang="en-US" sz="2900" b="1" dirty="0" smtClean="0"/>
              <a:t>  </a:t>
            </a:r>
            <a:r>
              <a:rPr lang="en-US" sz="2900" dirty="0" smtClean="0"/>
              <a:t>Children</a:t>
            </a:r>
            <a:r>
              <a:rPr lang="en-US" sz="2900" dirty="0"/>
              <a:t>, youth and families are actively engaged in their care.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/>
              <a:t>2. </a:t>
            </a:r>
            <a:r>
              <a:rPr lang="en-US" sz="2900" b="1" dirty="0" smtClean="0"/>
              <a:t>  </a:t>
            </a:r>
            <a:r>
              <a:rPr lang="en-US" sz="2900" dirty="0" smtClean="0"/>
              <a:t>Communication </a:t>
            </a:r>
            <a:r>
              <a:rPr lang="en-US" sz="2900" dirty="0"/>
              <a:t>with and among their medical home team is clear, frequent and timely.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/>
              <a:t>3. </a:t>
            </a:r>
            <a:r>
              <a:rPr lang="en-US" sz="2900" b="1" dirty="0" smtClean="0"/>
              <a:t>  </a:t>
            </a:r>
            <a:r>
              <a:rPr lang="en-US" sz="2900" dirty="0" smtClean="0"/>
              <a:t>Providers/team </a:t>
            </a:r>
            <a:r>
              <a:rPr lang="en-US" sz="2900" dirty="0"/>
              <a:t>members base their patient and family assessments on a full understanding of child, youth and family needs, strengths, history, and preferences.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/>
              <a:t>4. </a:t>
            </a:r>
            <a:r>
              <a:rPr lang="en-US" sz="2900" b="1" dirty="0" smtClean="0"/>
              <a:t>  </a:t>
            </a:r>
            <a:r>
              <a:rPr lang="en-US" sz="2900" dirty="0" smtClean="0"/>
              <a:t>Youth</a:t>
            </a:r>
            <a:r>
              <a:rPr lang="en-US" sz="2900" dirty="0"/>
              <a:t>, families, health care providers, and their community partners have strong relationships characterized by mutual trust and respect.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/>
              <a:t>5. </a:t>
            </a:r>
            <a:r>
              <a:rPr lang="en-US" sz="2900" b="1" dirty="0" smtClean="0"/>
              <a:t>  </a:t>
            </a:r>
            <a:r>
              <a:rPr lang="en-US" sz="2900" dirty="0" smtClean="0"/>
              <a:t>Family-centered </a:t>
            </a:r>
            <a:r>
              <a:rPr lang="en-US" sz="2900" dirty="0"/>
              <a:t>care teams can access the information they need to make shared, informed decisions.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/>
              <a:t>6. </a:t>
            </a:r>
            <a:r>
              <a:rPr lang="en-US" sz="2900" b="1" dirty="0" smtClean="0"/>
              <a:t>  </a:t>
            </a:r>
            <a:r>
              <a:rPr lang="en-US" sz="2900" dirty="0" smtClean="0"/>
              <a:t>Family-centered </a:t>
            </a:r>
            <a:r>
              <a:rPr lang="en-US" sz="2900" dirty="0"/>
              <a:t>care teams use a selected plan of care characterized by shared goals and negotiated actions; all partners understand the care planning process, their individual responsibilities, and related accountabilities.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/>
              <a:t>7. </a:t>
            </a:r>
            <a:r>
              <a:rPr lang="en-US" sz="2900" b="1" dirty="0" smtClean="0"/>
              <a:t>  </a:t>
            </a:r>
            <a:r>
              <a:rPr lang="en-US" sz="2900" dirty="0" smtClean="0"/>
              <a:t>The </a:t>
            </a:r>
            <a:r>
              <a:rPr lang="en-US" sz="2900" dirty="0"/>
              <a:t>team monitors progress against goals, provides feedback and adjusts the plan of care on an ongoing basis to ensure that it is effectively implemented.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/>
              <a:t>8. </a:t>
            </a:r>
            <a:r>
              <a:rPr lang="en-US" sz="2900" b="1" dirty="0" smtClean="0"/>
              <a:t>  </a:t>
            </a:r>
            <a:r>
              <a:rPr lang="en-US" sz="2900" dirty="0" smtClean="0"/>
              <a:t>Team </a:t>
            </a:r>
            <a:r>
              <a:rPr lang="en-US" sz="2900" dirty="0"/>
              <a:t>members anticipate, prepare and plan for all transitions (e.g. early intervention to school; hospital to home; pediatric to adult care).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/>
              <a:t>9. </a:t>
            </a:r>
            <a:r>
              <a:rPr lang="en-US" sz="2900" b="1" dirty="0" smtClean="0"/>
              <a:t>  </a:t>
            </a:r>
            <a:r>
              <a:rPr lang="en-US" sz="2900" dirty="0" smtClean="0"/>
              <a:t>The </a:t>
            </a:r>
            <a:r>
              <a:rPr lang="en-US" sz="2900" dirty="0"/>
              <a:t>plan of care is systematized as a common, shared document; it is used consistently by every provider within an organization and by acknowledged providers across organizations.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dirty="0"/>
              <a:t>10</a:t>
            </a:r>
            <a:r>
              <a:rPr lang="en-US" sz="2900"/>
              <a:t>. </a:t>
            </a:r>
            <a:r>
              <a:rPr lang="en-US" sz="2900" smtClean="0"/>
              <a:t>  Care </a:t>
            </a:r>
            <a:r>
              <a:rPr lang="en-US" sz="2900" dirty="0"/>
              <a:t>is subsequently well coordinated across all involved organizations/systems.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914468"/>
              </p:ext>
            </p:extLst>
          </p:nvPr>
        </p:nvGraphicFramePr>
        <p:xfrm>
          <a:off x="7623110" y="555317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showAsIcon="1" r:id="rId3" imgW="914400" imgH="771480" progId="AcroExch.Document.11">
                  <p:embed/>
                </p:oleObj>
              </mc:Choice>
              <mc:Fallback>
                <p:oleObj name="Acrobat Document" showAsIcon="1" r:id="rId3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3110" y="555317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376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benefits from Care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097" y="2770094"/>
            <a:ext cx="6452541" cy="32671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Patient and family, especially CYSHCN</a:t>
            </a:r>
          </a:p>
          <a:p>
            <a:r>
              <a:rPr lang="en-US" dirty="0" smtClean="0"/>
              <a:t>Care coordinator</a:t>
            </a:r>
          </a:p>
          <a:p>
            <a:r>
              <a:rPr lang="en-US" dirty="0" smtClean="0"/>
              <a:t>The entire staff (practice of agency)</a:t>
            </a:r>
          </a:p>
          <a:p>
            <a:r>
              <a:rPr lang="en-US" dirty="0"/>
              <a:t>H</a:t>
            </a:r>
            <a:r>
              <a:rPr lang="en-US" dirty="0" smtClean="0"/>
              <a:t>ealthcare providers </a:t>
            </a:r>
          </a:p>
          <a:p>
            <a:r>
              <a:rPr lang="en-US" dirty="0" smtClean="0"/>
              <a:t>The payers </a:t>
            </a:r>
          </a:p>
          <a:p>
            <a:r>
              <a:rPr lang="en-US" dirty="0" smtClean="0"/>
              <a:t>Entire system of care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3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CYSHCN in 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09936"/>
            <a:ext cx="7662864" cy="352732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000" dirty="0">
                <a:latin typeface="Georgia" panose="02040502050405020303" pitchFamily="18" charset="0"/>
              </a:rPr>
              <a:t>Children and Youth with Special Health Care Needs are defined as “those children and youth who have or are at increased risk for a chronic physical, developmental, behavioral, or emotional condition who also require health and related services of a type of amount beyond that required by children generally.” ~ AAP, 1998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 smtClean="0">
                <a:latin typeface="Georgia" panose="02040502050405020303" pitchFamily="18" charset="0"/>
              </a:rPr>
              <a:t>Estimated </a:t>
            </a:r>
            <a:r>
              <a:rPr lang="en-US" altLang="en-US" sz="2400" dirty="0">
                <a:latin typeface="Georgia" panose="02040502050405020303" pitchFamily="18" charset="0"/>
              </a:rPr>
              <a:t>number of CYSHCN in RI: 39,170 or 17.3%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latin typeface="Georgia" panose="02040502050405020303" pitchFamily="18" charset="0"/>
              </a:rPr>
              <a:t>10.1% of 0-5 year olds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latin typeface="Georgia" panose="02040502050405020303" pitchFamily="18" charset="0"/>
              </a:rPr>
              <a:t>20.% of 6-11 year olds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latin typeface="Georgia" panose="02040502050405020303" pitchFamily="18" charset="0"/>
              </a:rPr>
              <a:t>21.1% of 12-17 year olds</a:t>
            </a:r>
          </a:p>
          <a:p>
            <a:pPr lvl="1">
              <a:lnSpc>
                <a:spcPct val="90000"/>
              </a:lnSpc>
              <a:defRPr/>
            </a:pPr>
            <a:endParaRPr lang="en-US" altLang="en-US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latin typeface="Georgia" panose="02040502050405020303" pitchFamily="18" charset="0"/>
              </a:rPr>
              <a:t>More males have SHCN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latin typeface="Georgia" panose="02040502050405020303" pitchFamily="18" charset="0"/>
              </a:rPr>
              <a:t>19.8% of males in RI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latin typeface="Georgia" panose="02040502050405020303" pitchFamily="18" charset="0"/>
              </a:rPr>
              <a:t>14.6% of females in RI</a:t>
            </a:r>
            <a:r>
              <a:rPr lang="en-US" alt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endParaRPr lang="en-US" alt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Conditions for CYSHCN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16629"/>
            <a:ext cx="7662864" cy="3069772"/>
          </a:xfrm>
        </p:spPr>
        <p:txBody>
          <a:bodyPr numCol="2"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Learning </a:t>
            </a:r>
            <a:r>
              <a:rPr lang="en-US" dirty="0"/>
              <a:t>disability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ADD/ADHD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dirty="0"/>
              <a:t>Depression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Anxiety problems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Behavior </a:t>
            </a:r>
            <a:r>
              <a:rPr lang="en-US" dirty="0"/>
              <a:t>or conduct problems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Autism</a:t>
            </a:r>
            <a:r>
              <a:rPr lang="en-US" dirty="0"/>
              <a:t>, Asperger’s, PDD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Any </a:t>
            </a:r>
            <a:r>
              <a:rPr lang="en-US" dirty="0"/>
              <a:t>developmental </a:t>
            </a:r>
            <a:r>
              <a:rPr lang="en-US" dirty="0" smtClean="0"/>
              <a:t>delay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Intellectual </a:t>
            </a:r>
            <a:r>
              <a:rPr lang="en-US" dirty="0"/>
              <a:t>disability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Cerebral </a:t>
            </a:r>
            <a:r>
              <a:rPr lang="en-US" dirty="0"/>
              <a:t>Palsy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Speech </a:t>
            </a:r>
            <a:r>
              <a:rPr lang="en-US" dirty="0"/>
              <a:t>problems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dirty="0"/>
              <a:t>Tourette </a:t>
            </a:r>
            <a:r>
              <a:rPr lang="en-US" dirty="0" smtClean="0"/>
              <a:t>syndrome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 Asthma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Diabetes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Epilepsy </a:t>
            </a:r>
            <a:r>
              <a:rPr lang="en-US" dirty="0"/>
              <a:t>or seizure disorder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Hearing </a:t>
            </a:r>
            <a:r>
              <a:rPr lang="en-US" dirty="0"/>
              <a:t>problems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Vision </a:t>
            </a:r>
            <a:r>
              <a:rPr lang="en-US" dirty="0"/>
              <a:t>problems that </a:t>
            </a:r>
            <a:r>
              <a:rPr lang="en-US" dirty="0" smtClean="0"/>
              <a:t>cannot be </a:t>
            </a:r>
            <a:r>
              <a:rPr lang="en-US" dirty="0"/>
              <a:t>corrected with </a:t>
            </a:r>
            <a:r>
              <a:rPr lang="en-US" dirty="0" smtClean="0"/>
              <a:t>glasses or </a:t>
            </a:r>
            <a:r>
              <a:rPr lang="en-US" dirty="0"/>
              <a:t>contact lenses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Bone</a:t>
            </a:r>
            <a:r>
              <a:rPr lang="en-US" dirty="0"/>
              <a:t>, joint or </a:t>
            </a:r>
            <a:r>
              <a:rPr lang="en-US" dirty="0" smtClean="0"/>
              <a:t>muscle problems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Brain </a:t>
            </a:r>
            <a:r>
              <a:rPr lang="en-US" dirty="0"/>
              <a:t>injury or </a:t>
            </a:r>
            <a:r>
              <a:rPr lang="en-US" dirty="0" smtClean="0"/>
              <a:t>concussion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79307" y="5302721"/>
            <a:ext cx="4030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Number </a:t>
            </a:r>
            <a:r>
              <a:rPr lang="en-US" b="1" dirty="0"/>
              <a:t>of Conditions for CYSHCN </a:t>
            </a:r>
            <a:endParaRPr lang="en-US" b="1" dirty="0" smtClean="0"/>
          </a:p>
          <a:p>
            <a:r>
              <a:rPr lang="en-US" dirty="0" smtClean="0"/>
              <a:t>At </a:t>
            </a:r>
            <a:r>
              <a:rPr lang="en-US" dirty="0"/>
              <a:t>least 1 current chronic condition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RI  82.9%   	US 78.4%</a:t>
            </a:r>
            <a:endParaRPr lang="en-US" dirty="0"/>
          </a:p>
          <a:p>
            <a:r>
              <a:rPr lang="en-US" dirty="0"/>
              <a:t>2 or more current chronic conditions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RI  43.7% 	US 41.1%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86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to Patients &amp; Families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32654"/>
            <a:ext cx="7662864" cy="37046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Comprehensive care coordination leads to…</a:t>
            </a:r>
          </a:p>
          <a:p>
            <a:r>
              <a:rPr lang="en-US" dirty="0" smtClean="0"/>
              <a:t>Greater access to community services</a:t>
            </a:r>
          </a:p>
          <a:p>
            <a:r>
              <a:rPr lang="en-US" dirty="0" smtClean="0"/>
              <a:t>Improved skills for self-advocacy</a:t>
            </a:r>
          </a:p>
          <a:p>
            <a:r>
              <a:rPr lang="en-US" dirty="0" smtClean="0"/>
              <a:t>Opportunity to connect with other families</a:t>
            </a:r>
          </a:p>
          <a:p>
            <a:r>
              <a:rPr lang="en-US" dirty="0" smtClean="0"/>
              <a:t>Knowledge to maintain health &amp; improved quality of life</a:t>
            </a:r>
          </a:p>
          <a:p>
            <a:r>
              <a:rPr lang="en-US" dirty="0" smtClean="0"/>
              <a:t>Greater capacity to navigate the system</a:t>
            </a:r>
          </a:p>
          <a:p>
            <a:r>
              <a:rPr lang="en-US" dirty="0" smtClean="0"/>
              <a:t>Plan ahead to anticipate transitions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2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The Payers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35290"/>
            <a:ext cx="7662864" cy="36019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Comprehensive care coordination results in…</a:t>
            </a:r>
          </a:p>
          <a:p>
            <a:r>
              <a:rPr lang="en-US" dirty="0" smtClean="0"/>
              <a:t>Lowered cost of care</a:t>
            </a:r>
          </a:p>
          <a:p>
            <a:pPr lvl="1"/>
            <a:r>
              <a:rPr lang="en-US" dirty="0" smtClean="0"/>
              <a:t>PPEP outcomes</a:t>
            </a:r>
          </a:p>
          <a:p>
            <a:pPr lvl="1"/>
            <a:r>
              <a:rPr lang="en-US" dirty="0" smtClean="0"/>
              <a:t>Change in utilization</a:t>
            </a:r>
          </a:p>
          <a:p>
            <a:r>
              <a:rPr lang="en-US" dirty="0" smtClean="0"/>
              <a:t>Timely access to information</a:t>
            </a:r>
          </a:p>
          <a:p>
            <a:r>
              <a:rPr lang="en-US" dirty="0" smtClean="0"/>
              <a:t>Improved patient outcomes</a:t>
            </a:r>
          </a:p>
          <a:p>
            <a:r>
              <a:rPr lang="en-US" dirty="0" smtClean="0"/>
              <a:t>Improved patient satisfaction</a:t>
            </a:r>
          </a:p>
          <a:p>
            <a:r>
              <a:rPr lang="en-US" dirty="0" smtClean="0"/>
              <a:t>Less redundancy in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0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the Entire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568" y="2518167"/>
            <a:ext cx="7662864" cy="32671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Comprehensive care coordination results in…</a:t>
            </a:r>
          </a:p>
          <a:p>
            <a:r>
              <a:rPr lang="en-US" dirty="0" smtClean="0"/>
              <a:t>Improved teamwork</a:t>
            </a:r>
          </a:p>
          <a:p>
            <a:r>
              <a:rPr lang="en-US" dirty="0" smtClean="0"/>
              <a:t>Effective communication</a:t>
            </a:r>
          </a:p>
          <a:p>
            <a:r>
              <a:rPr lang="en-US" dirty="0" smtClean="0"/>
              <a:t>Reduction of duplicated effort</a:t>
            </a:r>
          </a:p>
          <a:p>
            <a:r>
              <a:rPr lang="en-US" dirty="0" smtClean="0"/>
              <a:t>Increased cost-effectiveness</a:t>
            </a:r>
          </a:p>
          <a:p>
            <a:r>
              <a:rPr lang="en-US" dirty="0" smtClean="0"/>
              <a:t>Improved staff / provider morale</a:t>
            </a:r>
          </a:p>
          <a:p>
            <a:r>
              <a:rPr lang="en-US" dirty="0" smtClean="0"/>
              <a:t>Ask the question, “Anything else I can help you with?”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5141"/>
            <a:ext cx="85841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Benefits to Care Coordinators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Effective teamwork through coordination &amp; communication</a:t>
            </a:r>
          </a:p>
          <a:p>
            <a:r>
              <a:rPr lang="en-US" dirty="0" smtClean="0"/>
              <a:t>Recognition of care coordinator’s unique activities</a:t>
            </a:r>
          </a:p>
          <a:p>
            <a:r>
              <a:rPr lang="en-US" dirty="0" smtClean="0"/>
              <a:t>Assisting families – what brings you to this work</a:t>
            </a:r>
          </a:p>
          <a:p>
            <a:r>
              <a:rPr lang="en-US" dirty="0" smtClean="0"/>
              <a:t>Respect and support for the care coordinator role</a:t>
            </a:r>
          </a:p>
          <a:p>
            <a:r>
              <a:rPr lang="en-US" dirty="0" smtClean="0"/>
              <a:t>Job satisfaction for the care coordinator</a:t>
            </a:r>
          </a:p>
          <a:p>
            <a:r>
              <a:rPr lang="en-US" dirty="0" smtClean="0"/>
              <a:t>Care Coordinators as valued members of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51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 Coordinators </a:t>
            </a:r>
            <a:br>
              <a:rPr lang="en-US" dirty="0" smtClean="0"/>
            </a:br>
            <a:r>
              <a:rPr lang="en-US" dirty="0" smtClean="0"/>
              <a:t>as Part of the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Care Coordinators</a:t>
            </a:r>
            <a:r>
              <a:rPr lang="en-US" dirty="0"/>
              <a:t>:</a:t>
            </a:r>
            <a:endParaRPr lang="en-US" dirty="0" smtClean="0"/>
          </a:p>
          <a:p>
            <a:r>
              <a:rPr lang="en-US" dirty="0" smtClean="0"/>
              <a:t>Should not fly solo (care coordination network)</a:t>
            </a:r>
          </a:p>
          <a:p>
            <a:r>
              <a:rPr lang="en-US" dirty="0" smtClean="0"/>
              <a:t>Should be integrated as part of the clinical / community team</a:t>
            </a:r>
          </a:p>
          <a:p>
            <a:r>
              <a:rPr lang="en-US" dirty="0" smtClean="0"/>
              <a:t>Be part of huddles, team meetings, informal conversations</a:t>
            </a:r>
          </a:p>
          <a:p>
            <a:r>
              <a:rPr lang="en-US" dirty="0" smtClean="0"/>
              <a:t>Be open to assist within the practice</a:t>
            </a:r>
          </a:p>
          <a:p>
            <a:r>
              <a:rPr lang="en-US" dirty="0" smtClean="0"/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146419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Identify key components of a high performing pediatric care coordination model.</a:t>
            </a:r>
          </a:p>
          <a:p>
            <a:r>
              <a:rPr lang="en-US" dirty="0" smtClean="0"/>
              <a:t>Identify Rhode Island’s healthcare practice improvement initiatives </a:t>
            </a:r>
            <a:endParaRPr lang="en-US" dirty="0"/>
          </a:p>
          <a:p>
            <a:r>
              <a:rPr lang="en-US" dirty="0" smtClean="0"/>
              <a:t>Identify the important role of care coordination in healthcare transformation in Rhode Island</a:t>
            </a:r>
          </a:p>
          <a:p>
            <a:r>
              <a:rPr lang="en-US" dirty="0" smtClean="0"/>
              <a:t>Develop an action plan for improving collaboration and teamwork in Rhode Island’s pediatric care coordination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02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 Coordination &amp; </a:t>
            </a:r>
            <a:br>
              <a:rPr lang="en-US" dirty="0" smtClean="0"/>
            </a:br>
            <a:r>
              <a:rPr lang="en-US" dirty="0" smtClean="0"/>
              <a:t>Interagency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Connecting patients &amp; families to information and resources on the local, state, or national level</a:t>
            </a:r>
          </a:p>
          <a:p>
            <a:r>
              <a:rPr lang="en-US" dirty="0" smtClean="0"/>
              <a:t>Developing strategic relationships in order to build integrated network of services</a:t>
            </a:r>
          </a:p>
          <a:p>
            <a:r>
              <a:rPr lang="en-US" dirty="0" smtClean="0"/>
              <a:t>Cutting through red tap to expedite solutions</a:t>
            </a:r>
          </a:p>
          <a:p>
            <a:r>
              <a:rPr lang="en-US" dirty="0" smtClean="0"/>
              <a:t>Finding the best “go to” people and agencies</a:t>
            </a:r>
          </a:p>
          <a:p>
            <a:r>
              <a:rPr lang="en-US" dirty="0" smtClean="0"/>
              <a:t>What has worked for you?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25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Coordinators and the </a:t>
            </a:r>
            <a:br>
              <a:rPr lang="en-US" dirty="0" smtClean="0"/>
            </a:br>
            <a:r>
              <a:rPr lang="en-US" dirty="0" smtClean="0"/>
              <a:t>Practice System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Utilizing patient registries</a:t>
            </a:r>
          </a:p>
          <a:p>
            <a:r>
              <a:rPr lang="en-US" dirty="0" smtClean="0"/>
              <a:t>Utilizing tracking systems</a:t>
            </a:r>
          </a:p>
          <a:p>
            <a:r>
              <a:rPr lang="en-US" dirty="0" smtClean="0"/>
              <a:t>Referral systems</a:t>
            </a:r>
          </a:p>
          <a:p>
            <a:r>
              <a:rPr lang="en-US" dirty="0" smtClean="0"/>
              <a:t>Tests / procedures / follow up</a:t>
            </a:r>
          </a:p>
          <a:p>
            <a:r>
              <a:rPr lang="en-US" dirty="0" smtClean="0"/>
              <a:t>Organizing patient information</a:t>
            </a:r>
          </a:p>
          <a:p>
            <a:r>
              <a:rPr lang="en-US" dirty="0" smtClean="0"/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466836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How do you balance the time it takes for documentation with the time it takes to connect directly with patients and families?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0642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the Care Coordinator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“GO To” person, accessible &amp; willing to respond</a:t>
            </a:r>
          </a:p>
          <a:p>
            <a:r>
              <a:rPr lang="en-US" dirty="0" smtClean="0"/>
              <a:t>A facilitator, teacher, mentor, connector </a:t>
            </a:r>
          </a:p>
          <a:p>
            <a:r>
              <a:rPr lang="en-US" dirty="0" smtClean="0"/>
              <a:t>Champion of the patient &amp; family needs</a:t>
            </a:r>
          </a:p>
          <a:p>
            <a:r>
              <a:rPr lang="en-US" dirty="0" smtClean="0"/>
              <a:t>Tireless advocate</a:t>
            </a:r>
          </a:p>
          <a:p>
            <a:r>
              <a:rPr lang="en-US" dirty="0" smtClean="0"/>
              <a:t>Liaison: patient, family, medical team, community &amp;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63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Coordination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00604"/>
            <a:ext cx="7662864" cy="3536659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Coastal Waterman Pediatrics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Continuous Care</a:t>
            </a:r>
          </a:p>
          <a:p>
            <a:r>
              <a:rPr lang="en-US" dirty="0" smtClean="0"/>
              <a:t>Office Set Up</a:t>
            </a:r>
          </a:p>
          <a:p>
            <a:r>
              <a:rPr lang="en-US" dirty="0" smtClean="0"/>
              <a:t>Roles of Care Coordination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4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Hannah Hakim </a:t>
            </a:r>
            <a:r>
              <a:rPr lang="en-US" dirty="0" smtClean="0">
                <a:hlinkClick r:id="rId2"/>
              </a:rPr>
              <a:t>Hannah.Hakim@ohhs.ri.gov</a:t>
            </a:r>
            <a:endParaRPr lang="en-US" dirty="0" smtClean="0"/>
          </a:p>
          <a:p>
            <a:r>
              <a:rPr lang="en-US" dirty="0" smtClean="0"/>
              <a:t>Deb Garneau: </a:t>
            </a:r>
            <a:r>
              <a:rPr lang="en-US" dirty="0" smtClean="0">
                <a:hlinkClick r:id="rId3"/>
              </a:rPr>
              <a:t>Deborah.Garneau@health.ri.gov</a:t>
            </a:r>
            <a:endParaRPr lang="en-US" dirty="0" smtClean="0"/>
          </a:p>
          <a:p>
            <a:r>
              <a:rPr lang="en-US" dirty="0" smtClean="0"/>
              <a:t>Cynthia Kaplan </a:t>
            </a:r>
            <a:r>
              <a:rPr lang="en-US" dirty="0" smtClean="0">
                <a:hlinkClick r:id="rId4"/>
              </a:rPr>
              <a:t>Kaplan@ripin.org</a:t>
            </a:r>
            <a:endParaRPr lang="en-US" dirty="0" smtClean="0"/>
          </a:p>
          <a:p>
            <a:r>
              <a:rPr lang="en-US" dirty="0" smtClean="0"/>
              <a:t>Lisa Escobar </a:t>
            </a:r>
            <a:r>
              <a:rPr lang="en-US" dirty="0" smtClean="0">
                <a:hlinkClick r:id="rId5"/>
              </a:rPr>
              <a:t>Lescobar@coastalmedical.com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7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CTC/PCMH-Kids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 Transformation Collaborative</a:t>
            </a:r>
          </a:p>
          <a:p>
            <a:r>
              <a:rPr lang="en-US" dirty="0" smtClean="0"/>
              <a:t>PCMH-Kids is the extension to pediatric practices</a:t>
            </a:r>
          </a:p>
          <a:p>
            <a:r>
              <a:rPr lang="en-US" dirty="0" smtClean="0"/>
              <a:t>Multi-payer patient centered medical home initiative</a:t>
            </a:r>
          </a:p>
          <a:p>
            <a:r>
              <a:rPr lang="en-US" dirty="0" smtClean="0"/>
              <a:t>Transformation to high quality, data-driven, team-based care</a:t>
            </a:r>
          </a:p>
          <a:p>
            <a:pPr lvl="1"/>
            <a:r>
              <a:rPr lang="en-US" dirty="0" smtClean="0"/>
              <a:t>Care coordination staff on-site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41" y="5602309"/>
            <a:ext cx="2351461" cy="1059867"/>
          </a:xfrm>
          <a:prstGeom prst="rect">
            <a:avLst/>
          </a:prstGeom>
        </p:spPr>
      </p:pic>
      <p:pic>
        <p:nvPicPr>
          <p:cNvPr id="5" name="Picture 6" descr="CTC new logo_placeho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96" y="5602309"/>
            <a:ext cx="24495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75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0" t="17891" r="789" b="3930"/>
          <a:stretch/>
        </p:blipFill>
        <p:spPr>
          <a:xfrm>
            <a:off x="2326856" y="1737360"/>
            <a:ext cx="4023360" cy="51206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CTC and PCMH-Kids Practice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0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State-designated health home for children and youth with special health care needs</a:t>
            </a:r>
          </a:p>
          <a:p>
            <a:r>
              <a:rPr lang="en-US" dirty="0" smtClean="0"/>
              <a:t>Medicaid-eligible children up to 21 years old</a:t>
            </a:r>
          </a:p>
          <a:p>
            <a:r>
              <a:rPr lang="en-US" dirty="0" smtClean="0"/>
              <a:t>Statewide, serving families in the community and homes </a:t>
            </a:r>
          </a:p>
          <a:p>
            <a:r>
              <a:rPr lang="en-US" dirty="0"/>
              <a:t>C</a:t>
            </a:r>
            <a:r>
              <a:rPr lang="en-US" dirty="0" smtClean="0"/>
              <a:t>are coordination as extension of the pediatric office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80" y="5380646"/>
            <a:ext cx="1522379" cy="152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3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Pediatric Practice Enhancement Project</a:t>
            </a:r>
          </a:p>
          <a:p>
            <a:r>
              <a:rPr lang="en-US" dirty="0" smtClean="0"/>
              <a:t>Peer resources in pediatric offices and hospitals</a:t>
            </a:r>
          </a:p>
          <a:p>
            <a:r>
              <a:rPr lang="en-US" dirty="0" smtClean="0"/>
              <a:t>Care Coordination for children and youth with special health care needs</a:t>
            </a:r>
          </a:p>
          <a:p>
            <a:r>
              <a:rPr lang="en-US" dirty="0" smtClean="0"/>
              <a:t>Go into community, home, schools</a:t>
            </a:r>
          </a:p>
        </p:txBody>
      </p:sp>
      <p:pic>
        <p:nvPicPr>
          <p:cNvPr id="3074" name="Picture 2" descr="State of Rhode Island: Department of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361" y="5000017"/>
            <a:ext cx="1607439" cy="162989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4552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agents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Medicaid </a:t>
            </a:r>
          </a:p>
          <a:p>
            <a:r>
              <a:rPr lang="en-US" dirty="0" smtClean="0"/>
              <a:t>OHIC</a:t>
            </a:r>
          </a:p>
          <a:p>
            <a:r>
              <a:rPr lang="en-US" dirty="0" smtClean="0"/>
              <a:t>SIM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8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Coordinators and the Practice System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Utilizing patient registries</a:t>
            </a:r>
          </a:p>
          <a:p>
            <a:r>
              <a:rPr lang="en-US" dirty="0" smtClean="0"/>
              <a:t>Utilizing tracking systems</a:t>
            </a:r>
          </a:p>
          <a:p>
            <a:r>
              <a:rPr lang="en-US" dirty="0" smtClean="0"/>
              <a:t>Referral systems</a:t>
            </a:r>
          </a:p>
          <a:p>
            <a:r>
              <a:rPr lang="en-US" dirty="0" smtClean="0"/>
              <a:t>Tests / procedures / follow up</a:t>
            </a:r>
          </a:p>
          <a:p>
            <a:r>
              <a:rPr lang="en-US" dirty="0" smtClean="0"/>
              <a:t>Organizing patient information</a:t>
            </a:r>
          </a:p>
          <a:p>
            <a:r>
              <a:rPr lang="en-US" dirty="0" smtClean="0"/>
              <a:t>What else?</a:t>
            </a:r>
          </a:p>
        </p:txBody>
      </p:sp>
      <p:pic>
        <p:nvPicPr>
          <p:cNvPr id="2050" name="Picture 2" descr="http://www.1000livesplus.wales.nhs.uk/sitesplus/gallery/1071/PD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367" y="2928968"/>
            <a:ext cx="2929963" cy="294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75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Pre-Survey &amp; 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Think about specific times when collaboration between staff and families seems to be working really well.  </a:t>
            </a:r>
          </a:p>
          <a:p>
            <a:pPr lvl="1"/>
            <a:r>
              <a:rPr lang="en-US" dirty="0" smtClean="0"/>
              <a:t>What are you and your colleagues doing to create and maintain this kind of collaboration?</a:t>
            </a:r>
          </a:p>
          <a:p>
            <a:r>
              <a:rPr lang="en-US" dirty="0" smtClean="0"/>
              <a:t>Think about specific times when teamwork among staff seems to be going really well.</a:t>
            </a:r>
          </a:p>
          <a:p>
            <a:pPr lvl="1"/>
            <a:r>
              <a:rPr lang="en-US" dirty="0" smtClean="0"/>
              <a:t>What are you and your colleagues doing to create and maintain this kind of teamwork?</a:t>
            </a:r>
          </a:p>
          <a:p>
            <a:r>
              <a:rPr lang="en-US" dirty="0" smtClean="0"/>
              <a:t>Care Coordination Personal Action Plan</a:t>
            </a:r>
          </a:p>
        </p:txBody>
      </p:sp>
    </p:spTree>
    <p:extLst>
      <p:ext uri="{BB962C8B-B14F-4D97-AF65-F5344CB8AC3E}">
        <p14:creationId xmlns:p14="http://schemas.microsoft.com/office/powerpoint/2010/main" val="967947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192</TotalTime>
  <Words>1266</Words>
  <Application>Microsoft Office PowerPoint</Application>
  <PresentationFormat>On-screen Show (4:3)</PresentationFormat>
  <Paragraphs>188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Calisto MT</vt:lpstr>
      <vt:lpstr>Georgia</vt:lpstr>
      <vt:lpstr>Wingdings</vt:lpstr>
      <vt:lpstr>Genesis</vt:lpstr>
      <vt:lpstr>Acrobat Document</vt:lpstr>
      <vt:lpstr>Module 1 Building Patient / Family Centered Care Coordination Through Ongoing Delivery System Design</vt:lpstr>
      <vt:lpstr>Learning Objectives </vt:lpstr>
      <vt:lpstr>CTC/PCMH-Kids</vt:lpstr>
      <vt:lpstr>CTC and PCMH-Kids Practice Sites</vt:lpstr>
      <vt:lpstr>Cedar</vt:lpstr>
      <vt:lpstr>PPEP</vt:lpstr>
      <vt:lpstr>Other agents of change</vt:lpstr>
      <vt:lpstr>Coordinators and the Practice System </vt:lpstr>
      <vt:lpstr>Pre-Survey &amp; Action Plan</vt:lpstr>
      <vt:lpstr>Shared Plan of Care</vt:lpstr>
      <vt:lpstr>Principles of  Shared Plan of Care</vt:lpstr>
      <vt:lpstr>Who benefits from Care Coordination</vt:lpstr>
      <vt:lpstr>CYSHCN in RI</vt:lpstr>
      <vt:lpstr>Common Conditions for CYSHCN</vt:lpstr>
      <vt:lpstr>Benefits to Patients &amp; Families </vt:lpstr>
      <vt:lpstr>Benefits to The Payers</vt:lpstr>
      <vt:lpstr>Benefits to the Entire Team</vt:lpstr>
      <vt:lpstr>Benefits to Care Coordinators </vt:lpstr>
      <vt:lpstr>Care Coordinators  as Part of the Team</vt:lpstr>
      <vt:lpstr>Care Coordination &amp;  Interagency Partnerships</vt:lpstr>
      <vt:lpstr>Coordinators and the  Practice System </vt:lpstr>
      <vt:lpstr>Care Coordination</vt:lpstr>
      <vt:lpstr>Importance of the Care Coordinator</vt:lpstr>
      <vt:lpstr>Care Coordination Example</vt:lpstr>
      <vt:lpstr>Contacts</vt:lpstr>
    </vt:vector>
  </TitlesOfParts>
  <Company>The Rectory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 Building Patient / Family Centered Care Coordination Through Ongoing Delivery System Design</dc:title>
  <dc:creator>Zachary Garneau</dc:creator>
  <cp:lastModifiedBy>Hakim, Hannah (OHHS)</cp:lastModifiedBy>
  <cp:revision>26</cp:revision>
  <dcterms:created xsi:type="dcterms:W3CDTF">2016-02-15T01:36:43Z</dcterms:created>
  <dcterms:modified xsi:type="dcterms:W3CDTF">2016-02-19T20:13:38Z</dcterms:modified>
</cp:coreProperties>
</file>