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4" r:id="rId3"/>
    <p:sldId id="280" r:id="rId4"/>
    <p:sldId id="283" r:id="rId5"/>
    <p:sldId id="266" r:id="rId6"/>
    <p:sldId id="268" r:id="rId7"/>
    <p:sldId id="263" r:id="rId8"/>
    <p:sldId id="264" r:id="rId9"/>
    <p:sldId id="257" r:id="rId10"/>
    <p:sldId id="258" r:id="rId11"/>
    <p:sldId id="260" r:id="rId12"/>
    <p:sldId id="261" r:id="rId13"/>
    <p:sldId id="262" r:id="rId14"/>
    <p:sldId id="269" r:id="rId15"/>
    <p:sldId id="287" r:id="rId16"/>
    <p:sldId id="265" r:id="rId17"/>
    <p:sldId id="288" r:id="rId18"/>
    <p:sldId id="272" r:id="rId19"/>
    <p:sldId id="273" r:id="rId20"/>
    <p:sldId id="274" r:id="rId21"/>
    <p:sldId id="275" r:id="rId22"/>
    <p:sldId id="277" r:id="rId23"/>
    <p:sldId id="267" r:id="rId24"/>
    <p:sldId id="289" r:id="rId25"/>
    <p:sldId id="286" r:id="rId2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933" autoAdjust="0"/>
  </p:normalViewPr>
  <p:slideViewPr>
    <p:cSldViewPr>
      <p:cViewPr varScale="1">
        <p:scale>
          <a:sx n="95" d="100"/>
          <a:sy n="95" d="100"/>
        </p:scale>
        <p:origin x="206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0311C6-0AA4-4870-8CAD-18A719BB6C71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FACD50-0F57-45FE-840F-E4C1FF03035D}">
      <dgm:prSet phldrT="[Text]" custT="1"/>
      <dgm:spPr/>
      <dgm:t>
        <a:bodyPr/>
        <a:lstStyle/>
        <a:p>
          <a:r>
            <a:rPr lang="en-US" sz="1100" b="1" dirty="0" smtClean="0"/>
            <a:t>PCP</a:t>
          </a:r>
          <a:endParaRPr lang="en-US" sz="1100" b="1" dirty="0"/>
        </a:p>
      </dgm:t>
    </dgm:pt>
    <dgm:pt modelId="{E5F04CEF-3823-4B4F-8DAD-95EDA68F4B82}" type="parTrans" cxnId="{9A66D0FE-4470-48F0-AD07-23574C00FB3E}">
      <dgm:prSet/>
      <dgm:spPr/>
      <dgm:t>
        <a:bodyPr/>
        <a:lstStyle/>
        <a:p>
          <a:endParaRPr lang="en-US"/>
        </a:p>
      </dgm:t>
    </dgm:pt>
    <dgm:pt modelId="{46879710-A7AC-4E7B-B08D-0E254A34B2C8}" type="sibTrans" cxnId="{9A66D0FE-4470-48F0-AD07-23574C00FB3E}">
      <dgm:prSet/>
      <dgm:spPr/>
      <dgm:t>
        <a:bodyPr/>
        <a:lstStyle/>
        <a:p>
          <a:endParaRPr lang="en-US"/>
        </a:p>
      </dgm:t>
    </dgm:pt>
    <dgm:pt modelId="{66C87573-C56B-43C7-B567-8C9CDBE884B6}">
      <dgm:prSet phldrT="[Text]" custT="1"/>
      <dgm:spPr/>
      <dgm:t>
        <a:bodyPr/>
        <a:lstStyle/>
        <a:p>
          <a:r>
            <a:rPr lang="en-US" sz="1050" b="1" dirty="0" smtClean="0"/>
            <a:t>CARE COORDINATOR</a:t>
          </a:r>
          <a:endParaRPr lang="en-US" sz="1050" b="1" dirty="0"/>
        </a:p>
      </dgm:t>
    </dgm:pt>
    <dgm:pt modelId="{36269967-2341-42A0-87DC-39D78F4139F8}" type="parTrans" cxnId="{D1C041D0-C8C0-4D4B-A497-BBC5F36CF2A2}">
      <dgm:prSet/>
      <dgm:spPr/>
      <dgm:t>
        <a:bodyPr/>
        <a:lstStyle/>
        <a:p>
          <a:endParaRPr lang="en-US"/>
        </a:p>
      </dgm:t>
    </dgm:pt>
    <dgm:pt modelId="{D876541D-8536-43CE-97D6-4BC3C1EA03AF}" type="sibTrans" cxnId="{D1C041D0-C8C0-4D4B-A497-BBC5F36CF2A2}">
      <dgm:prSet/>
      <dgm:spPr/>
      <dgm:t>
        <a:bodyPr/>
        <a:lstStyle/>
        <a:p>
          <a:endParaRPr lang="en-US"/>
        </a:p>
      </dgm:t>
    </dgm:pt>
    <dgm:pt modelId="{B5EE0B9A-DAF5-41B2-BAEB-87F0B7EFA12C}">
      <dgm:prSet phldrT="[Text]"/>
      <dgm:spPr/>
      <dgm:t>
        <a:bodyPr/>
        <a:lstStyle/>
        <a:p>
          <a:r>
            <a:rPr lang="en-US" b="1" dirty="0" smtClean="0"/>
            <a:t>RESOURCES</a:t>
          </a:r>
          <a:endParaRPr lang="en-US" b="1" dirty="0"/>
        </a:p>
      </dgm:t>
    </dgm:pt>
    <dgm:pt modelId="{C40F6800-1B53-4151-9D09-1B7B8C4EB02C}" type="parTrans" cxnId="{62B17AA1-91B4-4D9F-A067-F6F73FE70F9F}">
      <dgm:prSet/>
      <dgm:spPr/>
      <dgm:t>
        <a:bodyPr/>
        <a:lstStyle/>
        <a:p>
          <a:endParaRPr lang="en-US"/>
        </a:p>
      </dgm:t>
    </dgm:pt>
    <dgm:pt modelId="{3E06E4AC-96B5-4F37-B3F9-2A0AC7B9FAA4}" type="sibTrans" cxnId="{62B17AA1-91B4-4D9F-A067-F6F73FE70F9F}">
      <dgm:prSet/>
      <dgm:spPr/>
      <dgm:t>
        <a:bodyPr/>
        <a:lstStyle/>
        <a:p>
          <a:endParaRPr lang="en-US"/>
        </a:p>
      </dgm:t>
    </dgm:pt>
    <dgm:pt modelId="{C9B654A9-9744-4421-94C1-6F2CAA0B5DFD}">
      <dgm:prSet phldrT="[Text]"/>
      <dgm:spPr/>
      <dgm:t>
        <a:bodyPr/>
        <a:lstStyle/>
        <a:p>
          <a:r>
            <a:rPr lang="en-US" b="1" dirty="0" smtClean="0"/>
            <a:t>SCHOOL</a:t>
          </a:r>
          <a:endParaRPr lang="en-US" b="1" dirty="0"/>
        </a:p>
      </dgm:t>
    </dgm:pt>
    <dgm:pt modelId="{FB4F7FEF-E965-45A7-829B-01094DD78E3A}" type="parTrans" cxnId="{2CE459D2-1904-48AB-9FB8-5B3FA01CE609}">
      <dgm:prSet/>
      <dgm:spPr/>
      <dgm:t>
        <a:bodyPr/>
        <a:lstStyle/>
        <a:p>
          <a:endParaRPr lang="en-US"/>
        </a:p>
      </dgm:t>
    </dgm:pt>
    <dgm:pt modelId="{8B9CA40E-6177-46F4-9108-6DA4FCC15F85}" type="sibTrans" cxnId="{2CE459D2-1904-48AB-9FB8-5B3FA01CE609}">
      <dgm:prSet/>
      <dgm:spPr/>
      <dgm:t>
        <a:bodyPr/>
        <a:lstStyle/>
        <a:p>
          <a:endParaRPr lang="en-US"/>
        </a:p>
      </dgm:t>
    </dgm:pt>
    <dgm:pt modelId="{FD348B93-CBAC-4FE2-AACD-E053C5914D63}">
      <dgm:prSet phldrT="[Text]" custT="1"/>
      <dgm:spPr/>
      <dgm:t>
        <a:bodyPr/>
        <a:lstStyle/>
        <a:p>
          <a:r>
            <a:rPr lang="en-US" sz="1100" b="1" dirty="0" smtClean="0"/>
            <a:t>COMMUNITY  </a:t>
          </a:r>
          <a:endParaRPr lang="en-US" sz="1100" b="1" dirty="0"/>
        </a:p>
      </dgm:t>
    </dgm:pt>
    <dgm:pt modelId="{AB351AEE-2C02-4C8D-B9FD-3366561080D5}" type="parTrans" cxnId="{BB22A8AB-7086-40F2-9EE2-D014C08E74F4}">
      <dgm:prSet/>
      <dgm:spPr/>
      <dgm:t>
        <a:bodyPr/>
        <a:lstStyle/>
        <a:p>
          <a:endParaRPr lang="en-US"/>
        </a:p>
      </dgm:t>
    </dgm:pt>
    <dgm:pt modelId="{8547FB9E-80D3-4868-BCCC-32F321438393}" type="sibTrans" cxnId="{BB22A8AB-7086-40F2-9EE2-D014C08E74F4}">
      <dgm:prSet/>
      <dgm:spPr/>
      <dgm:t>
        <a:bodyPr/>
        <a:lstStyle/>
        <a:p>
          <a:endParaRPr lang="en-US"/>
        </a:p>
      </dgm:t>
    </dgm:pt>
    <dgm:pt modelId="{39D1C2F2-40E2-4ED0-A781-978818241370}">
      <dgm:prSet custT="1"/>
      <dgm:spPr/>
      <dgm:t>
        <a:bodyPr/>
        <a:lstStyle/>
        <a:p>
          <a:r>
            <a:rPr lang="en-US" sz="900" b="1" dirty="0" smtClean="0"/>
            <a:t>SPECIALISTS: Medical/Behavioral</a:t>
          </a:r>
          <a:endParaRPr lang="en-US" sz="900" b="1" dirty="0"/>
        </a:p>
      </dgm:t>
    </dgm:pt>
    <dgm:pt modelId="{82931A6D-D4C1-4EEE-8CEF-EC3F990FDE09}" type="parTrans" cxnId="{4EAA8A7A-603F-4E3C-BB4B-6AF66CD89E1B}">
      <dgm:prSet/>
      <dgm:spPr/>
      <dgm:t>
        <a:bodyPr/>
        <a:lstStyle/>
        <a:p>
          <a:endParaRPr lang="en-US"/>
        </a:p>
      </dgm:t>
    </dgm:pt>
    <dgm:pt modelId="{4581592A-994F-4DBE-8F9D-03D274726600}" type="sibTrans" cxnId="{4EAA8A7A-603F-4E3C-BB4B-6AF66CD89E1B}">
      <dgm:prSet/>
      <dgm:spPr/>
      <dgm:t>
        <a:bodyPr/>
        <a:lstStyle/>
        <a:p>
          <a:endParaRPr lang="en-US"/>
        </a:p>
      </dgm:t>
    </dgm:pt>
    <dgm:pt modelId="{D63A2F76-84EE-4FE4-AAEA-590AA2C057C9}">
      <dgm:prSet/>
      <dgm:spPr/>
      <dgm:t>
        <a:bodyPr/>
        <a:lstStyle/>
        <a:p>
          <a:r>
            <a:rPr lang="en-US" b="1" dirty="0" smtClean="0"/>
            <a:t>SUPPORTS</a:t>
          </a:r>
          <a:endParaRPr lang="en-US" b="1" dirty="0"/>
        </a:p>
      </dgm:t>
    </dgm:pt>
    <dgm:pt modelId="{C143481C-690E-43E8-8303-91A7081311C1}" type="sibTrans" cxnId="{AAFAC24A-5715-4E36-8D58-B1455A0D820A}">
      <dgm:prSet/>
      <dgm:spPr/>
      <dgm:t>
        <a:bodyPr/>
        <a:lstStyle/>
        <a:p>
          <a:endParaRPr lang="en-US"/>
        </a:p>
      </dgm:t>
    </dgm:pt>
    <dgm:pt modelId="{1889A60A-06AF-4B6B-85E2-CDDE08D98EC9}" type="parTrans" cxnId="{AAFAC24A-5715-4E36-8D58-B1455A0D820A}">
      <dgm:prSet/>
      <dgm:spPr/>
      <dgm:t>
        <a:bodyPr/>
        <a:lstStyle/>
        <a:p>
          <a:endParaRPr lang="en-US"/>
        </a:p>
      </dgm:t>
    </dgm:pt>
    <dgm:pt modelId="{42ABBB9D-AA1E-4578-A324-DAE6846DD302}" type="pres">
      <dgm:prSet presAssocID="{BF0311C6-0AA4-4870-8CAD-18A719BB6C7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922975-0757-477B-9207-C69D61A36B84}" type="pres">
      <dgm:prSet presAssocID="{B4FACD50-0F57-45FE-840F-E4C1FF03035D}" presName="node" presStyleLbl="node1" presStyleIdx="0" presStyleCnt="7" custRadScaleRad="100104" custRadScaleInc="79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BCAD84-6CD8-4CF5-BA20-F5F6EE460903}" type="pres">
      <dgm:prSet presAssocID="{B4FACD50-0F57-45FE-840F-E4C1FF03035D}" presName="spNode" presStyleCnt="0"/>
      <dgm:spPr/>
    </dgm:pt>
    <dgm:pt modelId="{75636223-8DB6-4D96-B7FC-6832D09656C9}" type="pres">
      <dgm:prSet presAssocID="{46879710-A7AC-4E7B-B08D-0E254A34B2C8}" presName="sibTrans" presStyleLbl="sibTrans1D1" presStyleIdx="0" presStyleCnt="7"/>
      <dgm:spPr/>
      <dgm:t>
        <a:bodyPr/>
        <a:lstStyle/>
        <a:p>
          <a:endParaRPr lang="en-US"/>
        </a:p>
      </dgm:t>
    </dgm:pt>
    <dgm:pt modelId="{D67D99E3-3334-4728-A707-E7FCA8B9383F}" type="pres">
      <dgm:prSet presAssocID="{66C87573-C56B-43C7-B567-8C9CDBE884B6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F232CE-32CD-4C4B-A67E-E8DE0559F0A7}" type="pres">
      <dgm:prSet presAssocID="{66C87573-C56B-43C7-B567-8C9CDBE884B6}" presName="spNode" presStyleCnt="0"/>
      <dgm:spPr/>
    </dgm:pt>
    <dgm:pt modelId="{09501F38-7233-4C6C-8D51-CD8DB977F190}" type="pres">
      <dgm:prSet presAssocID="{D876541D-8536-43CE-97D6-4BC3C1EA03AF}" presName="sibTrans" presStyleLbl="sibTrans1D1" presStyleIdx="1" presStyleCnt="7"/>
      <dgm:spPr/>
      <dgm:t>
        <a:bodyPr/>
        <a:lstStyle/>
        <a:p>
          <a:endParaRPr lang="en-US"/>
        </a:p>
      </dgm:t>
    </dgm:pt>
    <dgm:pt modelId="{124CD77F-F8CB-46F1-8BCD-F87CCC034EE7}" type="pres">
      <dgm:prSet presAssocID="{39D1C2F2-40E2-4ED0-A781-978818241370}" presName="node" presStyleLbl="node1" presStyleIdx="2" presStyleCnt="7" custScaleX="1097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370604-4C41-4D69-A19D-2BF82F423AAB}" type="pres">
      <dgm:prSet presAssocID="{39D1C2F2-40E2-4ED0-A781-978818241370}" presName="spNode" presStyleCnt="0"/>
      <dgm:spPr/>
    </dgm:pt>
    <dgm:pt modelId="{4B1E809B-7AA0-45C2-97A0-5A3E48F10AF6}" type="pres">
      <dgm:prSet presAssocID="{4581592A-994F-4DBE-8F9D-03D274726600}" presName="sibTrans" presStyleLbl="sibTrans1D1" presStyleIdx="2" presStyleCnt="7"/>
      <dgm:spPr/>
      <dgm:t>
        <a:bodyPr/>
        <a:lstStyle/>
        <a:p>
          <a:endParaRPr lang="en-US"/>
        </a:p>
      </dgm:t>
    </dgm:pt>
    <dgm:pt modelId="{48AE6649-57B7-4D1D-9330-CC344C93AC8F}" type="pres">
      <dgm:prSet presAssocID="{D63A2F76-84EE-4FE4-AAEA-590AA2C057C9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AC4D06-313D-40DC-8236-C475880B390A}" type="pres">
      <dgm:prSet presAssocID="{D63A2F76-84EE-4FE4-AAEA-590AA2C057C9}" presName="spNode" presStyleCnt="0"/>
      <dgm:spPr/>
    </dgm:pt>
    <dgm:pt modelId="{4F901823-2538-4C56-9175-CAB2867721EB}" type="pres">
      <dgm:prSet presAssocID="{C143481C-690E-43E8-8303-91A7081311C1}" presName="sibTrans" presStyleLbl="sibTrans1D1" presStyleIdx="3" presStyleCnt="7"/>
      <dgm:spPr/>
      <dgm:t>
        <a:bodyPr/>
        <a:lstStyle/>
        <a:p>
          <a:endParaRPr lang="en-US"/>
        </a:p>
      </dgm:t>
    </dgm:pt>
    <dgm:pt modelId="{39A9CB3D-7352-4D77-8F1E-24017404152F}" type="pres">
      <dgm:prSet presAssocID="{B5EE0B9A-DAF5-41B2-BAEB-87F0B7EFA12C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72D391-6904-43C5-AF9E-3C1DD3AE6AA3}" type="pres">
      <dgm:prSet presAssocID="{B5EE0B9A-DAF5-41B2-BAEB-87F0B7EFA12C}" presName="spNode" presStyleCnt="0"/>
      <dgm:spPr/>
    </dgm:pt>
    <dgm:pt modelId="{C4BC553B-1449-4CA2-893C-CFEE00FFD763}" type="pres">
      <dgm:prSet presAssocID="{3E06E4AC-96B5-4F37-B3F9-2A0AC7B9FAA4}" presName="sibTrans" presStyleLbl="sibTrans1D1" presStyleIdx="4" presStyleCnt="7"/>
      <dgm:spPr/>
      <dgm:t>
        <a:bodyPr/>
        <a:lstStyle/>
        <a:p>
          <a:endParaRPr lang="en-US"/>
        </a:p>
      </dgm:t>
    </dgm:pt>
    <dgm:pt modelId="{B6041701-0C95-4A74-84D4-C9308470FDAE}" type="pres">
      <dgm:prSet presAssocID="{C9B654A9-9744-4421-94C1-6F2CAA0B5DFD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336F1C-6AB2-4947-A265-18B5CC9C959E}" type="pres">
      <dgm:prSet presAssocID="{C9B654A9-9744-4421-94C1-6F2CAA0B5DFD}" presName="spNode" presStyleCnt="0"/>
      <dgm:spPr/>
    </dgm:pt>
    <dgm:pt modelId="{89F3201A-E8A3-4951-92F6-B37677CFA054}" type="pres">
      <dgm:prSet presAssocID="{8B9CA40E-6177-46F4-9108-6DA4FCC15F85}" presName="sibTrans" presStyleLbl="sibTrans1D1" presStyleIdx="5" presStyleCnt="7"/>
      <dgm:spPr/>
      <dgm:t>
        <a:bodyPr/>
        <a:lstStyle/>
        <a:p>
          <a:endParaRPr lang="en-US"/>
        </a:p>
      </dgm:t>
    </dgm:pt>
    <dgm:pt modelId="{382C75E6-A73D-4750-81F0-C602FF1DB4FD}" type="pres">
      <dgm:prSet presAssocID="{FD348B93-CBAC-4FE2-AACD-E053C5914D63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47B414-4A1A-484D-ADD5-0D7FA363CBC8}" type="pres">
      <dgm:prSet presAssocID="{FD348B93-CBAC-4FE2-AACD-E053C5914D63}" presName="spNode" presStyleCnt="0"/>
      <dgm:spPr/>
    </dgm:pt>
    <dgm:pt modelId="{0D9211C8-6F35-448A-8624-EF4A2EBD566F}" type="pres">
      <dgm:prSet presAssocID="{8547FB9E-80D3-4868-BCCC-32F321438393}" presName="sibTrans" presStyleLbl="sibTrans1D1" presStyleIdx="6" presStyleCnt="7"/>
      <dgm:spPr/>
      <dgm:t>
        <a:bodyPr/>
        <a:lstStyle/>
        <a:p>
          <a:endParaRPr lang="en-US"/>
        </a:p>
      </dgm:t>
    </dgm:pt>
  </dgm:ptLst>
  <dgm:cxnLst>
    <dgm:cxn modelId="{3666A8E8-F30E-4ACD-8F30-DBEF845B3B2D}" type="presOf" srcId="{39D1C2F2-40E2-4ED0-A781-978818241370}" destId="{124CD77F-F8CB-46F1-8BCD-F87CCC034EE7}" srcOrd="0" destOrd="0" presId="urn:microsoft.com/office/officeart/2005/8/layout/cycle5"/>
    <dgm:cxn modelId="{47F496C3-F5F3-471A-B4F4-D52ACAC8B487}" type="presOf" srcId="{4581592A-994F-4DBE-8F9D-03D274726600}" destId="{4B1E809B-7AA0-45C2-97A0-5A3E48F10AF6}" srcOrd="0" destOrd="0" presId="urn:microsoft.com/office/officeart/2005/8/layout/cycle5"/>
    <dgm:cxn modelId="{9A66D0FE-4470-48F0-AD07-23574C00FB3E}" srcId="{BF0311C6-0AA4-4870-8CAD-18A719BB6C71}" destId="{B4FACD50-0F57-45FE-840F-E4C1FF03035D}" srcOrd="0" destOrd="0" parTransId="{E5F04CEF-3823-4B4F-8DAD-95EDA68F4B82}" sibTransId="{46879710-A7AC-4E7B-B08D-0E254A34B2C8}"/>
    <dgm:cxn modelId="{32BD531F-4B4A-4219-B9B6-2082A2A9A771}" type="presOf" srcId="{D63A2F76-84EE-4FE4-AAEA-590AA2C057C9}" destId="{48AE6649-57B7-4D1D-9330-CC344C93AC8F}" srcOrd="0" destOrd="0" presId="urn:microsoft.com/office/officeart/2005/8/layout/cycle5"/>
    <dgm:cxn modelId="{D5BB3CE1-4D51-46E0-BDCB-A7B03D3355BC}" type="presOf" srcId="{B4FACD50-0F57-45FE-840F-E4C1FF03035D}" destId="{94922975-0757-477B-9207-C69D61A36B84}" srcOrd="0" destOrd="0" presId="urn:microsoft.com/office/officeart/2005/8/layout/cycle5"/>
    <dgm:cxn modelId="{8BA33235-A1C8-42FC-A1F8-97F67AD290AF}" type="presOf" srcId="{3E06E4AC-96B5-4F37-B3F9-2A0AC7B9FAA4}" destId="{C4BC553B-1449-4CA2-893C-CFEE00FFD763}" srcOrd="0" destOrd="0" presId="urn:microsoft.com/office/officeart/2005/8/layout/cycle5"/>
    <dgm:cxn modelId="{62B17AA1-91B4-4D9F-A067-F6F73FE70F9F}" srcId="{BF0311C6-0AA4-4870-8CAD-18A719BB6C71}" destId="{B5EE0B9A-DAF5-41B2-BAEB-87F0B7EFA12C}" srcOrd="4" destOrd="0" parTransId="{C40F6800-1B53-4151-9D09-1B7B8C4EB02C}" sibTransId="{3E06E4AC-96B5-4F37-B3F9-2A0AC7B9FAA4}"/>
    <dgm:cxn modelId="{AAFAC24A-5715-4E36-8D58-B1455A0D820A}" srcId="{BF0311C6-0AA4-4870-8CAD-18A719BB6C71}" destId="{D63A2F76-84EE-4FE4-AAEA-590AA2C057C9}" srcOrd="3" destOrd="0" parTransId="{1889A60A-06AF-4B6B-85E2-CDDE08D98EC9}" sibTransId="{C143481C-690E-43E8-8303-91A7081311C1}"/>
    <dgm:cxn modelId="{28897C7A-674F-4278-BC1A-69CFC19F33FE}" type="presOf" srcId="{D876541D-8536-43CE-97D6-4BC3C1EA03AF}" destId="{09501F38-7233-4C6C-8D51-CD8DB977F190}" srcOrd="0" destOrd="0" presId="urn:microsoft.com/office/officeart/2005/8/layout/cycle5"/>
    <dgm:cxn modelId="{C3E803B7-BFC8-400D-8398-75ED08EC257A}" type="presOf" srcId="{66C87573-C56B-43C7-B567-8C9CDBE884B6}" destId="{D67D99E3-3334-4728-A707-E7FCA8B9383F}" srcOrd="0" destOrd="0" presId="urn:microsoft.com/office/officeart/2005/8/layout/cycle5"/>
    <dgm:cxn modelId="{941A2AC3-4E9F-40E5-80CA-AF686F2844EE}" type="presOf" srcId="{C9B654A9-9744-4421-94C1-6F2CAA0B5DFD}" destId="{B6041701-0C95-4A74-84D4-C9308470FDAE}" srcOrd="0" destOrd="0" presId="urn:microsoft.com/office/officeart/2005/8/layout/cycle5"/>
    <dgm:cxn modelId="{2F0ACA49-308E-408C-8477-B420C1A19A7D}" type="presOf" srcId="{46879710-A7AC-4E7B-B08D-0E254A34B2C8}" destId="{75636223-8DB6-4D96-B7FC-6832D09656C9}" srcOrd="0" destOrd="0" presId="urn:microsoft.com/office/officeart/2005/8/layout/cycle5"/>
    <dgm:cxn modelId="{BB22A8AB-7086-40F2-9EE2-D014C08E74F4}" srcId="{BF0311C6-0AA4-4870-8CAD-18A719BB6C71}" destId="{FD348B93-CBAC-4FE2-AACD-E053C5914D63}" srcOrd="6" destOrd="0" parTransId="{AB351AEE-2C02-4C8D-B9FD-3366561080D5}" sibTransId="{8547FB9E-80D3-4868-BCCC-32F321438393}"/>
    <dgm:cxn modelId="{8863600A-A631-4BF6-B2FA-968E5CBFC7CC}" type="presOf" srcId="{8547FB9E-80D3-4868-BCCC-32F321438393}" destId="{0D9211C8-6F35-448A-8624-EF4A2EBD566F}" srcOrd="0" destOrd="0" presId="urn:microsoft.com/office/officeart/2005/8/layout/cycle5"/>
    <dgm:cxn modelId="{4EAA8A7A-603F-4E3C-BB4B-6AF66CD89E1B}" srcId="{BF0311C6-0AA4-4870-8CAD-18A719BB6C71}" destId="{39D1C2F2-40E2-4ED0-A781-978818241370}" srcOrd="2" destOrd="0" parTransId="{82931A6D-D4C1-4EEE-8CEF-EC3F990FDE09}" sibTransId="{4581592A-994F-4DBE-8F9D-03D274726600}"/>
    <dgm:cxn modelId="{2CE459D2-1904-48AB-9FB8-5B3FA01CE609}" srcId="{BF0311C6-0AA4-4870-8CAD-18A719BB6C71}" destId="{C9B654A9-9744-4421-94C1-6F2CAA0B5DFD}" srcOrd="5" destOrd="0" parTransId="{FB4F7FEF-E965-45A7-829B-01094DD78E3A}" sibTransId="{8B9CA40E-6177-46F4-9108-6DA4FCC15F85}"/>
    <dgm:cxn modelId="{D1C041D0-C8C0-4D4B-A497-BBC5F36CF2A2}" srcId="{BF0311C6-0AA4-4870-8CAD-18A719BB6C71}" destId="{66C87573-C56B-43C7-B567-8C9CDBE884B6}" srcOrd="1" destOrd="0" parTransId="{36269967-2341-42A0-87DC-39D78F4139F8}" sibTransId="{D876541D-8536-43CE-97D6-4BC3C1EA03AF}"/>
    <dgm:cxn modelId="{E42354D2-4218-4547-8D34-F6E216423479}" type="presOf" srcId="{B5EE0B9A-DAF5-41B2-BAEB-87F0B7EFA12C}" destId="{39A9CB3D-7352-4D77-8F1E-24017404152F}" srcOrd="0" destOrd="0" presId="urn:microsoft.com/office/officeart/2005/8/layout/cycle5"/>
    <dgm:cxn modelId="{5BC46DF2-3192-48DB-B764-6A70FE5EC818}" type="presOf" srcId="{C143481C-690E-43E8-8303-91A7081311C1}" destId="{4F901823-2538-4C56-9175-CAB2867721EB}" srcOrd="0" destOrd="0" presId="urn:microsoft.com/office/officeart/2005/8/layout/cycle5"/>
    <dgm:cxn modelId="{0868CDE1-7B62-4CA3-BE00-F5FA25FEDBEF}" type="presOf" srcId="{8B9CA40E-6177-46F4-9108-6DA4FCC15F85}" destId="{89F3201A-E8A3-4951-92F6-B37677CFA054}" srcOrd="0" destOrd="0" presId="urn:microsoft.com/office/officeart/2005/8/layout/cycle5"/>
    <dgm:cxn modelId="{6C09C712-0F7B-4FB1-A0EF-CB29A15ACDF3}" type="presOf" srcId="{BF0311C6-0AA4-4870-8CAD-18A719BB6C71}" destId="{42ABBB9D-AA1E-4578-A324-DAE6846DD302}" srcOrd="0" destOrd="0" presId="urn:microsoft.com/office/officeart/2005/8/layout/cycle5"/>
    <dgm:cxn modelId="{A7369B5F-8098-4A45-B606-17BA0606B122}" type="presOf" srcId="{FD348B93-CBAC-4FE2-AACD-E053C5914D63}" destId="{382C75E6-A73D-4750-81F0-C602FF1DB4FD}" srcOrd="0" destOrd="0" presId="urn:microsoft.com/office/officeart/2005/8/layout/cycle5"/>
    <dgm:cxn modelId="{9E0F8A9C-E100-4A9A-B18C-5DCC6EEAF28D}" type="presParOf" srcId="{42ABBB9D-AA1E-4578-A324-DAE6846DD302}" destId="{94922975-0757-477B-9207-C69D61A36B84}" srcOrd="0" destOrd="0" presId="urn:microsoft.com/office/officeart/2005/8/layout/cycle5"/>
    <dgm:cxn modelId="{6CAC331A-32A9-4E22-9113-A3F843892AC3}" type="presParOf" srcId="{42ABBB9D-AA1E-4578-A324-DAE6846DD302}" destId="{F6BCAD84-6CD8-4CF5-BA20-F5F6EE460903}" srcOrd="1" destOrd="0" presId="urn:microsoft.com/office/officeart/2005/8/layout/cycle5"/>
    <dgm:cxn modelId="{2D498EC7-C60B-48E4-802C-8FE966C07E15}" type="presParOf" srcId="{42ABBB9D-AA1E-4578-A324-DAE6846DD302}" destId="{75636223-8DB6-4D96-B7FC-6832D09656C9}" srcOrd="2" destOrd="0" presId="urn:microsoft.com/office/officeart/2005/8/layout/cycle5"/>
    <dgm:cxn modelId="{8F77A936-D970-4097-82F9-30981401BF9F}" type="presParOf" srcId="{42ABBB9D-AA1E-4578-A324-DAE6846DD302}" destId="{D67D99E3-3334-4728-A707-E7FCA8B9383F}" srcOrd="3" destOrd="0" presId="urn:microsoft.com/office/officeart/2005/8/layout/cycle5"/>
    <dgm:cxn modelId="{339EB295-17C8-47E3-A25E-43ECFC383FF8}" type="presParOf" srcId="{42ABBB9D-AA1E-4578-A324-DAE6846DD302}" destId="{E6F232CE-32CD-4C4B-A67E-E8DE0559F0A7}" srcOrd="4" destOrd="0" presId="urn:microsoft.com/office/officeart/2005/8/layout/cycle5"/>
    <dgm:cxn modelId="{E9185C48-BCEC-471F-AE6A-B900CC8D062F}" type="presParOf" srcId="{42ABBB9D-AA1E-4578-A324-DAE6846DD302}" destId="{09501F38-7233-4C6C-8D51-CD8DB977F190}" srcOrd="5" destOrd="0" presId="urn:microsoft.com/office/officeart/2005/8/layout/cycle5"/>
    <dgm:cxn modelId="{ECC4CC89-AB88-42DC-8DF5-0C2E61731A11}" type="presParOf" srcId="{42ABBB9D-AA1E-4578-A324-DAE6846DD302}" destId="{124CD77F-F8CB-46F1-8BCD-F87CCC034EE7}" srcOrd="6" destOrd="0" presId="urn:microsoft.com/office/officeart/2005/8/layout/cycle5"/>
    <dgm:cxn modelId="{5D7EB09B-31D5-46A3-AF7D-4174B44EDA06}" type="presParOf" srcId="{42ABBB9D-AA1E-4578-A324-DAE6846DD302}" destId="{FF370604-4C41-4D69-A19D-2BF82F423AAB}" srcOrd="7" destOrd="0" presId="urn:microsoft.com/office/officeart/2005/8/layout/cycle5"/>
    <dgm:cxn modelId="{111150BB-7EFC-4F23-A484-BDA066B493BD}" type="presParOf" srcId="{42ABBB9D-AA1E-4578-A324-DAE6846DD302}" destId="{4B1E809B-7AA0-45C2-97A0-5A3E48F10AF6}" srcOrd="8" destOrd="0" presId="urn:microsoft.com/office/officeart/2005/8/layout/cycle5"/>
    <dgm:cxn modelId="{2719FDE6-FA86-4487-86B1-044F3AD15C87}" type="presParOf" srcId="{42ABBB9D-AA1E-4578-A324-DAE6846DD302}" destId="{48AE6649-57B7-4D1D-9330-CC344C93AC8F}" srcOrd="9" destOrd="0" presId="urn:microsoft.com/office/officeart/2005/8/layout/cycle5"/>
    <dgm:cxn modelId="{E402282B-9BC3-410B-A454-507498430B77}" type="presParOf" srcId="{42ABBB9D-AA1E-4578-A324-DAE6846DD302}" destId="{E8AC4D06-313D-40DC-8236-C475880B390A}" srcOrd="10" destOrd="0" presId="urn:microsoft.com/office/officeart/2005/8/layout/cycle5"/>
    <dgm:cxn modelId="{E8763D59-D74B-4095-B65B-BFC12EB5EF8A}" type="presParOf" srcId="{42ABBB9D-AA1E-4578-A324-DAE6846DD302}" destId="{4F901823-2538-4C56-9175-CAB2867721EB}" srcOrd="11" destOrd="0" presId="urn:microsoft.com/office/officeart/2005/8/layout/cycle5"/>
    <dgm:cxn modelId="{053C56CC-2429-4605-8FAA-1F0D39A51442}" type="presParOf" srcId="{42ABBB9D-AA1E-4578-A324-DAE6846DD302}" destId="{39A9CB3D-7352-4D77-8F1E-24017404152F}" srcOrd="12" destOrd="0" presId="urn:microsoft.com/office/officeart/2005/8/layout/cycle5"/>
    <dgm:cxn modelId="{15552081-6FF3-480B-B8E1-F8D8CEE25FC5}" type="presParOf" srcId="{42ABBB9D-AA1E-4578-A324-DAE6846DD302}" destId="{8672D391-6904-43C5-AF9E-3C1DD3AE6AA3}" srcOrd="13" destOrd="0" presId="urn:microsoft.com/office/officeart/2005/8/layout/cycle5"/>
    <dgm:cxn modelId="{6BC0C293-93E6-4A70-9657-47F9162E06E6}" type="presParOf" srcId="{42ABBB9D-AA1E-4578-A324-DAE6846DD302}" destId="{C4BC553B-1449-4CA2-893C-CFEE00FFD763}" srcOrd="14" destOrd="0" presId="urn:microsoft.com/office/officeart/2005/8/layout/cycle5"/>
    <dgm:cxn modelId="{5AA559F2-1399-455C-8C94-F23B9D0A71E8}" type="presParOf" srcId="{42ABBB9D-AA1E-4578-A324-DAE6846DD302}" destId="{B6041701-0C95-4A74-84D4-C9308470FDAE}" srcOrd="15" destOrd="0" presId="urn:microsoft.com/office/officeart/2005/8/layout/cycle5"/>
    <dgm:cxn modelId="{D812E93F-29F7-44A8-B911-1A264D5524BF}" type="presParOf" srcId="{42ABBB9D-AA1E-4578-A324-DAE6846DD302}" destId="{29336F1C-6AB2-4947-A265-18B5CC9C959E}" srcOrd="16" destOrd="0" presId="urn:microsoft.com/office/officeart/2005/8/layout/cycle5"/>
    <dgm:cxn modelId="{550ABA83-A2EB-48AB-A9EE-CC31807DBE04}" type="presParOf" srcId="{42ABBB9D-AA1E-4578-A324-DAE6846DD302}" destId="{89F3201A-E8A3-4951-92F6-B37677CFA054}" srcOrd="17" destOrd="0" presId="urn:microsoft.com/office/officeart/2005/8/layout/cycle5"/>
    <dgm:cxn modelId="{3EC89021-ED35-409A-9E1B-C18DDF2D07F0}" type="presParOf" srcId="{42ABBB9D-AA1E-4578-A324-DAE6846DD302}" destId="{382C75E6-A73D-4750-81F0-C602FF1DB4FD}" srcOrd="18" destOrd="0" presId="urn:microsoft.com/office/officeart/2005/8/layout/cycle5"/>
    <dgm:cxn modelId="{1C1F7AB4-9F89-4CB9-9EB4-D9A645153672}" type="presParOf" srcId="{42ABBB9D-AA1E-4578-A324-DAE6846DD302}" destId="{9147B414-4A1A-484D-ADD5-0D7FA363CBC8}" srcOrd="19" destOrd="0" presId="urn:microsoft.com/office/officeart/2005/8/layout/cycle5"/>
    <dgm:cxn modelId="{0C30F94B-C8DD-4186-A262-FF4AAEE32193}" type="presParOf" srcId="{42ABBB9D-AA1E-4578-A324-DAE6846DD302}" destId="{0D9211C8-6F35-448A-8624-EF4A2EBD566F}" srcOrd="20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4AD674-A62A-43C7-BC47-D23E50F20552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02FEFB62-29B2-42B8-B82D-066BCA144C6C}">
      <dgm:prSet phldrT="[Text]" custT="1"/>
      <dgm:spPr/>
      <dgm:t>
        <a:bodyPr/>
        <a:lstStyle/>
        <a:p>
          <a:endParaRPr lang="en-US" sz="2800" dirty="0" smtClean="0"/>
        </a:p>
        <a:p>
          <a:r>
            <a:rPr lang="en-US" sz="2800" dirty="0" smtClean="0"/>
            <a:t>Check In </a:t>
          </a:r>
          <a:endParaRPr lang="en-US" sz="2800" dirty="0"/>
        </a:p>
      </dgm:t>
    </dgm:pt>
    <dgm:pt modelId="{00E7DBAD-E67C-4D1C-BC9A-3EAF574D37C8}" type="parTrans" cxnId="{A822F760-E3EE-4BA8-B00B-B8C0E338AE4E}">
      <dgm:prSet/>
      <dgm:spPr/>
      <dgm:t>
        <a:bodyPr/>
        <a:lstStyle/>
        <a:p>
          <a:endParaRPr lang="en-US"/>
        </a:p>
      </dgm:t>
    </dgm:pt>
    <dgm:pt modelId="{A6D73F39-E45A-428C-AFB7-3E2A76D0B82D}" type="sibTrans" cxnId="{A822F760-E3EE-4BA8-B00B-B8C0E338AE4E}">
      <dgm:prSet/>
      <dgm:spPr/>
      <dgm:t>
        <a:bodyPr/>
        <a:lstStyle/>
        <a:p>
          <a:endParaRPr lang="en-US"/>
        </a:p>
      </dgm:t>
    </dgm:pt>
    <dgm:pt modelId="{E502ACB4-5BD1-4B06-91E3-D5B2FF7932D3}">
      <dgm:prSet phldrT="[Text]" custT="1"/>
      <dgm:spPr/>
      <dgm:t>
        <a:bodyPr/>
        <a:lstStyle/>
        <a:p>
          <a:r>
            <a:rPr lang="en-US" sz="2800" dirty="0" smtClean="0"/>
            <a:t>Create a Plan     </a:t>
          </a:r>
        </a:p>
        <a:p>
          <a:r>
            <a:rPr lang="en-US" sz="2800" dirty="0" smtClean="0"/>
            <a:t>Prioritize </a:t>
          </a:r>
        </a:p>
      </dgm:t>
    </dgm:pt>
    <dgm:pt modelId="{366004D9-466A-491D-B4DE-A61A689FBD14}" type="parTrans" cxnId="{AB0D445D-45E1-470E-A4F4-30834DDF6410}">
      <dgm:prSet/>
      <dgm:spPr/>
      <dgm:t>
        <a:bodyPr/>
        <a:lstStyle/>
        <a:p>
          <a:endParaRPr lang="en-US"/>
        </a:p>
      </dgm:t>
    </dgm:pt>
    <dgm:pt modelId="{1005EC6D-DB07-4DA6-B89B-845A42598847}" type="sibTrans" cxnId="{AB0D445D-45E1-470E-A4F4-30834DDF6410}">
      <dgm:prSet/>
      <dgm:spPr/>
      <dgm:t>
        <a:bodyPr/>
        <a:lstStyle/>
        <a:p>
          <a:endParaRPr lang="en-US"/>
        </a:p>
      </dgm:t>
    </dgm:pt>
    <dgm:pt modelId="{CEDD3026-CA1B-416B-A26A-C80CFDD1D015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800" dirty="0" smtClean="0"/>
            <a:t>Listening: Identify Current Issues</a:t>
          </a:r>
          <a:endParaRPr lang="en-US" sz="2800" dirty="0"/>
        </a:p>
      </dgm:t>
    </dgm:pt>
    <dgm:pt modelId="{53557008-F76F-4A19-8C4A-1E30D0004E35}" type="parTrans" cxnId="{F7DE7B05-DF31-4621-8681-556817C33A83}">
      <dgm:prSet/>
      <dgm:spPr/>
      <dgm:t>
        <a:bodyPr/>
        <a:lstStyle/>
        <a:p>
          <a:endParaRPr lang="en-US"/>
        </a:p>
      </dgm:t>
    </dgm:pt>
    <dgm:pt modelId="{CC7A3C3F-FEEA-4AD1-9E3B-4BD7BF3473B0}" type="sibTrans" cxnId="{F7DE7B05-DF31-4621-8681-556817C33A83}">
      <dgm:prSet/>
      <dgm:spPr/>
      <dgm:t>
        <a:bodyPr/>
        <a:lstStyle/>
        <a:p>
          <a:endParaRPr lang="en-US"/>
        </a:p>
      </dgm:t>
    </dgm:pt>
    <dgm:pt modelId="{B4F5CA2B-8A5B-4F36-942D-3D05276D9AE1}" type="pres">
      <dgm:prSet presAssocID="{334AD674-A62A-43C7-BC47-D23E50F20552}" presName="Name0" presStyleCnt="0">
        <dgm:presLayoutVars>
          <dgm:dir/>
          <dgm:animLvl val="lvl"/>
          <dgm:resizeHandles val="exact"/>
        </dgm:presLayoutVars>
      </dgm:prSet>
      <dgm:spPr/>
    </dgm:pt>
    <dgm:pt modelId="{D1B39D27-945F-42B8-A6F1-8C1A6157C886}" type="pres">
      <dgm:prSet presAssocID="{02FEFB62-29B2-42B8-B82D-066BCA144C6C}" presName="Name8" presStyleCnt="0"/>
      <dgm:spPr/>
    </dgm:pt>
    <dgm:pt modelId="{0064245C-D2BF-4E79-AA7F-E98F1CE82284}" type="pres">
      <dgm:prSet presAssocID="{02FEFB62-29B2-42B8-B82D-066BCA144C6C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EF16DB-AD75-4389-9944-1277868305F7}" type="pres">
      <dgm:prSet presAssocID="{02FEFB62-29B2-42B8-B82D-066BCA144C6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CCF194-7424-4F1F-9CDC-ACDC2197C1DB}" type="pres">
      <dgm:prSet presAssocID="{E502ACB4-5BD1-4B06-91E3-D5B2FF7932D3}" presName="Name8" presStyleCnt="0"/>
      <dgm:spPr/>
    </dgm:pt>
    <dgm:pt modelId="{E7A7FD0E-7BFE-4DEE-81BA-BBB607B46848}" type="pres">
      <dgm:prSet presAssocID="{E502ACB4-5BD1-4B06-91E3-D5B2FF7932D3}" presName="level" presStyleLbl="node1" presStyleIdx="1" presStyleCnt="3" custLinFactNeighborY="101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47F27D-56C7-4088-818B-7946146A6EEF}" type="pres">
      <dgm:prSet presAssocID="{E502ACB4-5BD1-4B06-91E3-D5B2FF7932D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1CE94D-7AC9-45C1-AEBF-2EA0E4BB2238}" type="pres">
      <dgm:prSet presAssocID="{CEDD3026-CA1B-416B-A26A-C80CFDD1D015}" presName="Name8" presStyleCnt="0"/>
      <dgm:spPr/>
    </dgm:pt>
    <dgm:pt modelId="{0C501888-1BD3-4129-909B-83519DB11DA3}" type="pres">
      <dgm:prSet presAssocID="{CEDD3026-CA1B-416B-A26A-C80CFDD1D015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9A91A3-EE96-4A7D-B9E6-9A7A68EB4A31}" type="pres">
      <dgm:prSet presAssocID="{CEDD3026-CA1B-416B-A26A-C80CFDD1D01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EAA26D-6FF6-4A5C-A275-F003F30C0E7B}" type="presOf" srcId="{02FEFB62-29B2-42B8-B82D-066BCA144C6C}" destId="{3CEF16DB-AD75-4389-9944-1277868305F7}" srcOrd="1" destOrd="0" presId="urn:microsoft.com/office/officeart/2005/8/layout/pyramid1"/>
    <dgm:cxn modelId="{5C54BB2A-F2D4-49B8-A8F7-3D42DD938E9D}" type="presOf" srcId="{334AD674-A62A-43C7-BC47-D23E50F20552}" destId="{B4F5CA2B-8A5B-4F36-942D-3D05276D9AE1}" srcOrd="0" destOrd="0" presId="urn:microsoft.com/office/officeart/2005/8/layout/pyramid1"/>
    <dgm:cxn modelId="{020826B9-9099-4A7E-8890-FA1A0F411722}" type="presOf" srcId="{CEDD3026-CA1B-416B-A26A-C80CFDD1D015}" destId="{109A91A3-EE96-4A7D-B9E6-9A7A68EB4A31}" srcOrd="1" destOrd="0" presId="urn:microsoft.com/office/officeart/2005/8/layout/pyramid1"/>
    <dgm:cxn modelId="{EB06319C-C691-4D17-BBF6-A6A5C4AA5BF9}" type="presOf" srcId="{E502ACB4-5BD1-4B06-91E3-D5B2FF7932D3}" destId="{E7A7FD0E-7BFE-4DEE-81BA-BBB607B46848}" srcOrd="0" destOrd="0" presId="urn:microsoft.com/office/officeart/2005/8/layout/pyramid1"/>
    <dgm:cxn modelId="{AB0D445D-45E1-470E-A4F4-30834DDF6410}" srcId="{334AD674-A62A-43C7-BC47-D23E50F20552}" destId="{E502ACB4-5BD1-4B06-91E3-D5B2FF7932D3}" srcOrd="1" destOrd="0" parTransId="{366004D9-466A-491D-B4DE-A61A689FBD14}" sibTransId="{1005EC6D-DB07-4DA6-B89B-845A42598847}"/>
    <dgm:cxn modelId="{73B6CCFA-7DC6-4F1C-8900-440C31E056A2}" type="presOf" srcId="{E502ACB4-5BD1-4B06-91E3-D5B2FF7932D3}" destId="{FF47F27D-56C7-4088-818B-7946146A6EEF}" srcOrd="1" destOrd="0" presId="urn:microsoft.com/office/officeart/2005/8/layout/pyramid1"/>
    <dgm:cxn modelId="{F7DE7B05-DF31-4621-8681-556817C33A83}" srcId="{334AD674-A62A-43C7-BC47-D23E50F20552}" destId="{CEDD3026-CA1B-416B-A26A-C80CFDD1D015}" srcOrd="2" destOrd="0" parTransId="{53557008-F76F-4A19-8C4A-1E30D0004E35}" sibTransId="{CC7A3C3F-FEEA-4AD1-9E3B-4BD7BF3473B0}"/>
    <dgm:cxn modelId="{86B6A5C6-77AB-460E-9FC3-7BB27321D62B}" type="presOf" srcId="{CEDD3026-CA1B-416B-A26A-C80CFDD1D015}" destId="{0C501888-1BD3-4129-909B-83519DB11DA3}" srcOrd="0" destOrd="0" presId="urn:microsoft.com/office/officeart/2005/8/layout/pyramid1"/>
    <dgm:cxn modelId="{A822F760-E3EE-4BA8-B00B-B8C0E338AE4E}" srcId="{334AD674-A62A-43C7-BC47-D23E50F20552}" destId="{02FEFB62-29B2-42B8-B82D-066BCA144C6C}" srcOrd="0" destOrd="0" parTransId="{00E7DBAD-E67C-4D1C-BC9A-3EAF574D37C8}" sibTransId="{A6D73F39-E45A-428C-AFB7-3E2A76D0B82D}"/>
    <dgm:cxn modelId="{A3752559-EBC5-4D37-B7BB-CDEC6921188A}" type="presOf" srcId="{02FEFB62-29B2-42B8-B82D-066BCA144C6C}" destId="{0064245C-D2BF-4E79-AA7F-E98F1CE82284}" srcOrd="0" destOrd="0" presId="urn:microsoft.com/office/officeart/2005/8/layout/pyramid1"/>
    <dgm:cxn modelId="{A4DDCF1C-5A28-42EE-8199-0F6FAE674346}" type="presParOf" srcId="{B4F5CA2B-8A5B-4F36-942D-3D05276D9AE1}" destId="{D1B39D27-945F-42B8-A6F1-8C1A6157C886}" srcOrd="0" destOrd="0" presId="urn:microsoft.com/office/officeart/2005/8/layout/pyramid1"/>
    <dgm:cxn modelId="{28CD0CD3-A567-4725-8FB3-9D89534A54D3}" type="presParOf" srcId="{D1B39D27-945F-42B8-A6F1-8C1A6157C886}" destId="{0064245C-D2BF-4E79-AA7F-E98F1CE82284}" srcOrd="0" destOrd="0" presId="urn:microsoft.com/office/officeart/2005/8/layout/pyramid1"/>
    <dgm:cxn modelId="{5E1F30EB-E23B-413E-BCB0-B87A9930A904}" type="presParOf" srcId="{D1B39D27-945F-42B8-A6F1-8C1A6157C886}" destId="{3CEF16DB-AD75-4389-9944-1277868305F7}" srcOrd="1" destOrd="0" presId="urn:microsoft.com/office/officeart/2005/8/layout/pyramid1"/>
    <dgm:cxn modelId="{F536E03B-3EF9-4A08-B918-F0D3FD37842D}" type="presParOf" srcId="{B4F5CA2B-8A5B-4F36-942D-3D05276D9AE1}" destId="{D1CCF194-7424-4F1F-9CDC-ACDC2197C1DB}" srcOrd="1" destOrd="0" presId="urn:microsoft.com/office/officeart/2005/8/layout/pyramid1"/>
    <dgm:cxn modelId="{8C5F9E1B-0178-42E1-9B89-C8100F9552B8}" type="presParOf" srcId="{D1CCF194-7424-4F1F-9CDC-ACDC2197C1DB}" destId="{E7A7FD0E-7BFE-4DEE-81BA-BBB607B46848}" srcOrd="0" destOrd="0" presId="urn:microsoft.com/office/officeart/2005/8/layout/pyramid1"/>
    <dgm:cxn modelId="{4FAD0652-E08E-4C70-8D5C-4E45563A0F03}" type="presParOf" srcId="{D1CCF194-7424-4F1F-9CDC-ACDC2197C1DB}" destId="{FF47F27D-56C7-4088-818B-7946146A6EEF}" srcOrd="1" destOrd="0" presId="urn:microsoft.com/office/officeart/2005/8/layout/pyramid1"/>
    <dgm:cxn modelId="{1A32B150-8E10-4B33-BF14-868E544D2327}" type="presParOf" srcId="{B4F5CA2B-8A5B-4F36-942D-3D05276D9AE1}" destId="{FF1CE94D-7AC9-45C1-AEBF-2EA0E4BB2238}" srcOrd="2" destOrd="0" presId="urn:microsoft.com/office/officeart/2005/8/layout/pyramid1"/>
    <dgm:cxn modelId="{3AF3F89F-F5FF-48D2-803C-28F2CDD655F9}" type="presParOf" srcId="{FF1CE94D-7AC9-45C1-AEBF-2EA0E4BB2238}" destId="{0C501888-1BD3-4129-909B-83519DB11DA3}" srcOrd="0" destOrd="0" presId="urn:microsoft.com/office/officeart/2005/8/layout/pyramid1"/>
    <dgm:cxn modelId="{96F8053C-9BB9-413F-965B-F9C2A7982380}" type="presParOf" srcId="{FF1CE94D-7AC9-45C1-AEBF-2EA0E4BB2238}" destId="{109A91A3-EE96-4A7D-B9E6-9A7A68EB4A31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BB3CDE-314D-4328-81FF-99C28B6C16BB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279107-0582-4D07-897C-30ABF8FC9599}">
      <dgm:prSet phldrT="[Text]"/>
      <dgm:spPr/>
      <dgm:t>
        <a:bodyPr/>
        <a:lstStyle/>
        <a:p>
          <a:r>
            <a:rPr lang="en-US" b="1" i="0" baseline="0" dirty="0" smtClean="0">
              <a:latin typeface="Arial" panose="020B0604020202020204" pitchFamily="34" charset="0"/>
            </a:rPr>
            <a:t>Care Coordination</a:t>
          </a:r>
          <a:endParaRPr lang="en-US" b="1" i="0" baseline="0" dirty="0">
            <a:latin typeface="Arial" panose="020B0604020202020204" pitchFamily="34" charset="0"/>
          </a:endParaRPr>
        </a:p>
      </dgm:t>
    </dgm:pt>
    <dgm:pt modelId="{8C863E01-79FE-4625-B5C1-59E73F502723}" type="parTrans" cxnId="{5575792C-5CB4-4A43-B1CF-C9F5F67B4678}">
      <dgm:prSet/>
      <dgm:spPr/>
      <dgm:t>
        <a:bodyPr/>
        <a:lstStyle/>
        <a:p>
          <a:endParaRPr lang="en-US"/>
        </a:p>
      </dgm:t>
    </dgm:pt>
    <dgm:pt modelId="{40DAE988-4049-4F57-9EC3-555961712A4D}" type="sibTrans" cxnId="{5575792C-5CB4-4A43-B1CF-C9F5F67B4678}">
      <dgm:prSet/>
      <dgm:spPr/>
      <dgm:t>
        <a:bodyPr/>
        <a:lstStyle/>
        <a:p>
          <a:endParaRPr lang="en-US"/>
        </a:p>
      </dgm:t>
    </dgm:pt>
    <dgm:pt modelId="{8B52C251-A4B5-44BC-A520-0C8A98D8B4EE}">
      <dgm:prSet phldrT="[Text]" custT="1"/>
      <dgm:spPr/>
      <dgm:t>
        <a:bodyPr/>
        <a:lstStyle/>
        <a:p>
          <a:r>
            <a:rPr lang="en-US" sz="1010" b="1" i="0" baseline="0" dirty="0" smtClean="0">
              <a:latin typeface="Arial" panose="020B0604020202020204" pitchFamily="34" charset="0"/>
            </a:rPr>
            <a:t>Resources</a:t>
          </a:r>
          <a:endParaRPr lang="en-US" sz="1010" b="1" i="0" baseline="0" dirty="0">
            <a:latin typeface="Arial" panose="020B0604020202020204" pitchFamily="34" charset="0"/>
          </a:endParaRPr>
        </a:p>
      </dgm:t>
    </dgm:pt>
    <dgm:pt modelId="{2A912E98-72A8-4C8A-AF80-1A7F41225AD0}" type="parTrans" cxnId="{17F3D434-3A7D-420F-8272-FF789A9E6CB6}">
      <dgm:prSet/>
      <dgm:spPr/>
      <dgm:t>
        <a:bodyPr/>
        <a:lstStyle/>
        <a:p>
          <a:endParaRPr lang="en-US"/>
        </a:p>
      </dgm:t>
    </dgm:pt>
    <dgm:pt modelId="{4304C826-EECE-4600-A10F-CAC07C3674A1}" type="sibTrans" cxnId="{17F3D434-3A7D-420F-8272-FF789A9E6CB6}">
      <dgm:prSet/>
      <dgm:spPr/>
      <dgm:t>
        <a:bodyPr/>
        <a:lstStyle/>
        <a:p>
          <a:endParaRPr lang="en-US"/>
        </a:p>
      </dgm:t>
    </dgm:pt>
    <dgm:pt modelId="{89DBD47E-C07F-4D47-84CA-F202E63D8372}">
      <dgm:prSet phldrT="[Text]" custT="1"/>
      <dgm:spPr/>
      <dgm:t>
        <a:bodyPr/>
        <a:lstStyle/>
        <a:p>
          <a:r>
            <a:rPr lang="en-US" sz="1010" b="1" i="0" baseline="0" dirty="0" smtClean="0">
              <a:latin typeface="Arial" panose="020B0604020202020204" pitchFamily="34" charset="0"/>
            </a:rPr>
            <a:t>Physical</a:t>
          </a:r>
          <a:endParaRPr lang="en-US" sz="1010" b="1" i="0" baseline="0" dirty="0">
            <a:latin typeface="Arial" panose="020B0604020202020204" pitchFamily="34" charset="0"/>
          </a:endParaRPr>
        </a:p>
      </dgm:t>
    </dgm:pt>
    <dgm:pt modelId="{FCB747C3-1A21-4D89-9D5F-4FA3CCE78564}" type="parTrans" cxnId="{00DCFB87-9D59-4FEA-8877-7B749D3050CF}">
      <dgm:prSet/>
      <dgm:spPr/>
      <dgm:t>
        <a:bodyPr/>
        <a:lstStyle/>
        <a:p>
          <a:endParaRPr lang="en-US"/>
        </a:p>
      </dgm:t>
    </dgm:pt>
    <dgm:pt modelId="{42055E9D-4EC3-41ED-98FC-B33A6FEF4A1D}" type="sibTrans" cxnId="{00DCFB87-9D59-4FEA-8877-7B749D3050CF}">
      <dgm:prSet/>
      <dgm:spPr/>
      <dgm:t>
        <a:bodyPr/>
        <a:lstStyle/>
        <a:p>
          <a:endParaRPr lang="en-US"/>
        </a:p>
      </dgm:t>
    </dgm:pt>
    <dgm:pt modelId="{07F310FB-B00E-4F93-AA11-05668FCDC927}">
      <dgm:prSet phldrT="[Text]" custT="1"/>
      <dgm:spPr/>
      <dgm:t>
        <a:bodyPr/>
        <a:lstStyle/>
        <a:p>
          <a:r>
            <a:rPr lang="en-US" sz="1010" b="1" i="0" baseline="0" dirty="0" smtClean="0">
              <a:latin typeface="Arial" panose="020B0604020202020204" pitchFamily="34" charset="0"/>
            </a:rPr>
            <a:t>Knowledge/ Skills</a:t>
          </a:r>
          <a:endParaRPr lang="en-US" sz="1010" b="1" i="0" baseline="0" dirty="0">
            <a:latin typeface="Arial" panose="020B0604020202020204" pitchFamily="34" charset="0"/>
          </a:endParaRPr>
        </a:p>
      </dgm:t>
    </dgm:pt>
    <dgm:pt modelId="{33B416CC-DBE7-4318-9A1A-675B12E60666}" type="parTrans" cxnId="{5736357B-C7AC-4511-AD6A-F10C823E513C}">
      <dgm:prSet/>
      <dgm:spPr/>
      <dgm:t>
        <a:bodyPr/>
        <a:lstStyle/>
        <a:p>
          <a:endParaRPr lang="en-US"/>
        </a:p>
      </dgm:t>
    </dgm:pt>
    <dgm:pt modelId="{3DC87FB0-D111-4B27-A390-B0A81F341D82}" type="sibTrans" cxnId="{5736357B-C7AC-4511-AD6A-F10C823E513C}">
      <dgm:prSet/>
      <dgm:spPr/>
      <dgm:t>
        <a:bodyPr/>
        <a:lstStyle/>
        <a:p>
          <a:endParaRPr lang="en-US"/>
        </a:p>
      </dgm:t>
    </dgm:pt>
    <dgm:pt modelId="{FB8A1971-259E-48ED-85DD-8901332550AF}">
      <dgm:prSet phldrT="[Text]" custT="1"/>
      <dgm:spPr/>
      <dgm:t>
        <a:bodyPr/>
        <a:lstStyle/>
        <a:p>
          <a:r>
            <a:rPr lang="en-US" sz="1040" b="1" i="0" baseline="0" dirty="0" smtClean="0">
              <a:latin typeface="Arial" panose="020B0604020202020204" pitchFamily="34" charset="0"/>
            </a:rPr>
            <a:t>Support</a:t>
          </a:r>
          <a:endParaRPr lang="en-US" sz="1040" b="1" i="0" baseline="0" dirty="0">
            <a:latin typeface="Arial" panose="020B0604020202020204" pitchFamily="34" charset="0"/>
          </a:endParaRPr>
        </a:p>
      </dgm:t>
    </dgm:pt>
    <dgm:pt modelId="{C5AFA141-51C9-4C5F-AE0C-143774EA303F}" type="parTrans" cxnId="{3825112C-1CC2-49D6-B951-9B0802D71C08}">
      <dgm:prSet/>
      <dgm:spPr/>
      <dgm:t>
        <a:bodyPr/>
        <a:lstStyle/>
        <a:p>
          <a:endParaRPr lang="en-US"/>
        </a:p>
      </dgm:t>
    </dgm:pt>
    <dgm:pt modelId="{E4D4D585-452B-443A-B920-CE119ADED251}" type="sibTrans" cxnId="{3825112C-1CC2-49D6-B951-9B0802D71C08}">
      <dgm:prSet/>
      <dgm:spPr/>
      <dgm:t>
        <a:bodyPr/>
        <a:lstStyle/>
        <a:p>
          <a:endParaRPr lang="en-US"/>
        </a:p>
      </dgm:t>
    </dgm:pt>
    <dgm:pt modelId="{020A9F12-59DA-416F-BF97-D4C52F607B21}" type="pres">
      <dgm:prSet presAssocID="{48BB3CDE-314D-4328-81FF-99C28B6C16B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29D6BB-AF3D-42D8-8CCD-8827BFE52ABF}" type="pres">
      <dgm:prSet presAssocID="{E7279107-0582-4D07-897C-30ABF8FC9599}" presName="centerShape" presStyleLbl="node0" presStyleIdx="0" presStyleCnt="1"/>
      <dgm:spPr/>
      <dgm:t>
        <a:bodyPr/>
        <a:lstStyle/>
        <a:p>
          <a:endParaRPr lang="en-US"/>
        </a:p>
      </dgm:t>
    </dgm:pt>
    <dgm:pt modelId="{7449327D-4538-4F77-8D2A-99613168694A}" type="pres">
      <dgm:prSet presAssocID="{8B52C251-A4B5-44BC-A520-0C8A98D8B4EE}" presName="node" presStyleLbl="node1" presStyleIdx="0" presStyleCnt="4" custScaleX="142581" custRadScaleRad="100175" custRadScaleInc="89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E51651-A8BC-4DD7-A94E-E567AC5EE30D}" type="pres">
      <dgm:prSet presAssocID="{8B52C251-A4B5-44BC-A520-0C8A98D8B4EE}" presName="dummy" presStyleCnt="0"/>
      <dgm:spPr/>
    </dgm:pt>
    <dgm:pt modelId="{CB162159-B261-4331-AC39-C231E438664F}" type="pres">
      <dgm:prSet presAssocID="{4304C826-EECE-4600-A10F-CAC07C3674A1}" presName="sibTrans" presStyleLbl="sibTrans2D1" presStyleIdx="0" presStyleCnt="4"/>
      <dgm:spPr/>
      <dgm:t>
        <a:bodyPr/>
        <a:lstStyle/>
        <a:p>
          <a:endParaRPr lang="en-US"/>
        </a:p>
      </dgm:t>
    </dgm:pt>
    <dgm:pt modelId="{9626CB08-96D2-4665-9AB2-64DE8AA4BD37}" type="pres">
      <dgm:prSet presAssocID="{89DBD47E-C07F-4D47-84CA-F202E63D837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7AB2EE-DCF5-4076-B535-FFF8DF62DA39}" type="pres">
      <dgm:prSet presAssocID="{89DBD47E-C07F-4D47-84CA-F202E63D8372}" presName="dummy" presStyleCnt="0"/>
      <dgm:spPr/>
    </dgm:pt>
    <dgm:pt modelId="{878CF9DB-456D-4E33-AFC5-B59F07E7ED40}" type="pres">
      <dgm:prSet presAssocID="{42055E9D-4EC3-41ED-98FC-B33A6FEF4A1D}" presName="sibTrans" presStyleLbl="sibTrans2D1" presStyleIdx="1" presStyleCnt="4"/>
      <dgm:spPr/>
      <dgm:t>
        <a:bodyPr/>
        <a:lstStyle/>
        <a:p>
          <a:endParaRPr lang="en-US"/>
        </a:p>
      </dgm:t>
    </dgm:pt>
    <dgm:pt modelId="{E2234E08-81DF-4A4C-97B2-DD581FBF5581}" type="pres">
      <dgm:prSet presAssocID="{07F310FB-B00E-4F93-AA11-05668FCDC927}" presName="node" presStyleLbl="node1" presStyleIdx="2" presStyleCnt="4" custScaleX="1466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F8BA34-298A-4EE3-B3F4-81E1B2B452C3}" type="pres">
      <dgm:prSet presAssocID="{07F310FB-B00E-4F93-AA11-05668FCDC927}" presName="dummy" presStyleCnt="0"/>
      <dgm:spPr/>
    </dgm:pt>
    <dgm:pt modelId="{FAFD93E0-B9C0-466D-9CF3-A77F4EA68246}" type="pres">
      <dgm:prSet presAssocID="{3DC87FB0-D111-4B27-A390-B0A81F341D82}" presName="sibTrans" presStyleLbl="sibTrans2D1" presStyleIdx="2" presStyleCnt="4"/>
      <dgm:spPr/>
      <dgm:t>
        <a:bodyPr/>
        <a:lstStyle/>
        <a:p>
          <a:endParaRPr lang="en-US"/>
        </a:p>
      </dgm:t>
    </dgm:pt>
    <dgm:pt modelId="{3ABD6FF9-DC86-45FA-A179-D159965A7E5E}" type="pres">
      <dgm:prSet presAssocID="{FB8A1971-259E-48ED-85DD-8901332550A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C35874-6EEF-47E9-B1E6-F0538693A917}" type="pres">
      <dgm:prSet presAssocID="{FB8A1971-259E-48ED-85DD-8901332550AF}" presName="dummy" presStyleCnt="0"/>
      <dgm:spPr/>
    </dgm:pt>
    <dgm:pt modelId="{BB995347-4257-42F7-8531-37D16BE00459}" type="pres">
      <dgm:prSet presAssocID="{E4D4D585-452B-443A-B920-CE119ADED251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DCFE6602-BB77-4D4F-81E0-BAB162990BC4}" type="presOf" srcId="{48BB3CDE-314D-4328-81FF-99C28B6C16BB}" destId="{020A9F12-59DA-416F-BF97-D4C52F607B21}" srcOrd="0" destOrd="0" presId="urn:microsoft.com/office/officeart/2005/8/layout/radial6"/>
    <dgm:cxn modelId="{0ED917C7-4106-4F19-830A-B50D36C9EB24}" type="presOf" srcId="{4304C826-EECE-4600-A10F-CAC07C3674A1}" destId="{CB162159-B261-4331-AC39-C231E438664F}" srcOrd="0" destOrd="0" presId="urn:microsoft.com/office/officeart/2005/8/layout/radial6"/>
    <dgm:cxn modelId="{C93497CC-1B82-47EB-8336-EFA9D1545192}" type="presOf" srcId="{8B52C251-A4B5-44BC-A520-0C8A98D8B4EE}" destId="{7449327D-4538-4F77-8D2A-99613168694A}" srcOrd="0" destOrd="0" presId="urn:microsoft.com/office/officeart/2005/8/layout/radial6"/>
    <dgm:cxn modelId="{5736357B-C7AC-4511-AD6A-F10C823E513C}" srcId="{E7279107-0582-4D07-897C-30ABF8FC9599}" destId="{07F310FB-B00E-4F93-AA11-05668FCDC927}" srcOrd="2" destOrd="0" parTransId="{33B416CC-DBE7-4318-9A1A-675B12E60666}" sibTransId="{3DC87FB0-D111-4B27-A390-B0A81F341D82}"/>
    <dgm:cxn modelId="{3825112C-1CC2-49D6-B951-9B0802D71C08}" srcId="{E7279107-0582-4D07-897C-30ABF8FC9599}" destId="{FB8A1971-259E-48ED-85DD-8901332550AF}" srcOrd="3" destOrd="0" parTransId="{C5AFA141-51C9-4C5F-AE0C-143774EA303F}" sibTransId="{E4D4D585-452B-443A-B920-CE119ADED251}"/>
    <dgm:cxn modelId="{912FA7C9-9F55-40A6-A248-1966407510F8}" type="presOf" srcId="{89DBD47E-C07F-4D47-84CA-F202E63D8372}" destId="{9626CB08-96D2-4665-9AB2-64DE8AA4BD37}" srcOrd="0" destOrd="0" presId="urn:microsoft.com/office/officeart/2005/8/layout/radial6"/>
    <dgm:cxn modelId="{5575792C-5CB4-4A43-B1CF-C9F5F67B4678}" srcId="{48BB3CDE-314D-4328-81FF-99C28B6C16BB}" destId="{E7279107-0582-4D07-897C-30ABF8FC9599}" srcOrd="0" destOrd="0" parTransId="{8C863E01-79FE-4625-B5C1-59E73F502723}" sibTransId="{40DAE988-4049-4F57-9EC3-555961712A4D}"/>
    <dgm:cxn modelId="{CAA0F269-FDCA-45E9-B003-BD795D1E9862}" type="presOf" srcId="{42055E9D-4EC3-41ED-98FC-B33A6FEF4A1D}" destId="{878CF9DB-456D-4E33-AFC5-B59F07E7ED40}" srcOrd="0" destOrd="0" presId="urn:microsoft.com/office/officeart/2005/8/layout/radial6"/>
    <dgm:cxn modelId="{17F3D434-3A7D-420F-8272-FF789A9E6CB6}" srcId="{E7279107-0582-4D07-897C-30ABF8FC9599}" destId="{8B52C251-A4B5-44BC-A520-0C8A98D8B4EE}" srcOrd="0" destOrd="0" parTransId="{2A912E98-72A8-4C8A-AF80-1A7F41225AD0}" sibTransId="{4304C826-EECE-4600-A10F-CAC07C3674A1}"/>
    <dgm:cxn modelId="{5E241ADA-3192-420B-ADA4-33221A04093C}" type="presOf" srcId="{FB8A1971-259E-48ED-85DD-8901332550AF}" destId="{3ABD6FF9-DC86-45FA-A179-D159965A7E5E}" srcOrd="0" destOrd="0" presId="urn:microsoft.com/office/officeart/2005/8/layout/radial6"/>
    <dgm:cxn modelId="{F3334CF8-DB06-468D-9AED-160114B08380}" type="presOf" srcId="{07F310FB-B00E-4F93-AA11-05668FCDC927}" destId="{E2234E08-81DF-4A4C-97B2-DD581FBF5581}" srcOrd="0" destOrd="0" presId="urn:microsoft.com/office/officeart/2005/8/layout/radial6"/>
    <dgm:cxn modelId="{30AF2964-5666-4CF2-B6F4-16650E5AEFAA}" type="presOf" srcId="{3DC87FB0-D111-4B27-A390-B0A81F341D82}" destId="{FAFD93E0-B9C0-466D-9CF3-A77F4EA68246}" srcOrd="0" destOrd="0" presId="urn:microsoft.com/office/officeart/2005/8/layout/radial6"/>
    <dgm:cxn modelId="{9CFA798C-6824-4E89-B114-259395BA4D35}" type="presOf" srcId="{E4D4D585-452B-443A-B920-CE119ADED251}" destId="{BB995347-4257-42F7-8531-37D16BE00459}" srcOrd="0" destOrd="0" presId="urn:microsoft.com/office/officeart/2005/8/layout/radial6"/>
    <dgm:cxn modelId="{B9701C08-99E6-4B41-966E-B982B83D076F}" type="presOf" srcId="{E7279107-0582-4D07-897C-30ABF8FC9599}" destId="{8529D6BB-AF3D-42D8-8CCD-8827BFE52ABF}" srcOrd="0" destOrd="0" presId="urn:microsoft.com/office/officeart/2005/8/layout/radial6"/>
    <dgm:cxn modelId="{00DCFB87-9D59-4FEA-8877-7B749D3050CF}" srcId="{E7279107-0582-4D07-897C-30ABF8FC9599}" destId="{89DBD47E-C07F-4D47-84CA-F202E63D8372}" srcOrd="1" destOrd="0" parTransId="{FCB747C3-1A21-4D89-9D5F-4FA3CCE78564}" sibTransId="{42055E9D-4EC3-41ED-98FC-B33A6FEF4A1D}"/>
    <dgm:cxn modelId="{E6204854-8D87-4BC9-ABAE-52DFD2AC93CA}" type="presParOf" srcId="{020A9F12-59DA-416F-BF97-D4C52F607B21}" destId="{8529D6BB-AF3D-42D8-8CCD-8827BFE52ABF}" srcOrd="0" destOrd="0" presId="urn:microsoft.com/office/officeart/2005/8/layout/radial6"/>
    <dgm:cxn modelId="{0D11B921-00C6-40D8-BF5A-23E6C6D44135}" type="presParOf" srcId="{020A9F12-59DA-416F-BF97-D4C52F607B21}" destId="{7449327D-4538-4F77-8D2A-99613168694A}" srcOrd="1" destOrd="0" presId="urn:microsoft.com/office/officeart/2005/8/layout/radial6"/>
    <dgm:cxn modelId="{F6DB1930-3307-485E-B685-D612F0F44EE8}" type="presParOf" srcId="{020A9F12-59DA-416F-BF97-D4C52F607B21}" destId="{6CE51651-A8BC-4DD7-A94E-E567AC5EE30D}" srcOrd="2" destOrd="0" presId="urn:microsoft.com/office/officeart/2005/8/layout/radial6"/>
    <dgm:cxn modelId="{B68EFA5A-5BDD-4A3B-99A0-A98680905709}" type="presParOf" srcId="{020A9F12-59DA-416F-BF97-D4C52F607B21}" destId="{CB162159-B261-4331-AC39-C231E438664F}" srcOrd="3" destOrd="0" presId="urn:microsoft.com/office/officeart/2005/8/layout/radial6"/>
    <dgm:cxn modelId="{1645D25E-B5C3-4DBD-96D7-CC0871701403}" type="presParOf" srcId="{020A9F12-59DA-416F-BF97-D4C52F607B21}" destId="{9626CB08-96D2-4665-9AB2-64DE8AA4BD37}" srcOrd="4" destOrd="0" presId="urn:microsoft.com/office/officeart/2005/8/layout/radial6"/>
    <dgm:cxn modelId="{806AD41F-C0BA-4B6A-B2E2-53D640153F67}" type="presParOf" srcId="{020A9F12-59DA-416F-BF97-D4C52F607B21}" destId="{DE7AB2EE-DCF5-4076-B535-FFF8DF62DA39}" srcOrd="5" destOrd="0" presId="urn:microsoft.com/office/officeart/2005/8/layout/radial6"/>
    <dgm:cxn modelId="{6208554F-8233-409E-9B2F-92A7D4426DA2}" type="presParOf" srcId="{020A9F12-59DA-416F-BF97-D4C52F607B21}" destId="{878CF9DB-456D-4E33-AFC5-B59F07E7ED40}" srcOrd="6" destOrd="0" presId="urn:microsoft.com/office/officeart/2005/8/layout/radial6"/>
    <dgm:cxn modelId="{8DB16C65-C03F-4253-ADC5-F4C81D1780E8}" type="presParOf" srcId="{020A9F12-59DA-416F-BF97-D4C52F607B21}" destId="{E2234E08-81DF-4A4C-97B2-DD581FBF5581}" srcOrd="7" destOrd="0" presId="urn:microsoft.com/office/officeart/2005/8/layout/radial6"/>
    <dgm:cxn modelId="{7CFF8A70-BCDF-42AA-984D-77421AED2D1A}" type="presParOf" srcId="{020A9F12-59DA-416F-BF97-D4C52F607B21}" destId="{15F8BA34-298A-4EE3-B3F4-81E1B2B452C3}" srcOrd="8" destOrd="0" presId="urn:microsoft.com/office/officeart/2005/8/layout/radial6"/>
    <dgm:cxn modelId="{7004DEA5-CFD5-4917-AFC2-350DC84E191B}" type="presParOf" srcId="{020A9F12-59DA-416F-BF97-D4C52F607B21}" destId="{FAFD93E0-B9C0-466D-9CF3-A77F4EA68246}" srcOrd="9" destOrd="0" presId="urn:microsoft.com/office/officeart/2005/8/layout/radial6"/>
    <dgm:cxn modelId="{A31AD578-B782-45C8-8D5F-7EB15F1AB912}" type="presParOf" srcId="{020A9F12-59DA-416F-BF97-D4C52F607B21}" destId="{3ABD6FF9-DC86-45FA-A179-D159965A7E5E}" srcOrd="10" destOrd="0" presId="urn:microsoft.com/office/officeart/2005/8/layout/radial6"/>
    <dgm:cxn modelId="{6DE27070-9E20-448F-9BE1-C2FC9C8A84E7}" type="presParOf" srcId="{020A9F12-59DA-416F-BF97-D4C52F607B21}" destId="{AFC35874-6EEF-47E9-B1E6-F0538693A917}" srcOrd="11" destOrd="0" presId="urn:microsoft.com/office/officeart/2005/8/layout/radial6"/>
    <dgm:cxn modelId="{3629DB5B-4CCE-414F-9B88-A056CA532A4C}" type="presParOf" srcId="{020A9F12-59DA-416F-BF97-D4C52F607B21}" destId="{BB995347-4257-42F7-8531-37D16BE00459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34AD674-A62A-43C7-BC47-D23E50F20552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02FEFB62-29B2-42B8-B82D-066BCA144C6C}">
      <dgm:prSet phldrT="[Text]" custT="1"/>
      <dgm:spPr/>
      <dgm:t>
        <a:bodyPr/>
        <a:lstStyle/>
        <a:p>
          <a:endParaRPr lang="en-US" sz="2800" dirty="0" smtClean="0"/>
        </a:p>
        <a:p>
          <a:r>
            <a:rPr lang="en-US" sz="2800" dirty="0" smtClean="0"/>
            <a:t>Check In </a:t>
          </a:r>
          <a:endParaRPr lang="en-US" sz="2800" dirty="0"/>
        </a:p>
      </dgm:t>
    </dgm:pt>
    <dgm:pt modelId="{00E7DBAD-E67C-4D1C-BC9A-3EAF574D37C8}" type="parTrans" cxnId="{A822F760-E3EE-4BA8-B00B-B8C0E338AE4E}">
      <dgm:prSet/>
      <dgm:spPr/>
      <dgm:t>
        <a:bodyPr/>
        <a:lstStyle/>
        <a:p>
          <a:endParaRPr lang="en-US"/>
        </a:p>
      </dgm:t>
    </dgm:pt>
    <dgm:pt modelId="{A6D73F39-E45A-428C-AFB7-3E2A76D0B82D}" type="sibTrans" cxnId="{A822F760-E3EE-4BA8-B00B-B8C0E338AE4E}">
      <dgm:prSet/>
      <dgm:spPr/>
      <dgm:t>
        <a:bodyPr/>
        <a:lstStyle/>
        <a:p>
          <a:endParaRPr lang="en-US"/>
        </a:p>
      </dgm:t>
    </dgm:pt>
    <dgm:pt modelId="{E502ACB4-5BD1-4B06-91E3-D5B2FF7932D3}">
      <dgm:prSet phldrT="[Text]" custT="1"/>
      <dgm:spPr/>
      <dgm:t>
        <a:bodyPr/>
        <a:lstStyle/>
        <a:p>
          <a:r>
            <a:rPr lang="en-US" sz="2800" dirty="0" smtClean="0"/>
            <a:t>Create a Plan     </a:t>
          </a:r>
        </a:p>
        <a:p>
          <a:r>
            <a:rPr lang="en-US" sz="2800" dirty="0" smtClean="0"/>
            <a:t>Prioritize </a:t>
          </a:r>
        </a:p>
      </dgm:t>
    </dgm:pt>
    <dgm:pt modelId="{366004D9-466A-491D-B4DE-A61A689FBD14}" type="parTrans" cxnId="{AB0D445D-45E1-470E-A4F4-30834DDF6410}">
      <dgm:prSet/>
      <dgm:spPr/>
      <dgm:t>
        <a:bodyPr/>
        <a:lstStyle/>
        <a:p>
          <a:endParaRPr lang="en-US"/>
        </a:p>
      </dgm:t>
    </dgm:pt>
    <dgm:pt modelId="{1005EC6D-DB07-4DA6-B89B-845A42598847}" type="sibTrans" cxnId="{AB0D445D-45E1-470E-A4F4-30834DDF6410}">
      <dgm:prSet/>
      <dgm:spPr/>
      <dgm:t>
        <a:bodyPr/>
        <a:lstStyle/>
        <a:p>
          <a:endParaRPr lang="en-US"/>
        </a:p>
      </dgm:t>
    </dgm:pt>
    <dgm:pt modelId="{CEDD3026-CA1B-416B-A26A-C80CFDD1D015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800" dirty="0" smtClean="0"/>
            <a:t>Listening: Identify Current Issues</a:t>
          </a:r>
          <a:endParaRPr lang="en-US" sz="2800" dirty="0"/>
        </a:p>
      </dgm:t>
    </dgm:pt>
    <dgm:pt modelId="{53557008-F76F-4A19-8C4A-1E30D0004E35}" type="parTrans" cxnId="{F7DE7B05-DF31-4621-8681-556817C33A83}">
      <dgm:prSet/>
      <dgm:spPr/>
      <dgm:t>
        <a:bodyPr/>
        <a:lstStyle/>
        <a:p>
          <a:endParaRPr lang="en-US"/>
        </a:p>
      </dgm:t>
    </dgm:pt>
    <dgm:pt modelId="{CC7A3C3F-FEEA-4AD1-9E3B-4BD7BF3473B0}" type="sibTrans" cxnId="{F7DE7B05-DF31-4621-8681-556817C33A83}">
      <dgm:prSet/>
      <dgm:spPr/>
      <dgm:t>
        <a:bodyPr/>
        <a:lstStyle/>
        <a:p>
          <a:endParaRPr lang="en-US"/>
        </a:p>
      </dgm:t>
    </dgm:pt>
    <dgm:pt modelId="{B4F5CA2B-8A5B-4F36-942D-3D05276D9AE1}" type="pres">
      <dgm:prSet presAssocID="{334AD674-A62A-43C7-BC47-D23E50F20552}" presName="Name0" presStyleCnt="0">
        <dgm:presLayoutVars>
          <dgm:dir/>
          <dgm:animLvl val="lvl"/>
          <dgm:resizeHandles val="exact"/>
        </dgm:presLayoutVars>
      </dgm:prSet>
      <dgm:spPr/>
    </dgm:pt>
    <dgm:pt modelId="{D1B39D27-945F-42B8-A6F1-8C1A6157C886}" type="pres">
      <dgm:prSet presAssocID="{02FEFB62-29B2-42B8-B82D-066BCA144C6C}" presName="Name8" presStyleCnt="0"/>
      <dgm:spPr/>
    </dgm:pt>
    <dgm:pt modelId="{0064245C-D2BF-4E79-AA7F-E98F1CE82284}" type="pres">
      <dgm:prSet presAssocID="{02FEFB62-29B2-42B8-B82D-066BCA144C6C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EF16DB-AD75-4389-9944-1277868305F7}" type="pres">
      <dgm:prSet presAssocID="{02FEFB62-29B2-42B8-B82D-066BCA144C6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CCF194-7424-4F1F-9CDC-ACDC2197C1DB}" type="pres">
      <dgm:prSet presAssocID="{E502ACB4-5BD1-4B06-91E3-D5B2FF7932D3}" presName="Name8" presStyleCnt="0"/>
      <dgm:spPr/>
    </dgm:pt>
    <dgm:pt modelId="{E7A7FD0E-7BFE-4DEE-81BA-BBB607B46848}" type="pres">
      <dgm:prSet presAssocID="{E502ACB4-5BD1-4B06-91E3-D5B2FF7932D3}" presName="level" presStyleLbl="node1" presStyleIdx="1" presStyleCnt="3" custLinFactNeighborY="101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47F27D-56C7-4088-818B-7946146A6EEF}" type="pres">
      <dgm:prSet presAssocID="{E502ACB4-5BD1-4B06-91E3-D5B2FF7932D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1CE94D-7AC9-45C1-AEBF-2EA0E4BB2238}" type="pres">
      <dgm:prSet presAssocID="{CEDD3026-CA1B-416B-A26A-C80CFDD1D015}" presName="Name8" presStyleCnt="0"/>
      <dgm:spPr/>
    </dgm:pt>
    <dgm:pt modelId="{0C501888-1BD3-4129-909B-83519DB11DA3}" type="pres">
      <dgm:prSet presAssocID="{CEDD3026-CA1B-416B-A26A-C80CFDD1D015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9A91A3-EE96-4A7D-B9E6-9A7A68EB4A31}" type="pres">
      <dgm:prSet presAssocID="{CEDD3026-CA1B-416B-A26A-C80CFDD1D01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DE7B05-DF31-4621-8681-556817C33A83}" srcId="{334AD674-A62A-43C7-BC47-D23E50F20552}" destId="{CEDD3026-CA1B-416B-A26A-C80CFDD1D015}" srcOrd="2" destOrd="0" parTransId="{53557008-F76F-4A19-8C4A-1E30D0004E35}" sibTransId="{CC7A3C3F-FEEA-4AD1-9E3B-4BD7BF3473B0}"/>
    <dgm:cxn modelId="{D79D98F3-4D9C-4DC2-8695-F01D228D9DAF}" type="presOf" srcId="{02FEFB62-29B2-42B8-B82D-066BCA144C6C}" destId="{0064245C-D2BF-4E79-AA7F-E98F1CE82284}" srcOrd="0" destOrd="0" presId="urn:microsoft.com/office/officeart/2005/8/layout/pyramid1"/>
    <dgm:cxn modelId="{19F2B8D7-E939-4213-86E6-A0CD16A357FE}" type="presOf" srcId="{E502ACB4-5BD1-4B06-91E3-D5B2FF7932D3}" destId="{E7A7FD0E-7BFE-4DEE-81BA-BBB607B46848}" srcOrd="0" destOrd="0" presId="urn:microsoft.com/office/officeart/2005/8/layout/pyramid1"/>
    <dgm:cxn modelId="{D2E02DC8-580E-4D90-83B5-44AFB68E8F5A}" type="presOf" srcId="{334AD674-A62A-43C7-BC47-D23E50F20552}" destId="{B4F5CA2B-8A5B-4F36-942D-3D05276D9AE1}" srcOrd="0" destOrd="0" presId="urn:microsoft.com/office/officeart/2005/8/layout/pyramid1"/>
    <dgm:cxn modelId="{AB0D445D-45E1-470E-A4F4-30834DDF6410}" srcId="{334AD674-A62A-43C7-BC47-D23E50F20552}" destId="{E502ACB4-5BD1-4B06-91E3-D5B2FF7932D3}" srcOrd="1" destOrd="0" parTransId="{366004D9-466A-491D-B4DE-A61A689FBD14}" sibTransId="{1005EC6D-DB07-4DA6-B89B-845A42598847}"/>
    <dgm:cxn modelId="{686E4853-154B-4F7F-AAF8-9EE715A22980}" type="presOf" srcId="{E502ACB4-5BD1-4B06-91E3-D5B2FF7932D3}" destId="{FF47F27D-56C7-4088-818B-7946146A6EEF}" srcOrd="1" destOrd="0" presId="urn:microsoft.com/office/officeart/2005/8/layout/pyramid1"/>
    <dgm:cxn modelId="{F346A755-D4C9-4950-A967-44356B49F383}" type="presOf" srcId="{CEDD3026-CA1B-416B-A26A-C80CFDD1D015}" destId="{0C501888-1BD3-4129-909B-83519DB11DA3}" srcOrd="0" destOrd="0" presId="urn:microsoft.com/office/officeart/2005/8/layout/pyramid1"/>
    <dgm:cxn modelId="{42C610B2-E034-43D6-BF4E-3FD6A0E4A46B}" type="presOf" srcId="{CEDD3026-CA1B-416B-A26A-C80CFDD1D015}" destId="{109A91A3-EE96-4A7D-B9E6-9A7A68EB4A31}" srcOrd="1" destOrd="0" presId="urn:microsoft.com/office/officeart/2005/8/layout/pyramid1"/>
    <dgm:cxn modelId="{A822F760-E3EE-4BA8-B00B-B8C0E338AE4E}" srcId="{334AD674-A62A-43C7-BC47-D23E50F20552}" destId="{02FEFB62-29B2-42B8-B82D-066BCA144C6C}" srcOrd="0" destOrd="0" parTransId="{00E7DBAD-E67C-4D1C-BC9A-3EAF574D37C8}" sibTransId="{A6D73F39-E45A-428C-AFB7-3E2A76D0B82D}"/>
    <dgm:cxn modelId="{D4F0A067-CDC3-47D8-9C42-4C8CE112A7F4}" type="presOf" srcId="{02FEFB62-29B2-42B8-B82D-066BCA144C6C}" destId="{3CEF16DB-AD75-4389-9944-1277868305F7}" srcOrd="1" destOrd="0" presId="urn:microsoft.com/office/officeart/2005/8/layout/pyramid1"/>
    <dgm:cxn modelId="{9F9F17F9-3E74-4BE2-8EBB-A8D3736E7FD6}" type="presParOf" srcId="{B4F5CA2B-8A5B-4F36-942D-3D05276D9AE1}" destId="{D1B39D27-945F-42B8-A6F1-8C1A6157C886}" srcOrd="0" destOrd="0" presId="urn:microsoft.com/office/officeart/2005/8/layout/pyramid1"/>
    <dgm:cxn modelId="{4BA6E7C6-2F1F-43AA-9B47-4B3F3A3BDC3D}" type="presParOf" srcId="{D1B39D27-945F-42B8-A6F1-8C1A6157C886}" destId="{0064245C-D2BF-4E79-AA7F-E98F1CE82284}" srcOrd="0" destOrd="0" presId="urn:microsoft.com/office/officeart/2005/8/layout/pyramid1"/>
    <dgm:cxn modelId="{D7C7131A-E769-4CCA-9164-91FE722A2109}" type="presParOf" srcId="{D1B39D27-945F-42B8-A6F1-8C1A6157C886}" destId="{3CEF16DB-AD75-4389-9944-1277868305F7}" srcOrd="1" destOrd="0" presId="urn:microsoft.com/office/officeart/2005/8/layout/pyramid1"/>
    <dgm:cxn modelId="{11DB5E5D-E826-43A0-B485-FF8F9F426959}" type="presParOf" srcId="{B4F5CA2B-8A5B-4F36-942D-3D05276D9AE1}" destId="{D1CCF194-7424-4F1F-9CDC-ACDC2197C1DB}" srcOrd="1" destOrd="0" presId="urn:microsoft.com/office/officeart/2005/8/layout/pyramid1"/>
    <dgm:cxn modelId="{4908CAFE-25FE-41D7-BDB1-D4DFC999A20F}" type="presParOf" srcId="{D1CCF194-7424-4F1F-9CDC-ACDC2197C1DB}" destId="{E7A7FD0E-7BFE-4DEE-81BA-BBB607B46848}" srcOrd="0" destOrd="0" presId="urn:microsoft.com/office/officeart/2005/8/layout/pyramid1"/>
    <dgm:cxn modelId="{8087CB49-DE00-418D-9F55-7F5F62630C04}" type="presParOf" srcId="{D1CCF194-7424-4F1F-9CDC-ACDC2197C1DB}" destId="{FF47F27D-56C7-4088-818B-7946146A6EEF}" srcOrd="1" destOrd="0" presId="urn:microsoft.com/office/officeart/2005/8/layout/pyramid1"/>
    <dgm:cxn modelId="{F6A3FCE4-FC3A-400B-AE84-31FD98D5FFEC}" type="presParOf" srcId="{B4F5CA2B-8A5B-4F36-942D-3D05276D9AE1}" destId="{FF1CE94D-7AC9-45C1-AEBF-2EA0E4BB2238}" srcOrd="2" destOrd="0" presId="urn:microsoft.com/office/officeart/2005/8/layout/pyramid1"/>
    <dgm:cxn modelId="{1CDCBE13-886D-4955-BDDC-136B857734AE}" type="presParOf" srcId="{FF1CE94D-7AC9-45C1-AEBF-2EA0E4BB2238}" destId="{0C501888-1BD3-4129-909B-83519DB11DA3}" srcOrd="0" destOrd="0" presId="urn:microsoft.com/office/officeart/2005/8/layout/pyramid1"/>
    <dgm:cxn modelId="{503195E2-46FB-48D2-B0FF-3C474118DBFE}" type="presParOf" srcId="{FF1CE94D-7AC9-45C1-AEBF-2EA0E4BB2238}" destId="{109A91A3-EE96-4A7D-B9E6-9A7A68EB4A31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922975-0757-477B-9207-C69D61A36B84}">
      <dsp:nvSpPr>
        <dsp:cNvPr id="0" name=""/>
        <dsp:cNvSpPr/>
      </dsp:nvSpPr>
      <dsp:spPr>
        <a:xfrm>
          <a:off x="1956787" y="0"/>
          <a:ext cx="1002506" cy="6516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PCP</a:t>
          </a:r>
          <a:endParaRPr lang="en-US" sz="1100" b="1" kern="1200" dirty="0"/>
        </a:p>
      </dsp:txBody>
      <dsp:txXfrm>
        <a:off x="1988597" y="31810"/>
        <a:ext cx="938886" cy="588009"/>
      </dsp:txXfrm>
    </dsp:sp>
    <dsp:sp modelId="{75636223-8DB6-4D96-B7FC-6832D09656C9}">
      <dsp:nvSpPr>
        <dsp:cNvPr id="0" name=""/>
        <dsp:cNvSpPr/>
      </dsp:nvSpPr>
      <dsp:spPr>
        <a:xfrm>
          <a:off x="550745" y="323811"/>
          <a:ext cx="3717448" cy="3717448"/>
        </a:xfrm>
        <a:custGeom>
          <a:avLst/>
          <a:gdLst/>
          <a:ahLst/>
          <a:cxnLst/>
          <a:rect l="0" t="0" r="0" b="0"/>
          <a:pathLst>
            <a:path>
              <a:moveTo>
                <a:pt x="2530182" y="125519"/>
              </a:moveTo>
              <a:arcTo wR="1858724" hR="1858724" stAng="17470606" swAng="72079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7D99E3-3334-4728-A707-E7FCA8B9383F}">
      <dsp:nvSpPr>
        <dsp:cNvPr id="0" name=""/>
        <dsp:cNvSpPr/>
      </dsp:nvSpPr>
      <dsp:spPr>
        <a:xfrm>
          <a:off x="3365942" y="701238"/>
          <a:ext cx="1002506" cy="6516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CARE COORDINATOR</a:t>
          </a:r>
          <a:endParaRPr lang="en-US" sz="1050" b="1" kern="1200" dirty="0"/>
        </a:p>
      </dsp:txBody>
      <dsp:txXfrm>
        <a:off x="3397752" y="733048"/>
        <a:ext cx="938886" cy="588009"/>
      </dsp:txXfrm>
    </dsp:sp>
    <dsp:sp modelId="{09501F38-7233-4C6C-8D51-CD8DB977F190}">
      <dsp:nvSpPr>
        <dsp:cNvPr id="0" name=""/>
        <dsp:cNvSpPr/>
      </dsp:nvSpPr>
      <dsp:spPr>
        <a:xfrm>
          <a:off x="555262" y="327224"/>
          <a:ext cx="3717448" cy="3717448"/>
        </a:xfrm>
        <a:custGeom>
          <a:avLst/>
          <a:gdLst/>
          <a:ahLst/>
          <a:cxnLst/>
          <a:rect l="0" t="0" r="0" b="0"/>
          <a:pathLst>
            <a:path>
              <a:moveTo>
                <a:pt x="3596018" y="1197918"/>
              </a:moveTo>
              <a:arcTo wR="1858724" hR="1858724" stAng="20350496" swAng="106374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4CD77F-F8CB-46F1-8BCD-F87CCC034EE7}">
      <dsp:nvSpPr>
        <dsp:cNvPr id="0" name=""/>
        <dsp:cNvSpPr/>
      </dsp:nvSpPr>
      <dsp:spPr>
        <a:xfrm>
          <a:off x="3676028" y="2273739"/>
          <a:ext cx="1100160" cy="6516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SPECIALISTS: Medical/Behavioral</a:t>
          </a:r>
          <a:endParaRPr lang="en-US" sz="900" b="1" kern="1200" dirty="0"/>
        </a:p>
      </dsp:txBody>
      <dsp:txXfrm>
        <a:off x="3707838" y="2305549"/>
        <a:ext cx="1036540" cy="588009"/>
      </dsp:txXfrm>
    </dsp:sp>
    <dsp:sp modelId="{4B1E809B-7AA0-45C2-97A0-5A3E48F10AF6}">
      <dsp:nvSpPr>
        <dsp:cNvPr id="0" name=""/>
        <dsp:cNvSpPr/>
      </dsp:nvSpPr>
      <dsp:spPr>
        <a:xfrm>
          <a:off x="555262" y="327224"/>
          <a:ext cx="3717448" cy="3717448"/>
        </a:xfrm>
        <a:custGeom>
          <a:avLst/>
          <a:gdLst/>
          <a:ahLst/>
          <a:cxnLst/>
          <a:rect l="0" t="0" r="0" b="0"/>
          <a:pathLst>
            <a:path>
              <a:moveTo>
                <a:pt x="3499469" y="2732115"/>
              </a:moveTo>
              <a:arcTo wR="1858724" hR="1858724" stAng="1681620" swAng="83476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AE6649-57B7-4D1D-9330-CC344C93AC8F}">
      <dsp:nvSpPr>
        <dsp:cNvPr id="0" name=""/>
        <dsp:cNvSpPr/>
      </dsp:nvSpPr>
      <dsp:spPr>
        <a:xfrm>
          <a:off x="2719203" y="3534787"/>
          <a:ext cx="1002506" cy="6516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SUPPORTS</a:t>
          </a:r>
          <a:endParaRPr lang="en-US" sz="1300" b="1" kern="1200" dirty="0"/>
        </a:p>
      </dsp:txBody>
      <dsp:txXfrm>
        <a:off x="2751013" y="3566597"/>
        <a:ext cx="938886" cy="588009"/>
      </dsp:txXfrm>
    </dsp:sp>
    <dsp:sp modelId="{4F901823-2538-4C56-9175-CAB2867721EB}">
      <dsp:nvSpPr>
        <dsp:cNvPr id="0" name=""/>
        <dsp:cNvSpPr/>
      </dsp:nvSpPr>
      <dsp:spPr>
        <a:xfrm>
          <a:off x="555262" y="327224"/>
          <a:ext cx="3717448" cy="3717448"/>
        </a:xfrm>
        <a:custGeom>
          <a:avLst/>
          <a:gdLst/>
          <a:ahLst/>
          <a:cxnLst/>
          <a:rect l="0" t="0" r="0" b="0"/>
          <a:pathLst>
            <a:path>
              <a:moveTo>
                <a:pt x="2042940" y="3708297"/>
              </a:moveTo>
              <a:arcTo wR="1858724" hR="1858724" stAng="5058729" swAng="68254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A9CB3D-7352-4D77-8F1E-24017404152F}">
      <dsp:nvSpPr>
        <dsp:cNvPr id="0" name=""/>
        <dsp:cNvSpPr/>
      </dsp:nvSpPr>
      <dsp:spPr>
        <a:xfrm>
          <a:off x="1106263" y="3534787"/>
          <a:ext cx="1002506" cy="6516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RESOURCES</a:t>
          </a:r>
          <a:endParaRPr lang="en-US" sz="1300" b="1" kern="1200" dirty="0"/>
        </a:p>
      </dsp:txBody>
      <dsp:txXfrm>
        <a:off x="1138073" y="3566597"/>
        <a:ext cx="938886" cy="588009"/>
      </dsp:txXfrm>
    </dsp:sp>
    <dsp:sp modelId="{C4BC553B-1449-4CA2-893C-CFEE00FFD763}">
      <dsp:nvSpPr>
        <dsp:cNvPr id="0" name=""/>
        <dsp:cNvSpPr/>
      </dsp:nvSpPr>
      <dsp:spPr>
        <a:xfrm>
          <a:off x="555262" y="327224"/>
          <a:ext cx="3717448" cy="3717448"/>
        </a:xfrm>
        <a:custGeom>
          <a:avLst/>
          <a:gdLst/>
          <a:ahLst/>
          <a:cxnLst/>
          <a:rect l="0" t="0" r="0" b="0"/>
          <a:pathLst>
            <a:path>
              <a:moveTo>
                <a:pt x="476116" y="3101000"/>
              </a:moveTo>
              <a:arcTo wR="1858724" hR="1858724" stAng="8283614" swAng="83476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041701-0C95-4A74-84D4-C9308470FDAE}">
      <dsp:nvSpPr>
        <dsp:cNvPr id="0" name=""/>
        <dsp:cNvSpPr/>
      </dsp:nvSpPr>
      <dsp:spPr>
        <a:xfrm>
          <a:off x="100611" y="2273739"/>
          <a:ext cx="1002506" cy="6516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SCHOOL</a:t>
          </a:r>
          <a:endParaRPr lang="en-US" sz="1300" b="1" kern="1200" dirty="0"/>
        </a:p>
      </dsp:txBody>
      <dsp:txXfrm>
        <a:off x="132421" y="2305549"/>
        <a:ext cx="938886" cy="588009"/>
      </dsp:txXfrm>
    </dsp:sp>
    <dsp:sp modelId="{89F3201A-E8A3-4951-92F6-B37677CFA054}">
      <dsp:nvSpPr>
        <dsp:cNvPr id="0" name=""/>
        <dsp:cNvSpPr/>
      </dsp:nvSpPr>
      <dsp:spPr>
        <a:xfrm>
          <a:off x="555262" y="327224"/>
          <a:ext cx="3717448" cy="3717448"/>
        </a:xfrm>
        <a:custGeom>
          <a:avLst/>
          <a:gdLst/>
          <a:ahLst/>
          <a:cxnLst/>
          <a:rect l="0" t="0" r="0" b="0"/>
          <a:pathLst>
            <a:path>
              <a:moveTo>
                <a:pt x="2712" y="1758335"/>
              </a:moveTo>
              <a:arcTo wR="1858724" hR="1858724" stAng="10985762" swAng="106374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2C75E6-A73D-4750-81F0-C602FF1DB4FD}">
      <dsp:nvSpPr>
        <dsp:cNvPr id="0" name=""/>
        <dsp:cNvSpPr/>
      </dsp:nvSpPr>
      <dsp:spPr>
        <a:xfrm>
          <a:off x="459524" y="701238"/>
          <a:ext cx="1002506" cy="6516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COMMUNITY  </a:t>
          </a:r>
          <a:endParaRPr lang="en-US" sz="1100" b="1" kern="1200" dirty="0"/>
        </a:p>
      </dsp:txBody>
      <dsp:txXfrm>
        <a:off x="491334" y="733048"/>
        <a:ext cx="938886" cy="588009"/>
      </dsp:txXfrm>
    </dsp:sp>
    <dsp:sp modelId="{0D9211C8-6F35-448A-8624-EF4A2EBD566F}">
      <dsp:nvSpPr>
        <dsp:cNvPr id="0" name=""/>
        <dsp:cNvSpPr/>
      </dsp:nvSpPr>
      <dsp:spPr>
        <a:xfrm>
          <a:off x="559244" y="324216"/>
          <a:ext cx="3717448" cy="3717448"/>
        </a:xfrm>
        <a:custGeom>
          <a:avLst/>
          <a:gdLst/>
          <a:ahLst/>
          <a:cxnLst/>
          <a:rect l="0" t="0" r="0" b="0"/>
          <a:pathLst>
            <a:path>
              <a:moveTo>
                <a:pt x="856880" y="293104"/>
              </a:moveTo>
              <a:arcTo wR="1858724" hR="1858724" stAng="14243082" swAng="82345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64245C-D2BF-4E79-AA7F-E98F1CE82284}">
      <dsp:nvSpPr>
        <dsp:cNvPr id="0" name=""/>
        <dsp:cNvSpPr/>
      </dsp:nvSpPr>
      <dsp:spPr>
        <a:xfrm>
          <a:off x="2272469" y="0"/>
          <a:ext cx="2272469" cy="1346200"/>
        </a:xfrm>
        <a:prstGeom prst="trapezoid">
          <a:avLst>
            <a:gd name="adj" fmla="val 8440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Check In </a:t>
          </a:r>
          <a:endParaRPr lang="en-US" sz="2800" kern="1200" dirty="0"/>
        </a:p>
      </dsp:txBody>
      <dsp:txXfrm>
        <a:off x="2272469" y="0"/>
        <a:ext cx="2272469" cy="1346200"/>
      </dsp:txXfrm>
    </dsp:sp>
    <dsp:sp modelId="{E7A7FD0E-7BFE-4DEE-81BA-BBB607B46848}">
      <dsp:nvSpPr>
        <dsp:cNvPr id="0" name=""/>
        <dsp:cNvSpPr/>
      </dsp:nvSpPr>
      <dsp:spPr>
        <a:xfrm>
          <a:off x="1136234" y="1359890"/>
          <a:ext cx="4544938" cy="1346200"/>
        </a:xfrm>
        <a:prstGeom prst="trapezoid">
          <a:avLst>
            <a:gd name="adj" fmla="val 8440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Create a Plan    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Prioritize </a:t>
          </a:r>
        </a:p>
      </dsp:txBody>
      <dsp:txXfrm>
        <a:off x="1931598" y="1359890"/>
        <a:ext cx="2954209" cy="1346200"/>
      </dsp:txXfrm>
    </dsp:sp>
    <dsp:sp modelId="{0C501888-1BD3-4129-909B-83519DB11DA3}">
      <dsp:nvSpPr>
        <dsp:cNvPr id="0" name=""/>
        <dsp:cNvSpPr/>
      </dsp:nvSpPr>
      <dsp:spPr>
        <a:xfrm>
          <a:off x="0" y="2692400"/>
          <a:ext cx="6817407" cy="1346200"/>
        </a:xfrm>
        <a:prstGeom prst="trapezoid">
          <a:avLst>
            <a:gd name="adj" fmla="val 8440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800" kern="1200" dirty="0" smtClean="0"/>
            <a:t>Listening: Identify Current Issues</a:t>
          </a:r>
          <a:endParaRPr lang="en-US" sz="2800" kern="1200" dirty="0"/>
        </a:p>
      </dsp:txBody>
      <dsp:txXfrm>
        <a:off x="1193046" y="2692400"/>
        <a:ext cx="4431314" cy="13462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995347-4257-42F7-8531-37D16BE00459}">
      <dsp:nvSpPr>
        <dsp:cNvPr id="0" name=""/>
        <dsp:cNvSpPr/>
      </dsp:nvSpPr>
      <dsp:spPr>
        <a:xfrm>
          <a:off x="462806" y="384400"/>
          <a:ext cx="2579583" cy="2579583"/>
        </a:xfrm>
        <a:prstGeom prst="blockArc">
          <a:avLst>
            <a:gd name="adj1" fmla="val 10793977"/>
            <a:gd name="adj2" fmla="val 16362019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FD93E0-B9C0-466D-9CF3-A77F4EA68246}">
      <dsp:nvSpPr>
        <dsp:cNvPr id="0" name=""/>
        <dsp:cNvSpPr/>
      </dsp:nvSpPr>
      <dsp:spPr>
        <a:xfrm>
          <a:off x="462808" y="386608"/>
          <a:ext cx="2579583" cy="2579583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8CF9DB-456D-4E33-AFC5-B59F07E7ED40}">
      <dsp:nvSpPr>
        <dsp:cNvPr id="0" name=""/>
        <dsp:cNvSpPr/>
      </dsp:nvSpPr>
      <dsp:spPr>
        <a:xfrm>
          <a:off x="462808" y="386608"/>
          <a:ext cx="2579583" cy="2579583"/>
        </a:xfrm>
        <a:prstGeom prst="blockArc">
          <a:avLst>
            <a:gd name="adj1" fmla="val 0"/>
            <a:gd name="adj2" fmla="val 54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162159-B261-4331-AC39-C231E438664F}">
      <dsp:nvSpPr>
        <dsp:cNvPr id="0" name=""/>
        <dsp:cNvSpPr/>
      </dsp:nvSpPr>
      <dsp:spPr>
        <a:xfrm>
          <a:off x="462810" y="384401"/>
          <a:ext cx="2579583" cy="2579583"/>
        </a:xfrm>
        <a:prstGeom prst="blockArc">
          <a:avLst>
            <a:gd name="adj1" fmla="val 16362008"/>
            <a:gd name="adj2" fmla="val 6022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29D6BB-AF3D-42D8-8CCD-8827BFE52ABF}">
      <dsp:nvSpPr>
        <dsp:cNvPr id="0" name=""/>
        <dsp:cNvSpPr/>
      </dsp:nvSpPr>
      <dsp:spPr>
        <a:xfrm>
          <a:off x="1158701" y="1082501"/>
          <a:ext cx="1187797" cy="11877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i="0" kern="1200" baseline="0" dirty="0" smtClean="0">
              <a:latin typeface="Arial" panose="020B0604020202020204" pitchFamily="34" charset="0"/>
            </a:rPr>
            <a:t>Care Coordination</a:t>
          </a:r>
          <a:endParaRPr lang="en-US" sz="1000" b="1" i="0" kern="1200" baseline="0" dirty="0">
            <a:latin typeface="Arial" panose="020B0604020202020204" pitchFamily="34" charset="0"/>
          </a:endParaRPr>
        </a:p>
      </dsp:txBody>
      <dsp:txXfrm>
        <a:off x="1332650" y="1256450"/>
        <a:ext cx="839899" cy="839899"/>
      </dsp:txXfrm>
    </dsp:sp>
    <dsp:sp modelId="{7449327D-4538-4F77-8D2A-99613168694A}">
      <dsp:nvSpPr>
        <dsp:cNvPr id="0" name=""/>
        <dsp:cNvSpPr/>
      </dsp:nvSpPr>
      <dsp:spPr>
        <a:xfrm>
          <a:off x="1219201" y="3"/>
          <a:ext cx="1185501" cy="8314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894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10" b="1" i="0" kern="1200" baseline="0" dirty="0" smtClean="0">
              <a:latin typeface="Arial" panose="020B0604020202020204" pitchFamily="34" charset="0"/>
            </a:rPr>
            <a:t>Resources</a:t>
          </a:r>
          <a:endParaRPr lang="en-US" sz="1010" b="1" i="0" kern="1200" baseline="0" dirty="0">
            <a:latin typeface="Arial" panose="020B0604020202020204" pitchFamily="34" charset="0"/>
          </a:endParaRPr>
        </a:p>
      </dsp:txBody>
      <dsp:txXfrm>
        <a:off x="1392814" y="121767"/>
        <a:ext cx="838275" cy="587930"/>
      </dsp:txXfrm>
    </dsp:sp>
    <dsp:sp modelId="{9626CB08-96D2-4665-9AB2-64DE8AA4BD37}">
      <dsp:nvSpPr>
        <dsp:cNvPr id="0" name=""/>
        <dsp:cNvSpPr/>
      </dsp:nvSpPr>
      <dsp:spPr>
        <a:xfrm>
          <a:off x="2596730" y="1260670"/>
          <a:ext cx="831458" cy="8314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894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10" b="1" i="0" kern="1200" baseline="0" dirty="0" smtClean="0">
              <a:latin typeface="Arial" panose="020B0604020202020204" pitchFamily="34" charset="0"/>
            </a:rPr>
            <a:t>Physical</a:t>
          </a:r>
          <a:endParaRPr lang="en-US" sz="1010" b="1" i="0" kern="1200" baseline="0" dirty="0">
            <a:latin typeface="Arial" panose="020B0604020202020204" pitchFamily="34" charset="0"/>
          </a:endParaRPr>
        </a:p>
      </dsp:txBody>
      <dsp:txXfrm>
        <a:off x="2718494" y="1382434"/>
        <a:ext cx="587930" cy="587930"/>
      </dsp:txXfrm>
    </dsp:sp>
    <dsp:sp modelId="{E2234E08-81DF-4A4C-97B2-DD581FBF5581}">
      <dsp:nvSpPr>
        <dsp:cNvPr id="0" name=""/>
        <dsp:cNvSpPr/>
      </dsp:nvSpPr>
      <dsp:spPr>
        <a:xfrm>
          <a:off x="1142999" y="2520530"/>
          <a:ext cx="1219200" cy="8314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894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10" b="1" i="0" kern="1200" baseline="0" dirty="0" smtClean="0">
              <a:latin typeface="Arial" panose="020B0604020202020204" pitchFamily="34" charset="0"/>
            </a:rPr>
            <a:t>Knowledge/ Skills</a:t>
          </a:r>
          <a:endParaRPr lang="en-US" sz="1010" b="1" i="0" kern="1200" baseline="0" dirty="0">
            <a:latin typeface="Arial" panose="020B0604020202020204" pitchFamily="34" charset="0"/>
          </a:endParaRPr>
        </a:p>
      </dsp:txBody>
      <dsp:txXfrm>
        <a:off x="1321547" y="2642294"/>
        <a:ext cx="862104" cy="587930"/>
      </dsp:txXfrm>
    </dsp:sp>
    <dsp:sp modelId="{3ABD6FF9-DC86-45FA-A179-D159965A7E5E}">
      <dsp:nvSpPr>
        <dsp:cNvPr id="0" name=""/>
        <dsp:cNvSpPr/>
      </dsp:nvSpPr>
      <dsp:spPr>
        <a:xfrm>
          <a:off x="77011" y="1260670"/>
          <a:ext cx="831458" cy="8314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6228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40" b="1" i="0" kern="1200" baseline="0" dirty="0" smtClean="0">
              <a:latin typeface="Arial" panose="020B0604020202020204" pitchFamily="34" charset="0"/>
            </a:rPr>
            <a:t>Support</a:t>
          </a:r>
          <a:endParaRPr lang="en-US" sz="1040" b="1" i="0" kern="1200" baseline="0" dirty="0">
            <a:latin typeface="Arial" panose="020B0604020202020204" pitchFamily="34" charset="0"/>
          </a:endParaRPr>
        </a:p>
      </dsp:txBody>
      <dsp:txXfrm>
        <a:off x="198775" y="1382434"/>
        <a:ext cx="587930" cy="5879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64245C-D2BF-4E79-AA7F-E98F1CE82284}">
      <dsp:nvSpPr>
        <dsp:cNvPr id="0" name=""/>
        <dsp:cNvSpPr/>
      </dsp:nvSpPr>
      <dsp:spPr>
        <a:xfrm>
          <a:off x="2272469" y="0"/>
          <a:ext cx="2272469" cy="1346200"/>
        </a:xfrm>
        <a:prstGeom prst="trapezoid">
          <a:avLst>
            <a:gd name="adj" fmla="val 8440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Check In </a:t>
          </a:r>
          <a:endParaRPr lang="en-US" sz="2800" kern="1200" dirty="0"/>
        </a:p>
      </dsp:txBody>
      <dsp:txXfrm>
        <a:off x="2272469" y="0"/>
        <a:ext cx="2272469" cy="1346200"/>
      </dsp:txXfrm>
    </dsp:sp>
    <dsp:sp modelId="{E7A7FD0E-7BFE-4DEE-81BA-BBB607B46848}">
      <dsp:nvSpPr>
        <dsp:cNvPr id="0" name=""/>
        <dsp:cNvSpPr/>
      </dsp:nvSpPr>
      <dsp:spPr>
        <a:xfrm>
          <a:off x="1136234" y="1359890"/>
          <a:ext cx="4544938" cy="1346200"/>
        </a:xfrm>
        <a:prstGeom prst="trapezoid">
          <a:avLst>
            <a:gd name="adj" fmla="val 8440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Create a Plan    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Prioritize </a:t>
          </a:r>
        </a:p>
      </dsp:txBody>
      <dsp:txXfrm>
        <a:off x="1931598" y="1359890"/>
        <a:ext cx="2954209" cy="1346200"/>
      </dsp:txXfrm>
    </dsp:sp>
    <dsp:sp modelId="{0C501888-1BD3-4129-909B-83519DB11DA3}">
      <dsp:nvSpPr>
        <dsp:cNvPr id="0" name=""/>
        <dsp:cNvSpPr/>
      </dsp:nvSpPr>
      <dsp:spPr>
        <a:xfrm>
          <a:off x="0" y="2692400"/>
          <a:ext cx="6817407" cy="1346200"/>
        </a:xfrm>
        <a:prstGeom prst="trapezoid">
          <a:avLst>
            <a:gd name="adj" fmla="val 8440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800" kern="1200" dirty="0" smtClean="0"/>
            <a:t>Listening: Identify Current Issues</a:t>
          </a:r>
          <a:endParaRPr lang="en-US" sz="2800" kern="1200" dirty="0"/>
        </a:p>
      </dsp:txBody>
      <dsp:txXfrm>
        <a:off x="1193046" y="2692400"/>
        <a:ext cx="4431314" cy="1346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82AFAFE-6EBD-4BC1-8B57-D6D7479F1B66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A92F81FC-E053-4E98-A3C5-0318A7D14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66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D8077-7E41-4170-A299-8CED37AB6C5C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994902-928A-424C-BBC8-FB8A1E768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68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z="1200" dirty="0" smtClean="0">
                <a:ea typeface="ヒラギノ角ゴ Pro W3" charset="-128"/>
              </a:rPr>
              <a:t>Survey of CNDC </a:t>
            </a:r>
          </a:p>
          <a:p>
            <a:pPr marL="0" indent="0">
              <a:buFontTx/>
              <a:buNone/>
            </a:pPr>
            <a:r>
              <a:rPr lang="en-US" altLang="en-US" sz="1200" dirty="0" smtClean="0">
                <a:ea typeface="ヒラギノ角ゴ Pro W3" charset="-128"/>
              </a:rPr>
              <a:t>1000 families were surveyed from 2013- 2015</a:t>
            </a:r>
          </a:p>
          <a:p>
            <a:pPr marL="0" indent="0">
              <a:buFontTx/>
              <a:buNone/>
            </a:pPr>
            <a:r>
              <a:rPr lang="en-US" altLang="en-US" sz="1200" dirty="0" smtClean="0">
                <a:ea typeface="ヒラギノ角ゴ Pro W3" charset="-128"/>
              </a:rPr>
              <a:t>60% Response Rate</a:t>
            </a:r>
          </a:p>
          <a:p>
            <a:pPr marL="0" indent="0">
              <a:buFontTx/>
              <a:buNone/>
            </a:pPr>
            <a:endParaRPr lang="en-US" altLang="en-US" sz="1200" dirty="0" smtClean="0">
              <a:ea typeface="ヒラギノ角ゴ Pro W3" charset="-128"/>
            </a:endParaRPr>
          </a:p>
          <a:p>
            <a:pPr marL="0" indent="0">
              <a:buFontTx/>
              <a:buNone/>
            </a:pPr>
            <a:r>
              <a:rPr lang="en-US" altLang="en-US" sz="1200" b="1" dirty="0" smtClean="0">
                <a:ea typeface="ヒラギノ角ゴ Pro W3" charset="-128"/>
              </a:rPr>
              <a:t>Over 86% of Responses Ranked the Service 5/5: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94902-928A-424C-BBC8-FB8A1E76857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423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9806-E1BF-403F-B94D-8881148A3014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BC35-DAA0-4A63-891A-2B80CFB9B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32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9806-E1BF-403F-B94D-8881148A3014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BC35-DAA0-4A63-891A-2B80CFB9B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443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9806-E1BF-403F-B94D-8881148A3014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BC35-DAA0-4A63-891A-2B80CFB9B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34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9806-E1BF-403F-B94D-8881148A3014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BC35-DAA0-4A63-891A-2B80CFB9B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655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9806-E1BF-403F-B94D-8881148A3014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BC35-DAA0-4A63-891A-2B80CFB9B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615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9806-E1BF-403F-B94D-8881148A3014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BC35-DAA0-4A63-891A-2B80CFB9B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5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9806-E1BF-403F-B94D-8881148A3014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BC35-DAA0-4A63-891A-2B80CFB9B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79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9806-E1BF-403F-B94D-8881148A3014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BC35-DAA0-4A63-891A-2B80CFB9B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71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9806-E1BF-403F-B94D-8881148A3014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BC35-DAA0-4A63-891A-2B80CFB9B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48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9806-E1BF-403F-B94D-8881148A3014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BC35-DAA0-4A63-891A-2B80CFB9B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153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9806-E1BF-403F-B94D-8881148A3014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BC35-DAA0-4A63-891A-2B80CFB9B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079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E9806-E1BF-403F-B94D-8881148A3014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4BC35-DAA0-4A63-891A-2B80CFB9B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969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Drasile@Lifespan.org" TargetMode="External"/><Relationship Id="rId2" Type="http://schemas.openxmlformats.org/officeDocument/2006/relationships/hyperlink" Target="mailto:Mfournier3@Lifespan.or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15.jpeg"/><Relationship Id="rId4" Type="http://schemas.openxmlformats.org/officeDocument/2006/relationships/hyperlink" Target="mailto:MKTaylor@Lifespan.or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8656" y="381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Integrating Care Coordination into Our Everyday </a:t>
            </a:r>
            <a:r>
              <a:rPr lang="en-US" b="1" dirty="0" smtClean="0"/>
              <a:t>Work</a:t>
            </a:r>
            <a:br>
              <a:rPr lang="en-US" b="1" dirty="0" smtClean="0"/>
            </a:br>
            <a:r>
              <a:rPr lang="en-US" sz="3600" b="1" dirty="0" smtClean="0"/>
              <a:t>(Module 3)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2286000"/>
          </a:xfrm>
        </p:spPr>
        <p:txBody>
          <a:bodyPr>
            <a:normAutofit fontScale="40000" lnSpcReduction="20000"/>
          </a:bodyPr>
          <a:lstStyle/>
          <a:p>
            <a:endParaRPr lang="en-US" sz="2200" dirty="0" smtClean="0">
              <a:solidFill>
                <a:schemeClr val="tx1"/>
              </a:solidFill>
            </a:endParaRPr>
          </a:p>
          <a:p>
            <a:endParaRPr lang="en-US" sz="2200" dirty="0">
              <a:solidFill>
                <a:schemeClr val="tx1"/>
              </a:solidFill>
            </a:endParaRPr>
          </a:p>
          <a:p>
            <a:endParaRPr lang="en-US" sz="2200" dirty="0" smtClean="0">
              <a:solidFill>
                <a:schemeClr val="tx1"/>
              </a:solidFill>
            </a:endParaRPr>
          </a:p>
          <a:p>
            <a:endParaRPr lang="en-US" sz="2200" b="1" dirty="0">
              <a:solidFill>
                <a:schemeClr val="tx1"/>
              </a:solidFill>
            </a:endParaRPr>
          </a:p>
          <a:p>
            <a:r>
              <a:rPr lang="en-US" sz="5100" b="1" dirty="0" smtClean="0">
                <a:solidFill>
                  <a:schemeClr val="tx1"/>
                </a:solidFill>
              </a:rPr>
              <a:t>Mary M. Fournier, PT MS </a:t>
            </a:r>
          </a:p>
          <a:p>
            <a:r>
              <a:rPr lang="en-US" sz="5100" b="1" dirty="0" smtClean="0">
                <a:solidFill>
                  <a:schemeClr val="tx1"/>
                </a:solidFill>
              </a:rPr>
              <a:t>Deborah A. Rasile, PhD</a:t>
            </a:r>
          </a:p>
          <a:p>
            <a:r>
              <a:rPr lang="en-US" sz="5100" b="1" dirty="0" smtClean="0">
                <a:solidFill>
                  <a:schemeClr val="tx1"/>
                </a:solidFill>
              </a:rPr>
              <a:t>Maura K. Taylor, PT MBA</a:t>
            </a:r>
          </a:p>
          <a:p>
            <a:endParaRPr lang="en-US" sz="1800" b="1" dirty="0">
              <a:solidFill>
                <a:schemeClr val="tx1"/>
              </a:solidFill>
            </a:endParaRPr>
          </a:p>
          <a:p>
            <a:endParaRPr lang="en-US" sz="1800" b="1" dirty="0" smtClean="0">
              <a:solidFill>
                <a:schemeClr val="tx1"/>
              </a:solidFill>
            </a:endParaRPr>
          </a:p>
          <a:p>
            <a:endParaRPr lang="en-US" sz="1800" b="1" dirty="0" smtClean="0">
              <a:solidFill>
                <a:schemeClr val="tx1"/>
              </a:solidFill>
            </a:endParaRPr>
          </a:p>
          <a:p>
            <a:r>
              <a:rPr lang="en-US" sz="3600" b="1" dirty="0" smtClean="0">
                <a:solidFill>
                  <a:schemeClr val="tx1"/>
                </a:solidFill>
              </a:rPr>
              <a:t>Children’s Neurodevelopment Center 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Lifespan Cedar for Care Management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09800"/>
            <a:ext cx="8915400" cy="2311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918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Physical: Medical and Behavioral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400" dirty="0" smtClean="0"/>
              <a:t>Needs or Interventions focused on the condition of the client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2400" dirty="0" smtClean="0"/>
              <a:t>Condition may relate to medical &amp;/or behavioral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2400" dirty="0" smtClean="0"/>
              <a:t>Includes: equipment, supplies, environment necessary to support the client’s physical condition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2400" dirty="0" smtClean="0"/>
              <a:t>Family members’ health/physical condition may be addressed as it impacts the client/family outcomes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270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Knowledge and Skills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The information and skills needed by the family and their care providers to care for the client at home, hospital, clinic/office, community setting.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2000" dirty="0" smtClean="0"/>
              <a:t>Technical Skills and knowledge related to the disease/diagnosis</a:t>
            </a:r>
          </a:p>
          <a:p>
            <a:pPr lvl="1"/>
            <a:r>
              <a:rPr lang="en-US" sz="1600" dirty="0" smtClean="0"/>
              <a:t>Dressing changes; administering medications</a:t>
            </a:r>
            <a:endParaRPr lang="en-US" sz="1600" dirty="0"/>
          </a:p>
          <a:p>
            <a:r>
              <a:rPr lang="en-US" sz="2000" dirty="0" smtClean="0"/>
              <a:t>Parenting skills: demands and stress related to caring for the child at home</a:t>
            </a:r>
          </a:p>
          <a:p>
            <a:pPr lvl="1"/>
            <a:r>
              <a:rPr lang="en-US" sz="1600" dirty="0" smtClean="0"/>
              <a:t>Recognize fatigue; Limit setting </a:t>
            </a:r>
          </a:p>
          <a:p>
            <a:r>
              <a:rPr lang="en-US" sz="2000" dirty="0" smtClean="0"/>
              <a:t>Communication skills: each care provider needs up to date information on the child </a:t>
            </a:r>
          </a:p>
          <a:p>
            <a:r>
              <a:rPr lang="en-US" sz="2000" dirty="0" smtClean="0"/>
              <a:t>When and how to Provide status updates</a:t>
            </a:r>
          </a:p>
          <a:p>
            <a:pPr lvl="1"/>
            <a:r>
              <a:rPr lang="en-US" sz="1600" dirty="0" smtClean="0"/>
              <a:t>How to give information to the care team</a:t>
            </a:r>
          </a:p>
          <a:p>
            <a:pPr lvl="1"/>
            <a:r>
              <a:rPr lang="en-US" sz="1600" dirty="0" smtClean="0"/>
              <a:t>When to ask for a team meeting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27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Resources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What the family needs to care for the child: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Are their basic needs met? Food, housing, utilities, …</a:t>
            </a:r>
          </a:p>
          <a:p>
            <a:r>
              <a:rPr lang="en-US" sz="2000" dirty="0" smtClean="0"/>
              <a:t>Are special services required?  Specialty Evaluations, Hearing test, …</a:t>
            </a:r>
          </a:p>
          <a:p>
            <a:r>
              <a:rPr lang="en-US" sz="2000" dirty="0" smtClean="0"/>
              <a:t>Are there follow-up appointments to be made?</a:t>
            </a:r>
          </a:p>
          <a:p>
            <a:r>
              <a:rPr lang="en-US" sz="2000" dirty="0" smtClean="0"/>
              <a:t>Assistance with Insurance applications and forms? </a:t>
            </a:r>
          </a:p>
          <a:p>
            <a:r>
              <a:rPr lang="en-US" sz="2000" dirty="0" smtClean="0"/>
              <a:t>Educational programs that would benefit the family?</a:t>
            </a:r>
          </a:p>
          <a:p>
            <a:r>
              <a:rPr lang="en-US" sz="2000" dirty="0" smtClean="0"/>
              <a:t>Does the family or a family member need an interpreter?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  <p:pic>
        <p:nvPicPr>
          <p:cNvPr id="1030" name="Picture 6" descr="C:\Users\Mktaylor\AppData\Local\Microsoft\Windows\Temporary Internet Files\Content.IE5\J2FM2MF3\0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6915" y="4689111"/>
            <a:ext cx="1159285" cy="1178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888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Supports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077200" cy="4191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A wide base of support will enhance the family’s ability to cope with the stress of caring for their child.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 algn="ctr">
              <a:buNone/>
            </a:pPr>
            <a:r>
              <a:rPr lang="en-US" sz="2000" b="1" dirty="0" smtClean="0"/>
              <a:t>Advocacy</a:t>
            </a:r>
            <a:r>
              <a:rPr lang="en-US" sz="2000" dirty="0" smtClean="0"/>
              <a:t> is a component of support to a family.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sz="2000" b="1" dirty="0" smtClean="0"/>
              <a:t>EXTERNAL </a:t>
            </a:r>
            <a:r>
              <a:rPr lang="en-US" sz="2000" dirty="0" smtClean="0"/>
              <a:t>- the family’s network of help outside the nuclear family; friends, community groups, church, care providers.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b="1" dirty="0" smtClean="0"/>
              <a:t>INTERNAL</a:t>
            </a:r>
            <a:r>
              <a:rPr lang="en-US" sz="2000" dirty="0" smtClean="0"/>
              <a:t>- the parent/family’s ability to cope with stress and maintain stability, function and personal fulfillment.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000" dirty="0" smtClean="0"/>
              <a:t>Based on self-respect, organizational skills, communication skills, cohesion, adaptability, and conflict resolution.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00CCFF"/>
                </a:solidFill>
              </a:rPr>
              <a:t>                    </a:t>
            </a:r>
          </a:p>
        </p:txBody>
      </p:sp>
      <p:pic>
        <p:nvPicPr>
          <p:cNvPr id="1027" name="Picture 3" descr="C:\Users\mktaylor\AppData\Local\Microsoft\Windows\Temporary Internet Files\Content.IE5\Y38QBLYP\psych_logo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00" y="304800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ktaylor\AppData\Local\Microsoft\Windows\Temporary Internet Files\Content.IE5\9XD0JF7M\calendarClipart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351" y="5181600"/>
            <a:ext cx="1493520" cy="1274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236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Family </a:t>
            </a:r>
            <a:r>
              <a:rPr lang="en-US" b="1" dirty="0"/>
              <a:t>Care Coordination Assistance Needs Assessment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074" name="Picture 2" descr="C:\Users\mktaylor\AppData\Local\Microsoft\Windows\Temporary Internet Files\Content.IE5\4S4QFBU1\checklist-150x150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133600"/>
            <a:ext cx="3124200" cy="31242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18776" y="2133600"/>
            <a:ext cx="3581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Review with Family</a:t>
            </a:r>
          </a:p>
          <a:p>
            <a:endParaRPr lang="en-US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Prioritize Highest Need in each Domain</a:t>
            </a:r>
          </a:p>
          <a:p>
            <a:endParaRPr lang="en-US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Identify Goals</a:t>
            </a:r>
          </a:p>
          <a:p>
            <a:endParaRPr lang="en-US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Establish Action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Check Progress: Timeframe</a:t>
            </a:r>
          </a:p>
          <a:p>
            <a:endParaRPr lang="en-US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Re-establish Goals &amp; Action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715000"/>
            <a:ext cx="2438400" cy="559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215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Building the Relationship with the Family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2592428"/>
              </p:ext>
            </p:extLst>
          </p:nvPr>
        </p:nvGraphicFramePr>
        <p:xfrm>
          <a:off x="990600" y="1371600"/>
          <a:ext cx="6817407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66729" y="5454659"/>
            <a:ext cx="61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Care Coordinator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58930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Improving Communication:                Use of Standardized Tools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Common Language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Can be used across settings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Bio-Psycho Social Approach</a:t>
            </a:r>
          </a:p>
          <a:p>
            <a:pPr marL="0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NICHQ Vanderbilt Assessment Scale </a:t>
            </a:r>
          </a:p>
          <a:p>
            <a:pPr lvl="2"/>
            <a:r>
              <a:rPr lang="en-US" dirty="0" smtClean="0"/>
              <a:t>Parent and Teacher Questionnaire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194" name="Picture 2" descr="C:\Users\mktaylor\AppData\Local\Microsoft\Windows\Temporary Internet Files\Content.IE5\0X2OOLPA\sheikh-tuhin-To-Do-List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752600"/>
            <a:ext cx="2107983" cy="2631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58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BIO-PSYCHO-SOCIAL </a:t>
            </a:r>
            <a:r>
              <a:rPr lang="en-US" b="1" dirty="0"/>
              <a:t>APPROACH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Our </a:t>
            </a:r>
            <a:r>
              <a:rPr lang="en-US" dirty="0"/>
              <a:t>approach is to look at the whole child and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different domains of a child’s </a:t>
            </a:r>
            <a:r>
              <a:rPr lang="en-US" dirty="0" smtClean="0"/>
              <a:t>experience.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                                   Interview with Parent/Child </a:t>
            </a:r>
            <a:endParaRPr lang="en-US" sz="2400" dirty="0"/>
          </a:p>
          <a:p>
            <a:pPr marL="0" indent="0">
              <a:buNone/>
            </a:pPr>
            <a:r>
              <a:rPr lang="en-US" b="1" dirty="0" smtClean="0"/>
              <a:t>                                   Assessment</a:t>
            </a:r>
            <a:endParaRPr lang="en-US" sz="2400" dirty="0"/>
          </a:p>
          <a:p>
            <a:pPr marL="0" indent="0">
              <a:buNone/>
            </a:pPr>
            <a:r>
              <a:rPr lang="en-US" dirty="0" smtClean="0"/>
              <a:t>                                   </a:t>
            </a:r>
            <a:r>
              <a:rPr lang="en-US" b="1" dirty="0" smtClean="0"/>
              <a:t>Intervention/ Treatment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194238"/>
            <a:ext cx="2133600" cy="18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249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BIO-PSYCHO-SOCIAL </a:t>
            </a:r>
            <a:r>
              <a:rPr lang="en-US" b="1" dirty="0"/>
              <a:t>APPROACH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■ </a:t>
            </a:r>
            <a:r>
              <a:rPr lang="en-US" b="1" dirty="0" smtClean="0"/>
              <a:t>Biological: </a:t>
            </a:r>
            <a:r>
              <a:rPr lang="en-US" sz="2400" dirty="0" smtClean="0"/>
              <a:t>Child’s </a:t>
            </a:r>
            <a:r>
              <a:rPr lang="en-US" sz="2400" dirty="0"/>
              <a:t>health and medical </a:t>
            </a:r>
            <a:r>
              <a:rPr lang="en-US" sz="2400" dirty="0" smtClean="0"/>
              <a:t>history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b="1" dirty="0"/>
              <a:t>● </a:t>
            </a:r>
            <a:r>
              <a:rPr lang="en-US" b="1" dirty="0" smtClean="0"/>
              <a:t>Psychological:</a:t>
            </a:r>
            <a:r>
              <a:rPr lang="en-US" b="1" dirty="0"/>
              <a:t>	</a:t>
            </a:r>
            <a:r>
              <a:rPr lang="en-US" sz="2400" dirty="0"/>
              <a:t>Child’s thoughts, feelings, and </a:t>
            </a:r>
            <a:r>
              <a:rPr lang="en-US" sz="2400" dirty="0" smtClean="0"/>
              <a:t>behavior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▲ </a:t>
            </a:r>
            <a:r>
              <a:rPr lang="en-US" b="1" dirty="0" smtClean="0"/>
              <a:t>Social: </a:t>
            </a:r>
            <a:r>
              <a:rPr lang="en-US" sz="2400" dirty="0" smtClean="0"/>
              <a:t>Child’s </a:t>
            </a:r>
            <a:r>
              <a:rPr lang="en-US" sz="2400" dirty="0"/>
              <a:t>family and </a:t>
            </a:r>
            <a:r>
              <a:rPr lang="en-US" sz="2400" dirty="0" smtClean="0"/>
              <a:t>friends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821766"/>
            <a:ext cx="2286000" cy="2017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582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Case Example:</a:t>
            </a:r>
            <a:r>
              <a:rPr lang="en-US" dirty="0"/>
              <a:t> </a:t>
            </a:r>
            <a:r>
              <a:rPr lang="en-US" b="1" dirty="0" smtClean="0"/>
              <a:t>John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John </a:t>
            </a:r>
            <a:r>
              <a:rPr lang="en-US" sz="2400" dirty="0"/>
              <a:t>is an 8-year old boy who lives with his parents. </a:t>
            </a:r>
            <a:endParaRPr lang="en-US" sz="2400" dirty="0" smtClean="0"/>
          </a:p>
          <a:p>
            <a:r>
              <a:rPr lang="en-US" sz="2400" dirty="0" smtClean="0"/>
              <a:t>John is </a:t>
            </a:r>
            <a:r>
              <a:rPr lang="en-US" sz="2400" dirty="0"/>
              <a:t>having problems at school. </a:t>
            </a:r>
            <a:endParaRPr lang="en-US" sz="2400" dirty="0" smtClean="0"/>
          </a:p>
          <a:p>
            <a:r>
              <a:rPr lang="en-US" sz="2400" dirty="0" smtClean="0"/>
              <a:t>He </a:t>
            </a:r>
            <a:r>
              <a:rPr lang="en-US" sz="2400" dirty="0"/>
              <a:t>has a short attention </a:t>
            </a:r>
            <a:r>
              <a:rPr lang="en-US" sz="2400" dirty="0" smtClean="0"/>
              <a:t>span </a:t>
            </a:r>
            <a:r>
              <a:rPr lang="en-US" sz="2400" dirty="0"/>
              <a:t>and he is struggling with writing and reading </a:t>
            </a:r>
            <a:r>
              <a:rPr lang="en-US" sz="2400" dirty="0" smtClean="0"/>
              <a:t>comprehension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Now </a:t>
            </a:r>
            <a:r>
              <a:rPr lang="en-US" sz="2400" dirty="0"/>
              <a:t>he does not want to go to school.  </a:t>
            </a:r>
            <a:r>
              <a:rPr lang="en-US" sz="2400" dirty="0" smtClean="0"/>
              <a:t>	</a:t>
            </a:r>
          </a:p>
          <a:p>
            <a:r>
              <a:rPr lang="en-US" sz="2400" dirty="0" smtClean="0"/>
              <a:t>John </a:t>
            </a:r>
            <a:r>
              <a:rPr lang="en-US" sz="2400" dirty="0"/>
              <a:t>is often sleepy in the morning and his parents notice </a:t>
            </a:r>
            <a:r>
              <a:rPr lang="en-US" sz="2400" dirty="0" smtClean="0"/>
              <a:t>that </a:t>
            </a:r>
            <a:r>
              <a:rPr lang="en-US" sz="2400" dirty="0"/>
              <a:t>he snores at night. </a:t>
            </a:r>
            <a:endParaRPr lang="en-US" sz="2400" dirty="0" smtClean="0"/>
          </a:p>
          <a:p>
            <a:r>
              <a:rPr lang="en-US" sz="2400" dirty="0" smtClean="0"/>
              <a:t>John’s </a:t>
            </a:r>
            <a:r>
              <a:rPr lang="en-US" sz="2400" dirty="0"/>
              <a:t>father has been in and out of jobs.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family has </a:t>
            </a:r>
            <a:r>
              <a:rPr lang="en-US" sz="2400" dirty="0" smtClean="0"/>
              <a:t>money </a:t>
            </a:r>
            <a:r>
              <a:rPr lang="en-US" sz="2400" dirty="0"/>
              <a:t>problems.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91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98C5C1DF-B08B-4C35-B9AF-8A16FB16DD2C}" type="slidenum">
              <a:rPr lang="en-US" altLang="en-US" smtClean="0">
                <a:solidFill>
                  <a:srgbClr val="FFFFFF"/>
                </a:solidFill>
              </a:rPr>
              <a:pPr/>
              <a:t>2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6512"/>
            <a:ext cx="9067800" cy="11826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Citations: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9220" name="Content Placeholder 2"/>
          <p:cNvSpPr>
            <a:spLocks noGrp="1"/>
          </p:cNvSpPr>
          <p:nvPr>
            <p:ph idx="4294967295"/>
          </p:nvPr>
        </p:nvSpPr>
        <p:spPr>
          <a:xfrm>
            <a:off x="179388" y="1228725"/>
            <a:ext cx="8307387" cy="402431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b="1" dirty="0" smtClean="0"/>
              <a:t>Boston Children’s Hospital </a:t>
            </a:r>
          </a:p>
          <a:p>
            <a:pPr marL="0" indent="0" algn="ctr">
              <a:buNone/>
            </a:pPr>
            <a:r>
              <a:rPr lang="en-US" sz="2400" b="1" dirty="0" smtClean="0"/>
              <a:t>Pediatric </a:t>
            </a:r>
            <a:r>
              <a:rPr lang="en-US" sz="2400" b="1" dirty="0"/>
              <a:t>Care Coordination Curriculum </a:t>
            </a:r>
            <a:endParaRPr lang="en-US" sz="2400" b="1" dirty="0" smtClean="0"/>
          </a:p>
          <a:p>
            <a:pPr marL="0" indent="0" algn="ctr">
              <a:buNone/>
            </a:pPr>
            <a:endParaRPr lang="en-US" sz="1100" b="1" dirty="0" smtClean="0"/>
          </a:p>
          <a:p>
            <a:r>
              <a:rPr lang="en-US" sz="2400" dirty="0" smtClean="0"/>
              <a:t>Curriculum </a:t>
            </a:r>
            <a:r>
              <a:rPr lang="en-US" sz="2400" dirty="0"/>
              <a:t>Citation: Antonelli RC, Browning DM, Hackett-Hunter P, McAllister J, Risko W. </a:t>
            </a:r>
            <a:r>
              <a:rPr lang="en-US" sz="2400" i="1" dirty="0"/>
              <a:t>Pediatric Care Coordination Curriculum. </a:t>
            </a:r>
            <a:endParaRPr lang="en-US" sz="2400" i="1" dirty="0" smtClean="0"/>
          </a:p>
          <a:p>
            <a:pPr marL="0" indent="0">
              <a:buNone/>
            </a:pPr>
            <a:endParaRPr lang="en-US" sz="1000" dirty="0"/>
          </a:p>
          <a:p>
            <a:r>
              <a:rPr lang="en-US" sz="2400" i="1" dirty="0"/>
              <a:t>Module Citation: </a:t>
            </a:r>
            <a:r>
              <a:rPr lang="en-US" sz="2400" dirty="0"/>
              <a:t>Carpinelli A, Conroy K, Browning D, Risko W. Module 3, Integrating Care Coordination into Our Everyday Work: How a Child with ADHD Can Open the Door to Practice Improvement. In Antonelli RC et al, </a:t>
            </a:r>
            <a:r>
              <a:rPr lang="en-US" sz="2400" i="1" dirty="0"/>
              <a:t>Pediatric Care Coordination Curriculum. </a:t>
            </a:r>
            <a:r>
              <a:rPr lang="en-US" sz="2400" dirty="0"/>
              <a:t>Boston Children’s Hospital, 2014. 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6960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John’s Assessment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■ </a:t>
            </a:r>
            <a:r>
              <a:rPr lang="en-US" u="sng" dirty="0"/>
              <a:t>BIOLOGICAL </a:t>
            </a:r>
            <a:endParaRPr lang="en-US" dirty="0"/>
          </a:p>
          <a:p>
            <a:r>
              <a:rPr lang="en-US" dirty="0"/>
              <a:t>■ Medical history </a:t>
            </a:r>
          </a:p>
          <a:p>
            <a:r>
              <a:rPr lang="en-US" dirty="0"/>
              <a:t>■ Sleeping problems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● </a:t>
            </a:r>
            <a:r>
              <a:rPr lang="en-US" u="sng" dirty="0"/>
              <a:t>PSYCHOLOGICAL</a:t>
            </a:r>
            <a:endParaRPr lang="en-US" dirty="0"/>
          </a:p>
          <a:p>
            <a:r>
              <a:rPr lang="en-US" dirty="0"/>
              <a:t>● Evaluation of John’s learning, attention, organizational skills</a:t>
            </a:r>
          </a:p>
          <a:p>
            <a:r>
              <a:rPr lang="en-US" dirty="0"/>
              <a:t>● How John feels about himself</a:t>
            </a:r>
          </a:p>
          <a:p>
            <a:r>
              <a:rPr lang="en-US" dirty="0"/>
              <a:t>● John’s developmental and behavioral history </a:t>
            </a:r>
          </a:p>
          <a:p>
            <a:r>
              <a:rPr lang="en-US" dirty="0"/>
              <a:t>● John’s classroom behavior and performance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▲ </a:t>
            </a:r>
            <a:r>
              <a:rPr lang="en-US" u="sng" dirty="0"/>
              <a:t>SOCIAL</a:t>
            </a:r>
            <a:endParaRPr lang="en-US" dirty="0"/>
          </a:p>
          <a:p>
            <a:r>
              <a:rPr lang="en-US" dirty="0"/>
              <a:t>▲ Family functioning</a:t>
            </a:r>
          </a:p>
          <a:p>
            <a:r>
              <a:rPr lang="en-US" dirty="0"/>
              <a:t>▲ Marital relationship</a:t>
            </a:r>
          </a:p>
          <a:p>
            <a:r>
              <a:rPr lang="en-US" dirty="0"/>
              <a:t>▲ Father’s psychological functioning </a:t>
            </a:r>
          </a:p>
          <a:p>
            <a:endParaRPr lang="en-US" dirty="0"/>
          </a:p>
        </p:txBody>
      </p:sp>
      <p:pic>
        <p:nvPicPr>
          <p:cNvPr id="6146" name="Picture 2" descr="C:\Users\mktaylor\AppData\Local\Microsoft\Windows\Temporary Internet Files\Content.IE5\BJ84905C\school_clipart_boy_writting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4162" y="3962400"/>
            <a:ext cx="22860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222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John’s Interventions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■ </a:t>
            </a:r>
            <a:r>
              <a:rPr lang="en-US" u="sng" dirty="0"/>
              <a:t>BIOLOGICAL </a:t>
            </a:r>
            <a:endParaRPr lang="en-US" dirty="0"/>
          </a:p>
          <a:p>
            <a:r>
              <a:rPr lang="en-US" dirty="0"/>
              <a:t>■ Treat any sleep problems</a:t>
            </a:r>
          </a:p>
          <a:p>
            <a:r>
              <a:rPr lang="en-US" dirty="0"/>
              <a:t>■ Medication consult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● </a:t>
            </a:r>
            <a:r>
              <a:rPr lang="en-US" u="sng" dirty="0"/>
              <a:t>PSYCHOLOGICAL</a:t>
            </a:r>
            <a:endParaRPr lang="en-US" dirty="0"/>
          </a:p>
          <a:p>
            <a:r>
              <a:rPr lang="en-US" dirty="0"/>
              <a:t>● Recommendations for school based services</a:t>
            </a:r>
          </a:p>
          <a:p>
            <a:r>
              <a:rPr lang="en-US" dirty="0"/>
              <a:t>● Recommendations for John’s parents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▲</a:t>
            </a:r>
            <a:r>
              <a:rPr lang="en-US" u="sng" dirty="0"/>
              <a:t>SOCIAL</a:t>
            </a:r>
            <a:endParaRPr lang="en-US" dirty="0"/>
          </a:p>
          <a:p>
            <a:r>
              <a:rPr lang="en-US" dirty="0"/>
              <a:t>▲ Individual counseling for John </a:t>
            </a:r>
          </a:p>
          <a:p>
            <a:r>
              <a:rPr lang="en-US" dirty="0"/>
              <a:t>▲ Marital counseling</a:t>
            </a:r>
          </a:p>
          <a:p>
            <a:r>
              <a:rPr lang="en-US" dirty="0"/>
              <a:t>▲ Family counseling </a:t>
            </a:r>
          </a:p>
          <a:p>
            <a:r>
              <a:rPr lang="en-US" dirty="0"/>
              <a:t>▲ Job coaching for John’s father </a:t>
            </a:r>
          </a:p>
          <a:p>
            <a:endParaRPr lang="en-US" dirty="0"/>
          </a:p>
        </p:txBody>
      </p:sp>
      <p:pic>
        <p:nvPicPr>
          <p:cNvPr id="7170" name="Picture 2" descr="C:\Users\mktaylor\AppData\Local\Microsoft\Windows\Temporary Internet Files\Content.IE5\0X2OOLPA\_brochure_family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657600"/>
            <a:ext cx="280416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953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NICHQ Vanderbilt Rating Scale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i="1" dirty="0" smtClean="0"/>
              <a:t>The Vanderbilt is a screening tool that:</a:t>
            </a:r>
          </a:p>
          <a:p>
            <a:r>
              <a:rPr lang="en-US" sz="2000" i="1" dirty="0" smtClean="0"/>
              <a:t>Assists </a:t>
            </a:r>
            <a:r>
              <a:rPr lang="en-US" sz="2000" i="1" dirty="0"/>
              <a:t>in establishing the frequency of symptoms needed to make the diagnosis of ADHD</a:t>
            </a:r>
            <a:r>
              <a:rPr lang="en-US" sz="2000" i="1" dirty="0" smtClean="0"/>
              <a:t>.</a:t>
            </a:r>
          </a:p>
          <a:p>
            <a:r>
              <a:rPr lang="en-US" sz="2000" i="1" dirty="0" smtClean="0"/>
              <a:t>Screens for co-existing conditions: Oppositional Defiant Disorder; Conduct Disorder; anxiety; depression.</a:t>
            </a:r>
          </a:p>
          <a:p>
            <a:r>
              <a:rPr lang="en-US" sz="2000" i="1" dirty="0" smtClean="0"/>
              <a:t>May indicate the need for further assessments &amp;/or interventions.</a:t>
            </a:r>
          </a:p>
          <a:p>
            <a:pPr marL="0" indent="0">
              <a:buNone/>
            </a:pPr>
            <a:endParaRPr lang="en-US" sz="1400" i="1" dirty="0" smtClean="0"/>
          </a:p>
          <a:p>
            <a:pPr marL="0" indent="0">
              <a:buNone/>
            </a:pPr>
            <a:r>
              <a:rPr lang="en-US" sz="2000" i="1" dirty="0" smtClean="0"/>
              <a:t>For review:</a:t>
            </a:r>
            <a:endParaRPr lang="en-US" sz="2000" i="1" dirty="0"/>
          </a:p>
          <a:p>
            <a:r>
              <a:rPr lang="en-US" dirty="0" smtClean="0"/>
              <a:t>Parent Informant</a:t>
            </a:r>
            <a:endParaRPr lang="en-US" sz="2000" dirty="0" smtClean="0"/>
          </a:p>
          <a:p>
            <a:r>
              <a:rPr lang="en-US" dirty="0" smtClean="0"/>
              <a:t>Teacher Informant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2050" name="Picture 2" descr="C:\Users\mktaylor\AppData\Local\Microsoft\Windows\Temporary Internet Files\Content.IE5\Y38QBLYP\checklist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038600"/>
            <a:ext cx="2287889" cy="2091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02438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Family Satisfaction Survey</a:t>
            </a:r>
            <a:endParaRPr lang="en-US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altLang="en-US" sz="1800" b="1" dirty="0" smtClean="0">
              <a:ea typeface="ヒラギノ角ゴ Pro W3" charset="-128"/>
            </a:endParaRPr>
          </a:p>
          <a:p>
            <a:pPr marL="0" indent="0">
              <a:buFontTx/>
              <a:buNone/>
            </a:pPr>
            <a:r>
              <a:rPr lang="en-US" altLang="en-US" sz="1800" dirty="0" smtClean="0">
                <a:ea typeface="ヒラギノ角ゴ Pro W3" charset="-128"/>
              </a:rPr>
              <a:t>Treating me with respect and interest</a:t>
            </a:r>
          </a:p>
          <a:p>
            <a:pPr marL="0" indent="0">
              <a:buFontTx/>
              <a:buNone/>
            </a:pPr>
            <a:r>
              <a:rPr lang="en-US" altLang="en-US" sz="1800" dirty="0" smtClean="0">
                <a:ea typeface="ヒラギノ角ゴ Pro W3" charset="-128"/>
              </a:rPr>
              <a:t>Encouraging me to tell my story and listening to me</a:t>
            </a:r>
          </a:p>
          <a:p>
            <a:pPr marL="0" indent="0">
              <a:buFontTx/>
              <a:buNone/>
            </a:pPr>
            <a:r>
              <a:rPr lang="en-US" altLang="en-US" sz="1800" dirty="0" smtClean="0">
                <a:ea typeface="ヒラギノ角ゴ Pro W3" charset="-128"/>
              </a:rPr>
              <a:t>Discussing options, answering my questions, and letting me decide</a:t>
            </a:r>
          </a:p>
          <a:p>
            <a:pPr marL="0" indent="0">
              <a:buFontTx/>
              <a:buNone/>
            </a:pPr>
            <a:r>
              <a:rPr lang="en-US" altLang="en-US" sz="1800" dirty="0" smtClean="0">
                <a:ea typeface="ヒラギノ角ゴ Pro W3" charset="-128"/>
              </a:rPr>
              <a:t>Using words I can understand and explaining medical terms</a:t>
            </a:r>
          </a:p>
          <a:p>
            <a:pPr marL="0" indent="0">
              <a:buFontTx/>
              <a:buNone/>
            </a:pPr>
            <a:r>
              <a:rPr lang="en-US" altLang="en-US" sz="1800" dirty="0" smtClean="0">
                <a:ea typeface="ヒラギノ角ゴ Pro W3" charset="-128"/>
              </a:rPr>
              <a:t>Telling and teaching me what I need to know about my child’s treatment plan</a:t>
            </a:r>
          </a:p>
          <a:p>
            <a:pPr marL="0" indent="0">
              <a:buFontTx/>
              <a:buNone/>
            </a:pPr>
            <a:r>
              <a:rPr lang="en-US" altLang="en-US" sz="1800" dirty="0" smtClean="0">
                <a:ea typeface="ヒラギノ角ゴ Pro W3" charset="-128"/>
              </a:rPr>
              <a:t>Taking the right amount of time with me and my child </a:t>
            </a:r>
          </a:p>
          <a:p>
            <a:pPr marL="0" indent="0">
              <a:buFontTx/>
              <a:buNone/>
            </a:pPr>
            <a:r>
              <a:rPr lang="en-US" altLang="en-US" sz="1800" dirty="0" smtClean="0">
                <a:ea typeface="ヒラギノ角ゴ Pro W3" charset="-128"/>
              </a:rPr>
              <a:t>Overall the attention I received was: </a:t>
            </a:r>
            <a:r>
              <a:rPr lang="en-US" altLang="en-US" sz="1800" b="1" i="1" dirty="0" smtClean="0">
                <a:ea typeface="ヒラギノ角ゴ Pro W3" charset="-128"/>
              </a:rPr>
              <a:t>EXCELLENT!</a:t>
            </a:r>
          </a:p>
          <a:p>
            <a:pPr marL="0" indent="0">
              <a:buFontTx/>
              <a:buNone/>
            </a:pPr>
            <a:endParaRPr lang="en-US" altLang="en-US" sz="1800" dirty="0" smtClean="0">
              <a:ea typeface="ヒラギノ角ゴ Pro W3" charset="-128"/>
            </a:endParaRPr>
          </a:p>
          <a:p>
            <a:pPr marL="0" indent="0">
              <a:buFontTx/>
              <a:buNone/>
            </a:pPr>
            <a:endParaRPr lang="en-US" altLang="en-US" sz="1800" dirty="0" smtClean="0">
              <a:ea typeface="ヒラギノ角ゴ Pro W3" charset="-128"/>
            </a:endParaRPr>
          </a:p>
          <a:p>
            <a:pPr marL="0" indent="0">
              <a:buFontTx/>
              <a:buNone/>
            </a:pPr>
            <a:endParaRPr lang="en-US" altLang="en-US" sz="1800" dirty="0" smtClean="0">
              <a:ea typeface="ヒラギノ角ゴ Pro W3" charset="-128"/>
            </a:endParaRPr>
          </a:p>
        </p:txBody>
      </p:sp>
      <p:pic>
        <p:nvPicPr>
          <p:cNvPr id="5" name="Picture 2" descr="C:\Users\mktaylor\AppData\Local\Microsoft\Windows\Temporary Internet Files\Content.IE5\UPGS7IY5\objetivos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752600"/>
            <a:ext cx="1839913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119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QUESTIONS?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4" y="3886200"/>
            <a:ext cx="9144000" cy="237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75615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98C5C1DF-B08B-4C35-B9AF-8A16FB16DD2C}" type="slidenum">
              <a:rPr lang="en-US" altLang="en-US" smtClean="0">
                <a:solidFill>
                  <a:srgbClr val="FFFFFF"/>
                </a:solidFill>
              </a:rPr>
              <a:pPr/>
              <a:t>25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6512"/>
            <a:ext cx="9144000" cy="125888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Presenter Contact Information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9220" name="Content Placeholder 2"/>
          <p:cNvSpPr>
            <a:spLocks noGrp="1"/>
          </p:cNvSpPr>
          <p:nvPr>
            <p:ph idx="4294967295"/>
          </p:nvPr>
        </p:nvSpPr>
        <p:spPr>
          <a:xfrm>
            <a:off x="990600" y="1066800"/>
            <a:ext cx="6562724" cy="3348038"/>
          </a:xfrm>
        </p:spPr>
        <p:txBody>
          <a:bodyPr>
            <a:normAutofit fontScale="92500" lnSpcReduction="20000"/>
          </a:bodyPr>
          <a:lstStyle/>
          <a:p>
            <a:pPr marL="342900" lvl="1" indent="-342900">
              <a:buFont typeface="Arial" charset="0"/>
              <a:buChar char="•"/>
            </a:pPr>
            <a:r>
              <a:rPr lang="en-US" altLang="en-US" sz="2000" dirty="0"/>
              <a:t>Mary M. Fournier, PT MS PCS</a:t>
            </a:r>
          </a:p>
          <a:p>
            <a:pPr lvl="1">
              <a:buFont typeface="Arial" charset="0"/>
              <a:buChar char="•"/>
            </a:pPr>
            <a:r>
              <a:rPr lang="en-US" altLang="en-US" sz="2000" dirty="0" smtClean="0">
                <a:hlinkClick r:id="rId2"/>
              </a:rPr>
              <a:t>Mfournier3@Lifespan.org</a:t>
            </a:r>
            <a:endParaRPr lang="en-US" altLang="en-US" sz="2000" dirty="0"/>
          </a:p>
          <a:p>
            <a:pPr lvl="1">
              <a:buFont typeface="Arial" charset="0"/>
              <a:buChar char="•"/>
            </a:pPr>
            <a:r>
              <a:rPr lang="en-US" altLang="en-US" sz="2000" dirty="0" smtClean="0"/>
              <a:t>401-444-5251</a:t>
            </a:r>
          </a:p>
          <a:p>
            <a:pPr marL="457200" lvl="1" indent="0">
              <a:buNone/>
            </a:pPr>
            <a:endParaRPr lang="en-US" altLang="en-US" sz="2000" dirty="0"/>
          </a:p>
          <a:p>
            <a:pPr eaLnBrk="1" hangingPunct="1">
              <a:buFont typeface="Arial" charset="0"/>
              <a:buChar char="•"/>
            </a:pPr>
            <a:r>
              <a:rPr lang="en-US" altLang="en-US" sz="2000" dirty="0" smtClean="0"/>
              <a:t>Deborah A. Rasile, PhD</a:t>
            </a:r>
          </a:p>
          <a:p>
            <a:pPr lvl="1">
              <a:buFont typeface="Arial" charset="0"/>
              <a:buChar char="•"/>
            </a:pPr>
            <a:r>
              <a:rPr lang="en-US" altLang="en-US" sz="2000" dirty="0" smtClean="0">
                <a:hlinkClick r:id="rId3"/>
              </a:rPr>
              <a:t>Drasile@Lifespan.org</a:t>
            </a:r>
            <a:endParaRPr lang="en-US" altLang="en-US" sz="2000" dirty="0" smtClean="0"/>
          </a:p>
          <a:p>
            <a:pPr lvl="1">
              <a:buFont typeface="Arial" charset="0"/>
              <a:buChar char="•"/>
            </a:pPr>
            <a:r>
              <a:rPr lang="en-US" altLang="en-US" sz="2000" dirty="0" smtClean="0"/>
              <a:t>401-444-4317</a:t>
            </a:r>
          </a:p>
          <a:p>
            <a:pPr marL="457200" lvl="1" indent="0">
              <a:buNone/>
            </a:pPr>
            <a:endParaRPr lang="en-US" altLang="en-US" sz="2000" dirty="0" smtClean="0"/>
          </a:p>
          <a:p>
            <a:pPr eaLnBrk="1" hangingPunct="1">
              <a:buFont typeface="Arial" charset="0"/>
              <a:buChar char="•"/>
            </a:pPr>
            <a:r>
              <a:rPr lang="en-US" altLang="en-US" sz="2000" dirty="0" smtClean="0"/>
              <a:t>Maura K. Taylor, PT MBA</a:t>
            </a:r>
          </a:p>
          <a:p>
            <a:pPr lvl="1">
              <a:buFont typeface="Arial" charset="0"/>
              <a:buChar char="•"/>
            </a:pPr>
            <a:r>
              <a:rPr lang="en-US" altLang="en-US" sz="2000" dirty="0" smtClean="0">
                <a:hlinkClick r:id="rId4"/>
              </a:rPr>
              <a:t>MKTaylor@Lifespan.org</a:t>
            </a:r>
            <a:endParaRPr lang="en-US" altLang="en-US" sz="2000" dirty="0" smtClean="0"/>
          </a:p>
          <a:p>
            <a:pPr lvl="1">
              <a:buFont typeface="Arial" charset="0"/>
              <a:buChar char="•"/>
            </a:pPr>
            <a:r>
              <a:rPr lang="en-US" altLang="en-US" sz="2000" dirty="0"/>
              <a:t>401-444-8636</a:t>
            </a:r>
          </a:p>
        </p:txBody>
      </p:sp>
      <p:pic>
        <p:nvPicPr>
          <p:cNvPr id="9221" name="Picture 6" descr="CTC new logo_placeholde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113" y="5310188"/>
            <a:ext cx="2251075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25912"/>
            <a:ext cx="9144000" cy="237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960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98C5C1DF-B08B-4C35-B9AF-8A16FB16DD2C}" type="slidenum">
              <a:rPr lang="en-US" altLang="en-US" smtClean="0">
                <a:solidFill>
                  <a:srgbClr val="FFFFFF"/>
                </a:solidFill>
              </a:rPr>
              <a:pPr/>
              <a:t>3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6512"/>
            <a:ext cx="9144000" cy="12588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Module 3: Goals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9220" name="Content Placeholder 2"/>
          <p:cNvSpPr>
            <a:spLocks noGrp="1"/>
          </p:cNvSpPr>
          <p:nvPr>
            <p:ph idx="4294967295"/>
          </p:nvPr>
        </p:nvSpPr>
        <p:spPr>
          <a:xfrm>
            <a:off x="304800" y="1447800"/>
            <a:ext cx="8307387" cy="402431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Develop self-‐awareness and embrace the role of care coordinator as an agent of change. </a:t>
            </a:r>
            <a:endParaRPr lang="en-US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Discuss ways to focus on proactive, longitudinal care within the patient and family-‐centered medical home </a:t>
            </a:r>
            <a:endParaRPr lang="en-US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Recognize patients and families as indispensable, participatory members of the medical home. </a:t>
            </a:r>
            <a:endParaRPr lang="en-US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Integrate patient and family input, appreciating that family satisfaction is central to successful care coordination. </a:t>
            </a:r>
            <a:endParaRPr lang="en-US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Strategize to improve communication and accountability among providers, both within the medical practice and in the extended medical home, including the school and community. 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2764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98C5C1DF-B08B-4C35-B9AF-8A16FB16DD2C}" type="slidenum">
              <a:rPr lang="en-US" altLang="en-US" smtClean="0">
                <a:solidFill>
                  <a:srgbClr val="FFFFFF"/>
                </a:solidFill>
              </a:rPr>
              <a:pPr/>
              <a:t>4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6512"/>
            <a:ext cx="9144000" cy="13350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Learning Objectives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9220" name="Content Placeholder 2"/>
          <p:cNvSpPr>
            <a:spLocks noGrp="1"/>
          </p:cNvSpPr>
          <p:nvPr>
            <p:ph idx="4294967295"/>
          </p:nvPr>
        </p:nvSpPr>
        <p:spPr>
          <a:xfrm>
            <a:off x="304800" y="1600200"/>
            <a:ext cx="8307387" cy="40243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1.Participant </a:t>
            </a:r>
            <a:r>
              <a:rPr lang="en-US" sz="2400" dirty="0"/>
              <a:t>sees ways to focus on proactive, longitudinal care </a:t>
            </a:r>
            <a:r>
              <a:rPr lang="en-US" sz="2400" dirty="0" smtClean="0"/>
              <a:t> within </a:t>
            </a:r>
            <a:r>
              <a:rPr lang="en-US" sz="2400" dirty="0"/>
              <a:t>the patient/family-‐centered medical home. </a:t>
            </a:r>
            <a:endParaRPr lang="en-US" sz="2400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400" dirty="0" smtClean="0"/>
              <a:t>2</a:t>
            </a:r>
            <a:r>
              <a:rPr lang="en-US" sz="2400" dirty="0"/>
              <a:t>. Participant is able to identify and use tools to integrate patient and family input throughout the course of care. </a:t>
            </a:r>
            <a:endParaRPr lang="en-US" sz="2400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400" dirty="0" smtClean="0"/>
              <a:t>3</a:t>
            </a:r>
            <a:r>
              <a:rPr lang="en-US" sz="2400" dirty="0"/>
              <a:t>. Participant sees ways to improve communication and accountability among providers both within the medical practice and in the extended medical home, including the school. </a:t>
            </a:r>
            <a:endParaRPr lang="en-US" sz="2400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400" dirty="0" smtClean="0"/>
              <a:t>4</a:t>
            </a:r>
            <a:r>
              <a:rPr lang="en-US" sz="2400" dirty="0"/>
              <a:t>. Participant recognizes the role of care coordinators in working collaboratively to implement practice improvement. </a:t>
            </a:r>
          </a:p>
          <a:p>
            <a:pPr marL="0" indent="0" eaLnBrk="1" hangingPunct="1">
              <a:buNone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6960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Medical Home Team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	      </a:t>
            </a:r>
            <a:r>
              <a:rPr lang="en-US" sz="2400" dirty="0" smtClean="0"/>
              <a:t>Requires Cross- Organizational Relationships</a:t>
            </a:r>
          </a:p>
          <a:p>
            <a:pPr marL="0" indent="0">
              <a:buNone/>
            </a:pPr>
            <a:endParaRPr lang="en-US" sz="2400" dirty="0" smtClean="0"/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Picture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2791583"/>
              </p:ext>
            </p:extLst>
          </p:nvPr>
        </p:nvGraphicFramePr>
        <p:xfrm>
          <a:off x="2133600" y="2133600"/>
          <a:ext cx="4876800" cy="4187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Users\mktaylor\AppData\Local\Microsoft\Windows\Temporary Internet Files\Content.IE5\9XD0JF7M\family[1]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590453"/>
            <a:ext cx="1775950" cy="1330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634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Care Coordination?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 &amp; Family Centered</a:t>
            </a:r>
          </a:p>
          <a:p>
            <a:r>
              <a:rPr lang="en-US" dirty="0" smtClean="0"/>
              <a:t>Assessment Driven</a:t>
            </a:r>
          </a:p>
          <a:p>
            <a:r>
              <a:rPr lang="en-US" dirty="0" smtClean="0"/>
              <a:t>Team Based Activity</a:t>
            </a:r>
          </a:p>
          <a:p>
            <a:r>
              <a:rPr lang="en-US" dirty="0" smtClean="0"/>
              <a:t>Promotes Self-Management Skills</a:t>
            </a:r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Designed to meet the needs of the child while enhancing the care giving capabilities of the family.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7057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Who is a Care Coordinator?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Listener</a:t>
            </a:r>
          </a:p>
          <a:p>
            <a:r>
              <a:rPr lang="en-US" dirty="0" smtClean="0"/>
              <a:t>Organizer</a:t>
            </a:r>
          </a:p>
          <a:p>
            <a:r>
              <a:rPr lang="en-US" dirty="0" smtClean="0"/>
              <a:t>Resource</a:t>
            </a:r>
          </a:p>
          <a:p>
            <a:r>
              <a:rPr lang="en-US" dirty="0" smtClean="0"/>
              <a:t>Change Agent</a:t>
            </a:r>
          </a:p>
          <a:p>
            <a:r>
              <a:rPr lang="en-US" dirty="0" smtClean="0"/>
              <a:t>Doer</a:t>
            </a:r>
          </a:p>
          <a:p>
            <a:r>
              <a:rPr lang="en-US" dirty="0" smtClean="0"/>
              <a:t>Communicator</a:t>
            </a:r>
          </a:p>
          <a:p>
            <a:r>
              <a:rPr lang="en-US" dirty="0" smtClean="0"/>
              <a:t>Team Member</a:t>
            </a:r>
            <a:endParaRPr lang="en-US" dirty="0"/>
          </a:p>
        </p:txBody>
      </p:sp>
      <p:pic>
        <p:nvPicPr>
          <p:cNvPr id="2053" name="Picture 5" descr="C:\Users\mktaylor\AppData\Local\Microsoft\Windows\Temporary Internet Files\Content.IE5\UPGS7IY5\juggler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828800"/>
            <a:ext cx="3901440" cy="3901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426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Building the Relationship with the Family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4206278"/>
              </p:ext>
            </p:extLst>
          </p:nvPr>
        </p:nvGraphicFramePr>
        <p:xfrm>
          <a:off x="990600" y="1371600"/>
          <a:ext cx="6817407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66729" y="5454659"/>
            <a:ext cx="61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Care Coordinator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21379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Framework for Care Coordination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Coordination Activities are grouped by four areas of client domain: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Physical: Medical/Behavioral</a:t>
            </a:r>
          </a:p>
          <a:p>
            <a:pPr lvl="1"/>
            <a:r>
              <a:rPr lang="en-US" dirty="0" smtClean="0"/>
              <a:t>Knowledge and Skills</a:t>
            </a:r>
          </a:p>
          <a:p>
            <a:pPr lvl="1"/>
            <a:r>
              <a:rPr lang="en-US" dirty="0" smtClean="0"/>
              <a:t>Resources</a:t>
            </a:r>
          </a:p>
          <a:p>
            <a:pPr lvl="1"/>
            <a:r>
              <a:rPr lang="en-US" dirty="0" smtClean="0"/>
              <a:t>Support and Coping</a:t>
            </a:r>
          </a:p>
          <a:p>
            <a:pPr lvl="1"/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95333714"/>
              </p:ext>
            </p:extLst>
          </p:nvPr>
        </p:nvGraphicFramePr>
        <p:xfrm>
          <a:off x="5181600" y="2514600"/>
          <a:ext cx="35052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96000"/>
            <a:ext cx="2438400" cy="559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971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1122</Words>
  <Application>Microsoft Office PowerPoint</Application>
  <PresentationFormat>On-screen Show (4:3)</PresentationFormat>
  <Paragraphs>245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ヒラギノ角ゴ Pro W3</vt:lpstr>
      <vt:lpstr>Office Theme</vt:lpstr>
      <vt:lpstr>Integrating Care Coordination into Our Everyday Work (Module 3)</vt:lpstr>
      <vt:lpstr>Citations:</vt:lpstr>
      <vt:lpstr>Module 3: Goals</vt:lpstr>
      <vt:lpstr>Learning Objectives</vt:lpstr>
      <vt:lpstr>Medical Home Team</vt:lpstr>
      <vt:lpstr>What is Care Coordination?</vt:lpstr>
      <vt:lpstr>Who is a Care Coordinator?</vt:lpstr>
      <vt:lpstr>Building the Relationship with the Family</vt:lpstr>
      <vt:lpstr>Framework for Care Coordination</vt:lpstr>
      <vt:lpstr>Physical: Medical and Behavioral</vt:lpstr>
      <vt:lpstr>Knowledge and Skills</vt:lpstr>
      <vt:lpstr>Resources</vt:lpstr>
      <vt:lpstr>Supports</vt:lpstr>
      <vt:lpstr> Family Care Coordination Assistance Needs Assessment </vt:lpstr>
      <vt:lpstr>Building the Relationship with the Family</vt:lpstr>
      <vt:lpstr>Improving Communication:                Use of Standardized Tools</vt:lpstr>
      <vt:lpstr> BIO-PSYCHO-SOCIAL APPROACH </vt:lpstr>
      <vt:lpstr> BIO-PSYCHO-SOCIAL APPROACH </vt:lpstr>
      <vt:lpstr> Case Example: John </vt:lpstr>
      <vt:lpstr>John’s Assessment</vt:lpstr>
      <vt:lpstr>John’s Interventions</vt:lpstr>
      <vt:lpstr>NICHQ Vanderbilt Rating Scale</vt:lpstr>
      <vt:lpstr>Family Satisfaction Survey</vt:lpstr>
      <vt:lpstr>QUESTIONS?</vt:lpstr>
      <vt:lpstr>Presenter Contact Information</vt:lpstr>
    </vt:vector>
  </TitlesOfParts>
  <Company>Lifespan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 Coordination  Training and Learning Day</dc:title>
  <dc:creator>Taylor, Maura K</dc:creator>
  <cp:lastModifiedBy>Hakim, Hannah (OHHS)</cp:lastModifiedBy>
  <cp:revision>36</cp:revision>
  <cp:lastPrinted>2016-02-19T18:35:06Z</cp:lastPrinted>
  <dcterms:created xsi:type="dcterms:W3CDTF">2016-02-17T15:21:29Z</dcterms:created>
  <dcterms:modified xsi:type="dcterms:W3CDTF">2016-02-19T19:40:20Z</dcterms:modified>
</cp:coreProperties>
</file>