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5" r:id="rId1"/>
  </p:sldMasterIdLst>
  <p:notesMasterIdLst>
    <p:notesMasterId r:id="rId37"/>
  </p:notesMasterIdLst>
  <p:sldIdLst>
    <p:sldId id="256" r:id="rId2"/>
    <p:sldId id="318" r:id="rId3"/>
    <p:sldId id="326" r:id="rId4"/>
    <p:sldId id="327" r:id="rId5"/>
    <p:sldId id="328" r:id="rId6"/>
    <p:sldId id="329" r:id="rId7"/>
    <p:sldId id="330" r:id="rId8"/>
    <p:sldId id="331" r:id="rId9"/>
    <p:sldId id="332" r:id="rId10"/>
    <p:sldId id="333" r:id="rId11"/>
    <p:sldId id="334"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348" r:id="rId25"/>
    <p:sldId id="350" r:id="rId26"/>
    <p:sldId id="351" r:id="rId27"/>
    <p:sldId id="354" r:id="rId28"/>
    <p:sldId id="356" r:id="rId29"/>
    <p:sldId id="357" r:id="rId30"/>
    <p:sldId id="358" r:id="rId31"/>
    <p:sldId id="359" r:id="rId32"/>
    <p:sldId id="360" r:id="rId33"/>
    <p:sldId id="362" r:id="rId34"/>
    <p:sldId id="361" r:id="rId35"/>
    <p:sldId id="363" r:id="rId3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0" d="100"/>
          <a:sy n="80" d="100"/>
        </p:scale>
        <p:origin x="-888" y="-7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0036701313140595"/>
          <c:y val="1.4071637561891198E-2"/>
        </c:manualLayout>
      </c:layout>
      <c:overlay val="0"/>
      <c:txPr>
        <a:bodyPr/>
        <a:lstStyle/>
        <a:p>
          <a:pPr>
            <a:defRPr sz="1600">
              <a:solidFill>
                <a:schemeClr val="tx2"/>
              </a:solidFill>
            </a:defRPr>
          </a:pPr>
          <a:endParaRPr lang="en-US"/>
        </a:p>
      </c:txPr>
    </c:title>
    <c:autoTitleDeleted val="0"/>
    <c:plotArea>
      <c:layout/>
      <c:pieChart>
        <c:varyColors val="1"/>
        <c:ser>
          <c:idx val="0"/>
          <c:order val="0"/>
          <c:tx>
            <c:strRef>
              <c:f>Sheet1!$B$1</c:f>
              <c:strCache>
                <c:ptCount val="1"/>
                <c:pt idx="0">
                  <c:v>Knowledgeable of the subject</c:v>
                </c:pt>
              </c:strCache>
            </c:strRef>
          </c:tx>
          <c:dLbls>
            <c:showLegendKey val="0"/>
            <c:showVal val="0"/>
            <c:showCatName val="0"/>
            <c:showSerName val="0"/>
            <c:showPercent val="1"/>
            <c:showBubbleSize val="0"/>
            <c:showLeaderLines val="1"/>
          </c:dLbls>
          <c:cat>
            <c:strRef>
              <c:f>Sheet1!$A$2:$A$7</c:f>
              <c:strCache>
                <c:ptCount val="5"/>
                <c:pt idx="0">
                  <c:v>5 - High Agree</c:v>
                </c:pt>
                <c:pt idx="1">
                  <c:v>4</c:v>
                </c:pt>
                <c:pt idx="2">
                  <c:v>3</c:v>
                </c:pt>
                <c:pt idx="3">
                  <c:v>2</c:v>
                </c:pt>
                <c:pt idx="4">
                  <c:v>1 - Low Agree</c:v>
                </c:pt>
              </c:strCache>
            </c:strRef>
          </c:cat>
          <c:val>
            <c:numRef>
              <c:f>Sheet1!$B$2:$B$7</c:f>
              <c:numCache>
                <c:formatCode>General</c:formatCode>
                <c:ptCount val="6"/>
                <c:pt idx="0">
                  <c:v>75.819999999999993</c:v>
                </c:pt>
                <c:pt idx="1">
                  <c:v>18.68</c:v>
                </c:pt>
                <c:pt idx="2">
                  <c:v>2.2000000000000002</c:v>
                </c:pt>
              </c:numCache>
            </c:numRef>
          </c:val>
        </c:ser>
        <c:dLbls>
          <c:showLegendKey val="0"/>
          <c:showVal val="0"/>
          <c:showCatName val="0"/>
          <c:showSerName val="0"/>
          <c:showPercent val="1"/>
          <c:showBubbleSize val="0"/>
          <c:showLeaderLines val="1"/>
        </c:dLbls>
        <c:firstSliceAng val="0"/>
      </c:pieChart>
    </c:plotArea>
    <c:legend>
      <c:legendPos val="b"/>
      <c:layout>
        <c:manualLayout>
          <c:xMode val="edge"/>
          <c:yMode val="edge"/>
          <c:x val="8.0395448934201225E-2"/>
          <c:y val="0.79779295285674268"/>
          <c:w val="0.8392091021315975"/>
          <c:h val="0.17573565458959753"/>
        </c:manualLayout>
      </c:layout>
      <c:overlay val="0"/>
      <c:txPr>
        <a:bodyPr/>
        <a:lstStyle/>
        <a:p>
          <a:pPr>
            <a:defRPr sz="11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Organized in presenting</c:v>
                </c:pt>
              </c:strCache>
            </c:strRef>
          </c:tx>
          <c:dLbls>
            <c:showLegendKey val="0"/>
            <c:showVal val="0"/>
            <c:showCatName val="0"/>
            <c:showSerName val="0"/>
            <c:showPercent val="1"/>
            <c:showBubbleSize val="0"/>
            <c:showLeaderLines val="1"/>
          </c:dLbls>
          <c:cat>
            <c:strRef>
              <c:f>Sheet1!$A$2:$A$7</c:f>
              <c:strCache>
                <c:ptCount val="6"/>
                <c:pt idx="0">
                  <c:v>1st Qtr</c:v>
                </c:pt>
                <c:pt idx="1">
                  <c:v>2nd Qtr</c:v>
                </c:pt>
                <c:pt idx="2">
                  <c:v>3rd Qtr</c:v>
                </c:pt>
                <c:pt idx="5">
                  <c:v>4th Qtr</c:v>
                </c:pt>
              </c:strCache>
            </c:strRef>
          </c:cat>
          <c:val>
            <c:numRef>
              <c:f>Sheet1!$B$2:$B$7</c:f>
              <c:numCache>
                <c:formatCode>General</c:formatCode>
                <c:ptCount val="6"/>
                <c:pt idx="0">
                  <c:v>76.239999999999995</c:v>
                </c:pt>
                <c:pt idx="1">
                  <c:v>19.8</c:v>
                </c:pt>
                <c:pt idx="2">
                  <c:v>1.98</c:v>
                </c:pt>
                <c:pt idx="3">
                  <c:v>1.98</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Effective in content delivery</c:v>
                </c:pt>
              </c:strCache>
            </c:strRef>
          </c:tx>
          <c:dLbls>
            <c:showLegendKey val="0"/>
            <c:showVal val="0"/>
            <c:showCatName val="0"/>
            <c:showSerName val="0"/>
            <c:showPercent val="1"/>
            <c:showBubbleSize val="0"/>
            <c:showLeaderLines val="1"/>
          </c:dLbls>
          <c:cat>
            <c:strRef>
              <c:f>Sheet1!$A$2:$A$7</c:f>
              <c:strCache>
                <c:ptCount val="6"/>
                <c:pt idx="0">
                  <c:v>1st Qtr</c:v>
                </c:pt>
                <c:pt idx="1">
                  <c:v>2nd Qtr</c:v>
                </c:pt>
                <c:pt idx="2">
                  <c:v>3rd Qtr</c:v>
                </c:pt>
                <c:pt idx="5">
                  <c:v>4th Qtr</c:v>
                </c:pt>
              </c:strCache>
            </c:strRef>
          </c:cat>
          <c:val>
            <c:numRef>
              <c:f>Sheet1!$B$2:$B$7</c:f>
              <c:numCache>
                <c:formatCode>General</c:formatCode>
                <c:ptCount val="6"/>
                <c:pt idx="0">
                  <c:v>68.319999999999993</c:v>
                </c:pt>
                <c:pt idx="1">
                  <c:v>22.77</c:v>
                </c:pt>
                <c:pt idx="2">
                  <c:v>4.95</c:v>
                </c:pt>
                <c:pt idx="3">
                  <c:v>0.99</c:v>
                </c:pt>
                <c:pt idx="4">
                  <c:v>2.97</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Teaching methods/aids appropriate used effectively</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60</c:v>
                </c:pt>
                <c:pt idx="1">
                  <c:v>24</c:v>
                </c:pt>
                <c:pt idx="2">
                  <c:v>7</c:v>
                </c:pt>
                <c:pt idx="3">
                  <c:v>5</c:v>
                </c:pt>
                <c:pt idx="4">
                  <c:v>3</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0036701313140595"/>
          <c:y val="1.4071637561891198E-2"/>
        </c:manualLayout>
      </c:layout>
      <c:overlay val="0"/>
      <c:txPr>
        <a:bodyPr/>
        <a:lstStyle/>
        <a:p>
          <a:pPr>
            <a:defRPr sz="1600">
              <a:solidFill>
                <a:schemeClr val="tx2"/>
              </a:solidFill>
            </a:defRPr>
          </a:pPr>
          <a:endParaRPr lang="en-US"/>
        </a:p>
      </c:txPr>
    </c:title>
    <c:autoTitleDeleted val="0"/>
    <c:plotArea>
      <c:layout/>
      <c:pieChart>
        <c:varyColors val="1"/>
        <c:ser>
          <c:idx val="0"/>
          <c:order val="0"/>
          <c:tx>
            <c:strRef>
              <c:f>Sheet1!$B$1</c:f>
              <c:strCache>
                <c:ptCount val="1"/>
                <c:pt idx="0">
                  <c:v>Knowledgeable of the subject</c:v>
                </c:pt>
              </c:strCache>
            </c:strRef>
          </c:tx>
          <c:dLbls>
            <c:showLegendKey val="0"/>
            <c:showVal val="0"/>
            <c:showCatName val="0"/>
            <c:showSerName val="0"/>
            <c:showPercent val="1"/>
            <c:showBubbleSize val="0"/>
            <c:showLeaderLines val="1"/>
          </c:dLbls>
          <c:cat>
            <c:strRef>
              <c:f>Sheet1!$A$2:$A$6</c:f>
              <c:strCache>
                <c:ptCount val="5"/>
                <c:pt idx="0">
                  <c:v>5 - High Agree</c:v>
                </c:pt>
                <c:pt idx="1">
                  <c:v>4</c:v>
                </c:pt>
                <c:pt idx="2">
                  <c:v>3</c:v>
                </c:pt>
                <c:pt idx="3">
                  <c:v>2</c:v>
                </c:pt>
                <c:pt idx="4">
                  <c:v>1 - Low Agree</c:v>
                </c:pt>
              </c:strCache>
            </c:strRef>
          </c:cat>
          <c:val>
            <c:numRef>
              <c:f>Sheet1!$B$2:$B$6</c:f>
              <c:numCache>
                <c:formatCode>General</c:formatCode>
                <c:ptCount val="5"/>
                <c:pt idx="0">
                  <c:v>83.33</c:v>
                </c:pt>
                <c:pt idx="1">
                  <c:v>6.67</c:v>
                </c:pt>
                <c:pt idx="2">
                  <c:v>3.33</c:v>
                </c:pt>
                <c:pt idx="3">
                  <c:v>1.67</c:v>
                </c:pt>
              </c:numCache>
            </c:numRef>
          </c:val>
        </c:ser>
        <c:dLbls>
          <c:showLegendKey val="0"/>
          <c:showVal val="0"/>
          <c:showCatName val="0"/>
          <c:showSerName val="0"/>
          <c:showPercent val="1"/>
          <c:showBubbleSize val="0"/>
          <c:showLeaderLines val="1"/>
        </c:dLbls>
        <c:firstSliceAng val="0"/>
      </c:pieChart>
    </c:plotArea>
    <c:legend>
      <c:legendPos val="b"/>
      <c:layout>
        <c:manualLayout>
          <c:xMode val="edge"/>
          <c:yMode val="edge"/>
          <c:x val="8.0395448934201225E-2"/>
          <c:y val="0.78191011732454674"/>
          <c:w val="0.8392091021315975"/>
          <c:h val="0.20220704714325735"/>
        </c:manualLayout>
      </c:layout>
      <c:overlay val="0"/>
      <c:txPr>
        <a:bodyPr/>
        <a:lstStyle/>
        <a:p>
          <a:pPr>
            <a:defRPr sz="11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Organized in presenting</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67.239999999999995</c:v>
                </c:pt>
                <c:pt idx="1">
                  <c:v>13.79</c:v>
                </c:pt>
                <c:pt idx="2">
                  <c:v>10.34</c:v>
                </c:pt>
                <c:pt idx="3">
                  <c:v>1.72</c:v>
                </c:pt>
                <c:pt idx="4">
                  <c:v>1.72</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Effective in content delivery</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50.88</c:v>
                </c:pt>
                <c:pt idx="1">
                  <c:v>21.05</c:v>
                </c:pt>
                <c:pt idx="2">
                  <c:v>15.79</c:v>
                </c:pt>
                <c:pt idx="3">
                  <c:v>3.51</c:v>
                </c:pt>
                <c:pt idx="4">
                  <c:v>3.51</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Teaching methods/aids appropriate used effectively</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55.36</c:v>
                </c:pt>
                <c:pt idx="1">
                  <c:v>21.43</c:v>
                </c:pt>
                <c:pt idx="2">
                  <c:v>12.5</c:v>
                </c:pt>
                <c:pt idx="3">
                  <c:v>5.36</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0036701313140595"/>
          <c:y val="1.4071637561891198E-2"/>
        </c:manualLayout>
      </c:layout>
      <c:overlay val="0"/>
      <c:txPr>
        <a:bodyPr/>
        <a:lstStyle/>
        <a:p>
          <a:pPr>
            <a:defRPr sz="1600">
              <a:solidFill>
                <a:schemeClr val="tx2"/>
              </a:solidFill>
            </a:defRPr>
          </a:pPr>
          <a:endParaRPr lang="en-US"/>
        </a:p>
      </c:txPr>
    </c:title>
    <c:autoTitleDeleted val="0"/>
    <c:plotArea>
      <c:layout/>
      <c:pieChart>
        <c:varyColors val="1"/>
        <c:ser>
          <c:idx val="0"/>
          <c:order val="0"/>
          <c:tx>
            <c:strRef>
              <c:f>Sheet1!$B$1</c:f>
              <c:strCache>
                <c:ptCount val="1"/>
                <c:pt idx="0">
                  <c:v>Knowledgeable of the subject</c:v>
                </c:pt>
              </c:strCache>
            </c:strRef>
          </c:tx>
          <c:dLbls>
            <c:showLegendKey val="0"/>
            <c:showVal val="0"/>
            <c:showCatName val="0"/>
            <c:showSerName val="0"/>
            <c:showPercent val="1"/>
            <c:showBubbleSize val="0"/>
            <c:showLeaderLines val="1"/>
          </c:dLbls>
          <c:cat>
            <c:strRef>
              <c:f>Sheet1!$A$2:$A$6</c:f>
              <c:strCache>
                <c:ptCount val="5"/>
                <c:pt idx="0">
                  <c:v>5 - High Agree</c:v>
                </c:pt>
                <c:pt idx="1">
                  <c:v>4</c:v>
                </c:pt>
                <c:pt idx="2">
                  <c:v>3</c:v>
                </c:pt>
                <c:pt idx="3">
                  <c:v>2</c:v>
                </c:pt>
                <c:pt idx="4">
                  <c:v>1 - Low Agree</c:v>
                </c:pt>
              </c:strCache>
            </c:strRef>
          </c:cat>
          <c:val>
            <c:numRef>
              <c:f>Sheet1!$B$2:$B$6</c:f>
              <c:numCache>
                <c:formatCode>General</c:formatCode>
                <c:ptCount val="5"/>
                <c:pt idx="0">
                  <c:v>42.86</c:v>
                </c:pt>
              </c:numCache>
            </c:numRef>
          </c:val>
        </c:ser>
        <c:dLbls>
          <c:showLegendKey val="0"/>
          <c:showVal val="0"/>
          <c:showCatName val="0"/>
          <c:showSerName val="0"/>
          <c:showPercent val="1"/>
          <c:showBubbleSize val="0"/>
          <c:showLeaderLines val="1"/>
        </c:dLbls>
        <c:firstSliceAng val="0"/>
      </c:pieChart>
    </c:plotArea>
    <c:legend>
      <c:legendPos val="b"/>
      <c:layout>
        <c:manualLayout>
          <c:xMode val="edge"/>
          <c:yMode val="edge"/>
          <c:x val="8.0395448934201225E-2"/>
          <c:y val="0.78191011732454674"/>
          <c:w val="0.8392091021315975"/>
          <c:h val="0.20220704714325735"/>
        </c:manualLayout>
      </c:layout>
      <c:overlay val="0"/>
      <c:txPr>
        <a:bodyPr/>
        <a:lstStyle/>
        <a:p>
          <a:pPr>
            <a:defRPr sz="11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Organized in presenting</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30.77</c:v>
                </c:pt>
                <c:pt idx="1">
                  <c:v>7.69</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Effective in content delivery</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30.77</c:v>
                </c:pt>
                <c:pt idx="1">
                  <c:v>7.69</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Organized in presenting</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49.43</c:v>
                </c:pt>
                <c:pt idx="1">
                  <c:v>31.03</c:v>
                </c:pt>
                <c:pt idx="2">
                  <c:v>13.79</c:v>
                </c:pt>
                <c:pt idx="3">
                  <c:v>3.45</c:v>
                </c:pt>
                <c:pt idx="4">
                  <c:v>1.1499999999999999</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Teaching methods/aids appropriate used effectively</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26.67</c:v>
                </c:pt>
                <c:pt idx="1">
                  <c:v>6.67</c:v>
                </c:pt>
                <c:pt idx="2">
                  <c:v>6.67</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0036701313140595"/>
          <c:y val="1.4071637561891198E-2"/>
        </c:manualLayout>
      </c:layout>
      <c:overlay val="0"/>
      <c:txPr>
        <a:bodyPr/>
        <a:lstStyle/>
        <a:p>
          <a:pPr>
            <a:defRPr sz="1600">
              <a:solidFill>
                <a:schemeClr val="tx2"/>
              </a:solidFill>
            </a:defRPr>
          </a:pPr>
          <a:endParaRPr lang="en-US"/>
        </a:p>
      </c:txPr>
    </c:title>
    <c:autoTitleDeleted val="0"/>
    <c:plotArea>
      <c:layout/>
      <c:pieChart>
        <c:varyColors val="1"/>
        <c:ser>
          <c:idx val="0"/>
          <c:order val="0"/>
          <c:tx>
            <c:strRef>
              <c:f>Sheet1!$B$1</c:f>
              <c:strCache>
                <c:ptCount val="1"/>
                <c:pt idx="0">
                  <c:v>Knowledgeable of the subject</c:v>
                </c:pt>
              </c:strCache>
            </c:strRef>
          </c:tx>
          <c:dLbls>
            <c:showLegendKey val="0"/>
            <c:showVal val="0"/>
            <c:showCatName val="0"/>
            <c:showSerName val="0"/>
            <c:showPercent val="1"/>
            <c:showBubbleSize val="0"/>
            <c:showLeaderLines val="1"/>
          </c:dLbls>
          <c:cat>
            <c:strRef>
              <c:f>Sheet1!$A$2:$A$6</c:f>
              <c:strCache>
                <c:ptCount val="5"/>
                <c:pt idx="0">
                  <c:v>5 - High Agree</c:v>
                </c:pt>
                <c:pt idx="1">
                  <c:v>4</c:v>
                </c:pt>
                <c:pt idx="2">
                  <c:v>3</c:v>
                </c:pt>
                <c:pt idx="3">
                  <c:v>2</c:v>
                </c:pt>
                <c:pt idx="4">
                  <c:v>1 - Low Agree</c:v>
                </c:pt>
              </c:strCache>
            </c:strRef>
          </c:cat>
          <c:val>
            <c:numRef>
              <c:f>Sheet1!$B$2:$B$6</c:f>
              <c:numCache>
                <c:formatCode>General</c:formatCode>
                <c:ptCount val="5"/>
                <c:pt idx="0">
                  <c:v>55.56</c:v>
                </c:pt>
              </c:numCache>
            </c:numRef>
          </c:val>
        </c:ser>
        <c:dLbls>
          <c:showLegendKey val="0"/>
          <c:showVal val="0"/>
          <c:showCatName val="0"/>
          <c:showSerName val="0"/>
          <c:showPercent val="1"/>
          <c:showBubbleSize val="0"/>
          <c:showLeaderLines val="1"/>
        </c:dLbls>
        <c:firstSliceAng val="0"/>
      </c:pieChart>
    </c:plotArea>
    <c:legend>
      <c:legendPos val="b"/>
      <c:layout>
        <c:manualLayout>
          <c:xMode val="edge"/>
          <c:yMode val="edge"/>
          <c:x val="8.0395448934201225E-2"/>
          <c:y val="0.78191011732454674"/>
          <c:w val="0.8392091021315975"/>
          <c:h val="0.16779423682349959"/>
        </c:manualLayout>
      </c:layout>
      <c:overlay val="0"/>
      <c:txPr>
        <a:bodyPr/>
        <a:lstStyle/>
        <a:p>
          <a:pPr>
            <a:defRPr sz="11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Organized in presenting</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50</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Effective in content delivery</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50</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Teaching methods/aids appropriate used effectively</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44.44</c:v>
                </c:pt>
                <c:pt idx="2">
                  <c:v>5.56</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0036701313140595"/>
          <c:y val="1.4071637561891198E-2"/>
        </c:manualLayout>
      </c:layout>
      <c:overlay val="0"/>
      <c:txPr>
        <a:bodyPr/>
        <a:lstStyle/>
        <a:p>
          <a:pPr>
            <a:defRPr sz="1600">
              <a:solidFill>
                <a:schemeClr val="tx2"/>
              </a:solidFill>
            </a:defRPr>
          </a:pPr>
          <a:endParaRPr lang="en-US"/>
        </a:p>
      </c:txPr>
    </c:title>
    <c:autoTitleDeleted val="0"/>
    <c:plotArea>
      <c:layout/>
      <c:pieChart>
        <c:varyColors val="1"/>
        <c:ser>
          <c:idx val="0"/>
          <c:order val="0"/>
          <c:tx>
            <c:strRef>
              <c:f>Sheet1!$B$1</c:f>
              <c:strCache>
                <c:ptCount val="1"/>
                <c:pt idx="0">
                  <c:v>Knowledgeable of the subject</c:v>
                </c:pt>
              </c:strCache>
            </c:strRef>
          </c:tx>
          <c:dLbls>
            <c:showLegendKey val="0"/>
            <c:showVal val="0"/>
            <c:showCatName val="0"/>
            <c:showSerName val="0"/>
            <c:showPercent val="1"/>
            <c:showBubbleSize val="0"/>
            <c:showLeaderLines val="1"/>
          </c:dLbls>
          <c:cat>
            <c:strRef>
              <c:f>Sheet1!$A$2:$A$6</c:f>
              <c:strCache>
                <c:ptCount val="5"/>
                <c:pt idx="0">
                  <c:v>5 - High Agree</c:v>
                </c:pt>
                <c:pt idx="1">
                  <c:v>4</c:v>
                </c:pt>
                <c:pt idx="2">
                  <c:v>3</c:v>
                </c:pt>
                <c:pt idx="3">
                  <c:v>2</c:v>
                </c:pt>
                <c:pt idx="4">
                  <c:v>1 - Low Agree</c:v>
                </c:pt>
              </c:strCache>
            </c:strRef>
          </c:cat>
          <c:val>
            <c:numRef>
              <c:f>Sheet1!$B$2:$B$6</c:f>
              <c:numCache>
                <c:formatCode>General</c:formatCode>
                <c:ptCount val="5"/>
                <c:pt idx="0">
                  <c:v>55.56</c:v>
                </c:pt>
              </c:numCache>
            </c:numRef>
          </c:val>
        </c:ser>
        <c:dLbls>
          <c:showLegendKey val="0"/>
          <c:showVal val="0"/>
          <c:showCatName val="0"/>
          <c:showSerName val="0"/>
          <c:showPercent val="1"/>
          <c:showBubbleSize val="0"/>
          <c:showLeaderLines val="1"/>
        </c:dLbls>
        <c:firstSliceAng val="0"/>
      </c:pieChart>
    </c:plotArea>
    <c:legend>
      <c:legendPos val="b"/>
      <c:layout>
        <c:manualLayout>
          <c:xMode val="edge"/>
          <c:yMode val="edge"/>
          <c:x val="8.0395448934201225E-2"/>
          <c:y val="0.78191011732454674"/>
          <c:w val="0.8392091021315975"/>
          <c:h val="0.16779423682349959"/>
        </c:manualLayout>
      </c:layout>
      <c:overlay val="0"/>
      <c:txPr>
        <a:bodyPr/>
        <a:lstStyle/>
        <a:p>
          <a:pPr>
            <a:defRPr sz="11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Organized in presenting</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50</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Effective in content delivery</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50</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Teaching methods/aids appropriate used effectively</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44.44</c:v>
                </c:pt>
                <c:pt idx="2">
                  <c:v>5.56</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0036701313140595"/>
          <c:y val="1.4071637561891198E-2"/>
        </c:manualLayout>
      </c:layout>
      <c:overlay val="0"/>
      <c:txPr>
        <a:bodyPr/>
        <a:lstStyle/>
        <a:p>
          <a:pPr>
            <a:defRPr sz="1600">
              <a:solidFill>
                <a:schemeClr val="tx2"/>
              </a:solidFill>
            </a:defRPr>
          </a:pPr>
          <a:endParaRPr lang="en-US"/>
        </a:p>
      </c:txPr>
    </c:title>
    <c:autoTitleDeleted val="0"/>
    <c:plotArea>
      <c:layout/>
      <c:pieChart>
        <c:varyColors val="1"/>
        <c:ser>
          <c:idx val="0"/>
          <c:order val="0"/>
          <c:tx>
            <c:strRef>
              <c:f>Sheet1!$B$1</c:f>
              <c:strCache>
                <c:ptCount val="1"/>
                <c:pt idx="0">
                  <c:v>Knowledgeable of the subject</c:v>
                </c:pt>
              </c:strCache>
            </c:strRef>
          </c:tx>
          <c:dLbls>
            <c:showLegendKey val="0"/>
            <c:showVal val="0"/>
            <c:showCatName val="0"/>
            <c:showSerName val="0"/>
            <c:showPercent val="1"/>
            <c:showBubbleSize val="0"/>
            <c:showLeaderLines val="1"/>
          </c:dLbls>
          <c:cat>
            <c:strRef>
              <c:f>Sheet1!$A$2:$A$6</c:f>
              <c:strCache>
                <c:ptCount val="5"/>
                <c:pt idx="0">
                  <c:v>5 - High Agree</c:v>
                </c:pt>
                <c:pt idx="1">
                  <c:v>4</c:v>
                </c:pt>
                <c:pt idx="2">
                  <c:v>3</c:v>
                </c:pt>
                <c:pt idx="3">
                  <c:v>2</c:v>
                </c:pt>
                <c:pt idx="4">
                  <c:v>1 - Low Agree</c:v>
                </c:pt>
              </c:strCache>
            </c:strRef>
          </c:cat>
          <c:val>
            <c:numRef>
              <c:f>Sheet1!$B$2:$B$6</c:f>
              <c:numCache>
                <c:formatCode>General</c:formatCode>
                <c:ptCount val="5"/>
                <c:pt idx="0">
                  <c:v>75</c:v>
                </c:pt>
                <c:pt idx="1">
                  <c:v>10</c:v>
                </c:pt>
              </c:numCache>
            </c:numRef>
          </c:val>
        </c:ser>
        <c:dLbls>
          <c:showLegendKey val="0"/>
          <c:showVal val="0"/>
          <c:showCatName val="0"/>
          <c:showSerName val="0"/>
          <c:showPercent val="1"/>
          <c:showBubbleSize val="0"/>
          <c:showLeaderLines val="1"/>
        </c:dLbls>
        <c:firstSliceAng val="0"/>
      </c:pieChart>
    </c:plotArea>
    <c:legend>
      <c:legendPos val="b"/>
      <c:layout>
        <c:manualLayout>
          <c:xMode val="edge"/>
          <c:yMode val="edge"/>
          <c:x val="8.0395448934201225E-2"/>
          <c:y val="0.78191011732454674"/>
          <c:w val="0.8392091021315975"/>
          <c:h val="0.16779423682349959"/>
        </c:manualLayout>
      </c:layout>
      <c:overlay val="0"/>
      <c:txPr>
        <a:bodyPr/>
        <a:lstStyle/>
        <a:p>
          <a:pPr>
            <a:defRPr sz="11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Effective in content delivery</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52.27</c:v>
                </c:pt>
                <c:pt idx="1">
                  <c:v>32.950000000000003</c:v>
                </c:pt>
                <c:pt idx="2">
                  <c:v>10.23</c:v>
                </c:pt>
                <c:pt idx="3">
                  <c:v>2.27</c:v>
                </c:pt>
                <c:pt idx="4">
                  <c:v>1.1399999999999999</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Organized in presenting</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67.5</c:v>
                </c:pt>
                <c:pt idx="1">
                  <c:v>12.5</c:v>
                </c:pt>
                <c:pt idx="2">
                  <c:v>5</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Effective in content delivery</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72.5</c:v>
                </c:pt>
                <c:pt idx="1">
                  <c:v>5</c:v>
                </c:pt>
                <c:pt idx="2">
                  <c:v>7.5</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Teaching methods/aids appropriate used effectively</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59.52</c:v>
                </c:pt>
                <c:pt idx="1">
                  <c:v>14.29</c:v>
                </c:pt>
                <c:pt idx="2">
                  <c:v>9.52</c:v>
                </c:pt>
                <c:pt idx="3">
                  <c:v>2.38</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0036701313140595"/>
          <c:y val="1.4071637561891198E-2"/>
        </c:manualLayout>
      </c:layout>
      <c:overlay val="0"/>
      <c:txPr>
        <a:bodyPr/>
        <a:lstStyle/>
        <a:p>
          <a:pPr>
            <a:defRPr sz="1600">
              <a:solidFill>
                <a:schemeClr val="tx2"/>
              </a:solidFill>
            </a:defRPr>
          </a:pPr>
          <a:endParaRPr lang="en-US"/>
        </a:p>
      </c:txPr>
    </c:title>
    <c:autoTitleDeleted val="0"/>
    <c:plotArea>
      <c:layout/>
      <c:pieChart>
        <c:varyColors val="1"/>
        <c:ser>
          <c:idx val="0"/>
          <c:order val="0"/>
          <c:tx>
            <c:strRef>
              <c:f>Sheet1!$B$1</c:f>
              <c:strCache>
                <c:ptCount val="1"/>
                <c:pt idx="0">
                  <c:v>Knowledgeable of the subject</c:v>
                </c:pt>
              </c:strCache>
            </c:strRef>
          </c:tx>
          <c:dLbls>
            <c:showLegendKey val="0"/>
            <c:showVal val="0"/>
            <c:showCatName val="0"/>
            <c:showSerName val="0"/>
            <c:showPercent val="1"/>
            <c:showBubbleSize val="0"/>
            <c:showLeaderLines val="1"/>
          </c:dLbls>
          <c:cat>
            <c:strRef>
              <c:f>Sheet1!$A$2:$A$6</c:f>
              <c:strCache>
                <c:ptCount val="5"/>
                <c:pt idx="0">
                  <c:v>5 - High Agree</c:v>
                </c:pt>
                <c:pt idx="1">
                  <c:v>4</c:v>
                </c:pt>
                <c:pt idx="2">
                  <c:v>3</c:v>
                </c:pt>
                <c:pt idx="3">
                  <c:v>2</c:v>
                </c:pt>
                <c:pt idx="4">
                  <c:v>1 - Low Agree</c:v>
                </c:pt>
              </c:strCache>
            </c:strRef>
          </c:cat>
          <c:val>
            <c:numRef>
              <c:f>Sheet1!$B$2:$B$6</c:f>
              <c:numCache>
                <c:formatCode>General</c:formatCode>
                <c:ptCount val="5"/>
                <c:pt idx="0">
                  <c:v>44.44</c:v>
                </c:pt>
                <c:pt idx="1">
                  <c:v>16.670000000000002</c:v>
                </c:pt>
              </c:numCache>
            </c:numRef>
          </c:val>
        </c:ser>
        <c:dLbls>
          <c:showLegendKey val="0"/>
          <c:showVal val="0"/>
          <c:showCatName val="0"/>
          <c:showSerName val="0"/>
          <c:showPercent val="1"/>
          <c:showBubbleSize val="0"/>
          <c:showLeaderLines val="1"/>
        </c:dLbls>
        <c:firstSliceAng val="0"/>
      </c:pieChart>
    </c:plotArea>
    <c:legend>
      <c:legendPos val="b"/>
      <c:layout>
        <c:manualLayout>
          <c:xMode val="edge"/>
          <c:yMode val="edge"/>
          <c:x val="8.0395448934201225E-2"/>
          <c:y val="0.78191011732454674"/>
          <c:w val="0.8392091021315975"/>
          <c:h val="0.16779423682349959"/>
        </c:manualLayout>
      </c:layout>
      <c:overlay val="0"/>
      <c:txPr>
        <a:bodyPr/>
        <a:lstStyle/>
        <a:p>
          <a:pPr>
            <a:defRPr sz="11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Organized in presenting</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29.41</c:v>
                </c:pt>
                <c:pt idx="1">
                  <c:v>23.53</c:v>
                </c:pt>
                <c:pt idx="2">
                  <c:v>5.88</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Effective in content delivery</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33.33</c:v>
                </c:pt>
                <c:pt idx="1">
                  <c:v>27.78</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Teaching methods/aids appropriate used effectively</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21.05</c:v>
                </c:pt>
                <c:pt idx="1">
                  <c:v>21.05</c:v>
                </c:pt>
                <c:pt idx="2">
                  <c:v>15.79</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0036701313140595"/>
          <c:y val="1.4071637561891198E-2"/>
        </c:manualLayout>
      </c:layout>
      <c:overlay val="0"/>
      <c:txPr>
        <a:bodyPr/>
        <a:lstStyle/>
        <a:p>
          <a:pPr>
            <a:defRPr sz="1600">
              <a:solidFill>
                <a:schemeClr val="tx2"/>
              </a:solidFill>
            </a:defRPr>
          </a:pPr>
          <a:endParaRPr lang="en-US"/>
        </a:p>
      </c:txPr>
    </c:title>
    <c:autoTitleDeleted val="0"/>
    <c:plotArea>
      <c:layout/>
      <c:pieChart>
        <c:varyColors val="1"/>
        <c:ser>
          <c:idx val="0"/>
          <c:order val="0"/>
          <c:tx>
            <c:strRef>
              <c:f>Sheet1!$B$1</c:f>
              <c:strCache>
                <c:ptCount val="1"/>
                <c:pt idx="0">
                  <c:v>Knowledgeable of the subject</c:v>
                </c:pt>
              </c:strCache>
            </c:strRef>
          </c:tx>
          <c:dLbls>
            <c:showLegendKey val="0"/>
            <c:showVal val="0"/>
            <c:showCatName val="0"/>
            <c:showSerName val="0"/>
            <c:showPercent val="1"/>
            <c:showBubbleSize val="0"/>
            <c:showLeaderLines val="1"/>
          </c:dLbls>
          <c:cat>
            <c:strRef>
              <c:f>Sheet1!$A$2:$A$6</c:f>
              <c:strCache>
                <c:ptCount val="5"/>
                <c:pt idx="0">
                  <c:v>5 - High Agree</c:v>
                </c:pt>
                <c:pt idx="1">
                  <c:v>4</c:v>
                </c:pt>
                <c:pt idx="2">
                  <c:v>3</c:v>
                </c:pt>
                <c:pt idx="3">
                  <c:v>2</c:v>
                </c:pt>
                <c:pt idx="4">
                  <c:v>1 - Low Agree</c:v>
                </c:pt>
              </c:strCache>
            </c:strRef>
          </c:cat>
          <c:val>
            <c:numRef>
              <c:f>Sheet1!$B$2:$B$6</c:f>
              <c:numCache>
                <c:formatCode>General</c:formatCode>
                <c:ptCount val="5"/>
                <c:pt idx="0">
                  <c:v>43.75</c:v>
                </c:pt>
                <c:pt idx="1">
                  <c:v>12.5</c:v>
                </c:pt>
              </c:numCache>
            </c:numRef>
          </c:val>
        </c:ser>
        <c:dLbls>
          <c:showLegendKey val="0"/>
          <c:showVal val="0"/>
          <c:showCatName val="0"/>
          <c:showSerName val="0"/>
          <c:showPercent val="1"/>
          <c:showBubbleSize val="0"/>
          <c:showLeaderLines val="1"/>
        </c:dLbls>
        <c:firstSliceAng val="0"/>
      </c:pieChart>
    </c:plotArea>
    <c:legend>
      <c:legendPos val="b"/>
      <c:layout>
        <c:manualLayout>
          <c:xMode val="edge"/>
          <c:yMode val="edge"/>
          <c:x val="8.0395448934201225E-2"/>
          <c:y val="0.78191011732454674"/>
          <c:w val="0.8392091021315975"/>
          <c:h val="0.16779423682349959"/>
        </c:manualLayout>
      </c:layout>
      <c:overlay val="0"/>
      <c:txPr>
        <a:bodyPr/>
        <a:lstStyle/>
        <a:p>
          <a:pPr>
            <a:defRPr sz="11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Organized in presenting</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33.33</c:v>
                </c:pt>
                <c:pt idx="1">
                  <c:v>13.33</c:v>
                </c:pt>
                <c:pt idx="2">
                  <c:v>6.67</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Effective in content delivery</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37.5</c:v>
                </c:pt>
                <c:pt idx="1">
                  <c:v>18.75</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Teaching methods/aids appropriate used effectively</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40</c:v>
                </c:pt>
                <c:pt idx="1">
                  <c:v>23.53</c:v>
                </c:pt>
                <c:pt idx="2">
                  <c:v>15.29</c:v>
                </c:pt>
                <c:pt idx="3">
                  <c:v>5.88</c:v>
                </c:pt>
                <c:pt idx="4">
                  <c:v>1.18</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Teaching methods/aids appropriate used effectively</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29.41</c:v>
                </c:pt>
                <c:pt idx="1">
                  <c:v>11.76</c:v>
                </c:pt>
                <c:pt idx="2">
                  <c:v>11.76</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0036701313140595"/>
          <c:y val="1.4071637561891198E-2"/>
        </c:manualLayout>
      </c:layout>
      <c:overlay val="0"/>
      <c:txPr>
        <a:bodyPr/>
        <a:lstStyle/>
        <a:p>
          <a:pPr>
            <a:defRPr sz="1600">
              <a:solidFill>
                <a:schemeClr val="tx2"/>
              </a:solidFill>
            </a:defRPr>
          </a:pPr>
          <a:endParaRPr lang="en-US"/>
        </a:p>
      </c:txPr>
    </c:title>
    <c:autoTitleDeleted val="0"/>
    <c:plotArea>
      <c:layout/>
      <c:pieChart>
        <c:varyColors val="1"/>
        <c:ser>
          <c:idx val="0"/>
          <c:order val="0"/>
          <c:tx>
            <c:strRef>
              <c:f>Sheet1!$B$1</c:f>
              <c:strCache>
                <c:ptCount val="1"/>
                <c:pt idx="0">
                  <c:v>Knowledgeable of the subject</c:v>
                </c:pt>
              </c:strCache>
            </c:strRef>
          </c:tx>
          <c:dLbls>
            <c:showLegendKey val="0"/>
            <c:showVal val="0"/>
            <c:showCatName val="0"/>
            <c:showSerName val="0"/>
            <c:showPercent val="1"/>
            <c:showBubbleSize val="0"/>
            <c:showLeaderLines val="1"/>
          </c:dLbls>
          <c:cat>
            <c:strRef>
              <c:f>Sheet1!$A$2:$A$6</c:f>
              <c:strCache>
                <c:ptCount val="5"/>
                <c:pt idx="0">
                  <c:v>5 - High Agree</c:v>
                </c:pt>
                <c:pt idx="1">
                  <c:v>4</c:v>
                </c:pt>
                <c:pt idx="2">
                  <c:v>3</c:v>
                </c:pt>
                <c:pt idx="3">
                  <c:v>2</c:v>
                </c:pt>
                <c:pt idx="4">
                  <c:v>1 - Low Agree</c:v>
                </c:pt>
              </c:strCache>
            </c:strRef>
          </c:cat>
          <c:val>
            <c:numRef>
              <c:f>Sheet1!$B$2:$B$6</c:f>
              <c:numCache>
                <c:formatCode>General</c:formatCode>
                <c:ptCount val="5"/>
                <c:pt idx="0">
                  <c:v>37.5</c:v>
                </c:pt>
                <c:pt idx="1">
                  <c:v>18.75</c:v>
                </c:pt>
              </c:numCache>
            </c:numRef>
          </c:val>
        </c:ser>
        <c:dLbls>
          <c:showLegendKey val="0"/>
          <c:showVal val="0"/>
          <c:showCatName val="0"/>
          <c:showSerName val="0"/>
          <c:showPercent val="1"/>
          <c:showBubbleSize val="0"/>
          <c:showLeaderLines val="1"/>
        </c:dLbls>
        <c:firstSliceAng val="0"/>
      </c:pieChart>
    </c:plotArea>
    <c:legend>
      <c:legendPos val="b"/>
      <c:layout>
        <c:manualLayout>
          <c:xMode val="edge"/>
          <c:yMode val="edge"/>
          <c:x val="8.0395448934201225E-2"/>
          <c:y val="0.78191011732454674"/>
          <c:w val="0.8392091021315975"/>
          <c:h val="0.20220704714325735"/>
        </c:manualLayout>
      </c:layout>
      <c:overlay val="0"/>
      <c:txPr>
        <a:bodyPr/>
        <a:lstStyle/>
        <a:p>
          <a:pPr>
            <a:defRPr sz="11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Organized in presenting</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26.67</c:v>
                </c:pt>
                <c:pt idx="1">
                  <c:v>20</c:v>
                </c:pt>
                <c:pt idx="2">
                  <c:v>6.67</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Effective in content delivery</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31.25</c:v>
                </c:pt>
                <c:pt idx="1">
                  <c:v>25</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Teaching methods/aids appropriate used effectively</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23.53</c:v>
                </c:pt>
                <c:pt idx="1">
                  <c:v>17.649999999999999</c:v>
                </c:pt>
                <c:pt idx="2">
                  <c:v>11.76</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0036701313140595"/>
          <c:y val="1.4071637561891198E-2"/>
        </c:manualLayout>
      </c:layout>
      <c:overlay val="0"/>
      <c:txPr>
        <a:bodyPr/>
        <a:lstStyle/>
        <a:p>
          <a:pPr>
            <a:defRPr sz="1600">
              <a:solidFill>
                <a:schemeClr val="tx2"/>
              </a:solidFill>
            </a:defRPr>
          </a:pPr>
          <a:endParaRPr lang="en-US"/>
        </a:p>
      </c:txPr>
    </c:title>
    <c:autoTitleDeleted val="0"/>
    <c:plotArea>
      <c:layout/>
      <c:pieChart>
        <c:varyColors val="1"/>
        <c:ser>
          <c:idx val="0"/>
          <c:order val="0"/>
          <c:tx>
            <c:strRef>
              <c:f>Sheet1!$B$1</c:f>
              <c:strCache>
                <c:ptCount val="1"/>
                <c:pt idx="0">
                  <c:v>Knowledgeable of the subject</c:v>
                </c:pt>
              </c:strCache>
            </c:strRef>
          </c:tx>
          <c:dLbls>
            <c:showLegendKey val="0"/>
            <c:showVal val="0"/>
            <c:showCatName val="0"/>
            <c:showSerName val="0"/>
            <c:showPercent val="1"/>
            <c:showBubbleSize val="0"/>
            <c:showLeaderLines val="1"/>
          </c:dLbls>
          <c:cat>
            <c:strRef>
              <c:f>Sheet1!$A$2:$A$7</c:f>
              <c:strCache>
                <c:ptCount val="6"/>
                <c:pt idx="0">
                  <c:v>5 - High Agree</c:v>
                </c:pt>
                <c:pt idx="1">
                  <c:v>4</c:v>
                </c:pt>
                <c:pt idx="2">
                  <c:v>3</c:v>
                </c:pt>
                <c:pt idx="3">
                  <c:v>2</c:v>
                </c:pt>
                <c:pt idx="4">
                  <c:v>1 - Low Agree</c:v>
                </c:pt>
                <c:pt idx="5">
                  <c:v>0 - N/A</c:v>
                </c:pt>
              </c:strCache>
            </c:strRef>
          </c:cat>
          <c:val>
            <c:numRef>
              <c:f>Sheet1!$B$2:$B$7</c:f>
              <c:numCache>
                <c:formatCode>General</c:formatCode>
                <c:ptCount val="6"/>
                <c:pt idx="0">
                  <c:v>93.75</c:v>
                </c:pt>
                <c:pt idx="1">
                  <c:v>4.17</c:v>
                </c:pt>
                <c:pt idx="2">
                  <c:v>2.08</c:v>
                </c:pt>
              </c:numCache>
            </c:numRef>
          </c:val>
        </c:ser>
        <c:dLbls>
          <c:showLegendKey val="0"/>
          <c:showVal val="0"/>
          <c:showCatName val="0"/>
          <c:showSerName val="0"/>
          <c:showPercent val="1"/>
          <c:showBubbleSize val="0"/>
          <c:showLeaderLines val="1"/>
        </c:dLbls>
        <c:firstSliceAng val="0"/>
      </c:pieChart>
    </c:plotArea>
    <c:legend>
      <c:legendPos val="b"/>
      <c:layout>
        <c:manualLayout>
          <c:xMode val="edge"/>
          <c:yMode val="edge"/>
          <c:x val="8.0395448934201225E-2"/>
          <c:y val="0.78191011732454674"/>
          <c:w val="0.8392091021315975"/>
          <c:h val="0.16779423682349959"/>
        </c:manualLayout>
      </c:layout>
      <c:overlay val="0"/>
      <c:txPr>
        <a:bodyPr/>
        <a:lstStyle/>
        <a:p>
          <a:pPr>
            <a:defRPr sz="11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Organized in presenting</c:v>
                </c:pt>
              </c:strCache>
            </c:strRef>
          </c:tx>
          <c:dLbls>
            <c:showLegendKey val="0"/>
            <c:showVal val="0"/>
            <c:showCatName val="0"/>
            <c:showSerName val="0"/>
            <c:showPercent val="1"/>
            <c:showBubbleSize val="0"/>
            <c:showLeaderLines val="1"/>
          </c:dLbls>
          <c:cat>
            <c:strRef>
              <c:f>Sheet1!$A$2:$A$7</c:f>
              <c:strCache>
                <c:ptCount val="6"/>
                <c:pt idx="0">
                  <c:v>1st Qtr</c:v>
                </c:pt>
                <c:pt idx="1">
                  <c:v>2nd Qtr</c:v>
                </c:pt>
                <c:pt idx="2">
                  <c:v>3rd Qtr</c:v>
                </c:pt>
                <c:pt idx="5">
                  <c:v>4th Qtr</c:v>
                </c:pt>
              </c:strCache>
            </c:strRef>
          </c:cat>
          <c:val>
            <c:numRef>
              <c:f>Sheet1!$B$2:$B$7</c:f>
              <c:numCache>
                <c:formatCode>General</c:formatCode>
                <c:ptCount val="6"/>
                <c:pt idx="0">
                  <c:v>82.42</c:v>
                </c:pt>
                <c:pt idx="1">
                  <c:v>14.29</c:v>
                </c:pt>
                <c:pt idx="2">
                  <c:v>3.3</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Effective in content delivery</c:v>
                </c:pt>
              </c:strCache>
            </c:strRef>
          </c:tx>
          <c:dLbls>
            <c:showLegendKey val="0"/>
            <c:showVal val="0"/>
            <c:showCatName val="0"/>
            <c:showSerName val="0"/>
            <c:showPercent val="1"/>
            <c:showBubbleSize val="0"/>
            <c:showLeaderLines val="1"/>
          </c:dLbls>
          <c:cat>
            <c:strRef>
              <c:f>Sheet1!$A$2:$A$7</c:f>
              <c:strCache>
                <c:ptCount val="6"/>
                <c:pt idx="0">
                  <c:v>1st Qtr</c:v>
                </c:pt>
                <c:pt idx="1">
                  <c:v>2nd Qtr</c:v>
                </c:pt>
                <c:pt idx="2">
                  <c:v>3rd Qtr</c:v>
                </c:pt>
                <c:pt idx="5">
                  <c:v>4th Qtr</c:v>
                </c:pt>
              </c:strCache>
            </c:strRef>
          </c:cat>
          <c:val>
            <c:numRef>
              <c:f>Sheet1!$B$2:$B$7</c:f>
              <c:numCache>
                <c:formatCode>General</c:formatCode>
                <c:ptCount val="6"/>
                <c:pt idx="0">
                  <c:v>82.42</c:v>
                </c:pt>
                <c:pt idx="1">
                  <c:v>10.99</c:v>
                </c:pt>
                <c:pt idx="2">
                  <c:v>6.59</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Teaching methods/aids appropriate used effectively</c:v>
                </c:pt>
              </c:strCache>
            </c:strRef>
          </c:tx>
          <c:dLbls>
            <c:showLegendKey val="0"/>
            <c:showVal val="0"/>
            <c:showCatName val="0"/>
            <c:showSerName val="0"/>
            <c:showPercent val="1"/>
            <c:showBubbleSize val="0"/>
            <c:showLeaderLines val="1"/>
          </c:dLbls>
          <c:cat>
            <c:strRef>
              <c:f>Sheet1!$A$2:$A$7</c:f>
              <c:strCache>
                <c:ptCount val="6"/>
                <c:pt idx="0">
                  <c:v>1st Qtr</c:v>
                </c:pt>
                <c:pt idx="1">
                  <c:v>2nd Qtr</c:v>
                </c:pt>
                <c:pt idx="2">
                  <c:v>3rd Qtr</c:v>
                </c:pt>
                <c:pt idx="5">
                  <c:v>4th Qtr</c:v>
                </c:pt>
              </c:strCache>
            </c:strRef>
          </c:cat>
          <c:val>
            <c:numRef>
              <c:f>Sheet1!$B$2:$B$7</c:f>
              <c:numCache>
                <c:formatCode>General</c:formatCode>
                <c:ptCount val="6"/>
                <c:pt idx="0">
                  <c:v>74.44</c:v>
                </c:pt>
                <c:pt idx="1">
                  <c:v>17.78</c:v>
                </c:pt>
                <c:pt idx="2">
                  <c:v>5.56</c:v>
                </c:pt>
                <c:pt idx="3">
                  <c:v>2.2200000000000002</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0036701313140595"/>
          <c:y val="1.4071637561891198E-2"/>
        </c:manualLayout>
      </c:layout>
      <c:overlay val="0"/>
      <c:txPr>
        <a:bodyPr/>
        <a:lstStyle/>
        <a:p>
          <a:pPr>
            <a:defRPr sz="1600">
              <a:solidFill>
                <a:schemeClr val="tx2"/>
              </a:solidFill>
            </a:defRPr>
          </a:pPr>
          <a:endParaRPr lang="en-US"/>
        </a:p>
      </c:txPr>
    </c:title>
    <c:autoTitleDeleted val="0"/>
    <c:plotArea>
      <c:layout/>
      <c:pieChart>
        <c:varyColors val="1"/>
        <c:ser>
          <c:idx val="0"/>
          <c:order val="0"/>
          <c:tx>
            <c:strRef>
              <c:f>Sheet1!$B$1</c:f>
              <c:strCache>
                <c:ptCount val="1"/>
                <c:pt idx="0">
                  <c:v>Knowledgeable of the subject</c:v>
                </c:pt>
              </c:strCache>
            </c:strRef>
          </c:tx>
          <c:dLbls>
            <c:showLegendKey val="0"/>
            <c:showVal val="0"/>
            <c:showCatName val="0"/>
            <c:showSerName val="0"/>
            <c:showPercent val="1"/>
            <c:showBubbleSize val="0"/>
            <c:showLeaderLines val="1"/>
          </c:dLbls>
          <c:cat>
            <c:strRef>
              <c:f>Sheet1!$A$2:$A$6</c:f>
              <c:strCache>
                <c:ptCount val="5"/>
                <c:pt idx="0">
                  <c:v>5 - High Agree</c:v>
                </c:pt>
                <c:pt idx="1">
                  <c:v>4</c:v>
                </c:pt>
                <c:pt idx="2">
                  <c:v>3</c:v>
                </c:pt>
                <c:pt idx="3">
                  <c:v>2</c:v>
                </c:pt>
                <c:pt idx="4">
                  <c:v>1 - Low Agree</c:v>
                </c:pt>
              </c:strCache>
            </c:strRef>
          </c:cat>
          <c:val>
            <c:numRef>
              <c:f>Sheet1!$B$2:$B$6</c:f>
              <c:numCache>
                <c:formatCode>General</c:formatCode>
                <c:ptCount val="5"/>
                <c:pt idx="0">
                  <c:v>58.82</c:v>
                </c:pt>
              </c:numCache>
            </c:numRef>
          </c:val>
        </c:ser>
        <c:dLbls>
          <c:showLegendKey val="0"/>
          <c:showVal val="0"/>
          <c:showCatName val="0"/>
          <c:showSerName val="0"/>
          <c:showPercent val="1"/>
          <c:showBubbleSize val="0"/>
          <c:showLeaderLines val="1"/>
        </c:dLbls>
        <c:firstSliceAng val="0"/>
      </c:pieChart>
    </c:plotArea>
    <c:legend>
      <c:legendPos val="b"/>
      <c:layout>
        <c:manualLayout>
          <c:xMode val="edge"/>
          <c:yMode val="edge"/>
          <c:x val="8.0395448934201225E-2"/>
          <c:y val="0.78191011732454674"/>
          <c:w val="0.8392091021315975"/>
          <c:h val="0.20220704714325735"/>
        </c:manualLayout>
      </c:layout>
      <c:overlay val="0"/>
      <c:txPr>
        <a:bodyPr/>
        <a:lstStyle/>
        <a:p>
          <a:pPr>
            <a:defRPr sz="11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0036701313140595"/>
          <c:y val="1.4071637561891198E-2"/>
        </c:manualLayout>
      </c:layout>
      <c:overlay val="0"/>
      <c:txPr>
        <a:bodyPr/>
        <a:lstStyle/>
        <a:p>
          <a:pPr>
            <a:defRPr sz="1600">
              <a:solidFill>
                <a:schemeClr val="tx2"/>
              </a:solidFill>
            </a:defRPr>
          </a:pPr>
          <a:endParaRPr lang="en-US"/>
        </a:p>
      </c:txPr>
    </c:title>
    <c:autoTitleDeleted val="0"/>
    <c:plotArea>
      <c:layout/>
      <c:pieChart>
        <c:varyColors val="1"/>
        <c:ser>
          <c:idx val="0"/>
          <c:order val="0"/>
          <c:tx>
            <c:strRef>
              <c:f>Sheet1!$B$1</c:f>
              <c:strCache>
                <c:ptCount val="1"/>
                <c:pt idx="0">
                  <c:v>Knowledgeable of the subject</c:v>
                </c:pt>
              </c:strCache>
            </c:strRef>
          </c:tx>
          <c:dLbls>
            <c:showLegendKey val="0"/>
            <c:showVal val="0"/>
            <c:showCatName val="0"/>
            <c:showSerName val="0"/>
            <c:showPercent val="1"/>
            <c:showBubbleSize val="0"/>
            <c:showLeaderLines val="1"/>
          </c:dLbls>
          <c:cat>
            <c:strRef>
              <c:f>Sheet1!$A$2:$A$6</c:f>
              <c:strCache>
                <c:ptCount val="5"/>
                <c:pt idx="0">
                  <c:v>5 - High Agree</c:v>
                </c:pt>
                <c:pt idx="1">
                  <c:v>4</c:v>
                </c:pt>
                <c:pt idx="2">
                  <c:v>3</c:v>
                </c:pt>
                <c:pt idx="3">
                  <c:v>2</c:v>
                </c:pt>
                <c:pt idx="4">
                  <c:v>1 - Low Agree</c:v>
                </c:pt>
              </c:strCache>
            </c:strRef>
          </c:cat>
          <c:val>
            <c:numRef>
              <c:f>Sheet1!$B$2:$B$6</c:f>
              <c:numCache>
                <c:formatCode>General</c:formatCode>
                <c:ptCount val="5"/>
                <c:pt idx="0">
                  <c:v>84.44</c:v>
                </c:pt>
                <c:pt idx="1">
                  <c:v>14.44</c:v>
                </c:pt>
              </c:numCache>
            </c:numRef>
          </c:val>
        </c:ser>
        <c:dLbls>
          <c:showLegendKey val="0"/>
          <c:showVal val="0"/>
          <c:showCatName val="0"/>
          <c:showSerName val="0"/>
          <c:showPercent val="1"/>
          <c:showBubbleSize val="0"/>
          <c:showLeaderLines val="1"/>
        </c:dLbls>
        <c:firstSliceAng val="0"/>
      </c:pieChart>
    </c:plotArea>
    <c:legend>
      <c:legendPos val="b"/>
      <c:layout>
        <c:manualLayout>
          <c:xMode val="edge"/>
          <c:yMode val="edge"/>
          <c:x val="8.0395448934201225E-2"/>
          <c:y val="0.78191011732454674"/>
          <c:w val="0.8392091021315975"/>
          <c:h val="0.20220704714325735"/>
        </c:manualLayout>
      </c:layout>
      <c:overlay val="0"/>
      <c:txPr>
        <a:bodyPr/>
        <a:lstStyle/>
        <a:p>
          <a:pPr>
            <a:defRPr sz="11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Organized in presenting</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43.75</c:v>
                </c:pt>
                <c:pt idx="1">
                  <c:v>6.25</c:v>
                </c:pt>
                <c:pt idx="2">
                  <c:v>6.25</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Effective in content delivery</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35.29</c:v>
                </c:pt>
                <c:pt idx="1">
                  <c:v>17.649999999999999</c:v>
                </c:pt>
                <c:pt idx="2">
                  <c:v>5.88</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Teaching methods/aids appropriate used effectively</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29.41</c:v>
                </c:pt>
                <c:pt idx="1">
                  <c:v>17.649999999999999</c:v>
                </c:pt>
                <c:pt idx="2">
                  <c:v>5.88</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0036701313140595"/>
          <c:y val="1.4071637561891198E-2"/>
        </c:manualLayout>
      </c:layout>
      <c:overlay val="0"/>
      <c:txPr>
        <a:bodyPr/>
        <a:lstStyle/>
        <a:p>
          <a:pPr>
            <a:defRPr sz="1600">
              <a:solidFill>
                <a:schemeClr val="tx2"/>
              </a:solidFill>
            </a:defRPr>
          </a:pPr>
          <a:endParaRPr lang="en-US"/>
        </a:p>
      </c:txPr>
    </c:title>
    <c:autoTitleDeleted val="0"/>
    <c:plotArea>
      <c:layout/>
      <c:pieChart>
        <c:varyColors val="1"/>
        <c:ser>
          <c:idx val="0"/>
          <c:order val="0"/>
          <c:tx>
            <c:strRef>
              <c:f>Sheet1!$B$1</c:f>
              <c:strCache>
                <c:ptCount val="1"/>
                <c:pt idx="0">
                  <c:v>Knowledgeable of the subject</c:v>
                </c:pt>
              </c:strCache>
            </c:strRef>
          </c:tx>
          <c:dLbls>
            <c:showLegendKey val="0"/>
            <c:showVal val="0"/>
            <c:showCatName val="0"/>
            <c:showSerName val="0"/>
            <c:showPercent val="1"/>
            <c:showBubbleSize val="0"/>
            <c:showLeaderLines val="1"/>
          </c:dLbls>
          <c:cat>
            <c:strRef>
              <c:f>Sheet1!$A$2:$A$6</c:f>
              <c:strCache>
                <c:ptCount val="5"/>
                <c:pt idx="0">
                  <c:v>5 - High Agree</c:v>
                </c:pt>
                <c:pt idx="1">
                  <c:v>4</c:v>
                </c:pt>
                <c:pt idx="2">
                  <c:v>3</c:v>
                </c:pt>
                <c:pt idx="3">
                  <c:v>2</c:v>
                </c:pt>
                <c:pt idx="4">
                  <c:v>1 - Low Agree</c:v>
                </c:pt>
              </c:strCache>
            </c:strRef>
          </c:cat>
          <c:val>
            <c:numRef>
              <c:f>Sheet1!$B$2:$B$6</c:f>
              <c:numCache>
                <c:formatCode>General</c:formatCode>
                <c:ptCount val="5"/>
                <c:pt idx="0">
                  <c:v>75</c:v>
                </c:pt>
                <c:pt idx="1">
                  <c:v>16.07</c:v>
                </c:pt>
                <c:pt idx="2">
                  <c:v>1.79</c:v>
                </c:pt>
              </c:numCache>
            </c:numRef>
          </c:val>
        </c:ser>
        <c:dLbls>
          <c:showLegendKey val="0"/>
          <c:showVal val="0"/>
          <c:showCatName val="0"/>
          <c:showSerName val="0"/>
          <c:showPercent val="1"/>
          <c:showBubbleSize val="0"/>
          <c:showLeaderLines val="1"/>
        </c:dLbls>
        <c:firstSliceAng val="0"/>
      </c:pieChart>
    </c:plotArea>
    <c:legend>
      <c:legendPos val="b"/>
      <c:layout>
        <c:manualLayout>
          <c:xMode val="edge"/>
          <c:yMode val="edge"/>
          <c:x val="8.0395448934201225E-2"/>
          <c:y val="0.78191011732454674"/>
          <c:w val="0.8392091021315975"/>
          <c:h val="0.16779423682349959"/>
        </c:manualLayout>
      </c:layout>
      <c:overlay val="0"/>
      <c:txPr>
        <a:bodyPr/>
        <a:lstStyle/>
        <a:p>
          <a:pPr>
            <a:defRPr sz="11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Organized in presenting</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58.49</c:v>
                </c:pt>
                <c:pt idx="1">
                  <c:v>32.08</c:v>
                </c:pt>
                <c:pt idx="2">
                  <c:v>1.89</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Effective in content delivery</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50</c:v>
                </c:pt>
                <c:pt idx="1">
                  <c:v>25.93</c:v>
                </c:pt>
                <c:pt idx="2">
                  <c:v>12.96</c:v>
                </c:pt>
                <c:pt idx="4">
                  <c:v>3.7</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Teaching methods/aids appropriate used effectively</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41.51</c:v>
                </c:pt>
                <c:pt idx="1">
                  <c:v>32.08</c:v>
                </c:pt>
                <c:pt idx="2">
                  <c:v>16.98</c:v>
                </c:pt>
                <c:pt idx="3">
                  <c:v>1.89</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0036701313140595"/>
          <c:y val="1.4071637561891198E-2"/>
        </c:manualLayout>
      </c:layout>
      <c:overlay val="0"/>
      <c:txPr>
        <a:bodyPr/>
        <a:lstStyle/>
        <a:p>
          <a:pPr>
            <a:defRPr sz="1600">
              <a:solidFill>
                <a:schemeClr val="tx2"/>
              </a:solidFill>
            </a:defRPr>
          </a:pPr>
          <a:endParaRPr lang="en-US"/>
        </a:p>
      </c:txPr>
    </c:title>
    <c:autoTitleDeleted val="0"/>
    <c:plotArea>
      <c:layout/>
      <c:pieChart>
        <c:varyColors val="1"/>
        <c:ser>
          <c:idx val="0"/>
          <c:order val="0"/>
          <c:tx>
            <c:strRef>
              <c:f>Sheet1!$B$1</c:f>
              <c:strCache>
                <c:ptCount val="1"/>
                <c:pt idx="0">
                  <c:v>Knowledgeable of the subject</c:v>
                </c:pt>
              </c:strCache>
            </c:strRef>
          </c:tx>
          <c:dLbls>
            <c:showLegendKey val="0"/>
            <c:showVal val="0"/>
            <c:showCatName val="0"/>
            <c:showSerName val="0"/>
            <c:showPercent val="1"/>
            <c:showBubbleSize val="0"/>
            <c:showLeaderLines val="1"/>
          </c:dLbls>
          <c:cat>
            <c:strRef>
              <c:f>Sheet1!$A$2:$A$6</c:f>
              <c:strCache>
                <c:ptCount val="5"/>
                <c:pt idx="0">
                  <c:v>5 - High Agree</c:v>
                </c:pt>
                <c:pt idx="1">
                  <c:v>4</c:v>
                </c:pt>
                <c:pt idx="2">
                  <c:v>3</c:v>
                </c:pt>
                <c:pt idx="3">
                  <c:v>2</c:v>
                </c:pt>
                <c:pt idx="4">
                  <c:v>1 - Low Agree</c:v>
                </c:pt>
              </c:strCache>
            </c:strRef>
          </c:cat>
          <c:val>
            <c:numRef>
              <c:f>Sheet1!$B$2:$B$6</c:f>
              <c:numCache>
                <c:formatCode>General</c:formatCode>
                <c:ptCount val="5"/>
                <c:pt idx="0">
                  <c:v>48</c:v>
                </c:pt>
                <c:pt idx="1">
                  <c:v>32</c:v>
                </c:pt>
              </c:numCache>
            </c:numRef>
          </c:val>
        </c:ser>
        <c:dLbls>
          <c:showLegendKey val="0"/>
          <c:showVal val="0"/>
          <c:showCatName val="0"/>
          <c:showSerName val="0"/>
          <c:showPercent val="1"/>
          <c:showBubbleSize val="0"/>
          <c:showLeaderLines val="1"/>
        </c:dLbls>
        <c:firstSliceAng val="0"/>
      </c:pieChart>
    </c:plotArea>
    <c:legend>
      <c:legendPos val="b"/>
      <c:layout>
        <c:manualLayout>
          <c:xMode val="edge"/>
          <c:yMode val="edge"/>
          <c:x val="8.0395448934201225E-2"/>
          <c:y val="0.78191011732454674"/>
          <c:w val="0.8392091021315975"/>
          <c:h val="0.16779423682349959"/>
        </c:manualLayout>
      </c:layout>
      <c:overlay val="0"/>
      <c:txPr>
        <a:bodyPr/>
        <a:lstStyle/>
        <a:p>
          <a:pPr>
            <a:defRPr sz="11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Organized in presenting</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50</c:v>
                </c:pt>
                <c:pt idx="1">
                  <c:v>25</c:v>
                </c:pt>
                <c:pt idx="2">
                  <c:v>4.17</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Effective in content delivery</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41.67</c:v>
                </c:pt>
                <c:pt idx="1">
                  <c:v>29.17</c:v>
                </c:pt>
                <c:pt idx="2">
                  <c:v>4.17</c:v>
                </c:pt>
                <c:pt idx="3">
                  <c:v>4.17</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Organized in presenting</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67.44</c:v>
                </c:pt>
                <c:pt idx="1">
                  <c:v>26.74</c:v>
                </c:pt>
                <c:pt idx="2">
                  <c:v>4.6500000000000004</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Teaching methods/aids appropriate used effectively</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38.46</c:v>
                </c:pt>
                <c:pt idx="1">
                  <c:v>23.08</c:v>
                </c:pt>
                <c:pt idx="2">
                  <c:v>11.54</c:v>
                </c:pt>
                <c:pt idx="3">
                  <c:v>3.85</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0036701313140595"/>
          <c:y val="1.4071637561891198E-2"/>
        </c:manualLayout>
      </c:layout>
      <c:overlay val="0"/>
      <c:txPr>
        <a:bodyPr/>
        <a:lstStyle/>
        <a:p>
          <a:pPr>
            <a:defRPr sz="1600">
              <a:solidFill>
                <a:schemeClr val="tx2"/>
              </a:solidFill>
            </a:defRPr>
          </a:pPr>
          <a:endParaRPr lang="en-US"/>
        </a:p>
      </c:txPr>
    </c:title>
    <c:autoTitleDeleted val="0"/>
    <c:plotArea>
      <c:layout/>
      <c:pieChart>
        <c:varyColors val="1"/>
        <c:ser>
          <c:idx val="0"/>
          <c:order val="0"/>
          <c:tx>
            <c:strRef>
              <c:f>Sheet1!$B$1</c:f>
              <c:strCache>
                <c:ptCount val="1"/>
                <c:pt idx="0">
                  <c:v>Knowledgeable of the subject</c:v>
                </c:pt>
              </c:strCache>
            </c:strRef>
          </c:tx>
          <c:dLbls>
            <c:showLegendKey val="0"/>
            <c:showVal val="0"/>
            <c:showCatName val="0"/>
            <c:showSerName val="0"/>
            <c:showPercent val="1"/>
            <c:showBubbleSize val="0"/>
            <c:showLeaderLines val="1"/>
          </c:dLbls>
          <c:cat>
            <c:strRef>
              <c:f>Sheet1!$A$2:$A$6</c:f>
              <c:strCache>
                <c:ptCount val="5"/>
                <c:pt idx="0">
                  <c:v>5 - High Agree</c:v>
                </c:pt>
                <c:pt idx="1">
                  <c:v>4</c:v>
                </c:pt>
                <c:pt idx="2">
                  <c:v>3</c:v>
                </c:pt>
                <c:pt idx="3">
                  <c:v>2</c:v>
                </c:pt>
                <c:pt idx="4">
                  <c:v>1 - Low Agree</c:v>
                </c:pt>
              </c:strCache>
            </c:strRef>
          </c:cat>
          <c:val>
            <c:numRef>
              <c:f>Sheet1!$B$2:$B$6</c:f>
              <c:numCache>
                <c:formatCode>General</c:formatCode>
                <c:ptCount val="5"/>
                <c:pt idx="0">
                  <c:v>50</c:v>
                </c:pt>
                <c:pt idx="1">
                  <c:v>28.57</c:v>
                </c:pt>
              </c:numCache>
            </c:numRef>
          </c:val>
        </c:ser>
        <c:dLbls>
          <c:showLegendKey val="0"/>
          <c:showVal val="0"/>
          <c:showCatName val="0"/>
          <c:showSerName val="0"/>
          <c:showPercent val="1"/>
          <c:showBubbleSize val="0"/>
          <c:showLeaderLines val="1"/>
        </c:dLbls>
        <c:firstSliceAng val="0"/>
      </c:pieChart>
    </c:plotArea>
    <c:legend>
      <c:legendPos val="b"/>
      <c:layout>
        <c:manualLayout>
          <c:xMode val="edge"/>
          <c:yMode val="edge"/>
          <c:x val="8.0395448934201225E-2"/>
          <c:y val="0.78191011732454674"/>
          <c:w val="0.8392091021315975"/>
          <c:h val="0.16779423682349959"/>
        </c:manualLayout>
      </c:layout>
      <c:overlay val="0"/>
      <c:txPr>
        <a:bodyPr/>
        <a:lstStyle/>
        <a:p>
          <a:pPr>
            <a:defRPr sz="11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Organized in presenting</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46.15</c:v>
                </c:pt>
                <c:pt idx="1">
                  <c:v>26.92</c:v>
                </c:pt>
                <c:pt idx="2">
                  <c:v>3.85</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Effective in content delivery</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46.15</c:v>
                </c:pt>
                <c:pt idx="1">
                  <c:v>26.92</c:v>
                </c:pt>
                <c:pt idx="2">
                  <c:v>3.85</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Teaching methods/aids appropriate used effectively</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39.29</c:v>
                </c:pt>
                <c:pt idx="1">
                  <c:v>25</c:v>
                </c:pt>
                <c:pt idx="2">
                  <c:v>10.71</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0036701313140595"/>
          <c:y val="1.4071637561891198E-2"/>
        </c:manualLayout>
      </c:layout>
      <c:overlay val="0"/>
      <c:txPr>
        <a:bodyPr/>
        <a:lstStyle/>
        <a:p>
          <a:pPr>
            <a:defRPr sz="1600">
              <a:solidFill>
                <a:schemeClr val="tx2"/>
              </a:solidFill>
            </a:defRPr>
          </a:pPr>
          <a:endParaRPr lang="en-US"/>
        </a:p>
      </c:txPr>
    </c:title>
    <c:autoTitleDeleted val="0"/>
    <c:plotArea>
      <c:layout/>
      <c:pieChart>
        <c:varyColors val="1"/>
        <c:ser>
          <c:idx val="0"/>
          <c:order val="0"/>
          <c:tx>
            <c:strRef>
              <c:f>Sheet1!$B$1</c:f>
              <c:strCache>
                <c:ptCount val="1"/>
                <c:pt idx="0">
                  <c:v>Knowledgeable of the subject</c:v>
                </c:pt>
              </c:strCache>
            </c:strRef>
          </c:tx>
          <c:dLbls>
            <c:showLegendKey val="0"/>
            <c:showVal val="0"/>
            <c:showCatName val="0"/>
            <c:showSerName val="0"/>
            <c:showPercent val="1"/>
            <c:showBubbleSize val="0"/>
            <c:showLeaderLines val="1"/>
          </c:dLbls>
          <c:cat>
            <c:strRef>
              <c:f>Sheet1!$A$2:$A$6</c:f>
              <c:strCache>
                <c:ptCount val="5"/>
                <c:pt idx="0">
                  <c:v>5 - High Agree</c:v>
                </c:pt>
                <c:pt idx="1">
                  <c:v>4</c:v>
                </c:pt>
                <c:pt idx="2">
                  <c:v>3</c:v>
                </c:pt>
                <c:pt idx="3">
                  <c:v>2</c:v>
                </c:pt>
                <c:pt idx="4">
                  <c:v>1 - Low Agree</c:v>
                </c:pt>
              </c:strCache>
            </c:strRef>
          </c:cat>
          <c:val>
            <c:numRef>
              <c:f>Sheet1!$B$2:$B$6</c:f>
              <c:numCache>
                <c:formatCode>General</c:formatCode>
                <c:ptCount val="5"/>
                <c:pt idx="0">
                  <c:v>54.55</c:v>
                </c:pt>
                <c:pt idx="1">
                  <c:v>4.55</c:v>
                </c:pt>
                <c:pt idx="2">
                  <c:v>4.55</c:v>
                </c:pt>
              </c:numCache>
            </c:numRef>
          </c:val>
        </c:ser>
        <c:dLbls>
          <c:showLegendKey val="0"/>
          <c:showVal val="0"/>
          <c:showCatName val="0"/>
          <c:showSerName val="0"/>
          <c:showPercent val="1"/>
          <c:showBubbleSize val="0"/>
          <c:showLeaderLines val="1"/>
        </c:dLbls>
        <c:firstSliceAng val="0"/>
      </c:pieChart>
    </c:plotArea>
    <c:legend>
      <c:legendPos val="b"/>
      <c:layout>
        <c:manualLayout>
          <c:xMode val="edge"/>
          <c:yMode val="edge"/>
          <c:x val="8.0395448934201225E-2"/>
          <c:y val="0.78191011732454674"/>
          <c:w val="0.8392091021315975"/>
          <c:h val="0.16779423682349959"/>
        </c:manualLayout>
      </c:layout>
      <c:overlay val="0"/>
      <c:txPr>
        <a:bodyPr/>
        <a:lstStyle/>
        <a:p>
          <a:pPr>
            <a:defRPr sz="11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Organized in presenting</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50</c:v>
                </c:pt>
                <c:pt idx="1">
                  <c:v>10</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Effective in content delivery</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47.37</c:v>
                </c:pt>
                <c:pt idx="1">
                  <c:v>10.53</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Teaching methods/aids appropriate used effectively</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38.1</c:v>
                </c:pt>
                <c:pt idx="1">
                  <c:v>9.52</c:v>
                </c:pt>
                <c:pt idx="2">
                  <c:v>4.76</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0036701313140595"/>
          <c:y val="1.4071637561891198E-2"/>
        </c:manualLayout>
      </c:layout>
      <c:overlay val="0"/>
      <c:txPr>
        <a:bodyPr/>
        <a:lstStyle/>
        <a:p>
          <a:pPr>
            <a:defRPr sz="1600">
              <a:solidFill>
                <a:schemeClr val="tx2"/>
              </a:solidFill>
            </a:defRPr>
          </a:pPr>
          <a:endParaRPr lang="en-US"/>
        </a:p>
      </c:txPr>
    </c:title>
    <c:autoTitleDeleted val="0"/>
    <c:plotArea>
      <c:layout/>
      <c:pieChart>
        <c:varyColors val="1"/>
        <c:ser>
          <c:idx val="0"/>
          <c:order val="0"/>
          <c:tx>
            <c:strRef>
              <c:f>Sheet1!$B$1</c:f>
              <c:strCache>
                <c:ptCount val="1"/>
                <c:pt idx="0">
                  <c:v>Knowledgeable of the subject</c:v>
                </c:pt>
              </c:strCache>
            </c:strRef>
          </c:tx>
          <c:dLbls>
            <c:showLegendKey val="0"/>
            <c:showVal val="0"/>
            <c:showCatName val="0"/>
            <c:showSerName val="0"/>
            <c:showPercent val="1"/>
            <c:showBubbleSize val="0"/>
            <c:showLeaderLines val="1"/>
          </c:dLbls>
          <c:cat>
            <c:strRef>
              <c:f>Sheet1!$A$2:$A$6</c:f>
              <c:strCache>
                <c:ptCount val="5"/>
                <c:pt idx="0">
                  <c:v>5 - High Agree</c:v>
                </c:pt>
                <c:pt idx="1">
                  <c:v>4</c:v>
                </c:pt>
                <c:pt idx="2">
                  <c:v>3</c:v>
                </c:pt>
                <c:pt idx="3">
                  <c:v>2</c:v>
                </c:pt>
                <c:pt idx="4">
                  <c:v>1 - Low Agree</c:v>
                </c:pt>
              </c:strCache>
            </c:strRef>
          </c:cat>
          <c:val>
            <c:numRef>
              <c:f>Sheet1!$B$2:$B$6</c:f>
              <c:numCache>
                <c:formatCode>General</c:formatCode>
                <c:ptCount val="5"/>
                <c:pt idx="0">
                  <c:v>59.09</c:v>
                </c:pt>
                <c:pt idx="1">
                  <c:v>4.55</c:v>
                </c:pt>
              </c:numCache>
            </c:numRef>
          </c:val>
        </c:ser>
        <c:dLbls>
          <c:showLegendKey val="0"/>
          <c:showVal val="0"/>
          <c:showCatName val="0"/>
          <c:showSerName val="0"/>
          <c:showPercent val="1"/>
          <c:showBubbleSize val="0"/>
          <c:showLeaderLines val="1"/>
        </c:dLbls>
        <c:firstSliceAng val="0"/>
      </c:pieChart>
    </c:plotArea>
    <c:legend>
      <c:legendPos val="b"/>
      <c:layout>
        <c:manualLayout>
          <c:xMode val="edge"/>
          <c:yMode val="edge"/>
          <c:x val="8.0395448934201225E-2"/>
          <c:y val="0.78191011732454674"/>
          <c:w val="0.8392091021315975"/>
          <c:h val="0.16779423682349959"/>
        </c:manualLayout>
      </c:layout>
      <c:overlay val="0"/>
      <c:txPr>
        <a:bodyPr/>
        <a:lstStyle/>
        <a:p>
          <a:pPr>
            <a:defRPr sz="11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Effective in content delivery</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66.28</c:v>
                </c:pt>
                <c:pt idx="1">
                  <c:v>29.07</c:v>
                </c:pt>
                <c:pt idx="2">
                  <c:v>3.49</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Organized in presenting</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52.38</c:v>
                </c:pt>
                <c:pt idx="1">
                  <c:v>9.52</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Effective in content delivery</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52.38</c:v>
                </c:pt>
                <c:pt idx="1">
                  <c:v>9.52</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Teaching methods/aids appropriate used effectively</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43.48</c:v>
                </c:pt>
                <c:pt idx="1">
                  <c:v>8.6999999999999993</c:v>
                </c:pt>
                <c:pt idx="2">
                  <c:v>4.3499999999999996</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0036701313140595"/>
          <c:y val="1.4071637561891198E-2"/>
        </c:manualLayout>
      </c:layout>
      <c:overlay val="0"/>
      <c:txPr>
        <a:bodyPr/>
        <a:lstStyle/>
        <a:p>
          <a:pPr>
            <a:defRPr sz="1600">
              <a:solidFill>
                <a:schemeClr val="tx2"/>
              </a:solidFill>
            </a:defRPr>
          </a:pPr>
          <a:endParaRPr lang="en-US"/>
        </a:p>
      </c:txPr>
    </c:title>
    <c:autoTitleDeleted val="0"/>
    <c:plotArea>
      <c:layout/>
      <c:pieChart>
        <c:varyColors val="1"/>
        <c:ser>
          <c:idx val="0"/>
          <c:order val="0"/>
          <c:tx>
            <c:strRef>
              <c:f>Sheet1!$B$1</c:f>
              <c:strCache>
                <c:ptCount val="1"/>
                <c:pt idx="0">
                  <c:v>Knowledgeable of the subject</c:v>
                </c:pt>
              </c:strCache>
            </c:strRef>
          </c:tx>
          <c:dLbls>
            <c:showLegendKey val="0"/>
            <c:showVal val="0"/>
            <c:showCatName val="0"/>
            <c:showSerName val="0"/>
            <c:showPercent val="1"/>
            <c:showBubbleSize val="0"/>
            <c:showLeaderLines val="1"/>
          </c:dLbls>
          <c:cat>
            <c:strRef>
              <c:f>Sheet1!$A$2:$A$6</c:f>
              <c:strCache>
                <c:ptCount val="5"/>
                <c:pt idx="0">
                  <c:v>5 - High Agree</c:v>
                </c:pt>
                <c:pt idx="1">
                  <c:v>4</c:v>
                </c:pt>
                <c:pt idx="2">
                  <c:v>3</c:v>
                </c:pt>
                <c:pt idx="3">
                  <c:v>2</c:v>
                </c:pt>
                <c:pt idx="4">
                  <c:v>1 - Low Agree</c:v>
                </c:pt>
              </c:strCache>
            </c:strRef>
          </c:cat>
          <c:val>
            <c:numRef>
              <c:f>Sheet1!$B$2:$B$6</c:f>
              <c:numCache>
                <c:formatCode>General</c:formatCode>
                <c:ptCount val="5"/>
                <c:pt idx="0">
                  <c:v>57.89</c:v>
                </c:pt>
              </c:numCache>
            </c:numRef>
          </c:val>
        </c:ser>
        <c:dLbls>
          <c:showLegendKey val="0"/>
          <c:showVal val="0"/>
          <c:showCatName val="0"/>
          <c:showSerName val="0"/>
          <c:showPercent val="1"/>
          <c:showBubbleSize val="0"/>
          <c:showLeaderLines val="1"/>
        </c:dLbls>
        <c:firstSliceAng val="0"/>
      </c:pieChart>
    </c:plotArea>
    <c:legend>
      <c:legendPos val="b"/>
      <c:layout>
        <c:manualLayout>
          <c:xMode val="edge"/>
          <c:yMode val="edge"/>
          <c:x val="8.0395448934201225E-2"/>
          <c:y val="0.78191011732454674"/>
          <c:w val="0.8392091021315975"/>
          <c:h val="0.20220704714325735"/>
        </c:manualLayout>
      </c:layout>
      <c:overlay val="0"/>
      <c:txPr>
        <a:bodyPr/>
        <a:lstStyle/>
        <a:p>
          <a:pPr>
            <a:defRPr sz="11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Organized in presenting</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50</c:v>
                </c:pt>
                <c:pt idx="1">
                  <c:v>5.56</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Effective in content delivery</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50</c:v>
                </c:pt>
                <c:pt idx="1">
                  <c:v>5.56</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Teaching methods/aids appropriate used effectively</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45</c:v>
                </c:pt>
                <c:pt idx="1">
                  <c:v>5</c:v>
                </c:pt>
                <c:pt idx="2">
                  <c:v>5</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0036701313140595"/>
          <c:y val="1.4071637561891198E-2"/>
        </c:manualLayout>
      </c:layout>
      <c:overlay val="0"/>
      <c:txPr>
        <a:bodyPr/>
        <a:lstStyle/>
        <a:p>
          <a:pPr>
            <a:defRPr sz="1600">
              <a:solidFill>
                <a:schemeClr val="tx2"/>
              </a:solidFill>
            </a:defRPr>
          </a:pPr>
          <a:endParaRPr lang="en-US"/>
        </a:p>
      </c:txPr>
    </c:title>
    <c:autoTitleDeleted val="0"/>
    <c:plotArea>
      <c:layout/>
      <c:pieChart>
        <c:varyColors val="1"/>
        <c:ser>
          <c:idx val="0"/>
          <c:order val="0"/>
          <c:tx>
            <c:strRef>
              <c:f>Sheet1!$B$1</c:f>
              <c:strCache>
                <c:ptCount val="1"/>
                <c:pt idx="0">
                  <c:v>Knowledgeable of the subject</c:v>
                </c:pt>
              </c:strCache>
            </c:strRef>
          </c:tx>
          <c:dLbls>
            <c:showLegendKey val="0"/>
            <c:showVal val="0"/>
            <c:showCatName val="0"/>
            <c:showSerName val="0"/>
            <c:showPercent val="1"/>
            <c:showBubbleSize val="0"/>
            <c:showLeaderLines val="1"/>
          </c:dLbls>
          <c:cat>
            <c:strRef>
              <c:f>Sheet1!$A$2:$A$6</c:f>
              <c:strCache>
                <c:ptCount val="5"/>
                <c:pt idx="0">
                  <c:v>5 - High Agree</c:v>
                </c:pt>
                <c:pt idx="1">
                  <c:v>4</c:v>
                </c:pt>
                <c:pt idx="2">
                  <c:v>3</c:v>
                </c:pt>
                <c:pt idx="3">
                  <c:v>2</c:v>
                </c:pt>
                <c:pt idx="4">
                  <c:v>1 - Low Agree</c:v>
                </c:pt>
              </c:strCache>
            </c:strRef>
          </c:cat>
          <c:val>
            <c:numRef>
              <c:f>Sheet1!$B$2:$B$6</c:f>
              <c:numCache>
                <c:formatCode>General</c:formatCode>
                <c:ptCount val="5"/>
                <c:pt idx="0">
                  <c:v>88.57</c:v>
                </c:pt>
                <c:pt idx="1">
                  <c:v>5.71</c:v>
                </c:pt>
              </c:numCache>
            </c:numRef>
          </c:val>
        </c:ser>
        <c:dLbls>
          <c:showLegendKey val="0"/>
          <c:showVal val="0"/>
          <c:showCatName val="0"/>
          <c:showSerName val="0"/>
          <c:showPercent val="1"/>
          <c:showBubbleSize val="0"/>
          <c:showLeaderLines val="1"/>
        </c:dLbls>
        <c:firstSliceAng val="0"/>
      </c:pieChart>
    </c:plotArea>
    <c:legend>
      <c:legendPos val="b"/>
      <c:layout>
        <c:manualLayout>
          <c:xMode val="edge"/>
          <c:yMode val="edge"/>
          <c:x val="8.0395448934201225E-2"/>
          <c:y val="0.78191011732454674"/>
          <c:w val="0.8392091021315975"/>
          <c:h val="0.20220704714325735"/>
        </c:manualLayout>
      </c:layout>
      <c:overlay val="0"/>
      <c:txPr>
        <a:bodyPr/>
        <a:lstStyle/>
        <a:p>
          <a:pPr>
            <a:defRPr sz="11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Organized in presenting</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78.13</c:v>
                </c:pt>
                <c:pt idx="1">
                  <c:v>12.5</c:v>
                </c:pt>
                <c:pt idx="2">
                  <c:v>3.13</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Effective in content delivery</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78.790000000000006</c:v>
                </c:pt>
                <c:pt idx="1">
                  <c:v>12.12</c:v>
                </c:pt>
                <c:pt idx="2">
                  <c:v>3.03</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Teaching methods/aids appropriate used effectively</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55.95</c:v>
                </c:pt>
                <c:pt idx="1">
                  <c:v>20.239999999999998</c:v>
                </c:pt>
                <c:pt idx="2">
                  <c:v>8.33</c:v>
                </c:pt>
                <c:pt idx="3">
                  <c:v>2.38</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lgn="l">
            <a:defRPr sz="1600">
              <a:solidFill>
                <a:schemeClr val="tx2"/>
              </a:solidFill>
            </a:defRPr>
          </a:pPr>
          <a:endParaRPr lang="en-US"/>
        </a:p>
      </c:txPr>
    </c:title>
    <c:autoTitleDeleted val="0"/>
    <c:plotArea>
      <c:layout/>
      <c:pieChart>
        <c:varyColors val="1"/>
        <c:ser>
          <c:idx val="0"/>
          <c:order val="0"/>
          <c:tx>
            <c:strRef>
              <c:f>Sheet1!$B$1</c:f>
              <c:strCache>
                <c:ptCount val="1"/>
                <c:pt idx="0">
                  <c:v>Teaching methods/aids appropriate used effectively</c:v>
                </c:pt>
              </c:strCache>
            </c:strRef>
          </c:tx>
          <c:dLbls>
            <c:showLegendKey val="0"/>
            <c:showVal val="0"/>
            <c:showCatName val="0"/>
            <c:showSerName val="0"/>
            <c:showPercent val="1"/>
            <c:showBubbleSize val="0"/>
            <c:showLeaderLines val="1"/>
          </c:dLbls>
          <c:cat>
            <c:strRef>
              <c:f>Sheet1!$A$2:$A$6</c:f>
              <c:strCache>
                <c:ptCount val="3"/>
                <c:pt idx="0">
                  <c:v>1st Qtr</c:v>
                </c:pt>
                <c:pt idx="1">
                  <c:v>2nd Qtr</c:v>
                </c:pt>
                <c:pt idx="2">
                  <c:v>3rd Qtr</c:v>
                </c:pt>
              </c:strCache>
            </c:strRef>
          </c:cat>
          <c:val>
            <c:numRef>
              <c:f>Sheet1!$B$2:$B$6</c:f>
              <c:numCache>
                <c:formatCode>General</c:formatCode>
                <c:ptCount val="5"/>
                <c:pt idx="0">
                  <c:v>74.290000000000006</c:v>
                </c:pt>
                <c:pt idx="1">
                  <c:v>8.57</c:v>
                </c:pt>
                <c:pt idx="2">
                  <c:v>5.71</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chemeClr val="tx2"/>
                </a:solidFill>
              </a:defRPr>
            </a:pPr>
            <a:r>
              <a:rPr lang="en-US" dirty="0" smtClean="0"/>
              <a:t>Identify strategies for meeting the expending Rhode Island Patient Centered Medical Home Standards</a:t>
            </a:r>
            <a:endParaRPr lang="en-US" dirty="0"/>
          </a:p>
        </c:rich>
      </c:tx>
      <c:layout>
        <c:manualLayout>
          <c:xMode val="edge"/>
          <c:yMode val="edge"/>
          <c:x val="0.10036701313140595"/>
          <c:y val="1.4071637561891198E-2"/>
        </c:manualLayout>
      </c:layout>
      <c:overlay val="0"/>
    </c:title>
    <c:autoTitleDeleted val="0"/>
    <c:plotArea>
      <c:layout/>
      <c:pieChart>
        <c:varyColors val="1"/>
        <c:ser>
          <c:idx val="0"/>
          <c:order val="0"/>
          <c:tx>
            <c:strRef>
              <c:f>Sheet1!$B$1</c:f>
              <c:strCache>
                <c:ptCount val="1"/>
                <c:pt idx="0">
                  <c:v>Knowledgeable of the subject</c:v>
                </c:pt>
              </c:strCache>
            </c:strRef>
          </c:tx>
          <c:dLbls>
            <c:showLegendKey val="0"/>
            <c:showVal val="0"/>
            <c:showCatName val="0"/>
            <c:showSerName val="0"/>
            <c:showPercent val="1"/>
            <c:showBubbleSize val="0"/>
            <c:showLeaderLines val="1"/>
          </c:dLbls>
          <c:cat>
            <c:strRef>
              <c:f>Sheet1!$A$2:$A$6</c:f>
              <c:strCache>
                <c:ptCount val="5"/>
                <c:pt idx="0">
                  <c:v>5 - High Agree</c:v>
                </c:pt>
                <c:pt idx="1">
                  <c:v>4</c:v>
                </c:pt>
                <c:pt idx="2">
                  <c:v>3</c:v>
                </c:pt>
                <c:pt idx="3">
                  <c:v>2</c:v>
                </c:pt>
                <c:pt idx="4">
                  <c:v>1 - Low Agree</c:v>
                </c:pt>
              </c:strCache>
            </c:strRef>
          </c:cat>
          <c:val>
            <c:numRef>
              <c:f>Sheet1!$B$2:$B$6</c:f>
              <c:numCache>
                <c:formatCode>General</c:formatCode>
                <c:ptCount val="5"/>
                <c:pt idx="0">
                  <c:v>34.21</c:v>
                </c:pt>
                <c:pt idx="1">
                  <c:v>48.68</c:v>
                </c:pt>
                <c:pt idx="2">
                  <c:v>14.47</c:v>
                </c:pt>
                <c:pt idx="3">
                  <c:v>1.32</c:v>
                </c:pt>
              </c:numCache>
            </c:numRef>
          </c:val>
        </c:ser>
        <c:dLbls>
          <c:showLegendKey val="0"/>
          <c:showVal val="0"/>
          <c:showCatName val="0"/>
          <c:showSerName val="0"/>
          <c:showPercent val="1"/>
          <c:showBubbleSize val="0"/>
          <c:showLeaderLines val="1"/>
        </c:dLbls>
        <c:firstSliceAng val="0"/>
      </c:pieChart>
    </c:plotArea>
    <c:legend>
      <c:legendPos val="b"/>
      <c:layout>
        <c:manualLayout>
          <c:xMode val="edge"/>
          <c:yMode val="edge"/>
          <c:x val="8.0395448934201225E-2"/>
          <c:y val="0.78191011732454674"/>
          <c:w val="0.8392091021315975"/>
          <c:h val="0.20220704714325735"/>
        </c:manualLayout>
      </c:layout>
      <c:overlay val="0"/>
      <c:txPr>
        <a:bodyPr/>
        <a:lstStyle/>
        <a:p>
          <a:pPr>
            <a:defRPr sz="11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600">
                <a:solidFill>
                  <a:schemeClr val="tx2"/>
                </a:solidFill>
              </a:defRPr>
            </a:pPr>
            <a:endParaRPr lang="en-US" sz="300" dirty="0" smtClean="0"/>
          </a:p>
          <a:p>
            <a:pPr algn="l">
              <a:defRPr sz="1600">
                <a:solidFill>
                  <a:schemeClr val="tx2"/>
                </a:solidFill>
              </a:defRPr>
            </a:pPr>
            <a:r>
              <a:rPr lang="en-US" dirty="0" smtClean="0"/>
              <a:t>Identify strategies for partnering with patients in Primary Care</a:t>
            </a:r>
            <a:endParaRPr lang="en-US" dirty="0"/>
          </a:p>
        </c:rich>
      </c:tx>
      <c:layout/>
      <c:overlay val="0"/>
    </c:title>
    <c:autoTitleDeleted val="0"/>
    <c:plotArea>
      <c:layout/>
      <c:pieChart>
        <c:varyColors val="1"/>
        <c:ser>
          <c:idx val="0"/>
          <c:order val="0"/>
          <c:tx>
            <c:strRef>
              <c:f>Sheet1!$B$1</c:f>
              <c:strCache>
                <c:ptCount val="1"/>
                <c:pt idx="0">
                  <c:v>Organized in presenting</c:v>
                </c:pt>
              </c:strCache>
            </c:strRef>
          </c:tx>
          <c:dLbls>
            <c:showLegendKey val="0"/>
            <c:showVal val="0"/>
            <c:showCatName val="0"/>
            <c:showSerName val="0"/>
            <c:showPercent val="1"/>
            <c:showBubbleSize val="0"/>
            <c:showLeaderLines val="1"/>
          </c:dLbls>
          <c:cat>
            <c:strRef>
              <c:f>Sheet1!$A$2:$A$7</c:f>
              <c:strCache>
                <c:ptCount val="6"/>
                <c:pt idx="0">
                  <c:v>1st Qtr</c:v>
                </c:pt>
                <c:pt idx="1">
                  <c:v>2nd Qtr</c:v>
                </c:pt>
                <c:pt idx="2">
                  <c:v>3rd Qtr</c:v>
                </c:pt>
                <c:pt idx="5">
                  <c:v>4th Qtr</c:v>
                </c:pt>
              </c:strCache>
            </c:strRef>
          </c:cat>
          <c:val>
            <c:numRef>
              <c:f>Sheet1!$B$2:$B$7</c:f>
              <c:numCache>
                <c:formatCode>General</c:formatCode>
                <c:ptCount val="6"/>
                <c:pt idx="0">
                  <c:v>36.630000000000003</c:v>
                </c:pt>
                <c:pt idx="1">
                  <c:v>48.51</c:v>
                </c:pt>
                <c:pt idx="2">
                  <c:v>10.89</c:v>
                </c:pt>
                <c:pt idx="3">
                  <c:v>1.98</c:v>
                </c:pt>
                <c:pt idx="4">
                  <c:v>1.98</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600">
                <a:solidFill>
                  <a:schemeClr val="tx2"/>
                </a:solidFill>
              </a:defRPr>
            </a:pPr>
            <a:r>
              <a:rPr lang="en-US" dirty="0" smtClean="0"/>
              <a:t>Identify strategies for meeting the needs of complex patients in the community</a:t>
            </a:r>
            <a:endParaRPr lang="en-US" dirty="0"/>
          </a:p>
        </c:rich>
      </c:tx>
      <c:layout/>
      <c:overlay val="0"/>
    </c:title>
    <c:autoTitleDeleted val="0"/>
    <c:plotArea>
      <c:layout/>
      <c:pieChart>
        <c:varyColors val="1"/>
        <c:ser>
          <c:idx val="0"/>
          <c:order val="0"/>
          <c:tx>
            <c:strRef>
              <c:f>Sheet1!$B$1</c:f>
              <c:strCache>
                <c:ptCount val="1"/>
                <c:pt idx="0">
                  <c:v>Effective in content delivery</c:v>
                </c:pt>
              </c:strCache>
            </c:strRef>
          </c:tx>
          <c:dLbls>
            <c:showLegendKey val="0"/>
            <c:showVal val="0"/>
            <c:showCatName val="0"/>
            <c:showSerName val="0"/>
            <c:showPercent val="1"/>
            <c:showBubbleSize val="0"/>
            <c:showLeaderLines val="1"/>
          </c:dLbls>
          <c:cat>
            <c:strRef>
              <c:f>Sheet1!$A$2:$A$7</c:f>
              <c:strCache>
                <c:ptCount val="6"/>
                <c:pt idx="0">
                  <c:v>1st Qtr</c:v>
                </c:pt>
                <c:pt idx="1">
                  <c:v>2nd Qtr</c:v>
                </c:pt>
                <c:pt idx="2">
                  <c:v>3rd Qtr</c:v>
                </c:pt>
                <c:pt idx="5">
                  <c:v>4th Qtr</c:v>
                </c:pt>
              </c:strCache>
            </c:strRef>
          </c:cat>
          <c:val>
            <c:numRef>
              <c:f>Sheet1!$B$2:$B$7</c:f>
              <c:numCache>
                <c:formatCode>General</c:formatCode>
                <c:ptCount val="6"/>
                <c:pt idx="0">
                  <c:v>34.340000000000003</c:v>
                </c:pt>
                <c:pt idx="1">
                  <c:v>51.52</c:v>
                </c:pt>
                <c:pt idx="2">
                  <c:v>10.1</c:v>
                </c:pt>
                <c:pt idx="3">
                  <c:v>2.02</c:v>
                </c:pt>
                <c:pt idx="4">
                  <c:v>2.02</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600">
                <a:solidFill>
                  <a:schemeClr val="tx2"/>
                </a:solidFill>
              </a:defRPr>
            </a:pPr>
            <a:r>
              <a:rPr lang="en-US" dirty="0" smtClean="0"/>
              <a:t>Did the objectives relate to the purpose/goal(s) of the education activity?</a:t>
            </a:r>
            <a:endParaRPr lang="en-US" dirty="0"/>
          </a:p>
        </c:rich>
      </c:tx>
      <c:layout/>
      <c:overlay val="0"/>
    </c:title>
    <c:autoTitleDeleted val="0"/>
    <c:plotArea>
      <c:layout/>
      <c:pieChart>
        <c:varyColors val="1"/>
        <c:ser>
          <c:idx val="0"/>
          <c:order val="0"/>
          <c:tx>
            <c:strRef>
              <c:f>Sheet1!$B$1</c:f>
              <c:strCache>
                <c:ptCount val="1"/>
                <c:pt idx="0">
                  <c:v>Teaching methods/aids appropriate used effectively</c:v>
                </c:pt>
              </c:strCache>
            </c:strRef>
          </c:tx>
          <c:dLbls>
            <c:showLegendKey val="0"/>
            <c:showVal val="0"/>
            <c:showCatName val="0"/>
            <c:showSerName val="0"/>
            <c:showPercent val="1"/>
            <c:showBubbleSize val="0"/>
            <c:showLeaderLines val="1"/>
          </c:dLbls>
          <c:cat>
            <c:strRef>
              <c:f>Sheet1!$A$2:$A$7</c:f>
              <c:strCache>
                <c:ptCount val="6"/>
                <c:pt idx="0">
                  <c:v>1st Qtr</c:v>
                </c:pt>
                <c:pt idx="1">
                  <c:v>2nd Qtr</c:v>
                </c:pt>
                <c:pt idx="2">
                  <c:v>3rd Qtr</c:v>
                </c:pt>
                <c:pt idx="5">
                  <c:v>4th Qtr</c:v>
                </c:pt>
              </c:strCache>
            </c:strRef>
          </c:cat>
          <c:val>
            <c:numRef>
              <c:f>Sheet1!$B$2:$B$7</c:f>
              <c:numCache>
                <c:formatCode>General</c:formatCode>
                <c:ptCount val="6"/>
                <c:pt idx="0">
                  <c:v>46.99</c:v>
                </c:pt>
                <c:pt idx="1">
                  <c:v>40.96</c:v>
                </c:pt>
                <c:pt idx="2">
                  <c:v>10.84</c:v>
                </c:pt>
                <c:pt idx="3">
                  <c:v>1.2</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chemeClr val="tx2"/>
                </a:solidFill>
              </a:defRPr>
            </a:pPr>
            <a:r>
              <a:rPr lang="en-US" dirty="0" smtClean="0"/>
              <a:t>How would you rate this educational activity overall?</a:t>
            </a:r>
            <a:endParaRPr lang="en-US" dirty="0"/>
          </a:p>
        </c:rich>
      </c:tx>
      <c:layout>
        <c:manualLayout>
          <c:xMode val="edge"/>
          <c:yMode val="edge"/>
          <c:x val="0.10036701313140595"/>
          <c:y val="1.4071637561891198E-2"/>
        </c:manualLayout>
      </c:layout>
      <c:overlay val="0"/>
    </c:title>
    <c:autoTitleDeleted val="0"/>
    <c:plotArea>
      <c:layout/>
      <c:pieChart>
        <c:varyColors val="1"/>
        <c:ser>
          <c:idx val="0"/>
          <c:order val="0"/>
          <c:tx>
            <c:strRef>
              <c:f>Sheet1!$B$1</c:f>
              <c:strCache>
                <c:ptCount val="1"/>
                <c:pt idx="0">
                  <c:v>Knowledgeable of the subject</c:v>
                </c:pt>
              </c:strCache>
            </c:strRef>
          </c:tx>
          <c:dLbls>
            <c:showLegendKey val="0"/>
            <c:showVal val="0"/>
            <c:showCatName val="0"/>
            <c:showSerName val="0"/>
            <c:showPercent val="1"/>
            <c:showBubbleSize val="0"/>
            <c:showLeaderLines val="1"/>
          </c:dLbls>
          <c:cat>
            <c:strRef>
              <c:f>Sheet1!$A$2:$A$6</c:f>
              <c:strCache>
                <c:ptCount val="5"/>
                <c:pt idx="0">
                  <c:v>5 - Excellent</c:v>
                </c:pt>
                <c:pt idx="1">
                  <c:v>4 - Good</c:v>
                </c:pt>
                <c:pt idx="2">
                  <c:v>3 - Average</c:v>
                </c:pt>
                <c:pt idx="3">
                  <c:v>2 - Disappointing</c:v>
                </c:pt>
                <c:pt idx="4">
                  <c:v>1 - Poor</c:v>
                </c:pt>
              </c:strCache>
            </c:strRef>
          </c:cat>
          <c:val>
            <c:numRef>
              <c:f>Sheet1!$B$2:$B$6</c:f>
              <c:numCache>
                <c:formatCode>General</c:formatCode>
                <c:ptCount val="5"/>
                <c:pt idx="0">
                  <c:v>38.369999999999997</c:v>
                </c:pt>
                <c:pt idx="1">
                  <c:v>46.51</c:v>
                </c:pt>
                <c:pt idx="2">
                  <c:v>13.95</c:v>
                </c:pt>
                <c:pt idx="3">
                  <c:v>1.1599999999999999</c:v>
                </c:pt>
              </c:numCache>
            </c:numRef>
          </c:val>
        </c:ser>
        <c:dLbls>
          <c:showLegendKey val="0"/>
          <c:showVal val="0"/>
          <c:showCatName val="0"/>
          <c:showSerName val="0"/>
          <c:showPercent val="1"/>
          <c:showBubbleSize val="0"/>
          <c:showLeaderLines val="1"/>
        </c:dLbls>
        <c:firstSliceAng val="0"/>
      </c:pieChart>
    </c:plotArea>
    <c:legend>
      <c:legendPos val="b"/>
      <c:layout>
        <c:manualLayout>
          <c:xMode val="edge"/>
          <c:yMode val="edge"/>
          <c:x val="8.0395448934201225E-2"/>
          <c:y val="0.78191011732454674"/>
          <c:w val="0.8392091021315975"/>
          <c:h val="0.20220704714325735"/>
        </c:manualLayout>
      </c:layout>
      <c:overlay val="0"/>
      <c:txPr>
        <a:bodyPr/>
        <a:lstStyle/>
        <a:p>
          <a:pPr>
            <a:defRPr sz="11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600">
                <a:solidFill>
                  <a:schemeClr val="tx2"/>
                </a:solidFill>
              </a:defRPr>
            </a:pPr>
            <a:endParaRPr lang="en-US" sz="300" dirty="0" smtClean="0"/>
          </a:p>
          <a:p>
            <a:pPr algn="l">
              <a:defRPr sz="1600">
                <a:solidFill>
                  <a:schemeClr val="tx2"/>
                </a:solidFill>
              </a:defRPr>
            </a:pPr>
            <a:r>
              <a:rPr lang="en-US" dirty="0" smtClean="0"/>
              <a:t>How relevant was the educational activity to your practice needs?</a:t>
            </a:r>
            <a:endParaRPr lang="en-US" dirty="0"/>
          </a:p>
        </c:rich>
      </c:tx>
      <c:layout/>
      <c:overlay val="0"/>
    </c:title>
    <c:autoTitleDeleted val="0"/>
    <c:plotArea>
      <c:layout/>
      <c:pieChart>
        <c:varyColors val="1"/>
        <c:ser>
          <c:idx val="0"/>
          <c:order val="0"/>
          <c:tx>
            <c:strRef>
              <c:f>Sheet1!$B$1</c:f>
              <c:strCache>
                <c:ptCount val="1"/>
                <c:pt idx="0">
                  <c:v>Organized in presenting</c:v>
                </c:pt>
              </c:strCache>
            </c:strRef>
          </c:tx>
          <c:dLbls>
            <c:showLegendKey val="0"/>
            <c:showVal val="0"/>
            <c:showCatName val="0"/>
            <c:showSerName val="0"/>
            <c:showPercent val="1"/>
            <c:showBubbleSize val="0"/>
            <c:showLeaderLines val="1"/>
          </c:dLbls>
          <c:cat>
            <c:strRef>
              <c:f>Sheet1!$A$2:$A$7</c:f>
              <c:strCache>
                <c:ptCount val="6"/>
                <c:pt idx="0">
                  <c:v>1st Qtr</c:v>
                </c:pt>
                <c:pt idx="1">
                  <c:v>2nd Qtr</c:v>
                </c:pt>
                <c:pt idx="2">
                  <c:v>3rd Qtr</c:v>
                </c:pt>
                <c:pt idx="5">
                  <c:v>4th Qtr</c:v>
                </c:pt>
              </c:strCache>
            </c:strRef>
          </c:cat>
          <c:val>
            <c:numRef>
              <c:f>Sheet1!$B$2:$B$7</c:f>
              <c:numCache>
                <c:formatCode>General</c:formatCode>
                <c:ptCount val="6"/>
                <c:pt idx="0">
                  <c:v>49.07</c:v>
                </c:pt>
                <c:pt idx="1">
                  <c:v>38.89</c:v>
                </c:pt>
                <c:pt idx="2">
                  <c:v>10.19</c:v>
                </c:pt>
                <c:pt idx="3">
                  <c:v>1.85</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600">
                <a:solidFill>
                  <a:schemeClr val="tx2"/>
                </a:solidFill>
              </a:defRPr>
            </a:pPr>
            <a:r>
              <a:rPr lang="en-US" dirty="0" smtClean="0"/>
              <a:t>How well were questions answered?</a:t>
            </a:r>
            <a:endParaRPr lang="en-US" dirty="0"/>
          </a:p>
        </c:rich>
      </c:tx>
      <c:layout/>
      <c:overlay val="0"/>
    </c:title>
    <c:autoTitleDeleted val="0"/>
    <c:plotArea>
      <c:layout/>
      <c:pieChart>
        <c:varyColors val="1"/>
        <c:ser>
          <c:idx val="0"/>
          <c:order val="0"/>
          <c:tx>
            <c:strRef>
              <c:f>Sheet1!$B$1</c:f>
              <c:strCache>
                <c:ptCount val="1"/>
                <c:pt idx="0">
                  <c:v>Effective in content delivery</c:v>
                </c:pt>
              </c:strCache>
            </c:strRef>
          </c:tx>
          <c:dLbls>
            <c:showLegendKey val="0"/>
            <c:showVal val="0"/>
            <c:showCatName val="0"/>
            <c:showSerName val="0"/>
            <c:showPercent val="1"/>
            <c:showBubbleSize val="0"/>
            <c:showLeaderLines val="1"/>
          </c:dLbls>
          <c:cat>
            <c:strRef>
              <c:f>Sheet1!$A$2:$A$7</c:f>
              <c:strCache>
                <c:ptCount val="6"/>
                <c:pt idx="0">
                  <c:v>1st Qtr</c:v>
                </c:pt>
                <c:pt idx="1">
                  <c:v>2nd Qtr</c:v>
                </c:pt>
                <c:pt idx="2">
                  <c:v>3rd Qtr</c:v>
                </c:pt>
                <c:pt idx="5">
                  <c:v>4th Qtr</c:v>
                </c:pt>
              </c:strCache>
            </c:strRef>
          </c:cat>
          <c:val>
            <c:numRef>
              <c:f>Sheet1!$B$2:$B$7</c:f>
              <c:numCache>
                <c:formatCode>General</c:formatCode>
                <c:ptCount val="6"/>
                <c:pt idx="0">
                  <c:v>42.99</c:v>
                </c:pt>
                <c:pt idx="1">
                  <c:v>43.93</c:v>
                </c:pt>
                <c:pt idx="2">
                  <c:v>11.21</c:v>
                </c:pt>
                <c:pt idx="3">
                  <c:v>1.87</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Knowledgeable of the subject</c:v>
                </c:pt>
              </c:strCache>
            </c:strRef>
          </c:tx>
          <c:dLbls>
            <c:showLegendKey val="0"/>
            <c:showVal val="0"/>
            <c:showCatName val="0"/>
            <c:showSerName val="0"/>
            <c:showPercent val="1"/>
            <c:showBubbleSize val="0"/>
            <c:showLeaderLines val="1"/>
          </c:dLbls>
          <c:cat>
            <c:strRef>
              <c:f>Sheet1!$A$2:$A$4</c:f>
              <c:strCache>
                <c:ptCount val="3"/>
                <c:pt idx="0">
                  <c:v>Yes</c:v>
                </c:pt>
                <c:pt idx="1">
                  <c:v>No</c:v>
                </c:pt>
                <c:pt idx="2">
                  <c:v>Unsure</c:v>
                </c:pt>
              </c:strCache>
            </c:strRef>
          </c:cat>
          <c:val>
            <c:numRef>
              <c:f>Sheet1!$B$2:$B$4</c:f>
              <c:numCache>
                <c:formatCode>General</c:formatCode>
                <c:ptCount val="3"/>
                <c:pt idx="0">
                  <c:v>73.8</c:v>
                </c:pt>
                <c:pt idx="1">
                  <c:v>6.8</c:v>
                </c:pt>
                <c:pt idx="2">
                  <c:v>19.399999999999999</c:v>
                </c:pt>
              </c:numCache>
            </c:numRef>
          </c:val>
        </c:ser>
        <c:dLbls>
          <c:showLegendKey val="0"/>
          <c:showVal val="0"/>
          <c:showCatName val="0"/>
          <c:showSerName val="0"/>
          <c:showPercent val="1"/>
          <c:showBubbleSize val="0"/>
          <c:showLeaderLines val="1"/>
        </c:dLbls>
        <c:firstSliceAng val="0"/>
      </c:pieChart>
    </c:plotArea>
    <c:legend>
      <c:legendPos val="b"/>
      <c:layout>
        <c:manualLayout>
          <c:xMode val="edge"/>
          <c:yMode val="edge"/>
          <c:x val="8.0395448934201225E-2"/>
          <c:y val="0.78191011732454674"/>
          <c:w val="0.8392091021315975"/>
          <c:h val="0.21808991013101661"/>
        </c:manualLayout>
      </c:layout>
      <c:overlay val="0"/>
      <c:txPr>
        <a:bodyPr/>
        <a:lstStyle/>
        <a:p>
          <a:pPr>
            <a:defRPr sz="2000" b="1">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Knowledgeable of the subject</c:v>
                </c:pt>
              </c:strCache>
            </c:strRef>
          </c:tx>
          <c:dLbls>
            <c:showLegendKey val="0"/>
            <c:showVal val="0"/>
            <c:showCatName val="0"/>
            <c:showSerName val="0"/>
            <c:showPercent val="1"/>
            <c:showBubbleSize val="0"/>
            <c:showLeaderLines val="1"/>
          </c:dLbls>
          <c:cat>
            <c:strRef>
              <c:f>Sheet1!$A$2:$A$3</c:f>
              <c:strCache>
                <c:ptCount val="2"/>
                <c:pt idx="0">
                  <c:v>Yes</c:v>
                </c:pt>
                <c:pt idx="1">
                  <c:v>No</c:v>
                </c:pt>
              </c:strCache>
            </c:strRef>
          </c:cat>
          <c:val>
            <c:numRef>
              <c:f>Sheet1!$B$2:$B$3</c:f>
              <c:numCache>
                <c:formatCode>General</c:formatCode>
                <c:ptCount val="2"/>
                <c:pt idx="0">
                  <c:v>99.1</c:v>
                </c:pt>
                <c:pt idx="1">
                  <c:v>0.9</c:v>
                </c:pt>
              </c:numCache>
            </c:numRef>
          </c:val>
        </c:ser>
        <c:dLbls>
          <c:showLegendKey val="0"/>
          <c:showVal val="0"/>
          <c:showCatName val="0"/>
          <c:showSerName val="0"/>
          <c:showPercent val="1"/>
          <c:showBubbleSize val="0"/>
          <c:showLeaderLines val="1"/>
        </c:dLbls>
        <c:firstSliceAng val="0"/>
      </c:pieChart>
    </c:plotArea>
    <c:legend>
      <c:legendPos val="b"/>
      <c:layout>
        <c:manualLayout>
          <c:xMode val="edge"/>
          <c:yMode val="edge"/>
          <c:x val="8.0395448934201225E-2"/>
          <c:y val="0.78191011732454674"/>
          <c:w val="0.8392091021315975"/>
          <c:h val="0.21808991013101661"/>
        </c:manualLayout>
      </c:layout>
      <c:overlay val="0"/>
      <c:txPr>
        <a:bodyPr/>
        <a:lstStyle/>
        <a:p>
          <a:pPr>
            <a:defRPr sz="2000" b="1">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0036701313140595"/>
          <c:y val="1.4071637561891198E-2"/>
        </c:manualLayout>
      </c:layout>
      <c:overlay val="0"/>
      <c:txPr>
        <a:bodyPr/>
        <a:lstStyle/>
        <a:p>
          <a:pPr>
            <a:defRPr sz="1600">
              <a:solidFill>
                <a:schemeClr val="tx2"/>
              </a:solidFill>
            </a:defRPr>
          </a:pPr>
          <a:endParaRPr lang="en-US"/>
        </a:p>
      </c:txPr>
    </c:title>
    <c:autoTitleDeleted val="0"/>
    <c:plotArea>
      <c:layout/>
      <c:pieChart>
        <c:varyColors val="1"/>
        <c:ser>
          <c:idx val="0"/>
          <c:order val="0"/>
          <c:tx>
            <c:strRef>
              <c:f>Sheet1!$B$1</c:f>
              <c:strCache>
                <c:ptCount val="1"/>
                <c:pt idx="0">
                  <c:v>Knowledgeable of the subject</c:v>
                </c:pt>
              </c:strCache>
            </c:strRef>
          </c:tx>
          <c:dLbls>
            <c:showLegendKey val="0"/>
            <c:showVal val="0"/>
            <c:showCatName val="0"/>
            <c:showSerName val="0"/>
            <c:showPercent val="1"/>
            <c:showBubbleSize val="0"/>
            <c:showLeaderLines val="1"/>
          </c:dLbls>
          <c:cat>
            <c:strRef>
              <c:f>Sheet1!$A$2:$A$7</c:f>
              <c:strCache>
                <c:ptCount val="6"/>
                <c:pt idx="0">
                  <c:v>5 - High Agree</c:v>
                </c:pt>
                <c:pt idx="1">
                  <c:v>4</c:v>
                </c:pt>
                <c:pt idx="2">
                  <c:v>3</c:v>
                </c:pt>
                <c:pt idx="3">
                  <c:v>2</c:v>
                </c:pt>
                <c:pt idx="4">
                  <c:v>1 - Low Agree</c:v>
                </c:pt>
                <c:pt idx="5">
                  <c:v>0 - N/A</c:v>
                </c:pt>
              </c:strCache>
            </c:strRef>
          </c:cat>
          <c:val>
            <c:numRef>
              <c:f>Sheet1!$B$2:$B$7</c:f>
              <c:numCache>
                <c:formatCode>General</c:formatCode>
                <c:ptCount val="6"/>
                <c:pt idx="0">
                  <c:v>87.5</c:v>
                </c:pt>
                <c:pt idx="1">
                  <c:v>11.54</c:v>
                </c:pt>
                <c:pt idx="2">
                  <c:v>0.96</c:v>
                </c:pt>
              </c:numCache>
            </c:numRef>
          </c:val>
        </c:ser>
        <c:dLbls>
          <c:showLegendKey val="0"/>
          <c:showVal val="0"/>
          <c:showCatName val="0"/>
          <c:showSerName val="0"/>
          <c:showPercent val="1"/>
          <c:showBubbleSize val="0"/>
          <c:showLeaderLines val="1"/>
        </c:dLbls>
        <c:firstSliceAng val="0"/>
      </c:pieChart>
    </c:plotArea>
    <c:legend>
      <c:legendPos val="b"/>
      <c:layout>
        <c:manualLayout>
          <c:xMode val="edge"/>
          <c:yMode val="edge"/>
          <c:x val="8.0395448934201225E-2"/>
          <c:y val="0.78191011732454674"/>
          <c:w val="0.8392091021315975"/>
          <c:h val="0.16779423682349959"/>
        </c:manualLayout>
      </c:layout>
      <c:overlay val="0"/>
      <c:txPr>
        <a:bodyPr/>
        <a:lstStyle/>
        <a:p>
          <a:pPr>
            <a:defRPr sz="11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Knowledgeable of the subject</c:v>
                </c:pt>
              </c:strCache>
            </c:strRef>
          </c:tx>
          <c:dLbls>
            <c:showLegendKey val="0"/>
            <c:showVal val="0"/>
            <c:showCatName val="0"/>
            <c:showSerName val="0"/>
            <c:showPercent val="1"/>
            <c:showBubbleSize val="0"/>
            <c:showLeaderLines val="1"/>
          </c:dLbls>
          <c:cat>
            <c:strRef>
              <c:f>Sheet1!$A$2:$A$3</c:f>
              <c:strCache>
                <c:ptCount val="2"/>
                <c:pt idx="0">
                  <c:v>Yes</c:v>
                </c:pt>
                <c:pt idx="1">
                  <c:v>No</c:v>
                </c:pt>
              </c:strCache>
            </c:strRef>
          </c:cat>
          <c:val>
            <c:numRef>
              <c:f>Sheet1!$B$2:$B$3</c:f>
              <c:numCache>
                <c:formatCode>General</c:formatCode>
                <c:ptCount val="2"/>
                <c:pt idx="0">
                  <c:v>72.7</c:v>
                </c:pt>
                <c:pt idx="1">
                  <c:v>27.3</c:v>
                </c:pt>
              </c:numCache>
            </c:numRef>
          </c:val>
        </c:ser>
        <c:dLbls>
          <c:showLegendKey val="0"/>
          <c:showVal val="0"/>
          <c:showCatName val="0"/>
          <c:showSerName val="0"/>
          <c:showPercent val="1"/>
          <c:showBubbleSize val="0"/>
          <c:showLeaderLines val="1"/>
        </c:dLbls>
        <c:firstSliceAng val="0"/>
      </c:pieChart>
    </c:plotArea>
    <c:legend>
      <c:legendPos val="b"/>
      <c:layout>
        <c:manualLayout>
          <c:xMode val="edge"/>
          <c:yMode val="edge"/>
          <c:x val="8.0395448934201225E-2"/>
          <c:y val="0.78191011732454674"/>
          <c:w val="0.8392091021315975"/>
          <c:h val="0.21808991013101661"/>
        </c:manualLayout>
      </c:layout>
      <c:overlay val="0"/>
      <c:txPr>
        <a:bodyPr/>
        <a:lstStyle/>
        <a:p>
          <a:pPr>
            <a:defRPr sz="2000" b="1">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Knowledgeable of the subject</c:v>
                </c:pt>
              </c:strCache>
            </c:strRef>
          </c:tx>
          <c:dLbls>
            <c:showLegendKey val="0"/>
            <c:showVal val="0"/>
            <c:showCatName val="0"/>
            <c:showSerName val="0"/>
            <c:showPercent val="1"/>
            <c:showBubbleSize val="0"/>
            <c:showLeaderLines val="1"/>
          </c:dLbls>
          <c:cat>
            <c:strRef>
              <c:f>Sheet1!$A$2:$A$3</c:f>
              <c:strCache>
                <c:ptCount val="2"/>
                <c:pt idx="0">
                  <c:v>Yes</c:v>
                </c:pt>
                <c:pt idx="1">
                  <c:v>No</c:v>
                </c:pt>
              </c:strCache>
            </c:strRef>
          </c:cat>
          <c:val>
            <c:numRef>
              <c:f>Sheet1!$B$2:$B$3</c:f>
              <c:numCache>
                <c:formatCode>General</c:formatCode>
                <c:ptCount val="2"/>
                <c:pt idx="0">
                  <c:v>73.599999999999994</c:v>
                </c:pt>
                <c:pt idx="1">
                  <c:v>26.4</c:v>
                </c:pt>
              </c:numCache>
            </c:numRef>
          </c:val>
        </c:ser>
        <c:dLbls>
          <c:showLegendKey val="0"/>
          <c:showVal val="0"/>
          <c:showCatName val="0"/>
          <c:showSerName val="0"/>
          <c:showPercent val="1"/>
          <c:showBubbleSize val="0"/>
          <c:showLeaderLines val="1"/>
        </c:dLbls>
        <c:firstSliceAng val="0"/>
      </c:pieChart>
    </c:plotArea>
    <c:legend>
      <c:legendPos val="b"/>
      <c:layout>
        <c:manualLayout>
          <c:xMode val="edge"/>
          <c:yMode val="edge"/>
          <c:x val="8.0395448934201225E-2"/>
          <c:y val="0.78191011732454674"/>
          <c:w val="0.8392091021315975"/>
          <c:h val="0.21808991013101661"/>
        </c:manualLayout>
      </c:layout>
      <c:overlay val="0"/>
      <c:txPr>
        <a:bodyPr/>
        <a:lstStyle/>
        <a:p>
          <a:pPr>
            <a:defRPr sz="2000" b="1">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Knowledgeable of the subject</c:v>
                </c:pt>
              </c:strCache>
            </c:strRef>
          </c:tx>
          <c:dLbls>
            <c:showLegendKey val="0"/>
            <c:showVal val="0"/>
            <c:showCatName val="0"/>
            <c:showSerName val="0"/>
            <c:showPercent val="1"/>
            <c:showBubbleSize val="0"/>
            <c:showLeaderLines val="1"/>
          </c:dLbls>
          <c:cat>
            <c:strRef>
              <c:f>Sheet1!$A$2:$A$3</c:f>
              <c:strCache>
                <c:ptCount val="2"/>
                <c:pt idx="0">
                  <c:v>Met</c:v>
                </c:pt>
                <c:pt idx="1">
                  <c:v>Not Met</c:v>
                </c:pt>
              </c:strCache>
            </c:strRef>
          </c:cat>
          <c:val>
            <c:numRef>
              <c:f>Sheet1!$B$2:$B$3</c:f>
              <c:numCache>
                <c:formatCode>General</c:formatCode>
                <c:ptCount val="2"/>
                <c:pt idx="0">
                  <c:v>85</c:v>
                </c:pt>
                <c:pt idx="1">
                  <c:v>15</c:v>
                </c:pt>
              </c:numCache>
            </c:numRef>
          </c:val>
        </c:ser>
        <c:dLbls>
          <c:showLegendKey val="0"/>
          <c:showVal val="0"/>
          <c:showCatName val="0"/>
          <c:showSerName val="0"/>
          <c:showPercent val="1"/>
          <c:showBubbleSize val="0"/>
          <c:showLeaderLines val="1"/>
        </c:dLbls>
        <c:firstSliceAng val="0"/>
      </c:pieChart>
    </c:plotArea>
    <c:legend>
      <c:legendPos val="b"/>
      <c:layout>
        <c:manualLayout>
          <c:xMode val="edge"/>
          <c:yMode val="edge"/>
          <c:x val="8.0395448934201225E-2"/>
          <c:y val="0.78191011732454674"/>
          <c:w val="0.8392091021315975"/>
          <c:h val="0.21808991013101661"/>
        </c:manualLayout>
      </c:layout>
      <c:overlay val="0"/>
      <c:txPr>
        <a:bodyPr/>
        <a:lstStyle/>
        <a:p>
          <a:pPr>
            <a:defRPr sz="2000" b="1">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7767DCE-88A8-42E1-81EC-0EA15EEB2285}" type="datetimeFigureOut">
              <a:rPr lang="en-US"/>
              <a:pPr>
                <a:defRPr/>
              </a:pPr>
              <a:t>1/11/2016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79D64C5-9A84-4565-92D8-9993AFABE0B1}" type="slidenum">
              <a:rPr lang="en-US" altLang="en-US"/>
              <a:pPr>
                <a:defRPr/>
              </a:pPr>
              <a:t>‹#›</a:t>
            </a:fld>
            <a:endParaRPr lang="en-US" altLang="en-US"/>
          </a:p>
        </p:txBody>
      </p:sp>
    </p:spTree>
    <p:extLst>
      <p:ext uri="{BB962C8B-B14F-4D97-AF65-F5344CB8AC3E}">
        <p14:creationId xmlns:p14="http://schemas.microsoft.com/office/powerpoint/2010/main" val="22815553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23D627FD-1FFB-459D-AFE3-91F3A6D7F70C}" type="datetime1">
              <a:rPr lang="en-US" smtClean="0"/>
              <a:pPr>
                <a:defRPr/>
              </a:pPr>
              <a:t>1/11/2016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4333ACD-1093-4A47-8328-4AFAF1A06414}" type="slidenum">
              <a:rPr lang="en-US" altLang="en-US" smtClean="0"/>
              <a:pPr>
                <a:defRPr/>
              </a:pPr>
              <a:t>‹#›</a:t>
            </a:fld>
            <a:endParaRPr lang="en-US" altLang="en-US"/>
          </a:p>
        </p:txBody>
      </p:sp>
    </p:spTree>
    <p:extLst>
      <p:ext uri="{BB962C8B-B14F-4D97-AF65-F5344CB8AC3E}">
        <p14:creationId xmlns:p14="http://schemas.microsoft.com/office/powerpoint/2010/main" val="2119084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478FDBA-F379-439C-84B3-EDB2A35798C0}" type="datetime1">
              <a:rPr lang="en-US" smtClean="0"/>
              <a:pPr>
                <a:defRPr/>
              </a:pPr>
              <a:t>1/11/2016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54A60B2-1D44-4E16-B698-422AA2811A3C}" type="slidenum">
              <a:rPr lang="en-US" altLang="en-US" smtClean="0"/>
              <a:pPr>
                <a:defRPr/>
              </a:pPr>
              <a:t>‹#›</a:t>
            </a:fld>
            <a:endParaRPr lang="en-US" altLang="en-US"/>
          </a:p>
        </p:txBody>
      </p:sp>
    </p:spTree>
    <p:extLst>
      <p:ext uri="{BB962C8B-B14F-4D97-AF65-F5344CB8AC3E}">
        <p14:creationId xmlns:p14="http://schemas.microsoft.com/office/powerpoint/2010/main" val="208019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16F2444-5AFF-435D-9102-B8E93299EA29}" type="datetime1">
              <a:rPr lang="en-US" smtClean="0"/>
              <a:pPr>
                <a:defRPr/>
              </a:pPr>
              <a:t>1/11/2016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A331E20-CA56-4914-942A-31BA78A195AC}" type="slidenum">
              <a:rPr lang="en-US" altLang="en-US" smtClean="0"/>
              <a:pPr>
                <a:defRPr/>
              </a:pPr>
              <a:t>‹#›</a:t>
            </a:fld>
            <a:endParaRPr lang="en-US" altLang="en-US"/>
          </a:p>
        </p:txBody>
      </p:sp>
    </p:spTree>
    <p:extLst>
      <p:ext uri="{BB962C8B-B14F-4D97-AF65-F5344CB8AC3E}">
        <p14:creationId xmlns:p14="http://schemas.microsoft.com/office/powerpoint/2010/main" val="3668506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5CA1826-B1A5-444B-946E-0F6A86F27F21}" type="datetime1">
              <a:rPr lang="en-US" smtClean="0"/>
              <a:pPr>
                <a:defRPr/>
              </a:pPr>
              <a:t>1/11/2016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F3AB65A-7410-46F2-BA15-A3B27AD9C6F4}" type="slidenum">
              <a:rPr lang="en-US" altLang="en-US" smtClean="0"/>
              <a:pPr>
                <a:defRPr/>
              </a:pPr>
              <a:t>‹#›</a:t>
            </a:fld>
            <a:endParaRPr lang="en-US" altLang="en-US"/>
          </a:p>
        </p:txBody>
      </p:sp>
    </p:spTree>
    <p:extLst>
      <p:ext uri="{BB962C8B-B14F-4D97-AF65-F5344CB8AC3E}">
        <p14:creationId xmlns:p14="http://schemas.microsoft.com/office/powerpoint/2010/main" val="1978834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AEA4DD6C-4182-448B-8CD2-BBDAD21EB609}" type="datetime1">
              <a:rPr lang="en-US" smtClean="0"/>
              <a:pPr>
                <a:defRPr/>
              </a:pPr>
              <a:t>1/11/2016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6AB31D5-296D-4B8F-9D1F-980393EB16C7}" type="slidenum">
              <a:rPr lang="en-US" altLang="en-US" smtClean="0"/>
              <a:pPr>
                <a:defRPr/>
              </a:pPr>
              <a:t>‹#›</a:t>
            </a:fld>
            <a:endParaRPr lang="en-US" altLang="en-US"/>
          </a:p>
        </p:txBody>
      </p:sp>
    </p:spTree>
    <p:extLst>
      <p:ext uri="{BB962C8B-B14F-4D97-AF65-F5344CB8AC3E}">
        <p14:creationId xmlns:p14="http://schemas.microsoft.com/office/powerpoint/2010/main" val="2529791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B318136F-9E52-41D7-8E5E-9CA6706683CA}" type="datetime1">
              <a:rPr lang="en-US" smtClean="0"/>
              <a:pPr>
                <a:defRPr/>
              </a:pPr>
              <a:t>1/11/2016</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6D244A4-E27C-4467-8494-F1370E6EA638}" type="slidenum">
              <a:rPr lang="en-US" altLang="en-US" smtClean="0"/>
              <a:pPr>
                <a:defRPr/>
              </a:pPr>
              <a:t>‹#›</a:t>
            </a:fld>
            <a:endParaRPr lang="en-US" altLang="en-US"/>
          </a:p>
        </p:txBody>
      </p:sp>
    </p:spTree>
    <p:extLst>
      <p:ext uri="{BB962C8B-B14F-4D97-AF65-F5344CB8AC3E}">
        <p14:creationId xmlns:p14="http://schemas.microsoft.com/office/powerpoint/2010/main" val="367036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C678195D-A0F2-4A3F-918B-1A01E60002F6}" type="datetime1">
              <a:rPr lang="en-US" smtClean="0"/>
              <a:pPr>
                <a:defRPr/>
              </a:pPr>
              <a:t>1/11/2016</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8817FC3-285C-4820-874E-908098F40AC8}" type="slidenum">
              <a:rPr lang="en-US" altLang="en-US" smtClean="0"/>
              <a:pPr>
                <a:defRPr/>
              </a:pPr>
              <a:t>‹#›</a:t>
            </a:fld>
            <a:endParaRPr lang="en-US" altLang="en-US"/>
          </a:p>
        </p:txBody>
      </p:sp>
    </p:spTree>
    <p:extLst>
      <p:ext uri="{BB962C8B-B14F-4D97-AF65-F5344CB8AC3E}">
        <p14:creationId xmlns:p14="http://schemas.microsoft.com/office/powerpoint/2010/main" val="2784690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D087BCF5-9534-45B4-A5A6-FA08C651DA7C}" type="datetime1">
              <a:rPr lang="en-US" smtClean="0"/>
              <a:pPr>
                <a:defRPr/>
              </a:pPr>
              <a:t>1/11/2016</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7421973-F2C3-482E-97ED-4BB3FE74EBAC}" type="slidenum">
              <a:rPr lang="en-US" altLang="en-US" smtClean="0"/>
              <a:pPr>
                <a:defRPr/>
              </a:pPr>
              <a:t>‹#›</a:t>
            </a:fld>
            <a:endParaRPr lang="en-US" altLang="en-US"/>
          </a:p>
        </p:txBody>
      </p:sp>
    </p:spTree>
    <p:extLst>
      <p:ext uri="{BB962C8B-B14F-4D97-AF65-F5344CB8AC3E}">
        <p14:creationId xmlns:p14="http://schemas.microsoft.com/office/powerpoint/2010/main" val="1620738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71D3BC3-C5C8-4060-833E-10E57746AFD5}" type="datetime1">
              <a:rPr lang="en-US" smtClean="0"/>
              <a:pPr>
                <a:defRPr/>
              </a:pPr>
              <a:t>1/11/2016</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7417111-FAD2-4CEE-887F-DAB79C5374F7}" type="slidenum">
              <a:rPr lang="en-US" altLang="en-US" smtClean="0"/>
              <a:pPr>
                <a:defRPr/>
              </a:pPr>
              <a:t>‹#›</a:t>
            </a:fld>
            <a:endParaRPr lang="en-US" altLang="en-US"/>
          </a:p>
        </p:txBody>
      </p:sp>
    </p:spTree>
    <p:extLst>
      <p:ext uri="{BB962C8B-B14F-4D97-AF65-F5344CB8AC3E}">
        <p14:creationId xmlns:p14="http://schemas.microsoft.com/office/powerpoint/2010/main" val="176635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0A4E81D-7026-4978-9A6D-AD509F5BF692}" type="datetime1">
              <a:rPr lang="en-US" smtClean="0"/>
              <a:pPr>
                <a:defRPr/>
              </a:pPr>
              <a:t>1/11/2016</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49AB76B-2378-4ACC-9B47-0276F999B714}" type="slidenum">
              <a:rPr lang="en-US" altLang="en-US" smtClean="0"/>
              <a:pPr>
                <a:defRPr/>
              </a:pPr>
              <a:t>‹#›</a:t>
            </a:fld>
            <a:endParaRPr lang="en-US" altLang="en-US"/>
          </a:p>
        </p:txBody>
      </p:sp>
    </p:spTree>
    <p:extLst>
      <p:ext uri="{BB962C8B-B14F-4D97-AF65-F5344CB8AC3E}">
        <p14:creationId xmlns:p14="http://schemas.microsoft.com/office/powerpoint/2010/main" val="3950161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90002E3-EE95-4CAD-9FE6-62EC335D8D84}" type="datetime1">
              <a:rPr lang="en-US" smtClean="0"/>
              <a:pPr>
                <a:defRPr/>
              </a:pPr>
              <a:t>1/11/2016</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2FFC714-F211-4415-823E-2D4277400749}" type="slidenum">
              <a:rPr lang="en-US" altLang="en-US" smtClean="0"/>
              <a:pPr>
                <a:defRPr/>
              </a:pPr>
              <a:t>‹#›</a:t>
            </a:fld>
            <a:endParaRPr lang="en-US" altLang="en-US"/>
          </a:p>
        </p:txBody>
      </p:sp>
    </p:spTree>
    <p:extLst>
      <p:ext uri="{BB962C8B-B14F-4D97-AF65-F5344CB8AC3E}">
        <p14:creationId xmlns:p14="http://schemas.microsoft.com/office/powerpoint/2010/main" val="2738487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C209C58-F076-4CE5-8F75-7740ACDBEC5E}" type="datetime1">
              <a:rPr lang="en-US" smtClean="0"/>
              <a:pPr>
                <a:defRPr/>
              </a:pPr>
              <a:t>1/11/2016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2B55001-5040-46BE-935A-6BA8312F6318}" type="slidenum">
              <a:rPr lang="en-US" altLang="en-US" smtClean="0"/>
              <a:pPr>
                <a:defRPr/>
              </a:pPr>
              <a:t>‹#›</a:t>
            </a:fld>
            <a:endParaRPr lang="en-US" altLang="en-US"/>
          </a:p>
        </p:txBody>
      </p:sp>
    </p:spTree>
    <p:extLst>
      <p:ext uri="{BB962C8B-B14F-4D97-AF65-F5344CB8AC3E}">
        <p14:creationId xmlns:p14="http://schemas.microsoft.com/office/powerpoint/2010/main" val="3071184138"/>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chart" Target="../charts/chart36.xml"/><Relationship Id="rId4" Type="http://schemas.openxmlformats.org/officeDocument/2006/relationships/chart" Target="../charts/chart35.xml"/></Relationships>
</file>

<file path=ppt/slides/_rels/slide1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chart" Target="../charts/chart40.xml"/><Relationship Id="rId4" Type="http://schemas.openxmlformats.org/officeDocument/2006/relationships/chart" Target="../charts/chart39.xml"/></Relationships>
</file>

<file path=ppt/slides/_rels/slide12.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chart" Target="../charts/chart44.xml"/><Relationship Id="rId4" Type="http://schemas.openxmlformats.org/officeDocument/2006/relationships/chart" Target="../charts/chart43.xml"/></Relationships>
</file>

<file path=ppt/slides/_rels/slide13.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chart" Target="../charts/chart48.xml"/><Relationship Id="rId4" Type="http://schemas.openxmlformats.org/officeDocument/2006/relationships/chart" Target="../charts/chart47.xml"/></Relationships>
</file>

<file path=ppt/slides/_rels/slide14.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chart" Target="../charts/chart52.xml"/><Relationship Id="rId4" Type="http://schemas.openxmlformats.org/officeDocument/2006/relationships/chart" Target="../charts/chart51.xml"/></Relationships>
</file>

<file path=ppt/slides/_rels/slide15.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chart" Target="../charts/chart56.xml"/><Relationship Id="rId4" Type="http://schemas.openxmlformats.org/officeDocument/2006/relationships/chart" Target="../charts/chart55.xml"/></Relationships>
</file>

<file path=ppt/slides/_rels/slide16.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chart" Target="../charts/chart60.xml"/><Relationship Id="rId4" Type="http://schemas.openxmlformats.org/officeDocument/2006/relationships/chart" Target="../charts/chart59.xml"/></Relationships>
</file>

<file path=ppt/slides/_rels/slide17.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chart" Target="../charts/chart61.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chart" Target="../charts/chart64.xml"/><Relationship Id="rId4" Type="http://schemas.openxmlformats.org/officeDocument/2006/relationships/chart" Target="../charts/chart63.xml"/></Relationships>
</file>

<file path=ppt/slides/_rels/slide18.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chart" Target="../charts/chart65.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chart" Target="../charts/chart68.xml"/><Relationship Id="rId4" Type="http://schemas.openxmlformats.org/officeDocument/2006/relationships/chart" Target="../charts/chart67.xml"/></Relationships>
</file>

<file path=ppt/slides/_rels/slide19.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chart" Target="../charts/chart69.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chart" Target="../charts/chart72.xml"/><Relationship Id="rId4" Type="http://schemas.openxmlformats.org/officeDocument/2006/relationships/chart" Target="../charts/chart71.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chart" Target="../charts/chart4.xml"/><Relationship Id="rId4" Type="http://schemas.openxmlformats.org/officeDocument/2006/relationships/chart" Target="../charts/chart3.xml"/></Relationships>
</file>

<file path=ppt/slides/_rels/slide20.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chart" Target="../charts/chart73.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chart" Target="../charts/chart76.xml"/><Relationship Id="rId4" Type="http://schemas.openxmlformats.org/officeDocument/2006/relationships/chart" Target="../charts/chart75.xml"/></Relationships>
</file>

<file path=ppt/slides/_rels/slide21.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chart" Target="../charts/chart80.xml"/><Relationship Id="rId4" Type="http://schemas.openxmlformats.org/officeDocument/2006/relationships/chart" Target="../charts/chart79.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chart" Target="../charts/chart81.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chart" Target="../charts/chart84.xml"/><Relationship Id="rId4" Type="http://schemas.openxmlformats.org/officeDocument/2006/relationships/chart" Target="../charts/chart83.xml"/></Relationships>
</file>

<file path=ppt/slides/_rels/slide24.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chart" Target="../charts/chart8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8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8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chart" Target="../charts/chart8.xml"/><Relationship Id="rId4" Type="http://schemas.openxmlformats.org/officeDocument/2006/relationships/chart" Target="../charts/chart7.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9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9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9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chart" Target="../charts/chart12.xml"/><Relationship Id="rId4" Type="http://schemas.openxmlformats.org/officeDocument/2006/relationships/chart" Target="../charts/chart11.xml"/></Relationships>
</file>

<file path=ppt/slides/_rels/slide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chart" Target="../charts/chart16.xml"/><Relationship Id="rId4" Type="http://schemas.openxmlformats.org/officeDocument/2006/relationships/chart" Target="../charts/chart15.xml"/></Relationships>
</file>

<file path=ppt/slides/_rels/slide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chart" Target="../charts/chart20.xml"/><Relationship Id="rId4" Type="http://schemas.openxmlformats.org/officeDocument/2006/relationships/chart" Target="../charts/chart19.xml"/></Relationships>
</file>

<file path=ppt/slides/_rels/slide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chart" Target="../charts/chart24.xml"/><Relationship Id="rId4" Type="http://schemas.openxmlformats.org/officeDocument/2006/relationships/chart" Target="../charts/chart23.xml"/></Relationships>
</file>

<file path=ppt/slides/_rels/slide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chart" Target="../charts/chart28.xml"/><Relationship Id="rId4" Type="http://schemas.openxmlformats.org/officeDocument/2006/relationships/chart" Target="../charts/chart27.xml"/></Relationships>
</file>

<file path=ppt/slides/_rels/slide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chart" Target="../charts/chart32.xml"/><Relationship Id="rId4" Type="http://schemas.openxmlformats.org/officeDocument/2006/relationships/chart" Target="../charts/char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5039"/>
            <a:ext cx="7772400" cy="3146961"/>
          </a:xfrm>
        </p:spPr>
        <p:txBody>
          <a:bodyPr>
            <a:normAutofit/>
          </a:bodyPr>
          <a:lstStyle/>
          <a:p>
            <a:pPr eaLnBrk="1" fontAlgn="auto" hangingPunct="1">
              <a:spcAft>
                <a:spcPts val="0"/>
              </a:spcAft>
              <a:defRPr/>
            </a:pPr>
            <a:r>
              <a:rPr lang="en-US" sz="4000" dirty="0" smtClean="0">
                <a:solidFill>
                  <a:schemeClr val="accent1">
                    <a:lumMod val="75000"/>
                  </a:schemeClr>
                </a:solidFill>
                <a:latin typeface="+mn-lt"/>
              </a:rPr>
              <a:t>2015 PCMH Nurse Care Manager’s Learning Collaborative</a:t>
            </a:r>
            <a:r>
              <a:rPr lang="en-US" sz="4000" dirty="0" smtClean="0">
                <a:solidFill>
                  <a:srgbClr val="FFC000"/>
                </a:solidFill>
                <a:latin typeface="+mn-lt"/>
              </a:rPr>
              <a:t/>
            </a:r>
            <a:br>
              <a:rPr lang="en-US" sz="4000" dirty="0" smtClean="0">
                <a:solidFill>
                  <a:srgbClr val="FFC000"/>
                </a:solidFill>
                <a:latin typeface="+mn-lt"/>
              </a:rPr>
            </a:br>
            <a:r>
              <a:rPr lang="en-US" dirty="0" smtClean="0">
                <a:solidFill>
                  <a:srgbClr val="FFC000"/>
                </a:solidFill>
                <a:latin typeface="+mn-lt"/>
              </a:rPr>
              <a:t>Paving the Way</a:t>
            </a:r>
            <a:endParaRPr lang="en-US" dirty="0">
              <a:solidFill>
                <a:srgbClr val="FFC000"/>
              </a:solidFill>
              <a:latin typeface="+mn-lt"/>
            </a:endParaRPr>
          </a:p>
        </p:txBody>
      </p:sp>
      <p:sp>
        <p:nvSpPr>
          <p:cNvPr id="3" name="Subtitle 2"/>
          <p:cNvSpPr>
            <a:spLocks noGrp="1"/>
          </p:cNvSpPr>
          <p:nvPr>
            <p:ph type="subTitle" idx="1"/>
          </p:nvPr>
        </p:nvSpPr>
        <p:spPr/>
        <p:txBody>
          <a:bodyPr rtlCol="0">
            <a:normAutofit/>
          </a:bodyPr>
          <a:lstStyle/>
          <a:p>
            <a:pPr eaLnBrk="1" fontAlgn="auto" hangingPunct="1">
              <a:lnSpc>
                <a:spcPct val="100000"/>
              </a:lnSpc>
              <a:defRPr/>
            </a:pPr>
            <a:endParaRPr lang="en-US" sz="2000" dirty="0" smtClean="0">
              <a:latin typeface="+mn-lt"/>
            </a:endParaRPr>
          </a:p>
          <a:p>
            <a:pPr eaLnBrk="1" fontAlgn="auto" hangingPunct="1">
              <a:lnSpc>
                <a:spcPct val="100000"/>
              </a:lnSpc>
              <a:defRPr/>
            </a:pPr>
            <a:r>
              <a:rPr lang="en-US" sz="2400" dirty="0" smtClean="0">
                <a:latin typeface="+mn-lt"/>
              </a:rPr>
              <a:t>November 12, 2015 </a:t>
            </a:r>
          </a:p>
        </p:txBody>
      </p:sp>
      <p:sp>
        <p:nvSpPr>
          <p:cNvPr id="819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24DCF7B5-D174-4405-AA35-0B9D10B043F6}" type="slidenum">
              <a:rPr lang="en-US" altLang="en-US" smtClean="0">
                <a:solidFill>
                  <a:srgbClr val="FFFFFF"/>
                </a:solidFill>
              </a:rPr>
              <a:pPr/>
              <a:t>1</a:t>
            </a:fld>
            <a:endParaRPr lang="en-US" altLang="en-US" smtClean="0">
              <a:solidFill>
                <a:srgbClr val="FFFFFF"/>
              </a:solidFill>
            </a:endParaRPr>
          </a:p>
        </p:txBody>
      </p:sp>
      <p:pic>
        <p:nvPicPr>
          <p:cNvPr id="8197" name="Picture 6" descr="CTC new logo_placehol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1172" y="369330"/>
            <a:ext cx="2449513"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162" y="142503"/>
            <a:ext cx="6490458" cy="1084219"/>
          </a:xfrm>
        </p:spPr>
        <p:txBody>
          <a:bodyPr>
            <a:normAutofit/>
          </a:bodyPr>
          <a:lstStyle/>
          <a:p>
            <a:r>
              <a:rPr lang="en-US" sz="3200" b="1" dirty="0" smtClean="0">
                <a:solidFill>
                  <a:schemeClr val="tx2"/>
                </a:solidFill>
              </a:rPr>
              <a:t>Question 1: Rating of Speakers</a:t>
            </a:r>
            <a:br>
              <a:rPr lang="en-US" sz="3200" b="1" dirty="0" smtClean="0">
                <a:solidFill>
                  <a:schemeClr val="tx2"/>
                </a:solidFill>
              </a:rPr>
            </a:br>
            <a:r>
              <a:rPr lang="en-US" sz="3200" dirty="0" smtClean="0">
                <a:solidFill>
                  <a:schemeClr val="tx2"/>
                </a:solidFill>
              </a:rPr>
              <a:t>1i: Deborah Garneau, MA</a:t>
            </a:r>
            <a:endParaRPr lang="en-US" sz="3200" dirty="0">
              <a:solidFill>
                <a:schemeClr val="tx2"/>
              </a:solidFill>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977142272"/>
              </p:ext>
            </p:extLst>
          </p:nvPr>
        </p:nvGraphicFramePr>
        <p:xfrm>
          <a:off x="201883" y="1187533"/>
          <a:ext cx="2303812" cy="47976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2403376628"/>
              </p:ext>
            </p:extLst>
          </p:nvPr>
        </p:nvGraphicFramePr>
        <p:xfrm>
          <a:off x="2388527" y="1151907"/>
          <a:ext cx="2232559" cy="4158281"/>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pPr>
              <a:defRPr/>
            </a:pPr>
            <a:fld id="{D6D244A4-E27C-4467-8494-F1370E6EA638}" type="slidenum">
              <a:rPr lang="en-US" altLang="en-US" smtClean="0"/>
              <a:pPr>
                <a:defRPr/>
              </a:pPr>
              <a:t>10</a:t>
            </a:fld>
            <a:endParaRPr lang="en-US" altLang="en-US"/>
          </a:p>
        </p:txBody>
      </p:sp>
      <p:sp>
        <p:nvSpPr>
          <p:cNvPr id="13" name="Content Placeholder 2"/>
          <p:cNvSpPr txBox="1">
            <a:spLocks/>
          </p:cNvSpPr>
          <p:nvPr/>
        </p:nvSpPr>
        <p:spPr bwMode="auto">
          <a:xfrm>
            <a:off x="4621086" y="1297491"/>
            <a:ext cx="1755963" cy="402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914400"/>
            <a:endParaRPr lang="en-US" dirty="0"/>
          </a:p>
        </p:txBody>
      </p:sp>
      <p:graphicFrame>
        <p:nvGraphicFramePr>
          <p:cNvPr id="16" name="Content Placeholder 11"/>
          <p:cNvGraphicFramePr>
            <a:graphicFrameLocks/>
          </p:cNvGraphicFramePr>
          <p:nvPr>
            <p:extLst>
              <p:ext uri="{D42A27DB-BD31-4B8C-83A1-F6EECF244321}">
                <p14:modId xmlns:p14="http://schemas.microsoft.com/office/powerpoint/2010/main" val="1770662099"/>
              </p:ext>
            </p:extLst>
          </p:nvPr>
        </p:nvGraphicFramePr>
        <p:xfrm>
          <a:off x="4500911" y="1175656"/>
          <a:ext cx="2241202" cy="40257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ontent Placeholder 11"/>
          <p:cNvGraphicFramePr>
            <a:graphicFrameLocks/>
          </p:cNvGraphicFramePr>
          <p:nvPr>
            <p:extLst>
              <p:ext uri="{D42A27DB-BD31-4B8C-83A1-F6EECF244321}">
                <p14:modId xmlns:p14="http://schemas.microsoft.com/office/powerpoint/2010/main" val="2888849216"/>
              </p:ext>
            </p:extLst>
          </p:nvPr>
        </p:nvGraphicFramePr>
        <p:xfrm>
          <a:off x="6567055" y="1187533"/>
          <a:ext cx="2363686" cy="3431968"/>
        </p:xfrm>
        <a:graphic>
          <a:graphicData uri="http://schemas.openxmlformats.org/drawingml/2006/chart">
            <c:chart xmlns:c="http://schemas.openxmlformats.org/drawingml/2006/chart" xmlns:r="http://schemas.openxmlformats.org/officeDocument/2006/relationships" r:id="rId5"/>
          </a:graphicData>
        </a:graphic>
      </p:graphicFrame>
      <p:pic>
        <p:nvPicPr>
          <p:cNvPr id="18" name="Picture 6" descr="CTC new logo_placehold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2113" y="5310188"/>
            <a:ext cx="225107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15634" y="6080372"/>
            <a:ext cx="6326479" cy="430887"/>
          </a:xfrm>
          <a:prstGeom prst="rect">
            <a:avLst/>
          </a:prstGeom>
          <a:noFill/>
        </p:spPr>
        <p:txBody>
          <a:bodyPr wrap="square" rtlCol="0">
            <a:spAutoFit/>
          </a:bodyPr>
          <a:lstStyle/>
          <a:p>
            <a:r>
              <a:rPr lang="en-US" sz="1100" dirty="0" smtClean="0"/>
              <a:t>Average Response Count: 18</a:t>
            </a:r>
          </a:p>
          <a:p>
            <a:r>
              <a:rPr lang="en-US" sz="1100" dirty="0" smtClean="0"/>
              <a:t>**</a:t>
            </a:r>
            <a:r>
              <a:rPr lang="en-US" sz="1100" b="1" i="1" dirty="0" smtClean="0"/>
              <a:t>Note</a:t>
            </a:r>
            <a:r>
              <a:rPr lang="en-US" sz="1100" dirty="0"/>
              <a:t>: </a:t>
            </a:r>
            <a:r>
              <a:rPr lang="en-US" sz="1100" dirty="0" smtClean="0"/>
              <a:t>If the Pie Chart does not display any of the Legend colors, no respondent chose  that color category </a:t>
            </a:r>
            <a:endParaRPr lang="en-US" sz="1100" dirty="0"/>
          </a:p>
        </p:txBody>
      </p:sp>
    </p:spTree>
    <p:extLst>
      <p:ext uri="{BB962C8B-B14F-4D97-AF65-F5344CB8AC3E}">
        <p14:creationId xmlns:p14="http://schemas.microsoft.com/office/powerpoint/2010/main" val="739458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162" y="142503"/>
            <a:ext cx="6490458" cy="1084219"/>
          </a:xfrm>
        </p:spPr>
        <p:txBody>
          <a:bodyPr>
            <a:normAutofit/>
          </a:bodyPr>
          <a:lstStyle/>
          <a:p>
            <a:r>
              <a:rPr lang="en-US" sz="3200" b="1" dirty="0" smtClean="0">
                <a:solidFill>
                  <a:schemeClr val="tx2"/>
                </a:solidFill>
              </a:rPr>
              <a:t>Question 1: Rating of Speakers</a:t>
            </a:r>
            <a:br>
              <a:rPr lang="en-US" sz="3200" b="1" dirty="0" smtClean="0">
                <a:solidFill>
                  <a:schemeClr val="tx2"/>
                </a:solidFill>
              </a:rPr>
            </a:br>
            <a:r>
              <a:rPr lang="en-US" sz="3200" dirty="0" smtClean="0">
                <a:solidFill>
                  <a:schemeClr val="tx2"/>
                </a:solidFill>
              </a:rPr>
              <a:t>1j: Suzanne McLaughlin, MD</a:t>
            </a:r>
            <a:endParaRPr lang="en-US" sz="3200" dirty="0">
              <a:solidFill>
                <a:schemeClr val="tx2"/>
              </a:solidFill>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095509619"/>
              </p:ext>
            </p:extLst>
          </p:nvPr>
        </p:nvGraphicFramePr>
        <p:xfrm>
          <a:off x="201883" y="1187533"/>
          <a:ext cx="2303812" cy="47976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1968133153"/>
              </p:ext>
            </p:extLst>
          </p:nvPr>
        </p:nvGraphicFramePr>
        <p:xfrm>
          <a:off x="2388527" y="1151907"/>
          <a:ext cx="2232559" cy="4158281"/>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pPr>
              <a:defRPr/>
            </a:pPr>
            <a:fld id="{D6D244A4-E27C-4467-8494-F1370E6EA638}" type="slidenum">
              <a:rPr lang="en-US" altLang="en-US" smtClean="0"/>
              <a:pPr>
                <a:defRPr/>
              </a:pPr>
              <a:t>11</a:t>
            </a:fld>
            <a:endParaRPr lang="en-US" altLang="en-US"/>
          </a:p>
        </p:txBody>
      </p:sp>
      <p:sp>
        <p:nvSpPr>
          <p:cNvPr id="13" name="Content Placeholder 2"/>
          <p:cNvSpPr txBox="1">
            <a:spLocks/>
          </p:cNvSpPr>
          <p:nvPr/>
        </p:nvSpPr>
        <p:spPr bwMode="auto">
          <a:xfrm>
            <a:off x="4621086" y="1297491"/>
            <a:ext cx="1755963" cy="402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914400"/>
            <a:endParaRPr lang="en-US" dirty="0"/>
          </a:p>
        </p:txBody>
      </p:sp>
      <p:graphicFrame>
        <p:nvGraphicFramePr>
          <p:cNvPr id="16" name="Content Placeholder 11"/>
          <p:cNvGraphicFramePr>
            <a:graphicFrameLocks/>
          </p:cNvGraphicFramePr>
          <p:nvPr>
            <p:extLst>
              <p:ext uri="{D42A27DB-BD31-4B8C-83A1-F6EECF244321}">
                <p14:modId xmlns:p14="http://schemas.microsoft.com/office/powerpoint/2010/main" val="2087243969"/>
              </p:ext>
            </p:extLst>
          </p:nvPr>
        </p:nvGraphicFramePr>
        <p:xfrm>
          <a:off x="4500911" y="1175656"/>
          <a:ext cx="2241202" cy="40257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ontent Placeholder 11"/>
          <p:cNvGraphicFramePr>
            <a:graphicFrameLocks/>
          </p:cNvGraphicFramePr>
          <p:nvPr>
            <p:extLst>
              <p:ext uri="{D42A27DB-BD31-4B8C-83A1-F6EECF244321}">
                <p14:modId xmlns:p14="http://schemas.microsoft.com/office/powerpoint/2010/main" val="3512313423"/>
              </p:ext>
            </p:extLst>
          </p:nvPr>
        </p:nvGraphicFramePr>
        <p:xfrm>
          <a:off x="6567055" y="1187533"/>
          <a:ext cx="2363686" cy="3431968"/>
        </p:xfrm>
        <a:graphic>
          <a:graphicData uri="http://schemas.openxmlformats.org/drawingml/2006/chart">
            <c:chart xmlns:c="http://schemas.openxmlformats.org/drawingml/2006/chart" xmlns:r="http://schemas.openxmlformats.org/officeDocument/2006/relationships" r:id="rId5"/>
          </a:graphicData>
        </a:graphic>
      </p:graphicFrame>
      <p:pic>
        <p:nvPicPr>
          <p:cNvPr id="18" name="Picture 6" descr="CTC new logo_placehold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2113" y="5310188"/>
            <a:ext cx="225107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15634" y="6080372"/>
            <a:ext cx="6326479" cy="430887"/>
          </a:xfrm>
          <a:prstGeom prst="rect">
            <a:avLst/>
          </a:prstGeom>
          <a:noFill/>
        </p:spPr>
        <p:txBody>
          <a:bodyPr wrap="square" rtlCol="0">
            <a:spAutoFit/>
          </a:bodyPr>
          <a:lstStyle/>
          <a:p>
            <a:r>
              <a:rPr lang="en-US" sz="1100" dirty="0" smtClean="0"/>
              <a:t>Average Response Count: 16</a:t>
            </a:r>
          </a:p>
          <a:p>
            <a:r>
              <a:rPr lang="en-US" sz="1100" dirty="0" smtClean="0"/>
              <a:t>**</a:t>
            </a:r>
            <a:r>
              <a:rPr lang="en-US" sz="1100" b="1" i="1" dirty="0" smtClean="0"/>
              <a:t>Note</a:t>
            </a:r>
            <a:r>
              <a:rPr lang="en-US" sz="1100" dirty="0"/>
              <a:t>: </a:t>
            </a:r>
            <a:r>
              <a:rPr lang="en-US" sz="1100" dirty="0" smtClean="0"/>
              <a:t>If the Pie Chart does not display any of the Legend colors, no respondent chose  that color category </a:t>
            </a:r>
            <a:endParaRPr lang="en-US" sz="1100" dirty="0"/>
          </a:p>
        </p:txBody>
      </p:sp>
    </p:spTree>
    <p:extLst>
      <p:ext uri="{BB962C8B-B14F-4D97-AF65-F5344CB8AC3E}">
        <p14:creationId xmlns:p14="http://schemas.microsoft.com/office/powerpoint/2010/main" val="210182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162" y="142503"/>
            <a:ext cx="6490458" cy="1084219"/>
          </a:xfrm>
        </p:spPr>
        <p:txBody>
          <a:bodyPr>
            <a:normAutofit/>
          </a:bodyPr>
          <a:lstStyle/>
          <a:p>
            <a:r>
              <a:rPr lang="en-US" sz="3200" b="1" dirty="0" smtClean="0">
                <a:solidFill>
                  <a:schemeClr val="tx2"/>
                </a:solidFill>
              </a:rPr>
              <a:t>Question 1: Rating of Speakers</a:t>
            </a:r>
            <a:br>
              <a:rPr lang="en-US" sz="3200" b="1" dirty="0" smtClean="0">
                <a:solidFill>
                  <a:schemeClr val="tx2"/>
                </a:solidFill>
              </a:rPr>
            </a:br>
            <a:r>
              <a:rPr lang="en-US" sz="3200" dirty="0" smtClean="0">
                <a:solidFill>
                  <a:schemeClr val="tx2"/>
                </a:solidFill>
              </a:rPr>
              <a:t>1k: Jody Neukirch, LICSW</a:t>
            </a:r>
            <a:endParaRPr lang="en-US" sz="3200" dirty="0">
              <a:solidFill>
                <a:schemeClr val="tx2"/>
              </a:solidFill>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4190725889"/>
              </p:ext>
            </p:extLst>
          </p:nvPr>
        </p:nvGraphicFramePr>
        <p:xfrm>
          <a:off x="201883" y="1187533"/>
          <a:ext cx="2303812" cy="47976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3537278032"/>
              </p:ext>
            </p:extLst>
          </p:nvPr>
        </p:nvGraphicFramePr>
        <p:xfrm>
          <a:off x="2388527" y="1151907"/>
          <a:ext cx="2232559" cy="4158281"/>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pPr>
              <a:defRPr/>
            </a:pPr>
            <a:fld id="{D6D244A4-E27C-4467-8494-F1370E6EA638}" type="slidenum">
              <a:rPr lang="en-US" altLang="en-US" smtClean="0"/>
              <a:pPr>
                <a:defRPr/>
              </a:pPr>
              <a:t>12</a:t>
            </a:fld>
            <a:endParaRPr lang="en-US" altLang="en-US"/>
          </a:p>
        </p:txBody>
      </p:sp>
      <p:sp>
        <p:nvSpPr>
          <p:cNvPr id="13" name="Content Placeholder 2"/>
          <p:cNvSpPr txBox="1">
            <a:spLocks/>
          </p:cNvSpPr>
          <p:nvPr/>
        </p:nvSpPr>
        <p:spPr bwMode="auto">
          <a:xfrm>
            <a:off x="4621086" y="1297491"/>
            <a:ext cx="1755963" cy="402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914400"/>
            <a:endParaRPr lang="en-US" dirty="0"/>
          </a:p>
        </p:txBody>
      </p:sp>
      <p:graphicFrame>
        <p:nvGraphicFramePr>
          <p:cNvPr id="16" name="Content Placeholder 11"/>
          <p:cNvGraphicFramePr>
            <a:graphicFrameLocks/>
          </p:cNvGraphicFramePr>
          <p:nvPr>
            <p:extLst>
              <p:ext uri="{D42A27DB-BD31-4B8C-83A1-F6EECF244321}">
                <p14:modId xmlns:p14="http://schemas.microsoft.com/office/powerpoint/2010/main" val="2286266532"/>
              </p:ext>
            </p:extLst>
          </p:nvPr>
        </p:nvGraphicFramePr>
        <p:xfrm>
          <a:off x="4500911" y="1175656"/>
          <a:ext cx="2241202" cy="40257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ontent Placeholder 11"/>
          <p:cNvGraphicFramePr>
            <a:graphicFrameLocks/>
          </p:cNvGraphicFramePr>
          <p:nvPr>
            <p:extLst>
              <p:ext uri="{D42A27DB-BD31-4B8C-83A1-F6EECF244321}">
                <p14:modId xmlns:p14="http://schemas.microsoft.com/office/powerpoint/2010/main" val="2903072048"/>
              </p:ext>
            </p:extLst>
          </p:nvPr>
        </p:nvGraphicFramePr>
        <p:xfrm>
          <a:off x="6567055" y="1187533"/>
          <a:ext cx="2363686" cy="3431968"/>
        </p:xfrm>
        <a:graphic>
          <a:graphicData uri="http://schemas.openxmlformats.org/drawingml/2006/chart">
            <c:chart xmlns:c="http://schemas.openxmlformats.org/drawingml/2006/chart" xmlns:r="http://schemas.openxmlformats.org/officeDocument/2006/relationships" r:id="rId5"/>
          </a:graphicData>
        </a:graphic>
      </p:graphicFrame>
      <p:pic>
        <p:nvPicPr>
          <p:cNvPr id="18" name="Picture 6" descr="CTC new logo_placehold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2113" y="5310188"/>
            <a:ext cx="225107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15634" y="6080372"/>
            <a:ext cx="6326479" cy="430887"/>
          </a:xfrm>
          <a:prstGeom prst="rect">
            <a:avLst/>
          </a:prstGeom>
          <a:noFill/>
        </p:spPr>
        <p:txBody>
          <a:bodyPr wrap="square" rtlCol="0">
            <a:spAutoFit/>
          </a:bodyPr>
          <a:lstStyle/>
          <a:p>
            <a:r>
              <a:rPr lang="en-US" sz="1100" dirty="0" smtClean="0"/>
              <a:t>Average Response Count: 16</a:t>
            </a:r>
          </a:p>
          <a:p>
            <a:r>
              <a:rPr lang="en-US" sz="1100" dirty="0" smtClean="0"/>
              <a:t>**</a:t>
            </a:r>
            <a:r>
              <a:rPr lang="en-US" sz="1100" b="1" i="1" dirty="0" smtClean="0"/>
              <a:t>Note</a:t>
            </a:r>
            <a:r>
              <a:rPr lang="en-US" sz="1100" dirty="0"/>
              <a:t>: </a:t>
            </a:r>
            <a:r>
              <a:rPr lang="en-US" sz="1100" dirty="0" smtClean="0"/>
              <a:t>If the Pie Chart does not display any of the Legend colors, no respondent chose  that color category </a:t>
            </a:r>
            <a:endParaRPr lang="en-US" sz="1100" dirty="0"/>
          </a:p>
        </p:txBody>
      </p:sp>
    </p:spTree>
    <p:extLst>
      <p:ext uri="{BB962C8B-B14F-4D97-AF65-F5344CB8AC3E}">
        <p14:creationId xmlns:p14="http://schemas.microsoft.com/office/powerpoint/2010/main" val="3188347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162" y="142503"/>
            <a:ext cx="6490458" cy="1084219"/>
          </a:xfrm>
        </p:spPr>
        <p:txBody>
          <a:bodyPr>
            <a:normAutofit/>
          </a:bodyPr>
          <a:lstStyle/>
          <a:p>
            <a:r>
              <a:rPr lang="en-US" sz="3200" b="1" dirty="0" smtClean="0">
                <a:solidFill>
                  <a:schemeClr val="tx2"/>
                </a:solidFill>
              </a:rPr>
              <a:t>Question 1: Rating of Speakers</a:t>
            </a:r>
            <a:br>
              <a:rPr lang="en-US" sz="3200" b="1" dirty="0" smtClean="0">
                <a:solidFill>
                  <a:schemeClr val="tx2"/>
                </a:solidFill>
              </a:rPr>
            </a:br>
            <a:r>
              <a:rPr lang="en-US" sz="3200" dirty="0" smtClean="0">
                <a:solidFill>
                  <a:schemeClr val="tx2"/>
                </a:solidFill>
              </a:rPr>
              <a:t>1l: Eleni Carr, MBA, LICSW</a:t>
            </a:r>
            <a:endParaRPr lang="en-US" sz="3200" dirty="0">
              <a:solidFill>
                <a:schemeClr val="tx2"/>
              </a:solidFill>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744906518"/>
              </p:ext>
            </p:extLst>
          </p:nvPr>
        </p:nvGraphicFramePr>
        <p:xfrm>
          <a:off x="201883" y="1187533"/>
          <a:ext cx="2303812" cy="47976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1595180643"/>
              </p:ext>
            </p:extLst>
          </p:nvPr>
        </p:nvGraphicFramePr>
        <p:xfrm>
          <a:off x="2388527" y="1151907"/>
          <a:ext cx="2232559" cy="4158281"/>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pPr>
              <a:defRPr/>
            </a:pPr>
            <a:fld id="{D6D244A4-E27C-4467-8494-F1370E6EA638}" type="slidenum">
              <a:rPr lang="en-US" altLang="en-US" smtClean="0"/>
              <a:pPr>
                <a:defRPr/>
              </a:pPr>
              <a:t>13</a:t>
            </a:fld>
            <a:endParaRPr lang="en-US" altLang="en-US"/>
          </a:p>
        </p:txBody>
      </p:sp>
      <p:sp>
        <p:nvSpPr>
          <p:cNvPr id="13" name="Content Placeholder 2"/>
          <p:cNvSpPr txBox="1">
            <a:spLocks/>
          </p:cNvSpPr>
          <p:nvPr/>
        </p:nvSpPr>
        <p:spPr bwMode="auto">
          <a:xfrm>
            <a:off x="4621086" y="1297491"/>
            <a:ext cx="1755963" cy="402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914400"/>
            <a:endParaRPr lang="en-US" dirty="0"/>
          </a:p>
        </p:txBody>
      </p:sp>
      <p:graphicFrame>
        <p:nvGraphicFramePr>
          <p:cNvPr id="16" name="Content Placeholder 11"/>
          <p:cNvGraphicFramePr>
            <a:graphicFrameLocks/>
          </p:cNvGraphicFramePr>
          <p:nvPr>
            <p:extLst>
              <p:ext uri="{D42A27DB-BD31-4B8C-83A1-F6EECF244321}">
                <p14:modId xmlns:p14="http://schemas.microsoft.com/office/powerpoint/2010/main" val="727967877"/>
              </p:ext>
            </p:extLst>
          </p:nvPr>
        </p:nvGraphicFramePr>
        <p:xfrm>
          <a:off x="4500911" y="1175656"/>
          <a:ext cx="2241202" cy="40257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ontent Placeholder 11"/>
          <p:cNvGraphicFramePr>
            <a:graphicFrameLocks/>
          </p:cNvGraphicFramePr>
          <p:nvPr>
            <p:extLst>
              <p:ext uri="{D42A27DB-BD31-4B8C-83A1-F6EECF244321}">
                <p14:modId xmlns:p14="http://schemas.microsoft.com/office/powerpoint/2010/main" val="1595470538"/>
              </p:ext>
            </p:extLst>
          </p:nvPr>
        </p:nvGraphicFramePr>
        <p:xfrm>
          <a:off x="6567055" y="1187533"/>
          <a:ext cx="2363686" cy="3431968"/>
        </p:xfrm>
        <a:graphic>
          <a:graphicData uri="http://schemas.openxmlformats.org/drawingml/2006/chart">
            <c:chart xmlns:c="http://schemas.openxmlformats.org/drawingml/2006/chart" xmlns:r="http://schemas.openxmlformats.org/officeDocument/2006/relationships" r:id="rId5"/>
          </a:graphicData>
        </a:graphic>
      </p:graphicFrame>
      <p:pic>
        <p:nvPicPr>
          <p:cNvPr id="18" name="Picture 6" descr="CTC new logo_placehold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2113" y="5310188"/>
            <a:ext cx="225107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15634" y="6080372"/>
            <a:ext cx="6326479" cy="430887"/>
          </a:xfrm>
          <a:prstGeom prst="rect">
            <a:avLst/>
          </a:prstGeom>
          <a:noFill/>
        </p:spPr>
        <p:txBody>
          <a:bodyPr wrap="square" rtlCol="0">
            <a:spAutoFit/>
          </a:bodyPr>
          <a:lstStyle/>
          <a:p>
            <a:r>
              <a:rPr lang="en-US" sz="1100" dirty="0" smtClean="0"/>
              <a:t>Average Response Count: 92</a:t>
            </a:r>
          </a:p>
          <a:p>
            <a:r>
              <a:rPr lang="en-US" sz="1100" dirty="0" smtClean="0"/>
              <a:t>**</a:t>
            </a:r>
            <a:r>
              <a:rPr lang="en-US" sz="1100" b="1" i="1" dirty="0" smtClean="0"/>
              <a:t>Note</a:t>
            </a:r>
            <a:r>
              <a:rPr lang="en-US" sz="1100" dirty="0"/>
              <a:t>: </a:t>
            </a:r>
            <a:r>
              <a:rPr lang="en-US" sz="1100" dirty="0" smtClean="0"/>
              <a:t>If the Pie Chart does not display any of the Legend colors, no respondent chose  that color category </a:t>
            </a:r>
            <a:endParaRPr lang="en-US" sz="1100" dirty="0"/>
          </a:p>
        </p:txBody>
      </p:sp>
    </p:spTree>
    <p:extLst>
      <p:ext uri="{BB962C8B-B14F-4D97-AF65-F5344CB8AC3E}">
        <p14:creationId xmlns:p14="http://schemas.microsoft.com/office/powerpoint/2010/main" val="115723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162" y="142503"/>
            <a:ext cx="6490458" cy="1084219"/>
          </a:xfrm>
        </p:spPr>
        <p:txBody>
          <a:bodyPr>
            <a:normAutofit/>
          </a:bodyPr>
          <a:lstStyle/>
          <a:p>
            <a:r>
              <a:rPr lang="en-US" sz="3200" b="1" dirty="0" smtClean="0">
                <a:solidFill>
                  <a:schemeClr val="tx2"/>
                </a:solidFill>
              </a:rPr>
              <a:t>Question 1: Rating of Speakers</a:t>
            </a:r>
            <a:br>
              <a:rPr lang="en-US" sz="3200" b="1" dirty="0" smtClean="0">
                <a:solidFill>
                  <a:schemeClr val="tx2"/>
                </a:solidFill>
              </a:rPr>
            </a:br>
            <a:r>
              <a:rPr lang="en-US" sz="3200" dirty="0" smtClean="0">
                <a:solidFill>
                  <a:schemeClr val="tx2"/>
                </a:solidFill>
              </a:rPr>
              <a:t>1m: Hannah Rosenberg, MS</a:t>
            </a:r>
            <a:endParaRPr lang="en-US" sz="3200" dirty="0">
              <a:solidFill>
                <a:schemeClr val="tx2"/>
              </a:solidFill>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184766179"/>
              </p:ext>
            </p:extLst>
          </p:nvPr>
        </p:nvGraphicFramePr>
        <p:xfrm>
          <a:off x="201883" y="1187533"/>
          <a:ext cx="2303812" cy="47976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2334433549"/>
              </p:ext>
            </p:extLst>
          </p:nvPr>
        </p:nvGraphicFramePr>
        <p:xfrm>
          <a:off x="2388527" y="1151907"/>
          <a:ext cx="2232559" cy="4158281"/>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pPr>
              <a:defRPr/>
            </a:pPr>
            <a:fld id="{D6D244A4-E27C-4467-8494-F1370E6EA638}" type="slidenum">
              <a:rPr lang="en-US" altLang="en-US" smtClean="0"/>
              <a:pPr>
                <a:defRPr/>
              </a:pPr>
              <a:t>14</a:t>
            </a:fld>
            <a:endParaRPr lang="en-US" altLang="en-US"/>
          </a:p>
        </p:txBody>
      </p:sp>
      <p:sp>
        <p:nvSpPr>
          <p:cNvPr id="13" name="Content Placeholder 2"/>
          <p:cNvSpPr txBox="1">
            <a:spLocks/>
          </p:cNvSpPr>
          <p:nvPr/>
        </p:nvSpPr>
        <p:spPr bwMode="auto">
          <a:xfrm>
            <a:off x="4621086" y="1297491"/>
            <a:ext cx="1755963" cy="402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914400"/>
            <a:endParaRPr lang="en-US" dirty="0"/>
          </a:p>
        </p:txBody>
      </p:sp>
      <p:graphicFrame>
        <p:nvGraphicFramePr>
          <p:cNvPr id="16" name="Content Placeholder 11"/>
          <p:cNvGraphicFramePr>
            <a:graphicFrameLocks/>
          </p:cNvGraphicFramePr>
          <p:nvPr>
            <p:extLst>
              <p:ext uri="{D42A27DB-BD31-4B8C-83A1-F6EECF244321}">
                <p14:modId xmlns:p14="http://schemas.microsoft.com/office/powerpoint/2010/main" val="2342319632"/>
              </p:ext>
            </p:extLst>
          </p:nvPr>
        </p:nvGraphicFramePr>
        <p:xfrm>
          <a:off x="4500911" y="1175656"/>
          <a:ext cx="2241202" cy="40257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ontent Placeholder 11"/>
          <p:cNvGraphicFramePr>
            <a:graphicFrameLocks/>
          </p:cNvGraphicFramePr>
          <p:nvPr>
            <p:extLst>
              <p:ext uri="{D42A27DB-BD31-4B8C-83A1-F6EECF244321}">
                <p14:modId xmlns:p14="http://schemas.microsoft.com/office/powerpoint/2010/main" val="3162731728"/>
              </p:ext>
            </p:extLst>
          </p:nvPr>
        </p:nvGraphicFramePr>
        <p:xfrm>
          <a:off x="6567055" y="1187533"/>
          <a:ext cx="2363686" cy="3431968"/>
        </p:xfrm>
        <a:graphic>
          <a:graphicData uri="http://schemas.openxmlformats.org/drawingml/2006/chart">
            <c:chart xmlns:c="http://schemas.openxmlformats.org/drawingml/2006/chart" xmlns:r="http://schemas.openxmlformats.org/officeDocument/2006/relationships" r:id="rId5"/>
          </a:graphicData>
        </a:graphic>
      </p:graphicFrame>
      <p:pic>
        <p:nvPicPr>
          <p:cNvPr id="18" name="Picture 6" descr="CTC new logo_placehold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2113" y="5310188"/>
            <a:ext cx="225107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15634" y="6080372"/>
            <a:ext cx="6326479" cy="430887"/>
          </a:xfrm>
          <a:prstGeom prst="rect">
            <a:avLst/>
          </a:prstGeom>
          <a:noFill/>
        </p:spPr>
        <p:txBody>
          <a:bodyPr wrap="square" rtlCol="0">
            <a:spAutoFit/>
          </a:bodyPr>
          <a:lstStyle/>
          <a:p>
            <a:r>
              <a:rPr lang="en-US" sz="1100" dirty="0" smtClean="0"/>
              <a:t>Average Response Count: 17</a:t>
            </a:r>
          </a:p>
          <a:p>
            <a:r>
              <a:rPr lang="en-US" sz="1100" dirty="0" smtClean="0"/>
              <a:t>**</a:t>
            </a:r>
            <a:r>
              <a:rPr lang="en-US" sz="1100" b="1" i="1" dirty="0" smtClean="0"/>
              <a:t>Note</a:t>
            </a:r>
            <a:r>
              <a:rPr lang="en-US" sz="1100" dirty="0"/>
              <a:t>: </a:t>
            </a:r>
            <a:r>
              <a:rPr lang="en-US" sz="1100" dirty="0" smtClean="0"/>
              <a:t>If the Pie Chart does not display any of the Legend colors, no respondent chose  that color category </a:t>
            </a:r>
            <a:endParaRPr lang="en-US" sz="1100" dirty="0"/>
          </a:p>
        </p:txBody>
      </p:sp>
    </p:spTree>
    <p:extLst>
      <p:ext uri="{BB962C8B-B14F-4D97-AF65-F5344CB8AC3E}">
        <p14:creationId xmlns:p14="http://schemas.microsoft.com/office/powerpoint/2010/main" val="1239063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162" y="142503"/>
            <a:ext cx="6490458" cy="1084219"/>
          </a:xfrm>
        </p:spPr>
        <p:txBody>
          <a:bodyPr>
            <a:normAutofit/>
          </a:bodyPr>
          <a:lstStyle/>
          <a:p>
            <a:r>
              <a:rPr lang="en-US" sz="3200" b="1" dirty="0" smtClean="0">
                <a:solidFill>
                  <a:schemeClr val="tx2"/>
                </a:solidFill>
              </a:rPr>
              <a:t>Question 1: Rating of Speakers</a:t>
            </a:r>
            <a:br>
              <a:rPr lang="en-US" sz="3200" b="1" dirty="0" smtClean="0">
                <a:solidFill>
                  <a:schemeClr val="tx2"/>
                </a:solidFill>
              </a:rPr>
            </a:br>
            <a:r>
              <a:rPr lang="en-US" sz="3200" dirty="0" smtClean="0">
                <a:solidFill>
                  <a:schemeClr val="tx2"/>
                </a:solidFill>
              </a:rPr>
              <a:t>1n: Esther Emard, MSN, RN, MSLIR</a:t>
            </a:r>
            <a:endParaRPr lang="en-US" sz="3200" dirty="0">
              <a:solidFill>
                <a:schemeClr val="tx2"/>
              </a:solidFill>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681486177"/>
              </p:ext>
            </p:extLst>
          </p:nvPr>
        </p:nvGraphicFramePr>
        <p:xfrm>
          <a:off x="201883" y="1187533"/>
          <a:ext cx="2303812" cy="47976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1860929913"/>
              </p:ext>
            </p:extLst>
          </p:nvPr>
        </p:nvGraphicFramePr>
        <p:xfrm>
          <a:off x="2388527" y="1151907"/>
          <a:ext cx="2232559" cy="4158281"/>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pPr>
              <a:defRPr/>
            </a:pPr>
            <a:fld id="{D6D244A4-E27C-4467-8494-F1370E6EA638}" type="slidenum">
              <a:rPr lang="en-US" altLang="en-US" smtClean="0"/>
              <a:pPr>
                <a:defRPr/>
              </a:pPr>
              <a:t>15</a:t>
            </a:fld>
            <a:endParaRPr lang="en-US" altLang="en-US"/>
          </a:p>
        </p:txBody>
      </p:sp>
      <p:sp>
        <p:nvSpPr>
          <p:cNvPr id="13" name="Content Placeholder 2"/>
          <p:cNvSpPr txBox="1">
            <a:spLocks/>
          </p:cNvSpPr>
          <p:nvPr/>
        </p:nvSpPr>
        <p:spPr bwMode="auto">
          <a:xfrm>
            <a:off x="4621086" y="1297491"/>
            <a:ext cx="1755963" cy="402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914400"/>
            <a:endParaRPr lang="en-US" dirty="0"/>
          </a:p>
        </p:txBody>
      </p:sp>
      <p:graphicFrame>
        <p:nvGraphicFramePr>
          <p:cNvPr id="16" name="Content Placeholder 11"/>
          <p:cNvGraphicFramePr>
            <a:graphicFrameLocks/>
          </p:cNvGraphicFramePr>
          <p:nvPr>
            <p:extLst>
              <p:ext uri="{D42A27DB-BD31-4B8C-83A1-F6EECF244321}">
                <p14:modId xmlns:p14="http://schemas.microsoft.com/office/powerpoint/2010/main" val="4000275301"/>
              </p:ext>
            </p:extLst>
          </p:nvPr>
        </p:nvGraphicFramePr>
        <p:xfrm>
          <a:off x="4500911" y="1175656"/>
          <a:ext cx="2241202" cy="40257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ontent Placeholder 11"/>
          <p:cNvGraphicFramePr>
            <a:graphicFrameLocks/>
          </p:cNvGraphicFramePr>
          <p:nvPr>
            <p:extLst>
              <p:ext uri="{D42A27DB-BD31-4B8C-83A1-F6EECF244321}">
                <p14:modId xmlns:p14="http://schemas.microsoft.com/office/powerpoint/2010/main" val="1157249463"/>
              </p:ext>
            </p:extLst>
          </p:nvPr>
        </p:nvGraphicFramePr>
        <p:xfrm>
          <a:off x="6567055" y="1187533"/>
          <a:ext cx="2363686" cy="3431968"/>
        </p:xfrm>
        <a:graphic>
          <a:graphicData uri="http://schemas.openxmlformats.org/drawingml/2006/chart">
            <c:chart xmlns:c="http://schemas.openxmlformats.org/drawingml/2006/chart" xmlns:r="http://schemas.openxmlformats.org/officeDocument/2006/relationships" r:id="rId5"/>
          </a:graphicData>
        </a:graphic>
      </p:graphicFrame>
      <p:pic>
        <p:nvPicPr>
          <p:cNvPr id="18" name="Picture 6" descr="CTC new logo_placehold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2113" y="5310188"/>
            <a:ext cx="225107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15634" y="6080372"/>
            <a:ext cx="6326479" cy="430887"/>
          </a:xfrm>
          <a:prstGeom prst="rect">
            <a:avLst/>
          </a:prstGeom>
          <a:noFill/>
        </p:spPr>
        <p:txBody>
          <a:bodyPr wrap="square" rtlCol="0">
            <a:spAutoFit/>
          </a:bodyPr>
          <a:lstStyle/>
          <a:p>
            <a:r>
              <a:rPr lang="en-US" sz="1100" dirty="0" smtClean="0"/>
              <a:t>Average Response Count: 54</a:t>
            </a:r>
          </a:p>
          <a:p>
            <a:r>
              <a:rPr lang="en-US" sz="1100" dirty="0" smtClean="0"/>
              <a:t>**</a:t>
            </a:r>
            <a:r>
              <a:rPr lang="en-US" sz="1100" b="1" i="1" dirty="0" smtClean="0"/>
              <a:t>Note</a:t>
            </a:r>
            <a:r>
              <a:rPr lang="en-US" sz="1100" dirty="0"/>
              <a:t>: </a:t>
            </a:r>
            <a:r>
              <a:rPr lang="en-US" sz="1100" dirty="0" smtClean="0"/>
              <a:t>If the Pie Chart does not display any of the Legend colors, no respondent chose  that color category </a:t>
            </a:r>
            <a:endParaRPr lang="en-US" sz="1100" dirty="0"/>
          </a:p>
        </p:txBody>
      </p:sp>
    </p:spTree>
    <p:extLst>
      <p:ext uri="{BB962C8B-B14F-4D97-AF65-F5344CB8AC3E}">
        <p14:creationId xmlns:p14="http://schemas.microsoft.com/office/powerpoint/2010/main" val="1592654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162" y="142503"/>
            <a:ext cx="6490458" cy="1084219"/>
          </a:xfrm>
        </p:spPr>
        <p:txBody>
          <a:bodyPr>
            <a:normAutofit/>
          </a:bodyPr>
          <a:lstStyle/>
          <a:p>
            <a:r>
              <a:rPr lang="en-US" sz="3200" b="1" dirty="0" smtClean="0">
                <a:solidFill>
                  <a:schemeClr val="tx2"/>
                </a:solidFill>
              </a:rPr>
              <a:t>Question 1: Rating of Speakers</a:t>
            </a:r>
            <a:br>
              <a:rPr lang="en-US" sz="3200" b="1" dirty="0" smtClean="0">
                <a:solidFill>
                  <a:schemeClr val="tx2"/>
                </a:solidFill>
              </a:rPr>
            </a:br>
            <a:r>
              <a:rPr lang="en-US" sz="3200" dirty="0" smtClean="0">
                <a:solidFill>
                  <a:schemeClr val="tx2"/>
                </a:solidFill>
              </a:rPr>
              <a:t>1o: Sarah Thompson, PharmD</a:t>
            </a:r>
            <a:endParaRPr lang="en-US" sz="3200" dirty="0">
              <a:solidFill>
                <a:schemeClr val="tx2"/>
              </a:solidFill>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451975415"/>
              </p:ext>
            </p:extLst>
          </p:nvPr>
        </p:nvGraphicFramePr>
        <p:xfrm>
          <a:off x="201883" y="1187533"/>
          <a:ext cx="2303812" cy="47976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1829956977"/>
              </p:ext>
            </p:extLst>
          </p:nvPr>
        </p:nvGraphicFramePr>
        <p:xfrm>
          <a:off x="2388527" y="1151907"/>
          <a:ext cx="2232559" cy="4158281"/>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pPr>
              <a:defRPr/>
            </a:pPr>
            <a:fld id="{D6D244A4-E27C-4467-8494-F1370E6EA638}" type="slidenum">
              <a:rPr lang="en-US" altLang="en-US" smtClean="0"/>
              <a:pPr>
                <a:defRPr/>
              </a:pPr>
              <a:t>16</a:t>
            </a:fld>
            <a:endParaRPr lang="en-US" altLang="en-US"/>
          </a:p>
        </p:txBody>
      </p:sp>
      <p:sp>
        <p:nvSpPr>
          <p:cNvPr id="13" name="Content Placeholder 2"/>
          <p:cNvSpPr txBox="1">
            <a:spLocks/>
          </p:cNvSpPr>
          <p:nvPr/>
        </p:nvSpPr>
        <p:spPr bwMode="auto">
          <a:xfrm>
            <a:off x="4621086" y="1297491"/>
            <a:ext cx="1755963" cy="402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914400"/>
            <a:endParaRPr lang="en-US" dirty="0"/>
          </a:p>
        </p:txBody>
      </p:sp>
      <p:graphicFrame>
        <p:nvGraphicFramePr>
          <p:cNvPr id="16" name="Content Placeholder 11"/>
          <p:cNvGraphicFramePr>
            <a:graphicFrameLocks/>
          </p:cNvGraphicFramePr>
          <p:nvPr>
            <p:extLst>
              <p:ext uri="{D42A27DB-BD31-4B8C-83A1-F6EECF244321}">
                <p14:modId xmlns:p14="http://schemas.microsoft.com/office/powerpoint/2010/main" val="4068983752"/>
              </p:ext>
            </p:extLst>
          </p:nvPr>
        </p:nvGraphicFramePr>
        <p:xfrm>
          <a:off x="4500911" y="1175656"/>
          <a:ext cx="2241202" cy="40257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ontent Placeholder 11"/>
          <p:cNvGraphicFramePr>
            <a:graphicFrameLocks/>
          </p:cNvGraphicFramePr>
          <p:nvPr>
            <p:extLst>
              <p:ext uri="{D42A27DB-BD31-4B8C-83A1-F6EECF244321}">
                <p14:modId xmlns:p14="http://schemas.microsoft.com/office/powerpoint/2010/main" val="946045003"/>
              </p:ext>
            </p:extLst>
          </p:nvPr>
        </p:nvGraphicFramePr>
        <p:xfrm>
          <a:off x="6567055" y="1187533"/>
          <a:ext cx="2363686" cy="3431968"/>
        </p:xfrm>
        <a:graphic>
          <a:graphicData uri="http://schemas.openxmlformats.org/drawingml/2006/chart">
            <c:chart xmlns:c="http://schemas.openxmlformats.org/drawingml/2006/chart" xmlns:r="http://schemas.openxmlformats.org/officeDocument/2006/relationships" r:id="rId5"/>
          </a:graphicData>
        </a:graphic>
      </p:graphicFrame>
      <p:pic>
        <p:nvPicPr>
          <p:cNvPr id="18" name="Picture 6" descr="CTC new logo_placehold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2113" y="5310188"/>
            <a:ext cx="225107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15634" y="6080372"/>
            <a:ext cx="6326479" cy="430887"/>
          </a:xfrm>
          <a:prstGeom prst="rect">
            <a:avLst/>
          </a:prstGeom>
          <a:noFill/>
        </p:spPr>
        <p:txBody>
          <a:bodyPr wrap="square" rtlCol="0">
            <a:spAutoFit/>
          </a:bodyPr>
          <a:lstStyle/>
          <a:p>
            <a:r>
              <a:rPr lang="en-US" sz="1100" dirty="0" smtClean="0"/>
              <a:t>Average Response Count: 25</a:t>
            </a:r>
          </a:p>
          <a:p>
            <a:r>
              <a:rPr lang="en-US" sz="1100" dirty="0" smtClean="0"/>
              <a:t>**</a:t>
            </a:r>
            <a:r>
              <a:rPr lang="en-US" sz="1100" b="1" i="1" dirty="0" smtClean="0"/>
              <a:t>Note</a:t>
            </a:r>
            <a:r>
              <a:rPr lang="en-US" sz="1100" dirty="0"/>
              <a:t>: </a:t>
            </a:r>
            <a:r>
              <a:rPr lang="en-US" sz="1100" dirty="0" smtClean="0"/>
              <a:t>If the Pie Chart does not display any of the Legend colors, no respondent chose  that color category </a:t>
            </a:r>
            <a:endParaRPr lang="en-US" sz="1100" dirty="0"/>
          </a:p>
        </p:txBody>
      </p:sp>
    </p:spTree>
    <p:extLst>
      <p:ext uri="{BB962C8B-B14F-4D97-AF65-F5344CB8AC3E}">
        <p14:creationId xmlns:p14="http://schemas.microsoft.com/office/powerpoint/2010/main" val="1942309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162" y="142503"/>
            <a:ext cx="6490458" cy="1084219"/>
          </a:xfrm>
        </p:spPr>
        <p:txBody>
          <a:bodyPr>
            <a:normAutofit/>
          </a:bodyPr>
          <a:lstStyle/>
          <a:p>
            <a:r>
              <a:rPr lang="en-US" sz="3200" b="1" dirty="0" smtClean="0">
                <a:solidFill>
                  <a:schemeClr val="tx2"/>
                </a:solidFill>
              </a:rPr>
              <a:t>Question 1: Rating of Speakers</a:t>
            </a:r>
            <a:br>
              <a:rPr lang="en-US" sz="3200" b="1" dirty="0" smtClean="0">
                <a:solidFill>
                  <a:schemeClr val="tx2"/>
                </a:solidFill>
              </a:rPr>
            </a:br>
            <a:r>
              <a:rPr lang="en-US" sz="3200" dirty="0" smtClean="0">
                <a:solidFill>
                  <a:schemeClr val="tx2"/>
                </a:solidFill>
              </a:rPr>
              <a:t>1p: Carolynn Joy Nassar, MD</a:t>
            </a:r>
            <a:endParaRPr lang="en-US" sz="3200" dirty="0">
              <a:solidFill>
                <a:schemeClr val="tx2"/>
              </a:solidFill>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182610969"/>
              </p:ext>
            </p:extLst>
          </p:nvPr>
        </p:nvGraphicFramePr>
        <p:xfrm>
          <a:off x="201883" y="1187533"/>
          <a:ext cx="2303812" cy="47976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1911476810"/>
              </p:ext>
            </p:extLst>
          </p:nvPr>
        </p:nvGraphicFramePr>
        <p:xfrm>
          <a:off x="2388527" y="1151907"/>
          <a:ext cx="2232559" cy="4158281"/>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pPr>
              <a:defRPr/>
            </a:pPr>
            <a:fld id="{D6D244A4-E27C-4467-8494-F1370E6EA638}" type="slidenum">
              <a:rPr lang="en-US" altLang="en-US" smtClean="0"/>
              <a:pPr>
                <a:defRPr/>
              </a:pPr>
              <a:t>17</a:t>
            </a:fld>
            <a:endParaRPr lang="en-US" altLang="en-US"/>
          </a:p>
        </p:txBody>
      </p:sp>
      <p:sp>
        <p:nvSpPr>
          <p:cNvPr id="13" name="Content Placeholder 2"/>
          <p:cNvSpPr txBox="1">
            <a:spLocks/>
          </p:cNvSpPr>
          <p:nvPr/>
        </p:nvSpPr>
        <p:spPr bwMode="auto">
          <a:xfrm>
            <a:off x="4621086" y="1297491"/>
            <a:ext cx="1755963" cy="402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914400"/>
            <a:endParaRPr lang="en-US" dirty="0"/>
          </a:p>
        </p:txBody>
      </p:sp>
      <p:graphicFrame>
        <p:nvGraphicFramePr>
          <p:cNvPr id="16" name="Content Placeholder 11"/>
          <p:cNvGraphicFramePr>
            <a:graphicFrameLocks/>
          </p:cNvGraphicFramePr>
          <p:nvPr>
            <p:extLst>
              <p:ext uri="{D42A27DB-BD31-4B8C-83A1-F6EECF244321}">
                <p14:modId xmlns:p14="http://schemas.microsoft.com/office/powerpoint/2010/main" val="3911695135"/>
              </p:ext>
            </p:extLst>
          </p:nvPr>
        </p:nvGraphicFramePr>
        <p:xfrm>
          <a:off x="4500911" y="1175656"/>
          <a:ext cx="2241202" cy="40257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ontent Placeholder 11"/>
          <p:cNvGraphicFramePr>
            <a:graphicFrameLocks/>
          </p:cNvGraphicFramePr>
          <p:nvPr>
            <p:extLst>
              <p:ext uri="{D42A27DB-BD31-4B8C-83A1-F6EECF244321}">
                <p14:modId xmlns:p14="http://schemas.microsoft.com/office/powerpoint/2010/main" val="1977324393"/>
              </p:ext>
            </p:extLst>
          </p:nvPr>
        </p:nvGraphicFramePr>
        <p:xfrm>
          <a:off x="6567055" y="1187533"/>
          <a:ext cx="2363686" cy="3431968"/>
        </p:xfrm>
        <a:graphic>
          <a:graphicData uri="http://schemas.openxmlformats.org/drawingml/2006/chart">
            <c:chart xmlns:c="http://schemas.openxmlformats.org/drawingml/2006/chart" xmlns:r="http://schemas.openxmlformats.org/officeDocument/2006/relationships" r:id="rId5"/>
          </a:graphicData>
        </a:graphic>
      </p:graphicFrame>
      <p:pic>
        <p:nvPicPr>
          <p:cNvPr id="18" name="Picture 6" descr="CTC new logo_placehold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2113" y="5310188"/>
            <a:ext cx="225107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15634" y="6080372"/>
            <a:ext cx="6326479" cy="430887"/>
          </a:xfrm>
          <a:prstGeom prst="rect">
            <a:avLst/>
          </a:prstGeom>
          <a:noFill/>
        </p:spPr>
        <p:txBody>
          <a:bodyPr wrap="square" rtlCol="0">
            <a:spAutoFit/>
          </a:bodyPr>
          <a:lstStyle/>
          <a:p>
            <a:r>
              <a:rPr lang="en-US" sz="1100" dirty="0" smtClean="0"/>
              <a:t>Average Response Count: 27</a:t>
            </a:r>
          </a:p>
          <a:p>
            <a:r>
              <a:rPr lang="en-US" sz="1100" dirty="0" smtClean="0"/>
              <a:t>**</a:t>
            </a:r>
            <a:r>
              <a:rPr lang="en-US" sz="1100" b="1" i="1" dirty="0" smtClean="0"/>
              <a:t>Note</a:t>
            </a:r>
            <a:r>
              <a:rPr lang="en-US" sz="1100" dirty="0"/>
              <a:t>: </a:t>
            </a:r>
            <a:r>
              <a:rPr lang="en-US" sz="1100" dirty="0" smtClean="0"/>
              <a:t>If the Pie Chart does not display any of the Legend colors, no respondent chose  that color category </a:t>
            </a:r>
            <a:endParaRPr lang="en-US" sz="1100" dirty="0"/>
          </a:p>
        </p:txBody>
      </p:sp>
    </p:spTree>
    <p:extLst>
      <p:ext uri="{BB962C8B-B14F-4D97-AF65-F5344CB8AC3E}">
        <p14:creationId xmlns:p14="http://schemas.microsoft.com/office/powerpoint/2010/main" val="4032519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162" y="142503"/>
            <a:ext cx="6490458" cy="1084219"/>
          </a:xfrm>
        </p:spPr>
        <p:txBody>
          <a:bodyPr>
            <a:normAutofit/>
          </a:bodyPr>
          <a:lstStyle/>
          <a:p>
            <a:r>
              <a:rPr lang="en-US" sz="3200" b="1" dirty="0" smtClean="0">
                <a:solidFill>
                  <a:schemeClr val="tx2"/>
                </a:solidFill>
              </a:rPr>
              <a:t>Question 1: Rating of Speakers</a:t>
            </a:r>
            <a:br>
              <a:rPr lang="en-US" sz="3200" b="1" dirty="0" smtClean="0">
                <a:solidFill>
                  <a:schemeClr val="tx2"/>
                </a:solidFill>
              </a:rPr>
            </a:br>
            <a:r>
              <a:rPr lang="en-US" sz="3200" dirty="0" smtClean="0">
                <a:solidFill>
                  <a:schemeClr val="tx2"/>
                </a:solidFill>
              </a:rPr>
              <a:t>1q: Garry Bliss, BA</a:t>
            </a:r>
            <a:endParaRPr lang="en-US" sz="3200" dirty="0">
              <a:solidFill>
                <a:schemeClr val="tx2"/>
              </a:solidFill>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345206314"/>
              </p:ext>
            </p:extLst>
          </p:nvPr>
        </p:nvGraphicFramePr>
        <p:xfrm>
          <a:off x="201883" y="1187533"/>
          <a:ext cx="2303812" cy="47976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3962236017"/>
              </p:ext>
            </p:extLst>
          </p:nvPr>
        </p:nvGraphicFramePr>
        <p:xfrm>
          <a:off x="2388527" y="1151907"/>
          <a:ext cx="2232559" cy="4158281"/>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pPr>
              <a:defRPr/>
            </a:pPr>
            <a:fld id="{D6D244A4-E27C-4467-8494-F1370E6EA638}" type="slidenum">
              <a:rPr lang="en-US" altLang="en-US" smtClean="0"/>
              <a:pPr>
                <a:defRPr/>
              </a:pPr>
              <a:t>18</a:t>
            </a:fld>
            <a:endParaRPr lang="en-US" altLang="en-US"/>
          </a:p>
        </p:txBody>
      </p:sp>
      <p:sp>
        <p:nvSpPr>
          <p:cNvPr id="13" name="Content Placeholder 2"/>
          <p:cNvSpPr txBox="1">
            <a:spLocks/>
          </p:cNvSpPr>
          <p:nvPr/>
        </p:nvSpPr>
        <p:spPr bwMode="auto">
          <a:xfrm>
            <a:off x="4621086" y="1297491"/>
            <a:ext cx="1755963" cy="402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914400"/>
            <a:endParaRPr lang="en-US" dirty="0"/>
          </a:p>
        </p:txBody>
      </p:sp>
      <p:graphicFrame>
        <p:nvGraphicFramePr>
          <p:cNvPr id="16" name="Content Placeholder 11"/>
          <p:cNvGraphicFramePr>
            <a:graphicFrameLocks/>
          </p:cNvGraphicFramePr>
          <p:nvPr>
            <p:extLst>
              <p:ext uri="{D42A27DB-BD31-4B8C-83A1-F6EECF244321}">
                <p14:modId xmlns:p14="http://schemas.microsoft.com/office/powerpoint/2010/main" val="1342760364"/>
              </p:ext>
            </p:extLst>
          </p:nvPr>
        </p:nvGraphicFramePr>
        <p:xfrm>
          <a:off x="4500911" y="1175656"/>
          <a:ext cx="2241202" cy="40257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ontent Placeholder 11"/>
          <p:cNvGraphicFramePr>
            <a:graphicFrameLocks/>
          </p:cNvGraphicFramePr>
          <p:nvPr>
            <p:extLst>
              <p:ext uri="{D42A27DB-BD31-4B8C-83A1-F6EECF244321}">
                <p14:modId xmlns:p14="http://schemas.microsoft.com/office/powerpoint/2010/main" val="1406100911"/>
              </p:ext>
            </p:extLst>
          </p:nvPr>
        </p:nvGraphicFramePr>
        <p:xfrm>
          <a:off x="6567055" y="1187533"/>
          <a:ext cx="2363686" cy="3431968"/>
        </p:xfrm>
        <a:graphic>
          <a:graphicData uri="http://schemas.openxmlformats.org/drawingml/2006/chart">
            <c:chart xmlns:c="http://schemas.openxmlformats.org/drawingml/2006/chart" xmlns:r="http://schemas.openxmlformats.org/officeDocument/2006/relationships" r:id="rId5"/>
          </a:graphicData>
        </a:graphic>
      </p:graphicFrame>
      <p:pic>
        <p:nvPicPr>
          <p:cNvPr id="18" name="Picture 6" descr="CTC new logo_placehold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2113" y="5310188"/>
            <a:ext cx="225107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15634" y="6080372"/>
            <a:ext cx="6326479" cy="430887"/>
          </a:xfrm>
          <a:prstGeom prst="rect">
            <a:avLst/>
          </a:prstGeom>
          <a:noFill/>
        </p:spPr>
        <p:txBody>
          <a:bodyPr wrap="square" rtlCol="0">
            <a:spAutoFit/>
          </a:bodyPr>
          <a:lstStyle/>
          <a:p>
            <a:r>
              <a:rPr lang="en-US" sz="1100" dirty="0" smtClean="0"/>
              <a:t>Average Response Count: 21</a:t>
            </a:r>
          </a:p>
          <a:p>
            <a:r>
              <a:rPr lang="en-US" sz="1100" dirty="0" smtClean="0"/>
              <a:t>**</a:t>
            </a:r>
            <a:r>
              <a:rPr lang="en-US" sz="1100" b="1" i="1" dirty="0" smtClean="0"/>
              <a:t>Note</a:t>
            </a:r>
            <a:r>
              <a:rPr lang="en-US" sz="1100" dirty="0"/>
              <a:t>: </a:t>
            </a:r>
            <a:r>
              <a:rPr lang="en-US" sz="1100" dirty="0" smtClean="0"/>
              <a:t>If the Pie Chart does not display any of the Legend colors, no respondent chose  that color category </a:t>
            </a:r>
            <a:endParaRPr lang="en-US" sz="1100" dirty="0"/>
          </a:p>
        </p:txBody>
      </p:sp>
    </p:spTree>
    <p:extLst>
      <p:ext uri="{BB962C8B-B14F-4D97-AF65-F5344CB8AC3E}">
        <p14:creationId xmlns:p14="http://schemas.microsoft.com/office/powerpoint/2010/main" val="966678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162" y="142503"/>
            <a:ext cx="6490458" cy="1084219"/>
          </a:xfrm>
        </p:spPr>
        <p:txBody>
          <a:bodyPr>
            <a:normAutofit/>
          </a:bodyPr>
          <a:lstStyle/>
          <a:p>
            <a:r>
              <a:rPr lang="en-US" sz="3200" b="1" dirty="0" smtClean="0">
                <a:solidFill>
                  <a:schemeClr val="tx2"/>
                </a:solidFill>
              </a:rPr>
              <a:t>Question 1: Rating of Speakers</a:t>
            </a:r>
            <a:br>
              <a:rPr lang="en-US" sz="3200" b="1" dirty="0" smtClean="0">
                <a:solidFill>
                  <a:schemeClr val="tx2"/>
                </a:solidFill>
              </a:rPr>
            </a:br>
            <a:r>
              <a:rPr lang="en-US" sz="3200" dirty="0" smtClean="0">
                <a:solidFill>
                  <a:schemeClr val="tx2"/>
                </a:solidFill>
              </a:rPr>
              <a:t>1r: Tom Joyce, LCDP, CPRS</a:t>
            </a:r>
            <a:endParaRPr lang="en-US" sz="3200" dirty="0">
              <a:solidFill>
                <a:schemeClr val="tx2"/>
              </a:solidFill>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666904063"/>
              </p:ext>
            </p:extLst>
          </p:nvPr>
        </p:nvGraphicFramePr>
        <p:xfrm>
          <a:off x="201883" y="1187533"/>
          <a:ext cx="2303812" cy="47976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2061090759"/>
              </p:ext>
            </p:extLst>
          </p:nvPr>
        </p:nvGraphicFramePr>
        <p:xfrm>
          <a:off x="2388527" y="1151907"/>
          <a:ext cx="2232559" cy="4158281"/>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pPr>
              <a:defRPr/>
            </a:pPr>
            <a:fld id="{D6D244A4-E27C-4467-8494-F1370E6EA638}" type="slidenum">
              <a:rPr lang="en-US" altLang="en-US" smtClean="0"/>
              <a:pPr>
                <a:defRPr/>
              </a:pPr>
              <a:t>19</a:t>
            </a:fld>
            <a:endParaRPr lang="en-US" altLang="en-US"/>
          </a:p>
        </p:txBody>
      </p:sp>
      <p:sp>
        <p:nvSpPr>
          <p:cNvPr id="13" name="Content Placeholder 2"/>
          <p:cNvSpPr txBox="1">
            <a:spLocks/>
          </p:cNvSpPr>
          <p:nvPr/>
        </p:nvSpPr>
        <p:spPr bwMode="auto">
          <a:xfrm>
            <a:off x="4621086" y="1297491"/>
            <a:ext cx="1755963" cy="402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914400"/>
            <a:endParaRPr lang="en-US" dirty="0"/>
          </a:p>
        </p:txBody>
      </p:sp>
      <p:graphicFrame>
        <p:nvGraphicFramePr>
          <p:cNvPr id="16" name="Content Placeholder 11"/>
          <p:cNvGraphicFramePr>
            <a:graphicFrameLocks/>
          </p:cNvGraphicFramePr>
          <p:nvPr>
            <p:extLst>
              <p:ext uri="{D42A27DB-BD31-4B8C-83A1-F6EECF244321}">
                <p14:modId xmlns:p14="http://schemas.microsoft.com/office/powerpoint/2010/main" val="1148177273"/>
              </p:ext>
            </p:extLst>
          </p:nvPr>
        </p:nvGraphicFramePr>
        <p:xfrm>
          <a:off x="4500911" y="1175656"/>
          <a:ext cx="2241202" cy="40257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ontent Placeholder 11"/>
          <p:cNvGraphicFramePr>
            <a:graphicFrameLocks/>
          </p:cNvGraphicFramePr>
          <p:nvPr>
            <p:extLst>
              <p:ext uri="{D42A27DB-BD31-4B8C-83A1-F6EECF244321}">
                <p14:modId xmlns:p14="http://schemas.microsoft.com/office/powerpoint/2010/main" val="2839127390"/>
              </p:ext>
            </p:extLst>
          </p:nvPr>
        </p:nvGraphicFramePr>
        <p:xfrm>
          <a:off x="6567055" y="1187533"/>
          <a:ext cx="2363686" cy="3431968"/>
        </p:xfrm>
        <a:graphic>
          <a:graphicData uri="http://schemas.openxmlformats.org/drawingml/2006/chart">
            <c:chart xmlns:c="http://schemas.openxmlformats.org/drawingml/2006/chart" xmlns:r="http://schemas.openxmlformats.org/officeDocument/2006/relationships" r:id="rId5"/>
          </a:graphicData>
        </a:graphic>
      </p:graphicFrame>
      <p:pic>
        <p:nvPicPr>
          <p:cNvPr id="18" name="Picture 6" descr="CTC new logo_placehold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2113" y="5310188"/>
            <a:ext cx="225107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15634" y="6080372"/>
            <a:ext cx="6326479" cy="430887"/>
          </a:xfrm>
          <a:prstGeom prst="rect">
            <a:avLst/>
          </a:prstGeom>
          <a:noFill/>
        </p:spPr>
        <p:txBody>
          <a:bodyPr wrap="square" rtlCol="0">
            <a:spAutoFit/>
          </a:bodyPr>
          <a:lstStyle/>
          <a:p>
            <a:r>
              <a:rPr lang="en-US" sz="1100" dirty="0" smtClean="0"/>
              <a:t>Average Response Count: 22</a:t>
            </a:r>
          </a:p>
          <a:p>
            <a:r>
              <a:rPr lang="en-US" sz="1100" dirty="0" smtClean="0"/>
              <a:t>**</a:t>
            </a:r>
            <a:r>
              <a:rPr lang="en-US" sz="1100" b="1" i="1" dirty="0" smtClean="0"/>
              <a:t>Note</a:t>
            </a:r>
            <a:r>
              <a:rPr lang="en-US" sz="1100" dirty="0"/>
              <a:t>: </a:t>
            </a:r>
            <a:r>
              <a:rPr lang="en-US" sz="1100" dirty="0" smtClean="0"/>
              <a:t>If the Pie Chart does not display any of the Legend colors, no respondent chose  that color category </a:t>
            </a:r>
            <a:endParaRPr lang="en-US" sz="1100" dirty="0"/>
          </a:p>
        </p:txBody>
      </p:sp>
    </p:spTree>
    <p:extLst>
      <p:ext uri="{BB962C8B-B14F-4D97-AF65-F5344CB8AC3E}">
        <p14:creationId xmlns:p14="http://schemas.microsoft.com/office/powerpoint/2010/main" val="376165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162" y="142503"/>
            <a:ext cx="6490458" cy="1084219"/>
          </a:xfrm>
        </p:spPr>
        <p:txBody>
          <a:bodyPr>
            <a:normAutofit/>
          </a:bodyPr>
          <a:lstStyle/>
          <a:p>
            <a:r>
              <a:rPr lang="en-US" sz="3200" b="1" dirty="0" smtClean="0">
                <a:solidFill>
                  <a:schemeClr val="tx2"/>
                </a:solidFill>
              </a:rPr>
              <a:t>Question 1: Rating of Speakers</a:t>
            </a:r>
            <a:br>
              <a:rPr lang="en-US" sz="3200" b="1" dirty="0" smtClean="0">
                <a:solidFill>
                  <a:schemeClr val="tx2"/>
                </a:solidFill>
              </a:rPr>
            </a:br>
            <a:r>
              <a:rPr lang="en-US" sz="3200" dirty="0" smtClean="0">
                <a:solidFill>
                  <a:schemeClr val="tx2"/>
                </a:solidFill>
              </a:rPr>
              <a:t>1a: Debra Hurwitz, MBA, RN</a:t>
            </a:r>
            <a:endParaRPr lang="en-US" sz="3200" dirty="0">
              <a:solidFill>
                <a:schemeClr val="tx2"/>
              </a:solidFill>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560833986"/>
              </p:ext>
            </p:extLst>
          </p:nvPr>
        </p:nvGraphicFramePr>
        <p:xfrm>
          <a:off x="201883" y="1187533"/>
          <a:ext cx="2303812" cy="47976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765057382"/>
              </p:ext>
            </p:extLst>
          </p:nvPr>
        </p:nvGraphicFramePr>
        <p:xfrm>
          <a:off x="2388527" y="1151907"/>
          <a:ext cx="2232559" cy="4158281"/>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pPr>
              <a:defRPr/>
            </a:pPr>
            <a:fld id="{D6D244A4-E27C-4467-8494-F1370E6EA638}" type="slidenum">
              <a:rPr lang="en-US" altLang="en-US" smtClean="0"/>
              <a:pPr>
                <a:defRPr/>
              </a:pPr>
              <a:t>2</a:t>
            </a:fld>
            <a:endParaRPr lang="en-US" altLang="en-US" dirty="0"/>
          </a:p>
        </p:txBody>
      </p:sp>
      <p:sp>
        <p:nvSpPr>
          <p:cNvPr id="13" name="Content Placeholder 2"/>
          <p:cNvSpPr txBox="1">
            <a:spLocks/>
          </p:cNvSpPr>
          <p:nvPr/>
        </p:nvSpPr>
        <p:spPr bwMode="auto">
          <a:xfrm>
            <a:off x="4621086" y="1297491"/>
            <a:ext cx="1755963" cy="402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914400"/>
            <a:endParaRPr lang="en-US" dirty="0"/>
          </a:p>
        </p:txBody>
      </p:sp>
      <p:graphicFrame>
        <p:nvGraphicFramePr>
          <p:cNvPr id="16" name="Content Placeholder 11"/>
          <p:cNvGraphicFramePr>
            <a:graphicFrameLocks/>
          </p:cNvGraphicFramePr>
          <p:nvPr>
            <p:extLst>
              <p:ext uri="{D42A27DB-BD31-4B8C-83A1-F6EECF244321}">
                <p14:modId xmlns:p14="http://schemas.microsoft.com/office/powerpoint/2010/main" val="3873674898"/>
              </p:ext>
            </p:extLst>
          </p:nvPr>
        </p:nvGraphicFramePr>
        <p:xfrm>
          <a:off x="4500911" y="1175656"/>
          <a:ext cx="2241202" cy="40257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ontent Placeholder 11"/>
          <p:cNvGraphicFramePr>
            <a:graphicFrameLocks/>
          </p:cNvGraphicFramePr>
          <p:nvPr>
            <p:extLst>
              <p:ext uri="{D42A27DB-BD31-4B8C-83A1-F6EECF244321}">
                <p14:modId xmlns:p14="http://schemas.microsoft.com/office/powerpoint/2010/main" val="2374123002"/>
              </p:ext>
            </p:extLst>
          </p:nvPr>
        </p:nvGraphicFramePr>
        <p:xfrm>
          <a:off x="6567055" y="1187533"/>
          <a:ext cx="2363686" cy="3431968"/>
        </p:xfrm>
        <a:graphic>
          <a:graphicData uri="http://schemas.openxmlformats.org/drawingml/2006/chart">
            <c:chart xmlns:c="http://schemas.openxmlformats.org/drawingml/2006/chart" xmlns:r="http://schemas.openxmlformats.org/officeDocument/2006/relationships" r:id="rId5"/>
          </a:graphicData>
        </a:graphic>
      </p:graphicFrame>
      <p:pic>
        <p:nvPicPr>
          <p:cNvPr id="18" name="Picture 6" descr="CTC new logo_placehold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2113" y="5310188"/>
            <a:ext cx="225107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15634" y="6080372"/>
            <a:ext cx="6326479" cy="430887"/>
          </a:xfrm>
          <a:prstGeom prst="rect">
            <a:avLst/>
          </a:prstGeom>
          <a:noFill/>
        </p:spPr>
        <p:txBody>
          <a:bodyPr wrap="square" rtlCol="0">
            <a:spAutoFit/>
          </a:bodyPr>
          <a:lstStyle/>
          <a:p>
            <a:r>
              <a:rPr lang="en-US" sz="1100" dirty="0" smtClean="0"/>
              <a:t>Average Response Count: 88</a:t>
            </a:r>
          </a:p>
          <a:p>
            <a:r>
              <a:rPr lang="en-US" sz="1100" dirty="0" smtClean="0"/>
              <a:t>**</a:t>
            </a:r>
            <a:r>
              <a:rPr lang="en-US" sz="1100" b="1" i="1" dirty="0" smtClean="0"/>
              <a:t>Note</a:t>
            </a:r>
            <a:r>
              <a:rPr lang="en-US" sz="1100" dirty="0"/>
              <a:t>: </a:t>
            </a:r>
            <a:r>
              <a:rPr lang="en-US" sz="1100" dirty="0" smtClean="0"/>
              <a:t>If the Pie Chart does not display any of the Legend colors, no respondent chose  that color category </a:t>
            </a:r>
            <a:endParaRPr lang="en-US" sz="1100" dirty="0"/>
          </a:p>
        </p:txBody>
      </p:sp>
    </p:spTree>
    <p:extLst>
      <p:ext uri="{BB962C8B-B14F-4D97-AF65-F5344CB8AC3E}">
        <p14:creationId xmlns:p14="http://schemas.microsoft.com/office/powerpoint/2010/main" val="951304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162" y="142503"/>
            <a:ext cx="6490458" cy="1084219"/>
          </a:xfrm>
        </p:spPr>
        <p:txBody>
          <a:bodyPr>
            <a:normAutofit/>
          </a:bodyPr>
          <a:lstStyle/>
          <a:p>
            <a:r>
              <a:rPr lang="en-US" sz="3200" b="1" dirty="0" smtClean="0">
                <a:solidFill>
                  <a:schemeClr val="tx2"/>
                </a:solidFill>
              </a:rPr>
              <a:t>Question 1: Rating of Speakers</a:t>
            </a:r>
            <a:br>
              <a:rPr lang="en-US" sz="3200" b="1" dirty="0" smtClean="0">
                <a:solidFill>
                  <a:schemeClr val="tx2"/>
                </a:solidFill>
              </a:rPr>
            </a:br>
            <a:r>
              <a:rPr lang="en-US" sz="3200" dirty="0" smtClean="0">
                <a:solidFill>
                  <a:schemeClr val="tx2"/>
                </a:solidFill>
              </a:rPr>
              <a:t>1s: Christine Harkins, MA, BA</a:t>
            </a:r>
            <a:endParaRPr lang="en-US" sz="3200" dirty="0">
              <a:solidFill>
                <a:schemeClr val="tx2"/>
              </a:solidFill>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594837732"/>
              </p:ext>
            </p:extLst>
          </p:nvPr>
        </p:nvGraphicFramePr>
        <p:xfrm>
          <a:off x="201883" y="1187533"/>
          <a:ext cx="2303812" cy="47976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1521324213"/>
              </p:ext>
            </p:extLst>
          </p:nvPr>
        </p:nvGraphicFramePr>
        <p:xfrm>
          <a:off x="2388527" y="1151907"/>
          <a:ext cx="2232559" cy="4158281"/>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pPr>
              <a:defRPr/>
            </a:pPr>
            <a:fld id="{D6D244A4-E27C-4467-8494-F1370E6EA638}" type="slidenum">
              <a:rPr lang="en-US" altLang="en-US" smtClean="0"/>
              <a:pPr>
                <a:defRPr/>
              </a:pPr>
              <a:t>20</a:t>
            </a:fld>
            <a:endParaRPr lang="en-US" altLang="en-US"/>
          </a:p>
        </p:txBody>
      </p:sp>
      <p:sp>
        <p:nvSpPr>
          <p:cNvPr id="13" name="Content Placeholder 2"/>
          <p:cNvSpPr txBox="1">
            <a:spLocks/>
          </p:cNvSpPr>
          <p:nvPr/>
        </p:nvSpPr>
        <p:spPr bwMode="auto">
          <a:xfrm>
            <a:off x="4621086" y="1297491"/>
            <a:ext cx="1755963" cy="402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914400"/>
            <a:endParaRPr lang="en-US" dirty="0"/>
          </a:p>
        </p:txBody>
      </p:sp>
      <p:graphicFrame>
        <p:nvGraphicFramePr>
          <p:cNvPr id="16" name="Content Placeholder 11"/>
          <p:cNvGraphicFramePr>
            <a:graphicFrameLocks/>
          </p:cNvGraphicFramePr>
          <p:nvPr>
            <p:extLst>
              <p:ext uri="{D42A27DB-BD31-4B8C-83A1-F6EECF244321}">
                <p14:modId xmlns:p14="http://schemas.microsoft.com/office/powerpoint/2010/main" val="2409915010"/>
              </p:ext>
            </p:extLst>
          </p:nvPr>
        </p:nvGraphicFramePr>
        <p:xfrm>
          <a:off x="4500911" y="1175656"/>
          <a:ext cx="2241202" cy="40257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ontent Placeholder 11"/>
          <p:cNvGraphicFramePr>
            <a:graphicFrameLocks/>
          </p:cNvGraphicFramePr>
          <p:nvPr>
            <p:extLst>
              <p:ext uri="{D42A27DB-BD31-4B8C-83A1-F6EECF244321}">
                <p14:modId xmlns:p14="http://schemas.microsoft.com/office/powerpoint/2010/main" val="1959069573"/>
              </p:ext>
            </p:extLst>
          </p:nvPr>
        </p:nvGraphicFramePr>
        <p:xfrm>
          <a:off x="6567055" y="1187533"/>
          <a:ext cx="2363686" cy="3431968"/>
        </p:xfrm>
        <a:graphic>
          <a:graphicData uri="http://schemas.openxmlformats.org/drawingml/2006/chart">
            <c:chart xmlns:c="http://schemas.openxmlformats.org/drawingml/2006/chart" xmlns:r="http://schemas.openxmlformats.org/officeDocument/2006/relationships" r:id="rId5"/>
          </a:graphicData>
        </a:graphic>
      </p:graphicFrame>
      <p:pic>
        <p:nvPicPr>
          <p:cNvPr id="18" name="Picture 6" descr="CTC new logo_placehold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2113" y="5310188"/>
            <a:ext cx="225107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15634" y="6080372"/>
            <a:ext cx="6326479" cy="430887"/>
          </a:xfrm>
          <a:prstGeom prst="rect">
            <a:avLst/>
          </a:prstGeom>
          <a:noFill/>
        </p:spPr>
        <p:txBody>
          <a:bodyPr wrap="square" rtlCol="0">
            <a:spAutoFit/>
          </a:bodyPr>
          <a:lstStyle/>
          <a:p>
            <a:r>
              <a:rPr lang="en-US" sz="1100" dirty="0" smtClean="0"/>
              <a:t>Average Response Count: 19</a:t>
            </a:r>
          </a:p>
          <a:p>
            <a:r>
              <a:rPr lang="en-US" sz="1100" dirty="0" smtClean="0"/>
              <a:t>**</a:t>
            </a:r>
            <a:r>
              <a:rPr lang="en-US" sz="1100" b="1" i="1" dirty="0" smtClean="0"/>
              <a:t>Note</a:t>
            </a:r>
            <a:r>
              <a:rPr lang="en-US" sz="1100" dirty="0"/>
              <a:t>: </a:t>
            </a:r>
            <a:r>
              <a:rPr lang="en-US" sz="1100" dirty="0" smtClean="0"/>
              <a:t>If the Pie Chart does not display any of the Legend colors, no respondent chose  that color category </a:t>
            </a:r>
            <a:endParaRPr lang="en-US" sz="1100" dirty="0"/>
          </a:p>
        </p:txBody>
      </p:sp>
    </p:spTree>
    <p:extLst>
      <p:ext uri="{BB962C8B-B14F-4D97-AF65-F5344CB8AC3E}">
        <p14:creationId xmlns:p14="http://schemas.microsoft.com/office/powerpoint/2010/main" val="1815643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162" y="142503"/>
            <a:ext cx="6490458" cy="1084219"/>
          </a:xfrm>
        </p:spPr>
        <p:txBody>
          <a:bodyPr>
            <a:normAutofit/>
          </a:bodyPr>
          <a:lstStyle/>
          <a:p>
            <a:r>
              <a:rPr lang="en-US" sz="3200" b="1" dirty="0" smtClean="0">
                <a:solidFill>
                  <a:schemeClr val="tx2"/>
                </a:solidFill>
              </a:rPr>
              <a:t>Question 1: Rating of Speakers</a:t>
            </a:r>
            <a:br>
              <a:rPr lang="en-US" sz="3200" b="1" dirty="0" smtClean="0">
                <a:solidFill>
                  <a:schemeClr val="tx2"/>
                </a:solidFill>
              </a:rPr>
            </a:br>
            <a:r>
              <a:rPr lang="en-US" sz="3200" dirty="0" smtClean="0">
                <a:solidFill>
                  <a:schemeClr val="tx2"/>
                </a:solidFill>
              </a:rPr>
              <a:t>1t: Pano Yeracaris, MD</a:t>
            </a:r>
            <a:endParaRPr lang="en-US" sz="3200" dirty="0">
              <a:solidFill>
                <a:schemeClr val="tx2"/>
              </a:solidFill>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008255853"/>
              </p:ext>
            </p:extLst>
          </p:nvPr>
        </p:nvGraphicFramePr>
        <p:xfrm>
          <a:off x="201883" y="1187533"/>
          <a:ext cx="2303812" cy="47976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935971600"/>
              </p:ext>
            </p:extLst>
          </p:nvPr>
        </p:nvGraphicFramePr>
        <p:xfrm>
          <a:off x="2388527" y="1151907"/>
          <a:ext cx="2232559" cy="4158281"/>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pPr>
              <a:defRPr/>
            </a:pPr>
            <a:fld id="{D6D244A4-E27C-4467-8494-F1370E6EA638}" type="slidenum">
              <a:rPr lang="en-US" altLang="en-US" smtClean="0"/>
              <a:pPr>
                <a:defRPr/>
              </a:pPr>
              <a:t>21</a:t>
            </a:fld>
            <a:endParaRPr lang="en-US" altLang="en-US"/>
          </a:p>
        </p:txBody>
      </p:sp>
      <p:sp>
        <p:nvSpPr>
          <p:cNvPr id="13" name="Content Placeholder 2"/>
          <p:cNvSpPr txBox="1">
            <a:spLocks/>
          </p:cNvSpPr>
          <p:nvPr/>
        </p:nvSpPr>
        <p:spPr bwMode="auto">
          <a:xfrm>
            <a:off x="4621086" y="1297491"/>
            <a:ext cx="1755963" cy="402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914400"/>
            <a:endParaRPr lang="en-US" dirty="0"/>
          </a:p>
        </p:txBody>
      </p:sp>
      <p:graphicFrame>
        <p:nvGraphicFramePr>
          <p:cNvPr id="16" name="Content Placeholder 11"/>
          <p:cNvGraphicFramePr>
            <a:graphicFrameLocks/>
          </p:cNvGraphicFramePr>
          <p:nvPr>
            <p:extLst>
              <p:ext uri="{D42A27DB-BD31-4B8C-83A1-F6EECF244321}">
                <p14:modId xmlns:p14="http://schemas.microsoft.com/office/powerpoint/2010/main" val="1718270839"/>
              </p:ext>
            </p:extLst>
          </p:nvPr>
        </p:nvGraphicFramePr>
        <p:xfrm>
          <a:off x="4500911" y="1175656"/>
          <a:ext cx="2241202" cy="40257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ontent Placeholder 11"/>
          <p:cNvGraphicFramePr>
            <a:graphicFrameLocks/>
          </p:cNvGraphicFramePr>
          <p:nvPr>
            <p:extLst>
              <p:ext uri="{D42A27DB-BD31-4B8C-83A1-F6EECF244321}">
                <p14:modId xmlns:p14="http://schemas.microsoft.com/office/powerpoint/2010/main" val="2713993945"/>
              </p:ext>
            </p:extLst>
          </p:nvPr>
        </p:nvGraphicFramePr>
        <p:xfrm>
          <a:off x="6567055" y="1187533"/>
          <a:ext cx="2363686" cy="3431968"/>
        </p:xfrm>
        <a:graphic>
          <a:graphicData uri="http://schemas.openxmlformats.org/drawingml/2006/chart">
            <c:chart xmlns:c="http://schemas.openxmlformats.org/drawingml/2006/chart" xmlns:r="http://schemas.openxmlformats.org/officeDocument/2006/relationships" r:id="rId5"/>
          </a:graphicData>
        </a:graphic>
      </p:graphicFrame>
      <p:pic>
        <p:nvPicPr>
          <p:cNvPr id="18" name="Picture 6" descr="CTC new logo_placehold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8996" y="5687404"/>
            <a:ext cx="1582985" cy="608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15634" y="6080372"/>
            <a:ext cx="6326479" cy="430887"/>
          </a:xfrm>
          <a:prstGeom prst="rect">
            <a:avLst/>
          </a:prstGeom>
          <a:noFill/>
        </p:spPr>
        <p:txBody>
          <a:bodyPr wrap="square" rtlCol="0">
            <a:spAutoFit/>
          </a:bodyPr>
          <a:lstStyle/>
          <a:p>
            <a:r>
              <a:rPr lang="en-US" sz="1100" dirty="0" smtClean="0"/>
              <a:t>Average Response Count: 34</a:t>
            </a:r>
          </a:p>
          <a:p>
            <a:r>
              <a:rPr lang="en-US" sz="1100" dirty="0" smtClean="0"/>
              <a:t>**</a:t>
            </a:r>
            <a:r>
              <a:rPr lang="en-US" sz="1100" b="1" i="1" dirty="0" smtClean="0"/>
              <a:t>Note</a:t>
            </a:r>
            <a:r>
              <a:rPr lang="en-US" sz="1100" dirty="0"/>
              <a:t>: </a:t>
            </a:r>
            <a:r>
              <a:rPr lang="en-US" sz="1100" dirty="0" smtClean="0"/>
              <a:t>If the Pie Chart does not display any of the Legend colors, no respondent chose  that color category </a:t>
            </a:r>
            <a:endParaRPr lang="en-US" sz="1100" dirty="0"/>
          </a:p>
        </p:txBody>
      </p:sp>
    </p:spTree>
    <p:extLst>
      <p:ext uri="{BB962C8B-B14F-4D97-AF65-F5344CB8AC3E}">
        <p14:creationId xmlns:p14="http://schemas.microsoft.com/office/powerpoint/2010/main" val="916837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68510"/>
          </a:xfrm>
        </p:spPr>
        <p:txBody>
          <a:bodyPr>
            <a:noAutofit/>
          </a:bodyPr>
          <a:lstStyle/>
          <a:p>
            <a:r>
              <a:rPr lang="en-US" sz="2000" b="1" dirty="0">
                <a:solidFill>
                  <a:schemeClr val="tx2"/>
                </a:solidFill>
              </a:rPr>
              <a:t>Question 1: Rating of Speakers</a:t>
            </a:r>
            <a:br>
              <a:rPr lang="en-US" sz="2000" b="1" dirty="0">
                <a:solidFill>
                  <a:schemeClr val="tx2"/>
                </a:solidFill>
              </a:rPr>
            </a:br>
            <a:r>
              <a:rPr lang="en-US" sz="2400" b="1" dirty="0" smtClean="0">
                <a:solidFill>
                  <a:schemeClr val="tx2"/>
                </a:solidFill>
              </a:rPr>
              <a:t>Comments</a:t>
            </a:r>
            <a:endParaRPr lang="en-US" sz="2400" b="1" dirty="0"/>
          </a:p>
        </p:txBody>
      </p:sp>
      <p:sp>
        <p:nvSpPr>
          <p:cNvPr id="3" name="Content Placeholder 2"/>
          <p:cNvSpPr>
            <a:spLocks noGrp="1"/>
          </p:cNvSpPr>
          <p:nvPr>
            <p:ph idx="1"/>
          </p:nvPr>
        </p:nvSpPr>
        <p:spPr>
          <a:xfrm>
            <a:off x="516576" y="1021278"/>
            <a:ext cx="8229600" cy="5461479"/>
          </a:xfrm>
        </p:spPr>
        <p:txBody>
          <a:bodyPr>
            <a:normAutofit/>
          </a:bodyPr>
          <a:lstStyle/>
          <a:p>
            <a:r>
              <a:rPr lang="en-US" sz="1400" b="1" dirty="0">
                <a:solidFill>
                  <a:schemeClr val="tx2"/>
                </a:solidFill>
              </a:rPr>
              <a:t>Nilay Shah's teaching methods = 3 rating due to "too small to </a:t>
            </a:r>
            <a:r>
              <a:rPr lang="en-US" sz="1400" b="1" dirty="0" smtClean="0">
                <a:solidFill>
                  <a:schemeClr val="tx2"/>
                </a:solidFill>
              </a:rPr>
              <a:t>see“</a:t>
            </a:r>
          </a:p>
          <a:p>
            <a:r>
              <a:rPr lang="en-US" sz="1400" b="1" dirty="0">
                <a:solidFill>
                  <a:schemeClr val="tx2"/>
                </a:solidFill>
              </a:rPr>
              <a:t>Eleni Carr: Great </a:t>
            </a:r>
            <a:r>
              <a:rPr lang="en-US" sz="1400" b="1" dirty="0" smtClean="0">
                <a:solidFill>
                  <a:schemeClr val="tx2"/>
                </a:solidFill>
              </a:rPr>
              <a:t>Presentation and Excellent Speaker!</a:t>
            </a:r>
            <a:endParaRPr lang="en-US" sz="1400" b="1" dirty="0" smtClean="0">
              <a:solidFill>
                <a:schemeClr val="tx2"/>
              </a:solidFill>
            </a:endParaRPr>
          </a:p>
          <a:p>
            <a:r>
              <a:rPr lang="en-US" sz="1400" b="1" dirty="0">
                <a:solidFill>
                  <a:schemeClr val="tx2"/>
                </a:solidFill>
              </a:rPr>
              <a:t>Wish we had copies of the </a:t>
            </a:r>
            <a:r>
              <a:rPr lang="en-US" sz="1400" b="1" dirty="0" smtClean="0">
                <a:solidFill>
                  <a:schemeClr val="tx2"/>
                </a:solidFill>
              </a:rPr>
              <a:t>PowerPoints</a:t>
            </a:r>
          </a:p>
          <a:p>
            <a:r>
              <a:rPr lang="en-US" sz="1400" b="1" dirty="0">
                <a:solidFill>
                  <a:schemeClr val="tx2"/>
                </a:solidFill>
              </a:rPr>
              <a:t>Too little time for teaching </a:t>
            </a:r>
            <a:r>
              <a:rPr lang="en-US" sz="1400" b="1" dirty="0" smtClean="0">
                <a:solidFill>
                  <a:schemeClr val="tx2"/>
                </a:solidFill>
              </a:rPr>
              <a:t>methods/aids</a:t>
            </a:r>
          </a:p>
          <a:p>
            <a:r>
              <a:rPr lang="en-US" sz="1400" b="1" dirty="0" smtClean="0">
                <a:solidFill>
                  <a:schemeClr val="tx2"/>
                </a:solidFill>
              </a:rPr>
              <a:t>Evaluation rating of “2” for effective teaching </a:t>
            </a:r>
            <a:r>
              <a:rPr lang="en-US" sz="1400" b="1" dirty="0">
                <a:solidFill>
                  <a:schemeClr val="tx2"/>
                </a:solidFill>
              </a:rPr>
              <a:t>methods </a:t>
            </a:r>
            <a:endParaRPr lang="en-US" sz="1400" b="1" dirty="0" smtClean="0">
              <a:solidFill>
                <a:schemeClr val="tx2"/>
              </a:solidFill>
            </a:endParaRPr>
          </a:p>
          <a:p>
            <a:pPr lvl="1"/>
            <a:r>
              <a:rPr lang="en-US" sz="1400" b="1" dirty="0">
                <a:solidFill>
                  <a:schemeClr val="tx2"/>
                </a:solidFill>
              </a:rPr>
              <a:t>Kathleen Hittner &amp; Nilay </a:t>
            </a:r>
            <a:r>
              <a:rPr lang="en-US" sz="1400" b="1" dirty="0" smtClean="0">
                <a:solidFill>
                  <a:schemeClr val="tx2"/>
                </a:solidFill>
              </a:rPr>
              <a:t>Shah = </a:t>
            </a:r>
            <a:r>
              <a:rPr lang="en-US" sz="1400" b="1" dirty="0">
                <a:solidFill>
                  <a:schemeClr val="tx2"/>
                </a:solidFill>
              </a:rPr>
              <a:t>Could not see too small; </a:t>
            </a:r>
            <a:endParaRPr lang="en-US" sz="1400" b="1" dirty="0" smtClean="0">
              <a:solidFill>
                <a:schemeClr val="tx2"/>
              </a:solidFill>
            </a:endParaRPr>
          </a:p>
          <a:p>
            <a:pPr lvl="1"/>
            <a:r>
              <a:rPr lang="en-US" sz="1400" b="1" dirty="0" smtClean="0">
                <a:solidFill>
                  <a:schemeClr val="tx2"/>
                </a:solidFill>
              </a:rPr>
              <a:t>Annie LeBlanc = </a:t>
            </a:r>
            <a:r>
              <a:rPr lang="en-US" sz="1400" b="1" dirty="0">
                <a:solidFill>
                  <a:schemeClr val="tx2"/>
                </a:solidFill>
              </a:rPr>
              <a:t>too much </a:t>
            </a:r>
            <a:r>
              <a:rPr lang="en-US" sz="1400" b="1" dirty="0" smtClean="0">
                <a:solidFill>
                  <a:schemeClr val="tx2"/>
                </a:solidFill>
              </a:rPr>
              <a:t>material; needed more time for Best Practice Presentation; </a:t>
            </a:r>
            <a:r>
              <a:rPr lang="en-US" sz="1400" b="1" dirty="0" smtClean="0">
                <a:solidFill>
                  <a:schemeClr val="tx2"/>
                </a:solidFill>
              </a:rPr>
              <a:t>she </a:t>
            </a:r>
            <a:r>
              <a:rPr lang="en-US" sz="1400" b="1" dirty="0" smtClean="0">
                <a:solidFill>
                  <a:schemeClr val="tx2"/>
                </a:solidFill>
              </a:rPr>
              <a:t>ran out of time</a:t>
            </a:r>
          </a:p>
          <a:p>
            <a:pPr lvl="1"/>
            <a:r>
              <a:rPr lang="en-US" sz="1400" b="1" dirty="0" smtClean="0">
                <a:solidFill>
                  <a:schemeClr val="tx2"/>
                </a:solidFill>
              </a:rPr>
              <a:t>Eleni Carr = </a:t>
            </a:r>
            <a:r>
              <a:rPr lang="en-US" sz="1400" b="1" dirty="0">
                <a:solidFill>
                  <a:schemeClr val="tx2"/>
                </a:solidFill>
              </a:rPr>
              <a:t>too small to </a:t>
            </a:r>
            <a:r>
              <a:rPr lang="en-US" sz="1400" b="1" dirty="0" smtClean="0">
                <a:solidFill>
                  <a:schemeClr val="tx2"/>
                </a:solidFill>
              </a:rPr>
              <a:t>see, not enough actionable data, and inefficient use of time, and presentation too long</a:t>
            </a:r>
          </a:p>
          <a:p>
            <a:pPr lvl="1"/>
            <a:r>
              <a:rPr lang="en-US" sz="1400" b="1" dirty="0" smtClean="0">
                <a:solidFill>
                  <a:schemeClr val="tx2"/>
                </a:solidFill>
              </a:rPr>
              <a:t>Nilay Shah = Too Long</a:t>
            </a:r>
            <a:endParaRPr lang="en-US" sz="1400" b="1" dirty="0" smtClean="0">
              <a:solidFill>
                <a:schemeClr val="tx2"/>
              </a:solidFill>
            </a:endParaRPr>
          </a:p>
          <a:p>
            <a:pPr lvl="1"/>
            <a:r>
              <a:rPr lang="en-US" sz="1400" b="1" dirty="0" smtClean="0">
                <a:solidFill>
                  <a:schemeClr val="tx2"/>
                </a:solidFill>
              </a:rPr>
              <a:t>Carolynn Joy Nassar = Helpful</a:t>
            </a:r>
            <a:endParaRPr lang="en-US" sz="1400" b="1" dirty="0" smtClean="0">
              <a:solidFill>
                <a:schemeClr val="tx2"/>
              </a:solidFill>
            </a:endParaRPr>
          </a:p>
          <a:p>
            <a:r>
              <a:rPr lang="en-US" sz="1400" b="1" dirty="0" smtClean="0">
                <a:solidFill>
                  <a:schemeClr val="tx2"/>
                </a:solidFill>
              </a:rPr>
              <a:t>Annie </a:t>
            </a:r>
            <a:r>
              <a:rPr lang="en-US" sz="1400" b="1" dirty="0">
                <a:solidFill>
                  <a:schemeClr val="tx2"/>
                </a:solidFill>
              </a:rPr>
              <a:t>LeBlanc: </a:t>
            </a:r>
            <a:r>
              <a:rPr lang="en-US" sz="1400" b="1" dirty="0" smtClean="0">
                <a:solidFill>
                  <a:schemeClr val="tx2"/>
                </a:solidFill>
              </a:rPr>
              <a:t>3 rating =same </a:t>
            </a:r>
            <a:r>
              <a:rPr lang="en-US" sz="1400" b="1" dirty="0">
                <a:solidFill>
                  <a:schemeClr val="tx2"/>
                </a:solidFill>
              </a:rPr>
              <a:t>info as morning session (</a:t>
            </a:r>
            <a:r>
              <a:rPr lang="en-US" sz="1400" b="1" dirty="0" smtClean="0">
                <a:solidFill>
                  <a:schemeClr val="tx2"/>
                </a:solidFill>
              </a:rPr>
              <a:t>Nilay Shah) </a:t>
            </a:r>
            <a:r>
              <a:rPr lang="en-US" sz="1400" b="1" dirty="0">
                <a:solidFill>
                  <a:schemeClr val="tx2"/>
                </a:solidFill>
              </a:rPr>
              <a:t>same slides, same tools, </a:t>
            </a:r>
            <a:r>
              <a:rPr lang="en-US" sz="1400" b="1" dirty="0" smtClean="0">
                <a:solidFill>
                  <a:schemeClr val="tx2"/>
                </a:solidFill>
              </a:rPr>
              <a:t>Re</a:t>
            </a:r>
            <a:r>
              <a:rPr lang="en-US" sz="1400" b="1" dirty="0">
                <a:solidFill>
                  <a:schemeClr val="tx2"/>
                </a:solidFill>
              </a:rPr>
              <a:t>: Teaching Methods for Eleni Carr, Great visuals &amp; </a:t>
            </a:r>
            <a:r>
              <a:rPr lang="en-US" sz="1400" b="1" dirty="0" smtClean="0">
                <a:solidFill>
                  <a:schemeClr val="tx2"/>
                </a:solidFill>
              </a:rPr>
              <a:t>examples</a:t>
            </a:r>
          </a:p>
          <a:p>
            <a:r>
              <a:rPr lang="en-US" sz="1400" b="1" dirty="0">
                <a:solidFill>
                  <a:schemeClr val="tx2"/>
                </a:solidFill>
              </a:rPr>
              <a:t>Debra </a:t>
            </a:r>
            <a:r>
              <a:rPr lang="en-US" sz="1400" b="1" dirty="0" smtClean="0">
                <a:solidFill>
                  <a:schemeClr val="tx2"/>
                </a:solidFill>
              </a:rPr>
              <a:t>Hurwitz</a:t>
            </a:r>
            <a:r>
              <a:rPr lang="en-US" sz="1400" b="1" dirty="0">
                <a:solidFill>
                  <a:schemeClr val="tx2"/>
                </a:solidFill>
              </a:rPr>
              <a:t>: If you work in a community based clinic you aren't working for $ in the first place. Very under a grant groups of </a:t>
            </a:r>
            <a:r>
              <a:rPr lang="en-US" sz="1400" b="1" dirty="0" smtClean="0">
                <a:solidFill>
                  <a:schemeClr val="tx2"/>
                </a:solidFill>
              </a:rPr>
              <a:t>patients </a:t>
            </a:r>
            <a:r>
              <a:rPr lang="en-US" sz="1400" b="1" dirty="0">
                <a:solidFill>
                  <a:schemeClr val="tx2"/>
                </a:solidFill>
              </a:rPr>
              <a:t>= uncontrollable asthma </a:t>
            </a:r>
            <a:r>
              <a:rPr lang="en-US" sz="1400" b="1" dirty="0" smtClean="0">
                <a:solidFill>
                  <a:schemeClr val="tx2"/>
                </a:solidFill>
              </a:rPr>
              <a:t>&amp; </a:t>
            </a:r>
            <a:r>
              <a:rPr lang="en-US" sz="1400" b="1" dirty="0">
                <a:solidFill>
                  <a:schemeClr val="tx2"/>
                </a:solidFill>
              </a:rPr>
              <a:t>BH polar (depression). Obesity 2nd. Some of the obesity is societal. </a:t>
            </a:r>
            <a:endParaRPr lang="en-US" sz="1400" b="1" dirty="0" smtClean="0">
              <a:solidFill>
                <a:schemeClr val="tx2"/>
              </a:solidFill>
            </a:endParaRPr>
          </a:p>
          <a:p>
            <a:r>
              <a:rPr lang="en-US" sz="1400" b="1" dirty="0" smtClean="0">
                <a:solidFill>
                  <a:schemeClr val="tx2"/>
                </a:solidFill>
              </a:rPr>
              <a:t>Esther </a:t>
            </a:r>
            <a:r>
              <a:rPr lang="en-US" sz="1400" b="1" dirty="0">
                <a:solidFill>
                  <a:schemeClr val="tx2"/>
                </a:solidFill>
              </a:rPr>
              <a:t>Emard: Title did not seem to reflect the content. Speaker very knowledgeable and interesting topic though</a:t>
            </a:r>
            <a:r>
              <a:rPr lang="en-US" sz="1400" b="1" dirty="0" smtClean="0">
                <a:solidFill>
                  <a:schemeClr val="tx2"/>
                </a:solidFill>
              </a:rPr>
              <a:t>.</a:t>
            </a:r>
          </a:p>
          <a:p>
            <a:endParaRPr lang="en-US" sz="1100" dirty="0"/>
          </a:p>
        </p:txBody>
      </p:sp>
      <p:sp>
        <p:nvSpPr>
          <p:cNvPr id="4" name="Slide Number Placeholder 3"/>
          <p:cNvSpPr>
            <a:spLocks noGrp="1"/>
          </p:cNvSpPr>
          <p:nvPr>
            <p:ph type="sldNum" sz="quarter" idx="12"/>
          </p:nvPr>
        </p:nvSpPr>
        <p:spPr/>
        <p:txBody>
          <a:bodyPr/>
          <a:lstStyle/>
          <a:p>
            <a:pPr>
              <a:defRPr/>
            </a:pPr>
            <a:fld id="{0F3AB65A-7410-46F2-BA15-A3B27AD9C6F4}" type="slidenum">
              <a:rPr lang="en-US" altLang="en-US" smtClean="0"/>
              <a:pPr>
                <a:defRPr/>
              </a:pPr>
              <a:t>22</a:t>
            </a:fld>
            <a:endParaRPr lang="en-US" altLang="en-US"/>
          </a:p>
        </p:txBody>
      </p:sp>
      <p:pic>
        <p:nvPicPr>
          <p:cNvPr id="6" name="Picture 6" descr="CTC new logo_placehol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762" y="5890952"/>
            <a:ext cx="1199903" cy="4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0313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162" y="142503"/>
            <a:ext cx="6490458" cy="1084219"/>
          </a:xfrm>
        </p:spPr>
        <p:txBody>
          <a:bodyPr>
            <a:normAutofit fontScale="90000"/>
          </a:bodyPr>
          <a:lstStyle/>
          <a:p>
            <a:r>
              <a:rPr lang="en-US" sz="3200" b="1" dirty="0" smtClean="0">
                <a:solidFill>
                  <a:schemeClr val="tx2"/>
                </a:solidFill>
              </a:rPr>
              <a:t>Question 2</a:t>
            </a:r>
            <a:r>
              <a:rPr lang="en-US" sz="3200" b="1" dirty="0">
                <a:solidFill>
                  <a:schemeClr val="tx2"/>
                </a:solidFill>
              </a:rPr>
              <a:t>: To what extent were you able to achieve the following objectives</a:t>
            </a:r>
            <a:r>
              <a:rPr lang="en-US" sz="3200" b="1" dirty="0" smtClean="0">
                <a:solidFill>
                  <a:schemeClr val="tx2"/>
                </a:solidFill>
              </a:rPr>
              <a:t>:</a:t>
            </a:r>
            <a:endParaRPr lang="en-US" sz="3200" dirty="0">
              <a:solidFill>
                <a:schemeClr val="tx2"/>
              </a:solidFill>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75828980"/>
              </p:ext>
            </p:extLst>
          </p:nvPr>
        </p:nvGraphicFramePr>
        <p:xfrm>
          <a:off x="201883" y="1187533"/>
          <a:ext cx="2303812" cy="46907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1227637921"/>
              </p:ext>
            </p:extLst>
          </p:nvPr>
        </p:nvGraphicFramePr>
        <p:xfrm>
          <a:off x="2388527" y="1151906"/>
          <a:ext cx="2232559" cy="4643252"/>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pPr>
              <a:defRPr/>
            </a:pPr>
            <a:fld id="{D6D244A4-E27C-4467-8494-F1370E6EA638}" type="slidenum">
              <a:rPr lang="en-US" altLang="en-US" smtClean="0"/>
              <a:pPr>
                <a:defRPr/>
              </a:pPr>
              <a:t>23</a:t>
            </a:fld>
            <a:endParaRPr lang="en-US" altLang="en-US"/>
          </a:p>
        </p:txBody>
      </p:sp>
      <p:sp>
        <p:nvSpPr>
          <p:cNvPr id="13" name="Content Placeholder 2"/>
          <p:cNvSpPr txBox="1">
            <a:spLocks/>
          </p:cNvSpPr>
          <p:nvPr/>
        </p:nvSpPr>
        <p:spPr bwMode="auto">
          <a:xfrm>
            <a:off x="4621086" y="1297491"/>
            <a:ext cx="1755963" cy="402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914400"/>
            <a:endParaRPr lang="en-US" dirty="0"/>
          </a:p>
        </p:txBody>
      </p:sp>
      <p:graphicFrame>
        <p:nvGraphicFramePr>
          <p:cNvPr id="16" name="Content Placeholder 11"/>
          <p:cNvGraphicFramePr>
            <a:graphicFrameLocks/>
          </p:cNvGraphicFramePr>
          <p:nvPr>
            <p:extLst>
              <p:ext uri="{D42A27DB-BD31-4B8C-83A1-F6EECF244321}">
                <p14:modId xmlns:p14="http://schemas.microsoft.com/office/powerpoint/2010/main" val="406323535"/>
              </p:ext>
            </p:extLst>
          </p:nvPr>
        </p:nvGraphicFramePr>
        <p:xfrm>
          <a:off x="4500911" y="1175656"/>
          <a:ext cx="2241202" cy="43107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ontent Placeholder 11"/>
          <p:cNvGraphicFramePr>
            <a:graphicFrameLocks/>
          </p:cNvGraphicFramePr>
          <p:nvPr>
            <p:extLst>
              <p:ext uri="{D42A27DB-BD31-4B8C-83A1-F6EECF244321}">
                <p14:modId xmlns:p14="http://schemas.microsoft.com/office/powerpoint/2010/main" val="504346467"/>
              </p:ext>
            </p:extLst>
          </p:nvPr>
        </p:nvGraphicFramePr>
        <p:xfrm>
          <a:off x="6567055" y="1187532"/>
          <a:ext cx="2363686" cy="4133318"/>
        </p:xfrm>
        <a:graphic>
          <a:graphicData uri="http://schemas.openxmlformats.org/drawingml/2006/chart">
            <c:chart xmlns:c="http://schemas.openxmlformats.org/drawingml/2006/chart" xmlns:r="http://schemas.openxmlformats.org/officeDocument/2006/relationships" r:id="rId5"/>
          </a:graphicData>
        </a:graphic>
      </p:graphicFrame>
      <p:pic>
        <p:nvPicPr>
          <p:cNvPr id="18" name="Picture 6" descr="CTC new logo_placehold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8996" y="5687404"/>
            <a:ext cx="1582985" cy="608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15634" y="6080372"/>
            <a:ext cx="6326479" cy="430887"/>
          </a:xfrm>
          <a:prstGeom prst="rect">
            <a:avLst/>
          </a:prstGeom>
          <a:noFill/>
        </p:spPr>
        <p:txBody>
          <a:bodyPr wrap="square" rtlCol="0">
            <a:spAutoFit/>
          </a:bodyPr>
          <a:lstStyle/>
          <a:p>
            <a:r>
              <a:rPr lang="en-US" sz="1100" dirty="0" smtClean="0"/>
              <a:t>Average Response Count: 90</a:t>
            </a:r>
          </a:p>
          <a:p>
            <a:r>
              <a:rPr lang="en-US" sz="1100" dirty="0" smtClean="0"/>
              <a:t>**</a:t>
            </a:r>
            <a:r>
              <a:rPr lang="en-US" sz="1100" b="1" i="1" dirty="0" smtClean="0"/>
              <a:t>Note</a:t>
            </a:r>
            <a:r>
              <a:rPr lang="en-US" sz="1100" dirty="0"/>
              <a:t>: </a:t>
            </a:r>
            <a:r>
              <a:rPr lang="en-US" sz="1100" dirty="0" smtClean="0"/>
              <a:t>If the Pie Chart does not display any of the Legend colors, no respondent chose  that color category </a:t>
            </a:r>
            <a:endParaRPr lang="en-US" sz="1100" dirty="0"/>
          </a:p>
        </p:txBody>
      </p:sp>
    </p:spTree>
    <p:extLst>
      <p:ext uri="{BB962C8B-B14F-4D97-AF65-F5344CB8AC3E}">
        <p14:creationId xmlns:p14="http://schemas.microsoft.com/office/powerpoint/2010/main" val="3601340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3" y="142503"/>
            <a:ext cx="8206347" cy="1084219"/>
          </a:xfrm>
        </p:spPr>
        <p:txBody>
          <a:bodyPr>
            <a:noAutofit/>
          </a:bodyPr>
          <a:lstStyle/>
          <a:p>
            <a:r>
              <a:rPr lang="en-US" sz="2300" b="1" dirty="0" smtClean="0">
                <a:solidFill>
                  <a:schemeClr val="tx2"/>
                </a:solidFill>
              </a:rPr>
              <a:t>Question 3</a:t>
            </a:r>
            <a:r>
              <a:rPr lang="en-US" sz="2300" b="1" dirty="0">
                <a:solidFill>
                  <a:schemeClr val="tx2"/>
                </a:solidFill>
              </a:rPr>
              <a:t>: The Purpose/Goal(s) of this activity were: To improve primary care, patient outcomes, and delivery of high quality care coordination</a:t>
            </a:r>
            <a:endParaRPr lang="en-US" sz="2300" dirty="0">
              <a:solidFill>
                <a:schemeClr val="tx2"/>
              </a:solidFill>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828552087"/>
              </p:ext>
            </p:extLst>
          </p:nvPr>
        </p:nvGraphicFramePr>
        <p:xfrm>
          <a:off x="190005" y="1300857"/>
          <a:ext cx="2861955" cy="41142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2407627260"/>
              </p:ext>
            </p:extLst>
          </p:nvPr>
        </p:nvGraphicFramePr>
        <p:xfrm>
          <a:off x="3028208" y="1211284"/>
          <a:ext cx="2897579" cy="3408217"/>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pPr>
              <a:defRPr/>
            </a:pPr>
            <a:fld id="{D6D244A4-E27C-4467-8494-F1370E6EA638}" type="slidenum">
              <a:rPr lang="en-US" altLang="en-US" smtClean="0"/>
              <a:pPr>
                <a:defRPr/>
              </a:pPr>
              <a:t>24</a:t>
            </a:fld>
            <a:endParaRPr lang="en-US" altLang="en-US"/>
          </a:p>
        </p:txBody>
      </p:sp>
      <p:graphicFrame>
        <p:nvGraphicFramePr>
          <p:cNvPr id="16" name="Content Placeholder 11"/>
          <p:cNvGraphicFramePr>
            <a:graphicFrameLocks/>
          </p:cNvGraphicFramePr>
          <p:nvPr>
            <p:extLst>
              <p:ext uri="{D42A27DB-BD31-4B8C-83A1-F6EECF244321}">
                <p14:modId xmlns:p14="http://schemas.microsoft.com/office/powerpoint/2010/main" val="2678088798"/>
              </p:ext>
            </p:extLst>
          </p:nvPr>
        </p:nvGraphicFramePr>
        <p:xfrm>
          <a:off x="5997039" y="1295113"/>
          <a:ext cx="2541319" cy="3478767"/>
        </p:xfrm>
        <a:graphic>
          <a:graphicData uri="http://schemas.openxmlformats.org/drawingml/2006/chart">
            <c:chart xmlns:c="http://schemas.openxmlformats.org/drawingml/2006/chart" xmlns:r="http://schemas.openxmlformats.org/officeDocument/2006/relationships" r:id="rId4"/>
          </a:graphicData>
        </a:graphic>
      </p:graphicFrame>
      <p:pic>
        <p:nvPicPr>
          <p:cNvPr id="18" name="Picture 6" descr="CTC new logo_placehold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8996" y="5687404"/>
            <a:ext cx="1582985" cy="608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15634" y="6080372"/>
            <a:ext cx="6326479" cy="430887"/>
          </a:xfrm>
          <a:prstGeom prst="rect">
            <a:avLst/>
          </a:prstGeom>
          <a:noFill/>
        </p:spPr>
        <p:txBody>
          <a:bodyPr wrap="square" rtlCol="0">
            <a:spAutoFit/>
          </a:bodyPr>
          <a:lstStyle/>
          <a:p>
            <a:r>
              <a:rPr lang="en-US" sz="1100" dirty="0" smtClean="0"/>
              <a:t>Average Response Count: 100</a:t>
            </a:r>
          </a:p>
          <a:p>
            <a:r>
              <a:rPr lang="en-US" sz="1100" dirty="0" smtClean="0"/>
              <a:t>**</a:t>
            </a:r>
            <a:r>
              <a:rPr lang="en-US" sz="1100" b="1" i="1" dirty="0" smtClean="0"/>
              <a:t>Note</a:t>
            </a:r>
            <a:r>
              <a:rPr lang="en-US" sz="1100" dirty="0"/>
              <a:t>: </a:t>
            </a:r>
            <a:r>
              <a:rPr lang="en-US" sz="1100" dirty="0" smtClean="0"/>
              <a:t>If the Pie Chart does not display any of the Legend colors, no respondent chose  that color category </a:t>
            </a:r>
            <a:endParaRPr lang="en-US" sz="1100" dirty="0"/>
          </a:p>
        </p:txBody>
      </p:sp>
      <p:sp>
        <p:nvSpPr>
          <p:cNvPr id="3" name="TextBox 2"/>
          <p:cNvSpPr txBox="1"/>
          <p:nvPr/>
        </p:nvSpPr>
        <p:spPr>
          <a:xfrm>
            <a:off x="415634" y="5369028"/>
            <a:ext cx="6326479" cy="954107"/>
          </a:xfrm>
          <a:prstGeom prst="rect">
            <a:avLst/>
          </a:prstGeom>
          <a:noFill/>
        </p:spPr>
        <p:txBody>
          <a:bodyPr wrap="square" rtlCol="0">
            <a:spAutoFit/>
          </a:bodyPr>
          <a:lstStyle/>
          <a:p>
            <a:r>
              <a:rPr lang="en-US" sz="1400" b="1" dirty="0" smtClean="0"/>
              <a:t>Comments:</a:t>
            </a:r>
          </a:p>
          <a:p>
            <a:pPr marL="285750" indent="-285750">
              <a:buFont typeface="Arial" panose="020B0604020202020204" pitchFamily="34" charset="0"/>
              <a:buChar char="•"/>
            </a:pPr>
            <a:r>
              <a:rPr lang="en-US" sz="1400" b="1" dirty="0"/>
              <a:t>Not enough time to answer questions</a:t>
            </a:r>
          </a:p>
          <a:p>
            <a:pPr marL="285750" indent="-285750">
              <a:buFont typeface="Arial" panose="020B0604020202020204" pitchFamily="34" charset="0"/>
              <a:buChar char="•"/>
            </a:pPr>
            <a:r>
              <a:rPr lang="en-US" sz="1400" b="1" dirty="0"/>
              <a:t>Overall activity rating: Too theoretical</a:t>
            </a:r>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2674177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3" y="142503"/>
            <a:ext cx="8206347" cy="1084219"/>
          </a:xfrm>
        </p:spPr>
        <p:txBody>
          <a:bodyPr>
            <a:noAutofit/>
          </a:bodyPr>
          <a:lstStyle/>
          <a:p>
            <a:r>
              <a:rPr lang="en-US" sz="2300" b="1" dirty="0" smtClean="0">
                <a:solidFill>
                  <a:schemeClr val="tx2"/>
                </a:solidFill>
              </a:rPr>
              <a:t>Question </a:t>
            </a:r>
            <a:r>
              <a:rPr lang="en-US" sz="2300" b="1" dirty="0">
                <a:solidFill>
                  <a:schemeClr val="tx2"/>
                </a:solidFill>
              </a:rPr>
              <a:t>4: Will information received during this activity have an impact on your practice behavior?</a:t>
            </a:r>
            <a:endParaRPr lang="en-US" sz="2300" dirty="0">
              <a:solidFill>
                <a:schemeClr val="tx2"/>
              </a:solidFill>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826303311"/>
              </p:ext>
            </p:extLst>
          </p:nvPr>
        </p:nvGraphicFramePr>
        <p:xfrm>
          <a:off x="676894" y="1021279"/>
          <a:ext cx="4465122" cy="4666126"/>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pPr>
              <a:defRPr/>
            </a:pPr>
            <a:fld id="{D6D244A4-E27C-4467-8494-F1370E6EA638}" type="slidenum">
              <a:rPr lang="en-US" altLang="en-US" smtClean="0"/>
              <a:pPr>
                <a:defRPr/>
              </a:pPr>
              <a:t>25</a:t>
            </a:fld>
            <a:endParaRPr lang="en-US" altLang="en-US"/>
          </a:p>
        </p:txBody>
      </p:sp>
      <p:pic>
        <p:nvPicPr>
          <p:cNvPr id="18" name="Picture 6" descr="CTC new logo_placehol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996" y="5687404"/>
            <a:ext cx="1582985" cy="608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15632" y="5776165"/>
            <a:ext cx="6326479" cy="430887"/>
          </a:xfrm>
          <a:prstGeom prst="rect">
            <a:avLst/>
          </a:prstGeom>
          <a:noFill/>
        </p:spPr>
        <p:txBody>
          <a:bodyPr wrap="square" rtlCol="0">
            <a:spAutoFit/>
          </a:bodyPr>
          <a:lstStyle/>
          <a:p>
            <a:r>
              <a:rPr lang="en-US" sz="1100" dirty="0" smtClean="0"/>
              <a:t>Response Count: 103</a:t>
            </a:r>
          </a:p>
          <a:p>
            <a:r>
              <a:rPr lang="en-US" sz="1100" dirty="0" smtClean="0"/>
              <a:t>**</a:t>
            </a:r>
            <a:r>
              <a:rPr lang="en-US" sz="1100" b="1" i="1" dirty="0" smtClean="0"/>
              <a:t>Note</a:t>
            </a:r>
            <a:r>
              <a:rPr lang="en-US" sz="1100" dirty="0"/>
              <a:t>: </a:t>
            </a:r>
            <a:r>
              <a:rPr lang="en-US" sz="1100" dirty="0" smtClean="0"/>
              <a:t>If the Pie Chart does not display any of the Legend colors, no respondent chose  that color category </a:t>
            </a:r>
            <a:endParaRPr lang="en-US" sz="1100" dirty="0"/>
          </a:p>
        </p:txBody>
      </p:sp>
      <p:sp>
        <p:nvSpPr>
          <p:cNvPr id="3" name="Content Placeholder 2"/>
          <p:cNvSpPr>
            <a:spLocks noGrp="1"/>
          </p:cNvSpPr>
          <p:nvPr>
            <p:ph sz="half" idx="2"/>
          </p:nvPr>
        </p:nvSpPr>
        <p:spPr>
          <a:xfrm>
            <a:off x="5688280" y="1898794"/>
            <a:ext cx="2826327" cy="2898838"/>
          </a:xfrm>
        </p:spPr>
        <p:txBody>
          <a:bodyPr>
            <a:normAutofit/>
          </a:bodyPr>
          <a:lstStyle/>
          <a:p>
            <a:pPr marL="0" indent="0">
              <a:buNone/>
            </a:pPr>
            <a:r>
              <a:rPr lang="en-US" sz="2400" dirty="0" smtClean="0">
                <a:solidFill>
                  <a:schemeClr val="tx2"/>
                </a:solidFill>
              </a:rPr>
              <a:t>Comments</a:t>
            </a:r>
          </a:p>
          <a:p>
            <a:r>
              <a:rPr lang="en-US" sz="2400" dirty="0">
                <a:solidFill>
                  <a:schemeClr val="tx2"/>
                </a:solidFill>
              </a:rPr>
              <a:t>N/A</a:t>
            </a:r>
          </a:p>
          <a:p>
            <a:r>
              <a:rPr lang="en-US" sz="2400" dirty="0">
                <a:solidFill>
                  <a:schemeClr val="tx2"/>
                </a:solidFill>
              </a:rPr>
              <a:t>Some of it</a:t>
            </a:r>
          </a:p>
          <a:p>
            <a:r>
              <a:rPr lang="en-US" sz="2400" dirty="0">
                <a:solidFill>
                  <a:schemeClr val="tx2"/>
                </a:solidFill>
              </a:rPr>
              <a:t>N/A (different role/setting)</a:t>
            </a:r>
          </a:p>
          <a:p>
            <a:r>
              <a:rPr lang="en-US" sz="2400" dirty="0">
                <a:solidFill>
                  <a:schemeClr val="tx2"/>
                </a:solidFill>
              </a:rPr>
              <a:t>Decision </a:t>
            </a:r>
            <a:r>
              <a:rPr lang="en-US" sz="2400" dirty="0" smtClean="0">
                <a:solidFill>
                  <a:schemeClr val="tx2"/>
                </a:solidFill>
              </a:rPr>
              <a:t>Aids</a:t>
            </a:r>
            <a:endParaRPr lang="en-US" sz="2400" dirty="0"/>
          </a:p>
        </p:txBody>
      </p:sp>
    </p:spTree>
    <p:extLst>
      <p:ext uri="{BB962C8B-B14F-4D97-AF65-F5344CB8AC3E}">
        <p14:creationId xmlns:p14="http://schemas.microsoft.com/office/powerpoint/2010/main" val="4017240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256"/>
            <a:ext cx="8229600" cy="629391"/>
          </a:xfrm>
        </p:spPr>
        <p:txBody>
          <a:bodyPr>
            <a:noAutofit/>
          </a:bodyPr>
          <a:lstStyle/>
          <a:p>
            <a:r>
              <a:rPr lang="en-US" sz="1800" b="1" dirty="0">
                <a:solidFill>
                  <a:schemeClr val="tx2"/>
                </a:solidFill>
              </a:rPr>
              <a:t>Question </a:t>
            </a:r>
            <a:r>
              <a:rPr lang="en-US" sz="1800" b="1" dirty="0" smtClean="0">
                <a:solidFill>
                  <a:schemeClr val="tx2"/>
                </a:solidFill>
              </a:rPr>
              <a:t>4</a:t>
            </a:r>
            <a:r>
              <a:rPr lang="en-US" sz="1800" b="1" dirty="0">
                <a:solidFill>
                  <a:schemeClr val="tx2"/>
                </a:solidFill>
              </a:rPr>
              <a:t>: Will information received during this activity have an impact on your practice behavior</a:t>
            </a:r>
            <a:r>
              <a:rPr lang="en-US" sz="1800" b="1" dirty="0" smtClean="0">
                <a:solidFill>
                  <a:schemeClr val="tx2"/>
                </a:solidFill>
              </a:rPr>
              <a:t>? </a:t>
            </a:r>
            <a:r>
              <a:rPr lang="en-US" sz="1800" b="1" dirty="0">
                <a:solidFill>
                  <a:schemeClr val="tx2"/>
                </a:solidFill>
              </a:rPr>
              <a:t>If Yes, </a:t>
            </a:r>
            <a:r>
              <a:rPr lang="en-US" sz="1800" b="1" u="sng" dirty="0">
                <a:solidFill>
                  <a:schemeClr val="tx2"/>
                </a:solidFill>
              </a:rPr>
              <a:t>how</a:t>
            </a:r>
            <a:r>
              <a:rPr lang="en-US" sz="1800" b="1" dirty="0">
                <a:solidFill>
                  <a:schemeClr val="tx2"/>
                </a:solidFill>
              </a:rPr>
              <a:t> will it impact your practice behavior?</a:t>
            </a:r>
            <a:r>
              <a:rPr lang="en-US" sz="1800" b="1" dirty="0" smtClean="0">
                <a:solidFill>
                  <a:schemeClr val="tx2"/>
                </a:solidFill>
              </a:rPr>
              <a:t/>
            </a:r>
            <a:br>
              <a:rPr lang="en-US" sz="1800" b="1" dirty="0" smtClean="0">
                <a:solidFill>
                  <a:schemeClr val="tx2"/>
                </a:solidFill>
              </a:rPr>
            </a:br>
            <a:r>
              <a:rPr lang="en-US" sz="2400" b="1" dirty="0" smtClean="0">
                <a:solidFill>
                  <a:schemeClr val="tx2"/>
                </a:solidFill>
              </a:rPr>
              <a:t>Comments</a:t>
            </a:r>
            <a:endParaRPr lang="en-US" sz="2400" dirty="0"/>
          </a:p>
        </p:txBody>
      </p:sp>
      <p:sp>
        <p:nvSpPr>
          <p:cNvPr id="3" name="Content Placeholder 2"/>
          <p:cNvSpPr>
            <a:spLocks noGrp="1"/>
          </p:cNvSpPr>
          <p:nvPr>
            <p:ph idx="1"/>
          </p:nvPr>
        </p:nvSpPr>
        <p:spPr>
          <a:xfrm>
            <a:off x="564078" y="914400"/>
            <a:ext cx="8229600" cy="5593278"/>
          </a:xfrm>
        </p:spPr>
        <p:txBody>
          <a:bodyPr>
            <a:normAutofit lnSpcReduction="10000"/>
          </a:bodyPr>
          <a:lstStyle/>
          <a:p>
            <a:r>
              <a:rPr lang="en-US" sz="1400" dirty="0">
                <a:solidFill>
                  <a:schemeClr val="tx2"/>
                </a:solidFill>
              </a:rPr>
              <a:t>Care Coordination and Transitions of </a:t>
            </a:r>
            <a:r>
              <a:rPr lang="en-US" sz="1400" dirty="0" smtClean="0">
                <a:solidFill>
                  <a:schemeClr val="tx2"/>
                </a:solidFill>
              </a:rPr>
              <a:t>Care – partnering and increasing communication</a:t>
            </a:r>
            <a:endParaRPr lang="en-US" sz="1400" dirty="0">
              <a:solidFill>
                <a:schemeClr val="tx2"/>
              </a:solidFill>
            </a:endParaRPr>
          </a:p>
          <a:p>
            <a:r>
              <a:rPr lang="en-US" sz="1400" dirty="0" smtClean="0">
                <a:solidFill>
                  <a:schemeClr val="tx2"/>
                </a:solidFill>
              </a:rPr>
              <a:t>Improving </a:t>
            </a:r>
            <a:r>
              <a:rPr lang="en-US" sz="1400" dirty="0">
                <a:solidFill>
                  <a:schemeClr val="tx2"/>
                </a:solidFill>
              </a:rPr>
              <a:t>care team approach for management of patients with multiple chronic health </a:t>
            </a:r>
            <a:r>
              <a:rPr lang="en-US" sz="1400" dirty="0" smtClean="0">
                <a:solidFill>
                  <a:schemeClr val="tx2"/>
                </a:solidFill>
              </a:rPr>
              <a:t>conditions</a:t>
            </a:r>
            <a:endParaRPr lang="en-US" sz="1400" dirty="0">
              <a:solidFill>
                <a:schemeClr val="tx2"/>
              </a:solidFill>
            </a:endParaRPr>
          </a:p>
          <a:p>
            <a:r>
              <a:rPr lang="en-US" sz="1400" dirty="0" smtClean="0">
                <a:solidFill>
                  <a:schemeClr val="tx2"/>
                </a:solidFill>
              </a:rPr>
              <a:t>Ideas </a:t>
            </a:r>
            <a:r>
              <a:rPr lang="en-US" sz="1400" dirty="0">
                <a:solidFill>
                  <a:schemeClr val="tx2"/>
                </a:solidFill>
              </a:rPr>
              <a:t>for tools &amp; methods to engage </a:t>
            </a:r>
            <a:r>
              <a:rPr lang="en-US" sz="1400" dirty="0" smtClean="0">
                <a:solidFill>
                  <a:schemeClr val="tx2"/>
                </a:solidFill>
              </a:rPr>
              <a:t>patients and providers, </a:t>
            </a:r>
            <a:r>
              <a:rPr lang="en-US" sz="1400" dirty="0">
                <a:solidFill>
                  <a:schemeClr val="tx2"/>
                </a:solidFill>
              </a:rPr>
              <a:t>particularly around shared decision </a:t>
            </a:r>
            <a:r>
              <a:rPr lang="en-US" sz="1400" dirty="0" smtClean="0">
                <a:solidFill>
                  <a:schemeClr val="tx2"/>
                </a:solidFill>
              </a:rPr>
              <a:t>making</a:t>
            </a:r>
            <a:endParaRPr lang="en-US" sz="1400" dirty="0">
              <a:solidFill>
                <a:schemeClr val="tx2"/>
              </a:solidFill>
            </a:endParaRPr>
          </a:p>
          <a:p>
            <a:r>
              <a:rPr lang="en-US" sz="1400" dirty="0">
                <a:solidFill>
                  <a:schemeClr val="tx2"/>
                </a:solidFill>
              </a:rPr>
              <a:t>Create a threshold for the Nurse Care Managers	</a:t>
            </a:r>
          </a:p>
          <a:p>
            <a:r>
              <a:rPr lang="en-US" sz="1400" dirty="0" smtClean="0">
                <a:solidFill>
                  <a:schemeClr val="tx2"/>
                </a:solidFill>
              </a:rPr>
              <a:t>Better </a:t>
            </a:r>
            <a:r>
              <a:rPr lang="en-US" sz="1400" dirty="0">
                <a:solidFill>
                  <a:schemeClr val="tx2"/>
                </a:solidFill>
              </a:rPr>
              <a:t>understanding of using risk in engaging </a:t>
            </a:r>
            <a:r>
              <a:rPr lang="en-US" sz="1400" dirty="0" smtClean="0">
                <a:solidFill>
                  <a:schemeClr val="tx2"/>
                </a:solidFill>
              </a:rPr>
              <a:t>Patients</a:t>
            </a:r>
          </a:p>
          <a:p>
            <a:r>
              <a:rPr lang="en-US" sz="1400" dirty="0">
                <a:solidFill>
                  <a:schemeClr val="tx2"/>
                </a:solidFill>
              </a:rPr>
              <a:t>Incorporate SDM materials	</a:t>
            </a:r>
          </a:p>
          <a:p>
            <a:r>
              <a:rPr lang="en-US" sz="1400" dirty="0" smtClean="0">
                <a:solidFill>
                  <a:schemeClr val="tx2"/>
                </a:solidFill>
              </a:rPr>
              <a:t>Utilize </a:t>
            </a:r>
            <a:r>
              <a:rPr lang="en-US" sz="1400" dirty="0">
                <a:solidFill>
                  <a:schemeClr val="tx2"/>
                </a:solidFill>
              </a:rPr>
              <a:t>tools like SOAP, documentation, having a </a:t>
            </a:r>
            <a:r>
              <a:rPr lang="en-US" sz="1400" dirty="0">
                <a:solidFill>
                  <a:schemeClr val="tx2"/>
                </a:solidFill>
              </a:rPr>
              <a:t>system; </a:t>
            </a:r>
            <a:r>
              <a:rPr lang="en-US" sz="1400" dirty="0" smtClean="0">
                <a:solidFill>
                  <a:schemeClr val="tx2"/>
                </a:solidFill>
              </a:rPr>
              <a:t>improved </a:t>
            </a:r>
            <a:r>
              <a:rPr lang="en-US" sz="1400" dirty="0">
                <a:solidFill>
                  <a:schemeClr val="tx2"/>
                </a:solidFill>
              </a:rPr>
              <a:t>assessments &amp; templates</a:t>
            </a:r>
          </a:p>
          <a:p>
            <a:r>
              <a:rPr lang="en-US" sz="1400" dirty="0" smtClean="0">
                <a:solidFill>
                  <a:schemeClr val="tx2"/>
                </a:solidFill>
              </a:rPr>
              <a:t>Implementing </a:t>
            </a:r>
            <a:r>
              <a:rPr lang="en-US" sz="1400" dirty="0">
                <a:solidFill>
                  <a:schemeClr val="tx2"/>
                </a:solidFill>
              </a:rPr>
              <a:t>high risk CM programs and evaluating their effectiveness	</a:t>
            </a:r>
            <a:endParaRPr lang="en-US" sz="1400" dirty="0" smtClean="0">
              <a:solidFill>
                <a:schemeClr val="tx2"/>
              </a:solidFill>
            </a:endParaRPr>
          </a:p>
          <a:p>
            <a:r>
              <a:rPr lang="en-US" sz="1400" dirty="0">
                <a:solidFill>
                  <a:schemeClr val="tx2"/>
                </a:solidFill>
              </a:rPr>
              <a:t>Community Health and Complex Care Management opens new avenues of teams managing the top %5, very similar to guided care Nursing.	</a:t>
            </a:r>
          </a:p>
          <a:p>
            <a:r>
              <a:rPr lang="en-US" sz="1400" dirty="0">
                <a:solidFill>
                  <a:schemeClr val="tx2"/>
                </a:solidFill>
              </a:rPr>
              <a:t>Share &amp; align my work at the QIN-QIO	</a:t>
            </a:r>
          </a:p>
          <a:p>
            <a:r>
              <a:rPr lang="en-US" sz="1400" dirty="0">
                <a:solidFill>
                  <a:schemeClr val="tx2"/>
                </a:solidFill>
              </a:rPr>
              <a:t>Imported use of care management, addiction recovery support, &amp; shared decision making questionnaires</a:t>
            </a:r>
          </a:p>
          <a:p>
            <a:r>
              <a:rPr lang="en-US" sz="1400" dirty="0">
                <a:solidFill>
                  <a:schemeClr val="tx2"/>
                </a:solidFill>
              </a:rPr>
              <a:t>Increase resources on top 5%; Redesign office visit (check in)</a:t>
            </a:r>
          </a:p>
          <a:p>
            <a:r>
              <a:rPr lang="en-US" sz="1400" dirty="0">
                <a:solidFill>
                  <a:schemeClr val="tx2"/>
                </a:solidFill>
              </a:rPr>
              <a:t>Critically thinking about healthcare costs are where do they really go? CEO's, pharmaceuticals, equipment / too much management over price	</a:t>
            </a:r>
          </a:p>
          <a:p>
            <a:r>
              <a:rPr lang="en-US" sz="1400" dirty="0">
                <a:solidFill>
                  <a:schemeClr val="tx2"/>
                </a:solidFill>
              </a:rPr>
              <a:t>Will the practice leaders say "we are doing well enough?" or will they take a different approach, or - "We can do BETTER."	</a:t>
            </a:r>
          </a:p>
          <a:p>
            <a:r>
              <a:rPr lang="en-US" sz="1400" dirty="0">
                <a:solidFill>
                  <a:schemeClr val="tx2"/>
                </a:solidFill>
              </a:rPr>
              <a:t>Design of care delivery and focus on interactions; improve referrals for patients with additional treatments</a:t>
            </a:r>
            <a:endParaRPr lang="en-US" sz="1400" dirty="0" smtClean="0">
              <a:solidFill>
                <a:schemeClr val="tx2"/>
              </a:solidFill>
            </a:endParaRPr>
          </a:p>
          <a:p>
            <a:r>
              <a:rPr lang="en-US" sz="1400" dirty="0">
                <a:solidFill>
                  <a:schemeClr val="tx2"/>
                </a:solidFill>
              </a:rPr>
              <a:t>Levine Index Humboldt Assessment, CMA High Risk Assessment Tool	</a:t>
            </a:r>
          </a:p>
          <a:p>
            <a:r>
              <a:rPr lang="en-US" sz="1400" dirty="0">
                <a:solidFill>
                  <a:schemeClr val="tx2"/>
                </a:solidFill>
              </a:rPr>
              <a:t>Improved Opiate prescribing Best Practice, will investigate "Open Notes"	</a:t>
            </a:r>
          </a:p>
          <a:p>
            <a:r>
              <a:rPr lang="en-US" sz="1400" dirty="0">
                <a:solidFill>
                  <a:schemeClr val="tx2"/>
                </a:solidFill>
              </a:rPr>
              <a:t>Different takes on how to look at high risk empanelment	</a:t>
            </a:r>
          </a:p>
          <a:p>
            <a:r>
              <a:rPr lang="en-US" sz="1400" dirty="0">
                <a:solidFill>
                  <a:schemeClr val="tx2"/>
                </a:solidFill>
              </a:rPr>
              <a:t>Use SDM Tools by Mayo Clinic ; use Opioid Rx delivery tools	</a:t>
            </a:r>
          </a:p>
          <a:p>
            <a:r>
              <a:rPr lang="en-US" sz="1400" dirty="0">
                <a:solidFill>
                  <a:schemeClr val="tx2"/>
                </a:solidFill>
              </a:rPr>
              <a:t>My practice will use How's Your Health	</a:t>
            </a:r>
          </a:p>
          <a:p>
            <a:r>
              <a:rPr lang="en-US" sz="1400" dirty="0">
                <a:solidFill>
                  <a:schemeClr val="tx2"/>
                </a:solidFill>
              </a:rPr>
              <a:t>Help to clarify NCM role	</a:t>
            </a:r>
          </a:p>
          <a:p>
            <a:endParaRPr lang="en-US" sz="1400" dirty="0">
              <a:solidFill>
                <a:schemeClr val="tx2"/>
              </a:solidFill>
            </a:endParaRPr>
          </a:p>
        </p:txBody>
      </p:sp>
      <p:sp>
        <p:nvSpPr>
          <p:cNvPr id="4" name="Slide Number Placeholder 3"/>
          <p:cNvSpPr>
            <a:spLocks noGrp="1"/>
          </p:cNvSpPr>
          <p:nvPr>
            <p:ph type="sldNum" sz="quarter" idx="12"/>
          </p:nvPr>
        </p:nvSpPr>
        <p:spPr/>
        <p:txBody>
          <a:bodyPr/>
          <a:lstStyle/>
          <a:p>
            <a:pPr>
              <a:defRPr/>
            </a:pPr>
            <a:fld id="{0F3AB65A-7410-46F2-BA15-A3B27AD9C6F4}" type="slidenum">
              <a:rPr lang="en-US" altLang="en-US" smtClean="0"/>
              <a:pPr>
                <a:defRPr/>
              </a:pPr>
              <a:t>26</a:t>
            </a:fld>
            <a:endParaRPr lang="en-US" altLang="en-US"/>
          </a:p>
        </p:txBody>
      </p:sp>
      <p:pic>
        <p:nvPicPr>
          <p:cNvPr id="6" name="Picture 6" descr="CTC new logo_placehol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982" y="5924090"/>
            <a:ext cx="1113683" cy="42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288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285008"/>
            <a:ext cx="8775865" cy="593766"/>
          </a:xfrm>
        </p:spPr>
        <p:txBody>
          <a:bodyPr>
            <a:noAutofit/>
          </a:bodyPr>
          <a:lstStyle/>
          <a:p>
            <a:r>
              <a:rPr lang="en-US" sz="1800" b="1" dirty="0">
                <a:solidFill>
                  <a:schemeClr val="tx2"/>
                </a:solidFill>
              </a:rPr>
              <a:t>Question 5: What barriers, if any do you anticipate encountering as you make changes in your practice behavior?</a:t>
            </a:r>
            <a:r>
              <a:rPr lang="en-US" sz="1800" b="1" dirty="0" smtClean="0">
                <a:solidFill>
                  <a:schemeClr val="tx2"/>
                </a:solidFill>
              </a:rPr>
              <a:t/>
            </a:r>
            <a:br>
              <a:rPr lang="en-US" sz="1800" b="1" dirty="0" smtClean="0">
                <a:solidFill>
                  <a:schemeClr val="tx2"/>
                </a:solidFill>
              </a:rPr>
            </a:br>
            <a:r>
              <a:rPr lang="en-US" sz="2400" b="1" dirty="0" smtClean="0">
                <a:solidFill>
                  <a:schemeClr val="tx2"/>
                </a:solidFill>
              </a:rPr>
              <a:t>Comments</a:t>
            </a:r>
            <a:endParaRPr lang="en-US" sz="2400" dirty="0"/>
          </a:p>
        </p:txBody>
      </p:sp>
      <p:sp>
        <p:nvSpPr>
          <p:cNvPr id="3" name="Content Placeholder 2"/>
          <p:cNvSpPr>
            <a:spLocks noGrp="1"/>
          </p:cNvSpPr>
          <p:nvPr>
            <p:ph idx="1"/>
          </p:nvPr>
        </p:nvSpPr>
        <p:spPr>
          <a:xfrm>
            <a:off x="296883" y="1092530"/>
            <a:ext cx="8496795" cy="5617028"/>
          </a:xfrm>
        </p:spPr>
        <p:txBody>
          <a:bodyPr>
            <a:normAutofit/>
          </a:bodyPr>
          <a:lstStyle/>
          <a:p>
            <a:r>
              <a:rPr lang="en-US" sz="1600" dirty="0" smtClean="0">
                <a:solidFill>
                  <a:schemeClr val="tx2"/>
                </a:solidFill>
              </a:rPr>
              <a:t>Data/Analytics/IT </a:t>
            </a:r>
            <a:r>
              <a:rPr lang="en-US" sz="1600" dirty="0">
                <a:solidFill>
                  <a:schemeClr val="tx2"/>
                </a:solidFill>
              </a:rPr>
              <a:t>--&gt; time to focus </a:t>
            </a:r>
            <a:r>
              <a:rPr lang="en-US" sz="1600" dirty="0" smtClean="0">
                <a:solidFill>
                  <a:schemeClr val="tx2"/>
                </a:solidFill>
              </a:rPr>
              <a:t>here CM </a:t>
            </a:r>
            <a:r>
              <a:rPr lang="en-US" sz="1600" dirty="0">
                <a:solidFill>
                  <a:schemeClr val="tx2"/>
                </a:solidFill>
              </a:rPr>
              <a:t>trainings --&gt; consistent </a:t>
            </a:r>
            <a:r>
              <a:rPr lang="en-US" sz="1600" dirty="0" smtClean="0">
                <a:solidFill>
                  <a:schemeClr val="tx2"/>
                </a:solidFill>
              </a:rPr>
              <a:t>baseline</a:t>
            </a:r>
          </a:p>
          <a:p>
            <a:r>
              <a:rPr lang="en-US" sz="1600" dirty="0">
                <a:solidFill>
                  <a:schemeClr val="tx2"/>
                </a:solidFill>
              </a:rPr>
              <a:t>Bean counters vs. Clinical staff: reducing cost means changing patient behavior. How successful are you in changing your own behavior?? Have you lost that </a:t>
            </a:r>
            <a:r>
              <a:rPr lang="en-US" sz="1600" dirty="0" smtClean="0">
                <a:solidFill>
                  <a:schemeClr val="tx2"/>
                </a:solidFill>
              </a:rPr>
              <a:t>10lbs </a:t>
            </a:r>
            <a:r>
              <a:rPr lang="en-US" sz="1600" dirty="0">
                <a:solidFill>
                  <a:schemeClr val="tx2"/>
                </a:solidFill>
              </a:rPr>
              <a:t>you think you need to lose? --&gt; So think about it, how hard it is to change high risk/high utilizer behavior</a:t>
            </a:r>
          </a:p>
          <a:p>
            <a:r>
              <a:rPr lang="en-US" sz="1600" dirty="0" smtClean="0">
                <a:solidFill>
                  <a:schemeClr val="tx2"/>
                </a:solidFill>
              </a:rPr>
              <a:t>Engaging </a:t>
            </a:r>
            <a:r>
              <a:rPr lang="en-US" sz="1600" dirty="0">
                <a:solidFill>
                  <a:schemeClr val="tx2"/>
                </a:solidFill>
              </a:rPr>
              <a:t>all high risk patients	</a:t>
            </a:r>
          </a:p>
          <a:p>
            <a:r>
              <a:rPr lang="en-US" sz="1600" dirty="0" smtClean="0">
                <a:solidFill>
                  <a:schemeClr val="tx2"/>
                </a:solidFill>
              </a:rPr>
              <a:t>Insurance coverage; Transportation; Language</a:t>
            </a:r>
            <a:r>
              <a:rPr lang="en-US" sz="1600" dirty="0">
                <a:solidFill>
                  <a:schemeClr val="tx2"/>
                </a:solidFill>
              </a:rPr>
              <a:t>	</a:t>
            </a:r>
          </a:p>
          <a:p>
            <a:r>
              <a:rPr lang="en-US" sz="1600" dirty="0">
                <a:solidFill>
                  <a:schemeClr val="tx2"/>
                </a:solidFill>
              </a:rPr>
              <a:t>PCP / Office staff resistance </a:t>
            </a:r>
            <a:r>
              <a:rPr lang="en-US" sz="1600" dirty="0" smtClean="0">
                <a:solidFill>
                  <a:schemeClr val="tx2"/>
                </a:solidFill>
              </a:rPr>
              <a:t>versus Staff </a:t>
            </a:r>
            <a:r>
              <a:rPr lang="en-US" sz="1600" dirty="0">
                <a:solidFill>
                  <a:schemeClr val="tx2"/>
                </a:solidFill>
              </a:rPr>
              <a:t>"buy-in" to new </a:t>
            </a:r>
            <a:r>
              <a:rPr lang="en-US" sz="1600" dirty="0" smtClean="0">
                <a:solidFill>
                  <a:schemeClr val="tx2"/>
                </a:solidFill>
              </a:rPr>
              <a:t>strategies ; and patient resistance</a:t>
            </a:r>
            <a:r>
              <a:rPr lang="en-US" sz="1600" dirty="0">
                <a:solidFill>
                  <a:schemeClr val="tx2"/>
                </a:solidFill>
              </a:rPr>
              <a:t>	</a:t>
            </a:r>
          </a:p>
          <a:p>
            <a:r>
              <a:rPr lang="en-US" sz="1600" dirty="0">
                <a:solidFill>
                  <a:schemeClr val="tx2"/>
                </a:solidFill>
              </a:rPr>
              <a:t>Building respect between &amp; across disciplines/Professional staff	</a:t>
            </a:r>
          </a:p>
          <a:p>
            <a:r>
              <a:rPr lang="en-US" sz="1600" dirty="0">
                <a:solidFill>
                  <a:schemeClr val="tx2"/>
                </a:solidFill>
              </a:rPr>
              <a:t>Implementation of hands on tools in each office; methods to engage electronically the population who </a:t>
            </a:r>
            <a:r>
              <a:rPr lang="en-US" sz="1600" dirty="0" smtClean="0">
                <a:solidFill>
                  <a:schemeClr val="tx2"/>
                </a:solidFill>
              </a:rPr>
              <a:t>declines.</a:t>
            </a:r>
            <a:endParaRPr lang="en-US" sz="1600" dirty="0">
              <a:solidFill>
                <a:schemeClr val="tx2"/>
              </a:solidFill>
            </a:endParaRPr>
          </a:p>
          <a:p>
            <a:r>
              <a:rPr lang="en-US" sz="1600" dirty="0" smtClean="0">
                <a:solidFill>
                  <a:schemeClr val="tx2"/>
                </a:solidFill>
              </a:rPr>
              <a:t>Limited Funding, Staffing, and Time</a:t>
            </a:r>
            <a:r>
              <a:rPr lang="en-US" sz="1600" dirty="0">
                <a:solidFill>
                  <a:schemeClr val="tx2"/>
                </a:solidFill>
              </a:rPr>
              <a:t>	</a:t>
            </a:r>
          </a:p>
          <a:p>
            <a:r>
              <a:rPr lang="en-US" sz="1600" dirty="0" smtClean="0">
                <a:solidFill>
                  <a:schemeClr val="tx2"/>
                </a:solidFill>
              </a:rPr>
              <a:t>We </a:t>
            </a:r>
            <a:r>
              <a:rPr lang="en-US" sz="1600" dirty="0">
                <a:solidFill>
                  <a:schemeClr val="tx2"/>
                </a:solidFill>
              </a:rPr>
              <a:t>need broader system transformation with a focus on medical and behavioral health	</a:t>
            </a:r>
          </a:p>
          <a:p>
            <a:r>
              <a:rPr lang="en-US" sz="1600" dirty="0">
                <a:solidFill>
                  <a:schemeClr val="tx2"/>
                </a:solidFill>
              </a:rPr>
              <a:t>Financial constrictions place barriers on small practices upheld to the standards of larger </a:t>
            </a:r>
            <a:r>
              <a:rPr lang="en-US" sz="1600" dirty="0" smtClean="0">
                <a:solidFill>
                  <a:schemeClr val="tx2"/>
                </a:solidFill>
              </a:rPr>
              <a:t>practices</a:t>
            </a:r>
            <a:r>
              <a:rPr lang="en-US" sz="1600" dirty="0" smtClean="0">
                <a:solidFill>
                  <a:schemeClr val="tx2"/>
                </a:solidFill>
              </a:rPr>
              <a:t>.</a:t>
            </a:r>
          </a:p>
          <a:p>
            <a:r>
              <a:rPr lang="en-US" sz="1600" dirty="0">
                <a:solidFill>
                  <a:schemeClr val="tx2"/>
                </a:solidFill>
              </a:rPr>
              <a:t>More practical training would have been appreciated (i.e. how to change work flows to use decision aides)</a:t>
            </a:r>
          </a:p>
          <a:p>
            <a:r>
              <a:rPr lang="en-US" sz="1600" dirty="0">
                <a:solidFill>
                  <a:schemeClr val="tx2"/>
                </a:solidFill>
              </a:rPr>
              <a:t>Connecting with outside organizations and information transfer - ex. Lifespan and issues connecting getting info from their systems to ours.	</a:t>
            </a:r>
          </a:p>
          <a:p>
            <a:pPr marL="0" indent="0">
              <a:buNone/>
            </a:pPr>
            <a:endParaRPr lang="en-US" sz="1400" dirty="0">
              <a:solidFill>
                <a:schemeClr val="tx2"/>
              </a:solidFill>
            </a:endParaRPr>
          </a:p>
          <a:p>
            <a:endParaRPr lang="en-US" sz="1400" dirty="0">
              <a:solidFill>
                <a:schemeClr val="tx2"/>
              </a:solidFill>
            </a:endParaRPr>
          </a:p>
        </p:txBody>
      </p:sp>
      <p:sp>
        <p:nvSpPr>
          <p:cNvPr id="4" name="Slide Number Placeholder 3"/>
          <p:cNvSpPr>
            <a:spLocks noGrp="1"/>
          </p:cNvSpPr>
          <p:nvPr>
            <p:ph type="sldNum" sz="quarter" idx="12"/>
          </p:nvPr>
        </p:nvSpPr>
        <p:spPr/>
        <p:txBody>
          <a:bodyPr/>
          <a:lstStyle/>
          <a:p>
            <a:pPr>
              <a:defRPr/>
            </a:pPr>
            <a:fld id="{0F3AB65A-7410-46F2-BA15-A3B27AD9C6F4}" type="slidenum">
              <a:rPr lang="en-US" altLang="en-US" smtClean="0"/>
              <a:pPr>
                <a:defRPr/>
              </a:pPr>
              <a:t>27</a:t>
            </a:fld>
            <a:endParaRPr lang="en-US" altLang="en-US" dirty="0"/>
          </a:p>
        </p:txBody>
      </p:sp>
      <p:pic>
        <p:nvPicPr>
          <p:cNvPr id="6" name="Picture 6" descr="CTC new logo_placehol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982" y="5924090"/>
            <a:ext cx="1113683" cy="42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731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4765"/>
          </a:xfrm>
        </p:spPr>
        <p:txBody>
          <a:bodyPr>
            <a:noAutofit/>
          </a:bodyPr>
          <a:lstStyle/>
          <a:p>
            <a:r>
              <a:rPr lang="en-US" sz="1800" b="1" dirty="0" smtClean="0">
                <a:solidFill>
                  <a:schemeClr val="tx2"/>
                </a:solidFill>
              </a:rPr>
              <a:t>Continued…Question 5</a:t>
            </a:r>
            <a:r>
              <a:rPr lang="en-US" sz="1800" b="1" dirty="0">
                <a:solidFill>
                  <a:schemeClr val="tx2"/>
                </a:solidFill>
              </a:rPr>
              <a:t>: What barriers, if any do you anticipate encountering as you make changes in your practice behavior</a:t>
            </a:r>
            <a:r>
              <a:rPr lang="en-US" sz="1800" b="1" dirty="0" smtClean="0">
                <a:solidFill>
                  <a:schemeClr val="tx2"/>
                </a:solidFill>
              </a:rPr>
              <a:t>?</a:t>
            </a:r>
            <a:r>
              <a:rPr lang="en-US" sz="1400" b="1" dirty="0" smtClean="0">
                <a:solidFill>
                  <a:schemeClr val="tx2"/>
                </a:solidFill>
              </a:rPr>
              <a:t/>
            </a:r>
            <a:br>
              <a:rPr lang="en-US" sz="1400" b="1" dirty="0" smtClean="0">
                <a:solidFill>
                  <a:schemeClr val="tx2"/>
                </a:solidFill>
              </a:rPr>
            </a:br>
            <a:r>
              <a:rPr lang="en-US" sz="2400" b="1" dirty="0" smtClean="0">
                <a:solidFill>
                  <a:schemeClr val="tx2"/>
                </a:solidFill>
              </a:rPr>
              <a:t>Comments</a:t>
            </a:r>
            <a:endParaRPr lang="en-US" sz="2400" dirty="0"/>
          </a:p>
        </p:txBody>
      </p:sp>
      <p:sp>
        <p:nvSpPr>
          <p:cNvPr id="3" name="Content Placeholder 2"/>
          <p:cNvSpPr>
            <a:spLocks noGrp="1"/>
          </p:cNvSpPr>
          <p:nvPr>
            <p:ph idx="1"/>
          </p:nvPr>
        </p:nvSpPr>
        <p:spPr>
          <a:xfrm>
            <a:off x="564078" y="1306286"/>
            <a:ext cx="8229600" cy="5201392"/>
          </a:xfrm>
        </p:spPr>
        <p:txBody>
          <a:bodyPr>
            <a:normAutofit lnSpcReduction="10000"/>
          </a:bodyPr>
          <a:lstStyle/>
          <a:p>
            <a:r>
              <a:rPr lang="en-US" sz="1600" dirty="0">
                <a:solidFill>
                  <a:schemeClr val="tx2"/>
                </a:solidFill>
              </a:rPr>
              <a:t>My tendency to be Provider-Focused	</a:t>
            </a:r>
          </a:p>
          <a:p>
            <a:r>
              <a:rPr lang="en-US" sz="1600" dirty="0">
                <a:solidFill>
                  <a:schemeClr val="tx2"/>
                </a:solidFill>
              </a:rPr>
              <a:t>Leadership Buy-In Being able to sustain costs	</a:t>
            </a:r>
          </a:p>
          <a:p>
            <a:r>
              <a:rPr lang="en-US" sz="1600" dirty="0">
                <a:solidFill>
                  <a:schemeClr val="tx2"/>
                </a:solidFill>
              </a:rPr>
              <a:t>Large BH organization, not PCP office	</a:t>
            </a:r>
          </a:p>
          <a:p>
            <a:r>
              <a:rPr lang="en-US" sz="1600" dirty="0">
                <a:solidFill>
                  <a:schemeClr val="tx2"/>
                </a:solidFill>
              </a:rPr>
              <a:t>Cultural Barriers - Abuse of system (Federally Funded) by organizations &amp; patients</a:t>
            </a:r>
          </a:p>
          <a:p>
            <a:r>
              <a:rPr lang="en-US" sz="1600" dirty="0">
                <a:solidFill>
                  <a:schemeClr val="tx2"/>
                </a:solidFill>
              </a:rPr>
              <a:t>Implementing Mayo Clinic's Shared-decision making tools across practice with multiple providers and sites</a:t>
            </a:r>
          </a:p>
          <a:p>
            <a:r>
              <a:rPr lang="en-US" sz="1600" dirty="0">
                <a:solidFill>
                  <a:schemeClr val="tx2"/>
                </a:solidFill>
              </a:rPr>
              <a:t>Patient readiness and level of education, Financial issues	</a:t>
            </a:r>
          </a:p>
          <a:p>
            <a:r>
              <a:rPr lang="en-US" sz="1600" dirty="0">
                <a:solidFill>
                  <a:schemeClr val="tx2"/>
                </a:solidFill>
              </a:rPr>
              <a:t>Presenters were unable to answer how to reach difficult patients or at least engage them</a:t>
            </a:r>
          </a:p>
          <a:p>
            <a:r>
              <a:rPr lang="en-US" sz="1600" dirty="0" smtClean="0">
                <a:solidFill>
                  <a:schemeClr val="tx2"/>
                </a:solidFill>
              </a:rPr>
              <a:t>Lists </a:t>
            </a:r>
            <a:r>
              <a:rPr lang="en-US" sz="1600" dirty="0">
                <a:solidFill>
                  <a:schemeClr val="tx2"/>
                </a:solidFill>
              </a:rPr>
              <a:t>contain dialysis </a:t>
            </a:r>
            <a:r>
              <a:rPr lang="en-US" sz="1600" dirty="0" smtClean="0">
                <a:solidFill>
                  <a:schemeClr val="tx2"/>
                </a:solidFill>
              </a:rPr>
              <a:t>patients</a:t>
            </a:r>
            <a:r>
              <a:rPr lang="en-US" sz="1600" dirty="0">
                <a:solidFill>
                  <a:schemeClr val="tx2"/>
                </a:solidFill>
              </a:rPr>
              <a:t>, cancer </a:t>
            </a:r>
            <a:r>
              <a:rPr lang="en-US" sz="1600" dirty="0" smtClean="0">
                <a:solidFill>
                  <a:schemeClr val="tx2"/>
                </a:solidFill>
              </a:rPr>
              <a:t>patients </a:t>
            </a:r>
            <a:r>
              <a:rPr lang="en-US" sz="1600" dirty="0">
                <a:solidFill>
                  <a:schemeClr val="tx2"/>
                </a:solidFill>
              </a:rPr>
              <a:t>and other </a:t>
            </a:r>
            <a:r>
              <a:rPr lang="en-US" sz="1600" dirty="0" smtClean="0">
                <a:solidFill>
                  <a:schemeClr val="tx2"/>
                </a:solidFill>
              </a:rPr>
              <a:t>patients </a:t>
            </a:r>
            <a:r>
              <a:rPr lang="en-US" sz="1600" dirty="0">
                <a:solidFill>
                  <a:schemeClr val="tx2"/>
                </a:solidFill>
              </a:rPr>
              <a:t>who are not </a:t>
            </a:r>
            <a:r>
              <a:rPr lang="en-US" sz="1600" dirty="0" smtClean="0">
                <a:solidFill>
                  <a:schemeClr val="tx2"/>
                </a:solidFill>
              </a:rPr>
              <a:t>intervenable</a:t>
            </a:r>
            <a:endParaRPr lang="en-US" sz="1600" dirty="0">
              <a:solidFill>
                <a:schemeClr val="tx2"/>
              </a:solidFill>
            </a:endParaRPr>
          </a:p>
          <a:p>
            <a:r>
              <a:rPr lang="en-US" sz="1600" dirty="0" smtClean="0">
                <a:solidFill>
                  <a:schemeClr val="tx2"/>
                </a:solidFill>
              </a:rPr>
              <a:t>Getting </a:t>
            </a:r>
            <a:r>
              <a:rPr lang="en-US" sz="1600" dirty="0">
                <a:solidFill>
                  <a:schemeClr val="tx2"/>
                </a:solidFill>
              </a:rPr>
              <a:t>those "in charge" to recognize and utilize everyone in the practice to the highest possible degree as it pertains to their education, licensure and experience - but also their personal attributes like creativity in problem solving, implementing change, etc.</a:t>
            </a:r>
          </a:p>
          <a:p>
            <a:r>
              <a:rPr lang="en-US" sz="1600" dirty="0" smtClean="0">
                <a:solidFill>
                  <a:schemeClr val="tx2"/>
                </a:solidFill>
              </a:rPr>
              <a:t>I </a:t>
            </a:r>
            <a:r>
              <a:rPr lang="en-US" sz="1600" dirty="0">
                <a:solidFill>
                  <a:schemeClr val="tx2"/>
                </a:solidFill>
              </a:rPr>
              <a:t>don't anticipate any problems	</a:t>
            </a:r>
          </a:p>
          <a:p>
            <a:r>
              <a:rPr lang="en-US" sz="1600" dirty="0">
                <a:solidFill>
                  <a:schemeClr val="tx2"/>
                </a:solidFill>
              </a:rPr>
              <a:t>EMR - provider workflow	</a:t>
            </a:r>
          </a:p>
          <a:p>
            <a:r>
              <a:rPr lang="en-US" sz="1600" dirty="0" smtClean="0">
                <a:solidFill>
                  <a:schemeClr val="tx2"/>
                </a:solidFill>
              </a:rPr>
              <a:t>Cost </a:t>
            </a:r>
            <a:r>
              <a:rPr lang="en-US" sz="1600" dirty="0">
                <a:solidFill>
                  <a:schemeClr val="tx2"/>
                </a:solidFill>
              </a:rPr>
              <a:t>of CHT, safety issues w/ "High Risk" </a:t>
            </a:r>
            <a:r>
              <a:rPr lang="en-US" sz="1600" dirty="0" smtClean="0">
                <a:solidFill>
                  <a:schemeClr val="tx2"/>
                </a:solidFill>
              </a:rPr>
              <a:t>patients</a:t>
            </a:r>
            <a:r>
              <a:rPr lang="en-US" sz="1600" dirty="0">
                <a:solidFill>
                  <a:schemeClr val="tx2"/>
                </a:solidFill>
              </a:rPr>
              <a:t>	</a:t>
            </a:r>
          </a:p>
          <a:p>
            <a:r>
              <a:rPr lang="en-US" sz="1600" dirty="0" smtClean="0">
                <a:solidFill>
                  <a:schemeClr val="tx2"/>
                </a:solidFill>
              </a:rPr>
              <a:t>Chaos </a:t>
            </a:r>
            <a:r>
              <a:rPr lang="en-US" sz="1600" dirty="0">
                <a:solidFill>
                  <a:schemeClr val="tx2"/>
                </a:solidFill>
              </a:rPr>
              <a:t>factors (many of our patients </a:t>
            </a:r>
            <a:r>
              <a:rPr lang="en-US" sz="1600" dirty="0" smtClean="0">
                <a:solidFill>
                  <a:schemeClr val="tx2"/>
                </a:solidFill>
              </a:rPr>
              <a:t>do not have a p</a:t>
            </a:r>
            <a:r>
              <a:rPr lang="en-US" sz="1600" dirty="0" smtClean="0">
                <a:solidFill>
                  <a:schemeClr val="tx2"/>
                </a:solidFill>
              </a:rPr>
              <a:t>hone</a:t>
            </a:r>
            <a:r>
              <a:rPr lang="en-US" sz="1600" dirty="0">
                <a:solidFill>
                  <a:schemeClr val="tx2"/>
                </a:solidFill>
              </a:rPr>
              <a:t>, </a:t>
            </a:r>
            <a:r>
              <a:rPr lang="en-US" sz="1600" dirty="0" smtClean="0">
                <a:solidFill>
                  <a:schemeClr val="tx2"/>
                </a:solidFill>
              </a:rPr>
              <a:t>do not </a:t>
            </a:r>
            <a:r>
              <a:rPr lang="en-US" sz="1600" dirty="0">
                <a:solidFill>
                  <a:schemeClr val="tx2"/>
                </a:solidFill>
              </a:rPr>
              <a:t>read..)	</a:t>
            </a:r>
          </a:p>
          <a:p>
            <a:r>
              <a:rPr lang="en-US" sz="1600" dirty="0" smtClean="0">
                <a:solidFill>
                  <a:schemeClr val="tx2"/>
                </a:solidFill>
              </a:rPr>
              <a:t>Unknown</a:t>
            </a:r>
            <a:r>
              <a:rPr lang="en-US" sz="1600" dirty="0">
                <a:solidFill>
                  <a:schemeClr val="tx2"/>
                </a:solidFill>
              </a:rPr>
              <a:t>	</a:t>
            </a:r>
          </a:p>
          <a:p>
            <a:r>
              <a:rPr lang="en-US" sz="1600" dirty="0" smtClean="0">
                <a:solidFill>
                  <a:schemeClr val="tx2"/>
                </a:solidFill>
              </a:rPr>
              <a:t>Becoming </a:t>
            </a:r>
            <a:r>
              <a:rPr lang="en-US" sz="1600" dirty="0">
                <a:solidFill>
                  <a:schemeClr val="tx2"/>
                </a:solidFill>
              </a:rPr>
              <a:t>familiar with interpreting the tool	</a:t>
            </a:r>
          </a:p>
          <a:p>
            <a:pPr marL="0" indent="0">
              <a:buNone/>
            </a:pPr>
            <a:r>
              <a:rPr lang="en-US" sz="1600" dirty="0">
                <a:solidFill>
                  <a:schemeClr val="tx2"/>
                </a:solidFill>
              </a:rPr>
              <a:t>	</a:t>
            </a:r>
          </a:p>
          <a:p>
            <a:endParaRPr lang="en-US" sz="1400" dirty="0">
              <a:solidFill>
                <a:schemeClr val="tx2"/>
              </a:solidFill>
            </a:endParaRPr>
          </a:p>
          <a:p>
            <a:endParaRPr lang="en-US" sz="1400" dirty="0">
              <a:solidFill>
                <a:schemeClr val="tx2"/>
              </a:solidFill>
            </a:endParaRPr>
          </a:p>
          <a:p>
            <a:endParaRPr lang="en-US" sz="1400" dirty="0">
              <a:solidFill>
                <a:schemeClr val="tx2"/>
              </a:solidFill>
            </a:endParaRPr>
          </a:p>
          <a:p>
            <a:endParaRPr lang="en-US" sz="1400" dirty="0">
              <a:solidFill>
                <a:schemeClr val="tx2"/>
              </a:solidFill>
            </a:endParaRPr>
          </a:p>
          <a:p>
            <a:pPr marL="0" indent="0">
              <a:buNone/>
            </a:pPr>
            <a:endParaRPr lang="en-US" sz="1400" dirty="0">
              <a:solidFill>
                <a:schemeClr val="tx2"/>
              </a:solidFill>
            </a:endParaRPr>
          </a:p>
        </p:txBody>
      </p:sp>
      <p:sp>
        <p:nvSpPr>
          <p:cNvPr id="4" name="Slide Number Placeholder 3"/>
          <p:cNvSpPr>
            <a:spLocks noGrp="1"/>
          </p:cNvSpPr>
          <p:nvPr>
            <p:ph type="sldNum" sz="quarter" idx="12"/>
          </p:nvPr>
        </p:nvSpPr>
        <p:spPr/>
        <p:txBody>
          <a:bodyPr/>
          <a:lstStyle/>
          <a:p>
            <a:pPr>
              <a:defRPr/>
            </a:pPr>
            <a:fld id="{0F3AB65A-7410-46F2-BA15-A3B27AD9C6F4}" type="slidenum">
              <a:rPr lang="en-US" altLang="en-US" smtClean="0"/>
              <a:pPr>
                <a:defRPr/>
              </a:pPr>
              <a:t>28</a:t>
            </a:fld>
            <a:endParaRPr lang="en-US" altLang="en-US"/>
          </a:p>
        </p:txBody>
      </p:sp>
      <p:pic>
        <p:nvPicPr>
          <p:cNvPr id="6" name="Picture 6" descr="CTC new logo_placehol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982" y="5924090"/>
            <a:ext cx="1113683" cy="42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15632" y="6089845"/>
            <a:ext cx="6326479" cy="276999"/>
          </a:xfrm>
          <a:prstGeom prst="rect">
            <a:avLst/>
          </a:prstGeom>
          <a:noFill/>
        </p:spPr>
        <p:txBody>
          <a:bodyPr wrap="square" rtlCol="0">
            <a:spAutoFit/>
          </a:bodyPr>
          <a:lstStyle/>
          <a:p>
            <a:r>
              <a:rPr lang="en-US" sz="1200" b="1" dirty="0" smtClean="0"/>
              <a:t>Response</a:t>
            </a:r>
            <a:r>
              <a:rPr lang="en-US" sz="1100" b="1" dirty="0" smtClean="0"/>
              <a:t> Count: 58</a:t>
            </a:r>
          </a:p>
        </p:txBody>
      </p:sp>
    </p:spTree>
    <p:extLst>
      <p:ext uri="{BB962C8B-B14F-4D97-AF65-F5344CB8AC3E}">
        <p14:creationId xmlns:p14="http://schemas.microsoft.com/office/powerpoint/2010/main" val="2520506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3" y="142503"/>
            <a:ext cx="8206347" cy="1084219"/>
          </a:xfrm>
        </p:spPr>
        <p:txBody>
          <a:bodyPr>
            <a:noAutofit/>
          </a:bodyPr>
          <a:lstStyle/>
          <a:p>
            <a:r>
              <a:rPr lang="en-US" sz="2800" b="1" dirty="0" smtClean="0">
                <a:solidFill>
                  <a:schemeClr val="tx2"/>
                </a:solidFill>
              </a:rPr>
              <a:t>Question 6</a:t>
            </a:r>
            <a:r>
              <a:rPr lang="en-US" sz="2800" b="1" dirty="0">
                <a:solidFill>
                  <a:schemeClr val="tx2"/>
                </a:solidFill>
              </a:rPr>
              <a:t>: Is this CNE program free of any bias?</a:t>
            </a:r>
            <a:endParaRPr lang="en-US" sz="2800" dirty="0">
              <a:solidFill>
                <a:schemeClr val="tx2"/>
              </a:solidFill>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436714487"/>
              </p:ext>
            </p:extLst>
          </p:nvPr>
        </p:nvGraphicFramePr>
        <p:xfrm>
          <a:off x="676894" y="1021279"/>
          <a:ext cx="4465122" cy="4666126"/>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pPr>
              <a:defRPr/>
            </a:pPr>
            <a:fld id="{D6D244A4-E27C-4467-8494-F1370E6EA638}" type="slidenum">
              <a:rPr lang="en-US" altLang="en-US" smtClean="0"/>
              <a:pPr>
                <a:defRPr/>
              </a:pPr>
              <a:t>29</a:t>
            </a:fld>
            <a:endParaRPr lang="en-US" altLang="en-US"/>
          </a:p>
        </p:txBody>
      </p:sp>
      <p:pic>
        <p:nvPicPr>
          <p:cNvPr id="18" name="Picture 6" descr="CTC new logo_placehol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996" y="5687404"/>
            <a:ext cx="1582985" cy="608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15632" y="5776165"/>
            <a:ext cx="6326479" cy="261610"/>
          </a:xfrm>
          <a:prstGeom prst="rect">
            <a:avLst/>
          </a:prstGeom>
          <a:noFill/>
        </p:spPr>
        <p:txBody>
          <a:bodyPr wrap="square" rtlCol="0">
            <a:spAutoFit/>
          </a:bodyPr>
          <a:lstStyle/>
          <a:p>
            <a:r>
              <a:rPr lang="en-US" sz="1100" b="1" dirty="0" smtClean="0"/>
              <a:t>Response Count: 106</a:t>
            </a:r>
          </a:p>
        </p:txBody>
      </p:sp>
      <p:sp>
        <p:nvSpPr>
          <p:cNvPr id="3" name="Content Placeholder 2"/>
          <p:cNvSpPr>
            <a:spLocks noGrp="1"/>
          </p:cNvSpPr>
          <p:nvPr>
            <p:ph sz="half" idx="2"/>
          </p:nvPr>
        </p:nvSpPr>
        <p:spPr>
          <a:xfrm>
            <a:off x="5415147" y="1508167"/>
            <a:ext cx="2826327" cy="3764478"/>
          </a:xfrm>
        </p:spPr>
        <p:txBody>
          <a:bodyPr>
            <a:normAutofit fontScale="85000" lnSpcReduction="20000"/>
          </a:bodyPr>
          <a:lstStyle/>
          <a:p>
            <a:pPr marL="0" indent="0">
              <a:buNone/>
            </a:pPr>
            <a:r>
              <a:rPr lang="en-US" sz="2400" b="1" dirty="0" smtClean="0">
                <a:solidFill>
                  <a:schemeClr val="tx2"/>
                </a:solidFill>
              </a:rPr>
              <a:t>If No, Explain:</a:t>
            </a:r>
          </a:p>
          <a:p>
            <a:r>
              <a:rPr lang="en-US" sz="2400" dirty="0" smtClean="0">
                <a:solidFill>
                  <a:schemeClr val="tx2"/>
                </a:solidFill>
              </a:rPr>
              <a:t>Only </a:t>
            </a:r>
            <a:r>
              <a:rPr lang="en-US" sz="2400" dirty="0">
                <a:solidFill>
                  <a:schemeClr val="tx2"/>
                </a:solidFill>
              </a:rPr>
              <a:t>focus on patient driving up costs - no focus on </a:t>
            </a:r>
            <a:r>
              <a:rPr lang="en-US" sz="2400" dirty="0" smtClean="0">
                <a:solidFill>
                  <a:schemeClr val="tx2"/>
                </a:solidFill>
              </a:rPr>
              <a:t>Insurance Companies </a:t>
            </a:r>
            <a:r>
              <a:rPr lang="en-US" sz="2400" dirty="0">
                <a:solidFill>
                  <a:schemeClr val="tx2"/>
                </a:solidFill>
              </a:rPr>
              <a:t>&amp; Federal </a:t>
            </a:r>
            <a:r>
              <a:rPr lang="en-US" sz="2400" dirty="0" smtClean="0">
                <a:solidFill>
                  <a:schemeClr val="tx2"/>
                </a:solidFill>
              </a:rPr>
              <a:t>Government </a:t>
            </a:r>
            <a:r>
              <a:rPr lang="en-US" sz="2400" dirty="0">
                <a:solidFill>
                  <a:schemeClr val="tx2"/>
                </a:solidFill>
              </a:rPr>
              <a:t>- excessive waste &amp; control &amp; cost</a:t>
            </a:r>
          </a:p>
          <a:p>
            <a:r>
              <a:rPr lang="en-US" sz="2400" dirty="0">
                <a:solidFill>
                  <a:schemeClr val="tx2"/>
                </a:solidFill>
              </a:rPr>
              <a:t>Very Left Wing/Government has the answer; not enough small/independent practice point of view</a:t>
            </a:r>
          </a:p>
          <a:p>
            <a:pPr marL="0" indent="0">
              <a:buNone/>
            </a:pPr>
            <a:endParaRPr lang="en-US" sz="2400" dirty="0" smtClean="0">
              <a:solidFill>
                <a:schemeClr val="tx2"/>
              </a:solidFill>
            </a:endParaRPr>
          </a:p>
        </p:txBody>
      </p:sp>
    </p:spTree>
    <p:extLst>
      <p:ext uri="{BB962C8B-B14F-4D97-AF65-F5344CB8AC3E}">
        <p14:creationId xmlns:p14="http://schemas.microsoft.com/office/powerpoint/2010/main" val="66563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162" y="142503"/>
            <a:ext cx="6490458" cy="1084219"/>
          </a:xfrm>
        </p:spPr>
        <p:txBody>
          <a:bodyPr>
            <a:normAutofit/>
          </a:bodyPr>
          <a:lstStyle/>
          <a:p>
            <a:r>
              <a:rPr lang="en-US" sz="3200" b="1" dirty="0" smtClean="0">
                <a:solidFill>
                  <a:schemeClr val="tx2"/>
                </a:solidFill>
              </a:rPr>
              <a:t>Question 1: Rating of Speakers</a:t>
            </a:r>
            <a:br>
              <a:rPr lang="en-US" sz="3200" b="1" dirty="0" smtClean="0">
                <a:solidFill>
                  <a:schemeClr val="tx2"/>
                </a:solidFill>
              </a:rPr>
            </a:br>
            <a:r>
              <a:rPr lang="en-US" sz="3200" dirty="0" smtClean="0">
                <a:solidFill>
                  <a:schemeClr val="tx2"/>
                </a:solidFill>
              </a:rPr>
              <a:t>1b: Kathleen Hittner, MD</a:t>
            </a:r>
            <a:endParaRPr lang="en-US" sz="3200" dirty="0">
              <a:solidFill>
                <a:schemeClr val="tx2"/>
              </a:solidFill>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820316302"/>
              </p:ext>
            </p:extLst>
          </p:nvPr>
        </p:nvGraphicFramePr>
        <p:xfrm>
          <a:off x="201883" y="1187533"/>
          <a:ext cx="2303812" cy="47976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67467099"/>
              </p:ext>
            </p:extLst>
          </p:nvPr>
        </p:nvGraphicFramePr>
        <p:xfrm>
          <a:off x="2388527" y="1151907"/>
          <a:ext cx="2232559" cy="4158281"/>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pPr>
              <a:defRPr/>
            </a:pPr>
            <a:fld id="{D6D244A4-E27C-4467-8494-F1370E6EA638}" type="slidenum">
              <a:rPr lang="en-US" altLang="en-US" smtClean="0"/>
              <a:pPr>
                <a:defRPr/>
              </a:pPr>
              <a:t>3</a:t>
            </a:fld>
            <a:endParaRPr lang="en-US" altLang="en-US"/>
          </a:p>
        </p:txBody>
      </p:sp>
      <p:sp>
        <p:nvSpPr>
          <p:cNvPr id="13" name="Content Placeholder 2"/>
          <p:cNvSpPr txBox="1">
            <a:spLocks/>
          </p:cNvSpPr>
          <p:nvPr/>
        </p:nvSpPr>
        <p:spPr bwMode="auto">
          <a:xfrm>
            <a:off x="4621086" y="1297491"/>
            <a:ext cx="1755963" cy="402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914400"/>
            <a:endParaRPr lang="en-US" dirty="0"/>
          </a:p>
        </p:txBody>
      </p:sp>
      <p:graphicFrame>
        <p:nvGraphicFramePr>
          <p:cNvPr id="16" name="Content Placeholder 11"/>
          <p:cNvGraphicFramePr>
            <a:graphicFrameLocks/>
          </p:cNvGraphicFramePr>
          <p:nvPr>
            <p:extLst>
              <p:ext uri="{D42A27DB-BD31-4B8C-83A1-F6EECF244321}">
                <p14:modId xmlns:p14="http://schemas.microsoft.com/office/powerpoint/2010/main" val="3019329845"/>
              </p:ext>
            </p:extLst>
          </p:nvPr>
        </p:nvGraphicFramePr>
        <p:xfrm>
          <a:off x="4500911" y="1175656"/>
          <a:ext cx="2241202" cy="40257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ontent Placeholder 11"/>
          <p:cNvGraphicFramePr>
            <a:graphicFrameLocks/>
          </p:cNvGraphicFramePr>
          <p:nvPr>
            <p:extLst>
              <p:ext uri="{D42A27DB-BD31-4B8C-83A1-F6EECF244321}">
                <p14:modId xmlns:p14="http://schemas.microsoft.com/office/powerpoint/2010/main" val="3899454610"/>
              </p:ext>
            </p:extLst>
          </p:nvPr>
        </p:nvGraphicFramePr>
        <p:xfrm>
          <a:off x="6567055" y="1187533"/>
          <a:ext cx="2363686" cy="3431968"/>
        </p:xfrm>
        <a:graphic>
          <a:graphicData uri="http://schemas.openxmlformats.org/drawingml/2006/chart">
            <c:chart xmlns:c="http://schemas.openxmlformats.org/drawingml/2006/chart" xmlns:r="http://schemas.openxmlformats.org/officeDocument/2006/relationships" r:id="rId5"/>
          </a:graphicData>
        </a:graphic>
      </p:graphicFrame>
      <p:pic>
        <p:nvPicPr>
          <p:cNvPr id="18" name="Picture 6" descr="CTC new logo_placehold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2113" y="5310188"/>
            <a:ext cx="225107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15634" y="6080372"/>
            <a:ext cx="6326479" cy="430887"/>
          </a:xfrm>
          <a:prstGeom prst="rect">
            <a:avLst/>
          </a:prstGeom>
          <a:noFill/>
        </p:spPr>
        <p:txBody>
          <a:bodyPr wrap="square" rtlCol="0">
            <a:spAutoFit/>
          </a:bodyPr>
          <a:lstStyle/>
          <a:p>
            <a:r>
              <a:rPr lang="en-US" sz="1100" dirty="0" smtClean="0"/>
              <a:t>Average Response Count: 87</a:t>
            </a:r>
          </a:p>
          <a:p>
            <a:r>
              <a:rPr lang="en-US" sz="1100" dirty="0" smtClean="0"/>
              <a:t>**</a:t>
            </a:r>
            <a:r>
              <a:rPr lang="en-US" sz="1100" b="1" i="1" dirty="0" smtClean="0"/>
              <a:t>Note</a:t>
            </a:r>
            <a:r>
              <a:rPr lang="en-US" sz="1100" dirty="0"/>
              <a:t>: </a:t>
            </a:r>
            <a:r>
              <a:rPr lang="en-US" sz="1100" dirty="0" smtClean="0"/>
              <a:t>If the Pie Chart does not display any of the Legend colors, no respondent chose  that color category </a:t>
            </a:r>
            <a:endParaRPr lang="en-US" sz="1100" dirty="0"/>
          </a:p>
        </p:txBody>
      </p:sp>
    </p:spTree>
    <p:extLst>
      <p:ext uri="{BB962C8B-B14F-4D97-AF65-F5344CB8AC3E}">
        <p14:creationId xmlns:p14="http://schemas.microsoft.com/office/powerpoint/2010/main" val="3031562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3" y="142502"/>
            <a:ext cx="8206347" cy="2137559"/>
          </a:xfrm>
        </p:spPr>
        <p:txBody>
          <a:bodyPr>
            <a:noAutofit/>
          </a:bodyPr>
          <a:lstStyle/>
          <a:p>
            <a:r>
              <a:rPr lang="en-US" sz="1800" b="1" dirty="0" smtClean="0">
                <a:solidFill>
                  <a:schemeClr val="tx2"/>
                </a:solidFill>
              </a:rPr>
              <a:t>Question 7a:</a:t>
            </a:r>
            <a:r>
              <a:rPr lang="en-US" sz="1600" b="1" dirty="0" smtClean="0">
                <a:solidFill>
                  <a:schemeClr val="tx2"/>
                </a:solidFill>
              </a:rPr>
              <a:t> </a:t>
            </a:r>
            <a:r>
              <a:rPr lang="en-US" sz="1400" b="1" dirty="0" smtClean="0">
                <a:solidFill>
                  <a:schemeClr val="tx2"/>
                </a:solidFill>
              </a:rPr>
              <a:t>Option </a:t>
            </a:r>
            <a:r>
              <a:rPr lang="en-US" sz="1400" b="1" dirty="0">
                <a:solidFill>
                  <a:schemeClr val="tx2"/>
                </a:solidFill>
              </a:rPr>
              <a:t>for Shared Decision Making Training </a:t>
            </a:r>
            <a:r>
              <a:rPr lang="en-US" sz="1400" b="1" dirty="0" smtClean="0">
                <a:solidFill>
                  <a:schemeClr val="tx2"/>
                </a:solidFill>
              </a:rPr>
              <a:t>Program AHRQ </a:t>
            </a:r>
            <a:r>
              <a:rPr lang="en-US" sz="1400" b="1" dirty="0">
                <a:solidFill>
                  <a:schemeClr val="tx2"/>
                </a:solidFill>
              </a:rPr>
              <a:t>has developed a Train the Trainer Workshop that provides training on implementing shared decision making in the primary care setting ("The SHARE approach"). AHRQ has indicated that they would welcome the opportunity to bring the eight hour shared decision making workshop to Rhode Island, provided there is sufficient interest in applying shared decision making approach in the primary care setting. CTC is looking to potentially sponsor the SHARE workshop in April 2016, based on interest. AHRQ would cover the cost of trainers and the materials. </a:t>
            </a:r>
            <a:r>
              <a:rPr lang="en-US" sz="1400" b="1" dirty="0" smtClean="0">
                <a:solidFill>
                  <a:schemeClr val="tx2"/>
                </a:solidFill>
              </a:rPr>
              <a:t>Would </a:t>
            </a:r>
            <a:r>
              <a:rPr lang="en-US" sz="1400" b="1" dirty="0">
                <a:solidFill>
                  <a:schemeClr val="tx2"/>
                </a:solidFill>
              </a:rPr>
              <a:t>your Practice/Organization be interested in attending the SHARE Train the Trainer Workshop and have a member of your staff trained in the shared decision making model?</a:t>
            </a:r>
            <a:endParaRPr lang="en-US" sz="1400" dirty="0">
              <a:solidFill>
                <a:schemeClr val="tx2"/>
              </a:solidFill>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213717096"/>
              </p:ext>
            </p:extLst>
          </p:nvPr>
        </p:nvGraphicFramePr>
        <p:xfrm>
          <a:off x="890650" y="2078183"/>
          <a:ext cx="3847605" cy="3609222"/>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pPr>
              <a:defRPr/>
            </a:pPr>
            <a:fld id="{D6D244A4-E27C-4467-8494-F1370E6EA638}" type="slidenum">
              <a:rPr lang="en-US" altLang="en-US" smtClean="0"/>
              <a:pPr>
                <a:defRPr/>
              </a:pPr>
              <a:t>30</a:t>
            </a:fld>
            <a:endParaRPr lang="en-US" altLang="en-US"/>
          </a:p>
        </p:txBody>
      </p:sp>
      <p:pic>
        <p:nvPicPr>
          <p:cNvPr id="18" name="Picture 6" descr="CTC new logo_placehol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996" y="5687404"/>
            <a:ext cx="1582985" cy="608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15632" y="5776165"/>
            <a:ext cx="6326479" cy="261610"/>
          </a:xfrm>
          <a:prstGeom prst="rect">
            <a:avLst/>
          </a:prstGeom>
          <a:noFill/>
        </p:spPr>
        <p:txBody>
          <a:bodyPr wrap="square" rtlCol="0">
            <a:spAutoFit/>
          </a:bodyPr>
          <a:lstStyle/>
          <a:p>
            <a:r>
              <a:rPr lang="en-US" sz="1100" b="1" dirty="0" smtClean="0"/>
              <a:t>Response Count: 77</a:t>
            </a:r>
          </a:p>
        </p:txBody>
      </p:sp>
      <p:sp>
        <p:nvSpPr>
          <p:cNvPr id="3" name="Content Placeholder 2"/>
          <p:cNvSpPr>
            <a:spLocks noGrp="1"/>
          </p:cNvSpPr>
          <p:nvPr>
            <p:ph sz="half" idx="2"/>
          </p:nvPr>
        </p:nvSpPr>
        <p:spPr>
          <a:xfrm>
            <a:off x="5004161" y="2462949"/>
            <a:ext cx="2826327" cy="3313216"/>
          </a:xfrm>
        </p:spPr>
        <p:txBody>
          <a:bodyPr>
            <a:normAutofit fontScale="62500" lnSpcReduction="20000"/>
          </a:bodyPr>
          <a:lstStyle/>
          <a:p>
            <a:pPr marL="0" indent="0">
              <a:buNone/>
            </a:pPr>
            <a:r>
              <a:rPr lang="en-US" sz="2500" b="1" dirty="0" smtClean="0">
                <a:solidFill>
                  <a:schemeClr val="tx2"/>
                </a:solidFill>
              </a:rPr>
              <a:t>Comments:</a:t>
            </a:r>
          </a:p>
          <a:p>
            <a:r>
              <a:rPr lang="en-US" sz="2500" dirty="0">
                <a:solidFill>
                  <a:schemeClr val="tx2"/>
                </a:solidFill>
              </a:rPr>
              <a:t>Don't know enough about it</a:t>
            </a:r>
          </a:p>
          <a:p>
            <a:r>
              <a:rPr lang="en-US" sz="2500" dirty="0">
                <a:solidFill>
                  <a:schemeClr val="tx2"/>
                </a:solidFill>
              </a:rPr>
              <a:t>Very Strong. Clearly Presented</a:t>
            </a:r>
          </a:p>
          <a:p>
            <a:r>
              <a:rPr lang="en-US" sz="2500" dirty="0">
                <a:solidFill>
                  <a:schemeClr val="tx2"/>
                </a:solidFill>
              </a:rPr>
              <a:t>I can't speak to our </a:t>
            </a:r>
            <a:r>
              <a:rPr lang="en-US" sz="2500" dirty="0" smtClean="0">
                <a:solidFill>
                  <a:schemeClr val="tx2"/>
                </a:solidFill>
              </a:rPr>
              <a:t>Company’s </a:t>
            </a:r>
            <a:r>
              <a:rPr lang="en-US" sz="2500" dirty="0">
                <a:solidFill>
                  <a:schemeClr val="tx2"/>
                </a:solidFill>
              </a:rPr>
              <a:t>intent</a:t>
            </a:r>
          </a:p>
          <a:p>
            <a:r>
              <a:rPr lang="en-US" sz="2500" dirty="0" smtClean="0">
                <a:solidFill>
                  <a:schemeClr val="tx2"/>
                </a:solidFill>
              </a:rPr>
              <a:t>N/A</a:t>
            </a:r>
            <a:endParaRPr lang="en-US" sz="2500" dirty="0">
              <a:solidFill>
                <a:schemeClr val="tx2"/>
              </a:solidFill>
            </a:endParaRPr>
          </a:p>
          <a:p>
            <a:r>
              <a:rPr lang="en-US" sz="2500" dirty="0" smtClean="0">
                <a:solidFill>
                  <a:schemeClr val="tx2"/>
                </a:solidFill>
              </a:rPr>
              <a:t>Not </a:t>
            </a:r>
            <a:r>
              <a:rPr lang="en-US" sz="2500" dirty="0">
                <a:solidFill>
                  <a:schemeClr val="tx2"/>
                </a:solidFill>
              </a:rPr>
              <a:t>sure</a:t>
            </a:r>
          </a:p>
          <a:p>
            <a:r>
              <a:rPr lang="en-US" sz="2500" dirty="0" smtClean="0">
                <a:solidFill>
                  <a:schemeClr val="tx2"/>
                </a:solidFill>
              </a:rPr>
              <a:t>More </a:t>
            </a:r>
            <a:r>
              <a:rPr lang="en-US" sz="2500" dirty="0">
                <a:solidFill>
                  <a:schemeClr val="tx2"/>
                </a:solidFill>
              </a:rPr>
              <a:t>on addiction treatments</a:t>
            </a:r>
          </a:p>
          <a:p>
            <a:r>
              <a:rPr lang="en-US" sz="2500" dirty="0">
                <a:solidFill>
                  <a:schemeClr val="tx2"/>
                </a:solidFill>
              </a:rPr>
              <a:t>Not at this time</a:t>
            </a:r>
          </a:p>
          <a:p>
            <a:r>
              <a:rPr lang="en-US" sz="2500" dirty="0">
                <a:solidFill>
                  <a:schemeClr val="tx2"/>
                </a:solidFill>
              </a:rPr>
              <a:t>Have to ask PCPs</a:t>
            </a:r>
          </a:p>
          <a:p>
            <a:r>
              <a:rPr lang="en-US" sz="2500" dirty="0" smtClean="0">
                <a:solidFill>
                  <a:schemeClr val="tx2"/>
                </a:solidFill>
              </a:rPr>
              <a:t>Possibly</a:t>
            </a:r>
            <a:endParaRPr lang="en-US" sz="2400" dirty="0" smtClean="0">
              <a:solidFill>
                <a:schemeClr val="tx2"/>
              </a:solidFill>
            </a:endParaRPr>
          </a:p>
        </p:txBody>
      </p:sp>
    </p:spTree>
    <p:extLst>
      <p:ext uri="{BB962C8B-B14F-4D97-AF65-F5344CB8AC3E}">
        <p14:creationId xmlns:p14="http://schemas.microsoft.com/office/powerpoint/2010/main" val="966396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3" y="142503"/>
            <a:ext cx="8206347" cy="1686298"/>
          </a:xfrm>
        </p:spPr>
        <p:txBody>
          <a:bodyPr>
            <a:noAutofit/>
          </a:bodyPr>
          <a:lstStyle/>
          <a:p>
            <a:r>
              <a:rPr lang="en-US" sz="2200" b="1" dirty="0" smtClean="0">
                <a:solidFill>
                  <a:schemeClr val="tx2"/>
                </a:solidFill>
              </a:rPr>
              <a:t>Question 7b: Would </a:t>
            </a:r>
            <a:r>
              <a:rPr lang="en-US" sz="2200" b="1" dirty="0">
                <a:solidFill>
                  <a:schemeClr val="tx2"/>
                </a:solidFill>
              </a:rPr>
              <a:t>your Practice/Organization use the practice trainer to more fully implement the shared decision tools in your Practice/Organization?</a:t>
            </a:r>
            <a:endParaRPr lang="en-US" sz="2200" dirty="0">
              <a:solidFill>
                <a:schemeClr val="tx2"/>
              </a:solidFill>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922607778"/>
              </p:ext>
            </p:extLst>
          </p:nvPr>
        </p:nvGraphicFramePr>
        <p:xfrm>
          <a:off x="415632" y="1389413"/>
          <a:ext cx="4583880" cy="4648362"/>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pPr>
              <a:defRPr/>
            </a:pPr>
            <a:fld id="{D6D244A4-E27C-4467-8494-F1370E6EA638}" type="slidenum">
              <a:rPr lang="en-US" altLang="en-US" smtClean="0"/>
              <a:pPr>
                <a:defRPr/>
              </a:pPr>
              <a:t>31</a:t>
            </a:fld>
            <a:endParaRPr lang="en-US" altLang="en-US"/>
          </a:p>
        </p:txBody>
      </p:sp>
      <p:pic>
        <p:nvPicPr>
          <p:cNvPr id="18" name="Picture 6" descr="CTC new logo_placehol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996" y="5687404"/>
            <a:ext cx="1582985" cy="608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15632" y="5776165"/>
            <a:ext cx="6326479" cy="261610"/>
          </a:xfrm>
          <a:prstGeom prst="rect">
            <a:avLst/>
          </a:prstGeom>
          <a:noFill/>
        </p:spPr>
        <p:txBody>
          <a:bodyPr wrap="square" rtlCol="0">
            <a:spAutoFit/>
          </a:bodyPr>
          <a:lstStyle/>
          <a:p>
            <a:r>
              <a:rPr lang="en-US" sz="1100" b="1" dirty="0" smtClean="0"/>
              <a:t>Response Count: 72</a:t>
            </a:r>
          </a:p>
        </p:txBody>
      </p:sp>
      <p:sp>
        <p:nvSpPr>
          <p:cNvPr id="3" name="Content Placeholder 2"/>
          <p:cNvSpPr>
            <a:spLocks noGrp="1"/>
          </p:cNvSpPr>
          <p:nvPr>
            <p:ph sz="half" idx="2"/>
          </p:nvPr>
        </p:nvSpPr>
        <p:spPr>
          <a:xfrm>
            <a:off x="5004161" y="2078182"/>
            <a:ext cx="3403569" cy="3697983"/>
          </a:xfrm>
        </p:spPr>
        <p:txBody>
          <a:bodyPr>
            <a:normAutofit fontScale="62500" lnSpcReduction="20000"/>
          </a:bodyPr>
          <a:lstStyle/>
          <a:p>
            <a:pPr marL="0" indent="0">
              <a:buNone/>
            </a:pPr>
            <a:r>
              <a:rPr lang="en-US" sz="2500" b="1" dirty="0" smtClean="0">
                <a:solidFill>
                  <a:schemeClr val="tx2"/>
                </a:solidFill>
              </a:rPr>
              <a:t>Comments:</a:t>
            </a:r>
          </a:p>
          <a:p>
            <a:r>
              <a:rPr lang="en-US" sz="2500" dirty="0">
                <a:solidFill>
                  <a:schemeClr val="tx2"/>
                </a:solidFill>
              </a:rPr>
              <a:t>Not yet</a:t>
            </a:r>
          </a:p>
          <a:p>
            <a:r>
              <a:rPr lang="en-US" sz="2500" dirty="0" smtClean="0">
                <a:solidFill>
                  <a:schemeClr val="tx2"/>
                </a:solidFill>
              </a:rPr>
              <a:t>Unsure</a:t>
            </a:r>
            <a:endParaRPr lang="en-US" sz="2500" dirty="0">
              <a:solidFill>
                <a:schemeClr val="tx2"/>
              </a:solidFill>
            </a:endParaRPr>
          </a:p>
          <a:p>
            <a:r>
              <a:rPr lang="en-US" sz="2500" dirty="0">
                <a:solidFill>
                  <a:schemeClr val="tx2"/>
                </a:solidFill>
              </a:rPr>
              <a:t>I can't speak to our </a:t>
            </a:r>
            <a:r>
              <a:rPr lang="en-US" sz="2500" dirty="0" smtClean="0">
                <a:solidFill>
                  <a:schemeClr val="tx2"/>
                </a:solidFill>
              </a:rPr>
              <a:t>Company’s </a:t>
            </a:r>
            <a:r>
              <a:rPr lang="en-US" sz="2500" dirty="0">
                <a:solidFill>
                  <a:schemeClr val="tx2"/>
                </a:solidFill>
              </a:rPr>
              <a:t>intent</a:t>
            </a:r>
          </a:p>
          <a:p>
            <a:r>
              <a:rPr lang="en-US" sz="2500" dirty="0" smtClean="0">
                <a:solidFill>
                  <a:schemeClr val="tx2"/>
                </a:solidFill>
              </a:rPr>
              <a:t>Too </a:t>
            </a:r>
            <a:r>
              <a:rPr lang="en-US" sz="2500" dirty="0">
                <a:solidFill>
                  <a:schemeClr val="tx2"/>
                </a:solidFill>
              </a:rPr>
              <a:t>many Federally Funded programs that go nowhere - too much </a:t>
            </a:r>
            <a:r>
              <a:rPr lang="en-US" sz="2500" dirty="0" smtClean="0">
                <a:solidFill>
                  <a:schemeClr val="tx2"/>
                </a:solidFill>
              </a:rPr>
              <a:t>bureaucracy </a:t>
            </a:r>
            <a:r>
              <a:rPr lang="en-US" sz="2500" dirty="0">
                <a:solidFill>
                  <a:schemeClr val="tx2"/>
                </a:solidFill>
              </a:rPr>
              <a:t>&amp; double dipping in programs</a:t>
            </a:r>
          </a:p>
          <a:p>
            <a:r>
              <a:rPr lang="en-US" sz="2500" dirty="0" smtClean="0">
                <a:solidFill>
                  <a:schemeClr val="tx2"/>
                </a:solidFill>
              </a:rPr>
              <a:t>N/A</a:t>
            </a:r>
            <a:endParaRPr lang="en-US" sz="2500" dirty="0">
              <a:solidFill>
                <a:schemeClr val="tx2"/>
              </a:solidFill>
            </a:endParaRPr>
          </a:p>
          <a:p>
            <a:r>
              <a:rPr lang="en-US" sz="2500" dirty="0" smtClean="0">
                <a:solidFill>
                  <a:schemeClr val="tx2"/>
                </a:solidFill>
              </a:rPr>
              <a:t>I </a:t>
            </a:r>
            <a:r>
              <a:rPr lang="en-US" sz="2500" dirty="0">
                <a:solidFill>
                  <a:schemeClr val="tx2"/>
                </a:solidFill>
              </a:rPr>
              <a:t>hope so!</a:t>
            </a:r>
          </a:p>
          <a:p>
            <a:r>
              <a:rPr lang="en-US" sz="2500" dirty="0">
                <a:solidFill>
                  <a:schemeClr val="tx2"/>
                </a:solidFill>
              </a:rPr>
              <a:t>Maybe - depends on what they can teach us</a:t>
            </a:r>
          </a:p>
          <a:p>
            <a:r>
              <a:rPr lang="en-US" sz="2500" dirty="0">
                <a:solidFill>
                  <a:schemeClr val="tx2"/>
                </a:solidFill>
              </a:rPr>
              <a:t>I am a member of RIPCPC not CTC but it seems interesting</a:t>
            </a:r>
          </a:p>
          <a:p>
            <a:r>
              <a:rPr lang="en-US" sz="2500" dirty="0">
                <a:solidFill>
                  <a:schemeClr val="tx2"/>
                </a:solidFill>
              </a:rPr>
              <a:t>Have to ask my </a:t>
            </a:r>
            <a:r>
              <a:rPr lang="en-US" sz="2500" dirty="0" smtClean="0">
                <a:solidFill>
                  <a:schemeClr val="tx2"/>
                </a:solidFill>
              </a:rPr>
              <a:t>PCPs</a:t>
            </a:r>
            <a:endParaRPr lang="en-US" sz="2500" dirty="0">
              <a:solidFill>
                <a:schemeClr val="tx2"/>
              </a:solidFill>
            </a:endParaRPr>
          </a:p>
        </p:txBody>
      </p:sp>
    </p:spTree>
    <p:extLst>
      <p:ext uri="{BB962C8B-B14F-4D97-AF65-F5344CB8AC3E}">
        <p14:creationId xmlns:p14="http://schemas.microsoft.com/office/powerpoint/2010/main" val="3335096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2261"/>
          </a:xfrm>
        </p:spPr>
        <p:txBody>
          <a:bodyPr>
            <a:noAutofit/>
          </a:bodyPr>
          <a:lstStyle/>
          <a:p>
            <a:r>
              <a:rPr lang="en-US" sz="2400" b="1" dirty="0">
                <a:solidFill>
                  <a:schemeClr val="tx2"/>
                </a:solidFill>
              </a:rPr>
              <a:t>Question </a:t>
            </a:r>
            <a:r>
              <a:rPr lang="en-US" sz="2400" b="1" dirty="0" smtClean="0">
                <a:solidFill>
                  <a:schemeClr val="tx2"/>
                </a:solidFill>
              </a:rPr>
              <a:t>8</a:t>
            </a:r>
            <a:r>
              <a:rPr lang="en-US" sz="2400" b="1" dirty="0">
                <a:solidFill>
                  <a:schemeClr val="tx2"/>
                </a:solidFill>
              </a:rPr>
              <a:t>: Recommendations for future programs</a:t>
            </a:r>
            <a:r>
              <a:rPr lang="en-US" sz="2400" b="1" dirty="0" smtClean="0">
                <a:solidFill>
                  <a:schemeClr val="tx2"/>
                </a:solidFill>
              </a:rPr>
              <a:t>:</a:t>
            </a:r>
            <a:br>
              <a:rPr lang="en-US" sz="2400" b="1" dirty="0" smtClean="0">
                <a:solidFill>
                  <a:schemeClr val="tx2"/>
                </a:solidFill>
              </a:rPr>
            </a:br>
            <a:r>
              <a:rPr lang="en-US" sz="2400" b="1" dirty="0" smtClean="0">
                <a:solidFill>
                  <a:schemeClr val="tx2"/>
                </a:solidFill>
              </a:rPr>
              <a:t>Comments</a:t>
            </a:r>
            <a:endParaRPr lang="en-US" sz="2400" dirty="0"/>
          </a:p>
        </p:txBody>
      </p:sp>
      <p:sp>
        <p:nvSpPr>
          <p:cNvPr id="3" name="Content Placeholder 2"/>
          <p:cNvSpPr>
            <a:spLocks noGrp="1"/>
          </p:cNvSpPr>
          <p:nvPr>
            <p:ph idx="1"/>
          </p:nvPr>
        </p:nvSpPr>
        <p:spPr>
          <a:xfrm>
            <a:off x="564078" y="1246909"/>
            <a:ext cx="8229600" cy="5260769"/>
          </a:xfrm>
        </p:spPr>
        <p:txBody>
          <a:bodyPr>
            <a:normAutofit/>
          </a:bodyPr>
          <a:lstStyle/>
          <a:p>
            <a:r>
              <a:rPr lang="en-US" sz="1400" dirty="0">
                <a:solidFill>
                  <a:schemeClr val="tx2"/>
                </a:solidFill>
              </a:rPr>
              <a:t>Go back to at least 6 hours or narrow focus. Great speakers &amp; great content.</a:t>
            </a:r>
          </a:p>
          <a:p>
            <a:r>
              <a:rPr lang="en-US" sz="1400" dirty="0">
                <a:solidFill>
                  <a:schemeClr val="tx2"/>
                </a:solidFill>
              </a:rPr>
              <a:t>FOR STAFF - Community Resources - what is out there? how to access? For all </a:t>
            </a:r>
            <a:r>
              <a:rPr lang="en-US" sz="1400" dirty="0" smtClean="0">
                <a:solidFill>
                  <a:schemeClr val="tx2"/>
                </a:solidFill>
              </a:rPr>
              <a:t>patients </a:t>
            </a:r>
            <a:r>
              <a:rPr lang="en-US" sz="1400" dirty="0">
                <a:solidFill>
                  <a:schemeClr val="tx2"/>
                </a:solidFill>
              </a:rPr>
              <a:t>not just DEA</a:t>
            </a:r>
          </a:p>
          <a:p>
            <a:r>
              <a:rPr lang="en-US" sz="1400" dirty="0" smtClean="0">
                <a:solidFill>
                  <a:schemeClr val="tx2"/>
                </a:solidFill>
              </a:rPr>
              <a:t>Turn </a:t>
            </a:r>
            <a:r>
              <a:rPr lang="en-US" sz="1400" dirty="0">
                <a:solidFill>
                  <a:schemeClr val="tx2"/>
                </a:solidFill>
              </a:rPr>
              <a:t>down the air conditioning - very </a:t>
            </a:r>
            <a:r>
              <a:rPr lang="en-US" sz="1400" dirty="0" smtClean="0">
                <a:solidFill>
                  <a:schemeClr val="tx2"/>
                </a:solidFill>
              </a:rPr>
              <a:t>cold - Great </a:t>
            </a:r>
            <a:r>
              <a:rPr lang="en-US" sz="1400" dirty="0">
                <a:solidFill>
                  <a:schemeClr val="tx2"/>
                </a:solidFill>
              </a:rPr>
              <a:t>breakfast options</a:t>
            </a:r>
            <a:r>
              <a:rPr lang="en-US" sz="1400" dirty="0" smtClean="0">
                <a:solidFill>
                  <a:schemeClr val="tx2"/>
                </a:solidFill>
              </a:rPr>
              <a:t>! - Parking </a:t>
            </a:r>
            <a:r>
              <a:rPr lang="en-US" sz="1400" dirty="0">
                <a:solidFill>
                  <a:schemeClr val="tx2"/>
                </a:solidFill>
              </a:rPr>
              <a:t>was easy</a:t>
            </a:r>
            <a:r>
              <a:rPr lang="en-US" sz="1400" dirty="0" smtClean="0">
                <a:solidFill>
                  <a:schemeClr val="tx2"/>
                </a:solidFill>
              </a:rPr>
              <a:t>!</a:t>
            </a:r>
            <a:endParaRPr lang="en-US" sz="1400" dirty="0">
              <a:solidFill>
                <a:schemeClr val="tx2"/>
              </a:solidFill>
            </a:endParaRPr>
          </a:p>
          <a:p>
            <a:r>
              <a:rPr lang="en-US" sz="1400" dirty="0">
                <a:solidFill>
                  <a:schemeClr val="tx2"/>
                </a:solidFill>
              </a:rPr>
              <a:t>Eleni Carr should do the entire conference!</a:t>
            </a:r>
          </a:p>
          <a:p>
            <a:r>
              <a:rPr lang="en-US" sz="1400" dirty="0">
                <a:solidFill>
                  <a:schemeClr val="tx2"/>
                </a:solidFill>
              </a:rPr>
              <a:t>Greater focus on BH integration. Do not have 2 presenters review the same slide deck.  More tactical training of tool implementation.</a:t>
            </a:r>
          </a:p>
          <a:p>
            <a:r>
              <a:rPr lang="en-US" sz="1400" dirty="0">
                <a:solidFill>
                  <a:schemeClr val="tx2"/>
                </a:solidFill>
              </a:rPr>
              <a:t>Taking IBH to next level in Primary Care</a:t>
            </a:r>
          </a:p>
          <a:p>
            <a:r>
              <a:rPr lang="en-US" sz="1400" dirty="0">
                <a:solidFill>
                  <a:schemeClr val="tx2"/>
                </a:solidFill>
              </a:rPr>
              <a:t>More time for questions, discussion, small group best practice sharing</a:t>
            </a:r>
          </a:p>
          <a:p>
            <a:r>
              <a:rPr lang="en-US" sz="1400" dirty="0" smtClean="0">
                <a:solidFill>
                  <a:schemeClr val="tx2"/>
                </a:solidFill>
              </a:rPr>
              <a:t>The </a:t>
            </a:r>
            <a:r>
              <a:rPr lang="en-US" sz="1400" dirty="0">
                <a:solidFill>
                  <a:schemeClr val="tx2"/>
                </a:solidFill>
              </a:rPr>
              <a:t>nursing model uses the ""shared approach"" decision making. As an NP, the DOC is always developed re: patient understanding of agreement &amp; ability to flu</a:t>
            </a:r>
            <a:r>
              <a:rPr lang="en-US" sz="1400" dirty="0" smtClean="0">
                <a:solidFill>
                  <a:schemeClr val="tx2"/>
                </a:solidFill>
              </a:rPr>
              <a:t>. * </a:t>
            </a:r>
            <a:r>
              <a:rPr lang="en-US" sz="1400" dirty="0">
                <a:solidFill>
                  <a:schemeClr val="tx2"/>
                </a:solidFill>
              </a:rPr>
              <a:t>Problem - meaningful (meaningless use) use for $ working in multicultural population - everyone is different &amp; will not fit into mold - not a real measure of quality care - not a culturally diverse appropriate </a:t>
            </a:r>
            <a:r>
              <a:rPr lang="en-US" sz="1400" dirty="0" smtClean="0">
                <a:solidFill>
                  <a:schemeClr val="tx2"/>
                </a:solidFill>
              </a:rPr>
              <a:t>measure. </a:t>
            </a:r>
            <a:endParaRPr lang="en-US" sz="1400" dirty="0">
              <a:solidFill>
                <a:schemeClr val="tx2"/>
              </a:solidFill>
            </a:endParaRPr>
          </a:p>
          <a:p>
            <a:r>
              <a:rPr lang="en-US" sz="1400" dirty="0">
                <a:solidFill>
                  <a:schemeClr val="tx2"/>
                </a:solidFill>
              </a:rPr>
              <a:t>Even lab values (</a:t>
            </a:r>
            <a:r>
              <a:rPr lang="en-US" sz="1400" dirty="0" err="1">
                <a:solidFill>
                  <a:schemeClr val="tx2"/>
                </a:solidFill>
              </a:rPr>
              <a:t>normals</a:t>
            </a:r>
            <a:r>
              <a:rPr lang="en-US" sz="1400" dirty="0">
                <a:solidFill>
                  <a:schemeClr val="tx2"/>
                </a:solidFill>
              </a:rPr>
              <a:t>) are not the same in different ethnicities. Everyone is different: physically, cognitive, cultural, ethnicity, spiritual, Financial, Beliefs/values</a:t>
            </a:r>
          </a:p>
          <a:p>
            <a:r>
              <a:rPr lang="en-US" sz="1400" dirty="0" smtClean="0">
                <a:solidFill>
                  <a:schemeClr val="tx2"/>
                </a:solidFill>
              </a:rPr>
              <a:t>Managed </a:t>
            </a:r>
            <a:r>
              <a:rPr lang="en-US" sz="1400" dirty="0">
                <a:solidFill>
                  <a:schemeClr val="tx2"/>
                </a:solidFill>
              </a:rPr>
              <a:t>care is expecting that everyone is identical - hence meaningless use incentives - </a:t>
            </a:r>
            <a:r>
              <a:rPr lang="en-US" sz="1400" dirty="0" err="1">
                <a:solidFill>
                  <a:schemeClr val="tx2"/>
                </a:solidFill>
              </a:rPr>
              <a:t>i.e</a:t>
            </a:r>
            <a:r>
              <a:rPr lang="en-US" sz="1400" dirty="0">
                <a:solidFill>
                  <a:schemeClr val="tx2"/>
                </a:solidFill>
              </a:rPr>
              <a:t>: BMI - BMI is a guideline! some people are small frame, some large - not necessarily under/over weight - But that is an evaluation tool -unreliable - not accurate. &amp; CTC should broaden focus to Gent / insurance driven incentives &amp; quality of measures &amp; who is lying? Also, type of practice, population, should be taken into consideration</a:t>
            </a:r>
            <a:r>
              <a:rPr lang="en-US" sz="1400" dirty="0" smtClean="0">
                <a:solidFill>
                  <a:schemeClr val="tx2"/>
                </a:solidFill>
              </a:rPr>
              <a:t>.</a:t>
            </a:r>
            <a:endParaRPr lang="en-US" sz="1400" dirty="0">
              <a:solidFill>
                <a:schemeClr val="tx2"/>
              </a:solidFill>
            </a:endParaRPr>
          </a:p>
          <a:p>
            <a:endParaRPr lang="en-US" sz="1400" dirty="0">
              <a:solidFill>
                <a:schemeClr val="tx2"/>
              </a:solidFill>
            </a:endParaRPr>
          </a:p>
        </p:txBody>
      </p:sp>
      <p:sp>
        <p:nvSpPr>
          <p:cNvPr id="4" name="Slide Number Placeholder 3"/>
          <p:cNvSpPr>
            <a:spLocks noGrp="1"/>
          </p:cNvSpPr>
          <p:nvPr>
            <p:ph type="sldNum" sz="quarter" idx="12"/>
          </p:nvPr>
        </p:nvSpPr>
        <p:spPr/>
        <p:txBody>
          <a:bodyPr/>
          <a:lstStyle/>
          <a:p>
            <a:pPr>
              <a:defRPr/>
            </a:pPr>
            <a:fld id="{0F3AB65A-7410-46F2-BA15-A3B27AD9C6F4}" type="slidenum">
              <a:rPr lang="en-US" altLang="en-US" smtClean="0"/>
              <a:pPr>
                <a:defRPr/>
              </a:pPr>
              <a:t>32</a:t>
            </a:fld>
            <a:endParaRPr lang="en-US" altLang="en-US"/>
          </a:p>
        </p:txBody>
      </p:sp>
      <p:pic>
        <p:nvPicPr>
          <p:cNvPr id="6" name="Picture 6" descr="CTC new logo_placehol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982" y="5924090"/>
            <a:ext cx="1113683" cy="42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4784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4765"/>
          </a:xfrm>
        </p:spPr>
        <p:txBody>
          <a:bodyPr>
            <a:noAutofit/>
          </a:bodyPr>
          <a:lstStyle/>
          <a:p>
            <a:r>
              <a:rPr lang="en-US" sz="2000" b="1" dirty="0" smtClean="0">
                <a:solidFill>
                  <a:schemeClr val="tx2"/>
                </a:solidFill>
              </a:rPr>
              <a:t>Continued…Question 8: </a:t>
            </a:r>
            <a:r>
              <a:rPr lang="en-US" sz="2000" b="1" dirty="0">
                <a:solidFill>
                  <a:schemeClr val="tx2"/>
                </a:solidFill>
              </a:rPr>
              <a:t>Recommendations for future programs:</a:t>
            </a:r>
            <a:br>
              <a:rPr lang="en-US" sz="2000" b="1" dirty="0">
                <a:solidFill>
                  <a:schemeClr val="tx2"/>
                </a:solidFill>
              </a:rPr>
            </a:br>
            <a:r>
              <a:rPr lang="en-US" sz="2400" b="1" dirty="0" smtClean="0">
                <a:solidFill>
                  <a:schemeClr val="tx2"/>
                </a:solidFill>
              </a:rPr>
              <a:t>Comments</a:t>
            </a:r>
            <a:endParaRPr lang="en-US" sz="2400" dirty="0"/>
          </a:p>
        </p:txBody>
      </p:sp>
      <p:sp>
        <p:nvSpPr>
          <p:cNvPr id="3" name="Content Placeholder 2"/>
          <p:cNvSpPr>
            <a:spLocks noGrp="1"/>
          </p:cNvSpPr>
          <p:nvPr>
            <p:ph idx="1"/>
          </p:nvPr>
        </p:nvSpPr>
        <p:spPr>
          <a:xfrm>
            <a:off x="564078" y="1080655"/>
            <a:ext cx="8229600" cy="5427023"/>
          </a:xfrm>
        </p:spPr>
        <p:txBody>
          <a:bodyPr>
            <a:normAutofit/>
          </a:bodyPr>
          <a:lstStyle/>
          <a:p>
            <a:r>
              <a:rPr lang="en-US" sz="1400" dirty="0" smtClean="0">
                <a:solidFill>
                  <a:schemeClr val="tx2"/>
                </a:solidFill>
              </a:rPr>
              <a:t>Get </a:t>
            </a:r>
            <a:r>
              <a:rPr lang="en-US" sz="1400" dirty="0">
                <a:solidFill>
                  <a:schemeClr val="tx2"/>
                </a:solidFill>
              </a:rPr>
              <a:t>the Specialists involved.</a:t>
            </a:r>
          </a:p>
          <a:p>
            <a:pPr lvl="1"/>
            <a:r>
              <a:rPr lang="en-US" sz="1400" dirty="0" smtClean="0">
                <a:solidFill>
                  <a:schemeClr val="tx2"/>
                </a:solidFill>
              </a:rPr>
              <a:t>Questions</a:t>
            </a:r>
            <a:r>
              <a:rPr lang="en-US" sz="1400" dirty="0">
                <a:solidFill>
                  <a:schemeClr val="tx2"/>
                </a:solidFill>
              </a:rPr>
              <a:t>:</a:t>
            </a:r>
          </a:p>
          <a:p>
            <a:pPr lvl="2"/>
            <a:r>
              <a:rPr lang="en-US" sz="1400" dirty="0" smtClean="0">
                <a:solidFill>
                  <a:schemeClr val="tx2"/>
                </a:solidFill>
              </a:rPr>
              <a:t>How </a:t>
            </a:r>
            <a:r>
              <a:rPr lang="en-US" sz="1400" dirty="0">
                <a:solidFill>
                  <a:schemeClr val="tx2"/>
                </a:solidFill>
              </a:rPr>
              <a:t>do we get hospitals on board with the goals of CTC? When patients know they can present to the ER with ""abdominal pain"" and walk out with a prescription for PERCOCET despite all normal labs, normal urinalysis and culture and a normal CT - it is difficult to ""reduce utilization"" in a state with such prevalent substance abuse.</a:t>
            </a:r>
          </a:p>
          <a:p>
            <a:pPr lvl="2"/>
            <a:r>
              <a:rPr lang="en-US" sz="1400" dirty="0" smtClean="0">
                <a:solidFill>
                  <a:schemeClr val="tx2"/>
                </a:solidFill>
              </a:rPr>
              <a:t>When </a:t>
            </a:r>
            <a:r>
              <a:rPr lang="en-US" sz="1400" dirty="0">
                <a:solidFill>
                  <a:schemeClr val="tx2"/>
                </a:solidFill>
              </a:rPr>
              <a:t>will CTC engage the specialists? Many patients return to the ED because they can't get in with a specialist in a timely manner and their symptoms persist. Even with a care manager advocate. How can we improve that?</a:t>
            </a:r>
          </a:p>
          <a:p>
            <a:pPr lvl="2"/>
            <a:r>
              <a:rPr lang="en-US" sz="1400" dirty="0" smtClean="0">
                <a:solidFill>
                  <a:schemeClr val="tx2"/>
                </a:solidFill>
              </a:rPr>
              <a:t>Lastly</a:t>
            </a:r>
            <a:r>
              <a:rPr lang="en-US" sz="1400" dirty="0">
                <a:solidFill>
                  <a:schemeClr val="tx2"/>
                </a:solidFill>
              </a:rPr>
              <a:t>, there is too much emphasis on high risk lists from the insurance companies. There are too many patients on it, many of which are NOT appropriate for case management. To consider it a suggested place to start is okay. To hold the nurse manager to reporting back on those patients as BCBS has requested is a waste of valuable time. More emphasis should be placed on the PCP referred patients. We need to consider how someone ends up as an adult person in Rhode Island with multiple (often lifestyle related) chronic conditions being identified as </a:t>
            </a:r>
            <a:r>
              <a:rPr lang="en-US" sz="1400" dirty="0" smtClean="0">
                <a:solidFill>
                  <a:schemeClr val="tx2"/>
                </a:solidFill>
              </a:rPr>
              <a:t>"</a:t>
            </a:r>
            <a:r>
              <a:rPr lang="en-US" sz="1400" dirty="0">
                <a:solidFill>
                  <a:schemeClr val="tx2"/>
                </a:solidFill>
              </a:rPr>
              <a:t>high risk</a:t>
            </a:r>
            <a:r>
              <a:rPr lang="en-US" sz="1400" dirty="0" smtClean="0">
                <a:solidFill>
                  <a:schemeClr val="tx2"/>
                </a:solidFill>
              </a:rPr>
              <a:t>". </a:t>
            </a:r>
            <a:r>
              <a:rPr lang="en-US" sz="1400" dirty="0">
                <a:solidFill>
                  <a:schemeClr val="tx2"/>
                </a:solidFill>
              </a:rPr>
              <a:t>Weigh </a:t>
            </a:r>
            <a:r>
              <a:rPr lang="en-US" sz="1400" dirty="0" smtClean="0">
                <a:solidFill>
                  <a:schemeClr val="tx2"/>
                </a:solidFill>
              </a:rPr>
              <a:t>"</a:t>
            </a:r>
            <a:r>
              <a:rPr lang="en-US" sz="1400" dirty="0">
                <a:solidFill>
                  <a:schemeClr val="tx2"/>
                </a:solidFill>
              </a:rPr>
              <a:t>putting out fires</a:t>
            </a:r>
            <a:r>
              <a:rPr lang="en-US" sz="1400" dirty="0" smtClean="0">
                <a:solidFill>
                  <a:schemeClr val="tx2"/>
                </a:solidFill>
              </a:rPr>
              <a:t>" </a:t>
            </a:r>
            <a:r>
              <a:rPr lang="en-US" sz="1400" dirty="0">
                <a:solidFill>
                  <a:schemeClr val="tx2"/>
                </a:solidFill>
              </a:rPr>
              <a:t>against </a:t>
            </a:r>
            <a:r>
              <a:rPr lang="en-US" sz="1400" dirty="0" smtClean="0">
                <a:solidFill>
                  <a:schemeClr val="tx2"/>
                </a:solidFill>
              </a:rPr>
              <a:t>"fire </a:t>
            </a:r>
            <a:r>
              <a:rPr lang="en-US" sz="1400" dirty="0">
                <a:solidFill>
                  <a:schemeClr val="tx2"/>
                </a:solidFill>
              </a:rPr>
              <a:t>safety &amp; prevention</a:t>
            </a:r>
            <a:r>
              <a:rPr lang="en-US" sz="1400" dirty="0" smtClean="0">
                <a:solidFill>
                  <a:schemeClr val="tx2"/>
                </a:solidFill>
              </a:rPr>
              <a:t>." </a:t>
            </a:r>
            <a:r>
              <a:rPr lang="en-US" sz="1400" dirty="0">
                <a:solidFill>
                  <a:schemeClr val="tx2"/>
                </a:solidFill>
              </a:rPr>
              <a:t>An upstream approach always makes sense. How do we prevent people from ending up as a high risk patient in the first place, where possible? PCMH-Kids - implement gardens, use the food in school lunches. Healthier Kids = Healthier adults. :-)  We can continue to fix individual problems - or! We can fix the systems contributing to them - it is possible</a:t>
            </a:r>
            <a:r>
              <a:rPr lang="en-US" sz="1400" dirty="0" smtClean="0">
                <a:solidFill>
                  <a:schemeClr val="tx2"/>
                </a:solidFill>
              </a:rPr>
              <a:t>.</a:t>
            </a:r>
            <a:endParaRPr lang="en-US" sz="1400" dirty="0">
              <a:solidFill>
                <a:schemeClr val="tx2"/>
              </a:solidFill>
            </a:endParaRPr>
          </a:p>
          <a:p>
            <a:endParaRPr lang="en-US" sz="1400" dirty="0">
              <a:solidFill>
                <a:schemeClr val="tx2"/>
              </a:solidFill>
            </a:endParaRPr>
          </a:p>
          <a:p>
            <a:endParaRPr lang="en-US" sz="1400" dirty="0">
              <a:solidFill>
                <a:schemeClr val="tx2"/>
              </a:solidFill>
            </a:endParaRPr>
          </a:p>
          <a:p>
            <a:endParaRPr lang="en-US" sz="1400" dirty="0">
              <a:solidFill>
                <a:schemeClr val="tx2"/>
              </a:solidFill>
            </a:endParaRPr>
          </a:p>
          <a:p>
            <a:endParaRPr lang="en-US" sz="1400" dirty="0">
              <a:solidFill>
                <a:schemeClr val="tx2"/>
              </a:solidFill>
            </a:endParaRPr>
          </a:p>
          <a:p>
            <a:endParaRPr lang="en-US" sz="1400" dirty="0">
              <a:solidFill>
                <a:schemeClr val="tx2"/>
              </a:solidFill>
            </a:endParaRPr>
          </a:p>
          <a:p>
            <a:pPr marL="0" indent="0">
              <a:buNone/>
            </a:pPr>
            <a:endParaRPr lang="en-US" sz="1400" dirty="0">
              <a:solidFill>
                <a:schemeClr val="tx2"/>
              </a:solidFill>
            </a:endParaRPr>
          </a:p>
        </p:txBody>
      </p:sp>
      <p:sp>
        <p:nvSpPr>
          <p:cNvPr id="4" name="Slide Number Placeholder 3"/>
          <p:cNvSpPr>
            <a:spLocks noGrp="1"/>
          </p:cNvSpPr>
          <p:nvPr>
            <p:ph type="sldNum" sz="quarter" idx="12"/>
          </p:nvPr>
        </p:nvSpPr>
        <p:spPr/>
        <p:txBody>
          <a:bodyPr/>
          <a:lstStyle/>
          <a:p>
            <a:pPr>
              <a:defRPr/>
            </a:pPr>
            <a:fld id="{0F3AB65A-7410-46F2-BA15-A3B27AD9C6F4}" type="slidenum">
              <a:rPr lang="en-US" altLang="en-US" smtClean="0"/>
              <a:pPr>
                <a:defRPr/>
              </a:pPr>
              <a:t>33</a:t>
            </a:fld>
            <a:endParaRPr lang="en-US" altLang="en-US"/>
          </a:p>
        </p:txBody>
      </p:sp>
      <p:pic>
        <p:nvPicPr>
          <p:cNvPr id="6" name="Picture 6" descr="CTC new logo_placehol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982" y="5924090"/>
            <a:ext cx="1113683" cy="42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6122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7274"/>
          </a:xfrm>
        </p:spPr>
        <p:txBody>
          <a:bodyPr>
            <a:noAutofit/>
          </a:bodyPr>
          <a:lstStyle/>
          <a:p>
            <a:r>
              <a:rPr lang="en-US" sz="2000" b="1" dirty="0" smtClean="0">
                <a:solidFill>
                  <a:schemeClr val="tx2"/>
                </a:solidFill>
              </a:rPr>
              <a:t>Continued…Question 8: </a:t>
            </a:r>
            <a:r>
              <a:rPr lang="en-US" sz="2000" b="1" dirty="0">
                <a:solidFill>
                  <a:schemeClr val="tx2"/>
                </a:solidFill>
              </a:rPr>
              <a:t>Recommendations for future programs:</a:t>
            </a:r>
            <a:br>
              <a:rPr lang="en-US" sz="2000" b="1" dirty="0">
                <a:solidFill>
                  <a:schemeClr val="tx2"/>
                </a:solidFill>
              </a:rPr>
            </a:br>
            <a:r>
              <a:rPr lang="en-US" sz="2400" b="1" dirty="0" smtClean="0">
                <a:solidFill>
                  <a:schemeClr val="tx2"/>
                </a:solidFill>
              </a:rPr>
              <a:t>Comments</a:t>
            </a:r>
            <a:endParaRPr lang="en-US" sz="2400" dirty="0"/>
          </a:p>
        </p:txBody>
      </p:sp>
      <p:sp>
        <p:nvSpPr>
          <p:cNvPr id="3" name="Content Placeholder 2"/>
          <p:cNvSpPr>
            <a:spLocks noGrp="1"/>
          </p:cNvSpPr>
          <p:nvPr>
            <p:ph idx="1"/>
          </p:nvPr>
        </p:nvSpPr>
        <p:spPr>
          <a:xfrm>
            <a:off x="564078" y="1543792"/>
            <a:ext cx="8229600" cy="4963886"/>
          </a:xfrm>
        </p:spPr>
        <p:txBody>
          <a:bodyPr>
            <a:normAutofit/>
          </a:bodyPr>
          <a:lstStyle/>
          <a:p>
            <a:r>
              <a:rPr lang="en-US" sz="1600" dirty="0">
                <a:solidFill>
                  <a:schemeClr val="tx2"/>
                </a:solidFill>
              </a:rPr>
              <a:t>CHA sharing EPIC in hospital - allow notification/identification without having to look in different system. More info on this? Provide to hospital &amp; State HIE decision makers?</a:t>
            </a:r>
          </a:p>
          <a:p>
            <a:r>
              <a:rPr lang="en-US" sz="1600" dirty="0" smtClean="0">
                <a:solidFill>
                  <a:schemeClr val="tx2"/>
                </a:solidFill>
              </a:rPr>
              <a:t>Lots </a:t>
            </a:r>
            <a:r>
              <a:rPr lang="en-US" sz="1600" dirty="0">
                <a:solidFill>
                  <a:schemeClr val="tx2"/>
                </a:solidFill>
              </a:rPr>
              <a:t>crammed in, </a:t>
            </a:r>
            <a:r>
              <a:rPr lang="en-US" sz="1600" dirty="0" smtClean="0">
                <a:solidFill>
                  <a:schemeClr val="tx2"/>
                </a:solidFill>
              </a:rPr>
              <a:t>Rushed didn't </a:t>
            </a:r>
            <a:r>
              <a:rPr lang="en-US" sz="1600" dirty="0">
                <a:solidFill>
                  <a:schemeClr val="tx2"/>
                </a:solidFill>
              </a:rPr>
              <a:t>get to ask </a:t>
            </a:r>
            <a:r>
              <a:rPr lang="en-US" sz="1600" dirty="0" smtClean="0">
                <a:solidFill>
                  <a:schemeClr val="tx2"/>
                </a:solidFill>
              </a:rPr>
              <a:t>questions</a:t>
            </a:r>
            <a:endParaRPr lang="en-US" sz="1600" dirty="0">
              <a:solidFill>
                <a:schemeClr val="tx2"/>
              </a:solidFill>
            </a:endParaRPr>
          </a:p>
          <a:p>
            <a:r>
              <a:rPr lang="en-US" sz="1600" dirty="0" smtClean="0">
                <a:solidFill>
                  <a:schemeClr val="tx2"/>
                </a:solidFill>
              </a:rPr>
              <a:t>Pain </a:t>
            </a:r>
            <a:r>
              <a:rPr lang="en-US" sz="1600" dirty="0">
                <a:solidFill>
                  <a:schemeClr val="tx2"/>
                </a:solidFill>
              </a:rPr>
              <a:t>Management Treatments</a:t>
            </a:r>
          </a:p>
          <a:p>
            <a:r>
              <a:rPr lang="en-US" sz="1600" dirty="0" smtClean="0">
                <a:solidFill>
                  <a:schemeClr val="tx2"/>
                </a:solidFill>
              </a:rPr>
              <a:t>I </a:t>
            </a:r>
            <a:r>
              <a:rPr lang="en-US" sz="1600" dirty="0">
                <a:solidFill>
                  <a:schemeClr val="tx2"/>
                </a:solidFill>
              </a:rPr>
              <a:t>am from RI Primary Care Physician's Corporation </a:t>
            </a:r>
            <a:r>
              <a:rPr lang="en-US" sz="1600" dirty="0" smtClean="0">
                <a:solidFill>
                  <a:schemeClr val="tx2"/>
                </a:solidFill>
              </a:rPr>
              <a:t>- Please </a:t>
            </a:r>
            <a:r>
              <a:rPr lang="en-US" sz="1600" dirty="0">
                <a:solidFill>
                  <a:schemeClr val="tx2"/>
                </a:solidFill>
              </a:rPr>
              <a:t>consider inviting our Pharmacist next </a:t>
            </a:r>
            <a:r>
              <a:rPr lang="en-US" sz="1600" dirty="0" smtClean="0">
                <a:solidFill>
                  <a:schemeClr val="tx2"/>
                </a:solidFill>
              </a:rPr>
              <a:t>time</a:t>
            </a:r>
            <a:endParaRPr lang="en-US" sz="1600" dirty="0">
              <a:solidFill>
                <a:schemeClr val="tx2"/>
              </a:solidFill>
            </a:endParaRPr>
          </a:p>
          <a:p>
            <a:r>
              <a:rPr lang="en-US" sz="1600" dirty="0" smtClean="0">
                <a:solidFill>
                  <a:schemeClr val="tx2"/>
                </a:solidFill>
              </a:rPr>
              <a:t>Key with </a:t>
            </a:r>
            <a:r>
              <a:rPr lang="en-US" sz="1600" dirty="0">
                <a:solidFill>
                  <a:schemeClr val="tx2"/>
                </a:solidFill>
              </a:rPr>
              <a:t>all the acronyms being used (i.e. ACO, P4P, etc</a:t>
            </a:r>
            <a:r>
              <a:rPr lang="en-US" sz="1600" dirty="0" smtClean="0">
                <a:solidFill>
                  <a:schemeClr val="tx2"/>
                </a:solidFill>
              </a:rPr>
              <a:t>.)</a:t>
            </a:r>
            <a:endParaRPr lang="en-US" sz="1600" dirty="0">
              <a:solidFill>
                <a:schemeClr val="tx2"/>
              </a:solidFill>
            </a:endParaRPr>
          </a:p>
          <a:p>
            <a:r>
              <a:rPr lang="en-US" sz="1600" dirty="0">
                <a:solidFill>
                  <a:schemeClr val="tx2"/>
                </a:solidFill>
              </a:rPr>
              <a:t>More specific recommendations for data gathering practice by practice (using same tool for all practices) - examples that work.</a:t>
            </a:r>
          </a:p>
          <a:p>
            <a:r>
              <a:rPr lang="en-US" sz="1600" dirty="0" smtClean="0">
                <a:solidFill>
                  <a:schemeClr val="tx2"/>
                </a:solidFill>
              </a:rPr>
              <a:t>Provide </a:t>
            </a:r>
            <a:r>
              <a:rPr lang="en-US" sz="1600" dirty="0">
                <a:solidFill>
                  <a:schemeClr val="tx2"/>
                </a:solidFill>
              </a:rPr>
              <a:t>lunch, N</a:t>
            </a:r>
            <a:r>
              <a:rPr lang="en-US" sz="1600" dirty="0" smtClean="0">
                <a:solidFill>
                  <a:schemeClr val="tx2"/>
                </a:solidFill>
              </a:rPr>
              <a:t>ot </a:t>
            </a:r>
            <a:r>
              <a:rPr lang="en-US" sz="1600" dirty="0">
                <a:solidFill>
                  <a:schemeClr val="tx2"/>
                </a:solidFill>
              </a:rPr>
              <a:t>breakfast</a:t>
            </a:r>
          </a:p>
          <a:p>
            <a:r>
              <a:rPr lang="en-US" sz="1600" dirty="0">
                <a:solidFill>
                  <a:schemeClr val="tx2"/>
                </a:solidFill>
              </a:rPr>
              <a:t>Better descriptions of breakout sessions and perhaps goals.</a:t>
            </a:r>
          </a:p>
          <a:p>
            <a:r>
              <a:rPr lang="en-US" sz="1600" dirty="0" smtClean="0">
                <a:solidFill>
                  <a:schemeClr val="tx2"/>
                </a:solidFill>
              </a:rPr>
              <a:t>Make </a:t>
            </a:r>
            <a:r>
              <a:rPr lang="en-US" sz="1600" dirty="0">
                <a:solidFill>
                  <a:schemeClr val="tx2"/>
                </a:solidFill>
              </a:rPr>
              <a:t>slides available</a:t>
            </a:r>
          </a:p>
          <a:p>
            <a:r>
              <a:rPr lang="en-US" sz="1600" dirty="0">
                <a:solidFill>
                  <a:schemeClr val="tx2"/>
                </a:solidFill>
              </a:rPr>
              <a:t>How to stratify NCM lists</a:t>
            </a:r>
          </a:p>
          <a:p>
            <a:endParaRPr lang="en-US" sz="1400" dirty="0">
              <a:solidFill>
                <a:schemeClr val="tx2"/>
              </a:solidFill>
            </a:endParaRPr>
          </a:p>
          <a:p>
            <a:endParaRPr lang="en-US" sz="1400" dirty="0">
              <a:solidFill>
                <a:schemeClr val="tx2"/>
              </a:solidFill>
            </a:endParaRPr>
          </a:p>
          <a:p>
            <a:endParaRPr lang="en-US" sz="1400" dirty="0">
              <a:solidFill>
                <a:schemeClr val="tx2"/>
              </a:solidFill>
            </a:endParaRPr>
          </a:p>
          <a:p>
            <a:endParaRPr lang="en-US" sz="1400" dirty="0">
              <a:solidFill>
                <a:schemeClr val="tx2"/>
              </a:solidFill>
            </a:endParaRPr>
          </a:p>
          <a:p>
            <a:endParaRPr lang="en-US" sz="1400" dirty="0">
              <a:solidFill>
                <a:schemeClr val="tx2"/>
              </a:solidFill>
            </a:endParaRPr>
          </a:p>
          <a:p>
            <a:pPr marL="0" indent="0">
              <a:buNone/>
            </a:pPr>
            <a:endParaRPr lang="en-US" sz="1400" dirty="0">
              <a:solidFill>
                <a:schemeClr val="tx2"/>
              </a:solidFill>
            </a:endParaRPr>
          </a:p>
        </p:txBody>
      </p:sp>
      <p:sp>
        <p:nvSpPr>
          <p:cNvPr id="4" name="Slide Number Placeholder 3"/>
          <p:cNvSpPr>
            <a:spLocks noGrp="1"/>
          </p:cNvSpPr>
          <p:nvPr>
            <p:ph type="sldNum" sz="quarter" idx="12"/>
          </p:nvPr>
        </p:nvSpPr>
        <p:spPr/>
        <p:txBody>
          <a:bodyPr/>
          <a:lstStyle/>
          <a:p>
            <a:pPr>
              <a:defRPr/>
            </a:pPr>
            <a:fld id="{0F3AB65A-7410-46F2-BA15-A3B27AD9C6F4}" type="slidenum">
              <a:rPr lang="en-US" altLang="en-US" smtClean="0"/>
              <a:pPr>
                <a:defRPr/>
              </a:pPr>
              <a:t>34</a:t>
            </a:fld>
            <a:endParaRPr lang="en-US" altLang="en-US"/>
          </a:p>
        </p:txBody>
      </p:sp>
      <p:pic>
        <p:nvPicPr>
          <p:cNvPr id="6" name="Picture 6" descr="CTC new logo_placehol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982" y="5924090"/>
            <a:ext cx="1113683" cy="42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15632" y="6089845"/>
            <a:ext cx="6326479" cy="276999"/>
          </a:xfrm>
          <a:prstGeom prst="rect">
            <a:avLst/>
          </a:prstGeom>
          <a:noFill/>
        </p:spPr>
        <p:txBody>
          <a:bodyPr wrap="square" rtlCol="0">
            <a:spAutoFit/>
          </a:bodyPr>
          <a:lstStyle/>
          <a:p>
            <a:r>
              <a:rPr lang="en-US" sz="1200" b="1" dirty="0" smtClean="0"/>
              <a:t>Response</a:t>
            </a:r>
            <a:r>
              <a:rPr lang="en-US" sz="1100" b="1" dirty="0" smtClean="0"/>
              <a:t> Count: 22</a:t>
            </a:r>
          </a:p>
        </p:txBody>
      </p:sp>
    </p:spTree>
    <p:extLst>
      <p:ext uri="{BB962C8B-B14F-4D97-AF65-F5344CB8AC3E}">
        <p14:creationId xmlns:p14="http://schemas.microsoft.com/office/powerpoint/2010/main" val="3771588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3" y="142504"/>
            <a:ext cx="8206347" cy="332510"/>
          </a:xfrm>
        </p:spPr>
        <p:txBody>
          <a:bodyPr>
            <a:noAutofit/>
          </a:bodyPr>
          <a:lstStyle/>
          <a:p>
            <a:r>
              <a:rPr lang="en-US" sz="2000" b="1" dirty="0" smtClean="0">
                <a:solidFill>
                  <a:schemeClr val="tx2"/>
                </a:solidFill>
              </a:rPr>
              <a:t>Question </a:t>
            </a:r>
            <a:r>
              <a:rPr lang="en-US" sz="2000" b="1" dirty="0">
                <a:solidFill>
                  <a:schemeClr val="tx2"/>
                </a:solidFill>
              </a:rPr>
              <a:t>9: Rate the appropriateness of physical facilities</a:t>
            </a:r>
            <a:endParaRPr lang="en-US" sz="2000" dirty="0">
              <a:solidFill>
                <a:schemeClr val="tx2"/>
              </a:solidFill>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4047019561"/>
              </p:ext>
            </p:extLst>
          </p:nvPr>
        </p:nvGraphicFramePr>
        <p:xfrm>
          <a:off x="522514" y="688769"/>
          <a:ext cx="3253839" cy="421574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pPr>
              <a:defRPr/>
            </a:pPr>
            <a:fld id="{D6D244A4-E27C-4467-8494-F1370E6EA638}" type="slidenum">
              <a:rPr lang="en-US" altLang="en-US" smtClean="0"/>
              <a:pPr>
                <a:defRPr/>
              </a:pPr>
              <a:t>35</a:t>
            </a:fld>
            <a:endParaRPr lang="en-US" altLang="en-US"/>
          </a:p>
        </p:txBody>
      </p:sp>
      <p:pic>
        <p:nvPicPr>
          <p:cNvPr id="18" name="Picture 6" descr="CTC new logo_placehol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8951" y="6113697"/>
            <a:ext cx="974272" cy="37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15632" y="5776165"/>
            <a:ext cx="6326479" cy="261610"/>
          </a:xfrm>
          <a:prstGeom prst="rect">
            <a:avLst/>
          </a:prstGeom>
          <a:noFill/>
        </p:spPr>
        <p:txBody>
          <a:bodyPr wrap="square" rtlCol="0">
            <a:spAutoFit/>
          </a:bodyPr>
          <a:lstStyle/>
          <a:p>
            <a:r>
              <a:rPr lang="en-US" sz="1100" b="1" dirty="0" smtClean="0"/>
              <a:t>Response Count: 99</a:t>
            </a:r>
          </a:p>
        </p:txBody>
      </p:sp>
      <p:sp>
        <p:nvSpPr>
          <p:cNvPr id="3" name="Content Placeholder 2"/>
          <p:cNvSpPr>
            <a:spLocks noGrp="1"/>
          </p:cNvSpPr>
          <p:nvPr>
            <p:ph sz="half" idx="2"/>
          </p:nvPr>
        </p:nvSpPr>
        <p:spPr>
          <a:xfrm>
            <a:off x="4144488" y="772428"/>
            <a:ext cx="4381995" cy="5003737"/>
          </a:xfrm>
        </p:spPr>
        <p:txBody>
          <a:bodyPr>
            <a:noAutofit/>
          </a:bodyPr>
          <a:lstStyle/>
          <a:p>
            <a:pPr marL="0" indent="0">
              <a:buNone/>
            </a:pPr>
            <a:r>
              <a:rPr lang="en-US" sz="1800" b="1" dirty="0" smtClean="0">
                <a:solidFill>
                  <a:schemeClr val="tx2"/>
                </a:solidFill>
              </a:rPr>
              <a:t>Comments</a:t>
            </a:r>
            <a:r>
              <a:rPr lang="en-US" sz="900" b="1" dirty="0" smtClean="0">
                <a:solidFill>
                  <a:schemeClr val="tx2"/>
                </a:solidFill>
              </a:rPr>
              <a:t>:</a:t>
            </a:r>
          </a:p>
          <a:p>
            <a:r>
              <a:rPr lang="en-US" sz="1100" dirty="0" smtClean="0">
                <a:solidFill>
                  <a:schemeClr val="tx2"/>
                </a:solidFill>
              </a:rPr>
              <a:t>Parking </a:t>
            </a:r>
            <a:r>
              <a:rPr lang="en-US" sz="1100" dirty="0">
                <a:solidFill>
                  <a:schemeClr val="tx2"/>
                </a:solidFill>
              </a:rPr>
              <a:t>Difficult; Bathroom Facilities; Prefer Location more centrally located + easier </a:t>
            </a:r>
            <a:r>
              <a:rPr lang="en-US" sz="1100" dirty="0" smtClean="0">
                <a:solidFill>
                  <a:schemeClr val="tx2"/>
                </a:solidFill>
              </a:rPr>
              <a:t>Parking - $</a:t>
            </a:r>
            <a:r>
              <a:rPr lang="en-US" sz="1100" dirty="0">
                <a:solidFill>
                  <a:schemeClr val="tx2"/>
                </a:solidFill>
              </a:rPr>
              <a:t>10 to park at Prov Place :-(</a:t>
            </a:r>
          </a:p>
          <a:p>
            <a:r>
              <a:rPr lang="en-US" sz="1100" dirty="0">
                <a:solidFill>
                  <a:schemeClr val="tx2"/>
                </a:solidFill>
              </a:rPr>
              <a:t>Still too cold - asked to turn off air cond.; Too much noise from people not in the ballroom. Hard to hear &amp; pay attention; Too many people at the doorways of the room. Safety issue; Need to have speakers stay on time</a:t>
            </a:r>
          </a:p>
          <a:p>
            <a:r>
              <a:rPr lang="en-US" sz="1100" dirty="0" smtClean="0">
                <a:solidFill>
                  <a:schemeClr val="tx2"/>
                </a:solidFill>
              </a:rPr>
              <a:t>Coffee/Fluids </a:t>
            </a:r>
            <a:r>
              <a:rPr lang="en-US" sz="1100" dirty="0">
                <a:solidFill>
                  <a:schemeClr val="tx2"/>
                </a:solidFill>
              </a:rPr>
              <a:t>taken away before last session - should have kept.</a:t>
            </a:r>
          </a:p>
          <a:p>
            <a:r>
              <a:rPr lang="en-US" sz="1100" dirty="0" smtClean="0">
                <a:solidFill>
                  <a:schemeClr val="tx2"/>
                </a:solidFill>
              </a:rPr>
              <a:t>Very </a:t>
            </a:r>
            <a:r>
              <a:rPr lang="en-US" sz="1100" dirty="0">
                <a:solidFill>
                  <a:schemeClr val="tx2"/>
                </a:solidFill>
              </a:rPr>
              <a:t>cold! in Ballroom noisy between presentations - loud chatter outside Ballroom</a:t>
            </a:r>
          </a:p>
          <a:p>
            <a:r>
              <a:rPr lang="en-US" sz="1100" dirty="0" smtClean="0">
                <a:solidFill>
                  <a:schemeClr val="tx2"/>
                </a:solidFill>
              </a:rPr>
              <a:t>Great </a:t>
            </a:r>
            <a:r>
              <a:rPr lang="en-US" sz="1100" dirty="0">
                <a:solidFill>
                  <a:schemeClr val="tx2"/>
                </a:solidFill>
              </a:rPr>
              <a:t>staff &amp; great Hotel  Thank you</a:t>
            </a:r>
          </a:p>
          <a:p>
            <a:r>
              <a:rPr lang="en-US" sz="1100" dirty="0" smtClean="0">
                <a:solidFill>
                  <a:schemeClr val="tx2"/>
                </a:solidFill>
              </a:rPr>
              <a:t>Too </a:t>
            </a:r>
            <a:r>
              <a:rPr lang="en-US" sz="1100" dirty="0">
                <a:solidFill>
                  <a:schemeClr val="tx2"/>
                </a:solidFill>
              </a:rPr>
              <a:t>cold but otherwise very good</a:t>
            </a:r>
          </a:p>
          <a:p>
            <a:r>
              <a:rPr lang="en-US" sz="1100" dirty="0">
                <a:solidFill>
                  <a:schemeClr val="tx2"/>
                </a:solidFill>
              </a:rPr>
              <a:t>The screens were too small. Could not see what was being presented.</a:t>
            </a:r>
          </a:p>
          <a:p>
            <a:r>
              <a:rPr lang="en-US" sz="1100" dirty="0" smtClean="0">
                <a:solidFill>
                  <a:schemeClr val="tx2"/>
                </a:solidFill>
              </a:rPr>
              <a:t>1</a:t>
            </a:r>
            <a:r>
              <a:rPr lang="en-US" sz="1100" dirty="0">
                <a:solidFill>
                  <a:schemeClr val="tx2"/>
                </a:solidFill>
              </a:rPr>
              <a:t>) Poor Parking 2) Circular tables not good for being able to write easily and view front of room for many people 3) should have someone come early enough to be able to check out AV equipment. Frustrating that isn't done. 4)It would be nice to have more time for the speaker &amp; time for Q&amp;A and presentation. Take the break out sessions and make them just the 4 with the 2nd part of them after the middle speaker 5) Have slides in handout form, can't see from back or available in email/website presentation 6) Future: A Shared Program, health </a:t>
            </a:r>
            <a:r>
              <a:rPr lang="en-US" sz="1100" dirty="0" smtClean="0">
                <a:solidFill>
                  <a:schemeClr val="tx2"/>
                </a:solidFill>
              </a:rPr>
              <a:t>insurance </a:t>
            </a:r>
            <a:r>
              <a:rPr lang="en-US" sz="1100" dirty="0">
                <a:solidFill>
                  <a:schemeClr val="tx2"/>
                </a:solidFill>
              </a:rPr>
              <a:t>care managers to help develop interaction between groups for better care coordination. Need to have goals for sessions in listing as relying on titles alone are not a good way to make informed decisions as to the best fit for breakout session </a:t>
            </a:r>
          </a:p>
          <a:p>
            <a:endParaRPr lang="en-US" sz="900" dirty="0">
              <a:solidFill>
                <a:schemeClr val="tx2"/>
              </a:solidFill>
            </a:endParaRPr>
          </a:p>
        </p:txBody>
      </p:sp>
    </p:spTree>
    <p:extLst>
      <p:ext uri="{BB962C8B-B14F-4D97-AF65-F5344CB8AC3E}">
        <p14:creationId xmlns:p14="http://schemas.microsoft.com/office/powerpoint/2010/main" val="3075650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162" y="142503"/>
            <a:ext cx="6490458" cy="1084219"/>
          </a:xfrm>
        </p:spPr>
        <p:txBody>
          <a:bodyPr>
            <a:normAutofit/>
          </a:bodyPr>
          <a:lstStyle/>
          <a:p>
            <a:r>
              <a:rPr lang="en-US" sz="3200" b="1" dirty="0" smtClean="0">
                <a:solidFill>
                  <a:schemeClr val="tx2"/>
                </a:solidFill>
              </a:rPr>
              <a:t>Question 1: Rating of Speakers</a:t>
            </a:r>
            <a:br>
              <a:rPr lang="en-US" sz="3200" b="1" dirty="0" smtClean="0">
                <a:solidFill>
                  <a:schemeClr val="tx2"/>
                </a:solidFill>
              </a:rPr>
            </a:br>
            <a:r>
              <a:rPr lang="en-US" sz="3200" dirty="0" smtClean="0">
                <a:solidFill>
                  <a:schemeClr val="tx2"/>
                </a:solidFill>
              </a:rPr>
              <a:t>1c: Nilay Shah, PhD</a:t>
            </a:r>
            <a:endParaRPr lang="en-US" sz="3200" dirty="0">
              <a:solidFill>
                <a:schemeClr val="tx2"/>
              </a:solidFill>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501606767"/>
              </p:ext>
            </p:extLst>
          </p:nvPr>
        </p:nvGraphicFramePr>
        <p:xfrm>
          <a:off x="201883" y="1187533"/>
          <a:ext cx="2303812" cy="47976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3654356329"/>
              </p:ext>
            </p:extLst>
          </p:nvPr>
        </p:nvGraphicFramePr>
        <p:xfrm>
          <a:off x="2388527" y="1151907"/>
          <a:ext cx="2232559" cy="4158281"/>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pPr>
              <a:defRPr/>
            </a:pPr>
            <a:fld id="{D6D244A4-E27C-4467-8494-F1370E6EA638}" type="slidenum">
              <a:rPr lang="en-US" altLang="en-US" smtClean="0"/>
              <a:pPr>
                <a:defRPr/>
              </a:pPr>
              <a:t>4</a:t>
            </a:fld>
            <a:endParaRPr lang="en-US" altLang="en-US"/>
          </a:p>
        </p:txBody>
      </p:sp>
      <p:sp>
        <p:nvSpPr>
          <p:cNvPr id="13" name="Content Placeholder 2"/>
          <p:cNvSpPr txBox="1">
            <a:spLocks/>
          </p:cNvSpPr>
          <p:nvPr/>
        </p:nvSpPr>
        <p:spPr bwMode="auto">
          <a:xfrm>
            <a:off x="4621086" y="1297491"/>
            <a:ext cx="1755963" cy="402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914400"/>
            <a:endParaRPr lang="en-US" dirty="0"/>
          </a:p>
        </p:txBody>
      </p:sp>
      <p:graphicFrame>
        <p:nvGraphicFramePr>
          <p:cNvPr id="16" name="Content Placeholder 11"/>
          <p:cNvGraphicFramePr>
            <a:graphicFrameLocks/>
          </p:cNvGraphicFramePr>
          <p:nvPr>
            <p:extLst>
              <p:ext uri="{D42A27DB-BD31-4B8C-83A1-F6EECF244321}">
                <p14:modId xmlns:p14="http://schemas.microsoft.com/office/powerpoint/2010/main" val="314634750"/>
              </p:ext>
            </p:extLst>
          </p:nvPr>
        </p:nvGraphicFramePr>
        <p:xfrm>
          <a:off x="4500911" y="1175656"/>
          <a:ext cx="2241202" cy="40257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ontent Placeholder 11"/>
          <p:cNvGraphicFramePr>
            <a:graphicFrameLocks/>
          </p:cNvGraphicFramePr>
          <p:nvPr>
            <p:extLst>
              <p:ext uri="{D42A27DB-BD31-4B8C-83A1-F6EECF244321}">
                <p14:modId xmlns:p14="http://schemas.microsoft.com/office/powerpoint/2010/main" val="116312162"/>
              </p:ext>
            </p:extLst>
          </p:nvPr>
        </p:nvGraphicFramePr>
        <p:xfrm>
          <a:off x="6567055" y="1187533"/>
          <a:ext cx="2363686" cy="3431968"/>
        </p:xfrm>
        <a:graphic>
          <a:graphicData uri="http://schemas.openxmlformats.org/drawingml/2006/chart">
            <c:chart xmlns:c="http://schemas.openxmlformats.org/drawingml/2006/chart" xmlns:r="http://schemas.openxmlformats.org/officeDocument/2006/relationships" r:id="rId5"/>
          </a:graphicData>
        </a:graphic>
      </p:graphicFrame>
      <p:pic>
        <p:nvPicPr>
          <p:cNvPr id="18" name="Picture 6" descr="CTC new logo_placehold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2113" y="5310188"/>
            <a:ext cx="225107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15634" y="6080372"/>
            <a:ext cx="6326479" cy="430887"/>
          </a:xfrm>
          <a:prstGeom prst="rect">
            <a:avLst/>
          </a:prstGeom>
          <a:noFill/>
        </p:spPr>
        <p:txBody>
          <a:bodyPr wrap="square" rtlCol="0">
            <a:spAutoFit/>
          </a:bodyPr>
          <a:lstStyle/>
          <a:p>
            <a:r>
              <a:rPr lang="en-US" sz="1100" dirty="0" smtClean="0"/>
              <a:t>Average Response Count: 102</a:t>
            </a:r>
          </a:p>
          <a:p>
            <a:r>
              <a:rPr lang="en-US" sz="1100" dirty="0" smtClean="0"/>
              <a:t>**</a:t>
            </a:r>
            <a:r>
              <a:rPr lang="en-US" sz="1100" b="1" i="1" dirty="0" smtClean="0"/>
              <a:t>Note</a:t>
            </a:r>
            <a:r>
              <a:rPr lang="en-US" sz="1100" dirty="0"/>
              <a:t>: </a:t>
            </a:r>
            <a:r>
              <a:rPr lang="en-US" sz="1100" dirty="0" smtClean="0"/>
              <a:t>If the Pie Chart does not display any of the Legend colors, no respondent chose  that color category </a:t>
            </a:r>
            <a:endParaRPr lang="en-US" sz="1100" dirty="0"/>
          </a:p>
        </p:txBody>
      </p:sp>
    </p:spTree>
    <p:extLst>
      <p:ext uri="{BB962C8B-B14F-4D97-AF65-F5344CB8AC3E}">
        <p14:creationId xmlns:p14="http://schemas.microsoft.com/office/powerpoint/2010/main" val="2311166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162" y="142503"/>
            <a:ext cx="6490458" cy="1084219"/>
          </a:xfrm>
        </p:spPr>
        <p:txBody>
          <a:bodyPr>
            <a:normAutofit/>
          </a:bodyPr>
          <a:lstStyle/>
          <a:p>
            <a:r>
              <a:rPr lang="en-US" sz="3200" b="1" dirty="0" smtClean="0">
                <a:solidFill>
                  <a:schemeClr val="tx2"/>
                </a:solidFill>
              </a:rPr>
              <a:t>Question 1: Rating of Speakers</a:t>
            </a:r>
            <a:br>
              <a:rPr lang="en-US" sz="3200" b="1" dirty="0" smtClean="0">
                <a:solidFill>
                  <a:schemeClr val="tx2"/>
                </a:solidFill>
              </a:rPr>
            </a:br>
            <a:r>
              <a:rPr lang="en-US" sz="3200" dirty="0" smtClean="0">
                <a:solidFill>
                  <a:schemeClr val="tx2"/>
                </a:solidFill>
              </a:rPr>
              <a:t>1d: Annie LeBlanc, PhD</a:t>
            </a:r>
            <a:endParaRPr lang="en-US" sz="3200" dirty="0">
              <a:solidFill>
                <a:schemeClr val="tx2"/>
              </a:solidFill>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489800199"/>
              </p:ext>
            </p:extLst>
          </p:nvPr>
        </p:nvGraphicFramePr>
        <p:xfrm>
          <a:off x="201883" y="1187533"/>
          <a:ext cx="2303812" cy="47976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3203144301"/>
              </p:ext>
            </p:extLst>
          </p:nvPr>
        </p:nvGraphicFramePr>
        <p:xfrm>
          <a:off x="2388527" y="1151907"/>
          <a:ext cx="2232559" cy="4158281"/>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pPr>
              <a:defRPr/>
            </a:pPr>
            <a:fld id="{D6D244A4-E27C-4467-8494-F1370E6EA638}" type="slidenum">
              <a:rPr lang="en-US" altLang="en-US" smtClean="0"/>
              <a:pPr>
                <a:defRPr/>
              </a:pPr>
              <a:t>5</a:t>
            </a:fld>
            <a:endParaRPr lang="en-US" altLang="en-US"/>
          </a:p>
        </p:txBody>
      </p:sp>
      <p:sp>
        <p:nvSpPr>
          <p:cNvPr id="13" name="Content Placeholder 2"/>
          <p:cNvSpPr txBox="1">
            <a:spLocks/>
          </p:cNvSpPr>
          <p:nvPr/>
        </p:nvSpPr>
        <p:spPr bwMode="auto">
          <a:xfrm>
            <a:off x="4621086" y="1297491"/>
            <a:ext cx="1755963" cy="402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914400"/>
            <a:endParaRPr lang="en-US" dirty="0"/>
          </a:p>
        </p:txBody>
      </p:sp>
      <p:graphicFrame>
        <p:nvGraphicFramePr>
          <p:cNvPr id="16" name="Content Placeholder 11"/>
          <p:cNvGraphicFramePr>
            <a:graphicFrameLocks/>
          </p:cNvGraphicFramePr>
          <p:nvPr>
            <p:extLst>
              <p:ext uri="{D42A27DB-BD31-4B8C-83A1-F6EECF244321}">
                <p14:modId xmlns:p14="http://schemas.microsoft.com/office/powerpoint/2010/main" val="1354171122"/>
              </p:ext>
            </p:extLst>
          </p:nvPr>
        </p:nvGraphicFramePr>
        <p:xfrm>
          <a:off x="4500911" y="1175656"/>
          <a:ext cx="2241202" cy="40257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ontent Placeholder 11"/>
          <p:cNvGraphicFramePr>
            <a:graphicFrameLocks/>
          </p:cNvGraphicFramePr>
          <p:nvPr>
            <p:extLst>
              <p:ext uri="{D42A27DB-BD31-4B8C-83A1-F6EECF244321}">
                <p14:modId xmlns:p14="http://schemas.microsoft.com/office/powerpoint/2010/main" val="1835572928"/>
              </p:ext>
            </p:extLst>
          </p:nvPr>
        </p:nvGraphicFramePr>
        <p:xfrm>
          <a:off x="6567055" y="1187533"/>
          <a:ext cx="2363686" cy="3431968"/>
        </p:xfrm>
        <a:graphic>
          <a:graphicData uri="http://schemas.openxmlformats.org/drawingml/2006/chart">
            <c:chart xmlns:c="http://schemas.openxmlformats.org/drawingml/2006/chart" xmlns:r="http://schemas.openxmlformats.org/officeDocument/2006/relationships" r:id="rId5"/>
          </a:graphicData>
        </a:graphic>
      </p:graphicFrame>
      <p:pic>
        <p:nvPicPr>
          <p:cNvPr id="18" name="Picture 6" descr="CTC new logo_placehold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2113" y="5310188"/>
            <a:ext cx="225107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15634" y="6080372"/>
            <a:ext cx="6326479" cy="430887"/>
          </a:xfrm>
          <a:prstGeom prst="rect">
            <a:avLst/>
          </a:prstGeom>
          <a:noFill/>
        </p:spPr>
        <p:txBody>
          <a:bodyPr wrap="square" rtlCol="0">
            <a:spAutoFit/>
          </a:bodyPr>
          <a:lstStyle/>
          <a:p>
            <a:r>
              <a:rPr lang="en-US" sz="1100" dirty="0" smtClean="0"/>
              <a:t>Average Response Count: 58</a:t>
            </a:r>
          </a:p>
          <a:p>
            <a:r>
              <a:rPr lang="en-US" sz="1100" dirty="0" smtClean="0"/>
              <a:t>**</a:t>
            </a:r>
            <a:r>
              <a:rPr lang="en-US" sz="1100" b="1" i="1" dirty="0" smtClean="0"/>
              <a:t>Note</a:t>
            </a:r>
            <a:r>
              <a:rPr lang="en-US" sz="1100" dirty="0"/>
              <a:t>: </a:t>
            </a:r>
            <a:r>
              <a:rPr lang="en-US" sz="1100" dirty="0" smtClean="0"/>
              <a:t>If the Pie Chart does not display any of the Legend colors, no respondent chose  that color category </a:t>
            </a:r>
            <a:endParaRPr lang="en-US" sz="1100" dirty="0"/>
          </a:p>
        </p:txBody>
      </p:sp>
    </p:spTree>
    <p:extLst>
      <p:ext uri="{BB962C8B-B14F-4D97-AF65-F5344CB8AC3E}">
        <p14:creationId xmlns:p14="http://schemas.microsoft.com/office/powerpoint/2010/main" val="33087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162" y="142503"/>
            <a:ext cx="6490458" cy="1084219"/>
          </a:xfrm>
        </p:spPr>
        <p:txBody>
          <a:bodyPr>
            <a:normAutofit/>
          </a:bodyPr>
          <a:lstStyle/>
          <a:p>
            <a:r>
              <a:rPr lang="en-US" sz="3200" b="1" dirty="0" smtClean="0">
                <a:solidFill>
                  <a:schemeClr val="tx2"/>
                </a:solidFill>
              </a:rPr>
              <a:t>Question 1: Rating of Speakers</a:t>
            </a:r>
            <a:br>
              <a:rPr lang="en-US" sz="3200" b="1" dirty="0" smtClean="0">
                <a:solidFill>
                  <a:schemeClr val="tx2"/>
                </a:solidFill>
              </a:rPr>
            </a:br>
            <a:r>
              <a:rPr lang="en-US" sz="3200" dirty="0" smtClean="0">
                <a:solidFill>
                  <a:schemeClr val="tx2"/>
                </a:solidFill>
              </a:rPr>
              <a:t>1e: Jan Walker, RN, MBA</a:t>
            </a:r>
            <a:endParaRPr lang="en-US" sz="3200" dirty="0">
              <a:solidFill>
                <a:schemeClr val="tx2"/>
              </a:solidFill>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173632883"/>
              </p:ext>
            </p:extLst>
          </p:nvPr>
        </p:nvGraphicFramePr>
        <p:xfrm>
          <a:off x="201883" y="1187533"/>
          <a:ext cx="2303812" cy="47976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1045805508"/>
              </p:ext>
            </p:extLst>
          </p:nvPr>
        </p:nvGraphicFramePr>
        <p:xfrm>
          <a:off x="2388527" y="1151907"/>
          <a:ext cx="2232559" cy="4158281"/>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pPr>
              <a:defRPr/>
            </a:pPr>
            <a:fld id="{D6D244A4-E27C-4467-8494-F1370E6EA638}" type="slidenum">
              <a:rPr lang="en-US" altLang="en-US" smtClean="0"/>
              <a:pPr>
                <a:defRPr/>
              </a:pPr>
              <a:t>6</a:t>
            </a:fld>
            <a:endParaRPr lang="en-US" altLang="en-US"/>
          </a:p>
        </p:txBody>
      </p:sp>
      <p:sp>
        <p:nvSpPr>
          <p:cNvPr id="13" name="Content Placeholder 2"/>
          <p:cNvSpPr txBox="1">
            <a:spLocks/>
          </p:cNvSpPr>
          <p:nvPr/>
        </p:nvSpPr>
        <p:spPr bwMode="auto">
          <a:xfrm>
            <a:off x="4621086" y="1297491"/>
            <a:ext cx="1755963" cy="402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914400"/>
            <a:endParaRPr lang="en-US" dirty="0"/>
          </a:p>
        </p:txBody>
      </p:sp>
      <p:graphicFrame>
        <p:nvGraphicFramePr>
          <p:cNvPr id="16" name="Content Placeholder 11"/>
          <p:cNvGraphicFramePr>
            <a:graphicFrameLocks/>
          </p:cNvGraphicFramePr>
          <p:nvPr>
            <p:extLst>
              <p:ext uri="{D42A27DB-BD31-4B8C-83A1-F6EECF244321}">
                <p14:modId xmlns:p14="http://schemas.microsoft.com/office/powerpoint/2010/main" val="589467027"/>
              </p:ext>
            </p:extLst>
          </p:nvPr>
        </p:nvGraphicFramePr>
        <p:xfrm>
          <a:off x="4500911" y="1175656"/>
          <a:ext cx="2241202" cy="40257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ontent Placeholder 11"/>
          <p:cNvGraphicFramePr>
            <a:graphicFrameLocks/>
          </p:cNvGraphicFramePr>
          <p:nvPr>
            <p:extLst>
              <p:ext uri="{D42A27DB-BD31-4B8C-83A1-F6EECF244321}">
                <p14:modId xmlns:p14="http://schemas.microsoft.com/office/powerpoint/2010/main" val="444045302"/>
              </p:ext>
            </p:extLst>
          </p:nvPr>
        </p:nvGraphicFramePr>
        <p:xfrm>
          <a:off x="6567055" y="1187533"/>
          <a:ext cx="2363686" cy="3431968"/>
        </p:xfrm>
        <a:graphic>
          <a:graphicData uri="http://schemas.openxmlformats.org/drawingml/2006/chart">
            <c:chart xmlns:c="http://schemas.openxmlformats.org/drawingml/2006/chart" xmlns:r="http://schemas.openxmlformats.org/officeDocument/2006/relationships" r:id="rId5"/>
          </a:graphicData>
        </a:graphic>
      </p:graphicFrame>
      <p:pic>
        <p:nvPicPr>
          <p:cNvPr id="18" name="Picture 6" descr="CTC new logo_placehold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2113" y="5310188"/>
            <a:ext cx="225107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15634" y="6080372"/>
            <a:ext cx="6326479" cy="430887"/>
          </a:xfrm>
          <a:prstGeom prst="rect">
            <a:avLst/>
          </a:prstGeom>
          <a:noFill/>
        </p:spPr>
        <p:txBody>
          <a:bodyPr wrap="square" rtlCol="0">
            <a:spAutoFit/>
          </a:bodyPr>
          <a:lstStyle/>
          <a:p>
            <a:r>
              <a:rPr lang="en-US" sz="1100" dirty="0" smtClean="0"/>
              <a:t>Average Response Count: 14</a:t>
            </a:r>
          </a:p>
          <a:p>
            <a:r>
              <a:rPr lang="en-US" sz="1100" dirty="0" smtClean="0"/>
              <a:t>**</a:t>
            </a:r>
            <a:r>
              <a:rPr lang="en-US" sz="1100" b="1" i="1" dirty="0" smtClean="0"/>
              <a:t>Note</a:t>
            </a:r>
            <a:r>
              <a:rPr lang="en-US" sz="1100" dirty="0"/>
              <a:t>: </a:t>
            </a:r>
            <a:r>
              <a:rPr lang="en-US" sz="1100" dirty="0" smtClean="0"/>
              <a:t>If the Pie Chart does not display any of the Legend colors, no respondent chose  that color category </a:t>
            </a:r>
            <a:endParaRPr lang="en-US" sz="1100" dirty="0"/>
          </a:p>
        </p:txBody>
      </p:sp>
    </p:spTree>
    <p:extLst>
      <p:ext uri="{BB962C8B-B14F-4D97-AF65-F5344CB8AC3E}">
        <p14:creationId xmlns:p14="http://schemas.microsoft.com/office/powerpoint/2010/main" val="2950637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162" y="142503"/>
            <a:ext cx="6490458" cy="1084219"/>
          </a:xfrm>
        </p:spPr>
        <p:txBody>
          <a:bodyPr>
            <a:normAutofit/>
          </a:bodyPr>
          <a:lstStyle/>
          <a:p>
            <a:r>
              <a:rPr lang="en-US" sz="3200" b="1" dirty="0" smtClean="0">
                <a:solidFill>
                  <a:schemeClr val="tx2"/>
                </a:solidFill>
              </a:rPr>
              <a:t>Question 1: Rating of Speakers</a:t>
            </a:r>
            <a:br>
              <a:rPr lang="en-US" sz="3200" b="1" dirty="0" smtClean="0">
                <a:solidFill>
                  <a:schemeClr val="tx2"/>
                </a:solidFill>
              </a:rPr>
            </a:br>
            <a:r>
              <a:rPr lang="en-US" sz="3200" dirty="0" smtClean="0">
                <a:solidFill>
                  <a:schemeClr val="tx2"/>
                </a:solidFill>
              </a:rPr>
              <a:t>1f: Paul Casale</a:t>
            </a:r>
            <a:endParaRPr lang="en-US" sz="3200" dirty="0">
              <a:solidFill>
                <a:schemeClr val="tx2"/>
              </a:solidFill>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4042565274"/>
              </p:ext>
            </p:extLst>
          </p:nvPr>
        </p:nvGraphicFramePr>
        <p:xfrm>
          <a:off x="201883" y="1187533"/>
          <a:ext cx="2303812" cy="47976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1705766987"/>
              </p:ext>
            </p:extLst>
          </p:nvPr>
        </p:nvGraphicFramePr>
        <p:xfrm>
          <a:off x="2388527" y="1151907"/>
          <a:ext cx="2232559" cy="4158281"/>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pPr>
              <a:defRPr/>
            </a:pPr>
            <a:fld id="{D6D244A4-E27C-4467-8494-F1370E6EA638}" type="slidenum">
              <a:rPr lang="en-US" altLang="en-US" smtClean="0"/>
              <a:pPr>
                <a:defRPr/>
              </a:pPr>
              <a:t>7</a:t>
            </a:fld>
            <a:endParaRPr lang="en-US" altLang="en-US"/>
          </a:p>
        </p:txBody>
      </p:sp>
      <p:sp>
        <p:nvSpPr>
          <p:cNvPr id="13" name="Content Placeholder 2"/>
          <p:cNvSpPr txBox="1">
            <a:spLocks/>
          </p:cNvSpPr>
          <p:nvPr/>
        </p:nvSpPr>
        <p:spPr bwMode="auto">
          <a:xfrm>
            <a:off x="4621086" y="1297491"/>
            <a:ext cx="1755963" cy="402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914400"/>
            <a:endParaRPr lang="en-US" dirty="0"/>
          </a:p>
        </p:txBody>
      </p:sp>
      <p:graphicFrame>
        <p:nvGraphicFramePr>
          <p:cNvPr id="16" name="Content Placeholder 11"/>
          <p:cNvGraphicFramePr>
            <a:graphicFrameLocks/>
          </p:cNvGraphicFramePr>
          <p:nvPr>
            <p:extLst>
              <p:ext uri="{D42A27DB-BD31-4B8C-83A1-F6EECF244321}">
                <p14:modId xmlns:p14="http://schemas.microsoft.com/office/powerpoint/2010/main" val="2101799713"/>
              </p:ext>
            </p:extLst>
          </p:nvPr>
        </p:nvGraphicFramePr>
        <p:xfrm>
          <a:off x="4500911" y="1175656"/>
          <a:ext cx="2241202" cy="40257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ontent Placeholder 11"/>
          <p:cNvGraphicFramePr>
            <a:graphicFrameLocks/>
          </p:cNvGraphicFramePr>
          <p:nvPr>
            <p:extLst>
              <p:ext uri="{D42A27DB-BD31-4B8C-83A1-F6EECF244321}">
                <p14:modId xmlns:p14="http://schemas.microsoft.com/office/powerpoint/2010/main" val="36869000"/>
              </p:ext>
            </p:extLst>
          </p:nvPr>
        </p:nvGraphicFramePr>
        <p:xfrm>
          <a:off x="6567055" y="1187533"/>
          <a:ext cx="2363686" cy="3431968"/>
        </p:xfrm>
        <a:graphic>
          <a:graphicData uri="http://schemas.openxmlformats.org/drawingml/2006/chart">
            <c:chart xmlns:c="http://schemas.openxmlformats.org/drawingml/2006/chart" xmlns:r="http://schemas.openxmlformats.org/officeDocument/2006/relationships" r:id="rId5"/>
          </a:graphicData>
        </a:graphic>
      </p:graphicFrame>
      <p:pic>
        <p:nvPicPr>
          <p:cNvPr id="18" name="Picture 6" descr="CTC new logo_placehold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2113" y="5310188"/>
            <a:ext cx="225107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15634" y="6080372"/>
            <a:ext cx="6326479" cy="430887"/>
          </a:xfrm>
          <a:prstGeom prst="rect">
            <a:avLst/>
          </a:prstGeom>
          <a:noFill/>
        </p:spPr>
        <p:txBody>
          <a:bodyPr wrap="square" rtlCol="0">
            <a:spAutoFit/>
          </a:bodyPr>
          <a:lstStyle/>
          <a:p>
            <a:r>
              <a:rPr lang="en-US" sz="1100" dirty="0" smtClean="0"/>
              <a:t>Average Response Count: 17</a:t>
            </a:r>
          </a:p>
          <a:p>
            <a:r>
              <a:rPr lang="en-US" sz="1100" dirty="0" smtClean="0"/>
              <a:t>**</a:t>
            </a:r>
            <a:r>
              <a:rPr lang="en-US" sz="1100" b="1" i="1" dirty="0" smtClean="0"/>
              <a:t>Note</a:t>
            </a:r>
            <a:r>
              <a:rPr lang="en-US" sz="1100" dirty="0"/>
              <a:t>: </a:t>
            </a:r>
            <a:r>
              <a:rPr lang="en-US" sz="1100" dirty="0" smtClean="0"/>
              <a:t>If the Pie Chart does not display any of the Legend colors, no respondent chose  that color category </a:t>
            </a:r>
            <a:endParaRPr lang="en-US" sz="1100" dirty="0"/>
          </a:p>
        </p:txBody>
      </p:sp>
    </p:spTree>
    <p:extLst>
      <p:ext uri="{BB962C8B-B14F-4D97-AF65-F5344CB8AC3E}">
        <p14:creationId xmlns:p14="http://schemas.microsoft.com/office/powerpoint/2010/main" val="486347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162" y="142503"/>
            <a:ext cx="6490458" cy="1084219"/>
          </a:xfrm>
        </p:spPr>
        <p:txBody>
          <a:bodyPr>
            <a:normAutofit/>
          </a:bodyPr>
          <a:lstStyle/>
          <a:p>
            <a:r>
              <a:rPr lang="en-US" sz="3200" b="1" dirty="0" smtClean="0">
                <a:solidFill>
                  <a:schemeClr val="tx2"/>
                </a:solidFill>
              </a:rPr>
              <a:t>Question 1: Rating of Speakers</a:t>
            </a:r>
            <a:br>
              <a:rPr lang="en-US" sz="3200" b="1" dirty="0" smtClean="0">
                <a:solidFill>
                  <a:schemeClr val="tx2"/>
                </a:solidFill>
              </a:rPr>
            </a:br>
            <a:r>
              <a:rPr lang="en-US" sz="3200" dirty="0" smtClean="0">
                <a:solidFill>
                  <a:schemeClr val="tx2"/>
                </a:solidFill>
              </a:rPr>
              <a:t>1g: Tom Delbanco, MD, MACP</a:t>
            </a:r>
            <a:endParaRPr lang="en-US" sz="3200" dirty="0">
              <a:solidFill>
                <a:schemeClr val="tx2"/>
              </a:solidFill>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094541689"/>
              </p:ext>
            </p:extLst>
          </p:nvPr>
        </p:nvGraphicFramePr>
        <p:xfrm>
          <a:off x="201883" y="1187533"/>
          <a:ext cx="2303812" cy="47976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2845600977"/>
              </p:ext>
            </p:extLst>
          </p:nvPr>
        </p:nvGraphicFramePr>
        <p:xfrm>
          <a:off x="2388527" y="1151907"/>
          <a:ext cx="2232559" cy="4158281"/>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pPr>
              <a:defRPr/>
            </a:pPr>
            <a:fld id="{D6D244A4-E27C-4467-8494-F1370E6EA638}" type="slidenum">
              <a:rPr lang="en-US" altLang="en-US" smtClean="0"/>
              <a:pPr>
                <a:defRPr/>
              </a:pPr>
              <a:t>8</a:t>
            </a:fld>
            <a:endParaRPr lang="en-US" altLang="en-US"/>
          </a:p>
        </p:txBody>
      </p:sp>
      <p:sp>
        <p:nvSpPr>
          <p:cNvPr id="13" name="Content Placeholder 2"/>
          <p:cNvSpPr txBox="1">
            <a:spLocks/>
          </p:cNvSpPr>
          <p:nvPr/>
        </p:nvSpPr>
        <p:spPr bwMode="auto">
          <a:xfrm>
            <a:off x="4621086" y="1297491"/>
            <a:ext cx="1755963" cy="402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914400"/>
            <a:endParaRPr lang="en-US" dirty="0"/>
          </a:p>
        </p:txBody>
      </p:sp>
      <p:graphicFrame>
        <p:nvGraphicFramePr>
          <p:cNvPr id="16" name="Content Placeholder 11"/>
          <p:cNvGraphicFramePr>
            <a:graphicFrameLocks/>
          </p:cNvGraphicFramePr>
          <p:nvPr>
            <p:extLst>
              <p:ext uri="{D42A27DB-BD31-4B8C-83A1-F6EECF244321}">
                <p14:modId xmlns:p14="http://schemas.microsoft.com/office/powerpoint/2010/main" val="246043939"/>
              </p:ext>
            </p:extLst>
          </p:nvPr>
        </p:nvGraphicFramePr>
        <p:xfrm>
          <a:off x="4500911" y="1175656"/>
          <a:ext cx="2241202" cy="40257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ontent Placeholder 11"/>
          <p:cNvGraphicFramePr>
            <a:graphicFrameLocks/>
          </p:cNvGraphicFramePr>
          <p:nvPr>
            <p:extLst>
              <p:ext uri="{D42A27DB-BD31-4B8C-83A1-F6EECF244321}">
                <p14:modId xmlns:p14="http://schemas.microsoft.com/office/powerpoint/2010/main" val="360888526"/>
              </p:ext>
            </p:extLst>
          </p:nvPr>
        </p:nvGraphicFramePr>
        <p:xfrm>
          <a:off x="6567055" y="1187533"/>
          <a:ext cx="2363686" cy="3431968"/>
        </p:xfrm>
        <a:graphic>
          <a:graphicData uri="http://schemas.openxmlformats.org/drawingml/2006/chart">
            <c:chart xmlns:c="http://schemas.openxmlformats.org/drawingml/2006/chart" xmlns:r="http://schemas.openxmlformats.org/officeDocument/2006/relationships" r:id="rId5"/>
          </a:graphicData>
        </a:graphic>
      </p:graphicFrame>
      <p:pic>
        <p:nvPicPr>
          <p:cNvPr id="18" name="Picture 6" descr="CTC new logo_placehold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2113" y="5310188"/>
            <a:ext cx="225107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15634" y="6080372"/>
            <a:ext cx="6326479" cy="430887"/>
          </a:xfrm>
          <a:prstGeom prst="rect">
            <a:avLst/>
          </a:prstGeom>
          <a:noFill/>
        </p:spPr>
        <p:txBody>
          <a:bodyPr wrap="square" rtlCol="0">
            <a:spAutoFit/>
          </a:bodyPr>
          <a:lstStyle/>
          <a:p>
            <a:r>
              <a:rPr lang="en-US" sz="1100" dirty="0" smtClean="0"/>
              <a:t>Average Response Count: 17</a:t>
            </a:r>
          </a:p>
          <a:p>
            <a:r>
              <a:rPr lang="en-US" sz="1100" dirty="0" smtClean="0"/>
              <a:t>**</a:t>
            </a:r>
            <a:r>
              <a:rPr lang="en-US" sz="1100" b="1" i="1" dirty="0" smtClean="0"/>
              <a:t>Note</a:t>
            </a:r>
            <a:r>
              <a:rPr lang="en-US" sz="1100" dirty="0"/>
              <a:t>: </a:t>
            </a:r>
            <a:r>
              <a:rPr lang="en-US" sz="1100" dirty="0" smtClean="0"/>
              <a:t>If the Pie Chart does not display any of the Legend colors, no respondent chose  that color category </a:t>
            </a:r>
            <a:endParaRPr lang="en-US" sz="1100" dirty="0"/>
          </a:p>
        </p:txBody>
      </p:sp>
    </p:spTree>
    <p:extLst>
      <p:ext uri="{BB962C8B-B14F-4D97-AF65-F5344CB8AC3E}">
        <p14:creationId xmlns:p14="http://schemas.microsoft.com/office/powerpoint/2010/main" val="3414845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162" y="142503"/>
            <a:ext cx="6490458" cy="1084219"/>
          </a:xfrm>
        </p:spPr>
        <p:txBody>
          <a:bodyPr>
            <a:normAutofit/>
          </a:bodyPr>
          <a:lstStyle/>
          <a:p>
            <a:r>
              <a:rPr lang="en-US" sz="3200" b="1" dirty="0" smtClean="0">
                <a:solidFill>
                  <a:schemeClr val="tx2"/>
                </a:solidFill>
              </a:rPr>
              <a:t>Question 1: Rating of Speakers</a:t>
            </a:r>
            <a:br>
              <a:rPr lang="en-US" sz="3200" b="1" dirty="0" smtClean="0">
                <a:solidFill>
                  <a:schemeClr val="tx2"/>
                </a:solidFill>
              </a:rPr>
            </a:br>
            <a:r>
              <a:rPr lang="en-US" sz="3200" dirty="0" smtClean="0">
                <a:solidFill>
                  <a:schemeClr val="tx2"/>
                </a:solidFill>
              </a:rPr>
              <a:t>1h: Lynn Ho, MD</a:t>
            </a:r>
            <a:endParaRPr lang="en-US" sz="3200" dirty="0">
              <a:solidFill>
                <a:schemeClr val="tx2"/>
              </a:solidFill>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367080525"/>
              </p:ext>
            </p:extLst>
          </p:nvPr>
        </p:nvGraphicFramePr>
        <p:xfrm>
          <a:off x="201883" y="1187533"/>
          <a:ext cx="2303812" cy="47976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1365588857"/>
              </p:ext>
            </p:extLst>
          </p:nvPr>
        </p:nvGraphicFramePr>
        <p:xfrm>
          <a:off x="2388527" y="1151907"/>
          <a:ext cx="2232559" cy="4158281"/>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pPr>
              <a:defRPr/>
            </a:pPr>
            <a:fld id="{D6D244A4-E27C-4467-8494-F1370E6EA638}" type="slidenum">
              <a:rPr lang="en-US" altLang="en-US" smtClean="0"/>
              <a:pPr>
                <a:defRPr/>
              </a:pPr>
              <a:t>9</a:t>
            </a:fld>
            <a:endParaRPr lang="en-US" altLang="en-US"/>
          </a:p>
        </p:txBody>
      </p:sp>
      <p:sp>
        <p:nvSpPr>
          <p:cNvPr id="13" name="Content Placeholder 2"/>
          <p:cNvSpPr txBox="1">
            <a:spLocks/>
          </p:cNvSpPr>
          <p:nvPr/>
        </p:nvSpPr>
        <p:spPr bwMode="auto">
          <a:xfrm>
            <a:off x="4621086" y="1297491"/>
            <a:ext cx="1755963" cy="402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914400"/>
            <a:endParaRPr lang="en-US" dirty="0"/>
          </a:p>
        </p:txBody>
      </p:sp>
      <p:graphicFrame>
        <p:nvGraphicFramePr>
          <p:cNvPr id="16" name="Content Placeholder 11"/>
          <p:cNvGraphicFramePr>
            <a:graphicFrameLocks/>
          </p:cNvGraphicFramePr>
          <p:nvPr>
            <p:extLst>
              <p:ext uri="{D42A27DB-BD31-4B8C-83A1-F6EECF244321}">
                <p14:modId xmlns:p14="http://schemas.microsoft.com/office/powerpoint/2010/main" val="1725319804"/>
              </p:ext>
            </p:extLst>
          </p:nvPr>
        </p:nvGraphicFramePr>
        <p:xfrm>
          <a:off x="4500911" y="1175656"/>
          <a:ext cx="2241202" cy="40257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ontent Placeholder 11"/>
          <p:cNvGraphicFramePr>
            <a:graphicFrameLocks/>
          </p:cNvGraphicFramePr>
          <p:nvPr>
            <p:extLst>
              <p:ext uri="{D42A27DB-BD31-4B8C-83A1-F6EECF244321}">
                <p14:modId xmlns:p14="http://schemas.microsoft.com/office/powerpoint/2010/main" val="1090159515"/>
              </p:ext>
            </p:extLst>
          </p:nvPr>
        </p:nvGraphicFramePr>
        <p:xfrm>
          <a:off x="6567055" y="1187533"/>
          <a:ext cx="2363686" cy="3431968"/>
        </p:xfrm>
        <a:graphic>
          <a:graphicData uri="http://schemas.openxmlformats.org/drawingml/2006/chart">
            <c:chart xmlns:c="http://schemas.openxmlformats.org/drawingml/2006/chart" xmlns:r="http://schemas.openxmlformats.org/officeDocument/2006/relationships" r:id="rId5"/>
          </a:graphicData>
        </a:graphic>
      </p:graphicFrame>
      <p:pic>
        <p:nvPicPr>
          <p:cNvPr id="18" name="Picture 6" descr="CTC new logo_placehold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2113" y="5310188"/>
            <a:ext cx="225107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15634" y="6080372"/>
            <a:ext cx="6326479" cy="430887"/>
          </a:xfrm>
          <a:prstGeom prst="rect">
            <a:avLst/>
          </a:prstGeom>
          <a:noFill/>
        </p:spPr>
        <p:txBody>
          <a:bodyPr wrap="square" rtlCol="0">
            <a:spAutoFit/>
          </a:bodyPr>
          <a:lstStyle/>
          <a:p>
            <a:r>
              <a:rPr lang="en-US" sz="1100" dirty="0" smtClean="0"/>
              <a:t>Average Response Count: 41</a:t>
            </a:r>
          </a:p>
          <a:p>
            <a:r>
              <a:rPr lang="en-US" sz="1100" dirty="0" smtClean="0"/>
              <a:t>**</a:t>
            </a:r>
            <a:r>
              <a:rPr lang="en-US" sz="1100" b="1" i="1" dirty="0" smtClean="0"/>
              <a:t>Note</a:t>
            </a:r>
            <a:r>
              <a:rPr lang="en-US" sz="1100" dirty="0"/>
              <a:t>: </a:t>
            </a:r>
            <a:r>
              <a:rPr lang="en-US" sz="1100" dirty="0" smtClean="0"/>
              <a:t>If the Pie Chart does not display any of the Legend colors, no respondent chose  that color category </a:t>
            </a:r>
            <a:endParaRPr lang="en-US" sz="1100" dirty="0"/>
          </a:p>
        </p:txBody>
      </p:sp>
    </p:spTree>
    <p:extLst>
      <p:ext uri="{BB962C8B-B14F-4D97-AF65-F5344CB8AC3E}">
        <p14:creationId xmlns:p14="http://schemas.microsoft.com/office/powerpoint/2010/main" val="1893061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1449</TotalTime>
  <Words>3019</Words>
  <Application>Microsoft Office PowerPoint</Application>
  <PresentationFormat>On-screen Show (4:3)</PresentationFormat>
  <Paragraphs>351</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2015 PCMH Nurse Care Manager’s Learning Collaborative Paving the Way</vt:lpstr>
      <vt:lpstr>Question 1: Rating of Speakers 1a: Debra Hurwitz, MBA, RN</vt:lpstr>
      <vt:lpstr>Question 1: Rating of Speakers 1b: Kathleen Hittner, MD</vt:lpstr>
      <vt:lpstr>Question 1: Rating of Speakers 1c: Nilay Shah, PhD</vt:lpstr>
      <vt:lpstr>Question 1: Rating of Speakers 1d: Annie LeBlanc, PhD</vt:lpstr>
      <vt:lpstr>Question 1: Rating of Speakers 1e: Jan Walker, RN, MBA</vt:lpstr>
      <vt:lpstr>Question 1: Rating of Speakers 1f: Paul Casale</vt:lpstr>
      <vt:lpstr>Question 1: Rating of Speakers 1g: Tom Delbanco, MD, MACP</vt:lpstr>
      <vt:lpstr>Question 1: Rating of Speakers 1h: Lynn Ho, MD</vt:lpstr>
      <vt:lpstr>Question 1: Rating of Speakers 1i: Deborah Garneau, MA</vt:lpstr>
      <vt:lpstr>Question 1: Rating of Speakers 1j: Suzanne McLaughlin, MD</vt:lpstr>
      <vt:lpstr>Question 1: Rating of Speakers 1k: Jody Neukirch, LICSW</vt:lpstr>
      <vt:lpstr>Question 1: Rating of Speakers 1l: Eleni Carr, MBA, LICSW</vt:lpstr>
      <vt:lpstr>Question 1: Rating of Speakers 1m: Hannah Rosenberg, MS</vt:lpstr>
      <vt:lpstr>Question 1: Rating of Speakers 1n: Esther Emard, MSN, RN, MSLIR</vt:lpstr>
      <vt:lpstr>Question 1: Rating of Speakers 1o: Sarah Thompson, PharmD</vt:lpstr>
      <vt:lpstr>Question 1: Rating of Speakers 1p: Carolynn Joy Nassar, MD</vt:lpstr>
      <vt:lpstr>Question 1: Rating of Speakers 1q: Garry Bliss, BA</vt:lpstr>
      <vt:lpstr>Question 1: Rating of Speakers 1r: Tom Joyce, LCDP, CPRS</vt:lpstr>
      <vt:lpstr>Question 1: Rating of Speakers 1s: Christine Harkins, MA, BA</vt:lpstr>
      <vt:lpstr>Question 1: Rating of Speakers 1t: Pano Yeracaris, MD</vt:lpstr>
      <vt:lpstr>Question 1: Rating of Speakers Comments</vt:lpstr>
      <vt:lpstr>Question 2: To what extent were you able to achieve the following objectives:</vt:lpstr>
      <vt:lpstr>Question 3: The Purpose/Goal(s) of this activity were: To improve primary care, patient outcomes, and delivery of high quality care coordination</vt:lpstr>
      <vt:lpstr>Question 4: Will information received during this activity have an impact on your practice behavior?</vt:lpstr>
      <vt:lpstr>Question 4: Will information received during this activity have an impact on your practice behavior? If Yes, how will it impact your practice behavior? Comments</vt:lpstr>
      <vt:lpstr>Question 5: What barriers, if any do you anticipate encountering as you make changes in your practice behavior? Comments</vt:lpstr>
      <vt:lpstr>Continued…Question 5: What barriers, if any do you anticipate encountering as you make changes in your practice behavior? Comments</vt:lpstr>
      <vt:lpstr>Question 6: Is this CNE program free of any bias?</vt:lpstr>
      <vt:lpstr>Question 7a: Option for Shared Decision Making Training Program AHRQ has developed a Train the Trainer Workshop that provides training on implementing shared decision making in the primary care setting ("The SHARE approach"). AHRQ has indicated that they would welcome the opportunity to bring the eight hour shared decision making workshop to Rhode Island, provided there is sufficient interest in applying shared decision making approach in the primary care setting. CTC is looking to potentially sponsor the SHARE workshop in April 2016, based on interest. AHRQ would cover the cost of trainers and the materials. Would your Practice/Organization be interested in attending the SHARE Train the Trainer Workshop and have a member of your staff trained in the shared decision making model?</vt:lpstr>
      <vt:lpstr>Question 7b: Would your Practice/Organization use the practice trainer to more fully implement the shared decision tools in your Practice/Organization?</vt:lpstr>
      <vt:lpstr>Question 8: Recommendations for future programs: Comments</vt:lpstr>
      <vt:lpstr>Continued…Question 8: Recommendations for future programs: Comments</vt:lpstr>
      <vt:lpstr>Continued…Question 8: Recommendations for future programs: Comments</vt:lpstr>
      <vt:lpstr>Question 9: Rate the appropriateness of physical facilities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Advisory Group R.I. Chronic Care Sustainability Initiative</dc:title>
  <dc:creator>Sarah Beron</dc:creator>
  <cp:lastModifiedBy>Brown, Candice</cp:lastModifiedBy>
  <cp:revision>199</cp:revision>
  <dcterms:created xsi:type="dcterms:W3CDTF">2013-10-16T15:00:37Z</dcterms:created>
  <dcterms:modified xsi:type="dcterms:W3CDTF">2016-01-11T20:20:46Z</dcterms:modified>
</cp:coreProperties>
</file>