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2" r:id="rId3"/>
    <p:sldId id="283" r:id="rId4"/>
    <p:sldId id="266" r:id="rId5"/>
    <p:sldId id="292" r:id="rId6"/>
    <p:sldId id="293" r:id="rId7"/>
    <p:sldId id="285" r:id="rId8"/>
    <p:sldId id="291" r:id="rId9"/>
    <p:sldId id="287" r:id="rId10"/>
    <p:sldId id="288" r:id="rId11"/>
    <p:sldId id="289" r:id="rId12"/>
    <p:sldId id="278" r:id="rId13"/>
    <p:sldId id="290" r:id="rId14"/>
    <p:sldId id="281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5" autoAdjust="0"/>
    <p:restoredTop sz="73211" autoAdjust="0"/>
  </p:normalViewPr>
  <p:slideViewPr>
    <p:cSldViewPr snapToGrid="0">
      <p:cViewPr varScale="1">
        <p:scale>
          <a:sx n="38" d="100"/>
          <a:sy n="38" d="100"/>
        </p:scale>
        <p:origin x="-72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CD32B-DFE2-4734-B283-48DB17F98779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1B10D-AE52-439B-B7E2-C4F47A06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4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54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1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2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33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Steps: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a process to standardize criteria for removal of patients from the high-risk panels and ensure review by clinical directors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55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1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06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12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41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about 35% of the patients on the high-risk list were truly high risk.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49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11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7 patients (3% of 224) that were</a:t>
            </a:r>
            <a:r>
              <a:rPr lang="en-US" baseline="0" dirty="0" smtClean="0"/>
              <a:t> not identified as high-risk by Coastal or by the new algorithm, 1 had cerebral palsy and 6 had conditions that would have been captured with the new methodology if EHR assessments and problem list diagnoses were used rather than claims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118 high risk patient charts reviewed</a:t>
            </a:r>
          </a:p>
          <a:p>
            <a:r>
              <a:rPr lang="en-US" baseline="0" dirty="0" smtClean="0"/>
              <a:t>224 non-high risk patient charts reviewed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342 total charts reviewed – 18% of 1858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66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Patients with high costs of care who were generally </a:t>
            </a:r>
            <a:r>
              <a:rPr lang="en-US" sz="2400" b="1" dirty="0" smtClean="0"/>
              <a:t>NOT</a:t>
            </a:r>
            <a:r>
              <a:rPr lang="en-US" sz="2400" dirty="0" smtClean="0"/>
              <a:t> high risk:</a:t>
            </a:r>
          </a:p>
          <a:p>
            <a:pPr lvl="1"/>
            <a:r>
              <a:rPr lang="en-US" dirty="0" smtClean="0"/>
              <a:t>Inflammatory Bowel Disease</a:t>
            </a:r>
          </a:p>
          <a:p>
            <a:pPr lvl="1"/>
            <a:r>
              <a:rPr lang="en-US" dirty="0" smtClean="0"/>
              <a:t>HIV</a:t>
            </a:r>
          </a:p>
          <a:p>
            <a:pPr lvl="1"/>
            <a:r>
              <a:rPr lang="en-US" dirty="0" smtClean="0"/>
              <a:t>Juvenile Rheumatoid Arthritis</a:t>
            </a:r>
          </a:p>
          <a:p>
            <a:pPr lvl="0"/>
            <a:r>
              <a:rPr lang="en-US" sz="2400" dirty="0" smtClean="0"/>
              <a:t>Patients with non-pharmacy related high costs of care:</a:t>
            </a:r>
          </a:p>
          <a:p>
            <a:pPr lvl="1"/>
            <a:r>
              <a:rPr lang="en-US" dirty="0" smtClean="0"/>
              <a:t>Cerebral palsy</a:t>
            </a:r>
          </a:p>
          <a:p>
            <a:pPr lvl="0"/>
            <a:r>
              <a:rPr lang="en-US" sz="2400" dirty="0" smtClean="0"/>
              <a:t>Patients with time-limited high costs of care:</a:t>
            </a:r>
          </a:p>
          <a:p>
            <a:pPr lvl="1"/>
            <a:r>
              <a:rPr lang="en-US" dirty="0" smtClean="0"/>
              <a:t>Congenital heart disease (repaired)</a:t>
            </a:r>
          </a:p>
          <a:p>
            <a:pPr lvl="1"/>
            <a:r>
              <a:rPr lang="en-US" dirty="0" smtClean="0"/>
              <a:t>Spinal fusion</a:t>
            </a:r>
          </a:p>
          <a:p>
            <a:pPr lvl="1"/>
            <a:r>
              <a:rPr lang="en-US" dirty="0" smtClean="0"/>
              <a:t>Osteomyelitis</a:t>
            </a:r>
          </a:p>
          <a:p>
            <a:pPr lvl="1"/>
            <a:r>
              <a:rPr lang="en-US" dirty="0" smtClean="0"/>
              <a:t>Malignancies</a:t>
            </a:r>
          </a:p>
          <a:p>
            <a:pPr lvl="1"/>
            <a:r>
              <a:rPr lang="en-US" dirty="0" smtClean="0"/>
              <a:t>Burns/Trauma (ICU admission)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B10D-AE52-439B-B7E2-C4F47A0670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737600" y="6019801"/>
            <a:ext cx="2844800" cy="7016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6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019801"/>
            <a:ext cx="2844800" cy="7016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1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5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53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46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164"/>
            <a:ext cx="10972800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019801"/>
            <a:ext cx="2844800" cy="7016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3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019801"/>
            <a:ext cx="2844800" cy="7016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2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019801"/>
            <a:ext cx="2844800" cy="7016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55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019801"/>
            <a:ext cx="2844800" cy="7016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5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019801"/>
            <a:ext cx="2844800" cy="7016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019801"/>
            <a:ext cx="2844800" cy="7016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22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0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019801"/>
            <a:ext cx="2844800" cy="7016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A7412241-23E0-42C5-8FCB-66D8A1CAE78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39FB624E-735F-4216-B767-1911A13CAA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1/26/2017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2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pic>
        <p:nvPicPr>
          <p:cNvPr id="1033" name="Picture 1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2" y="6019801"/>
            <a:ext cx="2330449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62650"/>
            <a:ext cx="102446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68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27" y="2166256"/>
            <a:ext cx="11827564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Pediatric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High </a:t>
            </a:r>
            <a:r>
              <a:rPr lang="en-US" dirty="0">
                <a:solidFill>
                  <a:schemeClr val="tx2"/>
                </a:solidFill>
              </a:rPr>
              <a:t>Risk </a:t>
            </a:r>
            <a:r>
              <a:rPr lang="en-US" dirty="0" smtClean="0">
                <a:solidFill>
                  <a:schemeClr val="tx2"/>
                </a:solidFill>
              </a:rPr>
              <a:t>Patient Identification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995056"/>
            <a:ext cx="10472928" cy="986079"/>
          </a:xfrm>
        </p:spPr>
        <p:txBody>
          <a:bodyPr/>
          <a:lstStyle/>
          <a:p>
            <a:r>
              <a:rPr lang="en-US" dirty="0" smtClean="0"/>
              <a:t>Ed McGookin, MD</a:t>
            </a:r>
            <a:r>
              <a:rPr lang="en-US" smtClean="0"/>
              <a:t>, FAAP</a:t>
            </a:r>
          </a:p>
          <a:p>
            <a:r>
              <a:rPr lang="en-US" smtClean="0"/>
              <a:t>January </a:t>
            </a:r>
            <a:r>
              <a:rPr lang="en-US" dirty="0" smtClean="0"/>
              <a:t>26, 2017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New Pediatric High-Risk </a:t>
            </a:r>
            <a:r>
              <a:rPr lang="en-US" altLang="en-US" b="1" dirty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with the following conditions:</a:t>
            </a:r>
          </a:p>
          <a:p>
            <a:pPr lvl="1"/>
            <a:r>
              <a:rPr lang="en-US" dirty="0"/>
              <a:t>Neonatal Abstinence Syndrome (NAS)</a:t>
            </a:r>
            <a:endParaRPr lang="en-US" sz="2800" dirty="0"/>
          </a:p>
          <a:p>
            <a:pPr lvl="1"/>
            <a:r>
              <a:rPr lang="en-US" dirty="0"/>
              <a:t>Seizure Disorder</a:t>
            </a:r>
            <a:endParaRPr lang="en-US" sz="2800" dirty="0"/>
          </a:p>
          <a:p>
            <a:pPr lvl="1"/>
            <a:r>
              <a:rPr lang="en-US" dirty="0"/>
              <a:t>Prematurity + Developmental Delay</a:t>
            </a:r>
            <a:endParaRPr lang="en-US" sz="2800" dirty="0"/>
          </a:p>
          <a:p>
            <a:pPr lvl="1"/>
            <a:r>
              <a:rPr lang="en-US" dirty="0"/>
              <a:t>ADHD + ODD, CD, or SUD</a:t>
            </a:r>
            <a:endParaRPr lang="en-US" sz="2800" dirty="0"/>
          </a:p>
          <a:p>
            <a:pPr lvl="1"/>
            <a:r>
              <a:rPr lang="en-US" dirty="0"/>
              <a:t>Asthma + ED/IP utilization &gt; 3 in 1 year</a:t>
            </a:r>
            <a:endParaRPr lang="en-US" sz="2800" dirty="0"/>
          </a:p>
          <a:p>
            <a:pPr lvl="1"/>
            <a:r>
              <a:rPr lang="en-US" dirty="0"/>
              <a:t>Autism + 2 or more chronic conditions</a:t>
            </a:r>
            <a:endParaRPr lang="en-US" sz="2800" dirty="0"/>
          </a:p>
          <a:p>
            <a:pPr fontAlgn="ctr">
              <a:spcBef>
                <a:spcPts val="1200"/>
              </a:spcBef>
            </a:pPr>
            <a:r>
              <a:rPr lang="en-US" dirty="0"/>
              <a:t>Practice identified high-risk patients after clinical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8329"/>
            <a:ext cx="10668000" cy="805544"/>
          </a:xfrm>
        </p:spPr>
        <p:txBody>
          <a:bodyPr/>
          <a:lstStyle/>
          <a:p>
            <a:pPr algn="ctr"/>
            <a:r>
              <a:rPr lang="en-US" sz="5000" b="1" dirty="0"/>
              <a:t>High Risk Identification Process</a:t>
            </a:r>
            <a:endParaRPr lang="en-US" sz="5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914400" y="1518627"/>
            <a:ext cx="10145486" cy="1023257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High-risk criteria will be applied to all pediatric patients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High-risk patient lists will be distributed to NCMs quarterly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5" y="2541884"/>
            <a:ext cx="8284029" cy="4316116"/>
          </a:xfrm>
        </p:spPr>
      </p:pic>
    </p:spTree>
    <p:extLst>
      <p:ext uri="{BB962C8B-B14F-4D97-AF65-F5344CB8AC3E}">
        <p14:creationId xmlns:p14="http://schemas.microsoft.com/office/powerpoint/2010/main" val="57516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6" y="42395"/>
            <a:ext cx="10851776" cy="1056621"/>
          </a:xfrm>
        </p:spPr>
        <p:txBody>
          <a:bodyPr/>
          <a:lstStyle/>
          <a:p>
            <a:pPr algn="ctr"/>
            <a:r>
              <a:rPr lang="en-US" b="1" dirty="0" smtClean="0"/>
              <a:t>EHR Identification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0976" y="1099016"/>
            <a:ext cx="10851776" cy="2532081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6243" y="3880213"/>
            <a:ext cx="9442174" cy="27593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82321" y="4558177"/>
            <a:ext cx="2927091" cy="4661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Workflow for High-Risk Patients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64229"/>
            <a:ext cx="10972800" cy="4060372"/>
          </a:xfrm>
        </p:spPr>
        <p:txBody>
          <a:bodyPr/>
          <a:lstStyle/>
          <a:p>
            <a:pPr lvl="0"/>
            <a:r>
              <a:rPr lang="en-US" sz="2800" dirty="0" smtClean="0"/>
              <a:t>NCM’s </a:t>
            </a:r>
            <a:r>
              <a:rPr lang="en-US" sz="2800" smtClean="0"/>
              <a:t>use High-Risk </a:t>
            </a:r>
            <a:r>
              <a:rPr lang="en-US" sz="2800" dirty="0"/>
              <a:t>Care Management templates to track and review encounters and care plans</a:t>
            </a:r>
          </a:p>
          <a:p>
            <a:pPr lvl="0"/>
            <a:r>
              <a:rPr lang="en-US" sz="2800" dirty="0"/>
              <a:t>Engagement rates and care plan completion rates will be reported monthly to the NCM’s</a:t>
            </a:r>
          </a:p>
          <a:p>
            <a:r>
              <a:rPr lang="en-US" dirty="0" smtClean="0"/>
              <a:t>NCM’s meet with Director of Clinical Services</a:t>
            </a:r>
          </a:p>
          <a:p>
            <a:pPr lvl="1"/>
            <a:r>
              <a:rPr lang="en-US" dirty="0" smtClean="0"/>
              <a:t>Review patients who can be assigned to quarterly care management</a:t>
            </a:r>
          </a:p>
          <a:p>
            <a:pPr lvl="1"/>
            <a:r>
              <a:rPr lang="en-US" dirty="0" smtClean="0"/>
              <a:t>Review patients who no longer meet high-risk criteria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b="1" dirty="0">
                <a:ea typeface="ＭＳ Ｐゴシック" pitchFamily="34" charset="-128"/>
              </a:rPr>
              <a:t>Questions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700" lvl="1" indent="0"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marL="0" indent="0"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>
              <a:ea typeface="ＭＳ Ｐゴシック" pitchFamily="34" charset="-128"/>
            </a:endParaRPr>
          </a:p>
          <a:p>
            <a:pPr lvl="1">
              <a:defRPr/>
            </a:pPr>
            <a:endParaRPr lang="en-US" sz="2800" dirty="0">
              <a:ea typeface="ＭＳ Ｐゴシック" pitchFamily="34" charset="-128"/>
            </a:endParaRPr>
          </a:p>
        </p:txBody>
      </p:sp>
      <p:pic>
        <p:nvPicPr>
          <p:cNvPr id="4" name="Picture 5" descr="C:\Users\dcunha\Desktop\question-ma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240030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6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References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2" indent="-273050">
              <a:buClr>
                <a:srgbClr val="0BD0D9"/>
              </a:buClr>
              <a:buSzPct val="95000"/>
            </a:pPr>
            <a:r>
              <a:rPr lang="en-US" sz="2000" dirty="0"/>
              <a:t>Hong, </a:t>
            </a:r>
            <a:r>
              <a:rPr lang="en-US" sz="2000" dirty="0" smtClean="0"/>
              <a:t>C.S., </a:t>
            </a:r>
            <a:r>
              <a:rPr lang="en-US" sz="2000" dirty="0"/>
              <a:t>Siegel, </a:t>
            </a:r>
            <a:r>
              <a:rPr lang="en-US" sz="2000" dirty="0" smtClean="0"/>
              <a:t>A.L., </a:t>
            </a:r>
            <a:r>
              <a:rPr lang="en-US" sz="2000" dirty="0"/>
              <a:t>and Ferris, </a:t>
            </a:r>
            <a:r>
              <a:rPr lang="en-US" sz="2000" dirty="0" smtClean="0"/>
              <a:t>T.G. (</a:t>
            </a:r>
            <a:r>
              <a:rPr lang="en-US" sz="2000" dirty="0"/>
              <a:t>2014). </a:t>
            </a:r>
            <a:r>
              <a:rPr lang="en-US" sz="2000" dirty="0" smtClean="0"/>
              <a:t>Caring for high-need, high-cost patients: What makes for a successful care management program? </a:t>
            </a:r>
            <a:r>
              <a:rPr lang="en-US" sz="2000" i="1" dirty="0" smtClean="0"/>
              <a:t>Commonwealth Fund</a:t>
            </a:r>
            <a:r>
              <a:rPr lang="en-US" sz="2000" dirty="0" smtClean="0"/>
              <a:t>,1764 (19), 1-19. 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6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936171"/>
            <a:ext cx="10972800" cy="846364"/>
          </a:xfrm>
        </p:spPr>
        <p:txBody>
          <a:bodyPr/>
          <a:lstStyle/>
          <a:p>
            <a:pPr algn="ctr"/>
            <a:r>
              <a:rPr lang="en-US" b="1" dirty="0" smtClean="0"/>
              <a:t>Complex Care Management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130879"/>
            <a:ext cx="10972800" cy="3126921"/>
          </a:xfrm>
        </p:spPr>
        <p:txBody>
          <a:bodyPr/>
          <a:lstStyle/>
          <a:p>
            <a:r>
              <a:rPr lang="en-US" dirty="0" smtClean="0"/>
              <a:t>Practice-operated vs. Delivery-system operated</a:t>
            </a:r>
          </a:p>
          <a:p>
            <a:pPr lvl="1"/>
            <a:r>
              <a:rPr lang="en-US" dirty="0" smtClean="0"/>
              <a:t>Central oversight of care management activities</a:t>
            </a:r>
          </a:p>
          <a:p>
            <a:pPr lvl="1"/>
            <a:r>
              <a:rPr lang="en-US" dirty="0" smtClean="0"/>
              <a:t>Economies of scale</a:t>
            </a:r>
          </a:p>
          <a:p>
            <a:pPr lvl="2"/>
            <a:r>
              <a:rPr lang="en-US" dirty="0" smtClean="0"/>
              <a:t>Training</a:t>
            </a:r>
          </a:p>
          <a:p>
            <a:pPr lvl="2"/>
            <a:r>
              <a:rPr lang="en-US" dirty="0" smtClean="0"/>
              <a:t>Peer-learning</a:t>
            </a:r>
          </a:p>
          <a:p>
            <a:pPr lvl="2"/>
            <a:r>
              <a:rPr lang="en-US" dirty="0" smtClean="0"/>
              <a:t>Data integration</a:t>
            </a:r>
          </a:p>
          <a:p>
            <a:pPr lvl="2"/>
            <a:r>
              <a:rPr lang="en-US" dirty="0" smtClean="0"/>
              <a:t>Connectivity across the delivery system</a:t>
            </a:r>
          </a:p>
          <a:p>
            <a:pPr lvl="2"/>
            <a:endParaRPr lang="en-US" dirty="0"/>
          </a:p>
          <a:p>
            <a:pPr marL="668337" lvl="2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5606144"/>
            <a:ext cx="63137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8337" lvl="2" indent="0">
              <a:buNone/>
            </a:pPr>
            <a:r>
              <a:rPr lang="en-US" sz="1000" dirty="0"/>
              <a:t>Hong, CS, Siegel, AL, and Ferris, TG. (2014). Commonwealth Fund.   </a:t>
            </a:r>
          </a:p>
        </p:txBody>
      </p:sp>
    </p:spTree>
    <p:extLst>
      <p:ext uri="{BB962C8B-B14F-4D97-AF65-F5344CB8AC3E}">
        <p14:creationId xmlns:p14="http://schemas.microsoft.com/office/powerpoint/2010/main" val="12645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3336"/>
            <a:ext cx="10972800" cy="1143000"/>
          </a:xfrm>
        </p:spPr>
        <p:txBody>
          <a:bodyPr/>
          <a:lstStyle/>
          <a:p>
            <a:pPr algn="ctr"/>
            <a:r>
              <a:rPr lang="en-US" b="1" dirty="0" smtClean="0"/>
              <a:t>Patient Selection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1365"/>
            <a:ext cx="10972800" cy="4389437"/>
          </a:xfrm>
        </p:spPr>
        <p:txBody>
          <a:bodyPr/>
          <a:lstStyle/>
          <a:p>
            <a:r>
              <a:rPr lang="en-US" dirty="0"/>
              <a:t>Hybrid Quantitative and Qualitative Patient Identification</a:t>
            </a:r>
          </a:p>
          <a:p>
            <a:pPr lvl="1"/>
            <a:r>
              <a:rPr lang="en-US" dirty="0"/>
              <a:t>Quantitative</a:t>
            </a:r>
          </a:p>
          <a:p>
            <a:pPr lvl="2"/>
            <a:r>
              <a:rPr lang="en-US" dirty="0"/>
              <a:t>Risk prediction analysis</a:t>
            </a:r>
          </a:p>
          <a:p>
            <a:pPr lvl="2"/>
            <a:r>
              <a:rPr lang="en-US" dirty="0"/>
              <a:t>High utilization</a:t>
            </a:r>
          </a:p>
          <a:p>
            <a:pPr lvl="2"/>
            <a:r>
              <a:rPr lang="en-US" dirty="0"/>
              <a:t>Condition-specific</a:t>
            </a:r>
          </a:p>
          <a:p>
            <a:pPr lvl="1"/>
            <a:r>
              <a:rPr lang="en-US" dirty="0"/>
              <a:t>Qualitative</a:t>
            </a:r>
          </a:p>
          <a:p>
            <a:pPr lvl="2"/>
            <a:r>
              <a:rPr lang="en-US" dirty="0"/>
              <a:t>Health risk assessment</a:t>
            </a:r>
          </a:p>
          <a:p>
            <a:pPr lvl="2"/>
            <a:r>
              <a:rPr lang="en-US" dirty="0"/>
              <a:t>Referral - by physician, staff or patient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5606144"/>
            <a:ext cx="6321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8337" lvl="2" indent="0">
              <a:buNone/>
            </a:pPr>
            <a:r>
              <a:rPr lang="en-US" sz="1000" dirty="0"/>
              <a:t>Hong, CS, Siegel, AL, and Ferris, TG. (2014). Commonwealth </a:t>
            </a:r>
            <a:r>
              <a:rPr lang="en-US" sz="1000" dirty="0" smtClean="0"/>
              <a:t>Fund,1764;19. 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501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76" y="634238"/>
            <a:ext cx="10016863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What do we mean by High-Risk?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333" y="2108030"/>
            <a:ext cx="10016863" cy="4496872"/>
          </a:xfrm>
        </p:spPr>
        <p:txBody>
          <a:bodyPr>
            <a:noAutofit/>
          </a:bodyPr>
          <a:lstStyle/>
          <a:p>
            <a:pPr lvl="1"/>
            <a:r>
              <a:rPr lang="en-US" dirty="0"/>
              <a:t>High Cost</a:t>
            </a:r>
            <a:endParaRPr lang="en-US" sz="2800" dirty="0"/>
          </a:p>
          <a:p>
            <a:pPr lvl="1"/>
            <a:r>
              <a:rPr lang="en-US" dirty="0"/>
              <a:t>High Utilization</a:t>
            </a:r>
            <a:endParaRPr lang="en-US" sz="2800" dirty="0"/>
          </a:p>
          <a:p>
            <a:pPr lvl="1"/>
            <a:r>
              <a:rPr lang="en-US" dirty="0"/>
              <a:t>High risk for future high cost or utilization (based on predictive modeling analysis)</a:t>
            </a:r>
            <a:endParaRPr lang="en-US" sz="2800" dirty="0"/>
          </a:p>
          <a:p>
            <a:pPr lvl="1"/>
            <a:r>
              <a:rPr lang="en-US" dirty="0"/>
              <a:t>High opportunity to benefit from care coordination</a:t>
            </a:r>
            <a:endParaRPr lang="en-US" sz="2800" dirty="0"/>
          </a:p>
          <a:p>
            <a:pPr marL="0" indent="0" fontAlgn="ctr">
              <a:spcBef>
                <a:spcPts val="1200"/>
              </a:spcBef>
              <a:buNone/>
            </a:pPr>
            <a:endParaRPr lang="en-US" sz="2400" b="1" dirty="0" smtClean="0"/>
          </a:p>
          <a:p>
            <a:pPr marL="0" indent="0" fontAlgn="ctr">
              <a:spcBef>
                <a:spcPts val="1200"/>
              </a:spcBef>
              <a:buNone/>
            </a:pPr>
            <a:endParaRPr lang="en-US" sz="2400" b="1" dirty="0" smtClean="0"/>
          </a:p>
          <a:p>
            <a:pPr fontAlgn="ctr">
              <a:spcBef>
                <a:spcPts val="1200"/>
              </a:spcBef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Current Pediatric High-Risk Criteria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u="sng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3 ED visits or inpatient admissions in the past 6 months</a:t>
            </a:r>
          </a:p>
          <a:p>
            <a:pPr fontAlgn="ctr"/>
            <a:r>
              <a:rPr lang="en-US" dirty="0"/>
              <a:t>Multiple chronic conditions </a:t>
            </a:r>
          </a:p>
          <a:p>
            <a:pPr fontAlgn="ctr"/>
            <a:r>
              <a:rPr lang="en-US" dirty="0"/>
              <a:t>A single poorly controlled chronic condition</a:t>
            </a:r>
          </a:p>
          <a:p>
            <a:pPr fontAlgn="ctr"/>
            <a:r>
              <a:rPr lang="en-US" dirty="0"/>
              <a:t>A complex acute or chronic </a:t>
            </a:r>
            <a:r>
              <a:rPr lang="en-US" dirty="0" smtClean="0"/>
              <a:t>illness</a:t>
            </a:r>
          </a:p>
          <a:p>
            <a:pPr fontAlgn="ctr"/>
            <a:r>
              <a:rPr lang="en-US" dirty="0" smtClean="0"/>
              <a:t>Practice-identified patients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29056"/>
            <a:ext cx="10972800" cy="780288"/>
          </a:xfrm>
        </p:spPr>
        <p:txBody>
          <a:bodyPr/>
          <a:lstStyle/>
          <a:p>
            <a:pPr algn="ctr"/>
            <a:r>
              <a:rPr lang="en-US" b="1" dirty="0" smtClean="0"/>
              <a:t>PCMH-Kids High-Risk Patients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654628"/>
            <a:ext cx="10809514" cy="1763485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Multi-payer list of high-risk pediatric patients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Conducted chart review 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Identified chronic conditions with a strong correlation with high </a:t>
            </a:r>
            <a:r>
              <a:rPr lang="en-US" b="0" dirty="0" smtClean="0">
                <a:solidFill>
                  <a:schemeClr val="tx1"/>
                </a:solidFill>
              </a:rPr>
              <a:t>risk criteria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27440" y="3624942"/>
            <a:ext cx="3520017" cy="2299949"/>
          </a:xfrm>
        </p:spPr>
        <p:txBody>
          <a:bodyPr/>
          <a:lstStyle/>
          <a:p>
            <a:pPr lvl="1"/>
            <a:r>
              <a:rPr lang="en-US" dirty="0"/>
              <a:t>Autism</a:t>
            </a:r>
            <a:endParaRPr lang="en-US" sz="2800" dirty="0"/>
          </a:p>
          <a:p>
            <a:pPr lvl="1"/>
            <a:r>
              <a:rPr lang="en-US" dirty="0"/>
              <a:t>ADHD</a:t>
            </a:r>
            <a:endParaRPr lang="en-US" sz="2800" dirty="0"/>
          </a:p>
          <a:p>
            <a:pPr lvl="1"/>
            <a:r>
              <a:rPr lang="en-US" dirty="0"/>
              <a:t>Asthma</a:t>
            </a:r>
            <a:endParaRPr lang="en-US" sz="2800" dirty="0"/>
          </a:p>
          <a:p>
            <a:pPr lvl="1"/>
            <a:r>
              <a:rPr lang="en-US" dirty="0"/>
              <a:t>Anorexia</a:t>
            </a:r>
            <a:endParaRPr lang="en-US" sz="2800" dirty="0"/>
          </a:p>
          <a:p>
            <a:pPr lvl="1"/>
            <a:r>
              <a:rPr lang="en-US" dirty="0"/>
              <a:t>Anxiety</a:t>
            </a:r>
            <a:endParaRPr lang="en-US" sz="2800" dirty="0"/>
          </a:p>
          <a:p>
            <a:pPr lvl="1"/>
            <a:r>
              <a:rPr lang="en-US" dirty="0"/>
              <a:t>Cerebral palsy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47457" y="3624942"/>
            <a:ext cx="6868886" cy="2735377"/>
          </a:xfrm>
        </p:spPr>
        <p:txBody>
          <a:bodyPr/>
          <a:lstStyle/>
          <a:p>
            <a:pPr lvl="1"/>
            <a:r>
              <a:rPr lang="en-US" dirty="0" smtClean="0"/>
              <a:t>Depression</a:t>
            </a:r>
            <a:endParaRPr lang="en-US" sz="2800" dirty="0"/>
          </a:p>
          <a:p>
            <a:pPr lvl="1"/>
            <a:r>
              <a:rPr lang="en-US" dirty="0"/>
              <a:t>Diabetes</a:t>
            </a:r>
            <a:endParaRPr lang="en-US" sz="2800" dirty="0"/>
          </a:p>
          <a:p>
            <a:pPr lvl="1"/>
            <a:r>
              <a:rPr lang="en-US" dirty="0"/>
              <a:t>Drug/Substance abuse</a:t>
            </a:r>
            <a:endParaRPr lang="en-US" sz="2800" dirty="0"/>
          </a:p>
          <a:p>
            <a:pPr lvl="1"/>
            <a:r>
              <a:rPr lang="en-US" dirty="0"/>
              <a:t>Mixed Receptive/Expressive Language Disorder</a:t>
            </a:r>
            <a:endParaRPr lang="en-US" sz="2800" dirty="0"/>
          </a:p>
          <a:p>
            <a:pPr lvl="1"/>
            <a:r>
              <a:rPr lang="en-US" dirty="0"/>
              <a:t>Prematurity</a:t>
            </a:r>
            <a:endParaRPr lang="en-US" sz="2800" dirty="0"/>
          </a:p>
          <a:p>
            <a:pPr lvl="1"/>
            <a:r>
              <a:rPr lang="en-US" dirty="0"/>
              <a:t>Seizure disorder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UHC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ED and IP utilization rates are less valuable in the pediatric population</a:t>
            </a:r>
          </a:p>
          <a:p>
            <a:pPr lvl="0"/>
            <a:r>
              <a:rPr lang="en-US" sz="2400" dirty="0"/>
              <a:t>High predictive value for identifying high-risk patients:</a:t>
            </a:r>
          </a:p>
          <a:p>
            <a:pPr lvl="1"/>
            <a:r>
              <a:rPr lang="en-US" sz="2200" dirty="0"/>
              <a:t>Seizure disorder</a:t>
            </a:r>
          </a:p>
          <a:p>
            <a:pPr lvl="1"/>
            <a:r>
              <a:rPr lang="en-US" sz="2200" dirty="0"/>
              <a:t>Neonatal Abstinence Syndrome </a:t>
            </a:r>
          </a:p>
          <a:p>
            <a:pPr lvl="1"/>
            <a:r>
              <a:rPr lang="en-US" sz="2200" dirty="0"/>
              <a:t>Prematurity with comorbid developmental delay </a:t>
            </a:r>
          </a:p>
          <a:p>
            <a:pPr lvl="1"/>
            <a:r>
              <a:rPr lang="en-US" sz="2200" dirty="0"/>
              <a:t>ADHD with comorbid ODD, CD, Substance Use Disorder</a:t>
            </a:r>
          </a:p>
          <a:p>
            <a:pPr lvl="1"/>
            <a:r>
              <a:rPr lang="en-US" sz="2200" dirty="0"/>
              <a:t>Asthma with high ED or Inpatient utilization rates</a:t>
            </a:r>
          </a:p>
          <a:p>
            <a:pPr lvl="1"/>
            <a:r>
              <a:rPr lang="en-US" sz="2200" dirty="0"/>
              <a:t>Practice-identified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791" y="477078"/>
            <a:ext cx="10668000" cy="881272"/>
          </a:xfrm>
        </p:spPr>
        <p:txBody>
          <a:bodyPr/>
          <a:lstStyle/>
          <a:p>
            <a:pPr algn="ctr"/>
            <a:r>
              <a:rPr lang="en-US" sz="5000" b="1" dirty="0"/>
              <a:t>Revised Analysis</a:t>
            </a:r>
            <a:endParaRPr lang="en-US" sz="5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139148" y="1669775"/>
            <a:ext cx="6818243" cy="428045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400" dirty="0"/>
              <a:t>1858 active, mapped patients</a:t>
            </a:r>
          </a:p>
          <a:p>
            <a:pPr marL="1096963" lvl="1" indent="-457200">
              <a:buFont typeface="Arial" charset="0"/>
              <a:buChar char="•"/>
            </a:pPr>
            <a:r>
              <a:rPr lang="en-US" sz="2400" dirty="0"/>
              <a:t>118 high risk </a:t>
            </a:r>
            <a:r>
              <a:rPr lang="en-US" sz="2400" dirty="0" smtClean="0"/>
              <a:t>patients</a:t>
            </a:r>
          </a:p>
          <a:p>
            <a:pPr marL="1371600" lvl="2" indent="-457200">
              <a:buFont typeface="Arial" charset="0"/>
              <a:buChar char="•"/>
            </a:pPr>
            <a:r>
              <a:rPr lang="en-US" sz="2200" dirty="0" smtClean="0"/>
              <a:t>42 </a:t>
            </a:r>
            <a:r>
              <a:rPr lang="en-US" sz="2200" dirty="0"/>
              <a:t>patients </a:t>
            </a:r>
            <a:r>
              <a:rPr lang="en-US" sz="2200" dirty="0" smtClean="0"/>
              <a:t>identified </a:t>
            </a:r>
            <a:r>
              <a:rPr lang="en-US" sz="2200" dirty="0"/>
              <a:t>by Coastal as high risk prior to this </a:t>
            </a:r>
            <a:r>
              <a:rPr lang="en-US" sz="2200" dirty="0" smtClean="0"/>
              <a:t>analysis </a:t>
            </a:r>
            <a:r>
              <a:rPr lang="en-US" sz="2200" dirty="0"/>
              <a:t>(2.2% of total) </a:t>
            </a:r>
          </a:p>
          <a:p>
            <a:pPr marL="1371600" lvl="2" indent="-457200">
              <a:buFont typeface="Arial" charset="0"/>
              <a:buChar char="•"/>
            </a:pPr>
            <a:r>
              <a:rPr lang="en-US" sz="2200" dirty="0" smtClean="0"/>
              <a:t>76 </a:t>
            </a:r>
            <a:r>
              <a:rPr lang="en-US" sz="2200" dirty="0"/>
              <a:t>patients </a:t>
            </a:r>
            <a:r>
              <a:rPr lang="en-US" sz="2200" dirty="0" smtClean="0"/>
              <a:t>were </a:t>
            </a:r>
            <a:r>
              <a:rPr lang="en-US" sz="2200" dirty="0"/>
              <a:t>identified as high risk based on the revised </a:t>
            </a:r>
            <a:r>
              <a:rPr lang="en-US" sz="2200" dirty="0" smtClean="0"/>
              <a:t>criteria </a:t>
            </a:r>
            <a:r>
              <a:rPr lang="en-US" sz="2200" dirty="0"/>
              <a:t>(4.1% of total</a:t>
            </a:r>
            <a:r>
              <a:rPr lang="en-US" sz="2200" dirty="0" smtClean="0"/>
              <a:t>)</a:t>
            </a:r>
          </a:p>
          <a:p>
            <a:pPr marL="1096963" lvl="1" indent="-457200">
              <a:buFont typeface="Arial" charset="0"/>
              <a:buChar char="•"/>
            </a:pPr>
            <a:r>
              <a:rPr lang="en-US" sz="2400" dirty="0" smtClean="0"/>
              <a:t>224 non-high risk patient charts reviewed </a:t>
            </a:r>
          </a:p>
          <a:p>
            <a:pPr marL="1371600" lvl="2" indent="-457200">
              <a:buFont typeface="Arial" charset="0"/>
              <a:buChar char="•"/>
            </a:pPr>
            <a:r>
              <a:rPr lang="en-US" sz="2200" dirty="0" smtClean="0"/>
              <a:t>7 patients not identified as high-risk by either method met high-risk criteria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91" y="1669775"/>
            <a:ext cx="5130207" cy="4112926"/>
          </a:xfrm>
        </p:spPr>
      </p:pic>
    </p:spTree>
    <p:extLst>
      <p:ext uri="{BB962C8B-B14F-4D97-AF65-F5344CB8AC3E}">
        <p14:creationId xmlns:p14="http://schemas.microsoft.com/office/powerpoint/2010/main" val="10536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837886"/>
            <a:ext cx="10972800" cy="774424"/>
          </a:xfrm>
        </p:spPr>
        <p:txBody>
          <a:bodyPr/>
          <a:lstStyle/>
          <a:p>
            <a:pPr algn="ctr"/>
            <a:r>
              <a:rPr lang="en-US" b="1" dirty="0"/>
              <a:t>Observations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932317"/>
            <a:ext cx="10972800" cy="3312543"/>
          </a:xfrm>
        </p:spPr>
        <p:txBody>
          <a:bodyPr/>
          <a:lstStyle/>
          <a:p>
            <a:pPr lvl="0"/>
            <a:r>
              <a:rPr lang="en-US" sz="2400" dirty="0"/>
              <a:t>Total cost of care is not a reliable indicator of </a:t>
            </a:r>
            <a:r>
              <a:rPr lang="en-US" sz="2400" dirty="0" smtClean="0"/>
              <a:t>high-risk patients</a:t>
            </a:r>
            <a:endParaRPr lang="en-US" sz="2400" dirty="0"/>
          </a:p>
          <a:p>
            <a:pPr lvl="1"/>
            <a:r>
              <a:rPr lang="en-US" dirty="0"/>
              <a:t>High pharmacy costs of care </a:t>
            </a:r>
          </a:p>
          <a:p>
            <a:pPr lvl="1"/>
            <a:r>
              <a:rPr lang="en-US" dirty="0"/>
              <a:t>Time-limited high costs of care </a:t>
            </a:r>
          </a:p>
          <a:p>
            <a:pPr lvl="1"/>
            <a:r>
              <a:rPr lang="en-US" dirty="0" smtClean="0"/>
              <a:t>Conditions </a:t>
            </a:r>
            <a:r>
              <a:rPr lang="en-US" dirty="0"/>
              <a:t>with </a:t>
            </a:r>
            <a:r>
              <a:rPr lang="en-US" dirty="0" smtClean="0"/>
              <a:t>significant DME or adjunctive care requirements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astal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3247</TotalTime>
  <Words>717</Words>
  <Application>Microsoft Office PowerPoint</Application>
  <PresentationFormat>Custom</PresentationFormat>
  <Paragraphs>135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Coastal Theme</vt:lpstr>
      <vt:lpstr>Pediatric  High Risk Patient Identification</vt:lpstr>
      <vt:lpstr>Complex Care Management</vt:lpstr>
      <vt:lpstr>Patient Selection</vt:lpstr>
      <vt:lpstr>What do we mean by High-Risk?</vt:lpstr>
      <vt:lpstr>Current Pediatric High-Risk Criteria</vt:lpstr>
      <vt:lpstr>PCMH-Kids High-Risk Patients</vt:lpstr>
      <vt:lpstr>UHC Data Analysis</vt:lpstr>
      <vt:lpstr>Revised Analysis</vt:lpstr>
      <vt:lpstr>Observations</vt:lpstr>
      <vt:lpstr>New Pediatric High-Risk Criteria</vt:lpstr>
      <vt:lpstr>High Risk Identification Process</vt:lpstr>
      <vt:lpstr>EHR Identification</vt:lpstr>
      <vt:lpstr>Workflow for High-Risk Patients</vt:lpstr>
      <vt:lpstr>Questions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Risk Patient Identification and Management</dc:title>
  <dc:creator>Sarah Thompson</dc:creator>
  <cp:lastModifiedBy>Information Technology</cp:lastModifiedBy>
  <cp:revision>42</cp:revision>
  <cp:lastPrinted>2017-01-25T19:55:53Z</cp:lastPrinted>
  <dcterms:created xsi:type="dcterms:W3CDTF">2016-03-29T20:27:01Z</dcterms:created>
  <dcterms:modified xsi:type="dcterms:W3CDTF">2017-01-26T12:27:41Z</dcterms:modified>
</cp:coreProperties>
</file>