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58" r:id="rId4"/>
    <p:sldId id="261" r:id="rId5"/>
    <p:sldId id="262" r:id="rId6"/>
    <p:sldId id="260" r:id="rId7"/>
    <p:sldId id="263" r:id="rId8"/>
    <p:sldId id="265"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876FC5-14F4-4725-A08C-1DA01AF8EBCF}" type="datetimeFigureOut">
              <a:rPr lang="en-US" smtClean="0"/>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E17009-CF4E-4F01-B76B-96E8E77B95E5}" type="slidenum">
              <a:rPr lang="en-US" smtClean="0"/>
              <a:t>‹#›</a:t>
            </a:fld>
            <a:endParaRPr lang="en-US"/>
          </a:p>
        </p:txBody>
      </p:sp>
    </p:spTree>
    <p:extLst>
      <p:ext uri="{BB962C8B-B14F-4D97-AF65-F5344CB8AC3E}">
        <p14:creationId xmlns:p14="http://schemas.microsoft.com/office/powerpoint/2010/main" val="2379706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946FDB8-DBB1-42EB-A051-5027AB9C0ECD}" type="datetimeFigureOut">
              <a:rPr lang="en-US" smtClean="0"/>
              <a:t>12/7/2016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0682330-1B1D-43BF-8A8E-663CDBD5F37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46FDB8-DBB1-42EB-A051-5027AB9C0ECD}"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82330-1B1D-43BF-8A8E-663CDBD5F3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46FDB8-DBB1-42EB-A051-5027AB9C0ECD}"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82330-1B1D-43BF-8A8E-663CDBD5F3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46FDB8-DBB1-42EB-A051-5027AB9C0ECD}"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82330-1B1D-43BF-8A8E-663CDBD5F37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46FDB8-DBB1-42EB-A051-5027AB9C0ECD}"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82330-1B1D-43BF-8A8E-663CDBD5F37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46FDB8-DBB1-42EB-A051-5027AB9C0ECD}"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82330-1B1D-43BF-8A8E-663CDBD5F37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46FDB8-DBB1-42EB-A051-5027AB9C0ECD}"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682330-1B1D-43BF-8A8E-663CDBD5F37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46FDB8-DBB1-42EB-A051-5027AB9C0ECD}"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682330-1B1D-43BF-8A8E-663CDBD5F37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46FDB8-DBB1-42EB-A051-5027AB9C0ECD}"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682330-1B1D-43BF-8A8E-663CDBD5F3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46FDB8-DBB1-42EB-A051-5027AB9C0ECD}"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82330-1B1D-43BF-8A8E-663CDBD5F37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46FDB8-DBB1-42EB-A051-5027AB9C0ECD}"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0682330-1B1D-43BF-8A8E-663CDBD5F37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946FDB8-DBB1-42EB-A051-5027AB9C0ECD}" type="datetimeFigureOut">
              <a:rPr lang="en-US" smtClean="0"/>
              <a:t>12/7/2016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0682330-1B1D-43BF-8A8E-663CDBD5F37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outhcountyhealth.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cid:image001.png@01D22887.6067FF50"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cid:image005.png@01D229F0.21FA0910"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t"/>
          <a:lstStyle/>
          <a:p>
            <a:r>
              <a:rPr lang="en-US" dirty="0" smtClean="0"/>
              <a:t>Palliative Care at South County Health</a:t>
            </a:r>
            <a:endParaRPr lang="en-US" dirty="0"/>
          </a:p>
        </p:txBody>
      </p:sp>
      <p:sp>
        <p:nvSpPr>
          <p:cNvPr id="3" name="Subtitle 2"/>
          <p:cNvSpPr>
            <a:spLocks noGrp="1"/>
          </p:cNvSpPr>
          <p:nvPr>
            <p:ph type="subTitle" idx="1"/>
          </p:nvPr>
        </p:nvSpPr>
        <p:spPr/>
        <p:txBody>
          <a:bodyPr>
            <a:normAutofit fontScale="47500" lnSpcReduction="20000"/>
          </a:bodyPr>
          <a:lstStyle/>
          <a:p>
            <a:r>
              <a:rPr lang="en-US" dirty="0"/>
              <a:t> </a:t>
            </a:r>
          </a:p>
          <a:p>
            <a:r>
              <a:rPr lang="en-US" dirty="0"/>
              <a:t>           </a:t>
            </a:r>
          </a:p>
          <a:p>
            <a:r>
              <a:rPr lang="en-US" dirty="0"/>
              <a:t> </a:t>
            </a:r>
            <a:r>
              <a:rPr lang="en-US" cap="small" dirty="0"/>
              <a:t> </a:t>
            </a:r>
            <a:endParaRPr lang="en-US" dirty="0"/>
          </a:p>
          <a:p>
            <a:r>
              <a:rPr lang="en-US" cap="small" dirty="0"/>
              <a:t> </a:t>
            </a:r>
            <a:endParaRPr lang="en-US" dirty="0"/>
          </a:p>
          <a:p>
            <a:r>
              <a:rPr lang="en-US" b="1" dirty="0"/>
              <a:t>Our Vision: </a:t>
            </a:r>
            <a:endParaRPr lang="en-US" dirty="0"/>
          </a:p>
          <a:p>
            <a:r>
              <a:rPr lang="en-US" dirty="0"/>
              <a:t>To forge extraordinary connections with our community that support health at every stage of life. </a:t>
            </a:r>
          </a:p>
          <a:p>
            <a:r>
              <a:rPr lang="en-US" dirty="0"/>
              <a:t> </a:t>
            </a:r>
          </a:p>
          <a:p>
            <a:r>
              <a:rPr lang="en-US" b="1" dirty="0"/>
              <a:t>Learn more:</a:t>
            </a:r>
            <a:r>
              <a:rPr lang="en-US" dirty="0"/>
              <a:t> </a:t>
            </a:r>
            <a:r>
              <a:rPr lang="en-US" dirty="0">
                <a:hlinkClick r:id="rId2"/>
              </a:rPr>
              <a:t>www.southcountyhealth.org</a:t>
            </a:r>
            <a:endParaRPr lang="en-US" dirty="0"/>
          </a:p>
          <a:p>
            <a:endParaRPr lang="en-US" dirty="0" smtClean="0"/>
          </a:p>
          <a:p>
            <a:endParaRPr lang="en-US"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1F497D"/>
                </a:solidFill>
                <a:effectLst/>
                <a:latin typeface="Calibri" pitchFamily="34" charset="0"/>
                <a:ea typeface="Times New Roman" pitchFamily="18" charset="0"/>
                <a:cs typeface="Times New Roman" pitchFamily="18"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1F497D"/>
                </a:solidFill>
                <a:effectLst/>
                <a:latin typeface="Calibri" pitchFamily="34" charset="0"/>
                <a:ea typeface="Times New Roman" pitchFamily="18" charset="0"/>
                <a:cs typeface="Times New Roman" pitchFamily="18"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1F497D"/>
                </a:solidFill>
                <a:effectLst/>
                <a:latin typeface="Calibri" pitchFamily="34" charset="0"/>
                <a:ea typeface="Times New Roman" pitchFamily="18" charset="0"/>
                <a:cs typeface="Times New Roman" pitchFamily="18"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1F497D"/>
                </a:solidFill>
                <a:effectLst/>
                <a:latin typeface="Calibri" pitchFamily="34" charset="0"/>
                <a:ea typeface="Times New Roman" pitchFamily="18" charset="0"/>
                <a:cs typeface="Times New Roman" pitchFamily="18"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1F497D"/>
                </a:solidFill>
                <a:effectLst/>
                <a:latin typeface="Calibri" pitchFamily="34" charset="0"/>
                <a:ea typeface="Times New Roman" pitchFamily="18" charset="0"/>
                <a:cs typeface="Times New Roman" pitchFamily="18" charset="0"/>
              </a:rPr>
              <a:t>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1F497D"/>
                </a:solidFill>
                <a:effectLst/>
                <a:latin typeface="Calibri" pitchFamily="34" charset="0"/>
                <a:ea typeface="Times New Roman" pitchFamily="18" charset="0"/>
                <a:cs typeface="Times New Roman" pitchFamily="18"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78245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Palliative Care History</a:t>
            </a:r>
            <a:endParaRPr lang="en-US" dirty="0"/>
          </a:p>
        </p:txBody>
      </p:sp>
      <p:sp>
        <p:nvSpPr>
          <p:cNvPr id="3" name="Content Placeholder 2"/>
          <p:cNvSpPr>
            <a:spLocks noGrp="1"/>
          </p:cNvSpPr>
          <p:nvPr>
            <p:ph idx="1"/>
          </p:nvPr>
        </p:nvSpPr>
        <p:spPr/>
        <p:txBody>
          <a:bodyPr/>
          <a:lstStyle/>
          <a:p>
            <a:r>
              <a:rPr lang="en-US" dirty="0" smtClean="0"/>
              <a:t>South County Home Health</a:t>
            </a:r>
          </a:p>
          <a:p>
            <a:r>
              <a:rPr lang="en-US" dirty="0" smtClean="0"/>
              <a:t>Palliative Care program associated with Hope Hospice and Palliative Care.</a:t>
            </a:r>
          </a:p>
          <a:p>
            <a:r>
              <a:rPr lang="en-US" dirty="0" smtClean="0"/>
              <a:t>January 2015-Board Chair at SCH, Nurse Practitioners, Doctors, Social Workers, Admin. Assistants, Community members</a:t>
            </a:r>
          </a:p>
          <a:p>
            <a:r>
              <a:rPr lang="en-US" dirty="0" smtClean="0"/>
              <a:t>July 2015- discussions on how to operationalize Palliative Care Team at South County Health</a:t>
            </a:r>
          </a:p>
          <a:p>
            <a:r>
              <a:rPr lang="en-US" dirty="0" smtClean="0"/>
              <a:t>October 2015- Agreement with Hope Hospice and Palliative Care to Provide Dr. and NP</a:t>
            </a:r>
          </a:p>
          <a:p>
            <a:endParaRPr lang="en-US" dirty="0"/>
          </a:p>
        </p:txBody>
      </p:sp>
    </p:spTree>
    <p:extLst>
      <p:ext uri="{BB962C8B-B14F-4D97-AF65-F5344CB8AC3E}">
        <p14:creationId xmlns:p14="http://schemas.microsoft.com/office/powerpoint/2010/main" val="932568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Necessary elements</a:t>
            </a:r>
            <a:endParaRPr lang="en-US" dirty="0"/>
          </a:p>
        </p:txBody>
      </p:sp>
      <p:sp>
        <p:nvSpPr>
          <p:cNvPr id="3" name="Content Placeholder 2"/>
          <p:cNvSpPr>
            <a:spLocks noGrp="1"/>
          </p:cNvSpPr>
          <p:nvPr>
            <p:ph idx="1"/>
          </p:nvPr>
        </p:nvSpPr>
        <p:spPr/>
        <p:txBody>
          <a:bodyPr/>
          <a:lstStyle/>
          <a:p>
            <a:r>
              <a:rPr lang="en-US" dirty="0" smtClean="0"/>
              <a:t>Local Care and Coordination</a:t>
            </a:r>
          </a:p>
          <a:p>
            <a:r>
              <a:rPr lang="en-US" dirty="0" smtClean="0"/>
              <a:t>Consultative Service</a:t>
            </a:r>
          </a:p>
          <a:p>
            <a:r>
              <a:rPr lang="en-US" dirty="0" smtClean="0"/>
              <a:t>Social Worker provided by the System</a:t>
            </a:r>
          </a:p>
          <a:p>
            <a:r>
              <a:rPr lang="en-US" dirty="0" smtClean="0"/>
              <a:t>½ time Chaplain provided by the System</a:t>
            </a:r>
          </a:p>
          <a:p>
            <a:r>
              <a:rPr lang="en-US" dirty="0" smtClean="0"/>
              <a:t>4 hours presence of NP or MD in house daily</a:t>
            </a:r>
          </a:p>
          <a:p>
            <a:r>
              <a:rPr lang="en-US" dirty="0" smtClean="0"/>
              <a:t>Data for analysis</a:t>
            </a:r>
          </a:p>
          <a:p>
            <a:r>
              <a:rPr lang="en-US" dirty="0" smtClean="0"/>
              <a:t>Palliative Care Registry</a:t>
            </a:r>
          </a:p>
          <a:p>
            <a:endParaRPr lang="en-US" dirty="0"/>
          </a:p>
        </p:txBody>
      </p:sp>
    </p:spTree>
    <p:extLst>
      <p:ext uri="{BB962C8B-B14F-4D97-AF65-F5344CB8AC3E}">
        <p14:creationId xmlns:p14="http://schemas.microsoft.com/office/powerpoint/2010/main" val="1958105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7200" y="-838200"/>
            <a:ext cx="8229600" cy="3200400"/>
          </a:xfrm>
        </p:spPr>
        <p:txBody>
          <a:bodyPr/>
          <a:lstStyle/>
          <a:p>
            <a:r>
              <a:rPr lang="en-US" dirty="0" smtClean="0"/>
              <a:t>Tracking &amp; Process</a:t>
            </a:r>
            <a:br>
              <a:rPr lang="en-US" dirty="0" smtClean="0"/>
            </a:br>
            <a:r>
              <a:rPr lang="en-US" dirty="0" smtClean="0"/>
              <a:t> Registry</a:t>
            </a:r>
            <a:endParaRPr lang="en-US" dirty="0"/>
          </a:p>
        </p:txBody>
      </p:sp>
      <p:sp>
        <p:nvSpPr>
          <p:cNvPr id="2" name="Subtitle 1"/>
          <p:cNvSpPr>
            <a:spLocks noGrp="1"/>
          </p:cNvSpPr>
          <p:nvPr>
            <p:ph type="subTitle" idx="1"/>
          </p:nvPr>
        </p:nvSpPr>
        <p:spPr>
          <a:xfrm>
            <a:off x="1143000" y="2514600"/>
            <a:ext cx="7010400" cy="3810000"/>
          </a:xfrm>
        </p:spPr>
        <p:txBody>
          <a:bodyPr/>
          <a:lstStyle/>
          <a:p>
            <a:pPr marL="285750" indent="-285750" algn="l">
              <a:buFont typeface="Arial" pitchFamily="34" charset="0"/>
              <a:buChar char="•"/>
            </a:pPr>
            <a:r>
              <a:rPr lang="en-US" sz="1400" dirty="0" smtClean="0"/>
              <a:t>Patient</a:t>
            </a:r>
          </a:p>
          <a:p>
            <a:pPr marL="285750" indent="-285750" algn="l">
              <a:buFont typeface="Arial" pitchFamily="34" charset="0"/>
              <a:buChar char="•"/>
            </a:pPr>
            <a:r>
              <a:rPr lang="en-US" sz="1400" dirty="0" smtClean="0"/>
              <a:t>PCP</a:t>
            </a:r>
          </a:p>
          <a:p>
            <a:pPr marL="285750" indent="-285750" algn="l">
              <a:buFont typeface="Arial" pitchFamily="34" charset="0"/>
              <a:buChar char="•"/>
            </a:pPr>
            <a:r>
              <a:rPr lang="en-US" sz="1400" dirty="0" smtClean="0"/>
              <a:t>Unit</a:t>
            </a:r>
          </a:p>
          <a:p>
            <a:pPr marL="285750" indent="-285750" algn="l">
              <a:buFont typeface="Arial" pitchFamily="34" charset="0"/>
              <a:buChar char="•"/>
            </a:pPr>
            <a:r>
              <a:rPr lang="en-US" sz="1400" dirty="0" smtClean="0"/>
              <a:t>Admitting Diagnosis</a:t>
            </a:r>
          </a:p>
          <a:p>
            <a:pPr marL="285750" indent="-285750" algn="l">
              <a:buFont typeface="Arial" pitchFamily="34" charset="0"/>
              <a:buChar char="•"/>
            </a:pPr>
            <a:r>
              <a:rPr lang="en-US" sz="1400" dirty="0" smtClean="0"/>
              <a:t>Palliative Care score (</a:t>
            </a:r>
            <a:r>
              <a:rPr lang="en-US" sz="1400" dirty="0" err="1" smtClean="0"/>
              <a:t>rn</a:t>
            </a:r>
            <a:r>
              <a:rPr lang="en-US" sz="1400" dirty="0" smtClean="0"/>
              <a:t> screening tool)</a:t>
            </a:r>
          </a:p>
          <a:p>
            <a:pPr marL="285750" indent="-285750" algn="l">
              <a:buFont typeface="Arial" pitchFamily="34" charset="0"/>
              <a:buChar char="•"/>
            </a:pPr>
            <a:r>
              <a:rPr lang="en-US" sz="1400" dirty="0" smtClean="0"/>
              <a:t>Received consult/or not</a:t>
            </a:r>
          </a:p>
          <a:p>
            <a:pPr marL="285750" indent="-285750" algn="l">
              <a:buFont typeface="Arial" pitchFamily="34" charset="0"/>
              <a:buChar char="•"/>
            </a:pPr>
            <a:r>
              <a:rPr lang="en-US" sz="1400" dirty="0" smtClean="0"/>
              <a:t>Number of consults per month</a:t>
            </a:r>
          </a:p>
          <a:p>
            <a:pPr marL="285750" indent="-285750" algn="l">
              <a:buFont typeface="Arial" pitchFamily="34" charset="0"/>
              <a:buChar char="•"/>
            </a:pPr>
            <a:r>
              <a:rPr lang="en-US" sz="1400" dirty="0" smtClean="0"/>
              <a:t>Patients who receive </a:t>
            </a:r>
            <a:r>
              <a:rPr lang="en-US" sz="1400" dirty="0" err="1" smtClean="0"/>
              <a:t>molst</a:t>
            </a:r>
            <a:r>
              <a:rPr lang="en-US" sz="1400" dirty="0" smtClean="0"/>
              <a:t> form (p.c. provider)</a:t>
            </a:r>
          </a:p>
          <a:p>
            <a:pPr marL="285750" indent="-285750" algn="l">
              <a:buFont typeface="Arial" pitchFamily="34" charset="0"/>
              <a:buChar char="•"/>
            </a:pPr>
            <a:r>
              <a:rPr lang="en-US" sz="1400" dirty="0" smtClean="0"/>
              <a:t>Spiritual Care Assessments</a:t>
            </a:r>
          </a:p>
          <a:p>
            <a:pPr marL="285750" indent="-285750" algn="l">
              <a:buFont typeface="Arial" pitchFamily="34" charset="0"/>
              <a:buChar char="•"/>
            </a:pPr>
            <a:r>
              <a:rPr lang="en-US" sz="1400" dirty="0" smtClean="0"/>
              <a:t>Advanced care planning (changes)</a:t>
            </a:r>
          </a:p>
          <a:p>
            <a:pPr marL="285750" indent="-285750" algn="l">
              <a:buFont typeface="Arial" pitchFamily="34" charset="0"/>
              <a:buChar char="•"/>
            </a:pPr>
            <a:r>
              <a:rPr lang="en-US" sz="1400" dirty="0" smtClean="0"/>
              <a:t>Consults by provider</a:t>
            </a:r>
          </a:p>
          <a:p>
            <a:pPr marL="285750" indent="-285750" algn="l">
              <a:buFont typeface="Arial" pitchFamily="34" charset="0"/>
              <a:buChar char="•"/>
            </a:pPr>
            <a:r>
              <a:rPr lang="en-US" sz="1400" dirty="0" smtClean="0"/>
              <a:t>Average admit to consult days</a:t>
            </a:r>
          </a:p>
          <a:p>
            <a:pPr algn="l"/>
            <a:endParaRPr lang="en-US" sz="1400" dirty="0" smtClean="0"/>
          </a:p>
          <a:p>
            <a:r>
              <a:rPr lang="en-US" sz="1400" dirty="0" smtClean="0"/>
              <a:t>YTD 2016 Palliative care patients = 166</a:t>
            </a:r>
          </a:p>
          <a:p>
            <a:pPr marL="285750" indent="-285750" algn="l">
              <a:buFont typeface="Arial" pitchFamily="34" charset="0"/>
              <a:buChar char="•"/>
            </a:pPr>
            <a:endParaRPr lang="en-US" dirty="0"/>
          </a:p>
        </p:txBody>
      </p:sp>
    </p:spTree>
    <p:extLst>
      <p:ext uri="{BB962C8B-B14F-4D97-AF65-F5344CB8AC3E}">
        <p14:creationId xmlns:p14="http://schemas.microsoft.com/office/powerpoint/2010/main" val="4151039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id:image001.png@01D22887.6067FF5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371600" y="304800"/>
            <a:ext cx="6477000" cy="5772150"/>
          </a:xfrm>
          <a:prstGeom prst="rect">
            <a:avLst/>
          </a:prstGeom>
          <a:noFill/>
          <a:ln>
            <a:noFill/>
          </a:ln>
        </p:spPr>
      </p:pic>
    </p:spTree>
    <p:extLst>
      <p:ext uri="{BB962C8B-B14F-4D97-AF65-F5344CB8AC3E}">
        <p14:creationId xmlns:p14="http://schemas.microsoft.com/office/powerpoint/2010/main" val="1400708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id:image005.png@01D229F0.21FA091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45432" y="533400"/>
            <a:ext cx="7924800" cy="5410200"/>
          </a:xfrm>
          <a:prstGeom prst="rect">
            <a:avLst/>
          </a:prstGeom>
          <a:noFill/>
          <a:ln>
            <a:noFill/>
          </a:ln>
        </p:spPr>
      </p:pic>
    </p:spTree>
    <p:extLst>
      <p:ext uri="{BB962C8B-B14F-4D97-AF65-F5344CB8AC3E}">
        <p14:creationId xmlns:p14="http://schemas.microsoft.com/office/powerpoint/2010/main" val="3574981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smtClean="0"/>
              <a:t>Palliative Care is not Hospice</a:t>
            </a:r>
          </a:p>
          <a:p>
            <a:r>
              <a:rPr lang="en-US" dirty="0" smtClean="0"/>
              <a:t>Educational Survey of Hospitalists and higher utilizers </a:t>
            </a:r>
            <a:r>
              <a:rPr lang="en-US" dirty="0" err="1" smtClean="0"/>
              <a:t>Heme-Onc</a:t>
            </a:r>
            <a:endParaRPr lang="en-US" dirty="0" smtClean="0"/>
          </a:p>
          <a:p>
            <a:r>
              <a:rPr lang="en-US" dirty="0" smtClean="0"/>
              <a:t>“I can do it myself”</a:t>
            </a:r>
          </a:p>
          <a:p>
            <a:r>
              <a:rPr lang="en-US" dirty="0" smtClean="0"/>
              <a:t>Hospitalizations are too short</a:t>
            </a:r>
          </a:p>
          <a:p>
            <a:endParaRPr lang="en-US" dirty="0"/>
          </a:p>
        </p:txBody>
      </p:sp>
    </p:spTree>
    <p:extLst>
      <p:ext uri="{BB962C8B-B14F-4D97-AF65-F5344CB8AC3E}">
        <p14:creationId xmlns:p14="http://schemas.microsoft.com/office/powerpoint/2010/main" val="1514820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Palliative Care Questionnaire</a:t>
            </a:r>
            <a:endParaRPr lang="en-US" dirty="0"/>
          </a:p>
        </p:txBody>
      </p:sp>
      <p:sp>
        <p:nvSpPr>
          <p:cNvPr id="3" name="Content Placeholder 2"/>
          <p:cNvSpPr>
            <a:spLocks noGrp="1"/>
          </p:cNvSpPr>
          <p:nvPr>
            <p:ph idx="1"/>
          </p:nvPr>
        </p:nvSpPr>
        <p:spPr/>
        <p:txBody>
          <a:bodyPr>
            <a:normAutofit fontScale="32500" lnSpcReduction="20000"/>
          </a:bodyPr>
          <a:lstStyle/>
          <a:p>
            <a:endParaRPr lang="en-US" sz="900" dirty="0" smtClean="0"/>
          </a:p>
          <a:p>
            <a:pPr marL="137160" lvl="0" indent="0">
              <a:buNone/>
            </a:pPr>
            <a:r>
              <a:rPr lang="en-US" b="1" dirty="0" smtClean="0"/>
              <a:t>1. Now </a:t>
            </a:r>
            <a:r>
              <a:rPr lang="en-US" b="1" dirty="0"/>
              <a:t>that the Palliative Care Program has been up and running, what would you like from the Palliative Care Program to enhance the care on of our complex patients inpatient and outpatient? (do you know what is offered outpatient)</a:t>
            </a:r>
            <a:endParaRPr lang="en-US" sz="3600" dirty="0"/>
          </a:p>
          <a:p>
            <a:pPr marL="585216" lvl="1" indent="0">
              <a:buNone/>
            </a:pPr>
            <a:r>
              <a:rPr lang="en-US" b="1" dirty="0" smtClean="0"/>
              <a:t>a.  Follow </a:t>
            </a:r>
            <a:r>
              <a:rPr lang="en-US" b="1" dirty="0"/>
              <a:t>up with SCHH through a weekly meeting to review signs and symptoms and recommendation to care team for symptom management. </a:t>
            </a:r>
            <a:endParaRPr lang="en-US" sz="3200" dirty="0"/>
          </a:p>
          <a:p>
            <a:pPr marL="585216" lvl="1" indent="0">
              <a:buNone/>
            </a:pPr>
            <a:r>
              <a:rPr lang="en-US" b="1" dirty="0" smtClean="0"/>
              <a:t>b.  Followed </a:t>
            </a:r>
            <a:r>
              <a:rPr lang="en-US" b="1" dirty="0"/>
              <a:t>by the palliative care team at many local SNFs.  </a:t>
            </a:r>
            <a:endParaRPr lang="en-US" sz="3200" dirty="0"/>
          </a:p>
          <a:p>
            <a:pPr marL="585216" lvl="1" indent="0">
              <a:buNone/>
            </a:pPr>
            <a:r>
              <a:rPr lang="en-US" b="1" dirty="0" smtClean="0"/>
              <a:t>c.  Collaboration </a:t>
            </a:r>
            <a:r>
              <a:rPr lang="en-US" b="1" dirty="0"/>
              <a:t>with medical directors and PCP for transition from setting to setting. </a:t>
            </a:r>
            <a:endParaRPr lang="en-US" sz="3200" dirty="0"/>
          </a:p>
          <a:p>
            <a:pPr marL="137160" lvl="0" indent="0">
              <a:buNone/>
            </a:pPr>
            <a:r>
              <a:rPr lang="en-US" b="1" dirty="0" smtClean="0"/>
              <a:t>2. What </a:t>
            </a:r>
            <a:r>
              <a:rPr lang="en-US" b="1" dirty="0"/>
              <a:t>are barriers to utilizing palliative care consults? </a:t>
            </a:r>
            <a:endParaRPr lang="en-US" sz="3600" dirty="0"/>
          </a:p>
          <a:p>
            <a:pPr marL="585216" lvl="1" indent="0">
              <a:buNone/>
            </a:pPr>
            <a:r>
              <a:rPr lang="en-US" b="1" dirty="0" smtClean="0"/>
              <a:t>a.  Not </a:t>
            </a:r>
            <a:r>
              <a:rPr lang="en-US" b="1" dirty="0"/>
              <a:t>enough time for consult, admissions are too short</a:t>
            </a:r>
            <a:endParaRPr lang="en-US" sz="3200" dirty="0"/>
          </a:p>
          <a:p>
            <a:pPr marL="585216" lvl="1" indent="0">
              <a:buNone/>
            </a:pPr>
            <a:r>
              <a:rPr lang="en-US" b="1" dirty="0" smtClean="0"/>
              <a:t>b.  </a:t>
            </a:r>
            <a:r>
              <a:rPr lang="en-US" b="1" dirty="0"/>
              <a:t>I can do it myself </a:t>
            </a:r>
            <a:endParaRPr lang="en-US" sz="3200" dirty="0"/>
          </a:p>
          <a:p>
            <a:pPr marL="585216" lvl="1" indent="0">
              <a:buNone/>
            </a:pPr>
            <a:r>
              <a:rPr lang="en-US" b="1" dirty="0" smtClean="0"/>
              <a:t>c.  Too </a:t>
            </a:r>
            <a:r>
              <a:rPr lang="en-US" b="1" dirty="0"/>
              <a:t>many patients end up on Hospice </a:t>
            </a:r>
            <a:endParaRPr lang="en-US" sz="3200" dirty="0"/>
          </a:p>
          <a:p>
            <a:pPr marL="585216" lvl="1" indent="0">
              <a:buNone/>
            </a:pPr>
            <a:r>
              <a:rPr lang="en-US" b="1" dirty="0" smtClean="0"/>
              <a:t>d.  I’d </a:t>
            </a:r>
            <a:r>
              <a:rPr lang="en-US" b="1" dirty="0"/>
              <a:t>rather discuss Code Status with my patients myself</a:t>
            </a:r>
            <a:endParaRPr lang="en-US" sz="3200" dirty="0"/>
          </a:p>
          <a:p>
            <a:pPr marL="585216" lvl="1" indent="0">
              <a:buNone/>
            </a:pPr>
            <a:r>
              <a:rPr lang="en-US" b="1" dirty="0" smtClean="0"/>
              <a:t>e.  Other</a:t>
            </a:r>
            <a:endParaRPr lang="en-US" sz="3200" dirty="0"/>
          </a:p>
          <a:p>
            <a:pPr marL="137160" lvl="0" indent="0">
              <a:buNone/>
            </a:pPr>
            <a:r>
              <a:rPr lang="en-US" b="1" dirty="0" smtClean="0"/>
              <a:t>3. What </a:t>
            </a:r>
            <a:r>
              <a:rPr lang="en-US" b="1" dirty="0"/>
              <a:t>have you found beneficial when collaborating with the palliative care team? </a:t>
            </a:r>
            <a:endParaRPr lang="en-US" sz="3600" dirty="0"/>
          </a:p>
          <a:p>
            <a:pPr marL="585216" lvl="1" indent="0">
              <a:buNone/>
            </a:pPr>
            <a:r>
              <a:rPr lang="en-US" b="1" dirty="0" smtClean="0"/>
              <a:t>a.  They </a:t>
            </a:r>
            <a:r>
              <a:rPr lang="en-US" b="1" dirty="0"/>
              <a:t>help control my patients symptoms</a:t>
            </a:r>
            <a:endParaRPr lang="en-US" sz="3200" dirty="0"/>
          </a:p>
          <a:p>
            <a:pPr marL="585216" lvl="1" indent="0">
              <a:buNone/>
            </a:pPr>
            <a:r>
              <a:rPr lang="en-US" b="1" dirty="0" smtClean="0"/>
              <a:t>b.  They </a:t>
            </a:r>
            <a:r>
              <a:rPr lang="en-US" b="1" dirty="0"/>
              <a:t>help coordinate care between inpatient and outpatient(Home health and SNF) </a:t>
            </a:r>
            <a:endParaRPr lang="en-US" sz="3200" dirty="0"/>
          </a:p>
          <a:p>
            <a:pPr marL="585216" lvl="1" indent="0">
              <a:buNone/>
            </a:pPr>
            <a:r>
              <a:rPr lang="en-US" b="1" dirty="0" smtClean="0"/>
              <a:t>c.  They </a:t>
            </a:r>
            <a:r>
              <a:rPr lang="en-US" b="1" dirty="0"/>
              <a:t>help reinforce the need for chronic care management</a:t>
            </a:r>
            <a:endParaRPr lang="en-US" sz="3200" dirty="0"/>
          </a:p>
          <a:p>
            <a:pPr marL="585216" lvl="1" indent="0">
              <a:buNone/>
            </a:pPr>
            <a:r>
              <a:rPr lang="en-US" b="1" dirty="0" smtClean="0"/>
              <a:t>d.  The </a:t>
            </a:r>
            <a:r>
              <a:rPr lang="en-US" b="1" dirty="0"/>
              <a:t>team helps in difficult social and medical situations</a:t>
            </a:r>
            <a:endParaRPr lang="en-US" sz="3200" dirty="0"/>
          </a:p>
          <a:p>
            <a:pPr marL="585216" lvl="1" indent="0">
              <a:buNone/>
            </a:pPr>
            <a:r>
              <a:rPr lang="en-US" b="1" dirty="0" smtClean="0"/>
              <a:t>e.   The </a:t>
            </a:r>
            <a:r>
              <a:rPr lang="en-US" b="1" dirty="0"/>
              <a:t>team helps with long term care outlook</a:t>
            </a:r>
            <a:endParaRPr lang="en-US" sz="3200" dirty="0"/>
          </a:p>
          <a:p>
            <a:pPr marL="137160" lvl="0" indent="0">
              <a:buNone/>
            </a:pPr>
            <a:r>
              <a:rPr lang="en-US" b="1" dirty="0" smtClean="0"/>
              <a:t>4. Do </a:t>
            </a:r>
            <a:r>
              <a:rPr lang="en-US" b="1" dirty="0"/>
              <a:t>you consider consulting palliative care for patients that are newly diagnosed with a chronic condition? </a:t>
            </a:r>
            <a:endParaRPr lang="en-US" sz="3600" dirty="0"/>
          </a:p>
          <a:p>
            <a:pPr marL="585216" lvl="1" indent="0">
              <a:buNone/>
            </a:pPr>
            <a:r>
              <a:rPr lang="en-US" b="1" dirty="0" smtClean="0"/>
              <a:t>a.  Palliative </a:t>
            </a:r>
            <a:r>
              <a:rPr lang="en-US" b="1" dirty="0"/>
              <a:t>care is just Hospice relabeled </a:t>
            </a:r>
            <a:endParaRPr lang="en-US" sz="3200" dirty="0"/>
          </a:p>
          <a:p>
            <a:pPr marL="585216" lvl="1" indent="0">
              <a:buNone/>
            </a:pPr>
            <a:r>
              <a:rPr lang="en-US" b="1" dirty="0" smtClean="0"/>
              <a:t>b.  We </a:t>
            </a:r>
            <a:r>
              <a:rPr lang="en-US" b="1" dirty="0"/>
              <a:t>can take care of all chronic conditions </a:t>
            </a:r>
            <a:endParaRPr lang="en-US" sz="3200" dirty="0"/>
          </a:p>
          <a:p>
            <a:pPr marL="585216" lvl="1" indent="0">
              <a:buNone/>
            </a:pPr>
            <a:r>
              <a:rPr lang="en-US" b="1" dirty="0" smtClean="0"/>
              <a:t>c.  I </a:t>
            </a:r>
            <a:r>
              <a:rPr lang="en-US" b="1" dirty="0"/>
              <a:t>didn’t know what situations are appropriate for Palliative Care</a:t>
            </a:r>
            <a:endParaRPr lang="en-US" sz="3200" dirty="0"/>
          </a:p>
          <a:p>
            <a:pPr marL="137160" lvl="0" indent="0">
              <a:buNone/>
            </a:pPr>
            <a:r>
              <a:rPr lang="en-US" b="1" dirty="0" smtClean="0"/>
              <a:t>5. Can </a:t>
            </a:r>
            <a:r>
              <a:rPr lang="en-US" b="1" dirty="0"/>
              <a:t>you identify a time that palliative care impeded you expectations of medical care for a patient or family? </a:t>
            </a:r>
            <a:endParaRPr lang="en-US" sz="3600" dirty="0"/>
          </a:p>
          <a:p>
            <a:pPr marL="585216" lvl="1" indent="0">
              <a:buNone/>
            </a:pPr>
            <a:r>
              <a:rPr lang="en-US" b="1" dirty="0" smtClean="0"/>
              <a:t>a.  They </a:t>
            </a:r>
            <a:r>
              <a:rPr lang="en-US" b="1" dirty="0"/>
              <a:t>identified code status without my permission </a:t>
            </a:r>
            <a:endParaRPr lang="en-US" sz="3200" dirty="0"/>
          </a:p>
          <a:p>
            <a:pPr marL="585216" lvl="1" indent="0">
              <a:buNone/>
            </a:pPr>
            <a:r>
              <a:rPr lang="en-US" b="1" dirty="0" smtClean="0"/>
              <a:t>b.  The </a:t>
            </a:r>
            <a:r>
              <a:rPr lang="en-US" b="1" dirty="0"/>
              <a:t>team communicated with family before we were ready.</a:t>
            </a:r>
            <a:endParaRPr lang="en-US" sz="3200" dirty="0"/>
          </a:p>
          <a:p>
            <a:pPr marL="137160" lvl="0" indent="0">
              <a:buNone/>
            </a:pPr>
            <a:r>
              <a:rPr lang="en-US" b="1" dirty="0" smtClean="0"/>
              <a:t>6. Approximately </a:t>
            </a:r>
            <a:r>
              <a:rPr lang="en-US" b="1" dirty="0"/>
              <a:t>60% of patients who score 5 and 75 % of patients who score 4 do not get a palliative care consult.  Do you know the reason??</a:t>
            </a:r>
            <a:endParaRPr lang="en-US" sz="3600" dirty="0"/>
          </a:p>
          <a:p>
            <a:pPr lvl="0"/>
            <a:endParaRPr lang="en-US" b="1" dirty="0" smtClean="0"/>
          </a:p>
          <a:p>
            <a:pPr lvl="0"/>
            <a:endParaRPr lang="en-US" b="1" dirty="0"/>
          </a:p>
          <a:p>
            <a:pPr marL="137160" lvl="0" indent="0">
              <a:buNone/>
            </a:pPr>
            <a:r>
              <a:rPr lang="en-US" b="1" dirty="0" smtClean="0"/>
              <a:t>7.  </a:t>
            </a:r>
            <a:r>
              <a:rPr lang="en-US" b="1" dirty="0"/>
              <a:t>Hospitalizations are too short </a:t>
            </a:r>
            <a:endParaRPr lang="en-US" sz="3600" dirty="0"/>
          </a:p>
          <a:p>
            <a:pPr marL="585216" lvl="1" indent="0">
              <a:buNone/>
            </a:pPr>
            <a:r>
              <a:rPr lang="en-US" b="1" dirty="0" smtClean="0"/>
              <a:t>a.  Patient </a:t>
            </a:r>
            <a:r>
              <a:rPr lang="en-US" b="1" dirty="0"/>
              <a:t>came in on weekend when consult not available  </a:t>
            </a:r>
            <a:endParaRPr lang="en-US" sz="3200" dirty="0"/>
          </a:p>
          <a:p>
            <a:pPr marL="585216" lvl="1" indent="0">
              <a:buNone/>
            </a:pPr>
            <a:r>
              <a:rPr lang="en-US" b="1" dirty="0" smtClean="0"/>
              <a:t>b.  Patient </a:t>
            </a:r>
            <a:r>
              <a:rPr lang="en-US" b="1" dirty="0"/>
              <a:t>Choice </a:t>
            </a:r>
            <a:endParaRPr lang="en-US" sz="3200" dirty="0"/>
          </a:p>
          <a:p>
            <a:pPr marL="585216" lvl="1" indent="0">
              <a:buNone/>
            </a:pPr>
            <a:r>
              <a:rPr lang="en-US" b="1" dirty="0" smtClean="0"/>
              <a:t>c.  Other</a:t>
            </a:r>
            <a:r>
              <a:rPr lang="en-US" b="1" dirty="0"/>
              <a:t>:________________  </a:t>
            </a:r>
            <a:endParaRPr lang="en-US" sz="3200" dirty="0"/>
          </a:p>
          <a:p>
            <a:endParaRPr lang="en-US" sz="900" dirty="0"/>
          </a:p>
        </p:txBody>
      </p:sp>
    </p:spTree>
    <p:extLst>
      <p:ext uri="{BB962C8B-B14F-4D97-AF65-F5344CB8AC3E}">
        <p14:creationId xmlns:p14="http://schemas.microsoft.com/office/powerpoint/2010/main" val="3951082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Path</a:t>
            </a:r>
            <a:endParaRPr lang="en-US" dirty="0"/>
          </a:p>
        </p:txBody>
      </p:sp>
      <p:sp>
        <p:nvSpPr>
          <p:cNvPr id="3" name="Content Placeholder 2"/>
          <p:cNvSpPr>
            <a:spLocks noGrp="1"/>
          </p:cNvSpPr>
          <p:nvPr>
            <p:ph idx="1"/>
          </p:nvPr>
        </p:nvSpPr>
        <p:spPr/>
        <p:txBody>
          <a:bodyPr/>
          <a:lstStyle/>
          <a:p>
            <a:r>
              <a:rPr lang="en-US" dirty="0" smtClean="0"/>
              <a:t>Integrate across the system</a:t>
            </a:r>
          </a:p>
          <a:p>
            <a:r>
              <a:rPr lang="en-US" dirty="0" smtClean="0"/>
              <a:t>Outpatient Consultations and care</a:t>
            </a:r>
          </a:p>
          <a:p>
            <a:r>
              <a:rPr lang="en-US" dirty="0" smtClean="0"/>
              <a:t>Greater involvement of the PCP’s</a:t>
            </a:r>
          </a:p>
          <a:p>
            <a:r>
              <a:rPr lang="en-US" dirty="0" smtClean="0"/>
              <a:t>Cost Containment</a:t>
            </a:r>
          </a:p>
          <a:p>
            <a:r>
              <a:rPr lang="en-US" dirty="0" smtClean="0"/>
              <a:t>Data on Total Cost of Care(Readmission Rates and Emergency Visits</a:t>
            </a:r>
          </a:p>
          <a:p>
            <a:endParaRPr lang="en-US" dirty="0" smtClean="0"/>
          </a:p>
          <a:p>
            <a:endParaRPr lang="en-US" dirty="0"/>
          </a:p>
        </p:txBody>
      </p:sp>
    </p:spTree>
    <p:extLst>
      <p:ext uri="{BB962C8B-B14F-4D97-AF65-F5344CB8AC3E}">
        <p14:creationId xmlns:p14="http://schemas.microsoft.com/office/powerpoint/2010/main" val="18951845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96</TotalTime>
  <Words>591</Words>
  <Application>Microsoft Office PowerPoint</Application>
  <PresentationFormat>On-screen Show (4:3)</PresentationFormat>
  <Paragraphs>87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Palliative Care at South County Health</vt:lpstr>
      <vt:lpstr>Palliative Care History</vt:lpstr>
      <vt:lpstr>Necessary elements</vt:lpstr>
      <vt:lpstr>Tracking &amp; Process  Registry</vt:lpstr>
      <vt:lpstr>PowerPoint Presentation</vt:lpstr>
      <vt:lpstr>PowerPoint Presentation</vt:lpstr>
      <vt:lpstr>Challenges</vt:lpstr>
      <vt:lpstr>Palliative Care Questionnaire</vt:lpstr>
      <vt:lpstr>Future Path</vt:lpstr>
    </vt:vector>
  </TitlesOfParts>
  <Company>South County Hospital HealthCare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Palliative Care at South County Health</dc:title>
  <dc:creator>SCHHS</dc:creator>
  <cp:lastModifiedBy>SCHHS</cp:lastModifiedBy>
  <cp:revision>8</cp:revision>
  <dcterms:created xsi:type="dcterms:W3CDTF">2016-12-07T19:04:03Z</dcterms:created>
  <dcterms:modified xsi:type="dcterms:W3CDTF">2016-12-07T20:45:44Z</dcterms:modified>
</cp:coreProperties>
</file>