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7" r:id="rId2"/>
  </p:sldMasterIdLst>
  <p:notesMasterIdLst>
    <p:notesMasterId r:id="rId41"/>
  </p:notesMasterIdLst>
  <p:sldIdLst>
    <p:sldId id="256" r:id="rId3"/>
    <p:sldId id="310" r:id="rId4"/>
    <p:sldId id="312" r:id="rId5"/>
    <p:sldId id="257" r:id="rId6"/>
    <p:sldId id="268" r:id="rId7"/>
    <p:sldId id="258" r:id="rId8"/>
    <p:sldId id="260" r:id="rId9"/>
    <p:sldId id="263" r:id="rId10"/>
    <p:sldId id="261" r:id="rId11"/>
    <p:sldId id="265" r:id="rId12"/>
    <p:sldId id="278" r:id="rId13"/>
    <p:sldId id="279" r:id="rId14"/>
    <p:sldId id="280" r:id="rId15"/>
    <p:sldId id="281" r:id="rId16"/>
    <p:sldId id="282" r:id="rId17"/>
    <p:sldId id="293" r:id="rId18"/>
    <p:sldId id="269" r:id="rId19"/>
    <p:sldId id="311" r:id="rId20"/>
    <p:sldId id="272" r:id="rId21"/>
    <p:sldId id="292" r:id="rId22"/>
    <p:sldId id="276" r:id="rId23"/>
    <p:sldId id="288" r:id="rId24"/>
    <p:sldId id="298" r:id="rId25"/>
    <p:sldId id="266" r:id="rId26"/>
    <p:sldId id="271" r:id="rId27"/>
    <p:sldId id="270" r:id="rId28"/>
    <p:sldId id="301" r:id="rId29"/>
    <p:sldId id="302" r:id="rId30"/>
    <p:sldId id="300" r:id="rId31"/>
    <p:sldId id="299" r:id="rId32"/>
    <p:sldId id="303" r:id="rId33"/>
    <p:sldId id="304" r:id="rId34"/>
    <p:sldId id="305" r:id="rId35"/>
    <p:sldId id="283" r:id="rId36"/>
    <p:sldId id="285" r:id="rId37"/>
    <p:sldId id="306" r:id="rId38"/>
    <p:sldId id="297"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 id="{D4535428-B164-4257-856A-A046BD1DA478}">
          <p14:sldIdLst>
            <p14:sldId id="256"/>
            <p14:sldId id="310"/>
            <p14:sldId id="312"/>
            <p14:sldId id="257"/>
            <p14:sldId id="268"/>
            <p14:sldId id="258"/>
            <p14:sldId id="260"/>
            <p14:sldId id="263"/>
            <p14:sldId id="261"/>
            <p14:sldId id="265"/>
            <p14:sldId id="278"/>
            <p14:sldId id="279"/>
            <p14:sldId id="280"/>
            <p14:sldId id="281"/>
            <p14:sldId id="282"/>
            <p14:sldId id="293"/>
            <p14:sldId id="269"/>
            <p14:sldId id="311"/>
            <p14:sldId id="272"/>
            <p14:sldId id="292"/>
            <p14:sldId id="276"/>
            <p14:sldId id="288"/>
            <p14:sldId id="298"/>
            <p14:sldId id="266"/>
            <p14:sldId id="271"/>
            <p14:sldId id="270"/>
            <p14:sldId id="301"/>
            <p14:sldId id="302"/>
            <p14:sldId id="300"/>
            <p14:sldId id="299"/>
            <p14:sldId id="303"/>
            <p14:sldId id="304"/>
            <p14:sldId id="305"/>
            <p14:sldId id="283"/>
            <p14:sldId id="285"/>
            <p14:sldId id="306"/>
            <p14:sldId id="297"/>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82530" autoAdjust="0"/>
  </p:normalViewPr>
  <p:slideViewPr>
    <p:cSldViewPr>
      <p:cViewPr varScale="1">
        <p:scale>
          <a:sx n="94" d="100"/>
          <a:sy n="94" d="100"/>
        </p:scale>
        <p:origin x="216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9D462-2E60-4E93-B769-7D6AE9AA2403}" type="datetimeFigureOut">
              <a:rPr lang="en-US" smtClean="0"/>
              <a:t>9/6/16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CD751-75B8-4B72-8EE9-06D7E6DB39FF}" type="slidenum">
              <a:rPr lang="en-US" smtClean="0"/>
              <a:t>‹#›</a:t>
            </a:fld>
            <a:endParaRPr lang="en-US"/>
          </a:p>
        </p:txBody>
      </p:sp>
    </p:spTree>
    <p:extLst>
      <p:ext uri="{BB962C8B-B14F-4D97-AF65-F5344CB8AC3E}">
        <p14:creationId xmlns:p14="http://schemas.microsoft.com/office/powerpoint/2010/main" val="26300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1</a:t>
            </a:fld>
            <a:endParaRPr lang="en-US"/>
          </a:p>
        </p:txBody>
      </p:sp>
    </p:spTree>
    <p:extLst>
      <p:ext uri="{BB962C8B-B14F-4D97-AF65-F5344CB8AC3E}">
        <p14:creationId xmlns:p14="http://schemas.microsoft.com/office/powerpoint/2010/main" val="419589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10</a:t>
            </a:fld>
            <a:endParaRPr lang="en-US"/>
          </a:p>
        </p:txBody>
      </p:sp>
    </p:spTree>
    <p:extLst>
      <p:ext uri="{BB962C8B-B14F-4D97-AF65-F5344CB8AC3E}">
        <p14:creationId xmlns:p14="http://schemas.microsoft.com/office/powerpoint/2010/main" val="3186887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11</a:t>
            </a:fld>
            <a:endParaRPr lang="en-US"/>
          </a:p>
        </p:txBody>
      </p:sp>
    </p:spTree>
    <p:extLst>
      <p:ext uri="{BB962C8B-B14F-4D97-AF65-F5344CB8AC3E}">
        <p14:creationId xmlns:p14="http://schemas.microsoft.com/office/powerpoint/2010/main" val="232646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12</a:t>
            </a:fld>
            <a:endParaRPr lang="en-US"/>
          </a:p>
        </p:txBody>
      </p:sp>
    </p:spTree>
    <p:extLst>
      <p:ext uri="{BB962C8B-B14F-4D97-AF65-F5344CB8AC3E}">
        <p14:creationId xmlns:p14="http://schemas.microsoft.com/office/powerpoint/2010/main" val="2376612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13</a:t>
            </a:fld>
            <a:endParaRPr lang="en-US"/>
          </a:p>
        </p:txBody>
      </p:sp>
    </p:spTree>
    <p:extLst>
      <p:ext uri="{BB962C8B-B14F-4D97-AF65-F5344CB8AC3E}">
        <p14:creationId xmlns:p14="http://schemas.microsoft.com/office/powerpoint/2010/main" val="95209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14</a:t>
            </a:fld>
            <a:endParaRPr lang="en-US"/>
          </a:p>
        </p:txBody>
      </p:sp>
    </p:spTree>
    <p:extLst>
      <p:ext uri="{BB962C8B-B14F-4D97-AF65-F5344CB8AC3E}">
        <p14:creationId xmlns:p14="http://schemas.microsoft.com/office/powerpoint/2010/main" val="426879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15</a:t>
            </a:fld>
            <a:endParaRPr lang="en-US"/>
          </a:p>
        </p:txBody>
      </p:sp>
    </p:spTree>
    <p:extLst>
      <p:ext uri="{BB962C8B-B14F-4D97-AF65-F5344CB8AC3E}">
        <p14:creationId xmlns:p14="http://schemas.microsoft.com/office/powerpoint/2010/main" val="143248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16</a:t>
            </a:fld>
            <a:endParaRPr lang="en-US"/>
          </a:p>
        </p:txBody>
      </p:sp>
    </p:spTree>
    <p:extLst>
      <p:ext uri="{BB962C8B-B14F-4D97-AF65-F5344CB8AC3E}">
        <p14:creationId xmlns:p14="http://schemas.microsoft.com/office/powerpoint/2010/main" val="2402250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17</a:t>
            </a:fld>
            <a:endParaRPr lang="en-US"/>
          </a:p>
        </p:txBody>
      </p:sp>
    </p:spTree>
    <p:extLst>
      <p:ext uri="{BB962C8B-B14F-4D97-AF65-F5344CB8AC3E}">
        <p14:creationId xmlns:p14="http://schemas.microsoft.com/office/powerpoint/2010/main" val="337543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effectLst/>
              </a:rPr>
              <a:t>People: Anyone involved with the process</a:t>
            </a:r>
          </a:p>
          <a:p>
            <a:pPr rtl="0"/>
            <a:r>
              <a:rPr lang="en-US" dirty="0" smtClean="0">
                <a:effectLst/>
              </a:rPr>
              <a:t>Methods: How the process is performed and the specific requirements for doing it, such as policies, procedures, rules, regulations and laws</a:t>
            </a:r>
          </a:p>
          <a:p>
            <a:pPr rtl="0"/>
            <a:r>
              <a:rPr lang="en-US" dirty="0" smtClean="0">
                <a:effectLst/>
              </a:rPr>
              <a:t>Machines: Any equipment, computers, tools etc. required to accomplish the job</a:t>
            </a:r>
          </a:p>
          <a:p>
            <a:pPr rtl="0"/>
            <a:r>
              <a:rPr lang="en-US" dirty="0" smtClean="0">
                <a:effectLst/>
              </a:rPr>
              <a:t>Materials: Raw materials, parts, pens, paper, etc. used to produce the final product</a:t>
            </a:r>
          </a:p>
          <a:p>
            <a:pPr rtl="0"/>
            <a:r>
              <a:rPr lang="en-US" dirty="0" smtClean="0">
                <a:effectLst/>
              </a:rPr>
              <a:t>Measurements: Data generated from the process that are used to evaluate its quality</a:t>
            </a:r>
          </a:p>
          <a:p>
            <a:pPr rtl="0"/>
            <a:r>
              <a:rPr lang="en-US" dirty="0" smtClean="0">
                <a:effectLst/>
              </a:rPr>
              <a:t>Environment: The conditions, such as location, time, temperature, and culture in which the process operates</a:t>
            </a:r>
          </a:p>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36797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19</a:t>
            </a:fld>
            <a:endParaRPr lang="en-US"/>
          </a:p>
        </p:txBody>
      </p:sp>
    </p:spTree>
    <p:extLst>
      <p:ext uri="{BB962C8B-B14F-4D97-AF65-F5344CB8AC3E}">
        <p14:creationId xmlns:p14="http://schemas.microsoft.com/office/powerpoint/2010/main" val="97789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2</a:t>
            </a:fld>
            <a:endParaRPr lang="en-US"/>
          </a:p>
        </p:txBody>
      </p:sp>
    </p:spTree>
    <p:extLst>
      <p:ext uri="{BB962C8B-B14F-4D97-AF65-F5344CB8AC3E}">
        <p14:creationId xmlns:p14="http://schemas.microsoft.com/office/powerpoint/2010/main" val="1755709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20</a:t>
            </a:fld>
            <a:endParaRPr lang="en-US"/>
          </a:p>
        </p:txBody>
      </p:sp>
    </p:spTree>
    <p:extLst>
      <p:ext uri="{BB962C8B-B14F-4D97-AF65-F5344CB8AC3E}">
        <p14:creationId xmlns:p14="http://schemas.microsoft.com/office/powerpoint/2010/main" val="1542693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21</a:t>
            </a:fld>
            <a:endParaRPr lang="en-US"/>
          </a:p>
        </p:txBody>
      </p:sp>
    </p:spTree>
    <p:extLst>
      <p:ext uri="{BB962C8B-B14F-4D97-AF65-F5344CB8AC3E}">
        <p14:creationId xmlns:p14="http://schemas.microsoft.com/office/powerpoint/2010/main" val="217641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Specific</a:t>
            </a:r>
            <a:r>
              <a:rPr lang="en-US" dirty="0" smtClean="0"/>
              <a:t>- define the goal as much as possible with clear language</a:t>
            </a:r>
          </a:p>
          <a:p>
            <a:r>
              <a:rPr lang="en-US" dirty="0" smtClean="0"/>
              <a:t>Who is involved   What do I what to accomplish    Where will it be done    Why am I doing this –reasons, purpose   Which constraints &amp; requirements</a:t>
            </a:r>
            <a:r>
              <a:rPr lang="en-US" baseline="0" dirty="0" smtClean="0"/>
              <a:t> do I have</a:t>
            </a:r>
          </a:p>
          <a:p>
            <a:r>
              <a:rPr lang="en-US" b="1" baseline="0" dirty="0" smtClean="0"/>
              <a:t>Measurable- </a:t>
            </a:r>
            <a:r>
              <a:rPr lang="en-US" b="0" baseline="0" dirty="0" smtClean="0"/>
              <a:t>can you track the progress and measure the outcome. How much, how many, how will I know when my goal is accomplished</a:t>
            </a:r>
          </a:p>
          <a:p>
            <a:r>
              <a:rPr lang="en-US" b="1" baseline="0" dirty="0" smtClean="0"/>
              <a:t>Attainable- </a:t>
            </a:r>
            <a:r>
              <a:rPr lang="en-US" b="0" baseline="0" dirty="0" smtClean="0"/>
              <a:t>Is the goal reasonable enough to be accomplished? How so? Make sure it is not out of reach or below standard performance</a:t>
            </a:r>
          </a:p>
          <a:p>
            <a:r>
              <a:rPr lang="en-US" b="1" dirty="0" err="1" smtClean="0"/>
              <a:t>Relevent</a:t>
            </a:r>
            <a:r>
              <a:rPr lang="en-US" b="1" dirty="0" smtClean="0"/>
              <a:t>- </a:t>
            </a:r>
            <a:r>
              <a:rPr lang="en-US" b="0" dirty="0" smtClean="0"/>
              <a:t>Is the goal worthwhile &amp; will it meet your needs? Is each goal consistent</a:t>
            </a:r>
            <a:r>
              <a:rPr lang="en-US" b="0" baseline="0" dirty="0" smtClean="0"/>
              <a:t> with the other goals you have established and fits your short &amp; long terms goals</a:t>
            </a:r>
          </a:p>
          <a:p>
            <a:r>
              <a:rPr lang="en-US" b="1" baseline="0" dirty="0" smtClean="0"/>
              <a:t>Time-bound- </a:t>
            </a:r>
            <a:r>
              <a:rPr lang="en-US" b="0" baseline="0" dirty="0" smtClean="0"/>
              <a:t>Include a time limit- beginning and end. It will create a sense of urgency and prompt better time </a:t>
            </a:r>
            <a:r>
              <a:rPr lang="en-US" b="0" baseline="0" dirty="0" err="1" smtClean="0"/>
              <a:t>mgt</a:t>
            </a:r>
            <a:endParaRPr lang="en-US" b="0" dirty="0"/>
          </a:p>
        </p:txBody>
      </p:sp>
      <p:sp>
        <p:nvSpPr>
          <p:cNvPr id="4" name="Slide Number Placeholder 3"/>
          <p:cNvSpPr>
            <a:spLocks noGrp="1"/>
          </p:cNvSpPr>
          <p:nvPr>
            <p:ph type="sldNum" sz="quarter" idx="10"/>
          </p:nvPr>
        </p:nvSpPr>
        <p:spPr/>
        <p:txBody>
          <a:bodyPr/>
          <a:lstStyle/>
          <a:p>
            <a:fld id="{0CDCD751-75B8-4B72-8EE9-06D7E6DB39FF}" type="slidenum">
              <a:rPr lang="en-US" smtClean="0"/>
              <a:t>22</a:t>
            </a:fld>
            <a:endParaRPr lang="en-US"/>
          </a:p>
        </p:txBody>
      </p:sp>
    </p:spTree>
    <p:extLst>
      <p:ext uri="{BB962C8B-B14F-4D97-AF65-F5344CB8AC3E}">
        <p14:creationId xmlns:p14="http://schemas.microsoft.com/office/powerpoint/2010/main" val="2101170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we have been able to dissect this statement into the 5 elements of a SMART Goal. So let’s take this statement and put some context to it and how it could be set up in your practice.</a:t>
            </a:r>
          </a:p>
          <a:p>
            <a:r>
              <a:rPr lang="en-US" dirty="0" smtClean="0"/>
              <a:t>A SMART goal does not include HOW you will achieve goal</a:t>
            </a:r>
          </a:p>
          <a:p>
            <a:r>
              <a:rPr lang="en-US" dirty="0" smtClean="0"/>
              <a:t>A SMART goal should include a beginning and end date.</a:t>
            </a:r>
          </a:p>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23</a:t>
            </a:fld>
            <a:endParaRPr lang="en-US"/>
          </a:p>
        </p:txBody>
      </p:sp>
    </p:spTree>
    <p:extLst>
      <p:ext uri="{BB962C8B-B14F-4D97-AF65-F5344CB8AC3E}">
        <p14:creationId xmlns:p14="http://schemas.microsoft.com/office/powerpoint/2010/main" val="110110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24</a:t>
            </a:fld>
            <a:endParaRPr lang="en-US"/>
          </a:p>
        </p:txBody>
      </p:sp>
    </p:spTree>
    <p:extLst>
      <p:ext uri="{BB962C8B-B14F-4D97-AF65-F5344CB8AC3E}">
        <p14:creationId xmlns:p14="http://schemas.microsoft.com/office/powerpoint/2010/main" val="2368034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25</a:t>
            </a:fld>
            <a:endParaRPr lang="en-US"/>
          </a:p>
        </p:txBody>
      </p:sp>
    </p:spTree>
    <p:extLst>
      <p:ext uri="{BB962C8B-B14F-4D97-AF65-F5344CB8AC3E}">
        <p14:creationId xmlns:p14="http://schemas.microsoft.com/office/powerpoint/2010/main" val="823462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26</a:t>
            </a:fld>
            <a:endParaRPr lang="en-US"/>
          </a:p>
        </p:txBody>
      </p:sp>
    </p:spTree>
    <p:extLst>
      <p:ext uri="{BB962C8B-B14F-4D97-AF65-F5344CB8AC3E}">
        <p14:creationId xmlns:p14="http://schemas.microsoft.com/office/powerpoint/2010/main" val="36291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27</a:t>
            </a:fld>
            <a:endParaRPr lang="en-US"/>
          </a:p>
        </p:txBody>
      </p:sp>
    </p:spTree>
    <p:extLst>
      <p:ext uri="{BB962C8B-B14F-4D97-AF65-F5344CB8AC3E}">
        <p14:creationId xmlns:p14="http://schemas.microsoft.com/office/powerpoint/2010/main" val="548993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28</a:t>
            </a:fld>
            <a:endParaRPr lang="en-US"/>
          </a:p>
        </p:txBody>
      </p:sp>
    </p:spTree>
    <p:extLst>
      <p:ext uri="{BB962C8B-B14F-4D97-AF65-F5344CB8AC3E}">
        <p14:creationId xmlns:p14="http://schemas.microsoft.com/office/powerpoint/2010/main" val="1936196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29</a:t>
            </a:fld>
            <a:endParaRPr lang="en-US"/>
          </a:p>
        </p:txBody>
      </p:sp>
    </p:spTree>
    <p:extLst>
      <p:ext uri="{BB962C8B-B14F-4D97-AF65-F5344CB8AC3E}">
        <p14:creationId xmlns:p14="http://schemas.microsoft.com/office/powerpoint/2010/main" val="186517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3C0D-C6D3-4398-873F-41DF9679D1AE}" type="slidenum">
              <a:rPr lang="en-US" smtClean="0"/>
              <a:t>3</a:t>
            </a:fld>
            <a:endParaRPr lang="en-US"/>
          </a:p>
        </p:txBody>
      </p:sp>
    </p:spTree>
    <p:extLst>
      <p:ext uri="{BB962C8B-B14F-4D97-AF65-F5344CB8AC3E}">
        <p14:creationId xmlns:p14="http://schemas.microsoft.com/office/powerpoint/2010/main" val="1228407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describes in sufficient detail the what, when, who, and how of this test.  </a:t>
            </a:r>
          </a:p>
          <a:p>
            <a:r>
              <a:rPr lang="en-US" dirty="0" smtClean="0"/>
              <a:t>For the next 5 days, morning and afternoon, this test will be carried out.  This will take into consideration the day-to-day variations. The how is the workflow you have created to capture this data.  It may be via your EHR or manually if your EHR does not have that capability.  In the manual version, the FD staff hands the pt. a piece of paper with the date, pt. ID#,  and time they checked in at the front desk. When the MA calls the pt. from the waiting room, she note writes that time on the sheet and then places it in a collection box at her work station.  At the end of each day the MA puts the time sheets in the Quality mail slot. </a:t>
            </a:r>
          </a:p>
          <a:p>
            <a:r>
              <a:rPr lang="en-US" dirty="0" smtClean="0"/>
              <a:t>Putting your ‘DO’ in a table may be helpful. You may be able to view in your EHR the check-in time of the patient and therefore can determine how long they have been waiting.  Reports can then be run from the PMS system to tracking this data for evaluation. Again you will want to be very specific in identifying the process. Once the pilot time has been completed…</a:t>
            </a:r>
          </a:p>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30</a:t>
            </a:fld>
            <a:endParaRPr lang="en-US"/>
          </a:p>
        </p:txBody>
      </p:sp>
    </p:spTree>
    <p:extLst>
      <p:ext uri="{BB962C8B-B14F-4D97-AF65-F5344CB8AC3E}">
        <p14:creationId xmlns:p14="http://schemas.microsoft.com/office/powerpoint/2010/main" val="4131305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want to review and analyze your data. So staying with our example if we have a goal of reducing wait time to &lt; 15 minutes in this report of a week’s worth of data, you can see out of the 300 patient appointments, 120 were in the waiting room for 15 minutes or less. This demonstrates a 40 % success rate.</a:t>
            </a:r>
          </a:p>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31</a:t>
            </a:fld>
            <a:endParaRPr lang="en-US"/>
          </a:p>
        </p:txBody>
      </p:sp>
    </p:spTree>
    <p:extLst>
      <p:ext uri="{BB962C8B-B14F-4D97-AF65-F5344CB8AC3E}">
        <p14:creationId xmlns:p14="http://schemas.microsoft.com/office/powerpoint/2010/main" val="469207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study phase you will want to consider these questions. </a:t>
            </a:r>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32</a:t>
            </a:fld>
            <a:endParaRPr lang="en-US"/>
          </a:p>
        </p:txBody>
      </p:sp>
    </p:spTree>
    <p:extLst>
      <p:ext uri="{BB962C8B-B14F-4D97-AF65-F5344CB8AC3E}">
        <p14:creationId xmlns:p14="http://schemas.microsoft.com/office/powerpoint/2010/main" val="2099371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33</a:t>
            </a:fld>
            <a:endParaRPr lang="en-US"/>
          </a:p>
        </p:txBody>
      </p:sp>
    </p:spTree>
    <p:extLst>
      <p:ext uri="{BB962C8B-B14F-4D97-AF65-F5344CB8AC3E}">
        <p14:creationId xmlns:p14="http://schemas.microsoft.com/office/powerpoint/2010/main" val="4011302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a:t>
            </a:r>
            <a:r>
              <a:rPr lang="en-US" baseline="0" dirty="0" smtClean="0"/>
              <a:t> identify the problem</a:t>
            </a:r>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34</a:t>
            </a:fld>
            <a:endParaRPr lang="en-US"/>
          </a:p>
        </p:txBody>
      </p:sp>
    </p:spTree>
    <p:extLst>
      <p:ext uri="{BB962C8B-B14F-4D97-AF65-F5344CB8AC3E}">
        <p14:creationId xmlns:p14="http://schemas.microsoft.com/office/powerpoint/2010/main" val="3768273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a:t>
            </a:r>
            <a:r>
              <a:rPr lang="en-US" baseline="0" dirty="0" smtClean="0"/>
              <a:t> goal is SMART. </a:t>
            </a:r>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35</a:t>
            </a:fld>
            <a:endParaRPr lang="en-US"/>
          </a:p>
        </p:txBody>
      </p:sp>
    </p:spTree>
    <p:extLst>
      <p:ext uri="{BB962C8B-B14F-4D97-AF65-F5344CB8AC3E}">
        <p14:creationId xmlns:p14="http://schemas.microsoft.com/office/powerpoint/2010/main" val="2296443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36</a:t>
            </a:fld>
            <a:endParaRPr lang="en-US"/>
          </a:p>
        </p:txBody>
      </p:sp>
    </p:spTree>
    <p:extLst>
      <p:ext uri="{BB962C8B-B14F-4D97-AF65-F5344CB8AC3E}">
        <p14:creationId xmlns:p14="http://schemas.microsoft.com/office/powerpoint/2010/main" val="1867721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37</a:t>
            </a:fld>
            <a:endParaRPr lang="en-US"/>
          </a:p>
        </p:txBody>
      </p:sp>
    </p:spTree>
    <p:extLst>
      <p:ext uri="{BB962C8B-B14F-4D97-AF65-F5344CB8AC3E}">
        <p14:creationId xmlns:p14="http://schemas.microsoft.com/office/powerpoint/2010/main" val="2117288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38</a:t>
            </a:fld>
            <a:endParaRPr lang="en-US"/>
          </a:p>
        </p:txBody>
      </p:sp>
    </p:spTree>
    <p:extLst>
      <p:ext uri="{BB962C8B-B14F-4D97-AF65-F5344CB8AC3E}">
        <p14:creationId xmlns:p14="http://schemas.microsoft.com/office/powerpoint/2010/main" val="36343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4</a:t>
            </a:fld>
            <a:endParaRPr lang="en-US"/>
          </a:p>
        </p:txBody>
      </p:sp>
    </p:spTree>
    <p:extLst>
      <p:ext uri="{BB962C8B-B14F-4D97-AF65-F5344CB8AC3E}">
        <p14:creationId xmlns:p14="http://schemas.microsoft.com/office/powerpoint/2010/main" val="215917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5</a:t>
            </a:fld>
            <a:endParaRPr lang="en-US"/>
          </a:p>
        </p:txBody>
      </p:sp>
    </p:spTree>
    <p:extLst>
      <p:ext uri="{BB962C8B-B14F-4D97-AF65-F5344CB8AC3E}">
        <p14:creationId xmlns:p14="http://schemas.microsoft.com/office/powerpoint/2010/main" val="111934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6</a:t>
            </a:fld>
            <a:endParaRPr lang="en-US"/>
          </a:p>
        </p:txBody>
      </p:sp>
    </p:spTree>
    <p:extLst>
      <p:ext uri="{BB962C8B-B14F-4D97-AF65-F5344CB8AC3E}">
        <p14:creationId xmlns:p14="http://schemas.microsoft.com/office/powerpoint/2010/main" val="231368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7</a:t>
            </a:fld>
            <a:endParaRPr lang="en-US"/>
          </a:p>
        </p:txBody>
      </p:sp>
    </p:spTree>
    <p:extLst>
      <p:ext uri="{BB962C8B-B14F-4D97-AF65-F5344CB8AC3E}">
        <p14:creationId xmlns:p14="http://schemas.microsoft.com/office/powerpoint/2010/main" val="1958522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CD751-75B8-4B72-8EE9-06D7E6DB39FF}" type="slidenum">
              <a:rPr lang="en-US" smtClean="0"/>
              <a:t>8</a:t>
            </a:fld>
            <a:endParaRPr lang="en-US"/>
          </a:p>
        </p:txBody>
      </p:sp>
    </p:spTree>
    <p:extLst>
      <p:ext uri="{BB962C8B-B14F-4D97-AF65-F5344CB8AC3E}">
        <p14:creationId xmlns:p14="http://schemas.microsoft.com/office/powerpoint/2010/main" val="408531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9</a:t>
            </a:fld>
            <a:endParaRPr lang="en-US"/>
          </a:p>
        </p:txBody>
      </p:sp>
    </p:spTree>
    <p:extLst>
      <p:ext uri="{BB962C8B-B14F-4D97-AF65-F5344CB8AC3E}">
        <p14:creationId xmlns:p14="http://schemas.microsoft.com/office/powerpoint/2010/main" val="395386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3600"/>
            <a:ext cx="7772400" cy="1470025"/>
          </a:xfrm>
        </p:spPr>
        <p:txBody>
          <a:bodyPr/>
          <a:lstStyle>
            <a:lvl1pPr algn="ctr">
              <a:defRPr b="1"/>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685800" y="6601333"/>
            <a:ext cx="7772400" cy="244475"/>
          </a:xfrm>
        </p:spPr>
        <p:txBody>
          <a:bodyPr/>
          <a:lstStyle>
            <a:lvl1pPr algn="l">
              <a:defRPr sz="700"/>
            </a:lvl1p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51385"/>
            <a:ext cx="4572000" cy="737363"/>
          </a:xfrm>
          <a:prstGeom prst="rect">
            <a:avLst/>
          </a:prstGeom>
        </p:spPr>
      </p:pic>
    </p:spTree>
    <p:extLst>
      <p:ext uri="{BB962C8B-B14F-4D97-AF65-F5344CB8AC3E}">
        <p14:creationId xmlns:p14="http://schemas.microsoft.com/office/powerpoint/2010/main" val="1590502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vert="horz" lIns="91440" tIns="45720" rIns="91440" bIns="45720" rtlCol="0" anchor="ct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pPr lvl="0" algn="l"/>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a:t>
            </a:fld>
            <a:endParaRPr lang="en-US"/>
          </a:p>
        </p:txBody>
      </p:sp>
      <p:sp>
        <p:nvSpPr>
          <p:cNvPr id="11" name="Content Placeholder 1"/>
          <p:cNvSpPr>
            <a:spLocks noGrp="1"/>
          </p:cNvSpPr>
          <p:nvPr>
            <p:ph idx="1" hasCustomPrompt="1"/>
          </p:nvPr>
        </p:nvSpPr>
        <p:spPr>
          <a:xfrm>
            <a:off x="457200" y="2743200"/>
            <a:ext cx="8229600" cy="31242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opening statement or final word</a:t>
            </a:r>
            <a:endParaRPr lang="en-US" dirty="0"/>
          </a:p>
        </p:txBody>
      </p:sp>
    </p:spTree>
    <p:extLst>
      <p:ext uri="{BB962C8B-B14F-4D97-AF65-F5344CB8AC3E}">
        <p14:creationId xmlns:p14="http://schemas.microsoft.com/office/powerpoint/2010/main" val="105744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4" name="Slide Number Placeholder 3"/>
          <p:cNvSpPr>
            <a:spLocks noGrp="1"/>
          </p:cNvSpPr>
          <p:nvPr>
            <p:ph type="sldNum" sz="quarter" idx="12"/>
          </p:nvPr>
        </p:nvSpPr>
        <p:spPr/>
        <p:txBody>
          <a:bodyPr/>
          <a:lstStyle/>
          <a:p>
            <a:fld id="{70EE4D32-198B-44B6-99A2-1D7E5D0EF38D}" type="slidenum">
              <a:rPr lang="en-US" smtClean="0"/>
              <a:t>‹#›</a:t>
            </a:fld>
            <a:endParaRPr lang="en-US"/>
          </a:p>
        </p:txBody>
      </p:sp>
      <p:sp>
        <p:nvSpPr>
          <p:cNvPr id="7" name="Content Placeholder 1"/>
          <p:cNvSpPr>
            <a:spLocks noGrp="1"/>
          </p:cNvSpPr>
          <p:nvPr>
            <p:ph idx="1" hasCustomPrompt="1"/>
          </p:nvPr>
        </p:nvSpPr>
        <p:spPr>
          <a:xfrm>
            <a:off x="457200" y="2743200"/>
            <a:ext cx="8229600" cy="31242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opening statement or final word</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1331" y="152399"/>
            <a:ext cx="1737360" cy="1380065"/>
          </a:xfrm>
          <a:prstGeom prst="rect">
            <a:avLst/>
          </a:prstGeom>
        </p:spPr>
      </p:pic>
    </p:spTree>
    <p:extLst>
      <p:ext uri="{BB962C8B-B14F-4D97-AF65-F5344CB8AC3E}">
        <p14:creationId xmlns:p14="http://schemas.microsoft.com/office/powerpoint/2010/main" val="386115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6" name="Slide Number Placeholder 5"/>
          <p:cNvSpPr>
            <a:spLocks noGrp="1"/>
          </p:cNvSpPr>
          <p:nvPr>
            <p:ph type="sldNum" sz="quarter" idx="12"/>
          </p:nvPr>
        </p:nvSpPr>
        <p:spPr/>
        <p:txBody>
          <a:bodyPr/>
          <a:lstStyle/>
          <a:p>
            <a:fld id="{70EE4D32-198B-44B6-99A2-1D7E5D0EF38D}" type="slidenum">
              <a:rPr lang="en-US" smtClean="0"/>
              <a:t>‹#›</a:t>
            </a:fld>
            <a:endParaRPr lang="en-US"/>
          </a:p>
        </p:txBody>
      </p:sp>
    </p:spTree>
    <p:extLst>
      <p:ext uri="{BB962C8B-B14F-4D97-AF65-F5344CB8AC3E}">
        <p14:creationId xmlns:p14="http://schemas.microsoft.com/office/powerpoint/2010/main" val="22108069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pPr lvl="0" algn="l"/>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7" name="Slide Number Placeholder 6"/>
          <p:cNvSpPr>
            <a:spLocks noGrp="1"/>
          </p:cNvSpPr>
          <p:nvPr>
            <p:ph type="sldNum" sz="quarter" idx="12"/>
          </p:nvPr>
        </p:nvSpPr>
        <p:spPr/>
        <p:txBody>
          <a:bodyPr/>
          <a:lstStyle/>
          <a:p>
            <a:fld id="{70EE4D32-198B-44B6-99A2-1D7E5D0EF38D}" type="slidenum">
              <a:rPr lang="en-US" smtClean="0"/>
              <a:t>‹#›</a:t>
            </a:fld>
            <a:endParaRPr lang="en-US"/>
          </a:p>
        </p:txBody>
      </p:sp>
    </p:spTree>
    <p:extLst>
      <p:ext uri="{BB962C8B-B14F-4D97-AF65-F5344CB8AC3E}">
        <p14:creationId xmlns:p14="http://schemas.microsoft.com/office/powerpoint/2010/main" val="40268510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pPr lvl="0" algn="l"/>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a:t>
            </a:fld>
            <a:endParaRPr lang="en-US"/>
          </a:p>
        </p:txBody>
      </p:sp>
      <p:sp>
        <p:nvSpPr>
          <p:cNvPr id="7" name="Content Placeholder 1"/>
          <p:cNvSpPr>
            <a:spLocks noGrp="1"/>
          </p:cNvSpPr>
          <p:nvPr>
            <p:ph idx="1" hasCustomPrompt="1"/>
          </p:nvPr>
        </p:nvSpPr>
        <p:spPr>
          <a:xfrm>
            <a:off x="457200" y="2743200"/>
            <a:ext cx="8229600" cy="29718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opening statement or final word</a:t>
            </a:r>
            <a:endParaRPr lang="en-US" dirty="0"/>
          </a:p>
        </p:txBody>
      </p:sp>
    </p:spTree>
    <p:extLst>
      <p:ext uri="{BB962C8B-B14F-4D97-AF65-F5344CB8AC3E}">
        <p14:creationId xmlns:p14="http://schemas.microsoft.com/office/powerpoint/2010/main" val="294782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a:t>
            </a:fld>
            <a:endParaRPr lang="en-US"/>
          </a:p>
        </p:txBody>
      </p:sp>
      <p:sp>
        <p:nvSpPr>
          <p:cNvPr id="7" name="Content Placeholder 1"/>
          <p:cNvSpPr>
            <a:spLocks noGrp="1"/>
          </p:cNvSpPr>
          <p:nvPr>
            <p:ph idx="1" hasCustomPrompt="1"/>
          </p:nvPr>
        </p:nvSpPr>
        <p:spPr>
          <a:xfrm>
            <a:off x="457200" y="2743200"/>
            <a:ext cx="8229600" cy="29718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opening statement or final word</a:t>
            </a:r>
            <a:endParaRPr lang="en-US" dirty="0"/>
          </a:p>
        </p:txBody>
      </p:sp>
    </p:spTree>
    <p:extLst>
      <p:ext uri="{BB962C8B-B14F-4D97-AF65-F5344CB8AC3E}">
        <p14:creationId xmlns:p14="http://schemas.microsoft.com/office/powerpoint/2010/main" val="26846538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pPr lvl="0" algn="l"/>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pPr/>
              <a:t>‹#›</a:t>
            </a:fld>
            <a:endParaRPr lang="en-US" dirty="0"/>
          </a:p>
        </p:txBody>
      </p:sp>
    </p:spTree>
    <p:extLst>
      <p:ext uri="{BB962C8B-B14F-4D97-AF65-F5344CB8AC3E}">
        <p14:creationId xmlns:p14="http://schemas.microsoft.com/office/powerpoint/2010/main" val="20480064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5331204" y="5283666"/>
            <a:ext cx="3733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457200" y="304800"/>
            <a:ext cx="8229600" cy="5410201"/>
          </a:xfrm>
        </p:spPr>
        <p:txBody>
          <a:bodyPr/>
          <a:lstStyle>
            <a:lvl1pPr>
              <a:defRPr/>
            </a:lvl1pPr>
          </a:lstStyle>
          <a:p>
            <a:pPr lvl="0"/>
            <a:r>
              <a:rPr lang="en-US" dirty="0" smtClean="0"/>
              <a:t>Only used for large graphics, charts, tables, etc.</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6" name="Slide Number Placeholder 5"/>
          <p:cNvSpPr>
            <a:spLocks noGrp="1"/>
          </p:cNvSpPr>
          <p:nvPr>
            <p:ph type="sldNum" sz="quarter" idx="12"/>
          </p:nvPr>
        </p:nvSpPr>
        <p:spPr/>
        <p:txBody>
          <a:bodyPr/>
          <a:lstStyle/>
          <a:p>
            <a:fld id="{70EE4D32-198B-44B6-99A2-1D7E5D0EF38D}" type="slidenum">
              <a:rPr lang="en-US" smtClean="0"/>
              <a:t>‹#›</a:t>
            </a:fld>
            <a:endParaRPr lang="en-US"/>
          </a:p>
        </p:txBody>
      </p:sp>
    </p:spTree>
    <p:extLst>
      <p:ext uri="{BB962C8B-B14F-4D97-AF65-F5344CB8AC3E}">
        <p14:creationId xmlns:p14="http://schemas.microsoft.com/office/powerpoint/2010/main" val="18309711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3600"/>
            <a:ext cx="7772400" cy="1470025"/>
          </a:xfrm>
        </p:spPr>
        <p:txBody>
          <a:bodyPr/>
          <a:lstStyle>
            <a:lvl1pPr algn="ctr">
              <a:defRPr b="1"/>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685800" y="6601333"/>
            <a:ext cx="7772400" cy="244475"/>
          </a:xfrm>
        </p:spPr>
        <p:txBody>
          <a:bodyPr/>
          <a:lstStyle>
            <a:lvl1pPr algn="l">
              <a:defRPr sz="700"/>
            </a:lvl1p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51385"/>
            <a:ext cx="4572000" cy="737363"/>
          </a:xfrm>
          <a:prstGeom prst="rect">
            <a:avLst/>
          </a:prstGeom>
        </p:spPr>
      </p:pic>
    </p:spTree>
    <p:extLst>
      <p:ext uri="{BB962C8B-B14F-4D97-AF65-F5344CB8AC3E}">
        <p14:creationId xmlns:p14="http://schemas.microsoft.com/office/powerpoint/2010/main" val="3330017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Autofit/>
          </a:bodyPr>
          <a:lstStyle>
            <a:lvl1pPr algn="l">
              <a:defRPr lang="en-US" sz="3800" b="1" kern="1200" smtClean="0">
                <a:solidFill>
                  <a:schemeClr val="tx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6" name="Slide Number Placeholder 5"/>
          <p:cNvSpPr>
            <a:spLocks noGrp="1"/>
          </p:cNvSpPr>
          <p:nvPr>
            <p:ph type="sldNum" sz="quarter" idx="12"/>
          </p:nvPr>
        </p:nvSpPr>
        <p:spPr/>
        <p:txBody>
          <a:bodyPr/>
          <a:lstStyle/>
          <a:p>
            <a:fld id="{70EE4D32-198B-44B6-99A2-1D7E5D0EF38D}" type="slidenum">
              <a:rPr lang="en-US" smtClean="0"/>
              <a:t>‹#›</a:t>
            </a:fld>
            <a:endParaRPr lang="en-US"/>
          </a:p>
        </p:txBody>
      </p:sp>
    </p:spTree>
    <p:extLst>
      <p:ext uri="{BB962C8B-B14F-4D97-AF65-F5344CB8AC3E}">
        <p14:creationId xmlns:p14="http://schemas.microsoft.com/office/powerpoint/2010/main" val="2113778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b_Title and Content">
    <p:spTree>
      <p:nvGrpSpPr>
        <p:cNvPr id="1" name=""/>
        <p:cNvGrpSpPr/>
        <p:nvPr/>
      </p:nvGrpSpPr>
      <p:grpSpPr>
        <a:xfrm>
          <a:off x="0" y="0"/>
          <a:ext cx="0" cy="0"/>
          <a:chOff x="0" y="0"/>
          <a:chExt cx="0" cy="0"/>
        </a:xfrm>
      </p:grpSpPr>
      <p:sp>
        <p:nvSpPr>
          <p:cNvPr id="9" name="Rectangle 8"/>
          <p:cNvSpPr/>
          <p:nvPr/>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6477000" cy="1143000"/>
          </a:xfrm>
        </p:spPr>
        <p:txBody>
          <a:bodyPr>
            <a:noAutofit/>
          </a:bodyPr>
          <a:lstStyle>
            <a:lvl1pPr algn="l">
              <a:defRPr lang="en-US" sz="3800" b="1" kern="1200" smtClean="0">
                <a:solidFill>
                  <a:schemeClr val="tx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7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6" name="Slide Number Placeholder 5"/>
          <p:cNvSpPr>
            <a:spLocks noGrp="1"/>
          </p:cNvSpPr>
          <p:nvPr>
            <p:ph type="sldNum" sz="quarter" idx="12"/>
          </p:nvPr>
        </p:nvSpPr>
        <p:spPr/>
        <p:txBody>
          <a:bodyPr/>
          <a:lstStyle/>
          <a:p>
            <a:fld id="{70EE4D32-198B-44B6-99A2-1D7E5D0EF38D}" type="slidenum">
              <a:rPr lang="en-US" smtClean="0"/>
              <a:pPr/>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840" y="152399"/>
            <a:ext cx="1737360" cy="1380065"/>
          </a:xfrm>
          <a:prstGeom prst="rect">
            <a:avLst/>
          </a:prstGeom>
        </p:spPr>
      </p:pic>
    </p:spTree>
    <p:extLst>
      <p:ext uri="{BB962C8B-B14F-4D97-AF65-F5344CB8AC3E}">
        <p14:creationId xmlns:p14="http://schemas.microsoft.com/office/powerpoint/2010/main" val="28075361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6" name="Slide Number Placeholder 5"/>
          <p:cNvSpPr>
            <a:spLocks noGrp="1"/>
          </p:cNvSpPr>
          <p:nvPr>
            <p:ph type="sldNum" sz="quarter" idx="12"/>
          </p:nvPr>
        </p:nvSpPr>
        <p:spPr/>
        <p:txBody>
          <a:bodyPr/>
          <a:lstStyle/>
          <a:p>
            <a:fld id="{70EE4D32-198B-44B6-99A2-1D7E5D0EF38D}" type="slidenum">
              <a:rPr lang="en-US" smtClean="0"/>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51385"/>
            <a:ext cx="4572000" cy="737363"/>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51385"/>
            <a:ext cx="4572000" cy="737363"/>
          </a:xfrm>
          <a:prstGeom prst="rect">
            <a:avLst/>
          </a:prstGeom>
        </p:spPr>
      </p:pic>
    </p:spTree>
    <p:extLst>
      <p:ext uri="{BB962C8B-B14F-4D97-AF65-F5344CB8AC3E}">
        <p14:creationId xmlns:p14="http://schemas.microsoft.com/office/powerpoint/2010/main" val="30356353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vert="horz" lIns="91440" tIns="45720" rIns="91440" bIns="45720" rtlCol="0" anchor="ctr">
            <a:noAutofit/>
          </a:bodyPr>
          <a:lstStyle>
            <a:lvl1pPr algn="ctr">
              <a:defRPr lang="en-US" sz="3800" b="1" kern="1200" dirty="0">
                <a:solidFill>
                  <a:schemeClr val="tx1"/>
                </a:solidFill>
                <a:latin typeface="+mj-lt"/>
                <a:ea typeface="+mj-ea"/>
                <a:cs typeface="+mj-cs"/>
              </a:defRPr>
            </a:lvl1pPr>
          </a:lstStyle>
          <a:p>
            <a:pPr lvl="0" algn="l"/>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7" name="Slide Number Placeholder 6"/>
          <p:cNvSpPr>
            <a:spLocks noGrp="1"/>
          </p:cNvSpPr>
          <p:nvPr>
            <p:ph type="sldNum" sz="quarter" idx="12"/>
          </p:nvPr>
        </p:nvSpPr>
        <p:spPr/>
        <p:txBody>
          <a:bodyPr/>
          <a:lstStyle/>
          <a:p>
            <a:fld id="{70EE4D32-198B-44B6-99A2-1D7E5D0EF38D}" type="slidenum">
              <a:rPr lang="en-US" smtClean="0"/>
              <a:t>‹#›</a:t>
            </a:fld>
            <a:endParaRPr lang="en-US"/>
          </a:p>
        </p:txBody>
      </p:sp>
    </p:spTree>
    <p:extLst>
      <p:ext uri="{BB962C8B-B14F-4D97-AF65-F5344CB8AC3E}">
        <p14:creationId xmlns:p14="http://schemas.microsoft.com/office/powerpoint/2010/main" val="24843020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274638"/>
            <a:ext cx="6477000" cy="1143000"/>
          </a:xfrm>
        </p:spPr>
        <p:txBody>
          <a:bodyPr>
            <a:noAutofit/>
          </a:bodyPr>
          <a:lstStyle>
            <a:lvl1pPr algn="l">
              <a:defRPr lang="en-US" sz="3800" b="1" kern="1200" smtClean="0">
                <a:solidFill>
                  <a:schemeClr val="tx1"/>
                </a:solidFill>
                <a:latin typeface="+mj-lt"/>
                <a:ea typeface="+mj-ea"/>
                <a:cs typeface="+mj-cs"/>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1840" y="152399"/>
            <a:ext cx="1737360" cy="1380065"/>
          </a:xfrm>
          <a:prstGeom prst="rect">
            <a:avLst/>
          </a:prstGeom>
        </p:spPr>
      </p:pic>
      <p:sp>
        <p:nvSpPr>
          <p:cNvPr id="3" name="Content Placeholder 2"/>
          <p:cNvSpPr>
            <a:spLocks noGrp="1"/>
          </p:cNvSpPr>
          <p:nvPr>
            <p:ph sz="half" idx="1"/>
          </p:nvPr>
        </p:nvSpPr>
        <p:spPr>
          <a:xfrm>
            <a:off x="457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7" name="Slide Number Placeholder 6"/>
          <p:cNvSpPr>
            <a:spLocks noGrp="1"/>
          </p:cNvSpPr>
          <p:nvPr>
            <p:ph type="sldNum" sz="quarter" idx="12"/>
          </p:nvPr>
        </p:nvSpPr>
        <p:spPr/>
        <p:txBody>
          <a:bodyPr/>
          <a:lstStyle/>
          <a:p>
            <a:fld id="{70EE4D32-198B-44B6-99A2-1D7E5D0EF38D}" type="slidenum">
              <a:rPr lang="en-US" smtClean="0"/>
              <a:t>‹#›</a:t>
            </a:fld>
            <a:endParaRPr lang="en-US"/>
          </a:p>
        </p:txBody>
      </p:sp>
    </p:spTree>
    <p:extLst>
      <p:ext uri="{BB962C8B-B14F-4D97-AF65-F5344CB8AC3E}">
        <p14:creationId xmlns:p14="http://schemas.microsoft.com/office/powerpoint/2010/main" val="34273088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vert="horz" lIns="91440" tIns="45720" rIns="91440" bIns="45720" rtlCol="0" anchor="ct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pPr lvl="0" algn="l"/>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pPr/>
              <a:t>‹#›</a:t>
            </a:fld>
            <a:endParaRPr lang="en-US" dirty="0"/>
          </a:p>
        </p:txBody>
      </p:sp>
    </p:spTree>
    <p:extLst>
      <p:ext uri="{BB962C8B-B14F-4D97-AF65-F5344CB8AC3E}">
        <p14:creationId xmlns:p14="http://schemas.microsoft.com/office/powerpoint/2010/main" val="10574475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4" name="Slide Number Placeholder 3"/>
          <p:cNvSpPr>
            <a:spLocks noGrp="1"/>
          </p:cNvSpPr>
          <p:nvPr>
            <p:ph type="sldNum" sz="quarter" idx="12"/>
          </p:nvPr>
        </p:nvSpPr>
        <p:spPr/>
        <p:txBody>
          <a:bodyPr/>
          <a:lstStyle/>
          <a:p>
            <a:fld id="{70EE4D32-198B-44B6-99A2-1D7E5D0EF38D}" type="slidenum">
              <a:rPr lang="en-US" smtClean="0"/>
              <a:t>‹#›</a:t>
            </a:fld>
            <a:endParaRPr lang="en-US"/>
          </a:p>
        </p:txBody>
      </p:sp>
      <p:sp>
        <p:nvSpPr>
          <p:cNvPr id="7" name="Content Placeholder 1"/>
          <p:cNvSpPr>
            <a:spLocks noGrp="1"/>
          </p:cNvSpPr>
          <p:nvPr>
            <p:ph idx="1" hasCustomPrompt="1"/>
          </p:nvPr>
        </p:nvSpPr>
        <p:spPr>
          <a:xfrm>
            <a:off x="457200" y="2743200"/>
            <a:ext cx="8229600" cy="34290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opening statement or final word</a:t>
            </a:r>
            <a:endParaRPr lang="en-US" dirty="0"/>
          </a:p>
        </p:txBody>
      </p:sp>
    </p:spTree>
    <p:extLst>
      <p:ext uri="{BB962C8B-B14F-4D97-AF65-F5344CB8AC3E}">
        <p14:creationId xmlns:p14="http://schemas.microsoft.com/office/powerpoint/2010/main" val="38611522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6" name="Rectangle 5"/>
          <p:cNvSpPr/>
          <p:nvPr/>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4" name="Slide Number Placeholder 3"/>
          <p:cNvSpPr>
            <a:spLocks noGrp="1"/>
          </p:cNvSpPr>
          <p:nvPr>
            <p:ph type="sldNum" sz="quarter" idx="12"/>
          </p:nvPr>
        </p:nvSpPr>
        <p:spPr/>
        <p:txBody>
          <a:bodyPr/>
          <a:lstStyle/>
          <a:p>
            <a:fld id="{70EE4D32-198B-44B6-99A2-1D7E5D0EF38D}" type="slidenum">
              <a:rPr lang="en-US" smtClean="0"/>
              <a:t>‹#›</a:t>
            </a:fld>
            <a:endParaRPr lang="en-US"/>
          </a:p>
        </p:txBody>
      </p:sp>
      <p:sp>
        <p:nvSpPr>
          <p:cNvPr id="7" name="Content Placeholder 1"/>
          <p:cNvSpPr>
            <a:spLocks noGrp="1"/>
          </p:cNvSpPr>
          <p:nvPr>
            <p:ph idx="1" hasCustomPrompt="1"/>
          </p:nvPr>
        </p:nvSpPr>
        <p:spPr>
          <a:xfrm>
            <a:off x="457200" y="381000"/>
            <a:ext cx="8229600" cy="57912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large graphic</a:t>
            </a:r>
            <a:endParaRPr lang="en-US" dirty="0"/>
          </a:p>
        </p:txBody>
      </p:sp>
    </p:spTree>
    <p:extLst>
      <p:ext uri="{BB962C8B-B14F-4D97-AF65-F5344CB8AC3E}">
        <p14:creationId xmlns:p14="http://schemas.microsoft.com/office/powerpoint/2010/main" val="3388736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 Id="rId9" Type="http://schemas.openxmlformats.org/officeDocument/2006/relationships/image" Target="../media/image1.png"/><Relationship Id="rId10"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l="6043" t="21774" r="5305" b="38715"/>
          <a:stretch/>
        </p:blipFill>
        <p:spPr>
          <a:xfrm>
            <a:off x="-58058" y="6233794"/>
            <a:ext cx="9125857" cy="718549"/>
          </a:xfrm>
          <a:prstGeom prst="rect">
            <a:avLst/>
          </a:prstGeom>
        </p:spPr>
      </p:pic>
      <p:sp>
        <p:nvSpPr>
          <p:cNvPr id="2" name="Title Placeholder 1"/>
          <p:cNvSpPr>
            <a:spLocks noGrp="1"/>
          </p:cNvSpPr>
          <p:nvPr>
            <p:ph type="title"/>
          </p:nvPr>
        </p:nvSpPr>
        <p:spPr>
          <a:xfrm>
            <a:off x="2209800" y="274638"/>
            <a:ext cx="6477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629400"/>
            <a:ext cx="2133600" cy="168275"/>
          </a:xfrm>
          <a:prstGeom prst="rect">
            <a:avLst/>
          </a:prstGeom>
        </p:spPr>
        <p:txBody>
          <a:bodyPr vert="horz" lIns="91440" tIns="45720" rIns="91440" bIns="45720" rtlCol="0" anchor="ctr"/>
          <a:lstStyle>
            <a:lvl1pPr algn="l">
              <a:defRPr sz="1100">
                <a:solidFill>
                  <a:schemeClr val="bg2"/>
                </a:solidFill>
              </a:defRPr>
            </a:lvl1pPr>
          </a:lstStyle>
          <a:p>
            <a:endParaRPr lang="en-US" dirty="0"/>
          </a:p>
        </p:txBody>
      </p:sp>
      <p:sp>
        <p:nvSpPr>
          <p:cNvPr id="5" name="Footer Placeholder 4"/>
          <p:cNvSpPr>
            <a:spLocks noGrp="1"/>
          </p:cNvSpPr>
          <p:nvPr>
            <p:ph type="ftr" sz="quarter" idx="3"/>
          </p:nvPr>
        </p:nvSpPr>
        <p:spPr>
          <a:xfrm>
            <a:off x="3124200" y="6629400"/>
            <a:ext cx="2895600" cy="168275"/>
          </a:xfrm>
          <a:prstGeom prst="rect">
            <a:avLst/>
          </a:prstGeom>
        </p:spPr>
        <p:txBody>
          <a:bodyPr vert="horz" lIns="91440" tIns="45720" rIns="91440" bIns="45720" rtlCol="0" anchor="ctr"/>
          <a:lstStyle>
            <a:lvl1pPr algn="ctr">
              <a:defRPr sz="1100">
                <a:solidFill>
                  <a:schemeClr val="bg2"/>
                </a:solidFill>
              </a:defRPr>
            </a:lvl1p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6" name="Slide Number Placeholder 5"/>
          <p:cNvSpPr>
            <a:spLocks noGrp="1"/>
          </p:cNvSpPr>
          <p:nvPr>
            <p:ph type="sldNum" sz="quarter" idx="4"/>
          </p:nvPr>
        </p:nvSpPr>
        <p:spPr>
          <a:xfrm>
            <a:off x="6553200" y="6629400"/>
            <a:ext cx="2133600" cy="168275"/>
          </a:xfrm>
          <a:prstGeom prst="rect">
            <a:avLst/>
          </a:prstGeom>
        </p:spPr>
        <p:txBody>
          <a:bodyPr vert="horz" lIns="91440" tIns="45720" rIns="91440" bIns="45720" rtlCol="0" anchor="ctr"/>
          <a:lstStyle>
            <a:lvl1pPr algn="r">
              <a:defRPr sz="1100">
                <a:solidFill>
                  <a:schemeClr val="bg2"/>
                </a:solidFill>
              </a:defRPr>
            </a:lvl1pPr>
          </a:lstStyle>
          <a:p>
            <a:fld id="{70EE4D32-198B-44B6-99A2-1D7E5D0EF38D}" type="slidenum">
              <a:rPr lang="en-US" smtClean="0"/>
              <a:pPr/>
              <a:t>‹#›</a:t>
            </a:fld>
            <a:endParaRPr lang="en-US" dirty="0"/>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331" y="152399"/>
            <a:ext cx="1737360" cy="1380065"/>
          </a:xfrm>
          <a:prstGeom prst="rect">
            <a:avLst/>
          </a:prstGeom>
        </p:spPr>
      </p:pic>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l="6043" t="21774" r="5305" b="38715"/>
          <a:stretch/>
        </p:blipFill>
        <p:spPr>
          <a:xfrm>
            <a:off x="-58058" y="6233794"/>
            <a:ext cx="9125857" cy="718549"/>
          </a:xfrm>
          <a:prstGeom prst="rect">
            <a:avLst/>
          </a:prstGeom>
        </p:spPr>
      </p:pic>
    </p:spTree>
    <p:extLst>
      <p:ext uri="{BB962C8B-B14F-4D97-AF65-F5344CB8AC3E}">
        <p14:creationId xmlns:p14="http://schemas.microsoft.com/office/powerpoint/2010/main" val="235337518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76" r:id="rId6"/>
    <p:sldLayoutId id="2147483664" r:id="rId7"/>
    <p:sldLayoutId id="2147483665" r:id="rId8"/>
    <p:sldLayoutId id="2147483666" r:id="rId9"/>
    <p:sldLayoutId id="2147483654" r:id="rId10"/>
    <p:sldLayoutId id="2147483655" r:id="rId11"/>
  </p:sldLayoutIdLst>
  <p:timing>
    <p:tnLst>
      <p:par>
        <p:cTn id="1" dur="indefinite" restart="never" nodeType="tmRoot"/>
      </p:par>
    </p:tnLst>
  </p:timing>
  <p:hf hdr="0" ftr="0" dt="0"/>
  <p:txStyles>
    <p:titleStyle>
      <a:lvl1pPr algn="l" defTabSz="914400" rtl="0" eaLnBrk="1" latinLnBrk="0" hangingPunct="1">
        <a:spcBef>
          <a:spcPct val="0"/>
        </a:spcBef>
        <a:buNone/>
        <a:defRPr sz="3800" b="1" kern="1200">
          <a:solidFill>
            <a:schemeClr val="tx1"/>
          </a:solidFill>
          <a:latin typeface="+mj-lt"/>
          <a:ea typeface="+mj-ea"/>
          <a:cs typeface="+mj-cs"/>
        </a:defRPr>
      </a:lvl1pPr>
    </p:titleStyle>
    <p:bodyStyle>
      <a:lvl1pPr marL="342900" indent="-342900" algn="l" defTabSz="914400" rtl="0" eaLnBrk="1" latinLnBrk="0" hangingPunct="1">
        <a:spcBef>
          <a:spcPts val="600"/>
        </a:spcBef>
        <a:spcAft>
          <a:spcPts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6043" t="21774" r="5305" b="38715"/>
          <a:stretch/>
        </p:blipFill>
        <p:spPr>
          <a:xfrm>
            <a:off x="-58058" y="6233794"/>
            <a:ext cx="9125857" cy="71854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629400"/>
            <a:ext cx="2133600" cy="168275"/>
          </a:xfrm>
          <a:prstGeom prst="rect">
            <a:avLst/>
          </a:prstGeom>
        </p:spPr>
        <p:txBody>
          <a:bodyPr vert="horz" lIns="91440" tIns="45720" rIns="91440" bIns="45720" rtlCol="0" anchor="ctr"/>
          <a:lstStyle>
            <a:lvl1pPr algn="l">
              <a:defRPr sz="1100">
                <a:solidFill>
                  <a:schemeClr val="bg2"/>
                </a:solidFill>
              </a:defRPr>
            </a:lvl1pPr>
          </a:lstStyle>
          <a:p>
            <a:endParaRPr lang="en-US" dirty="0"/>
          </a:p>
        </p:txBody>
      </p:sp>
      <p:sp>
        <p:nvSpPr>
          <p:cNvPr id="5" name="Footer Placeholder 4"/>
          <p:cNvSpPr>
            <a:spLocks noGrp="1"/>
          </p:cNvSpPr>
          <p:nvPr>
            <p:ph type="ftr" sz="quarter" idx="3"/>
          </p:nvPr>
        </p:nvSpPr>
        <p:spPr>
          <a:xfrm>
            <a:off x="3124200" y="6629400"/>
            <a:ext cx="2895600" cy="168275"/>
          </a:xfrm>
          <a:prstGeom prst="rect">
            <a:avLst/>
          </a:prstGeom>
        </p:spPr>
        <p:txBody>
          <a:bodyPr vert="horz" lIns="91440" tIns="45720" rIns="91440" bIns="45720" rtlCol="0" anchor="ctr"/>
          <a:lstStyle>
            <a:lvl1pPr algn="ctr">
              <a:defRPr sz="1100">
                <a:solidFill>
                  <a:schemeClr val="bg2"/>
                </a:solidFill>
              </a:defRPr>
            </a:lvl1pPr>
          </a:lstStyle>
          <a:p>
            <a:r>
              <a:rPr lang="en-US" smtClean="0"/>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p>
        </p:txBody>
      </p:sp>
      <p:sp>
        <p:nvSpPr>
          <p:cNvPr id="6" name="Slide Number Placeholder 5"/>
          <p:cNvSpPr>
            <a:spLocks noGrp="1"/>
          </p:cNvSpPr>
          <p:nvPr>
            <p:ph type="sldNum" sz="quarter" idx="4"/>
          </p:nvPr>
        </p:nvSpPr>
        <p:spPr>
          <a:xfrm>
            <a:off x="6553200" y="6629400"/>
            <a:ext cx="2133600" cy="168275"/>
          </a:xfrm>
          <a:prstGeom prst="rect">
            <a:avLst/>
          </a:prstGeom>
        </p:spPr>
        <p:txBody>
          <a:bodyPr vert="horz" lIns="91440" tIns="45720" rIns="91440" bIns="45720" rtlCol="0" anchor="ctr"/>
          <a:lstStyle>
            <a:lvl1pPr algn="r">
              <a:defRPr sz="1100">
                <a:solidFill>
                  <a:schemeClr val="bg2"/>
                </a:solidFill>
              </a:defRPr>
            </a:lvl1pPr>
          </a:lstStyle>
          <a:p>
            <a:fld id="{70EE4D32-198B-44B6-99A2-1D7E5D0EF38D}" type="slidenum">
              <a:rPr lang="en-US" smtClean="0"/>
              <a:pPr/>
              <a:t>‹#›</a:t>
            </a:fld>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67400" y="5759899"/>
            <a:ext cx="2743200" cy="442419"/>
          </a:xfrm>
          <a:prstGeom prst="rect">
            <a:avLst/>
          </a:prstGeom>
        </p:spPr>
      </p:pic>
    </p:spTree>
    <p:extLst>
      <p:ext uri="{BB962C8B-B14F-4D97-AF65-F5344CB8AC3E}">
        <p14:creationId xmlns:p14="http://schemas.microsoft.com/office/powerpoint/2010/main" val="289020379"/>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3" r:id="rId3"/>
    <p:sldLayoutId id="2147483672" r:id="rId4"/>
    <p:sldLayoutId id="2147483674" r:id="rId5"/>
    <p:sldLayoutId id="2147483675" r:id="rId6"/>
    <p:sldLayoutId id="2147483677" r:id="rId7"/>
  </p:sldLayoutIdLst>
  <p:timing>
    <p:tnLst>
      <p:par>
        <p:cTn id="1" dur="indefinite" restart="never" nodeType="tmRoot"/>
      </p:par>
    </p:tnLst>
  </p:timing>
  <p:hf hdr="0" ftr="0" dt="0"/>
  <p:txStyles>
    <p:titleStyle>
      <a:lvl1pPr algn="l" defTabSz="914400" rtl="0" eaLnBrk="1" latinLnBrk="0" hangingPunct="1">
        <a:spcBef>
          <a:spcPct val="0"/>
        </a:spcBef>
        <a:buNone/>
        <a:defRPr lang="en-US" sz="3800" b="1" kern="1200" dirty="0">
          <a:solidFill>
            <a:schemeClr val="tx1"/>
          </a:solidFill>
          <a:latin typeface="+mj-lt"/>
          <a:ea typeface="+mj-ea"/>
          <a:cs typeface="+mj-cs"/>
        </a:defRPr>
      </a:lvl1pPr>
    </p:titleStyle>
    <p:bodyStyle>
      <a:lvl1pPr marL="342900" indent="-342900" algn="l" defTabSz="914400" rtl="0" eaLnBrk="1" latinLnBrk="0" hangingPunct="1">
        <a:spcBef>
          <a:spcPts val="600"/>
        </a:spcBef>
        <a:spcAft>
          <a:spcPts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microsoft.com/office/2007/relationships/hdphoto" Target="../media/hdphoto1.wdp"/><Relationship Id="rId8"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gif"/><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hyperlink" Target="mailto:lcapizzo@healthcentricadvisors.org" TargetMode="External"/><Relationship Id="rId4" Type="http://schemas.openxmlformats.org/officeDocument/2006/relationships/hyperlink" Target="mailto:bjenkins@healthcentricadvisors.org" TargetMode="External"/><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14425"/>
            <a:ext cx="7772400" cy="1470025"/>
          </a:xfrm>
        </p:spPr>
        <p:txBody>
          <a:bodyPr/>
          <a:lstStyle/>
          <a:p>
            <a:r>
              <a:rPr lang="en-US" dirty="0" smtClean="0">
                <a:solidFill>
                  <a:schemeClr val="accent4">
                    <a:lumMod val="75000"/>
                  </a:schemeClr>
                </a:solidFill>
              </a:rPr>
              <a:t>Quality Improvement:</a:t>
            </a:r>
            <a:br>
              <a:rPr lang="en-US" dirty="0" smtClean="0">
                <a:solidFill>
                  <a:schemeClr val="accent4">
                    <a:lumMod val="75000"/>
                  </a:schemeClr>
                </a:solidFill>
              </a:rPr>
            </a:br>
            <a:r>
              <a:rPr lang="en-US" i="1" dirty="0" smtClean="0">
                <a:solidFill>
                  <a:schemeClr val="accent4">
                    <a:lumMod val="75000"/>
                  </a:schemeClr>
                </a:solidFill>
              </a:rPr>
              <a:t>Strategies to Increase Success </a:t>
            </a:r>
            <a:endParaRPr lang="en-US" i="1" dirty="0">
              <a:solidFill>
                <a:schemeClr val="accent4">
                  <a:lumMod val="75000"/>
                </a:schemeClr>
              </a:solidFill>
            </a:endParaRPr>
          </a:p>
        </p:txBody>
      </p:sp>
      <p:sp>
        <p:nvSpPr>
          <p:cNvPr id="3" name="Subtitle 2"/>
          <p:cNvSpPr>
            <a:spLocks noGrp="1"/>
          </p:cNvSpPr>
          <p:nvPr>
            <p:ph type="subTitle" idx="1"/>
          </p:nvPr>
        </p:nvSpPr>
        <p:spPr>
          <a:xfrm>
            <a:off x="1828800" y="2895600"/>
            <a:ext cx="7010400" cy="2616962"/>
          </a:xfrm>
        </p:spPr>
        <p:txBody>
          <a:bodyPr>
            <a:normAutofit fontScale="92500" lnSpcReduction="10000"/>
          </a:bodyPr>
          <a:lstStyle/>
          <a:p>
            <a:pPr algn="l"/>
            <a:r>
              <a:rPr lang="en-US" dirty="0" smtClean="0"/>
              <a:t>Lauren Capizzo, MBA, PCMH CCE </a:t>
            </a:r>
            <a:r>
              <a:rPr lang="en-US" sz="2400" i="1" dirty="0" smtClean="0"/>
              <a:t>Senior </a:t>
            </a:r>
            <a:r>
              <a:rPr lang="en-US" sz="2400" i="1" dirty="0"/>
              <a:t>Manager of Health IT (HIT</a:t>
            </a:r>
            <a:r>
              <a:rPr lang="en-US" sz="2400" i="1" dirty="0" smtClean="0"/>
              <a:t>) &amp; Practice Improvement</a:t>
            </a:r>
            <a:endParaRPr lang="en-US" i="1" dirty="0" smtClean="0"/>
          </a:p>
          <a:p>
            <a:pPr algn="l"/>
            <a:endParaRPr lang="en-US" dirty="0" smtClean="0"/>
          </a:p>
          <a:p>
            <a:pPr algn="l"/>
            <a:r>
              <a:rPr lang="en-US" dirty="0" smtClean="0"/>
              <a:t>Putney Pyles, BSN, RN, PCMH CCE</a:t>
            </a:r>
          </a:p>
          <a:p>
            <a:pPr algn="l"/>
            <a:r>
              <a:rPr lang="en-US" sz="2400" i="1" dirty="0" smtClean="0"/>
              <a:t>Senior Project Coordinator</a:t>
            </a:r>
            <a:endParaRPr lang="en-US" sz="2400" i="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021838"/>
            <a:ext cx="1003300" cy="111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5711756"/>
            <a:ext cx="4685898" cy="646331"/>
          </a:xfrm>
          <a:prstGeom prst="rect">
            <a:avLst/>
          </a:prstGeom>
          <a:noFill/>
        </p:spPr>
        <p:txBody>
          <a:bodyPr wrap="none" rtlCol="0">
            <a:spAutoFit/>
          </a:bodyPr>
          <a:lstStyle/>
          <a:p>
            <a:r>
              <a:rPr lang="en-US" i="1" dirty="0" smtClean="0"/>
              <a:t>PCMH-Kids Behavioral Health Collaborative</a:t>
            </a:r>
          </a:p>
          <a:p>
            <a:pPr algn="ctr"/>
            <a:r>
              <a:rPr lang="en-US" i="1" dirty="0" smtClean="0"/>
              <a:t>September 8, 2016</a:t>
            </a:r>
            <a:endParaRPr lang="en-US" i="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495800"/>
            <a:ext cx="987552" cy="1234440"/>
          </a:xfrm>
          <a:prstGeom prst="rect">
            <a:avLst/>
          </a:prstGeom>
        </p:spPr>
      </p:pic>
      <p:sp>
        <p:nvSpPr>
          <p:cNvPr id="6" name="TextBox 5"/>
          <p:cNvSpPr txBox="1"/>
          <p:nvPr/>
        </p:nvSpPr>
        <p:spPr>
          <a:xfrm>
            <a:off x="304800" y="457200"/>
            <a:ext cx="2514600" cy="914400"/>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92076"/>
            <a:ext cx="3390900" cy="711200"/>
          </a:xfrm>
          <a:prstGeom prst="rect">
            <a:avLst/>
          </a:prstGeom>
        </p:spPr>
      </p:pic>
    </p:spTree>
    <p:extLst>
      <p:ext uri="{BB962C8B-B14F-4D97-AF65-F5344CB8AC3E}">
        <p14:creationId xmlns:p14="http://schemas.microsoft.com/office/powerpoint/2010/main" val="178290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Getting to the Root Cause</a:t>
            </a:r>
            <a:endParaRPr lang="en-US" dirty="0">
              <a:solidFill>
                <a:schemeClr val="accent4">
                  <a:lumMod val="75000"/>
                </a:schemeClr>
              </a:solidFill>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Identify </a:t>
            </a:r>
            <a:r>
              <a:rPr lang="en-US" dirty="0">
                <a:latin typeface="Arial" pitchFamily="34" charset="0"/>
                <a:cs typeface="Arial" pitchFamily="34" charset="0"/>
              </a:rPr>
              <a:t>the “root” of the problem in your process</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Where </a:t>
            </a:r>
            <a:r>
              <a:rPr lang="en-US" dirty="0">
                <a:latin typeface="Arial" pitchFamily="34" charset="0"/>
                <a:cs typeface="Arial" pitchFamily="34" charset="0"/>
              </a:rPr>
              <a:t>and why the problem exists </a:t>
            </a:r>
          </a:p>
          <a:p>
            <a:r>
              <a:rPr lang="en-US" dirty="0" smtClean="0">
                <a:latin typeface="Arial" pitchFamily="34" charset="0"/>
                <a:cs typeface="Arial" pitchFamily="34" charset="0"/>
              </a:rPr>
              <a:t>Make decisions </a:t>
            </a:r>
            <a:r>
              <a:rPr lang="en-US" dirty="0">
                <a:latin typeface="Arial" pitchFamily="34" charset="0"/>
                <a:cs typeface="Arial" pitchFamily="34" charset="0"/>
              </a:rPr>
              <a:t>based on data rather than “hunches,” </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Not rely on quick fixes </a:t>
            </a:r>
            <a:r>
              <a:rPr lang="en-US" dirty="0">
                <a:latin typeface="Arial" pitchFamily="34" charset="0"/>
                <a:cs typeface="Arial" pitchFamily="34" charset="0"/>
              </a:rPr>
              <a:t>and </a:t>
            </a:r>
            <a:r>
              <a:rPr lang="en-US" dirty="0" smtClean="0">
                <a:latin typeface="Arial" pitchFamily="34" charset="0"/>
                <a:cs typeface="Arial" pitchFamily="34" charset="0"/>
              </a:rPr>
              <a:t>Band-Aid </a:t>
            </a:r>
            <a:r>
              <a:rPr lang="en-US" dirty="0">
                <a:latin typeface="Arial" pitchFamily="34" charset="0"/>
                <a:cs typeface="Arial" pitchFamily="34" charset="0"/>
              </a:rPr>
              <a:t>approaches</a:t>
            </a:r>
          </a:p>
        </p:txBody>
      </p:sp>
      <p:sp>
        <p:nvSpPr>
          <p:cNvPr id="5" name="Slide Number Placeholder 4"/>
          <p:cNvSpPr>
            <a:spLocks noGrp="1"/>
          </p:cNvSpPr>
          <p:nvPr>
            <p:ph type="sldNum" sz="quarter" idx="12"/>
          </p:nvPr>
        </p:nvSpPr>
        <p:spPr/>
        <p:txBody>
          <a:bodyPr/>
          <a:lstStyle/>
          <a:p>
            <a:fld id="{70EE4D32-198B-44B6-99A2-1D7E5D0EF38D}" type="slidenum">
              <a:rPr lang="en-US" smtClean="0"/>
              <a:t>10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5801815"/>
            <a:ext cx="3390900" cy="711200"/>
          </a:xfrm>
          <a:prstGeom prst="rect">
            <a:avLst/>
          </a:prstGeom>
        </p:spPr>
      </p:pic>
    </p:spTree>
    <p:extLst>
      <p:ext uri="{BB962C8B-B14F-4D97-AF65-F5344CB8AC3E}">
        <p14:creationId xmlns:p14="http://schemas.microsoft.com/office/powerpoint/2010/main" val="2500814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6086475"/>
            <a:ext cx="3390900" cy="711200"/>
          </a:xfrm>
          <a:prstGeom prst="rect">
            <a:avLst/>
          </a:prstGeom>
        </p:spPr>
      </p:pic>
      <p:sp>
        <p:nvSpPr>
          <p:cNvPr id="2" name="Title 1"/>
          <p:cNvSpPr>
            <a:spLocks noGrp="1"/>
          </p:cNvSpPr>
          <p:nvPr>
            <p:ph type="title"/>
          </p:nvPr>
        </p:nvSpPr>
        <p:spPr/>
        <p:txBody>
          <a:bodyPr/>
          <a:lstStyle/>
          <a:p>
            <a:r>
              <a:rPr lang="en-US" dirty="0" smtClean="0"/>
              <a:t/>
            </a:r>
            <a:br>
              <a:rPr lang="en-US" dirty="0" smtClean="0"/>
            </a:br>
            <a:r>
              <a:rPr lang="en-US" dirty="0" smtClean="0">
                <a:solidFill>
                  <a:schemeClr val="accent4">
                    <a:lumMod val="75000"/>
                  </a:schemeClr>
                </a:solidFill>
              </a:rPr>
              <a:t>Identifying </a:t>
            </a:r>
            <a:r>
              <a:rPr lang="en-US" dirty="0">
                <a:solidFill>
                  <a:schemeClr val="accent4">
                    <a:lumMod val="75000"/>
                  </a:schemeClr>
                </a:solidFill>
              </a:rPr>
              <a:t>areas for improvement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Problems are </a:t>
            </a:r>
            <a:r>
              <a:rPr lang="en-US" dirty="0" err="1"/>
              <a:t>mis</a:t>
            </a:r>
            <a:r>
              <a:rPr lang="en-US" dirty="0"/>
              <a:t>-categorized or </a:t>
            </a:r>
            <a:r>
              <a:rPr lang="en-US" i="1" dirty="0"/>
              <a:t>masked </a:t>
            </a:r>
          </a:p>
          <a:p>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11</a:t>
            </a:fld>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0"/>
            <a:ext cx="7218363"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373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accent4">
                    <a:lumMod val="75000"/>
                  </a:schemeClr>
                </a:solidFill>
              </a:rPr>
              <a:t>Current </a:t>
            </a:r>
            <a:r>
              <a:rPr lang="en-US" dirty="0">
                <a:solidFill>
                  <a:schemeClr val="accent4">
                    <a:lumMod val="75000"/>
                  </a:schemeClr>
                </a:solidFill>
              </a:rPr>
              <a:t>P</a:t>
            </a:r>
            <a:r>
              <a:rPr lang="en-US" dirty="0" smtClean="0">
                <a:solidFill>
                  <a:schemeClr val="accent4">
                    <a:lumMod val="75000"/>
                  </a:schemeClr>
                </a:solidFill>
              </a:rPr>
              <a:t>rocess </a:t>
            </a:r>
            <a:r>
              <a:rPr lang="en-US" dirty="0">
                <a:solidFill>
                  <a:schemeClr val="accent4">
                    <a:lumMod val="75000"/>
                  </a:schemeClr>
                </a:solidFill>
              </a:rPr>
              <a:t>A</a:t>
            </a:r>
            <a:r>
              <a:rPr lang="en-US" dirty="0" smtClean="0">
                <a:solidFill>
                  <a:schemeClr val="accent4">
                    <a:lumMod val="75000"/>
                  </a:schemeClr>
                </a:solidFill>
              </a:rPr>
              <a:t>nalysis</a:t>
            </a:r>
            <a:r>
              <a:rPr lang="en-US" dirty="0"/>
              <a:t/>
            </a:r>
            <a:br>
              <a:rPr lang="en-US" dirty="0"/>
            </a:br>
            <a:endParaRPr lang="en-US" dirty="0"/>
          </a:p>
        </p:txBody>
      </p:sp>
      <p:sp>
        <p:nvSpPr>
          <p:cNvPr id="3" name="Content Placeholder 2"/>
          <p:cNvSpPr>
            <a:spLocks noGrp="1"/>
          </p:cNvSpPr>
          <p:nvPr>
            <p:ph idx="1"/>
          </p:nvPr>
        </p:nvSpPr>
        <p:spPr>
          <a:xfrm>
            <a:off x="457200" y="1828800"/>
            <a:ext cx="8229600" cy="4572000"/>
          </a:xfrm>
        </p:spPr>
        <p:txBody>
          <a:bodyPr/>
          <a:lstStyle/>
          <a:p>
            <a:r>
              <a:rPr lang="en-US" sz="2800" dirty="0"/>
              <a:t>Map out how a common process is executed </a:t>
            </a:r>
          </a:p>
          <a:p>
            <a:r>
              <a:rPr lang="en-US" sz="2800" dirty="0"/>
              <a:t>Gather pertinent players within the </a:t>
            </a:r>
            <a:r>
              <a:rPr lang="en-US" sz="2800" dirty="0" smtClean="0"/>
              <a:t>discussion</a:t>
            </a:r>
            <a:endParaRPr lang="en-US" dirty="0">
              <a:solidFill>
                <a:srgbClr val="C00000"/>
              </a:solidFill>
            </a:endParaRPr>
          </a:p>
          <a:p>
            <a:pPr lvl="1">
              <a:buFont typeface="Arial" panose="020B0604020202020204" pitchFamily="34" charset="0"/>
              <a:buChar char="•"/>
            </a:pPr>
            <a:r>
              <a:rPr lang="en-US" dirty="0"/>
              <a:t>Helpful Hints:</a:t>
            </a:r>
          </a:p>
          <a:p>
            <a:pPr lvl="4">
              <a:buFont typeface="Wingdings" panose="05000000000000000000" pitchFamily="2" charset="2"/>
              <a:buChar char="ü"/>
            </a:pPr>
            <a:r>
              <a:rPr lang="en-US" sz="2800" dirty="0"/>
              <a:t>Use sticky notes to map out  the process</a:t>
            </a:r>
          </a:p>
          <a:p>
            <a:pPr lvl="4">
              <a:buFont typeface="Wingdings" panose="05000000000000000000" pitchFamily="2" charset="2"/>
              <a:buChar char="ü"/>
            </a:pPr>
            <a:r>
              <a:rPr lang="en-US" sz="2800" dirty="0"/>
              <a:t>Move them around until everyone agrees</a:t>
            </a:r>
          </a:p>
          <a:p>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12</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16891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5689600"/>
            <a:ext cx="3390900" cy="711200"/>
          </a:xfrm>
          <a:prstGeom prst="rect">
            <a:avLst/>
          </a:prstGeom>
        </p:spPr>
      </p:pic>
    </p:spTree>
    <p:extLst>
      <p:ext uri="{BB962C8B-B14F-4D97-AF65-F5344CB8AC3E}">
        <p14:creationId xmlns:p14="http://schemas.microsoft.com/office/powerpoint/2010/main" val="349329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lstStyle/>
          <a:p>
            <a:r>
              <a:rPr lang="en-US" dirty="0" smtClean="0"/>
              <a:t/>
            </a:r>
            <a:br>
              <a:rPr lang="en-US" dirty="0" smtClean="0"/>
            </a:br>
            <a:r>
              <a:rPr lang="en-US" dirty="0" smtClean="0">
                <a:solidFill>
                  <a:schemeClr val="accent4">
                    <a:lumMod val="75000"/>
                  </a:schemeClr>
                </a:solidFill>
              </a:rPr>
              <a:t>Root </a:t>
            </a:r>
            <a:r>
              <a:rPr lang="en-US" dirty="0">
                <a:solidFill>
                  <a:schemeClr val="accent4">
                    <a:lumMod val="75000"/>
                  </a:schemeClr>
                </a:solidFill>
              </a:rPr>
              <a:t>Cause Analysis– </a:t>
            </a: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5 </a:t>
            </a:r>
            <a:r>
              <a:rPr lang="en-US" dirty="0">
                <a:solidFill>
                  <a:schemeClr val="accent4">
                    <a:lumMod val="75000"/>
                  </a:schemeClr>
                </a:solidFill>
              </a:rPr>
              <a:t>Whys</a:t>
            </a:r>
            <a:r>
              <a:rPr lang="en-US" dirty="0"/>
              <a:t/>
            </a:r>
            <a:br>
              <a:rPr lang="en-US" dirty="0"/>
            </a:br>
            <a:endParaRPr lang="en-US" dirty="0"/>
          </a:p>
        </p:txBody>
      </p:sp>
      <p:sp>
        <p:nvSpPr>
          <p:cNvPr id="3" name="Content Placeholder 2"/>
          <p:cNvSpPr>
            <a:spLocks noGrp="1"/>
          </p:cNvSpPr>
          <p:nvPr>
            <p:ph idx="1"/>
          </p:nvPr>
        </p:nvSpPr>
        <p:spPr>
          <a:xfrm>
            <a:off x="457200" y="2133600"/>
            <a:ext cx="8229600" cy="4572000"/>
          </a:xfrm>
        </p:spPr>
        <p:txBody>
          <a:bodyPr/>
          <a:lstStyle/>
          <a:p>
            <a:r>
              <a:rPr lang="en-US" sz="2200" dirty="0"/>
              <a:t>Asking</a:t>
            </a:r>
            <a:r>
              <a:rPr lang="en-US" sz="2200" i="1" dirty="0"/>
              <a:t> </a:t>
            </a:r>
            <a:r>
              <a:rPr lang="en-US" sz="2200" dirty="0"/>
              <a:t>why the “breakdown” occurred; then asking why the preceding event occurred. </a:t>
            </a:r>
            <a:r>
              <a:rPr lang="en-US" sz="2200" i="1" dirty="0" smtClean="0"/>
              <a:t>Keep </a:t>
            </a:r>
            <a:r>
              <a:rPr lang="en-US" sz="2200" i="1" dirty="0"/>
              <a:t>asking until you can explain and categorize all causes.</a:t>
            </a:r>
          </a:p>
          <a:p>
            <a:r>
              <a:rPr lang="en-US" sz="2200" dirty="0"/>
              <a:t>Benefits:</a:t>
            </a:r>
          </a:p>
          <a:p>
            <a:pPr lvl="1"/>
            <a:r>
              <a:rPr lang="en-US" sz="2400" dirty="0"/>
              <a:t>Uncover a </a:t>
            </a:r>
            <a:r>
              <a:rPr lang="en-US" sz="2400" i="1" dirty="0"/>
              <a:t>possible</a:t>
            </a:r>
            <a:r>
              <a:rPr lang="en-US" sz="2400" dirty="0"/>
              <a:t> cause</a:t>
            </a:r>
          </a:p>
          <a:p>
            <a:pPr lvl="1"/>
            <a:r>
              <a:rPr lang="en-US" sz="2400" dirty="0"/>
              <a:t>Uncover other, </a:t>
            </a:r>
            <a:r>
              <a:rPr lang="en-US" sz="2400" i="1" dirty="0"/>
              <a:t>deeper</a:t>
            </a:r>
            <a:r>
              <a:rPr lang="en-US" sz="2400" dirty="0"/>
              <a:t> causes</a:t>
            </a:r>
          </a:p>
          <a:p>
            <a:pPr lvl="1"/>
            <a:r>
              <a:rPr lang="en-US" sz="2400" dirty="0"/>
              <a:t>Better address the breakdown</a:t>
            </a:r>
          </a:p>
          <a:p>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13</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352800"/>
            <a:ext cx="22494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25" y="5658680"/>
            <a:ext cx="3390900" cy="711200"/>
          </a:xfrm>
          <a:prstGeom prst="rect">
            <a:avLst/>
          </a:prstGeom>
        </p:spPr>
      </p:pic>
    </p:spTree>
    <p:extLst>
      <p:ext uri="{BB962C8B-B14F-4D97-AF65-F5344CB8AC3E}">
        <p14:creationId xmlns:p14="http://schemas.microsoft.com/office/powerpoint/2010/main" val="3324223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accent4">
                    <a:lumMod val="75000"/>
                  </a:schemeClr>
                </a:solidFill>
              </a:rPr>
              <a:t>Problem</a:t>
            </a:r>
            <a:r>
              <a:rPr lang="en-US" dirty="0">
                <a:solidFill>
                  <a:schemeClr val="accent4">
                    <a:lumMod val="75000"/>
                  </a:schemeClr>
                </a:solidFill>
              </a:rPr>
              <a:t>: </a:t>
            </a:r>
            <a:r>
              <a:rPr lang="en-US" dirty="0" smtClean="0">
                <a:solidFill>
                  <a:schemeClr val="accent4">
                    <a:lumMod val="75000"/>
                  </a:schemeClr>
                </a:solidFill>
              </a:rPr>
              <a:t>The Car </a:t>
            </a:r>
            <a:r>
              <a:rPr lang="en-US" dirty="0">
                <a:solidFill>
                  <a:schemeClr val="accent4">
                    <a:lumMod val="75000"/>
                  </a:schemeClr>
                </a:solidFill>
              </a:rPr>
              <a:t>W</a:t>
            </a:r>
            <a:r>
              <a:rPr lang="en-US" dirty="0" smtClean="0">
                <a:solidFill>
                  <a:schemeClr val="accent4">
                    <a:lumMod val="75000"/>
                  </a:schemeClr>
                </a:solidFill>
              </a:rPr>
              <a:t>ouldn’t </a:t>
            </a:r>
            <a:r>
              <a:rPr lang="en-US" dirty="0">
                <a:solidFill>
                  <a:schemeClr val="accent4">
                    <a:lumMod val="75000"/>
                  </a:schemeClr>
                </a:solidFill>
              </a:rPr>
              <a:t>S</a:t>
            </a:r>
            <a:r>
              <a:rPr lang="en-US" dirty="0" smtClean="0">
                <a:solidFill>
                  <a:schemeClr val="accent4">
                    <a:lumMod val="75000"/>
                  </a:schemeClr>
                </a:solidFill>
              </a:rPr>
              <a:t>tart</a:t>
            </a:r>
            <a:r>
              <a:rPr lang="en-US" dirty="0">
                <a:solidFill>
                  <a:schemeClr val="accent4">
                    <a:lumMod val="75000"/>
                  </a:schemeClr>
                </a:solidFill>
              </a:rPr>
              <a:t/>
            </a:r>
            <a:br>
              <a:rPr lang="en-US" dirty="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a:xfrm>
            <a:off x="228600" y="1600200"/>
            <a:ext cx="8769526" cy="4572000"/>
          </a:xfrm>
        </p:spPr>
        <p:txBody>
          <a:bodyPr>
            <a:normAutofit/>
          </a:bodyPr>
          <a:lstStyle/>
          <a:p>
            <a:pPr marL="857250" lvl="1" indent="-457200">
              <a:buFont typeface="+mj-lt"/>
              <a:buAutoNum type="arabicPeriod"/>
            </a:pPr>
            <a:r>
              <a:rPr lang="en-US" sz="2600" i="1" dirty="0"/>
              <a:t>Why?</a:t>
            </a:r>
            <a:r>
              <a:rPr lang="en-US" sz="2600" dirty="0"/>
              <a:t> - The battery is dead. </a:t>
            </a:r>
          </a:p>
          <a:p>
            <a:pPr marL="857250" lvl="1" indent="-457200">
              <a:buFont typeface="+mj-lt"/>
              <a:buAutoNum type="arabicPeriod"/>
            </a:pPr>
            <a:r>
              <a:rPr lang="en-US" sz="2600" i="1" dirty="0"/>
              <a:t>Why?</a:t>
            </a:r>
            <a:r>
              <a:rPr lang="en-US" sz="2600" dirty="0"/>
              <a:t> - The alternator is not functioning. </a:t>
            </a:r>
          </a:p>
          <a:p>
            <a:pPr marL="857250" lvl="1" indent="-457200">
              <a:buFont typeface="+mj-lt"/>
              <a:buAutoNum type="arabicPeriod"/>
            </a:pPr>
            <a:r>
              <a:rPr lang="en-US" sz="2600" i="1" dirty="0"/>
              <a:t>Why?</a:t>
            </a:r>
            <a:r>
              <a:rPr lang="en-US" sz="2600" dirty="0"/>
              <a:t> - The alternator belt has broken. </a:t>
            </a:r>
          </a:p>
          <a:p>
            <a:pPr marL="857250" lvl="1" indent="-457200">
              <a:buFont typeface="+mj-lt"/>
              <a:buAutoNum type="arabicPeriod"/>
            </a:pPr>
            <a:r>
              <a:rPr lang="en-US" sz="2600" i="1" dirty="0"/>
              <a:t>Why?</a:t>
            </a:r>
            <a:r>
              <a:rPr lang="en-US" sz="2600" dirty="0"/>
              <a:t> - The alternator belt was well beyond its useful service life and not replaced.</a:t>
            </a:r>
          </a:p>
          <a:p>
            <a:pPr marL="857250" lvl="1" indent="-457200">
              <a:buFont typeface="+mj-lt"/>
              <a:buAutoNum type="arabicPeriod"/>
            </a:pPr>
            <a:r>
              <a:rPr lang="en-US" sz="2600" i="1" dirty="0"/>
              <a:t>Why?</a:t>
            </a:r>
            <a:r>
              <a:rPr lang="en-US" sz="2600" dirty="0"/>
              <a:t> - The car was not maintained according to the recommended service schedule</a:t>
            </a:r>
            <a:r>
              <a:rPr lang="en-US" sz="2600" dirty="0" smtClean="0"/>
              <a:t>. (Root </a:t>
            </a:r>
            <a:r>
              <a:rPr lang="en-US" sz="2600" dirty="0"/>
              <a:t>cause)</a:t>
            </a:r>
          </a:p>
          <a:p>
            <a:pPr marL="857250" lvl="1" indent="-457200">
              <a:buFont typeface="+mj-lt"/>
              <a:buAutoNum type="arabicPeriod"/>
            </a:pPr>
            <a:r>
              <a:rPr lang="en-US" sz="2600" i="1" dirty="0"/>
              <a:t>Why?</a:t>
            </a:r>
            <a:r>
              <a:rPr lang="en-US" sz="2600" dirty="0"/>
              <a:t> - Replacement parts are not available because of the car’s age. </a:t>
            </a:r>
            <a:r>
              <a:rPr lang="en-US" sz="2600" dirty="0" smtClean="0"/>
              <a:t>(Sixth </a:t>
            </a:r>
            <a:r>
              <a:rPr lang="en-US" sz="2600" dirty="0"/>
              <a:t>why, optional footnote)</a:t>
            </a:r>
          </a:p>
        </p:txBody>
      </p:sp>
      <p:sp>
        <p:nvSpPr>
          <p:cNvPr id="5" name="Slide Number Placeholder 4"/>
          <p:cNvSpPr>
            <a:spLocks noGrp="1"/>
          </p:cNvSpPr>
          <p:nvPr>
            <p:ph type="sldNum" sz="quarter" idx="12"/>
          </p:nvPr>
        </p:nvSpPr>
        <p:spPr/>
        <p:txBody>
          <a:bodyPr/>
          <a:lstStyle/>
          <a:p>
            <a:fld id="{70EE4D32-198B-44B6-99A2-1D7E5D0EF38D}" type="slidenum">
              <a:rPr lang="en-US" smtClean="0"/>
              <a:t>14</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301" y="990600"/>
            <a:ext cx="22558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470" y="5918200"/>
            <a:ext cx="3390900" cy="711200"/>
          </a:xfrm>
          <a:prstGeom prst="rect">
            <a:avLst/>
          </a:prstGeom>
        </p:spPr>
      </p:pic>
    </p:spTree>
    <p:extLst>
      <p:ext uri="{BB962C8B-B14F-4D97-AF65-F5344CB8AC3E}">
        <p14:creationId xmlns:p14="http://schemas.microsoft.com/office/powerpoint/2010/main" val="1829766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accent4">
                    <a:lumMod val="75000"/>
                  </a:schemeClr>
                </a:solidFill>
              </a:rPr>
              <a:t>Recommended Solutions</a:t>
            </a:r>
            <a:r>
              <a:rPr lang="en-US" dirty="0">
                <a:solidFill>
                  <a:schemeClr val="accent4">
                    <a:lumMod val="75000"/>
                  </a:schemeClr>
                </a:solidFill>
              </a:rPr>
              <a:t/>
            </a:r>
            <a:br>
              <a:rPr lang="en-US" dirty="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p:txBody>
          <a:bodyPr/>
          <a:lstStyle/>
          <a:p>
            <a:r>
              <a:rPr lang="en-US" dirty="0"/>
              <a:t>Start maintaining the vehicle according to the recommended service schedule. </a:t>
            </a:r>
            <a:r>
              <a:rPr lang="en-US" dirty="0" smtClean="0"/>
              <a:t>(Possible </a:t>
            </a:r>
            <a:r>
              <a:rPr lang="en-US" dirty="0"/>
              <a:t>5th Why solution)</a:t>
            </a:r>
          </a:p>
          <a:p>
            <a:r>
              <a:rPr lang="en-US" dirty="0"/>
              <a:t>Purchase a newer, different vehicle that is maintainable. </a:t>
            </a:r>
            <a:r>
              <a:rPr lang="en-US" dirty="0" smtClean="0"/>
              <a:t>(Possible </a:t>
            </a:r>
            <a:r>
              <a:rPr lang="en-US" dirty="0"/>
              <a:t>6th Why solution)</a:t>
            </a:r>
          </a:p>
          <a:p>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15</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64038"/>
            <a:ext cx="1811337"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715001"/>
            <a:ext cx="3390900" cy="711200"/>
          </a:xfrm>
          <a:prstGeom prst="rect">
            <a:avLst/>
          </a:prstGeom>
        </p:spPr>
      </p:pic>
    </p:spTree>
    <p:extLst>
      <p:ext uri="{BB962C8B-B14F-4D97-AF65-F5344CB8AC3E}">
        <p14:creationId xmlns:p14="http://schemas.microsoft.com/office/powerpoint/2010/main" val="2655063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Example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923154"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70EE4D32-198B-44B6-99A2-1D7E5D0EF38D}" type="slidenum">
              <a:rPr lang="en-US" smtClean="0"/>
              <a:t>16</a:t>
            </a:fld>
            <a:endParaRPr lang="en-US"/>
          </a:p>
        </p:txBody>
      </p:sp>
      <p:sp>
        <p:nvSpPr>
          <p:cNvPr id="6" name="Rectangle 5"/>
          <p:cNvSpPr/>
          <p:nvPr/>
        </p:nvSpPr>
        <p:spPr>
          <a:xfrm>
            <a:off x="1828799" y="6477000"/>
            <a:ext cx="7576457" cy="253916"/>
          </a:xfrm>
          <a:prstGeom prst="rect">
            <a:avLst/>
          </a:prstGeom>
        </p:spPr>
        <p:txBody>
          <a:bodyPr wrap="square">
            <a:spAutoFit/>
          </a:bodyPr>
          <a:lstStyle/>
          <a:p>
            <a:r>
              <a:rPr lang="en-US" sz="1050" dirty="0"/>
              <a:t>https://www.cms.gov/medicare/provider-enrollment-and-certification/qapi/downloads/guidanceforrca.pdf</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654" y="111919"/>
            <a:ext cx="3390900" cy="711200"/>
          </a:xfrm>
          <a:prstGeom prst="rect">
            <a:avLst/>
          </a:prstGeom>
        </p:spPr>
      </p:pic>
    </p:spTree>
    <p:extLst>
      <p:ext uri="{BB962C8B-B14F-4D97-AF65-F5344CB8AC3E}">
        <p14:creationId xmlns:p14="http://schemas.microsoft.com/office/powerpoint/2010/main" val="283196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a:solidFill>
                  <a:schemeClr val="accent4">
                    <a:lumMod val="75000"/>
                  </a:schemeClr>
                </a:solidFill>
              </a:rPr>
              <a:t>How </a:t>
            </a:r>
            <a:r>
              <a:rPr lang="en-US" dirty="0" smtClean="0">
                <a:solidFill>
                  <a:schemeClr val="accent4">
                    <a:lumMod val="75000"/>
                  </a:schemeClr>
                </a:solidFill>
              </a:rPr>
              <a:t>Do </a:t>
            </a:r>
            <a:r>
              <a:rPr lang="en-US" dirty="0">
                <a:solidFill>
                  <a:schemeClr val="accent4">
                    <a:lumMod val="75000"/>
                  </a:schemeClr>
                </a:solidFill>
              </a:rPr>
              <a:t>W</a:t>
            </a:r>
            <a:r>
              <a:rPr lang="en-US" dirty="0" smtClean="0">
                <a:solidFill>
                  <a:schemeClr val="accent4">
                    <a:lumMod val="75000"/>
                  </a:schemeClr>
                </a:solidFill>
              </a:rPr>
              <a:t>e </a:t>
            </a:r>
            <a:r>
              <a:rPr lang="en-US" dirty="0">
                <a:solidFill>
                  <a:schemeClr val="accent4">
                    <a:lumMod val="75000"/>
                  </a:schemeClr>
                </a:solidFill>
              </a:rPr>
              <a:t>G</a:t>
            </a:r>
            <a:r>
              <a:rPr lang="en-US" dirty="0" smtClean="0">
                <a:solidFill>
                  <a:schemeClr val="accent4">
                    <a:lumMod val="75000"/>
                  </a:schemeClr>
                </a:solidFill>
              </a:rPr>
              <a:t>et </a:t>
            </a:r>
            <a:r>
              <a:rPr lang="en-US" dirty="0">
                <a:solidFill>
                  <a:schemeClr val="accent4">
                    <a:lumMod val="75000"/>
                  </a:schemeClr>
                </a:solidFill>
              </a:rPr>
              <a:t>to the </a:t>
            </a:r>
            <a:r>
              <a:rPr lang="en-US" dirty="0" smtClean="0">
                <a:solidFill>
                  <a:schemeClr val="accent4">
                    <a:lumMod val="75000"/>
                  </a:schemeClr>
                </a:solidFill>
              </a:rPr>
              <a:t>Root</a:t>
            </a:r>
            <a:r>
              <a:rPr lang="en-US" dirty="0">
                <a:solidFill>
                  <a:schemeClr val="accent4">
                    <a:lumMod val="75000"/>
                  </a:schemeClr>
                </a:solidFill>
              </a:rPr>
              <a:t>?</a:t>
            </a:r>
          </a:p>
        </p:txBody>
      </p:sp>
      <p:sp>
        <p:nvSpPr>
          <p:cNvPr id="3" name="Content Placeholder 2"/>
          <p:cNvSpPr>
            <a:spLocks noGrp="1"/>
          </p:cNvSpPr>
          <p:nvPr>
            <p:ph idx="1"/>
          </p:nvPr>
        </p:nvSpPr>
        <p:spPr/>
        <p:txBody>
          <a:bodyPr>
            <a:normAutofit lnSpcReduction="10000"/>
          </a:bodyPr>
          <a:lstStyle/>
          <a:p>
            <a:r>
              <a:rPr lang="en-US" dirty="0" smtClean="0"/>
              <a:t>Identify &amp; categorize the potential causes</a:t>
            </a:r>
          </a:p>
          <a:p>
            <a:r>
              <a:rPr lang="en-US" dirty="0" smtClean="0"/>
              <a:t>Focus on those categories with the highest concentration</a:t>
            </a:r>
          </a:p>
          <a:p>
            <a:r>
              <a:rPr lang="en-US" dirty="0" smtClean="0"/>
              <a:t>Most </a:t>
            </a:r>
            <a:r>
              <a:rPr lang="en-US" dirty="0"/>
              <a:t>common categories</a:t>
            </a:r>
          </a:p>
          <a:p>
            <a:pPr lvl="2"/>
            <a:r>
              <a:rPr lang="en-US" dirty="0"/>
              <a:t>Environment</a:t>
            </a:r>
          </a:p>
          <a:p>
            <a:pPr lvl="2"/>
            <a:r>
              <a:rPr lang="en-US" dirty="0"/>
              <a:t>Equipment</a:t>
            </a:r>
          </a:p>
          <a:p>
            <a:pPr lvl="2"/>
            <a:r>
              <a:rPr lang="en-US" dirty="0"/>
              <a:t>People</a:t>
            </a:r>
          </a:p>
          <a:p>
            <a:pPr lvl="2"/>
            <a:r>
              <a:rPr lang="en-US" dirty="0"/>
              <a:t>Processes</a:t>
            </a:r>
          </a:p>
          <a:p>
            <a:pPr lvl="2"/>
            <a:r>
              <a:rPr lang="en-US" dirty="0"/>
              <a:t>Materials</a:t>
            </a:r>
          </a:p>
        </p:txBody>
      </p:sp>
      <p:sp>
        <p:nvSpPr>
          <p:cNvPr id="5" name="Slide Number Placeholder 4"/>
          <p:cNvSpPr>
            <a:spLocks noGrp="1"/>
          </p:cNvSpPr>
          <p:nvPr>
            <p:ph type="sldNum" sz="quarter" idx="12"/>
          </p:nvPr>
        </p:nvSpPr>
        <p:spPr/>
        <p:txBody>
          <a:bodyPr/>
          <a:lstStyle/>
          <a:p>
            <a:fld id="{70EE4D32-198B-44B6-99A2-1D7E5D0EF38D}" type="slidenum">
              <a:rPr lang="en-US" smtClean="0"/>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5359401"/>
            <a:ext cx="3390900" cy="711200"/>
          </a:xfrm>
          <a:prstGeom prst="rect">
            <a:avLst/>
          </a:prstGeom>
        </p:spPr>
      </p:pic>
    </p:spTree>
    <p:extLst>
      <p:ext uri="{BB962C8B-B14F-4D97-AF65-F5344CB8AC3E}">
        <p14:creationId xmlns:p14="http://schemas.microsoft.com/office/powerpoint/2010/main" val="655959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accent4">
                    <a:lumMod val="75000"/>
                  </a:schemeClr>
                </a:solidFill>
              </a:rPr>
              <a:t>Fishbone </a:t>
            </a:r>
            <a:r>
              <a:rPr lang="en-US" dirty="0">
                <a:solidFill>
                  <a:schemeClr val="accent4">
                    <a:lumMod val="75000"/>
                  </a:schemeClr>
                </a:solidFill>
              </a:rPr>
              <a:t>Diagram</a:t>
            </a:r>
            <a:br>
              <a:rPr lang="en-US" dirty="0">
                <a:solidFill>
                  <a:schemeClr val="accent4">
                    <a:lumMod val="75000"/>
                  </a:schemeClr>
                </a:solidFill>
              </a:rPr>
            </a:br>
            <a:endParaRPr lang="en-US" dirty="0">
              <a:solidFill>
                <a:schemeClr val="accent4">
                  <a:lumMod val="75000"/>
                </a:schemeClr>
              </a:solidFill>
            </a:endParaRPr>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711"/>
          <a:stretch/>
        </p:blipFill>
        <p:spPr bwMode="auto">
          <a:xfrm>
            <a:off x="388593" y="1524000"/>
            <a:ext cx="8342723" cy="484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18</a:t>
            </a:fld>
            <a:endParaRPr lang="en-US">
              <a:solidFill>
                <a:srgbClr val="828A8F"/>
              </a:solidFill>
            </a:endParaRPr>
          </a:p>
        </p:txBody>
      </p:sp>
      <p:sp>
        <p:nvSpPr>
          <p:cNvPr id="3" name="Multiply 2"/>
          <p:cNvSpPr/>
          <p:nvPr/>
        </p:nvSpPr>
        <p:spPr>
          <a:xfrm>
            <a:off x="4027714" y="5105400"/>
            <a:ext cx="4572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Multiply 6"/>
          <p:cNvSpPr/>
          <p:nvPr/>
        </p:nvSpPr>
        <p:spPr>
          <a:xfrm>
            <a:off x="2133600" y="2590800"/>
            <a:ext cx="4572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Multiply 7"/>
          <p:cNvSpPr/>
          <p:nvPr/>
        </p:nvSpPr>
        <p:spPr>
          <a:xfrm>
            <a:off x="1219200" y="2286000"/>
            <a:ext cx="4572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Multiply 8"/>
          <p:cNvSpPr/>
          <p:nvPr/>
        </p:nvSpPr>
        <p:spPr>
          <a:xfrm>
            <a:off x="4495800" y="4452258"/>
            <a:ext cx="4572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Multiply 9"/>
          <p:cNvSpPr/>
          <p:nvPr/>
        </p:nvSpPr>
        <p:spPr>
          <a:xfrm>
            <a:off x="6172200" y="3037114"/>
            <a:ext cx="4572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Multiply 10"/>
          <p:cNvSpPr/>
          <p:nvPr/>
        </p:nvSpPr>
        <p:spPr>
          <a:xfrm>
            <a:off x="1828800" y="3048000"/>
            <a:ext cx="4572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Multiply 11"/>
          <p:cNvSpPr/>
          <p:nvPr/>
        </p:nvSpPr>
        <p:spPr>
          <a:xfrm>
            <a:off x="3752850" y="4114800"/>
            <a:ext cx="4572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Multiply 12"/>
          <p:cNvSpPr/>
          <p:nvPr/>
        </p:nvSpPr>
        <p:spPr>
          <a:xfrm>
            <a:off x="3385457" y="4822371"/>
            <a:ext cx="4572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714" y="2623118"/>
            <a:ext cx="32385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Multiply 14"/>
          <p:cNvSpPr/>
          <p:nvPr/>
        </p:nvSpPr>
        <p:spPr>
          <a:xfrm>
            <a:off x="1164771" y="2895600"/>
            <a:ext cx="4572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533400" y="1981200"/>
            <a:ext cx="27432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264" y="3932577"/>
            <a:ext cx="2768600"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0416" y="439400"/>
            <a:ext cx="3390900" cy="711200"/>
          </a:xfrm>
          <a:prstGeom prst="rect">
            <a:avLst/>
          </a:prstGeom>
        </p:spPr>
      </p:pic>
    </p:spTree>
    <p:extLst>
      <p:ext uri="{BB962C8B-B14F-4D97-AF65-F5344CB8AC3E}">
        <p14:creationId xmlns:p14="http://schemas.microsoft.com/office/powerpoint/2010/main" val="30066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accent4">
                    <a:lumMod val="75000"/>
                  </a:schemeClr>
                </a:solidFill>
              </a:rPr>
              <a:t>Things </a:t>
            </a:r>
            <a:r>
              <a:rPr lang="en-US" dirty="0">
                <a:solidFill>
                  <a:schemeClr val="accent4">
                    <a:lumMod val="75000"/>
                  </a:schemeClr>
                </a:solidFill>
              </a:rPr>
              <a:t>to Remember</a:t>
            </a:r>
            <a:br>
              <a:rPr lang="en-US" dirty="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p:txBody>
          <a:bodyPr/>
          <a:lstStyle/>
          <a:p>
            <a:r>
              <a:rPr lang="en-US" dirty="0"/>
              <a:t>RCA is not appropriate for every problem</a:t>
            </a:r>
          </a:p>
          <a:p>
            <a:pPr lvl="1"/>
            <a:r>
              <a:rPr lang="en-US" dirty="0"/>
              <a:t>A good starting point for identifying the </a:t>
            </a:r>
            <a:r>
              <a:rPr lang="en-US" dirty="0" smtClean="0"/>
              <a:t>breakdown in </a:t>
            </a:r>
            <a:r>
              <a:rPr lang="en-US" dirty="0"/>
              <a:t>a process</a:t>
            </a:r>
          </a:p>
          <a:p>
            <a:r>
              <a:rPr lang="en-US" dirty="0"/>
              <a:t>Appropriate Uses</a:t>
            </a:r>
          </a:p>
          <a:p>
            <a:pPr lvl="1"/>
            <a:r>
              <a:rPr lang="en-US" dirty="0"/>
              <a:t>Issues that traditionally fall within one department or person</a:t>
            </a:r>
          </a:p>
          <a:p>
            <a:pPr lvl="1"/>
            <a:r>
              <a:rPr lang="en-US" dirty="0"/>
              <a:t>Solution is not working</a:t>
            </a:r>
          </a:p>
          <a:p>
            <a:pPr lvl="1"/>
            <a:r>
              <a:rPr lang="en-US" dirty="0"/>
              <a:t>Solution made </a:t>
            </a:r>
            <a:r>
              <a:rPr lang="en-US" i="1" dirty="0"/>
              <a:t>something else </a:t>
            </a:r>
            <a:r>
              <a:rPr lang="en-US" dirty="0"/>
              <a:t>go wrong</a:t>
            </a:r>
          </a:p>
        </p:txBody>
      </p:sp>
      <p:sp>
        <p:nvSpPr>
          <p:cNvPr id="5" name="Slide Number Placeholder 4"/>
          <p:cNvSpPr>
            <a:spLocks noGrp="1"/>
          </p:cNvSpPr>
          <p:nvPr>
            <p:ph type="sldNum" sz="quarter" idx="12"/>
          </p:nvPr>
        </p:nvSpPr>
        <p:spPr/>
        <p:txBody>
          <a:bodyPr/>
          <a:lstStyle/>
          <a:p>
            <a:fld id="{70EE4D32-198B-44B6-99A2-1D7E5D0EF38D}" type="slidenum">
              <a:rPr lang="en-US" smtClean="0"/>
              <a:t>19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590" y="241656"/>
            <a:ext cx="3390900" cy="711200"/>
          </a:xfrm>
          <a:prstGeom prst="rect">
            <a:avLst/>
          </a:prstGeom>
        </p:spPr>
      </p:pic>
    </p:spTree>
    <p:extLst>
      <p:ext uri="{BB962C8B-B14F-4D97-AF65-F5344CB8AC3E}">
        <p14:creationId xmlns:p14="http://schemas.microsoft.com/office/powerpoint/2010/main" val="957024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2076"/>
            <a:ext cx="3390900" cy="711200"/>
          </a:xfrm>
          <a:prstGeom prst="rect">
            <a:avLst/>
          </a:prstGeom>
        </p:spPr>
      </p:pic>
      <p:sp>
        <p:nvSpPr>
          <p:cNvPr id="2" name="Title 1"/>
          <p:cNvSpPr>
            <a:spLocks noGrp="1"/>
          </p:cNvSpPr>
          <p:nvPr>
            <p:ph type="title"/>
          </p:nvPr>
        </p:nvSpPr>
        <p:spPr>
          <a:xfrm>
            <a:off x="457200" y="495301"/>
            <a:ext cx="8229600" cy="1143000"/>
          </a:xfrm>
        </p:spPr>
        <p:txBody>
          <a:bodyPr/>
          <a:lstStyle/>
          <a:p>
            <a:pPr algn="ctr"/>
            <a:r>
              <a:rPr lang="en-US" sz="3200" dirty="0" err="1" smtClean="0">
                <a:solidFill>
                  <a:schemeClr val="accent4">
                    <a:lumMod val="75000"/>
                  </a:schemeClr>
                </a:solidFill>
              </a:rPr>
              <a:t>Healthcentric</a:t>
            </a:r>
            <a:r>
              <a:rPr lang="en-US" sz="3200" dirty="0" smtClean="0">
                <a:solidFill>
                  <a:schemeClr val="accent4">
                    <a:lumMod val="75000"/>
                  </a:schemeClr>
                </a:solidFill>
              </a:rPr>
              <a:t> Advisors QIN-QIO</a:t>
            </a:r>
            <a:endParaRPr lang="en-US" sz="3200"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lvl="0">
              <a:lnSpc>
                <a:spcPct val="80000"/>
              </a:lnSpc>
              <a:spcBef>
                <a:spcPct val="20000"/>
              </a:spcBef>
              <a:spcAft>
                <a:spcPts val="600"/>
              </a:spcAft>
            </a:pPr>
            <a:r>
              <a:rPr lang="en-US" sz="2400" dirty="0">
                <a:solidFill>
                  <a:prstClr val="black"/>
                </a:solidFill>
              </a:rPr>
              <a:t>CMS’s QIO Program Approach to Clinical Quality – </a:t>
            </a:r>
            <a:r>
              <a:rPr lang="en-US" sz="2400" b="1" dirty="0">
                <a:solidFill>
                  <a:prstClr val="black"/>
                </a:solidFill>
              </a:rPr>
              <a:t>Triple Aim</a:t>
            </a:r>
            <a:r>
              <a:rPr lang="en-US" sz="2400" dirty="0">
                <a:solidFill>
                  <a:prstClr val="black"/>
                </a:solidFill>
              </a:rPr>
              <a:t>:</a:t>
            </a: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r>
              <a:rPr lang="en-US" sz="2400" dirty="0">
                <a:solidFill>
                  <a:prstClr val="black"/>
                </a:solidFill>
              </a:rPr>
              <a:t>QIN-QIOs are regional, multistate </a:t>
            </a:r>
            <a:endParaRPr lang="en-US" sz="2400" dirty="0" smtClean="0">
              <a:solidFill>
                <a:prstClr val="black"/>
              </a:solidFill>
            </a:endParaRPr>
          </a:p>
          <a:p>
            <a:pPr marL="0" lvl="0" indent="0">
              <a:lnSpc>
                <a:spcPct val="80000"/>
              </a:lnSpc>
              <a:spcBef>
                <a:spcPct val="20000"/>
              </a:spcBef>
              <a:spcAft>
                <a:spcPts val="600"/>
              </a:spcAft>
              <a:buNone/>
            </a:pPr>
            <a:r>
              <a:rPr lang="en-US" sz="2400" dirty="0">
                <a:solidFill>
                  <a:prstClr val="black"/>
                </a:solidFill>
              </a:rPr>
              <a:t> </a:t>
            </a:r>
            <a:r>
              <a:rPr lang="en-US" sz="2400" dirty="0" smtClean="0">
                <a:solidFill>
                  <a:prstClr val="black"/>
                </a:solidFill>
              </a:rPr>
              <a:t>   entities </a:t>
            </a:r>
            <a:r>
              <a:rPr lang="en-US" sz="2400" dirty="0">
                <a:solidFill>
                  <a:prstClr val="black"/>
                </a:solidFill>
              </a:rPr>
              <a:t>providing </a:t>
            </a:r>
            <a:r>
              <a:rPr lang="en-US" sz="2400" dirty="0" smtClean="0">
                <a:solidFill>
                  <a:prstClr val="black"/>
                </a:solidFill>
              </a:rPr>
              <a:t>services within </a:t>
            </a:r>
            <a:r>
              <a:rPr lang="en-US" sz="2400" b="1" dirty="0" smtClean="0">
                <a:solidFill>
                  <a:prstClr val="black"/>
                </a:solidFill>
              </a:rPr>
              <a:t>2 </a:t>
            </a:r>
            <a:r>
              <a:rPr lang="en-US" sz="2400" b="1" dirty="0">
                <a:solidFill>
                  <a:prstClr val="black"/>
                </a:solidFill>
              </a:rPr>
              <a:t>to 6 </a:t>
            </a:r>
            <a:endParaRPr lang="en-US" sz="2400" b="1" dirty="0" smtClean="0">
              <a:solidFill>
                <a:prstClr val="black"/>
              </a:solidFill>
            </a:endParaRPr>
          </a:p>
          <a:p>
            <a:pPr marL="0" lvl="0" indent="0">
              <a:lnSpc>
                <a:spcPct val="80000"/>
              </a:lnSpc>
              <a:spcBef>
                <a:spcPct val="20000"/>
              </a:spcBef>
              <a:spcAft>
                <a:spcPts val="600"/>
              </a:spcAft>
              <a:buNone/>
            </a:pPr>
            <a:r>
              <a:rPr lang="en-US" sz="2400" b="1" dirty="0">
                <a:solidFill>
                  <a:prstClr val="black"/>
                </a:solidFill>
              </a:rPr>
              <a:t> </a:t>
            </a:r>
            <a:r>
              <a:rPr lang="en-US" sz="2400" b="1" dirty="0" smtClean="0">
                <a:solidFill>
                  <a:prstClr val="black"/>
                </a:solidFill>
              </a:rPr>
              <a:t>   states </a:t>
            </a:r>
            <a:r>
              <a:rPr lang="en-US" sz="2400" b="1" dirty="0">
                <a:solidFill>
                  <a:prstClr val="black"/>
                </a:solidFill>
              </a:rPr>
              <a:t>for 5 year contracts</a:t>
            </a:r>
          </a:p>
          <a:p>
            <a:pPr lvl="0">
              <a:lnSpc>
                <a:spcPct val="80000"/>
              </a:lnSpc>
              <a:spcBef>
                <a:spcPct val="20000"/>
              </a:spcBef>
              <a:spcAft>
                <a:spcPts val="600"/>
              </a:spcAft>
            </a:pPr>
            <a:endParaRPr lang="en-US" sz="500" dirty="0">
              <a:solidFill>
                <a:prstClr val="black"/>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2</a:t>
            </a:fld>
            <a:endParaRPr lang="en-US">
              <a:solidFill>
                <a:srgbClr val="828A8F"/>
              </a:solidFill>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5012"/>
          <a:stretch/>
        </p:blipFill>
        <p:spPr bwMode="auto">
          <a:xfrm>
            <a:off x="2819400" y="2057400"/>
            <a:ext cx="303530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0172" y="2438400"/>
            <a:ext cx="2559890" cy="336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046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Goal Setting</a:t>
            </a:r>
            <a:endParaRPr lang="en-US"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t>20</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52959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34938"/>
            <a:ext cx="3390900" cy="711200"/>
          </a:xfrm>
          <a:prstGeom prst="rect">
            <a:avLst/>
          </a:prstGeom>
        </p:spPr>
      </p:pic>
    </p:spTree>
    <p:extLst>
      <p:ext uri="{BB962C8B-B14F-4D97-AF65-F5344CB8AC3E}">
        <p14:creationId xmlns:p14="http://schemas.microsoft.com/office/powerpoint/2010/main" val="621105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accent4">
                    <a:lumMod val="75000"/>
                  </a:schemeClr>
                </a:solidFill>
              </a:rPr>
              <a:t>Goal </a:t>
            </a:r>
            <a:r>
              <a:rPr lang="en-US" dirty="0">
                <a:solidFill>
                  <a:schemeClr val="accent4">
                    <a:lumMod val="75000"/>
                  </a:schemeClr>
                </a:solidFill>
              </a:rPr>
              <a:t>Setting</a:t>
            </a:r>
            <a:br>
              <a:rPr lang="en-US" dirty="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a:t>A goal is a clear statement of the intended improvement and how it is to be measured.</a:t>
            </a:r>
          </a:p>
          <a:p>
            <a:endParaRPr lang="en-US" dirty="0"/>
          </a:p>
          <a:p>
            <a:r>
              <a:rPr lang="en-US" dirty="0"/>
              <a:t>Use your goal statement to stay focused, to establish boundaries for what is and is not included in your team’s work, and to define success.</a:t>
            </a:r>
          </a:p>
          <a:p>
            <a:endParaRPr lang="en-US" dirty="0"/>
          </a:p>
          <a:p>
            <a:r>
              <a:rPr lang="en-US" dirty="0"/>
              <a:t>Post your goal where it is visible at every team meeting.</a:t>
            </a:r>
          </a:p>
        </p:txBody>
      </p:sp>
      <p:sp>
        <p:nvSpPr>
          <p:cNvPr id="5" name="Slide Number Placeholder 4"/>
          <p:cNvSpPr>
            <a:spLocks noGrp="1"/>
          </p:cNvSpPr>
          <p:nvPr>
            <p:ph type="sldNum" sz="quarter" idx="12"/>
          </p:nvPr>
        </p:nvSpPr>
        <p:spPr/>
        <p:txBody>
          <a:bodyPr/>
          <a:lstStyle/>
          <a:p>
            <a:fld id="{70EE4D32-198B-44B6-99A2-1D7E5D0EF38D}" type="slidenum">
              <a:rPr lang="en-US" smtClean="0"/>
              <a:t>21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74638"/>
            <a:ext cx="3390900" cy="711200"/>
          </a:xfrm>
          <a:prstGeom prst="rect">
            <a:avLst/>
          </a:prstGeom>
        </p:spPr>
      </p:pic>
    </p:spTree>
    <p:extLst>
      <p:ext uri="{BB962C8B-B14F-4D97-AF65-F5344CB8AC3E}">
        <p14:creationId xmlns:p14="http://schemas.microsoft.com/office/powerpoint/2010/main" val="3057637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solidFill>
                  <a:schemeClr val="accent4">
                    <a:lumMod val="75000"/>
                  </a:schemeClr>
                </a:solidFill>
              </a:rPr>
              <a:t>Work </a:t>
            </a:r>
            <a:r>
              <a:rPr lang="en-US" dirty="0" err="1">
                <a:solidFill>
                  <a:schemeClr val="accent4">
                    <a:lumMod val="75000"/>
                  </a:schemeClr>
                </a:solidFill>
              </a:rPr>
              <a:t>SMARTer</a:t>
            </a:r>
            <a:r>
              <a:rPr lang="en-US" dirty="0">
                <a:solidFill>
                  <a:schemeClr val="accent4">
                    <a:lumMod val="75000"/>
                  </a:schemeClr>
                </a:solidFill>
              </a:rPr>
              <a:t> not Harder!</a:t>
            </a:r>
            <a:r>
              <a:rPr lang="en-US" dirty="0"/>
              <a:t/>
            </a:r>
            <a:br>
              <a:rPr lang="en-US" dirty="0"/>
            </a:br>
            <a:endParaRPr lang="en-US" dirty="0"/>
          </a:p>
        </p:txBody>
      </p:sp>
      <p:sp>
        <p:nvSpPr>
          <p:cNvPr id="3" name="Content Placeholder 2"/>
          <p:cNvSpPr>
            <a:spLocks noGrp="1"/>
          </p:cNvSpPr>
          <p:nvPr>
            <p:ph idx="1"/>
          </p:nvPr>
        </p:nvSpPr>
        <p:spPr/>
        <p:txBody>
          <a:bodyPr/>
          <a:lstStyle/>
          <a:p>
            <a:r>
              <a:rPr lang="en-US" sz="2200" dirty="0"/>
              <a:t>What do you want to accomplish?</a:t>
            </a:r>
          </a:p>
          <a:p>
            <a:r>
              <a:rPr lang="en-US" sz="2200" dirty="0"/>
              <a:t>Goals should be SMART:</a:t>
            </a:r>
          </a:p>
          <a:p>
            <a:pPr lvl="1"/>
            <a:r>
              <a:rPr lang="en-US" sz="2400" dirty="0">
                <a:solidFill>
                  <a:srgbClr val="FF0000"/>
                </a:solidFill>
              </a:rPr>
              <a:t>S</a:t>
            </a:r>
            <a:r>
              <a:rPr lang="en-US" sz="2400" dirty="0"/>
              <a:t>pecific</a:t>
            </a:r>
          </a:p>
          <a:p>
            <a:pPr lvl="1"/>
            <a:r>
              <a:rPr lang="en-US" sz="2400" dirty="0">
                <a:solidFill>
                  <a:srgbClr val="FF0000"/>
                </a:solidFill>
              </a:rPr>
              <a:t>M</a:t>
            </a:r>
            <a:r>
              <a:rPr lang="en-US" sz="2400" dirty="0"/>
              <a:t>easurable</a:t>
            </a:r>
          </a:p>
          <a:p>
            <a:pPr lvl="1"/>
            <a:r>
              <a:rPr lang="en-US" sz="2400" dirty="0">
                <a:solidFill>
                  <a:srgbClr val="FF0000"/>
                </a:solidFill>
              </a:rPr>
              <a:t>A</a:t>
            </a:r>
            <a:r>
              <a:rPr lang="en-US" sz="2400" dirty="0"/>
              <a:t>ttainable</a:t>
            </a:r>
          </a:p>
          <a:p>
            <a:pPr lvl="1"/>
            <a:r>
              <a:rPr lang="en-US" sz="2400" dirty="0" smtClean="0">
                <a:solidFill>
                  <a:srgbClr val="FF0000"/>
                </a:solidFill>
              </a:rPr>
              <a:t>R</a:t>
            </a:r>
            <a:r>
              <a:rPr lang="en-US" sz="2400" dirty="0" smtClean="0"/>
              <a:t>elevant</a:t>
            </a:r>
            <a:endParaRPr lang="en-US" sz="2400" dirty="0"/>
          </a:p>
          <a:p>
            <a:pPr lvl="1"/>
            <a:r>
              <a:rPr lang="en-US" sz="2400" dirty="0" smtClean="0">
                <a:solidFill>
                  <a:srgbClr val="FF0000"/>
                </a:solidFill>
              </a:rPr>
              <a:t>T</a:t>
            </a:r>
            <a:r>
              <a:rPr lang="en-US" sz="2400" dirty="0" smtClean="0"/>
              <a:t>ime-bound</a:t>
            </a:r>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22</a:t>
            </a:fld>
            <a:endParaRPr lang="en-US"/>
          </a:p>
        </p:txBody>
      </p:sp>
      <p:pic>
        <p:nvPicPr>
          <p:cNvPr id="3075" name="Picture 3" descr="C:\Users\bjenkins\AppData\Local\Microsoft\Windows\Temporary Internet Files\Content.IE5\N9DLCB10\fieldgo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452" y="2332037"/>
            <a:ext cx="3357563" cy="2518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086600"/>
            <a:ext cx="678180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691119"/>
            <a:ext cx="3390900" cy="711200"/>
          </a:xfrm>
          <a:prstGeom prst="rect">
            <a:avLst/>
          </a:prstGeom>
        </p:spPr>
      </p:pic>
    </p:spTree>
    <p:extLst>
      <p:ext uri="{BB962C8B-B14F-4D97-AF65-F5344CB8AC3E}">
        <p14:creationId xmlns:p14="http://schemas.microsoft.com/office/powerpoint/2010/main" val="1756503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SMART Aim Statements</a:t>
            </a:r>
          </a:p>
        </p:txBody>
      </p:sp>
      <p:sp>
        <p:nvSpPr>
          <p:cNvPr id="5" name="Slide Number Placeholder 4"/>
          <p:cNvSpPr>
            <a:spLocks noGrp="1"/>
          </p:cNvSpPr>
          <p:nvPr>
            <p:ph type="sldNum" sz="quarter" idx="12"/>
          </p:nvPr>
        </p:nvSpPr>
        <p:spPr/>
        <p:txBody>
          <a:bodyPr/>
          <a:lstStyle/>
          <a:p>
            <a:fld id="{70EE4D32-198B-44B6-99A2-1D7E5D0EF38D}" type="slidenum">
              <a:rPr lang="en-US" smtClean="0"/>
              <a:t>23</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66899"/>
            <a:ext cx="16224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201886" y="3320522"/>
            <a:ext cx="1600200" cy="369332"/>
          </a:xfrm>
          <a:prstGeom prst="rect">
            <a:avLst/>
          </a:prstGeom>
          <a:noFill/>
          <a:ln w="19050">
            <a:solidFill>
              <a:srgbClr val="00B0F0"/>
            </a:solidFill>
          </a:ln>
        </p:spPr>
        <p:txBody>
          <a:bodyPr wrap="square" rtlCol="0">
            <a:spAutoFit/>
          </a:bodyPr>
          <a:lstStyle/>
          <a:p>
            <a:pPr algn="ctr" fontAlgn="base">
              <a:spcBef>
                <a:spcPct val="0"/>
              </a:spcBef>
              <a:spcAft>
                <a:spcPct val="0"/>
              </a:spcAft>
            </a:pPr>
            <a:r>
              <a:rPr lang="en-US" b="1" u="sng" dirty="0" smtClean="0">
                <a:solidFill>
                  <a:srgbClr val="FF0000"/>
                </a:solidFill>
                <a:ea typeface="ＭＳ Ｐゴシック" pitchFamily="34" charset="-128"/>
              </a:rPr>
              <a:t>Specific</a:t>
            </a:r>
            <a:r>
              <a:rPr lang="en-US" b="1" dirty="0" smtClean="0">
                <a:solidFill>
                  <a:srgbClr val="00B050"/>
                </a:solidFill>
                <a:ea typeface="ＭＳ Ｐゴシック" pitchFamily="34" charset="-128"/>
              </a:rPr>
              <a:t> </a:t>
            </a:r>
            <a:endParaRPr lang="en-US" b="1" dirty="0">
              <a:solidFill>
                <a:srgbClr val="00B050"/>
              </a:solidFill>
              <a:ea typeface="ＭＳ Ｐゴシック" pitchFamily="34" charset="-128"/>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343400"/>
            <a:ext cx="16160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972076"/>
            <a:ext cx="16764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1573212" y="2286000"/>
            <a:ext cx="0" cy="1380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53" idx="0"/>
          </p:cNvCxnSpPr>
          <p:nvPr/>
        </p:nvCxnSpPr>
        <p:spPr>
          <a:xfrm flipH="1" flipV="1">
            <a:off x="2384425" y="2743200"/>
            <a:ext cx="1090613"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283075" y="2743200"/>
            <a:ext cx="626382" cy="575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972300" y="2743200"/>
            <a:ext cx="38102" cy="1207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50" y="1752600"/>
            <a:ext cx="884555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3100" y="5518606"/>
            <a:ext cx="3390900" cy="711200"/>
          </a:xfrm>
          <a:prstGeom prst="rect">
            <a:avLst/>
          </a:prstGeom>
        </p:spPr>
      </p:pic>
    </p:spTree>
    <p:extLst>
      <p:ext uri="{BB962C8B-B14F-4D97-AF65-F5344CB8AC3E}">
        <p14:creationId xmlns:p14="http://schemas.microsoft.com/office/powerpoint/2010/main" val="2029313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Process Measures</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Measures the specific steps </a:t>
            </a:r>
            <a:r>
              <a:rPr lang="en-US" dirty="0"/>
              <a:t>in </a:t>
            </a:r>
            <a:r>
              <a:rPr lang="en-US" dirty="0" smtClean="0"/>
              <a:t>a process that lead either positively or negatively to an outcome metric</a:t>
            </a:r>
          </a:p>
          <a:p>
            <a:r>
              <a:rPr lang="en-US" dirty="0" smtClean="0"/>
              <a:t>For BMI: </a:t>
            </a:r>
            <a:r>
              <a:rPr lang="en-US" dirty="0"/>
              <a:t>Percentage of patients whose </a:t>
            </a:r>
            <a:r>
              <a:rPr lang="en-US" dirty="0" smtClean="0"/>
              <a:t>BMI was calculated within the </a:t>
            </a:r>
            <a:r>
              <a:rPr lang="en-US" dirty="0"/>
              <a:t>past year</a:t>
            </a:r>
          </a:p>
          <a:p>
            <a:r>
              <a:rPr lang="en-US" dirty="0"/>
              <a:t>For access: Average daily clinician hours available for appointments</a:t>
            </a:r>
          </a:p>
          <a:p>
            <a:r>
              <a:rPr lang="en-US" dirty="0"/>
              <a:t>For </a:t>
            </a:r>
            <a:r>
              <a:rPr lang="en-US" dirty="0" smtClean="0"/>
              <a:t>cardiac </a:t>
            </a:r>
            <a:r>
              <a:rPr lang="en-US" dirty="0"/>
              <a:t>care: Percent of </a:t>
            </a:r>
            <a:r>
              <a:rPr lang="en-US" dirty="0" smtClean="0"/>
              <a:t>patients with dx: HTN and documented BP at every visit</a:t>
            </a:r>
            <a:endParaRPr lang="en-US" dirty="0">
              <a:effectLst/>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t>24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747983"/>
            <a:ext cx="3390900" cy="711200"/>
          </a:xfrm>
          <a:prstGeom prst="rect">
            <a:avLst/>
          </a:prstGeom>
        </p:spPr>
      </p:pic>
    </p:spTree>
    <p:extLst>
      <p:ext uri="{BB962C8B-B14F-4D97-AF65-F5344CB8AC3E}">
        <p14:creationId xmlns:p14="http://schemas.microsoft.com/office/powerpoint/2010/main" val="1318228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Outcome Measures</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These measure the overall outcome you are trying to achieve –either clinical or financial </a:t>
            </a:r>
          </a:p>
          <a:p>
            <a:r>
              <a:rPr lang="en-US" dirty="0" smtClean="0"/>
              <a:t>% change in BMI within 12 months for all pts w / BMI greater than (X).</a:t>
            </a:r>
            <a:endParaRPr lang="en-US" sz="2200" dirty="0" smtClean="0"/>
          </a:p>
          <a:p>
            <a:r>
              <a:rPr lang="en-US" dirty="0" smtClean="0"/>
              <a:t>For </a:t>
            </a:r>
            <a:r>
              <a:rPr lang="en-US" dirty="0"/>
              <a:t>access: Number of days to 3rd next available appointment</a:t>
            </a:r>
          </a:p>
          <a:p>
            <a:r>
              <a:rPr lang="en-US" dirty="0"/>
              <a:t>For </a:t>
            </a:r>
            <a:r>
              <a:rPr lang="en-US" dirty="0" smtClean="0"/>
              <a:t>cardiac </a:t>
            </a:r>
            <a:r>
              <a:rPr lang="en-US" dirty="0"/>
              <a:t>care: </a:t>
            </a:r>
            <a:r>
              <a:rPr lang="en-US" dirty="0" smtClean="0"/>
              <a:t>Number of patients with dx: HTN &amp;  BP &lt;140/90 </a:t>
            </a:r>
            <a:r>
              <a:rPr lang="en-US" sz="2200" dirty="0" smtClean="0"/>
              <a:t>(PQRS #236)</a:t>
            </a:r>
            <a:endParaRPr lang="en-US" sz="2200" dirty="0"/>
          </a:p>
          <a:p>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25</a:t>
            </a:fld>
            <a:endParaRPr lang="en-US"/>
          </a:p>
        </p:txBody>
      </p:sp>
    </p:spTree>
    <p:extLst>
      <p:ext uri="{BB962C8B-B14F-4D97-AF65-F5344CB8AC3E}">
        <p14:creationId xmlns:p14="http://schemas.microsoft.com/office/powerpoint/2010/main" val="2864040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Balance Measures</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dirty="0"/>
              <a:t>These are the metrics a health system must track to ensure an improvement in one area isn’t negatively impacting another area</a:t>
            </a:r>
            <a:r>
              <a:rPr lang="en-US" dirty="0" smtClean="0"/>
              <a:t>.</a:t>
            </a:r>
          </a:p>
          <a:p>
            <a:r>
              <a:rPr lang="en-US" dirty="0" smtClean="0"/>
              <a:t>Reduce length of stay (cost)</a:t>
            </a:r>
          </a:p>
          <a:p>
            <a:pPr lvl="1"/>
            <a:r>
              <a:rPr lang="en-US" dirty="0" smtClean="0"/>
              <a:t>Patient satisfaction</a:t>
            </a:r>
          </a:p>
          <a:p>
            <a:pPr lvl="1"/>
            <a:r>
              <a:rPr lang="en-US" dirty="0" smtClean="0"/>
              <a:t>Readmission rates</a:t>
            </a:r>
          </a:p>
        </p:txBody>
      </p:sp>
      <p:sp>
        <p:nvSpPr>
          <p:cNvPr id="5" name="Slide Number Placeholder 4"/>
          <p:cNvSpPr>
            <a:spLocks noGrp="1"/>
          </p:cNvSpPr>
          <p:nvPr>
            <p:ph type="sldNum" sz="quarter" idx="12"/>
          </p:nvPr>
        </p:nvSpPr>
        <p:spPr/>
        <p:txBody>
          <a:bodyPr/>
          <a:lstStyle/>
          <a:p>
            <a:fld id="{70EE4D32-198B-44B6-99A2-1D7E5D0EF38D}" type="slidenum">
              <a:rPr lang="en-US" smtClean="0"/>
              <a:t>26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5715001"/>
            <a:ext cx="3390900" cy="711200"/>
          </a:xfrm>
          <a:prstGeom prst="rect">
            <a:avLst/>
          </a:prstGeom>
        </p:spPr>
      </p:pic>
    </p:spTree>
    <p:extLst>
      <p:ext uri="{BB962C8B-B14F-4D97-AF65-F5344CB8AC3E}">
        <p14:creationId xmlns:p14="http://schemas.microsoft.com/office/powerpoint/2010/main" val="3652104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687"/>
            <a:ext cx="8229600" cy="1143000"/>
          </a:xfrm>
        </p:spPr>
        <p:txBody>
          <a:bodyPr/>
          <a:lstStyle/>
          <a:p>
            <a:r>
              <a:rPr lang="en-US" dirty="0" smtClean="0">
                <a:solidFill>
                  <a:srgbClr val="0070C0"/>
                </a:solidFill>
              </a:rPr>
              <a:t>Rapid Cycle Improvement</a:t>
            </a:r>
            <a:endParaRPr lang="en-US" dirty="0">
              <a:solidFill>
                <a:srgbClr val="0070C0"/>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05694" y="1600200"/>
            <a:ext cx="4132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0EE4D32-198B-44B6-99A2-1D7E5D0EF38D}" type="slidenum">
              <a:rPr lang="en-US" smtClean="0"/>
              <a:t>27</a:t>
            </a:fld>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0">
            <a:off x="1594720" y="947062"/>
            <a:ext cx="3204294" cy="2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rot="16200000">
            <a:off x="1280318" y="3825081"/>
            <a:ext cx="3554413"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duotone>
              <a:prstClr val="black"/>
              <a:srgbClr val="00B050">
                <a:tint val="45000"/>
                <a:satMod val="400000"/>
              </a:srgbClr>
            </a:duotone>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flipH="1" flipV="1">
            <a:off x="4060371" y="4063093"/>
            <a:ext cx="3554413"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4454751" y="971238"/>
            <a:ext cx="3554413"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286" y="1143000"/>
            <a:ext cx="176212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465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Plan</a:t>
            </a:r>
          </a:p>
        </p:txBody>
      </p:sp>
      <p:sp>
        <p:nvSpPr>
          <p:cNvPr id="3" name="Content Placeholder 2"/>
          <p:cNvSpPr>
            <a:spLocks noGrp="1"/>
          </p:cNvSpPr>
          <p:nvPr>
            <p:ph idx="1"/>
          </p:nvPr>
        </p:nvSpPr>
        <p:spPr>
          <a:xfrm>
            <a:off x="457200" y="1517209"/>
            <a:ext cx="8229600" cy="4572000"/>
          </a:xfrm>
        </p:spPr>
        <p:txBody>
          <a:bodyPr>
            <a:normAutofit lnSpcReduction="10000"/>
          </a:bodyPr>
          <a:lstStyle/>
          <a:p>
            <a:r>
              <a:rPr lang="en-US" dirty="0"/>
              <a:t>Aim: What are we trying to accomplish</a:t>
            </a:r>
          </a:p>
          <a:p>
            <a:r>
              <a:rPr lang="en-US" dirty="0"/>
              <a:t>Identify &amp; prioritize area for improvement</a:t>
            </a:r>
          </a:p>
          <a:p>
            <a:pPr lvl="1"/>
            <a:r>
              <a:rPr lang="en-US" dirty="0"/>
              <a:t>Pt &amp; staff satisfaction surveys</a:t>
            </a:r>
          </a:p>
          <a:p>
            <a:pPr lvl="1"/>
            <a:r>
              <a:rPr lang="en-US" dirty="0"/>
              <a:t>Practice Process Assessment Tool</a:t>
            </a:r>
          </a:p>
          <a:p>
            <a:pPr lvl="1"/>
            <a:r>
              <a:rPr lang="en-US" dirty="0"/>
              <a:t>Clinical data reports</a:t>
            </a:r>
          </a:p>
          <a:p>
            <a:r>
              <a:rPr lang="en-US" dirty="0"/>
              <a:t>Develop the plan for improvement</a:t>
            </a:r>
          </a:p>
          <a:p>
            <a:pPr lvl="1"/>
            <a:r>
              <a:rPr lang="en-US" dirty="0"/>
              <a:t>Capture current workflow</a:t>
            </a:r>
          </a:p>
          <a:p>
            <a:pPr lvl="1"/>
            <a:r>
              <a:rPr lang="en-US" dirty="0"/>
              <a:t>Create redesigned workflow</a:t>
            </a:r>
          </a:p>
          <a:p>
            <a:r>
              <a:rPr lang="en-US" dirty="0"/>
              <a:t>Create clear objectives</a:t>
            </a:r>
          </a:p>
          <a:p>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28</a:t>
            </a:fld>
            <a:endParaRPr lang="en-US"/>
          </a:p>
        </p:txBody>
      </p:sp>
      <p:pic>
        <p:nvPicPr>
          <p:cNvPr id="6" name="Picture 2" descr="C:\Users\bjenkins\AppData\Local\Microsoft\Windows\Temporary Internet Files\Content.IE5\FHOBY0M2\MP90044307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495800"/>
            <a:ext cx="3356698" cy="15934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2076"/>
            <a:ext cx="3390900" cy="711200"/>
          </a:xfrm>
          <a:prstGeom prst="rect">
            <a:avLst/>
          </a:prstGeom>
        </p:spPr>
      </p:pic>
    </p:spTree>
    <p:extLst>
      <p:ext uri="{BB962C8B-B14F-4D97-AF65-F5344CB8AC3E}">
        <p14:creationId xmlns:p14="http://schemas.microsoft.com/office/powerpoint/2010/main" val="4201542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4724400" cy="1143000"/>
          </a:xfrm>
        </p:spPr>
        <p:txBody>
          <a:bodyPr/>
          <a:lstStyle/>
          <a:p>
            <a:pPr algn="ctr"/>
            <a:r>
              <a:rPr lang="en-US" dirty="0">
                <a:solidFill>
                  <a:srgbClr val="0070C0"/>
                </a:solidFill>
              </a:rPr>
              <a:t>Do</a:t>
            </a:r>
          </a:p>
        </p:txBody>
      </p:sp>
      <p:sp>
        <p:nvSpPr>
          <p:cNvPr id="3" name="Content Placeholder 2"/>
          <p:cNvSpPr>
            <a:spLocks noGrp="1"/>
          </p:cNvSpPr>
          <p:nvPr>
            <p:ph idx="1"/>
          </p:nvPr>
        </p:nvSpPr>
        <p:spPr/>
        <p:txBody>
          <a:bodyPr>
            <a:normAutofit fontScale="92500"/>
          </a:bodyPr>
          <a:lstStyle/>
          <a:p>
            <a:pPr lvl="0" eaLnBrk="0" fontAlgn="base" hangingPunct="0">
              <a:spcBef>
                <a:spcPct val="20000"/>
              </a:spcBef>
              <a:spcAft>
                <a:spcPct val="0"/>
              </a:spcAft>
              <a:buFont typeface="Arial" charset="0"/>
              <a:buChar char="•"/>
            </a:pPr>
            <a:r>
              <a:rPr lang="en-US" dirty="0">
                <a:solidFill>
                  <a:prstClr val="black"/>
                </a:solidFill>
                <a:ea typeface="ＭＳ Ｐゴシック" charset="0"/>
              </a:rPr>
              <a:t>Reduce patients’ time in </a:t>
            </a:r>
            <a:r>
              <a:rPr lang="en-US" dirty="0" smtClean="0">
                <a:solidFill>
                  <a:prstClr val="black"/>
                </a:solidFill>
                <a:ea typeface="ＭＳ Ｐゴシック" charset="0"/>
              </a:rPr>
              <a:t>exam </a:t>
            </a:r>
            <a:r>
              <a:rPr lang="en-US" dirty="0">
                <a:solidFill>
                  <a:prstClr val="black"/>
                </a:solidFill>
                <a:ea typeface="ＭＳ Ｐゴシック" charset="0"/>
              </a:rPr>
              <a:t>room from 30 minutes to 15 minutes over the next 3 months</a:t>
            </a:r>
          </a:p>
          <a:p>
            <a:pPr lvl="1" eaLnBrk="0" fontAlgn="base" hangingPunct="0">
              <a:spcBef>
                <a:spcPct val="20000"/>
              </a:spcBef>
              <a:spcAft>
                <a:spcPct val="0"/>
              </a:spcAft>
              <a:buFont typeface="Arial" charset="0"/>
              <a:buChar char="–"/>
            </a:pPr>
            <a:r>
              <a:rPr lang="en-US" dirty="0" smtClean="0">
                <a:solidFill>
                  <a:prstClr val="black"/>
                </a:solidFill>
                <a:ea typeface="ＭＳ Ｐゴシック" charset="0"/>
              </a:rPr>
              <a:t>Timeline</a:t>
            </a:r>
            <a:endParaRPr lang="en-US" dirty="0">
              <a:solidFill>
                <a:prstClr val="black"/>
              </a:solidFill>
              <a:ea typeface="ＭＳ Ｐゴシック" charset="0"/>
            </a:endParaRPr>
          </a:p>
          <a:p>
            <a:pPr lvl="1" eaLnBrk="0" fontAlgn="base" hangingPunct="0">
              <a:spcBef>
                <a:spcPct val="20000"/>
              </a:spcBef>
              <a:spcAft>
                <a:spcPct val="0"/>
              </a:spcAft>
              <a:buFont typeface="Arial" charset="0"/>
              <a:buChar char="–"/>
            </a:pPr>
            <a:r>
              <a:rPr lang="en-US" dirty="0" smtClean="0">
                <a:solidFill>
                  <a:prstClr val="black"/>
                </a:solidFill>
                <a:ea typeface="ＭＳ Ｐゴシック" charset="0"/>
              </a:rPr>
              <a:t>Process/Workflow- </a:t>
            </a:r>
          </a:p>
          <a:p>
            <a:pPr lvl="2" eaLnBrk="0" fontAlgn="base" hangingPunct="0">
              <a:spcBef>
                <a:spcPct val="20000"/>
              </a:spcBef>
              <a:spcAft>
                <a:spcPct val="0"/>
              </a:spcAft>
              <a:buFont typeface="Arial" charset="0"/>
              <a:buChar char="–"/>
            </a:pPr>
            <a:r>
              <a:rPr lang="en-US" dirty="0" smtClean="0">
                <a:solidFill>
                  <a:prstClr val="black"/>
                </a:solidFill>
                <a:ea typeface="ＭＳ Ｐゴシック" charset="0"/>
              </a:rPr>
              <a:t>flag &amp; electronic notification</a:t>
            </a:r>
            <a:endParaRPr lang="en-US" dirty="0">
              <a:solidFill>
                <a:prstClr val="black"/>
              </a:solidFill>
              <a:ea typeface="ＭＳ Ｐゴシック" charset="0"/>
            </a:endParaRPr>
          </a:p>
          <a:p>
            <a:pPr lvl="1" eaLnBrk="0" fontAlgn="base" hangingPunct="0">
              <a:spcBef>
                <a:spcPct val="20000"/>
              </a:spcBef>
              <a:spcAft>
                <a:spcPct val="0"/>
              </a:spcAft>
              <a:buFont typeface="Arial" charset="0"/>
              <a:buChar char="–"/>
            </a:pPr>
            <a:r>
              <a:rPr lang="en-US" dirty="0" smtClean="0">
                <a:solidFill>
                  <a:prstClr val="black"/>
                </a:solidFill>
                <a:ea typeface="ＭＳ Ｐゴシック" charset="0"/>
              </a:rPr>
              <a:t>Who- MA</a:t>
            </a:r>
            <a:endParaRPr lang="en-US" dirty="0">
              <a:solidFill>
                <a:prstClr val="black"/>
              </a:solidFill>
              <a:ea typeface="ＭＳ Ｐゴシック" charset="0"/>
            </a:endParaRPr>
          </a:p>
          <a:p>
            <a:pPr lvl="1" eaLnBrk="0" fontAlgn="base" hangingPunct="0">
              <a:spcBef>
                <a:spcPct val="20000"/>
              </a:spcBef>
              <a:spcAft>
                <a:spcPct val="0"/>
              </a:spcAft>
              <a:buFont typeface="Arial" charset="0"/>
              <a:buChar char="–"/>
            </a:pPr>
            <a:r>
              <a:rPr lang="en-US" dirty="0">
                <a:solidFill>
                  <a:prstClr val="black"/>
                </a:solidFill>
                <a:ea typeface="ＭＳ Ｐゴシック" charset="0"/>
              </a:rPr>
              <a:t>How to </a:t>
            </a:r>
            <a:r>
              <a:rPr lang="en-US" dirty="0" smtClean="0">
                <a:solidFill>
                  <a:prstClr val="black"/>
                </a:solidFill>
                <a:ea typeface="ＭＳ Ｐゴシック" charset="0"/>
              </a:rPr>
              <a:t>measure- via EHR</a:t>
            </a:r>
            <a:endParaRPr lang="en-US" dirty="0">
              <a:solidFill>
                <a:prstClr val="black"/>
              </a:solidFill>
              <a:ea typeface="ＭＳ Ｐゴシック" charset="0"/>
            </a:endParaRPr>
          </a:p>
          <a:p>
            <a:pPr lvl="1" eaLnBrk="0" fontAlgn="base" hangingPunct="0">
              <a:spcBef>
                <a:spcPct val="20000"/>
              </a:spcBef>
              <a:spcAft>
                <a:spcPct val="0"/>
              </a:spcAft>
              <a:buFont typeface="Arial" charset="0"/>
              <a:buChar char="–"/>
            </a:pPr>
            <a:r>
              <a:rPr lang="en-US" dirty="0">
                <a:solidFill>
                  <a:prstClr val="black"/>
                </a:solidFill>
                <a:ea typeface="ＭＳ Ｐゴシック" charset="0"/>
              </a:rPr>
              <a:t>Capture problems with new process</a:t>
            </a:r>
          </a:p>
          <a:p>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29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2076"/>
            <a:ext cx="3390900" cy="711200"/>
          </a:xfrm>
          <a:prstGeom prst="rect">
            <a:avLst/>
          </a:prstGeom>
        </p:spPr>
      </p:pic>
    </p:spTree>
    <p:extLst>
      <p:ext uri="{BB962C8B-B14F-4D97-AF65-F5344CB8AC3E}">
        <p14:creationId xmlns:p14="http://schemas.microsoft.com/office/powerpoint/2010/main" val="2882837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407658"/>
            <a:ext cx="8534400" cy="1143000"/>
          </a:xfrm>
          <a:prstGeom prst="rect">
            <a:avLst/>
          </a:prstGeom>
        </p:spPr>
        <p:txBody>
          <a:bodyPr anchor="ctr" anchorCtr="0">
            <a:norm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r>
              <a:rPr lang="en-US" sz="2800" b="1" dirty="0" smtClean="0">
                <a:solidFill>
                  <a:schemeClr val="accent4">
                    <a:lumMod val="75000"/>
                  </a:schemeClr>
                </a:solidFill>
              </a:rPr>
              <a:t>Who is </a:t>
            </a:r>
            <a:r>
              <a:rPr lang="en-US" sz="2800" b="1" dirty="0" err="1" smtClean="0">
                <a:solidFill>
                  <a:schemeClr val="accent4">
                    <a:lumMod val="75000"/>
                  </a:schemeClr>
                </a:solidFill>
              </a:rPr>
              <a:t>Healthcentric</a:t>
            </a:r>
            <a:r>
              <a:rPr lang="en-US" sz="2800" b="1" dirty="0" smtClean="0">
                <a:solidFill>
                  <a:schemeClr val="accent4">
                    <a:lumMod val="75000"/>
                  </a:schemeClr>
                </a:solidFill>
              </a:rPr>
              <a:t> Advisors </a:t>
            </a:r>
            <a:br>
              <a:rPr lang="en-US" sz="2800" b="1" dirty="0" smtClean="0">
                <a:solidFill>
                  <a:schemeClr val="accent4">
                    <a:lumMod val="75000"/>
                  </a:schemeClr>
                </a:solidFill>
              </a:rPr>
            </a:br>
            <a:r>
              <a:rPr lang="en-US" sz="2800" b="1" dirty="0" smtClean="0">
                <a:solidFill>
                  <a:schemeClr val="accent4">
                    <a:lumMod val="75000"/>
                  </a:schemeClr>
                </a:solidFill>
              </a:rPr>
              <a:t>Physician Office Team?</a:t>
            </a:r>
            <a:endParaRPr lang="en-US" sz="2800" b="1" dirty="0">
              <a:solidFill>
                <a:schemeClr val="accent4">
                  <a:lumMod val="75000"/>
                </a:schemeClr>
              </a:solidFill>
            </a:endParaRPr>
          </a:p>
        </p:txBody>
      </p:sp>
      <p:sp>
        <p:nvSpPr>
          <p:cNvPr id="8" name="Content Placeholder 2"/>
          <p:cNvSpPr>
            <a:spLocks noGrp="1"/>
          </p:cNvSpPr>
          <p:nvPr>
            <p:ph idx="1"/>
          </p:nvPr>
        </p:nvSpPr>
        <p:spPr>
          <a:xfrm>
            <a:off x="457200" y="1804029"/>
            <a:ext cx="8229600" cy="4572000"/>
          </a:xfrm>
        </p:spPr>
        <p:txBody>
          <a:bodyPr>
            <a:normAutofit/>
          </a:bodyPr>
          <a:lstStyle/>
          <a:p>
            <a:pPr>
              <a:spcAft>
                <a:spcPts val="600"/>
              </a:spcAft>
            </a:pPr>
            <a:r>
              <a:rPr lang="en-US" sz="2600" dirty="0" smtClean="0"/>
              <a:t>Non-profit healthcare consulting </a:t>
            </a:r>
          </a:p>
          <a:p>
            <a:pPr>
              <a:spcAft>
                <a:spcPts val="600"/>
              </a:spcAft>
            </a:pPr>
            <a:r>
              <a:rPr lang="en-US" sz="2600" dirty="0" smtClean="0"/>
              <a:t>Grant funded through federal and state government and also through private contracts (PCMH-Kids, Screening to Succeed, HPV)</a:t>
            </a:r>
          </a:p>
          <a:p>
            <a:pPr>
              <a:spcAft>
                <a:spcPts val="600"/>
              </a:spcAft>
            </a:pPr>
            <a:r>
              <a:rPr lang="en-US" sz="2600" dirty="0" smtClean="0"/>
              <a:t>Work in adult and pediatric medicine</a:t>
            </a:r>
          </a:p>
          <a:p>
            <a:r>
              <a:rPr lang="en-US" sz="2600" dirty="0"/>
              <a:t>P</a:t>
            </a:r>
            <a:r>
              <a:rPr lang="en-US" sz="2600" dirty="0" smtClean="0"/>
              <a:t>rovide support to health care teams across a variety of settings to improve the quality of patient care and improve the patient care experience</a:t>
            </a:r>
            <a:endParaRPr lang="en-US" sz="2600" dirty="0"/>
          </a:p>
        </p:txBody>
      </p:sp>
      <p:sp>
        <p:nvSpPr>
          <p:cNvPr id="4" name="Date Placeholder 3"/>
          <p:cNvSpPr>
            <a:spLocks noGrp="1"/>
          </p:cNvSpPr>
          <p:nvPr>
            <p:ph type="dt" sz="half" idx="10"/>
          </p:nvPr>
        </p:nvSpPr>
        <p:spPr/>
        <p:txBody>
          <a:bodyPr/>
          <a:lstStyle/>
          <a:p>
            <a:fld id="{54E0B825-15E9-4E9F-AF65-94B9ECD82A6D}" type="datetime1">
              <a:rPr lang="en-US" smtClean="0"/>
              <a:t>9/6/16</a:t>
            </a:fld>
            <a:endParaRPr lang="en-US"/>
          </a:p>
        </p:txBody>
      </p:sp>
      <p:sp>
        <p:nvSpPr>
          <p:cNvPr id="5" name="Slide Number Placeholder 4"/>
          <p:cNvSpPr>
            <a:spLocks noGrp="1"/>
          </p:cNvSpPr>
          <p:nvPr>
            <p:ph type="sldNum" sz="quarter" idx="12"/>
          </p:nvPr>
        </p:nvSpPr>
        <p:spPr/>
        <p:txBody>
          <a:bodyPr/>
          <a:lstStyle/>
          <a:p>
            <a:fld id="{70EE4D32-198B-44B6-99A2-1D7E5D0EF38D}" type="slidenum">
              <a:rPr lang="en-US" smtClean="0"/>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11919"/>
            <a:ext cx="3390900" cy="711200"/>
          </a:xfrm>
          <a:prstGeom prst="rect">
            <a:avLst/>
          </a:prstGeom>
        </p:spPr>
      </p:pic>
    </p:spTree>
    <p:extLst>
      <p:ext uri="{BB962C8B-B14F-4D97-AF65-F5344CB8AC3E}">
        <p14:creationId xmlns:p14="http://schemas.microsoft.com/office/powerpoint/2010/main" val="1934495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70C0"/>
                </a:solidFill>
              </a:rPr>
              <a:t/>
            </a:r>
            <a:br>
              <a:rPr lang="en-US" sz="4000" dirty="0" smtClean="0">
                <a:solidFill>
                  <a:srgbClr val="0070C0"/>
                </a:solidFill>
              </a:rPr>
            </a:br>
            <a:r>
              <a:rPr lang="en-US" sz="4000" dirty="0" smtClean="0">
                <a:solidFill>
                  <a:srgbClr val="0070C0"/>
                </a:solidFill>
              </a:rPr>
              <a:t>Table </a:t>
            </a:r>
            <a:r>
              <a:rPr lang="en-US" sz="4000" dirty="0">
                <a:solidFill>
                  <a:srgbClr val="0070C0"/>
                </a:solidFill>
              </a:rPr>
              <a:t>to Capture Do</a:t>
            </a:r>
            <a:br>
              <a:rPr lang="en-US" sz="4000" dirty="0">
                <a:solidFill>
                  <a:srgbClr val="0070C0"/>
                </a:solidFill>
              </a:rPr>
            </a:br>
            <a:endParaRPr lang="en-US" dirty="0">
              <a:solidFill>
                <a:srgbClr val="0070C0"/>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10775" y="1417638"/>
            <a:ext cx="7322449" cy="507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0EE4D32-198B-44B6-99A2-1D7E5D0EF38D}" type="slidenum">
              <a:rPr lang="en-US" smtClean="0"/>
              <a:t>30</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34938"/>
            <a:ext cx="3390900" cy="711200"/>
          </a:xfrm>
          <a:prstGeom prst="rect">
            <a:avLst/>
          </a:prstGeom>
        </p:spPr>
      </p:pic>
    </p:spTree>
    <p:extLst>
      <p:ext uri="{BB962C8B-B14F-4D97-AF65-F5344CB8AC3E}">
        <p14:creationId xmlns:p14="http://schemas.microsoft.com/office/powerpoint/2010/main" val="2319508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Study</a:t>
            </a:r>
          </a:p>
        </p:txBody>
      </p:sp>
      <p:sp>
        <p:nvSpPr>
          <p:cNvPr id="3" name="Content Placeholder 2"/>
          <p:cNvSpPr>
            <a:spLocks noGrp="1"/>
          </p:cNvSpPr>
          <p:nvPr>
            <p:ph idx="1"/>
          </p:nvPr>
        </p:nvSpPr>
        <p:spPr/>
        <p:txBody>
          <a:bodyPr/>
          <a:lstStyle/>
          <a:p>
            <a:pPr lvl="0" eaLnBrk="0" fontAlgn="base" hangingPunct="0">
              <a:spcBef>
                <a:spcPct val="20000"/>
              </a:spcBef>
              <a:spcAft>
                <a:spcPct val="0"/>
              </a:spcAft>
              <a:buFont typeface="Arial" charset="0"/>
              <a:buChar char="•"/>
            </a:pPr>
            <a:r>
              <a:rPr lang="en-US" dirty="0">
                <a:solidFill>
                  <a:prstClr val="black"/>
                </a:solidFill>
                <a:latin typeface="Calibri"/>
                <a:ea typeface="ＭＳ Ｐゴシック" charset="0"/>
              </a:rPr>
              <a:t>Track and analyze data over period of time</a:t>
            </a:r>
          </a:p>
          <a:p>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31</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2819400"/>
            <a:ext cx="86995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2076"/>
            <a:ext cx="3390900" cy="711200"/>
          </a:xfrm>
          <a:prstGeom prst="rect">
            <a:avLst/>
          </a:prstGeom>
        </p:spPr>
      </p:pic>
    </p:spTree>
    <p:extLst>
      <p:ext uri="{BB962C8B-B14F-4D97-AF65-F5344CB8AC3E}">
        <p14:creationId xmlns:p14="http://schemas.microsoft.com/office/powerpoint/2010/main" val="571271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534400" cy="1143000"/>
          </a:xfrm>
        </p:spPr>
        <p:txBody>
          <a:bodyPr/>
          <a:lstStyle/>
          <a:p>
            <a:r>
              <a:rPr lang="en-US" dirty="0" smtClean="0">
                <a:solidFill>
                  <a:srgbClr val="0070C0"/>
                </a:solidFill>
              </a:rPr>
              <a:t>Study Time of Your PDSA</a:t>
            </a:r>
            <a:endParaRPr lang="en-US" dirty="0">
              <a:solidFill>
                <a:srgbClr val="0070C0"/>
              </a:solidFill>
            </a:endParaRPr>
          </a:p>
        </p:txBody>
      </p:sp>
      <p:sp>
        <p:nvSpPr>
          <p:cNvPr id="3" name="Content Placeholder 2"/>
          <p:cNvSpPr>
            <a:spLocks noGrp="1"/>
          </p:cNvSpPr>
          <p:nvPr>
            <p:ph idx="1"/>
          </p:nvPr>
        </p:nvSpPr>
        <p:spPr/>
        <p:txBody>
          <a:bodyPr/>
          <a:lstStyle/>
          <a:p>
            <a:r>
              <a:rPr lang="en-US" dirty="0"/>
              <a:t>Do we need to re-evaluate goal?</a:t>
            </a:r>
          </a:p>
          <a:p>
            <a:r>
              <a:rPr lang="en-US" dirty="0"/>
              <a:t>What’s working?</a:t>
            </a:r>
          </a:p>
          <a:p>
            <a:r>
              <a:rPr lang="en-US" dirty="0"/>
              <a:t>What’s not working?</a:t>
            </a:r>
          </a:p>
          <a:p>
            <a:pPr lvl="1"/>
            <a:r>
              <a:rPr lang="en-US" dirty="0"/>
              <a:t>Why?</a:t>
            </a:r>
          </a:p>
          <a:p>
            <a:r>
              <a:rPr lang="en-US" dirty="0"/>
              <a:t>How does staff feel about the change?</a:t>
            </a:r>
          </a:p>
          <a:p>
            <a:r>
              <a:rPr lang="en-US" dirty="0"/>
              <a:t>How do our patients’ feel?</a:t>
            </a:r>
          </a:p>
        </p:txBody>
      </p:sp>
      <p:sp>
        <p:nvSpPr>
          <p:cNvPr id="5" name="Slide Number Placeholder 4"/>
          <p:cNvSpPr>
            <a:spLocks noGrp="1"/>
          </p:cNvSpPr>
          <p:nvPr>
            <p:ph type="sldNum" sz="quarter" idx="12"/>
          </p:nvPr>
        </p:nvSpPr>
        <p:spPr/>
        <p:txBody>
          <a:bodyPr/>
          <a:lstStyle/>
          <a:p>
            <a:fld id="{70EE4D32-198B-44B6-99A2-1D7E5D0EF38D}" type="slidenum">
              <a:rPr lang="en-US" smtClean="0"/>
              <a:t>32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5715001"/>
            <a:ext cx="3390900" cy="711200"/>
          </a:xfrm>
          <a:prstGeom prst="rect">
            <a:avLst/>
          </a:prstGeom>
        </p:spPr>
      </p:pic>
    </p:spTree>
    <p:extLst>
      <p:ext uri="{BB962C8B-B14F-4D97-AF65-F5344CB8AC3E}">
        <p14:creationId xmlns:p14="http://schemas.microsoft.com/office/powerpoint/2010/main" val="1327379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3200400" cy="1143000"/>
          </a:xfrm>
        </p:spPr>
        <p:txBody>
          <a:bodyPr/>
          <a:lstStyle/>
          <a:p>
            <a:pPr algn="ctr"/>
            <a:r>
              <a:rPr lang="en-US" dirty="0">
                <a:solidFill>
                  <a:srgbClr val="0070C0"/>
                </a:solidFill>
              </a:rPr>
              <a:t>Act</a:t>
            </a:r>
          </a:p>
        </p:txBody>
      </p:sp>
      <p:sp>
        <p:nvSpPr>
          <p:cNvPr id="3" name="Content Placeholder 2"/>
          <p:cNvSpPr>
            <a:spLocks noGrp="1"/>
          </p:cNvSpPr>
          <p:nvPr>
            <p:ph idx="1"/>
          </p:nvPr>
        </p:nvSpPr>
        <p:spPr/>
        <p:txBody>
          <a:bodyPr/>
          <a:lstStyle/>
          <a:p>
            <a:r>
              <a:rPr lang="en-US" dirty="0"/>
              <a:t>Make adjustments as needed to workflow</a:t>
            </a:r>
          </a:p>
          <a:p>
            <a:pPr lvl="1"/>
            <a:r>
              <a:rPr lang="en-US" dirty="0"/>
              <a:t>Plan next pilot </a:t>
            </a:r>
            <a:r>
              <a:rPr lang="en-US" dirty="0" smtClean="0"/>
              <a:t>phase</a:t>
            </a:r>
          </a:p>
          <a:p>
            <a:pPr lvl="1"/>
            <a:r>
              <a:rPr lang="en-US" dirty="0" smtClean="0"/>
              <a:t>Communicate</a:t>
            </a:r>
            <a:endParaRPr lang="en-US" dirty="0"/>
          </a:p>
          <a:p>
            <a:r>
              <a:rPr lang="en-US" dirty="0"/>
              <a:t>If validated in pilot phase</a:t>
            </a:r>
          </a:p>
          <a:p>
            <a:pPr lvl="1"/>
            <a:r>
              <a:rPr lang="en-US" dirty="0" smtClean="0"/>
              <a:t>Communicate</a:t>
            </a:r>
          </a:p>
          <a:p>
            <a:pPr lvl="1"/>
            <a:r>
              <a:rPr lang="en-US" dirty="0" smtClean="0"/>
              <a:t>Spread</a:t>
            </a:r>
            <a:endParaRPr lang="en-US" dirty="0"/>
          </a:p>
          <a:p>
            <a:pPr lvl="1"/>
            <a:r>
              <a:rPr lang="en-US" dirty="0"/>
              <a:t>Monitor for success</a:t>
            </a:r>
          </a:p>
          <a:p>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33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2076"/>
            <a:ext cx="3390900" cy="711200"/>
          </a:xfrm>
          <a:prstGeom prst="rect">
            <a:avLst/>
          </a:prstGeom>
        </p:spPr>
      </p:pic>
    </p:spTree>
    <p:extLst>
      <p:ext uri="{BB962C8B-B14F-4D97-AF65-F5344CB8AC3E}">
        <p14:creationId xmlns:p14="http://schemas.microsoft.com/office/powerpoint/2010/main" val="1841208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Key Take </a:t>
            </a:r>
            <a:r>
              <a:rPr lang="en-US" dirty="0" err="1" smtClean="0">
                <a:solidFill>
                  <a:srgbClr val="0070C0"/>
                </a:solidFill>
              </a:rPr>
              <a:t>Aways</a:t>
            </a:r>
            <a:endParaRPr lang="en-US" dirty="0">
              <a:solidFill>
                <a:srgbClr val="0070C0"/>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70588" y="1600200"/>
            <a:ext cx="500282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70EE4D32-198B-44B6-99A2-1D7E5D0EF38D}" type="slidenum">
              <a:rPr lang="en-US" smtClean="0"/>
              <a:t>34</a:t>
            </a:fld>
            <a:endParaRPr lang="en-US"/>
          </a:p>
        </p:txBody>
      </p:sp>
      <p:pic>
        <p:nvPicPr>
          <p:cNvPr id="2051" name="Picture 3" descr="C:\Users\bjenkins\Pictures\Pictures\EDC\cre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138" y="1600200"/>
            <a:ext cx="5419725" cy="4457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6413" y="360232"/>
            <a:ext cx="3390900" cy="711200"/>
          </a:xfrm>
          <a:prstGeom prst="rect">
            <a:avLst/>
          </a:prstGeom>
        </p:spPr>
      </p:pic>
    </p:spTree>
    <p:extLst>
      <p:ext uri="{BB962C8B-B14F-4D97-AF65-F5344CB8AC3E}">
        <p14:creationId xmlns:p14="http://schemas.microsoft.com/office/powerpoint/2010/main" val="1699203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Key Take </a:t>
            </a:r>
            <a:r>
              <a:rPr lang="en-US" dirty="0" err="1">
                <a:solidFill>
                  <a:srgbClr val="0070C0"/>
                </a:solidFill>
              </a:rPr>
              <a:t>Aways</a:t>
            </a:r>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35</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678180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74638"/>
            <a:ext cx="3390900" cy="711200"/>
          </a:xfrm>
          <a:prstGeom prst="rect">
            <a:avLst/>
          </a:prstGeom>
        </p:spPr>
      </p:pic>
    </p:spTree>
    <p:extLst>
      <p:ext uri="{BB962C8B-B14F-4D97-AF65-F5344CB8AC3E}">
        <p14:creationId xmlns:p14="http://schemas.microsoft.com/office/powerpoint/2010/main" val="3450757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2819400"/>
          </a:xfrm>
        </p:spPr>
        <p:txBody>
          <a:bodyPr/>
          <a:lstStyle/>
          <a:p>
            <a:pPr algn="ctr"/>
            <a:r>
              <a:rPr lang="en-US" sz="4800" dirty="0" smtClean="0">
                <a:solidFill>
                  <a:srgbClr val="0070C0"/>
                </a:solidFill>
              </a:rPr>
              <a:t>Question </a:t>
            </a:r>
            <a:br>
              <a:rPr lang="en-US" sz="4800" dirty="0" smtClean="0">
                <a:solidFill>
                  <a:srgbClr val="0070C0"/>
                </a:solidFill>
              </a:rPr>
            </a:br>
            <a:r>
              <a:rPr lang="en-US" sz="4800" dirty="0" smtClean="0">
                <a:solidFill>
                  <a:srgbClr val="0070C0"/>
                </a:solidFill>
              </a:rPr>
              <a:t>&amp;</a:t>
            </a:r>
            <a:br>
              <a:rPr lang="en-US" sz="4800" dirty="0" smtClean="0">
                <a:solidFill>
                  <a:srgbClr val="0070C0"/>
                </a:solidFill>
              </a:rPr>
            </a:br>
            <a:r>
              <a:rPr lang="en-US" sz="4800" dirty="0" smtClean="0">
                <a:solidFill>
                  <a:srgbClr val="0070C0"/>
                </a:solidFill>
              </a:rPr>
              <a:t>Discussion</a:t>
            </a:r>
            <a:endParaRPr lang="en-US" sz="4800" dirty="0">
              <a:solidFill>
                <a:srgbClr val="0070C0"/>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t>36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2076"/>
            <a:ext cx="3390900" cy="711200"/>
          </a:xfrm>
          <a:prstGeom prst="rect">
            <a:avLst/>
          </a:prstGeom>
        </p:spPr>
      </p:pic>
    </p:spTree>
    <p:extLst>
      <p:ext uri="{BB962C8B-B14F-4D97-AF65-F5344CB8AC3E}">
        <p14:creationId xmlns:p14="http://schemas.microsoft.com/office/powerpoint/2010/main" val="422614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Contact Information</a:t>
            </a:r>
            <a:endParaRPr lang="en-US" dirty="0">
              <a:solidFill>
                <a:srgbClr val="0070C0"/>
              </a:solidFill>
            </a:endParaRPr>
          </a:p>
        </p:txBody>
      </p:sp>
      <p:sp>
        <p:nvSpPr>
          <p:cNvPr id="3" name="Content Placeholder 2"/>
          <p:cNvSpPr>
            <a:spLocks noGrp="1"/>
          </p:cNvSpPr>
          <p:nvPr>
            <p:ph idx="1"/>
          </p:nvPr>
        </p:nvSpPr>
        <p:spPr/>
        <p:txBody>
          <a:bodyPr/>
          <a:lstStyle/>
          <a:p>
            <a:r>
              <a:rPr lang="en-US" dirty="0">
                <a:latin typeface="Calibri"/>
              </a:rPr>
              <a:t>Lauren Capizzo, MBA, </a:t>
            </a:r>
            <a:r>
              <a:rPr lang="en-US" dirty="0" smtClean="0">
                <a:latin typeface="Calibri"/>
              </a:rPr>
              <a:t>PCMH </a:t>
            </a:r>
            <a:r>
              <a:rPr lang="en-US" dirty="0">
                <a:latin typeface="Calibri"/>
              </a:rPr>
              <a:t>CCE </a:t>
            </a:r>
            <a:endParaRPr lang="en-US" dirty="0" smtClean="0">
              <a:latin typeface="Calibri"/>
            </a:endParaRPr>
          </a:p>
          <a:p>
            <a:pPr marL="0" indent="0">
              <a:buNone/>
            </a:pPr>
            <a:r>
              <a:rPr lang="en-US" sz="2000" i="1" dirty="0">
                <a:latin typeface="Calibri"/>
              </a:rPr>
              <a:t> </a:t>
            </a:r>
            <a:r>
              <a:rPr lang="en-US" sz="2000" i="1" dirty="0" smtClean="0">
                <a:latin typeface="Calibri"/>
              </a:rPr>
              <a:t>      Senior </a:t>
            </a:r>
            <a:r>
              <a:rPr lang="en-US" sz="2000" i="1" dirty="0">
                <a:latin typeface="Calibri"/>
              </a:rPr>
              <a:t>Manager of Health IT (HIT) &amp; Practice </a:t>
            </a:r>
            <a:r>
              <a:rPr lang="en-US" sz="2000" i="1" dirty="0" smtClean="0">
                <a:latin typeface="Calibri"/>
              </a:rPr>
              <a:t>Improvement</a:t>
            </a:r>
          </a:p>
          <a:p>
            <a:pPr marL="0" indent="0">
              <a:buNone/>
            </a:pPr>
            <a:r>
              <a:rPr lang="en-US" sz="2000" i="1" dirty="0">
                <a:latin typeface="Calibri"/>
              </a:rPr>
              <a:t> </a:t>
            </a:r>
            <a:r>
              <a:rPr lang="en-US" sz="2000" i="1" dirty="0" smtClean="0">
                <a:latin typeface="Calibri"/>
              </a:rPr>
              <a:t>      </a:t>
            </a:r>
            <a:r>
              <a:rPr lang="en-US" sz="2000" i="1" dirty="0" smtClean="0">
                <a:latin typeface="Calibri"/>
                <a:hlinkClick r:id="rId3"/>
              </a:rPr>
              <a:t>lcapizzo@healthcentricadvisors.org</a:t>
            </a:r>
            <a:r>
              <a:rPr lang="en-US" sz="2000" i="1" dirty="0" smtClean="0">
                <a:latin typeface="Calibri"/>
              </a:rPr>
              <a:t>. 401-528-3239</a:t>
            </a:r>
          </a:p>
          <a:p>
            <a:pPr marL="0" indent="0">
              <a:buNone/>
            </a:pPr>
            <a:endParaRPr lang="en-US" sz="2000" i="1" dirty="0">
              <a:latin typeface="Calibri"/>
            </a:endParaRPr>
          </a:p>
          <a:p>
            <a:r>
              <a:rPr lang="en-US" dirty="0"/>
              <a:t>Putney </a:t>
            </a:r>
            <a:r>
              <a:rPr lang="en-US" dirty="0" err="1"/>
              <a:t>Pyles</a:t>
            </a:r>
            <a:r>
              <a:rPr lang="en-US" dirty="0"/>
              <a:t>, BSN, RN, PCMH CCE</a:t>
            </a:r>
          </a:p>
          <a:p>
            <a:pPr marL="400050" lvl="1" indent="0">
              <a:buNone/>
            </a:pPr>
            <a:r>
              <a:rPr lang="en-US" sz="1800" i="1" dirty="0"/>
              <a:t>Senior Project Coordinator</a:t>
            </a:r>
          </a:p>
          <a:p>
            <a:pPr marL="0" indent="0">
              <a:buNone/>
            </a:pPr>
            <a:r>
              <a:rPr lang="en-US" sz="2000" i="1" dirty="0" smtClean="0">
                <a:latin typeface="Calibri"/>
              </a:rPr>
              <a:t>       </a:t>
            </a:r>
            <a:r>
              <a:rPr lang="en-US" sz="2000" i="1" dirty="0" smtClean="0">
                <a:latin typeface="Calibri"/>
                <a:hlinkClick r:id="rId4"/>
              </a:rPr>
              <a:t>ppyles@healthcentricadvisors.org</a:t>
            </a:r>
            <a:r>
              <a:rPr lang="en-US" sz="2000" i="1" dirty="0" smtClean="0">
                <a:latin typeface="Calibri"/>
              </a:rPr>
              <a:t>. 401-528-3216  </a:t>
            </a:r>
          </a:p>
          <a:p>
            <a:pPr marL="0" indent="0">
              <a:buNone/>
            </a:pPr>
            <a:endParaRPr lang="en-US" sz="2000" i="1" dirty="0">
              <a:latin typeface="Calibri"/>
            </a:endParaRPr>
          </a:p>
          <a:p>
            <a:pPr marL="0" indent="0">
              <a:buNone/>
            </a:pPr>
            <a:endParaRPr lang="en-US" sz="2000" i="1" dirty="0"/>
          </a:p>
        </p:txBody>
      </p:sp>
      <p:sp>
        <p:nvSpPr>
          <p:cNvPr id="5" name="Slide Number Placeholder 4"/>
          <p:cNvSpPr>
            <a:spLocks noGrp="1"/>
          </p:cNvSpPr>
          <p:nvPr>
            <p:ph type="sldNum" sz="quarter" idx="12"/>
          </p:nvPr>
        </p:nvSpPr>
        <p:spPr/>
        <p:txBody>
          <a:bodyPr/>
          <a:lstStyle/>
          <a:p>
            <a:fld id="{70EE4D32-198B-44B6-99A2-1D7E5D0EF38D}" type="slidenum">
              <a:rPr lang="en-US" smtClean="0"/>
              <a:t>37</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0590" y="264402"/>
            <a:ext cx="3390900" cy="711200"/>
          </a:xfrm>
          <a:prstGeom prst="rect">
            <a:avLst/>
          </a:prstGeom>
        </p:spPr>
      </p:pic>
    </p:spTree>
    <p:extLst>
      <p:ext uri="{BB962C8B-B14F-4D97-AF65-F5344CB8AC3E}">
        <p14:creationId xmlns:p14="http://schemas.microsoft.com/office/powerpoint/2010/main" val="2332897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0EE4D32-198B-44B6-99A2-1D7E5D0EF38D}" type="slidenum">
              <a:rPr lang="en-US" smtClean="0"/>
              <a:t>38</a:t>
            </a:fld>
            <a:endParaRPr lang="en-US"/>
          </a:p>
        </p:txBody>
      </p:sp>
      <p:sp>
        <p:nvSpPr>
          <p:cNvPr id="3" name="TextBox 2"/>
          <p:cNvSpPr txBox="1"/>
          <p:nvPr/>
        </p:nvSpPr>
        <p:spPr>
          <a:xfrm>
            <a:off x="2057400" y="2362200"/>
            <a:ext cx="5034840" cy="1323439"/>
          </a:xfrm>
          <a:prstGeom prst="rect">
            <a:avLst/>
          </a:prstGeom>
          <a:noFill/>
        </p:spPr>
        <p:txBody>
          <a:bodyPr wrap="none" rtlCol="0">
            <a:spAutoFit/>
          </a:bodyPr>
          <a:lstStyle/>
          <a:p>
            <a:r>
              <a:rPr lang="en-US" sz="8000" dirty="0" smtClean="0">
                <a:solidFill>
                  <a:srgbClr val="0070C0"/>
                </a:solidFill>
              </a:rPr>
              <a:t>Thank You</a:t>
            </a:r>
            <a:endParaRPr lang="en-US" sz="8000"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2076"/>
            <a:ext cx="3390900" cy="711200"/>
          </a:xfrm>
          <a:prstGeom prst="rect">
            <a:avLst/>
          </a:prstGeom>
        </p:spPr>
      </p:pic>
    </p:spTree>
    <p:extLst>
      <p:ext uri="{BB962C8B-B14F-4D97-AF65-F5344CB8AC3E}">
        <p14:creationId xmlns:p14="http://schemas.microsoft.com/office/powerpoint/2010/main" val="4033004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Today’s Presentation</a:t>
            </a:r>
            <a:endParaRPr lang="en-US" dirty="0">
              <a:solidFill>
                <a:schemeClr val="accent4">
                  <a:lumMod val="75000"/>
                </a:schemeClr>
              </a:solidFill>
            </a:endParaRPr>
          </a:p>
        </p:txBody>
      </p:sp>
      <p:sp>
        <p:nvSpPr>
          <p:cNvPr id="3" name="Content Placeholder 2"/>
          <p:cNvSpPr>
            <a:spLocks noGrp="1"/>
          </p:cNvSpPr>
          <p:nvPr>
            <p:ph idx="1"/>
          </p:nvPr>
        </p:nvSpPr>
        <p:spPr/>
        <p:txBody>
          <a:bodyPr/>
          <a:lstStyle/>
          <a:p>
            <a:pPr>
              <a:lnSpc>
                <a:spcPct val="150000"/>
              </a:lnSpc>
            </a:pPr>
            <a:r>
              <a:rPr lang="en-US" dirty="0"/>
              <a:t>Common reason why QI processes fail</a:t>
            </a:r>
          </a:p>
          <a:p>
            <a:pPr>
              <a:lnSpc>
                <a:spcPct val="150000"/>
              </a:lnSpc>
            </a:pPr>
            <a:r>
              <a:rPr lang="en-US" dirty="0"/>
              <a:t>How to best identify the problem for your QI project</a:t>
            </a:r>
          </a:p>
          <a:p>
            <a:pPr>
              <a:lnSpc>
                <a:spcPct val="150000"/>
              </a:lnSpc>
            </a:pPr>
            <a:r>
              <a:rPr lang="en-US" dirty="0"/>
              <a:t>How to Track and Measure for QI Success</a:t>
            </a:r>
          </a:p>
          <a:p>
            <a:pPr marL="0" indent="0">
              <a:buNone/>
            </a:pPr>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12547"/>
            <a:ext cx="3390900" cy="711200"/>
          </a:xfrm>
          <a:prstGeom prst="rect">
            <a:avLst/>
          </a:prstGeom>
        </p:spPr>
      </p:pic>
    </p:spTree>
    <p:extLst>
      <p:ext uri="{BB962C8B-B14F-4D97-AF65-F5344CB8AC3E}">
        <p14:creationId xmlns:p14="http://schemas.microsoft.com/office/powerpoint/2010/main" val="4096201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 Just Fix </a:t>
            </a:r>
            <a:r>
              <a:rPr lang="en-US" dirty="0">
                <a:solidFill>
                  <a:schemeClr val="accent4">
                    <a:lumMod val="75000"/>
                  </a:schemeClr>
                </a:solidFill>
              </a:rPr>
              <a:t>I</a:t>
            </a:r>
            <a:r>
              <a:rPr lang="en-US" dirty="0" smtClean="0">
                <a:solidFill>
                  <a:schemeClr val="accent4">
                    <a:lumMod val="75000"/>
                  </a:schemeClr>
                </a:solidFill>
              </a:rPr>
              <a:t>t!!</a:t>
            </a:r>
            <a:endParaRPr lang="en-US" dirty="0">
              <a:solidFill>
                <a:schemeClr val="accent4">
                  <a:lumMod val="75000"/>
                </a:schemeClr>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600200"/>
            <a:ext cx="4114800" cy="439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0EE4D32-198B-44B6-99A2-1D7E5D0EF38D}" type="slidenum">
              <a:rPr lang="en-US" smtClean="0"/>
              <a:t>5</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92804"/>
            <a:ext cx="3390900" cy="711200"/>
          </a:xfrm>
          <a:prstGeom prst="rect">
            <a:avLst/>
          </a:prstGeom>
        </p:spPr>
      </p:pic>
    </p:spTree>
    <p:extLst>
      <p:ext uri="{BB962C8B-B14F-4D97-AF65-F5344CB8AC3E}">
        <p14:creationId xmlns:p14="http://schemas.microsoft.com/office/powerpoint/2010/main" val="259140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accent4">
                    <a:lumMod val="75000"/>
                  </a:schemeClr>
                </a:solidFill>
              </a:rPr>
              <a:t>How </a:t>
            </a:r>
            <a:r>
              <a:rPr lang="en-US" dirty="0">
                <a:solidFill>
                  <a:schemeClr val="accent4">
                    <a:lumMod val="75000"/>
                  </a:schemeClr>
                </a:solidFill>
              </a:rPr>
              <a:t>to identify the problem for your QI project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a:t>Start with the Data</a:t>
            </a:r>
          </a:p>
          <a:p>
            <a:r>
              <a:rPr lang="en-US" dirty="0"/>
              <a:t>Data can help you separate what you think is happening from what is really happening.</a:t>
            </a:r>
          </a:p>
          <a:p>
            <a:r>
              <a:rPr lang="en-US" dirty="0"/>
              <a:t>Data will establish a baseline so you can measure improvement.</a:t>
            </a:r>
          </a:p>
          <a:p>
            <a:r>
              <a:rPr lang="en-US" dirty="0"/>
              <a:t>Data will help you avoid putting solutions in place that will not solve the problem.</a:t>
            </a:r>
          </a:p>
          <a:p>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742" y="5816600"/>
            <a:ext cx="3390900" cy="711200"/>
          </a:xfrm>
          <a:prstGeom prst="rect">
            <a:avLst/>
          </a:prstGeom>
        </p:spPr>
      </p:pic>
    </p:spTree>
    <p:extLst>
      <p:ext uri="{BB962C8B-B14F-4D97-AF65-F5344CB8AC3E}">
        <p14:creationId xmlns:p14="http://schemas.microsoft.com/office/powerpoint/2010/main" val="859449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Case Study Identifying the Problem </a:t>
            </a:r>
            <a:endParaRPr lang="en-US" dirty="0">
              <a:solidFill>
                <a:schemeClr val="accent4">
                  <a:lumMod val="75000"/>
                </a:schemeClr>
              </a:solidFill>
            </a:endParaRPr>
          </a:p>
        </p:txBody>
      </p:sp>
      <p:sp>
        <p:nvSpPr>
          <p:cNvPr id="3" name="Content Placeholder 2"/>
          <p:cNvSpPr>
            <a:spLocks noGrp="1"/>
          </p:cNvSpPr>
          <p:nvPr>
            <p:ph idx="1"/>
          </p:nvPr>
        </p:nvSpPr>
        <p:spPr>
          <a:xfrm>
            <a:off x="228600" y="1600200"/>
            <a:ext cx="8773886" cy="4572000"/>
          </a:xfrm>
        </p:spPr>
        <p:txBody>
          <a:bodyPr>
            <a:normAutofit/>
          </a:bodyPr>
          <a:lstStyle/>
          <a:p>
            <a:pPr marL="0" indent="0">
              <a:buNone/>
            </a:pPr>
            <a:r>
              <a:rPr lang="en-US" i="1" dirty="0" smtClean="0"/>
              <a:t>Problems at the Front Desk </a:t>
            </a:r>
          </a:p>
          <a:p>
            <a:r>
              <a:rPr lang="en-US" dirty="0" smtClean="0"/>
              <a:t>Front desk back ups slows down the whole day</a:t>
            </a:r>
          </a:p>
          <a:p>
            <a:pPr lvl="1"/>
            <a:r>
              <a:rPr lang="en-US" dirty="0" smtClean="0"/>
              <a:t>Process isn’t organized</a:t>
            </a:r>
          </a:p>
          <a:p>
            <a:pPr lvl="1"/>
            <a:r>
              <a:rPr lang="en-US" dirty="0" smtClean="0"/>
              <a:t>Patients are waiting</a:t>
            </a:r>
          </a:p>
          <a:p>
            <a:pPr lvl="1"/>
            <a:r>
              <a:rPr lang="en-US" dirty="0" smtClean="0"/>
              <a:t>Providers are frustrated</a:t>
            </a:r>
          </a:p>
          <a:p>
            <a:pPr lvl="1"/>
            <a:r>
              <a:rPr lang="en-US" dirty="0" smtClean="0"/>
              <a:t>Pre-Root Cause -&gt; </a:t>
            </a:r>
          </a:p>
          <a:p>
            <a:pPr lvl="3"/>
            <a:r>
              <a:rPr lang="en-US" dirty="0" smtClean="0"/>
              <a:t>Front Desk staff need retraining</a:t>
            </a:r>
          </a:p>
        </p:txBody>
      </p:sp>
      <p:sp>
        <p:nvSpPr>
          <p:cNvPr id="5" name="Slide Number Placeholder 4"/>
          <p:cNvSpPr>
            <a:spLocks noGrp="1"/>
          </p:cNvSpPr>
          <p:nvPr>
            <p:ph type="sldNum" sz="quarter" idx="12"/>
          </p:nvPr>
        </p:nvSpPr>
        <p:spPr/>
        <p:txBody>
          <a:bodyPr/>
          <a:lstStyle/>
          <a:p>
            <a:fld id="{70EE4D32-198B-44B6-99A2-1D7E5D0EF38D}" type="slidenum">
              <a:rPr lang="en-US" smtClean="0"/>
              <a:t>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667000"/>
            <a:ext cx="30480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5918200"/>
            <a:ext cx="3390900" cy="711200"/>
          </a:xfrm>
          <a:prstGeom prst="rect">
            <a:avLst/>
          </a:prstGeom>
        </p:spPr>
      </p:pic>
    </p:spTree>
    <p:extLst>
      <p:ext uri="{BB962C8B-B14F-4D97-AF65-F5344CB8AC3E}">
        <p14:creationId xmlns:p14="http://schemas.microsoft.com/office/powerpoint/2010/main" val="3193801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solidFill>
                  <a:schemeClr val="accent4">
                    <a:lumMod val="75000"/>
                  </a:schemeClr>
                </a:solidFill>
              </a:rPr>
              <a:t>Uncovering t</a:t>
            </a:r>
            <a:r>
              <a:rPr lang="en-US" dirty="0" smtClean="0">
                <a:solidFill>
                  <a:schemeClr val="accent4">
                    <a:lumMod val="75000"/>
                  </a:schemeClr>
                </a:solidFill>
              </a:rPr>
              <a:t>he </a:t>
            </a:r>
            <a:r>
              <a:rPr lang="en-US" dirty="0">
                <a:solidFill>
                  <a:schemeClr val="accent4">
                    <a:lumMod val="75000"/>
                  </a:schemeClr>
                </a:solidFill>
              </a:rPr>
              <a:t>R</a:t>
            </a:r>
            <a:r>
              <a:rPr lang="en-US" dirty="0" smtClean="0">
                <a:solidFill>
                  <a:schemeClr val="accent4">
                    <a:lumMod val="75000"/>
                  </a:schemeClr>
                </a:solidFill>
              </a:rPr>
              <a:t>eal Issue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Brainstorming</a:t>
            </a:r>
          </a:p>
          <a:p>
            <a:r>
              <a:rPr lang="en-US" dirty="0" smtClean="0"/>
              <a:t>Process Mapping</a:t>
            </a:r>
          </a:p>
          <a:p>
            <a:r>
              <a:rPr lang="en-US" dirty="0" smtClean="0"/>
              <a:t>Fishbone Diagram</a:t>
            </a:r>
          </a:p>
          <a:p>
            <a:r>
              <a:rPr lang="en-US" dirty="0" smtClean="0"/>
              <a:t>The 5 Whys</a:t>
            </a:r>
          </a:p>
          <a:p>
            <a:r>
              <a:rPr lang="en-US" dirty="0" smtClean="0"/>
              <a:t>Time study of check-in process</a:t>
            </a:r>
          </a:p>
          <a:p>
            <a:r>
              <a:rPr lang="en-US" dirty="0"/>
              <a:t>Post-Root Cause -&gt; </a:t>
            </a:r>
          </a:p>
          <a:p>
            <a:pPr lvl="3"/>
            <a:r>
              <a:rPr lang="en-US" dirty="0" smtClean="0"/>
              <a:t>Patient / Provider expectations of arrival policy</a:t>
            </a:r>
            <a:endParaRPr lang="en-US" dirty="0"/>
          </a:p>
          <a:p>
            <a:pPr lvl="3"/>
            <a:r>
              <a:rPr lang="en-US" dirty="0"/>
              <a:t>Back up occurs </a:t>
            </a:r>
            <a:r>
              <a:rPr lang="en-US" i="1" dirty="0"/>
              <a:t>after </a:t>
            </a:r>
            <a:r>
              <a:rPr lang="en-US" dirty="0"/>
              <a:t>waiting room</a:t>
            </a:r>
          </a:p>
        </p:txBody>
      </p:sp>
      <p:sp>
        <p:nvSpPr>
          <p:cNvPr id="5" name="Slide Number Placeholder 4"/>
          <p:cNvSpPr>
            <a:spLocks noGrp="1"/>
          </p:cNvSpPr>
          <p:nvPr>
            <p:ph type="sldNum" sz="quarter" idx="12"/>
          </p:nvPr>
        </p:nvSpPr>
        <p:spPr/>
        <p:txBody>
          <a:bodyPr/>
          <a:lstStyle/>
          <a:p>
            <a:fld id="{70EE4D32-198B-44B6-99A2-1D7E5D0EF38D}" type="slidenum">
              <a:rPr lang="en-US" smtClean="0"/>
              <a:t>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5804090"/>
            <a:ext cx="3390900" cy="711200"/>
          </a:xfrm>
          <a:prstGeom prst="rect">
            <a:avLst/>
          </a:prstGeom>
        </p:spPr>
      </p:pic>
    </p:spTree>
    <p:extLst>
      <p:ext uri="{BB962C8B-B14F-4D97-AF65-F5344CB8AC3E}">
        <p14:creationId xmlns:p14="http://schemas.microsoft.com/office/powerpoint/2010/main" val="3514505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
            </a:r>
            <a:br>
              <a:rPr lang="en-US" sz="4000" dirty="0" smtClean="0"/>
            </a:br>
            <a:r>
              <a:rPr lang="en-US" sz="4000" dirty="0" smtClean="0"/>
              <a:t/>
            </a:r>
            <a:br>
              <a:rPr lang="en-US" sz="4000" dirty="0" smtClean="0"/>
            </a:br>
            <a:r>
              <a:rPr lang="en-US" sz="4000" dirty="0" smtClean="0">
                <a:solidFill>
                  <a:schemeClr val="accent4">
                    <a:lumMod val="75000"/>
                  </a:schemeClr>
                </a:solidFill>
              </a:rPr>
              <a:t>How </a:t>
            </a:r>
            <a:r>
              <a:rPr lang="en-US" sz="4000" dirty="0">
                <a:solidFill>
                  <a:schemeClr val="accent4">
                    <a:lumMod val="75000"/>
                  </a:schemeClr>
                </a:solidFill>
              </a:rPr>
              <a:t>to Best Identify the Problem</a:t>
            </a:r>
            <a:br>
              <a:rPr lang="en-US" sz="4000" dirty="0">
                <a:solidFill>
                  <a:schemeClr val="accent4">
                    <a:lumMod val="75000"/>
                  </a:schemeClr>
                </a:solidFill>
              </a:rPr>
            </a:br>
            <a:r>
              <a:rPr lang="en-US" sz="4000" dirty="0">
                <a:solidFill>
                  <a:schemeClr val="accent4">
                    <a:lumMod val="75000"/>
                  </a:schemeClr>
                </a:solidFill>
              </a:rPr>
              <a:t/>
            </a:r>
            <a:br>
              <a:rPr lang="en-US" sz="4000" dirty="0">
                <a:solidFill>
                  <a:schemeClr val="accent4">
                    <a:lumMod val="75000"/>
                  </a:schemeClr>
                </a:solidFill>
              </a:rPr>
            </a:br>
            <a:endParaRPr lang="en-US" dirty="0">
              <a:solidFill>
                <a:schemeClr val="accent4">
                  <a:lumMod val="75000"/>
                </a:schemeClr>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t>9</a:t>
            </a:fld>
            <a:endParaRPr lang="en-US"/>
          </a:p>
        </p:txBody>
      </p:sp>
      <p:pic>
        <p:nvPicPr>
          <p:cNvPr id="1026" name="Picture 2" descr="C:\Users\bjenkins\Pictures\Pictures\EDC\rron94_h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0"/>
            <a:ext cx="5486400" cy="4356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5918200"/>
            <a:ext cx="3390900" cy="711200"/>
          </a:xfrm>
          <a:prstGeom prst="rect">
            <a:avLst/>
          </a:prstGeom>
        </p:spPr>
      </p:pic>
    </p:spTree>
    <p:extLst>
      <p:ext uri="{BB962C8B-B14F-4D97-AF65-F5344CB8AC3E}">
        <p14:creationId xmlns:p14="http://schemas.microsoft.com/office/powerpoint/2010/main" val="1435742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QIO_NE-QIN_PPT-Template_010615">
  <a:themeElements>
    <a:clrScheme name="*HCA">
      <a:dk1>
        <a:sysClr val="windowText" lastClr="000000"/>
      </a:dk1>
      <a:lt1>
        <a:sysClr val="window" lastClr="FFFFFF"/>
      </a:lt1>
      <a:dk2>
        <a:srgbClr val="002C76"/>
      </a:dk2>
      <a:lt2>
        <a:srgbClr val="828A8F"/>
      </a:lt2>
      <a:accent1>
        <a:srgbClr val="2C95B5"/>
      </a:accent1>
      <a:accent2>
        <a:srgbClr val="92003F"/>
      </a:accent2>
      <a:accent3>
        <a:srgbClr val="766A63"/>
      </a:accent3>
      <a:accent4>
        <a:srgbClr val="6E99D4"/>
      </a:accent4>
      <a:accent5>
        <a:srgbClr val="00A29B"/>
      </a:accent5>
      <a:accent6>
        <a:srgbClr val="6B1F7C"/>
      </a:accent6>
      <a:hlink>
        <a:srgbClr val="6B1F7C"/>
      </a:hlink>
      <a:folHlink>
        <a:srgbClr val="00215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CA-QIO_PowerPointTemplate_12-11-13_AB">
  <a:themeElements>
    <a:clrScheme name="*HCA">
      <a:dk1>
        <a:sysClr val="windowText" lastClr="000000"/>
      </a:dk1>
      <a:lt1>
        <a:sysClr val="window" lastClr="FFFFFF"/>
      </a:lt1>
      <a:dk2>
        <a:srgbClr val="002C76"/>
      </a:dk2>
      <a:lt2>
        <a:srgbClr val="828A8F"/>
      </a:lt2>
      <a:accent1>
        <a:srgbClr val="2C95B5"/>
      </a:accent1>
      <a:accent2>
        <a:srgbClr val="92003F"/>
      </a:accent2>
      <a:accent3>
        <a:srgbClr val="766A63"/>
      </a:accent3>
      <a:accent4>
        <a:srgbClr val="6E99D4"/>
      </a:accent4>
      <a:accent5>
        <a:srgbClr val="00A29B"/>
      </a:accent5>
      <a:accent6>
        <a:srgbClr val="6B1F7C"/>
      </a:accent6>
      <a:hlink>
        <a:srgbClr val="0000FF"/>
      </a:hlink>
      <a:folHlink>
        <a:srgbClr val="00215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QIO_NE-QIN_PPT-Template_010615</Template>
  <TotalTime>1513</TotalTime>
  <Words>1735</Words>
  <Application>Microsoft Macintosh PowerPoint</Application>
  <PresentationFormat>On-screen Show (4:3)</PresentationFormat>
  <Paragraphs>284</Paragraphs>
  <Slides>38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Calibri</vt:lpstr>
      <vt:lpstr>ＭＳ Ｐゴシック</vt:lpstr>
      <vt:lpstr>Wingdings</vt:lpstr>
      <vt:lpstr>Arial</vt:lpstr>
      <vt:lpstr>QIO_NE-QIN_PPT-Template_010615</vt:lpstr>
      <vt:lpstr>1_HCA-QIO_PowerPointTemplate_12-11-13_AB</vt:lpstr>
      <vt:lpstr>Quality Improvement: Strategies to Increase Success </vt:lpstr>
      <vt:lpstr>Healthcentric Advisors QIN-QIO</vt:lpstr>
      <vt:lpstr>Who is Healthcentric Advisors  Physician Office Team?</vt:lpstr>
      <vt:lpstr>Today’s Presentation</vt:lpstr>
      <vt:lpstr> Just Fix It!!</vt:lpstr>
      <vt:lpstr> How to identify the problem for your QI project </vt:lpstr>
      <vt:lpstr>Case Study Identifying the Problem </vt:lpstr>
      <vt:lpstr> Uncovering the Real Issue </vt:lpstr>
      <vt:lpstr>  How to Best Identify the Problem  </vt:lpstr>
      <vt:lpstr>Getting to the Root Cause</vt:lpstr>
      <vt:lpstr> Identifying areas for improvement </vt:lpstr>
      <vt:lpstr> Current Process Analysis </vt:lpstr>
      <vt:lpstr> Root Cause Analysis–  5 Whys </vt:lpstr>
      <vt:lpstr> Problem: The Car Wouldn’t Start </vt:lpstr>
      <vt:lpstr> Recommended Solutions </vt:lpstr>
      <vt:lpstr>Healthcare Example</vt:lpstr>
      <vt:lpstr>How Do We Get to the Root?</vt:lpstr>
      <vt:lpstr> Fishbone Diagram </vt:lpstr>
      <vt:lpstr> Things to Remember </vt:lpstr>
      <vt:lpstr>Goal Setting</vt:lpstr>
      <vt:lpstr> Goal Setting </vt:lpstr>
      <vt:lpstr> Work SMARTer not Harder! </vt:lpstr>
      <vt:lpstr>SMART Aim Statements</vt:lpstr>
      <vt:lpstr>Process Measures</vt:lpstr>
      <vt:lpstr>Outcome Measures</vt:lpstr>
      <vt:lpstr>Balance Measures</vt:lpstr>
      <vt:lpstr>Rapid Cycle Improvement</vt:lpstr>
      <vt:lpstr>Plan</vt:lpstr>
      <vt:lpstr>Do</vt:lpstr>
      <vt:lpstr> Table to Capture Do </vt:lpstr>
      <vt:lpstr>Study</vt:lpstr>
      <vt:lpstr>Study Time of Your PDSA</vt:lpstr>
      <vt:lpstr>Act</vt:lpstr>
      <vt:lpstr>Key Take Aways</vt:lpstr>
      <vt:lpstr>Key Take Aways</vt:lpstr>
      <vt:lpstr>Question  &amp; Discussion</vt:lpstr>
      <vt:lpstr>Contact Information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How to Overcome Barriers</dc:title>
  <dc:creator>Brenda Jenkins</dc:creator>
  <cp:lastModifiedBy>C CAPIZZO</cp:lastModifiedBy>
  <cp:revision>67</cp:revision>
  <cp:lastPrinted>2016-08-10T18:12:44Z</cp:lastPrinted>
  <dcterms:created xsi:type="dcterms:W3CDTF">2016-08-05T13:54:21Z</dcterms:created>
  <dcterms:modified xsi:type="dcterms:W3CDTF">2016-09-07T01:06:55Z</dcterms:modified>
</cp:coreProperties>
</file>