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58" r:id="rId4"/>
    <p:sldId id="288" r:id="rId5"/>
    <p:sldId id="259" r:id="rId6"/>
    <p:sldId id="267" r:id="rId7"/>
    <p:sldId id="269" r:id="rId8"/>
    <p:sldId id="266" r:id="rId9"/>
    <p:sldId id="260" r:id="rId10"/>
    <p:sldId id="261" r:id="rId11"/>
    <p:sldId id="265" r:id="rId12"/>
    <p:sldId id="263" r:id="rId13"/>
    <p:sldId id="290" r:id="rId14"/>
    <p:sldId id="264" r:id="rId15"/>
    <p:sldId id="289" r:id="rId16"/>
    <p:sldId id="268" r:id="rId17"/>
    <p:sldId id="283" r:id="rId18"/>
    <p:sldId id="270" r:id="rId19"/>
    <p:sldId id="271" r:id="rId20"/>
    <p:sldId id="272" r:id="rId21"/>
    <p:sldId id="273" r:id="rId22"/>
    <p:sldId id="274" r:id="rId23"/>
    <p:sldId id="279" r:id="rId24"/>
    <p:sldId id="275" r:id="rId25"/>
    <p:sldId id="276" r:id="rId26"/>
    <p:sldId id="277" r:id="rId27"/>
    <p:sldId id="278" r:id="rId28"/>
    <p:sldId id="284" r:id="rId29"/>
    <p:sldId id="285" r:id="rId30"/>
    <p:sldId id="282" r:id="rId31"/>
    <p:sldId id="280" r:id="rId32"/>
    <p:sldId id="281" r:id="rId33"/>
    <p:sldId id="291" r:id="rId34"/>
    <p:sldId id="286" r:id="rId35"/>
    <p:sldId id="28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5915"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48" y="3406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D997F-CFE9-4CDB-8BDA-B465BBD2B9DE}" type="datetimeFigureOut">
              <a:rPr lang="en-US" smtClean="0"/>
              <a:t>5/31/2016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520A9A-F441-461E-9460-8DAE99E85954}" type="slidenum">
              <a:rPr lang="en-US" smtClean="0"/>
              <a:t>‹#›</a:t>
            </a:fld>
            <a:endParaRPr lang="en-US"/>
          </a:p>
        </p:txBody>
      </p:sp>
    </p:spTree>
    <p:extLst>
      <p:ext uri="{BB962C8B-B14F-4D97-AF65-F5344CB8AC3E}">
        <p14:creationId xmlns:p14="http://schemas.microsoft.com/office/powerpoint/2010/main" val="1522817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mn-lt"/>
                <a:ea typeface="Calibri"/>
                <a:cs typeface="Times New Roman"/>
              </a:rPr>
              <a:t>Expands previous work by evaluating 43 practices that have since joined CTC and assessing effect on total cost of care</a:t>
            </a:r>
          </a:p>
        </p:txBody>
      </p:sp>
      <p:sp>
        <p:nvSpPr>
          <p:cNvPr id="4" name="Slide Number Placeholder 3"/>
          <p:cNvSpPr>
            <a:spLocks noGrp="1"/>
          </p:cNvSpPr>
          <p:nvPr>
            <p:ph type="sldNum" sz="quarter" idx="10"/>
          </p:nvPr>
        </p:nvSpPr>
        <p:spPr/>
        <p:txBody>
          <a:bodyPr/>
          <a:lstStyle/>
          <a:p>
            <a:fld id="{11520A9A-F441-461E-9460-8DAE99E85954}" type="slidenum">
              <a:rPr lang="en-US" smtClean="0"/>
              <a:t>5</a:t>
            </a:fld>
            <a:endParaRPr lang="en-US"/>
          </a:p>
        </p:txBody>
      </p:sp>
    </p:spTree>
    <p:extLst>
      <p:ext uri="{BB962C8B-B14F-4D97-AF65-F5344CB8AC3E}">
        <p14:creationId xmlns:p14="http://schemas.microsoft.com/office/powerpoint/2010/main" val="13383810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Graph represents marginal effect at the mean for each quarter</a:t>
            </a:r>
            <a:endParaRPr lang="en-US" dirty="0" smtClean="0"/>
          </a:p>
          <a:p>
            <a:endParaRPr lang="en-US" dirty="0"/>
          </a:p>
        </p:txBody>
      </p:sp>
      <p:sp>
        <p:nvSpPr>
          <p:cNvPr id="4" name="Slide Number Placeholder 3"/>
          <p:cNvSpPr>
            <a:spLocks noGrp="1"/>
          </p:cNvSpPr>
          <p:nvPr>
            <p:ph type="sldNum" sz="quarter" idx="10"/>
          </p:nvPr>
        </p:nvSpPr>
        <p:spPr/>
        <p:txBody>
          <a:bodyPr/>
          <a:lstStyle/>
          <a:p>
            <a:fld id="{11520A9A-F441-461E-9460-8DAE99E85954}" type="slidenum">
              <a:rPr lang="en-US" smtClean="0"/>
              <a:t>21</a:t>
            </a:fld>
            <a:endParaRPr lang="en-US"/>
          </a:p>
        </p:txBody>
      </p:sp>
    </p:spTree>
    <p:extLst>
      <p:ext uri="{BB962C8B-B14F-4D97-AF65-F5344CB8AC3E}">
        <p14:creationId xmlns:p14="http://schemas.microsoft.com/office/powerpoint/2010/main" val="2414747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Graph represents marginal effect at the mean for each quarter</a:t>
            </a:r>
            <a:endParaRPr lang="en-US" dirty="0" smtClean="0"/>
          </a:p>
          <a:p>
            <a:endParaRPr lang="en-US" dirty="0"/>
          </a:p>
        </p:txBody>
      </p:sp>
      <p:sp>
        <p:nvSpPr>
          <p:cNvPr id="4" name="Slide Number Placeholder 3"/>
          <p:cNvSpPr>
            <a:spLocks noGrp="1"/>
          </p:cNvSpPr>
          <p:nvPr>
            <p:ph type="sldNum" sz="quarter" idx="10"/>
          </p:nvPr>
        </p:nvSpPr>
        <p:spPr/>
        <p:txBody>
          <a:bodyPr/>
          <a:lstStyle/>
          <a:p>
            <a:fld id="{11520A9A-F441-461E-9460-8DAE99E85954}" type="slidenum">
              <a:rPr lang="en-US" smtClean="0"/>
              <a:t>22</a:t>
            </a:fld>
            <a:endParaRPr lang="en-US"/>
          </a:p>
        </p:txBody>
      </p:sp>
    </p:spTree>
    <p:extLst>
      <p:ext uri="{BB962C8B-B14F-4D97-AF65-F5344CB8AC3E}">
        <p14:creationId xmlns:p14="http://schemas.microsoft.com/office/powerpoint/2010/main" val="40123514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 rates are higher than actual because unattributed are excluded, and often patients</a:t>
            </a:r>
            <a:r>
              <a:rPr lang="en-US" baseline="0" dirty="0" smtClean="0"/>
              <a:t> are unattributed due to no utilization..</a:t>
            </a:r>
          </a:p>
          <a:p>
            <a:r>
              <a:rPr lang="en-US" baseline="0" dirty="0" smtClean="0"/>
              <a:t>In CTC – SLIGHTLY fewer patients have costs after implementation</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Graph represents marginal effect at the mean for each quarter</a:t>
            </a:r>
            <a:endParaRPr lang="en-US" dirty="0" smtClean="0"/>
          </a:p>
        </p:txBody>
      </p:sp>
      <p:sp>
        <p:nvSpPr>
          <p:cNvPr id="4" name="Slide Number Placeholder 3"/>
          <p:cNvSpPr>
            <a:spLocks noGrp="1"/>
          </p:cNvSpPr>
          <p:nvPr>
            <p:ph type="sldNum" sz="quarter" idx="10"/>
          </p:nvPr>
        </p:nvSpPr>
        <p:spPr/>
        <p:txBody>
          <a:bodyPr/>
          <a:lstStyle/>
          <a:p>
            <a:fld id="{11520A9A-F441-461E-9460-8DAE99E85954}" type="slidenum">
              <a:rPr lang="en-US" smtClean="0"/>
              <a:t>24</a:t>
            </a:fld>
            <a:endParaRPr lang="en-US"/>
          </a:p>
        </p:txBody>
      </p:sp>
    </p:spTree>
    <p:extLst>
      <p:ext uri="{BB962C8B-B14F-4D97-AF65-F5344CB8AC3E}">
        <p14:creationId xmlns:p14="http://schemas.microsoft.com/office/powerpoint/2010/main" val="1290039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 those using</a:t>
            </a:r>
            <a:r>
              <a:rPr lang="en-US" baseline="0" dirty="0" smtClean="0"/>
              <a:t> some care, TOTAL costs do not change post CTC. This masks possible changes in cost for subcategories of cost…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Graph represents marginal effect at the mean for each quarter</a:t>
            </a:r>
            <a:endParaRPr lang="en-US" dirty="0" smtClean="0"/>
          </a:p>
          <a:p>
            <a:endParaRPr lang="en-US" dirty="0"/>
          </a:p>
        </p:txBody>
      </p:sp>
      <p:sp>
        <p:nvSpPr>
          <p:cNvPr id="4" name="Slide Number Placeholder 3"/>
          <p:cNvSpPr>
            <a:spLocks noGrp="1"/>
          </p:cNvSpPr>
          <p:nvPr>
            <p:ph type="sldNum" sz="quarter" idx="10"/>
          </p:nvPr>
        </p:nvSpPr>
        <p:spPr/>
        <p:txBody>
          <a:bodyPr/>
          <a:lstStyle/>
          <a:p>
            <a:fld id="{11520A9A-F441-461E-9460-8DAE99E85954}" type="slidenum">
              <a:rPr lang="en-US" smtClean="0"/>
              <a:t>25</a:t>
            </a:fld>
            <a:endParaRPr lang="en-US"/>
          </a:p>
        </p:txBody>
      </p:sp>
    </p:spTree>
    <p:extLst>
      <p:ext uri="{BB962C8B-B14F-4D97-AF65-F5344CB8AC3E}">
        <p14:creationId xmlns:p14="http://schemas.microsoft.com/office/powerpoint/2010/main" val="39280552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Graph represents marginal effect at the mean for each quarter</a:t>
            </a:r>
            <a:endParaRPr lang="en-US" dirty="0" smtClean="0"/>
          </a:p>
          <a:p>
            <a:endParaRPr lang="en-US" dirty="0"/>
          </a:p>
        </p:txBody>
      </p:sp>
      <p:sp>
        <p:nvSpPr>
          <p:cNvPr id="4" name="Slide Number Placeholder 3"/>
          <p:cNvSpPr>
            <a:spLocks noGrp="1"/>
          </p:cNvSpPr>
          <p:nvPr>
            <p:ph type="sldNum" sz="quarter" idx="10"/>
          </p:nvPr>
        </p:nvSpPr>
        <p:spPr/>
        <p:txBody>
          <a:bodyPr/>
          <a:lstStyle/>
          <a:p>
            <a:fld id="{11520A9A-F441-461E-9460-8DAE99E85954}" type="slidenum">
              <a:rPr lang="en-US" smtClean="0"/>
              <a:t>26</a:t>
            </a:fld>
            <a:endParaRPr lang="en-US"/>
          </a:p>
        </p:txBody>
      </p:sp>
    </p:spTree>
    <p:extLst>
      <p:ext uri="{BB962C8B-B14F-4D97-AF65-F5344CB8AC3E}">
        <p14:creationId xmlns:p14="http://schemas.microsoft.com/office/powerpoint/2010/main" val="2490556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Graph represents marginal effect at the mean for each quarter</a:t>
            </a:r>
            <a:endParaRPr lang="en-US" dirty="0" smtClean="0"/>
          </a:p>
          <a:p>
            <a:endParaRPr lang="en-US" dirty="0"/>
          </a:p>
        </p:txBody>
      </p:sp>
      <p:sp>
        <p:nvSpPr>
          <p:cNvPr id="4" name="Slide Number Placeholder 3"/>
          <p:cNvSpPr>
            <a:spLocks noGrp="1"/>
          </p:cNvSpPr>
          <p:nvPr>
            <p:ph type="sldNum" sz="quarter" idx="10"/>
          </p:nvPr>
        </p:nvSpPr>
        <p:spPr/>
        <p:txBody>
          <a:bodyPr/>
          <a:lstStyle/>
          <a:p>
            <a:fld id="{11520A9A-F441-461E-9460-8DAE99E85954}" type="slidenum">
              <a:rPr lang="en-US" smtClean="0"/>
              <a:t>27</a:t>
            </a:fld>
            <a:endParaRPr lang="en-US"/>
          </a:p>
        </p:txBody>
      </p:sp>
    </p:spTree>
    <p:extLst>
      <p:ext uri="{BB962C8B-B14F-4D97-AF65-F5344CB8AC3E}">
        <p14:creationId xmlns:p14="http://schemas.microsoft.com/office/powerpoint/2010/main" val="22093820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wave, CTC is associated with a reduction in the # of ED</a:t>
            </a:r>
            <a:r>
              <a:rPr lang="en-US" baseline="0" dirty="0" smtClean="0"/>
              <a:t> visits, but not the odds of having 1 or more ED visits.</a:t>
            </a:r>
          </a:p>
          <a:p>
            <a:r>
              <a:rPr lang="en-US" baseline="0" dirty="0" smtClean="0"/>
              <a:t>Lower rate translates into small overall effect, though, as baseline rates of ED visits are low – about 3 ED visits/1000 patients fewer</a:t>
            </a:r>
            <a:endParaRPr lang="en-US" dirty="0"/>
          </a:p>
        </p:txBody>
      </p:sp>
      <p:sp>
        <p:nvSpPr>
          <p:cNvPr id="4" name="Slide Number Placeholder 3"/>
          <p:cNvSpPr>
            <a:spLocks noGrp="1"/>
          </p:cNvSpPr>
          <p:nvPr>
            <p:ph type="sldNum" sz="quarter" idx="10"/>
          </p:nvPr>
        </p:nvSpPr>
        <p:spPr/>
        <p:txBody>
          <a:bodyPr/>
          <a:lstStyle/>
          <a:p>
            <a:fld id="{11520A9A-F441-461E-9460-8DAE99E85954}" type="slidenum">
              <a:rPr lang="en-US" smtClean="0"/>
              <a:t>30</a:t>
            </a:fld>
            <a:endParaRPr lang="en-US"/>
          </a:p>
        </p:txBody>
      </p:sp>
    </p:spTree>
    <p:extLst>
      <p:ext uri="{BB962C8B-B14F-4D97-AF65-F5344CB8AC3E}">
        <p14:creationId xmlns:p14="http://schemas.microsoft.com/office/powerpoint/2010/main" val="2788774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Graph represents marginal effect at the mean for each quarter</a:t>
            </a:r>
            <a:endParaRPr lang="en-US" dirty="0" smtClean="0"/>
          </a:p>
          <a:p>
            <a:endParaRPr lang="en-US" dirty="0"/>
          </a:p>
        </p:txBody>
      </p:sp>
      <p:sp>
        <p:nvSpPr>
          <p:cNvPr id="4" name="Slide Number Placeholder 3"/>
          <p:cNvSpPr>
            <a:spLocks noGrp="1"/>
          </p:cNvSpPr>
          <p:nvPr>
            <p:ph type="sldNum" sz="quarter" idx="10"/>
          </p:nvPr>
        </p:nvSpPr>
        <p:spPr/>
        <p:txBody>
          <a:bodyPr/>
          <a:lstStyle/>
          <a:p>
            <a:fld id="{11520A9A-F441-461E-9460-8DAE99E85954}" type="slidenum">
              <a:rPr lang="en-US" smtClean="0"/>
              <a:t>31</a:t>
            </a:fld>
            <a:endParaRPr lang="en-US"/>
          </a:p>
        </p:txBody>
      </p:sp>
    </p:spTree>
    <p:extLst>
      <p:ext uri="{BB962C8B-B14F-4D97-AF65-F5344CB8AC3E}">
        <p14:creationId xmlns:p14="http://schemas.microsoft.com/office/powerpoint/2010/main" val="2563140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Significant but small</a:t>
            </a:r>
            <a:r>
              <a:rPr lang="en-US" baseline="0" dirty="0" smtClean="0"/>
              <a:t> effect – CTC effect t</a:t>
            </a:r>
            <a:r>
              <a:rPr lang="en-US" dirty="0" smtClean="0"/>
              <a:t>ranslates into less than 3 ED visits per 1000 patients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Graph represents marginal effect at the mean for each quarter</a:t>
            </a:r>
            <a:endParaRPr lang="en-US" dirty="0" smtClean="0"/>
          </a:p>
          <a:p>
            <a:endParaRPr lang="en-US" dirty="0"/>
          </a:p>
        </p:txBody>
      </p:sp>
      <p:sp>
        <p:nvSpPr>
          <p:cNvPr id="4" name="Slide Number Placeholder 3"/>
          <p:cNvSpPr>
            <a:spLocks noGrp="1"/>
          </p:cNvSpPr>
          <p:nvPr>
            <p:ph type="sldNum" sz="quarter" idx="10"/>
          </p:nvPr>
        </p:nvSpPr>
        <p:spPr/>
        <p:txBody>
          <a:bodyPr/>
          <a:lstStyle/>
          <a:p>
            <a:fld id="{11520A9A-F441-461E-9460-8DAE99E85954}" type="slidenum">
              <a:rPr lang="en-US" smtClean="0"/>
              <a:t>32</a:t>
            </a:fld>
            <a:endParaRPr lang="en-US"/>
          </a:p>
        </p:txBody>
      </p:sp>
    </p:spTree>
    <p:extLst>
      <p:ext uri="{BB962C8B-B14F-4D97-AF65-F5344CB8AC3E}">
        <p14:creationId xmlns:p14="http://schemas.microsoft.com/office/powerpoint/2010/main" val="35530357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address practice identifier issue, can create synthetic practices in next steps.</a:t>
            </a:r>
          </a:p>
          <a:p>
            <a:r>
              <a:rPr lang="en-US" dirty="0" smtClean="0"/>
              <a:t>Also missing 2015 data, where bigger</a:t>
            </a:r>
            <a:r>
              <a:rPr lang="en-US" baseline="0" dirty="0" smtClean="0"/>
              <a:t> changes may be evident</a:t>
            </a:r>
            <a:endParaRPr lang="en-US" dirty="0"/>
          </a:p>
        </p:txBody>
      </p:sp>
      <p:sp>
        <p:nvSpPr>
          <p:cNvPr id="4" name="Slide Number Placeholder 3"/>
          <p:cNvSpPr>
            <a:spLocks noGrp="1"/>
          </p:cNvSpPr>
          <p:nvPr>
            <p:ph type="sldNum" sz="quarter" idx="10"/>
          </p:nvPr>
        </p:nvSpPr>
        <p:spPr/>
        <p:txBody>
          <a:bodyPr/>
          <a:lstStyle/>
          <a:p>
            <a:fld id="{11520A9A-F441-461E-9460-8DAE99E85954}" type="slidenum">
              <a:rPr lang="en-US" smtClean="0"/>
              <a:t>34</a:t>
            </a:fld>
            <a:endParaRPr lang="en-US"/>
          </a:p>
        </p:txBody>
      </p:sp>
    </p:spTree>
    <p:extLst>
      <p:ext uri="{BB962C8B-B14F-4D97-AF65-F5344CB8AC3E}">
        <p14:creationId xmlns:p14="http://schemas.microsoft.com/office/powerpoint/2010/main" val="597071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tx1"/>
                </a:solidFill>
                <a:effectLst/>
                <a:latin typeface="+mn-lt"/>
                <a:ea typeface="+mn-ea"/>
                <a:cs typeface="+mn-cs"/>
              </a:rPr>
              <a:t>In utilization analyses only, additional exclusion criteria include utilization related to mental health, pregnancy, chemical dependency, and dental visits and events occurring less than 30 days after attribution.</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tx1"/>
                </a:solidFill>
                <a:effectLst/>
                <a:latin typeface="+mn-lt"/>
                <a:ea typeface="+mn-ea"/>
                <a:cs typeface="+mn-cs"/>
              </a:rPr>
              <a:t>More on attribution: Patients are attributed to the practice on a monthly basis . If a patient is assigned to a PCP, then the patient is assigned to the PCP’s practice. If there is no assigned PCP, the attributed PCP is derived by looking back 27 months and assigning the patient to the PCP with whom they had the most recent preventive visit. If there are no preventive visits, the PCP with the most eligible visits during the previous 27 months is attributed to the member for that month. If multiple PCPs have the same number of eligible visits, then the patient is attributed to the PCP seen latest during the 27 months.  If more than one of those PCPs were seen on the most recent visit, the member is attributed to the one with the previous most recent eligible visit. If there are no eligible visits in the 27 months prior to the first day of the month, then the member is unattributed. </a:t>
            </a:r>
          </a:p>
        </p:txBody>
      </p:sp>
      <p:sp>
        <p:nvSpPr>
          <p:cNvPr id="4" name="Slide Number Placeholder 3"/>
          <p:cNvSpPr>
            <a:spLocks noGrp="1"/>
          </p:cNvSpPr>
          <p:nvPr>
            <p:ph type="sldNum" sz="quarter" idx="10"/>
          </p:nvPr>
        </p:nvSpPr>
        <p:spPr/>
        <p:txBody>
          <a:bodyPr/>
          <a:lstStyle/>
          <a:p>
            <a:fld id="{11520A9A-F441-461E-9460-8DAE99E85954}" type="slidenum">
              <a:rPr lang="en-US" smtClean="0"/>
              <a:t>7</a:t>
            </a:fld>
            <a:endParaRPr lang="en-US"/>
          </a:p>
        </p:txBody>
      </p:sp>
    </p:spTree>
    <p:extLst>
      <p:ext uri="{BB962C8B-B14F-4D97-AF65-F5344CB8AC3E}">
        <p14:creationId xmlns:p14="http://schemas.microsoft.com/office/powerpoint/2010/main" val="39883639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Sub-group analyses will take significant time because propensity scores will have to be re-calculated</a:t>
            </a:r>
            <a:r>
              <a:rPr lang="en-US" baseline="0" dirty="0" smtClean="0"/>
              <a:t> for each wave and each measure, given that the PS include plan and risk scores. </a:t>
            </a:r>
            <a:endParaRPr lang="en-US" dirty="0"/>
          </a:p>
        </p:txBody>
      </p:sp>
      <p:sp>
        <p:nvSpPr>
          <p:cNvPr id="4" name="Slide Number Placeholder 3"/>
          <p:cNvSpPr>
            <a:spLocks noGrp="1"/>
          </p:cNvSpPr>
          <p:nvPr>
            <p:ph type="sldNum" sz="quarter" idx="10"/>
          </p:nvPr>
        </p:nvSpPr>
        <p:spPr/>
        <p:txBody>
          <a:bodyPr/>
          <a:lstStyle/>
          <a:p>
            <a:fld id="{11520A9A-F441-461E-9460-8DAE99E85954}" type="slidenum">
              <a:rPr lang="en-US" smtClean="0"/>
              <a:t>35</a:t>
            </a:fld>
            <a:endParaRPr lang="en-US"/>
          </a:p>
        </p:txBody>
      </p:sp>
    </p:spTree>
    <p:extLst>
      <p:ext uri="{BB962C8B-B14F-4D97-AF65-F5344CB8AC3E}">
        <p14:creationId xmlns:p14="http://schemas.microsoft.com/office/powerpoint/2010/main" val="1539478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Sample sizes</a:t>
            </a:r>
            <a:r>
              <a:rPr lang="en-US" baseline="0" dirty="0" smtClean="0"/>
              <a:t> vary by wave, by measure, and by method used (matching vs IPTW). Range from about 73k-236k individuals across both groups.</a:t>
            </a:r>
          </a:p>
          <a:p>
            <a:r>
              <a:rPr lang="en-US" baseline="0" dirty="0" smtClean="0"/>
              <a:t>Readmission much lower.</a:t>
            </a:r>
            <a:endParaRPr lang="en-US" dirty="0"/>
          </a:p>
        </p:txBody>
      </p:sp>
      <p:sp>
        <p:nvSpPr>
          <p:cNvPr id="4" name="Slide Number Placeholder 3"/>
          <p:cNvSpPr>
            <a:spLocks noGrp="1"/>
          </p:cNvSpPr>
          <p:nvPr>
            <p:ph type="sldNum" sz="quarter" idx="10"/>
          </p:nvPr>
        </p:nvSpPr>
        <p:spPr/>
        <p:txBody>
          <a:bodyPr/>
          <a:lstStyle/>
          <a:p>
            <a:fld id="{11520A9A-F441-461E-9460-8DAE99E85954}" type="slidenum">
              <a:rPr lang="en-US" smtClean="0"/>
              <a:t>8</a:t>
            </a:fld>
            <a:endParaRPr lang="en-US"/>
          </a:p>
        </p:txBody>
      </p:sp>
    </p:spTree>
    <p:extLst>
      <p:ext uri="{BB962C8B-B14F-4D97-AF65-F5344CB8AC3E}">
        <p14:creationId xmlns:p14="http://schemas.microsoft.com/office/powerpoint/2010/main" val="2124145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Plans include commercial,</a:t>
            </a:r>
            <a:r>
              <a:rPr lang="en-US" baseline="0" dirty="0" smtClean="0"/>
              <a:t> Medicaid managed care, Medicare Advantage, plus Medicaid and Medicare FFS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mn-lt"/>
              </a:rPr>
              <a:t>- Data reported at the individual level and analyzed at the person-quarter level</a:t>
            </a:r>
          </a:p>
        </p:txBody>
      </p:sp>
      <p:sp>
        <p:nvSpPr>
          <p:cNvPr id="4" name="Slide Number Placeholder 3"/>
          <p:cNvSpPr>
            <a:spLocks noGrp="1"/>
          </p:cNvSpPr>
          <p:nvPr>
            <p:ph type="sldNum" sz="quarter" idx="10"/>
          </p:nvPr>
        </p:nvSpPr>
        <p:spPr/>
        <p:txBody>
          <a:bodyPr/>
          <a:lstStyle/>
          <a:p>
            <a:fld id="{11520A9A-F441-461E-9460-8DAE99E85954}" type="slidenum">
              <a:rPr lang="en-US" smtClean="0"/>
              <a:t>10</a:t>
            </a:fld>
            <a:endParaRPr lang="en-US"/>
          </a:p>
        </p:txBody>
      </p:sp>
    </p:spTree>
    <p:extLst>
      <p:ext uri="{BB962C8B-B14F-4D97-AF65-F5344CB8AC3E}">
        <p14:creationId xmlns:p14="http://schemas.microsoft.com/office/powerpoint/2010/main" val="3793660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26B576-0BC6-44C8-BE11-ABD97EE5A920}" type="slidenum">
              <a:rPr lang="en-US" smtClean="0"/>
              <a:t>13</a:t>
            </a:fld>
            <a:endParaRPr lang="en-US" dirty="0"/>
          </a:p>
        </p:txBody>
      </p:sp>
    </p:spTree>
    <p:extLst>
      <p:ext uri="{BB962C8B-B14F-4D97-AF65-F5344CB8AC3E}">
        <p14:creationId xmlns:p14="http://schemas.microsoft.com/office/powerpoint/2010/main" val="12069585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Matching: Using a logistic model, the propensity score is then calculated and used in the analytic model to create a “matched” comparison group that has a similar distribution of characteristics as the treatment group. Matching is done for individual </a:t>
            </a:r>
            <a:r>
              <a:rPr lang="en-US" dirty="0" err="1" smtClean="0"/>
              <a:t>i</a:t>
            </a:r>
            <a:r>
              <a:rPr lang="en-US" dirty="0" smtClean="0"/>
              <a:t> in pre-period, using nearest neighbor with replacement (in the area of common support), robust standard errors to account for replacement, and imposing a caliper to avoid poor matches.    We validate the propensity-matched comparison cohort by checking for balance of covariates and outcome patterns using Wilcoxon-Mann-Whitney statistics. We also test for differences in quarterly trends for the matched groups. </a:t>
            </a:r>
          </a:p>
        </p:txBody>
      </p:sp>
      <p:sp>
        <p:nvSpPr>
          <p:cNvPr id="4" name="Slide Number Placeholder 3"/>
          <p:cNvSpPr>
            <a:spLocks noGrp="1"/>
          </p:cNvSpPr>
          <p:nvPr>
            <p:ph type="sldNum" sz="quarter" idx="10"/>
          </p:nvPr>
        </p:nvSpPr>
        <p:spPr/>
        <p:txBody>
          <a:bodyPr/>
          <a:lstStyle/>
          <a:p>
            <a:fld id="{11520A9A-F441-461E-9460-8DAE99E85954}" type="slidenum">
              <a:rPr lang="en-US" smtClean="0"/>
              <a:t>14</a:t>
            </a:fld>
            <a:endParaRPr lang="en-US"/>
          </a:p>
        </p:txBody>
      </p:sp>
    </p:spTree>
    <p:extLst>
      <p:ext uri="{BB962C8B-B14F-4D97-AF65-F5344CB8AC3E}">
        <p14:creationId xmlns:p14="http://schemas.microsoft.com/office/powerpoint/2010/main" val="4024954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part model:</a:t>
            </a:r>
            <a:r>
              <a:rPr lang="en-US" baseline="0" dirty="0" smtClean="0"/>
              <a:t> breaks down the estimation into (1) the probability of having any cost and, (2) for those with costs greater than 0 costs, a model of the level of costs. The first part has a dependent variable of whether there is any cost greater than zero, where a binomial distribution with a logit link is used.  The second part, where the dependent variable is the level of cost for those with greater than zero cost, uses gamma distribution with log link.</a:t>
            </a:r>
            <a:endParaRPr lang="en-US" dirty="0"/>
          </a:p>
        </p:txBody>
      </p:sp>
      <p:sp>
        <p:nvSpPr>
          <p:cNvPr id="4" name="Slide Number Placeholder 3"/>
          <p:cNvSpPr>
            <a:spLocks noGrp="1"/>
          </p:cNvSpPr>
          <p:nvPr>
            <p:ph type="sldNum" sz="quarter" idx="10"/>
          </p:nvPr>
        </p:nvSpPr>
        <p:spPr/>
        <p:txBody>
          <a:bodyPr/>
          <a:lstStyle/>
          <a:p>
            <a:fld id="{11520A9A-F441-461E-9460-8DAE99E85954}" type="slidenum">
              <a:rPr lang="en-US" smtClean="0"/>
              <a:t>15</a:t>
            </a:fld>
            <a:endParaRPr lang="en-US"/>
          </a:p>
        </p:txBody>
      </p:sp>
    </p:spTree>
    <p:extLst>
      <p:ext uri="{BB962C8B-B14F-4D97-AF65-F5344CB8AC3E}">
        <p14:creationId xmlns:p14="http://schemas.microsoft.com/office/powerpoint/2010/main" val="3185167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 rates are higher than actual because unattributed are excluded, and often patients</a:t>
            </a:r>
            <a:r>
              <a:rPr lang="en-US" baseline="0" dirty="0" smtClean="0"/>
              <a:t> are unattributed due to no utilization..</a:t>
            </a:r>
          </a:p>
          <a:p>
            <a:r>
              <a:rPr lang="en-US" baseline="0" dirty="0" smtClean="0"/>
              <a:t>In CTC – more patients have costs (i.e. are using care) after implementation</a:t>
            </a:r>
          </a:p>
          <a:p>
            <a:r>
              <a:rPr lang="en-US" baseline="0" dirty="0" smtClean="0"/>
              <a:t>Graph represents marginal effect at the mean for each quarter</a:t>
            </a:r>
            <a:endParaRPr lang="en-US" dirty="0"/>
          </a:p>
        </p:txBody>
      </p:sp>
      <p:sp>
        <p:nvSpPr>
          <p:cNvPr id="4" name="Slide Number Placeholder 3"/>
          <p:cNvSpPr>
            <a:spLocks noGrp="1"/>
          </p:cNvSpPr>
          <p:nvPr>
            <p:ph type="sldNum" sz="quarter" idx="10"/>
          </p:nvPr>
        </p:nvSpPr>
        <p:spPr/>
        <p:txBody>
          <a:bodyPr/>
          <a:lstStyle/>
          <a:p>
            <a:fld id="{11520A9A-F441-461E-9460-8DAE99E85954}" type="slidenum">
              <a:rPr lang="en-US" smtClean="0"/>
              <a:t>19</a:t>
            </a:fld>
            <a:endParaRPr lang="en-US"/>
          </a:p>
        </p:txBody>
      </p:sp>
    </p:spTree>
    <p:extLst>
      <p:ext uri="{BB962C8B-B14F-4D97-AF65-F5344CB8AC3E}">
        <p14:creationId xmlns:p14="http://schemas.microsoft.com/office/powerpoint/2010/main" val="2249490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 those using</a:t>
            </a:r>
            <a:r>
              <a:rPr lang="en-US" baseline="0" dirty="0" smtClean="0"/>
              <a:t> some care, TOTAL costs do not change post CTC. This masks possible changes in cost for subcategories of cost…</a:t>
            </a:r>
          </a:p>
          <a:p>
            <a:r>
              <a:rPr lang="en-US" baseline="0" dirty="0" smtClean="0"/>
              <a:t>Graph represents marginal effect at the mean for each quarter</a:t>
            </a:r>
            <a:endParaRPr lang="en-US" dirty="0" smtClean="0"/>
          </a:p>
          <a:p>
            <a:endParaRPr lang="en-US" dirty="0"/>
          </a:p>
        </p:txBody>
      </p:sp>
      <p:sp>
        <p:nvSpPr>
          <p:cNvPr id="4" name="Slide Number Placeholder 3"/>
          <p:cNvSpPr>
            <a:spLocks noGrp="1"/>
          </p:cNvSpPr>
          <p:nvPr>
            <p:ph type="sldNum" sz="quarter" idx="10"/>
          </p:nvPr>
        </p:nvSpPr>
        <p:spPr/>
        <p:txBody>
          <a:bodyPr/>
          <a:lstStyle/>
          <a:p>
            <a:fld id="{11520A9A-F441-461E-9460-8DAE99E85954}" type="slidenum">
              <a:rPr lang="en-US" smtClean="0"/>
              <a:t>20</a:t>
            </a:fld>
            <a:endParaRPr lang="en-US"/>
          </a:p>
        </p:txBody>
      </p:sp>
    </p:spTree>
    <p:extLst>
      <p:ext uri="{BB962C8B-B14F-4D97-AF65-F5344CB8AC3E}">
        <p14:creationId xmlns:p14="http://schemas.microsoft.com/office/powerpoint/2010/main" val="2198419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2514600" cy="1981200"/>
          </a:xfrm>
          <a:prstGeom prst="rect">
            <a:avLst/>
          </a:prstGeom>
          <a:solidFill>
            <a:srgbClr val="E50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2130425"/>
            <a:ext cx="7772400" cy="1470025"/>
          </a:xfrm>
        </p:spPr>
        <p:txBody>
          <a:bodyPr/>
          <a:lstStyle>
            <a:lvl1pPr>
              <a:defRPr b="1"/>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1">
                <a:solidFill>
                  <a:srgbClr val="FF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8638514-B826-4B4F-A79C-CFEC81132E8A}" type="datetimeFigureOut">
              <a:rPr lang="en-US" smtClean="0"/>
              <a:t>5/31/2016</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2514600" y="0"/>
            <a:ext cx="6629400" cy="198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0392" y="187064"/>
            <a:ext cx="2171808" cy="1641736"/>
          </a:xfrm>
          <a:prstGeom prst="rect">
            <a:avLst/>
          </a:prstGeom>
        </p:spPr>
      </p:pic>
    </p:spTree>
    <p:extLst>
      <p:ext uri="{BB962C8B-B14F-4D97-AF65-F5344CB8AC3E}">
        <p14:creationId xmlns:p14="http://schemas.microsoft.com/office/powerpoint/2010/main" val="2732114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638514-B826-4B4F-A79C-CFEC81132E8A}" type="datetimeFigureOut">
              <a:rPr lang="en-US" smtClean="0"/>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91FA247-A7F9-4E9A-9124-D00EE9984746}" type="slidenum">
              <a:rPr lang="en-US" smtClean="0"/>
              <a:t>‹#›</a:t>
            </a:fld>
            <a:endParaRPr lang="en-US"/>
          </a:p>
        </p:txBody>
      </p:sp>
    </p:spTree>
    <p:extLst>
      <p:ext uri="{BB962C8B-B14F-4D97-AF65-F5344CB8AC3E}">
        <p14:creationId xmlns:p14="http://schemas.microsoft.com/office/powerpoint/2010/main" val="2221249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638514-B826-4B4F-A79C-CFEC81132E8A}" type="datetimeFigureOut">
              <a:rPr lang="en-US" smtClean="0"/>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91FA247-A7F9-4E9A-9124-D00EE9984746}" type="slidenum">
              <a:rPr lang="en-US" smtClean="0"/>
              <a:t>‹#›</a:t>
            </a:fld>
            <a:endParaRPr lang="en-US"/>
          </a:p>
        </p:txBody>
      </p:sp>
    </p:spTree>
    <p:extLst>
      <p:ext uri="{BB962C8B-B14F-4D97-AF65-F5344CB8AC3E}">
        <p14:creationId xmlns:p14="http://schemas.microsoft.com/office/powerpoint/2010/main" val="662218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638514-B826-4B4F-A79C-CFEC81132E8A}" type="datetimeFigureOut">
              <a:rPr lang="en-US" smtClean="0"/>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91FA247-A7F9-4E9A-9124-D00EE9984746}" type="slidenum">
              <a:rPr lang="en-US" smtClean="0"/>
              <a:t>‹#›</a:t>
            </a:fld>
            <a:endParaRPr lang="en-US"/>
          </a:p>
        </p:txBody>
      </p:sp>
    </p:spTree>
    <p:extLst>
      <p:ext uri="{BB962C8B-B14F-4D97-AF65-F5344CB8AC3E}">
        <p14:creationId xmlns:p14="http://schemas.microsoft.com/office/powerpoint/2010/main" val="2546302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FF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B8638514-B826-4B4F-A79C-CFEC81132E8A}" type="datetimeFigureOut">
              <a:rPr lang="en-US" smtClean="0"/>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91FA247-A7F9-4E9A-9124-D00EE9984746}" type="slidenum">
              <a:rPr lang="en-US" smtClean="0"/>
              <a:t>‹#›</a:t>
            </a:fld>
            <a:endParaRPr lang="en-US"/>
          </a:p>
        </p:txBody>
      </p:sp>
      <p:sp>
        <p:nvSpPr>
          <p:cNvPr id="7" name="Rectangle 6"/>
          <p:cNvSpPr/>
          <p:nvPr userDrawn="1"/>
        </p:nvSpPr>
        <p:spPr>
          <a:xfrm>
            <a:off x="2514600" y="0"/>
            <a:ext cx="6629400" cy="198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0"/>
            <a:ext cx="2514600" cy="1981200"/>
          </a:xfrm>
          <a:prstGeom prst="rect">
            <a:avLst/>
          </a:prstGeom>
          <a:solidFill>
            <a:srgbClr val="E50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0392" y="187064"/>
            <a:ext cx="2171808" cy="1641736"/>
          </a:xfrm>
          <a:prstGeom prst="rect">
            <a:avLst/>
          </a:prstGeom>
        </p:spPr>
      </p:pic>
    </p:spTree>
    <p:extLst>
      <p:ext uri="{BB962C8B-B14F-4D97-AF65-F5344CB8AC3E}">
        <p14:creationId xmlns:p14="http://schemas.microsoft.com/office/powerpoint/2010/main" val="2504811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638514-B826-4B4F-A79C-CFEC81132E8A}" type="datetimeFigureOut">
              <a:rPr lang="en-US" smtClean="0"/>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91FA247-A7F9-4E9A-9124-D00EE9984746}" type="slidenum">
              <a:rPr lang="en-US" smtClean="0"/>
              <a:t>‹#›</a:t>
            </a:fld>
            <a:endParaRPr lang="en-US"/>
          </a:p>
        </p:txBody>
      </p:sp>
    </p:spTree>
    <p:extLst>
      <p:ext uri="{BB962C8B-B14F-4D97-AF65-F5344CB8AC3E}">
        <p14:creationId xmlns:p14="http://schemas.microsoft.com/office/powerpoint/2010/main" val="2353660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638514-B826-4B4F-A79C-CFEC81132E8A}" type="datetimeFigureOut">
              <a:rPr lang="en-US" smtClean="0"/>
              <a:t>5/31/2016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91FA247-A7F9-4E9A-9124-D00EE9984746}" type="slidenum">
              <a:rPr lang="en-US" smtClean="0"/>
              <a:t>‹#›</a:t>
            </a:fld>
            <a:endParaRPr lang="en-US"/>
          </a:p>
        </p:txBody>
      </p:sp>
    </p:spTree>
    <p:extLst>
      <p:ext uri="{BB962C8B-B14F-4D97-AF65-F5344CB8AC3E}">
        <p14:creationId xmlns:p14="http://schemas.microsoft.com/office/powerpoint/2010/main" val="2299272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638514-B826-4B4F-A79C-CFEC81132E8A}" type="datetimeFigureOut">
              <a:rPr lang="en-US" smtClean="0"/>
              <a:t>5/31/2016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91FA247-A7F9-4E9A-9124-D00EE9984746}" type="slidenum">
              <a:rPr lang="en-US" smtClean="0"/>
              <a:t>‹#›</a:t>
            </a:fld>
            <a:endParaRPr lang="en-US"/>
          </a:p>
        </p:txBody>
      </p:sp>
    </p:spTree>
    <p:extLst>
      <p:ext uri="{BB962C8B-B14F-4D97-AF65-F5344CB8AC3E}">
        <p14:creationId xmlns:p14="http://schemas.microsoft.com/office/powerpoint/2010/main" val="641522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638514-B826-4B4F-A79C-CFEC81132E8A}" type="datetimeFigureOut">
              <a:rPr lang="en-US" smtClean="0"/>
              <a:t>5/31/2016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291FA247-A7F9-4E9A-9124-D00EE9984746}" type="slidenum">
              <a:rPr lang="en-US" smtClean="0"/>
              <a:t>‹#›</a:t>
            </a:fld>
            <a:endParaRPr lang="en-US"/>
          </a:p>
        </p:txBody>
      </p:sp>
    </p:spTree>
    <p:extLst>
      <p:ext uri="{BB962C8B-B14F-4D97-AF65-F5344CB8AC3E}">
        <p14:creationId xmlns:p14="http://schemas.microsoft.com/office/powerpoint/2010/main" val="33357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638514-B826-4B4F-A79C-CFEC81132E8A}" type="datetimeFigureOut">
              <a:rPr lang="en-US" smtClean="0"/>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91FA247-A7F9-4E9A-9124-D00EE9984746}" type="slidenum">
              <a:rPr lang="en-US" smtClean="0"/>
              <a:t>‹#›</a:t>
            </a:fld>
            <a:endParaRPr lang="en-US"/>
          </a:p>
        </p:txBody>
      </p:sp>
    </p:spTree>
    <p:extLst>
      <p:ext uri="{BB962C8B-B14F-4D97-AF65-F5344CB8AC3E}">
        <p14:creationId xmlns:p14="http://schemas.microsoft.com/office/powerpoint/2010/main" val="1279088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638514-B826-4B4F-A79C-CFEC81132E8A}" type="datetimeFigureOut">
              <a:rPr lang="en-US" smtClean="0"/>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91FA247-A7F9-4E9A-9124-D00EE9984746}" type="slidenum">
              <a:rPr lang="en-US" smtClean="0"/>
              <a:t>‹#›</a:t>
            </a:fld>
            <a:endParaRPr lang="en-US"/>
          </a:p>
        </p:txBody>
      </p:sp>
    </p:spTree>
    <p:extLst>
      <p:ext uri="{BB962C8B-B14F-4D97-AF65-F5344CB8AC3E}">
        <p14:creationId xmlns:p14="http://schemas.microsoft.com/office/powerpoint/2010/main" val="821177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638514-B826-4B4F-A79C-CFEC81132E8A}" type="datetimeFigureOut">
              <a:rPr lang="en-US" smtClean="0"/>
              <a:t>5/31/2016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cxnSp>
        <p:nvCxnSpPr>
          <p:cNvPr id="7" name="Straight Connector 6"/>
          <p:cNvCxnSpPr/>
          <p:nvPr userDrawn="1"/>
        </p:nvCxnSpPr>
        <p:spPr>
          <a:xfrm>
            <a:off x="381000" y="1371600"/>
            <a:ext cx="83058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381000" y="1447800"/>
            <a:ext cx="8305800" cy="0"/>
          </a:xfrm>
          <a:prstGeom prst="line">
            <a:avLst/>
          </a:prstGeom>
          <a:ln w="76200">
            <a:solidFill>
              <a:srgbClr val="E5053A"/>
            </a:solidFill>
          </a:ln>
        </p:spPr>
        <p:style>
          <a:lnRef idx="1">
            <a:schemeClr val="accent1"/>
          </a:lnRef>
          <a:fillRef idx="0">
            <a:schemeClr val="accent1"/>
          </a:fillRef>
          <a:effectRef idx="0">
            <a:schemeClr val="accent1"/>
          </a:effectRef>
          <a:fontRef idx="minor">
            <a:schemeClr val="tx1"/>
          </a:fontRef>
        </p:style>
      </p:cxnSp>
      <p:pic>
        <p:nvPicPr>
          <p:cNvPr id="9" name="Content Placeholder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005572" y="5978830"/>
            <a:ext cx="1062228" cy="802970"/>
          </a:xfrm>
          <a:prstGeom prst="rect">
            <a:avLst/>
          </a:prstGeom>
        </p:spPr>
      </p:pic>
    </p:spTree>
    <p:extLst>
      <p:ext uri="{BB962C8B-B14F-4D97-AF65-F5344CB8AC3E}">
        <p14:creationId xmlns:p14="http://schemas.microsoft.com/office/powerpoint/2010/main" val="1295156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Corbel" pitchFamily="34" charset="0"/>
          <a:ea typeface="+mj-ea"/>
          <a:cs typeface="+mj-cs"/>
        </a:defRPr>
      </a:lvl1pPr>
    </p:titleStyle>
    <p:bodyStyle>
      <a:lvl1pPr marL="342900" indent="-342900" algn="l" defTabSz="914400" rtl="0" eaLnBrk="1" latinLnBrk="0" hangingPunct="1">
        <a:spcBef>
          <a:spcPct val="20000"/>
        </a:spcBef>
        <a:buClr>
          <a:srgbClr val="FF0000"/>
        </a:buClr>
        <a:buFont typeface="Wingdings" pitchFamily="2" charset="2"/>
        <a:buChar char="§"/>
        <a:defRPr sz="3200" kern="1200">
          <a:solidFill>
            <a:schemeClr val="tx1"/>
          </a:solidFill>
          <a:latin typeface="Minion Pro"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inion Pro"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inion Pro"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inion Pro"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inion Pro"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958975"/>
            <a:ext cx="7696200" cy="1470025"/>
          </a:xfrm>
        </p:spPr>
        <p:txBody>
          <a:bodyPr>
            <a:normAutofit/>
          </a:bodyPr>
          <a:lstStyle/>
          <a:p>
            <a:r>
              <a:rPr lang="en-US" dirty="0"/>
              <a:t>An Evaluation of </a:t>
            </a:r>
            <a:r>
              <a:rPr lang="en-US" dirty="0" smtClean="0"/>
              <a:t>Rhode Island’s CTC </a:t>
            </a:r>
            <a:r>
              <a:rPr lang="en-US" dirty="0"/>
              <a:t>PCMH </a:t>
            </a:r>
            <a:r>
              <a:rPr lang="en-US" dirty="0" smtClean="0"/>
              <a:t>Program</a:t>
            </a:r>
            <a:endParaRPr lang="en-US" dirty="0"/>
          </a:p>
        </p:txBody>
      </p:sp>
      <p:sp>
        <p:nvSpPr>
          <p:cNvPr id="3" name="Subtitle 2"/>
          <p:cNvSpPr>
            <a:spLocks noGrp="1"/>
          </p:cNvSpPr>
          <p:nvPr>
            <p:ph type="subTitle" idx="1"/>
          </p:nvPr>
        </p:nvSpPr>
        <p:spPr>
          <a:xfrm>
            <a:off x="1371600" y="3886200"/>
            <a:ext cx="7086600" cy="1752600"/>
          </a:xfrm>
        </p:spPr>
        <p:txBody>
          <a:bodyPr>
            <a:normAutofit fontScale="92500" lnSpcReduction="20000"/>
          </a:bodyPr>
          <a:lstStyle/>
          <a:p>
            <a:r>
              <a:rPr lang="en-US" dirty="0" smtClean="0">
                <a:latin typeface="+mn-lt"/>
              </a:rPr>
              <a:t>Effect on Total Cost of Care &amp; Utilization</a:t>
            </a:r>
          </a:p>
          <a:p>
            <a:endParaRPr lang="en-US" dirty="0">
              <a:latin typeface="+mn-lt"/>
            </a:endParaRPr>
          </a:p>
          <a:p>
            <a:r>
              <a:rPr lang="en-US" sz="2600" dirty="0" smtClean="0">
                <a:latin typeface="+mn-lt"/>
              </a:rPr>
              <a:t>Preliminary </a:t>
            </a:r>
            <a:r>
              <a:rPr lang="en-US" sz="2600" dirty="0" smtClean="0">
                <a:latin typeface="+mn-lt"/>
              </a:rPr>
              <a:t>Results</a:t>
            </a:r>
          </a:p>
          <a:p>
            <a:r>
              <a:rPr lang="en-US" sz="2600" dirty="0" smtClean="0">
                <a:latin typeface="+mn-lt"/>
              </a:rPr>
              <a:t>May </a:t>
            </a:r>
            <a:r>
              <a:rPr lang="en-US" sz="2600" dirty="0" smtClean="0">
                <a:latin typeface="+mn-lt"/>
              </a:rPr>
              <a:t>23, </a:t>
            </a:r>
            <a:r>
              <a:rPr lang="en-US" sz="2600" dirty="0" smtClean="0">
                <a:latin typeface="+mn-lt"/>
              </a:rPr>
              <a:t>2016</a:t>
            </a:r>
          </a:p>
        </p:txBody>
      </p:sp>
    </p:spTree>
    <p:extLst>
      <p:ext uri="{BB962C8B-B14F-4D97-AF65-F5344CB8AC3E}">
        <p14:creationId xmlns:p14="http://schemas.microsoft.com/office/powerpoint/2010/main" val="11400270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Sources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latin typeface="+mn-lt"/>
              </a:rPr>
              <a:t>Total cost of care: Q1 2011 </a:t>
            </a:r>
            <a:r>
              <a:rPr lang="en-US" dirty="0">
                <a:latin typeface="+mn-lt"/>
              </a:rPr>
              <a:t>– Q2 </a:t>
            </a:r>
            <a:r>
              <a:rPr lang="en-US" dirty="0" smtClean="0">
                <a:latin typeface="+mn-lt"/>
              </a:rPr>
              <a:t>2014 analytic files from claims data</a:t>
            </a:r>
          </a:p>
          <a:p>
            <a:r>
              <a:rPr lang="en-US" dirty="0" smtClean="0">
                <a:latin typeface="+mn-lt"/>
              </a:rPr>
              <a:t>Utilization: Q1 2009 – Q4 2014 analytic files from claims data</a:t>
            </a:r>
          </a:p>
          <a:p>
            <a:r>
              <a:rPr lang="en-US" dirty="0" smtClean="0">
                <a:latin typeface="+mn-lt"/>
              </a:rPr>
              <a:t>Claims data from plans:</a:t>
            </a:r>
          </a:p>
          <a:p>
            <a:pPr lvl="1"/>
            <a:r>
              <a:rPr lang="en-US" dirty="0" smtClean="0">
                <a:latin typeface="+mn-lt"/>
              </a:rPr>
              <a:t>BCBS</a:t>
            </a:r>
          </a:p>
          <a:p>
            <a:pPr lvl="1"/>
            <a:r>
              <a:rPr lang="en-US" dirty="0" smtClean="0">
                <a:latin typeface="+mn-lt"/>
              </a:rPr>
              <a:t>UHC</a:t>
            </a:r>
          </a:p>
          <a:p>
            <a:pPr lvl="1"/>
            <a:r>
              <a:rPr lang="en-US" dirty="0" smtClean="0">
                <a:latin typeface="+mn-lt"/>
              </a:rPr>
              <a:t>NHP</a:t>
            </a:r>
          </a:p>
          <a:p>
            <a:pPr lvl="1"/>
            <a:r>
              <a:rPr lang="en-US" dirty="0" smtClean="0">
                <a:latin typeface="+mn-lt"/>
              </a:rPr>
              <a:t>Medicaid FFS</a:t>
            </a:r>
          </a:p>
          <a:p>
            <a:pPr lvl="1"/>
            <a:r>
              <a:rPr lang="en-US" dirty="0" smtClean="0">
                <a:latin typeface="+mn-lt"/>
              </a:rPr>
              <a:t>Medicare FFS</a:t>
            </a:r>
          </a:p>
        </p:txBody>
      </p:sp>
    </p:spTree>
    <p:extLst>
      <p:ext uri="{BB962C8B-B14F-4D97-AF65-F5344CB8AC3E}">
        <p14:creationId xmlns:p14="http://schemas.microsoft.com/office/powerpoint/2010/main" val="3861859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 Variables</a:t>
            </a:r>
            <a:endParaRPr lang="en-US" dirty="0"/>
          </a:p>
        </p:txBody>
      </p:sp>
      <p:sp>
        <p:nvSpPr>
          <p:cNvPr id="3" name="Content Placeholder 2"/>
          <p:cNvSpPr>
            <a:spLocks noGrp="1"/>
          </p:cNvSpPr>
          <p:nvPr>
            <p:ph idx="1"/>
          </p:nvPr>
        </p:nvSpPr>
        <p:spPr/>
        <p:txBody>
          <a:bodyPr/>
          <a:lstStyle/>
          <a:p>
            <a:r>
              <a:rPr lang="en-US" dirty="0" smtClean="0">
                <a:latin typeface="+mn-lt"/>
              </a:rPr>
              <a:t>Total cost of care – price standardized</a:t>
            </a:r>
          </a:p>
          <a:p>
            <a:r>
              <a:rPr lang="en-US" dirty="0" smtClean="0">
                <a:latin typeface="+mn-lt"/>
              </a:rPr>
              <a:t>Utilization</a:t>
            </a:r>
          </a:p>
          <a:p>
            <a:pPr lvl="1"/>
            <a:r>
              <a:rPr lang="en-US" dirty="0" smtClean="0">
                <a:latin typeface="+mn-lt"/>
              </a:rPr>
              <a:t>ED visits – all</a:t>
            </a:r>
          </a:p>
          <a:p>
            <a:pPr lvl="1"/>
            <a:r>
              <a:rPr lang="en-US" dirty="0" smtClean="0">
                <a:latin typeface="+mn-lt"/>
              </a:rPr>
              <a:t>ED visits – preventable</a:t>
            </a:r>
          </a:p>
          <a:p>
            <a:pPr lvl="1"/>
            <a:r>
              <a:rPr lang="en-US" dirty="0" smtClean="0">
                <a:latin typeface="+mn-lt"/>
              </a:rPr>
              <a:t>Inpatient admissions – all</a:t>
            </a:r>
          </a:p>
          <a:p>
            <a:pPr lvl="1"/>
            <a:r>
              <a:rPr lang="en-US" dirty="0" smtClean="0">
                <a:latin typeface="+mn-lt"/>
              </a:rPr>
              <a:t>Inpatient admissions – ACSC</a:t>
            </a:r>
          </a:p>
          <a:p>
            <a:pPr lvl="1"/>
            <a:r>
              <a:rPr lang="en-US" dirty="0" smtClean="0">
                <a:latin typeface="+mn-lt"/>
              </a:rPr>
              <a:t>30 day readmissions</a:t>
            </a:r>
            <a:endParaRPr lang="en-US" dirty="0">
              <a:latin typeface="+mn-lt"/>
            </a:endParaRPr>
          </a:p>
        </p:txBody>
      </p:sp>
    </p:spTree>
    <p:extLst>
      <p:ext uri="{BB962C8B-B14F-4D97-AF65-F5344CB8AC3E}">
        <p14:creationId xmlns:p14="http://schemas.microsoft.com/office/powerpoint/2010/main" val="8892537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Analysis, I</a:t>
            </a:r>
            <a:endParaRPr lang="en-US" dirty="0"/>
          </a:p>
        </p:txBody>
      </p:sp>
      <p:sp>
        <p:nvSpPr>
          <p:cNvPr id="3" name="Content Placeholder 2"/>
          <p:cNvSpPr>
            <a:spLocks noGrp="1"/>
          </p:cNvSpPr>
          <p:nvPr>
            <p:ph idx="1"/>
          </p:nvPr>
        </p:nvSpPr>
        <p:spPr/>
        <p:txBody>
          <a:bodyPr/>
          <a:lstStyle/>
          <a:p>
            <a:r>
              <a:rPr lang="en-US" dirty="0" smtClean="0">
                <a:latin typeface="+mn-lt"/>
              </a:rPr>
              <a:t>Outcomes calculated </a:t>
            </a:r>
            <a:r>
              <a:rPr lang="en-US" dirty="0">
                <a:latin typeface="+mn-lt"/>
              </a:rPr>
              <a:t>on </a:t>
            </a:r>
            <a:r>
              <a:rPr lang="en-US" dirty="0" smtClean="0">
                <a:latin typeface="+mn-lt"/>
              </a:rPr>
              <a:t>quarterly </a:t>
            </a:r>
            <a:r>
              <a:rPr lang="en-US" dirty="0">
                <a:latin typeface="+mn-lt"/>
              </a:rPr>
              <a:t>basis, for each patient in the study population in </a:t>
            </a:r>
            <a:r>
              <a:rPr lang="en-US" dirty="0" err="1" smtClean="0">
                <a:latin typeface="+mn-lt"/>
              </a:rPr>
              <a:t>quarter</a:t>
            </a:r>
            <a:r>
              <a:rPr lang="en-US" baseline="-25000" dirty="0" err="1" smtClean="0">
                <a:latin typeface="+mn-lt"/>
              </a:rPr>
              <a:t>n</a:t>
            </a:r>
            <a:endParaRPr lang="en-US" baseline="-25000" dirty="0" smtClean="0">
              <a:latin typeface="+mn-lt"/>
            </a:endParaRPr>
          </a:p>
          <a:p>
            <a:r>
              <a:rPr lang="en-US" dirty="0" smtClean="0">
                <a:latin typeface="Calibri"/>
                <a:ea typeface="Calibri"/>
                <a:cs typeface="Times New Roman"/>
              </a:rPr>
              <a:t>Use </a:t>
            </a:r>
            <a:r>
              <a:rPr lang="en-US" dirty="0">
                <a:latin typeface="Calibri"/>
                <a:ea typeface="Calibri"/>
                <a:cs typeface="Times New Roman"/>
              </a:rPr>
              <a:t>d</a:t>
            </a:r>
            <a:r>
              <a:rPr lang="en-US" dirty="0" smtClean="0">
                <a:latin typeface="Calibri"/>
                <a:ea typeface="Calibri"/>
                <a:cs typeface="Times New Roman"/>
              </a:rPr>
              <a:t>ifference-in-differences (DID) framework</a:t>
            </a:r>
          </a:p>
          <a:p>
            <a:r>
              <a:rPr lang="en-US" dirty="0" smtClean="0">
                <a:latin typeface="Calibri"/>
                <a:cs typeface="Times New Roman"/>
              </a:rPr>
              <a:t>Models are run in two ways:</a:t>
            </a:r>
          </a:p>
          <a:p>
            <a:pPr lvl="1"/>
            <a:r>
              <a:rPr lang="en-US" dirty="0" smtClean="0">
                <a:latin typeface="Calibri"/>
                <a:cs typeface="Times New Roman"/>
              </a:rPr>
              <a:t>DID with inverse probability of treatment (IPTW) weights, based on propensity score</a:t>
            </a:r>
            <a:endParaRPr lang="en-US" dirty="0">
              <a:latin typeface="Calibri"/>
              <a:cs typeface="Times New Roman"/>
            </a:endParaRPr>
          </a:p>
          <a:p>
            <a:pPr lvl="1"/>
            <a:r>
              <a:rPr lang="en-US" dirty="0" smtClean="0">
                <a:latin typeface="Calibri"/>
                <a:cs typeface="Times New Roman"/>
              </a:rPr>
              <a:t>DID with propensity matching</a:t>
            </a:r>
            <a:endParaRPr lang="en-US" dirty="0">
              <a:latin typeface="+mn-lt"/>
            </a:endParaRPr>
          </a:p>
        </p:txBody>
      </p:sp>
    </p:spTree>
    <p:extLst>
      <p:ext uri="{BB962C8B-B14F-4D97-AF65-F5344CB8AC3E}">
        <p14:creationId xmlns:p14="http://schemas.microsoft.com/office/powerpoint/2010/main" val="22223630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Statistical Analysis, </a:t>
            </a:r>
            <a:r>
              <a:rPr lang="en-US" dirty="0" smtClean="0"/>
              <a:t>II: Difference-in-Differences Framework</a:t>
            </a:r>
            <a:endParaRPr lang="en-US" dirty="0"/>
          </a:p>
        </p:txBody>
      </p:sp>
      <p:grpSp>
        <p:nvGrpSpPr>
          <p:cNvPr id="28" name="Group 27"/>
          <p:cNvGrpSpPr/>
          <p:nvPr/>
        </p:nvGrpSpPr>
        <p:grpSpPr>
          <a:xfrm>
            <a:off x="1723552" y="1676400"/>
            <a:ext cx="6019800" cy="4894036"/>
            <a:chOff x="2133600" y="1676400"/>
            <a:chExt cx="6019800" cy="4894036"/>
          </a:xfrm>
        </p:grpSpPr>
        <p:cxnSp>
          <p:nvCxnSpPr>
            <p:cNvPr id="5" name="Straight Connector 4"/>
            <p:cNvCxnSpPr/>
            <p:nvPr/>
          </p:nvCxnSpPr>
          <p:spPr>
            <a:xfrm>
              <a:off x="2133600" y="1676400"/>
              <a:ext cx="0" cy="449580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2133600" y="6172200"/>
              <a:ext cx="6019800"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5143500" y="1676400"/>
              <a:ext cx="0" cy="4495800"/>
            </a:xfrm>
            <a:prstGeom prst="line">
              <a:avLst/>
            </a:prstGeom>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a:off x="2133600" y="1981200"/>
              <a:ext cx="30099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133600" y="3657600"/>
              <a:ext cx="3009900" cy="91440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19" name="Straight Arrow Connector 18"/>
            <p:cNvCxnSpPr/>
            <p:nvPr/>
          </p:nvCxnSpPr>
          <p:spPr>
            <a:xfrm>
              <a:off x="5143500" y="5213651"/>
              <a:ext cx="3009900" cy="83820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21" name="Right Brace 20"/>
            <p:cNvSpPr/>
            <p:nvPr/>
          </p:nvSpPr>
          <p:spPr>
            <a:xfrm>
              <a:off x="5257800" y="4572000"/>
              <a:ext cx="304800" cy="6096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2" name="TextBox 21"/>
            <p:cNvSpPr txBox="1"/>
            <p:nvPr/>
          </p:nvSpPr>
          <p:spPr>
            <a:xfrm>
              <a:off x="5638800" y="4724400"/>
              <a:ext cx="477898" cy="369332"/>
            </a:xfrm>
            <a:prstGeom prst="rect">
              <a:avLst/>
            </a:prstGeom>
            <a:noFill/>
          </p:spPr>
          <p:txBody>
            <a:bodyPr wrap="square" rtlCol="0">
              <a:spAutoFit/>
            </a:bodyPr>
            <a:lstStyle/>
            <a:p>
              <a:r>
                <a:rPr lang="en-US" dirty="0" smtClean="0"/>
                <a:t>A</a:t>
              </a:r>
              <a:endParaRPr lang="en-US" dirty="0"/>
            </a:p>
          </p:txBody>
        </p:sp>
        <p:sp>
          <p:nvSpPr>
            <p:cNvPr id="24" name="TextBox 23"/>
            <p:cNvSpPr txBox="1"/>
            <p:nvPr/>
          </p:nvSpPr>
          <p:spPr>
            <a:xfrm>
              <a:off x="2533650" y="6193221"/>
              <a:ext cx="2209800" cy="369332"/>
            </a:xfrm>
            <a:prstGeom prst="rect">
              <a:avLst/>
            </a:prstGeom>
            <a:noFill/>
          </p:spPr>
          <p:txBody>
            <a:bodyPr wrap="square" rtlCol="0">
              <a:spAutoFit/>
            </a:bodyPr>
            <a:lstStyle/>
            <a:p>
              <a:pPr algn="ctr"/>
              <a:r>
                <a:rPr lang="en-US" dirty="0" smtClean="0"/>
                <a:t>Before Intervention</a:t>
              </a:r>
              <a:endParaRPr lang="en-US" dirty="0"/>
            </a:p>
          </p:txBody>
        </p:sp>
        <p:sp>
          <p:nvSpPr>
            <p:cNvPr id="25" name="TextBox 24"/>
            <p:cNvSpPr txBox="1"/>
            <p:nvPr/>
          </p:nvSpPr>
          <p:spPr>
            <a:xfrm>
              <a:off x="5638800" y="6201104"/>
              <a:ext cx="2209800" cy="369332"/>
            </a:xfrm>
            <a:prstGeom prst="rect">
              <a:avLst/>
            </a:prstGeom>
            <a:noFill/>
          </p:spPr>
          <p:txBody>
            <a:bodyPr wrap="square" rtlCol="0">
              <a:spAutoFit/>
            </a:bodyPr>
            <a:lstStyle/>
            <a:p>
              <a:pPr algn="ctr"/>
              <a:r>
                <a:rPr lang="en-US" dirty="0" smtClean="0"/>
                <a:t>After Intervention</a:t>
              </a:r>
              <a:endParaRPr lang="en-US" dirty="0"/>
            </a:p>
          </p:txBody>
        </p:sp>
        <p:sp>
          <p:nvSpPr>
            <p:cNvPr id="23" name="TextBox 22"/>
            <p:cNvSpPr txBox="1"/>
            <p:nvPr/>
          </p:nvSpPr>
          <p:spPr>
            <a:xfrm rot="1010561">
              <a:off x="2824773" y="2162688"/>
              <a:ext cx="2038350" cy="369332"/>
            </a:xfrm>
            <a:prstGeom prst="rect">
              <a:avLst/>
            </a:prstGeom>
            <a:noFill/>
          </p:spPr>
          <p:txBody>
            <a:bodyPr wrap="square" rtlCol="0">
              <a:spAutoFit/>
            </a:bodyPr>
            <a:lstStyle/>
            <a:p>
              <a:pPr algn="ctr"/>
              <a:r>
                <a:rPr lang="en-US" dirty="0" smtClean="0"/>
                <a:t>Control group</a:t>
              </a:r>
              <a:endParaRPr lang="en-US" dirty="0"/>
            </a:p>
          </p:txBody>
        </p:sp>
        <p:sp>
          <p:nvSpPr>
            <p:cNvPr id="27" name="TextBox 26"/>
            <p:cNvSpPr txBox="1"/>
            <p:nvPr/>
          </p:nvSpPr>
          <p:spPr>
            <a:xfrm rot="1010561">
              <a:off x="2619374" y="3739634"/>
              <a:ext cx="2038350" cy="369332"/>
            </a:xfrm>
            <a:prstGeom prst="rect">
              <a:avLst/>
            </a:prstGeom>
            <a:noFill/>
          </p:spPr>
          <p:txBody>
            <a:bodyPr wrap="square" rtlCol="0">
              <a:spAutoFit/>
            </a:bodyPr>
            <a:lstStyle/>
            <a:p>
              <a:pPr algn="ctr"/>
              <a:r>
                <a:rPr lang="en-US" dirty="0" smtClean="0"/>
                <a:t>CTC group</a:t>
              </a:r>
              <a:endParaRPr lang="en-US" dirty="0"/>
            </a:p>
          </p:txBody>
        </p:sp>
        <p:sp>
          <p:nvSpPr>
            <p:cNvPr id="26" name="Chevron 25"/>
            <p:cNvSpPr/>
            <p:nvPr/>
          </p:nvSpPr>
          <p:spPr>
            <a:xfrm rot="1208472">
              <a:off x="2839581" y="2148215"/>
              <a:ext cx="176123" cy="174141"/>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Chevron 28"/>
            <p:cNvSpPr/>
            <p:nvPr/>
          </p:nvSpPr>
          <p:spPr>
            <a:xfrm rot="1208472">
              <a:off x="4692109" y="2687786"/>
              <a:ext cx="176123" cy="174141"/>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0" name="Chevron 29"/>
            <p:cNvSpPr/>
            <p:nvPr/>
          </p:nvSpPr>
          <p:spPr>
            <a:xfrm rot="1208472">
              <a:off x="6366608" y="3477252"/>
              <a:ext cx="176123" cy="174141"/>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1" name="Chevron 30"/>
            <p:cNvSpPr/>
            <p:nvPr/>
          </p:nvSpPr>
          <p:spPr>
            <a:xfrm rot="1208472">
              <a:off x="2839582" y="3796505"/>
              <a:ext cx="176123" cy="174141"/>
            </a:xfrm>
            <a:prstGeom prst="chevro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chemeClr val="tx1"/>
                </a:solidFill>
              </a:endParaRPr>
            </a:p>
          </p:txBody>
        </p:sp>
        <p:sp>
          <p:nvSpPr>
            <p:cNvPr id="32" name="Chevron 31"/>
            <p:cNvSpPr/>
            <p:nvPr/>
          </p:nvSpPr>
          <p:spPr>
            <a:xfrm rot="1208472">
              <a:off x="4532732" y="4309276"/>
              <a:ext cx="176123" cy="174141"/>
            </a:xfrm>
            <a:prstGeom prst="chevro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chemeClr val="tx1"/>
                </a:solidFill>
              </a:endParaRPr>
            </a:p>
          </p:txBody>
        </p:sp>
        <p:sp>
          <p:nvSpPr>
            <p:cNvPr id="33" name="Chevron 32"/>
            <p:cNvSpPr/>
            <p:nvPr/>
          </p:nvSpPr>
          <p:spPr>
            <a:xfrm rot="1208472">
              <a:off x="6141295" y="5451608"/>
              <a:ext cx="176123" cy="174141"/>
            </a:xfrm>
            <a:prstGeom prst="chevro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chemeClr val="tx1"/>
                </a:solidFill>
              </a:endParaRPr>
            </a:p>
          </p:txBody>
        </p:sp>
      </p:grpSp>
      <p:sp>
        <p:nvSpPr>
          <p:cNvPr id="35" name="TextBox 34"/>
          <p:cNvSpPr txBox="1"/>
          <p:nvPr/>
        </p:nvSpPr>
        <p:spPr>
          <a:xfrm rot="16200000">
            <a:off x="241139" y="3758007"/>
            <a:ext cx="2325454" cy="369332"/>
          </a:xfrm>
          <a:prstGeom prst="rect">
            <a:avLst/>
          </a:prstGeom>
          <a:noFill/>
        </p:spPr>
        <p:txBody>
          <a:bodyPr wrap="square" rtlCol="0">
            <a:spAutoFit/>
          </a:bodyPr>
          <a:lstStyle/>
          <a:p>
            <a:r>
              <a:rPr lang="en-US" dirty="0" smtClean="0"/>
              <a:t>30 day readmissions</a:t>
            </a:r>
            <a:endParaRPr lang="en-US" dirty="0"/>
          </a:p>
        </p:txBody>
      </p:sp>
      <p:cxnSp>
        <p:nvCxnSpPr>
          <p:cNvPr id="38" name="Straight Arrow Connector 37"/>
          <p:cNvCxnSpPr/>
          <p:nvPr/>
        </p:nvCxnSpPr>
        <p:spPr>
          <a:xfrm>
            <a:off x="4723061" y="3200400"/>
            <a:ext cx="30099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Right Brace 38"/>
          <p:cNvSpPr/>
          <p:nvPr/>
        </p:nvSpPr>
        <p:spPr>
          <a:xfrm>
            <a:off x="4847752" y="2886925"/>
            <a:ext cx="304800" cy="330709"/>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40" name="TextBox 39"/>
          <p:cNvSpPr txBox="1"/>
          <p:nvPr/>
        </p:nvSpPr>
        <p:spPr>
          <a:xfrm>
            <a:off x="5228752" y="2892915"/>
            <a:ext cx="477898" cy="369332"/>
          </a:xfrm>
          <a:prstGeom prst="rect">
            <a:avLst/>
          </a:prstGeom>
          <a:noFill/>
        </p:spPr>
        <p:txBody>
          <a:bodyPr wrap="square" rtlCol="0">
            <a:spAutoFit/>
          </a:bodyPr>
          <a:lstStyle/>
          <a:p>
            <a:r>
              <a:rPr lang="en-US" dirty="0"/>
              <a:t>B</a:t>
            </a:r>
          </a:p>
        </p:txBody>
      </p:sp>
      <p:sp>
        <p:nvSpPr>
          <p:cNvPr id="37" name="TextBox 36"/>
          <p:cNvSpPr txBox="1"/>
          <p:nvPr/>
        </p:nvSpPr>
        <p:spPr>
          <a:xfrm>
            <a:off x="5038252" y="1875308"/>
            <a:ext cx="2886548" cy="369332"/>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US" dirty="0" smtClean="0"/>
              <a:t>Effect of Intervention=A-B</a:t>
            </a:r>
            <a:endParaRPr lang="en-US" dirty="0"/>
          </a:p>
        </p:txBody>
      </p:sp>
    </p:spTree>
    <p:extLst>
      <p:ext uri="{BB962C8B-B14F-4D97-AF65-F5344CB8AC3E}">
        <p14:creationId xmlns:p14="http://schemas.microsoft.com/office/powerpoint/2010/main" val="25626153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Analysis, III</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latin typeface="+mn-lt"/>
              </a:rPr>
              <a:t>Propensity score (PS):</a:t>
            </a:r>
            <a:r>
              <a:rPr lang="en-US" dirty="0" smtClean="0">
                <a:latin typeface="+mn-lt"/>
              </a:rPr>
              <a:t> </a:t>
            </a:r>
            <a:r>
              <a:rPr lang="en-US" dirty="0">
                <a:latin typeface="+mn-lt"/>
              </a:rPr>
              <a:t>probability of being in a CTC practice given a vector of </a:t>
            </a:r>
            <a:r>
              <a:rPr lang="en-US" dirty="0" smtClean="0">
                <a:latin typeface="+mn-lt"/>
              </a:rPr>
              <a:t>observable covariates. </a:t>
            </a:r>
            <a:r>
              <a:rPr lang="en-US" dirty="0">
                <a:latin typeface="+mn-lt"/>
              </a:rPr>
              <a:t>Mimics </a:t>
            </a:r>
            <a:r>
              <a:rPr lang="en-US" dirty="0" smtClean="0">
                <a:latin typeface="+mn-lt"/>
              </a:rPr>
              <a:t>randomization.</a:t>
            </a:r>
          </a:p>
          <a:p>
            <a:r>
              <a:rPr lang="en-US" b="1" dirty="0" smtClean="0">
                <a:latin typeface="+mn-lt"/>
              </a:rPr>
              <a:t>Baseline covariates used in PS</a:t>
            </a:r>
            <a:r>
              <a:rPr lang="en-US" b="1" dirty="0">
                <a:latin typeface="+mn-lt"/>
              </a:rPr>
              <a:t>: </a:t>
            </a:r>
            <a:r>
              <a:rPr lang="en-US" dirty="0">
                <a:latin typeface="+mn-lt"/>
              </a:rPr>
              <a:t>age, sex, HCC score, </a:t>
            </a:r>
            <a:r>
              <a:rPr lang="en-US" dirty="0" err="1">
                <a:latin typeface="+mn-lt"/>
              </a:rPr>
              <a:t>Charlson</a:t>
            </a:r>
            <a:r>
              <a:rPr lang="en-US" dirty="0">
                <a:latin typeface="+mn-lt"/>
              </a:rPr>
              <a:t> </a:t>
            </a:r>
            <a:r>
              <a:rPr lang="en-US" dirty="0" smtClean="0">
                <a:latin typeface="+mn-lt"/>
              </a:rPr>
              <a:t>index, payer </a:t>
            </a:r>
            <a:r>
              <a:rPr lang="en-US" dirty="0">
                <a:latin typeface="+mn-lt"/>
              </a:rPr>
              <a:t>type, plan type</a:t>
            </a:r>
            <a:r>
              <a:rPr lang="en-US" dirty="0" smtClean="0">
                <a:latin typeface="+mn-lt"/>
              </a:rPr>
              <a:t>, median </a:t>
            </a:r>
            <a:r>
              <a:rPr lang="en-US" dirty="0">
                <a:latin typeface="+mn-lt"/>
              </a:rPr>
              <a:t>per capita income within zip </a:t>
            </a:r>
            <a:r>
              <a:rPr lang="en-US" dirty="0" smtClean="0">
                <a:latin typeface="+mn-lt"/>
              </a:rPr>
              <a:t>code, pre-period outcome</a:t>
            </a:r>
          </a:p>
          <a:p>
            <a:r>
              <a:rPr lang="en-US" b="1" dirty="0" smtClean="0">
                <a:latin typeface="+mn-lt"/>
              </a:rPr>
              <a:t>IPTW</a:t>
            </a:r>
            <a:r>
              <a:rPr lang="en-US" b="1" dirty="0">
                <a:latin typeface="+mn-lt"/>
              </a:rPr>
              <a:t>: </a:t>
            </a:r>
            <a:r>
              <a:rPr lang="en-US" dirty="0">
                <a:latin typeface="+mn-lt"/>
              </a:rPr>
              <a:t>weight is equal to inverse probability of receiving the treatment that was actually </a:t>
            </a:r>
            <a:r>
              <a:rPr lang="en-US" dirty="0" smtClean="0">
                <a:latin typeface="+mn-lt"/>
              </a:rPr>
              <a:t>received, stabilized to mean of 1 and trimmed to maximum weight of 10</a:t>
            </a:r>
          </a:p>
          <a:p>
            <a:pPr lvl="1"/>
            <a:r>
              <a:rPr lang="en-US" dirty="0" smtClean="0">
                <a:latin typeface="+mn-lt"/>
              </a:rPr>
              <a:t>Treatment group: IPTW=1/(PS)</a:t>
            </a:r>
          </a:p>
          <a:p>
            <a:pPr lvl="1"/>
            <a:r>
              <a:rPr lang="en-US" dirty="0" smtClean="0">
                <a:latin typeface="+mn-lt"/>
              </a:rPr>
              <a:t>Control group: IPTW=1/(1-PS)</a:t>
            </a:r>
          </a:p>
          <a:p>
            <a:r>
              <a:rPr lang="en-US" b="1" dirty="0" smtClean="0">
                <a:latin typeface="+mn-lt"/>
              </a:rPr>
              <a:t>Propensity matching: </a:t>
            </a:r>
            <a:r>
              <a:rPr lang="en-US" dirty="0" smtClean="0">
                <a:latin typeface="+mn-lt"/>
              </a:rPr>
              <a:t>creates “matched” comparison group with similar distribution of characteristics as CTC group, uses 1:1 nearest neighbor matching with replacement and imposes caliper of &lt;=0.0001</a:t>
            </a:r>
            <a:endParaRPr lang="en-US" dirty="0">
              <a:latin typeface="+mn-lt"/>
            </a:endParaRPr>
          </a:p>
        </p:txBody>
      </p:sp>
    </p:spTree>
    <p:extLst>
      <p:ext uri="{BB962C8B-B14F-4D97-AF65-F5344CB8AC3E}">
        <p14:creationId xmlns:p14="http://schemas.microsoft.com/office/powerpoint/2010/main" val="22452930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a:t>
            </a:r>
            <a:r>
              <a:rPr lang="en-US" dirty="0"/>
              <a:t>Analysis, </a:t>
            </a:r>
            <a:r>
              <a:rPr lang="en-US" dirty="0" smtClean="0"/>
              <a:t>IV</a:t>
            </a:r>
            <a:endParaRPr lang="en-US" dirty="0"/>
          </a:p>
        </p:txBody>
      </p:sp>
      <p:sp>
        <p:nvSpPr>
          <p:cNvPr id="3" name="Content Placeholder 2"/>
          <p:cNvSpPr>
            <a:spLocks noGrp="1"/>
          </p:cNvSpPr>
          <p:nvPr>
            <p:ph idx="1"/>
          </p:nvPr>
        </p:nvSpPr>
        <p:spPr>
          <a:xfrm>
            <a:off x="457200" y="1524000"/>
            <a:ext cx="8229600" cy="5257800"/>
          </a:xfrm>
        </p:spPr>
        <p:txBody>
          <a:bodyPr>
            <a:normAutofit fontScale="85000" lnSpcReduction="20000"/>
          </a:bodyPr>
          <a:lstStyle/>
          <a:p>
            <a:r>
              <a:rPr lang="en-US" dirty="0" smtClean="0">
                <a:latin typeface="+mn-lt"/>
              </a:rPr>
              <a:t>Total cost of care</a:t>
            </a:r>
          </a:p>
          <a:p>
            <a:pPr lvl="1"/>
            <a:r>
              <a:rPr lang="en-US" dirty="0" smtClean="0">
                <a:latin typeface="+mn-lt"/>
              </a:rPr>
              <a:t>Standard </a:t>
            </a:r>
            <a:r>
              <a:rPr lang="en-US" dirty="0">
                <a:latin typeface="+mn-lt"/>
              </a:rPr>
              <a:t>two-part generalized estimating equation (GEE) </a:t>
            </a:r>
            <a:r>
              <a:rPr lang="en-US" dirty="0" smtClean="0">
                <a:latin typeface="+mn-lt"/>
              </a:rPr>
              <a:t>models</a:t>
            </a:r>
          </a:p>
          <a:p>
            <a:r>
              <a:rPr lang="en-US" dirty="0" smtClean="0">
                <a:latin typeface="+mn-lt"/>
              </a:rPr>
              <a:t>Utilization</a:t>
            </a:r>
          </a:p>
          <a:p>
            <a:pPr lvl="1"/>
            <a:r>
              <a:rPr lang="en-US" dirty="0">
                <a:latin typeface="+mn-lt"/>
              </a:rPr>
              <a:t>GEE models assuming negative </a:t>
            </a:r>
            <a:r>
              <a:rPr lang="en-US" dirty="0" smtClean="0">
                <a:latin typeface="+mn-lt"/>
              </a:rPr>
              <a:t>binomial (count)</a:t>
            </a:r>
          </a:p>
          <a:p>
            <a:pPr lvl="1"/>
            <a:r>
              <a:rPr lang="en-US" dirty="0" smtClean="0">
                <a:latin typeface="+mn-lt"/>
              </a:rPr>
              <a:t>Logistic </a:t>
            </a:r>
            <a:r>
              <a:rPr lang="en-US" dirty="0">
                <a:latin typeface="+mn-lt"/>
              </a:rPr>
              <a:t>distributions with a log </a:t>
            </a:r>
            <a:r>
              <a:rPr lang="en-US" dirty="0" smtClean="0">
                <a:latin typeface="+mn-lt"/>
              </a:rPr>
              <a:t>link (binary)</a:t>
            </a:r>
          </a:p>
          <a:p>
            <a:r>
              <a:rPr lang="en-US" dirty="0" smtClean="0">
                <a:latin typeface="+mn-lt"/>
              </a:rPr>
              <a:t>General model</a:t>
            </a:r>
          </a:p>
          <a:p>
            <a:pPr marL="0" indent="0">
              <a:buNone/>
            </a:pPr>
            <a:endParaRPr lang="en-US" dirty="0" smtClean="0">
              <a:latin typeface="+mn-lt"/>
            </a:endParaRPr>
          </a:p>
          <a:p>
            <a:pPr lvl="1"/>
            <a:endParaRPr lang="en-US" dirty="0">
              <a:latin typeface="+mn-lt"/>
            </a:endParaRPr>
          </a:p>
          <a:p>
            <a:pPr lvl="1"/>
            <a:r>
              <a:rPr lang="en-US" dirty="0" smtClean="0">
                <a:latin typeface="+mn-lt"/>
              </a:rPr>
              <a:t>Clustered at patient level</a:t>
            </a:r>
          </a:p>
          <a:p>
            <a:pPr lvl="1"/>
            <a:r>
              <a:rPr lang="en-US" dirty="0" smtClean="0">
                <a:latin typeface="+mn-lt"/>
              </a:rPr>
              <a:t>Robust SEs to account for weights</a:t>
            </a:r>
          </a:p>
          <a:p>
            <a:pPr lvl="1"/>
            <a:r>
              <a:rPr lang="en-US" dirty="0" smtClean="0">
                <a:latin typeface="+mn-lt"/>
              </a:rPr>
              <a:t>Model 1 applies IPTW</a:t>
            </a:r>
          </a:p>
          <a:p>
            <a:pPr lvl="1"/>
            <a:r>
              <a:rPr lang="en-US" dirty="0" smtClean="0">
                <a:latin typeface="+mn-lt"/>
              </a:rPr>
              <a:t>Model 2 uses matched sample</a:t>
            </a:r>
          </a:p>
        </p:txBody>
      </p:sp>
      <mc:AlternateContent xmlns:mc="http://schemas.openxmlformats.org/markup-compatibility/2006" xmlns:a14="http://schemas.microsoft.com/office/drawing/2010/main">
        <mc:Choice Requires="a14">
          <p:sp>
            <p:nvSpPr>
              <p:cNvPr id="4" name="Rectangle 3"/>
              <p:cNvSpPr/>
              <p:nvPr/>
            </p:nvSpPr>
            <p:spPr>
              <a:xfrm>
                <a:off x="522890" y="4154269"/>
                <a:ext cx="8077200" cy="646331"/>
              </a:xfrm>
              <a:prstGeom prst="rect">
                <a:avLst/>
              </a:prstGeom>
            </p:spPr>
            <p:txBody>
              <a:bodyPr wrap="square">
                <a:spAutoFit/>
              </a:bodyPr>
              <a:lstStyle/>
              <a:p>
                <a:pPr algn="ctr"/>
                <a14:m>
                  <m:oMath xmlns:m="http://schemas.openxmlformats.org/officeDocument/2006/math">
                    <m:r>
                      <a:rPr lang="en-US" b="0" i="1" smtClean="0">
                        <a:latin typeface="Cambria Math"/>
                      </a:rPr>
                      <m:t>𝑂𝑢𝑡𝑐𝑜𝑚𝑒</m:t>
                    </m:r>
                  </m:oMath>
                </a14:m>
                <a:r>
                  <a:rPr lang="en-US" dirty="0"/>
                  <a:t>=</a:t>
                </a:r>
                <a:r>
                  <a:rPr lang="el-GR" i="1" dirty="0"/>
                  <a:t> β</a:t>
                </a:r>
                <a:r>
                  <a:rPr lang="en-US" baseline="-25000" dirty="0"/>
                  <a:t>0</a:t>
                </a:r>
                <a:r>
                  <a:rPr lang="en-US" dirty="0"/>
                  <a:t> + </a:t>
                </a:r>
                <a:r>
                  <a:rPr lang="el-GR" i="1" dirty="0"/>
                  <a:t>β</a:t>
                </a:r>
                <a:r>
                  <a:rPr lang="en-US" i="1" baseline="-25000" dirty="0" smtClean="0"/>
                  <a:t>1</a:t>
                </a:r>
                <a:r>
                  <a:rPr lang="en-US" dirty="0" smtClean="0"/>
                  <a:t>*</a:t>
                </a:r>
                <a:r>
                  <a:rPr lang="en-US" i="1" dirty="0" smtClean="0"/>
                  <a:t>CTC </a:t>
                </a:r>
                <a:r>
                  <a:rPr lang="en-US" i="1" dirty="0" err="1" smtClean="0"/>
                  <a:t>Status</a:t>
                </a:r>
                <a:r>
                  <a:rPr lang="en-US" i="1" baseline="-25000" dirty="0" err="1" smtClean="0"/>
                  <a:t>i,q</a:t>
                </a:r>
                <a:r>
                  <a:rPr lang="en-US" dirty="0" smtClean="0"/>
                  <a:t> </a:t>
                </a:r>
                <a:r>
                  <a:rPr lang="en-US" dirty="0"/>
                  <a:t>+ </a:t>
                </a:r>
                <a:r>
                  <a:rPr lang="el-GR" i="1" dirty="0"/>
                  <a:t>β</a:t>
                </a:r>
                <a:r>
                  <a:rPr lang="en-US" i="1" baseline="-25000" dirty="0"/>
                  <a:t>2</a:t>
                </a:r>
                <a:r>
                  <a:rPr lang="en-US" dirty="0"/>
                  <a:t>*</a:t>
                </a:r>
                <a:r>
                  <a:rPr lang="en-US" i="1" dirty="0"/>
                  <a:t>Post </a:t>
                </a:r>
                <a:r>
                  <a:rPr lang="en-US" i="1" dirty="0" err="1" smtClean="0"/>
                  <a:t>Period</a:t>
                </a:r>
                <a:r>
                  <a:rPr lang="en-US" i="1" baseline="-25000" dirty="0" err="1" smtClean="0"/>
                  <a:t>i,q</a:t>
                </a:r>
                <a:r>
                  <a:rPr lang="en-US" dirty="0" smtClean="0"/>
                  <a:t> </a:t>
                </a:r>
                <a:r>
                  <a:rPr lang="en-US" dirty="0"/>
                  <a:t>+ </a:t>
                </a:r>
                <a:r>
                  <a:rPr lang="el-GR" i="1" dirty="0"/>
                  <a:t>β</a:t>
                </a:r>
                <a:r>
                  <a:rPr lang="en-US" i="1" baseline="-25000" dirty="0"/>
                  <a:t>3</a:t>
                </a:r>
                <a:r>
                  <a:rPr lang="en-US" dirty="0" smtClean="0"/>
                  <a:t>*(</a:t>
                </a:r>
                <a:r>
                  <a:rPr lang="en-US" i="1" dirty="0" smtClean="0"/>
                  <a:t>CTC </a:t>
                </a:r>
                <a:r>
                  <a:rPr lang="en-US" i="1" dirty="0" err="1" smtClean="0"/>
                  <a:t>Status</a:t>
                </a:r>
                <a:r>
                  <a:rPr lang="en-US" i="1" baseline="-25000" dirty="0" err="1" smtClean="0"/>
                  <a:t>i,q</a:t>
                </a:r>
                <a:r>
                  <a:rPr lang="en-US" dirty="0" smtClean="0"/>
                  <a:t>*</a:t>
                </a:r>
                <a:r>
                  <a:rPr lang="en-US" i="1" dirty="0" smtClean="0"/>
                  <a:t>Post </a:t>
                </a:r>
                <a:r>
                  <a:rPr lang="en-US" i="1" dirty="0" err="1" smtClean="0"/>
                  <a:t>Period</a:t>
                </a:r>
                <a:r>
                  <a:rPr lang="en-US" i="1" baseline="-25000" dirty="0" err="1" smtClean="0"/>
                  <a:t>i,q</a:t>
                </a:r>
                <a:r>
                  <a:rPr lang="en-US" dirty="0" smtClean="0"/>
                  <a:t>) +  </a:t>
                </a:r>
                <a:r>
                  <a:rPr lang="el-GR" i="1" dirty="0" smtClean="0"/>
                  <a:t>β</a:t>
                </a:r>
                <a:r>
                  <a:rPr lang="en-US" i="1" baseline="-25000" dirty="0" smtClean="0"/>
                  <a:t>4</a:t>
                </a:r>
                <a:r>
                  <a:rPr lang="en-US" i="1" dirty="0" smtClean="0"/>
                  <a:t>*</a:t>
                </a:r>
                <a:r>
                  <a:rPr lang="en-US" i="1" dirty="0" err="1" smtClean="0"/>
                  <a:t>Quarter</a:t>
                </a:r>
                <a:r>
                  <a:rPr lang="en-US" i="1" baseline="-25000" dirty="0" err="1" smtClean="0"/>
                  <a:t>q</a:t>
                </a:r>
                <a:r>
                  <a:rPr lang="en-US" dirty="0" smtClean="0"/>
                  <a:t>  + </a:t>
                </a:r>
                <a:r>
                  <a:rPr lang="el-GR" i="1" dirty="0" smtClean="0"/>
                  <a:t>β</a:t>
                </a:r>
                <a:r>
                  <a:rPr lang="en-US" i="1" baseline="-25000" dirty="0"/>
                  <a:t>5</a:t>
                </a:r>
                <a:r>
                  <a:rPr lang="en-US" dirty="0" smtClean="0"/>
                  <a:t>*Member </a:t>
                </a:r>
                <a:r>
                  <a:rPr lang="en-US" dirty="0" err="1" smtClean="0"/>
                  <a:t>Months</a:t>
                </a:r>
                <a:r>
                  <a:rPr lang="en-US" i="1" baseline="-25000" dirty="0" err="1" smtClean="0"/>
                  <a:t>iq</a:t>
                </a:r>
                <a:r>
                  <a:rPr lang="en-US" dirty="0" smtClean="0">
                    <a:solidFill>
                      <a:schemeClr val="bg1">
                        <a:lumMod val="75000"/>
                      </a:schemeClr>
                    </a:solidFill>
                  </a:rPr>
                  <a:t>+ </a:t>
                </a:r>
                <a:r>
                  <a:rPr lang="en-US" i="1" dirty="0" err="1" smtClean="0">
                    <a:solidFill>
                      <a:schemeClr val="bg1">
                        <a:lumMod val="75000"/>
                      </a:schemeClr>
                    </a:solidFill>
                  </a:rPr>
                  <a:t>ε</a:t>
                </a:r>
                <a:r>
                  <a:rPr lang="en-US" i="1" baseline="-25000" dirty="0" err="1" smtClean="0">
                    <a:solidFill>
                      <a:schemeClr val="bg1">
                        <a:lumMod val="75000"/>
                      </a:schemeClr>
                    </a:solidFill>
                  </a:rPr>
                  <a:t>iq</a:t>
                </a:r>
                <a:endParaRPr lang="en-US" dirty="0">
                  <a:solidFill>
                    <a:schemeClr val="bg1">
                      <a:lumMod val="75000"/>
                    </a:schemeClr>
                  </a:solidFill>
                </a:endParaRPr>
              </a:p>
            </p:txBody>
          </p:sp>
        </mc:Choice>
        <mc:Fallback xmlns="">
          <p:sp>
            <p:nvSpPr>
              <p:cNvPr id="4" name="Rectangle 3"/>
              <p:cNvSpPr>
                <a:spLocks noRot="1" noChangeAspect="1" noMove="1" noResize="1" noEditPoints="1" noAdjustHandles="1" noChangeArrowheads="1" noChangeShapeType="1" noTextEdit="1"/>
              </p:cNvSpPr>
              <p:nvPr/>
            </p:nvSpPr>
            <p:spPr>
              <a:xfrm>
                <a:off x="522890" y="4154269"/>
                <a:ext cx="8077200" cy="646331"/>
              </a:xfrm>
              <a:prstGeom prst="rect">
                <a:avLst/>
              </a:prstGeom>
              <a:blipFill rotWithShape="1">
                <a:blip r:embed="rId3"/>
                <a:stretch>
                  <a:fillRect t="-4673" r="-226" b="-13084"/>
                </a:stretch>
              </a:blipFill>
            </p:spPr>
            <p:txBody>
              <a:bodyPr/>
              <a:lstStyle/>
              <a:p>
                <a:r>
                  <a:rPr lang="en-US">
                    <a:noFill/>
                  </a:rPr>
                  <a:t> </a:t>
                </a:r>
              </a:p>
            </p:txBody>
          </p:sp>
        </mc:Fallback>
      </mc:AlternateContent>
      <p:sp>
        <p:nvSpPr>
          <p:cNvPr id="5" name="Rectangle 4"/>
          <p:cNvSpPr/>
          <p:nvPr/>
        </p:nvSpPr>
        <p:spPr>
          <a:xfrm>
            <a:off x="5410200" y="4154269"/>
            <a:ext cx="3048000" cy="32316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26664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14600"/>
            <a:ext cx="8229600" cy="1143000"/>
          </a:xfrm>
        </p:spPr>
        <p:txBody>
          <a:bodyPr/>
          <a:lstStyle/>
          <a:p>
            <a:r>
              <a:rPr lang="en-US" dirty="0" smtClean="0"/>
              <a:t>Results</a:t>
            </a:r>
            <a:endParaRPr lang="en-US" dirty="0"/>
          </a:p>
        </p:txBody>
      </p:sp>
    </p:spTree>
    <p:extLst>
      <p:ext uri="{BB962C8B-B14F-4D97-AF65-F5344CB8AC3E}">
        <p14:creationId xmlns:p14="http://schemas.microsoft.com/office/powerpoint/2010/main" val="18695067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14600"/>
            <a:ext cx="8229600" cy="1143000"/>
          </a:xfrm>
          <a:solidFill>
            <a:schemeClr val="tx1"/>
          </a:solidFill>
        </p:spPr>
        <p:txBody>
          <a:bodyPr/>
          <a:lstStyle/>
          <a:p>
            <a:r>
              <a:rPr lang="en-US" dirty="0" smtClean="0">
                <a:solidFill>
                  <a:schemeClr val="bg1"/>
                </a:solidFill>
              </a:rPr>
              <a:t>Total Cost of Care</a:t>
            </a:r>
            <a:endParaRPr lang="en-US" dirty="0">
              <a:solidFill>
                <a:schemeClr val="bg1"/>
              </a:solidFill>
            </a:endParaRPr>
          </a:p>
        </p:txBody>
      </p:sp>
    </p:spTree>
    <p:extLst>
      <p:ext uri="{BB962C8B-B14F-4D97-AF65-F5344CB8AC3E}">
        <p14:creationId xmlns:p14="http://schemas.microsoft.com/office/powerpoint/2010/main" val="19678457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Total Cost of Care Difference-in- Differences, Wave 1</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40890388"/>
              </p:ext>
            </p:extLst>
          </p:nvPr>
        </p:nvGraphicFramePr>
        <p:xfrm>
          <a:off x="228599" y="2057400"/>
          <a:ext cx="8686801" cy="2167890"/>
        </p:xfrm>
        <a:graphic>
          <a:graphicData uri="http://schemas.openxmlformats.org/drawingml/2006/table">
            <a:tbl>
              <a:tblPr>
                <a:tableStyleId>{8EC20E35-A176-4012-BC5E-935CFFF8708E}</a:tableStyleId>
              </a:tblPr>
              <a:tblGrid>
                <a:gridCol w="1046823"/>
                <a:gridCol w="763999"/>
                <a:gridCol w="763999"/>
                <a:gridCol w="866843"/>
                <a:gridCol w="763999"/>
                <a:gridCol w="763999"/>
                <a:gridCol w="896227"/>
                <a:gridCol w="915912"/>
                <a:gridCol w="685800"/>
                <a:gridCol w="609600"/>
                <a:gridCol w="609600"/>
              </a:tblGrid>
              <a:tr h="266700">
                <a:tc>
                  <a:txBody>
                    <a:bodyPr/>
                    <a:lstStyle/>
                    <a:p>
                      <a:pPr algn="ctr" fontAlgn="b"/>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gridSpan="3">
                  <a:txBody>
                    <a:bodyPr/>
                    <a:lstStyle/>
                    <a:p>
                      <a:pPr algn="ctr" fontAlgn="b"/>
                      <a:r>
                        <a:rPr lang="en-US" sz="1800" u="none" strike="noStrike" dirty="0">
                          <a:effectLst/>
                        </a:rPr>
                        <a:t>CTC</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gridSpan="3">
                  <a:txBody>
                    <a:bodyPr/>
                    <a:lstStyle/>
                    <a:p>
                      <a:pPr algn="ctr" fontAlgn="b"/>
                      <a:r>
                        <a:rPr lang="en-US" sz="1800" u="none" strike="noStrike" dirty="0">
                          <a:effectLst/>
                        </a:rPr>
                        <a:t>Control</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hMerge="1">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rowSpan="2">
                  <a:txBody>
                    <a:bodyPr/>
                    <a:lstStyle/>
                    <a:p>
                      <a:pPr algn="ctr" fontAlgn="b"/>
                      <a:r>
                        <a:rPr lang="en-US" sz="1580" u="none" strike="noStrike" dirty="0">
                          <a:effectLst/>
                        </a:rPr>
                        <a:t>DID</a:t>
                      </a:r>
                      <a:endParaRPr lang="en-US" sz="158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US" sz="1580" u="none" strike="noStrike" dirty="0">
                          <a:effectLst/>
                        </a:rPr>
                        <a:t>p-value</a:t>
                      </a:r>
                      <a:endParaRPr lang="en-US" sz="158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b"/>
                      <a:r>
                        <a:rPr lang="en-US" sz="1800" u="none" strike="noStrike" dirty="0">
                          <a:effectLst/>
                        </a:rPr>
                        <a:t>95% CI</a:t>
                      </a:r>
                      <a:endParaRPr lang="en-US" sz="18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r>
              <a:tr h="266700">
                <a:tc>
                  <a:txBody>
                    <a:bodyPr/>
                    <a:lstStyle/>
                    <a:p>
                      <a:pPr algn="ctr" fontAlgn="b"/>
                      <a:endParaRPr lang="en-US" sz="1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580" u="none" strike="noStrike" dirty="0">
                          <a:effectLst/>
                        </a:rPr>
                        <a:t>Pre</a:t>
                      </a:r>
                      <a:endParaRPr lang="en-US" sz="158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80" u="none" strike="noStrike" dirty="0">
                          <a:effectLst/>
                        </a:rPr>
                        <a:t>Post</a:t>
                      </a:r>
                      <a:endParaRPr lang="en-US" sz="158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80" u="none" strike="noStrike" dirty="0">
                          <a:effectLst/>
                        </a:rPr>
                        <a:t>Difference</a:t>
                      </a:r>
                      <a:endParaRPr lang="en-US" sz="158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80" u="none" strike="noStrike" dirty="0">
                          <a:effectLst/>
                        </a:rPr>
                        <a:t>Pre</a:t>
                      </a:r>
                      <a:endParaRPr lang="en-US" sz="158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80" u="none" strike="noStrike" dirty="0">
                          <a:effectLst/>
                        </a:rPr>
                        <a:t>Post</a:t>
                      </a:r>
                      <a:endParaRPr lang="en-US" sz="158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80" u="none" strike="noStrike" dirty="0">
                          <a:effectLst/>
                        </a:rPr>
                        <a:t>Difference</a:t>
                      </a:r>
                      <a:endParaRPr lang="en-US" sz="158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en-US" sz="158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vMerge="1">
                  <a:txBody>
                    <a:bodyPr/>
                    <a:lstStyle/>
                    <a:p>
                      <a:pPr algn="ctr" fontAlgn="b"/>
                      <a:endParaRPr lang="en-US" sz="158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580" u="none" strike="noStrike" dirty="0">
                          <a:effectLst/>
                        </a:rPr>
                        <a:t>lower</a:t>
                      </a:r>
                      <a:endParaRPr lang="en-US" sz="158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580" u="none" strike="noStrike" dirty="0">
                          <a:effectLst/>
                        </a:rPr>
                        <a:t>upper</a:t>
                      </a:r>
                      <a:endParaRPr lang="en-US" sz="158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266700">
                <a:tc>
                  <a:txBody>
                    <a:bodyPr/>
                    <a:lstStyle/>
                    <a:p>
                      <a:pPr algn="l" fontAlgn="b"/>
                      <a:r>
                        <a:rPr lang="en-US" sz="1500" u="none" strike="noStrike" dirty="0" smtClean="0">
                          <a:effectLst/>
                        </a:rPr>
                        <a:t>IPTW</a:t>
                      </a:r>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r>
              <a:tr h="266700">
                <a:tc>
                  <a:txBody>
                    <a:bodyPr/>
                    <a:lstStyle/>
                    <a:p>
                      <a:pPr algn="l" fontAlgn="b"/>
                      <a:r>
                        <a:rPr lang="en-US" sz="1500" u="none" strike="noStrike" dirty="0">
                          <a:effectLst/>
                        </a:rPr>
                        <a:t>Part 1</a:t>
                      </a:r>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b"/>
                      <a:r>
                        <a:rPr lang="en-US" sz="1500" u="none" strike="noStrike" dirty="0">
                          <a:effectLst/>
                        </a:rPr>
                        <a:t>0.84</a:t>
                      </a:r>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500" u="none" strike="noStrike" dirty="0">
                          <a:effectLst/>
                        </a:rPr>
                        <a:t>0.84</a:t>
                      </a:r>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500" u="none" strike="noStrike" dirty="0">
                          <a:effectLst/>
                        </a:rPr>
                        <a:t>0.00</a:t>
                      </a:r>
                      <a:endParaRPr lang="en-US" sz="15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r" fontAlgn="b"/>
                      <a:r>
                        <a:rPr lang="en-US" sz="1500" u="none" strike="noStrike" dirty="0">
                          <a:effectLst/>
                        </a:rPr>
                        <a:t>0.85</a:t>
                      </a:r>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500" u="none" strike="noStrike" dirty="0">
                          <a:effectLst/>
                        </a:rPr>
                        <a:t>0.83</a:t>
                      </a:r>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500" u="none" strike="noStrike" dirty="0">
                          <a:effectLst/>
                        </a:rPr>
                        <a:t>-0.02</a:t>
                      </a:r>
                      <a:endParaRPr lang="en-US" sz="15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r" fontAlgn="b"/>
                      <a:r>
                        <a:rPr lang="en-US" sz="1500" u="none" strike="noStrike" dirty="0" smtClean="0">
                          <a:effectLst/>
                        </a:rPr>
                        <a:t>1.14</a:t>
                      </a:r>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500" u="none" strike="noStrike" dirty="0">
                          <a:effectLst/>
                        </a:rPr>
                        <a:t>0.00</a:t>
                      </a:r>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500" u="none" strike="noStrike" dirty="0">
                          <a:effectLst/>
                        </a:rPr>
                        <a:t>1.08</a:t>
                      </a:r>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500" u="none" strike="noStrike" dirty="0">
                          <a:effectLst/>
                        </a:rPr>
                        <a:t>1.20</a:t>
                      </a:r>
                      <a:endParaRPr lang="en-US" sz="15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r>
              <a:tr h="266700">
                <a:tc>
                  <a:txBody>
                    <a:bodyPr/>
                    <a:lstStyle/>
                    <a:p>
                      <a:pPr algn="l" fontAlgn="b"/>
                      <a:r>
                        <a:rPr lang="en-US" sz="1500" u="none" strike="noStrike">
                          <a:effectLst/>
                        </a:rPr>
                        <a:t>Part 2</a:t>
                      </a:r>
                      <a:endParaRPr lang="en-US" sz="15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b"/>
                      <a:r>
                        <a:rPr lang="en-US" sz="1500" u="none" strike="noStrike">
                          <a:effectLst/>
                        </a:rPr>
                        <a:t>$1,617</a:t>
                      </a:r>
                      <a:endParaRPr lang="en-US" sz="15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500" u="none" strike="noStrike" dirty="0">
                          <a:effectLst/>
                        </a:rPr>
                        <a:t>$1,709</a:t>
                      </a:r>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500" u="none" strike="noStrike">
                          <a:effectLst/>
                        </a:rPr>
                        <a:t>$92</a:t>
                      </a:r>
                      <a:endParaRPr lang="en-US" sz="15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r" fontAlgn="b"/>
                      <a:r>
                        <a:rPr lang="en-US" sz="1500" u="none" strike="noStrike" dirty="0">
                          <a:effectLst/>
                        </a:rPr>
                        <a:t>$1,859</a:t>
                      </a:r>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500" u="none" strike="noStrike" dirty="0">
                          <a:effectLst/>
                        </a:rPr>
                        <a:t>$1,993</a:t>
                      </a:r>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500" u="none" strike="noStrike" dirty="0">
                          <a:effectLst/>
                        </a:rPr>
                        <a:t>$134</a:t>
                      </a:r>
                      <a:endParaRPr lang="en-US" sz="15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r" fontAlgn="b"/>
                      <a:r>
                        <a:rPr lang="en-US" sz="1500" u="none" strike="noStrike" dirty="0" smtClean="0">
                          <a:effectLst/>
                        </a:rPr>
                        <a:t>0.98 (-$42)</a:t>
                      </a:r>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500" u="none" strike="noStrike">
                          <a:effectLst/>
                        </a:rPr>
                        <a:t>0.58</a:t>
                      </a:r>
                      <a:endParaRPr lang="en-US" sz="15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500" u="none" strike="noStrike">
                          <a:effectLst/>
                        </a:rPr>
                        <a:t>0.93</a:t>
                      </a:r>
                      <a:endParaRPr lang="en-US" sz="15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500" u="none" strike="noStrike">
                          <a:effectLst/>
                        </a:rPr>
                        <a:t>1.04</a:t>
                      </a:r>
                      <a:endParaRPr lang="en-US" sz="15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r>
              <a:tr h="266700">
                <a:tc>
                  <a:txBody>
                    <a:bodyPr/>
                    <a:lstStyle/>
                    <a:p>
                      <a:pPr algn="l" fontAlgn="b"/>
                      <a:r>
                        <a:rPr lang="en-US" sz="1500" u="none" strike="noStrike" dirty="0" smtClean="0">
                          <a:effectLst/>
                        </a:rPr>
                        <a:t>Matching</a:t>
                      </a:r>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r" fontAlgn="b"/>
                      <a:endParaRPr lang="en-US" sz="15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lumMod val="85000"/>
                      </a:schemeClr>
                    </a:solidFill>
                  </a:tcPr>
                </a:tc>
              </a:tr>
              <a:tr h="266700">
                <a:tc>
                  <a:txBody>
                    <a:bodyPr/>
                    <a:lstStyle/>
                    <a:p>
                      <a:pPr algn="l" fontAlgn="b"/>
                      <a:r>
                        <a:rPr lang="en-US" sz="1500" u="none" strike="noStrike" dirty="0">
                          <a:effectLst/>
                        </a:rPr>
                        <a:t>Part 1</a:t>
                      </a:r>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b"/>
                      <a:r>
                        <a:rPr lang="en-US" sz="1500" u="none" strike="noStrike">
                          <a:effectLst/>
                        </a:rPr>
                        <a:t>0.83</a:t>
                      </a:r>
                      <a:endParaRPr lang="en-US" sz="15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500" u="none" strike="noStrike">
                          <a:effectLst/>
                        </a:rPr>
                        <a:t>0.82</a:t>
                      </a:r>
                      <a:endParaRPr lang="en-US" sz="15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500" u="none" strike="noStrike" dirty="0">
                          <a:effectLst/>
                        </a:rPr>
                        <a:t>0.00</a:t>
                      </a:r>
                      <a:endParaRPr lang="en-US" sz="15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r" fontAlgn="b"/>
                      <a:r>
                        <a:rPr lang="en-US" sz="1500" u="none" strike="noStrike">
                          <a:effectLst/>
                        </a:rPr>
                        <a:t>0.80</a:t>
                      </a:r>
                      <a:endParaRPr lang="en-US" sz="15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500" u="none" strike="noStrike">
                          <a:effectLst/>
                        </a:rPr>
                        <a:t>0.80</a:t>
                      </a:r>
                      <a:endParaRPr lang="en-US" sz="15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500" u="none" strike="noStrike" dirty="0">
                          <a:effectLst/>
                        </a:rPr>
                        <a:t>0.00</a:t>
                      </a:r>
                      <a:endParaRPr lang="en-US" sz="15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r" fontAlgn="b"/>
                      <a:r>
                        <a:rPr lang="en-US" sz="1500" u="none" strike="noStrike" dirty="0">
                          <a:effectLst/>
                        </a:rPr>
                        <a:t>0.99</a:t>
                      </a:r>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500" u="none" strike="noStrike" dirty="0">
                          <a:effectLst/>
                        </a:rPr>
                        <a:t>0.81</a:t>
                      </a:r>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500" u="none" strike="noStrike" dirty="0">
                          <a:effectLst/>
                        </a:rPr>
                        <a:t>0.93</a:t>
                      </a:r>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500" u="none" strike="noStrike" dirty="0">
                          <a:effectLst/>
                        </a:rPr>
                        <a:t>1.06</a:t>
                      </a:r>
                      <a:endParaRPr lang="en-US" sz="15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r>
              <a:tr h="266700">
                <a:tc>
                  <a:txBody>
                    <a:bodyPr/>
                    <a:lstStyle/>
                    <a:p>
                      <a:pPr algn="l" fontAlgn="b"/>
                      <a:r>
                        <a:rPr lang="en-US" sz="1500" u="none" strike="noStrike">
                          <a:effectLst/>
                        </a:rPr>
                        <a:t>Part 2</a:t>
                      </a:r>
                      <a:endParaRPr lang="en-US" sz="15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b"/>
                      <a:r>
                        <a:rPr lang="en-US" sz="1500" u="none" strike="noStrike">
                          <a:effectLst/>
                        </a:rPr>
                        <a:t>$1,626</a:t>
                      </a:r>
                      <a:endParaRPr lang="en-US" sz="15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fontAlgn="b"/>
                      <a:r>
                        <a:rPr lang="en-US" sz="1500" u="none" strike="noStrike">
                          <a:effectLst/>
                        </a:rPr>
                        <a:t>$1,687</a:t>
                      </a:r>
                      <a:endParaRPr lang="en-US" sz="1500" b="0" i="0" u="none" strike="noStrike">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1500" u="none" strike="noStrike" dirty="0">
                          <a:effectLst/>
                        </a:rPr>
                        <a:t>$61</a:t>
                      </a:r>
                      <a:endParaRPr lang="en-US" sz="15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b"/>
                      <a:r>
                        <a:rPr lang="en-US" sz="1500" u="none" strike="noStrike">
                          <a:effectLst/>
                        </a:rPr>
                        <a:t>$1,616</a:t>
                      </a:r>
                      <a:endParaRPr lang="en-US" sz="15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fontAlgn="b"/>
                      <a:r>
                        <a:rPr lang="en-US" sz="1500" u="none" strike="noStrike">
                          <a:effectLst/>
                        </a:rPr>
                        <a:t>$1,688</a:t>
                      </a:r>
                      <a:endParaRPr lang="en-US" sz="1500" b="0" i="0" u="none" strike="noStrike">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1500" u="none" strike="noStrike" dirty="0">
                          <a:effectLst/>
                        </a:rPr>
                        <a:t>$72</a:t>
                      </a:r>
                      <a:endParaRPr lang="en-US" sz="15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b"/>
                      <a:r>
                        <a:rPr lang="en-US" sz="1500" u="none" strike="noStrike" dirty="0" smtClean="0">
                          <a:effectLst/>
                        </a:rPr>
                        <a:t>0.99 (-$11)</a:t>
                      </a:r>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fontAlgn="b"/>
                      <a:r>
                        <a:rPr lang="en-US" sz="1500" u="none" strike="noStrike">
                          <a:effectLst/>
                        </a:rPr>
                        <a:t>0.78</a:t>
                      </a:r>
                      <a:endParaRPr lang="en-US" sz="1500" b="0" i="0" u="none" strike="noStrike">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1500" u="none" strike="noStrike" dirty="0">
                          <a:effectLst/>
                        </a:rPr>
                        <a:t>0.94</a:t>
                      </a:r>
                      <a:endParaRPr lang="en-US" sz="15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1500" u="none" strike="noStrike" dirty="0">
                          <a:effectLst/>
                        </a:rPr>
                        <a:t>1.05</a:t>
                      </a:r>
                      <a:endParaRPr lang="en-US" sz="15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228600" y="4800600"/>
            <a:ext cx="8534400" cy="923330"/>
          </a:xfrm>
          <a:prstGeom prst="rect">
            <a:avLst/>
          </a:prstGeom>
          <a:noFill/>
        </p:spPr>
        <p:txBody>
          <a:bodyPr wrap="square" rtlCol="0">
            <a:spAutoFit/>
          </a:bodyPr>
          <a:lstStyle/>
          <a:p>
            <a:r>
              <a:rPr lang="en-US" dirty="0" smtClean="0"/>
              <a:t>Note: </a:t>
            </a:r>
          </a:p>
          <a:p>
            <a:r>
              <a:rPr lang="en-US" dirty="0" smtClean="0"/>
              <a:t>Part 1 represents the odds of having any quarterly cost, DID=Odds Ratio</a:t>
            </a:r>
          </a:p>
          <a:p>
            <a:r>
              <a:rPr lang="en-US" dirty="0"/>
              <a:t>P</a:t>
            </a:r>
            <a:r>
              <a:rPr lang="en-US" dirty="0" smtClean="0"/>
              <a:t>art 2 represents the mean quarterly costs of those with &gt;$0 in costs, DID=Rate Ratio</a:t>
            </a:r>
            <a:endParaRPr lang="en-US" dirty="0"/>
          </a:p>
        </p:txBody>
      </p:sp>
      <p:sp>
        <p:nvSpPr>
          <p:cNvPr id="6" name="Rectangle 5"/>
          <p:cNvSpPr/>
          <p:nvPr/>
        </p:nvSpPr>
        <p:spPr>
          <a:xfrm>
            <a:off x="6096000" y="2904783"/>
            <a:ext cx="2819400" cy="29561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9620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163207" y="2209800"/>
            <a:ext cx="6761593" cy="4064150"/>
          </a:xfrm>
          <a:prstGeom prst="rect">
            <a:avLst/>
          </a:prstGeom>
        </p:spPr>
      </p:pic>
      <p:sp>
        <p:nvSpPr>
          <p:cNvPr id="2" name="Title 1"/>
          <p:cNvSpPr>
            <a:spLocks noGrp="1"/>
          </p:cNvSpPr>
          <p:nvPr>
            <p:ph type="title"/>
          </p:nvPr>
        </p:nvSpPr>
        <p:spPr>
          <a:xfrm>
            <a:off x="381001" y="1447800"/>
            <a:ext cx="8305800" cy="914400"/>
          </a:xfrm>
        </p:spPr>
        <p:txBody>
          <a:bodyPr>
            <a:normAutofit fontScale="90000"/>
          </a:bodyPr>
          <a:lstStyle/>
          <a:p>
            <a:r>
              <a:rPr lang="en-US" sz="3200" dirty="0" smtClean="0"/>
              <a:t>Odds of a patient having any </a:t>
            </a:r>
            <a:r>
              <a:rPr lang="en-US" sz="3200" dirty="0"/>
              <a:t>c</a:t>
            </a:r>
            <a:r>
              <a:rPr lang="en-US" sz="3200" dirty="0" smtClean="0"/>
              <a:t>ost – Wave 1 with IPTW</a:t>
            </a:r>
            <a:endParaRPr lang="en-US" sz="3200" dirty="0"/>
          </a:p>
        </p:txBody>
      </p:sp>
      <p:sp>
        <p:nvSpPr>
          <p:cNvPr id="8" name="Title 1"/>
          <p:cNvSpPr txBox="1">
            <a:spLocks/>
          </p:cNvSpPr>
          <p:nvPr/>
        </p:nvSpPr>
        <p:spPr>
          <a:xfrm>
            <a:off x="609600" y="228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Corbel" pitchFamily="34" charset="0"/>
                <a:ea typeface="+mj-ea"/>
                <a:cs typeface="+mj-cs"/>
              </a:defRPr>
            </a:lvl1pPr>
          </a:lstStyle>
          <a:p>
            <a:r>
              <a:rPr lang="en-US" dirty="0" smtClean="0"/>
              <a:t>Total Cost of Care – IPTW, Wave 1</a:t>
            </a:r>
            <a:endParaRPr lang="en-US" dirty="0"/>
          </a:p>
        </p:txBody>
      </p:sp>
      <p:grpSp>
        <p:nvGrpSpPr>
          <p:cNvPr id="13" name="Group 12"/>
          <p:cNvGrpSpPr/>
          <p:nvPr/>
        </p:nvGrpSpPr>
        <p:grpSpPr>
          <a:xfrm>
            <a:off x="1524000" y="5638800"/>
            <a:ext cx="6019800" cy="277001"/>
            <a:chOff x="1524000" y="5638800"/>
            <a:chExt cx="6019800" cy="277001"/>
          </a:xfrm>
        </p:grpSpPr>
        <p:sp>
          <p:nvSpPr>
            <p:cNvPr id="9" name="TextBox 8"/>
            <p:cNvSpPr txBox="1"/>
            <p:nvPr/>
          </p:nvSpPr>
          <p:spPr>
            <a:xfrm>
              <a:off x="1524000" y="5638802"/>
              <a:ext cx="762000" cy="276999"/>
            </a:xfrm>
            <a:prstGeom prst="rect">
              <a:avLst/>
            </a:prstGeom>
            <a:noFill/>
          </p:spPr>
          <p:txBody>
            <a:bodyPr wrap="square" rtlCol="0">
              <a:spAutoFit/>
            </a:bodyPr>
            <a:lstStyle/>
            <a:p>
              <a:r>
                <a:rPr lang="en-US" sz="1200" dirty="0" smtClean="0"/>
                <a:t>2011, q1</a:t>
              </a:r>
              <a:endParaRPr lang="en-US" sz="1200" dirty="0"/>
            </a:p>
          </p:txBody>
        </p:sp>
        <p:sp>
          <p:nvSpPr>
            <p:cNvPr id="10" name="TextBox 9"/>
            <p:cNvSpPr txBox="1"/>
            <p:nvPr/>
          </p:nvSpPr>
          <p:spPr>
            <a:xfrm>
              <a:off x="3276600" y="5638802"/>
              <a:ext cx="762000" cy="276999"/>
            </a:xfrm>
            <a:prstGeom prst="rect">
              <a:avLst/>
            </a:prstGeom>
            <a:noFill/>
          </p:spPr>
          <p:txBody>
            <a:bodyPr wrap="square" rtlCol="0">
              <a:spAutoFit/>
            </a:bodyPr>
            <a:lstStyle/>
            <a:p>
              <a:r>
                <a:rPr lang="en-US" sz="1200" dirty="0" smtClean="0"/>
                <a:t>2012, q1</a:t>
              </a:r>
              <a:endParaRPr lang="en-US" sz="1200" dirty="0"/>
            </a:p>
          </p:txBody>
        </p:sp>
        <p:sp>
          <p:nvSpPr>
            <p:cNvPr id="11" name="TextBox 10"/>
            <p:cNvSpPr txBox="1"/>
            <p:nvPr/>
          </p:nvSpPr>
          <p:spPr>
            <a:xfrm>
              <a:off x="5029200" y="5638801"/>
              <a:ext cx="762000" cy="276999"/>
            </a:xfrm>
            <a:prstGeom prst="rect">
              <a:avLst/>
            </a:prstGeom>
            <a:noFill/>
          </p:spPr>
          <p:txBody>
            <a:bodyPr wrap="square" rtlCol="0">
              <a:spAutoFit/>
            </a:bodyPr>
            <a:lstStyle/>
            <a:p>
              <a:r>
                <a:rPr lang="en-US" sz="1200" dirty="0" smtClean="0"/>
                <a:t>2013, q1</a:t>
              </a:r>
              <a:endParaRPr lang="en-US" sz="1200" dirty="0"/>
            </a:p>
          </p:txBody>
        </p:sp>
        <p:sp>
          <p:nvSpPr>
            <p:cNvPr id="12" name="TextBox 11"/>
            <p:cNvSpPr txBox="1"/>
            <p:nvPr/>
          </p:nvSpPr>
          <p:spPr>
            <a:xfrm>
              <a:off x="6781800" y="5638800"/>
              <a:ext cx="762000" cy="276999"/>
            </a:xfrm>
            <a:prstGeom prst="rect">
              <a:avLst/>
            </a:prstGeom>
            <a:noFill/>
          </p:spPr>
          <p:txBody>
            <a:bodyPr wrap="square" rtlCol="0">
              <a:spAutoFit/>
            </a:bodyPr>
            <a:lstStyle/>
            <a:p>
              <a:r>
                <a:rPr lang="en-US" sz="1200" dirty="0" smtClean="0"/>
                <a:t>2014, q1</a:t>
              </a:r>
              <a:endParaRPr lang="en-US" sz="1200" dirty="0"/>
            </a:p>
          </p:txBody>
        </p:sp>
      </p:grpSp>
    </p:spTree>
    <p:extLst>
      <p:ext uri="{BB962C8B-B14F-4D97-AF65-F5344CB8AC3E}">
        <p14:creationId xmlns:p14="http://schemas.microsoft.com/office/powerpoint/2010/main" val="21152252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latin typeface="+mn-lt"/>
              </a:rPr>
              <a:t>Background</a:t>
            </a:r>
          </a:p>
          <a:p>
            <a:r>
              <a:rPr lang="en-US" dirty="0" smtClean="0">
                <a:latin typeface="+mn-lt"/>
              </a:rPr>
              <a:t>Objective</a:t>
            </a:r>
          </a:p>
          <a:p>
            <a:r>
              <a:rPr lang="en-US" dirty="0" smtClean="0">
                <a:latin typeface="+mn-lt"/>
              </a:rPr>
              <a:t>Methods</a:t>
            </a:r>
          </a:p>
          <a:p>
            <a:r>
              <a:rPr lang="en-US" dirty="0" smtClean="0">
                <a:latin typeface="+mn-lt"/>
              </a:rPr>
              <a:t>Results</a:t>
            </a:r>
          </a:p>
          <a:p>
            <a:r>
              <a:rPr lang="en-US" dirty="0" smtClean="0">
                <a:latin typeface="+mn-lt"/>
              </a:rPr>
              <a:t>Limitations</a:t>
            </a:r>
          </a:p>
          <a:p>
            <a:r>
              <a:rPr lang="en-US" dirty="0" smtClean="0">
                <a:latin typeface="+mn-lt"/>
              </a:rPr>
              <a:t>Next steps</a:t>
            </a:r>
            <a:endParaRPr lang="en-US" dirty="0">
              <a:latin typeface="+mn-lt"/>
            </a:endParaRPr>
          </a:p>
        </p:txBody>
      </p:sp>
    </p:spTree>
    <p:extLst>
      <p:ext uri="{BB962C8B-B14F-4D97-AF65-F5344CB8AC3E}">
        <p14:creationId xmlns:p14="http://schemas.microsoft.com/office/powerpoint/2010/main" val="2283664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1447800"/>
            <a:ext cx="8305800" cy="914400"/>
          </a:xfrm>
        </p:spPr>
        <p:txBody>
          <a:bodyPr>
            <a:normAutofit fontScale="90000"/>
          </a:bodyPr>
          <a:lstStyle/>
          <a:p>
            <a:r>
              <a:rPr lang="en-US" sz="3200" dirty="0" smtClean="0"/>
              <a:t>Quarterly total cost/patient of patients with &gt;$0 cost– Wave 1 with IPTW</a:t>
            </a:r>
            <a:endParaRPr lang="en-US" sz="3200" dirty="0"/>
          </a:p>
        </p:txBody>
      </p:sp>
      <p:sp>
        <p:nvSpPr>
          <p:cNvPr id="8" name="Title 1"/>
          <p:cNvSpPr txBox="1">
            <a:spLocks/>
          </p:cNvSpPr>
          <p:nvPr/>
        </p:nvSpPr>
        <p:spPr>
          <a:xfrm>
            <a:off x="609600" y="228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Corbel" pitchFamily="34" charset="0"/>
                <a:ea typeface="+mj-ea"/>
                <a:cs typeface="+mj-cs"/>
              </a:defRPr>
            </a:lvl1pPr>
          </a:lstStyle>
          <a:p>
            <a:r>
              <a:rPr lang="en-US" dirty="0" smtClean="0"/>
              <a:t>Total Cost of Care – IPTW, Wave 1</a:t>
            </a:r>
            <a:endParaRPr lang="en-US" dirty="0"/>
          </a:p>
        </p:txBody>
      </p:sp>
      <p:grpSp>
        <p:nvGrpSpPr>
          <p:cNvPr id="4" name="Group 3"/>
          <p:cNvGrpSpPr/>
          <p:nvPr/>
        </p:nvGrpSpPr>
        <p:grpSpPr>
          <a:xfrm>
            <a:off x="1346424" y="2340176"/>
            <a:ext cx="6502176" cy="3908224"/>
            <a:chOff x="1346424" y="2340176"/>
            <a:chExt cx="6502176" cy="3908224"/>
          </a:xfrm>
        </p:grpSpPr>
        <p:pic>
          <p:nvPicPr>
            <p:cNvPr id="3" name="Picture 2"/>
            <p:cNvPicPr>
              <a:picLocks noChangeAspect="1"/>
            </p:cNvPicPr>
            <p:nvPr/>
          </p:nvPicPr>
          <p:blipFill>
            <a:blip r:embed="rId3"/>
            <a:stretch>
              <a:fillRect/>
            </a:stretch>
          </p:blipFill>
          <p:spPr>
            <a:xfrm>
              <a:off x="1346424" y="2340176"/>
              <a:ext cx="6502176" cy="3908224"/>
            </a:xfrm>
            <a:prstGeom prst="rect">
              <a:avLst/>
            </a:prstGeom>
          </p:spPr>
        </p:pic>
        <p:sp>
          <p:nvSpPr>
            <p:cNvPr id="15" name="TextBox 14"/>
            <p:cNvSpPr txBox="1"/>
            <p:nvPr/>
          </p:nvSpPr>
          <p:spPr>
            <a:xfrm>
              <a:off x="1676400" y="5638802"/>
              <a:ext cx="762000" cy="276999"/>
            </a:xfrm>
            <a:prstGeom prst="rect">
              <a:avLst/>
            </a:prstGeom>
            <a:noFill/>
          </p:spPr>
          <p:txBody>
            <a:bodyPr wrap="square" rtlCol="0">
              <a:spAutoFit/>
            </a:bodyPr>
            <a:lstStyle/>
            <a:p>
              <a:r>
                <a:rPr lang="en-US" sz="1200" dirty="0" smtClean="0"/>
                <a:t>2011, q1</a:t>
              </a:r>
              <a:endParaRPr lang="en-US" sz="1200" dirty="0"/>
            </a:p>
          </p:txBody>
        </p:sp>
        <p:sp>
          <p:nvSpPr>
            <p:cNvPr id="16" name="TextBox 15"/>
            <p:cNvSpPr txBox="1"/>
            <p:nvPr/>
          </p:nvSpPr>
          <p:spPr>
            <a:xfrm>
              <a:off x="3429000" y="5638802"/>
              <a:ext cx="762000" cy="276999"/>
            </a:xfrm>
            <a:prstGeom prst="rect">
              <a:avLst/>
            </a:prstGeom>
            <a:noFill/>
          </p:spPr>
          <p:txBody>
            <a:bodyPr wrap="square" rtlCol="0">
              <a:spAutoFit/>
            </a:bodyPr>
            <a:lstStyle/>
            <a:p>
              <a:r>
                <a:rPr lang="en-US" sz="1200" dirty="0" smtClean="0"/>
                <a:t>2012, q1</a:t>
              </a:r>
              <a:endParaRPr lang="en-US" sz="1200" dirty="0"/>
            </a:p>
          </p:txBody>
        </p:sp>
        <p:sp>
          <p:nvSpPr>
            <p:cNvPr id="17" name="TextBox 16"/>
            <p:cNvSpPr txBox="1"/>
            <p:nvPr/>
          </p:nvSpPr>
          <p:spPr>
            <a:xfrm>
              <a:off x="5181600" y="5638801"/>
              <a:ext cx="762000" cy="276999"/>
            </a:xfrm>
            <a:prstGeom prst="rect">
              <a:avLst/>
            </a:prstGeom>
            <a:noFill/>
          </p:spPr>
          <p:txBody>
            <a:bodyPr wrap="square" rtlCol="0">
              <a:spAutoFit/>
            </a:bodyPr>
            <a:lstStyle/>
            <a:p>
              <a:r>
                <a:rPr lang="en-US" sz="1200" dirty="0" smtClean="0"/>
                <a:t>2013, q1</a:t>
              </a:r>
              <a:endParaRPr lang="en-US" sz="1200" dirty="0"/>
            </a:p>
          </p:txBody>
        </p:sp>
        <p:sp>
          <p:nvSpPr>
            <p:cNvPr id="18" name="TextBox 17"/>
            <p:cNvSpPr txBox="1"/>
            <p:nvPr/>
          </p:nvSpPr>
          <p:spPr>
            <a:xfrm>
              <a:off x="6934200" y="5638800"/>
              <a:ext cx="762000" cy="276999"/>
            </a:xfrm>
            <a:prstGeom prst="rect">
              <a:avLst/>
            </a:prstGeom>
            <a:noFill/>
          </p:spPr>
          <p:txBody>
            <a:bodyPr wrap="square" rtlCol="0">
              <a:spAutoFit/>
            </a:bodyPr>
            <a:lstStyle/>
            <a:p>
              <a:r>
                <a:rPr lang="en-US" sz="1200" dirty="0" smtClean="0"/>
                <a:t>2014, q1</a:t>
              </a:r>
              <a:endParaRPr lang="en-US" sz="1200" dirty="0"/>
            </a:p>
          </p:txBody>
        </p:sp>
      </p:grpSp>
    </p:spTree>
    <p:extLst>
      <p:ext uri="{BB962C8B-B14F-4D97-AF65-F5344CB8AC3E}">
        <p14:creationId xmlns:p14="http://schemas.microsoft.com/office/powerpoint/2010/main" val="41669729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295400" y="2209800"/>
            <a:ext cx="6689784" cy="4005010"/>
          </a:xfrm>
          <a:prstGeom prst="rect">
            <a:avLst/>
          </a:prstGeom>
        </p:spPr>
      </p:pic>
      <p:sp>
        <p:nvSpPr>
          <p:cNvPr id="2" name="Title 1"/>
          <p:cNvSpPr>
            <a:spLocks noGrp="1"/>
          </p:cNvSpPr>
          <p:nvPr>
            <p:ph type="title"/>
          </p:nvPr>
        </p:nvSpPr>
        <p:spPr>
          <a:xfrm>
            <a:off x="228600" y="1447800"/>
            <a:ext cx="8686799" cy="914400"/>
          </a:xfrm>
        </p:spPr>
        <p:txBody>
          <a:bodyPr>
            <a:normAutofit/>
          </a:bodyPr>
          <a:lstStyle/>
          <a:p>
            <a:r>
              <a:rPr lang="en-US" sz="2800" dirty="0" smtClean="0"/>
              <a:t>Odds of a patient having any </a:t>
            </a:r>
            <a:r>
              <a:rPr lang="en-US" sz="2800" dirty="0"/>
              <a:t>c</a:t>
            </a:r>
            <a:r>
              <a:rPr lang="en-US" sz="2800" dirty="0" smtClean="0"/>
              <a:t>ost – Wave 1 with matching</a:t>
            </a:r>
            <a:endParaRPr lang="en-US" sz="2800" dirty="0"/>
          </a:p>
        </p:txBody>
      </p:sp>
      <p:sp>
        <p:nvSpPr>
          <p:cNvPr id="8" name="Title 1"/>
          <p:cNvSpPr txBox="1">
            <a:spLocks/>
          </p:cNvSpPr>
          <p:nvPr/>
        </p:nvSpPr>
        <p:spPr>
          <a:xfrm>
            <a:off x="381000" y="228600"/>
            <a:ext cx="8305800" cy="11430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Corbel" pitchFamily="34" charset="0"/>
                <a:ea typeface="+mj-ea"/>
                <a:cs typeface="+mj-cs"/>
              </a:defRPr>
            </a:lvl1pPr>
          </a:lstStyle>
          <a:p>
            <a:r>
              <a:rPr lang="en-US" dirty="0" smtClean="0"/>
              <a:t>Total Cost of Care – Matching, Wave 1</a:t>
            </a:r>
            <a:endParaRPr lang="en-US" dirty="0"/>
          </a:p>
        </p:txBody>
      </p:sp>
      <p:grpSp>
        <p:nvGrpSpPr>
          <p:cNvPr id="4" name="Group 3"/>
          <p:cNvGrpSpPr/>
          <p:nvPr/>
        </p:nvGrpSpPr>
        <p:grpSpPr>
          <a:xfrm>
            <a:off x="1585871" y="5562600"/>
            <a:ext cx="6019800" cy="277001"/>
            <a:chOff x="1524000" y="5638800"/>
            <a:chExt cx="6019800" cy="277001"/>
          </a:xfrm>
        </p:grpSpPr>
        <p:sp>
          <p:nvSpPr>
            <p:cNvPr id="15" name="TextBox 14"/>
            <p:cNvSpPr txBox="1"/>
            <p:nvPr/>
          </p:nvSpPr>
          <p:spPr>
            <a:xfrm>
              <a:off x="1524000" y="5638802"/>
              <a:ext cx="762000" cy="276999"/>
            </a:xfrm>
            <a:prstGeom prst="rect">
              <a:avLst/>
            </a:prstGeom>
            <a:noFill/>
          </p:spPr>
          <p:txBody>
            <a:bodyPr wrap="square" rtlCol="0">
              <a:spAutoFit/>
            </a:bodyPr>
            <a:lstStyle/>
            <a:p>
              <a:r>
                <a:rPr lang="en-US" sz="1200" dirty="0" smtClean="0"/>
                <a:t>2011, q1</a:t>
              </a:r>
              <a:endParaRPr lang="en-US" sz="1200" dirty="0"/>
            </a:p>
          </p:txBody>
        </p:sp>
        <p:sp>
          <p:nvSpPr>
            <p:cNvPr id="16" name="TextBox 15"/>
            <p:cNvSpPr txBox="1"/>
            <p:nvPr/>
          </p:nvSpPr>
          <p:spPr>
            <a:xfrm>
              <a:off x="3276600" y="5638802"/>
              <a:ext cx="762000" cy="276999"/>
            </a:xfrm>
            <a:prstGeom prst="rect">
              <a:avLst/>
            </a:prstGeom>
            <a:noFill/>
          </p:spPr>
          <p:txBody>
            <a:bodyPr wrap="square" rtlCol="0">
              <a:spAutoFit/>
            </a:bodyPr>
            <a:lstStyle/>
            <a:p>
              <a:r>
                <a:rPr lang="en-US" sz="1200" dirty="0" smtClean="0"/>
                <a:t>2012, q1</a:t>
              </a:r>
              <a:endParaRPr lang="en-US" sz="1200" dirty="0"/>
            </a:p>
          </p:txBody>
        </p:sp>
        <p:sp>
          <p:nvSpPr>
            <p:cNvPr id="17" name="TextBox 16"/>
            <p:cNvSpPr txBox="1"/>
            <p:nvPr/>
          </p:nvSpPr>
          <p:spPr>
            <a:xfrm>
              <a:off x="5029200" y="5638801"/>
              <a:ext cx="762000" cy="276999"/>
            </a:xfrm>
            <a:prstGeom prst="rect">
              <a:avLst/>
            </a:prstGeom>
            <a:noFill/>
          </p:spPr>
          <p:txBody>
            <a:bodyPr wrap="square" rtlCol="0">
              <a:spAutoFit/>
            </a:bodyPr>
            <a:lstStyle/>
            <a:p>
              <a:r>
                <a:rPr lang="en-US" sz="1200" dirty="0" smtClean="0"/>
                <a:t>2013, q1</a:t>
              </a:r>
              <a:endParaRPr lang="en-US" sz="1200" dirty="0"/>
            </a:p>
          </p:txBody>
        </p:sp>
        <p:sp>
          <p:nvSpPr>
            <p:cNvPr id="18" name="TextBox 17"/>
            <p:cNvSpPr txBox="1"/>
            <p:nvPr/>
          </p:nvSpPr>
          <p:spPr>
            <a:xfrm>
              <a:off x="6781800" y="5638800"/>
              <a:ext cx="762000" cy="276999"/>
            </a:xfrm>
            <a:prstGeom prst="rect">
              <a:avLst/>
            </a:prstGeom>
            <a:noFill/>
          </p:spPr>
          <p:txBody>
            <a:bodyPr wrap="square" rtlCol="0">
              <a:spAutoFit/>
            </a:bodyPr>
            <a:lstStyle/>
            <a:p>
              <a:r>
                <a:rPr lang="en-US" sz="1200" dirty="0" smtClean="0"/>
                <a:t>2014, q1</a:t>
              </a:r>
              <a:endParaRPr lang="en-US" sz="1200" dirty="0"/>
            </a:p>
          </p:txBody>
        </p:sp>
      </p:grpSp>
    </p:spTree>
    <p:extLst>
      <p:ext uri="{BB962C8B-B14F-4D97-AF65-F5344CB8AC3E}">
        <p14:creationId xmlns:p14="http://schemas.microsoft.com/office/powerpoint/2010/main" val="21134887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1447800"/>
            <a:ext cx="8305800" cy="914400"/>
          </a:xfrm>
        </p:spPr>
        <p:txBody>
          <a:bodyPr>
            <a:normAutofit fontScale="90000"/>
          </a:bodyPr>
          <a:lstStyle/>
          <a:p>
            <a:r>
              <a:rPr lang="en-US" sz="3200" dirty="0" smtClean="0"/>
              <a:t>Quarterly total cost/patient of patients with &gt;$0 cost– Wave 1 with matching</a:t>
            </a:r>
            <a:endParaRPr lang="en-US" sz="3200" dirty="0"/>
          </a:p>
        </p:txBody>
      </p:sp>
      <p:sp>
        <p:nvSpPr>
          <p:cNvPr id="8" name="Title 1"/>
          <p:cNvSpPr txBox="1">
            <a:spLocks/>
          </p:cNvSpPr>
          <p:nvPr/>
        </p:nvSpPr>
        <p:spPr>
          <a:xfrm>
            <a:off x="381001" y="228600"/>
            <a:ext cx="8458199" cy="11430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Corbel" pitchFamily="34" charset="0"/>
                <a:ea typeface="+mj-ea"/>
                <a:cs typeface="+mj-cs"/>
              </a:defRPr>
            </a:lvl1pPr>
          </a:lstStyle>
          <a:p>
            <a:r>
              <a:rPr lang="en-US" dirty="0" smtClean="0"/>
              <a:t>Total Cost of Care – Matching, Wave 1</a:t>
            </a:r>
            <a:endParaRPr lang="en-US" dirty="0"/>
          </a:p>
        </p:txBody>
      </p:sp>
      <p:grpSp>
        <p:nvGrpSpPr>
          <p:cNvPr id="6" name="Group 5"/>
          <p:cNvGrpSpPr/>
          <p:nvPr/>
        </p:nvGrpSpPr>
        <p:grpSpPr>
          <a:xfrm>
            <a:off x="1246679" y="2362200"/>
            <a:ext cx="6525721" cy="3886200"/>
            <a:chOff x="1246679" y="2286000"/>
            <a:chExt cx="6525721" cy="3886200"/>
          </a:xfrm>
        </p:grpSpPr>
        <p:pic>
          <p:nvPicPr>
            <p:cNvPr id="5" name="Picture 4"/>
            <p:cNvPicPr>
              <a:picLocks noChangeAspect="1"/>
            </p:cNvPicPr>
            <p:nvPr/>
          </p:nvPicPr>
          <p:blipFill>
            <a:blip r:embed="rId3"/>
            <a:stretch>
              <a:fillRect/>
            </a:stretch>
          </p:blipFill>
          <p:spPr>
            <a:xfrm>
              <a:off x="1246679" y="2286000"/>
              <a:ext cx="6525721" cy="3886200"/>
            </a:xfrm>
            <a:prstGeom prst="rect">
              <a:avLst/>
            </a:prstGeom>
          </p:spPr>
        </p:pic>
        <p:sp>
          <p:nvSpPr>
            <p:cNvPr id="12" name="TextBox 11"/>
            <p:cNvSpPr txBox="1"/>
            <p:nvPr/>
          </p:nvSpPr>
          <p:spPr>
            <a:xfrm>
              <a:off x="1585871" y="5562602"/>
              <a:ext cx="762000" cy="276999"/>
            </a:xfrm>
            <a:prstGeom prst="rect">
              <a:avLst/>
            </a:prstGeom>
            <a:noFill/>
          </p:spPr>
          <p:txBody>
            <a:bodyPr wrap="square" rtlCol="0">
              <a:spAutoFit/>
            </a:bodyPr>
            <a:lstStyle/>
            <a:p>
              <a:r>
                <a:rPr lang="en-US" sz="1200" dirty="0" smtClean="0"/>
                <a:t>2011, q1</a:t>
              </a:r>
              <a:endParaRPr lang="en-US" sz="1200" dirty="0"/>
            </a:p>
          </p:txBody>
        </p:sp>
        <p:sp>
          <p:nvSpPr>
            <p:cNvPr id="13" name="TextBox 12"/>
            <p:cNvSpPr txBox="1"/>
            <p:nvPr/>
          </p:nvSpPr>
          <p:spPr>
            <a:xfrm>
              <a:off x="3338471" y="5562602"/>
              <a:ext cx="762000" cy="276999"/>
            </a:xfrm>
            <a:prstGeom prst="rect">
              <a:avLst/>
            </a:prstGeom>
            <a:noFill/>
          </p:spPr>
          <p:txBody>
            <a:bodyPr wrap="square" rtlCol="0">
              <a:spAutoFit/>
            </a:bodyPr>
            <a:lstStyle/>
            <a:p>
              <a:r>
                <a:rPr lang="en-US" sz="1200" dirty="0" smtClean="0"/>
                <a:t>2012, q1</a:t>
              </a:r>
              <a:endParaRPr lang="en-US" sz="1200" dirty="0"/>
            </a:p>
          </p:txBody>
        </p:sp>
        <p:sp>
          <p:nvSpPr>
            <p:cNvPr id="14" name="TextBox 13"/>
            <p:cNvSpPr txBox="1"/>
            <p:nvPr/>
          </p:nvSpPr>
          <p:spPr>
            <a:xfrm>
              <a:off x="5091071" y="5562601"/>
              <a:ext cx="762000" cy="276999"/>
            </a:xfrm>
            <a:prstGeom prst="rect">
              <a:avLst/>
            </a:prstGeom>
            <a:noFill/>
          </p:spPr>
          <p:txBody>
            <a:bodyPr wrap="square" rtlCol="0">
              <a:spAutoFit/>
            </a:bodyPr>
            <a:lstStyle/>
            <a:p>
              <a:r>
                <a:rPr lang="en-US" sz="1200" dirty="0" smtClean="0"/>
                <a:t>2013, q1</a:t>
              </a:r>
              <a:endParaRPr lang="en-US" sz="1200" dirty="0"/>
            </a:p>
          </p:txBody>
        </p:sp>
        <p:sp>
          <p:nvSpPr>
            <p:cNvPr id="19" name="TextBox 18"/>
            <p:cNvSpPr txBox="1"/>
            <p:nvPr/>
          </p:nvSpPr>
          <p:spPr>
            <a:xfrm>
              <a:off x="6843671" y="5562600"/>
              <a:ext cx="762000" cy="276999"/>
            </a:xfrm>
            <a:prstGeom prst="rect">
              <a:avLst/>
            </a:prstGeom>
            <a:noFill/>
          </p:spPr>
          <p:txBody>
            <a:bodyPr wrap="square" rtlCol="0">
              <a:spAutoFit/>
            </a:bodyPr>
            <a:lstStyle/>
            <a:p>
              <a:r>
                <a:rPr lang="en-US" sz="1200" dirty="0" smtClean="0"/>
                <a:t>2014, q1</a:t>
              </a:r>
              <a:endParaRPr lang="en-US" sz="1200" dirty="0"/>
            </a:p>
          </p:txBody>
        </p:sp>
      </p:grpSp>
    </p:spTree>
    <p:extLst>
      <p:ext uri="{BB962C8B-B14F-4D97-AF65-F5344CB8AC3E}">
        <p14:creationId xmlns:p14="http://schemas.microsoft.com/office/powerpoint/2010/main" val="36224653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Total Cost of Care Difference-in- Differences, Wave 2</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52220393"/>
              </p:ext>
            </p:extLst>
          </p:nvPr>
        </p:nvGraphicFramePr>
        <p:xfrm>
          <a:off x="228599" y="2057400"/>
          <a:ext cx="8686801" cy="2167890"/>
        </p:xfrm>
        <a:graphic>
          <a:graphicData uri="http://schemas.openxmlformats.org/drawingml/2006/table">
            <a:tbl>
              <a:tblPr>
                <a:tableStyleId>{8EC20E35-A176-4012-BC5E-935CFFF8708E}</a:tableStyleId>
              </a:tblPr>
              <a:tblGrid>
                <a:gridCol w="1046823"/>
                <a:gridCol w="763999"/>
                <a:gridCol w="763999"/>
                <a:gridCol w="866843"/>
                <a:gridCol w="763999"/>
                <a:gridCol w="763999"/>
                <a:gridCol w="896227"/>
                <a:gridCol w="915912"/>
                <a:gridCol w="685800"/>
                <a:gridCol w="609600"/>
                <a:gridCol w="609600"/>
              </a:tblGrid>
              <a:tr h="266700">
                <a:tc>
                  <a:txBody>
                    <a:bodyPr/>
                    <a:lstStyle/>
                    <a:p>
                      <a:pPr algn="ctr" fontAlgn="b"/>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gridSpan="3">
                  <a:txBody>
                    <a:bodyPr/>
                    <a:lstStyle/>
                    <a:p>
                      <a:pPr algn="ctr" fontAlgn="b"/>
                      <a:r>
                        <a:rPr lang="en-US" sz="1800" u="none" strike="noStrike" dirty="0">
                          <a:effectLst/>
                        </a:rPr>
                        <a:t>CTC</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gridSpan="3">
                  <a:txBody>
                    <a:bodyPr/>
                    <a:lstStyle/>
                    <a:p>
                      <a:pPr algn="ctr" fontAlgn="b"/>
                      <a:r>
                        <a:rPr lang="en-US" sz="1800" u="none" strike="noStrike" dirty="0">
                          <a:effectLst/>
                        </a:rPr>
                        <a:t>Control</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hMerge="1">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rowSpan="2">
                  <a:txBody>
                    <a:bodyPr/>
                    <a:lstStyle/>
                    <a:p>
                      <a:pPr algn="ctr" fontAlgn="b"/>
                      <a:r>
                        <a:rPr lang="en-US" sz="1580" u="none" strike="noStrike" dirty="0">
                          <a:effectLst/>
                        </a:rPr>
                        <a:t>DID</a:t>
                      </a:r>
                      <a:endParaRPr lang="en-US" sz="158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US" sz="1580" u="none" strike="noStrike" dirty="0">
                          <a:effectLst/>
                        </a:rPr>
                        <a:t>p-value</a:t>
                      </a:r>
                      <a:endParaRPr lang="en-US" sz="158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b"/>
                      <a:r>
                        <a:rPr lang="en-US" sz="1800" u="none" strike="noStrike" dirty="0">
                          <a:effectLst/>
                        </a:rPr>
                        <a:t>95% CI</a:t>
                      </a:r>
                      <a:endParaRPr lang="en-US" sz="18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r>
              <a:tr h="266700">
                <a:tc>
                  <a:txBody>
                    <a:bodyPr/>
                    <a:lstStyle/>
                    <a:p>
                      <a:pPr algn="ctr" fontAlgn="b"/>
                      <a:endParaRPr lang="en-US" sz="1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580" u="none" strike="noStrike" dirty="0">
                          <a:effectLst/>
                        </a:rPr>
                        <a:t>Pre</a:t>
                      </a:r>
                      <a:endParaRPr lang="en-US" sz="158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80" u="none" strike="noStrike" dirty="0">
                          <a:effectLst/>
                        </a:rPr>
                        <a:t>Post</a:t>
                      </a:r>
                      <a:endParaRPr lang="en-US" sz="158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80" u="none" strike="noStrike" dirty="0">
                          <a:effectLst/>
                        </a:rPr>
                        <a:t>Difference</a:t>
                      </a:r>
                      <a:endParaRPr lang="en-US" sz="158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80" u="none" strike="noStrike" dirty="0">
                          <a:effectLst/>
                        </a:rPr>
                        <a:t>Pre</a:t>
                      </a:r>
                      <a:endParaRPr lang="en-US" sz="158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80" u="none" strike="noStrike" dirty="0">
                          <a:effectLst/>
                        </a:rPr>
                        <a:t>Post</a:t>
                      </a:r>
                      <a:endParaRPr lang="en-US" sz="158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80" u="none" strike="noStrike" dirty="0">
                          <a:effectLst/>
                        </a:rPr>
                        <a:t>Difference</a:t>
                      </a:r>
                      <a:endParaRPr lang="en-US" sz="158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en-US" sz="158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vMerge="1">
                  <a:txBody>
                    <a:bodyPr/>
                    <a:lstStyle/>
                    <a:p>
                      <a:pPr algn="ctr" fontAlgn="b"/>
                      <a:endParaRPr lang="en-US" sz="158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580" u="none" strike="noStrike" dirty="0">
                          <a:effectLst/>
                        </a:rPr>
                        <a:t>lower</a:t>
                      </a:r>
                      <a:endParaRPr lang="en-US" sz="158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580" u="none" strike="noStrike" dirty="0">
                          <a:effectLst/>
                        </a:rPr>
                        <a:t>upper</a:t>
                      </a:r>
                      <a:endParaRPr lang="en-US" sz="158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266700">
                <a:tc>
                  <a:txBody>
                    <a:bodyPr/>
                    <a:lstStyle/>
                    <a:p>
                      <a:pPr algn="l" fontAlgn="b"/>
                      <a:r>
                        <a:rPr lang="en-US" sz="1500" u="none" strike="noStrike" dirty="0" smtClean="0">
                          <a:effectLst/>
                        </a:rPr>
                        <a:t>IPTW</a:t>
                      </a:r>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r>
              <a:tr h="266700">
                <a:tc>
                  <a:txBody>
                    <a:bodyPr/>
                    <a:lstStyle/>
                    <a:p>
                      <a:pPr algn="l" fontAlgn="b"/>
                      <a:r>
                        <a:rPr lang="en-US" sz="1500" u="none" strike="noStrike" dirty="0">
                          <a:effectLst/>
                        </a:rPr>
                        <a:t>Part 1</a:t>
                      </a:r>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b"/>
                      <a:r>
                        <a:rPr lang="en-US" sz="1500" b="0" i="0" u="none" strike="noStrike" dirty="0">
                          <a:solidFill>
                            <a:srgbClr val="000000"/>
                          </a:solidFill>
                          <a:effectLst/>
                          <a:latin typeface="Calibri" panose="020F0502020204030204" pitchFamily="34" charset="0"/>
                        </a:rPr>
                        <a:t>0.86</a:t>
                      </a: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500" b="0" i="0" u="none" strike="noStrike" dirty="0">
                          <a:solidFill>
                            <a:srgbClr val="000000"/>
                          </a:solidFill>
                          <a:effectLst/>
                          <a:latin typeface="Calibri" panose="020F0502020204030204" pitchFamily="34" charset="0"/>
                        </a:rPr>
                        <a:t>0.84</a:t>
                      </a:r>
                    </a:p>
                  </a:txBody>
                  <a:tcPr marL="9525" marR="9525" marT="9525" marB="0" anchor="b"/>
                </a:tc>
                <a:tc>
                  <a:txBody>
                    <a:bodyPr/>
                    <a:lstStyle/>
                    <a:p>
                      <a:pPr algn="r" fontAlgn="b"/>
                      <a:r>
                        <a:rPr lang="en-US" sz="1500" b="0" i="0" u="none" strike="noStrike">
                          <a:solidFill>
                            <a:srgbClr val="000000"/>
                          </a:solidFill>
                          <a:effectLst/>
                          <a:latin typeface="Calibri" panose="020F0502020204030204" pitchFamily="34" charset="0"/>
                        </a:rPr>
                        <a:t>-0.02</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r" fontAlgn="b"/>
                      <a:r>
                        <a:rPr lang="en-US" sz="1500" b="0" i="0" u="none" strike="noStrike">
                          <a:solidFill>
                            <a:srgbClr val="000000"/>
                          </a:solidFill>
                          <a:effectLst/>
                          <a:latin typeface="Calibri" panose="020F0502020204030204" pitchFamily="34" charset="0"/>
                        </a:rPr>
                        <a:t>0.84</a:t>
                      </a: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500" b="0" i="0" u="none" strike="noStrike">
                          <a:solidFill>
                            <a:srgbClr val="000000"/>
                          </a:solidFill>
                          <a:effectLst/>
                          <a:latin typeface="Calibri" panose="020F0502020204030204" pitchFamily="34" charset="0"/>
                        </a:rPr>
                        <a:t>0.82</a:t>
                      </a:r>
                    </a:p>
                  </a:txBody>
                  <a:tcPr marL="9525" marR="9525" marT="9525" marB="0" anchor="b"/>
                </a:tc>
                <a:tc>
                  <a:txBody>
                    <a:bodyPr/>
                    <a:lstStyle/>
                    <a:p>
                      <a:pPr algn="r" fontAlgn="b"/>
                      <a:r>
                        <a:rPr lang="en-US" sz="1500" b="0" i="0" u="none" strike="noStrike">
                          <a:solidFill>
                            <a:srgbClr val="000000"/>
                          </a:solidFill>
                          <a:effectLst/>
                          <a:latin typeface="Calibri" panose="020F0502020204030204" pitchFamily="34" charset="0"/>
                        </a:rPr>
                        <a:t>-0.02</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r" fontAlgn="b"/>
                      <a:r>
                        <a:rPr lang="en-US" sz="1500" b="0" i="0" u="none" strike="noStrike" dirty="0" smtClean="0">
                          <a:solidFill>
                            <a:srgbClr val="000000"/>
                          </a:solidFill>
                          <a:effectLst/>
                          <a:latin typeface="Calibri" panose="020F0502020204030204" pitchFamily="34" charset="0"/>
                        </a:rPr>
                        <a:t>0.98(-0.01)</a:t>
                      </a:r>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500" b="0" i="0" u="none" strike="noStrike">
                          <a:solidFill>
                            <a:srgbClr val="000000"/>
                          </a:solidFill>
                          <a:effectLst/>
                          <a:latin typeface="Calibri" panose="020F0502020204030204" pitchFamily="34" charset="0"/>
                        </a:rPr>
                        <a:t>0.01</a:t>
                      </a:r>
                    </a:p>
                  </a:txBody>
                  <a:tcPr marL="9525" marR="9525" marT="9525" marB="0" anchor="b"/>
                </a:tc>
                <a:tc>
                  <a:txBody>
                    <a:bodyPr/>
                    <a:lstStyle/>
                    <a:p>
                      <a:pPr algn="r" fontAlgn="b"/>
                      <a:r>
                        <a:rPr lang="en-US" sz="1500" b="0" i="0" u="none" strike="noStrike">
                          <a:solidFill>
                            <a:srgbClr val="000000"/>
                          </a:solidFill>
                          <a:effectLst/>
                          <a:latin typeface="Calibri" panose="020F0502020204030204" pitchFamily="34" charset="0"/>
                        </a:rPr>
                        <a:t>0.96</a:t>
                      </a:r>
                    </a:p>
                  </a:txBody>
                  <a:tcPr marL="9525" marR="9525" marT="9525" marB="0" anchor="b"/>
                </a:tc>
                <a:tc>
                  <a:txBody>
                    <a:bodyPr/>
                    <a:lstStyle/>
                    <a:p>
                      <a:pPr algn="r" fontAlgn="b"/>
                      <a:r>
                        <a:rPr lang="en-US" sz="1500" b="0" i="0" u="none" strike="noStrike">
                          <a:solidFill>
                            <a:srgbClr val="000000"/>
                          </a:solidFill>
                          <a:effectLst/>
                          <a:latin typeface="Calibri" panose="020F0502020204030204" pitchFamily="34" charset="0"/>
                        </a:rPr>
                        <a:t>0.99</a:t>
                      </a:r>
                    </a:p>
                  </a:txBody>
                  <a:tcPr marL="9525" marR="9525" marT="9525" marB="0" anchor="b">
                    <a:lnR w="12700" cap="flat" cmpd="sng" algn="ctr">
                      <a:solidFill>
                        <a:schemeClr val="tx1"/>
                      </a:solidFill>
                      <a:prstDash val="solid"/>
                      <a:round/>
                      <a:headEnd type="none" w="med" len="med"/>
                      <a:tailEnd type="none" w="med" len="med"/>
                    </a:lnR>
                  </a:tcPr>
                </a:tc>
              </a:tr>
              <a:tr h="266700">
                <a:tc>
                  <a:txBody>
                    <a:bodyPr/>
                    <a:lstStyle/>
                    <a:p>
                      <a:pPr algn="l" fontAlgn="b"/>
                      <a:r>
                        <a:rPr lang="en-US" sz="1500" u="none" strike="noStrike">
                          <a:effectLst/>
                        </a:rPr>
                        <a:t>Part 2</a:t>
                      </a:r>
                      <a:endParaRPr lang="en-US" sz="15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b"/>
                      <a:r>
                        <a:rPr lang="en-US" sz="1500" b="0" i="0" u="none" strike="noStrike">
                          <a:solidFill>
                            <a:srgbClr val="000000"/>
                          </a:solidFill>
                          <a:effectLst/>
                          <a:latin typeface="Calibri" panose="020F0502020204030204" pitchFamily="34" charset="0"/>
                        </a:rPr>
                        <a:t>$1,878</a:t>
                      </a: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500" b="0" i="0" u="none" strike="noStrike">
                          <a:solidFill>
                            <a:srgbClr val="000000"/>
                          </a:solidFill>
                          <a:effectLst/>
                          <a:latin typeface="Calibri" panose="020F0502020204030204" pitchFamily="34" charset="0"/>
                        </a:rPr>
                        <a:t>$1,969</a:t>
                      </a:r>
                    </a:p>
                  </a:txBody>
                  <a:tcPr marL="9525" marR="9525" marT="9525" marB="0" anchor="b"/>
                </a:tc>
                <a:tc>
                  <a:txBody>
                    <a:bodyPr/>
                    <a:lstStyle/>
                    <a:p>
                      <a:pPr algn="r" fontAlgn="b"/>
                      <a:r>
                        <a:rPr lang="en-US" sz="1500" b="0" i="0" u="none" strike="noStrike">
                          <a:solidFill>
                            <a:srgbClr val="000000"/>
                          </a:solidFill>
                          <a:effectLst/>
                          <a:latin typeface="Calibri" panose="020F0502020204030204" pitchFamily="34" charset="0"/>
                        </a:rPr>
                        <a:t>$92</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r" fontAlgn="b"/>
                      <a:r>
                        <a:rPr lang="en-US" sz="1500" b="0" i="0" u="none" strike="noStrike" dirty="0">
                          <a:solidFill>
                            <a:srgbClr val="000000"/>
                          </a:solidFill>
                          <a:effectLst/>
                          <a:latin typeface="Calibri" panose="020F0502020204030204" pitchFamily="34" charset="0"/>
                        </a:rPr>
                        <a:t>$1,915</a:t>
                      </a: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500" b="0" i="0" u="none" strike="noStrike">
                          <a:solidFill>
                            <a:srgbClr val="000000"/>
                          </a:solidFill>
                          <a:effectLst/>
                          <a:latin typeface="Calibri" panose="020F0502020204030204" pitchFamily="34" charset="0"/>
                        </a:rPr>
                        <a:t>$2,018</a:t>
                      </a:r>
                    </a:p>
                  </a:txBody>
                  <a:tcPr marL="9525" marR="9525" marT="9525" marB="0" anchor="b"/>
                </a:tc>
                <a:tc>
                  <a:txBody>
                    <a:bodyPr/>
                    <a:lstStyle/>
                    <a:p>
                      <a:pPr algn="r" fontAlgn="b"/>
                      <a:r>
                        <a:rPr lang="en-US" sz="1500" b="0" i="0" u="none" strike="noStrike">
                          <a:solidFill>
                            <a:srgbClr val="000000"/>
                          </a:solidFill>
                          <a:effectLst/>
                          <a:latin typeface="Calibri" panose="020F0502020204030204" pitchFamily="34" charset="0"/>
                        </a:rPr>
                        <a:t>$102</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r" fontAlgn="b"/>
                      <a:r>
                        <a:rPr lang="en-US" sz="1500" b="0" i="0" u="none" strike="noStrike" dirty="0" smtClean="0">
                          <a:solidFill>
                            <a:srgbClr val="000000"/>
                          </a:solidFill>
                          <a:effectLst/>
                          <a:latin typeface="Calibri" panose="020F0502020204030204" pitchFamily="34" charset="0"/>
                        </a:rPr>
                        <a:t>1.00 (-$11)</a:t>
                      </a:r>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500" b="0" i="0" u="none" strike="noStrike">
                          <a:solidFill>
                            <a:srgbClr val="000000"/>
                          </a:solidFill>
                          <a:effectLst/>
                          <a:latin typeface="Calibri" panose="020F0502020204030204" pitchFamily="34" charset="0"/>
                        </a:rPr>
                        <a:t>0.68</a:t>
                      </a:r>
                    </a:p>
                  </a:txBody>
                  <a:tcPr marL="9525" marR="9525" marT="9525" marB="0" anchor="b"/>
                </a:tc>
                <a:tc>
                  <a:txBody>
                    <a:bodyPr/>
                    <a:lstStyle/>
                    <a:p>
                      <a:pPr algn="r" fontAlgn="b"/>
                      <a:r>
                        <a:rPr lang="en-US" sz="1500" b="0" i="0" u="none" strike="noStrike">
                          <a:solidFill>
                            <a:srgbClr val="000000"/>
                          </a:solidFill>
                          <a:effectLst/>
                          <a:latin typeface="Calibri" panose="020F0502020204030204" pitchFamily="34" charset="0"/>
                        </a:rPr>
                        <a:t>0.97</a:t>
                      </a:r>
                    </a:p>
                  </a:txBody>
                  <a:tcPr marL="9525" marR="9525" marT="9525" marB="0" anchor="b"/>
                </a:tc>
                <a:tc>
                  <a:txBody>
                    <a:bodyPr/>
                    <a:lstStyle/>
                    <a:p>
                      <a:pPr algn="r" fontAlgn="b"/>
                      <a:r>
                        <a:rPr lang="en-US" sz="1500" b="0" i="0" u="none" strike="noStrike" dirty="0">
                          <a:solidFill>
                            <a:srgbClr val="000000"/>
                          </a:solidFill>
                          <a:effectLst/>
                          <a:latin typeface="Calibri" panose="020F0502020204030204" pitchFamily="34" charset="0"/>
                        </a:rPr>
                        <a:t>1.02</a:t>
                      </a:r>
                    </a:p>
                  </a:txBody>
                  <a:tcPr marL="9525" marR="9525" marT="9525" marB="0" anchor="b">
                    <a:lnR w="12700" cap="flat" cmpd="sng" algn="ctr">
                      <a:solidFill>
                        <a:schemeClr val="tx1"/>
                      </a:solidFill>
                      <a:prstDash val="solid"/>
                      <a:round/>
                      <a:headEnd type="none" w="med" len="med"/>
                      <a:tailEnd type="none" w="med" len="med"/>
                    </a:lnR>
                  </a:tcPr>
                </a:tc>
              </a:tr>
              <a:tr h="266700">
                <a:tc>
                  <a:txBody>
                    <a:bodyPr/>
                    <a:lstStyle/>
                    <a:p>
                      <a:pPr algn="l" fontAlgn="b"/>
                      <a:r>
                        <a:rPr lang="en-US" sz="1500" u="none" strike="noStrike" dirty="0" smtClean="0">
                          <a:effectLst/>
                        </a:rPr>
                        <a:t>Matching</a:t>
                      </a:r>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lumMod val="85000"/>
                      </a:schemeClr>
                    </a:solidFill>
                  </a:tcPr>
                </a:tc>
              </a:tr>
              <a:tr h="266700">
                <a:tc>
                  <a:txBody>
                    <a:bodyPr/>
                    <a:lstStyle/>
                    <a:p>
                      <a:pPr algn="l" fontAlgn="b"/>
                      <a:r>
                        <a:rPr lang="en-US" sz="1500" u="none" strike="noStrike" dirty="0">
                          <a:effectLst/>
                        </a:rPr>
                        <a:t>Part 1</a:t>
                      </a:r>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b"/>
                      <a:r>
                        <a:rPr lang="en-US" sz="1500" b="0" i="0" u="none" strike="noStrike">
                          <a:solidFill>
                            <a:srgbClr val="000000"/>
                          </a:solidFill>
                          <a:effectLst/>
                          <a:latin typeface="Calibri" panose="020F0502020204030204" pitchFamily="34" charset="0"/>
                        </a:rPr>
                        <a:t>0.86</a:t>
                      </a: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500" b="0" i="0" u="none" strike="noStrike">
                          <a:solidFill>
                            <a:srgbClr val="000000"/>
                          </a:solidFill>
                          <a:effectLst/>
                          <a:latin typeface="Calibri" panose="020F0502020204030204" pitchFamily="34" charset="0"/>
                        </a:rPr>
                        <a:t>0.85</a:t>
                      </a:r>
                    </a:p>
                  </a:txBody>
                  <a:tcPr marL="9525" marR="9525" marT="9525" marB="0" anchor="b"/>
                </a:tc>
                <a:tc>
                  <a:txBody>
                    <a:bodyPr/>
                    <a:lstStyle/>
                    <a:p>
                      <a:pPr algn="r" fontAlgn="b"/>
                      <a:r>
                        <a:rPr lang="en-US" sz="1500" b="0" i="0" u="none" strike="noStrike">
                          <a:solidFill>
                            <a:srgbClr val="000000"/>
                          </a:solidFill>
                          <a:effectLst/>
                          <a:latin typeface="Calibri" panose="020F0502020204030204" pitchFamily="34" charset="0"/>
                        </a:rPr>
                        <a:t>-0.02</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r" fontAlgn="b"/>
                      <a:r>
                        <a:rPr lang="en-US" sz="1500" b="0" i="0" u="none" strike="noStrike">
                          <a:solidFill>
                            <a:srgbClr val="000000"/>
                          </a:solidFill>
                          <a:effectLst/>
                          <a:latin typeface="Calibri" panose="020F0502020204030204" pitchFamily="34" charset="0"/>
                        </a:rPr>
                        <a:t>0.85</a:t>
                      </a: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500" b="0" i="0" u="none" strike="noStrike">
                          <a:solidFill>
                            <a:srgbClr val="000000"/>
                          </a:solidFill>
                          <a:effectLst/>
                          <a:latin typeface="Calibri" panose="020F0502020204030204" pitchFamily="34" charset="0"/>
                        </a:rPr>
                        <a:t>0.84</a:t>
                      </a:r>
                    </a:p>
                  </a:txBody>
                  <a:tcPr marL="9525" marR="9525" marT="9525" marB="0" anchor="b"/>
                </a:tc>
                <a:tc>
                  <a:txBody>
                    <a:bodyPr/>
                    <a:lstStyle/>
                    <a:p>
                      <a:pPr algn="r" fontAlgn="b"/>
                      <a:r>
                        <a:rPr lang="en-US" sz="1500" b="0" i="0" u="none" strike="noStrike">
                          <a:solidFill>
                            <a:srgbClr val="000000"/>
                          </a:solidFill>
                          <a:effectLst/>
                          <a:latin typeface="Calibri" panose="020F0502020204030204" pitchFamily="34" charset="0"/>
                        </a:rPr>
                        <a:t>-0.02</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r" fontAlgn="b"/>
                      <a:r>
                        <a:rPr lang="en-US" sz="1500" b="0" i="0" u="none" strike="noStrike" dirty="0" smtClean="0">
                          <a:solidFill>
                            <a:srgbClr val="000000"/>
                          </a:solidFill>
                          <a:effectLst/>
                          <a:latin typeface="Calibri" panose="020F0502020204030204" pitchFamily="34" charset="0"/>
                        </a:rPr>
                        <a:t>0.98 (-0.01)</a:t>
                      </a:r>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500" b="0" i="0" u="none" strike="noStrike" dirty="0">
                          <a:solidFill>
                            <a:srgbClr val="000000"/>
                          </a:solidFill>
                          <a:effectLst/>
                          <a:latin typeface="Calibri" panose="020F0502020204030204" pitchFamily="34" charset="0"/>
                        </a:rPr>
                        <a:t>0.16</a:t>
                      </a:r>
                    </a:p>
                  </a:txBody>
                  <a:tcPr marL="9525" marR="9525" marT="9525" marB="0" anchor="b"/>
                </a:tc>
                <a:tc>
                  <a:txBody>
                    <a:bodyPr/>
                    <a:lstStyle/>
                    <a:p>
                      <a:pPr algn="r" fontAlgn="b"/>
                      <a:r>
                        <a:rPr lang="en-US" sz="1500" b="0" i="0" u="none" strike="noStrike" dirty="0">
                          <a:solidFill>
                            <a:srgbClr val="000000"/>
                          </a:solidFill>
                          <a:effectLst/>
                          <a:latin typeface="Calibri" panose="020F0502020204030204" pitchFamily="34" charset="0"/>
                        </a:rPr>
                        <a:t>0.96</a:t>
                      </a:r>
                    </a:p>
                  </a:txBody>
                  <a:tcPr marL="9525" marR="9525" marT="9525" marB="0" anchor="b"/>
                </a:tc>
                <a:tc>
                  <a:txBody>
                    <a:bodyPr/>
                    <a:lstStyle/>
                    <a:p>
                      <a:pPr algn="r" fontAlgn="b"/>
                      <a:r>
                        <a:rPr lang="en-US" sz="1500" b="0" i="0" u="none" strike="noStrike">
                          <a:solidFill>
                            <a:srgbClr val="000000"/>
                          </a:solidFill>
                          <a:effectLst/>
                          <a:latin typeface="Calibri" panose="020F0502020204030204" pitchFamily="34" charset="0"/>
                        </a:rPr>
                        <a:t>1.01</a:t>
                      </a:r>
                    </a:p>
                  </a:txBody>
                  <a:tcPr marL="9525" marR="9525" marT="9525" marB="0" anchor="b">
                    <a:lnR w="12700" cap="flat" cmpd="sng" algn="ctr">
                      <a:solidFill>
                        <a:schemeClr val="tx1"/>
                      </a:solidFill>
                      <a:prstDash val="solid"/>
                      <a:round/>
                      <a:headEnd type="none" w="med" len="med"/>
                      <a:tailEnd type="none" w="med" len="med"/>
                    </a:lnR>
                  </a:tcPr>
                </a:tc>
              </a:tr>
              <a:tr h="266700">
                <a:tc>
                  <a:txBody>
                    <a:bodyPr/>
                    <a:lstStyle/>
                    <a:p>
                      <a:pPr algn="l" fontAlgn="b"/>
                      <a:r>
                        <a:rPr lang="en-US" sz="1500" u="none" strike="noStrike">
                          <a:effectLst/>
                        </a:rPr>
                        <a:t>Part 2</a:t>
                      </a:r>
                      <a:endParaRPr lang="en-US" sz="15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Calibri" panose="020F0502020204030204" pitchFamily="34" charset="0"/>
                        </a:rPr>
                        <a:t>$1,839</a:t>
                      </a: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Calibri" panose="020F0502020204030204" pitchFamily="34" charset="0"/>
                        </a:rPr>
                        <a:t>$1,926</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Calibri" panose="020F0502020204030204" pitchFamily="34" charset="0"/>
                        </a:rPr>
                        <a:t>$87</a:t>
                      </a: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Calibri" panose="020F0502020204030204" pitchFamily="34" charset="0"/>
                        </a:rPr>
                        <a:t>$1,898</a:t>
                      </a: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Calibri" panose="020F0502020204030204" pitchFamily="34" charset="0"/>
                        </a:rPr>
                        <a:t>$2,019</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Calibri" panose="020F0502020204030204" pitchFamily="34" charset="0"/>
                        </a:rPr>
                        <a:t>$120</a:t>
                      </a: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b"/>
                      <a:r>
                        <a:rPr lang="en-US" sz="1500" b="0" i="0" u="none" strike="noStrike" dirty="0" smtClean="0">
                          <a:solidFill>
                            <a:srgbClr val="000000"/>
                          </a:solidFill>
                          <a:effectLst/>
                          <a:latin typeface="Calibri" panose="020F0502020204030204" pitchFamily="34" charset="0"/>
                        </a:rPr>
                        <a:t>0.98(-$33)</a:t>
                      </a:r>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Calibri" panose="020F0502020204030204" pitchFamily="34" charset="0"/>
                        </a:rPr>
                        <a:t>0.18</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Calibri" panose="020F0502020204030204" pitchFamily="34" charset="0"/>
                        </a:rPr>
                        <a:t>0.96</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1500" b="0" i="0" u="none" strike="noStrike" dirty="0">
                          <a:solidFill>
                            <a:srgbClr val="000000"/>
                          </a:solidFill>
                          <a:effectLst/>
                          <a:latin typeface="Calibri" panose="020F0502020204030204" pitchFamily="34" charset="0"/>
                        </a:rPr>
                        <a:t>1.01</a:t>
                      </a: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4" name="TextBox 3"/>
          <p:cNvSpPr txBox="1"/>
          <p:nvPr/>
        </p:nvSpPr>
        <p:spPr>
          <a:xfrm>
            <a:off x="228600" y="4800600"/>
            <a:ext cx="8534400" cy="923330"/>
          </a:xfrm>
          <a:prstGeom prst="rect">
            <a:avLst/>
          </a:prstGeom>
          <a:noFill/>
        </p:spPr>
        <p:txBody>
          <a:bodyPr wrap="square" rtlCol="0">
            <a:spAutoFit/>
          </a:bodyPr>
          <a:lstStyle/>
          <a:p>
            <a:r>
              <a:rPr lang="en-US" dirty="0" smtClean="0"/>
              <a:t>Note: </a:t>
            </a:r>
          </a:p>
          <a:p>
            <a:r>
              <a:rPr lang="en-US" dirty="0" smtClean="0"/>
              <a:t>Part 1 represents the odds of having any quarterly cost, DID=Odds Ratio</a:t>
            </a:r>
          </a:p>
          <a:p>
            <a:r>
              <a:rPr lang="en-US" dirty="0"/>
              <a:t>P</a:t>
            </a:r>
            <a:r>
              <a:rPr lang="en-US" dirty="0" smtClean="0"/>
              <a:t>art 2 represents the mean quarterly costs of those with &gt;$0 in costs, DID=Rate Ratio</a:t>
            </a:r>
            <a:endParaRPr lang="en-US" dirty="0"/>
          </a:p>
        </p:txBody>
      </p:sp>
      <p:sp>
        <p:nvSpPr>
          <p:cNvPr id="6" name="Rectangle 5"/>
          <p:cNvSpPr/>
          <p:nvPr/>
        </p:nvSpPr>
        <p:spPr>
          <a:xfrm>
            <a:off x="6096000" y="2904783"/>
            <a:ext cx="2819400" cy="29561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401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219201" y="2278704"/>
            <a:ext cx="6857999" cy="4122096"/>
          </a:xfrm>
          <a:prstGeom prst="rect">
            <a:avLst/>
          </a:prstGeom>
        </p:spPr>
      </p:pic>
      <p:sp>
        <p:nvSpPr>
          <p:cNvPr id="2" name="Title 1"/>
          <p:cNvSpPr>
            <a:spLocks noGrp="1"/>
          </p:cNvSpPr>
          <p:nvPr>
            <p:ph type="title"/>
          </p:nvPr>
        </p:nvSpPr>
        <p:spPr>
          <a:xfrm>
            <a:off x="381001" y="1447800"/>
            <a:ext cx="8305800" cy="914400"/>
          </a:xfrm>
        </p:spPr>
        <p:txBody>
          <a:bodyPr>
            <a:normAutofit fontScale="90000"/>
          </a:bodyPr>
          <a:lstStyle/>
          <a:p>
            <a:r>
              <a:rPr lang="en-US" sz="3200" dirty="0" smtClean="0"/>
              <a:t>Odds of a patient having any </a:t>
            </a:r>
            <a:r>
              <a:rPr lang="en-US" sz="3200" dirty="0"/>
              <a:t>c</a:t>
            </a:r>
            <a:r>
              <a:rPr lang="en-US" sz="3200" dirty="0" smtClean="0"/>
              <a:t>ost – Wave 2 with IPTW</a:t>
            </a:r>
            <a:endParaRPr lang="en-US" sz="3200" dirty="0"/>
          </a:p>
        </p:txBody>
      </p:sp>
      <p:sp>
        <p:nvSpPr>
          <p:cNvPr id="8" name="Title 1"/>
          <p:cNvSpPr txBox="1">
            <a:spLocks/>
          </p:cNvSpPr>
          <p:nvPr/>
        </p:nvSpPr>
        <p:spPr>
          <a:xfrm>
            <a:off x="609600" y="228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Corbel" pitchFamily="34" charset="0"/>
                <a:ea typeface="+mj-ea"/>
                <a:cs typeface="+mj-cs"/>
              </a:defRPr>
            </a:lvl1pPr>
          </a:lstStyle>
          <a:p>
            <a:r>
              <a:rPr lang="en-US" dirty="0" smtClean="0"/>
              <a:t>Total Cost of Care – IPTW, Wave 2</a:t>
            </a:r>
            <a:endParaRPr lang="en-US" dirty="0"/>
          </a:p>
        </p:txBody>
      </p:sp>
      <p:grpSp>
        <p:nvGrpSpPr>
          <p:cNvPr id="4" name="Group 3"/>
          <p:cNvGrpSpPr/>
          <p:nvPr/>
        </p:nvGrpSpPr>
        <p:grpSpPr>
          <a:xfrm>
            <a:off x="1585871" y="5742799"/>
            <a:ext cx="6527041" cy="277001"/>
            <a:chOff x="1585871" y="5742799"/>
            <a:chExt cx="6527041" cy="277001"/>
          </a:xfrm>
        </p:grpSpPr>
        <p:sp>
          <p:nvSpPr>
            <p:cNvPr id="15" name="TextBox 14"/>
            <p:cNvSpPr txBox="1"/>
            <p:nvPr/>
          </p:nvSpPr>
          <p:spPr>
            <a:xfrm>
              <a:off x="1585871" y="5742801"/>
              <a:ext cx="762000" cy="276999"/>
            </a:xfrm>
            <a:prstGeom prst="rect">
              <a:avLst/>
            </a:prstGeom>
            <a:noFill/>
          </p:spPr>
          <p:txBody>
            <a:bodyPr wrap="square" rtlCol="0">
              <a:spAutoFit/>
            </a:bodyPr>
            <a:lstStyle/>
            <a:p>
              <a:r>
                <a:rPr lang="en-US" sz="1200" dirty="0" smtClean="0"/>
                <a:t>2013, q1</a:t>
              </a:r>
              <a:endParaRPr lang="en-US" sz="1200" dirty="0"/>
            </a:p>
          </p:txBody>
        </p:sp>
        <p:sp>
          <p:nvSpPr>
            <p:cNvPr id="19" name="TextBox 18"/>
            <p:cNvSpPr txBox="1"/>
            <p:nvPr/>
          </p:nvSpPr>
          <p:spPr>
            <a:xfrm>
              <a:off x="2819400" y="5742800"/>
              <a:ext cx="762000" cy="276999"/>
            </a:xfrm>
            <a:prstGeom prst="rect">
              <a:avLst/>
            </a:prstGeom>
            <a:noFill/>
          </p:spPr>
          <p:txBody>
            <a:bodyPr wrap="square" rtlCol="0">
              <a:spAutoFit/>
            </a:bodyPr>
            <a:lstStyle/>
            <a:p>
              <a:r>
                <a:rPr lang="en-US" sz="1200" dirty="0" smtClean="0"/>
                <a:t>2013, q2</a:t>
              </a:r>
              <a:endParaRPr lang="en-US" sz="1200" dirty="0"/>
            </a:p>
          </p:txBody>
        </p:sp>
        <p:sp>
          <p:nvSpPr>
            <p:cNvPr id="20" name="TextBox 19"/>
            <p:cNvSpPr txBox="1"/>
            <p:nvPr/>
          </p:nvSpPr>
          <p:spPr>
            <a:xfrm>
              <a:off x="3962399" y="5742800"/>
              <a:ext cx="762000" cy="276999"/>
            </a:xfrm>
            <a:prstGeom prst="rect">
              <a:avLst/>
            </a:prstGeom>
            <a:noFill/>
          </p:spPr>
          <p:txBody>
            <a:bodyPr wrap="square" rtlCol="0">
              <a:spAutoFit/>
            </a:bodyPr>
            <a:lstStyle/>
            <a:p>
              <a:r>
                <a:rPr lang="en-US" sz="1200" dirty="0" smtClean="0"/>
                <a:t>2013, q3</a:t>
              </a:r>
              <a:endParaRPr lang="en-US" sz="1200" dirty="0"/>
            </a:p>
          </p:txBody>
        </p:sp>
        <p:sp>
          <p:nvSpPr>
            <p:cNvPr id="21" name="TextBox 20"/>
            <p:cNvSpPr txBox="1"/>
            <p:nvPr/>
          </p:nvSpPr>
          <p:spPr>
            <a:xfrm>
              <a:off x="5064911" y="5742800"/>
              <a:ext cx="762000" cy="276999"/>
            </a:xfrm>
            <a:prstGeom prst="rect">
              <a:avLst/>
            </a:prstGeom>
            <a:noFill/>
          </p:spPr>
          <p:txBody>
            <a:bodyPr wrap="square" rtlCol="0">
              <a:spAutoFit/>
            </a:bodyPr>
            <a:lstStyle/>
            <a:p>
              <a:r>
                <a:rPr lang="en-US" sz="1200" dirty="0" smtClean="0"/>
                <a:t>2013, q4</a:t>
              </a:r>
              <a:endParaRPr lang="en-US" sz="1200" dirty="0"/>
            </a:p>
          </p:txBody>
        </p:sp>
        <p:sp>
          <p:nvSpPr>
            <p:cNvPr id="22" name="TextBox 21"/>
            <p:cNvSpPr txBox="1"/>
            <p:nvPr/>
          </p:nvSpPr>
          <p:spPr>
            <a:xfrm>
              <a:off x="6248400" y="5742799"/>
              <a:ext cx="762000" cy="276999"/>
            </a:xfrm>
            <a:prstGeom prst="rect">
              <a:avLst/>
            </a:prstGeom>
            <a:noFill/>
          </p:spPr>
          <p:txBody>
            <a:bodyPr wrap="square" rtlCol="0">
              <a:spAutoFit/>
            </a:bodyPr>
            <a:lstStyle/>
            <a:p>
              <a:r>
                <a:rPr lang="en-US" sz="1200" dirty="0" smtClean="0"/>
                <a:t>2014, q1</a:t>
              </a:r>
              <a:endParaRPr lang="en-US" sz="1200" dirty="0"/>
            </a:p>
          </p:txBody>
        </p:sp>
        <p:sp>
          <p:nvSpPr>
            <p:cNvPr id="23" name="TextBox 22"/>
            <p:cNvSpPr txBox="1"/>
            <p:nvPr/>
          </p:nvSpPr>
          <p:spPr>
            <a:xfrm>
              <a:off x="7350912" y="5742799"/>
              <a:ext cx="762000" cy="276999"/>
            </a:xfrm>
            <a:prstGeom prst="rect">
              <a:avLst/>
            </a:prstGeom>
            <a:noFill/>
          </p:spPr>
          <p:txBody>
            <a:bodyPr wrap="square" rtlCol="0">
              <a:spAutoFit/>
            </a:bodyPr>
            <a:lstStyle/>
            <a:p>
              <a:r>
                <a:rPr lang="en-US" sz="1200" dirty="0" smtClean="0"/>
                <a:t>2014, q2</a:t>
              </a:r>
              <a:endParaRPr lang="en-US" sz="1200" dirty="0"/>
            </a:p>
          </p:txBody>
        </p:sp>
      </p:grpSp>
    </p:spTree>
    <p:extLst>
      <p:ext uri="{BB962C8B-B14F-4D97-AF65-F5344CB8AC3E}">
        <p14:creationId xmlns:p14="http://schemas.microsoft.com/office/powerpoint/2010/main" val="39684855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1447800"/>
            <a:ext cx="8305800" cy="914400"/>
          </a:xfrm>
        </p:spPr>
        <p:txBody>
          <a:bodyPr>
            <a:normAutofit fontScale="90000"/>
          </a:bodyPr>
          <a:lstStyle/>
          <a:p>
            <a:r>
              <a:rPr lang="en-US" sz="3200" dirty="0" smtClean="0"/>
              <a:t>Quarterly total cost/patient of patients with &gt;$0 cost– Wave 2 with IPTW</a:t>
            </a:r>
            <a:endParaRPr lang="en-US" sz="3200" dirty="0"/>
          </a:p>
        </p:txBody>
      </p:sp>
      <p:sp>
        <p:nvSpPr>
          <p:cNvPr id="8" name="Title 1"/>
          <p:cNvSpPr txBox="1">
            <a:spLocks/>
          </p:cNvSpPr>
          <p:nvPr/>
        </p:nvSpPr>
        <p:spPr>
          <a:xfrm>
            <a:off x="609600" y="228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Corbel" pitchFamily="34" charset="0"/>
                <a:ea typeface="+mj-ea"/>
                <a:cs typeface="+mj-cs"/>
              </a:defRPr>
            </a:lvl1pPr>
          </a:lstStyle>
          <a:p>
            <a:r>
              <a:rPr lang="en-US" dirty="0" smtClean="0"/>
              <a:t>Total Cost of Care – IPTW, Wave 2</a:t>
            </a:r>
            <a:endParaRPr lang="en-US" dirty="0"/>
          </a:p>
        </p:txBody>
      </p:sp>
      <p:pic>
        <p:nvPicPr>
          <p:cNvPr id="5" name="Picture 4"/>
          <p:cNvPicPr>
            <a:picLocks noChangeAspect="1"/>
          </p:cNvPicPr>
          <p:nvPr/>
        </p:nvPicPr>
        <p:blipFill>
          <a:blip r:embed="rId3"/>
          <a:stretch>
            <a:fillRect/>
          </a:stretch>
        </p:blipFill>
        <p:spPr>
          <a:xfrm>
            <a:off x="1219200" y="2286000"/>
            <a:ext cx="6817512" cy="4097760"/>
          </a:xfrm>
          <a:prstGeom prst="rect">
            <a:avLst/>
          </a:prstGeom>
        </p:spPr>
      </p:pic>
      <p:sp>
        <p:nvSpPr>
          <p:cNvPr id="12" name="TextBox 11"/>
          <p:cNvSpPr txBox="1"/>
          <p:nvPr/>
        </p:nvSpPr>
        <p:spPr>
          <a:xfrm>
            <a:off x="1585871" y="5742801"/>
            <a:ext cx="762000" cy="276999"/>
          </a:xfrm>
          <a:prstGeom prst="rect">
            <a:avLst/>
          </a:prstGeom>
          <a:noFill/>
        </p:spPr>
        <p:txBody>
          <a:bodyPr wrap="square" rtlCol="0">
            <a:spAutoFit/>
          </a:bodyPr>
          <a:lstStyle/>
          <a:p>
            <a:r>
              <a:rPr lang="en-US" sz="1200" dirty="0" smtClean="0"/>
              <a:t>2013, q1</a:t>
            </a:r>
            <a:endParaRPr lang="en-US" sz="1200" dirty="0"/>
          </a:p>
        </p:txBody>
      </p:sp>
      <p:sp>
        <p:nvSpPr>
          <p:cNvPr id="13" name="TextBox 12"/>
          <p:cNvSpPr txBox="1"/>
          <p:nvPr/>
        </p:nvSpPr>
        <p:spPr>
          <a:xfrm>
            <a:off x="2819400" y="5742800"/>
            <a:ext cx="762000" cy="276999"/>
          </a:xfrm>
          <a:prstGeom prst="rect">
            <a:avLst/>
          </a:prstGeom>
          <a:noFill/>
        </p:spPr>
        <p:txBody>
          <a:bodyPr wrap="square" rtlCol="0">
            <a:spAutoFit/>
          </a:bodyPr>
          <a:lstStyle/>
          <a:p>
            <a:r>
              <a:rPr lang="en-US" sz="1200" dirty="0" smtClean="0"/>
              <a:t>2013, q2</a:t>
            </a:r>
            <a:endParaRPr lang="en-US" sz="1200" dirty="0"/>
          </a:p>
        </p:txBody>
      </p:sp>
      <p:sp>
        <p:nvSpPr>
          <p:cNvPr id="14" name="TextBox 13"/>
          <p:cNvSpPr txBox="1"/>
          <p:nvPr/>
        </p:nvSpPr>
        <p:spPr>
          <a:xfrm>
            <a:off x="3962399" y="5742800"/>
            <a:ext cx="762000" cy="276999"/>
          </a:xfrm>
          <a:prstGeom prst="rect">
            <a:avLst/>
          </a:prstGeom>
          <a:noFill/>
        </p:spPr>
        <p:txBody>
          <a:bodyPr wrap="square" rtlCol="0">
            <a:spAutoFit/>
          </a:bodyPr>
          <a:lstStyle/>
          <a:p>
            <a:r>
              <a:rPr lang="en-US" sz="1200" dirty="0" smtClean="0"/>
              <a:t>2013, q3</a:t>
            </a:r>
            <a:endParaRPr lang="en-US" sz="1200" dirty="0"/>
          </a:p>
        </p:txBody>
      </p:sp>
      <p:sp>
        <p:nvSpPr>
          <p:cNvPr id="19" name="TextBox 18"/>
          <p:cNvSpPr txBox="1"/>
          <p:nvPr/>
        </p:nvSpPr>
        <p:spPr>
          <a:xfrm>
            <a:off x="5064911" y="5742800"/>
            <a:ext cx="762000" cy="276999"/>
          </a:xfrm>
          <a:prstGeom prst="rect">
            <a:avLst/>
          </a:prstGeom>
          <a:noFill/>
        </p:spPr>
        <p:txBody>
          <a:bodyPr wrap="square" rtlCol="0">
            <a:spAutoFit/>
          </a:bodyPr>
          <a:lstStyle/>
          <a:p>
            <a:r>
              <a:rPr lang="en-US" sz="1200" dirty="0" smtClean="0"/>
              <a:t>2013, q4</a:t>
            </a:r>
            <a:endParaRPr lang="en-US" sz="1200" dirty="0"/>
          </a:p>
        </p:txBody>
      </p:sp>
      <p:sp>
        <p:nvSpPr>
          <p:cNvPr id="20" name="TextBox 19"/>
          <p:cNvSpPr txBox="1"/>
          <p:nvPr/>
        </p:nvSpPr>
        <p:spPr>
          <a:xfrm>
            <a:off x="6248400" y="5742799"/>
            <a:ext cx="762000" cy="276999"/>
          </a:xfrm>
          <a:prstGeom prst="rect">
            <a:avLst/>
          </a:prstGeom>
          <a:noFill/>
        </p:spPr>
        <p:txBody>
          <a:bodyPr wrap="square" rtlCol="0">
            <a:spAutoFit/>
          </a:bodyPr>
          <a:lstStyle/>
          <a:p>
            <a:r>
              <a:rPr lang="en-US" sz="1200" dirty="0" smtClean="0"/>
              <a:t>2014, q1</a:t>
            </a:r>
            <a:endParaRPr lang="en-US" sz="1200" dirty="0"/>
          </a:p>
        </p:txBody>
      </p:sp>
      <p:sp>
        <p:nvSpPr>
          <p:cNvPr id="21" name="TextBox 20"/>
          <p:cNvSpPr txBox="1"/>
          <p:nvPr/>
        </p:nvSpPr>
        <p:spPr>
          <a:xfrm>
            <a:off x="7350912" y="5742799"/>
            <a:ext cx="762000" cy="276999"/>
          </a:xfrm>
          <a:prstGeom prst="rect">
            <a:avLst/>
          </a:prstGeom>
          <a:noFill/>
        </p:spPr>
        <p:txBody>
          <a:bodyPr wrap="square" rtlCol="0">
            <a:spAutoFit/>
          </a:bodyPr>
          <a:lstStyle/>
          <a:p>
            <a:r>
              <a:rPr lang="en-US" sz="1200" dirty="0" smtClean="0"/>
              <a:t>2014, q2</a:t>
            </a:r>
            <a:endParaRPr lang="en-US" sz="1200" dirty="0"/>
          </a:p>
        </p:txBody>
      </p:sp>
    </p:spTree>
    <p:extLst>
      <p:ext uri="{BB962C8B-B14F-4D97-AF65-F5344CB8AC3E}">
        <p14:creationId xmlns:p14="http://schemas.microsoft.com/office/powerpoint/2010/main" val="14687303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219200" y="2209800"/>
            <a:ext cx="6893712" cy="4143561"/>
          </a:xfrm>
          <a:prstGeom prst="rect">
            <a:avLst/>
          </a:prstGeom>
        </p:spPr>
      </p:pic>
      <p:sp>
        <p:nvSpPr>
          <p:cNvPr id="2" name="Title 1"/>
          <p:cNvSpPr>
            <a:spLocks noGrp="1"/>
          </p:cNvSpPr>
          <p:nvPr>
            <p:ph type="title"/>
          </p:nvPr>
        </p:nvSpPr>
        <p:spPr>
          <a:xfrm>
            <a:off x="228600" y="1447800"/>
            <a:ext cx="8686799" cy="914400"/>
          </a:xfrm>
        </p:spPr>
        <p:txBody>
          <a:bodyPr>
            <a:normAutofit/>
          </a:bodyPr>
          <a:lstStyle/>
          <a:p>
            <a:r>
              <a:rPr lang="en-US" sz="2800" dirty="0" smtClean="0"/>
              <a:t>Odds of a patient having any </a:t>
            </a:r>
            <a:r>
              <a:rPr lang="en-US" sz="2800" dirty="0"/>
              <a:t>c</a:t>
            </a:r>
            <a:r>
              <a:rPr lang="en-US" sz="2800" dirty="0" smtClean="0"/>
              <a:t>ost – Wave 2 with matching</a:t>
            </a:r>
            <a:endParaRPr lang="en-US" sz="2800" dirty="0"/>
          </a:p>
        </p:txBody>
      </p:sp>
      <p:sp>
        <p:nvSpPr>
          <p:cNvPr id="8" name="Title 1"/>
          <p:cNvSpPr txBox="1">
            <a:spLocks/>
          </p:cNvSpPr>
          <p:nvPr/>
        </p:nvSpPr>
        <p:spPr>
          <a:xfrm>
            <a:off x="381000" y="228600"/>
            <a:ext cx="8305800" cy="11430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Corbel" pitchFamily="34" charset="0"/>
                <a:ea typeface="+mj-ea"/>
                <a:cs typeface="+mj-cs"/>
              </a:defRPr>
            </a:lvl1pPr>
          </a:lstStyle>
          <a:p>
            <a:r>
              <a:rPr lang="en-US" dirty="0" smtClean="0"/>
              <a:t>Total Cost of Care – Matching, Wave 2</a:t>
            </a:r>
            <a:endParaRPr lang="en-US" dirty="0"/>
          </a:p>
        </p:txBody>
      </p:sp>
      <p:sp>
        <p:nvSpPr>
          <p:cNvPr id="12" name="TextBox 11"/>
          <p:cNvSpPr txBox="1"/>
          <p:nvPr/>
        </p:nvSpPr>
        <p:spPr>
          <a:xfrm>
            <a:off x="1585871" y="5742801"/>
            <a:ext cx="762000" cy="276999"/>
          </a:xfrm>
          <a:prstGeom prst="rect">
            <a:avLst/>
          </a:prstGeom>
          <a:noFill/>
        </p:spPr>
        <p:txBody>
          <a:bodyPr wrap="square" rtlCol="0">
            <a:spAutoFit/>
          </a:bodyPr>
          <a:lstStyle/>
          <a:p>
            <a:r>
              <a:rPr lang="en-US" sz="1200" dirty="0" smtClean="0"/>
              <a:t>2013, q1</a:t>
            </a:r>
            <a:endParaRPr lang="en-US" sz="1200" dirty="0"/>
          </a:p>
        </p:txBody>
      </p:sp>
      <p:sp>
        <p:nvSpPr>
          <p:cNvPr id="13" name="TextBox 12"/>
          <p:cNvSpPr txBox="1"/>
          <p:nvPr/>
        </p:nvSpPr>
        <p:spPr>
          <a:xfrm>
            <a:off x="2819400" y="5742800"/>
            <a:ext cx="762000" cy="276999"/>
          </a:xfrm>
          <a:prstGeom prst="rect">
            <a:avLst/>
          </a:prstGeom>
          <a:noFill/>
        </p:spPr>
        <p:txBody>
          <a:bodyPr wrap="square" rtlCol="0">
            <a:spAutoFit/>
          </a:bodyPr>
          <a:lstStyle/>
          <a:p>
            <a:r>
              <a:rPr lang="en-US" sz="1200" dirty="0" smtClean="0"/>
              <a:t>2013, q2</a:t>
            </a:r>
            <a:endParaRPr lang="en-US" sz="1200" dirty="0"/>
          </a:p>
        </p:txBody>
      </p:sp>
      <p:sp>
        <p:nvSpPr>
          <p:cNvPr id="14" name="TextBox 13"/>
          <p:cNvSpPr txBox="1"/>
          <p:nvPr/>
        </p:nvSpPr>
        <p:spPr>
          <a:xfrm>
            <a:off x="3962399" y="5742800"/>
            <a:ext cx="762000" cy="276999"/>
          </a:xfrm>
          <a:prstGeom prst="rect">
            <a:avLst/>
          </a:prstGeom>
          <a:noFill/>
        </p:spPr>
        <p:txBody>
          <a:bodyPr wrap="square" rtlCol="0">
            <a:spAutoFit/>
          </a:bodyPr>
          <a:lstStyle/>
          <a:p>
            <a:r>
              <a:rPr lang="en-US" sz="1200" dirty="0" smtClean="0"/>
              <a:t>2013, q3</a:t>
            </a:r>
            <a:endParaRPr lang="en-US" sz="1200" dirty="0"/>
          </a:p>
        </p:txBody>
      </p:sp>
      <p:sp>
        <p:nvSpPr>
          <p:cNvPr id="19" name="TextBox 18"/>
          <p:cNvSpPr txBox="1"/>
          <p:nvPr/>
        </p:nvSpPr>
        <p:spPr>
          <a:xfrm>
            <a:off x="5064911" y="5742800"/>
            <a:ext cx="762000" cy="276999"/>
          </a:xfrm>
          <a:prstGeom prst="rect">
            <a:avLst/>
          </a:prstGeom>
          <a:noFill/>
        </p:spPr>
        <p:txBody>
          <a:bodyPr wrap="square" rtlCol="0">
            <a:spAutoFit/>
          </a:bodyPr>
          <a:lstStyle/>
          <a:p>
            <a:r>
              <a:rPr lang="en-US" sz="1200" dirty="0" smtClean="0"/>
              <a:t>2013, q4</a:t>
            </a:r>
            <a:endParaRPr lang="en-US" sz="1200" dirty="0"/>
          </a:p>
        </p:txBody>
      </p:sp>
      <p:sp>
        <p:nvSpPr>
          <p:cNvPr id="20" name="TextBox 19"/>
          <p:cNvSpPr txBox="1"/>
          <p:nvPr/>
        </p:nvSpPr>
        <p:spPr>
          <a:xfrm>
            <a:off x="6248400" y="5742799"/>
            <a:ext cx="762000" cy="276999"/>
          </a:xfrm>
          <a:prstGeom prst="rect">
            <a:avLst/>
          </a:prstGeom>
          <a:noFill/>
        </p:spPr>
        <p:txBody>
          <a:bodyPr wrap="square" rtlCol="0">
            <a:spAutoFit/>
          </a:bodyPr>
          <a:lstStyle/>
          <a:p>
            <a:r>
              <a:rPr lang="en-US" sz="1200" dirty="0" smtClean="0"/>
              <a:t>2014, q1</a:t>
            </a:r>
            <a:endParaRPr lang="en-US" sz="1200" dirty="0"/>
          </a:p>
        </p:txBody>
      </p:sp>
      <p:sp>
        <p:nvSpPr>
          <p:cNvPr id="21" name="TextBox 20"/>
          <p:cNvSpPr txBox="1"/>
          <p:nvPr/>
        </p:nvSpPr>
        <p:spPr>
          <a:xfrm>
            <a:off x="7350912" y="5742799"/>
            <a:ext cx="762000" cy="276999"/>
          </a:xfrm>
          <a:prstGeom prst="rect">
            <a:avLst/>
          </a:prstGeom>
          <a:noFill/>
        </p:spPr>
        <p:txBody>
          <a:bodyPr wrap="square" rtlCol="0">
            <a:spAutoFit/>
          </a:bodyPr>
          <a:lstStyle/>
          <a:p>
            <a:r>
              <a:rPr lang="en-US" sz="1200" dirty="0" smtClean="0"/>
              <a:t>2014, q2</a:t>
            </a:r>
            <a:endParaRPr lang="en-US" sz="1200" dirty="0"/>
          </a:p>
        </p:txBody>
      </p:sp>
    </p:spTree>
    <p:extLst>
      <p:ext uri="{BB962C8B-B14F-4D97-AF65-F5344CB8AC3E}">
        <p14:creationId xmlns:p14="http://schemas.microsoft.com/office/powerpoint/2010/main" val="16453949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1447800"/>
            <a:ext cx="8305800" cy="914400"/>
          </a:xfrm>
        </p:spPr>
        <p:txBody>
          <a:bodyPr>
            <a:normAutofit fontScale="90000"/>
          </a:bodyPr>
          <a:lstStyle/>
          <a:p>
            <a:r>
              <a:rPr lang="en-US" sz="3200" dirty="0" smtClean="0"/>
              <a:t>Quarterly total cost/patient of patients with &gt;$0 cost– Wave 2 with matching</a:t>
            </a:r>
            <a:endParaRPr lang="en-US" sz="3200" dirty="0"/>
          </a:p>
        </p:txBody>
      </p:sp>
      <p:sp>
        <p:nvSpPr>
          <p:cNvPr id="8" name="Title 1"/>
          <p:cNvSpPr txBox="1">
            <a:spLocks/>
          </p:cNvSpPr>
          <p:nvPr/>
        </p:nvSpPr>
        <p:spPr>
          <a:xfrm>
            <a:off x="381001" y="228600"/>
            <a:ext cx="8458199" cy="11430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Corbel" pitchFamily="34" charset="0"/>
                <a:ea typeface="+mj-ea"/>
                <a:cs typeface="+mj-cs"/>
              </a:defRPr>
            </a:lvl1pPr>
          </a:lstStyle>
          <a:p>
            <a:r>
              <a:rPr lang="en-US" dirty="0" smtClean="0"/>
              <a:t>Total Cost of Care – </a:t>
            </a:r>
            <a:r>
              <a:rPr lang="en-US" dirty="0"/>
              <a:t>M</a:t>
            </a:r>
            <a:r>
              <a:rPr lang="en-US" dirty="0" smtClean="0"/>
              <a:t>atching, Wave 2</a:t>
            </a:r>
            <a:endParaRPr lang="en-US" dirty="0"/>
          </a:p>
        </p:txBody>
      </p:sp>
      <p:pic>
        <p:nvPicPr>
          <p:cNvPr id="3" name="Picture 2"/>
          <p:cNvPicPr>
            <a:picLocks noChangeAspect="1"/>
          </p:cNvPicPr>
          <p:nvPr/>
        </p:nvPicPr>
        <p:blipFill>
          <a:blip r:embed="rId3"/>
          <a:stretch>
            <a:fillRect/>
          </a:stretch>
        </p:blipFill>
        <p:spPr>
          <a:xfrm>
            <a:off x="1143000" y="2257239"/>
            <a:ext cx="6893712" cy="4143561"/>
          </a:xfrm>
          <a:prstGeom prst="rect">
            <a:avLst/>
          </a:prstGeom>
        </p:spPr>
      </p:pic>
      <p:sp>
        <p:nvSpPr>
          <p:cNvPr id="15" name="TextBox 14"/>
          <p:cNvSpPr txBox="1"/>
          <p:nvPr/>
        </p:nvSpPr>
        <p:spPr>
          <a:xfrm>
            <a:off x="1585871" y="5742801"/>
            <a:ext cx="762000" cy="276999"/>
          </a:xfrm>
          <a:prstGeom prst="rect">
            <a:avLst/>
          </a:prstGeom>
          <a:noFill/>
        </p:spPr>
        <p:txBody>
          <a:bodyPr wrap="square" rtlCol="0">
            <a:spAutoFit/>
          </a:bodyPr>
          <a:lstStyle/>
          <a:p>
            <a:r>
              <a:rPr lang="en-US" sz="1200" dirty="0" smtClean="0"/>
              <a:t>2013, q1</a:t>
            </a:r>
            <a:endParaRPr lang="en-US" sz="1200" dirty="0"/>
          </a:p>
        </p:txBody>
      </p:sp>
      <p:sp>
        <p:nvSpPr>
          <p:cNvPr id="16" name="TextBox 15"/>
          <p:cNvSpPr txBox="1"/>
          <p:nvPr/>
        </p:nvSpPr>
        <p:spPr>
          <a:xfrm>
            <a:off x="2819400" y="5742800"/>
            <a:ext cx="762000" cy="276999"/>
          </a:xfrm>
          <a:prstGeom prst="rect">
            <a:avLst/>
          </a:prstGeom>
          <a:noFill/>
        </p:spPr>
        <p:txBody>
          <a:bodyPr wrap="square" rtlCol="0">
            <a:spAutoFit/>
          </a:bodyPr>
          <a:lstStyle/>
          <a:p>
            <a:r>
              <a:rPr lang="en-US" sz="1200" dirty="0" smtClean="0"/>
              <a:t>2013, q2</a:t>
            </a:r>
            <a:endParaRPr lang="en-US" sz="1200" dirty="0"/>
          </a:p>
        </p:txBody>
      </p:sp>
      <p:sp>
        <p:nvSpPr>
          <p:cNvPr id="17" name="TextBox 16"/>
          <p:cNvSpPr txBox="1"/>
          <p:nvPr/>
        </p:nvSpPr>
        <p:spPr>
          <a:xfrm>
            <a:off x="3962399" y="5742800"/>
            <a:ext cx="762000" cy="276999"/>
          </a:xfrm>
          <a:prstGeom prst="rect">
            <a:avLst/>
          </a:prstGeom>
          <a:noFill/>
        </p:spPr>
        <p:txBody>
          <a:bodyPr wrap="square" rtlCol="0">
            <a:spAutoFit/>
          </a:bodyPr>
          <a:lstStyle/>
          <a:p>
            <a:r>
              <a:rPr lang="en-US" sz="1200" dirty="0" smtClean="0"/>
              <a:t>2013, q3</a:t>
            </a:r>
            <a:endParaRPr lang="en-US" sz="1200" dirty="0"/>
          </a:p>
        </p:txBody>
      </p:sp>
      <p:sp>
        <p:nvSpPr>
          <p:cNvPr id="18" name="TextBox 17"/>
          <p:cNvSpPr txBox="1"/>
          <p:nvPr/>
        </p:nvSpPr>
        <p:spPr>
          <a:xfrm>
            <a:off x="5064911" y="5742800"/>
            <a:ext cx="762000" cy="276999"/>
          </a:xfrm>
          <a:prstGeom prst="rect">
            <a:avLst/>
          </a:prstGeom>
          <a:noFill/>
        </p:spPr>
        <p:txBody>
          <a:bodyPr wrap="square" rtlCol="0">
            <a:spAutoFit/>
          </a:bodyPr>
          <a:lstStyle/>
          <a:p>
            <a:r>
              <a:rPr lang="en-US" sz="1200" dirty="0" smtClean="0"/>
              <a:t>2013, q4</a:t>
            </a:r>
            <a:endParaRPr lang="en-US" sz="1200" dirty="0"/>
          </a:p>
        </p:txBody>
      </p:sp>
      <p:sp>
        <p:nvSpPr>
          <p:cNvPr id="20" name="TextBox 19"/>
          <p:cNvSpPr txBox="1"/>
          <p:nvPr/>
        </p:nvSpPr>
        <p:spPr>
          <a:xfrm>
            <a:off x="6248400" y="5742799"/>
            <a:ext cx="762000" cy="276999"/>
          </a:xfrm>
          <a:prstGeom prst="rect">
            <a:avLst/>
          </a:prstGeom>
          <a:noFill/>
        </p:spPr>
        <p:txBody>
          <a:bodyPr wrap="square" rtlCol="0">
            <a:spAutoFit/>
          </a:bodyPr>
          <a:lstStyle/>
          <a:p>
            <a:r>
              <a:rPr lang="en-US" sz="1200" dirty="0" smtClean="0"/>
              <a:t>2014, q1</a:t>
            </a:r>
            <a:endParaRPr lang="en-US" sz="1200" dirty="0"/>
          </a:p>
        </p:txBody>
      </p:sp>
      <p:sp>
        <p:nvSpPr>
          <p:cNvPr id="21" name="TextBox 20"/>
          <p:cNvSpPr txBox="1"/>
          <p:nvPr/>
        </p:nvSpPr>
        <p:spPr>
          <a:xfrm>
            <a:off x="7350912" y="5742799"/>
            <a:ext cx="762000" cy="276999"/>
          </a:xfrm>
          <a:prstGeom prst="rect">
            <a:avLst/>
          </a:prstGeom>
          <a:noFill/>
        </p:spPr>
        <p:txBody>
          <a:bodyPr wrap="square" rtlCol="0">
            <a:spAutoFit/>
          </a:bodyPr>
          <a:lstStyle/>
          <a:p>
            <a:r>
              <a:rPr lang="en-US" sz="1200" dirty="0" smtClean="0"/>
              <a:t>2014, q2</a:t>
            </a:r>
            <a:endParaRPr lang="en-US" sz="1200" dirty="0"/>
          </a:p>
        </p:txBody>
      </p:sp>
    </p:spTree>
    <p:extLst>
      <p:ext uri="{BB962C8B-B14F-4D97-AF65-F5344CB8AC3E}">
        <p14:creationId xmlns:p14="http://schemas.microsoft.com/office/powerpoint/2010/main" val="20196771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14600"/>
            <a:ext cx="8229600" cy="1143000"/>
          </a:xfrm>
          <a:solidFill>
            <a:schemeClr val="tx1"/>
          </a:solidFill>
        </p:spPr>
        <p:txBody>
          <a:bodyPr/>
          <a:lstStyle/>
          <a:p>
            <a:r>
              <a:rPr lang="en-US" dirty="0" smtClean="0">
                <a:solidFill>
                  <a:schemeClr val="bg1"/>
                </a:solidFill>
              </a:rPr>
              <a:t>Utilization</a:t>
            </a:r>
            <a:endParaRPr lang="en-US" dirty="0">
              <a:solidFill>
                <a:schemeClr val="bg1"/>
              </a:solidFill>
            </a:endParaRPr>
          </a:p>
        </p:txBody>
      </p:sp>
    </p:spTree>
    <p:extLst>
      <p:ext uri="{BB962C8B-B14F-4D97-AF65-F5344CB8AC3E}">
        <p14:creationId xmlns:p14="http://schemas.microsoft.com/office/powerpoint/2010/main" val="12391290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a:t>
            </a:r>
            <a:endParaRPr lang="en-US" dirty="0"/>
          </a:p>
        </p:txBody>
      </p:sp>
      <p:sp>
        <p:nvSpPr>
          <p:cNvPr id="3" name="Content Placeholder 2"/>
          <p:cNvSpPr>
            <a:spLocks noGrp="1"/>
          </p:cNvSpPr>
          <p:nvPr>
            <p:ph idx="1"/>
          </p:nvPr>
        </p:nvSpPr>
        <p:spPr/>
        <p:txBody>
          <a:bodyPr/>
          <a:lstStyle/>
          <a:p>
            <a:r>
              <a:rPr lang="en-US" dirty="0" smtClean="0">
                <a:latin typeface="+mn-lt"/>
              </a:rPr>
              <a:t>Analyses underway</a:t>
            </a:r>
          </a:p>
          <a:p>
            <a:r>
              <a:rPr lang="en-US" dirty="0" smtClean="0">
                <a:latin typeface="+mn-lt"/>
              </a:rPr>
              <a:t>Example of results shown on following slides</a:t>
            </a:r>
            <a:endParaRPr lang="en-US" dirty="0">
              <a:latin typeface="+mn-lt"/>
            </a:endParaRPr>
          </a:p>
        </p:txBody>
      </p:sp>
    </p:spTree>
    <p:extLst>
      <p:ext uri="{BB962C8B-B14F-4D97-AF65-F5344CB8AC3E}">
        <p14:creationId xmlns:p14="http://schemas.microsoft.com/office/powerpoint/2010/main" val="1026581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latin typeface="+mn-lt"/>
              </a:rPr>
              <a:t>As of 2016, 14 states have active multi-payer PCMH initiatives</a:t>
            </a:r>
          </a:p>
          <a:p>
            <a:r>
              <a:rPr lang="en-US" dirty="0" smtClean="0">
                <a:latin typeface="+mn-lt"/>
              </a:rPr>
              <a:t>Recent evaluations of these initiatives have shown mixed results</a:t>
            </a:r>
          </a:p>
          <a:p>
            <a:pPr lvl="1"/>
            <a:r>
              <a:rPr lang="en-US" dirty="0" smtClean="0">
                <a:latin typeface="Calibri"/>
                <a:ea typeface="Calibri"/>
                <a:cs typeface="Times New Roman"/>
              </a:rPr>
              <a:t>Modest </a:t>
            </a:r>
            <a:r>
              <a:rPr lang="en-US" dirty="0">
                <a:latin typeface="Calibri"/>
                <a:ea typeface="Calibri"/>
                <a:cs typeface="Times New Roman"/>
              </a:rPr>
              <a:t>improvement in </a:t>
            </a:r>
            <a:r>
              <a:rPr lang="en-US" dirty="0" smtClean="0">
                <a:latin typeface="Calibri"/>
                <a:ea typeface="Calibri"/>
                <a:cs typeface="Times New Roman"/>
              </a:rPr>
              <a:t>quality</a:t>
            </a:r>
          </a:p>
          <a:p>
            <a:pPr lvl="1"/>
            <a:r>
              <a:rPr lang="en-US" dirty="0">
                <a:latin typeface="Calibri"/>
                <a:ea typeface="Calibri"/>
                <a:cs typeface="Times New Roman"/>
              </a:rPr>
              <a:t>S</a:t>
            </a:r>
            <a:r>
              <a:rPr lang="en-US" dirty="0" smtClean="0">
                <a:latin typeface="Calibri"/>
                <a:ea typeface="Calibri"/>
                <a:cs typeface="Times New Roman"/>
              </a:rPr>
              <a:t>ome </a:t>
            </a:r>
            <a:r>
              <a:rPr lang="en-US" dirty="0">
                <a:latin typeface="Calibri"/>
                <a:ea typeface="Calibri"/>
                <a:cs typeface="Times New Roman"/>
              </a:rPr>
              <a:t>reduced unnecessary </a:t>
            </a:r>
            <a:r>
              <a:rPr lang="en-US" dirty="0" smtClean="0">
                <a:latin typeface="Calibri"/>
                <a:ea typeface="Calibri"/>
                <a:cs typeface="Times New Roman"/>
              </a:rPr>
              <a:t>utilization</a:t>
            </a:r>
          </a:p>
          <a:p>
            <a:pPr lvl="1"/>
            <a:r>
              <a:rPr lang="en-US" dirty="0">
                <a:latin typeface="Calibri"/>
                <a:ea typeface="Calibri"/>
                <a:cs typeface="Times New Roman"/>
              </a:rPr>
              <a:t>M</a:t>
            </a:r>
            <a:r>
              <a:rPr lang="en-US" dirty="0" smtClean="0">
                <a:latin typeface="Calibri"/>
                <a:ea typeface="Calibri"/>
                <a:cs typeface="Times New Roman"/>
              </a:rPr>
              <a:t>ixed </a:t>
            </a:r>
            <a:r>
              <a:rPr lang="en-US" dirty="0">
                <a:latin typeface="Calibri"/>
                <a:ea typeface="Calibri"/>
                <a:cs typeface="Times New Roman"/>
              </a:rPr>
              <a:t>effects on cost</a:t>
            </a:r>
            <a:endParaRPr lang="en-US" dirty="0">
              <a:latin typeface="+mn-lt"/>
            </a:endParaRPr>
          </a:p>
        </p:txBody>
      </p:sp>
    </p:spTree>
    <p:extLst>
      <p:ext uri="{BB962C8B-B14F-4D97-AF65-F5344CB8AC3E}">
        <p14:creationId xmlns:p14="http://schemas.microsoft.com/office/powerpoint/2010/main" val="34964147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All ED Visits Difference-in-Differences, Wave 0</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010546702"/>
              </p:ext>
            </p:extLst>
          </p:nvPr>
        </p:nvGraphicFramePr>
        <p:xfrm>
          <a:off x="228599" y="2251710"/>
          <a:ext cx="8686801" cy="2167890"/>
        </p:xfrm>
        <a:graphic>
          <a:graphicData uri="http://schemas.openxmlformats.org/drawingml/2006/table">
            <a:tbl>
              <a:tblPr>
                <a:tableStyleId>{8EC20E35-A176-4012-BC5E-935CFFF8708E}</a:tableStyleId>
              </a:tblPr>
              <a:tblGrid>
                <a:gridCol w="1143001"/>
                <a:gridCol w="667821"/>
                <a:gridCol w="763999"/>
                <a:gridCol w="866843"/>
                <a:gridCol w="763999"/>
                <a:gridCol w="763999"/>
                <a:gridCol w="896227"/>
                <a:gridCol w="915912"/>
                <a:gridCol w="685800"/>
                <a:gridCol w="609600"/>
                <a:gridCol w="609600"/>
              </a:tblGrid>
              <a:tr h="266700">
                <a:tc>
                  <a:txBody>
                    <a:bodyPr/>
                    <a:lstStyle/>
                    <a:p>
                      <a:pPr algn="ctr" fontAlgn="b"/>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gridSpan="3">
                  <a:txBody>
                    <a:bodyPr/>
                    <a:lstStyle/>
                    <a:p>
                      <a:pPr algn="ctr" fontAlgn="b"/>
                      <a:r>
                        <a:rPr lang="en-US" sz="1800" u="none" strike="noStrike" dirty="0">
                          <a:effectLst/>
                        </a:rPr>
                        <a:t>CTC</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gridSpan="3">
                  <a:txBody>
                    <a:bodyPr/>
                    <a:lstStyle/>
                    <a:p>
                      <a:pPr algn="ctr" fontAlgn="b"/>
                      <a:r>
                        <a:rPr lang="en-US" sz="1800" u="none" strike="noStrike" dirty="0">
                          <a:effectLst/>
                        </a:rPr>
                        <a:t>Control</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hMerge="1">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rowSpan="2">
                  <a:txBody>
                    <a:bodyPr/>
                    <a:lstStyle/>
                    <a:p>
                      <a:pPr algn="ctr" fontAlgn="b"/>
                      <a:r>
                        <a:rPr lang="en-US" sz="1580" u="none" strike="noStrike" dirty="0">
                          <a:effectLst/>
                        </a:rPr>
                        <a:t>DID</a:t>
                      </a:r>
                      <a:endParaRPr lang="en-US" sz="158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US" sz="1580" u="none" strike="noStrike" dirty="0">
                          <a:effectLst/>
                        </a:rPr>
                        <a:t>p-value</a:t>
                      </a:r>
                      <a:endParaRPr lang="en-US" sz="158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b"/>
                      <a:r>
                        <a:rPr lang="en-US" sz="1800" u="none" strike="noStrike" dirty="0">
                          <a:effectLst/>
                        </a:rPr>
                        <a:t>95% CI</a:t>
                      </a:r>
                      <a:endParaRPr lang="en-US" sz="18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r>
              <a:tr h="266700">
                <a:tc>
                  <a:txBody>
                    <a:bodyPr/>
                    <a:lstStyle/>
                    <a:p>
                      <a:pPr algn="ctr" fontAlgn="b"/>
                      <a:endParaRPr lang="en-US" sz="1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580" u="none" strike="noStrike" dirty="0">
                          <a:effectLst/>
                        </a:rPr>
                        <a:t>Pre</a:t>
                      </a:r>
                      <a:endParaRPr lang="en-US" sz="158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80" u="none" strike="noStrike" dirty="0">
                          <a:effectLst/>
                        </a:rPr>
                        <a:t>Post</a:t>
                      </a:r>
                      <a:endParaRPr lang="en-US" sz="158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80" u="none" strike="noStrike" dirty="0">
                          <a:effectLst/>
                        </a:rPr>
                        <a:t>Difference</a:t>
                      </a:r>
                      <a:endParaRPr lang="en-US" sz="158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80" u="none" strike="noStrike" dirty="0">
                          <a:effectLst/>
                        </a:rPr>
                        <a:t>Pre</a:t>
                      </a:r>
                      <a:endParaRPr lang="en-US" sz="158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80" u="none" strike="noStrike" dirty="0">
                          <a:effectLst/>
                        </a:rPr>
                        <a:t>Post</a:t>
                      </a:r>
                      <a:endParaRPr lang="en-US" sz="158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80" u="none" strike="noStrike" dirty="0">
                          <a:effectLst/>
                        </a:rPr>
                        <a:t>Difference</a:t>
                      </a:r>
                      <a:endParaRPr lang="en-US" sz="158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en-US" sz="158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vMerge="1">
                  <a:txBody>
                    <a:bodyPr/>
                    <a:lstStyle/>
                    <a:p>
                      <a:pPr algn="ctr" fontAlgn="b"/>
                      <a:endParaRPr lang="en-US" sz="158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580" u="none" strike="noStrike" dirty="0">
                          <a:effectLst/>
                        </a:rPr>
                        <a:t>lower</a:t>
                      </a:r>
                      <a:endParaRPr lang="en-US" sz="158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580" u="none" strike="noStrike" dirty="0">
                          <a:effectLst/>
                        </a:rPr>
                        <a:t>upper</a:t>
                      </a:r>
                      <a:endParaRPr lang="en-US" sz="158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266700">
                <a:tc>
                  <a:txBody>
                    <a:bodyPr/>
                    <a:lstStyle/>
                    <a:p>
                      <a:pPr algn="l" fontAlgn="b"/>
                      <a:r>
                        <a:rPr lang="en-US" sz="1500" u="none" strike="noStrike" dirty="0" smtClean="0">
                          <a:effectLst/>
                        </a:rPr>
                        <a:t>IPTW</a:t>
                      </a:r>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r>
              <a:tr h="266700">
                <a:tc>
                  <a:txBody>
                    <a:bodyPr/>
                    <a:lstStyle/>
                    <a:p>
                      <a:pPr algn="l" fontAlgn="b"/>
                      <a:r>
                        <a:rPr lang="en-US" sz="1500" u="none" strike="noStrike" dirty="0" smtClean="0">
                          <a:effectLst/>
                        </a:rPr>
                        <a:t>Model A </a:t>
                      </a:r>
                      <a:r>
                        <a:rPr lang="en-US" sz="1500" u="none" strike="noStrike" dirty="0" smtClean="0">
                          <a:effectLst/>
                        </a:rPr>
                        <a:t>(any)</a:t>
                      </a:r>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b"/>
                      <a:r>
                        <a:rPr lang="en-US" sz="1400" b="0" i="0" u="none" strike="noStrike">
                          <a:solidFill>
                            <a:srgbClr val="000000"/>
                          </a:solidFill>
                          <a:effectLst/>
                          <a:latin typeface="Calibri" panose="020F0502020204030204" pitchFamily="34" charset="0"/>
                        </a:rPr>
                        <a:t>0.0734</a:t>
                      </a: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400" b="0" i="0" u="none" strike="noStrike">
                          <a:solidFill>
                            <a:srgbClr val="000000"/>
                          </a:solidFill>
                          <a:effectLst/>
                          <a:latin typeface="Calibri" panose="020F0502020204030204" pitchFamily="34" charset="0"/>
                        </a:rPr>
                        <a:t>0.0723</a:t>
                      </a:r>
                    </a:p>
                  </a:txBody>
                  <a:tcPr marL="9525" marR="9525" marT="9525" marB="0" anchor="b"/>
                </a:tc>
                <a:tc>
                  <a:txBody>
                    <a:bodyPr/>
                    <a:lstStyle/>
                    <a:p>
                      <a:pPr algn="r" fontAlgn="b"/>
                      <a:r>
                        <a:rPr lang="en-US" sz="1400" b="0" i="0" u="none" strike="noStrike">
                          <a:solidFill>
                            <a:srgbClr val="000000"/>
                          </a:solidFill>
                          <a:effectLst/>
                          <a:latin typeface="Calibri" panose="020F0502020204030204" pitchFamily="34" charset="0"/>
                        </a:rPr>
                        <a:t>-0.0012</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r" fontAlgn="b"/>
                      <a:r>
                        <a:rPr lang="en-US" sz="1400" b="0" i="0" u="none" strike="noStrike">
                          <a:solidFill>
                            <a:srgbClr val="000000"/>
                          </a:solidFill>
                          <a:effectLst/>
                          <a:latin typeface="Calibri" panose="020F0502020204030204" pitchFamily="34" charset="0"/>
                        </a:rPr>
                        <a:t>0.0710</a:t>
                      </a: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400" b="0" i="0" u="none" strike="noStrike">
                          <a:solidFill>
                            <a:srgbClr val="000000"/>
                          </a:solidFill>
                          <a:effectLst/>
                          <a:latin typeface="Calibri" panose="020F0502020204030204" pitchFamily="34" charset="0"/>
                        </a:rPr>
                        <a:t>0.0722</a:t>
                      </a:r>
                    </a:p>
                  </a:txBody>
                  <a:tcPr marL="9525" marR="9525" marT="9525" marB="0" anchor="b"/>
                </a:tc>
                <a:tc>
                  <a:txBody>
                    <a:bodyPr/>
                    <a:lstStyle/>
                    <a:p>
                      <a:pPr algn="r" fontAlgn="b"/>
                      <a:r>
                        <a:rPr lang="en-US" sz="1400" b="0" i="0" u="none" strike="noStrike">
                          <a:solidFill>
                            <a:srgbClr val="000000"/>
                          </a:solidFill>
                          <a:effectLst/>
                          <a:latin typeface="Calibri" panose="020F0502020204030204" pitchFamily="34" charset="0"/>
                        </a:rPr>
                        <a:t>0.0012</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r" fontAlgn="b"/>
                      <a:r>
                        <a:rPr lang="en-US" sz="1400" b="0" i="0" u="none" strike="noStrike">
                          <a:solidFill>
                            <a:srgbClr val="000000"/>
                          </a:solidFill>
                          <a:effectLst/>
                          <a:latin typeface="Calibri" panose="020F0502020204030204" pitchFamily="34" charset="0"/>
                        </a:rPr>
                        <a:t>0.9653</a:t>
                      </a: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400" b="0" i="0" u="none" strike="noStrike">
                          <a:solidFill>
                            <a:srgbClr val="000000"/>
                          </a:solidFill>
                          <a:effectLst/>
                          <a:latin typeface="Calibri" panose="020F0502020204030204" pitchFamily="34" charset="0"/>
                        </a:rPr>
                        <a:t>0.2720</a:t>
                      </a:r>
                    </a:p>
                  </a:txBody>
                  <a:tcPr marL="9525" marR="9525" marT="9525" marB="0" anchor="b"/>
                </a:tc>
                <a:tc>
                  <a:txBody>
                    <a:bodyPr/>
                    <a:lstStyle/>
                    <a:p>
                      <a:pPr algn="r" fontAlgn="b"/>
                      <a:r>
                        <a:rPr lang="en-US" sz="1400" b="0" i="0" u="none" strike="noStrike">
                          <a:solidFill>
                            <a:srgbClr val="000000"/>
                          </a:solidFill>
                          <a:effectLst/>
                          <a:latin typeface="Calibri" panose="020F0502020204030204" pitchFamily="34" charset="0"/>
                        </a:rPr>
                        <a:t>0.9064</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1.0281</a:t>
                      </a:r>
                    </a:p>
                  </a:txBody>
                  <a:tcPr marL="9525" marR="9525" marT="9525" marB="0" anchor="b">
                    <a:lnR w="12700" cap="flat" cmpd="sng" algn="ctr">
                      <a:solidFill>
                        <a:schemeClr val="tx1"/>
                      </a:solidFill>
                      <a:prstDash val="solid"/>
                      <a:round/>
                      <a:headEnd type="none" w="med" len="med"/>
                      <a:tailEnd type="none" w="med" len="med"/>
                    </a:lnR>
                  </a:tcPr>
                </a:tc>
              </a:tr>
              <a:tr h="266700">
                <a:tc>
                  <a:txBody>
                    <a:bodyPr/>
                    <a:lstStyle/>
                    <a:p>
                      <a:pPr algn="l" fontAlgn="b"/>
                      <a:r>
                        <a:rPr lang="en-US" sz="1500" u="none" strike="noStrike" dirty="0" smtClean="0">
                          <a:effectLst/>
                        </a:rPr>
                        <a:t>Model B (#)</a:t>
                      </a:r>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b"/>
                      <a:r>
                        <a:rPr lang="en-US" sz="1400" b="0" i="0" u="none" strike="noStrike">
                          <a:solidFill>
                            <a:srgbClr val="000000"/>
                          </a:solidFill>
                          <a:effectLst/>
                          <a:latin typeface="Calibri" panose="020F0502020204030204" pitchFamily="34" charset="0"/>
                        </a:rPr>
                        <a:t>0.0952</a:t>
                      </a: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400" b="0" i="0" u="none" strike="noStrike">
                          <a:solidFill>
                            <a:srgbClr val="000000"/>
                          </a:solidFill>
                          <a:effectLst/>
                          <a:latin typeface="Calibri" panose="020F0502020204030204" pitchFamily="34" charset="0"/>
                        </a:rPr>
                        <a:t>0.0947</a:t>
                      </a:r>
                    </a:p>
                  </a:txBody>
                  <a:tcPr marL="9525" marR="9525" marT="9525" marB="0" anchor="b"/>
                </a:tc>
                <a:tc>
                  <a:txBody>
                    <a:bodyPr/>
                    <a:lstStyle/>
                    <a:p>
                      <a:pPr algn="r" fontAlgn="b"/>
                      <a:r>
                        <a:rPr lang="en-US" sz="1400" b="0" i="0" u="none" strike="noStrike">
                          <a:solidFill>
                            <a:srgbClr val="000000"/>
                          </a:solidFill>
                          <a:effectLst/>
                          <a:latin typeface="Calibri" panose="020F0502020204030204" pitchFamily="34" charset="0"/>
                        </a:rPr>
                        <a:t>-0.0005</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r" fontAlgn="b"/>
                      <a:r>
                        <a:rPr lang="en-US" sz="1400" b="0" i="0" u="none" strike="noStrike">
                          <a:solidFill>
                            <a:srgbClr val="000000"/>
                          </a:solidFill>
                          <a:effectLst/>
                          <a:latin typeface="Calibri" panose="020F0502020204030204" pitchFamily="34" charset="0"/>
                        </a:rPr>
                        <a:t>0.0901</a:t>
                      </a: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400" b="0" i="0" u="none" strike="noStrike">
                          <a:solidFill>
                            <a:srgbClr val="000000"/>
                          </a:solidFill>
                          <a:effectLst/>
                          <a:latin typeface="Calibri" panose="020F0502020204030204" pitchFamily="34" charset="0"/>
                        </a:rPr>
                        <a:t>0.0962</a:t>
                      </a:r>
                    </a:p>
                  </a:txBody>
                  <a:tcPr marL="9525" marR="9525" marT="9525" marB="0" anchor="b"/>
                </a:tc>
                <a:tc>
                  <a:txBody>
                    <a:bodyPr/>
                    <a:lstStyle/>
                    <a:p>
                      <a:pPr algn="r" fontAlgn="b"/>
                      <a:r>
                        <a:rPr lang="en-US" sz="1400" b="0" i="0" u="none" strike="noStrike">
                          <a:solidFill>
                            <a:srgbClr val="000000"/>
                          </a:solidFill>
                          <a:effectLst/>
                          <a:latin typeface="Calibri" panose="020F0502020204030204" pitchFamily="34" charset="0"/>
                        </a:rPr>
                        <a:t>0.0061</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r" fontAlgn="b"/>
                      <a:r>
                        <a:rPr lang="en-US" sz="1400" b="0" i="0" u="none" strike="noStrike" dirty="0">
                          <a:solidFill>
                            <a:srgbClr val="000000"/>
                          </a:solidFill>
                          <a:effectLst/>
                          <a:latin typeface="Calibri" panose="020F0502020204030204" pitchFamily="34" charset="0"/>
                        </a:rPr>
                        <a:t>0.9320</a:t>
                      </a: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400" b="0" i="0" u="none" strike="noStrike" dirty="0">
                          <a:solidFill>
                            <a:srgbClr val="000000"/>
                          </a:solidFill>
                          <a:effectLst/>
                          <a:latin typeface="Calibri" panose="020F0502020204030204" pitchFamily="34" charset="0"/>
                        </a:rPr>
                        <a:t>0.0460</a:t>
                      </a:r>
                    </a:p>
                  </a:txBody>
                  <a:tcPr marL="9525" marR="9525" marT="9525" marB="0" anchor="b"/>
                </a:tc>
                <a:tc>
                  <a:txBody>
                    <a:bodyPr/>
                    <a:lstStyle/>
                    <a:p>
                      <a:pPr algn="r" fontAlgn="b"/>
                      <a:r>
                        <a:rPr lang="en-US" sz="1400" b="0" i="0" u="none" strike="noStrike">
                          <a:solidFill>
                            <a:srgbClr val="000000"/>
                          </a:solidFill>
                          <a:effectLst/>
                          <a:latin typeface="Calibri" panose="020F0502020204030204" pitchFamily="34" charset="0"/>
                        </a:rPr>
                        <a:t>0.8697</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0.9987</a:t>
                      </a:r>
                    </a:p>
                  </a:txBody>
                  <a:tcPr marL="9525" marR="9525" marT="9525" marB="0" anchor="b">
                    <a:lnR w="12700" cap="flat" cmpd="sng" algn="ctr">
                      <a:solidFill>
                        <a:schemeClr val="tx1"/>
                      </a:solidFill>
                      <a:prstDash val="solid"/>
                      <a:round/>
                      <a:headEnd type="none" w="med" len="med"/>
                      <a:tailEnd type="none" w="med" len="med"/>
                    </a:lnR>
                  </a:tcPr>
                </a:tc>
              </a:tr>
              <a:tr h="266700">
                <a:tc>
                  <a:txBody>
                    <a:bodyPr/>
                    <a:lstStyle/>
                    <a:p>
                      <a:pPr algn="l" fontAlgn="b"/>
                      <a:r>
                        <a:rPr lang="en-US" sz="1500" u="none" strike="noStrike" dirty="0" smtClean="0">
                          <a:effectLst/>
                        </a:rPr>
                        <a:t>Matching</a:t>
                      </a:r>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r" fontAlgn="b"/>
                      <a:endParaRPr lang="en-US" sz="15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lumMod val="85000"/>
                      </a:schemeClr>
                    </a:solidFill>
                  </a:tcPr>
                </a:tc>
              </a:tr>
              <a:tr h="266700">
                <a:tc>
                  <a:txBody>
                    <a:bodyPr/>
                    <a:lstStyle/>
                    <a:p>
                      <a:pPr algn="l" fontAlgn="b"/>
                      <a:r>
                        <a:rPr lang="en-US" sz="1500" u="none" strike="noStrike" dirty="0" smtClean="0">
                          <a:effectLst/>
                        </a:rPr>
                        <a:t>Model A (any)</a:t>
                      </a:r>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b"/>
                      <a:r>
                        <a:rPr lang="en-US" sz="1400" b="0" i="0" u="none" strike="noStrike" dirty="0">
                          <a:solidFill>
                            <a:srgbClr val="000000"/>
                          </a:solidFill>
                          <a:effectLst/>
                          <a:latin typeface="Calibri" panose="020F0502020204030204" pitchFamily="34" charset="0"/>
                        </a:rPr>
                        <a:t>0.0753</a:t>
                      </a: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400" b="0" i="0" u="none" strike="noStrike">
                          <a:solidFill>
                            <a:srgbClr val="000000"/>
                          </a:solidFill>
                          <a:effectLst/>
                          <a:latin typeface="Calibri" panose="020F0502020204030204" pitchFamily="34" charset="0"/>
                        </a:rPr>
                        <a:t>0.0753</a:t>
                      </a:r>
                    </a:p>
                  </a:txBody>
                  <a:tcPr marL="9525" marR="9525" marT="9525" marB="0" anchor="b"/>
                </a:tc>
                <a:tc>
                  <a:txBody>
                    <a:bodyPr/>
                    <a:lstStyle/>
                    <a:p>
                      <a:pPr algn="r" fontAlgn="b"/>
                      <a:r>
                        <a:rPr lang="en-US" sz="1400" b="0" i="0" u="none" strike="noStrike">
                          <a:solidFill>
                            <a:srgbClr val="000000"/>
                          </a:solidFill>
                          <a:effectLst/>
                          <a:latin typeface="Calibri" panose="020F0502020204030204" pitchFamily="34" charset="0"/>
                        </a:rPr>
                        <a:t>0.0001</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r" fontAlgn="b"/>
                      <a:r>
                        <a:rPr lang="en-US" sz="1400" b="0" i="0" u="none" strike="noStrike">
                          <a:solidFill>
                            <a:srgbClr val="000000"/>
                          </a:solidFill>
                          <a:effectLst/>
                          <a:latin typeface="Calibri" panose="020F0502020204030204" pitchFamily="34" charset="0"/>
                        </a:rPr>
                        <a:t>0.0711</a:t>
                      </a: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400" b="0" i="0" u="none" strike="noStrike">
                          <a:solidFill>
                            <a:srgbClr val="000000"/>
                          </a:solidFill>
                          <a:effectLst/>
                          <a:latin typeface="Calibri" panose="020F0502020204030204" pitchFamily="34" charset="0"/>
                        </a:rPr>
                        <a:t>0.0678</a:t>
                      </a:r>
                    </a:p>
                  </a:txBody>
                  <a:tcPr marL="9525" marR="9525" marT="9525" marB="0" anchor="b"/>
                </a:tc>
                <a:tc>
                  <a:txBody>
                    <a:bodyPr/>
                    <a:lstStyle/>
                    <a:p>
                      <a:pPr algn="r" fontAlgn="b"/>
                      <a:r>
                        <a:rPr lang="en-US" sz="1400" b="0" i="0" u="none" strike="noStrike">
                          <a:solidFill>
                            <a:srgbClr val="000000"/>
                          </a:solidFill>
                          <a:effectLst/>
                          <a:latin typeface="Calibri" panose="020F0502020204030204" pitchFamily="34" charset="0"/>
                        </a:rPr>
                        <a:t>-0.0033</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r" fontAlgn="b"/>
                      <a:r>
                        <a:rPr lang="en-US" sz="1400" b="0" i="0" u="none" strike="noStrike">
                          <a:solidFill>
                            <a:srgbClr val="000000"/>
                          </a:solidFill>
                          <a:effectLst/>
                          <a:latin typeface="Calibri" panose="020F0502020204030204" pitchFamily="34" charset="0"/>
                        </a:rPr>
                        <a:t>1.0589</a:t>
                      </a: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400" b="0" i="0" u="none" strike="noStrike">
                          <a:solidFill>
                            <a:srgbClr val="000000"/>
                          </a:solidFill>
                          <a:effectLst/>
                          <a:latin typeface="Calibri" panose="020F0502020204030204" pitchFamily="34" charset="0"/>
                        </a:rPr>
                        <a:t>0.3790</a:t>
                      </a:r>
                    </a:p>
                  </a:txBody>
                  <a:tcPr marL="9525" marR="9525" marT="9525" marB="0" anchor="b"/>
                </a:tc>
                <a:tc>
                  <a:txBody>
                    <a:bodyPr/>
                    <a:lstStyle/>
                    <a:p>
                      <a:pPr algn="r" fontAlgn="b"/>
                      <a:r>
                        <a:rPr lang="en-US" sz="1400" b="0" i="0" u="none" strike="noStrike">
                          <a:solidFill>
                            <a:srgbClr val="000000"/>
                          </a:solidFill>
                          <a:effectLst/>
                          <a:latin typeface="Calibri" panose="020F0502020204030204" pitchFamily="34" charset="0"/>
                        </a:rPr>
                        <a:t>0.9321</a:t>
                      </a:r>
                    </a:p>
                  </a:txBody>
                  <a:tcPr marL="9525" marR="9525" marT="9525" marB="0" anchor="b"/>
                </a:tc>
                <a:tc>
                  <a:txBody>
                    <a:bodyPr/>
                    <a:lstStyle/>
                    <a:p>
                      <a:pPr algn="r" fontAlgn="b"/>
                      <a:r>
                        <a:rPr lang="en-US" sz="1400" b="0" i="0" u="none" strike="noStrike">
                          <a:solidFill>
                            <a:srgbClr val="000000"/>
                          </a:solidFill>
                          <a:effectLst/>
                          <a:latin typeface="Calibri" panose="020F0502020204030204" pitchFamily="34" charset="0"/>
                        </a:rPr>
                        <a:t>1.2029</a:t>
                      </a:r>
                    </a:p>
                  </a:txBody>
                  <a:tcPr marL="9525" marR="9525" marT="9525" marB="0" anchor="b">
                    <a:lnR w="12700" cap="flat" cmpd="sng" algn="ctr">
                      <a:solidFill>
                        <a:schemeClr val="tx1"/>
                      </a:solidFill>
                      <a:prstDash val="solid"/>
                      <a:round/>
                      <a:headEnd type="none" w="med" len="med"/>
                      <a:tailEnd type="none" w="med" len="med"/>
                    </a:lnR>
                  </a:tcPr>
                </a:tc>
              </a:tr>
              <a:tr h="266700">
                <a:tc>
                  <a:txBody>
                    <a:bodyPr/>
                    <a:lstStyle/>
                    <a:p>
                      <a:pPr algn="l" fontAlgn="b"/>
                      <a:r>
                        <a:rPr lang="en-US" sz="1500" u="none" strike="noStrike" dirty="0" smtClean="0">
                          <a:effectLst/>
                        </a:rPr>
                        <a:t>Model B (#)</a:t>
                      </a:r>
                      <a:endParaRPr lang="en-US" sz="15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0.0956</a:t>
                      </a: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0.0990</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0.0034</a:t>
                      </a: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0.0849</a:t>
                      </a: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0.0894</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0.0045</a:t>
                      </a: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0.9717</a:t>
                      </a: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0.3580</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0.9141</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1.0330</a:t>
                      </a: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6" name="TextBox 5"/>
          <p:cNvSpPr txBox="1"/>
          <p:nvPr/>
        </p:nvSpPr>
        <p:spPr>
          <a:xfrm>
            <a:off x="228600" y="4800600"/>
            <a:ext cx="8534400" cy="923330"/>
          </a:xfrm>
          <a:prstGeom prst="rect">
            <a:avLst/>
          </a:prstGeom>
          <a:noFill/>
        </p:spPr>
        <p:txBody>
          <a:bodyPr wrap="square" rtlCol="0">
            <a:spAutoFit/>
          </a:bodyPr>
          <a:lstStyle/>
          <a:p>
            <a:r>
              <a:rPr lang="en-US" dirty="0" smtClean="0"/>
              <a:t>Note: </a:t>
            </a:r>
          </a:p>
          <a:p>
            <a:r>
              <a:rPr lang="en-US" dirty="0" smtClean="0"/>
              <a:t>Model A </a:t>
            </a:r>
            <a:r>
              <a:rPr lang="en-US" dirty="0" smtClean="0"/>
              <a:t>represents </a:t>
            </a:r>
            <a:r>
              <a:rPr lang="en-US" dirty="0" smtClean="0"/>
              <a:t>the odds of a patient having any ED visit in quarter, DID=Odds Ratio</a:t>
            </a:r>
          </a:p>
          <a:p>
            <a:r>
              <a:rPr lang="en-US" dirty="0" smtClean="0"/>
              <a:t>Model B represents </a:t>
            </a:r>
            <a:r>
              <a:rPr lang="en-US" dirty="0" smtClean="0"/>
              <a:t>the mean # of ED visits/patient in quarter, </a:t>
            </a:r>
            <a:r>
              <a:rPr lang="en-US" dirty="0" smtClean="0"/>
              <a:t>DID=Incidence Rate </a:t>
            </a:r>
            <a:r>
              <a:rPr lang="en-US" dirty="0" smtClean="0"/>
              <a:t>Ratio</a:t>
            </a:r>
            <a:endParaRPr lang="en-US" dirty="0"/>
          </a:p>
        </p:txBody>
      </p:sp>
      <p:sp>
        <p:nvSpPr>
          <p:cNvPr id="7" name="Rectangle 6"/>
          <p:cNvSpPr/>
          <p:nvPr/>
        </p:nvSpPr>
        <p:spPr>
          <a:xfrm>
            <a:off x="6096000" y="3352800"/>
            <a:ext cx="2819400" cy="29561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096000" y="4200183"/>
            <a:ext cx="2819400" cy="29561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1571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143000" y="2209802"/>
            <a:ext cx="6896435" cy="4145198"/>
          </a:xfrm>
          <a:prstGeom prst="rect">
            <a:avLst/>
          </a:prstGeom>
        </p:spPr>
      </p:pic>
      <p:sp>
        <p:nvSpPr>
          <p:cNvPr id="2" name="Title 1"/>
          <p:cNvSpPr>
            <a:spLocks noGrp="1"/>
          </p:cNvSpPr>
          <p:nvPr>
            <p:ph type="title"/>
          </p:nvPr>
        </p:nvSpPr>
        <p:spPr/>
        <p:txBody>
          <a:bodyPr/>
          <a:lstStyle/>
          <a:p>
            <a:r>
              <a:rPr lang="en-US" dirty="0" smtClean="0"/>
              <a:t>All ED Visits – IPTW, wave 0</a:t>
            </a:r>
            <a:endParaRPr lang="en-US" dirty="0"/>
          </a:p>
        </p:txBody>
      </p:sp>
      <p:sp>
        <p:nvSpPr>
          <p:cNvPr id="4" name="Title 1"/>
          <p:cNvSpPr txBox="1">
            <a:spLocks/>
          </p:cNvSpPr>
          <p:nvPr/>
        </p:nvSpPr>
        <p:spPr>
          <a:xfrm>
            <a:off x="228600" y="1447800"/>
            <a:ext cx="8610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Corbel" pitchFamily="34" charset="0"/>
                <a:ea typeface="+mj-ea"/>
                <a:cs typeface="+mj-cs"/>
              </a:defRPr>
            </a:lvl1pPr>
          </a:lstStyle>
          <a:p>
            <a:r>
              <a:rPr lang="en-US" sz="2800" dirty="0" smtClean="0"/>
              <a:t>Odds of a patient having any ED visit – Wave 0 with IPTW</a:t>
            </a:r>
            <a:endParaRPr lang="en-US" sz="2800" dirty="0"/>
          </a:p>
        </p:txBody>
      </p:sp>
      <p:sp>
        <p:nvSpPr>
          <p:cNvPr id="7" name="TextBox 6"/>
          <p:cNvSpPr txBox="1"/>
          <p:nvPr/>
        </p:nvSpPr>
        <p:spPr>
          <a:xfrm>
            <a:off x="1524000" y="5742801"/>
            <a:ext cx="762000" cy="276999"/>
          </a:xfrm>
          <a:prstGeom prst="rect">
            <a:avLst/>
          </a:prstGeom>
          <a:noFill/>
        </p:spPr>
        <p:txBody>
          <a:bodyPr wrap="square" rtlCol="0">
            <a:spAutoFit/>
          </a:bodyPr>
          <a:lstStyle/>
          <a:p>
            <a:r>
              <a:rPr lang="en-US" sz="1200" dirty="0" smtClean="0"/>
              <a:t>2009, q1</a:t>
            </a:r>
            <a:endParaRPr lang="en-US" sz="1200" dirty="0"/>
          </a:p>
        </p:txBody>
      </p:sp>
      <p:sp>
        <p:nvSpPr>
          <p:cNvPr id="8" name="TextBox 7"/>
          <p:cNvSpPr txBox="1"/>
          <p:nvPr/>
        </p:nvSpPr>
        <p:spPr>
          <a:xfrm>
            <a:off x="2514600" y="5742801"/>
            <a:ext cx="762000" cy="276999"/>
          </a:xfrm>
          <a:prstGeom prst="rect">
            <a:avLst/>
          </a:prstGeom>
          <a:noFill/>
        </p:spPr>
        <p:txBody>
          <a:bodyPr wrap="square" rtlCol="0">
            <a:spAutoFit/>
          </a:bodyPr>
          <a:lstStyle/>
          <a:p>
            <a:r>
              <a:rPr lang="en-US" sz="1200" dirty="0" smtClean="0"/>
              <a:t>2010, q1</a:t>
            </a:r>
            <a:endParaRPr lang="en-US" sz="1200" dirty="0"/>
          </a:p>
        </p:txBody>
      </p:sp>
      <p:sp>
        <p:nvSpPr>
          <p:cNvPr id="9" name="TextBox 8"/>
          <p:cNvSpPr txBox="1"/>
          <p:nvPr/>
        </p:nvSpPr>
        <p:spPr>
          <a:xfrm>
            <a:off x="3505200" y="5742801"/>
            <a:ext cx="762000" cy="276999"/>
          </a:xfrm>
          <a:prstGeom prst="rect">
            <a:avLst/>
          </a:prstGeom>
          <a:noFill/>
        </p:spPr>
        <p:txBody>
          <a:bodyPr wrap="square" rtlCol="0">
            <a:spAutoFit/>
          </a:bodyPr>
          <a:lstStyle/>
          <a:p>
            <a:r>
              <a:rPr lang="en-US" sz="1200" dirty="0" smtClean="0"/>
              <a:t>2011, q1</a:t>
            </a:r>
            <a:endParaRPr lang="en-US" sz="1200" dirty="0"/>
          </a:p>
        </p:txBody>
      </p:sp>
      <p:sp>
        <p:nvSpPr>
          <p:cNvPr id="10" name="TextBox 9"/>
          <p:cNvSpPr txBox="1"/>
          <p:nvPr/>
        </p:nvSpPr>
        <p:spPr>
          <a:xfrm>
            <a:off x="4572000" y="5742800"/>
            <a:ext cx="762000" cy="276999"/>
          </a:xfrm>
          <a:prstGeom prst="rect">
            <a:avLst/>
          </a:prstGeom>
          <a:noFill/>
        </p:spPr>
        <p:txBody>
          <a:bodyPr wrap="square" rtlCol="0">
            <a:spAutoFit/>
          </a:bodyPr>
          <a:lstStyle/>
          <a:p>
            <a:r>
              <a:rPr lang="en-US" sz="1200" dirty="0" smtClean="0"/>
              <a:t>2012, q1</a:t>
            </a:r>
            <a:endParaRPr lang="en-US" sz="1200" dirty="0"/>
          </a:p>
        </p:txBody>
      </p:sp>
      <p:sp>
        <p:nvSpPr>
          <p:cNvPr id="11" name="TextBox 10"/>
          <p:cNvSpPr txBox="1"/>
          <p:nvPr/>
        </p:nvSpPr>
        <p:spPr>
          <a:xfrm>
            <a:off x="5562600" y="5742800"/>
            <a:ext cx="762000" cy="276999"/>
          </a:xfrm>
          <a:prstGeom prst="rect">
            <a:avLst/>
          </a:prstGeom>
          <a:noFill/>
        </p:spPr>
        <p:txBody>
          <a:bodyPr wrap="square" rtlCol="0">
            <a:spAutoFit/>
          </a:bodyPr>
          <a:lstStyle/>
          <a:p>
            <a:r>
              <a:rPr lang="en-US" sz="1200" dirty="0" smtClean="0"/>
              <a:t>2013, q1</a:t>
            </a:r>
            <a:endParaRPr lang="en-US" sz="1200" dirty="0"/>
          </a:p>
        </p:txBody>
      </p:sp>
      <p:sp>
        <p:nvSpPr>
          <p:cNvPr id="12" name="TextBox 11"/>
          <p:cNvSpPr txBox="1"/>
          <p:nvPr/>
        </p:nvSpPr>
        <p:spPr>
          <a:xfrm>
            <a:off x="6553200" y="5742800"/>
            <a:ext cx="762000" cy="276999"/>
          </a:xfrm>
          <a:prstGeom prst="rect">
            <a:avLst/>
          </a:prstGeom>
          <a:noFill/>
        </p:spPr>
        <p:txBody>
          <a:bodyPr wrap="square" rtlCol="0">
            <a:spAutoFit/>
          </a:bodyPr>
          <a:lstStyle/>
          <a:p>
            <a:r>
              <a:rPr lang="en-US" sz="1200" dirty="0" smtClean="0"/>
              <a:t>2014, q1</a:t>
            </a:r>
            <a:endParaRPr lang="en-US" sz="1200" dirty="0"/>
          </a:p>
        </p:txBody>
      </p:sp>
    </p:spTree>
    <p:extLst>
      <p:ext uri="{BB962C8B-B14F-4D97-AF65-F5344CB8AC3E}">
        <p14:creationId xmlns:p14="http://schemas.microsoft.com/office/powerpoint/2010/main" val="25260802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ED Visits – IPTW, wave 0</a:t>
            </a:r>
            <a:endParaRPr lang="en-US" dirty="0"/>
          </a:p>
        </p:txBody>
      </p:sp>
      <p:sp>
        <p:nvSpPr>
          <p:cNvPr id="6" name="Title 1"/>
          <p:cNvSpPr txBox="1">
            <a:spLocks/>
          </p:cNvSpPr>
          <p:nvPr/>
        </p:nvSpPr>
        <p:spPr>
          <a:xfrm>
            <a:off x="381001" y="1524000"/>
            <a:ext cx="8305800" cy="914400"/>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Corbel" pitchFamily="34" charset="0"/>
                <a:ea typeface="+mj-ea"/>
                <a:cs typeface="+mj-cs"/>
              </a:defRPr>
            </a:lvl1pPr>
          </a:lstStyle>
          <a:p>
            <a:r>
              <a:rPr lang="en-US" sz="3200" dirty="0" smtClean="0"/>
              <a:t>Quarterly number of ED visits/1000 patients – Wave 0 with IPTW</a:t>
            </a:r>
            <a:endParaRPr lang="en-US" sz="3200" dirty="0"/>
          </a:p>
        </p:txBody>
      </p:sp>
      <p:grpSp>
        <p:nvGrpSpPr>
          <p:cNvPr id="13" name="Group 12"/>
          <p:cNvGrpSpPr/>
          <p:nvPr/>
        </p:nvGrpSpPr>
        <p:grpSpPr>
          <a:xfrm>
            <a:off x="1219200" y="2438400"/>
            <a:ext cx="6623331" cy="3981045"/>
            <a:chOff x="1524000" y="2362200"/>
            <a:chExt cx="6623331" cy="3981045"/>
          </a:xfrm>
        </p:grpSpPr>
        <p:pic>
          <p:nvPicPr>
            <p:cNvPr id="5" name="Picture 4"/>
            <p:cNvPicPr>
              <a:picLocks noChangeAspect="1"/>
            </p:cNvPicPr>
            <p:nvPr/>
          </p:nvPicPr>
          <p:blipFill>
            <a:blip r:embed="rId3"/>
            <a:stretch>
              <a:fillRect/>
            </a:stretch>
          </p:blipFill>
          <p:spPr>
            <a:xfrm>
              <a:off x="1524000" y="2362200"/>
              <a:ext cx="6623331" cy="3981045"/>
            </a:xfrm>
            <a:prstGeom prst="rect">
              <a:avLst/>
            </a:prstGeom>
          </p:spPr>
        </p:pic>
        <p:sp>
          <p:nvSpPr>
            <p:cNvPr id="7" name="TextBox 6"/>
            <p:cNvSpPr txBox="1"/>
            <p:nvPr/>
          </p:nvSpPr>
          <p:spPr>
            <a:xfrm>
              <a:off x="1752600" y="5742801"/>
              <a:ext cx="762000" cy="276999"/>
            </a:xfrm>
            <a:prstGeom prst="rect">
              <a:avLst/>
            </a:prstGeom>
            <a:noFill/>
          </p:spPr>
          <p:txBody>
            <a:bodyPr wrap="square" rtlCol="0">
              <a:spAutoFit/>
            </a:bodyPr>
            <a:lstStyle/>
            <a:p>
              <a:r>
                <a:rPr lang="en-US" sz="1200" dirty="0" smtClean="0"/>
                <a:t>2009, q1</a:t>
              </a:r>
              <a:endParaRPr lang="en-US" sz="1200" dirty="0"/>
            </a:p>
          </p:txBody>
        </p:sp>
        <p:sp>
          <p:nvSpPr>
            <p:cNvPr id="8" name="TextBox 7"/>
            <p:cNvSpPr txBox="1"/>
            <p:nvPr/>
          </p:nvSpPr>
          <p:spPr>
            <a:xfrm>
              <a:off x="2743200" y="5742801"/>
              <a:ext cx="762000" cy="276999"/>
            </a:xfrm>
            <a:prstGeom prst="rect">
              <a:avLst/>
            </a:prstGeom>
            <a:noFill/>
          </p:spPr>
          <p:txBody>
            <a:bodyPr wrap="square" rtlCol="0">
              <a:spAutoFit/>
            </a:bodyPr>
            <a:lstStyle/>
            <a:p>
              <a:r>
                <a:rPr lang="en-US" sz="1200" dirty="0" smtClean="0"/>
                <a:t>2010, q1</a:t>
              </a:r>
              <a:endParaRPr lang="en-US" sz="1200" dirty="0"/>
            </a:p>
          </p:txBody>
        </p:sp>
        <p:sp>
          <p:nvSpPr>
            <p:cNvPr id="9" name="TextBox 8"/>
            <p:cNvSpPr txBox="1"/>
            <p:nvPr/>
          </p:nvSpPr>
          <p:spPr>
            <a:xfrm>
              <a:off x="3733800" y="5742801"/>
              <a:ext cx="762000" cy="276999"/>
            </a:xfrm>
            <a:prstGeom prst="rect">
              <a:avLst/>
            </a:prstGeom>
            <a:noFill/>
          </p:spPr>
          <p:txBody>
            <a:bodyPr wrap="square" rtlCol="0">
              <a:spAutoFit/>
            </a:bodyPr>
            <a:lstStyle/>
            <a:p>
              <a:r>
                <a:rPr lang="en-US" sz="1200" dirty="0" smtClean="0"/>
                <a:t>2011, q1</a:t>
              </a:r>
              <a:endParaRPr lang="en-US" sz="1200" dirty="0"/>
            </a:p>
          </p:txBody>
        </p:sp>
        <p:sp>
          <p:nvSpPr>
            <p:cNvPr id="10" name="TextBox 9"/>
            <p:cNvSpPr txBox="1"/>
            <p:nvPr/>
          </p:nvSpPr>
          <p:spPr>
            <a:xfrm>
              <a:off x="4800600" y="5742800"/>
              <a:ext cx="762000" cy="276999"/>
            </a:xfrm>
            <a:prstGeom prst="rect">
              <a:avLst/>
            </a:prstGeom>
            <a:noFill/>
          </p:spPr>
          <p:txBody>
            <a:bodyPr wrap="square" rtlCol="0">
              <a:spAutoFit/>
            </a:bodyPr>
            <a:lstStyle/>
            <a:p>
              <a:r>
                <a:rPr lang="en-US" sz="1200" dirty="0" smtClean="0"/>
                <a:t>2012, q1</a:t>
              </a:r>
              <a:endParaRPr lang="en-US" sz="1200" dirty="0"/>
            </a:p>
          </p:txBody>
        </p:sp>
        <p:sp>
          <p:nvSpPr>
            <p:cNvPr id="11" name="TextBox 10"/>
            <p:cNvSpPr txBox="1"/>
            <p:nvPr/>
          </p:nvSpPr>
          <p:spPr>
            <a:xfrm>
              <a:off x="5791200" y="5742800"/>
              <a:ext cx="762000" cy="276999"/>
            </a:xfrm>
            <a:prstGeom prst="rect">
              <a:avLst/>
            </a:prstGeom>
            <a:noFill/>
          </p:spPr>
          <p:txBody>
            <a:bodyPr wrap="square" rtlCol="0">
              <a:spAutoFit/>
            </a:bodyPr>
            <a:lstStyle/>
            <a:p>
              <a:r>
                <a:rPr lang="en-US" sz="1200" dirty="0" smtClean="0"/>
                <a:t>2013, q1</a:t>
              </a:r>
              <a:endParaRPr lang="en-US" sz="1200" dirty="0"/>
            </a:p>
          </p:txBody>
        </p:sp>
        <p:sp>
          <p:nvSpPr>
            <p:cNvPr id="12" name="TextBox 11"/>
            <p:cNvSpPr txBox="1"/>
            <p:nvPr/>
          </p:nvSpPr>
          <p:spPr>
            <a:xfrm>
              <a:off x="6781800" y="5742800"/>
              <a:ext cx="762000" cy="276999"/>
            </a:xfrm>
            <a:prstGeom prst="rect">
              <a:avLst/>
            </a:prstGeom>
            <a:noFill/>
          </p:spPr>
          <p:txBody>
            <a:bodyPr wrap="square" rtlCol="0">
              <a:spAutoFit/>
            </a:bodyPr>
            <a:lstStyle/>
            <a:p>
              <a:r>
                <a:rPr lang="en-US" sz="1200" dirty="0" smtClean="0"/>
                <a:t>2014, q1</a:t>
              </a:r>
              <a:endParaRPr lang="en-US" sz="1200" dirty="0"/>
            </a:p>
          </p:txBody>
        </p:sp>
      </p:grpSp>
    </p:spTree>
    <p:extLst>
      <p:ext uri="{BB962C8B-B14F-4D97-AF65-F5344CB8AC3E}">
        <p14:creationId xmlns:p14="http://schemas.microsoft.com/office/powerpoint/2010/main" val="9025776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14600"/>
            <a:ext cx="8229600" cy="1143000"/>
          </a:xfrm>
        </p:spPr>
        <p:txBody>
          <a:bodyPr/>
          <a:lstStyle/>
          <a:p>
            <a:r>
              <a:rPr lang="en-US" dirty="0" smtClean="0"/>
              <a:t>Additional Discussion</a:t>
            </a:r>
            <a:endParaRPr lang="en-US" dirty="0"/>
          </a:p>
        </p:txBody>
      </p:sp>
    </p:spTree>
    <p:extLst>
      <p:ext uri="{BB962C8B-B14F-4D97-AF65-F5344CB8AC3E}">
        <p14:creationId xmlns:p14="http://schemas.microsoft.com/office/powerpoint/2010/main" val="37937365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latin typeface="+mn-lt"/>
              </a:rPr>
              <a:t>Non-CTC practices not identifiable in data</a:t>
            </a:r>
          </a:p>
          <a:p>
            <a:pPr lvl="1"/>
            <a:r>
              <a:rPr lang="en-US" sz="2400" dirty="0" smtClean="0">
                <a:latin typeface="+mn-lt"/>
              </a:rPr>
              <a:t>Cannot adjust for practice characteristics</a:t>
            </a:r>
          </a:p>
          <a:p>
            <a:pPr lvl="1"/>
            <a:r>
              <a:rPr lang="en-US" sz="2400" dirty="0" smtClean="0">
                <a:latin typeface="+mn-lt"/>
              </a:rPr>
              <a:t>Cannot conduct analyses at practice level or cluster within practice</a:t>
            </a:r>
          </a:p>
          <a:p>
            <a:r>
              <a:rPr lang="en-US" sz="2800" dirty="0" smtClean="0">
                <a:latin typeface="+mn-lt"/>
              </a:rPr>
              <a:t>Lack of pre-period data</a:t>
            </a:r>
          </a:p>
          <a:p>
            <a:pPr lvl="1"/>
            <a:r>
              <a:rPr lang="en-US" sz="2400" dirty="0" smtClean="0">
                <a:latin typeface="+mn-lt"/>
              </a:rPr>
              <a:t>No data for first 13 practices (cost)</a:t>
            </a:r>
          </a:p>
          <a:p>
            <a:pPr lvl="1"/>
            <a:r>
              <a:rPr lang="en-US" sz="2400" dirty="0" smtClean="0">
                <a:latin typeface="+mn-lt"/>
              </a:rPr>
              <a:t>No data for first 5 practices</a:t>
            </a:r>
            <a:r>
              <a:rPr lang="en-US" sz="2400" dirty="0">
                <a:latin typeface="+mn-lt"/>
              </a:rPr>
              <a:t> </a:t>
            </a:r>
            <a:r>
              <a:rPr lang="en-US" sz="2400" dirty="0" smtClean="0">
                <a:latin typeface="+mn-lt"/>
              </a:rPr>
              <a:t>(utilization)</a:t>
            </a:r>
          </a:p>
          <a:p>
            <a:r>
              <a:rPr lang="en-US" sz="2800" dirty="0" smtClean="0">
                <a:latin typeface="+mn-lt"/>
              </a:rPr>
              <a:t>Lack of sufficient post-period data for Wave 2 cost analyses</a:t>
            </a:r>
          </a:p>
          <a:p>
            <a:pPr lvl="0"/>
            <a:r>
              <a:rPr lang="en-US" sz="2800" dirty="0">
                <a:solidFill>
                  <a:prstClr val="black"/>
                </a:solidFill>
                <a:latin typeface="Calibri"/>
              </a:rPr>
              <a:t>Large number of unattributed </a:t>
            </a:r>
            <a:r>
              <a:rPr lang="en-US" sz="2800" dirty="0" smtClean="0">
                <a:solidFill>
                  <a:prstClr val="black"/>
                </a:solidFill>
                <a:latin typeface="Calibri"/>
              </a:rPr>
              <a:t>patients (27% of person-quarters)</a:t>
            </a:r>
            <a:endParaRPr lang="en-US" sz="2800" dirty="0" smtClean="0">
              <a:latin typeface="+mn-lt"/>
            </a:endParaRPr>
          </a:p>
          <a:p>
            <a:r>
              <a:rPr lang="en-US" sz="2800" dirty="0" smtClean="0">
                <a:latin typeface="+mn-lt"/>
              </a:rPr>
              <a:t>Intervention not randomized – participation bias</a:t>
            </a:r>
          </a:p>
        </p:txBody>
      </p:sp>
    </p:spTree>
    <p:extLst>
      <p:ext uri="{BB962C8B-B14F-4D97-AF65-F5344CB8AC3E}">
        <p14:creationId xmlns:p14="http://schemas.microsoft.com/office/powerpoint/2010/main" val="18330839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latin typeface="+mn-lt"/>
              </a:rPr>
              <a:t>Complete utilization analyses for all three waves by next meeting</a:t>
            </a:r>
          </a:p>
          <a:p>
            <a:r>
              <a:rPr lang="en-US" dirty="0" smtClean="0">
                <a:latin typeface="+mn-lt"/>
              </a:rPr>
              <a:t>Conduct priority sub-group analyses for cost and utilization</a:t>
            </a:r>
          </a:p>
          <a:p>
            <a:pPr lvl="1"/>
            <a:r>
              <a:rPr lang="en-US" dirty="0" smtClean="0">
                <a:latin typeface="+mn-lt"/>
              </a:rPr>
              <a:t>By plan</a:t>
            </a:r>
          </a:p>
          <a:p>
            <a:pPr lvl="1"/>
            <a:r>
              <a:rPr lang="en-US" dirty="0" smtClean="0">
                <a:latin typeface="+mn-lt"/>
              </a:rPr>
              <a:t>By risk score</a:t>
            </a:r>
          </a:p>
          <a:p>
            <a:r>
              <a:rPr lang="en-US" dirty="0" smtClean="0">
                <a:latin typeface="+mn-lt"/>
              </a:rPr>
              <a:t>Complete analysis of survey results</a:t>
            </a:r>
          </a:p>
          <a:p>
            <a:r>
              <a:rPr lang="en-US" dirty="0" smtClean="0">
                <a:latin typeface="+mn-lt"/>
              </a:rPr>
              <a:t>Draft final report</a:t>
            </a:r>
          </a:p>
        </p:txBody>
      </p:sp>
    </p:spTree>
    <p:extLst>
      <p:ext uri="{BB962C8B-B14F-4D97-AF65-F5344CB8AC3E}">
        <p14:creationId xmlns:p14="http://schemas.microsoft.com/office/powerpoint/2010/main" val="1255137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mn-lt"/>
              </a:rPr>
              <a:t>In 2008, RI launched the </a:t>
            </a:r>
            <a:r>
              <a:rPr lang="en-US" dirty="0">
                <a:latin typeface="Calibri"/>
                <a:ea typeface="Calibri"/>
                <a:cs typeface="Times New Roman"/>
              </a:rPr>
              <a:t>Care Transformation Collaborative (CTC</a:t>
            </a:r>
            <a:r>
              <a:rPr lang="en-US" dirty="0" smtClean="0">
                <a:latin typeface="Calibri"/>
                <a:ea typeface="Calibri"/>
                <a:cs typeface="Times New Roman"/>
              </a:rPr>
              <a:t>) PCMH initiative</a:t>
            </a:r>
          </a:p>
          <a:p>
            <a:pPr lvl="1"/>
            <a:r>
              <a:rPr lang="en-US" dirty="0" smtClean="0">
                <a:latin typeface="Calibri"/>
                <a:cs typeface="Times New Roman"/>
              </a:rPr>
              <a:t>5 practices</a:t>
            </a:r>
          </a:p>
          <a:p>
            <a:r>
              <a:rPr lang="en-US" dirty="0" smtClean="0">
                <a:latin typeface="Calibri"/>
                <a:cs typeface="Times New Roman"/>
              </a:rPr>
              <a:t>By December 2014: 48 practices, &gt;300,000 patients</a:t>
            </a:r>
          </a:p>
          <a:p>
            <a:r>
              <a:rPr lang="en-US" dirty="0" smtClean="0">
                <a:latin typeface="Calibri"/>
                <a:cs typeface="Times New Roman"/>
              </a:rPr>
              <a:t>Initial evaluation: 5 practices through 2010</a:t>
            </a:r>
          </a:p>
          <a:p>
            <a:pPr lvl="1"/>
            <a:r>
              <a:rPr lang="en-US" dirty="0" smtClean="0">
                <a:latin typeface="Calibri"/>
                <a:ea typeface="Calibri"/>
                <a:cs typeface="Times New Roman"/>
              </a:rPr>
              <a:t>Significant </a:t>
            </a:r>
            <a:r>
              <a:rPr lang="en-US" dirty="0">
                <a:latin typeface="Calibri"/>
                <a:ea typeface="Calibri"/>
                <a:cs typeface="Times New Roman"/>
              </a:rPr>
              <a:t>reduction in </a:t>
            </a:r>
            <a:r>
              <a:rPr lang="en-US" dirty="0" smtClean="0">
                <a:latin typeface="Calibri"/>
                <a:ea typeface="Calibri"/>
                <a:cs typeface="Times New Roman"/>
              </a:rPr>
              <a:t>preventable ED visits</a:t>
            </a:r>
          </a:p>
          <a:p>
            <a:pPr lvl="1"/>
            <a:r>
              <a:rPr lang="en-US" dirty="0" smtClean="0">
                <a:latin typeface="Calibri"/>
                <a:cs typeface="Times New Roman"/>
              </a:rPr>
              <a:t>No effect on quality</a:t>
            </a:r>
          </a:p>
          <a:p>
            <a:pPr lvl="1"/>
            <a:r>
              <a:rPr lang="en-US" dirty="0" smtClean="0">
                <a:latin typeface="Calibri"/>
                <a:cs typeface="Times New Roman"/>
              </a:rPr>
              <a:t>Cost not assessed</a:t>
            </a:r>
          </a:p>
          <a:p>
            <a:endParaRPr lang="en-US" dirty="0" smtClean="0">
              <a:latin typeface="Calibri"/>
              <a:cs typeface="Times New Roman"/>
            </a:endParaRPr>
          </a:p>
          <a:p>
            <a:endParaRPr lang="en-US" dirty="0">
              <a:latin typeface="+mn-lt"/>
            </a:endParaRPr>
          </a:p>
        </p:txBody>
      </p:sp>
    </p:spTree>
    <p:extLst>
      <p:ext uri="{BB962C8B-B14F-4D97-AF65-F5344CB8AC3E}">
        <p14:creationId xmlns:p14="http://schemas.microsoft.com/office/powerpoint/2010/main" val="42793437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Objective</a:t>
            </a:r>
            <a:endParaRPr lang="en-US" dirty="0"/>
          </a:p>
        </p:txBody>
      </p:sp>
      <p:sp>
        <p:nvSpPr>
          <p:cNvPr id="3" name="Content Placeholder 2"/>
          <p:cNvSpPr>
            <a:spLocks noGrp="1"/>
          </p:cNvSpPr>
          <p:nvPr>
            <p:ph idx="1"/>
          </p:nvPr>
        </p:nvSpPr>
        <p:spPr/>
        <p:txBody>
          <a:bodyPr/>
          <a:lstStyle/>
          <a:p>
            <a:r>
              <a:rPr lang="en-US" dirty="0" smtClean="0">
                <a:latin typeface="Calibri"/>
                <a:ea typeface="Calibri"/>
                <a:cs typeface="Times New Roman"/>
              </a:rPr>
              <a:t>To </a:t>
            </a:r>
            <a:r>
              <a:rPr lang="en-US" dirty="0">
                <a:latin typeface="Calibri"/>
                <a:ea typeface="Calibri"/>
                <a:cs typeface="Times New Roman"/>
              </a:rPr>
              <a:t>assess how the CTC program has affected total cost of care and utilization of services for CTC patients, compared to similar, non-CTC patients, across the 48 CTC practices from </a:t>
            </a:r>
            <a:r>
              <a:rPr lang="en-US" dirty="0" smtClean="0">
                <a:latin typeface="Calibri"/>
                <a:ea typeface="Calibri"/>
                <a:cs typeface="Times New Roman"/>
              </a:rPr>
              <a:t>2010-2014</a:t>
            </a:r>
          </a:p>
        </p:txBody>
      </p:sp>
    </p:spTree>
    <p:extLst>
      <p:ext uri="{BB962C8B-B14F-4D97-AF65-F5344CB8AC3E}">
        <p14:creationId xmlns:p14="http://schemas.microsoft.com/office/powerpoint/2010/main" val="11658377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14600"/>
            <a:ext cx="8229600" cy="1143000"/>
          </a:xfrm>
        </p:spPr>
        <p:txBody>
          <a:bodyPr/>
          <a:lstStyle/>
          <a:p>
            <a:r>
              <a:rPr lang="en-US" dirty="0" smtClean="0"/>
              <a:t>Methods</a:t>
            </a:r>
            <a:endParaRPr lang="en-US" dirty="0"/>
          </a:p>
        </p:txBody>
      </p:sp>
    </p:spTree>
    <p:extLst>
      <p:ext uri="{BB962C8B-B14F-4D97-AF65-F5344CB8AC3E}">
        <p14:creationId xmlns:p14="http://schemas.microsoft.com/office/powerpoint/2010/main" val="1064148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Population</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latin typeface="+mn-lt"/>
              </a:rPr>
              <a:t>Treatment group: </a:t>
            </a:r>
            <a:r>
              <a:rPr lang="en-US" dirty="0" smtClean="0">
                <a:latin typeface="+mn-lt"/>
              </a:rPr>
              <a:t>patients attributed to </a:t>
            </a:r>
            <a:r>
              <a:rPr lang="en-US" dirty="0" smtClean="0">
                <a:latin typeface="Calibri"/>
                <a:ea typeface="Calibri"/>
                <a:cs typeface="Times New Roman"/>
              </a:rPr>
              <a:t>CTC practice for entire study period</a:t>
            </a:r>
            <a:endParaRPr lang="en-US" dirty="0" smtClean="0">
              <a:latin typeface="+mn-lt"/>
            </a:endParaRPr>
          </a:p>
          <a:p>
            <a:r>
              <a:rPr lang="en-US" b="1" dirty="0" smtClean="0">
                <a:latin typeface="+mn-lt"/>
              </a:rPr>
              <a:t>Control group: </a:t>
            </a:r>
            <a:r>
              <a:rPr lang="en-US" dirty="0">
                <a:solidFill>
                  <a:prstClr val="black"/>
                </a:solidFill>
                <a:latin typeface="Calibri"/>
              </a:rPr>
              <a:t>patients attributed to </a:t>
            </a:r>
            <a:r>
              <a:rPr lang="en-US" dirty="0" smtClean="0">
                <a:latin typeface="+mn-lt"/>
              </a:rPr>
              <a:t>non-</a:t>
            </a:r>
            <a:r>
              <a:rPr lang="en-US" dirty="0" smtClean="0">
                <a:latin typeface="Calibri"/>
                <a:ea typeface="Calibri"/>
                <a:cs typeface="Times New Roman"/>
              </a:rPr>
              <a:t>CTC </a:t>
            </a:r>
            <a:r>
              <a:rPr lang="en-US" dirty="0">
                <a:latin typeface="Calibri"/>
                <a:ea typeface="Calibri"/>
                <a:cs typeface="Times New Roman"/>
              </a:rPr>
              <a:t>practice </a:t>
            </a:r>
            <a:r>
              <a:rPr lang="en-US" dirty="0" smtClean="0">
                <a:latin typeface="Calibri"/>
                <a:ea typeface="Calibri"/>
                <a:cs typeface="Times New Roman"/>
              </a:rPr>
              <a:t>for </a:t>
            </a:r>
            <a:r>
              <a:rPr lang="en-US" dirty="0">
                <a:latin typeface="Calibri"/>
                <a:ea typeface="Calibri"/>
                <a:cs typeface="Times New Roman"/>
              </a:rPr>
              <a:t>entire study </a:t>
            </a:r>
            <a:r>
              <a:rPr lang="en-US" dirty="0" smtClean="0">
                <a:latin typeface="Calibri"/>
                <a:ea typeface="Calibri"/>
                <a:cs typeface="Times New Roman"/>
              </a:rPr>
              <a:t>period</a:t>
            </a:r>
            <a:endParaRPr lang="en-US" dirty="0" smtClean="0">
              <a:latin typeface="+mn-lt"/>
            </a:endParaRPr>
          </a:p>
          <a:p>
            <a:r>
              <a:rPr lang="en-US" b="1" dirty="0" smtClean="0">
                <a:latin typeface="+mn-lt"/>
              </a:rPr>
              <a:t>Inclusion criteria: </a:t>
            </a:r>
            <a:r>
              <a:rPr lang="en-US" dirty="0">
                <a:latin typeface="Calibri"/>
                <a:ea typeface="Calibri"/>
                <a:cs typeface="Times New Roman"/>
              </a:rPr>
              <a:t>all covered lives who live in RI or who receive primary care services in RI</a:t>
            </a:r>
            <a:endParaRPr lang="en-US" dirty="0" smtClean="0">
              <a:latin typeface="+mn-lt"/>
            </a:endParaRPr>
          </a:p>
          <a:p>
            <a:r>
              <a:rPr lang="en-US" b="1" dirty="0" smtClean="0">
                <a:latin typeface="+mn-lt"/>
              </a:rPr>
              <a:t>Exclusion criteria: </a:t>
            </a:r>
            <a:r>
              <a:rPr lang="en-US" dirty="0">
                <a:latin typeface="+mn-lt"/>
              </a:rPr>
              <a:t>non-continuous coverage in </a:t>
            </a:r>
            <a:r>
              <a:rPr lang="en-US" dirty="0" smtClean="0">
                <a:latin typeface="+mn-lt"/>
              </a:rPr>
              <a:t>quarter before and after intervention; </a:t>
            </a:r>
            <a:r>
              <a:rPr lang="en-US" dirty="0">
                <a:latin typeface="+mn-lt"/>
              </a:rPr>
              <a:t>non-residents attributed to non-RI providers; patients in non-CTC PCMH </a:t>
            </a:r>
            <a:r>
              <a:rPr lang="en-US" dirty="0" smtClean="0">
                <a:latin typeface="+mn-lt"/>
              </a:rPr>
              <a:t>practices; unattributed </a:t>
            </a:r>
            <a:r>
              <a:rPr lang="en-US" dirty="0">
                <a:latin typeface="+mn-lt"/>
              </a:rPr>
              <a:t>patients; </a:t>
            </a:r>
            <a:r>
              <a:rPr lang="en-US" dirty="0" smtClean="0">
                <a:latin typeface="+mn-lt"/>
              </a:rPr>
              <a:t>patients switching between treatment and control groups; patients </a:t>
            </a:r>
            <a:r>
              <a:rPr lang="en-US" dirty="0">
                <a:latin typeface="+mn-lt"/>
              </a:rPr>
              <a:t>belonging to first five CTC </a:t>
            </a:r>
            <a:r>
              <a:rPr lang="en-US" dirty="0" smtClean="0">
                <a:latin typeface="+mn-lt"/>
              </a:rPr>
              <a:t>practices</a:t>
            </a:r>
            <a:endParaRPr lang="en-US" dirty="0">
              <a:latin typeface="+mn-lt"/>
            </a:endParaRPr>
          </a:p>
        </p:txBody>
      </p:sp>
    </p:spTree>
    <p:extLst>
      <p:ext uri="{BB962C8B-B14F-4D97-AF65-F5344CB8AC3E}">
        <p14:creationId xmlns:p14="http://schemas.microsoft.com/office/powerpoint/2010/main" val="4182628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Groups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94380259"/>
              </p:ext>
            </p:extLst>
          </p:nvPr>
        </p:nvGraphicFramePr>
        <p:xfrm>
          <a:off x="457200" y="1981200"/>
          <a:ext cx="8229600" cy="1112520"/>
        </p:xfrm>
        <a:graphic>
          <a:graphicData uri="http://schemas.openxmlformats.org/drawingml/2006/table">
            <a:tbl>
              <a:tblPr firstRow="1" bandRow="1">
                <a:tableStyleId>{073A0DAA-6AF3-43AB-8588-CEC1D06C72B9}</a:tableStyleId>
              </a:tblPr>
              <a:tblGrid>
                <a:gridCol w="838200"/>
                <a:gridCol w="2514600"/>
                <a:gridCol w="2819400"/>
                <a:gridCol w="2057400"/>
              </a:tblGrid>
              <a:tr h="370840">
                <a:tc>
                  <a:txBody>
                    <a:bodyPr/>
                    <a:lstStyle/>
                    <a:p>
                      <a:pPr algn="ctr"/>
                      <a:r>
                        <a:rPr lang="en-US" dirty="0" smtClean="0"/>
                        <a:t>Wave</a:t>
                      </a:r>
                      <a:endParaRPr lang="en-US" dirty="0"/>
                    </a:p>
                  </a:txBody>
                  <a:tcPr/>
                </a:tc>
                <a:tc>
                  <a:txBody>
                    <a:bodyPr/>
                    <a:lstStyle/>
                    <a:p>
                      <a:pPr algn="ctr"/>
                      <a:r>
                        <a:rPr lang="en-US" dirty="0" smtClean="0"/>
                        <a:t>Pre-Period</a:t>
                      </a:r>
                      <a:endParaRPr lang="en-US" dirty="0"/>
                    </a:p>
                  </a:txBody>
                  <a:tcPr/>
                </a:tc>
                <a:tc>
                  <a:txBody>
                    <a:bodyPr/>
                    <a:lstStyle/>
                    <a:p>
                      <a:pPr algn="ctr"/>
                      <a:r>
                        <a:rPr lang="en-US" dirty="0" smtClean="0"/>
                        <a:t>Post-Period</a:t>
                      </a:r>
                      <a:endParaRPr lang="en-US" dirty="0"/>
                    </a:p>
                  </a:txBody>
                  <a:tcPr/>
                </a:tc>
                <a:tc>
                  <a:txBody>
                    <a:bodyPr/>
                    <a:lstStyle/>
                    <a:p>
                      <a:pPr algn="ctr"/>
                      <a:r>
                        <a:rPr lang="en-US" dirty="0" smtClean="0"/>
                        <a:t># practices in CTC</a:t>
                      </a:r>
                      <a:endParaRPr lang="en-US" dirty="0"/>
                    </a:p>
                  </a:txBody>
                  <a:tcPr/>
                </a:tc>
              </a:tr>
              <a:tr h="370840">
                <a:tc>
                  <a:txBody>
                    <a:bodyPr/>
                    <a:lstStyle/>
                    <a:p>
                      <a:r>
                        <a:rPr lang="en-US" dirty="0" smtClean="0"/>
                        <a:t>1</a:t>
                      </a:r>
                      <a:endParaRPr lang="en-US" dirty="0"/>
                    </a:p>
                  </a:txBody>
                  <a:tcPr/>
                </a:tc>
                <a:tc>
                  <a:txBody>
                    <a:bodyPr/>
                    <a:lstStyle/>
                    <a:p>
                      <a:r>
                        <a:rPr lang="en-US" dirty="0" smtClean="0"/>
                        <a:t>1q2011-3q2012</a:t>
                      </a:r>
                      <a:endParaRPr lang="en-US" dirty="0"/>
                    </a:p>
                  </a:txBody>
                  <a:tcPr/>
                </a:tc>
                <a:tc>
                  <a:txBody>
                    <a:bodyPr/>
                    <a:lstStyle/>
                    <a:p>
                      <a:r>
                        <a:rPr lang="en-US" dirty="0" smtClean="0"/>
                        <a:t>4q2012-2q2014</a:t>
                      </a:r>
                      <a:endParaRPr lang="en-US" dirty="0"/>
                    </a:p>
                  </a:txBody>
                  <a:tcPr/>
                </a:tc>
                <a:tc>
                  <a:txBody>
                    <a:bodyPr/>
                    <a:lstStyle/>
                    <a:p>
                      <a:r>
                        <a:rPr lang="en-US" dirty="0" smtClean="0"/>
                        <a:t>3</a:t>
                      </a:r>
                      <a:endParaRPr lang="en-US" dirty="0"/>
                    </a:p>
                  </a:txBody>
                  <a:tcPr/>
                </a:tc>
              </a:tr>
              <a:tr h="370840">
                <a:tc>
                  <a:txBody>
                    <a:bodyPr/>
                    <a:lstStyle/>
                    <a:p>
                      <a:r>
                        <a:rPr lang="en-US" dirty="0" smtClean="0"/>
                        <a:t>2</a:t>
                      </a:r>
                      <a:endParaRPr lang="en-US" dirty="0"/>
                    </a:p>
                  </a:txBody>
                  <a:tcPr/>
                </a:tc>
                <a:tc>
                  <a:txBody>
                    <a:bodyPr/>
                    <a:lstStyle/>
                    <a:p>
                      <a:r>
                        <a:rPr lang="en-US" dirty="0" smtClean="0"/>
                        <a:t>1q2013-3q2013</a:t>
                      </a:r>
                      <a:endParaRPr lang="en-US" dirty="0"/>
                    </a:p>
                  </a:txBody>
                  <a:tcPr/>
                </a:tc>
                <a:tc>
                  <a:txBody>
                    <a:bodyPr/>
                    <a:lstStyle/>
                    <a:p>
                      <a:r>
                        <a:rPr lang="en-US" dirty="0" smtClean="0"/>
                        <a:t>4q2013-2q2014</a:t>
                      </a:r>
                      <a:endParaRPr lang="en-US" dirty="0"/>
                    </a:p>
                  </a:txBody>
                  <a:tcPr/>
                </a:tc>
                <a:tc>
                  <a:txBody>
                    <a:bodyPr/>
                    <a:lstStyle/>
                    <a:p>
                      <a:r>
                        <a:rPr lang="en-US" dirty="0" smtClean="0"/>
                        <a:t>32</a:t>
                      </a:r>
                      <a:endParaRPr lang="en-US" dirty="0"/>
                    </a:p>
                  </a:txBody>
                  <a:tcPr/>
                </a:tc>
              </a:tr>
            </a:tbl>
          </a:graphicData>
        </a:graphic>
      </p:graphicFrame>
      <p:sp>
        <p:nvSpPr>
          <p:cNvPr id="6" name="TextBox 5"/>
          <p:cNvSpPr txBox="1"/>
          <p:nvPr/>
        </p:nvSpPr>
        <p:spPr>
          <a:xfrm>
            <a:off x="1219200" y="1524000"/>
            <a:ext cx="6705600" cy="461665"/>
          </a:xfrm>
          <a:prstGeom prst="rect">
            <a:avLst/>
          </a:prstGeom>
          <a:noFill/>
        </p:spPr>
        <p:txBody>
          <a:bodyPr wrap="square" rtlCol="0">
            <a:spAutoFit/>
          </a:bodyPr>
          <a:lstStyle/>
          <a:p>
            <a:pPr algn="ctr"/>
            <a:r>
              <a:rPr lang="en-US" sz="2400" b="1" dirty="0" smtClean="0"/>
              <a:t>Total Cost of Care</a:t>
            </a:r>
            <a:endParaRPr lang="en-US" sz="2400" b="1" dirty="0"/>
          </a:p>
        </p:txBody>
      </p:sp>
      <p:graphicFrame>
        <p:nvGraphicFramePr>
          <p:cNvPr id="7" name="Content Placeholder 3"/>
          <p:cNvGraphicFramePr>
            <a:graphicFrameLocks/>
          </p:cNvGraphicFramePr>
          <p:nvPr>
            <p:extLst>
              <p:ext uri="{D42A27DB-BD31-4B8C-83A1-F6EECF244321}">
                <p14:modId xmlns:p14="http://schemas.microsoft.com/office/powerpoint/2010/main" val="1133053722"/>
              </p:ext>
            </p:extLst>
          </p:nvPr>
        </p:nvGraphicFramePr>
        <p:xfrm>
          <a:off x="457200" y="3581400"/>
          <a:ext cx="8229600" cy="1483360"/>
        </p:xfrm>
        <a:graphic>
          <a:graphicData uri="http://schemas.openxmlformats.org/drawingml/2006/table">
            <a:tbl>
              <a:tblPr firstRow="1" bandRow="1">
                <a:tableStyleId>{073A0DAA-6AF3-43AB-8588-CEC1D06C72B9}</a:tableStyleId>
              </a:tblPr>
              <a:tblGrid>
                <a:gridCol w="838200"/>
                <a:gridCol w="2514600"/>
                <a:gridCol w="2819400"/>
                <a:gridCol w="2057400"/>
              </a:tblGrid>
              <a:tr h="370840">
                <a:tc>
                  <a:txBody>
                    <a:bodyPr/>
                    <a:lstStyle/>
                    <a:p>
                      <a:pPr algn="ctr"/>
                      <a:r>
                        <a:rPr lang="en-US" dirty="0" smtClean="0"/>
                        <a:t>Wave</a:t>
                      </a:r>
                      <a:endParaRPr lang="en-US" dirty="0"/>
                    </a:p>
                  </a:txBody>
                  <a:tcPr/>
                </a:tc>
                <a:tc>
                  <a:txBody>
                    <a:bodyPr/>
                    <a:lstStyle/>
                    <a:p>
                      <a:pPr algn="ctr"/>
                      <a:r>
                        <a:rPr lang="en-US" dirty="0" smtClean="0"/>
                        <a:t>Pre-Period</a:t>
                      </a:r>
                      <a:endParaRPr lang="en-US" dirty="0"/>
                    </a:p>
                  </a:txBody>
                  <a:tcPr/>
                </a:tc>
                <a:tc>
                  <a:txBody>
                    <a:bodyPr/>
                    <a:lstStyle/>
                    <a:p>
                      <a:pPr algn="ctr"/>
                      <a:r>
                        <a:rPr lang="en-US" dirty="0" smtClean="0"/>
                        <a:t>Post-Period</a:t>
                      </a:r>
                      <a:endParaRPr lang="en-US" dirty="0"/>
                    </a:p>
                  </a:txBody>
                  <a:tcPr/>
                </a:tc>
                <a:tc>
                  <a:txBody>
                    <a:bodyPr/>
                    <a:lstStyle/>
                    <a:p>
                      <a:pPr algn="ctr"/>
                      <a:r>
                        <a:rPr lang="en-US" dirty="0" smtClean="0"/>
                        <a:t># practices in CTC</a:t>
                      </a:r>
                      <a:endParaRPr lang="en-US" dirty="0"/>
                    </a:p>
                  </a:txBody>
                  <a:tcPr/>
                </a:tc>
              </a:tr>
              <a:tr h="370840">
                <a:tc>
                  <a:txBody>
                    <a:bodyPr/>
                    <a:lstStyle/>
                    <a:p>
                      <a:r>
                        <a:rPr lang="en-US" dirty="0" smtClean="0"/>
                        <a:t>0</a:t>
                      </a:r>
                      <a:endParaRPr lang="en-US" dirty="0"/>
                    </a:p>
                  </a:txBody>
                  <a:tcPr/>
                </a:tc>
                <a:tc>
                  <a:txBody>
                    <a:bodyPr/>
                    <a:lstStyle/>
                    <a:p>
                      <a:r>
                        <a:rPr lang="en-US" dirty="0" smtClean="0"/>
                        <a:t>1q2009-1q2010</a:t>
                      </a:r>
                      <a:endParaRPr lang="en-US" dirty="0"/>
                    </a:p>
                  </a:txBody>
                  <a:tcPr/>
                </a:tc>
                <a:tc>
                  <a:txBody>
                    <a:bodyPr/>
                    <a:lstStyle/>
                    <a:p>
                      <a:r>
                        <a:rPr lang="en-US" dirty="0" smtClean="0"/>
                        <a:t>2q2010-4q2014</a:t>
                      </a:r>
                      <a:endParaRPr lang="en-US" dirty="0"/>
                    </a:p>
                  </a:txBody>
                  <a:tcPr/>
                </a:tc>
                <a:tc>
                  <a:txBody>
                    <a:bodyPr/>
                    <a:lstStyle/>
                    <a:p>
                      <a:r>
                        <a:rPr lang="en-US" dirty="0" smtClean="0"/>
                        <a:t>8</a:t>
                      </a:r>
                      <a:endParaRPr lang="en-US" dirty="0"/>
                    </a:p>
                  </a:txBody>
                  <a:tcPr/>
                </a:tc>
              </a:tr>
              <a:tr h="370840">
                <a:tc>
                  <a:txBody>
                    <a:bodyPr/>
                    <a:lstStyle/>
                    <a:p>
                      <a:r>
                        <a:rPr lang="en-US" dirty="0" smtClean="0"/>
                        <a:t>1</a:t>
                      </a:r>
                      <a:endParaRPr lang="en-US" dirty="0"/>
                    </a:p>
                  </a:txBody>
                  <a:tcPr/>
                </a:tc>
                <a:tc>
                  <a:txBody>
                    <a:bodyPr/>
                    <a:lstStyle/>
                    <a:p>
                      <a:r>
                        <a:rPr lang="en-US" dirty="0" smtClean="0"/>
                        <a:t>1q2009-3q2012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4q2012-4q2014</a:t>
                      </a:r>
                    </a:p>
                  </a:txBody>
                  <a:tcPr/>
                </a:tc>
                <a:tc>
                  <a:txBody>
                    <a:bodyPr/>
                    <a:lstStyle/>
                    <a:p>
                      <a:r>
                        <a:rPr lang="en-US" dirty="0" smtClean="0"/>
                        <a:t>3</a:t>
                      </a:r>
                      <a:endParaRPr lang="en-US" dirty="0"/>
                    </a:p>
                  </a:txBody>
                  <a:tcPr/>
                </a:tc>
              </a:tr>
              <a:tr h="370840">
                <a:tc>
                  <a:txBody>
                    <a:bodyPr/>
                    <a:lstStyle/>
                    <a:p>
                      <a:r>
                        <a:rPr lang="en-US" dirty="0" smtClean="0"/>
                        <a:t>2</a:t>
                      </a:r>
                      <a:endParaRPr lang="en-US" dirty="0"/>
                    </a:p>
                  </a:txBody>
                  <a:tcPr/>
                </a:tc>
                <a:tc>
                  <a:txBody>
                    <a:bodyPr/>
                    <a:lstStyle/>
                    <a:p>
                      <a:r>
                        <a:rPr lang="en-US" dirty="0" smtClean="0"/>
                        <a:t>1q2009-3q2013</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4q2013-4q2014</a:t>
                      </a:r>
                    </a:p>
                  </a:txBody>
                  <a:tcPr/>
                </a:tc>
                <a:tc>
                  <a:txBody>
                    <a:bodyPr/>
                    <a:lstStyle/>
                    <a:p>
                      <a:r>
                        <a:rPr lang="en-US" dirty="0" smtClean="0"/>
                        <a:t>32</a:t>
                      </a:r>
                      <a:endParaRPr lang="en-US" dirty="0"/>
                    </a:p>
                  </a:txBody>
                  <a:tcPr/>
                </a:tc>
              </a:tr>
            </a:tbl>
          </a:graphicData>
        </a:graphic>
      </p:graphicFrame>
      <p:sp>
        <p:nvSpPr>
          <p:cNvPr id="9" name="TextBox 8"/>
          <p:cNvSpPr txBox="1"/>
          <p:nvPr/>
        </p:nvSpPr>
        <p:spPr>
          <a:xfrm>
            <a:off x="1219200" y="3124200"/>
            <a:ext cx="6705600" cy="461665"/>
          </a:xfrm>
          <a:prstGeom prst="rect">
            <a:avLst/>
          </a:prstGeom>
          <a:noFill/>
        </p:spPr>
        <p:txBody>
          <a:bodyPr wrap="square" rtlCol="0">
            <a:spAutoFit/>
          </a:bodyPr>
          <a:lstStyle/>
          <a:p>
            <a:pPr algn="ctr"/>
            <a:r>
              <a:rPr lang="en-US" sz="2400" b="1" dirty="0" smtClean="0"/>
              <a:t>Utilization</a:t>
            </a:r>
            <a:endParaRPr lang="en-US" sz="2400" b="1" dirty="0"/>
          </a:p>
        </p:txBody>
      </p:sp>
      <p:sp>
        <p:nvSpPr>
          <p:cNvPr id="3" name="Rectangle 2"/>
          <p:cNvSpPr/>
          <p:nvPr/>
        </p:nvSpPr>
        <p:spPr>
          <a:xfrm>
            <a:off x="381000" y="5257800"/>
            <a:ext cx="8305800" cy="646331"/>
          </a:xfrm>
          <a:prstGeom prst="rect">
            <a:avLst/>
          </a:prstGeom>
        </p:spPr>
        <p:txBody>
          <a:bodyPr wrap="square">
            <a:spAutoFit/>
          </a:bodyPr>
          <a:lstStyle/>
          <a:p>
            <a:r>
              <a:rPr lang="en-US" dirty="0"/>
              <a:t>Sample </a:t>
            </a:r>
            <a:r>
              <a:rPr lang="en-US" dirty="0" smtClean="0"/>
              <a:t>size varies </a:t>
            </a:r>
            <a:r>
              <a:rPr lang="en-US" dirty="0"/>
              <a:t>by wave, by measure, and by method used (matching vs IPTW). </a:t>
            </a:r>
            <a:r>
              <a:rPr lang="en-US" dirty="0" smtClean="0"/>
              <a:t>Ranges </a:t>
            </a:r>
            <a:r>
              <a:rPr lang="en-US" dirty="0"/>
              <a:t>from about 73k-236k </a:t>
            </a:r>
            <a:r>
              <a:rPr lang="en-US" dirty="0" smtClean="0"/>
              <a:t>unique individuals.</a:t>
            </a:r>
            <a:endParaRPr lang="en-US" dirty="0"/>
          </a:p>
        </p:txBody>
      </p:sp>
    </p:spTree>
    <p:extLst>
      <p:ext uri="{BB962C8B-B14F-4D97-AF65-F5344CB8AC3E}">
        <p14:creationId xmlns:p14="http://schemas.microsoft.com/office/powerpoint/2010/main" val="17406287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Study Population Characteristics</a:t>
            </a:r>
            <a:r>
              <a:rPr lang="en-US" sz="3100" dirty="0" smtClean="0"/>
              <a:t/>
            </a:r>
            <a:br>
              <a:rPr lang="en-US" sz="3100" dirty="0" smtClean="0"/>
            </a:br>
            <a:r>
              <a:rPr lang="en-US" sz="3100" dirty="0" smtClean="0"/>
              <a:t>Example: TCOC, wave 1 – Baseline Characteristics</a:t>
            </a:r>
            <a:endParaRPr lang="en-US" sz="3100" dirty="0"/>
          </a:p>
        </p:txBody>
      </p:sp>
      <p:graphicFrame>
        <p:nvGraphicFramePr>
          <p:cNvPr id="9" name="Table 8"/>
          <p:cNvGraphicFramePr>
            <a:graphicFrameLocks noGrp="1"/>
          </p:cNvGraphicFramePr>
          <p:nvPr>
            <p:extLst>
              <p:ext uri="{D42A27DB-BD31-4B8C-83A1-F6EECF244321}">
                <p14:modId xmlns:p14="http://schemas.microsoft.com/office/powerpoint/2010/main" val="1912580911"/>
              </p:ext>
            </p:extLst>
          </p:nvPr>
        </p:nvGraphicFramePr>
        <p:xfrm>
          <a:off x="1524000" y="1066800"/>
          <a:ext cx="6019801" cy="5474952"/>
        </p:xfrm>
        <a:graphic>
          <a:graphicData uri="http://schemas.openxmlformats.org/drawingml/2006/table">
            <a:tbl>
              <a:tblPr/>
              <a:tblGrid>
                <a:gridCol w="2174225"/>
                <a:gridCol w="961394"/>
                <a:gridCol w="961394"/>
                <a:gridCol w="961394"/>
                <a:gridCol w="961394"/>
              </a:tblGrid>
              <a:tr h="193221">
                <a:tc rowSpan="2">
                  <a:txBody>
                    <a:bodyPr/>
                    <a:lstStyle/>
                    <a:p>
                      <a:pPr algn="ctr" fontAlgn="ctr"/>
                      <a:r>
                        <a:rPr lang="en-US" sz="1230" b="1" i="0" u="none" strike="noStrike" dirty="0">
                          <a:solidFill>
                            <a:srgbClr val="000000"/>
                          </a:solidFill>
                          <a:effectLst/>
                          <a:latin typeface="Calibri" panose="020F0502020204030204" pitchFamily="34" charset="0"/>
                        </a:rPr>
                        <a:t>variable</a:t>
                      </a:r>
                    </a:p>
                  </a:txBody>
                  <a:tcPr marL="8082" marR="8082" marT="8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fontAlgn="ctr"/>
                      <a:r>
                        <a:rPr lang="en-US" sz="1230" b="1" i="0" u="none" strike="noStrike">
                          <a:solidFill>
                            <a:srgbClr val="000000"/>
                          </a:solidFill>
                          <a:effectLst/>
                          <a:latin typeface="Calibri" panose="020F0502020204030204" pitchFamily="34" charset="0"/>
                        </a:rPr>
                        <a:t>Unmatched</a:t>
                      </a:r>
                    </a:p>
                  </a:txBody>
                  <a:tcPr marL="8082" marR="8082" marT="8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gridSpan="2">
                  <a:txBody>
                    <a:bodyPr/>
                    <a:lstStyle/>
                    <a:p>
                      <a:pPr algn="ctr" fontAlgn="ctr"/>
                      <a:r>
                        <a:rPr lang="en-US" sz="1230" b="1" i="0" u="none" strike="noStrike">
                          <a:solidFill>
                            <a:srgbClr val="000000"/>
                          </a:solidFill>
                          <a:effectLst/>
                          <a:latin typeface="Calibri" panose="020F0502020204030204" pitchFamily="34" charset="0"/>
                        </a:rPr>
                        <a:t>Matched</a:t>
                      </a:r>
                    </a:p>
                  </a:txBody>
                  <a:tcPr marL="8082" marR="8082" marT="8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r>
              <a:tr h="193221">
                <a:tc vMerge="1">
                  <a:txBody>
                    <a:bodyPr/>
                    <a:lstStyle/>
                    <a:p>
                      <a:endParaRPr lang="en-US"/>
                    </a:p>
                  </a:txBody>
                  <a:tcPr/>
                </a:tc>
                <a:tc>
                  <a:txBody>
                    <a:bodyPr/>
                    <a:lstStyle/>
                    <a:p>
                      <a:pPr algn="ctr" fontAlgn="ctr"/>
                      <a:r>
                        <a:rPr lang="en-US" sz="1230" b="1" i="0" u="none" strike="noStrike">
                          <a:solidFill>
                            <a:srgbClr val="000000"/>
                          </a:solidFill>
                          <a:effectLst/>
                          <a:latin typeface="Calibri" panose="020F0502020204030204" pitchFamily="34" charset="0"/>
                        </a:rPr>
                        <a:t>CTC</a:t>
                      </a:r>
                    </a:p>
                  </a:txBody>
                  <a:tcPr marL="8082" marR="8082" marT="8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230" b="1" i="0" u="none" strike="noStrike">
                          <a:solidFill>
                            <a:srgbClr val="000000"/>
                          </a:solidFill>
                          <a:effectLst/>
                          <a:latin typeface="Calibri" panose="020F0502020204030204" pitchFamily="34" charset="0"/>
                        </a:rPr>
                        <a:t>Control</a:t>
                      </a:r>
                    </a:p>
                  </a:txBody>
                  <a:tcPr marL="8082" marR="8082" marT="8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230" b="1" i="0" u="none" strike="noStrike">
                          <a:solidFill>
                            <a:srgbClr val="000000"/>
                          </a:solidFill>
                          <a:effectLst/>
                          <a:latin typeface="Calibri" panose="020F0502020204030204" pitchFamily="34" charset="0"/>
                        </a:rPr>
                        <a:t>CTC</a:t>
                      </a:r>
                    </a:p>
                  </a:txBody>
                  <a:tcPr marL="8082" marR="8082" marT="8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230" b="1" i="0" u="none" strike="noStrike">
                          <a:solidFill>
                            <a:srgbClr val="000000"/>
                          </a:solidFill>
                          <a:effectLst/>
                          <a:latin typeface="Calibri" panose="020F0502020204030204" pitchFamily="34" charset="0"/>
                        </a:rPr>
                        <a:t>Control</a:t>
                      </a:r>
                    </a:p>
                  </a:txBody>
                  <a:tcPr marL="8082" marR="8082" marT="8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93221">
                <a:tc>
                  <a:txBody>
                    <a:bodyPr/>
                    <a:lstStyle/>
                    <a:p>
                      <a:pPr algn="l" fontAlgn="b"/>
                      <a:r>
                        <a:rPr lang="en-US" sz="1230" b="1" i="0" u="none" strike="noStrike" dirty="0">
                          <a:solidFill>
                            <a:srgbClr val="000000"/>
                          </a:solidFill>
                          <a:effectLst/>
                          <a:latin typeface="Calibri" panose="020F0502020204030204" pitchFamily="34" charset="0"/>
                        </a:rPr>
                        <a:t>A</a:t>
                      </a:r>
                      <a:r>
                        <a:rPr lang="en-US" sz="1230" b="1" i="0" u="none" strike="noStrike" dirty="0" smtClean="0">
                          <a:solidFill>
                            <a:srgbClr val="000000"/>
                          </a:solidFill>
                          <a:effectLst/>
                          <a:latin typeface="Calibri" panose="020F0502020204030204" pitchFamily="34" charset="0"/>
                        </a:rPr>
                        <a:t>ge </a:t>
                      </a:r>
                      <a:r>
                        <a:rPr lang="en-US" sz="1230" b="1" i="0" u="none" strike="noStrike" dirty="0">
                          <a:solidFill>
                            <a:srgbClr val="000000"/>
                          </a:solidFill>
                          <a:effectLst/>
                          <a:latin typeface="Calibri" panose="020F0502020204030204" pitchFamily="34" charset="0"/>
                        </a:rPr>
                        <a:t>(mean)</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a:solidFill>
                            <a:srgbClr val="000000"/>
                          </a:solidFill>
                          <a:effectLst/>
                          <a:latin typeface="Calibri" panose="020F0502020204030204" pitchFamily="34" charset="0"/>
                        </a:rPr>
                        <a:t>44.7</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a:solidFill>
                            <a:srgbClr val="000000"/>
                          </a:solidFill>
                          <a:effectLst/>
                          <a:latin typeface="Calibri" panose="020F0502020204030204" pitchFamily="34" charset="0"/>
                        </a:rPr>
                        <a:t>53.7</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a:solidFill>
                            <a:srgbClr val="000000"/>
                          </a:solidFill>
                          <a:effectLst/>
                          <a:latin typeface="Calibri" panose="020F0502020204030204" pitchFamily="34" charset="0"/>
                        </a:rPr>
                        <a:t>44.7</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a:solidFill>
                            <a:srgbClr val="000000"/>
                          </a:solidFill>
                          <a:effectLst/>
                          <a:latin typeface="Calibri" panose="020F0502020204030204" pitchFamily="34" charset="0"/>
                        </a:rPr>
                        <a:t>44.4</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93221">
                <a:tc>
                  <a:txBody>
                    <a:bodyPr/>
                    <a:lstStyle/>
                    <a:p>
                      <a:pPr algn="l" fontAlgn="b"/>
                      <a:r>
                        <a:rPr lang="en-US" sz="1230" b="1" i="0" u="none" strike="noStrike" dirty="0">
                          <a:solidFill>
                            <a:srgbClr val="000000"/>
                          </a:solidFill>
                          <a:effectLst/>
                          <a:latin typeface="Calibri" panose="020F0502020204030204" pitchFamily="34" charset="0"/>
                        </a:rPr>
                        <a:t>F</a:t>
                      </a:r>
                      <a:r>
                        <a:rPr lang="en-US" sz="1230" b="1" i="0" u="none" strike="noStrike" dirty="0" smtClean="0">
                          <a:solidFill>
                            <a:srgbClr val="000000"/>
                          </a:solidFill>
                          <a:effectLst/>
                          <a:latin typeface="Calibri" panose="020F0502020204030204" pitchFamily="34" charset="0"/>
                        </a:rPr>
                        <a:t>emale </a:t>
                      </a:r>
                      <a:r>
                        <a:rPr lang="en-US" sz="1230" b="1" i="0" u="none" strike="noStrike" dirty="0">
                          <a:solidFill>
                            <a:srgbClr val="000000"/>
                          </a:solidFill>
                          <a:effectLst/>
                          <a:latin typeface="Calibri" panose="020F0502020204030204" pitchFamily="34" charset="0"/>
                        </a:rPr>
                        <a:t>(%)</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a:solidFill>
                            <a:srgbClr val="000000"/>
                          </a:solidFill>
                          <a:effectLst/>
                          <a:latin typeface="Calibri" panose="020F0502020204030204" pitchFamily="34" charset="0"/>
                        </a:rPr>
                        <a:t>67%</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a:solidFill>
                            <a:srgbClr val="000000"/>
                          </a:solidFill>
                          <a:effectLst/>
                          <a:latin typeface="Calibri" panose="020F0502020204030204" pitchFamily="34" charset="0"/>
                        </a:rPr>
                        <a:t>57%</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a:solidFill>
                            <a:srgbClr val="000000"/>
                          </a:solidFill>
                          <a:effectLst/>
                          <a:latin typeface="Calibri" panose="020F0502020204030204" pitchFamily="34" charset="0"/>
                        </a:rPr>
                        <a:t>67%</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a:solidFill>
                            <a:srgbClr val="000000"/>
                          </a:solidFill>
                          <a:effectLst/>
                          <a:latin typeface="Calibri" panose="020F0502020204030204" pitchFamily="34" charset="0"/>
                        </a:rPr>
                        <a:t>67%</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93221">
                <a:tc>
                  <a:txBody>
                    <a:bodyPr/>
                    <a:lstStyle/>
                    <a:p>
                      <a:pPr algn="l" fontAlgn="b"/>
                      <a:r>
                        <a:rPr lang="en-US" sz="1230" b="1" i="0" u="none" strike="noStrike">
                          <a:solidFill>
                            <a:srgbClr val="000000"/>
                          </a:solidFill>
                          <a:effectLst/>
                          <a:latin typeface="Calibri" panose="020F0502020204030204" pitchFamily="34" charset="0"/>
                        </a:rPr>
                        <a:t>HCC score (mean)</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dirty="0">
                          <a:solidFill>
                            <a:srgbClr val="000000"/>
                          </a:solidFill>
                          <a:effectLst/>
                          <a:latin typeface="Calibri" panose="020F0502020204030204" pitchFamily="34" charset="0"/>
                        </a:rPr>
                        <a:t>2.28</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dirty="0">
                          <a:solidFill>
                            <a:srgbClr val="000000"/>
                          </a:solidFill>
                          <a:effectLst/>
                          <a:latin typeface="Calibri" panose="020F0502020204030204" pitchFamily="34" charset="0"/>
                        </a:rPr>
                        <a:t>3.15</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dirty="0">
                          <a:solidFill>
                            <a:srgbClr val="000000"/>
                          </a:solidFill>
                          <a:effectLst/>
                          <a:latin typeface="Calibri" panose="020F0502020204030204" pitchFamily="34" charset="0"/>
                        </a:rPr>
                        <a:t>2.29</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dirty="0">
                          <a:solidFill>
                            <a:srgbClr val="000000"/>
                          </a:solidFill>
                          <a:effectLst/>
                          <a:latin typeface="Calibri" panose="020F0502020204030204" pitchFamily="34" charset="0"/>
                        </a:rPr>
                        <a:t>2.23</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93221">
                <a:tc>
                  <a:txBody>
                    <a:bodyPr/>
                    <a:lstStyle/>
                    <a:p>
                      <a:pPr algn="l" fontAlgn="b"/>
                      <a:r>
                        <a:rPr lang="en-US" sz="1230" b="1" i="0" u="none" strike="noStrike" dirty="0" err="1">
                          <a:solidFill>
                            <a:srgbClr val="000000"/>
                          </a:solidFill>
                          <a:effectLst/>
                          <a:latin typeface="Calibri" panose="020F0502020204030204" pitchFamily="34" charset="0"/>
                        </a:rPr>
                        <a:t>Charlson</a:t>
                      </a:r>
                      <a:r>
                        <a:rPr lang="en-US" sz="1230" b="1" i="0" u="none" strike="noStrike" dirty="0">
                          <a:solidFill>
                            <a:srgbClr val="000000"/>
                          </a:solidFill>
                          <a:effectLst/>
                          <a:latin typeface="Calibri" panose="020F0502020204030204" pitchFamily="34" charset="0"/>
                        </a:rPr>
                        <a:t> score (mean)</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a:solidFill>
                            <a:srgbClr val="000000"/>
                          </a:solidFill>
                          <a:effectLst/>
                          <a:latin typeface="Calibri" panose="020F0502020204030204" pitchFamily="34" charset="0"/>
                        </a:rPr>
                        <a:t>0.35</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a:solidFill>
                            <a:srgbClr val="000000"/>
                          </a:solidFill>
                          <a:effectLst/>
                          <a:latin typeface="Calibri" panose="020F0502020204030204" pitchFamily="34" charset="0"/>
                        </a:rPr>
                        <a:t>0.60</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a:solidFill>
                            <a:srgbClr val="000000"/>
                          </a:solidFill>
                          <a:effectLst/>
                          <a:latin typeface="Calibri" panose="020F0502020204030204" pitchFamily="34" charset="0"/>
                        </a:rPr>
                        <a:t>0.35</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dirty="0">
                          <a:solidFill>
                            <a:srgbClr val="000000"/>
                          </a:solidFill>
                          <a:effectLst/>
                          <a:latin typeface="Calibri" panose="020F0502020204030204" pitchFamily="34" charset="0"/>
                        </a:rPr>
                        <a:t>0.35</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93221">
                <a:tc gridSpan="5">
                  <a:txBody>
                    <a:bodyPr/>
                    <a:lstStyle/>
                    <a:p>
                      <a:pPr algn="l" fontAlgn="b"/>
                      <a:r>
                        <a:rPr lang="en-US" sz="1230" b="1" i="0" u="none" strike="noStrike" dirty="0">
                          <a:solidFill>
                            <a:srgbClr val="000000"/>
                          </a:solidFill>
                          <a:effectLst/>
                          <a:latin typeface="Calibri" panose="020F0502020204030204" pitchFamily="34" charset="0"/>
                        </a:rPr>
                        <a:t>Mean Income by Zip Code (%)</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3221">
                <a:tc>
                  <a:txBody>
                    <a:bodyPr/>
                    <a:lstStyle/>
                    <a:p>
                      <a:pPr algn="l" fontAlgn="b"/>
                      <a:r>
                        <a:rPr lang="en-US" sz="1230" b="0" i="0" u="none" strike="noStrike" dirty="0" smtClean="0">
                          <a:solidFill>
                            <a:srgbClr val="000000"/>
                          </a:solidFill>
                          <a:effectLst/>
                          <a:latin typeface="Calibri" panose="020F0502020204030204" pitchFamily="34" charset="0"/>
                        </a:rPr>
                        <a:t>$</a:t>
                      </a:r>
                      <a:r>
                        <a:rPr lang="en-US" sz="1230" b="0" i="0" u="none" strike="noStrike" dirty="0">
                          <a:solidFill>
                            <a:srgbClr val="000000"/>
                          </a:solidFill>
                          <a:effectLst/>
                          <a:latin typeface="Calibri" panose="020F0502020204030204" pitchFamily="34" charset="0"/>
                        </a:rPr>
                        <a:t>4,599-26,150</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39%</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31%</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39%</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39%</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3221">
                <a:tc>
                  <a:txBody>
                    <a:bodyPr/>
                    <a:lstStyle/>
                    <a:p>
                      <a:pPr algn="l" fontAlgn="b"/>
                      <a:r>
                        <a:rPr lang="en-US" sz="1230" b="0" i="0" u="none" strike="noStrike">
                          <a:solidFill>
                            <a:srgbClr val="000000"/>
                          </a:solidFill>
                          <a:effectLst/>
                          <a:latin typeface="Calibri" panose="020F0502020204030204" pitchFamily="34" charset="0"/>
                        </a:rPr>
                        <a:t>$27,050-31,700</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26%</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24%</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26%</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25%</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3221">
                <a:tc>
                  <a:txBody>
                    <a:bodyPr/>
                    <a:lstStyle/>
                    <a:p>
                      <a:pPr algn="l" fontAlgn="b"/>
                      <a:r>
                        <a:rPr lang="en-US" sz="1230" b="0" i="0" u="none" strike="noStrike">
                          <a:solidFill>
                            <a:srgbClr val="000000"/>
                          </a:solidFill>
                          <a:effectLst/>
                          <a:latin typeface="Calibri" panose="020F0502020204030204" pitchFamily="34" charset="0"/>
                        </a:rPr>
                        <a:t>$32,640-35,930</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11%</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15%</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11%</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10%</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3221">
                <a:tc>
                  <a:txBody>
                    <a:bodyPr/>
                    <a:lstStyle/>
                    <a:p>
                      <a:pPr algn="l" fontAlgn="b"/>
                      <a:r>
                        <a:rPr lang="en-US" sz="1230" b="0" i="0" u="none" strike="noStrike">
                          <a:solidFill>
                            <a:srgbClr val="000000"/>
                          </a:solidFill>
                          <a:effectLst/>
                          <a:latin typeface="Calibri" panose="020F0502020204030204" pitchFamily="34" charset="0"/>
                        </a:rPr>
                        <a:t>$36,150-41,170</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15%</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14%</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15%</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15%</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3221">
                <a:tc>
                  <a:txBody>
                    <a:bodyPr/>
                    <a:lstStyle/>
                    <a:p>
                      <a:pPr algn="l" fontAlgn="b"/>
                      <a:r>
                        <a:rPr lang="en-US" sz="1230" b="0" i="0" u="none" strike="noStrike">
                          <a:solidFill>
                            <a:srgbClr val="000000"/>
                          </a:solidFill>
                          <a:effectLst/>
                          <a:latin typeface="Calibri" panose="020F0502020204030204" pitchFamily="34" charset="0"/>
                        </a:rPr>
                        <a:t>$41,700-56,810</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8%</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11%</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8%</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9%</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3221">
                <a:tc>
                  <a:txBody>
                    <a:bodyPr/>
                    <a:lstStyle/>
                    <a:p>
                      <a:pPr algn="l" fontAlgn="b"/>
                      <a:r>
                        <a:rPr lang="en-US" sz="1230" b="0" i="0" u="none" strike="noStrike" dirty="0">
                          <a:solidFill>
                            <a:srgbClr val="000000"/>
                          </a:solidFill>
                          <a:effectLst/>
                          <a:latin typeface="Calibri" panose="020F0502020204030204" pitchFamily="34" charset="0"/>
                        </a:rPr>
                        <a:t>O</a:t>
                      </a:r>
                      <a:r>
                        <a:rPr lang="en-US" sz="1230" b="0" i="0" u="none" strike="noStrike" dirty="0" smtClean="0">
                          <a:solidFill>
                            <a:srgbClr val="000000"/>
                          </a:solidFill>
                          <a:effectLst/>
                          <a:latin typeface="Calibri" panose="020F0502020204030204" pitchFamily="34" charset="0"/>
                        </a:rPr>
                        <a:t>ut </a:t>
                      </a:r>
                      <a:r>
                        <a:rPr lang="en-US" sz="1230" b="0" i="0" u="none" strike="noStrike" dirty="0">
                          <a:solidFill>
                            <a:srgbClr val="000000"/>
                          </a:solidFill>
                          <a:effectLst/>
                          <a:latin typeface="Calibri" panose="020F0502020204030204" pitchFamily="34" charset="0"/>
                        </a:rPr>
                        <a:t>of state/other</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2%</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5%</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2%</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2%</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3221">
                <a:tc gridSpan="5">
                  <a:txBody>
                    <a:bodyPr/>
                    <a:lstStyle/>
                    <a:p>
                      <a:pPr algn="l" fontAlgn="b"/>
                      <a:r>
                        <a:rPr lang="en-US" sz="1230" b="1" i="0" u="none" strike="noStrike">
                          <a:solidFill>
                            <a:srgbClr val="000000"/>
                          </a:solidFill>
                          <a:effectLst/>
                          <a:latin typeface="Calibri" panose="020F0502020204030204" pitchFamily="34" charset="0"/>
                        </a:rPr>
                        <a:t>Payer Type (%)</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3221">
                <a:tc>
                  <a:txBody>
                    <a:bodyPr/>
                    <a:lstStyle/>
                    <a:p>
                      <a:pPr algn="l" fontAlgn="b"/>
                      <a:r>
                        <a:rPr lang="en-US" sz="1230" b="0" i="0" u="none" strike="noStrike">
                          <a:solidFill>
                            <a:srgbClr val="000000"/>
                          </a:solidFill>
                          <a:effectLst/>
                          <a:latin typeface="Calibri" panose="020F0502020204030204" pitchFamily="34" charset="0"/>
                        </a:rPr>
                        <a:t>Commercial</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43%</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55%</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43%</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44%</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3221">
                <a:tc>
                  <a:txBody>
                    <a:bodyPr/>
                    <a:lstStyle/>
                    <a:p>
                      <a:pPr algn="l" fontAlgn="b"/>
                      <a:r>
                        <a:rPr lang="en-US" sz="1230" b="0" i="0" u="none" strike="noStrike">
                          <a:solidFill>
                            <a:srgbClr val="000000"/>
                          </a:solidFill>
                          <a:effectLst/>
                          <a:latin typeface="Calibri" panose="020F0502020204030204" pitchFamily="34" charset="0"/>
                        </a:rPr>
                        <a:t>Dual eligible</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7%</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5%</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7%</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7%</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3221">
                <a:tc>
                  <a:txBody>
                    <a:bodyPr/>
                    <a:lstStyle/>
                    <a:p>
                      <a:pPr algn="l" fontAlgn="b"/>
                      <a:r>
                        <a:rPr lang="en-US" sz="1230" b="0" i="0" u="none" strike="noStrike">
                          <a:solidFill>
                            <a:srgbClr val="000000"/>
                          </a:solidFill>
                          <a:effectLst/>
                          <a:latin typeface="Calibri" panose="020F0502020204030204" pitchFamily="34" charset="0"/>
                        </a:rPr>
                        <a:t>Medicaid FFS</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0%</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0%</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0%</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0%</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3221">
                <a:tc>
                  <a:txBody>
                    <a:bodyPr/>
                    <a:lstStyle/>
                    <a:p>
                      <a:pPr algn="l" fontAlgn="b"/>
                      <a:r>
                        <a:rPr lang="en-US" sz="1230" b="0" i="0" u="none" strike="noStrike">
                          <a:solidFill>
                            <a:srgbClr val="000000"/>
                          </a:solidFill>
                          <a:effectLst/>
                          <a:latin typeface="Calibri" panose="020F0502020204030204" pitchFamily="34" charset="0"/>
                        </a:rPr>
                        <a:t>Medicare Advantage</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6%</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15%</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6%</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5%</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3221">
                <a:tc>
                  <a:txBody>
                    <a:bodyPr/>
                    <a:lstStyle/>
                    <a:p>
                      <a:pPr algn="l" fontAlgn="b"/>
                      <a:r>
                        <a:rPr lang="en-US" sz="1230" b="0" i="0" u="none" strike="noStrike">
                          <a:solidFill>
                            <a:srgbClr val="000000"/>
                          </a:solidFill>
                          <a:effectLst/>
                          <a:latin typeface="Calibri" panose="020F0502020204030204" pitchFamily="34" charset="0"/>
                        </a:rPr>
                        <a:t>Medicare FFS</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6%</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14%</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6%</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6%</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3221">
                <a:tc>
                  <a:txBody>
                    <a:bodyPr/>
                    <a:lstStyle/>
                    <a:p>
                      <a:pPr algn="l" fontAlgn="b"/>
                      <a:r>
                        <a:rPr lang="en-US" sz="1230" b="0" i="0" u="none" strike="noStrike">
                          <a:solidFill>
                            <a:srgbClr val="000000"/>
                          </a:solidFill>
                          <a:effectLst/>
                          <a:latin typeface="Calibri" panose="020F0502020204030204" pitchFamily="34" charset="0"/>
                        </a:rPr>
                        <a:t>RHP</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8%</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3%</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8%</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8%</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3221">
                <a:tc>
                  <a:txBody>
                    <a:bodyPr/>
                    <a:lstStyle/>
                    <a:p>
                      <a:pPr algn="l" fontAlgn="b"/>
                      <a:r>
                        <a:rPr lang="en-US" sz="1230" b="0" i="0" u="none" strike="noStrike">
                          <a:solidFill>
                            <a:srgbClr val="000000"/>
                          </a:solidFill>
                          <a:effectLst/>
                          <a:latin typeface="Calibri" panose="020F0502020204030204" pitchFamily="34" charset="0"/>
                        </a:rPr>
                        <a:t>RiteCare</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29%</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7%</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29%</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29%</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3221">
                <a:tc>
                  <a:txBody>
                    <a:bodyPr/>
                    <a:lstStyle/>
                    <a:p>
                      <a:pPr algn="l" fontAlgn="b"/>
                      <a:r>
                        <a:rPr lang="en-US" sz="1230" b="0" i="0" u="none" strike="noStrike">
                          <a:solidFill>
                            <a:srgbClr val="000000"/>
                          </a:solidFill>
                          <a:effectLst/>
                          <a:latin typeface="Calibri" panose="020F0502020204030204" pitchFamily="34" charset="0"/>
                        </a:rPr>
                        <a:t>CSHCN</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0%</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0%</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0%</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30" b="0" i="0" u="none" strike="noStrike">
                          <a:solidFill>
                            <a:srgbClr val="000000"/>
                          </a:solidFill>
                          <a:effectLst/>
                          <a:latin typeface="Calibri" panose="020F0502020204030204" pitchFamily="34" charset="0"/>
                        </a:rPr>
                        <a:t>1%</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3221">
                <a:tc gridSpan="5">
                  <a:txBody>
                    <a:bodyPr/>
                    <a:lstStyle/>
                    <a:p>
                      <a:pPr algn="l" fontAlgn="b"/>
                      <a:r>
                        <a:rPr lang="en-US" sz="1230" b="1" i="0" u="none" strike="noStrike">
                          <a:solidFill>
                            <a:srgbClr val="000000"/>
                          </a:solidFill>
                          <a:effectLst/>
                          <a:latin typeface="Calibri" panose="020F0502020204030204" pitchFamily="34" charset="0"/>
                        </a:rPr>
                        <a:t>Plan Type (%)</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3221">
                <a:tc>
                  <a:txBody>
                    <a:bodyPr/>
                    <a:lstStyle/>
                    <a:p>
                      <a:pPr algn="l" fontAlgn="b"/>
                      <a:r>
                        <a:rPr lang="en-US" sz="1230" b="0" i="0" u="none" strike="noStrike" dirty="0">
                          <a:solidFill>
                            <a:srgbClr val="000000"/>
                          </a:solidFill>
                          <a:effectLst/>
                          <a:latin typeface="Calibri" panose="020F0502020204030204" pitchFamily="34" charset="0"/>
                        </a:rPr>
                        <a:t>BCBS</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a:solidFill>
                            <a:srgbClr val="000000"/>
                          </a:solidFill>
                          <a:effectLst/>
                          <a:latin typeface="Calibri" panose="020F0502020204030204" pitchFamily="34" charset="0"/>
                        </a:rPr>
                        <a:t>31%</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a:solidFill>
                            <a:srgbClr val="000000"/>
                          </a:solidFill>
                          <a:effectLst/>
                          <a:latin typeface="Calibri" panose="020F0502020204030204" pitchFamily="34" charset="0"/>
                        </a:rPr>
                        <a:t>43%</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a:solidFill>
                            <a:srgbClr val="000000"/>
                          </a:solidFill>
                          <a:effectLst/>
                          <a:latin typeface="Calibri" panose="020F0502020204030204" pitchFamily="34" charset="0"/>
                        </a:rPr>
                        <a:t>31%</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a:solidFill>
                            <a:srgbClr val="000000"/>
                          </a:solidFill>
                          <a:effectLst/>
                          <a:latin typeface="Calibri" panose="020F0502020204030204" pitchFamily="34" charset="0"/>
                        </a:rPr>
                        <a:t>32%</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93221">
                <a:tc>
                  <a:txBody>
                    <a:bodyPr/>
                    <a:lstStyle/>
                    <a:p>
                      <a:pPr algn="l" fontAlgn="b"/>
                      <a:r>
                        <a:rPr lang="en-US" sz="1230" b="0" i="0" u="none" strike="noStrike">
                          <a:solidFill>
                            <a:srgbClr val="000000"/>
                          </a:solidFill>
                          <a:effectLst/>
                          <a:latin typeface="Calibri" panose="020F0502020204030204" pitchFamily="34" charset="0"/>
                        </a:rPr>
                        <a:t>UHC</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dirty="0">
                          <a:solidFill>
                            <a:srgbClr val="000000"/>
                          </a:solidFill>
                          <a:effectLst/>
                          <a:latin typeface="Calibri" panose="020F0502020204030204" pitchFamily="34" charset="0"/>
                        </a:rPr>
                        <a:t>22%</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dirty="0">
                          <a:solidFill>
                            <a:srgbClr val="000000"/>
                          </a:solidFill>
                          <a:effectLst/>
                          <a:latin typeface="Calibri" panose="020F0502020204030204" pitchFamily="34" charset="0"/>
                        </a:rPr>
                        <a:t>31%</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a:solidFill>
                            <a:srgbClr val="000000"/>
                          </a:solidFill>
                          <a:effectLst/>
                          <a:latin typeface="Calibri" panose="020F0502020204030204" pitchFamily="34" charset="0"/>
                        </a:rPr>
                        <a:t>22%</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a:solidFill>
                            <a:srgbClr val="000000"/>
                          </a:solidFill>
                          <a:effectLst/>
                          <a:latin typeface="Calibri" panose="020F0502020204030204" pitchFamily="34" charset="0"/>
                        </a:rPr>
                        <a:t>22%</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93221">
                <a:tc>
                  <a:txBody>
                    <a:bodyPr/>
                    <a:lstStyle/>
                    <a:p>
                      <a:pPr algn="l" fontAlgn="b"/>
                      <a:r>
                        <a:rPr lang="en-US" sz="1230" b="0" i="0" u="none" strike="noStrike">
                          <a:solidFill>
                            <a:srgbClr val="000000"/>
                          </a:solidFill>
                          <a:effectLst/>
                          <a:latin typeface="Calibri" panose="020F0502020204030204" pitchFamily="34" charset="0"/>
                        </a:rPr>
                        <a:t>NHP</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a:solidFill>
                            <a:srgbClr val="000000"/>
                          </a:solidFill>
                          <a:effectLst/>
                          <a:latin typeface="Calibri" panose="020F0502020204030204" pitchFamily="34" charset="0"/>
                        </a:rPr>
                        <a:t>34%</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a:solidFill>
                            <a:srgbClr val="000000"/>
                          </a:solidFill>
                          <a:effectLst/>
                          <a:latin typeface="Calibri" panose="020F0502020204030204" pitchFamily="34" charset="0"/>
                        </a:rPr>
                        <a:t>7%</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dirty="0">
                          <a:solidFill>
                            <a:srgbClr val="000000"/>
                          </a:solidFill>
                          <a:effectLst/>
                          <a:latin typeface="Calibri" panose="020F0502020204030204" pitchFamily="34" charset="0"/>
                        </a:rPr>
                        <a:t>33%</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a:solidFill>
                            <a:srgbClr val="000000"/>
                          </a:solidFill>
                          <a:effectLst/>
                          <a:latin typeface="Calibri" panose="020F0502020204030204" pitchFamily="34" charset="0"/>
                        </a:rPr>
                        <a:t>33%</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93221">
                <a:tc>
                  <a:txBody>
                    <a:bodyPr/>
                    <a:lstStyle/>
                    <a:p>
                      <a:pPr algn="l" fontAlgn="b"/>
                      <a:r>
                        <a:rPr lang="en-US" sz="1230" b="0" i="0" u="none" strike="noStrike">
                          <a:solidFill>
                            <a:srgbClr val="000000"/>
                          </a:solidFill>
                          <a:effectLst/>
                          <a:latin typeface="Calibri" panose="020F0502020204030204" pitchFamily="34" charset="0"/>
                        </a:rPr>
                        <a:t>Medicare FFS</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a:solidFill>
                            <a:srgbClr val="000000"/>
                          </a:solidFill>
                          <a:effectLst/>
                          <a:latin typeface="Calibri" panose="020F0502020204030204" pitchFamily="34" charset="0"/>
                        </a:rPr>
                        <a:t>13%</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a:solidFill>
                            <a:srgbClr val="000000"/>
                          </a:solidFill>
                          <a:effectLst/>
                          <a:latin typeface="Calibri" panose="020F0502020204030204" pitchFamily="34" charset="0"/>
                        </a:rPr>
                        <a:t>19%</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a:solidFill>
                            <a:srgbClr val="000000"/>
                          </a:solidFill>
                          <a:effectLst/>
                          <a:latin typeface="Calibri" panose="020F0502020204030204" pitchFamily="34" charset="0"/>
                        </a:rPr>
                        <a:t>13%</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dirty="0">
                          <a:solidFill>
                            <a:srgbClr val="000000"/>
                          </a:solidFill>
                          <a:effectLst/>
                          <a:latin typeface="Calibri" panose="020F0502020204030204" pitchFamily="34" charset="0"/>
                        </a:rPr>
                        <a:t>13%</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93221">
                <a:tc>
                  <a:txBody>
                    <a:bodyPr/>
                    <a:lstStyle/>
                    <a:p>
                      <a:pPr algn="l" fontAlgn="b"/>
                      <a:r>
                        <a:rPr lang="en-US" sz="1230" b="0" i="0" u="none" strike="noStrike" dirty="0">
                          <a:solidFill>
                            <a:srgbClr val="000000"/>
                          </a:solidFill>
                          <a:effectLst/>
                          <a:latin typeface="Calibri" panose="020F0502020204030204" pitchFamily="34" charset="0"/>
                        </a:rPr>
                        <a:t>Medicaid FFS</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a:solidFill>
                            <a:srgbClr val="000000"/>
                          </a:solidFill>
                          <a:effectLst/>
                          <a:latin typeface="Calibri" panose="020F0502020204030204" pitchFamily="34" charset="0"/>
                        </a:rPr>
                        <a:t>0%</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a:solidFill>
                            <a:srgbClr val="000000"/>
                          </a:solidFill>
                          <a:effectLst/>
                          <a:latin typeface="Calibri" panose="020F0502020204030204" pitchFamily="34" charset="0"/>
                        </a:rPr>
                        <a:t>0%</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a:solidFill>
                            <a:srgbClr val="000000"/>
                          </a:solidFill>
                          <a:effectLst/>
                          <a:latin typeface="Calibri" panose="020F0502020204030204" pitchFamily="34" charset="0"/>
                        </a:rPr>
                        <a:t>0%</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30" b="0" i="0" u="none" strike="noStrike" dirty="0">
                          <a:solidFill>
                            <a:srgbClr val="000000"/>
                          </a:solidFill>
                          <a:effectLst/>
                          <a:latin typeface="Calibri" panose="020F0502020204030204" pitchFamily="34" charset="0"/>
                        </a:rPr>
                        <a:t>0%</a:t>
                      </a:r>
                    </a:p>
                  </a:txBody>
                  <a:tcPr marL="8082" marR="8082" marT="8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
        <p:nvSpPr>
          <p:cNvPr id="10" name="Rectangle 9"/>
          <p:cNvSpPr/>
          <p:nvPr/>
        </p:nvSpPr>
        <p:spPr>
          <a:xfrm>
            <a:off x="1306233" y="6488668"/>
            <a:ext cx="6531533" cy="369332"/>
          </a:xfrm>
          <a:prstGeom prst="rect">
            <a:avLst/>
          </a:prstGeom>
        </p:spPr>
        <p:txBody>
          <a:bodyPr wrap="none">
            <a:spAutoFit/>
          </a:bodyPr>
          <a:lstStyle/>
          <a:p>
            <a:pPr algn="ctr"/>
            <a:r>
              <a:rPr lang="en-US" b="1" dirty="0"/>
              <a:t>all unmatched differences: </a:t>
            </a:r>
            <a:r>
              <a:rPr lang="en-US" b="1" dirty="0" smtClean="0"/>
              <a:t>p&lt;0.01, all matched differences: p&gt;0.10</a:t>
            </a:r>
            <a:endParaRPr lang="en-US" b="1" dirty="0"/>
          </a:p>
        </p:txBody>
      </p:sp>
    </p:spTree>
    <p:extLst>
      <p:ext uri="{BB962C8B-B14F-4D97-AF65-F5344CB8AC3E}">
        <p14:creationId xmlns:p14="http://schemas.microsoft.com/office/powerpoint/2010/main" val="27414332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1912</TotalTime>
  <Words>2647</Words>
  <Application>Microsoft Office PowerPoint</Application>
  <PresentationFormat>On-screen Show (4:3)</PresentationFormat>
  <Paragraphs>582</Paragraphs>
  <Slides>35</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Arial</vt:lpstr>
      <vt:lpstr>Calibri</vt:lpstr>
      <vt:lpstr>Cambria Math</vt:lpstr>
      <vt:lpstr>Corbel</vt:lpstr>
      <vt:lpstr>Minion Pro</vt:lpstr>
      <vt:lpstr>Times New Roman</vt:lpstr>
      <vt:lpstr>Wingdings</vt:lpstr>
      <vt:lpstr>Office Theme</vt:lpstr>
      <vt:lpstr>An Evaluation of Rhode Island’s CTC PCMH Program</vt:lpstr>
      <vt:lpstr>Agenda</vt:lpstr>
      <vt:lpstr>Background</vt:lpstr>
      <vt:lpstr>Background</vt:lpstr>
      <vt:lpstr>Research Objective</vt:lpstr>
      <vt:lpstr>Methods</vt:lpstr>
      <vt:lpstr>Study Population</vt:lpstr>
      <vt:lpstr>Treatment Groups</vt:lpstr>
      <vt:lpstr>Study Population Characteristics Example: TCOC, wave 1 – Baseline Characteristics</vt:lpstr>
      <vt:lpstr>Data Sources</vt:lpstr>
      <vt:lpstr>Outcome Variables</vt:lpstr>
      <vt:lpstr>Statistical Analysis, I</vt:lpstr>
      <vt:lpstr>Statistical Analysis, II: Difference-in-Differences Framework</vt:lpstr>
      <vt:lpstr>Statistical Analysis, III</vt:lpstr>
      <vt:lpstr>Statistical Analysis, IV</vt:lpstr>
      <vt:lpstr>Results</vt:lpstr>
      <vt:lpstr>Total Cost of Care</vt:lpstr>
      <vt:lpstr>Total Cost of Care Difference-in- Differences, Wave 1</vt:lpstr>
      <vt:lpstr>Odds of a patient having any cost – Wave 1 with IPTW</vt:lpstr>
      <vt:lpstr>Quarterly total cost/patient of patients with &gt;$0 cost– Wave 1 with IPTW</vt:lpstr>
      <vt:lpstr>Odds of a patient having any cost – Wave 1 with matching</vt:lpstr>
      <vt:lpstr>Quarterly total cost/patient of patients with &gt;$0 cost– Wave 1 with matching</vt:lpstr>
      <vt:lpstr>Total Cost of Care Difference-in- Differences, Wave 2</vt:lpstr>
      <vt:lpstr>Odds of a patient having any cost – Wave 2 with IPTW</vt:lpstr>
      <vt:lpstr>Quarterly total cost/patient of patients with &gt;$0 cost– Wave 2 with IPTW</vt:lpstr>
      <vt:lpstr>Odds of a patient having any cost – Wave 2 with matching</vt:lpstr>
      <vt:lpstr>Quarterly total cost/patient of patients with &gt;$0 cost– Wave 2 with matching</vt:lpstr>
      <vt:lpstr>Utilization</vt:lpstr>
      <vt:lpstr>Update</vt:lpstr>
      <vt:lpstr>All ED Visits Difference-in-Differences, Wave 0</vt:lpstr>
      <vt:lpstr>All ED Visits – IPTW, wave 0</vt:lpstr>
      <vt:lpstr>All ED Visits – IPTW, wave 0</vt:lpstr>
      <vt:lpstr>Additional Discussion</vt:lpstr>
      <vt:lpstr>Limitations</vt:lpstr>
      <vt:lpstr>Next Steps</vt:lpstr>
    </vt:vector>
  </TitlesOfParts>
  <Company>Brown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Scanlan, Karen</dc:creator>
  <cp:lastModifiedBy>Megan Cole</cp:lastModifiedBy>
  <cp:revision>64</cp:revision>
  <dcterms:created xsi:type="dcterms:W3CDTF">2013-11-15T17:04:13Z</dcterms:created>
  <dcterms:modified xsi:type="dcterms:W3CDTF">2016-05-31T20:24:51Z</dcterms:modified>
</cp:coreProperties>
</file>