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368" r:id="rId2"/>
    <p:sldId id="548" r:id="rId3"/>
    <p:sldId id="495" r:id="rId4"/>
    <p:sldId id="496" r:id="rId5"/>
    <p:sldId id="522" r:id="rId6"/>
    <p:sldId id="523" r:id="rId7"/>
    <p:sldId id="525" r:id="rId8"/>
    <p:sldId id="484" r:id="rId9"/>
    <p:sldId id="527" r:id="rId10"/>
    <p:sldId id="541" r:id="rId11"/>
    <p:sldId id="497" r:id="rId12"/>
    <p:sldId id="537" r:id="rId13"/>
    <p:sldId id="511" r:id="rId14"/>
    <p:sldId id="538" r:id="rId15"/>
    <p:sldId id="542" r:id="rId16"/>
    <p:sldId id="521" r:id="rId17"/>
    <p:sldId id="530" r:id="rId18"/>
    <p:sldId id="545" r:id="rId19"/>
    <p:sldId id="546" r:id="rId20"/>
    <p:sldId id="547" r:id="rId21"/>
    <p:sldId id="482" r:id="rId22"/>
    <p:sldId id="493" r:id="rId23"/>
    <p:sldId id="503" r:id="rId24"/>
    <p:sldId id="549" r:id="rId25"/>
    <p:sldId id="524" r:id="rId26"/>
    <p:sldId id="526" r:id="rId27"/>
    <p:sldId id="520" r:id="rId28"/>
    <p:sldId id="442" r:id="rId29"/>
    <p:sldId id="477" r:id="rId30"/>
    <p:sldId id="552" r:id="rId31"/>
    <p:sldId id="553" r:id="rId32"/>
    <p:sldId id="551" r:id="rId33"/>
    <p:sldId id="416"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h, William" initials="WB"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BC00"/>
    <a:srgbClr val="00A1DE"/>
    <a:srgbClr val="3C8A2E"/>
    <a:srgbClr val="002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00" autoAdjust="0"/>
    <p:restoredTop sz="93409" autoAdjust="0"/>
  </p:normalViewPr>
  <p:slideViewPr>
    <p:cSldViewPr snapToGrid="0">
      <p:cViewPr>
        <p:scale>
          <a:sx n="80" d="100"/>
          <a:sy n="80" d="100"/>
        </p:scale>
        <p:origin x="-110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Clinical Improvement Activities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General</c:formatCode>
                <c:ptCount val="3"/>
                <c:pt idx="0">
                  <c:v>0.15</c:v>
                </c:pt>
                <c:pt idx="1">
                  <c:v>0.15</c:v>
                </c:pt>
                <c:pt idx="2">
                  <c:v>0.15</c:v>
                </c:pt>
              </c:numCache>
            </c:numRef>
          </c:val>
        </c:ser>
        <c:ser>
          <c:idx val="1"/>
          <c:order val="1"/>
          <c:tx>
            <c:strRef>
              <c:f>Sheet1!$C$1</c:f>
              <c:strCache>
                <c:ptCount val="1"/>
                <c:pt idx="0">
                  <c:v>Meaningful use of EHRs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Sheet1!$C$2:$C$4</c:f>
              <c:numCache>
                <c:formatCode>General</c:formatCode>
                <c:ptCount val="3"/>
                <c:pt idx="0">
                  <c:v>0.25</c:v>
                </c:pt>
                <c:pt idx="1">
                  <c:v>0.25</c:v>
                </c:pt>
                <c:pt idx="2">
                  <c:v>0.25</c:v>
                </c:pt>
              </c:numCache>
            </c:numRef>
          </c:val>
        </c:ser>
        <c:ser>
          <c:idx val="2"/>
          <c:order val="2"/>
          <c:tx>
            <c:strRef>
              <c:f>Sheet1!$D$1</c:f>
              <c:strCache>
                <c:ptCount val="1"/>
                <c:pt idx="0">
                  <c:v>Resource Use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Sheet1!$D$2:$D$4</c:f>
              <c:numCache>
                <c:formatCode>General</c:formatCode>
                <c:ptCount val="3"/>
                <c:pt idx="0">
                  <c:v>0.1</c:v>
                </c:pt>
                <c:pt idx="1">
                  <c:v>0.15</c:v>
                </c:pt>
                <c:pt idx="2">
                  <c:v>0.3</c:v>
                </c:pt>
              </c:numCache>
            </c:numRef>
          </c:val>
        </c:ser>
        <c:ser>
          <c:idx val="3"/>
          <c:order val="3"/>
          <c:tx>
            <c:strRef>
              <c:f>Sheet1!$E$1</c:f>
              <c:strCache>
                <c:ptCount val="1"/>
                <c:pt idx="0">
                  <c:v>Quality</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Sheet1!$E$2:$E$4</c:f>
              <c:numCache>
                <c:formatCode>General</c:formatCode>
                <c:ptCount val="3"/>
                <c:pt idx="0">
                  <c:v>0.5</c:v>
                </c:pt>
                <c:pt idx="1">
                  <c:v>0.45</c:v>
                </c:pt>
                <c:pt idx="2">
                  <c:v>0.3</c:v>
                </c:pt>
              </c:numCache>
            </c:numRef>
          </c:val>
        </c:ser>
        <c:dLbls>
          <c:showLegendKey val="0"/>
          <c:showVal val="0"/>
          <c:showCatName val="0"/>
          <c:showSerName val="0"/>
          <c:showPercent val="0"/>
          <c:showBubbleSize val="0"/>
        </c:dLbls>
        <c:gapWidth val="150"/>
        <c:overlap val="100"/>
        <c:axId val="64219392"/>
        <c:axId val="64094208"/>
      </c:barChart>
      <c:catAx>
        <c:axId val="6421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94208"/>
        <c:crosses val="autoZero"/>
        <c:auto val="1"/>
        <c:lblAlgn val="ctr"/>
        <c:lblOffset val="100"/>
        <c:noMultiLvlLbl val="0"/>
      </c:catAx>
      <c:valAx>
        <c:axId val="640942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219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APM</c:v>
                </c:pt>
                <c:pt idx="1">
                  <c:v>FFS</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6241630004022617"/>
                  <c:y val="-3.1839630625080398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APM</c:v>
                </c:pt>
                <c:pt idx="1">
                  <c:v>FFS</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APM</c:v>
                </c:pt>
                <c:pt idx="1">
                  <c:v>FFS</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871629379834579E-2"/>
          <c:y val="4.3260380212890054E-2"/>
          <c:w val="0.90700707132880165"/>
          <c:h val="0.75253718285214344"/>
        </c:manualLayout>
      </c:layout>
      <c:barChart>
        <c:barDir val="col"/>
        <c:grouping val="stacked"/>
        <c:varyColors val="0"/>
        <c:ser>
          <c:idx val="0"/>
          <c:order val="0"/>
          <c:tx>
            <c:strRef>
              <c:f>Sheet1!$B$1</c:f>
              <c:strCache>
                <c:ptCount val="1"/>
                <c:pt idx="0">
                  <c:v>Invisible</c:v>
                </c:pt>
              </c:strCache>
            </c:strRef>
          </c:tx>
          <c:spPr>
            <a:solidFill>
              <a:schemeClr val="bg1"/>
            </a:solidFill>
            <a:ln>
              <a:solidFill>
                <a:schemeClr val="bg1"/>
              </a:solidFill>
            </a:ln>
          </c:spPr>
          <c:invertIfNegative val="0"/>
          <c:dLbls>
            <c:delete val="1"/>
          </c:dLbls>
          <c:cat>
            <c:strRef>
              <c:f>Sheet1!$A$2:$A$7</c:f>
              <c:strCache>
                <c:ptCount val="6"/>
                <c:pt idx="0">
                  <c:v>Commerical</c:v>
                </c:pt>
                <c:pt idx="1">
                  <c:v>Medicaid</c:v>
                </c:pt>
                <c:pt idx="2">
                  <c:v>Medicare</c:v>
                </c:pt>
                <c:pt idx="3">
                  <c:v>Total Revenue</c:v>
                </c:pt>
                <c:pt idx="4">
                  <c:v>Medicare revenue through an eligible APM entity</c:v>
                </c:pt>
                <c:pt idx="5">
                  <c:v>FFS revenue</c:v>
                </c:pt>
              </c:strCache>
            </c:strRef>
          </c:cat>
          <c:val>
            <c:numRef>
              <c:f>Sheet1!$B$2:$B$7</c:f>
              <c:numCache>
                <c:formatCode>General</c:formatCode>
                <c:ptCount val="6"/>
                <c:pt idx="0">
                  <c:v>0</c:v>
                </c:pt>
                <c:pt idx="1">
                  <c:v>315013.90000000002</c:v>
                </c:pt>
                <c:pt idx="2">
                  <c:v>377154.66</c:v>
                </c:pt>
                <c:pt idx="3">
                  <c:v>0</c:v>
                </c:pt>
                <c:pt idx="4">
                  <c:v>476871.73</c:v>
                </c:pt>
                <c:pt idx="5">
                  <c:v>0</c:v>
                </c:pt>
              </c:numCache>
            </c:numRef>
          </c:val>
        </c:ser>
        <c:ser>
          <c:idx val="1"/>
          <c:order val="1"/>
          <c:tx>
            <c:strRef>
              <c:f>Sheet1!$C$1</c:f>
              <c:strCache>
                <c:ptCount val="1"/>
                <c:pt idx="0">
                  <c:v>Visible</c:v>
                </c:pt>
              </c:strCache>
            </c:strRef>
          </c:tx>
          <c:spPr>
            <a:solidFill>
              <a:schemeClr val="bg2">
                <a:lumMod val="40000"/>
                <a:lumOff val="60000"/>
              </a:schemeClr>
            </a:solidFill>
            <a:ln w="12700">
              <a:solidFill>
                <a:schemeClr val="bg1"/>
              </a:solidFill>
            </a:ln>
          </c:spPr>
          <c:invertIfNegative val="0"/>
          <c:dPt>
            <c:idx val="0"/>
            <c:invertIfNegative val="0"/>
            <c:bubble3D val="0"/>
          </c:dPt>
          <c:dPt>
            <c:idx val="1"/>
            <c:invertIfNegative val="0"/>
            <c:bubble3D val="0"/>
          </c:dPt>
          <c:dPt>
            <c:idx val="2"/>
            <c:invertIfNegative val="0"/>
            <c:bubble3D val="0"/>
            <c:spPr>
              <a:solidFill>
                <a:schemeClr val="accent2"/>
              </a:solidFill>
              <a:ln w="12700">
                <a:solidFill>
                  <a:schemeClr val="bg1"/>
                </a:solidFill>
              </a:ln>
            </c:spPr>
          </c:dPt>
          <c:dPt>
            <c:idx val="3"/>
            <c:invertIfNegative val="0"/>
            <c:bubble3D val="0"/>
            <c:spPr>
              <a:solidFill>
                <a:schemeClr val="accent3"/>
              </a:solidFill>
              <a:ln w="12700">
                <a:solidFill>
                  <a:schemeClr val="bg1"/>
                </a:solidFill>
              </a:ln>
            </c:spPr>
          </c:dPt>
          <c:dPt>
            <c:idx val="4"/>
            <c:invertIfNegative val="0"/>
            <c:bubble3D val="0"/>
            <c:spPr>
              <a:solidFill>
                <a:schemeClr val="accent4"/>
              </a:solidFill>
              <a:ln w="12700">
                <a:solidFill>
                  <a:schemeClr val="bg1"/>
                </a:solidFill>
              </a:ln>
            </c:spPr>
          </c:dPt>
          <c:dPt>
            <c:idx val="5"/>
            <c:invertIfNegative val="0"/>
            <c:bubble3D val="0"/>
            <c:spPr>
              <a:solidFill>
                <a:schemeClr val="accent1"/>
              </a:solidFill>
              <a:ln w="12700">
                <a:solidFill>
                  <a:schemeClr val="bg1"/>
                </a:solidFill>
              </a:ln>
            </c:spPr>
          </c:dPt>
          <c:dLbls>
            <c:dLbl>
              <c:idx val="0"/>
              <c:layout>
                <c:manualLayout>
                  <c:x val="1.2075994954115854E-3"/>
                  <c:y val="-0.2297861530329542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992819550007261E-3"/>
                  <c:y val="-8.427816965587640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245730351414406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821793944863857E-3"/>
                  <c:y val="-0.3602977362204724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992819550007261E-3"/>
                  <c:y val="-7.963190799066782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3334294801691455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a:lstStyle/>
              <a:p>
                <a:pPr>
                  <a:defRPr sz="10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Commerical</c:v>
                </c:pt>
                <c:pt idx="1">
                  <c:v>Medicaid</c:v>
                </c:pt>
                <c:pt idx="2">
                  <c:v>Medicare</c:v>
                </c:pt>
                <c:pt idx="3">
                  <c:v>Total Revenue</c:v>
                </c:pt>
                <c:pt idx="4">
                  <c:v>Medicare revenue through an eligible APM entity</c:v>
                </c:pt>
                <c:pt idx="5">
                  <c:v>FFS revenue</c:v>
                </c:pt>
              </c:strCache>
            </c:strRef>
          </c:cat>
          <c:val>
            <c:numRef>
              <c:f>Sheet1!$C$2:$C$7</c:f>
              <c:numCache>
                <c:formatCode>General</c:formatCode>
                <c:ptCount val="6"/>
                <c:pt idx="0">
                  <c:v>315013.90000000002</c:v>
                </c:pt>
                <c:pt idx="1">
                  <c:v>62140.76</c:v>
                </c:pt>
                <c:pt idx="2">
                  <c:v>132956.1</c:v>
                </c:pt>
                <c:pt idx="3">
                  <c:v>510110.76</c:v>
                </c:pt>
                <c:pt idx="4">
                  <c:v>33239.03</c:v>
                </c:pt>
                <c:pt idx="5">
                  <c:v>476871.73</c:v>
                </c:pt>
              </c:numCache>
            </c:numRef>
          </c:val>
        </c:ser>
        <c:ser>
          <c:idx val="2"/>
          <c:order val="2"/>
          <c:tx>
            <c:strRef>
              <c:f>Sheet1!$D$1</c:f>
              <c:strCache>
                <c:ptCount val="1"/>
                <c:pt idx="0">
                  <c:v>Column2</c:v>
                </c:pt>
              </c:strCache>
            </c:strRef>
          </c:tx>
          <c:spPr>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Commerical</c:v>
                </c:pt>
                <c:pt idx="1">
                  <c:v>Medicaid</c:v>
                </c:pt>
                <c:pt idx="2">
                  <c:v>Medicare</c:v>
                </c:pt>
                <c:pt idx="3">
                  <c:v>Total Revenue</c:v>
                </c:pt>
                <c:pt idx="4">
                  <c:v>Medicare revenue through an eligible APM entity</c:v>
                </c:pt>
                <c:pt idx="5">
                  <c:v>FFS revenue</c:v>
                </c:pt>
              </c:strCache>
            </c:strRef>
          </c:cat>
          <c:val>
            <c:numRef>
              <c:f>Sheet1!$D$2:$D$7</c:f>
              <c:numCache>
                <c:formatCode>General</c:formatCode>
                <c:ptCount val="6"/>
              </c:numCache>
            </c:numRef>
          </c:val>
        </c:ser>
        <c:dLbls>
          <c:showLegendKey val="0"/>
          <c:showVal val="1"/>
          <c:showCatName val="0"/>
          <c:showSerName val="0"/>
          <c:showPercent val="0"/>
          <c:showBubbleSize val="0"/>
        </c:dLbls>
        <c:gapWidth val="100"/>
        <c:overlap val="100"/>
        <c:axId val="77688832"/>
        <c:axId val="77690368"/>
      </c:barChart>
      <c:catAx>
        <c:axId val="77688832"/>
        <c:scaling>
          <c:orientation val="minMax"/>
        </c:scaling>
        <c:delete val="0"/>
        <c:axPos val="b"/>
        <c:numFmt formatCode="General" sourceLinked="0"/>
        <c:majorTickMark val="out"/>
        <c:minorTickMark val="none"/>
        <c:tickLblPos val="nextTo"/>
        <c:spPr>
          <a:ln>
            <a:solidFill>
              <a:schemeClr val="tx2"/>
            </a:solidFill>
          </a:ln>
        </c:spPr>
        <c:txPr>
          <a:bodyPr/>
          <a:lstStyle/>
          <a:p>
            <a:pPr>
              <a:defRPr sz="1000">
                <a:solidFill>
                  <a:schemeClr val="tx2"/>
                </a:solidFill>
              </a:defRPr>
            </a:pPr>
            <a:endParaRPr lang="en-US"/>
          </a:p>
        </c:txPr>
        <c:crossAx val="77690368"/>
        <c:crosses val="autoZero"/>
        <c:auto val="1"/>
        <c:lblAlgn val="ctr"/>
        <c:lblOffset val="100"/>
        <c:noMultiLvlLbl val="0"/>
      </c:catAx>
      <c:valAx>
        <c:axId val="77690368"/>
        <c:scaling>
          <c:orientation val="minMax"/>
        </c:scaling>
        <c:delete val="1"/>
        <c:axPos val="l"/>
        <c:numFmt formatCode="&quot;$&quot;#,##0" sourceLinked="0"/>
        <c:majorTickMark val="out"/>
        <c:minorTickMark val="none"/>
        <c:tickLblPos val="nextTo"/>
        <c:crossAx val="776888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871629379834579E-2"/>
          <c:y val="4.3260380212890054E-2"/>
          <c:w val="0.90700707132880165"/>
          <c:h val="0.75253718285214344"/>
        </c:manualLayout>
      </c:layout>
      <c:barChart>
        <c:barDir val="col"/>
        <c:grouping val="stacked"/>
        <c:varyColors val="0"/>
        <c:ser>
          <c:idx val="0"/>
          <c:order val="0"/>
          <c:tx>
            <c:strRef>
              <c:f>Sheet1!$B$1</c:f>
              <c:strCache>
                <c:ptCount val="1"/>
                <c:pt idx="0">
                  <c:v>Invisible</c:v>
                </c:pt>
              </c:strCache>
            </c:strRef>
          </c:tx>
          <c:spPr>
            <a:solidFill>
              <a:schemeClr val="bg1"/>
            </a:solidFill>
            <a:ln>
              <a:solidFill>
                <a:schemeClr val="bg1"/>
              </a:solidFill>
            </a:ln>
          </c:spPr>
          <c:invertIfNegative val="0"/>
          <c:dLbls>
            <c:delete val="1"/>
          </c:dLbls>
          <c:cat>
            <c:strRef>
              <c:f>Sheet1!$A$2:$A$7</c:f>
              <c:strCache>
                <c:ptCount val="6"/>
                <c:pt idx="0">
                  <c:v>Commercial</c:v>
                </c:pt>
                <c:pt idx="1">
                  <c:v>Medicaid</c:v>
                </c:pt>
                <c:pt idx="2">
                  <c:v>Medicare</c:v>
                </c:pt>
                <c:pt idx="3">
                  <c:v>Total Revenue</c:v>
                </c:pt>
                <c:pt idx="4">
                  <c:v>Medicare revenue through an eligible APM entity</c:v>
                </c:pt>
                <c:pt idx="5">
                  <c:v>FFS revenue</c:v>
                </c:pt>
              </c:strCache>
            </c:strRef>
          </c:cat>
          <c:val>
            <c:numRef>
              <c:f>Sheet1!$B$2:$B$7</c:f>
              <c:numCache>
                <c:formatCode>General</c:formatCode>
                <c:ptCount val="6"/>
                <c:pt idx="0">
                  <c:v>0</c:v>
                </c:pt>
                <c:pt idx="1">
                  <c:v>315013.90000000002</c:v>
                </c:pt>
                <c:pt idx="2">
                  <c:v>377154.66</c:v>
                </c:pt>
                <c:pt idx="3">
                  <c:v>0</c:v>
                </c:pt>
                <c:pt idx="4">
                  <c:v>443632.71</c:v>
                </c:pt>
              </c:numCache>
            </c:numRef>
          </c:val>
        </c:ser>
        <c:ser>
          <c:idx val="1"/>
          <c:order val="1"/>
          <c:tx>
            <c:strRef>
              <c:f>Sheet1!$C$1</c:f>
              <c:strCache>
                <c:ptCount val="1"/>
                <c:pt idx="0">
                  <c:v>Visible</c:v>
                </c:pt>
              </c:strCache>
            </c:strRef>
          </c:tx>
          <c:spPr>
            <a:solidFill>
              <a:schemeClr val="bg2">
                <a:lumMod val="40000"/>
                <a:lumOff val="60000"/>
              </a:schemeClr>
            </a:solidFill>
            <a:ln w="12700">
              <a:solidFill>
                <a:schemeClr val="bg1"/>
              </a:solidFill>
            </a:ln>
          </c:spPr>
          <c:invertIfNegative val="0"/>
          <c:dPt>
            <c:idx val="0"/>
            <c:invertIfNegative val="0"/>
            <c:bubble3D val="0"/>
          </c:dPt>
          <c:dPt>
            <c:idx val="1"/>
            <c:invertIfNegative val="0"/>
            <c:bubble3D val="0"/>
          </c:dPt>
          <c:dPt>
            <c:idx val="2"/>
            <c:invertIfNegative val="0"/>
            <c:bubble3D val="0"/>
            <c:spPr>
              <a:solidFill>
                <a:schemeClr val="accent2"/>
              </a:solidFill>
              <a:ln w="12700">
                <a:solidFill>
                  <a:schemeClr val="bg1"/>
                </a:solidFill>
              </a:ln>
            </c:spPr>
          </c:dPt>
          <c:dPt>
            <c:idx val="3"/>
            <c:invertIfNegative val="0"/>
            <c:bubble3D val="0"/>
            <c:spPr>
              <a:solidFill>
                <a:schemeClr val="accent3"/>
              </a:solidFill>
              <a:ln w="12700">
                <a:solidFill>
                  <a:schemeClr val="bg1"/>
                </a:solidFill>
              </a:ln>
            </c:spPr>
          </c:dPt>
          <c:dPt>
            <c:idx val="4"/>
            <c:invertIfNegative val="0"/>
            <c:bubble3D val="0"/>
            <c:spPr>
              <a:solidFill>
                <a:schemeClr val="accent4"/>
              </a:solidFill>
              <a:ln w="12700">
                <a:solidFill>
                  <a:schemeClr val="bg1"/>
                </a:solidFill>
              </a:ln>
            </c:spPr>
          </c:dPt>
          <c:dPt>
            <c:idx val="5"/>
            <c:invertIfNegative val="0"/>
            <c:bubble3D val="0"/>
            <c:spPr>
              <a:solidFill>
                <a:schemeClr val="accent1"/>
              </a:solidFill>
              <a:ln w="12700">
                <a:solidFill>
                  <a:schemeClr val="bg1"/>
                </a:solidFill>
              </a:ln>
            </c:spPr>
          </c:dPt>
          <c:dLbls>
            <c:dLbl>
              <c:idx val="0"/>
              <c:layout>
                <c:manualLayout>
                  <c:x val="1.2075994954115854E-3"/>
                  <c:y val="-0.2297861530329542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992819550007261E-3"/>
                  <c:y val="-8.427816965587640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245730351414406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821793944863857E-3"/>
                  <c:y val="-0.3602977362204724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992819550007261E-3"/>
                  <c:y val="-7.963190799066782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667856325044823E-16"/>
                  <c:y val="-0.3111133894721493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a:lstStyle/>
              <a:p>
                <a:pPr>
                  <a:defRPr sz="8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Commercial</c:v>
                </c:pt>
                <c:pt idx="1">
                  <c:v>Medicaid</c:v>
                </c:pt>
                <c:pt idx="2">
                  <c:v>Medicare</c:v>
                </c:pt>
                <c:pt idx="3">
                  <c:v>Total Revenue</c:v>
                </c:pt>
                <c:pt idx="4">
                  <c:v>Medicare revenue through an eligible APM entity</c:v>
                </c:pt>
                <c:pt idx="5">
                  <c:v>FFS revenue</c:v>
                </c:pt>
              </c:strCache>
            </c:strRef>
          </c:cat>
          <c:val>
            <c:numRef>
              <c:f>Sheet1!$C$2:$C$7</c:f>
              <c:numCache>
                <c:formatCode>General</c:formatCode>
                <c:ptCount val="6"/>
                <c:pt idx="0">
                  <c:v>315013.90000000002</c:v>
                </c:pt>
                <c:pt idx="1">
                  <c:v>62140.76</c:v>
                </c:pt>
                <c:pt idx="2">
                  <c:v>132956.1</c:v>
                </c:pt>
                <c:pt idx="3">
                  <c:v>510110.76</c:v>
                </c:pt>
                <c:pt idx="4">
                  <c:v>66478.05</c:v>
                </c:pt>
                <c:pt idx="5">
                  <c:v>443632.71</c:v>
                </c:pt>
              </c:numCache>
            </c:numRef>
          </c:val>
        </c:ser>
        <c:ser>
          <c:idx val="2"/>
          <c:order val="2"/>
          <c:tx>
            <c:strRef>
              <c:f>Sheet1!$D$1</c:f>
              <c:strCache>
                <c:ptCount val="1"/>
                <c:pt idx="0">
                  <c:v>Column2</c:v>
                </c:pt>
              </c:strCache>
            </c:strRef>
          </c:tx>
          <c:spPr>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Commercial</c:v>
                </c:pt>
                <c:pt idx="1">
                  <c:v>Medicaid</c:v>
                </c:pt>
                <c:pt idx="2">
                  <c:v>Medicare</c:v>
                </c:pt>
                <c:pt idx="3">
                  <c:v>Total Revenue</c:v>
                </c:pt>
                <c:pt idx="4">
                  <c:v>Medicare revenue through an eligible APM entity</c:v>
                </c:pt>
                <c:pt idx="5">
                  <c:v>FFS revenue</c:v>
                </c:pt>
              </c:strCache>
            </c:strRef>
          </c:cat>
          <c:val>
            <c:numRef>
              <c:f>Sheet1!$D$2:$D$7</c:f>
              <c:numCache>
                <c:formatCode>General</c:formatCode>
                <c:ptCount val="6"/>
              </c:numCache>
            </c:numRef>
          </c:val>
        </c:ser>
        <c:dLbls>
          <c:showLegendKey val="0"/>
          <c:showVal val="1"/>
          <c:showCatName val="0"/>
          <c:showSerName val="0"/>
          <c:showPercent val="0"/>
          <c:showBubbleSize val="0"/>
        </c:dLbls>
        <c:gapWidth val="100"/>
        <c:overlap val="100"/>
        <c:axId val="77652736"/>
        <c:axId val="77654272"/>
      </c:barChart>
      <c:catAx>
        <c:axId val="77652736"/>
        <c:scaling>
          <c:orientation val="minMax"/>
        </c:scaling>
        <c:delete val="0"/>
        <c:axPos val="b"/>
        <c:numFmt formatCode="General" sourceLinked="0"/>
        <c:majorTickMark val="out"/>
        <c:minorTickMark val="none"/>
        <c:tickLblPos val="nextTo"/>
        <c:spPr>
          <a:ln>
            <a:solidFill>
              <a:schemeClr val="tx2"/>
            </a:solidFill>
          </a:ln>
        </c:spPr>
        <c:txPr>
          <a:bodyPr/>
          <a:lstStyle/>
          <a:p>
            <a:pPr>
              <a:defRPr sz="800">
                <a:solidFill>
                  <a:schemeClr val="tx2"/>
                </a:solidFill>
              </a:defRPr>
            </a:pPr>
            <a:endParaRPr lang="en-US"/>
          </a:p>
        </c:txPr>
        <c:crossAx val="77654272"/>
        <c:crosses val="autoZero"/>
        <c:auto val="1"/>
        <c:lblAlgn val="ctr"/>
        <c:lblOffset val="100"/>
        <c:noMultiLvlLbl val="0"/>
      </c:catAx>
      <c:valAx>
        <c:axId val="77654272"/>
        <c:scaling>
          <c:orientation val="minMax"/>
        </c:scaling>
        <c:delete val="1"/>
        <c:axPos val="l"/>
        <c:numFmt formatCode="&quot;$&quot;#,##0" sourceLinked="0"/>
        <c:majorTickMark val="out"/>
        <c:minorTickMark val="none"/>
        <c:tickLblPos val="nextTo"/>
        <c:crossAx val="776527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871629379834579E-2"/>
          <c:y val="4.3260380212890054E-2"/>
          <c:w val="0.90700707132880165"/>
          <c:h val="0.75253718285214344"/>
        </c:manualLayout>
      </c:layout>
      <c:barChart>
        <c:barDir val="col"/>
        <c:grouping val="stacked"/>
        <c:varyColors val="0"/>
        <c:ser>
          <c:idx val="0"/>
          <c:order val="0"/>
          <c:tx>
            <c:strRef>
              <c:f>Sheet1!$B$1</c:f>
              <c:strCache>
                <c:ptCount val="1"/>
                <c:pt idx="0">
                  <c:v>Invisible</c:v>
                </c:pt>
              </c:strCache>
            </c:strRef>
          </c:tx>
          <c:spPr>
            <a:solidFill>
              <a:schemeClr val="bg1"/>
            </a:solidFill>
            <a:ln>
              <a:solidFill>
                <a:schemeClr val="bg1"/>
              </a:solidFill>
            </a:ln>
          </c:spPr>
          <c:invertIfNegative val="0"/>
          <c:dLbls>
            <c:delete val="1"/>
          </c:dLbls>
          <c:cat>
            <c:strRef>
              <c:f>Sheet1!$A$2:$A$8</c:f>
              <c:strCache>
                <c:ptCount val="7"/>
                <c:pt idx="0">
                  <c:v>Commerical</c:v>
                </c:pt>
                <c:pt idx="1">
                  <c:v>Medicaid</c:v>
                </c:pt>
                <c:pt idx="2">
                  <c:v>Medicare</c:v>
                </c:pt>
                <c:pt idx="3">
                  <c:v>Total Revenue</c:v>
                </c:pt>
                <c:pt idx="4">
                  <c:v>Medicare revenue through an eligible APM entity</c:v>
                </c:pt>
                <c:pt idx="5">
                  <c:v>Other revenue through an APM</c:v>
                </c:pt>
                <c:pt idx="6">
                  <c:v>FFS revenue</c:v>
                </c:pt>
              </c:strCache>
            </c:strRef>
          </c:cat>
          <c:val>
            <c:numRef>
              <c:f>Sheet1!$B$2:$B$8</c:f>
              <c:numCache>
                <c:formatCode>General</c:formatCode>
                <c:ptCount val="7"/>
                <c:pt idx="0">
                  <c:v>0</c:v>
                </c:pt>
                <c:pt idx="1">
                  <c:v>315013.90000000002</c:v>
                </c:pt>
                <c:pt idx="2">
                  <c:v>377154.66</c:v>
                </c:pt>
                <c:pt idx="3">
                  <c:v>0</c:v>
                </c:pt>
                <c:pt idx="4">
                  <c:v>476871.76</c:v>
                </c:pt>
                <c:pt idx="5">
                  <c:v>255055.38</c:v>
                </c:pt>
              </c:numCache>
            </c:numRef>
          </c:val>
        </c:ser>
        <c:ser>
          <c:idx val="1"/>
          <c:order val="1"/>
          <c:tx>
            <c:strRef>
              <c:f>Sheet1!$C$1</c:f>
              <c:strCache>
                <c:ptCount val="1"/>
                <c:pt idx="0">
                  <c:v>Visible</c:v>
                </c:pt>
              </c:strCache>
            </c:strRef>
          </c:tx>
          <c:spPr>
            <a:solidFill>
              <a:schemeClr val="bg2">
                <a:lumMod val="40000"/>
                <a:lumOff val="60000"/>
              </a:schemeClr>
            </a:solidFill>
            <a:ln w="12700">
              <a:solidFill>
                <a:schemeClr val="bg1"/>
              </a:solidFill>
            </a:ln>
          </c:spPr>
          <c:invertIfNegative val="0"/>
          <c:dPt>
            <c:idx val="0"/>
            <c:invertIfNegative val="0"/>
            <c:bubble3D val="0"/>
          </c:dPt>
          <c:dPt>
            <c:idx val="1"/>
            <c:invertIfNegative val="0"/>
            <c:bubble3D val="0"/>
          </c:dPt>
          <c:dPt>
            <c:idx val="2"/>
            <c:invertIfNegative val="0"/>
            <c:bubble3D val="0"/>
            <c:spPr>
              <a:solidFill>
                <a:schemeClr val="accent2"/>
              </a:solidFill>
              <a:ln w="12700">
                <a:solidFill>
                  <a:schemeClr val="bg1"/>
                </a:solidFill>
              </a:ln>
            </c:spPr>
          </c:dPt>
          <c:dPt>
            <c:idx val="3"/>
            <c:invertIfNegative val="0"/>
            <c:bubble3D val="0"/>
            <c:spPr>
              <a:solidFill>
                <a:schemeClr val="accent3"/>
              </a:solidFill>
              <a:ln w="12700">
                <a:solidFill>
                  <a:schemeClr val="bg1"/>
                </a:solidFill>
              </a:ln>
            </c:spPr>
          </c:dPt>
          <c:dPt>
            <c:idx val="4"/>
            <c:invertIfNegative val="0"/>
            <c:bubble3D val="0"/>
            <c:spPr>
              <a:solidFill>
                <a:schemeClr val="accent4"/>
              </a:solidFill>
              <a:ln w="12700">
                <a:solidFill>
                  <a:schemeClr val="bg1"/>
                </a:solidFill>
              </a:ln>
            </c:spPr>
          </c:dPt>
          <c:dPt>
            <c:idx val="5"/>
            <c:invertIfNegative val="0"/>
            <c:bubble3D val="0"/>
            <c:spPr>
              <a:solidFill>
                <a:schemeClr val="accent5"/>
              </a:solidFill>
              <a:ln w="12700">
                <a:solidFill>
                  <a:schemeClr val="bg1"/>
                </a:solidFill>
              </a:ln>
            </c:spPr>
          </c:dPt>
          <c:dPt>
            <c:idx val="6"/>
            <c:invertIfNegative val="0"/>
            <c:bubble3D val="0"/>
            <c:spPr>
              <a:solidFill>
                <a:schemeClr val="accent1"/>
              </a:solidFill>
              <a:ln w="12700">
                <a:solidFill>
                  <a:schemeClr val="bg1"/>
                </a:solidFill>
              </a:ln>
            </c:spPr>
          </c:dPt>
          <c:dLbls>
            <c:dLbl>
              <c:idx val="0"/>
              <c:layout>
                <c:manualLayout>
                  <c:x val="1.2075994954115854E-3"/>
                  <c:y val="-0.2297861530329542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992819550007261E-3"/>
                  <c:y val="-8.427816965587640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245730351414406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821793944863857E-3"/>
                  <c:y val="-0.3602977362204724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992819550007261E-3"/>
                  <c:y val="-7.963190799066782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1800729986876640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667856325044823E-16"/>
                  <c:y val="-0.2011596857684456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a:lstStyle/>
              <a:p>
                <a:pPr>
                  <a:defRPr sz="8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Commerical</c:v>
                </c:pt>
                <c:pt idx="1">
                  <c:v>Medicaid</c:v>
                </c:pt>
                <c:pt idx="2">
                  <c:v>Medicare</c:v>
                </c:pt>
                <c:pt idx="3">
                  <c:v>Total Revenue</c:v>
                </c:pt>
                <c:pt idx="4">
                  <c:v>Medicare revenue through an eligible APM entity</c:v>
                </c:pt>
                <c:pt idx="5">
                  <c:v>Other revenue through an APM</c:v>
                </c:pt>
                <c:pt idx="6">
                  <c:v>FFS revenue</c:v>
                </c:pt>
              </c:strCache>
            </c:strRef>
          </c:cat>
          <c:val>
            <c:numRef>
              <c:f>Sheet1!$C$2:$C$8</c:f>
              <c:numCache>
                <c:formatCode>General</c:formatCode>
                <c:ptCount val="7"/>
                <c:pt idx="0">
                  <c:v>315013.90000000002</c:v>
                </c:pt>
                <c:pt idx="1">
                  <c:v>62140.76</c:v>
                </c:pt>
                <c:pt idx="2">
                  <c:v>132956.1</c:v>
                </c:pt>
                <c:pt idx="3">
                  <c:v>510110.76</c:v>
                </c:pt>
                <c:pt idx="4">
                  <c:v>33239.03</c:v>
                </c:pt>
                <c:pt idx="5">
                  <c:v>221816.38</c:v>
                </c:pt>
                <c:pt idx="6">
                  <c:v>255055.38</c:v>
                </c:pt>
              </c:numCache>
            </c:numRef>
          </c:val>
        </c:ser>
        <c:ser>
          <c:idx val="2"/>
          <c:order val="2"/>
          <c:tx>
            <c:strRef>
              <c:f>Sheet1!$D$1</c:f>
              <c:strCache>
                <c:ptCount val="1"/>
                <c:pt idx="0">
                  <c:v>Column2</c:v>
                </c:pt>
              </c:strCache>
            </c:strRef>
          </c:tx>
          <c:spPr>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Commerical</c:v>
                </c:pt>
                <c:pt idx="1">
                  <c:v>Medicaid</c:v>
                </c:pt>
                <c:pt idx="2">
                  <c:v>Medicare</c:v>
                </c:pt>
                <c:pt idx="3">
                  <c:v>Total Revenue</c:v>
                </c:pt>
                <c:pt idx="4">
                  <c:v>Medicare revenue through an eligible APM entity</c:v>
                </c:pt>
                <c:pt idx="5">
                  <c:v>Other revenue through an APM</c:v>
                </c:pt>
                <c:pt idx="6">
                  <c:v>FFS revenue</c:v>
                </c:pt>
              </c:strCache>
            </c:strRef>
          </c:cat>
          <c:val>
            <c:numRef>
              <c:f>Sheet1!$D$2:$D$8</c:f>
              <c:numCache>
                <c:formatCode>General</c:formatCode>
                <c:ptCount val="7"/>
              </c:numCache>
            </c:numRef>
          </c:val>
        </c:ser>
        <c:dLbls>
          <c:showLegendKey val="0"/>
          <c:showVal val="1"/>
          <c:showCatName val="0"/>
          <c:showSerName val="0"/>
          <c:showPercent val="0"/>
          <c:showBubbleSize val="0"/>
        </c:dLbls>
        <c:gapWidth val="100"/>
        <c:overlap val="100"/>
        <c:axId val="77805440"/>
        <c:axId val="77806976"/>
      </c:barChart>
      <c:catAx>
        <c:axId val="77805440"/>
        <c:scaling>
          <c:orientation val="minMax"/>
        </c:scaling>
        <c:delete val="0"/>
        <c:axPos val="b"/>
        <c:numFmt formatCode="General" sourceLinked="0"/>
        <c:majorTickMark val="out"/>
        <c:minorTickMark val="none"/>
        <c:tickLblPos val="nextTo"/>
        <c:spPr>
          <a:ln>
            <a:solidFill>
              <a:schemeClr val="tx2"/>
            </a:solidFill>
          </a:ln>
        </c:spPr>
        <c:txPr>
          <a:bodyPr/>
          <a:lstStyle/>
          <a:p>
            <a:pPr>
              <a:defRPr sz="800">
                <a:solidFill>
                  <a:schemeClr val="tx2"/>
                </a:solidFill>
              </a:defRPr>
            </a:pPr>
            <a:endParaRPr lang="en-US"/>
          </a:p>
        </c:txPr>
        <c:crossAx val="77806976"/>
        <c:crosses val="autoZero"/>
        <c:auto val="1"/>
        <c:lblAlgn val="ctr"/>
        <c:lblOffset val="100"/>
        <c:noMultiLvlLbl val="0"/>
      </c:catAx>
      <c:valAx>
        <c:axId val="77806976"/>
        <c:scaling>
          <c:orientation val="minMax"/>
        </c:scaling>
        <c:delete val="1"/>
        <c:axPos val="l"/>
        <c:numFmt formatCode="&quot;$&quot;#,##0" sourceLinked="0"/>
        <c:majorTickMark val="out"/>
        <c:minorTickMark val="none"/>
        <c:tickLblPos val="nextTo"/>
        <c:crossAx val="778054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871629379834579E-2"/>
          <c:y val="4.3260380212890054E-2"/>
          <c:w val="0.90700707132880165"/>
          <c:h val="0.75253718285214344"/>
        </c:manualLayout>
      </c:layout>
      <c:barChart>
        <c:barDir val="col"/>
        <c:grouping val="stacked"/>
        <c:varyColors val="0"/>
        <c:ser>
          <c:idx val="0"/>
          <c:order val="0"/>
          <c:tx>
            <c:strRef>
              <c:f>Sheet1!$B$1</c:f>
              <c:strCache>
                <c:ptCount val="1"/>
                <c:pt idx="0">
                  <c:v>Invisible</c:v>
                </c:pt>
              </c:strCache>
            </c:strRef>
          </c:tx>
          <c:spPr>
            <a:solidFill>
              <a:schemeClr val="bg1"/>
            </a:solidFill>
            <a:ln>
              <a:solidFill>
                <a:schemeClr val="bg1"/>
              </a:solidFill>
            </a:ln>
          </c:spPr>
          <c:invertIfNegative val="0"/>
          <c:dLbls>
            <c:delete val="1"/>
          </c:dLbls>
          <c:cat>
            <c:strRef>
              <c:f>Sheet1!$A$2:$A$7</c:f>
              <c:strCache>
                <c:ptCount val="6"/>
                <c:pt idx="0">
                  <c:v>Commercial</c:v>
                </c:pt>
                <c:pt idx="1">
                  <c:v>Medicaid</c:v>
                </c:pt>
                <c:pt idx="2">
                  <c:v>Medicare</c:v>
                </c:pt>
                <c:pt idx="3">
                  <c:v>Total Revenue</c:v>
                </c:pt>
                <c:pt idx="4">
                  <c:v>Medicare revenue through an eligible APM entity</c:v>
                </c:pt>
                <c:pt idx="5">
                  <c:v>FFS revenue</c:v>
                </c:pt>
              </c:strCache>
            </c:strRef>
          </c:cat>
          <c:val>
            <c:numRef>
              <c:f>Sheet1!$B$2:$B$7</c:f>
              <c:numCache>
                <c:formatCode>General</c:formatCode>
                <c:ptCount val="6"/>
                <c:pt idx="0">
                  <c:v>0</c:v>
                </c:pt>
                <c:pt idx="1">
                  <c:v>315013.90000000002</c:v>
                </c:pt>
                <c:pt idx="2">
                  <c:v>377154.66</c:v>
                </c:pt>
                <c:pt idx="3">
                  <c:v>0</c:v>
                </c:pt>
                <c:pt idx="4" formatCode="#,##0.00">
                  <c:v>410393.68</c:v>
                </c:pt>
              </c:numCache>
            </c:numRef>
          </c:val>
        </c:ser>
        <c:ser>
          <c:idx val="1"/>
          <c:order val="1"/>
          <c:tx>
            <c:strRef>
              <c:f>Sheet1!$C$1</c:f>
              <c:strCache>
                <c:ptCount val="1"/>
                <c:pt idx="0">
                  <c:v>Visible</c:v>
                </c:pt>
              </c:strCache>
            </c:strRef>
          </c:tx>
          <c:spPr>
            <a:solidFill>
              <a:schemeClr val="bg2">
                <a:lumMod val="40000"/>
                <a:lumOff val="60000"/>
              </a:schemeClr>
            </a:solidFill>
            <a:ln w="12700">
              <a:solidFill>
                <a:schemeClr val="bg1"/>
              </a:solidFill>
            </a:ln>
          </c:spPr>
          <c:invertIfNegative val="0"/>
          <c:dPt>
            <c:idx val="0"/>
            <c:invertIfNegative val="0"/>
            <c:bubble3D val="0"/>
          </c:dPt>
          <c:dPt>
            <c:idx val="1"/>
            <c:invertIfNegative val="0"/>
            <c:bubble3D val="0"/>
          </c:dPt>
          <c:dPt>
            <c:idx val="2"/>
            <c:invertIfNegative val="0"/>
            <c:bubble3D val="0"/>
            <c:spPr>
              <a:solidFill>
                <a:schemeClr val="accent2"/>
              </a:solidFill>
              <a:ln w="12700">
                <a:solidFill>
                  <a:schemeClr val="bg1"/>
                </a:solidFill>
              </a:ln>
            </c:spPr>
          </c:dPt>
          <c:dPt>
            <c:idx val="3"/>
            <c:invertIfNegative val="0"/>
            <c:bubble3D val="0"/>
            <c:spPr>
              <a:solidFill>
                <a:schemeClr val="accent3"/>
              </a:solidFill>
              <a:ln w="12700">
                <a:solidFill>
                  <a:schemeClr val="bg1"/>
                </a:solidFill>
              </a:ln>
            </c:spPr>
          </c:dPt>
          <c:dPt>
            <c:idx val="4"/>
            <c:invertIfNegative val="0"/>
            <c:bubble3D val="0"/>
            <c:spPr>
              <a:solidFill>
                <a:schemeClr val="accent4"/>
              </a:solidFill>
              <a:ln w="12700">
                <a:solidFill>
                  <a:schemeClr val="bg1"/>
                </a:solidFill>
              </a:ln>
            </c:spPr>
          </c:dPt>
          <c:dPt>
            <c:idx val="5"/>
            <c:invertIfNegative val="0"/>
            <c:bubble3D val="0"/>
            <c:spPr>
              <a:solidFill>
                <a:schemeClr val="accent1"/>
              </a:solidFill>
              <a:ln w="12700">
                <a:solidFill>
                  <a:schemeClr val="bg1"/>
                </a:solidFill>
              </a:ln>
            </c:spPr>
          </c:dPt>
          <c:dLbls>
            <c:dLbl>
              <c:idx val="0"/>
              <c:layout>
                <c:manualLayout>
                  <c:x val="1.2075994954115854E-3"/>
                  <c:y val="-0.2297861530329542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992819550007261E-3"/>
                  <c:y val="-8.427816965587640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245730351414406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821793944863857E-3"/>
                  <c:y val="-0.3602977362204724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992819550007261E-3"/>
                  <c:y val="-9.988653762029746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667856325044823E-16"/>
                  <c:y val="-0.3111133894721493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a:lstStyle/>
              <a:p>
                <a:pPr>
                  <a:defRPr sz="8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Commercial</c:v>
                </c:pt>
                <c:pt idx="1">
                  <c:v>Medicaid</c:v>
                </c:pt>
                <c:pt idx="2">
                  <c:v>Medicare</c:v>
                </c:pt>
                <c:pt idx="3">
                  <c:v>Total Revenue</c:v>
                </c:pt>
                <c:pt idx="4">
                  <c:v>Medicare revenue through an eligible APM entity</c:v>
                </c:pt>
                <c:pt idx="5">
                  <c:v>FFS revenue</c:v>
                </c:pt>
              </c:strCache>
            </c:strRef>
          </c:cat>
          <c:val>
            <c:numRef>
              <c:f>Sheet1!$C$2:$C$7</c:f>
              <c:numCache>
                <c:formatCode>General</c:formatCode>
                <c:ptCount val="6"/>
                <c:pt idx="0">
                  <c:v>315013.90000000002</c:v>
                </c:pt>
                <c:pt idx="1">
                  <c:v>62140.76</c:v>
                </c:pt>
                <c:pt idx="2">
                  <c:v>132956.1</c:v>
                </c:pt>
                <c:pt idx="3">
                  <c:v>510110.76</c:v>
                </c:pt>
                <c:pt idx="4">
                  <c:v>99717.08</c:v>
                </c:pt>
                <c:pt idx="5">
                  <c:v>410393.68</c:v>
                </c:pt>
              </c:numCache>
            </c:numRef>
          </c:val>
        </c:ser>
        <c:ser>
          <c:idx val="2"/>
          <c:order val="2"/>
          <c:tx>
            <c:strRef>
              <c:f>Sheet1!$D$1</c:f>
              <c:strCache>
                <c:ptCount val="1"/>
                <c:pt idx="0">
                  <c:v>Column2</c:v>
                </c:pt>
              </c:strCache>
            </c:strRef>
          </c:tx>
          <c:spPr>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Commercial</c:v>
                </c:pt>
                <c:pt idx="1">
                  <c:v>Medicaid</c:v>
                </c:pt>
                <c:pt idx="2">
                  <c:v>Medicare</c:v>
                </c:pt>
                <c:pt idx="3">
                  <c:v>Total Revenue</c:v>
                </c:pt>
                <c:pt idx="4">
                  <c:v>Medicare revenue through an eligible APM entity</c:v>
                </c:pt>
                <c:pt idx="5">
                  <c:v>FFS revenue</c:v>
                </c:pt>
              </c:strCache>
            </c:strRef>
          </c:cat>
          <c:val>
            <c:numRef>
              <c:f>Sheet1!$D$2:$D$7</c:f>
              <c:numCache>
                <c:formatCode>General</c:formatCode>
                <c:ptCount val="6"/>
              </c:numCache>
            </c:numRef>
          </c:val>
        </c:ser>
        <c:dLbls>
          <c:showLegendKey val="0"/>
          <c:showVal val="1"/>
          <c:showCatName val="0"/>
          <c:showSerName val="0"/>
          <c:showPercent val="0"/>
          <c:showBubbleSize val="0"/>
        </c:dLbls>
        <c:gapWidth val="100"/>
        <c:overlap val="100"/>
        <c:axId val="76595968"/>
        <c:axId val="76597504"/>
      </c:barChart>
      <c:catAx>
        <c:axId val="76595968"/>
        <c:scaling>
          <c:orientation val="minMax"/>
        </c:scaling>
        <c:delete val="0"/>
        <c:axPos val="b"/>
        <c:numFmt formatCode="General" sourceLinked="0"/>
        <c:majorTickMark val="out"/>
        <c:minorTickMark val="none"/>
        <c:tickLblPos val="nextTo"/>
        <c:spPr>
          <a:ln>
            <a:solidFill>
              <a:schemeClr val="tx2"/>
            </a:solidFill>
          </a:ln>
        </c:spPr>
        <c:txPr>
          <a:bodyPr/>
          <a:lstStyle/>
          <a:p>
            <a:pPr>
              <a:defRPr sz="600">
                <a:solidFill>
                  <a:schemeClr val="tx2"/>
                </a:solidFill>
              </a:defRPr>
            </a:pPr>
            <a:endParaRPr lang="en-US"/>
          </a:p>
        </c:txPr>
        <c:crossAx val="76597504"/>
        <c:crosses val="autoZero"/>
        <c:auto val="1"/>
        <c:lblAlgn val="ctr"/>
        <c:lblOffset val="100"/>
        <c:noMultiLvlLbl val="0"/>
      </c:catAx>
      <c:valAx>
        <c:axId val="76597504"/>
        <c:scaling>
          <c:orientation val="minMax"/>
        </c:scaling>
        <c:delete val="1"/>
        <c:axPos val="l"/>
        <c:numFmt formatCode="&quot;$&quot;#,##0" sourceLinked="0"/>
        <c:majorTickMark val="out"/>
        <c:minorTickMark val="none"/>
        <c:tickLblPos val="nextTo"/>
        <c:crossAx val="765959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871629379834579E-2"/>
          <c:y val="4.3260380212890054E-2"/>
          <c:w val="0.90700707132880165"/>
          <c:h val="0.75253718285214344"/>
        </c:manualLayout>
      </c:layout>
      <c:barChart>
        <c:barDir val="col"/>
        <c:grouping val="stacked"/>
        <c:varyColors val="0"/>
        <c:ser>
          <c:idx val="0"/>
          <c:order val="0"/>
          <c:tx>
            <c:strRef>
              <c:f>Sheet1!$B$1</c:f>
              <c:strCache>
                <c:ptCount val="1"/>
                <c:pt idx="0">
                  <c:v>Invisible</c:v>
                </c:pt>
              </c:strCache>
            </c:strRef>
          </c:tx>
          <c:spPr>
            <a:solidFill>
              <a:schemeClr val="bg1"/>
            </a:solidFill>
            <a:ln>
              <a:solidFill>
                <a:schemeClr val="bg1"/>
              </a:solidFill>
            </a:ln>
          </c:spPr>
          <c:invertIfNegative val="0"/>
          <c:dLbls>
            <c:delete val="1"/>
          </c:dLbls>
          <c:cat>
            <c:strRef>
              <c:f>Sheet1!$A$2:$A$8</c:f>
              <c:strCache>
                <c:ptCount val="7"/>
                <c:pt idx="0">
                  <c:v>Commerical</c:v>
                </c:pt>
                <c:pt idx="1">
                  <c:v>Medicaid</c:v>
                </c:pt>
                <c:pt idx="2">
                  <c:v>Medicare</c:v>
                </c:pt>
                <c:pt idx="3">
                  <c:v>Total Revenue</c:v>
                </c:pt>
                <c:pt idx="4">
                  <c:v>Medicare revenue through an eligible APM entity</c:v>
                </c:pt>
                <c:pt idx="5">
                  <c:v>Other revenue through an APM</c:v>
                </c:pt>
                <c:pt idx="6">
                  <c:v>FFS revenue</c:v>
                </c:pt>
              </c:strCache>
            </c:strRef>
          </c:cat>
          <c:val>
            <c:numRef>
              <c:f>Sheet1!$B$2:$B$8</c:f>
              <c:numCache>
                <c:formatCode>General</c:formatCode>
                <c:ptCount val="7"/>
                <c:pt idx="0">
                  <c:v>0</c:v>
                </c:pt>
                <c:pt idx="1">
                  <c:v>315013.90000000002</c:v>
                </c:pt>
                <c:pt idx="2">
                  <c:v>377154.66</c:v>
                </c:pt>
                <c:pt idx="3">
                  <c:v>0</c:v>
                </c:pt>
                <c:pt idx="4">
                  <c:v>476871.73</c:v>
                </c:pt>
                <c:pt idx="5">
                  <c:v>127527.69</c:v>
                </c:pt>
              </c:numCache>
            </c:numRef>
          </c:val>
        </c:ser>
        <c:ser>
          <c:idx val="1"/>
          <c:order val="1"/>
          <c:tx>
            <c:strRef>
              <c:f>Sheet1!$C$1</c:f>
              <c:strCache>
                <c:ptCount val="1"/>
                <c:pt idx="0">
                  <c:v>Visible</c:v>
                </c:pt>
              </c:strCache>
            </c:strRef>
          </c:tx>
          <c:spPr>
            <a:solidFill>
              <a:schemeClr val="bg2">
                <a:lumMod val="40000"/>
                <a:lumOff val="60000"/>
              </a:schemeClr>
            </a:solidFill>
            <a:ln w="12700">
              <a:solidFill>
                <a:schemeClr val="bg1"/>
              </a:solidFill>
            </a:ln>
          </c:spPr>
          <c:invertIfNegative val="0"/>
          <c:dPt>
            <c:idx val="0"/>
            <c:invertIfNegative val="0"/>
            <c:bubble3D val="0"/>
          </c:dPt>
          <c:dPt>
            <c:idx val="1"/>
            <c:invertIfNegative val="0"/>
            <c:bubble3D val="0"/>
          </c:dPt>
          <c:dPt>
            <c:idx val="2"/>
            <c:invertIfNegative val="0"/>
            <c:bubble3D val="0"/>
            <c:spPr>
              <a:solidFill>
                <a:schemeClr val="accent2"/>
              </a:solidFill>
              <a:ln w="12700">
                <a:solidFill>
                  <a:schemeClr val="bg1"/>
                </a:solidFill>
              </a:ln>
            </c:spPr>
          </c:dPt>
          <c:dPt>
            <c:idx val="3"/>
            <c:invertIfNegative val="0"/>
            <c:bubble3D val="0"/>
            <c:spPr>
              <a:solidFill>
                <a:schemeClr val="accent3"/>
              </a:solidFill>
              <a:ln w="12700">
                <a:solidFill>
                  <a:schemeClr val="bg1"/>
                </a:solidFill>
              </a:ln>
            </c:spPr>
          </c:dPt>
          <c:dPt>
            <c:idx val="4"/>
            <c:invertIfNegative val="0"/>
            <c:bubble3D val="0"/>
            <c:spPr>
              <a:solidFill>
                <a:schemeClr val="accent4"/>
              </a:solidFill>
              <a:ln w="12700">
                <a:solidFill>
                  <a:schemeClr val="bg1"/>
                </a:solidFill>
              </a:ln>
            </c:spPr>
          </c:dPt>
          <c:dPt>
            <c:idx val="5"/>
            <c:invertIfNegative val="0"/>
            <c:bubble3D val="0"/>
            <c:spPr>
              <a:solidFill>
                <a:schemeClr val="accent5"/>
              </a:solidFill>
              <a:ln w="12700">
                <a:solidFill>
                  <a:schemeClr val="bg1"/>
                </a:solidFill>
              </a:ln>
            </c:spPr>
          </c:dPt>
          <c:dPt>
            <c:idx val="6"/>
            <c:invertIfNegative val="0"/>
            <c:bubble3D val="0"/>
            <c:spPr>
              <a:solidFill>
                <a:schemeClr val="accent1"/>
              </a:solidFill>
              <a:ln w="12700">
                <a:solidFill>
                  <a:schemeClr val="bg1"/>
                </a:solidFill>
              </a:ln>
            </c:spPr>
          </c:dPt>
          <c:dLbls>
            <c:dLbl>
              <c:idx val="0"/>
              <c:layout>
                <c:manualLayout>
                  <c:x val="1.2075994954115854E-3"/>
                  <c:y val="-0.2297861530329542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992819550007261E-3"/>
                  <c:y val="-8.427816965587640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245730351414406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821793944863857E-3"/>
                  <c:y val="-0.3602977362204724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992819550007261E-3"/>
                  <c:y val="-7.963190799066782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910678045267359E-3"/>
                  <c:y val="-0.2762979095698144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910896972431928E-3"/>
                  <c:y val="-0.1230346857684457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a:lstStyle/>
              <a:p>
                <a:pPr>
                  <a:defRPr sz="8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Commerical</c:v>
                </c:pt>
                <c:pt idx="1">
                  <c:v>Medicaid</c:v>
                </c:pt>
                <c:pt idx="2">
                  <c:v>Medicare</c:v>
                </c:pt>
                <c:pt idx="3">
                  <c:v>Total Revenue</c:v>
                </c:pt>
                <c:pt idx="4">
                  <c:v>Medicare revenue through an eligible APM entity</c:v>
                </c:pt>
                <c:pt idx="5">
                  <c:v>Other revenue through an APM</c:v>
                </c:pt>
                <c:pt idx="6">
                  <c:v>FFS revenue</c:v>
                </c:pt>
              </c:strCache>
            </c:strRef>
          </c:cat>
          <c:val>
            <c:numRef>
              <c:f>Sheet1!$C$2:$C$8</c:f>
              <c:numCache>
                <c:formatCode>General</c:formatCode>
                <c:ptCount val="7"/>
                <c:pt idx="0">
                  <c:v>315013.90000000002</c:v>
                </c:pt>
                <c:pt idx="1">
                  <c:v>62140.76</c:v>
                </c:pt>
                <c:pt idx="2">
                  <c:v>132956.1</c:v>
                </c:pt>
                <c:pt idx="3">
                  <c:v>510110.76</c:v>
                </c:pt>
                <c:pt idx="4">
                  <c:v>33239.03</c:v>
                </c:pt>
                <c:pt idx="5">
                  <c:v>349344.04</c:v>
                </c:pt>
                <c:pt idx="6">
                  <c:v>127527.69</c:v>
                </c:pt>
              </c:numCache>
            </c:numRef>
          </c:val>
        </c:ser>
        <c:ser>
          <c:idx val="2"/>
          <c:order val="2"/>
          <c:tx>
            <c:strRef>
              <c:f>Sheet1!$D$1</c:f>
              <c:strCache>
                <c:ptCount val="1"/>
                <c:pt idx="0">
                  <c:v>Column2</c:v>
                </c:pt>
              </c:strCache>
            </c:strRef>
          </c:tx>
          <c:spPr>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Commerical</c:v>
                </c:pt>
                <c:pt idx="1">
                  <c:v>Medicaid</c:v>
                </c:pt>
                <c:pt idx="2">
                  <c:v>Medicare</c:v>
                </c:pt>
                <c:pt idx="3">
                  <c:v>Total Revenue</c:v>
                </c:pt>
                <c:pt idx="4">
                  <c:v>Medicare revenue through an eligible APM entity</c:v>
                </c:pt>
                <c:pt idx="5">
                  <c:v>Other revenue through an APM</c:v>
                </c:pt>
                <c:pt idx="6">
                  <c:v>FFS revenue</c:v>
                </c:pt>
              </c:strCache>
            </c:strRef>
          </c:cat>
          <c:val>
            <c:numRef>
              <c:f>Sheet1!$D$2:$D$8</c:f>
              <c:numCache>
                <c:formatCode>General</c:formatCode>
                <c:ptCount val="7"/>
              </c:numCache>
            </c:numRef>
          </c:val>
        </c:ser>
        <c:dLbls>
          <c:showLegendKey val="0"/>
          <c:showVal val="1"/>
          <c:showCatName val="0"/>
          <c:showSerName val="0"/>
          <c:showPercent val="0"/>
          <c:showBubbleSize val="0"/>
        </c:dLbls>
        <c:gapWidth val="100"/>
        <c:overlap val="100"/>
        <c:axId val="76683136"/>
        <c:axId val="76684672"/>
      </c:barChart>
      <c:catAx>
        <c:axId val="76683136"/>
        <c:scaling>
          <c:orientation val="minMax"/>
        </c:scaling>
        <c:delete val="0"/>
        <c:axPos val="b"/>
        <c:numFmt formatCode="General" sourceLinked="0"/>
        <c:majorTickMark val="out"/>
        <c:minorTickMark val="none"/>
        <c:tickLblPos val="nextTo"/>
        <c:spPr>
          <a:ln>
            <a:solidFill>
              <a:schemeClr val="tx2"/>
            </a:solidFill>
          </a:ln>
        </c:spPr>
        <c:txPr>
          <a:bodyPr/>
          <a:lstStyle/>
          <a:p>
            <a:pPr>
              <a:defRPr sz="600">
                <a:solidFill>
                  <a:schemeClr val="tx2"/>
                </a:solidFill>
              </a:defRPr>
            </a:pPr>
            <a:endParaRPr lang="en-US"/>
          </a:p>
        </c:txPr>
        <c:crossAx val="76684672"/>
        <c:crosses val="autoZero"/>
        <c:auto val="1"/>
        <c:lblAlgn val="ctr"/>
        <c:lblOffset val="100"/>
        <c:noMultiLvlLbl val="0"/>
      </c:catAx>
      <c:valAx>
        <c:axId val="76684672"/>
        <c:scaling>
          <c:orientation val="minMax"/>
        </c:scaling>
        <c:delete val="1"/>
        <c:axPos val="l"/>
        <c:numFmt formatCode="&quot;$&quot;#,##0" sourceLinked="0"/>
        <c:majorTickMark val="out"/>
        <c:minorTickMark val="none"/>
        <c:tickLblPos val="nextTo"/>
        <c:crossAx val="766831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AAF8F-7A69-4B8E-A5AB-604E03CF6B4D}" type="doc">
      <dgm:prSet loTypeId="urn:microsoft.com/office/officeart/2005/8/layout/chevron1" loCatId="process" qsTypeId="urn:microsoft.com/office/officeart/2005/8/quickstyle/simple1" qsCatId="simple" csTypeId="urn:microsoft.com/office/officeart/2005/8/colors/accent1_2" csCatId="accent1" phldr="1"/>
      <dgm:spPr/>
    </dgm:pt>
    <dgm:pt modelId="{CFF0366C-C1C1-4FF9-8F08-A97EADAA1C4E}">
      <dgm:prSet phldrT="[Text]" custT="1"/>
      <dgm:spPr>
        <a:solidFill>
          <a:schemeClr val="accent3"/>
        </a:solidFill>
      </dgm:spPr>
      <dgm:t>
        <a:bodyPr/>
        <a:lstStyle/>
        <a:p>
          <a:r>
            <a:rPr lang="en-US" sz="1800" dirty="0" smtClean="0"/>
            <a:t>2019 and 2020</a:t>
          </a:r>
          <a:endParaRPr lang="en-US" sz="1800" dirty="0"/>
        </a:p>
      </dgm:t>
    </dgm:pt>
    <dgm:pt modelId="{DFA0EF8A-7317-46C4-B2FD-85264BDB7D35}" type="parTrans" cxnId="{8E372259-DD34-4BE1-BA7B-6B2D604BC781}">
      <dgm:prSet/>
      <dgm:spPr/>
      <dgm:t>
        <a:bodyPr/>
        <a:lstStyle/>
        <a:p>
          <a:endParaRPr lang="en-US"/>
        </a:p>
      </dgm:t>
    </dgm:pt>
    <dgm:pt modelId="{82129293-196F-4A8A-9764-C1BCC3D017FF}" type="sibTrans" cxnId="{8E372259-DD34-4BE1-BA7B-6B2D604BC781}">
      <dgm:prSet/>
      <dgm:spPr/>
      <dgm:t>
        <a:bodyPr/>
        <a:lstStyle/>
        <a:p>
          <a:endParaRPr lang="en-US"/>
        </a:p>
      </dgm:t>
    </dgm:pt>
    <dgm:pt modelId="{487E9631-37DF-4395-AD3A-C82928AB24AD}">
      <dgm:prSet phldrT="[Text]" custT="1"/>
      <dgm:spPr>
        <a:solidFill>
          <a:schemeClr val="accent3"/>
        </a:solidFill>
      </dgm:spPr>
      <dgm:t>
        <a:bodyPr/>
        <a:lstStyle/>
        <a:p>
          <a:r>
            <a:rPr lang="en-US" sz="1800" dirty="0" smtClean="0"/>
            <a:t>2021 and 2022</a:t>
          </a:r>
          <a:endParaRPr lang="en-US" sz="1800" dirty="0"/>
        </a:p>
      </dgm:t>
    </dgm:pt>
    <dgm:pt modelId="{1C338F4A-5673-4754-8CCD-EADFF02B2900}" type="parTrans" cxnId="{7023367D-C1E8-4D76-B639-1EE3CD3A24EA}">
      <dgm:prSet/>
      <dgm:spPr/>
      <dgm:t>
        <a:bodyPr/>
        <a:lstStyle/>
        <a:p>
          <a:endParaRPr lang="en-US"/>
        </a:p>
      </dgm:t>
    </dgm:pt>
    <dgm:pt modelId="{40AB2779-D8F0-4787-83B7-389D584A4EB7}" type="sibTrans" cxnId="{7023367D-C1E8-4D76-B639-1EE3CD3A24EA}">
      <dgm:prSet/>
      <dgm:spPr/>
      <dgm:t>
        <a:bodyPr/>
        <a:lstStyle/>
        <a:p>
          <a:endParaRPr lang="en-US"/>
        </a:p>
      </dgm:t>
    </dgm:pt>
    <dgm:pt modelId="{3FC4D3BD-E71F-4509-A280-4CA41CC9535B}">
      <dgm:prSet phldrT="[Text]" custT="1"/>
      <dgm:spPr>
        <a:solidFill>
          <a:schemeClr val="accent3"/>
        </a:solidFill>
      </dgm:spPr>
      <dgm:t>
        <a:bodyPr/>
        <a:lstStyle/>
        <a:p>
          <a:r>
            <a:rPr lang="en-US" sz="1800" dirty="0" smtClean="0"/>
            <a:t>2023 and beyond</a:t>
          </a:r>
          <a:endParaRPr lang="en-US" sz="1800" dirty="0"/>
        </a:p>
      </dgm:t>
    </dgm:pt>
    <dgm:pt modelId="{7FDC38B7-4169-49AB-B021-F0FC7589B1D8}" type="parTrans" cxnId="{EF4449CA-3203-45B8-90C3-66DE3973A206}">
      <dgm:prSet/>
      <dgm:spPr/>
      <dgm:t>
        <a:bodyPr/>
        <a:lstStyle/>
        <a:p>
          <a:endParaRPr lang="en-US"/>
        </a:p>
      </dgm:t>
    </dgm:pt>
    <dgm:pt modelId="{97B7143A-DCFC-4067-91F6-D3D9D91D6D0E}" type="sibTrans" cxnId="{EF4449CA-3203-45B8-90C3-66DE3973A206}">
      <dgm:prSet/>
      <dgm:spPr/>
      <dgm:t>
        <a:bodyPr/>
        <a:lstStyle/>
        <a:p>
          <a:endParaRPr lang="en-US"/>
        </a:p>
      </dgm:t>
    </dgm:pt>
    <dgm:pt modelId="{6036FB96-94BA-4F77-AC76-5822AB4A6882}" type="pres">
      <dgm:prSet presAssocID="{720AAF8F-7A69-4B8E-A5AB-604E03CF6B4D}" presName="Name0" presStyleCnt="0">
        <dgm:presLayoutVars>
          <dgm:dir/>
          <dgm:animLvl val="lvl"/>
          <dgm:resizeHandles val="exact"/>
        </dgm:presLayoutVars>
      </dgm:prSet>
      <dgm:spPr/>
    </dgm:pt>
    <dgm:pt modelId="{1A24B9B5-F625-46F2-A95A-EC5402E38818}" type="pres">
      <dgm:prSet presAssocID="{CFF0366C-C1C1-4FF9-8F08-A97EADAA1C4E}" presName="parTxOnly" presStyleLbl="node1" presStyleIdx="0" presStyleCnt="3" custScaleY="30448" custLinFactNeighborX="0" custLinFactNeighborY="-13122">
        <dgm:presLayoutVars>
          <dgm:chMax val="0"/>
          <dgm:chPref val="0"/>
          <dgm:bulletEnabled val="1"/>
        </dgm:presLayoutVars>
      </dgm:prSet>
      <dgm:spPr/>
      <dgm:t>
        <a:bodyPr/>
        <a:lstStyle/>
        <a:p>
          <a:endParaRPr lang="en-US"/>
        </a:p>
      </dgm:t>
    </dgm:pt>
    <dgm:pt modelId="{0F7AD1C5-9F24-4939-956D-FCD7A58194E3}" type="pres">
      <dgm:prSet presAssocID="{82129293-196F-4A8A-9764-C1BCC3D017FF}" presName="parTxOnlySpace" presStyleCnt="0"/>
      <dgm:spPr/>
    </dgm:pt>
    <dgm:pt modelId="{D086B392-1F95-4D57-94F4-86443C7413E6}" type="pres">
      <dgm:prSet presAssocID="{487E9631-37DF-4395-AD3A-C82928AB24AD}" presName="parTxOnly" presStyleLbl="node1" presStyleIdx="1" presStyleCnt="3" custScaleY="30448" custLinFactNeighborX="-212" custLinFactNeighborY="-12621">
        <dgm:presLayoutVars>
          <dgm:chMax val="0"/>
          <dgm:chPref val="0"/>
          <dgm:bulletEnabled val="1"/>
        </dgm:presLayoutVars>
      </dgm:prSet>
      <dgm:spPr/>
      <dgm:t>
        <a:bodyPr/>
        <a:lstStyle/>
        <a:p>
          <a:endParaRPr lang="en-US"/>
        </a:p>
      </dgm:t>
    </dgm:pt>
    <dgm:pt modelId="{7BB41B73-DBF5-4531-BDC6-C1ADB977228C}" type="pres">
      <dgm:prSet presAssocID="{40AB2779-D8F0-4787-83B7-389D584A4EB7}" presName="parTxOnlySpace" presStyleCnt="0"/>
      <dgm:spPr/>
    </dgm:pt>
    <dgm:pt modelId="{EA1AD1E9-39BD-4B2A-B414-2349FD5543FC}" type="pres">
      <dgm:prSet presAssocID="{3FC4D3BD-E71F-4509-A280-4CA41CC9535B}" presName="parTxOnly" presStyleLbl="node1" presStyleIdx="2" presStyleCnt="3" custScaleY="30448" custLinFactNeighborX="398" custLinFactNeighborY="-13063">
        <dgm:presLayoutVars>
          <dgm:chMax val="0"/>
          <dgm:chPref val="0"/>
          <dgm:bulletEnabled val="1"/>
        </dgm:presLayoutVars>
      </dgm:prSet>
      <dgm:spPr/>
      <dgm:t>
        <a:bodyPr/>
        <a:lstStyle/>
        <a:p>
          <a:endParaRPr lang="en-US"/>
        </a:p>
      </dgm:t>
    </dgm:pt>
  </dgm:ptLst>
  <dgm:cxnLst>
    <dgm:cxn modelId="{7023367D-C1E8-4D76-B639-1EE3CD3A24EA}" srcId="{720AAF8F-7A69-4B8E-A5AB-604E03CF6B4D}" destId="{487E9631-37DF-4395-AD3A-C82928AB24AD}" srcOrd="1" destOrd="0" parTransId="{1C338F4A-5673-4754-8CCD-EADFF02B2900}" sibTransId="{40AB2779-D8F0-4787-83B7-389D584A4EB7}"/>
    <dgm:cxn modelId="{207A9E0E-EE7B-4E6D-9D0F-7697135E1989}" type="presOf" srcId="{487E9631-37DF-4395-AD3A-C82928AB24AD}" destId="{D086B392-1F95-4D57-94F4-86443C7413E6}" srcOrd="0" destOrd="0" presId="urn:microsoft.com/office/officeart/2005/8/layout/chevron1"/>
    <dgm:cxn modelId="{D4A86310-4C67-4885-B174-C8EE4A503E02}" type="presOf" srcId="{3FC4D3BD-E71F-4509-A280-4CA41CC9535B}" destId="{EA1AD1E9-39BD-4B2A-B414-2349FD5543FC}" srcOrd="0" destOrd="0" presId="urn:microsoft.com/office/officeart/2005/8/layout/chevron1"/>
    <dgm:cxn modelId="{8E372259-DD34-4BE1-BA7B-6B2D604BC781}" srcId="{720AAF8F-7A69-4B8E-A5AB-604E03CF6B4D}" destId="{CFF0366C-C1C1-4FF9-8F08-A97EADAA1C4E}" srcOrd="0" destOrd="0" parTransId="{DFA0EF8A-7317-46C4-B2FD-85264BDB7D35}" sibTransId="{82129293-196F-4A8A-9764-C1BCC3D017FF}"/>
    <dgm:cxn modelId="{8E19668E-1736-40A5-8DF1-FE731FB8D095}" type="presOf" srcId="{720AAF8F-7A69-4B8E-A5AB-604E03CF6B4D}" destId="{6036FB96-94BA-4F77-AC76-5822AB4A6882}" srcOrd="0" destOrd="0" presId="urn:microsoft.com/office/officeart/2005/8/layout/chevron1"/>
    <dgm:cxn modelId="{BDBFE2E1-AEAC-403D-8579-CC0962E3DE4F}" type="presOf" srcId="{CFF0366C-C1C1-4FF9-8F08-A97EADAA1C4E}" destId="{1A24B9B5-F625-46F2-A95A-EC5402E38818}" srcOrd="0" destOrd="0" presId="urn:microsoft.com/office/officeart/2005/8/layout/chevron1"/>
    <dgm:cxn modelId="{EF4449CA-3203-45B8-90C3-66DE3973A206}" srcId="{720AAF8F-7A69-4B8E-A5AB-604E03CF6B4D}" destId="{3FC4D3BD-E71F-4509-A280-4CA41CC9535B}" srcOrd="2" destOrd="0" parTransId="{7FDC38B7-4169-49AB-B021-F0FC7589B1D8}" sibTransId="{97B7143A-DCFC-4067-91F6-D3D9D91D6D0E}"/>
    <dgm:cxn modelId="{11EF9636-033B-447D-AB29-C69C141560C2}" type="presParOf" srcId="{6036FB96-94BA-4F77-AC76-5822AB4A6882}" destId="{1A24B9B5-F625-46F2-A95A-EC5402E38818}" srcOrd="0" destOrd="0" presId="urn:microsoft.com/office/officeart/2005/8/layout/chevron1"/>
    <dgm:cxn modelId="{F93BC0A9-C048-42FE-8E9A-84667410D90C}" type="presParOf" srcId="{6036FB96-94BA-4F77-AC76-5822AB4A6882}" destId="{0F7AD1C5-9F24-4939-956D-FCD7A58194E3}" srcOrd="1" destOrd="0" presId="urn:microsoft.com/office/officeart/2005/8/layout/chevron1"/>
    <dgm:cxn modelId="{45B703EB-B4A9-4C41-BC5E-BEE41366339A}" type="presParOf" srcId="{6036FB96-94BA-4F77-AC76-5822AB4A6882}" destId="{D086B392-1F95-4D57-94F4-86443C7413E6}" srcOrd="2" destOrd="0" presId="urn:microsoft.com/office/officeart/2005/8/layout/chevron1"/>
    <dgm:cxn modelId="{66D6E5FD-B4A3-4761-875F-CF2A38505BFC}" type="presParOf" srcId="{6036FB96-94BA-4F77-AC76-5822AB4A6882}" destId="{7BB41B73-DBF5-4531-BDC6-C1ADB977228C}" srcOrd="3" destOrd="0" presId="urn:microsoft.com/office/officeart/2005/8/layout/chevron1"/>
    <dgm:cxn modelId="{5FD56FB0-7E8E-45DD-821A-17AD74704670}" type="presParOf" srcId="{6036FB96-94BA-4F77-AC76-5822AB4A6882}" destId="{EA1AD1E9-39BD-4B2A-B414-2349FD5543F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4B9B5-F625-46F2-A95A-EC5402E38818}">
      <dsp:nvSpPr>
        <dsp:cNvPr id="0" name=""/>
        <dsp:cNvSpPr/>
      </dsp:nvSpPr>
      <dsp:spPr>
        <a:xfrm>
          <a:off x="2464" y="399265"/>
          <a:ext cx="3003150" cy="36575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2019 and 2020</a:t>
          </a:r>
          <a:endParaRPr lang="en-US" sz="1800" kern="1200" dirty="0"/>
        </a:p>
      </dsp:txBody>
      <dsp:txXfrm>
        <a:off x="185344" y="399265"/>
        <a:ext cx="2637391" cy="365759"/>
      </dsp:txXfrm>
    </dsp:sp>
    <dsp:sp modelId="{D086B392-1F95-4D57-94F4-86443C7413E6}">
      <dsp:nvSpPr>
        <dsp:cNvPr id="0" name=""/>
        <dsp:cNvSpPr/>
      </dsp:nvSpPr>
      <dsp:spPr>
        <a:xfrm>
          <a:off x="2704663" y="405284"/>
          <a:ext cx="3003150" cy="36575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2021 and 2022</a:t>
          </a:r>
          <a:endParaRPr lang="en-US" sz="1800" kern="1200" dirty="0"/>
        </a:p>
      </dsp:txBody>
      <dsp:txXfrm>
        <a:off x="2887543" y="405284"/>
        <a:ext cx="2637391" cy="365759"/>
      </dsp:txXfrm>
    </dsp:sp>
    <dsp:sp modelId="{EA1AD1E9-39BD-4B2A-B414-2349FD5543FC}">
      <dsp:nvSpPr>
        <dsp:cNvPr id="0" name=""/>
        <dsp:cNvSpPr/>
      </dsp:nvSpPr>
      <dsp:spPr>
        <a:xfrm>
          <a:off x="5409330" y="399974"/>
          <a:ext cx="3003150" cy="36575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2023 and beyond</a:t>
          </a:r>
          <a:endParaRPr lang="en-US" sz="1800" kern="1200" dirty="0"/>
        </a:p>
      </dsp:txBody>
      <dsp:txXfrm>
        <a:off x="5592210" y="399974"/>
        <a:ext cx="2637391" cy="3657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3696"/>
          </a:xfrm>
          <a:prstGeom prst="rect">
            <a:avLst/>
          </a:prstGeom>
        </p:spPr>
        <p:txBody>
          <a:bodyPr vert="horz" lIns="91086" tIns="45543" rIns="91086" bIns="45543"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3696"/>
          </a:xfrm>
          <a:prstGeom prst="rect">
            <a:avLst/>
          </a:prstGeom>
        </p:spPr>
        <p:txBody>
          <a:bodyPr vert="horz" lIns="91086" tIns="45543" rIns="91086" bIns="45543" rtlCol="0"/>
          <a:lstStyle>
            <a:lvl1pPr algn="r">
              <a:defRPr sz="1200"/>
            </a:lvl1pPr>
          </a:lstStyle>
          <a:p>
            <a:fld id="{00DBF872-D865-40E8-87EF-A2D6295F4203}" type="datetimeFigureOut">
              <a:rPr lang="en-US" smtClean="0"/>
              <a:t>3/11/2016</a:t>
            </a:fld>
            <a:endParaRPr lang="en-US" dirty="0"/>
          </a:p>
        </p:txBody>
      </p:sp>
      <p:sp>
        <p:nvSpPr>
          <p:cNvPr id="4" name="Footer Placeholder 3"/>
          <p:cNvSpPr>
            <a:spLocks noGrp="1"/>
          </p:cNvSpPr>
          <p:nvPr>
            <p:ph type="ftr" sz="quarter" idx="2"/>
          </p:nvPr>
        </p:nvSpPr>
        <p:spPr>
          <a:xfrm>
            <a:off x="2" y="8772380"/>
            <a:ext cx="3038475" cy="463696"/>
          </a:xfrm>
          <a:prstGeom prst="rect">
            <a:avLst/>
          </a:prstGeom>
        </p:spPr>
        <p:txBody>
          <a:bodyPr vert="horz" lIns="91086" tIns="45543" rIns="91086" bIns="455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772380"/>
            <a:ext cx="3038475" cy="463696"/>
          </a:xfrm>
          <a:prstGeom prst="rect">
            <a:avLst/>
          </a:prstGeom>
        </p:spPr>
        <p:txBody>
          <a:bodyPr vert="horz" lIns="91086" tIns="45543" rIns="91086" bIns="45543" rtlCol="0" anchor="b"/>
          <a:lstStyle>
            <a:lvl1pPr algn="r">
              <a:defRPr sz="1200"/>
            </a:lvl1pPr>
          </a:lstStyle>
          <a:p>
            <a:fld id="{BDD5E77A-7AB7-4BB1-92EE-77CFD903C20B}" type="slidenum">
              <a:rPr lang="en-US" smtClean="0"/>
              <a:t>‹#›</a:t>
            </a:fld>
            <a:endParaRPr lang="en-US" dirty="0"/>
          </a:p>
        </p:txBody>
      </p:sp>
    </p:spTree>
    <p:extLst>
      <p:ext uri="{BB962C8B-B14F-4D97-AF65-F5344CB8AC3E}">
        <p14:creationId xmlns:p14="http://schemas.microsoft.com/office/powerpoint/2010/main" val="66110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2817" tIns="46408" rIns="92817" bIns="46408" rtlCol="0"/>
          <a:lstStyle>
            <a:lvl1pPr algn="l">
              <a:defRPr sz="1200"/>
            </a:lvl1pPr>
          </a:lstStyle>
          <a:p>
            <a:endParaRPr lang="en-US" dirty="0"/>
          </a:p>
        </p:txBody>
      </p:sp>
      <p:sp>
        <p:nvSpPr>
          <p:cNvPr id="3" name="Date Placeholder 2"/>
          <p:cNvSpPr>
            <a:spLocks noGrp="1"/>
          </p:cNvSpPr>
          <p:nvPr>
            <p:ph type="dt" idx="1"/>
          </p:nvPr>
        </p:nvSpPr>
        <p:spPr>
          <a:xfrm>
            <a:off x="3970939" y="0"/>
            <a:ext cx="3037840" cy="463407"/>
          </a:xfrm>
          <a:prstGeom prst="rect">
            <a:avLst/>
          </a:prstGeom>
        </p:spPr>
        <p:txBody>
          <a:bodyPr vert="horz" lIns="92817" tIns="46408" rIns="92817" bIns="46408" rtlCol="0"/>
          <a:lstStyle>
            <a:lvl1pPr algn="r">
              <a:defRPr sz="1200"/>
            </a:lvl1pPr>
          </a:lstStyle>
          <a:p>
            <a:fld id="{F3B8747C-EFCA-4C3A-8C25-B683ECDB6393}" type="datetimeFigureOut">
              <a:rPr lang="en-US" smtClean="0"/>
              <a:t>3/11/2016</a:t>
            </a:fld>
            <a:endParaRPr lang="en-US" dirty="0"/>
          </a:p>
        </p:txBody>
      </p:sp>
      <p:sp>
        <p:nvSpPr>
          <p:cNvPr id="4" name="Slide Image Placeholder 3"/>
          <p:cNvSpPr>
            <a:spLocks noGrp="1" noRot="1" noChangeAspect="1"/>
          </p:cNvSpPr>
          <p:nvPr>
            <p:ph type="sldImg" idx="2"/>
          </p:nvPr>
        </p:nvSpPr>
        <p:spPr>
          <a:xfrm>
            <a:off x="1427163" y="1154113"/>
            <a:ext cx="4157662" cy="3117850"/>
          </a:xfrm>
          <a:prstGeom prst="rect">
            <a:avLst/>
          </a:prstGeom>
          <a:noFill/>
          <a:ln w="12700">
            <a:solidFill>
              <a:prstClr val="black"/>
            </a:solidFill>
          </a:ln>
        </p:spPr>
        <p:txBody>
          <a:bodyPr vert="horz" lIns="92817" tIns="46408" rIns="92817" bIns="46408"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17" tIns="46408" rIns="92817" bIns="464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2817" tIns="46408" rIns="92817" bIns="464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3406"/>
          </a:xfrm>
          <a:prstGeom prst="rect">
            <a:avLst/>
          </a:prstGeom>
        </p:spPr>
        <p:txBody>
          <a:bodyPr vert="horz" lIns="92817" tIns="46408" rIns="92817" bIns="46408" rtlCol="0" anchor="b"/>
          <a:lstStyle>
            <a:lvl1pPr algn="r">
              <a:defRPr sz="1200"/>
            </a:lvl1pPr>
          </a:lstStyle>
          <a:p>
            <a:fld id="{DBE0F2E1-EC8C-4261-B662-AECCC2358DE2}" type="slidenum">
              <a:rPr lang="en-US" smtClean="0"/>
              <a:t>‹#›</a:t>
            </a:fld>
            <a:endParaRPr lang="en-US" dirty="0"/>
          </a:p>
        </p:txBody>
      </p:sp>
    </p:spTree>
    <p:extLst>
      <p:ext uri="{BB962C8B-B14F-4D97-AF65-F5344CB8AC3E}">
        <p14:creationId xmlns:p14="http://schemas.microsoft.com/office/powerpoint/2010/main" val="345549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28713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18</a:t>
            </a:fld>
            <a:endParaRPr lang="en-US" dirty="0"/>
          </a:p>
        </p:txBody>
      </p:sp>
    </p:spTree>
    <p:extLst>
      <p:ext uri="{BB962C8B-B14F-4D97-AF65-F5344CB8AC3E}">
        <p14:creationId xmlns:p14="http://schemas.microsoft.com/office/powerpoint/2010/main" val="173870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84213"/>
            <a:ext cx="4562475" cy="3422650"/>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smtClean="0"/>
              <a:t>Drop 2015</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2021 –</a:t>
            </a:r>
            <a:r>
              <a:rPr lang="en-US" sz="1200" kern="1200" baseline="0" dirty="0" smtClean="0">
                <a:solidFill>
                  <a:schemeClr val="tx1"/>
                </a:solidFill>
                <a:effectLst/>
                <a:latin typeface="+mn-lt"/>
                <a:ea typeface="+mn-ea"/>
                <a:cs typeface="+mn-cs"/>
              </a:rPr>
              <a:t> All Payer model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January 1, 2023 – Threshold for bonuses and payment updates through eligible APMs increases to 75%.</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2026 – Permanent payment updates under MACRA take effect: 0.75% for professionals paid through eligible APMs, and 0.25% for MIPS participants.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14178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33</a:t>
            </a:fld>
            <a:endParaRPr lang="en-US" dirty="0"/>
          </a:p>
        </p:txBody>
      </p:sp>
    </p:spTree>
    <p:extLst>
      <p:ext uri="{BB962C8B-B14F-4D97-AF65-F5344CB8AC3E}">
        <p14:creationId xmlns:p14="http://schemas.microsoft.com/office/powerpoint/2010/main" val="2238995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gi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EL_PRI_RGB.gif"/>
          <p:cNvPicPr>
            <a:picLocks noChangeAspect="1"/>
          </p:cNvPicPr>
          <p:nvPr/>
        </p:nvPicPr>
        <p:blipFill>
          <a:blip r:embed="rId2" cstate="print"/>
          <a:stretch>
            <a:fillRect/>
          </a:stretch>
        </p:blipFill>
        <p:spPr>
          <a:xfrm>
            <a:off x="325984" y="399576"/>
            <a:ext cx="1720800" cy="322531"/>
          </a:xfrm>
          <a:prstGeom prst="rect">
            <a:avLst/>
          </a:prstGeom>
        </p:spPr>
      </p:pic>
    </p:spTree>
    <p:extLst>
      <p:ext uri="{BB962C8B-B14F-4D97-AF65-F5344CB8AC3E}">
        <p14:creationId xmlns:p14="http://schemas.microsoft.com/office/powerpoint/2010/main" val="320450027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4081517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1727456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3559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lIns="0" tIns="0" rIns="0" bIns="0"/>
          <a:lstStyle>
            <a:lvl1pPr>
              <a:buNone/>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10230122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02527347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15107533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baseline="0">
                <a:solidFill>
                  <a:schemeClr val="accent2"/>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33821574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with second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818068"/>
            <a:ext cx="2811073" cy="3007406"/>
          </a:xfrm>
        </p:spPr>
        <p:txBody>
          <a:bodyPr/>
          <a:lstStyle>
            <a:lvl1pPr>
              <a:defRPr sz="4800">
                <a:solidFill>
                  <a:schemeClr val="accent2"/>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34795769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8323879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2134237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second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897603"/>
            <a:ext cx="2772000" cy="841248"/>
          </a:xfrm>
        </p:spPr>
        <p:txBody>
          <a:bodyPr anchor="b"/>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2770632" cy="1371600"/>
          </a:xfrm>
        </p:spPr>
        <p:txBody>
          <a:bodyPr>
            <a:noAutofit/>
          </a:bodyPr>
          <a:lstStyle>
            <a:lvl1pPr marL="0" indent="0" algn="l">
              <a:lnSpc>
                <a:spcPct val="100000"/>
              </a:lnSpc>
              <a:spcBef>
                <a:spcPts val="0"/>
              </a:spcBef>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DEL_PRI_RGB.gif"/>
          <p:cNvPicPr>
            <a:picLocks noChangeAspect="1"/>
          </p:cNvPicPr>
          <p:nvPr/>
        </p:nvPicPr>
        <p:blipFill>
          <a:blip r:embed="rId2" cstate="print"/>
          <a:stretch>
            <a:fillRect/>
          </a:stretch>
        </p:blipFill>
        <p:spPr>
          <a:xfrm>
            <a:off x="325984" y="399576"/>
            <a:ext cx="1720800" cy="322531"/>
          </a:xfrm>
          <a:prstGeom prst="rect">
            <a:avLst/>
          </a:prstGeom>
        </p:spPr>
      </p:pic>
    </p:spTree>
    <p:extLst>
      <p:ext uri="{BB962C8B-B14F-4D97-AF65-F5344CB8AC3E}">
        <p14:creationId xmlns:p14="http://schemas.microsoft.com/office/powerpoint/2010/main" val="108922226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Key statement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9508459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897" y="3904488"/>
            <a:ext cx="1720800" cy="322531"/>
          </a:xfrm>
          <a:prstGeom prst="rect">
            <a:avLst/>
          </a:prstGeom>
        </p:spPr>
      </p:pic>
    </p:spTree>
    <p:extLst>
      <p:ext uri="{BB962C8B-B14F-4D97-AF65-F5344CB8AC3E}">
        <p14:creationId xmlns:p14="http://schemas.microsoft.com/office/powerpoint/2010/main" val="16197171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amp; subtitle">
    <p:spTree>
      <p:nvGrpSpPr>
        <p:cNvPr id="1" name=""/>
        <p:cNvGrpSpPr/>
        <p:nvPr/>
      </p:nvGrpSpPr>
      <p:grpSpPr>
        <a:xfrm>
          <a:off x="0" y="0"/>
          <a:ext cx="0" cy="0"/>
          <a:chOff x="0" y="0"/>
          <a:chExt cx="0" cy="0"/>
        </a:xfrm>
      </p:grpSpPr>
      <p:graphicFrame>
        <p:nvGraphicFramePr>
          <p:cNvPr id="7"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7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userDrawn="1"/>
        </p:nvSpPr>
        <p:spPr bwMode="gray">
          <a:xfrm>
            <a:off x="365125" y="0"/>
            <a:ext cx="2409825" cy="3344863"/>
          </a:xfrm>
          <a:prstGeom prst="rect">
            <a:avLst/>
          </a:prstGeom>
          <a:solidFill>
            <a:schemeClr val="bg2">
              <a:lumMod val="20000"/>
              <a:lumOff val="80000"/>
            </a:schemeClr>
          </a:solidFill>
          <a:ln w="19050" algn="ctr">
            <a:noFill/>
            <a:miter lim="800000"/>
            <a:headEnd/>
            <a:tailEnd/>
          </a:ln>
        </p:spPr>
        <p:txBody>
          <a:bodyPr lIns="88900" tIns="88900" rIns="88900" bIns="88900" anchor="ctr"/>
          <a:lstStyle/>
          <a:p>
            <a:pPr algn="ctr" eaLnBrk="1" fontAlgn="auto" hangingPunct="1">
              <a:lnSpc>
                <a:spcPct val="106000"/>
              </a:lnSpc>
              <a:spcBef>
                <a:spcPts val="0"/>
              </a:spcBef>
              <a:spcAft>
                <a:spcPts val="0"/>
              </a:spcAft>
              <a:buFont typeface="Wingdings 2" pitchFamily="18" charset="2"/>
              <a:buNone/>
              <a:defRPr/>
            </a:pPr>
            <a:endParaRPr lang="en-US" sz="1600" b="1" dirty="0">
              <a:solidFill>
                <a:prstClr val="white"/>
              </a:solidFill>
              <a:latin typeface="Arial"/>
            </a:endParaRPr>
          </a:p>
        </p:txBody>
      </p:sp>
      <p:sp>
        <p:nvSpPr>
          <p:cNvPr id="9" name="Text Placeholder 8"/>
          <p:cNvSpPr>
            <a:spLocks noGrp="1"/>
          </p:cNvSpPr>
          <p:nvPr>
            <p:ph type="body" sz="quarter" idx="13"/>
          </p:nvPr>
        </p:nvSpPr>
        <p:spPr>
          <a:xfrm>
            <a:off x="3029742" y="977281"/>
            <a:ext cx="5748498" cy="552753"/>
          </a:xfrm>
        </p:spPr>
        <p:txBody>
          <a:bodyPr>
            <a:noAutofit/>
          </a:bodyPr>
          <a:lstStyle>
            <a:lvl1pPr marL="0" indent="0">
              <a:buNone/>
              <a:defRPr sz="1800"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3025331" y="490344"/>
            <a:ext cx="5752908" cy="469492"/>
          </a:xfrm>
          <a:prstGeom prst="rect">
            <a:avLst/>
          </a:prstGeom>
        </p:spPr>
        <p:txBody>
          <a:bodyPr rtlCol="0">
            <a:noAutofit/>
          </a:bodyPr>
          <a:lstStyle>
            <a:lvl1pPr>
              <a:defRPr/>
            </a:lvl1pPr>
          </a:lstStyle>
          <a:p>
            <a:r>
              <a:rPr lang="en-US" smtClean="0"/>
              <a:t>Click to edit Master title style</a:t>
            </a:r>
            <a:endParaRPr lang="en-US" dirty="0"/>
          </a:p>
        </p:txBody>
      </p:sp>
      <p:sp>
        <p:nvSpPr>
          <p:cNvPr id="6" name="Text Placeholder 2"/>
          <p:cNvSpPr>
            <a:spLocks noGrp="1"/>
          </p:cNvSpPr>
          <p:nvPr>
            <p:ph type="body" sz="quarter" idx="14"/>
          </p:nvPr>
        </p:nvSpPr>
        <p:spPr>
          <a:xfrm>
            <a:off x="3030446" y="1611313"/>
            <a:ext cx="5747793" cy="4734292"/>
          </a:xfrm>
        </p:spPr>
        <p:txBody>
          <a:bodyPr/>
          <a:lstStyle>
            <a:lvl1pPr>
              <a:defRPr sz="1100" b="1"/>
            </a:lvl1pPr>
            <a:lvl2pPr marL="0" indent="0">
              <a:buNone/>
              <a:defRPr sz="1100"/>
            </a:lvl2pPr>
            <a:lvl3pPr marL="203200" indent="-203200">
              <a:buFont typeface="Arial" panose="020B0604020202020204" pitchFamily="34" charset="0"/>
              <a:buChar char="•"/>
              <a:defRPr lang="en-US" sz="900" kern="1200" dirty="0" smtClean="0">
                <a:solidFill>
                  <a:schemeClr val="tx2"/>
                </a:solidFill>
                <a:latin typeface="+mn-lt"/>
                <a:ea typeface="+mn-ea"/>
                <a:cs typeface="+mn-cs"/>
              </a:defRPr>
            </a:lvl3pPr>
            <a:lvl4pPr>
              <a:defRPr sz="1400"/>
            </a:lvl4pPr>
            <a:lvl5pPr>
              <a:defRPr sz="1400"/>
            </a:lvl5pPr>
          </a:lstStyle>
          <a:p>
            <a:pPr lvl="0"/>
            <a:r>
              <a:rPr lang="en-US" dirty="0" smtClean="0"/>
              <a:t>Click to edit Master text styles</a:t>
            </a:r>
          </a:p>
          <a:p>
            <a:pPr lvl="1"/>
            <a:r>
              <a:rPr lang="en-US" dirty="0" smtClean="0"/>
              <a:t>Second level</a:t>
            </a:r>
          </a:p>
          <a:p>
            <a:pPr lvl="2"/>
            <a:endParaRPr lang="en-US" dirty="0" smtClean="0"/>
          </a:p>
          <a:p>
            <a:pPr lvl="2"/>
            <a:endParaRPr lang="en-US" dirty="0" smtClean="0"/>
          </a:p>
        </p:txBody>
      </p:sp>
      <p:sp>
        <p:nvSpPr>
          <p:cNvPr id="4" name="Text Placeholder 3"/>
          <p:cNvSpPr>
            <a:spLocks noGrp="1"/>
          </p:cNvSpPr>
          <p:nvPr>
            <p:ph type="body" sz="quarter" idx="15"/>
          </p:nvPr>
        </p:nvSpPr>
        <p:spPr>
          <a:xfrm>
            <a:off x="877888" y="2188273"/>
            <a:ext cx="1684243" cy="876300"/>
          </a:xfrm>
        </p:spPr>
        <p:txBody>
          <a:bodyPr/>
          <a:lstStyle>
            <a:lvl1pPr>
              <a:defRPr sz="900" b="1"/>
            </a:lvl1pPr>
            <a:lvl2pPr marL="0" indent="0">
              <a:buNone/>
              <a:defRPr sz="9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88912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full bleed imag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19386747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4" name="Picture 13" descr="Cover-image-3.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p:cNvSpPr/>
          <p:nvPr/>
        </p:nvSpPr>
        <p:spPr>
          <a:xfrm>
            <a:off x="369066" y="-1"/>
            <a:ext cx="54864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DEL_PRI_RGB.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698" y="366583"/>
            <a:ext cx="1720800" cy="322531"/>
          </a:xfrm>
          <a:prstGeom prst="rect">
            <a:avLst/>
          </a:prstGeom>
        </p:spPr>
      </p:pic>
      <p:sp>
        <p:nvSpPr>
          <p:cNvPr id="2" name="Title 1"/>
          <p:cNvSpPr>
            <a:spLocks noGrp="1"/>
          </p:cNvSpPr>
          <p:nvPr>
            <p:ph type="ctrTitle"/>
          </p:nvPr>
        </p:nvSpPr>
        <p:spPr>
          <a:xfrm>
            <a:off x="621838" y="998068"/>
            <a:ext cx="4878856" cy="670396"/>
          </a:xfrm>
        </p:spPr>
        <p:txBody>
          <a:bodyPr anchor="b"/>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21838" y="1672132"/>
            <a:ext cx="4878856" cy="670396"/>
          </a:xfrm>
        </p:spPr>
        <p:txBody>
          <a:bodyPr>
            <a:noAutofit/>
          </a:bodyPr>
          <a:lstStyle>
            <a:lvl1pPr marL="0" indent="0" algn="l">
              <a:spcBef>
                <a:spcPts val="0"/>
              </a:spcBef>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7413733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292066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366676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16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734292"/>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3381875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16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20681604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65760" y="1611313"/>
            <a:ext cx="5394960" cy="4735487"/>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354432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3114268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65760" y="295683"/>
            <a:ext cx="8412480" cy="1244192"/>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5760" y="1611313"/>
            <a:ext cx="8412480" cy="4734292"/>
          </a:xfrm>
          <a:prstGeom prst="rect">
            <a:avLst/>
          </a:prstGeom>
        </p:spPr>
        <p:txBody>
          <a:bodyPr vert="horz" lIns="0" tIns="0" rIns="0" bIns="0" rtlCol="0">
            <a:no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6" name="TextBox 5"/>
          <p:cNvSpPr txBox="1"/>
          <p:nvPr/>
        </p:nvSpPr>
        <p:spPr bwMode="gray">
          <a:xfrm>
            <a:off x="365760" y="6481703"/>
            <a:ext cx="457200" cy="123111"/>
          </a:xfrm>
          <a:prstGeom prst="rect">
            <a:avLst/>
          </a:prstGeom>
          <a:noFill/>
        </p:spPr>
        <p:txBody>
          <a:bodyPr wrap="square" lIns="0" tIns="0" rIns="0" bIns="0" rtlCol="0" anchor="b">
            <a:spAutoFit/>
          </a:bodyPr>
          <a:lstStyle/>
          <a:p>
            <a:pPr algn="l"/>
            <a:fld id="{95CC1D26-A9BD-4BDE-BDD9-08EDBAE96860}" type="slidenum">
              <a:rPr lang="en-US" sz="800" smtClean="0">
                <a:solidFill>
                  <a:srgbClr val="8C8C8C"/>
                </a:solidFill>
              </a:rPr>
              <a:pPr algn="l"/>
              <a:t>‹#›</a:t>
            </a:fld>
            <a:endParaRPr lang="en-US" sz="800" dirty="0">
              <a:solidFill>
                <a:srgbClr val="8C8C8C"/>
              </a:solidFill>
            </a:endParaRPr>
          </a:p>
        </p:txBody>
      </p:sp>
      <p:sp>
        <p:nvSpPr>
          <p:cNvPr id="7" name="TextBox 6"/>
          <p:cNvSpPr txBox="1"/>
          <p:nvPr/>
        </p:nvSpPr>
        <p:spPr bwMode="gray">
          <a:xfrm>
            <a:off x="1145217" y="6481703"/>
            <a:ext cx="3318933" cy="123111"/>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1">
                    <a:lumMod val="50000"/>
                  </a:schemeClr>
                </a:solidFill>
              </a:rPr>
              <a:t>Deloitte Advisory Regulatory Services for Life Sciences and Health Care</a:t>
            </a:r>
          </a:p>
        </p:txBody>
      </p:sp>
      <p:sp>
        <p:nvSpPr>
          <p:cNvPr id="9" name="TextBox 8"/>
          <p:cNvSpPr txBox="1"/>
          <p:nvPr/>
        </p:nvSpPr>
        <p:spPr bwMode="gray">
          <a:xfrm>
            <a:off x="4434840" y="6481703"/>
            <a:ext cx="4343400" cy="123111"/>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1">
                    <a:lumMod val="50000"/>
                  </a:schemeClr>
                </a:solidFill>
              </a:rPr>
              <a:t>Copyright © 2016 Deloitte Development LLC. All rights reserved.</a:t>
            </a:r>
          </a:p>
        </p:txBody>
      </p:sp>
    </p:spTree>
    <p:extLst>
      <p:ext uri="{BB962C8B-B14F-4D97-AF65-F5344CB8AC3E}">
        <p14:creationId xmlns:p14="http://schemas.microsoft.com/office/powerpoint/2010/main" val="3085474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5" r:id="rId22"/>
  </p:sldLayoutIdLst>
  <p:transition>
    <p:fade/>
  </p:transition>
  <p:timing>
    <p:tnLst>
      <p:par>
        <p:cTn id="1" dur="indefinite" restart="never" nodeType="tmRoot"/>
      </p:par>
    </p:tnLst>
  </p:timing>
  <p:hf sldNum="0" hdr="0" dt="0"/>
  <p:txStyles>
    <p:titleStyle>
      <a:lvl1pPr algn="l" defTabSz="914400" rtl="0" eaLnBrk="1" latinLnBrk="0" hangingPunct="1">
        <a:spcBef>
          <a:spcPct val="0"/>
        </a:spcBef>
        <a:buNone/>
        <a:defRPr sz="2400" kern="1200">
          <a:solidFill>
            <a:schemeClr val="accent2"/>
          </a:solidFill>
          <a:latin typeface="+mj-lt"/>
          <a:ea typeface="+mj-ea"/>
          <a:cs typeface="+mj-cs"/>
        </a:defRPr>
      </a:lvl1pPr>
    </p:titleStyle>
    <p:bodyStyle>
      <a:lvl1pPr marL="0" indent="0" algn="l" defTabSz="914400" rtl="0" eaLnBrk="1" latinLnBrk="0" hangingPunct="1">
        <a:spcBef>
          <a:spcPts val="1200"/>
        </a:spcBef>
        <a:buSzPct val="25000"/>
        <a:buFont typeface="Arial" panose="020B0604020202020204" pitchFamily="34" charset="0"/>
        <a:buChar char="‏"/>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Layout" Target="../diagrams/layout1.xml"/><Relationship Id="rId7" Type="http://schemas.openxmlformats.org/officeDocument/2006/relationships/chart" Target="../charts/chart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lhough@deloitte.com" TargetMode="Externa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www.deloitte.com/us/abou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02" name="think-cell Slide" r:id="rId5" imgW="338" imgH="338" progId="TCLayout.ActiveDocument.1">
                  <p:embed/>
                </p:oleObj>
              </mc:Choice>
              <mc:Fallback>
                <p:oleObj name="think-cell Slide" r:id="rId5" imgW="338" imgH="33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094321" y="4025352"/>
            <a:ext cx="3810822" cy="2540548"/>
          </a:xfrm>
          <a:prstGeom prst="rect">
            <a:avLst/>
          </a:prstGeom>
          <a:noFill/>
          <a:ln>
            <a:noFill/>
          </a:ln>
        </p:spPr>
      </p:pic>
      <p:sp>
        <p:nvSpPr>
          <p:cNvPr id="6" name="Subtitle 5"/>
          <p:cNvSpPr>
            <a:spLocks noGrp="1"/>
          </p:cNvSpPr>
          <p:nvPr>
            <p:ph type="subTitle" idx="1"/>
          </p:nvPr>
        </p:nvSpPr>
        <p:spPr>
          <a:xfrm>
            <a:off x="351557" y="2151625"/>
            <a:ext cx="7407525" cy="868355"/>
          </a:xfrm>
        </p:spPr>
        <p:txBody>
          <a:bodyPr/>
          <a:lstStyle/>
          <a:p>
            <a:r>
              <a:rPr lang="en-US" sz="2600" dirty="0" smtClean="0">
                <a:solidFill>
                  <a:schemeClr val="accent1"/>
                </a:solidFill>
              </a:rPr>
              <a:t>Preparing for Regulatory Disruption:</a:t>
            </a:r>
          </a:p>
          <a:p>
            <a:r>
              <a:rPr lang="en-US" sz="2600" dirty="0" smtClean="0">
                <a:solidFill>
                  <a:schemeClr val="accent1"/>
                </a:solidFill>
              </a:rPr>
              <a:t>Overview and Implications of MACRA</a:t>
            </a:r>
            <a:endParaRPr lang="en-US" sz="2600" dirty="0">
              <a:solidFill>
                <a:schemeClr val="accent1"/>
              </a:solidFill>
            </a:endParaRPr>
          </a:p>
        </p:txBody>
      </p:sp>
      <p:sp>
        <p:nvSpPr>
          <p:cNvPr id="7" name="Rectangle 6"/>
          <p:cNvSpPr/>
          <p:nvPr/>
        </p:nvSpPr>
        <p:spPr>
          <a:xfrm>
            <a:off x="351558" y="4612997"/>
            <a:ext cx="4572000" cy="646331"/>
          </a:xfrm>
          <a:prstGeom prst="rect">
            <a:avLst/>
          </a:prstGeom>
        </p:spPr>
        <p:txBody>
          <a:bodyPr>
            <a:spAutoFit/>
          </a:bodyPr>
          <a:lstStyle/>
          <a:p>
            <a:r>
              <a:rPr lang="en-US" dirty="0">
                <a:solidFill>
                  <a:schemeClr val="accent1"/>
                </a:solidFill>
              </a:rPr>
              <a:t>Deloitte Advisory Regulatory Services for Life Sciences and Health Care</a:t>
            </a:r>
          </a:p>
        </p:txBody>
      </p:sp>
      <p:sp>
        <p:nvSpPr>
          <p:cNvPr id="8" name="Content Placeholder 13"/>
          <p:cNvSpPr txBox="1">
            <a:spLocks/>
          </p:cNvSpPr>
          <p:nvPr/>
        </p:nvSpPr>
        <p:spPr>
          <a:xfrm>
            <a:off x="351558" y="5853545"/>
            <a:ext cx="2686316" cy="318655"/>
          </a:xfrm>
          <a:prstGeom prst="rect">
            <a:avLst/>
          </a:prstGeom>
        </p:spPr>
        <p:txBody>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accent1"/>
                </a:solidFill>
              </a:rPr>
              <a:t>March </a:t>
            </a:r>
            <a:r>
              <a:rPr lang="en-US" sz="2000" dirty="0">
                <a:solidFill>
                  <a:schemeClr val="accent1"/>
                </a:solidFill>
              </a:rPr>
              <a:t>2</a:t>
            </a:r>
            <a:r>
              <a:rPr lang="en-US" sz="2000" dirty="0" smtClean="0">
                <a:solidFill>
                  <a:schemeClr val="accent1"/>
                </a:solidFill>
              </a:rPr>
              <a:t>016</a:t>
            </a:r>
            <a:endParaRPr lang="en-US" sz="2000" dirty="0">
              <a:solidFill>
                <a:schemeClr val="accent1"/>
              </a:solidFill>
            </a:endParaRPr>
          </a:p>
        </p:txBody>
      </p:sp>
    </p:spTree>
    <p:extLst>
      <p:ext uri="{BB962C8B-B14F-4D97-AF65-F5344CB8AC3E}">
        <p14:creationId xmlns:p14="http://schemas.microsoft.com/office/powerpoint/2010/main" val="22378071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MACRA directs HHS to develop new care episode groups and patient condition groups to measure resource use for purposes of MIPS and </a:t>
            </a:r>
            <a:r>
              <a:rPr lang="en-US" dirty="0" smtClean="0"/>
              <a:t>APMs</a:t>
            </a:r>
            <a:endParaRPr lang="en-US" dirty="0"/>
          </a:p>
        </p:txBody>
      </p:sp>
      <p:sp>
        <p:nvSpPr>
          <p:cNvPr id="3" name="Title 2"/>
          <p:cNvSpPr>
            <a:spLocks noGrp="1"/>
          </p:cNvSpPr>
          <p:nvPr>
            <p:ph type="title"/>
          </p:nvPr>
        </p:nvSpPr>
        <p:spPr/>
        <p:txBody>
          <a:bodyPr/>
          <a:lstStyle/>
          <a:p>
            <a:r>
              <a:rPr lang="en-US" dirty="0"/>
              <a:t>Efforts to </a:t>
            </a:r>
            <a:r>
              <a:rPr lang="en-US" dirty="0" smtClean="0"/>
              <a:t>Improve </a:t>
            </a:r>
            <a:r>
              <a:rPr lang="en-US" dirty="0"/>
              <a:t>the </a:t>
            </a:r>
            <a:r>
              <a:rPr lang="en-US" dirty="0" smtClean="0"/>
              <a:t>Measurement </a:t>
            </a:r>
            <a:r>
              <a:rPr lang="en-US" dirty="0"/>
              <a:t>of </a:t>
            </a:r>
            <a:r>
              <a:rPr lang="en-US" dirty="0" smtClean="0"/>
              <a:t>Resource Use</a:t>
            </a:r>
            <a:endParaRPr lang="en-US" dirty="0"/>
          </a:p>
        </p:txBody>
      </p:sp>
      <p:sp>
        <p:nvSpPr>
          <p:cNvPr id="4" name="TextBox 3"/>
          <p:cNvSpPr txBox="1"/>
          <p:nvPr/>
        </p:nvSpPr>
        <p:spPr>
          <a:xfrm>
            <a:off x="365759" y="1398623"/>
            <a:ext cx="8412480" cy="430887"/>
          </a:xfrm>
          <a:prstGeom prst="rect">
            <a:avLst/>
          </a:prstGeom>
          <a:noFill/>
        </p:spPr>
        <p:txBody>
          <a:bodyPr wrap="square" lIns="0" tIns="0" rIns="0" bIns="0" rtlCol="0">
            <a:spAutoFit/>
          </a:bodyPr>
          <a:lstStyle/>
          <a:p>
            <a:pPr>
              <a:spcBef>
                <a:spcPts val="1200"/>
              </a:spcBef>
              <a:buSzPct val="25000"/>
            </a:pPr>
            <a:r>
              <a:rPr lang="en-US" sz="1400" dirty="0">
                <a:solidFill>
                  <a:schemeClr val="tx1">
                    <a:lumMod val="75000"/>
                    <a:lumOff val="25000"/>
                  </a:schemeClr>
                </a:solidFill>
              </a:rPr>
              <a:t>Care episode groups should account for a target of an estimated one-half of expenditures under Parts A and </a:t>
            </a:r>
            <a:r>
              <a:rPr lang="en-US" sz="1400" dirty="0" smtClean="0">
                <a:solidFill>
                  <a:schemeClr val="tx1">
                    <a:lumMod val="75000"/>
                    <a:lumOff val="25000"/>
                  </a:schemeClr>
                </a:solidFill>
              </a:rPr>
              <a:t>B</a:t>
            </a:r>
          </a:p>
        </p:txBody>
      </p:sp>
      <p:sp>
        <p:nvSpPr>
          <p:cNvPr id="12" name="TextBox 11"/>
          <p:cNvSpPr txBox="1"/>
          <p:nvPr/>
        </p:nvSpPr>
        <p:spPr>
          <a:xfrm>
            <a:off x="365759" y="2634294"/>
            <a:ext cx="8412480" cy="430887"/>
          </a:xfrm>
          <a:prstGeom prst="rect">
            <a:avLst/>
          </a:prstGeom>
          <a:noFill/>
        </p:spPr>
        <p:txBody>
          <a:bodyPr wrap="square" lIns="0" tIns="0" rIns="0" bIns="0" rtlCol="0">
            <a:spAutoFit/>
          </a:bodyPr>
          <a:lstStyle/>
          <a:p>
            <a:pPr>
              <a:spcBef>
                <a:spcPts val="1200"/>
              </a:spcBef>
              <a:buSzPct val="25000"/>
            </a:pPr>
            <a:r>
              <a:rPr lang="en-US" sz="1400" dirty="0" smtClean="0">
                <a:solidFill>
                  <a:schemeClr val="tx1">
                    <a:lumMod val="75000"/>
                    <a:lumOff val="25000"/>
                  </a:schemeClr>
                </a:solidFill>
              </a:rPr>
              <a:t>CMS will develop classification codes to correspond with the care episode, patient condition, and patient relationship categories</a:t>
            </a:r>
          </a:p>
        </p:txBody>
      </p:sp>
      <p:sp>
        <p:nvSpPr>
          <p:cNvPr id="13" name="Oval 12"/>
          <p:cNvSpPr/>
          <p:nvPr/>
        </p:nvSpPr>
        <p:spPr bwMode="gray">
          <a:xfrm>
            <a:off x="425776" y="3177318"/>
            <a:ext cx="339365" cy="33936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1</a:t>
            </a:r>
          </a:p>
        </p:txBody>
      </p:sp>
      <p:sp>
        <p:nvSpPr>
          <p:cNvPr id="14" name="Oval 13"/>
          <p:cNvSpPr/>
          <p:nvPr/>
        </p:nvSpPr>
        <p:spPr bwMode="gray">
          <a:xfrm>
            <a:off x="425776" y="3816208"/>
            <a:ext cx="339365" cy="33936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2</a:t>
            </a:r>
          </a:p>
        </p:txBody>
      </p:sp>
      <p:sp>
        <p:nvSpPr>
          <p:cNvPr id="15" name="Oval 14"/>
          <p:cNvSpPr/>
          <p:nvPr/>
        </p:nvSpPr>
        <p:spPr bwMode="gray">
          <a:xfrm>
            <a:off x="425776" y="4499540"/>
            <a:ext cx="339365" cy="33936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3</a:t>
            </a:r>
          </a:p>
        </p:txBody>
      </p:sp>
      <p:sp>
        <p:nvSpPr>
          <p:cNvPr id="16" name="Oval 15"/>
          <p:cNvSpPr/>
          <p:nvPr/>
        </p:nvSpPr>
        <p:spPr bwMode="gray">
          <a:xfrm>
            <a:off x="425776" y="5182872"/>
            <a:ext cx="339365" cy="339365"/>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4</a:t>
            </a:r>
            <a:endParaRPr lang="en-US" sz="1600" b="1" dirty="0" smtClean="0">
              <a:solidFill>
                <a:schemeClr val="bg1"/>
              </a:solidFill>
            </a:endParaRPr>
          </a:p>
        </p:txBody>
      </p:sp>
      <p:sp>
        <p:nvSpPr>
          <p:cNvPr id="17" name="Rectangle 16"/>
          <p:cNvSpPr/>
          <p:nvPr/>
        </p:nvSpPr>
        <p:spPr>
          <a:xfrm>
            <a:off x="956820" y="3123259"/>
            <a:ext cx="7821420" cy="2677656"/>
          </a:xfrm>
          <a:prstGeom prst="rect">
            <a:avLst/>
          </a:prstGeom>
        </p:spPr>
        <p:txBody>
          <a:bodyPr wrap="square">
            <a:spAutoFit/>
          </a:bodyPr>
          <a:lstStyle/>
          <a:p>
            <a:r>
              <a:rPr lang="en-US" sz="1400" dirty="0">
                <a:solidFill>
                  <a:schemeClr val="tx1">
                    <a:lumMod val="75000"/>
                    <a:lumOff val="25000"/>
                  </a:schemeClr>
                </a:solidFill>
              </a:rPr>
              <a:t>The patient relationship codes will be used to attribute patients to one or more physicians and applicable </a:t>
            </a:r>
            <a:r>
              <a:rPr lang="en-US" sz="1400" dirty="0" smtClean="0">
                <a:solidFill>
                  <a:schemeClr val="tx1">
                    <a:lumMod val="75000"/>
                    <a:lumOff val="25000"/>
                  </a:schemeClr>
                </a:solidFill>
              </a:rPr>
              <a:t>practitioners</a:t>
            </a:r>
            <a:br>
              <a:rPr lang="en-US" sz="1400" dirty="0" smtClean="0">
                <a:solidFill>
                  <a:schemeClr val="tx1">
                    <a:lumMod val="75000"/>
                    <a:lumOff val="25000"/>
                  </a:schemeClr>
                </a:solidFill>
              </a:rPr>
            </a:br>
            <a:endParaRPr lang="en-US" sz="1400" dirty="0">
              <a:solidFill>
                <a:schemeClr val="tx1">
                  <a:lumMod val="75000"/>
                  <a:lumOff val="25000"/>
                </a:schemeClr>
              </a:solidFill>
            </a:endParaRPr>
          </a:p>
          <a:p>
            <a:r>
              <a:rPr lang="en-US" sz="1400" dirty="0">
                <a:solidFill>
                  <a:schemeClr val="tx1">
                    <a:lumMod val="75000"/>
                    <a:lumOff val="25000"/>
                  </a:schemeClr>
                </a:solidFill>
              </a:rPr>
              <a:t>CMS must use the care episode and patient condition codes reported on claims as a basis to compare similar patients, care episodes, and patient condition groups for specific time </a:t>
            </a:r>
            <a:r>
              <a:rPr lang="en-US" sz="1400" dirty="0" smtClean="0">
                <a:solidFill>
                  <a:schemeClr val="tx1">
                    <a:lumMod val="75000"/>
                    <a:lumOff val="25000"/>
                  </a:schemeClr>
                </a:solidFill>
              </a:rPr>
              <a:t>periods</a:t>
            </a:r>
          </a:p>
          <a:p>
            <a:endParaRPr lang="en-US" sz="1400" dirty="0">
              <a:solidFill>
                <a:schemeClr val="tx1">
                  <a:lumMod val="75000"/>
                  <a:lumOff val="25000"/>
                </a:schemeClr>
              </a:solidFill>
            </a:endParaRPr>
          </a:p>
          <a:p>
            <a:r>
              <a:rPr lang="en-US" sz="1400" dirty="0">
                <a:solidFill>
                  <a:schemeClr val="tx1">
                    <a:lumMod val="75000"/>
                    <a:lumOff val="25000"/>
                  </a:schemeClr>
                </a:solidFill>
              </a:rPr>
              <a:t>CMS must use per patient total allowed charges for all services provided under Part A, Part B, and if determined appropriate, Part D for the analysis of resource </a:t>
            </a:r>
            <a:r>
              <a:rPr lang="en-US" sz="1400" dirty="0" smtClean="0">
                <a:solidFill>
                  <a:schemeClr val="tx1">
                    <a:lumMod val="75000"/>
                    <a:lumOff val="25000"/>
                  </a:schemeClr>
                </a:solidFill>
              </a:rPr>
              <a:t>use</a:t>
            </a:r>
          </a:p>
          <a:p>
            <a:endParaRPr lang="en-US" sz="1400" dirty="0">
              <a:solidFill>
                <a:schemeClr val="tx1">
                  <a:lumMod val="75000"/>
                  <a:lumOff val="25000"/>
                </a:schemeClr>
              </a:solidFill>
            </a:endParaRPr>
          </a:p>
          <a:p>
            <a:r>
              <a:rPr lang="en-US" sz="1400" dirty="0">
                <a:solidFill>
                  <a:schemeClr val="tx1">
                    <a:lumMod val="75000"/>
                    <a:lumOff val="25000"/>
                  </a:schemeClr>
                </a:solidFill>
              </a:rPr>
              <a:t>CMS may use the other measures of allowed charges and utilization of items and services, such as the frequency of specific items and services and the ratio of specific items and services among attributed patients or </a:t>
            </a:r>
            <a:r>
              <a:rPr lang="en-US" sz="1400" dirty="0" smtClean="0">
                <a:solidFill>
                  <a:schemeClr val="tx1">
                    <a:lumMod val="75000"/>
                    <a:lumOff val="25000"/>
                  </a:schemeClr>
                </a:solidFill>
              </a:rPr>
              <a:t>episodes</a:t>
            </a:r>
            <a:endParaRPr lang="en-US" sz="1400" dirty="0">
              <a:solidFill>
                <a:schemeClr val="tx1">
                  <a:lumMod val="75000"/>
                  <a:lumOff val="25000"/>
                </a:schemeClr>
              </a:solidFill>
            </a:endParaRPr>
          </a:p>
        </p:txBody>
      </p:sp>
      <p:sp>
        <p:nvSpPr>
          <p:cNvPr id="18" name="Rectangle 17"/>
          <p:cNvSpPr/>
          <p:nvPr/>
        </p:nvSpPr>
        <p:spPr>
          <a:xfrm>
            <a:off x="365760" y="5866204"/>
            <a:ext cx="8412480" cy="54176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wrap="square" lIns="88900" tIns="88900" rIns="88900" bIns="88900" anchor="ctr" anchorCtr="0">
            <a:noAutofit/>
          </a:bodyPr>
          <a:lstStyle/>
          <a:p>
            <a:pPr algn="ctr">
              <a:spcBef>
                <a:spcPct val="20000"/>
              </a:spcBef>
              <a:spcAft>
                <a:spcPct val="0"/>
              </a:spcAft>
            </a:pPr>
            <a:r>
              <a:rPr lang="en-US" sz="1400" b="1" dirty="0">
                <a:solidFill>
                  <a:schemeClr val="tx2"/>
                </a:solidFill>
              </a:rPr>
              <a:t>Providers will be required to include these codes on Medicare claims beginning January 1, </a:t>
            </a:r>
            <a:r>
              <a:rPr lang="en-US" sz="1400" b="1" dirty="0" smtClean="0">
                <a:solidFill>
                  <a:schemeClr val="tx2"/>
                </a:solidFill>
              </a:rPr>
              <a:t>2018</a:t>
            </a:r>
            <a:endParaRPr lang="en-US" sz="1400" b="1" dirty="0">
              <a:solidFill>
                <a:schemeClr val="tx2"/>
              </a:solidFill>
            </a:endParaRPr>
          </a:p>
        </p:txBody>
      </p:sp>
      <p:sp>
        <p:nvSpPr>
          <p:cNvPr id="19" name="Rectangle 18"/>
          <p:cNvSpPr/>
          <p:nvPr/>
        </p:nvSpPr>
        <p:spPr>
          <a:xfrm>
            <a:off x="1226126" y="1951554"/>
            <a:ext cx="7552113" cy="523220"/>
          </a:xfrm>
          <a:prstGeom prst="rect">
            <a:avLst/>
          </a:prstGeom>
        </p:spPr>
        <p:txBody>
          <a:bodyPr wrap="square">
            <a:spAutoFit/>
          </a:bodyPr>
          <a:lstStyle/>
          <a:p>
            <a:pPr>
              <a:spcBef>
                <a:spcPts val="1200"/>
              </a:spcBef>
              <a:buSzPct val="25000"/>
            </a:pPr>
            <a:r>
              <a:rPr lang="en-US" sz="1400" b="1" dirty="0">
                <a:solidFill>
                  <a:schemeClr val="accent1"/>
                </a:solidFill>
              </a:rPr>
              <a:t>CMS must consider: </a:t>
            </a:r>
            <a:r>
              <a:rPr lang="en-US" sz="1400" dirty="0">
                <a:solidFill>
                  <a:schemeClr val="accent1"/>
                </a:solidFill>
              </a:rPr>
              <a:t>The patient’s clinical problem at the time the items and services are furnished during an episode of care and whether hospitalization occurs</a:t>
            </a:r>
          </a:p>
        </p:txBody>
      </p:sp>
      <p:sp>
        <p:nvSpPr>
          <p:cNvPr id="20" name="Freeform 5"/>
          <p:cNvSpPr>
            <a:spLocks noChangeAspect="1" noEditPoints="1"/>
          </p:cNvSpPr>
          <p:nvPr/>
        </p:nvSpPr>
        <p:spPr bwMode="auto">
          <a:xfrm>
            <a:off x="444400" y="2022797"/>
            <a:ext cx="512419" cy="421652"/>
          </a:xfrm>
          <a:custGeom>
            <a:avLst/>
            <a:gdLst>
              <a:gd name="T0" fmla="*/ 716 w 1311"/>
              <a:gd name="T1" fmla="*/ 980 h 1077"/>
              <a:gd name="T2" fmla="*/ 735 w 1311"/>
              <a:gd name="T3" fmla="*/ 1063 h 1077"/>
              <a:gd name="T4" fmla="*/ 769 w 1311"/>
              <a:gd name="T5" fmla="*/ 1053 h 1077"/>
              <a:gd name="T6" fmla="*/ 716 w 1311"/>
              <a:gd name="T7" fmla="*/ 980 h 1077"/>
              <a:gd name="T8" fmla="*/ 907 w 1311"/>
              <a:gd name="T9" fmla="*/ 31 h 1077"/>
              <a:gd name="T10" fmla="*/ 682 w 1311"/>
              <a:gd name="T11" fmla="*/ 251 h 1077"/>
              <a:gd name="T12" fmla="*/ 737 w 1311"/>
              <a:gd name="T13" fmla="*/ 78 h 1077"/>
              <a:gd name="T14" fmla="*/ 577 w 1311"/>
              <a:gd name="T15" fmla="*/ 84 h 1077"/>
              <a:gd name="T16" fmla="*/ 631 w 1311"/>
              <a:gd name="T17" fmla="*/ 249 h 1077"/>
              <a:gd name="T18" fmla="*/ 0 w 1311"/>
              <a:gd name="T19" fmla="*/ 204 h 1077"/>
              <a:gd name="T20" fmla="*/ 636 w 1311"/>
              <a:gd name="T21" fmla="*/ 342 h 1077"/>
              <a:gd name="T22" fmla="*/ 486 w 1311"/>
              <a:gd name="T23" fmla="*/ 630 h 1077"/>
              <a:gd name="T24" fmla="*/ 613 w 1311"/>
              <a:gd name="T25" fmla="*/ 719 h 1077"/>
              <a:gd name="T26" fmla="*/ 636 w 1311"/>
              <a:gd name="T27" fmla="*/ 573 h 1077"/>
              <a:gd name="T28" fmla="*/ 547 w 1311"/>
              <a:gd name="T29" fmla="*/ 854 h 1077"/>
              <a:gd name="T30" fmla="*/ 623 w 1311"/>
              <a:gd name="T31" fmla="*/ 908 h 1077"/>
              <a:gd name="T32" fmla="*/ 637 w 1311"/>
              <a:gd name="T33" fmla="*/ 822 h 1077"/>
              <a:gd name="T34" fmla="*/ 559 w 1311"/>
              <a:gd name="T35" fmla="*/ 979 h 1077"/>
              <a:gd name="T36" fmla="*/ 637 w 1311"/>
              <a:gd name="T37" fmla="*/ 982 h 1077"/>
              <a:gd name="T38" fmla="*/ 680 w 1311"/>
              <a:gd name="T39" fmla="*/ 1074 h 1077"/>
              <a:gd name="T40" fmla="*/ 774 w 1311"/>
              <a:gd name="T41" fmla="*/ 891 h 1077"/>
              <a:gd name="T42" fmla="*/ 693 w 1311"/>
              <a:gd name="T43" fmla="*/ 835 h 1077"/>
              <a:gd name="T44" fmla="*/ 680 w 1311"/>
              <a:gd name="T45" fmla="*/ 911 h 1077"/>
              <a:gd name="T46" fmla="*/ 806 w 1311"/>
              <a:gd name="T47" fmla="*/ 614 h 1077"/>
              <a:gd name="T48" fmla="*/ 697 w 1311"/>
              <a:gd name="T49" fmla="*/ 592 h 1077"/>
              <a:gd name="T50" fmla="*/ 680 w 1311"/>
              <a:gd name="T51" fmla="*/ 706 h 1077"/>
              <a:gd name="T52" fmla="*/ 936 w 1311"/>
              <a:gd name="T53" fmla="*/ 416 h 1077"/>
              <a:gd name="T54" fmla="*/ 786 w 1311"/>
              <a:gd name="T55" fmla="*/ 380 h 1077"/>
              <a:gd name="T56" fmla="*/ 864 w 1311"/>
              <a:gd name="T57" fmla="*/ 401 h 1077"/>
              <a:gd name="T58" fmla="*/ 680 w 1311"/>
              <a:gd name="T59" fmla="*/ 341 h 1077"/>
              <a:gd name="T60" fmla="*/ 1311 w 1311"/>
              <a:gd name="T61" fmla="*/ 196 h 1077"/>
              <a:gd name="T62" fmla="*/ 907 w 1311"/>
              <a:gd name="T63" fmla="*/ 31 h 1077"/>
              <a:gd name="T64" fmla="*/ 367 w 1311"/>
              <a:gd name="T65" fmla="*/ 395 h 1077"/>
              <a:gd name="T66" fmla="*/ 535 w 1311"/>
              <a:gd name="T67" fmla="*/ 376 h 1077"/>
              <a:gd name="T68" fmla="*/ 446 w 1311"/>
              <a:gd name="T69" fmla="*/ 395 h 1077"/>
              <a:gd name="T70" fmla="*/ 522 w 1311"/>
              <a:gd name="T71" fmla="*/ 52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1" h="1077">
                <a:moveTo>
                  <a:pt x="716" y="980"/>
                </a:moveTo>
                <a:lnTo>
                  <a:pt x="716" y="980"/>
                </a:lnTo>
                <a:lnTo>
                  <a:pt x="694" y="1000"/>
                </a:lnTo>
                <a:cubicBezTo>
                  <a:pt x="724" y="1005"/>
                  <a:pt x="729" y="1040"/>
                  <a:pt x="735" y="1063"/>
                </a:cubicBezTo>
                <a:cubicBezTo>
                  <a:pt x="736" y="1070"/>
                  <a:pt x="744" y="1076"/>
                  <a:pt x="752" y="1077"/>
                </a:cubicBezTo>
                <a:cubicBezTo>
                  <a:pt x="760" y="1077"/>
                  <a:pt x="768" y="1070"/>
                  <a:pt x="769" y="1053"/>
                </a:cubicBezTo>
                <a:cubicBezTo>
                  <a:pt x="768" y="1034"/>
                  <a:pt x="760" y="1010"/>
                  <a:pt x="747" y="994"/>
                </a:cubicBezTo>
                <a:cubicBezTo>
                  <a:pt x="739" y="985"/>
                  <a:pt x="724" y="976"/>
                  <a:pt x="716" y="980"/>
                </a:cubicBezTo>
                <a:lnTo>
                  <a:pt x="716" y="980"/>
                </a:lnTo>
                <a:close/>
                <a:moveTo>
                  <a:pt x="907" y="31"/>
                </a:moveTo>
                <a:lnTo>
                  <a:pt x="907" y="31"/>
                </a:lnTo>
                <a:cubicBezTo>
                  <a:pt x="780" y="53"/>
                  <a:pt x="772" y="200"/>
                  <a:pt x="682" y="251"/>
                </a:cubicBezTo>
                <a:cubicBezTo>
                  <a:pt x="682" y="218"/>
                  <a:pt x="682" y="197"/>
                  <a:pt x="682" y="164"/>
                </a:cubicBezTo>
                <a:cubicBezTo>
                  <a:pt x="711" y="149"/>
                  <a:pt x="739" y="116"/>
                  <a:pt x="737" y="78"/>
                </a:cubicBezTo>
                <a:cubicBezTo>
                  <a:pt x="731" y="34"/>
                  <a:pt x="695" y="1"/>
                  <a:pt x="652" y="1"/>
                </a:cubicBezTo>
                <a:cubicBezTo>
                  <a:pt x="606" y="0"/>
                  <a:pt x="576" y="48"/>
                  <a:pt x="577" y="84"/>
                </a:cubicBezTo>
                <a:cubicBezTo>
                  <a:pt x="580" y="115"/>
                  <a:pt x="596" y="137"/>
                  <a:pt x="627" y="160"/>
                </a:cubicBezTo>
                <a:cubicBezTo>
                  <a:pt x="629" y="190"/>
                  <a:pt x="630" y="219"/>
                  <a:pt x="631" y="249"/>
                </a:cubicBezTo>
                <a:cubicBezTo>
                  <a:pt x="541" y="202"/>
                  <a:pt x="529" y="53"/>
                  <a:pt x="406" y="30"/>
                </a:cubicBezTo>
                <a:cubicBezTo>
                  <a:pt x="239" y="33"/>
                  <a:pt x="135" y="209"/>
                  <a:pt x="0" y="204"/>
                </a:cubicBezTo>
                <a:cubicBezTo>
                  <a:pt x="71" y="260"/>
                  <a:pt x="198" y="336"/>
                  <a:pt x="290" y="336"/>
                </a:cubicBezTo>
                <a:cubicBezTo>
                  <a:pt x="385" y="342"/>
                  <a:pt x="442" y="131"/>
                  <a:pt x="636" y="342"/>
                </a:cubicBezTo>
                <a:cubicBezTo>
                  <a:pt x="636" y="398"/>
                  <a:pt x="636" y="454"/>
                  <a:pt x="636" y="510"/>
                </a:cubicBezTo>
                <a:cubicBezTo>
                  <a:pt x="558" y="538"/>
                  <a:pt x="490" y="573"/>
                  <a:pt x="486" y="630"/>
                </a:cubicBezTo>
                <a:cubicBezTo>
                  <a:pt x="485" y="686"/>
                  <a:pt x="522" y="728"/>
                  <a:pt x="561" y="749"/>
                </a:cubicBezTo>
                <a:cubicBezTo>
                  <a:pt x="583" y="754"/>
                  <a:pt x="617" y="726"/>
                  <a:pt x="613" y="719"/>
                </a:cubicBezTo>
                <a:cubicBezTo>
                  <a:pt x="584" y="699"/>
                  <a:pt x="560" y="672"/>
                  <a:pt x="561" y="639"/>
                </a:cubicBezTo>
                <a:cubicBezTo>
                  <a:pt x="562" y="608"/>
                  <a:pt x="593" y="588"/>
                  <a:pt x="636" y="573"/>
                </a:cubicBezTo>
                <a:cubicBezTo>
                  <a:pt x="636" y="630"/>
                  <a:pt x="636" y="688"/>
                  <a:pt x="637" y="745"/>
                </a:cubicBezTo>
                <a:cubicBezTo>
                  <a:pt x="597" y="780"/>
                  <a:pt x="557" y="815"/>
                  <a:pt x="547" y="854"/>
                </a:cubicBezTo>
                <a:cubicBezTo>
                  <a:pt x="538" y="886"/>
                  <a:pt x="558" y="920"/>
                  <a:pt x="572" y="934"/>
                </a:cubicBezTo>
                <a:cubicBezTo>
                  <a:pt x="592" y="925"/>
                  <a:pt x="604" y="918"/>
                  <a:pt x="623" y="908"/>
                </a:cubicBezTo>
                <a:cubicBezTo>
                  <a:pt x="611" y="897"/>
                  <a:pt x="600" y="885"/>
                  <a:pt x="604" y="864"/>
                </a:cubicBezTo>
                <a:cubicBezTo>
                  <a:pt x="606" y="852"/>
                  <a:pt x="619" y="838"/>
                  <a:pt x="637" y="822"/>
                </a:cubicBezTo>
                <a:cubicBezTo>
                  <a:pt x="637" y="859"/>
                  <a:pt x="637" y="896"/>
                  <a:pt x="637" y="933"/>
                </a:cubicBezTo>
                <a:cubicBezTo>
                  <a:pt x="608" y="948"/>
                  <a:pt x="578" y="963"/>
                  <a:pt x="559" y="979"/>
                </a:cubicBezTo>
                <a:cubicBezTo>
                  <a:pt x="526" y="1012"/>
                  <a:pt x="536" y="1067"/>
                  <a:pt x="572" y="1057"/>
                </a:cubicBezTo>
                <a:cubicBezTo>
                  <a:pt x="570" y="1025"/>
                  <a:pt x="600" y="1002"/>
                  <a:pt x="637" y="982"/>
                </a:cubicBezTo>
                <a:cubicBezTo>
                  <a:pt x="638" y="1013"/>
                  <a:pt x="638" y="1043"/>
                  <a:pt x="638" y="1074"/>
                </a:cubicBezTo>
                <a:cubicBezTo>
                  <a:pt x="652" y="1074"/>
                  <a:pt x="666" y="1074"/>
                  <a:pt x="680" y="1074"/>
                </a:cubicBezTo>
                <a:cubicBezTo>
                  <a:pt x="680" y="1036"/>
                  <a:pt x="680" y="999"/>
                  <a:pt x="680" y="961"/>
                </a:cubicBezTo>
                <a:cubicBezTo>
                  <a:pt x="724" y="939"/>
                  <a:pt x="768" y="919"/>
                  <a:pt x="774" y="891"/>
                </a:cubicBezTo>
                <a:cubicBezTo>
                  <a:pt x="780" y="867"/>
                  <a:pt x="771" y="842"/>
                  <a:pt x="757" y="827"/>
                </a:cubicBezTo>
                <a:cubicBezTo>
                  <a:pt x="729" y="803"/>
                  <a:pt x="694" y="812"/>
                  <a:pt x="693" y="835"/>
                </a:cubicBezTo>
                <a:cubicBezTo>
                  <a:pt x="695" y="851"/>
                  <a:pt x="724" y="846"/>
                  <a:pt x="721" y="874"/>
                </a:cubicBezTo>
                <a:cubicBezTo>
                  <a:pt x="717" y="887"/>
                  <a:pt x="701" y="899"/>
                  <a:pt x="680" y="911"/>
                </a:cubicBezTo>
                <a:cubicBezTo>
                  <a:pt x="680" y="869"/>
                  <a:pt x="680" y="828"/>
                  <a:pt x="680" y="786"/>
                </a:cubicBezTo>
                <a:cubicBezTo>
                  <a:pt x="735" y="740"/>
                  <a:pt x="800" y="683"/>
                  <a:pt x="806" y="614"/>
                </a:cubicBezTo>
                <a:cubicBezTo>
                  <a:pt x="803" y="588"/>
                  <a:pt x="786" y="565"/>
                  <a:pt x="766" y="566"/>
                </a:cubicBezTo>
                <a:cubicBezTo>
                  <a:pt x="750" y="568"/>
                  <a:pt x="716" y="578"/>
                  <a:pt x="697" y="592"/>
                </a:cubicBezTo>
                <a:cubicBezTo>
                  <a:pt x="715" y="595"/>
                  <a:pt x="728" y="609"/>
                  <a:pt x="726" y="636"/>
                </a:cubicBezTo>
                <a:cubicBezTo>
                  <a:pt x="721" y="660"/>
                  <a:pt x="703" y="683"/>
                  <a:pt x="680" y="706"/>
                </a:cubicBezTo>
                <a:cubicBezTo>
                  <a:pt x="680" y="657"/>
                  <a:pt x="680" y="608"/>
                  <a:pt x="680" y="559"/>
                </a:cubicBezTo>
                <a:cubicBezTo>
                  <a:pt x="783" y="531"/>
                  <a:pt x="918" y="508"/>
                  <a:pt x="936" y="416"/>
                </a:cubicBezTo>
                <a:cubicBezTo>
                  <a:pt x="940" y="330"/>
                  <a:pt x="861" y="291"/>
                  <a:pt x="821" y="291"/>
                </a:cubicBezTo>
                <a:cubicBezTo>
                  <a:pt x="733" y="292"/>
                  <a:pt x="738" y="372"/>
                  <a:pt x="786" y="380"/>
                </a:cubicBezTo>
                <a:cubicBezTo>
                  <a:pt x="805" y="383"/>
                  <a:pt x="804" y="362"/>
                  <a:pt x="819" y="360"/>
                </a:cubicBezTo>
                <a:cubicBezTo>
                  <a:pt x="839" y="358"/>
                  <a:pt x="864" y="371"/>
                  <a:pt x="864" y="401"/>
                </a:cubicBezTo>
                <a:cubicBezTo>
                  <a:pt x="864" y="442"/>
                  <a:pt x="773" y="466"/>
                  <a:pt x="680" y="496"/>
                </a:cubicBezTo>
                <a:cubicBezTo>
                  <a:pt x="680" y="444"/>
                  <a:pt x="680" y="393"/>
                  <a:pt x="680" y="341"/>
                </a:cubicBezTo>
                <a:cubicBezTo>
                  <a:pt x="832" y="150"/>
                  <a:pt x="936" y="326"/>
                  <a:pt x="1018" y="341"/>
                </a:cubicBezTo>
                <a:cubicBezTo>
                  <a:pt x="1139" y="356"/>
                  <a:pt x="1234" y="255"/>
                  <a:pt x="1311" y="196"/>
                </a:cubicBezTo>
                <a:cubicBezTo>
                  <a:pt x="1132" y="180"/>
                  <a:pt x="1041" y="25"/>
                  <a:pt x="907" y="31"/>
                </a:cubicBezTo>
                <a:lnTo>
                  <a:pt x="907" y="31"/>
                </a:lnTo>
                <a:close/>
                <a:moveTo>
                  <a:pt x="367" y="395"/>
                </a:moveTo>
                <a:lnTo>
                  <a:pt x="367" y="395"/>
                </a:lnTo>
                <a:cubicBezTo>
                  <a:pt x="374" y="323"/>
                  <a:pt x="448" y="269"/>
                  <a:pt x="547" y="305"/>
                </a:cubicBezTo>
                <a:cubicBezTo>
                  <a:pt x="584" y="321"/>
                  <a:pt x="582" y="386"/>
                  <a:pt x="535" y="376"/>
                </a:cubicBezTo>
                <a:cubicBezTo>
                  <a:pt x="524" y="374"/>
                  <a:pt x="512" y="353"/>
                  <a:pt x="489" y="353"/>
                </a:cubicBezTo>
                <a:cubicBezTo>
                  <a:pt x="464" y="351"/>
                  <a:pt x="445" y="370"/>
                  <a:pt x="446" y="395"/>
                </a:cubicBezTo>
                <a:cubicBezTo>
                  <a:pt x="455" y="455"/>
                  <a:pt x="540" y="484"/>
                  <a:pt x="604" y="485"/>
                </a:cubicBezTo>
                <a:cubicBezTo>
                  <a:pt x="576" y="502"/>
                  <a:pt x="551" y="515"/>
                  <a:pt x="522" y="528"/>
                </a:cubicBezTo>
                <a:cubicBezTo>
                  <a:pt x="454" y="534"/>
                  <a:pt x="362" y="477"/>
                  <a:pt x="367" y="395"/>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058529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Organizations currently participating in ACOs or other coordinated care delivery models must determine if the underlying payment arrangements meet the law’s criteria for downside risk and payments linked to quality in order to receive financial bonuses and higher </a:t>
            </a:r>
            <a:r>
              <a:rPr lang="en-US" dirty="0" smtClean="0"/>
              <a:t>payments</a:t>
            </a:r>
            <a:endParaRPr lang="en-US" dirty="0"/>
          </a:p>
        </p:txBody>
      </p:sp>
      <p:sp>
        <p:nvSpPr>
          <p:cNvPr id="3" name="Title 2"/>
          <p:cNvSpPr>
            <a:spLocks noGrp="1"/>
          </p:cNvSpPr>
          <p:nvPr>
            <p:ph type="title"/>
          </p:nvPr>
        </p:nvSpPr>
        <p:spPr/>
        <p:txBody>
          <a:bodyPr/>
          <a:lstStyle/>
          <a:p>
            <a:r>
              <a:rPr lang="en-US" dirty="0"/>
              <a:t>Key Definitions for APMs</a:t>
            </a:r>
          </a:p>
        </p:txBody>
      </p:sp>
      <p:sp>
        <p:nvSpPr>
          <p:cNvPr id="8" name="Oval 4"/>
          <p:cNvSpPr>
            <a:spLocks noChangeArrowheads="1"/>
          </p:cNvSpPr>
          <p:nvPr/>
        </p:nvSpPr>
        <p:spPr bwMode="auto">
          <a:xfrm>
            <a:off x="365760" y="2264352"/>
            <a:ext cx="3493146" cy="3404552"/>
          </a:xfrm>
          <a:prstGeom prst="ellipse">
            <a:avLst/>
          </a:prstGeom>
          <a:solidFill>
            <a:schemeClr val="accent1"/>
          </a:solidFill>
          <a:ln w="9525">
            <a:solidFill>
              <a:schemeClr val="bg1"/>
            </a:solidFill>
            <a:round/>
            <a:headEnd/>
            <a:tailEnd/>
          </a:ln>
        </p:spPr>
        <p:txBody>
          <a:bodyPr wrap="none" lIns="91440" tIns="91440" rIns="91440" bIns="2520000" anchor="t"/>
          <a:lstStyle/>
          <a:p>
            <a:pPr algn="ctr">
              <a:defRPr/>
            </a:pPr>
            <a:r>
              <a:rPr lang="en-US" sz="1400" b="1" dirty="0" smtClean="0">
                <a:solidFill>
                  <a:schemeClr val="bg1"/>
                </a:solidFill>
              </a:rPr>
              <a:t>Alternative Payment Model </a:t>
            </a:r>
          </a:p>
          <a:p>
            <a:pPr algn="ctr">
              <a:defRPr/>
            </a:pPr>
            <a:r>
              <a:rPr lang="en-US" sz="1400" b="1" dirty="0" smtClean="0">
                <a:solidFill>
                  <a:schemeClr val="bg1"/>
                </a:solidFill>
              </a:rPr>
              <a:t>(APM)</a:t>
            </a:r>
            <a:endParaRPr lang="en-US" sz="1400" b="1" dirty="0">
              <a:solidFill>
                <a:schemeClr val="bg1"/>
              </a:solidFill>
            </a:endParaRPr>
          </a:p>
        </p:txBody>
      </p:sp>
      <p:sp>
        <p:nvSpPr>
          <p:cNvPr id="9" name="Oval 5"/>
          <p:cNvSpPr>
            <a:spLocks noChangeArrowheads="1"/>
          </p:cNvSpPr>
          <p:nvPr/>
        </p:nvSpPr>
        <p:spPr bwMode="auto">
          <a:xfrm>
            <a:off x="876185" y="3256631"/>
            <a:ext cx="2472297" cy="2412274"/>
          </a:xfrm>
          <a:prstGeom prst="ellipse">
            <a:avLst/>
          </a:prstGeom>
          <a:solidFill>
            <a:schemeClr val="accent3"/>
          </a:solidFill>
          <a:ln w="9525">
            <a:solidFill>
              <a:schemeClr val="bg1"/>
            </a:solidFill>
            <a:round/>
            <a:headEnd/>
            <a:tailEnd/>
          </a:ln>
        </p:spPr>
        <p:txBody>
          <a:bodyPr wrap="none" lIns="91440" tIns="365760" rIns="91440" bIns="1908000" anchor="t"/>
          <a:lstStyle/>
          <a:p>
            <a:pPr algn="ctr">
              <a:defRPr/>
            </a:pPr>
            <a:r>
              <a:rPr lang="en-US" sz="1400" b="1" dirty="0" smtClean="0">
                <a:solidFill>
                  <a:schemeClr val="bg1"/>
                </a:solidFill>
              </a:rPr>
              <a:t>Eligible APM Entity</a:t>
            </a:r>
            <a:endParaRPr lang="en-US" sz="1400" b="1" dirty="0">
              <a:solidFill>
                <a:schemeClr val="bg1"/>
              </a:solidFill>
            </a:endParaRPr>
          </a:p>
        </p:txBody>
      </p:sp>
      <p:sp>
        <p:nvSpPr>
          <p:cNvPr id="10" name="Oval 6"/>
          <p:cNvSpPr>
            <a:spLocks noChangeArrowheads="1"/>
          </p:cNvSpPr>
          <p:nvPr/>
        </p:nvSpPr>
        <p:spPr bwMode="auto">
          <a:xfrm>
            <a:off x="1259932" y="3988763"/>
            <a:ext cx="1704803" cy="1680139"/>
          </a:xfrm>
          <a:prstGeom prst="ellipse">
            <a:avLst/>
          </a:prstGeom>
          <a:solidFill>
            <a:schemeClr val="accent2"/>
          </a:solidFill>
          <a:ln w="9525">
            <a:solidFill>
              <a:schemeClr val="bg1"/>
            </a:solidFill>
            <a:round/>
            <a:headEnd/>
            <a:tailEnd/>
          </a:ln>
        </p:spPr>
        <p:txBody>
          <a:bodyPr wrap="none" lIns="91440" tIns="91440" rIns="91440" bIns="91440" anchor="ctr" anchorCtr="0"/>
          <a:lstStyle/>
          <a:p>
            <a:pPr algn="ctr"/>
            <a:r>
              <a:rPr lang="en-US" sz="1400" b="1" dirty="0" smtClean="0">
                <a:solidFill>
                  <a:schemeClr val="bg1"/>
                </a:solidFill>
              </a:rPr>
              <a:t>Qualifying APM </a:t>
            </a:r>
          </a:p>
          <a:p>
            <a:pPr algn="ctr"/>
            <a:r>
              <a:rPr lang="en-US" sz="1400" b="1" dirty="0" smtClean="0">
                <a:solidFill>
                  <a:schemeClr val="bg1"/>
                </a:solidFill>
              </a:rPr>
              <a:t>Participants</a:t>
            </a:r>
            <a:endParaRPr lang="en-US" sz="1400" b="1" dirty="0">
              <a:solidFill>
                <a:schemeClr val="bg1"/>
              </a:solidFill>
            </a:endParaRPr>
          </a:p>
        </p:txBody>
      </p:sp>
      <p:sp>
        <p:nvSpPr>
          <p:cNvPr id="12" name="TextBox 11"/>
          <p:cNvSpPr txBox="1"/>
          <p:nvPr/>
        </p:nvSpPr>
        <p:spPr>
          <a:xfrm>
            <a:off x="4158533" y="1733353"/>
            <a:ext cx="4023360" cy="276999"/>
          </a:xfrm>
          <a:prstGeom prst="rect">
            <a:avLst/>
          </a:prstGeom>
          <a:noFill/>
        </p:spPr>
        <p:txBody>
          <a:bodyPr wrap="square" lIns="0" tIns="0" rIns="0" bIns="0" rtlCol="0">
            <a:spAutoFit/>
          </a:bodyPr>
          <a:lstStyle/>
          <a:p>
            <a:pPr>
              <a:spcBef>
                <a:spcPts val="600"/>
              </a:spcBef>
              <a:buSzPct val="100000"/>
            </a:pPr>
            <a:r>
              <a:rPr lang="en-US" b="1" dirty="0" smtClean="0">
                <a:solidFill>
                  <a:schemeClr val="accent1"/>
                </a:solidFill>
              </a:rPr>
              <a:t>Alternative Payment Model (APM)</a:t>
            </a:r>
          </a:p>
        </p:txBody>
      </p:sp>
      <p:sp>
        <p:nvSpPr>
          <p:cNvPr id="13" name="TextBox 12"/>
          <p:cNvSpPr txBox="1"/>
          <p:nvPr/>
        </p:nvSpPr>
        <p:spPr>
          <a:xfrm>
            <a:off x="4158533" y="3578277"/>
            <a:ext cx="4023360" cy="276999"/>
          </a:xfrm>
          <a:prstGeom prst="rect">
            <a:avLst/>
          </a:prstGeom>
          <a:noFill/>
        </p:spPr>
        <p:txBody>
          <a:bodyPr wrap="square" lIns="0" tIns="0" rIns="0" bIns="0" rtlCol="0">
            <a:spAutoFit/>
          </a:bodyPr>
          <a:lstStyle/>
          <a:p>
            <a:pPr>
              <a:spcBef>
                <a:spcPts val="600"/>
              </a:spcBef>
              <a:buSzPct val="100000"/>
            </a:pPr>
            <a:r>
              <a:rPr lang="en-US" b="1" dirty="0" smtClean="0">
                <a:solidFill>
                  <a:schemeClr val="accent3"/>
                </a:solidFill>
              </a:rPr>
              <a:t>Eligible APM Entity</a:t>
            </a:r>
          </a:p>
        </p:txBody>
      </p:sp>
      <p:sp>
        <p:nvSpPr>
          <p:cNvPr id="14" name="TextBox 13"/>
          <p:cNvSpPr txBox="1"/>
          <p:nvPr/>
        </p:nvSpPr>
        <p:spPr>
          <a:xfrm>
            <a:off x="4158533" y="5452332"/>
            <a:ext cx="4023360" cy="276999"/>
          </a:xfrm>
          <a:prstGeom prst="rect">
            <a:avLst/>
          </a:prstGeom>
          <a:noFill/>
        </p:spPr>
        <p:txBody>
          <a:bodyPr wrap="square" lIns="0" tIns="0" rIns="0" bIns="0" rtlCol="0">
            <a:spAutoFit/>
          </a:bodyPr>
          <a:lstStyle/>
          <a:p>
            <a:pPr>
              <a:spcBef>
                <a:spcPts val="600"/>
              </a:spcBef>
              <a:buSzPct val="100000"/>
            </a:pPr>
            <a:r>
              <a:rPr lang="en-US" b="1" dirty="0" smtClean="0">
                <a:solidFill>
                  <a:schemeClr val="accent2"/>
                </a:solidFill>
              </a:rPr>
              <a:t>Qualifying APM Participants</a:t>
            </a:r>
          </a:p>
        </p:txBody>
      </p:sp>
      <p:sp>
        <p:nvSpPr>
          <p:cNvPr id="15" name="TextBox 14"/>
          <p:cNvSpPr txBox="1"/>
          <p:nvPr/>
        </p:nvSpPr>
        <p:spPr>
          <a:xfrm>
            <a:off x="4158532" y="2012083"/>
            <a:ext cx="4619707" cy="1292662"/>
          </a:xfrm>
          <a:prstGeom prst="rect">
            <a:avLst/>
          </a:prstGeom>
          <a:noFill/>
        </p:spPr>
        <p:txBody>
          <a:bodyPr wrap="square" lIns="0" tIns="0" rIns="0" bIns="0" rtlCol="0">
            <a:spAutoFit/>
          </a:bodyPr>
          <a:lstStyle/>
          <a:p>
            <a:pPr marL="203200" indent="-203200">
              <a:buSzPct val="100000"/>
              <a:buFont typeface="Arial"/>
              <a:buChar char="•"/>
            </a:pPr>
            <a:r>
              <a:rPr lang="en-US" sz="1200" dirty="0" smtClean="0">
                <a:solidFill>
                  <a:schemeClr val="tx1">
                    <a:lumMod val="75000"/>
                    <a:lumOff val="25000"/>
                  </a:schemeClr>
                </a:solidFill>
              </a:rPr>
              <a:t>APMs could generally include:</a:t>
            </a:r>
          </a:p>
          <a:p>
            <a:pPr marL="660400" lvl="1" indent="-203200">
              <a:buSzPct val="100000"/>
              <a:buFont typeface="Arial"/>
              <a:buChar char="•"/>
            </a:pPr>
            <a:r>
              <a:rPr lang="en-US" sz="1200" dirty="0">
                <a:solidFill>
                  <a:schemeClr val="tx1">
                    <a:lumMod val="75000"/>
                    <a:lumOff val="25000"/>
                  </a:schemeClr>
                </a:solidFill>
              </a:rPr>
              <a:t>A model under the Center for Medicaid and Medicare Innovation (CMMI); </a:t>
            </a:r>
          </a:p>
          <a:p>
            <a:pPr marL="660400" lvl="1" indent="-203200">
              <a:buSzPct val="100000"/>
              <a:buFont typeface="Arial"/>
              <a:buChar char="•"/>
            </a:pPr>
            <a:r>
              <a:rPr lang="en-US" sz="1200" dirty="0">
                <a:solidFill>
                  <a:schemeClr val="tx1">
                    <a:lumMod val="75000"/>
                    <a:lumOff val="25000"/>
                  </a:schemeClr>
                </a:solidFill>
              </a:rPr>
              <a:t>A Medicare shared savings program accountable care organization (ACO)</a:t>
            </a:r>
          </a:p>
          <a:p>
            <a:pPr marL="660400" lvl="1" indent="-203200">
              <a:buSzPct val="100000"/>
              <a:buFont typeface="Arial"/>
              <a:buChar char="•"/>
            </a:pPr>
            <a:r>
              <a:rPr lang="en-US" sz="1200" dirty="0">
                <a:solidFill>
                  <a:schemeClr val="tx1">
                    <a:lumMod val="75000"/>
                    <a:lumOff val="25000"/>
                  </a:schemeClr>
                </a:solidFill>
              </a:rPr>
              <a:t>Health Care Quality Demonstrations) </a:t>
            </a:r>
          </a:p>
          <a:p>
            <a:pPr marL="660400" lvl="1" indent="-203200">
              <a:buSzPct val="100000"/>
              <a:buFont typeface="Arial"/>
              <a:buChar char="•"/>
            </a:pPr>
            <a:r>
              <a:rPr lang="en-US" sz="1200" dirty="0">
                <a:solidFill>
                  <a:schemeClr val="tx1">
                    <a:lumMod val="75000"/>
                    <a:lumOff val="25000"/>
                  </a:schemeClr>
                </a:solidFill>
              </a:rPr>
              <a:t>A demonstration required by federal </a:t>
            </a:r>
            <a:r>
              <a:rPr lang="en-US" sz="1200" dirty="0" smtClean="0">
                <a:solidFill>
                  <a:schemeClr val="tx1">
                    <a:lumMod val="75000"/>
                    <a:lumOff val="25000"/>
                  </a:schemeClr>
                </a:solidFill>
              </a:rPr>
              <a:t>law</a:t>
            </a:r>
          </a:p>
        </p:txBody>
      </p:sp>
      <p:sp>
        <p:nvSpPr>
          <p:cNvPr id="16" name="TextBox 15"/>
          <p:cNvSpPr txBox="1"/>
          <p:nvPr/>
        </p:nvSpPr>
        <p:spPr>
          <a:xfrm>
            <a:off x="4158532" y="3863139"/>
            <a:ext cx="4619707" cy="1477328"/>
          </a:xfrm>
          <a:prstGeom prst="rect">
            <a:avLst/>
          </a:prstGeom>
          <a:noFill/>
        </p:spPr>
        <p:txBody>
          <a:bodyPr wrap="square" lIns="0" tIns="0" rIns="0" bIns="0" rtlCol="0">
            <a:spAutoFit/>
          </a:bodyPr>
          <a:lstStyle/>
          <a:p>
            <a:pPr marL="228600" indent="-228600">
              <a:buSzPct val="100000"/>
              <a:buFont typeface="Arial" panose="020B0604020202020204" pitchFamily="34" charset="0"/>
              <a:buChar char="•"/>
            </a:pPr>
            <a:r>
              <a:rPr lang="en-US" sz="1200" dirty="0" smtClean="0">
                <a:solidFill>
                  <a:schemeClr val="tx1">
                    <a:lumMod val="75000"/>
                    <a:lumOff val="25000"/>
                  </a:schemeClr>
                </a:solidFill>
              </a:rPr>
              <a:t>Entities that participate in an APM that:</a:t>
            </a:r>
            <a:endParaRPr lang="en-US" sz="1200" dirty="0">
              <a:solidFill>
                <a:schemeClr val="tx1">
                  <a:lumMod val="75000"/>
                  <a:lumOff val="25000"/>
                </a:schemeClr>
              </a:solidFill>
            </a:endParaRPr>
          </a:p>
          <a:p>
            <a:pPr marL="685800" lvl="1" indent="-228600">
              <a:buSzPct val="100000"/>
              <a:buFont typeface="Arial" panose="020B0604020202020204" pitchFamily="34" charset="0"/>
              <a:buChar char="•"/>
            </a:pPr>
            <a:r>
              <a:rPr lang="en-US" sz="1200" b="1" dirty="0">
                <a:solidFill>
                  <a:schemeClr val="tx1">
                    <a:lumMod val="75000"/>
                    <a:lumOff val="25000"/>
                  </a:schemeClr>
                </a:solidFill>
              </a:rPr>
              <a:t>Bear financial risk for more than nominal monetary losses</a:t>
            </a:r>
          </a:p>
          <a:p>
            <a:pPr marL="685800" lvl="1" indent="-228600">
              <a:buSzPct val="100000"/>
              <a:buFont typeface="Arial" panose="020B0604020202020204" pitchFamily="34" charset="0"/>
              <a:buChar char="•"/>
            </a:pPr>
            <a:r>
              <a:rPr lang="en-US" sz="1200" dirty="0">
                <a:solidFill>
                  <a:schemeClr val="tx1">
                    <a:lumMod val="75000"/>
                    <a:lumOff val="25000"/>
                  </a:schemeClr>
                </a:solidFill>
              </a:rPr>
              <a:t>Requires use of a Certified Electronic Health Record (EHR)</a:t>
            </a:r>
          </a:p>
          <a:p>
            <a:pPr marL="685800" lvl="1" indent="-228600">
              <a:buSzPct val="100000"/>
              <a:buFont typeface="Arial" panose="020B0604020202020204" pitchFamily="34" charset="0"/>
              <a:buChar char="•"/>
            </a:pPr>
            <a:r>
              <a:rPr lang="en-US" sz="1200" dirty="0">
                <a:solidFill>
                  <a:schemeClr val="tx1">
                    <a:lumMod val="75000"/>
                    <a:lumOff val="25000"/>
                  </a:schemeClr>
                </a:solidFill>
              </a:rPr>
              <a:t>Base reimbursements for covered services on quality measures comparable to those used in MIPS, quality, resource use, clinical practice </a:t>
            </a:r>
            <a:r>
              <a:rPr lang="en-US" sz="1200" dirty="0" smtClean="0">
                <a:solidFill>
                  <a:schemeClr val="tx1">
                    <a:lumMod val="75000"/>
                    <a:lumOff val="25000"/>
                  </a:schemeClr>
                </a:solidFill>
              </a:rPr>
              <a:t>improvement</a:t>
            </a:r>
            <a:endParaRPr lang="en-US" sz="1200" dirty="0">
              <a:solidFill>
                <a:schemeClr val="tx1">
                  <a:lumMod val="75000"/>
                  <a:lumOff val="25000"/>
                </a:schemeClr>
              </a:solidFill>
            </a:endParaRPr>
          </a:p>
        </p:txBody>
      </p:sp>
      <p:sp>
        <p:nvSpPr>
          <p:cNvPr id="17" name="TextBox 16"/>
          <p:cNvSpPr txBox="1"/>
          <p:nvPr/>
        </p:nvSpPr>
        <p:spPr>
          <a:xfrm>
            <a:off x="4158532" y="5729331"/>
            <a:ext cx="4619707" cy="369332"/>
          </a:xfrm>
          <a:prstGeom prst="rect">
            <a:avLst/>
          </a:prstGeom>
          <a:noFill/>
        </p:spPr>
        <p:txBody>
          <a:bodyPr wrap="square" lIns="0" tIns="0" rIns="0" bIns="0" rtlCol="0">
            <a:spAutoFit/>
          </a:bodyPr>
          <a:lstStyle/>
          <a:p>
            <a:pPr marL="228600" indent="-228600">
              <a:buSzPct val="100000"/>
              <a:buFont typeface="Arial" panose="020B0604020202020204" pitchFamily="34" charset="0"/>
              <a:buChar char="•"/>
            </a:pPr>
            <a:r>
              <a:rPr lang="en-US" sz="1200" dirty="0">
                <a:solidFill>
                  <a:schemeClr val="tx1">
                    <a:lumMod val="75000"/>
                    <a:lumOff val="25000"/>
                  </a:schemeClr>
                </a:solidFill>
              </a:rPr>
              <a:t>Eligible health care professionals who achieve certain revenue </a:t>
            </a:r>
            <a:r>
              <a:rPr lang="en-US" sz="1200" dirty="0" smtClean="0">
                <a:solidFill>
                  <a:schemeClr val="tx1">
                    <a:lumMod val="75000"/>
                    <a:lumOff val="25000"/>
                  </a:schemeClr>
                </a:solidFill>
              </a:rPr>
              <a:t>thresholds </a:t>
            </a:r>
            <a:r>
              <a:rPr lang="en-US" sz="1200" dirty="0">
                <a:solidFill>
                  <a:schemeClr val="tx1">
                    <a:lumMod val="75000"/>
                    <a:lumOff val="25000"/>
                  </a:schemeClr>
                </a:solidFill>
              </a:rPr>
              <a:t>through eligible APM </a:t>
            </a:r>
            <a:r>
              <a:rPr lang="en-US" sz="1200" dirty="0" smtClean="0">
                <a:solidFill>
                  <a:schemeClr val="tx1">
                    <a:lumMod val="75000"/>
                    <a:lumOff val="25000"/>
                  </a:schemeClr>
                </a:solidFill>
              </a:rPr>
              <a:t>entities</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8370447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3"/>
            <a:ext cx="8412480" cy="469492"/>
          </a:xfrm>
        </p:spPr>
        <p:txBody>
          <a:bodyPr/>
          <a:lstStyle/>
          <a:p>
            <a:r>
              <a:rPr lang="en-US" dirty="0" smtClean="0"/>
              <a:t>Medicare ACO Models</a:t>
            </a:r>
            <a:endParaRPr lang="en-US" dirty="0"/>
          </a:p>
        </p:txBody>
      </p:sp>
      <p:sp>
        <p:nvSpPr>
          <p:cNvPr id="5" name="TextBox 4"/>
          <p:cNvSpPr txBox="1"/>
          <p:nvPr/>
        </p:nvSpPr>
        <p:spPr>
          <a:xfrm>
            <a:off x="746760" y="1893454"/>
            <a:ext cx="1982767" cy="276999"/>
          </a:xfrm>
          <a:prstGeom prst="rect">
            <a:avLst/>
          </a:prstGeom>
          <a:noFill/>
        </p:spPr>
        <p:txBody>
          <a:bodyPr wrap="square" lIns="0" tIns="0" rIns="0" bIns="0" rtlCol="0">
            <a:spAutoFit/>
          </a:bodyPr>
          <a:lstStyle/>
          <a:p>
            <a:pPr>
              <a:spcBef>
                <a:spcPts val="1200"/>
              </a:spcBef>
              <a:buSzPct val="25000"/>
            </a:pPr>
            <a:r>
              <a:rPr lang="en-US" b="1" dirty="0" smtClean="0">
                <a:solidFill>
                  <a:schemeClr val="accent1"/>
                </a:solidFill>
              </a:rPr>
              <a:t>Track 1 ACO</a:t>
            </a:r>
          </a:p>
        </p:txBody>
      </p:sp>
      <p:sp>
        <p:nvSpPr>
          <p:cNvPr id="6" name="TextBox 5"/>
          <p:cNvSpPr txBox="1"/>
          <p:nvPr/>
        </p:nvSpPr>
        <p:spPr>
          <a:xfrm>
            <a:off x="746760" y="2891095"/>
            <a:ext cx="1982767" cy="276999"/>
          </a:xfrm>
          <a:prstGeom prst="rect">
            <a:avLst/>
          </a:prstGeom>
          <a:noFill/>
        </p:spPr>
        <p:txBody>
          <a:bodyPr wrap="square" lIns="0" tIns="0" rIns="0" bIns="0" rtlCol="0">
            <a:spAutoFit/>
          </a:bodyPr>
          <a:lstStyle/>
          <a:p>
            <a:pPr>
              <a:spcBef>
                <a:spcPts val="600"/>
              </a:spcBef>
              <a:buSzPct val="25000"/>
            </a:pPr>
            <a:r>
              <a:rPr lang="en-US" b="1" dirty="0" smtClean="0">
                <a:solidFill>
                  <a:schemeClr val="accent1"/>
                </a:solidFill>
              </a:rPr>
              <a:t>Track 2 ACO</a:t>
            </a:r>
          </a:p>
        </p:txBody>
      </p:sp>
      <p:sp>
        <p:nvSpPr>
          <p:cNvPr id="10" name="TextBox 9"/>
          <p:cNvSpPr txBox="1"/>
          <p:nvPr/>
        </p:nvSpPr>
        <p:spPr>
          <a:xfrm>
            <a:off x="746760" y="3888736"/>
            <a:ext cx="1982767" cy="276999"/>
          </a:xfrm>
          <a:prstGeom prst="rect">
            <a:avLst/>
          </a:prstGeom>
          <a:noFill/>
        </p:spPr>
        <p:txBody>
          <a:bodyPr wrap="square" lIns="0" tIns="0" rIns="0" bIns="0" rtlCol="0">
            <a:spAutoFit/>
          </a:bodyPr>
          <a:lstStyle/>
          <a:p>
            <a:pPr>
              <a:spcBef>
                <a:spcPts val="600"/>
              </a:spcBef>
              <a:buSzPct val="25000"/>
            </a:pPr>
            <a:r>
              <a:rPr lang="en-US" b="1" dirty="0" smtClean="0">
                <a:solidFill>
                  <a:schemeClr val="accent1"/>
                </a:solidFill>
              </a:rPr>
              <a:t>Track 3 ACO</a:t>
            </a:r>
          </a:p>
        </p:txBody>
      </p:sp>
      <p:sp>
        <p:nvSpPr>
          <p:cNvPr id="11" name="TextBox 10"/>
          <p:cNvSpPr txBox="1"/>
          <p:nvPr/>
        </p:nvSpPr>
        <p:spPr>
          <a:xfrm>
            <a:off x="746760" y="4886377"/>
            <a:ext cx="1982767" cy="276999"/>
          </a:xfrm>
          <a:prstGeom prst="rect">
            <a:avLst/>
          </a:prstGeom>
          <a:noFill/>
        </p:spPr>
        <p:txBody>
          <a:bodyPr wrap="square" lIns="0" tIns="0" rIns="0" bIns="0" rtlCol="0">
            <a:spAutoFit/>
          </a:bodyPr>
          <a:lstStyle/>
          <a:p>
            <a:pPr>
              <a:spcBef>
                <a:spcPts val="600"/>
              </a:spcBef>
              <a:buSzPct val="25000"/>
            </a:pPr>
            <a:r>
              <a:rPr lang="en-US" b="1" dirty="0" smtClean="0">
                <a:solidFill>
                  <a:schemeClr val="accent1"/>
                </a:solidFill>
              </a:rPr>
              <a:t>Pioneer ACO</a:t>
            </a:r>
          </a:p>
        </p:txBody>
      </p:sp>
      <p:sp>
        <p:nvSpPr>
          <p:cNvPr id="12" name="TextBox 11"/>
          <p:cNvSpPr txBox="1"/>
          <p:nvPr/>
        </p:nvSpPr>
        <p:spPr>
          <a:xfrm>
            <a:off x="746760" y="5884017"/>
            <a:ext cx="1982767" cy="276999"/>
          </a:xfrm>
          <a:prstGeom prst="rect">
            <a:avLst/>
          </a:prstGeom>
          <a:noFill/>
        </p:spPr>
        <p:txBody>
          <a:bodyPr wrap="square" lIns="0" tIns="0" rIns="0" bIns="0" rtlCol="0">
            <a:spAutoFit/>
          </a:bodyPr>
          <a:lstStyle/>
          <a:p>
            <a:pPr>
              <a:spcBef>
                <a:spcPts val="600"/>
              </a:spcBef>
              <a:buSzPct val="25000"/>
            </a:pPr>
            <a:r>
              <a:rPr lang="en-US" b="1" dirty="0" smtClean="0">
                <a:solidFill>
                  <a:schemeClr val="accent1"/>
                </a:solidFill>
              </a:rPr>
              <a:t>Next Gen ACO</a:t>
            </a:r>
          </a:p>
        </p:txBody>
      </p:sp>
      <p:sp>
        <p:nvSpPr>
          <p:cNvPr id="13" name="TextBox 12"/>
          <p:cNvSpPr txBox="1"/>
          <p:nvPr/>
        </p:nvSpPr>
        <p:spPr>
          <a:xfrm>
            <a:off x="365760" y="1306315"/>
            <a:ext cx="2315096" cy="276999"/>
          </a:xfrm>
          <a:prstGeom prst="rect">
            <a:avLst/>
          </a:prstGeom>
          <a:noFill/>
        </p:spPr>
        <p:txBody>
          <a:bodyPr wrap="square" lIns="0" tIns="0" rIns="0" bIns="0" rtlCol="0">
            <a:spAutoFit/>
          </a:bodyPr>
          <a:lstStyle/>
          <a:p>
            <a:pPr>
              <a:spcBef>
                <a:spcPts val="1200"/>
              </a:spcBef>
              <a:buSzPct val="25000"/>
            </a:pPr>
            <a:r>
              <a:rPr lang="en-US" b="1" dirty="0" smtClean="0">
                <a:solidFill>
                  <a:schemeClr val="tx1">
                    <a:lumMod val="75000"/>
                    <a:lumOff val="25000"/>
                  </a:schemeClr>
                </a:solidFill>
              </a:rPr>
              <a:t>ACO Model Type</a:t>
            </a:r>
            <a:endParaRPr lang="en-US" b="1" dirty="0">
              <a:solidFill>
                <a:schemeClr val="tx1">
                  <a:lumMod val="75000"/>
                  <a:lumOff val="25000"/>
                </a:schemeClr>
              </a:solidFill>
            </a:endParaRPr>
          </a:p>
        </p:txBody>
      </p:sp>
      <p:sp>
        <p:nvSpPr>
          <p:cNvPr id="14" name="TextBox 13"/>
          <p:cNvSpPr txBox="1"/>
          <p:nvPr/>
        </p:nvSpPr>
        <p:spPr>
          <a:xfrm>
            <a:off x="3165072" y="1306315"/>
            <a:ext cx="2813857" cy="276999"/>
          </a:xfrm>
          <a:prstGeom prst="rect">
            <a:avLst/>
          </a:prstGeom>
          <a:noFill/>
        </p:spPr>
        <p:txBody>
          <a:bodyPr wrap="square" lIns="0" tIns="0" rIns="0" bIns="0" rtlCol="0">
            <a:spAutoFit/>
          </a:bodyPr>
          <a:lstStyle/>
          <a:p>
            <a:pPr algn="ctr">
              <a:spcBef>
                <a:spcPts val="1200"/>
              </a:spcBef>
              <a:buSzPct val="25000"/>
            </a:pPr>
            <a:r>
              <a:rPr lang="en-US" b="1" dirty="0" smtClean="0">
                <a:solidFill>
                  <a:schemeClr val="tx1">
                    <a:lumMod val="75000"/>
                    <a:lumOff val="25000"/>
                  </a:schemeClr>
                </a:solidFill>
              </a:rPr>
              <a:t>Two-Sided Risk?</a:t>
            </a:r>
            <a:endParaRPr lang="en-US" b="1" dirty="0">
              <a:solidFill>
                <a:schemeClr val="tx1">
                  <a:lumMod val="75000"/>
                  <a:lumOff val="25000"/>
                </a:schemeClr>
              </a:solidFill>
            </a:endParaRPr>
          </a:p>
        </p:txBody>
      </p:sp>
      <p:sp>
        <p:nvSpPr>
          <p:cNvPr id="15" name="TextBox 14"/>
          <p:cNvSpPr txBox="1"/>
          <p:nvPr/>
        </p:nvSpPr>
        <p:spPr>
          <a:xfrm>
            <a:off x="3165071" y="1893454"/>
            <a:ext cx="2813857" cy="276999"/>
          </a:xfrm>
          <a:prstGeom prst="rect">
            <a:avLst/>
          </a:prstGeom>
          <a:noFill/>
        </p:spPr>
        <p:txBody>
          <a:bodyPr wrap="square" lIns="0" tIns="0" rIns="0" bIns="0" rtlCol="0">
            <a:spAutoFit/>
          </a:bodyPr>
          <a:lstStyle/>
          <a:p>
            <a:pPr algn="ctr">
              <a:spcBef>
                <a:spcPts val="1200"/>
              </a:spcBef>
              <a:buSzPct val="25000"/>
            </a:pPr>
            <a:r>
              <a:rPr lang="en-US" b="1" dirty="0" smtClean="0">
                <a:solidFill>
                  <a:schemeClr val="accent3"/>
                </a:solidFill>
              </a:rPr>
              <a:t>No</a:t>
            </a:r>
            <a:endParaRPr lang="en-US" b="1" dirty="0">
              <a:solidFill>
                <a:schemeClr val="accent3"/>
              </a:solidFill>
            </a:endParaRPr>
          </a:p>
        </p:txBody>
      </p:sp>
      <p:sp>
        <p:nvSpPr>
          <p:cNvPr id="16" name="TextBox 15"/>
          <p:cNvSpPr txBox="1"/>
          <p:nvPr/>
        </p:nvSpPr>
        <p:spPr>
          <a:xfrm>
            <a:off x="3165071" y="5884017"/>
            <a:ext cx="2813857" cy="276999"/>
          </a:xfrm>
          <a:prstGeom prst="rect">
            <a:avLst/>
          </a:prstGeom>
          <a:noFill/>
        </p:spPr>
        <p:txBody>
          <a:bodyPr wrap="square" lIns="0" tIns="0" rIns="0" bIns="0" rtlCol="0">
            <a:spAutoFit/>
          </a:bodyPr>
          <a:lstStyle/>
          <a:p>
            <a:pPr algn="ctr">
              <a:spcBef>
                <a:spcPts val="1200"/>
              </a:spcBef>
              <a:buSzPct val="25000"/>
            </a:pPr>
            <a:r>
              <a:rPr lang="en-US" b="1" dirty="0" smtClean="0">
                <a:solidFill>
                  <a:schemeClr val="accent3"/>
                </a:solidFill>
              </a:rPr>
              <a:t>Yes</a:t>
            </a:r>
            <a:endParaRPr lang="en-US" b="1" dirty="0">
              <a:solidFill>
                <a:schemeClr val="accent3"/>
              </a:solidFill>
            </a:endParaRPr>
          </a:p>
        </p:txBody>
      </p:sp>
      <p:sp>
        <p:nvSpPr>
          <p:cNvPr id="17" name="TextBox 16"/>
          <p:cNvSpPr txBox="1"/>
          <p:nvPr/>
        </p:nvSpPr>
        <p:spPr>
          <a:xfrm>
            <a:off x="3165071" y="2891095"/>
            <a:ext cx="2813857" cy="276999"/>
          </a:xfrm>
          <a:prstGeom prst="rect">
            <a:avLst/>
          </a:prstGeom>
          <a:noFill/>
        </p:spPr>
        <p:txBody>
          <a:bodyPr wrap="square" lIns="0" tIns="0" rIns="0" bIns="0" rtlCol="0">
            <a:spAutoFit/>
          </a:bodyPr>
          <a:lstStyle/>
          <a:p>
            <a:pPr algn="ctr">
              <a:spcBef>
                <a:spcPts val="1200"/>
              </a:spcBef>
              <a:buSzPct val="25000"/>
            </a:pPr>
            <a:r>
              <a:rPr lang="en-US" b="1" dirty="0" smtClean="0">
                <a:solidFill>
                  <a:schemeClr val="accent3"/>
                </a:solidFill>
              </a:rPr>
              <a:t>Yes</a:t>
            </a:r>
            <a:endParaRPr lang="en-US" b="1" dirty="0">
              <a:solidFill>
                <a:schemeClr val="accent3"/>
              </a:solidFill>
            </a:endParaRPr>
          </a:p>
        </p:txBody>
      </p:sp>
      <p:sp>
        <p:nvSpPr>
          <p:cNvPr id="18" name="TextBox 17"/>
          <p:cNvSpPr txBox="1"/>
          <p:nvPr/>
        </p:nvSpPr>
        <p:spPr>
          <a:xfrm>
            <a:off x="3165071" y="3888736"/>
            <a:ext cx="2813857" cy="276999"/>
          </a:xfrm>
          <a:prstGeom prst="rect">
            <a:avLst/>
          </a:prstGeom>
          <a:noFill/>
        </p:spPr>
        <p:txBody>
          <a:bodyPr wrap="square" lIns="0" tIns="0" rIns="0" bIns="0" rtlCol="0">
            <a:spAutoFit/>
          </a:bodyPr>
          <a:lstStyle/>
          <a:p>
            <a:pPr algn="ctr">
              <a:spcBef>
                <a:spcPts val="1200"/>
              </a:spcBef>
              <a:buSzPct val="25000"/>
            </a:pPr>
            <a:r>
              <a:rPr lang="en-US" b="1" dirty="0" smtClean="0">
                <a:solidFill>
                  <a:schemeClr val="accent3"/>
                </a:solidFill>
              </a:rPr>
              <a:t>Yes</a:t>
            </a:r>
            <a:endParaRPr lang="en-US" b="1" dirty="0">
              <a:solidFill>
                <a:schemeClr val="accent3"/>
              </a:solidFill>
            </a:endParaRPr>
          </a:p>
        </p:txBody>
      </p:sp>
      <p:sp>
        <p:nvSpPr>
          <p:cNvPr id="19" name="TextBox 18"/>
          <p:cNvSpPr txBox="1"/>
          <p:nvPr/>
        </p:nvSpPr>
        <p:spPr>
          <a:xfrm>
            <a:off x="3165071" y="4886377"/>
            <a:ext cx="2813857" cy="276999"/>
          </a:xfrm>
          <a:prstGeom prst="rect">
            <a:avLst/>
          </a:prstGeom>
          <a:noFill/>
        </p:spPr>
        <p:txBody>
          <a:bodyPr wrap="square" lIns="0" tIns="0" rIns="0" bIns="0" rtlCol="0">
            <a:spAutoFit/>
          </a:bodyPr>
          <a:lstStyle/>
          <a:p>
            <a:pPr algn="ctr">
              <a:spcBef>
                <a:spcPts val="1200"/>
              </a:spcBef>
              <a:buSzPct val="25000"/>
            </a:pPr>
            <a:r>
              <a:rPr lang="en-US" b="1" dirty="0" smtClean="0">
                <a:solidFill>
                  <a:schemeClr val="accent3"/>
                </a:solidFill>
              </a:rPr>
              <a:t>Yes</a:t>
            </a:r>
            <a:endParaRPr lang="en-US" b="1" dirty="0">
              <a:solidFill>
                <a:schemeClr val="accent3"/>
              </a:solidFill>
            </a:endParaRPr>
          </a:p>
        </p:txBody>
      </p:sp>
      <p:cxnSp>
        <p:nvCxnSpPr>
          <p:cNvPr id="21" name="Straight Arrow Connector 20"/>
          <p:cNvCxnSpPr/>
          <p:nvPr/>
        </p:nvCxnSpPr>
        <p:spPr>
          <a:xfrm>
            <a:off x="7294416" y="2237509"/>
            <a:ext cx="0" cy="3546764"/>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87489" y="1306315"/>
            <a:ext cx="2813857" cy="276999"/>
          </a:xfrm>
          <a:prstGeom prst="rect">
            <a:avLst/>
          </a:prstGeom>
          <a:noFill/>
        </p:spPr>
        <p:txBody>
          <a:bodyPr wrap="square" lIns="0" tIns="0" rIns="0" bIns="0" rtlCol="0">
            <a:spAutoFit/>
          </a:bodyPr>
          <a:lstStyle/>
          <a:p>
            <a:pPr algn="ctr">
              <a:spcBef>
                <a:spcPts val="1200"/>
              </a:spcBef>
              <a:buSzPct val="25000"/>
            </a:pPr>
            <a:r>
              <a:rPr lang="en-US" b="1" dirty="0" smtClean="0">
                <a:solidFill>
                  <a:schemeClr val="tx1">
                    <a:lumMod val="75000"/>
                    <a:lumOff val="25000"/>
                  </a:schemeClr>
                </a:solidFill>
              </a:rPr>
              <a:t>Degree of Risk</a:t>
            </a:r>
            <a:endParaRPr lang="en-US" b="1" dirty="0">
              <a:solidFill>
                <a:schemeClr val="tx1">
                  <a:lumMod val="75000"/>
                  <a:lumOff val="25000"/>
                </a:schemeClr>
              </a:solidFill>
            </a:endParaRPr>
          </a:p>
        </p:txBody>
      </p:sp>
      <p:sp>
        <p:nvSpPr>
          <p:cNvPr id="24" name="TextBox 23"/>
          <p:cNvSpPr txBox="1"/>
          <p:nvPr/>
        </p:nvSpPr>
        <p:spPr>
          <a:xfrm>
            <a:off x="5651035" y="1924231"/>
            <a:ext cx="3286762" cy="215444"/>
          </a:xfrm>
          <a:prstGeom prst="rect">
            <a:avLst/>
          </a:prstGeom>
          <a:noFill/>
        </p:spPr>
        <p:txBody>
          <a:bodyPr wrap="square" lIns="0" tIns="0" rIns="0" bIns="0" rtlCol="0">
            <a:spAutoFit/>
          </a:bodyPr>
          <a:lstStyle/>
          <a:p>
            <a:pPr algn="ctr">
              <a:spcBef>
                <a:spcPts val="1200"/>
              </a:spcBef>
              <a:buSzPct val="25000"/>
            </a:pPr>
            <a:r>
              <a:rPr lang="en-US" sz="1400" b="1" dirty="0" smtClean="0">
                <a:solidFill>
                  <a:schemeClr val="accent4"/>
                </a:solidFill>
              </a:rPr>
              <a:t>Smallest Upside, No Downside</a:t>
            </a:r>
            <a:endParaRPr lang="en-US" sz="1400" b="1" dirty="0">
              <a:solidFill>
                <a:schemeClr val="accent4"/>
              </a:solidFill>
            </a:endParaRPr>
          </a:p>
        </p:txBody>
      </p:sp>
      <p:sp>
        <p:nvSpPr>
          <p:cNvPr id="25" name="TextBox 24"/>
          <p:cNvSpPr txBox="1"/>
          <p:nvPr/>
        </p:nvSpPr>
        <p:spPr>
          <a:xfrm>
            <a:off x="5651035" y="5910251"/>
            <a:ext cx="3286762" cy="215444"/>
          </a:xfrm>
          <a:prstGeom prst="rect">
            <a:avLst/>
          </a:prstGeom>
          <a:noFill/>
        </p:spPr>
        <p:txBody>
          <a:bodyPr wrap="square" lIns="0" tIns="0" rIns="0" bIns="0" rtlCol="0">
            <a:spAutoFit/>
          </a:bodyPr>
          <a:lstStyle/>
          <a:p>
            <a:pPr algn="ctr">
              <a:spcBef>
                <a:spcPts val="1200"/>
              </a:spcBef>
              <a:buSzPct val="25000"/>
            </a:pPr>
            <a:r>
              <a:rPr lang="en-US" sz="1400" b="1" dirty="0" smtClean="0">
                <a:solidFill>
                  <a:schemeClr val="accent4"/>
                </a:solidFill>
              </a:rPr>
              <a:t>Greatest Upside, Greatest Downside</a:t>
            </a:r>
            <a:endParaRPr lang="en-US" sz="1400" b="1" dirty="0">
              <a:solidFill>
                <a:schemeClr val="accent4"/>
              </a:solidFill>
            </a:endParaRPr>
          </a:p>
        </p:txBody>
      </p:sp>
      <p:sp>
        <p:nvSpPr>
          <p:cNvPr id="30" name="Oval 29"/>
          <p:cNvSpPr/>
          <p:nvPr/>
        </p:nvSpPr>
        <p:spPr bwMode="gray">
          <a:xfrm>
            <a:off x="7190507" y="2923118"/>
            <a:ext cx="207818" cy="207818"/>
          </a:xfrm>
          <a:prstGeom prst="ellipse">
            <a:avLst/>
          </a:prstGeom>
          <a:solidFill>
            <a:schemeClr val="accent2"/>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1" name="Oval 30"/>
          <p:cNvSpPr/>
          <p:nvPr/>
        </p:nvSpPr>
        <p:spPr bwMode="gray">
          <a:xfrm>
            <a:off x="7190507" y="3920451"/>
            <a:ext cx="207818" cy="207818"/>
          </a:xfrm>
          <a:prstGeom prst="ellipse">
            <a:avLst/>
          </a:prstGeom>
          <a:solidFill>
            <a:schemeClr val="accent2"/>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2" name="Oval 31"/>
          <p:cNvSpPr/>
          <p:nvPr/>
        </p:nvSpPr>
        <p:spPr bwMode="gray">
          <a:xfrm>
            <a:off x="7190507" y="4920872"/>
            <a:ext cx="207818" cy="207818"/>
          </a:xfrm>
          <a:prstGeom prst="ellipse">
            <a:avLst/>
          </a:prstGeom>
          <a:solidFill>
            <a:schemeClr val="accent2"/>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3" name="Text Placeholder 1"/>
          <p:cNvSpPr>
            <a:spLocks noGrp="1"/>
          </p:cNvSpPr>
          <p:nvPr>
            <p:ph type="body" sz="quarter" idx="13"/>
          </p:nvPr>
        </p:nvSpPr>
        <p:spPr>
          <a:xfrm>
            <a:off x="365760" y="782620"/>
            <a:ext cx="8412480" cy="757255"/>
          </a:xfrm>
        </p:spPr>
        <p:txBody>
          <a:bodyPr/>
          <a:lstStyle/>
          <a:p>
            <a:r>
              <a:rPr lang="en-US" dirty="0" smtClean="0"/>
              <a:t>CMS and MedPAC have indicated that not all ACOs will qualify as eligible APMs</a:t>
            </a:r>
            <a:endParaRPr lang="en-US" dirty="0"/>
          </a:p>
        </p:txBody>
      </p:sp>
    </p:spTree>
    <p:extLst>
      <p:ext uri="{BB962C8B-B14F-4D97-AF65-F5344CB8AC3E}">
        <p14:creationId xmlns:p14="http://schemas.microsoft.com/office/powerpoint/2010/main" val="40678389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365760" y="963121"/>
            <a:ext cx="8412480" cy="4734292"/>
          </a:xfrm>
        </p:spPr>
        <p:txBody>
          <a:bodyPr/>
          <a:lstStyle/>
          <a:p>
            <a:pPr marL="0" lvl="1" indent="0">
              <a:buNone/>
            </a:pPr>
            <a:r>
              <a:rPr lang="en-US" sz="1400" dirty="0">
                <a:solidFill>
                  <a:schemeClr val="tx1">
                    <a:lumMod val="75000"/>
                    <a:lumOff val="25000"/>
                  </a:schemeClr>
                </a:solidFill>
              </a:rPr>
              <a:t>MACRA requires </a:t>
            </a:r>
            <a:r>
              <a:rPr lang="en-US" sz="1400" dirty="0" smtClean="0">
                <a:solidFill>
                  <a:schemeClr val="tx1">
                    <a:lumMod val="75000"/>
                    <a:lumOff val="25000"/>
                  </a:schemeClr>
                </a:solidFill>
              </a:rPr>
              <a:t>that health </a:t>
            </a:r>
            <a:r>
              <a:rPr lang="en-US" sz="1400" dirty="0">
                <a:solidFill>
                  <a:schemeClr val="tx1">
                    <a:lumMod val="75000"/>
                    <a:lumOff val="25000"/>
                  </a:schemeClr>
                </a:solidFill>
              </a:rPr>
              <a:t>care </a:t>
            </a:r>
            <a:r>
              <a:rPr lang="en-US" sz="1400" dirty="0" smtClean="0">
                <a:solidFill>
                  <a:schemeClr val="tx1">
                    <a:lumMod val="75000"/>
                    <a:lumOff val="25000"/>
                  </a:schemeClr>
                </a:solidFill>
              </a:rPr>
              <a:t>professionals </a:t>
            </a:r>
            <a:r>
              <a:rPr lang="en-US" sz="1400" dirty="0">
                <a:solidFill>
                  <a:schemeClr val="tx1">
                    <a:lumMod val="75000"/>
                    <a:lumOff val="25000"/>
                  </a:schemeClr>
                </a:solidFill>
              </a:rPr>
              <a:t>receive at least 25% of their Medicare reimbursement through eligible APM entities beginning in 2018 in order to qualify for APM bonus payments and higher payment updates in the future. </a:t>
            </a:r>
            <a:endParaRPr lang="en-US" sz="1400" dirty="0" smtClean="0">
              <a:solidFill>
                <a:schemeClr val="tx1">
                  <a:lumMod val="75000"/>
                  <a:lumOff val="25000"/>
                </a:schemeClr>
              </a:solidFill>
            </a:endParaRPr>
          </a:p>
          <a:p>
            <a:pPr marL="0" lvl="1" indent="0">
              <a:buNone/>
            </a:pPr>
            <a:r>
              <a:rPr lang="en-US" sz="1400" dirty="0" smtClean="0">
                <a:solidFill>
                  <a:schemeClr val="tx1">
                    <a:lumMod val="75000"/>
                    <a:lumOff val="25000"/>
                  </a:schemeClr>
                </a:solidFill>
              </a:rPr>
              <a:t>Providers </a:t>
            </a:r>
            <a:r>
              <a:rPr lang="en-US" sz="1400" dirty="0">
                <a:solidFill>
                  <a:schemeClr val="tx1">
                    <a:lumMod val="75000"/>
                    <a:lumOff val="25000"/>
                  </a:schemeClr>
                </a:solidFill>
              </a:rPr>
              <a:t>who attain that threshold will receive a lump-sum bonus payment equal to 5% of their total Medicare charges for the previous year.</a:t>
            </a:r>
          </a:p>
          <a:p>
            <a:pPr marL="0" lvl="1" indent="0">
              <a:buNone/>
            </a:pPr>
            <a:r>
              <a:rPr lang="en-US" sz="1400" dirty="0" smtClean="0">
                <a:solidFill>
                  <a:schemeClr val="tx1">
                    <a:lumMod val="75000"/>
                    <a:lumOff val="25000"/>
                  </a:schemeClr>
                </a:solidFill>
              </a:rPr>
              <a:t>In </a:t>
            </a:r>
            <a:r>
              <a:rPr lang="en-US" sz="1400" dirty="0">
                <a:solidFill>
                  <a:schemeClr val="tx1">
                    <a:lumMod val="75000"/>
                    <a:lumOff val="25000"/>
                  </a:schemeClr>
                </a:solidFill>
              </a:rPr>
              <a:t>order to continue to receive the additional lump sum payment, revenue through eligible APMs must reach 50% by 2020 and 75% by 2023.</a:t>
            </a:r>
          </a:p>
          <a:p>
            <a:endParaRPr lang="en-US" dirty="0"/>
          </a:p>
        </p:txBody>
      </p:sp>
      <p:sp>
        <p:nvSpPr>
          <p:cNvPr id="2" name="Title 1"/>
          <p:cNvSpPr>
            <a:spLocks noGrp="1"/>
          </p:cNvSpPr>
          <p:nvPr>
            <p:ph type="title"/>
          </p:nvPr>
        </p:nvSpPr>
        <p:spPr>
          <a:xfrm>
            <a:off x="365760" y="295683"/>
            <a:ext cx="8412480" cy="500953"/>
          </a:xfrm>
        </p:spPr>
        <p:txBody>
          <a:bodyPr vert="horz" lIns="0" tIns="0" rIns="0" bIns="0" rtlCol="0" anchor="t" anchorCtr="0">
            <a:noAutofit/>
          </a:bodyPr>
          <a:lstStyle/>
          <a:p>
            <a:r>
              <a:rPr lang="en-US" dirty="0" smtClean="0"/>
              <a:t>APM Qualifying Thresholds</a:t>
            </a:r>
            <a:endParaRPr lang="en-US" dirty="0"/>
          </a:p>
        </p:txBody>
      </p:sp>
      <p:graphicFrame>
        <p:nvGraphicFramePr>
          <p:cNvPr id="5" name="Content Placeholder 4"/>
          <p:cNvGraphicFramePr>
            <a:graphicFrameLocks noGrp="1"/>
          </p:cNvGraphicFramePr>
          <p:nvPr>
            <p:ph idx="4294967295"/>
            <p:extLst/>
          </p:nvPr>
        </p:nvGraphicFramePr>
        <p:xfrm>
          <a:off x="365760" y="4943240"/>
          <a:ext cx="8413750" cy="1479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514108" y="3152848"/>
            <a:ext cx="8264132" cy="2283655"/>
            <a:chOff x="448573" y="2533978"/>
            <a:chExt cx="8264132" cy="2283655"/>
          </a:xfrm>
        </p:grpSpPr>
        <p:graphicFrame>
          <p:nvGraphicFramePr>
            <p:cNvPr id="6" name="Content Placeholder 9"/>
            <p:cNvGraphicFramePr>
              <a:graphicFrameLocks/>
            </p:cNvGraphicFramePr>
            <p:nvPr>
              <p:extLst/>
            </p:nvPr>
          </p:nvGraphicFramePr>
          <p:xfrm>
            <a:off x="5895319" y="2558158"/>
            <a:ext cx="2817386" cy="22594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ontent Placeholder 9"/>
            <p:cNvGraphicFramePr>
              <a:graphicFrameLocks/>
            </p:cNvGraphicFramePr>
            <p:nvPr>
              <p:extLst/>
            </p:nvPr>
          </p:nvGraphicFramePr>
          <p:xfrm>
            <a:off x="3163823" y="2533978"/>
            <a:ext cx="2816352" cy="22585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ontent Placeholder 9"/>
            <p:cNvGraphicFramePr>
              <a:graphicFrameLocks/>
            </p:cNvGraphicFramePr>
            <p:nvPr>
              <p:extLst/>
            </p:nvPr>
          </p:nvGraphicFramePr>
          <p:xfrm>
            <a:off x="448573" y="2533978"/>
            <a:ext cx="2816352" cy="2258568"/>
          </p:xfrm>
          <a:graphic>
            <a:graphicData uri="http://schemas.openxmlformats.org/drawingml/2006/chart">
              <c:chart xmlns:c="http://schemas.openxmlformats.org/drawingml/2006/chart" xmlns:r="http://schemas.openxmlformats.org/officeDocument/2006/relationships" r:id="rId9"/>
            </a:graphicData>
          </a:graphic>
        </p:graphicFrame>
      </p:grpSp>
      <p:sp>
        <p:nvSpPr>
          <p:cNvPr id="10" name="TextBox 9"/>
          <p:cNvSpPr txBox="1"/>
          <p:nvPr/>
        </p:nvSpPr>
        <p:spPr>
          <a:xfrm>
            <a:off x="444254" y="2834029"/>
            <a:ext cx="8255493" cy="246221"/>
          </a:xfrm>
          <a:prstGeom prst="rect">
            <a:avLst/>
          </a:prstGeom>
          <a:noFill/>
        </p:spPr>
        <p:txBody>
          <a:bodyPr wrap="square" lIns="0" tIns="0" rIns="0" bIns="0" rtlCol="0">
            <a:spAutoFit/>
          </a:bodyPr>
          <a:lstStyle/>
          <a:p>
            <a:pPr algn="ctr">
              <a:spcBef>
                <a:spcPts val="1200"/>
              </a:spcBef>
              <a:buSzPct val="25000"/>
            </a:pPr>
            <a:r>
              <a:rPr lang="en-US" sz="1600" b="1" dirty="0">
                <a:solidFill>
                  <a:schemeClr val="tx1">
                    <a:lumMod val="75000"/>
                    <a:lumOff val="25000"/>
                  </a:schemeClr>
                </a:solidFill>
              </a:rPr>
              <a:t>Percentage of </a:t>
            </a:r>
            <a:r>
              <a:rPr lang="en-US" sz="1600" b="1" i="1" u="sng" dirty="0">
                <a:solidFill>
                  <a:schemeClr val="tx1">
                    <a:lumMod val="75000"/>
                    <a:lumOff val="25000"/>
                  </a:schemeClr>
                </a:solidFill>
              </a:rPr>
              <a:t>Medicare</a:t>
            </a:r>
            <a:r>
              <a:rPr lang="en-US" sz="1600" b="1" dirty="0">
                <a:solidFill>
                  <a:schemeClr val="tx1">
                    <a:lumMod val="75000"/>
                    <a:lumOff val="25000"/>
                  </a:schemeClr>
                </a:solidFill>
              </a:rPr>
              <a:t> charges </a:t>
            </a:r>
            <a:r>
              <a:rPr lang="en-US" sz="1600" b="1" dirty="0" smtClean="0">
                <a:solidFill>
                  <a:schemeClr val="tx1">
                    <a:lumMod val="75000"/>
                    <a:lumOff val="25000"/>
                  </a:schemeClr>
                </a:solidFill>
              </a:rPr>
              <a:t>through </a:t>
            </a:r>
            <a:r>
              <a:rPr lang="en-US" sz="1600" b="1" dirty="0">
                <a:solidFill>
                  <a:schemeClr val="tx1">
                    <a:lumMod val="75000"/>
                    <a:lumOff val="25000"/>
                  </a:schemeClr>
                </a:solidFill>
              </a:rPr>
              <a:t>eligible APM entities versus Fee-for-Service</a:t>
            </a:r>
          </a:p>
        </p:txBody>
      </p:sp>
      <p:sp>
        <p:nvSpPr>
          <p:cNvPr id="11" name="Text Placeholder 11"/>
          <p:cNvSpPr txBox="1">
            <a:spLocks/>
          </p:cNvSpPr>
          <p:nvPr/>
        </p:nvSpPr>
        <p:spPr bwMode="gray">
          <a:xfrm>
            <a:off x="365760" y="6064015"/>
            <a:ext cx="8412480" cy="30777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nchor="b" anchorCtr="0">
            <a:noAutofit/>
          </a:bodyPr>
          <a:lstStyle/>
          <a:p>
            <a:pPr fontAlgn="base"/>
            <a:r>
              <a:rPr lang="fr-FR" sz="900" dirty="0">
                <a:solidFill>
                  <a:schemeClr val="tx2"/>
                </a:solidFill>
              </a:rPr>
              <a:t>Source: </a:t>
            </a:r>
            <a:r>
              <a:rPr lang="fr-FR" sz="900" dirty="0" smtClean="0">
                <a:solidFill>
                  <a:schemeClr val="tx2"/>
                </a:solidFill>
              </a:rPr>
              <a:t>Public Law 114-10 (April 16, 2015)</a:t>
            </a:r>
            <a:endParaRPr lang="fr-FR" sz="900" dirty="0">
              <a:solidFill>
                <a:schemeClr val="tx2"/>
              </a:solidFill>
            </a:endParaRPr>
          </a:p>
        </p:txBody>
      </p:sp>
    </p:spTree>
    <p:extLst>
      <p:ext uri="{BB962C8B-B14F-4D97-AF65-F5344CB8AC3E}">
        <p14:creationId xmlns:p14="http://schemas.microsoft.com/office/powerpoint/2010/main" val="5752942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1069776" y="3904901"/>
            <a:ext cx="0" cy="914400"/>
          </a:xfrm>
          <a:prstGeom prst="line">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p:txBody>
          <a:bodyPr/>
          <a:lstStyle/>
          <a:p>
            <a:r>
              <a:rPr lang="en-US" dirty="0"/>
              <a:t>The All-Payer Model is poised to drive increased participation in risk-bearing coordinated care models across all payers, not just Medicare.</a:t>
            </a:r>
          </a:p>
          <a:p>
            <a:endParaRPr lang="en-US" dirty="0"/>
          </a:p>
        </p:txBody>
      </p:sp>
      <p:sp>
        <p:nvSpPr>
          <p:cNvPr id="3" name="Title 2"/>
          <p:cNvSpPr>
            <a:spLocks noGrp="1"/>
          </p:cNvSpPr>
          <p:nvPr>
            <p:ph type="title"/>
          </p:nvPr>
        </p:nvSpPr>
        <p:spPr/>
        <p:txBody>
          <a:bodyPr/>
          <a:lstStyle/>
          <a:p>
            <a:r>
              <a:rPr lang="en-US" dirty="0"/>
              <a:t>Potential of the Combination All-Payer Model</a:t>
            </a:r>
          </a:p>
        </p:txBody>
      </p:sp>
      <p:sp>
        <p:nvSpPr>
          <p:cNvPr id="10" name="TextBox 9"/>
          <p:cNvSpPr txBox="1"/>
          <p:nvPr/>
        </p:nvSpPr>
        <p:spPr>
          <a:xfrm>
            <a:off x="238760" y="1958548"/>
            <a:ext cx="608003" cy="284023"/>
          </a:xfrm>
          <a:prstGeom prst="rect">
            <a:avLst/>
          </a:prstGeom>
          <a:noFill/>
        </p:spPr>
        <p:txBody>
          <a:bodyPr wrap="square" lIns="0" tIns="0" rIns="0" bIns="0" rtlCol="0">
            <a:spAutoFit/>
          </a:bodyPr>
          <a:lstStyle/>
          <a:p>
            <a:pPr>
              <a:spcBef>
                <a:spcPts val="1200"/>
              </a:spcBef>
              <a:buSzPct val="25000"/>
            </a:pPr>
            <a:r>
              <a:rPr lang="en-US" b="1" dirty="0" smtClean="0">
                <a:solidFill>
                  <a:schemeClr val="accent2"/>
                </a:solidFill>
              </a:rPr>
              <a:t>2021</a:t>
            </a:r>
            <a:endParaRPr lang="en-US" b="1" dirty="0">
              <a:solidFill>
                <a:schemeClr val="accent2"/>
              </a:solidFill>
            </a:endParaRPr>
          </a:p>
        </p:txBody>
      </p:sp>
      <p:sp>
        <p:nvSpPr>
          <p:cNvPr id="11" name="TextBox 10"/>
          <p:cNvSpPr txBox="1"/>
          <p:nvPr/>
        </p:nvSpPr>
        <p:spPr>
          <a:xfrm>
            <a:off x="238760" y="2856240"/>
            <a:ext cx="608003" cy="284023"/>
          </a:xfrm>
          <a:prstGeom prst="rect">
            <a:avLst/>
          </a:prstGeom>
          <a:noFill/>
        </p:spPr>
        <p:txBody>
          <a:bodyPr wrap="square" lIns="0" tIns="0" rIns="0" bIns="0" rtlCol="0">
            <a:spAutoFit/>
          </a:bodyPr>
          <a:lstStyle/>
          <a:p>
            <a:pPr>
              <a:spcBef>
                <a:spcPts val="1200"/>
              </a:spcBef>
              <a:buSzPct val="25000"/>
            </a:pPr>
            <a:r>
              <a:rPr lang="en-US" b="1" dirty="0" smtClean="0">
                <a:solidFill>
                  <a:schemeClr val="accent2"/>
                </a:solidFill>
              </a:rPr>
              <a:t>2022</a:t>
            </a:r>
            <a:endParaRPr lang="en-US" b="1" dirty="0">
              <a:solidFill>
                <a:schemeClr val="accent2"/>
              </a:solidFill>
            </a:endParaRPr>
          </a:p>
        </p:txBody>
      </p:sp>
      <p:sp>
        <p:nvSpPr>
          <p:cNvPr id="13" name="Rectangle 12"/>
          <p:cNvSpPr/>
          <p:nvPr/>
        </p:nvSpPr>
        <p:spPr>
          <a:xfrm>
            <a:off x="1397316" y="2222113"/>
            <a:ext cx="7270087" cy="1723549"/>
          </a:xfrm>
          <a:prstGeom prst="rect">
            <a:avLst/>
          </a:prstGeom>
        </p:spPr>
        <p:txBody>
          <a:bodyPr wrap="square" lIns="0" tIns="0" rIns="0" bIns="0">
            <a:spAutoFit/>
          </a:bodyPr>
          <a:lstStyle/>
          <a:p>
            <a:r>
              <a:rPr lang="en-US" sz="1400" dirty="0">
                <a:solidFill>
                  <a:schemeClr val="accent1"/>
                </a:solidFill>
              </a:rPr>
              <a:t>Beginning in 2021, health care professionals can qualify for temporary Medicare APM bonus payments and higher payment updates through a combination all-payer and Medicare payment threshold</a:t>
            </a:r>
            <a:r>
              <a:rPr lang="en-US" sz="1400" dirty="0" smtClean="0">
                <a:solidFill>
                  <a:schemeClr val="accent1"/>
                </a:solidFill>
              </a:rPr>
              <a:t>.  </a:t>
            </a:r>
          </a:p>
          <a:p>
            <a:endParaRPr lang="en-US" sz="1400" dirty="0" smtClean="0">
              <a:solidFill>
                <a:schemeClr val="accent1"/>
              </a:solidFill>
            </a:endParaRPr>
          </a:p>
          <a:p>
            <a:r>
              <a:rPr lang="en-US" sz="1400" dirty="0" smtClean="0">
                <a:solidFill>
                  <a:schemeClr val="accent1"/>
                </a:solidFill>
              </a:rPr>
              <a:t>In order to qualify in 2021 and 2022, health care professionals </a:t>
            </a:r>
            <a:r>
              <a:rPr lang="en-US" sz="1400" dirty="0">
                <a:solidFill>
                  <a:schemeClr val="accent1"/>
                </a:solidFill>
              </a:rPr>
              <a:t>must </a:t>
            </a:r>
            <a:r>
              <a:rPr lang="en-US" sz="1400" dirty="0" smtClean="0">
                <a:solidFill>
                  <a:schemeClr val="accent1"/>
                </a:solidFill>
              </a:rPr>
              <a:t>receive </a:t>
            </a:r>
            <a:r>
              <a:rPr lang="en-US" sz="1400" dirty="0">
                <a:solidFill>
                  <a:schemeClr val="accent1"/>
                </a:solidFill>
              </a:rPr>
              <a:t>at least 50% of the sum of payments by Medicare and other payers through eligible APM entities and other risk-bearing, coordinated care models. </a:t>
            </a:r>
          </a:p>
          <a:p>
            <a:endParaRPr lang="en-US" sz="1400" dirty="0">
              <a:solidFill>
                <a:schemeClr val="tx1">
                  <a:lumMod val="75000"/>
                  <a:lumOff val="25000"/>
                </a:schemeClr>
              </a:solidFill>
            </a:endParaRPr>
          </a:p>
        </p:txBody>
      </p:sp>
      <p:sp>
        <p:nvSpPr>
          <p:cNvPr id="16" name="Rectangle 15"/>
          <p:cNvSpPr/>
          <p:nvPr/>
        </p:nvSpPr>
        <p:spPr>
          <a:xfrm>
            <a:off x="1397315" y="4063488"/>
            <a:ext cx="7270087" cy="430887"/>
          </a:xfrm>
          <a:prstGeom prst="rect">
            <a:avLst/>
          </a:prstGeom>
        </p:spPr>
        <p:txBody>
          <a:bodyPr wrap="square" lIns="0" tIns="0" rIns="0" bIns="0">
            <a:spAutoFit/>
          </a:bodyPr>
          <a:lstStyle/>
          <a:p>
            <a:r>
              <a:rPr lang="en-US" sz="1400" dirty="0">
                <a:solidFill>
                  <a:schemeClr val="accent3"/>
                </a:solidFill>
              </a:rPr>
              <a:t>For 2023 and subsequent years, health care professionals must receive at least 75% of payments through eligible APM entities and other risk-bearing, coordinated care models</a:t>
            </a:r>
          </a:p>
        </p:txBody>
      </p:sp>
      <p:sp>
        <p:nvSpPr>
          <p:cNvPr id="19" name="Rectangle 18"/>
          <p:cNvSpPr/>
          <p:nvPr/>
        </p:nvSpPr>
        <p:spPr>
          <a:xfrm>
            <a:off x="365760" y="5746742"/>
            <a:ext cx="8412480" cy="661224"/>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wrap="square" lIns="88900" tIns="88900" rIns="88900" bIns="88900" anchor="ctr" anchorCtr="0">
            <a:noAutofit/>
          </a:bodyPr>
          <a:lstStyle/>
          <a:p>
            <a:pPr algn="ctr">
              <a:spcBef>
                <a:spcPct val="20000"/>
              </a:spcBef>
              <a:spcAft>
                <a:spcPct val="0"/>
              </a:spcAft>
            </a:pPr>
            <a:r>
              <a:rPr lang="en-US" sz="1400" b="1" dirty="0">
                <a:solidFill>
                  <a:schemeClr val="tx2"/>
                </a:solidFill>
              </a:rPr>
              <a:t>Under an all-payer model, at least 25% of Medicare payments for covered professional services must be through an eligible APM entity. </a:t>
            </a:r>
          </a:p>
        </p:txBody>
      </p:sp>
      <p:cxnSp>
        <p:nvCxnSpPr>
          <p:cNvPr id="6" name="Straight Connector 5"/>
          <p:cNvCxnSpPr/>
          <p:nvPr/>
        </p:nvCxnSpPr>
        <p:spPr>
          <a:xfrm>
            <a:off x="1069776" y="2100559"/>
            <a:ext cx="0" cy="1771786"/>
          </a:xfrm>
          <a:prstGeom prst="line">
            <a:avLst/>
          </a:prstGeom>
          <a:ln w="57150">
            <a:solidFill>
              <a:schemeClr val="accent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38760" y="3753933"/>
            <a:ext cx="800028" cy="276999"/>
          </a:xfrm>
          <a:prstGeom prst="rect">
            <a:avLst/>
          </a:prstGeom>
          <a:noFill/>
        </p:spPr>
        <p:txBody>
          <a:bodyPr wrap="square" lIns="0" tIns="0" rIns="0" bIns="0" rtlCol="0">
            <a:spAutoFit/>
          </a:bodyPr>
          <a:lstStyle/>
          <a:p>
            <a:pPr>
              <a:spcBef>
                <a:spcPts val="1200"/>
              </a:spcBef>
              <a:buSzPct val="25000"/>
            </a:pPr>
            <a:r>
              <a:rPr lang="en-US" b="1" dirty="0" smtClean="0">
                <a:solidFill>
                  <a:schemeClr val="accent2"/>
                </a:solidFill>
              </a:rPr>
              <a:t>2023</a:t>
            </a:r>
            <a:endParaRPr lang="en-US" b="1" dirty="0">
              <a:solidFill>
                <a:schemeClr val="accent2"/>
              </a:solidFill>
            </a:endParaRPr>
          </a:p>
        </p:txBody>
      </p:sp>
    </p:spTree>
    <p:extLst>
      <p:ext uri="{BB962C8B-B14F-4D97-AF65-F5344CB8AC3E}">
        <p14:creationId xmlns:p14="http://schemas.microsoft.com/office/powerpoint/2010/main" val="22974794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Medicare Advantage plans, Medicaid programs and commercial payers will have to meet criteria similar to those for eligible APM entities to qualify under the All-Payer Model</a:t>
            </a:r>
            <a:endParaRPr lang="en-US" dirty="0"/>
          </a:p>
        </p:txBody>
      </p:sp>
      <p:sp>
        <p:nvSpPr>
          <p:cNvPr id="3" name="Title 2"/>
          <p:cNvSpPr>
            <a:spLocks noGrp="1"/>
          </p:cNvSpPr>
          <p:nvPr>
            <p:ph type="title"/>
          </p:nvPr>
        </p:nvSpPr>
        <p:spPr/>
        <p:txBody>
          <a:bodyPr/>
          <a:lstStyle/>
          <a:p>
            <a:r>
              <a:rPr lang="en-US" dirty="0" smtClean="0"/>
              <a:t>Requirements for Non-Medicare Payments</a:t>
            </a:r>
            <a:endParaRPr lang="en-US" dirty="0"/>
          </a:p>
        </p:txBody>
      </p:sp>
      <p:sp>
        <p:nvSpPr>
          <p:cNvPr id="7" name="Text Placeholder 11"/>
          <p:cNvSpPr txBox="1">
            <a:spLocks/>
          </p:cNvSpPr>
          <p:nvPr/>
        </p:nvSpPr>
        <p:spPr bwMode="gray">
          <a:xfrm>
            <a:off x="365760" y="6064015"/>
            <a:ext cx="8412480" cy="30777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nchor="b" anchorCtr="0">
            <a:noAutofit/>
          </a:bodyPr>
          <a:lstStyle/>
          <a:p>
            <a:pPr fontAlgn="base"/>
            <a:r>
              <a:rPr lang="fr-FR" sz="900" dirty="0">
                <a:solidFill>
                  <a:schemeClr val="tx2"/>
                </a:solidFill>
              </a:rPr>
              <a:t>Source: </a:t>
            </a:r>
            <a:r>
              <a:rPr lang="fr-FR" sz="900" dirty="0" smtClean="0">
                <a:solidFill>
                  <a:schemeClr val="tx2"/>
                </a:solidFill>
              </a:rPr>
              <a:t>Public Law 114-10 (April 16, 2015)</a:t>
            </a:r>
            <a:endParaRPr lang="fr-FR" sz="900" dirty="0">
              <a:solidFill>
                <a:schemeClr val="tx2"/>
              </a:solidFill>
            </a:endParaRPr>
          </a:p>
        </p:txBody>
      </p:sp>
      <p:sp>
        <p:nvSpPr>
          <p:cNvPr id="8" name="TextBox 7"/>
          <p:cNvSpPr txBox="1"/>
          <p:nvPr/>
        </p:nvSpPr>
        <p:spPr>
          <a:xfrm>
            <a:off x="365760" y="1697383"/>
            <a:ext cx="8412480" cy="246221"/>
          </a:xfrm>
          <a:prstGeom prst="rect">
            <a:avLst/>
          </a:prstGeom>
          <a:noFill/>
        </p:spPr>
        <p:txBody>
          <a:bodyPr wrap="square" lIns="0" tIns="0" rIns="0" bIns="0" rtlCol="0">
            <a:spAutoFit/>
          </a:bodyPr>
          <a:lstStyle/>
          <a:p>
            <a:pPr>
              <a:spcBef>
                <a:spcPts val="1200"/>
              </a:spcBef>
              <a:buSzPct val="25000"/>
            </a:pPr>
            <a:r>
              <a:rPr lang="en-US" sz="1600" b="1" dirty="0" smtClean="0">
                <a:solidFill>
                  <a:schemeClr val="tx1">
                    <a:lumMod val="75000"/>
                    <a:lumOff val="25000"/>
                  </a:schemeClr>
                </a:solidFill>
              </a:rPr>
              <a:t>Key Criteria for other Qualifying Arrangements:  </a:t>
            </a:r>
            <a:endParaRPr lang="en-US" sz="1600" b="1" dirty="0">
              <a:solidFill>
                <a:schemeClr val="tx1">
                  <a:lumMod val="75000"/>
                  <a:lumOff val="25000"/>
                </a:schemeClr>
              </a:solidFill>
            </a:endParaRPr>
          </a:p>
        </p:txBody>
      </p:sp>
      <p:grpSp>
        <p:nvGrpSpPr>
          <p:cNvPr id="9" name="Group 8"/>
          <p:cNvGrpSpPr/>
          <p:nvPr/>
        </p:nvGrpSpPr>
        <p:grpSpPr>
          <a:xfrm>
            <a:off x="947651" y="2097456"/>
            <a:ext cx="5019630" cy="1569829"/>
            <a:chOff x="1177938" y="1388460"/>
            <a:chExt cx="5019630" cy="1569829"/>
          </a:xfrm>
        </p:grpSpPr>
        <p:sp>
          <p:nvSpPr>
            <p:cNvPr id="10" name="TextBox 9"/>
            <p:cNvSpPr txBox="1"/>
            <p:nvPr/>
          </p:nvSpPr>
          <p:spPr>
            <a:xfrm>
              <a:off x="1688246" y="1459170"/>
              <a:ext cx="4222405" cy="246221"/>
            </a:xfrm>
            <a:prstGeom prst="rect">
              <a:avLst/>
            </a:prstGeom>
            <a:noFill/>
          </p:spPr>
          <p:txBody>
            <a:bodyPr wrap="square" lIns="0" tIns="0" rIns="0" bIns="0" rtlCol="0">
              <a:spAutoFit/>
            </a:bodyPr>
            <a:lstStyle/>
            <a:p>
              <a:pPr>
                <a:spcBef>
                  <a:spcPts val="1200"/>
                </a:spcBef>
                <a:buSzPct val="25000"/>
              </a:pPr>
              <a:r>
                <a:rPr lang="en-US" sz="1600" b="1" dirty="0">
                  <a:solidFill>
                    <a:schemeClr val="accent3"/>
                  </a:solidFill>
                </a:rPr>
                <a:t>Bear more than nominal financial risk</a:t>
              </a:r>
            </a:p>
          </p:txBody>
        </p:sp>
        <p:sp>
          <p:nvSpPr>
            <p:cNvPr id="11" name="TextBox 10"/>
            <p:cNvSpPr txBox="1"/>
            <p:nvPr/>
          </p:nvSpPr>
          <p:spPr>
            <a:xfrm>
              <a:off x="1688246" y="2053062"/>
              <a:ext cx="4509322" cy="246221"/>
            </a:xfrm>
            <a:prstGeom prst="rect">
              <a:avLst/>
            </a:prstGeom>
            <a:noFill/>
          </p:spPr>
          <p:txBody>
            <a:bodyPr wrap="square" lIns="0" tIns="0" rIns="0" bIns="0" rtlCol="0">
              <a:spAutoFit/>
            </a:bodyPr>
            <a:lstStyle/>
            <a:p>
              <a:pPr>
                <a:spcBef>
                  <a:spcPts val="1200"/>
                </a:spcBef>
                <a:buSzPct val="25000"/>
              </a:pPr>
              <a:r>
                <a:rPr lang="en-US" sz="1600" b="1" dirty="0" smtClean="0">
                  <a:solidFill>
                    <a:schemeClr val="accent2"/>
                  </a:solidFill>
                </a:rPr>
                <a:t>Reimbursements based on quality</a:t>
              </a:r>
              <a:endParaRPr lang="en-US" sz="1600" b="1" dirty="0">
                <a:solidFill>
                  <a:schemeClr val="accent2"/>
                </a:solidFill>
              </a:endParaRPr>
            </a:p>
          </p:txBody>
        </p:sp>
        <p:sp>
          <p:nvSpPr>
            <p:cNvPr id="12" name="TextBox 11"/>
            <p:cNvSpPr txBox="1"/>
            <p:nvPr/>
          </p:nvSpPr>
          <p:spPr>
            <a:xfrm>
              <a:off x="1688246" y="2646955"/>
              <a:ext cx="3758277" cy="246221"/>
            </a:xfrm>
            <a:prstGeom prst="rect">
              <a:avLst/>
            </a:prstGeom>
            <a:noFill/>
          </p:spPr>
          <p:txBody>
            <a:bodyPr wrap="square" lIns="0" tIns="0" rIns="0" bIns="0" rtlCol="0">
              <a:spAutoFit/>
            </a:bodyPr>
            <a:lstStyle/>
            <a:p>
              <a:pPr>
                <a:spcBef>
                  <a:spcPts val="1200"/>
                </a:spcBef>
                <a:buSzPct val="25000"/>
              </a:pPr>
              <a:r>
                <a:rPr lang="en-US" sz="1600" b="1" dirty="0" smtClean="0">
                  <a:solidFill>
                    <a:schemeClr val="accent1"/>
                  </a:solidFill>
                </a:rPr>
                <a:t>Certified EHR</a:t>
              </a:r>
              <a:endParaRPr lang="en-US" sz="1600" b="1" dirty="0">
                <a:solidFill>
                  <a:schemeClr val="accent1"/>
                </a:solidFill>
              </a:endParaRPr>
            </a:p>
          </p:txBody>
        </p:sp>
        <p:grpSp>
          <p:nvGrpSpPr>
            <p:cNvPr id="13" name="Group 12"/>
            <p:cNvGrpSpPr/>
            <p:nvPr/>
          </p:nvGrpSpPr>
          <p:grpSpPr>
            <a:xfrm>
              <a:off x="1177938" y="1388460"/>
              <a:ext cx="360961" cy="369332"/>
              <a:chOff x="2874819" y="1476206"/>
              <a:chExt cx="360961" cy="369332"/>
            </a:xfrm>
          </p:grpSpPr>
          <p:sp>
            <p:nvSpPr>
              <p:cNvPr id="19" name="Rectangle 18"/>
              <p:cNvSpPr/>
              <p:nvPr/>
            </p:nvSpPr>
            <p:spPr bwMode="gray">
              <a:xfrm>
                <a:off x="2874819" y="1476206"/>
                <a:ext cx="360961" cy="362219"/>
              </a:xfrm>
              <a:prstGeom prst="rect">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0" name="TextBox 19"/>
              <p:cNvSpPr txBox="1"/>
              <p:nvPr/>
            </p:nvSpPr>
            <p:spPr>
              <a:xfrm>
                <a:off x="2937905" y="1476206"/>
                <a:ext cx="297874" cy="369332"/>
              </a:xfrm>
              <a:prstGeom prst="rect">
                <a:avLst/>
              </a:prstGeom>
              <a:noFill/>
            </p:spPr>
            <p:txBody>
              <a:bodyPr wrap="square" lIns="0" tIns="0" rIns="0" bIns="0" rtlCol="0">
                <a:spAutoFit/>
              </a:bodyPr>
              <a:lstStyle/>
              <a:p>
                <a:pPr marL="285750" indent="-285750">
                  <a:spcBef>
                    <a:spcPts val="1200"/>
                  </a:spcBef>
                  <a:buSzPct val="100000"/>
                  <a:buFont typeface="Wingdings" panose="05000000000000000000" pitchFamily="2" charset="2"/>
                  <a:buChar char="ü"/>
                </a:pPr>
                <a:r>
                  <a:rPr lang="en-US" sz="2400" dirty="0" smtClean="0">
                    <a:solidFill>
                      <a:schemeClr val="accent3"/>
                    </a:solidFill>
                  </a:rPr>
                  <a:t> </a:t>
                </a:r>
                <a:endParaRPr lang="en-US" sz="2400" dirty="0">
                  <a:solidFill>
                    <a:schemeClr val="accent3"/>
                  </a:solidFill>
                </a:endParaRPr>
              </a:p>
            </p:txBody>
          </p:sp>
        </p:grpSp>
        <p:sp>
          <p:nvSpPr>
            <p:cNvPr id="14" name="Rectangle 13"/>
            <p:cNvSpPr/>
            <p:nvPr/>
          </p:nvSpPr>
          <p:spPr bwMode="gray">
            <a:xfrm>
              <a:off x="1177938" y="1989233"/>
              <a:ext cx="360961" cy="362219"/>
            </a:xfrm>
            <a:prstGeom prst="rect">
              <a:avLst/>
            </a:prstGeom>
            <a:noFill/>
            <a:ln w="19050" algn="ctr">
              <a:solidFill>
                <a:schemeClr val="accent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5" name="TextBox 14"/>
            <p:cNvSpPr txBox="1"/>
            <p:nvPr/>
          </p:nvSpPr>
          <p:spPr>
            <a:xfrm>
              <a:off x="1241024" y="1989233"/>
              <a:ext cx="297874" cy="369332"/>
            </a:xfrm>
            <a:prstGeom prst="rect">
              <a:avLst/>
            </a:prstGeom>
            <a:noFill/>
          </p:spPr>
          <p:txBody>
            <a:bodyPr wrap="square" lIns="0" tIns="0" rIns="0" bIns="0" rtlCol="0">
              <a:spAutoFit/>
            </a:bodyPr>
            <a:lstStyle/>
            <a:p>
              <a:pPr marL="285750" indent="-285750">
                <a:spcBef>
                  <a:spcPts val="1200"/>
                </a:spcBef>
                <a:buSzPct val="100000"/>
                <a:buFont typeface="Wingdings" panose="05000000000000000000" pitchFamily="2" charset="2"/>
                <a:buChar char="ü"/>
              </a:pPr>
              <a:r>
                <a:rPr lang="en-US" sz="2400" dirty="0" smtClean="0">
                  <a:solidFill>
                    <a:schemeClr val="accent2"/>
                  </a:solidFill>
                </a:rPr>
                <a:t> </a:t>
              </a:r>
              <a:endParaRPr lang="en-US" sz="2400" dirty="0">
                <a:solidFill>
                  <a:schemeClr val="accent2"/>
                </a:solidFill>
              </a:endParaRPr>
            </a:p>
          </p:txBody>
        </p:sp>
        <p:sp>
          <p:nvSpPr>
            <p:cNvPr id="16" name="Rectangle 15"/>
            <p:cNvSpPr/>
            <p:nvPr/>
          </p:nvSpPr>
          <p:spPr bwMode="gray">
            <a:xfrm>
              <a:off x="1177938" y="2588957"/>
              <a:ext cx="360961" cy="362219"/>
            </a:xfrm>
            <a:prstGeom prst="rect">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7" name="TextBox 16"/>
            <p:cNvSpPr txBox="1"/>
            <p:nvPr/>
          </p:nvSpPr>
          <p:spPr>
            <a:xfrm>
              <a:off x="1241024" y="2588957"/>
              <a:ext cx="297874" cy="369332"/>
            </a:xfrm>
            <a:prstGeom prst="rect">
              <a:avLst/>
            </a:prstGeom>
            <a:noFill/>
          </p:spPr>
          <p:txBody>
            <a:bodyPr wrap="square" lIns="0" tIns="0" rIns="0" bIns="0" rtlCol="0">
              <a:spAutoFit/>
            </a:bodyPr>
            <a:lstStyle/>
            <a:p>
              <a:pPr marL="285750" indent="-285750">
                <a:spcBef>
                  <a:spcPts val="1200"/>
                </a:spcBef>
                <a:buSzPct val="100000"/>
                <a:buFont typeface="Wingdings" panose="05000000000000000000" pitchFamily="2" charset="2"/>
                <a:buChar char="ü"/>
              </a:pPr>
              <a:r>
                <a:rPr lang="en-US" sz="2400" dirty="0" smtClean="0">
                  <a:solidFill>
                    <a:schemeClr val="accent1"/>
                  </a:solidFill>
                </a:rPr>
                <a:t> </a:t>
              </a:r>
              <a:endParaRPr lang="en-US" sz="2400" dirty="0">
                <a:solidFill>
                  <a:schemeClr val="accent1"/>
                </a:solidFill>
              </a:endParaRPr>
            </a:p>
          </p:txBody>
        </p:sp>
      </p:grpSp>
      <p:sp>
        <p:nvSpPr>
          <p:cNvPr id="21" name="TextBox 20"/>
          <p:cNvSpPr txBox="1"/>
          <p:nvPr/>
        </p:nvSpPr>
        <p:spPr>
          <a:xfrm>
            <a:off x="365760" y="4019180"/>
            <a:ext cx="8412480" cy="246221"/>
          </a:xfrm>
          <a:prstGeom prst="rect">
            <a:avLst/>
          </a:prstGeom>
          <a:noFill/>
        </p:spPr>
        <p:txBody>
          <a:bodyPr wrap="square" lIns="0" tIns="0" rIns="0" bIns="0" rtlCol="0">
            <a:spAutoFit/>
          </a:bodyPr>
          <a:lstStyle/>
          <a:p>
            <a:pPr>
              <a:spcBef>
                <a:spcPts val="1200"/>
              </a:spcBef>
              <a:buSzPct val="25000"/>
            </a:pPr>
            <a:r>
              <a:rPr lang="en-US" sz="1600" b="1" dirty="0" smtClean="0">
                <a:solidFill>
                  <a:schemeClr val="tx1">
                    <a:lumMod val="75000"/>
                    <a:lumOff val="25000"/>
                  </a:schemeClr>
                </a:solidFill>
              </a:rPr>
              <a:t>Exclusions from All-Payer Model:</a:t>
            </a:r>
            <a:endParaRPr lang="en-US" sz="1600" b="1" dirty="0">
              <a:solidFill>
                <a:schemeClr val="tx1">
                  <a:lumMod val="75000"/>
                  <a:lumOff val="25000"/>
                </a:schemeClr>
              </a:solidFill>
            </a:endParaRPr>
          </a:p>
        </p:txBody>
      </p:sp>
      <p:sp>
        <p:nvSpPr>
          <p:cNvPr id="22" name="Rectangle 21"/>
          <p:cNvSpPr/>
          <p:nvPr/>
        </p:nvSpPr>
        <p:spPr>
          <a:xfrm>
            <a:off x="365760" y="4409255"/>
            <a:ext cx="8412480" cy="984885"/>
          </a:xfrm>
          <a:prstGeom prst="rect">
            <a:avLst/>
          </a:prstGeom>
        </p:spPr>
        <p:txBody>
          <a:bodyPr wrap="square" lIns="0" tIns="0" rIns="0" bIns="0">
            <a:spAutoFit/>
          </a:bodyPr>
          <a:lstStyle/>
          <a:p>
            <a:pPr marL="285750" indent="-285750">
              <a:buFont typeface="Wingdings" panose="05000000000000000000" pitchFamily="2" charset="2"/>
              <a:buChar char="§"/>
            </a:pPr>
            <a:r>
              <a:rPr lang="en-US" sz="1600" dirty="0"/>
              <a:t>Payments made by the Departments of Defense (TRICARE) or Veterans Affairs are excluded from the all-payer model. </a:t>
            </a:r>
          </a:p>
          <a:p>
            <a:pPr marL="285750" indent="-285750">
              <a:buFont typeface="Wingdings" panose="05000000000000000000" pitchFamily="2" charset="2"/>
              <a:buChar char="§"/>
            </a:pPr>
            <a:r>
              <a:rPr lang="en-US" sz="1600" dirty="0"/>
              <a:t>Medicaid payments will be excluded for states in which an APM or medical home is not available.</a:t>
            </a:r>
          </a:p>
        </p:txBody>
      </p:sp>
    </p:spTree>
    <p:extLst>
      <p:ext uri="{BB962C8B-B14F-4D97-AF65-F5344CB8AC3E}">
        <p14:creationId xmlns:p14="http://schemas.microsoft.com/office/powerpoint/2010/main" val="97889639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1600" dirty="0"/>
              <a:t>An upcoming HHS report could highlight some additional considerations for MA plans as they evaluate the potential for participation in an All-Payer </a:t>
            </a:r>
            <a:r>
              <a:rPr lang="en-US" sz="1600" dirty="0" smtClean="0"/>
              <a:t>Model</a:t>
            </a:r>
            <a:endParaRPr lang="en-US" sz="1600" dirty="0"/>
          </a:p>
        </p:txBody>
      </p:sp>
      <p:sp>
        <p:nvSpPr>
          <p:cNvPr id="3" name="Title 2"/>
          <p:cNvSpPr>
            <a:spLocks noGrp="1"/>
          </p:cNvSpPr>
          <p:nvPr>
            <p:ph type="title"/>
          </p:nvPr>
        </p:nvSpPr>
        <p:spPr/>
        <p:txBody>
          <a:bodyPr/>
          <a:lstStyle/>
          <a:p>
            <a:r>
              <a:rPr lang="en-US" dirty="0"/>
              <a:t>Implications for Medicare Advantage</a:t>
            </a:r>
          </a:p>
        </p:txBody>
      </p:sp>
      <p:sp>
        <p:nvSpPr>
          <p:cNvPr id="9" name="Rectangle 8"/>
          <p:cNvSpPr/>
          <p:nvPr/>
        </p:nvSpPr>
        <p:spPr>
          <a:xfrm>
            <a:off x="2293053" y="1850298"/>
            <a:ext cx="5685960" cy="9913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400" kern="1200" dirty="0" smtClean="0">
                <a:solidFill>
                  <a:schemeClr val="tx1">
                    <a:lumMod val="75000"/>
                    <a:lumOff val="25000"/>
                  </a:schemeClr>
                </a:solidFill>
              </a:rPr>
              <a:t>By July 1, 2016, the HHS Secretary will submit to Congress a study evaluating the feasibility of integrating APMs into the Medicare Advantage payment system. </a:t>
            </a:r>
            <a:endParaRPr lang="en-US" sz="1400" kern="1200" dirty="0">
              <a:solidFill>
                <a:schemeClr val="tx1">
                  <a:lumMod val="75000"/>
                  <a:lumOff val="25000"/>
                </a:schemeClr>
              </a:solidFill>
            </a:endParaRPr>
          </a:p>
        </p:txBody>
      </p:sp>
      <p:sp>
        <p:nvSpPr>
          <p:cNvPr id="12" name="Rectangle 11"/>
          <p:cNvSpPr/>
          <p:nvPr/>
        </p:nvSpPr>
        <p:spPr>
          <a:xfrm>
            <a:off x="2293053" y="4682906"/>
            <a:ext cx="5685960" cy="9913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sz="1400" kern="1200" dirty="0" smtClean="0">
                <a:solidFill>
                  <a:schemeClr val="tx1">
                    <a:lumMod val="75000"/>
                    <a:lumOff val="25000"/>
                  </a:schemeClr>
                </a:solidFill>
              </a:rPr>
              <a:t>MedPAC has highlighted the potential impact of APM bonus payments for 2019-2024 on MA benchmarks.</a:t>
            </a:r>
            <a:endParaRPr lang="en-US" sz="1400" kern="1200" dirty="0">
              <a:solidFill>
                <a:schemeClr val="tx1">
                  <a:lumMod val="75000"/>
                  <a:lumOff val="25000"/>
                </a:schemeClr>
              </a:solidFill>
            </a:endParaRPr>
          </a:p>
        </p:txBody>
      </p:sp>
      <p:sp>
        <p:nvSpPr>
          <p:cNvPr id="15" name="Rectangle 14"/>
          <p:cNvSpPr/>
          <p:nvPr/>
        </p:nvSpPr>
        <p:spPr>
          <a:xfrm>
            <a:off x="2293053" y="3324514"/>
            <a:ext cx="5685960" cy="9913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400" dirty="0" smtClean="0">
                <a:solidFill>
                  <a:schemeClr val="tx1">
                    <a:lumMod val="75000"/>
                    <a:lumOff val="25000"/>
                  </a:schemeClr>
                </a:solidFill>
              </a:rPr>
              <a:t>CMS is</a:t>
            </a:r>
            <a:r>
              <a:rPr lang="en-US" sz="1400" kern="1200" dirty="0" smtClean="0">
                <a:solidFill>
                  <a:schemeClr val="tx1">
                    <a:lumMod val="75000"/>
                    <a:lumOff val="25000"/>
                  </a:schemeClr>
                </a:solidFill>
              </a:rPr>
              <a:t> seeking comments and feedback about how to apply APMs to Medicare Advantage</a:t>
            </a:r>
            <a:endParaRPr lang="en-US" sz="1400" kern="1200" dirty="0">
              <a:solidFill>
                <a:schemeClr val="tx1">
                  <a:lumMod val="75000"/>
                  <a:lumOff val="25000"/>
                </a:schemeClr>
              </a:solidFill>
            </a:endParaRPr>
          </a:p>
        </p:txBody>
      </p:sp>
      <p:sp>
        <p:nvSpPr>
          <p:cNvPr id="16" name="Rectangle 15"/>
          <p:cNvSpPr/>
          <p:nvPr/>
        </p:nvSpPr>
        <p:spPr bwMode="gray">
          <a:xfrm>
            <a:off x="504787" y="1854387"/>
            <a:ext cx="1661823" cy="991314"/>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HHS report to Congress</a:t>
            </a:r>
          </a:p>
        </p:txBody>
      </p:sp>
      <p:sp>
        <p:nvSpPr>
          <p:cNvPr id="17" name="Rectangle 16"/>
          <p:cNvSpPr/>
          <p:nvPr/>
        </p:nvSpPr>
        <p:spPr bwMode="gray">
          <a:xfrm>
            <a:off x="504787" y="4682906"/>
            <a:ext cx="1661823" cy="991314"/>
          </a:xfrm>
          <a:prstGeom prst="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MedPAC</a:t>
            </a:r>
            <a:endParaRPr lang="en-US" sz="1600" b="1" dirty="0">
              <a:solidFill>
                <a:schemeClr val="bg1"/>
              </a:solidFill>
            </a:endParaRPr>
          </a:p>
        </p:txBody>
      </p:sp>
      <p:sp>
        <p:nvSpPr>
          <p:cNvPr id="18" name="Rectangle 17"/>
          <p:cNvSpPr/>
          <p:nvPr/>
        </p:nvSpPr>
        <p:spPr bwMode="gray">
          <a:xfrm>
            <a:off x="504786" y="3324514"/>
            <a:ext cx="1661823" cy="991314"/>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CMS Call Letter</a:t>
            </a:r>
            <a:endParaRPr lang="en-US" sz="1600" b="1" dirty="0">
              <a:solidFill>
                <a:schemeClr val="bg1"/>
              </a:solidFill>
            </a:endParaRPr>
          </a:p>
        </p:txBody>
      </p:sp>
    </p:spTree>
    <p:extLst>
      <p:ext uri="{BB962C8B-B14F-4D97-AF65-F5344CB8AC3E}">
        <p14:creationId xmlns:p14="http://schemas.microsoft.com/office/powerpoint/2010/main" val="35396198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Using </a:t>
            </a:r>
            <a:r>
              <a:rPr lang="en-US" dirty="0" smtClean="0"/>
              <a:t>industry data, </a:t>
            </a:r>
            <a:r>
              <a:rPr lang="en-US" dirty="0"/>
              <a:t>it is possible </a:t>
            </a:r>
            <a:r>
              <a:rPr lang="en-US" dirty="0" smtClean="0"/>
              <a:t>to estimate </a:t>
            </a:r>
            <a:r>
              <a:rPr lang="en-US" dirty="0"/>
              <a:t>the potential net impact of the APM and MIPS payment models </a:t>
            </a:r>
            <a:r>
              <a:rPr lang="en-US" dirty="0" smtClean="0"/>
              <a:t>to a physician</a:t>
            </a:r>
            <a:endParaRPr lang="en-US" dirty="0"/>
          </a:p>
        </p:txBody>
      </p:sp>
      <p:sp>
        <p:nvSpPr>
          <p:cNvPr id="3" name="Title 2"/>
          <p:cNvSpPr>
            <a:spLocks noGrp="1"/>
          </p:cNvSpPr>
          <p:nvPr>
            <p:ph type="title"/>
          </p:nvPr>
        </p:nvSpPr>
        <p:spPr/>
        <p:txBody>
          <a:bodyPr/>
          <a:lstStyle/>
          <a:p>
            <a:r>
              <a:rPr lang="en-US" sz="2400" dirty="0" smtClean="0"/>
              <a:t>Estimated Annual Physician Financial Impact</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259563259"/>
              </p:ext>
            </p:extLst>
          </p:nvPr>
        </p:nvGraphicFramePr>
        <p:xfrm>
          <a:off x="365124" y="1795234"/>
          <a:ext cx="8413114" cy="1371600"/>
        </p:xfrm>
        <a:graphic>
          <a:graphicData uri="http://schemas.openxmlformats.org/drawingml/2006/table">
            <a:tbl>
              <a:tblPr firstRow="1" bandRow="1">
                <a:tableStyleId>{5C22544A-7EE6-4342-B048-85BDC9FD1C3A}</a:tableStyleId>
              </a:tblPr>
              <a:tblGrid>
                <a:gridCol w="1709586"/>
                <a:gridCol w="924159"/>
                <a:gridCol w="924159"/>
                <a:gridCol w="924159"/>
                <a:gridCol w="924159"/>
                <a:gridCol w="1014155"/>
                <a:gridCol w="1014155"/>
                <a:gridCol w="978582"/>
              </a:tblGrid>
              <a:tr h="158493">
                <a:tc>
                  <a:txBody>
                    <a:bodyPr/>
                    <a:lstStyle/>
                    <a:p>
                      <a:pPr marL="0" algn="l" defTabSz="914400" rtl="0" eaLnBrk="1" latinLnBrk="0" hangingPunct="1"/>
                      <a:endParaRPr lang="en-US" sz="1000" b="1" kern="1200" dirty="0">
                        <a:solidFill>
                          <a:schemeClr val="lt1"/>
                        </a:solidFill>
                        <a:latin typeface="+mn-lt"/>
                        <a:ea typeface="+mn-ea"/>
                        <a:cs typeface="+mn-cs"/>
                      </a:endParaRPr>
                    </a:p>
                  </a:txBody>
                  <a:tcPr>
                    <a:lnB w="19050" cap="flat" cmpd="sng" algn="ctr">
                      <a:solidFill>
                        <a:schemeClr val="bg1"/>
                      </a:solidFill>
                      <a:prstDash val="solid"/>
                      <a:round/>
                      <a:headEnd type="none" w="med" len="med"/>
                      <a:tailEnd type="none" w="med" len="med"/>
                    </a:lnB>
                    <a:noFill/>
                  </a:tcPr>
                </a:tc>
                <a:tc gridSpan="3">
                  <a:txBody>
                    <a:bodyPr/>
                    <a:lstStyle/>
                    <a:p>
                      <a:pPr marL="0" algn="ctr" defTabSz="914400" rtl="0" eaLnBrk="1" latinLnBrk="0" hangingPunct="1"/>
                      <a:r>
                        <a:rPr lang="en-US" sz="1000" b="1" kern="1200" dirty="0" smtClean="0">
                          <a:solidFill>
                            <a:schemeClr val="lt1"/>
                          </a:solidFill>
                          <a:latin typeface="+mn-lt"/>
                          <a:ea typeface="+mn-ea"/>
                          <a:cs typeface="+mn-cs"/>
                        </a:rPr>
                        <a:t>Revenue</a:t>
                      </a:r>
                      <a:r>
                        <a:rPr lang="en-US" sz="1000" b="1" kern="1200" baseline="0" dirty="0" smtClean="0">
                          <a:solidFill>
                            <a:schemeClr val="lt1"/>
                          </a:solidFill>
                          <a:latin typeface="+mn-lt"/>
                          <a:ea typeface="+mn-ea"/>
                          <a:cs typeface="+mn-cs"/>
                        </a:rPr>
                        <a:t> &amp; Payer Mix</a:t>
                      </a:r>
                      <a:endParaRPr lang="en-US" sz="1000" b="1" kern="1200" dirty="0">
                        <a:solidFill>
                          <a:schemeClr val="lt1"/>
                        </a:solidFill>
                        <a:latin typeface="+mn-lt"/>
                        <a:ea typeface="+mn-ea"/>
                        <a:cs typeface="+mn-cs"/>
                      </a:endParaRPr>
                    </a:p>
                  </a:txBody>
                  <a:tcPr anchor="ctr">
                    <a:lnB w="19050" cap="flat" cmpd="sng" algn="ctr">
                      <a:solidFill>
                        <a:schemeClr val="bg1"/>
                      </a:solidFill>
                      <a:prstDash val="solid"/>
                      <a:round/>
                      <a:headEnd type="none" w="med" len="med"/>
                      <a:tailEnd type="none" w="med" len="med"/>
                    </a:lnB>
                    <a:solidFill>
                      <a:schemeClr val="accent2"/>
                    </a:solidFill>
                  </a:tcPr>
                </a:tc>
                <a:tc hMerge="1">
                  <a:txBody>
                    <a:bodyPr/>
                    <a:lstStyle/>
                    <a:p>
                      <a:pPr marL="0" algn="ctr" defTabSz="914400" rtl="0" eaLnBrk="1" latinLnBrk="0" hangingPunct="1"/>
                      <a:endParaRPr lang="en-US" sz="1000" b="1" kern="1200" dirty="0">
                        <a:solidFill>
                          <a:schemeClr val="lt1"/>
                        </a:solidFill>
                        <a:latin typeface="+mn-lt"/>
                        <a:ea typeface="+mn-ea"/>
                        <a:cs typeface="+mn-cs"/>
                      </a:endParaRPr>
                    </a:p>
                  </a:txBody>
                  <a:tcPr anchor="ctr">
                    <a:lnB w="19050" cap="flat" cmpd="sng" algn="ctr">
                      <a:solidFill>
                        <a:schemeClr val="bg1"/>
                      </a:solidFill>
                      <a:prstDash val="solid"/>
                      <a:round/>
                      <a:headEnd type="none" w="med" len="med"/>
                      <a:tailEnd type="none" w="med" len="med"/>
                    </a:lnB>
                    <a:solidFill>
                      <a:srgbClr val="002060"/>
                    </a:solidFill>
                  </a:tcPr>
                </a:tc>
                <a:tc hMerge="1">
                  <a:txBody>
                    <a:bodyPr/>
                    <a:lstStyle/>
                    <a:p>
                      <a:pPr marL="0" algn="ctr" defTabSz="914400" rtl="0" eaLnBrk="1" latinLnBrk="0" hangingPunct="1"/>
                      <a:endParaRPr lang="en-US" sz="1000" b="1" kern="1200" dirty="0">
                        <a:solidFill>
                          <a:schemeClr val="lt1"/>
                        </a:solidFill>
                        <a:latin typeface="+mn-lt"/>
                        <a:ea typeface="+mn-ea"/>
                        <a:cs typeface="+mn-cs"/>
                      </a:endParaRPr>
                    </a:p>
                  </a:txBody>
                  <a:tcPr anchor="ctr">
                    <a:lnB w="19050" cap="flat" cmpd="sng" algn="ctr">
                      <a:solidFill>
                        <a:schemeClr val="bg1"/>
                      </a:solidFill>
                      <a:prstDash val="solid"/>
                      <a:round/>
                      <a:headEnd type="none" w="med" len="med"/>
                      <a:tailEnd type="none" w="med" len="med"/>
                    </a:lnB>
                    <a:solidFill>
                      <a:srgbClr val="002060"/>
                    </a:solidFill>
                  </a:tcPr>
                </a:tc>
                <a:tc gridSpan="4">
                  <a:txBody>
                    <a:bodyPr/>
                    <a:lstStyle/>
                    <a:p>
                      <a:pPr marL="0" algn="ctr" defTabSz="914400" rtl="0" eaLnBrk="1" latinLnBrk="0" hangingPunct="1"/>
                      <a:r>
                        <a:rPr lang="en-US" sz="1000" b="1" kern="1200" dirty="0" smtClean="0">
                          <a:solidFill>
                            <a:schemeClr val="lt1"/>
                          </a:solidFill>
                          <a:latin typeface="+mn-lt"/>
                          <a:ea typeface="+mn-ea"/>
                          <a:cs typeface="+mn-cs"/>
                        </a:rPr>
                        <a:t> Annual</a:t>
                      </a:r>
                      <a:r>
                        <a:rPr lang="en-US" sz="1000" b="1" kern="1200" baseline="0" dirty="0" smtClean="0">
                          <a:solidFill>
                            <a:schemeClr val="lt1"/>
                          </a:solidFill>
                          <a:latin typeface="+mn-lt"/>
                          <a:ea typeface="+mn-ea"/>
                          <a:cs typeface="+mn-cs"/>
                        </a:rPr>
                        <a:t> </a:t>
                      </a:r>
                      <a:r>
                        <a:rPr lang="en-US" sz="1000" b="1" kern="1200" dirty="0" smtClean="0">
                          <a:solidFill>
                            <a:schemeClr val="lt1"/>
                          </a:solidFill>
                          <a:latin typeface="+mn-lt"/>
                          <a:ea typeface="+mn-ea"/>
                          <a:cs typeface="+mn-cs"/>
                        </a:rPr>
                        <a:t>Financial</a:t>
                      </a:r>
                      <a:r>
                        <a:rPr lang="en-US" sz="1000" b="1" kern="1200" baseline="0" dirty="0" smtClean="0">
                          <a:solidFill>
                            <a:schemeClr val="lt1"/>
                          </a:solidFill>
                          <a:latin typeface="+mn-lt"/>
                          <a:ea typeface="+mn-ea"/>
                          <a:cs typeface="+mn-cs"/>
                        </a:rPr>
                        <a:t> Impact (2019)</a:t>
                      </a:r>
                      <a:endParaRPr lang="en-US" sz="1000" b="1" kern="1200" dirty="0">
                        <a:solidFill>
                          <a:schemeClr val="lt1"/>
                        </a:solidFill>
                        <a:latin typeface="+mn-lt"/>
                        <a:ea typeface="+mn-ea"/>
                        <a:cs typeface="+mn-cs"/>
                      </a:endParaRPr>
                    </a:p>
                  </a:txBody>
                  <a:tcPr anchor="ctr">
                    <a:lnB w="19050" cap="flat" cmpd="sng" algn="ctr">
                      <a:solidFill>
                        <a:schemeClr val="bg1"/>
                      </a:solidFill>
                      <a:prstDash val="solid"/>
                      <a:round/>
                      <a:headEnd type="none" w="med" len="med"/>
                      <a:tailEnd type="none" w="med" len="med"/>
                    </a:lnB>
                    <a:solidFill>
                      <a:schemeClr val="accent3"/>
                    </a:solidFill>
                  </a:tcPr>
                </a:tc>
                <a:tc hMerge="1">
                  <a:txBody>
                    <a:bodyPr/>
                    <a:lstStyle/>
                    <a:p>
                      <a:pPr marL="0" algn="ctr" defTabSz="914400" rtl="0" eaLnBrk="1" latinLnBrk="0" hangingPunct="1"/>
                      <a:endParaRPr lang="en-US" sz="1000" b="1" kern="1200" dirty="0">
                        <a:solidFill>
                          <a:schemeClr val="lt1"/>
                        </a:solidFill>
                        <a:latin typeface="+mn-lt"/>
                        <a:ea typeface="+mn-ea"/>
                        <a:cs typeface="+mn-cs"/>
                      </a:endParaRPr>
                    </a:p>
                  </a:txBody>
                  <a:tcPr anchor="ctr">
                    <a:lnB w="19050" cap="flat" cmpd="sng" algn="ctr">
                      <a:solidFill>
                        <a:schemeClr val="bg1"/>
                      </a:solidFill>
                      <a:prstDash val="solid"/>
                      <a:round/>
                      <a:headEnd type="none" w="med" len="med"/>
                      <a:tailEnd type="none" w="med" len="med"/>
                    </a:lnB>
                    <a:solidFill>
                      <a:schemeClr val="accent3"/>
                    </a:solidFill>
                  </a:tcPr>
                </a:tc>
                <a:tc hMerge="1">
                  <a:txBody>
                    <a:bodyPr/>
                    <a:lstStyle/>
                    <a:p>
                      <a:pPr marL="0" algn="ctr" defTabSz="914400" rtl="0" eaLnBrk="1" latinLnBrk="0" hangingPunct="1"/>
                      <a:endParaRPr lang="en-US" sz="1000" b="1" kern="1200" dirty="0">
                        <a:solidFill>
                          <a:schemeClr val="lt1"/>
                        </a:solidFill>
                        <a:latin typeface="+mn-lt"/>
                        <a:ea typeface="+mn-ea"/>
                        <a:cs typeface="+mn-cs"/>
                      </a:endParaRPr>
                    </a:p>
                  </a:txBody>
                  <a:tcPr anchor="ctr">
                    <a:lnB w="19050" cap="flat" cmpd="sng" algn="ctr">
                      <a:solidFill>
                        <a:schemeClr val="bg1"/>
                      </a:solidFill>
                      <a:prstDash val="solid"/>
                      <a:round/>
                      <a:headEnd type="none" w="med" len="med"/>
                      <a:tailEnd type="none" w="med" len="med"/>
                    </a:lnB>
                    <a:solidFill>
                      <a:schemeClr val="accent3"/>
                    </a:solidFill>
                  </a:tcPr>
                </a:tc>
                <a:tc hMerge="1">
                  <a:txBody>
                    <a:bodyPr/>
                    <a:lstStyle/>
                    <a:p>
                      <a:pPr marL="0" algn="ctr" defTabSz="914400" rtl="0" eaLnBrk="1" latinLnBrk="0" hangingPunct="1"/>
                      <a:endParaRPr lang="en-US" sz="1000" b="1" kern="1200" dirty="0">
                        <a:solidFill>
                          <a:schemeClr val="lt1"/>
                        </a:solidFill>
                        <a:latin typeface="+mn-lt"/>
                        <a:ea typeface="+mn-ea"/>
                        <a:cs typeface="+mn-cs"/>
                      </a:endParaRPr>
                    </a:p>
                  </a:txBody>
                  <a:tcPr anchor="ctr">
                    <a:lnB w="19050" cap="flat" cmpd="sng" algn="ctr">
                      <a:solidFill>
                        <a:schemeClr val="bg1"/>
                      </a:solidFill>
                      <a:prstDash val="solid"/>
                      <a:round/>
                      <a:headEnd type="none" w="med" len="med"/>
                      <a:tailEnd type="none" w="med" len="med"/>
                    </a:lnB>
                    <a:solidFill>
                      <a:schemeClr val="accent3"/>
                    </a:solidFill>
                  </a:tcPr>
                </a:tc>
              </a:tr>
              <a:tr h="158493">
                <a:tc>
                  <a:txBody>
                    <a:bodyPr/>
                    <a:lstStyle/>
                    <a:p>
                      <a:pPr marL="0" algn="l" defTabSz="914400" rtl="0" eaLnBrk="1" latinLnBrk="0" hangingPunct="1"/>
                      <a:r>
                        <a:rPr lang="en-US" sz="1000" b="1" kern="1200" dirty="0" smtClean="0">
                          <a:solidFill>
                            <a:schemeClr val="lt1"/>
                          </a:solidFill>
                          <a:latin typeface="+mn-lt"/>
                          <a:ea typeface="+mn-ea"/>
                          <a:cs typeface="+mn-cs"/>
                        </a:rPr>
                        <a:t>Physician Practice Area</a:t>
                      </a:r>
                      <a:endParaRPr lang="en-US" sz="1000" b="1" kern="1200" dirty="0">
                        <a:solidFill>
                          <a:schemeClr val="lt1"/>
                        </a:solidFill>
                        <a:latin typeface="+mn-lt"/>
                        <a:ea typeface="+mn-ea"/>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00" b="1" kern="1200" dirty="0" smtClean="0">
                          <a:solidFill>
                            <a:schemeClr val="lt1"/>
                          </a:solidFill>
                          <a:latin typeface="+mn-lt"/>
                          <a:ea typeface="+mn-ea"/>
                          <a:cs typeface="+mn-cs"/>
                        </a:rPr>
                        <a:t>Total</a:t>
                      </a:r>
                      <a:r>
                        <a:rPr lang="en-US" sz="1000" b="1" kern="1200" baseline="0" dirty="0" smtClean="0">
                          <a:solidFill>
                            <a:schemeClr val="lt1"/>
                          </a:solidFill>
                          <a:latin typeface="+mn-lt"/>
                          <a:ea typeface="+mn-ea"/>
                          <a:cs typeface="+mn-cs"/>
                        </a:rPr>
                        <a:t> </a:t>
                      </a:r>
                    </a:p>
                    <a:p>
                      <a:pPr marL="0" algn="ctr" defTabSz="914400" rtl="0" eaLnBrk="1" latinLnBrk="0" hangingPunct="1"/>
                      <a:r>
                        <a:rPr lang="en-US" sz="1000" b="1" kern="1200" baseline="0" dirty="0" smtClean="0">
                          <a:solidFill>
                            <a:schemeClr val="lt1"/>
                          </a:solidFill>
                          <a:latin typeface="+mn-lt"/>
                          <a:ea typeface="+mn-ea"/>
                          <a:cs typeface="+mn-cs"/>
                        </a:rPr>
                        <a:t>FFS Rev.</a:t>
                      </a:r>
                      <a:endParaRPr lang="en-US" sz="1000" b="1" kern="1200" dirty="0">
                        <a:solidFill>
                          <a:schemeClr val="lt1"/>
                        </a:solidFill>
                        <a:latin typeface="+mn-lt"/>
                        <a:ea typeface="+mn-ea"/>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00" b="1" kern="1200" dirty="0" smtClean="0">
                          <a:solidFill>
                            <a:schemeClr val="lt1"/>
                          </a:solidFill>
                          <a:latin typeface="+mn-lt"/>
                          <a:ea typeface="+mn-ea"/>
                          <a:cs typeface="+mn-cs"/>
                        </a:rPr>
                        <a:t>% Medicare</a:t>
                      </a:r>
                      <a:endParaRPr lang="en-US" sz="1000" b="1" kern="1200" dirty="0">
                        <a:solidFill>
                          <a:schemeClr val="lt1"/>
                        </a:solidFill>
                        <a:latin typeface="+mn-lt"/>
                        <a:ea typeface="+mn-ea"/>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00" b="1" kern="1200" dirty="0" smtClean="0">
                          <a:solidFill>
                            <a:schemeClr val="lt1"/>
                          </a:solidFill>
                          <a:latin typeface="+mn-lt"/>
                          <a:ea typeface="+mn-ea"/>
                          <a:cs typeface="+mn-cs"/>
                        </a:rPr>
                        <a:t>Medicare FFS Rev.</a:t>
                      </a:r>
                      <a:endParaRPr lang="en-US" sz="1000" b="1" kern="1200" dirty="0">
                        <a:solidFill>
                          <a:schemeClr val="lt1"/>
                        </a:solidFill>
                        <a:latin typeface="+mn-lt"/>
                        <a:ea typeface="+mn-ea"/>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00" b="1" kern="1200" dirty="0" smtClean="0">
                          <a:solidFill>
                            <a:schemeClr val="lt1"/>
                          </a:solidFill>
                          <a:latin typeface="+mn-lt"/>
                          <a:ea typeface="+mn-ea"/>
                          <a:cs typeface="+mn-cs"/>
                        </a:rPr>
                        <a:t>APM (+5%)</a:t>
                      </a:r>
                      <a:endParaRPr lang="en-US" sz="1000" b="1" kern="1200" dirty="0">
                        <a:solidFill>
                          <a:schemeClr val="lt1"/>
                        </a:solidFill>
                        <a:latin typeface="+mn-lt"/>
                        <a:ea typeface="+mn-ea"/>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00" b="1" kern="1200" dirty="0" smtClean="0">
                          <a:solidFill>
                            <a:schemeClr val="lt1"/>
                          </a:solidFill>
                          <a:latin typeface="+mn-lt"/>
                          <a:ea typeface="+mn-ea"/>
                          <a:cs typeface="+mn-cs"/>
                        </a:rPr>
                        <a:t>MIPS (+4%)</a:t>
                      </a:r>
                      <a:endParaRPr lang="en-US" sz="1000" b="1" kern="1200" dirty="0">
                        <a:solidFill>
                          <a:schemeClr val="lt1"/>
                        </a:solidFill>
                        <a:latin typeface="+mn-lt"/>
                        <a:ea typeface="+mn-ea"/>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00" b="1" kern="1200" dirty="0" smtClean="0">
                          <a:solidFill>
                            <a:schemeClr val="lt1"/>
                          </a:solidFill>
                          <a:latin typeface="+mn-lt"/>
                          <a:ea typeface="+mn-ea"/>
                          <a:cs typeface="+mn-cs"/>
                        </a:rPr>
                        <a:t>MIPS (+0%)</a:t>
                      </a:r>
                      <a:endParaRPr lang="en-US" sz="1000" b="1" kern="1200" dirty="0">
                        <a:solidFill>
                          <a:schemeClr val="lt1"/>
                        </a:solidFill>
                        <a:latin typeface="+mn-lt"/>
                        <a:ea typeface="+mn-ea"/>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00" b="1" kern="1200" dirty="0" smtClean="0">
                          <a:solidFill>
                            <a:schemeClr val="lt1"/>
                          </a:solidFill>
                          <a:latin typeface="+mn-lt"/>
                          <a:ea typeface="+mn-ea"/>
                          <a:cs typeface="+mn-cs"/>
                        </a:rPr>
                        <a:t>MIPS (-4%)</a:t>
                      </a:r>
                      <a:endParaRPr lang="en-US" sz="1000" b="1" kern="1200" dirty="0">
                        <a:solidFill>
                          <a:schemeClr val="lt1"/>
                        </a:solidFill>
                        <a:latin typeface="+mn-lt"/>
                        <a:ea typeface="+mn-ea"/>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r>
              <a:tr h="126794">
                <a:tc>
                  <a:txBody>
                    <a:bodyPr/>
                    <a:lstStyle/>
                    <a:p>
                      <a:r>
                        <a:rPr lang="en-US" sz="1000" dirty="0" smtClean="0"/>
                        <a:t>Primary Care</a:t>
                      </a:r>
                      <a:endParaRPr lang="en-US" sz="1000" dirty="0"/>
                    </a:p>
                  </a:txBody>
                  <a:tcPr>
                    <a:lnT w="19050" cap="flat" cmpd="sng" algn="ctr">
                      <a:solidFill>
                        <a:schemeClr val="bg1"/>
                      </a:solidFill>
                      <a:prstDash val="solid"/>
                      <a:round/>
                      <a:headEnd type="none" w="med" len="med"/>
                      <a:tailEnd type="none" w="med" len="med"/>
                    </a:lnT>
                  </a:tcPr>
                </a:tc>
                <a:tc>
                  <a:txBody>
                    <a:bodyPr/>
                    <a:lstStyle/>
                    <a:p>
                      <a:pPr algn="r" fontAlgn="b"/>
                      <a:r>
                        <a:rPr lang="en-US" sz="1000" kern="1200" baseline="0" dirty="0" smtClean="0">
                          <a:solidFill>
                            <a:schemeClr val="dk1"/>
                          </a:solidFill>
                          <a:latin typeface="+mn-lt"/>
                          <a:ea typeface="+mn-ea"/>
                          <a:cs typeface="+mn-cs"/>
                        </a:rPr>
                        <a:t> $545,573.00</a:t>
                      </a:r>
                      <a:endParaRPr lang="en-US" sz="1000" kern="1200" baseline="0" dirty="0">
                        <a:solidFill>
                          <a:schemeClr val="dk1"/>
                        </a:solidFill>
                        <a:latin typeface="+mn-lt"/>
                        <a:ea typeface="+mn-ea"/>
                        <a:cs typeface="+mn-cs"/>
                      </a:endParaRPr>
                    </a:p>
                  </a:txBody>
                  <a:tcPr marL="45720" marR="45720" anchor="b">
                    <a:lnT w="19050" cap="flat" cmpd="sng" algn="ctr">
                      <a:solidFill>
                        <a:schemeClr val="bg1"/>
                      </a:solidFill>
                      <a:prstDash val="solid"/>
                      <a:round/>
                      <a:headEnd type="none" w="med" len="med"/>
                      <a:tailEnd type="none" w="med" len="med"/>
                    </a:lnT>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24.37%</a:t>
                      </a:r>
                    </a:p>
                  </a:txBody>
                  <a:tcPr marL="45720" marR="45720" anchor="b">
                    <a:lnT w="19050" cap="flat" cmpd="sng" algn="ctr">
                      <a:solidFill>
                        <a:schemeClr val="bg1"/>
                      </a:solidFill>
                      <a:prstDash val="solid"/>
                      <a:round/>
                      <a:headEnd type="none" w="med" len="med"/>
                      <a:tailEnd type="none" w="med" len="med"/>
                    </a:lnT>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 $132,956.14 </a:t>
                      </a:r>
                    </a:p>
                  </a:txBody>
                  <a:tcPr marL="45720" marR="45720" anchor="b">
                    <a:lnT w="19050" cap="flat" cmpd="sng" algn="ctr">
                      <a:solidFill>
                        <a:schemeClr val="bg1"/>
                      </a:solidFill>
                      <a:prstDash val="solid"/>
                      <a:round/>
                      <a:headEnd type="none" w="med" len="med"/>
                      <a:tailEnd type="none" w="med" len="med"/>
                    </a:lnT>
                  </a:tcPr>
                </a:tc>
                <a:tc>
                  <a:txBody>
                    <a:bodyPr/>
                    <a:lstStyle/>
                    <a:p>
                      <a:pPr algn="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$6,647.81 </a:t>
                      </a:r>
                      <a:endParaRPr lang="en-US" sz="1000" kern="1200" baseline="0" dirty="0">
                        <a:solidFill>
                          <a:schemeClr val="dk1"/>
                        </a:solidFill>
                        <a:latin typeface="+mn-lt"/>
                        <a:ea typeface="+mn-ea"/>
                        <a:cs typeface="+mn-cs"/>
                      </a:endParaRPr>
                    </a:p>
                  </a:txBody>
                  <a:tcPr marL="45720" marR="45720" anchor="b">
                    <a:lnT w="19050" cap="flat" cmpd="sng" algn="ctr">
                      <a:solidFill>
                        <a:schemeClr val="bg1"/>
                      </a:solidFill>
                      <a:prstDash val="solid"/>
                      <a:round/>
                      <a:headEnd type="none" w="med" len="med"/>
                      <a:tailEnd type="none" w="med" len="med"/>
                    </a:lnT>
                  </a:tcPr>
                </a:tc>
                <a:tc>
                  <a:txBody>
                    <a:bodyPr/>
                    <a:lstStyle/>
                    <a:p>
                      <a:pPr algn="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$5,318.25 </a:t>
                      </a:r>
                      <a:endParaRPr lang="en-US" sz="1000" kern="1200" baseline="0" dirty="0">
                        <a:solidFill>
                          <a:schemeClr val="dk1"/>
                        </a:solidFill>
                        <a:latin typeface="+mn-lt"/>
                        <a:ea typeface="+mn-ea"/>
                        <a:cs typeface="+mn-cs"/>
                      </a:endParaRPr>
                    </a:p>
                  </a:txBody>
                  <a:tcPr marL="45720" marR="45720" anchor="b">
                    <a:lnT w="19050" cap="flat" cmpd="sng" algn="ctr">
                      <a:solidFill>
                        <a:schemeClr val="bg1"/>
                      </a:solidFill>
                      <a:prstDash val="solid"/>
                      <a:round/>
                      <a:headEnd type="none" w="med" len="med"/>
                      <a:tailEnd type="none" w="med" len="med"/>
                    </a:lnT>
                  </a:tcPr>
                </a:tc>
                <a:tc>
                  <a:txBody>
                    <a:bodyPr/>
                    <a:lstStyle/>
                    <a:p>
                      <a:pPr algn="r" fontAlgn="b"/>
                      <a:r>
                        <a:rPr lang="en-US" sz="1000" kern="1200" baseline="0" dirty="0">
                          <a:solidFill>
                            <a:schemeClr val="dk1"/>
                          </a:solidFill>
                          <a:latin typeface="+mn-lt"/>
                          <a:ea typeface="+mn-ea"/>
                          <a:cs typeface="+mn-cs"/>
                        </a:rPr>
                        <a:t> $          -   </a:t>
                      </a:r>
                    </a:p>
                  </a:txBody>
                  <a:tcPr marL="45720" marR="45720" anchor="b">
                    <a:lnT w="19050" cap="flat" cmpd="sng" algn="ctr">
                      <a:solidFill>
                        <a:schemeClr val="bg1"/>
                      </a:solidFill>
                      <a:prstDash val="solid"/>
                      <a:round/>
                      <a:headEnd type="none" w="med" len="med"/>
                      <a:tailEnd type="none" w="med" len="med"/>
                    </a:lnT>
                  </a:tcPr>
                </a:tc>
                <a:tc>
                  <a:txBody>
                    <a:bodyPr/>
                    <a:lstStyle/>
                    <a:p>
                      <a:pPr algn="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a:t>
                      </a:r>
                      <a:r>
                        <a:rPr lang="en-US" sz="1000" kern="1200" baseline="0" dirty="0">
                          <a:solidFill>
                            <a:schemeClr val="dk1"/>
                          </a:solidFill>
                          <a:latin typeface="+mn-lt"/>
                          <a:ea typeface="+mn-ea"/>
                          <a:cs typeface="+mn-cs"/>
                        </a:rPr>
                        <a:t>5,318.25)</a:t>
                      </a:r>
                    </a:p>
                  </a:txBody>
                  <a:tcPr marL="45720" marR="45720" anchor="b">
                    <a:lnT w="19050" cap="flat" cmpd="sng" algn="ctr">
                      <a:solidFill>
                        <a:schemeClr val="bg1"/>
                      </a:solidFill>
                      <a:prstDash val="solid"/>
                      <a:round/>
                      <a:headEnd type="none" w="med" len="med"/>
                      <a:tailEnd type="none" w="med" len="med"/>
                    </a:lnT>
                  </a:tcPr>
                </a:tc>
              </a:tr>
              <a:tr h="126794">
                <a:tc>
                  <a:txBody>
                    <a:bodyPr/>
                    <a:lstStyle/>
                    <a:p>
                      <a:pPr marL="0" algn="l" defTabSz="914400" rtl="0" eaLnBrk="1" latinLnBrk="0" hangingPunct="1"/>
                      <a:r>
                        <a:rPr lang="en-US" sz="1000" kern="1200" dirty="0" smtClean="0">
                          <a:solidFill>
                            <a:schemeClr val="dk1"/>
                          </a:solidFill>
                          <a:latin typeface="+mn-lt"/>
                          <a:ea typeface="+mn-ea"/>
                          <a:cs typeface="+mn-cs"/>
                        </a:rPr>
                        <a:t>Non-Surgical Specialist</a:t>
                      </a:r>
                      <a:endParaRPr lang="en-US" sz="1000" kern="1200" dirty="0">
                        <a:solidFill>
                          <a:schemeClr val="dk1"/>
                        </a:solidFill>
                        <a:latin typeface="+mn-lt"/>
                        <a:ea typeface="+mn-ea"/>
                        <a:cs typeface="+mn-cs"/>
                      </a:endParaRPr>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 $534,131.00 </a:t>
                      </a:r>
                    </a:p>
                  </a:txBody>
                  <a:tcPr marL="45720" marR="4572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40.44%</a:t>
                      </a:r>
                    </a:p>
                  </a:txBody>
                  <a:tcPr marL="45720" marR="45720" anchor="b"/>
                </a:tc>
                <a:tc>
                  <a:txBody>
                    <a:bodyPr/>
                    <a:lstStyle/>
                    <a:p>
                      <a:pPr algn="r" fontAlgn="b"/>
                      <a:r>
                        <a:rPr lang="en-US" sz="1000" kern="1200" baseline="0" dirty="0" smtClean="0">
                          <a:solidFill>
                            <a:schemeClr val="dk1"/>
                          </a:solidFill>
                          <a:latin typeface="+mn-lt"/>
                          <a:ea typeface="+mn-ea"/>
                          <a:cs typeface="+mn-cs"/>
                        </a:rPr>
                        <a:t>$216,002.58 </a:t>
                      </a:r>
                      <a:endParaRPr lang="en-US" sz="1000" kern="1200" baseline="0" dirty="0">
                        <a:solidFill>
                          <a:schemeClr val="dk1"/>
                        </a:solidFill>
                        <a:latin typeface="+mn-lt"/>
                        <a:ea typeface="+mn-ea"/>
                        <a:cs typeface="+mn-cs"/>
                      </a:endParaRPr>
                    </a:p>
                  </a:txBody>
                  <a:tcPr marL="45720" marR="45720" anchor="b"/>
                </a:tc>
                <a:tc>
                  <a:txBody>
                    <a:bodyPr/>
                    <a:lstStyle/>
                    <a:p>
                      <a:pPr algn="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$10,800.13 </a:t>
                      </a:r>
                      <a:endParaRPr lang="en-US" sz="1000" kern="1200" baseline="0" dirty="0">
                        <a:solidFill>
                          <a:schemeClr val="dk1"/>
                        </a:solidFill>
                        <a:latin typeface="+mn-lt"/>
                        <a:ea typeface="+mn-ea"/>
                        <a:cs typeface="+mn-cs"/>
                      </a:endParaRPr>
                    </a:p>
                  </a:txBody>
                  <a:tcPr marL="45720" marR="45720" anchor="b"/>
                </a:tc>
                <a:tc>
                  <a:txBody>
                    <a:bodyPr/>
                    <a:lstStyle/>
                    <a:p>
                      <a:pPr algn="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$8,640.10 </a:t>
                      </a:r>
                      <a:endParaRPr lang="en-US" sz="1000" kern="1200" baseline="0" dirty="0">
                        <a:solidFill>
                          <a:schemeClr val="dk1"/>
                        </a:solidFill>
                        <a:latin typeface="+mn-lt"/>
                        <a:ea typeface="+mn-ea"/>
                        <a:cs typeface="+mn-cs"/>
                      </a:endParaRPr>
                    </a:p>
                  </a:txBody>
                  <a:tcPr marL="45720" marR="45720" anchor="b"/>
                </a:tc>
                <a:tc>
                  <a:txBody>
                    <a:bodyPr/>
                    <a:lstStyle/>
                    <a:p>
                      <a:pPr algn="r" fontAlgn="b"/>
                      <a:r>
                        <a:rPr lang="en-US" sz="1000" kern="1200" baseline="0" dirty="0">
                          <a:solidFill>
                            <a:schemeClr val="dk1"/>
                          </a:solidFill>
                          <a:latin typeface="+mn-lt"/>
                          <a:ea typeface="+mn-ea"/>
                          <a:cs typeface="+mn-cs"/>
                        </a:rPr>
                        <a:t> $          -   </a:t>
                      </a:r>
                    </a:p>
                  </a:txBody>
                  <a:tcPr marL="45720" marR="45720" anchor="b"/>
                </a:tc>
                <a:tc>
                  <a:txBody>
                    <a:bodyPr/>
                    <a:lstStyle/>
                    <a:p>
                      <a:pPr algn="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a:t>
                      </a:r>
                      <a:r>
                        <a:rPr lang="en-US" sz="1000" kern="1200" baseline="0" dirty="0">
                          <a:solidFill>
                            <a:schemeClr val="dk1"/>
                          </a:solidFill>
                          <a:latin typeface="+mn-lt"/>
                          <a:ea typeface="+mn-ea"/>
                          <a:cs typeface="+mn-cs"/>
                        </a:rPr>
                        <a:t>8,640.10)</a:t>
                      </a:r>
                    </a:p>
                  </a:txBody>
                  <a:tcPr marL="45720" marR="45720" anchor="b"/>
                </a:tc>
              </a:tr>
              <a:tr h="206041">
                <a:tc>
                  <a:txBody>
                    <a:bodyPr/>
                    <a:lstStyle/>
                    <a:p>
                      <a:pPr marL="0" algn="l" defTabSz="914400" rtl="0" eaLnBrk="1" latinLnBrk="0" hangingPunct="1"/>
                      <a:r>
                        <a:rPr lang="en-US" sz="1000" kern="1200" dirty="0" smtClean="0">
                          <a:solidFill>
                            <a:schemeClr val="dk1"/>
                          </a:solidFill>
                          <a:latin typeface="+mn-lt"/>
                          <a:ea typeface="+mn-ea"/>
                          <a:cs typeface="+mn-cs"/>
                        </a:rPr>
                        <a:t>Surgical</a:t>
                      </a:r>
                      <a:r>
                        <a:rPr lang="en-US" sz="1000" kern="1200" baseline="0" dirty="0" smtClean="0">
                          <a:solidFill>
                            <a:schemeClr val="dk1"/>
                          </a:solidFill>
                          <a:latin typeface="+mn-lt"/>
                          <a:ea typeface="+mn-ea"/>
                          <a:cs typeface="+mn-cs"/>
                        </a:rPr>
                        <a:t> Specialist</a:t>
                      </a:r>
                      <a:endParaRPr lang="en-US" sz="1000" kern="1200" dirty="0">
                        <a:solidFill>
                          <a:schemeClr val="dk1"/>
                        </a:solidFill>
                        <a:latin typeface="+mn-lt"/>
                        <a:ea typeface="+mn-ea"/>
                        <a:cs typeface="+mn-cs"/>
                      </a:endParaRPr>
                    </a:p>
                  </a:txBody>
                  <a:tcPr/>
                </a:tc>
                <a:tc>
                  <a:txBody>
                    <a:bodyPr/>
                    <a:lstStyle/>
                    <a:p>
                      <a:pPr algn="r" fontAlgn="b"/>
                      <a:r>
                        <a:rPr lang="en-US" sz="1000" kern="1200" baseline="0" dirty="0" smtClean="0">
                          <a:solidFill>
                            <a:schemeClr val="dk1"/>
                          </a:solidFill>
                          <a:latin typeface="+mn-lt"/>
                          <a:ea typeface="+mn-ea"/>
                          <a:cs typeface="+mn-cs"/>
                        </a:rPr>
                        <a:t>$684,596.00 </a:t>
                      </a:r>
                      <a:endParaRPr lang="en-US" sz="1000" kern="1200" baseline="0" dirty="0">
                        <a:solidFill>
                          <a:schemeClr val="dk1"/>
                        </a:solidFill>
                        <a:latin typeface="+mn-lt"/>
                        <a:ea typeface="+mn-ea"/>
                        <a:cs typeface="+mn-cs"/>
                      </a:endParaRPr>
                    </a:p>
                  </a:txBody>
                  <a:tcPr marL="45720" marR="4572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35.39%</a:t>
                      </a:r>
                    </a:p>
                  </a:txBody>
                  <a:tcPr marL="45720" marR="4572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 $242,278.52 </a:t>
                      </a:r>
                    </a:p>
                  </a:txBody>
                  <a:tcPr marL="45720" marR="45720" anchor="b"/>
                </a:tc>
                <a:tc>
                  <a:txBody>
                    <a:bodyPr/>
                    <a:lstStyle/>
                    <a:p>
                      <a:pPr algn="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$12,113.93 </a:t>
                      </a:r>
                      <a:endParaRPr lang="en-US" sz="1000" kern="1200" baseline="0" dirty="0">
                        <a:solidFill>
                          <a:schemeClr val="dk1"/>
                        </a:solidFill>
                        <a:latin typeface="+mn-lt"/>
                        <a:ea typeface="+mn-ea"/>
                        <a:cs typeface="+mn-cs"/>
                      </a:endParaRPr>
                    </a:p>
                  </a:txBody>
                  <a:tcPr marL="45720" marR="45720" anchor="b"/>
                </a:tc>
                <a:tc>
                  <a:txBody>
                    <a:bodyPr/>
                    <a:lstStyle/>
                    <a:p>
                      <a:pPr algn="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$9,691.14 </a:t>
                      </a:r>
                      <a:endParaRPr lang="en-US" sz="1000" kern="1200" baseline="0" dirty="0">
                        <a:solidFill>
                          <a:schemeClr val="dk1"/>
                        </a:solidFill>
                        <a:latin typeface="+mn-lt"/>
                        <a:ea typeface="+mn-ea"/>
                        <a:cs typeface="+mn-cs"/>
                      </a:endParaRPr>
                    </a:p>
                  </a:txBody>
                  <a:tcPr marL="45720" marR="45720" anchor="b"/>
                </a:tc>
                <a:tc>
                  <a:txBody>
                    <a:bodyPr/>
                    <a:lstStyle/>
                    <a:p>
                      <a:pPr algn="r" fontAlgn="b"/>
                      <a:r>
                        <a:rPr lang="en-US" sz="1000" kern="1200" baseline="0" dirty="0">
                          <a:solidFill>
                            <a:schemeClr val="dk1"/>
                          </a:solidFill>
                          <a:latin typeface="+mn-lt"/>
                          <a:ea typeface="+mn-ea"/>
                          <a:cs typeface="+mn-cs"/>
                        </a:rPr>
                        <a:t> $          -   </a:t>
                      </a:r>
                    </a:p>
                  </a:txBody>
                  <a:tcPr marL="45720" marR="45720" anchor="b"/>
                </a:tc>
                <a:tc>
                  <a:txBody>
                    <a:bodyPr/>
                    <a:lstStyle/>
                    <a:p>
                      <a:pPr algn="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a:t>
                      </a:r>
                      <a:r>
                        <a:rPr lang="en-US" sz="1000" kern="1200" baseline="0" dirty="0">
                          <a:solidFill>
                            <a:schemeClr val="dk1"/>
                          </a:solidFill>
                          <a:latin typeface="+mn-lt"/>
                          <a:ea typeface="+mn-ea"/>
                          <a:cs typeface="+mn-cs"/>
                        </a:rPr>
                        <a:t>9,691.14)</a:t>
                      </a:r>
                    </a:p>
                  </a:txBody>
                  <a:tcPr marL="45720" marR="45720" anchor="b"/>
                </a:tc>
              </a:tr>
            </a:tbl>
          </a:graphicData>
        </a:graphic>
      </p:graphicFrame>
      <p:sp>
        <p:nvSpPr>
          <p:cNvPr id="11" name="TextBox 10"/>
          <p:cNvSpPr txBox="1"/>
          <p:nvPr/>
        </p:nvSpPr>
        <p:spPr>
          <a:xfrm>
            <a:off x="365125" y="6249418"/>
            <a:ext cx="8413113" cy="138499"/>
          </a:xfrm>
          <a:prstGeom prst="rect">
            <a:avLst/>
          </a:prstGeom>
          <a:noFill/>
        </p:spPr>
        <p:txBody>
          <a:bodyPr wrap="square" lIns="0" tIns="0" rIns="0" bIns="0" rtlCol="0">
            <a:spAutoFit/>
          </a:bodyPr>
          <a:lstStyle/>
          <a:p>
            <a:r>
              <a:rPr lang="en-US" sz="900" dirty="0" smtClean="0">
                <a:solidFill>
                  <a:schemeClr val="tx1">
                    <a:lumMod val="75000"/>
                    <a:lumOff val="25000"/>
                  </a:schemeClr>
                </a:solidFill>
              </a:rPr>
              <a:t>Source: MGMA 2014 Reports</a:t>
            </a:r>
            <a:endParaRPr lang="en-US" sz="900" dirty="0">
              <a:solidFill>
                <a:schemeClr val="tx1">
                  <a:lumMod val="75000"/>
                  <a:lumOff val="25000"/>
                </a:schemeClr>
              </a:solidFill>
            </a:endParaRPr>
          </a:p>
        </p:txBody>
      </p:sp>
      <p:sp>
        <p:nvSpPr>
          <p:cNvPr id="17" name="TextBox 16"/>
          <p:cNvSpPr txBox="1"/>
          <p:nvPr/>
        </p:nvSpPr>
        <p:spPr>
          <a:xfrm>
            <a:off x="365122" y="1459853"/>
            <a:ext cx="8413115" cy="246221"/>
          </a:xfrm>
          <a:prstGeom prst="rect">
            <a:avLst/>
          </a:prstGeom>
          <a:noFill/>
        </p:spPr>
        <p:txBody>
          <a:bodyPr wrap="square" lIns="0" tIns="0" rIns="0" bIns="0" rtlCol="0">
            <a:spAutoFit/>
          </a:bodyPr>
          <a:lstStyle/>
          <a:p>
            <a:pPr>
              <a:spcBef>
                <a:spcPts val="1200"/>
              </a:spcBef>
              <a:buSzPct val="25000"/>
            </a:pPr>
            <a:r>
              <a:rPr lang="en-US" sz="1600" b="1" dirty="0" smtClean="0">
                <a:solidFill>
                  <a:schemeClr val="accent3"/>
                </a:solidFill>
              </a:rPr>
              <a:t>Estimated Annual Financial Impact by Physician Type:</a:t>
            </a:r>
            <a:endParaRPr lang="en-US" sz="1600" b="1" dirty="0">
              <a:solidFill>
                <a:schemeClr val="accent3"/>
              </a:solidFill>
            </a:endParaRPr>
          </a:p>
        </p:txBody>
      </p:sp>
      <p:graphicFrame>
        <p:nvGraphicFramePr>
          <p:cNvPr id="7" name="Table 6"/>
          <p:cNvGraphicFramePr>
            <a:graphicFrameLocks noGrp="1"/>
          </p:cNvGraphicFramePr>
          <p:nvPr>
            <p:extLst/>
          </p:nvPr>
        </p:nvGraphicFramePr>
        <p:xfrm>
          <a:off x="365122" y="3973203"/>
          <a:ext cx="8413110" cy="1828800"/>
        </p:xfrm>
        <a:graphic>
          <a:graphicData uri="http://schemas.openxmlformats.org/drawingml/2006/table">
            <a:tbl>
              <a:tblPr firstRow="1" bandRow="1">
                <a:tableStyleId>{5C22544A-7EE6-4342-B048-85BDC9FD1C3A}</a:tableStyleId>
              </a:tblPr>
              <a:tblGrid>
                <a:gridCol w="1128426"/>
                <a:gridCol w="607057"/>
                <a:gridCol w="607057"/>
                <a:gridCol w="607057"/>
                <a:gridCol w="607057"/>
                <a:gridCol w="607057"/>
                <a:gridCol w="607057"/>
                <a:gridCol w="607057"/>
                <a:gridCol w="607057"/>
                <a:gridCol w="607057"/>
                <a:gridCol w="607057"/>
                <a:gridCol w="607057"/>
                <a:gridCol w="607057"/>
              </a:tblGrid>
              <a:tr h="238579">
                <a:tc>
                  <a:txBody>
                    <a:bodyPr/>
                    <a:lstStyle/>
                    <a:p>
                      <a:endParaRPr lang="en-US" sz="1000" dirty="0"/>
                    </a:p>
                  </a:txBody>
                  <a:tcPr anchor="ctr">
                    <a:noFill/>
                  </a:tcPr>
                </a:tc>
                <a:tc gridSpan="2">
                  <a:txBody>
                    <a:bodyPr/>
                    <a:lstStyle/>
                    <a:p>
                      <a:pPr algn="ctr"/>
                      <a:r>
                        <a:rPr lang="en-US" sz="1000" dirty="0" smtClean="0"/>
                        <a:t>2019</a:t>
                      </a:r>
                      <a:endParaRPr lang="en-US" sz="1000" dirty="0"/>
                    </a:p>
                  </a:txBody>
                  <a:tcPr anchor="ctr">
                    <a:solidFill>
                      <a:schemeClr val="accent3"/>
                    </a:solidFill>
                  </a:tcPr>
                </a:tc>
                <a:tc hMerge="1">
                  <a:txBody>
                    <a:bodyPr/>
                    <a:lstStyle/>
                    <a:p>
                      <a:endParaRPr lang="en-US" sz="1200" dirty="0"/>
                    </a:p>
                  </a:txBody>
                  <a:tcPr/>
                </a:tc>
                <a:tc gridSpan="2">
                  <a:txBody>
                    <a:bodyPr/>
                    <a:lstStyle/>
                    <a:p>
                      <a:pPr algn="ctr"/>
                      <a:r>
                        <a:rPr lang="en-US" sz="1000" dirty="0" smtClean="0"/>
                        <a:t>2020</a:t>
                      </a:r>
                      <a:endParaRPr lang="en-US" sz="1000" dirty="0"/>
                    </a:p>
                  </a:txBody>
                  <a:tcPr anchor="ctr">
                    <a:solidFill>
                      <a:schemeClr val="accent3"/>
                    </a:solidFill>
                  </a:tcPr>
                </a:tc>
                <a:tc hMerge="1">
                  <a:txBody>
                    <a:bodyPr/>
                    <a:lstStyle/>
                    <a:p>
                      <a:endParaRPr lang="en-US" sz="1200" dirty="0"/>
                    </a:p>
                  </a:txBody>
                  <a:tcPr/>
                </a:tc>
                <a:tc gridSpan="2">
                  <a:txBody>
                    <a:bodyPr/>
                    <a:lstStyle/>
                    <a:p>
                      <a:pPr algn="ctr"/>
                      <a:r>
                        <a:rPr lang="en-US" sz="1000" dirty="0" smtClean="0"/>
                        <a:t>2021</a:t>
                      </a:r>
                      <a:endParaRPr lang="en-US" sz="1000" dirty="0"/>
                    </a:p>
                  </a:txBody>
                  <a:tcPr anchor="ctr">
                    <a:solidFill>
                      <a:schemeClr val="accent3"/>
                    </a:solidFill>
                  </a:tcPr>
                </a:tc>
                <a:tc hMerge="1">
                  <a:txBody>
                    <a:bodyPr/>
                    <a:lstStyle/>
                    <a:p>
                      <a:endParaRPr lang="en-US" sz="1200" dirty="0"/>
                    </a:p>
                  </a:txBody>
                  <a:tcPr/>
                </a:tc>
                <a:tc gridSpan="2">
                  <a:txBody>
                    <a:bodyPr/>
                    <a:lstStyle/>
                    <a:p>
                      <a:pPr algn="ctr"/>
                      <a:r>
                        <a:rPr lang="en-US" sz="1000" dirty="0" smtClean="0"/>
                        <a:t>2022</a:t>
                      </a:r>
                      <a:endParaRPr lang="en-US" sz="1000" dirty="0"/>
                    </a:p>
                  </a:txBody>
                  <a:tcPr anchor="ctr">
                    <a:solidFill>
                      <a:schemeClr val="accent3"/>
                    </a:solidFill>
                  </a:tcPr>
                </a:tc>
                <a:tc hMerge="1">
                  <a:txBody>
                    <a:bodyPr/>
                    <a:lstStyle/>
                    <a:p>
                      <a:endParaRPr lang="en-US" sz="1200" dirty="0"/>
                    </a:p>
                  </a:txBody>
                  <a:tcPr/>
                </a:tc>
                <a:tc gridSpan="2">
                  <a:txBody>
                    <a:bodyPr/>
                    <a:lstStyle/>
                    <a:p>
                      <a:pPr algn="ctr"/>
                      <a:r>
                        <a:rPr lang="en-US" sz="1000" dirty="0" smtClean="0"/>
                        <a:t>2023</a:t>
                      </a:r>
                      <a:endParaRPr lang="en-US" sz="1000" dirty="0"/>
                    </a:p>
                  </a:txBody>
                  <a:tcPr anchor="ctr">
                    <a:solidFill>
                      <a:schemeClr val="accent3"/>
                    </a:solidFill>
                  </a:tcPr>
                </a:tc>
                <a:tc hMerge="1">
                  <a:txBody>
                    <a:bodyPr/>
                    <a:lstStyle/>
                    <a:p>
                      <a:endParaRPr lang="en-US" sz="1200" dirty="0"/>
                    </a:p>
                  </a:txBody>
                  <a:tcPr/>
                </a:tc>
                <a:tc gridSpan="2">
                  <a:txBody>
                    <a:bodyPr/>
                    <a:lstStyle/>
                    <a:p>
                      <a:pPr algn="ctr"/>
                      <a:r>
                        <a:rPr lang="en-US" sz="1000" dirty="0" smtClean="0"/>
                        <a:t>2024</a:t>
                      </a:r>
                      <a:endParaRPr lang="en-US" sz="1000" dirty="0"/>
                    </a:p>
                  </a:txBody>
                  <a:tcPr anchor="ctr">
                    <a:solidFill>
                      <a:schemeClr val="accent3"/>
                    </a:solidFill>
                  </a:tcPr>
                </a:tc>
                <a:tc hMerge="1">
                  <a:txBody>
                    <a:bodyPr/>
                    <a:lstStyle/>
                    <a:p>
                      <a:endParaRPr lang="en-US" sz="1200" dirty="0"/>
                    </a:p>
                  </a:txBody>
                  <a:tcPr/>
                </a:tc>
              </a:tr>
              <a:tr h="366502">
                <a:tc>
                  <a:txBody>
                    <a:bodyPr/>
                    <a:lstStyle/>
                    <a:p>
                      <a:endParaRPr lang="en-US" sz="1000" dirty="0"/>
                    </a:p>
                  </a:txBody>
                  <a:tcPr anchor="ctr">
                    <a:noFill/>
                  </a:tcPr>
                </a:tc>
                <a:tc>
                  <a:txBody>
                    <a:bodyPr/>
                    <a:lstStyle/>
                    <a:p>
                      <a:pPr algn="ctr"/>
                      <a:r>
                        <a:rPr lang="en-US" sz="1000" dirty="0" smtClean="0">
                          <a:solidFill>
                            <a:schemeClr val="bg1"/>
                          </a:solidFill>
                        </a:rPr>
                        <a:t>APMs</a:t>
                      </a:r>
                    </a:p>
                    <a:p>
                      <a:pPr algn="ctr"/>
                      <a:r>
                        <a:rPr lang="en-US" sz="1000" dirty="0" smtClean="0">
                          <a:solidFill>
                            <a:schemeClr val="bg1"/>
                          </a:solidFill>
                        </a:rPr>
                        <a:t>+5% </a:t>
                      </a:r>
                      <a:endParaRPr lang="en-US" sz="1000" dirty="0">
                        <a:solidFill>
                          <a:schemeClr val="bg1"/>
                        </a:solidFill>
                      </a:endParaRPr>
                    </a:p>
                  </a:txBody>
                  <a:tcPr anchor="ctr">
                    <a:solidFill>
                      <a:schemeClr val="accent1"/>
                    </a:solidFill>
                  </a:tcPr>
                </a:tc>
                <a:tc>
                  <a:txBody>
                    <a:bodyPr/>
                    <a:lstStyle/>
                    <a:p>
                      <a:pPr algn="ctr"/>
                      <a:r>
                        <a:rPr lang="en-US" sz="1000" dirty="0" smtClean="0">
                          <a:solidFill>
                            <a:schemeClr val="bg1"/>
                          </a:solidFill>
                        </a:rPr>
                        <a:t>MIPS</a:t>
                      </a:r>
                    </a:p>
                    <a:p>
                      <a:pPr algn="ctr"/>
                      <a:r>
                        <a:rPr lang="en-US" sz="1000" dirty="0" smtClean="0">
                          <a:solidFill>
                            <a:schemeClr val="bg1"/>
                          </a:solidFill>
                        </a:rPr>
                        <a:t>+/-4% </a:t>
                      </a:r>
                      <a:endParaRPr lang="en-US" sz="1000" dirty="0">
                        <a:solidFill>
                          <a:schemeClr val="bg1"/>
                        </a:solidFill>
                      </a:endParaRPr>
                    </a:p>
                  </a:txBody>
                  <a:tcPr anchor="ctr">
                    <a:solidFill>
                      <a:schemeClr val="accent1"/>
                    </a:solidFill>
                  </a:tcPr>
                </a:tc>
                <a:tc>
                  <a:txBody>
                    <a:bodyPr/>
                    <a:lstStyle/>
                    <a:p>
                      <a:pPr algn="ctr"/>
                      <a:r>
                        <a:rPr lang="en-US" sz="1000" kern="1200" dirty="0" smtClean="0">
                          <a:solidFill>
                            <a:schemeClr val="bg1"/>
                          </a:solidFill>
                          <a:latin typeface="+mn-lt"/>
                          <a:ea typeface="+mn-ea"/>
                          <a:cs typeface="+mn-cs"/>
                        </a:rPr>
                        <a:t>APMs</a:t>
                      </a:r>
                    </a:p>
                    <a:p>
                      <a:pPr algn="ctr"/>
                      <a:r>
                        <a:rPr lang="en-US" sz="1000" dirty="0" smtClean="0">
                          <a:solidFill>
                            <a:schemeClr val="bg1"/>
                          </a:solidFill>
                        </a:rPr>
                        <a:t>+5% </a:t>
                      </a:r>
                      <a:endParaRPr lang="en-US" sz="1000" dirty="0">
                        <a:solidFill>
                          <a:schemeClr val="bg1"/>
                        </a:solidFill>
                      </a:endParaRPr>
                    </a:p>
                  </a:txBody>
                  <a:tcPr anchor="ctr">
                    <a:solidFill>
                      <a:schemeClr val="accent1"/>
                    </a:solidFill>
                  </a:tcPr>
                </a:tc>
                <a:tc>
                  <a:txBody>
                    <a:bodyPr/>
                    <a:lstStyle/>
                    <a:p>
                      <a:pPr algn="ctr"/>
                      <a:r>
                        <a:rPr lang="en-US" sz="1000" kern="1200" dirty="0" smtClean="0">
                          <a:solidFill>
                            <a:schemeClr val="bg1"/>
                          </a:solidFill>
                          <a:latin typeface="+mn-lt"/>
                          <a:ea typeface="+mn-ea"/>
                          <a:cs typeface="+mn-cs"/>
                        </a:rPr>
                        <a:t>MIPS</a:t>
                      </a:r>
                    </a:p>
                    <a:p>
                      <a:pPr algn="ctr"/>
                      <a:r>
                        <a:rPr lang="en-US" sz="1000" dirty="0" smtClean="0">
                          <a:solidFill>
                            <a:schemeClr val="bg1"/>
                          </a:solidFill>
                        </a:rPr>
                        <a:t>+/-5% </a:t>
                      </a:r>
                      <a:endParaRPr lang="en-US" sz="1000" dirty="0">
                        <a:solidFill>
                          <a:schemeClr val="bg1"/>
                        </a:solidFill>
                      </a:endParaRPr>
                    </a:p>
                  </a:txBody>
                  <a:tcPr anchor="ctr">
                    <a:solidFill>
                      <a:schemeClr val="accent1"/>
                    </a:solidFill>
                  </a:tcPr>
                </a:tc>
                <a:tc>
                  <a:txBody>
                    <a:bodyPr/>
                    <a:lstStyle/>
                    <a:p>
                      <a:pPr algn="ctr"/>
                      <a:r>
                        <a:rPr lang="en-US" sz="1000" kern="1200" dirty="0" smtClean="0">
                          <a:solidFill>
                            <a:schemeClr val="bg1"/>
                          </a:solidFill>
                          <a:latin typeface="+mn-lt"/>
                          <a:ea typeface="+mn-ea"/>
                          <a:cs typeface="+mn-cs"/>
                        </a:rPr>
                        <a:t>APMs</a:t>
                      </a:r>
                    </a:p>
                    <a:p>
                      <a:pPr algn="ctr"/>
                      <a:r>
                        <a:rPr lang="en-US" sz="1000" dirty="0" smtClean="0">
                          <a:solidFill>
                            <a:schemeClr val="bg1"/>
                          </a:solidFill>
                        </a:rPr>
                        <a:t>+5% </a:t>
                      </a:r>
                      <a:endParaRPr lang="en-US" sz="1000" dirty="0">
                        <a:solidFill>
                          <a:schemeClr val="bg1"/>
                        </a:solidFill>
                      </a:endParaRPr>
                    </a:p>
                  </a:txBody>
                  <a:tcPr anchor="ctr">
                    <a:solidFill>
                      <a:schemeClr val="accent1"/>
                    </a:solidFill>
                  </a:tcPr>
                </a:tc>
                <a:tc>
                  <a:txBody>
                    <a:bodyPr/>
                    <a:lstStyle/>
                    <a:p>
                      <a:pPr algn="ctr"/>
                      <a:r>
                        <a:rPr lang="en-US" sz="1000" dirty="0" smtClean="0">
                          <a:solidFill>
                            <a:schemeClr val="bg1"/>
                          </a:solidFill>
                        </a:rPr>
                        <a:t>MIPS</a:t>
                      </a:r>
                    </a:p>
                    <a:p>
                      <a:pPr algn="ctr"/>
                      <a:r>
                        <a:rPr lang="en-US" sz="1000" dirty="0" smtClean="0">
                          <a:solidFill>
                            <a:schemeClr val="bg1"/>
                          </a:solidFill>
                        </a:rPr>
                        <a:t>+/-7% </a:t>
                      </a:r>
                      <a:endParaRPr lang="en-US" sz="1000" dirty="0">
                        <a:solidFill>
                          <a:schemeClr val="bg1"/>
                        </a:solidFill>
                      </a:endParaRPr>
                    </a:p>
                  </a:txBody>
                  <a:tcPr anchor="ctr">
                    <a:solidFill>
                      <a:schemeClr val="accent1"/>
                    </a:solidFill>
                  </a:tcPr>
                </a:tc>
                <a:tc>
                  <a:txBody>
                    <a:bodyPr/>
                    <a:lstStyle/>
                    <a:p>
                      <a:pPr algn="ctr"/>
                      <a:r>
                        <a:rPr lang="en-US" sz="1000" kern="1200" dirty="0" smtClean="0">
                          <a:solidFill>
                            <a:schemeClr val="bg1"/>
                          </a:solidFill>
                          <a:latin typeface="+mn-lt"/>
                          <a:ea typeface="+mn-ea"/>
                          <a:cs typeface="+mn-cs"/>
                        </a:rPr>
                        <a:t>APMs</a:t>
                      </a:r>
                    </a:p>
                    <a:p>
                      <a:pPr algn="ctr"/>
                      <a:r>
                        <a:rPr lang="en-US" sz="1000" dirty="0" smtClean="0">
                          <a:solidFill>
                            <a:schemeClr val="bg1"/>
                          </a:solidFill>
                        </a:rPr>
                        <a:t>+5% </a:t>
                      </a:r>
                      <a:endParaRPr lang="en-US" sz="1000" dirty="0">
                        <a:solidFill>
                          <a:schemeClr val="bg1"/>
                        </a:solidFill>
                      </a:endParaRPr>
                    </a:p>
                  </a:txBody>
                  <a:tcPr anchor="ctr">
                    <a:solidFill>
                      <a:schemeClr val="accent1"/>
                    </a:solidFill>
                  </a:tcPr>
                </a:tc>
                <a:tc>
                  <a:txBody>
                    <a:bodyPr/>
                    <a:lstStyle/>
                    <a:p>
                      <a:pPr algn="ctr"/>
                      <a:r>
                        <a:rPr lang="en-US" sz="1000" dirty="0" smtClean="0">
                          <a:solidFill>
                            <a:schemeClr val="bg1"/>
                          </a:solidFill>
                        </a:rPr>
                        <a:t>MIPS</a:t>
                      </a:r>
                    </a:p>
                    <a:p>
                      <a:pPr algn="ctr"/>
                      <a:r>
                        <a:rPr lang="en-US" sz="1000" dirty="0" smtClean="0">
                          <a:solidFill>
                            <a:schemeClr val="bg1"/>
                          </a:solidFill>
                        </a:rPr>
                        <a:t>+/-9% </a:t>
                      </a:r>
                      <a:endParaRPr lang="en-US" sz="1000" dirty="0">
                        <a:solidFill>
                          <a:schemeClr val="bg1"/>
                        </a:solidFill>
                      </a:endParaRPr>
                    </a:p>
                  </a:txBody>
                  <a:tcPr anchor="ctr">
                    <a:solidFill>
                      <a:schemeClr val="accent1"/>
                    </a:solidFill>
                  </a:tcPr>
                </a:tc>
                <a:tc>
                  <a:txBody>
                    <a:bodyPr/>
                    <a:lstStyle/>
                    <a:p>
                      <a:pPr algn="ctr"/>
                      <a:r>
                        <a:rPr lang="en-US" sz="1000" kern="1200" dirty="0" smtClean="0">
                          <a:solidFill>
                            <a:schemeClr val="bg1"/>
                          </a:solidFill>
                          <a:latin typeface="+mn-lt"/>
                          <a:ea typeface="+mn-ea"/>
                          <a:cs typeface="+mn-cs"/>
                        </a:rPr>
                        <a:t>APMs</a:t>
                      </a:r>
                    </a:p>
                    <a:p>
                      <a:pPr algn="ctr"/>
                      <a:r>
                        <a:rPr lang="en-US" sz="1000" dirty="0" smtClean="0">
                          <a:solidFill>
                            <a:schemeClr val="bg1"/>
                          </a:solidFill>
                        </a:rPr>
                        <a:t>+5% </a:t>
                      </a:r>
                      <a:endParaRPr lang="en-US" sz="1000" dirty="0">
                        <a:solidFill>
                          <a:schemeClr val="bg1"/>
                        </a:solidFill>
                      </a:endParaRPr>
                    </a:p>
                  </a:txBody>
                  <a:tcPr anchor="ctr">
                    <a:solidFill>
                      <a:schemeClr val="accent1"/>
                    </a:solidFill>
                  </a:tcPr>
                </a:tc>
                <a:tc>
                  <a:txBody>
                    <a:bodyPr/>
                    <a:lstStyle/>
                    <a:p>
                      <a:pPr algn="ctr"/>
                      <a:r>
                        <a:rPr lang="en-US" sz="1000" dirty="0" smtClean="0">
                          <a:solidFill>
                            <a:schemeClr val="bg1"/>
                          </a:solidFill>
                        </a:rPr>
                        <a:t>MIPS</a:t>
                      </a:r>
                    </a:p>
                    <a:p>
                      <a:pPr algn="ctr"/>
                      <a:r>
                        <a:rPr lang="en-US" sz="1000" dirty="0" smtClean="0">
                          <a:solidFill>
                            <a:schemeClr val="bg1"/>
                          </a:solidFill>
                        </a:rPr>
                        <a:t>+/-9% </a:t>
                      </a:r>
                      <a:endParaRPr lang="en-US" sz="1000" dirty="0">
                        <a:solidFill>
                          <a:schemeClr val="bg1"/>
                        </a:solidFill>
                      </a:endParaRPr>
                    </a:p>
                  </a:txBody>
                  <a:tcPr anchor="ctr">
                    <a:solidFill>
                      <a:schemeClr val="accent1"/>
                    </a:solidFill>
                  </a:tcPr>
                </a:tc>
                <a:tc>
                  <a:txBody>
                    <a:bodyPr/>
                    <a:lstStyle/>
                    <a:p>
                      <a:pPr algn="ctr"/>
                      <a:r>
                        <a:rPr lang="en-US" sz="1000" kern="1200" dirty="0" smtClean="0">
                          <a:solidFill>
                            <a:schemeClr val="bg1"/>
                          </a:solidFill>
                          <a:latin typeface="+mn-lt"/>
                          <a:ea typeface="+mn-ea"/>
                          <a:cs typeface="+mn-cs"/>
                        </a:rPr>
                        <a:t>APMs</a:t>
                      </a:r>
                    </a:p>
                    <a:p>
                      <a:pPr algn="ctr"/>
                      <a:r>
                        <a:rPr lang="en-US" sz="1000" dirty="0" smtClean="0">
                          <a:solidFill>
                            <a:schemeClr val="bg1"/>
                          </a:solidFill>
                        </a:rPr>
                        <a:t>+5% </a:t>
                      </a:r>
                      <a:endParaRPr lang="en-US" sz="1000" dirty="0">
                        <a:solidFill>
                          <a:schemeClr val="bg1"/>
                        </a:solidFill>
                      </a:endParaRPr>
                    </a:p>
                  </a:txBody>
                  <a:tcPr anchor="ctr">
                    <a:solidFill>
                      <a:schemeClr val="accent1"/>
                    </a:solidFill>
                  </a:tcPr>
                </a:tc>
                <a:tc>
                  <a:txBody>
                    <a:bodyPr/>
                    <a:lstStyle/>
                    <a:p>
                      <a:pPr algn="ctr"/>
                      <a:r>
                        <a:rPr lang="en-US" sz="1000" dirty="0" smtClean="0">
                          <a:solidFill>
                            <a:schemeClr val="bg1"/>
                          </a:solidFill>
                        </a:rPr>
                        <a:t>MIPS</a:t>
                      </a:r>
                    </a:p>
                    <a:p>
                      <a:pPr algn="ctr"/>
                      <a:r>
                        <a:rPr lang="en-US" sz="1000" dirty="0" smtClean="0">
                          <a:solidFill>
                            <a:schemeClr val="bg1"/>
                          </a:solidFill>
                        </a:rPr>
                        <a:t>+/-9% </a:t>
                      </a:r>
                      <a:endParaRPr lang="en-US" sz="1000" dirty="0">
                        <a:solidFill>
                          <a:schemeClr val="bg1"/>
                        </a:solidFill>
                      </a:endParaRPr>
                    </a:p>
                  </a:txBody>
                  <a:tcPr anchor="ctr">
                    <a:solidFill>
                      <a:schemeClr val="accent1"/>
                    </a:solidFill>
                  </a:tcPr>
                </a:tc>
              </a:tr>
              <a:tr h="370840">
                <a:tc>
                  <a:txBody>
                    <a:bodyPr/>
                    <a:lstStyle/>
                    <a:p>
                      <a:r>
                        <a:rPr lang="en-US" sz="1000" dirty="0" smtClean="0"/>
                        <a:t>Primary Care Physician</a:t>
                      </a:r>
                      <a:endParaRPr lang="en-US" sz="1000" dirty="0"/>
                    </a:p>
                  </a:txBody>
                  <a:tcPr/>
                </a:tc>
                <a:tc>
                  <a:txBody>
                    <a:bodyPr/>
                    <a:lstStyle/>
                    <a:p>
                      <a:pPr algn="ctr" fontAlgn="b"/>
                      <a:r>
                        <a:rPr lang="en-US" sz="1000" kern="1200" baseline="0" dirty="0" smtClean="0">
                          <a:solidFill>
                            <a:schemeClr val="dk1"/>
                          </a:solidFill>
                          <a:latin typeface="+mn-lt"/>
                          <a:ea typeface="+mn-ea"/>
                          <a:cs typeface="+mn-cs"/>
                        </a:rPr>
                        <a:t>+</a:t>
                      </a:r>
                    </a:p>
                    <a:p>
                      <a:pPr algn="ctr" fontAlgn="b"/>
                      <a:r>
                        <a:rPr lang="en-US" sz="1000" kern="1200" baseline="0" dirty="0" smtClean="0">
                          <a:solidFill>
                            <a:schemeClr val="dk1"/>
                          </a:solidFill>
                          <a:latin typeface="+mn-lt"/>
                          <a:ea typeface="+mn-ea"/>
                          <a:cs typeface="+mn-cs"/>
                        </a:rPr>
                        <a:t>$6,648 </a:t>
                      </a:r>
                      <a:endParaRPr lang="en-US" sz="1000" kern="1200" baseline="0" dirty="0">
                        <a:solidFill>
                          <a:schemeClr val="dk1"/>
                        </a:solidFill>
                        <a:latin typeface="+mn-lt"/>
                        <a:ea typeface="+mn-ea"/>
                        <a:cs typeface="+mn-cs"/>
                      </a:endParaRPr>
                    </a:p>
                  </a:txBody>
                  <a:tcPr marL="45720" marR="45720" anchor="ctr"/>
                </a:tc>
                <a:tc>
                  <a:txBody>
                    <a:bodyPr/>
                    <a:lstStyle/>
                    <a:p>
                      <a:pPr algn="ct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+/-$5,318 </a:t>
                      </a:r>
                      <a:endParaRPr lang="en-US" sz="1000" kern="1200" baseline="0" dirty="0">
                        <a:solidFill>
                          <a:schemeClr val="dk1"/>
                        </a:solidFill>
                        <a:latin typeface="+mn-lt"/>
                        <a:ea typeface="+mn-ea"/>
                        <a:cs typeface="+mn-cs"/>
                      </a:endParaRPr>
                    </a:p>
                  </a:txBody>
                  <a:tcPr marL="45720" marR="45720" anchor="ctr"/>
                </a:tc>
                <a:tc>
                  <a:txBody>
                    <a:bodyPr/>
                    <a:lstStyle/>
                    <a:p>
                      <a:pPr algn="ctr" fontAlgn="b"/>
                      <a:r>
                        <a:rPr lang="en-US" sz="1000" kern="1200" baseline="0" dirty="0" smtClean="0">
                          <a:solidFill>
                            <a:schemeClr val="dk1"/>
                          </a:solidFill>
                          <a:latin typeface="+mn-lt"/>
                          <a:ea typeface="+mn-ea"/>
                          <a:cs typeface="+mn-cs"/>
                        </a:rPr>
                        <a:t>+</a:t>
                      </a:r>
                    </a:p>
                    <a:p>
                      <a:pPr algn="ctr" fontAlgn="b"/>
                      <a:r>
                        <a:rPr lang="en-US" sz="1000" kern="1200" baseline="0" dirty="0" smtClean="0">
                          <a:solidFill>
                            <a:schemeClr val="dk1"/>
                          </a:solidFill>
                          <a:latin typeface="+mn-lt"/>
                          <a:ea typeface="+mn-ea"/>
                          <a:cs typeface="+mn-cs"/>
                        </a:rPr>
                        <a:t>$6,648 </a:t>
                      </a:r>
                      <a:endParaRPr lang="en-US" sz="1000" kern="1200" baseline="0" dirty="0">
                        <a:solidFill>
                          <a:schemeClr val="dk1"/>
                        </a:solidFill>
                        <a:latin typeface="+mn-lt"/>
                        <a:ea typeface="+mn-ea"/>
                        <a:cs typeface="+mn-cs"/>
                      </a:endParaRPr>
                    </a:p>
                  </a:txBody>
                  <a:tcPr marL="45720" marR="45720" anchor="ctr"/>
                </a:tc>
                <a:tc>
                  <a:txBody>
                    <a:bodyPr/>
                    <a:lstStyle/>
                    <a:p>
                      <a:pPr algn="ctr"/>
                      <a:r>
                        <a:rPr lang="en-US" sz="1000" dirty="0" smtClean="0"/>
                        <a:t>+/-</a:t>
                      </a:r>
                    </a:p>
                    <a:p>
                      <a:pPr algn="ctr"/>
                      <a:r>
                        <a:rPr lang="en-US" sz="1000" dirty="0" smtClean="0"/>
                        <a:t>$6648</a:t>
                      </a:r>
                      <a:endParaRPr lang="en-US" sz="1000" dirty="0"/>
                    </a:p>
                  </a:txBody>
                  <a:tcPr marL="45720" marR="45720" anchor="ctr"/>
                </a:tc>
                <a:tc>
                  <a:txBody>
                    <a:bodyPr/>
                    <a:lstStyle/>
                    <a:p>
                      <a:pPr algn="ctr" fontAlgn="b"/>
                      <a:r>
                        <a:rPr lang="en-US" sz="1000" kern="1200" baseline="0" dirty="0" smtClean="0">
                          <a:solidFill>
                            <a:schemeClr val="dk1"/>
                          </a:solidFill>
                          <a:latin typeface="+mn-lt"/>
                          <a:ea typeface="+mn-ea"/>
                          <a:cs typeface="+mn-cs"/>
                        </a:rPr>
                        <a:t>+</a:t>
                      </a:r>
                    </a:p>
                    <a:p>
                      <a:pPr algn="ctr" fontAlgn="b"/>
                      <a:r>
                        <a:rPr lang="en-US" sz="1000" kern="1200" baseline="0" dirty="0" smtClean="0">
                          <a:solidFill>
                            <a:schemeClr val="dk1"/>
                          </a:solidFill>
                          <a:latin typeface="+mn-lt"/>
                          <a:ea typeface="+mn-ea"/>
                          <a:cs typeface="+mn-cs"/>
                        </a:rPr>
                        <a:t>$6,648 </a:t>
                      </a:r>
                      <a:endParaRPr lang="en-US" sz="1000" kern="1200" baseline="0" dirty="0">
                        <a:solidFill>
                          <a:schemeClr val="dk1"/>
                        </a:solidFill>
                        <a:latin typeface="+mn-lt"/>
                        <a:ea typeface="+mn-ea"/>
                        <a:cs typeface="+mn-cs"/>
                      </a:endParaRPr>
                    </a:p>
                  </a:txBody>
                  <a:tcPr marL="45720" marR="45720" anchor="ctr"/>
                </a:tc>
                <a:tc>
                  <a:txBody>
                    <a:bodyPr/>
                    <a:lstStyle/>
                    <a:p>
                      <a:pPr algn="ctr"/>
                      <a:r>
                        <a:rPr lang="en-US" sz="1000" dirty="0" smtClean="0"/>
                        <a:t>+/-</a:t>
                      </a:r>
                    </a:p>
                    <a:p>
                      <a:pPr algn="ctr"/>
                      <a:r>
                        <a:rPr lang="en-US" sz="1000" dirty="0" smtClean="0"/>
                        <a:t>$9,307</a:t>
                      </a:r>
                      <a:endParaRPr lang="en-US" sz="1000" dirty="0"/>
                    </a:p>
                  </a:txBody>
                  <a:tcPr marL="45720" marR="45720" anchor="ctr"/>
                </a:tc>
                <a:tc>
                  <a:txBody>
                    <a:bodyPr/>
                    <a:lstStyle/>
                    <a:p>
                      <a:pPr algn="ctr" fontAlgn="b"/>
                      <a:r>
                        <a:rPr lang="en-US" sz="1000" kern="1200" baseline="0" dirty="0" smtClean="0">
                          <a:solidFill>
                            <a:schemeClr val="dk1"/>
                          </a:solidFill>
                          <a:latin typeface="+mn-lt"/>
                          <a:ea typeface="+mn-ea"/>
                          <a:cs typeface="+mn-cs"/>
                        </a:rPr>
                        <a:t>+</a:t>
                      </a:r>
                    </a:p>
                    <a:p>
                      <a:pPr algn="ctr" fontAlgn="b"/>
                      <a:r>
                        <a:rPr lang="en-US" sz="1000" kern="1200" baseline="0" dirty="0" smtClean="0">
                          <a:solidFill>
                            <a:schemeClr val="dk1"/>
                          </a:solidFill>
                          <a:latin typeface="+mn-lt"/>
                          <a:ea typeface="+mn-ea"/>
                          <a:cs typeface="+mn-cs"/>
                        </a:rPr>
                        <a:t>$6,648 </a:t>
                      </a:r>
                      <a:endParaRPr lang="en-US" sz="1000" kern="1200" baseline="0" dirty="0">
                        <a:solidFill>
                          <a:schemeClr val="dk1"/>
                        </a:solidFill>
                        <a:latin typeface="+mn-lt"/>
                        <a:ea typeface="+mn-ea"/>
                        <a:cs typeface="+mn-cs"/>
                      </a:endParaRPr>
                    </a:p>
                  </a:txBody>
                  <a:tcPr marL="45720" marR="45720" anchor="ctr"/>
                </a:tc>
                <a:tc>
                  <a:txBody>
                    <a:bodyPr/>
                    <a:lstStyle/>
                    <a:p>
                      <a:pPr algn="ctr"/>
                      <a:r>
                        <a:rPr lang="en-US" sz="1000" dirty="0" smtClean="0"/>
                        <a:t>+/-$11,966</a:t>
                      </a:r>
                      <a:endParaRPr lang="en-US" sz="1000" dirty="0"/>
                    </a:p>
                  </a:txBody>
                  <a:tcPr marL="45720" marR="45720" anchor="ctr"/>
                </a:tc>
                <a:tc>
                  <a:txBody>
                    <a:bodyPr/>
                    <a:lstStyle/>
                    <a:p>
                      <a:pPr algn="ctr" fontAlgn="b"/>
                      <a:r>
                        <a:rPr lang="en-US" sz="1000" kern="1200" baseline="0" dirty="0" smtClean="0">
                          <a:solidFill>
                            <a:schemeClr val="dk1"/>
                          </a:solidFill>
                          <a:latin typeface="+mn-lt"/>
                          <a:ea typeface="+mn-ea"/>
                          <a:cs typeface="+mn-cs"/>
                        </a:rPr>
                        <a:t>+</a:t>
                      </a:r>
                    </a:p>
                    <a:p>
                      <a:pPr algn="ctr" fontAlgn="b"/>
                      <a:r>
                        <a:rPr lang="en-US" sz="1000" kern="1200" baseline="0" dirty="0" smtClean="0">
                          <a:solidFill>
                            <a:schemeClr val="dk1"/>
                          </a:solidFill>
                          <a:latin typeface="+mn-lt"/>
                          <a:ea typeface="+mn-ea"/>
                          <a:cs typeface="+mn-cs"/>
                        </a:rPr>
                        <a:t>$6,648 </a:t>
                      </a:r>
                      <a:endParaRPr lang="en-US" sz="1000" kern="1200" baseline="0" dirty="0">
                        <a:solidFill>
                          <a:schemeClr val="dk1"/>
                        </a:solidFill>
                        <a:latin typeface="+mn-lt"/>
                        <a:ea typeface="+mn-ea"/>
                        <a:cs typeface="+mn-cs"/>
                      </a:endParaRPr>
                    </a:p>
                  </a:txBody>
                  <a:tcPr marL="45720" marR="45720"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000" dirty="0" smtClean="0"/>
                        <a:t>+/-$11,966</a:t>
                      </a:r>
                    </a:p>
                  </a:txBody>
                  <a:tcPr marL="45720" marR="45720" anchor="ctr"/>
                </a:tc>
                <a:tc>
                  <a:txBody>
                    <a:bodyPr/>
                    <a:lstStyle/>
                    <a:p>
                      <a:pPr algn="ctr" fontAlgn="b"/>
                      <a:r>
                        <a:rPr lang="en-US" sz="1000" kern="1200" baseline="0" dirty="0" smtClean="0">
                          <a:solidFill>
                            <a:schemeClr val="dk1"/>
                          </a:solidFill>
                          <a:latin typeface="+mn-lt"/>
                          <a:ea typeface="+mn-ea"/>
                          <a:cs typeface="+mn-cs"/>
                        </a:rPr>
                        <a:t>+</a:t>
                      </a:r>
                    </a:p>
                    <a:p>
                      <a:pPr algn="ctr" fontAlgn="b"/>
                      <a:r>
                        <a:rPr lang="en-US" sz="1000" kern="1200" baseline="0" dirty="0" smtClean="0">
                          <a:solidFill>
                            <a:schemeClr val="dk1"/>
                          </a:solidFill>
                          <a:latin typeface="+mn-lt"/>
                          <a:ea typeface="+mn-ea"/>
                          <a:cs typeface="+mn-cs"/>
                        </a:rPr>
                        <a:t>$6,648 </a:t>
                      </a:r>
                      <a:endParaRPr lang="en-US" sz="1000" kern="1200" baseline="0" dirty="0">
                        <a:solidFill>
                          <a:schemeClr val="dk1"/>
                        </a:solidFill>
                        <a:latin typeface="+mn-lt"/>
                        <a:ea typeface="+mn-ea"/>
                        <a:cs typeface="+mn-cs"/>
                      </a:endParaRPr>
                    </a:p>
                  </a:txBody>
                  <a:tcPr marL="45720" marR="45720"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000" dirty="0" smtClean="0"/>
                        <a:t>+/-$11,966</a:t>
                      </a:r>
                    </a:p>
                  </a:txBody>
                  <a:tcPr marL="45720" marR="45720" anchor="ctr"/>
                </a:tc>
              </a:tr>
              <a:tr h="370840">
                <a:tc>
                  <a:txBody>
                    <a:bodyPr/>
                    <a:lstStyle/>
                    <a:p>
                      <a:r>
                        <a:rPr lang="en-US" sz="1000" dirty="0" smtClean="0"/>
                        <a:t>Non-Surgical Specialist</a:t>
                      </a:r>
                      <a:endParaRPr lang="en-US" sz="1000" dirty="0"/>
                    </a:p>
                  </a:txBody>
                  <a:tcP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$10,800 </a:t>
                      </a:r>
                      <a:endParaRPr lang="en-US" sz="1000" kern="1200" baseline="0" dirty="0">
                        <a:solidFill>
                          <a:schemeClr val="dk1"/>
                        </a:solidFill>
                        <a:latin typeface="+mn-lt"/>
                        <a:ea typeface="+mn-ea"/>
                        <a:cs typeface="+mn-cs"/>
                      </a:endParaRPr>
                    </a:p>
                  </a:txBody>
                  <a:tcPr marL="45720" marR="45720" anchor="ctr"/>
                </a:tc>
                <a:tc>
                  <a:txBody>
                    <a:bodyPr/>
                    <a:lstStyle/>
                    <a:p>
                      <a:pPr algn="ct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+/-$8,640 </a:t>
                      </a:r>
                      <a:endParaRPr lang="en-US" sz="1000" kern="1200" baseline="0" dirty="0">
                        <a:solidFill>
                          <a:schemeClr val="dk1"/>
                        </a:solidFill>
                        <a:latin typeface="+mn-lt"/>
                        <a:ea typeface="+mn-ea"/>
                        <a:cs typeface="+mn-cs"/>
                      </a:endParaRPr>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$10,800 </a:t>
                      </a:r>
                      <a:endParaRPr lang="en-US" sz="1000" kern="1200" baseline="0" dirty="0">
                        <a:solidFill>
                          <a:schemeClr val="dk1"/>
                        </a:solidFill>
                        <a:latin typeface="+mn-lt"/>
                        <a:ea typeface="+mn-ea"/>
                        <a:cs typeface="+mn-cs"/>
                      </a:endParaRPr>
                    </a:p>
                  </a:txBody>
                  <a:tcPr marL="45720" marR="45720" anchor="ctr"/>
                </a:tc>
                <a:tc>
                  <a:txBody>
                    <a:bodyPr/>
                    <a:lstStyle/>
                    <a:p>
                      <a:pPr algn="ctr"/>
                      <a:r>
                        <a:rPr lang="en-US" sz="1000" dirty="0" smtClean="0"/>
                        <a:t>+/-$10,800</a:t>
                      </a:r>
                      <a:endParaRPr lang="en-US" sz="1000" dirty="0"/>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$10,800 </a:t>
                      </a:r>
                      <a:endParaRPr lang="en-US" sz="1000" kern="1200" baseline="0" dirty="0">
                        <a:solidFill>
                          <a:schemeClr val="dk1"/>
                        </a:solidFill>
                        <a:latin typeface="+mn-lt"/>
                        <a:ea typeface="+mn-ea"/>
                        <a:cs typeface="+mn-cs"/>
                      </a:endParaRPr>
                    </a:p>
                  </a:txBody>
                  <a:tcPr marL="45720" marR="45720" anchor="ctr"/>
                </a:tc>
                <a:tc>
                  <a:txBody>
                    <a:bodyPr/>
                    <a:lstStyle/>
                    <a:p>
                      <a:pPr algn="ctr"/>
                      <a:r>
                        <a:rPr lang="en-US" sz="1000" dirty="0" smtClean="0"/>
                        <a:t>+/-$15,120</a:t>
                      </a:r>
                      <a:endParaRPr lang="en-US" sz="1000" dirty="0"/>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$10,800 </a:t>
                      </a:r>
                      <a:endParaRPr lang="en-US" sz="1000" kern="1200" baseline="0" dirty="0">
                        <a:solidFill>
                          <a:schemeClr val="dk1"/>
                        </a:solidFill>
                        <a:latin typeface="+mn-lt"/>
                        <a:ea typeface="+mn-ea"/>
                        <a:cs typeface="+mn-cs"/>
                      </a:endParaRPr>
                    </a:p>
                  </a:txBody>
                  <a:tcPr marL="45720" marR="45720" anchor="ctr"/>
                </a:tc>
                <a:tc>
                  <a:txBody>
                    <a:bodyPr/>
                    <a:lstStyle/>
                    <a:p>
                      <a:pPr algn="ctr"/>
                      <a:r>
                        <a:rPr lang="en-US" sz="1000" dirty="0" smtClean="0"/>
                        <a:t>+/-$19,440</a:t>
                      </a:r>
                      <a:endParaRPr lang="en-US" sz="1000" dirty="0"/>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$10,800 </a:t>
                      </a:r>
                      <a:endParaRPr lang="en-US" sz="1000" kern="1200" baseline="0" dirty="0">
                        <a:solidFill>
                          <a:schemeClr val="dk1"/>
                        </a:solidFill>
                        <a:latin typeface="+mn-lt"/>
                        <a:ea typeface="+mn-ea"/>
                        <a:cs typeface="+mn-cs"/>
                      </a:endParaRPr>
                    </a:p>
                  </a:txBody>
                  <a:tcPr marL="45720" marR="45720"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000" dirty="0" smtClean="0"/>
                        <a:t>+/-$19,440</a:t>
                      </a:r>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$10,800 </a:t>
                      </a:r>
                      <a:endParaRPr lang="en-US" sz="1000" kern="1200" baseline="0" dirty="0">
                        <a:solidFill>
                          <a:schemeClr val="dk1"/>
                        </a:solidFill>
                        <a:latin typeface="+mn-lt"/>
                        <a:ea typeface="+mn-ea"/>
                        <a:cs typeface="+mn-cs"/>
                      </a:endParaRPr>
                    </a:p>
                  </a:txBody>
                  <a:tcPr marL="45720" marR="45720"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000" dirty="0" smtClean="0"/>
                        <a:t>+/-$19,440</a:t>
                      </a:r>
                    </a:p>
                  </a:txBody>
                  <a:tcPr marL="45720" marR="45720" anchor="ctr"/>
                </a:tc>
              </a:tr>
              <a:tr h="370840">
                <a:tc>
                  <a:txBody>
                    <a:bodyPr/>
                    <a:lstStyle/>
                    <a:p>
                      <a:r>
                        <a:rPr lang="en-US" sz="1000" dirty="0" smtClean="0"/>
                        <a:t>Surgical Specialist</a:t>
                      </a:r>
                      <a:endParaRPr lang="en-US" sz="1000" dirty="0"/>
                    </a:p>
                  </a:txBody>
                  <a:tcP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$12,114 </a:t>
                      </a:r>
                      <a:endParaRPr lang="en-US" sz="1000" kern="1200" baseline="0" dirty="0">
                        <a:solidFill>
                          <a:schemeClr val="dk1"/>
                        </a:solidFill>
                        <a:latin typeface="+mn-lt"/>
                        <a:ea typeface="+mn-ea"/>
                        <a:cs typeface="+mn-cs"/>
                      </a:endParaRPr>
                    </a:p>
                  </a:txBody>
                  <a:tcPr marL="45720" marR="45720" anchor="ctr"/>
                </a:tc>
                <a:tc>
                  <a:txBody>
                    <a:bodyPr/>
                    <a:lstStyle/>
                    <a:p>
                      <a:pPr algn="ctr" fontAlgn="b"/>
                      <a:r>
                        <a:rPr lang="en-US" sz="1000" kern="1200" baseline="0" dirty="0">
                          <a:solidFill>
                            <a:schemeClr val="dk1"/>
                          </a:solidFill>
                          <a:latin typeface="+mn-lt"/>
                          <a:ea typeface="+mn-ea"/>
                          <a:cs typeface="+mn-cs"/>
                        </a:rPr>
                        <a:t> </a:t>
                      </a:r>
                      <a:r>
                        <a:rPr lang="en-US" sz="1000" kern="1200" baseline="0" dirty="0" smtClean="0">
                          <a:solidFill>
                            <a:schemeClr val="dk1"/>
                          </a:solidFill>
                          <a:latin typeface="+mn-lt"/>
                          <a:ea typeface="+mn-ea"/>
                          <a:cs typeface="+mn-cs"/>
                        </a:rPr>
                        <a:t>+/-$9,691 </a:t>
                      </a:r>
                      <a:endParaRPr lang="en-US" sz="1000" kern="1200" baseline="0" dirty="0">
                        <a:solidFill>
                          <a:schemeClr val="dk1"/>
                        </a:solidFill>
                        <a:latin typeface="+mn-lt"/>
                        <a:ea typeface="+mn-ea"/>
                        <a:cs typeface="+mn-cs"/>
                      </a:endParaRPr>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$12,114 </a:t>
                      </a:r>
                      <a:endParaRPr lang="en-US" sz="1000" kern="1200" baseline="0" dirty="0">
                        <a:solidFill>
                          <a:schemeClr val="dk1"/>
                        </a:solidFill>
                        <a:latin typeface="+mn-lt"/>
                        <a:ea typeface="+mn-ea"/>
                        <a:cs typeface="+mn-cs"/>
                      </a:endParaRPr>
                    </a:p>
                  </a:txBody>
                  <a:tcPr marL="45720" marR="45720" anchor="ctr"/>
                </a:tc>
                <a:tc>
                  <a:txBody>
                    <a:bodyPr/>
                    <a:lstStyle/>
                    <a:p>
                      <a:pPr algn="ctr"/>
                      <a:r>
                        <a:rPr lang="en-US" sz="1000" dirty="0" smtClean="0"/>
                        <a:t>+/-$12,114</a:t>
                      </a:r>
                      <a:endParaRPr lang="en-US" sz="1000" dirty="0"/>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$12,114 </a:t>
                      </a:r>
                      <a:endParaRPr lang="en-US" sz="1000" kern="1200" baseline="0" dirty="0">
                        <a:solidFill>
                          <a:schemeClr val="dk1"/>
                        </a:solidFill>
                        <a:latin typeface="+mn-lt"/>
                        <a:ea typeface="+mn-ea"/>
                        <a:cs typeface="+mn-cs"/>
                      </a:endParaRPr>
                    </a:p>
                  </a:txBody>
                  <a:tcPr marL="45720" marR="45720" anchor="ctr"/>
                </a:tc>
                <a:tc>
                  <a:txBody>
                    <a:bodyPr/>
                    <a:lstStyle/>
                    <a:p>
                      <a:pPr algn="ctr"/>
                      <a:r>
                        <a:rPr lang="en-US" sz="1000" dirty="0" smtClean="0"/>
                        <a:t>+/-$16,960</a:t>
                      </a:r>
                      <a:endParaRPr lang="en-US" sz="1000" dirty="0"/>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$12,114 </a:t>
                      </a:r>
                      <a:endParaRPr lang="en-US" sz="1000" kern="1200" baseline="0" dirty="0">
                        <a:solidFill>
                          <a:schemeClr val="dk1"/>
                        </a:solidFill>
                        <a:latin typeface="+mn-lt"/>
                        <a:ea typeface="+mn-ea"/>
                        <a:cs typeface="+mn-cs"/>
                      </a:endParaRPr>
                    </a:p>
                  </a:txBody>
                  <a:tcPr marL="45720" marR="45720" anchor="ctr"/>
                </a:tc>
                <a:tc>
                  <a:txBody>
                    <a:bodyPr/>
                    <a:lstStyle/>
                    <a:p>
                      <a:pPr algn="ctr"/>
                      <a:r>
                        <a:rPr lang="en-US" sz="1000" dirty="0" smtClean="0"/>
                        <a:t>+/-$21,805</a:t>
                      </a:r>
                      <a:endParaRPr lang="en-US" sz="1000" dirty="0"/>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$12,114 </a:t>
                      </a:r>
                      <a:endParaRPr lang="en-US" sz="1000" kern="1200" baseline="0" dirty="0">
                        <a:solidFill>
                          <a:schemeClr val="dk1"/>
                        </a:solidFill>
                        <a:latin typeface="+mn-lt"/>
                        <a:ea typeface="+mn-ea"/>
                        <a:cs typeface="+mn-cs"/>
                      </a:endParaRPr>
                    </a:p>
                  </a:txBody>
                  <a:tcPr marL="45720" marR="45720"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000" dirty="0" smtClean="0"/>
                        <a:t>+/-$21,805</a:t>
                      </a:r>
                    </a:p>
                  </a:txBody>
                  <a:tcPr marL="45720" marR="45720" anchor="ctr"/>
                </a:tc>
                <a:tc>
                  <a:txBody>
                    <a:bodyPr/>
                    <a:lstStyle/>
                    <a:p>
                      <a:pPr algn="ctr" fontAlgn="b"/>
                      <a:r>
                        <a:rPr lang="en-US" sz="1000" kern="1200" baseline="0" dirty="0" smtClean="0">
                          <a:solidFill>
                            <a:schemeClr val="dk1"/>
                          </a:solidFill>
                          <a:latin typeface="+mn-lt"/>
                          <a:ea typeface="+mn-ea"/>
                          <a:cs typeface="+mn-cs"/>
                        </a:rPr>
                        <a:t>+ </a:t>
                      </a:r>
                    </a:p>
                    <a:p>
                      <a:pPr algn="ctr" fontAlgn="b"/>
                      <a:r>
                        <a:rPr lang="en-US" sz="1000" kern="1200" baseline="0" dirty="0" smtClean="0">
                          <a:solidFill>
                            <a:schemeClr val="dk1"/>
                          </a:solidFill>
                          <a:latin typeface="+mn-lt"/>
                          <a:ea typeface="+mn-ea"/>
                          <a:cs typeface="+mn-cs"/>
                        </a:rPr>
                        <a:t>$12,114 </a:t>
                      </a:r>
                      <a:endParaRPr lang="en-US" sz="1000" kern="1200" baseline="0" dirty="0">
                        <a:solidFill>
                          <a:schemeClr val="dk1"/>
                        </a:solidFill>
                        <a:latin typeface="+mn-lt"/>
                        <a:ea typeface="+mn-ea"/>
                        <a:cs typeface="+mn-cs"/>
                      </a:endParaRPr>
                    </a:p>
                  </a:txBody>
                  <a:tcPr marL="45720" marR="45720"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000" dirty="0" smtClean="0"/>
                        <a:t>+/-$21,805</a:t>
                      </a:r>
                    </a:p>
                  </a:txBody>
                  <a:tcPr marL="45720" marR="45720" anchor="ctr"/>
                </a:tc>
              </a:tr>
            </a:tbl>
          </a:graphicData>
        </a:graphic>
      </p:graphicFrame>
      <p:sp>
        <p:nvSpPr>
          <p:cNvPr id="8" name="TextBox 7"/>
          <p:cNvSpPr txBox="1"/>
          <p:nvPr/>
        </p:nvSpPr>
        <p:spPr>
          <a:xfrm>
            <a:off x="365122" y="3560787"/>
            <a:ext cx="8413115" cy="246221"/>
          </a:xfrm>
          <a:prstGeom prst="rect">
            <a:avLst/>
          </a:prstGeom>
          <a:noFill/>
        </p:spPr>
        <p:txBody>
          <a:bodyPr wrap="square" lIns="0" tIns="0" rIns="0" bIns="0" rtlCol="0">
            <a:spAutoFit/>
          </a:bodyPr>
          <a:lstStyle/>
          <a:p>
            <a:pPr>
              <a:spcBef>
                <a:spcPts val="1200"/>
              </a:spcBef>
              <a:buSzPct val="25000"/>
            </a:pPr>
            <a:r>
              <a:rPr lang="en-US" sz="1600" b="1" dirty="0">
                <a:solidFill>
                  <a:schemeClr val="accent3"/>
                </a:solidFill>
              </a:rPr>
              <a:t>Potential APM Bonuses </a:t>
            </a:r>
            <a:r>
              <a:rPr lang="en-US" sz="1600" b="1" dirty="0" smtClean="0">
                <a:solidFill>
                  <a:schemeClr val="accent3"/>
                </a:solidFill>
              </a:rPr>
              <a:t>vs. </a:t>
            </a:r>
            <a:r>
              <a:rPr lang="en-US" sz="1600" b="1" dirty="0">
                <a:solidFill>
                  <a:schemeClr val="accent3"/>
                </a:solidFill>
              </a:rPr>
              <a:t>Potential MIPS Payment </a:t>
            </a:r>
            <a:r>
              <a:rPr lang="en-US" sz="1600" b="1" dirty="0" smtClean="0">
                <a:solidFill>
                  <a:schemeClr val="accent3"/>
                </a:solidFill>
              </a:rPr>
              <a:t>Adjustments (2019-2024)</a:t>
            </a:r>
            <a:endParaRPr lang="en-US" sz="1600" b="1" dirty="0">
              <a:solidFill>
                <a:schemeClr val="accent3"/>
              </a:solidFill>
            </a:endParaRPr>
          </a:p>
        </p:txBody>
      </p:sp>
    </p:spTree>
    <p:extLst>
      <p:ext uri="{BB962C8B-B14F-4D97-AF65-F5344CB8AC3E}">
        <p14:creationId xmlns:p14="http://schemas.microsoft.com/office/powerpoint/2010/main" val="26858349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ltLang="ja-JP" sz="2400" dirty="0" smtClean="0"/>
              <a:t>APM Track: 2019-2020</a:t>
            </a:r>
            <a:endParaRPr lang="en-US" sz="2400" dirty="0"/>
          </a:p>
        </p:txBody>
      </p:sp>
      <p:graphicFrame>
        <p:nvGraphicFramePr>
          <p:cNvPr id="11" name="Chart 10"/>
          <p:cNvGraphicFramePr/>
          <p:nvPr>
            <p:extLst/>
          </p:nvPr>
        </p:nvGraphicFramePr>
        <p:xfrm>
          <a:off x="365760" y="1514122"/>
          <a:ext cx="7981951"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gray">
          <a:xfrm>
            <a:off x="5569527" y="1634238"/>
            <a:ext cx="1219200" cy="1074325"/>
          </a:xfrm>
          <a:prstGeom prst="rect">
            <a:avLst/>
          </a:prstGeom>
          <a:noFill/>
          <a:ln w="38100" algn="ctr">
            <a:solidFill>
              <a:srgbClr val="C0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 name="TextBox 3"/>
          <p:cNvSpPr txBox="1"/>
          <p:nvPr/>
        </p:nvSpPr>
        <p:spPr>
          <a:xfrm>
            <a:off x="5361711" y="2860964"/>
            <a:ext cx="1634836" cy="530915"/>
          </a:xfrm>
          <a:prstGeom prst="rect">
            <a:avLst/>
          </a:prstGeom>
          <a:noFill/>
        </p:spPr>
        <p:txBody>
          <a:bodyPr wrap="square" lIns="0" tIns="0" rIns="0" bIns="0" rtlCol="0">
            <a:spAutoFit/>
          </a:bodyPr>
          <a:lstStyle/>
          <a:p>
            <a:pPr algn="ctr">
              <a:spcBef>
                <a:spcPts val="1200"/>
              </a:spcBef>
              <a:buSzPct val="25000"/>
            </a:pPr>
            <a:r>
              <a:rPr lang="en-US" sz="1600" dirty="0" smtClean="0">
                <a:solidFill>
                  <a:srgbClr val="C00000"/>
                </a:solidFill>
              </a:rPr>
              <a:t>Revenue at Risk</a:t>
            </a:r>
          </a:p>
          <a:p>
            <a:pPr algn="ctr">
              <a:spcBef>
                <a:spcPts val="300"/>
              </a:spcBef>
              <a:buSzPct val="25000"/>
            </a:pPr>
            <a:r>
              <a:rPr lang="en-US" sz="1600" b="1" dirty="0" smtClean="0">
                <a:solidFill>
                  <a:srgbClr val="C00000"/>
                </a:solidFill>
              </a:rPr>
              <a:t>25% of Medicare</a:t>
            </a:r>
            <a:endParaRPr lang="en-US" sz="1600" b="1" dirty="0">
              <a:solidFill>
                <a:srgbClr val="C00000"/>
              </a:solidFill>
            </a:endParaRPr>
          </a:p>
        </p:txBody>
      </p:sp>
      <p:sp>
        <p:nvSpPr>
          <p:cNvPr id="10" name="TextBox 9"/>
          <p:cNvSpPr txBox="1"/>
          <p:nvPr/>
        </p:nvSpPr>
        <p:spPr>
          <a:xfrm>
            <a:off x="365760" y="6233340"/>
            <a:ext cx="8343898" cy="215952"/>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nchor="t" anchorCtr="0">
            <a:noAutofit/>
          </a:bodyPr>
          <a:lstStyle/>
          <a:p>
            <a:pPr>
              <a:buSzPct val="25000"/>
            </a:pPr>
            <a:r>
              <a:rPr lang="en-US" sz="900" b="1" dirty="0">
                <a:solidFill>
                  <a:schemeClr val="tx2"/>
                </a:solidFill>
              </a:rPr>
              <a:t>Source: MGMA Cost Survey: 2014 Report Based on 2013 Data, Primary Care Physician - Mean</a:t>
            </a:r>
            <a:r>
              <a:rPr lang="en-US" sz="900" b="1" dirty="0" smtClean="0">
                <a:solidFill>
                  <a:schemeClr val="tx2"/>
                </a:solidFill>
              </a:rPr>
              <a:t>.</a:t>
            </a:r>
            <a:endParaRPr lang="en-US" sz="900" b="1" dirty="0">
              <a:solidFill>
                <a:schemeClr val="tx2"/>
              </a:solidFill>
            </a:endParaRPr>
          </a:p>
        </p:txBody>
      </p:sp>
      <p:sp>
        <p:nvSpPr>
          <p:cNvPr id="9" name="Rounded Rectangle 8"/>
          <p:cNvSpPr/>
          <p:nvPr/>
        </p:nvSpPr>
        <p:spPr bwMode="gray">
          <a:xfrm>
            <a:off x="365760" y="1111283"/>
            <a:ext cx="8412480" cy="4666062"/>
          </a:xfrm>
          <a:prstGeom prst="roundRect">
            <a:avLst>
              <a:gd name="adj" fmla="val 4186"/>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4" name="Rounded Rectangle 13"/>
          <p:cNvSpPr/>
          <p:nvPr/>
        </p:nvSpPr>
        <p:spPr bwMode="gray">
          <a:xfrm>
            <a:off x="365760" y="1111283"/>
            <a:ext cx="8412480" cy="402839"/>
          </a:xfrm>
          <a:prstGeom prst="roundRect">
            <a:avLst>
              <a:gd name="adj" fmla="val 18896"/>
            </a:avLst>
          </a:prstGeom>
          <a:solidFill>
            <a:schemeClr val="accent1"/>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2019-2020 </a:t>
            </a:r>
            <a:r>
              <a:rPr lang="en-US" sz="1600" b="1" dirty="0">
                <a:solidFill>
                  <a:schemeClr val="bg1"/>
                </a:solidFill>
              </a:rPr>
              <a:t>APM Scenario</a:t>
            </a:r>
          </a:p>
        </p:txBody>
      </p:sp>
    </p:spTree>
    <p:extLst>
      <p:ext uri="{BB962C8B-B14F-4D97-AF65-F5344CB8AC3E}">
        <p14:creationId xmlns:p14="http://schemas.microsoft.com/office/powerpoint/2010/main" val="38381547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APM vs. All </a:t>
            </a:r>
            <a:r>
              <a:rPr lang="en-US" dirty="0"/>
              <a:t>Payer Model Track: </a:t>
            </a:r>
            <a:r>
              <a:rPr lang="en-US" dirty="0" smtClean="0"/>
              <a:t>2021-2022</a:t>
            </a:r>
            <a:endParaRPr lang="en-US" dirty="0"/>
          </a:p>
        </p:txBody>
      </p:sp>
      <p:graphicFrame>
        <p:nvGraphicFramePr>
          <p:cNvPr id="12" name="Chart 11"/>
          <p:cNvGraphicFramePr/>
          <p:nvPr>
            <p:extLst>
              <p:ext uri="{D42A27DB-BD31-4B8C-83A1-F6EECF244321}">
                <p14:modId xmlns:p14="http://schemas.microsoft.com/office/powerpoint/2010/main" val="3675975369"/>
              </p:ext>
            </p:extLst>
          </p:nvPr>
        </p:nvGraphicFramePr>
        <p:xfrm>
          <a:off x="465664" y="1283794"/>
          <a:ext cx="8166894" cy="214884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5577375" y="1943184"/>
            <a:ext cx="1672716" cy="692497"/>
          </a:xfrm>
          <a:prstGeom prst="rect">
            <a:avLst/>
          </a:prstGeom>
          <a:noFill/>
        </p:spPr>
        <p:txBody>
          <a:bodyPr wrap="square" lIns="0" tIns="0" rIns="0" bIns="0" rtlCol="0">
            <a:spAutoFit/>
          </a:bodyPr>
          <a:lstStyle/>
          <a:p>
            <a:pPr algn="ctr">
              <a:spcBef>
                <a:spcPts val="600"/>
              </a:spcBef>
              <a:buSzPct val="25000"/>
            </a:pPr>
            <a:r>
              <a:rPr lang="en-US" sz="1000" dirty="0">
                <a:solidFill>
                  <a:srgbClr val="C00000"/>
                </a:solidFill>
              </a:rPr>
              <a:t>Revenue at Risk</a:t>
            </a:r>
          </a:p>
          <a:p>
            <a:pPr algn="ctr">
              <a:spcBef>
                <a:spcPts val="600"/>
              </a:spcBef>
              <a:buSzPct val="25000"/>
            </a:pPr>
            <a:r>
              <a:rPr lang="en-US" sz="1000" b="1" dirty="0">
                <a:solidFill>
                  <a:srgbClr val="C00000"/>
                </a:solidFill>
              </a:rPr>
              <a:t>50% Medicare</a:t>
            </a:r>
          </a:p>
        </p:txBody>
      </p:sp>
      <p:sp>
        <p:nvSpPr>
          <p:cNvPr id="14" name="Rectangle 13"/>
          <p:cNvSpPr/>
          <p:nvPr/>
        </p:nvSpPr>
        <p:spPr bwMode="gray">
          <a:xfrm>
            <a:off x="5790004" y="1342600"/>
            <a:ext cx="1247448" cy="525972"/>
          </a:xfrm>
          <a:prstGeom prst="rect">
            <a:avLst/>
          </a:prstGeom>
          <a:noFill/>
          <a:ln w="38100" algn="ctr">
            <a:solidFill>
              <a:srgbClr val="C0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5" name="Group 4"/>
          <p:cNvGrpSpPr/>
          <p:nvPr/>
        </p:nvGrpSpPr>
        <p:grpSpPr>
          <a:xfrm>
            <a:off x="214570" y="827751"/>
            <a:ext cx="8563670" cy="2604889"/>
            <a:chOff x="214570" y="827751"/>
            <a:chExt cx="8563670" cy="2604889"/>
          </a:xfrm>
        </p:grpSpPr>
        <p:sp>
          <p:nvSpPr>
            <p:cNvPr id="30" name="Rounded Rectangle 29"/>
            <p:cNvSpPr/>
            <p:nvPr/>
          </p:nvSpPr>
          <p:spPr bwMode="gray">
            <a:xfrm>
              <a:off x="214570" y="827751"/>
              <a:ext cx="8563670" cy="2604889"/>
            </a:xfrm>
            <a:prstGeom prst="roundRect">
              <a:avLst>
                <a:gd name="adj" fmla="val 4186"/>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1" name="Rounded Rectangle 30"/>
            <p:cNvSpPr/>
            <p:nvPr/>
          </p:nvSpPr>
          <p:spPr bwMode="gray">
            <a:xfrm>
              <a:off x="214570" y="827751"/>
              <a:ext cx="8563670" cy="402839"/>
            </a:xfrm>
            <a:prstGeom prst="roundRect">
              <a:avLst>
                <a:gd name="adj" fmla="val 18896"/>
              </a:avLst>
            </a:prstGeom>
            <a:solidFill>
              <a:schemeClr val="accent1"/>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2021-2022 APM Scenario</a:t>
              </a:r>
            </a:p>
          </p:txBody>
        </p:sp>
      </p:grpSp>
      <p:sp>
        <p:nvSpPr>
          <p:cNvPr id="36" name="TextBox 35"/>
          <p:cNvSpPr txBox="1"/>
          <p:nvPr/>
        </p:nvSpPr>
        <p:spPr>
          <a:xfrm>
            <a:off x="365760" y="6233340"/>
            <a:ext cx="8343899" cy="215952"/>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nchor="t" anchorCtr="0">
            <a:noAutofit/>
          </a:bodyPr>
          <a:lstStyle/>
          <a:p>
            <a:pPr>
              <a:buSzPct val="25000"/>
            </a:pPr>
            <a:r>
              <a:rPr lang="en-US" sz="900" b="1" dirty="0">
                <a:solidFill>
                  <a:schemeClr val="tx2"/>
                </a:solidFill>
              </a:rPr>
              <a:t>Source: MGMA Cost Survey: 2014 Report Based on 2013 Data, Primary Care Physician - Mean.</a:t>
            </a:r>
          </a:p>
        </p:txBody>
      </p:sp>
      <p:graphicFrame>
        <p:nvGraphicFramePr>
          <p:cNvPr id="24" name="Chart 23"/>
          <p:cNvGraphicFramePr/>
          <p:nvPr>
            <p:extLst>
              <p:ext uri="{D42A27DB-BD31-4B8C-83A1-F6EECF244321}">
                <p14:modId xmlns:p14="http://schemas.microsoft.com/office/powerpoint/2010/main" val="2858314168"/>
              </p:ext>
            </p:extLst>
          </p:nvPr>
        </p:nvGraphicFramePr>
        <p:xfrm>
          <a:off x="214570" y="4053916"/>
          <a:ext cx="8464068" cy="2148840"/>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p:cNvSpPr/>
          <p:nvPr/>
        </p:nvSpPr>
        <p:spPr bwMode="gray">
          <a:xfrm>
            <a:off x="5087003" y="4130639"/>
            <a:ext cx="2114015" cy="1031009"/>
          </a:xfrm>
          <a:prstGeom prst="rect">
            <a:avLst/>
          </a:prstGeom>
          <a:noFill/>
          <a:ln w="38100" algn="ctr">
            <a:solidFill>
              <a:srgbClr val="C0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6" name="TextBox 25"/>
          <p:cNvSpPr txBox="1"/>
          <p:nvPr/>
        </p:nvSpPr>
        <p:spPr>
          <a:xfrm>
            <a:off x="5109908" y="5266796"/>
            <a:ext cx="2111769" cy="346249"/>
          </a:xfrm>
          <a:prstGeom prst="rect">
            <a:avLst/>
          </a:prstGeom>
          <a:noFill/>
        </p:spPr>
        <p:txBody>
          <a:bodyPr wrap="square" lIns="0" tIns="0" rIns="0" bIns="0" rtlCol="0">
            <a:spAutoFit/>
          </a:bodyPr>
          <a:lstStyle/>
          <a:p>
            <a:pPr algn="ctr">
              <a:spcBef>
                <a:spcPts val="300"/>
              </a:spcBef>
              <a:buSzPct val="25000"/>
            </a:pPr>
            <a:r>
              <a:rPr lang="en-US" sz="1000" dirty="0">
                <a:solidFill>
                  <a:srgbClr val="C00000"/>
                </a:solidFill>
              </a:rPr>
              <a:t>Revenue at Risk</a:t>
            </a:r>
          </a:p>
          <a:p>
            <a:pPr algn="ctr">
              <a:spcBef>
                <a:spcPts val="300"/>
              </a:spcBef>
              <a:buSzPct val="25000"/>
            </a:pPr>
            <a:r>
              <a:rPr lang="en-US" sz="1000" b="1" dirty="0">
                <a:solidFill>
                  <a:srgbClr val="C00000"/>
                </a:solidFill>
              </a:rPr>
              <a:t>50% Total</a:t>
            </a:r>
          </a:p>
        </p:txBody>
      </p:sp>
      <p:sp>
        <p:nvSpPr>
          <p:cNvPr id="32" name="Rounded Rectangle 31"/>
          <p:cNvSpPr/>
          <p:nvPr/>
        </p:nvSpPr>
        <p:spPr bwMode="gray">
          <a:xfrm>
            <a:off x="214570" y="3597873"/>
            <a:ext cx="8581513" cy="2604889"/>
          </a:xfrm>
          <a:prstGeom prst="roundRect">
            <a:avLst>
              <a:gd name="adj" fmla="val 4186"/>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3" name="Rounded Rectangle 32"/>
          <p:cNvSpPr/>
          <p:nvPr/>
        </p:nvSpPr>
        <p:spPr bwMode="gray">
          <a:xfrm>
            <a:off x="214570" y="3597873"/>
            <a:ext cx="8581513" cy="402839"/>
          </a:xfrm>
          <a:prstGeom prst="roundRect">
            <a:avLst>
              <a:gd name="adj" fmla="val 18896"/>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2021-2022 All Payer Scenario</a:t>
            </a:r>
          </a:p>
        </p:txBody>
      </p:sp>
      <p:sp>
        <p:nvSpPr>
          <p:cNvPr id="41" name="Arc 40"/>
          <p:cNvSpPr/>
          <p:nvPr/>
        </p:nvSpPr>
        <p:spPr>
          <a:xfrm rot="20435250">
            <a:off x="4197624" y="4369331"/>
            <a:ext cx="3625977" cy="1144745"/>
          </a:xfrm>
          <a:prstGeom prst="arc">
            <a:avLst>
              <a:gd name="adj1" fmla="val 16733198"/>
              <a:gd name="adj2" fmla="val 21246566"/>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TextBox 41"/>
          <p:cNvSpPr txBox="1"/>
          <p:nvPr/>
        </p:nvSpPr>
        <p:spPr>
          <a:xfrm>
            <a:off x="6257568" y="4288821"/>
            <a:ext cx="3149668" cy="346249"/>
          </a:xfrm>
          <a:prstGeom prst="rect">
            <a:avLst/>
          </a:prstGeom>
          <a:noFill/>
        </p:spPr>
        <p:txBody>
          <a:bodyPr wrap="square" lIns="0" tIns="0" rIns="0" bIns="0" rtlCol="0">
            <a:spAutoFit/>
          </a:bodyPr>
          <a:lstStyle/>
          <a:p>
            <a:pPr algn="ctr">
              <a:spcBef>
                <a:spcPts val="300"/>
              </a:spcBef>
              <a:buSzPct val="25000"/>
            </a:pPr>
            <a:r>
              <a:rPr lang="en-US" sz="1000" b="1" dirty="0">
                <a:solidFill>
                  <a:srgbClr val="C00000"/>
                </a:solidFill>
              </a:rPr>
              <a:t>25% of </a:t>
            </a:r>
          </a:p>
          <a:p>
            <a:pPr algn="ctr">
              <a:spcBef>
                <a:spcPts val="300"/>
              </a:spcBef>
              <a:buSzPct val="25000"/>
            </a:pPr>
            <a:r>
              <a:rPr lang="en-US" sz="1000" b="1" dirty="0">
                <a:solidFill>
                  <a:srgbClr val="C00000"/>
                </a:solidFill>
              </a:rPr>
              <a:t>Medicare</a:t>
            </a:r>
          </a:p>
        </p:txBody>
      </p:sp>
    </p:spTree>
    <p:extLst>
      <p:ext uri="{BB962C8B-B14F-4D97-AF65-F5344CB8AC3E}">
        <p14:creationId xmlns:p14="http://schemas.microsoft.com/office/powerpoint/2010/main" val="407369647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Box 3"/>
          <p:cNvSpPr txBox="1"/>
          <p:nvPr/>
        </p:nvSpPr>
        <p:spPr>
          <a:xfrm>
            <a:off x="1378854" y="1669142"/>
            <a:ext cx="6197603" cy="338554"/>
          </a:xfrm>
          <a:prstGeom prst="rect">
            <a:avLst/>
          </a:prstGeom>
          <a:noFill/>
        </p:spPr>
        <p:txBody>
          <a:bodyPr wrap="square" lIns="0" tIns="0" rIns="0" bIns="0" rtlCol="0">
            <a:spAutoFit/>
          </a:bodyPr>
          <a:lstStyle/>
          <a:p>
            <a:pPr>
              <a:spcBef>
                <a:spcPts val="1200"/>
              </a:spcBef>
              <a:buSzPct val="25000"/>
            </a:pPr>
            <a:r>
              <a:rPr lang="en-US" sz="2200" dirty="0">
                <a:solidFill>
                  <a:schemeClr val="tx2"/>
                </a:solidFill>
              </a:rPr>
              <a:t>Introduction of </a:t>
            </a:r>
            <a:r>
              <a:rPr lang="en-US" sz="2200" dirty="0" smtClean="0">
                <a:solidFill>
                  <a:schemeClr val="tx2"/>
                </a:solidFill>
              </a:rPr>
              <a:t>the </a:t>
            </a:r>
            <a:r>
              <a:rPr lang="en-US" sz="2200" dirty="0">
                <a:solidFill>
                  <a:schemeClr val="tx2"/>
                </a:solidFill>
              </a:rPr>
              <a:t>Deloitte </a:t>
            </a:r>
            <a:r>
              <a:rPr lang="en-US" sz="2200" dirty="0" smtClean="0">
                <a:solidFill>
                  <a:schemeClr val="tx2"/>
                </a:solidFill>
              </a:rPr>
              <a:t>Team</a:t>
            </a:r>
            <a:endParaRPr lang="en-US" sz="2200" dirty="0">
              <a:solidFill>
                <a:schemeClr val="tx2"/>
              </a:solidFill>
            </a:endParaRPr>
          </a:p>
        </p:txBody>
      </p:sp>
      <p:sp>
        <p:nvSpPr>
          <p:cNvPr id="5" name="TextBox 4"/>
          <p:cNvSpPr txBox="1"/>
          <p:nvPr/>
        </p:nvSpPr>
        <p:spPr>
          <a:xfrm>
            <a:off x="1378853" y="3011160"/>
            <a:ext cx="5871029" cy="969496"/>
          </a:xfrm>
          <a:prstGeom prst="rect">
            <a:avLst/>
          </a:prstGeom>
          <a:noFill/>
        </p:spPr>
        <p:txBody>
          <a:bodyPr wrap="square" lIns="0" tIns="0" rIns="0" bIns="0" rtlCol="0">
            <a:spAutoFit/>
          </a:bodyPr>
          <a:lstStyle/>
          <a:p>
            <a:pPr>
              <a:spcBef>
                <a:spcPts val="1200"/>
              </a:spcBef>
              <a:buSzPct val="25000"/>
            </a:pPr>
            <a:r>
              <a:rPr lang="en-US" sz="2200" dirty="0" smtClean="0">
                <a:solidFill>
                  <a:schemeClr val="tx2"/>
                </a:solidFill>
              </a:rPr>
              <a:t>Overview of MACRA</a:t>
            </a:r>
          </a:p>
          <a:p>
            <a:pPr lvl="1">
              <a:spcBef>
                <a:spcPts val="300"/>
              </a:spcBef>
              <a:buSzPct val="25000"/>
            </a:pPr>
            <a:r>
              <a:rPr lang="en-US" dirty="0" smtClean="0">
                <a:solidFill>
                  <a:schemeClr val="tx2"/>
                </a:solidFill>
              </a:rPr>
              <a:t>-Merit-based Incentive Payment Systems (MIPS)</a:t>
            </a:r>
          </a:p>
          <a:p>
            <a:pPr lvl="1">
              <a:spcBef>
                <a:spcPts val="300"/>
              </a:spcBef>
              <a:buSzPct val="25000"/>
            </a:pPr>
            <a:r>
              <a:rPr lang="en-US" dirty="0" smtClean="0">
                <a:solidFill>
                  <a:schemeClr val="tx2"/>
                </a:solidFill>
              </a:rPr>
              <a:t>-Alternative Payment Models (APMs)</a:t>
            </a:r>
            <a:endParaRPr lang="en-US" dirty="0">
              <a:solidFill>
                <a:schemeClr val="tx2"/>
              </a:solidFill>
            </a:endParaRPr>
          </a:p>
        </p:txBody>
      </p:sp>
      <p:sp>
        <p:nvSpPr>
          <p:cNvPr id="6" name="TextBox 5"/>
          <p:cNvSpPr txBox="1"/>
          <p:nvPr/>
        </p:nvSpPr>
        <p:spPr>
          <a:xfrm>
            <a:off x="1378853" y="4527189"/>
            <a:ext cx="5871029" cy="677108"/>
          </a:xfrm>
          <a:prstGeom prst="rect">
            <a:avLst/>
          </a:prstGeom>
          <a:noFill/>
        </p:spPr>
        <p:txBody>
          <a:bodyPr wrap="square" lIns="0" tIns="0" rIns="0" bIns="0" rtlCol="0">
            <a:spAutoFit/>
          </a:bodyPr>
          <a:lstStyle/>
          <a:p>
            <a:pPr>
              <a:spcBef>
                <a:spcPts val="1200"/>
              </a:spcBef>
              <a:buSzPct val="25000"/>
            </a:pPr>
            <a:r>
              <a:rPr lang="en-US" sz="2200" dirty="0">
                <a:solidFill>
                  <a:schemeClr val="tx2"/>
                </a:solidFill>
              </a:rPr>
              <a:t>Key Environmental, Regulatory, and Political Considerations</a:t>
            </a:r>
          </a:p>
        </p:txBody>
      </p:sp>
      <p:sp>
        <p:nvSpPr>
          <p:cNvPr id="7" name="Oval 6"/>
          <p:cNvSpPr/>
          <p:nvPr/>
        </p:nvSpPr>
        <p:spPr bwMode="gray">
          <a:xfrm>
            <a:off x="631371" y="1611414"/>
            <a:ext cx="515258" cy="515258"/>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dirty="0" smtClean="0">
                <a:solidFill>
                  <a:schemeClr val="bg1"/>
                </a:solidFill>
              </a:rPr>
              <a:t>1</a:t>
            </a:r>
          </a:p>
        </p:txBody>
      </p:sp>
      <p:sp>
        <p:nvSpPr>
          <p:cNvPr id="8" name="Oval 7"/>
          <p:cNvSpPr/>
          <p:nvPr/>
        </p:nvSpPr>
        <p:spPr bwMode="gray">
          <a:xfrm>
            <a:off x="631371" y="2911692"/>
            <a:ext cx="515258" cy="515258"/>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dirty="0" smtClean="0">
                <a:solidFill>
                  <a:schemeClr val="bg1"/>
                </a:solidFill>
              </a:rPr>
              <a:t>2</a:t>
            </a:r>
          </a:p>
        </p:txBody>
      </p:sp>
      <p:sp>
        <p:nvSpPr>
          <p:cNvPr id="9" name="Oval 8"/>
          <p:cNvSpPr/>
          <p:nvPr/>
        </p:nvSpPr>
        <p:spPr bwMode="gray">
          <a:xfrm>
            <a:off x="631371" y="4527189"/>
            <a:ext cx="515258" cy="515258"/>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dirty="0" smtClean="0">
                <a:solidFill>
                  <a:schemeClr val="bg1"/>
                </a:solidFill>
              </a:rPr>
              <a:t>3</a:t>
            </a:r>
          </a:p>
        </p:txBody>
      </p:sp>
    </p:spTree>
    <p:extLst>
      <p:ext uri="{BB962C8B-B14F-4D97-AF65-F5344CB8AC3E}">
        <p14:creationId xmlns:p14="http://schemas.microsoft.com/office/powerpoint/2010/main" val="204747238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APM vs. All Payer Model Track: 2023+</a:t>
            </a:r>
            <a:endParaRPr lang="en-US" dirty="0"/>
          </a:p>
        </p:txBody>
      </p:sp>
      <p:graphicFrame>
        <p:nvGraphicFramePr>
          <p:cNvPr id="5" name="Chart 4"/>
          <p:cNvGraphicFramePr/>
          <p:nvPr>
            <p:extLst>
              <p:ext uri="{D42A27DB-BD31-4B8C-83A1-F6EECF244321}">
                <p14:modId xmlns:p14="http://schemas.microsoft.com/office/powerpoint/2010/main" val="444215445"/>
              </p:ext>
            </p:extLst>
          </p:nvPr>
        </p:nvGraphicFramePr>
        <p:xfrm>
          <a:off x="465664" y="1283794"/>
          <a:ext cx="8166894" cy="214884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p:cNvGrpSpPr/>
          <p:nvPr/>
        </p:nvGrpSpPr>
        <p:grpSpPr>
          <a:xfrm>
            <a:off x="214570" y="827751"/>
            <a:ext cx="8563670" cy="2604889"/>
            <a:chOff x="173181" y="1964082"/>
            <a:chExt cx="3969328" cy="2604889"/>
          </a:xfrm>
        </p:grpSpPr>
        <p:sp>
          <p:nvSpPr>
            <p:cNvPr id="8" name="Rounded Rectangle 7"/>
            <p:cNvSpPr/>
            <p:nvPr/>
          </p:nvSpPr>
          <p:spPr bwMode="gray">
            <a:xfrm>
              <a:off x="173181" y="1964082"/>
              <a:ext cx="3969328" cy="2604889"/>
            </a:xfrm>
            <a:prstGeom prst="roundRect">
              <a:avLst>
                <a:gd name="adj" fmla="val 4186"/>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ounded Rectangle 8"/>
            <p:cNvSpPr/>
            <p:nvPr/>
          </p:nvSpPr>
          <p:spPr bwMode="gray">
            <a:xfrm>
              <a:off x="173181" y="1964082"/>
              <a:ext cx="3969328" cy="402839"/>
            </a:xfrm>
            <a:prstGeom prst="roundRect">
              <a:avLst>
                <a:gd name="adj" fmla="val 18896"/>
              </a:avLst>
            </a:prstGeom>
            <a:solidFill>
              <a:schemeClr val="accent1"/>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2023+ </a:t>
              </a:r>
              <a:r>
                <a:rPr lang="en-US" sz="1600" b="1" dirty="0">
                  <a:solidFill>
                    <a:schemeClr val="bg1"/>
                  </a:solidFill>
                </a:rPr>
                <a:t>APM Scenario</a:t>
              </a:r>
            </a:p>
          </p:txBody>
        </p:sp>
      </p:grpSp>
      <p:sp>
        <p:nvSpPr>
          <p:cNvPr id="18" name="TextBox 17"/>
          <p:cNvSpPr txBox="1"/>
          <p:nvPr/>
        </p:nvSpPr>
        <p:spPr>
          <a:xfrm>
            <a:off x="365760" y="6233340"/>
            <a:ext cx="8343898" cy="215952"/>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nchor="t" anchorCtr="0">
            <a:noAutofit/>
          </a:bodyPr>
          <a:lstStyle/>
          <a:p>
            <a:pPr>
              <a:buSzPct val="25000"/>
            </a:pPr>
            <a:r>
              <a:rPr lang="en-US" sz="900" b="1" dirty="0">
                <a:solidFill>
                  <a:schemeClr val="tx2"/>
                </a:solidFill>
              </a:rPr>
              <a:t>Source: MGMA Cost Survey: 2014 Report Based on 2013 Data, Primary Care Physician - Mean</a:t>
            </a:r>
            <a:r>
              <a:rPr lang="en-US" sz="900" b="1" dirty="0" smtClean="0">
                <a:solidFill>
                  <a:schemeClr val="tx2"/>
                </a:solidFill>
              </a:rPr>
              <a:t>.</a:t>
            </a:r>
            <a:endParaRPr lang="en-US" sz="900" b="1" dirty="0">
              <a:solidFill>
                <a:schemeClr val="tx2"/>
              </a:solidFill>
            </a:endParaRPr>
          </a:p>
        </p:txBody>
      </p:sp>
      <p:sp>
        <p:nvSpPr>
          <p:cNvPr id="19" name="TextBox 18"/>
          <p:cNvSpPr txBox="1"/>
          <p:nvPr/>
        </p:nvSpPr>
        <p:spPr>
          <a:xfrm>
            <a:off x="5577375" y="2070184"/>
            <a:ext cx="1672716" cy="384721"/>
          </a:xfrm>
          <a:prstGeom prst="rect">
            <a:avLst/>
          </a:prstGeom>
          <a:noFill/>
        </p:spPr>
        <p:txBody>
          <a:bodyPr wrap="square" lIns="0" tIns="0" rIns="0" bIns="0" rtlCol="0">
            <a:spAutoFit/>
          </a:bodyPr>
          <a:lstStyle/>
          <a:p>
            <a:pPr algn="ctr">
              <a:spcBef>
                <a:spcPts val="600"/>
              </a:spcBef>
              <a:buSzPct val="25000"/>
            </a:pPr>
            <a:r>
              <a:rPr lang="en-US" sz="1000" dirty="0">
                <a:solidFill>
                  <a:srgbClr val="C00000"/>
                </a:solidFill>
              </a:rPr>
              <a:t>Revenue at Risk</a:t>
            </a:r>
          </a:p>
          <a:p>
            <a:pPr algn="ctr">
              <a:spcBef>
                <a:spcPts val="600"/>
              </a:spcBef>
              <a:buSzPct val="25000"/>
            </a:pPr>
            <a:r>
              <a:rPr lang="en-US" sz="1000" b="1" dirty="0" smtClean="0">
                <a:solidFill>
                  <a:srgbClr val="C00000"/>
                </a:solidFill>
              </a:rPr>
              <a:t>75% </a:t>
            </a:r>
            <a:r>
              <a:rPr lang="en-US" sz="1000" b="1" dirty="0">
                <a:solidFill>
                  <a:srgbClr val="C00000"/>
                </a:solidFill>
              </a:rPr>
              <a:t>Medicare</a:t>
            </a:r>
          </a:p>
        </p:txBody>
      </p:sp>
      <p:sp>
        <p:nvSpPr>
          <p:cNvPr id="20" name="Rectangle 19"/>
          <p:cNvSpPr/>
          <p:nvPr/>
        </p:nvSpPr>
        <p:spPr bwMode="gray">
          <a:xfrm>
            <a:off x="5790004" y="1342600"/>
            <a:ext cx="1247448" cy="674380"/>
          </a:xfrm>
          <a:prstGeom prst="rect">
            <a:avLst/>
          </a:prstGeom>
          <a:noFill/>
          <a:ln w="38100" algn="ctr">
            <a:solidFill>
              <a:srgbClr val="C0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1" name="Rounded Rectangle 20"/>
          <p:cNvSpPr/>
          <p:nvPr/>
        </p:nvSpPr>
        <p:spPr bwMode="gray">
          <a:xfrm>
            <a:off x="214570" y="3597873"/>
            <a:ext cx="8581513" cy="2604889"/>
          </a:xfrm>
          <a:prstGeom prst="roundRect">
            <a:avLst>
              <a:gd name="adj" fmla="val 4186"/>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2" name="Rounded Rectangle 21"/>
          <p:cNvSpPr/>
          <p:nvPr/>
        </p:nvSpPr>
        <p:spPr bwMode="gray">
          <a:xfrm>
            <a:off x="214570" y="3597873"/>
            <a:ext cx="8581513" cy="402839"/>
          </a:xfrm>
          <a:prstGeom prst="roundRect">
            <a:avLst>
              <a:gd name="adj" fmla="val 18896"/>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2023+ All </a:t>
            </a:r>
            <a:r>
              <a:rPr lang="en-US" sz="1600" b="1" dirty="0">
                <a:solidFill>
                  <a:schemeClr val="bg1"/>
                </a:solidFill>
              </a:rPr>
              <a:t>Payer Scenario</a:t>
            </a:r>
          </a:p>
        </p:txBody>
      </p:sp>
      <p:graphicFrame>
        <p:nvGraphicFramePr>
          <p:cNvPr id="23" name="Chart 22"/>
          <p:cNvGraphicFramePr/>
          <p:nvPr>
            <p:extLst>
              <p:ext uri="{D42A27DB-BD31-4B8C-83A1-F6EECF244321}">
                <p14:modId xmlns:p14="http://schemas.microsoft.com/office/powerpoint/2010/main" val="2592582268"/>
              </p:ext>
            </p:extLst>
          </p:nvPr>
        </p:nvGraphicFramePr>
        <p:xfrm>
          <a:off x="214570" y="4053916"/>
          <a:ext cx="8464068" cy="214884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bwMode="gray">
          <a:xfrm>
            <a:off x="5087003" y="4130639"/>
            <a:ext cx="2114015" cy="1314197"/>
          </a:xfrm>
          <a:prstGeom prst="rect">
            <a:avLst/>
          </a:prstGeom>
          <a:noFill/>
          <a:ln w="38100" algn="ctr">
            <a:solidFill>
              <a:srgbClr val="C0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5" name="TextBox 24"/>
          <p:cNvSpPr txBox="1"/>
          <p:nvPr/>
        </p:nvSpPr>
        <p:spPr>
          <a:xfrm>
            <a:off x="5116778" y="5456180"/>
            <a:ext cx="2111769" cy="307777"/>
          </a:xfrm>
          <a:prstGeom prst="rect">
            <a:avLst/>
          </a:prstGeom>
          <a:noFill/>
        </p:spPr>
        <p:txBody>
          <a:bodyPr wrap="square" lIns="0" tIns="0" rIns="0" bIns="0" rtlCol="0">
            <a:spAutoFit/>
          </a:bodyPr>
          <a:lstStyle/>
          <a:p>
            <a:pPr algn="ctr">
              <a:buSzPct val="25000"/>
            </a:pPr>
            <a:r>
              <a:rPr lang="en-US" sz="1000" dirty="0">
                <a:solidFill>
                  <a:srgbClr val="C00000"/>
                </a:solidFill>
              </a:rPr>
              <a:t>Revenue at Risk</a:t>
            </a:r>
          </a:p>
          <a:p>
            <a:pPr algn="ctr">
              <a:buSzPct val="25000"/>
            </a:pPr>
            <a:r>
              <a:rPr lang="en-US" sz="1000" b="1" dirty="0" smtClean="0">
                <a:solidFill>
                  <a:srgbClr val="C00000"/>
                </a:solidFill>
              </a:rPr>
              <a:t>75% </a:t>
            </a:r>
            <a:r>
              <a:rPr lang="en-US" sz="1000" b="1" dirty="0">
                <a:solidFill>
                  <a:srgbClr val="C00000"/>
                </a:solidFill>
              </a:rPr>
              <a:t>Total</a:t>
            </a:r>
          </a:p>
        </p:txBody>
      </p:sp>
      <p:sp>
        <p:nvSpPr>
          <p:cNvPr id="26" name="Arc 25"/>
          <p:cNvSpPr/>
          <p:nvPr/>
        </p:nvSpPr>
        <p:spPr>
          <a:xfrm rot="20435250">
            <a:off x="4197624" y="4369331"/>
            <a:ext cx="3625977" cy="1144745"/>
          </a:xfrm>
          <a:prstGeom prst="arc">
            <a:avLst>
              <a:gd name="adj1" fmla="val 16733198"/>
              <a:gd name="adj2" fmla="val 21246566"/>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TextBox 26"/>
          <p:cNvSpPr txBox="1"/>
          <p:nvPr/>
        </p:nvSpPr>
        <p:spPr>
          <a:xfrm>
            <a:off x="6257568" y="4288821"/>
            <a:ext cx="3149668" cy="346249"/>
          </a:xfrm>
          <a:prstGeom prst="rect">
            <a:avLst/>
          </a:prstGeom>
          <a:noFill/>
        </p:spPr>
        <p:txBody>
          <a:bodyPr wrap="square" lIns="0" tIns="0" rIns="0" bIns="0" rtlCol="0">
            <a:spAutoFit/>
          </a:bodyPr>
          <a:lstStyle/>
          <a:p>
            <a:pPr algn="ctr">
              <a:spcBef>
                <a:spcPts val="300"/>
              </a:spcBef>
              <a:buSzPct val="25000"/>
            </a:pPr>
            <a:r>
              <a:rPr lang="en-US" sz="1000" b="1" dirty="0">
                <a:solidFill>
                  <a:srgbClr val="C00000"/>
                </a:solidFill>
              </a:rPr>
              <a:t>25% of </a:t>
            </a:r>
          </a:p>
          <a:p>
            <a:pPr algn="ctr">
              <a:spcBef>
                <a:spcPts val="300"/>
              </a:spcBef>
              <a:buSzPct val="25000"/>
            </a:pPr>
            <a:r>
              <a:rPr lang="en-US" sz="1000" b="1" dirty="0">
                <a:solidFill>
                  <a:srgbClr val="C00000"/>
                </a:solidFill>
              </a:rPr>
              <a:t>Medicare</a:t>
            </a:r>
          </a:p>
        </p:txBody>
      </p:sp>
    </p:spTree>
    <p:extLst>
      <p:ext uri="{BB962C8B-B14F-4D97-AF65-F5344CB8AC3E}">
        <p14:creationId xmlns:p14="http://schemas.microsoft.com/office/powerpoint/2010/main" val="11927233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760" y="1021778"/>
            <a:ext cx="8412480" cy="4734292"/>
          </a:xfrm>
        </p:spPr>
        <p:txBody>
          <a:bodyPr/>
          <a:lstStyle/>
          <a:p>
            <a:pPr>
              <a:buNone/>
            </a:pPr>
            <a:r>
              <a:rPr lang="en-US" sz="1600" dirty="0" smtClean="0">
                <a:solidFill>
                  <a:schemeClr val="tx1">
                    <a:lumMod val="75000"/>
                    <a:lumOff val="25000"/>
                  </a:schemeClr>
                </a:solidFill>
              </a:rPr>
              <a:t> </a:t>
            </a:r>
          </a:p>
        </p:txBody>
      </p:sp>
      <p:sp>
        <p:nvSpPr>
          <p:cNvPr id="3" name="Title 2"/>
          <p:cNvSpPr>
            <a:spLocks noGrp="1"/>
          </p:cNvSpPr>
          <p:nvPr>
            <p:ph type="title"/>
          </p:nvPr>
        </p:nvSpPr>
        <p:spPr>
          <a:xfrm>
            <a:off x="365760" y="295683"/>
            <a:ext cx="8412480" cy="1244192"/>
          </a:xfrm>
        </p:spPr>
        <p:txBody>
          <a:bodyPr vert="horz" lIns="0" tIns="0" rIns="0" bIns="0" rtlCol="0" anchor="t" anchorCtr="0">
            <a:noAutofit/>
          </a:bodyPr>
          <a:lstStyle/>
          <a:p>
            <a:r>
              <a:rPr lang="en-US" dirty="0"/>
              <a:t>Health </a:t>
            </a:r>
            <a:r>
              <a:rPr lang="en-US" dirty="0" smtClean="0"/>
              <a:t>Care </a:t>
            </a:r>
            <a:r>
              <a:rPr lang="en-US" dirty="0"/>
              <a:t>P</a:t>
            </a:r>
            <a:r>
              <a:rPr lang="en-US" dirty="0" smtClean="0"/>
              <a:t>rofessionals Eligible </a:t>
            </a:r>
            <a:r>
              <a:rPr lang="en-US" dirty="0"/>
              <a:t>to </a:t>
            </a:r>
            <a:r>
              <a:rPr lang="en-US" dirty="0" smtClean="0"/>
              <a:t>Participate </a:t>
            </a:r>
            <a:r>
              <a:rPr lang="en-US" dirty="0"/>
              <a:t>in </a:t>
            </a:r>
            <a:r>
              <a:rPr lang="en-US" dirty="0" smtClean="0"/>
              <a:t>APMs and MIPS</a:t>
            </a:r>
            <a:br>
              <a:rPr lang="en-US" dirty="0" smtClean="0"/>
            </a:br>
            <a:r>
              <a:rPr lang="en-US" sz="1600" dirty="0" smtClean="0">
                <a:solidFill>
                  <a:srgbClr val="575757"/>
                </a:solidFill>
                <a:latin typeface="+mn-lt"/>
              </a:rPr>
              <a:t>A narrower group of health care professionals will initially be eligible for payment adjustments under MIPS than will be eligible to participate in the APM track.</a:t>
            </a:r>
            <a:endParaRPr lang="en-US" dirty="0">
              <a:solidFill>
                <a:srgbClr val="575757"/>
              </a:solidFill>
            </a:endParaRPr>
          </a:p>
        </p:txBody>
      </p:sp>
      <p:sp>
        <p:nvSpPr>
          <p:cNvPr id="4" name="Text Placeholder 11"/>
          <p:cNvSpPr txBox="1">
            <a:spLocks/>
          </p:cNvSpPr>
          <p:nvPr/>
        </p:nvSpPr>
        <p:spPr bwMode="gray">
          <a:xfrm>
            <a:off x="365760" y="6064015"/>
            <a:ext cx="8412480" cy="30777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nchor="b" anchorCtr="0">
            <a:noAutofit/>
          </a:bodyPr>
          <a:lstStyle/>
          <a:p>
            <a:pPr fontAlgn="base"/>
            <a:r>
              <a:rPr lang="fr-FR" sz="900" dirty="0" smtClean="0">
                <a:solidFill>
                  <a:schemeClr val="tx2"/>
                </a:solidFill>
              </a:rPr>
              <a:t>*Physician,</a:t>
            </a:r>
            <a:r>
              <a:rPr lang="en-US" sz="900" dirty="0" smtClean="0"/>
              <a:t> as defined under current law, include: </a:t>
            </a:r>
            <a:r>
              <a:rPr lang="en-US" sz="900" dirty="0"/>
              <a:t>a </a:t>
            </a:r>
            <a:r>
              <a:rPr lang="en-US" sz="900" dirty="0" smtClean="0"/>
              <a:t>doctor </a:t>
            </a:r>
            <a:r>
              <a:rPr lang="en-US" sz="900" dirty="0"/>
              <a:t>of medicine or </a:t>
            </a:r>
            <a:r>
              <a:rPr lang="en-US" sz="900" dirty="0" smtClean="0"/>
              <a:t>osteopathy; a doctor </a:t>
            </a:r>
            <a:r>
              <a:rPr lang="en-US" sz="900" dirty="0"/>
              <a:t>of dental surgery or of dental </a:t>
            </a:r>
            <a:r>
              <a:rPr lang="en-US" sz="900" dirty="0" smtClean="0"/>
              <a:t>medicine; </a:t>
            </a:r>
            <a:r>
              <a:rPr lang="en-US" sz="900" dirty="0"/>
              <a:t>a doctor of podiatric </a:t>
            </a:r>
            <a:r>
              <a:rPr lang="en-US" sz="900" dirty="0" smtClean="0"/>
              <a:t>medicine; </a:t>
            </a:r>
            <a:r>
              <a:rPr lang="en-US" sz="900" dirty="0"/>
              <a:t>a doctor of </a:t>
            </a:r>
            <a:r>
              <a:rPr lang="en-US" sz="900" dirty="0" smtClean="0"/>
              <a:t>optometry; and </a:t>
            </a:r>
            <a:r>
              <a:rPr lang="en-US" sz="900" dirty="0"/>
              <a:t>a </a:t>
            </a:r>
            <a:r>
              <a:rPr lang="en-US" sz="900" dirty="0" smtClean="0"/>
              <a:t>chiropractor. </a:t>
            </a:r>
            <a:endParaRPr lang="fr-FR" sz="900" dirty="0" smtClean="0">
              <a:solidFill>
                <a:schemeClr val="tx2"/>
              </a:solidFill>
            </a:endParaRPr>
          </a:p>
          <a:p>
            <a:pPr fontAlgn="base"/>
            <a:r>
              <a:rPr lang="fr-FR" sz="900" dirty="0" smtClean="0">
                <a:solidFill>
                  <a:schemeClr val="tx2"/>
                </a:solidFill>
              </a:rPr>
              <a:t>Source</a:t>
            </a:r>
            <a:r>
              <a:rPr lang="fr-FR" sz="900" dirty="0">
                <a:solidFill>
                  <a:schemeClr val="tx2"/>
                </a:solidFill>
              </a:rPr>
              <a:t>: </a:t>
            </a:r>
            <a:r>
              <a:rPr lang="fr-FR" sz="900" dirty="0" smtClean="0">
                <a:solidFill>
                  <a:schemeClr val="tx2"/>
                </a:solidFill>
              </a:rPr>
              <a:t>Public Law 114-10 (April 16, 2015)</a:t>
            </a:r>
            <a:endParaRPr lang="fr-FR" sz="900" dirty="0">
              <a:solidFill>
                <a:schemeClr val="tx2"/>
              </a:solidFill>
            </a:endParaRPr>
          </a:p>
        </p:txBody>
      </p:sp>
      <p:sp>
        <p:nvSpPr>
          <p:cNvPr id="5" name="Rectangle 4"/>
          <p:cNvSpPr/>
          <p:nvPr/>
        </p:nvSpPr>
        <p:spPr bwMode="gray">
          <a:xfrm>
            <a:off x="663386" y="1980546"/>
            <a:ext cx="3567953" cy="394446"/>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cap="small" dirty="0" smtClean="0">
                <a:solidFill>
                  <a:schemeClr val="accent2"/>
                </a:solidFill>
              </a:rPr>
              <a:t>Alternative Payment Models</a:t>
            </a:r>
          </a:p>
          <a:p>
            <a:pPr algn="ctr">
              <a:lnSpc>
                <a:spcPct val="106000"/>
              </a:lnSpc>
              <a:buFont typeface="Wingdings 2" pitchFamily="18" charset="2"/>
              <a:buNone/>
            </a:pPr>
            <a:r>
              <a:rPr lang="en-US" sz="1600" b="1" cap="small" dirty="0" smtClean="0">
                <a:solidFill>
                  <a:schemeClr val="accent2"/>
                </a:solidFill>
              </a:rPr>
              <a:t>(APMs)</a:t>
            </a:r>
          </a:p>
        </p:txBody>
      </p:sp>
      <p:sp>
        <p:nvSpPr>
          <p:cNvPr id="6" name="Rectangle 5"/>
          <p:cNvSpPr/>
          <p:nvPr/>
        </p:nvSpPr>
        <p:spPr bwMode="gray">
          <a:xfrm>
            <a:off x="4720813" y="1980545"/>
            <a:ext cx="4053840" cy="394447"/>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cap="small" dirty="0" smtClean="0">
                <a:solidFill>
                  <a:schemeClr val="accent2"/>
                </a:solidFill>
              </a:rPr>
              <a:t>Merit-Based Incentive Payment System</a:t>
            </a:r>
          </a:p>
          <a:p>
            <a:pPr algn="ctr">
              <a:lnSpc>
                <a:spcPct val="106000"/>
              </a:lnSpc>
              <a:buFont typeface="Wingdings 2" pitchFamily="18" charset="2"/>
              <a:buNone/>
            </a:pPr>
            <a:r>
              <a:rPr lang="en-US" sz="1600" b="1" cap="small" dirty="0" smtClean="0">
                <a:solidFill>
                  <a:schemeClr val="accent2"/>
                </a:solidFill>
              </a:rPr>
              <a:t>(MIPS), 2019-2020</a:t>
            </a:r>
          </a:p>
        </p:txBody>
      </p:sp>
      <p:sp>
        <p:nvSpPr>
          <p:cNvPr id="7" name="Rectangle 6"/>
          <p:cNvSpPr/>
          <p:nvPr/>
        </p:nvSpPr>
        <p:spPr>
          <a:xfrm>
            <a:off x="759310" y="2500770"/>
            <a:ext cx="3567953" cy="3154710"/>
          </a:xfrm>
          <a:prstGeom prst="rect">
            <a:avLst/>
          </a:prstGeom>
        </p:spPr>
        <p:txBody>
          <a:bodyPr wrap="square">
            <a:spAutoFit/>
          </a:bodyPr>
          <a:lstStyle/>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Physicians</a:t>
            </a:r>
            <a:r>
              <a:rPr lang="en-US" sz="1200" baseline="30000" dirty="0" smtClean="0">
                <a:solidFill>
                  <a:schemeClr val="tx1">
                    <a:lumMod val="75000"/>
                    <a:lumOff val="25000"/>
                  </a:schemeClr>
                </a:solidFill>
              </a:rPr>
              <a:t>*</a:t>
            </a: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Physician assistant</a:t>
            </a: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Nurse practitioner</a:t>
            </a: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Clinical </a:t>
            </a:r>
            <a:r>
              <a:rPr lang="en-US" sz="1200" dirty="0">
                <a:solidFill>
                  <a:schemeClr val="tx1">
                    <a:lumMod val="75000"/>
                    <a:lumOff val="25000"/>
                  </a:schemeClr>
                </a:solidFill>
              </a:rPr>
              <a:t>nurse </a:t>
            </a:r>
            <a:r>
              <a:rPr lang="en-US" sz="1200" dirty="0" smtClean="0">
                <a:solidFill>
                  <a:schemeClr val="tx1">
                    <a:lumMod val="75000"/>
                    <a:lumOff val="25000"/>
                  </a:schemeClr>
                </a:solidFill>
              </a:rPr>
              <a:t>specialist</a:t>
            </a: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Certified </a:t>
            </a:r>
            <a:r>
              <a:rPr lang="en-US" sz="1200" dirty="0">
                <a:solidFill>
                  <a:schemeClr val="tx1">
                    <a:lumMod val="75000"/>
                    <a:lumOff val="25000"/>
                  </a:schemeClr>
                </a:solidFill>
              </a:rPr>
              <a:t>registered nurse </a:t>
            </a:r>
            <a:r>
              <a:rPr lang="en-US" sz="1200" dirty="0" smtClean="0">
                <a:solidFill>
                  <a:schemeClr val="tx1">
                    <a:lumMod val="75000"/>
                    <a:lumOff val="25000"/>
                  </a:schemeClr>
                </a:solidFill>
              </a:rPr>
              <a:t>anesthetist</a:t>
            </a: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Certified nurse-midwife</a:t>
            </a: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Clinical </a:t>
            </a:r>
            <a:r>
              <a:rPr lang="en-US" sz="1200" dirty="0">
                <a:solidFill>
                  <a:schemeClr val="tx1">
                    <a:lumMod val="75000"/>
                    <a:lumOff val="25000"/>
                  </a:schemeClr>
                </a:solidFill>
              </a:rPr>
              <a:t>social </a:t>
            </a:r>
            <a:r>
              <a:rPr lang="en-US" sz="1200" dirty="0" smtClean="0">
                <a:solidFill>
                  <a:schemeClr val="tx1">
                    <a:lumMod val="75000"/>
                    <a:lumOff val="25000"/>
                  </a:schemeClr>
                </a:solidFill>
              </a:rPr>
              <a:t>worker</a:t>
            </a: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Clinical </a:t>
            </a:r>
            <a:r>
              <a:rPr lang="en-US" sz="1200" dirty="0">
                <a:solidFill>
                  <a:schemeClr val="tx1">
                    <a:lumMod val="75000"/>
                    <a:lumOff val="25000"/>
                  </a:schemeClr>
                </a:solidFill>
              </a:rPr>
              <a:t>psychologist  </a:t>
            </a:r>
            <a:endParaRPr lang="en-US" sz="1200" dirty="0" smtClean="0">
              <a:solidFill>
                <a:schemeClr val="tx1">
                  <a:lumMod val="75000"/>
                  <a:lumOff val="25000"/>
                </a:schemeClr>
              </a:solidFill>
            </a:endParaRP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Registered </a:t>
            </a:r>
            <a:r>
              <a:rPr lang="en-US" sz="1200" dirty="0">
                <a:solidFill>
                  <a:schemeClr val="tx1">
                    <a:lumMod val="75000"/>
                    <a:lumOff val="25000"/>
                  </a:schemeClr>
                </a:solidFill>
              </a:rPr>
              <a:t>dietitian or nutrition professional</a:t>
            </a: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Physical </a:t>
            </a:r>
            <a:r>
              <a:rPr lang="en-US" sz="1200" dirty="0">
                <a:solidFill>
                  <a:schemeClr val="tx1">
                    <a:lumMod val="75000"/>
                    <a:lumOff val="25000"/>
                  </a:schemeClr>
                </a:solidFill>
              </a:rPr>
              <a:t>or occupational therapist </a:t>
            </a:r>
            <a:endParaRPr lang="en-US" sz="1200" dirty="0" smtClean="0">
              <a:solidFill>
                <a:schemeClr val="tx1">
                  <a:lumMod val="75000"/>
                  <a:lumOff val="25000"/>
                </a:schemeClr>
              </a:solidFill>
            </a:endParaRP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Qualified </a:t>
            </a:r>
            <a:r>
              <a:rPr lang="en-US" sz="1200" dirty="0">
                <a:solidFill>
                  <a:schemeClr val="tx1">
                    <a:lumMod val="75000"/>
                    <a:lumOff val="25000"/>
                  </a:schemeClr>
                </a:solidFill>
              </a:rPr>
              <a:t>speech-language </a:t>
            </a:r>
            <a:r>
              <a:rPr lang="en-US" sz="1200" dirty="0" smtClean="0">
                <a:solidFill>
                  <a:schemeClr val="tx1">
                    <a:lumMod val="75000"/>
                    <a:lumOff val="25000"/>
                  </a:schemeClr>
                </a:solidFill>
              </a:rPr>
              <a:t>pathologist</a:t>
            </a: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Qualified </a:t>
            </a:r>
            <a:r>
              <a:rPr lang="en-US" sz="1200" dirty="0">
                <a:solidFill>
                  <a:schemeClr val="tx1">
                    <a:lumMod val="75000"/>
                    <a:lumOff val="25000"/>
                  </a:schemeClr>
                </a:solidFill>
              </a:rPr>
              <a:t>audiologist </a:t>
            </a:r>
          </a:p>
        </p:txBody>
      </p:sp>
      <p:sp>
        <p:nvSpPr>
          <p:cNvPr id="8" name="Rectangle 7"/>
          <p:cNvSpPr/>
          <p:nvPr/>
        </p:nvSpPr>
        <p:spPr>
          <a:xfrm>
            <a:off x="4720813" y="2442203"/>
            <a:ext cx="3567953" cy="2215991"/>
          </a:xfrm>
          <a:prstGeom prst="rect">
            <a:avLst/>
          </a:prstGeom>
        </p:spPr>
        <p:txBody>
          <a:bodyPr wrap="square">
            <a:spAutoFit/>
          </a:bodyPr>
          <a:lstStyle/>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Physicians</a:t>
            </a:r>
            <a:r>
              <a:rPr lang="en-US" sz="1200" baseline="30000" dirty="0" smtClean="0">
                <a:solidFill>
                  <a:schemeClr val="tx1">
                    <a:lumMod val="75000"/>
                    <a:lumOff val="25000"/>
                  </a:schemeClr>
                </a:solidFill>
              </a:rPr>
              <a:t>*</a:t>
            </a:r>
            <a:endParaRPr lang="en-US" sz="1200" dirty="0" smtClean="0">
              <a:solidFill>
                <a:schemeClr val="tx1">
                  <a:lumMod val="75000"/>
                  <a:lumOff val="25000"/>
                </a:schemeClr>
              </a:solidFill>
            </a:endParaRPr>
          </a:p>
          <a:p>
            <a:pPr marL="285750" lvl="3" indent="-285750">
              <a:spcBef>
                <a:spcPts val="600"/>
              </a:spcBef>
              <a:buFont typeface="Arial" panose="020B0604020202020204" pitchFamily="34" charset="0"/>
              <a:buChar char="•"/>
            </a:pPr>
            <a:r>
              <a:rPr lang="en-US" sz="1200" dirty="0" smtClean="0">
                <a:solidFill>
                  <a:schemeClr val="tx1">
                    <a:lumMod val="75000"/>
                    <a:lumOff val="25000"/>
                  </a:schemeClr>
                </a:solidFill>
              </a:rPr>
              <a:t>Physician assistants</a:t>
            </a:r>
          </a:p>
          <a:p>
            <a:pPr marL="285750" lvl="3" indent="-285750">
              <a:spcBef>
                <a:spcPts val="600"/>
              </a:spcBef>
              <a:buFont typeface="Arial" panose="020B0604020202020204" pitchFamily="34" charset="0"/>
              <a:buChar char="•"/>
            </a:pPr>
            <a:r>
              <a:rPr lang="en-US" sz="1200" dirty="0">
                <a:solidFill>
                  <a:schemeClr val="tx1">
                    <a:lumMod val="75000"/>
                    <a:lumOff val="25000"/>
                  </a:schemeClr>
                </a:solidFill>
              </a:rPr>
              <a:t>Nurse practitioner</a:t>
            </a:r>
          </a:p>
          <a:p>
            <a:pPr marL="285750" lvl="3" indent="-285750">
              <a:spcBef>
                <a:spcPts val="600"/>
              </a:spcBef>
              <a:buFont typeface="Arial" panose="020B0604020202020204" pitchFamily="34" charset="0"/>
              <a:buChar char="•"/>
            </a:pPr>
            <a:r>
              <a:rPr lang="en-US" sz="1200" dirty="0">
                <a:solidFill>
                  <a:schemeClr val="tx1">
                    <a:lumMod val="75000"/>
                    <a:lumOff val="25000"/>
                  </a:schemeClr>
                </a:solidFill>
              </a:rPr>
              <a:t>Clinical nurse specialist</a:t>
            </a:r>
          </a:p>
          <a:p>
            <a:pPr marL="285750" lvl="3" indent="-285750">
              <a:spcBef>
                <a:spcPts val="600"/>
              </a:spcBef>
              <a:buFont typeface="Arial" panose="020B0604020202020204" pitchFamily="34" charset="0"/>
              <a:buChar char="•"/>
            </a:pPr>
            <a:r>
              <a:rPr lang="en-US" sz="1200" dirty="0">
                <a:solidFill>
                  <a:schemeClr val="tx1">
                    <a:lumMod val="75000"/>
                    <a:lumOff val="25000"/>
                  </a:schemeClr>
                </a:solidFill>
              </a:rPr>
              <a:t>Certified registered nurse </a:t>
            </a:r>
            <a:r>
              <a:rPr lang="en-US" sz="1200" dirty="0" smtClean="0">
                <a:solidFill>
                  <a:schemeClr val="tx1">
                    <a:lumMod val="75000"/>
                    <a:lumOff val="25000"/>
                  </a:schemeClr>
                </a:solidFill>
              </a:rPr>
              <a:t>anesthetist</a:t>
            </a:r>
          </a:p>
          <a:p>
            <a:pPr marL="0" lvl="3">
              <a:spcBef>
                <a:spcPts val="600"/>
              </a:spcBef>
            </a:pPr>
            <a:endParaRPr lang="en-US" sz="1200" dirty="0" smtClean="0">
              <a:solidFill>
                <a:schemeClr val="tx1">
                  <a:lumMod val="75000"/>
                  <a:lumOff val="25000"/>
                </a:schemeClr>
              </a:solidFill>
            </a:endParaRPr>
          </a:p>
          <a:p>
            <a:pPr marL="0" lvl="3">
              <a:spcBef>
                <a:spcPts val="600"/>
              </a:spcBef>
            </a:pPr>
            <a:r>
              <a:rPr lang="en-US" sz="1200" i="1" dirty="0">
                <a:solidFill>
                  <a:schemeClr val="tx1">
                    <a:lumMod val="75000"/>
                    <a:lumOff val="25000"/>
                  </a:schemeClr>
                </a:solidFill>
              </a:rPr>
              <a:t>Participation may be expanded to other professionals paid under the physician fee schedule in subsequent years</a:t>
            </a:r>
            <a:r>
              <a:rPr lang="en-US" sz="1200" i="1" dirty="0" smtClean="0">
                <a:solidFill>
                  <a:schemeClr val="tx1">
                    <a:lumMod val="75000"/>
                    <a:lumOff val="25000"/>
                  </a:schemeClr>
                </a:solidFill>
              </a:rPr>
              <a:t>.</a:t>
            </a:r>
            <a:endParaRPr lang="en-US" sz="1200" i="1" dirty="0">
              <a:solidFill>
                <a:schemeClr val="tx1">
                  <a:lumMod val="75000"/>
                  <a:lumOff val="25000"/>
                </a:schemeClr>
              </a:solidFill>
            </a:endParaRPr>
          </a:p>
        </p:txBody>
      </p:sp>
    </p:spTree>
    <p:extLst>
      <p:ext uri="{BB962C8B-B14F-4D97-AF65-F5344CB8AC3E}">
        <p14:creationId xmlns:p14="http://schemas.microsoft.com/office/powerpoint/2010/main" val="41786406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Key Environmental, Regulatory, and Political Considerations</a:t>
            </a:r>
          </a:p>
        </p:txBody>
      </p:sp>
    </p:spTree>
    <p:extLst>
      <p:ext uri="{BB962C8B-B14F-4D97-AF65-F5344CB8AC3E}">
        <p14:creationId xmlns:p14="http://schemas.microsoft.com/office/powerpoint/2010/main" val="36004366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1600" dirty="0" smtClean="0"/>
              <a:t>The Health Care Payment Learning &amp; Action Network’s final white paper on an APM Framework highlighted four categories of payment models, ranging from traditional fee-for-service to population-based payments. MACRA created the Network to advise CMS.</a:t>
            </a:r>
            <a:endParaRPr lang="en-US" sz="1600" dirty="0"/>
          </a:p>
        </p:txBody>
      </p:sp>
      <p:sp>
        <p:nvSpPr>
          <p:cNvPr id="3" name="Title 2"/>
          <p:cNvSpPr>
            <a:spLocks noGrp="1"/>
          </p:cNvSpPr>
          <p:nvPr>
            <p:ph type="title"/>
          </p:nvPr>
        </p:nvSpPr>
        <p:spPr/>
        <p:txBody>
          <a:bodyPr/>
          <a:lstStyle/>
          <a:p>
            <a:r>
              <a:rPr lang="en-US" dirty="0" smtClean="0"/>
              <a:t>APM Framework</a:t>
            </a:r>
            <a:endParaRPr lang="en-US" dirty="0"/>
          </a:p>
        </p:txBody>
      </p:sp>
      <p:grpSp>
        <p:nvGrpSpPr>
          <p:cNvPr id="4" name="Group 3"/>
          <p:cNvGrpSpPr/>
          <p:nvPr/>
        </p:nvGrpSpPr>
        <p:grpSpPr>
          <a:xfrm>
            <a:off x="857840" y="2717086"/>
            <a:ext cx="1183178" cy="1559351"/>
            <a:chOff x="65188" y="489765"/>
            <a:chExt cx="1183178" cy="1559351"/>
          </a:xfrm>
        </p:grpSpPr>
        <p:grpSp>
          <p:nvGrpSpPr>
            <p:cNvPr id="5" name="Group 4"/>
            <p:cNvGrpSpPr/>
            <p:nvPr/>
          </p:nvGrpSpPr>
          <p:grpSpPr>
            <a:xfrm>
              <a:off x="218989" y="489765"/>
              <a:ext cx="875576" cy="875576"/>
              <a:chOff x="358132" y="1970269"/>
              <a:chExt cx="1150620" cy="1150620"/>
            </a:xfrm>
          </p:grpSpPr>
          <p:sp>
            <p:nvSpPr>
              <p:cNvPr id="8" name="Teardrop 7"/>
              <p:cNvSpPr/>
              <p:nvPr/>
            </p:nvSpPr>
            <p:spPr>
              <a:xfrm rot="8177965">
                <a:off x="358132" y="1970269"/>
                <a:ext cx="1150620" cy="1150620"/>
              </a:xfrm>
              <a:prstGeom prst="teardrop">
                <a:avLst/>
              </a:prstGeom>
              <a:solidFill>
                <a:schemeClr val="accent5">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grpSp>
            <p:nvGrpSpPr>
              <p:cNvPr id="9" name="Group 8"/>
              <p:cNvGrpSpPr/>
              <p:nvPr/>
            </p:nvGrpSpPr>
            <p:grpSpPr>
              <a:xfrm>
                <a:off x="400880" y="2013017"/>
                <a:ext cx="1065123" cy="1065123"/>
                <a:chOff x="400880" y="2013017"/>
                <a:chExt cx="1065123" cy="1065123"/>
              </a:xfrm>
            </p:grpSpPr>
            <p:sp>
              <p:nvSpPr>
                <p:cNvPr id="10" name="Oval 9"/>
                <p:cNvSpPr/>
                <p:nvPr/>
              </p:nvSpPr>
              <p:spPr>
                <a:xfrm>
                  <a:off x="400880" y="2013017"/>
                  <a:ext cx="1065123" cy="1065123"/>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noAutofit/>
                </a:bodyPr>
                <a:lstStyle/>
                <a:p>
                  <a:pPr lvl="0" algn="ctr"/>
                  <a:endParaRPr lang="en-US" sz="1100" b="1" dirty="0">
                    <a:solidFill>
                      <a:schemeClr val="bg1"/>
                    </a:solidFill>
                  </a:endParaRPr>
                </a:p>
              </p:txBody>
            </p:sp>
            <p:sp>
              <p:nvSpPr>
                <p:cNvPr id="11" name="Freeform 150"/>
                <p:cNvSpPr>
                  <a:spLocks noChangeAspect="1" noEditPoints="1"/>
                </p:cNvSpPr>
                <p:nvPr/>
              </p:nvSpPr>
              <p:spPr bwMode="auto">
                <a:xfrm>
                  <a:off x="680302" y="2219679"/>
                  <a:ext cx="506278" cy="665921"/>
                </a:xfrm>
                <a:custGeom>
                  <a:avLst/>
                  <a:gdLst>
                    <a:gd name="T0" fmla="*/ 2865 w 4960"/>
                    <a:gd name="T1" fmla="*/ 4731 h 6524"/>
                    <a:gd name="T2" fmla="*/ 2889 w 4960"/>
                    <a:gd name="T3" fmla="*/ 4957 h 6524"/>
                    <a:gd name="T4" fmla="*/ 2637 w 4960"/>
                    <a:gd name="T5" fmla="*/ 5103 h 6524"/>
                    <a:gd name="T6" fmla="*/ 2212 w 4960"/>
                    <a:gd name="T7" fmla="*/ 3920 h 6524"/>
                    <a:gd name="T8" fmla="*/ 2087 w 4960"/>
                    <a:gd name="T9" fmla="*/ 3742 h 6524"/>
                    <a:gd name="T10" fmla="*/ 2206 w 4960"/>
                    <a:gd name="T11" fmla="*/ 3566 h 6524"/>
                    <a:gd name="T12" fmla="*/ 2170 w 4960"/>
                    <a:gd name="T13" fmla="*/ 3180 h 6524"/>
                    <a:gd name="T14" fmla="*/ 1763 w 4960"/>
                    <a:gd name="T15" fmla="*/ 3455 h 6524"/>
                    <a:gd name="T16" fmla="*/ 1666 w 4960"/>
                    <a:gd name="T17" fmla="*/ 3859 h 6524"/>
                    <a:gd name="T18" fmla="*/ 1864 w 4960"/>
                    <a:gd name="T19" fmla="*/ 4221 h 6524"/>
                    <a:gd name="T20" fmla="*/ 2335 w 4960"/>
                    <a:gd name="T21" fmla="*/ 5091 h 6524"/>
                    <a:gd name="T22" fmla="*/ 2002 w 4960"/>
                    <a:gd name="T23" fmla="*/ 4862 h 6524"/>
                    <a:gd name="T24" fmla="*/ 1937 w 4960"/>
                    <a:gd name="T25" fmla="*/ 5357 h 6524"/>
                    <a:gd name="T26" fmla="*/ 2335 w 4960"/>
                    <a:gd name="T27" fmla="*/ 5863 h 6524"/>
                    <a:gd name="T28" fmla="*/ 2982 w 4960"/>
                    <a:gd name="T29" fmla="*/ 5396 h 6524"/>
                    <a:gd name="T30" fmla="*/ 3294 w 4960"/>
                    <a:gd name="T31" fmla="*/ 5064 h 6524"/>
                    <a:gd name="T32" fmla="*/ 3290 w 4960"/>
                    <a:gd name="T33" fmla="*/ 4567 h 6524"/>
                    <a:gd name="T34" fmla="*/ 2879 w 4960"/>
                    <a:gd name="T35" fmla="*/ 4201 h 6524"/>
                    <a:gd name="T36" fmla="*/ 2792 w 4960"/>
                    <a:gd name="T37" fmla="*/ 3595 h 6524"/>
                    <a:gd name="T38" fmla="*/ 3193 w 4960"/>
                    <a:gd name="T39" fmla="*/ 3392 h 6524"/>
                    <a:gd name="T40" fmla="*/ 2776 w 4960"/>
                    <a:gd name="T41" fmla="*/ 3162 h 6524"/>
                    <a:gd name="T42" fmla="*/ 1207 w 4960"/>
                    <a:gd name="T43" fmla="*/ 2337 h 6524"/>
                    <a:gd name="T44" fmla="*/ 4030 w 4960"/>
                    <a:gd name="T45" fmla="*/ 2576 h 6524"/>
                    <a:gd name="T46" fmla="*/ 4647 w 4960"/>
                    <a:gd name="T47" fmla="*/ 3429 h 6524"/>
                    <a:gd name="T48" fmla="*/ 4952 w 4960"/>
                    <a:gd name="T49" fmla="*/ 4377 h 6524"/>
                    <a:gd name="T50" fmla="*/ 4845 w 4960"/>
                    <a:gd name="T51" fmla="*/ 5163 h 6524"/>
                    <a:gd name="T52" fmla="*/ 4463 w 4960"/>
                    <a:gd name="T53" fmla="*/ 5740 h 6524"/>
                    <a:gd name="T54" fmla="*/ 3913 w 4960"/>
                    <a:gd name="T55" fmla="*/ 6144 h 6524"/>
                    <a:gd name="T56" fmla="*/ 3296 w 4960"/>
                    <a:gd name="T57" fmla="*/ 6395 h 6524"/>
                    <a:gd name="T58" fmla="*/ 2720 w 4960"/>
                    <a:gd name="T59" fmla="*/ 6510 h 6524"/>
                    <a:gd name="T60" fmla="*/ 2232 w 4960"/>
                    <a:gd name="T61" fmla="*/ 6510 h 6524"/>
                    <a:gd name="T62" fmla="*/ 1650 w 4960"/>
                    <a:gd name="T63" fmla="*/ 6397 h 6524"/>
                    <a:gd name="T64" fmla="*/ 1035 w 4960"/>
                    <a:gd name="T65" fmla="*/ 6150 h 6524"/>
                    <a:gd name="T66" fmla="*/ 491 w 4960"/>
                    <a:gd name="T67" fmla="*/ 5746 h 6524"/>
                    <a:gd name="T68" fmla="*/ 113 w 4960"/>
                    <a:gd name="T69" fmla="*/ 5169 h 6524"/>
                    <a:gd name="T70" fmla="*/ 8 w 4960"/>
                    <a:gd name="T71" fmla="*/ 4377 h 6524"/>
                    <a:gd name="T72" fmla="*/ 313 w 4960"/>
                    <a:gd name="T73" fmla="*/ 3429 h 6524"/>
                    <a:gd name="T74" fmla="*/ 930 w 4960"/>
                    <a:gd name="T75" fmla="*/ 2576 h 6524"/>
                    <a:gd name="T76" fmla="*/ 3813 w 4960"/>
                    <a:gd name="T77" fmla="*/ 1743 h 6524"/>
                    <a:gd name="T78" fmla="*/ 3929 w 4960"/>
                    <a:gd name="T79" fmla="*/ 1987 h 6524"/>
                    <a:gd name="T80" fmla="*/ 3718 w 4960"/>
                    <a:gd name="T81" fmla="*/ 2153 h 6524"/>
                    <a:gd name="T82" fmla="*/ 1049 w 4960"/>
                    <a:gd name="T83" fmla="*/ 2032 h 6524"/>
                    <a:gd name="T84" fmla="*/ 1108 w 4960"/>
                    <a:gd name="T85" fmla="*/ 1769 h 6524"/>
                    <a:gd name="T86" fmla="*/ 2649 w 4960"/>
                    <a:gd name="T87" fmla="*/ 22 h 6524"/>
                    <a:gd name="T88" fmla="*/ 3090 w 4960"/>
                    <a:gd name="T89" fmla="*/ 324 h 6524"/>
                    <a:gd name="T90" fmla="*/ 3547 w 4960"/>
                    <a:gd name="T91" fmla="*/ 172 h 6524"/>
                    <a:gd name="T92" fmla="*/ 3913 w 4960"/>
                    <a:gd name="T93" fmla="*/ 251 h 6524"/>
                    <a:gd name="T94" fmla="*/ 4084 w 4960"/>
                    <a:gd name="T95" fmla="*/ 433 h 6524"/>
                    <a:gd name="T96" fmla="*/ 4137 w 4960"/>
                    <a:gd name="T97" fmla="*/ 637 h 6524"/>
                    <a:gd name="T98" fmla="*/ 3995 w 4960"/>
                    <a:gd name="T99" fmla="*/ 1173 h 6524"/>
                    <a:gd name="T100" fmla="*/ 3718 w 4960"/>
                    <a:gd name="T101" fmla="*/ 1535 h 6524"/>
                    <a:gd name="T102" fmla="*/ 964 w 4960"/>
                    <a:gd name="T103" fmla="*/ 1203 h 6524"/>
                    <a:gd name="T104" fmla="*/ 799 w 4960"/>
                    <a:gd name="T105" fmla="*/ 706 h 6524"/>
                    <a:gd name="T106" fmla="*/ 847 w 4960"/>
                    <a:gd name="T107" fmla="*/ 461 h 6524"/>
                    <a:gd name="T108" fmla="*/ 995 w 4960"/>
                    <a:gd name="T109" fmla="*/ 277 h 6524"/>
                    <a:gd name="T110" fmla="*/ 1334 w 4960"/>
                    <a:gd name="T111" fmla="*/ 172 h 6524"/>
                    <a:gd name="T112" fmla="*/ 1804 w 4960"/>
                    <a:gd name="T113" fmla="*/ 281 h 6524"/>
                    <a:gd name="T114" fmla="*/ 2228 w 4960"/>
                    <a:gd name="T115" fmla="*/ 47 h 6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60" h="6524">
                      <a:moveTo>
                        <a:pt x="2637" y="4587"/>
                      </a:moveTo>
                      <a:lnTo>
                        <a:pt x="2695" y="4614"/>
                      </a:lnTo>
                      <a:lnTo>
                        <a:pt x="2742" y="4642"/>
                      </a:lnTo>
                      <a:lnTo>
                        <a:pt x="2784" y="4666"/>
                      </a:lnTo>
                      <a:lnTo>
                        <a:pt x="2829" y="4696"/>
                      </a:lnTo>
                      <a:lnTo>
                        <a:pt x="2865" y="4731"/>
                      </a:lnTo>
                      <a:lnTo>
                        <a:pt x="2891" y="4767"/>
                      </a:lnTo>
                      <a:lnTo>
                        <a:pt x="2906" y="4808"/>
                      </a:lnTo>
                      <a:lnTo>
                        <a:pt x="2912" y="4852"/>
                      </a:lnTo>
                      <a:lnTo>
                        <a:pt x="2910" y="4892"/>
                      </a:lnTo>
                      <a:lnTo>
                        <a:pt x="2902" y="4927"/>
                      </a:lnTo>
                      <a:lnTo>
                        <a:pt x="2889" y="4957"/>
                      </a:lnTo>
                      <a:lnTo>
                        <a:pt x="2861" y="4996"/>
                      </a:lnTo>
                      <a:lnTo>
                        <a:pt x="2827" y="5030"/>
                      </a:lnTo>
                      <a:lnTo>
                        <a:pt x="2786" y="5056"/>
                      </a:lnTo>
                      <a:lnTo>
                        <a:pt x="2738" y="5078"/>
                      </a:lnTo>
                      <a:lnTo>
                        <a:pt x="2689" y="5091"/>
                      </a:lnTo>
                      <a:lnTo>
                        <a:pt x="2637" y="5103"/>
                      </a:lnTo>
                      <a:lnTo>
                        <a:pt x="2637" y="4587"/>
                      </a:lnTo>
                      <a:close/>
                      <a:moveTo>
                        <a:pt x="2335" y="3524"/>
                      </a:moveTo>
                      <a:lnTo>
                        <a:pt x="2335" y="3981"/>
                      </a:lnTo>
                      <a:lnTo>
                        <a:pt x="2297" y="3965"/>
                      </a:lnTo>
                      <a:lnTo>
                        <a:pt x="2253" y="3944"/>
                      </a:lnTo>
                      <a:lnTo>
                        <a:pt x="2212" y="3920"/>
                      </a:lnTo>
                      <a:lnTo>
                        <a:pt x="2172" y="3894"/>
                      </a:lnTo>
                      <a:lnTo>
                        <a:pt x="2139" y="3863"/>
                      </a:lnTo>
                      <a:lnTo>
                        <a:pt x="2111" y="3827"/>
                      </a:lnTo>
                      <a:lnTo>
                        <a:pt x="2097" y="3801"/>
                      </a:lnTo>
                      <a:lnTo>
                        <a:pt x="2089" y="3773"/>
                      </a:lnTo>
                      <a:lnTo>
                        <a:pt x="2087" y="3742"/>
                      </a:lnTo>
                      <a:lnTo>
                        <a:pt x="2089" y="3710"/>
                      </a:lnTo>
                      <a:lnTo>
                        <a:pt x="2097" y="3680"/>
                      </a:lnTo>
                      <a:lnTo>
                        <a:pt x="2111" y="3655"/>
                      </a:lnTo>
                      <a:lnTo>
                        <a:pt x="2137" y="3619"/>
                      </a:lnTo>
                      <a:lnTo>
                        <a:pt x="2168" y="3589"/>
                      </a:lnTo>
                      <a:lnTo>
                        <a:pt x="2206" y="3566"/>
                      </a:lnTo>
                      <a:lnTo>
                        <a:pt x="2248" y="3548"/>
                      </a:lnTo>
                      <a:lnTo>
                        <a:pt x="2335" y="3524"/>
                      </a:lnTo>
                      <a:close/>
                      <a:moveTo>
                        <a:pt x="2335" y="2913"/>
                      </a:moveTo>
                      <a:lnTo>
                        <a:pt x="2335" y="3144"/>
                      </a:lnTo>
                      <a:lnTo>
                        <a:pt x="2252" y="3158"/>
                      </a:lnTo>
                      <a:lnTo>
                        <a:pt x="2170" y="3180"/>
                      </a:lnTo>
                      <a:lnTo>
                        <a:pt x="2087" y="3208"/>
                      </a:lnTo>
                      <a:lnTo>
                        <a:pt x="2010" y="3243"/>
                      </a:lnTo>
                      <a:lnTo>
                        <a:pt x="1939" y="3287"/>
                      </a:lnTo>
                      <a:lnTo>
                        <a:pt x="1872" y="3336"/>
                      </a:lnTo>
                      <a:lnTo>
                        <a:pt x="1812" y="3392"/>
                      </a:lnTo>
                      <a:lnTo>
                        <a:pt x="1763" y="3455"/>
                      </a:lnTo>
                      <a:lnTo>
                        <a:pt x="1719" y="3526"/>
                      </a:lnTo>
                      <a:lnTo>
                        <a:pt x="1694" y="3584"/>
                      </a:lnTo>
                      <a:lnTo>
                        <a:pt x="1676" y="3645"/>
                      </a:lnTo>
                      <a:lnTo>
                        <a:pt x="1664" y="3710"/>
                      </a:lnTo>
                      <a:lnTo>
                        <a:pt x="1662" y="3779"/>
                      </a:lnTo>
                      <a:lnTo>
                        <a:pt x="1666" y="3859"/>
                      </a:lnTo>
                      <a:lnTo>
                        <a:pt x="1678" y="3934"/>
                      </a:lnTo>
                      <a:lnTo>
                        <a:pt x="1698" y="4001"/>
                      </a:lnTo>
                      <a:lnTo>
                        <a:pt x="1727" y="4064"/>
                      </a:lnTo>
                      <a:lnTo>
                        <a:pt x="1765" y="4122"/>
                      </a:lnTo>
                      <a:lnTo>
                        <a:pt x="1810" y="4175"/>
                      </a:lnTo>
                      <a:lnTo>
                        <a:pt x="1864" y="4221"/>
                      </a:lnTo>
                      <a:lnTo>
                        <a:pt x="1933" y="4270"/>
                      </a:lnTo>
                      <a:lnTo>
                        <a:pt x="2016" y="4320"/>
                      </a:lnTo>
                      <a:lnTo>
                        <a:pt x="2111" y="4369"/>
                      </a:lnTo>
                      <a:lnTo>
                        <a:pt x="2216" y="4419"/>
                      </a:lnTo>
                      <a:lnTo>
                        <a:pt x="2335" y="4468"/>
                      </a:lnTo>
                      <a:lnTo>
                        <a:pt x="2335" y="5091"/>
                      </a:lnTo>
                      <a:lnTo>
                        <a:pt x="2271" y="5072"/>
                      </a:lnTo>
                      <a:lnTo>
                        <a:pt x="2214" y="5046"/>
                      </a:lnTo>
                      <a:lnTo>
                        <a:pt x="2161" y="5016"/>
                      </a:lnTo>
                      <a:lnTo>
                        <a:pt x="2113" y="4981"/>
                      </a:lnTo>
                      <a:lnTo>
                        <a:pt x="2056" y="4925"/>
                      </a:lnTo>
                      <a:lnTo>
                        <a:pt x="2002" y="4862"/>
                      </a:lnTo>
                      <a:lnTo>
                        <a:pt x="1955" y="4789"/>
                      </a:lnTo>
                      <a:lnTo>
                        <a:pt x="1626" y="5070"/>
                      </a:lnTo>
                      <a:lnTo>
                        <a:pt x="1700" y="5159"/>
                      </a:lnTo>
                      <a:lnTo>
                        <a:pt x="1775" y="5236"/>
                      </a:lnTo>
                      <a:lnTo>
                        <a:pt x="1854" y="5301"/>
                      </a:lnTo>
                      <a:lnTo>
                        <a:pt x="1937" y="5357"/>
                      </a:lnTo>
                      <a:lnTo>
                        <a:pt x="2006" y="5392"/>
                      </a:lnTo>
                      <a:lnTo>
                        <a:pt x="2081" y="5422"/>
                      </a:lnTo>
                      <a:lnTo>
                        <a:pt x="2161" y="5448"/>
                      </a:lnTo>
                      <a:lnTo>
                        <a:pt x="2246" y="5465"/>
                      </a:lnTo>
                      <a:lnTo>
                        <a:pt x="2335" y="5479"/>
                      </a:lnTo>
                      <a:lnTo>
                        <a:pt x="2335" y="5863"/>
                      </a:lnTo>
                      <a:lnTo>
                        <a:pt x="2637" y="5863"/>
                      </a:lnTo>
                      <a:lnTo>
                        <a:pt x="2637" y="5481"/>
                      </a:lnTo>
                      <a:lnTo>
                        <a:pt x="2734" y="5469"/>
                      </a:lnTo>
                      <a:lnTo>
                        <a:pt x="2823" y="5452"/>
                      </a:lnTo>
                      <a:lnTo>
                        <a:pt x="2906" y="5426"/>
                      </a:lnTo>
                      <a:lnTo>
                        <a:pt x="2982" y="5396"/>
                      </a:lnTo>
                      <a:lnTo>
                        <a:pt x="3049" y="5360"/>
                      </a:lnTo>
                      <a:lnTo>
                        <a:pt x="3110" y="5319"/>
                      </a:lnTo>
                      <a:lnTo>
                        <a:pt x="3170" y="5264"/>
                      </a:lnTo>
                      <a:lnTo>
                        <a:pt x="3221" y="5204"/>
                      </a:lnTo>
                      <a:lnTo>
                        <a:pt x="3261" y="5137"/>
                      </a:lnTo>
                      <a:lnTo>
                        <a:pt x="3294" y="5064"/>
                      </a:lnTo>
                      <a:lnTo>
                        <a:pt x="3316" y="4985"/>
                      </a:lnTo>
                      <a:lnTo>
                        <a:pt x="3330" y="4897"/>
                      </a:lnTo>
                      <a:lnTo>
                        <a:pt x="3334" y="4804"/>
                      </a:lnTo>
                      <a:lnTo>
                        <a:pt x="3330" y="4719"/>
                      </a:lnTo>
                      <a:lnTo>
                        <a:pt x="3316" y="4640"/>
                      </a:lnTo>
                      <a:lnTo>
                        <a:pt x="3290" y="4567"/>
                      </a:lnTo>
                      <a:lnTo>
                        <a:pt x="3257" y="4500"/>
                      </a:lnTo>
                      <a:lnTo>
                        <a:pt x="3213" y="4438"/>
                      </a:lnTo>
                      <a:lnTo>
                        <a:pt x="3162" y="4383"/>
                      </a:lnTo>
                      <a:lnTo>
                        <a:pt x="3098" y="4332"/>
                      </a:lnTo>
                      <a:lnTo>
                        <a:pt x="2991" y="4262"/>
                      </a:lnTo>
                      <a:lnTo>
                        <a:pt x="2879" y="4201"/>
                      </a:lnTo>
                      <a:lnTo>
                        <a:pt x="2762" y="4144"/>
                      </a:lnTo>
                      <a:lnTo>
                        <a:pt x="2637" y="4096"/>
                      </a:lnTo>
                      <a:lnTo>
                        <a:pt x="2637" y="3532"/>
                      </a:lnTo>
                      <a:lnTo>
                        <a:pt x="2691" y="3546"/>
                      </a:lnTo>
                      <a:lnTo>
                        <a:pt x="2742" y="3568"/>
                      </a:lnTo>
                      <a:lnTo>
                        <a:pt x="2792" y="3595"/>
                      </a:lnTo>
                      <a:lnTo>
                        <a:pt x="2837" y="3629"/>
                      </a:lnTo>
                      <a:lnTo>
                        <a:pt x="2922" y="3702"/>
                      </a:lnTo>
                      <a:lnTo>
                        <a:pt x="3003" y="3777"/>
                      </a:lnTo>
                      <a:lnTo>
                        <a:pt x="3300" y="3487"/>
                      </a:lnTo>
                      <a:lnTo>
                        <a:pt x="3245" y="3437"/>
                      </a:lnTo>
                      <a:lnTo>
                        <a:pt x="3193" y="3392"/>
                      </a:lnTo>
                      <a:lnTo>
                        <a:pt x="3144" y="3348"/>
                      </a:lnTo>
                      <a:lnTo>
                        <a:pt x="3073" y="3293"/>
                      </a:lnTo>
                      <a:lnTo>
                        <a:pt x="2997" y="3245"/>
                      </a:lnTo>
                      <a:lnTo>
                        <a:pt x="2918" y="3208"/>
                      </a:lnTo>
                      <a:lnTo>
                        <a:pt x="2837" y="3178"/>
                      </a:lnTo>
                      <a:lnTo>
                        <a:pt x="2776" y="3162"/>
                      </a:lnTo>
                      <a:lnTo>
                        <a:pt x="2711" y="3150"/>
                      </a:lnTo>
                      <a:lnTo>
                        <a:pt x="2637" y="3140"/>
                      </a:lnTo>
                      <a:lnTo>
                        <a:pt x="2637" y="2913"/>
                      </a:lnTo>
                      <a:lnTo>
                        <a:pt x="2335" y="2913"/>
                      </a:lnTo>
                      <a:close/>
                      <a:moveTo>
                        <a:pt x="1173" y="2331"/>
                      </a:moveTo>
                      <a:lnTo>
                        <a:pt x="1207" y="2337"/>
                      </a:lnTo>
                      <a:lnTo>
                        <a:pt x="1242" y="2339"/>
                      </a:lnTo>
                      <a:lnTo>
                        <a:pt x="3718" y="2339"/>
                      </a:lnTo>
                      <a:lnTo>
                        <a:pt x="3753" y="2337"/>
                      </a:lnTo>
                      <a:lnTo>
                        <a:pt x="3789" y="2331"/>
                      </a:lnTo>
                      <a:lnTo>
                        <a:pt x="3911" y="2452"/>
                      </a:lnTo>
                      <a:lnTo>
                        <a:pt x="4030" y="2576"/>
                      </a:lnTo>
                      <a:lnTo>
                        <a:pt x="4147" y="2707"/>
                      </a:lnTo>
                      <a:lnTo>
                        <a:pt x="4260" y="2843"/>
                      </a:lnTo>
                      <a:lnTo>
                        <a:pt x="4366" y="2984"/>
                      </a:lnTo>
                      <a:lnTo>
                        <a:pt x="4467" y="3128"/>
                      </a:lnTo>
                      <a:lnTo>
                        <a:pt x="4562" y="3277"/>
                      </a:lnTo>
                      <a:lnTo>
                        <a:pt x="4647" y="3429"/>
                      </a:lnTo>
                      <a:lnTo>
                        <a:pt x="4727" y="3584"/>
                      </a:lnTo>
                      <a:lnTo>
                        <a:pt x="4794" y="3740"/>
                      </a:lnTo>
                      <a:lnTo>
                        <a:pt x="4851" y="3898"/>
                      </a:lnTo>
                      <a:lnTo>
                        <a:pt x="4897" y="4056"/>
                      </a:lnTo>
                      <a:lnTo>
                        <a:pt x="4932" y="4217"/>
                      </a:lnTo>
                      <a:lnTo>
                        <a:pt x="4952" y="4377"/>
                      </a:lnTo>
                      <a:lnTo>
                        <a:pt x="4960" y="4537"/>
                      </a:lnTo>
                      <a:lnTo>
                        <a:pt x="4956" y="4674"/>
                      </a:lnTo>
                      <a:lnTo>
                        <a:pt x="4940" y="4804"/>
                      </a:lnTo>
                      <a:lnTo>
                        <a:pt x="4916" y="4929"/>
                      </a:lnTo>
                      <a:lnTo>
                        <a:pt x="4885" y="5050"/>
                      </a:lnTo>
                      <a:lnTo>
                        <a:pt x="4845" y="5163"/>
                      </a:lnTo>
                      <a:lnTo>
                        <a:pt x="4798" y="5271"/>
                      </a:lnTo>
                      <a:lnTo>
                        <a:pt x="4742" y="5376"/>
                      </a:lnTo>
                      <a:lnTo>
                        <a:pt x="4681" y="5475"/>
                      </a:lnTo>
                      <a:lnTo>
                        <a:pt x="4614" y="5568"/>
                      </a:lnTo>
                      <a:lnTo>
                        <a:pt x="4541" y="5657"/>
                      </a:lnTo>
                      <a:lnTo>
                        <a:pt x="4463" y="5740"/>
                      </a:lnTo>
                      <a:lnTo>
                        <a:pt x="4380" y="5820"/>
                      </a:lnTo>
                      <a:lnTo>
                        <a:pt x="4293" y="5893"/>
                      </a:lnTo>
                      <a:lnTo>
                        <a:pt x="4202" y="5962"/>
                      </a:lnTo>
                      <a:lnTo>
                        <a:pt x="4109" y="6027"/>
                      </a:lnTo>
                      <a:lnTo>
                        <a:pt x="4012" y="6089"/>
                      </a:lnTo>
                      <a:lnTo>
                        <a:pt x="3913" y="6144"/>
                      </a:lnTo>
                      <a:lnTo>
                        <a:pt x="3813" y="6196"/>
                      </a:lnTo>
                      <a:lnTo>
                        <a:pt x="3710" y="6243"/>
                      </a:lnTo>
                      <a:lnTo>
                        <a:pt x="3607" y="6287"/>
                      </a:lnTo>
                      <a:lnTo>
                        <a:pt x="3504" y="6326"/>
                      </a:lnTo>
                      <a:lnTo>
                        <a:pt x="3399" y="6362"/>
                      </a:lnTo>
                      <a:lnTo>
                        <a:pt x="3296" y="6395"/>
                      </a:lnTo>
                      <a:lnTo>
                        <a:pt x="3195" y="6423"/>
                      </a:lnTo>
                      <a:lnTo>
                        <a:pt x="3096" y="6447"/>
                      </a:lnTo>
                      <a:lnTo>
                        <a:pt x="2997" y="6469"/>
                      </a:lnTo>
                      <a:lnTo>
                        <a:pt x="2902" y="6486"/>
                      </a:lnTo>
                      <a:lnTo>
                        <a:pt x="2809" y="6500"/>
                      </a:lnTo>
                      <a:lnTo>
                        <a:pt x="2720" y="6510"/>
                      </a:lnTo>
                      <a:lnTo>
                        <a:pt x="2635" y="6518"/>
                      </a:lnTo>
                      <a:lnTo>
                        <a:pt x="2556" y="6522"/>
                      </a:lnTo>
                      <a:lnTo>
                        <a:pt x="2479" y="6524"/>
                      </a:lnTo>
                      <a:lnTo>
                        <a:pt x="2402" y="6522"/>
                      </a:lnTo>
                      <a:lnTo>
                        <a:pt x="2319" y="6518"/>
                      </a:lnTo>
                      <a:lnTo>
                        <a:pt x="2232" y="6510"/>
                      </a:lnTo>
                      <a:lnTo>
                        <a:pt x="2141" y="6500"/>
                      </a:lnTo>
                      <a:lnTo>
                        <a:pt x="2048" y="6486"/>
                      </a:lnTo>
                      <a:lnTo>
                        <a:pt x="1951" y="6469"/>
                      </a:lnTo>
                      <a:lnTo>
                        <a:pt x="1852" y="6449"/>
                      </a:lnTo>
                      <a:lnTo>
                        <a:pt x="1751" y="6425"/>
                      </a:lnTo>
                      <a:lnTo>
                        <a:pt x="1650" y="6397"/>
                      </a:lnTo>
                      <a:lnTo>
                        <a:pt x="1547" y="6366"/>
                      </a:lnTo>
                      <a:lnTo>
                        <a:pt x="1444" y="6330"/>
                      </a:lnTo>
                      <a:lnTo>
                        <a:pt x="1339" y="6291"/>
                      </a:lnTo>
                      <a:lnTo>
                        <a:pt x="1237" y="6249"/>
                      </a:lnTo>
                      <a:lnTo>
                        <a:pt x="1136" y="6201"/>
                      </a:lnTo>
                      <a:lnTo>
                        <a:pt x="1035" y="6150"/>
                      </a:lnTo>
                      <a:lnTo>
                        <a:pt x="938" y="6093"/>
                      </a:lnTo>
                      <a:lnTo>
                        <a:pt x="841" y="6033"/>
                      </a:lnTo>
                      <a:lnTo>
                        <a:pt x="748" y="5968"/>
                      </a:lnTo>
                      <a:lnTo>
                        <a:pt x="659" y="5899"/>
                      </a:lnTo>
                      <a:lnTo>
                        <a:pt x="572" y="5825"/>
                      </a:lnTo>
                      <a:lnTo>
                        <a:pt x="491" y="5746"/>
                      </a:lnTo>
                      <a:lnTo>
                        <a:pt x="414" y="5663"/>
                      </a:lnTo>
                      <a:lnTo>
                        <a:pt x="340" y="5574"/>
                      </a:lnTo>
                      <a:lnTo>
                        <a:pt x="275" y="5481"/>
                      </a:lnTo>
                      <a:lnTo>
                        <a:pt x="214" y="5382"/>
                      </a:lnTo>
                      <a:lnTo>
                        <a:pt x="160" y="5277"/>
                      </a:lnTo>
                      <a:lnTo>
                        <a:pt x="113" y="5169"/>
                      </a:lnTo>
                      <a:lnTo>
                        <a:pt x="73" y="5054"/>
                      </a:lnTo>
                      <a:lnTo>
                        <a:pt x="44" y="4933"/>
                      </a:lnTo>
                      <a:lnTo>
                        <a:pt x="20" y="4806"/>
                      </a:lnTo>
                      <a:lnTo>
                        <a:pt x="6" y="4674"/>
                      </a:lnTo>
                      <a:lnTo>
                        <a:pt x="0" y="4537"/>
                      </a:lnTo>
                      <a:lnTo>
                        <a:pt x="8" y="4377"/>
                      </a:lnTo>
                      <a:lnTo>
                        <a:pt x="30" y="4217"/>
                      </a:lnTo>
                      <a:lnTo>
                        <a:pt x="63" y="4056"/>
                      </a:lnTo>
                      <a:lnTo>
                        <a:pt x="109" y="3898"/>
                      </a:lnTo>
                      <a:lnTo>
                        <a:pt x="166" y="3740"/>
                      </a:lnTo>
                      <a:lnTo>
                        <a:pt x="235" y="3584"/>
                      </a:lnTo>
                      <a:lnTo>
                        <a:pt x="313" y="3429"/>
                      </a:lnTo>
                      <a:lnTo>
                        <a:pt x="400" y="3277"/>
                      </a:lnTo>
                      <a:lnTo>
                        <a:pt x="493" y="3128"/>
                      </a:lnTo>
                      <a:lnTo>
                        <a:pt x="594" y="2984"/>
                      </a:lnTo>
                      <a:lnTo>
                        <a:pt x="700" y="2843"/>
                      </a:lnTo>
                      <a:lnTo>
                        <a:pt x="813" y="2707"/>
                      </a:lnTo>
                      <a:lnTo>
                        <a:pt x="930" y="2576"/>
                      </a:lnTo>
                      <a:lnTo>
                        <a:pt x="1051" y="2452"/>
                      </a:lnTo>
                      <a:lnTo>
                        <a:pt x="1173" y="2331"/>
                      </a:lnTo>
                      <a:close/>
                      <a:moveTo>
                        <a:pt x="1242" y="1721"/>
                      </a:moveTo>
                      <a:lnTo>
                        <a:pt x="3718" y="1721"/>
                      </a:lnTo>
                      <a:lnTo>
                        <a:pt x="3767" y="1727"/>
                      </a:lnTo>
                      <a:lnTo>
                        <a:pt x="3813" y="1743"/>
                      </a:lnTo>
                      <a:lnTo>
                        <a:pt x="3854" y="1769"/>
                      </a:lnTo>
                      <a:lnTo>
                        <a:pt x="3888" y="1803"/>
                      </a:lnTo>
                      <a:lnTo>
                        <a:pt x="3913" y="1842"/>
                      </a:lnTo>
                      <a:lnTo>
                        <a:pt x="3929" y="1888"/>
                      </a:lnTo>
                      <a:lnTo>
                        <a:pt x="3935" y="1937"/>
                      </a:lnTo>
                      <a:lnTo>
                        <a:pt x="3929" y="1987"/>
                      </a:lnTo>
                      <a:lnTo>
                        <a:pt x="3913" y="2032"/>
                      </a:lnTo>
                      <a:lnTo>
                        <a:pt x="3888" y="2072"/>
                      </a:lnTo>
                      <a:lnTo>
                        <a:pt x="3854" y="2105"/>
                      </a:lnTo>
                      <a:lnTo>
                        <a:pt x="3813" y="2131"/>
                      </a:lnTo>
                      <a:lnTo>
                        <a:pt x="3767" y="2147"/>
                      </a:lnTo>
                      <a:lnTo>
                        <a:pt x="3718" y="2153"/>
                      </a:lnTo>
                      <a:lnTo>
                        <a:pt x="1242" y="2153"/>
                      </a:lnTo>
                      <a:lnTo>
                        <a:pt x="1193" y="2147"/>
                      </a:lnTo>
                      <a:lnTo>
                        <a:pt x="1148" y="2131"/>
                      </a:lnTo>
                      <a:lnTo>
                        <a:pt x="1108" y="2105"/>
                      </a:lnTo>
                      <a:lnTo>
                        <a:pt x="1074" y="2072"/>
                      </a:lnTo>
                      <a:lnTo>
                        <a:pt x="1049" y="2032"/>
                      </a:lnTo>
                      <a:lnTo>
                        <a:pt x="1033" y="1987"/>
                      </a:lnTo>
                      <a:lnTo>
                        <a:pt x="1027" y="1937"/>
                      </a:lnTo>
                      <a:lnTo>
                        <a:pt x="1033" y="1888"/>
                      </a:lnTo>
                      <a:lnTo>
                        <a:pt x="1049" y="1842"/>
                      </a:lnTo>
                      <a:lnTo>
                        <a:pt x="1074" y="1803"/>
                      </a:lnTo>
                      <a:lnTo>
                        <a:pt x="1108" y="1769"/>
                      </a:lnTo>
                      <a:lnTo>
                        <a:pt x="1148" y="1743"/>
                      </a:lnTo>
                      <a:lnTo>
                        <a:pt x="1193" y="1727"/>
                      </a:lnTo>
                      <a:lnTo>
                        <a:pt x="1242" y="1721"/>
                      </a:lnTo>
                      <a:close/>
                      <a:moveTo>
                        <a:pt x="2479" y="0"/>
                      </a:moveTo>
                      <a:lnTo>
                        <a:pt x="2566" y="6"/>
                      </a:lnTo>
                      <a:lnTo>
                        <a:pt x="2649" y="22"/>
                      </a:lnTo>
                      <a:lnTo>
                        <a:pt x="2732" y="47"/>
                      </a:lnTo>
                      <a:lnTo>
                        <a:pt x="2809" y="85"/>
                      </a:lnTo>
                      <a:lnTo>
                        <a:pt x="2887" y="131"/>
                      </a:lnTo>
                      <a:lnTo>
                        <a:pt x="2958" y="188"/>
                      </a:lnTo>
                      <a:lnTo>
                        <a:pt x="3027" y="251"/>
                      </a:lnTo>
                      <a:lnTo>
                        <a:pt x="3090" y="324"/>
                      </a:lnTo>
                      <a:lnTo>
                        <a:pt x="3156" y="281"/>
                      </a:lnTo>
                      <a:lnTo>
                        <a:pt x="3225" y="245"/>
                      </a:lnTo>
                      <a:lnTo>
                        <a:pt x="3298" y="216"/>
                      </a:lnTo>
                      <a:lnTo>
                        <a:pt x="3377" y="194"/>
                      </a:lnTo>
                      <a:lnTo>
                        <a:pt x="3460" y="180"/>
                      </a:lnTo>
                      <a:lnTo>
                        <a:pt x="3547" y="172"/>
                      </a:lnTo>
                      <a:lnTo>
                        <a:pt x="3625" y="172"/>
                      </a:lnTo>
                      <a:lnTo>
                        <a:pt x="3696" y="178"/>
                      </a:lnTo>
                      <a:lnTo>
                        <a:pt x="3759" y="190"/>
                      </a:lnTo>
                      <a:lnTo>
                        <a:pt x="3816" y="206"/>
                      </a:lnTo>
                      <a:lnTo>
                        <a:pt x="3868" y="226"/>
                      </a:lnTo>
                      <a:lnTo>
                        <a:pt x="3913" y="251"/>
                      </a:lnTo>
                      <a:lnTo>
                        <a:pt x="3953" y="277"/>
                      </a:lnTo>
                      <a:lnTo>
                        <a:pt x="3989" y="307"/>
                      </a:lnTo>
                      <a:lnTo>
                        <a:pt x="4018" y="338"/>
                      </a:lnTo>
                      <a:lnTo>
                        <a:pt x="4044" y="370"/>
                      </a:lnTo>
                      <a:lnTo>
                        <a:pt x="4066" y="402"/>
                      </a:lnTo>
                      <a:lnTo>
                        <a:pt x="4084" y="433"/>
                      </a:lnTo>
                      <a:lnTo>
                        <a:pt x="4097" y="463"/>
                      </a:lnTo>
                      <a:lnTo>
                        <a:pt x="4109" y="491"/>
                      </a:lnTo>
                      <a:lnTo>
                        <a:pt x="4117" y="516"/>
                      </a:lnTo>
                      <a:lnTo>
                        <a:pt x="4123" y="540"/>
                      </a:lnTo>
                      <a:lnTo>
                        <a:pt x="4127" y="558"/>
                      </a:lnTo>
                      <a:lnTo>
                        <a:pt x="4137" y="637"/>
                      </a:lnTo>
                      <a:lnTo>
                        <a:pt x="4137" y="720"/>
                      </a:lnTo>
                      <a:lnTo>
                        <a:pt x="4127" y="807"/>
                      </a:lnTo>
                      <a:lnTo>
                        <a:pt x="4107" y="896"/>
                      </a:lnTo>
                      <a:lnTo>
                        <a:pt x="4078" y="987"/>
                      </a:lnTo>
                      <a:lnTo>
                        <a:pt x="4040" y="1080"/>
                      </a:lnTo>
                      <a:lnTo>
                        <a:pt x="3995" y="1173"/>
                      </a:lnTo>
                      <a:lnTo>
                        <a:pt x="3941" y="1264"/>
                      </a:lnTo>
                      <a:lnTo>
                        <a:pt x="3880" y="1357"/>
                      </a:lnTo>
                      <a:lnTo>
                        <a:pt x="3813" y="1448"/>
                      </a:lnTo>
                      <a:lnTo>
                        <a:pt x="3741" y="1537"/>
                      </a:lnTo>
                      <a:lnTo>
                        <a:pt x="3729" y="1535"/>
                      </a:lnTo>
                      <a:lnTo>
                        <a:pt x="3718" y="1535"/>
                      </a:lnTo>
                      <a:lnTo>
                        <a:pt x="1242" y="1535"/>
                      </a:lnTo>
                      <a:lnTo>
                        <a:pt x="1211" y="1537"/>
                      </a:lnTo>
                      <a:lnTo>
                        <a:pt x="1140" y="1456"/>
                      </a:lnTo>
                      <a:lnTo>
                        <a:pt x="1074" y="1371"/>
                      </a:lnTo>
                      <a:lnTo>
                        <a:pt x="1015" y="1288"/>
                      </a:lnTo>
                      <a:lnTo>
                        <a:pt x="964" y="1203"/>
                      </a:lnTo>
                      <a:lnTo>
                        <a:pt x="916" y="1118"/>
                      </a:lnTo>
                      <a:lnTo>
                        <a:pt x="878" y="1033"/>
                      </a:lnTo>
                      <a:lnTo>
                        <a:pt x="847" y="948"/>
                      </a:lnTo>
                      <a:lnTo>
                        <a:pt x="823" y="865"/>
                      </a:lnTo>
                      <a:lnTo>
                        <a:pt x="807" y="784"/>
                      </a:lnTo>
                      <a:lnTo>
                        <a:pt x="799" y="706"/>
                      </a:lnTo>
                      <a:lnTo>
                        <a:pt x="801" y="629"/>
                      </a:lnTo>
                      <a:lnTo>
                        <a:pt x="813" y="556"/>
                      </a:lnTo>
                      <a:lnTo>
                        <a:pt x="817" y="538"/>
                      </a:lnTo>
                      <a:lnTo>
                        <a:pt x="825" y="514"/>
                      </a:lnTo>
                      <a:lnTo>
                        <a:pt x="835" y="489"/>
                      </a:lnTo>
                      <a:lnTo>
                        <a:pt x="847" y="461"/>
                      </a:lnTo>
                      <a:lnTo>
                        <a:pt x="861" y="431"/>
                      </a:lnTo>
                      <a:lnTo>
                        <a:pt x="880" y="400"/>
                      </a:lnTo>
                      <a:lnTo>
                        <a:pt x="902" y="368"/>
                      </a:lnTo>
                      <a:lnTo>
                        <a:pt x="928" y="336"/>
                      </a:lnTo>
                      <a:lnTo>
                        <a:pt x="960" y="307"/>
                      </a:lnTo>
                      <a:lnTo>
                        <a:pt x="995" y="277"/>
                      </a:lnTo>
                      <a:lnTo>
                        <a:pt x="1037" y="249"/>
                      </a:lnTo>
                      <a:lnTo>
                        <a:pt x="1084" y="226"/>
                      </a:lnTo>
                      <a:lnTo>
                        <a:pt x="1136" y="206"/>
                      </a:lnTo>
                      <a:lnTo>
                        <a:pt x="1195" y="190"/>
                      </a:lnTo>
                      <a:lnTo>
                        <a:pt x="1260" y="178"/>
                      </a:lnTo>
                      <a:lnTo>
                        <a:pt x="1334" y="172"/>
                      </a:lnTo>
                      <a:lnTo>
                        <a:pt x="1413" y="172"/>
                      </a:lnTo>
                      <a:lnTo>
                        <a:pt x="1502" y="180"/>
                      </a:lnTo>
                      <a:lnTo>
                        <a:pt x="1583" y="194"/>
                      </a:lnTo>
                      <a:lnTo>
                        <a:pt x="1662" y="216"/>
                      </a:lnTo>
                      <a:lnTo>
                        <a:pt x="1735" y="245"/>
                      </a:lnTo>
                      <a:lnTo>
                        <a:pt x="1804" y="281"/>
                      </a:lnTo>
                      <a:lnTo>
                        <a:pt x="1870" y="324"/>
                      </a:lnTo>
                      <a:lnTo>
                        <a:pt x="1933" y="251"/>
                      </a:lnTo>
                      <a:lnTo>
                        <a:pt x="2002" y="186"/>
                      </a:lnTo>
                      <a:lnTo>
                        <a:pt x="2073" y="131"/>
                      </a:lnTo>
                      <a:lnTo>
                        <a:pt x="2149" y="85"/>
                      </a:lnTo>
                      <a:lnTo>
                        <a:pt x="2228" y="47"/>
                      </a:lnTo>
                      <a:lnTo>
                        <a:pt x="2309" y="22"/>
                      </a:lnTo>
                      <a:lnTo>
                        <a:pt x="2394" y="4"/>
                      </a:lnTo>
                      <a:lnTo>
                        <a:pt x="24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sp>
          <p:nvSpPr>
            <p:cNvPr id="6" name="TextBox 5"/>
            <p:cNvSpPr txBox="1"/>
            <p:nvPr/>
          </p:nvSpPr>
          <p:spPr>
            <a:xfrm>
              <a:off x="178796" y="1553744"/>
              <a:ext cx="955963" cy="184666"/>
            </a:xfrm>
            <a:prstGeom prst="rect">
              <a:avLst/>
            </a:prstGeom>
            <a:noFill/>
          </p:spPr>
          <p:txBody>
            <a:bodyPr wrap="square" lIns="0" tIns="0" rIns="0" bIns="0" rtlCol="0">
              <a:spAutoFit/>
            </a:bodyPr>
            <a:lstStyle/>
            <a:p>
              <a:pPr algn="ctr">
                <a:spcBef>
                  <a:spcPts val="600"/>
                </a:spcBef>
                <a:buSzPct val="100000"/>
              </a:pPr>
              <a:r>
                <a:rPr lang="en-US" sz="1200" b="1" dirty="0" smtClean="0">
                  <a:solidFill>
                    <a:srgbClr val="313131"/>
                  </a:solidFill>
                </a:rPr>
                <a:t>Category 1</a:t>
              </a:r>
            </a:p>
          </p:txBody>
        </p:sp>
        <p:sp>
          <p:nvSpPr>
            <p:cNvPr id="7" name="TextBox 6"/>
            <p:cNvSpPr txBox="1"/>
            <p:nvPr/>
          </p:nvSpPr>
          <p:spPr>
            <a:xfrm>
              <a:off x="65188" y="1772117"/>
              <a:ext cx="1183178" cy="276999"/>
            </a:xfrm>
            <a:prstGeom prst="rect">
              <a:avLst/>
            </a:prstGeom>
            <a:noFill/>
          </p:spPr>
          <p:txBody>
            <a:bodyPr wrap="square" lIns="0" tIns="0" rIns="0" bIns="0" rtlCol="0">
              <a:spAutoFit/>
            </a:bodyPr>
            <a:lstStyle/>
            <a:p>
              <a:pPr algn="ctr">
                <a:buSzPct val="100000"/>
              </a:pPr>
              <a:r>
                <a:rPr lang="en-US" sz="900" dirty="0" smtClean="0">
                  <a:solidFill>
                    <a:srgbClr val="313131"/>
                  </a:solidFill>
                </a:rPr>
                <a:t>Fee-for-Service: No Link to Quality &amp; Value</a:t>
              </a:r>
            </a:p>
          </p:txBody>
        </p:sp>
      </p:grpSp>
      <p:grpSp>
        <p:nvGrpSpPr>
          <p:cNvPr id="12" name="Group 11"/>
          <p:cNvGrpSpPr/>
          <p:nvPr/>
        </p:nvGrpSpPr>
        <p:grpSpPr>
          <a:xfrm>
            <a:off x="1674495" y="2343863"/>
            <a:ext cx="3670215" cy="1559351"/>
            <a:chOff x="1248366" y="489765"/>
            <a:chExt cx="3670215" cy="1559351"/>
          </a:xfrm>
        </p:grpSpPr>
        <p:grpSp>
          <p:nvGrpSpPr>
            <p:cNvPr id="13" name="Group 12"/>
            <p:cNvGrpSpPr/>
            <p:nvPr/>
          </p:nvGrpSpPr>
          <p:grpSpPr>
            <a:xfrm>
              <a:off x="2645685" y="489765"/>
              <a:ext cx="875576" cy="875576"/>
              <a:chOff x="2446188" y="1367656"/>
              <a:chExt cx="875576" cy="875576"/>
            </a:xfrm>
          </p:grpSpPr>
          <p:grpSp>
            <p:nvGrpSpPr>
              <p:cNvPr id="16" name="Group 15"/>
              <p:cNvGrpSpPr/>
              <p:nvPr/>
            </p:nvGrpSpPr>
            <p:grpSpPr>
              <a:xfrm>
                <a:off x="2446188" y="1367656"/>
                <a:ext cx="875576" cy="875576"/>
                <a:chOff x="358132" y="1970269"/>
                <a:chExt cx="1150620" cy="1150620"/>
              </a:xfrm>
            </p:grpSpPr>
            <p:sp>
              <p:nvSpPr>
                <p:cNvPr id="18" name="Teardrop 17"/>
                <p:cNvSpPr/>
                <p:nvPr/>
              </p:nvSpPr>
              <p:spPr>
                <a:xfrm rot="8177965">
                  <a:off x="358132" y="1970269"/>
                  <a:ext cx="1150620" cy="1150620"/>
                </a:xfrm>
                <a:prstGeom prst="teardrop">
                  <a:avLst/>
                </a:prstGeom>
                <a:solidFill>
                  <a:schemeClr val="accent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19" name="Oval 18"/>
                <p:cNvSpPr/>
                <p:nvPr/>
              </p:nvSpPr>
              <p:spPr>
                <a:xfrm>
                  <a:off x="400881" y="2013018"/>
                  <a:ext cx="1065123" cy="1065123"/>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noAutofit/>
                </a:bodyPr>
                <a:lstStyle/>
                <a:p>
                  <a:pPr lvl="0" algn="ctr"/>
                  <a:endParaRPr lang="en-US" sz="1100" b="1" dirty="0">
                    <a:solidFill>
                      <a:schemeClr val="bg1"/>
                    </a:solidFill>
                  </a:endParaRPr>
                </a:p>
              </p:txBody>
            </p:sp>
          </p:grpSp>
          <p:sp>
            <p:nvSpPr>
              <p:cNvPr id="17" name="Freeform 81"/>
              <p:cNvSpPr>
                <a:spLocks noChangeAspect="1" noEditPoints="1"/>
              </p:cNvSpPr>
              <p:nvPr/>
            </p:nvSpPr>
            <p:spPr bwMode="auto">
              <a:xfrm>
                <a:off x="2646162" y="1559744"/>
                <a:ext cx="475627" cy="491400"/>
              </a:xfrm>
              <a:custGeom>
                <a:avLst/>
                <a:gdLst>
                  <a:gd name="T0" fmla="*/ 396 w 636"/>
                  <a:gd name="T1" fmla="*/ 246 h 661"/>
                  <a:gd name="T2" fmla="*/ 342 w 636"/>
                  <a:gd name="T3" fmla="*/ 299 h 661"/>
                  <a:gd name="T4" fmla="*/ 376 w 636"/>
                  <a:gd name="T5" fmla="*/ 370 h 661"/>
                  <a:gd name="T6" fmla="*/ 186 w 636"/>
                  <a:gd name="T7" fmla="*/ 559 h 661"/>
                  <a:gd name="T8" fmla="*/ 143 w 636"/>
                  <a:gd name="T9" fmla="*/ 585 h 661"/>
                  <a:gd name="T10" fmla="*/ 110 w 636"/>
                  <a:gd name="T11" fmla="*/ 566 h 661"/>
                  <a:gd name="T12" fmla="*/ 89 w 636"/>
                  <a:gd name="T13" fmla="*/ 544 h 661"/>
                  <a:gd name="T14" fmla="*/ 80 w 636"/>
                  <a:gd name="T15" fmla="*/ 497 h 661"/>
                  <a:gd name="T16" fmla="*/ 193 w 636"/>
                  <a:gd name="T17" fmla="*/ 341 h 661"/>
                  <a:gd name="T18" fmla="*/ 24 w 636"/>
                  <a:gd name="T19" fmla="*/ 446 h 661"/>
                  <a:gd name="T20" fmla="*/ 0 w 636"/>
                  <a:gd name="T21" fmla="*/ 512 h 661"/>
                  <a:gd name="T22" fmla="*/ 59 w 636"/>
                  <a:gd name="T23" fmla="*/ 622 h 661"/>
                  <a:gd name="T24" fmla="*/ 143 w 636"/>
                  <a:gd name="T25" fmla="*/ 661 h 661"/>
                  <a:gd name="T26" fmla="*/ 234 w 636"/>
                  <a:gd name="T27" fmla="*/ 617 h 661"/>
                  <a:gd name="T28" fmla="*/ 409 w 636"/>
                  <a:gd name="T29" fmla="*/ 466 h 661"/>
                  <a:gd name="T30" fmla="*/ 451 w 636"/>
                  <a:gd name="T31" fmla="*/ 370 h 661"/>
                  <a:gd name="T32" fmla="*/ 396 w 636"/>
                  <a:gd name="T33" fmla="*/ 246 h 661"/>
                  <a:gd name="T34" fmla="*/ 604 w 636"/>
                  <a:gd name="T35" fmla="*/ 60 h 661"/>
                  <a:gd name="T36" fmla="*/ 499 w 636"/>
                  <a:gd name="T37" fmla="*/ 0 h 661"/>
                  <a:gd name="T38" fmla="*/ 412 w 636"/>
                  <a:gd name="T39" fmla="*/ 43 h 661"/>
                  <a:gd name="T40" fmla="*/ 255 w 636"/>
                  <a:gd name="T41" fmla="*/ 188 h 661"/>
                  <a:gd name="T42" fmla="*/ 213 w 636"/>
                  <a:gd name="T43" fmla="*/ 282 h 661"/>
                  <a:gd name="T44" fmla="*/ 270 w 636"/>
                  <a:gd name="T45" fmla="*/ 389 h 661"/>
                  <a:gd name="T46" fmla="*/ 323 w 636"/>
                  <a:gd name="T47" fmla="*/ 381 h 661"/>
                  <a:gd name="T48" fmla="*/ 315 w 636"/>
                  <a:gd name="T49" fmla="*/ 328 h 661"/>
                  <a:gd name="T50" fmla="*/ 300 w 636"/>
                  <a:gd name="T51" fmla="*/ 312 h 661"/>
                  <a:gd name="T52" fmla="*/ 309 w 636"/>
                  <a:gd name="T53" fmla="*/ 241 h 661"/>
                  <a:gd name="T54" fmla="*/ 482 w 636"/>
                  <a:gd name="T55" fmla="*/ 82 h 661"/>
                  <a:gd name="T56" fmla="*/ 526 w 636"/>
                  <a:gd name="T57" fmla="*/ 89 h 661"/>
                  <a:gd name="T58" fmla="*/ 530 w 636"/>
                  <a:gd name="T59" fmla="*/ 92 h 661"/>
                  <a:gd name="T60" fmla="*/ 561 w 636"/>
                  <a:gd name="T61" fmla="*/ 138 h 661"/>
                  <a:gd name="T62" fmla="*/ 458 w 636"/>
                  <a:gd name="T63" fmla="*/ 248 h 661"/>
                  <a:gd name="T64" fmla="*/ 511 w 636"/>
                  <a:gd name="T65" fmla="*/ 301 h 661"/>
                  <a:gd name="T66" fmla="*/ 616 w 636"/>
                  <a:gd name="T67" fmla="*/ 196 h 661"/>
                  <a:gd name="T68" fmla="*/ 604 w 636"/>
                  <a:gd name="T69" fmla="*/ 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6" h="661">
                    <a:moveTo>
                      <a:pt x="396" y="246"/>
                    </a:moveTo>
                    <a:lnTo>
                      <a:pt x="396" y="246"/>
                    </a:lnTo>
                    <a:cubicBezTo>
                      <a:pt x="381" y="231"/>
                      <a:pt x="357" y="231"/>
                      <a:pt x="342" y="246"/>
                    </a:cubicBezTo>
                    <a:cubicBezTo>
                      <a:pt x="328" y="261"/>
                      <a:pt x="328" y="285"/>
                      <a:pt x="342" y="299"/>
                    </a:cubicBezTo>
                    <a:cubicBezTo>
                      <a:pt x="343" y="301"/>
                      <a:pt x="353" y="311"/>
                      <a:pt x="361" y="324"/>
                    </a:cubicBezTo>
                    <a:cubicBezTo>
                      <a:pt x="369" y="338"/>
                      <a:pt x="376" y="356"/>
                      <a:pt x="376" y="370"/>
                    </a:cubicBezTo>
                    <a:cubicBezTo>
                      <a:pt x="375" y="383"/>
                      <a:pt x="372" y="395"/>
                      <a:pt x="357" y="411"/>
                    </a:cubicBezTo>
                    <a:lnTo>
                      <a:pt x="186" y="559"/>
                    </a:lnTo>
                    <a:cubicBezTo>
                      <a:pt x="178" y="566"/>
                      <a:pt x="172" y="572"/>
                      <a:pt x="164" y="577"/>
                    </a:cubicBezTo>
                    <a:cubicBezTo>
                      <a:pt x="156" y="582"/>
                      <a:pt x="149" y="585"/>
                      <a:pt x="143" y="585"/>
                    </a:cubicBezTo>
                    <a:cubicBezTo>
                      <a:pt x="137" y="585"/>
                      <a:pt x="128" y="584"/>
                      <a:pt x="111" y="567"/>
                    </a:cubicBezTo>
                    <a:lnTo>
                      <a:pt x="110" y="566"/>
                    </a:lnTo>
                    <a:lnTo>
                      <a:pt x="108" y="564"/>
                    </a:lnTo>
                    <a:cubicBezTo>
                      <a:pt x="107" y="563"/>
                      <a:pt x="97" y="555"/>
                      <a:pt x="89" y="544"/>
                    </a:cubicBezTo>
                    <a:cubicBezTo>
                      <a:pt x="80" y="533"/>
                      <a:pt x="75" y="520"/>
                      <a:pt x="75" y="512"/>
                    </a:cubicBezTo>
                    <a:cubicBezTo>
                      <a:pt x="75" y="507"/>
                      <a:pt x="76" y="504"/>
                      <a:pt x="80" y="497"/>
                    </a:cubicBezTo>
                    <a:lnTo>
                      <a:pt x="191" y="395"/>
                    </a:lnTo>
                    <a:cubicBezTo>
                      <a:pt x="206" y="380"/>
                      <a:pt x="207" y="356"/>
                      <a:pt x="193" y="341"/>
                    </a:cubicBezTo>
                    <a:cubicBezTo>
                      <a:pt x="178" y="326"/>
                      <a:pt x="155" y="325"/>
                      <a:pt x="139" y="339"/>
                    </a:cubicBezTo>
                    <a:lnTo>
                      <a:pt x="24" y="446"/>
                    </a:lnTo>
                    <a:lnTo>
                      <a:pt x="22" y="448"/>
                    </a:lnTo>
                    <a:cubicBezTo>
                      <a:pt x="7" y="468"/>
                      <a:pt x="0" y="491"/>
                      <a:pt x="0" y="512"/>
                    </a:cubicBezTo>
                    <a:cubicBezTo>
                      <a:pt x="0" y="548"/>
                      <a:pt x="17" y="575"/>
                      <a:pt x="31" y="593"/>
                    </a:cubicBezTo>
                    <a:cubicBezTo>
                      <a:pt x="43" y="608"/>
                      <a:pt x="54" y="618"/>
                      <a:pt x="59" y="622"/>
                    </a:cubicBezTo>
                    <a:cubicBezTo>
                      <a:pt x="84" y="647"/>
                      <a:pt x="114" y="661"/>
                      <a:pt x="142" y="661"/>
                    </a:cubicBezTo>
                    <a:lnTo>
                      <a:pt x="143" y="661"/>
                    </a:lnTo>
                    <a:cubicBezTo>
                      <a:pt x="169" y="660"/>
                      <a:pt x="191" y="650"/>
                      <a:pt x="206" y="640"/>
                    </a:cubicBezTo>
                    <a:cubicBezTo>
                      <a:pt x="221" y="630"/>
                      <a:pt x="232" y="619"/>
                      <a:pt x="234" y="617"/>
                    </a:cubicBezTo>
                    <a:lnTo>
                      <a:pt x="234" y="617"/>
                    </a:lnTo>
                    <a:lnTo>
                      <a:pt x="409" y="466"/>
                    </a:lnTo>
                    <a:lnTo>
                      <a:pt x="409" y="465"/>
                    </a:lnTo>
                    <a:cubicBezTo>
                      <a:pt x="439" y="437"/>
                      <a:pt x="452" y="401"/>
                      <a:pt x="451" y="370"/>
                    </a:cubicBezTo>
                    <a:cubicBezTo>
                      <a:pt x="451" y="333"/>
                      <a:pt x="436" y="303"/>
                      <a:pt x="423" y="282"/>
                    </a:cubicBezTo>
                    <a:cubicBezTo>
                      <a:pt x="410" y="260"/>
                      <a:pt x="397" y="247"/>
                      <a:pt x="396" y="246"/>
                    </a:cubicBezTo>
                    <a:close/>
                    <a:moveTo>
                      <a:pt x="604" y="60"/>
                    </a:moveTo>
                    <a:lnTo>
                      <a:pt x="604" y="60"/>
                    </a:lnTo>
                    <a:cubicBezTo>
                      <a:pt x="593" y="46"/>
                      <a:pt x="582" y="37"/>
                      <a:pt x="577" y="33"/>
                    </a:cubicBezTo>
                    <a:cubicBezTo>
                      <a:pt x="553" y="11"/>
                      <a:pt x="525" y="0"/>
                      <a:pt x="499" y="0"/>
                    </a:cubicBezTo>
                    <a:cubicBezTo>
                      <a:pt x="473" y="0"/>
                      <a:pt x="452" y="10"/>
                      <a:pt x="438" y="20"/>
                    </a:cubicBezTo>
                    <a:cubicBezTo>
                      <a:pt x="424" y="30"/>
                      <a:pt x="414" y="41"/>
                      <a:pt x="412" y="43"/>
                    </a:cubicBezTo>
                    <a:lnTo>
                      <a:pt x="411" y="43"/>
                    </a:lnTo>
                    <a:lnTo>
                      <a:pt x="255" y="188"/>
                    </a:lnTo>
                    <a:lnTo>
                      <a:pt x="254" y="189"/>
                    </a:lnTo>
                    <a:cubicBezTo>
                      <a:pt x="226" y="219"/>
                      <a:pt x="213" y="252"/>
                      <a:pt x="213" y="282"/>
                    </a:cubicBezTo>
                    <a:cubicBezTo>
                      <a:pt x="213" y="317"/>
                      <a:pt x="228" y="344"/>
                      <a:pt x="242" y="361"/>
                    </a:cubicBezTo>
                    <a:cubicBezTo>
                      <a:pt x="256" y="378"/>
                      <a:pt x="268" y="388"/>
                      <a:pt x="270" y="389"/>
                    </a:cubicBezTo>
                    <a:cubicBezTo>
                      <a:pt x="277" y="394"/>
                      <a:pt x="285" y="396"/>
                      <a:pt x="292" y="396"/>
                    </a:cubicBezTo>
                    <a:cubicBezTo>
                      <a:pt x="304" y="396"/>
                      <a:pt x="316" y="391"/>
                      <a:pt x="323" y="381"/>
                    </a:cubicBezTo>
                    <a:cubicBezTo>
                      <a:pt x="335" y="364"/>
                      <a:pt x="332" y="340"/>
                      <a:pt x="315" y="328"/>
                    </a:cubicBezTo>
                    <a:cubicBezTo>
                      <a:pt x="315" y="328"/>
                      <a:pt x="315" y="328"/>
                      <a:pt x="315" y="328"/>
                    </a:cubicBezTo>
                    <a:cubicBezTo>
                      <a:pt x="315" y="328"/>
                      <a:pt x="315" y="328"/>
                      <a:pt x="315" y="328"/>
                    </a:cubicBezTo>
                    <a:cubicBezTo>
                      <a:pt x="313" y="327"/>
                      <a:pt x="306" y="321"/>
                      <a:pt x="300" y="312"/>
                    </a:cubicBezTo>
                    <a:cubicBezTo>
                      <a:pt x="293" y="303"/>
                      <a:pt x="288" y="293"/>
                      <a:pt x="289" y="282"/>
                    </a:cubicBezTo>
                    <a:cubicBezTo>
                      <a:pt x="289" y="273"/>
                      <a:pt x="291" y="261"/>
                      <a:pt x="309" y="241"/>
                    </a:cubicBezTo>
                    <a:lnTo>
                      <a:pt x="462" y="99"/>
                    </a:lnTo>
                    <a:cubicBezTo>
                      <a:pt x="469" y="93"/>
                      <a:pt x="475" y="87"/>
                      <a:pt x="482" y="82"/>
                    </a:cubicBezTo>
                    <a:cubicBezTo>
                      <a:pt x="489" y="77"/>
                      <a:pt x="495" y="75"/>
                      <a:pt x="499" y="75"/>
                    </a:cubicBezTo>
                    <a:cubicBezTo>
                      <a:pt x="504" y="75"/>
                      <a:pt x="512" y="76"/>
                      <a:pt x="526" y="89"/>
                    </a:cubicBezTo>
                    <a:lnTo>
                      <a:pt x="528" y="91"/>
                    </a:lnTo>
                    <a:lnTo>
                      <a:pt x="530" y="92"/>
                    </a:lnTo>
                    <a:cubicBezTo>
                      <a:pt x="531" y="93"/>
                      <a:pt x="540" y="101"/>
                      <a:pt x="548" y="110"/>
                    </a:cubicBezTo>
                    <a:cubicBezTo>
                      <a:pt x="556" y="120"/>
                      <a:pt x="561" y="132"/>
                      <a:pt x="561" y="138"/>
                    </a:cubicBezTo>
                    <a:cubicBezTo>
                      <a:pt x="560" y="141"/>
                      <a:pt x="560" y="144"/>
                      <a:pt x="557" y="149"/>
                    </a:cubicBezTo>
                    <a:lnTo>
                      <a:pt x="458" y="248"/>
                    </a:lnTo>
                    <a:cubicBezTo>
                      <a:pt x="443" y="263"/>
                      <a:pt x="443" y="287"/>
                      <a:pt x="458" y="301"/>
                    </a:cubicBezTo>
                    <a:cubicBezTo>
                      <a:pt x="473" y="316"/>
                      <a:pt x="497" y="316"/>
                      <a:pt x="511" y="301"/>
                    </a:cubicBezTo>
                    <a:lnTo>
                      <a:pt x="615" y="198"/>
                    </a:lnTo>
                    <a:lnTo>
                      <a:pt x="616" y="196"/>
                    </a:lnTo>
                    <a:cubicBezTo>
                      <a:pt x="630" y="178"/>
                      <a:pt x="636" y="157"/>
                      <a:pt x="636" y="138"/>
                    </a:cubicBezTo>
                    <a:cubicBezTo>
                      <a:pt x="636" y="102"/>
                      <a:pt x="618" y="77"/>
                      <a:pt x="604"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 name="TextBox 13"/>
            <p:cNvSpPr txBox="1"/>
            <p:nvPr/>
          </p:nvSpPr>
          <p:spPr>
            <a:xfrm>
              <a:off x="2605492" y="1553744"/>
              <a:ext cx="955963" cy="184666"/>
            </a:xfrm>
            <a:prstGeom prst="rect">
              <a:avLst/>
            </a:prstGeom>
            <a:noFill/>
          </p:spPr>
          <p:txBody>
            <a:bodyPr wrap="square" lIns="0" tIns="0" rIns="0" bIns="0" rtlCol="0">
              <a:spAutoFit/>
            </a:bodyPr>
            <a:lstStyle/>
            <a:p>
              <a:pPr algn="ctr">
                <a:spcBef>
                  <a:spcPts val="600"/>
                </a:spcBef>
                <a:buSzPct val="100000"/>
              </a:pPr>
              <a:r>
                <a:rPr lang="en-US" sz="1200" b="1" dirty="0" smtClean="0">
                  <a:solidFill>
                    <a:srgbClr val="313131"/>
                  </a:solidFill>
                </a:rPr>
                <a:t>Category 2</a:t>
              </a:r>
            </a:p>
          </p:txBody>
        </p:sp>
        <p:sp>
          <p:nvSpPr>
            <p:cNvPr id="15" name="TextBox 14"/>
            <p:cNvSpPr txBox="1"/>
            <p:nvPr/>
          </p:nvSpPr>
          <p:spPr>
            <a:xfrm>
              <a:off x="1248366" y="1772117"/>
              <a:ext cx="3670215" cy="276999"/>
            </a:xfrm>
            <a:prstGeom prst="rect">
              <a:avLst/>
            </a:prstGeom>
            <a:noFill/>
          </p:spPr>
          <p:txBody>
            <a:bodyPr wrap="square" lIns="0" tIns="0" rIns="0" bIns="0" rtlCol="0">
              <a:spAutoFit/>
            </a:bodyPr>
            <a:lstStyle/>
            <a:p>
              <a:pPr algn="ctr">
                <a:buSzPct val="100000"/>
              </a:pPr>
              <a:r>
                <a:rPr lang="en-US" sz="900" dirty="0" smtClean="0">
                  <a:solidFill>
                    <a:srgbClr val="313131"/>
                  </a:solidFill>
                </a:rPr>
                <a:t>Fee-for-Service: </a:t>
              </a:r>
            </a:p>
            <a:p>
              <a:pPr algn="ctr">
                <a:buSzPct val="100000"/>
              </a:pPr>
              <a:r>
                <a:rPr lang="en-US" sz="900" dirty="0" smtClean="0">
                  <a:solidFill>
                    <a:srgbClr val="313131"/>
                  </a:solidFill>
                </a:rPr>
                <a:t>Link to Quality &amp; Value</a:t>
              </a:r>
            </a:p>
          </p:txBody>
        </p:sp>
      </p:grpSp>
      <p:grpSp>
        <p:nvGrpSpPr>
          <p:cNvPr id="20" name="Group 19"/>
          <p:cNvGrpSpPr/>
          <p:nvPr/>
        </p:nvGrpSpPr>
        <p:grpSpPr>
          <a:xfrm>
            <a:off x="4635596" y="1970641"/>
            <a:ext cx="1833102" cy="1559351"/>
            <a:chOff x="5153040" y="489765"/>
            <a:chExt cx="1833102" cy="1559351"/>
          </a:xfrm>
        </p:grpSpPr>
        <p:grpSp>
          <p:nvGrpSpPr>
            <p:cNvPr id="21" name="Group 20"/>
            <p:cNvGrpSpPr/>
            <p:nvPr/>
          </p:nvGrpSpPr>
          <p:grpSpPr>
            <a:xfrm>
              <a:off x="5631803" y="489765"/>
              <a:ext cx="875576" cy="875576"/>
              <a:chOff x="4354425" y="1367656"/>
              <a:chExt cx="875576" cy="875576"/>
            </a:xfrm>
          </p:grpSpPr>
          <p:grpSp>
            <p:nvGrpSpPr>
              <p:cNvPr id="24" name="Group 23"/>
              <p:cNvGrpSpPr/>
              <p:nvPr/>
            </p:nvGrpSpPr>
            <p:grpSpPr>
              <a:xfrm>
                <a:off x="4354425" y="1367656"/>
                <a:ext cx="875576" cy="875576"/>
                <a:chOff x="358132" y="1970269"/>
                <a:chExt cx="1150620" cy="1150620"/>
              </a:xfrm>
            </p:grpSpPr>
            <p:sp>
              <p:nvSpPr>
                <p:cNvPr id="26" name="Teardrop 25"/>
                <p:cNvSpPr/>
                <p:nvPr/>
              </p:nvSpPr>
              <p:spPr>
                <a:xfrm rot="8177965">
                  <a:off x="358132" y="1970269"/>
                  <a:ext cx="1150620" cy="1150620"/>
                </a:xfrm>
                <a:prstGeom prst="teardrop">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27" name="Oval 26"/>
                <p:cNvSpPr/>
                <p:nvPr/>
              </p:nvSpPr>
              <p:spPr>
                <a:xfrm>
                  <a:off x="400881" y="2013018"/>
                  <a:ext cx="1065123" cy="1065123"/>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noAutofit/>
                </a:bodyPr>
                <a:lstStyle/>
                <a:p>
                  <a:pPr lvl="0" algn="ctr"/>
                  <a:endParaRPr lang="en-US" sz="1100" b="1" dirty="0">
                    <a:solidFill>
                      <a:schemeClr val="bg1"/>
                    </a:solidFill>
                  </a:endParaRPr>
                </a:p>
              </p:txBody>
            </p:sp>
          </p:grpSp>
          <p:sp>
            <p:nvSpPr>
              <p:cNvPr id="25" name="Freeform 72"/>
              <p:cNvSpPr>
                <a:spLocks noChangeAspect="1" noEditPoints="1"/>
              </p:cNvSpPr>
              <p:nvPr/>
            </p:nvSpPr>
            <p:spPr bwMode="auto">
              <a:xfrm>
                <a:off x="4527519" y="1535879"/>
                <a:ext cx="529389" cy="459732"/>
              </a:xfrm>
              <a:custGeom>
                <a:avLst/>
                <a:gdLst>
                  <a:gd name="T0" fmla="*/ 211 w 217"/>
                  <a:gd name="T1" fmla="*/ 166 h 188"/>
                  <a:gd name="T2" fmla="*/ 205 w 217"/>
                  <a:gd name="T3" fmla="*/ 121 h 188"/>
                  <a:gd name="T4" fmla="*/ 208 w 217"/>
                  <a:gd name="T5" fmla="*/ 112 h 188"/>
                  <a:gd name="T6" fmla="*/ 205 w 217"/>
                  <a:gd name="T7" fmla="*/ 112 h 188"/>
                  <a:gd name="T8" fmla="*/ 150 w 217"/>
                  <a:gd name="T9" fmla="*/ 82 h 188"/>
                  <a:gd name="T10" fmla="*/ 152 w 217"/>
                  <a:gd name="T11" fmla="*/ 73 h 188"/>
                  <a:gd name="T12" fmla="*/ 115 w 217"/>
                  <a:gd name="T13" fmla="*/ 37 h 188"/>
                  <a:gd name="T14" fmla="*/ 111 w 217"/>
                  <a:gd name="T15" fmla="*/ 31 h 188"/>
                  <a:gd name="T16" fmla="*/ 106 w 217"/>
                  <a:gd name="T17" fmla="*/ 31 h 188"/>
                  <a:gd name="T18" fmla="*/ 102 w 217"/>
                  <a:gd name="T19" fmla="*/ 37 h 188"/>
                  <a:gd name="T20" fmla="*/ 96 w 217"/>
                  <a:gd name="T21" fmla="*/ 69 h 188"/>
                  <a:gd name="T22" fmla="*/ 96 w 217"/>
                  <a:gd name="T23" fmla="*/ 73 h 188"/>
                  <a:gd name="T24" fmla="*/ 64 w 217"/>
                  <a:gd name="T25" fmla="*/ 82 h 188"/>
                  <a:gd name="T26" fmla="*/ 67 w 217"/>
                  <a:gd name="T27" fmla="*/ 102 h 188"/>
                  <a:gd name="T28" fmla="*/ 9 w 217"/>
                  <a:gd name="T29" fmla="*/ 112 h 188"/>
                  <a:gd name="T30" fmla="*/ 12 w 217"/>
                  <a:gd name="T31" fmla="*/ 121 h 188"/>
                  <a:gd name="T32" fmla="*/ 5 w 217"/>
                  <a:gd name="T33" fmla="*/ 166 h 188"/>
                  <a:gd name="T34" fmla="*/ 0 w 217"/>
                  <a:gd name="T35" fmla="*/ 176 h 188"/>
                  <a:gd name="T36" fmla="*/ 217 w 217"/>
                  <a:gd name="T37" fmla="*/ 188 h 188"/>
                  <a:gd name="T38" fmla="*/ 211 w 217"/>
                  <a:gd name="T39" fmla="*/ 176 h 188"/>
                  <a:gd name="T40" fmla="*/ 134 w 217"/>
                  <a:gd name="T41" fmla="*/ 84 h 188"/>
                  <a:gd name="T42" fmla="*/ 124 w 217"/>
                  <a:gd name="T43" fmla="*/ 99 h 188"/>
                  <a:gd name="T44" fmla="*/ 104 w 217"/>
                  <a:gd name="T45" fmla="*/ 84 h 188"/>
                  <a:gd name="T46" fmla="*/ 114 w 217"/>
                  <a:gd name="T47" fmla="*/ 99 h 188"/>
                  <a:gd name="T48" fmla="*/ 104 w 217"/>
                  <a:gd name="T49" fmla="*/ 84 h 188"/>
                  <a:gd name="T50" fmla="*/ 93 w 217"/>
                  <a:gd name="T51" fmla="*/ 84 h 188"/>
                  <a:gd name="T52" fmla="*/ 83 w 217"/>
                  <a:gd name="T53" fmla="*/ 99 h 188"/>
                  <a:gd name="T54" fmla="*/ 37 w 217"/>
                  <a:gd name="T55" fmla="*/ 169 h 188"/>
                  <a:gd name="T56" fmla="*/ 27 w 217"/>
                  <a:gd name="T57" fmla="*/ 154 h 188"/>
                  <a:gd name="T58" fmla="*/ 37 w 217"/>
                  <a:gd name="T59" fmla="*/ 169 h 188"/>
                  <a:gd name="T60" fmla="*/ 27 w 217"/>
                  <a:gd name="T61" fmla="*/ 141 h 188"/>
                  <a:gd name="T62" fmla="*/ 37 w 217"/>
                  <a:gd name="T63" fmla="*/ 127 h 188"/>
                  <a:gd name="T64" fmla="*/ 57 w 217"/>
                  <a:gd name="T65" fmla="*/ 169 h 188"/>
                  <a:gd name="T66" fmla="*/ 47 w 217"/>
                  <a:gd name="T67" fmla="*/ 154 h 188"/>
                  <a:gd name="T68" fmla="*/ 57 w 217"/>
                  <a:gd name="T69" fmla="*/ 169 h 188"/>
                  <a:gd name="T70" fmla="*/ 47 w 217"/>
                  <a:gd name="T71" fmla="*/ 141 h 188"/>
                  <a:gd name="T72" fmla="*/ 57 w 217"/>
                  <a:gd name="T73" fmla="*/ 127 h 188"/>
                  <a:gd name="T74" fmla="*/ 150 w 217"/>
                  <a:gd name="T75" fmla="*/ 133 h 188"/>
                  <a:gd name="T76" fmla="*/ 142 w 217"/>
                  <a:gd name="T77" fmla="*/ 176 h 188"/>
                  <a:gd name="T78" fmla="*/ 133 w 217"/>
                  <a:gd name="T79" fmla="*/ 133 h 188"/>
                  <a:gd name="T80" fmla="*/ 123 w 217"/>
                  <a:gd name="T81" fmla="*/ 176 h 188"/>
                  <a:gd name="T82" fmla="*/ 114 w 217"/>
                  <a:gd name="T83" fmla="*/ 133 h 188"/>
                  <a:gd name="T84" fmla="*/ 103 w 217"/>
                  <a:gd name="T85" fmla="*/ 176 h 188"/>
                  <a:gd name="T86" fmla="*/ 94 w 217"/>
                  <a:gd name="T87" fmla="*/ 133 h 188"/>
                  <a:gd name="T88" fmla="*/ 84 w 217"/>
                  <a:gd name="T89" fmla="*/ 176 h 188"/>
                  <a:gd name="T90" fmla="*/ 75 w 217"/>
                  <a:gd name="T91" fmla="*/ 133 h 188"/>
                  <a:gd name="T92" fmla="*/ 67 w 217"/>
                  <a:gd name="T93" fmla="*/ 125 h 188"/>
                  <a:gd name="T94" fmla="*/ 150 w 217"/>
                  <a:gd name="T95" fmla="*/ 125 h 188"/>
                  <a:gd name="T96" fmla="*/ 170 w 217"/>
                  <a:gd name="T97" fmla="*/ 169 h 188"/>
                  <a:gd name="T98" fmla="*/ 160 w 217"/>
                  <a:gd name="T99" fmla="*/ 154 h 188"/>
                  <a:gd name="T100" fmla="*/ 170 w 217"/>
                  <a:gd name="T101" fmla="*/ 169 h 188"/>
                  <a:gd name="T102" fmla="*/ 160 w 217"/>
                  <a:gd name="T103" fmla="*/ 141 h 188"/>
                  <a:gd name="T104" fmla="*/ 170 w 217"/>
                  <a:gd name="T105" fmla="*/ 127 h 188"/>
                  <a:gd name="T106" fmla="*/ 190 w 217"/>
                  <a:gd name="T107" fmla="*/ 169 h 188"/>
                  <a:gd name="T108" fmla="*/ 180 w 217"/>
                  <a:gd name="T109" fmla="*/ 154 h 188"/>
                  <a:gd name="T110" fmla="*/ 190 w 217"/>
                  <a:gd name="T111" fmla="*/ 169 h 188"/>
                  <a:gd name="T112" fmla="*/ 180 w 217"/>
                  <a:gd name="T113" fmla="*/ 141 h 188"/>
                  <a:gd name="T114" fmla="*/ 190 w 217"/>
                  <a:gd name="T115" fmla="*/ 12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188">
                    <a:moveTo>
                      <a:pt x="211" y="176"/>
                    </a:moveTo>
                    <a:cubicBezTo>
                      <a:pt x="211" y="166"/>
                      <a:pt x="211" y="166"/>
                      <a:pt x="211" y="166"/>
                    </a:cubicBezTo>
                    <a:cubicBezTo>
                      <a:pt x="205" y="166"/>
                      <a:pt x="205" y="166"/>
                      <a:pt x="205" y="166"/>
                    </a:cubicBezTo>
                    <a:cubicBezTo>
                      <a:pt x="205" y="121"/>
                      <a:pt x="205" y="121"/>
                      <a:pt x="205" y="121"/>
                    </a:cubicBezTo>
                    <a:cubicBezTo>
                      <a:pt x="208" y="121"/>
                      <a:pt x="208" y="121"/>
                      <a:pt x="208" y="121"/>
                    </a:cubicBezTo>
                    <a:cubicBezTo>
                      <a:pt x="208" y="112"/>
                      <a:pt x="208" y="112"/>
                      <a:pt x="208" y="112"/>
                    </a:cubicBezTo>
                    <a:cubicBezTo>
                      <a:pt x="205" y="112"/>
                      <a:pt x="205" y="112"/>
                      <a:pt x="205" y="112"/>
                    </a:cubicBezTo>
                    <a:cubicBezTo>
                      <a:pt x="205" y="112"/>
                      <a:pt x="205" y="112"/>
                      <a:pt x="205" y="112"/>
                    </a:cubicBezTo>
                    <a:cubicBezTo>
                      <a:pt x="150" y="102"/>
                      <a:pt x="150" y="102"/>
                      <a:pt x="150" y="102"/>
                    </a:cubicBezTo>
                    <a:cubicBezTo>
                      <a:pt x="150" y="82"/>
                      <a:pt x="150" y="82"/>
                      <a:pt x="150" y="82"/>
                    </a:cubicBezTo>
                    <a:cubicBezTo>
                      <a:pt x="152" y="82"/>
                      <a:pt x="152" y="82"/>
                      <a:pt x="152" y="82"/>
                    </a:cubicBezTo>
                    <a:cubicBezTo>
                      <a:pt x="152" y="73"/>
                      <a:pt x="152" y="73"/>
                      <a:pt x="152" y="73"/>
                    </a:cubicBezTo>
                    <a:cubicBezTo>
                      <a:pt x="148" y="73"/>
                      <a:pt x="148" y="73"/>
                      <a:pt x="148" y="73"/>
                    </a:cubicBezTo>
                    <a:cubicBezTo>
                      <a:pt x="146" y="55"/>
                      <a:pt x="133" y="40"/>
                      <a:pt x="115" y="37"/>
                    </a:cubicBezTo>
                    <a:cubicBezTo>
                      <a:pt x="115" y="37"/>
                      <a:pt x="115" y="37"/>
                      <a:pt x="115" y="37"/>
                    </a:cubicBezTo>
                    <a:cubicBezTo>
                      <a:pt x="115" y="34"/>
                      <a:pt x="113" y="32"/>
                      <a:pt x="111" y="31"/>
                    </a:cubicBezTo>
                    <a:cubicBezTo>
                      <a:pt x="111" y="24"/>
                      <a:pt x="108" y="0"/>
                      <a:pt x="108" y="0"/>
                    </a:cubicBezTo>
                    <a:cubicBezTo>
                      <a:pt x="108" y="0"/>
                      <a:pt x="106" y="24"/>
                      <a:pt x="106" y="31"/>
                    </a:cubicBezTo>
                    <a:cubicBezTo>
                      <a:pt x="103" y="32"/>
                      <a:pt x="102" y="34"/>
                      <a:pt x="102" y="37"/>
                    </a:cubicBezTo>
                    <a:cubicBezTo>
                      <a:pt x="102" y="37"/>
                      <a:pt x="102" y="37"/>
                      <a:pt x="102" y="37"/>
                    </a:cubicBezTo>
                    <a:cubicBezTo>
                      <a:pt x="85" y="40"/>
                      <a:pt x="72" y="53"/>
                      <a:pt x="70" y="69"/>
                    </a:cubicBezTo>
                    <a:cubicBezTo>
                      <a:pt x="96" y="69"/>
                      <a:pt x="96" y="69"/>
                      <a:pt x="96" y="69"/>
                    </a:cubicBezTo>
                    <a:cubicBezTo>
                      <a:pt x="97" y="69"/>
                      <a:pt x="98" y="70"/>
                      <a:pt x="98" y="71"/>
                    </a:cubicBezTo>
                    <a:cubicBezTo>
                      <a:pt x="98" y="72"/>
                      <a:pt x="97" y="73"/>
                      <a:pt x="96" y="73"/>
                    </a:cubicBezTo>
                    <a:cubicBezTo>
                      <a:pt x="64" y="73"/>
                      <a:pt x="64" y="73"/>
                      <a:pt x="64" y="73"/>
                    </a:cubicBezTo>
                    <a:cubicBezTo>
                      <a:pt x="64" y="82"/>
                      <a:pt x="64" y="82"/>
                      <a:pt x="64" y="82"/>
                    </a:cubicBezTo>
                    <a:cubicBezTo>
                      <a:pt x="67" y="82"/>
                      <a:pt x="67" y="82"/>
                      <a:pt x="67" y="82"/>
                    </a:cubicBezTo>
                    <a:cubicBezTo>
                      <a:pt x="67" y="102"/>
                      <a:pt x="67" y="102"/>
                      <a:pt x="67" y="102"/>
                    </a:cubicBezTo>
                    <a:cubicBezTo>
                      <a:pt x="13" y="112"/>
                      <a:pt x="13" y="112"/>
                      <a:pt x="13" y="112"/>
                    </a:cubicBezTo>
                    <a:cubicBezTo>
                      <a:pt x="9" y="112"/>
                      <a:pt x="9" y="112"/>
                      <a:pt x="9" y="112"/>
                    </a:cubicBezTo>
                    <a:cubicBezTo>
                      <a:pt x="9" y="121"/>
                      <a:pt x="9" y="121"/>
                      <a:pt x="9" y="121"/>
                    </a:cubicBezTo>
                    <a:cubicBezTo>
                      <a:pt x="12" y="121"/>
                      <a:pt x="12" y="121"/>
                      <a:pt x="12" y="121"/>
                    </a:cubicBezTo>
                    <a:cubicBezTo>
                      <a:pt x="12" y="166"/>
                      <a:pt x="12" y="166"/>
                      <a:pt x="12" y="166"/>
                    </a:cubicBezTo>
                    <a:cubicBezTo>
                      <a:pt x="5" y="166"/>
                      <a:pt x="5" y="166"/>
                      <a:pt x="5" y="166"/>
                    </a:cubicBezTo>
                    <a:cubicBezTo>
                      <a:pt x="5" y="176"/>
                      <a:pt x="5" y="176"/>
                      <a:pt x="5" y="176"/>
                    </a:cubicBezTo>
                    <a:cubicBezTo>
                      <a:pt x="0" y="176"/>
                      <a:pt x="0" y="176"/>
                      <a:pt x="0" y="176"/>
                    </a:cubicBezTo>
                    <a:cubicBezTo>
                      <a:pt x="0" y="188"/>
                      <a:pt x="0" y="188"/>
                      <a:pt x="0" y="188"/>
                    </a:cubicBezTo>
                    <a:cubicBezTo>
                      <a:pt x="217" y="188"/>
                      <a:pt x="217" y="188"/>
                      <a:pt x="217" y="188"/>
                    </a:cubicBezTo>
                    <a:cubicBezTo>
                      <a:pt x="217" y="176"/>
                      <a:pt x="217" y="176"/>
                      <a:pt x="217" y="176"/>
                    </a:cubicBezTo>
                    <a:lnTo>
                      <a:pt x="211" y="176"/>
                    </a:lnTo>
                    <a:close/>
                    <a:moveTo>
                      <a:pt x="124" y="84"/>
                    </a:moveTo>
                    <a:cubicBezTo>
                      <a:pt x="134" y="84"/>
                      <a:pt x="134" y="84"/>
                      <a:pt x="134" y="84"/>
                    </a:cubicBezTo>
                    <a:cubicBezTo>
                      <a:pt x="134" y="99"/>
                      <a:pt x="134" y="99"/>
                      <a:pt x="134" y="99"/>
                    </a:cubicBezTo>
                    <a:cubicBezTo>
                      <a:pt x="124" y="99"/>
                      <a:pt x="124" y="99"/>
                      <a:pt x="124" y="99"/>
                    </a:cubicBezTo>
                    <a:lnTo>
                      <a:pt x="124" y="84"/>
                    </a:lnTo>
                    <a:close/>
                    <a:moveTo>
                      <a:pt x="104" y="84"/>
                    </a:moveTo>
                    <a:cubicBezTo>
                      <a:pt x="114" y="84"/>
                      <a:pt x="114" y="84"/>
                      <a:pt x="114" y="84"/>
                    </a:cubicBezTo>
                    <a:cubicBezTo>
                      <a:pt x="114" y="99"/>
                      <a:pt x="114" y="99"/>
                      <a:pt x="114" y="99"/>
                    </a:cubicBezTo>
                    <a:cubicBezTo>
                      <a:pt x="104" y="99"/>
                      <a:pt x="104" y="99"/>
                      <a:pt x="104" y="99"/>
                    </a:cubicBezTo>
                    <a:lnTo>
                      <a:pt x="104" y="84"/>
                    </a:lnTo>
                    <a:close/>
                    <a:moveTo>
                      <a:pt x="83" y="84"/>
                    </a:moveTo>
                    <a:cubicBezTo>
                      <a:pt x="93" y="84"/>
                      <a:pt x="93" y="84"/>
                      <a:pt x="93" y="84"/>
                    </a:cubicBezTo>
                    <a:cubicBezTo>
                      <a:pt x="93" y="99"/>
                      <a:pt x="93" y="99"/>
                      <a:pt x="93" y="99"/>
                    </a:cubicBezTo>
                    <a:cubicBezTo>
                      <a:pt x="83" y="99"/>
                      <a:pt x="83" y="99"/>
                      <a:pt x="83" y="99"/>
                    </a:cubicBezTo>
                    <a:lnTo>
                      <a:pt x="83" y="84"/>
                    </a:lnTo>
                    <a:close/>
                    <a:moveTo>
                      <a:pt x="37" y="169"/>
                    </a:moveTo>
                    <a:cubicBezTo>
                      <a:pt x="27" y="169"/>
                      <a:pt x="27" y="169"/>
                      <a:pt x="27" y="169"/>
                    </a:cubicBezTo>
                    <a:cubicBezTo>
                      <a:pt x="27" y="154"/>
                      <a:pt x="27" y="154"/>
                      <a:pt x="27" y="154"/>
                    </a:cubicBezTo>
                    <a:cubicBezTo>
                      <a:pt x="37" y="154"/>
                      <a:pt x="37" y="154"/>
                      <a:pt x="37" y="154"/>
                    </a:cubicBezTo>
                    <a:lnTo>
                      <a:pt x="37" y="169"/>
                    </a:lnTo>
                    <a:close/>
                    <a:moveTo>
                      <a:pt x="37" y="141"/>
                    </a:moveTo>
                    <a:cubicBezTo>
                      <a:pt x="27" y="141"/>
                      <a:pt x="27" y="141"/>
                      <a:pt x="27" y="141"/>
                    </a:cubicBezTo>
                    <a:cubicBezTo>
                      <a:pt x="27" y="127"/>
                      <a:pt x="27" y="127"/>
                      <a:pt x="27" y="127"/>
                    </a:cubicBezTo>
                    <a:cubicBezTo>
                      <a:pt x="37" y="127"/>
                      <a:pt x="37" y="127"/>
                      <a:pt x="37" y="127"/>
                    </a:cubicBezTo>
                    <a:lnTo>
                      <a:pt x="37" y="141"/>
                    </a:lnTo>
                    <a:close/>
                    <a:moveTo>
                      <a:pt x="57" y="169"/>
                    </a:moveTo>
                    <a:cubicBezTo>
                      <a:pt x="47" y="169"/>
                      <a:pt x="47" y="169"/>
                      <a:pt x="47" y="169"/>
                    </a:cubicBezTo>
                    <a:cubicBezTo>
                      <a:pt x="47" y="154"/>
                      <a:pt x="47" y="154"/>
                      <a:pt x="47" y="154"/>
                    </a:cubicBezTo>
                    <a:cubicBezTo>
                      <a:pt x="57" y="154"/>
                      <a:pt x="57" y="154"/>
                      <a:pt x="57" y="154"/>
                    </a:cubicBezTo>
                    <a:lnTo>
                      <a:pt x="57" y="169"/>
                    </a:lnTo>
                    <a:close/>
                    <a:moveTo>
                      <a:pt x="57" y="141"/>
                    </a:moveTo>
                    <a:cubicBezTo>
                      <a:pt x="47" y="141"/>
                      <a:pt x="47" y="141"/>
                      <a:pt x="47" y="141"/>
                    </a:cubicBezTo>
                    <a:cubicBezTo>
                      <a:pt x="47" y="127"/>
                      <a:pt x="47" y="127"/>
                      <a:pt x="47" y="127"/>
                    </a:cubicBezTo>
                    <a:cubicBezTo>
                      <a:pt x="57" y="127"/>
                      <a:pt x="57" y="127"/>
                      <a:pt x="57" y="127"/>
                    </a:cubicBezTo>
                    <a:lnTo>
                      <a:pt x="57" y="141"/>
                    </a:lnTo>
                    <a:close/>
                    <a:moveTo>
                      <a:pt x="150" y="133"/>
                    </a:moveTo>
                    <a:cubicBezTo>
                      <a:pt x="142" y="133"/>
                      <a:pt x="142" y="133"/>
                      <a:pt x="142" y="133"/>
                    </a:cubicBezTo>
                    <a:cubicBezTo>
                      <a:pt x="142" y="176"/>
                      <a:pt x="142" y="176"/>
                      <a:pt x="142" y="176"/>
                    </a:cubicBezTo>
                    <a:cubicBezTo>
                      <a:pt x="133" y="176"/>
                      <a:pt x="133" y="176"/>
                      <a:pt x="133" y="176"/>
                    </a:cubicBezTo>
                    <a:cubicBezTo>
                      <a:pt x="133" y="133"/>
                      <a:pt x="133" y="133"/>
                      <a:pt x="133" y="133"/>
                    </a:cubicBezTo>
                    <a:cubicBezTo>
                      <a:pt x="123" y="133"/>
                      <a:pt x="123" y="133"/>
                      <a:pt x="123" y="133"/>
                    </a:cubicBezTo>
                    <a:cubicBezTo>
                      <a:pt x="123" y="176"/>
                      <a:pt x="123" y="176"/>
                      <a:pt x="123" y="176"/>
                    </a:cubicBezTo>
                    <a:cubicBezTo>
                      <a:pt x="114" y="176"/>
                      <a:pt x="114" y="176"/>
                      <a:pt x="114" y="176"/>
                    </a:cubicBezTo>
                    <a:cubicBezTo>
                      <a:pt x="114" y="133"/>
                      <a:pt x="114" y="133"/>
                      <a:pt x="114" y="133"/>
                    </a:cubicBezTo>
                    <a:cubicBezTo>
                      <a:pt x="103" y="133"/>
                      <a:pt x="103" y="133"/>
                      <a:pt x="103" y="133"/>
                    </a:cubicBezTo>
                    <a:cubicBezTo>
                      <a:pt x="103" y="176"/>
                      <a:pt x="103" y="176"/>
                      <a:pt x="103" y="176"/>
                    </a:cubicBezTo>
                    <a:cubicBezTo>
                      <a:pt x="94" y="176"/>
                      <a:pt x="94" y="176"/>
                      <a:pt x="94" y="176"/>
                    </a:cubicBezTo>
                    <a:cubicBezTo>
                      <a:pt x="94" y="133"/>
                      <a:pt x="94" y="133"/>
                      <a:pt x="94" y="133"/>
                    </a:cubicBezTo>
                    <a:cubicBezTo>
                      <a:pt x="84" y="133"/>
                      <a:pt x="84" y="133"/>
                      <a:pt x="84" y="133"/>
                    </a:cubicBezTo>
                    <a:cubicBezTo>
                      <a:pt x="84" y="176"/>
                      <a:pt x="84" y="176"/>
                      <a:pt x="84" y="176"/>
                    </a:cubicBezTo>
                    <a:cubicBezTo>
                      <a:pt x="75" y="176"/>
                      <a:pt x="75" y="176"/>
                      <a:pt x="75" y="176"/>
                    </a:cubicBezTo>
                    <a:cubicBezTo>
                      <a:pt x="75" y="133"/>
                      <a:pt x="75" y="133"/>
                      <a:pt x="75" y="133"/>
                    </a:cubicBezTo>
                    <a:cubicBezTo>
                      <a:pt x="67" y="133"/>
                      <a:pt x="67" y="133"/>
                      <a:pt x="67" y="133"/>
                    </a:cubicBezTo>
                    <a:cubicBezTo>
                      <a:pt x="67" y="125"/>
                      <a:pt x="67" y="125"/>
                      <a:pt x="67" y="125"/>
                    </a:cubicBezTo>
                    <a:cubicBezTo>
                      <a:pt x="108" y="111"/>
                      <a:pt x="108" y="111"/>
                      <a:pt x="108" y="111"/>
                    </a:cubicBezTo>
                    <a:cubicBezTo>
                      <a:pt x="150" y="125"/>
                      <a:pt x="150" y="125"/>
                      <a:pt x="150" y="125"/>
                    </a:cubicBezTo>
                    <a:lnTo>
                      <a:pt x="150" y="133"/>
                    </a:lnTo>
                    <a:close/>
                    <a:moveTo>
                      <a:pt x="170" y="169"/>
                    </a:moveTo>
                    <a:cubicBezTo>
                      <a:pt x="160" y="169"/>
                      <a:pt x="160" y="169"/>
                      <a:pt x="160" y="169"/>
                    </a:cubicBezTo>
                    <a:cubicBezTo>
                      <a:pt x="160" y="154"/>
                      <a:pt x="160" y="154"/>
                      <a:pt x="160" y="154"/>
                    </a:cubicBezTo>
                    <a:cubicBezTo>
                      <a:pt x="170" y="154"/>
                      <a:pt x="170" y="154"/>
                      <a:pt x="170" y="154"/>
                    </a:cubicBezTo>
                    <a:lnTo>
                      <a:pt x="170" y="169"/>
                    </a:lnTo>
                    <a:close/>
                    <a:moveTo>
                      <a:pt x="170" y="141"/>
                    </a:moveTo>
                    <a:cubicBezTo>
                      <a:pt x="160" y="141"/>
                      <a:pt x="160" y="141"/>
                      <a:pt x="160" y="141"/>
                    </a:cubicBezTo>
                    <a:cubicBezTo>
                      <a:pt x="160" y="127"/>
                      <a:pt x="160" y="127"/>
                      <a:pt x="160" y="127"/>
                    </a:cubicBezTo>
                    <a:cubicBezTo>
                      <a:pt x="170" y="127"/>
                      <a:pt x="170" y="127"/>
                      <a:pt x="170" y="127"/>
                    </a:cubicBezTo>
                    <a:lnTo>
                      <a:pt x="170" y="141"/>
                    </a:lnTo>
                    <a:close/>
                    <a:moveTo>
                      <a:pt x="190" y="169"/>
                    </a:moveTo>
                    <a:cubicBezTo>
                      <a:pt x="180" y="169"/>
                      <a:pt x="180" y="169"/>
                      <a:pt x="180" y="169"/>
                    </a:cubicBezTo>
                    <a:cubicBezTo>
                      <a:pt x="180" y="154"/>
                      <a:pt x="180" y="154"/>
                      <a:pt x="180" y="154"/>
                    </a:cubicBezTo>
                    <a:cubicBezTo>
                      <a:pt x="190" y="154"/>
                      <a:pt x="190" y="154"/>
                      <a:pt x="190" y="154"/>
                    </a:cubicBezTo>
                    <a:lnTo>
                      <a:pt x="190" y="169"/>
                    </a:lnTo>
                    <a:close/>
                    <a:moveTo>
                      <a:pt x="190" y="141"/>
                    </a:moveTo>
                    <a:cubicBezTo>
                      <a:pt x="180" y="141"/>
                      <a:pt x="180" y="141"/>
                      <a:pt x="180" y="141"/>
                    </a:cubicBezTo>
                    <a:cubicBezTo>
                      <a:pt x="180" y="127"/>
                      <a:pt x="180" y="127"/>
                      <a:pt x="180" y="127"/>
                    </a:cubicBezTo>
                    <a:cubicBezTo>
                      <a:pt x="190" y="127"/>
                      <a:pt x="190" y="127"/>
                      <a:pt x="190" y="127"/>
                    </a:cubicBezTo>
                    <a:lnTo>
                      <a:pt x="19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TextBox 21"/>
            <p:cNvSpPr txBox="1"/>
            <p:nvPr/>
          </p:nvSpPr>
          <p:spPr>
            <a:xfrm>
              <a:off x="5591610" y="1553744"/>
              <a:ext cx="955963" cy="184666"/>
            </a:xfrm>
            <a:prstGeom prst="rect">
              <a:avLst/>
            </a:prstGeom>
            <a:noFill/>
          </p:spPr>
          <p:txBody>
            <a:bodyPr wrap="square" lIns="0" tIns="0" rIns="0" bIns="0" rtlCol="0">
              <a:spAutoFit/>
            </a:bodyPr>
            <a:lstStyle/>
            <a:p>
              <a:pPr algn="ctr">
                <a:spcBef>
                  <a:spcPts val="600"/>
                </a:spcBef>
                <a:buSzPct val="100000"/>
              </a:pPr>
              <a:r>
                <a:rPr lang="en-US" sz="1200" b="1" dirty="0" smtClean="0">
                  <a:solidFill>
                    <a:srgbClr val="313131"/>
                  </a:solidFill>
                </a:rPr>
                <a:t>Category 3</a:t>
              </a:r>
            </a:p>
          </p:txBody>
        </p:sp>
        <p:sp>
          <p:nvSpPr>
            <p:cNvPr id="23" name="TextBox 22"/>
            <p:cNvSpPr txBox="1"/>
            <p:nvPr/>
          </p:nvSpPr>
          <p:spPr>
            <a:xfrm>
              <a:off x="5153040" y="1772117"/>
              <a:ext cx="1833102" cy="276999"/>
            </a:xfrm>
            <a:prstGeom prst="rect">
              <a:avLst/>
            </a:prstGeom>
            <a:noFill/>
          </p:spPr>
          <p:txBody>
            <a:bodyPr wrap="square" lIns="0" tIns="0" rIns="0" bIns="0" rtlCol="0">
              <a:spAutoFit/>
            </a:bodyPr>
            <a:lstStyle/>
            <a:p>
              <a:pPr algn="ctr">
                <a:buSzPct val="100000"/>
              </a:pPr>
              <a:r>
                <a:rPr lang="en-US" sz="900" dirty="0" smtClean="0">
                  <a:solidFill>
                    <a:srgbClr val="313131"/>
                  </a:solidFill>
                </a:rPr>
                <a:t>APMs Built on Fee-for-Service Architecture</a:t>
              </a:r>
            </a:p>
          </p:txBody>
        </p:sp>
      </p:grpSp>
      <p:grpSp>
        <p:nvGrpSpPr>
          <p:cNvPr id="28" name="Group 27"/>
          <p:cNvGrpSpPr/>
          <p:nvPr/>
        </p:nvGrpSpPr>
        <p:grpSpPr>
          <a:xfrm>
            <a:off x="6683538" y="1597419"/>
            <a:ext cx="1833102" cy="1559351"/>
            <a:chOff x="7072745" y="489765"/>
            <a:chExt cx="1833102" cy="1559351"/>
          </a:xfrm>
        </p:grpSpPr>
        <p:grpSp>
          <p:nvGrpSpPr>
            <p:cNvPr id="29" name="Group 28"/>
            <p:cNvGrpSpPr/>
            <p:nvPr/>
          </p:nvGrpSpPr>
          <p:grpSpPr>
            <a:xfrm>
              <a:off x="7551508" y="489765"/>
              <a:ext cx="875576" cy="875576"/>
              <a:chOff x="6283897" y="1327957"/>
              <a:chExt cx="875576" cy="875576"/>
            </a:xfrm>
          </p:grpSpPr>
          <p:grpSp>
            <p:nvGrpSpPr>
              <p:cNvPr id="32" name="Group 31"/>
              <p:cNvGrpSpPr/>
              <p:nvPr/>
            </p:nvGrpSpPr>
            <p:grpSpPr>
              <a:xfrm>
                <a:off x="6283897" y="1327957"/>
                <a:ext cx="875576" cy="875576"/>
                <a:chOff x="358132" y="1970269"/>
                <a:chExt cx="1150620" cy="1150620"/>
              </a:xfrm>
            </p:grpSpPr>
            <p:sp>
              <p:nvSpPr>
                <p:cNvPr id="34" name="Teardrop 33"/>
                <p:cNvSpPr/>
                <p:nvPr/>
              </p:nvSpPr>
              <p:spPr>
                <a:xfrm rot="8177965">
                  <a:off x="358132" y="1970269"/>
                  <a:ext cx="1150620" cy="1150620"/>
                </a:xfrm>
                <a:prstGeom prst="teardrop">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35" name="Oval 34"/>
                <p:cNvSpPr/>
                <p:nvPr/>
              </p:nvSpPr>
              <p:spPr>
                <a:xfrm>
                  <a:off x="400881" y="2013018"/>
                  <a:ext cx="1065123" cy="1065123"/>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noAutofit/>
                </a:bodyPr>
                <a:lstStyle/>
                <a:p>
                  <a:pPr lvl="0" algn="ctr"/>
                  <a:endParaRPr lang="en-US" sz="1100" b="1" dirty="0">
                    <a:solidFill>
                      <a:schemeClr val="bg1"/>
                    </a:solidFill>
                  </a:endParaRPr>
                </a:p>
              </p:txBody>
            </p:sp>
          </p:grpSp>
          <p:sp>
            <p:nvSpPr>
              <p:cNvPr id="33" name="Freeform 32"/>
              <p:cNvSpPr>
                <a:spLocks noChangeAspect="1" noEditPoints="1"/>
              </p:cNvSpPr>
              <p:nvPr/>
            </p:nvSpPr>
            <p:spPr bwMode="auto">
              <a:xfrm>
                <a:off x="6481383" y="1559744"/>
                <a:ext cx="480604" cy="442570"/>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0" name="TextBox 29"/>
            <p:cNvSpPr txBox="1"/>
            <p:nvPr/>
          </p:nvSpPr>
          <p:spPr>
            <a:xfrm>
              <a:off x="7511315" y="1553744"/>
              <a:ext cx="955963" cy="184666"/>
            </a:xfrm>
            <a:prstGeom prst="rect">
              <a:avLst/>
            </a:prstGeom>
            <a:noFill/>
          </p:spPr>
          <p:txBody>
            <a:bodyPr wrap="square" lIns="0" tIns="0" rIns="0" bIns="0" rtlCol="0">
              <a:spAutoFit/>
            </a:bodyPr>
            <a:lstStyle/>
            <a:p>
              <a:pPr algn="ctr">
                <a:spcBef>
                  <a:spcPts val="600"/>
                </a:spcBef>
                <a:buSzPct val="100000"/>
              </a:pPr>
              <a:r>
                <a:rPr lang="en-US" sz="1200" b="1" dirty="0" smtClean="0">
                  <a:solidFill>
                    <a:srgbClr val="313131"/>
                  </a:solidFill>
                </a:rPr>
                <a:t>Category 4</a:t>
              </a:r>
            </a:p>
          </p:txBody>
        </p:sp>
        <p:sp>
          <p:nvSpPr>
            <p:cNvPr id="31" name="TextBox 30"/>
            <p:cNvSpPr txBox="1"/>
            <p:nvPr/>
          </p:nvSpPr>
          <p:spPr>
            <a:xfrm>
              <a:off x="7072745" y="1772117"/>
              <a:ext cx="1833102" cy="276999"/>
            </a:xfrm>
            <a:prstGeom prst="rect">
              <a:avLst/>
            </a:prstGeom>
            <a:noFill/>
          </p:spPr>
          <p:txBody>
            <a:bodyPr wrap="square" lIns="0" tIns="0" rIns="0" bIns="0" rtlCol="0">
              <a:spAutoFit/>
            </a:bodyPr>
            <a:lstStyle/>
            <a:p>
              <a:pPr algn="ctr">
                <a:buSzPct val="100000"/>
              </a:pPr>
              <a:r>
                <a:rPr lang="en-US" sz="900" dirty="0" smtClean="0">
                  <a:solidFill>
                    <a:srgbClr val="313131"/>
                  </a:solidFill>
                </a:rPr>
                <a:t>Population-Based </a:t>
              </a:r>
            </a:p>
            <a:p>
              <a:pPr algn="ctr">
                <a:buSzPct val="100000"/>
              </a:pPr>
              <a:r>
                <a:rPr lang="en-US" sz="900" dirty="0" smtClean="0">
                  <a:solidFill>
                    <a:srgbClr val="313131"/>
                  </a:solidFill>
                </a:rPr>
                <a:t>Payment</a:t>
              </a:r>
            </a:p>
          </p:txBody>
        </p:sp>
      </p:grpSp>
      <p:sp>
        <p:nvSpPr>
          <p:cNvPr id="36" name="Rectangle 35"/>
          <p:cNvSpPr/>
          <p:nvPr/>
        </p:nvSpPr>
        <p:spPr bwMode="gray">
          <a:xfrm>
            <a:off x="464148" y="4782127"/>
            <a:ext cx="2014014" cy="37407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smtClean="0">
              <a:solidFill>
                <a:schemeClr val="bg1"/>
              </a:solidFill>
            </a:endParaRPr>
          </a:p>
        </p:txBody>
      </p:sp>
      <p:sp>
        <p:nvSpPr>
          <p:cNvPr id="37" name="Rectangle 36"/>
          <p:cNvSpPr/>
          <p:nvPr/>
        </p:nvSpPr>
        <p:spPr bwMode="gray">
          <a:xfrm>
            <a:off x="2507515" y="4782127"/>
            <a:ext cx="2014014" cy="374072"/>
          </a:xfrm>
          <a:prstGeom prst="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smtClean="0">
              <a:solidFill>
                <a:schemeClr val="bg1"/>
              </a:solidFill>
            </a:endParaRPr>
          </a:p>
        </p:txBody>
      </p:sp>
      <p:sp>
        <p:nvSpPr>
          <p:cNvPr id="38" name="Rectangle 37"/>
          <p:cNvSpPr/>
          <p:nvPr/>
        </p:nvSpPr>
        <p:spPr bwMode="gray">
          <a:xfrm>
            <a:off x="4550882" y="4782127"/>
            <a:ext cx="2014014" cy="374072"/>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smtClean="0">
              <a:solidFill>
                <a:schemeClr val="bg1"/>
              </a:solidFill>
            </a:endParaRPr>
          </a:p>
        </p:txBody>
      </p:sp>
      <p:sp>
        <p:nvSpPr>
          <p:cNvPr id="39" name="Rectangle 38"/>
          <p:cNvSpPr/>
          <p:nvPr/>
        </p:nvSpPr>
        <p:spPr bwMode="gray">
          <a:xfrm>
            <a:off x="6594249" y="4782127"/>
            <a:ext cx="2014014" cy="37407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smtClean="0">
              <a:solidFill>
                <a:schemeClr val="bg1"/>
              </a:solidFill>
            </a:endParaRPr>
          </a:p>
        </p:txBody>
      </p:sp>
      <p:cxnSp>
        <p:nvCxnSpPr>
          <p:cNvPr id="40" name="Straight Connector 39"/>
          <p:cNvCxnSpPr/>
          <p:nvPr/>
        </p:nvCxnSpPr>
        <p:spPr>
          <a:xfrm>
            <a:off x="464148" y="4456545"/>
            <a:ext cx="201168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07515" y="4063229"/>
            <a:ext cx="20116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50882" y="3669913"/>
            <a:ext cx="20116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94249" y="3276597"/>
            <a:ext cx="201168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0"/>
          </p:cNvCxnSpPr>
          <p:nvPr/>
        </p:nvCxnSpPr>
        <p:spPr>
          <a:xfrm flipH="1" flipV="1">
            <a:off x="1469989" y="4456545"/>
            <a:ext cx="1166" cy="325582"/>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0"/>
          </p:cNvCxnSpPr>
          <p:nvPr/>
        </p:nvCxnSpPr>
        <p:spPr>
          <a:xfrm flipV="1">
            <a:off x="3514522" y="4063229"/>
            <a:ext cx="0" cy="71889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0"/>
          </p:cNvCxnSpPr>
          <p:nvPr/>
        </p:nvCxnSpPr>
        <p:spPr>
          <a:xfrm flipV="1">
            <a:off x="5557889" y="3669913"/>
            <a:ext cx="0" cy="1112214"/>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9" idx="0"/>
          </p:cNvCxnSpPr>
          <p:nvPr/>
        </p:nvCxnSpPr>
        <p:spPr>
          <a:xfrm flipV="1">
            <a:off x="7601256" y="3276597"/>
            <a:ext cx="0" cy="150553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64148" y="5193955"/>
            <a:ext cx="2011680" cy="452432"/>
          </a:xfrm>
          <a:prstGeom prst="rect">
            <a:avLst/>
          </a:prstGeom>
          <a:noFill/>
        </p:spPr>
        <p:txBody>
          <a:bodyPr wrap="square" lIns="36576" tIns="18288" rIns="18288" bIns="18288" rtlCol="0">
            <a:spAutoFit/>
          </a:bodyPr>
          <a:lstStyle/>
          <a:p>
            <a:pPr>
              <a:spcBef>
                <a:spcPct val="20000"/>
              </a:spcBef>
            </a:pPr>
            <a:r>
              <a:rPr lang="en-US" sz="900" dirty="0" smtClean="0">
                <a:latin typeface="+mj-lt"/>
                <a:cs typeface="Times New Roman" panose="02020603050405020304" pitchFamily="18" charset="0"/>
              </a:rPr>
              <a:t>Payments are based on volume of services and not linked to quality or efficiency. </a:t>
            </a:r>
            <a:endParaRPr lang="en-US" sz="900" dirty="0">
              <a:latin typeface="+mj-lt"/>
              <a:cs typeface="Times New Roman" panose="02020603050405020304" pitchFamily="18" charset="0"/>
            </a:endParaRPr>
          </a:p>
        </p:txBody>
      </p:sp>
      <p:sp>
        <p:nvSpPr>
          <p:cNvPr id="49" name="TextBox 48"/>
          <p:cNvSpPr txBox="1"/>
          <p:nvPr/>
        </p:nvSpPr>
        <p:spPr>
          <a:xfrm>
            <a:off x="2507515" y="5193955"/>
            <a:ext cx="2011680" cy="452432"/>
          </a:xfrm>
          <a:prstGeom prst="rect">
            <a:avLst/>
          </a:prstGeom>
          <a:noFill/>
        </p:spPr>
        <p:txBody>
          <a:bodyPr wrap="square" lIns="36576" tIns="18288" rIns="18288" bIns="18288" rtlCol="0">
            <a:spAutoFit/>
          </a:bodyPr>
          <a:lstStyle/>
          <a:p>
            <a:pPr>
              <a:spcBef>
                <a:spcPct val="20000"/>
              </a:spcBef>
            </a:pPr>
            <a:r>
              <a:rPr lang="en-US" sz="900" dirty="0" smtClean="0">
                <a:latin typeface="+mj-lt"/>
                <a:cs typeface="Times New Roman" panose="02020603050405020304" pitchFamily="18" charset="0"/>
              </a:rPr>
              <a:t>At least a portion of payments vary based on the quality or efficiency of health care delivery.	 </a:t>
            </a:r>
            <a:endParaRPr lang="en-US" sz="900" dirty="0">
              <a:latin typeface="+mj-lt"/>
              <a:cs typeface="Times New Roman" panose="02020603050405020304" pitchFamily="18" charset="0"/>
            </a:endParaRPr>
          </a:p>
        </p:txBody>
      </p:sp>
      <p:sp>
        <p:nvSpPr>
          <p:cNvPr id="50" name="TextBox 49"/>
          <p:cNvSpPr txBox="1"/>
          <p:nvPr/>
        </p:nvSpPr>
        <p:spPr>
          <a:xfrm>
            <a:off x="4550882" y="5193955"/>
            <a:ext cx="2011680" cy="867930"/>
          </a:xfrm>
          <a:prstGeom prst="rect">
            <a:avLst/>
          </a:prstGeom>
          <a:noFill/>
        </p:spPr>
        <p:txBody>
          <a:bodyPr wrap="square" lIns="36576" tIns="18288" rIns="18288" bIns="18288" rtlCol="0">
            <a:spAutoFit/>
          </a:bodyPr>
          <a:lstStyle/>
          <a:p>
            <a:pPr>
              <a:spcBef>
                <a:spcPct val="20000"/>
              </a:spcBef>
            </a:pPr>
            <a:r>
              <a:rPr lang="en-US" sz="900" dirty="0" smtClean="0">
                <a:latin typeface="+mj-lt"/>
                <a:cs typeface="Times New Roman" panose="02020603050405020304" pitchFamily="18" charset="0"/>
              </a:rPr>
              <a:t>Some payment is linked to the effective management of a </a:t>
            </a:r>
            <a:r>
              <a:rPr lang="en-US" sz="900" b="1" dirty="0" smtClean="0">
                <a:latin typeface="+mj-lt"/>
                <a:cs typeface="Times New Roman" panose="02020603050405020304" pitchFamily="18" charset="0"/>
              </a:rPr>
              <a:t>segment of the </a:t>
            </a:r>
            <a:r>
              <a:rPr lang="en-US" sz="900" dirty="0" smtClean="0">
                <a:latin typeface="+mj-lt"/>
                <a:cs typeface="Times New Roman" panose="02020603050405020304" pitchFamily="18" charset="0"/>
              </a:rPr>
              <a:t>population or an episode of care. Payments still triggered by delivery of services, but opportunities for shared savings or 2-sided risk.</a:t>
            </a:r>
            <a:endParaRPr lang="en-US" sz="900" dirty="0">
              <a:latin typeface="+mj-lt"/>
              <a:cs typeface="Times New Roman" panose="02020603050405020304" pitchFamily="18" charset="0"/>
            </a:endParaRPr>
          </a:p>
        </p:txBody>
      </p:sp>
      <p:sp>
        <p:nvSpPr>
          <p:cNvPr id="51" name="TextBox 50"/>
          <p:cNvSpPr txBox="1"/>
          <p:nvPr/>
        </p:nvSpPr>
        <p:spPr>
          <a:xfrm>
            <a:off x="6594249" y="5193955"/>
            <a:ext cx="2011680" cy="1006429"/>
          </a:xfrm>
          <a:prstGeom prst="rect">
            <a:avLst/>
          </a:prstGeom>
          <a:noFill/>
        </p:spPr>
        <p:txBody>
          <a:bodyPr wrap="square" lIns="36576" tIns="18288" rIns="18288" bIns="18288" rtlCol="0">
            <a:spAutoFit/>
          </a:bodyPr>
          <a:lstStyle/>
          <a:p>
            <a:pPr>
              <a:spcBef>
                <a:spcPct val="20000"/>
              </a:spcBef>
            </a:pPr>
            <a:r>
              <a:rPr lang="en-US" sz="900" dirty="0" smtClean="0">
                <a:latin typeface="+mj-lt"/>
                <a:cs typeface="Times New Roman" panose="02020603050405020304" pitchFamily="18" charset="0"/>
              </a:rPr>
              <a:t>Payment is not directly triggered by service delivery so payment is not linked to volume. Clinicians and organizations are paid and responsible for the care of a beneficiary for a long period           (e.g. ≥ 1 year).</a:t>
            </a:r>
          </a:p>
        </p:txBody>
      </p:sp>
      <p:sp>
        <p:nvSpPr>
          <p:cNvPr id="56" name="Rectangle 55"/>
          <p:cNvSpPr/>
          <p:nvPr/>
        </p:nvSpPr>
        <p:spPr>
          <a:xfrm>
            <a:off x="745621" y="6197335"/>
            <a:ext cx="4572000" cy="215444"/>
          </a:xfrm>
          <a:prstGeom prst="rect">
            <a:avLst/>
          </a:prstGeom>
        </p:spPr>
        <p:txBody>
          <a:bodyPr>
            <a:spAutoFit/>
          </a:bodyPr>
          <a:lstStyle/>
          <a:p>
            <a:r>
              <a:rPr lang="en-US" sz="800" dirty="0" smtClean="0">
                <a:solidFill>
                  <a:schemeClr val="tx1">
                    <a:lumMod val="75000"/>
                    <a:lumOff val="25000"/>
                  </a:schemeClr>
                </a:solidFill>
              </a:rPr>
              <a:t>Source: https</a:t>
            </a:r>
            <a:r>
              <a:rPr lang="en-US" sz="800" dirty="0">
                <a:solidFill>
                  <a:schemeClr val="tx1">
                    <a:lumMod val="75000"/>
                    <a:lumOff val="25000"/>
                  </a:schemeClr>
                </a:solidFill>
              </a:rPr>
              <a:t>://hcp-lan.org/workproducts/apm-whitepaper.pdf</a:t>
            </a:r>
          </a:p>
        </p:txBody>
      </p:sp>
    </p:spTree>
    <p:extLst>
      <p:ext uri="{BB962C8B-B14F-4D97-AF65-F5344CB8AC3E}">
        <p14:creationId xmlns:p14="http://schemas.microsoft.com/office/powerpoint/2010/main" val="41725406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760" y="1115002"/>
            <a:ext cx="8412480" cy="3346450"/>
          </a:xfrm>
        </p:spPr>
        <p:txBody>
          <a:bodyPr/>
          <a:lstStyle/>
          <a:p>
            <a:pPr>
              <a:buSzPct val="100000"/>
              <a:buNone/>
            </a:pPr>
            <a:r>
              <a:rPr lang="en-US" b="1" dirty="0" smtClean="0">
                <a:solidFill>
                  <a:schemeClr val="accent1"/>
                </a:solidFill>
              </a:rPr>
              <a:t>MIPS</a:t>
            </a:r>
            <a:r>
              <a:rPr lang="en-US" dirty="0" smtClean="0">
                <a:solidFill>
                  <a:schemeClr val="accent1"/>
                </a:solidFill>
              </a:rPr>
              <a:t>: </a:t>
            </a:r>
            <a:r>
              <a:rPr lang="en-US" dirty="0" smtClean="0">
                <a:solidFill>
                  <a:schemeClr val="tx1">
                    <a:lumMod val="75000"/>
                    <a:lumOff val="25000"/>
                  </a:schemeClr>
                </a:solidFill>
              </a:rPr>
              <a:t>Based </a:t>
            </a:r>
            <a:r>
              <a:rPr lang="en-US" dirty="0">
                <a:solidFill>
                  <a:schemeClr val="tx1">
                    <a:lumMod val="75000"/>
                    <a:lumOff val="25000"/>
                  </a:schemeClr>
                </a:solidFill>
              </a:rPr>
              <a:t>on experience with current CMS quality reporting programs, MedPAC expects most health care professionals participating in MIPS to receive a 0% payment adjustment. Positive and negative adjustments under the program may be </a:t>
            </a:r>
            <a:r>
              <a:rPr lang="en-US" dirty="0" smtClean="0">
                <a:solidFill>
                  <a:schemeClr val="tx1">
                    <a:lumMod val="75000"/>
                    <a:lumOff val="25000"/>
                  </a:schemeClr>
                </a:solidFill>
              </a:rPr>
              <a:t>limited.</a:t>
            </a:r>
          </a:p>
          <a:p>
            <a:pPr>
              <a:buSzPct val="100000"/>
              <a:buNone/>
            </a:pPr>
            <a:r>
              <a:rPr lang="en-US" b="1" dirty="0" smtClean="0">
                <a:solidFill>
                  <a:schemeClr val="accent2"/>
                </a:solidFill>
              </a:rPr>
              <a:t>APMs: </a:t>
            </a:r>
            <a:r>
              <a:rPr lang="en-US" dirty="0" smtClean="0">
                <a:solidFill>
                  <a:schemeClr val="tx1">
                    <a:lumMod val="75000"/>
                    <a:lumOff val="25000"/>
                  </a:schemeClr>
                </a:solidFill>
              </a:rPr>
              <a:t>A key component for the APM is how “financial risk for nominal losses” will be defined. The </a:t>
            </a:r>
            <a:r>
              <a:rPr lang="en-US" dirty="0">
                <a:solidFill>
                  <a:schemeClr val="tx1">
                    <a:lumMod val="75000"/>
                    <a:lumOff val="25000"/>
                  </a:schemeClr>
                </a:solidFill>
              </a:rPr>
              <a:t>Health Care Payment Learning &amp; Action Network recommends that</a:t>
            </a:r>
            <a:r>
              <a:rPr lang="en-US" b="1" dirty="0">
                <a:solidFill>
                  <a:schemeClr val="tx1">
                    <a:lumMod val="75000"/>
                    <a:lumOff val="25000"/>
                  </a:schemeClr>
                </a:solidFill>
              </a:rPr>
              <a:t> </a:t>
            </a:r>
            <a:r>
              <a:rPr lang="en-US" u="sng" dirty="0">
                <a:solidFill>
                  <a:schemeClr val="tx1">
                    <a:lumMod val="75000"/>
                    <a:lumOff val="25000"/>
                  </a:schemeClr>
                </a:solidFill>
              </a:rPr>
              <a:t>at least 5% </a:t>
            </a:r>
            <a:r>
              <a:rPr lang="en-US" dirty="0">
                <a:solidFill>
                  <a:schemeClr val="tx1">
                    <a:lumMod val="75000"/>
                    <a:lumOff val="25000"/>
                  </a:schemeClr>
                </a:solidFill>
              </a:rPr>
              <a:t>of Medicare revenue be subject to two-sided risk under an </a:t>
            </a:r>
            <a:r>
              <a:rPr lang="en-US" dirty="0" smtClean="0">
                <a:solidFill>
                  <a:schemeClr val="tx1">
                    <a:lumMod val="75000"/>
                    <a:lumOff val="25000"/>
                  </a:schemeClr>
                </a:solidFill>
              </a:rPr>
              <a:t>APM. MedPAC </a:t>
            </a:r>
            <a:r>
              <a:rPr lang="en-US" dirty="0">
                <a:solidFill>
                  <a:schemeClr val="tx1">
                    <a:lumMod val="75000"/>
                    <a:lumOff val="25000"/>
                  </a:schemeClr>
                </a:solidFill>
              </a:rPr>
              <a:t>has stated that an ideal APM model would include placing the APM at risk for each beneficiary’s total spending (Parts A, B, and potentially D); there is a central APM entity that assumes risk and can be identified; the risk is two-sided and is large enough to ensure CMS can measure spending and quality. MedPAC discussions have indicated that </a:t>
            </a:r>
            <a:r>
              <a:rPr lang="en-US" u="sng" dirty="0">
                <a:solidFill>
                  <a:schemeClr val="tx1">
                    <a:lumMod val="75000"/>
                    <a:lumOff val="25000"/>
                  </a:schemeClr>
                </a:solidFill>
              </a:rPr>
              <a:t>at least 4-5%</a:t>
            </a:r>
            <a:r>
              <a:rPr lang="en-US" dirty="0">
                <a:solidFill>
                  <a:schemeClr val="tx1">
                    <a:lumMod val="75000"/>
                    <a:lumOff val="25000"/>
                  </a:schemeClr>
                </a:solidFill>
              </a:rPr>
              <a:t> of Medicare revenue be subject to two-sided risk under an </a:t>
            </a:r>
            <a:r>
              <a:rPr lang="en-US" dirty="0" smtClean="0">
                <a:solidFill>
                  <a:schemeClr val="tx1">
                    <a:lumMod val="75000"/>
                    <a:lumOff val="25000"/>
                  </a:schemeClr>
                </a:solidFill>
              </a:rPr>
              <a:t>APM</a:t>
            </a:r>
            <a:endParaRPr lang="en-US" b="1" dirty="0" smtClean="0">
              <a:solidFill>
                <a:schemeClr val="tx1">
                  <a:lumMod val="75000"/>
                  <a:lumOff val="25000"/>
                </a:schemeClr>
              </a:solidFill>
            </a:endParaRPr>
          </a:p>
          <a:p>
            <a:pPr>
              <a:buSzPct val="100000"/>
              <a:buNone/>
            </a:pPr>
            <a:r>
              <a:rPr lang="en-US" b="1" dirty="0" smtClean="0">
                <a:solidFill>
                  <a:schemeClr val="accent3"/>
                </a:solidFill>
              </a:rPr>
              <a:t>All Payer Model: </a:t>
            </a:r>
            <a:r>
              <a:rPr lang="en-US" b="1" dirty="0" smtClean="0">
                <a:solidFill>
                  <a:schemeClr val="tx1">
                    <a:lumMod val="75000"/>
                    <a:lumOff val="25000"/>
                  </a:schemeClr>
                </a:solidFill>
              </a:rPr>
              <a:t>H</a:t>
            </a:r>
            <a:r>
              <a:rPr lang="en-US" dirty="0" smtClean="0">
                <a:solidFill>
                  <a:schemeClr val="tx1">
                    <a:lumMod val="75000"/>
                    <a:lumOff val="25000"/>
                  </a:schemeClr>
                </a:solidFill>
              </a:rPr>
              <a:t>ealth care professionals will have to bear greater exposure to downside risk to qualify for APM incentive payments through a combination all-payer model</a:t>
            </a:r>
            <a:r>
              <a:rPr lang="en-US" dirty="0">
                <a:solidFill>
                  <a:schemeClr val="tx1">
                    <a:lumMod val="75000"/>
                    <a:lumOff val="25000"/>
                  </a:schemeClr>
                </a:solidFill>
              </a:rPr>
              <a:t> </a:t>
            </a:r>
            <a:r>
              <a:rPr lang="en-US" dirty="0" smtClean="0">
                <a:solidFill>
                  <a:schemeClr val="tx1">
                    <a:lumMod val="75000"/>
                    <a:lumOff val="25000"/>
                  </a:schemeClr>
                </a:solidFill>
              </a:rPr>
              <a:t>available in 2021. </a:t>
            </a:r>
          </a:p>
        </p:txBody>
      </p:sp>
      <p:sp>
        <p:nvSpPr>
          <p:cNvPr id="3" name="Title 2"/>
          <p:cNvSpPr>
            <a:spLocks noGrp="1"/>
          </p:cNvSpPr>
          <p:nvPr>
            <p:ph type="title"/>
          </p:nvPr>
        </p:nvSpPr>
        <p:spPr/>
        <p:txBody>
          <a:bodyPr/>
          <a:lstStyle/>
          <a:p>
            <a:r>
              <a:rPr lang="en-US" dirty="0" smtClean="0"/>
              <a:t>Key Takeaways Based on Discussion by MedPAC and others</a:t>
            </a:r>
            <a:endParaRPr lang="en-US" dirty="0"/>
          </a:p>
        </p:txBody>
      </p:sp>
    </p:spTree>
    <p:extLst>
      <p:ext uri="{BB962C8B-B14F-4D97-AF65-F5344CB8AC3E}">
        <p14:creationId xmlns:p14="http://schemas.microsoft.com/office/powerpoint/2010/main" val="9061406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 name="Object 1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13" name="think-cell Slide" r:id="rId4" imgW="338" imgH="338" progId="TCLayout.ActiveDocument.1">
                  <p:embed/>
                </p:oleObj>
              </mc:Choice>
              <mc:Fallback>
                <p:oleObj name="think-cell Slide" r:id="rId4" imgW="338" imgH="33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a:t>Timeline for MACRA implementation</a:t>
            </a:r>
            <a:endParaRPr lang="en-GB" dirty="0"/>
          </a:p>
        </p:txBody>
      </p:sp>
      <p:sp>
        <p:nvSpPr>
          <p:cNvPr id="5" name="Rectangle 4"/>
          <p:cNvSpPr/>
          <p:nvPr/>
        </p:nvSpPr>
        <p:spPr>
          <a:xfrm>
            <a:off x="365760" y="6233293"/>
            <a:ext cx="8343898" cy="138499"/>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b" anchorCtr="0">
            <a:noAutofit/>
          </a:bodyPr>
          <a:lstStyle/>
          <a:p>
            <a:pPr fontAlgn="base"/>
            <a:r>
              <a:rPr lang="fr-FR" sz="900" dirty="0">
                <a:solidFill>
                  <a:schemeClr val="tx2"/>
                </a:solidFill>
              </a:rPr>
              <a:t>Source: Public Law 114-10 (April 16, 2015)</a:t>
            </a:r>
          </a:p>
        </p:txBody>
      </p:sp>
      <p:cxnSp>
        <p:nvCxnSpPr>
          <p:cNvPr id="58" name="Elbow Connector 57"/>
          <p:cNvCxnSpPr/>
          <p:nvPr/>
        </p:nvCxnSpPr>
        <p:spPr>
          <a:xfrm rot="16200000" flipH="1">
            <a:off x="91369" y="2885684"/>
            <a:ext cx="2095991" cy="274320"/>
          </a:xfrm>
          <a:prstGeom prst="bentConnector3">
            <a:avLst>
              <a:gd name="adj1" fmla="val 14344"/>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175846" y="2319078"/>
            <a:ext cx="1033829" cy="1338828"/>
          </a:xfrm>
          <a:prstGeom prst="rect">
            <a:avLst/>
          </a:prstGeom>
        </p:spPr>
        <p:txBody>
          <a:bodyPr wrap="square">
            <a:spAutoFit/>
          </a:bodyPr>
          <a:lstStyle/>
          <a:p>
            <a:r>
              <a:rPr lang="en-US" sz="900" dirty="0">
                <a:solidFill>
                  <a:schemeClr val="tx2"/>
                </a:solidFill>
              </a:rPr>
              <a:t>Due date for comments on list of episode groups and related descriptive information posted by HHS in </a:t>
            </a:r>
            <a:r>
              <a:rPr lang="en-US" sz="900" dirty="0" smtClean="0">
                <a:solidFill>
                  <a:schemeClr val="tx2"/>
                </a:solidFill>
              </a:rPr>
              <a:t>October 2015.</a:t>
            </a:r>
            <a:endParaRPr lang="en-US" sz="900" dirty="0">
              <a:solidFill>
                <a:schemeClr val="tx2"/>
              </a:solidFill>
            </a:endParaRPr>
          </a:p>
        </p:txBody>
      </p:sp>
      <p:cxnSp>
        <p:nvCxnSpPr>
          <p:cNvPr id="133" name="Straight Connector 132"/>
          <p:cNvCxnSpPr/>
          <p:nvPr/>
        </p:nvCxnSpPr>
        <p:spPr>
          <a:xfrm flipH="1">
            <a:off x="360484" y="1974850"/>
            <a:ext cx="0" cy="32004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532672" y="4084378"/>
            <a:ext cx="1505678" cy="1615827"/>
          </a:xfrm>
          <a:prstGeom prst="rect">
            <a:avLst/>
          </a:prstGeom>
        </p:spPr>
        <p:txBody>
          <a:bodyPr wrap="square">
            <a:spAutoFit/>
          </a:bodyPr>
          <a:lstStyle/>
          <a:p>
            <a:r>
              <a:rPr lang="en-US" sz="900" dirty="0">
                <a:solidFill>
                  <a:schemeClr val="tx2"/>
                </a:solidFill>
              </a:rPr>
              <a:t>HHS Secretary </a:t>
            </a:r>
            <a:r>
              <a:rPr lang="en-US" sz="900" dirty="0" smtClean="0">
                <a:solidFill>
                  <a:schemeClr val="tx2"/>
                </a:solidFill>
              </a:rPr>
              <a:t>will post </a:t>
            </a:r>
            <a:br>
              <a:rPr lang="en-US" sz="900" dirty="0" smtClean="0">
                <a:solidFill>
                  <a:schemeClr val="tx2"/>
                </a:solidFill>
              </a:rPr>
            </a:br>
            <a:r>
              <a:rPr lang="en-US" sz="900" dirty="0" smtClean="0">
                <a:solidFill>
                  <a:schemeClr val="tx2"/>
                </a:solidFill>
              </a:rPr>
              <a:t>a </a:t>
            </a:r>
            <a:r>
              <a:rPr lang="en-US" sz="900" dirty="0">
                <a:solidFill>
                  <a:schemeClr val="tx2"/>
                </a:solidFill>
              </a:rPr>
              <a:t>draft list of patient relationship categories and codes. Comments will be accepted from physician specialty societies, applicable practitioner groups and other stakeholders for 120 days after the draft is posted (August 13, 2016).</a:t>
            </a:r>
          </a:p>
        </p:txBody>
      </p:sp>
      <p:cxnSp>
        <p:nvCxnSpPr>
          <p:cNvPr id="138" name="Elbow Connector 137"/>
          <p:cNvCxnSpPr/>
          <p:nvPr/>
        </p:nvCxnSpPr>
        <p:spPr>
          <a:xfrm rot="16200000" flipH="1">
            <a:off x="1338119" y="2931404"/>
            <a:ext cx="2095991" cy="182880"/>
          </a:xfrm>
          <a:prstGeom prst="bentConnector3">
            <a:avLst>
              <a:gd name="adj1" fmla="val 14344"/>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1468316" y="2319078"/>
            <a:ext cx="970083" cy="1200329"/>
          </a:xfrm>
          <a:prstGeom prst="rect">
            <a:avLst/>
          </a:prstGeom>
        </p:spPr>
        <p:txBody>
          <a:bodyPr wrap="square">
            <a:spAutoFit/>
          </a:bodyPr>
          <a:lstStyle/>
          <a:p>
            <a:r>
              <a:rPr lang="en-US" sz="900" dirty="0">
                <a:solidFill>
                  <a:schemeClr val="tx2"/>
                </a:solidFill>
              </a:rPr>
              <a:t>Deadline for CMS to post a final Quality Measure Development Plan. To be updated annually.</a:t>
            </a:r>
          </a:p>
        </p:txBody>
      </p:sp>
      <p:cxnSp>
        <p:nvCxnSpPr>
          <p:cNvPr id="140" name="Straight Connector 139"/>
          <p:cNvCxnSpPr/>
          <p:nvPr/>
        </p:nvCxnSpPr>
        <p:spPr>
          <a:xfrm flipH="1">
            <a:off x="1652954" y="1974850"/>
            <a:ext cx="0" cy="32004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2080602" y="4084378"/>
            <a:ext cx="1046285" cy="923330"/>
          </a:xfrm>
          <a:prstGeom prst="rect">
            <a:avLst/>
          </a:prstGeom>
        </p:spPr>
        <p:txBody>
          <a:bodyPr wrap="square">
            <a:spAutoFit/>
          </a:bodyPr>
          <a:lstStyle/>
          <a:p>
            <a:r>
              <a:rPr lang="en-US" sz="900" dirty="0">
                <a:solidFill>
                  <a:schemeClr val="tx2"/>
                </a:solidFill>
              </a:rPr>
              <a:t>Deadline for HHS Secretary directed to establish metrics to assess EHR </a:t>
            </a:r>
            <a:r>
              <a:rPr lang="en-US" sz="900" dirty="0" smtClean="0">
                <a:solidFill>
                  <a:schemeClr val="tx2"/>
                </a:solidFill>
              </a:rPr>
              <a:t>interoperability.</a:t>
            </a:r>
            <a:endParaRPr lang="en-US" sz="900" dirty="0">
              <a:solidFill>
                <a:schemeClr val="tx2"/>
              </a:solidFill>
            </a:endParaRPr>
          </a:p>
        </p:txBody>
      </p:sp>
      <p:cxnSp>
        <p:nvCxnSpPr>
          <p:cNvPr id="142" name="Elbow Connector 141"/>
          <p:cNvCxnSpPr/>
          <p:nvPr/>
        </p:nvCxnSpPr>
        <p:spPr>
          <a:xfrm rot="16200000" flipH="1">
            <a:off x="2685101" y="2885684"/>
            <a:ext cx="2095991" cy="274320"/>
          </a:xfrm>
          <a:prstGeom prst="bentConnector3">
            <a:avLst>
              <a:gd name="adj1" fmla="val 14344"/>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769579" y="2319078"/>
            <a:ext cx="1151790" cy="1061829"/>
          </a:xfrm>
          <a:prstGeom prst="rect">
            <a:avLst/>
          </a:prstGeom>
        </p:spPr>
        <p:txBody>
          <a:bodyPr wrap="square">
            <a:spAutoFit/>
          </a:bodyPr>
          <a:lstStyle/>
          <a:p>
            <a:r>
              <a:rPr lang="en-US" sz="900" dirty="0">
                <a:solidFill>
                  <a:schemeClr val="tx2"/>
                </a:solidFill>
              </a:rPr>
              <a:t>Deadline for the HHS Secretary </a:t>
            </a:r>
            <a:r>
              <a:rPr lang="en-US" sz="900" dirty="0" smtClean="0">
                <a:solidFill>
                  <a:schemeClr val="tx2"/>
                </a:solidFill>
              </a:rPr>
              <a:t>to </a:t>
            </a:r>
            <a:r>
              <a:rPr lang="en-US" sz="900" dirty="0">
                <a:solidFill>
                  <a:schemeClr val="tx2"/>
                </a:solidFill>
              </a:rPr>
              <a:t>establish through rulemaking the criteria for physician-focused payment </a:t>
            </a:r>
            <a:r>
              <a:rPr lang="en-US" sz="900" dirty="0" smtClean="0">
                <a:solidFill>
                  <a:schemeClr val="tx2"/>
                </a:solidFill>
              </a:rPr>
              <a:t>models.</a:t>
            </a:r>
            <a:endParaRPr lang="en-US" sz="900" dirty="0">
              <a:solidFill>
                <a:schemeClr val="tx2"/>
              </a:solidFill>
            </a:endParaRPr>
          </a:p>
        </p:txBody>
      </p:sp>
      <p:cxnSp>
        <p:nvCxnSpPr>
          <p:cNvPr id="144" name="Straight Connector 143"/>
          <p:cNvCxnSpPr/>
          <p:nvPr/>
        </p:nvCxnSpPr>
        <p:spPr>
          <a:xfrm flipH="1">
            <a:off x="2954216" y="1974850"/>
            <a:ext cx="0" cy="32004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3141681" y="4084378"/>
            <a:ext cx="1410222" cy="1892826"/>
          </a:xfrm>
          <a:prstGeom prst="rect">
            <a:avLst/>
          </a:prstGeom>
        </p:spPr>
        <p:txBody>
          <a:bodyPr wrap="square">
            <a:spAutoFit/>
          </a:bodyPr>
          <a:lstStyle/>
          <a:p>
            <a:r>
              <a:rPr lang="en-US" sz="900" dirty="0">
                <a:solidFill>
                  <a:schemeClr val="tx1">
                    <a:lumMod val="75000"/>
                    <a:lumOff val="25000"/>
                  </a:schemeClr>
                </a:solidFill>
              </a:rPr>
              <a:t>The </a:t>
            </a:r>
            <a:r>
              <a:rPr lang="en-US" sz="900" dirty="0" smtClean="0">
                <a:solidFill>
                  <a:schemeClr val="tx1">
                    <a:lumMod val="75000"/>
                    <a:lumOff val="25000"/>
                  </a:schemeClr>
                </a:solidFill>
              </a:rPr>
              <a:t>HHS Secretary </a:t>
            </a:r>
            <a:r>
              <a:rPr lang="en-US" sz="900" dirty="0">
                <a:solidFill>
                  <a:schemeClr val="tx1">
                    <a:lumMod val="75000"/>
                    <a:lumOff val="25000"/>
                  </a:schemeClr>
                </a:solidFill>
              </a:rPr>
              <a:t>is directed to draft a list </a:t>
            </a:r>
            <a:r>
              <a:rPr lang="en-US" sz="900" dirty="0" smtClean="0">
                <a:solidFill>
                  <a:schemeClr val="tx1">
                    <a:lumMod val="75000"/>
                    <a:lumOff val="25000"/>
                  </a:schemeClr>
                </a:solidFill>
              </a:rPr>
              <a:t>of </a:t>
            </a:r>
            <a:r>
              <a:rPr lang="en-US" sz="900" dirty="0">
                <a:solidFill>
                  <a:schemeClr val="tx1">
                    <a:lumMod val="75000"/>
                    <a:lumOff val="25000"/>
                  </a:schemeClr>
                </a:solidFill>
              </a:rPr>
              <a:t>the care episode and patient condition codes and </a:t>
            </a:r>
            <a:r>
              <a:rPr lang="en-US" sz="900" dirty="0" smtClean="0">
                <a:solidFill>
                  <a:schemeClr val="tx1">
                    <a:lumMod val="75000"/>
                    <a:lumOff val="25000"/>
                  </a:schemeClr>
                </a:solidFill>
              </a:rPr>
              <a:t>post </a:t>
            </a:r>
            <a:r>
              <a:rPr lang="en-US" sz="900" dirty="0">
                <a:solidFill>
                  <a:schemeClr val="tx1">
                    <a:lumMod val="75000"/>
                    <a:lumOff val="25000"/>
                  </a:schemeClr>
                </a:solidFill>
              </a:rPr>
              <a:t>them on the CMS website. </a:t>
            </a:r>
            <a:r>
              <a:rPr lang="en-US" sz="900" dirty="0" smtClean="0">
                <a:solidFill>
                  <a:schemeClr val="tx1">
                    <a:lumMod val="75000"/>
                    <a:lumOff val="25000"/>
                  </a:schemeClr>
                </a:solidFill>
              </a:rPr>
              <a:t>Secretary </a:t>
            </a:r>
            <a:br>
              <a:rPr lang="en-US" sz="900" dirty="0" smtClean="0">
                <a:solidFill>
                  <a:schemeClr val="tx1">
                    <a:lumMod val="75000"/>
                    <a:lumOff val="25000"/>
                  </a:schemeClr>
                </a:solidFill>
              </a:rPr>
            </a:br>
            <a:r>
              <a:rPr lang="en-US" sz="900" dirty="0" smtClean="0">
                <a:solidFill>
                  <a:schemeClr val="tx1">
                    <a:lumMod val="75000"/>
                    <a:lumOff val="25000"/>
                  </a:schemeClr>
                </a:solidFill>
              </a:rPr>
              <a:t>seeks </a:t>
            </a:r>
            <a:r>
              <a:rPr lang="en-US" sz="900" dirty="0">
                <a:solidFill>
                  <a:schemeClr val="tx1">
                    <a:lumMod val="75000"/>
                    <a:lumOff val="25000"/>
                  </a:schemeClr>
                </a:solidFill>
              </a:rPr>
              <a:t>comments from physician specialty societies, applicable practitioner </a:t>
            </a:r>
            <a:r>
              <a:rPr lang="en-US" sz="900" dirty="0" smtClean="0">
                <a:solidFill>
                  <a:schemeClr val="tx1">
                    <a:lumMod val="75000"/>
                    <a:lumOff val="25000"/>
                  </a:schemeClr>
                </a:solidFill>
              </a:rPr>
              <a:t>organizations </a:t>
            </a:r>
            <a:r>
              <a:rPr lang="en-US" sz="900" dirty="0">
                <a:solidFill>
                  <a:schemeClr val="tx1">
                    <a:lumMod val="75000"/>
                    <a:lumOff val="25000"/>
                  </a:schemeClr>
                </a:solidFill>
              </a:rPr>
              <a:t>and other stakeholders for 120 days (March 9, 2017).</a:t>
            </a:r>
          </a:p>
        </p:txBody>
      </p:sp>
      <p:cxnSp>
        <p:nvCxnSpPr>
          <p:cNvPr id="146" name="Elbow Connector 145"/>
          <p:cNvCxnSpPr/>
          <p:nvPr/>
        </p:nvCxnSpPr>
        <p:spPr>
          <a:xfrm rot="16200000" flipH="1">
            <a:off x="3889008" y="2977125"/>
            <a:ext cx="2095991" cy="91440"/>
          </a:xfrm>
          <a:prstGeom prst="bentConnector3">
            <a:avLst>
              <a:gd name="adj1" fmla="val 14344"/>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3984540" y="2319079"/>
            <a:ext cx="1002374" cy="1338828"/>
          </a:xfrm>
          <a:prstGeom prst="rect">
            <a:avLst/>
          </a:prstGeom>
        </p:spPr>
        <p:txBody>
          <a:bodyPr wrap="square">
            <a:spAutoFit/>
          </a:bodyPr>
          <a:lstStyle/>
          <a:p>
            <a:r>
              <a:rPr lang="en-US" sz="900" dirty="0">
                <a:solidFill>
                  <a:schemeClr val="tx1">
                    <a:lumMod val="75000"/>
                    <a:lumOff val="25000"/>
                  </a:schemeClr>
                </a:solidFill>
              </a:rPr>
              <a:t>The </a:t>
            </a:r>
            <a:r>
              <a:rPr lang="en-US" sz="900" dirty="0" smtClean="0">
                <a:solidFill>
                  <a:schemeClr val="tx1">
                    <a:lumMod val="75000"/>
                    <a:lumOff val="25000"/>
                  </a:schemeClr>
                </a:solidFill>
              </a:rPr>
              <a:t>HHS Secretary </a:t>
            </a:r>
            <a:r>
              <a:rPr lang="en-US" sz="900" dirty="0">
                <a:solidFill>
                  <a:schemeClr val="tx1">
                    <a:lumMod val="75000"/>
                    <a:lumOff val="25000"/>
                  </a:schemeClr>
                </a:solidFill>
              </a:rPr>
              <a:t>will post an operational list of patient relationship categories and codes on the CMS website.</a:t>
            </a:r>
          </a:p>
        </p:txBody>
      </p:sp>
      <p:cxnSp>
        <p:nvCxnSpPr>
          <p:cNvPr id="148" name="Straight Connector 147"/>
          <p:cNvCxnSpPr/>
          <p:nvPr/>
        </p:nvCxnSpPr>
        <p:spPr>
          <a:xfrm flipH="1">
            <a:off x="4249563" y="1974851"/>
            <a:ext cx="0" cy="32004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4627040" y="4084379"/>
            <a:ext cx="1129864" cy="1615827"/>
          </a:xfrm>
          <a:prstGeom prst="rect">
            <a:avLst/>
          </a:prstGeom>
        </p:spPr>
        <p:txBody>
          <a:bodyPr wrap="square">
            <a:spAutoFit/>
          </a:bodyPr>
          <a:lstStyle/>
          <a:p>
            <a:r>
              <a:rPr lang="en-US" sz="900" dirty="0">
                <a:solidFill>
                  <a:schemeClr val="tx2"/>
                </a:solidFill>
              </a:rPr>
              <a:t>Date for HHS to begin providing confidential performance reports to </a:t>
            </a:r>
            <a:r>
              <a:rPr lang="en-US" sz="900" dirty="0" smtClean="0">
                <a:solidFill>
                  <a:schemeClr val="tx2"/>
                </a:solidFill>
              </a:rPr>
              <a:t/>
            </a:r>
            <a:br>
              <a:rPr lang="en-US" sz="900" dirty="0" smtClean="0">
                <a:solidFill>
                  <a:schemeClr val="tx2"/>
                </a:solidFill>
              </a:rPr>
            </a:br>
            <a:r>
              <a:rPr lang="en-US" sz="900" dirty="0" smtClean="0">
                <a:solidFill>
                  <a:schemeClr val="tx2"/>
                </a:solidFill>
              </a:rPr>
              <a:t>MIPS-eligible </a:t>
            </a:r>
            <a:r>
              <a:rPr lang="en-US" sz="900" dirty="0">
                <a:solidFill>
                  <a:schemeClr val="tx2"/>
                </a:solidFill>
              </a:rPr>
              <a:t>professionals on the individual’s performance on quality and resource </a:t>
            </a:r>
            <a:r>
              <a:rPr lang="en-US" sz="900" dirty="0" smtClean="0">
                <a:solidFill>
                  <a:schemeClr val="tx2"/>
                </a:solidFill>
              </a:rPr>
              <a:t>use.</a:t>
            </a:r>
            <a:endParaRPr lang="en-US" sz="900" dirty="0">
              <a:solidFill>
                <a:schemeClr val="tx2"/>
              </a:solidFill>
            </a:endParaRPr>
          </a:p>
        </p:txBody>
      </p:sp>
      <p:sp>
        <p:nvSpPr>
          <p:cNvPr id="151" name="Rectangle 150"/>
          <p:cNvSpPr/>
          <p:nvPr/>
        </p:nvSpPr>
        <p:spPr>
          <a:xfrm>
            <a:off x="5111159" y="2319078"/>
            <a:ext cx="1093908" cy="1615827"/>
          </a:xfrm>
          <a:prstGeom prst="rect">
            <a:avLst/>
          </a:prstGeom>
        </p:spPr>
        <p:txBody>
          <a:bodyPr wrap="square">
            <a:spAutoFit/>
          </a:bodyPr>
          <a:lstStyle/>
          <a:p>
            <a:r>
              <a:rPr lang="en-US" sz="900" dirty="0">
                <a:solidFill>
                  <a:schemeClr val="tx2"/>
                </a:solidFill>
              </a:rPr>
              <a:t>Date for the HHS Secretary to establish and publish in the Federal Register an annual list of quality measures to serve </a:t>
            </a:r>
            <a:r>
              <a:rPr lang="en-US" sz="900" dirty="0" smtClean="0">
                <a:solidFill>
                  <a:schemeClr val="tx2"/>
                </a:solidFill>
              </a:rPr>
              <a:t>as </a:t>
            </a:r>
            <a:r>
              <a:rPr lang="en-US" sz="900" dirty="0">
                <a:solidFill>
                  <a:schemeClr val="tx2"/>
                </a:solidFill>
              </a:rPr>
              <a:t>the basis for the MIPS payment </a:t>
            </a:r>
            <a:r>
              <a:rPr lang="en-US" sz="900" dirty="0" smtClean="0">
                <a:solidFill>
                  <a:schemeClr val="tx2"/>
                </a:solidFill>
              </a:rPr>
              <a:t>adjustment.</a:t>
            </a:r>
            <a:endParaRPr lang="en-US" sz="900" dirty="0">
              <a:solidFill>
                <a:schemeClr val="tx2"/>
              </a:solidFill>
            </a:endParaRPr>
          </a:p>
        </p:txBody>
      </p:sp>
      <p:cxnSp>
        <p:nvCxnSpPr>
          <p:cNvPr id="152" name="Straight Connector 151"/>
          <p:cNvCxnSpPr/>
          <p:nvPr/>
        </p:nvCxnSpPr>
        <p:spPr>
          <a:xfrm flipH="1">
            <a:off x="5539154" y="1974850"/>
            <a:ext cx="0" cy="32004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5782200" y="4084378"/>
            <a:ext cx="907072" cy="1477328"/>
          </a:xfrm>
          <a:prstGeom prst="rect">
            <a:avLst/>
          </a:prstGeom>
        </p:spPr>
        <p:txBody>
          <a:bodyPr wrap="square">
            <a:spAutoFit/>
          </a:bodyPr>
          <a:lstStyle/>
          <a:p>
            <a:r>
              <a:rPr lang="en-US" sz="900" dirty="0">
                <a:solidFill>
                  <a:schemeClr val="tx1">
                    <a:lumMod val="75000"/>
                    <a:lumOff val="25000"/>
                  </a:schemeClr>
                </a:solidFill>
              </a:rPr>
              <a:t>The </a:t>
            </a:r>
            <a:r>
              <a:rPr lang="en-US" sz="900" dirty="0" smtClean="0">
                <a:solidFill>
                  <a:schemeClr val="tx1">
                    <a:lumMod val="75000"/>
                    <a:lumOff val="25000"/>
                  </a:schemeClr>
                </a:solidFill>
              </a:rPr>
              <a:t>HHS Secretary </a:t>
            </a:r>
            <a:r>
              <a:rPr lang="en-US" sz="900" dirty="0">
                <a:solidFill>
                  <a:schemeClr val="tx1">
                    <a:lumMod val="75000"/>
                    <a:lumOff val="25000"/>
                  </a:schemeClr>
                </a:solidFill>
              </a:rPr>
              <a:t>will post an operational list of care episodes </a:t>
            </a:r>
            <a:r>
              <a:rPr lang="en-US" sz="900" dirty="0" smtClean="0">
                <a:solidFill>
                  <a:schemeClr val="tx1">
                    <a:lumMod val="75000"/>
                    <a:lumOff val="25000"/>
                  </a:schemeClr>
                </a:solidFill>
              </a:rPr>
              <a:t/>
            </a:r>
            <a:br>
              <a:rPr lang="en-US" sz="900" dirty="0" smtClean="0">
                <a:solidFill>
                  <a:schemeClr val="tx1">
                    <a:lumMod val="75000"/>
                    <a:lumOff val="25000"/>
                  </a:schemeClr>
                </a:solidFill>
              </a:rPr>
            </a:br>
            <a:r>
              <a:rPr lang="en-US" sz="900" dirty="0" smtClean="0">
                <a:solidFill>
                  <a:schemeClr val="tx1">
                    <a:lumMod val="75000"/>
                    <a:lumOff val="25000"/>
                  </a:schemeClr>
                </a:solidFill>
              </a:rPr>
              <a:t>and </a:t>
            </a:r>
            <a:r>
              <a:rPr lang="en-US" sz="900" dirty="0">
                <a:solidFill>
                  <a:schemeClr val="tx1">
                    <a:lumMod val="75000"/>
                    <a:lumOff val="25000"/>
                  </a:schemeClr>
                </a:solidFill>
              </a:rPr>
              <a:t>patient condition codes on the CMS website.</a:t>
            </a:r>
          </a:p>
        </p:txBody>
      </p:sp>
      <p:sp>
        <p:nvSpPr>
          <p:cNvPr id="154" name="Rectangle 153"/>
          <p:cNvSpPr/>
          <p:nvPr/>
        </p:nvSpPr>
        <p:spPr>
          <a:xfrm>
            <a:off x="6628879" y="4084378"/>
            <a:ext cx="1573821" cy="2031325"/>
          </a:xfrm>
          <a:prstGeom prst="rect">
            <a:avLst/>
          </a:prstGeom>
        </p:spPr>
        <p:txBody>
          <a:bodyPr wrap="square">
            <a:spAutoFit/>
          </a:bodyPr>
          <a:lstStyle/>
          <a:p>
            <a:pPr fontAlgn="t"/>
            <a:r>
              <a:rPr lang="en-US" sz="900" dirty="0">
                <a:solidFill>
                  <a:schemeClr val="tx2"/>
                </a:solidFill>
              </a:rPr>
              <a:t>Deadline to begin including on all Medicare claims the new codes and the national provider number of the ordering physician or applicable </a:t>
            </a:r>
            <a:r>
              <a:rPr lang="en-US" sz="900" dirty="0" smtClean="0">
                <a:solidFill>
                  <a:schemeClr val="tx2"/>
                </a:solidFill>
              </a:rPr>
              <a:t>practitioner.</a:t>
            </a:r>
            <a:endParaRPr lang="en-GB" sz="900" dirty="0">
              <a:solidFill>
                <a:schemeClr val="tx2"/>
              </a:solidFill>
            </a:endParaRPr>
          </a:p>
          <a:p>
            <a:r>
              <a:rPr lang="en-US" sz="900" dirty="0" smtClean="0">
                <a:solidFill>
                  <a:schemeClr val="tx2"/>
                </a:solidFill>
              </a:rPr>
              <a:t/>
            </a:r>
            <a:br>
              <a:rPr lang="en-US" sz="900" dirty="0" smtClean="0">
                <a:solidFill>
                  <a:schemeClr val="tx2"/>
                </a:solidFill>
              </a:rPr>
            </a:br>
            <a:r>
              <a:rPr lang="en-US" sz="900" dirty="0" smtClean="0">
                <a:solidFill>
                  <a:schemeClr val="tx2"/>
                </a:solidFill>
              </a:rPr>
              <a:t>Codes </a:t>
            </a:r>
            <a:r>
              <a:rPr lang="en-US" sz="900" dirty="0">
                <a:solidFill>
                  <a:schemeClr val="tx2"/>
                </a:solidFill>
              </a:rPr>
              <a:t>established for care episode groups, patient condition groups, and patient relationship categories required on all Medicare claims going forward.</a:t>
            </a:r>
            <a:endParaRPr lang="en-GB" sz="900" dirty="0">
              <a:solidFill>
                <a:schemeClr val="tx2"/>
              </a:solidFill>
            </a:endParaRPr>
          </a:p>
        </p:txBody>
      </p:sp>
      <p:sp>
        <p:nvSpPr>
          <p:cNvPr id="157" name="Rectangle 156"/>
          <p:cNvSpPr/>
          <p:nvPr/>
        </p:nvSpPr>
        <p:spPr>
          <a:xfrm>
            <a:off x="6932160" y="2319079"/>
            <a:ext cx="1278600" cy="1615827"/>
          </a:xfrm>
          <a:prstGeom prst="rect">
            <a:avLst/>
          </a:prstGeom>
        </p:spPr>
        <p:txBody>
          <a:bodyPr wrap="square">
            <a:spAutoFit/>
          </a:bodyPr>
          <a:lstStyle/>
          <a:p>
            <a:r>
              <a:rPr lang="en-US" sz="900" dirty="0">
                <a:solidFill>
                  <a:schemeClr val="tx2"/>
                </a:solidFill>
              </a:rPr>
              <a:t>Date for HHS to begin providing to each MIPS-eligible professional information about items and services provided to the professional’s patients by other suppliers and providers of </a:t>
            </a:r>
            <a:r>
              <a:rPr lang="en-US" sz="900" dirty="0" smtClean="0">
                <a:solidFill>
                  <a:schemeClr val="tx2"/>
                </a:solidFill>
              </a:rPr>
              <a:t>services.</a:t>
            </a:r>
            <a:endParaRPr lang="en-US" sz="900" dirty="0">
              <a:solidFill>
                <a:schemeClr val="tx2"/>
              </a:solidFill>
            </a:endParaRPr>
          </a:p>
        </p:txBody>
      </p:sp>
      <p:cxnSp>
        <p:nvCxnSpPr>
          <p:cNvPr id="158" name="Straight Connector 157"/>
          <p:cNvCxnSpPr/>
          <p:nvPr/>
        </p:nvCxnSpPr>
        <p:spPr>
          <a:xfrm flipH="1">
            <a:off x="7488586" y="1974851"/>
            <a:ext cx="0" cy="32004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6835391" y="1974850"/>
            <a:ext cx="0" cy="2093976"/>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6192296" y="1974850"/>
            <a:ext cx="0" cy="2093976"/>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61" name="Elbow Connector 160"/>
          <p:cNvCxnSpPr/>
          <p:nvPr/>
        </p:nvCxnSpPr>
        <p:spPr>
          <a:xfrm rot="5400000">
            <a:off x="7597854" y="2885687"/>
            <a:ext cx="2095991" cy="274320"/>
          </a:xfrm>
          <a:prstGeom prst="bentConnector3">
            <a:avLst>
              <a:gd name="adj1" fmla="val 89611"/>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8210676" y="4084380"/>
            <a:ext cx="929700" cy="1200329"/>
          </a:xfrm>
          <a:prstGeom prst="rect">
            <a:avLst/>
          </a:prstGeom>
        </p:spPr>
        <p:txBody>
          <a:bodyPr wrap="square">
            <a:spAutoFit/>
          </a:bodyPr>
          <a:lstStyle/>
          <a:p>
            <a:r>
              <a:rPr lang="en-US" sz="900" dirty="0"/>
              <a:t>Statutory deadline for achieving national priority of widespread interoperability of </a:t>
            </a:r>
            <a:r>
              <a:rPr lang="en-US" sz="900" dirty="0" smtClean="0"/>
              <a:t>EHRs.</a:t>
            </a:r>
            <a:endParaRPr lang="en-US" sz="900" dirty="0"/>
          </a:p>
        </p:txBody>
      </p:sp>
      <p:sp>
        <p:nvSpPr>
          <p:cNvPr id="163" name="Rectangle 162"/>
          <p:cNvSpPr/>
          <p:nvPr/>
        </p:nvSpPr>
        <p:spPr>
          <a:xfrm>
            <a:off x="8042476" y="2319079"/>
            <a:ext cx="769929" cy="646331"/>
          </a:xfrm>
          <a:prstGeom prst="rect">
            <a:avLst/>
          </a:prstGeom>
        </p:spPr>
        <p:txBody>
          <a:bodyPr wrap="square">
            <a:spAutoFit/>
          </a:bodyPr>
          <a:lstStyle/>
          <a:p>
            <a:r>
              <a:rPr lang="en-US" sz="900" dirty="0"/>
              <a:t>MIPS adjustment announced for </a:t>
            </a:r>
            <a:r>
              <a:rPr lang="en-US" sz="900" dirty="0" smtClean="0"/>
              <a:t>2019.</a:t>
            </a:r>
            <a:endParaRPr lang="en-US" sz="900" dirty="0"/>
          </a:p>
        </p:txBody>
      </p:sp>
      <p:cxnSp>
        <p:nvCxnSpPr>
          <p:cNvPr id="165" name="Elbow Connector 164"/>
          <p:cNvCxnSpPr/>
          <p:nvPr/>
        </p:nvCxnSpPr>
        <p:spPr>
          <a:xfrm rot="16200000" flipH="1">
            <a:off x="8018208" y="2083497"/>
            <a:ext cx="320040" cy="102749"/>
          </a:xfrm>
          <a:prstGeom prst="bentConnector3">
            <a:avLst>
              <a:gd name="adj1" fmla="val 5777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0363" y="1929130"/>
            <a:ext cx="841248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Freeform 14"/>
          <p:cNvSpPr>
            <a:spLocks noChangeAspect="1" noEditPoints="1"/>
          </p:cNvSpPr>
          <p:nvPr/>
        </p:nvSpPr>
        <p:spPr bwMode="auto">
          <a:xfrm rot="708891">
            <a:off x="184907" y="1035653"/>
            <a:ext cx="374086" cy="386688"/>
          </a:xfrm>
          <a:custGeom>
            <a:avLst/>
            <a:gdLst>
              <a:gd name="T0" fmla="*/ 1422 w 3430"/>
              <a:gd name="T1" fmla="*/ 1575 h 3545"/>
              <a:gd name="T2" fmla="*/ 2007 w 3430"/>
              <a:gd name="T3" fmla="*/ 2151 h 3545"/>
              <a:gd name="T4" fmla="*/ 1422 w 3430"/>
              <a:gd name="T5" fmla="*/ 1575 h 3545"/>
              <a:gd name="T6" fmla="*/ 600 w 3430"/>
              <a:gd name="T7" fmla="*/ 2362 h 3545"/>
              <a:gd name="T8" fmla="*/ 1185 w 3430"/>
              <a:gd name="T9" fmla="*/ 2938 h 3545"/>
              <a:gd name="T10" fmla="*/ 600 w 3430"/>
              <a:gd name="T11" fmla="*/ 2362 h 3545"/>
              <a:gd name="T12" fmla="*/ 1422 w 3430"/>
              <a:gd name="T13" fmla="*/ 2362 h 3545"/>
              <a:gd name="T14" fmla="*/ 2007 w 3430"/>
              <a:gd name="T15" fmla="*/ 2938 h 3545"/>
              <a:gd name="T16" fmla="*/ 1422 w 3430"/>
              <a:gd name="T17" fmla="*/ 2362 h 3545"/>
              <a:gd name="T18" fmla="*/ 2244 w 3430"/>
              <a:gd name="T19" fmla="*/ 1575 h 3545"/>
              <a:gd name="T20" fmla="*/ 2829 w 3430"/>
              <a:gd name="T21" fmla="*/ 2151 h 3545"/>
              <a:gd name="T22" fmla="*/ 2244 w 3430"/>
              <a:gd name="T23" fmla="*/ 1575 h 3545"/>
              <a:gd name="T24" fmla="*/ 600 w 3430"/>
              <a:gd name="T25" fmla="*/ 1575 h 3545"/>
              <a:gd name="T26" fmla="*/ 1185 w 3430"/>
              <a:gd name="T27" fmla="*/ 2151 h 3545"/>
              <a:gd name="T28" fmla="*/ 600 w 3430"/>
              <a:gd name="T29" fmla="*/ 1575 h 3545"/>
              <a:gd name="T30" fmla="*/ 723 w 3430"/>
              <a:gd name="T31" fmla="*/ 209 h 3545"/>
              <a:gd name="T32" fmla="*/ 1143 w 3430"/>
              <a:gd name="T33" fmla="*/ 209 h 3545"/>
              <a:gd name="T34" fmla="*/ 933 w 3430"/>
              <a:gd name="T35" fmla="*/ 855 h 3545"/>
              <a:gd name="T36" fmla="*/ 723 w 3430"/>
              <a:gd name="T37" fmla="*/ 209 h 3545"/>
              <a:gd name="T38" fmla="*/ 2291 w 3430"/>
              <a:gd name="T39" fmla="*/ 209 h 3545"/>
              <a:gd name="T40" fmla="*/ 2501 w 3430"/>
              <a:gd name="T41" fmla="*/ 0 h 3545"/>
              <a:gd name="T42" fmla="*/ 2710 w 3430"/>
              <a:gd name="T43" fmla="*/ 645 h 3545"/>
              <a:gd name="T44" fmla="*/ 2291 w 3430"/>
              <a:gd name="T45" fmla="*/ 645 h 3545"/>
              <a:gd name="T46" fmla="*/ 2291 w 3430"/>
              <a:gd name="T47" fmla="*/ 209 h 3545"/>
              <a:gd name="T48" fmla="*/ 3161 w 3430"/>
              <a:gd name="T49" fmla="*/ 2417 h 3545"/>
              <a:gd name="T50" fmla="*/ 3119 w 3430"/>
              <a:gd name="T51" fmla="*/ 1237 h 3545"/>
              <a:gd name="T52" fmla="*/ 268 w 3430"/>
              <a:gd name="T53" fmla="*/ 1279 h 3545"/>
              <a:gd name="T54" fmla="*/ 310 w 3430"/>
              <a:gd name="T55" fmla="*/ 3276 h 3545"/>
              <a:gd name="T56" fmla="*/ 2524 w 3430"/>
              <a:gd name="T57" fmla="*/ 3161 h 3545"/>
              <a:gd name="T58" fmla="*/ 2715 w 3430"/>
              <a:gd name="T59" fmla="*/ 2531 h 3545"/>
              <a:gd name="T60" fmla="*/ 3161 w 3430"/>
              <a:gd name="T61" fmla="*/ 2417 h 3545"/>
              <a:gd name="T62" fmla="*/ 73 w 3430"/>
              <a:gd name="T63" fmla="*/ 340 h 3545"/>
              <a:gd name="T64" fmla="*/ 608 w 3430"/>
              <a:gd name="T65" fmla="*/ 340 h 3545"/>
              <a:gd name="T66" fmla="*/ 933 w 3430"/>
              <a:gd name="T67" fmla="*/ 970 h 3545"/>
              <a:gd name="T68" fmla="*/ 1258 w 3430"/>
              <a:gd name="T69" fmla="*/ 340 h 3545"/>
              <a:gd name="T70" fmla="*/ 2175 w 3430"/>
              <a:gd name="T71" fmla="*/ 645 h 3545"/>
              <a:gd name="T72" fmla="*/ 2826 w 3430"/>
              <a:gd name="T73" fmla="*/ 645 h 3545"/>
              <a:gd name="T74" fmla="*/ 3356 w 3430"/>
              <a:gd name="T75" fmla="*/ 340 h 3545"/>
              <a:gd name="T76" fmla="*/ 3430 w 3430"/>
              <a:gd name="T77" fmla="*/ 2528 h 3545"/>
              <a:gd name="T78" fmla="*/ 2672 w 3430"/>
              <a:gd name="T79" fmla="*/ 3472 h 3545"/>
              <a:gd name="T80" fmla="*/ 73 w 3430"/>
              <a:gd name="T81" fmla="*/ 3545 h 3545"/>
              <a:gd name="T82" fmla="*/ 0 w 3430"/>
              <a:gd name="T83" fmla="*/ 414 h 3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30" h="3545">
                <a:moveTo>
                  <a:pt x="1422" y="1575"/>
                </a:moveTo>
                <a:lnTo>
                  <a:pt x="1422" y="1575"/>
                </a:lnTo>
                <a:lnTo>
                  <a:pt x="2007" y="1575"/>
                </a:lnTo>
                <a:lnTo>
                  <a:pt x="2007" y="2151"/>
                </a:lnTo>
                <a:lnTo>
                  <a:pt x="1422" y="2151"/>
                </a:lnTo>
                <a:lnTo>
                  <a:pt x="1422" y="1575"/>
                </a:lnTo>
                <a:close/>
                <a:moveTo>
                  <a:pt x="600" y="2362"/>
                </a:moveTo>
                <a:lnTo>
                  <a:pt x="600" y="2362"/>
                </a:lnTo>
                <a:lnTo>
                  <a:pt x="1185" y="2362"/>
                </a:lnTo>
                <a:lnTo>
                  <a:pt x="1185" y="2938"/>
                </a:lnTo>
                <a:lnTo>
                  <a:pt x="600" y="2938"/>
                </a:lnTo>
                <a:lnTo>
                  <a:pt x="600" y="2362"/>
                </a:lnTo>
                <a:close/>
                <a:moveTo>
                  <a:pt x="1422" y="2362"/>
                </a:moveTo>
                <a:lnTo>
                  <a:pt x="1422" y="2362"/>
                </a:lnTo>
                <a:lnTo>
                  <a:pt x="2007" y="2362"/>
                </a:lnTo>
                <a:lnTo>
                  <a:pt x="2007" y="2938"/>
                </a:lnTo>
                <a:lnTo>
                  <a:pt x="1422" y="2938"/>
                </a:lnTo>
                <a:lnTo>
                  <a:pt x="1422" y="2362"/>
                </a:lnTo>
                <a:close/>
                <a:moveTo>
                  <a:pt x="2244" y="1575"/>
                </a:moveTo>
                <a:lnTo>
                  <a:pt x="2244" y="1575"/>
                </a:lnTo>
                <a:lnTo>
                  <a:pt x="2829" y="1575"/>
                </a:lnTo>
                <a:lnTo>
                  <a:pt x="2829" y="2151"/>
                </a:lnTo>
                <a:lnTo>
                  <a:pt x="2244" y="2151"/>
                </a:lnTo>
                <a:lnTo>
                  <a:pt x="2244" y="1575"/>
                </a:lnTo>
                <a:close/>
                <a:moveTo>
                  <a:pt x="600" y="1575"/>
                </a:moveTo>
                <a:lnTo>
                  <a:pt x="600" y="1575"/>
                </a:lnTo>
                <a:lnTo>
                  <a:pt x="1185" y="1575"/>
                </a:lnTo>
                <a:lnTo>
                  <a:pt x="1185" y="2151"/>
                </a:lnTo>
                <a:lnTo>
                  <a:pt x="600" y="2151"/>
                </a:lnTo>
                <a:lnTo>
                  <a:pt x="600" y="1575"/>
                </a:lnTo>
                <a:close/>
                <a:moveTo>
                  <a:pt x="723" y="209"/>
                </a:moveTo>
                <a:lnTo>
                  <a:pt x="723" y="209"/>
                </a:lnTo>
                <a:cubicBezTo>
                  <a:pt x="723" y="93"/>
                  <a:pt x="817" y="0"/>
                  <a:pt x="933" y="0"/>
                </a:cubicBezTo>
                <a:cubicBezTo>
                  <a:pt x="1049" y="0"/>
                  <a:pt x="1143" y="93"/>
                  <a:pt x="1143" y="209"/>
                </a:cubicBezTo>
                <a:lnTo>
                  <a:pt x="1143" y="645"/>
                </a:lnTo>
                <a:cubicBezTo>
                  <a:pt x="1143" y="761"/>
                  <a:pt x="1049" y="855"/>
                  <a:pt x="933" y="855"/>
                </a:cubicBezTo>
                <a:cubicBezTo>
                  <a:pt x="817" y="855"/>
                  <a:pt x="723" y="761"/>
                  <a:pt x="723" y="645"/>
                </a:cubicBezTo>
                <a:lnTo>
                  <a:pt x="723" y="209"/>
                </a:lnTo>
                <a:lnTo>
                  <a:pt x="723" y="209"/>
                </a:lnTo>
                <a:close/>
                <a:moveTo>
                  <a:pt x="2291" y="209"/>
                </a:moveTo>
                <a:lnTo>
                  <a:pt x="2291" y="209"/>
                </a:lnTo>
                <a:cubicBezTo>
                  <a:pt x="2291" y="93"/>
                  <a:pt x="2385" y="0"/>
                  <a:pt x="2501" y="0"/>
                </a:cubicBezTo>
                <a:cubicBezTo>
                  <a:pt x="2616" y="0"/>
                  <a:pt x="2710" y="93"/>
                  <a:pt x="2710" y="209"/>
                </a:cubicBezTo>
                <a:lnTo>
                  <a:pt x="2710" y="645"/>
                </a:lnTo>
                <a:cubicBezTo>
                  <a:pt x="2710" y="761"/>
                  <a:pt x="2616" y="855"/>
                  <a:pt x="2501" y="855"/>
                </a:cubicBezTo>
                <a:cubicBezTo>
                  <a:pt x="2385" y="855"/>
                  <a:pt x="2291" y="761"/>
                  <a:pt x="2291" y="645"/>
                </a:cubicBezTo>
                <a:lnTo>
                  <a:pt x="2291" y="209"/>
                </a:lnTo>
                <a:lnTo>
                  <a:pt x="2291" y="209"/>
                </a:lnTo>
                <a:close/>
                <a:moveTo>
                  <a:pt x="3161" y="2417"/>
                </a:moveTo>
                <a:lnTo>
                  <a:pt x="3161" y="2417"/>
                </a:lnTo>
                <a:lnTo>
                  <a:pt x="3161" y="1279"/>
                </a:lnTo>
                <a:cubicBezTo>
                  <a:pt x="3161" y="1256"/>
                  <a:pt x="3142" y="1237"/>
                  <a:pt x="3119" y="1237"/>
                </a:cubicBezTo>
                <a:lnTo>
                  <a:pt x="310" y="1237"/>
                </a:lnTo>
                <a:cubicBezTo>
                  <a:pt x="288" y="1237"/>
                  <a:pt x="268" y="1257"/>
                  <a:pt x="268" y="1279"/>
                </a:cubicBezTo>
                <a:lnTo>
                  <a:pt x="268" y="3234"/>
                </a:lnTo>
                <a:cubicBezTo>
                  <a:pt x="268" y="3256"/>
                  <a:pt x="287" y="3276"/>
                  <a:pt x="310" y="3276"/>
                </a:cubicBezTo>
                <a:lnTo>
                  <a:pt x="2410" y="3276"/>
                </a:lnTo>
                <a:cubicBezTo>
                  <a:pt x="2486" y="3276"/>
                  <a:pt x="2519" y="3236"/>
                  <a:pt x="2524" y="3161"/>
                </a:cubicBezTo>
                <a:lnTo>
                  <a:pt x="2524" y="2722"/>
                </a:lnTo>
                <a:cubicBezTo>
                  <a:pt x="2526" y="2595"/>
                  <a:pt x="2591" y="2533"/>
                  <a:pt x="2715" y="2531"/>
                </a:cubicBezTo>
                <a:lnTo>
                  <a:pt x="3046" y="2531"/>
                </a:lnTo>
                <a:cubicBezTo>
                  <a:pt x="3128" y="2530"/>
                  <a:pt x="3159" y="2486"/>
                  <a:pt x="3161" y="2417"/>
                </a:cubicBezTo>
                <a:lnTo>
                  <a:pt x="3161" y="2417"/>
                </a:lnTo>
                <a:close/>
                <a:moveTo>
                  <a:pt x="73" y="340"/>
                </a:moveTo>
                <a:lnTo>
                  <a:pt x="73" y="340"/>
                </a:lnTo>
                <a:lnTo>
                  <a:pt x="608" y="340"/>
                </a:lnTo>
                <a:lnTo>
                  <a:pt x="608" y="645"/>
                </a:lnTo>
                <a:cubicBezTo>
                  <a:pt x="608" y="824"/>
                  <a:pt x="753" y="970"/>
                  <a:pt x="933" y="970"/>
                </a:cubicBezTo>
                <a:cubicBezTo>
                  <a:pt x="1112" y="970"/>
                  <a:pt x="1258" y="824"/>
                  <a:pt x="1258" y="645"/>
                </a:cubicBezTo>
                <a:lnTo>
                  <a:pt x="1258" y="340"/>
                </a:lnTo>
                <a:lnTo>
                  <a:pt x="2175" y="340"/>
                </a:lnTo>
                <a:lnTo>
                  <a:pt x="2175" y="645"/>
                </a:lnTo>
                <a:cubicBezTo>
                  <a:pt x="2175" y="824"/>
                  <a:pt x="2321" y="970"/>
                  <a:pt x="2501" y="970"/>
                </a:cubicBezTo>
                <a:cubicBezTo>
                  <a:pt x="2680" y="970"/>
                  <a:pt x="2826" y="824"/>
                  <a:pt x="2826" y="645"/>
                </a:cubicBezTo>
                <a:lnTo>
                  <a:pt x="2826" y="340"/>
                </a:lnTo>
                <a:lnTo>
                  <a:pt x="3356" y="340"/>
                </a:lnTo>
                <a:cubicBezTo>
                  <a:pt x="3397" y="340"/>
                  <a:pt x="3430" y="373"/>
                  <a:pt x="3430" y="414"/>
                </a:cubicBezTo>
                <a:cubicBezTo>
                  <a:pt x="3430" y="1124"/>
                  <a:pt x="3430" y="1818"/>
                  <a:pt x="3430" y="2528"/>
                </a:cubicBezTo>
                <a:cubicBezTo>
                  <a:pt x="3430" y="2578"/>
                  <a:pt x="3420" y="2618"/>
                  <a:pt x="3382" y="2655"/>
                </a:cubicBezTo>
                <a:lnTo>
                  <a:pt x="2672" y="3472"/>
                </a:lnTo>
                <a:cubicBezTo>
                  <a:pt x="2630" y="3520"/>
                  <a:pt x="2561" y="3544"/>
                  <a:pt x="2498" y="3545"/>
                </a:cubicBezTo>
                <a:cubicBezTo>
                  <a:pt x="1507" y="3545"/>
                  <a:pt x="1064" y="3545"/>
                  <a:pt x="73" y="3545"/>
                </a:cubicBezTo>
                <a:cubicBezTo>
                  <a:pt x="32" y="3545"/>
                  <a:pt x="0" y="3511"/>
                  <a:pt x="0" y="3471"/>
                </a:cubicBezTo>
                <a:lnTo>
                  <a:pt x="0" y="414"/>
                </a:lnTo>
                <a:cubicBezTo>
                  <a:pt x="0" y="373"/>
                  <a:pt x="32" y="340"/>
                  <a:pt x="73" y="3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82" name="Group 81"/>
          <p:cNvGrpSpPr/>
          <p:nvPr/>
        </p:nvGrpSpPr>
        <p:grpSpPr>
          <a:xfrm>
            <a:off x="65760" y="1514973"/>
            <a:ext cx="589206" cy="459877"/>
            <a:chOff x="332460" y="1514973"/>
            <a:chExt cx="589206" cy="459877"/>
          </a:xfrm>
        </p:grpSpPr>
        <p:sp>
          <p:nvSpPr>
            <p:cNvPr id="28"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March 1, </a:t>
              </a:r>
              <a:br>
                <a:rPr lang="en-US" sz="1000" b="1" dirty="0" smtClean="0">
                  <a:solidFill>
                    <a:schemeClr val="accent2"/>
                  </a:solidFill>
                </a:rPr>
              </a:br>
              <a:r>
                <a:rPr lang="en-US" sz="1000" b="1" dirty="0" smtClean="0">
                  <a:solidFill>
                    <a:schemeClr val="accent2"/>
                  </a:solidFill>
                </a:rPr>
                <a:t>2016</a:t>
              </a:r>
              <a:endParaRPr sz="1000" dirty="0">
                <a:solidFill>
                  <a:schemeClr val="accent2"/>
                </a:solidFill>
              </a:endParaRPr>
            </a:p>
          </p:txBody>
        </p:sp>
        <p:sp>
          <p:nvSpPr>
            <p:cNvPr id="29"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83" name="Group 82"/>
          <p:cNvGrpSpPr/>
          <p:nvPr/>
        </p:nvGrpSpPr>
        <p:grpSpPr>
          <a:xfrm>
            <a:off x="713728" y="1514973"/>
            <a:ext cx="589206" cy="459877"/>
            <a:chOff x="332460" y="1514973"/>
            <a:chExt cx="589206" cy="459877"/>
          </a:xfrm>
        </p:grpSpPr>
        <p:sp>
          <p:nvSpPr>
            <p:cNvPr id="84"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Apr 16, </a:t>
              </a:r>
              <a:br>
                <a:rPr lang="en-US" sz="1000" b="1" dirty="0" smtClean="0">
                  <a:solidFill>
                    <a:schemeClr val="accent2"/>
                  </a:solidFill>
                </a:rPr>
              </a:br>
              <a:r>
                <a:rPr lang="en-US" sz="1000" b="1" dirty="0" smtClean="0">
                  <a:solidFill>
                    <a:schemeClr val="accent2"/>
                  </a:solidFill>
                </a:rPr>
                <a:t>2016</a:t>
              </a:r>
              <a:endParaRPr sz="1000" dirty="0">
                <a:solidFill>
                  <a:schemeClr val="accent2"/>
                </a:solidFill>
              </a:endParaRPr>
            </a:p>
          </p:txBody>
        </p:sp>
        <p:sp>
          <p:nvSpPr>
            <p:cNvPr id="85"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86" name="Group 85"/>
          <p:cNvGrpSpPr/>
          <p:nvPr/>
        </p:nvGrpSpPr>
        <p:grpSpPr>
          <a:xfrm>
            <a:off x="1361696" y="1514973"/>
            <a:ext cx="589206" cy="459877"/>
            <a:chOff x="332460" y="1514973"/>
            <a:chExt cx="589206" cy="459877"/>
          </a:xfrm>
        </p:grpSpPr>
        <p:sp>
          <p:nvSpPr>
            <p:cNvPr id="87"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May 1, </a:t>
              </a:r>
              <a:br>
                <a:rPr lang="en-US" sz="1000" b="1" dirty="0" smtClean="0">
                  <a:solidFill>
                    <a:schemeClr val="accent2"/>
                  </a:solidFill>
                </a:rPr>
              </a:br>
              <a:r>
                <a:rPr lang="en-US" sz="1000" b="1" dirty="0" smtClean="0">
                  <a:solidFill>
                    <a:schemeClr val="accent2"/>
                  </a:solidFill>
                </a:rPr>
                <a:t>2016</a:t>
              </a:r>
              <a:endParaRPr sz="1000" dirty="0">
                <a:solidFill>
                  <a:schemeClr val="accent2"/>
                </a:solidFill>
              </a:endParaRPr>
            </a:p>
          </p:txBody>
        </p:sp>
        <p:sp>
          <p:nvSpPr>
            <p:cNvPr id="88"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89" name="Group 88"/>
          <p:cNvGrpSpPr/>
          <p:nvPr/>
        </p:nvGrpSpPr>
        <p:grpSpPr>
          <a:xfrm>
            <a:off x="2009664" y="1514973"/>
            <a:ext cx="589206" cy="459877"/>
            <a:chOff x="332460" y="1514973"/>
            <a:chExt cx="589206" cy="459877"/>
          </a:xfrm>
        </p:grpSpPr>
        <p:sp>
          <p:nvSpPr>
            <p:cNvPr id="90"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Jul 1, </a:t>
              </a:r>
              <a:br>
                <a:rPr lang="en-US" sz="1000" b="1" dirty="0" smtClean="0">
                  <a:solidFill>
                    <a:schemeClr val="accent2"/>
                  </a:solidFill>
                </a:rPr>
              </a:br>
              <a:r>
                <a:rPr lang="en-US" sz="1000" b="1" dirty="0" smtClean="0">
                  <a:solidFill>
                    <a:schemeClr val="accent2"/>
                  </a:solidFill>
                </a:rPr>
                <a:t>2016</a:t>
              </a:r>
              <a:endParaRPr sz="1000" dirty="0">
                <a:solidFill>
                  <a:schemeClr val="accent2"/>
                </a:solidFill>
              </a:endParaRPr>
            </a:p>
          </p:txBody>
        </p:sp>
        <p:sp>
          <p:nvSpPr>
            <p:cNvPr id="91"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92" name="Group 91"/>
          <p:cNvGrpSpPr/>
          <p:nvPr/>
        </p:nvGrpSpPr>
        <p:grpSpPr>
          <a:xfrm>
            <a:off x="2657632" y="1514973"/>
            <a:ext cx="589206" cy="459877"/>
            <a:chOff x="332460" y="1514973"/>
            <a:chExt cx="589206" cy="459877"/>
          </a:xfrm>
        </p:grpSpPr>
        <p:sp>
          <p:nvSpPr>
            <p:cNvPr id="93"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Nov 1, </a:t>
              </a:r>
              <a:br>
                <a:rPr lang="en-US" sz="1000" b="1" dirty="0" smtClean="0">
                  <a:solidFill>
                    <a:schemeClr val="accent2"/>
                  </a:solidFill>
                </a:rPr>
              </a:br>
              <a:r>
                <a:rPr lang="en-US" sz="1000" b="1" dirty="0" smtClean="0">
                  <a:solidFill>
                    <a:schemeClr val="accent2"/>
                  </a:solidFill>
                </a:rPr>
                <a:t>2016</a:t>
              </a:r>
              <a:endParaRPr sz="1000" dirty="0">
                <a:solidFill>
                  <a:schemeClr val="accent2"/>
                </a:solidFill>
              </a:endParaRPr>
            </a:p>
          </p:txBody>
        </p:sp>
        <p:sp>
          <p:nvSpPr>
            <p:cNvPr id="94"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95" name="Group 94"/>
          <p:cNvGrpSpPr/>
          <p:nvPr/>
        </p:nvGrpSpPr>
        <p:grpSpPr>
          <a:xfrm>
            <a:off x="3305600" y="1514973"/>
            <a:ext cx="589206" cy="459877"/>
            <a:chOff x="332460" y="1514973"/>
            <a:chExt cx="589206" cy="459877"/>
          </a:xfrm>
        </p:grpSpPr>
        <p:sp>
          <p:nvSpPr>
            <p:cNvPr id="96"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Nov 9, </a:t>
              </a:r>
              <a:br>
                <a:rPr lang="en-US" sz="1000" b="1" dirty="0" smtClean="0">
                  <a:solidFill>
                    <a:schemeClr val="accent2"/>
                  </a:solidFill>
                </a:rPr>
              </a:br>
              <a:r>
                <a:rPr lang="en-US" sz="1000" b="1" dirty="0" smtClean="0">
                  <a:solidFill>
                    <a:schemeClr val="accent2"/>
                  </a:solidFill>
                </a:rPr>
                <a:t>2016</a:t>
              </a:r>
              <a:endParaRPr sz="1000" dirty="0">
                <a:solidFill>
                  <a:schemeClr val="accent2"/>
                </a:solidFill>
              </a:endParaRPr>
            </a:p>
          </p:txBody>
        </p:sp>
        <p:sp>
          <p:nvSpPr>
            <p:cNvPr id="97"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98" name="Group 97"/>
          <p:cNvGrpSpPr/>
          <p:nvPr/>
        </p:nvGrpSpPr>
        <p:grpSpPr>
          <a:xfrm>
            <a:off x="3953568" y="1514973"/>
            <a:ext cx="589206" cy="459877"/>
            <a:chOff x="332460" y="1514973"/>
            <a:chExt cx="589206" cy="459877"/>
          </a:xfrm>
        </p:grpSpPr>
        <p:sp>
          <p:nvSpPr>
            <p:cNvPr id="99"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Apr 10, </a:t>
              </a:r>
              <a:br>
                <a:rPr lang="en-US" sz="1000" b="1" dirty="0" smtClean="0">
                  <a:solidFill>
                    <a:schemeClr val="accent2"/>
                  </a:solidFill>
                </a:rPr>
              </a:br>
              <a:r>
                <a:rPr lang="en-US" sz="1000" b="1" dirty="0" smtClean="0">
                  <a:solidFill>
                    <a:schemeClr val="accent2"/>
                  </a:solidFill>
                </a:rPr>
                <a:t>2017</a:t>
              </a:r>
              <a:endParaRPr sz="1000" dirty="0">
                <a:solidFill>
                  <a:schemeClr val="accent2"/>
                </a:solidFill>
              </a:endParaRPr>
            </a:p>
          </p:txBody>
        </p:sp>
        <p:sp>
          <p:nvSpPr>
            <p:cNvPr id="100"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01" name="Group 100"/>
          <p:cNvGrpSpPr/>
          <p:nvPr/>
        </p:nvGrpSpPr>
        <p:grpSpPr>
          <a:xfrm>
            <a:off x="4601536" y="1514973"/>
            <a:ext cx="589206" cy="459877"/>
            <a:chOff x="332460" y="1514973"/>
            <a:chExt cx="589206" cy="459877"/>
          </a:xfrm>
        </p:grpSpPr>
        <p:sp>
          <p:nvSpPr>
            <p:cNvPr id="102"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Jul 1, </a:t>
              </a:r>
              <a:br>
                <a:rPr lang="en-US" sz="1000" b="1" dirty="0" smtClean="0">
                  <a:solidFill>
                    <a:schemeClr val="accent2"/>
                  </a:solidFill>
                </a:rPr>
              </a:br>
              <a:r>
                <a:rPr lang="en-US" sz="1000" b="1" dirty="0" smtClean="0">
                  <a:solidFill>
                    <a:schemeClr val="accent2"/>
                  </a:solidFill>
                </a:rPr>
                <a:t>2017</a:t>
              </a:r>
              <a:endParaRPr sz="1000" dirty="0">
                <a:solidFill>
                  <a:schemeClr val="accent2"/>
                </a:solidFill>
              </a:endParaRPr>
            </a:p>
          </p:txBody>
        </p:sp>
        <p:sp>
          <p:nvSpPr>
            <p:cNvPr id="103"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04" name="Group 103"/>
          <p:cNvGrpSpPr/>
          <p:nvPr/>
        </p:nvGrpSpPr>
        <p:grpSpPr>
          <a:xfrm>
            <a:off x="5249504" y="1514973"/>
            <a:ext cx="589206" cy="459877"/>
            <a:chOff x="332460" y="1514973"/>
            <a:chExt cx="589206" cy="459877"/>
          </a:xfrm>
        </p:grpSpPr>
        <p:sp>
          <p:nvSpPr>
            <p:cNvPr id="105"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Nov 1, </a:t>
              </a:r>
              <a:br>
                <a:rPr lang="en-US" sz="1000" b="1" dirty="0" smtClean="0">
                  <a:solidFill>
                    <a:schemeClr val="accent2"/>
                  </a:solidFill>
                </a:rPr>
              </a:br>
              <a:r>
                <a:rPr lang="en-US" sz="1000" b="1" dirty="0" smtClean="0">
                  <a:solidFill>
                    <a:schemeClr val="accent2"/>
                  </a:solidFill>
                </a:rPr>
                <a:t>2017</a:t>
              </a:r>
              <a:endParaRPr sz="1000" dirty="0">
                <a:solidFill>
                  <a:schemeClr val="accent2"/>
                </a:solidFill>
              </a:endParaRPr>
            </a:p>
          </p:txBody>
        </p:sp>
        <p:sp>
          <p:nvSpPr>
            <p:cNvPr id="106"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07" name="Group 106"/>
          <p:cNvGrpSpPr/>
          <p:nvPr/>
        </p:nvGrpSpPr>
        <p:grpSpPr>
          <a:xfrm>
            <a:off x="5897472" y="1514973"/>
            <a:ext cx="589206" cy="459877"/>
            <a:chOff x="332460" y="1514973"/>
            <a:chExt cx="589206" cy="459877"/>
          </a:xfrm>
        </p:grpSpPr>
        <p:sp>
          <p:nvSpPr>
            <p:cNvPr id="108"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Dec 14, </a:t>
              </a:r>
              <a:br>
                <a:rPr lang="en-US" sz="1000" b="1" dirty="0" smtClean="0">
                  <a:solidFill>
                    <a:schemeClr val="accent2"/>
                  </a:solidFill>
                </a:rPr>
              </a:br>
              <a:r>
                <a:rPr lang="en-US" sz="1000" b="1" dirty="0" smtClean="0">
                  <a:solidFill>
                    <a:schemeClr val="accent2"/>
                  </a:solidFill>
                </a:rPr>
                <a:t>2017</a:t>
              </a:r>
              <a:endParaRPr sz="1000" dirty="0">
                <a:solidFill>
                  <a:schemeClr val="accent2"/>
                </a:solidFill>
              </a:endParaRPr>
            </a:p>
          </p:txBody>
        </p:sp>
        <p:sp>
          <p:nvSpPr>
            <p:cNvPr id="109"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10" name="Group 109"/>
          <p:cNvGrpSpPr/>
          <p:nvPr/>
        </p:nvGrpSpPr>
        <p:grpSpPr>
          <a:xfrm>
            <a:off x="6545440" y="1514973"/>
            <a:ext cx="589206" cy="459877"/>
            <a:chOff x="332460" y="1514973"/>
            <a:chExt cx="589206" cy="459877"/>
          </a:xfrm>
        </p:grpSpPr>
        <p:sp>
          <p:nvSpPr>
            <p:cNvPr id="111"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Jan 1, </a:t>
              </a:r>
              <a:br>
                <a:rPr lang="en-US" sz="1000" b="1" dirty="0" smtClean="0">
                  <a:solidFill>
                    <a:schemeClr val="accent2"/>
                  </a:solidFill>
                </a:rPr>
              </a:br>
              <a:r>
                <a:rPr lang="en-US" sz="1000" b="1" dirty="0" smtClean="0">
                  <a:solidFill>
                    <a:schemeClr val="accent2"/>
                  </a:solidFill>
                </a:rPr>
                <a:t>2018</a:t>
              </a:r>
              <a:endParaRPr sz="1000" dirty="0">
                <a:solidFill>
                  <a:schemeClr val="accent2"/>
                </a:solidFill>
              </a:endParaRPr>
            </a:p>
          </p:txBody>
        </p:sp>
        <p:sp>
          <p:nvSpPr>
            <p:cNvPr id="112"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13" name="Group 112"/>
          <p:cNvGrpSpPr/>
          <p:nvPr/>
        </p:nvGrpSpPr>
        <p:grpSpPr>
          <a:xfrm>
            <a:off x="8489338" y="1514973"/>
            <a:ext cx="589206" cy="459877"/>
            <a:chOff x="332460" y="1514973"/>
            <a:chExt cx="589206" cy="459877"/>
          </a:xfrm>
        </p:grpSpPr>
        <p:sp>
          <p:nvSpPr>
            <p:cNvPr id="114"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Dec 31, 2018</a:t>
              </a:r>
              <a:endParaRPr sz="1000" dirty="0">
                <a:solidFill>
                  <a:schemeClr val="accent2"/>
                </a:solidFill>
              </a:endParaRPr>
            </a:p>
          </p:txBody>
        </p:sp>
        <p:sp>
          <p:nvSpPr>
            <p:cNvPr id="115"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17" name="Group 116"/>
          <p:cNvGrpSpPr/>
          <p:nvPr/>
        </p:nvGrpSpPr>
        <p:grpSpPr>
          <a:xfrm>
            <a:off x="7193408" y="1514973"/>
            <a:ext cx="589206" cy="459877"/>
            <a:chOff x="332460" y="1514973"/>
            <a:chExt cx="589206" cy="459877"/>
          </a:xfrm>
        </p:grpSpPr>
        <p:sp>
          <p:nvSpPr>
            <p:cNvPr id="118"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Jul 1, </a:t>
              </a:r>
              <a:br>
                <a:rPr lang="en-US" sz="1000" b="1" dirty="0" smtClean="0">
                  <a:solidFill>
                    <a:schemeClr val="accent2"/>
                  </a:solidFill>
                </a:rPr>
              </a:br>
              <a:r>
                <a:rPr lang="en-US" sz="1000" b="1" dirty="0" smtClean="0">
                  <a:solidFill>
                    <a:schemeClr val="accent2"/>
                  </a:solidFill>
                </a:rPr>
                <a:t>2018</a:t>
              </a:r>
              <a:endParaRPr sz="1000" dirty="0">
                <a:solidFill>
                  <a:schemeClr val="accent2"/>
                </a:solidFill>
              </a:endParaRPr>
            </a:p>
          </p:txBody>
        </p:sp>
        <p:sp>
          <p:nvSpPr>
            <p:cNvPr id="119"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20" name="Group 119"/>
          <p:cNvGrpSpPr/>
          <p:nvPr/>
        </p:nvGrpSpPr>
        <p:grpSpPr>
          <a:xfrm>
            <a:off x="7841376" y="1514973"/>
            <a:ext cx="589206" cy="459877"/>
            <a:chOff x="332460" y="1514973"/>
            <a:chExt cx="589206" cy="459877"/>
          </a:xfrm>
        </p:grpSpPr>
        <p:sp>
          <p:nvSpPr>
            <p:cNvPr id="121" name="object 22"/>
            <p:cNvSpPr txBox="1"/>
            <p:nvPr/>
          </p:nvSpPr>
          <p:spPr>
            <a:xfrm>
              <a:off x="332460" y="1514973"/>
              <a:ext cx="589206" cy="307777"/>
            </a:xfrm>
            <a:prstGeom prst="rect">
              <a:avLst/>
            </a:prstGeom>
          </p:spPr>
          <p:txBody>
            <a:bodyPr vert="horz" wrap="square" lIns="0" tIns="0" rIns="0" bIns="0" rtlCol="0">
              <a:spAutoFit/>
            </a:bodyPr>
            <a:lstStyle/>
            <a:p>
              <a:pPr marL="7162" algn="ctr"/>
              <a:r>
                <a:rPr lang="en-US" sz="1000" b="1" dirty="0" smtClean="0">
                  <a:solidFill>
                    <a:schemeClr val="accent2"/>
                  </a:solidFill>
                </a:rPr>
                <a:t>Dec 2, </a:t>
              </a:r>
              <a:br>
                <a:rPr lang="en-US" sz="1000" b="1" dirty="0" smtClean="0">
                  <a:solidFill>
                    <a:schemeClr val="accent2"/>
                  </a:solidFill>
                </a:rPr>
              </a:br>
              <a:r>
                <a:rPr lang="en-US" sz="1000" b="1" dirty="0" smtClean="0">
                  <a:solidFill>
                    <a:schemeClr val="accent2"/>
                  </a:solidFill>
                </a:rPr>
                <a:t>2018</a:t>
              </a:r>
              <a:endParaRPr sz="1000" dirty="0">
                <a:solidFill>
                  <a:schemeClr val="accent2"/>
                </a:solidFill>
              </a:endParaRPr>
            </a:p>
          </p:txBody>
        </p:sp>
        <p:sp>
          <p:nvSpPr>
            <p:cNvPr id="122" name="object 19"/>
            <p:cNvSpPr/>
            <p:nvPr/>
          </p:nvSpPr>
          <p:spPr>
            <a:xfrm>
              <a:off x="581343" y="1883410"/>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sp>
        <p:nvSpPr>
          <p:cNvPr id="123" name="Freeform 278"/>
          <p:cNvSpPr>
            <a:spLocks noChangeAspect="1" noEditPoints="1"/>
          </p:cNvSpPr>
          <p:nvPr/>
        </p:nvSpPr>
        <p:spPr bwMode="auto">
          <a:xfrm>
            <a:off x="844491" y="1088606"/>
            <a:ext cx="317932" cy="367936"/>
          </a:xfrm>
          <a:custGeom>
            <a:avLst/>
            <a:gdLst>
              <a:gd name="T0" fmla="*/ 2997 w 5074"/>
              <a:gd name="T1" fmla="*/ 4626 h 5872"/>
              <a:gd name="T2" fmla="*/ 3300 w 5074"/>
              <a:gd name="T3" fmla="*/ 3685 h 5872"/>
              <a:gd name="T4" fmla="*/ 3300 w 5074"/>
              <a:gd name="T5" fmla="*/ 3685 h 5872"/>
              <a:gd name="T6" fmla="*/ 3002 w 5074"/>
              <a:gd name="T7" fmla="*/ 3673 h 5872"/>
              <a:gd name="T8" fmla="*/ 915 w 5074"/>
              <a:gd name="T9" fmla="*/ 2422 h 5872"/>
              <a:gd name="T10" fmla="*/ 915 w 5074"/>
              <a:gd name="T11" fmla="*/ 2719 h 5872"/>
              <a:gd name="T12" fmla="*/ 4766 w 5074"/>
              <a:gd name="T13" fmla="*/ 2803 h 5872"/>
              <a:gd name="T14" fmla="*/ 4085 w 5074"/>
              <a:gd name="T15" fmla="*/ 2384 h 5872"/>
              <a:gd name="T16" fmla="*/ 3638 w 5074"/>
              <a:gd name="T17" fmla="*/ 2874 h 5872"/>
              <a:gd name="T18" fmla="*/ 4677 w 5074"/>
              <a:gd name="T19" fmla="*/ 1810 h 5872"/>
              <a:gd name="T20" fmla="*/ 4834 w 5074"/>
              <a:gd name="T21" fmla="*/ 1861 h 5872"/>
              <a:gd name="T22" fmla="*/ 4992 w 5074"/>
              <a:gd name="T23" fmla="*/ 1979 h 5872"/>
              <a:gd name="T24" fmla="*/ 5065 w 5074"/>
              <a:gd name="T25" fmla="*/ 2123 h 5872"/>
              <a:gd name="T26" fmla="*/ 5065 w 5074"/>
              <a:gd name="T27" fmla="*/ 2283 h 5872"/>
              <a:gd name="T28" fmla="*/ 4852 w 5074"/>
              <a:gd name="T29" fmla="*/ 2666 h 5872"/>
              <a:gd name="T30" fmla="*/ 4337 w 5074"/>
              <a:gd name="T31" fmla="*/ 2349 h 5872"/>
              <a:gd name="T32" fmla="*/ 4355 w 5074"/>
              <a:gd name="T33" fmla="*/ 1975 h 5872"/>
              <a:gd name="T34" fmla="*/ 4471 w 5074"/>
              <a:gd name="T35" fmla="*/ 1859 h 5872"/>
              <a:gd name="T36" fmla="*/ 4624 w 5074"/>
              <a:gd name="T37" fmla="*/ 1810 h 5872"/>
              <a:gd name="T38" fmla="*/ 3011 w 5074"/>
              <a:gd name="T39" fmla="*/ 1093 h 5872"/>
              <a:gd name="T40" fmla="*/ 3054 w 5074"/>
              <a:gd name="T41" fmla="*/ 1288 h 5872"/>
              <a:gd name="T42" fmla="*/ 3172 w 5074"/>
              <a:gd name="T43" fmla="*/ 1443 h 5872"/>
              <a:gd name="T44" fmla="*/ 3342 w 5074"/>
              <a:gd name="T45" fmla="*/ 1537 h 5872"/>
              <a:gd name="T46" fmla="*/ 3860 w 5074"/>
              <a:gd name="T47" fmla="*/ 1557 h 5872"/>
              <a:gd name="T48" fmla="*/ 881 w 5074"/>
              <a:gd name="T49" fmla="*/ 0 h 5872"/>
              <a:gd name="T50" fmla="*/ 4476 w 5074"/>
              <a:gd name="T51" fmla="*/ 1673 h 5872"/>
              <a:gd name="T52" fmla="*/ 4300 w 5074"/>
              <a:gd name="T53" fmla="*/ 1779 h 5872"/>
              <a:gd name="T54" fmla="*/ 4154 w 5074"/>
              <a:gd name="T55" fmla="*/ 1982 h 5872"/>
              <a:gd name="T56" fmla="*/ 3382 w 5074"/>
              <a:gd name="T57" fmla="*/ 1968 h 5872"/>
              <a:gd name="T58" fmla="*/ 3113 w 5074"/>
              <a:gd name="T59" fmla="*/ 1893 h 5872"/>
              <a:gd name="T60" fmla="*/ 2887 w 5074"/>
              <a:gd name="T61" fmla="*/ 1746 h 5872"/>
              <a:gd name="T62" fmla="*/ 2716 w 5074"/>
              <a:gd name="T63" fmla="*/ 1536 h 5872"/>
              <a:gd name="T64" fmla="*/ 2616 w 5074"/>
              <a:gd name="T65" fmla="*/ 1281 h 5872"/>
              <a:gd name="T66" fmla="*/ 2597 w 5074"/>
              <a:gd name="T67" fmla="*/ 416 h 5872"/>
              <a:gd name="T68" fmla="*/ 748 w 5074"/>
              <a:gd name="T69" fmla="*/ 436 h 5872"/>
              <a:gd name="T70" fmla="*/ 577 w 5074"/>
              <a:gd name="T71" fmla="*/ 530 h 5872"/>
              <a:gd name="T72" fmla="*/ 459 w 5074"/>
              <a:gd name="T73" fmla="*/ 685 h 5872"/>
              <a:gd name="T74" fmla="*/ 417 w 5074"/>
              <a:gd name="T75" fmla="*/ 881 h 5872"/>
              <a:gd name="T76" fmla="*/ 436 w 5074"/>
              <a:gd name="T77" fmla="*/ 5125 h 5872"/>
              <a:gd name="T78" fmla="*/ 531 w 5074"/>
              <a:gd name="T79" fmla="*/ 5297 h 5872"/>
              <a:gd name="T80" fmla="*/ 685 w 5074"/>
              <a:gd name="T81" fmla="*/ 5413 h 5872"/>
              <a:gd name="T82" fmla="*/ 881 w 5074"/>
              <a:gd name="T83" fmla="*/ 5457 h 5872"/>
              <a:gd name="T84" fmla="*/ 3821 w 5074"/>
              <a:gd name="T85" fmla="*/ 5438 h 5872"/>
              <a:gd name="T86" fmla="*/ 3992 w 5074"/>
              <a:gd name="T87" fmla="*/ 5342 h 5872"/>
              <a:gd name="T88" fmla="*/ 4109 w 5074"/>
              <a:gd name="T89" fmla="*/ 5187 h 5872"/>
              <a:gd name="T90" fmla="*/ 4154 w 5074"/>
              <a:gd name="T91" fmla="*/ 4991 h 5872"/>
              <a:gd name="T92" fmla="*/ 4569 w 5074"/>
              <a:gd name="T93" fmla="*/ 3468 h 5872"/>
              <a:gd name="T94" fmla="*/ 4547 w 5074"/>
              <a:gd name="T95" fmla="*/ 5180 h 5872"/>
              <a:gd name="T96" fmla="*/ 4448 w 5074"/>
              <a:gd name="T97" fmla="*/ 5436 h 5872"/>
              <a:gd name="T98" fmla="*/ 4277 w 5074"/>
              <a:gd name="T99" fmla="*/ 5644 h 5872"/>
              <a:gd name="T100" fmla="*/ 4051 w 5074"/>
              <a:gd name="T101" fmla="*/ 5794 h 5872"/>
              <a:gd name="T102" fmla="*/ 3784 w 5074"/>
              <a:gd name="T103" fmla="*/ 5867 h 5872"/>
              <a:gd name="T104" fmla="*/ 785 w 5074"/>
              <a:gd name="T105" fmla="*/ 5867 h 5872"/>
              <a:gd name="T106" fmla="*/ 518 w 5074"/>
              <a:gd name="T107" fmla="*/ 5794 h 5872"/>
              <a:gd name="T108" fmla="*/ 292 w 5074"/>
              <a:gd name="T109" fmla="*/ 5644 h 5872"/>
              <a:gd name="T110" fmla="*/ 121 w 5074"/>
              <a:gd name="T111" fmla="*/ 5436 h 5872"/>
              <a:gd name="T112" fmla="*/ 22 w 5074"/>
              <a:gd name="T113" fmla="*/ 5180 h 5872"/>
              <a:gd name="T114" fmla="*/ 0 w 5074"/>
              <a:gd name="T115" fmla="*/ 881 h 5872"/>
              <a:gd name="T116" fmla="*/ 46 w 5074"/>
              <a:gd name="T117" fmla="*/ 603 h 5872"/>
              <a:gd name="T118" fmla="*/ 171 w 5074"/>
              <a:gd name="T119" fmla="*/ 361 h 5872"/>
              <a:gd name="T120" fmla="*/ 361 w 5074"/>
              <a:gd name="T121" fmla="*/ 171 h 5872"/>
              <a:gd name="T122" fmla="*/ 604 w 5074"/>
              <a:gd name="T123" fmla="*/ 46 h 5872"/>
              <a:gd name="T124" fmla="*/ 881 w 5074"/>
              <a:gd name="T125" fmla="*/ 0 h 5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74" h="5872">
                <a:moveTo>
                  <a:pt x="2088" y="4329"/>
                </a:moveTo>
                <a:lnTo>
                  <a:pt x="2999" y="4329"/>
                </a:lnTo>
                <a:lnTo>
                  <a:pt x="2997" y="4626"/>
                </a:lnTo>
                <a:lnTo>
                  <a:pt x="2088" y="4626"/>
                </a:lnTo>
                <a:lnTo>
                  <a:pt x="2088" y="4329"/>
                </a:lnTo>
                <a:close/>
                <a:moveTo>
                  <a:pt x="3300" y="3685"/>
                </a:moveTo>
                <a:lnTo>
                  <a:pt x="3980" y="4103"/>
                </a:lnTo>
                <a:lnTo>
                  <a:pt x="3200" y="4596"/>
                </a:lnTo>
                <a:lnTo>
                  <a:pt x="3300" y="3685"/>
                </a:lnTo>
                <a:close/>
                <a:moveTo>
                  <a:pt x="915" y="3376"/>
                </a:moveTo>
                <a:lnTo>
                  <a:pt x="3004" y="3376"/>
                </a:lnTo>
                <a:lnTo>
                  <a:pt x="3002" y="3673"/>
                </a:lnTo>
                <a:lnTo>
                  <a:pt x="915" y="3673"/>
                </a:lnTo>
                <a:lnTo>
                  <a:pt x="915" y="3376"/>
                </a:lnTo>
                <a:close/>
                <a:moveTo>
                  <a:pt x="915" y="2422"/>
                </a:moveTo>
                <a:lnTo>
                  <a:pt x="3259" y="2422"/>
                </a:lnTo>
                <a:lnTo>
                  <a:pt x="3259" y="2719"/>
                </a:lnTo>
                <a:lnTo>
                  <a:pt x="915" y="2719"/>
                </a:lnTo>
                <a:lnTo>
                  <a:pt x="915" y="2422"/>
                </a:lnTo>
                <a:close/>
                <a:moveTo>
                  <a:pt x="4085" y="2384"/>
                </a:moveTo>
                <a:lnTo>
                  <a:pt x="4766" y="2803"/>
                </a:lnTo>
                <a:lnTo>
                  <a:pt x="4076" y="3961"/>
                </a:lnTo>
                <a:lnTo>
                  <a:pt x="3394" y="3539"/>
                </a:lnTo>
                <a:lnTo>
                  <a:pt x="4085" y="2384"/>
                </a:lnTo>
                <a:close/>
                <a:moveTo>
                  <a:pt x="3819" y="2221"/>
                </a:moveTo>
                <a:lnTo>
                  <a:pt x="3971" y="2315"/>
                </a:lnTo>
                <a:lnTo>
                  <a:pt x="3638" y="2874"/>
                </a:lnTo>
                <a:lnTo>
                  <a:pt x="3488" y="2778"/>
                </a:lnTo>
                <a:lnTo>
                  <a:pt x="3819" y="2221"/>
                </a:lnTo>
                <a:close/>
                <a:moveTo>
                  <a:pt x="4677" y="1810"/>
                </a:moveTo>
                <a:lnTo>
                  <a:pt x="4731" y="1819"/>
                </a:lnTo>
                <a:lnTo>
                  <a:pt x="4784" y="1835"/>
                </a:lnTo>
                <a:lnTo>
                  <a:pt x="4834" y="1861"/>
                </a:lnTo>
                <a:lnTo>
                  <a:pt x="4908" y="1908"/>
                </a:lnTo>
                <a:lnTo>
                  <a:pt x="4955" y="1940"/>
                </a:lnTo>
                <a:lnTo>
                  <a:pt x="4992" y="1979"/>
                </a:lnTo>
                <a:lnTo>
                  <a:pt x="5024" y="2023"/>
                </a:lnTo>
                <a:lnTo>
                  <a:pt x="5049" y="2071"/>
                </a:lnTo>
                <a:lnTo>
                  <a:pt x="5065" y="2123"/>
                </a:lnTo>
                <a:lnTo>
                  <a:pt x="5074" y="2176"/>
                </a:lnTo>
                <a:lnTo>
                  <a:pt x="5074" y="2230"/>
                </a:lnTo>
                <a:lnTo>
                  <a:pt x="5065" y="2283"/>
                </a:lnTo>
                <a:lnTo>
                  <a:pt x="5049" y="2336"/>
                </a:lnTo>
                <a:lnTo>
                  <a:pt x="5022" y="2386"/>
                </a:lnTo>
                <a:lnTo>
                  <a:pt x="4852" y="2666"/>
                </a:lnTo>
                <a:lnTo>
                  <a:pt x="4485" y="2440"/>
                </a:lnTo>
                <a:lnTo>
                  <a:pt x="4453" y="2420"/>
                </a:lnTo>
                <a:lnTo>
                  <a:pt x="4337" y="2349"/>
                </a:lnTo>
                <a:lnTo>
                  <a:pt x="4307" y="2329"/>
                </a:lnTo>
                <a:lnTo>
                  <a:pt x="4182" y="2254"/>
                </a:lnTo>
                <a:lnTo>
                  <a:pt x="4355" y="1975"/>
                </a:lnTo>
                <a:lnTo>
                  <a:pt x="4387" y="1931"/>
                </a:lnTo>
                <a:lnTo>
                  <a:pt x="4428" y="1891"/>
                </a:lnTo>
                <a:lnTo>
                  <a:pt x="4471" y="1859"/>
                </a:lnTo>
                <a:lnTo>
                  <a:pt x="4519" y="1835"/>
                </a:lnTo>
                <a:lnTo>
                  <a:pt x="4570" y="1819"/>
                </a:lnTo>
                <a:lnTo>
                  <a:pt x="4624" y="1810"/>
                </a:lnTo>
                <a:lnTo>
                  <a:pt x="4677" y="1810"/>
                </a:lnTo>
                <a:close/>
                <a:moveTo>
                  <a:pt x="3011" y="710"/>
                </a:moveTo>
                <a:lnTo>
                  <a:pt x="3011" y="1093"/>
                </a:lnTo>
                <a:lnTo>
                  <a:pt x="3017" y="1160"/>
                </a:lnTo>
                <a:lnTo>
                  <a:pt x="3031" y="1226"/>
                </a:lnTo>
                <a:lnTo>
                  <a:pt x="3054" y="1288"/>
                </a:lnTo>
                <a:lnTo>
                  <a:pt x="3086" y="1345"/>
                </a:lnTo>
                <a:lnTo>
                  <a:pt x="3125" y="1397"/>
                </a:lnTo>
                <a:lnTo>
                  <a:pt x="3172" y="1443"/>
                </a:lnTo>
                <a:lnTo>
                  <a:pt x="3223" y="1482"/>
                </a:lnTo>
                <a:lnTo>
                  <a:pt x="3280" y="1514"/>
                </a:lnTo>
                <a:lnTo>
                  <a:pt x="3342" y="1537"/>
                </a:lnTo>
                <a:lnTo>
                  <a:pt x="3408" y="1552"/>
                </a:lnTo>
                <a:lnTo>
                  <a:pt x="3478" y="1557"/>
                </a:lnTo>
                <a:lnTo>
                  <a:pt x="3860" y="1557"/>
                </a:lnTo>
                <a:lnTo>
                  <a:pt x="3435" y="1133"/>
                </a:lnTo>
                <a:lnTo>
                  <a:pt x="3011" y="710"/>
                </a:lnTo>
                <a:close/>
                <a:moveTo>
                  <a:pt x="881" y="0"/>
                </a:moveTo>
                <a:lnTo>
                  <a:pt x="2889" y="0"/>
                </a:lnTo>
                <a:lnTo>
                  <a:pt x="4542" y="1653"/>
                </a:lnTo>
                <a:lnTo>
                  <a:pt x="4476" y="1673"/>
                </a:lnTo>
                <a:lnTo>
                  <a:pt x="4412" y="1699"/>
                </a:lnTo>
                <a:lnTo>
                  <a:pt x="4353" y="1735"/>
                </a:lnTo>
                <a:lnTo>
                  <a:pt x="4300" y="1779"/>
                </a:lnTo>
                <a:lnTo>
                  <a:pt x="4252" y="1829"/>
                </a:lnTo>
                <a:lnTo>
                  <a:pt x="4211" y="1888"/>
                </a:lnTo>
                <a:lnTo>
                  <a:pt x="4154" y="1982"/>
                </a:lnTo>
                <a:lnTo>
                  <a:pt x="4154" y="1973"/>
                </a:lnTo>
                <a:lnTo>
                  <a:pt x="3478" y="1973"/>
                </a:lnTo>
                <a:lnTo>
                  <a:pt x="3382" y="1968"/>
                </a:lnTo>
                <a:lnTo>
                  <a:pt x="3287" y="1952"/>
                </a:lnTo>
                <a:lnTo>
                  <a:pt x="3198" y="1927"/>
                </a:lnTo>
                <a:lnTo>
                  <a:pt x="3113" y="1893"/>
                </a:lnTo>
                <a:lnTo>
                  <a:pt x="3033" y="1852"/>
                </a:lnTo>
                <a:lnTo>
                  <a:pt x="2956" y="1803"/>
                </a:lnTo>
                <a:lnTo>
                  <a:pt x="2887" y="1746"/>
                </a:lnTo>
                <a:lnTo>
                  <a:pt x="2823" y="1682"/>
                </a:lnTo>
                <a:lnTo>
                  <a:pt x="2766" y="1612"/>
                </a:lnTo>
                <a:lnTo>
                  <a:pt x="2716" y="1536"/>
                </a:lnTo>
                <a:lnTo>
                  <a:pt x="2675" y="1456"/>
                </a:lnTo>
                <a:lnTo>
                  <a:pt x="2641" y="1370"/>
                </a:lnTo>
                <a:lnTo>
                  <a:pt x="2616" y="1281"/>
                </a:lnTo>
                <a:lnTo>
                  <a:pt x="2600" y="1187"/>
                </a:lnTo>
                <a:lnTo>
                  <a:pt x="2597" y="1093"/>
                </a:lnTo>
                <a:lnTo>
                  <a:pt x="2597" y="416"/>
                </a:lnTo>
                <a:lnTo>
                  <a:pt x="881" y="416"/>
                </a:lnTo>
                <a:lnTo>
                  <a:pt x="814" y="420"/>
                </a:lnTo>
                <a:lnTo>
                  <a:pt x="748" y="436"/>
                </a:lnTo>
                <a:lnTo>
                  <a:pt x="685" y="459"/>
                </a:lnTo>
                <a:lnTo>
                  <a:pt x="628" y="491"/>
                </a:lnTo>
                <a:lnTo>
                  <a:pt x="577" y="530"/>
                </a:lnTo>
                <a:lnTo>
                  <a:pt x="531" y="577"/>
                </a:lnTo>
                <a:lnTo>
                  <a:pt x="491" y="628"/>
                </a:lnTo>
                <a:lnTo>
                  <a:pt x="459" y="685"/>
                </a:lnTo>
                <a:lnTo>
                  <a:pt x="436" y="747"/>
                </a:lnTo>
                <a:lnTo>
                  <a:pt x="420" y="813"/>
                </a:lnTo>
                <a:lnTo>
                  <a:pt x="417" y="881"/>
                </a:lnTo>
                <a:lnTo>
                  <a:pt x="417" y="4991"/>
                </a:lnTo>
                <a:lnTo>
                  <a:pt x="420" y="5061"/>
                </a:lnTo>
                <a:lnTo>
                  <a:pt x="436" y="5125"/>
                </a:lnTo>
                <a:lnTo>
                  <a:pt x="459" y="5187"/>
                </a:lnTo>
                <a:lnTo>
                  <a:pt x="491" y="5244"/>
                </a:lnTo>
                <a:lnTo>
                  <a:pt x="531" y="5297"/>
                </a:lnTo>
                <a:lnTo>
                  <a:pt x="577" y="5342"/>
                </a:lnTo>
                <a:lnTo>
                  <a:pt x="628" y="5381"/>
                </a:lnTo>
                <a:lnTo>
                  <a:pt x="685" y="5413"/>
                </a:lnTo>
                <a:lnTo>
                  <a:pt x="748" y="5438"/>
                </a:lnTo>
                <a:lnTo>
                  <a:pt x="814" y="5452"/>
                </a:lnTo>
                <a:lnTo>
                  <a:pt x="881" y="5457"/>
                </a:lnTo>
                <a:lnTo>
                  <a:pt x="3688" y="5457"/>
                </a:lnTo>
                <a:lnTo>
                  <a:pt x="3755" y="5452"/>
                </a:lnTo>
                <a:lnTo>
                  <a:pt x="3821" y="5438"/>
                </a:lnTo>
                <a:lnTo>
                  <a:pt x="3883" y="5413"/>
                </a:lnTo>
                <a:lnTo>
                  <a:pt x="3940" y="5381"/>
                </a:lnTo>
                <a:lnTo>
                  <a:pt x="3992" y="5342"/>
                </a:lnTo>
                <a:lnTo>
                  <a:pt x="4038" y="5297"/>
                </a:lnTo>
                <a:lnTo>
                  <a:pt x="4077" y="5244"/>
                </a:lnTo>
                <a:lnTo>
                  <a:pt x="4109" y="5187"/>
                </a:lnTo>
                <a:lnTo>
                  <a:pt x="4133" y="5125"/>
                </a:lnTo>
                <a:lnTo>
                  <a:pt x="4149" y="5061"/>
                </a:lnTo>
                <a:lnTo>
                  <a:pt x="4154" y="4991"/>
                </a:lnTo>
                <a:lnTo>
                  <a:pt x="4154" y="4158"/>
                </a:lnTo>
                <a:lnTo>
                  <a:pt x="4163" y="4153"/>
                </a:lnTo>
                <a:lnTo>
                  <a:pt x="4569" y="3468"/>
                </a:lnTo>
                <a:lnTo>
                  <a:pt x="4569" y="4991"/>
                </a:lnTo>
                <a:lnTo>
                  <a:pt x="4563" y="5087"/>
                </a:lnTo>
                <a:lnTo>
                  <a:pt x="4547" y="5180"/>
                </a:lnTo>
                <a:lnTo>
                  <a:pt x="4524" y="5269"/>
                </a:lnTo>
                <a:lnTo>
                  <a:pt x="4490" y="5354"/>
                </a:lnTo>
                <a:lnTo>
                  <a:pt x="4448" y="5436"/>
                </a:lnTo>
                <a:lnTo>
                  <a:pt x="4398" y="5511"/>
                </a:lnTo>
                <a:lnTo>
                  <a:pt x="4341" y="5580"/>
                </a:lnTo>
                <a:lnTo>
                  <a:pt x="4277" y="5644"/>
                </a:lnTo>
                <a:lnTo>
                  <a:pt x="4207" y="5701"/>
                </a:lnTo>
                <a:lnTo>
                  <a:pt x="4131" y="5751"/>
                </a:lnTo>
                <a:lnTo>
                  <a:pt x="4051" y="5794"/>
                </a:lnTo>
                <a:lnTo>
                  <a:pt x="3965" y="5828"/>
                </a:lnTo>
                <a:lnTo>
                  <a:pt x="3876" y="5852"/>
                </a:lnTo>
                <a:lnTo>
                  <a:pt x="3784" y="5867"/>
                </a:lnTo>
                <a:lnTo>
                  <a:pt x="3688" y="5872"/>
                </a:lnTo>
                <a:lnTo>
                  <a:pt x="881" y="5872"/>
                </a:lnTo>
                <a:lnTo>
                  <a:pt x="785" y="5867"/>
                </a:lnTo>
                <a:lnTo>
                  <a:pt x="693" y="5852"/>
                </a:lnTo>
                <a:lnTo>
                  <a:pt x="604" y="5828"/>
                </a:lnTo>
                <a:lnTo>
                  <a:pt x="518" y="5794"/>
                </a:lnTo>
                <a:lnTo>
                  <a:pt x="438" y="5751"/>
                </a:lnTo>
                <a:lnTo>
                  <a:pt x="361" y="5701"/>
                </a:lnTo>
                <a:lnTo>
                  <a:pt x="292" y="5644"/>
                </a:lnTo>
                <a:lnTo>
                  <a:pt x="228" y="5580"/>
                </a:lnTo>
                <a:lnTo>
                  <a:pt x="171" y="5511"/>
                </a:lnTo>
                <a:lnTo>
                  <a:pt x="121" y="5436"/>
                </a:lnTo>
                <a:lnTo>
                  <a:pt x="79" y="5354"/>
                </a:lnTo>
                <a:lnTo>
                  <a:pt x="46" y="5269"/>
                </a:lnTo>
                <a:lnTo>
                  <a:pt x="22" y="5180"/>
                </a:lnTo>
                <a:lnTo>
                  <a:pt x="6" y="5087"/>
                </a:lnTo>
                <a:lnTo>
                  <a:pt x="0" y="4991"/>
                </a:lnTo>
                <a:lnTo>
                  <a:pt x="0" y="881"/>
                </a:lnTo>
                <a:lnTo>
                  <a:pt x="6" y="785"/>
                </a:lnTo>
                <a:lnTo>
                  <a:pt x="22" y="692"/>
                </a:lnTo>
                <a:lnTo>
                  <a:pt x="46" y="603"/>
                </a:lnTo>
                <a:lnTo>
                  <a:pt x="79" y="518"/>
                </a:lnTo>
                <a:lnTo>
                  <a:pt x="121" y="438"/>
                </a:lnTo>
                <a:lnTo>
                  <a:pt x="171" y="361"/>
                </a:lnTo>
                <a:lnTo>
                  <a:pt x="228" y="292"/>
                </a:lnTo>
                <a:lnTo>
                  <a:pt x="292" y="228"/>
                </a:lnTo>
                <a:lnTo>
                  <a:pt x="361" y="171"/>
                </a:lnTo>
                <a:lnTo>
                  <a:pt x="438" y="121"/>
                </a:lnTo>
                <a:lnTo>
                  <a:pt x="518" y="78"/>
                </a:lnTo>
                <a:lnTo>
                  <a:pt x="604" y="46"/>
                </a:lnTo>
                <a:lnTo>
                  <a:pt x="693" y="21"/>
                </a:lnTo>
                <a:lnTo>
                  <a:pt x="785" y="5"/>
                </a:lnTo>
                <a:lnTo>
                  <a:pt x="88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5" name="Freeform 272"/>
          <p:cNvSpPr>
            <a:spLocks noChangeAspect="1" noEditPoints="1"/>
          </p:cNvSpPr>
          <p:nvPr/>
        </p:nvSpPr>
        <p:spPr bwMode="auto">
          <a:xfrm>
            <a:off x="2098527" y="1106152"/>
            <a:ext cx="411480" cy="350390"/>
          </a:xfrm>
          <a:custGeom>
            <a:avLst/>
            <a:gdLst>
              <a:gd name="T0" fmla="*/ 4966 w 5954"/>
              <a:gd name="T1" fmla="*/ 4258 h 5070"/>
              <a:gd name="T2" fmla="*/ 5543 w 5954"/>
              <a:gd name="T3" fmla="*/ 4093 h 5070"/>
              <a:gd name="T4" fmla="*/ 1186 w 5954"/>
              <a:gd name="T5" fmla="*/ 2719 h 5070"/>
              <a:gd name="T6" fmla="*/ 1700 w 5954"/>
              <a:gd name="T7" fmla="*/ 3382 h 5070"/>
              <a:gd name="T8" fmla="*/ 1186 w 5954"/>
              <a:gd name="T9" fmla="*/ 2719 h 5070"/>
              <a:gd name="T10" fmla="*/ 2722 w 5954"/>
              <a:gd name="T11" fmla="*/ 2308 h 5070"/>
              <a:gd name="T12" fmla="*/ 2210 w 5954"/>
              <a:gd name="T13" fmla="*/ 3382 h 5070"/>
              <a:gd name="T14" fmla="*/ 3232 w 5954"/>
              <a:gd name="T15" fmla="*/ 1539 h 5070"/>
              <a:gd name="T16" fmla="*/ 3745 w 5954"/>
              <a:gd name="T17" fmla="*/ 3382 h 5070"/>
              <a:gd name="T18" fmla="*/ 3232 w 5954"/>
              <a:gd name="T19" fmla="*/ 1539 h 5070"/>
              <a:gd name="T20" fmla="*/ 4767 w 5954"/>
              <a:gd name="T21" fmla="*/ 1118 h 5070"/>
              <a:gd name="T22" fmla="*/ 4255 w 5954"/>
              <a:gd name="T23" fmla="*/ 3382 h 5070"/>
              <a:gd name="T24" fmla="*/ 412 w 5954"/>
              <a:gd name="T25" fmla="*/ 412 h 5070"/>
              <a:gd name="T26" fmla="*/ 5541 w 5954"/>
              <a:gd name="T27" fmla="*/ 3977 h 5070"/>
              <a:gd name="T28" fmla="*/ 412 w 5954"/>
              <a:gd name="T29" fmla="*/ 412 h 5070"/>
              <a:gd name="T30" fmla="*/ 5747 w 5954"/>
              <a:gd name="T31" fmla="*/ 0 h 5070"/>
              <a:gd name="T32" fmla="*/ 5838 w 5954"/>
              <a:gd name="T33" fmla="*/ 20 h 5070"/>
              <a:gd name="T34" fmla="*/ 5908 w 5954"/>
              <a:gd name="T35" fmla="*/ 76 h 5070"/>
              <a:gd name="T36" fmla="*/ 5948 w 5954"/>
              <a:gd name="T37" fmla="*/ 159 h 5070"/>
              <a:gd name="T38" fmla="*/ 5954 w 5954"/>
              <a:gd name="T39" fmla="*/ 4184 h 5070"/>
              <a:gd name="T40" fmla="*/ 5934 w 5954"/>
              <a:gd name="T41" fmla="*/ 4274 h 5070"/>
              <a:gd name="T42" fmla="*/ 5878 w 5954"/>
              <a:gd name="T43" fmla="*/ 4345 h 5070"/>
              <a:gd name="T44" fmla="*/ 5794 w 5954"/>
              <a:gd name="T45" fmla="*/ 4384 h 5070"/>
              <a:gd name="T46" fmla="*/ 3650 w 5954"/>
              <a:gd name="T47" fmla="*/ 4390 h 5070"/>
              <a:gd name="T48" fmla="*/ 4597 w 5954"/>
              <a:gd name="T49" fmla="*/ 4779 h 5070"/>
              <a:gd name="T50" fmla="*/ 1358 w 5954"/>
              <a:gd name="T51" fmla="*/ 5070 h 5070"/>
              <a:gd name="T52" fmla="*/ 2306 w 5954"/>
              <a:gd name="T53" fmla="*/ 4779 h 5070"/>
              <a:gd name="T54" fmla="*/ 206 w 5954"/>
              <a:gd name="T55" fmla="*/ 4390 h 5070"/>
              <a:gd name="T56" fmla="*/ 116 w 5954"/>
              <a:gd name="T57" fmla="*/ 4368 h 5070"/>
              <a:gd name="T58" fmla="*/ 45 w 5954"/>
              <a:gd name="T59" fmla="*/ 4312 h 5070"/>
              <a:gd name="T60" fmla="*/ 5 w 5954"/>
              <a:gd name="T61" fmla="*/ 4231 h 5070"/>
              <a:gd name="T62" fmla="*/ 0 w 5954"/>
              <a:gd name="T63" fmla="*/ 206 h 5070"/>
              <a:gd name="T64" fmla="*/ 22 w 5954"/>
              <a:gd name="T65" fmla="*/ 116 h 5070"/>
              <a:gd name="T66" fmla="*/ 78 w 5954"/>
              <a:gd name="T67" fmla="*/ 45 h 5070"/>
              <a:gd name="T68" fmla="*/ 159 w 5954"/>
              <a:gd name="T69" fmla="*/ 5 h 5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4" h="5070">
                <a:moveTo>
                  <a:pt x="4966" y="4093"/>
                </a:moveTo>
                <a:lnTo>
                  <a:pt x="4966" y="4258"/>
                </a:lnTo>
                <a:lnTo>
                  <a:pt x="5543" y="4258"/>
                </a:lnTo>
                <a:lnTo>
                  <a:pt x="5543" y="4093"/>
                </a:lnTo>
                <a:lnTo>
                  <a:pt x="4966" y="4093"/>
                </a:lnTo>
                <a:close/>
                <a:moveTo>
                  <a:pt x="1186" y="2719"/>
                </a:moveTo>
                <a:lnTo>
                  <a:pt x="1700" y="2719"/>
                </a:lnTo>
                <a:lnTo>
                  <a:pt x="1700" y="3382"/>
                </a:lnTo>
                <a:lnTo>
                  <a:pt x="1186" y="3382"/>
                </a:lnTo>
                <a:lnTo>
                  <a:pt x="1186" y="2719"/>
                </a:lnTo>
                <a:close/>
                <a:moveTo>
                  <a:pt x="2210" y="2308"/>
                </a:moveTo>
                <a:lnTo>
                  <a:pt x="2722" y="2308"/>
                </a:lnTo>
                <a:lnTo>
                  <a:pt x="2722" y="3382"/>
                </a:lnTo>
                <a:lnTo>
                  <a:pt x="2210" y="3382"/>
                </a:lnTo>
                <a:lnTo>
                  <a:pt x="2210" y="2308"/>
                </a:lnTo>
                <a:close/>
                <a:moveTo>
                  <a:pt x="3232" y="1539"/>
                </a:moveTo>
                <a:lnTo>
                  <a:pt x="3745" y="1539"/>
                </a:lnTo>
                <a:lnTo>
                  <a:pt x="3745" y="3382"/>
                </a:lnTo>
                <a:lnTo>
                  <a:pt x="3232" y="3382"/>
                </a:lnTo>
                <a:lnTo>
                  <a:pt x="3232" y="1539"/>
                </a:lnTo>
                <a:close/>
                <a:moveTo>
                  <a:pt x="4255" y="1118"/>
                </a:moveTo>
                <a:lnTo>
                  <a:pt x="4767" y="1118"/>
                </a:lnTo>
                <a:lnTo>
                  <a:pt x="4767" y="3382"/>
                </a:lnTo>
                <a:lnTo>
                  <a:pt x="4255" y="3382"/>
                </a:lnTo>
                <a:lnTo>
                  <a:pt x="4255" y="1118"/>
                </a:lnTo>
                <a:close/>
                <a:moveTo>
                  <a:pt x="412" y="412"/>
                </a:moveTo>
                <a:lnTo>
                  <a:pt x="412" y="3977"/>
                </a:lnTo>
                <a:lnTo>
                  <a:pt x="5541" y="3977"/>
                </a:lnTo>
                <a:lnTo>
                  <a:pt x="5541" y="412"/>
                </a:lnTo>
                <a:lnTo>
                  <a:pt x="412" y="412"/>
                </a:lnTo>
                <a:close/>
                <a:moveTo>
                  <a:pt x="206" y="0"/>
                </a:moveTo>
                <a:lnTo>
                  <a:pt x="5747" y="0"/>
                </a:lnTo>
                <a:lnTo>
                  <a:pt x="5794" y="5"/>
                </a:lnTo>
                <a:lnTo>
                  <a:pt x="5838" y="20"/>
                </a:lnTo>
                <a:lnTo>
                  <a:pt x="5878" y="45"/>
                </a:lnTo>
                <a:lnTo>
                  <a:pt x="5908" y="76"/>
                </a:lnTo>
                <a:lnTo>
                  <a:pt x="5934" y="116"/>
                </a:lnTo>
                <a:lnTo>
                  <a:pt x="5948" y="159"/>
                </a:lnTo>
                <a:lnTo>
                  <a:pt x="5954" y="206"/>
                </a:lnTo>
                <a:lnTo>
                  <a:pt x="5954" y="4184"/>
                </a:lnTo>
                <a:lnTo>
                  <a:pt x="5948" y="4231"/>
                </a:lnTo>
                <a:lnTo>
                  <a:pt x="5934" y="4274"/>
                </a:lnTo>
                <a:lnTo>
                  <a:pt x="5908" y="4312"/>
                </a:lnTo>
                <a:lnTo>
                  <a:pt x="5878" y="4345"/>
                </a:lnTo>
                <a:lnTo>
                  <a:pt x="5838" y="4368"/>
                </a:lnTo>
                <a:lnTo>
                  <a:pt x="5794" y="4384"/>
                </a:lnTo>
                <a:lnTo>
                  <a:pt x="5747" y="4390"/>
                </a:lnTo>
                <a:lnTo>
                  <a:pt x="3650" y="4390"/>
                </a:lnTo>
                <a:lnTo>
                  <a:pt x="3650" y="4779"/>
                </a:lnTo>
                <a:lnTo>
                  <a:pt x="4597" y="4779"/>
                </a:lnTo>
                <a:lnTo>
                  <a:pt x="4597" y="5070"/>
                </a:lnTo>
                <a:lnTo>
                  <a:pt x="1358" y="5070"/>
                </a:lnTo>
                <a:lnTo>
                  <a:pt x="1358" y="4779"/>
                </a:lnTo>
                <a:lnTo>
                  <a:pt x="2306" y="4779"/>
                </a:lnTo>
                <a:lnTo>
                  <a:pt x="2306" y="4390"/>
                </a:lnTo>
                <a:lnTo>
                  <a:pt x="206" y="4390"/>
                </a:lnTo>
                <a:lnTo>
                  <a:pt x="159" y="4384"/>
                </a:lnTo>
                <a:lnTo>
                  <a:pt x="116" y="4368"/>
                </a:lnTo>
                <a:lnTo>
                  <a:pt x="78" y="4345"/>
                </a:lnTo>
                <a:lnTo>
                  <a:pt x="45" y="4312"/>
                </a:lnTo>
                <a:lnTo>
                  <a:pt x="22" y="4274"/>
                </a:lnTo>
                <a:lnTo>
                  <a:pt x="5" y="4231"/>
                </a:lnTo>
                <a:lnTo>
                  <a:pt x="0" y="4184"/>
                </a:lnTo>
                <a:lnTo>
                  <a:pt x="0" y="206"/>
                </a:lnTo>
                <a:lnTo>
                  <a:pt x="5" y="159"/>
                </a:lnTo>
                <a:lnTo>
                  <a:pt x="22" y="116"/>
                </a:lnTo>
                <a:lnTo>
                  <a:pt x="45" y="76"/>
                </a:lnTo>
                <a:lnTo>
                  <a:pt x="78" y="45"/>
                </a:lnTo>
                <a:lnTo>
                  <a:pt x="116" y="20"/>
                </a:lnTo>
                <a:lnTo>
                  <a:pt x="159" y="5"/>
                </a:lnTo>
                <a:lnTo>
                  <a:pt x="20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6" name="Freeform 13"/>
          <p:cNvSpPr>
            <a:spLocks noChangeAspect="1"/>
          </p:cNvSpPr>
          <p:nvPr/>
        </p:nvSpPr>
        <p:spPr bwMode="auto">
          <a:xfrm>
            <a:off x="1492763" y="1045062"/>
            <a:ext cx="274320" cy="411480"/>
          </a:xfrm>
          <a:custGeom>
            <a:avLst/>
            <a:gdLst>
              <a:gd name="T0" fmla="*/ 101 w 103"/>
              <a:gd name="T1" fmla="*/ 39 h 146"/>
              <a:gd name="T2" fmla="*/ 34 w 103"/>
              <a:gd name="T3" fmla="*/ 5 h 146"/>
              <a:gd name="T4" fmla="*/ 2 w 103"/>
              <a:gd name="T5" fmla="*/ 17 h 146"/>
              <a:gd name="T6" fmla="*/ 0 w 103"/>
              <a:gd name="T7" fmla="*/ 25 h 146"/>
              <a:gd name="T8" fmla="*/ 1 w 103"/>
              <a:gd name="T9" fmla="*/ 102 h 146"/>
              <a:gd name="T10" fmla="*/ 5 w 103"/>
              <a:gd name="T11" fmla="*/ 107 h 146"/>
              <a:gd name="T12" fmla="*/ 66 w 103"/>
              <a:gd name="T13" fmla="*/ 145 h 146"/>
              <a:gd name="T14" fmla="*/ 69 w 103"/>
              <a:gd name="T15" fmla="*/ 146 h 146"/>
              <a:gd name="T16" fmla="*/ 71 w 103"/>
              <a:gd name="T17" fmla="*/ 146 h 146"/>
              <a:gd name="T18" fmla="*/ 74 w 103"/>
              <a:gd name="T19" fmla="*/ 141 h 146"/>
              <a:gd name="T20" fmla="*/ 74 w 103"/>
              <a:gd name="T21" fmla="*/ 60 h 146"/>
              <a:gd name="T22" fmla="*/ 71 w 103"/>
              <a:gd name="T23" fmla="*/ 56 h 146"/>
              <a:gd name="T24" fmla="*/ 11 w 103"/>
              <a:gd name="T25" fmla="*/ 23 h 146"/>
              <a:gd name="T26" fmla="*/ 19 w 103"/>
              <a:gd name="T27" fmla="*/ 16 h 146"/>
              <a:gd name="T28" fmla="*/ 29 w 103"/>
              <a:gd name="T29" fmla="*/ 14 h 146"/>
              <a:gd name="T30" fmla="*/ 89 w 103"/>
              <a:gd name="T31" fmla="*/ 46 h 146"/>
              <a:gd name="T32" fmla="*/ 91 w 103"/>
              <a:gd name="T33" fmla="*/ 49 h 146"/>
              <a:gd name="T34" fmla="*/ 91 w 103"/>
              <a:gd name="T35" fmla="*/ 126 h 146"/>
              <a:gd name="T36" fmla="*/ 97 w 103"/>
              <a:gd name="T37" fmla="*/ 131 h 146"/>
              <a:gd name="T38" fmla="*/ 103 w 103"/>
              <a:gd name="T39" fmla="*/ 126 h 146"/>
              <a:gd name="T40" fmla="*/ 103 w 103"/>
              <a:gd name="T41" fmla="*/ 43 h 146"/>
              <a:gd name="T42" fmla="*/ 101 w 103"/>
              <a:gd name="T43"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46">
                <a:moveTo>
                  <a:pt x="101" y="39"/>
                </a:moveTo>
                <a:cubicBezTo>
                  <a:pt x="34" y="5"/>
                  <a:pt x="34" y="5"/>
                  <a:pt x="34" y="5"/>
                </a:cubicBezTo>
                <a:cubicBezTo>
                  <a:pt x="25" y="0"/>
                  <a:pt x="7" y="9"/>
                  <a:pt x="2" y="17"/>
                </a:cubicBezTo>
                <a:cubicBezTo>
                  <a:pt x="0" y="21"/>
                  <a:pt x="0" y="24"/>
                  <a:pt x="0" y="25"/>
                </a:cubicBezTo>
                <a:cubicBezTo>
                  <a:pt x="1" y="102"/>
                  <a:pt x="1" y="102"/>
                  <a:pt x="1" y="102"/>
                </a:cubicBezTo>
                <a:cubicBezTo>
                  <a:pt x="1" y="104"/>
                  <a:pt x="3" y="106"/>
                  <a:pt x="5" y="107"/>
                </a:cubicBezTo>
                <a:cubicBezTo>
                  <a:pt x="8" y="110"/>
                  <a:pt x="64" y="144"/>
                  <a:pt x="66" y="145"/>
                </a:cubicBezTo>
                <a:cubicBezTo>
                  <a:pt x="67" y="146"/>
                  <a:pt x="68" y="146"/>
                  <a:pt x="69" y="146"/>
                </a:cubicBezTo>
                <a:cubicBezTo>
                  <a:pt x="70" y="146"/>
                  <a:pt x="70" y="146"/>
                  <a:pt x="71" y="146"/>
                </a:cubicBezTo>
                <a:cubicBezTo>
                  <a:pt x="73" y="145"/>
                  <a:pt x="74" y="143"/>
                  <a:pt x="74" y="141"/>
                </a:cubicBezTo>
                <a:cubicBezTo>
                  <a:pt x="74" y="60"/>
                  <a:pt x="74" y="60"/>
                  <a:pt x="74" y="60"/>
                </a:cubicBezTo>
                <a:cubicBezTo>
                  <a:pt x="74" y="59"/>
                  <a:pt x="73" y="57"/>
                  <a:pt x="71" y="56"/>
                </a:cubicBezTo>
                <a:cubicBezTo>
                  <a:pt x="11" y="23"/>
                  <a:pt x="11" y="23"/>
                  <a:pt x="11" y="23"/>
                </a:cubicBezTo>
                <a:cubicBezTo>
                  <a:pt x="12" y="21"/>
                  <a:pt x="14" y="18"/>
                  <a:pt x="19" y="16"/>
                </a:cubicBezTo>
                <a:cubicBezTo>
                  <a:pt x="24" y="13"/>
                  <a:pt x="28" y="14"/>
                  <a:pt x="29" y="14"/>
                </a:cubicBezTo>
                <a:cubicBezTo>
                  <a:pt x="29" y="14"/>
                  <a:pt x="87" y="45"/>
                  <a:pt x="89" y="46"/>
                </a:cubicBezTo>
                <a:cubicBezTo>
                  <a:pt x="91" y="47"/>
                  <a:pt x="91" y="47"/>
                  <a:pt x="91" y="49"/>
                </a:cubicBezTo>
                <a:cubicBezTo>
                  <a:pt x="91" y="51"/>
                  <a:pt x="91" y="126"/>
                  <a:pt x="91" y="126"/>
                </a:cubicBezTo>
                <a:cubicBezTo>
                  <a:pt x="91" y="130"/>
                  <a:pt x="95" y="131"/>
                  <a:pt x="97" y="131"/>
                </a:cubicBezTo>
                <a:cubicBezTo>
                  <a:pt x="100" y="131"/>
                  <a:pt x="103" y="129"/>
                  <a:pt x="103" y="126"/>
                </a:cubicBezTo>
                <a:cubicBezTo>
                  <a:pt x="103" y="43"/>
                  <a:pt x="103" y="43"/>
                  <a:pt x="103" y="43"/>
                </a:cubicBezTo>
                <a:cubicBezTo>
                  <a:pt x="103" y="41"/>
                  <a:pt x="102" y="40"/>
                  <a:pt x="101" y="3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224"/>
          <p:cNvSpPr>
            <a:spLocks noChangeAspect="1" noEditPoints="1"/>
          </p:cNvSpPr>
          <p:nvPr/>
        </p:nvSpPr>
        <p:spPr bwMode="auto">
          <a:xfrm>
            <a:off x="2768551" y="1154790"/>
            <a:ext cx="345115" cy="301752"/>
          </a:xfrm>
          <a:custGeom>
            <a:avLst/>
            <a:gdLst>
              <a:gd name="T0" fmla="*/ 170 w 6176"/>
              <a:gd name="T1" fmla="*/ 3201 h 5401"/>
              <a:gd name="T2" fmla="*/ 208 w 6176"/>
              <a:gd name="T3" fmla="*/ 3829 h 5401"/>
              <a:gd name="T4" fmla="*/ 707 w 6176"/>
              <a:gd name="T5" fmla="*/ 3829 h 5401"/>
              <a:gd name="T6" fmla="*/ 745 w 6176"/>
              <a:gd name="T7" fmla="*/ 3201 h 5401"/>
              <a:gd name="T8" fmla="*/ 269 w 6176"/>
              <a:gd name="T9" fmla="*/ 3128 h 5401"/>
              <a:gd name="T10" fmla="*/ 4115 w 6176"/>
              <a:gd name="T11" fmla="*/ 2894 h 5401"/>
              <a:gd name="T12" fmla="*/ 4153 w 6176"/>
              <a:gd name="T13" fmla="*/ 3523 h 5401"/>
              <a:gd name="T14" fmla="*/ 4653 w 6176"/>
              <a:gd name="T15" fmla="*/ 3523 h 5401"/>
              <a:gd name="T16" fmla="*/ 4690 w 6176"/>
              <a:gd name="T17" fmla="*/ 2894 h 5401"/>
              <a:gd name="T18" fmla="*/ 4215 w 6176"/>
              <a:gd name="T19" fmla="*/ 2823 h 5401"/>
              <a:gd name="T20" fmla="*/ 1486 w 6176"/>
              <a:gd name="T21" fmla="*/ 2234 h 5401"/>
              <a:gd name="T22" fmla="*/ 1522 w 6176"/>
              <a:gd name="T23" fmla="*/ 2863 h 5401"/>
              <a:gd name="T24" fmla="*/ 2023 w 6176"/>
              <a:gd name="T25" fmla="*/ 2863 h 5401"/>
              <a:gd name="T26" fmla="*/ 2061 w 6176"/>
              <a:gd name="T27" fmla="*/ 2234 h 5401"/>
              <a:gd name="T28" fmla="*/ 1583 w 6176"/>
              <a:gd name="T29" fmla="*/ 2163 h 5401"/>
              <a:gd name="T30" fmla="*/ 5431 w 6176"/>
              <a:gd name="T31" fmla="*/ 1369 h 5401"/>
              <a:gd name="T32" fmla="*/ 5469 w 6176"/>
              <a:gd name="T33" fmla="*/ 1998 h 5401"/>
              <a:gd name="T34" fmla="*/ 5968 w 6176"/>
              <a:gd name="T35" fmla="*/ 1998 h 5401"/>
              <a:gd name="T36" fmla="*/ 6006 w 6176"/>
              <a:gd name="T37" fmla="*/ 1369 h 5401"/>
              <a:gd name="T38" fmla="*/ 5530 w 6176"/>
              <a:gd name="T39" fmla="*/ 1298 h 5401"/>
              <a:gd name="T40" fmla="*/ 2800 w 6176"/>
              <a:gd name="T41" fmla="*/ 1165 h 5401"/>
              <a:gd name="T42" fmla="*/ 2837 w 6176"/>
              <a:gd name="T43" fmla="*/ 1794 h 5401"/>
              <a:gd name="T44" fmla="*/ 3337 w 6176"/>
              <a:gd name="T45" fmla="*/ 1794 h 5401"/>
              <a:gd name="T46" fmla="*/ 3374 w 6176"/>
              <a:gd name="T47" fmla="*/ 1165 h 5401"/>
              <a:gd name="T48" fmla="*/ 2899 w 6176"/>
              <a:gd name="T49" fmla="*/ 1094 h 5401"/>
              <a:gd name="T50" fmla="*/ 6114 w 6176"/>
              <a:gd name="T51" fmla="*/ 36 h 5401"/>
              <a:gd name="T52" fmla="*/ 6176 w 6176"/>
              <a:gd name="T53" fmla="*/ 5238 h 5401"/>
              <a:gd name="T54" fmla="*/ 6084 w 6176"/>
              <a:gd name="T55" fmla="*/ 5384 h 5401"/>
              <a:gd name="T56" fmla="*/ 5353 w 6176"/>
              <a:gd name="T57" fmla="*/ 5384 h 5401"/>
              <a:gd name="T58" fmla="*/ 5261 w 6176"/>
              <a:gd name="T59" fmla="*/ 5238 h 5401"/>
              <a:gd name="T60" fmla="*/ 5321 w 6176"/>
              <a:gd name="T61" fmla="*/ 36 h 5401"/>
              <a:gd name="T62" fmla="*/ 4698 w 6176"/>
              <a:gd name="T63" fmla="*/ 0 h 5401"/>
              <a:gd name="T64" fmla="*/ 4843 w 6176"/>
              <a:gd name="T65" fmla="*/ 92 h 5401"/>
              <a:gd name="T66" fmla="*/ 4843 w 6176"/>
              <a:gd name="T67" fmla="*/ 5309 h 5401"/>
              <a:gd name="T68" fmla="*/ 4698 w 6176"/>
              <a:gd name="T69" fmla="*/ 5401 h 5401"/>
              <a:gd name="T70" fmla="*/ 3981 w 6176"/>
              <a:gd name="T71" fmla="*/ 5339 h 5401"/>
              <a:gd name="T72" fmla="*/ 3949 w 6176"/>
              <a:gd name="T73" fmla="*/ 126 h 5401"/>
              <a:gd name="T74" fmla="*/ 4071 w 6176"/>
              <a:gd name="T75" fmla="*/ 6 h 5401"/>
              <a:gd name="T76" fmla="*/ 3453 w 6176"/>
              <a:gd name="T77" fmla="*/ 17 h 5401"/>
              <a:gd name="T78" fmla="*/ 3545 w 6176"/>
              <a:gd name="T79" fmla="*/ 163 h 5401"/>
              <a:gd name="T80" fmla="*/ 3485 w 6176"/>
              <a:gd name="T81" fmla="*/ 5365 h 5401"/>
              <a:gd name="T82" fmla="*/ 2757 w 6176"/>
              <a:gd name="T83" fmla="*/ 5397 h 5401"/>
              <a:gd name="T84" fmla="*/ 2635 w 6176"/>
              <a:gd name="T85" fmla="*/ 5276 h 5401"/>
              <a:gd name="T86" fmla="*/ 2667 w 6176"/>
              <a:gd name="T87" fmla="*/ 62 h 5401"/>
              <a:gd name="T88" fmla="*/ 1478 w 6176"/>
              <a:gd name="T89" fmla="*/ 0 h 5401"/>
              <a:gd name="T90" fmla="*/ 2193 w 6176"/>
              <a:gd name="T91" fmla="*/ 62 h 5401"/>
              <a:gd name="T92" fmla="*/ 2225 w 6176"/>
              <a:gd name="T93" fmla="*/ 5276 h 5401"/>
              <a:gd name="T94" fmla="*/ 2104 w 6176"/>
              <a:gd name="T95" fmla="*/ 5397 h 5401"/>
              <a:gd name="T96" fmla="*/ 1376 w 6176"/>
              <a:gd name="T97" fmla="*/ 5365 h 5401"/>
              <a:gd name="T98" fmla="*/ 1316 w 6176"/>
              <a:gd name="T99" fmla="*/ 163 h 5401"/>
              <a:gd name="T100" fmla="*/ 1406 w 6176"/>
              <a:gd name="T101" fmla="*/ 17 h 5401"/>
              <a:gd name="T102" fmla="*/ 790 w 6176"/>
              <a:gd name="T103" fmla="*/ 6 h 5401"/>
              <a:gd name="T104" fmla="*/ 910 w 6176"/>
              <a:gd name="T105" fmla="*/ 126 h 5401"/>
              <a:gd name="T106" fmla="*/ 880 w 6176"/>
              <a:gd name="T107" fmla="*/ 5339 h 5401"/>
              <a:gd name="T108" fmla="*/ 163 w 6176"/>
              <a:gd name="T109" fmla="*/ 5401 h 5401"/>
              <a:gd name="T110" fmla="*/ 17 w 6176"/>
              <a:gd name="T111" fmla="*/ 5309 h 5401"/>
              <a:gd name="T112" fmla="*/ 17 w 6176"/>
              <a:gd name="T113" fmla="*/ 92 h 5401"/>
              <a:gd name="T114" fmla="*/ 163 w 6176"/>
              <a:gd name="T115" fmla="*/ 0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6" h="5401">
                <a:moveTo>
                  <a:pt x="269" y="3128"/>
                </a:moveTo>
                <a:lnTo>
                  <a:pt x="236" y="3134"/>
                </a:lnTo>
                <a:lnTo>
                  <a:pt x="208" y="3149"/>
                </a:lnTo>
                <a:lnTo>
                  <a:pt x="185" y="3172"/>
                </a:lnTo>
                <a:lnTo>
                  <a:pt x="170" y="3201"/>
                </a:lnTo>
                <a:lnTo>
                  <a:pt x="165" y="3233"/>
                </a:lnTo>
                <a:lnTo>
                  <a:pt x="165" y="3746"/>
                </a:lnTo>
                <a:lnTo>
                  <a:pt x="170" y="3778"/>
                </a:lnTo>
                <a:lnTo>
                  <a:pt x="185" y="3806"/>
                </a:lnTo>
                <a:lnTo>
                  <a:pt x="208" y="3829"/>
                </a:lnTo>
                <a:lnTo>
                  <a:pt x="236" y="3844"/>
                </a:lnTo>
                <a:lnTo>
                  <a:pt x="269" y="3849"/>
                </a:lnTo>
                <a:lnTo>
                  <a:pt x="646" y="3849"/>
                </a:lnTo>
                <a:lnTo>
                  <a:pt x="679" y="3844"/>
                </a:lnTo>
                <a:lnTo>
                  <a:pt x="707" y="3829"/>
                </a:lnTo>
                <a:lnTo>
                  <a:pt x="730" y="3806"/>
                </a:lnTo>
                <a:lnTo>
                  <a:pt x="745" y="3778"/>
                </a:lnTo>
                <a:lnTo>
                  <a:pt x="750" y="3746"/>
                </a:lnTo>
                <a:lnTo>
                  <a:pt x="750" y="3233"/>
                </a:lnTo>
                <a:lnTo>
                  <a:pt x="745" y="3201"/>
                </a:lnTo>
                <a:lnTo>
                  <a:pt x="730" y="3172"/>
                </a:lnTo>
                <a:lnTo>
                  <a:pt x="707" y="3149"/>
                </a:lnTo>
                <a:lnTo>
                  <a:pt x="679" y="3134"/>
                </a:lnTo>
                <a:lnTo>
                  <a:pt x="646" y="3128"/>
                </a:lnTo>
                <a:lnTo>
                  <a:pt x="269" y="3128"/>
                </a:lnTo>
                <a:close/>
                <a:moveTo>
                  <a:pt x="4215" y="2823"/>
                </a:moveTo>
                <a:lnTo>
                  <a:pt x="4181" y="2829"/>
                </a:lnTo>
                <a:lnTo>
                  <a:pt x="4153" y="2844"/>
                </a:lnTo>
                <a:lnTo>
                  <a:pt x="4130" y="2866"/>
                </a:lnTo>
                <a:lnTo>
                  <a:pt x="4115" y="2894"/>
                </a:lnTo>
                <a:lnTo>
                  <a:pt x="4110" y="2928"/>
                </a:lnTo>
                <a:lnTo>
                  <a:pt x="4110" y="3441"/>
                </a:lnTo>
                <a:lnTo>
                  <a:pt x="4115" y="3473"/>
                </a:lnTo>
                <a:lnTo>
                  <a:pt x="4130" y="3501"/>
                </a:lnTo>
                <a:lnTo>
                  <a:pt x="4153" y="3523"/>
                </a:lnTo>
                <a:lnTo>
                  <a:pt x="4181" y="3538"/>
                </a:lnTo>
                <a:lnTo>
                  <a:pt x="4215" y="3544"/>
                </a:lnTo>
                <a:lnTo>
                  <a:pt x="4591" y="3544"/>
                </a:lnTo>
                <a:lnTo>
                  <a:pt x="4625" y="3538"/>
                </a:lnTo>
                <a:lnTo>
                  <a:pt x="4653" y="3523"/>
                </a:lnTo>
                <a:lnTo>
                  <a:pt x="4675" y="3501"/>
                </a:lnTo>
                <a:lnTo>
                  <a:pt x="4690" y="3473"/>
                </a:lnTo>
                <a:lnTo>
                  <a:pt x="4696" y="3441"/>
                </a:lnTo>
                <a:lnTo>
                  <a:pt x="4696" y="2928"/>
                </a:lnTo>
                <a:lnTo>
                  <a:pt x="4690" y="2894"/>
                </a:lnTo>
                <a:lnTo>
                  <a:pt x="4675" y="2866"/>
                </a:lnTo>
                <a:lnTo>
                  <a:pt x="4653" y="2844"/>
                </a:lnTo>
                <a:lnTo>
                  <a:pt x="4625" y="2829"/>
                </a:lnTo>
                <a:lnTo>
                  <a:pt x="4591" y="2823"/>
                </a:lnTo>
                <a:lnTo>
                  <a:pt x="4215" y="2823"/>
                </a:lnTo>
                <a:close/>
                <a:moveTo>
                  <a:pt x="1583" y="2163"/>
                </a:moveTo>
                <a:lnTo>
                  <a:pt x="1551" y="2168"/>
                </a:lnTo>
                <a:lnTo>
                  <a:pt x="1522" y="2183"/>
                </a:lnTo>
                <a:lnTo>
                  <a:pt x="1499" y="2206"/>
                </a:lnTo>
                <a:lnTo>
                  <a:pt x="1486" y="2234"/>
                </a:lnTo>
                <a:lnTo>
                  <a:pt x="1480" y="2267"/>
                </a:lnTo>
                <a:lnTo>
                  <a:pt x="1480" y="2778"/>
                </a:lnTo>
                <a:lnTo>
                  <a:pt x="1486" y="2812"/>
                </a:lnTo>
                <a:lnTo>
                  <a:pt x="1499" y="2840"/>
                </a:lnTo>
                <a:lnTo>
                  <a:pt x="1522" y="2863"/>
                </a:lnTo>
                <a:lnTo>
                  <a:pt x="1551" y="2878"/>
                </a:lnTo>
                <a:lnTo>
                  <a:pt x="1583" y="2883"/>
                </a:lnTo>
                <a:lnTo>
                  <a:pt x="1961" y="2883"/>
                </a:lnTo>
                <a:lnTo>
                  <a:pt x="1993" y="2878"/>
                </a:lnTo>
                <a:lnTo>
                  <a:pt x="2023" y="2863"/>
                </a:lnTo>
                <a:lnTo>
                  <a:pt x="2046" y="2840"/>
                </a:lnTo>
                <a:lnTo>
                  <a:pt x="2061" y="2812"/>
                </a:lnTo>
                <a:lnTo>
                  <a:pt x="2064" y="2778"/>
                </a:lnTo>
                <a:lnTo>
                  <a:pt x="2064" y="2267"/>
                </a:lnTo>
                <a:lnTo>
                  <a:pt x="2061" y="2234"/>
                </a:lnTo>
                <a:lnTo>
                  <a:pt x="2046" y="2206"/>
                </a:lnTo>
                <a:lnTo>
                  <a:pt x="2023" y="2183"/>
                </a:lnTo>
                <a:lnTo>
                  <a:pt x="1993" y="2168"/>
                </a:lnTo>
                <a:lnTo>
                  <a:pt x="1961" y="2163"/>
                </a:lnTo>
                <a:lnTo>
                  <a:pt x="1583" y="2163"/>
                </a:lnTo>
                <a:close/>
                <a:moveTo>
                  <a:pt x="5530" y="1298"/>
                </a:moveTo>
                <a:lnTo>
                  <a:pt x="5497" y="1303"/>
                </a:lnTo>
                <a:lnTo>
                  <a:pt x="5469" y="1318"/>
                </a:lnTo>
                <a:lnTo>
                  <a:pt x="5446" y="1341"/>
                </a:lnTo>
                <a:lnTo>
                  <a:pt x="5431" y="1369"/>
                </a:lnTo>
                <a:lnTo>
                  <a:pt x="5426" y="1403"/>
                </a:lnTo>
                <a:lnTo>
                  <a:pt x="5426" y="1914"/>
                </a:lnTo>
                <a:lnTo>
                  <a:pt x="5431" y="1947"/>
                </a:lnTo>
                <a:lnTo>
                  <a:pt x="5446" y="1975"/>
                </a:lnTo>
                <a:lnTo>
                  <a:pt x="5469" y="1998"/>
                </a:lnTo>
                <a:lnTo>
                  <a:pt x="5497" y="2013"/>
                </a:lnTo>
                <a:lnTo>
                  <a:pt x="5530" y="2018"/>
                </a:lnTo>
                <a:lnTo>
                  <a:pt x="5907" y="2018"/>
                </a:lnTo>
                <a:lnTo>
                  <a:pt x="5938" y="2013"/>
                </a:lnTo>
                <a:lnTo>
                  <a:pt x="5968" y="1998"/>
                </a:lnTo>
                <a:lnTo>
                  <a:pt x="5991" y="1975"/>
                </a:lnTo>
                <a:lnTo>
                  <a:pt x="6006" y="1947"/>
                </a:lnTo>
                <a:lnTo>
                  <a:pt x="6011" y="1914"/>
                </a:lnTo>
                <a:lnTo>
                  <a:pt x="6011" y="1403"/>
                </a:lnTo>
                <a:lnTo>
                  <a:pt x="6006" y="1369"/>
                </a:lnTo>
                <a:lnTo>
                  <a:pt x="5991" y="1341"/>
                </a:lnTo>
                <a:lnTo>
                  <a:pt x="5968" y="1318"/>
                </a:lnTo>
                <a:lnTo>
                  <a:pt x="5938" y="1303"/>
                </a:lnTo>
                <a:lnTo>
                  <a:pt x="5907" y="1298"/>
                </a:lnTo>
                <a:lnTo>
                  <a:pt x="5530" y="1298"/>
                </a:lnTo>
                <a:close/>
                <a:moveTo>
                  <a:pt x="2899" y="1094"/>
                </a:moveTo>
                <a:lnTo>
                  <a:pt x="2865" y="1099"/>
                </a:lnTo>
                <a:lnTo>
                  <a:pt x="2837" y="1114"/>
                </a:lnTo>
                <a:lnTo>
                  <a:pt x="2815" y="1137"/>
                </a:lnTo>
                <a:lnTo>
                  <a:pt x="2800" y="1165"/>
                </a:lnTo>
                <a:lnTo>
                  <a:pt x="2794" y="1199"/>
                </a:lnTo>
                <a:lnTo>
                  <a:pt x="2794" y="1710"/>
                </a:lnTo>
                <a:lnTo>
                  <a:pt x="2800" y="1743"/>
                </a:lnTo>
                <a:lnTo>
                  <a:pt x="2815" y="1771"/>
                </a:lnTo>
                <a:lnTo>
                  <a:pt x="2837" y="1794"/>
                </a:lnTo>
                <a:lnTo>
                  <a:pt x="2865" y="1809"/>
                </a:lnTo>
                <a:lnTo>
                  <a:pt x="2899" y="1814"/>
                </a:lnTo>
                <a:lnTo>
                  <a:pt x="3275" y="1814"/>
                </a:lnTo>
                <a:lnTo>
                  <a:pt x="3309" y="1809"/>
                </a:lnTo>
                <a:lnTo>
                  <a:pt x="3337" y="1794"/>
                </a:lnTo>
                <a:lnTo>
                  <a:pt x="3359" y="1771"/>
                </a:lnTo>
                <a:lnTo>
                  <a:pt x="3374" y="1743"/>
                </a:lnTo>
                <a:lnTo>
                  <a:pt x="3380" y="1710"/>
                </a:lnTo>
                <a:lnTo>
                  <a:pt x="3380" y="1199"/>
                </a:lnTo>
                <a:lnTo>
                  <a:pt x="3374" y="1165"/>
                </a:lnTo>
                <a:lnTo>
                  <a:pt x="3359" y="1137"/>
                </a:lnTo>
                <a:lnTo>
                  <a:pt x="3337" y="1114"/>
                </a:lnTo>
                <a:lnTo>
                  <a:pt x="3309" y="1099"/>
                </a:lnTo>
                <a:lnTo>
                  <a:pt x="3275" y="1094"/>
                </a:lnTo>
                <a:lnTo>
                  <a:pt x="2899" y="1094"/>
                </a:lnTo>
                <a:close/>
                <a:moveTo>
                  <a:pt x="5424" y="0"/>
                </a:moveTo>
                <a:lnTo>
                  <a:pt x="6013" y="0"/>
                </a:lnTo>
                <a:lnTo>
                  <a:pt x="6049" y="6"/>
                </a:lnTo>
                <a:lnTo>
                  <a:pt x="6084" y="17"/>
                </a:lnTo>
                <a:lnTo>
                  <a:pt x="6114" y="36"/>
                </a:lnTo>
                <a:lnTo>
                  <a:pt x="6139" y="62"/>
                </a:lnTo>
                <a:lnTo>
                  <a:pt x="6159" y="92"/>
                </a:lnTo>
                <a:lnTo>
                  <a:pt x="6170" y="126"/>
                </a:lnTo>
                <a:lnTo>
                  <a:pt x="6176" y="163"/>
                </a:lnTo>
                <a:lnTo>
                  <a:pt x="6176" y="5238"/>
                </a:lnTo>
                <a:lnTo>
                  <a:pt x="6170" y="5276"/>
                </a:lnTo>
                <a:lnTo>
                  <a:pt x="6159" y="5309"/>
                </a:lnTo>
                <a:lnTo>
                  <a:pt x="6139" y="5339"/>
                </a:lnTo>
                <a:lnTo>
                  <a:pt x="6114" y="5365"/>
                </a:lnTo>
                <a:lnTo>
                  <a:pt x="6084" y="5384"/>
                </a:lnTo>
                <a:lnTo>
                  <a:pt x="6049" y="5397"/>
                </a:lnTo>
                <a:lnTo>
                  <a:pt x="6013" y="5401"/>
                </a:lnTo>
                <a:lnTo>
                  <a:pt x="5424" y="5401"/>
                </a:lnTo>
                <a:lnTo>
                  <a:pt x="5386" y="5397"/>
                </a:lnTo>
                <a:lnTo>
                  <a:pt x="5353" y="5384"/>
                </a:lnTo>
                <a:lnTo>
                  <a:pt x="5321" y="5365"/>
                </a:lnTo>
                <a:lnTo>
                  <a:pt x="5296" y="5339"/>
                </a:lnTo>
                <a:lnTo>
                  <a:pt x="5278" y="5309"/>
                </a:lnTo>
                <a:lnTo>
                  <a:pt x="5265" y="5276"/>
                </a:lnTo>
                <a:lnTo>
                  <a:pt x="5261" y="5238"/>
                </a:lnTo>
                <a:lnTo>
                  <a:pt x="5261" y="163"/>
                </a:lnTo>
                <a:lnTo>
                  <a:pt x="5265" y="126"/>
                </a:lnTo>
                <a:lnTo>
                  <a:pt x="5278" y="92"/>
                </a:lnTo>
                <a:lnTo>
                  <a:pt x="5296" y="62"/>
                </a:lnTo>
                <a:lnTo>
                  <a:pt x="5321" y="36"/>
                </a:lnTo>
                <a:lnTo>
                  <a:pt x="5353" y="17"/>
                </a:lnTo>
                <a:lnTo>
                  <a:pt x="5386" y="6"/>
                </a:lnTo>
                <a:lnTo>
                  <a:pt x="5424" y="0"/>
                </a:lnTo>
                <a:close/>
                <a:moveTo>
                  <a:pt x="4108" y="0"/>
                </a:moveTo>
                <a:lnTo>
                  <a:pt x="4698" y="0"/>
                </a:lnTo>
                <a:lnTo>
                  <a:pt x="4735" y="6"/>
                </a:lnTo>
                <a:lnTo>
                  <a:pt x="4769" y="17"/>
                </a:lnTo>
                <a:lnTo>
                  <a:pt x="4799" y="36"/>
                </a:lnTo>
                <a:lnTo>
                  <a:pt x="4825" y="62"/>
                </a:lnTo>
                <a:lnTo>
                  <a:pt x="4843" y="92"/>
                </a:lnTo>
                <a:lnTo>
                  <a:pt x="4857" y="126"/>
                </a:lnTo>
                <a:lnTo>
                  <a:pt x="4860" y="163"/>
                </a:lnTo>
                <a:lnTo>
                  <a:pt x="4860" y="5238"/>
                </a:lnTo>
                <a:lnTo>
                  <a:pt x="4857" y="5276"/>
                </a:lnTo>
                <a:lnTo>
                  <a:pt x="4843" y="5309"/>
                </a:lnTo>
                <a:lnTo>
                  <a:pt x="4825" y="5339"/>
                </a:lnTo>
                <a:lnTo>
                  <a:pt x="4799" y="5365"/>
                </a:lnTo>
                <a:lnTo>
                  <a:pt x="4769" y="5384"/>
                </a:lnTo>
                <a:lnTo>
                  <a:pt x="4735" y="5397"/>
                </a:lnTo>
                <a:lnTo>
                  <a:pt x="4698" y="5401"/>
                </a:lnTo>
                <a:lnTo>
                  <a:pt x="4108" y="5401"/>
                </a:lnTo>
                <a:lnTo>
                  <a:pt x="4071" y="5397"/>
                </a:lnTo>
                <a:lnTo>
                  <a:pt x="4037" y="5384"/>
                </a:lnTo>
                <a:lnTo>
                  <a:pt x="4007" y="5365"/>
                </a:lnTo>
                <a:lnTo>
                  <a:pt x="3981" y="5339"/>
                </a:lnTo>
                <a:lnTo>
                  <a:pt x="3962" y="5309"/>
                </a:lnTo>
                <a:lnTo>
                  <a:pt x="3949" y="5276"/>
                </a:lnTo>
                <a:lnTo>
                  <a:pt x="3945" y="5238"/>
                </a:lnTo>
                <a:lnTo>
                  <a:pt x="3945" y="163"/>
                </a:lnTo>
                <a:lnTo>
                  <a:pt x="3949" y="126"/>
                </a:lnTo>
                <a:lnTo>
                  <a:pt x="3962" y="92"/>
                </a:lnTo>
                <a:lnTo>
                  <a:pt x="3981" y="62"/>
                </a:lnTo>
                <a:lnTo>
                  <a:pt x="4007" y="36"/>
                </a:lnTo>
                <a:lnTo>
                  <a:pt x="4037" y="17"/>
                </a:lnTo>
                <a:lnTo>
                  <a:pt x="4071" y="6"/>
                </a:lnTo>
                <a:lnTo>
                  <a:pt x="4108" y="0"/>
                </a:lnTo>
                <a:close/>
                <a:moveTo>
                  <a:pt x="2794" y="0"/>
                </a:moveTo>
                <a:lnTo>
                  <a:pt x="3382" y="0"/>
                </a:lnTo>
                <a:lnTo>
                  <a:pt x="3419" y="6"/>
                </a:lnTo>
                <a:lnTo>
                  <a:pt x="3453" y="17"/>
                </a:lnTo>
                <a:lnTo>
                  <a:pt x="3485" y="36"/>
                </a:lnTo>
                <a:lnTo>
                  <a:pt x="3509" y="62"/>
                </a:lnTo>
                <a:lnTo>
                  <a:pt x="3528" y="92"/>
                </a:lnTo>
                <a:lnTo>
                  <a:pt x="3541" y="126"/>
                </a:lnTo>
                <a:lnTo>
                  <a:pt x="3545" y="163"/>
                </a:lnTo>
                <a:lnTo>
                  <a:pt x="3545" y="5238"/>
                </a:lnTo>
                <a:lnTo>
                  <a:pt x="3541" y="5276"/>
                </a:lnTo>
                <a:lnTo>
                  <a:pt x="3528" y="5309"/>
                </a:lnTo>
                <a:lnTo>
                  <a:pt x="3509" y="5339"/>
                </a:lnTo>
                <a:lnTo>
                  <a:pt x="3485" y="5365"/>
                </a:lnTo>
                <a:lnTo>
                  <a:pt x="3453" y="5384"/>
                </a:lnTo>
                <a:lnTo>
                  <a:pt x="3419" y="5397"/>
                </a:lnTo>
                <a:lnTo>
                  <a:pt x="3382" y="5401"/>
                </a:lnTo>
                <a:lnTo>
                  <a:pt x="2794" y="5401"/>
                </a:lnTo>
                <a:lnTo>
                  <a:pt x="2757" y="5397"/>
                </a:lnTo>
                <a:lnTo>
                  <a:pt x="2721" y="5384"/>
                </a:lnTo>
                <a:lnTo>
                  <a:pt x="2691" y="5365"/>
                </a:lnTo>
                <a:lnTo>
                  <a:pt x="2667" y="5339"/>
                </a:lnTo>
                <a:lnTo>
                  <a:pt x="2646" y="5309"/>
                </a:lnTo>
                <a:lnTo>
                  <a:pt x="2635" y="5276"/>
                </a:lnTo>
                <a:lnTo>
                  <a:pt x="2629" y="5238"/>
                </a:lnTo>
                <a:lnTo>
                  <a:pt x="2629" y="163"/>
                </a:lnTo>
                <a:lnTo>
                  <a:pt x="2635" y="126"/>
                </a:lnTo>
                <a:lnTo>
                  <a:pt x="2646" y="92"/>
                </a:lnTo>
                <a:lnTo>
                  <a:pt x="2667" y="62"/>
                </a:lnTo>
                <a:lnTo>
                  <a:pt x="2691" y="36"/>
                </a:lnTo>
                <a:lnTo>
                  <a:pt x="2721" y="17"/>
                </a:lnTo>
                <a:lnTo>
                  <a:pt x="2757" y="6"/>
                </a:lnTo>
                <a:lnTo>
                  <a:pt x="2794" y="0"/>
                </a:lnTo>
                <a:close/>
                <a:moveTo>
                  <a:pt x="1478" y="0"/>
                </a:moveTo>
                <a:lnTo>
                  <a:pt x="2066" y="0"/>
                </a:lnTo>
                <a:lnTo>
                  <a:pt x="2104" y="6"/>
                </a:lnTo>
                <a:lnTo>
                  <a:pt x="2139" y="17"/>
                </a:lnTo>
                <a:lnTo>
                  <a:pt x="2169" y="36"/>
                </a:lnTo>
                <a:lnTo>
                  <a:pt x="2193" y="62"/>
                </a:lnTo>
                <a:lnTo>
                  <a:pt x="2214" y="92"/>
                </a:lnTo>
                <a:lnTo>
                  <a:pt x="2225" y="126"/>
                </a:lnTo>
                <a:lnTo>
                  <a:pt x="2229" y="163"/>
                </a:lnTo>
                <a:lnTo>
                  <a:pt x="2229" y="5238"/>
                </a:lnTo>
                <a:lnTo>
                  <a:pt x="2225" y="5276"/>
                </a:lnTo>
                <a:lnTo>
                  <a:pt x="2214" y="5309"/>
                </a:lnTo>
                <a:lnTo>
                  <a:pt x="2193" y="5339"/>
                </a:lnTo>
                <a:lnTo>
                  <a:pt x="2169" y="5365"/>
                </a:lnTo>
                <a:lnTo>
                  <a:pt x="2139" y="5384"/>
                </a:lnTo>
                <a:lnTo>
                  <a:pt x="2104" y="5397"/>
                </a:lnTo>
                <a:lnTo>
                  <a:pt x="2066" y="5401"/>
                </a:lnTo>
                <a:lnTo>
                  <a:pt x="1478" y="5401"/>
                </a:lnTo>
                <a:lnTo>
                  <a:pt x="1441" y="5397"/>
                </a:lnTo>
                <a:lnTo>
                  <a:pt x="1406" y="5384"/>
                </a:lnTo>
                <a:lnTo>
                  <a:pt x="1376" y="5365"/>
                </a:lnTo>
                <a:lnTo>
                  <a:pt x="1351" y="5339"/>
                </a:lnTo>
                <a:lnTo>
                  <a:pt x="1333" y="5309"/>
                </a:lnTo>
                <a:lnTo>
                  <a:pt x="1319" y="5276"/>
                </a:lnTo>
                <a:lnTo>
                  <a:pt x="1316" y="5238"/>
                </a:lnTo>
                <a:lnTo>
                  <a:pt x="1316" y="163"/>
                </a:lnTo>
                <a:lnTo>
                  <a:pt x="1319" y="126"/>
                </a:lnTo>
                <a:lnTo>
                  <a:pt x="1333" y="92"/>
                </a:lnTo>
                <a:lnTo>
                  <a:pt x="1351" y="62"/>
                </a:lnTo>
                <a:lnTo>
                  <a:pt x="1376" y="36"/>
                </a:lnTo>
                <a:lnTo>
                  <a:pt x="1406" y="17"/>
                </a:lnTo>
                <a:lnTo>
                  <a:pt x="1441" y="6"/>
                </a:lnTo>
                <a:lnTo>
                  <a:pt x="1478" y="0"/>
                </a:lnTo>
                <a:close/>
                <a:moveTo>
                  <a:pt x="163" y="0"/>
                </a:moveTo>
                <a:lnTo>
                  <a:pt x="752" y="0"/>
                </a:lnTo>
                <a:lnTo>
                  <a:pt x="790" y="6"/>
                </a:lnTo>
                <a:lnTo>
                  <a:pt x="823" y="17"/>
                </a:lnTo>
                <a:lnTo>
                  <a:pt x="853" y="36"/>
                </a:lnTo>
                <a:lnTo>
                  <a:pt x="880" y="62"/>
                </a:lnTo>
                <a:lnTo>
                  <a:pt x="898" y="92"/>
                </a:lnTo>
                <a:lnTo>
                  <a:pt x="910" y="126"/>
                </a:lnTo>
                <a:lnTo>
                  <a:pt x="915" y="163"/>
                </a:lnTo>
                <a:lnTo>
                  <a:pt x="915" y="5238"/>
                </a:lnTo>
                <a:lnTo>
                  <a:pt x="910" y="5276"/>
                </a:lnTo>
                <a:lnTo>
                  <a:pt x="898" y="5309"/>
                </a:lnTo>
                <a:lnTo>
                  <a:pt x="880" y="5339"/>
                </a:lnTo>
                <a:lnTo>
                  <a:pt x="853" y="5365"/>
                </a:lnTo>
                <a:lnTo>
                  <a:pt x="823" y="5384"/>
                </a:lnTo>
                <a:lnTo>
                  <a:pt x="790" y="5397"/>
                </a:lnTo>
                <a:lnTo>
                  <a:pt x="752" y="5401"/>
                </a:lnTo>
                <a:lnTo>
                  <a:pt x="163" y="5401"/>
                </a:lnTo>
                <a:lnTo>
                  <a:pt x="125" y="5397"/>
                </a:lnTo>
                <a:lnTo>
                  <a:pt x="92" y="5384"/>
                </a:lnTo>
                <a:lnTo>
                  <a:pt x="62" y="5365"/>
                </a:lnTo>
                <a:lnTo>
                  <a:pt x="36" y="5339"/>
                </a:lnTo>
                <a:lnTo>
                  <a:pt x="17" y="5309"/>
                </a:lnTo>
                <a:lnTo>
                  <a:pt x="4" y="5276"/>
                </a:lnTo>
                <a:lnTo>
                  <a:pt x="0" y="5238"/>
                </a:lnTo>
                <a:lnTo>
                  <a:pt x="0" y="163"/>
                </a:lnTo>
                <a:lnTo>
                  <a:pt x="4" y="126"/>
                </a:lnTo>
                <a:lnTo>
                  <a:pt x="17" y="92"/>
                </a:lnTo>
                <a:lnTo>
                  <a:pt x="36" y="62"/>
                </a:lnTo>
                <a:lnTo>
                  <a:pt x="62" y="36"/>
                </a:lnTo>
                <a:lnTo>
                  <a:pt x="92" y="17"/>
                </a:lnTo>
                <a:lnTo>
                  <a:pt x="125" y="6"/>
                </a:lnTo>
                <a:lnTo>
                  <a:pt x="16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1" name="Freeform 9"/>
          <p:cNvSpPr>
            <a:spLocks noChangeAspect="1" noEditPoints="1"/>
          </p:cNvSpPr>
          <p:nvPr/>
        </p:nvSpPr>
        <p:spPr bwMode="auto">
          <a:xfrm>
            <a:off x="4071068" y="1154790"/>
            <a:ext cx="337723" cy="301752"/>
          </a:xfrm>
          <a:custGeom>
            <a:avLst/>
            <a:gdLst>
              <a:gd name="T0" fmla="*/ 270 w 543"/>
              <a:gd name="T1" fmla="*/ 194 h 488"/>
              <a:gd name="T2" fmla="*/ 270 w 543"/>
              <a:gd name="T3" fmla="*/ 194 h 488"/>
              <a:gd name="T4" fmla="*/ 138 w 543"/>
              <a:gd name="T5" fmla="*/ 325 h 488"/>
              <a:gd name="T6" fmla="*/ 220 w 543"/>
              <a:gd name="T7" fmla="*/ 325 h 488"/>
              <a:gd name="T8" fmla="*/ 220 w 543"/>
              <a:gd name="T9" fmla="*/ 488 h 488"/>
              <a:gd name="T10" fmla="*/ 320 w 543"/>
              <a:gd name="T11" fmla="*/ 488 h 488"/>
              <a:gd name="T12" fmla="*/ 320 w 543"/>
              <a:gd name="T13" fmla="*/ 325 h 488"/>
              <a:gd name="T14" fmla="*/ 402 w 543"/>
              <a:gd name="T15" fmla="*/ 325 h 488"/>
              <a:gd name="T16" fmla="*/ 270 w 543"/>
              <a:gd name="T17" fmla="*/ 194 h 488"/>
              <a:gd name="T18" fmla="*/ 489 w 543"/>
              <a:gd name="T19" fmla="*/ 87 h 488"/>
              <a:gd name="T20" fmla="*/ 489 w 543"/>
              <a:gd name="T21" fmla="*/ 87 h 488"/>
              <a:gd name="T22" fmla="*/ 162 w 543"/>
              <a:gd name="T23" fmla="*/ 87 h 488"/>
              <a:gd name="T24" fmla="*/ 162 w 543"/>
              <a:gd name="T25" fmla="*/ 53 h 488"/>
              <a:gd name="T26" fmla="*/ 489 w 543"/>
              <a:gd name="T27" fmla="*/ 53 h 488"/>
              <a:gd name="T28" fmla="*/ 489 w 543"/>
              <a:gd name="T29" fmla="*/ 87 h 488"/>
              <a:gd name="T30" fmla="*/ 125 w 543"/>
              <a:gd name="T31" fmla="*/ 90 h 488"/>
              <a:gd name="T32" fmla="*/ 125 w 543"/>
              <a:gd name="T33" fmla="*/ 90 h 488"/>
              <a:gd name="T34" fmla="*/ 104 w 543"/>
              <a:gd name="T35" fmla="*/ 70 h 488"/>
              <a:gd name="T36" fmla="*/ 125 w 543"/>
              <a:gd name="T37" fmla="*/ 50 h 488"/>
              <a:gd name="T38" fmla="*/ 145 w 543"/>
              <a:gd name="T39" fmla="*/ 70 h 488"/>
              <a:gd name="T40" fmla="*/ 125 w 543"/>
              <a:gd name="T41" fmla="*/ 90 h 488"/>
              <a:gd name="T42" fmla="*/ 70 w 543"/>
              <a:gd name="T43" fmla="*/ 90 h 488"/>
              <a:gd name="T44" fmla="*/ 70 w 543"/>
              <a:gd name="T45" fmla="*/ 90 h 488"/>
              <a:gd name="T46" fmla="*/ 50 w 543"/>
              <a:gd name="T47" fmla="*/ 70 h 488"/>
              <a:gd name="T48" fmla="*/ 70 w 543"/>
              <a:gd name="T49" fmla="*/ 50 h 488"/>
              <a:gd name="T50" fmla="*/ 91 w 543"/>
              <a:gd name="T51" fmla="*/ 70 h 488"/>
              <a:gd name="T52" fmla="*/ 70 w 543"/>
              <a:gd name="T53" fmla="*/ 90 h 488"/>
              <a:gd name="T54" fmla="*/ 489 w 543"/>
              <a:gd name="T55" fmla="*/ 0 h 488"/>
              <a:gd name="T56" fmla="*/ 489 w 543"/>
              <a:gd name="T57" fmla="*/ 0 h 488"/>
              <a:gd name="T58" fmla="*/ 54 w 543"/>
              <a:gd name="T59" fmla="*/ 0 h 488"/>
              <a:gd name="T60" fmla="*/ 0 w 543"/>
              <a:gd name="T61" fmla="*/ 53 h 488"/>
              <a:gd name="T62" fmla="*/ 0 w 543"/>
              <a:gd name="T63" fmla="*/ 380 h 488"/>
              <a:gd name="T64" fmla="*/ 54 w 543"/>
              <a:gd name="T65" fmla="*/ 434 h 488"/>
              <a:gd name="T66" fmla="*/ 162 w 543"/>
              <a:gd name="T67" fmla="*/ 434 h 488"/>
              <a:gd name="T68" fmla="*/ 162 w 543"/>
              <a:gd name="T69" fmla="*/ 380 h 488"/>
              <a:gd name="T70" fmla="*/ 53 w 543"/>
              <a:gd name="T71" fmla="*/ 380 h 488"/>
              <a:gd name="T72" fmla="*/ 53 w 543"/>
              <a:gd name="T73" fmla="*/ 130 h 488"/>
              <a:gd name="T74" fmla="*/ 489 w 543"/>
              <a:gd name="T75" fmla="*/ 130 h 488"/>
              <a:gd name="T76" fmla="*/ 489 w 543"/>
              <a:gd name="T77" fmla="*/ 380 h 488"/>
              <a:gd name="T78" fmla="*/ 381 w 543"/>
              <a:gd name="T79" fmla="*/ 380 h 488"/>
              <a:gd name="T80" fmla="*/ 381 w 543"/>
              <a:gd name="T81" fmla="*/ 434 h 488"/>
              <a:gd name="T82" fmla="*/ 489 w 543"/>
              <a:gd name="T83" fmla="*/ 434 h 488"/>
              <a:gd name="T84" fmla="*/ 543 w 543"/>
              <a:gd name="T85" fmla="*/ 380 h 488"/>
              <a:gd name="T86" fmla="*/ 543 w 543"/>
              <a:gd name="T87" fmla="*/ 53 h 488"/>
              <a:gd name="T88" fmla="*/ 489 w 543"/>
              <a:gd name="T8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3" h="488">
                <a:moveTo>
                  <a:pt x="270" y="194"/>
                </a:moveTo>
                <a:lnTo>
                  <a:pt x="270" y="194"/>
                </a:lnTo>
                <a:lnTo>
                  <a:pt x="138" y="325"/>
                </a:lnTo>
                <a:lnTo>
                  <a:pt x="220" y="325"/>
                </a:lnTo>
                <a:lnTo>
                  <a:pt x="220" y="488"/>
                </a:lnTo>
                <a:lnTo>
                  <a:pt x="320" y="488"/>
                </a:lnTo>
                <a:lnTo>
                  <a:pt x="320" y="325"/>
                </a:lnTo>
                <a:lnTo>
                  <a:pt x="402" y="325"/>
                </a:lnTo>
                <a:lnTo>
                  <a:pt x="270" y="194"/>
                </a:lnTo>
                <a:close/>
                <a:moveTo>
                  <a:pt x="489" y="87"/>
                </a:moveTo>
                <a:lnTo>
                  <a:pt x="489" y="87"/>
                </a:lnTo>
                <a:lnTo>
                  <a:pt x="162" y="87"/>
                </a:lnTo>
                <a:lnTo>
                  <a:pt x="162" y="53"/>
                </a:lnTo>
                <a:lnTo>
                  <a:pt x="489" y="53"/>
                </a:lnTo>
                <a:lnTo>
                  <a:pt x="489" y="87"/>
                </a:lnTo>
                <a:close/>
                <a:moveTo>
                  <a:pt x="125" y="90"/>
                </a:moveTo>
                <a:lnTo>
                  <a:pt x="125" y="90"/>
                </a:lnTo>
                <a:cubicBezTo>
                  <a:pt x="113" y="90"/>
                  <a:pt x="104" y="81"/>
                  <a:pt x="104" y="70"/>
                </a:cubicBezTo>
                <a:cubicBezTo>
                  <a:pt x="104" y="59"/>
                  <a:pt x="113" y="50"/>
                  <a:pt x="125" y="50"/>
                </a:cubicBezTo>
                <a:cubicBezTo>
                  <a:pt x="136" y="50"/>
                  <a:pt x="145" y="59"/>
                  <a:pt x="145" y="70"/>
                </a:cubicBezTo>
                <a:cubicBezTo>
                  <a:pt x="145" y="81"/>
                  <a:pt x="136" y="90"/>
                  <a:pt x="125" y="90"/>
                </a:cubicBezTo>
                <a:close/>
                <a:moveTo>
                  <a:pt x="70" y="90"/>
                </a:moveTo>
                <a:lnTo>
                  <a:pt x="70" y="90"/>
                </a:lnTo>
                <a:cubicBezTo>
                  <a:pt x="59" y="90"/>
                  <a:pt x="50" y="81"/>
                  <a:pt x="50" y="70"/>
                </a:cubicBezTo>
                <a:cubicBezTo>
                  <a:pt x="50" y="59"/>
                  <a:pt x="59" y="50"/>
                  <a:pt x="70" y="50"/>
                </a:cubicBezTo>
                <a:cubicBezTo>
                  <a:pt x="81" y="50"/>
                  <a:pt x="91" y="59"/>
                  <a:pt x="91" y="70"/>
                </a:cubicBezTo>
                <a:cubicBezTo>
                  <a:pt x="91" y="81"/>
                  <a:pt x="81" y="90"/>
                  <a:pt x="70" y="90"/>
                </a:cubicBezTo>
                <a:close/>
                <a:moveTo>
                  <a:pt x="489" y="0"/>
                </a:moveTo>
                <a:lnTo>
                  <a:pt x="489" y="0"/>
                </a:lnTo>
                <a:lnTo>
                  <a:pt x="54" y="0"/>
                </a:lnTo>
                <a:cubicBezTo>
                  <a:pt x="24" y="0"/>
                  <a:pt x="0" y="24"/>
                  <a:pt x="0" y="53"/>
                </a:cubicBezTo>
                <a:lnTo>
                  <a:pt x="0" y="380"/>
                </a:lnTo>
                <a:cubicBezTo>
                  <a:pt x="0" y="410"/>
                  <a:pt x="24" y="434"/>
                  <a:pt x="54" y="434"/>
                </a:cubicBezTo>
                <a:lnTo>
                  <a:pt x="162" y="434"/>
                </a:lnTo>
                <a:lnTo>
                  <a:pt x="162" y="380"/>
                </a:lnTo>
                <a:lnTo>
                  <a:pt x="53" y="380"/>
                </a:lnTo>
                <a:lnTo>
                  <a:pt x="53" y="130"/>
                </a:lnTo>
                <a:lnTo>
                  <a:pt x="489" y="130"/>
                </a:lnTo>
                <a:lnTo>
                  <a:pt x="489" y="380"/>
                </a:lnTo>
                <a:lnTo>
                  <a:pt x="381" y="380"/>
                </a:lnTo>
                <a:lnTo>
                  <a:pt x="381" y="434"/>
                </a:lnTo>
                <a:lnTo>
                  <a:pt x="489" y="434"/>
                </a:lnTo>
                <a:cubicBezTo>
                  <a:pt x="519" y="434"/>
                  <a:pt x="543" y="410"/>
                  <a:pt x="543" y="380"/>
                </a:cubicBezTo>
                <a:lnTo>
                  <a:pt x="543" y="53"/>
                </a:lnTo>
                <a:cubicBezTo>
                  <a:pt x="543" y="24"/>
                  <a:pt x="519" y="0"/>
                  <a:pt x="489"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39"/>
          <p:cNvSpPr>
            <a:spLocks noChangeAspect="1" noEditPoints="1"/>
          </p:cNvSpPr>
          <p:nvPr/>
        </p:nvSpPr>
        <p:spPr bwMode="auto">
          <a:xfrm>
            <a:off x="4711492" y="1154790"/>
            <a:ext cx="376586" cy="301752"/>
          </a:xfrm>
          <a:custGeom>
            <a:avLst/>
            <a:gdLst>
              <a:gd name="T0" fmla="*/ 133 w 148"/>
              <a:gd name="T1" fmla="*/ 0 h 118"/>
              <a:gd name="T2" fmla="*/ 15 w 148"/>
              <a:gd name="T3" fmla="*/ 0 h 118"/>
              <a:gd name="T4" fmla="*/ 0 w 148"/>
              <a:gd name="T5" fmla="*/ 15 h 118"/>
              <a:gd name="T6" fmla="*/ 0 w 148"/>
              <a:gd name="T7" fmla="*/ 104 h 118"/>
              <a:gd name="T8" fmla="*/ 15 w 148"/>
              <a:gd name="T9" fmla="*/ 118 h 118"/>
              <a:gd name="T10" fmla="*/ 133 w 148"/>
              <a:gd name="T11" fmla="*/ 118 h 118"/>
              <a:gd name="T12" fmla="*/ 148 w 148"/>
              <a:gd name="T13" fmla="*/ 104 h 118"/>
              <a:gd name="T14" fmla="*/ 148 w 148"/>
              <a:gd name="T15" fmla="*/ 15 h 118"/>
              <a:gd name="T16" fmla="*/ 133 w 148"/>
              <a:gd name="T17" fmla="*/ 0 h 118"/>
              <a:gd name="T18" fmla="*/ 133 w 148"/>
              <a:gd name="T19" fmla="*/ 104 h 118"/>
              <a:gd name="T20" fmla="*/ 15 w 148"/>
              <a:gd name="T21" fmla="*/ 104 h 118"/>
              <a:gd name="T22" fmla="*/ 15 w 148"/>
              <a:gd name="T23" fmla="*/ 15 h 118"/>
              <a:gd name="T24" fmla="*/ 133 w 148"/>
              <a:gd name="T25" fmla="*/ 15 h 118"/>
              <a:gd name="T26" fmla="*/ 133 w 148"/>
              <a:gd name="T27" fmla="*/ 104 h 118"/>
              <a:gd name="T28" fmla="*/ 66 w 148"/>
              <a:gd name="T29" fmla="*/ 75 h 118"/>
              <a:gd name="T30" fmla="*/ 30 w 148"/>
              <a:gd name="T31" fmla="*/ 75 h 118"/>
              <a:gd name="T32" fmla="*/ 30 w 148"/>
              <a:gd name="T33" fmla="*/ 88 h 118"/>
              <a:gd name="T34" fmla="*/ 66 w 148"/>
              <a:gd name="T35" fmla="*/ 88 h 118"/>
              <a:gd name="T36" fmla="*/ 66 w 148"/>
              <a:gd name="T37" fmla="*/ 75 h 118"/>
              <a:gd name="T38" fmla="*/ 66 w 148"/>
              <a:gd name="T39" fmla="*/ 53 h 118"/>
              <a:gd name="T40" fmla="*/ 30 w 148"/>
              <a:gd name="T41" fmla="*/ 53 h 118"/>
              <a:gd name="T42" fmla="*/ 30 w 148"/>
              <a:gd name="T43" fmla="*/ 66 h 118"/>
              <a:gd name="T44" fmla="*/ 66 w 148"/>
              <a:gd name="T45" fmla="*/ 66 h 118"/>
              <a:gd name="T46" fmla="*/ 66 w 148"/>
              <a:gd name="T47" fmla="*/ 53 h 118"/>
              <a:gd name="T48" fmla="*/ 66 w 148"/>
              <a:gd name="T49" fmla="*/ 31 h 118"/>
              <a:gd name="T50" fmla="*/ 30 w 148"/>
              <a:gd name="T51" fmla="*/ 31 h 118"/>
              <a:gd name="T52" fmla="*/ 30 w 148"/>
              <a:gd name="T53" fmla="*/ 44 h 118"/>
              <a:gd name="T54" fmla="*/ 66 w 148"/>
              <a:gd name="T55" fmla="*/ 44 h 118"/>
              <a:gd name="T56" fmla="*/ 66 w 148"/>
              <a:gd name="T57" fmla="*/ 31 h 118"/>
              <a:gd name="T58" fmla="*/ 117 w 148"/>
              <a:gd name="T59" fmla="*/ 78 h 118"/>
              <a:gd name="T60" fmla="*/ 105 w 148"/>
              <a:gd name="T61" fmla="*/ 68 h 118"/>
              <a:gd name="T62" fmla="*/ 113 w 148"/>
              <a:gd name="T63" fmla="*/ 47 h 118"/>
              <a:gd name="T64" fmla="*/ 100 w 148"/>
              <a:gd name="T65" fmla="*/ 31 h 118"/>
              <a:gd name="T66" fmla="*/ 86 w 148"/>
              <a:gd name="T67" fmla="*/ 47 h 118"/>
              <a:gd name="T68" fmla="*/ 94 w 148"/>
              <a:gd name="T69" fmla="*/ 68 h 118"/>
              <a:gd name="T70" fmla="*/ 82 w 148"/>
              <a:gd name="T71" fmla="*/ 78 h 118"/>
              <a:gd name="T72" fmla="*/ 81 w 148"/>
              <a:gd name="T73" fmla="*/ 88 h 118"/>
              <a:gd name="T74" fmla="*/ 118 w 148"/>
              <a:gd name="T75" fmla="*/ 88 h 118"/>
              <a:gd name="T76" fmla="*/ 117 w 148"/>
              <a:gd name="T77" fmla="*/ 7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18">
                <a:moveTo>
                  <a:pt x="133" y="0"/>
                </a:moveTo>
                <a:cubicBezTo>
                  <a:pt x="15" y="0"/>
                  <a:pt x="15" y="0"/>
                  <a:pt x="15" y="0"/>
                </a:cubicBezTo>
                <a:cubicBezTo>
                  <a:pt x="7" y="0"/>
                  <a:pt x="0" y="7"/>
                  <a:pt x="0" y="15"/>
                </a:cubicBezTo>
                <a:cubicBezTo>
                  <a:pt x="0" y="104"/>
                  <a:pt x="0" y="104"/>
                  <a:pt x="0" y="104"/>
                </a:cubicBezTo>
                <a:cubicBezTo>
                  <a:pt x="0" y="112"/>
                  <a:pt x="7" y="118"/>
                  <a:pt x="15" y="118"/>
                </a:cubicBezTo>
                <a:cubicBezTo>
                  <a:pt x="133" y="118"/>
                  <a:pt x="133" y="118"/>
                  <a:pt x="133" y="118"/>
                </a:cubicBezTo>
                <a:cubicBezTo>
                  <a:pt x="141" y="118"/>
                  <a:pt x="148" y="112"/>
                  <a:pt x="148" y="104"/>
                </a:cubicBezTo>
                <a:cubicBezTo>
                  <a:pt x="148" y="15"/>
                  <a:pt x="148" y="15"/>
                  <a:pt x="148" y="15"/>
                </a:cubicBezTo>
                <a:cubicBezTo>
                  <a:pt x="148" y="7"/>
                  <a:pt x="141" y="0"/>
                  <a:pt x="133" y="0"/>
                </a:cubicBezTo>
                <a:close/>
                <a:moveTo>
                  <a:pt x="133" y="104"/>
                </a:moveTo>
                <a:cubicBezTo>
                  <a:pt x="15" y="104"/>
                  <a:pt x="15" y="104"/>
                  <a:pt x="15" y="104"/>
                </a:cubicBezTo>
                <a:cubicBezTo>
                  <a:pt x="15" y="15"/>
                  <a:pt x="15" y="15"/>
                  <a:pt x="15" y="15"/>
                </a:cubicBezTo>
                <a:cubicBezTo>
                  <a:pt x="133" y="15"/>
                  <a:pt x="133" y="15"/>
                  <a:pt x="133" y="15"/>
                </a:cubicBezTo>
                <a:lnTo>
                  <a:pt x="133" y="104"/>
                </a:lnTo>
                <a:close/>
                <a:moveTo>
                  <a:pt x="66" y="75"/>
                </a:moveTo>
                <a:cubicBezTo>
                  <a:pt x="30" y="75"/>
                  <a:pt x="30" y="75"/>
                  <a:pt x="30" y="75"/>
                </a:cubicBezTo>
                <a:cubicBezTo>
                  <a:pt x="30" y="88"/>
                  <a:pt x="30" y="88"/>
                  <a:pt x="30" y="88"/>
                </a:cubicBezTo>
                <a:cubicBezTo>
                  <a:pt x="66" y="88"/>
                  <a:pt x="66" y="88"/>
                  <a:pt x="66" y="88"/>
                </a:cubicBezTo>
                <a:lnTo>
                  <a:pt x="66" y="75"/>
                </a:lnTo>
                <a:close/>
                <a:moveTo>
                  <a:pt x="66" y="53"/>
                </a:moveTo>
                <a:cubicBezTo>
                  <a:pt x="30" y="53"/>
                  <a:pt x="30" y="53"/>
                  <a:pt x="30" y="53"/>
                </a:cubicBezTo>
                <a:cubicBezTo>
                  <a:pt x="30" y="66"/>
                  <a:pt x="30" y="66"/>
                  <a:pt x="30" y="66"/>
                </a:cubicBezTo>
                <a:cubicBezTo>
                  <a:pt x="66" y="66"/>
                  <a:pt x="66" y="66"/>
                  <a:pt x="66" y="66"/>
                </a:cubicBezTo>
                <a:lnTo>
                  <a:pt x="66" y="53"/>
                </a:lnTo>
                <a:close/>
                <a:moveTo>
                  <a:pt x="66" y="31"/>
                </a:moveTo>
                <a:cubicBezTo>
                  <a:pt x="30" y="31"/>
                  <a:pt x="30" y="31"/>
                  <a:pt x="30" y="31"/>
                </a:cubicBezTo>
                <a:cubicBezTo>
                  <a:pt x="30" y="44"/>
                  <a:pt x="30" y="44"/>
                  <a:pt x="30" y="44"/>
                </a:cubicBezTo>
                <a:cubicBezTo>
                  <a:pt x="66" y="44"/>
                  <a:pt x="66" y="44"/>
                  <a:pt x="66" y="44"/>
                </a:cubicBezTo>
                <a:lnTo>
                  <a:pt x="66" y="31"/>
                </a:lnTo>
                <a:close/>
                <a:moveTo>
                  <a:pt x="117" y="78"/>
                </a:moveTo>
                <a:cubicBezTo>
                  <a:pt x="117" y="78"/>
                  <a:pt x="105" y="75"/>
                  <a:pt x="105" y="68"/>
                </a:cubicBezTo>
                <a:cubicBezTo>
                  <a:pt x="105" y="62"/>
                  <a:pt x="113" y="59"/>
                  <a:pt x="113" y="47"/>
                </a:cubicBezTo>
                <a:cubicBezTo>
                  <a:pt x="113" y="37"/>
                  <a:pt x="110" y="31"/>
                  <a:pt x="100" y="31"/>
                </a:cubicBezTo>
                <a:cubicBezTo>
                  <a:pt x="89" y="31"/>
                  <a:pt x="86" y="37"/>
                  <a:pt x="86" y="47"/>
                </a:cubicBezTo>
                <a:cubicBezTo>
                  <a:pt x="86" y="59"/>
                  <a:pt x="94" y="62"/>
                  <a:pt x="94" y="68"/>
                </a:cubicBezTo>
                <a:cubicBezTo>
                  <a:pt x="94" y="75"/>
                  <a:pt x="82" y="78"/>
                  <a:pt x="82" y="78"/>
                </a:cubicBezTo>
                <a:cubicBezTo>
                  <a:pt x="81" y="78"/>
                  <a:pt x="81" y="88"/>
                  <a:pt x="81" y="88"/>
                </a:cubicBezTo>
                <a:cubicBezTo>
                  <a:pt x="118" y="88"/>
                  <a:pt x="118" y="88"/>
                  <a:pt x="118" y="88"/>
                </a:cubicBezTo>
                <a:cubicBezTo>
                  <a:pt x="118" y="88"/>
                  <a:pt x="118" y="78"/>
                  <a:pt x="117" y="7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79"/>
          <p:cNvSpPr>
            <a:spLocks noChangeAspect="1" noEditPoints="1"/>
          </p:cNvSpPr>
          <p:nvPr/>
        </p:nvSpPr>
        <p:spPr bwMode="auto">
          <a:xfrm>
            <a:off x="3437565" y="1100013"/>
            <a:ext cx="315100" cy="356529"/>
          </a:xfrm>
          <a:custGeom>
            <a:avLst/>
            <a:gdLst>
              <a:gd name="T0" fmla="*/ 104 w 118"/>
              <a:gd name="T1" fmla="*/ 0 h 133"/>
              <a:gd name="T2" fmla="*/ 15 w 118"/>
              <a:gd name="T3" fmla="*/ 0 h 133"/>
              <a:gd name="T4" fmla="*/ 0 w 118"/>
              <a:gd name="T5" fmla="*/ 15 h 133"/>
              <a:gd name="T6" fmla="*/ 0 w 118"/>
              <a:gd name="T7" fmla="*/ 118 h 133"/>
              <a:gd name="T8" fmla="*/ 15 w 118"/>
              <a:gd name="T9" fmla="*/ 133 h 133"/>
              <a:gd name="T10" fmla="*/ 104 w 118"/>
              <a:gd name="T11" fmla="*/ 133 h 133"/>
              <a:gd name="T12" fmla="*/ 118 w 118"/>
              <a:gd name="T13" fmla="*/ 118 h 133"/>
              <a:gd name="T14" fmla="*/ 118 w 118"/>
              <a:gd name="T15" fmla="*/ 15 h 133"/>
              <a:gd name="T16" fmla="*/ 104 w 118"/>
              <a:gd name="T17" fmla="*/ 0 h 133"/>
              <a:gd name="T18" fmla="*/ 104 w 118"/>
              <a:gd name="T19" fmla="*/ 118 h 133"/>
              <a:gd name="T20" fmla="*/ 15 w 118"/>
              <a:gd name="T21" fmla="*/ 118 h 133"/>
              <a:gd name="T22" fmla="*/ 15 w 118"/>
              <a:gd name="T23" fmla="*/ 15 h 133"/>
              <a:gd name="T24" fmla="*/ 104 w 118"/>
              <a:gd name="T25" fmla="*/ 15 h 133"/>
              <a:gd name="T26" fmla="*/ 104 w 118"/>
              <a:gd name="T27" fmla="*/ 118 h 133"/>
              <a:gd name="T28" fmla="*/ 67 w 118"/>
              <a:gd name="T29" fmla="*/ 81 h 133"/>
              <a:gd name="T30" fmla="*/ 30 w 118"/>
              <a:gd name="T31" fmla="*/ 81 h 133"/>
              <a:gd name="T32" fmla="*/ 30 w 118"/>
              <a:gd name="T33" fmla="*/ 89 h 133"/>
              <a:gd name="T34" fmla="*/ 67 w 118"/>
              <a:gd name="T35" fmla="*/ 89 h 133"/>
              <a:gd name="T36" fmla="*/ 67 w 118"/>
              <a:gd name="T37" fmla="*/ 81 h 133"/>
              <a:gd name="T38" fmla="*/ 89 w 118"/>
              <a:gd name="T39" fmla="*/ 52 h 133"/>
              <a:gd name="T40" fmla="*/ 59 w 118"/>
              <a:gd name="T41" fmla="*/ 52 h 133"/>
              <a:gd name="T42" fmla="*/ 59 w 118"/>
              <a:gd name="T43" fmla="*/ 59 h 133"/>
              <a:gd name="T44" fmla="*/ 89 w 118"/>
              <a:gd name="T45" fmla="*/ 59 h 133"/>
              <a:gd name="T46" fmla="*/ 89 w 118"/>
              <a:gd name="T47" fmla="*/ 52 h 133"/>
              <a:gd name="T48" fmla="*/ 59 w 118"/>
              <a:gd name="T49" fmla="*/ 44 h 133"/>
              <a:gd name="T50" fmla="*/ 89 w 118"/>
              <a:gd name="T51" fmla="*/ 44 h 133"/>
              <a:gd name="T52" fmla="*/ 89 w 118"/>
              <a:gd name="T53" fmla="*/ 30 h 133"/>
              <a:gd name="T54" fmla="*/ 59 w 118"/>
              <a:gd name="T55" fmla="*/ 30 h 133"/>
              <a:gd name="T56" fmla="*/ 59 w 118"/>
              <a:gd name="T57" fmla="*/ 44 h 133"/>
              <a:gd name="T58" fmla="*/ 52 w 118"/>
              <a:gd name="T59" fmla="*/ 30 h 133"/>
              <a:gd name="T60" fmla="*/ 30 w 118"/>
              <a:gd name="T61" fmla="*/ 30 h 133"/>
              <a:gd name="T62" fmla="*/ 30 w 118"/>
              <a:gd name="T63" fmla="*/ 59 h 133"/>
              <a:gd name="T64" fmla="*/ 52 w 118"/>
              <a:gd name="T65" fmla="*/ 59 h 133"/>
              <a:gd name="T66" fmla="*/ 52 w 118"/>
              <a:gd name="T67" fmla="*/ 30 h 133"/>
              <a:gd name="T68" fmla="*/ 44 w 118"/>
              <a:gd name="T69" fmla="*/ 66 h 133"/>
              <a:gd name="T70" fmla="*/ 30 w 118"/>
              <a:gd name="T71" fmla="*/ 66 h 133"/>
              <a:gd name="T72" fmla="*/ 30 w 118"/>
              <a:gd name="T73" fmla="*/ 74 h 133"/>
              <a:gd name="T74" fmla="*/ 44 w 118"/>
              <a:gd name="T75" fmla="*/ 74 h 133"/>
              <a:gd name="T76" fmla="*/ 44 w 118"/>
              <a:gd name="T77" fmla="*/ 66 h 133"/>
              <a:gd name="T78" fmla="*/ 52 w 118"/>
              <a:gd name="T79" fmla="*/ 74 h 133"/>
              <a:gd name="T80" fmla="*/ 89 w 118"/>
              <a:gd name="T81" fmla="*/ 74 h 133"/>
              <a:gd name="T82" fmla="*/ 89 w 118"/>
              <a:gd name="T83" fmla="*/ 66 h 133"/>
              <a:gd name="T84" fmla="*/ 52 w 118"/>
              <a:gd name="T85" fmla="*/ 66 h 133"/>
              <a:gd name="T86" fmla="*/ 52 w 118"/>
              <a:gd name="T87" fmla="*/ 74 h 133"/>
              <a:gd name="T88" fmla="*/ 89 w 118"/>
              <a:gd name="T89" fmla="*/ 96 h 133"/>
              <a:gd name="T90" fmla="*/ 30 w 118"/>
              <a:gd name="T91" fmla="*/ 96 h 133"/>
              <a:gd name="T92" fmla="*/ 30 w 118"/>
              <a:gd name="T93" fmla="*/ 103 h 133"/>
              <a:gd name="T94" fmla="*/ 89 w 118"/>
              <a:gd name="T95" fmla="*/ 103 h 133"/>
              <a:gd name="T96" fmla="*/ 89 w 118"/>
              <a:gd name="T97" fmla="*/ 96 h 133"/>
              <a:gd name="T98" fmla="*/ 74 w 118"/>
              <a:gd name="T99" fmla="*/ 89 h 133"/>
              <a:gd name="T100" fmla="*/ 89 w 118"/>
              <a:gd name="T101" fmla="*/ 89 h 133"/>
              <a:gd name="T102" fmla="*/ 89 w 118"/>
              <a:gd name="T103" fmla="*/ 81 h 133"/>
              <a:gd name="T104" fmla="*/ 74 w 118"/>
              <a:gd name="T105" fmla="*/ 81 h 133"/>
              <a:gd name="T106" fmla="*/ 74 w 118"/>
              <a:gd name="T107" fmla="*/ 8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33">
                <a:moveTo>
                  <a:pt x="104" y="0"/>
                </a:moveTo>
                <a:cubicBezTo>
                  <a:pt x="15" y="0"/>
                  <a:pt x="15" y="0"/>
                  <a:pt x="15" y="0"/>
                </a:cubicBezTo>
                <a:cubicBezTo>
                  <a:pt x="7" y="0"/>
                  <a:pt x="0" y="7"/>
                  <a:pt x="0" y="15"/>
                </a:cubicBezTo>
                <a:cubicBezTo>
                  <a:pt x="0" y="118"/>
                  <a:pt x="0" y="118"/>
                  <a:pt x="0" y="118"/>
                </a:cubicBezTo>
                <a:cubicBezTo>
                  <a:pt x="0" y="126"/>
                  <a:pt x="7" y="133"/>
                  <a:pt x="15" y="133"/>
                </a:cubicBezTo>
                <a:cubicBezTo>
                  <a:pt x="104" y="133"/>
                  <a:pt x="104" y="133"/>
                  <a:pt x="104" y="133"/>
                </a:cubicBezTo>
                <a:cubicBezTo>
                  <a:pt x="112" y="133"/>
                  <a:pt x="118" y="126"/>
                  <a:pt x="118" y="118"/>
                </a:cubicBezTo>
                <a:cubicBezTo>
                  <a:pt x="118" y="15"/>
                  <a:pt x="118" y="15"/>
                  <a:pt x="118" y="15"/>
                </a:cubicBezTo>
                <a:cubicBezTo>
                  <a:pt x="118" y="7"/>
                  <a:pt x="112" y="0"/>
                  <a:pt x="104" y="0"/>
                </a:cubicBezTo>
                <a:close/>
                <a:moveTo>
                  <a:pt x="104" y="118"/>
                </a:moveTo>
                <a:cubicBezTo>
                  <a:pt x="15" y="118"/>
                  <a:pt x="15" y="118"/>
                  <a:pt x="15" y="118"/>
                </a:cubicBezTo>
                <a:cubicBezTo>
                  <a:pt x="15" y="15"/>
                  <a:pt x="15" y="15"/>
                  <a:pt x="15" y="15"/>
                </a:cubicBezTo>
                <a:cubicBezTo>
                  <a:pt x="104" y="15"/>
                  <a:pt x="104" y="15"/>
                  <a:pt x="104" y="15"/>
                </a:cubicBezTo>
                <a:lnTo>
                  <a:pt x="104" y="118"/>
                </a:lnTo>
                <a:close/>
                <a:moveTo>
                  <a:pt x="67" y="81"/>
                </a:moveTo>
                <a:cubicBezTo>
                  <a:pt x="30" y="81"/>
                  <a:pt x="30" y="81"/>
                  <a:pt x="30" y="81"/>
                </a:cubicBezTo>
                <a:cubicBezTo>
                  <a:pt x="30" y="89"/>
                  <a:pt x="30" y="89"/>
                  <a:pt x="30" y="89"/>
                </a:cubicBezTo>
                <a:cubicBezTo>
                  <a:pt x="67" y="89"/>
                  <a:pt x="67" y="89"/>
                  <a:pt x="67" y="89"/>
                </a:cubicBezTo>
                <a:lnTo>
                  <a:pt x="67" y="81"/>
                </a:lnTo>
                <a:close/>
                <a:moveTo>
                  <a:pt x="89" y="52"/>
                </a:moveTo>
                <a:cubicBezTo>
                  <a:pt x="59" y="52"/>
                  <a:pt x="59" y="52"/>
                  <a:pt x="59" y="52"/>
                </a:cubicBezTo>
                <a:cubicBezTo>
                  <a:pt x="59" y="59"/>
                  <a:pt x="59" y="59"/>
                  <a:pt x="59" y="59"/>
                </a:cubicBezTo>
                <a:cubicBezTo>
                  <a:pt x="89" y="59"/>
                  <a:pt x="89" y="59"/>
                  <a:pt x="89" y="59"/>
                </a:cubicBezTo>
                <a:lnTo>
                  <a:pt x="89" y="52"/>
                </a:lnTo>
                <a:close/>
                <a:moveTo>
                  <a:pt x="59" y="44"/>
                </a:moveTo>
                <a:cubicBezTo>
                  <a:pt x="89" y="44"/>
                  <a:pt x="89" y="44"/>
                  <a:pt x="89" y="44"/>
                </a:cubicBezTo>
                <a:cubicBezTo>
                  <a:pt x="89" y="30"/>
                  <a:pt x="89" y="30"/>
                  <a:pt x="89" y="30"/>
                </a:cubicBezTo>
                <a:cubicBezTo>
                  <a:pt x="59" y="30"/>
                  <a:pt x="59" y="30"/>
                  <a:pt x="59" y="30"/>
                </a:cubicBezTo>
                <a:lnTo>
                  <a:pt x="59" y="44"/>
                </a:lnTo>
                <a:close/>
                <a:moveTo>
                  <a:pt x="52" y="30"/>
                </a:moveTo>
                <a:cubicBezTo>
                  <a:pt x="30" y="30"/>
                  <a:pt x="30" y="30"/>
                  <a:pt x="30" y="30"/>
                </a:cubicBezTo>
                <a:cubicBezTo>
                  <a:pt x="30" y="59"/>
                  <a:pt x="30" y="59"/>
                  <a:pt x="30" y="59"/>
                </a:cubicBezTo>
                <a:cubicBezTo>
                  <a:pt x="52" y="59"/>
                  <a:pt x="52" y="59"/>
                  <a:pt x="52" y="59"/>
                </a:cubicBezTo>
                <a:lnTo>
                  <a:pt x="52" y="30"/>
                </a:lnTo>
                <a:close/>
                <a:moveTo>
                  <a:pt x="44" y="66"/>
                </a:moveTo>
                <a:cubicBezTo>
                  <a:pt x="30" y="66"/>
                  <a:pt x="30" y="66"/>
                  <a:pt x="30" y="66"/>
                </a:cubicBezTo>
                <a:cubicBezTo>
                  <a:pt x="30" y="74"/>
                  <a:pt x="30" y="74"/>
                  <a:pt x="30" y="74"/>
                </a:cubicBezTo>
                <a:cubicBezTo>
                  <a:pt x="44" y="74"/>
                  <a:pt x="44" y="74"/>
                  <a:pt x="44" y="74"/>
                </a:cubicBezTo>
                <a:lnTo>
                  <a:pt x="44" y="66"/>
                </a:lnTo>
                <a:close/>
                <a:moveTo>
                  <a:pt x="52" y="74"/>
                </a:moveTo>
                <a:cubicBezTo>
                  <a:pt x="89" y="74"/>
                  <a:pt x="89" y="74"/>
                  <a:pt x="89" y="74"/>
                </a:cubicBezTo>
                <a:cubicBezTo>
                  <a:pt x="89" y="66"/>
                  <a:pt x="89" y="66"/>
                  <a:pt x="89" y="66"/>
                </a:cubicBezTo>
                <a:cubicBezTo>
                  <a:pt x="52" y="66"/>
                  <a:pt x="52" y="66"/>
                  <a:pt x="52" y="66"/>
                </a:cubicBezTo>
                <a:lnTo>
                  <a:pt x="52" y="74"/>
                </a:lnTo>
                <a:close/>
                <a:moveTo>
                  <a:pt x="89" y="96"/>
                </a:moveTo>
                <a:cubicBezTo>
                  <a:pt x="30" y="96"/>
                  <a:pt x="30" y="96"/>
                  <a:pt x="30" y="96"/>
                </a:cubicBezTo>
                <a:cubicBezTo>
                  <a:pt x="30" y="103"/>
                  <a:pt x="30" y="103"/>
                  <a:pt x="30" y="103"/>
                </a:cubicBezTo>
                <a:cubicBezTo>
                  <a:pt x="89" y="103"/>
                  <a:pt x="89" y="103"/>
                  <a:pt x="89" y="103"/>
                </a:cubicBezTo>
                <a:lnTo>
                  <a:pt x="89" y="96"/>
                </a:lnTo>
                <a:close/>
                <a:moveTo>
                  <a:pt x="74" y="89"/>
                </a:moveTo>
                <a:cubicBezTo>
                  <a:pt x="89" y="89"/>
                  <a:pt x="89" y="89"/>
                  <a:pt x="89" y="89"/>
                </a:cubicBezTo>
                <a:cubicBezTo>
                  <a:pt x="89" y="81"/>
                  <a:pt x="89" y="81"/>
                  <a:pt x="89" y="81"/>
                </a:cubicBezTo>
                <a:cubicBezTo>
                  <a:pt x="74" y="81"/>
                  <a:pt x="74" y="81"/>
                  <a:pt x="74" y="81"/>
                </a:cubicBezTo>
                <a:lnTo>
                  <a:pt x="74" y="89"/>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60"/>
          <p:cNvSpPr>
            <a:spLocks noChangeAspect="1" noEditPoints="1"/>
          </p:cNvSpPr>
          <p:nvPr/>
        </p:nvSpPr>
        <p:spPr bwMode="auto">
          <a:xfrm>
            <a:off x="5415957" y="1125670"/>
            <a:ext cx="221167" cy="330872"/>
          </a:xfrm>
          <a:custGeom>
            <a:avLst/>
            <a:gdLst>
              <a:gd name="T0" fmla="*/ 98 w 120"/>
              <a:gd name="T1" fmla="*/ 31 h 179"/>
              <a:gd name="T2" fmla="*/ 120 w 120"/>
              <a:gd name="T3" fmla="*/ 31 h 179"/>
              <a:gd name="T4" fmla="*/ 88 w 120"/>
              <a:gd name="T5" fmla="*/ 0 h 179"/>
              <a:gd name="T6" fmla="*/ 88 w 120"/>
              <a:gd name="T7" fmla="*/ 0 h 179"/>
              <a:gd name="T8" fmla="*/ 88 w 120"/>
              <a:gd name="T9" fmla="*/ 20 h 179"/>
              <a:gd name="T10" fmla="*/ 98 w 120"/>
              <a:gd name="T11" fmla="*/ 31 h 179"/>
              <a:gd name="T12" fmla="*/ 88 w 120"/>
              <a:gd name="T13" fmla="*/ 128 h 179"/>
              <a:gd name="T14" fmla="*/ 85 w 120"/>
              <a:gd name="T15" fmla="*/ 127 h 179"/>
              <a:gd name="T16" fmla="*/ 85 w 120"/>
              <a:gd name="T17" fmla="*/ 140 h 179"/>
              <a:gd name="T18" fmla="*/ 88 w 120"/>
              <a:gd name="T19" fmla="*/ 137 h 179"/>
              <a:gd name="T20" fmla="*/ 92 w 120"/>
              <a:gd name="T21" fmla="*/ 140 h 179"/>
              <a:gd name="T22" fmla="*/ 92 w 120"/>
              <a:gd name="T23" fmla="*/ 127 h 179"/>
              <a:gd name="T24" fmla="*/ 88 w 120"/>
              <a:gd name="T25" fmla="*/ 128 h 179"/>
              <a:gd name="T26" fmla="*/ 98 w 120"/>
              <a:gd name="T27" fmla="*/ 38 h 179"/>
              <a:gd name="T28" fmla="*/ 81 w 120"/>
              <a:gd name="T29" fmla="*/ 20 h 179"/>
              <a:gd name="T30" fmla="*/ 81 w 120"/>
              <a:gd name="T31" fmla="*/ 0 h 179"/>
              <a:gd name="T32" fmla="*/ 0 w 120"/>
              <a:gd name="T33" fmla="*/ 0 h 179"/>
              <a:gd name="T34" fmla="*/ 0 w 120"/>
              <a:gd name="T35" fmla="*/ 179 h 179"/>
              <a:gd name="T36" fmla="*/ 120 w 120"/>
              <a:gd name="T37" fmla="*/ 179 h 179"/>
              <a:gd name="T38" fmla="*/ 120 w 120"/>
              <a:gd name="T39" fmla="*/ 38 h 179"/>
              <a:gd name="T40" fmla="*/ 98 w 120"/>
              <a:gd name="T41" fmla="*/ 38 h 179"/>
              <a:gd name="T42" fmla="*/ 21 w 120"/>
              <a:gd name="T43" fmla="*/ 56 h 179"/>
              <a:gd name="T44" fmla="*/ 100 w 120"/>
              <a:gd name="T45" fmla="*/ 56 h 179"/>
              <a:gd name="T46" fmla="*/ 103 w 120"/>
              <a:gd name="T47" fmla="*/ 59 h 179"/>
              <a:gd name="T48" fmla="*/ 100 w 120"/>
              <a:gd name="T49" fmla="*/ 62 h 179"/>
              <a:gd name="T50" fmla="*/ 21 w 120"/>
              <a:gd name="T51" fmla="*/ 62 h 179"/>
              <a:gd name="T52" fmla="*/ 18 w 120"/>
              <a:gd name="T53" fmla="*/ 59 h 179"/>
              <a:gd name="T54" fmla="*/ 21 w 120"/>
              <a:gd name="T55" fmla="*/ 56 h 179"/>
              <a:gd name="T56" fmla="*/ 18 w 120"/>
              <a:gd name="T57" fmla="*/ 77 h 179"/>
              <a:gd name="T58" fmla="*/ 21 w 120"/>
              <a:gd name="T59" fmla="*/ 74 h 179"/>
              <a:gd name="T60" fmla="*/ 100 w 120"/>
              <a:gd name="T61" fmla="*/ 74 h 179"/>
              <a:gd name="T62" fmla="*/ 103 w 120"/>
              <a:gd name="T63" fmla="*/ 77 h 179"/>
              <a:gd name="T64" fmla="*/ 100 w 120"/>
              <a:gd name="T65" fmla="*/ 80 h 179"/>
              <a:gd name="T66" fmla="*/ 21 w 120"/>
              <a:gd name="T67" fmla="*/ 80 h 179"/>
              <a:gd name="T68" fmla="*/ 18 w 120"/>
              <a:gd name="T69" fmla="*/ 77 h 179"/>
              <a:gd name="T70" fmla="*/ 98 w 120"/>
              <a:gd name="T71" fmla="*/ 124 h 179"/>
              <a:gd name="T72" fmla="*/ 98 w 120"/>
              <a:gd name="T73" fmla="*/ 155 h 179"/>
              <a:gd name="T74" fmla="*/ 88 w 120"/>
              <a:gd name="T75" fmla="*/ 143 h 179"/>
              <a:gd name="T76" fmla="*/ 78 w 120"/>
              <a:gd name="T77" fmla="*/ 156 h 179"/>
              <a:gd name="T78" fmla="*/ 78 w 120"/>
              <a:gd name="T79" fmla="*/ 124 h 179"/>
              <a:gd name="T80" fmla="*/ 74 w 120"/>
              <a:gd name="T81" fmla="*/ 113 h 179"/>
              <a:gd name="T82" fmla="*/ 88 w 120"/>
              <a:gd name="T83" fmla="*/ 99 h 179"/>
              <a:gd name="T84" fmla="*/ 103 w 120"/>
              <a:gd name="T85" fmla="*/ 113 h 179"/>
              <a:gd name="T86" fmla="*/ 98 w 120"/>
              <a:gd name="T87" fmla="*/ 124 h 179"/>
              <a:gd name="T88" fmla="*/ 88 w 120"/>
              <a:gd name="T89" fmla="*/ 105 h 179"/>
              <a:gd name="T90" fmla="*/ 80 w 120"/>
              <a:gd name="T91" fmla="*/ 113 h 179"/>
              <a:gd name="T92" fmla="*/ 88 w 120"/>
              <a:gd name="T93" fmla="*/ 121 h 179"/>
              <a:gd name="T94" fmla="*/ 96 w 120"/>
              <a:gd name="T95" fmla="*/ 113 h 179"/>
              <a:gd name="T96" fmla="*/ 88 w 120"/>
              <a:gd name="T97" fmla="*/ 10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79">
                <a:moveTo>
                  <a:pt x="98" y="31"/>
                </a:moveTo>
                <a:cubicBezTo>
                  <a:pt x="120" y="31"/>
                  <a:pt x="120" y="31"/>
                  <a:pt x="120" y="31"/>
                </a:cubicBezTo>
                <a:cubicBezTo>
                  <a:pt x="88" y="0"/>
                  <a:pt x="88" y="0"/>
                  <a:pt x="88" y="0"/>
                </a:cubicBezTo>
                <a:cubicBezTo>
                  <a:pt x="88" y="0"/>
                  <a:pt x="88" y="0"/>
                  <a:pt x="88" y="0"/>
                </a:cubicBezTo>
                <a:cubicBezTo>
                  <a:pt x="88" y="20"/>
                  <a:pt x="88" y="20"/>
                  <a:pt x="88" y="20"/>
                </a:cubicBezTo>
                <a:cubicBezTo>
                  <a:pt x="88" y="26"/>
                  <a:pt x="92" y="31"/>
                  <a:pt x="98" y="31"/>
                </a:cubicBezTo>
                <a:close/>
                <a:moveTo>
                  <a:pt x="88" y="128"/>
                </a:moveTo>
                <a:cubicBezTo>
                  <a:pt x="86" y="128"/>
                  <a:pt x="85" y="127"/>
                  <a:pt x="85" y="127"/>
                </a:cubicBezTo>
                <a:cubicBezTo>
                  <a:pt x="85" y="140"/>
                  <a:pt x="85" y="140"/>
                  <a:pt x="85" y="140"/>
                </a:cubicBezTo>
                <a:cubicBezTo>
                  <a:pt x="88" y="137"/>
                  <a:pt x="88" y="137"/>
                  <a:pt x="88" y="137"/>
                </a:cubicBezTo>
                <a:cubicBezTo>
                  <a:pt x="92" y="140"/>
                  <a:pt x="92" y="140"/>
                  <a:pt x="92" y="140"/>
                </a:cubicBezTo>
                <a:cubicBezTo>
                  <a:pt x="92" y="127"/>
                  <a:pt x="92" y="127"/>
                  <a:pt x="92" y="127"/>
                </a:cubicBezTo>
                <a:cubicBezTo>
                  <a:pt x="92" y="127"/>
                  <a:pt x="90" y="128"/>
                  <a:pt x="88" y="128"/>
                </a:cubicBezTo>
                <a:close/>
                <a:moveTo>
                  <a:pt x="98" y="38"/>
                </a:moveTo>
                <a:cubicBezTo>
                  <a:pt x="90" y="38"/>
                  <a:pt x="81" y="28"/>
                  <a:pt x="81" y="20"/>
                </a:cubicBezTo>
                <a:cubicBezTo>
                  <a:pt x="81" y="0"/>
                  <a:pt x="81" y="0"/>
                  <a:pt x="81" y="0"/>
                </a:cubicBezTo>
                <a:cubicBezTo>
                  <a:pt x="0" y="0"/>
                  <a:pt x="0" y="0"/>
                  <a:pt x="0" y="0"/>
                </a:cubicBezTo>
                <a:cubicBezTo>
                  <a:pt x="0" y="179"/>
                  <a:pt x="0" y="179"/>
                  <a:pt x="0" y="179"/>
                </a:cubicBezTo>
                <a:cubicBezTo>
                  <a:pt x="120" y="179"/>
                  <a:pt x="120" y="179"/>
                  <a:pt x="120" y="179"/>
                </a:cubicBezTo>
                <a:cubicBezTo>
                  <a:pt x="120" y="38"/>
                  <a:pt x="120" y="38"/>
                  <a:pt x="120" y="38"/>
                </a:cubicBezTo>
                <a:lnTo>
                  <a:pt x="98" y="38"/>
                </a:lnTo>
                <a:close/>
                <a:moveTo>
                  <a:pt x="21" y="56"/>
                </a:moveTo>
                <a:cubicBezTo>
                  <a:pt x="100" y="56"/>
                  <a:pt x="100" y="56"/>
                  <a:pt x="100" y="56"/>
                </a:cubicBezTo>
                <a:cubicBezTo>
                  <a:pt x="101" y="56"/>
                  <a:pt x="103" y="57"/>
                  <a:pt x="103" y="59"/>
                </a:cubicBezTo>
                <a:cubicBezTo>
                  <a:pt x="103" y="60"/>
                  <a:pt x="101" y="62"/>
                  <a:pt x="100" y="62"/>
                </a:cubicBezTo>
                <a:cubicBezTo>
                  <a:pt x="21" y="62"/>
                  <a:pt x="21" y="62"/>
                  <a:pt x="21" y="62"/>
                </a:cubicBezTo>
                <a:cubicBezTo>
                  <a:pt x="19" y="62"/>
                  <a:pt x="18" y="60"/>
                  <a:pt x="18" y="59"/>
                </a:cubicBezTo>
                <a:cubicBezTo>
                  <a:pt x="18" y="57"/>
                  <a:pt x="19" y="56"/>
                  <a:pt x="21" y="56"/>
                </a:cubicBezTo>
                <a:close/>
                <a:moveTo>
                  <a:pt x="18" y="77"/>
                </a:moveTo>
                <a:cubicBezTo>
                  <a:pt x="18" y="75"/>
                  <a:pt x="19" y="74"/>
                  <a:pt x="21" y="74"/>
                </a:cubicBezTo>
                <a:cubicBezTo>
                  <a:pt x="100" y="74"/>
                  <a:pt x="100" y="74"/>
                  <a:pt x="100" y="74"/>
                </a:cubicBezTo>
                <a:cubicBezTo>
                  <a:pt x="101" y="74"/>
                  <a:pt x="103" y="75"/>
                  <a:pt x="103" y="77"/>
                </a:cubicBezTo>
                <a:cubicBezTo>
                  <a:pt x="103" y="78"/>
                  <a:pt x="101" y="80"/>
                  <a:pt x="100" y="80"/>
                </a:cubicBezTo>
                <a:cubicBezTo>
                  <a:pt x="21" y="80"/>
                  <a:pt x="21" y="80"/>
                  <a:pt x="21" y="80"/>
                </a:cubicBezTo>
                <a:cubicBezTo>
                  <a:pt x="19" y="80"/>
                  <a:pt x="18" y="78"/>
                  <a:pt x="18" y="77"/>
                </a:cubicBezTo>
                <a:close/>
                <a:moveTo>
                  <a:pt x="98" y="124"/>
                </a:moveTo>
                <a:cubicBezTo>
                  <a:pt x="98" y="155"/>
                  <a:pt x="98" y="155"/>
                  <a:pt x="98" y="155"/>
                </a:cubicBezTo>
                <a:cubicBezTo>
                  <a:pt x="88" y="143"/>
                  <a:pt x="88" y="143"/>
                  <a:pt x="88" y="143"/>
                </a:cubicBezTo>
                <a:cubicBezTo>
                  <a:pt x="78" y="156"/>
                  <a:pt x="78" y="156"/>
                  <a:pt x="78" y="156"/>
                </a:cubicBezTo>
                <a:cubicBezTo>
                  <a:pt x="78" y="124"/>
                  <a:pt x="78" y="124"/>
                  <a:pt x="78" y="124"/>
                </a:cubicBezTo>
                <a:cubicBezTo>
                  <a:pt x="76" y="122"/>
                  <a:pt x="74" y="118"/>
                  <a:pt x="74" y="113"/>
                </a:cubicBezTo>
                <a:cubicBezTo>
                  <a:pt x="74" y="105"/>
                  <a:pt x="80" y="99"/>
                  <a:pt x="88" y="99"/>
                </a:cubicBezTo>
                <a:cubicBezTo>
                  <a:pt x="96" y="99"/>
                  <a:pt x="103" y="105"/>
                  <a:pt x="103" y="113"/>
                </a:cubicBezTo>
                <a:cubicBezTo>
                  <a:pt x="103" y="118"/>
                  <a:pt x="101" y="121"/>
                  <a:pt x="98" y="124"/>
                </a:cubicBezTo>
                <a:close/>
                <a:moveTo>
                  <a:pt x="88" y="105"/>
                </a:moveTo>
                <a:cubicBezTo>
                  <a:pt x="84" y="105"/>
                  <a:pt x="80" y="109"/>
                  <a:pt x="80" y="113"/>
                </a:cubicBezTo>
                <a:cubicBezTo>
                  <a:pt x="80" y="118"/>
                  <a:pt x="84" y="121"/>
                  <a:pt x="88" y="121"/>
                </a:cubicBezTo>
                <a:cubicBezTo>
                  <a:pt x="93" y="121"/>
                  <a:pt x="96" y="118"/>
                  <a:pt x="96" y="113"/>
                </a:cubicBezTo>
                <a:cubicBezTo>
                  <a:pt x="96" y="109"/>
                  <a:pt x="93" y="105"/>
                  <a:pt x="8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9"/>
          <p:cNvSpPr>
            <a:spLocks noChangeAspect="1" noEditPoints="1"/>
          </p:cNvSpPr>
          <p:nvPr/>
        </p:nvSpPr>
        <p:spPr bwMode="auto">
          <a:xfrm>
            <a:off x="6000352" y="1154790"/>
            <a:ext cx="337723" cy="301752"/>
          </a:xfrm>
          <a:custGeom>
            <a:avLst/>
            <a:gdLst>
              <a:gd name="T0" fmla="*/ 270 w 543"/>
              <a:gd name="T1" fmla="*/ 194 h 488"/>
              <a:gd name="T2" fmla="*/ 270 w 543"/>
              <a:gd name="T3" fmla="*/ 194 h 488"/>
              <a:gd name="T4" fmla="*/ 138 w 543"/>
              <a:gd name="T5" fmla="*/ 325 h 488"/>
              <a:gd name="T6" fmla="*/ 220 w 543"/>
              <a:gd name="T7" fmla="*/ 325 h 488"/>
              <a:gd name="T8" fmla="*/ 220 w 543"/>
              <a:gd name="T9" fmla="*/ 488 h 488"/>
              <a:gd name="T10" fmla="*/ 320 w 543"/>
              <a:gd name="T11" fmla="*/ 488 h 488"/>
              <a:gd name="T12" fmla="*/ 320 w 543"/>
              <a:gd name="T13" fmla="*/ 325 h 488"/>
              <a:gd name="T14" fmla="*/ 402 w 543"/>
              <a:gd name="T15" fmla="*/ 325 h 488"/>
              <a:gd name="T16" fmla="*/ 270 w 543"/>
              <a:gd name="T17" fmla="*/ 194 h 488"/>
              <a:gd name="T18" fmla="*/ 489 w 543"/>
              <a:gd name="T19" fmla="*/ 87 h 488"/>
              <a:gd name="T20" fmla="*/ 489 w 543"/>
              <a:gd name="T21" fmla="*/ 87 h 488"/>
              <a:gd name="T22" fmla="*/ 162 w 543"/>
              <a:gd name="T23" fmla="*/ 87 h 488"/>
              <a:gd name="T24" fmla="*/ 162 w 543"/>
              <a:gd name="T25" fmla="*/ 53 h 488"/>
              <a:gd name="T26" fmla="*/ 489 w 543"/>
              <a:gd name="T27" fmla="*/ 53 h 488"/>
              <a:gd name="T28" fmla="*/ 489 w 543"/>
              <a:gd name="T29" fmla="*/ 87 h 488"/>
              <a:gd name="T30" fmla="*/ 125 w 543"/>
              <a:gd name="T31" fmla="*/ 90 h 488"/>
              <a:gd name="T32" fmla="*/ 125 w 543"/>
              <a:gd name="T33" fmla="*/ 90 h 488"/>
              <a:gd name="T34" fmla="*/ 104 w 543"/>
              <a:gd name="T35" fmla="*/ 70 h 488"/>
              <a:gd name="T36" fmla="*/ 125 w 543"/>
              <a:gd name="T37" fmla="*/ 50 h 488"/>
              <a:gd name="T38" fmla="*/ 145 w 543"/>
              <a:gd name="T39" fmla="*/ 70 h 488"/>
              <a:gd name="T40" fmla="*/ 125 w 543"/>
              <a:gd name="T41" fmla="*/ 90 h 488"/>
              <a:gd name="T42" fmla="*/ 70 w 543"/>
              <a:gd name="T43" fmla="*/ 90 h 488"/>
              <a:gd name="T44" fmla="*/ 70 w 543"/>
              <a:gd name="T45" fmla="*/ 90 h 488"/>
              <a:gd name="T46" fmla="*/ 50 w 543"/>
              <a:gd name="T47" fmla="*/ 70 h 488"/>
              <a:gd name="T48" fmla="*/ 70 w 543"/>
              <a:gd name="T49" fmla="*/ 50 h 488"/>
              <a:gd name="T50" fmla="*/ 91 w 543"/>
              <a:gd name="T51" fmla="*/ 70 h 488"/>
              <a:gd name="T52" fmla="*/ 70 w 543"/>
              <a:gd name="T53" fmla="*/ 90 h 488"/>
              <a:gd name="T54" fmla="*/ 489 w 543"/>
              <a:gd name="T55" fmla="*/ 0 h 488"/>
              <a:gd name="T56" fmla="*/ 489 w 543"/>
              <a:gd name="T57" fmla="*/ 0 h 488"/>
              <a:gd name="T58" fmla="*/ 54 w 543"/>
              <a:gd name="T59" fmla="*/ 0 h 488"/>
              <a:gd name="T60" fmla="*/ 0 w 543"/>
              <a:gd name="T61" fmla="*/ 53 h 488"/>
              <a:gd name="T62" fmla="*/ 0 w 543"/>
              <a:gd name="T63" fmla="*/ 380 h 488"/>
              <a:gd name="T64" fmla="*/ 54 w 543"/>
              <a:gd name="T65" fmla="*/ 434 h 488"/>
              <a:gd name="T66" fmla="*/ 162 w 543"/>
              <a:gd name="T67" fmla="*/ 434 h 488"/>
              <a:gd name="T68" fmla="*/ 162 w 543"/>
              <a:gd name="T69" fmla="*/ 380 h 488"/>
              <a:gd name="T70" fmla="*/ 53 w 543"/>
              <a:gd name="T71" fmla="*/ 380 h 488"/>
              <a:gd name="T72" fmla="*/ 53 w 543"/>
              <a:gd name="T73" fmla="*/ 130 h 488"/>
              <a:gd name="T74" fmla="*/ 489 w 543"/>
              <a:gd name="T75" fmla="*/ 130 h 488"/>
              <a:gd name="T76" fmla="*/ 489 w 543"/>
              <a:gd name="T77" fmla="*/ 380 h 488"/>
              <a:gd name="T78" fmla="*/ 381 w 543"/>
              <a:gd name="T79" fmla="*/ 380 h 488"/>
              <a:gd name="T80" fmla="*/ 381 w 543"/>
              <a:gd name="T81" fmla="*/ 434 h 488"/>
              <a:gd name="T82" fmla="*/ 489 w 543"/>
              <a:gd name="T83" fmla="*/ 434 h 488"/>
              <a:gd name="T84" fmla="*/ 543 w 543"/>
              <a:gd name="T85" fmla="*/ 380 h 488"/>
              <a:gd name="T86" fmla="*/ 543 w 543"/>
              <a:gd name="T87" fmla="*/ 53 h 488"/>
              <a:gd name="T88" fmla="*/ 489 w 543"/>
              <a:gd name="T8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3" h="488">
                <a:moveTo>
                  <a:pt x="270" y="194"/>
                </a:moveTo>
                <a:lnTo>
                  <a:pt x="270" y="194"/>
                </a:lnTo>
                <a:lnTo>
                  <a:pt x="138" y="325"/>
                </a:lnTo>
                <a:lnTo>
                  <a:pt x="220" y="325"/>
                </a:lnTo>
                <a:lnTo>
                  <a:pt x="220" y="488"/>
                </a:lnTo>
                <a:lnTo>
                  <a:pt x="320" y="488"/>
                </a:lnTo>
                <a:lnTo>
                  <a:pt x="320" y="325"/>
                </a:lnTo>
                <a:lnTo>
                  <a:pt x="402" y="325"/>
                </a:lnTo>
                <a:lnTo>
                  <a:pt x="270" y="194"/>
                </a:lnTo>
                <a:close/>
                <a:moveTo>
                  <a:pt x="489" y="87"/>
                </a:moveTo>
                <a:lnTo>
                  <a:pt x="489" y="87"/>
                </a:lnTo>
                <a:lnTo>
                  <a:pt x="162" y="87"/>
                </a:lnTo>
                <a:lnTo>
                  <a:pt x="162" y="53"/>
                </a:lnTo>
                <a:lnTo>
                  <a:pt x="489" y="53"/>
                </a:lnTo>
                <a:lnTo>
                  <a:pt x="489" y="87"/>
                </a:lnTo>
                <a:close/>
                <a:moveTo>
                  <a:pt x="125" y="90"/>
                </a:moveTo>
                <a:lnTo>
                  <a:pt x="125" y="90"/>
                </a:lnTo>
                <a:cubicBezTo>
                  <a:pt x="113" y="90"/>
                  <a:pt x="104" y="81"/>
                  <a:pt x="104" y="70"/>
                </a:cubicBezTo>
                <a:cubicBezTo>
                  <a:pt x="104" y="59"/>
                  <a:pt x="113" y="50"/>
                  <a:pt x="125" y="50"/>
                </a:cubicBezTo>
                <a:cubicBezTo>
                  <a:pt x="136" y="50"/>
                  <a:pt x="145" y="59"/>
                  <a:pt x="145" y="70"/>
                </a:cubicBezTo>
                <a:cubicBezTo>
                  <a:pt x="145" y="81"/>
                  <a:pt x="136" y="90"/>
                  <a:pt x="125" y="90"/>
                </a:cubicBezTo>
                <a:close/>
                <a:moveTo>
                  <a:pt x="70" y="90"/>
                </a:moveTo>
                <a:lnTo>
                  <a:pt x="70" y="90"/>
                </a:lnTo>
                <a:cubicBezTo>
                  <a:pt x="59" y="90"/>
                  <a:pt x="50" y="81"/>
                  <a:pt x="50" y="70"/>
                </a:cubicBezTo>
                <a:cubicBezTo>
                  <a:pt x="50" y="59"/>
                  <a:pt x="59" y="50"/>
                  <a:pt x="70" y="50"/>
                </a:cubicBezTo>
                <a:cubicBezTo>
                  <a:pt x="81" y="50"/>
                  <a:pt x="91" y="59"/>
                  <a:pt x="91" y="70"/>
                </a:cubicBezTo>
                <a:cubicBezTo>
                  <a:pt x="91" y="81"/>
                  <a:pt x="81" y="90"/>
                  <a:pt x="70" y="90"/>
                </a:cubicBezTo>
                <a:close/>
                <a:moveTo>
                  <a:pt x="489" y="0"/>
                </a:moveTo>
                <a:lnTo>
                  <a:pt x="489" y="0"/>
                </a:lnTo>
                <a:lnTo>
                  <a:pt x="54" y="0"/>
                </a:lnTo>
                <a:cubicBezTo>
                  <a:pt x="24" y="0"/>
                  <a:pt x="0" y="24"/>
                  <a:pt x="0" y="53"/>
                </a:cubicBezTo>
                <a:lnTo>
                  <a:pt x="0" y="380"/>
                </a:lnTo>
                <a:cubicBezTo>
                  <a:pt x="0" y="410"/>
                  <a:pt x="24" y="434"/>
                  <a:pt x="54" y="434"/>
                </a:cubicBezTo>
                <a:lnTo>
                  <a:pt x="162" y="434"/>
                </a:lnTo>
                <a:lnTo>
                  <a:pt x="162" y="380"/>
                </a:lnTo>
                <a:lnTo>
                  <a:pt x="53" y="380"/>
                </a:lnTo>
                <a:lnTo>
                  <a:pt x="53" y="130"/>
                </a:lnTo>
                <a:lnTo>
                  <a:pt x="489" y="130"/>
                </a:lnTo>
                <a:lnTo>
                  <a:pt x="489" y="380"/>
                </a:lnTo>
                <a:lnTo>
                  <a:pt x="381" y="380"/>
                </a:lnTo>
                <a:lnTo>
                  <a:pt x="381" y="434"/>
                </a:lnTo>
                <a:lnTo>
                  <a:pt x="489" y="434"/>
                </a:lnTo>
                <a:cubicBezTo>
                  <a:pt x="519" y="434"/>
                  <a:pt x="543" y="410"/>
                  <a:pt x="543" y="380"/>
                </a:cubicBezTo>
                <a:lnTo>
                  <a:pt x="543" y="53"/>
                </a:lnTo>
                <a:cubicBezTo>
                  <a:pt x="543" y="24"/>
                  <a:pt x="519" y="0"/>
                  <a:pt x="489"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2"/>
          <p:cNvSpPr>
            <a:spLocks noChangeAspect="1" noEditPoints="1"/>
          </p:cNvSpPr>
          <p:nvPr/>
        </p:nvSpPr>
        <p:spPr bwMode="auto">
          <a:xfrm>
            <a:off x="6657874" y="1119568"/>
            <a:ext cx="335778" cy="336974"/>
          </a:xfrm>
          <a:custGeom>
            <a:avLst/>
            <a:gdLst>
              <a:gd name="T0" fmla="*/ 50 w 133"/>
              <a:gd name="T1" fmla="*/ 84 h 133"/>
              <a:gd name="T2" fmla="*/ 21 w 133"/>
              <a:gd name="T3" fmla="*/ 72 h 133"/>
              <a:gd name="T4" fmla="*/ 21 w 133"/>
              <a:gd name="T5" fmla="*/ 82 h 133"/>
              <a:gd name="T6" fmla="*/ 50 w 133"/>
              <a:gd name="T7" fmla="*/ 94 h 133"/>
              <a:gd name="T8" fmla="*/ 50 w 133"/>
              <a:gd name="T9" fmla="*/ 84 h 133"/>
              <a:gd name="T10" fmla="*/ 50 w 133"/>
              <a:gd name="T11" fmla="*/ 53 h 133"/>
              <a:gd name="T12" fmla="*/ 21 w 133"/>
              <a:gd name="T13" fmla="*/ 41 h 133"/>
              <a:gd name="T14" fmla="*/ 21 w 133"/>
              <a:gd name="T15" fmla="*/ 51 h 133"/>
              <a:gd name="T16" fmla="*/ 50 w 133"/>
              <a:gd name="T17" fmla="*/ 63 h 133"/>
              <a:gd name="T18" fmla="*/ 50 w 133"/>
              <a:gd name="T19" fmla="*/ 53 h 133"/>
              <a:gd name="T20" fmla="*/ 130 w 133"/>
              <a:gd name="T21" fmla="*/ 2 h 133"/>
              <a:gd name="T22" fmla="*/ 123 w 133"/>
              <a:gd name="T23" fmla="*/ 1 h 133"/>
              <a:gd name="T24" fmla="*/ 66 w 133"/>
              <a:gd name="T25" fmla="*/ 23 h 133"/>
              <a:gd name="T26" fmla="*/ 10 w 133"/>
              <a:gd name="T27" fmla="*/ 1 h 133"/>
              <a:gd name="T28" fmla="*/ 3 w 133"/>
              <a:gd name="T29" fmla="*/ 2 h 133"/>
              <a:gd name="T30" fmla="*/ 0 w 133"/>
              <a:gd name="T31" fmla="*/ 8 h 133"/>
              <a:gd name="T32" fmla="*/ 0 w 133"/>
              <a:gd name="T33" fmla="*/ 102 h 133"/>
              <a:gd name="T34" fmla="*/ 5 w 133"/>
              <a:gd name="T35" fmla="*/ 109 h 133"/>
              <a:gd name="T36" fmla="*/ 64 w 133"/>
              <a:gd name="T37" fmla="*/ 133 h 133"/>
              <a:gd name="T38" fmla="*/ 65 w 133"/>
              <a:gd name="T39" fmla="*/ 133 h 133"/>
              <a:gd name="T40" fmla="*/ 66 w 133"/>
              <a:gd name="T41" fmla="*/ 133 h 133"/>
              <a:gd name="T42" fmla="*/ 68 w 133"/>
              <a:gd name="T43" fmla="*/ 133 h 133"/>
              <a:gd name="T44" fmla="*/ 69 w 133"/>
              <a:gd name="T45" fmla="*/ 133 h 133"/>
              <a:gd name="T46" fmla="*/ 128 w 133"/>
              <a:gd name="T47" fmla="*/ 109 h 133"/>
              <a:gd name="T48" fmla="*/ 133 w 133"/>
              <a:gd name="T49" fmla="*/ 102 h 133"/>
              <a:gd name="T50" fmla="*/ 133 w 133"/>
              <a:gd name="T51" fmla="*/ 8 h 133"/>
              <a:gd name="T52" fmla="*/ 130 w 133"/>
              <a:gd name="T53" fmla="*/ 2 h 133"/>
              <a:gd name="T54" fmla="*/ 59 w 133"/>
              <a:gd name="T55" fmla="*/ 118 h 133"/>
              <a:gd name="T56" fmla="*/ 12 w 133"/>
              <a:gd name="T57" fmla="*/ 99 h 133"/>
              <a:gd name="T58" fmla="*/ 12 w 133"/>
              <a:gd name="T59" fmla="*/ 17 h 133"/>
              <a:gd name="T60" fmla="*/ 59 w 133"/>
              <a:gd name="T61" fmla="*/ 35 h 133"/>
              <a:gd name="T62" fmla="*/ 59 w 133"/>
              <a:gd name="T63" fmla="*/ 118 h 133"/>
              <a:gd name="T64" fmla="*/ 121 w 133"/>
              <a:gd name="T65" fmla="*/ 99 h 133"/>
              <a:gd name="T66" fmla="*/ 74 w 133"/>
              <a:gd name="T67" fmla="*/ 118 h 133"/>
              <a:gd name="T68" fmla="*/ 74 w 133"/>
              <a:gd name="T69" fmla="*/ 35 h 133"/>
              <a:gd name="T70" fmla="*/ 121 w 133"/>
              <a:gd name="T71" fmla="*/ 17 h 133"/>
              <a:gd name="T72" fmla="*/ 121 w 133"/>
              <a:gd name="T73" fmla="*/ 99 h 133"/>
              <a:gd name="T74" fmla="*/ 112 w 133"/>
              <a:gd name="T75" fmla="*/ 72 h 133"/>
              <a:gd name="T76" fmla="*/ 83 w 133"/>
              <a:gd name="T77" fmla="*/ 84 h 133"/>
              <a:gd name="T78" fmla="*/ 83 w 133"/>
              <a:gd name="T79" fmla="*/ 94 h 133"/>
              <a:gd name="T80" fmla="*/ 112 w 133"/>
              <a:gd name="T81" fmla="*/ 82 h 133"/>
              <a:gd name="T82" fmla="*/ 112 w 133"/>
              <a:gd name="T83" fmla="*/ 72 h 133"/>
              <a:gd name="T84" fmla="*/ 112 w 133"/>
              <a:gd name="T85" fmla="*/ 41 h 133"/>
              <a:gd name="T86" fmla="*/ 83 w 133"/>
              <a:gd name="T87" fmla="*/ 53 h 133"/>
              <a:gd name="T88" fmla="*/ 83 w 133"/>
              <a:gd name="T89" fmla="*/ 63 h 133"/>
              <a:gd name="T90" fmla="*/ 112 w 133"/>
              <a:gd name="T91" fmla="*/ 51 h 133"/>
              <a:gd name="T92" fmla="*/ 112 w 133"/>
              <a:gd name="T93" fmla="*/ 4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3">
                <a:moveTo>
                  <a:pt x="50" y="84"/>
                </a:moveTo>
                <a:cubicBezTo>
                  <a:pt x="21" y="72"/>
                  <a:pt x="21" y="72"/>
                  <a:pt x="21" y="72"/>
                </a:cubicBezTo>
                <a:cubicBezTo>
                  <a:pt x="21" y="82"/>
                  <a:pt x="21" y="82"/>
                  <a:pt x="21" y="82"/>
                </a:cubicBezTo>
                <a:cubicBezTo>
                  <a:pt x="50" y="94"/>
                  <a:pt x="50" y="94"/>
                  <a:pt x="50" y="94"/>
                </a:cubicBezTo>
                <a:lnTo>
                  <a:pt x="50" y="84"/>
                </a:lnTo>
                <a:close/>
                <a:moveTo>
                  <a:pt x="50" y="53"/>
                </a:moveTo>
                <a:cubicBezTo>
                  <a:pt x="21" y="41"/>
                  <a:pt x="21" y="41"/>
                  <a:pt x="21" y="41"/>
                </a:cubicBezTo>
                <a:cubicBezTo>
                  <a:pt x="21" y="51"/>
                  <a:pt x="21" y="51"/>
                  <a:pt x="21" y="51"/>
                </a:cubicBezTo>
                <a:cubicBezTo>
                  <a:pt x="50" y="63"/>
                  <a:pt x="50" y="63"/>
                  <a:pt x="50" y="63"/>
                </a:cubicBezTo>
                <a:lnTo>
                  <a:pt x="50" y="53"/>
                </a:lnTo>
                <a:close/>
                <a:moveTo>
                  <a:pt x="130" y="2"/>
                </a:moveTo>
                <a:cubicBezTo>
                  <a:pt x="128" y="0"/>
                  <a:pt x="125" y="0"/>
                  <a:pt x="123" y="1"/>
                </a:cubicBezTo>
                <a:cubicBezTo>
                  <a:pt x="66" y="23"/>
                  <a:pt x="66" y="23"/>
                  <a:pt x="66" y="23"/>
                </a:cubicBezTo>
                <a:cubicBezTo>
                  <a:pt x="10" y="1"/>
                  <a:pt x="10" y="1"/>
                  <a:pt x="10" y="1"/>
                </a:cubicBezTo>
                <a:cubicBezTo>
                  <a:pt x="8" y="0"/>
                  <a:pt x="5" y="0"/>
                  <a:pt x="3" y="2"/>
                </a:cubicBezTo>
                <a:cubicBezTo>
                  <a:pt x="1" y="3"/>
                  <a:pt x="0" y="5"/>
                  <a:pt x="0" y="8"/>
                </a:cubicBezTo>
                <a:cubicBezTo>
                  <a:pt x="0" y="102"/>
                  <a:pt x="0" y="102"/>
                  <a:pt x="0" y="102"/>
                </a:cubicBezTo>
                <a:cubicBezTo>
                  <a:pt x="0" y="105"/>
                  <a:pt x="2" y="108"/>
                  <a:pt x="5" y="109"/>
                </a:cubicBezTo>
                <a:cubicBezTo>
                  <a:pt x="64" y="133"/>
                  <a:pt x="64" y="133"/>
                  <a:pt x="64" y="133"/>
                </a:cubicBezTo>
                <a:cubicBezTo>
                  <a:pt x="64" y="133"/>
                  <a:pt x="65" y="133"/>
                  <a:pt x="65" y="133"/>
                </a:cubicBezTo>
                <a:cubicBezTo>
                  <a:pt x="65" y="133"/>
                  <a:pt x="66" y="133"/>
                  <a:pt x="66" y="133"/>
                </a:cubicBezTo>
                <a:cubicBezTo>
                  <a:pt x="67" y="133"/>
                  <a:pt x="67" y="133"/>
                  <a:pt x="68" y="133"/>
                </a:cubicBezTo>
                <a:cubicBezTo>
                  <a:pt x="68" y="133"/>
                  <a:pt x="69" y="133"/>
                  <a:pt x="69" y="133"/>
                </a:cubicBezTo>
                <a:cubicBezTo>
                  <a:pt x="128" y="109"/>
                  <a:pt x="128" y="109"/>
                  <a:pt x="128" y="109"/>
                </a:cubicBezTo>
                <a:cubicBezTo>
                  <a:pt x="131" y="108"/>
                  <a:pt x="133" y="105"/>
                  <a:pt x="133" y="102"/>
                </a:cubicBezTo>
                <a:cubicBezTo>
                  <a:pt x="133" y="8"/>
                  <a:pt x="133" y="8"/>
                  <a:pt x="133" y="8"/>
                </a:cubicBezTo>
                <a:cubicBezTo>
                  <a:pt x="133" y="5"/>
                  <a:pt x="132" y="3"/>
                  <a:pt x="130" y="2"/>
                </a:cubicBezTo>
                <a:close/>
                <a:moveTo>
                  <a:pt x="59" y="118"/>
                </a:moveTo>
                <a:cubicBezTo>
                  <a:pt x="12" y="99"/>
                  <a:pt x="12" y="99"/>
                  <a:pt x="12" y="99"/>
                </a:cubicBezTo>
                <a:cubicBezTo>
                  <a:pt x="12" y="17"/>
                  <a:pt x="12" y="17"/>
                  <a:pt x="12" y="17"/>
                </a:cubicBezTo>
                <a:cubicBezTo>
                  <a:pt x="59" y="35"/>
                  <a:pt x="59" y="35"/>
                  <a:pt x="59" y="35"/>
                </a:cubicBezTo>
                <a:lnTo>
                  <a:pt x="59" y="118"/>
                </a:lnTo>
                <a:close/>
                <a:moveTo>
                  <a:pt x="121" y="99"/>
                </a:moveTo>
                <a:cubicBezTo>
                  <a:pt x="74" y="118"/>
                  <a:pt x="74" y="118"/>
                  <a:pt x="74" y="118"/>
                </a:cubicBezTo>
                <a:cubicBezTo>
                  <a:pt x="74" y="35"/>
                  <a:pt x="74" y="35"/>
                  <a:pt x="74" y="35"/>
                </a:cubicBezTo>
                <a:cubicBezTo>
                  <a:pt x="121" y="17"/>
                  <a:pt x="121" y="17"/>
                  <a:pt x="121" y="17"/>
                </a:cubicBezTo>
                <a:lnTo>
                  <a:pt x="121" y="99"/>
                </a:lnTo>
                <a:close/>
                <a:moveTo>
                  <a:pt x="112" y="72"/>
                </a:moveTo>
                <a:cubicBezTo>
                  <a:pt x="83" y="84"/>
                  <a:pt x="83" y="84"/>
                  <a:pt x="83" y="84"/>
                </a:cubicBezTo>
                <a:cubicBezTo>
                  <a:pt x="83" y="94"/>
                  <a:pt x="83" y="94"/>
                  <a:pt x="83" y="94"/>
                </a:cubicBezTo>
                <a:cubicBezTo>
                  <a:pt x="112" y="82"/>
                  <a:pt x="112" y="82"/>
                  <a:pt x="112" y="82"/>
                </a:cubicBezTo>
                <a:lnTo>
                  <a:pt x="112" y="72"/>
                </a:lnTo>
                <a:close/>
                <a:moveTo>
                  <a:pt x="112" y="41"/>
                </a:moveTo>
                <a:cubicBezTo>
                  <a:pt x="83" y="53"/>
                  <a:pt x="83" y="53"/>
                  <a:pt x="83" y="53"/>
                </a:cubicBezTo>
                <a:cubicBezTo>
                  <a:pt x="83" y="63"/>
                  <a:pt x="83" y="63"/>
                  <a:pt x="83" y="63"/>
                </a:cubicBezTo>
                <a:cubicBezTo>
                  <a:pt x="112" y="51"/>
                  <a:pt x="112" y="51"/>
                  <a:pt x="112" y="51"/>
                </a:cubicBezTo>
                <a:lnTo>
                  <a:pt x="112" y="4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38"/>
          <p:cNvSpPr>
            <a:spLocks/>
          </p:cNvSpPr>
          <p:nvPr/>
        </p:nvSpPr>
        <p:spPr bwMode="auto">
          <a:xfrm>
            <a:off x="7335297" y="1174959"/>
            <a:ext cx="360498" cy="281583"/>
          </a:xfrm>
          <a:custGeom>
            <a:avLst/>
            <a:gdLst/>
            <a:ahLst/>
            <a:cxnLst/>
            <a:rect l="l" t="t" r="r" b="b"/>
            <a:pathLst>
              <a:path w="638176" h="498475">
                <a:moveTo>
                  <a:pt x="0" y="7938"/>
                </a:moveTo>
                <a:lnTo>
                  <a:pt x="338138" y="7938"/>
                </a:lnTo>
                <a:lnTo>
                  <a:pt x="476250" y="247650"/>
                </a:lnTo>
                <a:lnTo>
                  <a:pt x="330200" y="498475"/>
                </a:lnTo>
                <a:lnTo>
                  <a:pt x="0" y="498475"/>
                </a:lnTo>
                <a:lnTo>
                  <a:pt x="0" y="206375"/>
                </a:lnTo>
                <a:lnTo>
                  <a:pt x="198438" y="206375"/>
                </a:lnTo>
                <a:lnTo>
                  <a:pt x="161925" y="142875"/>
                </a:lnTo>
                <a:lnTo>
                  <a:pt x="247650" y="142875"/>
                </a:lnTo>
                <a:lnTo>
                  <a:pt x="315913" y="244475"/>
                </a:lnTo>
                <a:lnTo>
                  <a:pt x="247650" y="357188"/>
                </a:lnTo>
                <a:lnTo>
                  <a:pt x="161925" y="357188"/>
                </a:lnTo>
                <a:lnTo>
                  <a:pt x="198438" y="285750"/>
                </a:lnTo>
                <a:lnTo>
                  <a:pt x="68263" y="285750"/>
                </a:lnTo>
                <a:lnTo>
                  <a:pt x="68263" y="415925"/>
                </a:lnTo>
                <a:lnTo>
                  <a:pt x="292100" y="415925"/>
                </a:lnTo>
                <a:lnTo>
                  <a:pt x="387350" y="244475"/>
                </a:lnTo>
                <a:lnTo>
                  <a:pt x="292100" y="82551"/>
                </a:lnTo>
                <a:lnTo>
                  <a:pt x="68263" y="82551"/>
                </a:lnTo>
                <a:lnTo>
                  <a:pt x="68263" y="142875"/>
                </a:lnTo>
                <a:lnTo>
                  <a:pt x="0" y="142875"/>
                </a:lnTo>
                <a:close/>
                <a:moveTo>
                  <a:pt x="495301" y="0"/>
                </a:moveTo>
                <a:lnTo>
                  <a:pt x="638176" y="239713"/>
                </a:lnTo>
                <a:lnTo>
                  <a:pt x="495301" y="492125"/>
                </a:lnTo>
                <a:lnTo>
                  <a:pt x="404813" y="492125"/>
                </a:lnTo>
                <a:lnTo>
                  <a:pt x="544513" y="239713"/>
                </a:lnTo>
                <a:lnTo>
                  <a:pt x="404813" y="47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57"/>
          <p:cNvSpPr>
            <a:spLocks noChangeAspect="1" noEditPoints="1"/>
          </p:cNvSpPr>
          <p:nvPr/>
        </p:nvSpPr>
        <p:spPr bwMode="auto">
          <a:xfrm>
            <a:off x="8032017" y="1109355"/>
            <a:ext cx="201454" cy="347187"/>
          </a:xfrm>
          <a:custGeom>
            <a:avLst/>
            <a:gdLst>
              <a:gd name="T0" fmla="*/ 378 w 382"/>
              <a:gd name="T1" fmla="*/ 331 h 661"/>
              <a:gd name="T2" fmla="*/ 378 w 382"/>
              <a:gd name="T3" fmla="*/ 331 h 661"/>
              <a:gd name="T4" fmla="*/ 364 w 382"/>
              <a:gd name="T5" fmla="*/ 305 h 661"/>
              <a:gd name="T6" fmla="*/ 337 w 382"/>
              <a:gd name="T7" fmla="*/ 319 h 661"/>
              <a:gd name="T8" fmla="*/ 190 w 382"/>
              <a:gd name="T9" fmla="*/ 428 h 661"/>
              <a:gd name="T10" fmla="*/ 190 w 382"/>
              <a:gd name="T11" fmla="*/ 428 h 661"/>
              <a:gd name="T12" fmla="*/ 43 w 382"/>
              <a:gd name="T13" fmla="*/ 319 h 661"/>
              <a:gd name="T14" fmla="*/ 17 w 382"/>
              <a:gd name="T15" fmla="*/ 304 h 661"/>
              <a:gd name="T16" fmla="*/ 2 w 382"/>
              <a:gd name="T17" fmla="*/ 331 h 661"/>
              <a:gd name="T18" fmla="*/ 139 w 382"/>
              <a:gd name="T19" fmla="*/ 464 h 661"/>
              <a:gd name="T20" fmla="*/ 139 w 382"/>
              <a:gd name="T21" fmla="*/ 467 h 661"/>
              <a:gd name="T22" fmla="*/ 139 w 382"/>
              <a:gd name="T23" fmla="*/ 610 h 661"/>
              <a:gd name="T24" fmla="*/ 82 w 382"/>
              <a:gd name="T25" fmla="*/ 611 h 661"/>
              <a:gd name="T26" fmla="*/ 26 w 382"/>
              <a:gd name="T27" fmla="*/ 636 h 661"/>
              <a:gd name="T28" fmla="*/ 83 w 382"/>
              <a:gd name="T29" fmla="*/ 661 h 661"/>
              <a:gd name="T30" fmla="*/ 294 w 382"/>
              <a:gd name="T31" fmla="*/ 660 h 661"/>
              <a:gd name="T32" fmla="*/ 343 w 382"/>
              <a:gd name="T33" fmla="*/ 635 h 661"/>
              <a:gd name="T34" fmla="*/ 293 w 382"/>
              <a:gd name="T35" fmla="*/ 610 h 661"/>
              <a:gd name="T36" fmla="*/ 236 w 382"/>
              <a:gd name="T37" fmla="*/ 610 h 661"/>
              <a:gd name="T38" fmla="*/ 236 w 382"/>
              <a:gd name="T39" fmla="*/ 467 h 661"/>
              <a:gd name="T40" fmla="*/ 236 w 382"/>
              <a:gd name="T41" fmla="*/ 466 h 661"/>
              <a:gd name="T42" fmla="*/ 378 w 382"/>
              <a:gd name="T43" fmla="*/ 331 h 661"/>
              <a:gd name="T44" fmla="*/ 86 w 382"/>
              <a:gd name="T45" fmla="*/ 330 h 661"/>
              <a:gd name="T46" fmla="*/ 86 w 382"/>
              <a:gd name="T47" fmla="*/ 330 h 661"/>
              <a:gd name="T48" fmla="*/ 86 w 382"/>
              <a:gd name="T49" fmla="*/ 62 h 661"/>
              <a:gd name="T50" fmla="*/ 136 w 382"/>
              <a:gd name="T51" fmla="*/ 5 h 661"/>
              <a:gd name="T52" fmla="*/ 136 w 382"/>
              <a:gd name="T53" fmla="*/ 207 h 661"/>
              <a:gd name="T54" fmla="*/ 153 w 382"/>
              <a:gd name="T55" fmla="*/ 225 h 661"/>
              <a:gd name="T56" fmla="*/ 169 w 382"/>
              <a:gd name="T57" fmla="*/ 207 h 661"/>
              <a:gd name="T58" fmla="*/ 169 w 382"/>
              <a:gd name="T59" fmla="*/ 0 h 661"/>
              <a:gd name="T60" fmla="*/ 203 w 382"/>
              <a:gd name="T61" fmla="*/ 1 h 661"/>
              <a:gd name="T62" fmla="*/ 203 w 382"/>
              <a:gd name="T63" fmla="*/ 205 h 661"/>
              <a:gd name="T64" fmla="*/ 220 w 382"/>
              <a:gd name="T65" fmla="*/ 223 h 661"/>
              <a:gd name="T66" fmla="*/ 236 w 382"/>
              <a:gd name="T67" fmla="*/ 205 h 661"/>
              <a:gd name="T68" fmla="*/ 236 w 382"/>
              <a:gd name="T69" fmla="*/ 6 h 661"/>
              <a:gd name="T70" fmla="*/ 289 w 382"/>
              <a:gd name="T71" fmla="*/ 62 h 661"/>
              <a:gd name="T72" fmla="*/ 289 w 382"/>
              <a:gd name="T73" fmla="*/ 330 h 661"/>
              <a:gd name="T74" fmla="*/ 202 w 382"/>
              <a:gd name="T75" fmla="*/ 401 h 661"/>
              <a:gd name="T76" fmla="*/ 177 w 382"/>
              <a:gd name="T77" fmla="*/ 401 h 661"/>
              <a:gd name="T78" fmla="*/ 86 w 382"/>
              <a:gd name="T79" fmla="*/ 33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661">
                <a:moveTo>
                  <a:pt x="378" y="331"/>
                </a:moveTo>
                <a:lnTo>
                  <a:pt x="378" y="331"/>
                </a:lnTo>
                <a:cubicBezTo>
                  <a:pt x="382" y="320"/>
                  <a:pt x="375" y="308"/>
                  <a:pt x="364" y="305"/>
                </a:cubicBezTo>
                <a:cubicBezTo>
                  <a:pt x="353" y="301"/>
                  <a:pt x="341" y="308"/>
                  <a:pt x="337" y="319"/>
                </a:cubicBezTo>
                <a:cubicBezTo>
                  <a:pt x="318" y="382"/>
                  <a:pt x="260" y="428"/>
                  <a:pt x="190" y="428"/>
                </a:cubicBezTo>
                <a:lnTo>
                  <a:pt x="190" y="428"/>
                </a:lnTo>
                <a:cubicBezTo>
                  <a:pt x="121" y="428"/>
                  <a:pt x="62" y="382"/>
                  <a:pt x="43" y="319"/>
                </a:cubicBezTo>
                <a:cubicBezTo>
                  <a:pt x="40" y="307"/>
                  <a:pt x="28" y="301"/>
                  <a:pt x="17" y="304"/>
                </a:cubicBezTo>
                <a:cubicBezTo>
                  <a:pt x="5" y="308"/>
                  <a:pt x="0" y="320"/>
                  <a:pt x="2" y="331"/>
                </a:cubicBezTo>
                <a:cubicBezTo>
                  <a:pt x="22" y="396"/>
                  <a:pt x="74" y="446"/>
                  <a:pt x="139" y="464"/>
                </a:cubicBezTo>
                <a:cubicBezTo>
                  <a:pt x="139" y="465"/>
                  <a:pt x="139" y="466"/>
                  <a:pt x="139" y="467"/>
                </a:cubicBezTo>
                <a:lnTo>
                  <a:pt x="139" y="610"/>
                </a:lnTo>
                <a:lnTo>
                  <a:pt x="82" y="611"/>
                </a:lnTo>
                <a:cubicBezTo>
                  <a:pt x="48" y="611"/>
                  <a:pt x="26" y="613"/>
                  <a:pt x="26" y="636"/>
                </a:cubicBezTo>
                <a:cubicBezTo>
                  <a:pt x="26" y="659"/>
                  <a:pt x="49" y="661"/>
                  <a:pt x="83" y="661"/>
                </a:cubicBezTo>
                <a:lnTo>
                  <a:pt x="294" y="660"/>
                </a:lnTo>
                <a:cubicBezTo>
                  <a:pt x="334" y="660"/>
                  <a:pt x="343" y="650"/>
                  <a:pt x="343" y="635"/>
                </a:cubicBezTo>
                <a:cubicBezTo>
                  <a:pt x="343" y="620"/>
                  <a:pt x="337" y="610"/>
                  <a:pt x="293" y="610"/>
                </a:cubicBezTo>
                <a:lnTo>
                  <a:pt x="236" y="610"/>
                </a:lnTo>
                <a:lnTo>
                  <a:pt x="236" y="467"/>
                </a:lnTo>
                <a:cubicBezTo>
                  <a:pt x="236" y="466"/>
                  <a:pt x="236" y="466"/>
                  <a:pt x="236" y="466"/>
                </a:cubicBezTo>
                <a:cubicBezTo>
                  <a:pt x="304" y="449"/>
                  <a:pt x="358" y="398"/>
                  <a:pt x="378" y="331"/>
                </a:cubicBezTo>
                <a:close/>
                <a:moveTo>
                  <a:pt x="86" y="330"/>
                </a:moveTo>
                <a:lnTo>
                  <a:pt x="86" y="330"/>
                </a:lnTo>
                <a:lnTo>
                  <a:pt x="86" y="62"/>
                </a:lnTo>
                <a:cubicBezTo>
                  <a:pt x="86" y="36"/>
                  <a:pt x="109" y="14"/>
                  <a:pt x="136" y="5"/>
                </a:cubicBezTo>
                <a:lnTo>
                  <a:pt x="136" y="207"/>
                </a:lnTo>
                <a:cubicBezTo>
                  <a:pt x="136" y="217"/>
                  <a:pt x="144" y="225"/>
                  <a:pt x="153" y="225"/>
                </a:cubicBezTo>
                <a:cubicBezTo>
                  <a:pt x="162" y="225"/>
                  <a:pt x="169" y="217"/>
                  <a:pt x="169" y="207"/>
                </a:cubicBezTo>
                <a:lnTo>
                  <a:pt x="169" y="0"/>
                </a:lnTo>
                <a:lnTo>
                  <a:pt x="203" y="1"/>
                </a:lnTo>
                <a:lnTo>
                  <a:pt x="203" y="205"/>
                </a:lnTo>
                <a:cubicBezTo>
                  <a:pt x="203" y="215"/>
                  <a:pt x="211" y="223"/>
                  <a:pt x="220" y="223"/>
                </a:cubicBezTo>
                <a:cubicBezTo>
                  <a:pt x="229" y="223"/>
                  <a:pt x="236" y="215"/>
                  <a:pt x="236" y="205"/>
                </a:cubicBezTo>
                <a:lnTo>
                  <a:pt x="236" y="6"/>
                </a:lnTo>
                <a:cubicBezTo>
                  <a:pt x="265" y="15"/>
                  <a:pt x="289" y="37"/>
                  <a:pt x="289" y="62"/>
                </a:cubicBezTo>
                <a:lnTo>
                  <a:pt x="289" y="330"/>
                </a:lnTo>
                <a:cubicBezTo>
                  <a:pt x="289" y="364"/>
                  <a:pt x="253" y="397"/>
                  <a:pt x="202" y="401"/>
                </a:cubicBezTo>
                <a:lnTo>
                  <a:pt x="177" y="401"/>
                </a:lnTo>
                <a:cubicBezTo>
                  <a:pt x="137" y="401"/>
                  <a:pt x="86" y="364"/>
                  <a:pt x="86" y="33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83"/>
          <p:cNvSpPr>
            <a:spLocks noChangeAspect="1" noEditPoints="1"/>
          </p:cNvSpPr>
          <p:nvPr/>
        </p:nvSpPr>
        <p:spPr bwMode="auto">
          <a:xfrm>
            <a:off x="8582225" y="1154790"/>
            <a:ext cx="376290" cy="301752"/>
          </a:xfrm>
          <a:custGeom>
            <a:avLst/>
            <a:gdLst>
              <a:gd name="T0" fmla="*/ 125 w 147"/>
              <a:gd name="T1" fmla="*/ 22 h 118"/>
              <a:gd name="T2" fmla="*/ 118 w 147"/>
              <a:gd name="T3" fmla="*/ 14 h 118"/>
              <a:gd name="T4" fmla="*/ 30 w 147"/>
              <a:gd name="T5" fmla="*/ 14 h 118"/>
              <a:gd name="T6" fmla="*/ 22 w 147"/>
              <a:gd name="T7" fmla="*/ 22 h 118"/>
              <a:gd name="T8" fmla="*/ 22 w 147"/>
              <a:gd name="T9" fmla="*/ 29 h 118"/>
              <a:gd name="T10" fmla="*/ 125 w 147"/>
              <a:gd name="T11" fmla="*/ 29 h 118"/>
              <a:gd name="T12" fmla="*/ 125 w 147"/>
              <a:gd name="T13" fmla="*/ 22 h 118"/>
              <a:gd name="T14" fmla="*/ 103 w 147"/>
              <a:gd name="T15" fmla="*/ 0 h 118"/>
              <a:gd name="T16" fmla="*/ 44 w 147"/>
              <a:gd name="T17" fmla="*/ 0 h 118"/>
              <a:gd name="T18" fmla="*/ 37 w 147"/>
              <a:gd name="T19" fmla="*/ 7 h 118"/>
              <a:gd name="T20" fmla="*/ 110 w 147"/>
              <a:gd name="T21" fmla="*/ 7 h 118"/>
              <a:gd name="T22" fmla="*/ 103 w 147"/>
              <a:gd name="T23" fmla="*/ 0 h 118"/>
              <a:gd name="T24" fmla="*/ 140 w 147"/>
              <a:gd name="T25" fmla="*/ 29 h 118"/>
              <a:gd name="T26" fmla="*/ 135 w 147"/>
              <a:gd name="T27" fmla="*/ 25 h 118"/>
              <a:gd name="T28" fmla="*/ 135 w 147"/>
              <a:gd name="T29" fmla="*/ 37 h 118"/>
              <a:gd name="T30" fmla="*/ 12 w 147"/>
              <a:gd name="T31" fmla="*/ 37 h 118"/>
              <a:gd name="T32" fmla="*/ 12 w 147"/>
              <a:gd name="T33" fmla="*/ 25 h 118"/>
              <a:gd name="T34" fmla="*/ 8 w 147"/>
              <a:gd name="T35" fmla="*/ 29 h 118"/>
              <a:gd name="T36" fmla="*/ 2 w 147"/>
              <a:gd name="T37" fmla="*/ 44 h 118"/>
              <a:gd name="T38" fmla="*/ 13 w 147"/>
              <a:gd name="T39" fmla="*/ 110 h 118"/>
              <a:gd name="T40" fmla="*/ 22 w 147"/>
              <a:gd name="T41" fmla="*/ 118 h 118"/>
              <a:gd name="T42" fmla="*/ 125 w 147"/>
              <a:gd name="T43" fmla="*/ 118 h 118"/>
              <a:gd name="T44" fmla="*/ 134 w 147"/>
              <a:gd name="T45" fmla="*/ 110 h 118"/>
              <a:gd name="T46" fmla="*/ 146 w 147"/>
              <a:gd name="T47" fmla="*/ 44 h 118"/>
              <a:gd name="T48" fmla="*/ 140 w 147"/>
              <a:gd name="T49" fmla="*/ 29 h 118"/>
              <a:gd name="T50" fmla="*/ 103 w 147"/>
              <a:gd name="T51" fmla="*/ 69 h 118"/>
              <a:gd name="T52" fmla="*/ 96 w 147"/>
              <a:gd name="T53" fmla="*/ 76 h 118"/>
              <a:gd name="T54" fmla="*/ 52 w 147"/>
              <a:gd name="T55" fmla="*/ 76 h 118"/>
              <a:gd name="T56" fmla="*/ 44 w 147"/>
              <a:gd name="T57" fmla="*/ 69 h 118"/>
              <a:gd name="T58" fmla="*/ 44 w 147"/>
              <a:gd name="T59" fmla="*/ 54 h 118"/>
              <a:gd name="T60" fmla="*/ 55 w 147"/>
              <a:gd name="T61" fmla="*/ 54 h 118"/>
              <a:gd name="T62" fmla="*/ 55 w 147"/>
              <a:gd name="T63" fmla="*/ 66 h 118"/>
              <a:gd name="T64" fmla="*/ 93 w 147"/>
              <a:gd name="T65" fmla="*/ 66 h 118"/>
              <a:gd name="T66" fmla="*/ 93 w 147"/>
              <a:gd name="T67" fmla="*/ 54 h 118"/>
              <a:gd name="T68" fmla="*/ 103 w 147"/>
              <a:gd name="T69" fmla="*/ 54 h 118"/>
              <a:gd name="T70" fmla="*/ 103 w 147"/>
              <a:gd name="T71"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18">
                <a:moveTo>
                  <a:pt x="125" y="22"/>
                </a:moveTo>
                <a:cubicBezTo>
                  <a:pt x="125" y="14"/>
                  <a:pt x="118" y="14"/>
                  <a:pt x="118" y="14"/>
                </a:cubicBezTo>
                <a:cubicBezTo>
                  <a:pt x="30" y="14"/>
                  <a:pt x="30" y="14"/>
                  <a:pt x="30" y="14"/>
                </a:cubicBezTo>
                <a:cubicBezTo>
                  <a:pt x="30" y="14"/>
                  <a:pt x="22" y="14"/>
                  <a:pt x="22" y="22"/>
                </a:cubicBezTo>
                <a:cubicBezTo>
                  <a:pt x="22" y="29"/>
                  <a:pt x="22" y="29"/>
                  <a:pt x="22" y="29"/>
                </a:cubicBezTo>
                <a:cubicBezTo>
                  <a:pt x="125" y="29"/>
                  <a:pt x="125" y="29"/>
                  <a:pt x="125" y="29"/>
                </a:cubicBezTo>
                <a:lnTo>
                  <a:pt x="125" y="22"/>
                </a:lnTo>
                <a:close/>
                <a:moveTo>
                  <a:pt x="103" y="0"/>
                </a:moveTo>
                <a:cubicBezTo>
                  <a:pt x="44" y="0"/>
                  <a:pt x="44" y="0"/>
                  <a:pt x="44" y="0"/>
                </a:cubicBezTo>
                <a:cubicBezTo>
                  <a:pt x="44" y="0"/>
                  <a:pt x="37" y="0"/>
                  <a:pt x="37" y="7"/>
                </a:cubicBezTo>
                <a:cubicBezTo>
                  <a:pt x="110" y="7"/>
                  <a:pt x="110" y="7"/>
                  <a:pt x="110" y="7"/>
                </a:cubicBezTo>
                <a:cubicBezTo>
                  <a:pt x="110" y="0"/>
                  <a:pt x="103" y="0"/>
                  <a:pt x="103" y="0"/>
                </a:cubicBezTo>
                <a:close/>
                <a:moveTo>
                  <a:pt x="140" y="29"/>
                </a:moveTo>
                <a:cubicBezTo>
                  <a:pt x="135" y="25"/>
                  <a:pt x="135" y="25"/>
                  <a:pt x="135" y="25"/>
                </a:cubicBezTo>
                <a:cubicBezTo>
                  <a:pt x="135" y="37"/>
                  <a:pt x="135" y="37"/>
                  <a:pt x="135" y="37"/>
                </a:cubicBezTo>
                <a:cubicBezTo>
                  <a:pt x="12" y="37"/>
                  <a:pt x="12" y="37"/>
                  <a:pt x="12" y="37"/>
                </a:cubicBezTo>
                <a:cubicBezTo>
                  <a:pt x="12" y="25"/>
                  <a:pt x="12" y="25"/>
                  <a:pt x="12" y="25"/>
                </a:cubicBezTo>
                <a:cubicBezTo>
                  <a:pt x="12" y="25"/>
                  <a:pt x="12" y="25"/>
                  <a:pt x="8" y="29"/>
                </a:cubicBezTo>
                <a:cubicBezTo>
                  <a:pt x="3" y="34"/>
                  <a:pt x="0" y="35"/>
                  <a:pt x="2" y="44"/>
                </a:cubicBezTo>
                <a:cubicBezTo>
                  <a:pt x="4" y="53"/>
                  <a:pt x="12" y="104"/>
                  <a:pt x="13" y="110"/>
                </a:cubicBezTo>
                <a:cubicBezTo>
                  <a:pt x="15" y="118"/>
                  <a:pt x="22" y="118"/>
                  <a:pt x="22" y="118"/>
                </a:cubicBezTo>
                <a:cubicBezTo>
                  <a:pt x="125" y="118"/>
                  <a:pt x="125" y="118"/>
                  <a:pt x="125" y="118"/>
                </a:cubicBezTo>
                <a:cubicBezTo>
                  <a:pt x="125" y="118"/>
                  <a:pt x="133" y="118"/>
                  <a:pt x="134" y="110"/>
                </a:cubicBezTo>
                <a:cubicBezTo>
                  <a:pt x="135" y="104"/>
                  <a:pt x="144" y="53"/>
                  <a:pt x="146" y="44"/>
                </a:cubicBezTo>
                <a:cubicBezTo>
                  <a:pt x="147" y="35"/>
                  <a:pt x="144" y="34"/>
                  <a:pt x="140" y="29"/>
                </a:cubicBezTo>
                <a:close/>
                <a:moveTo>
                  <a:pt x="103" y="69"/>
                </a:moveTo>
                <a:cubicBezTo>
                  <a:pt x="103" y="69"/>
                  <a:pt x="103" y="76"/>
                  <a:pt x="96" y="76"/>
                </a:cubicBezTo>
                <a:cubicBezTo>
                  <a:pt x="52" y="76"/>
                  <a:pt x="52" y="76"/>
                  <a:pt x="52" y="76"/>
                </a:cubicBezTo>
                <a:cubicBezTo>
                  <a:pt x="44" y="76"/>
                  <a:pt x="44" y="69"/>
                  <a:pt x="44" y="69"/>
                </a:cubicBezTo>
                <a:cubicBezTo>
                  <a:pt x="44" y="54"/>
                  <a:pt x="44" y="54"/>
                  <a:pt x="44" y="54"/>
                </a:cubicBezTo>
                <a:cubicBezTo>
                  <a:pt x="55" y="54"/>
                  <a:pt x="55" y="54"/>
                  <a:pt x="55" y="54"/>
                </a:cubicBezTo>
                <a:cubicBezTo>
                  <a:pt x="55" y="66"/>
                  <a:pt x="55" y="66"/>
                  <a:pt x="55" y="66"/>
                </a:cubicBezTo>
                <a:cubicBezTo>
                  <a:pt x="93" y="66"/>
                  <a:pt x="93" y="66"/>
                  <a:pt x="93" y="66"/>
                </a:cubicBezTo>
                <a:cubicBezTo>
                  <a:pt x="93" y="54"/>
                  <a:pt x="93" y="54"/>
                  <a:pt x="93" y="54"/>
                </a:cubicBezTo>
                <a:cubicBezTo>
                  <a:pt x="103" y="54"/>
                  <a:pt x="103" y="54"/>
                  <a:pt x="103" y="54"/>
                </a:cubicBezTo>
                <a:lnTo>
                  <a:pt x="103" y="69"/>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6782652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4" name="think-cell Slide" r:id="rId5" imgW="338" imgH="338" progId="TCLayout.ActiveDocument.1">
                  <p:embed/>
                </p:oleObj>
              </mc:Choice>
              <mc:Fallback>
                <p:oleObj name="think-cell Slide" r:id="rId5" imgW="338" imgH="33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29441" name="Title 1"/>
          <p:cNvSpPr>
            <a:spLocks noGrp="1"/>
          </p:cNvSpPr>
          <p:nvPr>
            <p:ph type="title"/>
          </p:nvPr>
        </p:nvSpPr>
        <p:spPr>
          <a:xfrm>
            <a:off x="365760" y="295683"/>
            <a:ext cx="8412480" cy="459143"/>
          </a:xfrm>
        </p:spPr>
        <p:txBody>
          <a:bodyPr vert="horz" lIns="0" tIns="0" rIns="0" bIns="0" rtlCol="0" anchor="t" anchorCtr="0">
            <a:noAutofit/>
          </a:bodyPr>
          <a:lstStyle/>
          <a:p>
            <a:r>
              <a:rPr lang="en-US" dirty="0"/>
              <a:t>Timeline of Major Regulatory Events: 2016–2026</a:t>
            </a:r>
          </a:p>
        </p:txBody>
      </p:sp>
      <p:sp>
        <p:nvSpPr>
          <p:cNvPr id="32" name="object 42"/>
          <p:cNvSpPr/>
          <p:nvPr/>
        </p:nvSpPr>
        <p:spPr>
          <a:xfrm>
            <a:off x="9705763" y="2680398"/>
            <a:ext cx="0" cy="0"/>
          </a:xfrm>
          <a:custGeom>
            <a:avLst/>
            <a:gdLst/>
            <a:ahLst/>
            <a:cxnLst/>
            <a:rect l="l" t="t" r="r" b="b"/>
            <a:pathLst>
              <a:path>
                <a:moveTo>
                  <a:pt x="0" y="0"/>
                </a:moveTo>
                <a:lnTo>
                  <a:pt x="0" y="0"/>
                </a:lnTo>
              </a:path>
            </a:pathLst>
          </a:custGeom>
          <a:ln w="25400">
            <a:solidFill>
              <a:srgbClr val="99CA48"/>
            </a:solidFill>
          </a:ln>
        </p:spPr>
        <p:txBody>
          <a:bodyPr wrap="square" lIns="0" tIns="0" rIns="0" bIns="0" rtlCol="0"/>
          <a:lstStyle/>
          <a:p>
            <a:endParaRPr sz="1015" dirty="0">
              <a:solidFill>
                <a:schemeClr val="tx2"/>
              </a:solidFill>
            </a:endParaRPr>
          </a:p>
        </p:txBody>
      </p:sp>
      <p:sp>
        <p:nvSpPr>
          <p:cNvPr id="33" name="object 43"/>
          <p:cNvSpPr/>
          <p:nvPr/>
        </p:nvSpPr>
        <p:spPr>
          <a:xfrm>
            <a:off x="9705763" y="3204686"/>
            <a:ext cx="0" cy="0"/>
          </a:xfrm>
          <a:custGeom>
            <a:avLst/>
            <a:gdLst/>
            <a:ahLst/>
            <a:cxnLst/>
            <a:rect l="l" t="t" r="r" b="b"/>
            <a:pathLst>
              <a:path>
                <a:moveTo>
                  <a:pt x="0" y="0"/>
                </a:moveTo>
                <a:lnTo>
                  <a:pt x="0" y="0"/>
                </a:lnTo>
              </a:path>
            </a:pathLst>
          </a:custGeom>
          <a:ln w="25400">
            <a:solidFill>
              <a:srgbClr val="99CA48"/>
            </a:solidFill>
          </a:ln>
        </p:spPr>
        <p:txBody>
          <a:bodyPr wrap="square" lIns="0" tIns="0" rIns="0" bIns="0" rtlCol="0"/>
          <a:lstStyle/>
          <a:p>
            <a:endParaRPr sz="1015" dirty="0">
              <a:solidFill>
                <a:schemeClr val="tx2"/>
              </a:solidFill>
            </a:endParaRPr>
          </a:p>
        </p:txBody>
      </p:sp>
      <p:cxnSp>
        <p:nvCxnSpPr>
          <p:cNvPr id="113" name="Straight Connector 112"/>
          <p:cNvCxnSpPr>
            <a:endCxn id="213" idx="2"/>
          </p:cNvCxnSpPr>
          <p:nvPr/>
        </p:nvCxnSpPr>
        <p:spPr>
          <a:xfrm>
            <a:off x="494516" y="1727868"/>
            <a:ext cx="8251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9" name="object 33"/>
          <p:cNvSpPr/>
          <p:nvPr/>
        </p:nvSpPr>
        <p:spPr>
          <a:xfrm>
            <a:off x="1604265" y="2676939"/>
            <a:ext cx="0" cy="0"/>
          </a:xfrm>
          <a:custGeom>
            <a:avLst/>
            <a:gdLst/>
            <a:ahLst/>
            <a:cxnLst/>
            <a:rect l="l" t="t" r="r" b="b"/>
            <a:pathLst>
              <a:path>
                <a:moveTo>
                  <a:pt x="0" y="0"/>
                </a:moveTo>
                <a:lnTo>
                  <a:pt x="0" y="0"/>
                </a:lnTo>
              </a:path>
            </a:pathLst>
          </a:custGeom>
          <a:ln w="25400">
            <a:solidFill>
              <a:srgbClr val="99CA48"/>
            </a:solidFill>
          </a:ln>
        </p:spPr>
        <p:txBody>
          <a:bodyPr wrap="square" lIns="0" tIns="0" rIns="0" bIns="0" rtlCol="0"/>
          <a:lstStyle/>
          <a:p>
            <a:endParaRPr sz="1015" dirty="0">
              <a:solidFill>
                <a:schemeClr val="tx2"/>
              </a:solidFill>
            </a:endParaRPr>
          </a:p>
        </p:txBody>
      </p:sp>
      <p:sp>
        <p:nvSpPr>
          <p:cNvPr id="142" name="object 34"/>
          <p:cNvSpPr/>
          <p:nvPr/>
        </p:nvSpPr>
        <p:spPr>
          <a:xfrm>
            <a:off x="1604265" y="2762315"/>
            <a:ext cx="0" cy="0"/>
          </a:xfrm>
          <a:custGeom>
            <a:avLst/>
            <a:gdLst/>
            <a:ahLst/>
            <a:cxnLst/>
            <a:rect l="l" t="t" r="r" b="b"/>
            <a:pathLst>
              <a:path>
                <a:moveTo>
                  <a:pt x="0" y="0"/>
                </a:moveTo>
                <a:lnTo>
                  <a:pt x="0" y="0"/>
                </a:lnTo>
              </a:path>
            </a:pathLst>
          </a:custGeom>
          <a:ln w="25400">
            <a:solidFill>
              <a:srgbClr val="99CA48"/>
            </a:solidFill>
          </a:ln>
        </p:spPr>
        <p:txBody>
          <a:bodyPr wrap="square" lIns="0" tIns="0" rIns="0" bIns="0" rtlCol="0"/>
          <a:lstStyle/>
          <a:p>
            <a:endParaRPr sz="1015" dirty="0">
              <a:solidFill>
                <a:schemeClr val="tx2"/>
              </a:solidFill>
            </a:endParaRPr>
          </a:p>
        </p:txBody>
      </p:sp>
      <p:sp>
        <p:nvSpPr>
          <p:cNvPr id="143" name="object 36"/>
          <p:cNvSpPr/>
          <p:nvPr/>
        </p:nvSpPr>
        <p:spPr>
          <a:xfrm>
            <a:off x="3154274" y="2676939"/>
            <a:ext cx="0" cy="0"/>
          </a:xfrm>
          <a:custGeom>
            <a:avLst/>
            <a:gdLst/>
            <a:ahLst/>
            <a:cxnLst/>
            <a:rect l="l" t="t" r="r" b="b"/>
            <a:pathLst>
              <a:path>
                <a:moveTo>
                  <a:pt x="0" y="0"/>
                </a:moveTo>
                <a:lnTo>
                  <a:pt x="0" y="0"/>
                </a:lnTo>
              </a:path>
            </a:pathLst>
          </a:custGeom>
          <a:ln w="25400">
            <a:solidFill>
              <a:srgbClr val="99CA48"/>
            </a:solidFill>
          </a:ln>
        </p:spPr>
        <p:txBody>
          <a:bodyPr wrap="square" lIns="0" tIns="0" rIns="0" bIns="0" rtlCol="0"/>
          <a:lstStyle/>
          <a:p>
            <a:endParaRPr sz="1015" dirty="0">
              <a:solidFill>
                <a:schemeClr val="tx2"/>
              </a:solidFill>
            </a:endParaRPr>
          </a:p>
        </p:txBody>
      </p:sp>
      <p:sp>
        <p:nvSpPr>
          <p:cNvPr id="144" name="object 37"/>
          <p:cNvSpPr/>
          <p:nvPr/>
        </p:nvSpPr>
        <p:spPr>
          <a:xfrm>
            <a:off x="3154274" y="3201227"/>
            <a:ext cx="0" cy="0"/>
          </a:xfrm>
          <a:custGeom>
            <a:avLst/>
            <a:gdLst/>
            <a:ahLst/>
            <a:cxnLst/>
            <a:rect l="l" t="t" r="r" b="b"/>
            <a:pathLst>
              <a:path>
                <a:moveTo>
                  <a:pt x="0" y="0"/>
                </a:moveTo>
                <a:lnTo>
                  <a:pt x="0" y="0"/>
                </a:lnTo>
              </a:path>
            </a:pathLst>
          </a:custGeom>
          <a:ln w="25400">
            <a:solidFill>
              <a:srgbClr val="99CA48"/>
            </a:solidFill>
          </a:ln>
        </p:spPr>
        <p:txBody>
          <a:bodyPr wrap="square" lIns="0" tIns="0" rIns="0" bIns="0" rtlCol="0"/>
          <a:lstStyle/>
          <a:p>
            <a:endParaRPr sz="1015" dirty="0">
              <a:solidFill>
                <a:schemeClr val="tx2"/>
              </a:solidFill>
            </a:endParaRPr>
          </a:p>
        </p:txBody>
      </p:sp>
      <p:sp>
        <p:nvSpPr>
          <p:cNvPr id="146" name="object 39"/>
          <p:cNvSpPr/>
          <p:nvPr/>
        </p:nvSpPr>
        <p:spPr>
          <a:xfrm>
            <a:off x="5195933" y="2676939"/>
            <a:ext cx="0" cy="0"/>
          </a:xfrm>
          <a:custGeom>
            <a:avLst/>
            <a:gdLst/>
            <a:ahLst/>
            <a:cxnLst/>
            <a:rect l="l" t="t" r="r" b="b"/>
            <a:pathLst>
              <a:path>
                <a:moveTo>
                  <a:pt x="0" y="0"/>
                </a:moveTo>
                <a:lnTo>
                  <a:pt x="0" y="0"/>
                </a:lnTo>
              </a:path>
            </a:pathLst>
          </a:custGeom>
          <a:ln w="25400">
            <a:solidFill>
              <a:srgbClr val="99CA48"/>
            </a:solidFill>
          </a:ln>
        </p:spPr>
        <p:txBody>
          <a:bodyPr wrap="square" lIns="0" tIns="0" rIns="0" bIns="0" rtlCol="0"/>
          <a:lstStyle/>
          <a:p>
            <a:endParaRPr sz="1015" dirty="0">
              <a:solidFill>
                <a:schemeClr val="tx2"/>
              </a:solidFill>
            </a:endParaRPr>
          </a:p>
        </p:txBody>
      </p:sp>
      <p:sp>
        <p:nvSpPr>
          <p:cNvPr id="149" name="object 42"/>
          <p:cNvSpPr/>
          <p:nvPr/>
        </p:nvSpPr>
        <p:spPr>
          <a:xfrm>
            <a:off x="9705763" y="2680398"/>
            <a:ext cx="0" cy="0"/>
          </a:xfrm>
          <a:custGeom>
            <a:avLst/>
            <a:gdLst/>
            <a:ahLst/>
            <a:cxnLst/>
            <a:rect l="l" t="t" r="r" b="b"/>
            <a:pathLst>
              <a:path>
                <a:moveTo>
                  <a:pt x="0" y="0"/>
                </a:moveTo>
                <a:lnTo>
                  <a:pt x="0" y="0"/>
                </a:lnTo>
              </a:path>
            </a:pathLst>
          </a:custGeom>
          <a:ln w="25400">
            <a:solidFill>
              <a:srgbClr val="99CA48"/>
            </a:solidFill>
          </a:ln>
        </p:spPr>
        <p:txBody>
          <a:bodyPr wrap="square" lIns="0" tIns="0" rIns="0" bIns="0" rtlCol="0"/>
          <a:lstStyle/>
          <a:p>
            <a:endParaRPr sz="1015" dirty="0">
              <a:solidFill>
                <a:schemeClr val="tx2"/>
              </a:solidFill>
            </a:endParaRPr>
          </a:p>
        </p:txBody>
      </p:sp>
      <p:sp>
        <p:nvSpPr>
          <p:cNvPr id="150" name="object 43"/>
          <p:cNvSpPr/>
          <p:nvPr/>
        </p:nvSpPr>
        <p:spPr>
          <a:xfrm>
            <a:off x="9705763" y="3204686"/>
            <a:ext cx="0" cy="0"/>
          </a:xfrm>
          <a:custGeom>
            <a:avLst/>
            <a:gdLst/>
            <a:ahLst/>
            <a:cxnLst/>
            <a:rect l="l" t="t" r="r" b="b"/>
            <a:pathLst>
              <a:path>
                <a:moveTo>
                  <a:pt x="0" y="0"/>
                </a:moveTo>
                <a:lnTo>
                  <a:pt x="0" y="0"/>
                </a:lnTo>
              </a:path>
            </a:pathLst>
          </a:custGeom>
          <a:ln w="25400">
            <a:solidFill>
              <a:srgbClr val="99CA48"/>
            </a:solidFill>
          </a:ln>
        </p:spPr>
        <p:txBody>
          <a:bodyPr wrap="square" lIns="0" tIns="0" rIns="0" bIns="0" rtlCol="0"/>
          <a:lstStyle/>
          <a:p>
            <a:endParaRPr sz="1015" dirty="0">
              <a:solidFill>
                <a:schemeClr val="tx2"/>
              </a:solidFill>
            </a:endParaRPr>
          </a:p>
        </p:txBody>
      </p:sp>
      <p:graphicFrame>
        <p:nvGraphicFramePr>
          <p:cNvPr id="151" name="object 26"/>
          <p:cNvGraphicFramePr>
            <a:graphicFrameLocks noGrp="1"/>
          </p:cNvGraphicFramePr>
          <p:nvPr>
            <p:extLst/>
          </p:nvPr>
        </p:nvGraphicFramePr>
        <p:xfrm>
          <a:off x="370398" y="2065669"/>
          <a:ext cx="1783080" cy="2178050"/>
        </p:xfrm>
        <a:graphic>
          <a:graphicData uri="http://schemas.openxmlformats.org/drawingml/2006/table">
            <a:tbl>
              <a:tblPr firstRow="1" bandRow="1"/>
              <a:tblGrid>
                <a:gridCol w="228600"/>
                <a:gridCol w="1554480"/>
              </a:tblGrid>
              <a:tr h="183387">
                <a:tc>
                  <a:txBody>
                    <a:bodyPr/>
                    <a:lstStyle/>
                    <a:p>
                      <a:pPr marL="0" algn="l" defTabSz="914400" rtl="0" eaLnBrk="1" latinLnBrk="0" hangingPunct="1">
                        <a:lnSpc>
                          <a:spcPct val="100000"/>
                        </a:lnSpc>
                      </a:pPr>
                      <a:r>
                        <a:rPr lang="en-US" sz="700" b="1" kern="1200" spc="-15" dirty="0" smtClean="0">
                          <a:solidFill>
                            <a:schemeClr val="tx2"/>
                          </a:solidFill>
                        </a:rPr>
                        <a:t>Jan 1</a:t>
                      </a:r>
                    </a:p>
                    <a:p>
                      <a:pPr marL="0" algn="l" defTabSz="914400" rtl="0" eaLnBrk="1" latinLnBrk="0" hangingPunct="1">
                        <a:lnSpc>
                          <a:spcPct val="100000"/>
                        </a:lnSpc>
                      </a:pP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spcBef>
                          <a:spcPts val="180"/>
                        </a:spcBef>
                      </a:pPr>
                      <a:r>
                        <a:rPr lang="en-US" sz="700" b="1" dirty="0" smtClean="0">
                          <a:solidFill>
                            <a:schemeClr val="tx2"/>
                          </a:solidFill>
                        </a:rPr>
                        <a:t>MACRA: </a:t>
                      </a:r>
                      <a:r>
                        <a:rPr lang="en-US" sz="700" dirty="0" smtClean="0">
                          <a:solidFill>
                            <a:schemeClr val="tx2"/>
                          </a:solidFill>
                        </a:rPr>
                        <a:t>First year of 0.5%</a:t>
                      </a:r>
                      <a:r>
                        <a:rPr lang="en-US" sz="700" baseline="0" dirty="0" smtClean="0">
                          <a:solidFill>
                            <a:schemeClr val="tx2"/>
                          </a:solidFill>
                        </a:rPr>
                        <a:t> annual payment update under Medicare physician fee schedule</a:t>
                      </a:r>
                      <a:endParaRPr sz="700" b="0" dirty="0">
                        <a:solidFill>
                          <a:schemeClr val="tx2"/>
                        </a:solidFill>
                        <a:latin typeface="+mn-lt"/>
                        <a:cs typeface="Frutiger Next Pro Light"/>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224291">
                <a:tc>
                  <a:txBody>
                    <a:bodyPr/>
                    <a:lstStyle/>
                    <a:p>
                      <a:pPr marL="0" algn="l" defTabSz="914400" rtl="0" eaLnBrk="1" latinLnBrk="0" hangingPunct="1">
                        <a:lnSpc>
                          <a:spcPct val="100000"/>
                        </a:lnSpc>
                      </a:pPr>
                      <a:r>
                        <a:rPr lang="en-US" sz="700" b="1" kern="1200" spc="-15" dirty="0" smtClean="0">
                          <a:solidFill>
                            <a:schemeClr val="tx2"/>
                          </a:solidFill>
                          <a:latin typeface="+mn-lt"/>
                          <a:ea typeface="+mn-ea"/>
                          <a:cs typeface="+mn-cs"/>
                        </a:rPr>
                        <a:t>Jul 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220345" indent="0" algn="l" defTabSz="914400" rtl="0" eaLnBrk="1" fontAlgn="auto" latinLnBrk="0" hangingPunct="1">
                        <a:lnSpc>
                          <a:spcPct val="100000"/>
                        </a:lnSpc>
                        <a:spcBef>
                          <a:spcPts val="0"/>
                        </a:spcBef>
                        <a:spcAft>
                          <a:spcPts val="0"/>
                        </a:spcAft>
                        <a:buClrTx/>
                        <a:buSzTx/>
                        <a:buFontTx/>
                        <a:buNone/>
                        <a:tabLst/>
                        <a:defRPr/>
                      </a:pPr>
                      <a:r>
                        <a:rPr lang="en-US" sz="700" b="1" kern="1200" dirty="0" smtClean="0">
                          <a:solidFill>
                            <a:schemeClr val="tx2"/>
                          </a:solidFill>
                          <a:latin typeface="+mn-lt"/>
                          <a:ea typeface="+mn-ea"/>
                          <a:cs typeface="+mn-cs"/>
                        </a:rPr>
                        <a:t>MACRA: </a:t>
                      </a:r>
                      <a:r>
                        <a:rPr lang="en-US" sz="700" kern="1200" dirty="0" smtClean="0">
                          <a:solidFill>
                            <a:schemeClr val="tx2"/>
                          </a:solidFill>
                          <a:latin typeface="+mn-lt"/>
                          <a:ea typeface="+mn-ea"/>
                          <a:cs typeface="+mn-cs"/>
                        </a:rPr>
                        <a:t>Deadline for HHS Secretary directed to establish metrics to assess EHR interoperability</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r>
              <a:tr h="347003">
                <a:tc>
                  <a:txBody>
                    <a:bodyPr/>
                    <a:lstStyle/>
                    <a:p>
                      <a:pPr marL="0" algn="l" defTabSz="914400" rtl="0" eaLnBrk="1" latinLnBrk="0" hangingPunct="1">
                        <a:lnSpc>
                          <a:spcPct val="100000"/>
                        </a:lnSpc>
                      </a:pPr>
                      <a:r>
                        <a:rPr lang="en-US" sz="700" b="1" kern="1200" spc="-15" dirty="0" smtClean="0">
                          <a:solidFill>
                            <a:schemeClr val="tx2"/>
                          </a:solidFill>
                          <a:latin typeface="+mn-lt"/>
                          <a:ea typeface="+mn-ea"/>
                          <a:cs typeface="+mn-cs"/>
                        </a:rPr>
                        <a:t>Nov 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220345" indent="0" algn="l" defTabSz="914400" rtl="0" eaLnBrk="1" fontAlgn="auto" latinLnBrk="0" hangingPunct="1">
                        <a:lnSpc>
                          <a:spcPct val="100000"/>
                        </a:lnSpc>
                        <a:spcBef>
                          <a:spcPts val="0"/>
                        </a:spcBef>
                        <a:spcAft>
                          <a:spcPts val="0"/>
                        </a:spcAft>
                        <a:buClrTx/>
                        <a:buSzTx/>
                        <a:buFontTx/>
                        <a:buNone/>
                        <a:tabLst/>
                        <a:defRPr/>
                      </a:pPr>
                      <a:r>
                        <a:rPr lang="en-US" sz="700" b="1" kern="1200" dirty="0" smtClean="0">
                          <a:solidFill>
                            <a:schemeClr val="tx2"/>
                          </a:solidFill>
                          <a:latin typeface="+mn-lt"/>
                          <a:ea typeface="+mn-ea"/>
                          <a:cs typeface="+mn-cs"/>
                        </a:rPr>
                        <a:t>MACRA: </a:t>
                      </a:r>
                      <a:r>
                        <a:rPr lang="en-US" sz="700" kern="1200" dirty="0" smtClean="0">
                          <a:solidFill>
                            <a:schemeClr val="tx2"/>
                          </a:solidFill>
                          <a:latin typeface="+mn-lt"/>
                          <a:ea typeface="+mn-ea"/>
                          <a:cs typeface="+mn-cs"/>
                        </a:rPr>
                        <a:t>Deadline for the HHS Secretary to establish through rulemaking the criteria for physician-focused payment models, including models for specialist physicians</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algn="l" defTabSz="914400" rtl="0" eaLnBrk="1" latinLnBrk="0" hangingPunct="1">
                        <a:lnSpc>
                          <a:spcPct val="100000"/>
                        </a:lnSpc>
                      </a:pPr>
                      <a:r>
                        <a:rPr sz="700" b="1" kern="1200" spc="-15" dirty="0" smtClean="0">
                          <a:solidFill>
                            <a:schemeClr val="tx2"/>
                          </a:solidFill>
                        </a:rPr>
                        <a:t>Nov </a:t>
                      </a:r>
                      <a:r>
                        <a:rPr sz="700" b="1" kern="1200" spc="-15" dirty="0">
                          <a:solidFill>
                            <a:schemeClr val="tx2"/>
                          </a:solidFill>
                        </a:rPr>
                        <a:t>8</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marL="0" indent="0">
                        <a:lnSpc>
                          <a:spcPct val="100000"/>
                        </a:lnSpc>
                      </a:pPr>
                      <a:r>
                        <a:rPr sz="700" dirty="0">
                          <a:solidFill>
                            <a:schemeClr val="tx2"/>
                          </a:solidFill>
                        </a:rPr>
                        <a:t>2016 p</a:t>
                      </a:r>
                      <a:r>
                        <a:rPr sz="700" spc="-15" dirty="0">
                          <a:solidFill>
                            <a:schemeClr val="tx2"/>
                          </a:solidFill>
                        </a:rPr>
                        <a:t>r</a:t>
                      </a:r>
                      <a:r>
                        <a:rPr sz="700" dirty="0">
                          <a:solidFill>
                            <a:schemeClr val="tx2"/>
                          </a:solidFill>
                        </a:rPr>
                        <a:t>esidential election</a:t>
                      </a:r>
                      <a:endParaRPr sz="700" dirty="0">
                        <a:solidFill>
                          <a:schemeClr val="tx2"/>
                        </a:solidFill>
                        <a:latin typeface="+mn-lt"/>
                        <a:cs typeface="Frutiger Next Pro Light"/>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r>
              <a:tr h="365760">
                <a:tc>
                  <a:txBody>
                    <a:bodyPr/>
                    <a:lstStyle/>
                    <a:p>
                      <a:pPr marL="0" algn="l" defTabSz="914400" rtl="0" eaLnBrk="1" latinLnBrk="0" hangingPunct="1">
                        <a:lnSpc>
                          <a:spcPct val="100000"/>
                        </a:lnSpc>
                      </a:pPr>
                      <a:r>
                        <a:rPr sz="700" b="1" kern="1200" spc="-15" dirty="0" smtClean="0">
                          <a:solidFill>
                            <a:schemeClr val="tx2"/>
                          </a:solidFill>
                        </a:rPr>
                        <a:t>Dec </a:t>
                      </a:r>
                      <a:r>
                        <a:rPr sz="700" b="1" kern="1200" spc="-15" dirty="0">
                          <a:solidFill>
                            <a:schemeClr val="tx2"/>
                          </a:solidFill>
                        </a:rPr>
                        <a:t>31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61290" indent="0" algn="l"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tx2"/>
                          </a:solidFill>
                        </a:rPr>
                        <a:t>End of 100% federal payment </a:t>
                      </a:r>
                      <a:r>
                        <a:rPr lang="en-US" sz="700" baseline="0" dirty="0" smtClean="0">
                          <a:solidFill>
                            <a:schemeClr val="tx2"/>
                          </a:solidFill>
                        </a:rPr>
                        <a:t>for newly eligible Medicaid beneficiaries</a:t>
                      </a:r>
                      <a:endParaRPr lang="en-US" sz="700" dirty="0" smtClean="0">
                        <a:solidFill>
                          <a:schemeClr val="tx2"/>
                        </a:solidFill>
                        <a:latin typeface="+mn-lt"/>
                        <a:cs typeface="Frutiger Next Pro Light"/>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2" name="object 26"/>
          <p:cNvGraphicFramePr>
            <a:graphicFrameLocks noGrp="1"/>
          </p:cNvGraphicFramePr>
          <p:nvPr>
            <p:extLst/>
          </p:nvPr>
        </p:nvGraphicFramePr>
        <p:xfrm>
          <a:off x="3548819" y="4647273"/>
          <a:ext cx="1965960" cy="752602"/>
        </p:xfrm>
        <a:graphic>
          <a:graphicData uri="http://schemas.openxmlformats.org/drawingml/2006/table">
            <a:tbl>
              <a:tblPr firstRow="1" bandRow="1"/>
              <a:tblGrid>
                <a:gridCol w="228600"/>
                <a:gridCol w="1737360"/>
              </a:tblGrid>
              <a:tr h="158280">
                <a:tc rowSpan="2">
                  <a:txBody>
                    <a:bodyPr/>
                    <a:lstStyle/>
                    <a:p>
                      <a:pPr marL="0" algn="l" defTabSz="914400" rtl="0" eaLnBrk="1" latinLnBrk="0" hangingPunct="1">
                        <a:lnSpc>
                          <a:spcPct val="100000"/>
                        </a:lnSpc>
                      </a:pPr>
                      <a:r>
                        <a:rPr lang="en-US" sz="700" b="1" kern="1200" spc="-15" dirty="0" smtClean="0">
                          <a:solidFill>
                            <a:schemeClr val="tx2"/>
                          </a:solidFill>
                        </a:rPr>
                        <a:t>Jan </a:t>
                      </a:r>
                    </a:p>
                    <a:p>
                      <a:pPr marL="0" algn="l" defTabSz="914400" rtl="0" eaLnBrk="1" latinLnBrk="0" hangingPunct="1">
                        <a:lnSpc>
                          <a:spcPct val="100000"/>
                        </a:lnSpc>
                      </a:pPr>
                      <a:r>
                        <a:rPr lang="en-US" sz="700" b="1" kern="1200" spc="-15" dirty="0" smtClean="0">
                          <a:solidFill>
                            <a:schemeClr val="tx2"/>
                          </a:solidFill>
                        </a:rPr>
                        <a:t>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spcBef>
                          <a:spcPts val="180"/>
                        </a:spcBef>
                      </a:pPr>
                      <a:r>
                        <a:rPr lang="en-US" sz="700" b="1" kern="1200" dirty="0" smtClean="0">
                          <a:solidFill>
                            <a:schemeClr val="tx2"/>
                          </a:solidFill>
                          <a:latin typeface="+mn-lt"/>
                          <a:ea typeface="+mn-ea"/>
                          <a:cs typeface="+mn-cs"/>
                        </a:rPr>
                        <a:t>MACRA: </a:t>
                      </a:r>
                      <a:r>
                        <a:rPr lang="en-US" sz="700" dirty="0" smtClean="0">
                          <a:solidFill>
                            <a:schemeClr val="tx2"/>
                          </a:solidFill>
                        </a:rPr>
                        <a:t>First Medicare payment adjustments under Merit-based Incentive Payment System (MIPS) and Alternative Payment Model (APM)</a:t>
                      </a:r>
                      <a:endParaRPr lang="en-US" sz="700" b="0" dirty="0" smtClean="0">
                        <a:solidFill>
                          <a:schemeClr val="tx2"/>
                        </a:solidFill>
                        <a:latin typeface="+mn-lt"/>
                        <a:cs typeface="Frutiger Next Pro Light"/>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6350" cmpd="sng">
                      <a:solidFill>
                        <a:schemeClr val="bg2"/>
                      </a:solidFill>
                      <a:prstDash val="solid"/>
                    </a:lnB>
                    <a:lnTlToBr w="12700" cmpd="sng">
                      <a:noFill/>
                      <a:prstDash val="solid"/>
                    </a:lnTlToBr>
                    <a:lnBlToTr w="12700" cmpd="sng">
                      <a:noFill/>
                      <a:prstDash val="solid"/>
                    </a:lnBlToTr>
                  </a:tcPr>
                </a:tc>
              </a:tr>
              <a:tr h="274320">
                <a:tc vMerge="1">
                  <a:txBody>
                    <a:bodyPr/>
                    <a:lstStyle/>
                    <a:p>
                      <a:pPr marL="0" algn="l" defTabSz="914400" rtl="0" eaLnBrk="1" latinLnBrk="0" hangingPunct="1">
                        <a:lnSpc>
                          <a:spcPct val="100000"/>
                        </a:lnSpc>
                      </a:pP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mpd="sng">
                      <a:solidFill>
                        <a:schemeClr val="bg2"/>
                      </a:solidFill>
                      <a:prstDash val="solid"/>
                    </a:lnB>
                    <a:lnTlToBr w="12700" cmpd="sng">
                      <a:noFill/>
                      <a:prstDash val="solid"/>
                    </a:lnTlToBr>
                    <a:lnBlToTr w="12700" cmpd="sng">
                      <a:noFill/>
                      <a:prstDash val="solid"/>
                    </a:lnBlToTr>
                  </a:tcPr>
                </a:tc>
                <a:tc>
                  <a:txBody>
                    <a:bodyPr/>
                    <a:lstStyle/>
                    <a:p>
                      <a:pPr marL="0" indent="0">
                        <a:lnSpc>
                          <a:spcPct val="100000"/>
                        </a:lnSpc>
                        <a:spcBef>
                          <a:spcPts val="180"/>
                        </a:spcBef>
                      </a:pPr>
                      <a:r>
                        <a:rPr lang="en-US" sz="700" kern="1200" dirty="0" smtClean="0">
                          <a:solidFill>
                            <a:schemeClr val="tx2"/>
                          </a:solidFill>
                          <a:latin typeface="+mn-lt"/>
                          <a:ea typeface="+mn-ea"/>
                          <a:cs typeface="+mn-cs"/>
                        </a:rPr>
                        <a:t>Medicare</a:t>
                      </a:r>
                      <a:r>
                        <a:rPr lang="en-US" sz="700" kern="1200" baseline="0" dirty="0" smtClean="0">
                          <a:solidFill>
                            <a:schemeClr val="tx2"/>
                          </a:solidFill>
                          <a:latin typeface="+mn-lt"/>
                          <a:ea typeface="+mn-ea"/>
                          <a:cs typeface="+mn-cs"/>
                        </a:rPr>
                        <a:t> spending reductions under IPAB projected to take effect for first time</a:t>
                      </a:r>
                      <a:endParaRPr lang="en-US" sz="700" kern="1200" dirty="0" smtClean="0">
                        <a:solidFill>
                          <a:schemeClr val="tx2"/>
                        </a:solidFill>
                        <a:latin typeface="+mn-lt"/>
                        <a:ea typeface="+mn-ea"/>
                        <a:cs typeface="+mn-cs"/>
                      </a:endParaRPr>
                    </a:p>
                  </a:txBody>
                  <a:tcPr marL="25781" marR="25781" marT="25781" marB="25781">
                    <a:lnL w="12700" cmpd="sng">
                      <a:noFill/>
                      <a:prstDash val="solid"/>
                    </a:lnL>
                    <a:lnR w="12700" cmpd="sng">
                      <a:noFill/>
                      <a:prstDash val="solid"/>
                    </a:lnR>
                    <a:lnT w="6350"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r>
            </a:tbl>
          </a:graphicData>
        </a:graphic>
      </p:graphicFrame>
      <p:sp>
        <p:nvSpPr>
          <p:cNvPr id="154" name="Freeform 14"/>
          <p:cNvSpPr>
            <a:spLocks noChangeAspect="1" noEditPoints="1"/>
          </p:cNvSpPr>
          <p:nvPr/>
        </p:nvSpPr>
        <p:spPr bwMode="auto">
          <a:xfrm rot="708891">
            <a:off x="7704278" y="1012756"/>
            <a:ext cx="374086" cy="386688"/>
          </a:xfrm>
          <a:custGeom>
            <a:avLst/>
            <a:gdLst>
              <a:gd name="T0" fmla="*/ 1422 w 3430"/>
              <a:gd name="T1" fmla="*/ 1575 h 3545"/>
              <a:gd name="T2" fmla="*/ 2007 w 3430"/>
              <a:gd name="T3" fmla="*/ 2151 h 3545"/>
              <a:gd name="T4" fmla="*/ 1422 w 3430"/>
              <a:gd name="T5" fmla="*/ 1575 h 3545"/>
              <a:gd name="T6" fmla="*/ 600 w 3430"/>
              <a:gd name="T7" fmla="*/ 2362 h 3545"/>
              <a:gd name="T8" fmla="*/ 1185 w 3430"/>
              <a:gd name="T9" fmla="*/ 2938 h 3545"/>
              <a:gd name="T10" fmla="*/ 600 w 3430"/>
              <a:gd name="T11" fmla="*/ 2362 h 3545"/>
              <a:gd name="T12" fmla="*/ 1422 w 3430"/>
              <a:gd name="T13" fmla="*/ 2362 h 3545"/>
              <a:gd name="T14" fmla="*/ 2007 w 3430"/>
              <a:gd name="T15" fmla="*/ 2938 h 3545"/>
              <a:gd name="T16" fmla="*/ 1422 w 3430"/>
              <a:gd name="T17" fmla="*/ 2362 h 3545"/>
              <a:gd name="T18" fmla="*/ 2244 w 3430"/>
              <a:gd name="T19" fmla="*/ 1575 h 3545"/>
              <a:gd name="T20" fmla="*/ 2829 w 3430"/>
              <a:gd name="T21" fmla="*/ 2151 h 3545"/>
              <a:gd name="T22" fmla="*/ 2244 w 3430"/>
              <a:gd name="T23" fmla="*/ 1575 h 3545"/>
              <a:gd name="T24" fmla="*/ 600 w 3430"/>
              <a:gd name="T25" fmla="*/ 1575 h 3545"/>
              <a:gd name="T26" fmla="*/ 1185 w 3430"/>
              <a:gd name="T27" fmla="*/ 2151 h 3545"/>
              <a:gd name="T28" fmla="*/ 600 w 3430"/>
              <a:gd name="T29" fmla="*/ 1575 h 3545"/>
              <a:gd name="T30" fmla="*/ 723 w 3430"/>
              <a:gd name="T31" fmla="*/ 209 h 3545"/>
              <a:gd name="T32" fmla="*/ 1143 w 3430"/>
              <a:gd name="T33" fmla="*/ 209 h 3545"/>
              <a:gd name="T34" fmla="*/ 933 w 3430"/>
              <a:gd name="T35" fmla="*/ 855 h 3545"/>
              <a:gd name="T36" fmla="*/ 723 w 3430"/>
              <a:gd name="T37" fmla="*/ 209 h 3545"/>
              <a:gd name="T38" fmla="*/ 2291 w 3430"/>
              <a:gd name="T39" fmla="*/ 209 h 3545"/>
              <a:gd name="T40" fmla="*/ 2501 w 3430"/>
              <a:gd name="T41" fmla="*/ 0 h 3545"/>
              <a:gd name="T42" fmla="*/ 2710 w 3430"/>
              <a:gd name="T43" fmla="*/ 645 h 3545"/>
              <a:gd name="T44" fmla="*/ 2291 w 3430"/>
              <a:gd name="T45" fmla="*/ 645 h 3545"/>
              <a:gd name="T46" fmla="*/ 2291 w 3430"/>
              <a:gd name="T47" fmla="*/ 209 h 3545"/>
              <a:gd name="T48" fmla="*/ 3161 w 3430"/>
              <a:gd name="T49" fmla="*/ 2417 h 3545"/>
              <a:gd name="T50" fmla="*/ 3119 w 3430"/>
              <a:gd name="T51" fmla="*/ 1237 h 3545"/>
              <a:gd name="T52" fmla="*/ 268 w 3430"/>
              <a:gd name="T53" fmla="*/ 1279 h 3545"/>
              <a:gd name="T54" fmla="*/ 310 w 3430"/>
              <a:gd name="T55" fmla="*/ 3276 h 3545"/>
              <a:gd name="T56" fmla="*/ 2524 w 3430"/>
              <a:gd name="T57" fmla="*/ 3161 h 3545"/>
              <a:gd name="T58" fmla="*/ 2715 w 3430"/>
              <a:gd name="T59" fmla="*/ 2531 h 3545"/>
              <a:gd name="T60" fmla="*/ 3161 w 3430"/>
              <a:gd name="T61" fmla="*/ 2417 h 3545"/>
              <a:gd name="T62" fmla="*/ 73 w 3430"/>
              <a:gd name="T63" fmla="*/ 340 h 3545"/>
              <a:gd name="T64" fmla="*/ 608 w 3430"/>
              <a:gd name="T65" fmla="*/ 340 h 3545"/>
              <a:gd name="T66" fmla="*/ 933 w 3430"/>
              <a:gd name="T67" fmla="*/ 970 h 3545"/>
              <a:gd name="T68" fmla="*/ 1258 w 3430"/>
              <a:gd name="T69" fmla="*/ 340 h 3545"/>
              <a:gd name="T70" fmla="*/ 2175 w 3430"/>
              <a:gd name="T71" fmla="*/ 645 h 3545"/>
              <a:gd name="T72" fmla="*/ 2826 w 3430"/>
              <a:gd name="T73" fmla="*/ 645 h 3545"/>
              <a:gd name="T74" fmla="*/ 3356 w 3430"/>
              <a:gd name="T75" fmla="*/ 340 h 3545"/>
              <a:gd name="T76" fmla="*/ 3430 w 3430"/>
              <a:gd name="T77" fmla="*/ 2528 h 3545"/>
              <a:gd name="T78" fmla="*/ 2672 w 3430"/>
              <a:gd name="T79" fmla="*/ 3472 h 3545"/>
              <a:gd name="T80" fmla="*/ 73 w 3430"/>
              <a:gd name="T81" fmla="*/ 3545 h 3545"/>
              <a:gd name="T82" fmla="*/ 0 w 3430"/>
              <a:gd name="T83" fmla="*/ 414 h 3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30" h="3545">
                <a:moveTo>
                  <a:pt x="1422" y="1575"/>
                </a:moveTo>
                <a:lnTo>
                  <a:pt x="1422" y="1575"/>
                </a:lnTo>
                <a:lnTo>
                  <a:pt x="2007" y="1575"/>
                </a:lnTo>
                <a:lnTo>
                  <a:pt x="2007" y="2151"/>
                </a:lnTo>
                <a:lnTo>
                  <a:pt x="1422" y="2151"/>
                </a:lnTo>
                <a:lnTo>
                  <a:pt x="1422" y="1575"/>
                </a:lnTo>
                <a:close/>
                <a:moveTo>
                  <a:pt x="600" y="2362"/>
                </a:moveTo>
                <a:lnTo>
                  <a:pt x="600" y="2362"/>
                </a:lnTo>
                <a:lnTo>
                  <a:pt x="1185" y="2362"/>
                </a:lnTo>
                <a:lnTo>
                  <a:pt x="1185" y="2938"/>
                </a:lnTo>
                <a:lnTo>
                  <a:pt x="600" y="2938"/>
                </a:lnTo>
                <a:lnTo>
                  <a:pt x="600" y="2362"/>
                </a:lnTo>
                <a:close/>
                <a:moveTo>
                  <a:pt x="1422" y="2362"/>
                </a:moveTo>
                <a:lnTo>
                  <a:pt x="1422" y="2362"/>
                </a:lnTo>
                <a:lnTo>
                  <a:pt x="2007" y="2362"/>
                </a:lnTo>
                <a:lnTo>
                  <a:pt x="2007" y="2938"/>
                </a:lnTo>
                <a:lnTo>
                  <a:pt x="1422" y="2938"/>
                </a:lnTo>
                <a:lnTo>
                  <a:pt x="1422" y="2362"/>
                </a:lnTo>
                <a:close/>
                <a:moveTo>
                  <a:pt x="2244" y="1575"/>
                </a:moveTo>
                <a:lnTo>
                  <a:pt x="2244" y="1575"/>
                </a:lnTo>
                <a:lnTo>
                  <a:pt x="2829" y="1575"/>
                </a:lnTo>
                <a:lnTo>
                  <a:pt x="2829" y="2151"/>
                </a:lnTo>
                <a:lnTo>
                  <a:pt x="2244" y="2151"/>
                </a:lnTo>
                <a:lnTo>
                  <a:pt x="2244" y="1575"/>
                </a:lnTo>
                <a:close/>
                <a:moveTo>
                  <a:pt x="600" y="1575"/>
                </a:moveTo>
                <a:lnTo>
                  <a:pt x="600" y="1575"/>
                </a:lnTo>
                <a:lnTo>
                  <a:pt x="1185" y="1575"/>
                </a:lnTo>
                <a:lnTo>
                  <a:pt x="1185" y="2151"/>
                </a:lnTo>
                <a:lnTo>
                  <a:pt x="600" y="2151"/>
                </a:lnTo>
                <a:lnTo>
                  <a:pt x="600" y="1575"/>
                </a:lnTo>
                <a:close/>
                <a:moveTo>
                  <a:pt x="723" y="209"/>
                </a:moveTo>
                <a:lnTo>
                  <a:pt x="723" y="209"/>
                </a:lnTo>
                <a:cubicBezTo>
                  <a:pt x="723" y="93"/>
                  <a:pt x="817" y="0"/>
                  <a:pt x="933" y="0"/>
                </a:cubicBezTo>
                <a:cubicBezTo>
                  <a:pt x="1049" y="0"/>
                  <a:pt x="1143" y="93"/>
                  <a:pt x="1143" y="209"/>
                </a:cubicBezTo>
                <a:lnTo>
                  <a:pt x="1143" y="645"/>
                </a:lnTo>
                <a:cubicBezTo>
                  <a:pt x="1143" y="761"/>
                  <a:pt x="1049" y="855"/>
                  <a:pt x="933" y="855"/>
                </a:cubicBezTo>
                <a:cubicBezTo>
                  <a:pt x="817" y="855"/>
                  <a:pt x="723" y="761"/>
                  <a:pt x="723" y="645"/>
                </a:cubicBezTo>
                <a:lnTo>
                  <a:pt x="723" y="209"/>
                </a:lnTo>
                <a:lnTo>
                  <a:pt x="723" y="209"/>
                </a:lnTo>
                <a:close/>
                <a:moveTo>
                  <a:pt x="2291" y="209"/>
                </a:moveTo>
                <a:lnTo>
                  <a:pt x="2291" y="209"/>
                </a:lnTo>
                <a:cubicBezTo>
                  <a:pt x="2291" y="93"/>
                  <a:pt x="2385" y="0"/>
                  <a:pt x="2501" y="0"/>
                </a:cubicBezTo>
                <a:cubicBezTo>
                  <a:pt x="2616" y="0"/>
                  <a:pt x="2710" y="93"/>
                  <a:pt x="2710" y="209"/>
                </a:cubicBezTo>
                <a:lnTo>
                  <a:pt x="2710" y="645"/>
                </a:lnTo>
                <a:cubicBezTo>
                  <a:pt x="2710" y="761"/>
                  <a:pt x="2616" y="855"/>
                  <a:pt x="2501" y="855"/>
                </a:cubicBezTo>
                <a:cubicBezTo>
                  <a:pt x="2385" y="855"/>
                  <a:pt x="2291" y="761"/>
                  <a:pt x="2291" y="645"/>
                </a:cubicBezTo>
                <a:lnTo>
                  <a:pt x="2291" y="209"/>
                </a:lnTo>
                <a:lnTo>
                  <a:pt x="2291" y="209"/>
                </a:lnTo>
                <a:close/>
                <a:moveTo>
                  <a:pt x="3161" y="2417"/>
                </a:moveTo>
                <a:lnTo>
                  <a:pt x="3161" y="2417"/>
                </a:lnTo>
                <a:lnTo>
                  <a:pt x="3161" y="1279"/>
                </a:lnTo>
                <a:cubicBezTo>
                  <a:pt x="3161" y="1256"/>
                  <a:pt x="3142" y="1237"/>
                  <a:pt x="3119" y="1237"/>
                </a:cubicBezTo>
                <a:lnTo>
                  <a:pt x="310" y="1237"/>
                </a:lnTo>
                <a:cubicBezTo>
                  <a:pt x="288" y="1237"/>
                  <a:pt x="268" y="1257"/>
                  <a:pt x="268" y="1279"/>
                </a:cubicBezTo>
                <a:lnTo>
                  <a:pt x="268" y="3234"/>
                </a:lnTo>
                <a:cubicBezTo>
                  <a:pt x="268" y="3256"/>
                  <a:pt x="287" y="3276"/>
                  <a:pt x="310" y="3276"/>
                </a:cubicBezTo>
                <a:lnTo>
                  <a:pt x="2410" y="3276"/>
                </a:lnTo>
                <a:cubicBezTo>
                  <a:pt x="2486" y="3276"/>
                  <a:pt x="2519" y="3236"/>
                  <a:pt x="2524" y="3161"/>
                </a:cubicBezTo>
                <a:lnTo>
                  <a:pt x="2524" y="2722"/>
                </a:lnTo>
                <a:cubicBezTo>
                  <a:pt x="2526" y="2595"/>
                  <a:pt x="2591" y="2533"/>
                  <a:pt x="2715" y="2531"/>
                </a:cubicBezTo>
                <a:lnTo>
                  <a:pt x="3046" y="2531"/>
                </a:lnTo>
                <a:cubicBezTo>
                  <a:pt x="3128" y="2530"/>
                  <a:pt x="3159" y="2486"/>
                  <a:pt x="3161" y="2417"/>
                </a:cubicBezTo>
                <a:lnTo>
                  <a:pt x="3161" y="2417"/>
                </a:lnTo>
                <a:close/>
                <a:moveTo>
                  <a:pt x="73" y="340"/>
                </a:moveTo>
                <a:lnTo>
                  <a:pt x="73" y="340"/>
                </a:lnTo>
                <a:lnTo>
                  <a:pt x="608" y="340"/>
                </a:lnTo>
                <a:lnTo>
                  <a:pt x="608" y="645"/>
                </a:lnTo>
                <a:cubicBezTo>
                  <a:pt x="608" y="824"/>
                  <a:pt x="753" y="970"/>
                  <a:pt x="933" y="970"/>
                </a:cubicBezTo>
                <a:cubicBezTo>
                  <a:pt x="1112" y="970"/>
                  <a:pt x="1258" y="824"/>
                  <a:pt x="1258" y="645"/>
                </a:cubicBezTo>
                <a:lnTo>
                  <a:pt x="1258" y="340"/>
                </a:lnTo>
                <a:lnTo>
                  <a:pt x="2175" y="340"/>
                </a:lnTo>
                <a:lnTo>
                  <a:pt x="2175" y="645"/>
                </a:lnTo>
                <a:cubicBezTo>
                  <a:pt x="2175" y="824"/>
                  <a:pt x="2321" y="970"/>
                  <a:pt x="2501" y="970"/>
                </a:cubicBezTo>
                <a:cubicBezTo>
                  <a:pt x="2680" y="970"/>
                  <a:pt x="2826" y="824"/>
                  <a:pt x="2826" y="645"/>
                </a:cubicBezTo>
                <a:lnTo>
                  <a:pt x="2826" y="340"/>
                </a:lnTo>
                <a:lnTo>
                  <a:pt x="3356" y="340"/>
                </a:lnTo>
                <a:cubicBezTo>
                  <a:pt x="3397" y="340"/>
                  <a:pt x="3430" y="373"/>
                  <a:pt x="3430" y="414"/>
                </a:cubicBezTo>
                <a:cubicBezTo>
                  <a:pt x="3430" y="1124"/>
                  <a:pt x="3430" y="1818"/>
                  <a:pt x="3430" y="2528"/>
                </a:cubicBezTo>
                <a:cubicBezTo>
                  <a:pt x="3430" y="2578"/>
                  <a:pt x="3420" y="2618"/>
                  <a:pt x="3382" y="2655"/>
                </a:cubicBezTo>
                <a:lnTo>
                  <a:pt x="2672" y="3472"/>
                </a:lnTo>
                <a:cubicBezTo>
                  <a:pt x="2630" y="3520"/>
                  <a:pt x="2561" y="3544"/>
                  <a:pt x="2498" y="3545"/>
                </a:cubicBezTo>
                <a:cubicBezTo>
                  <a:pt x="1507" y="3545"/>
                  <a:pt x="1064" y="3545"/>
                  <a:pt x="73" y="3545"/>
                </a:cubicBezTo>
                <a:cubicBezTo>
                  <a:pt x="32" y="3545"/>
                  <a:pt x="0" y="3511"/>
                  <a:pt x="0" y="3471"/>
                </a:cubicBezTo>
                <a:lnTo>
                  <a:pt x="0" y="414"/>
                </a:lnTo>
                <a:cubicBezTo>
                  <a:pt x="0" y="373"/>
                  <a:pt x="32" y="340"/>
                  <a:pt x="73" y="3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5" name="Freeform 6"/>
          <p:cNvSpPr>
            <a:spLocks noChangeAspect="1" noEditPoints="1"/>
          </p:cNvSpPr>
          <p:nvPr/>
        </p:nvSpPr>
        <p:spPr bwMode="auto">
          <a:xfrm>
            <a:off x="368157" y="1053747"/>
            <a:ext cx="344159" cy="379898"/>
          </a:xfrm>
          <a:custGeom>
            <a:avLst/>
            <a:gdLst>
              <a:gd name="T0" fmla="*/ 152 w 174"/>
              <a:gd name="T1" fmla="*/ 107 h 198"/>
              <a:gd name="T2" fmla="*/ 131 w 174"/>
              <a:gd name="T3" fmla="*/ 120 h 198"/>
              <a:gd name="T4" fmla="*/ 122 w 174"/>
              <a:gd name="T5" fmla="*/ 119 h 198"/>
              <a:gd name="T6" fmla="*/ 91 w 174"/>
              <a:gd name="T7" fmla="*/ 136 h 198"/>
              <a:gd name="T8" fmla="*/ 86 w 174"/>
              <a:gd name="T9" fmla="*/ 152 h 198"/>
              <a:gd name="T10" fmla="*/ 50 w 174"/>
              <a:gd name="T11" fmla="*/ 188 h 198"/>
              <a:gd name="T12" fmla="*/ 14 w 174"/>
              <a:gd name="T13" fmla="*/ 152 h 198"/>
              <a:gd name="T14" fmla="*/ 50 w 174"/>
              <a:gd name="T15" fmla="*/ 116 h 198"/>
              <a:gd name="T16" fmla="*/ 61 w 174"/>
              <a:gd name="T17" fmla="*/ 115 h 198"/>
              <a:gd name="T18" fmla="*/ 71 w 174"/>
              <a:gd name="T19" fmla="*/ 104 h 198"/>
              <a:gd name="T20" fmla="*/ 74 w 174"/>
              <a:gd name="T21" fmla="*/ 89 h 198"/>
              <a:gd name="T22" fmla="*/ 138 w 174"/>
              <a:gd name="T23" fmla="*/ 18 h 198"/>
              <a:gd name="T24" fmla="*/ 137 w 174"/>
              <a:gd name="T25" fmla="*/ 8 h 198"/>
              <a:gd name="T26" fmla="*/ 134 w 174"/>
              <a:gd name="T27" fmla="*/ 3 h 198"/>
              <a:gd name="T28" fmla="*/ 130 w 174"/>
              <a:gd name="T29" fmla="*/ 2 h 198"/>
              <a:gd name="T30" fmla="*/ 130 w 174"/>
              <a:gd name="T31" fmla="*/ 2 h 198"/>
              <a:gd name="T32" fmla="*/ 123 w 174"/>
              <a:gd name="T33" fmla="*/ 2 h 198"/>
              <a:gd name="T34" fmla="*/ 118 w 174"/>
              <a:gd name="T35" fmla="*/ 0 h 198"/>
              <a:gd name="T36" fmla="*/ 111 w 174"/>
              <a:gd name="T37" fmla="*/ 7 h 198"/>
              <a:gd name="T38" fmla="*/ 118 w 174"/>
              <a:gd name="T39" fmla="*/ 14 h 198"/>
              <a:gd name="T40" fmla="*/ 123 w 174"/>
              <a:gd name="T41" fmla="*/ 12 h 198"/>
              <a:gd name="T42" fmla="*/ 128 w 174"/>
              <a:gd name="T43" fmla="*/ 12 h 198"/>
              <a:gd name="T44" fmla="*/ 128 w 174"/>
              <a:gd name="T45" fmla="*/ 18 h 198"/>
              <a:gd name="T46" fmla="*/ 69 w 174"/>
              <a:gd name="T47" fmla="*/ 79 h 198"/>
              <a:gd name="T48" fmla="*/ 10 w 174"/>
              <a:gd name="T49" fmla="*/ 18 h 198"/>
              <a:gd name="T50" fmla="*/ 10 w 174"/>
              <a:gd name="T51" fmla="*/ 12 h 198"/>
              <a:gd name="T52" fmla="*/ 22 w 174"/>
              <a:gd name="T53" fmla="*/ 12 h 198"/>
              <a:gd name="T54" fmla="*/ 27 w 174"/>
              <a:gd name="T55" fmla="*/ 14 h 198"/>
              <a:gd name="T56" fmla="*/ 34 w 174"/>
              <a:gd name="T57" fmla="*/ 7 h 198"/>
              <a:gd name="T58" fmla="*/ 27 w 174"/>
              <a:gd name="T59" fmla="*/ 0 h 198"/>
              <a:gd name="T60" fmla="*/ 22 w 174"/>
              <a:gd name="T61" fmla="*/ 2 h 198"/>
              <a:gd name="T62" fmla="*/ 7 w 174"/>
              <a:gd name="T63" fmla="*/ 2 h 198"/>
              <a:gd name="T64" fmla="*/ 7 w 174"/>
              <a:gd name="T65" fmla="*/ 2 h 198"/>
              <a:gd name="T66" fmla="*/ 3 w 174"/>
              <a:gd name="T67" fmla="*/ 3 h 198"/>
              <a:gd name="T68" fmla="*/ 1 w 174"/>
              <a:gd name="T69" fmla="*/ 7 h 198"/>
              <a:gd name="T70" fmla="*/ 0 w 174"/>
              <a:gd name="T71" fmla="*/ 18 h 198"/>
              <a:gd name="T72" fmla="*/ 64 w 174"/>
              <a:gd name="T73" fmla="*/ 88 h 198"/>
              <a:gd name="T74" fmla="*/ 60 w 174"/>
              <a:gd name="T75" fmla="*/ 103 h 198"/>
              <a:gd name="T76" fmla="*/ 57 w 174"/>
              <a:gd name="T77" fmla="*/ 105 h 198"/>
              <a:gd name="T78" fmla="*/ 50 w 174"/>
              <a:gd name="T79" fmla="*/ 106 h 198"/>
              <a:gd name="T80" fmla="*/ 4 w 174"/>
              <a:gd name="T81" fmla="*/ 152 h 198"/>
              <a:gd name="T82" fmla="*/ 50 w 174"/>
              <a:gd name="T83" fmla="*/ 198 h 198"/>
              <a:gd name="T84" fmla="*/ 96 w 174"/>
              <a:gd name="T85" fmla="*/ 152 h 198"/>
              <a:gd name="T86" fmla="*/ 96 w 174"/>
              <a:gd name="T87" fmla="*/ 152 h 198"/>
              <a:gd name="T88" fmla="*/ 97 w 174"/>
              <a:gd name="T89" fmla="*/ 149 h 198"/>
              <a:gd name="T90" fmla="*/ 103 w 174"/>
              <a:gd name="T91" fmla="*/ 136 h 198"/>
              <a:gd name="T92" fmla="*/ 122 w 174"/>
              <a:gd name="T93" fmla="*/ 129 h 198"/>
              <a:gd name="T94" fmla="*/ 129 w 174"/>
              <a:gd name="T95" fmla="*/ 130 h 198"/>
              <a:gd name="T96" fmla="*/ 129 w 174"/>
              <a:gd name="T97" fmla="*/ 130 h 198"/>
              <a:gd name="T98" fmla="*/ 152 w 174"/>
              <a:gd name="T99" fmla="*/ 153 h 198"/>
              <a:gd name="T100" fmla="*/ 174 w 174"/>
              <a:gd name="T101" fmla="*/ 130 h 198"/>
              <a:gd name="T102" fmla="*/ 152 w 174"/>
              <a:gd name="T103" fmla="*/ 107 h 198"/>
              <a:gd name="T104" fmla="*/ 152 w 174"/>
              <a:gd name="T105" fmla="*/ 139 h 198"/>
              <a:gd name="T106" fmla="*/ 142 w 174"/>
              <a:gd name="T107" fmla="*/ 130 h 198"/>
              <a:gd name="T108" fmla="*/ 152 w 174"/>
              <a:gd name="T109" fmla="*/ 121 h 198"/>
              <a:gd name="T110" fmla="*/ 161 w 174"/>
              <a:gd name="T111" fmla="*/ 130 h 198"/>
              <a:gd name="T112" fmla="*/ 152 w 174"/>
              <a:gd name="T113" fmla="*/ 13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198">
                <a:moveTo>
                  <a:pt x="152" y="107"/>
                </a:moveTo>
                <a:cubicBezTo>
                  <a:pt x="143" y="107"/>
                  <a:pt x="135" y="112"/>
                  <a:pt x="131" y="120"/>
                </a:cubicBezTo>
                <a:cubicBezTo>
                  <a:pt x="128" y="119"/>
                  <a:pt x="125" y="119"/>
                  <a:pt x="122" y="119"/>
                </a:cubicBezTo>
                <a:cubicBezTo>
                  <a:pt x="105" y="119"/>
                  <a:pt x="95" y="127"/>
                  <a:pt x="91" y="136"/>
                </a:cubicBezTo>
                <a:cubicBezTo>
                  <a:pt x="86" y="144"/>
                  <a:pt x="86" y="152"/>
                  <a:pt x="86" y="152"/>
                </a:cubicBezTo>
                <a:cubicBezTo>
                  <a:pt x="86" y="172"/>
                  <a:pt x="70" y="188"/>
                  <a:pt x="50" y="188"/>
                </a:cubicBezTo>
                <a:cubicBezTo>
                  <a:pt x="30" y="188"/>
                  <a:pt x="14" y="172"/>
                  <a:pt x="14" y="152"/>
                </a:cubicBezTo>
                <a:cubicBezTo>
                  <a:pt x="14" y="132"/>
                  <a:pt x="30" y="116"/>
                  <a:pt x="50" y="116"/>
                </a:cubicBezTo>
                <a:cubicBezTo>
                  <a:pt x="54" y="116"/>
                  <a:pt x="57" y="116"/>
                  <a:pt x="61" y="115"/>
                </a:cubicBezTo>
                <a:cubicBezTo>
                  <a:pt x="65" y="113"/>
                  <a:pt x="69" y="109"/>
                  <a:pt x="71" y="104"/>
                </a:cubicBezTo>
                <a:cubicBezTo>
                  <a:pt x="72" y="100"/>
                  <a:pt x="73" y="95"/>
                  <a:pt x="74" y="89"/>
                </a:cubicBezTo>
                <a:cubicBezTo>
                  <a:pt x="110" y="86"/>
                  <a:pt x="138" y="56"/>
                  <a:pt x="138" y="18"/>
                </a:cubicBezTo>
                <a:cubicBezTo>
                  <a:pt x="138" y="15"/>
                  <a:pt x="138" y="11"/>
                  <a:pt x="137" y="8"/>
                </a:cubicBezTo>
                <a:cubicBezTo>
                  <a:pt x="137" y="5"/>
                  <a:pt x="135" y="3"/>
                  <a:pt x="134" y="3"/>
                </a:cubicBezTo>
                <a:cubicBezTo>
                  <a:pt x="132" y="2"/>
                  <a:pt x="131" y="2"/>
                  <a:pt x="130" y="2"/>
                </a:cubicBezTo>
                <a:cubicBezTo>
                  <a:pt x="130" y="2"/>
                  <a:pt x="130" y="2"/>
                  <a:pt x="130" y="2"/>
                </a:cubicBezTo>
                <a:cubicBezTo>
                  <a:pt x="123" y="2"/>
                  <a:pt x="123" y="2"/>
                  <a:pt x="123" y="2"/>
                </a:cubicBezTo>
                <a:cubicBezTo>
                  <a:pt x="121" y="1"/>
                  <a:pt x="120" y="0"/>
                  <a:pt x="118" y="0"/>
                </a:cubicBezTo>
                <a:cubicBezTo>
                  <a:pt x="114" y="0"/>
                  <a:pt x="111" y="3"/>
                  <a:pt x="111" y="7"/>
                </a:cubicBezTo>
                <a:cubicBezTo>
                  <a:pt x="111" y="11"/>
                  <a:pt x="114" y="14"/>
                  <a:pt x="118" y="14"/>
                </a:cubicBezTo>
                <a:cubicBezTo>
                  <a:pt x="120" y="14"/>
                  <a:pt x="121" y="13"/>
                  <a:pt x="123" y="12"/>
                </a:cubicBezTo>
                <a:cubicBezTo>
                  <a:pt x="128" y="12"/>
                  <a:pt x="128" y="12"/>
                  <a:pt x="128" y="12"/>
                </a:cubicBezTo>
                <a:cubicBezTo>
                  <a:pt x="128" y="14"/>
                  <a:pt x="128" y="17"/>
                  <a:pt x="128" y="18"/>
                </a:cubicBezTo>
                <a:cubicBezTo>
                  <a:pt x="128" y="52"/>
                  <a:pt x="101" y="79"/>
                  <a:pt x="69" y="79"/>
                </a:cubicBezTo>
                <a:cubicBezTo>
                  <a:pt x="36" y="79"/>
                  <a:pt x="10" y="52"/>
                  <a:pt x="10" y="18"/>
                </a:cubicBezTo>
                <a:cubicBezTo>
                  <a:pt x="10" y="16"/>
                  <a:pt x="10" y="14"/>
                  <a:pt x="10" y="12"/>
                </a:cubicBezTo>
                <a:cubicBezTo>
                  <a:pt x="22" y="12"/>
                  <a:pt x="22" y="12"/>
                  <a:pt x="22" y="12"/>
                </a:cubicBezTo>
                <a:cubicBezTo>
                  <a:pt x="23" y="13"/>
                  <a:pt x="25" y="14"/>
                  <a:pt x="27" y="14"/>
                </a:cubicBezTo>
                <a:cubicBezTo>
                  <a:pt x="31" y="14"/>
                  <a:pt x="34" y="11"/>
                  <a:pt x="34" y="7"/>
                </a:cubicBezTo>
                <a:cubicBezTo>
                  <a:pt x="34" y="3"/>
                  <a:pt x="31" y="0"/>
                  <a:pt x="27" y="0"/>
                </a:cubicBezTo>
                <a:cubicBezTo>
                  <a:pt x="25" y="0"/>
                  <a:pt x="23" y="1"/>
                  <a:pt x="22" y="2"/>
                </a:cubicBezTo>
                <a:cubicBezTo>
                  <a:pt x="7" y="2"/>
                  <a:pt x="7" y="2"/>
                  <a:pt x="7" y="2"/>
                </a:cubicBezTo>
                <a:cubicBezTo>
                  <a:pt x="7" y="2"/>
                  <a:pt x="7" y="2"/>
                  <a:pt x="7" y="2"/>
                </a:cubicBezTo>
                <a:cubicBezTo>
                  <a:pt x="6" y="2"/>
                  <a:pt x="5" y="2"/>
                  <a:pt x="3" y="3"/>
                </a:cubicBezTo>
                <a:cubicBezTo>
                  <a:pt x="2" y="4"/>
                  <a:pt x="1" y="5"/>
                  <a:pt x="1" y="7"/>
                </a:cubicBezTo>
                <a:cubicBezTo>
                  <a:pt x="0" y="10"/>
                  <a:pt x="0" y="14"/>
                  <a:pt x="0" y="18"/>
                </a:cubicBezTo>
                <a:cubicBezTo>
                  <a:pt x="0" y="55"/>
                  <a:pt x="28" y="86"/>
                  <a:pt x="64" y="88"/>
                </a:cubicBezTo>
                <a:cubicBezTo>
                  <a:pt x="63" y="96"/>
                  <a:pt x="62" y="101"/>
                  <a:pt x="60" y="103"/>
                </a:cubicBezTo>
                <a:cubicBezTo>
                  <a:pt x="59" y="104"/>
                  <a:pt x="59" y="105"/>
                  <a:pt x="57" y="105"/>
                </a:cubicBezTo>
                <a:cubicBezTo>
                  <a:pt x="56" y="106"/>
                  <a:pt x="53" y="106"/>
                  <a:pt x="50" y="106"/>
                </a:cubicBezTo>
                <a:cubicBezTo>
                  <a:pt x="25" y="106"/>
                  <a:pt x="4" y="127"/>
                  <a:pt x="4" y="152"/>
                </a:cubicBezTo>
                <a:cubicBezTo>
                  <a:pt x="4" y="178"/>
                  <a:pt x="25" y="198"/>
                  <a:pt x="50" y="198"/>
                </a:cubicBezTo>
                <a:cubicBezTo>
                  <a:pt x="76" y="198"/>
                  <a:pt x="96" y="178"/>
                  <a:pt x="96" y="152"/>
                </a:cubicBezTo>
                <a:cubicBezTo>
                  <a:pt x="96" y="152"/>
                  <a:pt x="96" y="152"/>
                  <a:pt x="96" y="152"/>
                </a:cubicBezTo>
                <a:cubicBezTo>
                  <a:pt x="96" y="152"/>
                  <a:pt x="96" y="151"/>
                  <a:pt x="97" y="149"/>
                </a:cubicBezTo>
                <a:cubicBezTo>
                  <a:pt x="97" y="145"/>
                  <a:pt x="99" y="140"/>
                  <a:pt x="103" y="136"/>
                </a:cubicBezTo>
                <a:cubicBezTo>
                  <a:pt x="106" y="132"/>
                  <a:pt x="112" y="129"/>
                  <a:pt x="122" y="129"/>
                </a:cubicBezTo>
                <a:cubicBezTo>
                  <a:pt x="124" y="129"/>
                  <a:pt x="126" y="129"/>
                  <a:pt x="129" y="130"/>
                </a:cubicBezTo>
                <a:cubicBezTo>
                  <a:pt x="129" y="130"/>
                  <a:pt x="129" y="130"/>
                  <a:pt x="129" y="130"/>
                </a:cubicBezTo>
                <a:cubicBezTo>
                  <a:pt x="129" y="143"/>
                  <a:pt x="139" y="153"/>
                  <a:pt x="152" y="153"/>
                </a:cubicBezTo>
                <a:cubicBezTo>
                  <a:pt x="164" y="153"/>
                  <a:pt x="174" y="143"/>
                  <a:pt x="174" y="130"/>
                </a:cubicBezTo>
                <a:cubicBezTo>
                  <a:pt x="174" y="117"/>
                  <a:pt x="164" y="107"/>
                  <a:pt x="152" y="107"/>
                </a:cubicBezTo>
                <a:close/>
                <a:moveTo>
                  <a:pt x="152" y="139"/>
                </a:moveTo>
                <a:cubicBezTo>
                  <a:pt x="147" y="139"/>
                  <a:pt x="142" y="135"/>
                  <a:pt x="142" y="130"/>
                </a:cubicBezTo>
                <a:cubicBezTo>
                  <a:pt x="142" y="125"/>
                  <a:pt x="147" y="121"/>
                  <a:pt x="152" y="121"/>
                </a:cubicBezTo>
                <a:cubicBezTo>
                  <a:pt x="157" y="121"/>
                  <a:pt x="161" y="125"/>
                  <a:pt x="161" y="130"/>
                </a:cubicBezTo>
                <a:cubicBezTo>
                  <a:pt x="161" y="135"/>
                  <a:pt x="157" y="139"/>
                  <a:pt x="152" y="139"/>
                </a:cubicBezTo>
                <a:close/>
              </a:path>
            </a:pathLst>
          </a:custGeom>
          <a:solidFill>
            <a:schemeClr val="accent2"/>
          </a:solidFill>
          <a:ln>
            <a:noFill/>
          </a:ln>
        </p:spPr>
        <p:txBody>
          <a:bodyPr vert="horz" wrap="square" lIns="82040" tIns="41020" rIns="82040" bIns="41020" numCol="1" anchor="t" anchorCtr="0" compatLnSpc="1">
            <a:prstTxWarp prst="textNoShape">
              <a:avLst/>
            </a:prstTxWarp>
          </a:bodyPr>
          <a:lstStyle/>
          <a:p>
            <a:endParaRPr lang="en-US" dirty="0">
              <a:solidFill>
                <a:prstClr val="black"/>
              </a:solidFill>
            </a:endParaRPr>
          </a:p>
        </p:txBody>
      </p:sp>
      <p:grpSp>
        <p:nvGrpSpPr>
          <p:cNvPr id="158" name="Group 157"/>
          <p:cNvGrpSpPr>
            <a:grpSpLocks noChangeAspect="1"/>
          </p:cNvGrpSpPr>
          <p:nvPr/>
        </p:nvGrpSpPr>
        <p:grpSpPr>
          <a:xfrm>
            <a:off x="2164939" y="1003057"/>
            <a:ext cx="418976" cy="430588"/>
            <a:chOff x="3378086" y="1160924"/>
            <a:chExt cx="357270" cy="367169"/>
          </a:xfrm>
          <a:solidFill>
            <a:schemeClr val="accent2"/>
          </a:solidFill>
        </p:grpSpPr>
        <p:sp>
          <p:nvSpPr>
            <p:cNvPr id="160" name="Freeform 69"/>
            <p:cNvSpPr>
              <a:spLocks noChangeAspect="1" noEditPoints="1"/>
            </p:cNvSpPr>
            <p:nvPr/>
          </p:nvSpPr>
          <p:spPr bwMode="auto">
            <a:xfrm>
              <a:off x="3378086" y="1160924"/>
              <a:ext cx="357270" cy="367169"/>
            </a:xfrm>
            <a:custGeom>
              <a:avLst/>
              <a:gdLst>
                <a:gd name="T0" fmla="*/ 166 w 188"/>
                <a:gd name="T1" fmla="*/ 0 h 198"/>
                <a:gd name="T2" fmla="*/ 1 w 188"/>
                <a:gd name="T3" fmla="*/ 188 h 198"/>
                <a:gd name="T4" fmla="*/ 167 w 188"/>
                <a:gd name="T5" fmla="*/ 158 h 198"/>
                <a:gd name="T6" fmla="*/ 158 w 188"/>
                <a:gd name="T7" fmla="*/ 150 h 198"/>
                <a:gd name="T8" fmla="*/ 164 w 188"/>
                <a:gd name="T9" fmla="*/ 147 h 198"/>
                <a:gd name="T10" fmla="*/ 162 w 188"/>
                <a:gd name="T11" fmla="*/ 137 h 198"/>
                <a:gd name="T12" fmla="*/ 154 w 188"/>
                <a:gd name="T13" fmla="*/ 158 h 198"/>
                <a:gd name="T14" fmla="*/ 145 w 188"/>
                <a:gd name="T15" fmla="*/ 150 h 198"/>
                <a:gd name="T16" fmla="*/ 149 w 188"/>
                <a:gd name="T17" fmla="*/ 137 h 198"/>
                <a:gd name="T18" fmla="*/ 26 w 188"/>
                <a:gd name="T19" fmla="*/ 13 h 198"/>
                <a:gd name="T20" fmla="*/ 160 w 188"/>
                <a:gd name="T21" fmla="*/ 109 h 198"/>
                <a:gd name="T22" fmla="*/ 137 w 188"/>
                <a:gd name="T23" fmla="*/ 147 h 198"/>
                <a:gd name="T24" fmla="*/ 136 w 188"/>
                <a:gd name="T25" fmla="*/ 137 h 198"/>
                <a:gd name="T26" fmla="*/ 127 w 188"/>
                <a:gd name="T27" fmla="*/ 152 h 198"/>
                <a:gd name="T28" fmla="*/ 116 w 188"/>
                <a:gd name="T29" fmla="*/ 152 h 198"/>
                <a:gd name="T30" fmla="*/ 116 w 188"/>
                <a:gd name="T31" fmla="*/ 137 h 198"/>
                <a:gd name="T32" fmla="*/ 116 w 188"/>
                <a:gd name="T33" fmla="*/ 147 h 198"/>
                <a:gd name="T34" fmla="*/ 112 w 188"/>
                <a:gd name="T35" fmla="*/ 160 h 198"/>
                <a:gd name="T36" fmla="*/ 103 w 188"/>
                <a:gd name="T37" fmla="*/ 147 h 198"/>
                <a:gd name="T38" fmla="*/ 111 w 188"/>
                <a:gd name="T39" fmla="*/ 139 h 198"/>
                <a:gd name="T40" fmla="*/ 91 w 188"/>
                <a:gd name="T41" fmla="*/ 150 h 198"/>
                <a:gd name="T42" fmla="*/ 91 w 188"/>
                <a:gd name="T43" fmla="*/ 160 h 198"/>
                <a:gd name="T44" fmla="*/ 88 w 188"/>
                <a:gd name="T45" fmla="*/ 139 h 198"/>
                <a:gd name="T46" fmla="*/ 97 w 188"/>
                <a:gd name="T47" fmla="*/ 147 h 198"/>
                <a:gd name="T48" fmla="*/ 87 w 188"/>
                <a:gd name="T49" fmla="*/ 152 h 198"/>
                <a:gd name="T50" fmla="*/ 76 w 188"/>
                <a:gd name="T51" fmla="*/ 152 h 198"/>
                <a:gd name="T52" fmla="*/ 85 w 188"/>
                <a:gd name="T53" fmla="*/ 139 h 198"/>
                <a:gd name="T54" fmla="*/ 63 w 188"/>
                <a:gd name="T55" fmla="*/ 152 h 198"/>
                <a:gd name="T56" fmla="*/ 71 w 188"/>
                <a:gd name="T57" fmla="*/ 160 h 198"/>
                <a:gd name="T58" fmla="*/ 62 w 188"/>
                <a:gd name="T59" fmla="*/ 139 h 198"/>
                <a:gd name="T60" fmla="*/ 70 w 188"/>
                <a:gd name="T61" fmla="*/ 147 h 198"/>
                <a:gd name="T62" fmla="*/ 59 w 188"/>
                <a:gd name="T63" fmla="*/ 150 h 198"/>
                <a:gd name="T64" fmla="*/ 49 w 188"/>
                <a:gd name="T65" fmla="*/ 158 h 198"/>
                <a:gd name="T66" fmla="*/ 58 w 188"/>
                <a:gd name="T67" fmla="*/ 137 h 198"/>
                <a:gd name="T68" fmla="*/ 48 w 188"/>
                <a:gd name="T69" fmla="*/ 145 h 198"/>
                <a:gd name="T70" fmla="*/ 35 w 188"/>
                <a:gd name="T71" fmla="*/ 145 h 198"/>
                <a:gd name="T72" fmla="*/ 23 w 188"/>
                <a:gd name="T73" fmla="*/ 139 h 198"/>
                <a:gd name="T74" fmla="*/ 30 w 188"/>
                <a:gd name="T75" fmla="*/ 147 h 198"/>
                <a:gd name="T76" fmla="*/ 23 w 188"/>
                <a:gd name="T77" fmla="*/ 150 h 198"/>
                <a:gd name="T78" fmla="*/ 22 w 188"/>
                <a:gd name="T79" fmla="*/ 160 h 198"/>
                <a:gd name="T80" fmla="*/ 20 w 188"/>
                <a:gd name="T81" fmla="*/ 173 h 198"/>
                <a:gd name="T82" fmla="*/ 28 w 188"/>
                <a:gd name="T83" fmla="*/ 165 h 198"/>
                <a:gd name="T84" fmla="*/ 30 w 188"/>
                <a:gd name="T85" fmla="*/ 172 h 198"/>
                <a:gd name="T86" fmla="*/ 43 w 188"/>
                <a:gd name="T87" fmla="*/ 172 h 198"/>
                <a:gd name="T88" fmla="*/ 38 w 188"/>
                <a:gd name="T89" fmla="*/ 150 h 198"/>
                <a:gd name="T90" fmla="*/ 130 w 188"/>
                <a:gd name="T91" fmla="*/ 173 h 198"/>
                <a:gd name="T92" fmla="*/ 129 w 188"/>
                <a:gd name="T93" fmla="*/ 163 h 198"/>
                <a:gd name="T94" fmla="*/ 130 w 188"/>
                <a:gd name="T95" fmla="*/ 152 h 198"/>
                <a:gd name="T96" fmla="*/ 139 w 188"/>
                <a:gd name="T97" fmla="*/ 160 h 198"/>
                <a:gd name="T98" fmla="*/ 135 w 188"/>
                <a:gd name="T99" fmla="*/ 172 h 198"/>
                <a:gd name="T100" fmla="*/ 147 w 188"/>
                <a:gd name="T101" fmla="*/ 172 h 198"/>
                <a:gd name="T102" fmla="*/ 149 w 188"/>
                <a:gd name="T103" fmla="*/ 165 h 198"/>
                <a:gd name="T104" fmla="*/ 167 w 188"/>
                <a:gd name="T105"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198">
                  <a:moveTo>
                    <a:pt x="187" y="188"/>
                  </a:moveTo>
                  <a:cubicBezTo>
                    <a:pt x="176" y="121"/>
                    <a:pt x="176" y="121"/>
                    <a:pt x="176" y="121"/>
                  </a:cubicBezTo>
                  <a:cubicBezTo>
                    <a:pt x="176" y="121"/>
                    <a:pt x="176" y="121"/>
                    <a:pt x="176" y="121"/>
                  </a:cubicBezTo>
                  <a:cubicBezTo>
                    <a:pt x="176" y="10"/>
                    <a:pt x="176" y="10"/>
                    <a:pt x="176" y="10"/>
                  </a:cubicBezTo>
                  <a:cubicBezTo>
                    <a:pt x="176" y="5"/>
                    <a:pt x="171" y="0"/>
                    <a:pt x="166" y="0"/>
                  </a:cubicBezTo>
                  <a:cubicBezTo>
                    <a:pt x="21" y="0"/>
                    <a:pt x="21" y="0"/>
                    <a:pt x="21" y="0"/>
                  </a:cubicBezTo>
                  <a:cubicBezTo>
                    <a:pt x="16" y="0"/>
                    <a:pt x="12" y="5"/>
                    <a:pt x="12" y="10"/>
                  </a:cubicBezTo>
                  <a:cubicBezTo>
                    <a:pt x="12" y="121"/>
                    <a:pt x="12" y="121"/>
                    <a:pt x="12" y="121"/>
                  </a:cubicBezTo>
                  <a:cubicBezTo>
                    <a:pt x="12" y="121"/>
                    <a:pt x="12" y="121"/>
                    <a:pt x="12" y="121"/>
                  </a:cubicBezTo>
                  <a:cubicBezTo>
                    <a:pt x="1" y="188"/>
                    <a:pt x="1" y="188"/>
                    <a:pt x="1" y="188"/>
                  </a:cubicBezTo>
                  <a:cubicBezTo>
                    <a:pt x="0" y="193"/>
                    <a:pt x="4" y="198"/>
                    <a:pt x="11" y="198"/>
                  </a:cubicBezTo>
                  <a:cubicBezTo>
                    <a:pt x="178" y="198"/>
                    <a:pt x="178" y="198"/>
                    <a:pt x="178" y="198"/>
                  </a:cubicBezTo>
                  <a:cubicBezTo>
                    <a:pt x="184" y="198"/>
                    <a:pt x="188" y="193"/>
                    <a:pt x="187" y="188"/>
                  </a:cubicBezTo>
                  <a:close/>
                  <a:moveTo>
                    <a:pt x="166" y="152"/>
                  </a:moveTo>
                  <a:cubicBezTo>
                    <a:pt x="167" y="158"/>
                    <a:pt x="167" y="158"/>
                    <a:pt x="167" y="158"/>
                  </a:cubicBezTo>
                  <a:cubicBezTo>
                    <a:pt x="167" y="159"/>
                    <a:pt x="166" y="160"/>
                    <a:pt x="165" y="160"/>
                  </a:cubicBezTo>
                  <a:cubicBezTo>
                    <a:pt x="159" y="160"/>
                    <a:pt x="159" y="160"/>
                    <a:pt x="159" y="160"/>
                  </a:cubicBezTo>
                  <a:cubicBezTo>
                    <a:pt x="158" y="160"/>
                    <a:pt x="157" y="159"/>
                    <a:pt x="157" y="158"/>
                  </a:cubicBezTo>
                  <a:cubicBezTo>
                    <a:pt x="156" y="152"/>
                    <a:pt x="156" y="152"/>
                    <a:pt x="156" y="152"/>
                  </a:cubicBezTo>
                  <a:cubicBezTo>
                    <a:pt x="156" y="151"/>
                    <a:pt x="157" y="150"/>
                    <a:pt x="158" y="150"/>
                  </a:cubicBezTo>
                  <a:cubicBezTo>
                    <a:pt x="164" y="150"/>
                    <a:pt x="164" y="150"/>
                    <a:pt x="164" y="150"/>
                  </a:cubicBezTo>
                  <a:cubicBezTo>
                    <a:pt x="165" y="150"/>
                    <a:pt x="166" y="151"/>
                    <a:pt x="166" y="152"/>
                  </a:cubicBezTo>
                  <a:close/>
                  <a:moveTo>
                    <a:pt x="164" y="139"/>
                  </a:moveTo>
                  <a:cubicBezTo>
                    <a:pt x="165" y="145"/>
                    <a:pt x="165" y="145"/>
                    <a:pt x="165" y="145"/>
                  </a:cubicBezTo>
                  <a:cubicBezTo>
                    <a:pt x="165" y="146"/>
                    <a:pt x="164" y="147"/>
                    <a:pt x="164" y="147"/>
                  </a:cubicBezTo>
                  <a:cubicBezTo>
                    <a:pt x="156" y="147"/>
                    <a:pt x="156" y="147"/>
                    <a:pt x="156" y="147"/>
                  </a:cubicBezTo>
                  <a:cubicBezTo>
                    <a:pt x="156" y="147"/>
                    <a:pt x="155" y="146"/>
                    <a:pt x="155" y="145"/>
                  </a:cubicBezTo>
                  <a:cubicBezTo>
                    <a:pt x="154" y="139"/>
                    <a:pt x="154" y="139"/>
                    <a:pt x="154" y="139"/>
                  </a:cubicBezTo>
                  <a:cubicBezTo>
                    <a:pt x="154" y="138"/>
                    <a:pt x="155" y="137"/>
                    <a:pt x="155" y="137"/>
                  </a:cubicBezTo>
                  <a:cubicBezTo>
                    <a:pt x="162" y="137"/>
                    <a:pt x="162" y="137"/>
                    <a:pt x="162" y="137"/>
                  </a:cubicBezTo>
                  <a:cubicBezTo>
                    <a:pt x="163" y="137"/>
                    <a:pt x="164" y="138"/>
                    <a:pt x="164" y="139"/>
                  </a:cubicBezTo>
                  <a:close/>
                  <a:moveTo>
                    <a:pt x="145" y="150"/>
                  </a:moveTo>
                  <a:cubicBezTo>
                    <a:pt x="152" y="150"/>
                    <a:pt x="152" y="150"/>
                    <a:pt x="152" y="150"/>
                  </a:cubicBezTo>
                  <a:cubicBezTo>
                    <a:pt x="153" y="150"/>
                    <a:pt x="154" y="151"/>
                    <a:pt x="154" y="152"/>
                  </a:cubicBezTo>
                  <a:cubicBezTo>
                    <a:pt x="154" y="158"/>
                    <a:pt x="154" y="158"/>
                    <a:pt x="154" y="158"/>
                  </a:cubicBezTo>
                  <a:cubicBezTo>
                    <a:pt x="154" y="159"/>
                    <a:pt x="154" y="160"/>
                    <a:pt x="153" y="160"/>
                  </a:cubicBezTo>
                  <a:cubicBezTo>
                    <a:pt x="146" y="160"/>
                    <a:pt x="146" y="160"/>
                    <a:pt x="146" y="160"/>
                  </a:cubicBezTo>
                  <a:cubicBezTo>
                    <a:pt x="145" y="160"/>
                    <a:pt x="144" y="159"/>
                    <a:pt x="144" y="158"/>
                  </a:cubicBezTo>
                  <a:cubicBezTo>
                    <a:pt x="143" y="152"/>
                    <a:pt x="143" y="152"/>
                    <a:pt x="143" y="152"/>
                  </a:cubicBezTo>
                  <a:cubicBezTo>
                    <a:pt x="143" y="151"/>
                    <a:pt x="144" y="150"/>
                    <a:pt x="145" y="150"/>
                  </a:cubicBezTo>
                  <a:close/>
                  <a:moveTo>
                    <a:pt x="143" y="147"/>
                  </a:moveTo>
                  <a:cubicBezTo>
                    <a:pt x="142" y="147"/>
                    <a:pt x="141" y="146"/>
                    <a:pt x="141" y="145"/>
                  </a:cubicBezTo>
                  <a:cubicBezTo>
                    <a:pt x="140" y="139"/>
                    <a:pt x="140" y="139"/>
                    <a:pt x="140" y="139"/>
                  </a:cubicBezTo>
                  <a:cubicBezTo>
                    <a:pt x="140" y="138"/>
                    <a:pt x="141" y="137"/>
                    <a:pt x="142" y="137"/>
                  </a:cubicBezTo>
                  <a:cubicBezTo>
                    <a:pt x="149" y="137"/>
                    <a:pt x="149" y="137"/>
                    <a:pt x="149" y="137"/>
                  </a:cubicBezTo>
                  <a:cubicBezTo>
                    <a:pt x="150" y="137"/>
                    <a:pt x="151" y="138"/>
                    <a:pt x="151" y="139"/>
                  </a:cubicBezTo>
                  <a:cubicBezTo>
                    <a:pt x="151" y="145"/>
                    <a:pt x="151" y="145"/>
                    <a:pt x="151" y="145"/>
                  </a:cubicBezTo>
                  <a:cubicBezTo>
                    <a:pt x="151" y="146"/>
                    <a:pt x="151" y="147"/>
                    <a:pt x="150" y="147"/>
                  </a:cubicBezTo>
                  <a:lnTo>
                    <a:pt x="143" y="147"/>
                  </a:lnTo>
                  <a:close/>
                  <a:moveTo>
                    <a:pt x="26" y="13"/>
                  </a:moveTo>
                  <a:cubicBezTo>
                    <a:pt x="26" y="13"/>
                    <a:pt x="26" y="12"/>
                    <a:pt x="27" y="12"/>
                  </a:cubicBezTo>
                  <a:cubicBezTo>
                    <a:pt x="160" y="12"/>
                    <a:pt x="160" y="12"/>
                    <a:pt x="160" y="12"/>
                  </a:cubicBezTo>
                  <a:cubicBezTo>
                    <a:pt x="160" y="12"/>
                    <a:pt x="161" y="13"/>
                    <a:pt x="161" y="13"/>
                  </a:cubicBezTo>
                  <a:cubicBezTo>
                    <a:pt x="161" y="108"/>
                    <a:pt x="161" y="108"/>
                    <a:pt x="161" y="108"/>
                  </a:cubicBezTo>
                  <a:cubicBezTo>
                    <a:pt x="161" y="108"/>
                    <a:pt x="160" y="109"/>
                    <a:pt x="160" y="109"/>
                  </a:cubicBezTo>
                  <a:cubicBezTo>
                    <a:pt x="27" y="109"/>
                    <a:pt x="27" y="109"/>
                    <a:pt x="27" y="109"/>
                  </a:cubicBezTo>
                  <a:cubicBezTo>
                    <a:pt x="26" y="109"/>
                    <a:pt x="26" y="108"/>
                    <a:pt x="26" y="108"/>
                  </a:cubicBezTo>
                  <a:lnTo>
                    <a:pt x="26" y="13"/>
                  </a:lnTo>
                  <a:close/>
                  <a:moveTo>
                    <a:pt x="138" y="145"/>
                  </a:moveTo>
                  <a:cubicBezTo>
                    <a:pt x="138" y="146"/>
                    <a:pt x="137" y="147"/>
                    <a:pt x="137" y="147"/>
                  </a:cubicBezTo>
                  <a:cubicBezTo>
                    <a:pt x="129" y="147"/>
                    <a:pt x="129" y="147"/>
                    <a:pt x="129" y="147"/>
                  </a:cubicBezTo>
                  <a:cubicBezTo>
                    <a:pt x="129" y="147"/>
                    <a:pt x="128" y="146"/>
                    <a:pt x="128" y="145"/>
                  </a:cubicBezTo>
                  <a:cubicBezTo>
                    <a:pt x="127" y="139"/>
                    <a:pt x="127" y="139"/>
                    <a:pt x="127" y="139"/>
                  </a:cubicBezTo>
                  <a:cubicBezTo>
                    <a:pt x="127" y="138"/>
                    <a:pt x="128" y="137"/>
                    <a:pt x="129" y="137"/>
                  </a:cubicBezTo>
                  <a:cubicBezTo>
                    <a:pt x="136" y="137"/>
                    <a:pt x="136" y="137"/>
                    <a:pt x="136" y="137"/>
                  </a:cubicBezTo>
                  <a:cubicBezTo>
                    <a:pt x="137" y="137"/>
                    <a:pt x="137" y="138"/>
                    <a:pt x="138" y="139"/>
                  </a:cubicBezTo>
                  <a:lnTo>
                    <a:pt x="138" y="145"/>
                  </a:lnTo>
                  <a:close/>
                  <a:moveTo>
                    <a:pt x="118" y="150"/>
                  </a:moveTo>
                  <a:cubicBezTo>
                    <a:pt x="125" y="150"/>
                    <a:pt x="125" y="150"/>
                    <a:pt x="125" y="150"/>
                  </a:cubicBezTo>
                  <a:cubicBezTo>
                    <a:pt x="126" y="150"/>
                    <a:pt x="127" y="151"/>
                    <a:pt x="127" y="152"/>
                  </a:cubicBezTo>
                  <a:cubicBezTo>
                    <a:pt x="127" y="158"/>
                    <a:pt x="127" y="158"/>
                    <a:pt x="127" y="158"/>
                  </a:cubicBezTo>
                  <a:cubicBezTo>
                    <a:pt x="127" y="159"/>
                    <a:pt x="127" y="160"/>
                    <a:pt x="126" y="160"/>
                  </a:cubicBezTo>
                  <a:cubicBezTo>
                    <a:pt x="118" y="160"/>
                    <a:pt x="118" y="160"/>
                    <a:pt x="118" y="160"/>
                  </a:cubicBezTo>
                  <a:cubicBezTo>
                    <a:pt x="118" y="160"/>
                    <a:pt x="117" y="159"/>
                    <a:pt x="117" y="158"/>
                  </a:cubicBezTo>
                  <a:cubicBezTo>
                    <a:pt x="116" y="152"/>
                    <a:pt x="116" y="152"/>
                    <a:pt x="116" y="152"/>
                  </a:cubicBezTo>
                  <a:cubicBezTo>
                    <a:pt x="116" y="151"/>
                    <a:pt x="117" y="150"/>
                    <a:pt x="118" y="150"/>
                  </a:cubicBezTo>
                  <a:close/>
                  <a:moveTo>
                    <a:pt x="116" y="147"/>
                  </a:moveTo>
                  <a:cubicBezTo>
                    <a:pt x="115" y="147"/>
                    <a:pt x="115" y="146"/>
                    <a:pt x="115" y="145"/>
                  </a:cubicBezTo>
                  <a:cubicBezTo>
                    <a:pt x="114" y="139"/>
                    <a:pt x="114" y="139"/>
                    <a:pt x="114" y="139"/>
                  </a:cubicBezTo>
                  <a:cubicBezTo>
                    <a:pt x="114" y="138"/>
                    <a:pt x="115" y="137"/>
                    <a:pt x="116" y="137"/>
                  </a:cubicBezTo>
                  <a:cubicBezTo>
                    <a:pt x="123" y="137"/>
                    <a:pt x="123" y="137"/>
                    <a:pt x="123" y="137"/>
                  </a:cubicBezTo>
                  <a:cubicBezTo>
                    <a:pt x="124" y="137"/>
                    <a:pt x="124" y="138"/>
                    <a:pt x="124" y="139"/>
                  </a:cubicBezTo>
                  <a:cubicBezTo>
                    <a:pt x="125" y="145"/>
                    <a:pt x="125" y="145"/>
                    <a:pt x="125" y="145"/>
                  </a:cubicBezTo>
                  <a:cubicBezTo>
                    <a:pt x="125" y="146"/>
                    <a:pt x="124" y="147"/>
                    <a:pt x="123" y="147"/>
                  </a:cubicBezTo>
                  <a:lnTo>
                    <a:pt x="116" y="147"/>
                  </a:lnTo>
                  <a:close/>
                  <a:moveTo>
                    <a:pt x="105" y="150"/>
                  </a:moveTo>
                  <a:cubicBezTo>
                    <a:pt x="112" y="150"/>
                    <a:pt x="112" y="150"/>
                    <a:pt x="112" y="150"/>
                  </a:cubicBezTo>
                  <a:cubicBezTo>
                    <a:pt x="113" y="150"/>
                    <a:pt x="113" y="151"/>
                    <a:pt x="113" y="152"/>
                  </a:cubicBezTo>
                  <a:cubicBezTo>
                    <a:pt x="114" y="158"/>
                    <a:pt x="114" y="158"/>
                    <a:pt x="114" y="158"/>
                  </a:cubicBezTo>
                  <a:cubicBezTo>
                    <a:pt x="114" y="159"/>
                    <a:pt x="113" y="160"/>
                    <a:pt x="112" y="160"/>
                  </a:cubicBezTo>
                  <a:cubicBezTo>
                    <a:pt x="105" y="160"/>
                    <a:pt x="105" y="160"/>
                    <a:pt x="105" y="160"/>
                  </a:cubicBezTo>
                  <a:cubicBezTo>
                    <a:pt x="104" y="160"/>
                    <a:pt x="103" y="159"/>
                    <a:pt x="103" y="158"/>
                  </a:cubicBezTo>
                  <a:cubicBezTo>
                    <a:pt x="103" y="152"/>
                    <a:pt x="103" y="152"/>
                    <a:pt x="103" y="152"/>
                  </a:cubicBezTo>
                  <a:cubicBezTo>
                    <a:pt x="103" y="151"/>
                    <a:pt x="104" y="150"/>
                    <a:pt x="105" y="150"/>
                  </a:cubicBezTo>
                  <a:close/>
                  <a:moveTo>
                    <a:pt x="103" y="147"/>
                  </a:moveTo>
                  <a:cubicBezTo>
                    <a:pt x="102" y="147"/>
                    <a:pt x="101" y="146"/>
                    <a:pt x="101" y="145"/>
                  </a:cubicBezTo>
                  <a:cubicBezTo>
                    <a:pt x="101" y="139"/>
                    <a:pt x="101" y="139"/>
                    <a:pt x="101" y="139"/>
                  </a:cubicBezTo>
                  <a:cubicBezTo>
                    <a:pt x="101" y="138"/>
                    <a:pt x="102" y="137"/>
                    <a:pt x="103" y="137"/>
                  </a:cubicBezTo>
                  <a:cubicBezTo>
                    <a:pt x="110" y="137"/>
                    <a:pt x="110" y="137"/>
                    <a:pt x="110" y="137"/>
                  </a:cubicBezTo>
                  <a:cubicBezTo>
                    <a:pt x="111" y="137"/>
                    <a:pt x="111" y="138"/>
                    <a:pt x="111" y="139"/>
                  </a:cubicBezTo>
                  <a:cubicBezTo>
                    <a:pt x="112" y="145"/>
                    <a:pt x="112" y="145"/>
                    <a:pt x="112" y="145"/>
                  </a:cubicBezTo>
                  <a:cubicBezTo>
                    <a:pt x="112" y="146"/>
                    <a:pt x="111" y="147"/>
                    <a:pt x="110" y="147"/>
                  </a:cubicBezTo>
                  <a:lnTo>
                    <a:pt x="103" y="147"/>
                  </a:lnTo>
                  <a:close/>
                  <a:moveTo>
                    <a:pt x="90" y="152"/>
                  </a:moveTo>
                  <a:cubicBezTo>
                    <a:pt x="90" y="151"/>
                    <a:pt x="90" y="150"/>
                    <a:pt x="91" y="150"/>
                  </a:cubicBezTo>
                  <a:cubicBezTo>
                    <a:pt x="99" y="150"/>
                    <a:pt x="99" y="150"/>
                    <a:pt x="99" y="150"/>
                  </a:cubicBezTo>
                  <a:cubicBezTo>
                    <a:pt x="99" y="150"/>
                    <a:pt x="100" y="151"/>
                    <a:pt x="100" y="152"/>
                  </a:cubicBezTo>
                  <a:cubicBezTo>
                    <a:pt x="100" y="158"/>
                    <a:pt x="100" y="158"/>
                    <a:pt x="100" y="158"/>
                  </a:cubicBezTo>
                  <a:cubicBezTo>
                    <a:pt x="100" y="159"/>
                    <a:pt x="99" y="160"/>
                    <a:pt x="99" y="160"/>
                  </a:cubicBezTo>
                  <a:cubicBezTo>
                    <a:pt x="91" y="160"/>
                    <a:pt x="91" y="160"/>
                    <a:pt x="91" y="160"/>
                  </a:cubicBezTo>
                  <a:cubicBezTo>
                    <a:pt x="90" y="160"/>
                    <a:pt x="90" y="159"/>
                    <a:pt x="90" y="158"/>
                  </a:cubicBezTo>
                  <a:lnTo>
                    <a:pt x="90" y="152"/>
                  </a:lnTo>
                  <a:close/>
                  <a:moveTo>
                    <a:pt x="90" y="147"/>
                  </a:moveTo>
                  <a:cubicBezTo>
                    <a:pt x="89" y="147"/>
                    <a:pt x="88" y="146"/>
                    <a:pt x="88" y="145"/>
                  </a:cubicBezTo>
                  <a:cubicBezTo>
                    <a:pt x="88" y="139"/>
                    <a:pt x="88" y="139"/>
                    <a:pt x="88" y="139"/>
                  </a:cubicBezTo>
                  <a:cubicBezTo>
                    <a:pt x="88" y="138"/>
                    <a:pt x="89" y="137"/>
                    <a:pt x="90" y="137"/>
                  </a:cubicBezTo>
                  <a:cubicBezTo>
                    <a:pt x="97" y="137"/>
                    <a:pt x="97" y="137"/>
                    <a:pt x="97" y="137"/>
                  </a:cubicBezTo>
                  <a:cubicBezTo>
                    <a:pt x="98" y="137"/>
                    <a:pt x="98" y="138"/>
                    <a:pt x="98" y="139"/>
                  </a:cubicBezTo>
                  <a:cubicBezTo>
                    <a:pt x="98" y="145"/>
                    <a:pt x="98" y="145"/>
                    <a:pt x="98" y="145"/>
                  </a:cubicBezTo>
                  <a:cubicBezTo>
                    <a:pt x="98" y="146"/>
                    <a:pt x="98" y="147"/>
                    <a:pt x="97" y="147"/>
                  </a:cubicBezTo>
                  <a:lnTo>
                    <a:pt x="90" y="147"/>
                  </a:lnTo>
                  <a:close/>
                  <a:moveTo>
                    <a:pt x="76" y="152"/>
                  </a:moveTo>
                  <a:cubicBezTo>
                    <a:pt x="76" y="151"/>
                    <a:pt x="77" y="150"/>
                    <a:pt x="78" y="150"/>
                  </a:cubicBezTo>
                  <a:cubicBezTo>
                    <a:pt x="85" y="150"/>
                    <a:pt x="85" y="150"/>
                    <a:pt x="85" y="150"/>
                  </a:cubicBezTo>
                  <a:cubicBezTo>
                    <a:pt x="86" y="150"/>
                    <a:pt x="87" y="151"/>
                    <a:pt x="87" y="152"/>
                  </a:cubicBezTo>
                  <a:cubicBezTo>
                    <a:pt x="87" y="158"/>
                    <a:pt x="87" y="158"/>
                    <a:pt x="87" y="158"/>
                  </a:cubicBezTo>
                  <a:cubicBezTo>
                    <a:pt x="87" y="159"/>
                    <a:pt x="86" y="160"/>
                    <a:pt x="85" y="160"/>
                  </a:cubicBezTo>
                  <a:cubicBezTo>
                    <a:pt x="78" y="160"/>
                    <a:pt x="78" y="160"/>
                    <a:pt x="78" y="160"/>
                  </a:cubicBezTo>
                  <a:cubicBezTo>
                    <a:pt x="77" y="160"/>
                    <a:pt x="76" y="159"/>
                    <a:pt x="76" y="158"/>
                  </a:cubicBezTo>
                  <a:lnTo>
                    <a:pt x="76" y="152"/>
                  </a:lnTo>
                  <a:close/>
                  <a:moveTo>
                    <a:pt x="75" y="145"/>
                  </a:moveTo>
                  <a:cubicBezTo>
                    <a:pt x="75" y="139"/>
                    <a:pt x="75" y="139"/>
                    <a:pt x="75" y="139"/>
                  </a:cubicBezTo>
                  <a:cubicBezTo>
                    <a:pt x="75" y="138"/>
                    <a:pt x="76" y="137"/>
                    <a:pt x="77" y="137"/>
                  </a:cubicBezTo>
                  <a:cubicBezTo>
                    <a:pt x="84" y="137"/>
                    <a:pt x="84" y="137"/>
                    <a:pt x="84" y="137"/>
                  </a:cubicBezTo>
                  <a:cubicBezTo>
                    <a:pt x="85" y="137"/>
                    <a:pt x="85" y="138"/>
                    <a:pt x="85" y="139"/>
                  </a:cubicBezTo>
                  <a:cubicBezTo>
                    <a:pt x="85" y="145"/>
                    <a:pt x="85" y="145"/>
                    <a:pt x="85" y="145"/>
                  </a:cubicBezTo>
                  <a:cubicBezTo>
                    <a:pt x="85" y="146"/>
                    <a:pt x="84" y="147"/>
                    <a:pt x="83" y="147"/>
                  </a:cubicBezTo>
                  <a:cubicBezTo>
                    <a:pt x="76" y="147"/>
                    <a:pt x="76" y="147"/>
                    <a:pt x="76" y="147"/>
                  </a:cubicBezTo>
                  <a:cubicBezTo>
                    <a:pt x="75" y="147"/>
                    <a:pt x="75" y="146"/>
                    <a:pt x="75" y="145"/>
                  </a:cubicBezTo>
                  <a:close/>
                  <a:moveTo>
                    <a:pt x="63" y="152"/>
                  </a:moveTo>
                  <a:cubicBezTo>
                    <a:pt x="63" y="151"/>
                    <a:pt x="64" y="150"/>
                    <a:pt x="65" y="150"/>
                  </a:cubicBezTo>
                  <a:cubicBezTo>
                    <a:pt x="72" y="150"/>
                    <a:pt x="72" y="150"/>
                    <a:pt x="72" y="150"/>
                  </a:cubicBezTo>
                  <a:cubicBezTo>
                    <a:pt x="73" y="150"/>
                    <a:pt x="73" y="151"/>
                    <a:pt x="73" y="152"/>
                  </a:cubicBezTo>
                  <a:cubicBezTo>
                    <a:pt x="73" y="158"/>
                    <a:pt x="73" y="158"/>
                    <a:pt x="73" y="158"/>
                  </a:cubicBezTo>
                  <a:cubicBezTo>
                    <a:pt x="73" y="159"/>
                    <a:pt x="72" y="160"/>
                    <a:pt x="71" y="160"/>
                  </a:cubicBezTo>
                  <a:cubicBezTo>
                    <a:pt x="64" y="160"/>
                    <a:pt x="64" y="160"/>
                    <a:pt x="64" y="160"/>
                  </a:cubicBezTo>
                  <a:cubicBezTo>
                    <a:pt x="63" y="160"/>
                    <a:pt x="63" y="159"/>
                    <a:pt x="63" y="158"/>
                  </a:cubicBezTo>
                  <a:lnTo>
                    <a:pt x="63" y="152"/>
                  </a:lnTo>
                  <a:close/>
                  <a:moveTo>
                    <a:pt x="62" y="145"/>
                  </a:moveTo>
                  <a:cubicBezTo>
                    <a:pt x="62" y="139"/>
                    <a:pt x="62" y="139"/>
                    <a:pt x="62" y="139"/>
                  </a:cubicBezTo>
                  <a:cubicBezTo>
                    <a:pt x="62" y="138"/>
                    <a:pt x="63" y="137"/>
                    <a:pt x="64" y="137"/>
                  </a:cubicBezTo>
                  <a:cubicBezTo>
                    <a:pt x="71" y="137"/>
                    <a:pt x="71" y="137"/>
                    <a:pt x="71" y="137"/>
                  </a:cubicBezTo>
                  <a:cubicBezTo>
                    <a:pt x="71" y="137"/>
                    <a:pt x="72" y="138"/>
                    <a:pt x="72" y="139"/>
                  </a:cubicBezTo>
                  <a:cubicBezTo>
                    <a:pt x="72" y="145"/>
                    <a:pt x="72" y="145"/>
                    <a:pt x="72" y="145"/>
                  </a:cubicBezTo>
                  <a:cubicBezTo>
                    <a:pt x="72" y="146"/>
                    <a:pt x="71" y="147"/>
                    <a:pt x="70" y="147"/>
                  </a:cubicBezTo>
                  <a:cubicBezTo>
                    <a:pt x="63" y="147"/>
                    <a:pt x="63" y="147"/>
                    <a:pt x="63" y="147"/>
                  </a:cubicBezTo>
                  <a:cubicBezTo>
                    <a:pt x="62" y="147"/>
                    <a:pt x="62" y="146"/>
                    <a:pt x="62" y="145"/>
                  </a:cubicBezTo>
                  <a:close/>
                  <a:moveTo>
                    <a:pt x="50" y="152"/>
                  </a:moveTo>
                  <a:cubicBezTo>
                    <a:pt x="50" y="151"/>
                    <a:pt x="50" y="150"/>
                    <a:pt x="51" y="150"/>
                  </a:cubicBezTo>
                  <a:cubicBezTo>
                    <a:pt x="59" y="150"/>
                    <a:pt x="59" y="150"/>
                    <a:pt x="59" y="150"/>
                  </a:cubicBezTo>
                  <a:cubicBezTo>
                    <a:pt x="59" y="150"/>
                    <a:pt x="60" y="151"/>
                    <a:pt x="60" y="152"/>
                  </a:cubicBezTo>
                  <a:cubicBezTo>
                    <a:pt x="60" y="158"/>
                    <a:pt x="60" y="158"/>
                    <a:pt x="60" y="158"/>
                  </a:cubicBezTo>
                  <a:cubicBezTo>
                    <a:pt x="60" y="159"/>
                    <a:pt x="59" y="160"/>
                    <a:pt x="58" y="160"/>
                  </a:cubicBezTo>
                  <a:cubicBezTo>
                    <a:pt x="51" y="160"/>
                    <a:pt x="51" y="160"/>
                    <a:pt x="51" y="160"/>
                  </a:cubicBezTo>
                  <a:cubicBezTo>
                    <a:pt x="50" y="160"/>
                    <a:pt x="49" y="159"/>
                    <a:pt x="49" y="158"/>
                  </a:cubicBezTo>
                  <a:lnTo>
                    <a:pt x="50" y="152"/>
                  </a:lnTo>
                  <a:close/>
                  <a:moveTo>
                    <a:pt x="48" y="145"/>
                  </a:moveTo>
                  <a:cubicBezTo>
                    <a:pt x="49" y="139"/>
                    <a:pt x="49" y="139"/>
                    <a:pt x="49" y="139"/>
                  </a:cubicBezTo>
                  <a:cubicBezTo>
                    <a:pt x="49" y="138"/>
                    <a:pt x="50" y="137"/>
                    <a:pt x="51" y="137"/>
                  </a:cubicBezTo>
                  <a:cubicBezTo>
                    <a:pt x="58" y="137"/>
                    <a:pt x="58" y="137"/>
                    <a:pt x="58" y="137"/>
                  </a:cubicBezTo>
                  <a:cubicBezTo>
                    <a:pt x="58" y="137"/>
                    <a:pt x="59" y="138"/>
                    <a:pt x="59" y="139"/>
                  </a:cubicBezTo>
                  <a:cubicBezTo>
                    <a:pt x="59" y="145"/>
                    <a:pt x="59" y="145"/>
                    <a:pt x="59" y="145"/>
                  </a:cubicBezTo>
                  <a:cubicBezTo>
                    <a:pt x="59" y="146"/>
                    <a:pt x="58" y="147"/>
                    <a:pt x="57" y="147"/>
                  </a:cubicBezTo>
                  <a:cubicBezTo>
                    <a:pt x="50" y="147"/>
                    <a:pt x="50" y="147"/>
                    <a:pt x="50" y="147"/>
                  </a:cubicBezTo>
                  <a:cubicBezTo>
                    <a:pt x="49" y="147"/>
                    <a:pt x="48" y="146"/>
                    <a:pt x="48" y="145"/>
                  </a:cubicBezTo>
                  <a:close/>
                  <a:moveTo>
                    <a:pt x="46" y="139"/>
                  </a:moveTo>
                  <a:cubicBezTo>
                    <a:pt x="45" y="145"/>
                    <a:pt x="45" y="145"/>
                    <a:pt x="45" y="145"/>
                  </a:cubicBezTo>
                  <a:cubicBezTo>
                    <a:pt x="45" y="146"/>
                    <a:pt x="45" y="147"/>
                    <a:pt x="44" y="147"/>
                  </a:cubicBezTo>
                  <a:cubicBezTo>
                    <a:pt x="37" y="147"/>
                    <a:pt x="37" y="147"/>
                    <a:pt x="37" y="147"/>
                  </a:cubicBezTo>
                  <a:cubicBezTo>
                    <a:pt x="36" y="147"/>
                    <a:pt x="35" y="146"/>
                    <a:pt x="35" y="145"/>
                  </a:cubicBezTo>
                  <a:cubicBezTo>
                    <a:pt x="36" y="139"/>
                    <a:pt x="36" y="139"/>
                    <a:pt x="36" y="139"/>
                  </a:cubicBezTo>
                  <a:cubicBezTo>
                    <a:pt x="36" y="138"/>
                    <a:pt x="37" y="137"/>
                    <a:pt x="38" y="137"/>
                  </a:cubicBezTo>
                  <a:cubicBezTo>
                    <a:pt x="45" y="137"/>
                    <a:pt x="45" y="137"/>
                    <a:pt x="45" y="137"/>
                  </a:cubicBezTo>
                  <a:cubicBezTo>
                    <a:pt x="45" y="137"/>
                    <a:pt x="46" y="138"/>
                    <a:pt x="46" y="139"/>
                  </a:cubicBezTo>
                  <a:close/>
                  <a:moveTo>
                    <a:pt x="23" y="139"/>
                  </a:moveTo>
                  <a:cubicBezTo>
                    <a:pt x="23" y="138"/>
                    <a:pt x="24" y="137"/>
                    <a:pt x="25" y="137"/>
                  </a:cubicBezTo>
                  <a:cubicBezTo>
                    <a:pt x="31" y="137"/>
                    <a:pt x="31" y="137"/>
                    <a:pt x="31" y="137"/>
                  </a:cubicBezTo>
                  <a:cubicBezTo>
                    <a:pt x="32" y="137"/>
                    <a:pt x="33" y="138"/>
                    <a:pt x="33" y="139"/>
                  </a:cubicBezTo>
                  <a:cubicBezTo>
                    <a:pt x="32" y="145"/>
                    <a:pt x="32" y="145"/>
                    <a:pt x="32" y="145"/>
                  </a:cubicBezTo>
                  <a:cubicBezTo>
                    <a:pt x="32" y="146"/>
                    <a:pt x="31" y="147"/>
                    <a:pt x="30" y="147"/>
                  </a:cubicBezTo>
                  <a:cubicBezTo>
                    <a:pt x="23" y="147"/>
                    <a:pt x="23" y="147"/>
                    <a:pt x="23" y="147"/>
                  </a:cubicBezTo>
                  <a:cubicBezTo>
                    <a:pt x="23" y="147"/>
                    <a:pt x="22" y="146"/>
                    <a:pt x="22" y="145"/>
                  </a:cubicBezTo>
                  <a:lnTo>
                    <a:pt x="23" y="139"/>
                  </a:lnTo>
                  <a:close/>
                  <a:moveTo>
                    <a:pt x="21" y="152"/>
                  </a:moveTo>
                  <a:cubicBezTo>
                    <a:pt x="21" y="151"/>
                    <a:pt x="22" y="150"/>
                    <a:pt x="23" y="150"/>
                  </a:cubicBezTo>
                  <a:cubicBezTo>
                    <a:pt x="32" y="150"/>
                    <a:pt x="32" y="150"/>
                    <a:pt x="32" y="150"/>
                  </a:cubicBezTo>
                  <a:cubicBezTo>
                    <a:pt x="33" y="150"/>
                    <a:pt x="33" y="151"/>
                    <a:pt x="33" y="152"/>
                  </a:cubicBezTo>
                  <a:cubicBezTo>
                    <a:pt x="33" y="158"/>
                    <a:pt x="33" y="158"/>
                    <a:pt x="33" y="158"/>
                  </a:cubicBezTo>
                  <a:cubicBezTo>
                    <a:pt x="33" y="159"/>
                    <a:pt x="32" y="160"/>
                    <a:pt x="31" y="160"/>
                  </a:cubicBezTo>
                  <a:cubicBezTo>
                    <a:pt x="22" y="160"/>
                    <a:pt x="22" y="160"/>
                    <a:pt x="22" y="160"/>
                  </a:cubicBezTo>
                  <a:cubicBezTo>
                    <a:pt x="21" y="160"/>
                    <a:pt x="20" y="159"/>
                    <a:pt x="20" y="158"/>
                  </a:cubicBezTo>
                  <a:lnTo>
                    <a:pt x="21" y="152"/>
                  </a:lnTo>
                  <a:close/>
                  <a:moveTo>
                    <a:pt x="27" y="172"/>
                  </a:moveTo>
                  <a:cubicBezTo>
                    <a:pt x="27" y="172"/>
                    <a:pt x="26" y="173"/>
                    <a:pt x="25" y="173"/>
                  </a:cubicBezTo>
                  <a:cubicBezTo>
                    <a:pt x="20" y="173"/>
                    <a:pt x="20" y="173"/>
                    <a:pt x="20" y="173"/>
                  </a:cubicBezTo>
                  <a:cubicBezTo>
                    <a:pt x="20" y="173"/>
                    <a:pt x="19" y="172"/>
                    <a:pt x="19" y="172"/>
                  </a:cubicBezTo>
                  <a:cubicBezTo>
                    <a:pt x="20" y="165"/>
                    <a:pt x="20" y="165"/>
                    <a:pt x="20" y="165"/>
                  </a:cubicBezTo>
                  <a:cubicBezTo>
                    <a:pt x="20" y="164"/>
                    <a:pt x="21" y="163"/>
                    <a:pt x="22" y="163"/>
                  </a:cubicBezTo>
                  <a:cubicBezTo>
                    <a:pt x="27" y="163"/>
                    <a:pt x="27" y="163"/>
                    <a:pt x="27" y="163"/>
                  </a:cubicBezTo>
                  <a:cubicBezTo>
                    <a:pt x="27" y="163"/>
                    <a:pt x="28" y="164"/>
                    <a:pt x="28" y="165"/>
                  </a:cubicBezTo>
                  <a:lnTo>
                    <a:pt x="27" y="172"/>
                  </a:lnTo>
                  <a:close/>
                  <a:moveTo>
                    <a:pt x="43" y="172"/>
                  </a:moveTo>
                  <a:cubicBezTo>
                    <a:pt x="43" y="172"/>
                    <a:pt x="42" y="173"/>
                    <a:pt x="41" y="173"/>
                  </a:cubicBezTo>
                  <a:cubicBezTo>
                    <a:pt x="32" y="173"/>
                    <a:pt x="32" y="173"/>
                    <a:pt x="32" y="173"/>
                  </a:cubicBezTo>
                  <a:cubicBezTo>
                    <a:pt x="31" y="173"/>
                    <a:pt x="30" y="172"/>
                    <a:pt x="30" y="172"/>
                  </a:cubicBezTo>
                  <a:cubicBezTo>
                    <a:pt x="31" y="165"/>
                    <a:pt x="31" y="165"/>
                    <a:pt x="31" y="165"/>
                  </a:cubicBezTo>
                  <a:cubicBezTo>
                    <a:pt x="31" y="164"/>
                    <a:pt x="32" y="163"/>
                    <a:pt x="33" y="163"/>
                  </a:cubicBezTo>
                  <a:cubicBezTo>
                    <a:pt x="42" y="163"/>
                    <a:pt x="42" y="163"/>
                    <a:pt x="42" y="163"/>
                  </a:cubicBezTo>
                  <a:cubicBezTo>
                    <a:pt x="43" y="163"/>
                    <a:pt x="43" y="164"/>
                    <a:pt x="43" y="165"/>
                  </a:cubicBezTo>
                  <a:lnTo>
                    <a:pt x="43" y="172"/>
                  </a:lnTo>
                  <a:close/>
                  <a:moveTo>
                    <a:pt x="44" y="160"/>
                  </a:moveTo>
                  <a:cubicBezTo>
                    <a:pt x="37" y="160"/>
                    <a:pt x="37" y="160"/>
                    <a:pt x="37" y="160"/>
                  </a:cubicBezTo>
                  <a:cubicBezTo>
                    <a:pt x="36" y="160"/>
                    <a:pt x="36" y="159"/>
                    <a:pt x="36" y="158"/>
                  </a:cubicBezTo>
                  <a:cubicBezTo>
                    <a:pt x="36" y="152"/>
                    <a:pt x="36" y="152"/>
                    <a:pt x="36" y="152"/>
                  </a:cubicBezTo>
                  <a:cubicBezTo>
                    <a:pt x="36" y="151"/>
                    <a:pt x="37" y="150"/>
                    <a:pt x="38" y="150"/>
                  </a:cubicBezTo>
                  <a:cubicBezTo>
                    <a:pt x="45" y="150"/>
                    <a:pt x="45" y="150"/>
                    <a:pt x="45" y="150"/>
                  </a:cubicBezTo>
                  <a:cubicBezTo>
                    <a:pt x="46" y="150"/>
                    <a:pt x="47" y="151"/>
                    <a:pt x="47" y="152"/>
                  </a:cubicBezTo>
                  <a:cubicBezTo>
                    <a:pt x="46" y="158"/>
                    <a:pt x="46" y="158"/>
                    <a:pt x="46" y="158"/>
                  </a:cubicBezTo>
                  <a:cubicBezTo>
                    <a:pt x="46" y="159"/>
                    <a:pt x="45" y="160"/>
                    <a:pt x="44" y="160"/>
                  </a:cubicBezTo>
                  <a:close/>
                  <a:moveTo>
                    <a:pt x="130" y="173"/>
                  </a:moveTo>
                  <a:cubicBezTo>
                    <a:pt x="47" y="173"/>
                    <a:pt x="47" y="173"/>
                    <a:pt x="47" y="173"/>
                  </a:cubicBezTo>
                  <a:cubicBezTo>
                    <a:pt x="46" y="173"/>
                    <a:pt x="46" y="172"/>
                    <a:pt x="46" y="172"/>
                  </a:cubicBezTo>
                  <a:cubicBezTo>
                    <a:pt x="46" y="165"/>
                    <a:pt x="46" y="165"/>
                    <a:pt x="46" y="165"/>
                  </a:cubicBezTo>
                  <a:cubicBezTo>
                    <a:pt x="46" y="164"/>
                    <a:pt x="47" y="163"/>
                    <a:pt x="48" y="163"/>
                  </a:cubicBezTo>
                  <a:cubicBezTo>
                    <a:pt x="129" y="163"/>
                    <a:pt x="129" y="163"/>
                    <a:pt x="129" y="163"/>
                  </a:cubicBezTo>
                  <a:cubicBezTo>
                    <a:pt x="130" y="163"/>
                    <a:pt x="131" y="164"/>
                    <a:pt x="131" y="165"/>
                  </a:cubicBezTo>
                  <a:cubicBezTo>
                    <a:pt x="131" y="172"/>
                    <a:pt x="131" y="172"/>
                    <a:pt x="131" y="172"/>
                  </a:cubicBezTo>
                  <a:cubicBezTo>
                    <a:pt x="132" y="172"/>
                    <a:pt x="131" y="173"/>
                    <a:pt x="130" y="173"/>
                  </a:cubicBezTo>
                  <a:close/>
                  <a:moveTo>
                    <a:pt x="130" y="158"/>
                  </a:moveTo>
                  <a:cubicBezTo>
                    <a:pt x="130" y="152"/>
                    <a:pt x="130" y="152"/>
                    <a:pt x="130" y="152"/>
                  </a:cubicBezTo>
                  <a:cubicBezTo>
                    <a:pt x="130" y="151"/>
                    <a:pt x="130" y="150"/>
                    <a:pt x="131" y="150"/>
                  </a:cubicBezTo>
                  <a:cubicBezTo>
                    <a:pt x="139" y="150"/>
                    <a:pt x="139" y="150"/>
                    <a:pt x="139" y="150"/>
                  </a:cubicBezTo>
                  <a:cubicBezTo>
                    <a:pt x="139" y="150"/>
                    <a:pt x="140" y="151"/>
                    <a:pt x="140" y="152"/>
                  </a:cubicBezTo>
                  <a:cubicBezTo>
                    <a:pt x="141" y="158"/>
                    <a:pt x="141" y="158"/>
                    <a:pt x="141" y="158"/>
                  </a:cubicBezTo>
                  <a:cubicBezTo>
                    <a:pt x="141" y="159"/>
                    <a:pt x="140" y="160"/>
                    <a:pt x="139" y="160"/>
                  </a:cubicBezTo>
                  <a:cubicBezTo>
                    <a:pt x="132" y="160"/>
                    <a:pt x="132" y="160"/>
                    <a:pt x="132" y="160"/>
                  </a:cubicBezTo>
                  <a:cubicBezTo>
                    <a:pt x="131" y="160"/>
                    <a:pt x="130" y="159"/>
                    <a:pt x="130" y="158"/>
                  </a:cubicBezTo>
                  <a:close/>
                  <a:moveTo>
                    <a:pt x="145" y="173"/>
                  </a:moveTo>
                  <a:cubicBezTo>
                    <a:pt x="136" y="173"/>
                    <a:pt x="136" y="173"/>
                    <a:pt x="136" y="173"/>
                  </a:cubicBezTo>
                  <a:cubicBezTo>
                    <a:pt x="135" y="173"/>
                    <a:pt x="135" y="172"/>
                    <a:pt x="135" y="172"/>
                  </a:cubicBezTo>
                  <a:cubicBezTo>
                    <a:pt x="134" y="165"/>
                    <a:pt x="134" y="165"/>
                    <a:pt x="134" y="165"/>
                  </a:cubicBezTo>
                  <a:cubicBezTo>
                    <a:pt x="134" y="164"/>
                    <a:pt x="135" y="163"/>
                    <a:pt x="136" y="163"/>
                  </a:cubicBezTo>
                  <a:cubicBezTo>
                    <a:pt x="144" y="163"/>
                    <a:pt x="144" y="163"/>
                    <a:pt x="144" y="163"/>
                  </a:cubicBezTo>
                  <a:cubicBezTo>
                    <a:pt x="145" y="163"/>
                    <a:pt x="146" y="164"/>
                    <a:pt x="146" y="165"/>
                  </a:cubicBezTo>
                  <a:cubicBezTo>
                    <a:pt x="147" y="172"/>
                    <a:pt x="147" y="172"/>
                    <a:pt x="147" y="172"/>
                  </a:cubicBezTo>
                  <a:cubicBezTo>
                    <a:pt x="147" y="172"/>
                    <a:pt x="146" y="173"/>
                    <a:pt x="145" y="173"/>
                  </a:cubicBezTo>
                  <a:close/>
                  <a:moveTo>
                    <a:pt x="167" y="173"/>
                  </a:moveTo>
                  <a:cubicBezTo>
                    <a:pt x="152" y="173"/>
                    <a:pt x="152" y="173"/>
                    <a:pt x="152" y="173"/>
                  </a:cubicBezTo>
                  <a:cubicBezTo>
                    <a:pt x="151" y="173"/>
                    <a:pt x="150" y="172"/>
                    <a:pt x="150" y="172"/>
                  </a:cubicBezTo>
                  <a:cubicBezTo>
                    <a:pt x="149" y="165"/>
                    <a:pt x="149" y="165"/>
                    <a:pt x="149" y="165"/>
                  </a:cubicBezTo>
                  <a:cubicBezTo>
                    <a:pt x="149" y="164"/>
                    <a:pt x="150" y="163"/>
                    <a:pt x="151" y="163"/>
                  </a:cubicBezTo>
                  <a:cubicBezTo>
                    <a:pt x="165" y="163"/>
                    <a:pt x="165" y="163"/>
                    <a:pt x="165" y="163"/>
                  </a:cubicBezTo>
                  <a:cubicBezTo>
                    <a:pt x="166" y="163"/>
                    <a:pt x="167" y="164"/>
                    <a:pt x="167" y="165"/>
                  </a:cubicBezTo>
                  <a:cubicBezTo>
                    <a:pt x="168" y="172"/>
                    <a:pt x="168" y="172"/>
                    <a:pt x="168" y="172"/>
                  </a:cubicBezTo>
                  <a:cubicBezTo>
                    <a:pt x="168" y="172"/>
                    <a:pt x="168" y="173"/>
                    <a:pt x="167"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1" name="Freeform 74"/>
            <p:cNvSpPr>
              <a:spLocks noEditPoints="1"/>
            </p:cNvSpPr>
            <p:nvPr/>
          </p:nvSpPr>
          <p:spPr bwMode="auto">
            <a:xfrm>
              <a:off x="3485216" y="1202533"/>
              <a:ext cx="142992" cy="143832"/>
            </a:xfrm>
            <a:custGeom>
              <a:avLst/>
              <a:gdLst>
                <a:gd name="T0" fmla="*/ 2552 w 5448"/>
                <a:gd name="T1" fmla="*/ 4683 h 5480"/>
                <a:gd name="T2" fmla="*/ 2547 w 5448"/>
                <a:gd name="T3" fmla="*/ 4454 h 5480"/>
                <a:gd name="T4" fmla="*/ 2610 w 5448"/>
                <a:gd name="T5" fmla="*/ 4326 h 5480"/>
                <a:gd name="T6" fmla="*/ 2863 w 5448"/>
                <a:gd name="T7" fmla="*/ 3697 h 5480"/>
                <a:gd name="T8" fmla="*/ 2974 w 5448"/>
                <a:gd name="T9" fmla="*/ 3759 h 5480"/>
                <a:gd name="T10" fmla="*/ 2994 w 5448"/>
                <a:gd name="T11" fmla="*/ 3877 h 5480"/>
                <a:gd name="T12" fmla="*/ 2891 w 5448"/>
                <a:gd name="T13" fmla="*/ 3940 h 5480"/>
                <a:gd name="T14" fmla="*/ 2642 w 5448"/>
                <a:gd name="T15" fmla="*/ 2980 h 5480"/>
                <a:gd name="T16" fmla="*/ 2485 w 5448"/>
                <a:gd name="T17" fmla="*/ 3363 h 5480"/>
                <a:gd name="T18" fmla="*/ 2409 w 5448"/>
                <a:gd name="T19" fmla="*/ 3267 h 5480"/>
                <a:gd name="T20" fmla="*/ 2414 w 5448"/>
                <a:gd name="T21" fmla="*/ 3109 h 5480"/>
                <a:gd name="T22" fmla="*/ 2485 w 5448"/>
                <a:gd name="T23" fmla="*/ 3025 h 5480"/>
                <a:gd name="T24" fmla="*/ 2805 w 5448"/>
                <a:gd name="T25" fmla="*/ 2217 h 5480"/>
                <a:gd name="T26" fmla="*/ 2987 w 5448"/>
                <a:gd name="T27" fmla="*/ 2272 h 5480"/>
                <a:gd name="T28" fmla="*/ 3046 w 5448"/>
                <a:gd name="T29" fmla="*/ 2352 h 5480"/>
                <a:gd name="T30" fmla="*/ 3047 w 5448"/>
                <a:gd name="T31" fmla="*/ 2536 h 5480"/>
                <a:gd name="T32" fmla="*/ 2938 w 5448"/>
                <a:gd name="T33" fmla="*/ 2661 h 5480"/>
                <a:gd name="T34" fmla="*/ 2805 w 5448"/>
                <a:gd name="T35" fmla="*/ 2704 h 5480"/>
                <a:gd name="T36" fmla="*/ 2552 w 5448"/>
                <a:gd name="T37" fmla="*/ 2067 h 5480"/>
                <a:gd name="T38" fmla="*/ 2510 w 5448"/>
                <a:gd name="T39" fmla="*/ 2129 h 5480"/>
                <a:gd name="T40" fmla="*/ 2469 w 5448"/>
                <a:gd name="T41" fmla="*/ 2067 h 5480"/>
                <a:gd name="T42" fmla="*/ 2668 w 5448"/>
                <a:gd name="T43" fmla="*/ 1269 h 5480"/>
                <a:gd name="T44" fmla="*/ 2464 w 5448"/>
                <a:gd name="T45" fmla="*/ 1412 h 5480"/>
                <a:gd name="T46" fmla="*/ 2440 w 5448"/>
                <a:gd name="T47" fmla="*/ 1660 h 5480"/>
                <a:gd name="T48" fmla="*/ 2597 w 5448"/>
                <a:gd name="T49" fmla="*/ 1833 h 5480"/>
                <a:gd name="T50" fmla="*/ 2490 w 5448"/>
                <a:gd name="T51" fmla="*/ 1971 h 5480"/>
                <a:gd name="T52" fmla="*/ 2459 w 5448"/>
                <a:gd name="T53" fmla="*/ 2259 h 5480"/>
                <a:gd name="T54" fmla="*/ 2642 w 5448"/>
                <a:gd name="T55" fmla="*/ 2222 h 5480"/>
                <a:gd name="T56" fmla="*/ 2432 w 5448"/>
                <a:gd name="T57" fmla="*/ 2753 h 5480"/>
                <a:gd name="T58" fmla="*/ 2204 w 5448"/>
                <a:gd name="T59" fmla="*/ 2927 h 5480"/>
                <a:gd name="T60" fmla="*/ 2128 w 5448"/>
                <a:gd name="T61" fmla="*/ 3197 h 5480"/>
                <a:gd name="T62" fmla="*/ 2229 w 5448"/>
                <a:gd name="T63" fmla="*/ 3496 h 5480"/>
                <a:gd name="T64" fmla="*/ 2483 w 5448"/>
                <a:gd name="T65" fmla="*/ 3656 h 5480"/>
                <a:gd name="T66" fmla="*/ 2607 w 5448"/>
                <a:gd name="T67" fmla="*/ 4002 h 5480"/>
                <a:gd name="T68" fmla="*/ 2427 w 5448"/>
                <a:gd name="T69" fmla="*/ 4115 h 5480"/>
                <a:gd name="T70" fmla="*/ 2315 w 5448"/>
                <a:gd name="T71" fmla="*/ 4333 h 5480"/>
                <a:gd name="T72" fmla="*/ 2397 w 5448"/>
                <a:gd name="T73" fmla="*/ 4648 h 5480"/>
                <a:gd name="T74" fmla="*/ 2642 w 5448"/>
                <a:gd name="T75" fmla="*/ 5044 h 5480"/>
                <a:gd name="T76" fmla="*/ 2896 w 5448"/>
                <a:gd name="T77" fmla="*/ 4216 h 5480"/>
                <a:gd name="T78" fmla="*/ 3124 w 5448"/>
                <a:gd name="T79" fmla="*/ 4130 h 5480"/>
                <a:gd name="T80" fmla="*/ 3260 w 5448"/>
                <a:gd name="T81" fmla="*/ 3930 h 5480"/>
                <a:gd name="T82" fmla="*/ 3244 w 5448"/>
                <a:gd name="T83" fmla="*/ 3679 h 5480"/>
                <a:gd name="T84" fmla="*/ 3101 w 5448"/>
                <a:gd name="T85" fmla="*/ 3511 h 5480"/>
                <a:gd name="T86" fmla="*/ 2909 w 5448"/>
                <a:gd name="T87" fmla="*/ 3431 h 5480"/>
                <a:gd name="T88" fmla="*/ 2839 w 5448"/>
                <a:gd name="T89" fmla="*/ 2972 h 5480"/>
                <a:gd name="T90" fmla="*/ 3042 w 5448"/>
                <a:gd name="T91" fmla="*/ 2911 h 5480"/>
                <a:gd name="T92" fmla="*/ 3229 w 5448"/>
                <a:gd name="T93" fmla="*/ 2766 h 5480"/>
                <a:gd name="T94" fmla="*/ 3328 w 5448"/>
                <a:gd name="T95" fmla="*/ 2518 h 5480"/>
                <a:gd name="T96" fmla="*/ 3290 w 5448"/>
                <a:gd name="T97" fmla="*/ 2237 h 5480"/>
                <a:gd name="T98" fmla="*/ 3175 w 5448"/>
                <a:gd name="T99" fmla="*/ 2074 h 5480"/>
                <a:gd name="T100" fmla="*/ 2924 w 5448"/>
                <a:gd name="T101" fmla="*/ 1959 h 5480"/>
                <a:gd name="T102" fmla="*/ 2891 w 5448"/>
                <a:gd name="T103" fmla="*/ 1810 h 5480"/>
                <a:gd name="T104" fmla="*/ 3017 w 5448"/>
                <a:gd name="T105" fmla="*/ 1613 h 5480"/>
                <a:gd name="T106" fmla="*/ 2951 w 5448"/>
                <a:gd name="T107" fmla="*/ 1371 h 5480"/>
                <a:gd name="T108" fmla="*/ 2723 w 5448"/>
                <a:gd name="T109" fmla="*/ 1264 h 5480"/>
                <a:gd name="T110" fmla="*/ 5448 w 5448"/>
                <a:gd name="T111" fmla="*/ 2009 h 5480"/>
                <a:gd name="T112" fmla="*/ 3387 w 5448"/>
                <a:gd name="T113" fmla="*/ 5480 h 5480"/>
                <a:gd name="T114" fmla="*/ 1337 w 5448"/>
                <a:gd name="T115" fmla="*/ 2739 h 5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48" h="5480">
                  <a:moveTo>
                    <a:pt x="2642" y="4299"/>
                  </a:moveTo>
                  <a:lnTo>
                    <a:pt x="2642" y="4846"/>
                  </a:lnTo>
                  <a:lnTo>
                    <a:pt x="2602" y="4792"/>
                  </a:lnTo>
                  <a:lnTo>
                    <a:pt x="2572" y="4737"/>
                  </a:lnTo>
                  <a:lnTo>
                    <a:pt x="2552" y="4683"/>
                  </a:lnTo>
                  <a:lnTo>
                    <a:pt x="2540" y="4632"/>
                  </a:lnTo>
                  <a:lnTo>
                    <a:pt x="2535" y="4582"/>
                  </a:lnTo>
                  <a:lnTo>
                    <a:pt x="2535" y="4535"/>
                  </a:lnTo>
                  <a:lnTo>
                    <a:pt x="2540" y="4492"/>
                  </a:lnTo>
                  <a:lnTo>
                    <a:pt x="2547" y="4454"/>
                  </a:lnTo>
                  <a:lnTo>
                    <a:pt x="2557" y="4421"/>
                  </a:lnTo>
                  <a:lnTo>
                    <a:pt x="2568" y="4392"/>
                  </a:lnTo>
                  <a:lnTo>
                    <a:pt x="2578" y="4369"/>
                  </a:lnTo>
                  <a:lnTo>
                    <a:pt x="2587" y="4354"/>
                  </a:lnTo>
                  <a:lnTo>
                    <a:pt x="2610" y="4326"/>
                  </a:lnTo>
                  <a:lnTo>
                    <a:pt x="2642" y="4299"/>
                  </a:lnTo>
                  <a:close/>
                  <a:moveTo>
                    <a:pt x="2805" y="3687"/>
                  </a:moveTo>
                  <a:lnTo>
                    <a:pt x="2821" y="3689"/>
                  </a:lnTo>
                  <a:lnTo>
                    <a:pt x="2841" y="3692"/>
                  </a:lnTo>
                  <a:lnTo>
                    <a:pt x="2863" y="3697"/>
                  </a:lnTo>
                  <a:lnTo>
                    <a:pt x="2886" y="3706"/>
                  </a:lnTo>
                  <a:lnTo>
                    <a:pt x="2911" y="3714"/>
                  </a:lnTo>
                  <a:lnTo>
                    <a:pt x="2934" y="3726"/>
                  </a:lnTo>
                  <a:lnTo>
                    <a:pt x="2956" y="3740"/>
                  </a:lnTo>
                  <a:lnTo>
                    <a:pt x="2974" y="3759"/>
                  </a:lnTo>
                  <a:lnTo>
                    <a:pt x="2989" y="3779"/>
                  </a:lnTo>
                  <a:lnTo>
                    <a:pt x="2999" y="3804"/>
                  </a:lnTo>
                  <a:lnTo>
                    <a:pt x="3002" y="3830"/>
                  </a:lnTo>
                  <a:lnTo>
                    <a:pt x="2999" y="3857"/>
                  </a:lnTo>
                  <a:lnTo>
                    <a:pt x="2994" y="3877"/>
                  </a:lnTo>
                  <a:lnTo>
                    <a:pt x="2986" y="3890"/>
                  </a:lnTo>
                  <a:lnTo>
                    <a:pt x="2978" y="3900"/>
                  </a:lnTo>
                  <a:lnTo>
                    <a:pt x="2954" y="3917"/>
                  </a:lnTo>
                  <a:lnTo>
                    <a:pt x="2924" y="3932"/>
                  </a:lnTo>
                  <a:lnTo>
                    <a:pt x="2891" y="3940"/>
                  </a:lnTo>
                  <a:lnTo>
                    <a:pt x="2859" y="3947"/>
                  </a:lnTo>
                  <a:lnTo>
                    <a:pt x="2829" y="3952"/>
                  </a:lnTo>
                  <a:lnTo>
                    <a:pt x="2805" y="3952"/>
                  </a:lnTo>
                  <a:lnTo>
                    <a:pt x="2805" y="3687"/>
                  </a:lnTo>
                  <a:close/>
                  <a:moveTo>
                    <a:pt x="2642" y="2980"/>
                  </a:moveTo>
                  <a:lnTo>
                    <a:pt x="2642" y="3411"/>
                  </a:lnTo>
                  <a:lnTo>
                    <a:pt x="2600" y="3405"/>
                  </a:lnTo>
                  <a:lnTo>
                    <a:pt x="2560" y="3395"/>
                  </a:lnTo>
                  <a:lnTo>
                    <a:pt x="2520" y="3381"/>
                  </a:lnTo>
                  <a:lnTo>
                    <a:pt x="2485" y="3363"/>
                  </a:lnTo>
                  <a:lnTo>
                    <a:pt x="2454" y="3340"/>
                  </a:lnTo>
                  <a:lnTo>
                    <a:pt x="2442" y="3328"/>
                  </a:lnTo>
                  <a:lnTo>
                    <a:pt x="2429" y="3313"/>
                  </a:lnTo>
                  <a:lnTo>
                    <a:pt x="2417" y="3291"/>
                  </a:lnTo>
                  <a:lnTo>
                    <a:pt x="2409" y="3267"/>
                  </a:lnTo>
                  <a:lnTo>
                    <a:pt x="2402" y="3235"/>
                  </a:lnTo>
                  <a:lnTo>
                    <a:pt x="2399" y="3197"/>
                  </a:lnTo>
                  <a:lnTo>
                    <a:pt x="2400" y="3162"/>
                  </a:lnTo>
                  <a:lnTo>
                    <a:pt x="2405" y="3132"/>
                  </a:lnTo>
                  <a:lnTo>
                    <a:pt x="2414" y="3109"/>
                  </a:lnTo>
                  <a:lnTo>
                    <a:pt x="2422" y="3089"/>
                  </a:lnTo>
                  <a:lnTo>
                    <a:pt x="2434" y="3072"/>
                  </a:lnTo>
                  <a:lnTo>
                    <a:pt x="2444" y="3059"/>
                  </a:lnTo>
                  <a:lnTo>
                    <a:pt x="2454" y="3049"/>
                  </a:lnTo>
                  <a:lnTo>
                    <a:pt x="2485" y="3025"/>
                  </a:lnTo>
                  <a:lnTo>
                    <a:pt x="2522" y="3007"/>
                  </a:lnTo>
                  <a:lnTo>
                    <a:pt x="2562" y="2995"/>
                  </a:lnTo>
                  <a:lnTo>
                    <a:pt x="2602" y="2985"/>
                  </a:lnTo>
                  <a:lnTo>
                    <a:pt x="2642" y="2980"/>
                  </a:lnTo>
                  <a:close/>
                  <a:moveTo>
                    <a:pt x="2805" y="2217"/>
                  </a:moveTo>
                  <a:lnTo>
                    <a:pt x="2846" y="2220"/>
                  </a:lnTo>
                  <a:lnTo>
                    <a:pt x="2886" y="2229"/>
                  </a:lnTo>
                  <a:lnTo>
                    <a:pt x="2923" y="2239"/>
                  </a:lnTo>
                  <a:lnTo>
                    <a:pt x="2958" y="2254"/>
                  </a:lnTo>
                  <a:lnTo>
                    <a:pt x="2987" y="2272"/>
                  </a:lnTo>
                  <a:lnTo>
                    <a:pt x="2999" y="2282"/>
                  </a:lnTo>
                  <a:lnTo>
                    <a:pt x="3012" y="2294"/>
                  </a:lnTo>
                  <a:lnTo>
                    <a:pt x="3024" y="2309"/>
                  </a:lnTo>
                  <a:lnTo>
                    <a:pt x="3036" y="2329"/>
                  </a:lnTo>
                  <a:lnTo>
                    <a:pt x="3046" y="2352"/>
                  </a:lnTo>
                  <a:lnTo>
                    <a:pt x="3052" y="2380"/>
                  </a:lnTo>
                  <a:lnTo>
                    <a:pt x="3059" y="2413"/>
                  </a:lnTo>
                  <a:lnTo>
                    <a:pt x="3061" y="2453"/>
                  </a:lnTo>
                  <a:lnTo>
                    <a:pt x="3057" y="2498"/>
                  </a:lnTo>
                  <a:lnTo>
                    <a:pt x="3047" y="2536"/>
                  </a:lnTo>
                  <a:lnTo>
                    <a:pt x="3032" y="2571"/>
                  </a:lnTo>
                  <a:lnTo>
                    <a:pt x="3012" y="2600"/>
                  </a:lnTo>
                  <a:lnTo>
                    <a:pt x="2989" y="2625"/>
                  </a:lnTo>
                  <a:lnTo>
                    <a:pt x="2964" y="2645"/>
                  </a:lnTo>
                  <a:lnTo>
                    <a:pt x="2938" y="2661"/>
                  </a:lnTo>
                  <a:lnTo>
                    <a:pt x="2908" y="2674"/>
                  </a:lnTo>
                  <a:lnTo>
                    <a:pt x="2879" y="2686"/>
                  </a:lnTo>
                  <a:lnTo>
                    <a:pt x="2853" y="2694"/>
                  </a:lnTo>
                  <a:lnTo>
                    <a:pt x="2826" y="2699"/>
                  </a:lnTo>
                  <a:lnTo>
                    <a:pt x="2805" y="2704"/>
                  </a:lnTo>
                  <a:lnTo>
                    <a:pt x="2805" y="2217"/>
                  </a:lnTo>
                  <a:close/>
                  <a:moveTo>
                    <a:pt x="2510" y="2039"/>
                  </a:moveTo>
                  <a:lnTo>
                    <a:pt x="2528" y="2043"/>
                  </a:lnTo>
                  <a:lnTo>
                    <a:pt x="2543" y="2052"/>
                  </a:lnTo>
                  <a:lnTo>
                    <a:pt x="2552" y="2067"/>
                  </a:lnTo>
                  <a:lnTo>
                    <a:pt x="2555" y="2084"/>
                  </a:lnTo>
                  <a:lnTo>
                    <a:pt x="2552" y="2102"/>
                  </a:lnTo>
                  <a:lnTo>
                    <a:pt x="2543" y="2117"/>
                  </a:lnTo>
                  <a:lnTo>
                    <a:pt x="2528" y="2126"/>
                  </a:lnTo>
                  <a:lnTo>
                    <a:pt x="2510" y="2129"/>
                  </a:lnTo>
                  <a:lnTo>
                    <a:pt x="2493" y="2126"/>
                  </a:lnTo>
                  <a:lnTo>
                    <a:pt x="2478" y="2117"/>
                  </a:lnTo>
                  <a:lnTo>
                    <a:pt x="2469" y="2102"/>
                  </a:lnTo>
                  <a:lnTo>
                    <a:pt x="2465" y="2084"/>
                  </a:lnTo>
                  <a:lnTo>
                    <a:pt x="2469" y="2067"/>
                  </a:lnTo>
                  <a:lnTo>
                    <a:pt x="2478" y="2052"/>
                  </a:lnTo>
                  <a:lnTo>
                    <a:pt x="2493" y="2043"/>
                  </a:lnTo>
                  <a:lnTo>
                    <a:pt x="2510" y="2039"/>
                  </a:lnTo>
                  <a:close/>
                  <a:moveTo>
                    <a:pt x="2723" y="1264"/>
                  </a:moveTo>
                  <a:lnTo>
                    <a:pt x="2668" y="1269"/>
                  </a:lnTo>
                  <a:lnTo>
                    <a:pt x="2618" y="1283"/>
                  </a:lnTo>
                  <a:lnTo>
                    <a:pt x="2572" y="1304"/>
                  </a:lnTo>
                  <a:lnTo>
                    <a:pt x="2530" y="1334"/>
                  </a:lnTo>
                  <a:lnTo>
                    <a:pt x="2493" y="1371"/>
                  </a:lnTo>
                  <a:lnTo>
                    <a:pt x="2464" y="1412"/>
                  </a:lnTo>
                  <a:lnTo>
                    <a:pt x="2442" y="1459"/>
                  </a:lnTo>
                  <a:lnTo>
                    <a:pt x="2429" y="1509"/>
                  </a:lnTo>
                  <a:lnTo>
                    <a:pt x="2424" y="1562"/>
                  </a:lnTo>
                  <a:lnTo>
                    <a:pt x="2427" y="1613"/>
                  </a:lnTo>
                  <a:lnTo>
                    <a:pt x="2440" y="1660"/>
                  </a:lnTo>
                  <a:lnTo>
                    <a:pt x="2459" y="1705"/>
                  </a:lnTo>
                  <a:lnTo>
                    <a:pt x="2485" y="1745"/>
                  </a:lnTo>
                  <a:lnTo>
                    <a:pt x="2517" y="1780"/>
                  </a:lnTo>
                  <a:lnTo>
                    <a:pt x="2555" y="1810"/>
                  </a:lnTo>
                  <a:lnTo>
                    <a:pt x="2597" y="1833"/>
                  </a:lnTo>
                  <a:lnTo>
                    <a:pt x="2642" y="1850"/>
                  </a:lnTo>
                  <a:lnTo>
                    <a:pt x="2642" y="1949"/>
                  </a:lnTo>
                  <a:lnTo>
                    <a:pt x="2587" y="1956"/>
                  </a:lnTo>
                  <a:lnTo>
                    <a:pt x="2535" y="1963"/>
                  </a:lnTo>
                  <a:lnTo>
                    <a:pt x="2490" y="1971"/>
                  </a:lnTo>
                  <a:lnTo>
                    <a:pt x="2450" y="1981"/>
                  </a:lnTo>
                  <a:lnTo>
                    <a:pt x="2419" y="1988"/>
                  </a:lnTo>
                  <a:lnTo>
                    <a:pt x="2395" y="1994"/>
                  </a:lnTo>
                  <a:lnTo>
                    <a:pt x="2380" y="1999"/>
                  </a:lnTo>
                  <a:lnTo>
                    <a:pt x="2459" y="2259"/>
                  </a:lnTo>
                  <a:lnTo>
                    <a:pt x="2483" y="2250"/>
                  </a:lnTo>
                  <a:lnTo>
                    <a:pt x="2515" y="2244"/>
                  </a:lnTo>
                  <a:lnTo>
                    <a:pt x="2553" y="2235"/>
                  </a:lnTo>
                  <a:lnTo>
                    <a:pt x="2597" y="2229"/>
                  </a:lnTo>
                  <a:lnTo>
                    <a:pt x="2642" y="2222"/>
                  </a:lnTo>
                  <a:lnTo>
                    <a:pt x="2642" y="2708"/>
                  </a:lnTo>
                  <a:lnTo>
                    <a:pt x="2593" y="2713"/>
                  </a:lnTo>
                  <a:lnTo>
                    <a:pt x="2540" y="2721"/>
                  </a:lnTo>
                  <a:lnTo>
                    <a:pt x="2487" y="2734"/>
                  </a:lnTo>
                  <a:lnTo>
                    <a:pt x="2432" y="2753"/>
                  </a:lnTo>
                  <a:lnTo>
                    <a:pt x="2377" y="2776"/>
                  </a:lnTo>
                  <a:lnTo>
                    <a:pt x="2324" y="2808"/>
                  </a:lnTo>
                  <a:lnTo>
                    <a:pt x="2274" y="2846"/>
                  </a:lnTo>
                  <a:lnTo>
                    <a:pt x="2236" y="2884"/>
                  </a:lnTo>
                  <a:lnTo>
                    <a:pt x="2204" y="2927"/>
                  </a:lnTo>
                  <a:lnTo>
                    <a:pt x="2176" y="2974"/>
                  </a:lnTo>
                  <a:lnTo>
                    <a:pt x="2156" y="3025"/>
                  </a:lnTo>
                  <a:lnTo>
                    <a:pt x="2141" y="3079"/>
                  </a:lnTo>
                  <a:lnTo>
                    <a:pt x="2131" y="3137"/>
                  </a:lnTo>
                  <a:lnTo>
                    <a:pt x="2128" y="3197"/>
                  </a:lnTo>
                  <a:lnTo>
                    <a:pt x="2132" y="3265"/>
                  </a:lnTo>
                  <a:lnTo>
                    <a:pt x="2144" y="3330"/>
                  </a:lnTo>
                  <a:lnTo>
                    <a:pt x="2164" y="3390"/>
                  </a:lnTo>
                  <a:lnTo>
                    <a:pt x="2192" y="3446"/>
                  </a:lnTo>
                  <a:lnTo>
                    <a:pt x="2229" y="3496"/>
                  </a:lnTo>
                  <a:lnTo>
                    <a:pt x="2272" y="3543"/>
                  </a:lnTo>
                  <a:lnTo>
                    <a:pt x="2322" y="3581"/>
                  </a:lnTo>
                  <a:lnTo>
                    <a:pt x="2374" y="3611"/>
                  </a:lnTo>
                  <a:lnTo>
                    <a:pt x="2429" y="3636"/>
                  </a:lnTo>
                  <a:lnTo>
                    <a:pt x="2483" y="3656"/>
                  </a:lnTo>
                  <a:lnTo>
                    <a:pt x="2538" y="3669"/>
                  </a:lnTo>
                  <a:lnTo>
                    <a:pt x="2592" y="3679"/>
                  </a:lnTo>
                  <a:lnTo>
                    <a:pt x="2642" y="3684"/>
                  </a:lnTo>
                  <a:lnTo>
                    <a:pt x="2642" y="3988"/>
                  </a:lnTo>
                  <a:lnTo>
                    <a:pt x="2607" y="4002"/>
                  </a:lnTo>
                  <a:lnTo>
                    <a:pt x="2570" y="4018"/>
                  </a:lnTo>
                  <a:lnTo>
                    <a:pt x="2533" y="4036"/>
                  </a:lnTo>
                  <a:lnTo>
                    <a:pt x="2497" y="4060"/>
                  </a:lnTo>
                  <a:lnTo>
                    <a:pt x="2460" y="4086"/>
                  </a:lnTo>
                  <a:lnTo>
                    <a:pt x="2427" y="4115"/>
                  </a:lnTo>
                  <a:lnTo>
                    <a:pt x="2397" y="4148"/>
                  </a:lnTo>
                  <a:lnTo>
                    <a:pt x="2369" y="4186"/>
                  </a:lnTo>
                  <a:lnTo>
                    <a:pt x="2345" y="4228"/>
                  </a:lnTo>
                  <a:lnTo>
                    <a:pt x="2327" y="4274"/>
                  </a:lnTo>
                  <a:lnTo>
                    <a:pt x="2315" y="4333"/>
                  </a:lnTo>
                  <a:lnTo>
                    <a:pt x="2312" y="4392"/>
                  </a:lnTo>
                  <a:lnTo>
                    <a:pt x="2319" y="4454"/>
                  </a:lnTo>
                  <a:lnTo>
                    <a:pt x="2335" y="4517"/>
                  </a:lnTo>
                  <a:lnTo>
                    <a:pt x="2362" y="4582"/>
                  </a:lnTo>
                  <a:lnTo>
                    <a:pt x="2397" y="4648"/>
                  </a:lnTo>
                  <a:lnTo>
                    <a:pt x="2444" y="4717"/>
                  </a:lnTo>
                  <a:lnTo>
                    <a:pt x="2500" y="4788"/>
                  </a:lnTo>
                  <a:lnTo>
                    <a:pt x="2565" y="4860"/>
                  </a:lnTo>
                  <a:lnTo>
                    <a:pt x="2642" y="4935"/>
                  </a:lnTo>
                  <a:lnTo>
                    <a:pt x="2642" y="5044"/>
                  </a:lnTo>
                  <a:lnTo>
                    <a:pt x="2805" y="5044"/>
                  </a:lnTo>
                  <a:lnTo>
                    <a:pt x="2805" y="4223"/>
                  </a:lnTo>
                  <a:lnTo>
                    <a:pt x="2828" y="4223"/>
                  </a:lnTo>
                  <a:lnTo>
                    <a:pt x="2859" y="4221"/>
                  </a:lnTo>
                  <a:lnTo>
                    <a:pt x="2896" y="4216"/>
                  </a:lnTo>
                  <a:lnTo>
                    <a:pt x="2939" y="4208"/>
                  </a:lnTo>
                  <a:lnTo>
                    <a:pt x="2984" y="4196"/>
                  </a:lnTo>
                  <a:lnTo>
                    <a:pt x="3031" y="4180"/>
                  </a:lnTo>
                  <a:lnTo>
                    <a:pt x="3077" y="4158"/>
                  </a:lnTo>
                  <a:lnTo>
                    <a:pt x="3124" y="4130"/>
                  </a:lnTo>
                  <a:lnTo>
                    <a:pt x="3165" y="4095"/>
                  </a:lnTo>
                  <a:lnTo>
                    <a:pt x="3197" y="4060"/>
                  </a:lnTo>
                  <a:lnTo>
                    <a:pt x="3225" y="4020"/>
                  </a:lnTo>
                  <a:lnTo>
                    <a:pt x="3245" y="3977"/>
                  </a:lnTo>
                  <a:lnTo>
                    <a:pt x="3260" y="3930"/>
                  </a:lnTo>
                  <a:lnTo>
                    <a:pt x="3270" y="3882"/>
                  </a:lnTo>
                  <a:lnTo>
                    <a:pt x="3274" y="3830"/>
                  </a:lnTo>
                  <a:lnTo>
                    <a:pt x="3270" y="3775"/>
                  </a:lnTo>
                  <a:lnTo>
                    <a:pt x="3260" y="3726"/>
                  </a:lnTo>
                  <a:lnTo>
                    <a:pt x="3244" y="3679"/>
                  </a:lnTo>
                  <a:lnTo>
                    <a:pt x="3224" y="3637"/>
                  </a:lnTo>
                  <a:lnTo>
                    <a:pt x="3197" y="3599"/>
                  </a:lnTo>
                  <a:lnTo>
                    <a:pt x="3169" y="3566"/>
                  </a:lnTo>
                  <a:lnTo>
                    <a:pt x="3136" y="3536"/>
                  </a:lnTo>
                  <a:lnTo>
                    <a:pt x="3101" y="3511"/>
                  </a:lnTo>
                  <a:lnTo>
                    <a:pt x="3064" y="3488"/>
                  </a:lnTo>
                  <a:lnTo>
                    <a:pt x="3026" y="3469"/>
                  </a:lnTo>
                  <a:lnTo>
                    <a:pt x="2986" y="3453"/>
                  </a:lnTo>
                  <a:lnTo>
                    <a:pt x="2948" y="3441"/>
                  </a:lnTo>
                  <a:lnTo>
                    <a:pt x="2909" y="3431"/>
                  </a:lnTo>
                  <a:lnTo>
                    <a:pt x="2871" y="3423"/>
                  </a:lnTo>
                  <a:lnTo>
                    <a:pt x="2836" y="3418"/>
                  </a:lnTo>
                  <a:lnTo>
                    <a:pt x="2805" y="3415"/>
                  </a:lnTo>
                  <a:lnTo>
                    <a:pt x="2805" y="2977"/>
                  </a:lnTo>
                  <a:lnTo>
                    <a:pt x="2839" y="2972"/>
                  </a:lnTo>
                  <a:lnTo>
                    <a:pt x="2878" y="2965"/>
                  </a:lnTo>
                  <a:lnTo>
                    <a:pt x="2918" y="2956"/>
                  </a:lnTo>
                  <a:lnTo>
                    <a:pt x="2959" y="2944"/>
                  </a:lnTo>
                  <a:lnTo>
                    <a:pt x="3001" y="2929"/>
                  </a:lnTo>
                  <a:lnTo>
                    <a:pt x="3042" y="2911"/>
                  </a:lnTo>
                  <a:lnTo>
                    <a:pt x="3082" y="2889"/>
                  </a:lnTo>
                  <a:lnTo>
                    <a:pt x="3122" y="2864"/>
                  </a:lnTo>
                  <a:lnTo>
                    <a:pt x="3160" y="2836"/>
                  </a:lnTo>
                  <a:lnTo>
                    <a:pt x="3195" y="2803"/>
                  </a:lnTo>
                  <a:lnTo>
                    <a:pt x="3229" y="2766"/>
                  </a:lnTo>
                  <a:lnTo>
                    <a:pt x="3257" y="2726"/>
                  </a:lnTo>
                  <a:lnTo>
                    <a:pt x="3282" y="2681"/>
                  </a:lnTo>
                  <a:lnTo>
                    <a:pt x="3304" y="2631"/>
                  </a:lnTo>
                  <a:lnTo>
                    <a:pt x="3319" y="2576"/>
                  </a:lnTo>
                  <a:lnTo>
                    <a:pt x="3328" y="2518"/>
                  </a:lnTo>
                  <a:lnTo>
                    <a:pt x="3332" y="2453"/>
                  </a:lnTo>
                  <a:lnTo>
                    <a:pt x="3328" y="2392"/>
                  </a:lnTo>
                  <a:lnTo>
                    <a:pt x="3320" y="2334"/>
                  </a:lnTo>
                  <a:lnTo>
                    <a:pt x="3307" y="2282"/>
                  </a:lnTo>
                  <a:lnTo>
                    <a:pt x="3290" y="2237"/>
                  </a:lnTo>
                  <a:lnTo>
                    <a:pt x="3272" y="2196"/>
                  </a:lnTo>
                  <a:lnTo>
                    <a:pt x="3249" y="2159"/>
                  </a:lnTo>
                  <a:lnTo>
                    <a:pt x="3225" y="2126"/>
                  </a:lnTo>
                  <a:lnTo>
                    <a:pt x="3200" y="2099"/>
                  </a:lnTo>
                  <a:lnTo>
                    <a:pt x="3175" y="2074"/>
                  </a:lnTo>
                  <a:lnTo>
                    <a:pt x="3149" y="2054"/>
                  </a:lnTo>
                  <a:lnTo>
                    <a:pt x="3097" y="2021"/>
                  </a:lnTo>
                  <a:lnTo>
                    <a:pt x="3042" y="1994"/>
                  </a:lnTo>
                  <a:lnTo>
                    <a:pt x="2984" y="1974"/>
                  </a:lnTo>
                  <a:lnTo>
                    <a:pt x="2924" y="1959"/>
                  </a:lnTo>
                  <a:lnTo>
                    <a:pt x="2864" y="1951"/>
                  </a:lnTo>
                  <a:lnTo>
                    <a:pt x="2805" y="1946"/>
                  </a:lnTo>
                  <a:lnTo>
                    <a:pt x="2805" y="1850"/>
                  </a:lnTo>
                  <a:lnTo>
                    <a:pt x="2849" y="1833"/>
                  </a:lnTo>
                  <a:lnTo>
                    <a:pt x="2891" y="1810"/>
                  </a:lnTo>
                  <a:lnTo>
                    <a:pt x="2928" y="1780"/>
                  </a:lnTo>
                  <a:lnTo>
                    <a:pt x="2959" y="1745"/>
                  </a:lnTo>
                  <a:lnTo>
                    <a:pt x="2986" y="1705"/>
                  </a:lnTo>
                  <a:lnTo>
                    <a:pt x="3006" y="1660"/>
                  </a:lnTo>
                  <a:lnTo>
                    <a:pt x="3017" y="1613"/>
                  </a:lnTo>
                  <a:lnTo>
                    <a:pt x="3022" y="1562"/>
                  </a:lnTo>
                  <a:lnTo>
                    <a:pt x="3017" y="1509"/>
                  </a:lnTo>
                  <a:lnTo>
                    <a:pt x="3002" y="1459"/>
                  </a:lnTo>
                  <a:lnTo>
                    <a:pt x="2981" y="1412"/>
                  </a:lnTo>
                  <a:lnTo>
                    <a:pt x="2951" y="1371"/>
                  </a:lnTo>
                  <a:lnTo>
                    <a:pt x="2916" y="1334"/>
                  </a:lnTo>
                  <a:lnTo>
                    <a:pt x="2873" y="1304"/>
                  </a:lnTo>
                  <a:lnTo>
                    <a:pt x="2826" y="1283"/>
                  </a:lnTo>
                  <a:lnTo>
                    <a:pt x="2776" y="1269"/>
                  </a:lnTo>
                  <a:lnTo>
                    <a:pt x="2723" y="1264"/>
                  </a:lnTo>
                  <a:close/>
                  <a:moveTo>
                    <a:pt x="2059" y="0"/>
                  </a:moveTo>
                  <a:lnTo>
                    <a:pt x="3387" y="0"/>
                  </a:lnTo>
                  <a:lnTo>
                    <a:pt x="3387" y="1622"/>
                  </a:lnTo>
                  <a:lnTo>
                    <a:pt x="4811" y="845"/>
                  </a:lnTo>
                  <a:lnTo>
                    <a:pt x="5448" y="2009"/>
                  </a:lnTo>
                  <a:lnTo>
                    <a:pt x="4109" y="2739"/>
                  </a:lnTo>
                  <a:lnTo>
                    <a:pt x="5448" y="3471"/>
                  </a:lnTo>
                  <a:lnTo>
                    <a:pt x="4811" y="4635"/>
                  </a:lnTo>
                  <a:lnTo>
                    <a:pt x="3387" y="3859"/>
                  </a:lnTo>
                  <a:lnTo>
                    <a:pt x="3387" y="5480"/>
                  </a:lnTo>
                  <a:lnTo>
                    <a:pt x="2059" y="5480"/>
                  </a:lnTo>
                  <a:lnTo>
                    <a:pt x="2059" y="3859"/>
                  </a:lnTo>
                  <a:lnTo>
                    <a:pt x="635" y="4635"/>
                  </a:lnTo>
                  <a:lnTo>
                    <a:pt x="0" y="3471"/>
                  </a:lnTo>
                  <a:lnTo>
                    <a:pt x="1337" y="2739"/>
                  </a:lnTo>
                  <a:lnTo>
                    <a:pt x="0" y="2009"/>
                  </a:lnTo>
                  <a:lnTo>
                    <a:pt x="635" y="845"/>
                  </a:lnTo>
                  <a:lnTo>
                    <a:pt x="2059" y="1622"/>
                  </a:lnTo>
                  <a:lnTo>
                    <a:pt x="20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63" name="Group 162"/>
          <p:cNvGrpSpPr>
            <a:grpSpLocks noChangeAspect="1"/>
          </p:cNvGrpSpPr>
          <p:nvPr/>
        </p:nvGrpSpPr>
        <p:grpSpPr>
          <a:xfrm>
            <a:off x="1255645" y="922305"/>
            <a:ext cx="404012" cy="511340"/>
            <a:chOff x="-3429000" y="-1568450"/>
            <a:chExt cx="9399588" cy="10001250"/>
          </a:xfrm>
          <a:solidFill>
            <a:schemeClr val="accent2"/>
          </a:solidFill>
        </p:grpSpPr>
        <p:sp>
          <p:nvSpPr>
            <p:cNvPr id="164" name="Freeform 40"/>
            <p:cNvSpPr>
              <a:spLocks/>
            </p:cNvSpPr>
            <p:nvPr/>
          </p:nvSpPr>
          <p:spPr bwMode="auto">
            <a:xfrm>
              <a:off x="-2644775" y="2857500"/>
              <a:ext cx="8615363" cy="5575300"/>
            </a:xfrm>
            <a:custGeom>
              <a:avLst/>
              <a:gdLst/>
              <a:ahLst/>
              <a:cxnLst/>
              <a:rect l="l" t="t" r="r" b="b"/>
              <a:pathLst>
                <a:path w="8615363" h="5575300">
                  <a:moveTo>
                    <a:pt x="2624138" y="906463"/>
                  </a:moveTo>
                  <a:lnTo>
                    <a:pt x="2624138" y="3282951"/>
                  </a:lnTo>
                  <a:lnTo>
                    <a:pt x="3146426" y="3282951"/>
                  </a:lnTo>
                  <a:lnTo>
                    <a:pt x="3146426" y="1349376"/>
                  </a:lnTo>
                  <a:lnTo>
                    <a:pt x="3889376" y="1349376"/>
                  </a:lnTo>
                  <a:lnTo>
                    <a:pt x="4008438" y="1360488"/>
                  </a:lnTo>
                  <a:lnTo>
                    <a:pt x="4103688" y="1397001"/>
                  </a:lnTo>
                  <a:lnTo>
                    <a:pt x="4170363" y="1447801"/>
                  </a:lnTo>
                  <a:lnTo>
                    <a:pt x="4217988" y="1504951"/>
                  </a:lnTo>
                  <a:lnTo>
                    <a:pt x="4248151" y="1566863"/>
                  </a:lnTo>
                  <a:lnTo>
                    <a:pt x="4265613" y="1622426"/>
                  </a:lnTo>
                  <a:lnTo>
                    <a:pt x="4271963" y="1670051"/>
                  </a:lnTo>
                  <a:lnTo>
                    <a:pt x="4271963" y="1700213"/>
                  </a:lnTo>
                  <a:lnTo>
                    <a:pt x="4265613" y="1752601"/>
                  </a:lnTo>
                  <a:lnTo>
                    <a:pt x="4254501" y="1814513"/>
                  </a:lnTo>
                  <a:lnTo>
                    <a:pt x="4235451" y="1870076"/>
                  </a:lnTo>
                  <a:lnTo>
                    <a:pt x="4200526" y="1927226"/>
                  </a:lnTo>
                  <a:lnTo>
                    <a:pt x="4157663" y="1978026"/>
                  </a:lnTo>
                  <a:lnTo>
                    <a:pt x="4092576" y="2019301"/>
                  </a:lnTo>
                  <a:lnTo>
                    <a:pt x="4021138" y="2046288"/>
                  </a:lnTo>
                  <a:lnTo>
                    <a:pt x="3924301" y="2055813"/>
                  </a:lnTo>
                  <a:lnTo>
                    <a:pt x="3349626" y="2055813"/>
                  </a:lnTo>
                  <a:lnTo>
                    <a:pt x="4625976" y="3287713"/>
                  </a:lnTo>
                  <a:lnTo>
                    <a:pt x="3846513" y="4189414"/>
                  </a:lnTo>
                  <a:lnTo>
                    <a:pt x="4260851" y="4451351"/>
                  </a:lnTo>
                  <a:lnTo>
                    <a:pt x="4978401" y="3627439"/>
                  </a:lnTo>
                  <a:lnTo>
                    <a:pt x="5768976" y="4395789"/>
                  </a:lnTo>
                  <a:lnTo>
                    <a:pt x="6159501" y="4102101"/>
                  </a:lnTo>
                  <a:lnTo>
                    <a:pt x="5291139" y="3262313"/>
                  </a:lnTo>
                  <a:lnTo>
                    <a:pt x="5961064" y="2484438"/>
                  </a:lnTo>
                  <a:lnTo>
                    <a:pt x="5548314" y="2216151"/>
                  </a:lnTo>
                  <a:lnTo>
                    <a:pt x="4943476" y="2921001"/>
                  </a:lnTo>
                  <a:lnTo>
                    <a:pt x="4386263" y="2386013"/>
                  </a:lnTo>
                  <a:lnTo>
                    <a:pt x="4427538" y="2360613"/>
                  </a:lnTo>
                  <a:lnTo>
                    <a:pt x="4464051" y="2333626"/>
                  </a:lnTo>
                  <a:lnTo>
                    <a:pt x="4500563" y="2308226"/>
                  </a:lnTo>
                  <a:lnTo>
                    <a:pt x="4535488" y="2278063"/>
                  </a:lnTo>
                  <a:lnTo>
                    <a:pt x="4572001" y="2246313"/>
                  </a:lnTo>
                  <a:lnTo>
                    <a:pt x="4602163" y="2211388"/>
                  </a:lnTo>
                  <a:lnTo>
                    <a:pt x="4632326" y="2174876"/>
                  </a:lnTo>
                  <a:lnTo>
                    <a:pt x="4660901" y="2138363"/>
                  </a:lnTo>
                  <a:lnTo>
                    <a:pt x="4757738" y="1931988"/>
                  </a:lnTo>
                  <a:lnTo>
                    <a:pt x="4792663" y="1704976"/>
                  </a:lnTo>
                  <a:lnTo>
                    <a:pt x="4757738" y="1484313"/>
                  </a:lnTo>
                  <a:lnTo>
                    <a:pt x="4660901" y="1277938"/>
                  </a:lnTo>
                  <a:lnTo>
                    <a:pt x="4595813" y="1195388"/>
                  </a:lnTo>
                  <a:lnTo>
                    <a:pt x="4524376" y="1117601"/>
                  </a:lnTo>
                  <a:lnTo>
                    <a:pt x="4440238" y="1055688"/>
                  </a:lnTo>
                  <a:lnTo>
                    <a:pt x="4343401" y="1004888"/>
                  </a:lnTo>
                  <a:lnTo>
                    <a:pt x="4241801" y="963613"/>
                  </a:lnTo>
                  <a:lnTo>
                    <a:pt x="4129088" y="933451"/>
                  </a:lnTo>
                  <a:lnTo>
                    <a:pt x="4014788" y="912813"/>
                  </a:lnTo>
                  <a:lnTo>
                    <a:pt x="3889376" y="906463"/>
                  </a:lnTo>
                  <a:close/>
                  <a:moveTo>
                    <a:pt x="438150" y="0"/>
                  </a:moveTo>
                  <a:lnTo>
                    <a:pt x="7997826" y="0"/>
                  </a:lnTo>
                  <a:lnTo>
                    <a:pt x="7980363" y="20637"/>
                  </a:lnTo>
                  <a:lnTo>
                    <a:pt x="7932738" y="73025"/>
                  </a:lnTo>
                  <a:lnTo>
                    <a:pt x="7854951" y="155575"/>
                  </a:lnTo>
                  <a:lnTo>
                    <a:pt x="7758113" y="263525"/>
                  </a:lnTo>
                  <a:lnTo>
                    <a:pt x="7639051" y="396875"/>
                  </a:lnTo>
                  <a:lnTo>
                    <a:pt x="7513638" y="557212"/>
                  </a:lnTo>
                  <a:lnTo>
                    <a:pt x="7375526" y="727075"/>
                  </a:lnTo>
                  <a:lnTo>
                    <a:pt x="7231063" y="917575"/>
                  </a:lnTo>
                  <a:lnTo>
                    <a:pt x="7088188" y="1112838"/>
                  </a:lnTo>
                  <a:lnTo>
                    <a:pt x="6950076" y="1319213"/>
                  </a:lnTo>
                  <a:lnTo>
                    <a:pt x="6818313" y="1530350"/>
                  </a:lnTo>
                  <a:lnTo>
                    <a:pt x="6704013" y="1746250"/>
                  </a:lnTo>
                  <a:lnTo>
                    <a:pt x="6602413" y="1957388"/>
                  </a:lnTo>
                  <a:lnTo>
                    <a:pt x="6530976" y="2163763"/>
                  </a:lnTo>
                  <a:lnTo>
                    <a:pt x="6483351" y="2360613"/>
                  </a:lnTo>
                  <a:lnTo>
                    <a:pt x="6464301" y="2544763"/>
                  </a:lnTo>
                  <a:lnTo>
                    <a:pt x="6494463" y="3009900"/>
                  </a:lnTo>
                  <a:lnTo>
                    <a:pt x="6565901" y="3421063"/>
                  </a:lnTo>
                  <a:lnTo>
                    <a:pt x="6662738" y="3771900"/>
                  </a:lnTo>
                  <a:lnTo>
                    <a:pt x="6781801" y="4075113"/>
                  </a:lnTo>
                  <a:lnTo>
                    <a:pt x="6907213" y="4322763"/>
                  </a:lnTo>
                  <a:lnTo>
                    <a:pt x="7040563" y="4524375"/>
                  </a:lnTo>
                  <a:lnTo>
                    <a:pt x="7159626" y="4683125"/>
                  </a:lnTo>
                  <a:lnTo>
                    <a:pt x="7254876" y="4792663"/>
                  </a:lnTo>
                  <a:lnTo>
                    <a:pt x="8159751" y="4792663"/>
                  </a:lnTo>
                  <a:lnTo>
                    <a:pt x="8250238" y="4802188"/>
                  </a:lnTo>
                  <a:lnTo>
                    <a:pt x="8339138" y="4822825"/>
                  </a:lnTo>
                  <a:lnTo>
                    <a:pt x="8416926" y="4859338"/>
                  </a:lnTo>
                  <a:lnTo>
                    <a:pt x="8483601" y="4905375"/>
                  </a:lnTo>
                  <a:lnTo>
                    <a:pt x="8537576" y="4962525"/>
                  </a:lnTo>
                  <a:lnTo>
                    <a:pt x="8578851" y="5029200"/>
                  </a:lnTo>
                  <a:lnTo>
                    <a:pt x="8602663" y="5106988"/>
                  </a:lnTo>
                  <a:lnTo>
                    <a:pt x="8615363" y="5183188"/>
                  </a:lnTo>
                  <a:lnTo>
                    <a:pt x="8602663" y="5260975"/>
                  </a:lnTo>
                  <a:lnTo>
                    <a:pt x="8578851" y="5338763"/>
                  </a:lnTo>
                  <a:lnTo>
                    <a:pt x="8537576" y="5405438"/>
                  </a:lnTo>
                  <a:lnTo>
                    <a:pt x="8483601" y="5462588"/>
                  </a:lnTo>
                  <a:lnTo>
                    <a:pt x="8416926" y="5508625"/>
                  </a:lnTo>
                  <a:lnTo>
                    <a:pt x="8339138" y="5545138"/>
                  </a:lnTo>
                  <a:lnTo>
                    <a:pt x="8250238" y="5564188"/>
                  </a:lnTo>
                  <a:lnTo>
                    <a:pt x="8159751" y="5575300"/>
                  </a:lnTo>
                  <a:lnTo>
                    <a:pt x="2438400" y="5575300"/>
                  </a:lnTo>
                  <a:lnTo>
                    <a:pt x="2403475" y="5559425"/>
                  </a:lnTo>
                  <a:lnTo>
                    <a:pt x="211137" y="5559425"/>
                  </a:lnTo>
                  <a:lnTo>
                    <a:pt x="211137" y="5545138"/>
                  </a:lnTo>
                  <a:lnTo>
                    <a:pt x="96837" y="5441950"/>
                  </a:lnTo>
                  <a:lnTo>
                    <a:pt x="25400" y="5332413"/>
                  </a:lnTo>
                  <a:lnTo>
                    <a:pt x="0" y="5219700"/>
                  </a:lnTo>
                  <a:lnTo>
                    <a:pt x="0" y="5111750"/>
                  </a:lnTo>
                  <a:lnTo>
                    <a:pt x="30162" y="5008563"/>
                  </a:lnTo>
                  <a:lnTo>
                    <a:pt x="73025" y="4916488"/>
                  </a:lnTo>
                  <a:lnTo>
                    <a:pt x="120650" y="4833938"/>
                  </a:lnTo>
                  <a:lnTo>
                    <a:pt x="161925" y="4772025"/>
                  </a:lnTo>
                  <a:lnTo>
                    <a:pt x="239712" y="4813300"/>
                  </a:lnTo>
                  <a:lnTo>
                    <a:pt x="258762" y="4806950"/>
                  </a:lnTo>
                  <a:lnTo>
                    <a:pt x="300037" y="4806950"/>
                  </a:lnTo>
                  <a:lnTo>
                    <a:pt x="360362" y="4806950"/>
                  </a:lnTo>
                  <a:lnTo>
                    <a:pt x="431800" y="4802188"/>
                  </a:lnTo>
                  <a:lnTo>
                    <a:pt x="515937" y="4802188"/>
                  </a:lnTo>
                  <a:lnTo>
                    <a:pt x="611187" y="4797425"/>
                  </a:lnTo>
                  <a:lnTo>
                    <a:pt x="708025" y="4797425"/>
                  </a:lnTo>
                  <a:lnTo>
                    <a:pt x="809625" y="4797425"/>
                  </a:lnTo>
                  <a:lnTo>
                    <a:pt x="911225" y="4797425"/>
                  </a:lnTo>
                  <a:lnTo>
                    <a:pt x="1006475" y="4792663"/>
                  </a:lnTo>
                  <a:lnTo>
                    <a:pt x="1096963" y="4792663"/>
                  </a:lnTo>
                  <a:lnTo>
                    <a:pt x="1174750" y="4792663"/>
                  </a:lnTo>
                  <a:lnTo>
                    <a:pt x="1246188" y="4792663"/>
                  </a:lnTo>
                  <a:lnTo>
                    <a:pt x="1295400" y="4792663"/>
                  </a:lnTo>
                  <a:lnTo>
                    <a:pt x="1330325" y="4792663"/>
                  </a:lnTo>
                  <a:lnTo>
                    <a:pt x="1343025" y="4792663"/>
                  </a:lnTo>
                  <a:lnTo>
                    <a:pt x="1431925" y="4632325"/>
                  </a:lnTo>
                  <a:lnTo>
                    <a:pt x="1528763" y="4430713"/>
                  </a:lnTo>
                  <a:lnTo>
                    <a:pt x="1636713" y="4194175"/>
                  </a:lnTo>
                  <a:lnTo>
                    <a:pt x="1738313" y="3916363"/>
                  </a:lnTo>
                  <a:lnTo>
                    <a:pt x="1827213" y="3602038"/>
                  </a:lnTo>
                  <a:lnTo>
                    <a:pt x="1900238" y="3251200"/>
                  </a:lnTo>
                  <a:lnTo>
                    <a:pt x="1954213" y="2874963"/>
                  </a:lnTo>
                  <a:lnTo>
                    <a:pt x="1971675" y="2463800"/>
                  </a:lnTo>
                  <a:lnTo>
                    <a:pt x="1954213" y="2225675"/>
                  </a:lnTo>
                  <a:lnTo>
                    <a:pt x="1905000" y="1993900"/>
                  </a:lnTo>
                  <a:lnTo>
                    <a:pt x="1827213" y="1762125"/>
                  </a:lnTo>
                  <a:lnTo>
                    <a:pt x="1731963" y="1541463"/>
                  </a:lnTo>
                  <a:lnTo>
                    <a:pt x="1617663" y="1328738"/>
                  </a:lnTo>
                  <a:lnTo>
                    <a:pt x="1485900" y="1123950"/>
                  </a:lnTo>
                  <a:lnTo>
                    <a:pt x="1349375" y="933450"/>
                  </a:lnTo>
                  <a:lnTo>
                    <a:pt x="1204913" y="752475"/>
                  </a:lnTo>
                  <a:lnTo>
                    <a:pt x="1060450" y="592137"/>
                  </a:lnTo>
                  <a:lnTo>
                    <a:pt x="923925" y="442912"/>
                  </a:lnTo>
                  <a:lnTo>
                    <a:pt x="792162" y="314325"/>
                  </a:lnTo>
                  <a:lnTo>
                    <a:pt x="677862" y="206375"/>
                  </a:lnTo>
                  <a:lnTo>
                    <a:pt x="581025" y="119062"/>
                  </a:lnTo>
                  <a:lnTo>
                    <a:pt x="503237" y="52387"/>
                  </a:lnTo>
                  <a:lnTo>
                    <a:pt x="455612" y="158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5" name="Freeform 41"/>
            <p:cNvSpPr>
              <a:spLocks/>
            </p:cNvSpPr>
            <p:nvPr/>
          </p:nvSpPr>
          <p:spPr bwMode="auto">
            <a:xfrm>
              <a:off x="-3429000" y="-1568450"/>
              <a:ext cx="3228975" cy="3221038"/>
            </a:xfrm>
            <a:custGeom>
              <a:avLst/>
              <a:gdLst>
                <a:gd name="T0" fmla="*/ 1347 w 2034"/>
                <a:gd name="T1" fmla="*/ 1035 h 2029"/>
                <a:gd name="T2" fmla="*/ 1423 w 2034"/>
                <a:gd name="T3" fmla="*/ 935 h 2029"/>
                <a:gd name="T4" fmla="*/ 1472 w 2034"/>
                <a:gd name="T5" fmla="*/ 824 h 2029"/>
                <a:gd name="T6" fmla="*/ 1498 w 2034"/>
                <a:gd name="T7" fmla="*/ 708 h 2029"/>
                <a:gd name="T8" fmla="*/ 1498 w 2034"/>
                <a:gd name="T9" fmla="*/ 581 h 2029"/>
                <a:gd name="T10" fmla="*/ 1468 w 2034"/>
                <a:gd name="T11" fmla="*/ 454 h 2029"/>
                <a:gd name="T12" fmla="*/ 1411 w 2034"/>
                <a:gd name="T13" fmla="*/ 338 h 2029"/>
                <a:gd name="T14" fmla="*/ 1332 w 2034"/>
                <a:gd name="T15" fmla="*/ 234 h 2029"/>
                <a:gd name="T16" fmla="*/ 1230 w 2034"/>
                <a:gd name="T17" fmla="*/ 146 h 2029"/>
                <a:gd name="T18" fmla="*/ 1110 w 2034"/>
                <a:gd name="T19" fmla="*/ 78 h 2029"/>
                <a:gd name="T20" fmla="*/ 974 w 2034"/>
                <a:gd name="T21" fmla="*/ 29 h 2029"/>
                <a:gd name="T22" fmla="*/ 827 w 2034"/>
                <a:gd name="T23" fmla="*/ 3 h 2029"/>
                <a:gd name="T24" fmla="*/ 676 w 2034"/>
                <a:gd name="T25" fmla="*/ 3 h 2029"/>
                <a:gd name="T26" fmla="*/ 528 w 2034"/>
                <a:gd name="T27" fmla="*/ 29 h 2029"/>
                <a:gd name="T28" fmla="*/ 393 w 2034"/>
                <a:gd name="T29" fmla="*/ 78 h 2029"/>
                <a:gd name="T30" fmla="*/ 272 w 2034"/>
                <a:gd name="T31" fmla="*/ 146 h 2029"/>
                <a:gd name="T32" fmla="*/ 170 w 2034"/>
                <a:gd name="T33" fmla="*/ 234 h 2029"/>
                <a:gd name="T34" fmla="*/ 91 w 2034"/>
                <a:gd name="T35" fmla="*/ 338 h 2029"/>
                <a:gd name="T36" fmla="*/ 34 w 2034"/>
                <a:gd name="T37" fmla="*/ 454 h 2029"/>
                <a:gd name="T38" fmla="*/ 4 w 2034"/>
                <a:gd name="T39" fmla="*/ 581 h 2029"/>
                <a:gd name="T40" fmla="*/ 4 w 2034"/>
                <a:gd name="T41" fmla="*/ 711 h 2029"/>
                <a:gd name="T42" fmla="*/ 34 w 2034"/>
                <a:gd name="T43" fmla="*/ 837 h 2029"/>
                <a:gd name="T44" fmla="*/ 91 w 2034"/>
                <a:gd name="T45" fmla="*/ 954 h 2029"/>
                <a:gd name="T46" fmla="*/ 170 w 2034"/>
                <a:gd name="T47" fmla="*/ 1058 h 2029"/>
                <a:gd name="T48" fmla="*/ 272 w 2034"/>
                <a:gd name="T49" fmla="*/ 1146 h 2029"/>
                <a:gd name="T50" fmla="*/ 393 w 2034"/>
                <a:gd name="T51" fmla="*/ 1214 h 2029"/>
                <a:gd name="T52" fmla="*/ 528 w 2034"/>
                <a:gd name="T53" fmla="*/ 1263 h 2029"/>
                <a:gd name="T54" fmla="*/ 676 w 2034"/>
                <a:gd name="T55" fmla="*/ 1289 h 2029"/>
                <a:gd name="T56" fmla="*/ 777 w 2034"/>
                <a:gd name="T57" fmla="*/ 1292 h 2029"/>
                <a:gd name="T58" fmla="*/ 834 w 2034"/>
                <a:gd name="T59" fmla="*/ 1289 h 2029"/>
                <a:gd name="T60" fmla="*/ 887 w 2034"/>
                <a:gd name="T61" fmla="*/ 1279 h 2029"/>
                <a:gd name="T62" fmla="*/ 936 w 2034"/>
                <a:gd name="T63" fmla="*/ 1269 h 2029"/>
                <a:gd name="T64" fmla="*/ 1559 w 2034"/>
                <a:gd name="T65" fmla="*/ 2025 h 2029"/>
                <a:gd name="T66" fmla="*/ 1306 w 2034"/>
                <a:gd name="T67" fmla="*/ 1081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34" h="2029">
                  <a:moveTo>
                    <a:pt x="1306" y="1081"/>
                  </a:moveTo>
                  <a:lnTo>
                    <a:pt x="1347" y="1035"/>
                  </a:lnTo>
                  <a:lnTo>
                    <a:pt x="1389" y="987"/>
                  </a:lnTo>
                  <a:lnTo>
                    <a:pt x="1423" y="935"/>
                  </a:lnTo>
                  <a:lnTo>
                    <a:pt x="1449" y="883"/>
                  </a:lnTo>
                  <a:lnTo>
                    <a:pt x="1472" y="824"/>
                  </a:lnTo>
                  <a:lnTo>
                    <a:pt x="1487" y="766"/>
                  </a:lnTo>
                  <a:lnTo>
                    <a:pt x="1498" y="708"/>
                  </a:lnTo>
                  <a:lnTo>
                    <a:pt x="1502" y="646"/>
                  </a:lnTo>
                  <a:lnTo>
                    <a:pt x="1498" y="581"/>
                  </a:lnTo>
                  <a:lnTo>
                    <a:pt x="1487" y="516"/>
                  </a:lnTo>
                  <a:lnTo>
                    <a:pt x="1468" y="454"/>
                  </a:lnTo>
                  <a:lnTo>
                    <a:pt x="1442" y="393"/>
                  </a:lnTo>
                  <a:lnTo>
                    <a:pt x="1411" y="338"/>
                  </a:lnTo>
                  <a:lnTo>
                    <a:pt x="1374" y="286"/>
                  </a:lnTo>
                  <a:lnTo>
                    <a:pt x="1332" y="234"/>
                  </a:lnTo>
                  <a:lnTo>
                    <a:pt x="1283" y="188"/>
                  </a:lnTo>
                  <a:lnTo>
                    <a:pt x="1230" y="146"/>
                  </a:lnTo>
                  <a:lnTo>
                    <a:pt x="1170" y="110"/>
                  </a:lnTo>
                  <a:lnTo>
                    <a:pt x="1110" y="78"/>
                  </a:lnTo>
                  <a:lnTo>
                    <a:pt x="1045" y="52"/>
                  </a:lnTo>
                  <a:lnTo>
                    <a:pt x="974" y="29"/>
                  </a:lnTo>
                  <a:lnTo>
                    <a:pt x="902" y="13"/>
                  </a:lnTo>
                  <a:lnTo>
                    <a:pt x="827" y="3"/>
                  </a:lnTo>
                  <a:lnTo>
                    <a:pt x="751" y="0"/>
                  </a:lnTo>
                  <a:lnTo>
                    <a:pt x="676" y="3"/>
                  </a:lnTo>
                  <a:lnTo>
                    <a:pt x="600" y="13"/>
                  </a:lnTo>
                  <a:lnTo>
                    <a:pt x="528" y="29"/>
                  </a:lnTo>
                  <a:lnTo>
                    <a:pt x="460" y="52"/>
                  </a:lnTo>
                  <a:lnTo>
                    <a:pt x="393" y="78"/>
                  </a:lnTo>
                  <a:lnTo>
                    <a:pt x="332" y="110"/>
                  </a:lnTo>
                  <a:lnTo>
                    <a:pt x="272" y="146"/>
                  </a:lnTo>
                  <a:lnTo>
                    <a:pt x="219" y="188"/>
                  </a:lnTo>
                  <a:lnTo>
                    <a:pt x="170" y="234"/>
                  </a:lnTo>
                  <a:lnTo>
                    <a:pt x="128" y="286"/>
                  </a:lnTo>
                  <a:lnTo>
                    <a:pt x="91" y="338"/>
                  </a:lnTo>
                  <a:lnTo>
                    <a:pt x="60" y="393"/>
                  </a:lnTo>
                  <a:lnTo>
                    <a:pt x="34" y="454"/>
                  </a:lnTo>
                  <a:lnTo>
                    <a:pt x="15" y="516"/>
                  </a:lnTo>
                  <a:lnTo>
                    <a:pt x="4" y="581"/>
                  </a:lnTo>
                  <a:lnTo>
                    <a:pt x="0" y="646"/>
                  </a:lnTo>
                  <a:lnTo>
                    <a:pt x="4" y="711"/>
                  </a:lnTo>
                  <a:lnTo>
                    <a:pt x="15" y="776"/>
                  </a:lnTo>
                  <a:lnTo>
                    <a:pt x="34" y="837"/>
                  </a:lnTo>
                  <a:lnTo>
                    <a:pt x="60" y="896"/>
                  </a:lnTo>
                  <a:lnTo>
                    <a:pt x="91" y="954"/>
                  </a:lnTo>
                  <a:lnTo>
                    <a:pt x="128" y="1006"/>
                  </a:lnTo>
                  <a:lnTo>
                    <a:pt x="170" y="1058"/>
                  </a:lnTo>
                  <a:lnTo>
                    <a:pt x="219" y="1104"/>
                  </a:lnTo>
                  <a:lnTo>
                    <a:pt x="272" y="1146"/>
                  </a:lnTo>
                  <a:lnTo>
                    <a:pt x="332" y="1182"/>
                  </a:lnTo>
                  <a:lnTo>
                    <a:pt x="393" y="1214"/>
                  </a:lnTo>
                  <a:lnTo>
                    <a:pt x="460" y="1240"/>
                  </a:lnTo>
                  <a:lnTo>
                    <a:pt x="528" y="1263"/>
                  </a:lnTo>
                  <a:lnTo>
                    <a:pt x="600" y="1279"/>
                  </a:lnTo>
                  <a:lnTo>
                    <a:pt x="676" y="1289"/>
                  </a:lnTo>
                  <a:lnTo>
                    <a:pt x="751" y="1292"/>
                  </a:lnTo>
                  <a:lnTo>
                    <a:pt x="777" y="1292"/>
                  </a:lnTo>
                  <a:lnTo>
                    <a:pt x="808" y="1289"/>
                  </a:lnTo>
                  <a:lnTo>
                    <a:pt x="834" y="1289"/>
                  </a:lnTo>
                  <a:lnTo>
                    <a:pt x="860" y="1285"/>
                  </a:lnTo>
                  <a:lnTo>
                    <a:pt x="887" y="1279"/>
                  </a:lnTo>
                  <a:lnTo>
                    <a:pt x="910" y="1276"/>
                  </a:lnTo>
                  <a:lnTo>
                    <a:pt x="936" y="1269"/>
                  </a:lnTo>
                  <a:lnTo>
                    <a:pt x="962" y="1263"/>
                  </a:lnTo>
                  <a:lnTo>
                    <a:pt x="1559" y="2025"/>
                  </a:lnTo>
                  <a:lnTo>
                    <a:pt x="2034" y="2029"/>
                  </a:lnTo>
                  <a:lnTo>
                    <a:pt x="1306" y="10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6" name="Freeform 42"/>
            <p:cNvSpPr>
              <a:spLocks/>
            </p:cNvSpPr>
            <p:nvPr/>
          </p:nvSpPr>
          <p:spPr bwMode="auto">
            <a:xfrm>
              <a:off x="-3135312" y="1631950"/>
              <a:ext cx="9034463" cy="787400"/>
            </a:xfrm>
            <a:custGeom>
              <a:avLst/>
              <a:gdLst>
                <a:gd name="T0" fmla="*/ 158 w 5691"/>
                <a:gd name="T1" fmla="*/ 0 h 496"/>
                <a:gd name="T2" fmla="*/ 2328 w 5691"/>
                <a:gd name="T3" fmla="*/ 0 h 496"/>
                <a:gd name="T4" fmla="*/ 2362 w 5691"/>
                <a:gd name="T5" fmla="*/ 45 h 496"/>
                <a:gd name="T6" fmla="*/ 5419 w 5691"/>
                <a:gd name="T7" fmla="*/ 48 h 496"/>
                <a:gd name="T8" fmla="*/ 5476 w 5691"/>
                <a:gd name="T9" fmla="*/ 52 h 496"/>
                <a:gd name="T10" fmla="*/ 5525 w 5691"/>
                <a:gd name="T11" fmla="*/ 65 h 496"/>
                <a:gd name="T12" fmla="*/ 5570 w 5691"/>
                <a:gd name="T13" fmla="*/ 87 h 496"/>
                <a:gd name="T14" fmla="*/ 5611 w 5691"/>
                <a:gd name="T15" fmla="*/ 113 h 496"/>
                <a:gd name="T16" fmla="*/ 5645 w 5691"/>
                <a:gd name="T17" fmla="*/ 146 h 496"/>
                <a:gd name="T18" fmla="*/ 5668 w 5691"/>
                <a:gd name="T19" fmla="*/ 185 h 496"/>
                <a:gd name="T20" fmla="*/ 5687 w 5691"/>
                <a:gd name="T21" fmla="*/ 227 h 496"/>
                <a:gd name="T22" fmla="*/ 5691 w 5691"/>
                <a:gd name="T23" fmla="*/ 272 h 496"/>
                <a:gd name="T24" fmla="*/ 5687 w 5691"/>
                <a:gd name="T25" fmla="*/ 318 h 496"/>
                <a:gd name="T26" fmla="*/ 5668 w 5691"/>
                <a:gd name="T27" fmla="*/ 360 h 496"/>
                <a:gd name="T28" fmla="*/ 5645 w 5691"/>
                <a:gd name="T29" fmla="*/ 399 h 496"/>
                <a:gd name="T30" fmla="*/ 5611 w 5691"/>
                <a:gd name="T31" fmla="*/ 431 h 496"/>
                <a:gd name="T32" fmla="*/ 5570 w 5691"/>
                <a:gd name="T33" fmla="*/ 457 h 496"/>
                <a:gd name="T34" fmla="*/ 5525 w 5691"/>
                <a:gd name="T35" fmla="*/ 480 h 496"/>
                <a:gd name="T36" fmla="*/ 5476 w 5691"/>
                <a:gd name="T37" fmla="*/ 493 h 496"/>
                <a:gd name="T38" fmla="*/ 5419 w 5691"/>
                <a:gd name="T39" fmla="*/ 496 h 496"/>
                <a:gd name="T40" fmla="*/ 241 w 5691"/>
                <a:gd name="T41" fmla="*/ 496 h 496"/>
                <a:gd name="T42" fmla="*/ 226 w 5691"/>
                <a:gd name="T43" fmla="*/ 496 h 496"/>
                <a:gd name="T44" fmla="*/ 208 w 5691"/>
                <a:gd name="T45" fmla="*/ 493 h 496"/>
                <a:gd name="T46" fmla="*/ 192 w 5691"/>
                <a:gd name="T47" fmla="*/ 493 h 496"/>
                <a:gd name="T48" fmla="*/ 174 w 5691"/>
                <a:gd name="T49" fmla="*/ 490 h 496"/>
                <a:gd name="T50" fmla="*/ 158 w 5691"/>
                <a:gd name="T51" fmla="*/ 487 h 496"/>
                <a:gd name="T52" fmla="*/ 143 w 5691"/>
                <a:gd name="T53" fmla="*/ 480 h 496"/>
                <a:gd name="T54" fmla="*/ 128 w 5691"/>
                <a:gd name="T55" fmla="*/ 477 h 496"/>
                <a:gd name="T56" fmla="*/ 113 w 5691"/>
                <a:gd name="T57" fmla="*/ 470 h 496"/>
                <a:gd name="T58" fmla="*/ 109 w 5691"/>
                <a:gd name="T59" fmla="*/ 474 h 496"/>
                <a:gd name="T60" fmla="*/ 106 w 5691"/>
                <a:gd name="T61" fmla="*/ 477 h 496"/>
                <a:gd name="T62" fmla="*/ 102 w 5691"/>
                <a:gd name="T63" fmla="*/ 483 h 496"/>
                <a:gd name="T64" fmla="*/ 98 w 5691"/>
                <a:gd name="T65" fmla="*/ 487 h 496"/>
                <a:gd name="T66" fmla="*/ 68 w 5691"/>
                <a:gd name="T67" fmla="*/ 454 h 496"/>
                <a:gd name="T68" fmla="*/ 38 w 5691"/>
                <a:gd name="T69" fmla="*/ 415 h 496"/>
                <a:gd name="T70" fmla="*/ 15 w 5691"/>
                <a:gd name="T71" fmla="*/ 363 h 496"/>
                <a:gd name="T72" fmla="*/ 0 w 5691"/>
                <a:gd name="T73" fmla="*/ 305 h 496"/>
                <a:gd name="T74" fmla="*/ 4 w 5691"/>
                <a:gd name="T75" fmla="*/ 240 h 496"/>
                <a:gd name="T76" fmla="*/ 26 w 5691"/>
                <a:gd name="T77" fmla="*/ 168 h 496"/>
                <a:gd name="T78" fmla="*/ 75 w 5691"/>
                <a:gd name="T79" fmla="*/ 87 h 496"/>
                <a:gd name="T80" fmla="*/ 158 w 5691"/>
                <a:gd name="T8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1" h="496">
                  <a:moveTo>
                    <a:pt x="158" y="0"/>
                  </a:moveTo>
                  <a:lnTo>
                    <a:pt x="2328" y="0"/>
                  </a:lnTo>
                  <a:lnTo>
                    <a:pt x="2362" y="45"/>
                  </a:lnTo>
                  <a:lnTo>
                    <a:pt x="5419" y="48"/>
                  </a:lnTo>
                  <a:lnTo>
                    <a:pt x="5476" y="52"/>
                  </a:lnTo>
                  <a:lnTo>
                    <a:pt x="5525" y="65"/>
                  </a:lnTo>
                  <a:lnTo>
                    <a:pt x="5570" y="87"/>
                  </a:lnTo>
                  <a:lnTo>
                    <a:pt x="5611" y="113"/>
                  </a:lnTo>
                  <a:lnTo>
                    <a:pt x="5645" y="146"/>
                  </a:lnTo>
                  <a:lnTo>
                    <a:pt x="5668" y="185"/>
                  </a:lnTo>
                  <a:lnTo>
                    <a:pt x="5687" y="227"/>
                  </a:lnTo>
                  <a:lnTo>
                    <a:pt x="5691" y="272"/>
                  </a:lnTo>
                  <a:lnTo>
                    <a:pt x="5687" y="318"/>
                  </a:lnTo>
                  <a:lnTo>
                    <a:pt x="5668" y="360"/>
                  </a:lnTo>
                  <a:lnTo>
                    <a:pt x="5645" y="399"/>
                  </a:lnTo>
                  <a:lnTo>
                    <a:pt x="5611" y="431"/>
                  </a:lnTo>
                  <a:lnTo>
                    <a:pt x="5570" y="457"/>
                  </a:lnTo>
                  <a:lnTo>
                    <a:pt x="5525" y="480"/>
                  </a:lnTo>
                  <a:lnTo>
                    <a:pt x="5476" y="493"/>
                  </a:lnTo>
                  <a:lnTo>
                    <a:pt x="5419" y="496"/>
                  </a:lnTo>
                  <a:lnTo>
                    <a:pt x="241" y="496"/>
                  </a:lnTo>
                  <a:lnTo>
                    <a:pt x="226" y="496"/>
                  </a:lnTo>
                  <a:lnTo>
                    <a:pt x="208" y="493"/>
                  </a:lnTo>
                  <a:lnTo>
                    <a:pt x="192" y="493"/>
                  </a:lnTo>
                  <a:lnTo>
                    <a:pt x="174" y="490"/>
                  </a:lnTo>
                  <a:lnTo>
                    <a:pt x="158" y="487"/>
                  </a:lnTo>
                  <a:lnTo>
                    <a:pt x="143" y="480"/>
                  </a:lnTo>
                  <a:lnTo>
                    <a:pt x="128" y="477"/>
                  </a:lnTo>
                  <a:lnTo>
                    <a:pt x="113" y="470"/>
                  </a:lnTo>
                  <a:lnTo>
                    <a:pt x="109" y="474"/>
                  </a:lnTo>
                  <a:lnTo>
                    <a:pt x="106" y="477"/>
                  </a:lnTo>
                  <a:lnTo>
                    <a:pt x="102" y="483"/>
                  </a:lnTo>
                  <a:lnTo>
                    <a:pt x="98" y="487"/>
                  </a:lnTo>
                  <a:lnTo>
                    <a:pt x="68" y="454"/>
                  </a:lnTo>
                  <a:lnTo>
                    <a:pt x="38" y="415"/>
                  </a:lnTo>
                  <a:lnTo>
                    <a:pt x="15" y="363"/>
                  </a:lnTo>
                  <a:lnTo>
                    <a:pt x="0" y="305"/>
                  </a:lnTo>
                  <a:lnTo>
                    <a:pt x="4" y="240"/>
                  </a:lnTo>
                  <a:lnTo>
                    <a:pt x="26" y="168"/>
                  </a:lnTo>
                  <a:lnTo>
                    <a:pt x="75" y="87"/>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67" name="Group 166"/>
          <p:cNvGrpSpPr>
            <a:grpSpLocks noChangeAspect="1"/>
          </p:cNvGrpSpPr>
          <p:nvPr/>
        </p:nvGrpSpPr>
        <p:grpSpPr>
          <a:xfrm>
            <a:off x="6808356" y="929044"/>
            <a:ext cx="299268" cy="504601"/>
            <a:chOff x="-4094164" y="-1017588"/>
            <a:chExt cx="3711574" cy="6881813"/>
          </a:xfrm>
          <a:solidFill>
            <a:schemeClr val="accent2"/>
          </a:solidFill>
        </p:grpSpPr>
        <p:sp>
          <p:nvSpPr>
            <p:cNvPr id="168" name="Freeform 5"/>
            <p:cNvSpPr>
              <a:spLocks/>
            </p:cNvSpPr>
            <p:nvPr/>
          </p:nvSpPr>
          <p:spPr bwMode="auto">
            <a:xfrm>
              <a:off x="-4094164" y="1490658"/>
              <a:ext cx="3711574" cy="4373567"/>
            </a:xfrm>
            <a:custGeom>
              <a:avLst/>
              <a:gdLst>
                <a:gd name="T0" fmla="*/ 990 w 990"/>
                <a:gd name="T1" fmla="*/ 284 h 1166"/>
                <a:gd name="T2" fmla="*/ 870 w 990"/>
                <a:gd name="T3" fmla="*/ 50 h 1166"/>
                <a:gd name="T4" fmla="*/ 713 w 990"/>
                <a:gd name="T5" fmla="*/ 0 h 1166"/>
                <a:gd name="T6" fmla="*/ 720 w 990"/>
                <a:gd name="T7" fmla="*/ 19 h 1166"/>
                <a:gd name="T8" fmla="*/ 622 w 990"/>
                <a:gd name="T9" fmla="*/ 343 h 1166"/>
                <a:gd name="T10" fmla="*/ 610 w 990"/>
                <a:gd name="T11" fmla="*/ 365 h 1166"/>
                <a:gd name="T12" fmla="*/ 609 w 990"/>
                <a:gd name="T13" fmla="*/ 479 h 1166"/>
                <a:gd name="T14" fmla="*/ 533 w 990"/>
                <a:gd name="T15" fmla="*/ 594 h 1166"/>
                <a:gd name="T16" fmla="*/ 521 w 990"/>
                <a:gd name="T17" fmla="*/ 612 h 1166"/>
                <a:gd name="T18" fmla="*/ 520 w 990"/>
                <a:gd name="T19" fmla="*/ 804 h 1166"/>
                <a:gd name="T20" fmla="*/ 534 w 990"/>
                <a:gd name="T21" fmla="*/ 827 h 1166"/>
                <a:gd name="T22" fmla="*/ 578 w 990"/>
                <a:gd name="T23" fmla="*/ 879 h 1166"/>
                <a:gd name="T24" fmla="*/ 525 w 990"/>
                <a:gd name="T25" fmla="*/ 981 h 1166"/>
                <a:gd name="T26" fmla="*/ 418 w 990"/>
                <a:gd name="T27" fmla="*/ 936 h 1166"/>
                <a:gd name="T28" fmla="*/ 453 w 990"/>
                <a:gd name="T29" fmla="*/ 829 h 1166"/>
                <a:gd name="T30" fmla="*/ 471 w 990"/>
                <a:gd name="T31" fmla="*/ 807 h 1166"/>
                <a:gd name="T32" fmla="*/ 471 w 990"/>
                <a:gd name="T33" fmla="*/ 611 h 1166"/>
                <a:gd name="T34" fmla="*/ 459 w 990"/>
                <a:gd name="T35" fmla="*/ 594 h 1166"/>
                <a:gd name="T36" fmla="*/ 382 w 990"/>
                <a:gd name="T37" fmla="*/ 479 h 1166"/>
                <a:gd name="T38" fmla="*/ 381 w 990"/>
                <a:gd name="T39" fmla="*/ 365 h 1166"/>
                <a:gd name="T40" fmla="*/ 369 w 990"/>
                <a:gd name="T41" fmla="*/ 344 h 1166"/>
                <a:gd name="T42" fmla="*/ 273 w 990"/>
                <a:gd name="T43" fmla="*/ 18 h 1166"/>
                <a:gd name="T44" fmla="*/ 280 w 990"/>
                <a:gd name="T45" fmla="*/ 0 h 1166"/>
                <a:gd name="T46" fmla="*/ 77 w 990"/>
                <a:gd name="T47" fmla="*/ 89 h 1166"/>
                <a:gd name="T48" fmla="*/ 0 w 990"/>
                <a:gd name="T49" fmla="*/ 297 h 1166"/>
                <a:gd name="T50" fmla="*/ 1 w 990"/>
                <a:gd name="T51" fmla="*/ 927 h 1166"/>
                <a:gd name="T52" fmla="*/ 2 w 990"/>
                <a:gd name="T53" fmla="*/ 991 h 1166"/>
                <a:gd name="T54" fmla="*/ 87 w 990"/>
                <a:gd name="T55" fmla="*/ 1078 h 1166"/>
                <a:gd name="T56" fmla="*/ 182 w 990"/>
                <a:gd name="T57" fmla="*/ 1003 h 1166"/>
                <a:gd name="T58" fmla="*/ 185 w 990"/>
                <a:gd name="T59" fmla="*/ 963 h 1166"/>
                <a:gd name="T60" fmla="*/ 186 w 990"/>
                <a:gd name="T61" fmla="*/ 415 h 1166"/>
                <a:gd name="T62" fmla="*/ 186 w 990"/>
                <a:gd name="T63" fmla="*/ 392 h 1166"/>
                <a:gd name="T64" fmla="*/ 234 w 990"/>
                <a:gd name="T65" fmla="*/ 392 h 1166"/>
                <a:gd name="T66" fmla="*/ 234 w 990"/>
                <a:gd name="T67" fmla="*/ 1166 h 1166"/>
                <a:gd name="T68" fmla="*/ 759 w 990"/>
                <a:gd name="T69" fmla="*/ 1166 h 1166"/>
                <a:gd name="T70" fmla="*/ 759 w 990"/>
                <a:gd name="T71" fmla="*/ 392 h 1166"/>
                <a:gd name="T72" fmla="*/ 806 w 990"/>
                <a:gd name="T73" fmla="*/ 392 h 1166"/>
                <a:gd name="T74" fmla="*/ 806 w 990"/>
                <a:gd name="T75" fmla="*/ 418 h 1166"/>
                <a:gd name="T76" fmla="*/ 806 w 990"/>
                <a:gd name="T77" fmla="*/ 964 h 1166"/>
                <a:gd name="T78" fmla="*/ 807 w 990"/>
                <a:gd name="T79" fmla="*/ 990 h 1166"/>
                <a:gd name="T80" fmla="*/ 919 w 990"/>
                <a:gd name="T81" fmla="*/ 1076 h 1166"/>
                <a:gd name="T82" fmla="*/ 990 w 990"/>
                <a:gd name="T83" fmla="*/ 978 h 1166"/>
                <a:gd name="T84" fmla="*/ 990 w 990"/>
                <a:gd name="T85" fmla="*/ 284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0" h="1166">
                  <a:moveTo>
                    <a:pt x="990" y="284"/>
                  </a:moveTo>
                  <a:cubicBezTo>
                    <a:pt x="990" y="186"/>
                    <a:pt x="949" y="108"/>
                    <a:pt x="870" y="50"/>
                  </a:cubicBezTo>
                  <a:cubicBezTo>
                    <a:pt x="824" y="17"/>
                    <a:pt x="772" y="2"/>
                    <a:pt x="713" y="0"/>
                  </a:cubicBezTo>
                  <a:cubicBezTo>
                    <a:pt x="716" y="8"/>
                    <a:pt x="718" y="13"/>
                    <a:pt x="720" y="19"/>
                  </a:cubicBezTo>
                  <a:cubicBezTo>
                    <a:pt x="777" y="143"/>
                    <a:pt x="738" y="271"/>
                    <a:pt x="622" y="343"/>
                  </a:cubicBezTo>
                  <a:cubicBezTo>
                    <a:pt x="616" y="347"/>
                    <a:pt x="610" y="358"/>
                    <a:pt x="610" y="365"/>
                  </a:cubicBezTo>
                  <a:cubicBezTo>
                    <a:pt x="609" y="403"/>
                    <a:pt x="609" y="441"/>
                    <a:pt x="609" y="479"/>
                  </a:cubicBezTo>
                  <a:cubicBezTo>
                    <a:pt x="609" y="536"/>
                    <a:pt x="584" y="571"/>
                    <a:pt x="533" y="594"/>
                  </a:cubicBezTo>
                  <a:cubicBezTo>
                    <a:pt x="527" y="596"/>
                    <a:pt x="521" y="606"/>
                    <a:pt x="521" y="612"/>
                  </a:cubicBezTo>
                  <a:cubicBezTo>
                    <a:pt x="520" y="676"/>
                    <a:pt x="520" y="740"/>
                    <a:pt x="520" y="804"/>
                  </a:cubicBezTo>
                  <a:cubicBezTo>
                    <a:pt x="520" y="816"/>
                    <a:pt x="523" y="822"/>
                    <a:pt x="534" y="827"/>
                  </a:cubicBezTo>
                  <a:cubicBezTo>
                    <a:pt x="557" y="837"/>
                    <a:pt x="571" y="855"/>
                    <a:pt x="578" y="879"/>
                  </a:cubicBezTo>
                  <a:cubicBezTo>
                    <a:pt x="589" y="921"/>
                    <a:pt x="566" y="965"/>
                    <a:pt x="525" y="981"/>
                  </a:cubicBezTo>
                  <a:cubicBezTo>
                    <a:pt x="484" y="997"/>
                    <a:pt x="437" y="977"/>
                    <a:pt x="418" y="936"/>
                  </a:cubicBezTo>
                  <a:cubicBezTo>
                    <a:pt x="400" y="896"/>
                    <a:pt x="414" y="852"/>
                    <a:pt x="453" y="829"/>
                  </a:cubicBezTo>
                  <a:cubicBezTo>
                    <a:pt x="462" y="824"/>
                    <a:pt x="472" y="821"/>
                    <a:pt x="471" y="807"/>
                  </a:cubicBezTo>
                  <a:cubicBezTo>
                    <a:pt x="471" y="741"/>
                    <a:pt x="471" y="676"/>
                    <a:pt x="471" y="611"/>
                  </a:cubicBezTo>
                  <a:cubicBezTo>
                    <a:pt x="470" y="605"/>
                    <a:pt x="464" y="596"/>
                    <a:pt x="459" y="594"/>
                  </a:cubicBezTo>
                  <a:cubicBezTo>
                    <a:pt x="407" y="571"/>
                    <a:pt x="382" y="536"/>
                    <a:pt x="382" y="479"/>
                  </a:cubicBezTo>
                  <a:cubicBezTo>
                    <a:pt x="382" y="441"/>
                    <a:pt x="382" y="403"/>
                    <a:pt x="381" y="365"/>
                  </a:cubicBezTo>
                  <a:cubicBezTo>
                    <a:pt x="381" y="358"/>
                    <a:pt x="376" y="348"/>
                    <a:pt x="369" y="344"/>
                  </a:cubicBezTo>
                  <a:cubicBezTo>
                    <a:pt x="254" y="270"/>
                    <a:pt x="216" y="142"/>
                    <a:pt x="273" y="18"/>
                  </a:cubicBezTo>
                  <a:cubicBezTo>
                    <a:pt x="275" y="13"/>
                    <a:pt x="277" y="7"/>
                    <a:pt x="280" y="0"/>
                  </a:cubicBezTo>
                  <a:cubicBezTo>
                    <a:pt x="199" y="3"/>
                    <a:pt x="131" y="32"/>
                    <a:pt x="77" y="89"/>
                  </a:cubicBezTo>
                  <a:cubicBezTo>
                    <a:pt x="22" y="147"/>
                    <a:pt x="0" y="218"/>
                    <a:pt x="0" y="297"/>
                  </a:cubicBezTo>
                  <a:cubicBezTo>
                    <a:pt x="1" y="507"/>
                    <a:pt x="1" y="717"/>
                    <a:pt x="1" y="927"/>
                  </a:cubicBezTo>
                  <a:cubicBezTo>
                    <a:pt x="1" y="949"/>
                    <a:pt x="1" y="970"/>
                    <a:pt x="2" y="991"/>
                  </a:cubicBezTo>
                  <a:cubicBezTo>
                    <a:pt x="5" y="1041"/>
                    <a:pt x="39" y="1075"/>
                    <a:pt x="87" y="1078"/>
                  </a:cubicBezTo>
                  <a:cubicBezTo>
                    <a:pt x="135" y="1081"/>
                    <a:pt x="173" y="1051"/>
                    <a:pt x="182" y="1003"/>
                  </a:cubicBezTo>
                  <a:cubicBezTo>
                    <a:pt x="185" y="990"/>
                    <a:pt x="185" y="976"/>
                    <a:pt x="185" y="963"/>
                  </a:cubicBezTo>
                  <a:cubicBezTo>
                    <a:pt x="186" y="780"/>
                    <a:pt x="186" y="598"/>
                    <a:pt x="186" y="415"/>
                  </a:cubicBezTo>
                  <a:cubicBezTo>
                    <a:pt x="186" y="407"/>
                    <a:pt x="186" y="400"/>
                    <a:pt x="186" y="392"/>
                  </a:cubicBezTo>
                  <a:cubicBezTo>
                    <a:pt x="203" y="392"/>
                    <a:pt x="218" y="392"/>
                    <a:pt x="234" y="392"/>
                  </a:cubicBezTo>
                  <a:cubicBezTo>
                    <a:pt x="234" y="650"/>
                    <a:pt x="234" y="908"/>
                    <a:pt x="234" y="1166"/>
                  </a:cubicBezTo>
                  <a:cubicBezTo>
                    <a:pt x="410" y="1166"/>
                    <a:pt x="583" y="1166"/>
                    <a:pt x="759" y="1166"/>
                  </a:cubicBezTo>
                  <a:cubicBezTo>
                    <a:pt x="759" y="907"/>
                    <a:pt x="759" y="650"/>
                    <a:pt x="759" y="392"/>
                  </a:cubicBezTo>
                  <a:cubicBezTo>
                    <a:pt x="775" y="392"/>
                    <a:pt x="789" y="392"/>
                    <a:pt x="806" y="392"/>
                  </a:cubicBezTo>
                  <a:cubicBezTo>
                    <a:pt x="806" y="402"/>
                    <a:pt x="806" y="410"/>
                    <a:pt x="806" y="418"/>
                  </a:cubicBezTo>
                  <a:cubicBezTo>
                    <a:pt x="806" y="600"/>
                    <a:pt x="806" y="782"/>
                    <a:pt x="806" y="964"/>
                  </a:cubicBezTo>
                  <a:cubicBezTo>
                    <a:pt x="806" y="973"/>
                    <a:pt x="806" y="981"/>
                    <a:pt x="807" y="990"/>
                  </a:cubicBezTo>
                  <a:cubicBezTo>
                    <a:pt x="811" y="1050"/>
                    <a:pt x="861" y="1088"/>
                    <a:pt x="919" y="1076"/>
                  </a:cubicBezTo>
                  <a:cubicBezTo>
                    <a:pt x="963" y="1068"/>
                    <a:pt x="990" y="1030"/>
                    <a:pt x="990" y="978"/>
                  </a:cubicBezTo>
                  <a:cubicBezTo>
                    <a:pt x="990" y="747"/>
                    <a:pt x="990" y="516"/>
                    <a:pt x="990"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0" name="Freeform 6"/>
            <p:cNvSpPr>
              <a:spLocks/>
            </p:cNvSpPr>
            <p:nvPr/>
          </p:nvSpPr>
          <p:spPr bwMode="auto">
            <a:xfrm>
              <a:off x="-3021013" y="1487487"/>
              <a:ext cx="1663700" cy="2073275"/>
            </a:xfrm>
            <a:custGeom>
              <a:avLst/>
              <a:gdLst>
                <a:gd name="T0" fmla="*/ 302 w 444"/>
                <a:gd name="T1" fmla="*/ 308 h 553"/>
                <a:gd name="T2" fmla="*/ 377 w 444"/>
                <a:gd name="T3" fmla="*/ 20 h 553"/>
                <a:gd name="T4" fmla="*/ 343 w 444"/>
                <a:gd name="T5" fmla="*/ 1 h 553"/>
                <a:gd name="T6" fmla="*/ 209 w 444"/>
                <a:gd name="T7" fmla="*/ 1 h 553"/>
                <a:gd name="T8" fmla="*/ 72 w 444"/>
                <a:gd name="T9" fmla="*/ 2 h 553"/>
                <a:gd name="T10" fmla="*/ 50 w 444"/>
                <a:gd name="T11" fmla="*/ 11 h 553"/>
                <a:gd name="T12" fmla="*/ 11 w 444"/>
                <a:gd name="T13" fmla="*/ 167 h 553"/>
                <a:gd name="T14" fmla="*/ 126 w 444"/>
                <a:gd name="T15" fmla="*/ 314 h 553"/>
                <a:gd name="T16" fmla="*/ 144 w 444"/>
                <a:gd name="T17" fmla="*/ 342 h 553"/>
                <a:gd name="T18" fmla="*/ 144 w 444"/>
                <a:gd name="T19" fmla="*/ 484 h 553"/>
                <a:gd name="T20" fmla="*/ 211 w 444"/>
                <a:gd name="T21" fmla="*/ 553 h 553"/>
                <a:gd name="T22" fmla="*/ 276 w 444"/>
                <a:gd name="T23" fmla="*/ 484 h 553"/>
                <a:gd name="T24" fmla="*/ 275 w 444"/>
                <a:gd name="T25" fmla="*/ 354 h 553"/>
                <a:gd name="T26" fmla="*/ 302 w 444"/>
                <a:gd name="T27" fmla="*/ 308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553">
                  <a:moveTo>
                    <a:pt x="302" y="308"/>
                  </a:moveTo>
                  <a:cubicBezTo>
                    <a:pt x="411" y="249"/>
                    <a:pt x="444" y="120"/>
                    <a:pt x="377" y="20"/>
                  </a:cubicBezTo>
                  <a:cubicBezTo>
                    <a:pt x="369" y="7"/>
                    <a:pt x="360" y="0"/>
                    <a:pt x="343" y="1"/>
                  </a:cubicBezTo>
                  <a:cubicBezTo>
                    <a:pt x="299" y="2"/>
                    <a:pt x="254" y="1"/>
                    <a:pt x="209" y="1"/>
                  </a:cubicBezTo>
                  <a:cubicBezTo>
                    <a:pt x="163" y="1"/>
                    <a:pt x="117" y="1"/>
                    <a:pt x="72" y="2"/>
                  </a:cubicBezTo>
                  <a:cubicBezTo>
                    <a:pt x="64" y="2"/>
                    <a:pt x="54" y="5"/>
                    <a:pt x="50" y="11"/>
                  </a:cubicBezTo>
                  <a:cubicBezTo>
                    <a:pt x="16" y="57"/>
                    <a:pt x="0" y="109"/>
                    <a:pt x="11" y="167"/>
                  </a:cubicBezTo>
                  <a:cubicBezTo>
                    <a:pt x="24" y="236"/>
                    <a:pt x="65" y="283"/>
                    <a:pt x="126" y="314"/>
                  </a:cubicBezTo>
                  <a:cubicBezTo>
                    <a:pt x="139" y="320"/>
                    <a:pt x="144" y="328"/>
                    <a:pt x="144" y="342"/>
                  </a:cubicBezTo>
                  <a:cubicBezTo>
                    <a:pt x="143" y="390"/>
                    <a:pt x="143" y="437"/>
                    <a:pt x="144" y="484"/>
                  </a:cubicBezTo>
                  <a:cubicBezTo>
                    <a:pt x="144" y="525"/>
                    <a:pt x="172" y="553"/>
                    <a:pt x="211" y="553"/>
                  </a:cubicBezTo>
                  <a:cubicBezTo>
                    <a:pt x="249" y="552"/>
                    <a:pt x="275" y="524"/>
                    <a:pt x="276" y="484"/>
                  </a:cubicBezTo>
                  <a:cubicBezTo>
                    <a:pt x="276" y="440"/>
                    <a:pt x="277" y="397"/>
                    <a:pt x="275" y="354"/>
                  </a:cubicBezTo>
                  <a:cubicBezTo>
                    <a:pt x="274" y="331"/>
                    <a:pt x="282" y="319"/>
                    <a:pt x="302"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5" name="Freeform 7"/>
            <p:cNvSpPr>
              <a:spLocks/>
            </p:cNvSpPr>
            <p:nvPr/>
          </p:nvSpPr>
          <p:spPr bwMode="auto">
            <a:xfrm>
              <a:off x="-3130551" y="-177800"/>
              <a:ext cx="1778000" cy="1447800"/>
            </a:xfrm>
            <a:custGeom>
              <a:avLst/>
              <a:gdLst>
                <a:gd name="T0" fmla="*/ 240 w 474"/>
                <a:gd name="T1" fmla="*/ 385 h 386"/>
                <a:gd name="T2" fmla="*/ 450 w 474"/>
                <a:gd name="T3" fmla="*/ 223 h 386"/>
                <a:gd name="T4" fmla="*/ 382 w 474"/>
                <a:gd name="T5" fmla="*/ 0 h 386"/>
                <a:gd name="T6" fmla="*/ 240 w 474"/>
                <a:gd name="T7" fmla="*/ 76 h 386"/>
                <a:gd name="T8" fmla="*/ 97 w 474"/>
                <a:gd name="T9" fmla="*/ 0 h 386"/>
                <a:gd name="T10" fmla="*/ 34 w 474"/>
                <a:gd name="T11" fmla="*/ 243 h 386"/>
                <a:gd name="T12" fmla="*/ 240 w 474"/>
                <a:gd name="T13" fmla="*/ 385 h 386"/>
              </a:gdLst>
              <a:ahLst/>
              <a:cxnLst>
                <a:cxn ang="0">
                  <a:pos x="T0" y="T1"/>
                </a:cxn>
                <a:cxn ang="0">
                  <a:pos x="T2" y="T3"/>
                </a:cxn>
                <a:cxn ang="0">
                  <a:pos x="T4" y="T5"/>
                </a:cxn>
                <a:cxn ang="0">
                  <a:pos x="T6" y="T7"/>
                </a:cxn>
                <a:cxn ang="0">
                  <a:pos x="T8" y="T9"/>
                </a:cxn>
                <a:cxn ang="0">
                  <a:pos x="T10" y="T11"/>
                </a:cxn>
                <a:cxn ang="0">
                  <a:pos x="T12" y="T13"/>
                </a:cxn>
              </a:cxnLst>
              <a:rect l="0" t="0" r="r" b="b"/>
              <a:pathLst>
                <a:path w="474" h="386">
                  <a:moveTo>
                    <a:pt x="240" y="385"/>
                  </a:moveTo>
                  <a:cubicBezTo>
                    <a:pt x="337" y="383"/>
                    <a:pt x="420" y="320"/>
                    <a:pt x="450" y="223"/>
                  </a:cubicBezTo>
                  <a:cubicBezTo>
                    <a:pt x="474" y="144"/>
                    <a:pt x="444" y="45"/>
                    <a:pt x="382" y="0"/>
                  </a:cubicBezTo>
                  <a:cubicBezTo>
                    <a:pt x="347" y="49"/>
                    <a:pt x="299" y="76"/>
                    <a:pt x="240" y="76"/>
                  </a:cubicBezTo>
                  <a:cubicBezTo>
                    <a:pt x="179" y="76"/>
                    <a:pt x="131" y="50"/>
                    <a:pt x="97" y="0"/>
                  </a:cubicBezTo>
                  <a:cubicBezTo>
                    <a:pt x="25" y="56"/>
                    <a:pt x="0" y="152"/>
                    <a:pt x="34" y="243"/>
                  </a:cubicBezTo>
                  <a:cubicBezTo>
                    <a:pt x="63" y="324"/>
                    <a:pt x="153" y="386"/>
                    <a:pt x="240"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6" name="Freeform 8"/>
            <p:cNvSpPr>
              <a:spLocks noEditPoints="1"/>
            </p:cNvSpPr>
            <p:nvPr/>
          </p:nvSpPr>
          <p:spPr bwMode="auto">
            <a:xfrm>
              <a:off x="-2728913" y="-1017588"/>
              <a:ext cx="993775" cy="996950"/>
            </a:xfrm>
            <a:custGeom>
              <a:avLst/>
              <a:gdLst>
                <a:gd name="T0" fmla="*/ 132 w 265"/>
                <a:gd name="T1" fmla="*/ 266 h 266"/>
                <a:gd name="T2" fmla="*/ 265 w 265"/>
                <a:gd name="T3" fmla="*/ 132 h 266"/>
                <a:gd name="T4" fmla="*/ 132 w 265"/>
                <a:gd name="T5" fmla="*/ 0 h 266"/>
                <a:gd name="T6" fmla="*/ 1 w 265"/>
                <a:gd name="T7" fmla="*/ 132 h 266"/>
                <a:gd name="T8" fmla="*/ 132 w 265"/>
                <a:gd name="T9" fmla="*/ 266 h 266"/>
                <a:gd name="T10" fmla="*/ 133 w 265"/>
                <a:gd name="T11" fmla="*/ 94 h 266"/>
                <a:gd name="T12" fmla="*/ 170 w 265"/>
                <a:gd name="T13" fmla="*/ 131 h 266"/>
                <a:gd name="T14" fmla="*/ 133 w 265"/>
                <a:gd name="T15" fmla="*/ 169 h 266"/>
                <a:gd name="T16" fmla="*/ 94 w 265"/>
                <a:gd name="T17" fmla="*/ 131 h 266"/>
                <a:gd name="T18" fmla="*/ 133 w 265"/>
                <a:gd name="T19" fmla="*/ 9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66">
                  <a:moveTo>
                    <a:pt x="132" y="266"/>
                  </a:moveTo>
                  <a:cubicBezTo>
                    <a:pt x="204" y="266"/>
                    <a:pt x="265" y="205"/>
                    <a:pt x="265" y="132"/>
                  </a:cubicBezTo>
                  <a:cubicBezTo>
                    <a:pt x="265" y="60"/>
                    <a:pt x="205" y="0"/>
                    <a:pt x="132" y="0"/>
                  </a:cubicBezTo>
                  <a:cubicBezTo>
                    <a:pt x="58" y="1"/>
                    <a:pt x="0" y="59"/>
                    <a:pt x="1" y="132"/>
                  </a:cubicBezTo>
                  <a:cubicBezTo>
                    <a:pt x="1" y="207"/>
                    <a:pt x="58" y="265"/>
                    <a:pt x="132" y="266"/>
                  </a:cubicBezTo>
                  <a:close/>
                  <a:moveTo>
                    <a:pt x="133" y="94"/>
                  </a:moveTo>
                  <a:cubicBezTo>
                    <a:pt x="153" y="94"/>
                    <a:pt x="170" y="112"/>
                    <a:pt x="170" y="131"/>
                  </a:cubicBezTo>
                  <a:cubicBezTo>
                    <a:pt x="169" y="151"/>
                    <a:pt x="152" y="169"/>
                    <a:pt x="133" y="169"/>
                  </a:cubicBezTo>
                  <a:cubicBezTo>
                    <a:pt x="113" y="169"/>
                    <a:pt x="94" y="151"/>
                    <a:pt x="94" y="131"/>
                  </a:cubicBezTo>
                  <a:cubicBezTo>
                    <a:pt x="94" y="111"/>
                    <a:pt x="113" y="93"/>
                    <a:pt x="133"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7" name="Freeform 9"/>
            <p:cNvSpPr>
              <a:spLocks/>
            </p:cNvSpPr>
            <p:nvPr/>
          </p:nvSpPr>
          <p:spPr bwMode="auto">
            <a:xfrm>
              <a:off x="-2373313" y="4741862"/>
              <a:ext cx="274638" cy="263525"/>
            </a:xfrm>
            <a:custGeom>
              <a:avLst/>
              <a:gdLst>
                <a:gd name="T0" fmla="*/ 0 w 73"/>
                <a:gd name="T1" fmla="*/ 33 h 70"/>
                <a:gd name="T2" fmla="*/ 37 w 73"/>
                <a:gd name="T3" fmla="*/ 70 h 70"/>
                <a:gd name="T4" fmla="*/ 73 w 73"/>
                <a:gd name="T5" fmla="*/ 35 h 70"/>
                <a:gd name="T6" fmla="*/ 37 w 73"/>
                <a:gd name="T7" fmla="*/ 0 h 70"/>
                <a:gd name="T8" fmla="*/ 0 w 73"/>
                <a:gd name="T9" fmla="*/ 33 h 70"/>
              </a:gdLst>
              <a:ahLst/>
              <a:cxnLst>
                <a:cxn ang="0">
                  <a:pos x="T0" y="T1"/>
                </a:cxn>
                <a:cxn ang="0">
                  <a:pos x="T2" y="T3"/>
                </a:cxn>
                <a:cxn ang="0">
                  <a:pos x="T4" y="T5"/>
                </a:cxn>
                <a:cxn ang="0">
                  <a:pos x="T6" y="T7"/>
                </a:cxn>
                <a:cxn ang="0">
                  <a:pos x="T8" y="T9"/>
                </a:cxn>
              </a:cxnLst>
              <a:rect l="0" t="0" r="r" b="b"/>
              <a:pathLst>
                <a:path w="73" h="70">
                  <a:moveTo>
                    <a:pt x="0" y="33"/>
                  </a:moveTo>
                  <a:cubicBezTo>
                    <a:pt x="0" y="53"/>
                    <a:pt x="17" y="70"/>
                    <a:pt x="37" y="70"/>
                  </a:cubicBezTo>
                  <a:cubicBezTo>
                    <a:pt x="56" y="70"/>
                    <a:pt x="72" y="54"/>
                    <a:pt x="73" y="35"/>
                  </a:cubicBezTo>
                  <a:cubicBezTo>
                    <a:pt x="73" y="16"/>
                    <a:pt x="57" y="0"/>
                    <a:pt x="37" y="0"/>
                  </a:cubicBezTo>
                  <a:cubicBezTo>
                    <a:pt x="17" y="0"/>
                    <a:pt x="0" y="15"/>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aphicFrame>
        <p:nvGraphicFramePr>
          <p:cNvPr id="178" name="object 25"/>
          <p:cNvGraphicFramePr>
            <a:graphicFrameLocks noGrp="1"/>
          </p:cNvGraphicFramePr>
          <p:nvPr>
            <p:extLst/>
          </p:nvPr>
        </p:nvGraphicFramePr>
        <p:xfrm>
          <a:off x="7534427" y="4647273"/>
          <a:ext cx="1234440" cy="584962"/>
        </p:xfrm>
        <a:graphic>
          <a:graphicData uri="http://schemas.openxmlformats.org/drawingml/2006/table">
            <a:tbl>
              <a:tblPr firstRow="1" bandRow="1"/>
              <a:tblGrid>
                <a:gridCol w="228600"/>
                <a:gridCol w="1005840"/>
              </a:tblGrid>
              <a:tr h="457200">
                <a:tc>
                  <a:txBody>
                    <a:bodyPr/>
                    <a:lstStyle/>
                    <a:p>
                      <a:pPr marL="0" algn="l" defTabSz="914400" rtl="0" eaLnBrk="1" latinLnBrk="0" hangingPunct="1">
                        <a:lnSpc>
                          <a:spcPct val="100000"/>
                        </a:lnSpc>
                      </a:pPr>
                      <a:r>
                        <a:rPr lang="en-US" sz="700" b="1" kern="1200" spc="-15" dirty="0" smtClean="0">
                          <a:solidFill>
                            <a:schemeClr val="tx2"/>
                          </a:solidFill>
                        </a:rPr>
                        <a:t>Dec31</a:t>
                      </a:r>
                      <a:endParaRPr sz="700" b="1" kern="1200" spc="-15" dirty="0">
                        <a:solidFill>
                          <a:schemeClr val="tx2"/>
                        </a:solidFill>
                        <a:latin typeface="+mn-lt"/>
                        <a:ea typeface="+mn-ea"/>
                        <a:cs typeface="+mn-cs"/>
                      </a:endParaRPr>
                    </a:p>
                  </a:txBody>
                  <a:tcPr marL="25781" marR="27432"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61290" indent="0" algn="l" defTabSz="914400" rtl="0" eaLnBrk="1" latinLnBrk="0" hangingPunct="1">
                        <a:lnSpc>
                          <a:spcPct val="100000"/>
                        </a:lnSpc>
                        <a:spcBef>
                          <a:spcPts val="180"/>
                        </a:spcBef>
                      </a:pPr>
                      <a:r>
                        <a:rPr lang="en-US" sz="700" kern="1200" dirty="0" smtClean="0">
                          <a:solidFill>
                            <a:schemeClr val="tx2"/>
                          </a:solidFill>
                          <a:latin typeface="+mn-lt"/>
                          <a:ea typeface="+mn-ea"/>
                          <a:cs typeface="+mn-cs"/>
                        </a:rPr>
                        <a:t>End of reduction to Medicare payments to health care providers and plans under sequestration</a:t>
                      </a:r>
                      <a:endParaRPr lang="en-US" sz="700" kern="1200" dirty="0">
                        <a:solidFill>
                          <a:schemeClr val="tx2"/>
                        </a:solidFill>
                        <a:latin typeface="+mn-lt"/>
                        <a:ea typeface="+mn-ea"/>
                        <a:cs typeface="+mn-cs"/>
                      </a:endParaRPr>
                    </a:p>
                  </a:txBody>
                  <a:tcPr marL="25781" marR="27432"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9" name="Freeform 20"/>
          <p:cNvSpPr>
            <a:spLocks noChangeAspect="1" noEditPoints="1"/>
          </p:cNvSpPr>
          <p:nvPr/>
        </p:nvSpPr>
        <p:spPr bwMode="auto">
          <a:xfrm rot="20923238">
            <a:off x="4935003" y="1002331"/>
            <a:ext cx="329195" cy="403011"/>
          </a:xfrm>
          <a:custGeom>
            <a:avLst/>
            <a:gdLst>
              <a:gd name="T0" fmla="*/ 612 w 612"/>
              <a:gd name="T1" fmla="*/ 749 h 749"/>
              <a:gd name="T2" fmla="*/ 37 w 612"/>
              <a:gd name="T3" fmla="*/ 749 h 749"/>
              <a:gd name="T4" fmla="*/ 37 w 612"/>
              <a:gd name="T5" fmla="*/ 714 h 749"/>
              <a:gd name="T6" fmla="*/ 0 w 612"/>
              <a:gd name="T7" fmla="*/ 714 h 749"/>
              <a:gd name="T8" fmla="*/ 0 w 612"/>
              <a:gd name="T9" fmla="*/ 44 h 749"/>
              <a:gd name="T10" fmla="*/ 94 w 612"/>
              <a:gd name="T11" fmla="*/ 44 h 749"/>
              <a:gd name="T12" fmla="*/ 105 w 612"/>
              <a:gd name="T13" fmla="*/ 13 h 749"/>
              <a:gd name="T14" fmla="*/ 129 w 612"/>
              <a:gd name="T15" fmla="*/ 0 h 749"/>
              <a:gd name="T16" fmla="*/ 163 w 612"/>
              <a:gd name="T17" fmla="*/ 44 h 749"/>
              <a:gd name="T18" fmla="*/ 245 w 612"/>
              <a:gd name="T19" fmla="*/ 44 h 749"/>
              <a:gd name="T20" fmla="*/ 257 w 612"/>
              <a:gd name="T21" fmla="*/ 13 h 749"/>
              <a:gd name="T22" fmla="*/ 280 w 612"/>
              <a:gd name="T23" fmla="*/ 0 h 749"/>
              <a:gd name="T24" fmla="*/ 315 w 612"/>
              <a:gd name="T25" fmla="*/ 44 h 749"/>
              <a:gd name="T26" fmla="*/ 401 w 612"/>
              <a:gd name="T27" fmla="*/ 44 h 749"/>
              <a:gd name="T28" fmla="*/ 413 w 612"/>
              <a:gd name="T29" fmla="*/ 13 h 749"/>
              <a:gd name="T30" fmla="*/ 436 w 612"/>
              <a:gd name="T31" fmla="*/ 0 h 749"/>
              <a:gd name="T32" fmla="*/ 471 w 612"/>
              <a:gd name="T33" fmla="*/ 44 h 749"/>
              <a:gd name="T34" fmla="*/ 576 w 612"/>
              <a:gd name="T35" fmla="*/ 44 h 749"/>
              <a:gd name="T36" fmla="*/ 576 w 612"/>
              <a:gd name="T37" fmla="*/ 79 h 749"/>
              <a:gd name="T38" fmla="*/ 612 w 612"/>
              <a:gd name="T39" fmla="*/ 79 h 749"/>
              <a:gd name="T40" fmla="*/ 612 w 612"/>
              <a:gd name="T41" fmla="*/ 749 h 749"/>
              <a:gd name="T42" fmla="*/ 558 w 612"/>
              <a:gd name="T43" fmla="*/ 696 h 749"/>
              <a:gd name="T44" fmla="*/ 558 w 612"/>
              <a:gd name="T45" fmla="*/ 62 h 749"/>
              <a:gd name="T46" fmla="*/ 437 w 612"/>
              <a:gd name="T47" fmla="*/ 62 h 749"/>
              <a:gd name="T48" fmla="*/ 445 w 612"/>
              <a:gd name="T49" fmla="*/ 77 h 749"/>
              <a:gd name="T50" fmla="*/ 451 w 612"/>
              <a:gd name="T51" fmla="*/ 87 h 749"/>
              <a:gd name="T52" fmla="*/ 436 w 612"/>
              <a:gd name="T53" fmla="*/ 100 h 749"/>
              <a:gd name="T54" fmla="*/ 402 w 612"/>
              <a:gd name="T55" fmla="*/ 62 h 749"/>
              <a:gd name="T56" fmla="*/ 281 w 612"/>
              <a:gd name="T57" fmla="*/ 62 h 749"/>
              <a:gd name="T58" fmla="*/ 289 w 612"/>
              <a:gd name="T59" fmla="*/ 77 h 749"/>
              <a:gd name="T60" fmla="*/ 296 w 612"/>
              <a:gd name="T61" fmla="*/ 87 h 749"/>
              <a:gd name="T62" fmla="*/ 280 w 612"/>
              <a:gd name="T63" fmla="*/ 100 h 749"/>
              <a:gd name="T64" fmla="*/ 246 w 612"/>
              <a:gd name="T65" fmla="*/ 62 h 749"/>
              <a:gd name="T66" fmla="*/ 129 w 612"/>
              <a:gd name="T67" fmla="*/ 62 h 749"/>
              <a:gd name="T68" fmla="*/ 137 w 612"/>
              <a:gd name="T69" fmla="*/ 77 h 749"/>
              <a:gd name="T70" fmla="*/ 144 w 612"/>
              <a:gd name="T71" fmla="*/ 87 h 749"/>
              <a:gd name="T72" fmla="*/ 129 w 612"/>
              <a:gd name="T73" fmla="*/ 100 h 749"/>
              <a:gd name="T74" fmla="*/ 94 w 612"/>
              <a:gd name="T75" fmla="*/ 62 h 749"/>
              <a:gd name="T76" fmla="*/ 17 w 612"/>
              <a:gd name="T77" fmla="*/ 62 h 749"/>
              <a:gd name="T78" fmla="*/ 17 w 612"/>
              <a:gd name="T79" fmla="*/ 696 h 749"/>
              <a:gd name="T80" fmla="*/ 558 w 612"/>
              <a:gd name="T81" fmla="*/ 696 h 749"/>
              <a:gd name="T82" fmla="*/ 595 w 612"/>
              <a:gd name="T83" fmla="*/ 731 h 749"/>
              <a:gd name="T84" fmla="*/ 595 w 612"/>
              <a:gd name="T85" fmla="*/ 97 h 749"/>
              <a:gd name="T86" fmla="*/ 576 w 612"/>
              <a:gd name="T87" fmla="*/ 97 h 749"/>
              <a:gd name="T88" fmla="*/ 576 w 612"/>
              <a:gd name="T89" fmla="*/ 714 h 749"/>
              <a:gd name="T90" fmla="*/ 54 w 612"/>
              <a:gd name="T91" fmla="*/ 714 h 749"/>
              <a:gd name="T92" fmla="*/ 54 w 612"/>
              <a:gd name="T93" fmla="*/ 731 h 749"/>
              <a:gd name="T94" fmla="*/ 595 w 612"/>
              <a:gd name="T95" fmla="*/ 731 h 749"/>
              <a:gd name="T96" fmla="*/ 398 w 612"/>
              <a:gd name="T97" fmla="*/ 565 h 749"/>
              <a:gd name="T98" fmla="*/ 169 w 612"/>
              <a:gd name="T99" fmla="*/ 565 h 749"/>
              <a:gd name="T100" fmla="*/ 169 w 612"/>
              <a:gd name="T101" fmla="*/ 510 h 749"/>
              <a:gd name="T102" fmla="*/ 249 w 612"/>
              <a:gd name="T103" fmla="*/ 510 h 749"/>
              <a:gd name="T104" fmla="*/ 249 w 612"/>
              <a:gd name="T105" fmla="*/ 295 h 749"/>
              <a:gd name="T106" fmla="*/ 186 w 612"/>
              <a:gd name="T107" fmla="*/ 331 h 749"/>
              <a:gd name="T108" fmla="*/ 158 w 612"/>
              <a:gd name="T109" fmla="*/ 284 h 749"/>
              <a:gd name="T110" fmla="*/ 263 w 612"/>
              <a:gd name="T111" fmla="*/ 223 h 749"/>
              <a:gd name="T112" fmla="*/ 318 w 612"/>
              <a:gd name="T113" fmla="*/ 223 h 749"/>
              <a:gd name="T114" fmla="*/ 318 w 612"/>
              <a:gd name="T115" fmla="*/ 510 h 749"/>
              <a:gd name="T116" fmla="*/ 398 w 612"/>
              <a:gd name="T117" fmla="*/ 510 h 749"/>
              <a:gd name="T118" fmla="*/ 398 w 612"/>
              <a:gd name="T119" fmla="*/ 56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2" h="749">
                <a:moveTo>
                  <a:pt x="612" y="749"/>
                </a:moveTo>
                <a:cubicBezTo>
                  <a:pt x="37" y="749"/>
                  <a:pt x="37" y="749"/>
                  <a:pt x="37" y="749"/>
                </a:cubicBezTo>
                <a:cubicBezTo>
                  <a:pt x="37" y="714"/>
                  <a:pt x="37" y="714"/>
                  <a:pt x="37" y="714"/>
                </a:cubicBezTo>
                <a:cubicBezTo>
                  <a:pt x="0" y="714"/>
                  <a:pt x="0" y="714"/>
                  <a:pt x="0" y="714"/>
                </a:cubicBezTo>
                <a:cubicBezTo>
                  <a:pt x="0" y="44"/>
                  <a:pt x="0" y="44"/>
                  <a:pt x="0" y="44"/>
                </a:cubicBezTo>
                <a:cubicBezTo>
                  <a:pt x="94" y="44"/>
                  <a:pt x="94" y="44"/>
                  <a:pt x="94" y="44"/>
                </a:cubicBezTo>
                <a:cubicBezTo>
                  <a:pt x="94" y="32"/>
                  <a:pt x="98" y="21"/>
                  <a:pt x="105" y="13"/>
                </a:cubicBezTo>
                <a:cubicBezTo>
                  <a:pt x="112" y="4"/>
                  <a:pt x="120" y="0"/>
                  <a:pt x="129" y="0"/>
                </a:cubicBezTo>
                <a:cubicBezTo>
                  <a:pt x="149" y="0"/>
                  <a:pt x="161" y="15"/>
                  <a:pt x="163" y="44"/>
                </a:cubicBezTo>
                <a:cubicBezTo>
                  <a:pt x="245" y="44"/>
                  <a:pt x="245" y="44"/>
                  <a:pt x="245" y="44"/>
                </a:cubicBezTo>
                <a:cubicBezTo>
                  <a:pt x="246" y="32"/>
                  <a:pt x="250" y="21"/>
                  <a:pt x="257" y="13"/>
                </a:cubicBezTo>
                <a:cubicBezTo>
                  <a:pt x="263" y="4"/>
                  <a:pt x="271" y="0"/>
                  <a:pt x="280" y="0"/>
                </a:cubicBezTo>
                <a:cubicBezTo>
                  <a:pt x="301" y="0"/>
                  <a:pt x="313" y="15"/>
                  <a:pt x="315" y="44"/>
                </a:cubicBezTo>
                <a:cubicBezTo>
                  <a:pt x="401" y="44"/>
                  <a:pt x="401" y="44"/>
                  <a:pt x="401" y="44"/>
                </a:cubicBezTo>
                <a:cubicBezTo>
                  <a:pt x="402" y="32"/>
                  <a:pt x="406" y="21"/>
                  <a:pt x="413" y="13"/>
                </a:cubicBezTo>
                <a:cubicBezTo>
                  <a:pt x="419" y="4"/>
                  <a:pt x="427" y="0"/>
                  <a:pt x="436" y="0"/>
                </a:cubicBezTo>
                <a:cubicBezTo>
                  <a:pt x="457" y="0"/>
                  <a:pt x="468" y="15"/>
                  <a:pt x="471" y="44"/>
                </a:cubicBezTo>
                <a:cubicBezTo>
                  <a:pt x="576" y="44"/>
                  <a:pt x="576" y="44"/>
                  <a:pt x="576" y="44"/>
                </a:cubicBezTo>
                <a:cubicBezTo>
                  <a:pt x="576" y="79"/>
                  <a:pt x="576" y="79"/>
                  <a:pt x="576" y="79"/>
                </a:cubicBezTo>
                <a:cubicBezTo>
                  <a:pt x="612" y="79"/>
                  <a:pt x="612" y="79"/>
                  <a:pt x="612" y="79"/>
                </a:cubicBezTo>
                <a:lnTo>
                  <a:pt x="612" y="749"/>
                </a:lnTo>
                <a:close/>
                <a:moveTo>
                  <a:pt x="558" y="696"/>
                </a:moveTo>
                <a:cubicBezTo>
                  <a:pt x="558" y="62"/>
                  <a:pt x="558" y="62"/>
                  <a:pt x="558" y="62"/>
                </a:cubicBezTo>
                <a:cubicBezTo>
                  <a:pt x="437" y="62"/>
                  <a:pt x="437" y="62"/>
                  <a:pt x="437" y="62"/>
                </a:cubicBezTo>
                <a:cubicBezTo>
                  <a:pt x="437" y="69"/>
                  <a:pt x="440" y="74"/>
                  <a:pt x="445" y="77"/>
                </a:cubicBezTo>
                <a:cubicBezTo>
                  <a:pt x="449" y="81"/>
                  <a:pt x="451" y="84"/>
                  <a:pt x="451" y="87"/>
                </a:cubicBezTo>
                <a:cubicBezTo>
                  <a:pt x="451" y="96"/>
                  <a:pt x="446" y="100"/>
                  <a:pt x="436" y="100"/>
                </a:cubicBezTo>
                <a:cubicBezTo>
                  <a:pt x="417" y="100"/>
                  <a:pt x="406" y="87"/>
                  <a:pt x="402" y="62"/>
                </a:cubicBezTo>
                <a:cubicBezTo>
                  <a:pt x="281" y="62"/>
                  <a:pt x="281" y="62"/>
                  <a:pt x="281" y="62"/>
                </a:cubicBezTo>
                <a:cubicBezTo>
                  <a:pt x="282" y="69"/>
                  <a:pt x="284" y="74"/>
                  <a:pt x="289" y="77"/>
                </a:cubicBezTo>
                <a:cubicBezTo>
                  <a:pt x="293" y="81"/>
                  <a:pt x="296" y="84"/>
                  <a:pt x="296" y="87"/>
                </a:cubicBezTo>
                <a:cubicBezTo>
                  <a:pt x="296" y="96"/>
                  <a:pt x="291" y="100"/>
                  <a:pt x="280" y="100"/>
                </a:cubicBezTo>
                <a:cubicBezTo>
                  <a:pt x="262" y="100"/>
                  <a:pt x="250" y="87"/>
                  <a:pt x="246" y="62"/>
                </a:cubicBezTo>
                <a:cubicBezTo>
                  <a:pt x="129" y="62"/>
                  <a:pt x="129" y="62"/>
                  <a:pt x="129" y="62"/>
                </a:cubicBezTo>
                <a:cubicBezTo>
                  <a:pt x="130" y="69"/>
                  <a:pt x="133" y="74"/>
                  <a:pt x="137" y="77"/>
                </a:cubicBezTo>
                <a:cubicBezTo>
                  <a:pt x="142" y="81"/>
                  <a:pt x="144" y="84"/>
                  <a:pt x="144" y="87"/>
                </a:cubicBezTo>
                <a:cubicBezTo>
                  <a:pt x="144" y="96"/>
                  <a:pt x="139" y="100"/>
                  <a:pt x="129" y="100"/>
                </a:cubicBezTo>
                <a:cubicBezTo>
                  <a:pt x="110" y="100"/>
                  <a:pt x="98" y="87"/>
                  <a:pt x="94" y="62"/>
                </a:cubicBezTo>
                <a:cubicBezTo>
                  <a:pt x="17" y="62"/>
                  <a:pt x="17" y="62"/>
                  <a:pt x="17" y="62"/>
                </a:cubicBezTo>
                <a:cubicBezTo>
                  <a:pt x="17" y="696"/>
                  <a:pt x="17" y="696"/>
                  <a:pt x="17" y="696"/>
                </a:cubicBezTo>
                <a:lnTo>
                  <a:pt x="558" y="696"/>
                </a:lnTo>
                <a:close/>
                <a:moveTo>
                  <a:pt x="595" y="731"/>
                </a:moveTo>
                <a:cubicBezTo>
                  <a:pt x="595" y="97"/>
                  <a:pt x="595" y="97"/>
                  <a:pt x="595" y="97"/>
                </a:cubicBezTo>
                <a:cubicBezTo>
                  <a:pt x="576" y="97"/>
                  <a:pt x="576" y="97"/>
                  <a:pt x="576" y="97"/>
                </a:cubicBezTo>
                <a:cubicBezTo>
                  <a:pt x="576" y="714"/>
                  <a:pt x="576" y="714"/>
                  <a:pt x="576" y="714"/>
                </a:cubicBezTo>
                <a:cubicBezTo>
                  <a:pt x="54" y="714"/>
                  <a:pt x="54" y="714"/>
                  <a:pt x="54" y="714"/>
                </a:cubicBezTo>
                <a:cubicBezTo>
                  <a:pt x="54" y="731"/>
                  <a:pt x="54" y="731"/>
                  <a:pt x="54" y="731"/>
                </a:cubicBezTo>
                <a:lnTo>
                  <a:pt x="595" y="731"/>
                </a:lnTo>
                <a:close/>
                <a:moveTo>
                  <a:pt x="398" y="565"/>
                </a:moveTo>
                <a:cubicBezTo>
                  <a:pt x="169" y="565"/>
                  <a:pt x="169" y="565"/>
                  <a:pt x="169" y="565"/>
                </a:cubicBezTo>
                <a:cubicBezTo>
                  <a:pt x="169" y="510"/>
                  <a:pt x="169" y="510"/>
                  <a:pt x="169" y="510"/>
                </a:cubicBezTo>
                <a:cubicBezTo>
                  <a:pt x="249" y="510"/>
                  <a:pt x="249" y="510"/>
                  <a:pt x="249" y="510"/>
                </a:cubicBezTo>
                <a:cubicBezTo>
                  <a:pt x="249" y="295"/>
                  <a:pt x="249" y="295"/>
                  <a:pt x="249" y="295"/>
                </a:cubicBezTo>
                <a:cubicBezTo>
                  <a:pt x="186" y="331"/>
                  <a:pt x="186" y="331"/>
                  <a:pt x="186" y="331"/>
                </a:cubicBezTo>
                <a:cubicBezTo>
                  <a:pt x="158" y="284"/>
                  <a:pt x="158" y="284"/>
                  <a:pt x="158" y="284"/>
                </a:cubicBezTo>
                <a:cubicBezTo>
                  <a:pt x="263" y="223"/>
                  <a:pt x="263" y="223"/>
                  <a:pt x="263" y="223"/>
                </a:cubicBezTo>
                <a:cubicBezTo>
                  <a:pt x="318" y="223"/>
                  <a:pt x="318" y="223"/>
                  <a:pt x="318" y="223"/>
                </a:cubicBezTo>
                <a:cubicBezTo>
                  <a:pt x="318" y="510"/>
                  <a:pt x="318" y="510"/>
                  <a:pt x="318" y="510"/>
                </a:cubicBezTo>
                <a:cubicBezTo>
                  <a:pt x="398" y="510"/>
                  <a:pt x="398" y="510"/>
                  <a:pt x="398" y="510"/>
                </a:cubicBezTo>
                <a:lnTo>
                  <a:pt x="398" y="5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0" name="Freeform 74"/>
          <p:cNvSpPr>
            <a:spLocks noChangeAspect="1" noEditPoints="1"/>
          </p:cNvSpPr>
          <p:nvPr/>
        </p:nvSpPr>
        <p:spPr bwMode="auto">
          <a:xfrm>
            <a:off x="5834094" y="1012208"/>
            <a:ext cx="418976" cy="421437"/>
          </a:xfrm>
          <a:custGeom>
            <a:avLst/>
            <a:gdLst>
              <a:gd name="T0" fmla="*/ 2552 w 5448"/>
              <a:gd name="T1" fmla="*/ 4683 h 5480"/>
              <a:gd name="T2" fmla="*/ 2547 w 5448"/>
              <a:gd name="T3" fmla="*/ 4454 h 5480"/>
              <a:gd name="T4" fmla="*/ 2610 w 5448"/>
              <a:gd name="T5" fmla="*/ 4326 h 5480"/>
              <a:gd name="T6" fmla="*/ 2863 w 5448"/>
              <a:gd name="T7" fmla="*/ 3697 h 5480"/>
              <a:gd name="T8" fmla="*/ 2974 w 5448"/>
              <a:gd name="T9" fmla="*/ 3759 h 5480"/>
              <a:gd name="T10" fmla="*/ 2994 w 5448"/>
              <a:gd name="T11" fmla="*/ 3877 h 5480"/>
              <a:gd name="T12" fmla="*/ 2891 w 5448"/>
              <a:gd name="T13" fmla="*/ 3940 h 5480"/>
              <a:gd name="T14" fmla="*/ 2642 w 5448"/>
              <a:gd name="T15" fmla="*/ 2980 h 5480"/>
              <a:gd name="T16" fmla="*/ 2485 w 5448"/>
              <a:gd name="T17" fmla="*/ 3363 h 5480"/>
              <a:gd name="T18" fmla="*/ 2409 w 5448"/>
              <a:gd name="T19" fmla="*/ 3267 h 5480"/>
              <a:gd name="T20" fmla="*/ 2414 w 5448"/>
              <a:gd name="T21" fmla="*/ 3109 h 5480"/>
              <a:gd name="T22" fmla="*/ 2485 w 5448"/>
              <a:gd name="T23" fmla="*/ 3025 h 5480"/>
              <a:gd name="T24" fmla="*/ 2805 w 5448"/>
              <a:gd name="T25" fmla="*/ 2217 h 5480"/>
              <a:gd name="T26" fmla="*/ 2987 w 5448"/>
              <a:gd name="T27" fmla="*/ 2272 h 5480"/>
              <a:gd name="T28" fmla="*/ 3046 w 5448"/>
              <a:gd name="T29" fmla="*/ 2352 h 5480"/>
              <a:gd name="T30" fmla="*/ 3047 w 5448"/>
              <a:gd name="T31" fmla="*/ 2536 h 5480"/>
              <a:gd name="T32" fmla="*/ 2938 w 5448"/>
              <a:gd name="T33" fmla="*/ 2661 h 5480"/>
              <a:gd name="T34" fmla="*/ 2805 w 5448"/>
              <a:gd name="T35" fmla="*/ 2704 h 5480"/>
              <a:gd name="T36" fmla="*/ 2552 w 5448"/>
              <a:gd name="T37" fmla="*/ 2067 h 5480"/>
              <a:gd name="T38" fmla="*/ 2510 w 5448"/>
              <a:gd name="T39" fmla="*/ 2129 h 5480"/>
              <a:gd name="T40" fmla="*/ 2469 w 5448"/>
              <a:gd name="T41" fmla="*/ 2067 h 5480"/>
              <a:gd name="T42" fmla="*/ 2668 w 5448"/>
              <a:gd name="T43" fmla="*/ 1269 h 5480"/>
              <a:gd name="T44" fmla="*/ 2464 w 5448"/>
              <a:gd name="T45" fmla="*/ 1412 h 5480"/>
              <a:gd name="T46" fmla="*/ 2440 w 5448"/>
              <a:gd name="T47" fmla="*/ 1660 h 5480"/>
              <a:gd name="T48" fmla="*/ 2597 w 5448"/>
              <a:gd name="T49" fmla="*/ 1833 h 5480"/>
              <a:gd name="T50" fmla="*/ 2490 w 5448"/>
              <a:gd name="T51" fmla="*/ 1971 h 5480"/>
              <a:gd name="T52" fmla="*/ 2459 w 5448"/>
              <a:gd name="T53" fmla="*/ 2259 h 5480"/>
              <a:gd name="T54" fmla="*/ 2642 w 5448"/>
              <a:gd name="T55" fmla="*/ 2222 h 5480"/>
              <a:gd name="T56" fmla="*/ 2432 w 5448"/>
              <a:gd name="T57" fmla="*/ 2753 h 5480"/>
              <a:gd name="T58" fmla="*/ 2204 w 5448"/>
              <a:gd name="T59" fmla="*/ 2927 h 5480"/>
              <a:gd name="T60" fmla="*/ 2128 w 5448"/>
              <a:gd name="T61" fmla="*/ 3197 h 5480"/>
              <a:gd name="T62" fmla="*/ 2229 w 5448"/>
              <a:gd name="T63" fmla="*/ 3496 h 5480"/>
              <a:gd name="T64" fmla="*/ 2483 w 5448"/>
              <a:gd name="T65" fmla="*/ 3656 h 5480"/>
              <a:gd name="T66" fmla="*/ 2607 w 5448"/>
              <a:gd name="T67" fmla="*/ 4002 h 5480"/>
              <a:gd name="T68" fmla="*/ 2427 w 5448"/>
              <a:gd name="T69" fmla="*/ 4115 h 5480"/>
              <a:gd name="T70" fmla="*/ 2315 w 5448"/>
              <a:gd name="T71" fmla="*/ 4333 h 5480"/>
              <a:gd name="T72" fmla="*/ 2397 w 5448"/>
              <a:gd name="T73" fmla="*/ 4648 h 5480"/>
              <a:gd name="T74" fmla="*/ 2642 w 5448"/>
              <a:gd name="T75" fmla="*/ 5044 h 5480"/>
              <a:gd name="T76" fmla="*/ 2896 w 5448"/>
              <a:gd name="T77" fmla="*/ 4216 h 5480"/>
              <a:gd name="T78" fmla="*/ 3124 w 5448"/>
              <a:gd name="T79" fmla="*/ 4130 h 5480"/>
              <a:gd name="T80" fmla="*/ 3260 w 5448"/>
              <a:gd name="T81" fmla="*/ 3930 h 5480"/>
              <a:gd name="T82" fmla="*/ 3244 w 5448"/>
              <a:gd name="T83" fmla="*/ 3679 h 5480"/>
              <a:gd name="T84" fmla="*/ 3101 w 5448"/>
              <a:gd name="T85" fmla="*/ 3511 h 5480"/>
              <a:gd name="T86" fmla="*/ 2909 w 5448"/>
              <a:gd name="T87" fmla="*/ 3431 h 5480"/>
              <a:gd name="T88" fmla="*/ 2839 w 5448"/>
              <a:gd name="T89" fmla="*/ 2972 h 5480"/>
              <a:gd name="T90" fmla="*/ 3042 w 5448"/>
              <a:gd name="T91" fmla="*/ 2911 h 5480"/>
              <a:gd name="T92" fmla="*/ 3229 w 5448"/>
              <a:gd name="T93" fmla="*/ 2766 h 5480"/>
              <a:gd name="T94" fmla="*/ 3328 w 5448"/>
              <a:gd name="T95" fmla="*/ 2518 h 5480"/>
              <a:gd name="T96" fmla="*/ 3290 w 5448"/>
              <a:gd name="T97" fmla="*/ 2237 h 5480"/>
              <a:gd name="T98" fmla="*/ 3175 w 5448"/>
              <a:gd name="T99" fmla="*/ 2074 h 5480"/>
              <a:gd name="T100" fmla="*/ 2924 w 5448"/>
              <a:gd name="T101" fmla="*/ 1959 h 5480"/>
              <a:gd name="T102" fmla="*/ 2891 w 5448"/>
              <a:gd name="T103" fmla="*/ 1810 h 5480"/>
              <a:gd name="T104" fmla="*/ 3017 w 5448"/>
              <a:gd name="T105" fmla="*/ 1613 h 5480"/>
              <a:gd name="T106" fmla="*/ 2951 w 5448"/>
              <a:gd name="T107" fmla="*/ 1371 h 5480"/>
              <a:gd name="T108" fmla="*/ 2723 w 5448"/>
              <a:gd name="T109" fmla="*/ 1264 h 5480"/>
              <a:gd name="T110" fmla="*/ 5448 w 5448"/>
              <a:gd name="T111" fmla="*/ 2009 h 5480"/>
              <a:gd name="T112" fmla="*/ 3387 w 5448"/>
              <a:gd name="T113" fmla="*/ 5480 h 5480"/>
              <a:gd name="T114" fmla="*/ 1337 w 5448"/>
              <a:gd name="T115" fmla="*/ 2739 h 5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48" h="5480">
                <a:moveTo>
                  <a:pt x="2642" y="4299"/>
                </a:moveTo>
                <a:lnTo>
                  <a:pt x="2642" y="4846"/>
                </a:lnTo>
                <a:lnTo>
                  <a:pt x="2602" y="4792"/>
                </a:lnTo>
                <a:lnTo>
                  <a:pt x="2572" y="4737"/>
                </a:lnTo>
                <a:lnTo>
                  <a:pt x="2552" y="4683"/>
                </a:lnTo>
                <a:lnTo>
                  <a:pt x="2540" y="4632"/>
                </a:lnTo>
                <a:lnTo>
                  <a:pt x="2535" y="4582"/>
                </a:lnTo>
                <a:lnTo>
                  <a:pt x="2535" y="4535"/>
                </a:lnTo>
                <a:lnTo>
                  <a:pt x="2540" y="4492"/>
                </a:lnTo>
                <a:lnTo>
                  <a:pt x="2547" y="4454"/>
                </a:lnTo>
                <a:lnTo>
                  <a:pt x="2557" y="4421"/>
                </a:lnTo>
                <a:lnTo>
                  <a:pt x="2568" y="4392"/>
                </a:lnTo>
                <a:lnTo>
                  <a:pt x="2578" y="4369"/>
                </a:lnTo>
                <a:lnTo>
                  <a:pt x="2587" y="4354"/>
                </a:lnTo>
                <a:lnTo>
                  <a:pt x="2610" y="4326"/>
                </a:lnTo>
                <a:lnTo>
                  <a:pt x="2642" y="4299"/>
                </a:lnTo>
                <a:close/>
                <a:moveTo>
                  <a:pt x="2805" y="3687"/>
                </a:moveTo>
                <a:lnTo>
                  <a:pt x="2821" y="3689"/>
                </a:lnTo>
                <a:lnTo>
                  <a:pt x="2841" y="3692"/>
                </a:lnTo>
                <a:lnTo>
                  <a:pt x="2863" y="3697"/>
                </a:lnTo>
                <a:lnTo>
                  <a:pt x="2886" y="3706"/>
                </a:lnTo>
                <a:lnTo>
                  <a:pt x="2911" y="3714"/>
                </a:lnTo>
                <a:lnTo>
                  <a:pt x="2934" y="3726"/>
                </a:lnTo>
                <a:lnTo>
                  <a:pt x="2956" y="3740"/>
                </a:lnTo>
                <a:lnTo>
                  <a:pt x="2974" y="3759"/>
                </a:lnTo>
                <a:lnTo>
                  <a:pt x="2989" y="3779"/>
                </a:lnTo>
                <a:lnTo>
                  <a:pt x="2999" y="3804"/>
                </a:lnTo>
                <a:lnTo>
                  <a:pt x="3002" y="3830"/>
                </a:lnTo>
                <a:lnTo>
                  <a:pt x="2999" y="3857"/>
                </a:lnTo>
                <a:lnTo>
                  <a:pt x="2994" y="3877"/>
                </a:lnTo>
                <a:lnTo>
                  <a:pt x="2986" y="3890"/>
                </a:lnTo>
                <a:lnTo>
                  <a:pt x="2978" y="3900"/>
                </a:lnTo>
                <a:lnTo>
                  <a:pt x="2954" y="3917"/>
                </a:lnTo>
                <a:lnTo>
                  <a:pt x="2924" y="3932"/>
                </a:lnTo>
                <a:lnTo>
                  <a:pt x="2891" y="3940"/>
                </a:lnTo>
                <a:lnTo>
                  <a:pt x="2859" y="3947"/>
                </a:lnTo>
                <a:lnTo>
                  <a:pt x="2829" y="3952"/>
                </a:lnTo>
                <a:lnTo>
                  <a:pt x="2805" y="3952"/>
                </a:lnTo>
                <a:lnTo>
                  <a:pt x="2805" y="3687"/>
                </a:lnTo>
                <a:close/>
                <a:moveTo>
                  <a:pt x="2642" y="2980"/>
                </a:moveTo>
                <a:lnTo>
                  <a:pt x="2642" y="3411"/>
                </a:lnTo>
                <a:lnTo>
                  <a:pt x="2600" y="3405"/>
                </a:lnTo>
                <a:lnTo>
                  <a:pt x="2560" y="3395"/>
                </a:lnTo>
                <a:lnTo>
                  <a:pt x="2520" y="3381"/>
                </a:lnTo>
                <a:lnTo>
                  <a:pt x="2485" y="3363"/>
                </a:lnTo>
                <a:lnTo>
                  <a:pt x="2454" y="3340"/>
                </a:lnTo>
                <a:lnTo>
                  <a:pt x="2442" y="3328"/>
                </a:lnTo>
                <a:lnTo>
                  <a:pt x="2429" y="3313"/>
                </a:lnTo>
                <a:lnTo>
                  <a:pt x="2417" y="3291"/>
                </a:lnTo>
                <a:lnTo>
                  <a:pt x="2409" y="3267"/>
                </a:lnTo>
                <a:lnTo>
                  <a:pt x="2402" y="3235"/>
                </a:lnTo>
                <a:lnTo>
                  <a:pt x="2399" y="3197"/>
                </a:lnTo>
                <a:lnTo>
                  <a:pt x="2400" y="3162"/>
                </a:lnTo>
                <a:lnTo>
                  <a:pt x="2405" y="3132"/>
                </a:lnTo>
                <a:lnTo>
                  <a:pt x="2414" y="3109"/>
                </a:lnTo>
                <a:lnTo>
                  <a:pt x="2422" y="3089"/>
                </a:lnTo>
                <a:lnTo>
                  <a:pt x="2434" y="3072"/>
                </a:lnTo>
                <a:lnTo>
                  <a:pt x="2444" y="3059"/>
                </a:lnTo>
                <a:lnTo>
                  <a:pt x="2454" y="3049"/>
                </a:lnTo>
                <a:lnTo>
                  <a:pt x="2485" y="3025"/>
                </a:lnTo>
                <a:lnTo>
                  <a:pt x="2522" y="3007"/>
                </a:lnTo>
                <a:lnTo>
                  <a:pt x="2562" y="2995"/>
                </a:lnTo>
                <a:lnTo>
                  <a:pt x="2602" y="2985"/>
                </a:lnTo>
                <a:lnTo>
                  <a:pt x="2642" y="2980"/>
                </a:lnTo>
                <a:close/>
                <a:moveTo>
                  <a:pt x="2805" y="2217"/>
                </a:moveTo>
                <a:lnTo>
                  <a:pt x="2846" y="2220"/>
                </a:lnTo>
                <a:lnTo>
                  <a:pt x="2886" y="2229"/>
                </a:lnTo>
                <a:lnTo>
                  <a:pt x="2923" y="2239"/>
                </a:lnTo>
                <a:lnTo>
                  <a:pt x="2958" y="2254"/>
                </a:lnTo>
                <a:lnTo>
                  <a:pt x="2987" y="2272"/>
                </a:lnTo>
                <a:lnTo>
                  <a:pt x="2999" y="2282"/>
                </a:lnTo>
                <a:lnTo>
                  <a:pt x="3012" y="2294"/>
                </a:lnTo>
                <a:lnTo>
                  <a:pt x="3024" y="2309"/>
                </a:lnTo>
                <a:lnTo>
                  <a:pt x="3036" y="2329"/>
                </a:lnTo>
                <a:lnTo>
                  <a:pt x="3046" y="2352"/>
                </a:lnTo>
                <a:lnTo>
                  <a:pt x="3052" y="2380"/>
                </a:lnTo>
                <a:lnTo>
                  <a:pt x="3059" y="2413"/>
                </a:lnTo>
                <a:lnTo>
                  <a:pt x="3061" y="2453"/>
                </a:lnTo>
                <a:lnTo>
                  <a:pt x="3057" y="2498"/>
                </a:lnTo>
                <a:lnTo>
                  <a:pt x="3047" y="2536"/>
                </a:lnTo>
                <a:lnTo>
                  <a:pt x="3032" y="2571"/>
                </a:lnTo>
                <a:lnTo>
                  <a:pt x="3012" y="2600"/>
                </a:lnTo>
                <a:lnTo>
                  <a:pt x="2989" y="2625"/>
                </a:lnTo>
                <a:lnTo>
                  <a:pt x="2964" y="2645"/>
                </a:lnTo>
                <a:lnTo>
                  <a:pt x="2938" y="2661"/>
                </a:lnTo>
                <a:lnTo>
                  <a:pt x="2908" y="2674"/>
                </a:lnTo>
                <a:lnTo>
                  <a:pt x="2879" y="2686"/>
                </a:lnTo>
                <a:lnTo>
                  <a:pt x="2853" y="2694"/>
                </a:lnTo>
                <a:lnTo>
                  <a:pt x="2826" y="2699"/>
                </a:lnTo>
                <a:lnTo>
                  <a:pt x="2805" y="2704"/>
                </a:lnTo>
                <a:lnTo>
                  <a:pt x="2805" y="2217"/>
                </a:lnTo>
                <a:close/>
                <a:moveTo>
                  <a:pt x="2510" y="2039"/>
                </a:moveTo>
                <a:lnTo>
                  <a:pt x="2528" y="2043"/>
                </a:lnTo>
                <a:lnTo>
                  <a:pt x="2543" y="2052"/>
                </a:lnTo>
                <a:lnTo>
                  <a:pt x="2552" y="2067"/>
                </a:lnTo>
                <a:lnTo>
                  <a:pt x="2555" y="2084"/>
                </a:lnTo>
                <a:lnTo>
                  <a:pt x="2552" y="2102"/>
                </a:lnTo>
                <a:lnTo>
                  <a:pt x="2543" y="2117"/>
                </a:lnTo>
                <a:lnTo>
                  <a:pt x="2528" y="2126"/>
                </a:lnTo>
                <a:lnTo>
                  <a:pt x="2510" y="2129"/>
                </a:lnTo>
                <a:lnTo>
                  <a:pt x="2493" y="2126"/>
                </a:lnTo>
                <a:lnTo>
                  <a:pt x="2478" y="2117"/>
                </a:lnTo>
                <a:lnTo>
                  <a:pt x="2469" y="2102"/>
                </a:lnTo>
                <a:lnTo>
                  <a:pt x="2465" y="2084"/>
                </a:lnTo>
                <a:lnTo>
                  <a:pt x="2469" y="2067"/>
                </a:lnTo>
                <a:lnTo>
                  <a:pt x="2478" y="2052"/>
                </a:lnTo>
                <a:lnTo>
                  <a:pt x="2493" y="2043"/>
                </a:lnTo>
                <a:lnTo>
                  <a:pt x="2510" y="2039"/>
                </a:lnTo>
                <a:close/>
                <a:moveTo>
                  <a:pt x="2723" y="1264"/>
                </a:moveTo>
                <a:lnTo>
                  <a:pt x="2668" y="1269"/>
                </a:lnTo>
                <a:lnTo>
                  <a:pt x="2618" y="1283"/>
                </a:lnTo>
                <a:lnTo>
                  <a:pt x="2572" y="1304"/>
                </a:lnTo>
                <a:lnTo>
                  <a:pt x="2530" y="1334"/>
                </a:lnTo>
                <a:lnTo>
                  <a:pt x="2493" y="1371"/>
                </a:lnTo>
                <a:lnTo>
                  <a:pt x="2464" y="1412"/>
                </a:lnTo>
                <a:lnTo>
                  <a:pt x="2442" y="1459"/>
                </a:lnTo>
                <a:lnTo>
                  <a:pt x="2429" y="1509"/>
                </a:lnTo>
                <a:lnTo>
                  <a:pt x="2424" y="1562"/>
                </a:lnTo>
                <a:lnTo>
                  <a:pt x="2427" y="1613"/>
                </a:lnTo>
                <a:lnTo>
                  <a:pt x="2440" y="1660"/>
                </a:lnTo>
                <a:lnTo>
                  <a:pt x="2459" y="1705"/>
                </a:lnTo>
                <a:lnTo>
                  <a:pt x="2485" y="1745"/>
                </a:lnTo>
                <a:lnTo>
                  <a:pt x="2517" y="1780"/>
                </a:lnTo>
                <a:lnTo>
                  <a:pt x="2555" y="1810"/>
                </a:lnTo>
                <a:lnTo>
                  <a:pt x="2597" y="1833"/>
                </a:lnTo>
                <a:lnTo>
                  <a:pt x="2642" y="1850"/>
                </a:lnTo>
                <a:lnTo>
                  <a:pt x="2642" y="1949"/>
                </a:lnTo>
                <a:lnTo>
                  <a:pt x="2587" y="1956"/>
                </a:lnTo>
                <a:lnTo>
                  <a:pt x="2535" y="1963"/>
                </a:lnTo>
                <a:lnTo>
                  <a:pt x="2490" y="1971"/>
                </a:lnTo>
                <a:lnTo>
                  <a:pt x="2450" y="1981"/>
                </a:lnTo>
                <a:lnTo>
                  <a:pt x="2419" y="1988"/>
                </a:lnTo>
                <a:lnTo>
                  <a:pt x="2395" y="1994"/>
                </a:lnTo>
                <a:lnTo>
                  <a:pt x="2380" y="1999"/>
                </a:lnTo>
                <a:lnTo>
                  <a:pt x="2459" y="2259"/>
                </a:lnTo>
                <a:lnTo>
                  <a:pt x="2483" y="2250"/>
                </a:lnTo>
                <a:lnTo>
                  <a:pt x="2515" y="2244"/>
                </a:lnTo>
                <a:lnTo>
                  <a:pt x="2553" y="2235"/>
                </a:lnTo>
                <a:lnTo>
                  <a:pt x="2597" y="2229"/>
                </a:lnTo>
                <a:lnTo>
                  <a:pt x="2642" y="2222"/>
                </a:lnTo>
                <a:lnTo>
                  <a:pt x="2642" y="2708"/>
                </a:lnTo>
                <a:lnTo>
                  <a:pt x="2593" y="2713"/>
                </a:lnTo>
                <a:lnTo>
                  <a:pt x="2540" y="2721"/>
                </a:lnTo>
                <a:lnTo>
                  <a:pt x="2487" y="2734"/>
                </a:lnTo>
                <a:lnTo>
                  <a:pt x="2432" y="2753"/>
                </a:lnTo>
                <a:lnTo>
                  <a:pt x="2377" y="2776"/>
                </a:lnTo>
                <a:lnTo>
                  <a:pt x="2324" y="2808"/>
                </a:lnTo>
                <a:lnTo>
                  <a:pt x="2274" y="2846"/>
                </a:lnTo>
                <a:lnTo>
                  <a:pt x="2236" y="2884"/>
                </a:lnTo>
                <a:lnTo>
                  <a:pt x="2204" y="2927"/>
                </a:lnTo>
                <a:lnTo>
                  <a:pt x="2176" y="2974"/>
                </a:lnTo>
                <a:lnTo>
                  <a:pt x="2156" y="3025"/>
                </a:lnTo>
                <a:lnTo>
                  <a:pt x="2141" y="3079"/>
                </a:lnTo>
                <a:lnTo>
                  <a:pt x="2131" y="3137"/>
                </a:lnTo>
                <a:lnTo>
                  <a:pt x="2128" y="3197"/>
                </a:lnTo>
                <a:lnTo>
                  <a:pt x="2132" y="3265"/>
                </a:lnTo>
                <a:lnTo>
                  <a:pt x="2144" y="3330"/>
                </a:lnTo>
                <a:lnTo>
                  <a:pt x="2164" y="3390"/>
                </a:lnTo>
                <a:lnTo>
                  <a:pt x="2192" y="3446"/>
                </a:lnTo>
                <a:lnTo>
                  <a:pt x="2229" y="3496"/>
                </a:lnTo>
                <a:lnTo>
                  <a:pt x="2272" y="3543"/>
                </a:lnTo>
                <a:lnTo>
                  <a:pt x="2322" y="3581"/>
                </a:lnTo>
                <a:lnTo>
                  <a:pt x="2374" y="3611"/>
                </a:lnTo>
                <a:lnTo>
                  <a:pt x="2429" y="3636"/>
                </a:lnTo>
                <a:lnTo>
                  <a:pt x="2483" y="3656"/>
                </a:lnTo>
                <a:lnTo>
                  <a:pt x="2538" y="3669"/>
                </a:lnTo>
                <a:lnTo>
                  <a:pt x="2592" y="3679"/>
                </a:lnTo>
                <a:lnTo>
                  <a:pt x="2642" y="3684"/>
                </a:lnTo>
                <a:lnTo>
                  <a:pt x="2642" y="3988"/>
                </a:lnTo>
                <a:lnTo>
                  <a:pt x="2607" y="4002"/>
                </a:lnTo>
                <a:lnTo>
                  <a:pt x="2570" y="4018"/>
                </a:lnTo>
                <a:lnTo>
                  <a:pt x="2533" y="4036"/>
                </a:lnTo>
                <a:lnTo>
                  <a:pt x="2497" y="4060"/>
                </a:lnTo>
                <a:lnTo>
                  <a:pt x="2460" y="4086"/>
                </a:lnTo>
                <a:lnTo>
                  <a:pt x="2427" y="4115"/>
                </a:lnTo>
                <a:lnTo>
                  <a:pt x="2397" y="4148"/>
                </a:lnTo>
                <a:lnTo>
                  <a:pt x="2369" y="4186"/>
                </a:lnTo>
                <a:lnTo>
                  <a:pt x="2345" y="4228"/>
                </a:lnTo>
                <a:lnTo>
                  <a:pt x="2327" y="4274"/>
                </a:lnTo>
                <a:lnTo>
                  <a:pt x="2315" y="4333"/>
                </a:lnTo>
                <a:lnTo>
                  <a:pt x="2312" y="4392"/>
                </a:lnTo>
                <a:lnTo>
                  <a:pt x="2319" y="4454"/>
                </a:lnTo>
                <a:lnTo>
                  <a:pt x="2335" y="4517"/>
                </a:lnTo>
                <a:lnTo>
                  <a:pt x="2362" y="4582"/>
                </a:lnTo>
                <a:lnTo>
                  <a:pt x="2397" y="4648"/>
                </a:lnTo>
                <a:lnTo>
                  <a:pt x="2444" y="4717"/>
                </a:lnTo>
                <a:lnTo>
                  <a:pt x="2500" y="4788"/>
                </a:lnTo>
                <a:lnTo>
                  <a:pt x="2565" y="4860"/>
                </a:lnTo>
                <a:lnTo>
                  <a:pt x="2642" y="4935"/>
                </a:lnTo>
                <a:lnTo>
                  <a:pt x="2642" y="5044"/>
                </a:lnTo>
                <a:lnTo>
                  <a:pt x="2805" y="5044"/>
                </a:lnTo>
                <a:lnTo>
                  <a:pt x="2805" y="4223"/>
                </a:lnTo>
                <a:lnTo>
                  <a:pt x="2828" y="4223"/>
                </a:lnTo>
                <a:lnTo>
                  <a:pt x="2859" y="4221"/>
                </a:lnTo>
                <a:lnTo>
                  <a:pt x="2896" y="4216"/>
                </a:lnTo>
                <a:lnTo>
                  <a:pt x="2939" y="4208"/>
                </a:lnTo>
                <a:lnTo>
                  <a:pt x="2984" y="4196"/>
                </a:lnTo>
                <a:lnTo>
                  <a:pt x="3031" y="4180"/>
                </a:lnTo>
                <a:lnTo>
                  <a:pt x="3077" y="4158"/>
                </a:lnTo>
                <a:lnTo>
                  <a:pt x="3124" y="4130"/>
                </a:lnTo>
                <a:lnTo>
                  <a:pt x="3165" y="4095"/>
                </a:lnTo>
                <a:lnTo>
                  <a:pt x="3197" y="4060"/>
                </a:lnTo>
                <a:lnTo>
                  <a:pt x="3225" y="4020"/>
                </a:lnTo>
                <a:lnTo>
                  <a:pt x="3245" y="3977"/>
                </a:lnTo>
                <a:lnTo>
                  <a:pt x="3260" y="3930"/>
                </a:lnTo>
                <a:lnTo>
                  <a:pt x="3270" y="3882"/>
                </a:lnTo>
                <a:lnTo>
                  <a:pt x="3274" y="3830"/>
                </a:lnTo>
                <a:lnTo>
                  <a:pt x="3270" y="3775"/>
                </a:lnTo>
                <a:lnTo>
                  <a:pt x="3260" y="3726"/>
                </a:lnTo>
                <a:lnTo>
                  <a:pt x="3244" y="3679"/>
                </a:lnTo>
                <a:lnTo>
                  <a:pt x="3224" y="3637"/>
                </a:lnTo>
                <a:lnTo>
                  <a:pt x="3197" y="3599"/>
                </a:lnTo>
                <a:lnTo>
                  <a:pt x="3169" y="3566"/>
                </a:lnTo>
                <a:lnTo>
                  <a:pt x="3136" y="3536"/>
                </a:lnTo>
                <a:lnTo>
                  <a:pt x="3101" y="3511"/>
                </a:lnTo>
                <a:lnTo>
                  <a:pt x="3064" y="3488"/>
                </a:lnTo>
                <a:lnTo>
                  <a:pt x="3026" y="3469"/>
                </a:lnTo>
                <a:lnTo>
                  <a:pt x="2986" y="3453"/>
                </a:lnTo>
                <a:lnTo>
                  <a:pt x="2948" y="3441"/>
                </a:lnTo>
                <a:lnTo>
                  <a:pt x="2909" y="3431"/>
                </a:lnTo>
                <a:lnTo>
                  <a:pt x="2871" y="3423"/>
                </a:lnTo>
                <a:lnTo>
                  <a:pt x="2836" y="3418"/>
                </a:lnTo>
                <a:lnTo>
                  <a:pt x="2805" y="3415"/>
                </a:lnTo>
                <a:lnTo>
                  <a:pt x="2805" y="2977"/>
                </a:lnTo>
                <a:lnTo>
                  <a:pt x="2839" y="2972"/>
                </a:lnTo>
                <a:lnTo>
                  <a:pt x="2878" y="2965"/>
                </a:lnTo>
                <a:lnTo>
                  <a:pt x="2918" y="2956"/>
                </a:lnTo>
                <a:lnTo>
                  <a:pt x="2959" y="2944"/>
                </a:lnTo>
                <a:lnTo>
                  <a:pt x="3001" y="2929"/>
                </a:lnTo>
                <a:lnTo>
                  <a:pt x="3042" y="2911"/>
                </a:lnTo>
                <a:lnTo>
                  <a:pt x="3082" y="2889"/>
                </a:lnTo>
                <a:lnTo>
                  <a:pt x="3122" y="2864"/>
                </a:lnTo>
                <a:lnTo>
                  <a:pt x="3160" y="2836"/>
                </a:lnTo>
                <a:lnTo>
                  <a:pt x="3195" y="2803"/>
                </a:lnTo>
                <a:lnTo>
                  <a:pt x="3229" y="2766"/>
                </a:lnTo>
                <a:lnTo>
                  <a:pt x="3257" y="2726"/>
                </a:lnTo>
                <a:lnTo>
                  <a:pt x="3282" y="2681"/>
                </a:lnTo>
                <a:lnTo>
                  <a:pt x="3304" y="2631"/>
                </a:lnTo>
                <a:lnTo>
                  <a:pt x="3319" y="2576"/>
                </a:lnTo>
                <a:lnTo>
                  <a:pt x="3328" y="2518"/>
                </a:lnTo>
                <a:lnTo>
                  <a:pt x="3332" y="2453"/>
                </a:lnTo>
                <a:lnTo>
                  <a:pt x="3328" y="2392"/>
                </a:lnTo>
                <a:lnTo>
                  <a:pt x="3320" y="2334"/>
                </a:lnTo>
                <a:lnTo>
                  <a:pt x="3307" y="2282"/>
                </a:lnTo>
                <a:lnTo>
                  <a:pt x="3290" y="2237"/>
                </a:lnTo>
                <a:lnTo>
                  <a:pt x="3272" y="2196"/>
                </a:lnTo>
                <a:lnTo>
                  <a:pt x="3249" y="2159"/>
                </a:lnTo>
                <a:lnTo>
                  <a:pt x="3225" y="2126"/>
                </a:lnTo>
                <a:lnTo>
                  <a:pt x="3200" y="2099"/>
                </a:lnTo>
                <a:lnTo>
                  <a:pt x="3175" y="2074"/>
                </a:lnTo>
                <a:lnTo>
                  <a:pt x="3149" y="2054"/>
                </a:lnTo>
                <a:lnTo>
                  <a:pt x="3097" y="2021"/>
                </a:lnTo>
                <a:lnTo>
                  <a:pt x="3042" y="1994"/>
                </a:lnTo>
                <a:lnTo>
                  <a:pt x="2984" y="1974"/>
                </a:lnTo>
                <a:lnTo>
                  <a:pt x="2924" y="1959"/>
                </a:lnTo>
                <a:lnTo>
                  <a:pt x="2864" y="1951"/>
                </a:lnTo>
                <a:lnTo>
                  <a:pt x="2805" y="1946"/>
                </a:lnTo>
                <a:lnTo>
                  <a:pt x="2805" y="1850"/>
                </a:lnTo>
                <a:lnTo>
                  <a:pt x="2849" y="1833"/>
                </a:lnTo>
                <a:lnTo>
                  <a:pt x="2891" y="1810"/>
                </a:lnTo>
                <a:lnTo>
                  <a:pt x="2928" y="1780"/>
                </a:lnTo>
                <a:lnTo>
                  <a:pt x="2959" y="1745"/>
                </a:lnTo>
                <a:lnTo>
                  <a:pt x="2986" y="1705"/>
                </a:lnTo>
                <a:lnTo>
                  <a:pt x="3006" y="1660"/>
                </a:lnTo>
                <a:lnTo>
                  <a:pt x="3017" y="1613"/>
                </a:lnTo>
                <a:lnTo>
                  <a:pt x="3022" y="1562"/>
                </a:lnTo>
                <a:lnTo>
                  <a:pt x="3017" y="1509"/>
                </a:lnTo>
                <a:lnTo>
                  <a:pt x="3002" y="1459"/>
                </a:lnTo>
                <a:lnTo>
                  <a:pt x="2981" y="1412"/>
                </a:lnTo>
                <a:lnTo>
                  <a:pt x="2951" y="1371"/>
                </a:lnTo>
                <a:lnTo>
                  <a:pt x="2916" y="1334"/>
                </a:lnTo>
                <a:lnTo>
                  <a:pt x="2873" y="1304"/>
                </a:lnTo>
                <a:lnTo>
                  <a:pt x="2826" y="1283"/>
                </a:lnTo>
                <a:lnTo>
                  <a:pt x="2776" y="1269"/>
                </a:lnTo>
                <a:lnTo>
                  <a:pt x="2723" y="1264"/>
                </a:lnTo>
                <a:close/>
                <a:moveTo>
                  <a:pt x="2059" y="0"/>
                </a:moveTo>
                <a:lnTo>
                  <a:pt x="3387" y="0"/>
                </a:lnTo>
                <a:lnTo>
                  <a:pt x="3387" y="1622"/>
                </a:lnTo>
                <a:lnTo>
                  <a:pt x="4811" y="845"/>
                </a:lnTo>
                <a:lnTo>
                  <a:pt x="5448" y="2009"/>
                </a:lnTo>
                <a:lnTo>
                  <a:pt x="4109" y="2739"/>
                </a:lnTo>
                <a:lnTo>
                  <a:pt x="5448" y="3471"/>
                </a:lnTo>
                <a:lnTo>
                  <a:pt x="4811" y="4635"/>
                </a:lnTo>
                <a:lnTo>
                  <a:pt x="3387" y="3859"/>
                </a:lnTo>
                <a:lnTo>
                  <a:pt x="3387" y="5480"/>
                </a:lnTo>
                <a:lnTo>
                  <a:pt x="2059" y="5480"/>
                </a:lnTo>
                <a:lnTo>
                  <a:pt x="2059" y="3859"/>
                </a:lnTo>
                <a:lnTo>
                  <a:pt x="635" y="4635"/>
                </a:lnTo>
                <a:lnTo>
                  <a:pt x="0" y="3471"/>
                </a:lnTo>
                <a:lnTo>
                  <a:pt x="1337" y="2739"/>
                </a:lnTo>
                <a:lnTo>
                  <a:pt x="0" y="2009"/>
                </a:lnTo>
                <a:lnTo>
                  <a:pt x="635" y="845"/>
                </a:lnTo>
                <a:lnTo>
                  <a:pt x="2059" y="1622"/>
                </a:lnTo>
                <a:lnTo>
                  <a:pt x="205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1" name="Freeform 38"/>
          <p:cNvSpPr>
            <a:spLocks noChangeAspect="1" noEditPoints="1"/>
          </p:cNvSpPr>
          <p:nvPr/>
        </p:nvSpPr>
        <p:spPr bwMode="auto">
          <a:xfrm>
            <a:off x="8588695" y="1041498"/>
            <a:ext cx="394084" cy="392147"/>
          </a:xfrm>
          <a:custGeom>
            <a:avLst/>
            <a:gdLst>
              <a:gd name="T0" fmla="*/ 591 w 664"/>
              <a:gd name="T1" fmla="*/ 251 h 661"/>
              <a:gd name="T2" fmla="*/ 591 w 664"/>
              <a:gd name="T3" fmla="*/ 251 h 661"/>
              <a:gd name="T4" fmla="*/ 421 w 664"/>
              <a:gd name="T5" fmla="*/ 419 h 661"/>
              <a:gd name="T6" fmla="*/ 243 w 664"/>
              <a:gd name="T7" fmla="*/ 241 h 661"/>
              <a:gd name="T8" fmla="*/ 413 w 664"/>
              <a:gd name="T9" fmla="*/ 72 h 661"/>
              <a:gd name="T10" fmla="*/ 506 w 664"/>
              <a:gd name="T11" fmla="*/ 36 h 661"/>
              <a:gd name="T12" fmla="*/ 596 w 664"/>
              <a:gd name="T13" fmla="*/ 72 h 661"/>
              <a:gd name="T14" fmla="*/ 627 w 664"/>
              <a:gd name="T15" fmla="*/ 158 h 661"/>
              <a:gd name="T16" fmla="*/ 591 w 664"/>
              <a:gd name="T17" fmla="*/ 251 h 661"/>
              <a:gd name="T18" fmla="*/ 100 w 664"/>
              <a:gd name="T19" fmla="*/ 417 h 661"/>
              <a:gd name="T20" fmla="*/ 100 w 664"/>
              <a:gd name="T21" fmla="*/ 417 h 661"/>
              <a:gd name="T22" fmla="*/ 80 w 664"/>
              <a:gd name="T23" fmla="*/ 567 h 661"/>
              <a:gd name="T24" fmla="*/ 97 w 664"/>
              <a:gd name="T25" fmla="*/ 592 h 661"/>
              <a:gd name="T26" fmla="*/ 83 w 664"/>
              <a:gd name="T27" fmla="*/ 579 h 661"/>
              <a:gd name="T28" fmla="*/ 74 w 664"/>
              <a:gd name="T29" fmla="*/ 569 h 661"/>
              <a:gd name="T30" fmla="*/ 56 w 664"/>
              <a:gd name="T31" fmla="*/ 542 h 661"/>
              <a:gd name="T32" fmla="*/ 49 w 664"/>
              <a:gd name="T33" fmla="*/ 524 h 661"/>
              <a:gd name="T34" fmla="*/ 45 w 664"/>
              <a:gd name="T35" fmla="*/ 487 h 661"/>
              <a:gd name="T36" fmla="*/ 53 w 664"/>
              <a:gd name="T37" fmla="*/ 452 h 661"/>
              <a:gd name="T38" fmla="*/ 73 w 664"/>
              <a:gd name="T39" fmla="*/ 420 h 661"/>
              <a:gd name="T40" fmla="*/ 76 w 664"/>
              <a:gd name="T41" fmla="*/ 417 h 661"/>
              <a:gd name="T42" fmla="*/ 145 w 664"/>
              <a:gd name="T43" fmla="*/ 350 h 661"/>
              <a:gd name="T44" fmla="*/ 100 w 664"/>
              <a:gd name="T45" fmla="*/ 417 h 661"/>
              <a:gd name="T46" fmla="*/ 616 w 664"/>
              <a:gd name="T47" fmla="*/ 47 h 661"/>
              <a:gd name="T48" fmla="*/ 616 w 664"/>
              <a:gd name="T49" fmla="*/ 47 h 661"/>
              <a:gd name="T50" fmla="*/ 503 w 664"/>
              <a:gd name="T51" fmla="*/ 0 h 661"/>
              <a:gd name="T52" fmla="*/ 400 w 664"/>
              <a:gd name="T53" fmla="*/ 41 h 661"/>
              <a:gd name="T54" fmla="*/ 42 w 664"/>
              <a:gd name="T55" fmla="*/ 396 h 661"/>
              <a:gd name="T56" fmla="*/ 0 w 664"/>
              <a:gd name="T57" fmla="*/ 500 h 661"/>
              <a:gd name="T58" fmla="*/ 47 w 664"/>
              <a:gd name="T59" fmla="*/ 613 h 661"/>
              <a:gd name="T60" fmla="*/ 160 w 664"/>
              <a:gd name="T61" fmla="*/ 661 h 661"/>
              <a:gd name="T62" fmla="*/ 160 w 664"/>
              <a:gd name="T63" fmla="*/ 661 h 661"/>
              <a:gd name="T64" fmla="*/ 263 w 664"/>
              <a:gd name="T65" fmla="*/ 619 h 661"/>
              <a:gd name="T66" fmla="*/ 621 w 664"/>
              <a:gd name="T67" fmla="*/ 263 h 661"/>
              <a:gd name="T68" fmla="*/ 664 w 664"/>
              <a:gd name="T69" fmla="*/ 159 h 661"/>
              <a:gd name="T70" fmla="*/ 616 w 664"/>
              <a:gd name="T71" fmla="*/ 4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661">
                <a:moveTo>
                  <a:pt x="591" y="251"/>
                </a:moveTo>
                <a:lnTo>
                  <a:pt x="591" y="251"/>
                </a:lnTo>
                <a:cubicBezTo>
                  <a:pt x="564" y="278"/>
                  <a:pt x="421" y="419"/>
                  <a:pt x="421" y="419"/>
                </a:cubicBezTo>
                <a:lnTo>
                  <a:pt x="243" y="241"/>
                </a:lnTo>
                <a:lnTo>
                  <a:pt x="413" y="72"/>
                </a:lnTo>
                <a:cubicBezTo>
                  <a:pt x="449" y="43"/>
                  <a:pt x="472" y="36"/>
                  <a:pt x="506" y="36"/>
                </a:cubicBezTo>
                <a:cubicBezTo>
                  <a:pt x="540" y="37"/>
                  <a:pt x="569" y="45"/>
                  <a:pt x="596" y="72"/>
                </a:cubicBezTo>
                <a:cubicBezTo>
                  <a:pt x="622" y="98"/>
                  <a:pt x="627" y="124"/>
                  <a:pt x="627" y="158"/>
                </a:cubicBezTo>
                <a:cubicBezTo>
                  <a:pt x="627" y="189"/>
                  <a:pt x="617" y="224"/>
                  <a:pt x="591" y="251"/>
                </a:cubicBezTo>
                <a:close/>
                <a:moveTo>
                  <a:pt x="100" y="417"/>
                </a:moveTo>
                <a:lnTo>
                  <a:pt x="100" y="417"/>
                </a:lnTo>
                <a:cubicBezTo>
                  <a:pt x="71" y="461"/>
                  <a:pt x="55" y="522"/>
                  <a:pt x="80" y="567"/>
                </a:cubicBezTo>
                <a:cubicBezTo>
                  <a:pt x="84" y="575"/>
                  <a:pt x="97" y="592"/>
                  <a:pt x="97" y="592"/>
                </a:cubicBezTo>
                <a:cubicBezTo>
                  <a:pt x="88" y="585"/>
                  <a:pt x="87" y="583"/>
                  <a:pt x="83" y="579"/>
                </a:cubicBezTo>
                <a:cubicBezTo>
                  <a:pt x="79" y="575"/>
                  <a:pt x="78" y="573"/>
                  <a:pt x="74" y="569"/>
                </a:cubicBezTo>
                <a:cubicBezTo>
                  <a:pt x="67" y="561"/>
                  <a:pt x="61" y="552"/>
                  <a:pt x="56" y="542"/>
                </a:cubicBezTo>
                <a:cubicBezTo>
                  <a:pt x="53" y="537"/>
                  <a:pt x="51" y="530"/>
                  <a:pt x="49" y="524"/>
                </a:cubicBezTo>
                <a:cubicBezTo>
                  <a:pt x="46" y="512"/>
                  <a:pt x="45" y="500"/>
                  <a:pt x="45" y="487"/>
                </a:cubicBezTo>
                <a:cubicBezTo>
                  <a:pt x="45" y="475"/>
                  <a:pt x="48" y="463"/>
                  <a:pt x="53" y="452"/>
                </a:cubicBezTo>
                <a:cubicBezTo>
                  <a:pt x="58" y="440"/>
                  <a:pt x="65" y="430"/>
                  <a:pt x="73" y="420"/>
                </a:cubicBezTo>
                <a:cubicBezTo>
                  <a:pt x="74" y="419"/>
                  <a:pt x="75" y="418"/>
                  <a:pt x="76" y="417"/>
                </a:cubicBezTo>
                <a:lnTo>
                  <a:pt x="145" y="350"/>
                </a:lnTo>
                <a:lnTo>
                  <a:pt x="100" y="417"/>
                </a:lnTo>
                <a:close/>
                <a:moveTo>
                  <a:pt x="616" y="47"/>
                </a:moveTo>
                <a:lnTo>
                  <a:pt x="616" y="47"/>
                </a:lnTo>
                <a:cubicBezTo>
                  <a:pt x="585" y="15"/>
                  <a:pt x="544" y="0"/>
                  <a:pt x="503" y="0"/>
                </a:cubicBezTo>
                <a:cubicBezTo>
                  <a:pt x="465" y="0"/>
                  <a:pt x="428" y="12"/>
                  <a:pt x="400" y="41"/>
                </a:cubicBezTo>
                <a:lnTo>
                  <a:pt x="42" y="396"/>
                </a:lnTo>
                <a:cubicBezTo>
                  <a:pt x="14" y="424"/>
                  <a:pt x="0" y="462"/>
                  <a:pt x="0" y="500"/>
                </a:cubicBezTo>
                <a:cubicBezTo>
                  <a:pt x="0" y="540"/>
                  <a:pt x="15" y="581"/>
                  <a:pt x="47" y="613"/>
                </a:cubicBezTo>
                <a:cubicBezTo>
                  <a:pt x="78" y="644"/>
                  <a:pt x="120" y="661"/>
                  <a:pt x="160" y="661"/>
                </a:cubicBezTo>
                <a:lnTo>
                  <a:pt x="160" y="661"/>
                </a:lnTo>
                <a:cubicBezTo>
                  <a:pt x="198" y="661"/>
                  <a:pt x="235" y="647"/>
                  <a:pt x="263" y="619"/>
                </a:cubicBezTo>
                <a:lnTo>
                  <a:pt x="621" y="263"/>
                </a:lnTo>
                <a:cubicBezTo>
                  <a:pt x="650" y="235"/>
                  <a:pt x="664" y="197"/>
                  <a:pt x="664" y="159"/>
                </a:cubicBezTo>
                <a:cubicBezTo>
                  <a:pt x="664" y="119"/>
                  <a:pt x="648" y="78"/>
                  <a:pt x="616" y="4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2" name="Freeform 36"/>
          <p:cNvSpPr>
            <a:spLocks noChangeAspect="1" noEditPoints="1"/>
          </p:cNvSpPr>
          <p:nvPr/>
        </p:nvSpPr>
        <p:spPr bwMode="auto">
          <a:xfrm>
            <a:off x="3983457" y="984742"/>
            <a:ext cx="448903" cy="448903"/>
          </a:xfrm>
          <a:custGeom>
            <a:avLst/>
            <a:gdLst>
              <a:gd name="T0" fmla="*/ 2485 w 3482"/>
              <a:gd name="T1" fmla="*/ 2998 h 3482"/>
              <a:gd name="T2" fmla="*/ 2615 w 3482"/>
              <a:gd name="T3" fmla="*/ 3033 h 3482"/>
              <a:gd name="T4" fmla="*/ 2580 w 3482"/>
              <a:gd name="T5" fmla="*/ 2904 h 3482"/>
              <a:gd name="T6" fmla="*/ 2700 w 3482"/>
              <a:gd name="T7" fmla="*/ 2760 h 3482"/>
              <a:gd name="T8" fmla="*/ 2816 w 3482"/>
              <a:gd name="T9" fmla="*/ 2826 h 3482"/>
              <a:gd name="T10" fmla="*/ 2816 w 3482"/>
              <a:gd name="T11" fmla="*/ 2692 h 3482"/>
              <a:gd name="T12" fmla="*/ 2068 w 3482"/>
              <a:gd name="T13" fmla="*/ 2542 h 3482"/>
              <a:gd name="T14" fmla="*/ 2162 w 3482"/>
              <a:gd name="T15" fmla="*/ 2636 h 3482"/>
              <a:gd name="T16" fmla="*/ 2198 w 3482"/>
              <a:gd name="T17" fmla="*/ 2507 h 3482"/>
              <a:gd name="T18" fmla="*/ 2504 w 3482"/>
              <a:gd name="T19" fmla="*/ 2515 h 3482"/>
              <a:gd name="T20" fmla="*/ 2571 w 3482"/>
              <a:gd name="T21" fmla="*/ 2631 h 3482"/>
              <a:gd name="T22" fmla="*/ 2639 w 3482"/>
              <a:gd name="T23" fmla="*/ 2515 h 3482"/>
              <a:gd name="T24" fmla="*/ 2942 w 3482"/>
              <a:gd name="T25" fmla="*/ 2486 h 3482"/>
              <a:gd name="T26" fmla="*/ 2978 w 3482"/>
              <a:gd name="T27" fmla="*/ 2615 h 3482"/>
              <a:gd name="T28" fmla="*/ 3072 w 3482"/>
              <a:gd name="T29" fmla="*/ 2521 h 3482"/>
              <a:gd name="T30" fmla="*/ 2323 w 3482"/>
              <a:gd name="T31" fmla="*/ 2276 h 3482"/>
              <a:gd name="T32" fmla="*/ 2323 w 3482"/>
              <a:gd name="T33" fmla="*/ 2411 h 3482"/>
              <a:gd name="T34" fmla="*/ 2439 w 3482"/>
              <a:gd name="T35" fmla="*/ 2343 h 3482"/>
              <a:gd name="T36" fmla="*/ 2562 w 3482"/>
              <a:gd name="T37" fmla="*/ 2048 h 3482"/>
              <a:gd name="T38" fmla="*/ 2526 w 3482"/>
              <a:gd name="T39" fmla="*/ 2178 h 3482"/>
              <a:gd name="T40" fmla="*/ 2656 w 3482"/>
              <a:gd name="T41" fmla="*/ 2143 h 3482"/>
              <a:gd name="T42" fmla="*/ 943 w 3482"/>
              <a:gd name="T43" fmla="*/ 1289 h 3482"/>
              <a:gd name="T44" fmla="*/ 875 w 3482"/>
              <a:gd name="T45" fmla="*/ 1405 h 3482"/>
              <a:gd name="T46" fmla="*/ 1011 w 3482"/>
              <a:gd name="T47" fmla="*/ 1405 h 3482"/>
              <a:gd name="T48" fmla="*/ 943 w 3482"/>
              <a:gd name="T49" fmla="*/ 1289 h 3482"/>
              <a:gd name="T50" fmla="*/ 1086 w 3482"/>
              <a:gd name="T51" fmla="*/ 1168 h 3482"/>
              <a:gd name="T52" fmla="*/ 1216 w 3482"/>
              <a:gd name="T53" fmla="*/ 1204 h 3482"/>
              <a:gd name="T54" fmla="*/ 1181 w 3482"/>
              <a:gd name="T55" fmla="*/ 1073 h 3482"/>
              <a:gd name="T56" fmla="*/ 506 w 3482"/>
              <a:gd name="T57" fmla="*/ 876 h 3482"/>
              <a:gd name="T58" fmla="*/ 472 w 3482"/>
              <a:gd name="T59" fmla="*/ 1005 h 3482"/>
              <a:gd name="T60" fmla="*/ 602 w 3482"/>
              <a:gd name="T61" fmla="*/ 970 h 3482"/>
              <a:gd name="T62" fmla="*/ 955 w 3482"/>
              <a:gd name="T63" fmla="*/ 864 h 3482"/>
              <a:gd name="T64" fmla="*/ 887 w 3482"/>
              <a:gd name="T65" fmla="*/ 980 h 3482"/>
              <a:gd name="T66" fmla="*/ 1022 w 3482"/>
              <a:gd name="T67" fmla="*/ 980 h 3482"/>
              <a:gd name="T68" fmla="*/ 955 w 3482"/>
              <a:gd name="T69" fmla="*/ 864 h 3482"/>
              <a:gd name="T70" fmla="*/ 1306 w 3482"/>
              <a:gd name="T71" fmla="*/ 949 h 3482"/>
              <a:gd name="T72" fmla="*/ 1436 w 3482"/>
              <a:gd name="T73" fmla="*/ 984 h 3482"/>
              <a:gd name="T74" fmla="*/ 1401 w 3482"/>
              <a:gd name="T75" fmla="*/ 855 h 3482"/>
              <a:gd name="T76" fmla="*/ 667 w 3482"/>
              <a:gd name="T77" fmla="*/ 732 h 3482"/>
              <a:gd name="T78" fmla="*/ 783 w 3482"/>
              <a:gd name="T79" fmla="*/ 800 h 3482"/>
              <a:gd name="T80" fmla="*/ 783 w 3482"/>
              <a:gd name="T81" fmla="*/ 664 h 3482"/>
              <a:gd name="T82" fmla="*/ 889 w 3482"/>
              <a:gd name="T83" fmla="*/ 493 h 3482"/>
              <a:gd name="T84" fmla="*/ 984 w 3482"/>
              <a:gd name="T85" fmla="*/ 587 h 3482"/>
              <a:gd name="T86" fmla="*/ 1019 w 3482"/>
              <a:gd name="T87" fmla="*/ 458 h 3482"/>
              <a:gd name="T88" fmla="*/ 1086 w 3482"/>
              <a:gd name="T89" fmla="*/ 55 h 3482"/>
              <a:gd name="T90" fmla="*/ 3369 w 3482"/>
              <a:gd name="T91" fmla="*/ 2267 h 3482"/>
              <a:gd name="T92" fmla="*/ 3455 w 3482"/>
              <a:gd name="T93" fmla="*/ 2484 h 3482"/>
              <a:gd name="T94" fmla="*/ 3465 w 3482"/>
              <a:gd name="T95" fmla="*/ 2853 h 3482"/>
              <a:gd name="T96" fmla="*/ 3247 w 3482"/>
              <a:gd name="T97" fmla="*/ 3256 h 3482"/>
              <a:gd name="T98" fmla="*/ 2758 w 3482"/>
              <a:gd name="T99" fmla="*/ 3479 h 3482"/>
              <a:gd name="T100" fmla="*/ 2432 w 3482"/>
              <a:gd name="T101" fmla="*/ 3440 h 3482"/>
              <a:gd name="T102" fmla="*/ 2255 w 3482"/>
              <a:gd name="T103" fmla="*/ 3361 h 3482"/>
              <a:gd name="T104" fmla="*/ 24 w 3482"/>
              <a:gd name="T105" fmla="*/ 987 h 3482"/>
              <a:gd name="T106" fmla="*/ 26 w 3482"/>
              <a:gd name="T107" fmla="*/ 596 h 3482"/>
              <a:gd name="T108" fmla="*/ 167 w 3482"/>
              <a:gd name="T109" fmla="*/ 315 h 3482"/>
              <a:gd name="T110" fmla="*/ 274 w 3482"/>
              <a:gd name="T111" fmla="*/ 201 h 3482"/>
              <a:gd name="T112" fmla="*/ 531 w 3482"/>
              <a:gd name="T113" fmla="*/ 47 h 3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2" h="3482">
                <a:moveTo>
                  <a:pt x="2560" y="2900"/>
                </a:moveTo>
                <a:lnTo>
                  <a:pt x="2540" y="2904"/>
                </a:lnTo>
                <a:lnTo>
                  <a:pt x="2522" y="2911"/>
                </a:lnTo>
                <a:lnTo>
                  <a:pt x="2505" y="2924"/>
                </a:lnTo>
                <a:lnTo>
                  <a:pt x="2492" y="2940"/>
                </a:lnTo>
                <a:lnTo>
                  <a:pt x="2485" y="2959"/>
                </a:lnTo>
                <a:lnTo>
                  <a:pt x="2483" y="2979"/>
                </a:lnTo>
                <a:lnTo>
                  <a:pt x="2485" y="2998"/>
                </a:lnTo>
                <a:lnTo>
                  <a:pt x="2492" y="3017"/>
                </a:lnTo>
                <a:lnTo>
                  <a:pt x="2505" y="3033"/>
                </a:lnTo>
                <a:lnTo>
                  <a:pt x="2522" y="3045"/>
                </a:lnTo>
                <a:lnTo>
                  <a:pt x="2540" y="3053"/>
                </a:lnTo>
                <a:lnTo>
                  <a:pt x="2560" y="3056"/>
                </a:lnTo>
                <a:lnTo>
                  <a:pt x="2580" y="3053"/>
                </a:lnTo>
                <a:lnTo>
                  <a:pt x="2598" y="3045"/>
                </a:lnTo>
                <a:lnTo>
                  <a:pt x="2615" y="3033"/>
                </a:lnTo>
                <a:lnTo>
                  <a:pt x="2627" y="3017"/>
                </a:lnTo>
                <a:lnTo>
                  <a:pt x="2635" y="2998"/>
                </a:lnTo>
                <a:lnTo>
                  <a:pt x="2637" y="2979"/>
                </a:lnTo>
                <a:lnTo>
                  <a:pt x="2635" y="2959"/>
                </a:lnTo>
                <a:lnTo>
                  <a:pt x="2627" y="2940"/>
                </a:lnTo>
                <a:lnTo>
                  <a:pt x="2615" y="2924"/>
                </a:lnTo>
                <a:lnTo>
                  <a:pt x="2598" y="2911"/>
                </a:lnTo>
                <a:lnTo>
                  <a:pt x="2580" y="2904"/>
                </a:lnTo>
                <a:lnTo>
                  <a:pt x="2560" y="2900"/>
                </a:lnTo>
                <a:close/>
                <a:moveTo>
                  <a:pt x="2778" y="2683"/>
                </a:moveTo>
                <a:lnTo>
                  <a:pt x="2758" y="2685"/>
                </a:lnTo>
                <a:lnTo>
                  <a:pt x="2739" y="2692"/>
                </a:lnTo>
                <a:lnTo>
                  <a:pt x="2723" y="2705"/>
                </a:lnTo>
                <a:lnTo>
                  <a:pt x="2711" y="2722"/>
                </a:lnTo>
                <a:lnTo>
                  <a:pt x="2702" y="2740"/>
                </a:lnTo>
                <a:lnTo>
                  <a:pt x="2700" y="2760"/>
                </a:lnTo>
                <a:lnTo>
                  <a:pt x="2702" y="2779"/>
                </a:lnTo>
                <a:lnTo>
                  <a:pt x="2711" y="2798"/>
                </a:lnTo>
                <a:lnTo>
                  <a:pt x="2723" y="2815"/>
                </a:lnTo>
                <a:lnTo>
                  <a:pt x="2739" y="2826"/>
                </a:lnTo>
                <a:lnTo>
                  <a:pt x="2758" y="2835"/>
                </a:lnTo>
                <a:lnTo>
                  <a:pt x="2778" y="2837"/>
                </a:lnTo>
                <a:lnTo>
                  <a:pt x="2798" y="2835"/>
                </a:lnTo>
                <a:lnTo>
                  <a:pt x="2816" y="2826"/>
                </a:lnTo>
                <a:lnTo>
                  <a:pt x="2832" y="2815"/>
                </a:lnTo>
                <a:lnTo>
                  <a:pt x="2845" y="2798"/>
                </a:lnTo>
                <a:lnTo>
                  <a:pt x="2853" y="2779"/>
                </a:lnTo>
                <a:lnTo>
                  <a:pt x="2855" y="2760"/>
                </a:lnTo>
                <a:lnTo>
                  <a:pt x="2853" y="2740"/>
                </a:lnTo>
                <a:lnTo>
                  <a:pt x="2845" y="2722"/>
                </a:lnTo>
                <a:lnTo>
                  <a:pt x="2832" y="2705"/>
                </a:lnTo>
                <a:lnTo>
                  <a:pt x="2816" y="2692"/>
                </a:lnTo>
                <a:lnTo>
                  <a:pt x="2798" y="2685"/>
                </a:lnTo>
                <a:lnTo>
                  <a:pt x="2778" y="2683"/>
                </a:lnTo>
                <a:close/>
                <a:moveTo>
                  <a:pt x="2143" y="2484"/>
                </a:moveTo>
                <a:lnTo>
                  <a:pt x="2123" y="2487"/>
                </a:lnTo>
                <a:lnTo>
                  <a:pt x="2105" y="2494"/>
                </a:lnTo>
                <a:lnTo>
                  <a:pt x="2088" y="2507"/>
                </a:lnTo>
                <a:lnTo>
                  <a:pt x="2075" y="2523"/>
                </a:lnTo>
                <a:lnTo>
                  <a:pt x="2068" y="2542"/>
                </a:lnTo>
                <a:lnTo>
                  <a:pt x="2066" y="2561"/>
                </a:lnTo>
                <a:lnTo>
                  <a:pt x="2068" y="2581"/>
                </a:lnTo>
                <a:lnTo>
                  <a:pt x="2075" y="2600"/>
                </a:lnTo>
                <a:lnTo>
                  <a:pt x="2088" y="2616"/>
                </a:lnTo>
                <a:lnTo>
                  <a:pt x="2105" y="2629"/>
                </a:lnTo>
                <a:lnTo>
                  <a:pt x="2123" y="2636"/>
                </a:lnTo>
                <a:lnTo>
                  <a:pt x="2143" y="2639"/>
                </a:lnTo>
                <a:lnTo>
                  <a:pt x="2162" y="2636"/>
                </a:lnTo>
                <a:lnTo>
                  <a:pt x="2181" y="2629"/>
                </a:lnTo>
                <a:lnTo>
                  <a:pt x="2198" y="2616"/>
                </a:lnTo>
                <a:lnTo>
                  <a:pt x="2211" y="2600"/>
                </a:lnTo>
                <a:lnTo>
                  <a:pt x="2218" y="2581"/>
                </a:lnTo>
                <a:lnTo>
                  <a:pt x="2220" y="2561"/>
                </a:lnTo>
                <a:lnTo>
                  <a:pt x="2218" y="2542"/>
                </a:lnTo>
                <a:lnTo>
                  <a:pt x="2211" y="2523"/>
                </a:lnTo>
                <a:lnTo>
                  <a:pt x="2198" y="2507"/>
                </a:lnTo>
                <a:lnTo>
                  <a:pt x="2181" y="2494"/>
                </a:lnTo>
                <a:lnTo>
                  <a:pt x="2162" y="2487"/>
                </a:lnTo>
                <a:lnTo>
                  <a:pt x="2143" y="2484"/>
                </a:lnTo>
                <a:close/>
                <a:moveTo>
                  <a:pt x="2571" y="2475"/>
                </a:moveTo>
                <a:lnTo>
                  <a:pt x="2551" y="2479"/>
                </a:lnTo>
                <a:lnTo>
                  <a:pt x="2533" y="2486"/>
                </a:lnTo>
                <a:lnTo>
                  <a:pt x="2516" y="2499"/>
                </a:lnTo>
                <a:lnTo>
                  <a:pt x="2504" y="2515"/>
                </a:lnTo>
                <a:lnTo>
                  <a:pt x="2496" y="2534"/>
                </a:lnTo>
                <a:lnTo>
                  <a:pt x="2494" y="2553"/>
                </a:lnTo>
                <a:lnTo>
                  <a:pt x="2496" y="2573"/>
                </a:lnTo>
                <a:lnTo>
                  <a:pt x="2504" y="2592"/>
                </a:lnTo>
                <a:lnTo>
                  <a:pt x="2516" y="2608"/>
                </a:lnTo>
                <a:lnTo>
                  <a:pt x="2533" y="2620"/>
                </a:lnTo>
                <a:lnTo>
                  <a:pt x="2551" y="2628"/>
                </a:lnTo>
                <a:lnTo>
                  <a:pt x="2571" y="2631"/>
                </a:lnTo>
                <a:lnTo>
                  <a:pt x="2590" y="2628"/>
                </a:lnTo>
                <a:lnTo>
                  <a:pt x="2609" y="2620"/>
                </a:lnTo>
                <a:lnTo>
                  <a:pt x="2626" y="2608"/>
                </a:lnTo>
                <a:lnTo>
                  <a:pt x="2639" y="2592"/>
                </a:lnTo>
                <a:lnTo>
                  <a:pt x="2646" y="2573"/>
                </a:lnTo>
                <a:lnTo>
                  <a:pt x="2649" y="2553"/>
                </a:lnTo>
                <a:lnTo>
                  <a:pt x="2646" y="2534"/>
                </a:lnTo>
                <a:lnTo>
                  <a:pt x="2639" y="2515"/>
                </a:lnTo>
                <a:lnTo>
                  <a:pt x="2626" y="2499"/>
                </a:lnTo>
                <a:lnTo>
                  <a:pt x="2609" y="2486"/>
                </a:lnTo>
                <a:lnTo>
                  <a:pt x="2590" y="2479"/>
                </a:lnTo>
                <a:lnTo>
                  <a:pt x="2571" y="2475"/>
                </a:lnTo>
                <a:close/>
                <a:moveTo>
                  <a:pt x="2997" y="2463"/>
                </a:moveTo>
                <a:lnTo>
                  <a:pt x="2978" y="2465"/>
                </a:lnTo>
                <a:lnTo>
                  <a:pt x="2959" y="2473"/>
                </a:lnTo>
                <a:lnTo>
                  <a:pt x="2942" y="2486"/>
                </a:lnTo>
                <a:lnTo>
                  <a:pt x="2930" y="2502"/>
                </a:lnTo>
                <a:lnTo>
                  <a:pt x="2922" y="2521"/>
                </a:lnTo>
                <a:lnTo>
                  <a:pt x="2920" y="2540"/>
                </a:lnTo>
                <a:lnTo>
                  <a:pt x="2922" y="2560"/>
                </a:lnTo>
                <a:lnTo>
                  <a:pt x="2930" y="2578"/>
                </a:lnTo>
                <a:lnTo>
                  <a:pt x="2942" y="2595"/>
                </a:lnTo>
                <a:lnTo>
                  <a:pt x="2959" y="2608"/>
                </a:lnTo>
                <a:lnTo>
                  <a:pt x="2978" y="2615"/>
                </a:lnTo>
                <a:lnTo>
                  <a:pt x="2997" y="2618"/>
                </a:lnTo>
                <a:lnTo>
                  <a:pt x="3018" y="2615"/>
                </a:lnTo>
                <a:lnTo>
                  <a:pt x="3035" y="2608"/>
                </a:lnTo>
                <a:lnTo>
                  <a:pt x="3052" y="2595"/>
                </a:lnTo>
                <a:lnTo>
                  <a:pt x="3065" y="2578"/>
                </a:lnTo>
                <a:lnTo>
                  <a:pt x="3072" y="2560"/>
                </a:lnTo>
                <a:lnTo>
                  <a:pt x="3075" y="2540"/>
                </a:lnTo>
                <a:lnTo>
                  <a:pt x="3072" y="2521"/>
                </a:lnTo>
                <a:lnTo>
                  <a:pt x="3065" y="2502"/>
                </a:lnTo>
                <a:lnTo>
                  <a:pt x="3052" y="2486"/>
                </a:lnTo>
                <a:lnTo>
                  <a:pt x="3035" y="2473"/>
                </a:lnTo>
                <a:lnTo>
                  <a:pt x="3018" y="2465"/>
                </a:lnTo>
                <a:lnTo>
                  <a:pt x="2997" y="2463"/>
                </a:lnTo>
                <a:close/>
                <a:moveTo>
                  <a:pt x="2362" y="2266"/>
                </a:moveTo>
                <a:lnTo>
                  <a:pt x="2342" y="2268"/>
                </a:lnTo>
                <a:lnTo>
                  <a:pt x="2323" y="2276"/>
                </a:lnTo>
                <a:lnTo>
                  <a:pt x="2307" y="2288"/>
                </a:lnTo>
                <a:lnTo>
                  <a:pt x="2294" y="2305"/>
                </a:lnTo>
                <a:lnTo>
                  <a:pt x="2287" y="2323"/>
                </a:lnTo>
                <a:lnTo>
                  <a:pt x="2284" y="2343"/>
                </a:lnTo>
                <a:lnTo>
                  <a:pt x="2287" y="2363"/>
                </a:lnTo>
                <a:lnTo>
                  <a:pt x="2294" y="2381"/>
                </a:lnTo>
                <a:lnTo>
                  <a:pt x="2307" y="2398"/>
                </a:lnTo>
                <a:lnTo>
                  <a:pt x="2323" y="2411"/>
                </a:lnTo>
                <a:lnTo>
                  <a:pt x="2342" y="2418"/>
                </a:lnTo>
                <a:lnTo>
                  <a:pt x="2362" y="2420"/>
                </a:lnTo>
                <a:lnTo>
                  <a:pt x="2381" y="2418"/>
                </a:lnTo>
                <a:lnTo>
                  <a:pt x="2400" y="2411"/>
                </a:lnTo>
                <a:lnTo>
                  <a:pt x="2416" y="2398"/>
                </a:lnTo>
                <a:lnTo>
                  <a:pt x="2429" y="2381"/>
                </a:lnTo>
                <a:lnTo>
                  <a:pt x="2436" y="2363"/>
                </a:lnTo>
                <a:lnTo>
                  <a:pt x="2439" y="2343"/>
                </a:lnTo>
                <a:lnTo>
                  <a:pt x="2436" y="2323"/>
                </a:lnTo>
                <a:lnTo>
                  <a:pt x="2429" y="2305"/>
                </a:lnTo>
                <a:lnTo>
                  <a:pt x="2416" y="2288"/>
                </a:lnTo>
                <a:lnTo>
                  <a:pt x="2400" y="2276"/>
                </a:lnTo>
                <a:lnTo>
                  <a:pt x="2381" y="2268"/>
                </a:lnTo>
                <a:lnTo>
                  <a:pt x="2362" y="2266"/>
                </a:lnTo>
                <a:close/>
                <a:moveTo>
                  <a:pt x="2581" y="2046"/>
                </a:moveTo>
                <a:lnTo>
                  <a:pt x="2562" y="2048"/>
                </a:lnTo>
                <a:lnTo>
                  <a:pt x="2543" y="2057"/>
                </a:lnTo>
                <a:lnTo>
                  <a:pt x="2526" y="2068"/>
                </a:lnTo>
                <a:lnTo>
                  <a:pt x="2513" y="2085"/>
                </a:lnTo>
                <a:lnTo>
                  <a:pt x="2506" y="2104"/>
                </a:lnTo>
                <a:lnTo>
                  <a:pt x="2504" y="2123"/>
                </a:lnTo>
                <a:lnTo>
                  <a:pt x="2506" y="2143"/>
                </a:lnTo>
                <a:lnTo>
                  <a:pt x="2513" y="2161"/>
                </a:lnTo>
                <a:lnTo>
                  <a:pt x="2526" y="2178"/>
                </a:lnTo>
                <a:lnTo>
                  <a:pt x="2543" y="2191"/>
                </a:lnTo>
                <a:lnTo>
                  <a:pt x="2562" y="2198"/>
                </a:lnTo>
                <a:lnTo>
                  <a:pt x="2581" y="2201"/>
                </a:lnTo>
                <a:lnTo>
                  <a:pt x="2601" y="2198"/>
                </a:lnTo>
                <a:lnTo>
                  <a:pt x="2619" y="2191"/>
                </a:lnTo>
                <a:lnTo>
                  <a:pt x="2636" y="2178"/>
                </a:lnTo>
                <a:lnTo>
                  <a:pt x="2649" y="2161"/>
                </a:lnTo>
                <a:lnTo>
                  <a:pt x="2656" y="2143"/>
                </a:lnTo>
                <a:lnTo>
                  <a:pt x="2658" y="2123"/>
                </a:lnTo>
                <a:lnTo>
                  <a:pt x="2656" y="2104"/>
                </a:lnTo>
                <a:lnTo>
                  <a:pt x="2649" y="2085"/>
                </a:lnTo>
                <a:lnTo>
                  <a:pt x="2636" y="2068"/>
                </a:lnTo>
                <a:lnTo>
                  <a:pt x="2619" y="2057"/>
                </a:lnTo>
                <a:lnTo>
                  <a:pt x="2601" y="2048"/>
                </a:lnTo>
                <a:lnTo>
                  <a:pt x="2581" y="2046"/>
                </a:lnTo>
                <a:close/>
                <a:moveTo>
                  <a:pt x="943" y="1289"/>
                </a:moveTo>
                <a:lnTo>
                  <a:pt x="923" y="1292"/>
                </a:lnTo>
                <a:lnTo>
                  <a:pt x="905" y="1300"/>
                </a:lnTo>
                <a:lnTo>
                  <a:pt x="888" y="1312"/>
                </a:lnTo>
                <a:lnTo>
                  <a:pt x="875" y="1329"/>
                </a:lnTo>
                <a:lnTo>
                  <a:pt x="868" y="1347"/>
                </a:lnTo>
                <a:lnTo>
                  <a:pt x="866" y="1367"/>
                </a:lnTo>
                <a:lnTo>
                  <a:pt x="868" y="1386"/>
                </a:lnTo>
                <a:lnTo>
                  <a:pt x="875" y="1405"/>
                </a:lnTo>
                <a:lnTo>
                  <a:pt x="888" y="1421"/>
                </a:lnTo>
                <a:lnTo>
                  <a:pt x="905" y="1434"/>
                </a:lnTo>
                <a:lnTo>
                  <a:pt x="923" y="1442"/>
                </a:lnTo>
                <a:lnTo>
                  <a:pt x="943" y="1445"/>
                </a:lnTo>
                <a:lnTo>
                  <a:pt x="963" y="1442"/>
                </a:lnTo>
                <a:lnTo>
                  <a:pt x="981" y="1434"/>
                </a:lnTo>
                <a:lnTo>
                  <a:pt x="998" y="1421"/>
                </a:lnTo>
                <a:lnTo>
                  <a:pt x="1011" y="1405"/>
                </a:lnTo>
                <a:lnTo>
                  <a:pt x="1018" y="1386"/>
                </a:lnTo>
                <a:lnTo>
                  <a:pt x="1020" y="1367"/>
                </a:lnTo>
                <a:lnTo>
                  <a:pt x="1018" y="1347"/>
                </a:lnTo>
                <a:lnTo>
                  <a:pt x="1011" y="1328"/>
                </a:lnTo>
                <a:lnTo>
                  <a:pt x="998" y="1312"/>
                </a:lnTo>
                <a:lnTo>
                  <a:pt x="981" y="1300"/>
                </a:lnTo>
                <a:lnTo>
                  <a:pt x="963" y="1292"/>
                </a:lnTo>
                <a:lnTo>
                  <a:pt x="943" y="1289"/>
                </a:lnTo>
                <a:close/>
                <a:moveTo>
                  <a:pt x="1161" y="1071"/>
                </a:moveTo>
                <a:lnTo>
                  <a:pt x="1142" y="1073"/>
                </a:lnTo>
                <a:lnTo>
                  <a:pt x="1123" y="1081"/>
                </a:lnTo>
                <a:lnTo>
                  <a:pt x="1107" y="1094"/>
                </a:lnTo>
                <a:lnTo>
                  <a:pt x="1094" y="1110"/>
                </a:lnTo>
                <a:lnTo>
                  <a:pt x="1086" y="1128"/>
                </a:lnTo>
                <a:lnTo>
                  <a:pt x="1084" y="1149"/>
                </a:lnTo>
                <a:lnTo>
                  <a:pt x="1086" y="1168"/>
                </a:lnTo>
                <a:lnTo>
                  <a:pt x="1094" y="1187"/>
                </a:lnTo>
                <a:lnTo>
                  <a:pt x="1107" y="1204"/>
                </a:lnTo>
                <a:lnTo>
                  <a:pt x="1123" y="1216"/>
                </a:lnTo>
                <a:lnTo>
                  <a:pt x="1142" y="1224"/>
                </a:lnTo>
                <a:lnTo>
                  <a:pt x="1161" y="1226"/>
                </a:lnTo>
                <a:lnTo>
                  <a:pt x="1181" y="1224"/>
                </a:lnTo>
                <a:lnTo>
                  <a:pt x="1199" y="1216"/>
                </a:lnTo>
                <a:lnTo>
                  <a:pt x="1216" y="1204"/>
                </a:lnTo>
                <a:lnTo>
                  <a:pt x="1229" y="1187"/>
                </a:lnTo>
                <a:lnTo>
                  <a:pt x="1236" y="1168"/>
                </a:lnTo>
                <a:lnTo>
                  <a:pt x="1239" y="1149"/>
                </a:lnTo>
                <a:lnTo>
                  <a:pt x="1236" y="1128"/>
                </a:lnTo>
                <a:lnTo>
                  <a:pt x="1229" y="1110"/>
                </a:lnTo>
                <a:lnTo>
                  <a:pt x="1216" y="1094"/>
                </a:lnTo>
                <a:lnTo>
                  <a:pt x="1199" y="1081"/>
                </a:lnTo>
                <a:lnTo>
                  <a:pt x="1181" y="1073"/>
                </a:lnTo>
                <a:lnTo>
                  <a:pt x="1161" y="1071"/>
                </a:lnTo>
                <a:close/>
                <a:moveTo>
                  <a:pt x="1839" y="1067"/>
                </a:moveTo>
                <a:lnTo>
                  <a:pt x="1068" y="1839"/>
                </a:lnTo>
                <a:lnTo>
                  <a:pt x="1668" y="2440"/>
                </a:lnTo>
                <a:lnTo>
                  <a:pt x="2439" y="1669"/>
                </a:lnTo>
                <a:lnTo>
                  <a:pt x="1839" y="1067"/>
                </a:lnTo>
                <a:close/>
                <a:moveTo>
                  <a:pt x="527" y="873"/>
                </a:moveTo>
                <a:lnTo>
                  <a:pt x="506" y="876"/>
                </a:lnTo>
                <a:lnTo>
                  <a:pt x="488" y="883"/>
                </a:lnTo>
                <a:lnTo>
                  <a:pt x="472" y="896"/>
                </a:lnTo>
                <a:lnTo>
                  <a:pt x="459" y="912"/>
                </a:lnTo>
                <a:lnTo>
                  <a:pt x="451" y="931"/>
                </a:lnTo>
                <a:lnTo>
                  <a:pt x="449" y="951"/>
                </a:lnTo>
                <a:lnTo>
                  <a:pt x="451" y="970"/>
                </a:lnTo>
                <a:lnTo>
                  <a:pt x="459" y="989"/>
                </a:lnTo>
                <a:lnTo>
                  <a:pt x="472" y="1005"/>
                </a:lnTo>
                <a:lnTo>
                  <a:pt x="488" y="1017"/>
                </a:lnTo>
                <a:lnTo>
                  <a:pt x="506" y="1025"/>
                </a:lnTo>
                <a:lnTo>
                  <a:pt x="527" y="1028"/>
                </a:lnTo>
                <a:lnTo>
                  <a:pt x="547" y="1025"/>
                </a:lnTo>
                <a:lnTo>
                  <a:pt x="565" y="1017"/>
                </a:lnTo>
                <a:lnTo>
                  <a:pt x="582" y="1005"/>
                </a:lnTo>
                <a:lnTo>
                  <a:pt x="594" y="989"/>
                </a:lnTo>
                <a:lnTo>
                  <a:pt x="602" y="970"/>
                </a:lnTo>
                <a:lnTo>
                  <a:pt x="604" y="951"/>
                </a:lnTo>
                <a:lnTo>
                  <a:pt x="602" y="931"/>
                </a:lnTo>
                <a:lnTo>
                  <a:pt x="594" y="912"/>
                </a:lnTo>
                <a:lnTo>
                  <a:pt x="582" y="896"/>
                </a:lnTo>
                <a:lnTo>
                  <a:pt x="565" y="883"/>
                </a:lnTo>
                <a:lnTo>
                  <a:pt x="547" y="876"/>
                </a:lnTo>
                <a:lnTo>
                  <a:pt x="527" y="873"/>
                </a:lnTo>
                <a:close/>
                <a:moveTo>
                  <a:pt x="955" y="864"/>
                </a:moveTo>
                <a:lnTo>
                  <a:pt x="935" y="867"/>
                </a:lnTo>
                <a:lnTo>
                  <a:pt x="917" y="875"/>
                </a:lnTo>
                <a:lnTo>
                  <a:pt x="900" y="887"/>
                </a:lnTo>
                <a:lnTo>
                  <a:pt x="887" y="903"/>
                </a:lnTo>
                <a:lnTo>
                  <a:pt x="880" y="922"/>
                </a:lnTo>
                <a:lnTo>
                  <a:pt x="878" y="942"/>
                </a:lnTo>
                <a:lnTo>
                  <a:pt x="880" y="961"/>
                </a:lnTo>
                <a:lnTo>
                  <a:pt x="887" y="980"/>
                </a:lnTo>
                <a:lnTo>
                  <a:pt x="900" y="996"/>
                </a:lnTo>
                <a:lnTo>
                  <a:pt x="917" y="1009"/>
                </a:lnTo>
                <a:lnTo>
                  <a:pt x="935" y="1016"/>
                </a:lnTo>
                <a:lnTo>
                  <a:pt x="955" y="1020"/>
                </a:lnTo>
                <a:lnTo>
                  <a:pt x="975" y="1016"/>
                </a:lnTo>
                <a:lnTo>
                  <a:pt x="993" y="1009"/>
                </a:lnTo>
                <a:lnTo>
                  <a:pt x="1010" y="996"/>
                </a:lnTo>
                <a:lnTo>
                  <a:pt x="1022" y="980"/>
                </a:lnTo>
                <a:lnTo>
                  <a:pt x="1030" y="961"/>
                </a:lnTo>
                <a:lnTo>
                  <a:pt x="1032" y="942"/>
                </a:lnTo>
                <a:lnTo>
                  <a:pt x="1030" y="922"/>
                </a:lnTo>
                <a:lnTo>
                  <a:pt x="1022" y="903"/>
                </a:lnTo>
                <a:lnTo>
                  <a:pt x="1010" y="887"/>
                </a:lnTo>
                <a:lnTo>
                  <a:pt x="993" y="875"/>
                </a:lnTo>
                <a:lnTo>
                  <a:pt x="975" y="867"/>
                </a:lnTo>
                <a:lnTo>
                  <a:pt x="955" y="864"/>
                </a:lnTo>
                <a:close/>
                <a:moveTo>
                  <a:pt x="1381" y="851"/>
                </a:moveTo>
                <a:lnTo>
                  <a:pt x="1362" y="855"/>
                </a:lnTo>
                <a:lnTo>
                  <a:pt x="1343" y="862"/>
                </a:lnTo>
                <a:lnTo>
                  <a:pt x="1326" y="875"/>
                </a:lnTo>
                <a:lnTo>
                  <a:pt x="1314" y="891"/>
                </a:lnTo>
                <a:lnTo>
                  <a:pt x="1306" y="910"/>
                </a:lnTo>
                <a:lnTo>
                  <a:pt x="1304" y="929"/>
                </a:lnTo>
                <a:lnTo>
                  <a:pt x="1306" y="949"/>
                </a:lnTo>
                <a:lnTo>
                  <a:pt x="1314" y="968"/>
                </a:lnTo>
                <a:lnTo>
                  <a:pt x="1326" y="984"/>
                </a:lnTo>
                <a:lnTo>
                  <a:pt x="1343" y="996"/>
                </a:lnTo>
                <a:lnTo>
                  <a:pt x="1362" y="1004"/>
                </a:lnTo>
                <a:lnTo>
                  <a:pt x="1381" y="1007"/>
                </a:lnTo>
                <a:lnTo>
                  <a:pt x="1401" y="1004"/>
                </a:lnTo>
                <a:lnTo>
                  <a:pt x="1419" y="996"/>
                </a:lnTo>
                <a:lnTo>
                  <a:pt x="1436" y="984"/>
                </a:lnTo>
                <a:lnTo>
                  <a:pt x="1448" y="968"/>
                </a:lnTo>
                <a:lnTo>
                  <a:pt x="1456" y="949"/>
                </a:lnTo>
                <a:lnTo>
                  <a:pt x="1458" y="929"/>
                </a:lnTo>
                <a:lnTo>
                  <a:pt x="1456" y="910"/>
                </a:lnTo>
                <a:lnTo>
                  <a:pt x="1448" y="891"/>
                </a:lnTo>
                <a:lnTo>
                  <a:pt x="1436" y="875"/>
                </a:lnTo>
                <a:lnTo>
                  <a:pt x="1419" y="862"/>
                </a:lnTo>
                <a:lnTo>
                  <a:pt x="1401" y="855"/>
                </a:lnTo>
                <a:lnTo>
                  <a:pt x="1381" y="851"/>
                </a:lnTo>
                <a:close/>
                <a:moveTo>
                  <a:pt x="745" y="655"/>
                </a:moveTo>
                <a:lnTo>
                  <a:pt x="725" y="657"/>
                </a:lnTo>
                <a:lnTo>
                  <a:pt x="706" y="664"/>
                </a:lnTo>
                <a:lnTo>
                  <a:pt x="690" y="677"/>
                </a:lnTo>
                <a:lnTo>
                  <a:pt x="678" y="694"/>
                </a:lnTo>
                <a:lnTo>
                  <a:pt x="670" y="713"/>
                </a:lnTo>
                <a:lnTo>
                  <a:pt x="667" y="732"/>
                </a:lnTo>
                <a:lnTo>
                  <a:pt x="670" y="752"/>
                </a:lnTo>
                <a:lnTo>
                  <a:pt x="678" y="770"/>
                </a:lnTo>
                <a:lnTo>
                  <a:pt x="690" y="787"/>
                </a:lnTo>
                <a:lnTo>
                  <a:pt x="706" y="800"/>
                </a:lnTo>
                <a:lnTo>
                  <a:pt x="725" y="807"/>
                </a:lnTo>
                <a:lnTo>
                  <a:pt x="745" y="809"/>
                </a:lnTo>
                <a:lnTo>
                  <a:pt x="764" y="807"/>
                </a:lnTo>
                <a:lnTo>
                  <a:pt x="783" y="800"/>
                </a:lnTo>
                <a:lnTo>
                  <a:pt x="799" y="787"/>
                </a:lnTo>
                <a:lnTo>
                  <a:pt x="812" y="770"/>
                </a:lnTo>
                <a:lnTo>
                  <a:pt x="819" y="752"/>
                </a:lnTo>
                <a:lnTo>
                  <a:pt x="823" y="732"/>
                </a:lnTo>
                <a:lnTo>
                  <a:pt x="819" y="713"/>
                </a:lnTo>
                <a:lnTo>
                  <a:pt x="812" y="694"/>
                </a:lnTo>
                <a:lnTo>
                  <a:pt x="799" y="677"/>
                </a:lnTo>
                <a:lnTo>
                  <a:pt x="783" y="664"/>
                </a:lnTo>
                <a:lnTo>
                  <a:pt x="764" y="657"/>
                </a:lnTo>
                <a:lnTo>
                  <a:pt x="745" y="655"/>
                </a:lnTo>
                <a:close/>
                <a:moveTo>
                  <a:pt x="964" y="435"/>
                </a:moveTo>
                <a:lnTo>
                  <a:pt x="945" y="438"/>
                </a:lnTo>
                <a:lnTo>
                  <a:pt x="926" y="445"/>
                </a:lnTo>
                <a:lnTo>
                  <a:pt x="909" y="458"/>
                </a:lnTo>
                <a:lnTo>
                  <a:pt x="898" y="474"/>
                </a:lnTo>
                <a:lnTo>
                  <a:pt x="889" y="493"/>
                </a:lnTo>
                <a:lnTo>
                  <a:pt x="887" y="512"/>
                </a:lnTo>
                <a:lnTo>
                  <a:pt x="889" y="532"/>
                </a:lnTo>
                <a:lnTo>
                  <a:pt x="897" y="551"/>
                </a:lnTo>
                <a:lnTo>
                  <a:pt x="909" y="567"/>
                </a:lnTo>
                <a:lnTo>
                  <a:pt x="926" y="580"/>
                </a:lnTo>
                <a:lnTo>
                  <a:pt x="945" y="587"/>
                </a:lnTo>
                <a:lnTo>
                  <a:pt x="964" y="590"/>
                </a:lnTo>
                <a:lnTo>
                  <a:pt x="984" y="587"/>
                </a:lnTo>
                <a:lnTo>
                  <a:pt x="1002" y="580"/>
                </a:lnTo>
                <a:lnTo>
                  <a:pt x="1019" y="567"/>
                </a:lnTo>
                <a:lnTo>
                  <a:pt x="1032" y="551"/>
                </a:lnTo>
                <a:lnTo>
                  <a:pt x="1039" y="532"/>
                </a:lnTo>
                <a:lnTo>
                  <a:pt x="1041" y="512"/>
                </a:lnTo>
                <a:lnTo>
                  <a:pt x="1039" y="493"/>
                </a:lnTo>
                <a:lnTo>
                  <a:pt x="1032" y="474"/>
                </a:lnTo>
                <a:lnTo>
                  <a:pt x="1019" y="458"/>
                </a:lnTo>
                <a:lnTo>
                  <a:pt x="1002" y="445"/>
                </a:lnTo>
                <a:lnTo>
                  <a:pt x="984" y="438"/>
                </a:lnTo>
                <a:lnTo>
                  <a:pt x="964" y="435"/>
                </a:lnTo>
                <a:close/>
                <a:moveTo>
                  <a:pt x="794" y="0"/>
                </a:moveTo>
                <a:lnTo>
                  <a:pt x="867" y="4"/>
                </a:lnTo>
                <a:lnTo>
                  <a:pt x="940" y="14"/>
                </a:lnTo>
                <a:lnTo>
                  <a:pt x="1013" y="31"/>
                </a:lnTo>
                <a:lnTo>
                  <a:pt x="1086" y="55"/>
                </a:lnTo>
                <a:lnTo>
                  <a:pt x="1158" y="87"/>
                </a:lnTo>
                <a:lnTo>
                  <a:pt x="1230" y="125"/>
                </a:lnTo>
                <a:lnTo>
                  <a:pt x="1243" y="134"/>
                </a:lnTo>
                <a:lnTo>
                  <a:pt x="1255" y="144"/>
                </a:lnTo>
                <a:lnTo>
                  <a:pt x="3352" y="2242"/>
                </a:lnTo>
                <a:lnTo>
                  <a:pt x="3359" y="2251"/>
                </a:lnTo>
                <a:lnTo>
                  <a:pt x="3362" y="2258"/>
                </a:lnTo>
                <a:lnTo>
                  <a:pt x="3369" y="2267"/>
                </a:lnTo>
                <a:lnTo>
                  <a:pt x="3376" y="2281"/>
                </a:lnTo>
                <a:lnTo>
                  <a:pt x="3385" y="2300"/>
                </a:lnTo>
                <a:lnTo>
                  <a:pt x="3397" y="2322"/>
                </a:lnTo>
                <a:lnTo>
                  <a:pt x="3409" y="2348"/>
                </a:lnTo>
                <a:lnTo>
                  <a:pt x="3420" y="2376"/>
                </a:lnTo>
                <a:lnTo>
                  <a:pt x="3433" y="2409"/>
                </a:lnTo>
                <a:lnTo>
                  <a:pt x="3445" y="2445"/>
                </a:lnTo>
                <a:lnTo>
                  <a:pt x="3455" y="2484"/>
                </a:lnTo>
                <a:lnTo>
                  <a:pt x="3465" y="2525"/>
                </a:lnTo>
                <a:lnTo>
                  <a:pt x="3472" y="2569"/>
                </a:lnTo>
                <a:lnTo>
                  <a:pt x="3477" y="2610"/>
                </a:lnTo>
                <a:lnTo>
                  <a:pt x="3481" y="2654"/>
                </a:lnTo>
                <a:lnTo>
                  <a:pt x="3482" y="2701"/>
                </a:lnTo>
                <a:lnTo>
                  <a:pt x="3480" y="2749"/>
                </a:lnTo>
                <a:lnTo>
                  <a:pt x="3474" y="2800"/>
                </a:lnTo>
                <a:lnTo>
                  <a:pt x="3465" y="2853"/>
                </a:lnTo>
                <a:lnTo>
                  <a:pt x="3452" y="2907"/>
                </a:lnTo>
                <a:lnTo>
                  <a:pt x="3433" y="2962"/>
                </a:lnTo>
                <a:lnTo>
                  <a:pt x="3410" y="3018"/>
                </a:lnTo>
                <a:lnTo>
                  <a:pt x="3381" y="3075"/>
                </a:lnTo>
                <a:lnTo>
                  <a:pt x="3345" y="3132"/>
                </a:lnTo>
                <a:lnTo>
                  <a:pt x="3304" y="3189"/>
                </a:lnTo>
                <a:lnTo>
                  <a:pt x="3255" y="3246"/>
                </a:lnTo>
                <a:lnTo>
                  <a:pt x="3247" y="3256"/>
                </a:lnTo>
                <a:lnTo>
                  <a:pt x="3191" y="3303"/>
                </a:lnTo>
                <a:lnTo>
                  <a:pt x="3134" y="3345"/>
                </a:lnTo>
                <a:lnTo>
                  <a:pt x="3075" y="3381"/>
                </a:lnTo>
                <a:lnTo>
                  <a:pt x="3014" y="3412"/>
                </a:lnTo>
                <a:lnTo>
                  <a:pt x="2953" y="3437"/>
                </a:lnTo>
                <a:lnTo>
                  <a:pt x="2890" y="3457"/>
                </a:lnTo>
                <a:lnTo>
                  <a:pt x="2825" y="3470"/>
                </a:lnTo>
                <a:lnTo>
                  <a:pt x="2758" y="3479"/>
                </a:lnTo>
                <a:lnTo>
                  <a:pt x="2692" y="3482"/>
                </a:lnTo>
                <a:lnTo>
                  <a:pt x="2692" y="3482"/>
                </a:lnTo>
                <a:lnTo>
                  <a:pt x="2642" y="3481"/>
                </a:lnTo>
                <a:lnTo>
                  <a:pt x="2596" y="3477"/>
                </a:lnTo>
                <a:lnTo>
                  <a:pt x="2551" y="3469"/>
                </a:lnTo>
                <a:lnTo>
                  <a:pt x="2509" y="3461"/>
                </a:lnTo>
                <a:lnTo>
                  <a:pt x="2469" y="3451"/>
                </a:lnTo>
                <a:lnTo>
                  <a:pt x="2432" y="3440"/>
                </a:lnTo>
                <a:lnTo>
                  <a:pt x="2397" y="3428"/>
                </a:lnTo>
                <a:lnTo>
                  <a:pt x="2366" y="3416"/>
                </a:lnTo>
                <a:lnTo>
                  <a:pt x="2338" y="3404"/>
                </a:lnTo>
                <a:lnTo>
                  <a:pt x="2313" y="3393"/>
                </a:lnTo>
                <a:lnTo>
                  <a:pt x="2293" y="3383"/>
                </a:lnTo>
                <a:lnTo>
                  <a:pt x="2276" y="3373"/>
                </a:lnTo>
                <a:lnTo>
                  <a:pt x="2264" y="3366"/>
                </a:lnTo>
                <a:lnTo>
                  <a:pt x="2255" y="3361"/>
                </a:lnTo>
                <a:lnTo>
                  <a:pt x="2252" y="3358"/>
                </a:lnTo>
                <a:lnTo>
                  <a:pt x="2241" y="3352"/>
                </a:lnTo>
                <a:lnTo>
                  <a:pt x="133" y="1244"/>
                </a:lnTo>
                <a:lnTo>
                  <a:pt x="125" y="1230"/>
                </a:lnTo>
                <a:lnTo>
                  <a:pt x="92" y="1167"/>
                </a:lnTo>
                <a:lnTo>
                  <a:pt x="63" y="1105"/>
                </a:lnTo>
                <a:lnTo>
                  <a:pt x="41" y="1046"/>
                </a:lnTo>
                <a:lnTo>
                  <a:pt x="24" y="987"/>
                </a:lnTo>
                <a:lnTo>
                  <a:pt x="13" y="931"/>
                </a:lnTo>
                <a:lnTo>
                  <a:pt x="4" y="877"/>
                </a:lnTo>
                <a:lnTo>
                  <a:pt x="1" y="824"/>
                </a:lnTo>
                <a:lnTo>
                  <a:pt x="0" y="773"/>
                </a:lnTo>
                <a:lnTo>
                  <a:pt x="3" y="726"/>
                </a:lnTo>
                <a:lnTo>
                  <a:pt x="8" y="680"/>
                </a:lnTo>
                <a:lnTo>
                  <a:pt x="17" y="637"/>
                </a:lnTo>
                <a:lnTo>
                  <a:pt x="26" y="596"/>
                </a:lnTo>
                <a:lnTo>
                  <a:pt x="38" y="558"/>
                </a:lnTo>
                <a:lnTo>
                  <a:pt x="51" y="522"/>
                </a:lnTo>
                <a:lnTo>
                  <a:pt x="69" y="479"/>
                </a:lnTo>
                <a:lnTo>
                  <a:pt x="88" y="440"/>
                </a:lnTo>
                <a:lnTo>
                  <a:pt x="108" y="404"/>
                </a:lnTo>
                <a:lnTo>
                  <a:pt x="128" y="371"/>
                </a:lnTo>
                <a:lnTo>
                  <a:pt x="148" y="341"/>
                </a:lnTo>
                <a:lnTo>
                  <a:pt x="167" y="315"/>
                </a:lnTo>
                <a:lnTo>
                  <a:pt x="186" y="292"/>
                </a:lnTo>
                <a:lnTo>
                  <a:pt x="202" y="273"/>
                </a:lnTo>
                <a:lnTo>
                  <a:pt x="217" y="257"/>
                </a:lnTo>
                <a:lnTo>
                  <a:pt x="228" y="245"/>
                </a:lnTo>
                <a:lnTo>
                  <a:pt x="237" y="237"/>
                </a:lnTo>
                <a:lnTo>
                  <a:pt x="245" y="228"/>
                </a:lnTo>
                <a:lnTo>
                  <a:pt x="258" y="216"/>
                </a:lnTo>
                <a:lnTo>
                  <a:pt x="274" y="201"/>
                </a:lnTo>
                <a:lnTo>
                  <a:pt x="294" y="184"/>
                </a:lnTo>
                <a:lnTo>
                  <a:pt x="317" y="165"/>
                </a:lnTo>
                <a:lnTo>
                  <a:pt x="345" y="145"/>
                </a:lnTo>
                <a:lnTo>
                  <a:pt x="375" y="125"/>
                </a:lnTo>
                <a:lnTo>
                  <a:pt x="409" y="104"/>
                </a:lnTo>
                <a:lnTo>
                  <a:pt x="446" y="84"/>
                </a:lnTo>
                <a:lnTo>
                  <a:pt x="487" y="65"/>
                </a:lnTo>
                <a:lnTo>
                  <a:pt x="531" y="47"/>
                </a:lnTo>
                <a:lnTo>
                  <a:pt x="577" y="32"/>
                </a:lnTo>
                <a:lnTo>
                  <a:pt x="627" y="18"/>
                </a:lnTo>
                <a:lnTo>
                  <a:pt x="680" y="9"/>
                </a:lnTo>
                <a:lnTo>
                  <a:pt x="736" y="2"/>
                </a:lnTo>
                <a:lnTo>
                  <a:pt x="794"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aphicFrame>
        <p:nvGraphicFramePr>
          <p:cNvPr id="183" name="object 26"/>
          <p:cNvGraphicFramePr>
            <a:graphicFrameLocks noGrp="1"/>
          </p:cNvGraphicFramePr>
          <p:nvPr>
            <p:extLst/>
          </p:nvPr>
        </p:nvGraphicFramePr>
        <p:xfrm>
          <a:off x="1208712" y="4647273"/>
          <a:ext cx="2170363" cy="1431290"/>
        </p:xfrm>
        <a:graphic>
          <a:graphicData uri="http://schemas.openxmlformats.org/drawingml/2006/table">
            <a:tbl>
              <a:tblPr firstRow="1" bandRow="1"/>
              <a:tblGrid>
                <a:gridCol w="228600"/>
                <a:gridCol w="1941763"/>
              </a:tblGrid>
              <a:tr h="146391">
                <a:tc rowSpan="2">
                  <a:txBody>
                    <a:bodyPr/>
                    <a:lstStyle/>
                    <a:p>
                      <a:pPr marL="0" algn="l" defTabSz="914400" rtl="0" eaLnBrk="1" latinLnBrk="0" hangingPunct="1">
                        <a:lnSpc>
                          <a:spcPct val="100000"/>
                        </a:lnSpc>
                      </a:pPr>
                      <a:r>
                        <a:rPr lang="en-US" sz="700" b="1" kern="1200" spc="-15" dirty="0" smtClean="0">
                          <a:solidFill>
                            <a:schemeClr val="tx2"/>
                          </a:solidFill>
                        </a:rPr>
                        <a:t>Jan 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180"/>
                        </a:spcBef>
                        <a:spcAft>
                          <a:spcPts val="0"/>
                        </a:spcAft>
                        <a:buClrTx/>
                        <a:buSzTx/>
                        <a:buFontTx/>
                        <a:buNone/>
                        <a:tabLst/>
                        <a:defRPr/>
                      </a:pPr>
                      <a:r>
                        <a:rPr lang="en-US" sz="700" kern="1200" dirty="0" smtClean="0">
                          <a:solidFill>
                            <a:schemeClr val="tx2"/>
                          </a:solidFill>
                        </a:rPr>
                        <a:t>States may seek Innovation Waivers for alternative coverage models</a:t>
                      </a:r>
                      <a:endParaRPr lang="en-US" sz="700" kern="1200" dirty="0" smtClean="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146391">
                <a:tc vMerge="1">
                  <a:txBody>
                    <a:bodyPr/>
                    <a:lstStyle/>
                    <a:p>
                      <a:endParaRPr lang="en-US"/>
                    </a:p>
                  </a:txBody>
                  <a:tcPr/>
                </a:tc>
                <a:tc>
                  <a:txBody>
                    <a:bodyPr/>
                    <a:lstStyle/>
                    <a:p>
                      <a:pPr marL="0" marR="0" indent="0" algn="l" defTabSz="914400" rtl="0" eaLnBrk="1" fontAlgn="auto" latinLnBrk="0" hangingPunct="1">
                        <a:lnSpc>
                          <a:spcPct val="100000"/>
                        </a:lnSpc>
                        <a:spcBef>
                          <a:spcPts val="180"/>
                        </a:spcBef>
                        <a:spcAft>
                          <a:spcPts val="0"/>
                        </a:spcAft>
                        <a:buClrTx/>
                        <a:buSzTx/>
                        <a:buFontTx/>
                        <a:buNone/>
                        <a:tabLst/>
                        <a:defRPr/>
                      </a:pPr>
                      <a:r>
                        <a:rPr lang="en-US" sz="700" dirty="0" smtClean="0">
                          <a:solidFill>
                            <a:schemeClr val="tx2"/>
                          </a:solidFill>
                        </a:rPr>
                        <a:t>Exchanges may open to larger employers in states that allow it</a:t>
                      </a:r>
                      <a:endParaRPr lang="en-US" sz="700" b="0" dirty="0" smtClean="0">
                        <a:solidFill>
                          <a:schemeClr val="tx2"/>
                        </a:solidFill>
                        <a:latin typeface="+mn-lt"/>
                        <a:cs typeface="Frutiger Next Pro Light"/>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r>
              <a:tr h="146391">
                <a:tc rowSpan="2">
                  <a:txBody>
                    <a:bodyPr/>
                    <a:lstStyle/>
                    <a:p>
                      <a:pPr marL="0" algn="l" defTabSz="914400" rtl="0" eaLnBrk="1" latinLnBrk="0" hangingPunct="1">
                        <a:lnSpc>
                          <a:spcPct val="100000"/>
                        </a:lnSpc>
                      </a:pPr>
                      <a:r>
                        <a:rPr lang="en-US" sz="700" b="1" kern="1200" spc="-15" dirty="0" smtClean="0">
                          <a:solidFill>
                            <a:schemeClr val="tx2"/>
                          </a:solidFill>
                        </a:rPr>
                        <a:t>Sep 30</a:t>
                      </a:r>
                      <a:endParaRPr lang="en-US"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20345" indent="0">
                        <a:lnSpc>
                          <a:spcPct val="100000"/>
                        </a:lnSpc>
                      </a:pPr>
                      <a:r>
                        <a:rPr lang="en-US" sz="700" b="0" dirty="0" smtClean="0">
                          <a:solidFill>
                            <a:schemeClr val="tx2"/>
                          </a:solidFill>
                        </a:rPr>
                        <a:t>Expiration of federal funding under Bipartisan Budget Act of 2015</a:t>
                      </a:r>
                      <a:endParaRPr lang="en-US" sz="700" b="0" dirty="0">
                        <a:solidFill>
                          <a:schemeClr val="tx2"/>
                        </a:solidFill>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146391">
                <a:tc vMerge="1">
                  <a:txBody>
                    <a:bodyPr/>
                    <a:lstStyle/>
                    <a:p>
                      <a:pPr marL="0" algn="l" defTabSz="914400" rtl="0" eaLnBrk="1" latinLnBrk="0" hangingPunct="1">
                        <a:lnSpc>
                          <a:spcPct val="100000"/>
                        </a:lnSpc>
                      </a:pPr>
                      <a:endParaRPr lang="en-US"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20345" indent="0">
                        <a:lnSpc>
                          <a:spcPct val="100000"/>
                        </a:lnSpc>
                      </a:pPr>
                      <a:r>
                        <a:rPr lang="en-US" sz="700" dirty="0" smtClean="0">
                          <a:solidFill>
                            <a:schemeClr val="tx2"/>
                          </a:solidFill>
                        </a:rPr>
                        <a:t>Funding for CHIP expires</a:t>
                      </a:r>
                      <a:endParaRPr lang="en-US" sz="700" b="0" dirty="0">
                        <a:solidFill>
                          <a:schemeClr val="tx2"/>
                        </a:solidFill>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r>
              <a:tr h="245082">
                <a:tc>
                  <a:txBody>
                    <a:bodyPr/>
                    <a:lstStyle/>
                    <a:p>
                      <a:pPr marL="0" algn="l" defTabSz="914400" rtl="0" eaLnBrk="1" latinLnBrk="0" hangingPunct="1">
                        <a:lnSpc>
                          <a:spcPct val="100000"/>
                        </a:lnSpc>
                      </a:pPr>
                      <a:r>
                        <a:rPr lang="en-US" sz="700" b="1" kern="1200" spc="-15" dirty="0" smtClean="0">
                          <a:solidFill>
                            <a:schemeClr val="tx2"/>
                          </a:solidFill>
                          <a:latin typeface="+mn-lt"/>
                          <a:ea typeface="+mn-ea"/>
                          <a:cs typeface="+mn-cs"/>
                        </a:rPr>
                        <a:t>Dec 31</a:t>
                      </a:r>
                      <a:endParaRPr lang="en-US"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61290" indent="0">
                        <a:lnSpc>
                          <a:spcPct val="100000"/>
                        </a:lnSpc>
                      </a:pPr>
                      <a:r>
                        <a:rPr lang="en-US" sz="700" dirty="0" smtClean="0">
                          <a:solidFill>
                            <a:schemeClr val="tx2"/>
                          </a:solidFill>
                        </a:rPr>
                        <a:t>Medicare</a:t>
                      </a:r>
                      <a:r>
                        <a:rPr lang="en-US" sz="700" baseline="0" dirty="0" smtClean="0">
                          <a:solidFill>
                            <a:schemeClr val="tx2"/>
                          </a:solidFill>
                        </a:rPr>
                        <a:t> spending growth projected to exceed targets under Independent Payment Advisory Board (IPAB) for first time</a:t>
                      </a:r>
                      <a:endParaRPr lang="en-US" sz="700" dirty="0">
                        <a:solidFill>
                          <a:schemeClr val="tx2"/>
                        </a:solidFill>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84" name="Group 183"/>
          <p:cNvGrpSpPr/>
          <p:nvPr/>
        </p:nvGrpSpPr>
        <p:grpSpPr>
          <a:xfrm>
            <a:off x="325887" y="1488810"/>
            <a:ext cx="428698" cy="284778"/>
            <a:chOff x="325887" y="1488810"/>
            <a:chExt cx="428698" cy="284778"/>
          </a:xfrm>
        </p:grpSpPr>
        <p:sp>
          <p:nvSpPr>
            <p:cNvPr id="185" name="object 22"/>
            <p:cNvSpPr txBox="1"/>
            <p:nvPr/>
          </p:nvSpPr>
          <p:spPr>
            <a:xfrm>
              <a:off x="325887" y="1488810"/>
              <a:ext cx="428698" cy="184666"/>
            </a:xfrm>
            <a:prstGeom prst="rect">
              <a:avLst/>
            </a:prstGeom>
          </p:spPr>
          <p:txBody>
            <a:bodyPr vert="horz" wrap="square" lIns="0" tIns="0" rIns="0" bIns="0" rtlCol="0">
              <a:spAutoFit/>
            </a:bodyPr>
            <a:lstStyle/>
            <a:p>
              <a:pPr marL="7162" algn="ctr"/>
              <a:r>
                <a:rPr sz="1200" b="1" dirty="0">
                  <a:solidFill>
                    <a:schemeClr val="accent2"/>
                  </a:solidFill>
                </a:rPr>
                <a:t>2016</a:t>
              </a:r>
              <a:endParaRPr sz="1200" dirty="0">
                <a:solidFill>
                  <a:schemeClr val="accent2"/>
                </a:solidFill>
              </a:endParaRPr>
            </a:p>
          </p:txBody>
        </p:sp>
        <p:sp>
          <p:nvSpPr>
            <p:cNvPr id="186" name="object 19"/>
            <p:cNvSpPr/>
            <p:nvPr/>
          </p:nvSpPr>
          <p:spPr>
            <a:xfrm>
              <a:off x="494516"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87" name="Group 186"/>
          <p:cNvGrpSpPr/>
          <p:nvPr/>
        </p:nvGrpSpPr>
        <p:grpSpPr>
          <a:xfrm>
            <a:off x="1242731" y="1488810"/>
            <a:ext cx="428698" cy="284778"/>
            <a:chOff x="1242731" y="1488810"/>
            <a:chExt cx="428698" cy="284778"/>
          </a:xfrm>
        </p:grpSpPr>
        <p:sp>
          <p:nvSpPr>
            <p:cNvPr id="188" name="object 23"/>
            <p:cNvSpPr txBox="1"/>
            <p:nvPr/>
          </p:nvSpPr>
          <p:spPr>
            <a:xfrm>
              <a:off x="1242731" y="1488810"/>
              <a:ext cx="428698" cy="184666"/>
            </a:xfrm>
            <a:prstGeom prst="rect">
              <a:avLst/>
            </a:prstGeom>
          </p:spPr>
          <p:txBody>
            <a:bodyPr vert="horz" wrap="square" lIns="0" tIns="0" rIns="0" bIns="0" rtlCol="0">
              <a:spAutoFit/>
            </a:bodyPr>
            <a:lstStyle/>
            <a:p>
              <a:pPr marL="7162" algn="ctr"/>
              <a:r>
                <a:rPr sz="1200" b="1" dirty="0">
                  <a:solidFill>
                    <a:schemeClr val="accent2"/>
                  </a:solidFill>
                </a:rPr>
                <a:t>2017</a:t>
              </a:r>
              <a:endParaRPr sz="1200" dirty="0">
                <a:solidFill>
                  <a:schemeClr val="accent2"/>
                </a:solidFill>
              </a:endParaRPr>
            </a:p>
          </p:txBody>
        </p:sp>
        <p:sp>
          <p:nvSpPr>
            <p:cNvPr id="189" name="object 18"/>
            <p:cNvSpPr/>
            <p:nvPr/>
          </p:nvSpPr>
          <p:spPr>
            <a:xfrm>
              <a:off x="1411360"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90" name="Group 189"/>
          <p:cNvGrpSpPr/>
          <p:nvPr/>
        </p:nvGrpSpPr>
        <p:grpSpPr>
          <a:xfrm>
            <a:off x="2159575" y="1488810"/>
            <a:ext cx="428698" cy="284778"/>
            <a:chOff x="2159575" y="1488810"/>
            <a:chExt cx="428698" cy="284778"/>
          </a:xfrm>
        </p:grpSpPr>
        <p:sp>
          <p:nvSpPr>
            <p:cNvPr id="191" name="object 23"/>
            <p:cNvSpPr txBox="1"/>
            <p:nvPr/>
          </p:nvSpPr>
          <p:spPr>
            <a:xfrm>
              <a:off x="2159575" y="1488810"/>
              <a:ext cx="428698" cy="184666"/>
            </a:xfrm>
            <a:prstGeom prst="rect">
              <a:avLst/>
            </a:prstGeom>
          </p:spPr>
          <p:txBody>
            <a:bodyPr vert="horz" wrap="square" lIns="0" tIns="0" rIns="0" bIns="0" rtlCol="0">
              <a:spAutoFit/>
            </a:bodyPr>
            <a:lstStyle/>
            <a:p>
              <a:pPr marL="7162" algn="ctr"/>
              <a:r>
                <a:rPr sz="1200" b="1" dirty="0">
                  <a:solidFill>
                    <a:schemeClr val="accent2"/>
                  </a:solidFill>
                </a:rPr>
                <a:t>201</a:t>
              </a:r>
              <a:r>
                <a:rPr lang="en-US" sz="1200" b="1" dirty="0">
                  <a:solidFill>
                    <a:schemeClr val="accent2"/>
                  </a:solidFill>
                </a:rPr>
                <a:t>8</a:t>
              </a:r>
              <a:endParaRPr sz="1200" dirty="0">
                <a:solidFill>
                  <a:schemeClr val="accent2"/>
                </a:solidFill>
              </a:endParaRPr>
            </a:p>
          </p:txBody>
        </p:sp>
        <p:sp>
          <p:nvSpPr>
            <p:cNvPr id="192" name="object 18"/>
            <p:cNvSpPr/>
            <p:nvPr/>
          </p:nvSpPr>
          <p:spPr>
            <a:xfrm>
              <a:off x="2328204"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93" name="Group 192"/>
          <p:cNvGrpSpPr/>
          <p:nvPr/>
        </p:nvGrpSpPr>
        <p:grpSpPr>
          <a:xfrm>
            <a:off x="3076419" y="1488810"/>
            <a:ext cx="428698" cy="284778"/>
            <a:chOff x="3076419" y="1488810"/>
            <a:chExt cx="428698" cy="284778"/>
          </a:xfrm>
        </p:grpSpPr>
        <p:sp>
          <p:nvSpPr>
            <p:cNvPr id="194" name="object 23"/>
            <p:cNvSpPr txBox="1"/>
            <p:nvPr/>
          </p:nvSpPr>
          <p:spPr>
            <a:xfrm>
              <a:off x="3076419" y="1488810"/>
              <a:ext cx="428698" cy="184666"/>
            </a:xfrm>
            <a:prstGeom prst="rect">
              <a:avLst/>
            </a:prstGeom>
          </p:spPr>
          <p:txBody>
            <a:bodyPr vert="horz" wrap="square" lIns="0" tIns="0" rIns="0" bIns="0" rtlCol="0">
              <a:spAutoFit/>
            </a:bodyPr>
            <a:lstStyle/>
            <a:p>
              <a:pPr marL="7162" algn="ctr"/>
              <a:r>
                <a:rPr sz="1200" b="1" dirty="0">
                  <a:solidFill>
                    <a:schemeClr val="accent2"/>
                  </a:solidFill>
                </a:rPr>
                <a:t>201</a:t>
              </a:r>
              <a:r>
                <a:rPr lang="en-US" sz="1200" b="1" dirty="0">
                  <a:solidFill>
                    <a:schemeClr val="accent2"/>
                  </a:solidFill>
                </a:rPr>
                <a:t>9</a:t>
              </a:r>
              <a:endParaRPr sz="1200" dirty="0">
                <a:solidFill>
                  <a:schemeClr val="accent2"/>
                </a:solidFill>
              </a:endParaRPr>
            </a:p>
          </p:txBody>
        </p:sp>
        <p:sp>
          <p:nvSpPr>
            <p:cNvPr id="195" name="object 18"/>
            <p:cNvSpPr/>
            <p:nvPr/>
          </p:nvSpPr>
          <p:spPr>
            <a:xfrm>
              <a:off x="3245048"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96" name="Group 195"/>
          <p:cNvGrpSpPr/>
          <p:nvPr/>
        </p:nvGrpSpPr>
        <p:grpSpPr>
          <a:xfrm>
            <a:off x="3993263" y="1488810"/>
            <a:ext cx="428698" cy="284778"/>
            <a:chOff x="3993263" y="1488810"/>
            <a:chExt cx="428698" cy="284778"/>
          </a:xfrm>
        </p:grpSpPr>
        <p:sp>
          <p:nvSpPr>
            <p:cNvPr id="197" name="object 23"/>
            <p:cNvSpPr txBox="1"/>
            <p:nvPr/>
          </p:nvSpPr>
          <p:spPr>
            <a:xfrm>
              <a:off x="3993263" y="1488810"/>
              <a:ext cx="428698" cy="184666"/>
            </a:xfrm>
            <a:prstGeom prst="rect">
              <a:avLst/>
            </a:prstGeom>
          </p:spPr>
          <p:txBody>
            <a:bodyPr vert="horz" wrap="square" lIns="0" tIns="0" rIns="0" bIns="0" rtlCol="0">
              <a:spAutoFit/>
            </a:bodyPr>
            <a:lstStyle/>
            <a:p>
              <a:pPr marL="7162" algn="ctr"/>
              <a:r>
                <a:rPr sz="1200" b="1" dirty="0">
                  <a:solidFill>
                    <a:schemeClr val="accent2"/>
                  </a:solidFill>
                </a:rPr>
                <a:t>20</a:t>
              </a:r>
              <a:r>
                <a:rPr lang="en-US" sz="1200" b="1" dirty="0">
                  <a:solidFill>
                    <a:schemeClr val="accent2"/>
                  </a:solidFill>
                </a:rPr>
                <a:t>20</a:t>
              </a:r>
              <a:endParaRPr sz="1200" dirty="0">
                <a:solidFill>
                  <a:schemeClr val="accent2"/>
                </a:solidFill>
              </a:endParaRPr>
            </a:p>
          </p:txBody>
        </p:sp>
        <p:sp>
          <p:nvSpPr>
            <p:cNvPr id="198" name="object 18"/>
            <p:cNvSpPr/>
            <p:nvPr/>
          </p:nvSpPr>
          <p:spPr>
            <a:xfrm>
              <a:off x="4161892"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199" name="Group 198"/>
          <p:cNvGrpSpPr/>
          <p:nvPr/>
        </p:nvGrpSpPr>
        <p:grpSpPr>
          <a:xfrm>
            <a:off x="4910107" y="1488810"/>
            <a:ext cx="428698" cy="284778"/>
            <a:chOff x="4910107" y="1488810"/>
            <a:chExt cx="428698" cy="284778"/>
          </a:xfrm>
        </p:grpSpPr>
        <p:sp>
          <p:nvSpPr>
            <p:cNvPr id="200" name="object 21"/>
            <p:cNvSpPr txBox="1"/>
            <p:nvPr/>
          </p:nvSpPr>
          <p:spPr>
            <a:xfrm>
              <a:off x="4910107" y="1488810"/>
              <a:ext cx="428698" cy="184666"/>
            </a:xfrm>
            <a:prstGeom prst="rect">
              <a:avLst/>
            </a:prstGeom>
          </p:spPr>
          <p:txBody>
            <a:bodyPr vert="horz" wrap="square" lIns="0" tIns="0" rIns="0" bIns="0" rtlCol="0">
              <a:spAutoFit/>
            </a:bodyPr>
            <a:lstStyle/>
            <a:p>
              <a:pPr marL="7162" algn="ctr"/>
              <a:r>
                <a:rPr sz="1200" b="1" dirty="0" smtClean="0">
                  <a:solidFill>
                    <a:schemeClr val="accent2"/>
                  </a:solidFill>
                </a:rPr>
                <a:t>20</a:t>
              </a:r>
              <a:r>
                <a:rPr lang="en-US" sz="1200" b="1" dirty="0" smtClean="0">
                  <a:solidFill>
                    <a:schemeClr val="accent2"/>
                  </a:solidFill>
                </a:rPr>
                <a:t>21</a:t>
              </a:r>
              <a:endParaRPr sz="1200" dirty="0">
                <a:solidFill>
                  <a:schemeClr val="accent2"/>
                </a:solidFill>
              </a:endParaRPr>
            </a:p>
          </p:txBody>
        </p:sp>
        <p:sp>
          <p:nvSpPr>
            <p:cNvPr id="201" name="object 17"/>
            <p:cNvSpPr/>
            <p:nvPr/>
          </p:nvSpPr>
          <p:spPr>
            <a:xfrm>
              <a:off x="5078736"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202" name="Group 201"/>
          <p:cNvGrpSpPr/>
          <p:nvPr/>
        </p:nvGrpSpPr>
        <p:grpSpPr>
          <a:xfrm>
            <a:off x="5826951" y="1488810"/>
            <a:ext cx="428698" cy="284778"/>
            <a:chOff x="5826951" y="1488810"/>
            <a:chExt cx="428698" cy="284778"/>
          </a:xfrm>
        </p:grpSpPr>
        <p:sp>
          <p:nvSpPr>
            <p:cNvPr id="203" name="object 23"/>
            <p:cNvSpPr txBox="1"/>
            <p:nvPr/>
          </p:nvSpPr>
          <p:spPr>
            <a:xfrm>
              <a:off x="5826951" y="1488810"/>
              <a:ext cx="428698" cy="184666"/>
            </a:xfrm>
            <a:prstGeom prst="rect">
              <a:avLst/>
            </a:prstGeom>
          </p:spPr>
          <p:txBody>
            <a:bodyPr vert="horz" wrap="square" lIns="0" tIns="0" rIns="0" bIns="0" rtlCol="0">
              <a:spAutoFit/>
            </a:bodyPr>
            <a:lstStyle/>
            <a:p>
              <a:pPr marL="7162" algn="ctr"/>
              <a:r>
                <a:rPr lang="en-US" sz="1200" b="1" dirty="0" smtClean="0">
                  <a:solidFill>
                    <a:schemeClr val="accent2"/>
                  </a:solidFill>
                </a:rPr>
                <a:t>2023</a:t>
              </a:r>
              <a:endParaRPr sz="1200" dirty="0">
                <a:solidFill>
                  <a:schemeClr val="accent2"/>
                </a:solidFill>
              </a:endParaRPr>
            </a:p>
          </p:txBody>
        </p:sp>
        <p:sp>
          <p:nvSpPr>
            <p:cNvPr id="204" name="object 18"/>
            <p:cNvSpPr/>
            <p:nvPr/>
          </p:nvSpPr>
          <p:spPr>
            <a:xfrm>
              <a:off x="5995580"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205" name="Group 204"/>
          <p:cNvGrpSpPr/>
          <p:nvPr/>
        </p:nvGrpSpPr>
        <p:grpSpPr>
          <a:xfrm>
            <a:off x="6743795" y="1488810"/>
            <a:ext cx="428698" cy="284778"/>
            <a:chOff x="6743795" y="1488810"/>
            <a:chExt cx="428698" cy="284778"/>
          </a:xfrm>
        </p:grpSpPr>
        <p:sp>
          <p:nvSpPr>
            <p:cNvPr id="206" name="object 23"/>
            <p:cNvSpPr txBox="1"/>
            <p:nvPr/>
          </p:nvSpPr>
          <p:spPr>
            <a:xfrm>
              <a:off x="6743795" y="1488810"/>
              <a:ext cx="428698" cy="184666"/>
            </a:xfrm>
            <a:prstGeom prst="rect">
              <a:avLst/>
            </a:prstGeom>
          </p:spPr>
          <p:txBody>
            <a:bodyPr vert="horz" wrap="square" lIns="0" tIns="0" rIns="0" bIns="0" rtlCol="0">
              <a:spAutoFit/>
            </a:bodyPr>
            <a:lstStyle/>
            <a:p>
              <a:pPr marL="7162" algn="ctr"/>
              <a:r>
                <a:rPr lang="en-US" sz="1200" b="1" dirty="0" smtClean="0">
                  <a:solidFill>
                    <a:schemeClr val="accent2"/>
                  </a:solidFill>
                </a:rPr>
                <a:t>2024</a:t>
              </a:r>
              <a:endParaRPr sz="1200" dirty="0">
                <a:solidFill>
                  <a:schemeClr val="accent2"/>
                </a:solidFill>
              </a:endParaRPr>
            </a:p>
          </p:txBody>
        </p:sp>
        <p:sp>
          <p:nvSpPr>
            <p:cNvPr id="207" name="object 18"/>
            <p:cNvSpPr/>
            <p:nvPr/>
          </p:nvSpPr>
          <p:spPr>
            <a:xfrm>
              <a:off x="6912424"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208" name="Group 207"/>
          <p:cNvGrpSpPr/>
          <p:nvPr/>
        </p:nvGrpSpPr>
        <p:grpSpPr>
          <a:xfrm>
            <a:off x="7660639" y="1488810"/>
            <a:ext cx="428698" cy="284778"/>
            <a:chOff x="7660639" y="1488810"/>
            <a:chExt cx="428698" cy="284778"/>
          </a:xfrm>
        </p:grpSpPr>
        <p:sp>
          <p:nvSpPr>
            <p:cNvPr id="209" name="object 23"/>
            <p:cNvSpPr txBox="1"/>
            <p:nvPr/>
          </p:nvSpPr>
          <p:spPr>
            <a:xfrm>
              <a:off x="7660639" y="1488810"/>
              <a:ext cx="428698" cy="184666"/>
            </a:xfrm>
            <a:prstGeom prst="rect">
              <a:avLst/>
            </a:prstGeom>
          </p:spPr>
          <p:txBody>
            <a:bodyPr vert="horz" wrap="square" lIns="0" tIns="0" rIns="0" bIns="0" rtlCol="0">
              <a:spAutoFit/>
            </a:bodyPr>
            <a:lstStyle/>
            <a:p>
              <a:pPr marL="7162" algn="ctr"/>
              <a:r>
                <a:rPr lang="en-US" sz="1200" b="1" dirty="0">
                  <a:solidFill>
                    <a:schemeClr val="accent2"/>
                  </a:solidFill>
                </a:rPr>
                <a:t>2025</a:t>
              </a:r>
              <a:endParaRPr sz="1200" dirty="0">
                <a:solidFill>
                  <a:schemeClr val="accent2"/>
                </a:solidFill>
              </a:endParaRPr>
            </a:p>
          </p:txBody>
        </p:sp>
        <p:sp>
          <p:nvSpPr>
            <p:cNvPr id="210" name="object 18"/>
            <p:cNvSpPr/>
            <p:nvPr/>
          </p:nvSpPr>
          <p:spPr>
            <a:xfrm>
              <a:off x="7829268"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grpSp>
        <p:nvGrpSpPr>
          <p:cNvPr id="211" name="Group 210"/>
          <p:cNvGrpSpPr/>
          <p:nvPr/>
        </p:nvGrpSpPr>
        <p:grpSpPr>
          <a:xfrm>
            <a:off x="8577487" y="1488810"/>
            <a:ext cx="428698" cy="284778"/>
            <a:chOff x="8577487" y="1488810"/>
            <a:chExt cx="428698" cy="284778"/>
          </a:xfrm>
        </p:grpSpPr>
        <p:sp>
          <p:nvSpPr>
            <p:cNvPr id="212" name="object 23"/>
            <p:cNvSpPr txBox="1"/>
            <p:nvPr/>
          </p:nvSpPr>
          <p:spPr>
            <a:xfrm>
              <a:off x="8577487" y="1488810"/>
              <a:ext cx="428698" cy="184666"/>
            </a:xfrm>
            <a:prstGeom prst="rect">
              <a:avLst/>
            </a:prstGeom>
          </p:spPr>
          <p:txBody>
            <a:bodyPr vert="horz" wrap="square" lIns="0" tIns="0" rIns="0" bIns="0" rtlCol="0">
              <a:spAutoFit/>
            </a:bodyPr>
            <a:lstStyle/>
            <a:p>
              <a:pPr marL="7162" algn="ctr"/>
              <a:r>
                <a:rPr lang="en-US" sz="1200" b="1" dirty="0" smtClean="0">
                  <a:solidFill>
                    <a:schemeClr val="accent2"/>
                  </a:solidFill>
                </a:rPr>
                <a:t>2026</a:t>
              </a:r>
              <a:endParaRPr sz="1200" dirty="0">
                <a:solidFill>
                  <a:schemeClr val="accent2"/>
                </a:solidFill>
              </a:endParaRPr>
            </a:p>
          </p:txBody>
        </p:sp>
        <p:sp>
          <p:nvSpPr>
            <p:cNvPr id="213" name="object 19"/>
            <p:cNvSpPr/>
            <p:nvPr/>
          </p:nvSpPr>
          <p:spPr>
            <a:xfrm>
              <a:off x="8746116" y="1682148"/>
              <a:ext cx="91440" cy="91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sz="1000" b="1" dirty="0">
                <a:solidFill>
                  <a:schemeClr val="bg2"/>
                </a:solidFill>
              </a:endParaRPr>
            </a:p>
          </p:txBody>
        </p:sp>
      </p:grpSp>
      <p:cxnSp>
        <p:nvCxnSpPr>
          <p:cNvPr id="214" name="Elbow Connector 213"/>
          <p:cNvCxnSpPr>
            <a:stCxn id="189" idx="4"/>
            <a:endCxn id="183" idx="0"/>
          </p:cNvCxnSpPr>
          <p:nvPr/>
        </p:nvCxnSpPr>
        <p:spPr>
          <a:xfrm rot="16200000" flipH="1">
            <a:off x="438644" y="2792023"/>
            <a:ext cx="2873685" cy="836813"/>
          </a:xfrm>
          <a:prstGeom prst="bentConnector3">
            <a:avLst>
              <a:gd name="adj1" fmla="val 5197"/>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195" idx="4"/>
            <a:endCxn id="152" idx="0"/>
          </p:cNvCxnSpPr>
          <p:nvPr/>
        </p:nvCxnSpPr>
        <p:spPr>
          <a:xfrm rot="16200000" flipH="1">
            <a:off x="2474441" y="2589914"/>
            <a:ext cx="2873685" cy="1241031"/>
          </a:xfrm>
          <a:prstGeom prst="bentConnector3">
            <a:avLst>
              <a:gd name="adj1" fmla="val 5886"/>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16" name="Elbow Connector 215"/>
          <p:cNvCxnSpPr>
            <a:stCxn id="204" idx="4"/>
            <a:endCxn id="239" idx="0"/>
          </p:cNvCxnSpPr>
          <p:nvPr/>
        </p:nvCxnSpPr>
        <p:spPr>
          <a:xfrm rot="16200000" flipH="1">
            <a:off x="6173194" y="1641694"/>
            <a:ext cx="292081" cy="555868"/>
          </a:xfrm>
          <a:prstGeom prst="bentConnector3">
            <a:avLst>
              <a:gd name="adj1" fmla="val 51631"/>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17" name="Elbow Connector 216"/>
          <p:cNvCxnSpPr>
            <a:stCxn id="186" idx="4"/>
            <a:endCxn id="151" idx="0"/>
          </p:cNvCxnSpPr>
          <p:nvPr/>
        </p:nvCxnSpPr>
        <p:spPr>
          <a:xfrm rot="16200000" flipH="1">
            <a:off x="755047" y="1558777"/>
            <a:ext cx="292081" cy="721702"/>
          </a:xfrm>
          <a:prstGeom prst="bentConnector3">
            <a:avLst>
              <a:gd name="adj1" fmla="val 51631"/>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grpSp>
        <p:nvGrpSpPr>
          <p:cNvPr id="218" name="Group 217"/>
          <p:cNvGrpSpPr>
            <a:grpSpLocks noChangeAspect="1"/>
          </p:cNvGrpSpPr>
          <p:nvPr/>
        </p:nvGrpSpPr>
        <p:grpSpPr>
          <a:xfrm>
            <a:off x="3025345" y="1118526"/>
            <a:ext cx="538684" cy="315119"/>
            <a:chOff x="1862138" y="2316163"/>
            <a:chExt cx="1204913" cy="704850"/>
          </a:xfrm>
        </p:grpSpPr>
        <p:sp>
          <p:nvSpPr>
            <p:cNvPr id="219" name="Freeform 32"/>
            <p:cNvSpPr>
              <a:spLocks/>
            </p:cNvSpPr>
            <p:nvPr/>
          </p:nvSpPr>
          <p:spPr bwMode="auto">
            <a:xfrm>
              <a:off x="1862138" y="2316163"/>
              <a:ext cx="1204913" cy="704850"/>
            </a:xfrm>
            <a:custGeom>
              <a:avLst/>
              <a:gdLst>
                <a:gd name="T0" fmla="*/ 0 w 321"/>
                <a:gd name="T1" fmla="*/ 31 h 188"/>
                <a:gd name="T2" fmla="*/ 31 w 321"/>
                <a:gd name="T3" fmla="*/ 0 h 188"/>
                <a:gd name="T4" fmla="*/ 289 w 321"/>
                <a:gd name="T5" fmla="*/ 0 h 188"/>
                <a:gd name="T6" fmla="*/ 321 w 321"/>
                <a:gd name="T7" fmla="*/ 31 h 188"/>
                <a:gd name="T8" fmla="*/ 321 w 321"/>
                <a:gd name="T9" fmla="*/ 157 h 188"/>
                <a:gd name="T10" fmla="*/ 289 w 321"/>
                <a:gd name="T11" fmla="*/ 188 h 188"/>
                <a:gd name="T12" fmla="*/ 31 w 321"/>
                <a:gd name="T13" fmla="*/ 188 h 188"/>
                <a:gd name="T14" fmla="*/ 0 w 321"/>
                <a:gd name="T15" fmla="*/ 157 h 188"/>
                <a:gd name="T16" fmla="*/ 0 w 321"/>
                <a:gd name="T17" fmla="*/ 3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188">
                  <a:moveTo>
                    <a:pt x="0" y="31"/>
                  </a:moveTo>
                  <a:cubicBezTo>
                    <a:pt x="0" y="14"/>
                    <a:pt x="14" y="0"/>
                    <a:pt x="31" y="0"/>
                  </a:cubicBezTo>
                  <a:cubicBezTo>
                    <a:pt x="289" y="0"/>
                    <a:pt x="289" y="0"/>
                    <a:pt x="289" y="0"/>
                  </a:cubicBezTo>
                  <a:cubicBezTo>
                    <a:pt x="307" y="0"/>
                    <a:pt x="321" y="14"/>
                    <a:pt x="321" y="31"/>
                  </a:cubicBezTo>
                  <a:cubicBezTo>
                    <a:pt x="321" y="157"/>
                    <a:pt x="321" y="157"/>
                    <a:pt x="321" y="157"/>
                  </a:cubicBezTo>
                  <a:cubicBezTo>
                    <a:pt x="321" y="174"/>
                    <a:pt x="307" y="188"/>
                    <a:pt x="289" y="188"/>
                  </a:cubicBezTo>
                  <a:cubicBezTo>
                    <a:pt x="31" y="188"/>
                    <a:pt x="31" y="188"/>
                    <a:pt x="31" y="188"/>
                  </a:cubicBezTo>
                  <a:cubicBezTo>
                    <a:pt x="14" y="188"/>
                    <a:pt x="0" y="174"/>
                    <a:pt x="0" y="157"/>
                  </a:cubicBezTo>
                  <a:lnTo>
                    <a:pt x="0" y="31"/>
                  </a:lnTo>
                  <a:close/>
                </a:path>
              </a:pathLst>
            </a:custGeom>
            <a:solidFill>
              <a:schemeClr val="accent2"/>
            </a:solid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 name="Freeform 34"/>
            <p:cNvSpPr>
              <a:spLocks/>
            </p:cNvSpPr>
            <p:nvPr/>
          </p:nvSpPr>
          <p:spPr bwMode="auto">
            <a:xfrm>
              <a:off x="1955800" y="2481263"/>
              <a:ext cx="371475" cy="374650"/>
            </a:xfrm>
            <a:custGeom>
              <a:avLst/>
              <a:gdLst>
                <a:gd name="T0" fmla="*/ 0 w 234"/>
                <a:gd name="T1" fmla="*/ 64 h 236"/>
                <a:gd name="T2" fmla="*/ 62 w 234"/>
                <a:gd name="T3" fmla="*/ 64 h 236"/>
                <a:gd name="T4" fmla="*/ 62 w 234"/>
                <a:gd name="T5" fmla="*/ 0 h 236"/>
                <a:gd name="T6" fmla="*/ 173 w 234"/>
                <a:gd name="T7" fmla="*/ 0 h 236"/>
                <a:gd name="T8" fmla="*/ 173 w 234"/>
                <a:gd name="T9" fmla="*/ 64 h 236"/>
                <a:gd name="T10" fmla="*/ 234 w 234"/>
                <a:gd name="T11" fmla="*/ 64 h 236"/>
                <a:gd name="T12" fmla="*/ 234 w 234"/>
                <a:gd name="T13" fmla="*/ 173 h 236"/>
                <a:gd name="T14" fmla="*/ 173 w 234"/>
                <a:gd name="T15" fmla="*/ 173 h 236"/>
                <a:gd name="T16" fmla="*/ 173 w 234"/>
                <a:gd name="T17" fmla="*/ 236 h 236"/>
                <a:gd name="T18" fmla="*/ 62 w 234"/>
                <a:gd name="T19" fmla="*/ 236 h 236"/>
                <a:gd name="T20" fmla="*/ 62 w 234"/>
                <a:gd name="T21" fmla="*/ 173 h 236"/>
                <a:gd name="T22" fmla="*/ 0 w 234"/>
                <a:gd name="T23" fmla="*/ 173 h 236"/>
                <a:gd name="T24" fmla="*/ 0 w 234"/>
                <a:gd name="T25" fmla="*/ 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236">
                  <a:moveTo>
                    <a:pt x="0" y="64"/>
                  </a:moveTo>
                  <a:lnTo>
                    <a:pt x="62" y="64"/>
                  </a:lnTo>
                  <a:lnTo>
                    <a:pt x="62" y="0"/>
                  </a:lnTo>
                  <a:lnTo>
                    <a:pt x="173" y="0"/>
                  </a:lnTo>
                  <a:lnTo>
                    <a:pt x="173" y="64"/>
                  </a:lnTo>
                  <a:lnTo>
                    <a:pt x="234" y="64"/>
                  </a:lnTo>
                  <a:lnTo>
                    <a:pt x="234" y="173"/>
                  </a:lnTo>
                  <a:lnTo>
                    <a:pt x="173" y="173"/>
                  </a:lnTo>
                  <a:lnTo>
                    <a:pt x="173" y="236"/>
                  </a:lnTo>
                  <a:lnTo>
                    <a:pt x="62" y="236"/>
                  </a:lnTo>
                  <a:lnTo>
                    <a:pt x="62" y="173"/>
                  </a:lnTo>
                  <a:lnTo>
                    <a:pt x="0" y="173"/>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 name="Freeform 35"/>
            <p:cNvSpPr>
              <a:spLocks/>
            </p:cNvSpPr>
            <p:nvPr/>
          </p:nvSpPr>
          <p:spPr bwMode="auto">
            <a:xfrm>
              <a:off x="2432050" y="2574925"/>
              <a:ext cx="15875" cy="63500"/>
            </a:xfrm>
            <a:custGeom>
              <a:avLst/>
              <a:gdLst>
                <a:gd name="T0" fmla="*/ 4 w 4"/>
                <a:gd name="T1" fmla="*/ 17 h 17"/>
                <a:gd name="T2" fmla="*/ 3 w 4"/>
                <a:gd name="T3" fmla="*/ 17 h 17"/>
                <a:gd name="T4" fmla="*/ 3 w 4"/>
                <a:gd name="T5" fmla="*/ 17 h 17"/>
                <a:gd name="T6" fmla="*/ 3 w 4"/>
                <a:gd name="T7" fmla="*/ 17 h 17"/>
                <a:gd name="T8" fmla="*/ 2 w 4"/>
                <a:gd name="T9" fmla="*/ 17 h 17"/>
                <a:gd name="T10" fmla="*/ 1 w 4"/>
                <a:gd name="T11" fmla="*/ 17 h 17"/>
                <a:gd name="T12" fmla="*/ 0 w 4"/>
                <a:gd name="T13" fmla="*/ 17 h 17"/>
                <a:gd name="T14" fmla="*/ 0 w 4"/>
                <a:gd name="T15" fmla="*/ 17 h 17"/>
                <a:gd name="T16" fmla="*/ 0 w 4"/>
                <a:gd name="T17" fmla="*/ 17 h 17"/>
                <a:gd name="T18" fmla="*/ 0 w 4"/>
                <a:gd name="T19" fmla="*/ 0 h 17"/>
                <a:gd name="T20" fmla="*/ 0 w 4"/>
                <a:gd name="T21" fmla="*/ 0 h 17"/>
                <a:gd name="T22" fmla="*/ 0 w 4"/>
                <a:gd name="T23" fmla="*/ 0 h 17"/>
                <a:gd name="T24" fmla="*/ 1 w 4"/>
                <a:gd name="T25" fmla="*/ 0 h 17"/>
                <a:gd name="T26" fmla="*/ 2 w 4"/>
                <a:gd name="T27" fmla="*/ 0 h 17"/>
                <a:gd name="T28" fmla="*/ 3 w 4"/>
                <a:gd name="T29" fmla="*/ 0 h 17"/>
                <a:gd name="T30" fmla="*/ 3 w 4"/>
                <a:gd name="T31" fmla="*/ 0 h 17"/>
                <a:gd name="T32" fmla="*/ 3 w 4"/>
                <a:gd name="T33" fmla="*/ 0 h 17"/>
                <a:gd name="T34" fmla="*/ 4 w 4"/>
                <a:gd name="T35" fmla="*/ 0 h 17"/>
                <a:gd name="T36" fmla="*/ 4 w 4"/>
                <a:gd name="T3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4" y="17"/>
                  </a:moveTo>
                  <a:cubicBezTo>
                    <a:pt x="4" y="17"/>
                    <a:pt x="4" y="17"/>
                    <a:pt x="3" y="17"/>
                  </a:cubicBezTo>
                  <a:cubicBezTo>
                    <a:pt x="3" y="17"/>
                    <a:pt x="3" y="17"/>
                    <a:pt x="3" y="17"/>
                  </a:cubicBezTo>
                  <a:cubicBezTo>
                    <a:pt x="3" y="17"/>
                    <a:pt x="3" y="17"/>
                    <a:pt x="3" y="17"/>
                  </a:cubicBezTo>
                  <a:cubicBezTo>
                    <a:pt x="2" y="17"/>
                    <a:pt x="2" y="17"/>
                    <a:pt x="2" y="17"/>
                  </a:cubicBezTo>
                  <a:cubicBezTo>
                    <a:pt x="1" y="17"/>
                    <a:pt x="1" y="17"/>
                    <a:pt x="1" y="17"/>
                  </a:cubicBezTo>
                  <a:cubicBezTo>
                    <a:pt x="1" y="17"/>
                    <a:pt x="1" y="17"/>
                    <a:pt x="0" y="17"/>
                  </a:cubicBezTo>
                  <a:cubicBezTo>
                    <a:pt x="0" y="17"/>
                    <a:pt x="0" y="17"/>
                    <a:pt x="0" y="17"/>
                  </a:cubicBezTo>
                  <a:cubicBezTo>
                    <a:pt x="0" y="17"/>
                    <a:pt x="0" y="17"/>
                    <a:pt x="0" y="17"/>
                  </a:cubicBezTo>
                  <a:cubicBezTo>
                    <a:pt x="0" y="0"/>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3" y="0"/>
                  </a:cubicBezTo>
                  <a:cubicBezTo>
                    <a:pt x="3" y="0"/>
                    <a:pt x="3" y="0"/>
                    <a:pt x="3" y="0"/>
                  </a:cubicBezTo>
                  <a:cubicBezTo>
                    <a:pt x="3" y="0"/>
                    <a:pt x="3" y="0"/>
                    <a:pt x="3" y="0"/>
                  </a:cubicBezTo>
                  <a:cubicBezTo>
                    <a:pt x="4" y="0"/>
                    <a:pt x="4" y="0"/>
                    <a:pt x="4" y="0"/>
                  </a:cubicBezTo>
                  <a:lnTo>
                    <a:pt x="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 name="Freeform 36"/>
            <p:cNvSpPr>
              <a:spLocks noEditPoints="1"/>
            </p:cNvSpPr>
            <p:nvPr/>
          </p:nvSpPr>
          <p:spPr bwMode="auto">
            <a:xfrm>
              <a:off x="2459038" y="2574925"/>
              <a:ext cx="55563" cy="63500"/>
            </a:xfrm>
            <a:custGeom>
              <a:avLst/>
              <a:gdLst>
                <a:gd name="T0" fmla="*/ 11 w 15"/>
                <a:gd name="T1" fmla="*/ 8 h 17"/>
                <a:gd name="T2" fmla="*/ 11 w 15"/>
                <a:gd name="T3" fmla="*/ 6 h 17"/>
                <a:gd name="T4" fmla="*/ 10 w 15"/>
                <a:gd name="T5" fmla="*/ 4 h 17"/>
                <a:gd name="T6" fmla="*/ 8 w 15"/>
                <a:gd name="T7" fmla="*/ 3 h 17"/>
                <a:gd name="T8" fmla="*/ 6 w 15"/>
                <a:gd name="T9" fmla="*/ 3 h 17"/>
                <a:gd name="T10" fmla="*/ 4 w 15"/>
                <a:gd name="T11" fmla="*/ 3 h 17"/>
                <a:gd name="T12" fmla="*/ 4 w 15"/>
                <a:gd name="T13" fmla="*/ 14 h 17"/>
                <a:gd name="T14" fmla="*/ 6 w 15"/>
                <a:gd name="T15" fmla="*/ 14 h 17"/>
                <a:gd name="T16" fmla="*/ 8 w 15"/>
                <a:gd name="T17" fmla="*/ 14 h 17"/>
                <a:gd name="T18" fmla="*/ 10 w 15"/>
                <a:gd name="T19" fmla="*/ 13 h 17"/>
                <a:gd name="T20" fmla="*/ 11 w 15"/>
                <a:gd name="T21" fmla="*/ 11 h 17"/>
                <a:gd name="T22" fmla="*/ 11 w 15"/>
                <a:gd name="T23" fmla="*/ 8 h 17"/>
                <a:gd name="T24" fmla="*/ 15 w 15"/>
                <a:gd name="T25" fmla="*/ 8 h 17"/>
                <a:gd name="T26" fmla="*/ 14 w 15"/>
                <a:gd name="T27" fmla="*/ 12 h 17"/>
                <a:gd name="T28" fmla="*/ 12 w 15"/>
                <a:gd name="T29" fmla="*/ 15 h 17"/>
                <a:gd name="T30" fmla="*/ 10 w 15"/>
                <a:gd name="T31" fmla="*/ 17 h 17"/>
                <a:gd name="T32" fmla="*/ 6 w 15"/>
                <a:gd name="T33" fmla="*/ 17 h 17"/>
                <a:gd name="T34" fmla="*/ 1 w 15"/>
                <a:gd name="T35" fmla="*/ 17 h 17"/>
                <a:gd name="T36" fmla="*/ 1 w 15"/>
                <a:gd name="T37" fmla="*/ 17 h 17"/>
                <a:gd name="T38" fmla="*/ 0 w 15"/>
                <a:gd name="T39" fmla="*/ 16 h 17"/>
                <a:gd name="T40" fmla="*/ 0 w 15"/>
                <a:gd name="T41" fmla="*/ 1 h 17"/>
                <a:gd name="T42" fmla="*/ 1 w 15"/>
                <a:gd name="T43" fmla="*/ 0 h 17"/>
                <a:gd name="T44" fmla="*/ 1 w 15"/>
                <a:gd name="T45" fmla="*/ 0 h 17"/>
                <a:gd name="T46" fmla="*/ 6 w 15"/>
                <a:gd name="T47" fmla="*/ 0 h 17"/>
                <a:gd name="T48" fmla="*/ 10 w 15"/>
                <a:gd name="T49" fmla="*/ 0 h 17"/>
                <a:gd name="T50" fmla="*/ 13 w 15"/>
                <a:gd name="T51" fmla="*/ 2 h 17"/>
                <a:gd name="T52" fmla="*/ 14 w 15"/>
                <a:gd name="T53" fmla="*/ 5 h 17"/>
                <a:gd name="T54" fmla="*/ 15 w 15"/>
                <a:gd name="T5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17">
                  <a:moveTo>
                    <a:pt x="11" y="8"/>
                  </a:moveTo>
                  <a:cubicBezTo>
                    <a:pt x="11" y="8"/>
                    <a:pt x="11" y="7"/>
                    <a:pt x="11" y="6"/>
                  </a:cubicBezTo>
                  <a:cubicBezTo>
                    <a:pt x="11" y="5"/>
                    <a:pt x="10" y="5"/>
                    <a:pt x="10" y="4"/>
                  </a:cubicBezTo>
                  <a:cubicBezTo>
                    <a:pt x="10" y="4"/>
                    <a:pt x="9" y="3"/>
                    <a:pt x="8" y="3"/>
                  </a:cubicBezTo>
                  <a:cubicBezTo>
                    <a:pt x="8" y="3"/>
                    <a:pt x="7" y="3"/>
                    <a:pt x="6" y="3"/>
                  </a:cubicBezTo>
                  <a:cubicBezTo>
                    <a:pt x="4" y="3"/>
                    <a:pt x="4" y="3"/>
                    <a:pt x="4" y="3"/>
                  </a:cubicBezTo>
                  <a:cubicBezTo>
                    <a:pt x="4" y="14"/>
                    <a:pt x="4" y="14"/>
                    <a:pt x="4" y="14"/>
                  </a:cubicBezTo>
                  <a:cubicBezTo>
                    <a:pt x="6" y="14"/>
                    <a:pt x="6" y="14"/>
                    <a:pt x="6" y="14"/>
                  </a:cubicBezTo>
                  <a:cubicBezTo>
                    <a:pt x="7" y="14"/>
                    <a:pt x="8" y="14"/>
                    <a:pt x="8" y="14"/>
                  </a:cubicBezTo>
                  <a:cubicBezTo>
                    <a:pt x="9" y="14"/>
                    <a:pt x="9" y="13"/>
                    <a:pt x="10" y="13"/>
                  </a:cubicBezTo>
                  <a:cubicBezTo>
                    <a:pt x="10" y="12"/>
                    <a:pt x="11" y="12"/>
                    <a:pt x="11" y="11"/>
                  </a:cubicBezTo>
                  <a:cubicBezTo>
                    <a:pt x="11" y="10"/>
                    <a:pt x="11" y="9"/>
                    <a:pt x="11" y="8"/>
                  </a:cubicBezTo>
                  <a:moveTo>
                    <a:pt x="15" y="8"/>
                  </a:moveTo>
                  <a:cubicBezTo>
                    <a:pt x="15" y="10"/>
                    <a:pt x="15" y="11"/>
                    <a:pt x="14" y="12"/>
                  </a:cubicBezTo>
                  <a:cubicBezTo>
                    <a:pt x="14" y="13"/>
                    <a:pt x="13" y="14"/>
                    <a:pt x="12" y="15"/>
                  </a:cubicBezTo>
                  <a:cubicBezTo>
                    <a:pt x="12" y="16"/>
                    <a:pt x="11" y="16"/>
                    <a:pt x="10" y="17"/>
                  </a:cubicBezTo>
                  <a:cubicBezTo>
                    <a:pt x="8" y="17"/>
                    <a:pt x="7" y="17"/>
                    <a:pt x="6" y="17"/>
                  </a:cubicBezTo>
                  <a:cubicBezTo>
                    <a:pt x="1" y="17"/>
                    <a:pt x="1" y="17"/>
                    <a:pt x="1" y="17"/>
                  </a:cubicBezTo>
                  <a:cubicBezTo>
                    <a:pt x="1" y="17"/>
                    <a:pt x="1" y="17"/>
                    <a:pt x="1" y="17"/>
                  </a:cubicBezTo>
                  <a:cubicBezTo>
                    <a:pt x="0" y="17"/>
                    <a:pt x="0" y="16"/>
                    <a:pt x="0" y="16"/>
                  </a:cubicBezTo>
                  <a:cubicBezTo>
                    <a:pt x="0" y="1"/>
                    <a:pt x="0" y="1"/>
                    <a:pt x="0" y="1"/>
                  </a:cubicBezTo>
                  <a:cubicBezTo>
                    <a:pt x="0" y="0"/>
                    <a:pt x="0" y="0"/>
                    <a:pt x="1" y="0"/>
                  </a:cubicBezTo>
                  <a:cubicBezTo>
                    <a:pt x="1" y="0"/>
                    <a:pt x="1" y="0"/>
                    <a:pt x="1" y="0"/>
                  </a:cubicBezTo>
                  <a:cubicBezTo>
                    <a:pt x="6" y="0"/>
                    <a:pt x="6" y="0"/>
                    <a:pt x="6" y="0"/>
                  </a:cubicBezTo>
                  <a:cubicBezTo>
                    <a:pt x="7" y="0"/>
                    <a:pt x="9" y="0"/>
                    <a:pt x="10" y="0"/>
                  </a:cubicBezTo>
                  <a:cubicBezTo>
                    <a:pt x="11" y="1"/>
                    <a:pt x="12" y="1"/>
                    <a:pt x="13" y="2"/>
                  </a:cubicBezTo>
                  <a:cubicBezTo>
                    <a:pt x="13" y="3"/>
                    <a:pt x="14" y="4"/>
                    <a:pt x="14" y="5"/>
                  </a:cubicBezTo>
                  <a:cubicBezTo>
                    <a:pt x="15" y="6"/>
                    <a:pt x="15" y="7"/>
                    <a:pt x="1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 name="Freeform 37"/>
            <p:cNvSpPr>
              <a:spLocks noEditPoints="1"/>
            </p:cNvSpPr>
            <p:nvPr/>
          </p:nvSpPr>
          <p:spPr bwMode="auto">
            <a:xfrm>
              <a:off x="2519363" y="2574925"/>
              <a:ext cx="47625" cy="63500"/>
            </a:xfrm>
            <a:custGeom>
              <a:avLst/>
              <a:gdLst>
                <a:gd name="T0" fmla="*/ 5 w 13"/>
                <a:gd name="T1" fmla="*/ 10 h 17"/>
                <a:gd name="T2" fmla="*/ 8 w 13"/>
                <a:gd name="T3" fmla="*/ 6 h 17"/>
                <a:gd name="T4" fmla="*/ 13 w 13"/>
                <a:gd name="T5" fmla="*/ 5 h 17"/>
                <a:gd name="T6" fmla="*/ 13 w 13"/>
                <a:gd name="T7" fmla="*/ 6 h 17"/>
                <a:gd name="T8" fmla="*/ 13 w 13"/>
                <a:gd name="T9" fmla="*/ 6 h 17"/>
                <a:gd name="T10" fmla="*/ 11 w 13"/>
                <a:gd name="T11" fmla="*/ 10 h 17"/>
                <a:gd name="T12" fmla="*/ 12 w 13"/>
                <a:gd name="T13" fmla="*/ 11 h 17"/>
                <a:gd name="T14" fmla="*/ 12 w 13"/>
                <a:gd name="T15" fmla="*/ 12 h 17"/>
                <a:gd name="T16" fmla="*/ 12 w 13"/>
                <a:gd name="T17" fmla="*/ 12 h 17"/>
                <a:gd name="T18" fmla="*/ 10 w 13"/>
                <a:gd name="T19" fmla="*/ 13 h 17"/>
                <a:gd name="T20" fmla="*/ 10 w 13"/>
                <a:gd name="T21" fmla="*/ 17 h 17"/>
                <a:gd name="T22" fmla="*/ 9 w 13"/>
                <a:gd name="T23" fmla="*/ 17 h 17"/>
                <a:gd name="T24" fmla="*/ 8 w 13"/>
                <a:gd name="T25" fmla="*/ 17 h 17"/>
                <a:gd name="T26" fmla="*/ 7 w 13"/>
                <a:gd name="T27" fmla="*/ 17 h 17"/>
                <a:gd name="T28" fmla="*/ 8 w 13"/>
                <a:gd name="T29" fmla="*/ 13 h 17"/>
                <a:gd name="T30" fmla="*/ 4 w 13"/>
                <a:gd name="T31" fmla="*/ 17 h 17"/>
                <a:gd name="T32" fmla="*/ 4 w 13"/>
                <a:gd name="T33" fmla="*/ 17 h 17"/>
                <a:gd name="T34" fmla="*/ 3 w 13"/>
                <a:gd name="T35" fmla="*/ 17 h 17"/>
                <a:gd name="T36" fmla="*/ 2 w 13"/>
                <a:gd name="T37" fmla="*/ 17 h 17"/>
                <a:gd name="T38" fmla="*/ 2 w 13"/>
                <a:gd name="T39" fmla="*/ 17 h 17"/>
                <a:gd name="T40" fmla="*/ 1 w 13"/>
                <a:gd name="T41" fmla="*/ 13 h 17"/>
                <a:gd name="T42" fmla="*/ 0 w 13"/>
                <a:gd name="T43" fmla="*/ 11 h 17"/>
                <a:gd name="T44" fmla="*/ 0 w 13"/>
                <a:gd name="T45" fmla="*/ 10 h 17"/>
                <a:gd name="T46" fmla="*/ 1 w 13"/>
                <a:gd name="T47" fmla="*/ 10 h 17"/>
                <a:gd name="T48" fmla="*/ 3 w 13"/>
                <a:gd name="T49" fmla="*/ 6 h 17"/>
                <a:gd name="T50" fmla="*/ 1 w 13"/>
                <a:gd name="T51" fmla="*/ 6 h 17"/>
                <a:gd name="T52" fmla="*/ 1 w 13"/>
                <a:gd name="T53" fmla="*/ 4 h 17"/>
                <a:gd name="T54" fmla="*/ 3 w 13"/>
                <a:gd name="T55" fmla="*/ 4 h 17"/>
                <a:gd name="T56" fmla="*/ 4 w 13"/>
                <a:gd name="T57" fmla="*/ 0 h 17"/>
                <a:gd name="T58" fmla="*/ 4 w 13"/>
                <a:gd name="T59" fmla="*/ 0 h 17"/>
                <a:gd name="T60" fmla="*/ 6 w 13"/>
                <a:gd name="T61" fmla="*/ 0 h 17"/>
                <a:gd name="T62" fmla="*/ 6 w 13"/>
                <a:gd name="T63" fmla="*/ 0 h 17"/>
                <a:gd name="T64" fmla="*/ 6 w 13"/>
                <a:gd name="T65" fmla="*/ 4 h 17"/>
                <a:gd name="T66" fmla="*/ 9 w 13"/>
                <a:gd name="T67" fmla="*/ 0 h 17"/>
                <a:gd name="T68" fmla="*/ 9 w 13"/>
                <a:gd name="T69" fmla="*/ 0 h 17"/>
                <a:gd name="T70" fmla="*/ 11 w 13"/>
                <a:gd name="T71" fmla="*/ 0 h 17"/>
                <a:gd name="T72" fmla="*/ 12 w 13"/>
                <a:gd name="T73" fmla="*/ 0 h 17"/>
                <a:gd name="T74" fmla="*/ 12 w 13"/>
                <a:gd name="T75" fmla="*/ 0 h 17"/>
                <a:gd name="T76" fmla="*/ 13 w 13"/>
                <a:gd name="T77" fmla="*/ 4 h 17"/>
                <a:gd name="T78" fmla="*/ 13 w 13"/>
                <a:gd name="T7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7">
                  <a:moveTo>
                    <a:pt x="5" y="6"/>
                  </a:moveTo>
                  <a:cubicBezTo>
                    <a:pt x="5" y="10"/>
                    <a:pt x="5" y="10"/>
                    <a:pt x="5" y="10"/>
                  </a:cubicBezTo>
                  <a:cubicBezTo>
                    <a:pt x="8" y="10"/>
                    <a:pt x="8" y="10"/>
                    <a:pt x="8" y="10"/>
                  </a:cubicBezTo>
                  <a:cubicBezTo>
                    <a:pt x="8" y="6"/>
                    <a:pt x="8" y="6"/>
                    <a:pt x="8" y="6"/>
                  </a:cubicBezTo>
                  <a:lnTo>
                    <a:pt x="5" y="6"/>
                  </a:lnTo>
                  <a:close/>
                  <a:moveTo>
                    <a:pt x="13" y="5"/>
                  </a:moveTo>
                  <a:cubicBezTo>
                    <a:pt x="13" y="5"/>
                    <a:pt x="13" y="6"/>
                    <a:pt x="13" y="6"/>
                  </a:cubicBezTo>
                  <a:cubicBezTo>
                    <a:pt x="13" y="6"/>
                    <a:pt x="13" y="6"/>
                    <a:pt x="13" y="6"/>
                  </a:cubicBezTo>
                  <a:cubicBezTo>
                    <a:pt x="13" y="6"/>
                    <a:pt x="13" y="6"/>
                    <a:pt x="13" y="6"/>
                  </a:cubicBezTo>
                  <a:cubicBezTo>
                    <a:pt x="13" y="6"/>
                    <a:pt x="13" y="6"/>
                    <a:pt x="13" y="6"/>
                  </a:cubicBezTo>
                  <a:cubicBezTo>
                    <a:pt x="11" y="6"/>
                    <a:pt x="11" y="6"/>
                    <a:pt x="11" y="6"/>
                  </a:cubicBezTo>
                  <a:cubicBezTo>
                    <a:pt x="11" y="10"/>
                    <a:pt x="11" y="10"/>
                    <a:pt x="11" y="10"/>
                  </a:cubicBezTo>
                  <a:cubicBezTo>
                    <a:pt x="12" y="10"/>
                    <a:pt x="12" y="10"/>
                    <a:pt x="12" y="10"/>
                  </a:cubicBezTo>
                  <a:cubicBezTo>
                    <a:pt x="12" y="10"/>
                    <a:pt x="12" y="10"/>
                    <a:pt x="12" y="11"/>
                  </a:cubicBezTo>
                  <a:cubicBezTo>
                    <a:pt x="12" y="11"/>
                    <a:pt x="13" y="11"/>
                    <a:pt x="13" y="11"/>
                  </a:cubicBezTo>
                  <a:cubicBezTo>
                    <a:pt x="13" y="12"/>
                    <a:pt x="12" y="12"/>
                    <a:pt x="12" y="12"/>
                  </a:cubicBezTo>
                  <a:cubicBezTo>
                    <a:pt x="12" y="12"/>
                    <a:pt x="12" y="12"/>
                    <a:pt x="12" y="12"/>
                  </a:cubicBezTo>
                  <a:cubicBezTo>
                    <a:pt x="12" y="12"/>
                    <a:pt x="12" y="12"/>
                    <a:pt x="12" y="12"/>
                  </a:cubicBezTo>
                  <a:cubicBezTo>
                    <a:pt x="12" y="13"/>
                    <a:pt x="12" y="13"/>
                    <a:pt x="12" y="13"/>
                  </a:cubicBezTo>
                  <a:cubicBezTo>
                    <a:pt x="10" y="13"/>
                    <a:pt x="10" y="13"/>
                    <a:pt x="10" y="13"/>
                  </a:cubicBezTo>
                  <a:cubicBezTo>
                    <a:pt x="10" y="17"/>
                    <a:pt x="10" y="17"/>
                    <a:pt x="10" y="17"/>
                  </a:cubicBezTo>
                  <a:cubicBezTo>
                    <a:pt x="10" y="17"/>
                    <a:pt x="10" y="17"/>
                    <a:pt x="10" y="17"/>
                  </a:cubicBezTo>
                  <a:cubicBezTo>
                    <a:pt x="10" y="17"/>
                    <a:pt x="10" y="17"/>
                    <a:pt x="10" y="17"/>
                  </a:cubicBezTo>
                  <a:cubicBezTo>
                    <a:pt x="9" y="17"/>
                    <a:pt x="9" y="17"/>
                    <a:pt x="9" y="17"/>
                  </a:cubicBezTo>
                  <a:cubicBezTo>
                    <a:pt x="9" y="17"/>
                    <a:pt x="9" y="17"/>
                    <a:pt x="9" y="17"/>
                  </a:cubicBezTo>
                  <a:cubicBezTo>
                    <a:pt x="8" y="17"/>
                    <a:pt x="8" y="17"/>
                    <a:pt x="8" y="17"/>
                  </a:cubicBezTo>
                  <a:cubicBezTo>
                    <a:pt x="8" y="17"/>
                    <a:pt x="8" y="17"/>
                    <a:pt x="7" y="17"/>
                  </a:cubicBezTo>
                  <a:cubicBezTo>
                    <a:pt x="7" y="17"/>
                    <a:pt x="7" y="17"/>
                    <a:pt x="7" y="17"/>
                  </a:cubicBezTo>
                  <a:cubicBezTo>
                    <a:pt x="7" y="17"/>
                    <a:pt x="7" y="17"/>
                    <a:pt x="7" y="17"/>
                  </a:cubicBezTo>
                  <a:cubicBezTo>
                    <a:pt x="8" y="13"/>
                    <a:pt x="8" y="13"/>
                    <a:pt x="8" y="13"/>
                  </a:cubicBezTo>
                  <a:cubicBezTo>
                    <a:pt x="5" y="13"/>
                    <a:pt x="5" y="13"/>
                    <a:pt x="5" y="13"/>
                  </a:cubicBezTo>
                  <a:cubicBezTo>
                    <a:pt x="4" y="17"/>
                    <a:pt x="4" y="17"/>
                    <a:pt x="4" y="17"/>
                  </a:cubicBezTo>
                  <a:cubicBezTo>
                    <a:pt x="4" y="17"/>
                    <a:pt x="4" y="17"/>
                    <a:pt x="4" y="17"/>
                  </a:cubicBezTo>
                  <a:cubicBezTo>
                    <a:pt x="4" y="17"/>
                    <a:pt x="4" y="17"/>
                    <a:pt x="4" y="17"/>
                  </a:cubicBezTo>
                  <a:cubicBezTo>
                    <a:pt x="4" y="17"/>
                    <a:pt x="4" y="17"/>
                    <a:pt x="4" y="17"/>
                  </a:cubicBezTo>
                  <a:cubicBezTo>
                    <a:pt x="3" y="17"/>
                    <a:pt x="3" y="17"/>
                    <a:pt x="3" y="17"/>
                  </a:cubicBezTo>
                  <a:cubicBezTo>
                    <a:pt x="3" y="17"/>
                    <a:pt x="2" y="17"/>
                    <a:pt x="2" y="17"/>
                  </a:cubicBezTo>
                  <a:cubicBezTo>
                    <a:pt x="2" y="17"/>
                    <a:pt x="2" y="17"/>
                    <a:pt x="2" y="17"/>
                  </a:cubicBezTo>
                  <a:cubicBezTo>
                    <a:pt x="2" y="17"/>
                    <a:pt x="2" y="17"/>
                    <a:pt x="2" y="17"/>
                  </a:cubicBezTo>
                  <a:cubicBezTo>
                    <a:pt x="2" y="17"/>
                    <a:pt x="2" y="17"/>
                    <a:pt x="2" y="17"/>
                  </a:cubicBezTo>
                  <a:cubicBezTo>
                    <a:pt x="2" y="13"/>
                    <a:pt x="2" y="13"/>
                    <a:pt x="2" y="13"/>
                  </a:cubicBezTo>
                  <a:cubicBezTo>
                    <a:pt x="1" y="13"/>
                    <a:pt x="1" y="13"/>
                    <a:pt x="1" y="13"/>
                  </a:cubicBezTo>
                  <a:cubicBezTo>
                    <a:pt x="1" y="13"/>
                    <a:pt x="0" y="12"/>
                    <a:pt x="0" y="12"/>
                  </a:cubicBezTo>
                  <a:cubicBezTo>
                    <a:pt x="0" y="12"/>
                    <a:pt x="0" y="12"/>
                    <a:pt x="0" y="11"/>
                  </a:cubicBezTo>
                  <a:cubicBezTo>
                    <a:pt x="0" y="11"/>
                    <a:pt x="0" y="11"/>
                    <a:pt x="0" y="11"/>
                  </a:cubicBezTo>
                  <a:cubicBezTo>
                    <a:pt x="0" y="11"/>
                    <a:pt x="0" y="11"/>
                    <a:pt x="0" y="10"/>
                  </a:cubicBezTo>
                  <a:cubicBezTo>
                    <a:pt x="0" y="10"/>
                    <a:pt x="0" y="10"/>
                    <a:pt x="1" y="10"/>
                  </a:cubicBezTo>
                  <a:cubicBezTo>
                    <a:pt x="1" y="10"/>
                    <a:pt x="1" y="10"/>
                    <a:pt x="1" y="10"/>
                  </a:cubicBezTo>
                  <a:cubicBezTo>
                    <a:pt x="2" y="10"/>
                    <a:pt x="2" y="10"/>
                    <a:pt x="2" y="10"/>
                  </a:cubicBezTo>
                  <a:cubicBezTo>
                    <a:pt x="3" y="6"/>
                    <a:pt x="3" y="6"/>
                    <a:pt x="3" y="6"/>
                  </a:cubicBezTo>
                  <a:cubicBezTo>
                    <a:pt x="1" y="6"/>
                    <a:pt x="1" y="6"/>
                    <a:pt x="1" y="6"/>
                  </a:cubicBezTo>
                  <a:cubicBezTo>
                    <a:pt x="1" y="6"/>
                    <a:pt x="1" y="6"/>
                    <a:pt x="1" y="6"/>
                  </a:cubicBezTo>
                  <a:cubicBezTo>
                    <a:pt x="1" y="6"/>
                    <a:pt x="1" y="6"/>
                    <a:pt x="1" y="5"/>
                  </a:cubicBezTo>
                  <a:cubicBezTo>
                    <a:pt x="1" y="5"/>
                    <a:pt x="1" y="5"/>
                    <a:pt x="1" y="4"/>
                  </a:cubicBezTo>
                  <a:cubicBezTo>
                    <a:pt x="1" y="4"/>
                    <a:pt x="1" y="4"/>
                    <a:pt x="1" y="4"/>
                  </a:cubicBezTo>
                  <a:cubicBezTo>
                    <a:pt x="3" y="4"/>
                    <a:pt x="3" y="4"/>
                    <a:pt x="3" y="4"/>
                  </a:cubicBezTo>
                  <a:cubicBezTo>
                    <a:pt x="4" y="0"/>
                    <a:pt x="4" y="0"/>
                    <a:pt x="4" y="0"/>
                  </a:cubicBezTo>
                  <a:cubicBezTo>
                    <a:pt x="4" y="0"/>
                    <a:pt x="4" y="0"/>
                    <a:pt x="4" y="0"/>
                  </a:cubicBezTo>
                  <a:cubicBezTo>
                    <a:pt x="4" y="0"/>
                    <a:pt x="4" y="0"/>
                    <a:pt x="4" y="0"/>
                  </a:cubicBezTo>
                  <a:cubicBezTo>
                    <a:pt x="4" y="0"/>
                    <a:pt x="4" y="0"/>
                    <a:pt x="4" y="0"/>
                  </a:cubicBezTo>
                  <a:cubicBezTo>
                    <a:pt x="4" y="0"/>
                    <a:pt x="5" y="0"/>
                    <a:pt x="5" y="0"/>
                  </a:cubicBezTo>
                  <a:cubicBezTo>
                    <a:pt x="5" y="0"/>
                    <a:pt x="5" y="0"/>
                    <a:pt x="6" y="0"/>
                  </a:cubicBezTo>
                  <a:cubicBezTo>
                    <a:pt x="6" y="0"/>
                    <a:pt x="6" y="0"/>
                    <a:pt x="6" y="0"/>
                  </a:cubicBezTo>
                  <a:cubicBezTo>
                    <a:pt x="6" y="0"/>
                    <a:pt x="6" y="0"/>
                    <a:pt x="6" y="0"/>
                  </a:cubicBezTo>
                  <a:cubicBezTo>
                    <a:pt x="6" y="0"/>
                    <a:pt x="6" y="0"/>
                    <a:pt x="6" y="0"/>
                  </a:cubicBezTo>
                  <a:cubicBezTo>
                    <a:pt x="6" y="4"/>
                    <a:pt x="6" y="4"/>
                    <a:pt x="6" y="4"/>
                  </a:cubicBezTo>
                  <a:cubicBezTo>
                    <a:pt x="9" y="4"/>
                    <a:pt x="9" y="4"/>
                    <a:pt x="9" y="4"/>
                  </a:cubicBezTo>
                  <a:cubicBezTo>
                    <a:pt x="9" y="0"/>
                    <a:pt x="9" y="0"/>
                    <a:pt x="9" y="0"/>
                  </a:cubicBezTo>
                  <a:cubicBezTo>
                    <a:pt x="9" y="0"/>
                    <a:pt x="9" y="0"/>
                    <a:pt x="9" y="0"/>
                  </a:cubicBezTo>
                  <a:cubicBezTo>
                    <a:pt x="9" y="0"/>
                    <a:pt x="9" y="0"/>
                    <a:pt x="9" y="0"/>
                  </a:cubicBezTo>
                  <a:cubicBezTo>
                    <a:pt x="10" y="0"/>
                    <a:pt x="10" y="0"/>
                    <a:pt x="10" y="0"/>
                  </a:cubicBezTo>
                  <a:cubicBezTo>
                    <a:pt x="10" y="0"/>
                    <a:pt x="10" y="0"/>
                    <a:pt x="11" y="0"/>
                  </a:cubicBezTo>
                  <a:cubicBezTo>
                    <a:pt x="11" y="0"/>
                    <a:pt x="11" y="0"/>
                    <a:pt x="11" y="0"/>
                  </a:cubicBezTo>
                  <a:cubicBezTo>
                    <a:pt x="11" y="0"/>
                    <a:pt x="12" y="0"/>
                    <a:pt x="12" y="0"/>
                  </a:cubicBezTo>
                  <a:cubicBezTo>
                    <a:pt x="12" y="0"/>
                    <a:pt x="12" y="0"/>
                    <a:pt x="12" y="0"/>
                  </a:cubicBezTo>
                  <a:cubicBezTo>
                    <a:pt x="12" y="0"/>
                    <a:pt x="12" y="0"/>
                    <a:pt x="12" y="0"/>
                  </a:cubicBezTo>
                  <a:cubicBezTo>
                    <a:pt x="11" y="4"/>
                    <a:pt x="11" y="4"/>
                    <a:pt x="11" y="4"/>
                  </a:cubicBezTo>
                  <a:cubicBezTo>
                    <a:pt x="13" y="4"/>
                    <a:pt x="13" y="4"/>
                    <a:pt x="13" y="4"/>
                  </a:cubicBezTo>
                  <a:cubicBezTo>
                    <a:pt x="13" y="4"/>
                    <a:pt x="13" y="4"/>
                    <a:pt x="13" y="4"/>
                  </a:cubicBezTo>
                  <a:cubicBezTo>
                    <a:pt x="13" y="5"/>
                    <a:pt x="13" y="5"/>
                    <a:pt x="1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 name="Freeform 38"/>
            <p:cNvSpPr>
              <a:spLocks noEditPoints="1"/>
            </p:cNvSpPr>
            <p:nvPr/>
          </p:nvSpPr>
          <p:spPr bwMode="auto">
            <a:xfrm>
              <a:off x="2657475" y="2571750"/>
              <a:ext cx="44450" cy="66675"/>
            </a:xfrm>
            <a:custGeom>
              <a:avLst/>
              <a:gdLst>
                <a:gd name="T0" fmla="*/ 9 w 12"/>
                <a:gd name="T1" fmla="*/ 10 h 18"/>
                <a:gd name="T2" fmla="*/ 9 w 12"/>
                <a:gd name="T3" fmla="*/ 7 h 18"/>
                <a:gd name="T4" fmla="*/ 9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4 w 12"/>
                <a:gd name="T19" fmla="*/ 7 h 18"/>
                <a:gd name="T20" fmla="*/ 4 w 12"/>
                <a:gd name="T21" fmla="*/ 9 h 18"/>
                <a:gd name="T22" fmla="*/ 4 w 12"/>
                <a:gd name="T23" fmla="*/ 12 h 18"/>
                <a:gd name="T24" fmla="*/ 4 w 12"/>
                <a:gd name="T25" fmla="*/ 14 h 18"/>
                <a:gd name="T26" fmla="*/ 5 w 12"/>
                <a:gd name="T27" fmla="*/ 15 h 18"/>
                <a:gd name="T28" fmla="*/ 6 w 12"/>
                <a:gd name="T29" fmla="*/ 16 h 18"/>
                <a:gd name="T30" fmla="*/ 7 w 12"/>
                <a:gd name="T31" fmla="*/ 15 h 18"/>
                <a:gd name="T32" fmla="*/ 8 w 12"/>
                <a:gd name="T33" fmla="*/ 15 h 18"/>
                <a:gd name="T34" fmla="*/ 8 w 12"/>
                <a:gd name="T35" fmla="*/ 14 h 18"/>
                <a:gd name="T36" fmla="*/ 9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9" y="6"/>
                    <a:pt x="9" y="6"/>
                  </a:cubicBezTo>
                  <a:cubicBezTo>
                    <a:pt x="8" y="5"/>
                    <a:pt x="8" y="5"/>
                    <a:pt x="8" y="5"/>
                  </a:cubicBezTo>
                  <a:cubicBezTo>
                    <a:pt x="8" y="4"/>
                    <a:pt x="8" y="4"/>
                    <a:pt x="8" y="4"/>
                  </a:cubicBezTo>
                  <a:cubicBezTo>
                    <a:pt x="8" y="4"/>
                    <a:pt x="7" y="3"/>
                    <a:pt x="7" y="3"/>
                  </a:cubicBezTo>
                  <a:cubicBezTo>
                    <a:pt x="7" y="3"/>
                    <a:pt x="7" y="3"/>
                    <a:pt x="6" y="3"/>
                  </a:cubicBezTo>
                  <a:cubicBezTo>
                    <a:pt x="6" y="3"/>
                    <a:pt x="5" y="3"/>
                    <a:pt x="5" y="4"/>
                  </a:cubicBezTo>
                  <a:cubicBezTo>
                    <a:pt x="5" y="4"/>
                    <a:pt x="4" y="4"/>
                    <a:pt x="4" y="5"/>
                  </a:cubicBezTo>
                  <a:cubicBezTo>
                    <a:pt x="4" y="5"/>
                    <a:pt x="4" y="6"/>
                    <a:pt x="4" y="7"/>
                  </a:cubicBezTo>
                  <a:cubicBezTo>
                    <a:pt x="4" y="7"/>
                    <a:pt x="4" y="8"/>
                    <a:pt x="4" y="9"/>
                  </a:cubicBezTo>
                  <a:cubicBezTo>
                    <a:pt x="4" y="11"/>
                    <a:pt x="4" y="12"/>
                    <a:pt x="4" y="12"/>
                  </a:cubicBezTo>
                  <a:cubicBezTo>
                    <a:pt x="4" y="13"/>
                    <a:pt x="4" y="14"/>
                    <a:pt x="4" y="14"/>
                  </a:cubicBezTo>
                  <a:cubicBezTo>
                    <a:pt x="4" y="15"/>
                    <a:pt x="5" y="15"/>
                    <a:pt x="5" y="15"/>
                  </a:cubicBezTo>
                  <a:cubicBezTo>
                    <a:pt x="5" y="16"/>
                    <a:pt x="6" y="16"/>
                    <a:pt x="6" y="16"/>
                  </a:cubicBezTo>
                  <a:cubicBezTo>
                    <a:pt x="7" y="16"/>
                    <a:pt x="7" y="16"/>
                    <a:pt x="7" y="15"/>
                  </a:cubicBezTo>
                  <a:cubicBezTo>
                    <a:pt x="7" y="15"/>
                    <a:pt x="8" y="15"/>
                    <a:pt x="8" y="15"/>
                  </a:cubicBezTo>
                  <a:cubicBezTo>
                    <a:pt x="8" y="15"/>
                    <a:pt x="8" y="14"/>
                    <a:pt x="8" y="14"/>
                  </a:cubicBezTo>
                  <a:cubicBezTo>
                    <a:pt x="8" y="14"/>
                    <a:pt x="9" y="13"/>
                    <a:pt x="9" y="13"/>
                  </a:cubicBezTo>
                  <a:cubicBezTo>
                    <a:pt x="9"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2" y="17"/>
                    <a:pt x="1" y="16"/>
                  </a:cubicBezTo>
                  <a:cubicBezTo>
                    <a:pt x="1" y="15"/>
                    <a:pt x="0" y="14"/>
                    <a:pt x="0" y="13"/>
                  </a:cubicBezTo>
                  <a:cubicBezTo>
                    <a:pt x="0" y="12"/>
                    <a:pt x="0" y="11"/>
                    <a:pt x="0" y="10"/>
                  </a:cubicBezTo>
                  <a:cubicBezTo>
                    <a:pt x="0" y="8"/>
                    <a:pt x="0" y="7"/>
                    <a:pt x="0" y="6"/>
                  </a:cubicBezTo>
                  <a:cubicBezTo>
                    <a:pt x="1" y="5"/>
                    <a:pt x="1" y="4"/>
                    <a:pt x="1" y="3"/>
                  </a:cubicBezTo>
                  <a:cubicBezTo>
                    <a:pt x="2" y="2"/>
                    <a:pt x="3" y="2"/>
                    <a:pt x="3" y="1"/>
                  </a:cubicBezTo>
                  <a:cubicBezTo>
                    <a:pt x="4" y="1"/>
                    <a:pt x="5" y="0"/>
                    <a:pt x="6" y="0"/>
                  </a:cubicBezTo>
                  <a:cubicBezTo>
                    <a:pt x="8" y="0"/>
                    <a:pt x="9" y="1"/>
                    <a:pt x="9" y="1"/>
                  </a:cubicBezTo>
                  <a:cubicBezTo>
                    <a:pt x="10" y="1"/>
                    <a:pt x="11" y="2"/>
                    <a:pt x="11" y="3"/>
                  </a:cubicBezTo>
                  <a:cubicBezTo>
                    <a:pt x="12"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 name="Freeform 39"/>
            <p:cNvSpPr>
              <a:spLocks noEditPoints="1"/>
            </p:cNvSpPr>
            <p:nvPr/>
          </p:nvSpPr>
          <p:spPr bwMode="auto">
            <a:xfrm>
              <a:off x="2709863" y="2571750"/>
              <a:ext cx="44450" cy="66675"/>
            </a:xfrm>
            <a:custGeom>
              <a:avLst/>
              <a:gdLst>
                <a:gd name="T0" fmla="*/ 9 w 12"/>
                <a:gd name="T1" fmla="*/ 10 h 18"/>
                <a:gd name="T2" fmla="*/ 9 w 12"/>
                <a:gd name="T3" fmla="*/ 7 h 18"/>
                <a:gd name="T4" fmla="*/ 9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4 w 12"/>
                <a:gd name="T19" fmla="*/ 7 h 18"/>
                <a:gd name="T20" fmla="*/ 3 w 12"/>
                <a:gd name="T21" fmla="*/ 9 h 18"/>
                <a:gd name="T22" fmla="*/ 4 w 12"/>
                <a:gd name="T23" fmla="*/ 12 h 18"/>
                <a:gd name="T24" fmla="*/ 4 w 12"/>
                <a:gd name="T25" fmla="*/ 14 h 18"/>
                <a:gd name="T26" fmla="*/ 5 w 12"/>
                <a:gd name="T27" fmla="*/ 15 h 18"/>
                <a:gd name="T28" fmla="*/ 6 w 12"/>
                <a:gd name="T29" fmla="*/ 16 h 18"/>
                <a:gd name="T30" fmla="*/ 7 w 12"/>
                <a:gd name="T31" fmla="*/ 15 h 18"/>
                <a:gd name="T32" fmla="*/ 8 w 12"/>
                <a:gd name="T33" fmla="*/ 15 h 18"/>
                <a:gd name="T34" fmla="*/ 8 w 12"/>
                <a:gd name="T35" fmla="*/ 14 h 18"/>
                <a:gd name="T36" fmla="*/ 9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9" y="6"/>
                    <a:pt x="9" y="6"/>
                  </a:cubicBezTo>
                  <a:cubicBezTo>
                    <a:pt x="8" y="5"/>
                    <a:pt x="8" y="5"/>
                    <a:pt x="8" y="5"/>
                  </a:cubicBezTo>
                  <a:cubicBezTo>
                    <a:pt x="8" y="4"/>
                    <a:pt x="8" y="4"/>
                    <a:pt x="8" y="4"/>
                  </a:cubicBezTo>
                  <a:cubicBezTo>
                    <a:pt x="7" y="4"/>
                    <a:pt x="7" y="3"/>
                    <a:pt x="7" y="3"/>
                  </a:cubicBezTo>
                  <a:cubicBezTo>
                    <a:pt x="7" y="3"/>
                    <a:pt x="6" y="3"/>
                    <a:pt x="6" y="3"/>
                  </a:cubicBezTo>
                  <a:cubicBezTo>
                    <a:pt x="6" y="3"/>
                    <a:pt x="5" y="3"/>
                    <a:pt x="5" y="4"/>
                  </a:cubicBezTo>
                  <a:cubicBezTo>
                    <a:pt x="5" y="4"/>
                    <a:pt x="4" y="4"/>
                    <a:pt x="4" y="5"/>
                  </a:cubicBezTo>
                  <a:cubicBezTo>
                    <a:pt x="4" y="5"/>
                    <a:pt x="4" y="6"/>
                    <a:pt x="4" y="7"/>
                  </a:cubicBezTo>
                  <a:cubicBezTo>
                    <a:pt x="4" y="7"/>
                    <a:pt x="3" y="8"/>
                    <a:pt x="3" y="9"/>
                  </a:cubicBezTo>
                  <a:cubicBezTo>
                    <a:pt x="3" y="11"/>
                    <a:pt x="4" y="12"/>
                    <a:pt x="4" y="12"/>
                  </a:cubicBezTo>
                  <a:cubicBezTo>
                    <a:pt x="4" y="13"/>
                    <a:pt x="4" y="14"/>
                    <a:pt x="4" y="14"/>
                  </a:cubicBezTo>
                  <a:cubicBezTo>
                    <a:pt x="4" y="15"/>
                    <a:pt x="5" y="15"/>
                    <a:pt x="5" y="15"/>
                  </a:cubicBezTo>
                  <a:cubicBezTo>
                    <a:pt x="5" y="16"/>
                    <a:pt x="6" y="16"/>
                    <a:pt x="6" y="16"/>
                  </a:cubicBezTo>
                  <a:cubicBezTo>
                    <a:pt x="6" y="16"/>
                    <a:pt x="7" y="16"/>
                    <a:pt x="7" y="15"/>
                  </a:cubicBezTo>
                  <a:cubicBezTo>
                    <a:pt x="7" y="15"/>
                    <a:pt x="8" y="15"/>
                    <a:pt x="8" y="15"/>
                  </a:cubicBezTo>
                  <a:cubicBezTo>
                    <a:pt x="8" y="15"/>
                    <a:pt x="8" y="14"/>
                    <a:pt x="8" y="14"/>
                  </a:cubicBezTo>
                  <a:cubicBezTo>
                    <a:pt x="8" y="14"/>
                    <a:pt x="8" y="13"/>
                    <a:pt x="9" y="13"/>
                  </a:cubicBezTo>
                  <a:cubicBezTo>
                    <a:pt x="9"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2" y="17"/>
                    <a:pt x="1" y="16"/>
                  </a:cubicBezTo>
                  <a:cubicBezTo>
                    <a:pt x="1" y="15"/>
                    <a:pt x="0" y="14"/>
                    <a:pt x="0" y="13"/>
                  </a:cubicBezTo>
                  <a:cubicBezTo>
                    <a:pt x="0" y="12"/>
                    <a:pt x="0" y="11"/>
                    <a:pt x="0" y="10"/>
                  </a:cubicBezTo>
                  <a:cubicBezTo>
                    <a:pt x="0" y="8"/>
                    <a:pt x="0" y="7"/>
                    <a:pt x="0" y="6"/>
                  </a:cubicBezTo>
                  <a:cubicBezTo>
                    <a:pt x="1" y="5"/>
                    <a:pt x="1" y="4"/>
                    <a:pt x="1" y="3"/>
                  </a:cubicBezTo>
                  <a:cubicBezTo>
                    <a:pt x="2" y="2"/>
                    <a:pt x="3" y="2"/>
                    <a:pt x="3" y="1"/>
                  </a:cubicBezTo>
                  <a:cubicBezTo>
                    <a:pt x="4" y="1"/>
                    <a:pt x="5" y="0"/>
                    <a:pt x="6" y="0"/>
                  </a:cubicBezTo>
                  <a:cubicBezTo>
                    <a:pt x="8" y="0"/>
                    <a:pt x="8" y="1"/>
                    <a:pt x="9" y="1"/>
                  </a:cubicBezTo>
                  <a:cubicBezTo>
                    <a:pt x="10" y="1"/>
                    <a:pt x="11" y="2"/>
                    <a:pt x="11" y="3"/>
                  </a:cubicBezTo>
                  <a:cubicBezTo>
                    <a:pt x="12"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 name="Freeform 40"/>
            <p:cNvSpPr>
              <a:spLocks noEditPoints="1"/>
            </p:cNvSpPr>
            <p:nvPr/>
          </p:nvSpPr>
          <p:spPr bwMode="auto">
            <a:xfrm>
              <a:off x="2762250" y="2571750"/>
              <a:ext cx="46038" cy="66675"/>
            </a:xfrm>
            <a:custGeom>
              <a:avLst/>
              <a:gdLst>
                <a:gd name="T0" fmla="*/ 9 w 12"/>
                <a:gd name="T1" fmla="*/ 10 h 18"/>
                <a:gd name="T2" fmla="*/ 9 w 12"/>
                <a:gd name="T3" fmla="*/ 7 h 18"/>
                <a:gd name="T4" fmla="*/ 8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4 w 12"/>
                <a:gd name="T19" fmla="*/ 7 h 18"/>
                <a:gd name="T20" fmla="*/ 3 w 12"/>
                <a:gd name="T21" fmla="*/ 9 h 18"/>
                <a:gd name="T22" fmla="*/ 4 w 12"/>
                <a:gd name="T23" fmla="*/ 12 h 18"/>
                <a:gd name="T24" fmla="*/ 4 w 12"/>
                <a:gd name="T25" fmla="*/ 14 h 18"/>
                <a:gd name="T26" fmla="*/ 5 w 12"/>
                <a:gd name="T27" fmla="*/ 15 h 18"/>
                <a:gd name="T28" fmla="*/ 6 w 12"/>
                <a:gd name="T29" fmla="*/ 16 h 18"/>
                <a:gd name="T30" fmla="*/ 7 w 12"/>
                <a:gd name="T31" fmla="*/ 15 h 18"/>
                <a:gd name="T32" fmla="*/ 8 w 12"/>
                <a:gd name="T33" fmla="*/ 15 h 18"/>
                <a:gd name="T34" fmla="*/ 8 w 12"/>
                <a:gd name="T35" fmla="*/ 14 h 18"/>
                <a:gd name="T36" fmla="*/ 9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9" y="6"/>
                    <a:pt x="8" y="6"/>
                  </a:cubicBezTo>
                  <a:cubicBezTo>
                    <a:pt x="8" y="5"/>
                    <a:pt x="8" y="5"/>
                    <a:pt x="8" y="5"/>
                  </a:cubicBezTo>
                  <a:cubicBezTo>
                    <a:pt x="8" y="4"/>
                    <a:pt x="8" y="4"/>
                    <a:pt x="8" y="4"/>
                  </a:cubicBezTo>
                  <a:cubicBezTo>
                    <a:pt x="7" y="4"/>
                    <a:pt x="7" y="3"/>
                    <a:pt x="7" y="3"/>
                  </a:cubicBezTo>
                  <a:cubicBezTo>
                    <a:pt x="7" y="3"/>
                    <a:pt x="6" y="3"/>
                    <a:pt x="6" y="3"/>
                  </a:cubicBezTo>
                  <a:cubicBezTo>
                    <a:pt x="6" y="3"/>
                    <a:pt x="5" y="3"/>
                    <a:pt x="5" y="4"/>
                  </a:cubicBezTo>
                  <a:cubicBezTo>
                    <a:pt x="4" y="4"/>
                    <a:pt x="4" y="4"/>
                    <a:pt x="4" y="5"/>
                  </a:cubicBezTo>
                  <a:cubicBezTo>
                    <a:pt x="4" y="5"/>
                    <a:pt x="4" y="6"/>
                    <a:pt x="4" y="7"/>
                  </a:cubicBezTo>
                  <a:cubicBezTo>
                    <a:pt x="3" y="7"/>
                    <a:pt x="3" y="8"/>
                    <a:pt x="3" y="9"/>
                  </a:cubicBezTo>
                  <a:cubicBezTo>
                    <a:pt x="3" y="11"/>
                    <a:pt x="3" y="12"/>
                    <a:pt x="4" y="12"/>
                  </a:cubicBezTo>
                  <a:cubicBezTo>
                    <a:pt x="4" y="13"/>
                    <a:pt x="4" y="14"/>
                    <a:pt x="4" y="14"/>
                  </a:cubicBezTo>
                  <a:cubicBezTo>
                    <a:pt x="4" y="15"/>
                    <a:pt x="5" y="15"/>
                    <a:pt x="5" y="15"/>
                  </a:cubicBezTo>
                  <a:cubicBezTo>
                    <a:pt x="5" y="16"/>
                    <a:pt x="6" y="16"/>
                    <a:pt x="6" y="16"/>
                  </a:cubicBezTo>
                  <a:cubicBezTo>
                    <a:pt x="6" y="16"/>
                    <a:pt x="7" y="16"/>
                    <a:pt x="7" y="15"/>
                  </a:cubicBezTo>
                  <a:cubicBezTo>
                    <a:pt x="7" y="15"/>
                    <a:pt x="7" y="15"/>
                    <a:pt x="8" y="15"/>
                  </a:cubicBezTo>
                  <a:cubicBezTo>
                    <a:pt x="8" y="15"/>
                    <a:pt x="8" y="14"/>
                    <a:pt x="8" y="14"/>
                  </a:cubicBezTo>
                  <a:cubicBezTo>
                    <a:pt x="8" y="14"/>
                    <a:pt x="8" y="13"/>
                    <a:pt x="9" y="13"/>
                  </a:cubicBezTo>
                  <a:cubicBezTo>
                    <a:pt x="9"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2" y="17"/>
                    <a:pt x="1" y="16"/>
                  </a:cubicBezTo>
                  <a:cubicBezTo>
                    <a:pt x="1" y="15"/>
                    <a:pt x="0" y="14"/>
                    <a:pt x="0" y="13"/>
                  </a:cubicBezTo>
                  <a:cubicBezTo>
                    <a:pt x="0" y="12"/>
                    <a:pt x="0" y="11"/>
                    <a:pt x="0" y="10"/>
                  </a:cubicBezTo>
                  <a:cubicBezTo>
                    <a:pt x="0" y="8"/>
                    <a:pt x="0" y="7"/>
                    <a:pt x="0" y="6"/>
                  </a:cubicBezTo>
                  <a:cubicBezTo>
                    <a:pt x="0" y="5"/>
                    <a:pt x="1" y="4"/>
                    <a:pt x="1" y="3"/>
                  </a:cubicBezTo>
                  <a:cubicBezTo>
                    <a:pt x="2" y="2"/>
                    <a:pt x="2" y="2"/>
                    <a:pt x="3" y="1"/>
                  </a:cubicBezTo>
                  <a:cubicBezTo>
                    <a:pt x="4" y="1"/>
                    <a:pt x="5" y="0"/>
                    <a:pt x="6" y="0"/>
                  </a:cubicBezTo>
                  <a:cubicBezTo>
                    <a:pt x="7" y="0"/>
                    <a:pt x="8" y="1"/>
                    <a:pt x="9" y="1"/>
                  </a:cubicBezTo>
                  <a:cubicBezTo>
                    <a:pt x="10" y="1"/>
                    <a:pt x="11" y="2"/>
                    <a:pt x="11" y="3"/>
                  </a:cubicBezTo>
                  <a:cubicBezTo>
                    <a:pt x="12"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 name="Freeform 41"/>
            <p:cNvSpPr>
              <a:spLocks noEditPoints="1"/>
            </p:cNvSpPr>
            <p:nvPr/>
          </p:nvSpPr>
          <p:spPr bwMode="auto">
            <a:xfrm>
              <a:off x="2814638" y="2571750"/>
              <a:ext cx="46038" cy="66675"/>
            </a:xfrm>
            <a:custGeom>
              <a:avLst/>
              <a:gdLst>
                <a:gd name="T0" fmla="*/ 9 w 12"/>
                <a:gd name="T1" fmla="*/ 10 h 18"/>
                <a:gd name="T2" fmla="*/ 9 w 12"/>
                <a:gd name="T3" fmla="*/ 7 h 18"/>
                <a:gd name="T4" fmla="*/ 8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4 w 12"/>
                <a:gd name="T19" fmla="*/ 7 h 18"/>
                <a:gd name="T20" fmla="*/ 3 w 12"/>
                <a:gd name="T21" fmla="*/ 9 h 18"/>
                <a:gd name="T22" fmla="*/ 4 w 12"/>
                <a:gd name="T23" fmla="*/ 12 h 18"/>
                <a:gd name="T24" fmla="*/ 4 w 12"/>
                <a:gd name="T25" fmla="*/ 14 h 18"/>
                <a:gd name="T26" fmla="*/ 5 w 12"/>
                <a:gd name="T27" fmla="*/ 15 h 18"/>
                <a:gd name="T28" fmla="*/ 6 w 12"/>
                <a:gd name="T29" fmla="*/ 16 h 18"/>
                <a:gd name="T30" fmla="*/ 7 w 12"/>
                <a:gd name="T31" fmla="*/ 15 h 18"/>
                <a:gd name="T32" fmla="*/ 8 w 12"/>
                <a:gd name="T33" fmla="*/ 15 h 18"/>
                <a:gd name="T34" fmla="*/ 8 w 12"/>
                <a:gd name="T35" fmla="*/ 14 h 18"/>
                <a:gd name="T36" fmla="*/ 8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9" y="6"/>
                    <a:pt x="8" y="6"/>
                  </a:cubicBezTo>
                  <a:cubicBezTo>
                    <a:pt x="8" y="5"/>
                    <a:pt x="8" y="5"/>
                    <a:pt x="8" y="5"/>
                  </a:cubicBezTo>
                  <a:cubicBezTo>
                    <a:pt x="8" y="4"/>
                    <a:pt x="8" y="4"/>
                    <a:pt x="8" y="4"/>
                  </a:cubicBezTo>
                  <a:cubicBezTo>
                    <a:pt x="7" y="4"/>
                    <a:pt x="7" y="3"/>
                    <a:pt x="7" y="3"/>
                  </a:cubicBezTo>
                  <a:cubicBezTo>
                    <a:pt x="7" y="3"/>
                    <a:pt x="6" y="3"/>
                    <a:pt x="6" y="3"/>
                  </a:cubicBezTo>
                  <a:cubicBezTo>
                    <a:pt x="6" y="3"/>
                    <a:pt x="5" y="3"/>
                    <a:pt x="5" y="4"/>
                  </a:cubicBezTo>
                  <a:cubicBezTo>
                    <a:pt x="4" y="4"/>
                    <a:pt x="4" y="4"/>
                    <a:pt x="4" y="5"/>
                  </a:cubicBezTo>
                  <a:cubicBezTo>
                    <a:pt x="4" y="5"/>
                    <a:pt x="4" y="6"/>
                    <a:pt x="4" y="7"/>
                  </a:cubicBezTo>
                  <a:cubicBezTo>
                    <a:pt x="3" y="7"/>
                    <a:pt x="3" y="8"/>
                    <a:pt x="3" y="9"/>
                  </a:cubicBezTo>
                  <a:cubicBezTo>
                    <a:pt x="3" y="11"/>
                    <a:pt x="3" y="12"/>
                    <a:pt x="4" y="12"/>
                  </a:cubicBezTo>
                  <a:cubicBezTo>
                    <a:pt x="4" y="13"/>
                    <a:pt x="4" y="14"/>
                    <a:pt x="4" y="14"/>
                  </a:cubicBezTo>
                  <a:cubicBezTo>
                    <a:pt x="4" y="15"/>
                    <a:pt x="4" y="15"/>
                    <a:pt x="5" y="15"/>
                  </a:cubicBezTo>
                  <a:cubicBezTo>
                    <a:pt x="5" y="16"/>
                    <a:pt x="6" y="16"/>
                    <a:pt x="6" y="16"/>
                  </a:cubicBezTo>
                  <a:cubicBezTo>
                    <a:pt x="6" y="16"/>
                    <a:pt x="7" y="16"/>
                    <a:pt x="7" y="15"/>
                  </a:cubicBezTo>
                  <a:cubicBezTo>
                    <a:pt x="7" y="15"/>
                    <a:pt x="7" y="15"/>
                    <a:pt x="8" y="15"/>
                  </a:cubicBezTo>
                  <a:cubicBezTo>
                    <a:pt x="8" y="15"/>
                    <a:pt x="8" y="14"/>
                    <a:pt x="8" y="14"/>
                  </a:cubicBezTo>
                  <a:cubicBezTo>
                    <a:pt x="8" y="14"/>
                    <a:pt x="8" y="13"/>
                    <a:pt x="8" y="13"/>
                  </a:cubicBezTo>
                  <a:cubicBezTo>
                    <a:pt x="9"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2" y="17"/>
                    <a:pt x="1" y="16"/>
                  </a:cubicBezTo>
                  <a:cubicBezTo>
                    <a:pt x="1" y="15"/>
                    <a:pt x="0" y="14"/>
                    <a:pt x="0" y="13"/>
                  </a:cubicBezTo>
                  <a:cubicBezTo>
                    <a:pt x="0" y="12"/>
                    <a:pt x="0" y="11"/>
                    <a:pt x="0" y="10"/>
                  </a:cubicBezTo>
                  <a:cubicBezTo>
                    <a:pt x="0" y="8"/>
                    <a:pt x="0" y="7"/>
                    <a:pt x="0" y="6"/>
                  </a:cubicBezTo>
                  <a:cubicBezTo>
                    <a:pt x="0" y="5"/>
                    <a:pt x="1" y="4"/>
                    <a:pt x="1" y="3"/>
                  </a:cubicBezTo>
                  <a:cubicBezTo>
                    <a:pt x="2" y="2"/>
                    <a:pt x="2" y="2"/>
                    <a:pt x="3" y="1"/>
                  </a:cubicBezTo>
                  <a:cubicBezTo>
                    <a:pt x="4" y="1"/>
                    <a:pt x="5" y="0"/>
                    <a:pt x="6" y="0"/>
                  </a:cubicBezTo>
                  <a:cubicBezTo>
                    <a:pt x="7" y="0"/>
                    <a:pt x="8" y="1"/>
                    <a:pt x="9" y="1"/>
                  </a:cubicBezTo>
                  <a:cubicBezTo>
                    <a:pt x="10" y="1"/>
                    <a:pt x="11" y="2"/>
                    <a:pt x="11" y="3"/>
                  </a:cubicBezTo>
                  <a:cubicBezTo>
                    <a:pt x="11"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 name="Freeform 42"/>
            <p:cNvSpPr>
              <a:spLocks noEditPoints="1"/>
            </p:cNvSpPr>
            <p:nvPr/>
          </p:nvSpPr>
          <p:spPr bwMode="auto">
            <a:xfrm>
              <a:off x="2867025" y="2571750"/>
              <a:ext cx="46038" cy="66675"/>
            </a:xfrm>
            <a:custGeom>
              <a:avLst/>
              <a:gdLst>
                <a:gd name="T0" fmla="*/ 9 w 12"/>
                <a:gd name="T1" fmla="*/ 10 h 18"/>
                <a:gd name="T2" fmla="*/ 9 w 12"/>
                <a:gd name="T3" fmla="*/ 7 h 18"/>
                <a:gd name="T4" fmla="*/ 8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3 w 12"/>
                <a:gd name="T19" fmla="*/ 7 h 18"/>
                <a:gd name="T20" fmla="*/ 3 w 12"/>
                <a:gd name="T21" fmla="*/ 9 h 18"/>
                <a:gd name="T22" fmla="*/ 3 w 12"/>
                <a:gd name="T23" fmla="*/ 12 h 18"/>
                <a:gd name="T24" fmla="*/ 4 w 12"/>
                <a:gd name="T25" fmla="*/ 14 h 18"/>
                <a:gd name="T26" fmla="*/ 5 w 12"/>
                <a:gd name="T27" fmla="*/ 15 h 18"/>
                <a:gd name="T28" fmla="*/ 6 w 12"/>
                <a:gd name="T29" fmla="*/ 16 h 18"/>
                <a:gd name="T30" fmla="*/ 7 w 12"/>
                <a:gd name="T31" fmla="*/ 15 h 18"/>
                <a:gd name="T32" fmla="*/ 8 w 12"/>
                <a:gd name="T33" fmla="*/ 15 h 18"/>
                <a:gd name="T34" fmla="*/ 8 w 12"/>
                <a:gd name="T35" fmla="*/ 14 h 18"/>
                <a:gd name="T36" fmla="*/ 8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8" y="6"/>
                    <a:pt x="8" y="6"/>
                  </a:cubicBezTo>
                  <a:cubicBezTo>
                    <a:pt x="8" y="5"/>
                    <a:pt x="8" y="5"/>
                    <a:pt x="8" y="5"/>
                  </a:cubicBezTo>
                  <a:cubicBezTo>
                    <a:pt x="8" y="4"/>
                    <a:pt x="8" y="4"/>
                    <a:pt x="8" y="4"/>
                  </a:cubicBezTo>
                  <a:cubicBezTo>
                    <a:pt x="7" y="4"/>
                    <a:pt x="7" y="3"/>
                    <a:pt x="7" y="3"/>
                  </a:cubicBezTo>
                  <a:cubicBezTo>
                    <a:pt x="7" y="3"/>
                    <a:pt x="6" y="3"/>
                    <a:pt x="6" y="3"/>
                  </a:cubicBezTo>
                  <a:cubicBezTo>
                    <a:pt x="5" y="3"/>
                    <a:pt x="5" y="3"/>
                    <a:pt x="5" y="4"/>
                  </a:cubicBezTo>
                  <a:cubicBezTo>
                    <a:pt x="4" y="4"/>
                    <a:pt x="4" y="4"/>
                    <a:pt x="4" y="5"/>
                  </a:cubicBezTo>
                  <a:cubicBezTo>
                    <a:pt x="4" y="5"/>
                    <a:pt x="4" y="6"/>
                    <a:pt x="3" y="7"/>
                  </a:cubicBezTo>
                  <a:cubicBezTo>
                    <a:pt x="3" y="7"/>
                    <a:pt x="3" y="8"/>
                    <a:pt x="3" y="9"/>
                  </a:cubicBezTo>
                  <a:cubicBezTo>
                    <a:pt x="3" y="11"/>
                    <a:pt x="3" y="12"/>
                    <a:pt x="3" y="12"/>
                  </a:cubicBezTo>
                  <a:cubicBezTo>
                    <a:pt x="4" y="13"/>
                    <a:pt x="4" y="14"/>
                    <a:pt x="4" y="14"/>
                  </a:cubicBezTo>
                  <a:cubicBezTo>
                    <a:pt x="4" y="15"/>
                    <a:pt x="4" y="15"/>
                    <a:pt x="5" y="15"/>
                  </a:cubicBezTo>
                  <a:cubicBezTo>
                    <a:pt x="5" y="16"/>
                    <a:pt x="5" y="16"/>
                    <a:pt x="6" y="16"/>
                  </a:cubicBezTo>
                  <a:cubicBezTo>
                    <a:pt x="6" y="16"/>
                    <a:pt x="7" y="16"/>
                    <a:pt x="7" y="15"/>
                  </a:cubicBezTo>
                  <a:cubicBezTo>
                    <a:pt x="7" y="15"/>
                    <a:pt x="7" y="15"/>
                    <a:pt x="8" y="15"/>
                  </a:cubicBezTo>
                  <a:cubicBezTo>
                    <a:pt x="8" y="15"/>
                    <a:pt x="8" y="14"/>
                    <a:pt x="8" y="14"/>
                  </a:cubicBezTo>
                  <a:cubicBezTo>
                    <a:pt x="8" y="14"/>
                    <a:pt x="8" y="13"/>
                    <a:pt x="8" y="13"/>
                  </a:cubicBezTo>
                  <a:cubicBezTo>
                    <a:pt x="8"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1" y="17"/>
                    <a:pt x="1" y="16"/>
                  </a:cubicBezTo>
                  <a:cubicBezTo>
                    <a:pt x="1" y="15"/>
                    <a:pt x="0" y="14"/>
                    <a:pt x="0" y="13"/>
                  </a:cubicBezTo>
                  <a:cubicBezTo>
                    <a:pt x="0" y="12"/>
                    <a:pt x="0" y="11"/>
                    <a:pt x="0" y="10"/>
                  </a:cubicBezTo>
                  <a:cubicBezTo>
                    <a:pt x="0" y="8"/>
                    <a:pt x="0" y="7"/>
                    <a:pt x="0" y="6"/>
                  </a:cubicBezTo>
                  <a:cubicBezTo>
                    <a:pt x="0" y="5"/>
                    <a:pt x="1" y="4"/>
                    <a:pt x="1" y="3"/>
                  </a:cubicBezTo>
                  <a:cubicBezTo>
                    <a:pt x="2" y="2"/>
                    <a:pt x="2" y="2"/>
                    <a:pt x="3" y="1"/>
                  </a:cubicBezTo>
                  <a:cubicBezTo>
                    <a:pt x="4" y="1"/>
                    <a:pt x="5" y="0"/>
                    <a:pt x="6" y="0"/>
                  </a:cubicBezTo>
                  <a:cubicBezTo>
                    <a:pt x="7" y="0"/>
                    <a:pt x="8" y="1"/>
                    <a:pt x="9" y="1"/>
                  </a:cubicBezTo>
                  <a:cubicBezTo>
                    <a:pt x="10" y="1"/>
                    <a:pt x="11" y="2"/>
                    <a:pt x="11" y="3"/>
                  </a:cubicBezTo>
                  <a:cubicBezTo>
                    <a:pt x="11"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 name="Freeform 43"/>
            <p:cNvSpPr>
              <a:spLocks noEditPoints="1"/>
            </p:cNvSpPr>
            <p:nvPr/>
          </p:nvSpPr>
          <p:spPr bwMode="auto">
            <a:xfrm>
              <a:off x="2919413" y="2571750"/>
              <a:ext cx="46038" cy="66675"/>
            </a:xfrm>
            <a:custGeom>
              <a:avLst/>
              <a:gdLst>
                <a:gd name="T0" fmla="*/ 9 w 12"/>
                <a:gd name="T1" fmla="*/ 10 h 18"/>
                <a:gd name="T2" fmla="*/ 9 w 12"/>
                <a:gd name="T3" fmla="*/ 7 h 18"/>
                <a:gd name="T4" fmla="*/ 8 w 12"/>
                <a:gd name="T5" fmla="*/ 6 h 18"/>
                <a:gd name="T6" fmla="*/ 8 w 12"/>
                <a:gd name="T7" fmla="*/ 5 h 18"/>
                <a:gd name="T8" fmla="*/ 7 w 12"/>
                <a:gd name="T9" fmla="*/ 4 h 18"/>
                <a:gd name="T10" fmla="*/ 7 w 12"/>
                <a:gd name="T11" fmla="*/ 3 h 18"/>
                <a:gd name="T12" fmla="*/ 6 w 12"/>
                <a:gd name="T13" fmla="*/ 3 h 18"/>
                <a:gd name="T14" fmla="*/ 5 w 12"/>
                <a:gd name="T15" fmla="*/ 4 h 18"/>
                <a:gd name="T16" fmla="*/ 4 w 12"/>
                <a:gd name="T17" fmla="*/ 5 h 18"/>
                <a:gd name="T18" fmla="*/ 3 w 12"/>
                <a:gd name="T19" fmla="*/ 7 h 18"/>
                <a:gd name="T20" fmla="*/ 3 w 12"/>
                <a:gd name="T21" fmla="*/ 9 h 18"/>
                <a:gd name="T22" fmla="*/ 3 w 12"/>
                <a:gd name="T23" fmla="*/ 12 h 18"/>
                <a:gd name="T24" fmla="*/ 4 w 12"/>
                <a:gd name="T25" fmla="*/ 14 h 18"/>
                <a:gd name="T26" fmla="*/ 5 w 12"/>
                <a:gd name="T27" fmla="*/ 15 h 18"/>
                <a:gd name="T28" fmla="*/ 6 w 12"/>
                <a:gd name="T29" fmla="*/ 16 h 18"/>
                <a:gd name="T30" fmla="*/ 7 w 12"/>
                <a:gd name="T31" fmla="*/ 15 h 18"/>
                <a:gd name="T32" fmla="*/ 8 w 12"/>
                <a:gd name="T33" fmla="*/ 15 h 18"/>
                <a:gd name="T34" fmla="*/ 8 w 12"/>
                <a:gd name="T35" fmla="*/ 14 h 18"/>
                <a:gd name="T36" fmla="*/ 8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8" y="7"/>
                    <a:pt x="8" y="6"/>
                    <a:pt x="8" y="6"/>
                  </a:cubicBezTo>
                  <a:cubicBezTo>
                    <a:pt x="8" y="5"/>
                    <a:pt x="8" y="5"/>
                    <a:pt x="8" y="5"/>
                  </a:cubicBezTo>
                  <a:cubicBezTo>
                    <a:pt x="8" y="4"/>
                    <a:pt x="8" y="4"/>
                    <a:pt x="7" y="4"/>
                  </a:cubicBezTo>
                  <a:cubicBezTo>
                    <a:pt x="7" y="4"/>
                    <a:pt x="7" y="3"/>
                    <a:pt x="7" y="3"/>
                  </a:cubicBezTo>
                  <a:cubicBezTo>
                    <a:pt x="7" y="3"/>
                    <a:pt x="6" y="3"/>
                    <a:pt x="6" y="3"/>
                  </a:cubicBezTo>
                  <a:cubicBezTo>
                    <a:pt x="5" y="3"/>
                    <a:pt x="5" y="3"/>
                    <a:pt x="5" y="4"/>
                  </a:cubicBezTo>
                  <a:cubicBezTo>
                    <a:pt x="4" y="4"/>
                    <a:pt x="4" y="4"/>
                    <a:pt x="4" y="5"/>
                  </a:cubicBezTo>
                  <a:cubicBezTo>
                    <a:pt x="4" y="5"/>
                    <a:pt x="3" y="6"/>
                    <a:pt x="3" y="7"/>
                  </a:cubicBezTo>
                  <a:cubicBezTo>
                    <a:pt x="3" y="7"/>
                    <a:pt x="3" y="8"/>
                    <a:pt x="3" y="9"/>
                  </a:cubicBezTo>
                  <a:cubicBezTo>
                    <a:pt x="3" y="11"/>
                    <a:pt x="3" y="12"/>
                    <a:pt x="3" y="12"/>
                  </a:cubicBezTo>
                  <a:cubicBezTo>
                    <a:pt x="4" y="13"/>
                    <a:pt x="4" y="14"/>
                    <a:pt x="4" y="14"/>
                  </a:cubicBezTo>
                  <a:cubicBezTo>
                    <a:pt x="4" y="15"/>
                    <a:pt x="4" y="15"/>
                    <a:pt x="5" y="15"/>
                  </a:cubicBezTo>
                  <a:cubicBezTo>
                    <a:pt x="5" y="16"/>
                    <a:pt x="5" y="16"/>
                    <a:pt x="6" y="16"/>
                  </a:cubicBezTo>
                  <a:cubicBezTo>
                    <a:pt x="6" y="16"/>
                    <a:pt x="7" y="16"/>
                    <a:pt x="7" y="15"/>
                  </a:cubicBezTo>
                  <a:cubicBezTo>
                    <a:pt x="7" y="15"/>
                    <a:pt x="7" y="15"/>
                    <a:pt x="8" y="15"/>
                  </a:cubicBezTo>
                  <a:cubicBezTo>
                    <a:pt x="8" y="15"/>
                    <a:pt x="8" y="14"/>
                    <a:pt x="8" y="14"/>
                  </a:cubicBezTo>
                  <a:cubicBezTo>
                    <a:pt x="8" y="14"/>
                    <a:pt x="8" y="13"/>
                    <a:pt x="8" y="13"/>
                  </a:cubicBezTo>
                  <a:cubicBezTo>
                    <a:pt x="8" y="13"/>
                    <a:pt x="8"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1" y="17"/>
                    <a:pt x="1" y="16"/>
                  </a:cubicBezTo>
                  <a:cubicBezTo>
                    <a:pt x="0" y="15"/>
                    <a:pt x="0" y="14"/>
                    <a:pt x="0" y="13"/>
                  </a:cubicBezTo>
                  <a:cubicBezTo>
                    <a:pt x="0" y="12"/>
                    <a:pt x="0" y="11"/>
                    <a:pt x="0" y="10"/>
                  </a:cubicBezTo>
                  <a:cubicBezTo>
                    <a:pt x="0" y="8"/>
                    <a:pt x="0" y="7"/>
                    <a:pt x="0" y="6"/>
                  </a:cubicBezTo>
                  <a:cubicBezTo>
                    <a:pt x="0" y="5"/>
                    <a:pt x="1" y="4"/>
                    <a:pt x="1" y="3"/>
                  </a:cubicBezTo>
                  <a:cubicBezTo>
                    <a:pt x="2" y="2"/>
                    <a:pt x="2" y="2"/>
                    <a:pt x="3" y="1"/>
                  </a:cubicBezTo>
                  <a:cubicBezTo>
                    <a:pt x="4" y="1"/>
                    <a:pt x="5" y="0"/>
                    <a:pt x="6" y="0"/>
                  </a:cubicBezTo>
                  <a:cubicBezTo>
                    <a:pt x="7" y="0"/>
                    <a:pt x="8" y="1"/>
                    <a:pt x="9" y="1"/>
                  </a:cubicBezTo>
                  <a:cubicBezTo>
                    <a:pt x="10" y="1"/>
                    <a:pt x="10" y="2"/>
                    <a:pt x="11" y="3"/>
                  </a:cubicBezTo>
                  <a:cubicBezTo>
                    <a:pt x="11"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 name="Freeform 44"/>
            <p:cNvSpPr>
              <a:spLocks noEditPoints="1"/>
            </p:cNvSpPr>
            <p:nvPr/>
          </p:nvSpPr>
          <p:spPr bwMode="auto">
            <a:xfrm>
              <a:off x="2432050" y="2698750"/>
              <a:ext cx="49213" cy="63500"/>
            </a:xfrm>
            <a:custGeom>
              <a:avLst/>
              <a:gdLst>
                <a:gd name="T0" fmla="*/ 8 w 13"/>
                <a:gd name="T1" fmla="*/ 5 h 17"/>
                <a:gd name="T2" fmla="*/ 8 w 13"/>
                <a:gd name="T3" fmla="*/ 3 h 17"/>
                <a:gd name="T4" fmla="*/ 7 w 13"/>
                <a:gd name="T5" fmla="*/ 3 h 17"/>
                <a:gd name="T6" fmla="*/ 6 w 13"/>
                <a:gd name="T7" fmla="*/ 3 h 17"/>
                <a:gd name="T8" fmla="*/ 5 w 13"/>
                <a:gd name="T9" fmla="*/ 2 h 17"/>
                <a:gd name="T10" fmla="*/ 4 w 13"/>
                <a:gd name="T11" fmla="*/ 2 h 17"/>
                <a:gd name="T12" fmla="*/ 4 w 13"/>
                <a:gd name="T13" fmla="*/ 7 h 17"/>
                <a:gd name="T14" fmla="*/ 5 w 13"/>
                <a:gd name="T15" fmla="*/ 7 h 17"/>
                <a:gd name="T16" fmla="*/ 7 w 13"/>
                <a:gd name="T17" fmla="*/ 7 h 17"/>
                <a:gd name="T18" fmla="*/ 8 w 13"/>
                <a:gd name="T19" fmla="*/ 7 h 17"/>
                <a:gd name="T20" fmla="*/ 8 w 13"/>
                <a:gd name="T21" fmla="*/ 6 h 17"/>
                <a:gd name="T22" fmla="*/ 8 w 13"/>
                <a:gd name="T23" fmla="*/ 5 h 17"/>
                <a:gd name="T24" fmla="*/ 13 w 13"/>
                <a:gd name="T25" fmla="*/ 17 h 17"/>
                <a:gd name="T26" fmla="*/ 13 w 13"/>
                <a:gd name="T27" fmla="*/ 17 h 17"/>
                <a:gd name="T28" fmla="*/ 13 w 13"/>
                <a:gd name="T29" fmla="*/ 17 h 17"/>
                <a:gd name="T30" fmla="*/ 12 w 13"/>
                <a:gd name="T31" fmla="*/ 17 h 17"/>
                <a:gd name="T32" fmla="*/ 11 w 13"/>
                <a:gd name="T33" fmla="*/ 17 h 17"/>
                <a:gd name="T34" fmla="*/ 10 w 13"/>
                <a:gd name="T35" fmla="*/ 17 h 17"/>
                <a:gd name="T36" fmla="*/ 10 w 13"/>
                <a:gd name="T37" fmla="*/ 17 h 17"/>
                <a:gd name="T38" fmla="*/ 9 w 13"/>
                <a:gd name="T39" fmla="*/ 17 h 17"/>
                <a:gd name="T40" fmla="*/ 9 w 13"/>
                <a:gd name="T41" fmla="*/ 17 h 17"/>
                <a:gd name="T42" fmla="*/ 8 w 13"/>
                <a:gd name="T43" fmla="*/ 13 h 17"/>
                <a:gd name="T44" fmla="*/ 7 w 13"/>
                <a:gd name="T45" fmla="*/ 12 h 17"/>
                <a:gd name="T46" fmla="*/ 6 w 13"/>
                <a:gd name="T47" fmla="*/ 11 h 17"/>
                <a:gd name="T48" fmla="*/ 6 w 13"/>
                <a:gd name="T49" fmla="*/ 10 h 17"/>
                <a:gd name="T50" fmla="*/ 5 w 13"/>
                <a:gd name="T51" fmla="*/ 10 h 17"/>
                <a:gd name="T52" fmla="*/ 4 w 13"/>
                <a:gd name="T53" fmla="*/ 10 h 17"/>
                <a:gd name="T54" fmla="*/ 4 w 13"/>
                <a:gd name="T55" fmla="*/ 17 h 17"/>
                <a:gd name="T56" fmla="*/ 3 w 13"/>
                <a:gd name="T57" fmla="*/ 17 h 17"/>
                <a:gd name="T58" fmla="*/ 3 w 13"/>
                <a:gd name="T59" fmla="*/ 17 h 17"/>
                <a:gd name="T60" fmla="*/ 3 w 13"/>
                <a:gd name="T61" fmla="*/ 17 h 17"/>
                <a:gd name="T62" fmla="*/ 2 w 13"/>
                <a:gd name="T63" fmla="*/ 17 h 17"/>
                <a:gd name="T64" fmla="*/ 1 w 13"/>
                <a:gd name="T65" fmla="*/ 17 h 17"/>
                <a:gd name="T66" fmla="*/ 0 w 13"/>
                <a:gd name="T67" fmla="*/ 17 h 17"/>
                <a:gd name="T68" fmla="*/ 0 w 13"/>
                <a:gd name="T69" fmla="*/ 17 h 17"/>
                <a:gd name="T70" fmla="*/ 0 w 13"/>
                <a:gd name="T71" fmla="*/ 17 h 17"/>
                <a:gd name="T72" fmla="*/ 0 w 13"/>
                <a:gd name="T73" fmla="*/ 1 h 17"/>
                <a:gd name="T74" fmla="*/ 0 w 13"/>
                <a:gd name="T75" fmla="*/ 0 h 17"/>
                <a:gd name="T76" fmla="*/ 1 w 13"/>
                <a:gd name="T77" fmla="*/ 0 h 17"/>
                <a:gd name="T78" fmla="*/ 6 w 13"/>
                <a:gd name="T79" fmla="*/ 0 h 17"/>
                <a:gd name="T80" fmla="*/ 7 w 13"/>
                <a:gd name="T81" fmla="*/ 0 h 17"/>
                <a:gd name="T82" fmla="*/ 8 w 13"/>
                <a:gd name="T83" fmla="*/ 0 h 17"/>
                <a:gd name="T84" fmla="*/ 9 w 13"/>
                <a:gd name="T85" fmla="*/ 0 h 17"/>
                <a:gd name="T86" fmla="*/ 11 w 13"/>
                <a:gd name="T87" fmla="*/ 1 h 17"/>
                <a:gd name="T88" fmla="*/ 12 w 13"/>
                <a:gd name="T89" fmla="*/ 3 h 17"/>
                <a:gd name="T90" fmla="*/ 12 w 13"/>
                <a:gd name="T91" fmla="*/ 5 h 17"/>
                <a:gd name="T92" fmla="*/ 12 w 13"/>
                <a:gd name="T93" fmla="*/ 6 h 17"/>
                <a:gd name="T94" fmla="*/ 11 w 13"/>
                <a:gd name="T95" fmla="*/ 7 h 17"/>
                <a:gd name="T96" fmla="*/ 10 w 13"/>
                <a:gd name="T97" fmla="*/ 8 h 17"/>
                <a:gd name="T98" fmla="*/ 9 w 13"/>
                <a:gd name="T99" fmla="*/ 9 h 17"/>
                <a:gd name="T100" fmla="*/ 9 w 13"/>
                <a:gd name="T101" fmla="*/ 10 h 17"/>
                <a:gd name="T102" fmla="*/ 10 w 13"/>
                <a:gd name="T103" fmla="*/ 10 h 17"/>
                <a:gd name="T104" fmla="*/ 11 w 13"/>
                <a:gd name="T105" fmla="*/ 11 h 17"/>
                <a:gd name="T106" fmla="*/ 11 w 13"/>
                <a:gd name="T107" fmla="*/ 12 h 17"/>
                <a:gd name="T108" fmla="*/ 13 w 13"/>
                <a:gd name="T109" fmla="*/ 16 h 17"/>
                <a:gd name="T110" fmla="*/ 13 w 13"/>
                <a:gd name="T111" fmla="*/ 16 h 17"/>
                <a:gd name="T112" fmla="*/ 13 w 13"/>
                <a:gd name="T11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 h="17">
                  <a:moveTo>
                    <a:pt x="8" y="5"/>
                  </a:moveTo>
                  <a:cubicBezTo>
                    <a:pt x="8" y="4"/>
                    <a:pt x="8" y="4"/>
                    <a:pt x="8" y="3"/>
                  </a:cubicBezTo>
                  <a:cubicBezTo>
                    <a:pt x="8" y="3"/>
                    <a:pt x="7" y="3"/>
                    <a:pt x="7" y="3"/>
                  </a:cubicBezTo>
                  <a:cubicBezTo>
                    <a:pt x="7" y="3"/>
                    <a:pt x="6" y="3"/>
                    <a:pt x="6" y="3"/>
                  </a:cubicBezTo>
                  <a:cubicBezTo>
                    <a:pt x="6" y="3"/>
                    <a:pt x="6" y="2"/>
                    <a:pt x="5" y="2"/>
                  </a:cubicBezTo>
                  <a:cubicBezTo>
                    <a:pt x="4" y="2"/>
                    <a:pt x="4" y="2"/>
                    <a:pt x="4" y="2"/>
                  </a:cubicBezTo>
                  <a:cubicBezTo>
                    <a:pt x="4" y="7"/>
                    <a:pt x="4" y="7"/>
                    <a:pt x="4" y="7"/>
                  </a:cubicBezTo>
                  <a:cubicBezTo>
                    <a:pt x="5" y="7"/>
                    <a:pt x="5" y="7"/>
                    <a:pt x="5" y="7"/>
                  </a:cubicBezTo>
                  <a:cubicBezTo>
                    <a:pt x="6" y="7"/>
                    <a:pt x="6" y="7"/>
                    <a:pt x="7" y="7"/>
                  </a:cubicBezTo>
                  <a:cubicBezTo>
                    <a:pt x="7" y="7"/>
                    <a:pt x="7" y="7"/>
                    <a:pt x="8" y="7"/>
                  </a:cubicBezTo>
                  <a:cubicBezTo>
                    <a:pt x="8" y="7"/>
                    <a:pt x="8" y="6"/>
                    <a:pt x="8" y="6"/>
                  </a:cubicBezTo>
                  <a:cubicBezTo>
                    <a:pt x="8" y="6"/>
                    <a:pt x="8" y="5"/>
                    <a:pt x="8" y="5"/>
                  </a:cubicBezTo>
                  <a:moveTo>
                    <a:pt x="13" y="17"/>
                  </a:moveTo>
                  <a:cubicBezTo>
                    <a:pt x="13" y="17"/>
                    <a:pt x="13" y="17"/>
                    <a:pt x="13" y="17"/>
                  </a:cubicBezTo>
                  <a:cubicBezTo>
                    <a:pt x="13" y="17"/>
                    <a:pt x="13" y="17"/>
                    <a:pt x="13" y="17"/>
                  </a:cubicBezTo>
                  <a:cubicBezTo>
                    <a:pt x="12" y="17"/>
                    <a:pt x="12" y="17"/>
                    <a:pt x="12" y="17"/>
                  </a:cubicBezTo>
                  <a:cubicBezTo>
                    <a:pt x="12" y="17"/>
                    <a:pt x="11" y="17"/>
                    <a:pt x="11" y="17"/>
                  </a:cubicBezTo>
                  <a:cubicBezTo>
                    <a:pt x="11" y="17"/>
                    <a:pt x="10" y="17"/>
                    <a:pt x="10" y="17"/>
                  </a:cubicBezTo>
                  <a:cubicBezTo>
                    <a:pt x="10" y="17"/>
                    <a:pt x="10" y="17"/>
                    <a:pt x="10" y="17"/>
                  </a:cubicBezTo>
                  <a:cubicBezTo>
                    <a:pt x="9" y="17"/>
                    <a:pt x="9" y="17"/>
                    <a:pt x="9" y="17"/>
                  </a:cubicBezTo>
                  <a:cubicBezTo>
                    <a:pt x="9" y="17"/>
                    <a:pt x="9" y="17"/>
                    <a:pt x="9" y="17"/>
                  </a:cubicBezTo>
                  <a:cubicBezTo>
                    <a:pt x="8" y="13"/>
                    <a:pt x="8" y="13"/>
                    <a:pt x="8" y="13"/>
                  </a:cubicBezTo>
                  <a:cubicBezTo>
                    <a:pt x="7" y="12"/>
                    <a:pt x="7" y="12"/>
                    <a:pt x="7" y="12"/>
                  </a:cubicBezTo>
                  <a:cubicBezTo>
                    <a:pt x="7" y="11"/>
                    <a:pt x="7" y="11"/>
                    <a:pt x="6" y="11"/>
                  </a:cubicBezTo>
                  <a:cubicBezTo>
                    <a:pt x="6" y="11"/>
                    <a:pt x="6" y="10"/>
                    <a:pt x="6" y="10"/>
                  </a:cubicBezTo>
                  <a:cubicBezTo>
                    <a:pt x="5" y="10"/>
                    <a:pt x="5" y="10"/>
                    <a:pt x="5" y="10"/>
                  </a:cubicBezTo>
                  <a:cubicBezTo>
                    <a:pt x="4" y="10"/>
                    <a:pt x="4" y="10"/>
                    <a:pt x="4" y="10"/>
                  </a:cubicBezTo>
                  <a:cubicBezTo>
                    <a:pt x="4" y="17"/>
                    <a:pt x="4" y="17"/>
                    <a:pt x="4" y="17"/>
                  </a:cubicBezTo>
                  <a:cubicBezTo>
                    <a:pt x="4" y="17"/>
                    <a:pt x="4" y="17"/>
                    <a:pt x="3" y="17"/>
                  </a:cubicBezTo>
                  <a:cubicBezTo>
                    <a:pt x="3" y="17"/>
                    <a:pt x="3" y="17"/>
                    <a:pt x="3" y="17"/>
                  </a:cubicBezTo>
                  <a:cubicBezTo>
                    <a:pt x="3" y="17"/>
                    <a:pt x="3" y="17"/>
                    <a:pt x="3" y="17"/>
                  </a:cubicBezTo>
                  <a:cubicBezTo>
                    <a:pt x="2" y="17"/>
                    <a:pt x="2" y="17"/>
                    <a:pt x="2" y="17"/>
                  </a:cubicBezTo>
                  <a:cubicBezTo>
                    <a:pt x="1" y="17"/>
                    <a:pt x="1" y="17"/>
                    <a:pt x="1" y="17"/>
                  </a:cubicBezTo>
                  <a:cubicBezTo>
                    <a:pt x="1" y="17"/>
                    <a:pt x="1" y="17"/>
                    <a:pt x="0" y="17"/>
                  </a:cubicBezTo>
                  <a:cubicBezTo>
                    <a:pt x="0" y="17"/>
                    <a:pt x="0" y="17"/>
                    <a:pt x="0" y="17"/>
                  </a:cubicBezTo>
                  <a:cubicBezTo>
                    <a:pt x="0" y="17"/>
                    <a:pt x="0" y="17"/>
                    <a:pt x="0" y="17"/>
                  </a:cubicBezTo>
                  <a:cubicBezTo>
                    <a:pt x="0" y="1"/>
                    <a:pt x="0" y="1"/>
                    <a:pt x="0" y="1"/>
                  </a:cubicBezTo>
                  <a:cubicBezTo>
                    <a:pt x="0" y="1"/>
                    <a:pt x="0" y="0"/>
                    <a:pt x="0" y="0"/>
                  </a:cubicBezTo>
                  <a:cubicBezTo>
                    <a:pt x="1" y="0"/>
                    <a:pt x="1" y="0"/>
                    <a:pt x="1" y="0"/>
                  </a:cubicBezTo>
                  <a:cubicBezTo>
                    <a:pt x="6" y="0"/>
                    <a:pt x="6" y="0"/>
                    <a:pt x="6" y="0"/>
                  </a:cubicBezTo>
                  <a:cubicBezTo>
                    <a:pt x="6" y="0"/>
                    <a:pt x="6" y="0"/>
                    <a:pt x="7" y="0"/>
                  </a:cubicBezTo>
                  <a:cubicBezTo>
                    <a:pt x="7" y="0"/>
                    <a:pt x="7" y="0"/>
                    <a:pt x="8" y="0"/>
                  </a:cubicBezTo>
                  <a:cubicBezTo>
                    <a:pt x="8" y="0"/>
                    <a:pt x="9" y="0"/>
                    <a:pt x="9" y="0"/>
                  </a:cubicBezTo>
                  <a:cubicBezTo>
                    <a:pt x="10" y="1"/>
                    <a:pt x="10" y="1"/>
                    <a:pt x="11" y="1"/>
                  </a:cubicBezTo>
                  <a:cubicBezTo>
                    <a:pt x="11" y="2"/>
                    <a:pt x="12" y="2"/>
                    <a:pt x="12" y="3"/>
                  </a:cubicBezTo>
                  <a:cubicBezTo>
                    <a:pt x="12" y="3"/>
                    <a:pt x="12" y="4"/>
                    <a:pt x="12" y="5"/>
                  </a:cubicBezTo>
                  <a:cubicBezTo>
                    <a:pt x="12" y="5"/>
                    <a:pt x="12" y="6"/>
                    <a:pt x="12" y="6"/>
                  </a:cubicBezTo>
                  <a:cubicBezTo>
                    <a:pt x="12" y="7"/>
                    <a:pt x="11" y="7"/>
                    <a:pt x="11" y="7"/>
                  </a:cubicBezTo>
                  <a:cubicBezTo>
                    <a:pt x="11" y="8"/>
                    <a:pt x="11" y="8"/>
                    <a:pt x="10" y="8"/>
                  </a:cubicBezTo>
                  <a:cubicBezTo>
                    <a:pt x="10" y="9"/>
                    <a:pt x="9" y="9"/>
                    <a:pt x="9" y="9"/>
                  </a:cubicBezTo>
                  <a:cubicBezTo>
                    <a:pt x="9" y="9"/>
                    <a:pt x="9" y="9"/>
                    <a:pt x="9" y="10"/>
                  </a:cubicBezTo>
                  <a:cubicBezTo>
                    <a:pt x="10" y="10"/>
                    <a:pt x="10" y="10"/>
                    <a:pt x="10" y="10"/>
                  </a:cubicBezTo>
                  <a:cubicBezTo>
                    <a:pt x="10" y="10"/>
                    <a:pt x="10" y="11"/>
                    <a:pt x="11" y="11"/>
                  </a:cubicBezTo>
                  <a:cubicBezTo>
                    <a:pt x="11" y="11"/>
                    <a:pt x="11" y="12"/>
                    <a:pt x="11" y="12"/>
                  </a:cubicBezTo>
                  <a:cubicBezTo>
                    <a:pt x="13" y="16"/>
                    <a:pt x="13" y="16"/>
                    <a:pt x="13" y="16"/>
                  </a:cubicBezTo>
                  <a:cubicBezTo>
                    <a:pt x="13" y="16"/>
                    <a:pt x="13" y="16"/>
                    <a:pt x="13" y="16"/>
                  </a:cubicBezTo>
                  <a:cubicBezTo>
                    <a:pt x="13" y="17"/>
                    <a:pt x="13" y="17"/>
                    <a:pt x="13"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 name="Freeform 45"/>
            <p:cNvSpPr>
              <a:spLocks/>
            </p:cNvSpPr>
            <p:nvPr/>
          </p:nvSpPr>
          <p:spPr bwMode="auto">
            <a:xfrm>
              <a:off x="2484438" y="2698750"/>
              <a:ext cx="52388" cy="63500"/>
            </a:xfrm>
            <a:custGeom>
              <a:avLst/>
              <a:gdLst>
                <a:gd name="T0" fmla="*/ 14 w 14"/>
                <a:gd name="T1" fmla="*/ 16 h 17"/>
                <a:gd name="T2" fmla="*/ 14 w 14"/>
                <a:gd name="T3" fmla="*/ 17 h 17"/>
                <a:gd name="T4" fmla="*/ 14 w 14"/>
                <a:gd name="T5" fmla="*/ 17 h 17"/>
                <a:gd name="T6" fmla="*/ 14 w 14"/>
                <a:gd name="T7" fmla="*/ 17 h 17"/>
                <a:gd name="T8" fmla="*/ 12 w 14"/>
                <a:gd name="T9" fmla="*/ 17 h 17"/>
                <a:gd name="T10" fmla="*/ 11 w 14"/>
                <a:gd name="T11" fmla="*/ 17 h 17"/>
                <a:gd name="T12" fmla="*/ 11 w 14"/>
                <a:gd name="T13" fmla="*/ 17 h 17"/>
                <a:gd name="T14" fmla="*/ 10 w 14"/>
                <a:gd name="T15" fmla="*/ 17 h 17"/>
                <a:gd name="T16" fmla="*/ 10 w 14"/>
                <a:gd name="T17" fmla="*/ 17 h 17"/>
                <a:gd name="T18" fmla="*/ 7 w 14"/>
                <a:gd name="T19" fmla="*/ 10 h 17"/>
                <a:gd name="T20" fmla="*/ 4 w 14"/>
                <a:gd name="T21" fmla="*/ 17 h 17"/>
                <a:gd name="T22" fmla="*/ 4 w 14"/>
                <a:gd name="T23" fmla="*/ 17 h 17"/>
                <a:gd name="T24" fmla="*/ 3 w 14"/>
                <a:gd name="T25" fmla="*/ 17 h 17"/>
                <a:gd name="T26" fmla="*/ 3 w 14"/>
                <a:gd name="T27" fmla="*/ 17 h 17"/>
                <a:gd name="T28" fmla="*/ 2 w 14"/>
                <a:gd name="T29" fmla="*/ 17 h 17"/>
                <a:gd name="T30" fmla="*/ 1 w 14"/>
                <a:gd name="T31" fmla="*/ 17 h 17"/>
                <a:gd name="T32" fmla="*/ 0 w 14"/>
                <a:gd name="T33" fmla="*/ 17 h 17"/>
                <a:gd name="T34" fmla="*/ 0 w 14"/>
                <a:gd name="T35" fmla="*/ 17 h 17"/>
                <a:gd name="T36" fmla="*/ 0 w 14"/>
                <a:gd name="T37" fmla="*/ 16 h 17"/>
                <a:gd name="T38" fmla="*/ 5 w 14"/>
                <a:gd name="T39" fmla="*/ 8 h 17"/>
                <a:gd name="T40" fmla="*/ 1 w 14"/>
                <a:gd name="T41" fmla="*/ 1 h 17"/>
                <a:gd name="T42" fmla="*/ 0 w 14"/>
                <a:gd name="T43" fmla="*/ 0 h 17"/>
                <a:gd name="T44" fmla="*/ 0 w 14"/>
                <a:gd name="T45" fmla="*/ 0 h 17"/>
                <a:gd name="T46" fmla="*/ 1 w 14"/>
                <a:gd name="T47" fmla="*/ 0 h 17"/>
                <a:gd name="T48" fmla="*/ 2 w 14"/>
                <a:gd name="T49" fmla="*/ 0 h 17"/>
                <a:gd name="T50" fmla="*/ 3 w 14"/>
                <a:gd name="T51" fmla="*/ 0 h 17"/>
                <a:gd name="T52" fmla="*/ 4 w 14"/>
                <a:gd name="T53" fmla="*/ 0 h 17"/>
                <a:gd name="T54" fmla="*/ 4 w 14"/>
                <a:gd name="T55" fmla="*/ 0 h 17"/>
                <a:gd name="T56" fmla="*/ 4 w 14"/>
                <a:gd name="T57" fmla="*/ 0 h 17"/>
                <a:gd name="T58" fmla="*/ 7 w 14"/>
                <a:gd name="T59" fmla="*/ 6 h 17"/>
                <a:gd name="T60" fmla="*/ 10 w 14"/>
                <a:gd name="T61" fmla="*/ 0 h 17"/>
                <a:gd name="T62" fmla="*/ 10 w 14"/>
                <a:gd name="T63" fmla="*/ 0 h 17"/>
                <a:gd name="T64" fmla="*/ 11 w 14"/>
                <a:gd name="T65" fmla="*/ 0 h 17"/>
                <a:gd name="T66" fmla="*/ 11 w 14"/>
                <a:gd name="T67" fmla="*/ 0 h 17"/>
                <a:gd name="T68" fmla="*/ 12 w 14"/>
                <a:gd name="T69" fmla="*/ 0 h 17"/>
                <a:gd name="T70" fmla="*/ 13 w 14"/>
                <a:gd name="T71" fmla="*/ 0 h 17"/>
                <a:gd name="T72" fmla="*/ 14 w 14"/>
                <a:gd name="T73" fmla="*/ 0 h 17"/>
                <a:gd name="T74" fmla="*/ 14 w 14"/>
                <a:gd name="T75" fmla="*/ 0 h 17"/>
                <a:gd name="T76" fmla="*/ 14 w 14"/>
                <a:gd name="T77" fmla="*/ 1 h 17"/>
                <a:gd name="T78" fmla="*/ 10 w 14"/>
                <a:gd name="T79" fmla="*/ 8 h 17"/>
                <a:gd name="T80" fmla="*/ 14 w 14"/>
                <a:gd name="T8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7">
                  <a:moveTo>
                    <a:pt x="14" y="16"/>
                  </a:moveTo>
                  <a:cubicBezTo>
                    <a:pt x="14" y="16"/>
                    <a:pt x="14" y="16"/>
                    <a:pt x="14" y="17"/>
                  </a:cubicBezTo>
                  <a:cubicBezTo>
                    <a:pt x="14" y="17"/>
                    <a:pt x="14" y="17"/>
                    <a:pt x="14" y="17"/>
                  </a:cubicBezTo>
                  <a:cubicBezTo>
                    <a:pt x="14" y="17"/>
                    <a:pt x="14" y="17"/>
                    <a:pt x="14" y="17"/>
                  </a:cubicBezTo>
                  <a:cubicBezTo>
                    <a:pt x="13" y="17"/>
                    <a:pt x="13" y="17"/>
                    <a:pt x="12" y="17"/>
                  </a:cubicBezTo>
                  <a:cubicBezTo>
                    <a:pt x="12" y="17"/>
                    <a:pt x="12" y="17"/>
                    <a:pt x="11" y="17"/>
                  </a:cubicBezTo>
                  <a:cubicBezTo>
                    <a:pt x="11" y="17"/>
                    <a:pt x="11" y="17"/>
                    <a:pt x="11" y="17"/>
                  </a:cubicBezTo>
                  <a:cubicBezTo>
                    <a:pt x="11" y="17"/>
                    <a:pt x="11" y="17"/>
                    <a:pt x="10" y="17"/>
                  </a:cubicBezTo>
                  <a:cubicBezTo>
                    <a:pt x="10" y="17"/>
                    <a:pt x="10" y="17"/>
                    <a:pt x="10" y="17"/>
                  </a:cubicBezTo>
                  <a:cubicBezTo>
                    <a:pt x="7" y="10"/>
                    <a:pt x="7" y="10"/>
                    <a:pt x="7" y="10"/>
                  </a:cubicBezTo>
                  <a:cubicBezTo>
                    <a:pt x="4" y="17"/>
                    <a:pt x="4" y="17"/>
                    <a:pt x="4" y="17"/>
                  </a:cubicBezTo>
                  <a:cubicBezTo>
                    <a:pt x="4" y="17"/>
                    <a:pt x="4" y="17"/>
                    <a:pt x="4" y="17"/>
                  </a:cubicBezTo>
                  <a:cubicBezTo>
                    <a:pt x="4" y="17"/>
                    <a:pt x="3" y="17"/>
                    <a:pt x="3" y="17"/>
                  </a:cubicBezTo>
                  <a:cubicBezTo>
                    <a:pt x="3" y="17"/>
                    <a:pt x="3" y="17"/>
                    <a:pt x="3" y="17"/>
                  </a:cubicBezTo>
                  <a:cubicBezTo>
                    <a:pt x="2" y="17"/>
                    <a:pt x="2" y="17"/>
                    <a:pt x="2" y="17"/>
                  </a:cubicBezTo>
                  <a:cubicBezTo>
                    <a:pt x="1" y="17"/>
                    <a:pt x="1" y="17"/>
                    <a:pt x="1" y="17"/>
                  </a:cubicBezTo>
                  <a:cubicBezTo>
                    <a:pt x="0" y="17"/>
                    <a:pt x="0" y="17"/>
                    <a:pt x="0" y="17"/>
                  </a:cubicBezTo>
                  <a:cubicBezTo>
                    <a:pt x="0" y="17"/>
                    <a:pt x="0" y="17"/>
                    <a:pt x="0" y="17"/>
                  </a:cubicBezTo>
                  <a:cubicBezTo>
                    <a:pt x="0" y="16"/>
                    <a:pt x="0" y="16"/>
                    <a:pt x="0" y="16"/>
                  </a:cubicBezTo>
                  <a:cubicBezTo>
                    <a:pt x="5" y="8"/>
                    <a:pt x="5" y="8"/>
                    <a:pt x="5" y="8"/>
                  </a:cubicBezTo>
                  <a:cubicBezTo>
                    <a:pt x="1" y="1"/>
                    <a:pt x="1" y="1"/>
                    <a:pt x="1" y="1"/>
                  </a:cubicBezTo>
                  <a:cubicBezTo>
                    <a:pt x="1" y="1"/>
                    <a:pt x="0" y="1"/>
                    <a:pt x="0" y="0"/>
                  </a:cubicBezTo>
                  <a:cubicBezTo>
                    <a:pt x="0" y="0"/>
                    <a:pt x="0" y="0"/>
                    <a:pt x="0" y="0"/>
                  </a:cubicBezTo>
                  <a:cubicBezTo>
                    <a:pt x="1" y="0"/>
                    <a:pt x="1" y="0"/>
                    <a:pt x="1" y="0"/>
                  </a:cubicBezTo>
                  <a:cubicBezTo>
                    <a:pt x="1" y="0"/>
                    <a:pt x="2" y="0"/>
                    <a:pt x="2" y="0"/>
                  </a:cubicBezTo>
                  <a:cubicBezTo>
                    <a:pt x="3" y="0"/>
                    <a:pt x="3" y="0"/>
                    <a:pt x="3" y="0"/>
                  </a:cubicBezTo>
                  <a:cubicBezTo>
                    <a:pt x="3" y="0"/>
                    <a:pt x="4" y="0"/>
                    <a:pt x="4" y="0"/>
                  </a:cubicBezTo>
                  <a:cubicBezTo>
                    <a:pt x="4" y="0"/>
                    <a:pt x="4" y="0"/>
                    <a:pt x="4" y="0"/>
                  </a:cubicBezTo>
                  <a:cubicBezTo>
                    <a:pt x="4" y="0"/>
                    <a:pt x="4" y="0"/>
                    <a:pt x="4" y="0"/>
                  </a:cubicBezTo>
                  <a:cubicBezTo>
                    <a:pt x="7" y="6"/>
                    <a:pt x="7" y="6"/>
                    <a:pt x="7" y="6"/>
                  </a:cubicBezTo>
                  <a:cubicBezTo>
                    <a:pt x="10" y="0"/>
                    <a:pt x="10" y="0"/>
                    <a:pt x="10" y="0"/>
                  </a:cubicBezTo>
                  <a:cubicBezTo>
                    <a:pt x="10" y="0"/>
                    <a:pt x="10" y="0"/>
                    <a:pt x="10" y="0"/>
                  </a:cubicBezTo>
                  <a:cubicBezTo>
                    <a:pt x="11" y="0"/>
                    <a:pt x="11" y="0"/>
                    <a:pt x="11" y="0"/>
                  </a:cubicBezTo>
                  <a:cubicBezTo>
                    <a:pt x="11" y="0"/>
                    <a:pt x="11" y="0"/>
                    <a:pt x="11" y="0"/>
                  </a:cubicBezTo>
                  <a:cubicBezTo>
                    <a:pt x="12" y="0"/>
                    <a:pt x="12" y="0"/>
                    <a:pt x="12" y="0"/>
                  </a:cubicBezTo>
                  <a:cubicBezTo>
                    <a:pt x="13" y="0"/>
                    <a:pt x="13" y="0"/>
                    <a:pt x="13" y="0"/>
                  </a:cubicBezTo>
                  <a:cubicBezTo>
                    <a:pt x="14" y="0"/>
                    <a:pt x="14" y="0"/>
                    <a:pt x="14" y="0"/>
                  </a:cubicBezTo>
                  <a:cubicBezTo>
                    <a:pt x="14" y="0"/>
                    <a:pt x="14" y="0"/>
                    <a:pt x="14" y="0"/>
                  </a:cubicBezTo>
                  <a:cubicBezTo>
                    <a:pt x="14" y="1"/>
                    <a:pt x="14" y="1"/>
                    <a:pt x="14" y="1"/>
                  </a:cubicBezTo>
                  <a:cubicBezTo>
                    <a:pt x="10" y="8"/>
                    <a:pt x="10" y="8"/>
                    <a:pt x="10" y="8"/>
                  </a:cubicBez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 name="Freeform 46"/>
            <p:cNvSpPr>
              <a:spLocks noEditPoints="1"/>
            </p:cNvSpPr>
            <p:nvPr/>
          </p:nvSpPr>
          <p:spPr bwMode="auto">
            <a:xfrm>
              <a:off x="2657475" y="2695575"/>
              <a:ext cx="44450" cy="66675"/>
            </a:xfrm>
            <a:custGeom>
              <a:avLst/>
              <a:gdLst>
                <a:gd name="T0" fmla="*/ 9 w 12"/>
                <a:gd name="T1" fmla="*/ 10 h 18"/>
                <a:gd name="T2" fmla="*/ 9 w 12"/>
                <a:gd name="T3" fmla="*/ 7 h 18"/>
                <a:gd name="T4" fmla="*/ 9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4 w 12"/>
                <a:gd name="T19" fmla="*/ 7 h 18"/>
                <a:gd name="T20" fmla="*/ 4 w 12"/>
                <a:gd name="T21" fmla="*/ 9 h 18"/>
                <a:gd name="T22" fmla="*/ 4 w 12"/>
                <a:gd name="T23" fmla="*/ 12 h 18"/>
                <a:gd name="T24" fmla="*/ 4 w 12"/>
                <a:gd name="T25" fmla="*/ 14 h 18"/>
                <a:gd name="T26" fmla="*/ 5 w 12"/>
                <a:gd name="T27" fmla="*/ 15 h 18"/>
                <a:gd name="T28" fmla="*/ 6 w 12"/>
                <a:gd name="T29" fmla="*/ 16 h 18"/>
                <a:gd name="T30" fmla="*/ 7 w 12"/>
                <a:gd name="T31" fmla="*/ 16 h 18"/>
                <a:gd name="T32" fmla="*/ 8 w 12"/>
                <a:gd name="T33" fmla="*/ 15 h 18"/>
                <a:gd name="T34" fmla="*/ 8 w 12"/>
                <a:gd name="T35" fmla="*/ 14 h 18"/>
                <a:gd name="T36" fmla="*/ 9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9" y="6"/>
                    <a:pt x="9" y="6"/>
                  </a:cubicBezTo>
                  <a:cubicBezTo>
                    <a:pt x="8" y="5"/>
                    <a:pt x="8" y="5"/>
                    <a:pt x="8" y="5"/>
                  </a:cubicBezTo>
                  <a:cubicBezTo>
                    <a:pt x="8" y="4"/>
                    <a:pt x="8" y="4"/>
                    <a:pt x="8" y="4"/>
                  </a:cubicBezTo>
                  <a:cubicBezTo>
                    <a:pt x="8" y="4"/>
                    <a:pt x="7" y="3"/>
                    <a:pt x="7" y="3"/>
                  </a:cubicBezTo>
                  <a:cubicBezTo>
                    <a:pt x="7" y="3"/>
                    <a:pt x="7" y="3"/>
                    <a:pt x="6" y="3"/>
                  </a:cubicBezTo>
                  <a:cubicBezTo>
                    <a:pt x="6" y="3"/>
                    <a:pt x="5" y="3"/>
                    <a:pt x="5" y="4"/>
                  </a:cubicBezTo>
                  <a:cubicBezTo>
                    <a:pt x="5" y="4"/>
                    <a:pt x="4" y="4"/>
                    <a:pt x="4" y="5"/>
                  </a:cubicBezTo>
                  <a:cubicBezTo>
                    <a:pt x="4" y="5"/>
                    <a:pt x="4" y="6"/>
                    <a:pt x="4" y="7"/>
                  </a:cubicBezTo>
                  <a:cubicBezTo>
                    <a:pt x="4" y="7"/>
                    <a:pt x="4" y="8"/>
                    <a:pt x="4" y="9"/>
                  </a:cubicBezTo>
                  <a:cubicBezTo>
                    <a:pt x="4" y="11"/>
                    <a:pt x="4" y="12"/>
                    <a:pt x="4" y="12"/>
                  </a:cubicBezTo>
                  <a:cubicBezTo>
                    <a:pt x="4" y="13"/>
                    <a:pt x="4" y="14"/>
                    <a:pt x="4" y="14"/>
                  </a:cubicBezTo>
                  <a:cubicBezTo>
                    <a:pt x="4" y="15"/>
                    <a:pt x="5" y="15"/>
                    <a:pt x="5" y="15"/>
                  </a:cubicBezTo>
                  <a:cubicBezTo>
                    <a:pt x="5" y="16"/>
                    <a:pt x="6" y="16"/>
                    <a:pt x="6" y="16"/>
                  </a:cubicBezTo>
                  <a:cubicBezTo>
                    <a:pt x="7" y="16"/>
                    <a:pt x="7" y="16"/>
                    <a:pt x="7" y="16"/>
                  </a:cubicBezTo>
                  <a:cubicBezTo>
                    <a:pt x="7" y="15"/>
                    <a:pt x="8" y="15"/>
                    <a:pt x="8" y="15"/>
                  </a:cubicBezTo>
                  <a:cubicBezTo>
                    <a:pt x="8" y="15"/>
                    <a:pt x="8" y="15"/>
                    <a:pt x="8" y="14"/>
                  </a:cubicBezTo>
                  <a:cubicBezTo>
                    <a:pt x="8" y="14"/>
                    <a:pt x="9" y="13"/>
                    <a:pt x="9" y="13"/>
                  </a:cubicBezTo>
                  <a:cubicBezTo>
                    <a:pt x="9"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2" y="17"/>
                    <a:pt x="1" y="16"/>
                  </a:cubicBezTo>
                  <a:cubicBezTo>
                    <a:pt x="1" y="15"/>
                    <a:pt x="0" y="14"/>
                    <a:pt x="0" y="13"/>
                  </a:cubicBezTo>
                  <a:cubicBezTo>
                    <a:pt x="0" y="12"/>
                    <a:pt x="0" y="11"/>
                    <a:pt x="0" y="10"/>
                  </a:cubicBezTo>
                  <a:cubicBezTo>
                    <a:pt x="0" y="8"/>
                    <a:pt x="0" y="7"/>
                    <a:pt x="0" y="6"/>
                  </a:cubicBezTo>
                  <a:cubicBezTo>
                    <a:pt x="1" y="5"/>
                    <a:pt x="1" y="4"/>
                    <a:pt x="1" y="3"/>
                  </a:cubicBezTo>
                  <a:cubicBezTo>
                    <a:pt x="2" y="2"/>
                    <a:pt x="3" y="2"/>
                    <a:pt x="3" y="1"/>
                  </a:cubicBezTo>
                  <a:cubicBezTo>
                    <a:pt x="4" y="1"/>
                    <a:pt x="5" y="0"/>
                    <a:pt x="6" y="0"/>
                  </a:cubicBezTo>
                  <a:cubicBezTo>
                    <a:pt x="8" y="0"/>
                    <a:pt x="9" y="1"/>
                    <a:pt x="9" y="1"/>
                  </a:cubicBezTo>
                  <a:cubicBezTo>
                    <a:pt x="10" y="2"/>
                    <a:pt x="11" y="2"/>
                    <a:pt x="11" y="3"/>
                  </a:cubicBezTo>
                  <a:cubicBezTo>
                    <a:pt x="12"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 name="Freeform 47"/>
            <p:cNvSpPr>
              <a:spLocks noEditPoints="1"/>
            </p:cNvSpPr>
            <p:nvPr/>
          </p:nvSpPr>
          <p:spPr bwMode="auto">
            <a:xfrm>
              <a:off x="2709863" y="2695575"/>
              <a:ext cx="44450" cy="66675"/>
            </a:xfrm>
            <a:custGeom>
              <a:avLst/>
              <a:gdLst>
                <a:gd name="T0" fmla="*/ 9 w 12"/>
                <a:gd name="T1" fmla="*/ 10 h 18"/>
                <a:gd name="T2" fmla="*/ 9 w 12"/>
                <a:gd name="T3" fmla="*/ 7 h 18"/>
                <a:gd name="T4" fmla="*/ 9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4 w 12"/>
                <a:gd name="T19" fmla="*/ 7 h 18"/>
                <a:gd name="T20" fmla="*/ 3 w 12"/>
                <a:gd name="T21" fmla="*/ 9 h 18"/>
                <a:gd name="T22" fmla="*/ 4 w 12"/>
                <a:gd name="T23" fmla="*/ 12 h 18"/>
                <a:gd name="T24" fmla="*/ 4 w 12"/>
                <a:gd name="T25" fmla="*/ 14 h 18"/>
                <a:gd name="T26" fmla="*/ 5 w 12"/>
                <a:gd name="T27" fmla="*/ 15 h 18"/>
                <a:gd name="T28" fmla="*/ 6 w 12"/>
                <a:gd name="T29" fmla="*/ 16 h 18"/>
                <a:gd name="T30" fmla="*/ 7 w 12"/>
                <a:gd name="T31" fmla="*/ 16 h 18"/>
                <a:gd name="T32" fmla="*/ 8 w 12"/>
                <a:gd name="T33" fmla="*/ 15 h 18"/>
                <a:gd name="T34" fmla="*/ 8 w 12"/>
                <a:gd name="T35" fmla="*/ 14 h 18"/>
                <a:gd name="T36" fmla="*/ 9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9" y="6"/>
                    <a:pt x="9" y="6"/>
                  </a:cubicBezTo>
                  <a:cubicBezTo>
                    <a:pt x="8" y="5"/>
                    <a:pt x="8" y="5"/>
                    <a:pt x="8" y="5"/>
                  </a:cubicBezTo>
                  <a:cubicBezTo>
                    <a:pt x="8" y="4"/>
                    <a:pt x="8" y="4"/>
                    <a:pt x="8" y="4"/>
                  </a:cubicBezTo>
                  <a:cubicBezTo>
                    <a:pt x="7" y="4"/>
                    <a:pt x="7" y="3"/>
                    <a:pt x="7" y="3"/>
                  </a:cubicBezTo>
                  <a:cubicBezTo>
                    <a:pt x="7" y="3"/>
                    <a:pt x="6" y="3"/>
                    <a:pt x="6" y="3"/>
                  </a:cubicBezTo>
                  <a:cubicBezTo>
                    <a:pt x="6" y="3"/>
                    <a:pt x="5" y="3"/>
                    <a:pt x="5" y="4"/>
                  </a:cubicBezTo>
                  <a:cubicBezTo>
                    <a:pt x="5" y="4"/>
                    <a:pt x="4" y="4"/>
                    <a:pt x="4" y="5"/>
                  </a:cubicBezTo>
                  <a:cubicBezTo>
                    <a:pt x="4" y="5"/>
                    <a:pt x="4" y="6"/>
                    <a:pt x="4" y="7"/>
                  </a:cubicBezTo>
                  <a:cubicBezTo>
                    <a:pt x="4" y="7"/>
                    <a:pt x="3" y="8"/>
                    <a:pt x="3" y="9"/>
                  </a:cubicBezTo>
                  <a:cubicBezTo>
                    <a:pt x="3" y="11"/>
                    <a:pt x="4" y="12"/>
                    <a:pt x="4" y="12"/>
                  </a:cubicBezTo>
                  <a:cubicBezTo>
                    <a:pt x="4" y="13"/>
                    <a:pt x="4" y="14"/>
                    <a:pt x="4" y="14"/>
                  </a:cubicBezTo>
                  <a:cubicBezTo>
                    <a:pt x="4" y="15"/>
                    <a:pt x="5" y="15"/>
                    <a:pt x="5" y="15"/>
                  </a:cubicBezTo>
                  <a:cubicBezTo>
                    <a:pt x="5" y="16"/>
                    <a:pt x="6" y="16"/>
                    <a:pt x="6" y="16"/>
                  </a:cubicBezTo>
                  <a:cubicBezTo>
                    <a:pt x="6" y="16"/>
                    <a:pt x="7" y="16"/>
                    <a:pt x="7" y="16"/>
                  </a:cubicBezTo>
                  <a:cubicBezTo>
                    <a:pt x="7" y="15"/>
                    <a:pt x="8" y="15"/>
                    <a:pt x="8" y="15"/>
                  </a:cubicBezTo>
                  <a:cubicBezTo>
                    <a:pt x="8" y="15"/>
                    <a:pt x="8" y="15"/>
                    <a:pt x="8" y="14"/>
                  </a:cubicBezTo>
                  <a:cubicBezTo>
                    <a:pt x="8" y="14"/>
                    <a:pt x="8" y="13"/>
                    <a:pt x="9" y="13"/>
                  </a:cubicBezTo>
                  <a:cubicBezTo>
                    <a:pt x="9"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2" y="17"/>
                    <a:pt x="1" y="16"/>
                  </a:cubicBezTo>
                  <a:cubicBezTo>
                    <a:pt x="1" y="15"/>
                    <a:pt x="0" y="14"/>
                    <a:pt x="0" y="13"/>
                  </a:cubicBezTo>
                  <a:cubicBezTo>
                    <a:pt x="0" y="12"/>
                    <a:pt x="0" y="11"/>
                    <a:pt x="0" y="10"/>
                  </a:cubicBezTo>
                  <a:cubicBezTo>
                    <a:pt x="0" y="8"/>
                    <a:pt x="0" y="7"/>
                    <a:pt x="0" y="6"/>
                  </a:cubicBezTo>
                  <a:cubicBezTo>
                    <a:pt x="1" y="5"/>
                    <a:pt x="1" y="4"/>
                    <a:pt x="1" y="3"/>
                  </a:cubicBezTo>
                  <a:cubicBezTo>
                    <a:pt x="2" y="2"/>
                    <a:pt x="3" y="2"/>
                    <a:pt x="3" y="1"/>
                  </a:cubicBezTo>
                  <a:cubicBezTo>
                    <a:pt x="4" y="1"/>
                    <a:pt x="5" y="0"/>
                    <a:pt x="6" y="0"/>
                  </a:cubicBezTo>
                  <a:cubicBezTo>
                    <a:pt x="8" y="0"/>
                    <a:pt x="8" y="1"/>
                    <a:pt x="9" y="1"/>
                  </a:cubicBezTo>
                  <a:cubicBezTo>
                    <a:pt x="10" y="2"/>
                    <a:pt x="11" y="2"/>
                    <a:pt x="11" y="3"/>
                  </a:cubicBezTo>
                  <a:cubicBezTo>
                    <a:pt x="12"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 name="Freeform 48"/>
            <p:cNvSpPr>
              <a:spLocks noEditPoints="1"/>
            </p:cNvSpPr>
            <p:nvPr/>
          </p:nvSpPr>
          <p:spPr bwMode="auto">
            <a:xfrm>
              <a:off x="2762250" y="2695575"/>
              <a:ext cx="46038" cy="66675"/>
            </a:xfrm>
            <a:custGeom>
              <a:avLst/>
              <a:gdLst>
                <a:gd name="T0" fmla="*/ 9 w 12"/>
                <a:gd name="T1" fmla="*/ 10 h 18"/>
                <a:gd name="T2" fmla="*/ 9 w 12"/>
                <a:gd name="T3" fmla="*/ 7 h 18"/>
                <a:gd name="T4" fmla="*/ 8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4 w 12"/>
                <a:gd name="T19" fmla="*/ 7 h 18"/>
                <a:gd name="T20" fmla="*/ 3 w 12"/>
                <a:gd name="T21" fmla="*/ 9 h 18"/>
                <a:gd name="T22" fmla="*/ 4 w 12"/>
                <a:gd name="T23" fmla="*/ 12 h 18"/>
                <a:gd name="T24" fmla="*/ 4 w 12"/>
                <a:gd name="T25" fmla="*/ 14 h 18"/>
                <a:gd name="T26" fmla="*/ 5 w 12"/>
                <a:gd name="T27" fmla="*/ 15 h 18"/>
                <a:gd name="T28" fmla="*/ 6 w 12"/>
                <a:gd name="T29" fmla="*/ 16 h 18"/>
                <a:gd name="T30" fmla="*/ 7 w 12"/>
                <a:gd name="T31" fmla="*/ 16 h 18"/>
                <a:gd name="T32" fmla="*/ 8 w 12"/>
                <a:gd name="T33" fmla="*/ 15 h 18"/>
                <a:gd name="T34" fmla="*/ 8 w 12"/>
                <a:gd name="T35" fmla="*/ 14 h 18"/>
                <a:gd name="T36" fmla="*/ 9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9" y="6"/>
                    <a:pt x="8" y="6"/>
                  </a:cubicBezTo>
                  <a:cubicBezTo>
                    <a:pt x="8" y="5"/>
                    <a:pt x="8" y="5"/>
                    <a:pt x="8" y="5"/>
                  </a:cubicBezTo>
                  <a:cubicBezTo>
                    <a:pt x="8" y="4"/>
                    <a:pt x="8" y="4"/>
                    <a:pt x="8" y="4"/>
                  </a:cubicBezTo>
                  <a:cubicBezTo>
                    <a:pt x="7" y="4"/>
                    <a:pt x="7" y="3"/>
                    <a:pt x="7" y="3"/>
                  </a:cubicBezTo>
                  <a:cubicBezTo>
                    <a:pt x="7" y="3"/>
                    <a:pt x="6" y="3"/>
                    <a:pt x="6" y="3"/>
                  </a:cubicBezTo>
                  <a:cubicBezTo>
                    <a:pt x="6" y="3"/>
                    <a:pt x="5" y="3"/>
                    <a:pt x="5" y="4"/>
                  </a:cubicBezTo>
                  <a:cubicBezTo>
                    <a:pt x="4" y="4"/>
                    <a:pt x="4" y="4"/>
                    <a:pt x="4" y="5"/>
                  </a:cubicBezTo>
                  <a:cubicBezTo>
                    <a:pt x="4" y="5"/>
                    <a:pt x="4" y="6"/>
                    <a:pt x="4" y="7"/>
                  </a:cubicBezTo>
                  <a:cubicBezTo>
                    <a:pt x="3" y="7"/>
                    <a:pt x="3" y="8"/>
                    <a:pt x="3" y="9"/>
                  </a:cubicBezTo>
                  <a:cubicBezTo>
                    <a:pt x="3" y="11"/>
                    <a:pt x="3" y="12"/>
                    <a:pt x="4" y="12"/>
                  </a:cubicBezTo>
                  <a:cubicBezTo>
                    <a:pt x="4" y="13"/>
                    <a:pt x="4" y="14"/>
                    <a:pt x="4" y="14"/>
                  </a:cubicBezTo>
                  <a:cubicBezTo>
                    <a:pt x="4" y="15"/>
                    <a:pt x="5" y="15"/>
                    <a:pt x="5" y="15"/>
                  </a:cubicBezTo>
                  <a:cubicBezTo>
                    <a:pt x="5" y="16"/>
                    <a:pt x="6" y="16"/>
                    <a:pt x="6" y="16"/>
                  </a:cubicBezTo>
                  <a:cubicBezTo>
                    <a:pt x="6" y="16"/>
                    <a:pt x="7" y="16"/>
                    <a:pt x="7" y="16"/>
                  </a:cubicBezTo>
                  <a:cubicBezTo>
                    <a:pt x="7" y="15"/>
                    <a:pt x="7" y="15"/>
                    <a:pt x="8" y="15"/>
                  </a:cubicBezTo>
                  <a:cubicBezTo>
                    <a:pt x="8" y="15"/>
                    <a:pt x="8" y="15"/>
                    <a:pt x="8" y="14"/>
                  </a:cubicBezTo>
                  <a:cubicBezTo>
                    <a:pt x="8" y="14"/>
                    <a:pt x="8" y="13"/>
                    <a:pt x="9" y="13"/>
                  </a:cubicBezTo>
                  <a:cubicBezTo>
                    <a:pt x="9"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2" y="17"/>
                    <a:pt x="1" y="16"/>
                  </a:cubicBezTo>
                  <a:cubicBezTo>
                    <a:pt x="1" y="15"/>
                    <a:pt x="0" y="14"/>
                    <a:pt x="0" y="13"/>
                  </a:cubicBezTo>
                  <a:cubicBezTo>
                    <a:pt x="0" y="12"/>
                    <a:pt x="0" y="11"/>
                    <a:pt x="0" y="10"/>
                  </a:cubicBezTo>
                  <a:cubicBezTo>
                    <a:pt x="0" y="8"/>
                    <a:pt x="0" y="7"/>
                    <a:pt x="0" y="6"/>
                  </a:cubicBezTo>
                  <a:cubicBezTo>
                    <a:pt x="0" y="5"/>
                    <a:pt x="1" y="4"/>
                    <a:pt x="1" y="3"/>
                  </a:cubicBezTo>
                  <a:cubicBezTo>
                    <a:pt x="2" y="2"/>
                    <a:pt x="2" y="2"/>
                    <a:pt x="3" y="1"/>
                  </a:cubicBezTo>
                  <a:cubicBezTo>
                    <a:pt x="4" y="1"/>
                    <a:pt x="5" y="0"/>
                    <a:pt x="6" y="0"/>
                  </a:cubicBezTo>
                  <a:cubicBezTo>
                    <a:pt x="7" y="0"/>
                    <a:pt x="8" y="1"/>
                    <a:pt x="9" y="1"/>
                  </a:cubicBezTo>
                  <a:cubicBezTo>
                    <a:pt x="10" y="2"/>
                    <a:pt x="11" y="2"/>
                    <a:pt x="11" y="3"/>
                  </a:cubicBezTo>
                  <a:cubicBezTo>
                    <a:pt x="12"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 name="Freeform 49"/>
            <p:cNvSpPr>
              <a:spLocks noEditPoints="1"/>
            </p:cNvSpPr>
            <p:nvPr/>
          </p:nvSpPr>
          <p:spPr bwMode="auto">
            <a:xfrm>
              <a:off x="2814638" y="2695575"/>
              <a:ext cx="46038" cy="66675"/>
            </a:xfrm>
            <a:custGeom>
              <a:avLst/>
              <a:gdLst>
                <a:gd name="T0" fmla="*/ 9 w 12"/>
                <a:gd name="T1" fmla="*/ 10 h 18"/>
                <a:gd name="T2" fmla="*/ 9 w 12"/>
                <a:gd name="T3" fmla="*/ 7 h 18"/>
                <a:gd name="T4" fmla="*/ 8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4 w 12"/>
                <a:gd name="T19" fmla="*/ 7 h 18"/>
                <a:gd name="T20" fmla="*/ 3 w 12"/>
                <a:gd name="T21" fmla="*/ 9 h 18"/>
                <a:gd name="T22" fmla="*/ 4 w 12"/>
                <a:gd name="T23" fmla="*/ 12 h 18"/>
                <a:gd name="T24" fmla="*/ 4 w 12"/>
                <a:gd name="T25" fmla="*/ 14 h 18"/>
                <a:gd name="T26" fmla="*/ 5 w 12"/>
                <a:gd name="T27" fmla="*/ 15 h 18"/>
                <a:gd name="T28" fmla="*/ 6 w 12"/>
                <a:gd name="T29" fmla="*/ 16 h 18"/>
                <a:gd name="T30" fmla="*/ 7 w 12"/>
                <a:gd name="T31" fmla="*/ 16 h 18"/>
                <a:gd name="T32" fmla="*/ 8 w 12"/>
                <a:gd name="T33" fmla="*/ 15 h 18"/>
                <a:gd name="T34" fmla="*/ 8 w 12"/>
                <a:gd name="T35" fmla="*/ 14 h 18"/>
                <a:gd name="T36" fmla="*/ 8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9" y="6"/>
                    <a:pt x="8" y="6"/>
                  </a:cubicBezTo>
                  <a:cubicBezTo>
                    <a:pt x="8" y="5"/>
                    <a:pt x="8" y="5"/>
                    <a:pt x="8" y="5"/>
                  </a:cubicBezTo>
                  <a:cubicBezTo>
                    <a:pt x="8" y="4"/>
                    <a:pt x="8" y="4"/>
                    <a:pt x="8" y="4"/>
                  </a:cubicBezTo>
                  <a:cubicBezTo>
                    <a:pt x="7" y="4"/>
                    <a:pt x="7" y="3"/>
                    <a:pt x="7" y="3"/>
                  </a:cubicBezTo>
                  <a:cubicBezTo>
                    <a:pt x="7" y="3"/>
                    <a:pt x="6" y="3"/>
                    <a:pt x="6" y="3"/>
                  </a:cubicBezTo>
                  <a:cubicBezTo>
                    <a:pt x="6" y="3"/>
                    <a:pt x="5" y="3"/>
                    <a:pt x="5" y="4"/>
                  </a:cubicBezTo>
                  <a:cubicBezTo>
                    <a:pt x="4" y="4"/>
                    <a:pt x="4" y="4"/>
                    <a:pt x="4" y="5"/>
                  </a:cubicBezTo>
                  <a:cubicBezTo>
                    <a:pt x="4" y="5"/>
                    <a:pt x="4" y="6"/>
                    <a:pt x="4" y="7"/>
                  </a:cubicBezTo>
                  <a:cubicBezTo>
                    <a:pt x="3" y="7"/>
                    <a:pt x="3" y="8"/>
                    <a:pt x="3" y="9"/>
                  </a:cubicBezTo>
                  <a:cubicBezTo>
                    <a:pt x="3" y="11"/>
                    <a:pt x="3" y="12"/>
                    <a:pt x="4" y="12"/>
                  </a:cubicBezTo>
                  <a:cubicBezTo>
                    <a:pt x="4" y="13"/>
                    <a:pt x="4" y="14"/>
                    <a:pt x="4" y="14"/>
                  </a:cubicBezTo>
                  <a:cubicBezTo>
                    <a:pt x="4" y="15"/>
                    <a:pt x="4" y="15"/>
                    <a:pt x="5" y="15"/>
                  </a:cubicBezTo>
                  <a:cubicBezTo>
                    <a:pt x="5" y="16"/>
                    <a:pt x="6" y="16"/>
                    <a:pt x="6" y="16"/>
                  </a:cubicBezTo>
                  <a:cubicBezTo>
                    <a:pt x="6" y="16"/>
                    <a:pt x="7" y="16"/>
                    <a:pt x="7" y="16"/>
                  </a:cubicBezTo>
                  <a:cubicBezTo>
                    <a:pt x="7" y="15"/>
                    <a:pt x="7" y="15"/>
                    <a:pt x="8" y="15"/>
                  </a:cubicBezTo>
                  <a:cubicBezTo>
                    <a:pt x="8" y="15"/>
                    <a:pt x="8" y="15"/>
                    <a:pt x="8" y="14"/>
                  </a:cubicBezTo>
                  <a:cubicBezTo>
                    <a:pt x="8" y="14"/>
                    <a:pt x="8" y="13"/>
                    <a:pt x="8" y="13"/>
                  </a:cubicBezTo>
                  <a:cubicBezTo>
                    <a:pt x="9"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2" y="17"/>
                    <a:pt x="1" y="16"/>
                  </a:cubicBezTo>
                  <a:cubicBezTo>
                    <a:pt x="1" y="15"/>
                    <a:pt x="0" y="14"/>
                    <a:pt x="0" y="13"/>
                  </a:cubicBezTo>
                  <a:cubicBezTo>
                    <a:pt x="0" y="12"/>
                    <a:pt x="0" y="11"/>
                    <a:pt x="0" y="10"/>
                  </a:cubicBezTo>
                  <a:cubicBezTo>
                    <a:pt x="0" y="8"/>
                    <a:pt x="0" y="7"/>
                    <a:pt x="0" y="6"/>
                  </a:cubicBezTo>
                  <a:cubicBezTo>
                    <a:pt x="0" y="5"/>
                    <a:pt x="1" y="4"/>
                    <a:pt x="1" y="3"/>
                  </a:cubicBezTo>
                  <a:cubicBezTo>
                    <a:pt x="2" y="2"/>
                    <a:pt x="2" y="2"/>
                    <a:pt x="3" y="1"/>
                  </a:cubicBezTo>
                  <a:cubicBezTo>
                    <a:pt x="4" y="1"/>
                    <a:pt x="5" y="0"/>
                    <a:pt x="6" y="0"/>
                  </a:cubicBezTo>
                  <a:cubicBezTo>
                    <a:pt x="7" y="0"/>
                    <a:pt x="8" y="1"/>
                    <a:pt x="9" y="1"/>
                  </a:cubicBezTo>
                  <a:cubicBezTo>
                    <a:pt x="10" y="2"/>
                    <a:pt x="11" y="2"/>
                    <a:pt x="11" y="3"/>
                  </a:cubicBezTo>
                  <a:cubicBezTo>
                    <a:pt x="11"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 name="Freeform 50"/>
            <p:cNvSpPr>
              <a:spLocks noEditPoints="1"/>
            </p:cNvSpPr>
            <p:nvPr/>
          </p:nvSpPr>
          <p:spPr bwMode="auto">
            <a:xfrm>
              <a:off x="2867025" y="2695575"/>
              <a:ext cx="46038" cy="66675"/>
            </a:xfrm>
            <a:custGeom>
              <a:avLst/>
              <a:gdLst>
                <a:gd name="T0" fmla="*/ 9 w 12"/>
                <a:gd name="T1" fmla="*/ 10 h 18"/>
                <a:gd name="T2" fmla="*/ 9 w 12"/>
                <a:gd name="T3" fmla="*/ 7 h 18"/>
                <a:gd name="T4" fmla="*/ 8 w 12"/>
                <a:gd name="T5" fmla="*/ 6 h 18"/>
                <a:gd name="T6" fmla="*/ 8 w 12"/>
                <a:gd name="T7" fmla="*/ 5 h 18"/>
                <a:gd name="T8" fmla="*/ 8 w 12"/>
                <a:gd name="T9" fmla="*/ 4 h 18"/>
                <a:gd name="T10" fmla="*/ 7 w 12"/>
                <a:gd name="T11" fmla="*/ 3 h 18"/>
                <a:gd name="T12" fmla="*/ 6 w 12"/>
                <a:gd name="T13" fmla="*/ 3 h 18"/>
                <a:gd name="T14" fmla="*/ 5 w 12"/>
                <a:gd name="T15" fmla="*/ 4 h 18"/>
                <a:gd name="T16" fmla="*/ 4 w 12"/>
                <a:gd name="T17" fmla="*/ 5 h 18"/>
                <a:gd name="T18" fmla="*/ 3 w 12"/>
                <a:gd name="T19" fmla="*/ 7 h 18"/>
                <a:gd name="T20" fmla="*/ 3 w 12"/>
                <a:gd name="T21" fmla="*/ 9 h 18"/>
                <a:gd name="T22" fmla="*/ 3 w 12"/>
                <a:gd name="T23" fmla="*/ 12 h 18"/>
                <a:gd name="T24" fmla="*/ 4 w 12"/>
                <a:gd name="T25" fmla="*/ 14 h 18"/>
                <a:gd name="T26" fmla="*/ 5 w 12"/>
                <a:gd name="T27" fmla="*/ 15 h 18"/>
                <a:gd name="T28" fmla="*/ 6 w 12"/>
                <a:gd name="T29" fmla="*/ 16 h 18"/>
                <a:gd name="T30" fmla="*/ 7 w 12"/>
                <a:gd name="T31" fmla="*/ 16 h 18"/>
                <a:gd name="T32" fmla="*/ 8 w 12"/>
                <a:gd name="T33" fmla="*/ 15 h 18"/>
                <a:gd name="T34" fmla="*/ 8 w 12"/>
                <a:gd name="T35" fmla="*/ 14 h 18"/>
                <a:gd name="T36" fmla="*/ 8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9" y="7"/>
                    <a:pt x="8" y="6"/>
                    <a:pt x="8" y="6"/>
                  </a:cubicBezTo>
                  <a:cubicBezTo>
                    <a:pt x="8" y="5"/>
                    <a:pt x="8" y="5"/>
                    <a:pt x="8" y="5"/>
                  </a:cubicBezTo>
                  <a:cubicBezTo>
                    <a:pt x="8" y="4"/>
                    <a:pt x="8" y="4"/>
                    <a:pt x="8" y="4"/>
                  </a:cubicBezTo>
                  <a:cubicBezTo>
                    <a:pt x="7" y="4"/>
                    <a:pt x="7" y="3"/>
                    <a:pt x="7" y="3"/>
                  </a:cubicBezTo>
                  <a:cubicBezTo>
                    <a:pt x="7" y="3"/>
                    <a:pt x="6" y="3"/>
                    <a:pt x="6" y="3"/>
                  </a:cubicBezTo>
                  <a:cubicBezTo>
                    <a:pt x="5" y="3"/>
                    <a:pt x="5" y="3"/>
                    <a:pt x="5" y="4"/>
                  </a:cubicBezTo>
                  <a:cubicBezTo>
                    <a:pt x="4" y="4"/>
                    <a:pt x="4" y="4"/>
                    <a:pt x="4" y="5"/>
                  </a:cubicBezTo>
                  <a:cubicBezTo>
                    <a:pt x="4" y="5"/>
                    <a:pt x="4" y="6"/>
                    <a:pt x="3" y="7"/>
                  </a:cubicBezTo>
                  <a:cubicBezTo>
                    <a:pt x="3" y="7"/>
                    <a:pt x="3" y="8"/>
                    <a:pt x="3" y="9"/>
                  </a:cubicBezTo>
                  <a:cubicBezTo>
                    <a:pt x="3" y="11"/>
                    <a:pt x="3" y="12"/>
                    <a:pt x="3" y="12"/>
                  </a:cubicBezTo>
                  <a:cubicBezTo>
                    <a:pt x="4" y="13"/>
                    <a:pt x="4" y="14"/>
                    <a:pt x="4" y="14"/>
                  </a:cubicBezTo>
                  <a:cubicBezTo>
                    <a:pt x="4" y="15"/>
                    <a:pt x="4" y="15"/>
                    <a:pt x="5" y="15"/>
                  </a:cubicBezTo>
                  <a:cubicBezTo>
                    <a:pt x="5" y="16"/>
                    <a:pt x="5" y="16"/>
                    <a:pt x="6" y="16"/>
                  </a:cubicBezTo>
                  <a:cubicBezTo>
                    <a:pt x="6" y="16"/>
                    <a:pt x="7" y="16"/>
                    <a:pt x="7" y="16"/>
                  </a:cubicBezTo>
                  <a:cubicBezTo>
                    <a:pt x="7" y="15"/>
                    <a:pt x="7" y="15"/>
                    <a:pt x="8" y="15"/>
                  </a:cubicBezTo>
                  <a:cubicBezTo>
                    <a:pt x="8" y="15"/>
                    <a:pt x="8" y="15"/>
                    <a:pt x="8" y="14"/>
                  </a:cubicBezTo>
                  <a:cubicBezTo>
                    <a:pt x="8" y="14"/>
                    <a:pt x="8" y="13"/>
                    <a:pt x="8" y="13"/>
                  </a:cubicBezTo>
                  <a:cubicBezTo>
                    <a:pt x="8" y="13"/>
                    <a:pt x="9"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1" y="17"/>
                    <a:pt x="1" y="16"/>
                  </a:cubicBezTo>
                  <a:cubicBezTo>
                    <a:pt x="1" y="15"/>
                    <a:pt x="0" y="14"/>
                    <a:pt x="0" y="13"/>
                  </a:cubicBezTo>
                  <a:cubicBezTo>
                    <a:pt x="0" y="12"/>
                    <a:pt x="0" y="11"/>
                    <a:pt x="0" y="10"/>
                  </a:cubicBezTo>
                  <a:cubicBezTo>
                    <a:pt x="0" y="8"/>
                    <a:pt x="0" y="7"/>
                    <a:pt x="0" y="6"/>
                  </a:cubicBezTo>
                  <a:cubicBezTo>
                    <a:pt x="0" y="5"/>
                    <a:pt x="1" y="4"/>
                    <a:pt x="1" y="3"/>
                  </a:cubicBezTo>
                  <a:cubicBezTo>
                    <a:pt x="2" y="2"/>
                    <a:pt x="2" y="2"/>
                    <a:pt x="3" y="1"/>
                  </a:cubicBezTo>
                  <a:cubicBezTo>
                    <a:pt x="4" y="1"/>
                    <a:pt x="5" y="0"/>
                    <a:pt x="6" y="0"/>
                  </a:cubicBezTo>
                  <a:cubicBezTo>
                    <a:pt x="7" y="0"/>
                    <a:pt x="8" y="1"/>
                    <a:pt x="9" y="1"/>
                  </a:cubicBezTo>
                  <a:cubicBezTo>
                    <a:pt x="10" y="2"/>
                    <a:pt x="11" y="2"/>
                    <a:pt x="11" y="3"/>
                  </a:cubicBezTo>
                  <a:cubicBezTo>
                    <a:pt x="11"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 name="Freeform 51"/>
            <p:cNvSpPr>
              <a:spLocks noEditPoints="1"/>
            </p:cNvSpPr>
            <p:nvPr/>
          </p:nvSpPr>
          <p:spPr bwMode="auto">
            <a:xfrm>
              <a:off x="2919413" y="2695575"/>
              <a:ext cx="46038" cy="66675"/>
            </a:xfrm>
            <a:custGeom>
              <a:avLst/>
              <a:gdLst>
                <a:gd name="T0" fmla="*/ 9 w 12"/>
                <a:gd name="T1" fmla="*/ 10 h 18"/>
                <a:gd name="T2" fmla="*/ 9 w 12"/>
                <a:gd name="T3" fmla="*/ 7 h 18"/>
                <a:gd name="T4" fmla="*/ 8 w 12"/>
                <a:gd name="T5" fmla="*/ 6 h 18"/>
                <a:gd name="T6" fmla="*/ 8 w 12"/>
                <a:gd name="T7" fmla="*/ 5 h 18"/>
                <a:gd name="T8" fmla="*/ 7 w 12"/>
                <a:gd name="T9" fmla="*/ 4 h 18"/>
                <a:gd name="T10" fmla="*/ 7 w 12"/>
                <a:gd name="T11" fmla="*/ 3 h 18"/>
                <a:gd name="T12" fmla="*/ 6 w 12"/>
                <a:gd name="T13" fmla="*/ 3 h 18"/>
                <a:gd name="T14" fmla="*/ 5 w 12"/>
                <a:gd name="T15" fmla="*/ 4 h 18"/>
                <a:gd name="T16" fmla="*/ 4 w 12"/>
                <a:gd name="T17" fmla="*/ 5 h 18"/>
                <a:gd name="T18" fmla="*/ 3 w 12"/>
                <a:gd name="T19" fmla="*/ 7 h 18"/>
                <a:gd name="T20" fmla="*/ 3 w 12"/>
                <a:gd name="T21" fmla="*/ 9 h 18"/>
                <a:gd name="T22" fmla="*/ 3 w 12"/>
                <a:gd name="T23" fmla="*/ 12 h 18"/>
                <a:gd name="T24" fmla="*/ 4 w 12"/>
                <a:gd name="T25" fmla="*/ 14 h 18"/>
                <a:gd name="T26" fmla="*/ 5 w 12"/>
                <a:gd name="T27" fmla="*/ 15 h 18"/>
                <a:gd name="T28" fmla="*/ 6 w 12"/>
                <a:gd name="T29" fmla="*/ 16 h 18"/>
                <a:gd name="T30" fmla="*/ 7 w 12"/>
                <a:gd name="T31" fmla="*/ 16 h 18"/>
                <a:gd name="T32" fmla="*/ 8 w 12"/>
                <a:gd name="T33" fmla="*/ 15 h 18"/>
                <a:gd name="T34" fmla="*/ 8 w 12"/>
                <a:gd name="T35" fmla="*/ 14 h 18"/>
                <a:gd name="T36" fmla="*/ 8 w 12"/>
                <a:gd name="T37" fmla="*/ 13 h 18"/>
                <a:gd name="T38" fmla="*/ 9 w 12"/>
                <a:gd name="T39" fmla="*/ 11 h 18"/>
                <a:gd name="T40" fmla="*/ 9 w 12"/>
                <a:gd name="T41" fmla="*/ 10 h 18"/>
                <a:gd name="T42" fmla="*/ 12 w 12"/>
                <a:gd name="T43" fmla="*/ 9 h 18"/>
                <a:gd name="T44" fmla="*/ 12 w 12"/>
                <a:gd name="T45" fmla="*/ 13 h 18"/>
                <a:gd name="T46" fmla="*/ 11 w 12"/>
                <a:gd name="T47" fmla="*/ 16 h 18"/>
                <a:gd name="T48" fmla="*/ 9 w 12"/>
                <a:gd name="T49" fmla="*/ 18 h 18"/>
                <a:gd name="T50" fmla="*/ 6 w 12"/>
                <a:gd name="T51" fmla="*/ 18 h 18"/>
                <a:gd name="T52" fmla="*/ 3 w 12"/>
                <a:gd name="T53" fmla="*/ 18 h 18"/>
                <a:gd name="T54" fmla="*/ 1 w 12"/>
                <a:gd name="T55" fmla="*/ 16 h 18"/>
                <a:gd name="T56" fmla="*/ 0 w 12"/>
                <a:gd name="T57" fmla="*/ 13 h 18"/>
                <a:gd name="T58" fmla="*/ 0 w 12"/>
                <a:gd name="T59" fmla="*/ 10 h 18"/>
                <a:gd name="T60" fmla="*/ 0 w 12"/>
                <a:gd name="T61" fmla="*/ 6 h 18"/>
                <a:gd name="T62" fmla="*/ 1 w 12"/>
                <a:gd name="T63" fmla="*/ 3 h 18"/>
                <a:gd name="T64" fmla="*/ 3 w 12"/>
                <a:gd name="T65" fmla="*/ 1 h 18"/>
                <a:gd name="T66" fmla="*/ 6 w 12"/>
                <a:gd name="T67" fmla="*/ 0 h 18"/>
                <a:gd name="T68" fmla="*/ 9 w 12"/>
                <a:gd name="T69" fmla="*/ 1 h 18"/>
                <a:gd name="T70" fmla="*/ 11 w 12"/>
                <a:gd name="T71" fmla="*/ 3 h 18"/>
                <a:gd name="T72" fmla="*/ 12 w 12"/>
                <a:gd name="T73" fmla="*/ 6 h 18"/>
                <a:gd name="T74" fmla="*/ 12 w 12"/>
                <a:gd name="T7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18">
                  <a:moveTo>
                    <a:pt x="9" y="10"/>
                  </a:moveTo>
                  <a:cubicBezTo>
                    <a:pt x="9" y="9"/>
                    <a:pt x="9" y="8"/>
                    <a:pt x="9" y="7"/>
                  </a:cubicBezTo>
                  <a:cubicBezTo>
                    <a:pt x="8" y="7"/>
                    <a:pt x="8" y="6"/>
                    <a:pt x="8" y="6"/>
                  </a:cubicBezTo>
                  <a:cubicBezTo>
                    <a:pt x="8" y="5"/>
                    <a:pt x="8" y="5"/>
                    <a:pt x="8" y="5"/>
                  </a:cubicBezTo>
                  <a:cubicBezTo>
                    <a:pt x="8" y="4"/>
                    <a:pt x="8" y="4"/>
                    <a:pt x="7" y="4"/>
                  </a:cubicBezTo>
                  <a:cubicBezTo>
                    <a:pt x="7" y="4"/>
                    <a:pt x="7" y="3"/>
                    <a:pt x="7" y="3"/>
                  </a:cubicBezTo>
                  <a:cubicBezTo>
                    <a:pt x="7" y="3"/>
                    <a:pt x="6" y="3"/>
                    <a:pt x="6" y="3"/>
                  </a:cubicBezTo>
                  <a:cubicBezTo>
                    <a:pt x="5" y="3"/>
                    <a:pt x="5" y="3"/>
                    <a:pt x="5" y="4"/>
                  </a:cubicBezTo>
                  <a:cubicBezTo>
                    <a:pt x="4" y="4"/>
                    <a:pt x="4" y="4"/>
                    <a:pt x="4" y="5"/>
                  </a:cubicBezTo>
                  <a:cubicBezTo>
                    <a:pt x="4" y="5"/>
                    <a:pt x="3" y="6"/>
                    <a:pt x="3" y="7"/>
                  </a:cubicBezTo>
                  <a:cubicBezTo>
                    <a:pt x="3" y="7"/>
                    <a:pt x="3" y="8"/>
                    <a:pt x="3" y="9"/>
                  </a:cubicBezTo>
                  <a:cubicBezTo>
                    <a:pt x="3" y="11"/>
                    <a:pt x="3" y="12"/>
                    <a:pt x="3" y="12"/>
                  </a:cubicBezTo>
                  <a:cubicBezTo>
                    <a:pt x="4" y="13"/>
                    <a:pt x="4" y="14"/>
                    <a:pt x="4" y="14"/>
                  </a:cubicBezTo>
                  <a:cubicBezTo>
                    <a:pt x="4" y="15"/>
                    <a:pt x="4" y="15"/>
                    <a:pt x="5" y="15"/>
                  </a:cubicBezTo>
                  <a:cubicBezTo>
                    <a:pt x="5" y="16"/>
                    <a:pt x="5" y="16"/>
                    <a:pt x="6" y="16"/>
                  </a:cubicBezTo>
                  <a:cubicBezTo>
                    <a:pt x="6" y="16"/>
                    <a:pt x="7" y="16"/>
                    <a:pt x="7" y="16"/>
                  </a:cubicBezTo>
                  <a:cubicBezTo>
                    <a:pt x="7" y="15"/>
                    <a:pt x="7" y="15"/>
                    <a:pt x="8" y="15"/>
                  </a:cubicBezTo>
                  <a:cubicBezTo>
                    <a:pt x="8" y="15"/>
                    <a:pt x="8" y="15"/>
                    <a:pt x="8" y="14"/>
                  </a:cubicBezTo>
                  <a:cubicBezTo>
                    <a:pt x="8" y="14"/>
                    <a:pt x="8" y="13"/>
                    <a:pt x="8" y="13"/>
                  </a:cubicBezTo>
                  <a:cubicBezTo>
                    <a:pt x="8" y="13"/>
                    <a:pt x="8" y="12"/>
                    <a:pt x="9" y="11"/>
                  </a:cubicBezTo>
                  <a:cubicBezTo>
                    <a:pt x="9" y="11"/>
                    <a:pt x="9" y="10"/>
                    <a:pt x="9" y="10"/>
                  </a:cubicBezTo>
                  <a:moveTo>
                    <a:pt x="12" y="9"/>
                  </a:moveTo>
                  <a:cubicBezTo>
                    <a:pt x="12" y="11"/>
                    <a:pt x="12" y="12"/>
                    <a:pt x="12" y="13"/>
                  </a:cubicBezTo>
                  <a:cubicBezTo>
                    <a:pt x="12" y="14"/>
                    <a:pt x="11" y="15"/>
                    <a:pt x="11" y="16"/>
                  </a:cubicBezTo>
                  <a:cubicBezTo>
                    <a:pt x="10" y="17"/>
                    <a:pt x="10" y="17"/>
                    <a:pt x="9" y="18"/>
                  </a:cubicBezTo>
                  <a:cubicBezTo>
                    <a:pt x="8" y="18"/>
                    <a:pt x="7" y="18"/>
                    <a:pt x="6" y="18"/>
                  </a:cubicBezTo>
                  <a:cubicBezTo>
                    <a:pt x="5" y="18"/>
                    <a:pt x="4" y="18"/>
                    <a:pt x="3" y="18"/>
                  </a:cubicBezTo>
                  <a:cubicBezTo>
                    <a:pt x="2" y="17"/>
                    <a:pt x="1" y="17"/>
                    <a:pt x="1" y="16"/>
                  </a:cubicBezTo>
                  <a:cubicBezTo>
                    <a:pt x="0" y="15"/>
                    <a:pt x="0" y="14"/>
                    <a:pt x="0" y="13"/>
                  </a:cubicBezTo>
                  <a:cubicBezTo>
                    <a:pt x="0" y="12"/>
                    <a:pt x="0" y="11"/>
                    <a:pt x="0" y="10"/>
                  </a:cubicBezTo>
                  <a:cubicBezTo>
                    <a:pt x="0" y="8"/>
                    <a:pt x="0" y="7"/>
                    <a:pt x="0" y="6"/>
                  </a:cubicBezTo>
                  <a:cubicBezTo>
                    <a:pt x="0" y="5"/>
                    <a:pt x="1" y="4"/>
                    <a:pt x="1" y="3"/>
                  </a:cubicBezTo>
                  <a:cubicBezTo>
                    <a:pt x="2" y="2"/>
                    <a:pt x="2" y="2"/>
                    <a:pt x="3" y="1"/>
                  </a:cubicBezTo>
                  <a:cubicBezTo>
                    <a:pt x="4" y="1"/>
                    <a:pt x="5" y="0"/>
                    <a:pt x="6" y="0"/>
                  </a:cubicBezTo>
                  <a:cubicBezTo>
                    <a:pt x="7" y="0"/>
                    <a:pt x="8" y="1"/>
                    <a:pt x="9" y="1"/>
                  </a:cubicBezTo>
                  <a:cubicBezTo>
                    <a:pt x="10" y="2"/>
                    <a:pt x="10" y="2"/>
                    <a:pt x="11" y="3"/>
                  </a:cubicBezTo>
                  <a:cubicBezTo>
                    <a:pt x="11" y="4"/>
                    <a:pt x="12" y="5"/>
                    <a:pt x="12" y="6"/>
                  </a:cubicBezTo>
                  <a:cubicBezTo>
                    <a:pt x="12" y="7"/>
                    <a:pt x="12" y="8"/>
                    <a:pt x="1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38" name="object 15"/>
          <p:cNvSpPr txBox="1"/>
          <p:nvPr/>
        </p:nvSpPr>
        <p:spPr>
          <a:xfrm>
            <a:off x="365760" y="6233293"/>
            <a:ext cx="8343898" cy="13849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nchor="b" anchorCtr="0">
            <a:noAutofit/>
          </a:bodyPr>
          <a:lstStyle/>
          <a:p>
            <a:pPr marR="2865"/>
            <a:r>
              <a:rPr sz="900" dirty="0">
                <a:solidFill>
                  <a:schemeClr val="tx2"/>
                </a:solidFill>
                <a:cs typeface="Frutiger Next Pro Light"/>
              </a:rPr>
              <a:t>Sou</a:t>
            </a:r>
            <a:r>
              <a:rPr sz="900" spc="-6" dirty="0">
                <a:solidFill>
                  <a:schemeClr val="tx2"/>
                </a:solidFill>
                <a:cs typeface="Frutiger Next Pro Light"/>
              </a:rPr>
              <a:t>r</a:t>
            </a:r>
            <a:r>
              <a:rPr sz="900" dirty="0">
                <a:solidFill>
                  <a:schemeClr val="tx2"/>
                </a:solidFill>
                <a:cs typeface="Frutiger Next Pro Light"/>
              </a:rPr>
              <a:t>ce: </a:t>
            </a:r>
            <a:r>
              <a:rPr lang="en-US" sz="900" dirty="0" smtClean="0">
                <a:solidFill>
                  <a:schemeClr val="tx2"/>
                </a:solidFill>
                <a:cs typeface="Frutiger Next Pro Light"/>
              </a:rPr>
              <a:t>Deloitte </a:t>
            </a:r>
            <a:r>
              <a:rPr lang="en-US" sz="900" dirty="0">
                <a:solidFill>
                  <a:schemeClr val="tx2"/>
                </a:solidFill>
                <a:cs typeface="Frutiger Next Pro Light"/>
              </a:rPr>
              <a:t>Advisory Regulatory Services for </a:t>
            </a:r>
            <a:r>
              <a:rPr lang="en-US" sz="900" dirty="0" smtClean="0">
                <a:solidFill>
                  <a:schemeClr val="tx2"/>
                </a:solidFill>
                <a:cs typeface="Frutiger Next Pro Light"/>
              </a:rPr>
              <a:t>Life </a:t>
            </a:r>
            <a:r>
              <a:rPr lang="en-US" sz="900" dirty="0">
                <a:solidFill>
                  <a:schemeClr val="tx2"/>
                </a:solidFill>
                <a:cs typeface="Frutiger Next Pro Light"/>
              </a:rPr>
              <a:t>Sciences and</a:t>
            </a:r>
            <a:r>
              <a:rPr sz="900" dirty="0">
                <a:solidFill>
                  <a:schemeClr val="tx2"/>
                </a:solidFill>
                <a:cs typeface="Frutiger Next Pro Light"/>
              </a:rPr>
              <a:t> </a:t>
            </a:r>
            <a:r>
              <a:rPr lang="en-US" sz="900" dirty="0">
                <a:solidFill>
                  <a:schemeClr val="tx2"/>
                </a:solidFill>
                <a:cs typeface="Frutiger Next Pro Light"/>
              </a:rPr>
              <a:t>Health </a:t>
            </a:r>
            <a:r>
              <a:rPr lang="en-US" sz="900" dirty="0" smtClean="0">
                <a:solidFill>
                  <a:schemeClr val="tx2"/>
                </a:solidFill>
                <a:cs typeface="Frutiger Next Pro Light"/>
              </a:rPr>
              <a:t>Care</a:t>
            </a:r>
            <a:endParaRPr sz="900" dirty="0">
              <a:solidFill>
                <a:schemeClr val="tx2"/>
              </a:solidFill>
              <a:cs typeface="Frutiger Next Pro Light"/>
            </a:endParaRPr>
          </a:p>
        </p:txBody>
      </p:sp>
      <p:graphicFrame>
        <p:nvGraphicFramePr>
          <p:cNvPr id="239" name="object 26"/>
          <p:cNvGraphicFramePr>
            <a:graphicFrameLocks noGrp="1"/>
          </p:cNvGraphicFramePr>
          <p:nvPr>
            <p:extLst/>
          </p:nvPr>
        </p:nvGraphicFramePr>
        <p:xfrm>
          <a:off x="6025668" y="2065669"/>
          <a:ext cx="1143000" cy="584962"/>
        </p:xfrm>
        <a:graphic>
          <a:graphicData uri="http://schemas.openxmlformats.org/drawingml/2006/table">
            <a:tbl>
              <a:tblPr firstRow="1" bandRow="1"/>
              <a:tblGrid>
                <a:gridCol w="228600"/>
                <a:gridCol w="914400"/>
              </a:tblGrid>
              <a:tr h="158280">
                <a:tc>
                  <a:txBody>
                    <a:bodyPr/>
                    <a:lstStyle/>
                    <a:p>
                      <a:pPr marL="0" algn="l" defTabSz="914400" rtl="0" eaLnBrk="1" latinLnBrk="0" hangingPunct="1">
                        <a:lnSpc>
                          <a:spcPct val="100000"/>
                        </a:lnSpc>
                      </a:pPr>
                      <a:r>
                        <a:rPr lang="en-US" sz="700" b="1" kern="1200" spc="-15" dirty="0" smtClean="0">
                          <a:solidFill>
                            <a:schemeClr val="tx2"/>
                          </a:solidFill>
                        </a:rPr>
                        <a:t>Jan </a:t>
                      </a:r>
                    </a:p>
                    <a:p>
                      <a:pPr marL="0" algn="l" defTabSz="914400" rtl="0" eaLnBrk="1" latinLnBrk="0" hangingPunct="1">
                        <a:lnSpc>
                          <a:spcPct val="100000"/>
                        </a:lnSpc>
                      </a:pPr>
                      <a:r>
                        <a:rPr lang="en-US" sz="700" b="1" kern="1200" spc="-15" dirty="0" smtClean="0">
                          <a:solidFill>
                            <a:schemeClr val="tx2"/>
                          </a:solidFill>
                        </a:rPr>
                        <a:t>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spcBef>
                          <a:spcPts val="180"/>
                        </a:spcBef>
                      </a:pPr>
                      <a:r>
                        <a:rPr lang="en-US" sz="700" b="1" kern="1200" dirty="0" smtClean="0">
                          <a:solidFill>
                            <a:schemeClr val="tx2"/>
                          </a:solidFill>
                          <a:latin typeface="+mn-lt"/>
                          <a:ea typeface="+mn-ea"/>
                          <a:cs typeface="+mn-cs"/>
                        </a:rPr>
                        <a:t>MACRA: </a:t>
                      </a:r>
                      <a:r>
                        <a:rPr lang="en-US" sz="700" dirty="0" smtClean="0">
                          <a:solidFill>
                            <a:schemeClr val="tx2"/>
                          </a:solidFill>
                        </a:rPr>
                        <a:t>Revenue threshold for bonuses and payment updates through eligible APMs increases to 75%</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40" name="Elbow Connector 239"/>
          <p:cNvCxnSpPr>
            <a:stCxn id="192" idx="4"/>
          </p:cNvCxnSpPr>
          <p:nvPr/>
        </p:nvCxnSpPr>
        <p:spPr>
          <a:xfrm rot="16200000" flipH="1">
            <a:off x="2354743" y="1792768"/>
            <a:ext cx="367156" cy="328795"/>
          </a:xfrm>
          <a:prstGeom prst="bentConnector3">
            <a:avLst>
              <a:gd name="adj1" fmla="val 40920"/>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1" name="object 26"/>
          <p:cNvGraphicFramePr>
            <a:graphicFrameLocks noGrp="1"/>
          </p:cNvGraphicFramePr>
          <p:nvPr>
            <p:extLst/>
          </p:nvPr>
        </p:nvGraphicFramePr>
        <p:xfrm>
          <a:off x="2417432" y="2065669"/>
          <a:ext cx="1965960" cy="2391410"/>
        </p:xfrm>
        <a:graphic>
          <a:graphicData uri="http://schemas.openxmlformats.org/drawingml/2006/table">
            <a:tbl>
              <a:tblPr firstRow="1" bandRow="1"/>
              <a:tblGrid>
                <a:gridCol w="228600"/>
                <a:gridCol w="1737360"/>
              </a:tblGrid>
              <a:tr h="247003">
                <a:tc rowSpan="2">
                  <a:txBody>
                    <a:bodyPr/>
                    <a:lstStyle/>
                    <a:p>
                      <a:pPr marL="0" algn="l" defTabSz="914400" rtl="0" eaLnBrk="1" latinLnBrk="0" hangingPunct="1">
                        <a:lnSpc>
                          <a:spcPct val="100000"/>
                        </a:lnSpc>
                      </a:pPr>
                      <a:r>
                        <a:rPr lang="en-US" sz="700" b="1" kern="1200" spc="-15" dirty="0" smtClean="0">
                          <a:solidFill>
                            <a:schemeClr val="tx2"/>
                          </a:solidFill>
                          <a:latin typeface="+mn-lt"/>
                          <a:ea typeface="+mn-ea"/>
                          <a:cs typeface="+mn-cs"/>
                        </a:rPr>
                        <a:t>Jan 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34290" indent="0" algn="l" defTabSz="914400" rtl="0" eaLnBrk="1" fontAlgn="auto" latinLnBrk="0" hangingPunct="1">
                        <a:lnSpc>
                          <a:spcPct val="100000"/>
                        </a:lnSpc>
                        <a:spcBef>
                          <a:spcPts val="0"/>
                        </a:spcBef>
                        <a:spcAft>
                          <a:spcPts val="0"/>
                        </a:spcAft>
                        <a:buClrTx/>
                        <a:buSzTx/>
                        <a:buFontTx/>
                        <a:buNone/>
                        <a:tabLst/>
                        <a:defRPr/>
                      </a:pPr>
                      <a:r>
                        <a:rPr lang="en-US" sz="700" b="1" kern="1200" dirty="0" smtClean="0">
                          <a:solidFill>
                            <a:schemeClr val="tx2"/>
                          </a:solidFill>
                          <a:latin typeface="+mn-lt"/>
                          <a:ea typeface="+mn-ea"/>
                          <a:cs typeface="+mn-cs"/>
                        </a:rPr>
                        <a:t>Jan1:</a:t>
                      </a:r>
                      <a:r>
                        <a:rPr lang="en-US" sz="700" b="1" kern="1200" baseline="0" dirty="0" smtClean="0">
                          <a:solidFill>
                            <a:schemeClr val="tx2"/>
                          </a:solidFill>
                          <a:latin typeface="+mn-lt"/>
                          <a:ea typeface="+mn-ea"/>
                          <a:cs typeface="+mn-cs"/>
                        </a:rPr>
                        <a:t> </a:t>
                      </a:r>
                      <a:r>
                        <a:rPr lang="en-US" sz="700" b="1" kern="1200" dirty="0" smtClean="0">
                          <a:solidFill>
                            <a:schemeClr val="tx2"/>
                          </a:solidFill>
                          <a:latin typeface="+mn-lt"/>
                          <a:ea typeface="+mn-ea"/>
                          <a:cs typeface="+mn-cs"/>
                        </a:rPr>
                        <a:t>MACRA: </a:t>
                      </a:r>
                      <a:r>
                        <a:rPr lang="en-US" sz="700" kern="1200" baseline="0" dirty="0" smtClean="0">
                          <a:solidFill>
                            <a:schemeClr val="tx2"/>
                          </a:solidFill>
                          <a:latin typeface="+mn-lt"/>
                          <a:ea typeface="+mn-ea"/>
                          <a:cs typeface="+mn-cs"/>
                        </a:rPr>
                        <a:t>First MIPS performance period will occur over some period of time in 2018</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6467">
                <a:tc vMerge="1">
                  <a:txBody>
                    <a:bodyPr/>
                    <a:lstStyle/>
                    <a:p>
                      <a:pPr marL="0" algn="l" defTabSz="914400" rtl="0" eaLnBrk="1" latinLnBrk="0" hangingPunct="1">
                        <a:lnSpc>
                          <a:spcPct val="100000"/>
                        </a:lnSpc>
                      </a:pP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mpd="sng">
                      <a:solidFill>
                        <a:schemeClr val="bg2"/>
                      </a:solidFill>
                      <a:prstDash val="solid"/>
                    </a:lnB>
                    <a:lnTlToBr w="12700" cmpd="sng">
                      <a:noFill/>
                      <a:prstDash val="solid"/>
                    </a:lnTlToBr>
                    <a:lnBlToTr w="12700" cmpd="sng">
                      <a:noFill/>
                      <a:prstDash val="solid"/>
                    </a:lnBlToTr>
                  </a:tcPr>
                </a:tc>
                <a:tc>
                  <a:txBody>
                    <a:bodyPr/>
                    <a:lstStyle/>
                    <a:p>
                      <a:pPr marL="0" marR="34290" indent="0" algn="l" defTabSz="914400" rtl="0" eaLnBrk="1" fontAlgn="auto" latinLnBrk="0" hangingPunct="1">
                        <a:lnSpc>
                          <a:spcPct val="100000"/>
                        </a:lnSpc>
                        <a:spcBef>
                          <a:spcPts val="180"/>
                        </a:spcBef>
                        <a:spcAft>
                          <a:spcPts val="0"/>
                        </a:spcAft>
                        <a:buClrTx/>
                        <a:buSzTx/>
                        <a:buFontTx/>
                        <a:buNone/>
                        <a:tabLst/>
                        <a:defRPr/>
                      </a:pPr>
                      <a:r>
                        <a:rPr lang="en-US" sz="700" b="1" kern="1200" dirty="0" smtClean="0">
                          <a:solidFill>
                            <a:schemeClr val="tx2"/>
                          </a:solidFill>
                          <a:latin typeface="+mn-lt"/>
                          <a:ea typeface="+mn-ea"/>
                          <a:cs typeface="+mn-cs"/>
                        </a:rPr>
                        <a:t>MACRA: </a:t>
                      </a:r>
                      <a:r>
                        <a:rPr lang="en-US" sz="700" kern="1200" dirty="0" smtClean="0">
                          <a:solidFill>
                            <a:schemeClr val="tx2"/>
                          </a:solidFill>
                          <a:latin typeface="+mn-lt"/>
                          <a:ea typeface="+mn-ea"/>
                          <a:cs typeface="+mn-cs"/>
                        </a:rPr>
                        <a:t>Deadline to begin including on all Medicare claims the new codes and the national provider number of the ordering physician or applicable practitioner</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r>
              <a:tr h="445931">
                <a:tc>
                  <a:txBody>
                    <a:bodyPr/>
                    <a:lstStyle/>
                    <a:p>
                      <a:pPr marL="0" algn="l" defTabSz="914400" rtl="0" eaLnBrk="1" latinLnBrk="0" hangingPunct="1">
                        <a:lnSpc>
                          <a:spcPct val="100000"/>
                        </a:lnSpc>
                      </a:pPr>
                      <a:r>
                        <a:rPr lang="en-US" sz="700" b="1" kern="1200" spc="-15" dirty="0" smtClean="0">
                          <a:solidFill>
                            <a:schemeClr val="tx2"/>
                          </a:solidFill>
                          <a:latin typeface="+mn-lt"/>
                          <a:ea typeface="+mn-ea"/>
                          <a:cs typeface="+mn-cs"/>
                        </a:rPr>
                        <a:t>Jul 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2700" indent="0" algn="l" defTabSz="914400" rtl="0" eaLnBrk="1" fontAlgn="auto" latinLnBrk="0" hangingPunct="1">
                        <a:lnSpc>
                          <a:spcPct val="100000"/>
                        </a:lnSpc>
                        <a:spcBef>
                          <a:spcPts val="0"/>
                        </a:spcBef>
                        <a:spcAft>
                          <a:spcPts val="0"/>
                        </a:spcAft>
                        <a:buClrTx/>
                        <a:buSzTx/>
                        <a:buFontTx/>
                        <a:buNone/>
                        <a:tabLst/>
                        <a:defRPr/>
                      </a:pPr>
                      <a:r>
                        <a:rPr lang="en-US" sz="700" b="1" kern="1200" dirty="0" smtClean="0">
                          <a:solidFill>
                            <a:schemeClr val="tx2"/>
                          </a:solidFill>
                          <a:latin typeface="+mn-lt"/>
                          <a:ea typeface="+mn-ea"/>
                          <a:cs typeface="+mn-cs"/>
                        </a:rPr>
                        <a:t>MACRA: </a:t>
                      </a:r>
                      <a:r>
                        <a:rPr lang="en-US" sz="700" kern="1200" dirty="0" smtClean="0">
                          <a:solidFill>
                            <a:schemeClr val="tx2"/>
                          </a:solidFill>
                          <a:latin typeface="+mn-lt"/>
                          <a:ea typeface="+mn-ea"/>
                          <a:cs typeface="+mn-cs"/>
                        </a:rPr>
                        <a:t>Date for HHS to begin providing to each MIPS-eligible professional information about items and services provided to the professional’s patients by other suppliers and providers of services</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46467">
                <a:tc rowSpan="2">
                  <a:txBody>
                    <a:bodyPr/>
                    <a:lstStyle/>
                    <a:p>
                      <a:pPr marL="0" algn="l" defTabSz="914400" rtl="0" eaLnBrk="1" latinLnBrk="0" hangingPunct="1">
                        <a:lnSpc>
                          <a:spcPct val="100000"/>
                        </a:lnSpc>
                      </a:pPr>
                      <a:r>
                        <a:rPr sz="700" b="1" kern="1200" spc="-15" dirty="0" smtClean="0">
                          <a:solidFill>
                            <a:schemeClr val="tx2"/>
                          </a:solidFill>
                        </a:rPr>
                        <a:t>Dec </a:t>
                      </a:r>
                      <a:r>
                        <a:rPr sz="700" b="1" kern="1200" spc="-15" dirty="0">
                          <a:solidFill>
                            <a:schemeClr val="tx2"/>
                          </a:solidFill>
                        </a:rPr>
                        <a:t>31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2700" indent="0" algn="l" defTabSz="914400" rtl="0" eaLnBrk="1" fontAlgn="auto" latinLnBrk="0" hangingPunct="1">
                        <a:lnSpc>
                          <a:spcPct val="100000"/>
                        </a:lnSpc>
                        <a:spcBef>
                          <a:spcPts val="0"/>
                        </a:spcBef>
                        <a:spcAft>
                          <a:spcPts val="0"/>
                        </a:spcAft>
                        <a:buClrTx/>
                        <a:buSzTx/>
                        <a:buFontTx/>
                        <a:buNone/>
                        <a:tabLst/>
                        <a:defRPr/>
                      </a:pPr>
                      <a:r>
                        <a:rPr lang="en-US" sz="700" b="1" kern="1200" dirty="0" smtClean="0">
                          <a:solidFill>
                            <a:schemeClr val="tx2"/>
                          </a:solidFill>
                          <a:latin typeface="+mn-lt"/>
                          <a:ea typeface="+mn-ea"/>
                          <a:cs typeface="+mn-cs"/>
                        </a:rPr>
                        <a:t>MACRA: </a:t>
                      </a:r>
                      <a:r>
                        <a:rPr lang="en-US" sz="700" dirty="0" smtClean="0">
                          <a:solidFill>
                            <a:schemeClr val="tx2"/>
                          </a:solidFill>
                        </a:rPr>
                        <a:t>Sun setting of meaningful use incentive program for electronic health records, quality reporting (PQRI), and the value-based payment modifier</a:t>
                      </a:r>
                      <a:endParaRPr lang="en-US" sz="700" dirty="0" smtClean="0">
                        <a:solidFill>
                          <a:schemeClr val="tx2"/>
                        </a:solidFill>
                        <a:latin typeface="+mn-lt"/>
                        <a:cs typeface="Frutiger Next Pro Light"/>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r>
              <a:tr h="247003">
                <a:tc vMerge="1">
                  <a:txBody>
                    <a:bodyPr/>
                    <a:lstStyle/>
                    <a:p>
                      <a:pPr marL="0" algn="l" defTabSz="914400" rtl="0" eaLnBrk="1" latinLnBrk="0" hangingPunct="1">
                        <a:lnSpc>
                          <a:spcPct val="100000"/>
                        </a:lnSpc>
                      </a:pP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6350" cap="flat" cmpd="sng" algn="ctr">
                      <a:solidFill>
                        <a:schemeClr val="bg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2700" indent="0" algn="l" defTabSz="914400" rtl="0" eaLnBrk="1" fontAlgn="auto" latinLnBrk="0" hangingPunct="1">
                        <a:lnSpc>
                          <a:spcPct val="100000"/>
                        </a:lnSpc>
                        <a:spcBef>
                          <a:spcPts val="0"/>
                        </a:spcBef>
                        <a:spcAft>
                          <a:spcPts val="0"/>
                        </a:spcAft>
                        <a:buClrTx/>
                        <a:buSzTx/>
                        <a:buFontTx/>
                        <a:buNone/>
                        <a:tabLst/>
                        <a:defRPr/>
                      </a:pPr>
                      <a:r>
                        <a:rPr lang="en-US" sz="700" b="1" kern="1200" dirty="0" smtClean="0">
                          <a:solidFill>
                            <a:schemeClr val="tx2"/>
                          </a:solidFill>
                          <a:latin typeface="+mn-lt"/>
                          <a:ea typeface="+mn-ea"/>
                          <a:cs typeface="+mn-cs"/>
                        </a:rPr>
                        <a:t>MACRA: </a:t>
                      </a:r>
                      <a:r>
                        <a:rPr lang="en-US" sz="700" kern="1200" dirty="0" smtClean="0">
                          <a:solidFill>
                            <a:schemeClr val="tx2"/>
                          </a:solidFill>
                          <a:latin typeface="+mn-lt"/>
                          <a:ea typeface="+mn-ea"/>
                          <a:cs typeface="+mn-cs"/>
                        </a:rPr>
                        <a:t>Statutory deadline for achieving national priority of widespread interoperability of EHRs</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42" name="Elbow Connector 241"/>
          <p:cNvCxnSpPr>
            <a:stCxn id="198" idx="4"/>
          </p:cNvCxnSpPr>
          <p:nvPr/>
        </p:nvCxnSpPr>
        <p:spPr>
          <a:xfrm rot="16200000" flipH="1">
            <a:off x="4165158" y="1816042"/>
            <a:ext cx="809515" cy="724606"/>
          </a:xfrm>
          <a:prstGeom prst="bentConnector3">
            <a:avLst>
              <a:gd name="adj1" fmla="val 9685"/>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3" name="object 26"/>
          <p:cNvGraphicFramePr>
            <a:graphicFrameLocks noGrp="1"/>
          </p:cNvGraphicFramePr>
          <p:nvPr>
            <p:extLst/>
          </p:nvPr>
        </p:nvGraphicFramePr>
        <p:xfrm>
          <a:off x="4662854" y="2065669"/>
          <a:ext cx="1143000" cy="1754886"/>
        </p:xfrm>
        <a:graphic>
          <a:graphicData uri="http://schemas.openxmlformats.org/drawingml/2006/table">
            <a:tbl>
              <a:tblPr firstRow="1" bandRow="1"/>
              <a:tblGrid>
                <a:gridCol w="228600"/>
                <a:gridCol w="914400"/>
              </a:tblGrid>
              <a:tr h="158280">
                <a:tc>
                  <a:txBody>
                    <a:bodyPr/>
                    <a:lstStyle/>
                    <a:p>
                      <a:pPr marL="0" algn="l" defTabSz="914400" rtl="0" eaLnBrk="1" latinLnBrk="0" hangingPunct="1">
                        <a:lnSpc>
                          <a:spcPct val="100000"/>
                        </a:lnSpc>
                      </a:pPr>
                      <a:r>
                        <a:rPr lang="en-US" sz="700" b="1" kern="1200" spc="-15" dirty="0" smtClean="0">
                          <a:solidFill>
                            <a:schemeClr val="tx2"/>
                          </a:solidFill>
                        </a:rPr>
                        <a:t>Jan </a:t>
                      </a:r>
                    </a:p>
                    <a:p>
                      <a:pPr marL="0" algn="l" defTabSz="914400" rtl="0" eaLnBrk="1" latinLnBrk="0" hangingPunct="1">
                        <a:lnSpc>
                          <a:spcPct val="100000"/>
                        </a:lnSpc>
                      </a:pPr>
                      <a:r>
                        <a:rPr lang="en-US" sz="700" b="1" kern="1200" spc="-15" dirty="0" smtClean="0">
                          <a:solidFill>
                            <a:schemeClr val="tx2"/>
                          </a:solidFill>
                        </a:rPr>
                        <a:t>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180"/>
                        </a:spcBef>
                        <a:spcAft>
                          <a:spcPts val="0"/>
                        </a:spcAft>
                        <a:buClrTx/>
                        <a:buSzTx/>
                        <a:buFontTx/>
                        <a:buNone/>
                        <a:tabLst/>
                        <a:defRPr/>
                      </a:pPr>
                      <a:r>
                        <a:rPr lang="en-US" sz="700" spc="-65" dirty="0" smtClean="0">
                          <a:solidFill>
                            <a:schemeClr val="tx2"/>
                          </a:solidFill>
                        </a:rPr>
                        <a:t>T</a:t>
                      </a:r>
                      <a:r>
                        <a:rPr lang="en-US" sz="700" dirty="0" smtClean="0">
                          <a:solidFill>
                            <a:schemeClr val="tx2"/>
                          </a:solidFill>
                        </a:rPr>
                        <a:t>ax on high cost employe</a:t>
                      </a:r>
                      <a:r>
                        <a:rPr lang="en-US" sz="700" spc="-15" dirty="0" smtClean="0">
                          <a:solidFill>
                            <a:schemeClr val="tx2"/>
                          </a:solidFill>
                        </a:rPr>
                        <a:t>r</a:t>
                      </a:r>
                      <a:r>
                        <a:rPr lang="en-US" sz="700" dirty="0" smtClean="0">
                          <a:solidFill>
                            <a:schemeClr val="tx2"/>
                          </a:solidFill>
                        </a:rPr>
                        <a:t>-sponso</a:t>
                      </a:r>
                      <a:r>
                        <a:rPr lang="en-US" sz="700" spc="-15" dirty="0" smtClean="0">
                          <a:solidFill>
                            <a:schemeClr val="tx2"/>
                          </a:solidFill>
                        </a:rPr>
                        <a:t>r</a:t>
                      </a:r>
                      <a:r>
                        <a:rPr lang="en-US" sz="700" dirty="0" smtClean="0">
                          <a:solidFill>
                            <a:schemeClr val="tx2"/>
                          </a:solidFill>
                        </a:rPr>
                        <a:t>ed health cove</a:t>
                      </a:r>
                      <a:r>
                        <a:rPr lang="en-US" sz="700" spc="-15" dirty="0" smtClean="0">
                          <a:solidFill>
                            <a:schemeClr val="tx2"/>
                          </a:solidFill>
                        </a:rPr>
                        <a:t>r</a:t>
                      </a:r>
                      <a:r>
                        <a:rPr lang="en-US" sz="700" dirty="0" smtClean="0">
                          <a:solidFill>
                            <a:schemeClr val="tx2"/>
                          </a:solidFill>
                        </a:rPr>
                        <a:t>age (“</a:t>
                      </a:r>
                      <a:r>
                        <a:rPr lang="en-US" sz="700" spc="-15" dirty="0" smtClean="0">
                          <a:solidFill>
                            <a:schemeClr val="tx2"/>
                          </a:solidFill>
                        </a:rPr>
                        <a:t>C</a:t>
                      </a:r>
                      <a:r>
                        <a:rPr lang="en-US" sz="700" dirty="0" smtClean="0">
                          <a:solidFill>
                            <a:schemeClr val="tx2"/>
                          </a:solidFill>
                        </a:rPr>
                        <a:t>a</a:t>
                      </a:r>
                      <a:r>
                        <a:rPr lang="en-US" sz="700" spc="30" dirty="0" smtClean="0">
                          <a:solidFill>
                            <a:schemeClr val="tx2"/>
                          </a:solidFill>
                        </a:rPr>
                        <a:t>d</a:t>
                      </a:r>
                      <a:r>
                        <a:rPr lang="en-US" sz="700" dirty="0" smtClean="0">
                          <a:solidFill>
                            <a:schemeClr val="tx2"/>
                          </a:solidFill>
                        </a:rPr>
                        <a:t>illac” tax) takes effect</a:t>
                      </a:r>
                      <a:endParaRPr lang="en-US" sz="700" b="0" dirty="0" smtClean="0">
                        <a:solidFill>
                          <a:schemeClr val="tx2"/>
                        </a:solidFill>
                        <a:latin typeface="+mn-lt"/>
                        <a:cs typeface="Frutiger Next Pro Light"/>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280">
                <a:tc>
                  <a:txBody>
                    <a:bodyPr/>
                    <a:lstStyle/>
                    <a:p>
                      <a:pPr marL="0" algn="l" defTabSz="914400" rtl="0" eaLnBrk="1" latinLnBrk="0" hangingPunct="1">
                        <a:lnSpc>
                          <a:spcPct val="100000"/>
                        </a:lnSpc>
                      </a:pP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180"/>
                        </a:spcBef>
                        <a:spcAft>
                          <a:spcPts val="0"/>
                        </a:spcAft>
                        <a:buClrTx/>
                        <a:buSzTx/>
                        <a:buFontTx/>
                        <a:buNone/>
                        <a:tabLst/>
                        <a:defRPr/>
                      </a:pPr>
                      <a:r>
                        <a:rPr lang="en-US" sz="700" b="1" kern="1200" dirty="0" smtClean="0">
                          <a:solidFill>
                            <a:schemeClr val="tx2"/>
                          </a:solidFill>
                          <a:latin typeface="+mn-lt"/>
                          <a:ea typeface="+mn-ea"/>
                          <a:cs typeface="+mn-cs"/>
                        </a:rPr>
                        <a:t>MACRA: </a:t>
                      </a:r>
                      <a:r>
                        <a:rPr lang="en-US" sz="700" kern="1200" dirty="0" smtClean="0">
                          <a:solidFill>
                            <a:schemeClr val="tx2"/>
                          </a:solidFill>
                        </a:rPr>
                        <a:t>Payment rates under the Medicare physician fee schedule frozen through 2025</a:t>
                      </a:r>
                      <a:endParaRPr lang="en-US" sz="700" kern="1200" dirty="0" smtClean="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r>
              <a:tr h="158280">
                <a:tc>
                  <a:txBody>
                    <a:bodyPr/>
                    <a:lstStyle/>
                    <a:p>
                      <a:pPr marL="0" algn="l" defTabSz="914400" rtl="0" eaLnBrk="1" latinLnBrk="0" hangingPunct="1">
                        <a:lnSpc>
                          <a:spcPct val="100000"/>
                        </a:lnSpc>
                      </a:pP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180"/>
                        </a:spcBef>
                        <a:spcAft>
                          <a:spcPts val="0"/>
                        </a:spcAft>
                        <a:buClrTx/>
                        <a:buSzTx/>
                        <a:buFontTx/>
                        <a:buNone/>
                        <a:tabLst/>
                        <a:defRPr/>
                      </a:pPr>
                      <a:r>
                        <a:rPr lang="en-US" sz="700" b="0" dirty="0" smtClean="0">
                          <a:solidFill>
                            <a:schemeClr val="tx2"/>
                          </a:solidFill>
                          <a:latin typeface="+mn-lt"/>
                          <a:cs typeface="Frutiger Next Pro Light"/>
                        </a:rPr>
                        <a:t>Federal contribution for newly eligible Medicaid beneficiaries decreases to 90%</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4" name="object 26"/>
          <p:cNvGraphicFramePr>
            <a:graphicFrameLocks noGrp="1"/>
          </p:cNvGraphicFramePr>
          <p:nvPr>
            <p:extLst/>
          </p:nvPr>
        </p:nvGraphicFramePr>
        <p:xfrm>
          <a:off x="5350704" y="4034153"/>
          <a:ext cx="1143000" cy="478282"/>
        </p:xfrm>
        <a:graphic>
          <a:graphicData uri="http://schemas.openxmlformats.org/drawingml/2006/table">
            <a:tbl>
              <a:tblPr firstRow="1" bandRow="1"/>
              <a:tblGrid>
                <a:gridCol w="228600"/>
                <a:gridCol w="914400"/>
              </a:tblGrid>
              <a:tr h="158280">
                <a:tc>
                  <a:txBody>
                    <a:bodyPr/>
                    <a:lstStyle/>
                    <a:p>
                      <a:pPr marL="0" algn="l" defTabSz="914400" rtl="0" eaLnBrk="1" latinLnBrk="0" hangingPunct="1">
                        <a:lnSpc>
                          <a:spcPct val="100000"/>
                        </a:lnSpc>
                      </a:pPr>
                      <a:r>
                        <a:rPr lang="en-US" sz="700" b="1" kern="1200" spc="-15" dirty="0" smtClean="0">
                          <a:solidFill>
                            <a:schemeClr val="tx2"/>
                          </a:solidFill>
                        </a:rPr>
                        <a:t>Jan </a:t>
                      </a:r>
                    </a:p>
                    <a:p>
                      <a:pPr marL="0" algn="l" defTabSz="914400" rtl="0" eaLnBrk="1" latinLnBrk="0" hangingPunct="1">
                        <a:lnSpc>
                          <a:spcPct val="100000"/>
                        </a:lnSpc>
                      </a:pPr>
                      <a:r>
                        <a:rPr lang="en-US" sz="700" b="1" kern="1200" spc="-15" dirty="0" smtClean="0">
                          <a:solidFill>
                            <a:schemeClr val="tx2"/>
                          </a:solidFill>
                        </a:rPr>
                        <a:t>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spcBef>
                          <a:spcPts val="180"/>
                        </a:spcBef>
                      </a:pPr>
                      <a:r>
                        <a:rPr lang="en-US" sz="700" b="1" kern="1200" dirty="0" smtClean="0">
                          <a:solidFill>
                            <a:schemeClr val="tx2"/>
                          </a:solidFill>
                          <a:latin typeface="+mn-lt"/>
                          <a:ea typeface="+mn-ea"/>
                          <a:cs typeface="+mn-cs"/>
                        </a:rPr>
                        <a:t>MACRA: </a:t>
                      </a:r>
                      <a:r>
                        <a:rPr lang="en-US" sz="700" dirty="0" smtClean="0">
                          <a:solidFill>
                            <a:schemeClr val="tx2"/>
                          </a:solidFill>
                        </a:rPr>
                        <a:t>All-Payer Model for APM thresholds under MACRA takes effect</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45" name="object 26"/>
          <p:cNvGraphicFramePr>
            <a:graphicFrameLocks noGrp="1"/>
          </p:cNvGraphicFramePr>
          <p:nvPr>
            <p:extLst/>
          </p:nvPr>
        </p:nvGraphicFramePr>
        <p:xfrm>
          <a:off x="6663984" y="3748400"/>
          <a:ext cx="1234440" cy="371602"/>
        </p:xfrm>
        <a:graphic>
          <a:graphicData uri="http://schemas.openxmlformats.org/drawingml/2006/table">
            <a:tbl>
              <a:tblPr firstRow="1" bandRow="1"/>
              <a:tblGrid>
                <a:gridCol w="228600"/>
                <a:gridCol w="1005840"/>
              </a:tblGrid>
              <a:tr h="158280">
                <a:tc>
                  <a:txBody>
                    <a:bodyPr/>
                    <a:lstStyle/>
                    <a:p>
                      <a:pPr marL="0" algn="l" defTabSz="914400" rtl="0" eaLnBrk="1" latinLnBrk="0" hangingPunct="1">
                        <a:lnSpc>
                          <a:spcPct val="100000"/>
                        </a:lnSpc>
                      </a:pPr>
                      <a:r>
                        <a:rPr lang="en-US" sz="700" b="1" kern="1200" spc="-15" dirty="0" smtClean="0">
                          <a:solidFill>
                            <a:schemeClr val="tx2"/>
                          </a:solidFill>
                        </a:rPr>
                        <a:t>Dec</a:t>
                      </a:r>
                    </a:p>
                    <a:p>
                      <a:pPr marL="0" algn="l" defTabSz="914400" rtl="0" eaLnBrk="1" latinLnBrk="0" hangingPunct="1">
                        <a:lnSpc>
                          <a:spcPct val="100000"/>
                        </a:lnSpc>
                      </a:pPr>
                      <a:r>
                        <a:rPr lang="en-US" sz="700" b="1" kern="1200" spc="-15" dirty="0" smtClean="0">
                          <a:solidFill>
                            <a:schemeClr val="tx2"/>
                          </a:solidFill>
                        </a:rPr>
                        <a:t>31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spcBef>
                          <a:spcPts val="180"/>
                        </a:spcBef>
                      </a:pPr>
                      <a:r>
                        <a:rPr lang="en-US" sz="700" b="1" kern="1200" dirty="0" smtClean="0">
                          <a:solidFill>
                            <a:schemeClr val="tx2"/>
                          </a:solidFill>
                          <a:latin typeface="+mn-lt"/>
                          <a:ea typeface="+mn-ea"/>
                          <a:cs typeface="+mn-cs"/>
                        </a:rPr>
                        <a:t>MACRA: </a:t>
                      </a:r>
                      <a:r>
                        <a:rPr lang="en-US" sz="700" dirty="0" smtClean="0">
                          <a:solidFill>
                            <a:schemeClr val="tx2"/>
                          </a:solidFill>
                        </a:rPr>
                        <a:t>Medicare bonuses under MIPS and APM models expire</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46" name="object 26"/>
          <p:cNvGraphicFramePr>
            <a:graphicFrameLocks noGrp="1"/>
          </p:cNvGraphicFramePr>
          <p:nvPr>
            <p:extLst/>
          </p:nvPr>
        </p:nvGraphicFramePr>
        <p:xfrm>
          <a:off x="7945532" y="2065669"/>
          <a:ext cx="960120" cy="1331722"/>
        </p:xfrm>
        <a:graphic>
          <a:graphicData uri="http://schemas.openxmlformats.org/drawingml/2006/table">
            <a:tbl>
              <a:tblPr firstRow="1" bandRow="1"/>
              <a:tblGrid>
                <a:gridCol w="228600"/>
                <a:gridCol w="731520"/>
              </a:tblGrid>
              <a:tr h="158280">
                <a:tc>
                  <a:txBody>
                    <a:bodyPr/>
                    <a:lstStyle/>
                    <a:p>
                      <a:pPr marL="0" algn="l" defTabSz="914400" rtl="0" eaLnBrk="1" latinLnBrk="0" hangingPunct="1">
                        <a:lnSpc>
                          <a:spcPct val="100000"/>
                        </a:lnSpc>
                      </a:pPr>
                      <a:r>
                        <a:rPr lang="en-US" sz="700" b="1" kern="1200" spc="-15" dirty="0" smtClean="0">
                          <a:solidFill>
                            <a:schemeClr val="tx2"/>
                          </a:solidFill>
                        </a:rPr>
                        <a:t>Jan </a:t>
                      </a:r>
                    </a:p>
                    <a:p>
                      <a:pPr marL="0" algn="l" defTabSz="914400" rtl="0" eaLnBrk="1" latinLnBrk="0" hangingPunct="1">
                        <a:lnSpc>
                          <a:spcPct val="100000"/>
                        </a:lnSpc>
                      </a:pPr>
                      <a:r>
                        <a:rPr lang="en-US" sz="700" b="1" kern="1200" spc="-15" dirty="0" smtClean="0">
                          <a:solidFill>
                            <a:schemeClr val="tx2"/>
                          </a:solidFill>
                        </a:rPr>
                        <a:t>1</a:t>
                      </a:r>
                      <a:endParaRPr sz="700" b="1" kern="1200" spc="-15" dirty="0">
                        <a:solidFill>
                          <a:schemeClr val="tx2"/>
                        </a:solidFill>
                        <a:latin typeface="+mn-lt"/>
                        <a:ea typeface="+mn-ea"/>
                        <a:cs typeface="+mn-cs"/>
                      </a:endParaRP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spcBef>
                          <a:spcPts val="180"/>
                        </a:spcBef>
                      </a:pPr>
                      <a:r>
                        <a:rPr lang="en-US" sz="700" b="1" kern="1200" dirty="0" smtClean="0">
                          <a:solidFill>
                            <a:schemeClr val="tx2"/>
                          </a:solidFill>
                          <a:latin typeface="+mn-lt"/>
                          <a:ea typeface="+mn-ea"/>
                          <a:cs typeface="+mn-cs"/>
                        </a:rPr>
                        <a:t>MACRA: </a:t>
                      </a:r>
                      <a:r>
                        <a:rPr lang="en-US" sz="700" dirty="0" smtClean="0">
                          <a:solidFill>
                            <a:schemeClr val="tx2"/>
                          </a:solidFill>
                        </a:rPr>
                        <a:t>Permanent payment updates under MACRA take effect: 0.75% for professionals paid through eligible APMs, and 0.25% for MIPS participants</a:t>
                      </a:r>
                    </a:p>
                  </a:txBody>
                  <a:tcPr marL="25781" marR="25781" marT="25781" marB="25781">
                    <a:lnL w="12700" cmpd="sng">
                      <a:noFill/>
                      <a:prstDash val="solid"/>
                    </a:lnL>
                    <a:lnR w="12700" cmpd="sng">
                      <a:noFill/>
                      <a:prstDash val="soli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47" name="Elbow Connector 246"/>
          <p:cNvCxnSpPr>
            <a:stCxn id="201" idx="4"/>
            <a:endCxn id="244" idx="0"/>
          </p:cNvCxnSpPr>
          <p:nvPr/>
        </p:nvCxnSpPr>
        <p:spPr>
          <a:xfrm rot="16200000" flipH="1">
            <a:off x="4393048" y="2504996"/>
            <a:ext cx="2260565" cy="797748"/>
          </a:xfrm>
          <a:prstGeom prst="bentConnector3">
            <a:avLst>
              <a:gd name="adj1" fmla="val 535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207" idx="4"/>
            <a:endCxn id="245" idx="0"/>
          </p:cNvCxnSpPr>
          <p:nvPr/>
        </p:nvCxnSpPr>
        <p:spPr>
          <a:xfrm rot="16200000" flipH="1">
            <a:off x="6132268" y="2599464"/>
            <a:ext cx="1974812" cy="323060"/>
          </a:xfrm>
          <a:prstGeom prst="bentConnector3">
            <a:avLst>
              <a:gd name="adj1" fmla="val 7555"/>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9" name="Elbow Connector 248"/>
          <p:cNvCxnSpPr>
            <a:stCxn id="210" idx="4"/>
            <a:endCxn id="178" idx="0"/>
          </p:cNvCxnSpPr>
          <p:nvPr/>
        </p:nvCxnSpPr>
        <p:spPr>
          <a:xfrm rot="16200000" flipH="1">
            <a:off x="6576475" y="3072100"/>
            <a:ext cx="2873685" cy="276659"/>
          </a:xfrm>
          <a:prstGeom prst="bentConnector3">
            <a:avLst>
              <a:gd name="adj1" fmla="val 63768"/>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213" idx="4"/>
          </p:cNvCxnSpPr>
          <p:nvPr/>
        </p:nvCxnSpPr>
        <p:spPr>
          <a:xfrm flipH="1">
            <a:off x="8791575" y="1773588"/>
            <a:ext cx="261" cy="295718"/>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95962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84"/>
          <p:cNvSpPr/>
          <p:nvPr/>
        </p:nvSpPr>
        <p:spPr bwMode="gray">
          <a:xfrm flipV="1">
            <a:off x="370610" y="4443572"/>
            <a:ext cx="2688281" cy="167254"/>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chemeClr val="bg2"/>
            </a:solidFill>
            <a:miter lim="800000"/>
            <a:headEnd/>
            <a:tailEnd/>
          </a:ln>
        </p:spPr>
        <p:txBody>
          <a:bodyPr rtlCol="0" anchor="ctr"/>
          <a:lstStyle/>
          <a:p>
            <a:pPr algn="ctr"/>
            <a:endParaRPr lang="en-US" dirty="0"/>
          </a:p>
        </p:txBody>
      </p:sp>
      <p:sp>
        <p:nvSpPr>
          <p:cNvPr id="94" name="Freeform 93"/>
          <p:cNvSpPr/>
          <p:nvPr/>
        </p:nvSpPr>
        <p:spPr bwMode="gray">
          <a:xfrm>
            <a:off x="927785" y="5337600"/>
            <a:ext cx="3214410" cy="387035"/>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chemeClr val="bg2"/>
            </a:solidFill>
            <a:miter lim="800000"/>
            <a:headEnd/>
            <a:tailEnd/>
          </a:ln>
        </p:spPr>
        <p:txBody>
          <a:bodyPr rtlCol="0" anchor="ctr"/>
          <a:lstStyle/>
          <a:p>
            <a:pPr algn="ctr"/>
            <a:endParaRPr lang="en-US" dirty="0"/>
          </a:p>
        </p:txBody>
      </p:sp>
      <p:sp>
        <p:nvSpPr>
          <p:cNvPr id="95" name="Rectangle 94"/>
          <p:cNvSpPr/>
          <p:nvPr/>
        </p:nvSpPr>
        <p:spPr>
          <a:xfrm>
            <a:off x="1000976" y="5512000"/>
            <a:ext cx="2322043" cy="215444"/>
          </a:xfrm>
          <a:prstGeom prst="rect">
            <a:avLst/>
          </a:prstGeom>
        </p:spPr>
        <p:txBody>
          <a:bodyPr wrap="square" lIns="0" tIns="0" rIns="0" bIns="0">
            <a:spAutoFit/>
          </a:bodyPr>
          <a:lstStyle/>
          <a:p>
            <a:r>
              <a:rPr lang="en-US" sz="1400" b="1" dirty="0" smtClean="0">
                <a:solidFill>
                  <a:srgbClr val="BDD203"/>
                </a:solidFill>
              </a:rPr>
              <a:t>Physician Engagement</a:t>
            </a:r>
            <a:endParaRPr lang="en-US" sz="1400" dirty="0">
              <a:solidFill>
                <a:srgbClr val="BDD203"/>
              </a:solidFill>
            </a:endParaRPr>
          </a:p>
        </p:txBody>
      </p:sp>
      <p:sp>
        <p:nvSpPr>
          <p:cNvPr id="96" name="Rectangle 95"/>
          <p:cNvSpPr/>
          <p:nvPr/>
        </p:nvSpPr>
        <p:spPr>
          <a:xfrm>
            <a:off x="1000976" y="5760175"/>
            <a:ext cx="2708246" cy="461665"/>
          </a:xfrm>
          <a:prstGeom prst="rect">
            <a:avLst/>
          </a:prstGeom>
        </p:spPr>
        <p:txBody>
          <a:bodyPr wrap="square" lIns="0" tIns="0" rIns="0" bIns="0">
            <a:spAutoFit/>
          </a:bodyPr>
          <a:lstStyle/>
          <a:p>
            <a:r>
              <a:rPr lang="en-US" sz="1000" dirty="0">
                <a:solidFill>
                  <a:schemeClr val="tx2"/>
                </a:solidFill>
              </a:rPr>
              <a:t>Relationships / Partnerships / Arrangements will need to evolve </a:t>
            </a:r>
            <a:r>
              <a:rPr lang="en-US" sz="1000" dirty="0" smtClean="0">
                <a:solidFill>
                  <a:schemeClr val="tx2"/>
                </a:solidFill>
              </a:rPr>
              <a:t>in </a:t>
            </a:r>
            <a:r>
              <a:rPr lang="en-US" sz="1000" dirty="0">
                <a:solidFill>
                  <a:schemeClr val="tx2"/>
                </a:solidFill>
              </a:rPr>
              <a:t>order to attract, retain, evaluate and optimize</a:t>
            </a:r>
          </a:p>
        </p:txBody>
      </p:sp>
      <p:sp>
        <p:nvSpPr>
          <p:cNvPr id="91" name="Rectangle 90"/>
          <p:cNvSpPr/>
          <p:nvPr/>
        </p:nvSpPr>
        <p:spPr>
          <a:xfrm>
            <a:off x="5854042" y="5413067"/>
            <a:ext cx="2011680" cy="215444"/>
          </a:xfrm>
          <a:prstGeom prst="rect">
            <a:avLst/>
          </a:prstGeom>
        </p:spPr>
        <p:txBody>
          <a:bodyPr wrap="square" lIns="0" tIns="0" rIns="0" bIns="0">
            <a:spAutoFit/>
          </a:bodyPr>
          <a:lstStyle/>
          <a:p>
            <a:r>
              <a:rPr lang="en-US" sz="1400" b="1" dirty="0" smtClean="0">
                <a:solidFill>
                  <a:srgbClr val="00A1DE"/>
                </a:solidFill>
              </a:rPr>
              <a:t>Patient Engagement</a:t>
            </a:r>
            <a:endParaRPr lang="en-US" sz="1400" dirty="0">
              <a:solidFill>
                <a:srgbClr val="00A1DE"/>
              </a:solidFill>
            </a:endParaRPr>
          </a:p>
        </p:txBody>
      </p:sp>
      <p:sp>
        <p:nvSpPr>
          <p:cNvPr id="92" name="Rectangle 91"/>
          <p:cNvSpPr/>
          <p:nvPr/>
        </p:nvSpPr>
        <p:spPr>
          <a:xfrm>
            <a:off x="5865998" y="5658249"/>
            <a:ext cx="2800455" cy="769441"/>
          </a:xfrm>
          <a:prstGeom prst="rect">
            <a:avLst/>
          </a:prstGeom>
        </p:spPr>
        <p:txBody>
          <a:bodyPr wrap="square" lIns="0" tIns="0" rIns="0" bIns="0">
            <a:spAutoFit/>
          </a:bodyPr>
          <a:lstStyle/>
          <a:p>
            <a:r>
              <a:rPr lang="en-US" sz="1000" dirty="0">
                <a:solidFill>
                  <a:schemeClr val="tx1">
                    <a:lumMod val="75000"/>
                    <a:lumOff val="25000"/>
                  </a:schemeClr>
                </a:solidFill>
              </a:rPr>
              <a:t>Greater coordination of care and two-sided risk for health care providers will raise the stakes for </a:t>
            </a:r>
            <a:r>
              <a:rPr lang="en-US" sz="1000" dirty="0" smtClean="0">
                <a:solidFill>
                  <a:schemeClr val="tx1">
                    <a:lumMod val="75000"/>
                    <a:lumOff val="25000"/>
                  </a:schemeClr>
                </a:solidFill>
              </a:rPr>
              <a:t>health care providers </a:t>
            </a:r>
            <a:r>
              <a:rPr lang="en-US" sz="1000" dirty="0">
                <a:solidFill>
                  <a:schemeClr val="tx1">
                    <a:lumMod val="75000"/>
                    <a:lumOff val="25000"/>
                  </a:schemeClr>
                </a:solidFill>
              </a:rPr>
              <a:t>to foster closer ties with patients and help them actively manage their health</a:t>
            </a:r>
          </a:p>
        </p:txBody>
      </p:sp>
      <p:sp>
        <p:nvSpPr>
          <p:cNvPr id="93" name="Freeform 92"/>
          <p:cNvSpPr/>
          <p:nvPr/>
        </p:nvSpPr>
        <p:spPr bwMode="gray">
          <a:xfrm flipH="1">
            <a:off x="4785543" y="5258927"/>
            <a:ext cx="3274140" cy="366774"/>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chemeClr val="bg2"/>
            </a:solidFill>
            <a:miter lim="800000"/>
            <a:headEnd/>
            <a:tailEnd/>
          </a:ln>
        </p:spPr>
        <p:txBody>
          <a:bodyPr rtlCol="0" anchor="ctr"/>
          <a:lstStyle/>
          <a:p>
            <a:pPr algn="ctr"/>
            <a:endParaRPr lang="en-US" dirty="0"/>
          </a:p>
        </p:txBody>
      </p:sp>
      <p:sp>
        <p:nvSpPr>
          <p:cNvPr id="88" name="Rectangle 87"/>
          <p:cNvSpPr/>
          <p:nvPr/>
        </p:nvSpPr>
        <p:spPr>
          <a:xfrm>
            <a:off x="6654773" y="4210073"/>
            <a:ext cx="2011680" cy="215444"/>
          </a:xfrm>
          <a:prstGeom prst="rect">
            <a:avLst/>
          </a:prstGeom>
        </p:spPr>
        <p:txBody>
          <a:bodyPr wrap="square" lIns="0" tIns="0" rIns="0" bIns="0">
            <a:spAutoFit/>
          </a:bodyPr>
          <a:lstStyle/>
          <a:p>
            <a:r>
              <a:rPr lang="en-US" sz="1400" b="1" dirty="0" smtClean="0">
                <a:solidFill>
                  <a:srgbClr val="646464"/>
                </a:solidFill>
              </a:rPr>
              <a:t>Reputational</a:t>
            </a:r>
            <a:endParaRPr lang="en-US" sz="1400" dirty="0">
              <a:solidFill>
                <a:srgbClr val="646464"/>
              </a:solidFill>
            </a:endParaRPr>
          </a:p>
        </p:txBody>
      </p:sp>
      <p:sp>
        <p:nvSpPr>
          <p:cNvPr id="89" name="Rectangle 88"/>
          <p:cNvSpPr/>
          <p:nvPr/>
        </p:nvSpPr>
        <p:spPr>
          <a:xfrm>
            <a:off x="6654773" y="4465175"/>
            <a:ext cx="2011680" cy="615553"/>
          </a:xfrm>
          <a:prstGeom prst="rect">
            <a:avLst/>
          </a:prstGeom>
        </p:spPr>
        <p:txBody>
          <a:bodyPr wrap="square" lIns="0" tIns="0" rIns="0" bIns="0">
            <a:spAutoFit/>
          </a:bodyPr>
          <a:lstStyle/>
          <a:p>
            <a:r>
              <a:rPr lang="en-US" sz="1000" dirty="0" smtClean="0">
                <a:solidFill>
                  <a:schemeClr val="tx2"/>
                </a:solidFill>
              </a:rPr>
              <a:t>MIPS program performance results will </a:t>
            </a:r>
            <a:r>
              <a:rPr lang="en-US" sz="1000" dirty="0">
                <a:solidFill>
                  <a:schemeClr val="tx2"/>
                </a:solidFill>
              </a:rPr>
              <a:t>be </a:t>
            </a:r>
            <a:r>
              <a:rPr lang="en-US" sz="1000" dirty="0" smtClean="0">
                <a:solidFill>
                  <a:schemeClr val="tx2"/>
                </a:solidFill>
              </a:rPr>
              <a:t>made public </a:t>
            </a:r>
            <a:r>
              <a:rPr lang="en-US" sz="1000" dirty="0">
                <a:solidFill>
                  <a:schemeClr val="tx2"/>
                </a:solidFill>
              </a:rPr>
              <a:t>and </a:t>
            </a:r>
            <a:r>
              <a:rPr lang="en-US" sz="1000" dirty="0" smtClean="0">
                <a:solidFill>
                  <a:schemeClr val="tx2"/>
                </a:solidFill>
              </a:rPr>
              <a:t>transparency </a:t>
            </a:r>
            <a:r>
              <a:rPr lang="en-US" sz="1000" dirty="0">
                <a:solidFill>
                  <a:schemeClr val="tx2"/>
                </a:solidFill>
              </a:rPr>
              <a:t>will expose the good and the bad</a:t>
            </a:r>
          </a:p>
        </p:txBody>
      </p:sp>
      <p:sp>
        <p:nvSpPr>
          <p:cNvPr id="90" name="Freeform 89"/>
          <p:cNvSpPr/>
          <p:nvPr/>
        </p:nvSpPr>
        <p:spPr bwMode="gray">
          <a:xfrm flipH="1" flipV="1">
            <a:off x="5920013" y="4429634"/>
            <a:ext cx="2757349" cy="181192"/>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chemeClr val="bg2"/>
            </a:solidFill>
            <a:miter lim="800000"/>
            <a:headEnd/>
            <a:tailEnd/>
          </a:ln>
        </p:spPr>
        <p:txBody>
          <a:bodyPr rtlCol="0" anchor="ctr"/>
          <a:lstStyle/>
          <a:p>
            <a:pPr algn="ctr"/>
            <a:endParaRPr lang="en-US" dirty="0"/>
          </a:p>
        </p:txBody>
      </p:sp>
      <p:sp>
        <p:nvSpPr>
          <p:cNvPr id="86" name="Rectangle 85"/>
          <p:cNvSpPr/>
          <p:nvPr/>
        </p:nvSpPr>
        <p:spPr>
          <a:xfrm>
            <a:off x="370610" y="4230938"/>
            <a:ext cx="2011680" cy="215444"/>
          </a:xfrm>
          <a:prstGeom prst="rect">
            <a:avLst/>
          </a:prstGeom>
        </p:spPr>
        <p:txBody>
          <a:bodyPr wrap="square" lIns="0" tIns="0" rIns="0" bIns="0">
            <a:spAutoFit/>
          </a:bodyPr>
          <a:lstStyle/>
          <a:p>
            <a:r>
              <a:rPr lang="en-US" sz="1400" b="1" dirty="0" smtClean="0">
                <a:solidFill>
                  <a:srgbClr val="646464"/>
                </a:solidFill>
              </a:rPr>
              <a:t>Strategic/Competitive</a:t>
            </a:r>
            <a:endParaRPr lang="en-US" sz="1400" dirty="0">
              <a:solidFill>
                <a:srgbClr val="646464"/>
              </a:solidFill>
            </a:endParaRPr>
          </a:p>
        </p:txBody>
      </p:sp>
      <p:sp>
        <p:nvSpPr>
          <p:cNvPr id="87" name="Rectangle 86"/>
          <p:cNvSpPr/>
          <p:nvPr/>
        </p:nvSpPr>
        <p:spPr>
          <a:xfrm>
            <a:off x="370609" y="4479113"/>
            <a:ext cx="2269777" cy="615553"/>
          </a:xfrm>
          <a:prstGeom prst="rect">
            <a:avLst/>
          </a:prstGeom>
        </p:spPr>
        <p:txBody>
          <a:bodyPr wrap="square" lIns="0" tIns="0" rIns="0" bIns="0">
            <a:spAutoFit/>
          </a:bodyPr>
          <a:lstStyle/>
          <a:p>
            <a:r>
              <a:rPr lang="en-US" sz="1000" dirty="0">
                <a:solidFill>
                  <a:schemeClr val="tx2"/>
                </a:solidFill>
              </a:rPr>
              <a:t>Prioritizes strategic Physician Acquisition / Growth decisions related to who (PCPs / Specialties</a:t>
            </a:r>
            <a:r>
              <a:rPr lang="en-US" sz="1000" dirty="0" smtClean="0">
                <a:solidFill>
                  <a:schemeClr val="tx2"/>
                </a:solidFill>
              </a:rPr>
              <a:t>, etc</a:t>
            </a:r>
            <a:r>
              <a:rPr lang="en-US" sz="1000" dirty="0">
                <a:solidFill>
                  <a:schemeClr val="tx2"/>
                </a:solidFill>
              </a:rPr>
              <a:t>.), where, when, how (types of arrangements)</a:t>
            </a:r>
          </a:p>
        </p:txBody>
      </p:sp>
      <p:sp>
        <p:nvSpPr>
          <p:cNvPr id="82" name="Freeform 81"/>
          <p:cNvSpPr/>
          <p:nvPr/>
        </p:nvSpPr>
        <p:spPr bwMode="gray">
          <a:xfrm flipH="1" flipV="1">
            <a:off x="5878374" y="2748278"/>
            <a:ext cx="2889425" cy="719455"/>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chemeClr val="bg2"/>
            </a:solidFill>
            <a:miter lim="800000"/>
            <a:headEnd/>
            <a:tailEnd/>
          </a:ln>
        </p:spPr>
        <p:txBody>
          <a:bodyPr rtlCol="0" anchor="ctr"/>
          <a:lstStyle/>
          <a:p>
            <a:pPr algn="ctr"/>
            <a:endParaRPr lang="en-US" dirty="0"/>
          </a:p>
        </p:txBody>
      </p:sp>
      <p:sp>
        <p:nvSpPr>
          <p:cNvPr id="83" name="Rectangle 82"/>
          <p:cNvSpPr/>
          <p:nvPr/>
        </p:nvSpPr>
        <p:spPr>
          <a:xfrm>
            <a:off x="6745209" y="2531853"/>
            <a:ext cx="2011680" cy="215444"/>
          </a:xfrm>
          <a:prstGeom prst="rect">
            <a:avLst/>
          </a:prstGeom>
        </p:spPr>
        <p:txBody>
          <a:bodyPr wrap="square" lIns="0" tIns="0" rIns="0" bIns="0">
            <a:spAutoFit/>
          </a:bodyPr>
          <a:lstStyle/>
          <a:p>
            <a:r>
              <a:rPr lang="en-US" sz="1400" b="1" dirty="0" smtClean="0">
                <a:solidFill>
                  <a:srgbClr val="81BC00"/>
                </a:solidFill>
              </a:rPr>
              <a:t>Technological</a:t>
            </a:r>
            <a:endParaRPr lang="en-US" sz="1400" dirty="0">
              <a:solidFill>
                <a:srgbClr val="81BC00"/>
              </a:solidFill>
            </a:endParaRPr>
          </a:p>
        </p:txBody>
      </p:sp>
      <p:sp>
        <p:nvSpPr>
          <p:cNvPr id="84" name="Rectangle 83"/>
          <p:cNvSpPr/>
          <p:nvPr/>
        </p:nvSpPr>
        <p:spPr>
          <a:xfrm>
            <a:off x="6745209" y="2780028"/>
            <a:ext cx="2011680" cy="615553"/>
          </a:xfrm>
          <a:prstGeom prst="rect">
            <a:avLst/>
          </a:prstGeom>
        </p:spPr>
        <p:txBody>
          <a:bodyPr wrap="square" lIns="0" tIns="0" rIns="0" bIns="0">
            <a:spAutoFit/>
          </a:bodyPr>
          <a:lstStyle/>
          <a:p>
            <a:r>
              <a:rPr lang="en-US" sz="1000" dirty="0">
                <a:solidFill>
                  <a:schemeClr val="tx2"/>
                </a:solidFill>
              </a:rPr>
              <a:t>Will require robust clinical data capabilities (data governance, capture, collection, validation and reporting)</a:t>
            </a:r>
          </a:p>
        </p:txBody>
      </p:sp>
      <p:sp>
        <p:nvSpPr>
          <p:cNvPr id="52" name="Freeform 51"/>
          <p:cNvSpPr/>
          <p:nvPr/>
        </p:nvSpPr>
        <p:spPr bwMode="gray">
          <a:xfrm flipV="1">
            <a:off x="531756" y="2836650"/>
            <a:ext cx="2692400" cy="731520"/>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chemeClr val="bg2"/>
            </a:solidFill>
            <a:miter lim="800000"/>
            <a:headEnd/>
            <a:tailEnd/>
          </a:ln>
        </p:spPr>
        <p:txBody>
          <a:bodyPr rtlCol="0" anchor="ctr"/>
          <a:lstStyle/>
          <a:p>
            <a:pPr algn="ctr"/>
            <a:endParaRPr lang="en-US" dirty="0"/>
          </a:p>
        </p:txBody>
      </p:sp>
      <p:sp>
        <p:nvSpPr>
          <p:cNvPr id="60" name="Rectangle 59"/>
          <p:cNvSpPr/>
          <p:nvPr/>
        </p:nvSpPr>
        <p:spPr>
          <a:xfrm>
            <a:off x="531756" y="2620225"/>
            <a:ext cx="2011680" cy="215444"/>
          </a:xfrm>
          <a:prstGeom prst="rect">
            <a:avLst/>
          </a:prstGeom>
        </p:spPr>
        <p:txBody>
          <a:bodyPr wrap="square" lIns="0" tIns="0" rIns="0" bIns="0">
            <a:spAutoFit/>
          </a:bodyPr>
          <a:lstStyle/>
          <a:p>
            <a:r>
              <a:rPr lang="en-US" sz="1400" b="1" dirty="0">
                <a:solidFill>
                  <a:srgbClr val="72C7E7"/>
                </a:solidFill>
              </a:rPr>
              <a:t>C</a:t>
            </a:r>
            <a:r>
              <a:rPr lang="en-US" sz="1400" b="1" dirty="0" smtClean="0">
                <a:solidFill>
                  <a:srgbClr val="72C7E7"/>
                </a:solidFill>
              </a:rPr>
              <a:t>linical</a:t>
            </a:r>
            <a:endParaRPr lang="en-US" sz="1400" dirty="0">
              <a:solidFill>
                <a:srgbClr val="72C7E7"/>
              </a:solidFill>
            </a:endParaRPr>
          </a:p>
        </p:txBody>
      </p:sp>
      <p:sp>
        <p:nvSpPr>
          <p:cNvPr id="62" name="Rectangle 61"/>
          <p:cNvSpPr/>
          <p:nvPr/>
        </p:nvSpPr>
        <p:spPr>
          <a:xfrm>
            <a:off x="531756" y="2868400"/>
            <a:ext cx="2011680" cy="615553"/>
          </a:xfrm>
          <a:prstGeom prst="rect">
            <a:avLst/>
          </a:prstGeom>
        </p:spPr>
        <p:txBody>
          <a:bodyPr wrap="square" lIns="0" tIns="0" rIns="0" bIns="0">
            <a:spAutoFit/>
          </a:bodyPr>
          <a:lstStyle/>
          <a:p>
            <a:r>
              <a:rPr lang="en-US" sz="1000" dirty="0">
                <a:solidFill>
                  <a:schemeClr val="tx2"/>
                </a:solidFill>
              </a:rPr>
              <a:t>Will require clinicians to change / add incremental </a:t>
            </a:r>
            <a:r>
              <a:rPr lang="en-US" sz="1000" dirty="0" smtClean="0">
                <a:solidFill>
                  <a:schemeClr val="tx2"/>
                </a:solidFill>
              </a:rPr>
              <a:t>workflow and </a:t>
            </a:r>
            <a:r>
              <a:rPr lang="en-US" sz="1000" dirty="0">
                <a:solidFill>
                  <a:schemeClr val="tx2"/>
                </a:solidFill>
              </a:rPr>
              <a:t>assess and improve clinical quality outcomes</a:t>
            </a:r>
          </a:p>
        </p:txBody>
      </p:sp>
      <p:sp>
        <p:nvSpPr>
          <p:cNvPr id="63" name="Freeform 62"/>
          <p:cNvSpPr/>
          <p:nvPr/>
        </p:nvSpPr>
        <p:spPr bwMode="gray">
          <a:xfrm flipH="1" flipV="1">
            <a:off x="5153536" y="1611230"/>
            <a:ext cx="2789573" cy="779362"/>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chemeClr val="bg2"/>
            </a:solidFill>
            <a:miter lim="800000"/>
            <a:headEnd/>
            <a:tailEnd/>
          </a:ln>
        </p:spPr>
        <p:txBody>
          <a:bodyPr rtlCol="0" anchor="ctr"/>
          <a:lstStyle/>
          <a:p>
            <a:pPr algn="ctr"/>
            <a:endParaRPr lang="en-US" dirty="0"/>
          </a:p>
        </p:txBody>
      </p:sp>
      <p:sp>
        <p:nvSpPr>
          <p:cNvPr id="74" name="Rectangle 73"/>
          <p:cNvSpPr/>
          <p:nvPr/>
        </p:nvSpPr>
        <p:spPr>
          <a:xfrm>
            <a:off x="5920519" y="1394805"/>
            <a:ext cx="2011680" cy="215444"/>
          </a:xfrm>
          <a:prstGeom prst="rect">
            <a:avLst/>
          </a:prstGeom>
        </p:spPr>
        <p:txBody>
          <a:bodyPr wrap="square" lIns="0" tIns="0" rIns="0" bIns="0">
            <a:spAutoFit/>
          </a:bodyPr>
          <a:lstStyle/>
          <a:p>
            <a:r>
              <a:rPr lang="en-US" sz="1400" b="1" dirty="0" smtClean="0">
                <a:solidFill>
                  <a:srgbClr val="646464"/>
                </a:solidFill>
              </a:rPr>
              <a:t>Operational</a:t>
            </a:r>
            <a:endParaRPr lang="en-US" sz="1400" dirty="0">
              <a:solidFill>
                <a:srgbClr val="646464"/>
              </a:solidFill>
            </a:endParaRPr>
          </a:p>
        </p:txBody>
      </p:sp>
      <p:sp>
        <p:nvSpPr>
          <p:cNvPr id="75" name="Rectangle 74"/>
          <p:cNvSpPr/>
          <p:nvPr/>
        </p:nvSpPr>
        <p:spPr>
          <a:xfrm>
            <a:off x="5920519" y="1642980"/>
            <a:ext cx="2011680" cy="615553"/>
          </a:xfrm>
          <a:prstGeom prst="rect">
            <a:avLst/>
          </a:prstGeom>
        </p:spPr>
        <p:txBody>
          <a:bodyPr wrap="square" lIns="0" tIns="0" rIns="0" bIns="0">
            <a:spAutoFit/>
          </a:bodyPr>
          <a:lstStyle/>
          <a:p>
            <a:r>
              <a:rPr lang="en-US" sz="1000" dirty="0">
                <a:solidFill>
                  <a:schemeClr val="tx2"/>
                </a:solidFill>
              </a:rPr>
              <a:t>Will require organization-wide </a:t>
            </a:r>
            <a:r>
              <a:rPr lang="en-US" sz="1000" dirty="0" smtClean="0">
                <a:solidFill>
                  <a:schemeClr val="tx2"/>
                </a:solidFill>
              </a:rPr>
              <a:t>collaboration </a:t>
            </a:r>
            <a:r>
              <a:rPr lang="en-US" sz="1000" dirty="0">
                <a:solidFill>
                  <a:schemeClr val="tx2"/>
                </a:solidFill>
              </a:rPr>
              <a:t>and coordination of eligibility, multiple moving parts and regulatory requirements</a:t>
            </a:r>
          </a:p>
        </p:txBody>
      </p:sp>
      <p:sp>
        <p:nvSpPr>
          <p:cNvPr id="49" name="Freeform 48"/>
          <p:cNvSpPr/>
          <p:nvPr/>
        </p:nvSpPr>
        <p:spPr bwMode="gray">
          <a:xfrm flipV="1">
            <a:off x="1422691" y="1801761"/>
            <a:ext cx="2663030" cy="734247"/>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chemeClr val="bg2"/>
            </a:solidFill>
            <a:miter lim="800000"/>
            <a:headEnd/>
            <a:tailEnd/>
          </a:ln>
        </p:spPr>
        <p:txBody>
          <a:bodyPr rtlCol="0" anchor="ctr"/>
          <a:lstStyle/>
          <a:p>
            <a:pPr algn="ctr"/>
            <a:endParaRPr lang="en-US" dirty="0"/>
          </a:p>
        </p:txBody>
      </p:sp>
      <p:sp>
        <p:nvSpPr>
          <p:cNvPr id="50" name="Rectangle 49"/>
          <p:cNvSpPr/>
          <p:nvPr/>
        </p:nvSpPr>
        <p:spPr>
          <a:xfrm>
            <a:off x="1422691" y="1585336"/>
            <a:ext cx="2011680" cy="215444"/>
          </a:xfrm>
          <a:prstGeom prst="rect">
            <a:avLst/>
          </a:prstGeom>
        </p:spPr>
        <p:txBody>
          <a:bodyPr wrap="square" lIns="0" tIns="0" rIns="0" bIns="0">
            <a:spAutoFit/>
          </a:bodyPr>
          <a:lstStyle/>
          <a:p>
            <a:r>
              <a:rPr lang="en-US" sz="1400" b="1" dirty="0" smtClean="0">
                <a:solidFill>
                  <a:schemeClr val="accent4"/>
                </a:solidFill>
              </a:rPr>
              <a:t>Financial</a:t>
            </a:r>
            <a:endParaRPr lang="en-US" sz="1400" dirty="0">
              <a:solidFill>
                <a:schemeClr val="accent4"/>
              </a:solidFill>
            </a:endParaRPr>
          </a:p>
        </p:txBody>
      </p:sp>
      <p:sp>
        <p:nvSpPr>
          <p:cNvPr id="51" name="Rectangle 50"/>
          <p:cNvSpPr/>
          <p:nvPr/>
        </p:nvSpPr>
        <p:spPr>
          <a:xfrm>
            <a:off x="1422691" y="1833511"/>
            <a:ext cx="2011680" cy="461665"/>
          </a:xfrm>
          <a:prstGeom prst="rect">
            <a:avLst/>
          </a:prstGeom>
        </p:spPr>
        <p:txBody>
          <a:bodyPr wrap="square" lIns="0" tIns="0" rIns="0" bIns="0">
            <a:spAutoFit/>
          </a:bodyPr>
          <a:lstStyle/>
          <a:p>
            <a:r>
              <a:rPr lang="en-US" sz="1000" dirty="0" smtClean="0">
                <a:solidFill>
                  <a:schemeClr val="tx2"/>
                </a:solidFill>
              </a:rPr>
              <a:t>Affects future </a:t>
            </a:r>
            <a:r>
              <a:rPr lang="en-US" sz="1000" dirty="0">
                <a:solidFill>
                  <a:schemeClr val="tx2"/>
                </a:solidFill>
              </a:rPr>
              <a:t>Medicare </a:t>
            </a:r>
            <a:r>
              <a:rPr lang="en-US" sz="1000" dirty="0" smtClean="0">
                <a:solidFill>
                  <a:schemeClr val="tx2"/>
                </a:solidFill>
              </a:rPr>
              <a:t>reimbursement </a:t>
            </a:r>
            <a:r>
              <a:rPr lang="en-US" sz="1000" dirty="0">
                <a:solidFill>
                  <a:schemeClr val="tx2"/>
                </a:solidFill>
              </a:rPr>
              <a:t>for all paid on Physician Fee Schedule</a:t>
            </a:r>
          </a:p>
        </p:txBody>
      </p:sp>
      <p:sp>
        <p:nvSpPr>
          <p:cNvPr id="3" name="Title 2"/>
          <p:cNvSpPr>
            <a:spLocks noGrp="1"/>
          </p:cNvSpPr>
          <p:nvPr>
            <p:ph type="title"/>
          </p:nvPr>
        </p:nvSpPr>
        <p:spPr/>
        <p:txBody>
          <a:bodyPr/>
          <a:lstStyle/>
          <a:p>
            <a:r>
              <a:rPr lang="en-US" dirty="0"/>
              <a:t>Implications of MACRA across Health Care Organizations</a:t>
            </a:r>
          </a:p>
        </p:txBody>
      </p:sp>
      <p:sp>
        <p:nvSpPr>
          <p:cNvPr id="31" name="Rectangle 30"/>
          <p:cNvSpPr/>
          <p:nvPr/>
        </p:nvSpPr>
        <p:spPr>
          <a:xfrm>
            <a:off x="3885515" y="3830480"/>
            <a:ext cx="1372971" cy="166846"/>
          </a:xfrm>
          <a:prstGeom prst="rect">
            <a:avLst/>
          </a:prstGeom>
          <a:noFill/>
        </p:spPr>
        <p:txBody>
          <a:bodyPr wrap="square" lIns="0" tIns="0" rIns="0" bIns="0">
            <a:spAutoFit/>
          </a:bodyPr>
          <a:lstStyle/>
          <a:p>
            <a:pPr algn="ctr"/>
            <a:r>
              <a:rPr lang="en-US" sz="1400" b="1" dirty="0" smtClean="0">
                <a:solidFill>
                  <a:schemeClr val="tx2"/>
                </a:solidFill>
                <a:latin typeface="+mj-lt"/>
                <a:cs typeface="Times New Roman" pitchFamily="18" charset="0"/>
              </a:rPr>
              <a:t>Key Impact Areas</a:t>
            </a:r>
          </a:p>
        </p:txBody>
      </p:sp>
      <p:sp>
        <p:nvSpPr>
          <p:cNvPr id="21" name="Freeform 20"/>
          <p:cNvSpPr/>
          <p:nvPr/>
        </p:nvSpPr>
        <p:spPr>
          <a:xfrm flipH="1">
            <a:off x="2768891" y="3998895"/>
            <a:ext cx="946740" cy="1116723"/>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chemeClr val="tx2">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19" name="Freeform 18"/>
          <p:cNvSpPr/>
          <p:nvPr/>
        </p:nvSpPr>
        <p:spPr>
          <a:xfrm flipH="1">
            <a:off x="3347694" y="2118325"/>
            <a:ext cx="1133937" cy="957499"/>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15" name="Freeform 14"/>
          <p:cNvSpPr/>
          <p:nvPr/>
        </p:nvSpPr>
        <p:spPr>
          <a:xfrm>
            <a:off x="4662371" y="2118325"/>
            <a:ext cx="1133937" cy="957499"/>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chemeClr val="tx2">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16" name="Freeform 15"/>
          <p:cNvSpPr/>
          <p:nvPr/>
        </p:nvSpPr>
        <p:spPr>
          <a:xfrm>
            <a:off x="5432627" y="2716492"/>
            <a:ext cx="940331" cy="1110268"/>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17" name="Freeform 16"/>
          <p:cNvSpPr/>
          <p:nvPr/>
        </p:nvSpPr>
        <p:spPr>
          <a:xfrm>
            <a:off x="5428370" y="3998895"/>
            <a:ext cx="946740" cy="1116723"/>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chemeClr val="tx2">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18" name="Freeform 17"/>
          <p:cNvSpPr/>
          <p:nvPr/>
        </p:nvSpPr>
        <p:spPr>
          <a:xfrm>
            <a:off x="4666674" y="4754135"/>
            <a:ext cx="1123205" cy="955347"/>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20" name="Freeform 19"/>
          <p:cNvSpPr/>
          <p:nvPr/>
        </p:nvSpPr>
        <p:spPr>
          <a:xfrm flipH="1">
            <a:off x="2768891" y="2700956"/>
            <a:ext cx="940331" cy="1110268"/>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22" name="Freeform 21"/>
          <p:cNvSpPr/>
          <p:nvPr/>
        </p:nvSpPr>
        <p:spPr>
          <a:xfrm flipH="1">
            <a:off x="3354123" y="4754135"/>
            <a:ext cx="1123205" cy="955347"/>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23" name="Isosceles Triangle 22"/>
          <p:cNvSpPr/>
          <p:nvPr/>
        </p:nvSpPr>
        <p:spPr>
          <a:xfrm rot="12077977">
            <a:off x="4864629" y="2779254"/>
            <a:ext cx="226179" cy="387907"/>
          </a:xfrm>
          <a:prstGeom prst="triangle">
            <a:avLst/>
          </a:prstGeom>
          <a:solidFill>
            <a:schemeClr val="tx2">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24" name="Isosceles Triangle 23"/>
          <p:cNvSpPr/>
          <p:nvPr/>
        </p:nvSpPr>
        <p:spPr>
          <a:xfrm rot="14801312">
            <a:off x="5406853" y="3321478"/>
            <a:ext cx="226179" cy="387907"/>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25" name="Isosceles Triangle 24"/>
          <p:cNvSpPr/>
          <p:nvPr/>
        </p:nvSpPr>
        <p:spPr>
          <a:xfrm rot="17659912">
            <a:off x="5413719" y="4100387"/>
            <a:ext cx="226179" cy="387907"/>
          </a:xfrm>
          <a:prstGeom prst="triangle">
            <a:avLst/>
          </a:prstGeom>
          <a:solidFill>
            <a:schemeClr val="tx2">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26" name="Isosceles Triangle 25"/>
          <p:cNvSpPr/>
          <p:nvPr/>
        </p:nvSpPr>
        <p:spPr>
          <a:xfrm rot="20258485">
            <a:off x="4850823" y="4664663"/>
            <a:ext cx="226179" cy="387907"/>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27" name="Isosceles Triangle 26"/>
          <p:cNvSpPr/>
          <p:nvPr/>
        </p:nvSpPr>
        <p:spPr>
          <a:xfrm rot="1358864">
            <a:off x="4058799" y="4664324"/>
            <a:ext cx="226179" cy="387907"/>
          </a:xfrm>
          <a:prstGeom prst="triangl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28" name="Isosceles Triangle 27"/>
          <p:cNvSpPr/>
          <p:nvPr/>
        </p:nvSpPr>
        <p:spPr>
          <a:xfrm rot="3981004">
            <a:off x="3508015" y="4099302"/>
            <a:ext cx="226179" cy="387907"/>
          </a:xfrm>
          <a:prstGeom prst="triangle">
            <a:avLst/>
          </a:prstGeom>
          <a:solidFill>
            <a:schemeClr val="tx2">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29" name="Isosceles Triangle 28"/>
          <p:cNvSpPr/>
          <p:nvPr/>
        </p:nvSpPr>
        <p:spPr>
          <a:xfrm rot="6619441">
            <a:off x="3509878" y="3334126"/>
            <a:ext cx="226179" cy="387907"/>
          </a:xfrm>
          <a:prstGeom prst="triangl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30" name="Isosceles Triangle 29"/>
          <p:cNvSpPr/>
          <p:nvPr/>
        </p:nvSpPr>
        <p:spPr>
          <a:xfrm rot="9321448">
            <a:off x="4053364" y="2777768"/>
            <a:ext cx="226179" cy="387907"/>
          </a:xfrm>
          <a:prstGeom prst="triangl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54" name="Freeform 33"/>
          <p:cNvSpPr>
            <a:spLocks noChangeAspect="1" noEditPoints="1"/>
          </p:cNvSpPr>
          <p:nvPr/>
        </p:nvSpPr>
        <p:spPr bwMode="auto">
          <a:xfrm>
            <a:off x="4985514" y="2455694"/>
            <a:ext cx="307676" cy="310896"/>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33"/>
          <p:cNvSpPr>
            <a:spLocks noChangeAspect="1" noEditPoints="1"/>
          </p:cNvSpPr>
          <p:nvPr/>
        </p:nvSpPr>
        <p:spPr bwMode="auto">
          <a:xfrm>
            <a:off x="5800778" y="3230726"/>
            <a:ext cx="310463" cy="320040"/>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6" name="Group 4"/>
          <p:cNvGrpSpPr>
            <a:grpSpLocks noChangeAspect="1"/>
          </p:cNvGrpSpPr>
          <p:nvPr/>
        </p:nvGrpSpPr>
        <p:grpSpPr bwMode="auto">
          <a:xfrm>
            <a:off x="5749955" y="4336506"/>
            <a:ext cx="388882" cy="274320"/>
            <a:chOff x="369" y="1008"/>
            <a:chExt cx="370" cy="261"/>
          </a:xfrm>
          <a:solidFill>
            <a:schemeClr val="bg1"/>
          </a:solidFill>
        </p:grpSpPr>
        <p:sp>
          <p:nvSpPr>
            <p:cNvPr id="57" name="Freeform 5"/>
            <p:cNvSpPr>
              <a:spLocks noEditPoints="1"/>
            </p:cNvSpPr>
            <p:nvPr/>
          </p:nvSpPr>
          <p:spPr bwMode="auto">
            <a:xfrm>
              <a:off x="369" y="1008"/>
              <a:ext cx="370" cy="261"/>
            </a:xfrm>
            <a:custGeom>
              <a:avLst/>
              <a:gdLst>
                <a:gd name="T0" fmla="*/ 120 w 601"/>
                <a:gd name="T1" fmla="*/ 410 h 420"/>
                <a:gd name="T2" fmla="*/ 120 w 601"/>
                <a:gd name="T3" fmla="*/ 410 h 420"/>
                <a:gd name="T4" fmla="*/ 10 w 601"/>
                <a:gd name="T5" fmla="*/ 300 h 420"/>
                <a:gd name="T6" fmla="*/ 15 w 601"/>
                <a:gd name="T7" fmla="*/ 269 h 420"/>
                <a:gd name="T8" fmla="*/ 120 w 601"/>
                <a:gd name="T9" fmla="*/ 190 h 420"/>
                <a:gd name="T10" fmla="*/ 222 w 601"/>
                <a:gd name="T11" fmla="*/ 260 h 420"/>
                <a:gd name="T12" fmla="*/ 230 w 601"/>
                <a:gd name="T13" fmla="*/ 300 h 420"/>
                <a:gd name="T14" fmla="*/ 120 w 601"/>
                <a:gd name="T15" fmla="*/ 410 h 420"/>
                <a:gd name="T16" fmla="*/ 343 w 601"/>
                <a:gd name="T17" fmla="*/ 255 h 420"/>
                <a:gd name="T18" fmla="*/ 343 w 601"/>
                <a:gd name="T19" fmla="*/ 255 h 420"/>
                <a:gd name="T20" fmla="*/ 302 w 601"/>
                <a:gd name="T21" fmla="*/ 285 h 420"/>
                <a:gd name="T22" fmla="*/ 262 w 601"/>
                <a:gd name="T23" fmla="*/ 259 h 420"/>
                <a:gd name="T24" fmla="*/ 258 w 601"/>
                <a:gd name="T25" fmla="*/ 241 h 420"/>
                <a:gd name="T26" fmla="*/ 302 w 601"/>
                <a:gd name="T27" fmla="*/ 197 h 420"/>
                <a:gd name="T28" fmla="*/ 345 w 601"/>
                <a:gd name="T29" fmla="*/ 241 h 420"/>
                <a:gd name="T30" fmla="*/ 343 w 601"/>
                <a:gd name="T31" fmla="*/ 255 h 420"/>
                <a:gd name="T32" fmla="*/ 480 w 601"/>
                <a:gd name="T33" fmla="*/ 410 h 420"/>
                <a:gd name="T34" fmla="*/ 480 w 601"/>
                <a:gd name="T35" fmla="*/ 410 h 420"/>
                <a:gd name="T36" fmla="*/ 370 w 601"/>
                <a:gd name="T37" fmla="*/ 300 h 420"/>
                <a:gd name="T38" fmla="*/ 381 w 601"/>
                <a:gd name="T39" fmla="*/ 254 h 420"/>
                <a:gd name="T40" fmla="*/ 480 w 601"/>
                <a:gd name="T41" fmla="*/ 190 h 420"/>
                <a:gd name="T42" fmla="*/ 576 w 601"/>
                <a:gd name="T43" fmla="*/ 246 h 420"/>
                <a:gd name="T44" fmla="*/ 590 w 601"/>
                <a:gd name="T45" fmla="*/ 300 h 420"/>
                <a:gd name="T46" fmla="*/ 480 w 601"/>
                <a:gd name="T47" fmla="*/ 410 h 420"/>
                <a:gd name="T48" fmla="*/ 578 w 601"/>
                <a:gd name="T49" fmla="*/ 230 h 420"/>
                <a:gd name="T50" fmla="*/ 578 w 601"/>
                <a:gd name="T51" fmla="*/ 230 h 420"/>
                <a:gd name="T52" fmla="*/ 450 w 601"/>
                <a:gd name="T53" fmla="*/ 71 h 420"/>
                <a:gd name="T54" fmla="*/ 452 w 601"/>
                <a:gd name="T55" fmla="*/ 60 h 420"/>
                <a:gd name="T56" fmla="*/ 382 w 601"/>
                <a:gd name="T57" fmla="*/ 0 h 420"/>
                <a:gd name="T58" fmla="*/ 313 w 601"/>
                <a:gd name="T59" fmla="*/ 60 h 420"/>
                <a:gd name="T60" fmla="*/ 293 w 601"/>
                <a:gd name="T61" fmla="*/ 60 h 420"/>
                <a:gd name="T62" fmla="*/ 223 w 601"/>
                <a:gd name="T63" fmla="*/ 0 h 420"/>
                <a:gd name="T64" fmla="*/ 154 w 601"/>
                <a:gd name="T65" fmla="*/ 60 h 420"/>
                <a:gd name="T66" fmla="*/ 155 w 601"/>
                <a:gd name="T67" fmla="*/ 70 h 420"/>
                <a:gd name="T68" fmla="*/ 17 w 601"/>
                <a:gd name="T69" fmla="*/ 238 h 420"/>
                <a:gd name="T70" fmla="*/ 0 w 601"/>
                <a:gd name="T71" fmla="*/ 300 h 420"/>
                <a:gd name="T72" fmla="*/ 120 w 601"/>
                <a:gd name="T73" fmla="*/ 420 h 420"/>
                <a:gd name="T74" fmla="*/ 241 w 601"/>
                <a:gd name="T75" fmla="*/ 300 h 420"/>
                <a:gd name="T76" fmla="*/ 238 w 601"/>
                <a:gd name="T77" fmla="*/ 276 h 420"/>
                <a:gd name="T78" fmla="*/ 302 w 601"/>
                <a:gd name="T79" fmla="*/ 313 h 420"/>
                <a:gd name="T80" fmla="*/ 361 w 601"/>
                <a:gd name="T81" fmla="*/ 282 h 420"/>
                <a:gd name="T82" fmla="*/ 360 w 601"/>
                <a:gd name="T83" fmla="*/ 300 h 420"/>
                <a:gd name="T84" fmla="*/ 480 w 601"/>
                <a:gd name="T85" fmla="*/ 420 h 420"/>
                <a:gd name="T86" fmla="*/ 601 w 601"/>
                <a:gd name="T87" fmla="*/ 300 h 420"/>
                <a:gd name="T88" fmla="*/ 578 w 601"/>
                <a:gd name="T89" fmla="*/ 23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1" h="420">
                  <a:moveTo>
                    <a:pt x="120" y="410"/>
                  </a:moveTo>
                  <a:lnTo>
                    <a:pt x="120" y="410"/>
                  </a:lnTo>
                  <a:cubicBezTo>
                    <a:pt x="60" y="410"/>
                    <a:pt x="10" y="360"/>
                    <a:pt x="10" y="300"/>
                  </a:cubicBezTo>
                  <a:cubicBezTo>
                    <a:pt x="10" y="289"/>
                    <a:pt x="12" y="279"/>
                    <a:pt x="15" y="269"/>
                  </a:cubicBezTo>
                  <a:cubicBezTo>
                    <a:pt x="28" y="223"/>
                    <a:pt x="70" y="190"/>
                    <a:pt x="120" y="190"/>
                  </a:cubicBezTo>
                  <a:cubicBezTo>
                    <a:pt x="167" y="190"/>
                    <a:pt x="207" y="219"/>
                    <a:pt x="222" y="260"/>
                  </a:cubicBezTo>
                  <a:cubicBezTo>
                    <a:pt x="227" y="273"/>
                    <a:pt x="230" y="286"/>
                    <a:pt x="230" y="300"/>
                  </a:cubicBezTo>
                  <a:cubicBezTo>
                    <a:pt x="230" y="360"/>
                    <a:pt x="181" y="410"/>
                    <a:pt x="120" y="410"/>
                  </a:cubicBezTo>
                  <a:close/>
                  <a:moveTo>
                    <a:pt x="343" y="255"/>
                  </a:moveTo>
                  <a:lnTo>
                    <a:pt x="343" y="255"/>
                  </a:lnTo>
                  <a:cubicBezTo>
                    <a:pt x="337" y="273"/>
                    <a:pt x="321" y="285"/>
                    <a:pt x="302" y="285"/>
                  </a:cubicBezTo>
                  <a:cubicBezTo>
                    <a:pt x="284" y="285"/>
                    <a:pt x="268" y="274"/>
                    <a:pt x="262" y="259"/>
                  </a:cubicBezTo>
                  <a:cubicBezTo>
                    <a:pt x="259" y="253"/>
                    <a:pt x="258" y="247"/>
                    <a:pt x="258" y="241"/>
                  </a:cubicBezTo>
                  <a:cubicBezTo>
                    <a:pt x="258" y="217"/>
                    <a:pt x="278" y="197"/>
                    <a:pt x="302" y="197"/>
                  </a:cubicBezTo>
                  <a:cubicBezTo>
                    <a:pt x="326" y="197"/>
                    <a:pt x="345" y="217"/>
                    <a:pt x="345" y="241"/>
                  </a:cubicBezTo>
                  <a:cubicBezTo>
                    <a:pt x="345" y="246"/>
                    <a:pt x="344" y="251"/>
                    <a:pt x="343" y="255"/>
                  </a:cubicBezTo>
                  <a:close/>
                  <a:moveTo>
                    <a:pt x="480" y="410"/>
                  </a:moveTo>
                  <a:lnTo>
                    <a:pt x="480" y="410"/>
                  </a:lnTo>
                  <a:cubicBezTo>
                    <a:pt x="420" y="410"/>
                    <a:pt x="370" y="360"/>
                    <a:pt x="370" y="300"/>
                  </a:cubicBezTo>
                  <a:cubicBezTo>
                    <a:pt x="370" y="283"/>
                    <a:pt x="374" y="268"/>
                    <a:pt x="381" y="254"/>
                  </a:cubicBezTo>
                  <a:cubicBezTo>
                    <a:pt x="398" y="216"/>
                    <a:pt x="436" y="190"/>
                    <a:pt x="480" y="190"/>
                  </a:cubicBezTo>
                  <a:cubicBezTo>
                    <a:pt x="521" y="190"/>
                    <a:pt x="557" y="213"/>
                    <a:pt x="576" y="246"/>
                  </a:cubicBezTo>
                  <a:cubicBezTo>
                    <a:pt x="585" y="262"/>
                    <a:pt x="590" y="280"/>
                    <a:pt x="590" y="300"/>
                  </a:cubicBezTo>
                  <a:cubicBezTo>
                    <a:pt x="590" y="360"/>
                    <a:pt x="541" y="410"/>
                    <a:pt x="480" y="410"/>
                  </a:cubicBezTo>
                  <a:close/>
                  <a:moveTo>
                    <a:pt x="578" y="230"/>
                  </a:moveTo>
                  <a:lnTo>
                    <a:pt x="578" y="230"/>
                  </a:lnTo>
                  <a:cubicBezTo>
                    <a:pt x="543" y="161"/>
                    <a:pt x="478" y="97"/>
                    <a:pt x="450" y="71"/>
                  </a:cubicBezTo>
                  <a:cubicBezTo>
                    <a:pt x="451" y="68"/>
                    <a:pt x="452" y="64"/>
                    <a:pt x="452" y="60"/>
                  </a:cubicBezTo>
                  <a:cubicBezTo>
                    <a:pt x="452" y="27"/>
                    <a:pt x="421" y="0"/>
                    <a:pt x="382" y="0"/>
                  </a:cubicBezTo>
                  <a:cubicBezTo>
                    <a:pt x="344" y="0"/>
                    <a:pt x="313" y="26"/>
                    <a:pt x="313" y="60"/>
                  </a:cubicBezTo>
                  <a:lnTo>
                    <a:pt x="293" y="60"/>
                  </a:lnTo>
                  <a:cubicBezTo>
                    <a:pt x="292" y="26"/>
                    <a:pt x="261" y="0"/>
                    <a:pt x="223" y="0"/>
                  </a:cubicBezTo>
                  <a:cubicBezTo>
                    <a:pt x="185" y="0"/>
                    <a:pt x="154" y="27"/>
                    <a:pt x="154" y="60"/>
                  </a:cubicBezTo>
                  <a:cubicBezTo>
                    <a:pt x="154" y="64"/>
                    <a:pt x="154" y="67"/>
                    <a:pt x="155" y="70"/>
                  </a:cubicBezTo>
                  <a:cubicBezTo>
                    <a:pt x="69" y="147"/>
                    <a:pt x="33" y="205"/>
                    <a:pt x="17" y="238"/>
                  </a:cubicBezTo>
                  <a:cubicBezTo>
                    <a:pt x="6" y="256"/>
                    <a:pt x="0" y="277"/>
                    <a:pt x="0" y="300"/>
                  </a:cubicBezTo>
                  <a:cubicBezTo>
                    <a:pt x="0" y="366"/>
                    <a:pt x="54" y="420"/>
                    <a:pt x="120" y="420"/>
                  </a:cubicBezTo>
                  <a:cubicBezTo>
                    <a:pt x="187" y="420"/>
                    <a:pt x="241" y="366"/>
                    <a:pt x="241" y="300"/>
                  </a:cubicBezTo>
                  <a:cubicBezTo>
                    <a:pt x="241" y="292"/>
                    <a:pt x="240" y="283"/>
                    <a:pt x="238" y="276"/>
                  </a:cubicBezTo>
                  <a:cubicBezTo>
                    <a:pt x="251" y="298"/>
                    <a:pt x="274" y="313"/>
                    <a:pt x="302" y="313"/>
                  </a:cubicBezTo>
                  <a:cubicBezTo>
                    <a:pt x="326" y="313"/>
                    <a:pt x="348" y="301"/>
                    <a:pt x="361" y="282"/>
                  </a:cubicBezTo>
                  <a:cubicBezTo>
                    <a:pt x="360" y="288"/>
                    <a:pt x="360" y="294"/>
                    <a:pt x="360" y="300"/>
                  </a:cubicBezTo>
                  <a:cubicBezTo>
                    <a:pt x="360" y="366"/>
                    <a:pt x="414" y="420"/>
                    <a:pt x="480" y="420"/>
                  </a:cubicBezTo>
                  <a:cubicBezTo>
                    <a:pt x="547" y="420"/>
                    <a:pt x="601" y="366"/>
                    <a:pt x="601" y="300"/>
                  </a:cubicBezTo>
                  <a:cubicBezTo>
                    <a:pt x="601" y="274"/>
                    <a:pt x="592" y="250"/>
                    <a:pt x="57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6"/>
            <p:cNvSpPr>
              <a:spLocks/>
            </p:cNvSpPr>
            <p:nvPr/>
          </p:nvSpPr>
          <p:spPr bwMode="auto">
            <a:xfrm>
              <a:off x="384" y="1183"/>
              <a:ext cx="70" cy="68"/>
            </a:xfrm>
            <a:custGeom>
              <a:avLst/>
              <a:gdLst>
                <a:gd name="T0" fmla="*/ 27 w 114"/>
                <a:gd name="T1" fmla="*/ 0 h 109"/>
                <a:gd name="T2" fmla="*/ 27 w 114"/>
                <a:gd name="T3" fmla="*/ 0 h 109"/>
                <a:gd name="T4" fmla="*/ 114 w 114"/>
                <a:gd name="T5" fmla="*/ 89 h 109"/>
                <a:gd name="T6" fmla="*/ 27 w 114"/>
                <a:gd name="T7" fmla="*/ 0 h 109"/>
              </a:gdLst>
              <a:ahLst/>
              <a:cxnLst>
                <a:cxn ang="0">
                  <a:pos x="T0" y="T1"/>
                </a:cxn>
                <a:cxn ang="0">
                  <a:pos x="T2" y="T3"/>
                </a:cxn>
                <a:cxn ang="0">
                  <a:pos x="T4" y="T5"/>
                </a:cxn>
                <a:cxn ang="0">
                  <a:pos x="T6" y="T7"/>
                </a:cxn>
              </a:cxnLst>
              <a:rect l="0" t="0" r="r" b="b"/>
              <a:pathLst>
                <a:path w="114" h="109">
                  <a:moveTo>
                    <a:pt x="27" y="0"/>
                  </a:moveTo>
                  <a:lnTo>
                    <a:pt x="27" y="0"/>
                  </a:lnTo>
                  <a:cubicBezTo>
                    <a:pt x="27" y="0"/>
                    <a:pt x="0" y="109"/>
                    <a:pt x="114" y="89"/>
                  </a:cubicBezTo>
                  <a:cubicBezTo>
                    <a:pt x="114" y="89"/>
                    <a:pt x="35" y="73"/>
                    <a:pt x="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7"/>
            <p:cNvSpPr>
              <a:spLocks/>
            </p:cNvSpPr>
            <p:nvPr/>
          </p:nvSpPr>
          <p:spPr bwMode="auto">
            <a:xfrm>
              <a:off x="605" y="1183"/>
              <a:ext cx="69" cy="68"/>
            </a:xfrm>
            <a:custGeom>
              <a:avLst/>
              <a:gdLst>
                <a:gd name="T0" fmla="*/ 26 w 113"/>
                <a:gd name="T1" fmla="*/ 0 h 109"/>
                <a:gd name="T2" fmla="*/ 26 w 113"/>
                <a:gd name="T3" fmla="*/ 0 h 109"/>
                <a:gd name="T4" fmla="*/ 113 w 113"/>
                <a:gd name="T5" fmla="*/ 89 h 109"/>
                <a:gd name="T6" fmla="*/ 26 w 113"/>
                <a:gd name="T7" fmla="*/ 0 h 109"/>
              </a:gdLst>
              <a:ahLst/>
              <a:cxnLst>
                <a:cxn ang="0">
                  <a:pos x="T0" y="T1"/>
                </a:cxn>
                <a:cxn ang="0">
                  <a:pos x="T2" y="T3"/>
                </a:cxn>
                <a:cxn ang="0">
                  <a:pos x="T4" y="T5"/>
                </a:cxn>
                <a:cxn ang="0">
                  <a:pos x="T6" y="T7"/>
                </a:cxn>
              </a:cxnLst>
              <a:rect l="0" t="0" r="r" b="b"/>
              <a:pathLst>
                <a:path w="113" h="109">
                  <a:moveTo>
                    <a:pt x="26" y="0"/>
                  </a:moveTo>
                  <a:lnTo>
                    <a:pt x="26" y="0"/>
                  </a:lnTo>
                  <a:cubicBezTo>
                    <a:pt x="26" y="0"/>
                    <a:pt x="0" y="109"/>
                    <a:pt x="113" y="89"/>
                  </a:cubicBezTo>
                  <a:cubicBezTo>
                    <a:pt x="113" y="89"/>
                    <a:pt x="35" y="73"/>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1" name="Freeform 25"/>
          <p:cNvSpPr>
            <a:spLocks noChangeAspect="1" noEditPoints="1"/>
          </p:cNvSpPr>
          <p:nvPr/>
        </p:nvSpPr>
        <p:spPr bwMode="auto">
          <a:xfrm>
            <a:off x="4996511" y="5087256"/>
            <a:ext cx="348096" cy="301752"/>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4" name="Group 63"/>
          <p:cNvGrpSpPr>
            <a:grpSpLocks noChangeAspect="1"/>
          </p:cNvGrpSpPr>
          <p:nvPr/>
        </p:nvGrpSpPr>
        <p:grpSpPr>
          <a:xfrm>
            <a:off x="3901870" y="5031119"/>
            <a:ext cx="240325" cy="411480"/>
            <a:chOff x="-4094164" y="-1017588"/>
            <a:chExt cx="3711574" cy="6881813"/>
          </a:xfrm>
          <a:solidFill>
            <a:schemeClr val="bg1"/>
          </a:solidFill>
        </p:grpSpPr>
        <p:sp>
          <p:nvSpPr>
            <p:cNvPr id="65" name="Freeform 64"/>
            <p:cNvSpPr>
              <a:spLocks/>
            </p:cNvSpPr>
            <p:nvPr/>
          </p:nvSpPr>
          <p:spPr bwMode="auto">
            <a:xfrm>
              <a:off x="-4094164" y="1490658"/>
              <a:ext cx="3711574" cy="4373567"/>
            </a:xfrm>
            <a:custGeom>
              <a:avLst/>
              <a:gdLst>
                <a:gd name="T0" fmla="*/ 990 w 990"/>
                <a:gd name="T1" fmla="*/ 284 h 1166"/>
                <a:gd name="T2" fmla="*/ 870 w 990"/>
                <a:gd name="T3" fmla="*/ 50 h 1166"/>
                <a:gd name="T4" fmla="*/ 713 w 990"/>
                <a:gd name="T5" fmla="*/ 0 h 1166"/>
                <a:gd name="T6" fmla="*/ 720 w 990"/>
                <a:gd name="T7" fmla="*/ 19 h 1166"/>
                <a:gd name="T8" fmla="*/ 622 w 990"/>
                <a:gd name="T9" fmla="*/ 343 h 1166"/>
                <a:gd name="T10" fmla="*/ 610 w 990"/>
                <a:gd name="T11" fmla="*/ 365 h 1166"/>
                <a:gd name="T12" fmla="*/ 609 w 990"/>
                <a:gd name="T13" fmla="*/ 479 h 1166"/>
                <a:gd name="T14" fmla="*/ 533 w 990"/>
                <a:gd name="T15" fmla="*/ 594 h 1166"/>
                <a:gd name="T16" fmla="*/ 521 w 990"/>
                <a:gd name="T17" fmla="*/ 612 h 1166"/>
                <a:gd name="T18" fmla="*/ 520 w 990"/>
                <a:gd name="T19" fmla="*/ 804 h 1166"/>
                <a:gd name="T20" fmla="*/ 534 w 990"/>
                <a:gd name="T21" fmla="*/ 827 h 1166"/>
                <a:gd name="T22" fmla="*/ 578 w 990"/>
                <a:gd name="T23" fmla="*/ 879 h 1166"/>
                <a:gd name="T24" fmla="*/ 525 w 990"/>
                <a:gd name="T25" fmla="*/ 981 h 1166"/>
                <a:gd name="T26" fmla="*/ 418 w 990"/>
                <a:gd name="T27" fmla="*/ 936 h 1166"/>
                <a:gd name="T28" fmla="*/ 453 w 990"/>
                <a:gd name="T29" fmla="*/ 829 h 1166"/>
                <a:gd name="T30" fmla="*/ 471 w 990"/>
                <a:gd name="T31" fmla="*/ 807 h 1166"/>
                <a:gd name="T32" fmla="*/ 471 w 990"/>
                <a:gd name="T33" fmla="*/ 611 h 1166"/>
                <a:gd name="T34" fmla="*/ 459 w 990"/>
                <a:gd name="T35" fmla="*/ 594 h 1166"/>
                <a:gd name="T36" fmla="*/ 382 w 990"/>
                <a:gd name="T37" fmla="*/ 479 h 1166"/>
                <a:gd name="T38" fmla="*/ 381 w 990"/>
                <a:gd name="T39" fmla="*/ 365 h 1166"/>
                <a:gd name="T40" fmla="*/ 369 w 990"/>
                <a:gd name="T41" fmla="*/ 344 h 1166"/>
                <a:gd name="T42" fmla="*/ 273 w 990"/>
                <a:gd name="T43" fmla="*/ 18 h 1166"/>
                <a:gd name="T44" fmla="*/ 280 w 990"/>
                <a:gd name="T45" fmla="*/ 0 h 1166"/>
                <a:gd name="T46" fmla="*/ 77 w 990"/>
                <a:gd name="T47" fmla="*/ 89 h 1166"/>
                <a:gd name="T48" fmla="*/ 0 w 990"/>
                <a:gd name="T49" fmla="*/ 297 h 1166"/>
                <a:gd name="T50" fmla="*/ 1 w 990"/>
                <a:gd name="T51" fmla="*/ 927 h 1166"/>
                <a:gd name="T52" fmla="*/ 2 w 990"/>
                <a:gd name="T53" fmla="*/ 991 h 1166"/>
                <a:gd name="T54" fmla="*/ 87 w 990"/>
                <a:gd name="T55" fmla="*/ 1078 h 1166"/>
                <a:gd name="T56" fmla="*/ 182 w 990"/>
                <a:gd name="T57" fmla="*/ 1003 h 1166"/>
                <a:gd name="T58" fmla="*/ 185 w 990"/>
                <a:gd name="T59" fmla="*/ 963 h 1166"/>
                <a:gd name="T60" fmla="*/ 186 w 990"/>
                <a:gd name="T61" fmla="*/ 415 h 1166"/>
                <a:gd name="T62" fmla="*/ 186 w 990"/>
                <a:gd name="T63" fmla="*/ 392 h 1166"/>
                <a:gd name="T64" fmla="*/ 234 w 990"/>
                <a:gd name="T65" fmla="*/ 392 h 1166"/>
                <a:gd name="T66" fmla="*/ 234 w 990"/>
                <a:gd name="T67" fmla="*/ 1166 h 1166"/>
                <a:gd name="T68" fmla="*/ 759 w 990"/>
                <a:gd name="T69" fmla="*/ 1166 h 1166"/>
                <a:gd name="T70" fmla="*/ 759 w 990"/>
                <a:gd name="T71" fmla="*/ 392 h 1166"/>
                <a:gd name="T72" fmla="*/ 806 w 990"/>
                <a:gd name="T73" fmla="*/ 392 h 1166"/>
                <a:gd name="T74" fmla="*/ 806 w 990"/>
                <a:gd name="T75" fmla="*/ 418 h 1166"/>
                <a:gd name="T76" fmla="*/ 806 w 990"/>
                <a:gd name="T77" fmla="*/ 964 h 1166"/>
                <a:gd name="T78" fmla="*/ 807 w 990"/>
                <a:gd name="T79" fmla="*/ 990 h 1166"/>
                <a:gd name="T80" fmla="*/ 919 w 990"/>
                <a:gd name="T81" fmla="*/ 1076 h 1166"/>
                <a:gd name="T82" fmla="*/ 990 w 990"/>
                <a:gd name="T83" fmla="*/ 978 h 1166"/>
                <a:gd name="T84" fmla="*/ 990 w 990"/>
                <a:gd name="T85" fmla="*/ 284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0" h="1166">
                  <a:moveTo>
                    <a:pt x="990" y="284"/>
                  </a:moveTo>
                  <a:cubicBezTo>
                    <a:pt x="990" y="186"/>
                    <a:pt x="949" y="108"/>
                    <a:pt x="870" y="50"/>
                  </a:cubicBezTo>
                  <a:cubicBezTo>
                    <a:pt x="824" y="17"/>
                    <a:pt x="772" y="2"/>
                    <a:pt x="713" y="0"/>
                  </a:cubicBezTo>
                  <a:cubicBezTo>
                    <a:pt x="716" y="8"/>
                    <a:pt x="718" y="13"/>
                    <a:pt x="720" y="19"/>
                  </a:cubicBezTo>
                  <a:cubicBezTo>
                    <a:pt x="777" y="143"/>
                    <a:pt x="738" y="271"/>
                    <a:pt x="622" y="343"/>
                  </a:cubicBezTo>
                  <a:cubicBezTo>
                    <a:pt x="616" y="347"/>
                    <a:pt x="610" y="358"/>
                    <a:pt x="610" y="365"/>
                  </a:cubicBezTo>
                  <a:cubicBezTo>
                    <a:pt x="609" y="403"/>
                    <a:pt x="609" y="441"/>
                    <a:pt x="609" y="479"/>
                  </a:cubicBezTo>
                  <a:cubicBezTo>
                    <a:pt x="609" y="536"/>
                    <a:pt x="584" y="571"/>
                    <a:pt x="533" y="594"/>
                  </a:cubicBezTo>
                  <a:cubicBezTo>
                    <a:pt x="527" y="596"/>
                    <a:pt x="521" y="606"/>
                    <a:pt x="521" y="612"/>
                  </a:cubicBezTo>
                  <a:cubicBezTo>
                    <a:pt x="520" y="676"/>
                    <a:pt x="520" y="740"/>
                    <a:pt x="520" y="804"/>
                  </a:cubicBezTo>
                  <a:cubicBezTo>
                    <a:pt x="520" y="816"/>
                    <a:pt x="523" y="822"/>
                    <a:pt x="534" y="827"/>
                  </a:cubicBezTo>
                  <a:cubicBezTo>
                    <a:pt x="557" y="837"/>
                    <a:pt x="571" y="855"/>
                    <a:pt x="578" y="879"/>
                  </a:cubicBezTo>
                  <a:cubicBezTo>
                    <a:pt x="589" y="921"/>
                    <a:pt x="566" y="965"/>
                    <a:pt x="525" y="981"/>
                  </a:cubicBezTo>
                  <a:cubicBezTo>
                    <a:pt x="484" y="997"/>
                    <a:pt x="437" y="977"/>
                    <a:pt x="418" y="936"/>
                  </a:cubicBezTo>
                  <a:cubicBezTo>
                    <a:pt x="400" y="896"/>
                    <a:pt x="414" y="852"/>
                    <a:pt x="453" y="829"/>
                  </a:cubicBezTo>
                  <a:cubicBezTo>
                    <a:pt x="462" y="824"/>
                    <a:pt x="472" y="821"/>
                    <a:pt x="471" y="807"/>
                  </a:cubicBezTo>
                  <a:cubicBezTo>
                    <a:pt x="471" y="741"/>
                    <a:pt x="471" y="676"/>
                    <a:pt x="471" y="611"/>
                  </a:cubicBezTo>
                  <a:cubicBezTo>
                    <a:pt x="470" y="605"/>
                    <a:pt x="464" y="596"/>
                    <a:pt x="459" y="594"/>
                  </a:cubicBezTo>
                  <a:cubicBezTo>
                    <a:pt x="407" y="571"/>
                    <a:pt x="382" y="536"/>
                    <a:pt x="382" y="479"/>
                  </a:cubicBezTo>
                  <a:cubicBezTo>
                    <a:pt x="382" y="441"/>
                    <a:pt x="382" y="403"/>
                    <a:pt x="381" y="365"/>
                  </a:cubicBezTo>
                  <a:cubicBezTo>
                    <a:pt x="381" y="358"/>
                    <a:pt x="376" y="348"/>
                    <a:pt x="369" y="344"/>
                  </a:cubicBezTo>
                  <a:cubicBezTo>
                    <a:pt x="254" y="270"/>
                    <a:pt x="216" y="142"/>
                    <a:pt x="273" y="18"/>
                  </a:cubicBezTo>
                  <a:cubicBezTo>
                    <a:pt x="275" y="13"/>
                    <a:pt x="277" y="7"/>
                    <a:pt x="280" y="0"/>
                  </a:cubicBezTo>
                  <a:cubicBezTo>
                    <a:pt x="199" y="3"/>
                    <a:pt x="131" y="32"/>
                    <a:pt x="77" y="89"/>
                  </a:cubicBezTo>
                  <a:cubicBezTo>
                    <a:pt x="22" y="147"/>
                    <a:pt x="0" y="218"/>
                    <a:pt x="0" y="297"/>
                  </a:cubicBezTo>
                  <a:cubicBezTo>
                    <a:pt x="1" y="507"/>
                    <a:pt x="1" y="717"/>
                    <a:pt x="1" y="927"/>
                  </a:cubicBezTo>
                  <a:cubicBezTo>
                    <a:pt x="1" y="949"/>
                    <a:pt x="1" y="970"/>
                    <a:pt x="2" y="991"/>
                  </a:cubicBezTo>
                  <a:cubicBezTo>
                    <a:pt x="5" y="1041"/>
                    <a:pt x="39" y="1075"/>
                    <a:pt x="87" y="1078"/>
                  </a:cubicBezTo>
                  <a:cubicBezTo>
                    <a:pt x="135" y="1081"/>
                    <a:pt x="173" y="1051"/>
                    <a:pt x="182" y="1003"/>
                  </a:cubicBezTo>
                  <a:cubicBezTo>
                    <a:pt x="185" y="990"/>
                    <a:pt x="185" y="976"/>
                    <a:pt x="185" y="963"/>
                  </a:cubicBezTo>
                  <a:cubicBezTo>
                    <a:pt x="186" y="780"/>
                    <a:pt x="186" y="598"/>
                    <a:pt x="186" y="415"/>
                  </a:cubicBezTo>
                  <a:cubicBezTo>
                    <a:pt x="186" y="407"/>
                    <a:pt x="186" y="400"/>
                    <a:pt x="186" y="392"/>
                  </a:cubicBezTo>
                  <a:cubicBezTo>
                    <a:pt x="203" y="392"/>
                    <a:pt x="218" y="392"/>
                    <a:pt x="234" y="392"/>
                  </a:cubicBezTo>
                  <a:cubicBezTo>
                    <a:pt x="234" y="650"/>
                    <a:pt x="234" y="908"/>
                    <a:pt x="234" y="1166"/>
                  </a:cubicBezTo>
                  <a:cubicBezTo>
                    <a:pt x="410" y="1166"/>
                    <a:pt x="583" y="1166"/>
                    <a:pt x="759" y="1166"/>
                  </a:cubicBezTo>
                  <a:cubicBezTo>
                    <a:pt x="759" y="907"/>
                    <a:pt x="759" y="650"/>
                    <a:pt x="759" y="392"/>
                  </a:cubicBezTo>
                  <a:cubicBezTo>
                    <a:pt x="775" y="392"/>
                    <a:pt x="789" y="392"/>
                    <a:pt x="806" y="392"/>
                  </a:cubicBezTo>
                  <a:cubicBezTo>
                    <a:pt x="806" y="402"/>
                    <a:pt x="806" y="410"/>
                    <a:pt x="806" y="418"/>
                  </a:cubicBezTo>
                  <a:cubicBezTo>
                    <a:pt x="806" y="600"/>
                    <a:pt x="806" y="782"/>
                    <a:pt x="806" y="964"/>
                  </a:cubicBezTo>
                  <a:cubicBezTo>
                    <a:pt x="806" y="973"/>
                    <a:pt x="806" y="981"/>
                    <a:pt x="807" y="990"/>
                  </a:cubicBezTo>
                  <a:cubicBezTo>
                    <a:pt x="811" y="1050"/>
                    <a:pt x="861" y="1088"/>
                    <a:pt x="919" y="1076"/>
                  </a:cubicBezTo>
                  <a:cubicBezTo>
                    <a:pt x="963" y="1068"/>
                    <a:pt x="990" y="1030"/>
                    <a:pt x="990" y="978"/>
                  </a:cubicBezTo>
                  <a:cubicBezTo>
                    <a:pt x="990" y="747"/>
                    <a:pt x="990" y="516"/>
                    <a:pt x="990"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 name="Freeform 65"/>
            <p:cNvSpPr>
              <a:spLocks/>
            </p:cNvSpPr>
            <p:nvPr/>
          </p:nvSpPr>
          <p:spPr bwMode="auto">
            <a:xfrm>
              <a:off x="-3021013" y="1487487"/>
              <a:ext cx="1663700" cy="2073275"/>
            </a:xfrm>
            <a:custGeom>
              <a:avLst/>
              <a:gdLst>
                <a:gd name="T0" fmla="*/ 302 w 444"/>
                <a:gd name="T1" fmla="*/ 308 h 553"/>
                <a:gd name="T2" fmla="*/ 377 w 444"/>
                <a:gd name="T3" fmla="*/ 20 h 553"/>
                <a:gd name="T4" fmla="*/ 343 w 444"/>
                <a:gd name="T5" fmla="*/ 1 h 553"/>
                <a:gd name="T6" fmla="*/ 209 w 444"/>
                <a:gd name="T7" fmla="*/ 1 h 553"/>
                <a:gd name="T8" fmla="*/ 72 w 444"/>
                <a:gd name="T9" fmla="*/ 2 h 553"/>
                <a:gd name="T10" fmla="*/ 50 w 444"/>
                <a:gd name="T11" fmla="*/ 11 h 553"/>
                <a:gd name="T12" fmla="*/ 11 w 444"/>
                <a:gd name="T13" fmla="*/ 167 h 553"/>
                <a:gd name="T14" fmla="*/ 126 w 444"/>
                <a:gd name="T15" fmla="*/ 314 h 553"/>
                <a:gd name="T16" fmla="*/ 144 w 444"/>
                <a:gd name="T17" fmla="*/ 342 h 553"/>
                <a:gd name="T18" fmla="*/ 144 w 444"/>
                <a:gd name="T19" fmla="*/ 484 h 553"/>
                <a:gd name="T20" fmla="*/ 211 w 444"/>
                <a:gd name="T21" fmla="*/ 553 h 553"/>
                <a:gd name="T22" fmla="*/ 276 w 444"/>
                <a:gd name="T23" fmla="*/ 484 h 553"/>
                <a:gd name="T24" fmla="*/ 275 w 444"/>
                <a:gd name="T25" fmla="*/ 354 h 553"/>
                <a:gd name="T26" fmla="*/ 302 w 444"/>
                <a:gd name="T27" fmla="*/ 308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553">
                  <a:moveTo>
                    <a:pt x="302" y="308"/>
                  </a:moveTo>
                  <a:cubicBezTo>
                    <a:pt x="411" y="249"/>
                    <a:pt x="444" y="120"/>
                    <a:pt x="377" y="20"/>
                  </a:cubicBezTo>
                  <a:cubicBezTo>
                    <a:pt x="369" y="7"/>
                    <a:pt x="360" y="0"/>
                    <a:pt x="343" y="1"/>
                  </a:cubicBezTo>
                  <a:cubicBezTo>
                    <a:pt x="299" y="2"/>
                    <a:pt x="254" y="1"/>
                    <a:pt x="209" y="1"/>
                  </a:cubicBezTo>
                  <a:cubicBezTo>
                    <a:pt x="163" y="1"/>
                    <a:pt x="117" y="1"/>
                    <a:pt x="72" y="2"/>
                  </a:cubicBezTo>
                  <a:cubicBezTo>
                    <a:pt x="64" y="2"/>
                    <a:pt x="54" y="5"/>
                    <a:pt x="50" y="11"/>
                  </a:cubicBezTo>
                  <a:cubicBezTo>
                    <a:pt x="16" y="57"/>
                    <a:pt x="0" y="109"/>
                    <a:pt x="11" y="167"/>
                  </a:cubicBezTo>
                  <a:cubicBezTo>
                    <a:pt x="24" y="236"/>
                    <a:pt x="65" y="283"/>
                    <a:pt x="126" y="314"/>
                  </a:cubicBezTo>
                  <a:cubicBezTo>
                    <a:pt x="139" y="320"/>
                    <a:pt x="144" y="328"/>
                    <a:pt x="144" y="342"/>
                  </a:cubicBezTo>
                  <a:cubicBezTo>
                    <a:pt x="143" y="390"/>
                    <a:pt x="143" y="437"/>
                    <a:pt x="144" y="484"/>
                  </a:cubicBezTo>
                  <a:cubicBezTo>
                    <a:pt x="144" y="525"/>
                    <a:pt x="172" y="553"/>
                    <a:pt x="211" y="553"/>
                  </a:cubicBezTo>
                  <a:cubicBezTo>
                    <a:pt x="249" y="552"/>
                    <a:pt x="275" y="524"/>
                    <a:pt x="276" y="484"/>
                  </a:cubicBezTo>
                  <a:cubicBezTo>
                    <a:pt x="276" y="440"/>
                    <a:pt x="277" y="397"/>
                    <a:pt x="275" y="354"/>
                  </a:cubicBezTo>
                  <a:cubicBezTo>
                    <a:pt x="274" y="331"/>
                    <a:pt x="282" y="319"/>
                    <a:pt x="302"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 name="Freeform 66"/>
            <p:cNvSpPr>
              <a:spLocks/>
            </p:cNvSpPr>
            <p:nvPr/>
          </p:nvSpPr>
          <p:spPr bwMode="auto">
            <a:xfrm>
              <a:off x="-3130551" y="-177800"/>
              <a:ext cx="1778000" cy="1447800"/>
            </a:xfrm>
            <a:custGeom>
              <a:avLst/>
              <a:gdLst>
                <a:gd name="T0" fmla="*/ 240 w 474"/>
                <a:gd name="T1" fmla="*/ 385 h 386"/>
                <a:gd name="T2" fmla="*/ 450 w 474"/>
                <a:gd name="T3" fmla="*/ 223 h 386"/>
                <a:gd name="T4" fmla="*/ 382 w 474"/>
                <a:gd name="T5" fmla="*/ 0 h 386"/>
                <a:gd name="T6" fmla="*/ 240 w 474"/>
                <a:gd name="T7" fmla="*/ 76 h 386"/>
                <a:gd name="T8" fmla="*/ 97 w 474"/>
                <a:gd name="T9" fmla="*/ 0 h 386"/>
                <a:gd name="T10" fmla="*/ 34 w 474"/>
                <a:gd name="T11" fmla="*/ 243 h 386"/>
                <a:gd name="T12" fmla="*/ 240 w 474"/>
                <a:gd name="T13" fmla="*/ 385 h 386"/>
              </a:gdLst>
              <a:ahLst/>
              <a:cxnLst>
                <a:cxn ang="0">
                  <a:pos x="T0" y="T1"/>
                </a:cxn>
                <a:cxn ang="0">
                  <a:pos x="T2" y="T3"/>
                </a:cxn>
                <a:cxn ang="0">
                  <a:pos x="T4" y="T5"/>
                </a:cxn>
                <a:cxn ang="0">
                  <a:pos x="T6" y="T7"/>
                </a:cxn>
                <a:cxn ang="0">
                  <a:pos x="T8" y="T9"/>
                </a:cxn>
                <a:cxn ang="0">
                  <a:pos x="T10" y="T11"/>
                </a:cxn>
                <a:cxn ang="0">
                  <a:pos x="T12" y="T13"/>
                </a:cxn>
              </a:cxnLst>
              <a:rect l="0" t="0" r="r" b="b"/>
              <a:pathLst>
                <a:path w="474" h="386">
                  <a:moveTo>
                    <a:pt x="240" y="385"/>
                  </a:moveTo>
                  <a:cubicBezTo>
                    <a:pt x="337" y="383"/>
                    <a:pt x="420" y="320"/>
                    <a:pt x="450" y="223"/>
                  </a:cubicBezTo>
                  <a:cubicBezTo>
                    <a:pt x="474" y="144"/>
                    <a:pt x="444" y="45"/>
                    <a:pt x="382" y="0"/>
                  </a:cubicBezTo>
                  <a:cubicBezTo>
                    <a:pt x="347" y="49"/>
                    <a:pt x="299" y="76"/>
                    <a:pt x="240" y="76"/>
                  </a:cubicBezTo>
                  <a:cubicBezTo>
                    <a:pt x="179" y="76"/>
                    <a:pt x="131" y="50"/>
                    <a:pt x="97" y="0"/>
                  </a:cubicBezTo>
                  <a:cubicBezTo>
                    <a:pt x="25" y="56"/>
                    <a:pt x="0" y="152"/>
                    <a:pt x="34" y="243"/>
                  </a:cubicBezTo>
                  <a:cubicBezTo>
                    <a:pt x="63" y="324"/>
                    <a:pt x="153" y="386"/>
                    <a:pt x="240"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 name="Freeform 67"/>
            <p:cNvSpPr>
              <a:spLocks noEditPoints="1"/>
            </p:cNvSpPr>
            <p:nvPr/>
          </p:nvSpPr>
          <p:spPr bwMode="auto">
            <a:xfrm>
              <a:off x="-2728913" y="-1017588"/>
              <a:ext cx="993775" cy="996950"/>
            </a:xfrm>
            <a:custGeom>
              <a:avLst/>
              <a:gdLst>
                <a:gd name="T0" fmla="*/ 132 w 265"/>
                <a:gd name="T1" fmla="*/ 266 h 266"/>
                <a:gd name="T2" fmla="*/ 265 w 265"/>
                <a:gd name="T3" fmla="*/ 132 h 266"/>
                <a:gd name="T4" fmla="*/ 132 w 265"/>
                <a:gd name="T5" fmla="*/ 0 h 266"/>
                <a:gd name="T6" fmla="*/ 1 w 265"/>
                <a:gd name="T7" fmla="*/ 132 h 266"/>
                <a:gd name="T8" fmla="*/ 132 w 265"/>
                <a:gd name="T9" fmla="*/ 266 h 266"/>
                <a:gd name="T10" fmla="*/ 133 w 265"/>
                <a:gd name="T11" fmla="*/ 94 h 266"/>
                <a:gd name="T12" fmla="*/ 170 w 265"/>
                <a:gd name="T13" fmla="*/ 131 h 266"/>
                <a:gd name="T14" fmla="*/ 133 w 265"/>
                <a:gd name="T15" fmla="*/ 169 h 266"/>
                <a:gd name="T16" fmla="*/ 94 w 265"/>
                <a:gd name="T17" fmla="*/ 131 h 266"/>
                <a:gd name="T18" fmla="*/ 133 w 265"/>
                <a:gd name="T19" fmla="*/ 9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66">
                  <a:moveTo>
                    <a:pt x="132" y="266"/>
                  </a:moveTo>
                  <a:cubicBezTo>
                    <a:pt x="204" y="266"/>
                    <a:pt x="265" y="205"/>
                    <a:pt x="265" y="132"/>
                  </a:cubicBezTo>
                  <a:cubicBezTo>
                    <a:pt x="265" y="60"/>
                    <a:pt x="205" y="0"/>
                    <a:pt x="132" y="0"/>
                  </a:cubicBezTo>
                  <a:cubicBezTo>
                    <a:pt x="58" y="1"/>
                    <a:pt x="0" y="59"/>
                    <a:pt x="1" y="132"/>
                  </a:cubicBezTo>
                  <a:cubicBezTo>
                    <a:pt x="1" y="207"/>
                    <a:pt x="58" y="265"/>
                    <a:pt x="132" y="266"/>
                  </a:cubicBezTo>
                  <a:close/>
                  <a:moveTo>
                    <a:pt x="133" y="94"/>
                  </a:moveTo>
                  <a:cubicBezTo>
                    <a:pt x="153" y="94"/>
                    <a:pt x="170" y="112"/>
                    <a:pt x="170" y="131"/>
                  </a:cubicBezTo>
                  <a:cubicBezTo>
                    <a:pt x="169" y="151"/>
                    <a:pt x="152" y="169"/>
                    <a:pt x="133" y="169"/>
                  </a:cubicBezTo>
                  <a:cubicBezTo>
                    <a:pt x="113" y="169"/>
                    <a:pt x="94" y="151"/>
                    <a:pt x="94" y="131"/>
                  </a:cubicBezTo>
                  <a:cubicBezTo>
                    <a:pt x="94" y="111"/>
                    <a:pt x="113" y="93"/>
                    <a:pt x="133"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 name="Freeform 68"/>
            <p:cNvSpPr>
              <a:spLocks/>
            </p:cNvSpPr>
            <p:nvPr/>
          </p:nvSpPr>
          <p:spPr bwMode="auto">
            <a:xfrm>
              <a:off x="-2373313" y="4741862"/>
              <a:ext cx="274638" cy="263525"/>
            </a:xfrm>
            <a:custGeom>
              <a:avLst/>
              <a:gdLst>
                <a:gd name="T0" fmla="*/ 0 w 73"/>
                <a:gd name="T1" fmla="*/ 33 h 70"/>
                <a:gd name="T2" fmla="*/ 37 w 73"/>
                <a:gd name="T3" fmla="*/ 70 h 70"/>
                <a:gd name="T4" fmla="*/ 73 w 73"/>
                <a:gd name="T5" fmla="*/ 35 h 70"/>
                <a:gd name="T6" fmla="*/ 37 w 73"/>
                <a:gd name="T7" fmla="*/ 0 h 70"/>
                <a:gd name="T8" fmla="*/ 0 w 73"/>
                <a:gd name="T9" fmla="*/ 33 h 70"/>
              </a:gdLst>
              <a:ahLst/>
              <a:cxnLst>
                <a:cxn ang="0">
                  <a:pos x="T0" y="T1"/>
                </a:cxn>
                <a:cxn ang="0">
                  <a:pos x="T2" y="T3"/>
                </a:cxn>
                <a:cxn ang="0">
                  <a:pos x="T4" y="T5"/>
                </a:cxn>
                <a:cxn ang="0">
                  <a:pos x="T6" y="T7"/>
                </a:cxn>
                <a:cxn ang="0">
                  <a:pos x="T8" y="T9"/>
                </a:cxn>
              </a:cxnLst>
              <a:rect l="0" t="0" r="r" b="b"/>
              <a:pathLst>
                <a:path w="73" h="70">
                  <a:moveTo>
                    <a:pt x="0" y="33"/>
                  </a:moveTo>
                  <a:cubicBezTo>
                    <a:pt x="0" y="53"/>
                    <a:pt x="17" y="70"/>
                    <a:pt x="37" y="70"/>
                  </a:cubicBezTo>
                  <a:cubicBezTo>
                    <a:pt x="56" y="70"/>
                    <a:pt x="72" y="54"/>
                    <a:pt x="73" y="35"/>
                  </a:cubicBezTo>
                  <a:cubicBezTo>
                    <a:pt x="73" y="16"/>
                    <a:pt x="57" y="0"/>
                    <a:pt x="37" y="0"/>
                  </a:cubicBezTo>
                  <a:cubicBezTo>
                    <a:pt x="17" y="0"/>
                    <a:pt x="0" y="15"/>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70" name="Freeform 302"/>
          <p:cNvSpPr>
            <a:spLocks noChangeAspect="1" noEditPoints="1"/>
          </p:cNvSpPr>
          <p:nvPr/>
        </p:nvSpPr>
        <p:spPr bwMode="auto">
          <a:xfrm>
            <a:off x="3089803" y="4364216"/>
            <a:ext cx="325410" cy="274320"/>
          </a:xfrm>
          <a:custGeom>
            <a:avLst/>
            <a:gdLst>
              <a:gd name="T0" fmla="*/ 5863 w 6522"/>
              <a:gd name="T1" fmla="*/ 1280 h 5498"/>
              <a:gd name="T2" fmla="*/ 5871 w 6522"/>
              <a:gd name="T3" fmla="*/ 1300 h 5498"/>
              <a:gd name="T4" fmla="*/ 5875 w 6522"/>
              <a:gd name="T5" fmla="*/ 1970 h 5498"/>
              <a:gd name="T6" fmla="*/ 5857 w 6522"/>
              <a:gd name="T7" fmla="*/ 1980 h 5498"/>
              <a:gd name="T8" fmla="*/ 5837 w 6522"/>
              <a:gd name="T9" fmla="*/ 1974 h 5498"/>
              <a:gd name="T10" fmla="*/ 4474 w 6522"/>
              <a:gd name="T11" fmla="*/ 3088 h 5498"/>
              <a:gd name="T12" fmla="*/ 4480 w 6522"/>
              <a:gd name="T13" fmla="*/ 3223 h 5498"/>
              <a:gd name="T14" fmla="*/ 4399 w 6522"/>
              <a:gd name="T15" fmla="*/ 3373 h 5498"/>
              <a:gd name="T16" fmla="*/ 4248 w 6522"/>
              <a:gd name="T17" fmla="*/ 3454 h 5498"/>
              <a:gd name="T18" fmla="*/ 4084 w 6522"/>
              <a:gd name="T19" fmla="*/ 3440 h 5498"/>
              <a:gd name="T20" fmla="*/ 3962 w 6522"/>
              <a:gd name="T21" fmla="*/ 3351 h 5498"/>
              <a:gd name="T22" fmla="*/ 2976 w 6522"/>
              <a:gd name="T23" fmla="*/ 3256 h 5498"/>
              <a:gd name="T24" fmla="*/ 2836 w 6522"/>
              <a:gd name="T25" fmla="*/ 3326 h 5498"/>
              <a:gd name="T26" fmla="*/ 2665 w 6522"/>
              <a:gd name="T27" fmla="*/ 3308 h 5498"/>
              <a:gd name="T28" fmla="*/ 1640 w 6522"/>
              <a:gd name="T29" fmla="*/ 4101 h 5498"/>
              <a:gd name="T30" fmla="*/ 1534 w 6522"/>
              <a:gd name="T31" fmla="*/ 4230 h 5498"/>
              <a:gd name="T32" fmla="*/ 1367 w 6522"/>
              <a:gd name="T33" fmla="*/ 4281 h 5498"/>
              <a:gd name="T34" fmla="*/ 1203 w 6522"/>
              <a:gd name="T35" fmla="*/ 4230 h 5498"/>
              <a:gd name="T36" fmla="*/ 1094 w 6522"/>
              <a:gd name="T37" fmla="*/ 4099 h 5498"/>
              <a:gd name="T38" fmla="*/ 1078 w 6522"/>
              <a:gd name="T39" fmla="*/ 3925 h 5498"/>
              <a:gd name="T40" fmla="*/ 1158 w 6522"/>
              <a:gd name="T41" fmla="*/ 3775 h 5498"/>
              <a:gd name="T42" fmla="*/ 1308 w 6522"/>
              <a:gd name="T43" fmla="*/ 3694 h 5498"/>
              <a:gd name="T44" fmla="*/ 1470 w 6522"/>
              <a:gd name="T45" fmla="*/ 3708 h 5498"/>
              <a:gd name="T46" fmla="*/ 2485 w 6522"/>
              <a:gd name="T47" fmla="*/ 3053 h 5498"/>
              <a:gd name="T48" fmla="*/ 2507 w 6522"/>
              <a:gd name="T49" fmla="*/ 2918 h 5498"/>
              <a:gd name="T50" fmla="*/ 2616 w 6522"/>
              <a:gd name="T51" fmla="*/ 2788 h 5498"/>
              <a:gd name="T52" fmla="*/ 2780 w 6522"/>
              <a:gd name="T53" fmla="*/ 2738 h 5498"/>
              <a:gd name="T54" fmla="*/ 2929 w 6522"/>
              <a:gd name="T55" fmla="*/ 2778 h 5498"/>
              <a:gd name="T56" fmla="*/ 3033 w 6522"/>
              <a:gd name="T57" fmla="*/ 2881 h 5498"/>
              <a:gd name="T58" fmla="*/ 3964 w 6522"/>
              <a:gd name="T59" fmla="*/ 2972 h 5498"/>
              <a:gd name="T60" fmla="*/ 4086 w 6522"/>
              <a:gd name="T61" fmla="*/ 2884 h 5498"/>
              <a:gd name="T62" fmla="*/ 4227 w 6522"/>
              <a:gd name="T63" fmla="*/ 2871 h 5498"/>
              <a:gd name="T64" fmla="*/ 5329 w 6522"/>
              <a:gd name="T65" fmla="*/ 1555 h 5498"/>
              <a:gd name="T66" fmla="*/ 5177 w 6522"/>
              <a:gd name="T67" fmla="*/ 1424 h 5498"/>
              <a:gd name="T68" fmla="*/ 5178 w 6522"/>
              <a:gd name="T69" fmla="*/ 1405 h 5498"/>
              <a:gd name="T70" fmla="*/ 5194 w 6522"/>
              <a:gd name="T71" fmla="*/ 1393 h 5498"/>
              <a:gd name="T72" fmla="*/ 0 w 6522"/>
              <a:gd name="T73" fmla="*/ 0 h 5498"/>
              <a:gd name="T74" fmla="*/ 629 w 6522"/>
              <a:gd name="T75" fmla="*/ 807 h 5498"/>
              <a:gd name="T76" fmla="*/ 416 w 6522"/>
              <a:gd name="T77" fmla="*/ 2398 h 5498"/>
              <a:gd name="T78" fmla="*/ 416 w 6522"/>
              <a:gd name="T79" fmla="*/ 2695 h 5498"/>
              <a:gd name="T80" fmla="*/ 629 w 6522"/>
              <a:gd name="T81" fmla="*/ 4271 h 5498"/>
              <a:gd name="T82" fmla="*/ 1217 w 6522"/>
              <a:gd name="T83" fmla="*/ 5083 h 5498"/>
              <a:gd name="T84" fmla="*/ 1514 w 6522"/>
              <a:gd name="T85" fmla="*/ 5083 h 5498"/>
              <a:gd name="T86" fmla="*/ 2925 w 6522"/>
              <a:gd name="T87" fmla="*/ 4891 h 5498"/>
              <a:gd name="T88" fmla="*/ 4039 w 6522"/>
              <a:gd name="T89" fmla="*/ 4891 h 5498"/>
              <a:gd name="T90" fmla="*/ 5448 w 6522"/>
              <a:gd name="T91" fmla="*/ 5083 h 5498"/>
              <a:gd name="T92" fmla="*/ 5744 w 6522"/>
              <a:gd name="T93" fmla="*/ 5083 h 5498"/>
              <a:gd name="T94" fmla="*/ 208 w 6522"/>
              <a:gd name="T95" fmla="*/ 5498 h 5498"/>
              <a:gd name="T96" fmla="*/ 77 w 6522"/>
              <a:gd name="T97" fmla="*/ 5452 h 5498"/>
              <a:gd name="T98" fmla="*/ 6 w 6522"/>
              <a:gd name="T99" fmla="*/ 5338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22" h="5498">
                <a:moveTo>
                  <a:pt x="5847" y="1274"/>
                </a:moveTo>
                <a:lnTo>
                  <a:pt x="5855" y="1274"/>
                </a:lnTo>
                <a:lnTo>
                  <a:pt x="5863" y="1280"/>
                </a:lnTo>
                <a:lnTo>
                  <a:pt x="5867" y="1286"/>
                </a:lnTo>
                <a:lnTo>
                  <a:pt x="5871" y="1292"/>
                </a:lnTo>
                <a:lnTo>
                  <a:pt x="5871" y="1300"/>
                </a:lnTo>
                <a:lnTo>
                  <a:pt x="5879" y="1957"/>
                </a:lnTo>
                <a:lnTo>
                  <a:pt x="5879" y="1965"/>
                </a:lnTo>
                <a:lnTo>
                  <a:pt x="5875" y="1970"/>
                </a:lnTo>
                <a:lnTo>
                  <a:pt x="5869" y="1974"/>
                </a:lnTo>
                <a:lnTo>
                  <a:pt x="5863" y="1978"/>
                </a:lnTo>
                <a:lnTo>
                  <a:pt x="5857" y="1980"/>
                </a:lnTo>
                <a:lnTo>
                  <a:pt x="5851" y="1980"/>
                </a:lnTo>
                <a:lnTo>
                  <a:pt x="5843" y="1978"/>
                </a:lnTo>
                <a:lnTo>
                  <a:pt x="5837" y="1974"/>
                </a:lnTo>
                <a:lnTo>
                  <a:pt x="5693" y="1856"/>
                </a:lnTo>
                <a:lnTo>
                  <a:pt x="5626" y="1800"/>
                </a:lnTo>
                <a:lnTo>
                  <a:pt x="4474" y="3088"/>
                </a:lnTo>
                <a:lnTo>
                  <a:pt x="4482" y="3126"/>
                </a:lnTo>
                <a:lnTo>
                  <a:pt x="4486" y="3163"/>
                </a:lnTo>
                <a:lnTo>
                  <a:pt x="4480" y="3223"/>
                </a:lnTo>
                <a:lnTo>
                  <a:pt x="4462" y="3278"/>
                </a:lnTo>
                <a:lnTo>
                  <a:pt x="4434" y="3330"/>
                </a:lnTo>
                <a:lnTo>
                  <a:pt x="4399" y="3373"/>
                </a:lnTo>
                <a:lnTo>
                  <a:pt x="4355" y="3409"/>
                </a:lnTo>
                <a:lnTo>
                  <a:pt x="4304" y="3436"/>
                </a:lnTo>
                <a:lnTo>
                  <a:pt x="4248" y="3454"/>
                </a:lnTo>
                <a:lnTo>
                  <a:pt x="4189" y="3460"/>
                </a:lnTo>
                <a:lnTo>
                  <a:pt x="4136" y="3454"/>
                </a:lnTo>
                <a:lnTo>
                  <a:pt x="4084" y="3440"/>
                </a:lnTo>
                <a:lnTo>
                  <a:pt x="4039" y="3419"/>
                </a:lnTo>
                <a:lnTo>
                  <a:pt x="3997" y="3389"/>
                </a:lnTo>
                <a:lnTo>
                  <a:pt x="3962" y="3351"/>
                </a:lnTo>
                <a:lnTo>
                  <a:pt x="3932" y="3310"/>
                </a:lnTo>
                <a:lnTo>
                  <a:pt x="3012" y="3219"/>
                </a:lnTo>
                <a:lnTo>
                  <a:pt x="2976" y="3256"/>
                </a:lnTo>
                <a:lnTo>
                  <a:pt x="2935" y="3288"/>
                </a:lnTo>
                <a:lnTo>
                  <a:pt x="2887" y="3310"/>
                </a:lnTo>
                <a:lnTo>
                  <a:pt x="2836" y="3326"/>
                </a:lnTo>
                <a:lnTo>
                  <a:pt x="2780" y="3332"/>
                </a:lnTo>
                <a:lnTo>
                  <a:pt x="2721" y="3324"/>
                </a:lnTo>
                <a:lnTo>
                  <a:pt x="2665" y="3308"/>
                </a:lnTo>
                <a:lnTo>
                  <a:pt x="1664" y="3986"/>
                </a:lnTo>
                <a:lnTo>
                  <a:pt x="1658" y="4046"/>
                </a:lnTo>
                <a:lnTo>
                  <a:pt x="1640" y="4101"/>
                </a:lnTo>
                <a:lnTo>
                  <a:pt x="1613" y="4151"/>
                </a:lnTo>
                <a:lnTo>
                  <a:pt x="1577" y="4194"/>
                </a:lnTo>
                <a:lnTo>
                  <a:pt x="1534" y="4230"/>
                </a:lnTo>
                <a:lnTo>
                  <a:pt x="1484" y="4258"/>
                </a:lnTo>
                <a:lnTo>
                  <a:pt x="1427" y="4275"/>
                </a:lnTo>
                <a:lnTo>
                  <a:pt x="1367" y="4281"/>
                </a:lnTo>
                <a:lnTo>
                  <a:pt x="1308" y="4275"/>
                </a:lnTo>
                <a:lnTo>
                  <a:pt x="1253" y="4258"/>
                </a:lnTo>
                <a:lnTo>
                  <a:pt x="1203" y="4230"/>
                </a:lnTo>
                <a:lnTo>
                  <a:pt x="1158" y="4194"/>
                </a:lnTo>
                <a:lnTo>
                  <a:pt x="1122" y="4151"/>
                </a:lnTo>
                <a:lnTo>
                  <a:pt x="1094" y="4099"/>
                </a:lnTo>
                <a:lnTo>
                  <a:pt x="1078" y="4044"/>
                </a:lnTo>
                <a:lnTo>
                  <a:pt x="1071" y="3984"/>
                </a:lnTo>
                <a:lnTo>
                  <a:pt x="1078" y="3925"/>
                </a:lnTo>
                <a:lnTo>
                  <a:pt x="1094" y="3870"/>
                </a:lnTo>
                <a:lnTo>
                  <a:pt x="1122" y="3818"/>
                </a:lnTo>
                <a:lnTo>
                  <a:pt x="1158" y="3775"/>
                </a:lnTo>
                <a:lnTo>
                  <a:pt x="1203" y="3739"/>
                </a:lnTo>
                <a:lnTo>
                  <a:pt x="1253" y="3711"/>
                </a:lnTo>
                <a:lnTo>
                  <a:pt x="1308" y="3694"/>
                </a:lnTo>
                <a:lnTo>
                  <a:pt x="1367" y="3688"/>
                </a:lnTo>
                <a:lnTo>
                  <a:pt x="1421" y="3694"/>
                </a:lnTo>
                <a:lnTo>
                  <a:pt x="1470" y="3708"/>
                </a:lnTo>
                <a:lnTo>
                  <a:pt x="1516" y="3729"/>
                </a:lnTo>
                <a:lnTo>
                  <a:pt x="2487" y="3070"/>
                </a:lnTo>
                <a:lnTo>
                  <a:pt x="2485" y="3053"/>
                </a:lnTo>
                <a:lnTo>
                  <a:pt x="2485" y="3035"/>
                </a:lnTo>
                <a:lnTo>
                  <a:pt x="2491" y="2974"/>
                </a:lnTo>
                <a:lnTo>
                  <a:pt x="2507" y="2918"/>
                </a:lnTo>
                <a:lnTo>
                  <a:pt x="2535" y="2869"/>
                </a:lnTo>
                <a:lnTo>
                  <a:pt x="2570" y="2825"/>
                </a:lnTo>
                <a:lnTo>
                  <a:pt x="2616" y="2788"/>
                </a:lnTo>
                <a:lnTo>
                  <a:pt x="2665" y="2762"/>
                </a:lnTo>
                <a:lnTo>
                  <a:pt x="2721" y="2744"/>
                </a:lnTo>
                <a:lnTo>
                  <a:pt x="2780" y="2738"/>
                </a:lnTo>
                <a:lnTo>
                  <a:pt x="2834" y="2742"/>
                </a:lnTo>
                <a:lnTo>
                  <a:pt x="2883" y="2756"/>
                </a:lnTo>
                <a:lnTo>
                  <a:pt x="2929" y="2778"/>
                </a:lnTo>
                <a:lnTo>
                  <a:pt x="2968" y="2805"/>
                </a:lnTo>
                <a:lnTo>
                  <a:pt x="3004" y="2839"/>
                </a:lnTo>
                <a:lnTo>
                  <a:pt x="3033" y="2881"/>
                </a:lnTo>
                <a:lnTo>
                  <a:pt x="3055" y="2924"/>
                </a:lnTo>
                <a:lnTo>
                  <a:pt x="3934" y="3011"/>
                </a:lnTo>
                <a:lnTo>
                  <a:pt x="3964" y="2972"/>
                </a:lnTo>
                <a:lnTo>
                  <a:pt x="3999" y="2936"/>
                </a:lnTo>
                <a:lnTo>
                  <a:pt x="4041" y="2906"/>
                </a:lnTo>
                <a:lnTo>
                  <a:pt x="4086" y="2884"/>
                </a:lnTo>
                <a:lnTo>
                  <a:pt x="4136" y="2871"/>
                </a:lnTo>
                <a:lnTo>
                  <a:pt x="4189" y="2867"/>
                </a:lnTo>
                <a:lnTo>
                  <a:pt x="4227" y="2871"/>
                </a:lnTo>
                <a:lnTo>
                  <a:pt x="4264" y="2879"/>
                </a:lnTo>
                <a:lnTo>
                  <a:pt x="5398" y="1612"/>
                </a:lnTo>
                <a:lnTo>
                  <a:pt x="5329" y="1555"/>
                </a:lnTo>
                <a:lnTo>
                  <a:pt x="5184" y="1436"/>
                </a:lnTo>
                <a:lnTo>
                  <a:pt x="5180" y="1430"/>
                </a:lnTo>
                <a:lnTo>
                  <a:pt x="5177" y="1424"/>
                </a:lnTo>
                <a:lnTo>
                  <a:pt x="5175" y="1418"/>
                </a:lnTo>
                <a:lnTo>
                  <a:pt x="5175" y="1411"/>
                </a:lnTo>
                <a:lnTo>
                  <a:pt x="5178" y="1405"/>
                </a:lnTo>
                <a:lnTo>
                  <a:pt x="5182" y="1399"/>
                </a:lnTo>
                <a:lnTo>
                  <a:pt x="5186" y="1395"/>
                </a:lnTo>
                <a:lnTo>
                  <a:pt x="5194" y="1393"/>
                </a:lnTo>
                <a:lnTo>
                  <a:pt x="5839" y="1274"/>
                </a:lnTo>
                <a:lnTo>
                  <a:pt x="5847" y="1274"/>
                </a:lnTo>
                <a:close/>
                <a:moveTo>
                  <a:pt x="0" y="0"/>
                </a:moveTo>
                <a:lnTo>
                  <a:pt x="416" y="0"/>
                </a:lnTo>
                <a:lnTo>
                  <a:pt x="416" y="807"/>
                </a:lnTo>
                <a:lnTo>
                  <a:pt x="629" y="807"/>
                </a:lnTo>
                <a:lnTo>
                  <a:pt x="629" y="1104"/>
                </a:lnTo>
                <a:lnTo>
                  <a:pt x="416" y="1104"/>
                </a:lnTo>
                <a:lnTo>
                  <a:pt x="416" y="2398"/>
                </a:lnTo>
                <a:lnTo>
                  <a:pt x="629" y="2398"/>
                </a:lnTo>
                <a:lnTo>
                  <a:pt x="629" y="2695"/>
                </a:lnTo>
                <a:lnTo>
                  <a:pt x="416" y="2695"/>
                </a:lnTo>
                <a:lnTo>
                  <a:pt x="416" y="3975"/>
                </a:lnTo>
                <a:lnTo>
                  <a:pt x="629" y="3975"/>
                </a:lnTo>
                <a:lnTo>
                  <a:pt x="629" y="4271"/>
                </a:lnTo>
                <a:lnTo>
                  <a:pt x="416" y="4271"/>
                </a:lnTo>
                <a:lnTo>
                  <a:pt x="416" y="5083"/>
                </a:lnTo>
                <a:lnTo>
                  <a:pt x="1217" y="5083"/>
                </a:lnTo>
                <a:lnTo>
                  <a:pt x="1217" y="4891"/>
                </a:lnTo>
                <a:lnTo>
                  <a:pt x="1514" y="4891"/>
                </a:lnTo>
                <a:lnTo>
                  <a:pt x="1514" y="5083"/>
                </a:lnTo>
                <a:lnTo>
                  <a:pt x="2628" y="5083"/>
                </a:lnTo>
                <a:lnTo>
                  <a:pt x="2628" y="4891"/>
                </a:lnTo>
                <a:lnTo>
                  <a:pt x="2925" y="4891"/>
                </a:lnTo>
                <a:lnTo>
                  <a:pt x="2925" y="5083"/>
                </a:lnTo>
                <a:lnTo>
                  <a:pt x="4039" y="5083"/>
                </a:lnTo>
                <a:lnTo>
                  <a:pt x="4039" y="4891"/>
                </a:lnTo>
                <a:lnTo>
                  <a:pt x="4334" y="4891"/>
                </a:lnTo>
                <a:lnTo>
                  <a:pt x="4334" y="5083"/>
                </a:lnTo>
                <a:lnTo>
                  <a:pt x="5448" y="5083"/>
                </a:lnTo>
                <a:lnTo>
                  <a:pt x="5448" y="4891"/>
                </a:lnTo>
                <a:lnTo>
                  <a:pt x="5744" y="4891"/>
                </a:lnTo>
                <a:lnTo>
                  <a:pt x="5744" y="5083"/>
                </a:lnTo>
                <a:lnTo>
                  <a:pt x="6522" y="5083"/>
                </a:lnTo>
                <a:lnTo>
                  <a:pt x="6522" y="5498"/>
                </a:lnTo>
                <a:lnTo>
                  <a:pt x="208" y="5498"/>
                </a:lnTo>
                <a:lnTo>
                  <a:pt x="160" y="5492"/>
                </a:lnTo>
                <a:lnTo>
                  <a:pt x="117" y="5478"/>
                </a:lnTo>
                <a:lnTo>
                  <a:pt x="77" y="5452"/>
                </a:lnTo>
                <a:lnTo>
                  <a:pt x="46" y="5421"/>
                </a:lnTo>
                <a:lnTo>
                  <a:pt x="22" y="5381"/>
                </a:lnTo>
                <a:lnTo>
                  <a:pt x="6" y="5338"/>
                </a:lnTo>
                <a:lnTo>
                  <a:pt x="0" y="529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1" name="Freeform 48"/>
          <p:cNvSpPr>
            <a:spLocks noChangeAspect="1"/>
          </p:cNvSpPr>
          <p:nvPr/>
        </p:nvSpPr>
        <p:spPr bwMode="auto">
          <a:xfrm>
            <a:off x="3058891" y="3199516"/>
            <a:ext cx="315202" cy="301752"/>
          </a:xfrm>
          <a:custGeom>
            <a:avLst/>
            <a:gdLst>
              <a:gd name="T0" fmla="*/ 2566 w 3726"/>
              <a:gd name="T1" fmla="*/ 30 h 3567"/>
              <a:gd name="T2" fmla="*/ 2737 w 3726"/>
              <a:gd name="T3" fmla="*/ 147 h 3567"/>
              <a:gd name="T4" fmla="*/ 2834 w 3726"/>
              <a:gd name="T5" fmla="*/ 331 h 3567"/>
              <a:gd name="T6" fmla="*/ 2834 w 3726"/>
              <a:gd name="T7" fmla="*/ 547 h 3567"/>
              <a:gd name="T8" fmla="*/ 2737 w 3726"/>
              <a:gd name="T9" fmla="*/ 731 h 3567"/>
              <a:gd name="T10" fmla="*/ 2566 w 3726"/>
              <a:gd name="T11" fmla="*/ 849 h 3567"/>
              <a:gd name="T12" fmla="*/ 2372 w 3726"/>
              <a:gd name="T13" fmla="*/ 877 h 3567"/>
              <a:gd name="T14" fmla="*/ 2230 w 3726"/>
              <a:gd name="T15" fmla="*/ 1399 h 3567"/>
              <a:gd name="T16" fmla="*/ 2345 w 3726"/>
              <a:gd name="T17" fmla="*/ 1598 h 3567"/>
              <a:gd name="T18" fmla="*/ 2370 w 3726"/>
              <a:gd name="T19" fmla="*/ 1835 h 3567"/>
              <a:gd name="T20" fmla="*/ 2299 w 3726"/>
              <a:gd name="T21" fmla="*/ 2054 h 3567"/>
              <a:gd name="T22" fmla="*/ 2797 w 3726"/>
              <a:gd name="T23" fmla="*/ 2263 h 3567"/>
              <a:gd name="T24" fmla="*/ 3050 w 3726"/>
              <a:gd name="T25" fmla="*/ 2215 h 3567"/>
              <a:gd name="T26" fmla="*/ 3313 w 3726"/>
              <a:gd name="T27" fmla="*/ 2268 h 3567"/>
              <a:gd name="T28" fmla="*/ 3528 w 3726"/>
              <a:gd name="T29" fmla="*/ 2412 h 3567"/>
              <a:gd name="T30" fmla="*/ 3673 w 3726"/>
              <a:gd name="T31" fmla="*/ 2627 h 3567"/>
              <a:gd name="T32" fmla="*/ 3726 w 3726"/>
              <a:gd name="T33" fmla="*/ 2890 h 3567"/>
              <a:gd name="T34" fmla="*/ 3673 w 3726"/>
              <a:gd name="T35" fmla="*/ 3153 h 3567"/>
              <a:gd name="T36" fmla="*/ 3528 w 3726"/>
              <a:gd name="T37" fmla="*/ 3369 h 3567"/>
              <a:gd name="T38" fmla="*/ 3313 w 3726"/>
              <a:gd name="T39" fmla="*/ 3514 h 3567"/>
              <a:gd name="T40" fmla="*/ 3050 w 3726"/>
              <a:gd name="T41" fmla="*/ 3567 h 3567"/>
              <a:gd name="T42" fmla="*/ 2787 w 3726"/>
              <a:gd name="T43" fmla="*/ 3514 h 3567"/>
              <a:gd name="T44" fmla="*/ 2571 w 3726"/>
              <a:gd name="T45" fmla="*/ 3369 h 3567"/>
              <a:gd name="T46" fmla="*/ 2426 w 3726"/>
              <a:gd name="T47" fmla="*/ 3153 h 3567"/>
              <a:gd name="T48" fmla="*/ 2373 w 3726"/>
              <a:gd name="T49" fmla="*/ 2890 h 3567"/>
              <a:gd name="T50" fmla="*/ 2419 w 3726"/>
              <a:gd name="T51" fmla="*/ 2644 h 3567"/>
              <a:gd name="T52" fmla="*/ 2089 w 3726"/>
              <a:gd name="T53" fmla="*/ 2263 h 3567"/>
              <a:gd name="T54" fmla="*/ 1870 w 3726"/>
              <a:gd name="T55" fmla="*/ 2334 h 3567"/>
              <a:gd name="T56" fmla="*/ 1635 w 3726"/>
              <a:gd name="T57" fmla="*/ 2310 h 3567"/>
              <a:gd name="T58" fmla="*/ 1439 w 3726"/>
              <a:gd name="T59" fmla="*/ 2197 h 3567"/>
              <a:gd name="T60" fmla="*/ 1303 w 3726"/>
              <a:gd name="T61" fmla="*/ 2018 h 3567"/>
              <a:gd name="T62" fmla="*/ 838 w 3726"/>
              <a:gd name="T63" fmla="*/ 2258 h 3567"/>
              <a:gd name="T64" fmla="*/ 719 w 3726"/>
              <a:gd name="T65" fmla="*/ 2412 h 3567"/>
              <a:gd name="T66" fmla="*/ 542 w 3726"/>
              <a:gd name="T67" fmla="*/ 2500 h 3567"/>
              <a:gd name="T68" fmla="*/ 331 w 3726"/>
              <a:gd name="T69" fmla="*/ 2499 h 3567"/>
              <a:gd name="T70" fmla="*/ 148 w 3726"/>
              <a:gd name="T71" fmla="*/ 2402 h 3567"/>
              <a:gd name="T72" fmla="*/ 29 w 3726"/>
              <a:gd name="T73" fmla="*/ 2233 h 3567"/>
              <a:gd name="T74" fmla="*/ 3 w 3726"/>
              <a:gd name="T75" fmla="*/ 2018 h 3567"/>
              <a:gd name="T76" fmla="*/ 79 w 3726"/>
              <a:gd name="T77" fmla="*/ 1823 h 3567"/>
              <a:gd name="T78" fmla="*/ 233 w 3726"/>
              <a:gd name="T79" fmla="*/ 1686 h 3567"/>
              <a:gd name="T80" fmla="*/ 440 w 3726"/>
              <a:gd name="T81" fmla="*/ 1634 h 3567"/>
              <a:gd name="T82" fmla="*/ 650 w 3726"/>
              <a:gd name="T83" fmla="*/ 1687 h 3567"/>
              <a:gd name="T84" fmla="*/ 805 w 3726"/>
              <a:gd name="T85" fmla="*/ 1829 h 3567"/>
              <a:gd name="T86" fmla="*/ 1251 w 3726"/>
              <a:gd name="T87" fmla="*/ 1713 h 3567"/>
              <a:gd name="T88" fmla="*/ 1324 w 3726"/>
              <a:gd name="T89" fmla="*/ 1490 h 3567"/>
              <a:gd name="T90" fmla="*/ 1478 w 3726"/>
              <a:gd name="T91" fmla="*/ 1321 h 3567"/>
              <a:gd name="T92" fmla="*/ 1689 w 3726"/>
              <a:gd name="T93" fmla="*/ 1225 h 3567"/>
              <a:gd name="T94" fmla="*/ 1926 w 3726"/>
              <a:gd name="T95" fmla="*/ 1224 h 3567"/>
              <a:gd name="T96" fmla="*/ 2022 w 3726"/>
              <a:gd name="T97" fmla="*/ 648 h 3567"/>
              <a:gd name="T98" fmla="*/ 1969 w 3726"/>
              <a:gd name="T99" fmla="*/ 440 h 3567"/>
              <a:gd name="T100" fmla="*/ 2021 w 3726"/>
              <a:gd name="T101" fmla="*/ 233 h 3567"/>
              <a:gd name="T102" fmla="*/ 2157 w 3726"/>
              <a:gd name="T103" fmla="*/ 78 h 3567"/>
              <a:gd name="T104" fmla="*/ 2353 w 3726"/>
              <a:gd name="T105" fmla="*/ 4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26" h="3567">
                <a:moveTo>
                  <a:pt x="2408" y="0"/>
                </a:moveTo>
                <a:lnTo>
                  <a:pt x="2463" y="4"/>
                </a:lnTo>
                <a:lnTo>
                  <a:pt x="2517" y="14"/>
                </a:lnTo>
                <a:lnTo>
                  <a:pt x="2566" y="30"/>
                </a:lnTo>
                <a:lnTo>
                  <a:pt x="2615" y="51"/>
                </a:lnTo>
                <a:lnTo>
                  <a:pt x="2659" y="78"/>
                </a:lnTo>
                <a:lnTo>
                  <a:pt x="2700" y="111"/>
                </a:lnTo>
                <a:lnTo>
                  <a:pt x="2737" y="147"/>
                </a:lnTo>
                <a:lnTo>
                  <a:pt x="2769" y="188"/>
                </a:lnTo>
                <a:lnTo>
                  <a:pt x="2796" y="233"/>
                </a:lnTo>
                <a:lnTo>
                  <a:pt x="2818" y="280"/>
                </a:lnTo>
                <a:lnTo>
                  <a:pt x="2834" y="331"/>
                </a:lnTo>
                <a:lnTo>
                  <a:pt x="2844" y="384"/>
                </a:lnTo>
                <a:lnTo>
                  <a:pt x="2848" y="440"/>
                </a:lnTo>
                <a:lnTo>
                  <a:pt x="2844" y="494"/>
                </a:lnTo>
                <a:lnTo>
                  <a:pt x="2834" y="547"/>
                </a:lnTo>
                <a:lnTo>
                  <a:pt x="2818" y="598"/>
                </a:lnTo>
                <a:lnTo>
                  <a:pt x="2796" y="645"/>
                </a:lnTo>
                <a:lnTo>
                  <a:pt x="2769" y="690"/>
                </a:lnTo>
                <a:lnTo>
                  <a:pt x="2737" y="731"/>
                </a:lnTo>
                <a:lnTo>
                  <a:pt x="2700" y="767"/>
                </a:lnTo>
                <a:lnTo>
                  <a:pt x="2659" y="800"/>
                </a:lnTo>
                <a:lnTo>
                  <a:pt x="2615" y="827"/>
                </a:lnTo>
                <a:lnTo>
                  <a:pt x="2566" y="849"/>
                </a:lnTo>
                <a:lnTo>
                  <a:pt x="2517" y="866"/>
                </a:lnTo>
                <a:lnTo>
                  <a:pt x="2463" y="875"/>
                </a:lnTo>
                <a:lnTo>
                  <a:pt x="2408" y="878"/>
                </a:lnTo>
                <a:lnTo>
                  <a:pt x="2372" y="877"/>
                </a:lnTo>
                <a:lnTo>
                  <a:pt x="2337" y="872"/>
                </a:lnTo>
                <a:lnTo>
                  <a:pt x="2145" y="1322"/>
                </a:lnTo>
                <a:lnTo>
                  <a:pt x="2189" y="1359"/>
                </a:lnTo>
                <a:lnTo>
                  <a:pt x="2230" y="1399"/>
                </a:lnTo>
                <a:lnTo>
                  <a:pt x="2266" y="1444"/>
                </a:lnTo>
                <a:lnTo>
                  <a:pt x="2296" y="1493"/>
                </a:lnTo>
                <a:lnTo>
                  <a:pt x="2323" y="1543"/>
                </a:lnTo>
                <a:lnTo>
                  <a:pt x="2345" y="1598"/>
                </a:lnTo>
                <a:lnTo>
                  <a:pt x="2360" y="1654"/>
                </a:lnTo>
                <a:lnTo>
                  <a:pt x="2370" y="1714"/>
                </a:lnTo>
                <a:lnTo>
                  <a:pt x="2373" y="1775"/>
                </a:lnTo>
                <a:lnTo>
                  <a:pt x="2370" y="1835"/>
                </a:lnTo>
                <a:lnTo>
                  <a:pt x="2361" y="1894"/>
                </a:lnTo>
                <a:lnTo>
                  <a:pt x="2345" y="1950"/>
                </a:lnTo>
                <a:lnTo>
                  <a:pt x="2324" y="2003"/>
                </a:lnTo>
                <a:lnTo>
                  <a:pt x="2299" y="2054"/>
                </a:lnTo>
                <a:lnTo>
                  <a:pt x="2634" y="2357"/>
                </a:lnTo>
                <a:lnTo>
                  <a:pt x="2685" y="2321"/>
                </a:lnTo>
                <a:lnTo>
                  <a:pt x="2739" y="2289"/>
                </a:lnTo>
                <a:lnTo>
                  <a:pt x="2797" y="2263"/>
                </a:lnTo>
                <a:lnTo>
                  <a:pt x="2857" y="2242"/>
                </a:lnTo>
                <a:lnTo>
                  <a:pt x="2919" y="2227"/>
                </a:lnTo>
                <a:lnTo>
                  <a:pt x="2983" y="2217"/>
                </a:lnTo>
                <a:lnTo>
                  <a:pt x="3050" y="2215"/>
                </a:lnTo>
                <a:lnTo>
                  <a:pt x="3119" y="2218"/>
                </a:lnTo>
                <a:lnTo>
                  <a:pt x="3186" y="2228"/>
                </a:lnTo>
                <a:lnTo>
                  <a:pt x="3251" y="2244"/>
                </a:lnTo>
                <a:lnTo>
                  <a:pt x="3313" y="2268"/>
                </a:lnTo>
                <a:lnTo>
                  <a:pt x="3372" y="2296"/>
                </a:lnTo>
                <a:lnTo>
                  <a:pt x="3427" y="2330"/>
                </a:lnTo>
                <a:lnTo>
                  <a:pt x="3481" y="2368"/>
                </a:lnTo>
                <a:lnTo>
                  <a:pt x="3528" y="2412"/>
                </a:lnTo>
                <a:lnTo>
                  <a:pt x="3572" y="2460"/>
                </a:lnTo>
                <a:lnTo>
                  <a:pt x="3610" y="2513"/>
                </a:lnTo>
                <a:lnTo>
                  <a:pt x="3644" y="2568"/>
                </a:lnTo>
                <a:lnTo>
                  <a:pt x="3673" y="2627"/>
                </a:lnTo>
                <a:lnTo>
                  <a:pt x="3696" y="2689"/>
                </a:lnTo>
                <a:lnTo>
                  <a:pt x="3712" y="2755"/>
                </a:lnTo>
                <a:lnTo>
                  <a:pt x="3722" y="2821"/>
                </a:lnTo>
                <a:lnTo>
                  <a:pt x="3726" y="2890"/>
                </a:lnTo>
                <a:lnTo>
                  <a:pt x="3722" y="2960"/>
                </a:lnTo>
                <a:lnTo>
                  <a:pt x="3712" y="3027"/>
                </a:lnTo>
                <a:lnTo>
                  <a:pt x="3696" y="3091"/>
                </a:lnTo>
                <a:lnTo>
                  <a:pt x="3673" y="3153"/>
                </a:lnTo>
                <a:lnTo>
                  <a:pt x="3644" y="3213"/>
                </a:lnTo>
                <a:lnTo>
                  <a:pt x="3610" y="3269"/>
                </a:lnTo>
                <a:lnTo>
                  <a:pt x="3572" y="3321"/>
                </a:lnTo>
                <a:lnTo>
                  <a:pt x="3528" y="3369"/>
                </a:lnTo>
                <a:lnTo>
                  <a:pt x="3481" y="3412"/>
                </a:lnTo>
                <a:lnTo>
                  <a:pt x="3427" y="3452"/>
                </a:lnTo>
                <a:lnTo>
                  <a:pt x="3372" y="3486"/>
                </a:lnTo>
                <a:lnTo>
                  <a:pt x="3313" y="3514"/>
                </a:lnTo>
                <a:lnTo>
                  <a:pt x="3251" y="3536"/>
                </a:lnTo>
                <a:lnTo>
                  <a:pt x="3186" y="3553"/>
                </a:lnTo>
                <a:lnTo>
                  <a:pt x="3119" y="3564"/>
                </a:lnTo>
                <a:lnTo>
                  <a:pt x="3050" y="3567"/>
                </a:lnTo>
                <a:lnTo>
                  <a:pt x="2980" y="3564"/>
                </a:lnTo>
                <a:lnTo>
                  <a:pt x="2913" y="3553"/>
                </a:lnTo>
                <a:lnTo>
                  <a:pt x="2849" y="3536"/>
                </a:lnTo>
                <a:lnTo>
                  <a:pt x="2787" y="3514"/>
                </a:lnTo>
                <a:lnTo>
                  <a:pt x="2727" y="3486"/>
                </a:lnTo>
                <a:lnTo>
                  <a:pt x="2671" y="3452"/>
                </a:lnTo>
                <a:lnTo>
                  <a:pt x="2619" y="3412"/>
                </a:lnTo>
                <a:lnTo>
                  <a:pt x="2571" y="3369"/>
                </a:lnTo>
                <a:lnTo>
                  <a:pt x="2528" y="3321"/>
                </a:lnTo>
                <a:lnTo>
                  <a:pt x="2488" y="3269"/>
                </a:lnTo>
                <a:lnTo>
                  <a:pt x="2454" y="3213"/>
                </a:lnTo>
                <a:lnTo>
                  <a:pt x="2426" y="3153"/>
                </a:lnTo>
                <a:lnTo>
                  <a:pt x="2404" y="3091"/>
                </a:lnTo>
                <a:lnTo>
                  <a:pt x="2387" y="3027"/>
                </a:lnTo>
                <a:lnTo>
                  <a:pt x="2376" y="2960"/>
                </a:lnTo>
                <a:lnTo>
                  <a:pt x="2373" y="2890"/>
                </a:lnTo>
                <a:lnTo>
                  <a:pt x="2375" y="2826"/>
                </a:lnTo>
                <a:lnTo>
                  <a:pt x="2384" y="2764"/>
                </a:lnTo>
                <a:lnTo>
                  <a:pt x="2399" y="2703"/>
                </a:lnTo>
                <a:lnTo>
                  <a:pt x="2419" y="2644"/>
                </a:lnTo>
                <a:lnTo>
                  <a:pt x="2444" y="2589"/>
                </a:lnTo>
                <a:lnTo>
                  <a:pt x="2474" y="2535"/>
                </a:lnTo>
                <a:lnTo>
                  <a:pt x="2137" y="2233"/>
                </a:lnTo>
                <a:lnTo>
                  <a:pt x="2089" y="2263"/>
                </a:lnTo>
                <a:lnTo>
                  <a:pt x="2039" y="2289"/>
                </a:lnTo>
                <a:lnTo>
                  <a:pt x="1984" y="2310"/>
                </a:lnTo>
                <a:lnTo>
                  <a:pt x="1929" y="2324"/>
                </a:lnTo>
                <a:lnTo>
                  <a:pt x="1870" y="2334"/>
                </a:lnTo>
                <a:lnTo>
                  <a:pt x="1810" y="2337"/>
                </a:lnTo>
                <a:lnTo>
                  <a:pt x="1750" y="2334"/>
                </a:lnTo>
                <a:lnTo>
                  <a:pt x="1692" y="2324"/>
                </a:lnTo>
                <a:lnTo>
                  <a:pt x="1635" y="2310"/>
                </a:lnTo>
                <a:lnTo>
                  <a:pt x="1582" y="2289"/>
                </a:lnTo>
                <a:lnTo>
                  <a:pt x="1531" y="2263"/>
                </a:lnTo>
                <a:lnTo>
                  <a:pt x="1484" y="2233"/>
                </a:lnTo>
                <a:lnTo>
                  <a:pt x="1439" y="2197"/>
                </a:lnTo>
                <a:lnTo>
                  <a:pt x="1399" y="2158"/>
                </a:lnTo>
                <a:lnTo>
                  <a:pt x="1362" y="2114"/>
                </a:lnTo>
                <a:lnTo>
                  <a:pt x="1330" y="2068"/>
                </a:lnTo>
                <a:lnTo>
                  <a:pt x="1303" y="2018"/>
                </a:lnTo>
                <a:lnTo>
                  <a:pt x="877" y="2111"/>
                </a:lnTo>
                <a:lnTo>
                  <a:pt x="870" y="2161"/>
                </a:lnTo>
                <a:lnTo>
                  <a:pt x="857" y="2210"/>
                </a:lnTo>
                <a:lnTo>
                  <a:pt x="838" y="2258"/>
                </a:lnTo>
                <a:lnTo>
                  <a:pt x="816" y="2300"/>
                </a:lnTo>
                <a:lnTo>
                  <a:pt x="788" y="2341"/>
                </a:lnTo>
                <a:lnTo>
                  <a:pt x="755" y="2378"/>
                </a:lnTo>
                <a:lnTo>
                  <a:pt x="719" y="2412"/>
                </a:lnTo>
                <a:lnTo>
                  <a:pt x="679" y="2442"/>
                </a:lnTo>
                <a:lnTo>
                  <a:pt x="636" y="2467"/>
                </a:lnTo>
                <a:lnTo>
                  <a:pt x="591" y="2486"/>
                </a:lnTo>
                <a:lnTo>
                  <a:pt x="542" y="2500"/>
                </a:lnTo>
                <a:lnTo>
                  <a:pt x="492" y="2509"/>
                </a:lnTo>
                <a:lnTo>
                  <a:pt x="440" y="2513"/>
                </a:lnTo>
                <a:lnTo>
                  <a:pt x="384" y="2509"/>
                </a:lnTo>
                <a:lnTo>
                  <a:pt x="331" y="2499"/>
                </a:lnTo>
                <a:lnTo>
                  <a:pt x="280" y="2483"/>
                </a:lnTo>
                <a:lnTo>
                  <a:pt x="233" y="2461"/>
                </a:lnTo>
                <a:lnTo>
                  <a:pt x="189" y="2434"/>
                </a:lnTo>
                <a:lnTo>
                  <a:pt x="148" y="2402"/>
                </a:lnTo>
                <a:lnTo>
                  <a:pt x="111" y="2365"/>
                </a:lnTo>
                <a:lnTo>
                  <a:pt x="79" y="2324"/>
                </a:lnTo>
                <a:lnTo>
                  <a:pt x="52" y="2280"/>
                </a:lnTo>
                <a:lnTo>
                  <a:pt x="29" y="2233"/>
                </a:lnTo>
                <a:lnTo>
                  <a:pt x="14" y="2182"/>
                </a:lnTo>
                <a:lnTo>
                  <a:pt x="3" y="2129"/>
                </a:lnTo>
                <a:lnTo>
                  <a:pt x="0" y="2073"/>
                </a:lnTo>
                <a:lnTo>
                  <a:pt x="3" y="2018"/>
                </a:lnTo>
                <a:lnTo>
                  <a:pt x="14" y="1965"/>
                </a:lnTo>
                <a:lnTo>
                  <a:pt x="29" y="1915"/>
                </a:lnTo>
                <a:lnTo>
                  <a:pt x="52" y="1867"/>
                </a:lnTo>
                <a:lnTo>
                  <a:pt x="79" y="1823"/>
                </a:lnTo>
                <a:lnTo>
                  <a:pt x="111" y="1782"/>
                </a:lnTo>
                <a:lnTo>
                  <a:pt x="148" y="1745"/>
                </a:lnTo>
                <a:lnTo>
                  <a:pt x="189" y="1713"/>
                </a:lnTo>
                <a:lnTo>
                  <a:pt x="233" y="1686"/>
                </a:lnTo>
                <a:lnTo>
                  <a:pt x="280" y="1663"/>
                </a:lnTo>
                <a:lnTo>
                  <a:pt x="331" y="1647"/>
                </a:lnTo>
                <a:lnTo>
                  <a:pt x="384" y="1637"/>
                </a:lnTo>
                <a:lnTo>
                  <a:pt x="440" y="1634"/>
                </a:lnTo>
                <a:lnTo>
                  <a:pt x="495" y="1637"/>
                </a:lnTo>
                <a:lnTo>
                  <a:pt x="549" y="1649"/>
                </a:lnTo>
                <a:lnTo>
                  <a:pt x="601" y="1664"/>
                </a:lnTo>
                <a:lnTo>
                  <a:pt x="650" y="1687"/>
                </a:lnTo>
                <a:lnTo>
                  <a:pt x="694" y="1715"/>
                </a:lnTo>
                <a:lnTo>
                  <a:pt x="736" y="1749"/>
                </a:lnTo>
                <a:lnTo>
                  <a:pt x="772" y="1786"/>
                </a:lnTo>
                <a:lnTo>
                  <a:pt x="805" y="1829"/>
                </a:lnTo>
                <a:lnTo>
                  <a:pt x="832" y="1875"/>
                </a:lnTo>
                <a:lnTo>
                  <a:pt x="1249" y="1784"/>
                </a:lnTo>
                <a:lnTo>
                  <a:pt x="1248" y="1775"/>
                </a:lnTo>
                <a:lnTo>
                  <a:pt x="1251" y="1713"/>
                </a:lnTo>
                <a:lnTo>
                  <a:pt x="1261" y="1654"/>
                </a:lnTo>
                <a:lnTo>
                  <a:pt x="1277" y="1597"/>
                </a:lnTo>
                <a:lnTo>
                  <a:pt x="1298" y="1542"/>
                </a:lnTo>
                <a:lnTo>
                  <a:pt x="1324" y="1490"/>
                </a:lnTo>
                <a:lnTo>
                  <a:pt x="1356" y="1443"/>
                </a:lnTo>
                <a:lnTo>
                  <a:pt x="1393" y="1398"/>
                </a:lnTo>
                <a:lnTo>
                  <a:pt x="1434" y="1357"/>
                </a:lnTo>
                <a:lnTo>
                  <a:pt x="1478" y="1321"/>
                </a:lnTo>
                <a:lnTo>
                  <a:pt x="1527" y="1289"/>
                </a:lnTo>
                <a:lnTo>
                  <a:pt x="1578" y="1262"/>
                </a:lnTo>
                <a:lnTo>
                  <a:pt x="1633" y="1241"/>
                </a:lnTo>
                <a:lnTo>
                  <a:pt x="1689" y="1225"/>
                </a:lnTo>
                <a:lnTo>
                  <a:pt x="1749" y="1216"/>
                </a:lnTo>
                <a:lnTo>
                  <a:pt x="1810" y="1212"/>
                </a:lnTo>
                <a:lnTo>
                  <a:pt x="1869" y="1216"/>
                </a:lnTo>
                <a:lnTo>
                  <a:pt x="1926" y="1224"/>
                </a:lnTo>
                <a:lnTo>
                  <a:pt x="2120" y="771"/>
                </a:lnTo>
                <a:lnTo>
                  <a:pt x="2083" y="733"/>
                </a:lnTo>
                <a:lnTo>
                  <a:pt x="2049" y="693"/>
                </a:lnTo>
                <a:lnTo>
                  <a:pt x="2022" y="648"/>
                </a:lnTo>
                <a:lnTo>
                  <a:pt x="1999" y="600"/>
                </a:lnTo>
                <a:lnTo>
                  <a:pt x="1982" y="548"/>
                </a:lnTo>
                <a:lnTo>
                  <a:pt x="1972" y="495"/>
                </a:lnTo>
                <a:lnTo>
                  <a:pt x="1969" y="440"/>
                </a:lnTo>
                <a:lnTo>
                  <a:pt x="1972" y="384"/>
                </a:lnTo>
                <a:lnTo>
                  <a:pt x="1982" y="331"/>
                </a:lnTo>
                <a:lnTo>
                  <a:pt x="1998" y="280"/>
                </a:lnTo>
                <a:lnTo>
                  <a:pt x="2021" y="233"/>
                </a:lnTo>
                <a:lnTo>
                  <a:pt x="2048" y="188"/>
                </a:lnTo>
                <a:lnTo>
                  <a:pt x="2079" y="147"/>
                </a:lnTo>
                <a:lnTo>
                  <a:pt x="2117" y="111"/>
                </a:lnTo>
                <a:lnTo>
                  <a:pt x="2157" y="78"/>
                </a:lnTo>
                <a:lnTo>
                  <a:pt x="2201" y="51"/>
                </a:lnTo>
                <a:lnTo>
                  <a:pt x="2249" y="30"/>
                </a:lnTo>
                <a:lnTo>
                  <a:pt x="2300" y="14"/>
                </a:lnTo>
                <a:lnTo>
                  <a:pt x="2353" y="4"/>
                </a:lnTo>
                <a:lnTo>
                  <a:pt x="24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3" name="Freeform 7"/>
          <p:cNvSpPr>
            <a:spLocks noChangeAspect="1" noEditPoints="1"/>
          </p:cNvSpPr>
          <p:nvPr/>
        </p:nvSpPr>
        <p:spPr bwMode="auto">
          <a:xfrm>
            <a:off x="3858816" y="2445596"/>
            <a:ext cx="326275" cy="274320"/>
          </a:xfrm>
          <a:custGeom>
            <a:avLst/>
            <a:gdLst>
              <a:gd name="T0" fmla="*/ 3722 w 6368"/>
              <a:gd name="T1" fmla="*/ 5354 h 5354"/>
              <a:gd name="T2" fmla="*/ 2652 w 6368"/>
              <a:gd name="T3" fmla="*/ 5354 h 5354"/>
              <a:gd name="T4" fmla="*/ 6360 w 6368"/>
              <a:gd name="T5" fmla="*/ 4329 h 5354"/>
              <a:gd name="T6" fmla="*/ 14 w 6368"/>
              <a:gd name="T7" fmla="*/ 4329 h 5354"/>
              <a:gd name="T8" fmla="*/ 14 w 6368"/>
              <a:gd name="T9" fmla="*/ 4329 h 5354"/>
              <a:gd name="T10" fmla="*/ 3722 w 6368"/>
              <a:gd name="T11" fmla="*/ 4053 h 5354"/>
              <a:gd name="T12" fmla="*/ 2652 w 6368"/>
              <a:gd name="T13" fmla="*/ 4053 h 5354"/>
              <a:gd name="T14" fmla="*/ 6360 w 6368"/>
              <a:gd name="T15" fmla="*/ 3001 h 5354"/>
              <a:gd name="T16" fmla="*/ 14 w 6368"/>
              <a:gd name="T17" fmla="*/ 3001 h 5354"/>
              <a:gd name="T18" fmla="*/ 14 w 6368"/>
              <a:gd name="T19" fmla="*/ 3001 h 5354"/>
              <a:gd name="T20" fmla="*/ 3355 w 6368"/>
              <a:gd name="T21" fmla="*/ 1748 h 5354"/>
              <a:gd name="T22" fmla="*/ 3447 w 6368"/>
              <a:gd name="T23" fmla="*/ 1669 h 5354"/>
              <a:gd name="T24" fmla="*/ 3395 w 6368"/>
              <a:gd name="T25" fmla="*/ 1561 h 5354"/>
              <a:gd name="T26" fmla="*/ 3239 w 6368"/>
              <a:gd name="T27" fmla="*/ 1500 h 5354"/>
              <a:gd name="T28" fmla="*/ 2874 w 6368"/>
              <a:gd name="T29" fmla="*/ 971 h 5354"/>
              <a:gd name="T30" fmla="*/ 2810 w 6368"/>
              <a:gd name="T31" fmla="*/ 1052 h 5354"/>
              <a:gd name="T32" fmla="*/ 2878 w 6368"/>
              <a:gd name="T33" fmla="*/ 1131 h 5354"/>
              <a:gd name="T34" fmla="*/ 3004 w 6368"/>
              <a:gd name="T35" fmla="*/ 1177 h 5354"/>
              <a:gd name="T36" fmla="*/ 3239 w 6368"/>
              <a:gd name="T37" fmla="*/ 731 h 5354"/>
              <a:gd name="T38" fmla="*/ 3519 w 6368"/>
              <a:gd name="T39" fmla="*/ 787 h 5354"/>
              <a:gd name="T40" fmla="*/ 3754 w 6368"/>
              <a:gd name="T41" fmla="*/ 915 h 5354"/>
              <a:gd name="T42" fmla="*/ 3345 w 6368"/>
              <a:gd name="T43" fmla="*/ 969 h 5354"/>
              <a:gd name="T44" fmla="*/ 3366 w 6368"/>
              <a:gd name="T45" fmla="*/ 1274 h 5354"/>
              <a:gd name="T46" fmla="*/ 3698 w 6368"/>
              <a:gd name="T47" fmla="*/ 1430 h 5354"/>
              <a:gd name="T48" fmla="*/ 3779 w 6368"/>
              <a:gd name="T49" fmla="*/ 1613 h 5354"/>
              <a:gd name="T50" fmla="*/ 3702 w 6368"/>
              <a:gd name="T51" fmla="*/ 1814 h 5354"/>
              <a:gd name="T52" fmla="*/ 3482 w 6368"/>
              <a:gd name="T53" fmla="*/ 1936 h 5354"/>
              <a:gd name="T54" fmla="*/ 3239 w 6368"/>
              <a:gd name="T55" fmla="*/ 2175 h 5354"/>
              <a:gd name="T56" fmla="*/ 2838 w 6368"/>
              <a:gd name="T57" fmla="*/ 1949 h 5354"/>
              <a:gd name="T58" fmla="*/ 2569 w 6368"/>
              <a:gd name="T59" fmla="*/ 1843 h 5354"/>
              <a:gd name="T60" fmla="*/ 2745 w 6368"/>
              <a:gd name="T61" fmla="*/ 1644 h 5354"/>
              <a:gd name="T62" fmla="*/ 2940 w 6368"/>
              <a:gd name="T63" fmla="*/ 1752 h 5354"/>
              <a:gd name="T64" fmla="*/ 2791 w 6368"/>
              <a:gd name="T65" fmla="*/ 1370 h 5354"/>
              <a:gd name="T66" fmla="*/ 2550 w 6368"/>
              <a:gd name="T67" fmla="*/ 1243 h 5354"/>
              <a:gd name="T68" fmla="*/ 2480 w 6368"/>
              <a:gd name="T69" fmla="*/ 1071 h 5354"/>
              <a:gd name="T70" fmla="*/ 2558 w 6368"/>
              <a:gd name="T71" fmla="*/ 899 h 5354"/>
              <a:gd name="T72" fmla="*/ 2751 w 6368"/>
              <a:gd name="T73" fmla="*/ 787 h 5354"/>
              <a:gd name="T74" fmla="*/ 3004 w 6368"/>
              <a:gd name="T75" fmla="*/ 612 h 5354"/>
              <a:gd name="T76" fmla="*/ 1687 w 6368"/>
              <a:gd name="T77" fmla="*/ 594 h 5354"/>
              <a:gd name="T78" fmla="*/ 1392 w 6368"/>
              <a:gd name="T79" fmla="*/ 810 h 5354"/>
              <a:gd name="T80" fmla="*/ 992 w 6368"/>
              <a:gd name="T81" fmla="*/ 932 h 5354"/>
              <a:gd name="T82" fmla="*/ 660 w 6368"/>
              <a:gd name="T83" fmla="*/ 1826 h 5354"/>
              <a:gd name="T84" fmla="*/ 1000 w 6368"/>
              <a:gd name="T85" fmla="*/ 1994 h 5354"/>
              <a:gd name="T86" fmla="*/ 1224 w 6368"/>
              <a:gd name="T87" fmla="*/ 2235 h 5354"/>
              <a:gd name="T88" fmla="*/ 5187 w 6368"/>
              <a:gd name="T89" fmla="*/ 2169 h 5354"/>
              <a:gd name="T90" fmla="*/ 5443 w 6368"/>
              <a:gd name="T91" fmla="*/ 1943 h 5354"/>
              <a:gd name="T92" fmla="*/ 5806 w 6368"/>
              <a:gd name="T93" fmla="*/ 1799 h 5354"/>
              <a:gd name="T94" fmla="*/ 5268 w 6368"/>
              <a:gd name="T95" fmla="*/ 913 h 5354"/>
              <a:gd name="T96" fmla="*/ 4891 w 6368"/>
              <a:gd name="T97" fmla="*/ 764 h 5354"/>
              <a:gd name="T98" fmla="*/ 4627 w 6368"/>
              <a:gd name="T99" fmla="*/ 529 h 5354"/>
              <a:gd name="T100" fmla="*/ 747 w 6368"/>
              <a:gd name="T101" fmla="*/ 0 h 5354"/>
              <a:gd name="T102" fmla="*/ 5741 w 6368"/>
              <a:gd name="T103" fmla="*/ 42 h 5354"/>
              <a:gd name="T104" fmla="*/ 6362 w 6368"/>
              <a:gd name="T105" fmla="*/ 2453 h 5354"/>
              <a:gd name="T106" fmla="*/ 6326 w 6368"/>
              <a:gd name="T107" fmla="*/ 2619 h 5354"/>
              <a:gd name="T108" fmla="*/ 6173 w 6368"/>
              <a:gd name="T109" fmla="*/ 2692 h 5354"/>
              <a:gd name="T110" fmla="*/ 73 w 6368"/>
              <a:gd name="T111" fmla="*/ 2650 h 5354"/>
              <a:gd name="T112" fmla="*/ 0 w 6368"/>
              <a:gd name="T113" fmla="*/ 2497 h 5354"/>
              <a:gd name="T114" fmla="*/ 596 w 6368"/>
              <a:gd name="T115" fmla="*/ 71 h 5354"/>
              <a:gd name="T116" fmla="*/ 747 w 6368"/>
              <a:gd name="T117" fmla="*/ 0 h 5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68" h="5354">
                <a:moveTo>
                  <a:pt x="3722" y="4966"/>
                </a:moveTo>
                <a:lnTo>
                  <a:pt x="6360" y="4966"/>
                </a:lnTo>
                <a:lnTo>
                  <a:pt x="6360" y="5354"/>
                </a:lnTo>
                <a:lnTo>
                  <a:pt x="3722" y="5354"/>
                </a:lnTo>
                <a:lnTo>
                  <a:pt x="3722" y="4966"/>
                </a:lnTo>
                <a:close/>
                <a:moveTo>
                  <a:pt x="14" y="4966"/>
                </a:moveTo>
                <a:lnTo>
                  <a:pt x="2652" y="4966"/>
                </a:lnTo>
                <a:lnTo>
                  <a:pt x="2652" y="5354"/>
                </a:lnTo>
                <a:lnTo>
                  <a:pt x="14" y="5354"/>
                </a:lnTo>
                <a:lnTo>
                  <a:pt x="14" y="4966"/>
                </a:lnTo>
                <a:close/>
                <a:moveTo>
                  <a:pt x="3722" y="4329"/>
                </a:moveTo>
                <a:lnTo>
                  <a:pt x="6360" y="4329"/>
                </a:lnTo>
                <a:lnTo>
                  <a:pt x="6360" y="4717"/>
                </a:lnTo>
                <a:lnTo>
                  <a:pt x="3722" y="4717"/>
                </a:lnTo>
                <a:lnTo>
                  <a:pt x="3722" y="4329"/>
                </a:lnTo>
                <a:close/>
                <a:moveTo>
                  <a:pt x="14" y="4329"/>
                </a:moveTo>
                <a:lnTo>
                  <a:pt x="2652" y="4329"/>
                </a:lnTo>
                <a:lnTo>
                  <a:pt x="2652" y="4717"/>
                </a:lnTo>
                <a:lnTo>
                  <a:pt x="14" y="4717"/>
                </a:lnTo>
                <a:lnTo>
                  <a:pt x="14" y="4329"/>
                </a:lnTo>
                <a:close/>
                <a:moveTo>
                  <a:pt x="3722" y="3665"/>
                </a:moveTo>
                <a:lnTo>
                  <a:pt x="6360" y="3665"/>
                </a:lnTo>
                <a:lnTo>
                  <a:pt x="6360" y="4053"/>
                </a:lnTo>
                <a:lnTo>
                  <a:pt x="3722" y="4053"/>
                </a:lnTo>
                <a:lnTo>
                  <a:pt x="3722" y="3665"/>
                </a:lnTo>
                <a:close/>
                <a:moveTo>
                  <a:pt x="14" y="3665"/>
                </a:moveTo>
                <a:lnTo>
                  <a:pt x="2652" y="3665"/>
                </a:lnTo>
                <a:lnTo>
                  <a:pt x="2652" y="4053"/>
                </a:lnTo>
                <a:lnTo>
                  <a:pt x="14" y="4053"/>
                </a:lnTo>
                <a:lnTo>
                  <a:pt x="14" y="3665"/>
                </a:lnTo>
                <a:close/>
                <a:moveTo>
                  <a:pt x="3722" y="3001"/>
                </a:moveTo>
                <a:lnTo>
                  <a:pt x="6360" y="3001"/>
                </a:lnTo>
                <a:lnTo>
                  <a:pt x="6360" y="3389"/>
                </a:lnTo>
                <a:lnTo>
                  <a:pt x="3722" y="3389"/>
                </a:lnTo>
                <a:lnTo>
                  <a:pt x="3722" y="3001"/>
                </a:lnTo>
                <a:close/>
                <a:moveTo>
                  <a:pt x="14" y="3001"/>
                </a:moveTo>
                <a:lnTo>
                  <a:pt x="2652" y="3001"/>
                </a:lnTo>
                <a:lnTo>
                  <a:pt x="2652" y="3389"/>
                </a:lnTo>
                <a:lnTo>
                  <a:pt x="14" y="3389"/>
                </a:lnTo>
                <a:lnTo>
                  <a:pt x="14" y="3001"/>
                </a:lnTo>
                <a:close/>
                <a:moveTo>
                  <a:pt x="3239" y="1500"/>
                </a:moveTo>
                <a:lnTo>
                  <a:pt x="3239" y="1774"/>
                </a:lnTo>
                <a:lnTo>
                  <a:pt x="3318" y="1758"/>
                </a:lnTo>
                <a:lnTo>
                  <a:pt x="3355" y="1748"/>
                </a:lnTo>
                <a:lnTo>
                  <a:pt x="3386" y="1733"/>
                </a:lnTo>
                <a:lnTo>
                  <a:pt x="3413" y="1716"/>
                </a:lnTo>
                <a:lnTo>
                  <a:pt x="3434" y="1694"/>
                </a:lnTo>
                <a:lnTo>
                  <a:pt x="3447" y="1669"/>
                </a:lnTo>
                <a:lnTo>
                  <a:pt x="3451" y="1638"/>
                </a:lnTo>
                <a:lnTo>
                  <a:pt x="3446" y="1610"/>
                </a:lnTo>
                <a:lnTo>
                  <a:pt x="3426" y="1584"/>
                </a:lnTo>
                <a:lnTo>
                  <a:pt x="3395" y="1561"/>
                </a:lnTo>
                <a:lnTo>
                  <a:pt x="3351" y="1540"/>
                </a:lnTo>
                <a:lnTo>
                  <a:pt x="3320" y="1528"/>
                </a:lnTo>
                <a:lnTo>
                  <a:pt x="3283" y="1513"/>
                </a:lnTo>
                <a:lnTo>
                  <a:pt x="3239" y="1500"/>
                </a:lnTo>
                <a:close/>
                <a:moveTo>
                  <a:pt x="3004" y="936"/>
                </a:moveTo>
                <a:lnTo>
                  <a:pt x="2936" y="947"/>
                </a:lnTo>
                <a:lnTo>
                  <a:pt x="2903" y="957"/>
                </a:lnTo>
                <a:lnTo>
                  <a:pt x="2874" y="971"/>
                </a:lnTo>
                <a:lnTo>
                  <a:pt x="2849" y="986"/>
                </a:lnTo>
                <a:lnTo>
                  <a:pt x="2830" y="1003"/>
                </a:lnTo>
                <a:lnTo>
                  <a:pt x="2814" y="1027"/>
                </a:lnTo>
                <a:lnTo>
                  <a:pt x="2810" y="1052"/>
                </a:lnTo>
                <a:lnTo>
                  <a:pt x="2816" y="1075"/>
                </a:lnTo>
                <a:lnTo>
                  <a:pt x="2830" y="1096"/>
                </a:lnTo>
                <a:lnTo>
                  <a:pt x="2851" y="1115"/>
                </a:lnTo>
                <a:lnTo>
                  <a:pt x="2878" y="1131"/>
                </a:lnTo>
                <a:lnTo>
                  <a:pt x="2907" y="1144"/>
                </a:lnTo>
                <a:lnTo>
                  <a:pt x="2940" y="1158"/>
                </a:lnTo>
                <a:lnTo>
                  <a:pt x="2973" y="1169"/>
                </a:lnTo>
                <a:lnTo>
                  <a:pt x="3004" y="1177"/>
                </a:lnTo>
                <a:lnTo>
                  <a:pt x="3004" y="936"/>
                </a:lnTo>
                <a:close/>
                <a:moveTo>
                  <a:pt x="3004" y="612"/>
                </a:moveTo>
                <a:lnTo>
                  <a:pt x="3239" y="612"/>
                </a:lnTo>
                <a:lnTo>
                  <a:pt x="3239" y="731"/>
                </a:lnTo>
                <a:lnTo>
                  <a:pt x="3322" y="741"/>
                </a:lnTo>
                <a:lnTo>
                  <a:pt x="3393" y="753"/>
                </a:lnTo>
                <a:lnTo>
                  <a:pt x="3457" y="768"/>
                </a:lnTo>
                <a:lnTo>
                  <a:pt x="3519" y="787"/>
                </a:lnTo>
                <a:lnTo>
                  <a:pt x="3577" y="812"/>
                </a:lnTo>
                <a:lnTo>
                  <a:pt x="3633" y="841"/>
                </a:lnTo>
                <a:lnTo>
                  <a:pt x="3691" y="876"/>
                </a:lnTo>
                <a:lnTo>
                  <a:pt x="3754" y="915"/>
                </a:lnTo>
                <a:lnTo>
                  <a:pt x="3523" y="1069"/>
                </a:lnTo>
                <a:lnTo>
                  <a:pt x="3461" y="1030"/>
                </a:lnTo>
                <a:lnTo>
                  <a:pt x="3393" y="990"/>
                </a:lnTo>
                <a:lnTo>
                  <a:pt x="3345" y="969"/>
                </a:lnTo>
                <a:lnTo>
                  <a:pt x="3295" y="951"/>
                </a:lnTo>
                <a:lnTo>
                  <a:pt x="3239" y="940"/>
                </a:lnTo>
                <a:lnTo>
                  <a:pt x="3239" y="1239"/>
                </a:lnTo>
                <a:lnTo>
                  <a:pt x="3366" y="1274"/>
                </a:lnTo>
                <a:lnTo>
                  <a:pt x="3486" y="1316"/>
                </a:lnTo>
                <a:lnTo>
                  <a:pt x="3596" y="1362"/>
                </a:lnTo>
                <a:lnTo>
                  <a:pt x="3652" y="1395"/>
                </a:lnTo>
                <a:lnTo>
                  <a:pt x="3698" y="1430"/>
                </a:lnTo>
                <a:lnTo>
                  <a:pt x="3735" y="1471"/>
                </a:lnTo>
                <a:lnTo>
                  <a:pt x="3760" y="1515"/>
                </a:lnTo>
                <a:lnTo>
                  <a:pt x="3776" y="1561"/>
                </a:lnTo>
                <a:lnTo>
                  <a:pt x="3779" y="1613"/>
                </a:lnTo>
                <a:lnTo>
                  <a:pt x="3776" y="1671"/>
                </a:lnTo>
                <a:lnTo>
                  <a:pt x="3760" y="1723"/>
                </a:lnTo>
                <a:lnTo>
                  <a:pt x="3737" y="1772"/>
                </a:lnTo>
                <a:lnTo>
                  <a:pt x="3702" y="1814"/>
                </a:lnTo>
                <a:lnTo>
                  <a:pt x="3660" y="1853"/>
                </a:lnTo>
                <a:lnTo>
                  <a:pt x="3606" y="1886"/>
                </a:lnTo>
                <a:lnTo>
                  <a:pt x="3548" y="1913"/>
                </a:lnTo>
                <a:lnTo>
                  <a:pt x="3482" y="1936"/>
                </a:lnTo>
                <a:lnTo>
                  <a:pt x="3409" y="1953"/>
                </a:lnTo>
                <a:lnTo>
                  <a:pt x="3328" y="1965"/>
                </a:lnTo>
                <a:lnTo>
                  <a:pt x="3239" y="1974"/>
                </a:lnTo>
                <a:lnTo>
                  <a:pt x="3239" y="2175"/>
                </a:lnTo>
                <a:lnTo>
                  <a:pt x="3004" y="2175"/>
                </a:lnTo>
                <a:lnTo>
                  <a:pt x="3004" y="1972"/>
                </a:lnTo>
                <a:lnTo>
                  <a:pt x="2917" y="1963"/>
                </a:lnTo>
                <a:lnTo>
                  <a:pt x="2838" y="1949"/>
                </a:lnTo>
                <a:lnTo>
                  <a:pt x="2762" y="1930"/>
                </a:lnTo>
                <a:lnTo>
                  <a:pt x="2695" y="1907"/>
                </a:lnTo>
                <a:lnTo>
                  <a:pt x="2629" y="1878"/>
                </a:lnTo>
                <a:lnTo>
                  <a:pt x="2569" y="1843"/>
                </a:lnTo>
                <a:lnTo>
                  <a:pt x="2509" y="1801"/>
                </a:lnTo>
                <a:lnTo>
                  <a:pt x="2453" y="1754"/>
                </a:lnTo>
                <a:lnTo>
                  <a:pt x="2708" y="1606"/>
                </a:lnTo>
                <a:lnTo>
                  <a:pt x="2745" y="1644"/>
                </a:lnTo>
                <a:lnTo>
                  <a:pt x="2787" y="1679"/>
                </a:lnTo>
                <a:lnTo>
                  <a:pt x="2832" y="1708"/>
                </a:lnTo>
                <a:lnTo>
                  <a:pt x="2882" y="1731"/>
                </a:lnTo>
                <a:lnTo>
                  <a:pt x="2940" y="1752"/>
                </a:lnTo>
                <a:lnTo>
                  <a:pt x="3004" y="1766"/>
                </a:lnTo>
                <a:lnTo>
                  <a:pt x="3004" y="1436"/>
                </a:lnTo>
                <a:lnTo>
                  <a:pt x="2890" y="1403"/>
                </a:lnTo>
                <a:lnTo>
                  <a:pt x="2791" y="1370"/>
                </a:lnTo>
                <a:lnTo>
                  <a:pt x="2706" y="1337"/>
                </a:lnTo>
                <a:lnTo>
                  <a:pt x="2637" y="1305"/>
                </a:lnTo>
                <a:lnTo>
                  <a:pt x="2589" y="1276"/>
                </a:lnTo>
                <a:lnTo>
                  <a:pt x="2550" y="1243"/>
                </a:lnTo>
                <a:lnTo>
                  <a:pt x="2519" y="1206"/>
                </a:lnTo>
                <a:lnTo>
                  <a:pt x="2498" y="1164"/>
                </a:lnTo>
                <a:lnTo>
                  <a:pt x="2484" y="1119"/>
                </a:lnTo>
                <a:lnTo>
                  <a:pt x="2480" y="1071"/>
                </a:lnTo>
                <a:lnTo>
                  <a:pt x="2484" y="1023"/>
                </a:lnTo>
                <a:lnTo>
                  <a:pt x="2500" y="978"/>
                </a:lnTo>
                <a:lnTo>
                  <a:pt x="2525" y="936"/>
                </a:lnTo>
                <a:lnTo>
                  <a:pt x="2558" y="899"/>
                </a:lnTo>
                <a:lnTo>
                  <a:pt x="2598" y="864"/>
                </a:lnTo>
                <a:lnTo>
                  <a:pt x="2644" y="836"/>
                </a:lnTo>
                <a:lnTo>
                  <a:pt x="2695" y="809"/>
                </a:lnTo>
                <a:lnTo>
                  <a:pt x="2751" y="787"/>
                </a:lnTo>
                <a:lnTo>
                  <a:pt x="2812" y="768"/>
                </a:lnTo>
                <a:lnTo>
                  <a:pt x="2907" y="747"/>
                </a:lnTo>
                <a:lnTo>
                  <a:pt x="3004" y="733"/>
                </a:lnTo>
                <a:lnTo>
                  <a:pt x="3004" y="612"/>
                </a:lnTo>
                <a:close/>
                <a:moveTo>
                  <a:pt x="1818" y="388"/>
                </a:moveTo>
                <a:lnTo>
                  <a:pt x="1784" y="459"/>
                </a:lnTo>
                <a:lnTo>
                  <a:pt x="1741" y="529"/>
                </a:lnTo>
                <a:lnTo>
                  <a:pt x="1687" y="594"/>
                </a:lnTo>
                <a:lnTo>
                  <a:pt x="1625" y="656"/>
                </a:lnTo>
                <a:lnTo>
                  <a:pt x="1554" y="712"/>
                </a:lnTo>
                <a:lnTo>
                  <a:pt x="1477" y="764"/>
                </a:lnTo>
                <a:lnTo>
                  <a:pt x="1392" y="810"/>
                </a:lnTo>
                <a:lnTo>
                  <a:pt x="1299" y="851"/>
                </a:lnTo>
                <a:lnTo>
                  <a:pt x="1203" y="884"/>
                </a:lnTo>
                <a:lnTo>
                  <a:pt x="1100" y="913"/>
                </a:lnTo>
                <a:lnTo>
                  <a:pt x="992" y="932"/>
                </a:lnTo>
                <a:lnTo>
                  <a:pt x="880" y="946"/>
                </a:lnTo>
                <a:lnTo>
                  <a:pt x="764" y="951"/>
                </a:lnTo>
                <a:lnTo>
                  <a:pt x="562" y="1799"/>
                </a:lnTo>
                <a:lnTo>
                  <a:pt x="660" y="1826"/>
                </a:lnTo>
                <a:lnTo>
                  <a:pt x="753" y="1859"/>
                </a:lnTo>
                <a:lnTo>
                  <a:pt x="842" y="1899"/>
                </a:lnTo>
                <a:lnTo>
                  <a:pt x="925" y="1943"/>
                </a:lnTo>
                <a:lnTo>
                  <a:pt x="1000" y="1994"/>
                </a:lnTo>
                <a:lnTo>
                  <a:pt x="1067" y="2048"/>
                </a:lnTo>
                <a:lnTo>
                  <a:pt x="1127" y="2106"/>
                </a:lnTo>
                <a:lnTo>
                  <a:pt x="1181" y="2169"/>
                </a:lnTo>
                <a:lnTo>
                  <a:pt x="1224" y="2235"/>
                </a:lnTo>
                <a:lnTo>
                  <a:pt x="1259" y="2304"/>
                </a:lnTo>
                <a:lnTo>
                  <a:pt x="5109" y="2304"/>
                </a:lnTo>
                <a:lnTo>
                  <a:pt x="5144" y="2235"/>
                </a:lnTo>
                <a:lnTo>
                  <a:pt x="5187" y="2169"/>
                </a:lnTo>
                <a:lnTo>
                  <a:pt x="5239" y="2106"/>
                </a:lnTo>
                <a:lnTo>
                  <a:pt x="5301" y="2048"/>
                </a:lnTo>
                <a:lnTo>
                  <a:pt x="5368" y="1994"/>
                </a:lnTo>
                <a:lnTo>
                  <a:pt x="5443" y="1943"/>
                </a:lnTo>
                <a:lnTo>
                  <a:pt x="5524" y="1899"/>
                </a:lnTo>
                <a:lnTo>
                  <a:pt x="5613" y="1859"/>
                </a:lnTo>
                <a:lnTo>
                  <a:pt x="5708" y="1826"/>
                </a:lnTo>
                <a:lnTo>
                  <a:pt x="5806" y="1799"/>
                </a:lnTo>
                <a:lnTo>
                  <a:pt x="5602" y="951"/>
                </a:lnTo>
                <a:lnTo>
                  <a:pt x="5488" y="946"/>
                </a:lnTo>
                <a:lnTo>
                  <a:pt x="5376" y="932"/>
                </a:lnTo>
                <a:lnTo>
                  <a:pt x="5268" y="913"/>
                </a:lnTo>
                <a:lnTo>
                  <a:pt x="5165" y="884"/>
                </a:lnTo>
                <a:lnTo>
                  <a:pt x="5067" y="851"/>
                </a:lnTo>
                <a:lnTo>
                  <a:pt x="4976" y="810"/>
                </a:lnTo>
                <a:lnTo>
                  <a:pt x="4891" y="764"/>
                </a:lnTo>
                <a:lnTo>
                  <a:pt x="4812" y="712"/>
                </a:lnTo>
                <a:lnTo>
                  <a:pt x="4743" y="656"/>
                </a:lnTo>
                <a:lnTo>
                  <a:pt x="4681" y="594"/>
                </a:lnTo>
                <a:lnTo>
                  <a:pt x="4627" y="529"/>
                </a:lnTo>
                <a:lnTo>
                  <a:pt x="4582" y="459"/>
                </a:lnTo>
                <a:lnTo>
                  <a:pt x="4550" y="388"/>
                </a:lnTo>
                <a:lnTo>
                  <a:pt x="1818" y="388"/>
                </a:lnTo>
                <a:close/>
                <a:moveTo>
                  <a:pt x="747" y="0"/>
                </a:moveTo>
                <a:lnTo>
                  <a:pt x="5619" y="0"/>
                </a:lnTo>
                <a:lnTo>
                  <a:pt x="5663" y="6"/>
                </a:lnTo>
                <a:lnTo>
                  <a:pt x="5704" y="19"/>
                </a:lnTo>
                <a:lnTo>
                  <a:pt x="5741" y="42"/>
                </a:lnTo>
                <a:lnTo>
                  <a:pt x="5770" y="71"/>
                </a:lnTo>
                <a:lnTo>
                  <a:pt x="5793" y="108"/>
                </a:lnTo>
                <a:lnTo>
                  <a:pt x="5808" y="148"/>
                </a:lnTo>
                <a:lnTo>
                  <a:pt x="6362" y="2453"/>
                </a:lnTo>
                <a:lnTo>
                  <a:pt x="6368" y="2497"/>
                </a:lnTo>
                <a:lnTo>
                  <a:pt x="6362" y="2540"/>
                </a:lnTo>
                <a:lnTo>
                  <a:pt x="6349" y="2580"/>
                </a:lnTo>
                <a:lnTo>
                  <a:pt x="6326" y="2619"/>
                </a:lnTo>
                <a:lnTo>
                  <a:pt x="6295" y="2650"/>
                </a:lnTo>
                <a:lnTo>
                  <a:pt x="6258" y="2671"/>
                </a:lnTo>
                <a:lnTo>
                  <a:pt x="6217" y="2687"/>
                </a:lnTo>
                <a:lnTo>
                  <a:pt x="6173" y="2692"/>
                </a:lnTo>
                <a:lnTo>
                  <a:pt x="193" y="2692"/>
                </a:lnTo>
                <a:lnTo>
                  <a:pt x="151" y="2687"/>
                </a:lnTo>
                <a:lnTo>
                  <a:pt x="110" y="2671"/>
                </a:lnTo>
                <a:lnTo>
                  <a:pt x="73" y="2650"/>
                </a:lnTo>
                <a:lnTo>
                  <a:pt x="42" y="2619"/>
                </a:lnTo>
                <a:lnTo>
                  <a:pt x="19" y="2580"/>
                </a:lnTo>
                <a:lnTo>
                  <a:pt x="4" y="2540"/>
                </a:lnTo>
                <a:lnTo>
                  <a:pt x="0" y="2497"/>
                </a:lnTo>
                <a:lnTo>
                  <a:pt x="6" y="2453"/>
                </a:lnTo>
                <a:lnTo>
                  <a:pt x="560" y="148"/>
                </a:lnTo>
                <a:lnTo>
                  <a:pt x="573" y="108"/>
                </a:lnTo>
                <a:lnTo>
                  <a:pt x="596" y="71"/>
                </a:lnTo>
                <a:lnTo>
                  <a:pt x="627" y="42"/>
                </a:lnTo>
                <a:lnTo>
                  <a:pt x="664" y="19"/>
                </a:lnTo>
                <a:lnTo>
                  <a:pt x="705" y="6"/>
                </a:lnTo>
                <a:lnTo>
                  <a:pt x="7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7" name="Text Placeholder 1"/>
          <p:cNvSpPr>
            <a:spLocks noGrp="1"/>
          </p:cNvSpPr>
          <p:nvPr>
            <p:ph type="body" sz="quarter" idx="13"/>
          </p:nvPr>
        </p:nvSpPr>
        <p:spPr>
          <a:xfrm>
            <a:off x="365760" y="782620"/>
            <a:ext cx="8412480" cy="757255"/>
          </a:xfrm>
        </p:spPr>
        <p:txBody>
          <a:bodyPr/>
          <a:lstStyle/>
          <a:p>
            <a:r>
              <a:rPr lang="en-US" sz="1600" dirty="0" smtClean="0"/>
              <a:t>The new MACRA law significantly impacts a number of key areas across health care provider organizations</a:t>
            </a:r>
            <a:endParaRPr lang="en-US" sz="1600" dirty="0"/>
          </a:p>
        </p:txBody>
      </p:sp>
    </p:spTree>
    <p:extLst>
      <p:ext uri="{BB962C8B-B14F-4D97-AF65-F5344CB8AC3E}">
        <p14:creationId xmlns:p14="http://schemas.microsoft.com/office/powerpoint/2010/main" val="231724721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None/>
            </a:pPr>
            <a:r>
              <a:rPr lang="en-US" dirty="0" smtClean="0"/>
              <a:t>Contact information</a:t>
            </a:r>
            <a:endParaRPr lang="en-US" dirty="0"/>
          </a:p>
        </p:txBody>
      </p:sp>
    </p:spTree>
    <p:extLst>
      <p:ext uri="{BB962C8B-B14F-4D97-AF65-F5344CB8AC3E}">
        <p14:creationId xmlns:p14="http://schemas.microsoft.com/office/powerpoint/2010/main" val="21715305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p:cNvSpPr>
            <a:spLocks noGrp="1"/>
          </p:cNvSpPr>
          <p:nvPr>
            <p:ph type="body" sz="quarter" idx="13"/>
          </p:nvPr>
        </p:nvSpPr>
        <p:spPr>
          <a:xfrm>
            <a:off x="3028950" y="977900"/>
            <a:ext cx="5749925" cy="552450"/>
          </a:xfrm>
        </p:spPr>
        <p:txBody>
          <a:bodyPr/>
          <a:lstStyle/>
          <a:p>
            <a:pPr eaLnBrk="1" hangingPunct="1"/>
            <a:r>
              <a:rPr lang="en-US" altLang="en-US" b="1" dirty="0" smtClean="0"/>
              <a:t>Principal | US Health Care Regulatory Leader</a:t>
            </a:r>
          </a:p>
        </p:txBody>
      </p:sp>
      <p:sp>
        <p:nvSpPr>
          <p:cNvPr id="35843" name="Title 2"/>
          <p:cNvSpPr>
            <a:spLocks noGrp="1"/>
          </p:cNvSpPr>
          <p:nvPr>
            <p:ph type="title"/>
          </p:nvPr>
        </p:nvSpPr>
        <p:spPr>
          <a:xfrm>
            <a:off x="3025775" y="490538"/>
            <a:ext cx="5753100" cy="469900"/>
          </a:xfrm>
        </p:spPr>
        <p:txBody>
          <a:bodyPr/>
          <a:lstStyle/>
          <a:p>
            <a:pPr eaLnBrk="1" hangingPunct="1"/>
            <a:r>
              <a:rPr lang="en-US" altLang="en-US" dirty="0" smtClean="0"/>
              <a:t>Anne Phelps</a:t>
            </a:r>
            <a:endParaRPr lang="en-US" altLang="en-US" sz="1800" dirty="0" smtClean="0">
              <a:solidFill>
                <a:srgbClr val="575757"/>
              </a:solidFill>
            </a:endParaRPr>
          </a:p>
        </p:txBody>
      </p:sp>
      <p:sp>
        <p:nvSpPr>
          <p:cNvPr id="35844" name="Text Placeholder 8"/>
          <p:cNvSpPr>
            <a:spLocks noGrp="1"/>
          </p:cNvSpPr>
          <p:nvPr>
            <p:ph type="body" sz="quarter" idx="14"/>
          </p:nvPr>
        </p:nvSpPr>
        <p:spPr>
          <a:xfrm>
            <a:off x="3030538" y="1611313"/>
            <a:ext cx="5748337" cy="4733925"/>
          </a:xfrm>
        </p:spPr>
        <p:txBody>
          <a:bodyPr/>
          <a:lstStyle/>
          <a:p>
            <a:pPr>
              <a:buNone/>
            </a:pPr>
            <a:r>
              <a:rPr lang="en-US" altLang="en-US" dirty="0"/>
              <a:t>Profile</a:t>
            </a:r>
          </a:p>
          <a:p>
            <a:pPr>
              <a:buNone/>
            </a:pPr>
            <a:r>
              <a:rPr lang="en-US" altLang="en-US" b="0" dirty="0">
                <a:latin typeface="Calibri" panose="020F0502020204030204" pitchFamily="34" charset="0"/>
              </a:rPr>
              <a:t>Anne is a Deloitte Advisory Principal in the Life Sciences and Health Care practice of Deloitte &amp; Touche LLP. She has over twenty-seven years of health care policy experience in a broad range of legislative and regulatory issues.  Anne serves as a strategic business advisor to numerous health care stakeholders - including providers, payers, employers, life sciences companies, and investors - to help them navigate the complex health care regulatory environment and how it will impact their organizations.  This involves understanding the regulatory landscape, interpreting the impact on the various stakeholders, and helping organizations scenario plan, formulate priorities, and execute their strategies. For the past 12 years, Anne was a health care leader at a global professional services firm advising companies on the implementation of the Affordable Care Act (ACA). </a:t>
            </a:r>
          </a:p>
          <a:p>
            <a:pPr>
              <a:buNone/>
            </a:pPr>
            <a:r>
              <a:rPr lang="en-US" altLang="en-US" b="0" dirty="0">
                <a:latin typeface="Calibri" panose="020F0502020204030204" pitchFamily="34" charset="0"/>
              </a:rPr>
              <a:t>Prior to her career in professional services, Anne served in the Bush Administration as a Special Assistant to the President as the Chief Health Policy Advisor to the President for the Domestic Policy Council and as the Executive Director of the 2004 Republican National Platform Committee. Earlier in her career, Anne worked on Capitol Hill in the United States Senate for Senators Nancy Kassebaum and Bill Frist, M.D. and was instrumental in the drafting and passage of HIPAA and other insurance and public health laws. She spent nearly five years at the National Institutes of Health in a variety of health policy and legislative roles. </a:t>
            </a:r>
          </a:p>
          <a:p>
            <a:pPr>
              <a:buNone/>
            </a:pPr>
            <a:r>
              <a:rPr lang="en-US" altLang="en-US" b="0" dirty="0">
                <a:latin typeface="Calibri" panose="020F0502020204030204" pitchFamily="34" charset="0"/>
              </a:rPr>
              <a:t>Anne is a frequent speaker and author on health care regulatory and legislative issues. She has provided numerous presentations to clients, corporate executives and board members, large policy forums, federal agencies, members of Congress, and congressional staff.  </a:t>
            </a:r>
          </a:p>
          <a:p>
            <a:pPr>
              <a:buNone/>
            </a:pPr>
            <a:r>
              <a:rPr lang="en-US" altLang="en-US" dirty="0"/>
              <a:t>Education </a:t>
            </a:r>
          </a:p>
          <a:p>
            <a:pPr marL="0" lvl="3" indent="0">
              <a:buNone/>
            </a:pPr>
            <a:r>
              <a:rPr lang="en-US" altLang="en-US" sz="1100" dirty="0">
                <a:latin typeface="Calibri" panose="020F0502020204030204" pitchFamily="34" charset="0"/>
              </a:rPr>
              <a:t>M.A., Public Policy – The George Washington University</a:t>
            </a:r>
          </a:p>
          <a:p>
            <a:pPr marL="0" lvl="3" indent="0">
              <a:buNone/>
            </a:pPr>
            <a:r>
              <a:rPr lang="en-US" altLang="en-US" sz="1100" dirty="0">
                <a:latin typeface="Calibri" panose="020F0502020204030204" pitchFamily="34" charset="0"/>
              </a:rPr>
              <a:t>B.A., English – University of Dayton (Summa Cum Laude)</a:t>
            </a:r>
          </a:p>
        </p:txBody>
      </p:sp>
      <p:sp>
        <p:nvSpPr>
          <p:cNvPr id="35845" name="Text Placeholder 9"/>
          <p:cNvSpPr>
            <a:spLocks noGrp="1"/>
          </p:cNvSpPr>
          <p:nvPr>
            <p:ph type="body" sz="quarter" idx="15"/>
          </p:nvPr>
        </p:nvSpPr>
        <p:spPr>
          <a:xfrm>
            <a:off x="877888" y="2187575"/>
            <a:ext cx="1684337" cy="876300"/>
          </a:xfrm>
        </p:spPr>
        <p:txBody>
          <a:bodyPr/>
          <a:lstStyle/>
          <a:p>
            <a:pPr eaLnBrk="1" hangingPunct="1"/>
            <a:r>
              <a:rPr lang="en-US" altLang="en-US" dirty="0" smtClean="0"/>
              <a:t>Anne Phelps</a:t>
            </a:r>
          </a:p>
          <a:p>
            <a:pPr lvl="1" eaLnBrk="1" hangingPunct="1"/>
            <a:r>
              <a:rPr altLang="en-US" dirty="0" smtClean="0"/>
              <a:t>555 12</a:t>
            </a:r>
            <a:r>
              <a:rPr altLang="en-US" baseline="30000" dirty="0" smtClean="0"/>
              <a:t>th</a:t>
            </a:r>
            <a:r>
              <a:rPr altLang="en-US" dirty="0" smtClean="0"/>
              <a:t> Street NW, Suite 400</a:t>
            </a:r>
            <a:br>
              <a:rPr altLang="en-US" dirty="0" smtClean="0"/>
            </a:br>
            <a:r>
              <a:rPr altLang="en-US" dirty="0" smtClean="0"/>
              <a:t>Washington, DC, 20004</a:t>
            </a:r>
            <a:br>
              <a:rPr altLang="en-US" dirty="0" smtClean="0"/>
            </a:br>
            <a:r>
              <a:rPr altLang="en-US" dirty="0" smtClean="0"/>
              <a:t>Phone: +1 202 297 1378</a:t>
            </a:r>
            <a:br>
              <a:rPr altLang="en-US" dirty="0" smtClean="0"/>
            </a:br>
            <a:r>
              <a:rPr altLang="en-US" dirty="0" smtClean="0"/>
              <a:t>Email: annephelps@deloitte.com</a:t>
            </a:r>
          </a:p>
        </p:txBody>
      </p:sp>
      <p:pic>
        <p:nvPicPr>
          <p:cNvPr id="35847"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7888" y="407988"/>
            <a:ext cx="1447800" cy="1449387"/>
          </a:xfrm>
          <a:prstGeom prst="rect">
            <a:avLst/>
          </a:prstGeom>
          <a:noFill/>
          <a:ln>
            <a:noFill/>
          </a:ln>
          <a:effectLst>
            <a:outerShdw sx="999" sy="999" algn="tl" rotWithShape="0">
              <a:srgbClr val="33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0048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Overview of MACRA</a:t>
            </a:r>
            <a:endParaRPr lang="en-US" dirty="0"/>
          </a:p>
        </p:txBody>
      </p:sp>
    </p:spTree>
    <p:extLst>
      <p:ext uri="{BB962C8B-B14F-4D97-AF65-F5344CB8AC3E}">
        <p14:creationId xmlns:p14="http://schemas.microsoft.com/office/powerpoint/2010/main" val="119390342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p:cNvSpPr>
            <a:spLocks noGrp="1"/>
          </p:cNvSpPr>
          <p:nvPr>
            <p:ph type="body" sz="quarter" idx="13"/>
          </p:nvPr>
        </p:nvSpPr>
        <p:spPr>
          <a:xfrm>
            <a:off x="3028950" y="977900"/>
            <a:ext cx="5749925" cy="552450"/>
          </a:xfrm>
        </p:spPr>
        <p:txBody>
          <a:bodyPr/>
          <a:lstStyle/>
          <a:p>
            <a:pPr eaLnBrk="1" hangingPunct="1"/>
            <a:r>
              <a:rPr lang="en-US" altLang="en-US" b="1" dirty="0" smtClean="0"/>
              <a:t>Senior Manager</a:t>
            </a:r>
          </a:p>
        </p:txBody>
      </p:sp>
      <p:sp>
        <p:nvSpPr>
          <p:cNvPr id="35843" name="Title 2"/>
          <p:cNvSpPr>
            <a:spLocks noGrp="1"/>
          </p:cNvSpPr>
          <p:nvPr>
            <p:ph type="title"/>
          </p:nvPr>
        </p:nvSpPr>
        <p:spPr>
          <a:xfrm>
            <a:off x="3025775" y="490538"/>
            <a:ext cx="5753100" cy="469900"/>
          </a:xfrm>
        </p:spPr>
        <p:txBody>
          <a:bodyPr/>
          <a:lstStyle/>
          <a:p>
            <a:pPr eaLnBrk="1" hangingPunct="1"/>
            <a:r>
              <a:rPr lang="en-US" altLang="en-US" dirty="0" smtClean="0"/>
              <a:t>Heather Hagan</a:t>
            </a:r>
            <a:endParaRPr lang="en-US" altLang="en-US" sz="1800" dirty="0" smtClean="0">
              <a:solidFill>
                <a:srgbClr val="575757"/>
              </a:solidFill>
            </a:endParaRPr>
          </a:p>
        </p:txBody>
      </p:sp>
      <p:sp>
        <p:nvSpPr>
          <p:cNvPr id="35844" name="Text Placeholder 8"/>
          <p:cNvSpPr>
            <a:spLocks noGrp="1"/>
          </p:cNvSpPr>
          <p:nvPr>
            <p:ph type="body" sz="quarter" idx="14"/>
          </p:nvPr>
        </p:nvSpPr>
        <p:spPr>
          <a:xfrm>
            <a:off x="3030538" y="1611313"/>
            <a:ext cx="5748337" cy="4733925"/>
          </a:xfrm>
        </p:spPr>
        <p:txBody>
          <a:bodyPr/>
          <a:lstStyle/>
          <a:p>
            <a:pPr>
              <a:buNone/>
            </a:pPr>
            <a:r>
              <a:rPr lang="en-US" altLang="en-US" dirty="0"/>
              <a:t>Profile</a:t>
            </a:r>
          </a:p>
          <a:p>
            <a:pPr>
              <a:buNone/>
            </a:pPr>
            <a:r>
              <a:rPr lang="en-US" altLang="en-US" b="0" dirty="0">
                <a:latin typeface="Calibri" panose="020F0502020204030204" pitchFamily="34" charset="0"/>
              </a:rPr>
              <a:t>Heather has extensive experience providing enterprise risk, regulatory compliance and risk remediation, governance and internal audit services to health care organizations. Heather assists clients with the facilitation of enterprise-wide risk initiatives, including establishing risk governance models and infrastructures, planning and executing enterprise risk management processes and performing enterprise-wide risk assessments.  In addition, Heather frequently presents to Boards and Board-level committees, providing education on health care regulatory compliance hot topics, enterprise risk management and other topics of interest. Heather also advises client management teams and their Boards on risk-based solutions for optimizing regulatory compliance and internal audit resources and functions. </a:t>
            </a:r>
          </a:p>
          <a:p>
            <a:pPr>
              <a:buNone/>
            </a:pPr>
            <a:r>
              <a:rPr lang="en-US" altLang="en-US" b="0" dirty="0">
                <a:latin typeface="Calibri" panose="020F0502020204030204" pitchFamily="34" charset="0"/>
              </a:rPr>
              <a:t>Heather also manages outsourced compliance and internal audit functions, leads regulatory compliance due diligence assessments and helps clients with the planning, preparation and implementation of regulatory and other changes.  Heather currently leads Deloitte’s Quarterly Healthcare Regulatory Compliance Roundtable webcast discussions.</a:t>
            </a:r>
          </a:p>
          <a:p>
            <a:pPr>
              <a:buNone/>
            </a:pPr>
            <a:r>
              <a:rPr lang="en-US" altLang="en-US" dirty="0" smtClean="0"/>
              <a:t>Certifications</a:t>
            </a:r>
          </a:p>
          <a:p>
            <a:pPr marL="0" lvl="3" indent="0">
              <a:buNone/>
            </a:pPr>
            <a:r>
              <a:rPr lang="en-US" altLang="en-US" sz="1100" dirty="0">
                <a:latin typeface="Calibri" panose="020F0502020204030204" pitchFamily="34" charset="0"/>
              </a:rPr>
              <a:t>Certificate in Health Care Compliance</a:t>
            </a:r>
          </a:p>
          <a:p>
            <a:pPr marL="0" lvl="3" indent="0">
              <a:buNone/>
            </a:pPr>
            <a:r>
              <a:rPr lang="en-US" altLang="en-US" sz="1100" dirty="0">
                <a:latin typeface="Calibri" panose="020F0502020204030204" pitchFamily="34" charset="0"/>
              </a:rPr>
              <a:t>Certificate in Risk Management Assurance</a:t>
            </a:r>
          </a:p>
          <a:p>
            <a:pPr marL="0" lvl="3" indent="0">
              <a:buNone/>
            </a:pPr>
            <a:r>
              <a:rPr lang="en-US" altLang="en-US" sz="1100" dirty="0">
                <a:latin typeface="Calibri" panose="020F0502020204030204" pitchFamily="34" charset="0"/>
              </a:rPr>
              <a:t>Certified Internal Auditor</a:t>
            </a:r>
          </a:p>
          <a:p>
            <a:pPr marL="0" lvl="3" indent="0">
              <a:buNone/>
            </a:pPr>
            <a:endParaRPr lang="en-US" altLang="en-US" sz="1100" dirty="0">
              <a:latin typeface="Calibri" panose="020F0502020204030204" pitchFamily="34" charset="0"/>
            </a:endParaRPr>
          </a:p>
        </p:txBody>
      </p:sp>
      <p:sp>
        <p:nvSpPr>
          <p:cNvPr id="35845" name="Text Placeholder 9"/>
          <p:cNvSpPr>
            <a:spLocks noGrp="1"/>
          </p:cNvSpPr>
          <p:nvPr>
            <p:ph type="body" sz="quarter" idx="15"/>
          </p:nvPr>
        </p:nvSpPr>
        <p:spPr>
          <a:xfrm>
            <a:off x="877888" y="2187575"/>
            <a:ext cx="1684337" cy="876300"/>
          </a:xfrm>
        </p:spPr>
        <p:txBody>
          <a:bodyPr/>
          <a:lstStyle/>
          <a:p>
            <a:pPr eaLnBrk="1" hangingPunct="1"/>
            <a:r>
              <a:rPr lang="en-US" altLang="en-US" dirty="0" smtClean="0"/>
              <a:t>Heather Hagan</a:t>
            </a:r>
          </a:p>
          <a:p>
            <a:pPr lvl="1" eaLnBrk="1" hangingPunct="1"/>
            <a:r>
              <a:rPr altLang="en-US" dirty="0" smtClean="0"/>
              <a:t>1700 Market Street </a:t>
            </a:r>
          </a:p>
          <a:p>
            <a:pPr lvl="1" eaLnBrk="1" hangingPunct="1">
              <a:spcBef>
                <a:spcPts val="0"/>
              </a:spcBef>
            </a:pPr>
            <a:r>
              <a:rPr altLang="en-US" dirty="0" smtClean="0"/>
              <a:t>Philadelphia, PA 19103</a:t>
            </a:r>
            <a:br>
              <a:rPr altLang="en-US" dirty="0" smtClean="0"/>
            </a:br>
            <a:r>
              <a:rPr altLang="en-US" dirty="0" smtClean="0"/>
              <a:t>Phone: +1 215 439 1278</a:t>
            </a:r>
            <a:br>
              <a:rPr altLang="en-US" dirty="0" smtClean="0"/>
            </a:br>
            <a:r>
              <a:rPr altLang="en-US" dirty="0" smtClean="0"/>
              <a:t>Email: hhagan@</a:t>
            </a:r>
            <a:r>
              <a:rPr lang="en-US" altLang="en-US" dirty="0"/>
              <a:t>d</a:t>
            </a:r>
            <a:r>
              <a:rPr altLang="en-US" dirty="0" smtClean="0"/>
              <a:t>eloitte.com</a:t>
            </a:r>
          </a:p>
        </p:txBody>
      </p:sp>
      <p:pic>
        <p:nvPicPr>
          <p:cNvPr id="8" name="Picture 7"/>
          <p:cNvPicPr/>
          <p:nvPr/>
        </p:nvPicPr>
        <p:blipFill>
          <a:blip r:embed="rId2"/>
          <a:stretch>
            <a:fillRect/>
          </a:stretch>
        </p:blipFill>
        <p:spPr>
          <a:xfrm>
            <a:off x="938254" y="358884"/>
            <a:ext cx="1307258" cy="1634073"/>
          </a:xfrm>
          <a:prstGeom prst="rect">
            <a:avLst/>
          </a:prstGeom>
        </p:spPr>
      </p:pic>
    </p:spTree>
    <p:extLst>
      <p:ext uri="{BB962C8B-B14F-4D97-AF65-F5344CB8AC3E}">
        <p14:creationId xmlns:p14="http://schemas.microsoft.com/office/powerpoint/2010/main" val="324503272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p:cNvSpPr>
            <a:spLocks noGrp="1"/>
          </p:cNvSpPr>
          <p:nvPr>
            <p:ph type="body" sz="quarter" idx="13"/>
          </p:nvPr>
        </p:nvSpPr>
        <p:spPr>
          <a:xfrm>
            <a:off x="3028950" y="977900"/>
            <a:ext cx="5749925" cy="552450"/>
          </a:xfrm>
        </p:spPr>
        <p:txBody>
          <a:bodyPr/>
          <a:lstStyle/>
          <a:p>
            <a:pPr eaLnBrk="1" hangingPunct="1"/>
            <a:r>
              <a:rPr lang="en-US" altLang="en-US" b="1" dirty="0" smtClean="0"/>
              <a:t>Director</a:t>
            </a:r>
          </a:p>
        </p:txBody>
      </p:sp>
      <p:sp>
        <p:nvSpPr>
          <p:cNvPr id="35843" name="Title 2"/>
          <p:cNvSpPr>
            <a:spLocks noGrp="1"/>
          </p:cNvSpPr>
          <p:nvPr>
            <p:ph type="title"/>
          </p:nvPr>
        </p:nvSpPr>
        <p:spPr>
          <a:xfrm>
            <a:off x="3025775" y="490538"/>
            <a:ext cx="5753100" cy="469900"/>
          </a:xfrm>
        </p:spPr>
        <p:txBody>
          <a:bodyPr/>
          <a:lstStyle/>
          <a:p>
            <a:pPr eaLnBrk="1" hangingPunct="1"/>
            <a:r>
              <a:rPr lang="en-US" altLang="en-US" dirty="0" smtClean="0"/>
              <a:t>Michael McDonough</a:t>
            </a:r>
            <a:endParaRPr lang="en-US" altLang="en-US" sz="1800" dirty="0" smtClean="0">
              <a:solidFill>
                <a:srgbClr val="575757"/>
              </a:solidFill>
            </a:endParaRPr>
          </a:p>
        </p:txBody>
      </p:sp>
      <p:sp>
        <p:nvSpPr>
          <p:cNvPr id="35844" name="Text Placeholder 8"/>
          <p:cNvSpPr>
            <a:spLocks noGrp="1"/>
          </p:cNvSpPr>
          <p:nvPr>
            <p:ph type="body" sz="quarter" idx="14"/>
          </p:nvPr>
        </p:nvSpPr>
        <p:spPr>
          <a:xfrm>
            <a:off x="3030538" y="1611313"/>
            <a:ext cx="5748337" cy="4733925"/>
          </a:xfrm>
        </p:spPr>
        <p:txBody>
          <a:bodyPr/>
          <a:lstStyle/>
          <a:p>
            <a:pPr>
              <a:buNone/>
            </a:pPr>
            <a:r>
              <a:rPr lang="en-US" altLang="en-US" dirty="0"/>
              <a:t>Profile</a:t>
            </a:r>
          </a:p>
          <a:p>
            <a:pPr lvl="0" eaLnBrk="0" fontAlgn="base" hangingPunct="0">
              <a:spcBef>
                <a:spcPct val="0"/>
              </a:spcBef>
              <a:spcAft>
                <a:spcPct val="0"/>
              </a:spcAft>
              <a:buSzTx/>
              <a:buNone/>
            </a:pPr>
            <a:endParaRPr lang="en-US" altLang="en-US" b="0" dirty="0" smtClean="0">
              <a:latin typeface="Calibri" panose="020F0502020204030204" pitchFamily="34" charset="0"/>
            </a:endParaRPr>
          </a:p>
          <a:p>
            <a:pPr lvl="0" eaLnBrk="0" fontAlgn="base" hangingPunct="0">
              <a:spcBef>
                <a:spcPct val="0"/>
              </a:spcBef>
              <a:spcAft>
                <a:spcPct val="0"/>
              </a:spcAft>
              <a:buSzTx/>
              <a:buNone/>
            </a:pPr>
            <a:r>
              <a:rPr lang="en-US" altLang="en-US" b="0" dirty="0">
                <a:latin typeface="Calibri" panose="020F0502020204030204" pitchFamily="34" charset="0"/>
              </a:rPr>
              <a:t>Michael  </a:t>
            </a:r>
            <a:r>
              <a:rPr lang="en-US" altLang="en-US" b="0" dirty="0" smtClean="0">
                <a:latin typeface="Calibri" panose="020F0502020204030204" pitchFamily="34" charset="0"/>
              </a:rPr>
              <a:t>leads Deloitte’s work for the State of Rhode Island.  A leader in Deloitte’s State </a:t>
            </a:r>
            <a:r>
              <a:rPr lang="en-US" altLang="en-US" b="0" dirty="0">
                <a:latin typeface="Calibri" panose="020F0502020204030204" pitchFamily="34" charset="0"/>
              </a:rPr>
              <a:t>Sector Health and Human Services </a:t>
            </a:r>
            <a:r>
              <a:rPr lang="en-US" altLang="en-US" b="0" dirty="0" smtClean="0">
                <a:latin typeface="Calibri" panose="020F0502020204030204" pitchFamily="34" charset="0"/>
              </a:rPr>
              <a:t>practice, he </a:t>
            </a:r>
            <a:r>
              <a:rPr lang="en-US" altLang="en-US" b="0" dirty="0">
                <a:latin typeface="Calibri" panose="020F0502020204030204" pitchFamily="34" charset="0"/>
              </a:rPr>
              <a:t>has more than 20 years of experience focusing on large-scale </a:t>
            </a:r>
            <a:r>
              <a:rPr lang="en-US" altLang="en-US" b="0" dirty="0" smtClean="0">
                <a:latin typeface="Calibri" panose="020F0502020204030204" pitchFamily="34" charset="0"/>
              </a:rPr>
              <a:t>information technology  </a:t>
            </a:r>
            <a:r>
              <a:rPr lang="en-US" altLang="en-US" b="0" dirty="0">
                <a:latin typeface="Calibri" panose="020F0502020204030204" pitchFamily="34" charset="0"/>
              </a:rPr>
              <a:t>system implementations for State Government clients including Rhode Island, Massachusetts, Vermont, Delaware, Mississippi, Hawaii, and Montana. Right now, Michael plays a pivotal leadership role in the Rhode Island Unified Health Infrastructure Project (UHIP), which implemented a successful Health Insurance Exchange (HIX) for the 10/1 deadline that ranks as one of the top-state run exchanges in the country. Michael brings a unique combination of IT expertise and Medicaid and HHS business knowledge grounded in a firm understanding that business should drive </a:t>
            </a:r>
            <a:r>
              <a:rPr lang="en-US" altLang="en-US" b="0" dirty="0" smtClean="0">
                <a:latin typeface="Calibri" panose="020F0502020204030204" pitchFamily="34" charset="0"/>
              </a:rPr>
              <a:t>technology</a:t>
            </a:r>
            <a:endParaRPr lang="en-US" altLang="en-US" b="0" dirty="0">
              <a:latin typeface="Calibri" panose="020F0502020204030204" pitchFamily="34" charset="0"/>
            </a:endParaRPr>
          </a:p>
        </p:txBody>
      </p:sp>
      <p:sp>
        <p:nvSpPr>
          <p:cNvPr id="35845" name="Text Placeholder 9"/>
          <p:cNvSpPr>
            <a:spLocks noGrp="1"/>
          </p:cNvSpPr>
          <p:nvPr>
            <p:ph type="body" sz="quarter" idx="15"/>
          </p:nvPr>
        </p:nvSpPr>
        <p:spPr>
          <a:xfrm>
            <a:off x="735384" y="2282578"/>
            <a:ext cx="1984065" cy="876300"/>
          </a:xfrm>
        </p:spPr>
        <p:txBody>
          <a:bodyPr/>
          <a:lstStyle/>
          <a:p>
            <a:pPr eaLnBrk="1" hangingPunct="1"/>
            <a:r>
              <a:rPr lang="en-US" altLang="en-US" dirty="0" smtClean="0"/>
              <a:t>Michael McDonough</a:t>
            </a:r>
          </a:p>
          <a:p>
            <a:pPr lvl="1">
              <a:spcBef>
                <a:spcPts val="0"/>
              </a:spcBef>
            </a:pPr>
            <a:r>
              <a:rPr lang="en-US" dirty="0"/>
              <a:t>10 Charles St</a:t>
            </a:r>
          </a:p>
          <a:p>
            <a:pPr lvl="1">
              <a:spcBef>
                <a:spcPts val="0"/>
              </a:spcBef>
            </a:pPr>
            <a:r>
              <a:rPr lang="en-US" dirty="0"/>
              <a:t>Providence, RI</a:t>
            </a:r>
          </a:p>
          <a:p>
            <a:pPr lvl="1">
              <a:spcBef>
                <a:spcPts val="0"/>
              </a:spcBef>
            </a:pPr>
            <a:r>
              <a:rPr lang="en-US" altLang="en-US" dirty="0"/>
              <a:t>Office: </a:t>
            </a:r>
            <a:r>
              <a:rPr lang="en-US" altLang="en-US" dirty="0" smtClean="0"/>
              <a:t>617-437-3963</a:t>
            </a:r>
          </a:p>
          <a:p>
            <a:pPr lvl="1">
              <a:spcBef>
                <a:spcPts val="0"/>
              </a:spcBef>
            </a:pPr>
            <a:r>
              <a:rPr lang="en-US" altLang="en-US" dirty="0" smtClean="0"/>
              <a:t>Mobile</a:t>
            </a:r>
            <a:r>
              <a:rPr lang="en-US" altLang="en-US" dirty="0"/>
              <a:t>: </a:t>
            </a:r>
            <a:r>
              <a:rPr lang="en-US" altLang="en-US" dirty="0" smtClean="0"/>
              <a:t>617-953-0133</a:t>
            </a:r>
          </a:p>
          <a:p>
            <a:pPr lvl="1">
              <a:spcBef>
                <a:spcPts val="0"/>
              </a:spcBef>
            </a:pPr>
            <a:r>
              <a:rPr lang="en-US" altLang="en-US" dirty="0" smtClean="0"/>
              <a:t>MiMcDonough@deloitte.com </a:t>
            </a:r>
            <a:endParaRPr altLang="en-US" dirty="0" smtClean="0"/>
          </a:p>
        </p:txBody>
      </p:sp>
      <p:sp>
        <p:nvSpPr>
          <p:cNvPr id="4" name="Rectangle 3"/>
          <p:cNvSpPr>
            <a:spLocks noChangeArrowheads="1"/>
          </p:cNvSpPr>
          <p:nvPr/>
        </p:nvSpPr>
        <p:spPr bwMode="auto">
          <a:xfrm>
            <a:off x="0" y="122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1506" name="Picture 2" descr="Michael McDon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43" y="16934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21198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p:cNvSpPr>
            <a:spLocks noGrp="1"/>
          </p:cNvSpPr>
          <p:nvPr>
            <p:ph type="body" sz="quarter" idx="13"/>
          </p:nvPr>
        </p:nvSpPr>
        <p:spPr>
          <a:xfrm>
            <a:off x="3028950" y="977900"/>
            <a:ext cx="5749925" cy="552450"/>
          </a:xfrm>
        </p:spPr>
        <p:txBody>
          <a:bodyPr/>
          <a:lstStyle/>
          <a:p>
            <a:pPr eaLnBrk="1" hangingPunct="1"/>
            <a:r>
              <a:rPr lang="en-US" altLang="en-US" b="1" dirty="0" smtClean="0"/>
              <a:t>Principal</a:t>
            </a:r>
          </a:p>
        </p:txBody>
      </p:sp>
      <p:sp>
        <p:nvSpPr>
          <p:cNvPr id="35843" name="Title 2"/>
          <p:cNvSpPr>
            <a:spLocks noGrp="1"/>
          </p:cNvSpPr>
          <p:nvPr>
            <p:ph type="title"/>
          </p:nvPr>
        </p:nvSpPr>
        <p:spPr>
          <a:xfrm>
            <a:off x="3025775" y="490538"/>
            <a:ext cx="5753100" cy="469900"/>
          </a:xfrm>
        </p:spPr>
        <p:txBody>
          <a:bodyPr/>
          <a:lstStyle/>
          <a:p>
            <a:pPr eaLnBrk="1" hangingPunct="1"/>
            <a:r>
              <a:rPr lang="en-US" altLang="en-US" dirty="0" smtClean="0"/>
              <a:t>Lindsay Hough</a:t>
            </a:r>
            <a:endParaRPr lang="en-US" altLang="en-US" sz="1800" dirty="0" smtClean="0">
              <a:solidFill>
                <a:srgbClr val="575757"/>
              </a:solidFill>
            </a:endParaRPr>
          </a:p>
        </p:txBody>
      </p:sp>
      <p:sp>
        <p:nvSpPr>
          <p:cNvPr id="35844" name="Text Placeholder 8"/>
          <p:cNvSpPr>
            <a:spLocks noGrp="1"/>
          </p:cNvSpPr>
          <p:nvPr>
            <p:ph type="body" sz="quarter" idx="14"/>
          </p:nvPr>
        </p:nvSpPr>
        <p:spPr>
          <a:xfrm>
            <a:off x="3030538" y="1611313"/>
            <a:ext cx="5748337" cy="4733925"/>
          </a:xfrm>
        </p:spPr>
        <p:txBody>
          <a:bodyPr/>
          <a:lstStyle/>
          <a:p>
            <a:pPr>
              <a:buNone/>
            </a:pPr>
            <a:r>
              <a:rPr lang="en-US" altLang="en-US" dirty="0"/>
              <a:t>Profile</a:t>
            </a:r>
          </a:p>
          <a:p>
            <a:pPr lvl="0" eaLnBrk="0" fontAlgn="base" hangingPunct="0">
              <a:spcBef>
                <a:spcPct val="0"/>
              </a:spcBef>
              <a:spcAft>
                <a:spcPct val="0"/>
              </a:spcAft>
              <a:buSzTx/>
              <a:buNone/>
            </a:pPr>
            <a:endParaRPr lang="en-US" altLang="en-US" b="0" dirty="0" smtClean="0">
              <a:latin typeface="Calibri" panose="020F0502020204030204" pitchFamily="34" charset="0"/>
            </a:endParaRPr>
          </a:p>
          <a:p>
            <a:pPr lvl="0" eaLnBrk="0" fontAlgn="base" hangingPunct="0">
              <a:spcBef>
                <a:spcPct val="0"/>
              </a:spcBef>
              <a:spcAft>
                <a:spcPct val="0"/>
              </a:spcAft>
              <a:buSzTx/>
              <a:buNone/>
            </a:pPr>
            <a:r>
              <a:rPr lang="en-US" altLang="en-US" b="0" dirty="0" smtClean="0">
                <a:latin typeface="Calibri" panose="020F0502020204030204" pitchFamily="34" charset="0"/>
              </a:rPr>
              <a:t>Lindsay </a:t>
            </a:r>
            <a:r>
              <a:rPr lang="en-US" altLang="en-US" b="0" dirty="0">
                <a:latin typeface="Calibri" panose="020F0502020204030204" pitchFamily="34" charset="0"/>
              </a:rPr>
              <a:t>is a national leader in Deloitte’s State Health and Human Services practice where her focus is on implementing health care business transformations, developing new operating models to align to customer service demands, and working with stakeholder groups at the local, county, state and federal levels. Lindsay also has hands-on experience working with Home and Community Based Services waivers and a background in applied policy and statistical analysis.</a:t>
            </a:r>
          </a:p>
        </p:txBody>
      </p:sp>
      <p:sp>
        <p:nvSpPr>
          <p:cNvPr id="35845" name="Text Placeholder 9"/>
          <p:cNvSpPr>
            <a:spLocks noGrp="1"/>
          </p:cNvSpPr>
          <p:nvPr>
            <p:ph type="body" sz="quarter" idx="15"/>
          </p:nvPr>
        </p:nvSpPr>
        <p:spPr>
          <a:xfrm>
            <a:off x="877888" y="2187575"/>
            <a:ext cx="1684337" cy="876300"/>
          </a:xfrm>
        </p:spPr>
        <p:txBody>
          <a:bodyPr/>
          <a:lstStyle/>
          <a:p>
            <a:pPr eaLnBrk="1" hangingPunct="1"/>
            <a:r>
              <a:rPr lang="en-US" altLang="en-US" dirty="0" smtClean="0"/>
              <a:t>Lindsay Hough</a:t>
            </a:r>
          </a:p>
          <a:p>
            <a:pPr lvl="1"/>
            <a:r>
              <a:rPr lang="en-US" dirty="0"/>
              <a:t>30 North </a:t>
            </a:r>
            <a:r>
              <a:rPr lang="en-US" dirty="0" smtClean="0"/>
              <a:t>Third Street</a:t>
            </a:r>
            <a:r>
              <a:rPr altLang="en-US" dirty="0" smtClean="0"/>
              <a:t>, Suite 800</a:t>
            </a:r>
            <a:br>
              <a:rPr altLang="en-US" dirty="0" smtClean="0"/>
            </a:br>
            <a:r>
              <a:rPr altLang="en-US" dirty="0" smtClean="0"/>
              <a:t>Harrisburg, PA 17101</a:t>
            </a:r>
            <a:br>
              <a:rPr altLang="en-US" dirty="0" smtClean="0"/>
            </a:br>
            <a:r>
              <a:rPr altLang="en-US" dirty="0" smtClean="0"/>
              <a:t>Phone: </a:t>
            </a:r>
            <a:r>
              <a:rPr lang="en-US" dirty="0">
                <a:solidFill>
                  <a:srgbClr val="002776"/>
                </a:solidFill>
                <a:latin typeface="Arial" panose="020B0604020202020204" pitchFamily="34" charset="0"/>
                <a:ea typeface="Times New Roman" panose="02020603050405020304" pitchFamily="18" charset="0"/>
                <a:cs typeface="Times New Roman" panose="02020603050405020304" pitchFamily="18" charset="0"/>
              </a:rPr>
              <a:t>+1 717 695 5367 </a:t>
            </a:r>
            <a:r>
              <a:rPr altLang="en-US" dirty="0" smtClean="0"/>
              <a:t/>
            </a:r>
            <a:br>
              <a:rPr altLang="en-US" dirty="0" smtClean="0"/>
            </a:br>
            <a:r>
              <a:rPr altLang="en-US" dirty="0" smtClean="0"/>
              <a:t>Email: </a:t>
            </a:r>
            <a:r>
              <a:rPr lang="en-US"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2"/>
              </a:rPr>
              <a:t>lhough@deloitte.com</a:t>
            </a:r>
            <a:endParaRPr altLang="en-US" dirty="0" smtClean="0"/>
          </a:p>
        </p:txBody>
      </p:sp>
      <p:sp>
        <p:nvSpPr>
          <p:cNvPr id="4" name="Rectangle 3"/>
          <p:cNvSpPr>
            <a:spLocks noChangeArrowheads="1"/>
          </p:cNvSpPr>
          <p:nvPr/>
        </p:nvSpPr>
        <p:spPr bwMode="auto">
          <a:xfrm>
            <a:off x="0" y="122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876482" y="319314"/>
            <a:ext cx="1269637" cy="1587046"/>
          </a:xfrm>
          <a:prstGeom prst="rect">
            <a:avLst/>
          </a:prstGeom>
        </p:spPr>
      </p:pic>
    </p:spTree>
    <p:extLst>
      <p:ext uri="{BB962C8B-B14F-4D97-AF65-F5344CB8AC3E}">
        <p14:creationId xmlns:p14="http://schemas.microsoft.com/office/powerpoint/2010/main" val="418900651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bwMode="gray">
          <a:xfrm>
            <a:off x="365760" y="5513405"/>
            <a:ext cx="7085201" cy="1139264"/>
          </a:xfrm>
          <a:prstGeom prst="rect">
            <a:avLst/>
          </a:prstGeom>
        </p:spPr>
        <p:txBody>
          <a:bodyPr lIns="0" rIns="0" anchor="b" anchorCtr="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900"/>
              </a:lnSpc>
            </a:pPr>
            <a:r>
              <a:rPr lang="en-US" sz="700" b="1" dirty="0" smtClean="0"/>
              <a:t>About Deloitte</a:t>
            </a:r>
            <a:r>
              <a:rPr lang="en-US" sz="700" dirty="0" smtClean="0"/>
              <a:t/>
            </a:r>
            <a:br>
              <a:rPr lang="en-US" sz="700" dirty="0" smtClean="0"/>
            </a:br>
            <a:r>
              <a:rPr lang="en-US" sz="700" dirty="0" smtClean="0"/>
              <a:t>Deloitte refers to one or more of Deloitte </a:t>
            </a:r>
            <a:r>
              <a:rPr lang="en-US" sz="700" noProof="1" smtClean="0"/>
              <a:t>Touche</a:t>
            </a:r>
            <a:r>
              <a:rPr lang="en-US" sz="700" dirty="0" smtClean="0"/>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sz="700" dirty="0" smtClean="0">
                <a:hlinkClick r:id="rId3"/>
              </a:rPr>
              <a:t>www.deloitte.com/about</a:t>
            </a:r>
            <a:r>
              <a:rPr lang="en-US" sz="700" dirty="0" smtClean="0"/>
              <a:t> for a detailed description of DTTL and its member firms. Please see </a:t>
            </a:r>
            <a:r>
              <a:rPr lang="en-US" sz="700" dirty="0" smtClean="0">
                <a:hlinkClick r:id="rId4"/>
              </a:rPr>
              <a:t>www.deloitte.com/us/about</a:t>
            </a:r>
            <a:r>
              <a:rPr lang="en-US" sz="700" dirty="0" smtClean="0"/>
              <a:t> for a detailed description of the legal structure of Deloitte LLP and its subsidiaries. Certain services may not be available to attest clients under the rules and regulations of public accounting.</a:t>
            </a:r>
            <a:br>
              <a:rPr lang="en-US" sz="700" dirty="0" smtClean="0"/>
            </a:br>
            <a:r>
              <a:rPr lang="en-US" sz="700" dirty="0" smtClean="0"/>
              <a:t/>
            </a:r>
            <a:br>
              <a:rPr lang="en-US" sz="700" dirty="0" smtClean="0"/>
            </a:br>
            <a:r>
              <a:rPr lang="en-US" sz="700" dirty="0" smtClean="0"/>
              <a:t>Copyright © 2016 Deloitte Development LLC. All rights reserved.</a:t>
            </a:r>
            <a:br>
              <a:rPr lang="en-US" sz="700" dirty="0" smtClean="0"/>
            </a:br>
            <a:r>
              <a:rPr lang="en-US" sz="700" dirty="0" smtClean="0"/>
              <a:t>36 USC 220506</a:t>
            </a:r>
            <a:br>
              <a:rPr lang="en-US" sz="700" dirty="0" smtClean="0"/>
            </a:br>
            <a:r>
              <a:rPr lang="en-US" sz="700" dirty="0" smtClean="0"/>
              <a:t>Member of Deloitte Touche Tohmatsu Limited</a:t>
            </a:r>
            <a:endParaRPr lang="en-US" sz="700" dirty="0"/>
          </a:p>
        </p:txBody>
      </p:sp>
    </p:spTree>
    <p:extLst>
      <p:ext uri="{BB962C8B-B14F-4D97-AF65-F5344CB8AC3E}">
        <p14:creationId xmlns:p14="http://schemas.microsoft.com/office/powerpoint/2010/main" val="42766612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gray">
          <a:xfrm>
            <a:off x="4842344" y="1191631"/>
            <a:ext cx="3935896" cy="4533308"/>
          </a:xfrm>
          <a:prstGeom prst="roundRect">
            <a:avLst>
              <a:gd name="adj" fmla="val 3940"/>
            </a:avLst>
          </a:prstGeom>
          <a:solidFill>
            <a:schemeClr val="bg2">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4" name="Rounded Rectangle 13"/>
          <p:cNvSpPr/>
          <p:nvPr/>
        </p:nvSpPr>
        <p:spPr bwMode="gray">
          <a:xfrm>
            <a:off x="365760" y="1191631"/>
            <a:ext cx="3935896" cy="4533308"/>
          </a:xfrm>
          <a:prstGeom prst="roundRect">
            <a:avLst>
              <a:gd name="adj" fmla="val 3940"/>
            </a:avLst>
          </a:prstGeom>
          <a:solidFill>
            <a:schemeClr val="bg2">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 name="Title 2"/>
          <p:cNvSpPr>
            <a:spLocks noGrp="1"/>
          </p:cNvSpPr>
          <p:nvPr>
            <p:ph type="title"/>
          </p:nvPr>
        </p:nvSpPr>
        <p:spPr/>
        <p:txBody>
          <a:bodyPr/>
          <a:lstStyle/>
          <a:p>
            <a:r>
              <a:rPr lang="en-US" dirty="0" smtClean="0"/>
              <a:t>A Change in Approach to Medicare Payment </a:t>
            </a:r>
            <a:r>
              <a:rPr lang="en-US" dirty="0"/>
              <a:t>U</a:t>
            </a:r>
            <a:r>
              <a:rPr lang="en-US" dirty="0" smtClean="0"/>
              <a:t>pdates</a:t>
            </a:r>
            <a:endParaRPr lang="en-US" dirty="0"/>
          </a:p>
        </p:txBody>
      </p:sp>
      <p:sp>
        <p:nvSpPr>
          <p:cNvPr id="7" name="TextBox 6"/>
          <p:cNvSpPr txBox="1"/>
          <p:nvPr/>
        </p:nvSpPr>
        <p:spPr>
          <a:xfrm>
            <a:off x="469185" y="3506532"/>
            <a:ext cx="3683758" cy="2092881"/>
          </a:xfrm>
          <a:prstGeom prst="rect">
            <a:avLst/>
          </a:prstGeom>
          <a:noFill/>
        </p:spPr>
        <p:txBody>
          <a:bodyPr wrap="square" lIns="0" tIns="0" rIns="0" bIns="0" rtlCol="0">
            <a:spAutoFit/>
          </a:bodyPr>
          <a:lstStyle/>
          <a:p>
            <a:pPr marL="182880" indent="-182880">
              <a:spcBef>
                <a:spcPts val="600"/>
              </a:spcBef>
              <a:buSzPct val="100000"/>
              <a:buFont typeface="Arial" panose="020B0604020202020204" pitchFamily="34" charset="0"/>
              <a:buChar char="•"/>
            </a:pPr>
            <a:r>
              <a:rPr lang="en-US" sz="1400" dirty="0" smtClean="0">
                <a:solidFill>
                  <a:schemeClr val="tx1">
                    <a:lumMod val="75000"/>
                    <a:lumOff val="25000"/>
                  </a:schemeClr>
                </a:solidFill>
              </a:rPr>
              <a:t>Built on the fee-for-service (FFS) reimbursement syste</a:t>
            </a:r>
            <a:r>
              <a:rPr lang="en-US" sz="1400" dirty="0">
                <a:solidFill>
                  <a:schemeClr val="tx1">
                    <a:lumMod val="75000"/>
                    <a:lumOff val="25000"/>
                  </a:schemeClr>
                </a:solidFill>
              </a:rPr>
              <a:t>m</a:t>
            </a:r>
            <a:endParaRPr lang="en-US" sz="1400" dirty="0" smtClean="0">
              <a:solidFill>
                <a:schemeClr val="tx1">
                  <a:lumMod val="75000"/>
                  <a:lumOff val="25000"/>
                </a:schemeClr>
              </a:solidFill>
            </a:endParaRPr>
          </a:p>
          <a:p>
            <a:pPr marL="182880" indent="-182880">
              <a:spcBef>
                <a:spcPts val="600"/>
              </a:spcBef>
              <a:buSzPct val="100000"/>
              <a:buFont typeface="Arial" panose="020B0604020202020204" pitchFamily="34" charset="0"/>
              <a:buChar char="•"/>
            </a:pPr>
            <a:r>
              <a:rPr lang="en-US" sz="1400" dirty="0" smtClean="0">
                <a:solidFill>
                  <a:schemeClr val="tx1">
                    <a:lumMod val="75000"/>
                    <a:lumOff val="25000"/>
                  </a:schemeClr>
                </a:solidFill>
              </a:rPr>
              <a:t>Called for across-the-board payment updates (positive or negative) depending on aggregate nationwide expenditures relative to a nationwide target</a:t>
            </a:r>
          </a:p>
          <a:p>
            <a:pPr marL="182880" indent="-182880">
              <a:spcBef>
                <a:spcPts val="600"/>
              </a:spcBef>
              <a:buSzPct val="100000"/>
              <a:buFont typeface="Arial" panose="020B0604020202020204" pitchFamily="34" charset="0"/>
              <a:buChar char="•"/>
            </a:pPr>
            <a:r>
              <a:rPr lang="en-US" sz="1400" dirty="0" smtClean="0">
                <a:solidFill>
                  <a:schemeClr val="tx1">
                    <a:lumMod val="75000"/>
                    <a:lumOff val="25000"/>
                  </a:schemeClr>
                </a:solidFill>
              </a:rPr>
              <a:t>Cuts took effect once; Congress overrode the payment formula 19 times before repealing it</a:t>
            </a:r>
            <a:endParaRPr lang="en-US" sz="1400" dirty="0">
              <a:solidFill>
                <a:schemeClr val="tx1">
                  <a:lumMod val="75000"/>
                  <a:lumOff val="25000"/>
                </a:schemeClr>
              </a:solidFill>
            </a:endParaRPr>
          </a:p>
        </p:txBody>
      </p:sp>
      <p:sp>
        <p:nvSpPr>
          <p:cNvPr id="8" name="TextBox 7"/>
          <p:cNvSpPr txBox="1"/>
          <p:nvPr/>
        </p:nvSpPr>
        <p:spPr>
          <a:xfrm>
            <a:off x="4972832" y="3506532"/>
            <a:ext cx="3683758" cy="1661993"/>
          </a:xfrm>
          <a:prstGeom prst="rect">
            <a:avLst/>
          </a:prstGeom>
          <a:noFill/>
        </p:spPr>
        <p:txBody>
          <a:bodyPr wrap="square" lIns="0" tIns="0" rIns="0" bIns="0" rtlCol="0">
            <a:spAutoFit/>
          </a:bodyPr>
          <a:lstStyle/>
          <a:p>
            <a:pPr marL="182880" indent="-182880">
              <a:spcBef>
                <a:spcPts val="600"/>
              </a:spcBef>
              <a:buSzPct val="100000"/>
              <a:buFont typeface="Arial" panose="020B0604020202020204" pitchFamily="34" charset="0"/>
              <a:buChar char="•"/>
            </a:pPr>
            <a:r>
              <a:rPr lang="en-US" sz="1400" dirty="0" smtClean="0">
                <a:solidFill>
                  <a:schemeClr val="tx1">
                    <a:lumMod val="75000"/>
                    <a:lumOff val="25000"/>
                  </a:schemeClr>
                </a:solidFill>
              </a:rPr>
              <a:t>Significant financial incentives to move to risk-bearing, coordinated care models</a:t>
            </a:r>
          </a:p>
          <a:p>
            <a:pPr marL="182880" indent="-182880">
              <a:spcBef>
                <a:spcPts val="600"/>
              </a:spcBef>
              <a:buSzPct val="100000"/>
              <a:buFont typeface="Arial" panose="020B0604020202020204" pitchFamily="34" charset="0"/>
              <a:buChar char="•"/>
            </a:pPr>
            <a:r>
              <a:rPr lang="en-US" sz="1400" dirty="0" smtClean="0">
                <a:solidFill>
                  <a:schemeClr val="tx1">
                    <a:lumMod val="75000"/>
                    <a:lumOff val="25000"/>
                  </a:schemeClr>
                </a:solidFill>
              </a:rPr>
              <a:t>Payment adjustments for clinicians who remain in FFS will be determined on an individual basis</a:t>
            </a:r>
          </a:p>
          <a:p>
            <a:pPr marL="182880" indent="-182880">
              <a:spcBef>
                <a:spcPts val="600"/>
              </a:spcBef>
              <a:buSzPct val="100000"/>
              <a:buFont typeface="Arial" panose="020B0604020202020204" pitchFamily="34" charset="0"/>
              <a:buChar char="•"/>
            </a:pPr>
            <a:r>
              <a:rPr lang="en-US" sz="1400" dirty="0" smtClean="0">
                <a:solidFill>
                  <a:schemeClr val="tx1">
                    <a:lumMod val="75000"/>
                    <a:lumOff val="25000"/>
                  </a:schemeClr>
                </a:solidFill>
              </a:rPr>
              <a:t>Moving away from FFS enjoys strong bipartisan support</a:t>
            </a:r>
          </a:p>
        </p:txBody>
      </p:sp>
      <p:sp>
        <p:nvSpPr>
          <p:cNvPr id="9" name="Freeform 72"/>
          <p:cNvSpPr>
            <a:spLocks noChangeAspect="1" noEditPoints="1"/>
          </p:cNvSpPr>
          <p:nvPr/>
        </p:nvSpPr>
        <p:spPr bwMode="auto">
          <a:xfrm>
            <a:off x="1840043" y="2338455"/>
            <a:ext cx="987330" cy="857418"/>
          </a:xfrm>
          <a:custGeom>
            <a:avLst/>
            <a:gdLst>
              <a:gd name="T0" fmla="*/ 211 w 217"/>
              <a:gd name="T1" fmla="*/ 166 h 188"/>
              <a:gd name="T2" fmla="*/ 205 w 217"/>
              <a:gd name="T3" fmla="*/ 121 h 188"/>
              <a:gd name="T4" fmla="*/ 208 w 217"/>
              <a:gd name="T5" fmla="*/ 112 h 188"/>
              <a:gd name="T6" fmla="*/ 205 w 217"/>
              <a:gd name="T7" fmla="*/ 112 h 188"/>
              <a:gd name="T8" fmla="*/ 150 w 217"/>
              <a:gd name="T9" fmla="*/ 82 h 188"/>
              <a:gd name="T10" fmla="*/ 152 w 217"/>
              <a:gd name="T11" fmla="*/ 73 h 188"/>
              <a:gd name="T12" fmla="*/ 115 w 217"/>
              <a:gd name="T13" fmla="*/ 37 h 188"/>
              <a:gd name="T14" fmla="*/ 111 w 217"/>
              <a:gd name="T15" fmla="*/ 31 h 188"/>
              <a:gd name="T16" fmla="*/ 106 w 217"/>
              <a:gd name="T17" fmla="*/ 31 h 188"/>
              <a:gd name="T18" fmla="*/ 102 w 217"/>
              <a:gd name="T19" fmla="*/ 37 h 188"/>
              <a:gd name="T20" fmla="*/ 96 w 217"/>
              <a:gd name="T21" fmla="*/ 69 h 188"/>
              <a:gd name="T22" fmla="*/ 96 w 217"/>
              <a:gd name="T23" fmla="*/ 73 h 188"/>
              <a:gd name="T24" fmla="*/ 64 w 217"/>
              <a:gd name="T25" fmla="*/ 82 h 188"/>
              <a:gd name="T26" fmla="*/ 67 w 217"/>
              <a:gd name="T27" fmla="*/ 102 h 188"/>
              <a:gd name="T28" fmla="*/ 9 w 217"/>
              <a:gd name="T29" fmla="*/ 112 h 188"/>
              <a:gd name="T30" fmla="*/ 12 w 217"/>
              <a:gd name="T31" fmla="*/ 121 h 188"/>
              <a:gd name="T32" fmla="*/ 5 w 217"/>
              <a:gd name="T33" fmla="*/ 166 h 188"/>
              <a:gd name="T34" fmla="*/ 0 w 217"/>
              <a:gd name="T35" fmla="*/ 176 h 188"/>
              <a:gd name="T36" fmla="*/ 217 w 217"/>
              <a:gd name="T37" fmla="*/ 188 h 188"/>
              <a:gd name="T38" fmla="*/ 211 w 217"/>
              <a:gd name="T39" fmla="*/ 176 h 188"/>
              <a:gd name="T40" fmla="*/ 134 w 217"/>
              <a:gd name="T41" fmla="*/ 84 h 188"/>
              <a:gd name="T42" fmla="*/ 124 w 217"/>
              <a:gd name="T43" fmla="*/ 99 h 188"/>
              <a:gd name="T44" fmla="*/ 104 w 217"/>
              <a:gd name="T45" fmla="*/ 84 h 188"/>
              <a:gd name="T46" fmla="*/ 114 w 217"/>
              <a:gd name="T47" fmla="*/ 99 h 188"/>
              <a:gd name="T48" fmla="*/ 104 w 217"/>
              <a:gd name="T49" fmla="*/ 84 h 188"/>
              <a:gd name="T50" fmla="*/ 93 w 217"/>
              <a:gd name="T51" fmla="*/ 84 h 188"/>
              <a:gd name="T52" fmla="*/ 83 w 217"/>
              <a:gd name="T53" fmla="*/ 99 h 188"/>
              <a:gd name="T54" fmla="*/ 37 w 217"/>
              <a:gd name="T55" fmla="*/ 169 h 188"/>
              <a:gd name="T56" fmla="*/ 27 w 217"/>
              <a:gd name="T57" fmla="*/ 154 h 188"/>
              <a:gd name="T58" fmla="*/ 37 w 217"/>
              <a:gd name="T59" fmla="*/ 169 h 188"/>
              <a:gd name="T60" fmla="*/ 27 w 217"/>
              <a:gd name="T61" fmla="*/ 141 h 188"/>
              <a:gd name="T62" fmla="*/ 37 w 217"/>
              <a:gd name="T63" fmla="*/ 127 h 188"/>
              <a:gd name="T64" fmla="*/ 57 w 217"/>
              <a:gd name="T65" fmla="*/ 169 h 188"/>
              <a:gd name="T66" fmla="*/ 47 w 217"/>
              <a:gd name="T67" fmla="*/ 154 h 188"/>
              <a:gd name="T68" fmla="*/ 57 w 217"/>
              <a:gd name="T69" fmla="*/ 169 h 188"/>
              <a:gd name="T70" fmla="*/ 47 w 217"/>
              <a:gd name="T71" fmla="*/ 141 h 188"/>
              <a:gd name="T72" fmla="*/ 57 w 217"/>
              <a:gd name="T73" fmla="*/ 127 h 188"/>
              <a:gd name="T74" fmla="*/ 150 w 217"/>
              <a:gd name="T75" fmla="*/ 133 h 188"/>
              <a:gd name="T76" fmla="*/ 142 w 217"/>
              <a:gd name="T77" fmla="*/ 176 h 188"/>
              <a:gd name="T78" fmla="*/ 133 w 217"/>
              <a:gd name="T79" fmla="*/ 133 h 188"/>
              <a:gd name="T80" fmla="*/ 123 w 217"/>
              <a:gd name="T81" fmla="*/ 176 h 188"/>
              <a:gd name="T82" fmla="*/ 114 w 217"/>
              <a:gd name="T83" fmla="*/ 133 h 188"/>
              <a:gd name="T84" fmla="*/ 103 w 217"/>
              <a:gd name="T85" fmla="*/ 176 h 188"/>
              <a:gd name="T86" fmla="*/ 94 w 217"/>
              <a:gd name="T87" fmla="*/ 133 h 188"/>
              <a:gd name="T88" fmla="*/ 84 w 217"/>
              <a:gd name="T89" fmla="*/ 176 h 188"/>
              <a:gd name="T90" fmla="*/ 75 w 217"/>
              <a:gd name="T91" fmla="*/ 133 h 188"/>
              <a:gd name="T92" fmla="*/ 67 w 217"/>
              <a:gd name="T93" fmla="*/ 125 h 188"/>
              <a:gd name="T94" fmla="*/ 150 w 217"/>
              <a:gd name="T95" fmla="*/ 125 h 188"/>
              <a:gd name="T96" fmla="*/ 170 w 217"/>
              <a:gd name="T97" fmla="*/ 169 h 188"/>
              <a:gd name="T98" fmla="*/ 160 w 217"/>
              <a:gd name="T99" fmla="*/ 154 h 188"/>
              <a:gd name="T100" fmla="*/ 170 w 217"/>
              <a:gd name="T101" fmla="*/ 169 h 188"/>
              <a:gd name="T102" fmla="*/ 160 w 217"/>
              <a:gd name="T103" fmla="*/ 141 h 188"/>
              <a:gd name="T104" fmla="*/ 170 w 217"/>
              <a:gd name="T105" fmla="*/ 127 h 188"/>
              <a:gd name="T106" fmla="*/ 190 w 217"/>
              <a:gd name="T107" fmla="*/ 169 h 188"/>
              <a:gd name="T108" fmla="*/ 180 w 217"/>
              <a:gd name="T109" fmla="*/ 154 h 188"/>
              <a:gd name="T110" fmla="*/ 190 w 217"/>
              <a:gd name="T111" fmla="*/ 169 h 188"/>
              <a:gd name="T112" fmla="*/ 180 w 217"/>
              <a:gd name="T113" fmla="*/ 141 h 188"/>
              <a:gd name="T114" fmla="*/ 190 w 217"/>
              <a:gd name="T115" fmla="*/ 12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188">
                <a:moveTo>
                  <a:pt x="211" y="176"/>
                </a:moveTo>
                <a:cubicBezTo>
                  <a:pt x="211" y="166"/>
                  <a:pt x="211" y="166"/>
                  <a:pt x="211" y="166"/>
                </a:cubicBezTo>
                <a:cubicBezTo>
                  <a:pt x="205" y="166"/>
                  <a:pt x="205" y="166"/>
                  <a:pt x="205" y="166"/>
                </a:cubicBezTo>
                <a:cubicBezTo>
                  <a:pt x="205" y="121"/>
                  <a:pt x="205" y="121"/>
                  <a:pt x="205" y="121"/>
                </a:cubicBezTo>
                <a:cubicBezTo>
                  <a:pt x="208" y="121"/>
                  <a:pt x="208" y="121"/>
                  <a:pt x="208" y="121"/>
                </a:cubicBezTo>
                <a:cubicBezTo>
                  <a:pt x="208" y="112"/>
                  <a:pt x="208" y="112"/>
                  <a:pt x="208" y="112"/>
                </a:cubicBezTo>
                <a:cubicBezTo>
                  <a:pt x="205" y="112"/>
                  <a:pt x="205" y="112"/>
                  <a:pt x="205" y="112"/>
                </a:cubicBezTo>
                <a:cubicBezTo>
                  <a:pt x="205" y="112"/>
                  <a:pt x="205" y="112"/>
                  <a:pt x="205" y="112"/>
                </a:cubicBezTo>
                <a:cubicBezTo>
                  <a:pt x="150" y="102"/>
                  <a:pt x="150" y="102"/>
                  <a:pt x="150" y="102"/>
                </a:cubicBezTo>
                <a:cubicBezTo>
                  <a:pt x="150" y="82"/>
                  <a:pt x="150" y="82"/>
                  <a:pt x="150" y="82"/>
                </a:cubicBezTo>
                <a:cubicBezTo>
                  <a:pt x="152" y="82"/>
                  <a:pt x="152" y="82"/>
                  <a:pt x="152" y="82"/>
                </a:cubicBezTo>
                <a:cubicBezTo>
                  <a:pt x="152" y="73"/>
                  <a:pt x="152" y="73"/>
                  <a:pt x="152" y="73"/>
                </a:cubicBezTo>
                <a:cubicBezTo>
                  <a:pt x="148" y="73"/>
                  <a:pt x="148" y="73"/>
                  <a:pt x="148" y="73"/>
                </a:cubicBezTo>
                <a:cubicBezTo>
                  <a:pt x="146" y="55"/>
                  <a:pt x="133" y="40"/>
                  <a:pt x="115" y="37"/>
                </a:cubicBezTo>
                <a:cubicBezTo>
                  <a:pt x="115" y="37"/>
                  <a:pt x="115" y="37"/>
                  <a:pt x="115" y="37"/>
                </a:cubicBezTo>
                <a:cubicBezTo>
                  <a:pt x="115" y="34"/>
                  <a:pt x="113" y="32"/>
                  <a:pt x="111" y="31"/>
                </a:cubicBezTo>
                <a:cubicBezTo>
                  <a:pt x="111" y="24"/>
                  <a:pt x="108" y="0"/>
                  <a:pt x="108" y="0"/>
                </a:cubicBezTo>
                <a:cubicBezTo>
                  <a:pt x="108" y="0"/>
                  <a:pt x="106" y="24"/>
                  <a:pt x="106" y="31"/>
                </a:cubicBezTo>
                <a:cubicBezTo>
                  <a:pt x="103" y="32"/>
                  <a:pt x="102" y="34"/>
                  <a:pt x="102" y="37"/>
                </a:cubicBezTo>
                <a:cubicBezTo>
                  <a:pt x="102" y="37"/>
                  <a:pt x="102" y="37"/>
                  <a:pt x="102" y="37"/>
                </a:cubicBezTo>
                <a:cubicBezTo>
                  <a:pt x="85" y="40"/>
                  <a:pt x="72" y="53"/>
                  <a:pt x="70" y="69"/>
                </a:cubicBezTo>
                <a:cubicBezTo>
                  <a:pt x="96" y="69"/>
                  <a:pt x="96" y="69"/>
                  <a:pt x="96" y="69"/>
                </a:cubicBezTo>
                <a:cubicBezTo>
                  <a:pt x="97" y="69"/>
                  <a:pt x="98" y="70"/>
                  <a:pt x="98" y="71"/>
                </a:cubicBezTo>
                <a:cubicBezTo>
                  <a:pt x="98" y="72"/>
                  <a:pt x="97" y="73"/>
                  <a:pt x="96" y="73"/>
                </a:cubicBezTo>
                <a:cubicBezTo>
                  <a:pt x="64" y="73"/>
                  <a:pt x="64" y="73"/>
                  <a:pt x="64" y="73"/>
                </a:cubicBezTo>
                <a:cubicBezTo>
                  <a:pt x="64" y="82"/>
                  <a:pt x="64" y="82"/>
                  <a:pt x="64" y="82"/>
                </a:cubicBezTo>
                <a:cubicBezTo>
                  <a:pt x="67" y="82"/>
                  <a:pt x="67" y="82"/>
                  <a:pt x="67" y="82"/>
                </a:cubicBezTo>
                <a:cubicBezTo>
                  <a:pt x="67" y="102"/>
                  <a:pt x="67" y="102"/>
                  <a:pt x="67" y="102"/>
                </a:cubicBezTo>
                <a:cubicBezTo>
                  <a:pt x="13" y="112"/>
                  <a:pt x="13" y="112"/>
                  <a:pt x="13" y="112"/>
                </a:cubicBezTo>
                <a:cubicBezTo>
                  <a:pt x="9" y="112"/>
                  <a:pt x="9" y="112"/>
                  <a:pt x="9" y="112"/>
                </a:cubicBezTo>
                <a:cubicBezTo>
                  <a:pt x="9" y="121"/>
                  <a:pt x="9" y="121"/>
                  <a:pt x="9" y="121"/>
                </a:cubicBezTo>
                <a:cubicBezTo>
                  <a:pt x="12" y="121"/>
                  <a:pt x="12" y="121"/>
                  <a:pt x="12" y="121"/>
                </a:cubicBezTo>
                <a:cubicBezTo>
                  <a:pt x="12" y="166"/>
                  <a:pt x="12" y="166"/>
                  <a:pt x="12" y="166"/>
                </a:cubicBezTo>
                <a:cubicBezTo>
                  <a:pt x="5" y="166"/>
                  <a:pt x="5" y="166"/>
                  <a:pt x="5" y="166"/>
                </a:cubicBezTo>
                <a:cubicBezTo>
                  <a:pt x="5" y="176"/>
                  <a:pt x="5" y="176"/>
                  <a:pt x="5" y="176"/>
                </a:cubicBezTo>
                <a:cubicBezTo>
                  <a:pt x="0" y="176"/>
                  <a:pt x="0" y="176"/>
                  <a:pt x="0" y="176"/>
                </a:cubicBezTo>
                <a:cubicBezTo>
                  <a:pt x="0" y="188"/>
                  <a:pt x="0" y="188"/>
                  <a:pt x="0" y="188"/>
                </a:cubicBezTo>
                <a:cubicBezTo>
                  <a:pt x="217" y="188"/>
                  <a:pt x="217" y="188"/>
                  <a:pt x="217" y="188"/>
                </a:cubicBezTo>
                <a:cubicBezTo>
                  <a:pt x="217" y="176"/>
                  <a:pt x="217" y="176"/>
                  <a:pt x="217" y="176"/>
                </a:cubicBezTo>
                <a:lnTo>
                  <a:pt x="211" y="176"/>
                </a:lnTo>
                <a:close/>
                <a:moveTo>
                  <a:pt x="124" y="84"/>
                </a:moveTo>
                <a:cubicBezTo>
                  <a:pt x="134" y="84"/>
                  <a:pt x="134" y="84"/>
                  <a:pt x="134" y="84"/>
                </a:cubicBezTo>
                <a:cubicBezTo>
                  <a:pt x="134" y="99"/>
                  <a:pt x="134" y="99"/>
                  <a:pt x="134" y="99"/>
                </a:cubicBezTo>
                <a:cubicBezTo>
                  <a:pt x="124" y="99"/>
                  <a:pt x="124" y="99"/>
                  <a:pt x="124" y="99"/>
                </a:cubicBezTo>
                <a:lnTo>
                  <a:pt x="124" y="84"/>
                </a:lnTo>
                <a:close/>
                <a:moveTo>
                  <a:pt x="104" y="84"/>
                </a:moveTo>
                <a:cubicBezTo>
                  <a:pt x="114" y="84"/>
                  <a:pt x="114" y="84"/>
                  <a:pt x="114" y="84"/>
                </a:cubicBezTo>
                <a:cubicBezTo>
                  <a:pt x="114" y="99"/>
                  <a:pt x="114" y="99"/>
                  <a:pt x="114" y="99"/>
                </a:cubicBezTo>
                <a:cubicBezTo>
                  <a:pt x="104" y="99"/>
                  <a:pt x="104" y="99"/>
                  <a:pt x="104" y="99"/>
                </a:cubicBezTo>
                <a:lnTo>
                  <a:pt x="104" y="84"/>
                </a:lnTo>
                <a:close/>
                <a:moveTo>
                  <a:pt x="83" y="84"/>
                </a:moveTo>
                <a:cubicBezTo>
                  <a:pt x="93" y="84"/>
                  <a:pt x="93" y="84"/>
                  <a:pt x="93" y="84"/>
                </a:cubicBezTo>
                <a:cubicBezTo>
                  <a:pt x="93" y="99"/>
                  <a:pt x="93" y="99"/>
                  <a:pt x="93" y="99"/>
                </a:cubicBezTo>
                <a:cubicBezTo>
                  <a:pt x="83" y="99"/>
                  <a:pt x="83" y="99"/>
                  <a:pt x="83" y="99"/>
                </a:cubicBezTo>
                <a:lnTo>
                  <a:pt x="83" y="84"/>
                </a:lnTo>
                <a:close/>
                <a:moveTo>
                  <a:pt x="37" y="169"/>
                </a:moveTo>
                <a:cubicBezTo>
                  <a:pt x="27" y="169"/>
                  <a:pt x="27" y="169"/>
                  <a:pt x="27" y="169"/>
                </a:cubicBezTo>
                <a:cubicBezTo>
                  <a:pt x="27" y="154"/>
                  <a:pt x="27" y="154"/>
                  <a:pt x="27" y="154"/>
                </a:cubicBezTo>
                <a:cubicBezTo>
                  <a:pt x="37" y="154"/>
                  <a:pt x="37" y="154"/>
                  <a:pt x="37" y="154"/>
                </a:cubicBezTo>
                <a:lnTo>
                  <a:pt x="37" y="169"/>
                </a:lnTo>
                <a:close/>
                <a:moveTo>
                  <a:pt x="37" y="141"/>
                </a:moveTo>
                <a:cubicBezTo>
                  <a:pt x="27" y="141"/>
                  <a:pt x="27" y="141"/>
                  <a:pt x="27" y="141"/>
                </a:cubicBezTo>
                <a:cubicBezTo>
                  <a:pt x="27" y="127"/>
                  <a:pt x="27" y="127"/>
                  <a:pt x="27" y="127"/>
                </a:cubicBezTo>
                <a:cubicBezTo>
                  <a:pt x="37" y="127"/>
                  <a:pt x="37" y="127"/>
                  <a:pt x="37" y="127"/>
                </a:cubicBezTo>
                <a:lnTo>
                  <a:pt x="37" y="141"/>
                </a:lnTo>
                <a:close/>
                <a:moveTo>
                  <a:pt x="57" y="169"/>
                </a:moveTo>
                <a:cubicBezTo>
                  <a:pt x="47" y="169"/>
                  <a:pt x="47" y="169"/>
                  <a:pt x="47" y="169"/>
                </a:cubicBezTo>
                <a:cubicBezTo>
                  <a:pt x="47" y="154"/>
                  <a:pt x="47" y="154"/>
                  <a:pt x="47" y="154"/>
                </a:cubicBezTo>
                <a:cubicBezTo>
                  <a:pt x="57" y="154"/>
                  <a:pt x="57" y="154"/>
                  <a:pt x="57" y="154"/>
                </a:cubicBezTo>
                <a:lnTo>
                  <a:pt x="57" y="169"/>
                </a:lnTo>
                <a:close/>
                <a:moveTo>
                  <a:pt x="57" y="141"/>
                </a:moveTo>
                <a:cubicBezTo>
                  <a:pt x="47" y="141"/>
                  <a:pt x="47" y="141"/>
                  <a:pt x="47" y="141"/>
                </a:cubicBezTo>
                <a:cubicBezTo>
                  <a:pt x="47" y="127"/>
                  <a:pt x="47" y="127"/>
                  <a:pt x="47" y="127"/>
                </a:cubicBezTo>
                <a:cubicBezTo>
                  <a:pt x="57" y="127"/>
                  <a:pt x="57" y="127"/>
                  <a:pt x="57" y="127"/>
                </a:cubicBezTo>
                <a:lnTo>
                  <a:pt x="57" y="141"/>
                </a:lnTo>
                <a:close/>
                <a:moveTo>
                  <a:pt x="150" y="133"/>
                </a:moveTo>
                <a:cubicBezTo>
                  <a:pt x="142" y="133"/>
                  <a:pt x="142" y="133"/>
                  <a:pt x="142" y="133"/>
                </a:cubicBezTo>
                <a:cubicBezTo>
                  <a:pt x="142" y="176"/>
                  <a:pt x="142" y="176"/>
                  <a:pt x="142" y="176"/>
                </a:cubicBezTo>
                <a:cubicBezTo>
                  <a:pt x="133" y="176"/>
                  <a:pt x="133" y="176"/>
                  <a:pt x="133" y="176"/>
                </a:cubicBezTo>
                <a:cubicBezTo>
                  <a:pt x="133" y="133"/>
                  <a:pt x="133" y="133"/>
                  <a:pt x="133" y="133"/>
                </a:cubicBezTo>
                <a:cubicBezTo>
                  <a:pt x="123" y="133"/>
                  <a:pt x="123" y="133"/>
                  <a:pt x="123" y="133"/>
                </a:cubicBezTo>
                <a:cubicBezTo>
                  <a:pt x="123" y="176"/>
                  <a:pt x="123" y="176"/>
                  <a:pt x="123" y="176"/>
                </a:cubicBezTo>
                <a:cubicBezTo>
                  <a:pt x="114" y="176"/>
                  <a:pt x="114" y="176"/>
                  <a:pt x="114" y="176"/>
                </a:cubicBezTo>
                <a:cubicBezTo>
                  <a:pt x="114" y="133"/>
                  <a:pt x="114" y="133"/>
                  <a:pt x="114" y="133"/>
                </a:cubicBezTo>
                <a:cubicBezTo>
                  <a:pt x="103" y="133"/>
                  <a:pt x="103" y="133"/>
                  <a:pt x="103" y="133"/>
                </a:cubicBezTo>
                <a:cubicBezTo>
                  <a:pt x="103" y="176"/>
                  <a:pt x="103" y="176"/>
                  <a:pt x="103" y="176"/>
                </a:cubicBezTo>
                <a:cubicBezTo>
                  <a:pt x="94" y="176"/>
                  <a:pt x="94" y="176"/>
                  <a:pt x="94" y="176"/>
                </a:cubicBezTo>
                <a:cubicBezTo>
                  <a:pt x="94" y="133"/>
                  <a:pt x="94" y="133"/>
                  <a:pt x="94" y="133"/>
                </a:cubicBezTo>
                <a:cubicBezTo>
                  <a:pt x="84" y="133"/>
                  <a:pt x="84" y="133"/>
                  <a:pt x="84" y="133"/>
                </a:cubicBezTo>
                <a:cubicBezTo>
                  <a:pt x="84" y="176"/>
                  <a:pt x="84" y="176"/>
                  <a:pt x="84" y="176"/>
                </a:cubicBezTo>
                <a:cubicBezTo>
                  <a:pt x="75" y="176"/>
                  <a:pt x="75" y="176"/>
                  <a:pt x="75" y="176"/>
                </a:cubicBezTo>
                <a:cubicBezTo>
                  <a:pt x="75" y="133"/>
                  <a:pt x="75" y="133"/>
                  <a:pt x="75" y="133"/>
                </a:cubicBezTo>
                <a:cubicBezTo>
                  <a:pt x="67" y="133"/>
                  <a:pt x="67" y="133"/>
                  <a:pt x="67" y="133"/>
                </a:cubicBezTo>
                <a:cubicBezTo>
                  <a:pt x="67" y="125"/>
                  <a:pt x="67" y="125"/>
                  <a:pt x="67" y="125"/>
                </a:cubicBezTo>
                <a:cubicBezTo>
                  <a:pt x="108" y="111"/>
                  <a:pt x="108" y="111"/>
                  <a:pt x="108" y="111"/>
                </a:cubicBezTo>
                <a:cubicBezTo>
                  <a:pt x="150" y="125"/>
                  <a:pt x="150" y="125"/>
                  <a:pt x="150" y="125"/>
                </a:cubicBezTo>
                <a:lnTo>
                  <a:pt x="150" y="133"/>
                </a:lnTo>
                <a:close/>
                <a:moveTo>
                  <a:pt x="170" y="169"/>
                </a:moveTo>
                <a:cubicBezTo>
                  <a:pt x="160" y="169"/>
                  <a:pt x="160" y="169"/>
                  <a:pt x="160" y="169"/>
                </a:cubicBezTo>
                <a:cubicBezTo>
                  <a:pt x="160" y="154"/>
                  <a:pt x="160" y="154"/>
                  <a:pt x="160" y="154"/>
                </a:cubicBezTo>
                <a:cubicBezTo>
                  <a:pt x="170" y="154"/>
                  <a:pt x="170" y="154"/>
                  <a:pt x="170" y="154"/>
                </a:cubicBezTo>
                <a:lnTo>
                  <a:pt x="170" y="169"/>
                </a:lnTo>
                <a:close/>
                <a:moveTo>
                  <a:pt x="170" y="141"/>
                </a:moveTo>
                <a:cubicBezTo>
                  <a:pt x="160" y="141"/>
                  <a:pt x="160" y="141"/>
                  <a:pt x="160" y="141"/>
                </a:cubicBezTo>
                <a:cubicBezTo>
                  <a:pt x="160" y="127"/>
                  <a:pt x="160" y="127"/>
                  <a:pt x="160" y="127"/>
                </a:cubicBezTo>
                <a:cubicBezTo>
                  <a:pt x="170" y="127"/>
                  <a:pt x="170" y="127"/>
                  <a:pt x="170" y="127"/>
                </a:cubicBezTo>
                <a:lnTo>
                  <a:pt x="170" y="141"/>
                </a:lnTo>
                <a:close/>
                <a:moveTo>
                  <a:pt x="190" y="169"/>
                </a:moveTo>
                <a:cubicBezTo>
                  <a:pt x="180" y="169"/>
                  <a:pt x="180" y="169"/>
                  <a:pt x="180" y="169"/>
                </a:cubicBezTo>
                <a:cubicBezTo>
                  <a:pt x="180" y="154"/>
                  <a:pt x="180" y="154"/>
                  <a:pt x="180" y="154"/>
                </a:cubicBezTo>
                <a:cubicBezTo>
                  <a:pt x="190" y="154"/>
                  <a:pt x="190" y="154"/>
                  <a:pt x="190" y="154"/>
                </a:cubicBezTo>
                <a:lnTo>
                  <a:pt x="190" y="169"/>
                </a:lnTo>
                <a:close/>
                <a:moveTo>
                  <a:pt x="190" y="141"/>
                </a:moveTo>
                <a:cubicBezTo>
                  <a:pt x="180" y="141"/>
                  <a:pt x="180" y="141"/>
                  <a:pt x="180" y="141"/>
                </a:cubicBezTo>
                <a:cubicBezTo>
                  <a:pt x="180" y="127"/>
                  <a:pt x="180" y="127"/>
                  <a:pt x="180" y="127"/>
                </a:cubicBezTo>
                <a:cubicBezTo>
                  <a:pt x="190" y="127"/>
                  <a:pt x="190" y="127"/>
                  <a:pt x="190" y="127"/>
                </a:cubicBezTo>
                <a:lnTo>
                  <a:pt x="190" y="141"/>
                </a:ln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noChangeAspect="1" noEditPoints="1"/>
          </p:cNvSpPr>
          <p:nvPr/>
        </p:nvSpPr>
        <p:spPr bwMode="auto">
          <a:xfrm>
            <a:off x="6412449" y="2463156"/>
            <a:ext cx="795686" cy="732717"/>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accent3"/>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ounded Rectangle 11"/>
          <p:cNvSpPr/>
          <p:nvPr/>
        </p:nvSpPr>
        <p:spPr bwMode="gray">
          <a:xfrm>
            <a:off x="469185" y="1496248"/>
            <a:ext cx="3685032" cy="415751"/>
          </a:xfrm>
          <a:prstGeom prst="roundRect">
            <a:avLst/>
          </a:prstGeom>
          <a:solidFill>
            <a:schemeClr val="accent3"/>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SGR (Old)</a:t>
            </a:r>
          </a:p>
        </p:txBody>
      </p:sp>
      <p:sp>
        <p:nvSpPr>
          <p:cNvPr id="13" name="Rounded Rectangle 12"/>
          <p:cNvSpPr/>
          <p:nvPr/>
        </p:nvSpPr>
        <p:spPr bwMode="gray">
          <a:xfrm>
            <a:off x="4972832" y="1496248"/>
            <a:ext cx="3683758" cy="415751"/>
          </a:xfrm>
          <a:prstGeom prst="roundRect">
            <a:avLst/>
          </a:prstGeom>
          <a:solidFill>
            <a:schemeClr val="accent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MACRA (New)</a:t>
            </a:r>
          </a:p>
        </p:txBody>
      </p:sp>
      <p:sp>
        <p:nvSpPr>
          <p:cNvPr id="19" name="Oval 18"/>
          <p:cNvSpPr/>
          <p:nvPr/>
        </p:nvSpPr>
        <p:spPr bwMode="gray">
          <a:xfrm>
            <a:off x="4050550" y="1253059"/>
            <a:ext cx="1042900" cy="1042900"/>
          </a:xfrm>
          <a:prstGeom prst="ellipse">
            <a:avLst/>
          </a:prstGeom>
          <a:solidFill>
            <a:schemeClr val="accent2"/>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2400" b="1" dirty="0" smtClean="0">
                <a:solidFill>
                  <a:schemeClr val="bg1"/>
                </a:solidFill>
              </a:rPr>
              <a:t>vs.</a:t>
            </a:r>
          </a:p>
        </p:txBody>
      </p:sp>
    </p:spTree>
    <p:extLst>
      <p:ext uri="{BB962C8B-B14F-4D97-AF65-F5344CB8AC3E}">
        <p14:creationId xmlns:p14="http://schemas.microsoft.com/office/powerpoint/2010/main" val="36874247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MACRA is a new Medicare payment law that will drive the future of health care payment and delivery system reform for physicians, providers, and plans across their payer mix</a:t>
            </a:r>
            <a:endParaRPr lang="en-US" dirty="0"/>
          </a:p>
        </p:txBody>
      </p:sp>
      <p:sp>
        <p:nvSpPr>
          <p:cNvPr id="3" name="Title 2"/>
          <p:cNvSpPr>
            <a:spLocks noGrp="1"/>
          </p:cNvSpPr>
          <p:nvPr>
            <p:ph type="title"/>
          </p:nvPr>
        </p:nvSpPr>
        <p:spPr/>
        <p:txBody>
          <a:bodyPr/>
          <a:lstStyle/>
          <a:p>
            <a:r>
              <a:rPr lang="en-US" dirty="0" smtClean="0"/>
              <a:t>MACRA: Disruptive by Design</a:t>
            </a:r>
            <a:endParaRPr lang="en-US" dirty="0"/>
          </a:p>
        </p:txBody>
      </p:sp>
      <p:sp>
        <p:nvSpPr>
          <p:cNvPr id="4" name="TextBox 3"/>
          <p:cNvSpPr txBox="1"/>
          <p:nvPr/>
        </p:nvSpPr>
        <p:spPr>
          <a:xfrm>
            <a:off x="365760" y="1503836"/>
            <a:ext cx="8412480" cy="923330"/>
          </a:xfrm>
          <a:prstGeom prst="rect">
            <a:avLst/>
          </a:prstGeom>
          <a:noFill/>
        </p:spPr>
        <p:txBody>
          <a:bodyPr wrap="square" lIns="0" tIns="0" rIns="0" bIns="0" rtlCol="0">
            <a:spAutoFit/>
          </a:bodyPr>
          <a:lstStyle/>
          <a:p>
            <a:pPr>
              <a:spcBef>
                <a:spcPts val="1200"/>
              </a:spcBef>
              <a:buSzPct val="25000"/>
            </a:pPr>
            <a:r>
              <a:rPr lang="en-US" sz="2000" b="1" i="1" dirty="0" smtClean="0">
                <a:solidFill>
                  <a:schemeClr val="accent3"/>
                </a:solidFill>
              </a:rPr>
              <a:t>MACRA is a Game </a:t>
            </a:r>
            <a:r>
              <a:rPr lang="en-US" sz="2000" b="1" i="1" dirty="0">
                <a:solidFill>
                  <a:schemeClr val="accent3"/>
                </a:solidFill>
              </a:rPr>
              <a:t>Changer…the new law aims to fundamentally change the health care payment system and drive the delivery of health care in the future</a:t>
            </a:r>
          </a:p>
        </p:txBody>
      </p:sp>
      <p:sp>
        <p:nvSpPr>
          <p:cNvPr id="6" name="TextBox 5"/>
          <p:cNvSpPr txBox="1"/>
          <p:nvPr/>
        </p:nvSpPr>
        <p:spPr>
          <a:xfrm>
            <a:off x="6283036" y="3954877"/>
            <a:ext cx="2496312" cy="1723549"/>
          </a:xfrm>
          <a:prstGeom prst="rect">
            <a:avLst/>
          </a:prstGeom>
          <a:noFill/>
        </p:spPr>
        <p:txBody>
          <a:bodyPr wrap="square" lIns="0" tIns="0" rIns="0" bIns="0" rtlCol="0">
            <a:spAutoFit/>
          </a:bodyPr>
          <a:lstStyle/>
          <a:p>
            <a:pPr>
              <a:spcBef>
                <a:spcPts val="1200"/>
              </a:spcBef>
              <a:buSzPct val="25000"/>
            </a:pPr>
            <a:r>
              <a:rPr lang="en-US" sz="1600" i="1" dirty="0" smtClean="0">
                <a:solidFill>
                  <a:schemeClr val="tx1">
                    <a:lumMod val="75000"/>
                    <a:lumOff val="25000"/>
                  </a:schemeClr>
                </a:solidFill>
              </a:rPr>
              <a:t>MACRA offers significant financial incentives for health care professionals to participate in risk-bearing, coordinated care models and to move away from the fee for service system</a:t>
            </a:r>
            <a:endParaRPr lang="en-US" sz="1600" i="1" dirty="0">
              <a:solidFill>
                <a:schemeClr val="tx1">
                  <a:lumMod val="75000"/>
                  <a:lumOff val="25000"/>
                </a:schemeClr>
              </a:solidFill>
            </a:endParaRPr>
          </a:p>
        </p:txBody>
      </p:sp>
      <p:sp>
        <p:nvSpPr>
          <p:cNvPr id="8" name="TextBox 7"/>
          <p:cNvSpPr txBox="1"/>
          <p:nvPr/>
        </p:nvSpPr>
        <p:spPr>
          <a:xfrm>
            <a:off x="365760" y="3954877"/>
            <a:ext cx="2496312" cy="1969770"/>
          </a:xfrm>
          <a:prstGeom prst="rect">
            <a:avLst/>
          </a:prstGeom>
          <a:noFill/>
        </p:spPr>
        <p:txBody>
          <a:bodyPr wrap="square" lIns="0" tIns="0" rIns="0" bIns="0" rtlCol="0">
            <a:spAutoFit/>
          </a:bodyPr>
          <a:lstStyle/>
          <a:p>
            <a:pPr>
              <a:spcBef>
                <a:spcPts val="1200"/>
              </a:spcBef>
              <a:buSzPct val="25000"/>
            </a:pPr>
            <a:r>
              <a:rPr lang="en-US" sz="1600" i="1" dirty="0" smtClean="0">
                <a:solidFill>
                  <a:schemeClr val="tx1">
                    <a:lumMod val="75000"/>
                    <a:lumOff val="25000"/>
                  </a:schemeClr>
                </a:solidFill>
              </a:rPr>
              <a:t>MACRA repeals the Sustainable Growth Rate (SGR) formula for physician payments and sets updates to the Medicare Physician Fee Schedule for all years in the future</a:t>
            </a:r>
            <a:endParaRPr lang="en-US" sz="1600" i="1" dirty="0">
              <a:solidFill>
                <a:schemeClr val="tx1">
                  <a:lumMod val="75000"/>
                  <a:lumOff val="25000"/>
                </a:schemeClr>
              </a:solidFill>
            </a:endParaRPr>
          </a:p>
        </p:txBody>
      </p:sp>
      <p:sp>
        <p:nvSpPr>
          <p:cNvPr id="9" name="TextBox 8"/>
          <p:cNvSpPr txBox="1"/>
          <p:nvPr/>
        </p:nvSpPr>
        <p:spPr>
          <a:xfrm>
            <a:off x="3324398" y="3954877"/>
            <a:ext cx="2496312" cy="1477328"/>
          </a:xfrm>
          <a:prstGeom prst="rect">
            <a:avLst/>
          </a:prstGeom>
          <a:noFill/>
        </p:spPr>
        <p:txBody>
          <a:bodyPr wrap="square" lIns="0" tIns="0" rIns="0" bIns="0" rtlCol="0">
            <a:spAutoFit/>
          </a:bodyPr>
          <a:lstStyle/>
          <a:p>
            <a:pPr>
              <a:spcBef>
                <a:spcPts val="1200"/>
              </a:spcBef>
              <a:buSzPct val="25000"/>
            </a:pPr>
            <a:r>
              <a:rPr lang="en-US" sz="1600" i="1" dirty="0" smtClean="0">
                <a:solidFill>
                  <a:schemeClr val="tx1">
                    <a:lumMod val="75000"/>
                    <a:lumOff val="25000"/>
                  </a:schemeClr>
                </a:solidFill>
              </a:rPr>
              <a:t>MACRA establishes a path toward a new payment system that will more closely align reimbursement to quality and outcomes</a:t>
            </a:r>
            <a:endParaRPr lang="en-US" sz="1600" i="1" dirty="0">
              <a:solidFill>
                <a:schemeClr val="tx1">
                  <a:lumMod val="75000"/>
                  <a:lumOff val="25000"/>
                </a:schemeClr>
              </a:solidFill>
            </a:endParaRPr>
          </a:p>
        </p:txBody>
      </p:sp>
      <p:sp>
        <p:nvSpPr>
          <p:cNvPr id="11" name="Freeform 72"/>
          <p:cNvSpPr>
            <a:spLocks noChangeAspect="1" noEditPoints="1"/>
          </p:cNvSpPr>
          <p:nvPr/>
        </p:nvSpPr>
        <p:spPr bwMode="auto">
          <a:xfrm>
            <a:off x="911225" y="2676264"/>
            <a:ext cx="982229" cy="852987"/>
          </a:xfrm>
          <a:custGeom>
            <a:avLst/>
            <a:gdLst>
              <a:gd name="T0" fmla="*/ 211 w 217"/>
              <a:gd name="T1" fmla="*/ 166 h 188"/>
              <a:gd name="T2" fmla="*/ 205 w 217"/>
              <a:gd name="T3" fmla="*/ 121 h 188"/>
              <a:gd name="T4" fmla="*/ 208 w 217"/>
              <a:gd name="T5" fmla="*/ 112 h 188"/>
              <a:gd name="T6" fmla="*/ 205 w 217"/>
              <a:gd name="T7" fmla="*/ 112 h 188"/>
              <a:gd name="T8" fmla="*/ 150 w 217"/>
              <a:gd name="T9" fmla="*/ 82 h 188"/>
              <a:gd name="T10" fmla="*/ 152 w 217"/>
              <a:gd name="T11" fmla="*/ 73 h 188"/>
              <a:gd name="T12" fmla="*/ 115 w 217"/>
              <a:gd name="T13" fmla="*/ 37 h 188"/>
              <a:gd name="T14" fmla="*/ 111 w 217"/>
              <a:gd name="T15" fmla="*/ 31 h 188"/>
              <a:gd name="T16" fmla="*/ 106 w 217"/>
              <a:gd name="T17" fmla="*/ 31 h 188"/>
              <a:gd name="T18" fmla="*/ 102 w 217"/>
              <a:gd name="T19" fmla="*/ 37 h 188"/>
              <a:gd name="T20" fmla="*/ 96 w 217"/>
              <a:gd name="T21" fmla="*/ 69 h 188"/>
              <a:gd name="T22" fmla="*/ 96 w 217"/>
              <a:gd name="T23" fmla="*/ 73 h 188"/>
              <a:gd name="T24" fmla="*/ 64 w 217"/>
              <a:gd name="T25" fmla="*/ 82 h 188"/>
              <a:gd name="T26" fmla="*/ 67 w 217"/>
              <a:gd name="T27" fmla="*/ 102 h 188"/>
              <a:gd name="T28" fmla="*/ 9 w 217"/>
              <a:gd name="T29" fmla="*/ 112 h 188"/>
              <a:gd name="T30" fmla="*/ 12 w 217"/>
              <a:gd name="T31" fmla="*/ 121 h 188"/>
              <a:gd name="T32" fmla="*/ 5 w 217"/>
              <a:gd name="T33" fmla="*/ 166 h 188"/>
              <a:gd name="T34" fmla="*/ 0 w 217"/>
              <a:gd name="T35" fmla="*/ 176 h 188"/>
              <a:gd name="T36" fmla="*/ 217 w 217"/>
              <a:gd name="T37" fmla="*/ 188 h 188"/>
              <a:gd name="T38" fmla="*/ 211 w 217"/>
              <a:gd name="T39" fmla="*/ 176 h 188"/>
              <a:gd name="T40" fmla="*/ 134 w 217"/>
              <a:gd name="T41" fmla="*/ 84 h 188"/>
              <a:gd name="T42" fmla="*/ 124 w 217"/>
              <a:gd name="T43" fmla="*/ 99 h 188"/>
              <a:gd name="T44" fmla="*/ 104 w 217"/>
              <a:gd name="T45" fmla="*/ 84 h 188"/>
              <a:gd name="T46" fmla="*/ 114 w 217"/>
              <a:gd name="T47" fmla="*/ 99 h 188"/>
              <a:gd name="T48" fmla="*/ 104 w 217"/>
              <a:gd name="T49" fmla="*/ 84 h 188"/>
              <a:gd name="T50" fmla="*/ 93 w 217"/>
              <a:gd name="T51" fmla="*/ 84 h 188"/>
              <a:gd name="T52" fmla="*/ 83 w 217"/>
              <a:gd name="T53" fmla="*/ 99 h 188"/>
              <a:gd name="T54" fmla="*/ 37 w 217"/>
              <a:gd name="T55" fmla="*/ 169 h 188"/>
              <a:gd name="T56" fmla="*/ 27 w 217"/>
              <a:gd name="T57" fmla="*/ 154 h 188"/>
              <a:gd name="T58" fmla="*/ 37 w 217"/>
              <a:gd name="T59" fmla="*/ 169 h 188"/>
              <a:gd name="T60" fmla="*/ 27 w 217"/>
              <a:gd name="T61" fmla="*/ 141 h 188"/>
              <a:gd name="T62" fmla="*/ 37 w 217"/>
              <a:gd name="T63" fmla="*/ 127 h 188"/>
              <a:gd name="T64" fmla="*/ 57 w 217"/>
              <a:gd name="T65" fmla="*/ 169 h 188"/>
              <a:gd name="T66" fmla="*/ 47 w 217"/>
              <a:gd name="T67" fmla="*/ 154 h 188"/>
              <a:gd name="T68" fmla="*/ 57 w 217"/>
              <a:gd name="T69" fmla="*/ 169 h 188"/>
              <a:gd name="T70" fmla="*/ 47 w 217"/>
              <a:gd name="T71" fmla="*/ 141 h 188"/>
              <a:gd name="T72" fmla="*/ 57 w 217"/>
              <a:gd name="T73" fmla="*/ 127 h 188"/>
              <a:gd name="T74" fmla="*/ 150 w 217"/>
              <a:gd name="T75" fmla="*/ 133 h 188"/>
              <a:gd name="T76" fmla="*/ 142 w 217"/>
              <a:gd name="T77" fmla="*/ 176 h 188"/>
              <a:gd name="T78" fmla="*/ 133 w 217"/>
              <a:gd name="T79" fmla="*/ 133 h 188"/>
              <a:gd name="T80" fmla="*/ 123 w 217"/>
              <a:gd name="T81" fmla="*/ 176 h 188"/>
              <a:gd name="T82" fmla="*/ 114 w 217"/>
              <a:gd name="T83" fmla="*/ 133 h 188"/>
              <a:gd name="T84" fmla="*/ 103 w 217"/>
              <a:gd name="T85" fmla="*/ 176 h 188"/>
              <a:gd name="T86" fmla="*/ 94 w 217"/>
              <a:gd name="T87" fmla="*/ 133 h 188"/>
              <a:gd name="T88" fmla="*/ 84 w 217"/>
              <a:gd name="T89" fmla="*/ 176 h 188"/>
              <a:gd name="T90" fmla="*/ 75 w 217"/>
              <a:gd name="T91" fmla="*/ 133 h 188"/>
              <a:gd name="T92" fmla="*/ 67 w 217"/>
              <a:gd name="T93" fmla="*/ 125 h 188"/>
              <a:gd name="T94" fmla="*/ 150 w 217"/>
              <a:gd name="T95" fmla="*/ 125 h 188"/>
              <a:gd name="T96" fmla="*/ 170 w 217"/>
              <a:gd name="T97" fmla="*/ 169 h 188"/>
              <a:gd name="T98" fmla="*/ 160 w 217"/>
              <a:gd name="T99" fmla="*/ 154 h 188"/>
              <a:gd name="T100" fmla="*/ 170 w 217"/>
              <a:gd name="T101" fmla="*/ 169 h 188"/>
              <a:gd name="T102" fmla="*/ 160 w 217"/>
              <a:gd name="T103" fmla="*/ 141 h 188"/>
              <a:gd name="T104" fmla="*/ 170 w 217"/>
              <a:gd name="T105" fmla="*/ 127 h 188"/>
              <a:gd name="T106" fmla="*/ 190 w 217"/>
              <a:gd name="T107" fmla="*/ 169 h 188"/>
              <a:gd name="T108" fmla="*/ 180 w 217"/>
              <a:gd name="T109" fmla="*/ 154 h 188"/>
              <a:gd name="T110" fmla="*/ 190 w 217"/>
              <a:gd name="T111" fmla="*/ 169 h 188"/>
              <a:gd name="T112" fmla="*/ 180 w 217"/>
              <a:gd name="T113" fmla="*/ 141 h 188"/>
              <a:gd name="T114" fmla="*/ 190 w 217"/>
              <a:gd name="T115" fmla="*/ 12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188">
                <a:moveTo>
                  <a:pt x="211" y="176"/>
                </a:moveTo>
                <a:cubicBezTo>
                  <a:pt x="211" y="166"/>
                  <a:pt x="211" y="166"/>
                  <a:pt x="211" y="166"/>
                </a:cubicBezTo>
                <a:cubicBezTo>
                  <a:pt x="205" y="166"/>
                  <a:pt x="205" y="166"/>
                  <a:pt x="205" y="166"/>
                </a:cubicBezTo>
                <a:cubicBezTo>
                  <a:pt x="205" y="121"/>
                  <a:pt x="205" y="121"/>
                  <a:pt x="205" y="121"/>
                </a:cubicBezTo>
                <a:cubicBezTo>
                  <a:pt x="208" y="121"/>
                  <a:pt x="208" y="121"/>
                  <a:pt x="208" y="121"/>
                </a:cubicBezTo>
                <a:cubicBezTo>
                  <a:pt x="208" y="112"/>
                  <a:pt x="208" y="112"/>
                  <a:pt x="208" y="112"/>
                </a:cubicBezTo>
                <a:cubicBezTo>
                  <a:pt x="205" y="112"/>
                  <a:pt x="205" y="112"/>
                  <a:pt x="205" y="112"/>
                </a:cubicBezTo>
                <a:cubicBezTo>
                  <a:pt x="205" y="112"/>
                  <a:pt x="205" y="112"/>
                  <a:pt x="205" y="112"/>
                </a:cubicBezTo>
                <a:cubicBezTo>
                  <a:pt x="150" y="102"/>
                  <a:pt x="150" y="102"/>
                  <a:pt x="150" y="102"/>
                </a:cubicBezTo>
                <a:cubicBezTo>
                  <a:pt x="150" y="82"/>
                  <a:pt x="150" y="82"/>
                  <a:pt x="150" y="82"/>
                </a:cubicBezTo>
                <a:cubicBezTo>
                  <a:pt x="152" y="82"/>
                  <a:pt x="152" y="82"/>
                  <a:pt x="152" y="82"/>
                </a:cubicBezTo>
                <a:cubicBezTo>
                  <a:pt x="152" y="73"/>
                  <a:pt x="152" y="73"/>
                  <a:pt x="152" y="73"/>
                </a:cubicBezTo>
                <a:cubicBezTo>
                  <a:pt x="148" y="73"/>
                  <a:pt x="148" y="73"/>
                  <a:pt x="148" y="73"/>
                </a:cubicBezTo>
                <a:cubicBezTo>
                  <a:pt x="146" y="55"/>
                  <a:pt x="133" y="40"/>
                  <a:pt x="115" y="37"/>
                </a:cubicBezTo>
                <a:cubicBezTo>
                  <a:pt x="115" y="37"/>
                  <a:pt x="115" y="37"/>
                  <a:pt x="115" y="37"/>
                </a:cubicBezTo>
                <a:cubicBezTo>
                  <a:pt x="115" y="34"/>
                  <a:pt x="113" y="32"/>
                  <a:pt x="111" y="31"/>
                </a:cubicBezTo>
                <a:cubicBezTo>
                  <a:pt x="111" y="24"/>
                  <a:pt x="108" y="0"/>
                  <a:pt x="108" y="0"/>
                </a:cubicBezTo>
                <a:cubicBezTo>
                  <a:pt x="108" y="0"/>
                  <a:pt x="106" y="24"/>
                  <a:pt x="106" y="31"/>
                </a:cubicBezTo>
                <a:cubicBezTo>
                  <a:pt x="103" y="32"/>
                  <a:pt x="102" y="34"/>
                  <a:pt x="102" y="37"/>
                </a:cubicBezTo>
                <a:cubicBezTo>
                  <a:pt x="102" y="37"/>
                  <a:pt x="102" y="37"/>
                  <a:pt x="102" y="37"/>
                </a:cubicBezTo>
                <a:cubicBezTo>
                  <a:pt x="85" y="40"/>
                  <a:pt x="72" y="53"/>
                  <a:pt x="70" y="69"/>
                </a:cubicBezTo>
                <a:cubicBezTo>
                  <a:pt x="96" y="69"/>
                  <a:pt x="96" y="69"/>
                  <a:pt x="96" y="69"/>
                </a:cubicBezTo>
                <a:cubicBezTo>
                  <a:pt x="97" y="69"/>
                  <a:pt x="98" y="70"/>
                  <a:pt x="98" y="71"/>
                </a:cubicBezTo>
                <a:cubicBezTo>
                  <a:pt x="98" y="72"/>
                  <a:pt x="97" y="73"/>
                  <a:pt x="96" y="73"/>
                </a:cubicBezTo>
                <a:cubicBezTo>
                  <a:pt x="64" y="73"/>
                  <a:pt x="64" y="73"/>
                  <a:pt x="64" y="73"/>
                </a:cubicBezTo>
                <a:cubicBezTo>
                  <a:pt x="64" y="82"/>
                  <a:pt x="64" y="82"/>
                  <a:pt x="64" y="82"/>
                </a:cubicBezTo>
                <a:cubicBezTo>
                  <a:pt x="67" y="82"/>
                  <a:pt x="67" y="82"/>
                  <a:pt x="67" y="82"/>
                </a:cubicBezTo>
                <a:cubicBezTo>
                  <a:pt x="67" y="102"/>
                  <a:pt x="67" y="102"/>
                  <a:pt x="67" y="102"/>
                </a:cubicBezTo>
                <a:cubicBezTo>
                  <a:pt x="13" y="112"/>
                  <a:pt x="13" y="112"/>
                  <a:pt x="13" y="112"/>
                </a:cubicBezTo>
                <a:cubicBezTo>
                  <a:pt x="9" y="112"/>
                  <a:pt x="9" y="112"/>
                  <a:pt x="9" y="112"/>
                </a:cubicBezTo>
                <a:cubicBezTo>
                  <a:pt x="9" y="121"/>
                  <a:pt x="9" y="121"/>
                  <a:pt x="9" y="121"/>
                </a:cubicBezTo>
                <a:cubicBezTo>
                  <a:pt x="12" y="121"/>
                  <a:pt x="12" y="121"/>
                  <a:pt x="12" y="121"/>
                </a:cubicBezTo>
                <a:cubicBezTo>
                  <a:pt x="12" y="166"/>
                  <a:pt x="12" y="166"/>
                  <a:pt x="12" y="166"/>
                </a:cubicBezTo>
                <a:cubicBezTo>
                  <a:pt x="5" y="166"/>
                  <a:pt x="5" y="166"/>
                  <a:pt x="5" y="166"/>
                </a:cubicBezTo>
                <a:cubicBezTo>
                  <a:pt x="5" y="176"/>
                  <a:pt x="5" y="176"/>
                  <a:pt x="5" y="176"/>
                </a:cubicBezTo>
                <a:cubicBezTo>
                  <a:pt x="0" y="176"/>
                  <a:pt x="0" y="176"/>
                  <a:pt x="0" y="176"/>
                </a:cubicBezTo>
                <a:cubicBezTo>
                  <a:pt x="0" y="188"/>
                  <a:pt x="0" y="188"/>
                  <a:pt x="0" y="188"/>
                </a:cubicBezTo>
                <a:cubicBezTo>
                  <a:pt x="217" y="188"/>
                  <a:pt x="217" y="188"/>
                  <a:pt x="217" y="188"/>
                </a:cubicBezTo>
                <a:cubicBezTo>
                  <a:pt x="217" y="176"/>
                  <a:pt x="217" y="176"/>
                  <a:pt x="217" y="176"/>
                </a:cubicBezTo>
                <a:lnTo>
                  <a:pt x="211" y="176"/>
                </a:lnTo>
                <a:close/>
                <a:moveTo>
                  <a:pt x="124" y="84"/>
                </a:moveTo>
                <a:cubicBezTo>
                  <a:pt x="134" y="84"/>
                  <a:pt x="134" y="84"/>
                  <a:pt x="134" y="84"/>
                </a:cubicBezTo>
                <a:cubicBezTo>
                  <a:pt x="134" y="99"/>
                  <a:pt x="134" y="99"/>
                  <a:pt x="134" y="99"/>
                </a:cubicBezTo>
                <a:cubicBezTo>
                  <a:pt x="124" y="99"/>
                  <a:pt x="124" y="99"/>
                  <a:pt x="124" y="99"/>
                </a:cubicBezTo>
                <a:lnTo>
                  <a:pt x="124" y="84"/>
                </a:lnTo>
                <a:close/>
                <a:moveTo>
                  <a:pt x="104" y="84"/>
                </a:moveTo>
                <a:cubicBezTo>
                  <a:pt x="114" y="84"/>
                  <a:pt x="114" y="84"/>
                  <a:pt x="114" y="84"/>
                </a:cubicBezTo>
                <a:cubicBezTo>
                  <a:pt x="114" y="99"/>
                  <a:pt x="114" y="99"/>
                  <a:pt x="114" y="99"/>
                </a:cubicBezTo>
                <a:cubicBezTo>
                  <a:pt x="104" y="99"/>
                  <a:pt x="104" y="99"/>
                  <a:pt x="104" y="99"/>
                </a:cubicBezTo>
                <a:lnTo>
                  <a:pt x="104" y="84"/>
                </a:lnTo>
                <a:close/>
                <a:moveTo>
                  <a:pt x="83" y="84"/>
                </a:moveTo>
                <a:cubicBezTo>
                  <a:pt x="93" y="84"/>
                  <a:pt x="93" y="84"/>
                  <a:pt x="93" y="84"/>
                </a:cubicBezTo>
                <a:cubicBezTo>
                  <a:pt x="93" y="99"/>
                  <a:pt x="93" y="99"/>
                  <a:pt x="93" y="99"/>
                </a:cubicBezTo>
                <a:cubicBezTo>
                  <a:pt x="83" y="99"/>
                  <a:pt x="83" y="99"/>
                  <a:pt x="83" y="99"/>
                </a:cubicBezTo>
                <a:lnTo>
                  <a:pt x="83" y="84"/>
                </a:lnTo>
                <a:close/>
                <a:moveTo>
                  <a:pt x="37" y="169"/>
                </a:moveTo>
                <a:cubicBezTo>
                  <a:pt x="27" y="169"/>
                  <a:pt x="27" y="169"/>
                  <a:pt x="27" y="169"/>
                </a:cubicBezTo>
                <a:cubicBezTo>
                  <a:pt x="27" y="154"/>
                  <a:pt x="27" y="154"/>
                  <a:pt x="27" y="154"/>
                </a:cubicBezTo>
                <a:cubicBezTo>
                  <a:pt x="37" y="154"/>
                  <a:pt x="37" y="154"/>
                  <a:pt x="37" y="154"/>
                </a:cubicBezTo>
                <a:lnTo>
                  <a:pt x="37" y="169"/>
                </a:lnTo>
                <a:close/>
                <a:moveTo>
                  <a:pt x="37" y="141"/>
                </a:moveTo>
                <a:cubicBezTo>
                  <a:pt x="27" y="141"/>
                  <a:pt x="27" y="141"/>
                  <a:pt x="27" y="141"/>
                </a:cubicBezTo>
                <a:cubicBezTo>
                  <a:pt x="27" y="127"/>
                  <a:pt x="27" y="127"/>
                  <a:pt x="27" y="127"/>
                </a:cubicBezTo>
                <a:cubicBezTo>
                  <a:pt x="37" y="127"/>
                  <a:pt x="37" y="127"/>
                  <a:pt x="37" y="127"/>
                </a:cubicBezTo>
                <a:lnTo>
                  <a:pt x="37" y="141"/>
                </a:lnTo>
                <a:close/>
                <a:moveTo>
                  <a:pt x="57" y="169"/>
                </a:moveTo>
                <a:cubicBezTo>
                  <a:pt x="47" y="169"/>
                  <a:pt x="47" y="169"/>
                  <a:pt x="47" y="169"/>
                </a:cubicBezTo>
                <a:cubicBezTo>
                  <a:pt x="47" y="154"/>
                  <a:pt x="47" y="154"/>
                  <a:pt x="47" y="154"/>
                </a:cubicBezTo>
                <a:cubicBezTo>
                  <a:pt x="57" y="154"/>
                  <a:pt x="57" y="154"/>
                  <a:pt x="57" y="154"/>
                </a:cubicBezTo>
                <a:lnTo>
                  <a:pt x="57" y="169"/>
                </a:lnTo>
                <a:close/>
                <a:moveTo>
                  <a:pt x="57" y="141"/>
                </a:moveTo>
                <a:cubicBezTo>
                  <a:pt x="47" y="141"/>
                  <a:pt x="47" y="141"/>
                  <a:pt x="47" y="141"/>
                </a:cubicBezTo>
                <a:cubicBezTo>
                  <a:pt x="47" y="127"/>
                  <a:pt x="47" y="127"/>
                  <a:pt x="47" y="127"/>
                </a:cubicBezTo>
                <a:cubicBezTo>
                  <a:pt x="57" y="127"/>
                  <a:pt x="57" y="127"/>
                  <a:pt x="57" y="127"/>
                </a:cubicBezTo>
                <a:lnTo>
                  <a:pt x="57" y="141"/>
                </a:lnTo>
                <a:close/>
                <a:moveTo>
                  <a:pt x="150" y="133"/>
                </a:moveTo>
                <a:cubicBezTo>
                  <a:pt x="142" y="133"/>
                  <a:pt x="142" y="133"/>
                  <a:pt x="142" y="133"/>
                </a:cubicBezTo>
                <a:cubicBezTo>
                  <a:pt x="142" y="176"/>
                  <a:pt x="142" y="176"/>
                  <a:pt x="142" y="176"/>
                </a:cubicBezTo>
                <a:cubicBezTo>
                  <a:pt x="133" y="176"/>
                  <a:pt x="133" y="176"/>
                  <a:pt x="133" y="176"/>
                </a:cubicBezTo>
                <a:cubicBezTo>
                  <a:pt x="133" y="133"/>
                  <a:pt x="133" y="133"/>
                  <a:pt x="133" y="133"/>
                </a:cubicBezTo>
                <a:cubicBezTo>
                  <a:pt x="123" y="133"/>
                  <a:pt x="123" y="133"/>
                  <a:pt x="123" y="133"/>
                </a:cubicBezTo>
                <a:cubicBezTo>
                  <a:pt x="123" y="176"/>
                  <a:pt x="123" y="176"/>
                  <a:pt x="123" y="176"/>
                </a:cubicBezTo>
                <a:cubicBezTo>
                  <a:pt x="114" y="176"/>
                  <a:pt x="114" y="176"/>
                  <a:pt x="114" y="176"/>
                </a:cubicBezTo>
                <a:cubicBezTo>
                  <a:pt x="114" y="133"/>
                  <a:pt x="114" y="133"/>
                  <a:pt x="114" y="133"/>
                </a:cubicBezTo>
                <a:cubicBezTo>
                  <a:pt x="103" y="133"/>
                  <a:pt x="103" y="133"/>
                  <a:pt x="103" y="133"/>
                </a:cubicBezTo>
                <a:cubicBezTo>
                  <a:pt x="103" y="176"/>
                  <a:pt x="103" y="176"/>
                  <a:pt x="103" y="176"/>
                </a:cubicBezTo>
                <a:cubicBezTo>
                  <a:pt x="94" y="176"/>
                  <a:pt x="94" y="176"/>
                  <a:pt x="94" y="176"/>
                </a:cubicBezTo>
                <a:cubicBezTo>
                  <a:pt x="94" y="133"/>
                  <a:pt x="94" y="133"/>
                  <a:pt x="94" y="133"/>
                </a:cubicBezTo>
                <a:cubicBezTo>
                  <a:pt x="84" y="133"/>
                  <a:pt x="84" y="133"/>
                  <a:pt x="84" y="133"/>
                </a:cubicBezTo>
                <a:cubicBezTo>
                  <a:pt x="84" y="176"/>
                  <a:pt x="84" y="176"/>
                  <a:pt x="84" y="176"/>
                </a:cubicBezTo>
                <a:cubicBezTo>
                  <a:pt x="75" y="176"/>
                  <a:pt x="75" y="176"/>
                  <a:pt x="75" y="176"/>
                </a:cubicBezTo>
                <a:cubicBezTo>
                  <a:pt x="75" y="133"/>
                  <a:pt x="75" y="133"/>
                  <a:pt x="75" y="133"/>
                </a:cubicBezTo>
                <a:cubicBezTo>
                  <a:pt x="67" y="133"/>
                  <a:pt x="67" y="133"/>
                  <a:pt x="67" y="133"/>
                </a:cubicBezTo>
                <a:cubicBezTo>
                  <a:pt x="67" y="125"/>
                  <a:pt x="67" y="125"/>
                  <a:pt x="67" y="125"/>
                </a:cubicBezTo>
                <a:cubicBezTo>
                  <a:pt x="108" y="111"/>
                  <a:pt x="108" y="111"/>
                  <a:pt x="108" y="111"/>
                </a:cubicBezTo>
                <a:cubicBezTo>
                  <a:pt x="150" y="125"/>
                  <a:pt x="150" y="125"/>
                  <a:pt x="150" y="125"/>
                </a:cubicBezTo>
                <a:lnTo>
                  <a:pt x="150" y="133"/>
                </a:lnTo>
                <a:close/>
                <a:moveTo>
                  <a:pt x="170" y="169"/>
                </a:moveTo>
                <a:cubicBezTo>
                  <a:pt x="160" y="169"/>
                  <a:pt x="160" y="169"/>
                  <a:pt x="160" y="169"/>
                </a:cubicBezTo>
                <a:cubicBezTo>
                  <a:pt x="160" y="154"/>
                  <a:pt x="160" y="154"/>
                  <a:pt x="160" y="154"/>
                </a:cubicBezTo>
                <a:cubicBezTo>
                  <a:pt x="170" y="154"/>
                  <a:pt x="170" y="154"/>
                  <a:pt x="170" y="154"/>
                </a:cubicBezTo>
                <a:lnTo>
                  <a:pt x="170" y="169"/>
                </a:lnTo>
                <a:close/>
                <a:moveTo>
                  <a:pt x="170" y="141"/>
                </a:moveTo>
                <a:cubicBezTo>
                  <a:pt x="160" y="141"/>
                  <a:pt x="160" y="141"/>
                  <a:pt x="160" y="141"/>
                </a:cubicBezTo>
                <a:cubicBezTo>
                  <a:pt x="160" y="127"/>
                  <a:pt x="160" y="127"/>
                  <a:pt x="160" y="127"/>
                </a:cubicBezTo>
                <a:cubicBezTo>
                  <a:pt x="170" y="127"/>
                  <a:pt x="170" y="127"/>
                  <a:pt x="170" y="127"/>
                </a:cubicBezTo>
                <a:lnTo>
                  <a:pt x="170" y="141"/>
                </a:lnTo>
                <a:close/>
                <a:moveTo>
                  <a:pt x="190" y="169"/>
                </a:moveTo>
                <a:cubicBezTo>
                  <a:pt x="180" y="169"/>
                  <a:pt x="180" y="169"/>
                  <a:pt x="180" y="169"/>
                </a:cubicBezTo>
                <a:cubicBezTo>
                  <a:pt x="180" y="154"/>
                  <a:pt x="180" y="154"/>
                  <a:pt x="180" y="154"/>
                </a:cubicBezTo>
                <a:cubicBezTo>
                  <a:pt x="190" y="154"/>
                  <a:pt x="190" y="154"/>
                  <a:pt x="190" y="154"/>
                </a:cubicBezTo>
                <a:lnTo>
                  <a:pt x="190" y="169"/>
                </a:lnTo>
                <a:close/>
                <a:moveTo>
                  <a:pt x="190" y="141"/>
                </a:moveTo>
                <a:cubicBezTo>
                  <a:pt x="180" y="141"/>
                  <a:pt x="180" y="141"/>
                  <a:pt x="180" y="141"/>
                </a:cubicBezTo>
                <a:cubicBezTo>
                  <a:pt x="180" y="127"/>
                  <a:pt x="180" y="127"/>
                  <a:pt x="180" y="127"/>
                </a:cubicBezTo>
                <a:cubicBezTo>
                  <a:pt x="190" y="127"/>
                  <a:pt x="190" y="127"/>
                  <a:pt x="190" y="127"/>
                </a:cubicBezTo>
                <a:lnTo>
                  <a:pt x="190" y="14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81"/>
          <p:cNvSpPr>
            <a:spLocks noChangeAspect="1" noEditPoints="1"/>
          </p:cNvSpPr>
          <p:nvPr/>
        </p:nvSpPr>
        <p:spPr bwMode="auto">
          <a:xfrm>
            <a:off x="4200154" y="2772909"/>
            <a:ext cx="732064" cy="756342"/>
          </a:xfrm>
          <a:custGeom>
            <a:avLst/>
            <a:gdLst>
              <a:gd name="T0" fmla="*/ 396 w 636"/>
              <a:gd name="T1" fmla="*/ 246 h 661"/>
              <a:gd name="T2" fmla="*/ 342 w 636"/>
              <a:gd name="T3" fmla="*/ 299 h 661"/>
              <a:gd name="T4" fmla="*/ 376 w 636"/>
              <a:gd name="T5" fmla="*/ 370 h 661"/>
              <a:gd name="T6" fmla="*/ 186 w 636"/>
              <a:gd name="T7" fmla="*/ 559 h 661"/>
              <a:gd name="T8" fmla="*/ 143 w 636"/>
              <a:gd name="T9" fmla="*/ 585 h 661"/>
              <a:gd name="T10" fmla="*/ 110 w 636"/>
              <a:gd name="T11" fmla="*/ 566 h 661"/>
              <a:gd name="T12" fmla="*/ 89 w 636"/>
              <a:gd name="T13" fmla="*/ 544 h 661"/>
              <a:gd name="T14" fmla="*/ 80 w 636"/>
              <a:gd name="T15" fmla="*/ 497 h 661"/>
              <a:gd name="T16" fmla="*/ 193 w 636"/>
              <a:gd name="T17" fmla="*/ 341 h 661"/>
              <a:gd name="T18" fmla="*/ 24 w 636"/>
              <a:gd name="T19" fmla="*/ 446 h 661"/>
              <a:gd name="T20" fmla="*/ 0 w 636"/>
              <a:gd name="T21" fmla="*/ 512 h 661"/>
              <a:gd name="T22" fmla="*/ 59 w 636"/>
              <a:gd name="T23" fmla="*/ 622 h 661"/>
              <a:gd name="T24" fmla="*/ 143 w 636"/>
              <a:gd name="T25" fmla="*/ 661 h 661"/>
              <a:gd name="T26" fmla="*/ 234 w 636"/>
              <a:gd name="T27" fmla="*/ 617 h 661"/>
              <a:gd name="T28" fmla="*/ 409 w 636"/>
              <a:gd name="T29" fmla="*/ 466 h 661"/>
              <a:gd name="T30" fmla="*/ 451 w 636"/>
              <a:gd name="T31" fmla="*/ 370 h 661"/>
              <a:gd name="T32" fmla="*/ 396 w 636"/>
              <a:gd name="T33" fmla="*/ 246 h 661"/>
              <a:gd name="T34" fmla="*/ 604 w 636"/>
              <a:gd name="T35" fmla="*/ 60 h 661"/>
              <a:gd name="T36" fmla="*/ 499 w 636"/>
              <a:gd name="T37" fmla="*/ 0 h 661"/>
              <a:gd name="T38" fmla="*/ 412 w 636"/>
              <a:gd name="T39" fmla="*/ 43 h 661"/>
              <a:gd name="T40" fmla="*/ 255 w 636"/>
              <a:gd name="T41" fmla="*/ 188 h 661"/>
              <a:gd name="T42" fmla="*/ 213 w 636"/>
              <a:gd name="T43" fmla="*/ 282 h 661"/>
              <a:gd name="T44" fmla="*/ 270 w 636"/>
              <a:gd name="T45" fmla="*/ 389 h 661"/>
              <a:gd name="T46" fmla="*/ 323 w 636"/>
              <a:gd name="T47" fmla="*/ 381 h 661"/>
              <a:gd name="T48" fmla="*/ 315 w 636"/>
              <a:gd name="T49" fmla="*/ 328 h 661"/>
              <a:gd name="T50" fmla="*/ 300 w 636"/>
              <a:gd name="T51" fmla="*/ 312 h 661"/>
              <a:gd name="T52" fmla="*/ 309 w 636"/>
              <a:gd name="T53" fmla="*/ 241 h 661"/>
              <a:gd name="T54" fmla="*/ 482 w 636"/>
              <a:gd name="T55" fmla="*/ 82 h 661"/>
              <a:gd name="T56" fmla="*/ 526 w 636"/>
              <a:gd name="T57" fmla="*/ 89 h 661"/>
              <a:gd name="T58" fmla="*/ 530 w 636"/>
              <a:gd name="T59" fmla="*/ 92 h 661"/>
              <a:gd name="T60" fmla="*/ 561 w 636"/>
              <a:gd name="T61" fmla="*/ 138 h 661"/>
              <a:gd name="T62" fmla="*/ 458 w 636"/>
              <a:gd name="T63" fmla="*/ 248 h 661"/>
              <a:gd name="T64" fmla="*/ 511 w 636"/>
              <a:gd name="T65" fmla="*/ 301 h 661"/>
              <a:gd name="T66" fmla="*/ 616 w 636"/>
              <a:gd name="T67" fmla="*/ 196 h 661"/>
              <a:gd name="T68" fmla="*/ 604 w 636"/>
              <a:gd name="T69" fmla="*/ 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6" h="661">
                <a:moveTo>
                  <a:pt x="396" y="246"/>
                </a:moveTo>
                <a:lnTo>
                  <a:pt x="396" y="246"/>
                </a:lnTo>
                <a:cubicBezTo>
                  <a:pt x="381" y="231"/>
                  <a:pt x="357" y="231"/>
                  <a:pt x="342" y="246"/>
                </a:cubicBezTo>
                <a:cubicBezTo>
                  <a:pt x="328" y="261"/>
                  <a:pt x="328" y="285"/>
                  <a:pt x="342" y="299"/>
                </a:cubicBezTo>
                <a:cubicBezTo>
                  <a:pt x="343" y="301"/>
                  <a:pt x="353" y="311"/>
                  <a:pt x="361" y="324"/>
                </a:cubicBezTo>
                <a:cubicBezTo>
                  <a:pt x="369" y="338"/>
                  <a:pt x="376" y="356"/>
                  <a:pt x="376" y="370"/>
                </a:cubicBezTo>
                <a:cubicBezTo>
                  <a:pt x="375" y="383"/>
                  <a:pt x="372" y="395"/>
                  <a:pt x="357" y="411"/>
                </a:cubicBezTo>
                <a:lnTo>
                  <a:pt x="186" y="559"/>
                </a:lnTo>
                <a:cubicBezTo>
                  <a:pt x="178" y="566"/>
                  <a:pt x="172" y="572"/>
                  <a:pt x="164" y="577"/>
                </a:cubicBezTo>
                <a:cubicBezTo>
                  <a:pt x="156" y="582"/>
                  <a:pt x="149" y="585"/>
                  <a:pt x="143" y="585"/>
                </a:cubicBezTo>
                <a:cubicBezTo>
                  <a:pt x="137" y="585"/>
                  <a:pt x="128" y="584"/>
                  <a:pt x="111" y="567"/>
                </a:cubicBezTo>
                <a:lnTo>
                  <a:pt x="110" y="566"/>
                </a:lnTo>
                <a:lnTo>
                  <a:pt x="108" y="564"/>
                </a:lnTo>
                <a:cubicBezTo>
                  <a:pt x="107" y="563"/>
                  <a:pt x="97" y="555"/>
                  <a:pt x="89" y="544"/>
                </a:cubicBezTo>
                <a:cubicBezTo>
                  <a:pt x="80" y="533"/>
                  <a:pt x="75" y="520"/>
                  <a:pt x="75" y="512"/>
                </a:cubicBezTo>
                <a:cubicBezTo>
                  <a:pt x="75" y="507"/>
                  <a:pt x="76" y="504"/>
                  <a:pt x="80" y="497"/>
                </a:cubicBezTo>
                <a:lnTo>
                  <a:pt x="191" y="395"/>
                </a:lnTo>
                <a:cubicBezTo>
                  <a:pt x="206" y="380"/>
                  <a:pt x="207" y="356"/>
                  <a:pt x="193" y="341"/>
                </a:cubicBezTo>
                <a:cubicBezTo>
                  <a:pt x="178" y="326"/>
                  <a:pt x="155" y="325"/>
                  <a:pt x="139" y="339"/>
                </a:cubicBezTo>
                <a:lnTo>
                  <a:pt x="24" y="446"/>
                </a:lnTo>
                <a:lnTo>
                  <a:pt x="22" y="448"/>
                </a:lnTo>
                <a:cubicBezTo>
                  <a:pt x="7" y="468"/>
                  <a:pt x="0" y="491"/>
                  <a:pt x="0" y="512"/>
                </a:cubicBezTo>
                <a:cubicBezTo>
                  <a:pt x="0" y="548"/>
                  <a:pt x="17" y="575"/>
                  <a:pt x="31" y="593"/>
                </a:cubicBezTo>
                <a:cubicBezTo>
                  <a:pt x="43" y="608"/>
                  <a:pt x="54" y="618"/>
                  <a:pt x="59" y="622"/>
                </a:cubicBezTo>
                <a:cubicBezTo>
                  <a:pt x="84" y="647"/>
                  <a:pt x="114" y="661"/>
                  <a:pt x="142" y="661"/>
                </a:cubicBezTo>
                <a:lnTo>
                  <a:pt x="143" y="661"/>
                </a:lnTo>
                <a:cubicBezTo>
                  <a:pt x="169" y="660"/>
                  <a:pt x="191" y="650"/>
                  <a:pt x="206" y="640"/>
                </a:cubicBezTo>
                <a:cubicBezTo>
                  <a:pt x="221" y="630"/>
                  <a:pt x="232" y="619"/>
                  <a:pt x="234" y="617"/>
                </a:cubicBezTo>
                <a:lnTo>
                  <a:pt x="234" y="617"/>
                </a:lnTo>
                <a:lnTo>
                  <a:pt x="409" y="466"/>
                </a:lnTo>
                <a:lnTo>
                  <a:pt x="409" y="465"/>
                </a:lnTo>
                <a:cubicBezTo>
                  <a:pt x="439" y="437"/>
                  <a:pt x="452" y="401"/>
                  <a:pt x="451" y="370"/>
                </a:cubicBezTo>
                <a:cubicBezTo>
                  <a:pt x="451" y="333"/>
                  <a:pt x="436" y="303"/>
                  <a:pt x="423" y="282"/>
                </a:cubicBezTo>
                <a:cubicBezTo>
                  <a:pt x="410" y="260"/>
                  <a:pt x="397" y="247"/>
                  <a:pt x="396" y="246"/>
                </a:cubicBezTo>
                <a:close/>
                <a:moveTo>
                  <a:pt x="604" y="60"/>
                </a:moveTo>
                <a:lnTo>
                  <a:pt x="604" y="60"/>
                </a:lnTo>
                <a:cubicBezTo>
                  <a:pt x="593" y="46"/>
                  <a:pt x="582" y="37"/>
                  <a:pt x="577" y="33"/>
                </a:cubicBezTo>
                <a:cubicBezTo>
                  <a:pt x="553" y="11"/>
                  <a:pt x="525" y="0"/>
                  <a:pt x="499" y="0"/>
                </a:cubicBezTo>
                <a:cubicBezTo>
                  <a:pt x="473" y="0"/>
                  <a:pt x="452" y="10"/>
                  <a:pt x="438" y="20"/>
                </a:cubicBezTo>
                <a:cubicBezTo>
                  <a:pt x="424" y="30"/>
                  <a:pt x="414" y="41"/>
                  <a:pt x="412" y="43"/>
                </a:cubicBezTo>
                <a:lnTo>
                  <a:pt x="411" y="43"/>
                </a:lnTo>
                <a:lnTo>
                  <a:pt x="255" y="188"/>
                </a:lnTo>
                <a:lnTo>
                  <a:pt x="254" y="189"/>
                </a:lnTo>
                <a:cubicBezTo>
                  <a:pt x="226" y="219"/>
                  <a:pt x="213" y="252"/>
                  <a:pt x="213" y="282"/>
                </a:cubicBezTo>
                <a:cubicBezTo>
                  <a:pt x="213" y="317"/>
                  <a:pt x="228" y="344"/>
                  <a:pt x="242" y="361"/>
                </a:cubicBezTo>
                <a:cubicBezTo>
                  <a:pt x="256" y="378"/>
                  <a:pt x="268" y="388"/>
                  <a:pt x="270" y="389"/>
                </a:cubicBezTo>
                <a:cubicBezTo>
                  <a:pt x="277" y="394"/>
                  <a:pt x="285" y="396"/>
                  <a:pt x="292" y="396"/>
                </a:cubicBezTo>
                <a:cubicBezTo>
                  <a:pt x="304" y="396"/>
                  <a:pt x="316" y="391"/>
                  <a:pt x="323" y="381"/>
                </a:cubicBezTo>
                <a:cubicBezTo>
                  <a:pt x="335" y="364"/>
                  <a:pt x="332" y="340"/>
                  <a:pt x="315" y="328"/>
                </a:cubicBezTo>
                <a:cubicBezTo>
                  <a:pt x="315" y="328"/>
                  <a:pt x="315" y="328"/>
                  <a:pt x="315" y="328"/>
                </a:cubicBezTo>
                <a:cubicBezTo>
                  <a:pt x="315" y="328"/>
                  <a:pt x="315" y="328"/>
                  <a:pt x="315" y="328"/>
                </a:cubicBezTo>
                <a:cubicBezTo>
                  <a:pt x="313" y="327"/>
                  <a:pt x="306" y="321"/>
                  <a:pt x="300" y="312"/>
                </a:cubicBezTo>
                <a:cubicBezTo>
                  <a:pt x="293" y="303"/>
                  <a:pt x="288" y="293"/>
                  <a:pt x="289" y="282"/>
                </a:cubicBezTo>
                <a:cubicBezTo>
                  <a:pt x="289" y="273"/>
                  <a:pt x="291" y="261"/>
                  <a:pt x="309" y="241"/>
                </a:cubicBezTo>
                <a:lnTo>
                  <a:pt x="462" y="99"/>
                </a:lnTo>
                <a:cubicBezTo>
                  <a:pt x="469" y="93"/>
                  <a:pt x="475" y="87"/>
                  <a:pt x="482" y="82"/>
                </a:cubicBezTo>
                <a:cubicBezTo>
                  <a:pt x="489" y="77"/>
                  <a:pt x="495" y="75"/>
                  <a:pt x="499" y="75"/>
                </a:cubicBezTo>
                <a:cubicBezTo>
                  <a:pt x="504" y="75"/>
                  <a:pt x="512" y="76"/>
                  <a:pt x="526" y="89"/>
                </a:cubicBezTo>
                <a:lnTo>
                  <a:pt x="528" y="91"/>
                </a:lnTo>
                <a:lnTo>
                  <a:pt x="530" y="92"/>
                </a:lnTo>
                <a:cubicBezTo>
                  <a:pt x="531" y="93"/>
                  <a:pt x="540" y="101"/>
                  <a:pt x="548" y="110"/>
                </a:cubicBezTo>
                <a:cubicBezTo>
                  <a:pt x="556" y="120"/>
                  <a:pt x="561" y="132"/>
                  <a:pt x="561" y="138"/>
                </a:cubicBezTo>
                <a:cubicBezTo>
                  <a:pt x="560" y="141"/>
                  <a:pt x="560" y="144"/>
                  <a:pt x="557" y="149"/>
                </a:cubicBezTo>
                <a:lnTo>
                  <a:pt x="458" y="248"/>
                </a:lnTo>
                <a:cubicBezTo>
                  <a:pt x="443" y="263"/>
                  <a:pt x="443" y="287"/>
                  <a:pt x="458" y="301"/>
                </a:cubicBezTo>
                <a:cubicBezTo>
                  <a:pt x="473" y="316"/>
                  <a:pt x="497" y="316"/>
                  <a:pt x="511" y="301"/>
                </a:cubicBezTo>
                <a:lnTo>
                  <a:pt x="615" y="198"/>
                </a:lnTo>
                <a:lnTo>
                  <a:pt x="616" y="196"/>
                </a:lnTo>
                <a:cubicBezTo>
                  <a:pt x="630" y="178"/>
                  <a:pt x="636" y="157"/>
                  <a:pt x="636" y="138"/>
                </a:cubicBezTo>
                <a:cubicBezTo>
                  <a:pt x="636" y="102"/>
                  <a:pt x="618" y="77"/>
                  <a:pt x="604" y="6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50"/>
          <p:cNvSpPr>
            <a:spLocks noChangeAspect="1" noEditPoints="1"/>
          </p:cNvSpPr>
          <p:nvPr/>
        </p:nvSpPr>
        <p:spPr bwMode="auto">
          <a:xfrm>
            <a:off x="7154200" y="2785515"/>
            <a:ext cx="555854" cy="731129"/>
          </a:xfrm>
          <a:custGeom>
            <a:avLst/>
            <a:gdLst>
              <a:gd name="T0" fmla="*/ 2865 w 4960"/>
              <a:gd name="T1" fmla="*/ 4731 h 6524"/>
              <a:gd name="T2" fmla="*/ 2889 w 4960"/>
              <a:gd name="T3" fmla="*/ 4957 h 6524"/>
              <a:gd name="T4" fmla="*/ 2637 w 4960"/>
              <a:gd name="T5" fmla="*/ 5103 h 6524"/>
              <a:gd name="T6" fmla="*/ 2212 w 4960"/>
              <a:gd name="T7" fmla="*/ 3920 h 6524"/>
              <a:gd name="T8" fmla="*/ 2087 w 4960"/>
              <a:gd name="T9" fmla="*/ 3742 h 6524"/>
              <a:gd name="T10" fmla="*/ 2206 w 4960"/>
              <a:gd name="T11" fmla="*/ 3566 h 6524"/>
              <a:gd name="T12" fmla="*/ 2170 w 4960"/>
              <a:gd name="T13" fmla="*/ 3180 h 6524"/>
              <a:gd name="T14" fmla="*/ 1763 w 4960"/>
              <a:gd name="T15" fmla="*/ 3455 h 6524"/>
              <a:gd name="T16" fmla="*/ 1666 w 4960"/>
              <a:gd name="T17" fmla="*/ 3859 h 6524"/>
              <a:gd name="T18" fmla="*/ 1864 w 4960"/>
              <a:gd name="T19" fmla="*/ 4221 h 6524"/>
              <a:gd name="T20" fmla="*/ 2335 w 4960"/>
              <a:gd name="T21" fmla="*/ 5091 h 6524"/>
              <a:gd name="T22" fmla="*/ 2002 w 4960"/>
              <a:gd name="T23" fmla="*/ 4862 h 6524"/>
              <a:gd name="T24" fmla="*/ 1937 w 4960"/>
              <a:gd name="T25" fmla="*/ 5357 h 6524"/>
              <a:gd name="T26" fmla="*/ 2335 w 4960"/>
              <a:gd name="T27" fmla="*/ 5863 h 6524"/>
              <a:gd name="T28" fmla="*/ 2982 w 4960"/>
              <a:gd name="T29" fmla="*/ 5396 h 6524"/>
              <a:gd name="T30" fmla="*/ 3294 w 4960"/>
              <a:gd name="T31" fmla="*/ 5064 h 6524"/>
              <a:gd name="T32" fmla="*/ 3290 w 4960"/>
              <a:gd name="T33" fmla="*/ 4567 h 6524"/>
              <a:gd name="T34" fmla="*/ 2879 w 4960"/>
              <a:gd name="T35" fmla="*/ 4201 h 6524"/>
              <a:gd name="T36" fmla="*/ 2792 w 4960"/>
              <a:gd name="T37" fmla="*/ 3595 h 6524"/>
              <a:gd name="T38" fmla="*/ 3193 w 4960"/>
              <a:gd name="T39" fmla="*/ 3392 h 6524"/>
              <a:gd name="T40" fmla="*/ 2776 w 4960"/>
              <a:gd name="T41" fmla="*/ 3162 h 6524"/>
              <a:gd name="T42" fmla="*/ 1207 w 4960"/>
              <a:gd name="T43" fmla="*/ 2337 h 6524"/>
              <a:gd name="T44" fmla="*/ 4030 w 4960"/>
              <a:gd name="T45" fmla="*/ 2576 h 6524"/>
              <a:gd name="T46" fmla="*/ 4647 w 4960"/>
              <a:gd name="T47" fmla="*/ 3429 h 6524"/>
              <a:gd name="T48" fmla="*/ 4952 w 4960"/>
              <a:gd name="T49" fmla="*/ 4377 h 6524"/>
              <a:gd name="T50" fmla="*/ 4845 w 4960"/>
              <a:gd name="T51" fmla="*/ 5163 h 6524"/>
              <a:gd name="T52" fmla="*/ 4463 w 4960"/>
              <a:gd name="T53" fmla="*/ 5740 h 6524"/>
              <a:gd name="T54" fmla="*/ 3913 w 4960"/>
              <a:gd name="T55" fmla="*/ 6144 h 6524"/>
              <a:gd name="T56" fmla="*/ 3296 w 4960"/>
              <a:gd name="T57" fmla="*/ 6395 h 6524"/>
              <a:gd name="T58" fmla="*/ 2720 w 4960"/>
              <a:gd name="T59" fmla="*/ 6510 h 6524"/>
              <a:gd name="T60" fmla="*/ 2232 w 4960"/>
              <a:gd name="T61" fmla="*/ 6510 h 6524"/>
              <a:gd name="T62" fmla="*/ 1650 w 4960"/>
              <a:gd name="T63" fmla="*/ 6397 h 6524"/>
              <a:gd name="T64" fmla="*/ 1035 w 4960"/>
              <a:gd name="T65" fmla="*/ 6150 h 6524"/>
              <a:gd name="T66" fmla="*/ 491 w 4960"/>
              <a:gd name="T67" fmla="*/ 5746 h 6524"/>
              <a:gd name="T68" fmla="*/ 113 w 4960"/>
              <a:gd name="T69" fmla="*/ 5169 h 6524"/>
              <a:gd name="T70" fmla="*/ 8 w 4960"/>
              <a:gd name="T71" fmla="*/ 4377 h 6524"/>
              <a:gd name="T72" fmla="*/ 313 w 4960"/>
              <a:gd name="T73" fmla="*/ 3429 h 6524"/>
              <a:gd name="T74" fmla="*/ 930 w 4960"/>
              <a:gd name="T75" fmla="*/ 2576 h 6524"/>
              <a:gd name="T76" fmla="*/ 3813 w 4960"/>
              <a:gd name="T77" fmla="*/ 1743 h 6524"/>
              <a:gd name="T78" fmla="*/ 3929 w 4960"/>
              <a:gd name="T79" fmla="*/ 1987 h 6524"/>
              <a:gd name="T80" fmla="*/ 3718 w 4960"/>
              <a:gd name="T81" fmla="*/ 2153 h 6524"/>
              <a:gd name="T82" fmla="*/ 1049 w 4960"/>
              <a:gd name="T83" fmla="*/ 2032 h 6524"/>
              <a:gd name="T84" fmla="*/ 1108 w 4960"/>
              <a:gd name="T85" fmla="*/ 1769 h 6524"/>
              <a:gd name="T86" fmla="*/ 2649 w 4960"/>
              <a:gd name="T87" fmla="*/ 22 h 6524"/>
              <a:gd name="T88" fmla="*/ 3090 w 4960"/>
              <a:gd name="T89" fmla="*/ 324 h 6524"/>
              <a:gd name="T90" fmla="*/ 3547 w 4960"/>
              <a:gd name="T91" fmla="*/ 172 h 6524"/>
              <a:gd name="T92" fmla="*/ 3913 w 4960"/>
              <a:gd name="T93" fmla="*/ 251 h 6524"/>
              <a:gd name="T94" fmla="*/ 4084 w 4960"/>
              <a:gd name="T95" fmla="*/ 433 h 6524"/>
              <a:gd name="T96" fmla="*/ 4137 w 4960"/>
              <a:gd name="T97" fmla="*/ 637 h 6524"/>
              <a:gd name="T98" fmla="*/ 3995 w 4960"/>
              <a:gd name="T99" fmla="*/ 1173 h 6524"/>
              <a:gd name="T100" fmla="*/ 3718 w 4960"/>
              <a:gd name="T101" fmla="*/ 1535 h 6524"/>
              <a:gd name="T102" fmla="*/ 964 w 4960"/>
              <a:gd name="T103" fmla="*/ 1203 h 6524"/>
              <a:gd name="T104" fmla="*/ 799 w 4960"/>
              <a:gd name="T105" fmla="*/ 706 h 6524"/>
              <a:gd name="T106" fmla="*/ 847 w 4960"/>
              <a:gd name="T107" fmla="*/ 461 h 6524"/>
              <a:gd name="T108" fmla="*/ 995 w 4960"/>
              <a:gd name="T109" fmla="*/ 277 h 6524"/>
              <a:gd name="T110" fmla="*/ 1334 w 4960"/>
              <a:gd name="T111" fmla="*/ 172 h 6524"/>
              <a:gd name="T112" fmla="*/ 1804 w 4960"/>
              <a:gd name="T113" fmla="*/ 281 h 6524"/>
              <a:gd name="T114" fmla="*/ 2228 w 4960"/>
              <a:gd name="T115" fmla="*/ 47 h 6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60" h="6524">
                <a:moveTo>
                  <a:pt x="2637" y="4587"/>
                </a:moveTo>
                <a:lnTo>
                  <a:pt x="2695" y="4614"/>
                </a:lnTo>
                <a:lnTo>
                  <a:pt x="2742" y="4642"/>
                </a:lnTo>
                <a:lnTo>
                  <a:pt x="2784" y="4666"/>
                </a:lnTo>
                <a:lnTo>
                  <a:pt x="2829" y="4696"/>
                </a:lnTo>
                <a:lnTo>
                  <a:pt x="2865" y="4731"/>
                </a:lnTo>
                <a:lnTo>
                  <a:pt x="2891" y="4767"/>
                </a:lnTo>
                <a:lnTo>
                  <a:pt x="2906" y="4808"/>
                </a:lnTo>
                <a:lnTo>
                  <a:pt x="2912" y="4852"/>
                </a:lnTo>
                <a:lnTo>
                  <a:pt x="2910" y="4892"/>
                </a:lnTo>
                <a:lnTo>
                  <a:pt x="2902" y="4927"/>
                </a:lnTo>
                <a:lnTo>
                  <a:pt x="2889" y="4957"/>
                </a:lnTo>
                <a:lnTo>
                  <a:pt x="2861" y="4996"/>
                </a:lnTo>
                <a:lnTo>
                  <a:pt x="2827" y="5030"/>
                </a:lnTo>
                <a:lnTo>
                  <a:pt x="2786" y="5056"/>
                </a:lnTo>
                <a:lnTo>
                  <a:pt x="2738" y="5078"/>
                </a:lnTo>
                <a:lnTo>
                  <a:pt x="2689" y="5091"/>
                </a:lnTo>
                <a:lnTo>
                  <a:pt x="2637" y="5103"/>
                </a:lnTo>
                <a:lnTo>
                  <a:pt x="2637" y="4587"/>
                </a:lnTo>
                <a:close/>
                <a:moveTo>
                  <a:pt x="2335" y="3524"/>
                </a:moveTo>
                <a:lnTo>
                  <a:pt x="2335" y="3981"/>
                </a:lnTo>
                <a:lnTo>
                  <a:pt x="2297" y="3965"/>
                </a:lnTo>
                <a:lnTo>
                  <a:pt x="2253" y="3944"/>
                </a:lnTo>
                <a:lnTo>
                  <a:pt x="2212" y="3920"/>
                </a:lnTo>
                <a:lnTo>
                  <a:pt x="2172" y="3894"/>
                </a:lnTo>
                <a:lnTo>
                  <a:pt x="2139" y="3863"/>
                </a:lnTo>
                <a:lnTo>
                  <a:pt x="2111" y="3827"/>
                </a:lnTo>
                <a:lnTo>
                  <a:pt x="2097" y="3801"/>
                </a:lnTo>
                <a:lnTo>
                  <a:pt x="2089" y="3773"/>
                </a:lnTo>
                <a:lnTo>
                  <a:pt x="2087" y="3742"/>
                </a:lnTo>
                <a:lnTo>
                  <a:pt x="2089" y="3710"/>
                </a:lnTo>
                <a:lnTo>
                  <a:pt x="2097" y="3680"/>
                </a:lnTo>
                <a:lnTo>
                  <a:pt x="2111" y="3655"/>
                </a:lnTo>
                <a:lnTo>
                  <a:pt x="2137" y="3619"/>
                </a:lnTo>
                <a:lnTo>
                  <a:pt x="2168" y="3589"/>
                </a:lnTo>
                <a:lnTo>
                  <a:pt x="2206" y="3566"/>
                </a:lnTo>
                <a:lnTo>
                  <a:pt x="2248" y="3548"/>
                </a:lnTo>
                <a:lnTo>
                  <a:pt x="2335" y="3524"/>
                </a:lnTo>
                <a:close/>
                <a:moveTo>
                  <a:pt x="2335" y="2913"/>
                </a:moveTo>
                <a:lnTo>
                  <a:pt x="2335" y="3144"/>
                </a:lnTo>
                <a:lnTo>
                  <a:pt x="2252" y="3158"/>
                </a:lnTo>
                <a:lnTo>
                  <a:pt x="2170" y="3180"/>
                </a:lnTo>
                <a:lnTo>
                  <a:pt x="2087" y="3208"/>
                </a:lnTo>
                <a:lnTo>
                  <a:pt x="2010" y="3243"/>
                </a:lnTo>
                <a:lnTo>
                  <a:pt x="1939" y="3287"/>
                </a:lnTo>
                <a:lnTo>
                  <a:pt x="1872" y="3336"/>
                </a:lnTo>
                <a:lnTo>
                  <a:pt x="1812" y="3392"/>
                </a:lnTo>
                <a:lnTo>
                  <a:pt x="1763" y="3455"/>
                </a:lnTo>
                <a:lnTo>
                  <a:pt x="1719" y="3526"/>
                </a:lnTo>
                <a:lnTo>
                  <a:pt x="1694" y="3584"/>
                </a:lnTo>
                <a:lnTo>
                  <a:pt x="1676" y="3645"/>
                </a:lnTo>
                <a:lnTo>
                  <a:pt x="1664" y="3710"/>
                </a:lnTo>
                <a:lnTo>
                  <a:pt x="1662" y="3779"/>
                </a:lnTo>
                <a:lnTo>
                  <a:pt x="1666" y="3859"/>
                </a:lnTo>
                <a:lnTo>
                  <a:pt x="1678" y="3934"/>
                </a:lnTo>
                <a:lnTo>
                  <a:pt x="1698" y="4001"/>
                </a:lnTo>
                <a:lnTo>
                  <a:pt x="1727" y="4064"/>
                </a:lnTo>
                <a:lnTo>
                  <a:pt x="1765" y="4122"/>
                </a:lnTo>
                <a:lnTo>
                  <a:pt x="1810" y="4175"/>
                </a:lnTo>
                <a:lnTo>
                  <a:pt x="1864" y="4221"/>
                </a:lnTo>
                <a:lnTo>
                  <a:pt x="1933" y="4270"/>
                </a:lnTo>
                <a:lnTo>
                  <a:pt x="2016" y="4320"/>
                </a:lnTo>
                <a:lnTo>
                  <a:pt x="2111" y="4369"/>
                </a:lnTo>
                <a:lnTo>
                  <a:pt x="2216" y="4419"/>
                </a:lnTo>
                <a:lnTo>
                  <a:pt x="2335" y="4468"/>
                </a:lnTo>
                <a:lnTo>
                  <a:pt x="2335" y="5091"/>
                </a:lnTo>
                <a:lnTo>
                  <a:pt x="2271" y="5072"/>
                </a:lnTo>
                <a:lnTo>
                  <a:pt x="2214" y="5046"/>
                </a:lnTo>
                <a:lnTo>
                  <a:pt x="2161" y="5016"/>
                </a:lnTo>
                <a:lnTo>
                  <a:pt x="2113" y="4981"/>
                </a:lnTo>
                <a:lnTo>
                  <a:pt x="2056" y="4925"/>
                </a:lnTo>
                <a:lnTo>
                  <a:pt x="2002" y="4862"/>
                </a:lnTo>
                <a:lnTo>
                  <a:pt x="1955" y="4789"/>
                </a:lnTo>
                <a:lnTo>
                  <a:pt x="1626" y="5070"/>
                </a:lnTo>
                <a:lnTo>
                  <a:pt x="1700" y="5159"/>
                </a:lnTo>
                <a:lnTo>
                  <a:pt x="1775" y="5236"/>
                </a:lnTo>
                <a:lnTo>
                  <a:pt x="1854" y="5301"/>
                </a:lnTo>
                <a:lnTo>
                  <a:pt x="1937" y="5357"/>
                </a:lnTo>
                <a:lnTo>
                  <a:pt x="2006" y="5392"/>
                </a:lnTo>
                <a:lnTo>
                  <a:pt x="2081" y="5422"/>
                </a:lnTo>
                <a:lnTo>
                  <a:pt x="2161" y="5448"/>
                </a:lnTo>
                <a:lnTo>
                  <a:pt x="2246" y="5465"/>
                </a:lnTo>
                <a:lnTo>
                  <a:pt x="2335" y="5479"/>
                </a:lnTo>
                <a:lnTo>
                  <a:pt x="2335" y="5863"/>
                </a:lnTo>
                <a:lnTo>
                  <a:pt x="2637" y="5863"/>
                </a:lnTo>
                <a:lnTo>
                  <a:pt x="2637" y="5481"/>
                </a:lnTo>
                <a:lnTo>
                  <a:pt x="2734" y="5469"/>
                </a:lnTo>
                <a:lnTo>
                  <a:pt x="2823" y="5452"/>
                </a:lnTo>
                <a:lnTo>
                  <a:pt x="2906" y="5426"/>
                </a:lnTo>
                <a:lnTo>
                  <a:pt x="2982" y="5396"/>
                </a:lnTo>
                <a:lnTo>
                  <a:pt x="3049" y="5360"/>
                </a:lnTo>
                <a:lnTo>
                  <a:pt x="3110" y="5319"/>
                </a:lnTo>
                <a:lnTo>
                  <a:pt x="3170" y="5264"/>
                </a:lnTo>
                <a:lnTo>
                  <a:pt x="3221" y="5204"/>
                </a:lnTo>
                <a:lnTo>
                  <a:pt x="3261" y="5137"/>
                </a:lnTo>
                <a:lnTo>
                  <a:pt x="3294" y="5064"/>
                </a:lnTo>
                <a:lnTo>
                  <a:pt x="3316" y="4985"/>
                </a:lnTo>
                <a:lnTo>
                  <a:pt x="3330" y="4897"/>
                </a:lnTo>
                <a:lnTo>
                  <a:pt x="3334" y="4804"/>
                </a:lnTo>
                <a:lnTo>
                  <a:pt x="3330" y="4719"/>
                </a:lnTo>
                <a:lnTo>
                  <a:pt x="3316" y="4640"/>
                </a:lnTo>
                <a:lnTo>
                  <a:pt x="3290" y="4567"/>
                </a:lnTo>
                <a:lnTo>
                  <a:pt x="3257" y="4500"/>
                </a:lnTo>
                <a:lnTo>
                  <a:pt x="3213" y="4438"/>
                </a:lnTo>
                <a:lnTo>
                  <a:pt x="3162" y="4383"/>
                </a:lnTo>
                <a:lnTo>
                  <a:pt x="3098" y="4332"/>
                </a:lnTo>
                <a:lnTo>
                  <a:pt x="2991" y="4262"/>
                </a:lnTo>
                <a:lnTo>
                  <a:pt x="2879" y="4201"/>
                </a:lnTo>
                <a:lnTo>
                  <a:pt x="2762" y="4144"/>
                </a:lnTo>
                <a:lnTo>
                  <a:pt x="2637" y="4096"/>
                </a:lnTo>
                <a:lnTo>
                  <a:pt x="2637" y="3532"/>
                </a:lnTo>
                <a:lnTo>
                  <a:pt x="2691" y="3546"/>
                </a:lnTo>
                <a:lnTo>
                  <a:pt x="2742" y="3568"/>
                </a:lnTo>
                <a:lnTo>
                  <a:pt x="2792" y="3595"/>
                </a:lnTo>
                <a:lnTo>
                  <a:pt x="2837" y="3629"/>
                </a:lnTo>
                <a:lnTo>
                  <a:pt x="2922" y="3702"/>
                </a:lnTo>
                <a:lnTo>
                  <a:pt x="3003" y="3777"/>
                </a:lnTo>
                <a:lnTo>
                  <a:pt x="3300" y="3487"/>
                </a:lnTo>
                <a:lnTo>
                  <a:pt x="3245" y="3437"/>
                </a:lnTo>
                <a:lnTo>
                  <a:pt x="3193" y="3392"/>
                </a:lnTo>
                <a:lnTo>
                  <a:pt x="3144" y="3348"/>
                </a:lnTo>
                <a:lnTo>
                  <a:pt x="3073" y="3293"/>
                </a:lnTo>
                <a:lnTo>
                  <a:pt x="2997" y="3245"/>
                </a:lnTo>
                <a:lnTo>
                  <a:pt x="2918" y="3208"/>
                </a:lnTo>
                <a:lnTo>
                  <a:pt x="2837" y="3178"/>
                </a:lnTo>
                <a:lnTo>
                  <a:pt x="2776" y="3162"/>
                </a:lnTo>
                <a:lnTo>
                  <a:pt x="2711" y="3150"/>
                </a:lnTo>
                <a:lnTo>
                  <a:pt x="2637" y="3140"/>
                </a:lnTo>
                <a:lnTo>
                  <a:pt x="2637" y="2913"/>
                </a:lnTo>
                <a:lnTo>
                  <a:pt x="2335" y="2913"/>
                </a:lnTo>
                <a:close/>
                <a:moveTo>
                  <a:pt x="1173" y="2331"/>
                </a:moveTo>
                <a:lnTo>
                  <a:pt x="1207" y="2337"/>
                </a:lnTo>
                <a:lnTo>
                  <a:pt x="1242" y="2339"/>
                </a:lnTo>
                <a:lnTo>
                  <a:pt x="3718" y="2339"/>
                </a:lnTo>
                <a:lnTo>
                  <a:pt x="3753" y="2337"/>
                </a:lnTo>
                <a:lnTo>
                  <a:pt x="3789" y="2331"/>
                </a:lnTo>
                <a:lnTo>
                  <a:pt x="3911" y="2452"/>
                </a:lnTo>
                <a:lnTo>
                  <a:pt x="4030" y="2576"/>
                </a:lnTo>
                <a:lnTo>
                  <a:pt x="4147" y="2707"/>
                </a:lnTo>
                <a:lnTo>
                  <a:pt x="4260" y="2843"/>
                </a:lnTo>
                <a:lnTo>
                  <a:pt x="4366" y="2984"/>
                </a:lnTo>
                <a:lnTo>
                  <a:pt x="4467" y="3128"/>
                </a:lnTo>
                <a:lnTo>
                  <a:pt x="4562" y="3277"/>
                </a:lnTo>
                <a:lnTo>
                  <a:pt x="4647" y="3429"/>
                </a:lnTo>
                <a:lnTo>
                  <a:pt x="4727" y="3584"/>
                </a:lnTo>
                <a:lnTo>
                  <a:pt x="4794" y="3740"/>
                </a:lnTo>
                <a:lnTo>
                  <a:pt x="4851" y="3898"/>
                </a:lnTo>
                <a:lnTo>
                  <a:pt x="4897" y="4056"/>
                </a:lnTo>
                <a:lnTo>
                  <a:pt x="4932" y="4217"/>
                </a:lnTo>
                <a:lnTo>
                  <a:pt x="4952" y="4377"/>
                </a:lnTo>
                <a:lnTo>
                  <a:pt x="4960" y="4537"/>
                </a:lnTo>
                <a:lnTo>
                  <a:pt x="4956" y="4674"/>
                </a:lnTo>
                <a:lnTo>
                  <a:pt x="4940" y="4804"/>
                </a:lnTo>
                <a:lnTo>
                  <a:pt x="4916" y="4929"/>
                </a:lnTo>
                <a:lnTo>
                  <a:pt x="4885" y="5050"/>
                </a:lnTo>
                <a:lnTo>
                  <a:pt x="4845" y="5163"/>
                </a:lnTo>
                <a:lnTo>
                  <a:pt x="4798" y="5271"/>
                </a:lnTo>
                <a:lnTo>
                  <a:pt x="4742" y="5376"/>
                </a:lnTo>
                <a:lnTo>
                  <a:pt x="4681" y="5475"/>
                </a:lnTo>
                <a:lnTo>
                  <a:pt x="4614" y="5568"/>
                </a:lnTo>
                <a:lnTo>
                  <a:pt x="4541" y="5657"/>
                </a:lnTo>
                <a:lnTo>
                  <a:pt x="4463" y="5740"/>
                </a:lnTo>
                <a:lnTo>
                  <a:pt x="4380" y="5820"/>
                </a:lnTo>
                <a:lnTo>
                  <a:pt x="4293" y="5893"/>
                </a:lnTo>
                <a:lnTo>
                  <a:pt x="4202" y="5962"/>
                </a:lnTo>
                <a:lnTo>
                  <a:pt x="4109" y="6027"/>
                </a:lnTo>
                <a:lnTo>
                  <a:pt x="4012" y="6089"/>
                </a:lnTo>
                <a:lnTo>
                  <a:pt x="3913" y="6144"/>
                </a:lnTo>
                <a:lnTo>
                  <a:pt x="3813" y="6196"/>
                </a:lnTo>
                <a:lnTo>
                  <a:pt x="3710" y="6243"/>
                </a:lnTo>
                <a:lnTo>
                  <a:pt x="3607" y="6287"/>
                </a:lnTo>
                <a:lnTo>
                  <a:pt x="3504" y="6326"/>
                </a:lnTo>
                <a:lnTo>
                  <a:pt x="3399" y="6362"/>
                </a:lnTo>
                <a:lnTo>
                  <a:pt x="3296" y="6395"/>
                </a:lnTo>
                <a:lnTo>
                  <a:pt x="3195" y="6423"/>
                </a:lnTo>
                <a:lnTo>
                  <a:pt x="3096" y="6447"/>
                </a:lnTo>
                <a:lnTo>
                  <a:pt x="2997" y="6469"/>
                </a:lnTo>
                <a:lnTo>
                  <a:pt x="2902" y="6486"/>
                </a:lnTo>
                <a:lnTo>
                  <a:pt x="2809" y="6500"/>
                </a:lnTo>
                <a:lnTo>
                  <a:pt x="2720" y="6510"/>
                </a:lnTo>
                <a:lnTo>
                  <a:pt x="2635" y="6518"/>
                </a:lnTo>
                <a:lnTo>
                  <a:pt x="2556" y="6522"/>
                </a:lnTo>
                <a:lnTo>
                  <a:pt x="2479" y="6524"/>
                </a:lnTo>
                <a:lnTo>
                  <a:pt x="2402" y="6522"/>
                </a:lnTo>
                <a:lnTo>
                  <a:pt x="2319" y="6518"/>
                </a:lnTo>
                <a:lnTo>
                  <a:pt x="2232" y="6510"/>
                </a:lnTo>
                <a:lnTo>
                  <a:pt x="2141" y="6500"/>
                </a:lnTo>
                <a:lnTo>
                  <a:pt x="2048" y="6486"/>
                </a:lnTo>
                <a:lnTo>
                  <a:pt x="1951" y="6469"/>
                </a:lnTo>
                <a:lnTo>
                  <a:pt x="1852" y="6449"/>
                </a:lnTo>
                <a:lnTo>
                  <a:pt x="1751" y="6425"/>
                </a:lnTo>
                <a:lnTo>
                  <a:pt x="1650" y="6397"/>
                </a:lnTo>
                <a:lnTo>
                  <a:pt x="1547" y="6366"/>
                </a:lnTo>
                <a:lnTo>
                  <a:pt x="1444" y="6330"/>
                </a:lnTo>
                <a:lnTo>
                  <a:pt x="1339" y="6291"/>
                </a:lnTo>
                <a:lnTo>
                  <a:pt x="1237" y="6249"/>
                </a:lnTo>
                <a:lnTo>
                  <a:pt x="1136" y="6201"/>
                </a:lnTo>
                <a:lnTo>
                  <a:pt x="1035" y="6150"/>
                </a:lnTo>
                <a:lnTo>
                  <a:pt x="938" y="6093"/>
                </a:lnTo>
                <a:lnTo>
                  <a:pt x="841" y="6033"/>
                </a:lnTo>
                <a:lnTo>
                  <a:pt x="748" y="5968"/>
                </a:lnTo>
                <a:lnTo>
                  <a:pt x="659" y="5899"/>
                </a:lnTo>
                <a:lnTo>
                  <a:pt x="572" y="5825"/>
                </a:lnTo>
                <a:lnTo>
                  <a:pt x="491" y="5746"/>
                </a:lnTo>
                <a:lnTo>
                  <a:pt x="414" y="5663"/>
                </a:lnTo>
                <a:lnTo>
                  <a:pt x="340" y="5574"/>
                </a:lnTo>
                <a:lnTo>
                  <a:pt x="275" y="5481"/>
                </a:lnTo>
                <a:lnTo>
                  <a:pt x="214" y="5382"/>
                </a:lnTo>
                <a:lnTo>
                  <a:pt x="160" y="5277"/>
                </a:lnTo>
                <a:lnTo>
                  <a:pt x="113" y="5169"/>
                </a:lnTo>
                <a:lnTo>
                  <a:pt x="73" y="5054"/>
                </a:lnTo>
                <a:lnTo>
                  <a:pt x="44" y="4933"/>
                </a:lnTo>
                <a:lnTo>
                  <a:pt x="20" y="4806"/>
                </a:lnTo>
                <a:lnTo>
                  <a:pt x="6" y="4674"/>
                </a:lnTo>
                <a:lnTo>
                  <a:pt x="0" y="4537"/>
                </a:lnTo>
                <a:lnTo>
                  <a:pt x="8" y="4377"/>
                </a:lnTo>
                <a:lnTo>
                  <a:pt x="30" y="4217"/>
                </a:lnTo>
                <a:lnTo>
                  <a:pt x="63" y="4056"/>
                </a:lnTo>
                <a:lnTo>
                  <a:pt x="109" y="3898"/>
                </a:lnTo>
                <a:lnTo>
                  <a:pt x="166" y="3740"/>
                </a:lnTo>
                <a:lnTo>
                  <a:pt x="235" y="3584"/>
                </a:lnTo>
                <a:lnTo>
                  <a:pt x="313" y="3429"/>
                </a:lnTo>
                <a:lnTo>
                  <a:pt x="400" y="3277"/>
                </a:lnTo>
                <a:lnTo>
                  <a:pt x="493" y="3128"/>
                </a:lnTo>
                <a:lnTo>
                  <a:pt x="594" y="2984"/>
                </a:lnTo>
                <a:lnTo>
                  <a:pt x="700" y="2843"/>
                </a:lnTo>
                <a:lnTo>
                  <a:pt x="813" y="2707"/>
                </a:lnTo>
                <a:lnTo>
                  <a:pt x="930" y="2576"/>
                </a:lnTo>
                <a:lnTo>
                  <a:pt x="1051" y="2452"/>
                </a:lnTo>
                <a:lnTo>
                  <a:pt x="1173" y="2331"/>
                </a:lnTo>
                <a:close/>
                <a:moveTo>
                  <a:pt x="1242" y="1721"/>
                </a:moveTo>
                <a:lnTo>
                  <a:pt x="3718" y="1721"/>
                </a:lnTo>
                <a:lnTo>
                  <a:pt x="3767" y="1727"/>
                </a:lnTo>
                <a:lnTo>
                  <a:pt x="3813" y="1743"/>
                </a:lnTo>
                <a:lnTo>
                  <a:pt x="3854" y="1769"/>
                </a:lnTo>
                <a:lnTo>
                  <a:pt x="3888" y="1803"/>
                </a:lnTo>
                <a:lnTo>
                  <a:pt x="3913" y="1842"/>
                </a:lnTo>
                <a:lnTo>
                  <a:pt x="3929" y="1888"/>
                </a:lnTo>
                <a:lnTo>
                  <a:pt x="3935" y="1937"/>
                </a:lnTo>
                <a:lnTo>
                  <a:pt x="3929" y="1987"/>
                </a:lnTo>
                <a:lnTo>
                  <a:pt x="3913" y="2032"/>
                </a:lnTo>
                <a:lnTo>
                  <a:pt x="3888" y="2072"/>
                </a:lnTo>
                <a:lnTo>
                  <a:pt x="3854" y="2105"/>
                </a:lnTo>
                <a:lnTo>
                  <a:pt x="3813" y="2131"/>
                </a:lnTo>
                <a:lnTo>
                  <a:pt x="3767" y="2147"/>
                </a:lnTo>
                <a:lnTo>
                  <a:pt x="3718" y="2153"/>
                </a:lnTo>
                <a:lnTo>
                  <a:pt x="1242" y="2153"/>
                </a:lnTo>
                <a:lnTo>
                  <a:pt x="1193" y="2147"/>
                </a:lnTo>
                <a:lnTo>
                  <a:pt x="1148" y="2131"/>
                </a:lnTo>
                <a:lnTo>
                  <a:pt x="1108" y="2105"/>
                </a:lnTo>
                <a:lnTo>
                  <a:pt x="1074" y="2072"/>
                </a:lnTo>
                <a:lnTo>
                  <a:pt x="1049" y="2032"/>
                </a:lnTo>
                <a:lnTo>
                  <a:pt x="1033" y="1987"/>
                </a:lnTo>
                <a:lnTo>
                  <a:pt x="1027" y="1937"/>
                </a:lnTo>
                <a:lnTo>
                  <a:pt x="1033" y="1888"/>
                </a:lnTo>
                <a:lnTo>
                  <a:pt x="1049" y="1842"/>
                </a:lnTo>
                <a:lnTo>
                  <a:pt x="1074" y="1803"/>
                </a:lnTo>
                <a:lnTo>
                  <a:pt x="1108" y="1769"/>
                </a:lnTo>
                <a:lnTo>
                  <a:pt x="1148" y="1743"/>
                </a:lnTo>
                <a:lnTo>
                  <a:pt x="1193" y="1727"/>
                </a:lnTo>
                <a:lnTo>
                  <a:pt x="1242" y="1721"/>
                </a:lnTo>
                <a:close/>
                <a:moveTo>
                  <a:pt x="2479" y="0"/>
                </a:moveTo>
                <a:lnTo>
                  <a:pt x="2566" y="6"/>
                </a:lnTo>
                <a:lnTo>
                  <a:pt x="2649" y="22"/>
                </a:lnTo>
                <a:lnTo>
                  <a:pt x="2732" y="47"/>
                </a:lnTo>
                <a:lnTo>
                  <a:pt x="2809" y="85"/>
                </a:lnTo>
                <a:lnTo>
                  <a:pt x="2887" y="131"/>
                </a:lnTo>
                <a:lnTo>
                  <a:pt x="2958" y="188"/>
                </a:lnTo>
                <a:lnTo>
                  <a:pt x="3027" y="251"/>
                </a:lnTo>
                <a:lnTo>
                  <a:pt x="3090" y="324"/>
                </a:lnTo>
                <a:lnTo>
                  <a:pt x="3156" y="281"/>
                </a:lnTo>
                <a:lnTo>
                  <a:pt x="3225" y="245"/>
                </a:lnTo>
                <a:lnTo>
                  <a:pt x="3298" y="216"/>
                </a:lnTo>
                <a:lnTo>
                  <a:pt x="3377" y="194"/>
                </a:lnTo>
                <a:lnTo>
                  <a:pt x="3460" y="180"/>
                </a:lnTo>
                <a:lnTo>
                  <a:pt x="3547" y="172"/>
                </a:lnTo>
                <a:lnTo>
                  <a:pt x="3625" y="172"/>
                </a:lnTo>
                <a:lnTo>
                  <a:pt x="3696" y="178"/>
                </a:lnTo>
                <a:lnTo>
                  <a:pt x="3759" y="190"/>
                </a:lnTo>
                <a:lnTo>
                  <a:pt x="3816" y="206"/>
                </a:lnTo>
                <a:lnTo>
                  <a:pt x="3868" y="226"/>
                </a:lnTo>
                <a:lnTo>
                  <a:pt x="3913" y="251"/>
                </a:lnTo>
                <a:lnTo>
                  <a:pt x="3953" y="277"/>
                </a:lnTo>
                <a:lnTo>
                  <a:pt x="3989" y="307"/>
                </a:lnTo>
                <a:lnTo>
                  <a:pt x="4018" y="338"/>
                </a:lnTo>
                <a:lnTo>
                  <a:pt x="4044" y="370"/>
                </a:lnTo>
                <a:lnTo>
                  <a:pt x="4066" y="402"/>
                </a:lnTo>
                <a:lnTo>
                  <a:pt x="4084" y="433"/>
                </a:lnTo>
                <a:lnTo>
                  <a:pt x="4097" y="463"/>
                </a:lnTo>
                <a:lnTo>
                  <a:pt x="4109" y="491"/>
                </a:lnTo>
                <a:lnTo>
                  <a:pt x="4117" y="516"/>
                </a:lnTo>
                <a:lnTo>
                  <a:pt x="4123" y="540"/>
                </a:lnTo>
                <a:lnTo>
                  <a:pt x="4127" y="558"/>
                </a:lnTo>
                <a:lnTo>
                  <a:pt x="4137" y="637"/>
                </a:lnTo>
                <a:lnTo>
                  <a:pt x="4137" y="720"/>
                </a:lnTo>
                <a:lnTo>
                  <a:pt x="4127" y="807"/>
                </a:lnTo>
                <a:lnTo>
                  <a:pt x="4107" y="896"/>
                </a:lnTo>
                <a:lnTo>
                  <a:pt x="4078" y="987"/>
                </a:lnTo>
                <a:lnTo>
                  <a:pt x="4040" y="1080"/>
                </a:lnTo>
                <a:lnTo>
                  <a:pt x="3995" y="1173"/>
                </a:lnTo>
                <a:lnTo>
                  <a:pt x="3941" y="1264"/>
                </a:lnTo>
                <a:lnTo>
                  <a:pt x="3880" y="1357"/>
                </a:lnTo>
                <a:lnTo>
                  <a:pt x="3813" y="1448"/>
                </a:lnTo>
                <a:lnTo>
                  <a:pt x="3741" y="1537"/>
                </a:lnTo>
                <a:lnTo>
                  <a:pt x="3729" y="1535"/>
                </a:lnTo>
                <a:lnTo>
                  <a:pt x="3718" y="1535"/>
                </a:lnTo>
                <a:lnTo>
                  <a:pt x="1242" y="1535"/>
                </a:lnTo>
                <a:lnTo>
                  <a:pt x="1211" y="1537"/>
                </a:lnTo>
                <a:lnTo>
                  <a:pt x="1140" y="1456"/>
                </a:lnTo>
                <a:lnTo>
                  <a:pt x="1074" y="1371"/>
                </a:lnTo>
                <a:lnTo>
                  <a:pt x="1015" y="1288"/>
                </a:lnTo>
                <a:lnTo>
                  <a:pt x="964" y="1203"/>
                </a:lnTo>
                <a:lnTo>
                  <a:pt x="916" y="1118"/>
                </a:lnTo>
                <a:lnTo>
                  <a:pt x="878" y="1033"/>
                </a:lnTo>
                <a:lnTo>
                  <a:pt x="847" y="948"/>
                </a:lnTo>
                <a:lnTo>
                  <a:pt x="823" y="865"/>
                </a:lnTo>
                <a:lnTo>
                  <a:pt x="807" y="784"/>
                </a:lnTo>
                <a:lnTo>
                  <a:pt x="799" y="706"/>
                </a:lnTo>
                <a:lnTo>
                  <a:pt x="801" y="629"/>
                </a:lnTo>
                <a:lnTo>
                  <a:pt x="813" y="556"/>
                </a:lnTo>
                <a:lnTo>
                  <a:pt x="817" y="538"/>
                </a:lnTo>
                <a:lnTo>
                  <a:pt x="825" y="514"/>
                </a:lnTo>
                <a:lnTo>
                  <a:pt x="835" y="489"/>
                </a:lnTo>
                <a:lnTo>
                  <a:pt x="847" y="461"/>
                </a:lnTo>
                <a:lnTo>
                  <a:pt x="861" y="431"/>
                </a:lnTo>
                <a:lnTo>
                  <a:pt x="880" y="400"/>
                </a:lnTo>
                <a:lnTo>
                  <a:pt x="902" y="368"/>
                </a:lnTo>
                <a:lnTo>
                  <a:pt x="928" y="336"/>
                </a:lnTo>
                <a:lnTo>
                  <a:pt x="960" y="307"/>
                </a:lnTo>
                <a:lnTo>
                  <a:pt x="995" y="277"/>
                </a:lnTo>
                <a:lnTo>
                  <a:pt x="1037" y="249"/>
                </a:lnTo>
                <a:lnTo>
                  <a:pt x="1084" y="226"/>
                </a:lnTo>
                <a:lnTo>
                  <a:pt x="1136" y="206"/>
                </a:lnTo>
                <a:lnTo>
                  <a:pt x="1195" y="190"/>
                </a:lnTo>
                <a:lnTo>
                  <a:pt x="1260" y="178"/>
                </a:lnTo>
                <a:lnTo>
                  <a:pt x="1334" y="172"/>
                </a:lnTo>
                <a:lnTo>
                  <a:pt x="1413" y="172"/>
                </a:lnTo>
                <a:lnTo>
                  <a:pt x="1502" y="180"/>
                </a:lnTo>
                <a:lnTo>
                  <a:pt x="1583" y="194"/>
                </a:lnTo>
                <a:lnTo>
                  <a:pt x="1662" y="216"/>
                </a:lnTo>
                <a:lnTo>
                  <a:pt x="1735" y="245"/>
                </a:lnTo>
                <a:lnTo>
                  <a:pt x="1804" y="281"/>
                </a:lnTo>
                <a:lnTo>
                  <a:pt x="1870" y="324"/>
                </a:lnTo>
                <a:lnTo>
                  <a:pt x="1933" y="251"/>
                </a:lnTo>
                <a:lnTo>
                  <a:pt x="2002" y="186"/>
                </a:lnTo>
                <a:lnTo>
                  <a:pt x="2073" y="131"/>
                </a:lnTo>
                <a:lnTo>
                  <a:pt x="2149" y="85"/>
                </a:lnTo>
                <a:lnTo>
                  <a:pt x="2228" y="47"/>
                </a:lnTo>
                <a:lnTo>
                  <a:pt x="2309" y="22"/>
                </a:lnTo>
                <a:lnTo>
                  <a:pt x="2394" y="4"/>
                </a:lnTo>
                <a:lnTo>
                  <a:pt x="247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 name="Freeform 103"/>
          <p:cNvSpPr>
            <a:spLocks noChangeAspect="1" noEditPoints="1"/>
          </p:cNvSpPr>
          <p:nvPr/>
        </p:nvSpPr>
        <p:spPr bwMode="auto">
          <a:xfrm>
            <a:off x="2822612" y="2933657"/>
            <a:ext cx="363666" cy="365120"/>
          </a:xfrm>
          <a:custGeom>
            <a:avLst/>
            <a:gdLst>
              <a:gd name="T0" fmla="*/ 103 w 118"/>
              <a:gd name="T1" fmla="*/ 0 h 118"/>
              <a:gd name="T2" fmla="*/ 15 w 118"/>
              <a:gd name="T3" fmla="*/ 0 h 118"/>
              <a:gd name="T4" fmla="*/ 0 w 118"/>
              <a:gd name="T5" fmla="*/ 14 h 118"/>
              <a:gd name="T6" fmla="*/ 0 w 118"/>
              <a:gd name="T7" fmla="*/ 103 h 118"/>
              <a:gd name="T8" fmla="*/ 15 w 118"/>
              <a:gd name="T9" fmla="*/ 118 h 118"/>
              <a:gd name="T10" fmla="*/ 103 w 118"/>
              <a:gd name="T11" fmla="*/ 118 h 118"/>
              <a:gd name="T12" fmla="*/ 118 w 118"/>
              <a:gd name="T13" fmla="*/ 103 h 118"/>
              <a:gd name="T14" fmla="*/ 118 w 118"/>
              <a:gd name="T15" fmla="*/ 14 h 118"/>
              <a:gd name="T16" fmla="*/ 103 w 118"/>
              <a:gd name="T17" fmla="*/ 0 h 118"/>
              <a:gd name="T18" fmla="*/ 96 w 118"/>
              <a:gd name="T19" fmla="*/ 66 h 118"/>
              <a:gd name="T20" fmla="*/ 66 w 118"/>
              <a:gd name="T21" fmla="*/ 66 h 118"/>
              <a:gd name="T22" fmla="*/ 66 w 118"/>
              <a:gd name="T23" fmla="*/ 96 h 118"/>
              <a:gd name="T24" fmla="*/ 52 w 118"/>
              <a:gd name="T25" fmla="*/ 96 h 118"/>
              <a:gd name="T26" fmla="*/ 52 w 118"/>
              <a:gd name="T27" fmla="*/ 66 h 118"/>
              <a:gd name="T28" fmla="*/ 22 w 118"/>
              <a:gd name="T29" fmla="*/ 66 h 118"/>
              <a:gd name="T30" fmla="*/ 22 w 118"/>
              <a:gd name="T31" fmla="*/ 51 h 118"/>
              <a:gd name="T32" fmla="*/ 52 w 118"/>
              <a:gd name="T33" fmla="*/ 51 h 118"/>
              <a:gd name="T34" fmla="*/ 52 w 118"/>
              <a:gd name="T35" fmla="*/ 22 h 118"/>
              <a:gd name="T36" fmla="*/ 66 w 118"/>
              <a:gd name="T37" fmla="*/ 22 h 118"/>
              <a:gd name="T38" fmla="*/ 66 w 118"/>
              <a:gd name="T39" fmla="*/ 51 h 118"/>
              <a:gd name="T40" fmla="*/ 96 w 118"/>
              <a:gd name="T41" fmla="*/ 51 h 118"/>
              <a:gd name="T42" fmla="*/ 96 w 118"/>
              <a:gd name="T43"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18">
                <a:moveTo>
                  <a:pt x="103" y="0"/>
                </a:moveTo>
                <a:cubicBezTo>
                  <a:pt x="15" y="0"/>
                  <a:pt x="15" y="0"/>
                  <a:pt x="15" y="0"/>
                </a:cubicBezTo>
                <a:cubicBezTo>
                  <a:pt x="7" y="0"/>
                  <a:pt x="0" y="6"/>
                  <a:pt x="0" y="14"/>
                </a:cubicBezTo>
                <a:cubicBezTo>
                  <a:pt x="0" y="103"/>
                  <a:pt x="0" y="103"/>
                  <a:pt x="0" y="103"/>
                </a:cubicBezTo>
                <a:cubicBezTo>
                  <a:pt x="0" y="111"/>
                  <a:pt x="7" y="118"/>
                  <a:pt x="15" y="118"/>
                </a:cubicBezTo>
                <a:cubicBezTo>
                  <a:pt x="103" y="118"/>
                  <a:pt x="103" y="118"/>
                  <a:pt x="103" y="118"/>
                </a:cubicBezTo>
                <a:cubicBezTo>
                  <a:pt x="111" y="118"/>
                  <a:pt x="118" y="111"/>
                  <a:pt x="118" y="103"/>
                </a:cubicBezTo>
                <a:cubicBezTo>
                  <a:pt x="118" y="14"/>
                  <a:pt x="118" y="14"/>
                  <a:pt x="118" y="14"/>
                </a:cubicBezTo>
                <a:cubicBezTo>
                  <a:pt x="118" y="6"/>
                  <a:pt x="111" y="0"/>
                  <a:pt x="103" y="0"/>
                </a:cubicBezTo>
                <a:close/>
                <a:moveTo>
                  <a:pt x="96" y="66"/>
                </a:moveTo>
                <a:cubicBezTo>
                  <a:pt x="66" y="66"/>
                  <a:pt x="66" y="66"/>
                  <a:pt x="66" y="66"/>
                </a:cubicBezTo>
                <a:cubicBezTo>
                  <a:pt x="66" y="96"/>
                  <a:pt x="66" y="96"/>
                  <a:pt x="66" y="96"/>
                </a:cubicBezTo>
                <a:cubicBezTo>
                  <a:pt x="52" y="96"/>
                  <a:pt x="52" y="96"/>
                  <a:pt x="52" y="96"/>
                </a:cubicBezTo>
                <a:cubicBezTo>
                  <a:pt x="52" y="66"/>
                  <a:pt x="52" y="66"/>
                  <a:pt x="52" y="66"/>
                </a:cubicBezTo>
                <a:cubicBezTo>
                  <a:pt x="22" y="66"/>
                  <a:pt x="22" y="66"/>
                  <a:pt x="22" y="66"/>
                </a:cubicBezTo>
                <a:cubicBezTo>
                  <a:pt x="22" y="51"/>
                  <a:pt x="22" y="51"/>
                  <a:pt x="22" y="51"/>
                </a:cubicBezTo>
                <a:cubicBezTo>
                  <a:pt x="52" y="51"/>
                  <a:pt x="52" y="51"/>
                  <a:pt x="52" y="51"/>
                </a:cubicBezTo>
                <a:cubicBezTo>
                  <a:pt x="52" y="22"/>
                  <a:pt x="52" y="22"/>
                  <a:pt x="52" y="22"/>
                </a:cubicBezTo>
                <a:cubicBezTo>
                  <a:pt x="66" y="22"/>
                  <a:pt x="66" y="22"/>
                  <a:pt x="66" y="22"/>
                </a:cubicBezTo>
                <a:cubicBezTo>
                  <a:pt x="66" y="51"/>
                  <a:pt x="66" y="51"/>
                  <a:pt x="66" y="51"/>
                </a:cubicBezTo>
                <a:cubicBezTo>
                  <a:pt x="96" y="51"/>
                  <a:pt x="96" y="51"/>
                  <a:pt x="96" y="51"/>
                </a:cubicBezTo>
                <a:lnTo>
                  <a:pt x="96" y="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03"/>
          <p:cNvSpPr>
            <a:spLocks noChangeAspect="1" noEditPoints="1"/>
          </p:cNvSpPr>
          <p:nvPr/>
        </p:nvSpPr>
        <p:spPr bwMode="auto">
          <a:xfrm>
            <a:off x="5861109" y="2920197"/>
            <a:ext cx="363666" cy="365120"/>
          </a:xfrm>
          <a:custGeom>
            <a:avLst/>
            <a:gdLst>
              <a:gd name="T0" fmla="*/ 103 w 118"/>
              <a:gd name="T1" fmla="*/ 0 h 118"/>
              <a:gd name="T2" fmla="*/ 15 w 118"/>
              <a:gd name="T3" fmla="*/ 0 h 118"/>
              <a:gd name="T4" fmla="*/ 0 w 118"/>
              <a:gd name="T5" fmla="*/ 14 h 118"/>
              <a:gd name="T6" fmla="*/ 0 w 118"/>
              <a:gd name="T7" fmla="*/ 103 h 118"/>
              <a:gd name="T8" fmla="*/ 15 w 118"/>
              <a:gd name="T9" fmla="*/ 118 h 118"/>
              <a:gd name="T10" fmla="*/ 103 w 118"/>
              <a:gd name="T11" fmla="*/ 118 h 118"/>
              <a:gd name="T12" fmla="*/ 118 w 118"/>
              <a:gd name="T13" fmla="*/ 103 h 118"/>
              <a:gd name="T14" fmla="*/ 118 w 118"/>
              <a:gd name="T15" fmla="*/ 14 h 118"/>
              <a:gd name="T16" fmla="*/ 103 w 118"/>
              <a:gd name="T17" fmla="*/ 0 h 118"/>
              <a:gd name="T18" fmla="*/ 96 w 118"/>
              <a:gd name="T19" fmla="*/ 66 h 118"/>
              <a:gd name="T20" fmla="*/ 66 w 118"/>
              <a:gd name="T21" fmla="*/ 66 h 118"/>
              <a:gd name="T22" fmla="*/ 66 w 118"/>
              <a:gd name="T23" fmla="*/ 96 h 118"/>
              <a:gd name="T24" fmla="*/ 52 w 118"/>
              <a:gd name="T25" fmla="*/ 96 h 118"/>
              <a:gd name="T26" fmla="*/ 52 w 118"/>
              <a:gd name="T27" fmla="*/ 66 h 118"/>
              <a:gd name="T28" fmla="*/ 22 w 118"/>
              <a:gd name="T29" fmla="*/ 66 h 118"/>
              <a:gd name="T30" fmla="*/ 22 w 118"/>
              <a:gd name="T31" fmla="*/ 51 h 118"/>
              <a:gd name="T32" fmla="*/ 52 w 118"/>
              <a:gd name="T33" fmla="*/ 51 h 118"/>
              <a:gd name="T34" fmla="*/ 52 w 118"/>
              <a:gd name="T35" fmla="*/ 22 h 118"/>
              <a:gd name="T36" fmla="*/ 66 w 118"/>
              <a:gd name="T37" fmla="*/ 22 h 118"/>
              <a:gd name="T38" fmla="*/ 66 w 118"/>
              <a:gd name="T39" fmla="*/ 51 h 118"/>
              <a:gd name="T40" fmla="*/ 96 w 118"/>
              <a:gd name="T41" fmla="*/ 51 h 118"/>
              <a:gd name="T42" fmla="*/ 96 w 118"/>
              <a:gd name="T43"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18">
                <a:moveTo>
                  <a:pt x="103" y="0"/>
                </a:moveTo>
                <a:cubicBezTo>
                  <a:pt x="15" y="0"/>
                  <a:pt x="15" y="0"/>
                  <a:pt x="15" y="0"/>
                </a:cubicBezTo>
                <a:cubicBezTo>
                  <a:pt x="7" y="0"/>
                  <a:pt x="0" y="6"/>
                  <a:pt x="0" y="14"/>
                </a:cubicBezTo>
                <a:cubicBezTo>
                  <a:pt x="0" y="103"/>
                  <a:pt x="0" y="103"/>
                  <a:pt x="0" y="103"/>
                </a:cubicBezTo>
                <a:cubicBezTo>
                  <a:pt x="0" y="111"/>
                  <a:pt x="7" y="118"/>
                  <a:pt x="15" y="118"/>
                </a:cubicBezTo>
                <a:cubicBezTo>
                  <a:pt x="103" y="118"/>
                  <a:pt x="103" y="118"/>
                  <a:pt x="103" y="118"/>
                </a:cubicBezTo>
                <a:cubicBezTo>
                  <a:pt x="111" y="118"/>
                  <a:pt x="118" y="111"/>
                  <a:pt x="118" y="103"/>
                </a:cubicBezTo>
                <a:cubicBezTo>
                  <a:pt x="118" y="14"/>
                  <a:pt x="118" y="14"/>
                  <a:pt x="118" y="14"/>
                </a:cubicBezTo>
                <a:cubicBezTo>
                  <a:pt x="118" y="6"/>
                  <a:pt x="111" y="0"/>
                  <a:pt x="103" y="0"/>
                </a:cubicBezTo>
                <a:close/>
                <a:moveTo>
                  <a:pt x="96" y="66"/>
                </a:moveTo>
                <a:cubicBezTo>
                  <a:pt x="66" y="66"/>
                  <a:pt x="66" y="66"/>
                  <a:pt x="66" y="66"/>
                </a:cubicBezTo>
                <a:cubicBezTo>
                  <a:pt x="66" y="96"/>
                  <a:pt x="66" y="96"/>
                  <a:pt x="66" y="96"/>
                </a:cubicBezTo>
                <a:cubicBezTo>
                  <a:pt x="52" y="96"/>
                  <a:pt x="52" y="96"/>
                  <a:pt x="52" y="96"/>
                </a:cubicBezTo>
                <a:cubicBezTo>
                  <a:pt x="52" y="66"/>
                  <a:pt x="52" y="66"/>
                  <a:pt x="52" y="66"/>
                </a:cubicBezTo>
                <a:cubicBezTo>
                  <a:pt x="22" y="66"/>
                  <a:pt x="22" y="66"/>
                  <a:pt x="22" y="66"/>
                </a:cubicBezTo>
                <a:cubicBezTo>
                  <a:pt x="22" y="51"/>
                  <a:pt x="22" y="51"/>
                  <a:pt x="22" y="51"/>
                </a:cubicBezTo>
                <a:cubicBezTo>
                  <a:pt x="52" y="51"/>
                  <a:pt x="52" y="51"/>
                  <a:pt x="52" y="51"/>
                </a:cubicBezTo>
                <a:cubicBezTo>
                  <a:pt x="52" y="22"/>
                  <a:pt x="52" y="22"/>
                  <a:pt x="52" y="22"/>
                </a:cubicBezTo>
                <a:cubicBezTo>
                  <a:pt x="66" y="22"/>
                  <a:pt x="66" y="22"/>
                  <a:pt x="66" y="22"/>
                </a:cubicBezTo>
                <a:cubicBezTo>
                  <a:pt x="66" y="51"/>
                  <a:pt x="66" y="51"/>
                  <a:pt x="66" y="51"/>
                </a:cubicBezTo>
                <a:cubicBezTo>
                  <a:pt x="96" y="51"/>
                  <a:pt x="96" y="51"/>
                  <a:pt x="96" y="51"/>
                </a:cubicBezTo>
                <a:lnTo>
                  <a:pt x="96" y="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059894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gray">
          <a:xfrm>
            <a:off x="857275" y="2509838"/>
            <a:ext cx="3590033" cy="552017"/>
          </a:xfrm>
          <a:prstGeom prst="roundRect">
            <a:avLst/>
          </a:prstGeom>
          <a:solidFill>
            <a:schemeClr val="bg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smtClean="0">
                <a:solidFill>
                  <a:schemeClr val="bg1"/>
                </a:solidFill>
              </a:rPr>
              <a:t>Alternative Payment Models </a:t>
            </a:r>
          </a:p>
          <a:p>
            <a:pPr algn="ctr">
              <a:lnSpc>
                <a:spcPct val="106000"/>
              </a:lnSpc>
              <a:buFont typeface="Wingdings 2" pitchFamily="18" charset="2"/>
              <a:buNone/>
            </a:pPr>
            <a:r>
              <a:rPr lang="en-US" sz="1400" b="1" dirty="0" smtClean="0">
                <a:solidFill>
                  <a:schemeClr val="bg1"/>
                </a:solidFill>
              </a:rPr>
              <a:t>(APMs)</a:t>
            </a:r>
          </a:p>
        </p:txBody>
      </p:sp>
      <p:sp>
        <p:nvSpPr>
          <p:cNvPr id="2" name="Text Placeholder 1"/>
          <p:cNvSpPr>
            <a:spLocks noGrp="1"/>
          </p:cNvSpPr>
          <p:nvPr>
            <p:ph type="body" sz="quarter" idx="13"/>
          </p:nvPr>
        </p:nvSpPr>
        <p:spPr/>
        <p:txBody>
          <a:bodyPr/>
          <a:lstStyle/>
          <a:p>
            <a:r>
              <a:rPr lang="en-US" dirty="0"/>
              <a:t>MACRA replaces the SGR formula for payments under the Medicare physician fee </a:t>
            </a:r>
            <a:r>
              <a:rPr lang="en-US" dirty="0" smtClean="0"/>
              <a:t>schedule (PFS) </a:t>
            </a:r>
            <a:r>
              <a:rPr lang="en-US" dirty="0"/>
              <a:t>with fixed annual payment updates for all years in the </a:t>
            </a:r>
            <a:r>
              <a:rPr lang="en-US" dirty="0" smtClean="0"/>
              <a:t>future</a:t>
            </a:r>
            <a:endParaRPr lang="en-US" dirty="0"/>
          </a:p>
          <a:p>
            <a:endParaRPr lang="en-US" dirty="0"/>
          </a:p>
        </p:txBody>
      </p:sp>
      <p:sp>
        <p:nvSpPr>
          <p:cNvPr id="3" name="Title 2"/>
          <p:cNvSpPr>
            <a:spLocks noGrp="1"/>
          </p:cNvSpPr>
          <p:nvPr>
            <p:ph type="title"/>
          </p:nvPr>
        </p:nvSpPr>
        <p:spPr/>
        <p:txBody>
          <a:bodyPr/>
          <a:lstStyle/>
          <a:p>
            <a:r>
              <a:rPr lang="en-US" dirty="0"/>
              <a:t>Payment Basics Under MACRA</a:t>
            </a:r>
          </a:p>
        </p:txBody>
      </p:sp>
      <p:sp>
        <p:nvSpPr>
          <p:cNvPr id="7" name="Rounded Rectangle 6"/>
          <p:cNvSpPr/>
          <p:nvPr/>
        </p:nvSpPr>
        <p:spPr bwMode="gray">
          <a:xfrm>
            <a:off x="5167745" y="2509838"/>
            <a:ext cx="3607876" cy="552017"/>
          </a:xfrm>
          <a:prstGeom prst="roundRect">
            <a:avLst/>
          </a:prstGeom>
          <a:solidFill>
            <a:schemeClr val="bg2"/>
          </a:solidFill>
          <a:ln w="19050" algn="ctr">
            <a:noFill/>
            <a:miter lim="800000"/>
            <a:headEnd/>
            <a:tailEnd/>
          </a:ln>
        </p:spPr>
        <p:txBody>
          <a:bodyPr wrap="square" lIns="182880" tIns="88900" rIns="88900" bIns="88900" rtlCol="0" anchor="ctr"/>
          <a:lstStyle/>
          <a:p>
            <a:pPr algn="ctr">
              <a:lnSpc>
                <a:spcPct val="106000"/>
              </a:lnSpc>
              <a:buFont typeface="Wingdings 2" pitchFamily="18" charset="2"/>
              <a:buNone/>
            </a:pPr>
            <a:r>
              <a:rPr lang="en-US" sz="1400" b="1" dirty="0" smtClean="0">
                <a:solidFill>
                  <a:schemeClr val="bg1"/>
                </a:solidFill>
              </a:rPr>
              <a:t>Merit-based Incentive Payment System (MIPS)</a:t>
            </a:r>
          </a:p>
        </p:txBody>
      </p:sp>
      <p:sp>
        <p:nvSpPr>
          <p:cNvPr id="8" name="Rectangle 7"/>
          <p:cNvSpPr/>
          <p:nvPr/>
        </p:nvSpPr>
        <p:spPr bwMode="gray">
          <a:xfrm>
            <a:off x="365759" y="3179618"/>
            <a:ext cx="4081550" cy="2618509"/>
          </a:xfrm>
          <a:prstGeom prst="rect">
            <a:avLst/>
          </a:prstGeom>
          <a:noFill/>
          <a:ln w="19050" algn="ctr">
            <a:noFill/>
            <a:miter lim="800000"/>
            <a:headEnd/>
            <a:tailEnd/>
          </a:ln>
        </p:spPr>
        <p:txBody>
          <a:bodyPr wrap="square" lIns="88900" tIns="88900" rIns="88900" bIns="88900" rtlCol="0" anchor="t"/>
          <a:lstStyle/>
          <a:p>
            <a:pPr marL="173736" indent="-173736">
              <a:lnSpc>
                <a:spcPct val="106000"/>
              </a:lnSpc>
              <a:spcAft>
                <a:spcPts val="300"/>
              </a:spcAft>
              <a:buFont typeface="Arial" panose="020B0604020202020204" pitchFamily="34" charset="0"/>
              <a:buChar char="•"/>
            </a:pPr>
            <a:r>
              <a:rPr lang="en-US" sz="1400" dirty="0" smtClean="0">
                <a:solidFill>
                  <a:schemeClr val="tx1">
                    <a:lumMod val="75000"/>
                    <a:lumOff val="25000"/>
                  </a:schemeClr>
                </a:solidFill>
              </a:rPr>
              <a:t>From 2019-2024, </a:t>
            </a:r>
            <a:r>
              <a:rPr lang="en-US" sz="1400" b="1" dirty="0" smtClean="0">
                <a:solidFill>
                  <a:schemeClr val="tx1">
                    <a:lumMod val="75000"/>
                    <a:lumOff val="25000"/>
                  </a:schemeClr>
                </a:solidFill>
              </a:rPr>
              <a:t>lump sum payments</a:t>
            </a:r>
            <a:r>
              <a:rPr lang="en-US" sz="1400" dirty="0" smtClean="0">
                <a:solidFill>
                  <a:schemeClr val="tx1">
                    <a:lumMod val="75000"/>
                    <a:lumOff val="25000"/>
                  </a:schemeClr>
                </a:solidFill>
              </a:rPr>
              <a:t> equal to 5% of all reimbursement for services rendered under the Medicare PFS </a:t>
            </a:r>
          </a:p>
          <a:p>
            <a:pPr marL="173736" indent="-173736">
              <a:lnSpc>
                <a:spcPct val="106000"/>
              </a:lnSpc>
              <a:spcAft>
                <a:spcPts val="300"/>
              </a:spcAft>
              <a:buFont typeface="Arial" panose="020B0604020202020204" pitchFamily="34" charset="0"/>
              <a:buChar char="•"/>
            </a:pPr>
            <a:r>
              <a:rPr lang="en-US" sz="1400" dirty="0" smtClean="0">
                <a:solidFill>
                  <a:schemeClr val="tx1">
                    <a:lumMod val="75000"/>
                    <a:lumOff val="25000"/>
                  </a:schemeClr>
                </a:solidFill>
              </a:rPr>
              <a:t>Beginning in 2026, annual payment updates of </a:t>
            </a:r>
            <a:r>
              <a:rPr lang="en-US" sz="1400" b="1" dirty="0" smtClean="0">
                <a:solidFill>
                  <a:schemeClr val="tx1">
                    <a:lumMod val="75000"/>
                    <a:lumOff val="25000"/>
                  </a:schemeClr>
                </a:solidFill>
              </a:rPr>
              <a:t>0.75%</a:t>
            </a:r>
            <a:r>
              <a:rPr lang="en-US" sz="1400" dirty="0" smtClean="0">
                <a:solidFill>
                  <a:schemeClr val="tx1">
                    <a:lumMod val="75000"/>
                    <a:lumOff val="25000"/>
                  </a:schemeClr>
                </a:solidFill>
              </a:rPr>
              <a:t> to the Medicare PFS</a:t>
            </a:r>
          </a:p>
          <a:p>
            <a:pPr marL="173736" indent="-173736">
              <a:lnSpc>
                <a:spcPct val="106000"/>
              </a:lnSpc>
              <a:spcAft>
                <a:spcPts val="300"/>
              </a:spcAft>
              <a:buFont typeface="Arial" panose="020B0604020202020204" pitchFamily="34" charset="0"/>
              <a:buChar char="•"/>
            </a:pPr>
            <a:r>
              <a:rPr lang="en-US" sz="1400" dirty="0">
                <a:solidFill>
                  <a:schemeClr val="tx1">
                    <a:lumMod val="75000"/>
                    <a:lumOff val="25000"/>
                  </a:schemeClr>
                </a:solidFill>
              </a:rPr>
              <a:t>ACOs and models under the Center for Medicaid and Medicare Innovation are examples of delivery models that could be considered APMs if </a:t>
            </a:r>
            <a:r>
              <a:rPr lang="en-US" sz="1400" dirty="0" smtClean="0">
                <a:solidFill>
                  <a:schemeClr val="tx1">
                    <a:lumMod val="75000"/>
                    <a:lumOff val="25000"/>
                  </a:schemeClr>
                </a:solidFill>
              </a:rPr>
              <a:t>they meet required criteria</a:t>
            </a:r>
          </a:p>
        </p:txBody>
      </p:sp>
      <p:sp>
        <p:nvSpPr>
          <p:cNvPr id="9" name="Rectangle 8"/>
          <p:cNvSpPr/>
          <p:nvPr/>
        </p:nvSpPr>
        <p:spPr bwMode="gray">
          <a:xfrm>
            <a:off x="4696690" y="3179618"/>
            <a:ext cx="4081550" cy="2618509"/>
          </a:xfrm>
          <a:prstGeom prst="rect">
            <a:avLst/>
          </a:prstGeom>
          <a:noFill/>
          <a:ln w="19050" algn="ctr">
            <a:noFill/>
            <a:miter lim="800000"/>
            <a:headEnd/>
            <a:tailEnd/>
          </a:ln>
        </p:spPr>
        <p:txBody>
          <a:bodyPr wrap="square" lIns="88900" tIns="88900" rIns="88900" bIns="88900" rtlCol="0" anchor="t"/>
          <a:lstStyle/>
          <a:p>
            <a:pPr marL="173736" indent="-173736">
              <a:lnSpc>
                <a:spcPct val="106000"/>
              </a:lnSpc>
              <a:spcAft>
                <a:spcPts val="300"/>
              </a:spcAft>
              <a:buFont typeface="Arial" panose="020B0604020202020204" pitchFamily="34" charset="0"/>
              <a:buChar char="•"/>
            </a:pPr>
            <a:r>
              <a:rPr lang="en-US" sz="1400" dirty="0" smtClean="0">
                <a:solidFill>
                  <a:schemeClr val="tx1">
                    <a:lumMod val="75000"/>
                    <a:lumOff val="25000"/>
                  </a:schemeClr>
                </a:solidFill>
              </a:rPr>
              <a:t>From 2019-2026+, </a:t>
            </a:r>
            <a:r>
              <a:rPr lang="en-US" sz="1400" b="1" dirty="0" smtClean="0">
                <a:solidFill>
                  <a:schemeClr val="tx1">
                    <a:lumMod val="75000"/>
                    <a:lumOff val="25000"/>
                  </a:schemeClr>
                </a:solidFill>
              </a:rPr>
              <a:t>positive </a:t>
            </a:r>
            <a:r>
              <a:rPr lang="en-US" sz="1400" b="1" dirty="0">
                <a:solidFill>
                  <a:schemeClr val="tx1">
                    <a:lumMod val="75000"/>
                    <a:lumOff val="25000"/>
                  </a:schemeClr>
                </a:solidFill>
              </a:rPr>
              <a:t>or negative</a:t>
            </a:r>
            <a:r>
              <a:rPr lang="en-US" sz="1400" dirty="0">
                <a:solidFill>
                  <a:schemeClr val="tx1">
                    <a:lumMod val="75000"/>
                    <a:lumOff val="25000"/>
                  </a:schemeClr>
                </a:solidFill>
              </a:rPr>
              <a:t> payment adjustments based on professionals’ performance relative to </a:t>
            </a:r>
            <a:r>
              <a:rPr lang="en-US" sz="1400" dirty="0" smtClean="0">
                <a:solidFill>
                  <a:schemeClr val="tx1">
                    <a:lumMod val="75000"/>
                    <a:lumOff val="25000"/>
                  </a:schemeClr>
                </a:solidFill>
              </a:rPr>
              <a:t>scores of their peers</a:t>
            </a:r>
          </a:p>
          <a:p>
            <a:pPr marL="173736" indent="-173736">
              <a:lnSpc>
                <a:spcPct val="106000"/>
              </a:lnSpc>
              <a:spcAft>
                <a:spcPts val="300"/>
              </a:spcAft>
              <a:buFont typeface="Arial" panose="020B0604020202020204" pitchFamily="34" charset="0"/>
              <a:buChar char="•"/>
            </a:pPr>
            <a:r>
              <a:rPr lang="en-US" sz="1400" dirty="0" smtClean="0">
                <a:solidFill>
                  <a:schemeClr val="tx1">
                    <a:lumMod val="75000"/>
                    <a:lumOff val="25000"/>
                  </a:schemeClr>
                </a:solidFill>
              </a:rPr>
              <a:t>Beginning in 2026, annual payment updates of </a:t>
            </a:r>
            <a:r>
              <a:rPr lang="en-US" sz="1400" b="1" dirty="0" smtClean="0">
                <a:solidFill>
                  <a:schemeClr val="tx1">
                    <a:lumMod val="75000"/>
                    <a:lumOff val="25000"/>
                  </a:schemeClr>
                </a:solidFill>
              </a:rPr>
              <a:t>0.25%</a:t>
            </a:r>
            <a:r>
              <a:rPr lang="en-US" sz="1400" dirty="0" smtClean="0">
                <a:solidFill>
                  <a:schemeClr val="tx1">
                    <a:lumMod val="75000"/>
                    <a:lumOff val="25000"/>
                  </a:schemeClr>
                </a:solidFill>
              </a:rPr>
              <a:t> to the Medicare PFS</a:t>
            </a:r>
          </a:p>
          <a:p>
            <a:pPr marL="173736" indent="-173736">
              <a:lnSpc>
                <a:spcPct val="106000"/>
              </a:lnSpc>
              <a:spcAft>
                <a:spcPts val="300"/>
              </a:spcAft>
              <a:buFont typeface="Arial" panose="020B0604020202020204" pitchFamily="34" charset="0"/>
              <a:buChar char="•"/>
            </a:pPr>
            <a:r>
              <a:rPr lang="en-US" sz="1400" dirty="0">
                <a:solidFill>
                  <a:schemeClr val="tx1">
                    <a:lumMod val="75000"/>
                    <a:lumOff val="25000"/>
                  </a:schemeClr>
                </a:solidFill>
              </a:rPr>
              <a:t>Professionals who do not achieve the APM revenue thresholds will participate in MIPS and be subject to certain reporting requirements</a:t>
            </a:r>
          </a:p>
          <a:p>
            <a:pPr marL="173736" indent="-173736">
              <a:lnSpc>
                <a:spcPct val="106000"/>
              </a:lnSpc>
              <a:buFont typeface="Arial" panose="020B0604020202020204" pitchFamily="34" charset="0"/>
              <a:buChar char="•"/>
            </a:pPr>
            <a:endParaRPr lang="en-US" sz="1400" dirty="0">
              <a:solidFill>
                <a:schemeClr val="tx1">
                  <a:lumMod val="75000"/>
                  <a:lumOff val="25000"/>
                </a:schemeClr>
              </a:solidFill>
            </a:endParaRPr>
          </a:p>
        </p:txBody>
      </p:sp>
      <p:grpSp>
        <p:nvGrpSpPr>
          <p:cNvPr id="17" name="Group 16"/>
          <p:cNvGrpSpPr/>
          <p:nvPr/>
        </p:nvGrpSpPr>
        <p:grpSpPr>
          <a:xfrm>
            <a:off x="365759" y="2509838"/>
            <a:ext cx="617914" cy="552017"/>
            <a:chOff x="365759" y="2175163"/>
            <a:chExt cx="617914" cy="552017"/>
          </a:xfrm>
        </p:grpSpPr>
        <p:sp>
          <p:nvSpPr>
            <p:cNvPr id="16" name="Rounded Rectangle 15"/>
            <p:cNvSpPr/>
            <p:nvPr/>
          </p:nvSpPr>
          <p:spPr bwMode="gray">
            <a:xfrm>
              <a:off x="365759" y="2175163"/>
              <a:ext cx="617914" cy="552017"/>
            </a:xfrm>
            <a:prstGeom prst="round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smtClean="0">
                <a:solidFill>
                  <a:schemeClr val="bg1"/>
                </a:solidFill>
              </a:endParaRPr>
            </a:p>
          </p:txBody>
        </p:sp>
        <p:sp>
          <p:nvSpPr>
            <p:cNvPr id="14" name="Freeform 137"/>
            <p:cNvSpPr>
              <a:spLocks noChangeAspect="1" noEditPoints="1"/>
            </p:cNvSpPr>
            <p:nvPr/>
          </p:nvSpPr>
          <p:spPr bwMode="auto">
            <a:xfrm>
              <a:off x="492156" y="2268611"/>
              <a:ext cx="365120" cy="365120"/>
            </a:xfrm>
            <a:custGeom>
              <a:avLst/>
              <a:gdLst>
                <a:gd name="T0" fmla="*/ 1164 w 3406"/>
                <a:gd name="T1" fmla="*/ 559 h 3406"/>
                <a:gd name="T2" fmla="*/ 920 w 3406"/>
                <a:gd name="T3" fmla="*/ 665 h 3406"/>
                <a:gd name="T4" fmla="*/ 704 w 3406"/>
                <a:gd name="T5" fmla="*/ 815 h 3406"/>
                <a:gd name="T6" fmla="*/ 523 w 3406"/>
                <a:gd name="T7" fmla="*/ 1004 h 3406"/>
                <a:gd name="T8" fmla="*/ 379 w 3406"/>
                <a:gd name="T9" fmla="*/ 1225 h 3406"/>
                <a:gd name="T10" fmla="*/ 282 w 3406"/>
                <a:gd name="T11" fmla="*/ 1473 h 3406"/>
                <a:gd name="T12" fmla="*/ 235 w 3406"/>
                <a:gd name="T13" fmla="*/ 1741 h 3406"/>
                <a:gd name="T14" fmla="*/ 244 w 3406"/>
                <a:gd name="T15" fmla="*/ 2016 h 3406"/>
                <a:gd name="T16" fmla="*/ 306 w 3406"/>
                <a:gd name="T17" fmla="*/ 2274 h 3406"/>
                <a:gd name="T18" fmla="*/ 415 w 3406"/>
                <a:gd name="T19" fmla="*/ 2511 h 3406"/>
                <a:gd name="T20" fmla="*/ 566 w 3406"/>
                <a:gd name="T21" fmla="*/ 2719 h 3406"/>
                <a:gd name="T22" fmla="*/ 753 w 3406"/>
                <a:gd name="T23" fmla="*/ 2895 h 3406"/>
                <a:gd name="T24" fmla="*/ 972 w 3406"/>
                <a:gd name="T25" fmla="*/ 3032 h 3406"/>
                <a:gd name="T26" fmla="*/ 1216 w 3406"/>
                <a:gd name="T27" fmla="*/ 3126 h 3406"/>
                <a:gd name="T28" fmla="*/ 1480 w 3406"/>
                <a:gd name="T29" fmla="*/ 3171 h 3406"/>
                <a:gd name="T30" fmla="*/ 1756 w 3406"/>
                <a:gd name="T31" fmla="*/ 3161 h 3406"/>
                <a:gd name="T32" fmla="*/ 2019 w 3406"/>
                <a:gd name="T33" fmla="*/ 3097 h 3406"/>
                <a:gd name="T34" fmla="*/ 2259 w 3406"/>
                <a:gd name="T35" fmla="*/ 2984 h 3406"/>
                <a:gd name="T36" fmla="*/ 2469 w 3406"/>
                <a:gd name="T37" fmla="*/ 2828 h 3406"/>
                <a:gd name="T38" fmla="*/ 2646 w 3406"/>
                <a:gd name="T39" fmla="*/ 2634 h 3406"/>
                <a:gd name="T40" fmla="*/ 2781 w 3406"/>
                <a:gd name="T41" fmla="*/ 2407 h 3406"/>
                <a:gd name="T42" fmla="*/ 2871 w 3406"/>
                <a:gd name="T43" fmla="*/ 2155 h 3406"/>
                <a:gd name="T44" fmla="*/ 1339 w 3406"/>
                <a:gd name="T45" fmla="*/ 516 h 3406"/>
                <a:gd name="T46" fmla="*/ 3143 w 3406"/>
                <a:gd name="T47" fmla="*/ 1835 h 3406"/>
                <a:gd name="T48" fmla="*/ 3115 w 3406"/>
                <a:gd name="T49" fmla="*/ 2127 h 3406"/>
                <a:gd name="T50" fmla="*/ 3036 w 3406"/>
                <a:gd name="T51" fmla="*/ 2403 h 3406"/>
                <a:gd name="T52" fmla="*/ 2911 w 3406"/>
                <a:gd name="T53" fmla="*/ 2654 h 3406"/>
                <a:gd name="T54" fmla="*/ 2746 w 3406"/>
                <a:gd name="T55" fmla="*/ 2878 h 3406"/>
                <a:gd name="T56" fmla="*/ 2544 w 3406"/>
                <a:gd name="T57" fmla="*/ 3069 h 3406"/>
                <a:gd name="T58" fmla="*/ 2309 w 3406"/>
                <a:gd name="T59" fmla="*/ 3222 h 3406"/>
                <a:gd name="T60" fmla="*/ 2050 w 3406"/>
                <a:gd name="T61" fmla="*/ 3332 h 3406"/>
                <a:gd name="T62" fmla="*/ 1768 w 3406"/>
                <a:gd name="T63" fmla="*/ 3394 h 3406"/>
                <a:gd name="T64" fmla="*/ 1472 w 3406"/>
                <a:gd name="T65" fmla="*/ 3403 h 3406"/>
                <a:gd name="T66" fmla="*/ 1185 w 3406"/>
                <a:gd name="T67" fmla="*/ 3358 h 3406"/>
                <a:gd name="T68" fmla="*/ 916 w 3406"/>
                <a:gd name="T69" fmla="*/ 3263 h 3406"/>
                <a:gd name="T70" fmla="*/ 673 w 3406"/>
                <a:gd name="T71" fmla="*/ 3124 h 3406"/>
                <a:gd name="T72" fmla="*/ 461 w 3406"/>
                <a:gd name="T73" fmla="*/ 2945 h 3406"/>
                <a:gd name="T74" fmla="*/ 282 w 3406"/>
                <a:gd name="T75" fmla="*/ 2733 h 3406"/>
                <a:gd name="T76" fmla="*/ 143 w 3406"/>
                <a:gd name="T77" fmla="*/ 2490 h 3406"/>
                <a:gd name="T78" fmla="*/ 48 w 3406"/>
                <a:gd name="T79" fmla="*/ 2221 h 3406"/>
                <a:gd name="T80" fmla="*/ 3 w 3406"/>
                <a:gd name="T81" fmla="*/ 1934 h 3406"/>
                <a:gd name="T82" fmla="*/ 12 w 3406"/>
                <a:gd name="T83" fmla="*/ 1638 h 3406"/>
                <a:gd name="T84" fmla="*/ 74 w 3406"/>
                <a:gd name="T85" fmla="*/ 1356 h 3406"/>
                <a:gd name="T86" fmla="*/ 184 w 3406"/>
                <a:gd name="T87" fmla="*/ 1097 h 3406"/>
                <a:gd name="T88" fmla="*/ 337 w 3406"/>
                <a:gd name="T89" fmla="*/ 862 h 3406"/>
                <a:gd name="T90" fmla="*/ 528 w 3406"/>
                <a:gd name="T91" fmla="*/ 660 h 3406"/>
                <a:gd name="T92" fmla="*/ 752 w 3406"/>
                <a:gd name="T93" fmla="*/ 495 h 3406"/>
                <a:gd name="T94" fmla="*/ 1003 w 3406"/>
                <a:gd name="T95" fmla="*/ 370 h 3406"/>
                <a:gd name="T96" fmla="*/ 1279 w 3406"/>
                <a:gd name="T97" fmla="*/ 291 h 3406"/>
                <a:gd name="T98" fmla="*/ 1571 w 3406"/>
                <a:gd name="T99" fmla="*/ 263 h 3406"/>
                <a:gd name="T100" fmla="*/ 2032 w 3406"/>
                <a:gd name="T101" fmla="*/ 12 h 3406"/>
                <a:gd name="T102" fmla="*/ 2313 w 3406"/>
                <a:gd name="T103" fmla="*/ 74 h 3406"/>
                <a:gd name="T104" fmla="*/ 2574 w 3406"/>
                <a:gd name="T105" fmla="*/ 184 h 3406"/>
                <a:gd name="T106" fmla="*/ 2807 w 3406"/>
                <a:gd name="T107" fmla="*/ 337 h 3406"/>
                <a:gd name="T108" fmla="*/ 3009 w 3406"/>
                <a:gd name="T109" fmla="*/ 528 h 3406"/>
                <a:gd name="T110" fmla="*/ 3176 w 3406"/>
                <a:gd name="T111" fmla="*/ 751 h 3406"/>
                <a:gd name="T112" fmla="*/ 3301 w 3406"/>
                <a:gd name="T113" fmla="*/ 1003 h 3406"/>
                <a:gd name="T114" fmla="*/ 3379 w 3406"/>
                <a:gd name="T115" fmla="*/ 1278 h 3406"/>
                <a:gd name="T116" fmla="*/ 3406 w 3406"/>
                <a:gd name="T117" fmla="*/ 1571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6" h="3406">
                  <a:moveTo>
                    <a:pt x="1339" y="516"/>
                  </a:moveTo>
                  <a:lnTo>
                    <a:pt x="1251" y="535"/>
                  </a:lnTo>
                  <a:lnTo>
                    <a:pt x="1164" y="559"/>
                  </a:lnTo>
                  <a:lnTo>
                    <a:pt x="1080" y="589"/>
                  </a:lnTo>
                  <a:lnTo>
                    <a:pt x="999" y="625"/>
                  </a:lnTo>
                  <a:lnTo>
                    <a:pt x="920" y="665"/>
                  </a:lnTo>
                  <a:lnTo>
                    <a:pt x="845" y="711"/>
                  </a:lnTo>
                  <a:lnTo>
                    <a:pt x="772" y="760"/>
                  </a:lnTo>
                  <a:lnTo>
                    <a:pt x="704" y="815"/>
                  </a:lnTo>
                  <a:lnTo>
                    <a:pt x="639" y="874"/>
                  </a:lnTo>
                  <a:lnTo>
                    <a:pt x="578" y="937"/>
                  </a:lnTo>
                  <a:lnTo>
                    <a:pt x="523" y="1004"/>
                  </a:lnTo>
                  <a:lnTo>
                    <a:pt x="470" y="1074"/>
                  </a:lnTo>
                  <a:lnTo>
                    <a:pt x="422" y="1147"/>
                  </a:lnTo>
                  <a:lnTo>
                    <a:pt x="379" y="1225"/>
                  </a:lnTo>
                  <a:lnTo>
                    <a:pt x="342" y="1304"/>
                  </a:lnTo>
                  <a:lnTo>
                    <a:pt x="309" y="1387"/>
                  </a:lnTo>
                  <a:lnTo>
                    <a:pt x="282" y="1473"/>
                  </a:lnTo>
                  <a:lnTo>
                    <a:pt x="260" y="1561"/>
                  </a:lnTo>
                  <a:lnTo>
                    <a:pt x="245" y="1650"/>
                  </a:lnTo>
                  <a:lnTo>
                    <a:pt x="235" y="1741"/>
                  </a:lnTo>
                  <a:lnTo>
                    <a:pt x="232" y="1835"/>
                  </a:lnTo>
                  <a:lnTo>
                    <a:pt x="235" y="1926"/>
                  </a:lnTo>
                  <a:lnTo>
                    <a:pt x="244" y="2016"/>
                  </a:lnTo>
                  <a:lnTo>
                    <a:pt x="259" y="2105"/>
                  </a:lnTo>
                  <a:lnTo>
                    <a:pt x="280" y="2190"/>
                  </a:lnTo>
                  <a:lnTo>
                    <a:pt x="306" y="2274"/>
                  </a:lnTo>
                  <a:lnTo>
                    <a:pt x="338" y="2356"/>
                  </a:lnTo>
                  <a:lnTo>
                    <a:pt x="374" y="2434"/>
                  </a:lnTo>
                  <a:lnTo>
                    <a:pt x="415" y="2511"/>
                  </a:lnTo>
                  <a:lnTo>
                    <a:pt x="461" y="2583"/>
                  </a:lnTo>
                  <a:lnTo>
                    <a:pt x="511" y="2653"/>
                  </a:lnTo>
                  <a:lnTo>
                    <a:pt x="566" y="2719"/>
                  </a:lnTo>
                  <a:lnTo>
                    <a:pt x="625" y="2781"/>
                  </a:lnTo>
                  <a:lnTo>
                    <a:pt x="687" y="2840"/>
                  </a:lnTo>
                  <a:lnTo>
                    <a:pt x="753" y="2895"/>
                  </a:lnTo>
                  <a:lnTo>
                    <a:pt x="823" y="2945"/>
                  </a:lnTo>
                  <a:lnTo>
                    <a:pt x="895" y="2991"/>
                  </a:lnTo>
                  <a:lnTo>
                    <a:pt x="972" y="3032"/>
                  </a:lnTo>
                  <a:lnTo>
                    <a:pt x="1050" y="3068"/>
                  </a:lnTo>
                  <a:lnTo>
                    <a:pt x="1132" y="3100"/>
                  </a:lnTo>
                  <a:lnTo>
                    <a:pt x="1216" y="3126"/>
                  </a:lnTo>
                  <a:lnTo>
                    <a:pt x="1301" y="3147"/>
                  </a:lnTo>
                  <a:lnTo>
                    <a:pt x="1390" y="3162"/>
                  </a:lnTo>
                  <a:lnTo>
                    <a:pt x="1480" y="3171"/>
                  </a:lnTo>
                  <a:lnTo>
                    <a:pt x="1571" y="3174"/>
                  </a:lnTo>
                  <a:lnTo>
                    <a:pt x="1665" y="3171"/>
                  </a:lnTo>
                  <a:lnTo>
                    <a:pt x="1756" y="3161"/>
                  </a:lnTo>
                  <a:lnTo>
                    <a:pt x="1845" y="3146"/>
                  </a:lnTo>
                  <a:lnTo>
                    <a:pt x="1933" y="3124"/>
                  </a:lnTo>
                  <a:lnTo>
                    <a:pt x="2019" y="3097"/>
                  </a:lnTo>
                  <a:lnTo>
                    <a:pt x="2102" y="3064"/>
                  </a:lnTo>
                  <a:lnTo>
                    <a:pt x="2181" y="3027"/>
                  </a:lnTo>
                  <a:lnTo>
                    <a:pt x="2259" y="2984"/>
                  </a:lnTo>
                  <a:lnTo>
                    <a:pt x="2332" y="2936"/>
                  </a:lnTo>
                  <a:lnTo>
                    <a:pt x="2402" y="2883"/>
                  </a:lnTo>
                  <a:lnTo>
                    <a:pt x="2469" y="2828"/>
                  </a:lnTo>
                  <a:lnTo>
                    <a:pt x="2532" y="2767"/>
                  </a:lnTo>
                  <a:lnTo>
                    <a:pt x="2591" y="2702"/>
                  </a:lnTo>
                  <a:lnTo>
                    <a:pt x="2646" y="2634"/>
                  </a:lnTo>
                  <a:lnTo>
                    <a:pt x="2695" y="2561"/>
                  </a:lnTo>
                  <a:lnTo>
                    <a:pt x="2741" y="2486"/>
                  </a:lnTo>
                  <a:lnTo>
                    <a:pt x="2781" y="2407"/>
                  </a:lnTo>
                  <a:lnTo>
                    <a:pt x="2817" y="2326"/>
                  </a:lnTo>
                  <a:lnTo>
                    <a:pt x="2847" y="2242"/>
                  </a:lnTo>
                  <a:lnTo>
                    <a:pt x="2871" y="2155"/>
                  </a:lnTo>
                  <a:lnTo>
                    <a:pt x="2890" y="2067"/>
                  </a:lnTo>
                  <a:lnTo>
                    <a:pt x="1339" y="2067"/>
                  </a:lnTo>
                  <a:lnTo>
                    <a:pt x="1339" y="516"/>
                  </a:lnTo>
                  <a:close/>
                  <a:moveTo>
                    <a:pt x="1571" y="263"/>
                  </a:moveTo>
                  <a:lnTo>
                    <a:pt x="1571" y="1835"/>
                  </a:lnTo>
                  <a:lnTo>
                    <a:pt x="3143" y="1835"/>
                  </a:lnTo>
                  <a:lnTo>
                    <a:pt x="3139" y="1934"/>
                  </a:lnTo>
                  <a:lnTo>
                    <a:pt x="3130" y="2032"/>
                  </a:lnTo>
                  <a:lnTo>
                    <a:pt x="3115" y="2127"/>
                  </a:lnTo>
                  <a:lnTo>
                    <a:pt x="3094" y="2221"/>
                  </a:lnTo>
                  <a:lnTo>
                    <a:pt x="3068" y="2313"/>
                  </a:lnTo>
                  <a:lnTo>
                    <a:pt x="3036" y="2403"/>
                  </a:lnTo>
                  <a:lnTo>
                    <a:pt x="3000" y="2490"/>
                  </a:lnTo>
                  <a:lnTo>
                    <a:pt x="2958" y="2574"/>
                  </a:lnTo>
                  <a:lnTo>
                    <a:pt x="2911" y="2654"/>
                  </a:lnTo>
                  <a:lnTo>
                    <a:pt x="2861" y="2733"/>
                  </a:lnTo>
                  <a:lnTo>
                    <a:pt x="2805" y="2807"/>
                  </a:lnTo>
                  <a:lnTo>
                    <a:pt x="2746" y="2878"/>
                  </a:lnTo>
                  <a:lnTo>
                    <a:pt x="2682" y="2945"/>
                  </a:lnTo>
                  <a:lnTo>
                    <a:pt x="2615" y="3009"/>
                  </a:lnTo>
                  <a:lnTo>
                    <a:pt x="2544" y="3069"/>
                  </a:lnTo>
                  <a:lnTo>
                    <a:pt x="2468" y="3124"/>
                  </a:lnTo>
                  <a:lnTo>
                    <a:pt x="2391" y="3176"/>
                  </a:lnTo>
                  <a:lnTo>
                    <a:pt x="2309" y="3222"/>
                  </a:lnTo>
                  <a:lnTo>
                    <a:pt x="2226" y="3263"/>
                  </a:lnTo>
                  <a:lnTo>
                    <a:pt x="2139" y="3301"/>
                  </a:lnTo>
                  <a:lnTo>
                    <a:pt x="2050" y="3332"/>
                  </a:lnTo>
                  <a:lnTo>
                    <a:pt x="1958" y="3358"/>
                  </a:lnTo>
                  <a:lnTo>
                    <a:pt x="1864" y="3379"/>
                  </a:lnTo>
                  <a:lnTo>
                    <a:pt x="1768" y="3394"/>
                  </a:lnTo>
                  <a:lnTo>
                    <a:pt x="1670" y="3403"/>
                  </a:lnTo>
                  <a:lnTo>
                    <a:pt x="1571" y="3406"/>
                  </a:lnTo>
                  <a:lnTo>
                    <a:pt x="1472" y="3403"/>
                  </a:lnTo>
                  <a:lnTo>
                    <a:pt x="1374" y="3394"/>
                  </a:lnTo>
                  <a:lnTo>
                    <a:pt x="1279" y="3379"/>
                  </a:lnTo>
                  <a:lnTo>
                    <a:pt x="1185" y="3358"/>
                  </a:lnTo>
                  <a:lnTo>
                    <a:pt x="1093" y="3332"/>
                  </a:lnTo>
                  <a:lnTo>
                    <a:pt x="1003" y="3301"/>
                  </a:lnTo>
                  <a:lnTo>
                    <a:pt x="916" y="3263"/>
                  </a:lnTo>
                  <a:lnTo>
                    <a:pt x="832" y="3222"/>
                  </a:lnTo>
                  <a:lnTo>
                    <a:pt x="752" y="3176"/>
                  </a:lnTo>
                  <a:lnTo>
                    <a:pt x="673" y="3124"/>
                  </a:lnTo>
                  <a:lnTo>
                    <a:pt x="599" y="3069"/>
                  </a:lnTo>
                  <a:lnTo>
                    <a:pt x="528" y="3009"/>
                  </a:lnTo>
                  <a:lnTo>
                    <a:pt x="461" y="2945"/>
                  </a:lnTo>
                  <a:lnTo>
                    <a:pt x="397" y="2878"/>
                  </a:lnTo>
                  <a:lnTo>
                    <a:pt x="337" y="2807"/>
                  </a:lnTo>
                  <a:lnTo>
                    <a:pt x="282" y="2733"/>
                  </a:lnTo>
                  <a:lnTo>
                    <a:pt x="230" y="2654"/>
                  </a:lnTo>
                  <a:lnTo>
                    <a:pt x="184" y="2574"/>
                  </a:lnTo>
                  <a:lnTo>
                    <a:pt x="143" y="2490"/>
                  </a:lnTo>
                  <a:lnTo>
                    <a:pt x="105" y="2403"/>
                  </a:lnTo>
                  <a:lnTo>
                    <a:pt x="74" y="2313"/>
                  </a:lnTo>
                  <a:lnTo>
                    <a:pt x="48" y="2221"/>
                  </a:lnTo>
                  <a:lnTo>
                    <a:pt x="27" y="2127"/>
                  </a:lnTo>
                  <a:lnTo>
                    <a:pt x="12" y="2032"/>
                  </a:lnTo>
                  <a:lnTo>
                    <a:pt x="3" y="1934"/>
                  </a:lnTo>
                  <a:lnTo>
                    <a:pt x="0" y="1835"/>
                  </a:lnTo>
                  <a:lnTo>
                    <a:pt x="3" y="1736"/>
                  </a:lnTo>
                  <a:lnTo>
                    <a:pt x="12" y="1638"/>
                  </a:lnTo>
                  <a:lnTo>
                    <a:pt x="27" y="1542"/>
                  </a:lnTo>
                  <a:lnTo>
                    <a:pt x="48" y="1448"/>
                  </a:lnTo>
                  <a:lnTo>
                    <a:pt x="74" y="1356"/>
                  </a:lnTo>
                  <a:lnTo>
                    <a:pt x="105" y="1267"/>
                  </a:lnTo>
                  <a:lnTo>
                    <a:pt x="143" y="1180"/>
                  </a:lnTo>
                  <a:lnTo>
                    <a:pt x="184" y="1097"/>
                  </a:lnTo>
                  <a:lnTo>
                    <a:pt x="230" y="1015"/>
                  </a:lnTo>
                  <a:lnTo>
                    <a:pt x="282" y="938"/>
                  </a:lnTo>
                  <a:lnTo>
                    <a:pt x="337" y="862"/>
                  </a:lnTo>
                  <a:lnTo>
                    <a:pt x="397" y="791"/>
                  </a:lnTo>
                  <a:lnTo>
                    <a:pt x="461" y="724"/>
                  </a:lnTo>
                  <a:lnTo>
                    <a:pt x="528" y="660"/>
                  </a:lnTo>
                  <a:lnTo>
                    <a:pt x="599" y="601"/>
                  </a:lnTo>
                  <a:lnTo>
                    <a:pt x="673" y="545"/>
                  </a:lnTo>
                  <a:lnTo>
                    <a:pt x="752" y="495"/>
                  </a:lnTo>
                  <a:lnTo>
                    <a:pt x="832" y="448"/>
                  </a:lnTo>
                  <a:lnTo>
                    <a:pt x="916" y="406"/>
                  </a:lnTo>
                  <a:lnTo>
                    <a:pt x="1003" y="370"/>
                  </a:lnTo>
                  <a:lnTo>
                    <a:pt x="1093" y="338"/>
                  </a:lnTo>
                  <a:lnTo>
                    <a:pt x="1185" y="312"/>
                  </a:lnTo>
                  <a:lnTo>
                    <a:pt x="1279" y="291"/>
                  </a:lnTo>
                  <a:lnTo>
                    <a:pt x="1374" y="276"/>
                  </a:lnTo>
                  <a:lnTo>
                    <a:pt x="1472" y="267"/>
                  </a:lnTo>
                  <a:lnTo>
                    <a:pt x="1571" y="263"/>
                  </a:lnTo>
                  <a:close/>
                  <a:moveTo>
                    <a:pt x="1835" y="0"/>
                  </a:moveTo>
                  <a:lnTo>
                    <a:pt x="1934" y="3"/>
                  </a:lnTo>
                  <a:lnTo>
                    <a:pt x="2032" y="12"/>
                  </a:lnTo>
                  <a:lnTo>
                    <a:pt x="2128" y="27"/>
                  </a:lnTo>
                  <a:lnTo>
                    <a:pt x="2221" y="48"/>
                  </a:lnTo>
                  <a:lnTo>
                    <a:pt x="2313" y="74"/>
                  </a:lnTo>
                  <a:lnTo>
                    <a:pt x="2403" y="105"/>
                  </a:lnTo>
                  <a:lnTo>
                    <a:pt x="2490" y="143"/>
                  </a:lnTo>
                  <a:lnTo>
                    <a:pt x="2574" y="184"/>
                  </a:lnTo>
                  <a:lnTo>
                    <a:pt x="2655" y="230"/>
                  </a:lnTo>
                  <a:lnTo>
                    <a:pt x="2733" y="281"/>
                  </a:lnTo>
                  <a:lnTo>
                    <a:pt x="2807" y="337"/>
                  </a:lnTo>
                  <a:lnTo>
                    <a:pt x="2878" y="397"/>
                  </a:lnTo>
                  <a:lnTo>
                    <a:pt x="2946" y="460"/>
                  </a:lnTo>
                  <a:lnTo>
                    <a:pt x="3009" y="528"/>
                  </a:lnTo>
                  <a:lnTo>
                    <a:pt x="3069" y="599"/>
                  </a:lnTo>
                  <a:lnTo>
                    <a:pt x="3125" y="673"/>
                  </a:lnTo>
                  <a:lnTo>
                    <a:pt x="3176" y="751"/>
                  </a:lnTo>
                  <a:lnTo>
                    <a:pt x="3222" y="832"/>
                  </a:lnTo>
                  <a:lnTo>
                    <a:pt x="3263" y="916"/>
                  </a:lnTo>
                  <a:lnTo>
                    <a:pt x="3301" y="1003"/>
                  </a:lnTo>
                  <a:lnTo>
                    <a:pt x="3332" y="1093"/>
                  </a:lnTo>
                  <a:lnTo>
                    <a:pt x="3358" y="1185"/>
                  </a:lnTo>
                  <a:lnTo>
                    <a:pt x="3379" y="1278"/>
                  </a:lnTo>
                  <a:lnTo>
                    <a:pt x="3394" y="1374"/>
                  </a:lnTo>
                  <a:lnTo>
                    <a:pt x="3403" y="1472"/>
                  </a:lnTo>
                  <a:lnTo>
                    <a:pt x="3406" y="1571"/>
                  </a:lnTo>
                  <a:lnTo>
                    <a:pt x="1835" y="1571"/>
                  </a:lnTo>
                  <a:lnTo>
                    <a:pt x="183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21" name="Group 20"/>
          <p:cNvGrpSpPr/>
          <p:nvPr/>
        </p:nvGrpSpPr>
        <p:grpSpPr>
          <a:xfrm>
            <a:off x="4696690" y="2509838"/>
            <a:ext cx="617914" cy="552017"/>
            <a:chOff x="3683922" y="2279939"/>
            <a:chExt cx="617914" cy="552017"/>
          </a:xfrm>
        </p:grpSpPr>
        <p:sp>
          <p:nvSpPr>
            <p:cNvPr id="19" name="Rounded Rectangle 18"/>
            <p:cNvSpPr/>
            <p:nvPr/>
          </p:nvSpPr>
          <p:spPr bwMode="gray">
            <a:xfrm>
              <a:off x="3683922" y="2279939"/>
              <a:ext cx="617914" cy="552017"/>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smtClean="0">
                <a:solidFill>
                  <a:schemeClr val="bg1"/>
                </a:solidFill>
              </a:endParaRPr>
            </a:p>
          </p:txBody>
        </p:sp>
        <p:sp>
          <p:nvSpPr>
            <p:cNvPr id="15" name="Freeform 302"/>
            <p:cNvSpPr>
              <a:spLocks noChangeAspect="1" noEditPoints="1"/>
            </p:cNvSpPr>
            <p:nvPr/>
          </p:nvSpPr>
          <p:spPr bwMode="auto">
            <a:xfrm>
              <a:off x="3776318" y="2373387"/>
              <a:ext cx="433121" cy="365120"/>
            </a:xfrm>
            <a:custGeom>
              <a:avLst/>
              <a:gdLst>
                <a:gd name="T0" fmla="*/ 5863 w 6522"/>
                <a:gd name="T1" fmla="*/ 1280 h 5498"/>
                <a:gd name="T2" fmla="*/ 5871 w 6522"/>
                <a:gd name="T3" fmla="*/ 1300 h 5498"/>
                <a:gd name="T4" fmla="*/ 5875 w 6522"/>
                <a:gd name="T5" fmla="*/ 1970 h 5498"/>
                <a:gd name="T6" fmla="*/ 5857 w 6522"/>
                <a:gd name="T7" fmla="*/ 1980 h 5498"/>
                <a:gd name="T8" fmla="*/ 5837 w 6522"/>
                <a:gd name="T9" fmla="*/ 1974 h 5498"/>
                <a:gd name="T10" fmla="*/ 4474 w 6522"/>
                <a:gd name="T11" fmla="*/ 3088 h 5498"/>
                <a:gd name="T12" fmla="*/ 4480 w 6522"/>
                <a:gd name="T13" fmla="*/ 3223 h 5498"/>
                <a:gd name="T14" fmla="*/ 4399 w 6522"/>
                <a:gd name="T15" fmla="*/ 3373 h 5498"/>
                <a:gd name="T16" fmla="*/ 4248 w 6522"/>
                <a:gd name="T17" fmla="*/ 3454 h 5498"/>
                <a:gd name="T18" fmla="*/ 4084 w 6522"/>
                <a:gd name="T19" fmla="*/ 3440 h 5498"/>
                <a:gd name="T20" fmla="*/ 3962 w 6522"/>
                <a:gd name="T21" fmla="*/ 3351 h 5498"/>
                <a:gd name="T22" fmla="*/ 2976 w 6522"/>
                <a:gd name="T23" fmla="*/ 3256 h 5498"/>
                <a:gd name="T24" fmla="*/ 2836 w 6522"/>
                <a:gd name="T25" fmla="*/ 3326 h 5498"/>
                <a:gd name="T26" fmla="*/ 2665 w 6522"/>
                <a:gd name="T27" fmla="*/ 3308 h 5498"/>
                <a:gd name="T28" fmla="*/ 1640 w 6522"/>
                <a:gd name="T29" fmla="*/ 4101 h 5498"/>
                <a:gd name="T30" fmla="*/ 1534 w 6522"/>
                <a:gd name="T31" fmla="*/ 4230 h 5498"/>
                <a:gd name="T32" fmla="*/ 1367 w 6522"/>
                <a:gd name="T33" fmla="*/ 4281 h 5498"/>
                <a:gd name="T34" fmla="*/ 1203 w 6522"/>
                <a:gd name="T35" fmla="*/ 4230 h 5498"/>
                <a:gd name="T36" fmla="*/ 1094 w 6522"/>
                <a:gd name="T37" fmla="*/ 4099 h 5498"/>
                <a:gd name="T38" fmla="*/ 1078 w 6522"/>
                <a:gd name="T39" fmla="*/ 3925 h 5498"/>
                <a:gd name="T40" fmla="*/ 1158 w 6522"/>
                <a:gd name="T41" fmla="*/ 3775 h 5498"/>
                <a:gd name="T42" fmla="*/ 1308 w 6522"/>
                <a:gd name="T43" fmla="*/ 3694 h 5498"/>
                <a:gd name="T44" fmla="*/ 1470 w 6522"/>
                <a:gd name="T45" fmla="*/ 3708 h 5498"/>
                <a:gd name="T46" fmla="*/ 2485 w 6522"/>
                <a:gd name="T47" fmla="*/ 3053 h 5498"/>
                <a:gd name="T48" fmla="*/ 2507 w 6522"/>
                <a:gd name="T49" fmla="*/ 2918 h 5498"/>
                <a:gd name="T50" fmla="*/ 2616 w 6522"/>
                <a:gd name="T51" fmla="*/ 2788 h 5498"/>
                <a:gd name="T52" fmla="*/ 2780 w 6522"/>
                <a:gd name="T53" fmla="*/ 2738 h 5498"/>
                <a:gd name="T54" fmla="*/ 2929 w 6522"/>
                <a:gd name="T55" fmla="*/ 2778 h 5498"/>
                <a:gd name="T56" fmla="*/ 3033 w 6522"/>
                <a:gd name="T57" fmla="*/ 2881 h 5498"/>
                <a:gd name="T58" fmla="*/ 3964 w 6522"/>
                <a:gd name="T59" fmla="*/ 2972 h 5498"/>
                <a:gd name="T60" fmla="*/ 4086 w 6522"/>
                <a:gd name="T61" fmla="*/ 2884 h 5498"/>
                <a:gd name="T62" fmla="*/ 4227 w 6522"/>
                <a:gd name="T63" fmla="*/ 2871 h 5498"/>
                <a:gd name="T64" fmla="*/ 5329 w 6522"/>
                <a:gd name="T65" fmla="*/ 1555 h 5498"/>
                <a:gd name="T66" fmla="*/ 5177 w 6522"/>
                <a:gd name="T67" fmla="*/ 1424 h 5498"/>
                <a:gd name="T68" fmla="*/ 5178 w 6522"/>
                <a:gd name="T69" fmla="*/ 1405 h 5498"/>
                <a:gd name="T70" fmla="*/ 5194 w 6522"/>
                <a:gd name="T71" fmla="*/ 1393 h 5498"/>
                <a:gd name="T72" fmla="*/ 0 w 6522"/>
                <a:gd name="T73" fmla="*/ 0 h 5498"/>
                <a:gd name="T74" fmla="*/ 629 w 6522"/>
                <a:gd name="T75" fmla="*/ 807 h 5498"/>
                <a:gd name="T76" fmla="*/ 416 w 6522"/>
                <a:gd name="T77" fmla="*/ 2398 h 5498"/>
                <a:gd name="T78" fmla="*/ 416 w 6522"/>
                <a:gd name="T79" fmla="*/ 2695 h 5498"/>
                <a:gd name="T80" fmla="*/ 629 w 6522"/>
                <a:gd name="T81" fmla="*/ 4271 h 5498"/>
                <a:gd name="T82" fmla="*/ 1217 w 6522"/>
                <a:gd name="T83" fmla="*/ 5083 h 5498"/>
                <a:gd name="T84" fmla="*/ 1514 w 6522"/>
                <a:gd name="T85" fmla="*/ 5083 h 5498"/>
                <a:gd name="T86" fmla="*/ 2925 w 6522"/>
                <a:gd name="T87" fmla="*/ 4891 h 5498"/>
                <a:gd name="T88" fmla="*/ 4039 w 6522"/>
                <a:gd name="T89" fmla="*/ 4891 h 5498"/>
                <a:gd name="T90" fmla="*/ 5448 w 6522"/>
                <a:gd name="T91" fmla="*/ 5083 h 5498"/>
                <a:gd name="T92" fmla="*/ 5744 w 6522"/>
                <a:gd name="T93" fmla="*/ 5083 h 5498"/>
                <a:gd name="T94" fmla="*/ 208 w 6522"/>
                <a:gd name="T95" fmla="*/ 5498 h 5498"/>
                <a:gd name="T96" fmla="*/ 77 w 6522"/>
                <a:gd name="T97" fmla="*/ 5452 h 5498"/>
                <a:gd name="T98" fmla="*/ 6 w 6522"/>
                <a:gd name="T99" fmla="*/ 5338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22" h="5498">
                  <a:moveTo>
                    <a:pt x="5847" y="1274"/>
                  </a:moveTo>
                  <a:lnTo>
                    <a:pt x="5855" y="1274"/>
                  </a:lnTo>
                  <a:lnTo>
                    <a:pt x="5863" y="1280"/>
                  </a:lnTo>
                  <a:lnTo>
                    <a:pt x="5867" y="1286"/>
                  </a:lnTo>
                  <a:lnTo>
                    <a:pt x="5871" y="1292"/>
                  </a:lnTo>
                  <a:lnTo>
                    <a:pt x="5871" y="1300"/>
                  </a:lnTo>
                  <a:lnTo>
                    <a:pt x="5879" y="1957"/>
                  </a:lnTo>
                  <a:lnTo>
                    <a:pt x="5879" y="1965"/>
                  </a:lnTo>
                  <a:lnTo>
                    <a:pt x="5875" y="1970"/>
                  </a:lnTo>
                  <a:lnTo>
                    <a:pt x="5869" y="1974"/>
                  </a:lnTo>
                  <a:lnTo>
                    <a:pt x="5863" y="1978"/>
                  </a:lnTo>
                  <a:lnTo>
                    <a:pt x="5857" y="1980"/>
                  </a:lnTo>
                  <a:lnTo>
                    <a:pt x="5851" y="1980"/>
                  </a:lnTo>
                  <a:lnTo>
                    <a:pt x="5843" y="1978"/>
                  </a:lnTo>
                  <a:lnTo>
                    <a:pt x="5837" y="1974"/>
                  </a:lnTo>
                  <a:lnTo>
                    <a:pt x="5693" y="1856"/>
                  </a:lnTo>
                  <a:lnTo>
                    <a:pt x="5626" y="1800"/>
                  </a:lnTo>
                  <a:lnTo>
                    <a:pt x="4474" y="3088"/>
                  </a:lnTo>
                  <a:lnTo>
                    <a:pt x="4482" y="3126"/>
                  </a:lnTo>
                  <a:lnTo>
                    <a:pt x="4486" y="3163"/>
                  </a:lnTo>
                  <a:lnTo>
                    <a:pt x="4480" y="3223"/>
                  </a:lnTo>
                  <a:lnTo>
                    <a:pt x="4462" y="3278"/>
                  </a:lnTo>
                  <a:lnTo>
                    <a:pt x="4434" y="3330"/>
                  </a:lnTo>
                  <a:lnTo>
                    <a:pt x="4399" y="3373"/>
                  </a:lnTo>
                  <a:lnTo>
                    <a:pt x="4355" y="3409"/>
                  </a:lnTo>
                  <a:lnTo>
                    <a:pt x="4304" y="3436"/>
                  </a:lnTo>
                  <a:lnTo>
                    <a:pt x="4248" y="3454"/>
                  </a:lnTo>
                  <a:lnTo>
                    <a:pt x="4189" y="3460"/>
                  </a:lnTo>
                  <a:lnTo>
                    <a:pt x="4136" y="3454"/>
                  </a:lnTo>
                  <a:lnTo>
                    <a:pt x="4084" y="3440"/>
                  </a:lnTo>
                  <a:lnTo>
                    <a:pt x="4039" y="3419"/>
                  </a:lnTo>
                  <a:lnTo>
                    <a:pt x="3997" y="3389"/>
                  </a:lnTo>
                  <a:lnTo>
                    <a:pt x="3962" y="3351"/>
                  </a:lnTo>
                  <a:lnTo>
                    <a:pt x="3932" y="3310"/>
                  </a:lnTo>
                  <a:lnTo>
                    <a:pt x="3012" y="3219"/>
                  </a:lnTo>
                  <a:lnTo>
                    <a:pt x="2976" y="3256"/>
                  </a:lnTo>
                  <a:lnTo>
                    <a:pt x="2935" y="3288"/>
                  </a:lnTo>
                  <a:lnTo>
                    <a:pt x="2887" y="3310"/>
                  </a:lnTo>
                  <a:lnTo>
                    <a:pt x="2836" y="3326"/>
                  </a:lnTo>
                  <a:lnTo>
                    <a:pt x="2780" y="3332"/>
                  </a:lnTo>
                  <a:lnTo>
                    <a:pt x="2721" y="3324"/>
                  </a:lnTo>
                  <a:lnTo>
                    <a:pt x="2665" y="3308"/>
                  </a:lnTo>
                  <a:lnTo>
                    <a:pt x="1664" y="3986"/>
                  </a:lnTo>
                  <a:lnTo>
                    <a:pt x="1658" y="4046"/>
                  </a:lnTo>
                  <a:lnTo>
                    <a:pt x="1640" y="4101"/>
                  </a:lnTo>
                  <a:lnTo>
                    <a:pt x="1613" y="4151"/>
                  </a:lnTo>
                  <a:lnTo>
                    <a:pt x="1577" y="4194"/>
                  </a:lnTo>
                  <a:lnTo>
                    <a:pt x="1534" y="4230"/>
                  </a:lnTo>
                  <a:lnTo>
                    <a:pt x="1484" y="4258"/>
                  </a:lnTo>
                  <a:lnTo>
                    <a:pt x="1427" y="4275"/>
                  </a:lnTo>
                  <a:lnTo>
                    <a:pt x="1367" y="4281"/>
                  </a:lnTo>
                  <a:lnTo>
                    <a:pt x="1308" y="4275"/>
                  </a:lnTo>
                  <a:lnTo>
                    <a:pt x="1253" y="4258"/>
                  </a:lnTo>
                  <a:lnTo>
                    <a:pt x="1203" y="4230"/>
                  </a:lnTo>
                  <a:lnTo>
                    <a:pt x="1158" y="4194"/>
                  </a:lnTo>
                  <a:lnTo>
                    <a:pt x="1122" y="4151"/>
                  </a:lnTo>
                  <a:lnTo>
                    <a:pt x="1094" y="4099"/>
                  </a:lnTo>
                  <a:lnTo>
                    <a:pt x="1078" y="4044"/>
                  </a:lnTo>
                  <a:lnTo>
                    <a:pt x="1071" y="3984"/>
                  </a:lnTo>
                  <a:lnTo>
                    <a:pt x="1078" y="3925"/>
                  </a:lnTo>
                  <a:lnTo>
                    <a:pt x="1094" y="3870"/>
                  </a:lnTo>
                  <a:lnTo>
                    <a:pt x="1122" y="3818"/>
                  </a:lnTo>
                  <a:lnTo>
                    <a:pt x="1158" y="3775"/>
                  </a:lnTo>
                  <a:lnTo>
                    <a:pt x="1203" y="3739"/>
                  </a:lnTo>
                  <a:lnTo>
                    <a:pt x="1253" y="3711"/>
                  </a:lnTo>
                  <a:lnTo>
                    <a:pt x="1308" y="3694"/>
                  </a:lnTo>
                  <a:lnTo>
                    <a:pt x="1367" y="3688"/>
                  </a:lnTo>
                  <a:lnTo>
                    <a:pt x="1421" y="3694"/>
                  </a:lnTo>
                  <a:lnTo>
                    <a:pt x="1470" y="3708"/>
                  </a:lnTo>
                  <a:lnTo>
                    <a:pt x="1516" y="3729"/>
                  </a:lnTo>
                  <a:lnTo>
                    <a:pt x="2487" y="3070"/>
                  </a:lnTo>
                  <a:lnTo>
                    <a:pt x="2485" y="3053"/>
                  </a:lnTo>
                  <a:lnTo>
                    <a:pt x="2485" y="3035"/>
                  </a:lnTo>
                  <a:lnTo>
                    <a:pt x="2491" y="2974"/>
                  </a:lnTo>
                  <a:lnTo>
                    <a:pt x="2507" y="2918"/>
                  </a:lnTo>
                  <a:lnTo>
                    <a:pt x="2535" y="2869"/>
                  </a:lnTo>
                  <a:lnTo>
                    <a:pt x="2570" y="2825"/>
                  </a:lnTo>
                  <a:lnTo>
                    <a:pt x="2616" y="2788"/>
                  </a:lnTo>
                  <a:lnTo>
                    <a:pt x="2665" y="2762"/>
                  </a:lnTo>
                  <a:lnTo>
                    <a:pt x="2721" y="2744"/>
                  </a:lnTo>
                  <a:lnTo>
                    <a:pt x="2780" y="2738"/>
                  </a:lnTo>
                  <a:lnTo>
                    <a:pt x="2834" y="2742"/>
                  </a:lnTo>
                  <a:lnTo>
                    <a:pt x="2883" y="2756"/>
                  </a:lnTo>
                  <a:lnTo>
                    <a:pt x="2929" y="2778"/>
                  </a:lnTo>
                  <a:lnTo>
                    <a:pt x="2968" y="2805"/>
                  </a:lnTo>
                  <a:lnTo>
                    <a:pt x="3004" y="2839"/>
                  </a:lnTo>
                  <a:lnTo>
                    <a:pt x="3033" y="2881"/>
                  </a:lnTo>
                  <a:lnTo>
                    <a:pt x="3055" y="2924"/>
                  </a:lnTo>
                  <a:lnTo>
                    <a:pt x="3934" y="3011"/>
                  </a:lnTo>
                  <a:lnTo>
                    <a:pt x="3964" y="2972"/>
                  </a:lnTo>
                  <a:lnTo>
                    <a:pt x="3999" y="2936"/>
                  </a:lnTo>
                  <a:lnTo>
                    <a:pt x="4041" y="2906"/>
                  </a:lnTo>
                  <a:lnTo>
                    <a:pt x="4086" y="2884"/>
                  </a:lnTo>
                  <a:lnTo>
                    <a:pt x="4136" y="2871"/>
                  </a:lnTo>
                  <a:lnTo>
                    <a:pt x="4189" y="2867"/>
                  </a:lnTo>
                  <a:lnTo>
                    <a:pt x="4227" y="2871"/>
                  </a:lnTo>
                  <a:lnTo>
                    <a:pt x="4264" y="2879"/>
                  </a:lnTo>
                  <a:lnTo>
                    <a:pt x="5398" y="1612"/>
                  </a:lnTo>
                  <a:lnTo>
                    <a:pt x="5329" y="1555"/>
                  </a:lnTo>
                  <a:lnTo>
                    <a:pt x="5184" y="1436"/>
                  </a:lnTo>
                  <a:lnTo>
                    <a:pt x="5180" y="1430"/>
                  </a:lnTo>
                  <a:lnTo>
                    <a:pt x="5177" y="1424"/>
                  </a:lnTo>
                  <a:lnTo>
                    <a:pt x="5175" y="1418"/>
                  </a:lnTo>
                  <a:lnTo>
                    <a:pt x="5175" y="1411"/>
                  </a:lnTo>
                  <a:lnTo>
                    <a:pt x="5178" y="1405"/>
                  </a:lnTo>
                  <a:lnTo>
                    <a:pt x="5182" y="1399"/>
                  </a:lnTo>
                  <a:lnTo>
                    <a:pt x="5186" y="1395"/>
                  </a:lnTo>
                  <a:lnTo>
                    <a:pt x="5194" y="1393"/>
                  </a:lnTo>
                  <a:lnTo>
                    <a:pt x="5839" y="1274"/>
                  </a:lnTo>
                  <a:lnTo>
                    <a:pt x="5847" y="1274"/>
                  </a:lnTo>
                  <a:close/>
                  <a:moveTo>
                    <a:pt x="0" y="0"/>
                  </a:moveTo>
                  <a:lnTo>
                    <a:pt x="416" y="0"/>
                  </a:lnTo>
                  <a:lnTo>
                    <a:pt x="416" y="807"/>
                  </a:lnTo>
                  <a:lnTo>
                    <a:pt x="629" y="807"/>
                  </a:lnTo>
                  <a:lnTo>
                    <a:pt x="629" y="1104"/>
                  </a:lnTo>
                  <a:lnTo>
                    <a:pt x="416" y="1104"/>
                  </a:lnTo>
                  <a:lnTo>
                    <a:pt x="416" y="2398"/>
                  </a:lnTo>
                  <a:lnTo>
                    <a:pt x="629" y="2398"/>
                  </a:lnTo>
                  <a:lnTo>
                    <a:pt x="629" y="2695"/>
                  </a:lnTo>
                  <a:lnTo>
                    <a:pt x="416" y="2695"/>
                  </a:lnTo>
                  <a:lnTo>
                    <a:pt x="416" y="3975"/>
                  </a:lnTo>
                  <a:lnTo>
                    <a:pt x="629" y="3975"/>
                  </a:lnTo>
                  <a:lnTo>
                    <a:pt x="629" y="4271"/>
                  </a:lnTo>
                  <a:lnTo>
                    <a:pt x="416" y="4271"/>
                  </a:lnTo>
                  <a:lnTo>
                    <a:pt x="416" y="5083"/>
                  </a:lnTo>
                  <a:lnTo>
                    <a:pt x="1217" y="5083"/>
                  </a:lnTo>
                  <a:lnTo>
                    <a:pt x="1217" y="4891"/>
                  </a:lnTo>
                  <a:lnTo>
                    <a:pt x="1514" y="4891"/>
                  </a:lnTo>
                  <a:lnTo>
                    <a:pt x="1514" y="5083"/>
                  </a:lnTo>
                  <a:lnTo>
                    <a:pt x="2628" y="5083"/>
                  </a:lnTo>
                  <a:lnTo>
                    <a:pt x="2628" y="4891"/>
                  </a:lnTo>
                  <a:lnTo>
                    <a:pt x="2925" y="4891"/>
                  </a:lnTo>
                  <a:lnTo>
                    <a:pt x="2925" y="5083"/>
                  </a:lnTo>
                  <a:lnTo>
                    <a:pt x="4039" y="5083"/>
                  </a:lnTo>
                  <a:lnTo>
                    <a:pt x="4039" y="4891"/>
                  </a:lnTo>
                  <a:lnTo>
                    <a:pt x="4334" y="4891"/>
                  </a:lnTo>
                  <a:lnTo>
                    <a:pt x="4334" y="5083"/>
                  </a:lnTo>
                  <a:lnTo>
                    <a:pt x="5448" y="5083"/>
                  </a:lnTo>
                  <a:lnTo>
                    <a:pt x="5448" y="4891"/>
                  </a:lnTo>
                  <a:lnTo>
                    <a:pt x="5744" y="4891"/>
                  </a:lnTo>
                  <a:lnTo>
                    <a:pt x="5744" y="5083"/>
                  </a:lnTo>
                  <a:lnTo>
                    <a:pt x="6522" y="5083"/>
                  </a:lnTo>
                  <a:lnTo>
                    <a:pt x="6522" y="5498"/>
                  </a:lnTo>
                  <a:lnTo>
                    <a:pt x="208" y="5498"/>
                  </a:lnTo>
                  <a:lnTo>
                    <a:pt x="160" y="5492"/>
                  </a:lnTo>
                  <a:lnTo>
                    <a:pt x="117" y="5478"/>
                  </a:lnTo>
                  <a:lnTo>
                    <a:pt x="77" y="5452"/>
                  </a:lnTo>
                  <a:lnTo>
                    <a:pt x="46" y="5421"/>
                  </a:lnTo>
                  <a:lnTo>
                    <a:pt x="22" y="5381"/>
                  </a:lnTo>
                  <a:lnTo>
                    <a:pt x="6" y="5338"/>
                  </a:lnTo>
                  <a:lnTo>
                    <a:pt x="0" y="529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23" name="TextBox 22"/>
          <p:cNvSpPr txBox="1"/>
          <p:nvPr/>
        </p:nvSpPr>
        <p:spPr>
          <a:xfrm>
            <a:off x="365760" y="1503836"/>
            <a:ext cx="8412480" cy="615553"/>
          </a:xfrm>
          <a:prstGeom prst="rect">
            <a:avLst/>
          </a:prstGeom>
          <a:noFill/>
        </p:spPr>
        <p:txBody>
          <a:bodyPr wrap="square" lIns="0" tIns="0" rIns="0" bIns="0" rtlCol="0">
            <a:spAutoFit/>
          </a:bodyPr>
          <a:lstStyle/>
          <a:p>
            <a:pPr>
              <a:spcBef>
                <a:spcPts val="1200"/>
              </a:spcBef>
              <a:buSzPct val="25000"/>
            </a:pPr>
            <a:r>
              <a:rPr lang="en-US" sz="2000" b="1" i="1" dirty="0">
                <a:solidFill>
                  <a:schemeClr val="accent3"/>
                </a:solidFill>
              </a:rPr>
              <a:t>MACRA creates separate paths for payments under the Medicare physician fee schedule:</a:t>
            </a:r>
          </a:p>
        </p:txBody>
      </p:sp>
    </p:spTree>
    <p:extLst>
      <p:ext uri="{BB962C8B-B14F-4D97-AF65-F5344CB8AC3E}">
        <p14:creationId xmlns:p14="http://schemas.microsoft.com/office/powerpoint/2010/main" val="1751067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5760" y="782620"/>
            <a:ext cx="8412480" cy="757255"/>
          </a:xfrm>
        </p:spPr>
        <p:txBody>
          <a:bodyPr/>
          <a:lstStyle/>
          <a:p>
            <a:r>
              <a:rPr lang="en-US" sz="1600" dirty="0">
                <a:solidFill>
                  <a:schemeClr val="bg2">
                    <a:lumMod val="75000"/>
                  </a:schemeClr>
                </a:solidFill>
              </a:rPr>
              <a:t>Although MACRA creates separate paths for payments under the Medicare PFS, these paths are in addition to, not in replacement of the </a:t>
            </a:r>
            <a:r>
              <a:rPr lang="en-US" sz="1600" dirty="0" smtClean="0">
                <a:solidFill>
                  <a:schemeClr val="bg2">
                    <a:lumMod val="75000"/>
                  </a:schemeClr>
                </a:solidFill>
              </a:rPr>
              <a:t>PFS</a:t>
            </a:r>
            <a:endParaRPr lang="en-US" sz="1600" dirty="0">
              <a:solidFill>
                <a:schemeClr val="bg2">
                  <a:lumMod val="75000"/>
                </a:schemeClr>
              </a:solidFill>
            </a:endParaRPr>
          </a:p>
        </p:txBody>
      </p:sp>
      <p:sp>
        <p:nvSpPr>
          <p:cNvPr id="3" name="Title 2"/>
          <p:cNvSpPr>
            <a:spLocks noGrp="1"/>
          </p:cNvSpPr>
          <p:nvPr>
            <p:ph type="title"/>
          </p:nvPr>
        </p:nvSpPr>
        <p:spPr/>
        <p:txBody>
          <a:bodyPr/>
          <a:lstStyle/>
          <a:p>
            <a:r>
              <a:rPr lang="en-US" sz="2400" dirty="0"/>
              <a:t>Payment </a:t>
            </a:r>
            <a:r>
              <a:rPr lang="en-US" sz="2400" dirty="0" smtClean="0"/>
              <a:t>Updates, Bonuses &amp; Adjustments Under </a:t>
            </a:r>
            <a:r>
              <a:rPr lang="en-US" sz="2400" dirty="0"/>
              <a:t>MACRA</a:t>
            </a:r>
          </a:p>
        </p:txBody>
      </p:sp>
      <p:sp>
        <p:nvSpPr>
          <p:cNvPr id="4" name="Rounded Rectangle 3"/>
          <p:cNvSpPr/>
          <p:nvPr/>
        </p:nvSpPr>
        <p:spPr>
          <a:xfrm>
            <a:off x="1304657" y="1958367"/>
            <a:ext cx="461458" cy="458573"/>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pPr>
            <a:r>
              <a:rPr lang="en-US" sz="1000" dirty="0" smtClean="0">
                <a:solidFill>
                  <a:prstClr val="white"/>
                </a:solidFill>
              </a:rPr>
              <a:t>2016:</a:t>
            </a:r>
          </a:p>
          <a:p>
            <a:pPr algn="ctr" defTabSz="488950">
              <a:lnSpc>
                <a:spcPct val="90000"/>
              </a:lnSpc>
              <a:spcBef>
                <a:spcPct val="0"/>
              </a:spcBef>
            </a:pPr>
            <a:r>
              <a:rPr lang="en-US" sz="1000" dirty="0" smtClean="0">
                <a:solidFill>
                  <a:prstClr val="white"/>
                </a:solidFill>
              </a:rPr>
              <a:t>0.5%</a:t>
            </a:r>
            <a:endParaRPr lang="en-US" sz="1000" dirty="0">
              <a:solidFill>
                <a:prstClr val="white"/>
              </a:solidFill>
            </a:endParaRPr>
          </a:p>
        </p:txBody>
      </p:sp>
      <p:sp>
        <p:nvSpPr>
          <p:cNvPr id="5" name="Freeform 4"/>
          <p:cNvSpPr/>
          <p:nvPr/>
        </p:nvSpPr>
        <p:spPr>
          <a:xfrm>
            <a:off x="1780099" y="2130433"/>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6" name="Rounded Rectangle 5"/>
          <p:cNvSpPr/>
          <p:nvPr/>
        </p:nvSpPr>
        <p:spPr>
          <a:xfrm>
            <a:off x="1891912" y="1958367"/>
            <a:ext cx="461458" cy="458573"/>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2017: 0.5%</a:t>
            </a:r>
            <a:endParaRPr lang="en-US" sz="1000" dirty="0">
              <a:solidFill>
                <a:prstClr val="white"/>
              </a:solidFill>
            </a:endParaRPr>
          </a:p>
        </p:txBody>
      </p:sp>
      <p:sp>
        <p:nvSpPr>
          <p:cNvPr id="7" name="Freeform 6"/>
          <p:cNvSpPr/>
          <p:nvPr/>
        </p:nvSpPr>
        <p:spPr>
          <a:xfrm>
            <a:off x="2367354" y="2130433"/>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8" name="Rounded Rectangle 7"/>
          <p:cNvSpPr/>
          <p:nvPr/>
        </p:nvSpPr>
        <p:spPr>
          <a:xfrm>
            <a:off x="2479167" y="1958367"/>
            <a:ext cx="461458" cy="458573"/>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2018: 0.5%</a:t>
            </a:r>
            <a:endParaRPr lang="en-US" sz="1000" dirty="0">
              <a:solidFill>
                <a:prstClr val="white"/>
              </a:solidFill>
            </a:endParaRPr>
          </a:p>
        </p:txBody>
      </p:sp>
      <p:sp>
        <p:nvSpPr>
          <p:cNvPr id="9" name="Freeform 8"/>
          <p:cNvSpPr/>
          <p:nvPr/>
        </p:nvSpPr>
        <p:spPr>
          <a:xfrm>
            <a:off x="2954609" y="2130433"/>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10" name="Rounded Rectangle 9"/>
          <p:cNvSpPr/>
          <p:nvPr/>
        </p:nvSpPr>
        <p:spPr>
          <a:xfrm>
            <a:off x="3066422" y="1958367"/>
            <a:ext cx="461458" cy="458573"/>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2019: 0.5%</a:t>
            </a:r>
            <a:endParaRPr lang="en-US" sz="1000" dirty="0">
              <a:solidFill>
                <a:prstClr val="white"/>
              </a:solidFill>
            </a:endParaRPr>
          </a:p>
        </p:txBody>
      </p:sp>
      <p:sp>
        <p:nvSpPr>
          <p:cNvPr id="11" name="Freeform 10"/>
          <p:cNvSpPr/>
          <p:nvPr/>
        </p:nvSpPr>
        <p:spPr>
          <a:xfrm>
            <a:off x="3541864" y="2130433"/>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12" name="Rounded Rectangle 11"/>
          <p:cNvSpPr/>
          <p:nvPr/>
        </p:nvSpPr>
        <p:spPr>
          <a:xfrm>
            <a:off x="3653677" y="1958367"/>
            <a:ext cx="461458" cy="458573"/>
          </a:xfrm>
          <a:prstGeom prst="round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2020: 0%</a:t>
            </a:r>
            <a:endParaRPr lang="en-US" sz="1000" dirty="0">
              <a:solidFill>
                <a:prstClr val="white"/>
              </a:solidFill>
            </a:endParaRPr>
          </a:p>
        </p:txBody>
      </p:sp>
      <p:sp>
        <p:nvSpPr>
          <p:cNvPr id="13" name="Freeform 12"/>
          <p:cNvSpPr/>
          <p:nvPr/>
        </p:nvSpPr>
        <p:spPr>
          <a:xfrm>
            <a:off x="4129119" y="2130433"/>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14" name="Rounded Rectangle 13"/>
          <p:cNvSpPr/>
          <p:nvPr/>
        </p:nvSpPr>
        <p:spPr>
          <a:xfrm>
            <a:off x="4240932" y="1958367"/>
            <a:ext cx="461458" cy="458573"/>
          </a:xfrm>
          <a:prstGeom prst="round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2021: 0%</a:t>
            </a:r>
            <a:endParaRPr lang="en-US" sz="1000" dirty="0">
              <a:solidFill>
                <a:prstClr val="white"/>
              </a:solidFill>
            </a:endParaRPr>
          </a:p>
        </p:txBody>
      </p:sp>
      <p:sp>
        <p:nvSpPr>
          <p:cNvPr id="15" name="Freeform 14"/>
          <p:cNvSpPr/>
          <p:nvPr/>
        </p:nvSpPr>
        <p:spPr>
          <a:xfrm>
            <a:off x="4716374" y="2130433"/>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16" name="Rounded Rectangle 15"/>
          <p:cNvSpPr/>
          <p:nvPr/>
        </p:nvSpPr>
        <p:spPr>
          <a:xfrm>
            <a:off x="4828187" y="1958367"/>
            <a:ext cx="461458" cy="458573"/>
          </a:xfrm>
          <a:prstGeom prst="round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2022: 0%</a:t>
            </a:r>
            <a:endParaRPr lang="en-US" sz="1000" dirty="0">
              <a:solidFill>
                <a:prstClr val="white"/>
              </a:solidFill>
            </a:endParaRPr>
          </a:p>
        </p:txBody>
      </p:sp>
      <p:sp>
        <p:nvSpPr>
          <p:cNvPr id="17" name="Freeform 16"/>
          <p:cNvSpPr/>
          <p:nvPr/>
        </p:nvSpPr>
        <p:spPr>
          <a:xfrm>
            <a:off x="5303629" y="2130433"/>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18" name="Rounded Rectangle 17"/>
          <p:cNvSpPr/>
          <p:nvPr/>
        </p:nvSpPr>
        <p:spPr>
          <a:xfrm>
            <a:off x="5415442" y="1958367"/>
            <a:ext cx="461458" cy="458573"/>
          </a:xfrm>
          <a:prstGeom prst="round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2023: 0%</a:t>
            </a:r>
            <a:endParaRPr lang="en-US" sz="1000" dirty="0">
              <a:solidFill>
                <a:prstClr val="white"/>
              </a:solidFill>
            </a:endParaRPr>
          </a:p>
        </p:txBody>
      </p:sp>
      <p:sp>
        <p:nvSpPr>
          <p:cNvPr id="19" name="Freeform 18"/>
          <p:cNvSpPr/>
          <p:nvPr/>
        </p:nvSpPr>
        <p:spPr>
          <a:xfrm>
            <a:off x="5890884" y="2130433"/>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20" name="Rounded Rectangle 19"/>
          <p:cNvSpPr/>
          <p:nvPr/>
        </p:nvSpPr>
        <p:spPr>
          <a:xfrm>
            <a:off x="6002697" y="1958367"/>
            <a:ext cx="461458" cy="458573"/>
          </a:xfrm>
          <a:prstGeom prst="round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2024: 0%</a:t>
            </a:r>
            <a:endParaRPr lang="en-US" sz="1000" dirty="0">
              <a:solidFill>
                <a:prstClr val="white"/>
              </a:solidFill>
            </a:endParaRPr>
          </a:p>
        </p:txBody>
      </p:sp>
      <p:sp>
        <p:nvSpPr>
          <p:cNvPr id="21" name="Freeform 20"/>
          <p:cNvSpPr/>
          <p:nvPr/>
        </p:nvSpPr>
        <p:spPr>
          <a:xfrm>
            <a:off x="6478139" y="2130433"/>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22" name="Rounded Rectangle 21"/>
          <p:cNvSpPr/>
          <p:nvPr/>
        </p:nvSpPr>
        <p:spPr>
          <a:xfrm>
            <a:off x="6589952" y="1958367"/>
            <a:ext cx="461458" cy="458573"/>
          </a:xfrm>
          <a:prstGeom prst="round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2025: 0%</a:t>
            </a:r>
            <a:endParaRPr lang="en-US" sz="1000" dirty="0">
              <a:solidFill>
                <a:prstClr val="white"/>
              </a:solidFill>
            </a:endParaRPr>
          </a:p>
        </p:txBody>
      </p:sp>
      <p:grpSp>
        <p:nvGrpSpPr>
          <p:cNvPr id="23" name="Group 22"/>
          <p:cNvGrpSpPr/>
          <p:nvPr/>
        </p:nvGrpSpPr>
        <p:grpSpPr>
          <a:xfrm>
            <a:off x="7169782" y="1624826"/>
            <a:ext cx="1608458" cy="505607"/>
            <a:chOff x="7859112" y="2379528"/>
            <a:chExt cx="1012714" cy="505607"/>
          </a:xfrm>
        </p:grpSpPr>
        <p:sp>
          <p:nvSpPr>
            <p:cNvPr id="24" name="Rounded Rectangle 23"/>
            <p:cNvSpPr/>
            <p:nvPr/>
          </p:nvSpPr>
          <p:spPr>
            <a:xfrm>
              <a:off x="7859112" y="2379528"/>
              <a:ext cx="1012714" cy="505607"/>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7888589" y="2394337"/>
              <a:ext cx="953761" cy="47598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050" dirty="0">
                  <a:solidFill>
                    <a:prstClr val="white"/>
                  </a:solidFill>
                </a:rPr>
                <a:t>2026+: </a:t>
              </a:r>
              <a:r>
                <a:rPr lang="en-US" sz="1050" dirty="0" smtClean="0">
                  <a:solidFill>
                    <a:prstClr val="white"/>
                  </a:solidFill>
                </a:rPr>
                <a:t>0.75</a:t>
              </a:r>
              <a:r>
                <a:rPr lang="en-US" sz="1050" dirty="0">
                  <a:solidFill>
                    <a:prstClr val="white"/>
                  </a:solidFill>
                </a:rPr>
                <a:t>%</a:t>
              </a:r>
            </a:p>
          </p:txBody>
        </p:sp>
      </p:grpSp>
      <p:grpSp>
        <p:nvGrpSpPr>
          <p:cNvPr id="26" name="Group 25"/>
          <p:cNvGrpSpPr/>
          <p:nvPr/>
        </p:nvGrpSpPr>
        <p:grpSpPr>
          <a:xfrm>
            <a:off x="7184591" y="2201871"/>
            <a:ext cx="1584937" cy="505607"/>
            <a:chOff x="7873921" y="2956573"/>
            <a:chExt cx="997905" cy="505607"/>
          </a:xfrm>
          <a:solidFill>
            <a:schemeClr val="accent3"/>
          </a:solidFill>
        </p:grpSpPr>
        <p:sp>
          <p:nvSpPr>
            <p:cNvPr id="27" name="Rounded Rectangle 26"/>
            <p:cNvSpPr/>
            <p:nvPr/>
          </p:nvSpPr>
          <p:spPr>
            <a:xfrm>
              <a:off x="7873921" y="2956573"/>
              <a:ext cx="997905" cy="50560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7902967" y="2971382"/>
              <a:ext cx="939814" cy="47598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r>
                <a:rPr lang="en-US" sz="1100" dirty="0" smtClean="0">
                  <a:solidFill>
                    <a:prstClr val="white"/>
                  </a:solidFill>
                </a:rPr>
                <a:t>2026+: 0.25%</a:t>
              </a:r>
              <a:endParaRPr lang="en-US" sz="1100" dirty="0">
                <a:solidFill>
                  <a:prstClr val="white"/>
                </a:solidFill>
              </a:endParaRPr>
            </a:p>
          </p:txBody>
        </p:sp>
      </p:grpSp>
      <p:sp>
        <p:nvSpPr>
          <p:cNvPr id="29" name="Right Arrow 28"/>
          <p:cNvSpPr/>
          <p:nvPr/>
        </p:nvSpPr>
        <p:spPr>
          <a:xfrm>
            <a:off x="7056905" y="2326016"/>
            <a:ext cx="97829" cy="11444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Right Arrow 29"/>
          <p:cNvSpPr/>
          <p:nvPr/>
        </p:nvSpPr>
        <p:spPr>
          <a:xfrm>
            <a:off x="7056905" y="1950452"/>
            <a:ext cx="97829" cy="11444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Rounded Rectangle 30"/>
          <p:cNvSpPr/>
          <p:nvPr/>
        </p:nvSpPr>
        <p:spPr bwMode="gray">
          <a:xfrm>
            <a:off x="292044" y="1856760"/>
            <a:ext cx="661785" cy="661785"/>
          </a:xfrm>
          <a:prstGeom prst="roundRect">
            <a:avLst/>
          </a:prstGeom>
          <a:solidFill>
            <a:schemeClr val="accent1"/>
          </a:solidFill>
          <a:ln w="19050" algn="ctr">
            <a:noFill/>
            <a:miter lim="800000"/>
            <a:headEnd/>
            <a:tailEnd/>
          </a:ln>
        </p:spPr>
        <p:txBody>
          <a:bodyPr wrap="square" lIns="9144" tIns="9144" rIns="9144" bIns="9144" rtlCol="0" anchor="ctr"/>
          <a:lstStyle/>
          <a:p>
            <a:pPr algn="ctr">
              <a:lnSpc>
                <a:spcPct val="106000"/>
              </a:lnSpc>
              <a:buFont typeface="Wingdings 2" pitchFamily="18" charset="2"/>
              <a:buNone/>
            </a:pPr>
            <a:r>
              <a:rPr lang="en-US" sz="1400" b="1" dirty="0" smtClean="0">
                <a:solidFill>
                  <a:prstClr val="white"/>
                </a:solidFill>
              </a:rPr>
              <a:t>PFS</a:t>
            </a:r>
          </a:p>
        </p:txBody>
      </p:sp>
      <p:sp>
        <p:nvSpPr>
          <p:cNvPr id="32" name="Rounded Rectangle 31"/>
          <p:cNvSpPr/>
          <p:nvPr/>
        </p:nvSpPr>
        <p:spPr bwMode="gray">
          <a:xfrm>
            <a:off x="7759184" y="2584953"/>
            <a:ext cx="402899" cy="402899"/>
          </a:xfrm>
          <a:prstGeom prst="roundRect">
            <a:avLst/>
          </a:prstGeom>
          <a:solidFill>
            <a:schemeClr val="accent3"/>
          </a:solidFill>
          <a:ln w="19050" algn="ctr">
            <a:solidFill>
              <a:schemeClr val="bg1"/>
            </a:solidFill>
            <a:miter lim="800000"/>
            <a:headEnd/>
            <a:tailEnd/>
          </a:ln>
        </p:spPr>
        <p:txBody>
          <a:bodyPr wrap="square" lIns="0" tIns="9144" rIns="0" bIns="9144" rtlCol="0" anchor="ctr"/>
          <a:lstStyle/>
          <a:p>
            <a:pPr algn="ctr">
              <a:lnSpc>
                <a:spcPct val="106000"/>
              </a:lnSpc>
              <a:buFont typeface="Wingdings 2" pitchFamily="18" charset="2"/>
              <a:buNone/>
            </a:pPr>
            <a:r>
              <a:rPr lang="en-US" sz="800" b="1" dirty="0" smtClean="0">
                <a:solidFill>
                  <a:prstClr val="white"/>
                </a:solidFill>
              </a:rPr>
              <a:t>MIPS</a:t>
            </a:r>
          </a:p>
        </p:txBody>
      </p:sp>
      <p:sp>
        <p:nvSpPr>
          <p:cNvPr id="33" name="Rounded Rectangle 32"/>
          <p:cNvSpPr/>
          <p:nvPr/>
        </p:nvSpPr>
        <p:spPr bwMode="gray">
          <a:xfrm>
            <a:off x="7751780" y="1361062"/>
            <a:ext cx="402899" cy="402899"/>
          </a:xfrm>
          <a:prstGeom prst="roundRect">
            <a:avLst/>
          </a:prstGeom>
          <a:solidFill>
            <a:schemeClr val="accent2"/>
          </a:solidFill>
          <a:ln w="19050" algn="ctr">
            <a:solidFill>
              <a:schemeClr val="bg1"/>
            </a:solidFill>
            <a:miter lim="800000"/>
            <a:headEnd/>
            <a:tailEnd/>
          </a:ln>
        </p:spPr>
        <p:txBody>
          <a:bodyPr wrap="square" lIns="0" tIns="9144" rIns="0" bIns="9144" rtlCol="0" anchor="ctr"/>
          <a:lstStyle/>
          <a:p>
            <a:pPr algn="ctr">
              <a:lnSpc>
                <a:spcPct val="106000"/>
              </a:lnSpc>
              <a:buFont typeface="Wingdings 2" pitchFamily="18" charset="2"/>
              <a:buNone/>
            </a:pPr>
            <a:r>
              <a:rPr lang="en-US" sz="800" b="1" dirty="0" smtClean="0">
                <a:solidFill>
                  <a:prstClr val="white"/>
                </a:solidFill>
              </a:rPr>
              <a:t>APM</a:t>
            </a:r>
          </a:p>
        </p:txBody>
      </p:sp>
      <p:sp>
        <p:nvSpPr>
          <p:cNvPr id="34" name="Freeform 87"/>
          <p:cNvSpPr>
            <a:spLocks noChangeAspect="1"/>
          </p:cNvSpPr>
          <p:nvPr/>
        </p:nvSpPr>
        <p:spPr bwMode="auto">
          <a:xfrm>
            <a:off x="4339924" y="2725010"/>
            <a:ext cx="464153" cy="459053"/>
          </a:xfrm>
          <a:custGeom>
            <a:avLst/>
            <a:gdLst>
              <a:gd name="T0" fmla="*/ 81 w 86"/>
              <a:gd name="T1" fmla="*/ 35 h 85"/>
              <a:gd name="T2" fmla="*/ 50 w 86"/>
              <a:gd name="T3" fmla="*/ 35 h 85"/>
              <a:gd name="T4" fmla="*/ 50 w 86"/>
              <a:gd name="T5" fmla="*/ 4 h 85"/>
              <a:gd name="T6" fmla="*/ 43 w 86"/>
              <a:gd name="T7" fmla="*/ 0 h 85"/>
              <a:gd name="T8" fmla="*/ 36 w 86"/>
              <a:gd name="T9" fmla="*/ 4 h 85"/>
              <a:gd name="T10" fmla="*/ 36 w 86"/>
              <a:gd name="T11" fmla="*/ 35 h 85"/>
              <a:gd name="T12" fmla="*/ 5 w 86"/>
              <a:gd name="T13" fmla="*/ 35 h 85"/>
              <a:gd name="T14" fmla="*/ 0 w 86"/>
              <a:gd name="T15" fmla="*/ 42 h 85"/>
              <a:gd name="T16" fmla="*/ 5 w 86"/>
              <a:gd name="T17" fmla="*/ 50 h 85"/>
              <a:gd name="T18" fmla="*/ 36 w 86"/>
              <a:gd name="T19" fmla="*/ 50 h 85"/>
              <a:gd name="T20" fmla="*/ 36 w 86"/>
              <a:gd name="T21" fmla="*/ 81 h 85"/>
              <a:gd name="T22" fmla="*/ 43 w 86"/>
              <a:gd name="T23" fmla="*/ 85 h 85"/>
              <a:gd name="T24" fmla="*/ 50 w 86"/>
              <a:gd name="T25" fmla="*/ 81 h 85"/>
              <a:gd name="T26" fmla="*/ 50 w 86"/>
              <a:gd name="T27" fmla="*/ 50 h 85"/>
              <a:gd name="T28" fmla="*/ 81 w 86"/>
              <a:gd name="T29" fmla="*/ 50 h 85"/>
              <a:gd name="T30" fmla="*/ 86 w 86"/>
              <a:gd name="T31" fmla="*/ 42 h 85"/>
              <a:gd name="T32" fmla="*/ 81 w 86"/>
              <a:gd name="T33"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5">
                <a:moveTo>
                  <a:pt x="81" y="35"/>
                </a:moveTo>
                <a:cubicBezTo>
                  <a:pt x="50" y="35"/>
                  <a:pt x="50" y="35"/>
                  <a:pt x="50" y="35"/>
                </a:cubicBezTo>
                <a:cubicBezTo>
                  <a:pt x="50" y="4"/>
                  <a:pt x="50" y="4"/>
                  <a:pt x="50" y="4"/>
                </a:cubicBezTo>
                <a:cubicBezTo>
                  <a:pt x="50" y="0"/>
                  <a:pt x="47" y="0"/>
                  <a:pt x="43" y="0"/>
                </a:cubicBezTo>
                <a:cubicBezTo>
                  <a:pt x="39" y="0"/>
                  <a:pt x="36" y="0"/>
                  <a:pt x="36" y="4"/>
                </a:cubicBezTo>
                <a:cubicBezTo>
                  <a:pt x="36" y="35"/>
                  <a:pt x="36" y="35"/>
                  <a:pt x="36" y="35"/>
                </a:cubicBezTo>
                <a:cubicBezTo>
                  <a:pt x="5" y="35"/>
                  <a:pt x="5" y="35"/>
                  <a:pt x="5" y="35"/>
                </a:cubicBezTo>
                <a:cubicBezTo>
                  <a:pt x="1" y="35"/>
                  <a:pt x="0" y="38"/>
                  <a:pt x="0" y="42"/>
                </a:cubicBezTo>
                <a:cubicBezTo>
                  <a:pt x="0" y="47"/>
                  <a:pt x="1" y="50"/>
                  <a:pt x="5" y="50"/>
                </a:cubicBezTo>
                <a:cubicBezTo>
                  <a:pt x="36" y="50"/>
                  <a:pt x="36" y="50"/>
                  <a:pt x="36" y="50"/>
                </a:cubicBezTo>
                <a:cubicBezTo>
                  <a:pt x="36" y="81"/>
                  <a:pt x="36" y="81"/>
                  <a:pt x="36" y="81"/>
                </a:cubicBezTo>
                <a:cubicBezTo>
                  <a:pt x="36" y="85"/>
                  <a:pt x="39" y="85"/>
                  <a:pt x="43" y="85"/>
                </a:cubicBezTo>
                <a:cubicBezTo>
                  <a:pt x="47" y="85"/>
                  <a:pt x="50" y="85"/>
                  <a:pt x="50" y="81"/>
                </a:cubicBezTo>
                <a:cubicBezTo>
                  <a:pt x="50" y="50"/>
                  <a:pt x="50" y="50"/>
                  <a:pt x="50" y="50"/>
                </a:cubicBezTo>
                <a:cubicBezTo>
                  <a:pt x="81" y="50"/>
                  <a:pt x="81" y="50"/>
                  <a:pt x="81" y="50"/>
                </a:cubicBezTo>
                <a:cubicBezTo>
                  <a:pt x="85" y="50"/>
                  <a:pt x="86" y="47"/>
                  <a:pt x="86" y="42"/>
                </a:cubicBezTo>
                <a:cubicBezTo>
                  <a:pt x="86" y="38"/>
                  <a:pt x="85" y="35"/>
                  <a:pt x="8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5" name="Group 34"/>
          <p:cNvGrpSpPr/>
          <p:nvPr/>
        </p:nvGrpSpPr>
        <p:grpSpPr>
          <a:xfrm>
            <a:off x="292044" y="4618957"/>
            <a:ext cx="8486196" cy="661785"/>
            <a:chOff x="292044" y="5010126"/>
            <a:chExt cx="8486196" cy="661785"/>
          </a:xfrm>
        </p:grpSpPr>
        <p:sp>
          <p:nvSpPr>
            <p:cNvPr id="36" name="Rounded Rectangle 4"/>
            <p:cNvSpPr/>
            <p:nvPr/>
          </p:nvSpPr>
          <p:spPr>
            <a:xfrm>
              <a:off x="3066422" y="5111733"/>
              <a:ext cx="461458" cy="458573"/>
            </a:xfrm>
            <a:prstGeom prst="round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2019: +/-4%</a:t>
              </a:r>
              <a:endParaRPr lang="en-US" sz="1000" dirty="0">
                <a:solidFill>
                  <a:prstClr val="white"/>
                </a:solidFill>
              </a:endParaRPr>
            </a:p>
          </p:txBody>
        </p:sp>
        <p:grpSp>
          <p:nvGrpSpPr>
            <p:cNvPr id="37" name="Group 36"/>
            <p:cNvGrpSpPr/>
            <p:nvPr/>
          </p:nvGrpSpPr>
          <p:grpSpPr>
            <a:xfrm>
              <a:off x="3541864" y="5283799"/>
              <a:ext cx="97829" cy="114441"/>
              <a:chOff x="2446572" y="1974779"/>
              <a:chExt cx="97829" cy="114441"/>
            </a:xfrm>
            <a:solidFill>
              <a:srgbClr val="AAACBD"/>
            </a:solidFill>
          </p:grpSpPr>
          <p:sp>
            <p:nvSpPr>
              <p:cNvPr id="51" name="Right Arrow 50"/>
              <p:cNvSpPr/>
              <p:nvPr/>
            </p:nvSpPr>
            <p:spPr>
              <a:xfrm>
                <a:off x="2446572" y="1974779"/>
                <a:ext cx="97829" cy="11444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Right Arrow 6"/>
              <p:cNvSpPr/>
              <p:nvPr/>
            </p:nvSpPr>
            <p:spPr>
              <a:xfrm>
                <a:off x="2446572" y="1997667"/>
                <a:ext cx="68480" cy="686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grpSp>
        <p:sp>
          <p:nvSpPr>
            <p:cNvPr id="38" name="Rounded Rectangle 8"/>
            <p:cNvSpPr/>
            <p:nvPr/>
          </p:nvSpPr>
          <p:spPr>
            <a:xfrm>
              <a:off x="3653677" y="5111733"/>
              <a:ext cx="461458" cy="458573"/>
            </a:xfrm>
            <a:prstGeom prst="round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2020: +/-5%</a:t>
              </a:r>
              <a:endParaRPr lang="en-US" sz="1000" dirty="0">
                <a:solidFill>
                  <a:prstClr val="white"/>
                </a:solidFill>
              </a:endParaRPr>
            </a:p>
          </p:txBody>
        </p:sp>
        <p:grpSp>
          <p:nvGrpSpPr>
            <p:cNvPr id="39" name="Group 38"/>
            <p:cNvGrpSpPr/>
            <p:nvPr/>
          </p:nvGrpSpPr>
          <p:grpSpPr>
            <a:xfrm>
              <a:off x="4129119" y="5283799"/>
              <a:ext cx="97829" cy="114441"/>
              <a:chOff x="3092614" y="1974779"/>
              <a:chExt cx="97829" cy="114441"/>
            </a:xfrm>
            <a:solidFill>
              <a:srgbClr val="AAACBD"/>
            </a:solidFill>
          </p:grpSpPr>
          <p:sp>
            <p:nvSpPr>
              <p:cNvPr id="49" name="Right Arrow 48"/>
              <p:cNvSpPr/>
              <p:nvPr/>
            </p:nvSpPr>
            <p:spPr>
              <a:xfrm>
                <a:off x="3092614" y="1974779"/>
                <a:ext cx="97829" cy="11444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0" name="Right Arrow 10"/>
              <p:cNvSpPr/>
              <p:nvPr/>
            </p:nvSpPr>
            <p:spPr>
              <a:xfrm>
                <a:off x="3092614" y="1997667"/>
                <a:ext cx="68480" cy="686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grpSp>
        <p:sp>
          <p:nvSpPr>
            <p:cNvPr id="40" name="Rounded Rectangle 12"/>
            <p:cNvSpPr/>
            <p:nvPr/>
          </p:nvSpPr>
          <p:spPr>
            <a:xfrm>
              <a:off x="4240932" y="5111733"/>
              <a:ext cx="461458" cy="458573"/>
            </a:xfrm>
            <a:prstGeom prst="round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2021: +/-7%</a:t>
              </a:r>
              <a:endParaRPr lang="en-US" sz="1000" dirty="0">
                <a:solidFill>
                  <a:prstClr val="white"/>
                </a:solidFill>
              </a:endParaRPr>
            </a:p>
          </p:txBody>
        </p:sp>
        <p:grpSp>
          <p:nvGrpSpPr>
            <p:cNvPr id="41" name="Group 40"/>
            <p:cNvGrpSpPr/>
            <p:nvPr/>
          </p:nvGrpSpPr>
          <p:grpSpPr>
            <a:xfrm>
              <a:off x="4716374" y="5283799"/>
              <a:ext cx="97829" cy="114441"/>
              <a:chOff x="3738655" y="1974779"/>
              <a:chExt cx="97829" cy="114441"/>
            </a:xfrm>
            <a:solidFill>
              <a:srgbClr val="AAACBD"/>
            </a:solidFill>
          </p:grpSpPr>
          <p:sp>
            <p:nvSpPr>
              <p:cNvPr id="47" name="Right Arrow 46"/>
              <p:cNvSpPr/>
              <p:nvPr/>
            </p:nvSpPr>
            <p:spPr>
              <a:xfrm>
                <a:off x="3738655" y="1974779"/>
                <a:ext cx="97829" cy="11444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8" name="Right Arrow 14"/>
              <p:cNvSpPr/>
              <p:nvPr/>
            </p:nvSpPr>
            <p:spPr>
              <a:xfrm>
                <a:off x="3738655" y="1997667"/>
                <a:ext cx="68480" cy="686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grpSp>
        <p:grpSp>
          <p:nvGrpSpPr>
            <p:cNvPr id="42" name="Group 41"/>
            <p:cNvGrpSpPr/>
            <p:nvPr/>
          </p:nvGrpSpPr>
          <p:grpSpPr>
            <a:xfrm>
              <a:off x="4828187" y="5111733"/>
              <a:ext cx="3950053" cy="458573"/>
              <a:chOff x="3877092" y="1802713"/>
              <a:chExt cx="461458" cy="458573"/>
            </a:xfrm>
            <a:solidFill>
              <a:schemeClr val="accent3"/>
            </a:solidFill>
          </p:grpSpPr>
          <p:sp>
            <p:nvSpPr>
              <p:cNvPr id="45" name="Rounded Rectangle 44"/>
              <p:cNvSpPr/>
              <p:nvPr/>
            </p:nvSpPr>
            <p:spPr>
              <a:xfrm>
                <a:off x="3877092" y="1802713"/>
                <a:ext cx="461458" cy="458573"/>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ed Rectangle 16"/>
              <p:cNvSpPr/>
              <p:nvPr/>
            </p:nvSpPr>
            <p:spPr>
              <a:xfrm>
                <a:off x="3890523" y="1816144"/>
                <a:ext cx="434596" cy="43171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sz="1100" dirty="0" smtClean="0">
                    <a:solidFill>
                      <a:prstClr val="white"/>
                    </a:solidFill>
                  </a:rPr>
                  <a:t>2022 and subsequent years: +/-9%</a:t>
                </a:r>
                <a:endParaRPr lang="en-US" sz="1100" dirty="0">
                  <a:solidFill>
                    <a:prstClr val="white"/>
                  </a:solidFill>
                </a:endParaRPr>
              </a:p>
            </p:txBody>
          </p:sp>
        </p:grpSp>
        <p:sp>
          <p:nvSpPr>
            <p:cNvPr id="43" name="Rounded Rectangle 42"/>
            <p:cNvSpPr/>
            <p:nvPr/>
          </p:nvSpPr>
          <p:spPr>
            <a:xfrm>
              <a:off x="1301093" y="5111733"/>
              <a:ext cx="1639531" cy="458573"/>
            </a:xfrm>
            <a:prstGeom prst="roundRect">
              <a:avLst>
                <a:gd name="adj" fmla="val 1000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chorCtr="0"/>
            <a:lstStyle/>
            <a:p>
              <a:pPr algn="ctr"/>
              <a:r>
                <a:rPr lang="en-US" sz="1100" b="1" dirty="0" smtClean="0">
                  <a:solidFill>
                    <a:prstClr val="white"/>
                  </a:solidFill>
                </a:rPr>
                <a:t>MIPS Performance Range</a:t>
              </a:r>
              <a:endParaRPr lang="en-US" sz="1100" b="1" dirty="0">
                <a:solidFill>
                  <a:prstClr val="white"/>
                </a:solidFill>
              </a:endParaRPr>
            </a:p>
          </p:txBody>
        </p:sp>
        <p:sp>
          <p:nvSpPr>
            <p:cNvPr id="44" name="Rounded Rectangle 43"/>
            <p:cNvSpPr/>
            <p:nvPr/>
          </p:nvSpPr>
          <p:spPr bwMode="gray">
            <a:xfrm>
              <a:off x="292044" y="5010126"/>
              <a:ext cx="661785" cy="661785"/>
            </a:xfrm>
            <a:prstGeom prst="roundRect">
              <a:avLst/>
            </a:prstGeom>
            <a:solidFill>
              <a:schemeClr val="accent3"/>
            </a:solidFill>
            <a:ln w="19050" algn="ctr">
              <a:noFill/>
              <a:miter lim="800000"/>
              <a:headEnd/>
              <a:tailEnd/>
            </a:ln>
          </p:spPr>
          <p:txBody>
            <a:bodyPr wrap="square" lIns="0" tIns="9144" rIns="0" bIns="9144" rtlCol="0" anchor="ctr"/>
            <a:lstStyle/>
            <a:p>
              <a:pPr algn="ctr">
                <a:lnSpc>
                  <a:spcPct val="106000"/>
                </a:lnSpc>
                <a:buFont typeface="Wingdings 2" pitchFamily="18" charset="2"/>
                <a:buNone/>
              </a:pPr>
              <a:r>
                <a:rPr lang="en-US" sz="1400" b="1" dirty="0" smtClean="0">
                  <a:solidFill>
                    <a:prstClr val="white"/>
                  </a:solidFill>
                </a:rPr>
                <a:t>MIPS</a:t>
              </a:r>
            </a:p>
          </p:txBody>
        </p:sp>
      </p:grpSp>
      <p:grpSp>
        <p:nvGrpSpPr>
          <p:cNvPr id="53" name="Group 52"/>
          <p:cNvGrpSpPr/>
          <p:nvPr/>
        </p:nvGrpSpPr>
        <p:grpSpPr>
          <a:xfrm>
            <a:off x="292044" y="3212065"/>
            <a:ext cx="8486196" cy="661785"/>
            <a:chOff x="292044" y="3520242"/>
            <a:chExt cx="8486196" cy="661785"/>
          </a:xfrm>
        </p:grpSpPr>
        <p:sp>
          <p:nvSpPr>
            <p:cNvPr id="54" name="Rounded Rectangle 53"/>
            <p:cNvSpPr/>
            <p:nvPr/>
          </p:nvSpPr>
          <p:spPr bwMode="gray">
            <a:xfrm>
              <a:off x="292044" y="3520242"/>
              <a:ext cx="661785" cy="661785"/>
            </a:xfrm>
            <a:prstGeom prst="roundRect">
              <a:avLst/>
            </a:prstGeom>
            <a:solidFill>
              <a:schemeClr val="accent2"/>
            </a:solidFill>
            <a:ln w="19050" algn="ctr">
              <a:noFill/>
              <a:miter lim="800000"/>
              <a:headEnd/>
              <a:tailEnd/>
            </a:ln>
          </p:spPr>
          <p:txBody>
            <a:bodyPr wrap="square" lIns="0" tIns="9144" rIns="0" bIns="9144" rtlCol="0" anchor="ctr"/>
            <a:lstStyle/>
            <a:p>
              <a:pPr algn="ctr">
                <a:lnSpc>
                  <a:spcPct val="106000"/>
                </a:lnSpc>
                <a:buFont typeface="Wingdings 2" pitchFamily="18" charset="2"/>
                <a:buNone/>
              </a:pPr>
              <a:r>
                <a:rPr lang="en-US" sz="1400" b="1" dirty="0" smtClean="0">
                  <a:solidFill>
                    <a:prstClr val="white"/>
                  </a:solidFill>
                </a:rPr>
                <a:t>APM</a:t>
              </a:r>
            </a:p>
          </p:txBody>
        </p:sp>
        <p:grpSp>
          <p:nvGrpSpPr>
            <p:cNvPr id="55" name="Group 54"/>
            <p:cNvGrpSpPr/>
            <p:nvPr/>
          </p:nvGrpSpPr>
          <p:grpSpPr>
            <a:xfrm>
              <a:off x="3066422" y="3621848"/>
              <a:ext cx="3397733" cy="458573"/>
              <a:chOff x="2851352" y="5002314"/>
              <a:chExt cx="3397733" cy="458573"/>
            </a:xfrm>
          </p:grpSpPr>
          <p:sp>
            <p:nvSpPr>
              <p:cNvPr id="58" name="Rounded Rectangle 57"/>
              <p:cNvSpPr/>
              <p:nvPr/>
            </p:nvSpPr>
            <p:spPr>
              <a:xfrm>
                <a:off x="2851352" y="5002314"/>
                <a:ext cx="461458" cy="458573"/>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2019: 5%</a:t>
                </a:r>
                <a:endParaRPr lang="en-US" sz="1000" dirty="0">
                  <a:solidFill>
                    <a:prstClr val="white"/>
                  </a:solidFill>
                </a:endParaRPr>
              </a:p>
            </p:txBody>
          </p:sp>
          <p:sp>
            <p:nvSpPr>
              <p:cNvPr id="59" name="Freeform 58"/>
              <p:cNvSpPr/>
              <p:nvPr/>
            </p:nvSpPr>
            <p:spPr>
              <a:xfrm>
                <a:off x="3326794" y="5174380"/>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60" name="Rounded Rectangle 59"/>
              <p:cNvSpPr/>
              <p:nvPr/>
            </p:nvSpPr>
            <p:spPr>
              <a:xfrm>
                <a:off x="3438607" y="5002314"/>
                <a:ext cx="461458" cy="458573"/>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2020: 5%</a:t>
                </a:r>
                <a:endParaRPr lang="en-US" sz="1000" dirty="0">
                  <a:solidFill>
                    <a:prstClr val="white"/>
                  </a:solidFill>
                </a:endParaRPr>
              </a:p>
            </p:txBody>
          </p:sp>
          <p:sp>
            <p:nvSpPr>
              <p:cNvPr id="61" name="Freeform 60"/>
              <p:cNvSpPr/>
              <p:nvPr/>
            </p:nvSpPr>
            <p:spPr>
              <a:xfrm>
                <a:off x="3914049" y="5174380"/>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62" name="Rounded Rectangle 61"/>
              <p:cNvSpPr/>
              <p:nvPr/>
            </p:nvSpPr>
            <p:spPr>
              <a:xfrm>
                <a:off x="4025862" y="5002314"/>
                <a:ext cx="461458" cy="458573"/>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2021: 5%</a:t>
                </a:r>
                <a:endParaRPr lang="en-US" sz="1000" dirty="0">
                  <a:solidFill>
                    <a:prstClr val="white"/>
                  </a:solidFill>
                </a:endParaRPr>
              </a:p>
            </p:txBody>
          </p:sp>
          <p:sp>
            <p:nvSpPr>
              <p:cNvPr id="63" name="Freeform 62"/>
              <p:cNvSpPr/>
              <p:nvPr/>
            </p:nvSpPr>
            <p:spPr>
              <a:xfrm>
                <a:off x="4501304" y="5174380"/>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64" name="Rounded Rectangle 63"/>
              <p:cNvSpPr/>
              <p:nvPr/>
            </p:nvSpPr>
            <p:spPr>
              <a:xfrm>
                <a:off x="4613117" y="5002314"/>
                <a:ext cx="461458" cy="458573"/>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2022: 5%</a:t>
                </a:r>
                <a:endParaRPr lang="en-US" sz="1000" dirty="0">
                  <a:solidFill>
                    <a:prstClr val="white"/>
                  </a:solidFill>
                </a:endParaRPr>
              </a:p>
            </p:txBody>
          </p:sp>
          <p:sp>
            <p:nvSpPr>
              <p:cNvPr id="65" name="Freeform 64"/>
              <p:cNvSpPr/>
              <p:nvPr/>
            </p:nvSpPr>
            <p:spPr>
              <a:xfrm>
                <a:off x="5088559" y="5174380"/>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66" name="Rounded Rectangle 65"/>
              <p:cNvSpPr/>
              <p:nvPr/>
            </p:nvSpPr>
            <p:spPr>
              <a:xfrm>
                <a:off x="5200372" y="5002314"/>
                <a:ext cx="461458" cy="458573"/>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2023: 5%</a:t>
                </a:r>
                <a:endParaRPr lang="en-US" sz="1000" dirty="0">
                  <a:solidFill>
                    <a:prstClr val="white"/>
                  </a:solidFill>
                </a:endParaRPr>
              </a:p>
            </p:txBody>
          </p:sp>
          <p:sp>
            <p:nvSpPr>
              <p:cNvPr id="67" name="Freeform 66"/>
              <p:cNvSpPr/>
              <p:nvPr/>
            </p:nvSpPr>
            <p:spPr>
              <a:xfrm>
                <a:off x="5675814" y="5174380"/>
                <a:ext cx="97829" cy="114441"/>
              </a:xfrm>
              <a:custGeom>
                <a:avLst/>
                <a:gdLst>
                  <a:gd name="connsiteX0" fmla="*/ 0 w 97829"/>
                  <a:gd name="connsiteY0" fmla="*/ 22888 h 114441"/>
                  <a:gd name="connsiteX1" fmla="*/ 48915 w 97829"/>
                  <a:gd name="connsiteY1" fmla="*/ 22888 h 114441"/>
                  <a:gd name="connsiteX2" fmla="*/ 48915 w 97829"/>
                  <a:gd name="connsiteY2" fmla="*/ 0 h 114441"/>
                  <a:gd name="connsiteX3" fmla="*/ 97829 w 97829"/>
                  <a:gd name="connsiteY3" fmla="*/ 57221 h 114441"/>
                  <a:gd name="connsiteX4" fmla="*/ 48915 w 97829"/>
                  <a:gd name="connsiteY4" fmla="*/ 114441 h 114441"/>
                  <a:gd name="connsiteX5" fmla="*/ 48915 w 97829"/>
                  <a:gd name="connsiteY5" fmla="*/ 91553 h 114441"/>
                  <a:gd name="connsiteX6" fmla="*/ 0 w 97829"/>
                  <a:gd name="connsiteY6" fmla="*/ 91553 h 114441"/>
                  <a:gd name="connsiteX7" fmla="*/ 0 w 97829"/>
                  <a:gd name="connsiteY7" fmla="*/ 22888 h 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9" h="114441">
                    <a:moveTo>
                      <a:pt x="0" y="22888"/>
                    </a:moveTo>
                    <a:lnTo>
                      <a:pt x="48915" y="22888"/>
                    </a:lnTo>
                    <a:lnTo>
                      <a:pt x="48915" y="0"/>
                    </a:lnTo>
                    <a:lnTo>
                      <a:pt x="97829" y="57221"/>
                    </a:lnTo>
                    <a:lnTo>
                      <a:pt x="48915" y="114441"/>
                    </a:lnTo>
                    <a:lnTo>
                      <a:pt x="48915" y="91553"/>
                    </a:lnTo>
                    <a:lnTo>
                      <a:pt x="0" y="91553"/>
                    </a:lnTo>
                    <a:lnTo>
                      <a:pt x="0" y="228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22888" rIns="29349" bIns="22888" numCol="1" spcCol="1270" anchor="ctr" anchorCtr="0">
                <a:noAutofit/>
              </a:bodyPr>
              <a:lstStyle/>
              <a:p>
                <a:pPr algn="ctr" defTabSz="222250">
                  <a:lnSpc>
                    <a:spcPct val="90000"/>
                  </a:lnSpc>
                  <a:spcBef>
                    <a:spcPct val="0"/>
                  </a:spcBef>
                  <a:spcAft>
                    <a:spcPct val="35000"/>
                  </a:spcAft>
                </a:pPr>
                <a:endParaRPr lang="en-US" sz="500" dirty="0">
                  <a:solidFill>
                    <a:prstClr val="white"/>
                  </a:solidFill>
                </a:endParaRPr>
              </a:p>
            </p:txBody>
          </p:sp>
          <p:sp>
            <p:nvSpPr>
              <p:cNvPr id="68" name="Rounded Rectangle 67"/>
              <p:cNvSpPr/>
              <p:nvPr/>
            </p:nvSpPr>
            <p:spPr>
              <a:xfrm>
                <a:off x="5787627" y="5002314"/>
                <a:ext cx="461458" cy="458573"/>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55341" rIns="0" bIns="55341" numCol="1" spcCol="1270" anchor="ctr" anchorCtr="0">
                <a:noAutofit/>
              </a:bodyPr>
              <a:lstStyle/>
              <a:p>
                <a:pPr algn="ctr" defTabSz="488950">
                  <a:lnSpc>
                    <a:spcPct val="90000"/>
                  </a:lnSpc>
                  <a:spcBef>
                    <a:spcPct val="0"/>
                  </a:spcBef>
                  <a:spcAft>
                    <a:spcPct val="35000"/>
                  </a:spcAft>
                </a:pPr>
                <a:r>
                  <a:rPr lang="en-US" sz="1000" dirty="0" smtClean="0">
                    <a:solidFill>
                      <a:prstClr val="white"/>
                    </a:solidFill>
                  </a:rPr>
                  <a:t>2024: 5%</a:t>
                </a:r>
                <a:endParaRPr lang="en-US" sz="1000" dirty="0">
                  <a:solidFill>
                    <a:prstClr val="white"/>
                  </a:solidFill>
                </a:endParaRPr>
              </a:p>
            </p:txBody>
          </p:sp>
        </p:grpSp>
        <p:sp>
          <p:nvSpPr>
            <p:cNvPr id="56" name="Right Arrow 55"/>
            <p:cNvSpPr/>
            <p:nvPr/>
          </p:nvSpPr>
          <p:spPr bwMode="gray">
            <a:xfrm>
              <a:off x="1304657" y="3789483"/>
              <a:ext cx="1737360" cy="118872"/>
            </a:xfrm>
            <a:prstGeom prst="rightArrow">
              <a:avLst/>
            </a:prstGeom>
            <a:solidFill>
              <a:srgbClr val="AAACB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endParaRPr>
            </a:p>
          </p:txBody>
        </p:sp>
        <p:sp>
          <p:nvSpPr>
            <p:cNvPr id="57" name="Right Arrow 56"/>
            <p:cNvSpPr/>
            <p:nvPr/>
          </p:nvSpPr>
          <p:spPr bwMode="gray">
            <a:xfrm>
              <a:off x="6478139" y="3789481"/>
              <a:ext cx="2300101" cy="118872"/>
            </a:xfrm>
            <a:prstGeom prst="rightArrow">
              <a:avLst/>
            </a:prstGeom>
            <a:solidFill>
              <a:srgbClr val="AAACB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endParaRPr>
            </a:p>
          </p:txBody>
        </p:sp>
      </p:grpSp>
      <p:sp>
        <p:nvSpPr>
          <p:cNvPr id="69" name="TextBox 68"/>
          <p:cNvSpPr txBox="1"/>
          <p:nvPr/>
        </p:nvSpPr>
        <p:spPr>
          <a:xfrm>
            <a:off x="4046844" y="4119436"/>
            <a:ext cx="1030024" cy="461665"/>
          </a:xfrm>
          <a:prstGeom prst="rect">
            <a:avLst/>
          </a:prstGeom>
          <a:noFill/>
        </p:spPr>
        <p:txBody>
          <a:bodyPr wrap="square" lIns="0" tIns="0" rIns="0" bIns="0" rtlCol="0">
            <a:spAutoFit/>
          </a:bodyPr>
          <a:lstStyle/>
          <a:p>
            <a:pPr algn="ctr">
              <a:spcBef>
                <a:spcPts val="1200"/>
              </a:spcBef>
              <a:buSzPct val="25000"/>
            </a:pPr>
            <a:r>
              <a:rPr lang="en-US" sz="3000" b="1" dirty="0" smtClean="0">
                <a:solidFill>
                  <a:srgbClr val="313131"/>
                </a:solidFill>
              </a:rPr>
              <a:t>OR</a:t>
            </a:r>
            <a:endParaRPr lang="en-US" sz="3000" b="1" dirty="0">
              <a:solidFill>
                <a:srgbClr val="313131"/>
              </a:solidFill>
            </a:endParaRPr>
          </a:p>
        </p:txBody>
      </p:sp>
      <p:sp>
        <p:nvSpPr>
          <p:cNvPr id="70" name="TextBox 69"/>
          <p:cNvSpPr txBox="1"/>
          <p:nvPr/>
        </p:nvSpPr>
        <p:spPr>
          <a:xfrm>
            <a:off x="65905" y="2588473"/>
            <a:ext cx="1114057" cy="184666"/>
          </a:xfrm>
          <a:prstGeom prst="rect">
            <a:avLst/>
          </a:prstGeom>
          <a:noFill/>
        </p:spPr>
        <p:txBody>
          <a:bodyPr wrap="square" lIns="0" tIns="0" rIns="0" bIns="0" rtlCol="0">
            <a:spAutoFit/>
          </a:bodyPr>
          <a:lstStyle/>
          <a:p>
            <a:pPr algn="ctr">
              <a:spcBef>
                <a:spcPts val="1200"/>
              </a:spcBef>
              <a:buSzPct val="25000"/>
            </a:pPr>
            <a:r>
              <a:rPr lang="en-US" sz="1200" dirty="0" smtClean="0">
                <a:solidFill>
                  <a:prstClr val="black">
                    <a:lumMod val="75000"/>
                    <a:lumOff val="25000"/>
                  </a:prstClr>
                </a:solidFill>
              </a:rPr>
              <a:t>Updates</a:t>
            </a:r>
            <a:endParaRPr lang="en-US" sz="1200" dirty="0">
              <a:solidFill>
                <a:prstClr val="black">
                  <a:lumMod val="75000"/>
                  <a:lumOff val="25000"/>
                </a:prstClr>
              </a:solidFill>
            </a:endParaRPr>
          </a:p>
        </p:txBody>
      </p:sp>
      <p:sp>
        <p:nvSpPr>
          <p:cNvPr id="71" name="TextBox 70"/>
          <p:cNvSpPr txBox="1"/>
          <p:nvPr/>
        </p:nvSpPr>
        <p:spPr>
          <a:xfrm>
            <a:off x="65905" y="3940192"/>
            <a:ext cx="1114057" cy="369332"/>
          </a:xfrm>
          <a:prstGeom prst="rect">
            <a:avLst/>
          </a:prstGeom>
          <a:noFill/>
        </p:spPr>
        <p:txBody>
          <a:bodyPr wrap="square" lIns="0" tIns="0" rIns="0" bIns="0" rtlCol="0">
            <a:spAutoFit/>
          </a:bodyPr>
          <a:lstStyle/>
          <a:p>
            <a:pPr algn="ctr">
              <a:spcBef>
                <a:spcPts val="1200"/>
              </a:spcBef>
              <a:buSzPct val="25000"/>
            </a:pPr>
            <a:r>
              <a:rPr lang="en-US" sz="1200" dirty="0" smtClean="0">
                <a:solidFill>
                  <a:prstClr val="black">
                    <a:lumMod val="75000"/>
                    <a:lumOff val="25000"/>
                  </a:prstClr>
                </a:solidFill>
              </a:rPr>
              <a:t>Temporary Bonuses</a:t>
            </a:r>
            <a:endParaRPr lang="en-US" sz="1200" dirty="0">
              <a:solidFill>
                <a:prstClr val="black">
                  <a:lumMod val="75000"/>
                  <a:lumOff val="25000"/>
                </a:prstClr>
              </a:solidFill>
            </a:endParaRPr>
          </a:p>
        </p:txBody>
      </p:sp>
      <p:sp>
        <p:nvSpPr>
          <p:cNvPr id="72" name="TextBox 71"/>
          <p:cNvSpPr txBox="1"/>
          <p:nvPr/>
        </p:nvSpPr>
        <p:spPr>
          <a:xfrm>
            <a:off x="65905" y="5348469"/>
            <a:ext cx="1114057" cy="369332"/>
          </a:xfrm>
          <a:prstGeom prst="rect">
            <a:avLst/>
          </a:prstGeom>
          <a:noFill/>
        </p:spPr>
        <p:txBody>
          <a:bodyPr wrap="square" lIns="0" tIns="0" rIns="0" bIns="0" rtlCol="0">
            <a:spAutoFit/>
          </a:bodyPr>
          <a:lstStyle/>
          <a:p>
            <a:pPr algn="ctr">
              <a:spcBef>
                <a:spcPts val="1200"/>
              </a:spcBef>
              <a:buSzPct val="25000"/>
            </a:pPr>
            <a:r>
              <a:rPr lang="en-US" sz="1200" dirty="0" smtClean="0">
                <a:solidFill>
                  <a:prstClr val="black">
                    <a:lumMod val="75000"/>
                    <a:lumOff val="25000"/>
                  </a:prstClr>
                </a:solidFill>
              </a:rPr>
              <a:t>Payment Adjustments</a:t>
            </a:r>
            <a:endParaRPr lang="en-US" sz="1200" dirty="0">
              <a:solidFill>
                <a:prstClr val="black">
                  <a:lumMod val="75000"/>
                  <a:lumOff val="25000"/>
                </a:prstClr>
              </a:solidFill>
            </a:endParaRPr>
          </a:p>
        </p:txBody>
      </p:sp>
      <p:sp>
        <p:nvSpPr>
          <p:cNvPr id="73" name="Rounded Rectangle 72"/>
          <p:cNvSpPr/>
          <p:nvPr/>
        </p:nvSpPr>
        <p:spPr bwMode="gray">
          <a:xfrm>
            <a:off x="214407" y="5956330"/>
            <a:ext cx="8385338" cy="343193"/>
          </a:xfrm>
          <a:prstGeom prst="round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800" dirty="0" smtClean="0">
                <a:solidFill>
                  <a:prstClr val="black">
                    <a:lumMod val="75000"/>
                    <a:lumOff val="25000"/>
                  </a:prstClr>
                </a:solidFill>
              </a:rPr>
              <a:t>*For 2019 through 2024, the highest performing MIPS professionals who receive a positive payment adjustment will be eligible to share up to $500 million each year for “exceptional performance” payments.  This upside is limited by the statute to +10% of Medicare charges.</a:t>
            </a:r>
          </a:p>
          <a:p>
            <a:pPr>
              <a:lnSpc>
                <a:spcPct val="106000"/>
              </a:lnSpc>
            </a:pPr>
            <a:endParaRPr lang="fr-FR" sz="800" dirty="0" smtClean="0">
              <a:solidFill>
                <a:schemeClr val="tx2"/>
              </a:solidFill>
            </a:endParaRPr>
          </a:p>
          <a:p>
            <a:pPr>
              <a:lnSpc>
                <a:spcPct val="106000"/>
              </a:lnSpc>
            </a:pPr>
            <a:r>
              <a:rPr lang="fr-FR" sz="800" dirty="0" smtClean="0">
                <a:solidFill>
                  <a:schemeClr val="tx2"/>
                </a:solidFill>
              </a:rPr>
              <a:t>Source</a:t>
            </a:r>
            <a:r>
              <a:rPr lang="fr-FR" sz="800" dirty="0">
                <a:solidFill>
                  <a:schemeClr val="tx2"/>
                </a:solidFill>
              </a:rPr>
              <a:t>: Public Law 114-10 (April 16, 2015</a:t>
            </a:r>
            <a:r>
              <a:rPr lang="fr-FR" sz="800" dirty="0" smtClean="0">
                <a:solidFill>
                  <a:schemeClr val="tx2"/>
                </a:solidFill>
              </a:rPr>
              <a:t>)</a:t>
            </a:r>
            <a:endParaRPr lang="fr-FR" sz="800" dirty="0">
              <a:solidFill>
                <a:schemeClr val="tx2"/>
              </a:solidFill>
            </a:endParaRPr>
          </a:p>
        </p:txBody>
      </p:sp>
    </p:spTree>
    <p:extLst>
      <p:ext uri="{BB962C8B-B14F-4D97-AF65-F5344CB8AC3E}">
        <p14:creationId xmlns:p14="http://schemas.microsoft.com/office/powerpoint/2010/main" val="106127723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Existing incentive programs will sunset in 2018, and performance through these measures will be consolidated into a new composite score that will determine the new MIPS payment adjustment for 2019 and subsequent </a:t>
            </a:r>
            <a:r>
              <a:rPr lang="en-US" dirty="0" smtClean="0"/>
              <a:t>years</a:t>
            </a:r>
            <a:endParaRPr lang="en-US" dirty="0"/>
          </a:p>
        </p:txBody>
      </p:sp>
      <p:sp>
        <p:nvSpPr>
          <p:cNvPr id="3" name="Title 2"/>
          <p:cNvSpPr>
            <a:spLocks noGrp="1"/>
          </p:cNvSpPr>
          <p:nvPr>
            <p:ph type="title"/>
          </p:nvPr>
        </p:nvSpPr>
        <p:spPr/>
        <p:txBody>
          <a:bodyPr/>
          <a:lstStyle/>
          <a:p>
            <a:r>
              <a:rPr lang="en-US" sz="2400" dirty="0"/>
              <a:t>Overview of Merit-based Incentive Payment Systems (MIPS)</a:t>
            </a:r>
          </a:p>
        </p:txBody>
      </p:sp>
      <p:sp>
        <p:nvSpPr>
          <p:cNvPr id="4" name="Text Placeholder 3"/>
          <p:cNvSpPr>
            <a:spLocks noGrp="1"/>
          </p:cNvSpPr>
          <p:nvPr>
            <p:ph type="body" sz="quarter" idx="14"/>
          </p:nvPr>
        </p:nvSpPr>
        <p:spPr>
          <a:xfrm>
            <a:off x="365760" y="1627879"/>
            <a:ext cx="8412480" cy="1794087"/>
          </a:xfrm>
        </p:spPr>
        <p:txBody>
          <a:bodyPr/>
          <a:lstStyle/>
          <a:p>
            <a:pPr marL="285750" indent="-285750">
              <a:spcBef>
                <a:spcPts val="600"/>
              </a:spcBef>
              <a:buFont typeface="Arial" panose="020B0604020202020204" pitchFamily="34" charset="0"/>
              <a:buChar char="•"/>
            </a:pPr>
            <a:r>
              <a:rPr lang="en-US" sz="1200" dirty="0">
                <a:solidFill>
                  <a:schemeClr val="tx1">
                    <a:lumMod val="75000"/>
                    <a:lumOff val="25000"/>
                  </a:schemeClr>
                </a:solidFill>
              </a:rPr>
              <a:t>The MIPS payment adjustment for an individual </a:t>
            </a:r>
            <a:r>
              <a:rPr lang="en-US" sz="1200" dirty="0" smtClean="0">
                <a:solidFill>
                  <a:schemeClr val="tx1">
                    <a:lumMod val="75000"/>
                    <a:lumOff val="25000"/>
                  </a:schemeClr>
                </a:solidFill>
              </a:rPr>
              <a:t>professional will </a:t>
            </a:r>
            <a:r>
              <a:rPr lang="en-US" sz="1200" dirty="0">
                <a:solidFill>
                  <a:schemeClr val="tx1">
                    <a:lumMod val="75000"/>
                    <a:lumOff val="25000"/>
                  </a:schemeClr>
                </a:solidFill>
              </a:rPr>
              <a:t>be determined by the composite score </a:t>
            </a:r>
            <a:r>
              <a:rPr lang="en-US" sz="1200" dirty="0" smtClean="0">
                <a:solidFill>
                  <a:schemeClr val="tx1">
                    <a:lumMod val="75000"/>
                    <a:lumOff val="25000"/>
                  </a:schemeClr>
                </a:solidFill>
              </a:rPr>
              <a:t>(0-100) based </a:t>
            </a:r>
            <a:r>
              <a:rPr lang="en-US" sz="1200" dirty="0">
                <a:solidFill>
                  <a:schemeClr val="tx1">
                    <a:lumMod val="75000"/>
                    <a:lumOff val="25000"/>
                  </a:schemeClr>
                </a:solidFill>
              </a:rPr>
              <a:t>on a list of new quality and performance measures. Scores </a:t>
            </a:r>
            <a:r>
              <a:rPr lang="en-US" sz="1200" dirty="0" smtClean="0">
                <a:solidFill>
                  <a:schemeClr val="tx1">
                    <a:lumMod val="75000"/>
                    <a:lumOff val="25000"/>
                  </a:schemeClr>
                </a:solidFill>
              </a:rPr>
              <a:t>will </a:t>
            </a:r>
            <a:r>
              <a:rPr lang="en-US" sz="1200" dirty="0">
                <a:solidFill>
                  <a:schemeClr val="tx1">
                    <a:lumMod val="75000"/>
                    <a:lumOff val="25000"/>
                  </a:schemeClr>
                </a:solidFill>
              </a:rPr>
              <a:t>be made publicly available</a:t>
            </a:r>
          </a:p>
          <a:p>
            <a:pPr marL="285750" indent="-285750">
              <a:spcBef>
                <a:spcPts val="600"/>
              </a:spcBef>
              <a:buSzPct val="100000"/>
              <a:buFont typeface="Arial" panose="020B0604020202020204" pitchFamily="34" charset="0"/>
              <a:buChar char="•"/>
            </a:pPr>
            <a:r>
              <a:rPr lang="en-US" sz="1200" dirty="0">
                <a:solidFill>
                  <a:schemeClr val="tx1">
                    <a:lumMod val="75000"/>
                    <a:lumOff val="25000"/>
                  </a:schemeClr>
                </a:solidFill>
              </a:rPr>
              <a:t>The HHS Secretary will publish new quality measures by November 1 each year. Professionals can choose which quality measures to participate in.</a:t>
            </a:r>
          </a:p>
          <a:p>
            <a:pPr marL="285750" indent="-285750">
              <a:spcBef>
                <a:spcPts val="600"/>
              </a:spcBef>
              <a:buSzPct val="100000"/>
              <a:buFont typeface="Arial" panose="020B0604020202020204" pitchFamily="34" charset="0"/>
              <a:buChar char="•"/>
            </a:pPr>
            <a:r>
              <a:rPr lang="en-US" sz="1200" dirty="0">
                <a:solidFill>
                  <a:schemeClr val="tx1">
                    <a:lumMod val="75000"/>
                    <a:lumOff val="25000"/>
                  </a:schemeClr>
                </a:solidFill>
              </a:rPr>
              <a:t>The chart </a:t>
            </a:r>
            <a:r>
              <a:rPr lang="en-US" sz="1200" dirty="0" smtClean="0">
                <a:solidFill>
                  <a:schemeClr val="tx1">
                    <a:lumMod val="75000"/>
                    <a:lumOff val="25000"/>
                  </a:schemeClr>
                </a:solidFill>
              </a:rPr>
              <a:t>below </a:t>
            </a:r>
            <a:r>
              <a:rPr lang="en-US" sz="1200" dirty="0">
                <a:solidFill>
                  <a:schemeClr val="tx1">
                    <a:lumMod val="75000"/>
                    <a:lumOff val="25000"/>
                  </a:schemeClr>
                </a:solidFill>
              </a:rPr>
              <a:t>illustrates how each of the four performance categories initially will be weighted to determine a provider’s composite score (may be adjusted over time).</a:t>
            </a:r>
          </a:p>
          <a:p>
            <a:pPr marL="285750" lvl="1" indent="-285750">
              <a:buFont typeface="Arial" panose="020B0604020202020204" pitchFamily="34" charset="0"/>
              <a:buChar char="•"/>
            </a:pPr>
            <a:r>
              <a:rPr lang="en-US" sz="1200" dirty="0" smtClean="0"/>
              <a:t>The </a:t>
            </a:r>
            <a:r>
              <a:rPr lang="en-US" sz="1200" dirty="0"/>
              <a:t>HHS Secretary will establish </a:t>
            </a:r>
            <a:r>
              <a:rPr lang="en-US" sz="1200" dirty="0" smtClean="0"/>
              <a:t>a </a:t>
            </a:r>
            <a:r>
              <a:rPr lang="en-US" sz="1200" dirty="0"/>
              <a:t>process to assess the performance of MIPS-eligible professionals in a group </a:t>
            </a:r>
            <a:r>
              <a:rPr lang="en-US" sz="1200" dirty="0" smtClean="0"/>
              <a:t>practice, potentially including the development of </a:t>
            </a:r>
            <a:r>
              <a:rPr lang="en-US" sz="1200" dirty="0"/>
              <a:t>other performance </a:t>
            </a:r>
            <a:r>
              <a:rPr lang="en-US" sz="1200" dirty="0" smtClean="0"/>
              <a:t>categories.</a:t>
            </a:r>
            <a:endParaRPr lang="en-US" sz="1200" dirty="0"/>
          </a:p>
          <a:p>
            <a:pPr marL="285750" indent="-285750">
              <a:spcBef>
                <a:spcPts val="600"/>
              </a:spcBef>
              <a:buSzPct val="100000"/>
              <a:buFont typeface="Arial" panose="020B0604020202020204" pitchFamily="34" charset="0"/>
              <a:buChar char="•"/>
            </a:pPr>
            <a:endParaRPr lang="en-US" sz="1200" dirty="0">
              <a:solidFill>
                <a:schemeClr val="tx1">
                  <a:lumMod val="75000"/>
                  <a:lumOff val="25000"/>
                </a:schemeClr>
              </a:solidFill>
            </a:endParaRPr>
          </a:p>
        </p:txBody>
      </p:sp>
      <p:graphicFrame>
        <p:nvGraphicFramePr>
          <p:cNvPr id="5" name="Chart 4"/>
          <p:cNvGraphicFramePr/>
          <p:nvPr>
            <p:extLst/>
          </p:nvPr>
        </p:nvGraphicFramePr>
        <p:xfrm>
          <a:off x="365761" y="4105406"/>
          <a:ext cx="4476404" cy="2121522"/>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p:cNvGrpSpPr/>
          <p:nvPr/>
        </p:nvGrpSpPr>
        <p:grpSpPr>
          <a:xfrm>
            <a:off x="5030701" y="3903415"/>
            <a:ext cx="3747539" cy="215444"/>
            <a:chOff x="4842165" y="4034672"/>
            <a:chExt cx="3387435" cy="215444"/>
          </a:xfrm>
        </p:grpSpPr>
        <p:sp>
          <p:nvSpPr>
            <p:cNvPr id="7" name="TextBox 6"/>
            <p:cNvSpPr txBox="1"/>
            <p:nvPr/>
          </p:nvSpPr>
          <p:spPr>
            <a:xfrm>
              <a:off x="5090474" y="4034672"/>
              <a:ext cx="3139126" cy="215444"/>
            </a:xfrm>
            <a:prstGeom prst="rect">
              <a:avLst/>
            </a:prstGeom>
            <a:noFill/>
          </p:spPr>
          <p:txBody>
            <a:bodyPr wrap="square" lIns="0" tIns="0" rIns="0" bIns="0" rtlCol="0">
              <a:spAutoFit/>
            </a:bodyPr>
            <a:lstStyle/>
            <a:p>
              <a:pPr>
                <a:spcBef>
                  <a:spcPts val="1200"/>
                </a:spcBef>
                <a:buSzPct val="25000"/>
              </a:pPr>
              <a:r>
                <a:rPr lang="en-US" sz="1400" b="1" dirty="0" smtClean="0">
                  <a:solidFill>
                    <a:srgbClr val="3C8A2E"/>
                  </a:solidFill>
                </a:rPr>
                <a:t>Quality</a:t>
              </a:r>
              <a:r>
                <a:rPr lang="en-US" sz="1400" dirty="0" smtClean="0">
                  <a:solidFill>
                    <a:schemeClr val="tx2"/>
                  </a:solidFill>
                </a:rPr>
                <a:t>: PQRS</a:t>
              </a:r>
              <a:endParaRPr lang="en-US" sz="1400" dirty="0">
                <a:solidFill>
                  <a:schemeClr val="tx2"/>
                </a:solidFill>
              </a:endParaRPr>
            </a:p>
          </p:txBody>
        </p:sp>
        <p:sp>
          <p:nvSpPr>
            <p:cNvPr id="12" name="Rectangle 11"/>
            <p:cNvSpPr/>
            <p:nvPr/>
          </p:nvSpPr>
          <p:spPr bwMode="gray">
            <a:xfrm>
              <a:off x="4842165" y="4048126"/>
              <a:ext cx="188536" cy="188536"/>
            </a:xfrm>
            <a:prstGeom prst="rect">
              <a:avLst/>
            </a:prstGeom>
            <a:solidFill>
              <a:srgbClr val="3C8A2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grpSp>
        <p:nvGrpSpPr>
          <p:cNvPr id="18" name="Group 17"/>
          <p:cNvGrpSpPr/>
          <p:nvPr/>
        </p:nvGrpSpPr>
        <p:grpSpPr>
          <a:xfrm>
            <a:off x="5030701" y="4276870"/>
            <a:ext cx="3747539" cy="430887"/>
            <a:chOff x="4842165" y="4540248"/>
            <a:chExt cx="3387435" cy="430887"/>
          </a:xfrm>
        </p:grpSpPr>
        <p:sp>
          <p:nvSpPr>
            <p:cNvPr id="8" name="TextBox 7"/>
            <p:cNvSpPr txBox="1"/>
            <p:nvPr/>
          </p:nvSpPr>
          <p:spPr>
            <a:xfrm>
              <a:off x="5090474" y="4540248"/>
              <a:ext cx="3139126" cy="430887"/>
            </a:xfrm>
            <a:prstGeom prst="rect">
              <a:avLst/>
            </a:prstGeom>
            <a:noFill/>
          </p:spPr>
          <p:txBody>
            <a:bodyPr wrap="square" lIns="0" tIns="0" rIns="0" bIns="0" rtlCol="0">
              <a:spAutoFit/>
            </a:bodyPr>
            <a:lstStyle/>
            <a:p>
              <a:pPr>
                <a:spcBef>
                  <a:spcPts val="1200"/>
                </a:spcBef>
                <a:buSzPct val="25000"/>
              </a:pPr>
              <a:r>
                <a:rPr lang="en-US" sz="1400" b="1" dirty="0" smtClean="0">
                  <a:solidFill>
                    <a:srgbClr val="00A1DE"/>
                  </a:solidFill>
                </a:rPr>
                <a:t>Resource Use</a:t>
              </a:r>
              <a:r>
                <a:rPr lang="en-US" sz="1400" dirty="0" smtClean="0">
                  <a:solidFill>
                    <a:schemeClr val="tx2"/>
                  </a:solidFill>
                </a:rPr>
                <a:t>: Value-based Payment Modifier measures</a:t>
              </a:r>
              <a:endParaRPr lang="en-US" sz="1400" dirty="0">
                <a:solidFill>
                  <a:schemeClr val="tx2"/>
                </a:solidFill>
              </a:endParaRPr>
            </a:p>
          </p:txBody>
        </p:sp>
        <p:sp>
          <p:nvSpPr>
            <p:cNvPr id="13" name="Rectangle 12"/>
            <p:cNvSpPr/>
            <p:nvPr/>
          </p:nvSpPr>
          <p:spPr bwMode="gray">
            <a:xfrm>
              <a:off x="4842165" y="4553702"/>
              <a:ext cx="188536" cy="188536"/>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grpSp>
        <p:nvGrpSpPr>
          <p:cNvPr id="17" name="Group 16"/>
          <p:cNvGrpSpPr/>
          <p:nvPr/>
        </p:nvGrpSpPr>
        <p:grpSpPr>
          <a:xfrm>
            <a:off x="5030701" y="4830433"/>
            <a:ext cx="3747539" cy="430887"/>
            <a:chOff x="4842165" y="5075999"/>
            <a:chExt cx="3387435" cy="430887"/>
          </a:xfrm>
        </p:grpSpPr>
        <p:sp>
          <p:nvSpPr>
            <p:cNvPr id="9" name="TextBox 8"/>
            <p:cNvSpPr txBox="1"/>
            <p:nvPr/>
          </p:nvSpPr>
          <p:spPr>
            <a:xfrm>
              <a:off x="5090474" y="5075999"/>
              <a:ext cx="3139126" cy="430887"/>
            </a:xfrm>
            <a:prstGeom prst="rect">
              <a:avLst/>
            </a:prstGeom>
            <a:noFill/>
          </p:spPr>
          <p:txBody>
            <a:bodyPr wrap="square" lIns="0" tIns="0" rIns="0" bIns="0" rtlCol="0">
              <a:spAutoFit/>
            </a:bodyPr>
            <a:lstStyle/>
            <a:p>
              <a:pPr>
                <a:spcBef>
                  <a:spcPts val="1200"/>
                </a:spcBef>
                <a:buSzPct val="25000"/>
              </a:pPr>
              <a:r>
                <a:rPr lang="en-US" sz="1400" b="1" dirty="0" smtClean="0">
                  <a:solidFill>
                    <a:srgbClr val="81BC00"/>
                  </a:solidFill>
                </a:rPr>
                <a:t>Meaningful Use of EHRs</a:t>
              </a:r>
              <a:r>
                <a:rPr lang="en-US" sz="1400" dirty="0" smtClean="0">
                  <a:solidFill>
                    <a:schemeClr val="tx2"/>
                  </a:solidFill>
                </a:rPr>
                <a:t>: EHR Incentive Payment measure</a:t>
              </a:r>
              <a:endParaRPr lang="en-US" sz="1400" dirty="0">
                <a:solidFill>
                  <a:schemeClr val="tx2"/>
                </a:solidFill>
              </a:endParaRPr>
            </a:p>
          </p:txBody>
        </p:sp>
        <p:sp>
          <p:nvSpPr>
            <p:cNvPr id="14" name="Rectangle 13"/>
            <p:cNvSpPr/>
            <p:nvPr/>
          </p:nvSpPr>
          <p:spPr bwMode="gray">
            <a:xfrm>
              <a:off x="4842165" y="5089453"/>
              <a:ext cx="188536" cy="188536"/>
            </a:xfrm>
            <a:prstGeom prst="rect">
              <a:avLst/>
            </a:prstGeom>
            <a:solidFill>
              <a:srgbClr val="81BC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grpSp>
        <p:nvGrpSpPr>
          <p:cNvPr id="16" name="Group 15"/>
          <p:cNvGrpSpPr/>
          <p:nvPr/>
        </p:nvGrpSpPr>
        <p:grpSpPr>
          <a:xfrm>
            <a:off x="5030701" y="5383996"/>
            <a:ext cx="3747539" cy="1077218"/>
            <a:chOff x="4842165" y="5695361"/>
            <a:chExt cx="3387435" cy="1077218"/>
          </a:xfrm>
        </p:grpSpPr>
        <p:sp>
          <p:nvSpPr>
            <p:cNvPr id="10" name="TextBox 9"/>
            <p:cNvSpPr txBox="1"/>
            <p:nvPr/>
          </p:nvSpPr>
          <p:spPr>
            <a:xfrm>
              <a:off x="5090474" y="5695361"/>
              <a:ext cx="3139126" cy="1077218"/>
            </a:xfrm>
            <a:prstGeom prst="rect">
              <a:avLst/>
            </a:prstGeom>
            <a:noFill/>
          </p:spPr>
          <p:txBody>
            <a:bodyPr wrap="square" lIns="0" tIns="0" rIns="0" bIns="0" rtlCol="0">
              <a:spAutoFit/>
            </a:bodyPr>
            <a:lstStyle/>
            <a:p>
              <a:pPr>
                <a:spcBef>
                  <a:spcPts val="1200"/>
                </a:spcBef>
                <a:buSzPct val="25000"/>
              </a:pPr>
              <a:r>
                <a:rPr lang="en-US" sz="1400" b="1" dirty="0" smtClean="0">
                  <a:solidFill>
                    <a:schemeClr val="accent1"/>
                  </a:solidFill>
                </a:rPr>
                <a:t>Clinical Improvement Activities</a:t>
              </a:r>
              <a:r>
                <a:rPr lang="en-US" sz="1400" dirty="0" smtClean="0">
                  <a:solidFill>
                    <a:schemeClr val="tx1">
                      <a:lumMod val="75000"/>
                      <a:lumOff val="25000"/>
                    </a:schemeClr>
                  </a:solidFill>
                </a:rPr>
                <a:t>: Expanded access (e.g. potential Medicaid), population management, care coordination, beneficiary engagement, patient safety, and alternative payment models</a:t>
              </a:r>
              <a:endParaRPr lang="en-US" sz="1400" b="1" dirty="0">
                <a:solidFill>
                  <a:schemeClr val="accent1"/>
                </a:solidFill>
              </a:endParaRPr>
            </a:p>
          </p:txBody>
        </p:sp>
        <p:sp>
          <p:nvSpPr>
            <p:cNvPr id="15" name="Rectangle 14"/>
            <p:cNvSpPr/>
            <p:nvPr/>
          </p:nvSpPr>
          <p:spPr bwMode="gray">
            <a:xfrm>
              <a:off x="4842165" y="5708815"/>
              <a:ext cx="188536" cy="188536"/>
            </a:xfrm>
            <a:prstGeom prst="rect">
              <a:avLst/>
            </a:prstGeom>
            <a:solidFill>
              <a:srgbClr val="00277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pSp>
      <p:sp>
        <p:nvSpPr>
          <p:cNvPr id="21" name="TextBox 20"/>
          <p:cNvSpPr txBox="1"/>
          <p:nvPr/>
        </p:nvSpPr>
        <p:spPr>
          <a:xfrm>
            <a:off x="396763" y="3547196"/>
            <a:ext cx="4402317" cy="492443"/>
          </a:xfrm>
          <a:prstGeom prst="rect">
            <a:avLst/>
          </a:prstGeom>
          <a:noFill/>
        </p:spPr>
        <p:txBody>
          <a:bodyPr wrap="square" lIns="0" tIns="0" rIns="0" bIns="0" rtlCol="0">
            <a:spAutoFit/>
          </a:bodyPr>
          <a:lstStyle/>
          <a:p>
            <a:pPr algn="ctr">
              <a:buSzPct val="25000"/>
            </a:pPr>
            <a:r>
              <a:rPr lang="en-US" sz="1600" b="1" dirty="0">
                <a:solidFill>
                  <a:schemeClr val="tx1">
                    <a:lumMod val="75000"/>
                    <a:lumOff val="25000"/>
                  </a:schemeClr>
                </a:solidFill>
              </a:rPr>
              <a:t>C</a:t>
            </a:r>
            <a:r>
              <a:rPr lang="en-US" sz="1600" b="1" dirty="0" smtClean="0">
                <a:solidFill>
                  <a:schemeClr val="tx1">
                    <a:lumMod val="75000"/>
                    <a:lumOff val="25000"/>
                  </a:schemeClr>
                </a:solidFill>
              </a:rPr>
              <a:t>omponents of MIPS Composite Score </a:t>
            </a:r>
          </a:p>
          <a:p>
            <a:pPr algn="ctr">
              <a:buSzPct val="25000"/>
            </a:pPr>
            <a:r>
              <a:rPr lang="en-US" sz="1600" b="1" dirty="0" smtClean="0">
                <a:solidFill>
                  <a:schemeClr val="tx1">
                    <a:lumMod val="75000"/>
                    <a:lumOff val="25000"/>
                  </a:schemeClr>
                </a:solidFill>
              </a:rPr>
              <a:t>(2019-2021)</a:t>
            </a:r>
            <a:endParaRPr lang="en-US" sz="1600" b="1" dirty="0">
              <a:solidFill>
                <a:schemeClr val="tx1">
                  <a:lumMod val="75000"/>
                  <a:lumOff val="25000"/>
                </a:schemeClr>
              </a:solidFill>
            </a:endParaRPr>
          </a:p>
        </p:txBody>
      </p:sp>
      <p:sp>
        <p:nvSpPr>
          <p:cNvPr id="20" name="Rectangle 19"/>
          <p:cNvSpPr/>
          <p:nvPr/>
        </p:nvSpPr>
        <p:spPr>
          <a:xfrm>
            <a:off x="365760" y="6306148"/>
            <a:ext cx="8343898" cy="138499"/>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b" anchorCtr="0">
            <a:noAutofit/>
          </a:bodyPr>
          <a:lstStyle/>
          <a:p>
            <a:pPr fontAlgn="base"/>
            <a:r>
              <a:rPr lang="fr-FR" sz="900" dirty="0">
                <a:solidFill>
                  <a:schemeClr val="tx2"/>
                </a:solidFill>
              </a:rPr>
              <a:t>Source: Public Law 114-10 (April 16, 2015)</a:t>
            </a:r>
          </a:p>
        </p:txBody>
      </p:sp>
    </p:spTree>
    <p:extLst>
      <p:ext uri="{BB962C8B-B14F-4D97-AF65-F5344CB8AC3E}">
        <p14:creationId xmlns:p14="http://schemas.microsoft.com/office/powerpoint/2010/main" val="5976607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5760" y="782620"/>
            <a:ext cx="8412480" cy="757255"/>
          </a:xfrm>
        </p:spPr>
        <p:txBody>
          <a:bodyPr/>
          <a:lstStyle/>
          <a:p>
            <a:pPr>
              <a:spcBef>
                <a:spcPts val="0"/>
              </a:spcBef>
            </a:pPr>
            <a:r>
              <a:rPr lang="en-US" sz="1600" dirty="0" smtClean="0">
                <a:solidFill>
                  <a:schemeClr val="bg2">
                    <a:lumMod val="75000"/>
                  </a:schemeClr>
                </a:solidFill>
              </a:rPr>
              <a:t>MedPAC has raised concerns about the prospects for developing meaningful MIPS composite scores for professionals based on the experience of existing programs</a:t>
            </a:r>
            <a:endParaRPr lang="en-US" sz="1600" dirty="0">
              <a:solidFill>
                <a:schemeClr val="bg2">
                  <a:lumMod val="75000"/>
                </a:schemeClr>
              </a:solidFill>
            </a:endParaRPr>
          </a:p>
        </p:txBody>
      </p:sp>
      <p:sp>
        <p:nvSpPr>
          <p:cNvPr id="3" name="Title 2"/>
          <p:cNvSpPr>
            <a:spLocks noGrp="1"/>
          </p:cNvSpPr>
          <p:nvPr>
            <p:ph type="title"/>
          </p:nvPr>
        </p:nvSpPr>
        <p:spPr/>
        <p:txBody>
          <a:bodyPr/>
          <a:lstStyle/>
          <a:p>
            <a:r>
              <a:rPr lang="en-US" sz="2400" dirty="0" smtClean="0"/>
              <a:t>Financial </a:t>
            </a:r>
            <a:r>
              <a:rPr lang="en-US" dirty="0"/>
              <a:t>I</a:t>
            </a:r>
            <a:r>
              <a:rPr lang="en-US" sz="2400" dirty="0" smtClean="0"/>
              <a:t>mpact </a:t>
            </a:r>
            <a:r>
              <a:rPr lang="en-US" dirty="0" smtClean="0"/>
              <a:t>&amp; Results</a:t>
            </a:r>
            <a:r>
              <a:rPr lang="en-US" sz="2400" dirty="0" smtClean="0"/>
              <a:t> with Existing </a:t>
            </a:r>
            <a:r>
              <a:rPr lang="en-US" dirty="0" smtClean="0"/>
              <a:t>In</a:t>
            </a:r>
            <a:r>
              <a:rPr lang="en-US" sz="2400" dirty="0" smtClean="0"/>
              <a:t>centive </a:t>
            </a:r>
            <a:r>
              <a:rPr lang="en-US" dirty="0"/>
              <a:t>P</a:t>
            </a:r>
            <a:r>
              <a:rPr lang="en-US" sz="2400" dirty="0" smtClean="0"/>
              <a:t>rograms</a:t>
            </a:r>
            <a:endParaRPr lang="en-US" sz="2400" dirty="0"/>
          </a:p>
        </p:txBody>
      </p:sp>
      <p:sp>
        <p:nvSpPr>
          <p:cNvPr id="4" name="Rectangle 3"/>
          <p:cNvSpPr/>
          <p:nvPr/>
        </p:nvSpPr>
        <p:spPr bwMode="gray">
          <a:xfrm>
            <a:off x="1592213" y="1662699"/>
            <a:ext cx="2233386" cy="661856"/>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smtClean="0">
                <a:solidFill>
                  <a:prstClr val="white"/>
                </a:solidFill>
              </a:rPr>
              <a:t>Meaningful Use for Eligible Professionals</a:t>
            </a:r>
          </a:p>
        </p:txBody>
      </p:sp>
      <p:sp>
        <p:nvSpPr>
          <p:cNvPr id="5" name="Rectangle 4"/>
          <p:cNvSpPr/>
          <p:nvPr/>
        </p:nvSpPr>
        <p:spPr bwMode="gray">
          <a:xfrm>
            <a:off x="3974836" y="1662699"/>
            <a:ext cx="2233386" cy="661856"/>
          </a:xfrm>
          <a:prstGeom prst="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smtClean="0">
                <a:solidFill>
                  <a:prstClr val="white"/>
                </a:solidFill>
              </a:rPr>
              <a:t>PQRS</a:t>
            </a:r>
          </a:p>
        </p:txBody>
      </p:sp>
      <p:sp>
        <p:nvSpPr>
          <p:cNvPr id="6" name="Rectangle 5"/>
          <p:cNvSpPr/>
          <p:nvPr/>
        </p:nvSpPr>
        <p:spPr bwMode="gray">
          <a:xfrm>
            <a:off x="6357459" y="1662699"/>
            <a:ext cx="2233386" cy="661856"/>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smtClean="0">
                <a:solidFill>
                  <a:prstClr val="white"/>
                </a:solidFill>
              </a:rPr>
              <a:t>Value Based Modifier</a:t>
            </a:r>
          </a:p>
        </p:txBody>
      </p:sp>
      <p:sp>
        <p:nvSpPr>
          <p:cNvPr id="14" name="Rectangle 13"/>
          <p:cNvSpPr/>
          <p:nvPr/>
        </p:nvSpPr>
        <p:spPr bwMode="gray">
          <a:xfrm>
            <a:off x="365760" y="2420961"/>
            <a:ext cx="1135894" cy="902083"/>
          </a:xfrm>
          <a:prstGeom prst="rect">
            <a:avLst/>
          </a:prstGeom>
          <a:solidFill>
            <a:schemeClr val="tx1">
              <a:lumMod val="65000"/>
              <a:lumOff val="3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smtClean="0">
                <a:solidFill>
                  <a:prstClr val="white"/>
                </a:solidFill>
              </a:rPr>
              <a:t>Intended Program Goals</a:t>
            </a:r>
          </a:p>
        </p:txBody>
      </p:sp>
      <p:sp>
        <p:nvSpPr>
          <p:cNvPr id="15" name="Rectangle 14"/>
          <p:cNvSpPr/>
          <p:nvPr/>
        </p:nvSpPr>
        <p:spPr bwMode="gray">
          <a:xfrm>
            <a:off x="365760" y="3412245"/>
            <a:ext cx="1135894" cy="848196"/>
          </a:xfrm>
          <a:prstGeom prst="rect">
            <a:avLst/>
          </a:prstGeom>
          <a:solidFill>
            <a:schemeClr val="tx1">
              <a:lumMod val="65000"/>
              <a:lumOff val="3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smtClean="0">
                <a:solidFill>
                  <a:prstClr val="white"/>
                </a:solidFill>
              </a:rPr>
              <a:t>Potential Financial Impact</a:t>
            </a:r>
          </a:p>
        </p:txBody>
      </p:sp>
      <p:sp>
        <p:nvSpPr>
          <p:cNvPr id="16" name="Rectangle 15"/>
          <p:cNvSpPr/>
          <p:nvPr/>
        </p:nvSpPr>
        <p:spPr bwMode="gray">
          <a:xfrm>
            <a:off x="365760" y="4349643"/>
            <a:ext cx="1135894" cy="872772"/>
          </a:xfrm>
          <a:prstGeom prst="rect">
            <a:avLst/>
          </a:prstGeom>
          <a:solidFill>
            <a:schemeClr val="tx1">
              <a:lumMod val="65000"/>
              <a:lumOff val="3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smtClean="0">
                <a:solidFill>
                  <a:prstClr val="white"/>
                </a:solidFill>
              </a:rPr>
              <a:t>Results</a:t>
            </a:r>
          </a:p>
        </p:txBody>
      </p:sp>
      <p:graphicFrame>
        <p:nvGraphicFramePr>
          <p:cNvPr id="2" name="Table 1"/>
          <p:cNvGraphicFramePr>
            <a:graphicFrameLocks noGrp="1"/>
          </p:cNvGraphicFramePr>
          <p:nvPr>
            <p:extLst>
              <p:ext uri="{D42A27DB-BD31-4B8C-83A1-F6EECF244321}">
                <p14:modId xmlns:p14="http://schemas.microsoft.com/office/powerpoint/2010/main" val="3281257515"/>
              </p:ext>
            </p:extLst>
          </p:nvPr>
        </p:nvGraphicFramePr>
        <p:xfrm>
          <a:off x="1592213" y="2420959"/>
          <a:ext cx="6998631" cy="4006072"/>
        </p:xfrm>
        <a:graphic>
          <a:graphicData uri="http://schemas.openxmlformats.org/drawingml/2006/table">
            <a:tbl>
              <a:tblPr firstRow="1" bandRow="1">
                <a:tableStyleId>{BC89EF96-8CEA-46FF-86C4-4CE0E7609802}</a:tableStyleId>
              </a:tblPr>
              <a:tblGrid>
                <a:gridCol w="2328623"/>
                <a:gridCol w="2376055"/>
                <a:gridCol w="2293953"/>
              </a:tblGrid>
              <a:tr h="951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rgbClr val="313131"/>
                          </a:solidFill>
                        </a:rPr>
                        <a:t>Promote use of EHRs for increased quality and patient safety</a:t>
                      </a:r>
                    </a:p>
                    <a:p>
                      <a:endParaRPr lang="en-US" sz="1200" b="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rgbClr val="313131"/>
                          </a:solidFill>
                        </a:rPr>
                        <a:t>Promote reporting of quality information</a:t>
                      </a:r>
                    </a:p>
                    <a:p>
                      <a:endParaRPr lang="en-US" sz="1200" b="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t>Provide comparative performance information to improve the quality and efficiency of medical care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951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313131"/>
                          </a:solidFill>
                        </a:rPr>
                        <a:t>$44,000 - $63,750 in incentives or 3% reduction in PFS reimbursement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313131"/>
                          </a:solidFill>
                        </a:rPr>
                        <a:t>2% reduction in PFS reimbursement beginning in 2017</a:t>
                      </a:r>
                    </a:p>
                    <a:p>
                      <a:endParaRPr lang="en-US" sz="1200" b="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313131"/>
                          </a:solidFill>
                        </a:rPr>
                        <a:t>1%-4% reduction in PFS reimbursement</a:t>
                      </a:r>
                    </a:p>
                    <a:p>
                      <a:endParaRPr lang="en-US" sz="1200" b="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951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313131"/>
                          </a:solidFill>
                        </a:rPr>
                        <a:t>209,000</a:t>
                      </a:r>
                      <a:r>
                        <a:rPr lang="en-US" sz="1200" i="1" baseline="0" dirty="0" smtClean="0">
                          <a:solidFill>
                            <a:srgbClr val="313131"/>
                          </a:solidFill>
                        </a:rPr>
                        <a:t> doctors will receive 2% reduction in 2016</a:t>
                      </a:r>
                      <a:endParaRPr lang="en-US" sz="1200" i="1" dirty="0" smtClean="0">
                        <a:solidFill>
                          <a:srgbClr val="31313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rPr>
                        <a:t>TBD</a:t>
                      </a:r>
                    </a:p>
                    <a:p>
                      <a:endParaRPr lang="en-US" sz="1200" b="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313131"/>
                          </a:solidFill>
                        </a:rPr>
                        <a:t>CMS was able to calculate both quality and cost composites</a:t>
                      </a:r>
                      <a:r>
                        <a:rPr lang="en-US" sz="1200" i="1" baseline="0" dirty="0" smtClean="0">
                          <a:solidFill>
                            <a:srgbClr val="313131"/>
                          </a:solidFill>
                        </a:rPr>
                        <a:t> for 13,813</a:t>
                      </a:r>
                      <a:r>
                        <a:rPr lang="en-US" sz="1200" i="1" dirty="0" smtClean="0">
                          <a:solidFill>
                            <a:srgbClr val="313131"/>
                          </a:solidFill>
                        </a:rPr>
                        <a:t> participating group</a:t>
                      </a:r>
                      <a:r>
                        <a:rPr lang="en-US" sz="1200" i="1" baseline="0" dirty="0" smtClean="0">
                          <a:solidFill>
                            <a:srgbClr val="313131"/>
                          </a:solidFill>
                        </a:rPr>
                        <a:t> practices</a:t>
                      </a:r>
                      <a:r>
                        <a:rPr lang="en-US" sz="1200" i="1" dirty="0" smtClean="0">
                          <a:solidFill>
                            <a:srgbClr val="313131"/>
                          </a:solidFill>
                        </a:rPr>
                        <a:t>: 128 will receive a positive adjustment, 59 will receive a negative adjustment,</a:t>
                      </a:r>
                      <a:r>
                        <a:rPr lang="en-US" sz="1200" i="1" baseline="0" dirty="0" smtClean="0">
                          <a:solidFill>
                            <a:srgbClr val="313131"/>
                          </a:solidFill>
                        </a:rPr>
                        <a:t> </a:t>
                      </a:r>
                      <a:r>
                        <a:rPr lang="en-US" sz="1200" i="1" dirty="0" smtClean="0">
                          <a:solidFill>
                            <a:srgbClr val="313131"/>
                          </a:solidFill>
                        </a:rPr>
                        <a:t>8,208 will receive no</a:t>
                      </a:r>
                      <a:r>
                        <a:rPr lang="en-US" sz="1200" i="1" baseline="0" dirty="0" smtClean="0">
                          <a:solidFill>
                            <a:srgbClr val="313131"/>
                          </a:solidFill>
                        </a:rPr>
                        <a:t> </a:t>
                      </a:r>
                      <a:r>
                        <a:rPr lang="en-US" sz="1200" i="1" dirty="0" smtClean="0">
                          <a:solidFill>
                            <a:srgbClr val="313131"/>
                          </a:solidFill>
                        </a:rPr>
                        <a:t>adjustment,</a:t>
                      </a:r>
                      <a:r>
                        <a:rPr lang="en-US" sz="1200" i="1" baseline="0" dirty="0" smtClean="0">
                          <a:solidFill>
                            <a:srgbClr val="313131"/>
                          </a:solidFill>
                        </a:rPr>
                        <a:t> and 5,418 failed to meet minimum reporting requirements and will receive a negative adjustment in 2016</a:t>
                      </a:r>
                      <a:endParaRPr lang="en-US" sz="1200" i="1" dirty="0" smtClean="0">
                        <a:solidFill>
                          <a:srgbClr val="31313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0025521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buSzPct val="25000"/>
          <a:buFont typeface="Arial" panose="020B0604020202020204" pitchFamily="34" charset="0"/>
          <a:buChar char="‏"/>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1_Deloitte US Brand</Template>
  <TotalTime>29718</TotalTime>
  <Words>4596</Words>
  <Application>Microsoft Office PowerPoint</Application>
  <PresentationFormat>On-screen Show (4:3)</PresentationFormat>
  <Paragraphs>607</Paragraphs>
  <Slides>33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Deloitte Brand</vt:lpstr>
      <vt:lpstr>think-cell Slide</vt:lpstr>
      <vt:lpstr>PowerPoint Presentation</vt:lpstr>
      <vt:lpstr>Agenda</vt:lpstr>
      <vt:lpstr>PowerPoint Presentation</vt:lpstr>
      <vt:lpstr>A Change in Approach to Medicare Payment Updates</vt:lpstr>
      <vt:lpstr>MACRA: Disruptive by Design</vt:lpstr>
      <vt:lpstr>Payment Basics Under MACRA</vt:lpstr>
      <vt:lpstr>Payment Updates, Bonuses &amp; Adjustments Under MACRA</vt:lpstr>
      <vt:lpstr>Overview of Merit-based Incentive Payment Systems (MIPS)</vt:lpstr>
      <vt:lpstr>Financial Impact &amp; Results with Existing Incentive Programs</vt:lpstr>
      <vt:lpstr>Efforts to Improve the Measurement of Resource Use</vt:lpstr>
      <vt:lpstr>Key Definitions for APMs</vt:lpstr>
      <vt:lpstr>Medicare ACO Models</vt:lpstr>
      <vt:lpstr>APM Qualifying Thresholds</vt:lpstr>
      <vt:lpstr>Potential of the Combination All-Payer Model</vt:lpstr>
      <vt:lpstr>Requirements for Non-Medicare Payments</vt:lpstr>
      <vt:lpstr>Implications for Medicare Advantage</vt:lpstr>
      <vt:lpstr>Estimated Annual Physician Financial Impact</vt:lpstr>
      <vt:lpstr>APM Track: 2019-2020</vt:lpstr>
      <vt:lpstr>APM vs. All Payer Model Track: 2021-2022</vt:lpstr>
      <vt:lpstr>APM vs. All Payer Model Track: 2023+</vt:lpstr>
      <vt:lpstr>Health Care Professionals Eligible to Participate in APMs and MIPS A narrower group of health care professionals will initially be eligible for payment adjustments under MIPS than will be eligible to participate in the APM track.</vt:lpstr>
      <vt:lpstr>PowerPoint Presentation</vt:lpstr>
      <vt:lpstr>APM Framework</vt:lpstr>
      <vt:lpstr>Key Takeaways Based on Discussion by MedPAC and others</vt:lpstr>
      <vt:lpstr>Timeline for MACRA implementation</vt:lpstr>
      <vt:lpstr>Timeline of Major Regulatory Events: 2016–2026</vt:lpstr>
      <vt:lpstr>Implications of MACRA across Health Care Organizations</vt:lpstr>
      <vt:lpstr>PowerPoint Presentation</vt:lpstr>
      <vt:lpstr>Anne Phelps</vt:lpstr>
      <vt:lpstr>Heather Hagan</vt:lpstr>
      <vt:lpstr>Michael McDonough</vt:lpstr>
      <vt:lpstr>Lindsay Hough</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and implications of the Cadillac Tax</dc:title>
  <dc:creator>Esquibel, Daniel</dc:creator>
  <cp:lastModifiedBy>Campbell, Susanne</cp:lastModifiedBy>
  <cp:revision>624</cp:revision>
  <cp:lastPrinted>2016-01-06T17:05:08Z</cp:lastPrinted>
  <dcterms:created xsi:type="dcterms:W3CDTF">2015-04-24T18:54:03Z</dcterms:created>
  <dcterms:modified xsi:type="dcterms:W3CDTF">2016-03-11T16:55:52Z</dcterms:modified>
</cp:coreProperties>
</file>