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2" r:id="rId1"/>
  </p:sldMasterIdLst>
  <p:notesMasterIdLst>
    <p:notesMasterId r:id="rId12"/>
  </p:notesMasterIdLst>
  <p:handoutMasterIdLst>
    <p:handoutMasterId r:id="rId13"/>
  </p:handoutMasterIdLst>
  <p:sldIdLst>
    <p:sldId id="353" r:id="rId2"/>
    <p:sldId id="354" r:id="rId3"/>
    <p:sldId id="356" r:id="rId4"/>
    <p:sldId id="355" r:id="rId5"/>
    <p:sldId id="361" r:id="rId6"/>
    <p:sldId id="362" r:id="rId7"/>
    <p:sldId id="363" r:id="rId8"/>
    <p:sldId id="366" r:id="rId9"/>
    <p:sldId id="365" r:id="rId10"/>
    <p:sldId id="364" r:id="rId11"/>
  </p:sldIdLst>
  <p:sldSz cx="9144000" cy="6858000" type="screen4x3"/>
  <p:notesSz cx="7010400" cy="9296400"/>
  <p:defaultTextStyle>
    <a:defPPr>
      <a:defRPr lang="en-US"/>
    </a:defPPr>
    <a:lvl1pPr algn="l" rtl="0" fontAlgn="base">
      <a:spcBef>
        <a:spcPct val="0"/>
      </a:spcBef>
      <a:spcAft>
        <a:spcPct val="0"/>
      </a:spcAft>
      <a:defRPr sz="28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8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8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8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8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8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8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8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8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241824"/>
    <a:srgbClr val="BAD9E4"/>
    <a:srgbClr val="C7ED8F"/>
    <a:srgbClr val="999933"/>
    <a:srgbClr val="FFFFFF"/>
    <a:srgbClr val="777777"/>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90" d="100"/>
          <a:sy n="90" d="100"/>
        </p:scale>
        <p:origin x="-786" y="324"/>
      </p:cViewPr>
      <p:guideLst>
        <p:guide orient="horz" pos="768"/>
        <p:guide orient="horz" pos="4032"/>
        <p:guide pos="2880"/>
        <p:guide pos="5472"/>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0" d="100"/>
          <a:sy n="70" d="100"/>
        </p:scale>
        <p:origin x="-2730"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DE53C1-5032-47C8-AC3E-857F7B47F41B}"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52746DAA-72CC-419C-9284-B8B6D2DD14EF}">
      <dgm:prSet phldrT="[Text]"/>
      <dgm:spPr/>
      <dgm:t>
        <a:bodyPr/>
        <a:lstStyle/>
        <a:p>
          <a:r>
            <a:rPr lang="en-US" dirty="0" smtClean="0"/>
            <a:t>Counseling/Therapy</a:t>
          </a:r>
          <a:endParaRPr lang="en-US" dirty="0"/>
        </a:p>
      </dgm:t>
    </dgm:pt>
    <dgm:pt modelId="{9CE5DD68-6C4A-4BEB-915A-055DF8500E5E}" type="parTrans" cxnId="{C4C7F37F-1D82-4721-8B61-D23F90CDABA9}">
      <dgm:prSet/>
      <dgm:spPr/>
      <dgm:t>
        <a:bodyPr/>
        <a:lstStyle/>
        <a:p>
          <a:endParaRPr lang="en-US"/>
        </a:p>
      </dgm:t>
    </dgm:pt>
    <dgm:pt modelId="{84989F2A-5982-4EAE-A296-F2768EB553EF}" type="sibTrans" cxnId="{C4C7F37F-1D82-4721-8B61-D23F90CDABA9}">
      <dgm:prSet/>
      <dgm:spPr/>
      <dgm:t>
        <a:bodyPr/>
        <a:lstStyle/>
        <a:p>
          <a:endParaRPr lang="en-US"/>
        </a:p>
      </dgm:t>
    </dgm:pt>
    <dgm:pt modelId="{F08BEC07-2AEA-477E-AA9A-25B4AD6C2165}">
      <dgm:prSet phldrT="[Text]"/>
      <dgm:spPr/>
      <dgm:t>
        <a:bodyPr/>
        <a:lstStyle/>
        <a:p>
          <a:r>
            <a:rPr lang="en-US" dirty="0" smtClean="0"/>
            <a:t>Medication Management</a:t>
          </a:r>
          <a:endParaRPr lang="en-US" dirty="0"/>
        </a:p>
      </dgm:t>
    </dgm:pt>
    <dgm:pt modelId="{B8A8DC9B-BBA3-4F92-ACEB-7B69425177C7}" type="parTrans" cxnId="{BFD94F1D-5C2B-4B2D-B405-2C7D25541949}">
      <dgm:prSet/>
      <dgm:spPr/>
      <dgm:t>
        <a:bodyPr/>
        <a:lstStyle/>
        <a:p>
          <a:endParaRPr lang="en-US"/>
        </a:p>
      </dgm:t>
    </dgm:pt>
    <dgm:pt modelId="{BFB3B42C-0317-4C5C-B7A4-255A35CE43B8}" type="sibTrans" cxnId="{BFD94F1D-5C2B-4B2D-B405-2C7D25541949}">
      <dgm:prSet/>
      <dgm:spPr/>
      <dgm:t>
        <a:bodyPr/>
        <a:lstStyle/>
        <a:p>
          <a:endParaRPr lang="en-US"/>
        </a:p>
      </dgm:t>
    </dgm:pt>
    <dgm:pt modelId="{4CE7D90E-E0E8-45A2-8D3E-026FD83937D7}">
      <dgm:prSet phldrT="[Text]"/>
      <dgm:spPr/>
      <dgm:t>
        <a:bodyPr/>
        <a:lstStyle/>
        <a:p>
          <a:r>
            <a:rPr lang="en-US" dirty="0" smtClean="0"/>
            <a:t>Home and Community Based Services</a:t>
          </a:r>
          <a:endParaRPr lang="en-US" dirty="0"/>
        </a:p>
      </dgm:t>
    </dgm:pt>
    <dgm:pt modelId="{BA203795-7CC4-413B-A5F7-737FE0491DEB}" type="parTrans" cxnId="{E7B7B7CF-DD2C-4EC5-82D6-90760041C4EC}">
      <dgm:prSet/>
      <dgm:spPr/>
      <dgm:t>
        <a:bodyPr/>
        <a:lstStyle/>
        <a:p>
          <a:endParaRPr lang="en-US"/>
        </a:p>
      </dgm:t>
    </dgm:pt>
    <dgm:pt modelId="{FFCC53D1-6BA5-4D8D-B401-9B571EB0E479}" type="sibTrans" cxnId="{E7B7B7CF-DD2C-4EC5-82D6-90760041C4EC}">
      <dgm:prSet/>
      <dgm:spPr/>
      <dgm:t>
        <a:bodyPr/>
        <a:lstStyle/>
        <a:p>
          <a:endParaRPr lang="en-US"/>
        </a:p>
      </dgm:t>
    </dgm:pt>
    <dgm:pt modelId="{D30B6C65-4E40-4FA0-956B-AA3120124D4F}">
      <dgm:prSet/>
      <dgm:spPr/>
      <dgm:t>
        <a:bodyPr/>
        <a:lstStyle/>
        <a:p>
          <a:r>
            <a:rPr lang="en-US" dirty="0" smtClean="0"/>
            <a:t>Inpatient, Residential or other Higher Levels of Care</a:t>
          </a:r>
          <a:endParaRPr lang="en-US" dirty="0"/>
        </a:p>
      </dgm:t>
    </dgm:pt>
    <dgm:pt modelId="{E1B75440-B915-4265-813F-3988711D6010}" type="parTrans" cxnId="{C30C4F06-9ABB-490A-A945-B881224F8368}">
      <dgm:prSet/>
      <dgm:spPr/>
    </dgm:pt>
    <dgm:pt modelId="{597C3559-0E7D-47C0-A873-7F2B67E0A1BD}" type="sibTrans" cxnId="{C30C4F06-9ABB-490A-A945-B881224F8368}">
      <dgm:prSet/>
      <dgm:spPr/>
    </dgm:pt>
    <dgm:pt modelId="{847E1E09-67D9-4BD2-B701-90B6CCE5E011}" type="pres">
      <dgm:prSet presAssocID="{09DE53C1-5032-47C8-AC3E-857F7B47F41B}" presName="Name0" presStyleCnt="0">
        <dgm:presLayoutVars>
          <dgm:dir/>
          <dgm:resizeHandles val="exact"/>
        </dgm:presLayoutVars>
      </dgm:prSet>
      <dgm:spPr/>
      <dgm:t>
        <a:bodyPr/>
        <a:lstStyle/>
        <a:p>
          <a:endParaRPr lang="en-US"/>
        </a:p>
      </dgm:t>
    </dgm:pt>
    <dgm:pt modelId="{ADC209B5-A949-4557-B40F-1C503D994A40}" type="pres">
      <dgm:prSet presAssocID="{52746DAA-72CC-419C-9284-B8B6D2DD14EF}" presName="node" presStyleLbl="node1" presStyleIdx="0" presStyleCnt="4" custScaleX="100796">
        <dgm:presLayoutVars>
          <dgm:bulletEnabled val="1"/>
        </dgm:presLayoutVars>
      </dgm:prSet>
      <dgm:spPr/>
      <dgm:t>
        <a:bodyPr/>
        <a:lstStyle/>
        <a:p>
          <a:endParaRPr lang="en-US"/>
        </a:p>
      </dgm:t>
    </dgm:pt>
    <dgm:pt modelId="{31C0DFAF-A634-42A0-864E-3459AABFD0E5}" type="pres">
      <dgm:prSet presAssocID="{84989F2A-5982-4EAE-A296-F2768EB553EF}" presName="sibTrans" presStyleCnt="0"/>
      <dgm:spPr/>
    </dgm:pt>
    <dgm:pt modelId="{0CD60BB0-8816-4E86-874E-078A17BC8545}" type="pres">
      <dgm:prSet presAssocID="{F08BEC07-2AEA-477E-AA9A-25B4AD6C2165}" presName="node" presStyleLbl="node1" presStyleIdx="1" presStyleCnt="4">
        <dgm:presLayoutVars>
          <dgm:bulletEnabled val="1"/>
        </dgm:presLayoutVars>
      </dgm:prSet>
      <dgm:spPr/>
      <dgm:t>
        <a:bodyPr/>
        <a:lstStyle/>
        <a:p>
          <a:endParaRPr lang="en-US"/>
        </a:p>
      </dgm:t>
    </dgm:pt>
    <dgm:pt modelId="{A885F0E8-F3DA-4758-98AC-02CBEF21593F}" type="pres">
      <dgm:prSet presAssocID="{BFB3B42C-0317-4C5C-B7A4-255A35CE43B8}" presName="sibTrans" presStyleCnt="0"/>
      <dgm:spPr/>
    </dgm:pt>
    <dgm:pt modelId="{41F2292D-E154-47DC-A6CB-FF0F4CDDCA4B}" type="pres">
      <dgm:prSet presAssocID="{4CE7D90E-E0E8-45A2-8D3E-026FD83937D7}" presName="node" presStyleLbl="node1" presStyleIdx="2" presStyleCnt="4">
        <dgm:presLayoutVars>
          <dgm:bulletEnabled val="1"/>
        </dgm:presLayoutVars>
      </dgm:prSet>
      <dgm:spPr/>
      <dgm:t>
        <a:bodyPr/>
        <a:lstStyle/>
        <a:p>
          <a:endParaRPr lang="en-US"/>
        </a:p>
      </dgm:t>
    </dgm:pt>
    <dgm:pt modelId="{D29AC6BA-717F-4384-BF29-93B93DFC0CB8}" type="pres">
      <dgm:prSet presAssocID="{FFCC53D1-6BA5-4D8D-B401-9B571EB0E479}" presName="sibTrans" presStyleCnt="0"/>
      <dgm:spPr/>
    </dgm:pt>
    <dgm:pt modelId="{3CA3CFBA-6B0D-4D55-821F-1F1240ECB7F5}" type="pres">
      <dgm:prSet presAssocID="{D30B6C65-4E40-4FA0-956B-AA3120124D4F}" presName="node" presStyleLbl="node1" presStyleIdx="3" presStyleCnt="4">
        <dgm:presLayoutVars>
          <dgm:bulletEnabled val="1"/>
        </dgm:presLayoutVars>
      </dgm:prSet>
      <dgm:spPr/>
      <dgm:t>
        <a:bodyPr/>
        <a:lstStyle/>
        <a:p>
          <a:endParaRPr lang="en-US"/>
        </a:p>
      </dgm:t>
    </dgm:pt>
  </dgm:ptLst>
  <dgm:cxnLst>
    <dgm:cxn modelId="{75DEA178-246E-4D61-8A71-4B2ECDDD93B4}" type="presOf" srcId="{D30B6C65-4E40-4FA0-956B-AA3120124D4F}" destId="{3CA3CFBA-6B0D-4D55-821F-1F1240ECB7F5}" srcOrd="0" destOrd="0" presId="urn:microsoft.com/office/officeart/2005/8/layout/hList6"/>
    <dgm:cxn modelId="{C30C4F06-9ABB-490A-A945-B881224F8368}" srcId="{09DE53C1-5032-47C8-AC3E-857F7B47F41B}" destId="{D30B6C65-4E40-4FA0-956B-AA3120124D4F}" srcOrd="3" destOrd="0" parTransId="{E1B75440-B915-4265-813F-3988711D6010}" sibTransId="{597C3559-0E7D-47C0-A873-7F2B67E0A1BD}"/>
    <dgm:cxn modelId="{DCC2EADC-BCD9-4C1E-9B8C-283984171DA1}" type="presOf" srcId="{F08BEC07-2AEA-477E-AA9A-25B4AD6C2165}" destId="{0CD60BB0-8816-4E86-874E-078A17BC8545}" srcOrd="0" destOrd="0" presId="urn:microsoft.com/office/officeart/2005/8/layout/hList6"/>
    <dgm:cxn modelId="{E7B7B7CF-DD2C-4EC5-82D6-90760041C4EC}" srcId="{09DE53C1-5032-47C8-AC3E-857F7B47F41B}" destId="{4CE7D90E-E0E8-45A2-8D3E-026FD83937D7}" srcOrd="2" destOrd="0" parTransId="{BA203795-7CC4-413B-A5F7-737FE0491DEB}" sibTransId="{FFCC53D1-6BA5-4D8D-B401-9B571EB0E479}"/>
    <dgm:cxn modelId="{BFD94F1D-5C2B-4B2D-B405-2C7D25541949}" srcId="{09DE53C1-5032-47C8-AC3E-857F7B47F41B}" destId="{F08BEC07-2AEA-477E-AA9A-25B4AD6C2165}" srcOrd="1" destOrd="0" parTransId="{B8A8DC9B-BBA3-4F92-ACEB-7B69425177C7}" sibTransId="{BFB3B42C-0317-4C5C-B7A4-255A35CE43B8}"/>
    <dgm:cxn modelId="{FF63F68F-7AF7-4C45-A9CA-8E03C82A0639}" type="presOf" srcId="{4CE7D90E-E0E8-45A2-8D3E-026FD83937D7}" destId="{41F2292D-E154-47DC-A6CB-FF0F4CDDCA4B}" srcOrd="0" destOrd="0" presId="urn:microsoft.com/office/officeart/2005/8/layout/hList6"/>
    <dgm:cxn modelId="{C4C7F37F-1D82-4721-8B61-D23F90CDABA9}" srcId="{09DE53C1-5032-47C8-AC3E-857F7B47F41B}" destId="{52746DAA-72CC-419C-9284-B8B6D2DD14EF}" srcOrd="0" destOrd="0" parTransId="{9CE5DD68-6C4A-4BEB-915A-055DF8500E5E}" sibTransId="{84989F2A-5982-4EAE-A296-F2768EB553EF}"/>
    <dgm:cxn modelId="{4D7FB776-9F7F-45D6-A810-B3A928B3865B}" type="presOf" srcId="{52746DAA-72CC-419C-9284-B8B6D2DD14EF}" destId="{ADC209B5-A949-4557-B40F-1C503D994A40}" srcOrd="0" destOrd="0" presId="urn:microsoft.com/office/officeart/2005/8/layout/hList6"/>
    <dgm:cxn modelId="{54A8017E-BAC6-4413-806C-0AFA157F505E}" type="presOf" srcId="{09DE53C1-5032-47C8-AC3E-857F7B47F41B}" destId="{847E1E09-67D9-4BD2-B701-90B6CCE5E011}" srcOrd="0" destOrd="0" presId="urn:microsoft.com/office/officeart/2005/8/layout/hList6"/>
    <dgm:cxn modelId="{28CBDD8B-E97C-4C9D-BD9A-E1DDE239363D}" type="presParOf" srcId="{847E1E09-67D9-4BD2-B701-90B6CCE5E011}" destId="{ADC209B5-A949-4557-B40F-1C503D994A40}" srcOrd="0" destOrd="0" presId="urn:microsoft.com/office/officeart/2005/8/layout/hList6"/>
    <dgm:cxn modelId="{97C61087-9205-4C75-AA7F-3989542968AA}" type="presParOf" srcId="{847E1E09-67D9-4BD2-B701-90B6CCE5E011}" destId="{31C0DFAF-A634-42A0-864E-3459AABFD0E5}" srcOrd="1" destOrd="0" presId="urn:microsoft.com/office/officeart/2005/8/layout/hList6"/>
    <dgm:cxn modelId="{FDE8CFC6-53FC-4FD0-9558-76221E305B16}" type="presParOf" srcId="{847E1E09-67D9-4BD2-B701-90B6CCE5E011}" destId="{0CD60BB0-8816-4E86-874E-078A17BC8545}" srcOrd="2" destOrd="0" presId="urn:microsoft.com/office/officeart/2005/8/layout/hList6"/>
    <dgm:cxn modelId="{7433B8A6-FDB2-44D9-B747-EA5949B74E4A}" type="presParOf" srcId="{847E1E09-67D9-4BD2-B701-90B6CCE5E011}" destId="{A885F0E8-F3DA-4758-98AC-02CBEF21593F}" srcOrd="3" destOrd="0" presId="urn:microsoft.com/office/officeart/2005/8/layout/hList6"/>
    <dgm:cxn modelId="{0856C79C-400D-44DE-A34C-17A5DC2E51E9}" type="presParOf" srcId="{847E1E09-67D9-4BD2-B701-90B6CCE5E011}" destId="{41F2292D-E154-47DC-A6CB-FF0F4CDDCA4B}" srcOrd="4" destOrd="0" presId="urn:microsoft.com/office/officeart/2005/8/layout/hList6"/>
    <dgm:cxn modelId="{661CFE28-1D4B-494A-839D-41D6C31475CA}" type="presParOf" srcId="{847E1E09-67D9-4BD2-B701-90B6CCE5E011}" destId="{D29AC6BA-717F-4384-BF29-93B93DFC0CB8}" srcOrd="5" destOrd="0" presId="urn:microsoft.com/office/officeart/2005/8/layout/hList6"/>
    <dgm:cxn modelId="{230549F9-140A-4969-8ABF-40740A5531F7}" type="presParOf" srcId="{847E1E09-67D9-4BD2-B701-90B6CCE5E011}" destId="{3CA3CFBA-6B0D-4D55-821F-1F1240ECB7F5}"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l" defTabSz="931863" eaLnBrk="0" hangingPunct="0">
              <a:defRPr sz="1200">
                <a:latin typeface="Arial" charset="0"/>
                <a:ea typeface="Geneva" pitchFamily="8" charset="-128"/>
                <a:cs typeface="+mn-cs"/>
              </a:defRPr>
            </a:lvl1pPr>
          </a:lstStyle>
          <a:p>
            <a:pPr>
              <a:defRPr/>
            </a:pPr>
            <a:endParaRPr lang="en-US"/>
          </a:p>
        </p:txBody>
      </p:sp>
      <p:sp>
        <p:nvSpPr>
          <p:cNvPr id="409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atin typeface="Arial" charset="0"/>
                <a:ea typeface="Geneva" pitchFamily="8" charset="-128"/>
                <a:cs typeface="+mn-cs"/>
              </a:defRPr>
            </a:lvl1pPr>
          </a:lstStyle>
          <a:p>
            <a:pPr>
              <a:defRPr/>
            </a:pPr>
            <a:endParaRPr lang="en-US"/>
          </a:p>
        </p:txBody>
      </p:sp>
      <p:sp>
        <p:nvSpPr>
          <p:cNvPr id="410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l" defTabSz="931863" eaLnBrk="0" hangingPunct="0">
              <a:defRPr sz="1200">
                <a:latin typeface="Arial" charset="0"/>
                <a:ea typeface="Geneva" pitchFamily="8" charset="-128"/>
                <a:cs typeface="+mn-cs"/>
              </a:defRPr>
            </a:lvl1pPr>
          </a:lstStyle>
          <a:p>
            <a:pPr>
              <a:defRPr/>
            </a:pPr>
            <a:endParaRPr lang="en-US"/>
          </a:p>
        </p:txBody>
      </p:sp>
      <p:sp>
        <p:nvSpPr>
          <p:cNvPr id="410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lvl1pPr>
          </a:lstStyle>
          <a:p>
            <a:fld id="{C0CA5D4F-9885-4429-9BA7-F0006384DF57}" type="slidenum">
              <a:rPr lang="en-US"/>
              <a:pPr/>
              <a:t>‹#›</a:t>
            </a:fld>
            <a:endParaRPr lang="en-US"/>
          </a:p>
        </p:txBody>
      </p:sp>
    </p:spTree>
    <p:extLst>
      <p:ext uri="{BB962C8B-B14F-4D97-AF65-F5344CB8AC3E}">
        <p14:creationId xmlns:p14="http://schemas.microsoft.com/office/powerpoint/2010/main" val="4161861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l" defTabSz="931863" eaLnBrk="0" hangingPunct="0">
              <a:defRPr sz="1200">
                <a:latin typeface="Arial" charset="0"/>
                <a:ea typeface="Geneva" pitchFamily="8" charset="-128"/>
                <a:cs typeface="+mn-cs"/>
              </a:defRPr>
            </a:lvl1pPr>
          </a:lstStyle>
          <a:p>
            <a:pPr>
              <a:defRPr/>
            </a:pPr>
            <a:endParaRPr lang="en-US"/>
          </a:p>
        </p:txBody>
      </p:sp>
      <p:sp>
        <p:nvSpPr>
          <p:cNvPr id="6147"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atin typeface="Arial" charset="0"/>
                <a:ea typeface="Geneva" pitchFamily="8" charset="-128"/>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l" defTabSz="931863" eaLnBrk="0" hangingPunct="0">
              <a:defRPr sz="1200">
                <a:latin typeface="Arial" charset="0"/>
                <a:ea typeface="Geneva" pitchFamily="8" charset="-128"/>
                <a:cs typeface="+mn-cs"/>
              </a:defRPr>
            </a:lvl1pPr>
          </a:lstStyle>
          <a:p>
            <a:pPr>
              <a:defRPr/>
            </a:pPr>
            <a:endParaRPr lang="en-US"/>
          </a:p>
        </p:txBody>
      </p:sp>
      <p:sp>
        <p:nvSpPr>
          <p:cNvPr id="6151"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lvl1pPr>
          </a:lstStyle>
          <a:p>
            <a:fld id="{DF44A144-2649-4805-B2BB-E881346D1582}" type="slidenum">
              <a:rPr lang="en-US"/>
              <a:pPr/>
              <a:t>‹#›</a:t>
            </a:fld>
            <a:endParaRPr lang="en-US"/>
          </a:p>
        </p:txBody>
      </p:sp>
    </p:spTree>
    <p:extLst>
      <p:ext uri="{BB962C8B-B14F-4D97-AF65-F5344CB8AC3E}">
        <p14:creationId xmlns:p14="http://schemas.microsoft.com/office/powerpoint/2010/main" val="183566461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Geneva" charset="0"/>
      </a:defRPr>
    </a:lvl1pPr>
    <a:lvl2pPr marL="457200" algn="l" rtl="0" eaLnBrk="0" fontAlgn="base" hangingPunct="0">
      <a:spcBef>
        <a:spcPct val="30000"/>
      </a:spcBef>
      <a:spcAft>
        <a:spcPct val="0"/>
      </a:spcAft>
      <a:defRPr sz="1200" kern="1200">
        <a:solidFill>
          <a:schemeClr val="tx1"/>
        </a:solidFill>
        <a:latin typeface="Arial" charset="0"/>
        <a:ea typeface="Geneva" pitchFamily="8" charset="-128"/>
        <a:cs typeface="Geneva" charset="0"/>
      </a:defRPr>
    </a:lvl2pPr>
    <a:lvl3pPr marL="914400" algn="l" rtl="0" eaLnBrk="0" fontAlgn="base" hangingPunct="0">
      <a:spcBef>
        <a:spcPct val="30000"/>
      </a:spcBef>
      <a:spcAft>
        <a:spcPct val="0"/>
      </a:spcAft>
      <a:defRPr sz="1200" kern="1200">
        <a:solidFill>
          <a:schemeClr val="tx1"/>
        </a:solidFill>
        <a:latin typeface="Arial" charset="0"/>
        <a:ea typeface="Geneva" pitchFamily="8" charset="-128"/>
        <a:cs typeface="Geneva" charset="0"/>
      </a:defRPr>
    </a:lvl3pPr>
    <a:lvl4pPr marL="1371600" algn="l" rtl="0" eaLnBrk="0" fontAlgn="base" hangingPunct="0">
      <a:spcBef>
        <a:spcPct val="30000"/>
      </a:spcBef>
      <a:spcAft>
        <a:spcPct val="0"/>
      </a:spcAft>
      <a:defRPr sz="1200" kern="1200">
        <a:solidFill>
          <a:schemeClr val="tx1"/>
        </a:solidFill>
        <a:latin typeface="Arial" charset="0"/>
        <a:ea typeface="Geneva" pitchFamily="8" charset="-128"/>
        <a:cs typeface="Geneva" charset="0"/>
      </a:defRPr>
    </a:lvl4pPr>
    <a:lvl5pPr marL="1828800" algn="l" rtl="0" eaLnBrk="0" fontAlgn="base" hangingPunct="0">
      <a:spcBef>
        <a:spcPct val="30000"/>
      </a:spcBef>
      <a:spcAft>
        <a:spcPct val="0"/>
      </a:spcAft>
      <a:defRPr sz="1200" kern="1200">
        <a:solidFill>
          <a:schemeClr val="tx1"/>
        </a:solidFill>
        <a:latin typeface="Arial" charset="0"/>
        <a:ea typeface="Geneva" pitchFamily="8" charset="-128"/>
        <a:cs typeface="Geneva"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Rot="1" noChangeAspect="1" noChangeArrowheads="1" noTextEdit="1"/>
          </p:cNvSpPr>
          <p:nvPr>
            <p:ph type="sldImg"/>
          </p:nvPr>
        </p:nvSpPr>
        <p:spPr>
          <a:ln/>
        </p:spPr>
      </p:sp>
      <p:sp>
        <p:nvSpPr>
          <p:cNvPr id="61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itchFamily="34" charset="0"/>
              <a:ea typeface="ＭＳ Ｐゴシック" pitchFamily="34" charset="-128"/>
              <a:cs typeface="Geneva" pitchFamily="123"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381000" y="0"/>
            <a:ext cx="8229600" cy="1447800"/>
          </a:xfrm>
        </p:spPr>
        <p:txBody>
          <a:bodyPr/>
          <a:lstStyle/>
          <a:p>
            <a:r>
              <a:rPr lang="en-US" smtClean="0"/>
              <a:t>Click to edit Master title style</a:t>
            </a:r>
            <a:endParaRPr lang="en-US"/>
          </a:p>
        </p:txBody>
      </p:sp>
      <p:sp>
        <p:nvSpPr>
          <p:cNvPr id="6" name="Content Placeholder 2"/>
          <p:cNvSpPr>
            <a:spLocks noGrp="1"/>
          </p:cNvSpPr>
          <p:nvPr>
            <p:ph idx="1"/>
          </p:nvPr>
        </p:nvSpPr>
        <p:spPr>
          <a:xfrm>
            <a:off x="914400" y="1524000"/>
            <a:ext cx="8229600" cy="2316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atin typeface="Arial" pitchFamily="34" charset="0"/>
                <a:ea typeface="ＭＳ Ｐゴシック" pitchFamily="34" charset="-128"/>
              </a:defRPr>
            </a:lvl1pPr>
          </a:lstStyle>
          <a:p>
            <a:fld id="{BCFEAA13-7FE0-4E68-99B9-7D283E6613E6}" type="slidenum">
              <a:rPr lang="en-US"/>
              <a:pPr/>
              <a:t>‹#›</a:t>
            </a:fld>
            <a:endParaRPr lang="en-US"/>
          </a:p>
        </p:txBody>
      </p:sp>
    </p:spTree>
    <p:extLst>
      <p:ext uri="{BB962C8B-B14F-4D97-AF65-F5344CB8AC3E}">
        <p14:creationId xmlns:p14="http://schemas.microsoft.com/office/powerpoint/2010/main" val="454307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533400"/>
            <a:ext cx="8229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90600" y="1905000"/>
            <a:ext cx="8229600" cy="231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52400" y="64008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dirty="0">
                <a:latin typeface="+mn-lt"/>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3246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dirty="0">
                <a:latin typeface="+mn-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7924800" y="6324600"/>
            <a:ext cx="106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smtClean="0">
                <a:latin typeface="Arial" charset="0"/>
                <a:ea typeface="ＭＳ Ｐゴシック" charset="0"/>
                <a:cs typeface="+mn-cs"/>
              </a:defRPr>
            </a:lvl1pPr>
          </a:lstStyle>
          <a:p>
            <a:pPr>
              <a:defRPr/>
            </a:pPr>
            <a:r>
              <a:rPr lang="en-US"/>
              <a:t>#</a:t>
            </a:r>
          </a:p>
        </p:txBody>
      </p:sp>
    </p:spTree>
  </p:cSld>
  <p:clrMap bg1="dk2" tx1="lt1" bg2="dk1" tx2="lt2" accent1="accent1" accent2="accent2" accent3="accent3" accent4="accent4" accent5="accent5" accent6="accent6" hlink="hlink" folHlink="folHlink"/>
  <p:sldLayoutIdLst>
    <p:sldLayoutId id="2147483696" r:id="rId1"/>
  </p:sldLayoutIdLst>
  <p:timing>
    <p:tnLst>
      <p:par>
        <p:cTn id="1" dur="indefinite" restart="never" nodeType="tmRoot"/>
      </p:par>
    </p:tnLst>
  </p:timing>
  <p:hf hdr="0" ftr="0" dt="0"/>
  <p:txStyles>
    <p:titleStyle>
      <a:lvl1pPr algn="l" rtl="0" fontAlgn="base">
        <a:spcBef>
          <a:spcPct val="0"/>
        </a:spcBef>
        <a:spcAft>
          <a:spcPct val="0"/>
        </a:spcAft>
        <a:defRPr sz="3600">
          <a:solidFill>
            <a:schemeClr val="tx2"/>
          </a:solidFill>
          <a:latin typeface="+mj-lt"/>
          <a:ea typeface="ＭＳ Ｐゴシック" charset="0"/>
          <a:cs typeface="ＭＳ Ｐゴシック" charset="0"/>
        </a:defRPr>
      </a:lvl1pPr>
      <a:lvl2pPr algn="l" rtl="0" fontAlgn="base">
        <a:spcBef>
          <a:spcPct val="0"/>
        </a:spcBef>
        <a:spcAft>
          <a:spcPct val="0"/>
        </a:spcAft>
        <a:defRPr sz="3600">
          <a:solidFill>
            <a:schemeClr val="tx2"/>
          </a:solidFill>
          <a:latin typeface="Arial" charset="0"/>
          <a:ea typeface="ＭＳ Ｐゴシック" charset="0"/>
          <a:cs typeface="ＭＳ Ｐゴシック" charset="0"/>
        </a:defRPr>
      </a:lvl2pPr>
      <a:lvl3pPr algn="l" rtl="0" fontAlgn="base">
        <a:spcBef>
          <a:spcPct val="0"/>
        </a:spcBef>
        <a:spcAft>
          <a:spcPct val="0"/>
        </a:spcAft>
        <a:defRPr sz="3600">
          <a:solidFill>
            <a:schemeClr val="tx2"/>
          </a:solidFill>
          <a:latin typeface="Arial" charset="0"/>
          <a:ea typeface="ＭＳ Ｐゴシック" charset="0"/>
          <a:cs typeface="ＭＳ Ｐゴシック" charset="0"/>
        </a:defRPr>
      </a:lvl3pPr>
      <a:lvl4pPr algn="l" rtl="0" fontAlgn="base">
        <a:spcBef>
          <a:spcPct val="0"/>
        </a:spcBef>
        <a:spcAft>
          <a:spcPct val="0"/>
        </a:spcAft>
        <a:defRPr sz="3600">
          <a:solidFill>
            <a:schemeClr val="tx2"/>
          </a:solidFill>
          <a:latin typeface="Arial" charset="0"/>
          <a:ea typeface="ＭＳ Ｐゴシック" charset="0"/>
          <a:cs typeface="ＭＳ Ｐゴシック" charset="0"/>
        </a:defRPr>
      </a:lvl4pPr>
      <a:lvl5pPr algn="l" rtl="0" fontAlgn="base">
        <a:spcBef>
          <a:spcPct val="0"/>
        </a:spcBef>
        <a:spcAft>
          <a:spcPct val="0"/>
        </a:spcAft>
        <a:defRPr sz="3600">
          <a:solidFill>
            <a:schemeClr val="tx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400">
          <a:solidFill>
            <a:schemeClr val="accent1"/>
          </a:solidFill>
          <a:latin typeface="Arial" charset="0"/>
        </a:defRPr>
      </a:lvl6pPr>
      <a:lvl7pPr marL="914400" algn="l" rtl="0" eaLnBrk="1" fontAlgn="base" hangingPunct="1">
        <a:spcBef>
          <a:spcPct val="0"/>
        </a:spcBef>
        <a:spcAft>
          <a:spcPct val="0"/>
        </a:spcAft>
        <a:defRPr sz="4400">
          <a:solidFill>
            <a:schemeClr val="accent1"/>
          </a:solidFill>
          <a:latin typeface="Arial" charset="0"/>
        </a:defRPr>
      </a:lvl7pPr>
      <a:lvl8pPr marL="1371600" algn="l" rtl="0" eaLnBrk="1" fontAlgn="base" hangingPunct="1">
        <a:spcBef>
          <a:spcPct val="0"/>
        </a:spcBef>
        <a:spcAft>
          <a:spcPct val="0"/>
        </a:spcAft>
        <a:defRPr sz="4400">
          <a:solidFill>
            <a:schemeClr val="accent1"/>
          </a:solidFill>
          <a:latin typeface="Arial" charset="0"/>
        </a:defRPr>
      </a:lvl8pPr>
      <a:lvl9pPr marL="1828800" algn="l" rtl="0" eaLnBrk="1" fontAlgn="base" hangingPunct="1">
        <a:spcBef>
          <a:spcPct val="0"/>
        </a:spcBef>
        <a:spcAft>
          <a:spcPct val="0"/>
        </a:spcAft>
        <a:defRPr sz="4400">
          <a:solidFill>
            <a:schemeClr val="accent1"/>
          </a:solidFill>
          <a:latin typeface="Arial" charset="0"/>
        </a:defRPr>
      </a:lvl9pPr>
    </p:titleStyle>
    <p:bodyStyle>
      <a:lvl1pPr marL="342900" indent="-342900" algn="l" rtl="0" fontAlgn="base">
        <a:spcBef>
          <a:spcPct val="20000"/>
        </a:spcBef>
        <a:spcAft>
          <a:spcPct val="0"/>
        </a:spcAft>
        <a:buClr>
          <a:srgbClr val="768692"/>
        </a:buClr>
        <a:buChar char="•"/>
        <a:defRPr sz="2800">
          <a:solidFill>
            <a:schemeClr val="bg1"/>
          </a:solidFill>
          <a:latin typeface="+mn-lt"/>
          <a:ea typeface="ＭＳ Ｐゴシック" charset="0"/>
          <a:cs typeface="ＭＳ Ｐゴシック" charset="0"/>
        </a:defRPr>
      </a:lvl1pPr>
      <a:lvl2pPr marL="742950" indent="-285750" algn="l" rtl="0" fontAlgn="base">
        <a:spcBef>
          <a:spcPct val="20000"/>
        </a:spcBef>
        <a:spcAft>
          <a:spcPct val="0"/>
        </a:spcAft>
        <a:buClr>
          <a:srgbClr val="768692"/>
        </a:buClr>
        <a:buChar char="–"/>
        <a:defRPr sz="2400">
          <a:solidFill>
            <a:schemeClr val="bg1"/>
          </a:solidFill>
          <a:latin typeface="+mn-lt"/>
          <a:ea typeface="ＭＳ Ｐゴシック" charset="0"/>
        </a:defRPr>
      </a:lvl2pPr>
      <a:lvl3pPr marL="1143000" indent="-228600" algn="l" rtl="0" fontAlgn="base">
        <a:spcBef>
          <a:spcPct val="20000"/>
        </a:spcBef>
        <a:spcAft>
          <a:spcPct val="0"/>
        </a:spcAft>
        <a:buClr>
          <a:srgbClr val="768692"/>
        </a:buClr>
        <a:buChar char="•"/>
        <a:defRPr sz="2000">
          <a:solidFill>
            <a:schemeClr val="bg1"/>
          </a:solidFill>
          <a:latin typeface="+mn-lt"/>
          <a:ea typeface="ＭＳ Ｐゴシック" charset="0"/>
        </a:defRPr>
      </a:lvl3pPr>
      <a:lvl4pPr marL="1600200" indent="-228600" algn="l" rtl="0" fontAlgn="base">
        <a:spcBef>
          <a:spcPct val="20000"/>
        </a:spcBef>
        <a:spcAft>
          <a:spcPct val="0"/>
        </a:spcAft>
        <a:buClr>
          <a:srgbClr val="768692"/>
        </a:buClr>
        <a:buChar char="–"/>
        <a:defRPr sz="2000">
          <a:solidFill>
            <a:schemeClr val="bg1"/>
          </a:solidFill>
          <a:latin typeface="+mn-lt"/>
          <a:ea typeface="ＭＳ Ｐゴシック" charset="0"/>
        </a:defRPr>
      </a:lvl4pPr>
      <a:lvl5pPr marL="2057400" indent="-228600" algn="l" rtl="0" fontAlgn="base">
        <a:spcBef>
          <a:spcPct val="20000"/>
        </a:spcBef>
        <a:spcAft>
          <a:spcPct val="0"/>
        </a:spcAft>
        <a:buClr>
          <a:srgbClr val="768692"/>
        </a:buClr>
        <a:buChar char="»"/>
        <a:defRPr sz="2000">
          <a:solidFill>
            <a:schemeClr val="bg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bg2"/>
          </a:solidFill>
          <a:latin typeface="+mn-lt"/>
        </a:defRPr>
      </a:lvl6pPr>
      <a:lvl7pPr marL="2971800" indent="-228600" algn="l" rtl="0" eaLnBrk="1" fontAlgn="base" hangingPunct="1">
        <a:spcBef>
          <a:spcPct val="20000"/>
        </a:spcBef>
        <a:spcAft>
          <a:spcPct val="0"/>
        </a:spcAft>
        <a:buChar char="»"/>
        <a:defRPr sz="2000">
          <a:solidFill>
            <a:schemeClr val="bg2"/>
          </a:solidFill>
          <a:latin typeface="+mn-lt"/>
        </a:defRPr>
      </a:lvl7pPr>
      <a:lvl8pPr marL="3429000" indent="-228600" algn="l" rtl="0" eaLnBrk="1" fontAlgn="base" hangingPunct="1">
        <a:spcBef>
          <a:spcPct val="20000"/>
        </a:spcBef>
        <a:spcAft>
          <a:spcPct val="0"/>
        </a:spcAft>
        <a:buChar char="»"/>
        <a:defRPr sz="2000">
          <a:solidFill>
            <a:schemeClr val="bg2"/>
          </a:solidFill>
          <a:latin typeface="+mn-lt"/>
        </a:defRPr>
      </a:lvl8pPr>
      <a:lvl9pPr marL="3886200" indent="-228600" algn="l" rtl="0" eaLnBrk="1" fontAlgn="base" hangingPunct="1">
        <a:spcBef>
          <a:spcPct val="20000"/>
        </a:spcBef>
        <a:spcAft>
          <a:spcPct val="0"/>
        </a:spcAft>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2438400"/>
            <a:ext cx="9144000" cy="1905000"/>
          </a:xfrm>
        </p:spPr>
        <p:txBody>
          <a:bodyPr/>
          <a:lstStyle/>
          <a:p>
            <a:pPr algn="ctr">
              <a:lnSpc>
                <a:spcPts val="4900"/>
              </a:lnSpc>
              <a:spcBef>
                <a:spcPts val="0"/>
              </a:spcBef>
              <a:spcAft>
                <a:spcPts val="0"/>
              </a:spcAft>
              <a:defRPr/>
            </a:pPr>
            <a:r>
              <a:rPr lang="en-US" sz="4000" dirty="0"/>
              <a:t>How Can we Help? </a:t>
            </a:r>
            <a:r>
              <a:rPr lang="en-US" sz="4000" dirty="0">
                <a:cs typeface="+mj-cs"/>
              </a:rPr>
              <a:t/>
            </a:r>
            <a:br>
              <a:rPr lang="en-US" sz="4000" dirty="0">
                <a:cs typeface="+mj-cs"/>
              </a:rPr>
            </a:br>
            <a:r>
              <a:rPr lang="en-US" sz="2800" dirty="0" smtClean="0"/>
              <a:t>Health Plan Resources for Behavioral Health Needs </a:t>
            </a:r>
            <a:r>
              <a:rPr lang="en-US" sz="2800" dirty="0">
                <a:cs typeface="+mj-cs"/>
              </a:rPr>
              <a:t>	</a:t>
            </a:r>
            <a:r>
              <a:rPr lang="en-US" dirty="0">
                <a:solidFill>
                  <a:schemeClr val="accent2"/>
                </a:solidFill>
                <a:cs typeface="+mj-cs"/>
              </a:rPr>
              <a:t>	</a:t>
            </a:r>
            <a:r>
              <a:rPr lang="en-US" dirty="0">
                <a:cs typeface="+mj-cs"/>
              </a:rPr>
              <a:t>				</a:t>
            </a:r>
          </a:p>
        </p:txBody>
      </p:sp>
      <p:sp>
        <p:nvSpPr>
          <p:cNvPr id="3" name="Slide Number Placeholder 2"/>
          <p:cNvSpPr>
            <a:spLocks noGrp="1"/>
          </p:cNvSpPr>
          <p:nvPr>
            <p:ph type="sldNum" sz="quarter" idx="12"/>
          </p:nvPr>
        </p:nvSpPr>
        <p:spPr/>
        <p:txBody>
          <a:bodyPr/>
          <a:lstStyle>
            <a:lvl1pPr algn="ctr" eaLnBrk="0" hangingPunct="0">
              <a:defRPr sz="2800">
                <a:solidFill>
                  <a:schemeClr val="tx1"/>
                </a:solidFill>
                <a:latin typeface="Arial" pitchFamily="34" charset="0"/>
                <a:ea typeface="ＭＳ Ｐゴシック" pitchFamily="34" charset="-128"/>
              </a:defRPr>
            </a:lvl1pPr>
            <a:lvl2pPr marL="742950" indent="-285750" algn="ctr" eaLnBrk="0" hangingPunct="0">
              <a:defRPr sz="2800">
                <a:solidFill>
                  <a:schemeClr val="tx1"/>
                </a:solidFill>
                <a:latin typeface="Arial" pitchFamily="34" charset="0"/>
                <a:ea typeface="ＭＳ Ｐゴシック" pitchFamily="34" charset="-128"/>
              </a:defRPr>
            </a:lvl2pPr>
            <a:lvl3pPr marL="1143000" indent="-228600" algn="ctr" eaLnBrk="0" hangingPunct="0">
              <a:defRPr sz="2800">
                <a:solidFill>
                  <a:schemeClr val="tx1"/>
                </a:solidFill>
                <a:latin typeface="Arial" pitchFamily="34" charset="0"/>
                <a:ea typeface="ＭＳ Ｐゴシック" pitchFamily="34" charset="-128"/>
              </a:defRPr>
            </a:lvl3pPr>
            <a:lvl4pPr marL="1600200" indent="-228600" algn="ctr" eaLnBrk="0" hangingPunct="0">
              <a:defRPr sz="2800">
                <a:solidFill>
                  <a:schemeClr val="tx1"/>
                </a:solidFill>
                <a:latin typeface="Arial" pitchFamily="34" charset="0"/>
                <a:ea typeface="ＭＳ Ｐゴシック" pitchFamily="34" charset="-128"/>
              </a:defRPr>
            </a:lvl4pPr>
            <a:lvl5pPr marL="2057400" indent="-228600" algn="ctr" eaLnBrk="0" hangingPunct="0">
              <a:defRPr sz="28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8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8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8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800">
                <a:solidFill>
                  <a:schemeClr val="tx1"/>
                </a:solidFill>
                <a:latin typeface="Arial" pitchFamily="34" charset="0"/>
                <a:ea typeface="ＭＳ Ｐゴシック" pitchFamily="34" charset="-128"/>
              </a:defRPr>
            </a:lvl9pPr>
          </a:lstStyle>
          <a:p>
            <a:pPr algn="r" eaLnBrk="1" hangingPunct="1"/>
            <a:fld id="{8F079554-1CA1-4E33-AF26-CFB92DA664D3}" type="slidenum">
              <a:rPr lang="en-US" sz="1200"/>
              <a:pPr algn="r" eaLnBrk="1" hangingPunct="1"/>
              <a:t>1</a:t>
            </a:fld>
            <a:endParaRPr lang="en-US" sz="1200" dirty="0"/>
          </a:p>
        </p:txBody>
      </p:sp>
      <p:sp>
        <p:nvSpPr>
          <p:cNvPr id="2" name="TextBox 1"/>
          <p:cNvSpPr txBox="1"/>
          <p:nvPr/>
        </p:nvSpPr>
        <p:spPr>
          <a:xfrm>
            <a:off x="3581400" y="5029200"/>
            <a:ext cx="4800600" cy="1015663"/>
          </a:xfrm>
          <a:prstGeom prst="rect">
            <a:avLst/>
          </a:prstGeom>
          <a:noFill/>
        </p:spPr>
        <p:txBody>
          <a:bodyPr wrap="square" rtlCol="0">
            <a:spAutoFit/>
          </a:bodyPr>
          <a:lstStyle/>
          <a:p>
            <a:r>
              <a:rPr lang="en-US" sz="2000" dirty="0" smtClean="0">
                <a:solidFill>
                  <a:schemeClr val="accent2"/>
                </a:solidFill>
              </a:rPr>
              <a:t>Rena Sheehan, LICSW</a:t>
            </a:r>
          </a:p>
          <a:p>
            <a:r>
              <a:rPr lang="en-US" sz="2000" dirty="0" smtClean="0">
                <a:solidFill>
                  <a:schemeClr val="accent2"/>
                </a:solidFill>
              </a:rPr>
              <a:t>Director of Behavioral Health, BCBSRI</a:t>
            </a:r>
          </a:p>
          <a:p>
            <a:r>
              <a:rPr lang="en-US" sz="2000" dirty="0" smtClean="0">
                <a:solidFill>
                  <a:schemeClr val="accent2"/>
                </a:solidFill>
              </a:rPr>
              <a:t>May 5,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 Access Information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62852657"/>
              </p:ext>
            </p:extLst>
          </p:nvPr>
        </p:nvGraphicFramePr>
        <p:xfrm>
          <a:off x="914400" y="1524000"/>
          <a:ext cx="4470400" cy="2565400"/>
        </p:xfrm>
        <a:graphic>
          <a:graphicData uri="http://schemas.openxmlformats.org/drawingml/2006/table">
            <a:tbl>
              <a:tblPr firstRow="1" bandRow="1">
                <a:tableStyleId>{5C22544A-7EE6-4342-B048-85BDC9FD1C3A}</a:tableStyleId>
              </a:tblPr>
              <a:tblGrid>
                <a:gridCol w="2057400"/>
                <a:gridCol w="2413000"/>
              </a:tblGrid>
              <a:tr h="370840">
                <a:tc>
                  <a:txBody>
                    <a:bodyPr/>
                    <a:lstStyle/>
                    <a:p>
                      <a:r>
                        <a:rPr lang="en-US" dirty="0" smtClean="0"/>
                        <a:t>Health Plan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Contact Information</a:t>
                      </a:r>
                    </a:p>
                    <a:p>
                      <a:endParaRPr lang="en-US" dirty="0"/>
                    </a:p>
                  </a:txBody>
                  <a:tcPr/>
                </a:tc>
              </a:tr>
              <a:tr h="370840">
                <a:tc>
                  <a:txBody>
                    <a:bodyPr/>
                    <a:lstStyle/>
                    <a:p>
                      <a:r>
                        <a:rPr lang="en-US" dirty="0" smtClean="0"/>
                        <a:t>NHPRI: Beacon Health Strategies</a:t>
                      </a:r>
                      <a:endParaRPr lang="en-US" dirty="0"/>
                    </a:p>
                  </a:txBody>
                  <a:tcPr/>
                </a:tc>
                <a:tc>
                  <a:txBody>
                    <a:bodyPr/>
                    <a:lstStyle/>
                    <a:p>
                      <a:r>
                        <a:rPr lang="en-US" sz="1800" b="0" i="0" u="none" strike="noStrike" kern="1200" baseline="0" dirty="0" smtClean="0">
                          <a:solidFill>
                            <a:schemeClr val="dk1"/>
                          </a:solidFill>
                          <a:latin typeface="+mn-lt"/>
                          <a:ea typeface="+mn-ea"/>
                          <a:cs typeface="+mn-cs"/>
                        </a:rPr>
                        <a:t>1-800-215-0058</a:t>
                      </a:r>
                      <a:endParaRPr lang="en-US" dirty="0"/>
                    </a:p>
                  </a:txBody>
                  <a:tcPr/>
                </a:tc>
              </a:tr>
              <a:tr h="370840">
                <a:tc>
                  <a:txBody>
                    <a:bodyPr/>
                    <a:lstStyle/>
                    <a:p>
                      <a:r>
                        <a:rPr lang="en-US" dirty="0" smtClean="0"/>
                        <a:t>ValueOptions Case</a:t>
                      </a:r>
                      <a:r>
                        <a:rPr lang="en-US" baseline="0" dirty="0" smtClean="0"/>
                        <a:t> Management</a:t>
                      </a:r>
                      <a:endParaRPr lang="en-US" dirty="0"/>
                    </a:p>
                  </a:txBody>
                  <a:tcPr/>
                </a:tc>
                <a:tc>
                  <a:txBody>
                    <a:bodyPr/>
                    <a:lstStyle/>
                    <a:p>
                      <a:r>
                        <a:rPr lang="en-US" dirty="0" smtClean="0"/>
                        <a:t>1-800-274-2958</a:t>
                      </a:r>
                      <a:endParaRPr lang="en-US" dirty="0"/>
                    </a:p>
                  </a:txBody>
                  <a:tcPr/>
                </a:tc>
              </a:tr>
              <a:tr h="370840">
                <a:tc>
                  <a:txBody>
                    <a:bodyPr/>
                    <a:lstStyle/>
                    <a:p>
                      <a:r>
                        <a:rPr lang="en-US" dirty="0" smtClean="0"/>
                        <a:t>United Health</a:t>
                      </a:r>
                      <a:endParaRPr lang="en-US" dirty="0"/>
                    </a:p>
                  </a:txBody>
                  <a:tcPr/>
                </a:tc>
                <a:tc>
                  <a:txBody>
                    <a:bodyPr/>
                    <a:lstStyle/>
                    <a:p>
                      <a:r>
                        <a:rPr lang="en-US" dirty="0" smtClean="0"/>
                        <a:t>See binder</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BCFEAA13-7FE0-4E68-99B9-7D283E6613E6}" type="slidenum">
              <a:rPr lang="en-US" smtClean="0"/>
              <a:pPr/>
              <a:t>10</a:t>
            </a:fld>
            <a:endParaRPr lang="en-US"/>
          </a:p>
        </p:txBody>
      </p:sp>
    </p:spTree>
    <p:extLst>
      <p:ext uri="{BB962C8B-B14F-4D97-AF65-F5344CB8AC3E}">
        <p14:creationId xmlns:p14="http://schemas.microsoft.com/office/powerpoint/2010/main" val="2617783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title"/>
          </p:nvPr>
        </p:nvSpPr>
        <p:spPr/>
        <p:txBody>
          <a:bodyPr/>
          <a:lstStyle/>
          <a:p>
            <a:r>
              <a:rPr lang="en-US" dirty="0"/>
              <a:t>Overview</a:t>
            </a:r>
            <a:endParaRPr lang="en-US" dirty="0" smtClean="0">
              <a:ea typeface="ＭＳ Ｐゴシック" pitchFamily="34" charset="-128"/>
            </a:endParaRPr>
          </a:p>
        </p:txBody>
      </p:sp>
      <p:sp>
        <p:nvSpPr>
          <p:cNvPr id="4098" name="Content Placeholder 2"/>
          <p:cNvSpPr>
            <a:spLocks noGrp="1"/>
          </p:cNvSpPr>
          <p:nvPr>
            <p:ph idx="1"/>
          </p:nvPr>
        </p:nvSpPr>
        <p:spPr/>
        <p:txBody>
          <a:bodyPr/>
          <a:lstStyle/>
          <a:p>
            <a:pPr marL="90488" lvl="0" indent="-90488">
              <a:lnSpc>
                <a:spcPct val="90000"/>
              </a:lnSpc>
              <a:spcBef>
                <a:spcPts val="1200"/>
              </a:spcBef>
              <a:spcAft>
                <a:spcPts val="200"/>
              </a:spcAft>
              <a:buClr>
                <a:srgbClr val="1CADE4"/>
              </a:buClr>
              <a:buSzPct val="100000"/>
              <a:buFont typeface="Arial" charset="0"/>
              <a:buChar char="•"/>
            </a:pPr>
            <a:r>
              <a:rPr kumimoji="0" lang="en-US" altLang="en-US" sz="3200" b="0" i="0" u="none" strike="noStrike" kern="1200" cap="none" spc="0" normalizeH="0" baseline="0" noProof="0" dirty="0" smtClean="0">
                <a:ln>
                  <a:noFill/>
                </a:ln>
                <a:solidFill>
                  <a:srgbClr val="404040"/>
                </a:solidFill>
                <a:effectLst/>
                <a:uLnTx/>
                <a:uFillTx/>
                <a:latin typeface="Calibri" panose="020F0502020204030204"/>
                <a:ea typeface="+mn-ea"/>
                <a:cs typeface="+mn-cs"/>
              </a:rPr>
              <a:t>Potential Behavioral Health Needs and Services</a:t>
            </a:r>
          </a:p>
          <a:p>
            <a:pPr marL="90488" lvl="0" indent="-90488">
              <a:lnSpc>
                <a:spcPct val="90000"/>
              </a:lnSpc>
              <a:spcBef>
                <a:spcPts val="1200"/>
              </a:spcBef>
              <a:spcAft>
                <a:spcPts val="200"/>
              </a:spcAft>
              <a:buClr>
                <a:srgbClr val="1CADE4"/>
              </a:buClr>
              <a:buSzPct val="100000"/>
              <a:buFont typeface="Arial" charset="0"/>
              <a:buChar char="•"/>
            </a:pPr>
            <a:r>
              <a:rPr kumimoji="0" lang="en-US" altLang="en-US" sz="3200" b="0" i="0" u="none" strike="noStrike" kern="1200" cap="none" spc="0" normalizeH="0" baseline="0" noProof="0" dirty="0" smtClean="0">
                <a:ln>
                  <a:noFill/>
                </a:ln>
                <a:solidFill>
                  <a:srgbClr val="404040"/>
                </a:solidFill>
                <a:effectLst/>
                <a:uLnTx/>
                <a:uFillTx/>
                <a:latin typeface="Calibri" panose="020F0502020204030204"/>
                <a:ea typeface="+mn-ea"/>
                <a:cs typeface="+mn-cs"/>
              </a:rPr>
              <a:t>Health Plan Case Management Programs</a:t>
            </a:r>
          </a:p>
          <a:p>
            <a:pPr marL="90488" lvl="0" indent="-90488">
              <a:lnSpc>
                <a:spcPct val="90000"/>
              </a:lnSpc>
              <a:spcBef>
                <a:spcPts val="1200"/>
              </a:spcBef>
              <a:spcAft>
                <a:spcPts val="200"/>
              </a:spcAft>
              <a:buClr>
                <a:srgbClr val="1CADE4"/>
              </a:buClr>
              <a:buSzPct val="100000"/>
              <a:buFont typeface="Arial" charset="0"/>
              <a:buChar char="•"/>
            </a:pPr>
            <a:r>
              <a:rPr kumimoji="0" lang="en-US" altLang="en-US" sz="3200" b="0" i="0" u="none" strike="noStrike" kern="1200" cap="none" spc="0" normalizeH="0" baseline="0" noProof="0" dirty="0" smtClean="0">
                <a:ln>
                  <a:noFill/>
                </a:ln>
                <a:solidFill>
                  <a:srgbClr val="404040"/>
                </a:solidFill>
                <a:effectLst/>
                <a:uLnTx/>
                <a:uFillTx/>
                <a:latin typeface="Calibri" panose="020F0502020204030204"/>
                <a:ea typeface="+mn-ea"/>
                <a:cs typeface="+mn-cs"/>
              </a:rPr>
              <a:t>What to expect from a referral</a:t>
            </a:r>
          </a:p>
          <a:p>
            <a:pPr marL="90488" lvl="0" indent="-90488">
              <a:lnSpc>
                <a:spcPct val="90000"/>
              </a:lnSpc>
              <a:spcBef>
                <a:spcPts val="1200"/>
              </a:spcBef>
              <a:spcAft>
                <a:spcPts val="200"/>
              </a:spcAft>
              <a:buClr>
                <a:srgbClr val="1CADE4"/>
              </a:buClr>
              <a:buSzPct val="100000"/>
              <a:buFont typeface="Arial" charset="0"/>
              <a:buChar char="•"/>
            </a:pPr>
            <a:r>
              <a:rPr kumimoji="0" lang="en-US" altLang="en-US" sz="3200" b="0" i="0" u="none" strike="noStrike" kern="1200" cap="none" spc="0" normalizeH="0" baseline="0" noProof="0" dirty="0" smtClean="0">
                <a:ln>
                  <a:noFill/>
                </a:ln>
                <a:solidFill>
                  <a:srgbClr val="404040"/>
                </a:solidFill>
                <a:effectLst/>
                <a:uLnTx/>
                <a:uFillTx/>
                <a:latin typeface="Calibri" panose="020F0502020204030204"/>
                <a:ea typeface="+mn-ea"/>
                <a:cs typeface="+mn-cs"/>
              </a:rPr>
              <a:t>Case Example</a:t>
            </a:r>
          </a:p>
          <a:p>
            <a:pPr marL="90488" lvl="0" indent="-90488">
              <a:lnSpc>
                <a:spcPct val="90000"/>
              </a:lnSpc>
              <a:spcBef>
                <a:spcPts val="1200"/>
              </a:spcBef>
              <a:spcAft>
                <a:spcPts val="200"/>
              </a:spcAft>
              <a:buClr>
                <a:srgbClr val="1CADE4"/>
              </a:buClr>
              <a:buSzPct val="100000"/>
              <a:buFont typeface="Arial" charset="0"/>
              <a:buChar char="•"/>
            </a:pPr>
            <a:r>
              <a:rPr lang="en-US" altLang="en-US" sz="3200" kern="1200" dirty="0" smtClean="0">
                <a:solidFill>
                  <a:srgbClr val="404040"/>
                </a:solidFill>
                <a:latin typeface="Calibri" panose="020F0502020204030204"/>
                <a:ea typeface="+mn-ea"/>
                <a:cs typeface="+mn-cs"/>
              </a:rPr>
              <a:t>Contact List</a:t>
            </a:r>
            <a:endParaRPr kumimoji="0" lang="en-US" altLang="en-US" sz="3200" b="0" i="0" u="none" strike="noStrike" kern="1200" cap="none" spc="0" normalizeH="0" baseline="0" noProof="0" dirty="0" smtClean="0">
              <a:ln>
                <a:noFill/>
              </a:ln>
              <a:solidFill>
                <a:srgbClr val="404040"/>
              </a:solidFill>
              <a:effectLst/>
              <a:uLnTx/>
              <a:uFillTx/>
              <a:latin typeface="Calibri" panose="020F0502020204030204"/>
              <a:ea typeface="+mn-ea"/>
              <a:cs typeface="+mn-cs"/>
            </a:endParaRPr>
          </a:p>
          <a:p>
            <a:endParaRPr lang="en-US" dirty="0" smtClean="0">
              <a:ea typeface="ＭＳ Ｐゴシック" pitchFamily="34" charset="-128"/>
            </a:endParaRPr>
          </a:p>
        </p:txBody>
      </p:sp>
      <p:sp>
        <p:nvSpPr>
          <p:cNvPr id="5" name="Slide Number Placeholder 4"/>
          <p:cNvSpPr>
            <a:spLocks noGrp="1"/>
          </p:cNvSpPr>
          <p:nvPr>
            <p:ph type="sldNum" sz="quarter" idx="12"/>
          </p:nvPr>
        </p:nvSpPr>
        <p:spPr/>
        <p:txBody>
          <a:bodyPr/>
          <a:lstStyle>
            <a:lvl1pPr algn="ctr" eaLnBrk="0" hangingPunct="0">
              <a:defRPr sz="2800">
                <a:solidFill>
                  <a:schemeClr val="tx1"/>
                </a:solidFill>
                <a:latin typeface="Arial" pitchFamily="34" charset="0"/>
                <a:ea typeface="ＭＳ Ｐゴシック" pitchFamily="34" charset="-128"/>
              </a:defRPr>
            </a:lvl1pPr>
            <a:lvl2pPr marL="742950" indent="-285750" algn="ctr" eaLnBrk="0" hangingPunct="0">
              <a:defRPr sz="2800">
                <a:solidFill>
                  <a:schemeClr val="tx1"/>
                </a:solidFill>
                <a:latin typeface="Arial" pitchFamily="34" charset="0"/>
                <a:ea typeface="ＭＳ Ｐゴシック" pitchFamily="34" charset="-128"/>
              </a:defRPr>
            </a:lvl2pPr>
            <a:lvl3pPr marL="1143000" indent="-228600" algn="ctr" eaLnBrk="0" hangingPunct="0">
              <a:defRPr sz="2800">
                <a:solidFill>
                  <a:schemeClr val="tx1"/>
                </a:solidFill>
                <a:latin typeface="Arial" pitchFamily="34" charset="0"/>
                <a:ea typeface="ＭＳ Ｐゴシック" pitchFamily="34" charset="-128"/>
              </a:defRPr>
            </a:lvl3pPr>
            <a:lvl4pPr marL="1600200" indent="-228600" algn="ctr" eaLnBrk="0" hangingPunct="0">
              <a:defRPr sz="2800">
                <a:solidFill>
                  <a:schemeClr val="tx1"/>
                </a:solidFill>
                <a:latin typeface="Arial" pitchFamily="34" charset="0"/>
                <a:ea typeface="ＭＳ Ｐゴシック" pitchFamily="34" charset="-128"/>
              </a:defRPr>
            </a:lvl4pPr>
            <a:lvl5pPr marL="2057400" indent="-228600" algn="ctr" eaLnBrk="0" hangingPunct="0">
              <a:defRPr sz="28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8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8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8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800">
                <a:solidFill>
                  <a:schemeClr val="tx1"/>
                </a:solidFill>
                <a:latin typeface="Arial" pitchFamily="34" charset="0"/>
                <a:ea typeface="ＭＳ Ｐゴシック" pitchFamily="34" charset="-128"/>
              </a:defRPr>
            </a:lvl9pPr>
          </a:lstStyle>
          <a:p>
            <a:pPr algn="r" eaLnBrk="1" hangingPunct="1"/>
            <a:fld id="{C8941408-0EFD-4D52-BE96-D5D6FE3F2842}" type="slidenum">
              <a:rPr lang="en-US" sz="1200"/>
              <a:pPr algn="r" eaLnBrk="1" hangingPunct="1"/>
              <a:t>2</a:t>
            </a:fld>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a:t>
            </a:r>
            <a:r>
              <a:rPr lang="en-US" dirty="0"/>
              <a:t>Health </a:t>
            </a:r>
            <a:r>
              <a:rPr lang="en-US" dirty="0" smtClean="0"/>
              <a:t>Needs</a:t>
            </a:r>
            <a:endParaRPr lang="en-US" dirty="0"/>
          </a:p>
        </p:txBody>
      </p:sp>
      <p:sp>
        <p:nvSpPr>
          <p:cNvPr id="3" name="Content Placeholder 2"/>
          <p:cNvSpPr>
            <a:spLocks noGrp="1"/>
          </p:cNvSpPr>
          <p:nvPr>
            <p:ph idx="1"/>
          </p:nvPr>
        </p:nvSpPr>
        <p:spPr>
          <a:xfrm>
            <a:off x="533400" y="1463749"/>
            <a:ext cx="8229600" cy="2316163"/>
          </a:xfrm>
        </p:spPr>
        <p:txBody>
          <a:bodyPr/>
          <a:lstStyle/>
          <a:p>
            <a:pPr>
              <a:buFont typeface="Arial" charset="0"/>
              <a:buChar char="•"/>
            </a:pPr>
            <a:r>
              <a:rPr lang="en-US" altLang="en-US" dirty="0" smtClean="0"/>
              <a:t>Members’ behavioral health needs can vary,  health plans cover a range of treatment services consistent with a member’s specific benefits.</a:t>
            </a:r>
          </a:p>
          <a:p>
            <a:pPr>
              <a:buFont typeface="Arial" charset="0"/>
              <a:buChar char="•"/>
            </a:pPr>
            <a:r>
              <a:rPr lang="en-US" altLang="en-US" dirty="0" smtClean="0"/>
              <a:t>Health plans also offer programs and services through behavioral health case and disease management programs that can assist you in both identifying and accessing the appropriate services and resources for members.    </a:t>
            </a:r>
            <a:endParaRPr lang="en-US" altLang="en-US" sz="2000" dirty="0" smtClean="0"/>
          </a:p>
          <a:p>
            <a:endParaRPr lang="en-US" dirty="0"/>
          </a:p>
        </p:txBody>
      </p:sp>
      <p:sp>
        <p:nvSpPr>
          <p:cNvPr id="4" name="Slide Number Placeholder 3"/>
          <p:cNvSpPr>
            <a:spLocks noGrp="1"/>
          </p:cNvSpPr>
          <p:nvPr>
            <p:ph type="sldNum" sz="quarter" idx="12"/>
          </p:nvPr>
        </p:nvSpPr>
        <p:spPr/>
        <p:txBody>
          <a:bodyPr/>
          <a:lstStyle/>
          <a:p>
            <a:fld id="{BCFEAA13-7FE0-4E68-99B9-7D283E6613E6}" type="slidenum">
              <a:rPr lang="en-US" smtClean="0"/>
              <a:pPr/>
              <a:t>3</a:t>
            </a:fld>
            <a:endParaRPr lang="en-US" dirty="0"/>
          </a:p>
        </p:txBody>
      </p:sp>
    </p:spTree>
    <p:extLst>
      <p:ext uri="{BB962C8B-B14F-4D97-AF65-F5344CB8AC3E}">
        <p14:creationId xmlns:p14="http://schemas.microsoft.com/office/powerpoint/2010/main" val="2715027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Behavioral Health </a:t>
            </a:r>
            <a:r>
              <a:rPr lang="en-US" dirty="0" smtClean="0"/>
              <a:t>Needs*</a:t>
            </a:r>
            <a:endParaRPr lang="en-US" dirty="0"/>
          </a:p>
        </p:txBody>
      </p:sp>
      <p:sp>
        <p:nvSpPr>
          <p:cNvPr id="4" name="Slide Number Placeholder 3"/>
          <p:cNvSpPr>
            <a:spLocks noGrp="1"/>
          </p:cNvSpPr>
          <p:nvPr>
            <p:ph type="sldNum" sz="quarter" idx="12"/>
          </p:nvPr>
        </p:nvSpPr>
        <p:spPr/>
        <p:txBody>
          <a:bodyPr/>
          <a:lstStyle/>
          <a:p>
            <a:fld id="{BCFEAA13-7FE0-4E68-99B9-7D283E6613E6}" type="slidenum">
              <a:rPr lang="en-US" smtClean="0"/>
              <a:pPr/>
              <a:t>4</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49465142"/>
              </p:ext>
            </p:extLst>
          </p:nvPr>
        </p:nvGraphicFramePr>
        <p:xfrm>
          <a:off x="381000" y="1447800"/>
          <a:ext cx="8229600" cy="2316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04800" y="4343400"/>
            <a:ext cx="7467600" cy="1631216"/>
          </a:xfrm>
          <a:prstGeom prst="rect">
            <a:avLst/>
          </a:prstGeom>
        </p:spPr>
        <p:txBody>
          <a:bodyPr wrap="square">
            <a:spAutoFit/>
          </a:bodyPr>
          <a:lstStyle/>
          <a:p>
            <a:r>
              <a:rPr lang="en-US" sz="2400" dirty="0" smtClean="0"/>
              <a:t>Case Management programs can assist you at every level of need. </a:t>
            </a:r>
          </a:p>
          <a:p>
            <a:r>
              <a:rPr lang="en-US" dirty="0" smtClean="0"/>
              <a:t>* </a:t>
            </a:r>
            <a:r>
              <a:rPr lang="en-US" sz="2400" dirty="0" smtClean="0"/>
              <a:t>Services available are specific to a member’s benefit design. Benefits should always be verified.  </a:t>
            </a:r>
            <a:endParaRPr lang="en-US" sz="2400" dirty="0"/>
          </a:p>
        </p:txBody>
      </p:sp>
    </p:spTree>
    <p:extLst>
      <p:ext uri="{BB962C8B-B14F-4D97-AF65-F5344CB8AC3E}">
        <p14:creationId xmlns:p14="http://schemas.microsoft.com/office/powerpoint/2010/main" val="595683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Appropriate Referrals</a:t>
            </a:r>
          </a:p>
        </p:txBody>
      </p:sp>
      <p:sp>
        <p:nvSpPr>
          <p:cNvPr id="3" name="Content Placeholder 2"/>
          <p:cNvSpPr>
            <a:spLocks noGrp="1"/>
          </p:cNvSpPr>
          <p:nvPr>
            <p:ph idx="1"/>
          </p:nvPr>
        </p:nvSpPr>
        <p:spPr>
          <a:xfrm>
            <a:off x="533400" y="1524000"/>
            <a:ext cx="8229600" cy="2316163"/>
          </a:xfrm>
        </p:spPr>
        <p:txBody>
          <a:bodyPr/>
          <a:lstStyle/>
          <a:p>
            <a:pPr>
              <a:buFont typeface="Arial" charset="0"/>
              <a:buChar char="•"/>
            </a:pPr>
            <a:r>
              <a:rPr lang="en-US" altLang="en-US" dirty="0" smtClean="0"/>
              <a:t>Members with chronic medical conditions with a behavioral health need.</a:t>
            </a:r>
          </a:p>
          <a:p>
            <a:pPr>
              <a:buFont typeface="Arial" charset="0"/>
              <a:buChar char="•"/>
            </a:pPr>
            <a:r>
              <a:rPr lang="en-US" altLang="en-US" dirty="0" smtClean="0"/>
              <a:t>Members with co morbid medical and behavioral health conditions who experience gaps in care such as medication adherence issues or missed appointments. </a:t>
            </a:r>
          </a:p>
          <a:p>
            <a:pPr>
              <a:buFont typeface="Arial" charset="0"/>
              <a:buChar char="•"/>
            </a:pPr>
            <a:r>
              <a:rPr lang="en-US" altLang="en-US" dirty="0" smtClean="0"/>
              <a:t>Members with identified behavioral health conditions that are untreated or do not appear to be well managed.</a:t>
            </a:r>
          </a:p>
          <a:p>
            <a:endParaRPr lang="en-US" dirty="0"/>
          </a:p>
        </p:txBody>
      </p:sp>
      <p:sp>
        <p:nvSpPr>
          <p:cNvPr id="4" name="Slide Number Placeholder 3"/>
          <p:cNvSpPr>
            <a:spLocks noGrp="1"/>
          </p:cNvSpPr>
          <p:nvPr>
            <p:ph type="sldNum" sz="quarter" idx="12"/>
          </p:nvPr>
        </p:nvSpPr>
        <p:spPr/>
        <p:txBody>
          <a:bodyPr/>
          <a:lstStyle/>
          <a:p>
            <a:fld id="{BCFEAA13-7FE0-4E68-99B9-7D283E6613E6}" type="slidenum">
              <a:rPr lang="en-US" smtClean="0"/>
              <a:pPr/>
              <a:t>5</a:t>
            </a:fld>
            <a:endParaRPr lang="en-US" dirty="0"/>
          </a:p>
        </p:txBody>
      </p:sp>
    </p:spTree>
    <p:extLst>
      <p:ext uri="{BB962C8B-B14F-4D97-AF65-F5344CB8AC3E}">
        <p14:creationId xmlns:p14="http://schemas.microsoft.com/office/powerpoint/2010/main" val="3878161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Behavioral Health Case Manager</a:t>
            </a:r>
            <a:endParaRPr lang="en-US" dirty="0"/>
          </a:p>
        </p:txBody>
      </p:sp>
      <p:sp>
        <p:nvSpPr>
          <p:cNvPr id="3" name="Content Placeholder 2"/>
          <p:cNvSpPr>
            <a:spLocks noGrp="1"/>
          </p:cNvSpPr>
          <p:nvPr>
            <p:ph idx="1"/>
          </p:nvPr>
        </p:nvSpPr>
        <p:spPr>
          <a:xfrm>
            <a:off x="914400" y="1460242"/>
            <a:ext cx="8229600" cy="2316163"/>
          </a:xfrm>
        </p:spPr>
        <p:txBody>
          <a:bodyPr/>
          <a:lstStyle/>
          <a:p>
            <a:pPr>
              <a:buFont typeface="Arial" charset="0"/>
              <a:buChar char="•"/>
            </a:pPr>
            <a:r>
              <a:rPr lang="en-US" altLang="en-US" sz="2000" dirty="0" smtClean="0"/>
              <a:t>The </a:t>
            </a:r>
            <a:r>
              <a:rPr lang="en-US" altLang="en-US" sz="2000" dirty="0"/>
              <a:t>role of a </a:t>
            </a:r>
            <a:r>
              <a:rPr lang="en-US" altLang="en-US" sz="2000" dirty="0" smtClean="0"/>
              <a:t>Behavioral Health Case </a:t>
            </a:r>
            <a:r>
              <a:rPr lang="en-US" altLang="en-US" sz="2000" dirty="0"/>
              <a:t>Manager includes:</a:t>
            </a:r>
          </a:p>
          <a:p>
            <a:pPr lvl="1" eaLnBrk="1" hangingPunct="1">
              <a:buFont typeface="Arial" charset="0"/>
              <a:buChar char="•"/>
            </a:pPr>
            <a:r>
              <a:rPr lang="en-US" altLang="en-US" sz="2000" dirty="0" smtClean="0"/>
              <a:t>Assessing and addressing barriers to member self management of behavioral health conditions</a:t>
            </a:r>
          </a:p>
          <a:p>
            <a:pPr lvl="1" eaLnBrk="1" hangingPunct="1">
              <a:buFont typeface="Arial" charset="0"/>
              <a:buChar char="•"/>
            </a:pPr>
            <a:r>
              <a:rPr lang="en-US" altLang="en-US" sz="2000" dirty="0" smtClean="0"/>
              <a:t>Assistance  in accessing resources, services and supports</a:t>
            </a:r>
          </a:p>
          <a:p>
            <a:pPr lvl="1" eaLnBrk="1" hangingPunct="1">
              <a:buFont typeface="Arial" charset="0"/>
              <a:buChar char="•"/>
            </a:pPr>
            <a:r>
              <a:rPr lang="en-US" altLang="en-US" sz="2000" dirty="0" smtClean="0"/>
              <a:t>Coordinating with the member’s treatment providers</a:t>
            </a:r>
          </a:p>
          <a:p>
            <a:pPr lvl="1" eaLnBrk="1" hangingPunct="1">
              <a:buFont typeface="Arial" charset="0"/>
              <a:buChar char="•"/>
            </a:pPr>
            <a:r>
              <a:rPr lang="en-US" altLang="en-US" sz="2000" dirty="0" smtClean="0"/>
              <a:t>Providing condition education and self management tools</a:t>
            </a:r>
          </a:p>
          <a:p>
            <a:pPr>
              <a:buFont typeface="Arial" charset="0"/>
              <a:buChar char="•"/>
            </a:pPr>
            <a:r>
              <a:rPr lang="en-US" altLang="en-US" sz="2000" dirty="0"/>
              <a:t>The Behavioral Health Case </a:t>
            </a:r>
            <a:r>
              <a:rPr lang="en-US" altLang="en-US" sz="2000" dirty="0" smtClean="0"/>
              <a:t>Manager </a:t>
            </a:r>
            <a:r>
              <a:rPr lang="en-US" altLang="en-US" sz="2000" dirty="0"/>
              <a:t>does not provide counseling or therapy services</a:t>
            </a:r>
            <a:r>
              <a:rPr lang="en-US" altLang="en-US" sz="2000" dirty="0" smtClean="0"/>
              <a:t>.</a:t>
            </a:r>
          </a:p>
          <a:p>
            <a:pPr>
              <a:buFont typeface="Arial" charset="0"/>
              <a:buChar char="•"/>
            </a:pPr>
            <a:r>
              <a:rPr lang="en-US" altLang="en-US" sz="2000" dirty="0" smtClean="0"/>
              <a:t>The Behavioral </a:t>
            </a:r>
            <a:r>
              <a:rPr lang="en-US" altLang="en-US" sz="2000" dirty="0"/>
              <a:t>H</a:t>
            </a:r>
            <a:r>
              <a:rPr lang="en-US" altLang="en-US" sz="2000" dirty="0" smtClean="0"/>
              <a:t>ealth </a:t>
            </a:r>
            <a:r>
              <a:rPr lang="en-US" altLang="en-US" sz="2000" dirty="0"/>
              <a:t>C</a:t>
            </a:r>
            <a:r>
              <a:rPr lang="en-US" altLang="en-US" sz="2000" dirty="0" smtClean="0"/>
              <a:t>ase Manager should not be used as a substitute for acute or emergent care in a crisis situation. </a:t>
            </a:r>
            <a:endParaRPr lang="en-US" altLang="en-US" sz="2000" dirty="0"/>
          </a:p>
          <a:p>
            <a:pPr>
              <a:buFont typeface="Arial" charset="0"/>
              <a:buChar char="•"/>
            </a:pPr>
            <a:endParaRPr lang="en-US" altLang="en-US" dirty="0" smtClean="0"/>
          </a:p>
          <a:p>
            <a:endParaRPr lang="en-US" dirty="0"/>
          </a:p>
        </p:txBody>
      </p:sp>
      <p:sp>
        <p:nvSpPr>
          <p:cNvPr id="4" name="Slide Number Placeholder 3"/>
          <p:cNvSpPr>
            <a:spLocks noGrp="1"/>
          </p:cNvSpPr>
          <p:nvPr>
            <p:ph type="sldNum" sz="quarter" idx="12"/>
          </p:nvPr>
        </p:nvSpPr>
        <p:spPr/>
        <p:txBody>
          <a:bodyPr/>
          <a:lstStyle/>
          <a:p>
            <a:fld id="{BCFEAA13-7FE0-4E68-99B9-7D283E6613E6}" type="slidenum">
              <a:rPr lang="en-US" smtClean="0"/>
              <a:pPr/>
              <a:t>6</a:t>
            </a:fld>
            <a:endParaRPr lang="en-US" dirty="0"/>
          </a:p>
        </p:txBody>
      </p:sp>
    </p:spTree>
    <p:extLst>
      <p:ext uri="{BB962C8B-B14F-4D97-AF65-F5344CB8AC3E}">
        <p14:creationId xmlns:p14="http://schemas.microsoft.com/office/powerpoint/2010/main" val="2462744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Refer and What to Expect</a:t>
            </a:r>
            <a:endParaRPr lang="en-US" dirty="0"/>
          </a:p>
        </p:txBody>
      </p:sp>
      <p:sp>
        <p:nvSpPr>
          <p:cNvPr id="3" name="Content Placeholder 2"/>
          <p:cNvSpPr>
            <a:spLocks noGrp="1"/>
          </p:cNvSpPr>
          <p:nvPr>
            <p:ph idx="1"/>
          </p:nvPr>
        </p:nvSpPr>
        <p:spPr>
          <a:xfrm>
            <a:off x="763772" y="1461977"/>
            <a:ext cx="8229600" cy="2316163"/>
          </a:xfrm>
        </p:spPr>
        <p:txBody>
          <a:bodyPr/>
          <a:lstStyle/>
          <a:p>
            <a:pPr>
              <a:buFont typeface="Arial" charset="0"/>
              <a:buChar char="•"/>
            </a:pPr>
            <a:r>
              <a:rPr lang="en-US" altLang="en-US" sz="2400" dirty="0" smtClean="0"/>
              <a:t>To refer, use the contact information provided at the end of the presentation or in the binder. </a:t>
            </a:r>
          </a:p>
          <a:p>
            <a:pPr>
              <a:buFont typeface="Arial" charset="0"/>
              <a:buChar char="•"/>
            </a:pPr>
            <a:r>
              <a:rPr lang="en-US" altLang="en-US" sz="2400" dirty="0" smtClean="0"/>
              <a:t>Turn around time for referrals:  no longer than 5 days.</a:t>
            </a:r>
          </a:p>
          <a:p>
            <a:pPr>
              <a:buFont typeface="Arial" charset="0"/>
              <a:buChar char="•"/>
            </a:pPr>
            <a:r>
              <a:rPr lang="en-US" altLang="en-US" sz="2400" dirty="0" smtClean="0"/>
              <a:t>Referral may be for assistance with resources or ongoing co management.</a:t>
            </a:r>
          </a:p>
          <a:p>
            <a:pPr>
              <a:buFont typeface="Arial" charset="0"/>
              <a:buChar char="•"/>
            </a:pPr>
            <a:r>
              <a:rPr lang="en-US" altLang="en-US" sz="2400" dirty="0" smtClean="0"/>
              <a:t>The BH Case Manager will outreach the member and continue to coordinate with you around the member's goals, progress and any additional needs.  </a:t>
            </a:r>
          </a:p>
          <a:p>
            <a:pPr>
              <a:buFont typeface="Arial" charset="0"/>
              <a:buChar char="•"/>
            </a:pPr>
            <a:endParaRPr lang="en-US" altLang="en-US" dirty="0" smtClean="0"/>
          </a:p>
          <a:p>
            <a:endParaRPr lang="en-US" dirty="0"/>
          </a:p>
        </p:txBody>
      </p:sp>
      <p:sp>
        <p:nvSpPr>
          <p:cNvPr id="4" name="Slide Number Placeholder 3"/>
          <p:cNvSpPr>
            <a:spLocks noGrp="1"/>
          </p:cNvSpPr>
          <p:nvPr>
            <p:ph type="sldNum" sz="quarter" idx="12"/>
          </p:nvPr>
        </p:nvSpPr>
        <p:spPr/>
        <p:txBody>
          <a:bodyPr/>
          <a:lstStyle/>
          <a:p>
            <a:fld id="{BCFEAA13-7FE0-4E68-99B9-7D283E6613E6}" type="slidenum">
              <a:rPr lang="en-US" smtClean="0"/>
              <a:pPr/>
              <a:t>7</a:t>
            </a:fld>
            <a:endParaRPr lang="en-US" dirty="0"/>
          </a:p>
        </p:txBody>
      </p:sp>
    </p:spTree>
    <p:extLst>
      <p:ext uri="{BB962C8B-B14F-4D97-AF65-F5344CB8AC3E}">
        <p14:creationId xmlns:p14="http://schemas.microsoft.com/office/powerpoint/2010/main" val="462114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a Member Expect?</a:t>
            </a:r>
            <a:endParaRPr lang="en-US" dirty="0"/>
          </a:p>
        </p:txBody>
      </p:sp>
      <p:sp>
        <p:nvSpPr>
          <p:cNvPr id="3" name="Content Placeholder 2"/>
          <p:cNvSpPr>
            <a:spLocks noGrp="1"/>
          </p:cNvSpPr>
          <p:nvPr>
            <p:ph idx="1"/>
          </p:nvPr>
        </p:nvSpPr>
        <p:spPr/>
        <p:txBody>
          <a:bodyPr/>
          <a:lstStyle/>
          <a:p>
            <a:r>
              <a:rPr lang="en-US" sz="2000" dirty="0" smtClean="0"/>
              <a:t>Outreach call within 5 days of referral</a:t>
            </a:r>
          </a:p>
          <a:p>
            <a:r>
              <a:rPr lang="en-US" sz="2000" dirty="0" smtClean="0"/>
              <a:t>Introduction to the program and how the Case Manager may help the member</a:t>
            </a:r>
          </a:p>
          <a:p>
            <a:r>
              <a:rPr lang="en-US" sz="2000" dirty="0" smtClean="0"/>
              <a:t>Psychosocial assessment if member agrees to participate</a:t>
            </a:r>
          </a:p>
          <a:p>
            <a:r>
              <a:rPr lang="en-US" sz="2000" dirty="0" smtClean="0"/>
              <a:t>Discussion and agreement on goals and steps to achieve goals</a:t>
            </a:r>
          </a:p>
          <a:p>
            <a:r>
              <a:rPr lang="en-US" sz="2000" dirty="0" smtClean="0"/>
              <a:t>Schedule of contacts going forward </a:t>
            </a:r>
          </a:p>
          <a:p>
            <a:r>
              <a:rPr lang="en-US" sz="2000" dirty="0" smtClean="0"/>
              <a:t>A member remains in the program until the member no longer wishes to participate or achieves the identified goals. </a:t>
            </a:r>
            <a:endParaRPr lang="en-US" sz="2000" dirty="0"/>
          </a:p>
        </p:txBody>
      </p:sp>
      <p:sp>
        <p:nvSpPr>
          <p:cNvPr id="4" name="Slide Number Placeholder 3"/>
          <p:cNvSpPr>
            <a:spLocks noGrp="1"/>
          </p:cNvSpPr>
          <p:nvPr>
            <p:ph type="sldNum" sz="quarter" idx="12"/>
          </p:nvPr>
        </p:nvSpPr>
        <p:spPr/>
        <p:txBody>
          <a:bodyPr/>
          <a:lstStyle/>
          <a:p>
            <a:fld id="{BCFEAA13-7FE0-4E68-99B9-7D283E6613E6}" type="slidenum">
              <a:rPr lang="en-US" smtClean="0"/>
              <a:pPr/>
              <a:t>8</a:t>
            </a:fld>
            <a:endParaRPr lang="en-US" dirty="0"/>
          </a:p>
        </p:txBody>
      </p:sp>
    </p:spTree>
    <p:extLst>
      <p:ext uri="{BB962C8B-B14F-4D97-AF65-F5344CB8AC3E}">
        <p14:creationId xmlns:p14="http://schemas.microsoft.com/office/powerpoint/2010/main" val="3206442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Example</a:t>
            </a:r>
            <a:endParaRPr lang="en-US" dirty="0"/>
          </a:p>
        </p:txBody>
      </p:sp>
      <p:sp>
        <p:nvSpPr>
          <p:cNvPr id="3" name="Content Placeholder 2"/>
          <p:cNvSpPr>
            <a:spLocks noGrp="1"/>
          </p:cNvSpPr>
          <p:nvPr>
            <p:ph idx="1"/>
          </p:nvPr>
        </p:nvSpPr>
        <p:spPr/>
        <p:txBody>
          <a:bodyPr/>
          <a:lstStyle/>
          <a:p>
            <a:pPr lvl="0"/>
            <a:r>
              <a:rPr lang="en-US" sz="1800" dirty="0" smtClean="0"/>
              <a:t>A member who was receiving case management services through a health plan medical case manager expressed feelings of anxiety and identified a significant loss of a loved one. The medical case manager referred the member to the behavioral health case manager.  The behavioral health case manager educated the member </a:t>
            </a:r>
            <a:r>
              <a:rPr lang="en-US" sz="1800" dirty="0"/>
              <a:t>on symptoms of grief, and sent educational materials on grief/bereavement, including what to expect at the one year anniversary and holidays. Member was referred to local bereavement counseling and called to schedule individual counseling in her home through a local bereavement support agency, which will be free of cost to her.  </a:t>
            </a:r>
            <a:r>
              <a:rPr lang="en-US" sz="1800" dirty="0" smtClean="0"/>
              <a:t>Case management also worked with the member’s PCP to assess for medication appropriateness to treat anxiety and to facilitate a referral to a home health agency that provides services to members with primary behavioral health needs.   </a:t>
            </a:r>
            <a:endParaRPr lang="en-US" sz="1800" dirty="0"/>
          </a:p>
        </p:txBody>
      </p:sp>
      <p:sp>
        <p:nvSpPr>
          <p:cNvPr id="4" name="Slide Number Placeholder 3"/>
          <p:cNvSpPr>
            <a:spLocks noGrp="1"/>
          </p:cNvSpPr>
          <p:nvPr>
            <p:ph type="sldNum" sz="quarter" idx="12"/>
          </p:nvPr>
        </p:nvSpPr>
        <p:spPr/>
        <p:txBody>
          <a:bodyPr/>
          <a:lstStyle/>
          <a:p>
            <a:fld id="{BCFEAA13-7FE0-4E68-99B9-7D283E6613E6}" type="slidenum">
              <a:rPr lang="en-US" smtClean="0"/>
              <a:pPr/>
              <a:t>9</a:t>
            </a:fld>
            <a:endParaRPr lang="en-US" dirty="0"/>
          </a:p>
        </p:txBody>
      </p:sp>
    </p:spTree>
    <p:extLst>
      <p:ext uri="{BB962C8B-B14F-4D97-AF65-F5344CB8AC3E}">
        <p14:creationId xmlns:p14="http://schemas.microsoft.com/office/powerpoint/2010/main" val="813505529"/>
      </p:ext>
    </p:extLst>
  </p:cSld>
  <p:clrMapOvr>
    <a:masterClrMapping/>
  </p:clrMapOvr>
</p:sld>
</file>

<file path=ppt/theme/theme1.xml><?xml version="1.0" encoding="utf-8"?>
<a:theme xmlns:a="http://schemas.openxmlformats.org/drawingml/2006/main" name="BCBSRI_PowerPoint_Template">
  <a:themeElements>
    <a:clrScheme name="Custom 6">
      <a:dk1>
        <a:srgbClr val="1F547B"/>
      </a:dk1>
      <a:lt1>
        <a:srgbClr val="202F3C"/>
      </a:lt1>
      <a:dk2>
        <a:srgbClr val="1A2732"/>
      </a:dk2>
      <a:lt2>
        <a:srgbClr val="0092BC"/>
      </a:lt2>
      <a:accent1>
        <a:srgbClr val="76BD04"/>
      </a:accent1>
      <a:accent2>
        <a:srgbClr val="00677F"/>
      </a:accent2>
      <a:accent3>
        <a:srgbClr val="6AC5E3"/>
      </a:accent3>
      <a:accent4>
        <a:srgbClr val="253746"/>
      </a:accent4>
      <a:accent5>
        <a:srgbClr val="ED8B00"/>
      </a:accent5>
      <a:accent6>
        <a:srgbClr val="768692"/>
      </a:accent6>
      <a:hlink>
        <a:srgbClr val="D000DD"/>
      </a:hlink>
      <a:folHlink>
        <a:srgbClr val="0092B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pointNewTem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werpointNewTem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werpointNewTem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werpointNewTem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werpointNewTem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werpointNewTem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werpointNewTem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werpointNewTem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werpointNewTem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werpointNewTem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werpointNewTem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werpointNewTem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owerpointNewTemp 13">
        <a:dk1>
          <a:srgbClr val="000000"/>
        </a:dk1>
        <a:lt1>
          <a:srgbClr val="FFFFFF"/>
        </a:lt1>
        <a:dk2>
          <a:srgbClr val="000000"/>
        </a:dk2>
        <a:lt2>
          <a:srgbClr val="808080"/>
        </a:lt2>
        <a:accent1>
          <a:srgbClr val="A1B7FD"/>
        </a:accent1>
        <a:accent2>
          <a:srgbClr val="003366"/>
        </a:accent2>
        <a:accent3>
          <a:srgbClr val="FFFFFF"/>
        </a:accent3>
        <a:accent4>
          <a:srgbClr val="000000"/>
        </a:accent4>
        <a:accent5>
          <a:srgbClr val="CDD8FE"/>
        </a:accent5>
        <a:accent6>
          <a:srgbClr val="002D5C"/>
        </a:accent6>
        <a:hlink>
          <a:srgbClr val="009999"/>
        </a:hlink>
        <a:folHlink>
          <a:srgbClr val="3AC20A"/>
        </a:folHlink>
      </a:clrScheme>
      <a:clrMap bg1="lt1" tx1="dk1" bg2="lt2" tx2="dk2" accent1="accent1" accent2="accent2" accent3="accent3" accent4="accent4" accent5="accent5" accent6="accent6" hlink="hlink" folHlink="folHlink"/>
    </a:extraClrScheme>
    <a:extraClrScheme>
      <a:clrScheme name="PowerpointNewTemp 14">
        <a:dk1>
          <a:srgbClr val="000000"/>
        </a:dk1>
        <a:lt1>
          <a:srgbClr val="FFFFFF"/>
        </a:lt1>
        <a:dk2>
          <a:srgbClr val="000000"/>
        </a:dk2>
        <a:lt2>
          <a:srgbClr val="808080"/>
        </a:lt2>
        <a:accent1>
          <a:srgbClr val="1263A0"/>
        </a:accent1>
        <a:accent2>
          <a:srgbClr val="003366"/>
        </a:accent2>
        <a:accent3>
          <a:srgbClr val="FFFFFF"/>
        </a:accent3>
        <a:accent4>
          <a:srgbClr val="000000"/>
        </a:accent4>
        <a:accent5>
          <a:srgbClr val="AAB7CD"/>
        </a:accent5>
        <a:accent6>
          <a:srgbClr val="002D5C"/>
        </a:accent6>
        <a:hlink>
          <a:srgbClr val="009999"/>
        </a:hlink>
        <a:folHlink>
          <a:srgbClr val="3AC20A"/>
        </a:folHlink>
      </a:clrScheme>
      <a:clrMap bg1="lt1" tx1="dk1" bg2="lt2" tx2="dk2" accent1="accent1" accent2="accent2" accent3="accent3" accent4="accent4" accent5="accent5" accent6="accent6" hlink="hlink" folHlink="folHlink"/>
    </a:extraClrScheme>
    <a:extraClrScheme>
      <a:clrScheme name="PowerpointNewTemp 15">
        <a:dk1>
          <a:srgbClr val="000000"/>
        </a:dk1>
        <a:lt1>
          <a:srgbClr val="FFFFFF"/>
        </a:lt1>
        <a:dk2>
          <a:srgbClr val="000000"/>
        </a:dk2>
        <a:lt2>
          <a:srgbClr val="808080"/>
        </a:lt2>
        <a:accent1>
          <a:srgbClr val="1678C2"/>
        </a:accent1>
        <a:accent2>
          <a:srgbClr val="003366"/>
        </a:accent2>
        <a:accent3>
          <a:srgbClr val="FFFFFF"/>
        </a:accent3>
        <a:accent4>
          <a:srgbClr val="000000"/>
        </a:accent4>
        <a:accent5>
          <a:srgbClr val="ABBEDD"/>
        </a:accent5>
        <a:accent6>
          <a:srgbClr val="002D5C"/>
        </a:accent6>
        <a:hlink>
          <a:srgbClr val="009999"/>
        </a:hlink>
        <a:folHlink>
          <a:srgbClr val="3AC20A"/>
        </a:folHlink>
      </a:clrScheme>
      <a:clrMap bg1="lt1" tx1="dk1" bg2="lt2" tx2="dk2" accent1="accent1" accent2="accent2" accent3="accent3" accent4="accent4" accent5="accent5" accent6="accent6" hlink="hlink" folHlink="folHlink"/>
    </a:extraClrScheme>
    <a:extraClrScheme>
      <a:clrScheme name="PowerpointNewTemp 16">
        <a:dk1>
          <a:srgbClr val="000000"/>
        </a:dk1>
        <a:lt1>
          <a:srgbClr val="FFFFFF"/>
        </a:lt1>
        <a:dk2>
          <a:srgbClr val="000000"/>
        </a:dk2>
        <a:lt2>
          <a:srgbClr val="808080"/>
        </a:lt2>
        <a:accent1>
          <a:srgbClr val="1678C2"/>
        </a:accent1>
        <a:accent2>
          <a:srgbClr val="003366"/>
        </a:accent2>
        <a:accent3>
          <a:srgbClr val="FFFFFF"/>
        </a:accent3>
        <a:accent4>
          <a:srgbClr val="000000"/>
        </a:accent4>
        <a:accent5>
          <a:srgbClr val="ABBEDD"/>
        </a:accent5>
        <a:accent6>
          <a:srgbClr val="002D5C"/>
        </a:accent6>
        <a:hlink>
          <a:srgbClr val="002050"/>
        </a:hlink>
        <a:folHlink>
          <a:srgbClr val="3AC20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BCBSRI_PowerPoint_Template.potx</Template>
  <TotalTime>38151</TotalTime>
  <Words>610</Words>
  <Application>Microsoft Office PowerPoint</Application>
  <PresentationFormat>On-screen Show (4:3)</PresentationFormat>
  <Paragraphs>65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BCBSRI_PowerPoint_Template</vt:lpstr>
      <vt:lpstr>How Can we Help?  Health Plan Resources for Behavioral Health Needs       </vt:lpstr>
      <vt:lpstr>Overview</vt:lpstr>
      <vt:lpstr>Behavioral Health Needs</vt:lpstr>
      <vt:lpstr>Potential Behavioral Health Needs*</vt:lpstr>
      <vt:lpstr>Appropriate Referrals</vt:lpstr>
      <vt:lpstr>Role of the Behavioral Health Case Manager</vt:lpstr>
      <vt:lpstr>How to Refer and What to Expect</vt:lpstr>
      <vt:lpstr>What Can a Member Expect?</vt:lpstr>
      <vt:lpstr>Case Example</vt:lpstr>
      <vt:lpstr>Case Management Access Information</vt:lpstr>
    </vt:vector>
  </TitlesOfParts>
  <Company>Blue Cross Blue Shield of Rhode Island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W0AWTSO</dc:creator>
  <cp:lastModifiedBy>Campbell, Susanne</cp:lastModifiedBy>
  <cp:revision>146</cp:revision>
  <dcterms:created xsi:type="dcterms:W3CDTF">2009-10-19T13:08:28Z</dcterms:created>
  <dcterms:modified xsi:type="dcterms:W3CDTF">2015-05-02T19:18:47Z</dcterms:modified>
</cp:coreProperties>
</file>