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356" r:id="rId3"/>
    <p:sldId id="455" r:id="rId4"/>
    <p:sldId id="357" r:id="rId5"/>
    <p:sldId id="358" r:id="rId6"/>
    <p:sldId id="360" r:id="rId7"/>
    <p:sldId id="359" r:id="rId8"/>
    <p:sldId id="418" r:id="rId9"/>
    <p:sldId id="419" r:id="rId10"/>
    <p:sldId id="378" r:id="rId11"/>
    <p:sldId id="410" r:id="rId12"/>
    <p:sldId id="392" r:id="rId13"/>
    <p:sldId id="393" r:id="rId14"/>
    <p:sldId id="397" r:id="rId15"/>
    <p:sldId id="398" r:id="rId16"/>
    <p:sldId id="404" r:id="rId17"/>
    <p:sldId id="364" r:id="rId18"/>
    <p:sldId id="365" r:id="rId19"/>
    <p:sldId id="366" r:id="rId20"/>
    <p:sldId id="367"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56" r:id="rId40"/>
    <p:sldId id="445" r:id="rId41"/>
    <p:sldId id="446" r:id="rId42"/>
    <p:sldId id="447" r:id="rId43"/>
    <p:sldId id="448" r:id="rId44"/>
    <p:sldId id="457" r:id="rId45"/>
    <p:sldId id="450" r:id="rId46"/>
    <p:sldId id="451" r:id="rId47"/>
    <p:sldId id="452" r:id="rId48"/>
    <p:sldId id="453" r:id="rId49"/>
    <p:sldId id="45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p:scale>
          <a:sx n="113" d="100"/>
          <a:sy n="113" d="100"/>
        </p:scale>
        <p:origin x="-93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8AA20-9064-4C01-8214-43E2E3D1D69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6C2E5C78-8813-4EB7-900C-475F30673FC9}" type="pres">
      <dgm:prSet presAssocID="{C908AA20-9064-4C01-8214-43E2E3D1D693}" presName="cycle" presStyleCnt="0">
        <dgm:presLayoutVars>
          <dgm:dir/>
          <dgm:resizeHandles val="exact"/>
        </dgm:presLayoutVars>
      </dgm:prSet>
      <dgm:spPr/>
      <dgm:t>
        <a:bodyPr/>
        <a:lstStyle/>
        <a:p>
          <a:endParaRPr lang="en-US"/>
        </a:p>
      </dgm:t>
    </dgm:pt>
  </dgm:ptLst>
  <dgm:cxnLst>
    <dgm:cxn modelId="{3588AD3E-83C2-47B8-9678-366991F7F943}" type="presOf" srcId="{C908AA20-9064-4C01-8214-43E2E3D1D693}" destId="{6C2E5C78-8813-4EB7-900C-475F30673FC9}"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87998-9A4D-4B86-B05D-54176C447A43}" type="doc">
      <dgm:prSet loTypeId="urn:microsoft.com/office/officeart/2005/8/layout/process1" loCatId="process" qsTypeId="urn:microsoft.com/office/officeart/2005/8/quickstyle/simple1" qsCatId="simple" csTypeId="urn:microsoft.com/office/officeart/2005/8/colors/accent1_2" csCatId="accent1" phldr="1"/>
      <dgm:spPr/>
    </dgm:pt>
    <dgm:pt modelId="{72D59994-0230-423D-B50D-DF35BEBAB599}">
      <dgm:prSet phldrT="[Text]"/>
      <dgm:spPr>
        <a:solidFill>
          <a:schemeClr val="accent1"/>
        </a:solidFill>
      </dgm:spPr>
      <dgm:t>
        <a:bodyPr/>
        <a:lstStyle/>
        <a:p>
          <a:r>
            <a:rPr lang="en-US" dirty="0" smtClean="0"/>
            <a:t>Invite</a:t>
          </a:r>
          <a:endParaRPr lang="en-US" dirty="0"/>
        </a:p>
      </dgm:t>
    </dgm:pt>
    <dgm:pt modelId="{938255FA-FAE0-4CF3-8588-986AF625D9B4}" type="parTrans" cxnId="{08649E3E-D9EA-4432-802C-A888B23C5FD9}">
      <dgm:prSet/>
      <dgm:spPr/>
      <dgm:t>
        <a:bodyPr/>
        <a:lstStyle/>
        <a:p>
          <a:endParaRPr lang="en-US"/>
        </a:p>
      </dgm:t>
    </dgm:pt>
    <dgm:pt modelId="{A74E27D5-171D-40DB-B517-AF78F7C7B6F7}" type="sibTrans" cxnId="{08649E3E-D9EA-4432-802C-A888B23C5FD9}">
      <dgm:prSet/>
      <dgm:spPr/>
      <dgm:t>
        <a:bodyPr/>
        <a:lstStyle/>
        <a:p>
          <a:endParaRPr lang="en-US"/>
        </a:p>
      </dgm:t>
    </dgm:pt>
    <dgm:pt modelId="{5DFAD5D9-5F4E-40D5-BA07-8FACA029E275}">
      <dgm:prSet phldrT="[Text]"/>
      <dgm:spPr>
        <a:solidFill>
          <a:schemeClr val="accent1"/>
        </a:solidFill>
      </dgm:spPr>
      <dgm:t>
        <a:bodyPr/>
        <a:lstStyle/>
        <a:p>
          <a:r>
            <a:rPr lang="en-US" dirty="0" smtClean="0"/>
            <a:t>Options</a:t>
          </a:r>
          <a:endParaRPr lang="en-US" dirty="0"/>
        </a:p>
      </dgm:t>
    </dgm:pt>
    <dgm:pt modelId="{275132A9-2A07-40F9-B21D-E988FF2A1ECB}" type="parTrans" cxnId="{1740813A-545F-49B0-85DA-4F7949526309}">
      <dgm:prSet/>
      <dgm:spPr/>
      <dgm:t>
        <a:bodyPr/>
        <a:lstStyle/>
        <a:p>
          <a:endParaRPr lang="en-US"/>
        </a:p>
      </dgm:t>
    </dgm:pt>
    <dgm:pt modelId="{9E5290DB-5DE9-42C3-AAEB-775F1A93C382}" type="sibTrans" cxnId="{1740813A-545F-49B0-85DA-4F7949526309}">
      <dgm:prSet/>
      <dgm:spPr/>
      <dgm:t>
        <a:bodyPr/>
        <a:lstStyle/>
        <a:p>
          <a:endParaRPr lang="en-US"/>
        </a:p>
      </dgm:t>
    </dgm:pt>
    <dgm:pt modelId="{2C7F955D-665F-49DE-9687-C9D3AE20F6FA}">
      <dgm:prSet phldrT="[Text]"/>
      <dgm:spPr>
        <a:solidFill>
          <a:schemeClr val="accent1"/>
        </a:solidFill>
      </dgm:spPr>
      <dgm:t>
        <a:bodyPr/>
        <a:lstStyle/>
        <a:p>
          <a:r>
            <a:rPr lang="en-US" dirty="0" smtClean="0"/>
            <a:t>Benefits and Risks</a:t>
          </a:r>
          <a:endParaRPr lang="en-US" dirty="0"/>
        </a:p>
      </dgm:t>
    </dgm:pt>
    <dgm:pt modelId="{01ABE436-E996-46C4-8F9C-90C72CD41560}" type="parTrans" cxnId="{94806421-A467-4F54-BFB1-389598E07B21}">
      <dgm:prSet/>
      <dgm:spPr/>
      <dgm:t>
        <a:bodyPr/>
        <a:lstStyle/>
        <a:p>
          <a:endParaRPr lang="en-US"/>
        </a:p>
      </dgm:t>
    </dgm:pt>
    <dgm:pt modelId="{72CBAD52-CCFB-49AD-A4EA-9187C04F5601}" type="sibTrans" cxnId="{94806421-A467-4F54-BFB1-389598E07B21}">
      <dgm:prSet/>
      <dgm:spPr/>
      <dgm:t>
        <a:bodyPr/>
        <a:lstStyle/>
        <a:p>
          <a:endParaRPr lang="en-US"/>
        </a:p>
      </dgm:t>
    </dgm:pt>
    <dgm:pt modelId="{BC914BC3-943D-4E80-8C5B-681AF097B028}">
      <dgm:prSet/>
      <dgm:spPr>
        <a:solidFill>
          <a:schemeClr val="accent1"/>
        </a:solidFill>
      </dgm:spPr>
      <dgm:t>
        <a:bodyPr/>
        <a:lstStyle/>
        <a:p>
          <a:r>
            <a:rPr lang="en-US" dirty="0" smtClean="0"/>
            <a:t>Patient Preferences</a:t>
          </a:r>
          <a:endParaRPr lang="en-US" dirty="0"/>
        </a:p>
      </dgm:t>
    </dgm:pt>
    <dgm:pt modelId="{3F0E25D6-423F-4A06-9294-7FF37C9552C6}" type="parTrans" cxnId="{407FD3EA-452A-490D-9FED-F4DF41DA40D5}">
      <dgm:prSet/>
      <dgm:spPr/>
      <dgm:t>
        <a:bodyPr/>
        <a:lstStyle/>
        <a:p>
          <a:endParaRPr lang="en-US"/>
        </a:p>
      </dgm:t>
    </dgm:pt>
    <dgm:pt modelId="{1B38CBD6-9938-45D6-87F0-43D19353EC41}" type="sibTrans" cxnId="{407FD3EA-452A-490D-9FED-F4DF41DA40D5}">
      <dgm:prSet/>
      <dgm:spPr/>
      <dgm:t>
        <a:bodyPr/>
        <a:lstStyle/>
        <a:p>
          <a:endParaRPr lang="en-US"/>
        </a:p>
      </dgm:t>
    </dgm:pt>
    <dgm:pt modelId="{F7283F1E-0672-46E9-9C2E-BB244CB9820A}">
      <dgm:prSet/>
      <dgm:spPr>
        <a:solidFill>
          <a:schemeClr val="accent1"/>
        </a:solidFill>
      </dgm:spPr>
      <dgm:t>
        <a:bodyPr/>
        <a:lstStyle/>
        <a:p>
          <a:r>
            <a:rPr lang="en-US" dirty="0" smtClean="0"/>
            <a:t>Deliberate and Decide</a:t>
          </a:r>
          <a:endParaRPr lang="en-US" dirty="0"/>
        </a:p>
      </dgm:t>
    </dgm:pt>
    <dgm:pt modelId="{503B6258-51AA-4B5F-94FB-C23F12ED6372}" type="parTrans" cxnId="{5B8A1C39-10A8-4239-848A-61E7704611F5}">
      <dgm:prSet/>
      <dgm:spPr/>
      <dgm:t>
        <a:bodyPr/>
        <a:lstStyle/>
        <a:p>
          <a:endParaRPr lang="en-US"/>
        </a:p>
      </dgm:t>
    </dgm:pt>
    <dgm:pt modelId="{B97D4F11-7010-489B-9914-E50822898DC3}" type="sibTrans" cxnId="{5B8A1C39-10A8-4239-848A-61E7704611F5}">
      <dgm:prSet/>
      <dgm:spPr/>
      <dgm:t>
        <a:bodyPr/>
        <a:lstStyle/>
        <a:p>
          <a:endParaRPr lang="en-US"/>
        </a:p>
      </dgm:t>
    </dgm:pt>
    <dgm:pt modelId="{8AA38A58-BE19-41B0-840E-160DB8621CE6}">
      <dgm:prSet custT="1"/>
      <dgm:spPr>
        <a:solidFill>
          <a:schemeClr val="accent1"/>
        </a:solidFill>
      </dgm:spPr>
      <dgm:t>
        <a:bodyPr/>
        <a:lstStyle/>
        <a:p>
          <a:r>
            <a:rPr lang="en-US" sz="1050" dirty="0" smtClean="0"/>
            <a:t>Implementation</a:t>
          </a:r>
          <a:endParaRPr lang="en-US" sz="1050" dirty="0"/>
        </a:p>
      </dgm:t>
    </dgm:pt>
    <dgm:pt modelId="{7A1B3F7C-DA08-4566-BF79-06CFC0A9E1ED}" type="parTrans" cxnId="{3BEAFDD7-0668-46C9-AAA2-B4754E6217F6}">
      <dgm:prSet/>
      <dgm:spPr/>
      <dgm:t>
        <a:bodyPr/>
        <a:lstStyle/>
        <a:p>
          <a:endParaRPr lang="en-US"/>
        </a:p>
      </dgm:t>
    </dgm:pt>
    <dgm:pt modelId="{84688966-9512-474A-BBB6-90FBB410911B}" type="sibTrans" cxnId="{3BEAFDD7-0668-46C9-AAA2-B4754E6217F6}">
      <dgm:prSet/>
      <dgm:spPr/>
      <dgm:t>
        <a:bodyPr/>
        <a:lstStyle/>
        <a:p>
          <a:endParaRPr lang="en-US"/>
        </a:p>
      </dgm:t>
    </dgm:pt>
    <dgm:pt modelId="{82C30429-29FD-40AA-9762-865E9918805A}" type="pres">
      <dgm:prSet presAssocID="{CD187998-9A4D-4B86-B05D-54176C447A43}" presName="Name0" presStyleCnt="0">
        <dgm:presLayoutVars>
          <dgm:dir/>
          <dgm:resizeHandles val="exact"/>
        </dgm:presLayoutVars>
      </dgm:prSet>
      <dgm:spPr/>
    </dgm:pt>
    <dgm:pt modelId="{AB24E57C-5477-4C6B-8C71-32E7082AA78A}" type="pres">
      <dgm:prSet presAssocID="{72D59994-0230-423D-B50D-DF35BEBAB599}" presName="node" presStyleLbl="node1" presStyleIdx="0" presStyleCnt="6">
        <dgm:presLayoutVars>
          <dgm:bulletEnabled val="1"/>
        </dgm:presLayoutVars>
      </dgm:prSet>
      <dgm:spPr/>
      <dgm:t>
        <a:bodyPr/>
        <a:lstStyle/>
        <a:p>
          <a:endParaRPr lang="en-US"/>
        </a:p>
      </dgm:t>
    </dgm:pt>
    <dgm:pt modelId="{2C2D8373-2E36-47A6-8EC0-D76B51B915B3}" type="pres">
      <dgm:prSet presAssocID="{A74E27D5-171D-40DB-B517-AF78F7C7B6F7}" presName="sibTrans" presStyleLbl="sibTrans2D1" presStyleIdx="0" presStyleCnt="5"/>
      <dgm:spPr/>
      <dgm:t>
        <a:bodyPr/>
        <a:lstStyle/>
        <a:p>
          <a:endParaRPr lang="en-US"/>
        </a:p>
      </dgm:t>
    </dgm:pt>
    <dgm:pt modelId="{2F403AEE-ECD6-4DA9-BA33-1D86719736B5}" type="pres">
      <dgm:prSet presAssocID="{A74E27D5-171D-40DB-B517-AF78F7C7B6F7}" presName="connectorText" presStyleLbl="sibTrans2D1" presStyleIdx="0" presStyleCnt="5"/>
      <dgm:spPr/>
      <dgm:t>
        <a:bodyPr/>
        <a:lstStyle/>
        <a:p>
          <a:endParaRPr lang="en-US"/>
        </a:p>
      </dgm:t>
    </dgm:pt>
    <dgm:pt modelId="{383B047C-6AE7-4427-87B6-946EB80491A7}" type="pres">
      <dgm:prSet presAssocID="{5DFAD5D9-5F4E-40D5-BA07-8FACA029E275}" presName="node" presStyleLbl="node1" presStyleIdx="1" presStyleCnt="6">
        <dgm:presLayoutVars>
          <dgm:bulletEnabled val="1"/>
        </dgm:presLayoutVars>
      </dgm:prSet>
      <dgm:spPr/>
      <dgm:t>
        <a:bodyPr/>
        <a:lstStyle/>
        <a:p>
          <a:endParaRPr lang="en-US"/>
        </a:p>
      </dgm:t>
    </dgm:pt>
    <dgm:pt modelId="{F9DA3552-C2C6-45D9-B4BB-14388B3D7092}" type="pres">
      <dgm:prSet presAssocID="{9E5290DB-5DE9-42C3-AAEB-775F1A93C382}" presName="sibTrans" presStyleLbl="sibTrans2D1" presStyleIdx="1" presStyleCnt="5"/>
      <dgm:spPr/>
      <dgm:t>
        <a:bodyPr/>
        <a:lstStyle/>
        <a:p>
          <a:endParaRPr lang="en-US"/>
        </a:p>
      </dgm:t>
    </dgm:pt>
    <dgm:pt modelId="{CF1E6401-BB8E-4F99-98B1-6078D8517FC1}" type="pres">
      <dgm:prSet presAssocID="{9E5290DB-5DE9-42C3-AAEB-775F1A93C382}" presName="connectorText" presStyleLbl="sibTrans2D1" presStyleIdx="1" presStyleCnt="5"/>
      <dgm:spPr/>
      <dgm:t>
        <a:bodyPr/>
        <a:lstStyle/>
        <a:p>
          <a:endParaRPr lang="en-US"/>
        </a:p>
      </dgm:t>
    </dgm:pt>
    <dgm:pt modelId="{051C3561-F90A-4306-8EAF-43BE27B337DF}" type="pres">
      <dgm:prSet presAssocID="{2C7F955D-665F-49DE-9687-C9D3AE20F6FA}" presName="node" presStyleLbl="node1" presStyleIdx="2" presStyleCnt="6">
        <dgm:presLayoutVars>
          <dgm:bulletEnabled val="1"/>
        </dgm:presLayoutVars>
      </dgm:prSet>
      <dgm:spPr/>
      <dgm:t>
        <a:bodyPr/>
        <a:lstStyle/>
        <a:p>
          <a:endParaRPr lang="en-US"/>
        </a:p>
      </dgm:t>
    </dgm:pt>
    <dgm:pt modelId="{7EB4249A-F640-4F23-ABEC-533083677500}" type="pres">
      <dgm:prSet presAssocID="{72CBAD52-CCFB-49AD-A4EA-9187C04F5601}" presName="sibTrans" presStyleLbl="sibTrans2D1" presStyleIdx="2" presStyleCnt="5"/>
      <dgm:spPr/>
      <dgm:t>
        <a:bodyPr/>
        <a:lstStyle/>
        <a:p>
          <a:endParaRPr lang="en-US"/>
        </a:p>
      </dgm:t>
    </dgm:pt>
    <dgm:pt modelId="{210A4FB5-F087-4057-A323-68297D46748A}" type="pres">
      <dgm:prSet presAssocID="{72CBAD52-CCFB-49AD-A4EA-9187C04F5601}" presName="connectorText" presStyleLbl="sibTrans2D1" presStyleIdx="2" presStyleCnt="5"/>
      <dgm:spPr/>
      <dgm:t>
        <a:bodyPr/>
        <a:lstStyle/>
        <a:p>
          <a:endParaRPr lang="en-US"/>
        </a:p>
      </dgm:t>
    </dgm:pt>
    <dgm:pt modelId="{11BE23CE-3AFC-4157-B8D0-4CCD2A58D2C3}" type="pres">
      <dgm:prSet presAssocID="{BC914BC3-943D-4E80-8C5B-681AF097B028}" presName="node" presStyleLbl="node1" presStyleIdx="3" presStyleCnt="6">
        <dgm:presLayoutVars>
          <dgm:bulletEnabled val="1"/>
        </dgm:presLayoutVars>
      </dgm:prSet>
      <dgm:spPr/>
      <dgm:t>
        <a:bodyPr/>
        <a:lstStyle/>
        <a:p>
          <a:endParaRPr lang="en-US"/>
        </a:p>
      </dgm:t>
    </dgm:pt>
    <dgm:pt modelId="{29206153-5E09-4E01-BA82-DB97D0B4E615}" type="pres">
      <dgm:prSet presAssocID="{1B38CBD6-9938-45D6-87F0-43D19353EC41}" presName="sibTrans" presStyleLbl="sibTrans2D1" presStyleIdx="3" presStyleCnt="5"/>
      <dgm:spPr/>
      <dgm:t>
        <a:bodyPr/>
        <a:lstStyle/>
        <a:p>
          <a:endParaRPr lang="en-US"/>
        </a:p>
      </dgm:t>
    </dgm:pt>
    <dgm:pt modelId="{D024635F-0239-45F5-9527-5C55012A7FC2}" type="pres">
      <dgm:prSet presAssocID="{1B38CBD6-9938-45D6-87F0-43D19353EC41}" presName="connectorText" presStyleLbl="sibTrans2D1" presStyleIdx="3" presStyleCnt="5"/>
      <dgm:spPr/>
      <dgm:t>
        <a:bodyPr/>
        <a:lstStyle/>
        <a:p>
          <a:endParaRPr lang="en-US"/>
        </a:p>
      </dgm:t>
    </dgm:pt>
    <dgm:pt modelId="{EB2CF6A2-8A10-4B71-9A88-DE6176516F88}" type="pres">
      <dgm:prSet presAssocID="{F7283F1E-0672-46E9-9C2E-BB244CB9820A}" presName="node" presStyleLbl="node1" presStyleIdx="4" presStyleCnt="6">
        <dgm:presLayoutVars>
          <dgm:bulletEnabled val="1"/>
        </dgm:presLayoutVars>
      </dgm:prSet>
      <dgm:spPr/>
      <dgm:t>
        <a:bodyPr/>
        <a:lstStyle/>
        <a:p>
          <a:endParaRPr lang="en-US"/>
        </a:p>
      </dgm:t>
    </dgm:pt>
    <dgm:pt modelId="{09F2CEBC-2BC9-4F88-94BB-F542F043F2D7}" type="pres">
      <dgm:prSet presAssocID="{B97D4F11-7010-489B-9914-E50822898DC3}" presName="sibTrans" presStyleLbl="sibTrans2D1" presStyleIdx="4" presStyleCnt="5"/>
      <dgm:spPr/>
      <dgm:t>
        <a:bodyPr/>
        <a:lstStyle/>
        <a:p>
          <a:endParaRPr lang="en-US"/>
        </a:p>
      </dgm:t>
    </dgm:pt>
    <dgm:pt modelId="{BCD6F7A9-DE2A-41A1-8F0E-DB43BB727F56}" type="pres">
      <dgm:prSet presAssocID="{B97D4F11-7010-489B-9914-E50822898DC3}" presName="connectorText" presStyleLbl="sibTrans2D1" presStyleIdx="4" presStyleCnt="5"/>
      <dgm:spPr/>
      <dgm:t>
        <a:bodyPr/>
        <a:lstStyle/>
        <a:p>
          <a:endParaRPr lang="en-US"/>
        </a:p>
      </dgm:t>
    </dgm:pt>
    <dgm:pt modelId="{44DFF794-402B-4F89-9BB0-86D6968315A6}" type="pres">
      <dgm:prSet presAssocID="{8AA38A58-BE19-41B0-840E-160DB8621CE6}" presName="node" presStyleLbl="node1" presStyleIdx="5" presStyleCnt="6">
        <dgm:presLayoutVars>
          <dgm:bulletEnabled val="1"/>
        </dgm:presLayoutVars>
      </dgm:prSet>
      <dgm:spPr/>
      <dgm:t>
        <a:bodyPr/>
        <a:lstStyle/>
        <a:p>
          <a:endParaRPr lang="en-US"/>
        </a:p>
      </dgm:t>
    </dgm:pt>
  </dgm:ptLst>
  <dgm:cxnLst>
    <dgm:cxn modelId="{3BEAFDD7-0668-46C9-AAA2-B4754E6217F6}" srcId="{CD187998-9A4D-4B86-B05D-54176C447A43}" destId="{8AA38A58-BE19-41B0-840E-160DB8621CE6}" srcOrd="5" destOrd="0" parTransId="{7A1B3F7C-DA08-4566-BF79-06CFC0A9E1ED}" sibTransId="{84688966-9512-474A-BBB6-90FBB410911B}"/>
    <dgm:cxn modelId="{1740813A-545F-49B0-85DA-4F7949526309}" srcId="{CD187998-9A4D-4B86-B05D-54176C447A43}" destId="{5DFAD5D9-5F4E-40D5-BA07-8FACA029E275}" srcOrd="1" destOrd="0" parTransId="{275132A9-2A07-40F9-B21D-E988FF2A1ECB}" sibTransId="{9E5290DB-5DE9-42C3-AAEB-775F1A93C382}"/>
    <dgm:cxn modelId="{01B7F722-014F-4D2E-AD75-397622BAD1D9}" type="presOf" srcId="{72CBAD52-CCFB-49AD-A4EA-9187C04F5601}" destId="{210A4FB5-F087-4057-A323-68297D46748A}" srcOrd="1" destOrd="0" presId="urn:microsoft.com/office/officeart/2005/8/layout/process1"/>
    <dgm:cxn modelId="{9515B437-42E9-4CFC-BE0D-6C5B7F26B547}" type="presOf" srcId="{9E5290DB-5DE9-42C3-AAEB-775F1A93C382}" destId="{F9DA3552-C2C6-45D9-B4BB-14388B3D7092}" srcOrd="0" destOrd="0" presId="urn:microsoft.com/office/officeart/2005/8/layout/process1"/>
    <dgm:cxn modelId="{E35AC5B3-96D9-48C0-8A52-3E7175ED5C2C}" type="presOf" srcId="{72D59994-0230-423D-B50D-DF35BEBAB599}" destId="{AB24E57C-5477-4C6B-8C71-32E7082AA78A}" srcOrd="0" destOrd="0" presId="urn:microsoft.com/office/officeart/2005/8/layout/process1"/>
    <dgm:cxn modelId="{E25E29BB-30EA-4077-B210-1E34AAAA41FF}" type="presOf" srcId="{5DFAD5D9-5F4E-40D5-BA07-8FACA029E275}" destId="{383B047C-6AE7-4427-87B6-946EB80491A7}" srcOrd="0" destOrd="0" presId="urn:microsoft.com/office/officeart/2005/8/layout/process1"/>
    <dgm:cxn modelId="{3862A9BB-2885-4B02-9133-52BBAFD31DC0}" type="presOf" srcId="{B97D4F11-7010-489B-9914-E50822898DC3}" destId="{BCD6F7A9-DE2A-41A1-8F0E-DB43BB727F56}" srcOrd="1" destOrd="0" presId="urn:microsoft.com/office/officeart/2005/8/layout/process1"/>
    <dgm:cxn modelId="{680BB803-DC91-43A3-98EC-7EB42CCB9C73}" type="presOf" srcId="{8AA38A58-BE19-41B0-840E-160DB8621CE6}" destId="{44DFF794-402B-4F89-9BB0-86D6968315A6}" srcOrd="0" destOrd="0" presId="urn:microsoft.com/office/officeart/2005/8/layout/process1"/>
    <dgm:cxn modelId="{119E5979-A423-4BBE-ABC0-E315992E47DD}" type="presOf" srcId="{CD187998-9A4D-4B86-B05D-54176C447A43}" destId="{82C30429-29FD-40AA-9762-865E9918805A}" srcOrd="0" destOrd="0" presId="urn:microsoft.com/office/officeart/2005/8/layout/process1"/>
    <dgm:cxn modelId="{C128DB46-C927-4F52-892C-DDF7A58354D7}" type="presOf" srcId="{A74E27D5-171D-40DB-B517-AF78F7C7B6F7}" destId="{2F403AEE-ECD6-4DA9-BA33-1D86719736B5}" srcOrd="1" destOrd="0" presId="urn:microsoft.com/office/officeart/2005/8/layout/process1"/>
    <dgm:cxn modelId="{55C4017C-AEB4-4451-B6EA-BC41CC0976EB}" type="presOf" srcId="{A74E27D5-171D-40DB-B517-AF78F7C7B6F7}" destId="{2C2D8373-2E36-47A6-8EC0-D76B51B915B3}" srcOrd="0" destOrd="0" presId="urn:microsoft.com/office/officeart/2005/8/layout/process1"/>
    <dgm:cxn modelId="{0C285BD7-EC5C-42E0-955C-D0174128305D}" type="presOf" srcId="{F7283F1E-0672-46E9-9C2E-BB244CB9820A}" destId="{EB2CF6A2-8A10-4B71-9A88-DE6176516F88}" srcOrd="0" destOrd="0" presId="urn:microsoft.com/office/officeart/2005/8/layout/process1"/>
    <dgm:cxn modelId="{94806421-A467-4F54-BFB1-389598E07B21}" srcId="{CD187998-9A4D-4B86-B05D-54176C447A43}" destId="{2C7F955D-665F-49DE-9687-C9D3AE20F6FA}" srcOrd="2" destOrd="0" parTransId="{01ABE436-E996-46C4-8F9C-90C72CD41560}" sibTransId="{72CBAD52-CCFB-49AD-A4EA-9187C04F5601}"/>
    <dgm:cxn modelId="{5316AD29-76D0-4CCF-A211-F541DB85CC78}" type="presOf" srcId="{1B38CBD6-9938-45D6-87F0-43D19353EC41}" destId="{D024635F-0239-45F5-9527-5C55012A7FC2}" srcOrd="1" destOrd="0" presId="urn:microsoft.com/office/officeart/2005/8/layout/process1"/>
    <dgm:cxn modelId="{407FD3EA-452A-490D-9FED-F4DF41DA40D5}" srcId="{CD187998-9A4D-4B86-B05D-54176C447A43}" destId="{BC914BC3-943D-4E80-8C5B-681AF097B028}" srcOrd="3" destOrd="0" parTransId="{3F0E25D6-423F-4A06-9294-7FF37C9552C6}" sibTransId="{1B38CBD6-9938-45D6-87F0-43D19353EC41}"/>
    <dgm:cxn modelId="{B90D1982-9C99-420C-8438-9E81356B81F4}" type="presOf" srcId="{BC914BC3-943D-4E80-8C5B-681AF097B028}" destId="{11BE23CE-3AFC-4157-B8D0-4CCD2A58D2C3}" srcOrd="0" destOrd="0" presId="urn:microsoft.com/office/officeart/2005/8/layout/process1"/>
    <dgm:cxn modelId="{531B1B52-8812-46D4-B575-85FA02FE01C9}" type="presOf" srcId="{B97D4F11-7010-489B-9914-E50822898DC3}" destId="{09F2CEBC-2BC9-4F88-94BB-F542F043F2D7}" srcOrd="0" destOrd="0" presId="urn:microsoft.com/office/officeart/2005/8/layout/process1"/>
    <dgm:cxn modelId="{471B8444-F46B-4C1B-8F63-670E75723E58}" type="presOf" srcId="{9E5290DB-5DE9-42C3-AAEB-775F1A93C382}" destId="{CF1E6401-BB8E-4F99-98B1-6078D8517FC1}" srcOrd="1" destOrd="0" presId="urn:microsoft.com/office/officeart/2005/8/layout/process1"/>
    <dgm:cxn modelId="{918D6668-523D-46A0-8DE0-C9B451D06D18}" type="presOf" srcId="{1B38CBD6-9938-45D6-87F0-43D19353EC41}" destId="{29206153-5E09-4E01-BA82-DB97D0B4E615}" srcOrd="0" destOrd="0" presId="urn:microsoft.com/office/officeart/2005/8/layout/process1"/>
    <dgm:cxn modelId="{298EEEBB-203B-4C9E-9A5A-99C2279C57CF}" type="presOf" srcId="{2C7F955D-665F-49DE-9687-C9D3AE20F6FA}" destId="{051C3561-F90A-4306-8EAF-43BE27B337DF}" srcOrd="0" destOrd="0" presId="urn:microsoft.com/office/officeart/2005/8/layout/process1"/>
    <dgm:cxn modelId="{4AD31683-7540-411F-80A9-331C70ED04D2}" type="presOf" srcId="{72CBAD52-CCFB-49AD-A4EA-9187C04F5601}" destId="{7EB4249A-F640-4F23-ABEC-533083677500}" srcOrd="0" destOrd="0" presId="urn:microsoft.com/office/officeart/2005/8/layout/process1"/>
    <dgm:cxn modelId="{08649E3E-D9EA-4432-802C-A888B23C5FD9}" srcId="{CD187998-9A4D-4B86-B05D-54176C447A43}" destId="{72D59994-0230-423D-B50D-DF35BEBAB599}" srcOrd="0" destOrd="0" parTransId="{938255FA-FAE0-4CF3-8588-986AF625D9B4}" sibTransId="{A74E27D5-171D-40DB-B517-AF78F7C7B6F7}"/>
    <dgm:cxn modelId="{5B8A1C39-10A8-4239-848A-61E7704611F5}" srcId="{CD187998-9A4D-4B86-B05D-54176C447A43}" destId="{F7283F1E-0672-46E9-9C2E-BB244CB9820A}" srcOrd="4" destOrd="0" parTransId="{503B6258-51AA-4B5F-94FB-C23F12ED6372}" sibTransId="{B97D4F11-7010-489B-9914-E50822898DC3}"/>
    <dgm:cxn modelId="{A1849C67-6B57-4CE9-8B27-ABC8F6299D6E}" type="presParOf" srcId="{82C30429-29FD-40AA-9762-865E9918805A}" destId="{AB24E57C-5477-4C6B-8C71-32E7082AA78A}" srcOrd="0" destOrd="0" presId="urn:microsoft.com/office/officeart/2005/8/layout/process1"/>
    <dgm:cxn modelId="{D35CA2BE-3FE1-4098-9BC6-AF45CCEC6146}" type="presParOf" srcId="{82C30429-29FD-40AA-9762-865E9918805A}" destId="{2C2D8373-2E36-47A6-8EC0-D76B51B915B3}" srcOrd="1" destOrd="0" presId="urn:microsoft.com/office/officeart/2005/8/layout/process1"/>
    <dgm:cxn modelId="{B35124CC-FDE1-4AD3-910F-910FE98AF99F}" type="presParOf" srcId="{2C2D8373-2E36-47A6-8EC0-D76B51B915B3}" destId="{2F403AEE-ECD6-4DA9-BA33-1D86719736B5}" srcOrd="0" destOrd="0" presId="urn:microsoft.com/office/officeart/2005/8/layout/process1"/>
    <dgm:cxn modelId="{51AFB4D4-0ACC-41C5-8281-1CA25421C5DD}" type="presParOf" srcId="{82C30429-29FD-40AA-9762-865E9918805A}" destId="{383B047C-6AE7-4427-87B6-946EB80491A7}" srcOrd="2" destOrd="0" presId="urn:microsoft.com/office/officeart/2005/8/layout/process1"/>
    <dgm:cxn modelId="{BFEFCCFE-52F6-4E43-821C-9B9FFEB99668}" type="presParOf" srcId="{82C30429-29FD-40AA-9762-865E9918805A}" destId="{F9DA3552-C2C6-45D9-B4BB-14388B3D7092}" srcOrd="3" destOrd="0" presId="urn:microsoft.com/office/officeart/2005/8/layout/process1"/>
    <dgm:cxn modelId="{BAF7AEFE-E3DE-4AC3-9FCE-68F9BB57FD2C}" type="presParOf" srcId="{F9DA3552-C2C6-45D9-B4BB-14388B3D7092}" destId="{CF1E6401-BB8E-4F99-98B1-6078D8517FC1}" srcOrd="0" destOrd="0" presId="urn:microsoft.com/office/officeart/2005/8/layout/process1"/>
    <dgm:cxn modelId="{51BEC86D-FE72-4A0B-AC5B-D695ADF12DD1}" type="presParOf" srcId="{82C30429-29FD-40AA-9762-865E9918805A}" destId="{051C3561-F90A-4306-8EAF-43BE27B337DF}" srcOrd="4" destOrd="0" presId="urn:microsoft.com/office/officeart/2005/8/layout/process1"/>
    <dgm:cxn modelId="{4982440B-44F8-49E4-AF3A-4669566EE21D}" type="presParOf" srcId="{82C30429-29FD-40AA-9762-865E9918805A}" destId="{7EB4249A-F640-4F23-ABEC-533083677500}" srcOrd="5" destOrd="0" presId="urn:microsoft.com/office/officeart/2005/8/layout/process1"/>
    <dgm:cxn modelId="{1BF0D906-3E13-4081-AA3F-DBBBC323971A}" type="presParOf" srcId="{7EB4249A-F640-4F23-ABEC-533083677500}" destId="{210A4FB5-F087-4057-A323-68297D46748A}" srcOrd="0" destOrd="0" presId="urn:microsoft.com/office/officeart/2005/8/layout/process1"/>
    <dgm:cxn modelId="{E0FF0896-2D80-4262-9944-12351F701CD3}" type="presParOf" srcId="{82C30429-29FD-40AA-9762-865E9918805A}" destId="{11BE23CE-3AFC-4157-B8D0-4CCD2A58D2C3}" srcOrd="6" destOrd="0" presId="urn:microsoft.com/office/officeart/2005/8/layout/process1"/>
    <dgm:cxn modelId="{480451E7-62F3-49C6-BF9B-51DC163D6B91}" type="presParOf" srcId="{82C30429-29FD-40AA-9762-865E9918805A}" destId="{29206153-5E09-4E01-BA82-DB97D0B4E615}" srcOrd="7" destOrd="0" presId="urn:microsoft.com/office/officeart/2005/8/layout/process1"/>
    <dgm:cxn modelId="{E3355F8A-4A6E-4011-85E3-2488E5DD0970}" type="presParOf" srcId="{29206153-5E09-4E01-BA82-DB97D0B4E615}" destId="{D024635F-0239-45F5-9527-5C55012A7FC2}" srcOrd="0" destOrd="0" presId="urn:microsoft.com/office/officeart/2005/8/layout/process1"/>
    <dgm:cxn modelId="{704EBB4F-8693-48EA-8B3E-34802DCB08BA}" type="presParOf" srcId="{82C30429-29FD-40AA-9762-865E9918805A}" destId="{EB2CF6A2-8A10-4B71-9A88-DE6176516F88}" srcOrd="8" destOrd="0" presId="urn:microsoft.com/office/officeart/2005/8/layout/process1"/>
    <dgm:cxn modelId="{F975B2D1-4E49-49E8-A3BA-C2F59B2D2E77}" type="presParOf" srcId="{82C30429-29FD-40AA-9762-865E9918805A}" destId="{09F2CEBC-2BC9-4F88-94BB-F542F043F2D7}" srcOrd="9" destOrd="0" presId="urn:microsoft.com/office/officeart/2005/8/layout/process1"/>
    <dgm:cxn modelId="{66149F4E-3040-46CC-8EB9-4B7BBA9BA019}" type="presParOf" srcId="{09F2CEBC-2BC9-4F88-94BB-F542F043F2D7}" destId="{BCD6F7A9-DE2A-41A1-8F0E-DB43BB727F56}" srcOrd="0" destOrd="0" presId="urn:microsoft.com/office/officeart/2005/8/layout/process1"/>
    <dgm:cxn modelId="{5CD729D5-57FF-4C77-B273-39672745F54F}" type="presParOf" srcId="{82C30429-29FD-40AA-9762-865E9918805A}" destId="{44DFF794-402B-4F89-9BB0-86D6968315A6}"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4906C1-0D55-40D6-A3A3-0D9D99DD177A}" type="slidenum">
              <a:rPr lang="en-US"/>
              <a:pPr/>
              <a:t>‹#›</a:t>
            </a:fld>
            <a:endParaRPr lang="en-US"/>
          </a:p>
        </p:txBody>
      </p:sp>
    </p:spTree>
    <p:extLst>
      <p:ext uri="{BB962C8B-B14F-4D97-AF65-F5344CB8AC3E}">
        <p14:creationId xmlns:p14="http://schemas.microsoft.com/office/powerpoint/2010/main" val="26897095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3120DA-7219-4A64-A7D9-C39EAB5D5066}" type="slidenum">
              <a:rPr lang="en-US"/>
              <a:pPr/>
              <a:t>9</a:t>
            </a:fld>
            <a:endParaRPr lang="en-US"/>
          </a:p>
        </p:txBody>
      </p:sp>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p:txBody>
          <a:bodyPr lIns="91430" tIns="45716" rIns="91430" bIns="45716"/>
          <a:lstStyle/>
          <a:p>
            <a:r>
              <a:rPr lang="en-US"/>
              <a:t>RW</a:t>
            </a:r>
          </a:p>
          <a:p>
            <a:r>
              <a:rPr lang="en-US"/>
              <a:t>One might say that all decisions are preference sensitive</a:t>
            </a:r>
          </a:p>
          <a:p>
            <a:r>
              <a:rPr lang="en-US"/>
              <a:t>But the distinction between effective care and PSC care is important</a:t>
            </a:r>
          </a:p>
          <a:p>
            <a:r>
              <a:rPr lang="en-US"/>
              <a:t>Our job as physicians, many would say, is to increase the uptake of Effective Care and promote SDM for PSC</a:t>
            </a:r>
          </a:p>
        </p:txBody>
      </p:sp>
      <p:sp>
        <p:nvSpPr>
          <p:cNvPr id="21299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606D210F-588A-444A-8C5B-F6AAEEE67D12}" type="slidenum">
              <a:rPr lang="en-US" sz="1200"/>
              <a:pPr algn="r"/>
              <a:t>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1593E6-B317-4934-ACCA-336C3079BEB5}" type="slidenum">
              <a:rPr lang="en-US">
                <a:solidFill>
                  <a:prstClr val="black"/>
                </a:solidFill>
              </a:rPr>
              <a:pPr/>
              <a:t>19</a:t>
            </a:fld>
            <a:endParaRPr lang="en-US">
              <a:solidFill>
                <a:prstClr val="black"/>
              </a:solidFill>
            </a:endParaRPr>
          </a:p>
        </p:txBody>
      </p:sp>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p:txBody>
          <a:bodyPr lIns="93167" tIns="46585" rIns="93167" bIns="46585"/>
          <a:lstStyle/>
          <a:p>
            <a:r>
              <a:rPr lang="en-US"/>
              <a:t>KC</a:t>
            </a:r>
          </a:p>
          <a:p>
            <a:endParaRPr lang="en-US"/>
          </a:p>
        </p:txBody>
      </p:sp>
      <p:sp>
        <p:nvSpPr>
          <p:cNvPr id="262148" name="Slide Number Placeholder 3"/>
          <p:cNvSpPr txBox="1">
            <a:spLocks noGrp="1"/>
          </p:cNvSpPr>
          <p:nvPr/>
        </p:nvSpPr>
        <p:spPr bwMode="auto">
          <a:xfrm>
            <a:off x="3884029" y="8684926"/>
            <a:ext cx="2972421" cy="457513"/>
          </a:xfrm>
          <a:prstGeom prst="rect">
            <a:avLst/>
          </a:prstGeom>
          <a:noFill/>
          <a:ln w="9525">
            <a:noFill/>
            <a:miter lim="800000"/>
            <a:headEnd/>
            <a:tailEnd/>
          </a:ln>
        </p:spPr>
        <p:txBody>
          <a:bodyPr lIns="93167" tIns="46585" rIns="93167" bIns="46585" anchor="b"/>
          <a:lstStyle/>
          <a:p>
            <a:pPr algn="r"/>
            <a:fld id="{4B1D137F-9DDA-480C-82F6-EF1C585B4FFA}" type="slidenum">
              <a:rPr lang="en-US" sz="1200">
                <a:solidFill>
                  <a:prstClr val="black"/>
                </a:solidFill>
                <a:latin typeface="Arial" charset="0"/>
              </a:rPr>
              <a:pPr algn="r"/>
              <a:t>19</a:t>
            </a:fld>
            <a:endParaRPr lang="en-US" sz="1200"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Patients at MGH have really liked getting the decision aids from their clinicians. Included in this slide are some of their comments….</a:t>
            </a:r>
          </a:p>
          <a:p>
            <a:endParaRPr lang="en-US" altLang="en-US" smtClean="0"/>
          </a:p>
          <a:p>
            <a:r>
              <a:rPr lang="en-US" altLang="en-US" smtClean="0"/>
              <a:t>We’ve also surveyed providers and found that a big predictor in whether or not they will prescribe a decision aid is if they have watched one. They also have realized that the use of DAs does not increase  the length of a patient visit. If anything, we have heard that the decision aid provides better use of the visit time. Patients already come in with questions and are ready for a higher level discussion after reviewing the DA.</a:t>
            </a:r>
          </a:p>
          <a:p>
            <a:endParaRPr lang="en-US" altLang="en-US" smtClean="0"/>
          </a:p>
          <a:p>
            <a:r>
              <a:rPr lang="en-US" altLang="en-US" smtClean="0"/>
              <a:t>We realize in primary care there are some gaps in the ability to communicate risks and probabilities of outcomes. Many clinicians also don’t feel comfortable asking patients for their goals and preferences when trying to make a treatment decision. The decisions aids help fill this gap.</a:t>
            </a:r>
          </a:p>
        </p:txBody>
      </p:sp>
      <p:sp>
        <p:nvSpPr>
          <p:cNvPr id="7168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smtClean="0">
                <a:solidFill>
                  <a:srgbClr val="000000"/>
                </a:solidFill>
                <a:cs typeface="Arial" pitchFamily="34" charset="0"/>
              </a:rPr>
              <a:t>Population Health Management</a:t>
            </a:r>
          </a:p>
        </p:txBody>
      </p:sp>
      <p:sp>
        <p:nvSpPr>
          <p:cNvPr id="71685" name="Slide Number Placeholder 4"/>
          <p:cNvSpPr>
            <a:spLocks noGrp="1"/>
          </p:cNvSpPr>
          <p:nvPr>
            <p:ph type="sldNum" sz="quarter" idx="5"/>
          </p:nvPr>
        </p:nvSpPr>
        <p:spPr bwMode="auto">
          <a:noFill/>
          <a:ln>
            <a:miter lim="800000"/>
            <a:headEnd/>
            <a:tailEnd/>
          </a:ln>
        </p:spPr>
        <p:txBody>
          <a:bodyPr/>
          <a:lstStyle/>
          <a:p>
            <a:fld id="{0EEB2BCD-190E-4923-89CA-4D771E1328E6}" type="slidenum">
              <a:rPr lang="en-US" altLang="en-US">
                <a:solidFill>
                  <a:srgbClr val="000000"/>
                </a:solidFill>
              </a:rPr>
              <a:pPr/>
              <a:t>24</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7EDD8-D494-464F-AB9C-D51616B83088}" type="slidenum">
              <a:rPr lang="en-US"/>
              <a:pPr/>
              <a:t>28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996C7-5977-4B26-9687-591B5AD00941}" type="slidenum">
              <a:rPr lang="en-US"/>
              <a:pPr/>
              <a:t>36</a:t>
            </a:fld>
            <a:endParaRPr lang="en-US"/>
          </a:p>
        </p:txBody>
      </p:sp>
      <p:sp>
        <p:nvSpPr>
          <p:cNvPr id="409602" name="Rectangle 2"/>
          <p:cNvSpPr>
            <a:spLocks noGrp="1" noRot="1" noChangeAspect="1" noTextEdit="1"/>
          </p:cNvSpPr>
          <p:nvPr>
            <p:ph type="sldImg"/>
          </p:nvPr>
        </p:nvSpPr>
        <p:spPr>
          <a:xfrm>
            <a:off x="1146175" y="685800"/>
            <a:ext cx="4567238" cy="3427413"/>
          </a:xfrm>
          <a:ln/>
        </p:spPr>
      </p:sp>
      <p:sp>
        <p:nvSpPr>
          <p:cNvPr id="409603" name="Rectangle 3"/>
          <p:cNvSpPr>
            <a:spLocks noGrp="1"/>
          </p:cNvSpPr>
          <p:nvPr>
            <p:ph type="body" idx="1"/>
          </p:nvPr>
        </p:nvSpPr>
        <p:spPr>
          <a:xfrm>
            <a:off x="686421" y="4342464"/>
            <a:ext cx="5485158" cy="4116049"/>
          </a:xfrm>
        </p:spPr>
        <p:txBody>
          <a:bodyPr lIns="91424" tIns="45712" rIns="91424" bIns="45712"/>
          <a:lstStyle/>
          <a:p>
            <a:r>
              <a:rPr lang="en-US" sz="1800" dirty="0"/>
              <a:t>Discuss how the guide was helpful.  Did it help participants to:</a:t>
            </a:r>
          </a:p>
          <a:p>
            <a:pPr>
              <a:buFont typeface="Wingdings" pitchFamily="2" charset="2"/>
              <a:buChar char="Ø"/>
            </a:pPr>
            <a:r>
              <a:rPr lang="en-US" sz="1800" dirty="0"/>
              <a:t>Organize their thoughts</a:t>
            </a:r>
          </a:p>
          <a:p>
            <a:pPr>
              <a:buFont typeface="Wingdings" pitchFamily="2" charset="2"/>
              <a:buChar char="Ø"/>
            </a:pPr>
            <a:r>
              <a:rPr lang="en-US" sz="1800" dirty="0"/>
              <a:t>Think about issues that hadn’t previously occurred to them</a:t>
            </a:r>
          </a:p>
          <a:p>
            <a:pPr>
              <a:buFont typeface="Wingdings" pitchFamily="2" charset="2"/>
              <a:buChar char="Ø"/>
            </a:pPr>
            <a:r>
              <a:rPr lang="en-US" sz="1800" dirty="0"/>
              <a:t>Clarify what is most important to them related to the decision</a:t>
            </a:r>
          </a:p>
          <a:p>
            <a:pPr>
              <a:buFont typeface="Wingdings" pitchFamily="2" charset="2"/>
              <a:buChar char="Ø"/>
            </a:pPr>
            <a:endParaRPr lang="en-US" sz="1800" dirty="0"/>
          </a:p>
          <a:p>
            <a:pPr>
              <a:buFont typeface="Wingdings" pitchFamily="2" charset="2"/>
              <a:buNone/>
            </a:pPr>
            <a:r>
              <a:rPr lang="en-US" sz="1800" dirty="0"/>
              <a:t>How might you use the guide in your own practice?</a:t>
            </a:r>
          </a:p>
          <a:p>
            <a:pPr>
              <a:buFont typeface="Wingdings" pitchFamily="2" charset="2"/>
              <a:buChar char="Ø"/>
            </a:pPr>
            <a:endParaRPr 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831AFCE-5E79-4317-9A74-6C6EA83ECDAF}" type="slidenum">
              <a:rPr lang="en-US" smtClean="0">
                <a:solidFill>
                  <a:prstClr val="black"/>
                </a:solidFill>
              </a:rPr>
              <a:pPr/>
              <a:t>42</a:t>
            </a:fld>
            <a:endParaRPr lang="en-US" smtClean="0">
              <a:solidFill>
                <a:prstClr val="black"/>
              </a:solidFill>
            </a:endParaRPr>
          </a:p>
        </p:txBody>
      </p:sp>
      <p:sp>
        <p:nvSpPr>
          <p:cNvPr id="117763" name="Rectangle 2"/>
          <p:cNvSpPr>
            <a:spLocks noGrp="1" noRot="1" noChangeAspect="1" noChangeArrowheads="1" noTextEdit="1"/>
          </p:cNvSpPr>
          <p:nvPr>
            <p:ph type="sldImg"/>
          </p:nvPr>
        </p:nvSpPr>
        <p:spPr>
          <a:xfrm>
            <a:off x="1130300" y="674688"/>
            <a:ext cx="4598988" cy="3449637"/>
          </a:xfrm>
          <a:ln/>
        </p:spPr>
      </p:sp>
      <p:sp>
        <p:nvSpPr>
          <p:cNvPr id="117764" name="Rectangle 3"/>
          <p:cNvSpPr>
            <a:spLocks noGrp="1" noChangeArrowheads="1"/>
          </p:cNvSpPr>
          <p:nvPr>
            <p:ph type="body" idx="1"/>
          </p:nvPr>
        </p:nvSpPr>
        <p:spPr>
          <a:xfrm>
            <a:off x="894522" y="4345587"/>
            <a:ext cx="5068957" cy="4123856"/>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GH_RGB.png"/>
          <p:cNvPicPr>
            <a:picLocks noChangeAspect="1"/>
          </p:cNvPicPr>
          <p:nvPr userDrawn="1"/>
        </p:nvPicPr>
        <p:blipFill>
          <a:blip r:embed="rId2" cstate="print"/>
          <a:srcRect/>
          <a:stretch>
            <a:fillRect/>
          </a:stretch>
        </p:blipFill>
        <p:spPr bwMode="auto">
          <a:xfrm>
            <a:off x="152400" y="6400800"/>
            <a:ext cx="1752600" cy="354013"/>
          </a:xfrm>
          <a:prstGeom prst="rect">
            <a:avLst/>
          </a:prstGeom>
          <a:noFill/>
          <a:ln w="9525">
            <a:noFill/>
            <a:miter lim="800000"/>
            <a:headEnd/>
            <a:tailEnd/>
          </a:ln>
        </p:spPr>
      </p:pic>
      <p:pic>
        <p:nvPicPr>
          <p:cNvPr id="5" name="Picture 5" descr="HDSC-logo-design_FINAL_color"/>
          <p:cNvPicPr>
            <a:picLocks noChangeAspect="1" noChangeArrowheads="1"/>
          </p:cNvPicPr>
          <p:nvPr userDrawn="1"/>
        </p:nvPicPr>
        <p:blipFill>
          <a:blip r:embed="rId3" cstate="print"/>
          <a:srcRect/>
          <a:stretch>
            <a:fillRect/>
          </a:stretch>
        </p:blipFill>
        <p:spPr bwMode="auto">
          <a:xfrm>
            <a:off x="6477000" y="6261100"/>
            <a:ext cx="2333625" cy="520700"/>
          </a:xfrm>
          <a:prstGeom prst="rect">
            <a:avLst/>
          </a:prstGeom>
          <a:noFill/>
          <a:ln w="9525">
            <a:noFill/>
            <a:miter lim="800000"/>
            <a:headEnd/>
            <a:tailEnd/>
          </a:ln>
        </p:spPr>
      </p:pic>
      <p:sp>
        <p:nvSpPr>
          <p:cNvPr id="10242" name="Rectangle 2"/>
          <p:cNvSpPr>
            <a:spLocks noGrp="1" noChangeArrowheads="1"/>
          </p:cNvSpPr>
          <p:nvPr>
            <p:ph type="ctrTitle"/>
          </p:nvPr>
        </p:nvSpPr>
        <p:spPr>
          <a:xfrm>
            <a:off x="0" y="0"/>
            <a:ext cx="9144000" cy="3886200"/>
          </a:xfrm>
          <a:solidFill>
            <a:srgbClr val="007CA4"/>
          </a:solidFill>
          <a:ln>
            <a:solidFill>
              <a:srgbClr val="000080"/>
            </a:solidFill>
          </a:ln>
        </p:spPr>
        <p:txBody>
          <a:bodyPr/>
          <a:lstStyle>
            <a:lvl1pPr>
              <a:defRPr sz="4000">
                <a:solidFill>
                  <a:schemeClr val="bg1"/>
                </a:solidFill>
              </a:defRPr>
            </a:lvl1pPr>
          </a:lstStyle>
          <a:p>
            <a:r>
              <a:rPr lang="en-US"/>
              <a:t>Click to edit Master title style</a:t>
            </a:r>
          </a:p>
        </p:txBody>
      </p:sp>
      <p:sp>
        <p:nvSpPr>
          <p:cNvPr id="10243" name="Rectangle 3"/>
          <p:cNvSpPr>
            <a:spLocks noGrp="1" noChangeArrowheads="1"/>
          </p:cNvSpPr>
          <p:nvPr>
            <p:ph type="subTitle" idx="1"/>
          </p:nvPr>
        </p:nvSpPr>
        <p:spPr>
          <a:xfrm>
            <a:off x="0" y="3886200"/>
            <a:ext cx="9144000" cy="1828800"/>
          </a:xfrm>
          <a:solidFill>
            <a:srgbClr val="007CA4"/>
          </a:solidFill>
          <a:ln>
            <a:solidFill>
              <a:schemeClr val="accent2"/>
            </a:solidFill>
          </a:ln>
        </p:spPr>
        <p:txBody>
          <a:bodyPr/>
          <a:lstStyle>
            <a:lvl1pPr marL="0" indent="0" algn="ct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9E188-4CAB-480D-A74B-DE86DB2779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3947D6-0035-4C9C-85C4-6A2B1DEA30A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0AC123-4254-4F34-ADF1-544F875808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898DD4-F2B7-4F19-A951-A7402090AF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A9DA9E-BDD6-430C-9EB3-9BB01A17F65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E272EB-4742-40B8-944E-C200D1BA45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F56066-C34A-4957-A66D-335D9A57016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FE8DC3-6AA1-4CF3-8AA4-01D79B8DC9B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ADCB49-E970-4F53-BEFA-8EF2B8A1495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B298AD-70AE-414D-B6C0-13EC070799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15D05-3C44-467D-ACC4-1682981A6B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15F28-A0A8-4580-ADF1-817CFD6B38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MAGIC">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0"/>
            <a:ext cx="9144000" cy="6858000"/>
          </a:xfrm>
          <a:prstGeom prst="rect">
            <a:avLst/>
          </a:prstGeom>
          <a:solidFill>
            <a:schemeClr val="bg2"/>
          </a:solidFill>
          <a:ln w="9525">
            <a:noFill/>
            <a:miter lim="800000"/>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GB" altLang="en-US" smtClean="0">
              <a:solidFill>
                <a:srgbClr val="000000"/>
              </a:solidFill>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MGH_RGB.png"/>
          <p:cNvPicPr>
            <a:picLocks noChangeAspect="1"/>
          </p:cNvPicPr>
          <p:nvPr userDrawn="1"/>
        </p:nvPicPr>
        <p:blipFill>
          <a:blip r:embed="rId13" cstate="print"/>
          <a:srcRect/>
          <a:stretch>
            <a:fillRect/>
          </a:stretch>
        </p:blipFill>
        <p:spPr bwMode="auto">
          <a:xfrm>
            <a:off x="152400" y="6400800"/>
            <a:ext cx="1752600" cy="354013"/>
          </a:xfrm>
          <a:prstGeom prst="rect">
            <a:avLst/>
          </a:prstGeom>
          <a:noFill/>
          <a:ln w="9525">
            <a:noFill/>
            <a:miter lim="800000"/>
            <a:headEnd/>
            <a:tailEnd/>
          </a:ln>
        </p:spPr>
      </p:pic>
      <p:pic>
        <p:nvPicPr>
          <p:cNvPr id="1029" name="Picture 9" descr="HDSC-logo-design_FINAL_color"/>
          <p:cNvPicPr>
            <a:picLocks noChangeAspect="1" noChangeArrowheads="1"/>
          </p:cNvPicPr>
          <p:nvPr userDrawn="1"/>
        </p:nvPicPr>
        <p:blipFill>
          <a:blip r:embed="rId14" cstate="print"/>
          <a:srcRect/>
          <a:stretch>
            <a:fillRect/>
          </a:stretch>
        </p:blipFill>
        <p:spPr bwMode="auto">
          <a:xfrm>
            <a:off x="6477000" y="6261100"/>
            <a:ext cx="2333625" cy="520700"/>
          </a:xfrm>
          <a:prstGeom prst="rect">
            <a:avLst/>
          </a:prstGeom>
          <a:noFill/>
          <a:ln w="9525">
            <a:noFill/>
            <a:miter lim="800000"/>
            <a:headEnd/>
            <a:tailEnd/>
          </a:ln>
        </p:spPr>
      </p:pic>
      <p:graphicFrame>
        <p:nvGraphicFramePr>
          <p:cNvPr id="1048" name="Group 24"/>
          <p:cNvGraphicFramePr>
            <a:graphicFrameLocks noGrp="1"/>
          </p:cNvGraphicFramePr>
          <p:nvPr/>
        </p:nvGraphicFramePr>
        <p:xfrm>
          <a:off x="533400" y="1371600"/>
          <a:ext cx="8153400" cy="518160"/>
        </p:xfrm>
        <a:graphic>
          <a:graphicData uri="http://schemas.openxmlformats.org/drawingml/2006/table">
            <a:tbl>
              <a:tblPr/>
              <a:tblGrid>
                <a:gridCol w="81534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w="28575" cap="flat" cmpd="sng" algn="ctr">
                      <a:solidFill>
                        <a:srgbClr val="007CA4"/>
                      </a:solidFill>
                      <a:prstDash val="solid"/>
                      <a:round/>
                      <a:headEnd type="none" w="med" len="med"/>
                      <a:tailEnd type="none" w="med" len="med"/>
                    </a:lnT>
                    <a:lnB cap="flat">
                      <a:noFill/>
                    </a:lnB>
                    <a:lnTlToBr>
                      <a:noFill/>
                    </a:lnTlToBr>
                    <a:lnBlToTr>
                      <a:noFill/>
                    </a:lnBlToTr>
                    <a:noFill/>
                  </a:tcPr>
                </a:tc>
              </a:tr>
            </a:tbl>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Tahoma" pitchFamily="34" charset="0"/>
        </a:defRPr>
      </a:lvl2pPr>
      <a:lvl3pPr algn="ctr" rtl="0" eaLnBrk="0" fontAlgn="base" hangingPunct="0">
        <a:spcBef>
          <a:spcPct val="0"/>
        </a:spcBef>
        <a:spcAft>
          <a:spcPct val="0"/>
        </a:spcAft>
        <a:defRPr sz="3600" b="1">
          <a:solidFill>
            <a:schemeClr val="accent2"/>
          </a:solidFill>
          <a:latin typeface="Tahoma" pitchFamily="34" charset="0"/>
        </a:defRPr>
      </a:lvl3pPr>
      <a:lvl4pPr algn="ctr" rtl="0" eaLnBrk="0" fontAlgn="base" hangingPunct="0">
        <a:spcBef>
          <a:spcPct val="0"/>
        </a:spcBef>
        <a:spcAft>
          <a:spcPct val="0"/>
        </a:spcAft>
        <a:defRPr sz="3600" b="1">
          <a:solidFill>
            <a:schemeClr val="accent2"/>
          </a:solidFill>
          <a:latin typeface="Tahoma" pitchFamily="34" charset="0"/>
        </a:defRPr>
      </a:lvl4pPr>
      <a:lvl5pPr algn="ctr" rtl="0" eaLnBrk="0" fontAlgn="base" hangingPunct="0">
        <a:spcBef>
          <a:spcPct val="0"/>
        </a:spcBef>
        <a:spcAft>
          <a:spcPct val="0"/>
        </a:spcAft>
        <a:defRPr sz="3600" b="1">
          <a:solidFill>
            <a:schemeClr val="accent2"/>
          </a:solidFill>
          <a:latin typeface="Tahoma" pitchFamily="34" charset="0"/>
        </a:defRPr>
      </a:lvl5pPr>
      <a:lvl6pPr marL="457200" algn="ctr" rtl="0" fontAlgn="base">
        <a:spcBef>
          <a:spcPct val="0"/>
        </a:spcBef>
        <a:spcAft>
          <a:spcPct val="0"/>
        </a:spcAft>
        <a:defRPr sz="3600" b="1">
          <a:solidFill>
            <a:schemeClr val="accent2"/>
          </a:solidFill>
          <a:latin typeface="Tahoma" pitchFamily="34" charset="0"/>
        </a:defRPr>
      </a:lvl6pPr>
      <a:lvl7pPr marL="914400" algn="ctr" rtl="0" fontAlgn="base">
        <a:spcBef>
          <a:spcPct val="0"/>
        </a:spcBef>
        <a:spcAft>
          <a:spcPct val="0"/>
        </a:spcAft>
        <a:defRPr sz="3600" b="1">
          <a:solidFill>
            <a:schemeClr val="accent2"/>
          </a:solidFill>
          <a:latin typeface="Tahoma" pitchFamily="34" charset="0"/>
        </a:defRPr>
      </a:lvl7pPr>
      <a:lvl8pPr marL="1371600" algn="ctr" rtl="0" fontAlgn="base">
        <a:spcBef>
          <a:spcPct val="0"/>
        </a:spcBef>
        <a:spcAft>
          <a:spcPct val="0"/>
        </a:spcAft>
        <a:defRPr sz="3600" b="1">
          <a:solidFill>
            <a:schemeClr val="accent2"/>
          </a:solidFill>
          <a:latin typeface="Tahoma" pitchFamily="34" charset="0"/>
        </a:defRPr>
      </a:lvl8pPr>
      <a:lvl9pPr marL="1828800" algn="ctr" rtl="0" fontAlgn="base">
        <a:spcBef>
          <a:spcPct val="0"/>
        </a:spcBef>
        <a:spcAft>
          <a:spcPct val="0"/>
        </a:spcAft>
        <a:defRPr sz="3600" b="1">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D54260-7ABA-41D9-8201-13D613777F4D}"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3600" b="1">
          <a:solidFill>
            <a:srgbClr val="0033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b="1">
          <a:solidFill>
            <a:srgbClr val="003366"/>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url=http://www.diabetesmine.com/2012/08/the-ethics-of-exhibiting-at-diabetes-expos-2.html/ada-logo&amp;rct=j&amp;frm=1&amp;q=&amp;esrc=s&amp;sa=U&amp;ei=hB2ZU-nQCJLJsQSXoIGABg&amp;ved=0CBYQ9QEwAA&amp;usg=AFQjCNHr878i6kujiHp_Z56PliMKP70FO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400" b="0" dirty="0" smtClean="0">
                <a:latin typeface="+mn-lt"/>
              </a:rPr>
              <a:t>Shared Decision Making: A Path to High-Value Care</a:t>
            </a:r>
            <a:endParaRPr lang="en-US" sz="5400" dirty="0" smtClean="0">
              <a:latin typeface="+mn-lt"/>
            </a:endParaRPr>
          </a:p>
        </p:txBody>
      </p:sp>
      <p:sp>
        <p:nvSpPr>
          <p:cNvPr id="3075" name="Rectangle 3"/>
          <p:cNvSpPr>
            <a:spLocks noGrp="1" noChangeArrowheads="1"/>
          </p:cNvSpPr>
          <p:nvPr>
            <p:ph type="subTitle" idx="1"/>
          </p:nvPr>
        </p:nvSpPr>
        <p:spPr>
          <a:xfrm>
            <a:off x="0" y="2971800"/>
            <a:ext cx="9144000" cy="2743200"/>
          </a:xfrm>
          <a:ln>
            <a:noFill/>
          </a:ln>
        </p:spPr>
        <p:txBody>
          <a:bodyPr/>
          <a:lstStyle/>
          <a:p>
            <a:pPr eaLnBrk="1" hangingPunct="1"/>
            <a:endParaRPr lang="en-US" dirty="0" smtClean="0"/>
          </a:p>
          <a:p>
            <a:pPr>
              <a:lnSpc>
                <a:spcPct val="80000"/>
              </a:lnSpc>
            </a:pPr>
            <a:r>
              <a:rPr lang="en-US" sz="2000" dirty="0" smtClean="0"/>
              <a:t>2016 CTC-RI Annual </a:t>
            </a:r>
            <a:r>
              <a:rPr lang="en-US" sz="2000" smtClean="0"/>
              <a:t>Learning Collaborative</a:t>
            </a:r>
          </a:p>
          <a:p>
            <a:pPr>
              <a:lnSpc>
                <a:spcPct val="80000"/>
              </a:lnSpc>
            </a:pPr>
            <a:r>
              <a:rPr lang="en-US" sz="2000" dirty="0" smtClean="0"/>
              <a:t>Advancing Primary Care: Practicing with Value</a:t>
            </a:r>
          </a:p>
          <a:p>
            <a:pPr>
              <a:lnSpc>
                <a:spcPct val="80000"/>
              </a:lnSpc>
            </a:pPr>
            <a:r>
              <a:rPr lang="en-US" sz="2000" dirty="0" smtClean="0"/>
              <a:t>October 20,2016</a:t>
            </a:r>
          </a:p>
          <a:p>
            <a:pPr>
              <a:lnSpc>
                <a:spcPct val="80000"/>
              </a:lnSpc>
            </a:pPr>
            <a:r>
              <a:rPr lang="en-US" sz="1800" dirty="0" smtClean="0"/>
              <a:t/>
            </a:r>
            <a:br>
              <a:rPr lang="en-US" sz="1800" dirty="0" smtClean="0"/>
            </a:br>
            <a:r>
              <a:rPr lang="en-US" sz="1800" dirty="0" smtClean="0"/>
              <a:t>Karen Sepucha, PhD</a:t>
            </a:r>
          </a:p>
          <a:p>
            <a:pPr>
              <a:lnSpc>
                <a:spcPct val="80000"/>
              </a:lnSpc>
            </a:pPr>
            <a:r>
              <a:rPr lang="en-US" sz="1800" dirty="0" smtClean="0"/>
              <a:t>Leigh Simmons, MD</a:t>
            </a:r>
          </a:p>
          <a:p>
            <a:pPr>
              <a:lnSpc>
                <a:spcPct val="80000"/>
              </a:lnSpc>
            </a:pPr>
            <a:r>
              <a:rPr lang="en-US" sz="1800" dirty="0" smtClean="0"/>
              <a:t>MGH Health Decision Sciences Center</a:t>
            </a:r>
          </a:p>
          <a:p>
            <a:pPr eaLnBrk="1" hangingPunct="1"/>
            <a:r>
              <a:rPr lang="en-US" sz="1600" dirty="0" smtClean="0"/>
              <a:t>www.massgeneral.org/decisionsciences/</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6"/>
          <p:cNvSpPr>
            <a:spLocks noGrp="1"/>
          </p:cNvSpPr>
          <p:nvPr>
            <p:ph type="title" idx="4294967295"/>
          </p:nvPr>
        </p:nvSpPr>
        <p:spPr>
          <a:xfrm>
            <a:off x="457200" y="1879600"/>
            <a:ext cx="8229600" cy="1371600"/>
          </a:xfrm>
        </p:spPr>
        <p:txBody>
          <a:bodyPr/>
          <a:lstStyle/>
          <a:p>
            <a:pPr eaLnBrk="1" hangingPunct="1">
              <a:defRPr/>
            </a:pPr>
            <a:r>
              <a:rPr lang="en-US" sz="4000" dirty="0" smtClean="0">
                <a:solidFill>
                  <a:schemeClr val="accent5">
                    <a:lumMod val="50000"/>
                  </a:schemeClr>
                </a:solidFill>
              </a:rPr>
              <a:t>How to get clinicians and patients to do this?</a:t>
            </a:r>
          </a:p>
        </p:txBody>
      </p:sp>
      <p:sp>
        <p:nvSpPr>
          <p:cNvPr id="34819"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ctr" defTabSz="457200"/>
            <a:fld id="{FB1A602F-A234-40DC-86E7-D00D545AAAD6}" type="slidenum">
              <a:rPr lang="en-US" sz="1200">
                <a:solidFill>
                  <a:schemeClr val="accent2"/>
                </a:solidFill>
                <a:latin typeface="Corbel" pitchFamily="34" charset="0"/>
                <a:ea typeface="MS PGothic" pitchFamily="34" charset="-128"/>
              </a:rPr>
              <a:pPr algn="ctr" defTabSz="457200"/>
              <a:t>10</a:t>
            </a:fld>
            <a:endParaRPr lang="en-US" sz="1200">
              <a:solidFill>
                <a:schemeClr val="accent2"/>
              </a:solidFill>
              <a:latin typeface="Corbel" pitchFamily="34" charset="0"/>
              <a:ea typeface="MS PGothic"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txBox="1">
            <a:spLocks noGrp="1"/>
          </p:cNvSpPr>
          <p:nvPr/>
        </p:nvSpPr>
        <p:spPr>
          <a:xfrm>
            <a:off x="6799263" y="6356350"/>
            <a:ext cx="2147887" cy="365125"/>
          </a:xfrm>
          <a:prstGeom prst="rect">
            <a:avLst/>
          </a:prstGeom>
          <a:noFill/>
        </p:spPr>
        <p:txBody>
          <a:bodyPr anchor="ctr"/>
          <a:lstStyle/>
          <a:p>
            <a:pPr algn="r" defTabSz="457200" fontAlgn="auto">
              <a:spcBef>
                <a:spcPts val="0"/>
              </a:spcBef>
              <a:spcAft>
                <a:spcPts val="0"/>
              </a:spcAft>
              <a:defRPr/>
            </a:pPr>
            <a:fld id="{B07EBE87-FE0D-48ED-9ABD-95B1B22558D6}" type="slidenum">
              <a:rPr lang="en-US" sz="1000">
                <a:solidFill>
                  <a:schemeClr val="tx1">
                    <a:tint val="75000"/>
                  </a:schemeClr>
                </a:solidFill>
                <a:latin typeface="Tahoma"/>
                <a:cs typeface="Tahoma"/>
              </a:rPr>
              <a:pPr algn="r" defTabSz="457200" fontAlgn="auto">
                <a:spcBef>
                  <a:spcPts val="0"/>
                </a:spcBef>
                <a:spcAft>
                  <a:spcPts val="0"/>
                </a:spcAft>
                <a:defRPr/>
              </a:pPr>
              <a:t>11</a:t>
            </a:fld>
            <a:endParaRPr lang="en-US" sz="1000">
              <a:solidFill>
                <a:schemeClr val="tx1">
                  <a:tint val="75000"/>
                </a:schemeClr>
              </a:solidFill>
              <a:latin typeface="Tahoma"/>
              <a:cs typeface="Tahoma"/>
            </a:endParaRPr>
          </a:p>
        </p:txBody>
      </p:sp>
      <p:pic>
        <p:nvPicPr>
          <p:cNvPr id="35843" name="Object 2"/>
          <p:cNvPicPr>
            <a:picLocks noChangeAspect="1" noChangeArrowheads="1"/>
          </p:cNvPicPr>
          <p:nvPr/>
        </p:nvPicPr>
        <p:blipFill>
          <a:blip r:embed="rId2" cstate="print"/>
          <a:srcRect/>
          <a:stretch>
            <a:fillRect/>
          </a:stretch>
        </p:blipFill>
        <p:spPr bwMode="auto">
          <a:xfrm>
            <a:off x="381000" y="2057400"/>
            <a:ext cx="5181600" cy="4116388"/>
          </a:xfrm>
          <a:prstGeom prst="rect">
            <a:avLst/>
          </a:prstGeom>
          <a:noFill/>
          <a:ln w="9525">
            <a:noFill/>
            <a:miter lim="800000"/>
            <a:headEnd/>
            <a:tailEnd/>
          </a:ln>
        </p:spPr>
      </p:pic>
      <p:sp>
        <p:nvSpPr>
          <p:cNvPr id="35844" name="Text Box 5"/>
          <p:cNvSpPr txBox="1">
            <a:spLocks noChangeArrowheads="1"/>
          </p:cNvSpPr>
          <p:nvPr/>
        </p:nvSpPr>
        <p:spPr bwMode="auto">
          <a:xfrm>
            <a:off x="228600" y="242888"/>
            <a:ext cx="9144000" cy="954087"/>
          </a:xfrm>
          <a:prstGeom prst="rect">
            <a:avLst/>
          </a:prstGeom>
          <a:noFill/>
          <a:ln w="9525">
            <a:noFill/>
            <a:miter lim="800000"/>
            <a:headEnd/>
            <a:tailEnd/>
          </a:ln>
        </p:spPr>
        <p:txBody>
          <a:bodyPr>
            <a:spAutoFit/>
          </a:bodyPr>
          <a:lstStyle/>
          <a:p>
            <a:pPr>
              <a:spcBef>
                <a:spcPct val="50000"/>
              </a:spcBef>
            </a:pPr>
            <a:r>
              <a:rPr lang="en-US" sz="2800">
                <a:solidFill>
                  <a:srgbClr val="003366"/>
                </a:solidFill>
              </a:rPr>
              <a:t>A common sentiment among healthcare providers regarding shared decision making:</a:t>
            </a:r>
          </a:p>
        </p:txBody>
      </p:sp>
      <p:sp>
        <p:nvSpPr>
          <p:cNvPr id="35845" name="Text Placeholder 1"/>
          <p:cNvSpPr>
            <a:spLocks noGrp="1"/>
          </p:cNvSpPr>
          <p:nvPr>
            <p:ph type="body" sz="quarter" idx="4294967295"/>
          </p:nvPr>
        </p:nvSpPr>
        <p:spPr>
          <a:xfrm>
            <a:off x="4191000" y="1676400"/>
            <a:ext cx="4708525" cy="4440238"/>
          </a:xfrm>
        </p:spPr>
        <p:txBody>
          <a:bodyPr/>
          <a:lstStyle/>
          <a:p>
            <a:pPr marL="0" indent="0" algn="ctr">
              <a:buFontTx/>
              <a:buNone/>
            </a:pPr>
            <a:endParaRPr lang="en-US" sz="4000" smtClean="0"/>
          </a:p>
          <a:p>
            <a:pPr marL="0" indent="0">
              <a:buFontTx/>
              <a:buNone/>
            </a:pPr>
            <a:r>
              <a:rPr lang="en-US" sz="4000" i="1" smtClean="0"/>
              <a:t>“We already do that      all the time.”</a:t>
            </a:r>
            <a:r>
              <a:rPr lang="en-US" sz="400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4060825" y="1965325"/>
            <a:ext cx="4630738" cy="1616075"/>
          </a:xfrm>
          <a:prstGeom prst="rect">
            <a:avLst/>
          </a:prstGeom>
          <a:noFill/>
          <a:ln w="9525">
            <a:noFill/>
            <a:miter lim="800000"/>
            <a:headEnd/>
            <a:tailEnd/>
          </a:ln>
        </p:spPr>
        <p:txBody>
          <a:bodyPr>
            <a:spAutoFit/>
          </a:bodyPr>
          <a:lstStyle/>
          <a:p>
            <a:pPr>
              <a:spcBef>
                <a:spcPct val="50000"/>
              </a:spcBef>
            </a:pPr>
            <a:r>
              <a:rPr lang="en-US" sz="2000" i="1">
                <a:ea typeface="MS PGothic" pitchFamily="34" charset="-128"/>
              </a:rPr>
              <a:t> “they didn’t say to me, “Well, we could remove the breast, we could do this, we could do that.”  They just said, “This is what we’re going to do.”  And that was it—I wasn’t in on the decision.”</a:t>
            </a:r>
          </a:p>
        </p:txBody>
      </p:sp>
      <p:sp>
        <p:nvSpPr>
          <p:cNvPr id="485379" name="Text Box 3"/>
          <p:cNvSpPr txBox="1">
            <a:spLocks noChangeArrowheads="1"/>
          </p:cNvSpPr>
          <p:nvPr/>
        </p:nvSpPr>
        <p:spPr bwMode="auto">
          <a:xfrm>
            <a:off x="4038600" y="4860925"/>
            <a:ext cx="4870450" cy="1477328"/>
          </a:xfrm>
          <a:prstGeom prst="rect">
            <a:avLst/>
          </a:prstGeom>
          <a:noFill/>
          <a:ln w="9525">
            <a:noFill/>
            <a:miter lim="800000"/>
            <a:headEnd/>
            <a:tailEnd/>
          </a:ln>
        </p:spPr>
        <p:txBody>
          <a:bodyPr>
            <a:spAutoFit/>
          </a:bodyPr>
          <a:lstStyle/>
          <a:p>
            <a:pPr>
              <a:spcBef>
                <a:spcPct val="50000"/>
              </a:spcBef>
            </a:pPr>
            <a:r>
              <a:rPr lang="en-US" i="1" dirty="0">
                <a:ea typeface="MS PGothic" pitchFamily="34" charset="-128"/>
              </a:rPr>
              <a:t>“I made the decision.  I’m very happy with the lumpectomy because that’s what I wanted to do from the beginning. They [my doctors] didn’t disagree.  They didn’t agree.  They just said, “Okay.”  They understood.”  </a:t>
            </a:r>
          </a:p>
        </p:txBody>
      </p:sp>
      <p:sp>
        <p:nvSpPr>
          <p:cNvPr id="485380" name="Text Box 4"/>
          <p:cNvSpPr txBox="1">
            <a:spLocks noChangeArrowheads="1"/>
          </p:cNvSpPr>
          <p:nvPr/>
        </p:nvSpPr>
        <p:spPr bwMode="auto">
          <a:xfrm>
            <a:off x="3971925" y="3429000"/>
            <a:ext cx="4911725" cy="1616075"/>
          </a:xfrm>
          <a:prstGeom prst="rect">
            <a:avLst/>
          </a:prstGeom>
          <a:noFill/>
          <a:ln w="9525">
            <a:noFill/>
            <a:miter lim="800000"/>
            <a:headEnd/>
            <a:tailEnd/>
          </a:ln>
        </p:spPr>
        <p:txBody>
          <a:bodyPr>
            <a:spAutoFit/>
          </a:bodyPr>
          <a:lstStyle/>
          <a:p>
            <a:pPr>
              <a:spcBef>
                <a:spcPct val="20000"/>
              </a:spcBef>
            </a:pPr>
            <a:r>
              <a:rPr lang="en-US" sz="2000" i="1">
                <a:ea typeface="MS PGothic" pitchFamily="34" charset="-128"/>
              </a:rPr>
              <a:t>“She was compassionate, … [and] gave me the data that I needed ...  We talked statistics and sizes and measurements and things that helped me..with my decision.”</a:t>
            </a:r>
            <a:r>
              <a:rPr lang="en-US" sz="2000">
                <a:ea typeface="MS PGothic" pitchFamily="34" charset="-128"/>
              </a:rPr>
              <a:t>  </a:t>
            </a:r>
          </a:p>
        </p:txBody>
      </p:sp>
      <p:sp>
        <p:nvSpPr>
          <p:cNvPr id="36869" name="Rectangle 5"/>
          <p:cNvSpPr>
            <a:spLocks noGrp="1" noChangeArrowheads="1"/>
          </p:cNvSpPr>
          <p:nvPr>
            <p:ph type="body" idx="1"/>
          </p:nvPr>
        </p:nvSpPr>
        <p:spPr>
          <a:xfrm>
            <a:off x="520700" y="136525"/>
            <a:ext cx="8242300" cy="1539875"/>
          </a:xfrm>
          <a:noFill/>
        </p:spPr>
        <p:txBody>
          <a:bodyPr/>
          <a:lstStyle/>
          <a:p>
            <a:pPr eaLnBrk="1" hangingPunct="1">
              <a:lnSpc>
                <a:spcPct val="90000"/>
              </a:lnSpc>
              <a:buFontTx/>
              <a:buNone/>
            </a:pPr>
            <a:r>
              <a:rPr lang="en-US" b="1" dirty="0" smtClean="0">
                <a:latin typeface="+mj-lt"/>
              </a:rPr>
              <a:t>What do patients think? </a:t>
            </a:r>
          </a:p>
          <a:p>
            <a:pPr eaLnBrk="1" hangingPunct="1">
              <a:lnSpc>
                <a:spcPct val="90000"/>
              </a:lnSpc>
              <a:buFontTx/>
              <a:buNone/>
            </a:pPr>
            <a:endParaRPr lang="en-US" sz="2800" i="1" dirty="0" smtClean="0"/>
          </a:p>
          <a:p>
            <a:pPr eaLnBrk="1" hangingPunct="1">
              <a:lnSpc>
                <a:spcPct val="90000"/>
              </a:lnSpc>
              <a:buFontTx/>
              <a:buNone/>
            </a:pPr>
            <a:r>
              <a:rPr lang="en-US" sz="2000" i="1" dirty="0" smtClean="0"/>
              <a:t>Who made the decision about treatment of your breast cancer?</a:t>
            </a:r>
            <a:endParaRPr lang="en-US" sz="2400" dirty="0" smtClean="0"/>
          </a:p>
          <a:p>
            <a:pPr eaLnBrk="1" hangingPunct="1">
              <a:lnSpc>
                <a:spcPct val="90000"/>
              </a:lnSpc>
              <a:buFontTx/>
              <a:buNone/>
            </a:pPr>
            <a:endParaRPr lang="en-US" sz="2000" dirty="0" smtClean="0"/>
          </a:p>
          <a:p>
            <a:pPr eaLnBrk="1" hangingPunct="1">
              <a:lnSpc>
                <a:spcPct val="90000"/>
              </a:lnSpc>
              <a:buFont typeface="Wingdings" pitchFamily="2" charset="2"/>
              <a:buChar char="q"/>
            </a:pPr>
            <a:r>
              <a:rPr lang="en-US" sz="2400" dirty="0" smtClean="0"/>
              <a:t>Mainly the doctor</a:t>
            </a:r>
          </a:p>
          <a:p>
            <a:pPr eaLnBrk="1" hangingPunct="1">
              <a:lnSpc>
                <a:spcPct val="90000"/>
              </a:lnSpc>
              <a:buFont typeface="Wingdings" pitchFamily="2" charset="2"/>
              <a:buChar char="q"/>
            </a:pPr>
            <a:endParaRPr lang="en-US" sz="2400" dirty="0" smtClean="0"/>
          </a:p>
          <a:p>
            <a:pPr eaLnBrk="1" hangingPunct="1">
              <a:lnSpc>
                <a:spcPct val="90000"/>
              </a:lnSpc>
              <a:buFont typeface="Wingdings" pitchFamily="2" charset="2"/>
              <a:buChar char="q"/>
            </a:pPr>
            <a:endParaRPr lang="en-US" sz="2400" dirty="0" smtClean="0"/>
          </a:p>
          <a:p>
            <a:pPr lvl="1" eaLnBrk="1" hangingPunct="1">
              <a:lnSpc>
                <a:spcPct val="90000"/>
              </a:lnSpc>
              <a:buFont typeface="Wingdings" pitchFamily="2" charset="2"/>
              <a:buChar char="q"/>
            </a:pPr>
            <a:endParaRPr lang="en-US" sz="1800" dirty="0" smtClean="0"/>
          </a:p>
          <a:p>
            <a:pPr eaLnBrk="1" hangingPunct="1">
              <a:lnSpc>
                <a:spcPct val="90000"/>
              </a:lnSpc>
              <a:buFont typeface="Wingdings" pitchFamily="2" charset="2"/>
              <a:buChar char="q"/>
            </a:pPr>
            <a:r>
              <a:rPr lang="en-US" sz="2400" dirty="0" smtClean="0"/>
              <a:t>Both equally</a:t>
            </a:r>
          </a:p>
          <a:p>
            <a:pPr eaLnBrk="1" hangingPunct="1">
              <a:lnSpc>
                <a:spcPct val="90000"/>
              </a:lnSpc>
              <a:buFont typeface="Wingdings" pitchFamily="2" charset="2"/>
              <a:buChar char="q"/>
            </a:pPr>
            <a:endParaRPr lang="en-US" sz="2400" dirty="0" smtClean="0"/>
          </a:p>
          <a:p>
            <a:pPr eaLnBrk="1" hangingPunct="1">
              <a:lnSpc>
                <a:spcPct val="90000"/>
              </a:lnSpc>
              <a:buFont typeface="Wingdings" pitchFamily="2" charset="2"/>
              <a:buChar char="q"/>
            </a:pPr>
            <a:endParaRPr lang="en-US" sz="1800" dirty="0" smtClean="0"/>
          </a:p>
          <a:p>
            <a:pPr eaLnBrk="1" hangingPunct="1">
              <a:lnSpc>
                <a:spcPct val="90000"/>
              </a:lnSpc>
              <a:buFont typeface="Wingdings" pitchFamily="2" charset="2"/>
              <a:buChar char="q"/>
            </a:pPr>
            <a:endParaRPr lang="en-US" sz="1800" dirty="0" smtClean="0"/>
          </a:p>
          <a:p>
            <a:pPr eaLnBrk="1" hangingPunct="1">
              <a:lnSpc>
                <a:spcPct val="90000"/>
              </a:lnSpc>
              <a:buFont typeface="Wingdings" pitchFamily="2" charset="2"/>
              <a:buChar char="q"/>
            </a:pPr>
            <a:r>
              <a:rPr lang="en-US" sz="2400" dirty="0" smtClean="0"/>
              <a:t>Mainly you</a:t>
            </a:r>
          </a:p>
        </p:txBody>
      </p:sp>
      <p:sp>
        <p:nvSpPr>
          <p:cNvPr id="485382" name="Text Box 6"/>
          <p:cNvSpPr txBox="1">
            <a:spLocks noChangeArrowheads="1"/>
          </p:cNvSpPr>
          <p:nvPr/>
        </p:nvSpPr>
        <p:spPr bwMode="auto">
          <a:xfrm>
            <a:off x="533400" y="3276600"/>
            <a:ext cx="455612" cy="579438"/>
          </a:xfrm>
          <a:prstGeom prst="rect">
            <a:avLst/>
          </a:prstGeom>
          <a:noFill/>
          <a:ln w="9525">
            <a:noFill/>
            <a:miter lim="800000"/>
            <a:headEnd/>
            <a:tailEnd/>
          </a:ln>
        </p:spPr>
        <p:txBody>
          <a:bodyPr wrap="none">
            <a:spAutoFit/>
          </a:bodyPr>
          <a:lstStyle/>
          <a:p>
            <a:r>
              <a:rPr lang="en-US" sz="3200" b="1" dirty="0">
                <a:solidFill>
                  <a:srgbClr val="FF0000"/>
                </a:solidFill>
                <a:ea typeface="MS PGothic" pitchFamily="34" charset="-128"/>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537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5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8537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53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8538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p:bldP spid="485378" grpId="1"/>
      <p:bldP spid="485379" grpId="0"/>
      <p:bldP spid="485379" grpId="1"/>
      <p:bldP spid="485380" grpId="0"/>
      <p:bldP spid="485380" grpId="1"/>
      <p:bldP spid="4853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nvSpPr>
        <p:spPr>
          <a:xfrm>
            <a:off x="6799263" y="6356350"/>
            <a:ext cx="2147887" cy="365125"/>
          </a:xfrm>
          <a:prstGeom prst="rect">
            <a:avLst/>
          </a:prstGeom>
          <a:noFill/>
        </p:spPr>
        <p:txBody>
          <a:bodyPr anchor="ctr"/>
          <a:lstStyle/>
          <a:p>
            <a:pPr algn="r" defTabSz="457200" fontAlgn="auto">
              <a:spcBef>
                <a:spcPts val="0"/>
              </a:spcBef>
              <a:spcAft>
                <a:spcPts val="0"/>
              </a:spcAft>
              <a:defRPr/>
            </a:pPr>
            <a:fld id="{DDCF6038-8773-4A91-8ACF-D85D55959B6D}" type="slidenum">
              <a:rPr lang="en-US" sz="1000">
                <a:solidFill>
                  <a:schemeClr val="tx1">
                    <a:tint val="75000"/>
                  </a:schemeClr>
                </a:solidFill>
                <a:latin typeface="Tahoma"/>
                <a:cs typeface="Tahoma"/>
              </a:rPr>
              <a:pPr algn="r" defTabSz="457200" fontAlgn="auto">
                <a:spcBef>
                  <a:spcPts val="0"/>
                </a:spcBef>
                <a:spcAft>
                  <a:spcPts val="0"/>
                </a:spcAft>
                <a:defRPr/>
              </a:pPr>
              <a:t>13</a:t>
            </a:fld>
            <a:endParaRPr lang="en-US" sz="1000">
              <a:solidFill>
                <a:schemeClr val="tx1">
                  <a:tint val="75000"/>
                </a:schemeClr>
              </a:solidFill>
              <a:latin typeface="Tahoma"/>
              <a:cs typeface="Tahoma"/>
            </a:endParaRPr>
          </a:p>
        </p:txBody>
      </p:sp>
      <p:sp>
        <p:nvSpPr>
          <p:cNvPr id="474115" name="Title 3"/>
          <p:cNvSpPr>
            <a:spLocks noGrp="1"/>
          </p:cNvSpPr>
          <p:nvPr>
            <p:ph type="title" idx="4294967295"/>
          </p:nvPr>
        </p:nvSpPr>
        <p:spPr>
          <a:xfrm>
            <a:off x="212725" y="112713"/>
            <a:ext cx="8474075" cy="877887"/>
          </a:xfrm>
        </p:spPr>
        <p:txBody>
          <a:bodyPr anchor="b"/>
          <a:lstStyle/>
          <a:p>
            <a:pPr>
              <a:lnSpc>
                <a:spcPct val="80000"/>
              </a:lnSpc>
              <a:defRPr/>
            </a:pPr>
            <a:r>
              <a:rPr lang="en-US" dirty="0">
                <a:solidFill>
                  <a:schemeClr val="accent2">
                    <a:lumMod val="75000"/>
                  </a:schemeClr>
                </a:solidFill>
              </a:rPr>
              <a:t>Reality check</a:t>
            </a:r>
            <a:r>
              <a:rPr lang="en-US" sz="3200" dirty="0">
                <a:solidFill>
                  <a:schemeClr val="accent2">
                    <a:lumMod val="75000"/>
                  </a:schemeClr>
                </a:solidFill>
              </a:rPr>
              <a:t>  </a:t>
            </a:r>
          </a:p>
        </p:txBody>
      </p:sp>
      <p:sp>
        <p:nvSpPr>
          <p:cNvPr id="474116" name="TextBox 1"/>
          <p:cNvSpPr txBox="1">
            <a:spLocks noChangeArrowheads="1"/>
          </p:cNvSpPr>
          <p:nvPr/>
        </p:nvSpPr>
        <p:spPr bwMode="auto">
          <a:xfrm>
            <a:off x="381000" y="1371600"/>
            <a:ext cx="8215313" cy="4733925"/>
          </a:xfrm>
          <a:prstGeom prst="rect">
            <a:avLst/>
          </a:prstGeom>
          <a:noFill/>
          <a:ln w="9525">
            <a:noFill/>
            <a:miter lim="800000"/>
            <a:headEnd/>
            <a:tailEnd/>
          </a:ln>
        </p:spPr>
        <p:txBody>
          <a:bodyPr>
            <a:spAutoFit/>
          </a:bodyPr>
          <a:lstStyle/>
          <a:p>
            <a:pPr defTabSz="457200">
              <a:spcBef>
                <a:spcPct val="20000"/>
              </a:spcBef>
              <a:buClr>
                <a:srgbClr val="008080"/>
              </a:buClr>
              <a:buFontTx/>
              <a:buChar char="•"/>
            </a:pPr>
            <a:r>
              <a:rPr lang="en-US" sz="2800">
                <a:solidFill>
                  <a:schemeClr val="accent2"/>
                </a:solidFill>
              </a:rPr>
              <a:t> </a:t>
            </a:r>
            <a:r>
              <a:rPr lang="en-US" sz="2800">
                <a:solidFill>
                  <a:srgbClr val="003366"/>
                </a:solidFill>
              </a:rPr>
              <a:t>Study of 1057 audio-taped clinical encounters, containing 3552 decisions. </a:t>
            </a:r>
          </a:p>
          <a:p>
            <a:pPr defTabSz="457200">
              <a:spcBef>
                <a:spcPct val="20000"/>
              </a:spcBef>
              <a:buClr>
                <a:srgbClr val="008080"/>
              </a:buClr>
              <a:buFontTx/>
              <a:buChar char="•"/>
            </a:pPr>
            <a:r>
              <a:rPr lang="en-US" sz="2800">
                <a:solidFill>
                  <a:srgbClr val="003366"/>
                </a:solidFill>
              </a:rPr>
              <a:t> What proportions of decisions met most basic definition of fully informed decisions?</a:t>
            </a:r>
          </a:p>
          <a:p>
            <a:pPr marL="742950" lvl="1" indent="-285750" defTabSz="457200">
              <a:spcBef>
                <a:spcPct val="20000"/>
              </a:spcBef>
              <a:buClr>
                <a:srgbClr val="008080"/>
              </a:buClr>
              <a:buFontTx/>
              <a:buChar char="•"/>
            </a:pPr>
            <a:r>
              <a:rPr lang="en-US" sz="2800">
                <a:solidFill>
                  <a:schemeClr val="hlink"/>
                </a:solidFill>
              </a:rPr>
              <a:t>Nature of decision</a:t>
            </a:r>
          </a:p>
          <a:p>
            <a:pPr marL="742950" lvl="1" indent="-285750" defTabSz="457200">
              <a:spcBef>
                <a:spcPct val="20000"/>
              </a:spcBef>
              <a:buClr>
                <a:srgbClr val="008080"/>
              </a:buClr>
              <a:buFontTx/>
              <a:buChar char="•"/>
            </a:pPr>
            <a:r>
              <a:rPr lang="en-US" sz="2800">
                <a:solidFill>
                  <a:schemeClr val="hlink"/>
                </a:solidFill>
              </a:rPr>
              <a:t>Patient role in decision making</a:t>
            </a:r>
          </a:p>
          <a:p>
            <a:pPr marL="742950" lvl="1" indent="-285750" defTabSz="457200">
              <a:spcBef>
                <a:spcPct val="20000"/>
              </a:spcBef>
              <a:buClr>
                <a:srgbClr val="008080"/>
              </a:buClr>
              <a:buFontTx/>
              <a:buChar char="•"/>
            </a:pPr>
            <a:r>
              <a:rPr lang="en-US" sz="2800">
                <a:solidFill>
                  <a:schemeClr val="hlink"/>
                </a:solidFill>
              </a:rPr>
              <a:t>Explanation of pros and cons</a:t>
            </a:r>
          </a:p>
          <a:p>
            <a:pPr marL="742950" lvl="1" indent="-285750" defTabSz="457200">
              <a:spcBef>
                <a:spcPct val="20000"/>
              </a:spcBef>
              <a:buClr>
                <a:srgbClr val="008080"/>
              </a:buClr>
              <a:buFontTx/>
              <a:buChar char="•"/>
            </a:pPr>
            <a:r>
              <a:rPr lang="en-US" sz="2800">
                <a:solidFill>
                  <a:schemeClr val="hlink"/>
                </a:solidFill>
              </a:rPr>
              <a:t>Discussion of patient preferences</a:t>
            </a:r>
          </a:p>
          <a:p>
            <a:pPr marL="742950" lvl="1" indent="-285750" defTabSz="457200">
              <a:spcBef>
                <a:spcPct val="20000"/>
              </a:spcBef>
              <a:buClr>
                <a:srgbClr val="008080"/>
              </a:buClr>
              <a:buFontTx/>
              <a:buChar char="•"/>
            </a:pPr>
            <a:r>
              <a:rPr lang="en-US" sz="2800">
                <a:solidFill>
                  <a:srgbClr val="FF0000"/>
                </a:solidFill>
              </a:rPr>
              <a:t>9%</a:t>
            </a:r>
          </a:p>
          <a:p>
            <a:pPr defTabSz="457200">
              <a:buFont typeface="Arial" pitchFamily="34" charset="0"/>
              <a:buNone/>
            </a:pPr>
            <a:endParaRPr lang="en-US" sz="1600">
              <a:solidFill>
                <a:srgbClr val="FF0000"/>
              </a:solidFill>
            </a:endParaRPr>
          </a:p>
        </p:txBody>
      </p:sp>
      <p:sp>
        <p:nvSpPr>
          <p:cNvPr id="39941" name="Text Box 5"/>
          <p:cNvSpPr txBox="1">
            <a:spLocks noChangeArrowheads="1"/>
          </p:cNvSpPr>
          <p:nvPr/>
        </p:nvSpPr>
        <p:spPr bwMode="auto">
          <a:xfrm>
            <a:off x="2743200" y="5715000"/>
            <a:ext cx="3810000" cy="366713"/>
          </a:xfrm>
          <a:prstGeom prst="rect">
            <a:avLst/>
          </a:prstGeom>
          <a:noFill/>
          <a:ln w="9525">
            <a:noFill/>
            <a:miter lim="800000"/>
            <a:headEnd/>
            <a:tailEnd/>
          </a:ln>
        </p:spPr>
        <p:txBody>
          <a:bodyPr>
            <a:spAutoFit/>
          </a:bodyPr>
          <a:lstStyle/>
          <a:p>
            <a:pPr>
              <a:spcBef>
                <a:spcPct val="50000"/>
              </a:spcBef>
            </a:pPr>
            <a:r>
              <a:rPr lang="en-US"/>
              <a:t>Braddock, et al. JAMA,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1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1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41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41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1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41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3"/>
          <p:cNvSpPr>
            <a:spLocks noGrp="1"/>
          </p:cNvSpPr>
          <p:nvPr>
            <p:ph type="title" idx="4294967295"/>
          </p:nvPr>
        </p:nvSpPr>
        <p:spPr>
          <a:xfrm>
            <a:off x="363538" y="390525"/>
            <a:ext cx="8013700" cy="614363"/>
          </a:xfrm>
        </p:spPr>
        <p:txBody>
          <a:bodyPr anchor="b"/>
          <a:lstStyle/>
          <a:p>
            <a:pPr>
              <a:lnSpc>
                <a:spcPct val="80000"/>
              </a:lnSpc>
              <a:defRPr/>
            </a:pPr>
            <a:r>
              <a:rPr lang="en-US" dirty="0">
                <a:solidFill>
                  <a:schemeClr val="accent2">
                    <a:lumMod val="75000"/>
                  </a:schemeClr>
                </a:solidFill>
              </a:rPr>
              <a:t>Reality check</a:t>
            </a:r>
          </a:p>
        </p:txBody>
      </p:sp>
      <p:sp>
        <p:nvSpPr>
          <p:cNvPr id="9" name="Slide Number Placeholder 8"/>
          <p:cNvSpPr txBox="1">
            <a:spLocks noGrp="1"/>
          </p:cNvSpPr>
          <p:nvPr/>
        </p:nvSpPr>
        <p:spPr>
          <a:xfrm>
            <a:off x="6799263" y="6356350"/>
            <a:ext cx="2147887" cy="365125"/>
          </a:xfrm>
          <a:prstGeom prst="rect">
            <a:avLst/>
          </a:prstGeom>
          <a:noFill/>
        </p:spPr>
        <p:txBody>
          <a:bodyPr anchor="ctr"/>
          <a:lstStyle/>
          <a:p>
            <a:pPr algn="r" defTabSz="457200" fontAlgn="auto">
              <a:spcBef>
                <a:spcPts val="0"/>
              </a:spcBef>
              <a:spcAft>
                <a:spcPts val="0"/>
              </a:spcAft>
              <a:defRPr/>
            </a:pPr>
            <a:fld id="{609E82FF-6934-427F-AA86-969C539072DD}" type="slidenum">
              <a:rPr lang="en-US" sz="1000">
                <a:solidFill>
                  <a:schemeClr val="tx1">
                    <a:tint val="75000"/>
                  </a:schemeClr>
                </a:solidFill>
                <a:latin typeface="Tahoma"/>
                <a:cs typeface="Tahoma"/>
              </a:rPr>
              <a:pPr algn="r" defTabSz="457200" fontAlgn="auto">
                <a:spcBef>
                  <a:spcPts val="0"/>
                </a:spcBef>
                <a:spcAft>
                  <a:spcPts val="0"/>
                </a:spcAft>
                <a:defRPr/>
              </a:pPr>
              <a:t>14</a:t>
            </a:fld>
            <a:endParaRPr lang="en-US" sz="1000">
              <a:solidFill>
                <a:schemeClr val="tx1">
                  <a:tint val="75000"/>
                </a:schemeClr>
              </a:solidFill>
              <a:latin typeface="Tahoma"/>
              <a:cs typeface="Tahoma"/>
            </a:endParaRPr>
          </a:p>
        </p:txBody>
      </p:sp>
      <p:pic>
        <p:nvPicPr>
          <p:cNvPr id="40964" name="Content Placeholder 2"/>
          <p:cNvPicPr>
            <a:picLocks noChangeAspect="1"/>
          </p:cNvPicPr>
          <p:nvPr/>
        </p:nvPicPr>
        <p:blipFill>
          <a:blip r:embed="rId2" cstate="print"/>
          <a:srcRect l="-2" t="487" r="-2309" b="-4509"/>
          <a:stretch>
            <a:fillRect/>
          </a:stretch>
        </p:blipFill>
        <p:spPr bwMode="auto">
          <a:xfrm>
            <a:off x="4516438" y="1905000"/>
            <a:ext cx="4627562" cy="4525963"/>
          </a:xfrm>
          <a:prstGeom prst="rect">
            <a:avLst/>
          </a:prstGeom>
          <a:noFill/>
          <a:ln w="9525">
            <a:noFill/>
            <a:miter lim="800000"/>
            <a:headEnd/>
            <a:tailEnd/>
          </a:ln>
        </p:spPr>
      </p:pic>
      <p:pic>
        <p:nvPicPr>
          <p:cNvPr id="40965" name="Picture 6"/>
          <p:cNvPicPr>
            <a:picLocks noChangeAspect="1"/>
          </p:cNvPicPr>
          <p:nvPr/>
        </p:nvPicPr>
        <p:blipFill>
          <a:blip r:embed="rId3" cstate="print"/>
          <a:srcRect/>
          <a:stretch>
            <a:fillRect/>
          </a:stretch>
        </p:blipFill>
        <p:spPr bwMode="auto">
          <a:xfrm>
            <a:off x="4648200" y="1295400"/>
            <a:ext cx="4279900" cy="660400"/>
          </a:xfrm>
          <a:prstGeom prst="rect">
            <a:avLst/>
          </a:prstGeom>
          <a:noFill/>
          <a:ln w="9525">
            <a:noFill/>
            <a:miter lim="800000"/>
            <a:headEnd/>
            <a:tailEnd/>
          </a:ln>
        </p:spPr>
      </p:pic>
      <p:pic>
        <p:nvPicPr>
          <p:cNvPr id="40966" name="Picture 7"/>
          <p:cNvPicPr>
            <a:picLocks noChangeAspect="1"/>
          </p:cNvPicPr>
          <p:nvPr/>
        </p:nvPicPr>
        <p:blipFill>
          <a:blip r:embed="rId4" cstate="print"/>
          <a:srcRect/>
          <a:stretch>
            <a:fillRect/>
          </a:stretch>
        </p:blipFill>
        <p:spPr bwMode="auto">
          <a:xfrm>
            <a:off x="228600" y="2057400"/>
            <a:ext cx="4343400" cy="1550988"/>
          </a:xfrm>
          <a:prstGeom prst="rect">
            <a:avLst/>
          </a:prstGeom>
          <a:noFill/>
          <a:ln w="9525">
            <a:noFill/>
            <a:miter lim="800000"/>
            <a:headEnd/>
            <a:tailEnd/>
          </a:ln>
        </p:spPr>
      </p:pic>
      <p:pic>
        <p:nvPicPr>
          <p:cNvPr id="40967" name="Picture 9"/>
          <p:cNvPicPr>
            <a:picLocks noChangeAspect="1"/>
          </p:cNvPicPr>
          <p:nvPr/>
        </p:nvPicPr>
        <p:blipFill>
          <a:blip r:embed="rId5" cstate="print"/>
          <a:srcRect/>
          <a:stretch>
            <a:fillRect/>
          </a:stretch>
        </p:blipFill>
        <p:spPr bwMode="auto">
          <a:xfrm>
            <a:off x="381000" y="1371600"/>
            <a:ext cx="4038600" cy="758825"/>
          </a:xfrm>
          <a:prstGeom prst="rect">
            <a:avLst/>
          </a:prstGeom>
          <a:noFill/>
          <a:ln w="9525">
            <a:noFill/>
            <a:miter lim="800000"/>
            <a:headEnd/>
            <a:tailEnd/>
          </a:ln>
        </p:spPr>
      </p:pic>
      <p:pic>
        <p:nvPicPr>
          <p:cNvPr id="40968" name="Picture 10"/>
          <p:cNvPicPr>
            <a:picLocks noChangeAspect="1"/>
          </p:cNvPicPr>
          <p:nvPr/>
        </p:nvPicPr>
        <p:blipFill>
          <a:blip r:embed="rId6" cstate="print"/>
          <a:srcRect/>
          <a:stretch>
            <a:fillRect/>
          </a:stretch>
        </p:blipFill>
        <p:spPr bwMode="auto">
          <a:xfrm>
            <a:off x="381000" y="3886200"/>
            <a:ext cx="4040188" cy="203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defRPr/>
            </a:pPr>
            <a:r>
              <a:rPr lang="en-US" dirty="0" smtClean="0">
                <a:solidFill>
                  <a:schemeClr val="accent2">
                    <a:lumMod val="75000"/>
                  </a:schemeClr>
                </a:solidFill>
              </a:rPr>
              <a:t>Summary, so far</a:t>
            </a:r>
          </a:p>
        </p:txBody>
      </p:sp>
      <p:sp>
        <p:nvSpPr>
          <p:cNvPr id="48131" name="Rectangle 3"/>
          <p:cNvSpPr>
            <a:spLocks noGrp="1" noChangeArrowheads="1"/>
          </p:cNvSpPr>
          <p:nvPr>
            <p:ph type="body" idx="1"/>
          </p:nvPr>
        </p:nvSpPr>
        <p:spPr/>
        <p:txBody>
          <a:bodyPr/>
          <a:lstStyle/>
          <a:p>
            <a:pPr eaLnBrk="1" hangingPunct="1"/>
            <a:r>
              <a:rPr lang="en-US" smtClean="0"/>
              <a:t>Many (most) situations have more than one medically appropriate option</a:t>
            </a:r>
          </a:p>
          <a:p>
            <a:pPr lvl="1" eaLnBrk="1" hangingPunct="1"/>
            <a:r>
              <a:rPr lang="en-US" smtClean="0"/>
              <a:t>Best decision depends on patients’ goals and preferences</a:t>
            </a:r>
          </a:p>
          <a:p>
            <a:pPr lvl="1" eaLnBrk="1" hangingPunct="1"/>
            <a:endParaRPr lang="en-US" smtClean="0"/>
          </a:p>
          <a:p>
            <a:pPr eaLnBrk="1" hangingPunct="1"/>
            <a:r>
              <a:rPr lang="en-US" smtClean="0"/>
              <a:t>Patients are not routinely engaged in decisions about their care</a:t>
            </a:r>
          </a:p>
          <a:p>
            <a:pPr lvl="1" eaLnBrk="1" hangingPunct="1"/>
            <a:r>
              <a:rPr lang="en-US" smtClean="0"/>
              <a:t>But most want to be…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How to do it?</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Skill set required to communicate and execute shared decision making effectively</a:t>
            </a:r>
          </a:p>
          <a:p>
            <a:r>
              <a:rPr lang="en-US" dirty="0" smtClean="0"/>
              <a:t>Tools called decision aids can help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Decision Aids</a:t>
            </a:r>
            <a:endParaRPr lang="en-US" dirty="0">
              <a:solidFill>
                <a:schemeClr val="accent2">
                  <a:lumMod val="75000"/>
                </a:schemeClr>
              </a:solidFill>
            </a:endParaRPr>
          </a:p>
        </p:txBody>
      </p:sp>
      <p:sp>
        <p:nvSpPr>
          <p:cNvPr id="3" name="Content Placeholder 2"/>
          <p:cNvSpPr>
            <a:spLocks noGrp="1"/>
          </p:cNvSpPr>
          <p:nvPr>
            <p:ph sz="half" idx="1"/>
          </p:nvPr>
        </p:nvSpPr>
        <p:spPr/>
        <p:txBody>
          <a:bodyPr/>
          <a:lstStyle/>
          <a:p>
            <a:pPr indent="-228600" eaLnBrk="1" hangingPunct="1"/>
            <a:r>
              <a:rPr lang="en-US" sz="2400" dirty="0" smtClean="0"/>
              <a:t>Tools designed to help people participate in decision-making</a:t>
            </a:r>
          </a:p>
          <a:p>
            <a:pPr indent="-228600" eaLnBrk="1" hangingPunct="1"/>
            <a:r>
              <a:rPr lang="en-US" sz="2400" dirty="0" smtClean="0"/>
              <a:t>Available in different media (online, DVD, booklets)</a:t>
            </a:r>
          </a:p>
          <a:p>
            <a:pPr indent="-228600" eaLnBrk="1" hangingPunct="1"/>
            <a:r>
              <a:rPr lang="en-US" sz="2400" dirty="0" smtClean="0"/>
              <a:t>Provide information on the options</a:t>
            </a:r>
          </a:p>
          <a:p>
            <a:pPr indent="-228600" eaLnBrk="1" hangingPunct="1"/>
            <a:r>
              <a:rPr lang="en-US" sz="2400" dirty="0" smtClean="0"/>
              <a:t>Help patients clarify and communicate their goals and treatment preferences</a:t>
            </a:r>
          </a:p>
          <a:p>
            <a:endParaRPr lang="en-US" sz="2400" dirty="0"/>
          </a:p>
        </p:txBody>
      </p:sp>
      <p:pic>
        <p:nvPicPr>
          <p:cNvPr id="20482" name="Picture 2"/>
          <p:cNvPicPr>
            <a:picLocks noChangeAspect="1" noChangeArrowheads="1"/>
          </p:cNvPicPr>
          <p:nvPr/>
        </p:nvPicPr>
        <p:blipFill>
          <a:blip r:embed="rId2" cstate="print"/>
          <a:srcRect l="7031" t="8750" r="57187" b="40000"/>
          <a:stretch>
            <a:fillRect/>
          </a:stretch>
        </p:blipFill>
        <p:spPr bwMode="auto">
          <a:xfrm>
            <a:off x="4572000" y="1447800"/>
            <a:ext cx="3909893" cy="2100473"/>
          </a:xfrm>
          <a:prstGeom prst="rect">
            <a:avLst/>
          </a:prstGeom>
          <a:noFill/>
          <a:ln w="9525">
            <a:noFill/>
            <a:miter lim="800000"/>
            <a:headEnd/>
            <a:tailEnd/>
          </a:ln>
        </p:spPr>
      </p:pic>
      <p:pic>
        <p:nvPicPr>
          <p:cNvPr id="8" name="Picture 4" descr="http://www.informedmedicaldecisions.org/img/decision_aids2.gif"/>
          <p:cNvPicPr>
            <a:picLocks noGrp="1" noChangeAspect="1" noChangeArrowheads="1"/>
          </p:cNvPicPr>
          <p:nvPr>
            <p:ph sz="half" idx="2"/>
          </p:nvPr>
        </p:nvPicPr>
        <p:blipFill>
          <a:blip r:embed="rId3" cstate="print"/>
          <a:srcRect/>
          <a:stretch>
            <a:fillRect/>
          </a:stretch>
        </p:blipFill>
        <p:spPr bwMode="auto">
          <a:xfrm>
            <a:off x="5562600" y="3352800"/>
            <a:ext cx="2986088" cy="2237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0" y="228600"/>
            <a:ext cx="9144000" cy="685800"/>
          </a:xfrm>
          <a:noFill/>
        </p:spPr>
        <p:txBody>
          <a:bodyPr/>
          <a:lstStyle/>
          <a:p>
            <a:r>
              <a:rPr lang="en-US" dirty="0" smtClean="0">
                <a:solidFill>
                  <a:schemeClr val="accent2">
                    <a:lumMod val="75000"/>
                  </a:schemeClr>
                </a:solidFill>
              </a:rPr>
              <a:t>Evidence Base: Decision Aids</a:t>
            </a:r>
            <a:endParaRPr lang="en-US" sz="3600" b="1" dirty="0">
              <a:solidFill>
                <a:schemeClr val="accent2">
                  <a:lumMod val="75000"/>
                </a:schemeClr>
              </a:solidFill>
              <a:latin typeface="Palatino Linotype" pitchFamily="18" charset="0"/>
            </a:endParaRPr>
          </a:p>
        </p:txBody>
      </p:sp>
      <p:sp>
        <p:nvSpPr>
          <p:cNvPr id="17411" name="Content Placeholder 2"/>
          <p:cNvSpPr>
            <a:spLocks noGrp="1"/>
          </p:cNvSpPr>
          <p:nvPr>
            <p:ph idx="4294967295"/>
          </p:nvPr>
        </p:nvSpPr>
        <p:spPr>
          <a:xfrm>
            <a:off x="381000" y="1524000"/>
            <a:ext cx="7543800" cy="4267200"/>
          </a:xfrm>
        </p:spPr>
        <p:txBody>
          <a:bodyPr/>
          <a:lstStyle/>
          <a:p>
            <a:pPr marL="0" indent="0">
              <a:buFontTx/>
              <a:buNone/>
            </a:pPr>
            <a:r>
              <a:rPr lang="en-US" sz="1600" b="1" dirty="0" smtClean="0">
                <a:solidFill>
                  <a:schemeClr val="accent2"/>
                </a:solidFill>
              </a:rPr>
              <a:t>2014 </a:t>
            </a:r>
            <a:r>
              <a:rPr lang="en-US" sz="1600" b="1" dirty="0">
                <a:solidFill>
                  <a:schemeClr val="accent2"/>
                </a:solidFill>
              </a:rPr>
              <a:t>Cochrane Systematic Review contains </a:t>
            </a:r>
            <a:r>
              <a:rPr lang="en-US" sz="1600" b="1" dirty="0" smtClean="0">
                <a:solidFill>
                  <a:schemeClr val="accent2"/>
                </a:solidFill>
              </a:rPr>
              <a:t>115 </a:t>
            </a:r>
            <a:r>
              <a:rPr lang="en-US" sz="1600" b="1" dirty="0">
                <a:solidFill>
                  <a:schemeClr val="accent2"/>
                </a:solidFill>
              </a:rPr>
              <a:t>RCTs:</a:t>
            </a:r>
          </a:p>
          <a:p>
            <a:pPr marL="0" indent="0">
              <a:buFontTx/>
              <a:buNone/>
            </a:pPr>
            <a:r>
              <a:rPr lang="en-US" sz="1600" b="1" dirty="0"/>
              <a:t>Decision aids increase decision quality: </a:t>
            </a:r>
          </a:p>
          <a:p>
            <a:pPr marL="0" indent="0">
              <a:buFontTx/>
              <a:buNone/>
            </a:pPr>
            <a:r>
              <a:rPr lang="en-US" sz="1600" dirty="0">
                <a:sym typeface="Wingdings" pitchFamily="2" charset="2"/>
              </a:rPr>
              <a:t> </a:t>
            </a:r>
            <a:r>
              <a:rPr lang="en-US" sz="1600" dirty="0" smtClean="0">
                <a:sym typeface="Wingdings" pitchFamily="2" charset="2"/>
              </a:rPr>
              <a:t>increase </a:t>
            </a:r>
            <a:r>
              <a:rPr lang="en-US" sz="1600" dirty="0">
                <a:sym typeface="Wingdings" pitchFamily="2" charset="2"/>
              </a:rPr>
              <a:t>in </a:t>
            </a:r>
            <a:r>
              <a:rPr lang="en-US" sz="1600" dirty="0"/>
              <a:t>knowledge </a:t>
            </a:r>
          </a:p>
          <a:p>
            <a:pPr marL="0" indent="0">
              <a:buFontTx/>
              <a:buNone/>
            </a:pPr>
            <a:r>
              <a:rPr lang="en-US" sz="1600" dirty="0" smtClean="0">
                <a:sym typeface="Wingdings" pitchFamily="2" charset="2"/>
              </a:rPr>
              <a:t> increase </a:t>
            </a:r>
            <a:r>
              <a:rPr lang="en-US" sz="1600" dirty="0">
                <a:sym typeface="Wingdings" pitchFamily="2" charset="2"/>
              </a:rPr>
              <a:t>in realistic expectations</a:t>
            </a:r>
          </a:p>
          <a:p>
            <a:pPr marL="0" indent="0">
              <a:buFont typeface="Wingdings" pitchFamily="2" charset="2"/>
              <a:buChar char="à"/>
            </a:pPr>
            <a:r>
              <a:rPr lang="en-US" sz="1600" dirty="0" smtClean="0">
                <a:sym typeface="Wingdings" pitchFamily="2" charset="2"/>
              </a:rPr>
              <a:t> increase </a:t>
            </a:r>
            <a:r>
              <a:rPr lang="en-US" sz="1600" dirty="0">
                <a:sym typeface="Wingdings" pitchFamily="2" charset="2"/>
              </a:rPr>
              <a:t>in value-choice </a:t>
            </a:r>
            <a:r>
              <a:rPr lang="en-US" sz="1600" dirty="0" smtClean="0">
                <a:sym typeface="Wingdings" pitchFamily="2" charset="2"/>
              </a:rPr>
              <a:t>concordance</a:t>
            </a:r>
            <a:endParaRPr lang="en-US" sz="1600" dirty="0"/>
          </a:p>
          <a:p>
            <a:pPr marL="0" indent="0">
              <a:buFontTx/>
              <a:buNone/>
            </a:pPr>
            <a:r>
              <a:rPr lang="en-US" sz="1600" b="1" dirty="0"/>
              <a:t>Decision aids engage patients</a:t>
            </a:r>
          </a:p>
          <a:p>
            <a:pPr>
              <a:buFont typeface="Wingdings"/>
              <a:buChar char="à"/>
            </a:pPr>
            <a:r>
              <a:rPr lang="en-US" sz="1600" dirty="0" smtClean="0">
                <a:sym typeface="Wingdings" pitchFamily="2" charset="2"/>
              </a:rPr>
              <a:t>less passive (RR 0.66)</a:t>
            </a:r>
          </a:p>
          <a:p>
            <a:pPr>
              <a:buFont typeface="Wingdings"/>
              <a:buChar char="à"/>
            </a:pPr>
            <a:r>
              <a:rPr lang="en-US" sz="1600" dirty="0" smtClean="0">
                <a:sym typeface="Wingdings" pitchFamily="2" charset="2"/>
              </a:rPr>
              <a:t>Fewer who remain undecided (RR 0.59)</a:t>
            </a:r>
          </a:p>
          <a:p>
            <a:pPr>
              <a:buFont typeface="Wingdings"/>
              <a:buChar char="à"/>
            </a:pPr>
            <a:r>
              <a:rPr lang="en-US" sz="1600" dirty="0" smtClean="0">
                <a:sym typeface="Wingdings" pitchFamily="2" charset="2"/>
              </a:rPr>
              <a:t>Patients more satisfied with the decision and the </a:t>
            </a:r>
          </a:p>
          <a:p>
            <a:pPr>
              <a:buNone/>
            </a:pPr>
            <a:r>
              <a:rPr lang="en-US" sz="1600" dirty="0" smtClean="0">
                <a:sym typeface="Wingdings" pitchFamily="2" charset="2"/>
              </a:rPr>
              <a:t>	decision making process</a:t>
            </a:r>
            <a:endParaRPr lang="en-US" sz="1600" dirty="0"/>
          </a:p>
          <a:p>
            <a:pPr marL="0" indent="0">
              <a:buFontTx/>
              <a:buNone/>
            </a:pPr>
            <a:r>
              <a:rPr lang="en-US" sz="1600" b="1" dirty="0"/>
              <a:t>Decision aids address over- and under- use</a:t>
            </a:r>
          </a:p>
          <a:p>
            <a:pPr marL="0" indent="0">
              <a:buFont typeface="Wingdings" pitchFamily="2" charset="2"/>
              <a:buChar char="à"/>
            </a:pPr>
            <a:r>
              <a:rPr lang="en-US" sz="1600" dirty="0">
                <a:sym typeface="Wingdings" pitchFamily="2" charset="2"/>
              </a:rPr>
              <a:t> </a:t>
            </a:r>
            <a:r>
              <a:rPr lang="en-US" sz="1600" dirty="0" smtClean="0">
                <a:sym typeface="Wingdings" pitchFamily="2" charset="2"/>
              </a:rPr>
              <a:t>reduction </a:t>
            </a:r>
            <a:r>
              <a:rPr lang="en-US" sz="1600" dirty="0">
                <a:sym typeface="Wingdings" pitchFamily="2" charset="2"/>
              </a:rPr>
              <a:t>in </a:t>
            </a:r>
            <a:r>
              <a:rPr lang="en-US" sz="1600" dirty="0" smtClean="0">
                <a:sym typeface="Wingdings" pitchFamily="2" charset="2"/>
              </a:rPr>
              <a:t>major invasive elective surgery (RR 0.79)</a:t>
            </a:r>
            <a:endParaRPr lang="en-US" sz="1600" dirty="0">
              <a:sym typeface="Wingdings" pitchFamily="2" charset="2"/>
            </a:endParaRPr>
          </a:p>
          <a:p>
            <a:pPr marL="0" indent="0">
              <a:buFont typeface="Wingdings" pitchFamily="2" charset="2"/>
              <a:buChar char="à"/>
            </a:pPr>
            <a:r>
              <a:rPr lang="en-US" sz="1600" dirty="0" smtClean="0">
                <a:sym typeface="Wingdings" pitchFamily="2" charset="2"/>
              </a:rPr>
              <a:t> reduction </a:t>
            </a:r>
            <a:r>
              <a:rPr lang="en-US" sz="1600" dirty="0">
                <a:sym typeface="Wingdings" pitchFamily="2" charset="2"/>
              </a:rPr>
              <a:t>in PSA </a:t>
            </a:r>
            <a:r>
              <a:rPr lang="en-US" sz="1600" dirty="0" smtClean="0">
                <a:sym typeface="Wingdings" pitchFamily="2" charset="2"/>
              </a:rPr>
              <a:t>testing (RR 0.87)</a:t>
            </a:r>
            <a:endParaRPr lang="en-US" sz="1600" dirty="0">
              <a:sym typeface="Wingdings" pitchFamily="2" charset="2"/>
            </a:endParaRPr>
          </a:p>
          <a:p>
            <a:pPr marL="0" indent="0">
              <a:buFont typeface="Wingdings" pitchFamily="2" charset="2"/>
              <a:buChar char="à"/>
            </a:pPr>
            <a:r>
              <a:rPr lang="en-US" sz="1600" dirty="0" smtClean="0">
                <a:sym typeface="Wingdings" pitchFamily="2" charset="2"/>
              </a:rPr>
              <a:t> reduction </a:t>
            </a:r>
            <a:r>
              <a:rPr lang="en-US" sz="1600" dirty="0">
                <a:sym typeface="Wingdings" pitchFamily="2" charset="2"/>
              </a:rPr>
              <a:t>in HRT </a:t>
            </a:r>
            <a:r>
              <a:rPr lang="en-US" sz="1600" dirty="0" smtClean="0">
                <a:sym typeface="Wingdings" pitchFamily="2" charset="2"/>
              </a:rPr>
              <a:t>use (0.73)</a:t>
            </a:r>
            <a:endParaRPr lang="en-US" sz="1600" dirty="0">
              <a:sym typeface="Wingdings" pitchFamily="2" charset="2"/>
            </a:endParaRPr>
          </a:p>
          <a:p>
            <a:pPr marL="0" indent="0">
              <a:buFontTx/>
              <a:buNone/>
            </a:pPr>
            <a:r>
              <a:rPr lang="en-US" sz="2000" dirty="0">
                <a:sym typeface="Wingdings" pitchFamily="2" charset="2"/>
              </a:rPr>
              <a:t> </a:t>
            </a:r>
            <a:endParaRPr lang="en-US" sz="2000" dirty="0"/>
          </a:p>
        </p:txBody>
      </p:sp>
      <p:pic>
        <p:nvPicPr>
          <p:cNvPr id="60420" name="Picture 6" descr="http://decisionaid.ohri.ca/include/images/side/image13.jpg"/>
          <p:cNvPicPr>
            <a:picLocks noChangeAspect="1" noChangeArrowheads="1"/>
          </p:cNvPicPr>
          <p:nvPr/>
        </p:nvPicPr>
        <p:blipFill>
          <a:blip r:embed="rId2" cstate="print"/>
          <a:srcRect/>
          <a:stretch>
            <a:fillRect/>
          </a:stretch>
        </p:blipFill>
        <p:spPr bwMode="auto">
          <a:xfrm>
            <a:off x="7010400" y="2819400"/>
            <a:ext cx="1447800" cy="2135188"/>
          </a:xfrm>
          <a:prstGeom prst="rect">
            <a:avLst/>
          </a:prstGeom>
          <a:noFill/>
          <a:ln w="9525">
            <a:noFill/>
            <a:miter lim="800000"/>
            <a:headEnd/>
            <a:tailEnd/>
          </a:ln>
        </p:spPr>
      </p:pic>
      <p:pic>
        <p:nvPicPr>
          <p:cNvPr id="60421" name="Picture 2" descr="http://decisionaid.ohri.ca/include/images/side/image14.jpg"/>
          <p:cNvPicPr>
            <a:picLocks noChangeAspect="1" noChangeArrowheads="1"/>
          </p:cNvPicPr>
          <p:nvPr/>
        </p:nvPicPr>
        <p:blipFill>
          <a:blip r:embed="rId3" cstate="print"/>
          <a:srcRect/>
          <a:stretch>
            <a:fillRect/>
          </a:stretch>
        </p:blipFill>
        <p:spPr bwMode="auto">
          <a:xfrm>
            <a:off x="6019800" y="1600200"/>
            <a:ext cx="1311275" cy="1933575"/>
          </a:xfrm>
          <a:prstGeom prst="rect">
            <a:avLst/>
          </a:prstGeom>
          <a:noFill/>
          <a:ln w="9525">
            <a:noFill/>
            <a:miter lim="800000"/>
            <a:headEnd/>
            <a:tailEnd/>
          </a:ln>
        </p:spPr>
      </p:pic>
      <p:sp>
        <p:nvSpPr>
          <p:cNvPr id="60422" name="Rectangle 13"/>
          <p:cNvSpPr>
            <a:spLocks noChangeArrowheads="1"/>
          </p:cNvSpPr>
          <p:nvPr/>
        </p:nvSpPr>
        <p:spPr bwMode="auto">
          <a:xfrm>
            <a:off x="304800" y="6019800"/>
            <a:ext cx="5486400" cy="308419"/>
          </a:xfrm>
          <a:prstGeom prst="rect">
            <a:avLst/>
          </a:prstGeom>
          <a:noFill/>
          <a:ln w="9525">
            <a:noFill/>
            <a:miter lim="800000"/>
            <a:headEnd/>
            <a:tailEnd/>
          </a:ln>
        </p:spPr>
        <p:txBody>
          <a:bodyPr lIns="92075" tIns="46038" rIns="92075" bIns="46038">
            <a:spAutoFit/>
          </a:bodyPr>
          <a:lstStyle/>
          <a:p>
            <a:pPr algn="ctr"/>
            <a:r>
              <a:rPr lang="en-US" sz="1400" dirty="0">
                <a:solidFill>
                  <a:srgbClr val="000000"/>
                </a:solidFill>
                <a:latin typeface="Arial" charset="0"/>
                <a:cs typeface="Arial" pitchFamily="34" charset="0"/>
              </a:rPr>
              <a:t>Stacey et al. Cochrane Database of Systematic Reviews, </a:t>
            </a:r>
            <a:r>
              <a:rPr lang="en-US" sz="1400" dirty="0" smtClean="0">
                <a:solidFill>
                  <a:srgbClr val="000000"/>
                </a:solidFill>
                <a:latin typeface="Arial" charset="0"/>
                <a:cs typeface="Arial" pitchFamily="34" charset="0"/>
              </a:rPr>
              <a:t>2014</a:t>
            </a:r>
            <a:endParaRPr lang="en-US" sz="1400" dirty="0">
              <a:solidFill>
                <a:srgbClr val="000000"/>
              </a:solidFill>
              <a:latin typeface="Gill Sans MT" pitchFamily="34" charset="0"/>
              <a:cs typeface="Arial" pitchFamily="34" charset="0"/>
            </a:endParaRPr>
          </a:p>
        </p:txBody>
      </p:sp>
    </p:spTree>
    <p:extLst>
      <p:ext uri="{BB962C8B-B14F-4D97-AF65-F5344CB8AC3E}">
        <p14:creationId xmlns:p14="http://schemas.microsoft.com/office/powerpoint/2010/main" val="5336199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4"/>
          <p:cNvSpPr>
            <a:spLocks noGrp="1"/>
          </p:cNvSpPr>
          <p:nvPr>
            <p:ph type="title" idx="4294967295"/>
          </p:nvPr>
        </p:nvSpPr>
        <p:spPr/>
        <p:txBody>
          <a:bodyPr/>
          <a:lstStyle/>
          <a:p>
            <a:r>
              <a:rPr lang="en-US" sz="4000" dirty="0">
                <a:solidFill>
                  <a:schemeClr val="accent2">
                    <a:lumMod val="75000"/>
                  </a:schemeClr>
                </a:solidFill>
              </a:rPr>
              <a:t>Six Steps to SDM</a:t>
            </a:r>
          </a:p>
        </p:txBody>
      </p:sp>
      <p:sp>
        <p:nvSpPr>
          <p:cNvPr id="261123" name="Content Placeholder 5"/>
          <p:cNvSpPr>
            <a:spLocks noGrp="1"/>
          </p:cNvSpPr>
          <p:nvPr>
            <p:ph idx="4294967295"/>
          </p:nvPr>
        </p:nvSpPr>
        <p:spPr/>
        <p:txBody>
          <a:bodyPr/>
          <a:lstStyle/>
          <a:p>
            <a:pPr marL="514350" indent="-514350">
              <a:buFont typeface="Calibri" pitchFamily="34" charset="0"/>
              <a:buAutoNum type="arabicPeriod"/>
            </a:pPr>
            <a:r>
              <a:rPr lang="en-US" sz="2800" dirty="0"/>
              <a:t>Invite patient to participate</a:t>
            </a:r>
          </a:p>
          <a:p>
            <a:pPr marL="514350" indent="-514350">
              <a:buFont typeface="Calibri" pitchFamily="34" charset="0"/>
              <a:buAutoNum type="arabicPeriod"/>
            </a:pPr>
            <a:r>
              <a:rPr lang="en-US" sz="2800" dirty="0"/>
              <a:t>Present </a:t>
            </a:r>
            <a:r>
              <a:rPr lang="en-US" sz="2800" dirty="0" smtClean="0"/>
              <a:t>options (+/- using a decision aid)</a:t>
            </a:r>
            <a:endParaRPr lang="en-US" sz="2800" dirty="0"/>
          </a:p>
          <a:p>
            <a:pPr marL="514350" indent="-514350">
              <a:buFont typeface="Calibri" pitchFamily="34" charset="0"/>
              <a:buAutoNum type="arabicPeriod"/>
            </a:pPr>
            <a:r>
              <a:rPr lang="en-US" sz="2800" dirty="0"/>
              <a:t>Provide information on benefits and risks</a:t>
            </a:r>
          </a:p>
          <a:p>
            <a:pPr marL="514350" indent="-514350">
              <a:buFont typeface="Calibri" pitchFamily="34" charset="0"/>
              <a:buAutoNum type="arabicPeriod"/>
            </a:pPr>
            <a:r>
              <a:rPr lang="en-US" sz="2800" dirty="0"/>
              <a:t>Elicit patient preferences</a:t>
            </a:r>
          </a:p>
          <a:p>
            <a:pPr marL="514350" indent="-514350">
              <a:buFont typeface="Calibri" pitchFamily="34" charset="0"/>
              <a:buAutoNum type="arabicPeriod"/>
            </a:pPr>
            <a:r>
              <a:rPr lang="en-US" sz="2800" dirty="0"/>
              <a:t>Facilitate deliberation and decision making</a:t>
            </a:r>
          </a:p>
          <a:p>
            <a:pPr marL="514350" indent="-514350">
              <a:buFont typeface="Calibri" pitchFamily="34" charset="0"/>
              <a:buAutoNum type="arabicPeriod"/>
            </a:pPr>
            <a:r>
              <a:rPr lang="en-US" sz="2800" dirty="0"/>
              <a:t>Assist with implementation</a:t>
            </a:r>
          </a:p>
        </p:txBody>
      </p:sp>
      <p:graphicFrame>
        <p:nvGraphicFramePr>
          <p:cNvPr id="4" name="Diagram 3"/>
          <p:cNvGraphicFramePr/>
          <p:nvPr/>
        </p:nvGraphicFramePr>
        <p:xfrm>
          <a:off x="304800" y="4800600"/>
          <a:ext cx="86106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txBox="1">
            <a:spLocks noGrp="1"/>
          </p:cNvSpPr>
          <p:nvPr/>
        </p:nvSpPr>
        <p:spPr>
          <a:xfrm>
            <a:off x="0" y="6492875"/>
            <a:ext cx="3810000" cy="365125"/>
          </a:xfrm>
          <a:prstGeom prst="rect">
            <a:avLst/>
          </a:prstGeom>
          <a:noFill/>
        </p:spPr>
        <p:txBody>
          <a:bodyPr anchor="ctr"/>
          <a:lstStyle/>
          <a:p>
            <a:endParaRPr lang="en-US" sz="1200">
              <a:solidFill>
                <a:srgbClr val="898989"/>
              </a:solidFill>
              <a:latin typeface="Calibri" pitchFamily="34" charset="0"/>
            </a:endParaRPr>
          </a:p>
        </p:txBody>
      </p:sp>
      <p:sp>
        <p:nvSpPr>
          <p:cNvPr id="6" name="Slide Number Placeholder 5"/>
          <p:cNvSpPr txBox="1">
            <a:spLocks noGrp="1"/>
          </p:cNvSpPr>
          <p:nvPr/>
        </p:nvSpPr>
        <p:spPr>
          <a:xfrm>
            <a:off x="1447800" y="6019800"/>
            <a:ext cx="4648200" cy="365125"/>
          </a:xfrm>
          <a:prstGeom prst="rect">
            <a:avLst/>
          </a:prstGeom>
          <a:noFill/>
        </p:spPr>
        <p:txBody>
          <a:bodyPr anchor="ctr"/>
          <a:lstStyle/>
          <a:p>
            <a:r>
              <a:rPr lang="en-US" sz="1200" dirty="0">
                <a:solidFill>
                  <a:srgbClr val="000000"/>
                </a:solidFill>
                <a:latin typeface="Calibri" pitchFamily="34" charset="0"/>
              </a:rPr>
              <a:t>Credits: R.  Wexler, FIMDM, and K. Clay, Center for Shared Decision Making,  Dartmouth-Hitchcock Medical Center</a:t>
            </a:r>
          </a:p>
          <a:p>
            <a:endParaRPr lang="en-US" sz="12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recent day at the office…</a:t>
            </a:r>
            <a:endParaRPr lang="en-US" dirty="0"/>
          </a:p>
        </p:txBody>
      </p:sp>
      <p:sp>
        <p:nvSpPr>
          <p:cNvPr id="3" name="Content Placeholder 2"/>
          <p:cNvSpPr>
            <a:spLocks noGrp="1"/>
          </p:cNvSpPr>
          <p:nvPr>
            <p:ph idx="1"/>
          </p:nvPr>
        </p:nvSpPr>
        <p:spPr/>
        <p:txBody>
          <a:bodyPr/>
          <a:lstStyle/>
          <a:p>
            <a:r>
              <a:rPr lang="en-US" sz="2000" dirty="0" smtClean="0"/>
              <a:t>41yo generally healthy woman, an RN, comes in for a routine preventive care visit and to discuss cancer screening</a:t>
            </a:r>
          </a:p>
          <a:p>
            <a:r>
              <a:rPr lang="en-US" sz="2000" dirty="0" smtClean="0"/>
              <a:t>63yo man with hypertension and seasonal allergies, quit smoking 2 years ago after smoking 1 </a:t>
            </a:r>
            <a:r>
              <a:rPr lang="en-US" sz="2000" dirty="0" err="1" smtClean="0"/>
              <a:t>ppd</a:t>
            </a:r>
            <a:r>
              <a:rPr lang="en-US" sz="2000" dirty="0" smtClean="0"/>
              <a:t> since age 18, has heard about a lung cancer CT scan and wants to know more</a:t>
            </a:r>
          </a:p>
          <a:p>
            <a:r>
              <a:rPr lang="en-US" sz="2000" dirty="0" smtClean="0"/>
              <a:t>58yo woman with obesity (BMI 39) and diabetes, steadily worsening knee pain from OA, wants to know when she should see an orthopedist to discuss joint replacement</a:t>
            </a:r>
          </a:p>
          <a:p>
            <a:r>
              <a:rPr lang="en-US" sz="2000" dirty="0" smtClean="0"/>
              <a:t>40yo man with worsening symptoms of generalized anxiety disorder, interested in knowing his treatment options as he feels his symptoms are unbearable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dirty="0"/>
              <a:t>Shared Decision Making Program </a:t>
            </a:r>
            <a:br>
              <a:rPr lang="en-US" sz="3200" dirty="0"/>
            </a:br>
            <a:r>
              <a:rPr lang="en-US" sz="3200" dirty="0"/>
              <a:t>at </a:t>
            </a:r>
            <a:r>
              <a:rPr lang="en-US" sz="3200" dirty="0" smtClean="0"/>
              <a:t>Partners HealthCare System</a:t>
            </a:r>
            <a:endParaRPr lang="en-US" sz="3200" dirty="0"/>
          </a:p>
        </p:txBody>
      </p:sp>
      <p:sp>
        <p:nvSpPr>
          <p:cNvPr id="22531" name="Rectangle 3"/>
          <p:cNvSpPr>
            <a:spLocks noGrp="1" noChangeArrowheads="1"/>
          </p:cNvSpPr>
          <p:nvPr>
            <p:ph type="body" sz="half" idx="1"/>
          </p:nvPr>
        </p:nvSpPr>
        <p:spPr>
          <a:xfrm>
            <a:off x="457200" y="1600200"/>
            <a:ext cx="4027488" cy="4525963"/>
          </a:xfrm>
        </p:spPr>
        <p:txBody>
          <a:bodyPr/>
          <a:lstStyle/>
          <a:p>
            <a:pPr>
              <a:lnSpc>
                <a:spcPct val="90000"/>
              </a:lnSpc>
            </a:pPr>
            <a:r>
              <a:rPr lang="en-US" sz="2400" dirty="0" smtClean="0"/>
              <a:t>Clinicians and office staff can </a:t>
            </a:r>
            <a:r>
              <a:rPr lang="en-US" sz="2400" dirty="0"/>
              <a:t>order decision aids (DA’s) through the patient’s electronic medical record</a:t>
            </a:r>
          </a:p>
          <a:p>
            <a:pPr>
              <a:lnSpc>
                <a:spcPct val="90000"/>
              </a:lnSpc>
            </a:pPr>
            <a:r>
              <a:rPr lang="en-US" sz="2400" dirty="0" smtClean="0"/>
              <a:t>Health Dialog produced DAs</a:t>
            </a:r>
            <a:endParaRPr lang="en-US" sz="2400" dirty="0"/>
          </a:p>
          <a:p>
            <a:pPr>
              <a:lnSpc>
                <a:spcPct val="90000"/>
              </a:lnSpc>
            </a:pPr>
            <a:r>
              <a:rPr lang="en-US" sz="2400" dirty="0"/>
              <a:t>40 programs available; variety of conditions relevant to adult primary care</a:t>
            </a:r>
          </a:p>
        </p:txBody>
      </p:sp>
      <p:pic>
        <p:nvPicPr>
          <p:cNvPr id="22532" name="Picture 4" descr="Picture 006"/>
          <p:cNvPicPr>
            <a:picLocks noGrp="1" noChangeAspect="1" noChangeArrowheads="1"/>
          </p:cNvPicPr>
          <p:nvPr>
            <p:ph type="body" sz="half" idx="2"/>
          </p:nvPr>
        </p:nvPicPr>
        <p:blipFill>
          <a:blip r:embed="rId2" cstate="print"/>
          <a:srcRect l="30807" t="12961" r="19354"/>
          <a:stretch>
            <a:fillRect/>
          </a:stretch>
        </p:blipFill>
        <p:spPr>
          <a:xfrm>
            <a:off x="5089525" y="2105025"/>
            <a:ext cx="3517900" cy="3189288"/>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from the Field</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latin typeface="+mj-lt"/>
              </a:rPr>
              <a:t>Clinician training</a:t>
            </a:r>
          </a:p>
          <a:p>
            <a:r>
              <a:rPr lang="en-US" dirty="0" smtClean="0">
                <a:latin typeface="+mj-lt"/>
              </a:rPr>
              <a:t>Links to specialty referrals</a:t>
            </a:r>
          </a:p>
          <a:p>
            <a:r>
              <a:rPr lang="en-US" dirty="0" smtClean="0">
                <a:latin typeface="+mj-lt"/>
              </a:rPr>
              <a:t>Patient-triggered ordering of decision aids</a:t>
            </a:r>
            <a:endParaRPr lang="en-US" dirty="0">
              <a:latin typeface="+mj-lt"/>
            </a:endParaRPr>
          </a:p>
        </p:txBody>
      </p:sp>
      <p:pic>
        <p:nvPicPr>
          <p:cNvPr id="5" name="Picture 2"/>
          <p:cNvPicPr>
            <a:picLocks noGrp="1" noChangeAspect="1" noChangeArrowheads="1"/>
          </p:cNvPicPr>
          <p:nvPr>
            <p:ph sz="half" idx="1"/>
          </p:nvPr>
        </p:nvPicPr>
        <p:blipFill>
          <a:blip r:embed="rId2" cstate="print"/>
          <a:srcRect l="4375" t="9375" r="53625" b="5469"/>
          <a:stretch>
            <a:fillRect/>
          </a:stretch>
        </p:blipFill>
        <p:spPr bwMode="auto">
          <a:xfrm>
            <a:off x="381000" y="1905000"/>
            <a:ext cx="4248245" cy="3445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0"/>
            <a:ext cx="8534400" cy="1066800"/>
          </a:xfrm>
        </p:spPr>
        <p:txBody>
          <a:bodyPr/>
          <a:lstStyle/>
          <a:p>
            <a:pPr eaLnBrk="1" hangingPunct="1"/>
            <a:r>
              <a:rPr lang="en-US" altLang="en-US" smtClean="0"/>
              <a:t>Case 1: Clinician training</a:t>
            </a:r>
          </a:p>
        </p:txBody>
      </p:sp>
      <p:sp>
        <p:nvSpPr>
          <p:cNvPr id="727043" name="Rectangle 3"/>
          <p:cNvSpPr>
            <a:spLocks noGrp="1" noChangeArrowheads="1"/>
          </p:cNvSpPr>
          <p:nvPr>
            <p:ph type="body" idx="1"/>
          </p:nvPr>
        </p:nvSpPr>
        <p:spPr>
          <a:xfrm>
            <a:off x="381000" y="1493838"/>
            <a:ext cx="8534400" cy="4525962"/>
          </a:xfrm>
        </p:spPr>
        <p:txBody>
          <a:bodyPr/>
          <a:lstStyle/>
          <a:p>
            <a:pPr eaLnBrk="1" hangingPunct="1">
              <a:spcBef>
                <a:spcPct val="60000"/>
              </a:spcBef>
              <a:defRPr/>
            </a:pPr>
            <a:r>
              <a:rPr lang="en-US" sz="2800" dirty="0" smtClean="0"/>
              <a:t>Pilot project launched in 2005 at one practice, and in 2006, the project was spread to all 18 MGH adult primary care practices.</a:t>
            </a:r>
          </a:p>
          <a:p>
            <a:pPr eaLnBrk="1" hangingPunct="1">
              <a:spcBef>
                <a:spcPct val="60000"/>
              </a:spcBef>
              <a:defRPr/>
            </a:pPr>
            <a:r>
              <a:rPr lang="en-US" sz="2800" dirty="0" smtClean="0"/>
              <a:t>Clinician-driven ordering of video/booklet decision aids, during the visit, supported by EMR, with centralized distribution through SDM Center. </a:t>
            </a:r>
          </a:p>
          <a:p>
            <a:pPr marL="350838" indent="-350838" eaLnBrk="1" hangingPunct="1">
              <a:spcBef>
                <a:spcPct val="60000"/>
              </a:spcBef>
              <a:buFont typeface="Wingdings 3" panose="05040102010807070707" pitchFamily="18" charset="2"/>
              <a:buNone/>
              <a:defRPr/>
            </a:pPr>
            <a:r>
              <a:rPr lang="en-US" sz="2800" dirty="0" smtClean="0">
                <a:solidFill>
                  <a:srgbClr val="C00000"/>
                </a:solidFill>
                <a:sym typeface="Wingdings" pitchFamily="2" charset="2"/>
              </a:rPr>
              <a:t></a:t>
            </a:r>
            <a:r>
              <a:rPr lang="en-US" sz="2800" b="1" dirty="0" smtClean="0">
                <a:sym typeface="Wingdings" pitchFamily="2" charset="2"/>
              </a:rPr>
              <a:t>Steady use (~100 orders a month). BUT not nearly what it could be; m</a:t>
            </a:r>
            <a:r>
              <a:rPr lang="en-US" sz="2800" b="1" dirty="0" smtClean="0"/>
              <a:t>ost orders were from a few physicians, and significant variation among clinics.</a:t>
            </a:r>
          </a:p>
          <a:p>
            <a:pPr eaLnBrk="1" hangingPunct="1">
              <a:spcBef>
                <a:spcPct val="60000"/>
              </a:spcBef>
              <a:defRPr/>
            </a:pPr>
            <a:endParaRPr lang="en-US" sz="28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0"/>
            <a:ext cx="8382000" cy="1079500"/>
          </a:xfrm>
        </p:spPr>
        <p:txBody>
          <a:bodyPr/>
          <a:lstStyle/>
          <a:p>
            <a:pPr eaLnBrk="1" hangingPunct="1"/>
            <a:r>
              <a:rPr lang="en-US" altLang="en-US" sz="3400" smtClean="0"/>
              <a:t>Designed training course</a:t>
            </a:r>
          </a:p>
        </p:txBody>
      </p:sp>
      <p:sp>
        <p:nvSpPr>
          <p:cNvPr id="641027" name="Rectangle 3"/>
          <p:cNvSpPr>
            <a:spLocks noGrp="1" noChangeArrowheads="1"/>
          </p:cNvSpPr>
          <p:nvPr>
            <p:ph type="body" idx="1"/>
          </p:nvPr>
        </p:nvSpPr>
        <p:spPr>
          <a:xfrm>
            <a:off x="457200" y="1524000"/>
            <a:ext cx="8229600" cy="4525963"/>
          </a:xfrm>
        </p:spPr>
        <p:txBody>
          <a:bodyPr/>
          <a:lstStyle/>
          <a:p>
            <a:pPr eaLnBrk="1" hangingPunct="1">
              <a:defRPr/>
            </a:pPr>
            <a:r>
              <a:rPr lang="en-US" sz="2400" dirty="0" smtClean="0"/>
              <a:t>One-hour session held during </a:t>
            </a:r>
            <a:r>
              <a:rPr lang="en-US" sz="2400" dirty="0"/>
              <a:t>regular practice meeting</a:t>
            </a:r>
          </a:p>
          <a:p>
            <a:pPr lvl="1" eaLnBrk="1" hangingPunct="1">
              <a:defRPr/>
            </a:pPr>
            <a:r>
              <a:rPr lang="en-US" sz="2400" dirty="0"/>
              <a:t>Overview of shared decision making </a:t>
            </a:r>
            <a:r>
              <a:rPr lang="en-US" sz="2400" dirty="0" smtClean="0"/>
              <a:t>(what, why, how)</a:t>
            </a:r>
            <a:endParaRPr lang="en-US" sz="2400" dirty="0"/>
          </a:p>
          <a:p>
            <a:pPr lvl="1" eaLnBrk="1" hangingPunct="1">
              <a:defRPr/>
            </a:pPr>
            <a:r>
              <a:rPr lang="en-US" sz="2400" dirty="0" smtClean="0"/>
              <a:t>Feedback: Usage </a:t>
            </a:r>
            <a:r>
              <a:rPr lang="en-US" sz="2400" dirty="0"/>
              <a:t>data (practice </a:t>
            </a:r>
            <a:r>
              <a:rPr lang="en-US" sz="2400" dirty="0" smtClean="0"/>
              <a:t>and </a:t>
            </a:r>
            <a:r>
              <a:rPr lang="en-US" sz="2400" dirty="0"/>
              <a:t>provider level</a:t>
            </a:r>
            <a:r>
              <a:rPr lang="en-US" sz="2400" dirty="0" smtClean="0"/>
              <a:t>) and patient and provider comments</a:t>
            </a:r>
            <a:endParaRPr lang="en-US" sz="2400" dirty="0"/>
          </a:p>
          <a:p>
            <a:pPr lvl="1" eaLnBrk="1" hangingPunct="1">
              <a:defRPr/>
            </a:pPr>
            <a:r>
              <a:rPr lang="en-US" sz="2400" dirty="0" smtClean="0"/>
              <a:t>View video </a:t>
            </a:r>
            <a:r>
              <a:rPr lang="en-US" sz="2400" dirty="0"/>
              <a:t>decision </a:t>
            </a:r>
            <a:r>
              <a:rPr lang="en-US" sz="2400" dirty="0" smtClean="0"/>
              <a:t>aid</a:t>
            </a:r>
          </a:p>
          <a:p>
            <a:pPr lvl="1" eaLnBrk="1" hangingPunct="1">
              <a:defRPr/>
            </a:pPr>
            <a:r>
              <a:rPr lang="en-US" sz="2400" dirty="0" smtClean="0"/>
              <a:t>Discussion</a:t>
            </a:r>
            <a:endParaRPr lang="en-US" sz="2400" dirty="0"/>
          </a:p>
          <a:p>
            <a:pPr eaLnBrk="1" hangingPunct="1">
              <a:defRPr/>
            </a:pPr>
            <a:r>
              <a:rPr lang="en-US" sz="2400" dirty="0" smtClean="0"/>
              <a:t>One-hour </a:t>
            </a:r>
            <a:r>
              <a:rPr lang="en-US" sz="2400" dirty="0"/>
              <a:t>CME credit for physicians</a:t>
            </a:r>
          </a:p>
          <a:p>
            <a:pPr eaLnBrk="1" hangingPunct="1">
              <a:defRPr/>
            </a:pPr>
            <a:r>
              <a:rPr lang="en-US" sz="2400" dirty="0" smtClean="0"/>
              <a:t>15 out of 18 </a:t>
            </a:r>
            <a:r>
              <a:rPr lang="en-US" sz="2400" dirty="0"/>
              <a:t>practices hosted </a:t>
            </a:r>
            <a:r>
              <a:rPr lang="en-US" sz="2400" dirty="0" smtClean="0"/>
              <a:t>course</a:t>
            </a:r>
            <a:endParaRPr lang="en-US" sz="2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0"/>
            <a:ext cx="8382000" cy="1066800"/>
          </a:xfrm>
        </p:spPr>
        <p:txBody>
          <a:bodyPr/>
          <a:lstStyle/>
          <a:p>
            <a:pPr eaLnBrk="1" hangingPunct="1"/>
            <a:r>
              <a:rPr lang="en-US" altLang="en-US" smtClean="0"/>
              <a:t>Feedback from patients and providers</a:t>
            </a:r>
          </a:p>
        </p:txBody>
      </p:sp>
      <p:sp>
        <p:nvSpPr>
          <p:cNvPr id="5123" name="Rectangle 3"/>
          <p:cNvSpPr>
            <a:spLocks noGrp="1" noChangeArrowheads="1"/>
          </p:cNvSpPr>
          <p:nvPr>
            <p:ph type="body" idx="1"/>
          </p:nvPr>
        </p:nvSpPr>
        <p:spPr>
          <a:xfrm>
            <a:off x="228600" y="1447800"/>
            <a:ext cx="8686800" cy="5181600"/>
          </a:xfrm>
        </p:spPr>
        <p:txBody>
          <a:bodyPr/>
          <a:lstStyle/>
          <a:p>
            <a:pPr eaLnBrk="1" hangingPunct="1">
              <a:lnSpc>
                <a:spcPct val="80000"/>
              </a:lnSpc>
              <a:spcBef>
                <a:spcPts val="600"/>
              </a:spcBef>
              <a:spcAft>
                <a:spcPts val="600"/>
              </a:spcAft>
              <a:buFont typeface="Wingdings 3" panose="05040102010807070707" pitchFamily="18" charset="2"/>
              <a:buNone/>
              <a:defRPr/>
            </a:pPr>
            <a:r>
              <a:rPr lang="en-US" sz="1800" b="1" dirty="0" smtClean="0"/>
              <a:t>Patients love it and want more.</a:t>
            </a:r>
          </a:p>
          <a:p>
            <a:pPr eaLnBrk="1" hangingPunct="1">
              <a:lnSpc>
                <a:spcPct val="80000"/>
              </a:lnSpc>
              <a:spcBef>
                <a:spcPts val="600"/>
              </a:spcBef>
              <a:spcAft>
                <a:spcPts val="600"/>
              </a:spcAft>
              <a:defRPr/>
            </a:pPr>
            <a:r>
              <a:rPr lang="en-US" sz="1800" dirty="0" smtClean="0"/>
              <a:t>"This helped me a lot, because I was and still feel a bit nervous, but will get checked! Thank you.“ </a:t>
            </a:r>
            <a:r>
              <a:rPr lang="en-US" sz="1800" i="1" dirty="0" smtClean="0"/>
              <a:t>(colorectal cancer screening)</a:t>
            </a:r>
          </a:p>
          <a:p>
            <a:pPr eaLnBrk="1" hangingPunct="1">
              <a:lnSpc>
                <a:spcPct val="80000"/>
              </a:lnSpc>
              <a:spcBef>
                <a:spcPts val="600"/>
              </a:spcBef>
              <a:spcAft>
                <a:spcPts val="600"/>
              </a:spcAft>
              <a:defRPr/>
            </a:pPr>
            <a:r>
              <a:rPr lang="en-US" sz="1800" dirty="0" smtClean="0"/>
              <a:t>“Thank you very much for the Web site you sent me, I read its cath section with great interest. I understand the process better.” </a:t>
            </a:r>
            <a:r>
              <a:rPr lang="en-US" sz="1800" i="1" dirty="0" smtClean="0"/>
              <a:t>(Treatment Choices for Coronary Artery Disease before a diagnostic cardiac catheterization)</a:t>
            </a:r>
          </a:p>
          <a:p>
            <a:pPr eaLnBrk="1" hangingPunct="1">
              <a:lnSpc>
                <a:spcPct val="80000"/>
              </a:lnSpc>
              <a:spcBef>
                <a:spcPts val="600"/>
              </a:spcBef>
              <a:spcAft>
                <a:spcPts val="600"/>
              </a:spcAft>
              <a:defRPr/>
            </a:pPr>
            <a:endParaRPr lang="en-US" sz="600" i="1" dirty="0" smtClean="0"/>
          </a:p>
          <a:p>
            <a:pPr eaLnBrk="1" hangingPunct="1">
              <a:lnSpc>
                <a:spcPct val="80000"/>
              </a:lnSpc>
              <a:spcBef>
                <a:spcPts val="600"/>
              </a:spcBef>
              <a:spcAft>
                <a:spcPts val="600"/>
              </a:spcAft>
              <a:buFont typeface="Wingdings 3" panose="05040102010807070707" pitchFamily="18" charset="2"/>
              <a:buNone/>
              <a:defRPr/>
            </a:pPr>
            <a:r>
              <a:rPr lang="en-US" sz="1800" b="1" dirty="0" smtClean="0"/>
              <a:t>Providers are positive about the use.</a:t>
            </a:r>
          </a:p>
          <a:p>
            <a:pPr eaLnBrk="1" hangingPunct="1">
              <a:spcBef>
                <a:spcPts val="600"/>
              </a:spcBef>
              <a:spcAft>
                <a:spcPts val="600"/>
              </a:spcAft>
              <a:defRPr/>
            </a:pPr>
            <a:r>
              <a:rPr lang="en-US" sz="1800" dirty="0" smtClean="0"/>
              <a:t>“Great for both high and lower functioning patients.”</a:t>
            </a:r>
          </a:p>
          <a:p>
            <a:pPr eaLnBrk="1" hangingPunct="1">
              <a:spcBef>
                <a:spcPts val="600"/>
              </a:spcBef>
              <a:spcAft>
                <a:spcPts val="600"/>
              </a:spcAft>
              <a:defRPr/>
            </a:pPr>
            <a:r>
              <a:rPr lang="en-US" sz="1800" dirty="0" smtClean="0"/>
              <a:t>“This has completely changed my conversations with patients about their back pain—from one driven by fear to one focused on what we can do to help with their pain.” </a:t>
            </a:r>
          </a:p>
          <a:p>
            <a:pPr eaLnBrk="1" hangingPunct="1">
              <a:lnSpc>
                <a:spcPct val="80000"/>
              </a:lnSpc>
              <a:spcBef>
                <a:spcPts val="600"/>
              </a:spcBef>
              <a:spcAft>
                <a:spcPts val="600"/>
              </a:spcAft>
              <a:defRPr/>
            </a:pPr>
            <a:r>
              <a:rPr lang="en-US" sz="1800" dirty="0" smtClean="0"/>
              <a:t>“The list of resources at the end of the anxiety program is helpful—one of my patients was lost with Google/Amazon and was so happy to have list to focus 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4800" y="0"/>
            <a:ext cx="8382000" cy="1079500"/>
          </a:xfrm>
        </p:spPr>
        <p:txBody>
          <a:bodyPr/>
          <a:lstStyle/>
          <a:p>
            <a:pPr eaLnBrk="1" hangingPunct="1"/>
            <a:r>
              <a:rPr lang="en-US" altLang="en-US" smtClean="0"/>
              <a:t>Impact and lessons learned</a:t>
            </a:r>
          </a:p>
        </p:txBody>
      </p:sp>
      <p:sp>
        <p:nvSpPr>
          <p:cNvPr id="3" name="Content Placeholder 2"/>
          <p:cNvSpPr>
            <a:spLocks noGrp="1"/>
          </p:cNvSpPr>
          <p:nvPr>
            <p:ph idx="1"/>
          </p:nvPr>
        </p:nvSpPr>
        <p:spPr>
          <a:xfrm>
            <a:off x="228600" y="1676400"/>
            <a:ext cx="8229600" cy="4525963"/>
          </a:xfrm>
        </p:spPr>
        <p:txBody>
          <a:bodyPr/>
          <a:lstStyle/>
          <a:p>
            <a:pPr eaLnBrk="1" hangingPunct="1">
              <a:lnSpc>
                <a:spcPct val="90000"/>
              </a:lnSpc>
              <a:spcBef>
                <a:spcPts val="1200"/>
              </a:spcBef>
              <a:spcAft>
                <a:spcPts val="600"/>
              </a:spcAft>
              <a:defRPr/>
            </a:pPr>
            <a:r>
              <a:rPr lang="en-US" sz="2400" dirty="0" smtClean="0"/>
              <a:t>More than doubling</a:t>
            </a:r>
            <a:br>
              <a:rPr lang="en-US" sz="2400" dirty="0" smtClean="0"/>
            </a:br>
            <a:r>
              <a:rPr lang="en-US" sz="2400" dirty="0" smtClean="0"/>
              <a:t>orders </a:t>
            </a:r>
          </a:p>
          <a:p>
            <a:pPr eaLnBrk="1" hangingPunct="1">
              <a:lnSpc>
                <a:spcPct val="90000"/>
              </a:lnSpc>
              <a:spcBef>
                <a:spcPts val="1200"/>
              </a:spcBef>
              <a:spcAft>
                <a:spcPts val="600"/>
              </a:spcAft>
              <a:defRPr/>
            </a:pPr>
            <a:r>
              <a:rPr lang="en-US" sz="2400" dirty="0" smtClean="0"/>
              <a:t>Comparative data </a:t>
            </a:r>
            <a:br>
              <a:rPr lang="en-US" sz="2400" dirty="0" smtClean="0"/>
            </a:br>
            <a:r>
              <a:rPr lang="en-US" sz="2400" dirty="0" smtClean="0"/>
              <a:t>is a strong motivator</a:t>
            </a:r>
          </a:p>
          <a:p>
            <a:pPr lvl="1" eaLnBrk="1" hangingPunct="1">
              <a:lnSpc>
                <a:spcPct val="90000"/>
              </a:lnSpc>
              <a:spcBef>
                <a:spcPts val="1200"/>
              </a:spcBef>
              <a:spcAft>
                <a:spcPts val="600"/>
              </a:spcAft>
              <a:defRPr/>
            </a:pPr>
            <a:r>
              <a:rPr lang="en-US" sz="2400" dirty="0" smtClean="0"/>
              <a:t>Providers enjoyed </a:t>
            </a:r>
            <a:br>
              <a:rPr lang="en-US" sz="2400" dirty="0" smtClean="0"/>
            </a:br>
            <a:r>
              <a:rPr lang="en-US" sz="2400" dirty="0" smtClean="0"/>
              <a:t>a little competition!</a:t>
            </a:r>
          </a:p>
          <a:p>
            <a:pPr eaLnBrk="1" hangingPunct="1">
              <a:lnSpc>
                <a:spcPct val="90000"/>
              </a:lnSpc>
              <a:spcBef>
                <a:spcPts val="1200"/>
              </a:spcBef>
              <a:spcAft>
                <a:spcPts val="600"/>
              </a:spcAft>
              <a:defRPr/>
            </a:pPr>
            <a:r>
              <a:rPr lang="en-US" sz="2400" dirty="0" smtClean="0"/>
              <a:t>Physician champion </a:t>
            </a:r>
            <a:br>
              <a:rPr lang="en-US" sz="2400" dirty="0" smtClean="0"/>
            </a:br>
            <a:r>
              <a:rPr lang="en-US" sz="2400" dirty="0" smtClean="0"/>
              <a:t>role important</a:t>
            </a:r>
          </a:p>
          <a:p>
            <a:pPr eaLnBrk="1" hangingPunct="1">
              <a:lnSpc>
                <a:spcPct val="90000"/>
              </a:lnSpc>
              <a:spcBef>
                <a:spcPts val="1200"/>
              </a:spcBef>
              <a:spcAft>
                <a:spcPts val="600"/>
              </a:spcAft>
              <a:defRPr/>
            </a:pPr>
            <a:r>
              <a:rPr lang="en-US" sz="2400" dirty="0" smtClean="0"/>
              <a:t>Quarterly newsletter and biannual training</a:t>
            </a:r>
          </a:p>
        </p:txBody>
      </p:sp>
      <p:pic>
        <p:nvPicPr>
          <p:cNvPr id="72708" name="Picture 2"/>
          <p:cNvPicPr>
            <a:picLocks noChangeAspect="1" noChangeArrowheads="1"/>
          </p:cNvPicPr>
          <p:nvPr/>
        </p:nvPicPr>
        <p:blipFill>
          <a:blip r:embed="rId2" cstate="print"/>
          <a:srcRect/>
          <a:stretch>
            <a:fillRect/>
          </a:stretch>
        </p:blipFill>
        <p:spPr bwMode="auto">
          <a:xfrm>
            <a:off x="3733800" y="1592263"/>
            <a:ext cx="5410200" cy="350837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0"/>
            <a:ext cx="8686800" cy="1143000"/>
          </a:xfrm>
        </p:spPr>
        <p:txBody>
          <a:bodyPr/>
          <a:lstStyle/>
          <a:p>
            <a:pPr marL="1265238" indent="-1265238" eaLnBrk="1" hangingPunct="1"/>
            <a:r>
              <a:rPr lang="en-US" altLang="en-US" smtClean="0"/>
              <a:t>Case 2: Automating delivery of decision aids</a:t>
            </a:r>
          </a:p>
        </p:txBody>
      </p:sp>
      <p:sp>
        <p:nvSpPr>
          <p:cNvPr id="3" name="Content Placeholder 2"/>
          <p:cNvSpPr>
            <a:spLocks noGrp="1"/>
          </p:cNvSpPr>
          <p:nvPr>
            <p:ph sz="half" idx="1"/>
          </p:nvPr>
        </p:nvSpPr>
        <p:spPr>
          <a:xfrm>
            <a:off x="228600" y="1417638"/>
            <a:ext cx="8610600" cy="4525962"/>
          </a:xfrm>
        </p:spPr>
        <p:txBody>
          <a:bodyPr/>
          <a:lstStyle/>
          <a:p>
            <a:pPr eaLnBrk="1" hangingPunct="1">
              <a:spcBef>
                <a:spcPts val="1200"/>
              </a:spcBef>
              <a:spcAft>
                <a:spcPts val="600"/>
              </a:spcAft>
              <a:defRPr/>
            </a:pPr>
            <a:r>
              <a:rPr lang="en-US" sz="2400" dirty="0" smtClean="0"/>
              <a:t>The goal is to take advantage of EMR/IT applications to help with delivery.</a:t>
            </a:r>
            <a:r>
              <a:rPr lang="en-US" sz="2400" dirty="0"/>
              <a:t> </a:t>
            </a:r>
            <a:r>
              <a:rPr lang="en-US" sz="2400" dirty="0" smtClean="0"/>
              <a:t>In an early project, decision aids were sent to patients based on problems in problem list (e.g., osteoarthritis, fibroids). It resulted in:</a:t>
            </a:r>
          </a:p>
          <a:p>
            <a:pPr lvl="1" eaLnBrk="1" hangingPunct="1">
              <a:spcBef>
                <a:spcPts val="1200"/>
              </a:spcBef>
              <a:spcAft>
                <a:spcPts val="600"/>
              </a:spcAft>
              <a:defRPr/>
            </a:pPr>
            <a:r>
              <a:rPr lang="en-US" sz="2000" dirty="0" smtClean="0">
                <a:latin typeface="+mn-lt"/>
              </a:rPr>
              <a:t>An easy and increased use of decision aids, </a:t>
            </a:r>
            <a:r>
              <a:rPr lang="en-US" sz="2000" b="1" dirty="0" smtClean="0">
                <a:latin typeface="+mn-lt"/>
              </a:rPr>
              <a:t>BUT</a:t>
            </a:r>
          </a:p>
          <a:p>
            <a:pPr lvl="1" eaLnBrk="1" hangingPunct="1">
              <a:spcBef>
                <a:spcPts val="1200"/>
              </a:spcBef>
              <a:spcAft>
                <a:spcPts val="600"/>
              </a:spcAft>
              <a:defRPr/>
            </a:pPr>
            <a:r>
              <a:rPr lang="en-US" sz="2000" dirty="0" smtClean="0">
                <a:latin typeface="+mn-lt"/>
              </a:rPr>
              <a:t>Overall a disaster; not at a decision point (wasted time) and/or not relevant (e.g., sent fibroid program to a woman who had already had a hysterectomy)</a:t>
            </a:r>
          </a:p>
          <a:p>
            <a:pPr marL="457200" indent="-457200" eaLnBrk="1" hangingPunct="1">
              <a:spcBef>
                <a:spcPts val="1200"/>
              </a:spcBef>
              <a:spcAft>
                <a:spcPts val="600"/>
              </a:spcAft>
              <a:buFont typeface="Wingdings 3" panose="05040102010807070707" pitchFamily="18" charset="2"/>
              <a:buNone/>
              <a:defRPr/>
            </a:pPr>
            <a:r>
              <a:rPr lang="en-US" sz="2400" b="1" dirty="0" smtClean="0">
                <a:solidFill>
                  <a:srgbClr val="C00000"/>
                </a:solidFill>
                <a:sym typeface="Wingdings" pitchFamily="2" charset="2"/>
              </a:rPr>
              <a:t></a:t>
            </a:r>
            <a:r>
              <a:rPr lang="en-US" sz="2400" dirty="0" smtClean="0">
                <a:sym typeface="Wingdings" pitchFamily="2" charset="2"/>
              </a:rPr>
              <a:t> </a:t>
            </a:r>
            <a:r>
              <a:rPr lang="en-US" sz="2400" b="1" dirty="0" smtClean="0">
                <a:sym typeface="Wingdings" pitchFamily="2" charset="2"/>
              </a:rPr>
              <a:t>Need more nuanced approach to identify patients who actually need the decision aid.</a:t>
            </a:r>
            <a:endParaRPr lang="en-US" sz="2400" b="1" dirty="0" smtClean="0"/>
          </a:p>
          <a:p>
            <a:pPr eaLnBrk="1" hangingPunct="1">
              <a:spcBef>
                <a:spcPts val="1200"/>
              </a:spcBef>
              <a:spcAft>
                <a:spcPts val="600"/>
              </a:spcAft>
              <a:defRPr/>
            </a:pPr>
            <a:endParaRPr lang="en-US" sz="2800" dirty="0" smtClean="0"/>
          </a:p>
          <a:p>
            <a:pPr eaLnBrk="1" hangingPunct="1">
              <a:spcBef>
                <a:spcPts val="1200"/>
              </a:spcBef>
              <a:spcAft>
                <a:spcPts val="600"/>
              </a:spcAft>
              <a:defRPr/>
            </a:pPr>
            <a:endParaRPr lang="en-US" sz="2800" dirty="0" smtClean="0"/>
          </a:p>
          <a:p>
            <a:pPr lvl="1" eaLnBrk="1" hangingPunct="1">
              <a:spcBef>
                <a:spcPts val="1200"/>
              </a:spcBef>
              <a:spcAft>
                <a:spcPts val="600"/>
              </a:spcAft>
              <a:buFont typeface="Wingdings" panose="05000000000000000000" pitchFamily="2" charset="2"/>
              <a:buNone/>
              <a:defRPr/>
            </a:pPr>
            <a:endParaRPr lang="en-US" sz="800" dirty="0" smtClean="0">
              <a:latin typeface="+mn-lt"/>
            </a:endParaRPr>
          </a:p>
          <a:p>
            <a:pPr eaLnBrk="1" hangingPunct="1">
              <a:spcBef>
                <a:spcPts val="1200"/>
              </a:spcBef>
              <a:spcAft>
                <a:spcPts val="600"/>
              </a:spcAft>
              <a:defRPr/>
            </a:pP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0"/>
            <a:ext cx="8382000" cy="1079500"/>
          </a:xfrm>
        </p:spPr>
        <p:txBody>
          <a:bodyPr/>
          <a:lstStyle/>
          <a:p>
            <a:pPr eaLnBrk="1" hangingPunct="1"/>
            <a:r>
              <a:rPr lang="en-US" altLang="en-US" dirty="0" smtClean="0"/>
              <a:t>Focus on specialty referrals</a:t>
            </a:r>
          </a:p>
        </p:txBody>
      </p:sp>
      <p:sp>
        <p:nvSpPr>
          <p:cNvPr id="3" name="Content Placeholder 2"/>
          <p:cNvSpPr>
            <a:spLocks noGrp="1"/>
          </p:cNvSpPr>
          <p:nvPr>
            <p:ph idx="1"/>
          </p:nvPr>
        </p:nvSpPr>
        <p:spPr>
          <a:xfrm>
            <a:off x="228600" y="1447800"/>
            <a:ext cx="8534400" cy="4525963"/>
          </a:xfrm>
        </p:spPr>
        <p:txBody>
          <a:bodyPr/>
          <a:lstStyle/>
          <a:p>
            <a:pPr eaLnBrk="1" hangingPunct="1">
              <a:spcBef>
                <a:spcPts val="1200"/>
              </a:spcBef>
              <a:defRPr/>
            </a:pPr>
            <a:r>
              <a:rPr lang="en-US" sz="2400" dirty="0" smtClean="0"/>
              <a:t>Referral to specialist often indicates a “decision point” particularly for common chronic conditions (e.g., knee/ hip osteoarthritis, low back pain, fibroids/abnormal uterine bleeding)</a:t>
            </a:r>
          </a:p>
          <a:p>
            <a:pPr eaLnBrk="1" hangingPunct="1">
              <a:spcBef>
                <a:spcPts val="1200"/>
              </a:spcBef>
              <a:defRPr/>
            </a:pPr>
            <a:r>
              <a:rPr lang="en-US" sz="2400" dirty="0" smtClean="0"/>
              <a:t>Linked decision aid order to referral from primary care (electronic referral system was prompt)</a:t>
            </a:r>
          </a:p>
          <a:p>
            <a:pPr lvl="1" eaLnBrk="1" hangingPunct="1">
              <a:spcBef>
                <a:spcPts val="1200"/>
              </a:spcBef>
              <a:defRPr/>
            </a:pPr>
            <a:r>
              <a:rPr lang="en-US" sz="2400" dirty="0" smtClean="0"/>
              <a:t>~65% referrals now have decision aid sent to patients</a:t>
            </a:r>
          </a:p>
          <a:p>
            <a:pPr eaLnBrk="1" hangingPunct="1">
              <a:spcBef>
                <a:spcPts val="1200"/>
              </a:spcBef>
              <a:defRPr/>
            </a:pPr>
            <a:r>
              <a:rPr lang="en-US" sz="2400" dirty="0" smtClean="0"/>
              <a:t>Collaborated with specialists and their staff </a:t>
            </a:r>
          </a:p>
          <a:p>
            <a:pPr lvl="1" eaLnBrk="1" hangingPunct="1">
              <a:spcBef>
                <a:spcPts val="1200"/>
              </a:spcBef>
              <a:defRPr/>
            </a:pPr>
            <a:r>
              <a:rPr lang="en-US" sz="2400" dirty="0" smtClean="0"/>
              <a:t>Trained triage nurses (spine and gynecology)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cstate="print"/>
          <a:srcRect t="31972" r="14583" b="19005"/>
          <a:stretch>
            <a:fillRect/>
          </a:stretch>
        </p:blipFill>
        <p:spPr bwMode="auto">
          <a:xfrm>
            <a:off x="685800" y="1066800"/>
            <a:ext cx="7848600" cy="4525963"/>
          </a:xfrm>
          <a:prstGeom prst="rect">
            <a:avLst/>
          </a:prstGeom>
          <a:noFill/>
          <a:ln>
            <a:noFill/>
          </a:ln>
          <a:effectLst/>
        </p:spPr>
      </p:pic>
      <p:sp>
        <p:nvSpPr>
          <p:cNvPr id="52229" name="Rectangle 5"/>
          <p:cNvSpPr>
            <a:spLocks noGrp="1" noChangeArrowheads="1"/>
          </p:cNvSpPr>
          <p:nvPr>
            <p:ph type="title"/>
          </p:nvPr>
        </p:nvSpPr>
        <p:spPr>
          <a:xfrm>
            <a:off x="228600" y="152400"/>
            <a:ext cx="8382000" cy="1066800"/>
          </a:xfrm>
        </p:spPr>
        <p:txBody>
          <a:bodyPr/>
          <a:lstStyle/>
          <a:p>
            <a:r>
              <a:rPr lang="en-US" dirty="0" smtClean="0">
                <a:solidFill>
                  <a:schemeClr val="accent6"/>
                </a:solidFill>
              </a:rPr>
              <a:t>Electronic Referral Enhancement</a:t>
            </a:r>
            <a:endParaRPr lang="en-US" dirty="0">
              <a:solidFill>
                <a:schemeClr val="accent6"/>
              </a:solidFill>
            </a:endParaRPr>
          </a:p>
        </p:txBody>
      </p:sp>
      <p:sp>
        <p:nvSpPr>
          <p:cNvPr id="6" name="Rounded Rectangle 5"/>
          <p:cNvSpPr/>
          <p:nvPr/>
        </p:nvSpPr>
        <p:spPr>
          <a:xfrm>
            <a:off x="609600" y="4343400"/>
            <a:ext cx="7696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4800" y="0"/>
            <a:ext cx="8382000" cy="1079500"/>
          </a:xfrm>
        </p:spPr>
        <p:txBody>
          <a:bodyPr/>
          <a:lstStyle/>
          <a:p>
            <a:pPr eaLnBrk="1" hangingPunct="1"/>
            <a:r>
              <a:rPr lang="en-US" altLang="en-US" smtClean="0"/>
              <a:t>Lessons learned</a:t>
            </a:r>
          </a:p>
        </p:txBody>
      </p:sp>
      <p:sp>
        <p:nvSpPr>
          <p:cNvPr id="3" name="Content Placeholder 2"/>
          <p:cNvSpPr>
            <a:spLocks noGrp="1"/>
          </p:cNvSpPr>
          <p:nvPr>
            <p:ph idx="1"/>
          </p:nvPr>
        </p:nvSpPr>
        <p:spPr>
          <a:xfrm>
            <a:off x="533400" y="1371600"/>
            <a:ext cx="8458200" cy="4754563"/>
          </a:xfrm>
        </p:spPr>
        <p:txBody>
          <a:bodyPr/>
          <a:lstStyle/>
          <a:p>
            <a:pPr eaLnBrk="1" hangingPunct="1">
              <a:defRPr/>
            </a:pPr>
            <a:r>
              <a:rPr lang="en-US" sz="2400" dirty="0" smtClean="0"/>
              <a:t>Well-received by all involved </a:t>
            </a:r>
          </a:p>
          <a:p>
            <a:pPr lvl="1" eaLnBrk="1" hangingPunct="1">
              <a:defRPr/>
            </a:pPr>
            <a:r>
              <a:rPr lang="en-US" sz="1600" dirty="0" smtClean="0"/>
              <a:t>PCPs like the connection to referrals; they feel it is the right time to get the information to patients.</a:t>
            </a:r>
          </a:p>
          <a:p>
            <a:pPr lvl="1" eaLnBrk="1" hangingPunct="1">
              <a:defRPr/>
            </a:pPr>
            <a:r>
              <a:rPr lang="en-US" sz="1600" dirty="0" smtClean="0"/>
              <a:t>Specialists prefer to see well-prepared patients.</a:t>
            </a:r>
          </a:p>
          <a:p>
            <a:pPr lvl="1" eaLnBrk="1" hangingPunct="1">
              <a:defRPr/>
            </a:pPr>
            <a:r>
              <a:rPr lang="en-US" sz="1600" dirty="0" smtClean="0"/>
              <a:t>Patients appreciate getting information in advance of visit (so they can ask better questions).</a:t>
            </a:r>
          </a:p>
          <a:p>
            <a:pPr eaLnBrk="1" hangingPunct="1">
              <a:defRPr/>
            </a:pPr>
            <a:r>
              <a:rPr lang="en-US" sz="2400" dirty="0" smtClean="0"/>
              <a:t>Highlighted some issues with referrals</a:t>
            </a:r>
          </a:p>
          <a:p>
            <a:pPr lvl="1" eaLnBrk="1" hangingPunct="1">
              <a:defRPr/>
            </a:pPr>
            <a:r>
              <a:rPr lang="en-US" sz="1600" dirty="0" smtClean="0"/>
              <a:t>Specialists’ staff assumed patients already wanted surgery (Why else would they come to a surgeon?).</a:t>
            </a:r>
          </a:p>
          <a:p>
            <a:pPr lvl="1" eaLnBrk="1" hangingPunct="1">
              <a:defRPr/>
            </a:pPr>
            <a:r>
              <a:rPr lang="en-US" sz="1600" dirty="0" smtClean="0"/>
              <a:t>Patients were not always on board with referral (There is variability in how  much PCPs discuss this before making a referral).</a:t>
            </a:r>
          </a:p>
          <a:p>
            <a:pPr lvl="1" eaLnBrk="1" hangingPunct="1">
              <a:defRPr/>
            </a:pPr>
            <a:r>
              <a:rPr lang="en-US" sz="1600" dirty="0" smtClean="0"/>
              <a:t>If patients watch it and realize they don’t want surgery, should they still go? What happens then? </a:t>
            </a:r>
          </a:p>
          <a:p>
            <a:pPr lvl="1" eaLnBrk="1" hangingPunct="1">
              <a:defRPr/>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304800" y="1295400"/>
            <a:ext cx="8382000" cy="4830763"/>
          </a:xfrm>
        </p:spPr>
        <p:txBody>
          <a:bodyPr/>
          <a:lstStyle/>
          <a:p>
            <a:endParaRPr lang="en-US" sz="2600" dirty="0" smtClean="0"/>
          </a:p>
          <a:p>
            <a:r>
              <a:rPr lang="en-US" sz="2600" dirty="0" smtClean="0"/>
              <a:t>Define shared decision making and its role in routine care</a:t>
            </a:r>
          </a:p>
          <a:p>
            <a:r>
              <a:rPr lang="en-US" sz="2600" dirty="0" smtClean="0"/>
              <a:t>List the steps of shared decision making</a:t>
            </a:r>
          </a:p>
          <a:p>
            <a:r>
              <a:rPr lang="en-US" sz="2600" dirty="0" smtClean="0"/>
              <a:t>Introduce tools to facilitate shared decision making in routine practice</a:t>
            </a:r>
          </a:p>
          <a:p>
            <a:r>
              <a:rPr lang="en-US" sz="2600" dirty="0" smtClean="0"/>
              <a:t>Practice a decision coaching exercise</a:t>
            </a:r>
            <a:endParaRPr lang="en-US" sz="2600" dirty="0"/>
          </a:p>
        </p:txBody>
      </p:sp>
      <p:sp>
        <p:nvSpPr>
          <p:cNvPr id="58373" name="Rectangle 5"/>
          <p:cNvSpPr>
            <a:spLocks noGrp="1" noChangeArrowheads="1"/>
          </p:cNvSpPr>
          <p:nvPr>
            <p:ph type="title"/>
          </p:nvPr>
        </p:nvSpPr>
        <p:spPr/>
        <p:txBody>
          <a:bodyPr/>
          <a:lstStyle/>
          <a:p>
            <a:r>
              <a:rPr lang="en-US" dirty="0" smtClean="0">
                <a:solidFill>
                  <a:schemeClr val="accent2">
                    <a:lumMod val="75000"/>
                  </a:schemeClr>
                </a:solidFill>
              </a:rPr>
              <a:t>By the end of this session, </a:t>
            </a:r>
            <a:br>
              <a:rPr lang="en-US" dirty="0" smtClean="0">
                <a:solidFill>
                  <a:schemeClr val="accent2">
                    <a:lumMod val="75000"/>
                  </a:schemeClr>
                </a:solidFill>
              </a:rPr>
            </a:br>
            <a:r>
              <a:rPr lang="en-US" dirty="0" smtClean="0">
                <a:solidFill>
                  <a:schemeClr val="accent2">
                    <a:lumMod val="75000"/>
                  </a:schemeClr>
                </a:solidFill>
              </a:rPr>
              <a:t>you will…</a:t>
            </a:r>
            <a:endParaRPr lang="en-US" dirty="0">
              <a:solidFill>
                <a:schemeClr val="accent2">
                  <a:lumMod val="75000"/>
                </a:schemeClr>
              </a:solidFill>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04800" y="0"/>
            <a:ext cx="8382000" cy="1066800"/>
          </a:xfrm>
        </p:spPr>
        <p:txBody>
          <a:bodyPr/>
          <a:lstStyle/>
          <a:p>
            <a:pPr eaLnBrk="1" hangingPunct="1"/>
            <a:r>
              <a:rPr lang="en-US" altLang="en-US" smtClean="0"/>
              <a:t>Harnessing patients’ power!</a:t>
            </a:r>
          </a:p>
        </p:txBody>
      </p:sp>
      <p:sp>
        <p:nvSpPr>
          <p:cNvPr id="3" name="Content Placeholder 2"/>
          <p:cNvSpPr>
            <a:spLocks noGrp="1"/>
          </p:cNvSpPr>
          <p:nvPr>
            <p:ph sz="half" idx="1"/>
          </p:nvPr>
        </p:nvSpPr>
        <p:spPr>
          <a:xfrm>
            <a:off x="457200" y="1600200"/>
            <a:ext cx="4876800" cy="4525963"/>
          </a:xfrm>
        </p:spPr>
        <p:txBody>
          <a:bodyPr/>
          <a:lstStyle/>
          <a:p>
            <a:pPr eaLnBrk="1" hangingPunct="1">
              <a:spcBef>
                <a:spcPts val="1200"/>
              </a:spcBef>
              <a:spcAft>
                <a:spcPts val="600"/>
              </a:spcAft>
              <a:defRPr/>
            </a:pPr>
            <a:r>
              <a:rPr lang="en-US" sz="2400" b="1" dirty="0" smtClean="0"/>
              <a:t>Incentive</a:t>
            </a:r>
            <a:r>
              <a:rPr lang="en-US" sz="2400" dirty="0" smtClean="0"/>
              <a:t>: Hospital-wide effort to improve depression screening and management in primary care practices</a:t>
            </a:r>
          </a:p>
          <a:p>
            <a:pPr eaLnBrk="1" hangingPunct="1">
              <a:spcBef>
                <a:spcPts val="1200"/>
              </a:spcBef>
              <a:spcAft>
                <a:spcPts val="600"/>
              </a:spcAft>
              <a:defRPr/>
            </a:pPr>
            <a:r>
              <a:rPr lang="en-US" sz="2400" b="1" dirty="0" smtClean="0"/>
              <a:t>Setting</a:t>
            </a:r>
            <a:r>
              <a:rPr lang="en-US" sz="2400" dirty="0" smtClean="0"/>
              <a:t>: Community-based health center; ~10 physicians, work in partnership with medical assistants (MAs)</a:t>
            </a:r>
          </a:p>
          <a:p>
            <a:pPr eaLnBrk="1" hangingPunct="1">
              <a:spcBef>
                <a:spcPts val="1200"/>
              </a:spcBef>
              <a:spcAft>
                <a:spcPts val="600"/>
              </a:spcAft>
              <a:defRPr/>
            </a:pPr>
            <a:endParaRPr lang="en-US" dirty="0" smtClean="0"/>
          </a:p>
          <a:p>
            <a:pPr eaLnBrk="1" hangingPunct="1">
              <a:spcBef>
                <a:spcPts val="1200"/>
              </a:spcBef>
              <a:spcAft>
                <a:spcPts val="600"/>
              </a:spcAft>
              <a:defRPr/>
            </a:pPr>
            <a:endParaRPr lang="en-US" dirty="0"/>
          </a:p>
        </p:txBody>
      </p:sp>
      <p:pic>
        <p:nvPicPr>
          <p:cNvPr id="76804" name="Content Placeholder 4" descr="mental-health.jpg"/>
          <p:cNvPicPr>
            <a:picLocks noGrp="1" noChangeAspect="1"/>
          </p:cNvPicPr>
          <p:nvPr>
            <p:ph sz="half" idx="2"/>
          </p:nvPr>
        </p:nvPicPr>
        <p:blipFill>
          <a:blip r:embed="rId2" cstate="print"/>
          <a:srcRect/>
          <a:stretch>
            <a:fillRect/>
          </a:stretch>
        </p:blipFill>
        <p:spPr bwMode="auto">
          <a:xfrm>
            <a:off x="5410200" y="2057400"/>
            <a:ext cx="3048000" cy="3048000"/>
          </a:xfrm>
          <a:noFill/>
          <a:ln>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0499030107"/>
          <p:cNvPicPr>
            <a:picLocks noChangeAspect="1" noChangeArrowheads="1"/>
          </p:cNvPicPr>
          <p:nvPr/>
        </p:nvPicPr>
        <p:blipFill>
          <a:blip r:embed="rId2" cstate="print"/>
          <a:srcRect l="23257" t="1042" r="22426" b="2083"/>
          <a:stretch>
            <a:fillRect/>
          </a:stretch>
        </p:blipFill>
        <p:spPr bwMode="auto">
          <a:xfrm>
            <a:off x="5257800" y="1905000"/>
            <a:ext cx="3886200" cy="4191000"/>
          </a:xfrm>
          <a:prstGeom prst="rect">
            <a:avLst/>
          </a:prstGeom>
          <a:noFill/>
          <a:ln w="9525">
            <a:noFill/>
            <a:miter lim="800000"/>
            <a:headEnd/>
            <a:tailEnd/>
          </a:ln>
        </p:spPr>
      </p:pic>
      <p:sp>
        <p:nvSpPr>
          <p:cNvPr id="77827" name="Title 1"/>
          <p:cNvSpPr>
            <a:spLocks noGrp="1"/>
          </p:cNvSpPr>
          <p:nvPr>
            <p:ph type="title"/>
          </p:nvPr>
        </p:nvSpPr>
        <p:spPr>
          <a:xfrm>
            <a:off x="304800" y="0"/>
            <a:ext cx="8382000" cy="1066800"/>
          </a:xfrm>
        </p:spPr>
        <p:txBody>
          <a:bodyPr/>
          <a:lstStyle/>
          <a:p>
            <a:pPr eaLnBrk="1" hangingPunct="1"/>
            <a:r>
              <a:rPr lang="en-US" altLang="en-US" smtClean="0"/>
              <a:t>Mental health integration</a:t>
            </a:r>
          </a:p>
        </p:txBody>
      </p:sp>
      <p:sp>
        <p:nvSpPr>
          <p:cNvPr id="3" name="Content Placeholder 2"/>
          <p:cNvSpPr>
            <a:spLocks noGrp="1"/>
          </p:cNvSpPr>
          <p:nvPr>
            <p:ph sz="half" idx="1"/>
          </p:nvPr>
        </p:nvSpPr>
        <p:spPr>
          <a:xfrm>
            <a:off x="381000" y="1447800"/>
            <a:ext cx="4876800" cy="4678363"/>
          </a:xfrm>
        </p:spPr>
        <p:txBody>
          <a:bodyPr/>
          <a:lstStyle/>
          <a:p>
            <a:pPr eaLnBrk="1" hangingPunct="1">
              <a:spcBef>
                <a:spcPts val="1200"/>
              </a:spcBef>
              <a:spcAft>
                <a:spcPts val="1200"/>
              </a:spcAft>
              <a:defRPr/>
            </a:pPr>
            <a:r>
              <a:rPr lang="en-US" sz="2000" b="1" dirty="0" smtClean="0"/>
              <a:t>Interest</a:t>
            </a:r>
            <a:r>
              <a:rPr lang="en-US" sz="2000" dirty="0" smtClean="0"/>
              <a:t>: Providers are open to using more decision aids in practice, but theirs is a “low-prescribing” practice. The nursing leader is invested in improving patient education processes.</a:t>
            </a:r>
          </a:p>
          <a:p>
            <a:pPr eaLnBrk="1" hangingPunct="1">
              <a:spcBef>
                <a:spcPts val="1200"/>
              </a:spcBef>
              <a:spcAft>
                <a:spcPts val="1200"/>
              </a:spcAft>
              <a:defRPr/>
            </a:pPr>
            <a:r>
              <a:rPr lang="en-US" sz="2000" b="1" dirty="0" smtClean="0"/>
              <a:t>Workflow</a:t>
            </a:r>
            <a:r>
              <a:rPr lang="en-US" sz="2000" dirty="0" smtClean="0"/>
              <a:t>: MAs offered patients PHQ-2 at all annual visits; if PHQ-2 positive for depression, patients were offered an order form for mental health programs (e.g., depression, anxiety, and insomnia).</a:t>
            </a:r>
            <a:endParaRPr lang="en-US" sz="2800" dirty="0" smtClean="0"/>
          </a:p>
          <a:p>
            <a:pPr eaLnBrk="1" hangingPunct="1">
              <a:spcBef>
                <a:spcPts val="1200"/>
              </a:spcBef>
              <a:spcAft>
                <a:spcPts val="1200"/>
              </a:spcAft>
              <a:defRPr/>
            </a:pPr>
            <a:endParaRPr lang="en-US" sz="2800" dirty="0" smtClean="0"/>
          </a:p>
        </p:txBody>
      </p:sp>
      <p:pic>
        <p:nvPicPr>
          <p:cNvPr id="77829" name="Picture 1"/>
          <p:cNvPicPr>
            <a:picLocks noGrp="1" noChangeAspect="1" noChangeArrowheads="1"/>
          </p:cNvPicPr>
          <p:nvPr>
            <p:ph sz="half" idx="2"/>
          </p:nvPr>
        </p:nvPicPr>
        <p:blipFill>
          <a:blip r:embed="rId3" cstate="print"/>
          <a:srcRect l="2812" t="12500" r="64220" b="13750"/>
          <a:stretch>
            <a:fillRect/>
          </a:stretch>
        </p:blipFill>
        <p:spPr bwMode="auto">
          <a:xfrm>
            <a:off x="5638800" y="2895600"/>
            <a:ext cx="3021013" cy="2819400"/>
          </a:xfrm>
          <a:noFill/>
          <a:ln>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4"/>
          <p:cNvSpPr>
            <a:spLocks noGrp="1"/>
          </p:cNvSpPr>
          <p:nvPr>
            <p:ph type="title"/>
          </p:nvPr>
        </p:nvSpPr>
        <p:spPr>
          <a:xfrm>
            <a:off x="304800" y="0"/>
            <a:ext cx="8382000" cy="1079500"/>
          </a:xfrm>
        </p:spPr>
        <p:txBody>
          <a:bodyPr/>
          <a:lstStyle/>
          <a:p>
            <a:pPr eaLnBrk="1" hangingPunct="1"/>
            <a:r>
              <a:rPr lang="en-US" altLang="en-US" smtClean="0"/>
              <a:t>Patient-triggered orders</a:t>
            </a:r>
          </a:p>
        </p:txBody>
      </p:sp>
      <p:sp>
        <p:nvSpPr>
          <p:cNvPr id="6" name="Content Placeholder 5"/>
          <p:cNvSpPr>
            <a:spLocks noGrp="1"/>
          </p:cNvSpPr>
          <p:nvPr>
            <p:ph idx="1"/>
          </p:nvPr>
        </p:nvSpPr>
        <p:spPr>
          <a:xfrm>
            <a:off x="457200" y="1447800"/>
            <a:ext cx="8229600" cy="4525963"/>
          </a:xfrm>
        </p:spPr>
        <p:txBody>
          <a:bodyPr/>
          <a:lstStyle/>
          <a:p>
            <a:pPr eaLnBrk="1" hangingPunct="1">
              <a:spcBef>
                <a:spcPts val="1200"/>
              </a:spcBef>
              <a:spcAft>
                <a:spcPts val="1200"/>
              </a:spcAft>
              <a:defRPr/>
            </a:pPr>
            <a:r>
              <a:rPr lang="en-US" sz="2400" dirty="0" smtClean="0"/>
              <a:t>Number of PHQ-2 forms with plus screens was quite low (~5%), and only 19 programs ordered by patients.</a:t>
            </a:r>
          </a:p>
          <a:p>
            <a:pPr eaLnBrk="1" hangingPunct="1">
              <a:spcBef>
                <a:spcPts val="1200"/>
              </a:spcBef>
              <a:spcAft>
                <a:spcPts val="1200"/>
              </a:spcAft>
              <a:defRPr/>
            </a:pPr>
            <a:r>
              <a:rPr lang="en-US" sz="2400" dirty="0" smtClean="0"/>
              <a:t>MAs began offering order forms to ALL annual visit patients, regardless of PHQ-2 questionnaire results.</a:t>
            </a:r>
          </a:p>
          <a:p>
            <a:pPr eaLnBrk="1" hangingPunct="1">
              <a:spcBef>
                <a:spcPts val="1200"/>
              </a:spcBef>
              <a:spcAft>
                <a:spcPts val="1200"/>
              </a:spcAft>
              <a:defRPr/>
            </a:pPr>
            <a:r>
              <a:rPr lang="en-US" sz="2400" dirty="0" smtClean="0"/>
              <a:t>There were 203 mental health programs ordered (62 anxiety, 60 insomnia, 47 depression).</a:t>
            </a:r>
          </a:p>
          <a:p>
            <a:pPr eaLnBrk="1" hangingPunct="1">
              <a:spcBef>
                <a:spcPts val="1200"/>
              </a:spcBef>
              <a:spcAft>
                <a:spcPts val="1200"/>
              </a:spcAft>
              <a:defRPr/>
            </a:pPr>
            <a:r>
              <a:rPr lang="en-US" sz="2400" dirty="0" smtClean="0"/>
              <a:t>We are now surveying patients to study the impact of decision aids on treatment decisions and outcomes.</a:t>
            </a:r>
          </a:p>
          <a:p>
            <a:pPr eaLnBrk="1" hangingPunct="1">
              <a:spcBef>
                <a:spcPts val="1200"/>
              </a:spcBef>
              <a:spcAft>
                <a:spcPts val="1200"/>
              </a:spcAft>
              <a:defRPr/>
            </a:pP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0"/>
            <a:ext cx="8229600" cy="1079500"/>
          </a:xfrm>
        </p:spPr>
        <p:txBody>
          <a:bodyPr/>
          <a:lstStyle/>
          <a:p>
            <a:pPr eaLnBrk="1" hangingPunct="1"/>
            <a:r>
              <a:rPr lang="en-US" altLang="en-US" smtClean="0"/>
              <a:t>Lessons learned</a:t>
            </a:r>
          </a:p>
        </p:txBody>
      </p:sp>
      <p:sp>
        <p:nvSpPr>
          <p:cNvPr id="3" name="Content Placeholder 2"/>
          <p:cNvSpPr>
            <a:spLocks noGrp="1"/>
          </p:cNvSpPr>
          <p:nvPr>
            <p:ph idx="1"/>
          </p:nvPr>
        </p:nvSpPr>
        <p:spPr>
          <a:xfrm>
            <a:off x="457200" y="1600200"/>
            <a:ext cx="8229600" cy="4525963"/>
          </a:xfrm>
        </p:spPr>
        <p:txBody>
          <a:bodyPr/>
          <a:lstStyle/>
          <a:p>
            <a:pPr eaLnBrk="1" hangingPunct="1">
              <a:spcBef>
                <a:spcPts val="1200"/>
              </a:spcBef>
              <a:spcAft>
                <a:spcPts val="1200"/>
              </a:spcAft>
              <a:defRPr/>
            </a:pPr>
            <a:r>
              <a:rPr lang="en-US" sz="2800" dirty="0" smtClean="0"/>
              <a:t>A provider-dependent workflow may limit patient access to decision aids.</a:t>
            </a:r>
          </a:p>
          <a:p>
            <a:pPr eaLnBrk="1" hangingPunct="1">
              <a:spcBef>
                <a:spcPts val="1200"/>
              </a:spcBef>
              <a:spcAft>
                <a:spcPts val="1200"/>
              </a:spcAft>
              <a:defRPr/>
            </a:pPr>
            <a:r>
              <a:rPr lang="en-US" sz="2800" dirty="0" smtClean="0"/>
              <a:t>Patients can/should be active participants in the decision aid ordering process.</a:t>
            </a:r>
          </a:p>
          <a:p>
            <a:pPr eaLnBrk="1" hangingPunct="1">
              <a:spcBef>
                <a:spcPts val="1200"/>
              </a:spcBef>
              <a:spcAft>
                <a:spcPts val="1200"/>
              </a:spcAft>
              <a:defRPr/>
            </a:pPr>
            <a:r>
              <a:rPr lang="en-US" sz="2800" dirty="0" smtClean="0"/>
              <a:t>All members of the clinical care team can participate in workflow; medical assistants took ownership of process and were crucial to suggesting improvements.</a:t>
            </a:r>
          </a:p>
          <a:p>
            <a:pPr eaLnBrk="1" hangingPunct="1">
              <a:spcBef>
                <a:spcPts val="1200"/>
              </a:spcBef>
              <a:spcAft>
                <a:spcPts val="1200"/>
              </a:spcAft>
              <a:defRPr/>
            </a:pP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In-Visit Tools</a:t>
            </a:r>
            <a:endParaRPr lang="en-US" dirty="0"/>
          </a:p>
        </p:txBody>
      </p:sp>
      <p:sp>
        <p:nvSpPr>
          <p:cNvPr id="3" name="Content Placeholder 2"/>
          <p:cNvSpPr>
            <a:spLocks noGrp="1"/>
          </p:cNvSpPr>
          <p:nvPr>
            <p:ph idx="1"/>
          </p:nvPr>
        </p:nvSpPr>
        <p:spPr/>
        <p:txBody>
          <a:bodyPr/>
          <a:lstStyle/>
          <a:p>
            <a:r>
              <a:rPr lang="en-US" dirty="0" smtClean="0"/>
              <a:t>Video and booklet decision aids are longer (25-40 min), costly to produce and distribute, and “closing the loop” is a major concern</a:t>
            </a:r>
          </a:p>
          <a:p>
            <a:r>
              <a:rPr lang="en-US" dirty="0" smtClean="0"/>
              <a:t>In-visit tools may help fill this gap</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one out! A Decision Worksheet</a:t>
            </a:r>
            <a:endParaRPr lang="en-US" dirty="0"/>
          </a:p>
        </p:txBody>
      </p:sp>
      <p:sp>
        <p:nvSpPr>
          <p:cNvPr id="3" name="Content Placeholder 2"/>
          <p:cNvSpPr>
            <a:spLocks noGrp="1"/>
          </p:cNvSpPr>
          <p:nvPr>
            <p:ph idx="1"/>
          </p:nvPr>
        </p:nvSpPr>
        <p:spPr/>
        <p:txBody>
          <a:bodyPr/>
          <a:lstStyle/>
          <a:p>
            <a:r>
              <a:rPr lang="en-US" b="1" dirty="0" smtClean="0"/>
              <a:t>Describe</a:t>
            </a:r>
            <a:r>
              <a:rPr lang="en-US" dirty="0" smtClean="0"/>
              <a:t> goal of worksheet</a:t>
            </a:r>
          </a:p>
          <a:p>
            <a:r>
              <a:rPr lang="en-US" b="1" dirty="0" smtClean="0"/>
              <a:t>Check</a:t>
            </a:r>
            <a:r>
              <a:rPr lang="en-US" dirty="0" smtClean="0"/>
              <a:t> to see if patients wish to read it or hear information</a:t>
            </a:r>
          </a:p>
          <a:p>
            <a:r>
              <a:rPr lang="en-US" b="1" dirty="0" smtClean="0"/>
              <a:t>Hand over</a:t>
            </a:r>
            <a:r>
              <a:rPr lang="en-US" dirty="0" smtClean="0"/>
              <a:t> to patients, with pen</a:t>
            </a:r>
          </a:p>
          <a:p>
            <a:r>
              <a:rPr lang="en-US" b="1" dirty="0" smtClean="0"/>
              <a:t>Encourage</a:t>
            </a:r>
            <a:r>
              <a:rPr lang="en-US" dirty="0" smtClean="0"/>
              <a:t> questions and discussion</a:t>
            </a:r>
          </a:p>
          <a:p>
            <a:r>
              <a:rPr lang="en-US" b="1" dirty="0" smtClean="0"/>
              <a:t>Give </a:t>
            </a:r>
            <a:r>
              <a:rPr lang="en-US" dirty="0" smtClean="0"/>
              <a:t>the worksheet to patients, so that they can discuss options with others</a:t>
            </a:r>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Rectangle 4"/>
          <p:cNvSpPr>
            <a:spLocks noGrp="1" noChangeArrowheads="1"/>
          </p:cNvSpPr>
          <p:nvPr>
            <p:ph type="title"/>
          </p:nvPr>
        </p:nvSpPr>
        <p:spPr/>
        <p:txBody>
          <a:bodyPr/>
          <a:lstStyle/>
          <a:p>
            <a:r>
              <a:rPr lang="en-US" dirty="0" smtClean="0"/>
              <a:t>Practice a conversation with a decision aid</a:t>
            </a:r>
            <a:endParaRPr lang="en-US" dirty="0"/>
          </a:p>
        </p:txBody>
      </p:sp>
      <p:sp>
        <p:nvSpPr>
          <p:cNvPr id="408581" name="Rectangle 5"/>
          <p:cNvSpPr>
            <a:spLocks noGrp="1" noChangeArrowheads="1"/>
          </p:cNvSpPr>
          <p:nvPr>
            <p:ph type="body" idx="1"/>
          </p:nvPr>
        </p:nvSpPr>
        <p:spPr/>
        <p:txBody>
          <a:bodyPr/>
          <a:lstStyle/>
          <a:p>
            <a:r>
              <a:rPr lang="en-US" sz="2400" dirty="0"/>
              <a:t>Groups of 2</a:t>
            </a:r>
          </a:p>
          <a:p>
            <a:r>
              <a:rPr lang="en-US" sz="2400" b="1" dirty="0"/>
              <a:t>Patient:</a:t>
            </a:r>
            <a:r>
              <a:rPr lang="en-US" sz="2400" dirty="0"/>
              <a:t> You have severe fatigue and poor sleep for several weeks, early awakening, poor concentration, little interest in doing things you used to enjoy doing. You have heard about depression and family members have had it. You think you might also be depressed but are not sure. Your primary concern is getting relief of your tiredness and you are concerned about your job performance because of these symptoms.</a:t>
            </a:r>
          </a:p>
          <a:p>
            <a:endParaRPr lang="en-US" sz="2800" dirty="0"/>
          </a:p>
        </p:txBody>
      </p:sp>
      <p:sp>
        <p:nvSpPr>
          <p:cNvPr id="408579" name="Rectangle 3"/>
          <p:cNvSpPr>
            <a:spLocks/>
          </p:cNvSpPr>
          <p:nvPr/>
        </p:nvSpPr>
        <p:spPr bwMode="auto">
          <a:xfrm>
            <a:off x="381000" y="457200"/>
            <a:ext cx="7675563" cy="263525"/>
          </a:xfrm>
          <a:prstGeom prst="rect">
            <a:avLst/>
          </a:prstGeom>
          <a:noFill/>
          <a:ln w="9525">
            <a:noFill/>
            <a:miter lim="800000"/>
            <a:headEnd/>
            <a:tailEnd/>
          </a:ln>
        </p:spPr>
        <p:txBody>
          <a:bodyPr lIns="80962" tIns="41275" rIns="80962" bIns="41275"/>
          <a:lstStyle/>
          <a:p>
            <a:pPr defTabSz="804863" eaLnBrk="0" hangingPunct="0"/>
            <a:endParaRPr lang="en-US" sz="3600" b="1" dirty="0">
              <a:solidFill>
                <a:srgbClr val="009999"/>
              </a:solidFill>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sz="3200" dirty="0" smtClean="0"/>
              <a:t>Practice a conversation with a </a:t>
            </a:r>
            <a:br>
              <a:rPr lang="en-US" sz="3200" dirty="0" smtClean="0"/>
            </a:br>
            <a:r>
              <a:rPr lang="en-US" sz="3200" dirty="0" smtClean="0"/>
              <a:t>decision aid</a:t>
            </a:r>
            <a:endParaRPr lang="en-US" sz="3400" b="1" dirty="0">
              <a:solidFill>
                <a:srgbClr val="009999"/>
              </a:solidFill>
            </a:endParaRPr>
          </a:p>
        </p:txBody>
      </p:sp>
      <p:sp>
        <p:nvSpPr>
          <p:cNvPr id="421891" name="Rectangle 3"/>
          <p:cNvSpPr>
            <a:spLocks noGrp="1" noChangeArrowheads="1"/>
          </p:cNvSpPr>
          <p:nvPr>
            <p:ph type="body" idx="1"/>
          </p:nvPr>
        </p:nvSpPr>
        <p:spPr/>
        <p:txBody>
          <a:bodyPr/>
          <a:lstStyle/>
          <a:p>
            <a:r>
              <a:rPr lang="en-US" sz="2400" b="1" dirty="0" smtClean="0"/>
              <a:t>Clinician:</a:t>
            </a:r>
            <a:r>
              <a:rPr lang="en-US" sz="2400" dirty="0" smtClean="0"/>
              <a:t> </a:t>
            </a:r>
            <a:r>
              <a:rPr lang="en-US" sz="2400" dirty="0"/>
              <a:t>This is your second time meeting this patient. You met for the first time last week for an evaluation of fatigue, and you suspected </a:t>
            </a:r>
            <a:r>
              <a:rPr lang="en-US" sz="2400" dirty="0" smtClean="0"/>
              <a:t>depression was a contributor. </a:t>
            </a:r>
            <a:r>
              <a:rPr lang="en-US" sz="2400" dirty="0"/>
              <a:t>Laboratory testing showed no abnormalities. You would like to initiate a discussion about depression treatment today</a:t>
            </a:r>
            <a:r>
              <a:rPr lang="en-US" sz="2400" dirty="0" smtClean="0"/>
              <a:t>. Your patient’s PHQ-9 score is 13, and your patient indicates no </a:t>
            </a:r>
            <a:r>
              <a:rPr lang="en-US" sz="2400" dirty="0" err="1" smtClean="0"/>
              <a:t>suicidality</a:t>
            </a:r>
            <a:r>
              <a:rPr lang="en-US" sz="2400" dirty="0" smtClean="0"/>
              <a:t> and no safety concerns.</a:t>
            </a:r>
            <a:endParaRPr lang="en-US" sz="2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r>
              <a:rPr lang="en-US" dirty="0" smtClean="0"/>
              <a:t>Reflections on using decision worksheet</a:t>
            </a:r>
          </a:p>
          <a:p>
            <a:pPr lvl="1"/>
            <a:r>
              <a:rPr lang="en-US" dirty="0" smtClean="0"/>
              <a:t>Patients</a:t>
            </a:r>
          </a:p>
          <a:p>
            <a:pPr lvl="1"/>
            <a:r>
              <a:rPr lang="en-US" dirty="0" smtClean="0"/>
              <a:t>Clinicians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524000"/>
            <a:ext cx="8229600" cy="4525963"/>
          </a:xfrm>
        </p:spPr>
        <p:txBody>
          <a:bodyPr/>
          <a:lstStyle/>
          <a:p>
            <a:pPr eaLnBrk="1" hangingPunct="1">
              <a:buFont typeface="Arial" pitchFamily="34" charset="0"/>
              <a:buChar char="•"/>
            </a:pPr>
            <a:r>
              <a:rPr lang="en-US" sz="2400" dirty="0" smtClean="0"/>
              <a:t>High quality, patient-centered care requires that we inform patients, involve them in decisions and tailor treatments to their goals and preferences</a:t>
            </a:r>
            <a:br>
              <a:rPr lang="en-US" sz="2400" dirty="0" smtClean="0"/>
            </a:br>
            <a:endParaRPr lang="en-US" sz="2400" dirty="0" smtClean="0"/>
          </a:p>
          <a:p>
            <a:pPr eaLnBrk="1" hangingPunct="1">
              <a:buFont typeface="Arial" pitchFamily="34" charset="0"/>
              <a:buChar char="•"/>
            </a:pPr>
            <a:r>
              <a:rPr lang="en-US" sz="2400" dirty="0" smtClean="0"/>
              <a:t>Tools and workflows exist to facilitate shared decision making in the primary care setting</a:t>
            </a:r>
          </a:p>
          <a:p>
            <a:pPr eaLnBrk="1" hangingPunct="1">
              <a:buFont typeface="Arial" pitchFamily="34" charset="0"/>
              <a:buChar char="•"/>
            </a:pPr>
            <a:endParaRPr lang="en-US" sz="2400" dirty="0" smtClean="0"/>
          </a:p>
          <a:p>
            <a:pPr eaLnBrk="1" hangingPunct="1">
              <a:buFont typeface="Arial" pitchFamily="34" charset="0"/>
              <a:buChar char="•"/>
            </a:pPr>
            <a:r>
              <a:rPr lang="en-US" sz="2400" dirty="0" smtClean="0"/>
              <a:t>Implementing shared decision making in routine care may require a culture shift, and requires leadership support</a:t>
            </a:r>
          </a:p>
          <a:p>
            <a:pPr>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Introductions from You</a:t>
            </a:r>
            <a:endParaRPr lang="en-US" dirty="0">
              <a:solidFill>
                <a:schemeClr val="accent2">
                  <a:lumMod val="75000"/>
                </a:schemeClr>
              </a:solidFill>
            </a:endParaRPr>
          </a:p>
        </p:txBody>
      </p:sp>
      <p:sp>
        <p:nvSpPr>
          <p:cNvPr id="3" name="Content Placeholder 2"/>
          <p:cNvSpPr>
            <a:spLocks noGrp="1"/>
          </p:cNvSpPr>
          <p:nvPr>
            <p:ph sz="half" idx="1"/>
          </p:nvPr>
        </p:nvSpPr>
        <p:spPr/>
        <p:txBody>
          <a:bodyPr/>
          <a:lstStyle/>
          <a:p>
            <a:r>
              <a:rPr lang="en-US" sz="2800" dirty="0" smtClean="0"/>
              <a:t>Raise your hand </a:t>
            </a:r>
          </a:p>
          <a:p>
            <a:pPr lvl="1"/>
            <a:r>
              <a:rPr lang="en-US" sz="2200" dirty="0" smtClean="0"/>
              <a:t>Heard of shared decision making?</a:t>
            </a:r>
          </a:p>
          <a:p>
            <a:pPr lvl="1"/>
            <a:r>
              <a:rPr lang="en-US" sz="2200" dirty="0" smtClean="0"/>
              <a:t>Used a decision aid to help with making a decision with a patient?</a:t>
            </a:r>
          </a:p>
        </p:txBody>
      </p:sp>
      <p:pic>
        <p:nvPicPr>
          <p:cNvPr id="2049" name="Picture 1" descr="C:\Users\lhs9\Pictures\hand raised.jpg"/>
          <p:cNvPicPr>
            <a:picLocks noChangeAspect="1" noChangeArrowheads="1"/>
          </p:cNvPicPr>
          <p:nvPr/>
        </p:nvPicPr>
        <p:blipFill>
          <a:blip r:embed="rId2" cstate="print"/>
          <a:srcRect/>
          <a:stretch>
            <a:fillRect/>
          </a:stretch>
        </p:blipFill>
        <p:spPr bwMode="auto">
          <a:xfrm>
            <a:off x="4648200" y="1828800"/>
            <a:ext cx="3429000" cy="3429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that day at the office…</a:t>
            </a:r>
            <a:endParaRPr lang="en-US" dirty="0"/>
          </a:p>
        </p:txBody>
      </p:sp>
      <p:sp>
        <p:nvSpPr>
          <p:cNvPr id="3" name="Content Placeholder 2"/>
          <p:cNvSpPr>
            <a:spLocks noGrp="1"/>
          </p:cNvSpPr>
          <p:nvPr>
            <p:ph idx="1"/>
          </p:nvPr>
        </p:nvSpPr>
        <p:spPr/>
        <p:txBody>
          <a:bodyPr/>
          <a:lstStyle/>
          <a:p>
            <a:r>
              <a:rPr lang="en-US" sz="2000" dirty="0" smtClean="0"/>
              <a:t>41yo generally healthy woman, an RN, comes in for a routine preventive care visit and to discuss cancer screening</a:t>
            </a:r>
          </a:p>
          <a:p>
            <a:r>
              <a:rPr lang="en-US" sz="2000" dirty="0" smtClean="0"/>
              <a:t>63yo man with hypertension and seasonal allergies, quit smoking 2 years ago after smoking 1 </a:t>
            </a:r>
            <a:r>
              <a:rPr lang="en-US" sz="2000" dirty="0" err="1" smtClean="0"/>
              <a:t>ppd</a:t>
            </a:r>
            <a:r>
              <a:rPr lang="en-US" sz="2000" dirty="0" smtClean="0"/>
              <a:t> since age 18, has heard about a lung cancer CT scan and wants to know more</a:t>
            </a:r>
          </a:p>
          <a:p>
            <a:r>
              <a:rPr lang="en-US" sz="2000" dirty="0" smtClean="0"/>
              <a:t>58yo woman with obesity (BMI 39) and diabetes, steadily worsening knee pain from OA, wants to know when she should see an orthopedist to discuss joint replacement</a:t>
            </a:r>
          </a:p>
          <a:p>
            <a:r>
              <a:rPr lang="en-US" sz="2000" dirty="0" smtClean="0"/>
              <a:t>40yo man with worsening symptoms of generalized anxiety disorder, interested in knowing his treatment options as he feels his symptoms are unbearable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Shared Decision Making</a:t>
            </a:r>
            <a:endParaRPr lang="en-US" dirty="0"/>
          </a:p>
        </p:txBody>
      </p:sp>
      <p:sp>
        <p:nvSpPr>
          <p:cNvPr id="3" name="Content Placeholder 2"/>
          <p:cNvSpPr>
            <a:spLocks noGrp="1"/>
          </p:cNvSpPr>
          <p:nvPr>
            <p:ph idx="1"/>
          </p:nvPr>
        </p:nvSpPr>
        <p:spPr>
          <a:xfrm>
            <a:off x="228600" y="1600200"/>
            <a:ext cx="8229600" cy="4525963"/>
          </a:xfrm>
        </p:spPr>
        <p:txBody>
          <a:bodyPr/>
          <a:lstStyle/>
          <a:p>
            <a:pPr marL="609600" indent="-609600" algn="ctr" eaLnBrk="1" hangingPunct="1">
              <a:buFontTx/>
              <a:buNone/>
            </a:pPr>
            <a:r>
              <a:rPr lang="en-US" sz="4000" dirty="0" smtClean="0"/>
              <a:t/>
            </a:r>
            <a:br>
              <a:rPr lang="en-US" sz="4000" dirty="0" smtClean="0"/>
            </a:br>
            <a:r>
              <a:rPr lang="en-US" sz="4000" dirty="0" smtClean="0"/>
              <a:t>Every patient facing a significant medical decision is well informed, meaningfully involved and receives treatment that matches their goals. </a:t>
            </a:r>
          </a:p>
          <a:p>
            <a:pPr>
              <a:buNone/>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066800" y="1371600"/>
            <a:ext cx="7086600" cy="3892550"/>
          </a:xfrm>
          <a:prstGeom prst="rect">
            <a:avLst/>
          </a:prstGeom>
          <a:solidFill>
            <a:srgbClr val="336699"/>
          </a:solidFill>
          <a:ln w="28575">
            <a:noFill/>
            <a:miter lim="800000"/>
            <a:headEnd/>
            <a:tailEnd/>
          </a:ln>
        </p:spPr>
        <p:txBody>
          <a:bodyPr>
            <a:spAutoFit/>
          </a:bodyPr>
          <a:lstStyle/>
          <a:p>
            <a:pPr algn="ctr" eaLnBrk="0" hangingPunct="0">
              <a:lnSpc>
                <a:spcPct val="130000"/>
              </a:lnSpc>
            </a:pPr>
            <a:endParaRPr lang="en-US" sz="3200" b="1">
              <a:solidFill>
                <a:srgbClr val="FFFFFF"/>
              </a:solidFill>
              <a:cs typeface="Times New Roman" pitchFamily="18" charset="0"/>
            </a:endParaRPr>
          </a:p>
          <a:p>
            <a:pPr algn="ctr" eaLnBrk="0" hangingPunct="0">
              <a:lnSpc>
                <a:spcPct val="130000"/>
              </a:lnSpc>
            </a:pPr>
            <a:r>
              <a:rPr lang="en-US" sz="3200" b="1">
                <a:solidFill>
                  <a:srgbClr val="FFFFFF"/>
                </a:solidFill>
                <a:cs typeface="Times New Roman" pitchFamily="18" charset="0"/>
              </a:rPr>
              <a:t>Changing healthcare is the process of moving from the complex to the obvious in time consuming and expensive steps.</a:t>
            </a:r>
          </a:p>
          <a:p>
            <a:pPr algn="ctr" eaLnBrk="0" hangingPunct="0">
              <a:lnSpc>
                <a:spcPct val="130000"/>
              </a:lnSpc>
            </a:pPr>
            <a:endParaRPr lang="en-US" sz="3200" b="1">
              <a:solidFill>
                <a:srgbClr val="FFFFFF"/>
              </a:solidFill>
              <a:cs typeface="Times New Roman" pitchFamily="18" charset="0"/>
            </a:endParaRPr>
          </a:p>
        </p:txBody>
      </p:sp>
      <p:sp>
        <p:nvSpPr>
          <p:cNvPr id="86019" name="Text Box 3"/>
          <p:cNvSpPr txBox="1">
            <a:spLocks noChangeArrowheads="1"/>
          </p:cNvSpPr>
          <p:nvPr/>
        </p:nvSpPr>
        <p:spPr bwMode="auto">
          <a:xfrm>
            <a:off x="381000" y="381000"/>
            <a:ext cx="7162800" cy="561975"/>
          </a:xfrm>
          <a:prstGeom prst="rect">
            <a:avLst/>
          </a:prstGeom>
          <a:noFill/>
          <a:ln w="12700">
            <a:noFill/>
            <a:miter lim="800000"/>
            <a:headEnd/>
            <a:tailEnd/>
          </a:ln>
        </p:spPr>
        <p:txBody>
          <a:bodyPr>
            <a:spAutoFit/>
          </a:bodyPr>
          <a:lstStyle/>
          <a:p>
            <a:pPr eaLnBrk="0" hangingPunct="0">
              <a:lnSpc>
                <a:spcPct val="110000"/>
              </a:lnSpc>
            </a:pPr>
            <a:r>
              <a:rPr lang="en-US" sz="2800" b="1" i="1">
                <a:solidFill>
                  <a:srgbClr val="FFFFFF"/>
                </a:solidFill>
                <a:cs typeface="Times New Roman" pitchFamily="18" charset="0"/>
              </a:rPr>
              <a:t>Changing healthcare…</a:t>
            </a:r>
          </a:p>
        </p:txBody>
      </p:sp>
      <p:sp>
        <p:nvSpPr>
          <p:cNvPr id="86020" name="Text Box 4"/>
          <p:cNvSpPr txBox="1">
            <a:spLocks noChangeArrowheads="1"/>
          </p:cNvSpPr>
          <p:nvPr/>
        </p:nvSpPr>
        <p:spPr bwMode="auto">
          <a:xfrm>
            <a:off x="3505200" y="6076950"/>
            <a:ext cx="5105400" cy="336550"/>
          </a:xfrm>
          <a:prstGeom prst="rect">
            <a:avLst/>
          </a:prstGeom>
          <a:noFill/>
          <a:ln w="9525">
            <a:noFill/>
            <a:miter lim="800000"/>
            <a:headEnd/>
            <a:tailEnd/>
          </a:ln>
        </p:spPr>
        <p:txBody>
          <a:bodyPr wrap="none">
            <a:spAutoFit/>
          </a:bodyPr>
          <a:lstStyle/>
          <a:p>
            <a:r>
              <a:rPr lang="en-US" sz="1600" b="1">
                <a:solidFill>
                  <a:srgbClr val="336699"/>
                </a:solidFill>
                <a:latin typeface="Verdana" pitchFamily="34" charset="0"/>
                <a:cs typeface="Times New Roman" pitchFamily="18" charset="0"/>
              </a:rPr>
              <a:t>George Bennett, former CEO Health Dialog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r>
              <a:rPr lang="en-US" dirty="0" smtClean="0"/>
              <a:t>Additional in-visit tools you may find helpful</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457200" y="0"/>
            <a:ext cx="8229600" cy="868363"/>
          </a:xfrm>
          <a:prstGeom prst="rect">
            <a:avLst/>
          </a:prstGeom>
          <a:noFill/>
          <a:ln w="9525">
            <a:noFill/>
            <a:miter lim="800000"/>
            <a:headEnd/>
            <a:tailEnd/>
          </a:ln>
        </p:spPr>
        <p:txBody>
          <a:bodyPr anchor="ctr"/>
          <a:lstStyle/>
          <a:p>
            <a:pPr eaLnBrk="0" hangingPunct="0"/>
            <a:r>
              <a:rPr lang="en-US" sz="3200" b="1" smtClean="0">
                <a:solidFill>
                  <a:srgbClr val="007DA3"/>
                </a:solidFill>
                <a:latin typeface="Tahoma" pitchFamily="-84" charset="0"/>
              </a:rPr>
              <a:t>Mayo Clinic Statin Choice Tool</a:t>
            </a:r>
          </a:p>
        </p:txBody>
      </p:sp>
      <p:pic>
        <p:nvPicPr>
          <p:cNvPr id="18435" name="Picture 2"/>
          <p:cNvPicPr>
            <a:picLocks noChangeAspect="1" noChangeArrowheads="1"/>
          </p:cNvPicPr>
          <p:nvPr/>
        </p:nvPicPr>
        <p:blipFill>
          <a:blip r:embed="rId2" cstate="print"/>
          <a:srcRect l="4500" t="9814" r="52126" b="30334"/>
          <a:stretch>
            <a:fillRect/>
          </a:stretch>
        </p:blipFill>
        <p:spPr bwMode="auto">
          <a:xfrm>
            <a:off x="609600" y="1066800"/>
            <a:ext cx="8145463" cy="472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457200" y="0"/>
            <a:ext cx="8229600" cy="868363"/>
          </a:xfrm>
          <a:prstGeom prst="rect">
            <a:avLst/>
          </a:prstGeom>
          <a:noFill/>
          <a:ln w="9525">
            <a:noFill/>
            <a:miter lim="800000"/>
            <a:headEnd/>
            <a:tailEnd/>
          </a:ln>
        </p:spPr>
        <p:txBody>
          <a:bodyPr anchor="ctr"/>
          <a:lstStyle/>
          <a:p>
            <a:pPr eaLnBrk="0" hangingPunct="0"/>
            <a:r>
              <a:rPr lang="en-US" sz="3200" b="1" smtClean="0">
                <a:solidFill>
                  <a:srgbClr val="007DA3"/>
                </a:solidFill>
                <a:latin typeface="Tahoma" pitchFamily="-84" charset="0"/>
              </a:rPr>
              <a:t>Mayo Clinic Statin Choice Tool</a:t>
            </a:r>
          </a:p>
        </p:txBody>
      </p:sp>
      <p:pic>
        <p:nvPicPr>
          <p:cNvPr id="19459" name="Picture 2"/>
          <p:cNvPicPr>
            <a:picLocks noChangeAspect="1" noChangeArrowheads="1"/>
          </p:cNvPicPr>
          <p:nvPr/>
        </p:nvPicPr>
        <p:blipFill>
          <a:blip r:embed="rId2" cstate="print"/>
          <a:srcRect l="4500" t="4462" r="52126" b="30334"/>
          <a:stretch>
            <a:fillRect/>
          </a:stretch>
        </p:blipFill>
        <p:spPr bwMode="auto">
          <a:xfrm>
            <a:off x="838200" y="990600"/>
            <a:ext cx="7680325" cy="4852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457200" y="0"/>
            <a:ext cx="8229600" cy="868363"/>
          </a:xfrm>
          <a:prstGeom prst="rect">
            <a:avLst/>
          </a:prstGeom>
          <a:noFill/>
          <a:ln w="9525">
            <a:noFill/>
            <a:miter lim="800000"/>
            <a:headEnd/>
            <a:tailEnd/>
          </a:ln>
        </p:spPr>
        <p:txBody>
          <a:bodyPr anchor="ctr"/>
          <a:lstStyle/>
          <a:p>
            <a:pPr eaLnBrk="0" hangingPunct="0"/>
            <a:r>
              <a:rPr lang="en-US" sz="3200" b="1" smtClean="0">
                <a:solidFill>
                  <a:srgbClr val="007DA3"/>
                </a:solidFill>
                <a:latin typeface="Tahoma" pitchFamily="-84" charset="0"/>
              </a:rPr>
              <a:t>Mayo Clinic Statin Choice Tool</a:t>
            </a:r>
          </a:p>
        </p:txBody>
      </p:sp>
      <p:pic>
        <p:nvPicPr>
          <p:cNvPr id="20483" name="Picture 2"/>
          <p:cNvPicPr>
            <a:picLocks noChangeAspect="1" noChangeArrowheads="1"/>
          </p:cNvPicPr>
          <p:nvPr/>
        </p:nvPicPr>
        <p:blipFill>
          <a:blip r:embed="rId2" cstate="print"/>
          <a:srcRect l="61874" t="2499" r="2812" b="12500"/>
          <a:stretch>
            <a:fillRect/>
          </a:stretch>
        </p:blipFill>
        <p:spPr bwMode="auto">
          <a:xfrm>
            <a:off x="1524000" y="990600"/>
            <a:ext cx="6324600" cy="4879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0"/>
            <a:ext cx="8382000" cy="1066800"/>
          </a:xfrm>
        </p:spPr>
        <p:txBody>
          <a:bodyPr/>
          <a:lstStyle/>
          <a:p>
            <a:r>
              <a:rPr lang="en-US" dirty="0" smtClean="0"/>
              <a:t>AHRQ Lung Cancer </a:t>
            </a:r>
            <a:br>
              <a:rPr lang="en-US" dirty="0" smtClean="0"/>
            </a:br>
            <a:r>
              <a:rPr lang="en-US" dirty="0" smtClean="0"/>
              <a:t>Screening DA</a:t>
            </a:r>
          </a:p>
        </p:txBody>
      </p:sp>
      <p:pic>
        <p:nvPicPr>
          <p:cNvPr id="21507" name="Picture 2"/>
          <p:cNvPicPr>
            <a:picLocks noGrp="1" noChangeAspect="1" noChangeArrowheads="1"/>
          </p:cNvPicPr>
          <p:nvPr>
            <p:ph idx="1"/>
          </p:nvPr>
        </p:nvPicPr>
        <p:blipFill>
          <a:blip r:embed="rId2" cstate="print"/>
          <a:srcRect/>
          <a:stretch>
            <a:fillRect/>
          </a:stretch>
        </p:blipFill>
        <p:spPr>
          <a:xfrm>
            <a:off x="533400" y="1219200"/>
            <a:ext cx="3633788" cy="4800600"/>
          </a:xfrm>
          <a:ln>
            <a:solidFill>
              <a:schemeClr val="tx1"/>
            </a:solidFill>
          </a:ln>
        </p:spPr>
      </p:pic>
      <p:pic>
        <p:nvPicPr>
          <p:cNvPr id="21508" name="Picture 3"/>
          <p:cNvPicPr>
            <a:picLocks noChangeAspect="1" noChangeArrowheads="1"/>
          </p:cNvPicPr>
          <p:nvPr/>
        </p:nvPicPr>
        <p:blipFill>
          <a:blip r:embed="rId3" cstate="print"/>
          <a:srcRect/>
          <a:stretch>
            <a:fillRect/>
          </a:stretch>
        </p:blipFill>
        <p:spPr bwMode="auto">
          <a:xfrm>
            <a:off x="4933950" y="1219200"/>
            <a:ext cx="3662363" cy="48323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52400"/>
            <a:ext cx="8382000" cy="838200"/>
          </a:xfrm>
        </p:spPr>
        <p:txBody>
          <a:bodyPr/>
          <a:lstStyle/>
          <a:p>
            <a:r>
              <a:rPr lang="en-US" dirty="0" smtClean="0"/>
              <a:t>AHRQ Lung Cancer </a:t>
            </a:r>
            <a:br>
              <a:rPr lang="en-US" dirty="0" smtClean="0"/>
            </a:br>
            <a:r>
              <a:rPr lang="en-US" dirty="0" smtClean="0"/>
              <a:t>Screening DA</a:t>
            </a:r>
          </a:p>
        </p:txBody>
      </p:sp>
      <p:pic>
        <p:nvPicPr>
          <p:cNvPr id="22531" name="Picture 2"/>
          <p:cNvPicPr>
            <a:picLocks noChangeAspect="1" noChangeArrowheads="1"/>
          </p:cNvPicPr>
          <p:nvPr/>
        </p:nvPicPr>
        <p:blipFill>
          <a:blip r:embed="rId2" cstate="print"/>
          <a:srcRect/>
          <a:stretch>
            <a:fillRect/>
          </a:stretch>
        </p:blipFill>
        <p:spPr bwMode="auto">
          <a:xfrm>
            <a:off x="533400" y="1143000"/>
            <a:ext cx="3706813" cy="4876800"/>
          </a:xfrm>
          <a:prstGeom prst="rect">
            <a:avLst/>
          </a:prstGeom>
          <a:noFill/>
          <a:ln w="9525">
            <a:solidFill>
              <a:schemeClr val="tx1"/>
            </a:solid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5065713" y="1143000"/>
            <a:ext cx="3709987" cy="4876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304800" y="1295400"/>
            <a:ext cx="8382000" cy="4830763"/>
          </a:xfrm>
        </p:spPr>
        <p:txBody>
          <a:bodyPr/>
          <a:lstStyle/>
          <a:p>
            <a:r>
              <a:rPr lang="en-US" sz="2800" dirty="0"/>
              <a:t>Interactive process between patient (and family) and clinician(s):</a:t>
            </a:r>
          </a:p>
          <a:p>
            <a:pPr lvl="1"/>
            <a:r>
              <a:rPr lang="en-US" sz="2400" dirty="0" smtClean="0"/>
              <a:t>Engages </a:t>
            </a:r>
            <a:r>
              <a:rPr lang="en-US" sz="2400" dirty="0"/>
              <a:t>patient in decision making</a:t>
            </a:r>
          </a:p>
          <a:p>
            <a:pPr lvl="1"/>
            <a:r>
              <a:rPr lang="en-US" sz="2400" dirty="0" smtClean="0"/>
              <a:t>Gives accurate </a:t>
            </a:r>
            <a:r>
              <a:rPr lang="en-US" sz="2400" dirty="0"/>
              <a:t>information about options and outcomes</a:t>
            </a:r>
          </a:p>
          <a:p>
            <a:pPr lvl="1"/>
            <a:r>
              <a:rPr lang="en-US" sz="2400" dirty="0"/>
              <a:t>Tailors treatments to patient’s goals and </a:t>
            </a:r>
            <a:r>
              <a:rPr lang="en-US" sz="2400" dirty="0" smtClean="0"/>
              <a:t>concerns</a:t>
            </a:r>
            <a:endParaRPr lang="en-US" sz="2800" dirty="0"/>
          </a:p>
          <a:p>
            <a:r>
              <a:rPr lang="en-US" sz="2800" dirty="0" smtClean="0"/>
              <a:t>Another definition</a:t>
            </a:r>
            <a:endParaRPr lang="en-US" sz="2400" dirty="0" smtClean="0"/>
          </a:p>
          <a:p>
            <a:pPr lvl="1"/>
            <a:r>
              <a:rPr lang="en-US" sz="2400" dirty="0" smtClean="0"/>
              <a:t>A collaborative process that recognizes the expertise of patients and family as well as the expertise of clinicians</a:t>
            </a:r>
          </a:p>
          <a:p>
            <a:pPr lvl="1"/>
            <a:r>
              <a:rPr lang="en-US" sz="2400" dirty="0" smtClean="0"/>
              <a:t/>
            </a:r>
            <a:br>
              <a:rPr lang="en-US" sz="2400" dirty="0" smtClean="0"/>
            </a:br>
            <a:r>
              <a:rPr lang="en-US" sz="2400" dirty="0" smtClean="0"/>
              <a:t> </a:t>
            </a:r>
            <a:endParaRPr lang="en-US" sz="2400" dirty="0"/>
          </a:p>
          <a:p>
            <a:pPr lvl="1"/>
            <a:endParaRPr lang="en-US" sz="2400" dirty="0">
              <a:latin typeface="Palatino Linotype" pitchFamily="18" charset="0"/>
            </a:endParaRPr>
          </a:p>
        </p:txBody>
      </p:sp>
      <p:sp>
        <p:nvSpPr>
          <p:cNvPr id="6" name="TextBox 5"/>
          <p:cNvSpPr txBox="1">
            <a:spLocks noChangeArrowheads="1"/>
          </p:cNvSpPr>
          <p:nvPr/>
        </p:nvSpPr>
        <p:spPr bwMode="auto">
          <a:xfrm>
            <a:off x="457200" y="5715000"/>
            <a:ext cx="6172200" cy="549275"/>
          </a:xfrm>
          <a:prstGeom prst="rect">
            <a:avLst/>
          </a:prstGeom>
          <a:noFill/>
          <a:ln w="9525">
            <a:noFill/>
            <a:miter lim="800000"/>
            <a:headEnd/>
            <a:tailEnd/>
          </a:ln>
        </p:spPr>
        <p:txBody>
          <a:bodyPr>
            <a:spAutoFit/>
          </a:bodyPr>
          <a:lstStyle/>
          <a:p>
            <a:pPr marL="0" lvl="1"/>
            <a:r>
              <a:rPr lang="en-US" sz="1400" i="1" dirty="0">
                <a:solidFill>
                  <a:srgbClr val="000000"/>
                </a:solidFill>
                <a:latin typeface="Arial" charset="0"/>
                <a:cs typeface="Arial" pitchFamily="34" charset="0"/>
              </a:rPr>
              <a:t>(Charles C, Soc </a:t>
            </a:r>
            <a:r>
              <a:rPr lang="en-US" sz="1400" i="1" dirty="0" err="1">
                <a:solidFill>
                  <a:srgbClr val="000000"/>
                </a:solidFill>
                <a:latin typeface="Arial" charset="0"/>
                <a:cs typeface="Arial" pitchFamily="34" charset="0"/>
              </a:rPr>
              <a:t>Sci</a:t>
            </a:r>
            <a:r>
              <a:rPr lang="en-US" sz="1400" i="1" dirty="0">
                <a:solidFill>
                  <a:srgbClr val="000000"/>
                </a:solidFill>
                <a:latin typeface="Arial" charset="0"/>
                <a:cs typeface="Arial" pitchFamily="34" charset="0"/>
              </a:rPr>
              <a:t> Med 1997; 44:681; Mulley A. Med Care 1989)</a:t>
            </a:r>
            <a:r>
              <a:rPr lang="en-US" sz="1400" dirty="0">
                <a:solidFill>
                  <a:srgbClr val="000000"/>
                </a:solidFill>
                <a:latin typeface="Arial" charset="0"/>
                <a:cs typeface="Arial" pitchFamily="34" charset="0"/>
              </a:rPr>
              <a:t> </a:t>
            </a:r>
          </a:p>
          <a:p>
            <a:endParaRPr lang="en-US" sz="1600" dirty="0">
              <a:solidFill>
                <a:srgbClr val="000000"/>
              </a:solidFill>
              <a:latin typeface="Arial" charset="0"/>
              <a:cs typeface="Arial" pitchFamily="34" charset="0"/>
            </a:endParaRPr>
          </a:p>
        </p:txBody>
      </p:sp>
      <p:sp>
        <p:nvSpPr>
          <p:cNvPr id="58373" name="Rectangle 5"/>
          <p:cNvSpPr>
            <a:spLocks noGrp="1" noChangeArrowheads="1"/>
          </p:cNvSpPr>
          <p:nvPr>
            <p:ph type="title"/>
          </p:nvPr>
        </p:nvSpPr>
        <p:spPr/>
        <p:txBody>
          <a:bodyPr/>
          <a:lstStyle/>
          <a:p>
            <a:r>
              <a:rPr lang="en-US" dirty="0" smtClean="0">
                <a:solidFill>
                  <a:schemeClr val="accent2">
                    <a:lumMod val="75000"/>
                  </a:schemeClr>
                </a:solidFill>
              </a:rPr>
              <a:t>Shared Decision Making</a:t>
            </a:r>
            <a:endParaRPr lang="en-US" dirty="0">
              <a:solidFill>
                <a:schemeClr val="accent2">
                  <a:lumMod val="75000"/>
                </a:schemeClr>
              </a:solidFill>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Challenging Conversations</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sz="2800" dirty="0" smtClean="0"/>
              <a:t>Here’s what we find hard:</a:t>
            </a:r>
          </a:p>
          <a:p>
            <a:pPr lvl="1"/>
            <a:r>
              <a:rPr lang="en-US" sz="2400" dirty="0" smtClean="0"/>
              <a:t>Rapidly changing guidelines in many areas</a:t>
            </a:r>
          </a:p>
          <a:p>
            <a:pPr lvl="1"/>
            <a:r>
              <a:rPr lang="en-US" sz="2400" dirty="0" smtClean="0"/>
              <a:t>New cancer screening guidelines</a:t>
            </a:r>
          </a:p>
          <a:p>
            <a:pPr lvl="1"/>
            <a:r>
              <a:rPr lang="en-US" sz="2400" dirty="0" smtClean="0"/>
              <a:t>Updated cardiovascular health recommendations</a:t>
            </a:r>
          </a:p>
          <a:p>
            <a:pPr lvl="1"/>
            <a:r>
              <a:rPr lang="en-US" sz="2400" dirty="0" smtClean="0"/>
              <a:t>Growing concerns about the potential harms of medications (</a:t>
            </a:r>
            <a:r>
              <a:rPr lang="en-US" sz="2400" dirty="0" err="1" smtClean="0"/>
              <a:t>statins</a:t>
            </a:r>
            <a:r>
              <a:rPr lang="en-US" sz="2400" dirty="0" smtClean="0"/>
              <a:t>, calcium supplements, </a:t>
            </a:r>
            <a:r>
              <a:rPr lang="en-US" sz="2400" dirty="0" err="1" smtClean="0"/>
              <a:t>bisphosphonates</a:t>
            </a:r>
            <a:r>
              <a:rPr lang="en-US" sz="2400" dirty="0" smtClean="0"/>
              <a:t>)</a:t>
            </a:r>
          </a:p>
          <a:p>
            <a:r>
              <a:rPr lang="en-US" sz="2800" dirty="0" smtClean="0"/>
              <a:t>What conversations do </a:t>
            </a:r>
            <a:r>
              <a:rPr lang="en-US" sz="2800" b="1" dirty="0" smtClean="0"/>
              <a:t>you</a:t>
            </a:r>
            <a:r>
              <a:rPr lang="en-US" sz="2800" dirty="0" smtClean="0"/>
              <a:t> find hard in primary care?</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a:xfrm>
            <a:off x="533400" y="381000"/>
            <a:ext cx="7772400" cy="1143000"/>
          </a:xfrm>
        </p:spPr>
        <p:txBody>
          <a:bodyPr lIns="0" tIns="0" rIns="0" anchor="t"/>
          <a:lstStyle/>
          <a:p>
            <a:r>
              <a:rPr lang="en-US" sz="4000" dirty="0"/>
              <a:t>SDM in </a:t>
            </a:r>
            <a:r>
              <a:rPr lang="en-US" sz="4000" dirty="0" smtClean="0"/>
              <a:t>Clinical Guidelines</a:t>
            </a:r>
            <a:endParaRPr lang="en-US" sz="4000" dirty="0"/>
          </a:p>
        </p:txBody>
      </p:sp>
      <p:sp>
        <p:nvSpPr>
          <p:cNvPr id="143363" name="Rectangle 3"/>
          <p:cNvSpPr>
            <a:spLocks noGrp="1"/>
          </p:cNvSpPr>
          <p:nvPr>
            <p:ph type="body" idx="4294967295"/>
          </p:nvPr>
        </p:nvSpPr>
        <p:spPr>
          <a:xfrm>
            <a:off x="2514600" y="1828800"/>
            <a:ext cx="6400800" cy="4114800"/>
          </a:xfrm>
        </p:spPr>
        <p:txBody>
          <a:bodyPr lIns="0" tIns="0" rIns="0" bIns="0"/>
          <a:lstStyle/>
          <a:p>
            <a:pPr>
              <a:lnSpc>
                <a:spcPct val="90000"/>
              </a:lnSpc>
            </a:pPr>
            <a:r>
              <a:rPr lang="en-US" sz="1800" b="1" dirty="0" smtClean="0"/>
              <a:t>Screening for lung cancer:</a:t>
            </a:r>
            <a:r>
              <a:rPr lang="en-US" sz="1800" dirty="0" smtClean="0"/>
              <a:t> “Before the first lung cancer CT screening occurs, the beneficiary must receive a written order for lung cancer screening during a counseling and shared decision-making visit that includes the following elements and is appropriately documented in the beneficiary’s medical records: Shared decision-making, including the use of one or more decision aids, to include benefits and harms of screening, follow-up diagnostic testing, over-diagnosis, false positive rate, and total radiation exposure”</a:t>
            </a:r>
            <a:br>
              <a:rPr lang="en-US" sz="1800" dirty="0" smtClean="0"/>
            </a:br>
            <a:endParaRPr lang="en-US" sz="1800" dirty="0"/>
          </a:p>
          <a:p>
            <a:pPr>
              <a:lnSpc>
                <a:spcPct val="90000"/>
              </a:lnSpc>
            </a:pPr>
            <a:r>
              <a:rPr lang="en-US" sz="1800" b="1" dirty="0"/>
              <a:t>Screening for osteoporosis</a:t>
            </a:r>
            <a:r>
              <a:rPr lang="en-US" sz="1800" dirty="0"/>
              <a:t>: “… clinicians also should consider each patient's </a:t>
            </a:r>
            <a:r>
              <a:rPr lang="en-US" sz="1800" i="1" dirty="0"/>
              <a:t>values and preferences</a:t>
            </a:r>
            <a:r>
              <a:rPr lang="en-US" sz="1800" dirty="0"/>
              <a:t> </a:t>
            </a:r>
            <a:r>
              <a:rPr lang="en-US" sz="1800" b="1" dirty="0"/>
              <a:t>and use clinical judgment when discussing screening with women</a:t>
            </a:r>
            <a:r>
              <a:rPr lang="en-US" sz="1800" b="1" dirty="0" smtClean="0"/>
              <a:t>...”</a:t>
            </a:r>
            <a:endParaRPr lang="en-US" sz="1800" dirty="0"/>
          </a:p>
        </p:txBody>
      </p:sp>
      <p:pic>
        <p:nvPicPr>
          <p:cNvPr id="143365" name="Picture 5" descr="USPSTF6"/>
          <p:cNvPicPr>
            <a:picLocks noChangeAspect="1" noChangeArrowheads="1"/>
          </p:cNvPicPr>
          <p:nvPr/>
        </p:nvPicPr>
        <p:blipFill>
          <a:blip r:embed="rId2" cstate="print"/>
          <a:srcRect/>
          <a:stretch>
            <a:fillRect/>
          </a:stretch>
        </p:blipFill>
        <p:spPr bwMode="auto">
          <a:xfrm>
            <a:off x="685800" y="4267200"/>
            <a:ext cx="1560513" cy="1441450"/>
          </a:xfrm>
          <a:prstGeom prst="rect">
            <a:avLst/>
          </a:prstGeom>
          <a:noFill/>
          <a:ln w="9525">
            <a:noFill/>
            <a:miter lim="800000"/>
            <a:headEnd/>
            <a:tailEnd/>
          </a:ln>
        </p:spPr>
      </p:pic>
      <p:sp>
        <p:nvSpPr>
          <p:cNvPr id="52226" name="AutoShape 2" descr="Image result for cm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8" name="Picture 4" descr="Image result for cms logo"/>
          <p:cNvPicPr>
            <a:picLocks noChangeAspect="1" noChangeArrowheads="1"/>
          </p:cNvPicPr>
          <p:nvPr/>
        </p:nvPicPr>
        <p:blipFill>
          <a:blip r:embed="rId3" cstate="print"/>
          <a:srcRect/>
          <a:stretch>
            <a:fillRect/>
          </a:stretch>
        </p:blipFill>
        <p:spPr bwMode="auto">
          <a:xfrm>
            <a:off x="304800" y="1752600"/>
            <a:ext cx="2133600" cy="1454404"/>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a:xfrm>
            <a:off x="533400" y="381000"/>
            <a:ext cx="7772400" cy="1143000"/>
          </a:xfrm>
        </p:spPr>
        <p:txBody>
          <a:bodyPr lIns="0" tIns="0" rIns="0" anchor="t"/>
          <a:lstStyle/>
          <a:p>
            <a:r>
              <a:rPr lang="en-US" sz="4000" dirty="0"/>
              <a:t>SDM in </a:t>
            </a:r>
            <a:r>
              <a:rPr lang="en-US" sz="4000" dirty="0" smtClean="0"/>
              <a:t>Clinical Guidelines</a:t>
            </a:r>
            <a:endParaRPr lang="en-US" sz="4000" dirty="0"/>
          </a:p>
        </p:txBody>
      </p:sp>
      <p:sp>
        <p:nvSpPr>
          <p:cNvPr id="143363" name="Rectangle 3"/>
          <p:cNvSpPr>
            <a:spLocks noGrp="1"/>
          </p:cNvSpPr>
          <p:nvPr>
            <p:ph type="body" idx="4294967295"/>
          </p:nvPr>
        </p:nvSpPr>
        <p:spPr>
          <a:xfrm>
            <a:off x="2552700" y="1381125"/>
            <a:ext cx="6400800" cy="4114800"/>
          </a:xfrm>
        </p:spPr>
        <p:txBody>
          <a:bodyPr lIns="0" tIns="0" rIns="0" bIns="0"/>
          <a:lstStyle/>
          <a:p>
            <a:pPr>
              <a:lnSpc>
                <a:spcPct val="90000"/>
              </a:lnSpc>
            </a:pPr>
            <a:endParaRPr lang="en-US" sz="2000" b="1" dirty="0" smtClean="0"/>
          </a:p>
          <a:p>
            <a:pPr>
              <a:lnSpc>
                <a:spcPct val="90000"/>
              </a:lnSpc>
            </a:pPr>
            <a:r>
              <a:rPr lang="en-US" sz="2000" b="1" dirty="0" smtClean="0"/>
              <a:t>Coronary </a:t>
            </a:r>
            <a:r>
              <a:rPr lang="en-US" sz="2000" b="1" dirty="0"/>
              <a:t>revascularization:</a:t>
            </a:r>
            <a:r>
              <a:rPr lang="en-US" sz="2000" dirty="0"/>
              <a:t> “Shared patient/physician decision making </a:t>
            </a:r>
            <a:r>
              <a:rPr lang="en-US" sz="2000" b="1" dirty="0"/>
              <a:t>for many scenarios would be expected and may result in the patient deferring coronary revascularization while maintaining medical therapy.”  </a:t>
            </a:r>
            <a:endParaRPr lang="en-US" sz="2000" b="1" dirty="0" smtClean="0"/>
          </a:p>
          <a:p>
            <a:pPr>
              <a:lnSpc>
                <a:spcPct val="90000"/>
              </a:lnSpc>
              <a:buNone/>
            </a:pPr>
            <a:endParaRPr lang="en-US" sz="2000" b="1" dirty="0" smtClean="0"/>
          </a:p>
          <a:p>
            <a:pPr>
              <a:lnSpc>
                <a:spcPct val="90000"/>
              </a:lnSpc>
            </a:pPr>
            <a:endParaRPr lang="en-US" sz="2000" b="1" dirty="0" smtClean="0"/>
          </a:p>
          <a:p>
            <a:pPr>
              <a:lnSpc>
                <a:spcPct val="90000"/>
              </a:lnSpc>
            </a:pPr>
            <a:endParaRPr lang="en-US" sz="2000" b="1" dirty="0" smtClean="0"/>
          </a:p>
          <a:p>
            <a:pPr>
              <a:lnSpc>
                <a:spcPct val="90000"/>
              </a:lnSpc>
            </a:pPr>
            <a:r>
              <a:rPr lang="en-US" sz="2000" b="1" dirty="0" smtClean="0"/>
              <a:t>ADA/EASD 2012 Management of Hyperglycemia in Type 2 Diabetes: A Patient-Centered Approach: </a:t>
            </a:r>
          </a:p>
          <a:p>
            <a:pPr>
              <a:lnSpc>
                <a:spcPct val="90000"/>
              </a:lnSpc>
              <a:buNone/>
            </a:pPr>
            <a:r>
              <a:rPr lang="en-US" sz="2000" b="1" dirty="0" smtClean="0"/>
              <a:t>	</a:t>
            </a:r>
            <a:r>
              <a:rPr lang="en-US" sz="2000" dirty="0" smtClean="0"/>
              <a:t>“Choice is based on patient and drug characteristics, with the over-riding goal of improving </a:t>
            </a:r>
            <a:r>
              <a:rPr lang="en-US" sz="2000" dirty="0" err="1" smtClean="0"/>
              <a:t>glycemic</a:t>
            </a:r>
            <a:r>
              <a:rPr lang="en-US" sz="2000" dirty="0" smtClean="0"/>
              <a:t> control while minimizing side effects. </a:t>
            </a:r>
            <a:r>
              <a:rPr lang="en-US" sz="2000" b="1" dirty="0" smtClean="0"/>
              <a:t>Shared decision making with the patient may help in the selection of therapeutic options.”</a:t>
            </a:r>
            <a:endParaRPr lang="en-US" sz="2000" b="1" dirty="0"/>
          </a:p>
        </p:txBody>
      </p:sp>
      <p:pic>
        <p:nvPicPr>
          <p:cNvPr id="143366" name="Picture 6" descr="Circulation_Page_001"/>
          <p:cNvPicPr>
            <a:picLocks noChangeAspect="1" noChangeArrowheads="1"/>
          </p:cNvPicPr>
          <p:nvPr/>
        </p:nvPicPr>
        <p:blipFill>
          <a:blip r:embed="rId2" cstate="print"/>
          <a:srcRect l="64664" t="9958" r="2901" b="76253"/>
          <a:stretch>
            <a:fillRect/>
          </a:stretch>
        </p:blipFill>
        <p:spPr bwMode="auto">
          <a:xfrm>
            <a:off x="0" y="1676400"/>
            <a:ext cx="2411244" cy="1371600"/>
          </a:xfrm>
          <a:prstGeom prst="rect">
            <a:avLst/>
          </a:prstGeom>
          <a:noFill/>
          <a:ln w="9525">
            <a:noFill/>
            <a:miter lim="800000"/>
            <a:headEnd/>
            <a:tailEnd/>
          </a:ln>
        </p:spPr>
      </p:pic>
      <p:pic>
        <p:nvPicPr>
          <p:cNvPr id="37890" name="Picture 2" descr="https://encrypted-tbn0.gstatic.com/images?q=tbn:ANd9GcSptrMbyMXV4NuvbYuxTuGNxS-eGL_mEjPWKpP6X1CThCoZDIcmlGBXCVI">
            <a:hlinkClick r:id="rId3"/>
          </p:cNvPr>
          <p:cNvPicPr>
            <a:picLocks noChangeAspect="1" noChangeArrowheads="1"/>
          </p:cNvPicPr>
          <p:nvPr/>
        </p:nvPicPr>
        <p:blipFill>
          <a:blip r:embed="rId4" cstate="print"/>
          <a:srcRect/>
          <a:stretch>
            <a:fillRect/>
          </a:stretch>
        </p:blipFill>
        <p:spPr bwMode="auto">
          <a:xfrm>
            <a:off x="228600" y="4343400"/>
            <a:ext cx="2061883" cy="6096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idx="4294967295"/>
          </p:nvPr>
        </p:nvSpPr>
        <p:spPr/>
        <p:txBody>
          <a:bodyPr/>
          <a:lstStyle/>
          <a:p>
            <a:r>
              <a:rPr lang="en-US" dirty="0">
                <a:solidFill>
                  <a:schemeClr val="accent2">
                    <a:lumMod val="75000"/>
                  </a:schemeClr>
                </a:solidFill>
              </a:rPr>
              <a:t>A word on taxonomy</a:t>
            </a:r>
          </a:p>
        </p:txBody>
      </p:sp>
      <p:sp>
        <p:nvSpPr>
          <p:cNvPr id="211971" name="Content Placeholder 2"/>
          <p:cNvSpPr>
            <a:spLocks noGrp="1"/>
          </p:cNvSpPr>
          <p:nvPr>
            <p:ph idx="4294967295"/>
          </p:nvPr>
        </p:nvSpPr>
        <p:spPr/>
        <p:txBody>
          <a:bodyPr/>
          <a:lstStyle/>
          <a:p>
            <a:r>
              <a:rPr lang="en-US" sz="2400" dirty="0"/>
              <a:t>Effective care</a:t>
            </a:r>
          </a:p>
          <a:p>
            <a:pPr lvl="1"/>
            <a:r>
              <a:rPr lang="en-US" sz="2000" dirty="0"/>
              <a:t>Strong evidence base supports care</a:t>
            </a:r>
          </a:p>
          <a:p>
            <a:pPr lvl="1"/>
            <a:r>
              <a:rPr lang="en-US" sz="2000" dirty="0"/>
              <a:t>Benefit to harm ratio high</a:t>
            </a:r>
          </a:p>
          <a:p>
            <a:pPr lvl="1"/>
            <a:r>
              <a:rPr lang="en-US" sz="2000" dirty="0"/>
              <a:t>All with need should receive </a:t>
            </a:r>
            <a:r>
              <a:rPr lang="en-US" sz="2000" dirty="0" smtClean="0"/>
              <a:t>it</a:t>
            </a:r>
          </a:p>
          <a:p>
            <a:pPr lvl="1"/>
            <a:endParaRPr lang="en-US" sz="2000" dirty="0"/>
          </a:p>
          <a:p>
            <a:r>
              <a:rPr lang="en-US" sz="2400" dirty="0"/>
              <a:t>Preference sensitive care</a:t>
            </a:r>
            <a:endParaRPr lang="en-US" sz="2000" dirty="0"/>
          </a:p>
          <a:p>
            <a:pPr lvl="1"/>
            <a:r>
              <a:rPr lang="en-US" sz="2000" dirty="0"/>
              <a:t>Evidence supports more than one approach</a:t>
            </a:r>
          </a:p>
          <a:p>
            <a:pPr lvl="1"/>
            <a:r>
              <a:rPr lang="en-US" sz="2000" dirty="0"/>
              <a:t>Treatment/testing options involve significant trade-offs</a:t>
            </a:r>
          </a:p>
          <a:p>
            <a:pPr lvl="1"/>
            <a:r>
              <a:rPr lang="en-US" sz="2000" dirty="0"/>
              <a:t>Personal values, preferences and life circumstances should drive decisions</a:t>
            </a:r>
          </a:p>
          <a:p>
            <a:pPr lvl="1"/>
            <a:r>
              <a:rPr lang="en-US" sz="2000" dirty="0"/>
              <a:t>Many of our treatment decisions do fall into this category</a:t>
            </a:r>
          </a:p>
          <a:p>
            <a:pPr lvl="1">
              <a:buFontTx/>
              <a:buNone/>
            </a:pPr>
            <a:endParaRPr lang="en-US" sz="2400" dirty="0"/>
          </a:p>
        </p:txBody>
      </p:sp>
      <p:graphicFrame>
        <p:nvGraphicFramePr>
          <p:cNvPr id="4" name="Diagram 3"/>
          <p:cNvGraphicFramePr/>
          <p:nvPr/>
        </p:nvGraphicFramePr>
        <p:xfrm>
          <a:off x="4800600" y="2667000"/>
          <a:ext cx="3352800" cy="14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Callout 4"/>
          <p:cNvSpPr>
            <a:spLocks noChangeArrowheads="1"/>
          </p:cNvSpPr>
          <p:nvPr/>
        </p:nvSpPr>
        <p:spPr bwMode="auto">
          <a:xfrm>
            <a:off x="5257800" y="2667000"/>
            <a:ext cx="1752600" cy="765175"/>
          </a:xfrm>
          <a:prstGeom prst="wedgeEllipseCallout">
            <a:avLst>
              <a:gd name="adj1" fmla="val -78625"/>
              <a:gd name="adj2" fmla="val 83819"/>
            </a:avLst>
          </a:prstGeom>
          <a:solidFill>
            <a:schemeClr val="accent1"/>
          </a:solidFill>
          <a:ln w="25400" algn="ctr">
            <a:solidFill>
              <a:srgbClr val="385D8A"/>
            </a:solidFill>
            <a:miter lim="800000"/>
            <a:headEnd/>
            <a:tailEnd/>
          </a:ln>
        </p:spPr>
        <p:txBody>
          <a:bodyPr anchor="ctr"/>
          <a:lstStyle/>
          <a:p>
            <a:pPr algn="ctr">
              <a:defRPr/>
            </a:pPr>
            <a:r>
              <a:rPr lang="en-US" sz="1600" dirty="0">
                <a:latin typeface="+mn-lt"/>
              </a:rPr>
              <a:t>SDM </a:t>
            </a:r>
          </a:p>
          <a:p>
            <a:pPr algn="ctr">
              <a:defRPr/>
            </a:pPr>
            <a:r>
              <a:rPr lang="en-US" sz="1600" dirty="0">
                <a:latin typeface="+mn-lt"/>
              </a:rPr>
              <a:t>Sweet Spot</a:t>
            </a:r>
          </a:p>
        </p:txBody>
      </p:sp>
      <p:sp>
        <p:nvSpPr>
          <p:cNvPr id="6" name="Slide Number Placeholder 5"/>
          <p:cNvSpPr txBox="1">
            <a:spLocks noGrp="1"/>
          </p:cNvSpPr>
          <p:nvPr/>
        </p:nvSpPr>
        <p:spPr>
          <a:xfrm>
            <a:off x="3124200" y="6324600"/>
            <a:ext cx="2362200" cy="365125"/>
          </a:xfrm>
          <a:prstGeom prst="rect">
            <a:avLst/>
          </a:prstGeom>
          <a:noFill/>
        </p:spPr>
        <p:txBody>
          <a:bodyPr anchor="ctr"/>
          <a:lstStyle/>
          <a:p>
            <a:r>
              <a:rPr lang="en-US" sz="1200" dirty="0">
                <a:latin typeface="Calibri" pitchFamily="34" charset="0"/>
              </a:rPr>
              <a:t>Credit: Dr. Richard Wexler, FIMDM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2616</Words>
  <Application>Microsoft Office PowerPoint</Application>
  <PresentationFormat>On-screen Show (4:3)</PresentationFormat>
  <Paragraphs>285</Paragraphs>
  <Slides>48</Slides>
  <Notes>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1_Default Design</vt:lpstr>
      <vt:lpstr>2_Default Design</vt:lpstr>
      <vt:lpstr>Shared Decision Making: A Path to High-Value Care</vt:lpstr>
      <vt:lpstr>A recent day at the office…</vt:lpstr>
      <vt:lpstr>By the end of this session,  you will…</vt:lpstr>
      <vt:lpstr>Introductions from You</vt:lpstr>
      <vt:lpstr>Shared Decision Making</vt:lpstr>
      <vt:lpstr>Challenging Conversations</vt:lpstr>
      <vt:lpstr>SDM in Clinical Guidelines</vt:lpstr>
      <vt:lpstr>SDM in Clinical Guidelines</vt:lpstr>
      <vt:lpstr>A word on taxonomy</vt:lpstr>
      <vt:lpstr>How to get clinicians and patients to do this?</vt:lpstr>
      <vt:lpstr>PowerPoint Presentation</vt:lpstr>
      <vt:lpstr>PowerPoint Presentation</vt:lpstr>
      <vt:lpstr>Reality check  </vt:lpstr>
      <vt:lpstr>Reality check</vt:lpstr>
      <vt:lpstr>Summary, so far</vt:lpstr>
      <vt:lpstr>How to do it?</vt:lpstr>
      <vt:lpstr>Decision Aids</vt:lpstr>
      <vt:lpstr>Evidence Base: Decision Aids</vt:lpstr>
      <vt:lpstr>Six Steps to SDM</vt:lpstr>
      <vt:lpstr>Shared Decision Making Program  at Partners HealthCare System</vt:lpstr>
      <vt:lpstr>Stories from the Field</vt:lpstr>
      <vt:lpstr>Case 1: Clinician training</vt:lpstr>
      <vt:lpstr>Designed training course</vt:lpstr>
      <vt:lpstr>Feedback from patients and providers</vt:lpstr>
      <vt:lpstr>Impact and lessons learned</vt:lpstr>
      <vt:lpstr>Case 2: Automating delivery of decision aids</vt:lpstr>
      <vt:lpstr>Focus on specialty referrals</vt:lpstr>
      <vt:lpstr>Electronic Referral Enhancement</vt:lpstr>
      <vt:lpstr>Lessons learned</vt:lpstr>
      <vt:lpstr>Harnessing patients’ power!</vt:lpstr>
      <vt:lpstr>Mental health integration</vt:lpstr>
      <vt:lpstr>Patient-triggered orders</vt:lpstr>
      <vt:lpstr>Lessons learned</vt:lpstr>
      <vt:lpstr>In-Visit Tools</vt:lpstr>
      <vt:lpstr>Try one out! A Decision Worksheet</vt:lpstr>
      <vt:lpstr>Practice a conversation with a decision aid</vt:lpstr>
      <vt:lpstr>Practice a conversation with a  decision aid</vt:lpstr>
      <vt:lpstr>Discussions</vt:lpstr>
      <vt:lpstr>Summary</vt:lpstr>
      <vt:lpstr>Back to that day at the office…</vt:lpstr>
      <vt:lpstr>Goal of Shared Decision Making</vt:lpstr>
      <vt:lpstr>PowerPoint Presentation</vt:lpstr>
      <vt:lpstr>Appendix</vt:lpstr>
      <vt:lpstr>PowerPoint Presentation</vt:lpstr>
      <vt:lpstr>PowerPoint Presentation</vt:lpstr>
      <vt:lpstr>PowerPoint Presentation</vt:lpstr>
      <vt:lpstr>AHRQ Lung Cancer  Screening DA</vt:lpstr>
      <vt:lpstr>AHRQ Lung Cancer  Screening DA</vt:lpstr>
    </vt:vector>
  </TitlesOfParts>
  <Company>Partners HealthCare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Decision Making in the Patient Centered Medical Home</dc:title>
  <dc:creator>Leigh Simmons</dc:creator>
  <cp:lastModifiedBy>Campbell, Susanne</cp:lastModifiedBy>
  <cp:revision>130</cp:revision>
  <dcterms:created xsi:type="dcterms:W3CDTF">2013-10-30T14:49:31Z</dcterms:created>
  <dcterms:modified xsi:type="dcterms:W3CDTF">2016-10-19T20:01:39Z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-1362027085</vt:i4>
  </property>
  <property fmtid="{D5CDD505-2E9C-101B-9397-08002B2CF9AE}" pid="3" name="_NewReviewCycle">
    <vt:lpwstr/>
  </property>
  <property fmtid="{D5CDD505-2E9C-101B-9397-08002B2CF9AE}" pid="4" name="_EmailSubject">
    <vt:lpwstr>presentation at ctc learning collaborative 10 20 16</vt:lpwstr>
  </property>
  <property fmtid="{D5CDD505-2E9C-101B-9397-08002B2CF9AE}" pid="5" name="_AuthorEmail">
    <vt:lpwstr>LHSIMMONS@PARTNERS.ORG</vt:lpwstr>
  </property>
  <property fmtid="{D5CDD505-2E9C-101B-9397-08002B2CF9AE}" pid="6" name="_AuthorEmailDisplayName">
    <vt:lpwstr>Simmons, Leigh H.,M.D.</vt:lpwstr>
  </property>
  <property fmtid="{D5CDD505-2E9C-101B-9397-08002B2CF9AE}" pid="7" name="_PreviousAdHocReviewCycleID">
    <vt:i4>907210188</vt:i4>
  </property>
</Properties>
</file>