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34"/>
  </p:notesMasterIdLst>
  <p:sldIdLst>
    <p:sldId id="257" r:id="rId3"/>
    <p:sldId id="258" r:id="rId4"/>
    <p:sldId id="282" r:id="rId5"/>
    <p:sldId id="263" r:id="rId6"/>
    <p:sldId id="338" r:id="rId7"/>
    <p:sldId id="312" r:id="rId8"/>
    <p:sldId id="283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40" r:id="rId22"/>
    <p:sldId id="341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42" r:id="rId32"/>
    <p:sldId id="335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il Carvelli" initials="G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A3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175" autoAdjust="0"/>
  </p:normalViewPr>
  <p:slideViewPr>
    <p:cSldViewPr snapToGrid="0" snapToObjects="1" showGuides="1">
      <p:cViewPr>
        <p:scale>
          <a:sx n="80" d="100"/>
          <a:sy n="80" d="100"/>
        </p:scale>
        <p:origin x="-1074" y="162"/>
      </p:cViewPr>
      <p:guideLst>
        <p:guide orient="horz" pos="200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-216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0-03T12:13:16.041" idx="1">
    <p:pos x="5158" y="3344"/>
    <p:text>Need to make sure the practitioner change form is updated to capture correct practice location  - where a patient can make an appointment to see provider.
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01167-8C4B-465B-9499-54704D09B1E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D4F07F-1DDD-4D98-979E-9194EC626991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  <a:latin typeface="+mj-lt"/>
            </a:rPr>
            <a:t>Cross continuum coordination </a:t>
          </a:r>
        </a:p>
      </dgm:t>
    </dgm:pt>
    <dgm:pt modelId="{673379AF-84A1-4196-969B-BF882E6A24A9}" type="parTrans" cxnId="{76F569C2-BD48-4A89-A7DD-1231A90487CC}">
      <dgm:prSet/>
      <dgm:spPr/>
      <dgm:t>
        <a:bodyPr/>
        <a:lstStyle/>
        <a:p>
          <a:endParaRPr lang="en-US"/>
        </a:p>
      </dgm:t>
    </dgm:pt>
    <dgm:pt modelId="{050BCFC1-3D2D-4A2E-B75C-81391877017D}" type="sibTrans" cxnId="{76F569C2-BD48-4A89-A7DD-1231A90487CC}">
      <dgm:prSet/>
      <dgm:spPr/>
      <dgm:t>
        <a:bodyPr/>
        <a:lstStyle/>
        <a:p>
          <a:endParaRPr lang="en-US"/>
        </a:p>
      </dgm:t>
    </dgm:pt>
    <dgm:pt modelId="{02619CF9-B242-40B3-A8D7-60D51B602A57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  <a:latin typeface="+mj-lt"/>
            </a:rPr>
            <a:t>Quality measurement</a:t>
          </a:r>
          <a:endParaRPr lang="en-US" dirty="0">
            <a:solidFill>
              <a:schemeClr val="tx2"/>
            </a:solidFill>
            <a:latin typeface="+mj-lt"/>
          </a:endParaRPr>
        </a:p>
      </dgm:t>
    </dgm:pt>
    <dgm:pt modelId="{41DC0354-75BB-44A8-ADBC-D23092C5BFF5}" type="parTrans" cxnId="{A12DB257-D8C9-4902-9079-1663E1AEC1A4}">
      <dgm:prSet/>
      <dgm:spPr/>
      <dgm:t>
        <a:bodyPr/>
        <a:lstStyle/>
        <a:p>
          <a:endParaRPr lang="en-US"/>
        </a:p>
      </dgm:t>
    </dgm:pt>
    <dgm:pt modelId="{5CFE4CB1-2544-4965-A55D-B0B25FF1EEA5}" type="sibTrans" cxnId="{A12DB257-D8C9-4902-9079-1663E1AEC1A4}">
      <dgm:prSet/>
      <dgm:spPr/>
      <dgm:t>
        <a:bodyPr/>
        <a:lstStyle/>
        <a:p>
          <a:endParaRPr lang="en-US"/>
        </a:p>
      </dgm:t>
    </dgm:pt>
    <dgm:pt modelId="{905040FE-753E-41B1-8080-9D82B8CEFD55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  <a:latin typeface="+mj-lt"/>
            </a:rPr>
            <a:t>Clinical risk identification</a:t>
          </a:r>
          <a:endParaRPr lang="en-US" dirty="0">
            <a:solidFill>
              <a:schemeClr val="tx2"/>
            </a:solidFill>
            <a:latin typeface="+mj-lt"/>
          </a:endParaRPr>
        </a:p>
      </dgm:t>
    </dgm:pt>
    <dgm:pt modelId="{3FEBDA92-817D-437A-8DE1-BD0D77F90373}" type="parTrans" cxnId="{037081EF-054B-4B38-A9F2-3AB82BAFE8B8}">
      <dgm:prSet/>
      <dgm:spPr/>
      <dgm:t>
        <a:bodyPr/>
        <a:lstStyle/>
        <a:p>
          <a:endParaRPr lang="en-US"/>
        </a:p>
      </dgm:t>
    </dgm:pt>
    <dgm:pt modelId="{8491618F-602F-472D-B86A-9503E29268FE}" type="sibTrans" cxnId="{037081EF-054B-4B38-A9F2-3AB82BAFE8B8}">
      <dgm:prSet/>
      <dgm:spPr/>
      <dgm:t>
        <a:bodyPr/>
        <a:lstStyle/>
        <a:p>
          <a:endParaRPr lang="en-US"/>
        </a:p>
      </dgm:t>
    </dgm:pt>
    <dgm:pt modelId="{A24F5E32-727C-4FD0-B6E4-A48A281B4E8F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  <a:latin typeface="+mj-lt"/>
            </a:rPr>
            <a:t>Clinical workflow tools</a:t>
          </a:r>
          <a:endParaRPr lang="en-US" dirty="0">
            <a:solidFill>
              <a:schemeClr val="tx2"/>
            </a:solidFill>
            <a:latin typeface="+mj-lt"/>
          </a:endParaRPr>
        </a:p>
      </dgm:t>
    </dgm:pt>
    <dgm:pt modelId="{280F932F-4ED7-47C6-9016-8B70C1E55696}" type="parTrans" cxnId="{E07AB129-5C96-4C59-A5CE-BAAEA214FDD0}">
      <dgm:prSet/>
      <dgm:spPr/>
      <dgm:t>
        <a:bodyPr/>
        <a:lstStyle/>
        <a:p>
          <a:endParaRPr lang="en-US"/>
        </a:p>
      </dgm:t>
    </dgm:pt>
    <dgm:pt modelId="{5A50C80B-8F19-4E5E-B8D5-B9051B5F95BD}" type="sibTrans" cxnId="{E07AB129-5C96-4C59-A5CE-BAAEA214FDD0}">
      <dgm:prSet/>
      <dgm:spPr/>
      <dgm:t>
        <a:bodyPr/>
        <a:lstStyle/>
        <a:p>
          <a:endParaRPr lang="en-US"/>
        </a:p>
      </dgm:t>
    </dgm:pt>
    <dgm:pt modelId="{0E3F99D7-4652-44FF-9D4C-1D49A6BA7B1D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  <a:latin typeface="+mj-lt"/>
            </a:rPr>
            <a:t>Data that drives population health engagement</a:t>
          </a:r>
          <a:endParaRPr lang="en-US" dirty="0">
            <a:solidFill>
              <a:schemeClr val="tx2"/>
            </a:solidFill>
            <a:latin typeface="+mj-lt"/>
          </a:endParaRPr>
        </a:p>
      </dgm:t>
    </dgm:pt>
    <dgm:pt modelId="{0299DE24-DAE4-46BA-8F7B-28C692B16E33}" type="parTrans" cxnId="{BFC4792C-6740-4A97-8DEE-578EFFFA9E6C}">
      <dgm:prSet/>
      <dgm:spPr/>
      <dgm:t>
        <a:bodyPr/>
        <a:lstStyle/>
        <a:p>
          <a:endParaRPr lang="en-US"/>
        </a:p>
      </dgm:t>
    </dgm:pt>
    <dgm:pt modelId="{659BB96B-1C03-490B-A9EA-8AEB10249889}" type="sibTrans" cxnId="{BFC4792C-6740-4A97-8DEE-578EFFFA9E6C}">
      <dgm:prSet/>
      <dgm:spPr/>
      <dgm:t>
        <a:bodyPr/>
        <a:lstStyle/>
        <a:p>
          <a:endParaRPr lang="en-US"/>
        </a:p>
      </dgm:t>
    </dgm:pt>
    <dgm:pt modelId="{56961002-A2B8-4641-B461-CE4DCFBADFED}" type="pres">
      <dgm:prSet presAssocID="{F4101167-8C4B-465B-9499-54704D09B1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2EFE9A-8AF4-474D-A73E-28C0BB41D0A4}" type="pres">
      <dgm:prSet presAssocID="{37D4F07F-1DDD-4D98-979E-9194EC62699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09218-0181-44A6-AED1-336B3F5B3CAF}" type="pres">
      <dgm:prSet presAssocID="{37D4F07F-1DDD-4D98-979E-9194EC626991}" presName="spNode" presStyleCnt="0"/>
      <dgm:spPr/>
    </dgm:pt>
    <dgm:pt modelId="{2476BAFA-293C-4EE0-9558-374E49E5C069}" type="pres">
      <dgm:prSet presAssocID="{050BCFC1-3D2D-4A2E-B75C-81391877017D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8E441E2-5CCE-4583-8E77-3231976F9CB0}" type="pres">
      <dgm:prSet presAssocID="{02619CF9-B242-40B3-A8D7-60D51B602A5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FE294-0D5A-453A-8325-77E0DECE4EA4}" type="pres">
      <dgm:prSet presAssocID="{02619CF9-B242-40B3-A8D7-60D51B602A57}" presName="spNode" presStyleCnt="0"/>
      <dgm:spPr/>
    </dgm:pt>
    <dgm:pt modelId="{EA402E22-08E2-47C7-BCAF-35D2E64EC65D}" type="pres">
      <dgm:prSet presAssocID="{5CFE4CB1-2544-4965-A55D-B0B25FF1EEA5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C28D3BE-7630-444F-89F1-9792F0C8A283}" type="pres">
      <dgm:prSet presAssocID="{905040FE-753E-41B1-8080-9D82B8CEFD5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0FEE0-97F0-40C7-A37C-0E8AA7C38929}" type="pres">
      <dgm:prSet presAssocID="{905040FE-753E-41B1-8080-9D82B8CEFD55}" presName="spNode" presStyleCnt="0"/>
      <dgm:spPr/>
    </dgm:pt>
    <dgm:pt modelId="{AE21A6CE-6DB5-439C-A0F9-5C5639FFFEC1}" type="pres">
      <dgm:prSet presAssocID="{8491618F-602F-472D-B86A-9503E29268FE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BC02252-D1B0-4BE9-8095-272EF4766340}" type="pres">
      <dgm:prSet presAssocID="{A24F5E32-727C-4FD0-B6E4-A48A281B4E8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87D7EA-1F23-4622-8691-05A1E2078105}" type="pres">
      <dgm:prSet presAssocID="{A24F5E32-727C-4FD0-B6E4-A48A281B4E8F}" presName="spNode" presStyleCnt="0"/>
      <dgm:spPr/>
    </dgm:pt>
    <dgm:pt modelId="{61EA5043-875F-4C45-868C-B5028EA772A3}" type="pres">
      <dgm:prSet presAssocID="{5A50C80B-8F19-4E5E-B8D5-B9051B5F95BD}" presName="sibTrans" presStyleLbl="sibTrans1D1" presStyleIdx="3" presStyleCnt="5"/>
      <dgm:spPr/>
      <dgm:t>
        <a:bodyPr/>
        <a:lstStyle/>
        <a:p>
          <a:endParaRPr lang="en-US"/>
        </a:p>
      </dgm:t>
    </dgm:pt>
    <dgm:pt modelId="{8FF9635D-F606-4CF7-9D98-CF2248E1922F}" type="pres">
      <dgm:prSet presAssocID="{0E3F99D7-4652-44FF-9D4C-1D49A6BA7B1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FECEC9-6CAD-45FD-8C82-01FD6360E0AC}" type="pres">
      <dgm:prSet presAssocID="{0E3F99D7-4652-44FF-9D4C-1D49A6BA7B1D}" presName="spNode" presStyleCnt="0"/>
      <dgm:spPr/>
    </dgm:pt>
    <dgm:pt modelId="{38859711-1469-42D7-A292-67A900769E19}" type="pres">
      <dgm:prSet presAssocID="{659BB96B-1C03-490B-A9EA-8AEB10249889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FC4792C-6740-4A97-8DEE-578EFFFA9E6C}" srcId="{F4101167-8C4B-465B-9499-54704D09B1EC}" destId="{0E3F99D7-4652-44FF-9D4C-1D49A6BA7B1D}" srcOrd="4" destOrd="0" parTransId="{0299DE24-DAE4-46BA-8F7B-28C692B16E33}" sibTransId="{659BB96B-1C03-490B-A9EA-8AEB10249889}"/>
    <dgm:cxn modelId="{A53597D3-20A9-43BD-A5DD-56B256774C6B}" type="presOf" srcId="{0E3F99D7-4652-44FF-9D4C-1D49A6BA7B1D}" destId="{8FF9635D-F606-4CF7-9D98-CF2248E1922F}" srcOrd="0" destOrd="0" presId="urn:microsoft.com/office/officeart/2005/8/layout/cycle6"/>
    <dgm:cxn modelId="{08E60CAA-331E-48D7-9033-C54A51E4D697}" type="presOf" srcId="{5CFE4CB1-2544-4965-A55D-B0B25FF1EEA5}" destId="{EA402E22-08E2-47C7-BCAF-35D2E64EC65D}" srcOrd="0" destOrd="0" presId="urn:microsoft.com/office/officeart/2005/8/layout/cycle6"/>
    <dgm:cxn modelId="{204C02E4-605D-4190-B193-1892F796D998}" type="presOf" srcId="{659BB96B-1C03-490B-A9EA-8AEB10249889}" destId="{38859711-1469-42D7-A292-67A900769E19}" srcOrd="0" destOrd="0" presId="urn:microsoft.com/office/officeart/2005/8/layout/cycle6"/>
    <dgm:cxn modelId="{E07AB129-5C96-4C59-A5CE-BAAEA214FDD0}" srcId="{F4101167-8C4B-465B-9499-54704D09B1EC}" destId="{A24F5E32-727C-4FD0-B6E4-A48A281B4E8F}" srcOrd="3" destOrd="0" parTransId="{280F932F-4ED7-47C6-9016-8B70C1E55696}" sibTransId="{5A50C80B-8F19-4E5E-B8D5-B9051B5F95BD}"/>
    <dgm:cxn modelId="{037081EF-054B-4B38-A9F2-3AB82BAFE8B8}" srcId="{F4101167-8C4B-465B-9499-54704D09B1EC}" destId="{905040FE-753E-41B1-8080-9D82B8CEFD55}" srcOrd="2" destOrd="0" parTransId="{3FEBDA92-817D-437A-8DE1-BD0D77F90373}" sibTransId="{8491618F-602F-472D-B86A-9503E29268FE}"/>
    <dgm:cxn modelId="{76F569C2-BD48-4A89-A7DD-1231A90487CC}" srcId="{F4101167-8C4B-465B-9499-54704D09B1EC}" destId="{37D4F07F-1DDD-4D98-979E-9194EC626991}" srcOrd="0" destOrd="0" parTransId="{673379AF-84A1-4196-969B-BF882E6A24A9}" sibTransId="{050BCFC1-3D2D-4A2E-B75C-81391877017D}"/>
    <dgm:cxn modelId="{EB7E668A-5081-4D36-AD9A-CD9230ED2BCB}" type="presOf" srcId="{37D4F07F-1DDD-4D98-979E-9194EC626991}" destId="{C32EFE9A-8AF4-474D-A73E-28C0BB41D0A4}" srcOrd="0" destOrd="0" presId="urn:microsoft.com/office/officeart/2005/8/layout/cycle6"/>
    <dgm:cxn modelId="{0C46955D-0DA0-4410-AF66-254439E91EBA}" type="presOf" srcId="{02619CF9-B242-40B3-A8D7-60D51B602A57}" destId="{A8E441E2-5CCE-4583-8E77-3231976F9CB0}" srcOrd="0" destOrd="0" presId="urn:microsoft.com/office/officeart/2005/8/layout/cycle6"/>
    <dgm:cxn modelId="{2812FF5F-856C-442B-9D43-DF0E50220AAA}" type="presOf" srcId="{A24F5E32-727C-4FD0-B6E4-A48A281B4E8F}" destId="{4BC02252-D1B0-4BE9-8095-272EF4766340}" srcOrd="0" destOrd="0" presId="urn:microsoft.com/office/officeart/2005/8/layout/cycle6"/>
    <dgm:cxn modelId="{2E94A85E-FA49-410E-978C-5772E75B41A5}" type="presOf" srcId="{F4101167-8C4B-465B-9499-54704D09B1EC}" destId="{56961002-A2B8-4641-B461-CE4DCFBADFED}" srcOrd="0" destOrd="0" presId="urn:microsoft.com/office/officeart/2005/8/layout/cycle6"/>
    <dgm:cxn modelId="{3337C80F-D90F-4B64-9554-07D48C370489}" type="presOf" srcId="{905040FE-753E-41B1-8080-9D82B8CEFD55}" destId="{AC28D3BE-7630-444F-89F1-9792F0C8A283}" srcOrd="0" destOrd="0" presId="urn:microsoft.com/office/officeart/2005/8/layout/cycle6"/>
    <dgm:cxn modelId="{0A9C3312-78C5-423E-B92C-20D841840743}" type="presOf" srcId="{5A50C80B-8F19-4E5E-B8D5-B9051B5F95BD}" destId="{61EA5043-875F-4C45-868C-B5028EA772A3}" srcOrd="0" destOrd="0" presId="urn:microsoft.com/office/officeart/2005/8/layout/cycle6"/>
    <dgm:cxn modelId="{F0346F28-CFB8-469D-97EF-FE7B1C944B8B}" type="presOf" srcId="{8491618F-602F-472D-B86A-9503E29268FE}" destId="{AE21A6CE-6DB5-439C-A0F9-5C5639FFFEC1}" srcOrd="0" destOrd="0" presId="urn:microsoft.com/office/officeart/2005/8/layout/cycle6"/>
    <dgm:cxn modelId="{A12DB257-D8C9-4902-9079-1663E1AEC1A4}" srcId="{F4101167-8C4B-465B-9499-54704D09B1EC}" destId="{02619CF9-B242-40B3-A8D7-60D51B602A57}" srcOrd="1" destOrd="0" parTransId="{41DC0354-75BB-44A8-ADBC-D23092C5BFF5}" sibTransId="{5CFE4CB1-2544-4965-A55D-B0B25FF1EEA5}"/>
    <dgm:cxn modelId="{AF92310A-065D-457E-A00F-82396935EB3C}" type="presOf" srcId="{050BCFC1-3D2D-4A2E-B75C-81391877017D}" destId="{2476BAFA-293C-4EE0-9558-374E49E5C069}" srcOrd="0" destOrd="0" presId="urn:microsoft.com/office/officeart/2005/8/layout/cycle6"/>
    <dgm:cxn modelId="{EEE73049-89CB-4AF3-8C6C-2027FFDA126C}" type="presParOf" srcId="{56961002-A2B8-4641-B461-CE4DCFBADFED}" destId="{C32EFE9A-8AF4-474D-A73E-28C0BB41D0A4}" srcOrd="0" destOrd="0" presId="urn:microsoft.com/office/officeart/2005/8/layout/cycle6"/>
    <dgm:cxn modelId="{C151B43F-7F1F-4555-BB9D-F95E425219F6}" type="presParOf" srcId="{56961002-A2B8-4641-B461-CE4DCFBADFED}" destId="{93109218-0181-44A6-AED1-336B3F5B3CAF}" srcOrd="1" destOrd="0" presId="urn:microsoft.com/office/officeart/2005/8/layout/cycle6"/>
    <dgm:cxn modelId="{ED82A734-7C5B-43E7-BD7E-B0D3C16C9FAE}" type="presParOf" srcId="{56961002-A2B8-4641-B461-CE4DCFBADFED}" destId="{2476BAFA-293C-4EE0-9558-374E49E5C069}" srcOrd="2" destOrd="0" presId="urn:microsoft.com/office/officeart/2005/8/layout/cycle6"/>
    <dgm:cxn modelId="{2D20EB33-8CCD-4710-9F9C-08DF1A795590}" type="presParOf" srcId="{56961002-A2B8-4641-B461-CE4DCFBADFED}" destId="{A8E441E2-5CCE-4583-8E77-3231976F9CB0}" srcOrd="3" destOrd="0" presId="urn:microsoft.com/office/officeart/2005/8/layout/cycle6"/>
    <dgm:cxn modelId="{AF8DDAAD-129D-49FC-9572-9A5A8A24ED6F}" type="presParOf" srcId="{56961002-A2B8-4641-B461-CE4DCFBADFED}" destId="{AD5FE294-0D5A-453A-8325-77E0DECE4EA4}" srcOrd="4" destOrd="0" presId="urn:microsoft.com/office/officeart/2005/8/layout/cycle6"/>
    <dgm:cxn modelId="{416C72AB-DF3A-4F55-9C3A-6BD4AC5F8C46}" type="presParOf" srcId="{56961002-A2B8-4641-B461-CE4DCFBADFED}" destId="{EA402E22-08E2-47C7-BCAF-35D2E64EC65D}" srcOrd="5" destOrd="0" presId="urn:microsoft.com/office/officeart/2005/8/layout/cycle6"/>
    <dgm:cxn modelId="{E116BCAC-1D05-446A-89AF-867744615D7E}" type="presParOf" srcId="{56961002-A2B8-4641-B461-CE4DCFBADFED}" destId="{AC28D3BE-7630-444F-89F1-9792F0C8A283}" srcOrd="6" destOrd="0" presId="urn:microsoft.com/office/officeart/2005/8/layout/cycle6"/>
    <dgm:cxn modelId="{C0A19DE2-C4DF-419E-9A8F-5C7D5077CF2D}" type="presParOf" srcId="{56961002-A2B8-4641-B461-CE4DCFBADFED}" destId="{E020FEE0-97F0-40C7-A37C-0E8AA7C38929}" srcOrd="7" destOrd="0" presId="urn:microsoft.com/office/officeart/2005/8/layout/cycle6"/>
    <dgm:cxn modelId="{07754BB1-4646-4676-BB71-88AC31692ACA}" type="presParOf" srcId="{56961002-A2B8-4641-B461-CE4DCFBADFED}" destId="{AE21A6CE-6DB5-439C-A0F9-5C5639FFFEC1}" srcOrd="8" destOrd="0" presId="urn:microsoft.com/office/officeart/2005/8/layout/cycle6"/>
    <dgm:cxn modelId="{111257E5-2EDD-4203-9192-B9CE61F1B0C2}" type="presParOf" srcId="{56961002-A2B8-4641-B461-CE4DCFBADFED}" destId="{4BC02252-D1B0-4BE9-8095-272EF4766340}" srcOrd="9" destOrd="0" presId="urn:microsoft.com/office/officeart/2005/8/layout/cycle6"/>
    <dgm:cxn modelId="{76746AD2-AFA1-4E6B-8202-C3C20D2A6083}" type="presParOf" srcId="{56961002-A2B8-4641-B461-CE4DCFBADFED}" destId="{1687D7EA-1F23-4622-8691-05A1E2078105}" srcOrd="10" destOrd="0" presId="urn:microsoft.com/office/officeart/2005/8/layout/cycle6"/>
    <dgm:cxn modelId="{2CD435B1-B283-47AB-B554-36F76DCEBB75}" type="presParOf" srcId="{56961002-A2B8-4641-B461-CE4DCFBADFED}" destId="{61EA5043-875F-4C45-868C-B5028EA772A3}" srcOrd="11" destOrd="0" presId="urn:microsoft.com/office/officeart/2005/8/layout/cycle6"/>
    <dgm:cxn modelId="{D8D46DB4-3C77-4B0E-B274-C996AF10A69D}" type="presParOf" srcId="{56961002-A2B8-4641-B461-CE4DCFBADFED}" destId="{8FF9635D-F606-4CF7-9D98-CF2248E1922F}" srcOrd="12" destOrd="0" presId="urn:microsoft.com/office/officeart/2005/8/layout/cycle6"/>
    <dgm:cxn modelId="{398C8091-DFFB-45DA-92F2-1DAB8ABCC90B}" type="presParOf" srcId="{56961002-A2B8-4641-B461-CE4DCFBADFED}" destId="{C0FECEC9-6CAD-45FD-8C82-01FD6360E0AC}" srcOrd="13" destOrd="0" presId="urn:microsoft.com/office/officeart/2005/8/layout/cycle6"/>
    <dgm:cxn modelId="{6D1F033D-A54A-4F56-B1F9-3763CF4B1263}" type="presParOf" srcId="{56961002-A2B8-4641-B461-CE4DCFBADFED}" destId="{38859711-1469-42D7-A292-67A900769E19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EFE9A-8AF4-474D-A73E-28C0BB41D0A4}">
      <dsp:nvSpPr>
        <dsp:cNvPr id="0" name=""/>
        <dsp:cNvSpPr/>
      </dsp:nvSpPr>
      <dsp:spPr>
        <a:xfrm>
          <a:off x="3371403" y="736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/>
              </a:solidFill>
              <a:latin typeface="+mj-lt"/>
            </a:rPr>
            <a:t>Cross continuum coordination </a:t>
          </a:r>
        </a:p>
      </dsp:txBody>
      <dsp:txXfrm>
        <a:off x="3418579" y="47912"/>
        <a:ext cx="1392440" cy="872063"/>
      </dsp:txXfrm>
    </dsp:sp>
    <dsp:sp modelId="{2476BAFA-293C-4EE0-9558-374E49E5C069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685052" y="153092"/>
              </a:moveTo>
              <a:arcTo wR="1931434" hR="1931434" stAng="17577964" swAng="19622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441E2-5CCE-4583-8E77-3231976F9CB0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/>
              </a:solidFill>
              <a:latin typeface="+mj-lt"/>
            </a:rPr>
            <a:t>Quality measurement</a:t>
          </a:r>
          <a:endParaRPr lang="en-US" sz="1400" kern="1200" dirty="0">
            <a:solidFill>
              <a:schemeClr val="tx2"/>
            </a:solidFill>
            <a:latin typeface="+mj-lt"/>
          </a:endParaRPr>
        </a:p>
      </dsp:txBody>
      <dsp:txXfrm>
        <a:off x="5255482" y="1382500"/>
        <a:ext cx="1392440" cy="872063"/>
      </dsp:txXfrm>
    </dsp:sp>
    <dsp:sp modelId="{EA402E22-08E2-47C7-BCAF-35D2E64EC65D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60210" y="1830145"/>
              </a:moveTo>
              <a:arcTo wR="1931434" hR="1931434" stAng="21419634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8D3BE-7630-444F-89F1-9792F0C8A283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/>
              </a:solidFill>
              <a:latin typeface="+mj-lt"/>
            </a:rPr>
            <a:t>Clinical risk identification</a:t>
          </a:r>
          <a:endParaRPr lang="en-US" sz="1400" kern="1200" dirty="0">
            <a:solidFill>
              <a:schemeClr val="tx2"/>
            </a:solidFill>
            <a:latin typeface="+mj-lt"/>
          </a:endParaRPr>
        </a:p>
      </dsp:txBody>
      <dsp:txXfrm>
        <a:off x="4553847" y="3541909"/>
        <a:ext cx="1392440" cy="872063"/>
      </dsp:txXfrm>
    </dsp:sp>
    <dsp:sp modelId="{AE21A6CE-6DB5-439C-A0F9-5C5639FFFEC1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315628" y="3824271"/>
              </a:moveTo>
              <a:arcTo wR="1931434" hR="1931434" stAng="4711583" swAng="13768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02252-D1B0-4BE9-8095-272EF4766340}">
      <dsp:nvSpPr>
        <dsp:cNvPr id="0" name=""/>
        <dsp:cNvSpPr/>
      </dsp:nvSpPr>
      <dsp:spPr>
        <a:xfrm>
          <a:off x="2236135" y="349473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/>
              </a:solidFill>
              <a:latin typeface="+mj-lt"/>
            </a:rPr>
            <a:t>Clinical workflow tools</a:t>
          </a:r>
          <a:endParaRPr lang="en-US" sz="1400" kern="1200" dirty="0">
            <a:solidFill>
              <a:schemeClr val="tx2"/>
            </a:solidFill>
            <a:latin typeface="+mj-lt"/>
          </a:endParaRPr>
        </a:p>
      </dsp:txBody>
      <dsp:txXfrm>
        <a:off x="2283311" y="3541909"/>
        <a:ext cx="1392440" cy="872063"/>
      </dsp:txXfrm>
    </dsp:sp>
    <dsp:sp modelId="{61EA5043-875F-4C45-868C-B5028EA772A3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22859" y="3000510"/>
              </a:moveTo>
              <a:arcTo wR="1931434" hR="1931434" stAng="8783493" swAng="21968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9635D-F606-4CF7-9D98-CF2248E1922F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/>
              </a:solidFill>
              <a:latin typeface="+mj-lt"/>
            </a:rPr>
            <a:t>Data that drives population health engagement</a:t>
          </a:r>
          <a:endParaRPr lang="en-US" sz="1400" kern="1200" dirty="0">
            <a:solidFill>
              <a:schemeClr val="tx2"/>
            </a:solidFill>
            <a:latin typeface="+mj-lt"/>
          </a:endParaRPr>
        </a:p>
      </dsp:txBody>
      <dsp:txXfrm>
        <a:off x="1581676" y="1382500"/>
        <a:ext cx="1392440" cy="872063"/>
      </dsp:txXfrm>
    </dsp:sp>
    <dsp:sp modelId="{38859711-1469-42D7-A292-67A900769E19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36435" y="842205"/>
              </a:moveTo>
              <a:arcTo wR="1931434" hR="1931434" stAng="12859756" swAng="19622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C021A-34C6-47A7-8E31-967B0AC5EB5D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C1B76-6283-4469-B076-B59A7BDA2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C1B76-6283-4469-B076-B59A7BDA22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27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F936-4AE3-4C1B-B88B-E31E189E8B5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347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we</a:t>
            </a:r>
            <a:r>
              <a:rPr lang="en-US" baseline="0" dirty="0" smtClean="0"/>
              <a:t> are going to talk about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C1B76-6283-4469-B076-B59A7BDA22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0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Managing care delivery in the new model of value based care-delivery is challenging, and requires coordination between various levels of care and care-providers, and</a:t>
            </a:r>
            <a:r>
              <a:rPr lang="en-US" baseline="0" dirty="0" smtClean="0"/>
              <a:t> the use of population health tools to steer interventions to current gaps, using standardized workflows and guidelines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C1B76-6283-4469-B076-B59A7BDA22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82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C1B76-6283-4469-B076-B59A7BDA22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16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C1B76-6283-4469-B076-B59A7BDA22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16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z="1200" b="1" spc="-10" dirty="0" smtClean="0">
                <a:solidFill>
                  <a:srgbClr val="000000"/>
                </a:solidFill>
                <a:latin typeface="+mn-lt"/>
                <a:cs typeface="Calibri"/>
              </a:rPr>
              <a:t>How</a:t>
            </a:r>
            <a:r>
              <a:rPr lang="en-US" sz="1200" b="1" spc="10" dirty="0" smtClean="0">
                <a:solidFill>
                  <a:srgbClr val="000000"/>
                </a:solidFill>
                <a:latin typeface="+mn-lt"/>
                <a:cs typeface="Calibri"/>
              </a:rPr>
              <a:t> </a:t>
            </a:r>
            <a:r>
              <a:rPr lang="en-US" sz="1200" b="1" spc="-15" dirty="0" smtClean="0">
                <a:solidFill>
                  <a:srgbClr val="000000"/>
                </a:solidFill>
                <a:latin typeface="+mn-lt"/>
                <a:cs typeface="Calibri"/>
              </a:rPr>
              <a:t>t</a:t>
            </a:r>
            <a:r>
              <a:rPr lang="en-US" sz="1200" b="1" spc="-5" dirty="0" smtClean="0">
                <a:solidFill>
                  <a:srgbClr val="000000"/>
                </a:solidFill>
                <a:latin typeface="+mn-lt"/>
                <a:cs typeface="Calibri"/>
              </a:rPr>
              <a:t>o:</a:t>
            </a:r>
            <a:r>
              <a:rPr lang="en-US" sz="1200" b="1" spc="10" dirty="0" smtClean="0">
                <a:solidFill>
                  <a:srgbClr val="000000"/>
                </a:solidFill>
                <a:latin typeface="+mn-lt"/>
                <a:cs typeface="Calibri"/>
              </a:rPr>
              <a:t> </a:t>
            </a:r>
            <a:r>
              <a:rPr lang="en-US" sz="1200" spc="-15" dirty="0" smtClean="0">
                <a:solidFill>
                  <a:srgbClr val="000000"/>
                </a:solidFill>
                <a:latin typeface="+mn-lt"/>
                <a:cs typeface="Calibri"/>
              </a:rPr>
              <a:t>F</a:t>
            </a:r>
            <a:r>
              <a:rPr lang="en-US" sz="1200" spc="-10" dirty="0" smtClean="0">
                <a:solidFill>
                  <a:srgbClr val="000000"/>
                </a:solidFill>
                <a:latin typeface="+mn-lt"/>
                <a:cs typeface="Calibri"/>
              </a:rPr>
              <a:t>rom </a:t>
            </a:r>
            <a:r>
              <a:rPr lang="en-US" sz="1200" spc="-5" dirty="0" smtClean="0">
                <a:solidFill>
                  <a:srgbClr val="000000"/>
                </a:solidFill>
                <a:latin typeface="+mn-lt"/>
                <a:cs typeface="Calibri"/>
              </a:rPr>
              <a:t>t</a:t>
            </a:r>
            <a:r>
              <a:rPr lang="en-US" sz="1200" spc="-10" dirty="0" smtClean="0">
                <a:solidFill>
                  <a:srgbClr val="000000"/>
                </a:solidFill>
                <a:latin typeface="+mn-lt"/>
                <a:cs typeface="Calibri"/>
              </a:rPr>
              <a:t>he</a:t>
            </a:r>
            <a:r>
              <a:rPr lang="en-US" sz="1200" spc="10" dirty="0" smtClean="0">
                <a:solidFill>
                  <a:srgbClr val="000000"/>
                </a:solidFill>
                <a:latin typeface="+mn-lt"/>
                <a:cs typeface="Calibri"/>
              </a:rPr>
              <a:t> </a:t>
            </a:r>
            <a:r>
              <a:rPr lang="en-US" sz="1200" b="1" spc="-10" dirty="0" smtClean="0">
                <a:solidFill>
                  <a:srgbClr val="000000"/>
                </a:solidFill>
                <a:latin typeface="+mn-lt"/>
                <a:cs typeface="Calibri"/>
              </a:rPr>
              <a:t>Gaps</a:t>
            </a:r>
            <a:r>
              <a:rPr lang="en-US" sz="1200" b="1" spc="-5" dirty="0" smtClean="0">
                <a:solidFill>
                  <a:srgbClr val="000000"/>
                </a:solidFill>
                <a:latin typeface="+mn-lt"/>
                <a:cs typeface="Calibri"/>
              </a:rPr>
              <a:t> </a:t>
            </a:r>
            <a:r>
              <a:rPr lang="en-US" sz="1200" b="1" spc="-15" dirty="0" smtClean="0">
                <a:solidFill>
                  <a:srgbClr val="000000"/>
                </a:solidFill>
                <a:latin typeface="+mn-lt"/>
                <a:cs typeface="Calibri"/>
              </a:rPr>
              <a:t>i</a:t>
            </a:r>
            <a:r>
              <a:rPr lang="en-US" sz="1200" b="1" spc="-10" dirty="0" smtClean="0">
                <a:solidFill>
                  <a:srgbClr val="000000"/>
                </a:solidFill>
                <a:latin typeface="+mn-lt"/>
                <a:cs typeface="Calibri"/>
              </a:rPr>
              <a:t>n</a:t>
            </a:r>
            <a:r>
              <a:rPr lang="en-US" sz="1200" b="1" spc="5" dirty="0" smtClean="0">
                <a:solidFill>
                  <a:srgbClr val="000000"/>
                </a:solidFill>
                <a:latin typeface="+mn-lt"/>
                <a:cs typeface="Calibri"/>
              </a:rPr>
              <a:t> </a:t>
            </a:r>
            <a:r>
              <a:rPr lang="en-US" sz="1200" b="1" spc="-10" dirty="0" smtClean="0">
                <a:solidFill>
                  <a:srgbClr val="000000"/>
                </a:solidFill>
                <a:latin typeface="+mn-lt"/>
                <a:cs typeface="Calibri"/>
              </a:rPr>
              <a:t>C</a:t>
            </a:r>
            <a:r>
              <a:rPr lang="en-US" sz="1200" b="1" spc="-15" dirty="0" smtClean="0">
                <a:solidFill>
                  <a:srgbClr val="000000"/>
                </a:solidFill>
                <a:latin typeface="+mn-lt"/>
                <a:cs typeface="Calibri"/>
              </a:rPr>
              <a:t>a</a:t>
            </a:r>
            <a:r>
              <a:rPr lang="en-US" sz="1200" b="1" spc="0" dirty="0" smtClean="0">
                <a:solidFill>
                  <a:srgbClr val="000000"/>
                </a:solidFill>
                <a:latin typeface="+mn-lt"/>
                <a:cs typeface="Calibri"/>
              </a:rPr>
              <a:t>re</a:t>
            </a:r>
            <a:r>
              <a:rPr lang="en-US" sz="1200" b="1" spc="-5" dirty="0" smtClean="0">
                <a:solidFill>
                  <a:srgbClr val="000000"/>
                </a:solidFill>
                <a:latin typeface="+mn-lt"/>
                <a:cs typeface="Calibri"/>
              </a:rPr>
              <a:t> </a:t>
            </a:r>
            <a:r>
              <a:rPr lang="en-US" sz="1200" b="1" spc="0" dirty="0" smtClean="0">
                <a:solidFill>
                  <a:srgbClr val="000000"/>
                </a:solidFill>
                <a:latin typeface="+mn-lt"/>
                <a:cs typeface="Calibri"/>
              </a:rPr>
              <a:t>s</a:t>
            </a:r>
            <a:r>
              <a:rPr lang="en-US" sz="1200" b="1" spc="-10" dirty="0" smtClean="0">
                <a:solidFill>
                  <a:srgbClr val="000000"/>
                </a:solidFill>
                <a:latin typeface="+mn-lt"/>
                <a:cs typeface="Calibri"/>
              </a:rPr>
              <a:t>c</a:t>
            </a:r>
            <a:r>
              <a:rPr lang="en-US" sz="1200" b="1" spc="0" dirty="0" smtClean="0">
                <a:solidFill>
                  <a:srgbClr val="000000"/>
                </a:solidFill>
                <a:latin typeface="+mn-lt"/>
                <a:cs typeface="Calibri"/>
              </a:rPr>
              <a:t>r</a:t>
            </a:r>
            <a:r>
              <a:rPr lang="en-US" sz="1200" b="1" spc="-5" dirty="0" smtClean="0">
                <a:solidFill>
                  <a:srgbClr val="000000"/>
                </a:solidFill>
                <a:latin typeface="+mn-lt"/>
                <a:cs typeface="Calibri"/>
              </a:rPr>
              <a:t>ee</a:t>
            </a:r>
            <a:r>
              <a:rPr lang="en-US" sz="1200" b="1" spc="-10" dirty="0" smtClean="0">
                <a:solidFill>
                  <a:srgbClr val="000000"/>
                </a:solidFill>
                <a:latin typeface="+mn-lt"/>
                <a:cs typeface="Calibri"/>
              </a:rPr>
              <a:t>n</a:t>
            </a:r>
            <a:endParaRPr lang="en-US" sz="1200" dirty="0" smtClean="0">
              <a:solidFill>
                <a:srgbClr val="000000"/>
              </a:solidFill>
              <a:latin typeface="+mn-lt"/>
              <a:cs typeface="Calibri"/>
            </a:endParaRPr>
          </a:p>
          <a:p>
            <a:pPr>
              <a:lnSpc>
                <a:spcPts val="1300"/>
              </a:lnSpc>
              <a:spcBef>
                <a:spcPts val="7"/>
              </a:spcBef>
            </a:pPr>
            <a:endParaRPr lang="en-US" sz="1300" dirty="0" smtClean="0">
              <a:solidFill>
                <a:srgbClr val="000000"/>
              </a:solidFill>
            </a:endParaRPr>
          </a:p>
          <a:p>
            <a:pPr marL="469265" indent="-228600">
              <a:lnSpc>
                <a:spcPct val="100000"/>
              </a:lnSpc>
              <a:buFont typeface="Symbol"/>
              <a:buChar char=""/>
              <a:tabLst>
                <a:tab pos="469265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+mn-lt"/>
                <a:cs typeface="Calibri"/>
              </a:rPr>
              <a:t>Se</a:t>
            </a:r>
            <a:r>
              <a:rPr lang="en-US" sz="1200" spc="-5" dirty="0" smtClean="0">
                <a:solidFill>
                  <a:srgbClr val="000000"/>
                </a:solidFill>
                <a:latin typeface="+mn-lt"/>
                <a:cs typeface="Calibri"/>
              </a:rPr>
              <a:t>lect th</a:t>
            </a:r>
            <a:r>
              <a:rPr lang="en-US" sz="1200" spc="-10" dirty="0" smtClean="0">
                <a:solidFill>
                  <a:srgbClr val="000000"/>
                </a:solidFill>
                <a:latin typeface="+mn-lt"/>
                <a:cs typeface="Calibri"/>
              </a:rPr>
              <a:t>e </a:t>
            </a:r>
            <a:r>
              <a:rPr lang="en-US" sz="1200" b="1" spc="-5" dirty="0" smtClean="0">
                <a:solidFill>
                  <a:srgbClr val="000000"/>
                </a:solidFill>
                <a:latin typeface="+mn-lt"/>
                <a:cs typeface="Calibri"/>
              </a:rPr>
              <a:t>Me</a:t>
            </a:r>
            <a:r>
              <a:rPr lang="en-US" sz="1200" b="1" spc="-15" dirty="0" smtClean="0">
                <a:solidFill>
                  <a:srgbClr val="000000"/>
                </a:solidFill>
                <a:latin typeface="+mn-lt"/>
                <a:cs typeface="Calibri"/>
              </a:rPr>
              <a:t>a</a:t>
            </a:r>
            <a:r>
              <a:rPr lang="en-US" sz="1200" b="1" spc="-10" dirty="0" smtClean="0">
                <a:solidFill>
                  <a:srgbClr val="000000"/>
                </a:solidFill>
                <a:latin typeface="+mn-lt"/>
                <a:cs typeface="Calibri"/>
              </a:rPr>
              <a:t>sure</a:t>
            </a:r>
            <a:r>
              <a:rPr lang="en-US" sz="1200" b="1" spc="5" dirty="0" smtClean="0">
                <a:solidFill>
                  <a:srgbClr val="000000"/>
                </a:solidFill>
                <a:latin typeface="+mn-lt"/>
                <a:cs typeface="Calibri"/>
              </a:rPr>
              <a:t> </a:t>
            </a:r>
            <a:r>
              <a:rPr lang="en-US" sz="1200" spc="0" dirty="0" smtClean="0">
                <a:solidFill>
                  <a:srgbClr val="000000"/>
                </a:solidFill>
                <a:latin typeface="+mn-lt"/>
                <a:cs typeface="Calibri"/>
              </a:rPr>
              <a:t>you</a:t>
            </a:r>
            <a:r>
              <a:rPr lang="en-US" sz="1200" spc="-5" dirty="0" smtClean="0">
                <a:solidFill>
                  <a:srgbClr val="000000"/>
                </a:solidFill>
                <a:latin typeface="+mn-lt"/>
                <a:cs typeface="Calibri"/>
              </a:rPr>
              <a:t> </a:t>
            </a:r>
            <a:r>
              <a:rPr lang="en-US" sz="1200" spc="-20" dirty="0" smtClean="0">
                <a:solidFill>
                  <a:srgbClr val="000000"/>
                </a:solidFill>
                <a:latin typeface="+mn-lt"/>
                <a:cs typeface="Calibri"/>
              </a:rPr>
              <a:t>w</a:t>
            </a:r>
            <a:r>
              <a:rPr lang="en-US" sz="1200" spc="0" dirty="0" smtClean="0">
                <a:solidFill>
                  <a:srgbClr val="000000"/>
                </a:solidFill>
                <a:latin typeface="+mn-lt"/>
                <a:cs typeface="Calibri"/>
              </a:rPr>
              <a:t>a</a:t>
            </a:r>
            <a:r>
              <a:rPr lang="en-US" sz="1200" spc="5" dirty="0" smtClean="0">
                <a:solidFill>
                  <a:srgbClr val="000000"/>
                </a:solidFill>
                <a:latin typeface="+mn-lt"/>
                <a:cs typeface="Calibri"/>
              </a:rPr>
              <a:t>n</a:t>
            </a:r>
            <a:r>
              <a:rPr lang="en-US" sz="1200" spc="-5" dirty="0" smtClean="0">
                <a:solidFill>
                  <a:srgbClr val="000000"/>
                </a:solidFill>
                <a:latin typeface="+mn-lt"/>
                <a:cs typeface="Calibri"/>
              </a:rPr>
              <a:t>t</a:t>
            </a:r>
            <a:r>
              <a:rPr lang="en-US" sz="1200" spc="5" dirty="0" smtClean="0">
                <a:solidFill>
                  <a:srgbClr val="000000"/>
                </a:solidFill>
                <a:latin typeface="+mn-lt"/>
                <a:cs typeface="Calibri"/>
              </a:rPr>
              <a:t> </a:t>
            </a:r>
            <a:r>
              <a:rPr lang="en-US" sz="1200" spc="-15" dirty="0" smtClean="0">
                <a:solidFill>
                  <a:srgbClr val="000000"/>
                </a:solidFill>
                <a:latin typeface="+mn-lt"/>
                <a:cs typeface="Calibri"/>
              </a:rPr>
              <a:t>t</a:t>
            </a:r>
            <a:r>
              <a:rPr lang="en-US" sz="1200" spc="0" dirty="0" smtClean="0">
                <a:solidFill>
                  <a:srgbClr val="000000"/>
                </a:solidFill>
                <a:latin typeface="+mn-lt"/>
                <a:cs typeface="Calibri"/>
              </a:rPr>
              <a:t>o</a:t>
            </a:r>
            <a:r>
              <a:rPr lang="en-US" sz="1200" spc="5" dirty="0" smtClean="0">
                <a:solidFill>
                  <a:srgbClr val="000000"/>
                </a:solidFill>
                <a:latin typeface="+mn-lt"/>
                <a:cs typeface="Calibri"/>
              </a:rPr>
              <a:t> </a:t>
            </a:r>
            <a:r>
              <a:rPr lang="en-US" sz="1200" spc="-10" dirty="0" smtClean="0">
                <a:solidFill>
                  <a:srgbClr val="000000"/>
                </a:solidFill>
                <a:latin typeface="+mn-lt"/>
                <a:cs typeface="Calibri"/>
              </a:rPr>
              <a:t>exc</a:t>
            </a:r>
            <a:r>
              <a:rPr lang="en-US" sz="1200" spc="0" dirty="0" smtClean="0">
                <a:solidFill>
                  <a:srgbClr val="000000"/>
                </a:solidFill>
                <a:latin typeface="+mn-lt"/>
                <a:cs typeface="Calibri"/>
              </a:rPr>
              <a:t>l</a:t>
            </a:r>
            <a:r>
              <a:rPr lang="en-US" sz="1200" spc="-10" dirty="0" smtClean="0">
                <a:solidFill>
                  <a:srgbClr val="000000"/>
                </a:solidFill>
                <a:latin typeface="+mn-lt"/>
                <a:cs typeface="Calibri"/>
              </a:rPr>
              <a:t>u</a:t>
            </a:r>
            <a:r>
              <a:rPr lang="en-US" sz="1200" spc="0" dirty="0" smtClean="0">
                <a:solidFill>
                  <a:srgbClr val="000000"/>
                </a:solidFill>
                <a:latin typeface="+mn-lt"/>
                <a:cs typeface="Calibri"/>
              </a:rPr>
              <a:t>d</a:t>
            </a:r>
            <a:r>
              <a:rPr lang="en-US" sz="1200" spc="-10" dirty="0" smtClean="0">
                <a:solidFill>
                  <a:srgbClr val="000000"/>
                </a:solidFill>
                <a:latin typeface="+mn-lt"/>
                <a:cs typeface="Calibri"/>
              </a:rPr>
              <a:t>e </a:t>
            </a:r>
            <a:r>
              <a:rPr lang="en-US" sz="1200" spc="-5" dirty="0" smtClean="0">
                <a:solidFill>
                  <a:srgbClr val="000000"/>
                </a:solidFill>
                <a:latin typeface="+mn-lt"/>
                <a:cs typeface="Calibri"/>
              </a:rPr>
              <a:t>t</a:t>
            </a:r>
            <a:r>
              <a:rPr lang="en-US" sz="1200" spc="-10" dirty="0" smtClean="0">
                <a:solidFill>
                  <a:srgbClr val="000000"/>
                </a:solidFill>
                <a:latin typeface="+mn-lt"/>
                <a:cs typeface="Calibri"/>
              </a:rPr>
              <a:t>he</a:t>
            </a:r>
            <a:r>
              <a:rPr lang="en-US" sz="1200" spc="5" dirty="0" smtClean="0">
                <a:solidFill>
                  <a:srgbClr val="000000"/>
                </a:solidFill>
                <a:latin typeface="+mn-lt"/>
                <a:cs typeface="Calibri"/>
              </a:rPr>
              <a:t> </a:t>
            </a:r>
            <a:r>
              <a:rPr lang="en-US" sz="1200" spc="0" dirty="0" smtClean="0">
                <a:solidFill>
                  <a:srgbClr val="000000"/>
                </a:solidFill>
                <a:latin typeface="+mn-lt"/>
                <a:cs typeface="Calibri"/>
              </a:rPr>
              <a:t>p</a:t>
            </a:r>
            <a:r>
              <a:rPr lang="en-US" sz="1200" spc="-15" dirty="0" smtClean="0">
                <a:solidFill>
                  <a:srgbClr val="000000"/>
                </a:solidFill>
                <a:latin typeface="+mn-lt"/>
                <a:cs typeface="Calibri"/>
              </a:rPr>
              <a:t>a</a:t>
            </a:r>
            <a:r>
              <a:rPr lang="en-US" sz="1200" spc="-5" dirty="0" smtClean="0">
                <a:solidFill>
                  <a:srgbClr val="000000"/>
                </a:solidFill>
                <a:latin typeface="+mn-lt"/>
                <a:cs typeface="Calibri"/>
              </a:rPr>
              <a:t>t</a:t>
            </a:r>
            <a:r>
              <a:rPr lang="en-US" sz="1200" spc="-15" dirty="0" smtClean="0">
                <a:solidFill>
                  <a:srgbClr val="000000"/>
                </a:solidFill>
                <a:latin typeface="+mn-lt"/>
                <a:cs typeface="Calibri"/>
              </a:rPr>
              <a:t>i</a:t>
            </a:r>
            <a:r>
              <a:rPr lang="en-US" sz="1200" spc="-10" dirty="0" smtClean="0">
                <a:solidFill>
                  <a:srgbClr val="000000"/>
                </a:solidFill>
                <a:latin typeface="+mn-lt"/>
                <a:cs typeface="Calibri"/>
              </a:rPr>
              <a:t>e</a:t>
            </a:r>
            <a:r>
              <a:rPr lang="en-US" sz="1200" spc="-5" dirty="0" smtClean="0">
                <a:solidFill>
                  <a:srgbClr val="000000"/>
                </a:solidFill>
                <a:latin typeface="+mn-lt"/>
                <a:cs typeface="Calibri"/>
              </a:rPr>
              <a:t>nt </a:t>
            </a:r>
            <a:r>
              <a:rPr lang="en-US" sz="1200" spc="0" dirty="0" smtClean="0">
                <a:solidFill>
                  <a:srgbClr val="000000"/>
                </a:solidFill>
                <a:latin typeface="+mn-lt"/>
                <a:cs typeface="Calibri"/>
              </a:rPr>
              <a:t>f</a:t>
            </a:r>
            <a:r>
              <a:rPr lang="en-US" sz="1200" spc="-5" dirty="0" smtClean="0">
                <a:solidFill>
                  <a:srgbClr val="000000"/>
                </a:solidFill>
                <a:latin typeface="+mn-lt"/>
                <a:cs typeface="Calibri"/>
              </a:rPr>
              <a:t>r</a:t>
            </a:r>
            <a:r>
              <a:rPr lang="en-US" sz="1200" spc="-20" dirty="0" smtClean="0">
                <a:solidFill>
                  <a:srgbClr val="000000"/>
                </a:solidFill>
                <a:latin typeface="+mn-lt"/>
                <a:cs typeface="Calibri"/>
              </a:rPr>
              <a:t>o</a:t>
            </a:r>
            <a:r>
              <a:rPr lang="en-US" sz="1200" spc="-10" dirty="0" smtClean="0">
                <a:solidFill>
                  <a:srgbClr val="000000"/>
                </a:solidFill>
                <a:latin typeface="+mn-lt"/>
                <a:cs typeface="Calibri"/>
              </a:rPr>
              <a:t>m</a:t>
            </a:r>
            <a:endParaRPr lang="en-US" sz="1200" dirty="0" smtClean="0">
              <a:solidFill>
                <a:srgbClr val="000000"/>
              </a:solidFill>
              <a:latin typeface="+mn-lt"/>
              <a:cs typeface="Calibri"/>
            </a:endParaRPr>
          </a:p>
          <a:p>
            <a:pPr marL="469265" indent="-228600">
              <a:lnSpc>
                <a:spcPct val="100000"/>
              </a:lnSpc>
              <a:spcBef>
                <a:spcPts val="325"/>
              </a:spcBef>
              <a:buFont typeface="Symbol"/>
              <a:buChar char=""/>
              <a:tabLst>
                <a:tab pos="469265" algn="l"/>
              </a:tabLst>
            </a:pPr>
            <a:r>
              <a:rPr lang="en-US" sz="1200" dirty="0" smtClean="0">
                <a:solidFill>
                  <a:srgbClr val="000000"/>
                </a:solidFill>
                <a:latin typeface="+mn-lt"/>
                <a:cs typeface="Calibri"/>
              </a:rPr>
              <a:t>Th</a:t>
            </a:r>
            <a:r>
              <a:rPr lang="en-US" sz="1200" spc="-10" dirty="0" smtClean="0">
                <a:solidFill>
                  <a:srgbClr val="000000"/>
                </a:solidFill>
                <a:latin typeface="+mn-lt"/>
                <a:cs typeface="Calibri"/>
              </a:rPr>
              <a:t>e</a:t>
            </a:r>
            <a:r>
              <a:rPr lang="en-US" sz="1200" spc="-5" dirty="0" smtClean="0">
                <a:solidFill>
                  <a:srgbClr val="000000"/>
                </a:solidFill>
                <a:latin typeface="+mn-lt"/>
                <a:cs typeface="Calibri"/>
              </a:rPr>
              <a:t> </a:t>
            </a:r>
            <a:r>
              <a:rPr lang="en-US" sz="1200" spc="0" dirty="0" smtClean="0">
                <a:solidFill>
                  <a:srgbClr val="000000"/>
                </a:solidFill>
                <a:latin typeface="+mn-lt"/>
                <a:cs typeface="Calibri"/>
              </a:rPr>
              <a:t>follo</a:t>
            </a:r>
            <a:r>
              <a:rPr lang="en-US" sz="1200" spc="-20" dirty="0" smtClean="0">
                <a:solidFill>
                  <a:srgbClr val="000000"/>
                </a:solidFill>
                <a:latin typeface="+mn-lt"/>
                <a:cs typeface="Calibri"/>
              </a:rPr>
              <a:t>w</a:t>
            </a:r>
            <a:r>
              <a:rPr lang="en-US" sz="1200" spc="0" dirty="0" smtClean="0">
                <a:solidFill>
                  <a:srgbClr val="000000"/>
                </a:solidFill>
                <a:latin typeface="+mn-lt"/>
                <a:cs typeface="Calibri"/>
              </a:rPr>
              <a:t>i</a:t>
            </a:r>
            <a:r>
              <a:rPr lang="en-US" sz="1200" spc="5" dirty="0" smtClean="0">
                <a:solidFill>
                  <a:srgbClr val="000000"/>
                </a:solidFill>
                <a:latin typeface="+mn-lt"/>
                <a:cs typeface="Calibri"/>
              </a:rPr>
              <a:t>n</a:t>
            </a:r>
            <a:r>
              <a:rPr lang="en-US" sz="1200" spc="-10" dirty="0" smtClean="0">
                <a:solidFill>
                  <a:srgbClr val="000000"/>
                </a:solidFill>
                <a:latin typeface="+mn-lt"/>
                <a:cs typeface="Calibri"/>
              </a:rPr>
              <a:t>g </a:t>
            </a:r>
            <a:r>
              <a:rPr lang="en-US" sz="1200" spc="0" dirty="0" smtClean="0">
                <a:solidFill>
                  <a:srgbClr val="000000"/>
                </a:solidFill>
                <a:latin typeface="+mn-lt"/>
                <a:cs typeface="Calibri"/>
              </a:rPr>
              <a:t>S</a:t>
            </a:r>
            <a:r>
              <a:rPr lang="en-US" sz="1200" spc="-10" dirty="0" smtClean="0">
                <a:solidFill>
                  <a:srgbClr val="000000"/>
                </a:solidFill>
                <a:latin typeface="+mn-lt"/>
                <a:cs typeface="Calibri"/>
              </a:rPr>
              <a:t>u</a:t>
            </a:r>
            <a:r>
              <a:rPr lang="en-US" sz="1200" spc="0" dirty="0" smtClean="0">
                <a:solidFill>
                  <a:srgbClr val="000000"/>
                </a:solidFill>
                <a:latin typeface="+mn-lt"/>
                <a:cs typeface="Calibri"/>
              </a:rPr>
              <a:t>ppl</a:t>
            </a:r>
            <a:r>
              <a:rPr lang="en-US" sz="1200" spc="-10" dirty="0" smtClean="0">
                <a:solidFill>
                  <a:srgbClr val="000000"/>
                </a:solidFill>
                <a:latin typeface="+mn-lt"/>
                <a:cs typeface="Calibri"/>
              </a:rPr>
              <a:t>em</a:t>
            </a:r>
            <a:r>
              <a:rPr lang="en-US" sz="1200" spc="-20" dirty="0" smtClean="0">
                <a:solidFill>
                  <a:srgbClr val="000000"/>
                </a:solidFill>
                <a:latin typeface="+mn-lt"/>
                <a:cs typeface="Calibri"/>
              </a:rPr>
              <a:t>e</a:t>
            </a:r>
            <a:r>
              <a:rPr lang="en-US" sz="1200" spc="0" dirty="0" smtClean="0">
                <a:solidFill>
                  <a:srgbClr val="000000"/>
                </a:solidFill>
                <a:latin typeface="+mn-lt"/>
                <a:cs typeface="Calibri"/>
              </a:rPr>
              <a:t>n</a:t>
            </a:r>
            <a:r>
              <a:rPr lang="en-US" sz="1200" spc="-5" dirty="0" smtClean="0">
                <a:solidFill>
                  <a:srgbClr val="000000"/>
                </a:solidFill>
                <a:latin typeface="+mn-lt"/>
                <a:cs typeface="Calibri"/>
              </a:rPr>
              <a:t>tal</a:t>
            </a:r>
            <a:r>
              <a:rPr lang="en-US" sz="1200" spc="-10" dirty="0" smtClean="0">
                <a:solidFill>
                  <a:srgbClr val="000000"/>
                </a:solidFill>
                <a:latin typeface="+mn-lt"/>
                <a:cs typeface="Calibri"/>
              </a:rPr>
              <a:t> Mea</a:t>
            </a:r>
            <a:r>
              <a:rPr lang="en-US" sz="1200" spc="-15" dirty="0" smtClean="0">
                <a:solidFill>
                  <a:srgbClr val="000000"/>
                </a:solidFill>
                <a:latin typeface="+mn-lt"/>
                <a:cs typeface="Calibri"/>
              </a:rPr>
              <a:t>s</a:t>
            </a:r>
            <a:r>
              <a:rPr lang="en-US" sz="1200" spc="0" dirty="0" smtClean="0">
                <a:solidFill>
                  <a:srgbClr val="000000"/>
                </a:solidFill>
                <a:latin typeface="+mn-lt"/>
                <a:cs typeface="Calibri"/>
              </a:rPr>
              <a:t>u</a:t>
            </a:r>
            <a:r>
              <a:rPr lang="en-US" sz="1200" spc="-5" dirty="0" smtClean="0">
                <a:solidFill>
                  <a:srgbClr val="000000"/>
                </a:solidFill>
                <a:latin typeface="+mn-lt"/>
                <a:cs typeface="Calibri"/>
              </a:rPr>
              <a:t>re</a:t>
            </a:r>
            <a:r>
              <a:rPr lang="en-US" sz="1200" spc="5" dirty="0" smtClean="0">
                <a:solidFill>
                  <a:srgbClr val="000000"/>
                </a:solidFill>
                <a:latin typeface="+mn-lt"/>
                <a:cs typeface="Calibri"/>
              </a:rPr>
              <a:t> </a:t>
            </a:r>
            <a:r>
              <a:rPr lang="en-US" sz="1200" spc="-20" dirty="0" smtClean="0">
                <a:solidFill>
                  <a:srgbClr val="000000"/>
                </a:solidFill>
                <a:latin typeface="+mn-lt"/>
                <a:cs typeface="Calibri"/>
              </a:rPr>
              <a:t>I</a:t>
            </a:r>
            <a:r>
              <a:rPr lang="en-US" sz="1200" spc="0" dirty="0" smtClean="0">
                <a:solidFill>
                  <a:srgbClr val="000000"/>
                </a:solidFill>
                <a:latin typeface="+mn-lt"/>
                <a:cs typeface="Calibri"/>
              </a:rPr>
              <a:t>nf</a:t>
            </a:r>
            <a:r>
              <a:rPr lang="en-US" sz="1200" spc="-10" dirty="0" smtClean="0">
                <a:solidFill>
                  <a:srgbClr val="000000"/>
                </a:solidFill>
                <a:latin typeface="+mn-lt"/>
                <a:cs typeface="Calibri"/>
              </a:rPr>
              <a:t>ormat</a:t>
            </a:r>
            <a:r>
              <a:rPr lang="en-US" sz="1200" spc="-15" dirty="0" smtClean="0">
                <a:solidFill>
                  <a:srgbClr val="000000"/>
                </a:solidFill>
                <a:latin typeface="+mn-lt"/>
                <a:cs typeface="Calibri"/>
              </a:rPr>
              <a:t>i</a:t>
            </a:r>
            <a:r>
              <a:rPr lang="en-US" sz="1200" spc="-10" dirty="0" smtClean="0">
                <a:solidFill>
                  <a:srgbClr val="000000"/>
                </a:solidFill>
                <a:latin typeface="+mn-lt"/>
                <a:cs typeface="Calibri"/>
              </a:rPr>
              <a:t>o</a:t>
            </a:r>
            <a:r>
              <a:rPr lang="en-US" sz="1200" spc="0" dirty="0" smtClean="0">
                <a:solidFill>
                  <a:srgbClr val="000000"/>
                </a:solidFill>
                <a:latin typeface="+mn-lt"/>
                <a:cs typeface="Calibri"/>
              </a:rPr>
              <a:t>n</a:t>
            </a:r>
            <a:r>
              <a:rPr lang="en-US" sz="1200" spc="5" dirty="0" smtClean="0">
                <a:solidFill>
                  <a:srgbClr val="000000"/>
                </a:solidFill>
                <a:latin typeface="+mn-lt"/>
                <a:cs typeface="Calibri"/>
              </a:rPr>
              <a:t> </a:t>
            </a:r>
            <a:r>
              <a:rPr lang="en-US" sz="1200" spc="-10" dirty="0" smtClean="0">
                <a:solidFill>
                  <a:srgbClr val="000000"/>
                </a:solidFill>
                <a:latin typeface="+mn-lt"/>
                <a:cs typeface="Calibri"/>
              </a:rPr>
              <a:t>b</a:t>
            </a:r>
            <a:r>
              <a:rPr lang="en-US" sz="1200" spc="0" dirty="0" smtClean="0">
                <a:solidFill>
                  <a:srgbClr val="000000"/>
                </a:solidFill>
                <a:latin typeface="+mn-lt"/>
                <a:cs typeface="Calibri"/>
              </a:rPr>
              <a:t>ox</a:t>
            </a:r>
            <a:r>
              <a:rPr lang="en-US" sz="1200" spc="-5" dirty="0" smtClean="0">
                <a:solidFill>
                  <a:srgbClr val="000000"/>
                </a:solidFill>
                <a:latin typeface="+mn-lt"/>
                <a:cs typeface="Calibri"/>
              </a:rPr>
              <a:t> </a:t>
            </a:r>
            <a:r>
              <a:rPr lang="en-US" sz="1200" spc="-20" dirty="0" smtClean="0">
                <a:solidFill>
                  <a:srgbClr val="000000"/>
                </a:solidFill>
                <a:latin typeface="+mn-lt"/>
                <a:cs typeface="Calibri"/>
              </a:rPr>
              <a:t>w</a:t>
            </a:r>
            <a:r>
              <a:rPr lang="en-US" sz="1200" spc="0" dirty="0" smtClean="0">
                <a:solidFill>
                  <a:srgbClr val="000000"/>
                </a:solidFill>
                <a:latin typeface="+mn-lt"/>
                <a:cs typeface="Calibri"/>
              </a:rPr>
              <a:t>ill</a:t>
            </a:r>
            <a:r>
              <a:rPr lang="en-US" sz="1200" spc="5" dirty="0" smtClean="0">
                <a:solidFill>
                  <a:srgbClr val="000000"/>
                </a:solidFill>
                <a:latin typeface="+mn-lt"/>
                <a:cs typeface="Calibri"/>
              </a:rPr>
              <a:t> </a:t>
            </a:r>
            <a:r>
              <a:rPr lang="en-US" sz="1200" spc="0" dirty="0" smtClean="0">
                <a:solidFill>
                  <a:srgbClr val="000000"/>
                </a:solidFill>
                <a:latin typeface="+mn-lt"/>
                <a:cs typeface="Calibri"/>
              </a:rPr>
              <a:t>p</a:t>
            </a:r>
            <a:r>
              <a:rPr lang="en-US" sz="1200" spc="-10" dirty="0" smtClean="0">
                <a:solidFill>
                  <a:srgbClr val="000000"/>
                </a:solidFill>
                <a:latin typeface="+mn-lt"/>
                <a:cs typeface="Calibri"/>
              </a:rPr>
              <a:t>o</a:t>
            </a:r>
            <a:r>
              <a:rPr lang="en-US" sz="1200" spc="0" dirty="0" smtClean="0">
                <a:solidFill>
                  <a:srgbClr val="000000"/>
                </a:solidFill>
                <a:latin typeface="+mn-lt"/>
                <a:cs typeface="Calibri"/>
              </a:rPr>
              <a:t>p</a:t>
            </a:r>
            <a:r>
              <a:rPr lang="en-US" sz="1200" spc="-5" dirty="0" smtClean="0">
                <a:solidFill>
                  <a:srgbClr val="000000"/>
                </a:solidFill>
                <a:latin typeface="+mn-lt"/>
                <a:cs typeface="Calibri"/>
              </a:rPr>
              <a:t> </a:t>
            </a:r>
            <a:r>
              <a:rPr lang="en-US" sz="1200" spc="0" dirty="0" smtClean="0">
                <a:solidFill>
                  <a:srgbClr val="000000"/>
                </a:solidFill>
                <a:latin typeface="+mn-lt"/>
                <a:cs typeface="Calibri"/>
              </a:rPr>
              <a:t>up</a:t>
            </a:r>
            <a:endParaRPr lang="en-US" sz="1200" dirty="0" smtClean="0">
              <a:solidFill>
                <a:srgbClr val="000000"/>
              </a:solidFill>
              <a:latin typeface="+mn-lt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F936-4AE3-4C1B-B88B-E31E189E8B5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98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en-US" sz="1200" dirty="0" smtClean="0">
                <a:latin typeface="+mn-lt"/>
                <a:cs typeface="Calibri"/>
              </a:rPr>
              <a:t>Se</a:t>
            </a:r>
            <a:r>
              <a:rPr lang="en-US" sz="1200" spc="-5" dirty="0" smtClean="0">
                <a:latin typeface="+mn-lt"/>
                <a:cs typeface="Calibri"/>
              </a:rPr>
              <a:t>lect th</a:t>
            </a:r>
            <a:r>
              <a:rPr lang="en-US" sz="1200" spc="-10" dirty="0" smtClean="0">
                <a:latin typeface="+mn-lt"/>
                <a:cs typeface="Calibri"/>
              </a:rPr>
              <a:t>e </a:t>
            </a:r>
            <a:r>
              <a:rPr lang="en-US" sz="1200" spc="0" dirty="0" smtClean="0">
                <a:latin typeface="+mn-lt"/>
                <a:cs typeface="Calibri"/>
              </a:rPr>
              <a:t>a</a:t>
            </a:r>
            <a:r>
              <a:rPr lang="en-US" sz="1200" spc="-10" dirty="0" smtClean="0">
                <a:latin typeface="+mn-lt"/>
                <a:cs typeface="Calibri"/>
              </a:rPr>
              <a:t>p</a:t>
            </a:r>
            <a:r>
              <a:rPr lang="en-US" sz="1200" spc="0" dirty="0" smtClean="0">
                <a:latin typeface="+mn-lt"/>
                <a:cs typeface="Calibri"/>
              </a:rPr>
              <a:t>p</a:t>
            </a:r>
            <a:r>
              <a:rPr lang="en-US" sz="1200" spc="-5" dirty="0" smtClean="0">
                <a:latin typeface="+mn-lt"/>
                <a:cs typeface="Calibri"/>
              </a:rPr>
              <a:t>r</a:t>
            </a:r>
            <a:r>
              <a:rPr lang="en-US" sz="1200" spc="-20" dirty="0" smtClean="0">
                <a:latin typeface="+mn-lt"/>
                <a:cs typeface="Calibri"/>
              </a:rPr>
              <a:t>o</a:t>
            </a:r>
            <a:r>
              <a:rPr lang="en-US" sz="1200" spc="0" dirty="0" smtClean="0">
                <a:latin typeface="+mn-lt"/>
                <a:cs typeface="Calibri"/>
              </a:rPr>
              <a:t>pria</a:t>
            </a:r>
            <a:r>
              <a:rPr lang="en-US" sz="1200" spc="-5" dirty="0" smtClean="0">
                <a:latin typeface="+mn-lt"/>
                <a:cs typeface="Calibri"/>
              </a:rPr>
              <a:t>t</a:t>
            </a:r>
            <a:r>
              <a:rPr lang="en-US" sz="1200" spc="-10" dirty="0" smtClean="0">
                <a:latin typeface="+mn-lt"/>
                <a:cs typeface="Calibri"/>
              </a:rPr>
              <a:t>e</a:t>
            </a:r>
            <a:r>
              <a:rPr lang="en-US" sz="1200" spc="5" dirty="0" smtClean="0">
                <a:latin typeface="+mn-lt"/>
                <a:cs typeface="Calibri"/>
              </a:rPr>
              <a:t> </a:t>
            </a:r>
            <a:r>
              <a:rPr lang="en-US" sz="1200" spc="-10" dirty="0" smtClean="0">
                <a:latin typeface="+mn-lt"/>
                <a:cs typeface="Calibri"/>
              </a:rPr>
              <a:t>e</a:t>
            </a:r>
            <a:r>
              <a:rPr lang="en-US" sz="1200" spc="-25" dirty="0" smtClean="0">
                <a:latin typeface="+mn-lt"/>
                <a:cs typeface="Calibri"/>
              </a:rPr>
              <a:t>x</a:t>
            </a:r>
            <a:r>
              <a:rPr lang="en-US" sz="1200" spc="-10" dirty="0" smtClean="0">
                <a:latin typeface="+mn-lt"/>
                <a:cs typeface="Calibri"/>
              </a:rPr>
              <a:t>c</a:t>
            </a:r>
            <a:r>
              <a:rPr lang="en-US" sz="1200" spc="0" dirty="0" smtClean="0">
                <a:latin typeface="+mn-lt"/>
                <a:cs typeface="Calibri"/>
              </a:rPr>
              <a:t>l</a:t>
            </a:r>
            <a:r>
              <a:rPr lang="en-US" sz="1200" spc="5" dirty="0" smtClean="0">
                <a:latin typeface="+mn-lt"/>
                <a:cs typeface="Calibri"/>
              </a:rPr>
              <a:t>u</a:t>
            </a:r>
            <a:r>
              <a:rPr lang="en-US" sz="1200" spc="0" dirty="0" smtClean="0">
                <a:latin typeface="+mn-lt"/>
                <a:cs typeface="Calibri"/>
              </a:rPr>
              <a:t>sion</a:t>
            </a:r>
            <a:r>
              <a:rPr lang="en-US" sz="1200" spc="10" dirty="0" smtClean="0">
                <a:latin typeface="+mn-lt"/>
                <a:cs typeface="Calibri"/>
              </a:rPr>
              <a:t> </a:t>
            </a:r>
            <a:r>
              <a:rPr lang="en-US" sz="1200" spc="-20" dirty="0" smtClean="0">
                <a:latin typeface="+mn-lt"/>
                <a:cs typeface="Calibri"/>
              </a:rPr>
              <a:t>r</a:t>
            </a:r>
            <a:r>
              <a:rPr lang="en-US" sz="1200" spc="-10" dirty="0" smtClean="0">
                <a:latin typeface="+mn-lt"/>
                <a:cs typeface="Calibri"/>
              </a:rPr>
              <a:t>eason</a:t>
            </a:r>
            <a:r>
              <a:rPr lang="en-US" sz="1200" spc="-5" dirty="0" smtClean="0">
                <a:latin typeface="+mn-lt"/>
                <a:cs typeface="Calibri"/>
              </a:rPr>
              <a:t> </a:t>
            </a:r>
            <a:r>
              <a:rPr lang="en-US" sz="1200" spc="5" dirty="0" smtClean="0">
                <a:latin typeface="+mn-lt"/>
                <a:cs typeface="Calibri"/>
              </a:rPr>
              <a:t>f</a:t>
            </a:r>
            <a:r>
              <a:rPr lang="en-US" sz="1200" spc="-20" dirty="0" smtClean="0">
                <a:latin typeface="+mn-lt"/>
                <a:cs typeface="Calibri"/>
              </a:rPr>
              <a:t>r</a:t>
            </a:r>
            <a:r>
              <a:rPr lang="en-US" sz="1200" spc="0" dirty="0" smtClean="0">
                <a:latin typeface="+mn-lt"/>
                <a:cs typeface="Calibri"/>
              </a:rPr>
              <a:t>o</a:t>
            </a:r>
            <a:r>
              <a:rPr lang="en-US" sz="1200" spc="-10" dirty="0" smtClean="0">
                <a:latin typeface="+mn-lt"/>
                <a:cs typeface="Calibri"/>
              </a:rPr>
              <a:t>m </a:t>
            </a:r>
            <a:r>
              <a:rPr lang="en-US" sz="1200" spc="-5" dirty="0" smtClean="0">
                <a:latin typeface="+mn-lt"/>
                <a:cs typeface="Calibri"/>
              </a:rPr>
              <a:t>th</a:t>
            </a:r>
            <a:r>
              <a:rPr lang="en-US" sz="1200" spc="-10" dirty="0" smtClean="0">
                <a:latin typeface="+mn-lt"/>
                <a:cs typeface="Calibri"/>
              </a:rPr>
              <a:t>e</a:t>
            </a:r>
            <a:r>
              <a:rPr lang="en-US" sz="1200" spc="-20" dirty="0" smtClean="0">
                <a:latin typeface="+mn-lt"/>
                <a:cs typeface="Calibri"/>
              </a:rPr>
              <a:t> </a:t>
            </a:r>
            <a:r>
              <a:rPr lang="en-US" sz="1200" spc="0" dirty="0" smtClean="0">
                <a:latin typeface="+mn-lt"/>
                <a:cs typeface="Calibri"/>
              </a:rPr>
              <a:t>d</a:t>
            </a:r>
            <a:r>
              <a:rPr lang="en-US" sz="1200" spc="-10" dirty="0" smtClean="0">
                <a:latin typeface="+mn-lt"/>
                <a:cs typeface="Calibri"/>
              </a:rPr>
              <a:t>rop</a:t>
            </a:r>
            <a:r>
              <a:rPr lang="en-US" sz="1200" spc="-5" dirty="0" smtClean="0">
                <a:latin typeface="+mn-lt"/>
                <a:cs typeface="Calibri"/>
              </a:rPr>
              <a:t> </a:t>
            </a:r>
            <a:r>
              <a:rPr lang="en-US" sz="1200" spc="0" dirty="0" smtClean="0">
                <a:latin typeface="+mn-lt"/>
                <a:cs typeface="Calibri"/>
              </a:rPr>
              <a:t>do</a:t>
            </a:r>
            <a:r>
              <a:rPr lang="en-US" sz="1200" spc="-20" dirty="0" smtClean="0">
                <a:latin typeface="+mn-lt"/>
                <a:cs typeface="Calibri"/>
              </a:rPr>
              <a:t>w</a:t>
            </a:r>
            <a:r>
              <a:rPr lang="en-US" sz="1200" spc="0" dirty="0" smtClean="0">
                <a:latin typeface="+mn-lt"/>
                <a:cs typeface="Calibri"/>
              </a:rPr>
              <a:t>n</a:t>
            </a:r>
            <a:r>
              <a:rPr lang="en-US" sz="1200" spc="-5" dirty="0" smtClean="0">
                <a:latin typeface="+mn-lt"/>
                <a:cs typeface="Calibri"/>
              </a:rPr>
              <a:t> </a:t>
            </a:r>
            <a:r>
              <a:rPr lang="en-US" sz="1200" spc="0" dirty="0" smtClean="0">
                <a:latin typeface="+mn-lt"/>
                <a:cs typeface="Calibri"/>
              </a:rPr>
              <a:t>list</a:t>
            </a:r>
            <a:r>
              <a:rPr lang="en-US" sz="1200" spc="-5" dirty="0" smtClean="0">
                <a:latin typeface="+mn-lt"/>
                <a:cs typeface="Calibri"/>
              </a:rPr>
              <a:t>,</a:t>
            </a:r>
            <a:r>
              <a:rPr lang="en-US" sz="1200" spc="-10" dirty="0" smtClean="0">
                <a:latin typeface="+mn-lt"/>
                <a:cs typeface="Calibri"/>
              </a:rPr>
              <a:t> e</a:t>
            </a:r>
            <a:r>
              <a:rPr lang="en-US" sz="1200" spc="-15" dirty="0" smtClean="0">
                <a:latin typeface="+mn-lt"/>
                <a:cs typeface="Calibri"/>
              </a:rPr>
              <a:t>n</a:t>
            </a:r>
            <a:r>
              <a:rPr lang="en-US" sz="1200" spc="-5" dirty="0" smtClean="0">
                <a:latin typeface="+mn-lt"/>
                <a:cs typeface="Calibri"/>
              </a:rPr>
              <a:t>ter </a:t>
            </a:r>
            <a:r>
              <a:rPr lang="en-US" sz="1200" spc="-15" dirty="0" smtClean="0">
                <a:latin typeface="+mn-lt"/>
                <a:cs typeface="Calibri"/>
              </a:rPr>
              <a:t>t</a:t>
            </a:r>
            <a:r>
              <a:rPr lang="en-US" sz="1200" spc="0" dirty="0" smtClean="0">
                <a:latin typeface="+mn-lt"/>
                <a:cs typeface="Calibri"/>
              </a:rPr>
              <a:t>h</a:t>
            </a:r>
            <a:r>
              <a:rPr lang="en-US" sz="1200" spc="-10" dirty="0" smtClean="0">
                <a:latin typeface="+mn-lt"/>
                <a:cs typeface="Calibri"/>
              </a:rPr>
              <a:t>e</a:t>
            </a:r>
            <a:r>
              <a:rPr lang="en-US" sz="1200" spc="30" dirty="0" smtClean="0">
                <a:latin typeface="+mn-lt"/>
                <a:cs typeface="Calibri"/>
              </a:rPr>
              <a:t> </a:t>
            </a:r>
            <a:r>
              <a:rPr lang="en-US" sz="1200" spc="0" dirty="0" smtClean="0">
                <a:latin typeface="+mn-lt"/>
                <a:cs typeface="Calibri"/>
              </a:rPr>
              <a:t>d</a:t>
            </a:r>
            <a:r>
              <a:rPr lang="en-US" sz="1200" spc="-10" dirty="0" smtClean="0">
                <a:latin typeface="+mn-lt"/>
                <a:cs typeface="Calibri"/>
              </a:rPr>
              <a:t>ate</a:t>
            </a:r>
            <a:r>
              <a:rPr lang="en-US" sz="1200" spc="5" dirty="0" smtClean="0">
                <a:latin typeface="+mn-lt"/>
                <a:cs typeface="Calibri"/>
              </a:rPr>
              <a:t> </a:t>
            </a:r>
            <a:r>
              <a:rPr lang="en-US" sz="1200" spc="-15" dirty="0" smtClean="0">
                <a:latin typeface="+mn-lt"/>
                <a:cs typeface="Calibri"/>
              </a:rPr>
              <a:t>a</a:t>
            </a:r>
            <a:r>
              <a:rPr lang="en-US" sz="1200" spc="0" dirty="0" smtClean="0">
                <a:latin typeface="+mn-lt"/>
                <a:cs typeface="Calibri"/>
              </a:rPr>
              <a:t>nd</a:t>
            </a:r>
            <a:r>
              <a:rPr lang="en-US" sz="1200" spc="5" dirty="0" smtClean="0">
                <a:latin typeface="+mn-lt"/>
                <a:cs typeface="Calibri"/>
              </a:rPr>
              <a:t> </a:t>
            </a:r>
            <a:r>
              <a:rPr lang="en-US" sz="1200" spc="-15" dirty="0" smtClean="0">
                <a:latin typeface="+mn-lt"/>
                <a:cs typeface="Calibri"/>
              </a:rPr>
              <a:t>s</a:t>
            </a:r>
            <a:r>
              <a:rPr lang="en-US" sz="1200" spc="-5" dirty="0" smtClean="0">
                <a:latin typeface="+mn-lt"/>
                <a:cs typeface="Calibri"/>
              </a:rPr>
              <a:t>ele</a:t>
            </a:r>
            <a:r>
              <a:rPr lang="en-US" sz="1200" spc="-10" dirty="0" smtClean="0">
                <a:latin typeface="+mn-lt"/>
                <a:cs typeface="Calibri"/>
              </a:rPr>
              <a:t>c</a:t>
            </a:r>
            <a:r>
              <a:rPr lang="en-US" sz="1200" spc="-5" dirty="0" smtClean="0">
                <a:latin typeface="+mn-lt"/>
                <a:cs typeface="Calibri"/>
              </a:rPr>
              <a:t>t</a:t>
            </a:r>
            <a:endParaRPr lang="en-US" sz="1200" dirty="0" smtClean="0">
              <a:latin typeface="+mn-lt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lang="en-US" sz="1200" b="1" spc="-15" dirty="0" smtClean="0">
                <a:latin typeface="+mn-lt"/>
                <a:cs typeface="Calibri"/>
              </a:rPr>
              <a:t>Sa</a:t>
            </a:r>
            <a:r>
              <a:rPr lang="en-US" sz="1200" b="1" spc="0" dirty="0" smtClean="0">
                <a:latin typeface="+mn-lt"/>
                <a:cs typeface="Calibri"/>
              </a:rPr>
              <a:t>ve</a:t>
            </a:r>
            <a:r>
              <a:rPr lang="en-US" sz="1200" spc="0" dirty="0" smtClean="0">
                <a:latin typeface="+mn-lt"/>
                <a:cs typeface="Calibri"/>
              </a:rPr>
              <a:t>.</a:t>
            </a:r>
            <a:endParaRPr lang="en-US" sz="1200" dirty="0" smtClean="0">
              <a:latin typeface="+mn-lt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F936-4AE3-4C1B-B88B-E31E189E8B5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76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tabLst>
                <a:tab pos="241300" algn="l"/>
              </a:tabLst>
              <a:defRPr/>
            </a:pPr>
            <a:r>
              <a:rPr lang="en-US" dirty="0">
                <a:solidFill>
                  <a:srgbClr val="000000"/>
                </a:solidFill>
                <a:cs typeface="Calibri"/>
              </a:rPr>
              <a:t>.  </a:t>
            </a:r>
            <a:r>
              <a:rPr lang="en-US" spc="7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Ea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c</a:t>
            </a:r>
            <a:r>
              <a:rPr lang="en-US" dirty="0">
                <a:solidFill>
                  <a:srgbClr val="000000"/>
                </a:solidFill>
                <a:cs typeface="Calibri"/>
              </a:rPr>
              <a:t>h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u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s</a:t>
            </a:r>
            <a:r>
              <a:rPr lang="en-US" spc="-25" dirty="0">
                <a:solidFill>
                  <a:srgbClr val="000000"/>
                </a:solidFill>
                <a:cs typeface="Calibri"/>
              </a:rPr>
              <a:t>e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r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m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u</a:t>
            </a:r>
            <a:r>
              <a:rPr lang="en-US" spc="-15" dirty="0">
                <a:solidFill>
                  <a:srgbClr val="000000"/>
                </a:solidFill>
                <a:cs typeface="Calibri"/>
              </a:rPr>
              <a:t>s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t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c</a:t>
            </a:r>
            <a:r>
              <a:rPr lang="en-US" dirty="0">
                <a:solidFill>
                  <a:srgbClr val="000000"/>
                </a:solidFill>
                <a:cs typeface="Calibri"/>
              </a:rPr>
              <a:t>o</a:t>
            </a:r>
            <a:r>
              <a:rPr lang="en-US" spc="-25" dirty="0">
                <a:solidFill>
                  <a:srgbClr val="000000"/>
                </a:solidFill>
                <a:cs typeface="Calibri"/>
              </a:rPr>
              <a:t>m</a:t>
            </a:r>
            <a:r>
              <a:rPr lang="en-US" dirty="0">
                <a:solidFill>
                  <a:srgbClr val="000000"/>
                </a:solidFill>
                <a:cs typeface="Calibri"/>
              </a:rPr>
              <a:t>pl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e</a:t>
            </a:r>
            <a:r>
              <a:rPr lang="en-US" spc="-15" dirty="0">
                <a:solidFill>
                  <a:srgbClr val="000000"/>
                </a:solidFill>
                <a:cs typeface="Calibri"/>
              </a:rPr>
              <a:t>t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e</a:t>
            </a:r>
            <a:r>
              <a:rPr lang="en-US" spc="2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pc="-15" dirty="0">
                <a:solidFill>
                  <a:srgbClr val="000000"/>
                </a:solidFill>
                <a:cs typeface="Calibri"/>
              </a:rPr>
              <a:t>t</a:t>
            </a:r>
            <a:r>
              <a:rPr lang="en-US" dirty="0">
                <a:solidFill>
                  <a:srgbClr val="000000"/>
                </a:solidFill>
                <a:cs typeface="Calibri"/>
              </a:rPr>
              <a:t>h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e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pc="-15" dirty="0">
                <a:solidFill>
                  <a:srgbClr val="000000"/>
                </a:solidFill>
                <a:cs typeface="Calibri"/>
              </a:rPr>
              <a:t>S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ecur</a:t>
            </a:r>
            <a:r>
              <a:rPr lang="en-US" spc="-20" dirty="0">
                <a:solidFill>
                  <a:srgbClr val="000000"/>
                </a:solidFill>
                <a:cs typeface="Calibri"/>
              </a:rPr>
              <a:t>e</a:t>
            </a:r>
            <a:r>
              <a:rPr lang="en-US" dirty="0">
                <a:solidFill>
                  <a:srgbClr val="000000"/>
                </a:solidFill>
                <a:cs typeface="Calibri"/>
              </a:rPr>
              <a:t>d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Ac</a:t>
            </a:r>
            <a:r>
              <a:rPr lang="en-US" spc="-15" dirty="0">
                <a:solidFill>
                  <a:srgbClr val="000000"/>
                </a:solidFill>
                <a:cs typeface="Calibri"/>
              </a:rPr>
              <a:t>c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ess Ap</a:t>
            </a:r>
            <a:r>
              <a:rPr lang="en-US" dirty="0">
                <a:solidFill>
                  <a:srgbClr val="000000"/>
                </a:solidFill>
                <a:cs typeface="Calibri"/>
              </a:rPr>
              <a:t>pli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c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a</a:t>
            </a:r>
            <a:r>
              <a:rPr lang="en-US" dirty="0">
                <a:solidFill>
                  <a:srgbClr val="000000"/>
                </a:solidFill>
                <a:cs typeface="Calibri"/>
              </a:rPr>
              <a:t>ti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n</a:t>
            </a:r>
            <a:r>
              <a:rPr lang="en-US" spc="2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i="1" spc="-5" dirty="0">
                <a:solidFill>
                  <a:srgbClr val="000000"/>
                </a:solidFill>
                <a:cs typeface="Calibri"/>
              </a:rPr>
              <a:t>(a</a:t>
            </a:r>
            <a:r>
              <a:rPr lang="en-US" i="1" spc="-10" dirty="0">
                <a:solidFill>
                  <a:srgbClr val="000000"/>
                </a:solidFill>
                <a:cs typeface="Calibri"/>
              </a:rPr>
              <a:t>v</a:t>
            </a:r>
            <a:r>
              <a:rPr lang="en-US" i="1" spc="-5" dirty="0">
                <a:solidFill>
                  <a:srgbClr val="000000"/>
                </a:solidFill>
                <a:cs typeface="Calibri"/>
              </a:rPr>
              <a:t>a</a:t>
            </a:r>
            <a:r>
              <a:rPr lang="en-US" i="1" dirty="0">
                <a:solidFill>
                  <a:srgbClr val="000000"/>
                </a:solidFill>
                <a:cs typeface="Calibri"/>
              </a:rPr>
              <a:t>il</a:t>
            </a:r>
            <a:r>
              <a:rPr lang="en-US" i="1" spc="-5" dirty="0">
                <a:solidFill>
                  <a:srgbClr val="000000"/>
                </a:solidFill>
                <a:cs typeface="Calibri"/>
              </a:rPr>
              <a:t>ab</a:t>
            </a:r>
            <a:r>
              <a:rPr lang="en-US" i="1" dirty="0">
                <a:solidFill>
                  <a:srgbClr val="000000"/>
                </a:solidFill>
                <a:cs typeface="Calibri"/>
              </a:rPr>
              <a:t>le</a:t>
            </a:r>
            <a:r>
              <a:rPr lang="en-US" i="1" spc="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i="1" spc="-5" dirty="0">
                <a:solidFill>
                  <a:srgbClr val="000000"/>
                </a:solidFill>
                <a:cs typeface="Calibri"/>
              </a:rPr>
              <a:t>o</a:t>
            </a:r>
            <a:r>
              <a:rPr lang="en-US" i="1" dirty="0">
                <a:solidFill>
                  <a:srgbClr val="000000"/>
                </a:solidFill>
                <a:cs typeface="Calibri"/>
              </a:rPr>
              <a:t>n</a:t>
            </a:r>
            <a:r>
              <a:rPr lang="en-US" i="1" spc="-5" dirty="0">
                <a:solidFill>
                  <a:srgbClr val="000000"/>
                </a:solidFill>
                <a:cs typeface="Calibri"/>
              </a:rPr>
              <a:t> B</a:t>
            </a:r>
            <a:r>
              <a:rPr lang="en-US" i="1" dirty="0">
                <a:solidFill>
                  <a:srgbClr val="000000"/>
                </a:solidFill>
                <a:cs typeface="Calibri"/>
              </a:rPr>
              <a:t>C</a:t>
            </a:r>
            <a:r>
              <a:rPr lang="en-US" i="1" spc="-10" dirty="0">
                <a:solidFill>
                  <a:srgbClr val="000000"/>
                </a:solidFill>
                <a:cs typeface="Calibri"/>
              </a:rPr>
              <a:t>B</a:t>
            </a:r>
            <a:r>
              <a:rPr lang="en-US" i="1" dirty="0">
                <a:solidFill>
                  <a:srgbClr val="000000"/>
                </a:solidFill>
                <a:cs typeface="Calibri"/>
              </a:rPr>
              <a:t>S</a:t>
            </a:r>
            <a:r>
              <a:rPr lang="en-US" i="1" spc="-10" dirty="0">
                <a:solidFill>
                  <a:srgbClr val="000000"/>
                </a:solidFill>
                <a:cs typeface="Calibri"/>
              </a:rPr>
              <a:t>R</a:t>
            </a:r>
            <a:r>
              <a:rPr lang="en-US" i="1" dirty="0">
                <a:solidFill>
                  <a:srgbClr val="000000"/>
                </a:solidFill>
                <a:cs typeface="Calibri"/>
              </a:rPr>
              <a:t>I.com</a:t>
            </a:r>
            <a:r>
              <a:rPr lang="en-US" i="1" spc="-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cs typeface="Calibri"/>
              </a:rPr>
              <a:t>T</a:t>
            </a:r>
            <a:r>
              <a:rPr lang="en-US" i="1" spc="-5" dirty="0">
                <a:solidFill>
                  <a:srgbClr val="000000"/>
                </a:solidFill>
                <a:cs typeface="Calibri"/>
              </a:rPr>
              <a:t>oo</a:t>
            </a:r>
            <a:r>
              <a:rPr lang="en-US" i="1" dirty="0">
                <a:solidFill>
                  <a:srgbClr val="000000"/>
                </a:solidFill>
                <a:cs typeface="Calibri"/>
              </a:rPr>
              <a:t>ls</a:t>
            </a:r>
            <a:r>
              <a:rPr lang="en-US" i="1" spc="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cs typeface="Calibri"/>
              </a:rPr>
              <a:t>&amp; Reso</a:t>
            </a:r>
            <a:r>
              <a:rPr lang="en-US" i="1" spc="-10" dirty="0">
                <a:solidFill>
                  <a:srgbClr val="000000"/>
                </a:solidFill>
                <a:cs typeface="Calibri"/>
              </a:rPr>
              <a:t>u</a:t>
            </a:r>
            <a:r>
              <a:rPr lang="en-US" i="1" spc="-5" dirty="0">
                <a:solidFill>
                  <a:srgbClr val="000000"/>
                </a:solidFill>
                <a:cs typeface="Calibri"/>
              </a:rPr>
              <a:t>rces/For</a:t>
            </a:r>
            <a:r>
              <a:rPr lang="en-US" i="1" spc="-15" dirty="0">
                <a:solidFill>
                  <a:srgbClr val="000000"/>
                </a:solidFill>
                <a:cs typeface="Calibri"/>
              </a:rPr>
              <a:t>m</a:t>
            </a:r>
            <a:r>
              <a:rPr lang="en-US" i="1" dirty="0">
                <a:solidFill>
                  <a:srgbClr val="000000"/>
                </a:solidFill>
                <a:cs typeface="Calibri"/>
              </a:rPr>
              <a:t>s)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241300" indent="-228600">
              <a:lnSpc>
                <a:spcPct val="100000"/>
              </a:lnSpc>
              <a:buFont typeface="Calibri"/>
              <a:buAutoNum type="arabicPeriod" startAt="2"/>
              <a:tabLst>
                <a:tab pos="241300" algn="l"/>
              </a:tabLst>
            </a:pPr>
            <a:r>
              <a:rPr lang="en-US" dirty="0">
                <a:solidFill>
                  <a:srgbClr val="000000"/>
                </a:solidFill>
                <a:cs typeface="Calibri"/>
              </a:rPr>
              <a:t>A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p</a:t>
            </a:r>
            <a:r>
              <a:rPr lang="en-US" dirty="0">
                <a:solidFill>
                  <a:srgbClr val="000000"/>
                </a:solidFill>
                <a:cs typeface="Calibri"/>
              </a:rPr>
              <a:t>pli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c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at</a:t>
            </a:r>
            <a:r>
              <a:rPr lang="en-US" dirty="0">
                <a:solidFill>
                  <a:srgbClr val="000000"/>
                </a:solidFill>
                <a:cs typeface="Calibri"/>
              </a:rPr>
              <a:t>ions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m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u</a:t>
            </a:r>
            <a:r>
              <a:rPr lang="en-US" dirty="0">
                <a:solidFill>
                  <a:srgbClr val="000000"/>
                </a:solidFill>
                <a:cs typeface="Calibri"/>
              </a:rPr>
              <a:t>st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be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si</a:t>
            </a:r>
            <a:r>
              <a:rPr lang="en-US" spc="-15" dirty="0">
                <a:solidFill>
                  <a:srgbClr val="000000"/>
                </a:solidFill>
                <a:cs typeface="Calibri"/>
              </a:rPr>
              <a:t>g</a:t>
            </a:r>
            <a:r>
              <a:rPr lang="en-US" dirty="0">
                <a:solidFill>
                  <a:srgbClr val="000000"/>
                </a:solidFill>
                <a:cs typeface="Calibri"/>
              </a:rPr>
              <a:t>n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ed by e</a:t>
            </a:r>
            <a:r>
              <a:rPr lang="en-US" spc="-15" dirty="0">
                <a:solidFill>
                  <a:srgbClr val="000000"/>
                </a:solidFill>
                <a:cs typeface="Calibri"/>
              </a:rPr>
              <a:t>i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t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h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er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a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lead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p</a:t>
            </a:r>
            <a:r>
              <a:rPr lang="en-US" dirty="0">
                <a:solidFill>
                  <a:srgbClr val="000000"/>
                </a:solidFill>
                <a:cs typeface="Calibri"/>
              </a:rPr>
              <a:t>h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ys</a:t>
            </a:r>
            <a:r>
              <a:rPr lang="en-US" dirty="0">
                <a:solidFill>
                  <a:srgbClr val="000000"/>
                </a:solidFill>
                <a:cs typeface="Calibri"/>
              </a:rPr>
              <a:t>i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c</a:t>
            </a:r>
            <a:r>
              <a:rPr lang="en-US" dirty="0">
                <a:solidFill>
                  <a:srgbClr val="000000"/>
                </a:solidFill>
                <a:cs typeface="Calibri"/>
              </a:rPr>
              <a:t>ian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o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r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 me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d</a:t>
            </a:r>
            <a:r>
              <a:rPr lang="en-US" dirty="0">
                <a:solidFill>
                  <a:srgbClr val="000000"/>
                </a:solidFill>
                <a:cs typeface="Calibri"/>
              </a:rPr>
              <a:t>i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c</a:t>
            </a:r>
            <a:r>
              <a:rPr lang="en-US" dirty="0">
                <a:solidFill>
                  <a:srgbClr val="000000"/>
                </a:solidFill>
                <a:cs typeface="Calibri"/>
              </a:rPr>
              <a:t>al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pc="35" dirty="0">
                <a:solidFill>
                  <a:srgbClr val="000000"/>
                </a:solidFill>
                <a:cs typeface="Calibri"/>
              </a:rPr>
              <a:t>d</a:t>
            </a:r>
            <a:r>
              <a:rPr lang="en-US" dirty="0">
                <a:solidFill>
                  <a:srgbClr val="000000"/>
                </a:solidFill>
                <a:cs typeface="Calibri"/>
              </a:rPr>
              <a:t>i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r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ector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241300" marR="12700" indent="-228600">
              <a:lnSpc>
                <a:spcPts val="1689"/>
              </a:lnSpc>
              <a:spcBef>
                <a:spcPts val="85"/>
              </a:spcBef>
              <a:buFont typeface="Calibri"/>
              <a:buAutoNum type="arabicPeriod" startAt="2"/>
              <a:tabLst>
                <a:tab pos="241300" algn="l"/>
              </a:tabLst>
            </a:pPr>
            <a:r>
              <a:rPr lang="en-US" dirty="0">
                <a:solidFill>
                  <a:srgbClr val="000000"/>
                </a:solidFill>
                <a:cs typeface="Calibri"/>
              </a:rPr>
              <a:t>Up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n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pc="-15" dirty="0">
                <a:solidFill>
                  <a:srgbClr val="000000"/>
                </a:solidFill>
                <a:cs typeface="Calibri"/>
              </a:rPr>
              <a:t>a</a:t>
            </a:r>
            <a:r>
              <a:rPr lang="en-US" dirty="0">
                <a:solidFill>
                  <a:srgbClr val="000000"/>
                </a:solidFill>
                <a:cs typeface="Calibri"/>
              </a:rPr>
              <a:t>pp</a:t>
            </a:r>
            <a:r>
              <a:rPr lang="en-US" spc="-15" dirty="0">
                <a:solidFill>
                  <a:srgbClr val="000000"/>
                </a:solidFill>
                <a:cs typeface="Calibri"/>
              </a:rPr>
              <a:t>l</a:t>
            </a:r>
            <a:r>
              <a:rPr lang="en-US" dirty="0">
                <a:solidFill>
                  <a:srgbClr val="000000"/>
                </a:solidFill>
                <a:cs typeface="Calibri"/>
              </a:rPr>
              <a:t>i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c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a</a:t>
            </a:r>
            <a:r>
              <a:rPr lang="en-US" dirty="0">
                <a:solidFill>
                  <a:srgbClr val="000000"/>
                </a:solidFill>
                <a:cs typeface="Calibri"/>
              </a:rPr>
              <a:t>ti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n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pc="-15" dirty="0">
                <a:solidFill>
                  <a:srgbClr val="000000"/>
                </a:solidFill>
                <a:cs typeface="Calibri"/>
              </a:rPr>
              <a:t>a</a:t>
            </a:r>
            <a:r>
              <a:rPr lang="en-US" dirty="0">
                <a:solidFill>
                  <a:srgbClr val="000000"/>
                </a:solidFill>
                <a:cs typeface="Calibri"/>
              </a:rPr>
              <a:t>pp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ro</a:t>
            </a:r>
            <a:r>
              <a:rPr lang="en-US" spc="-25" dirty="0">
                <a:solidFill>
                  <a:srgbClr val="000000"/>
                </a:solidFill>
                <a:cs typeface="Calibri"/>
              </a:rPr>
              <a:t>v</a:t>
            </a:r>
            <a:r>
              <a:rPr lang="en-US" dirty="0">
                <a:solidFill>
                  <a:srgbClr val="000000"/>
                </a:solidFill>
                <a:cs typeface="Calibri"/>
              </a:rPr>
              <a:t>al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eac</a:t>
            </a:r>
            <a:r>
              <a:rPr lang="en-US" dirty="0">
                <a:solidFill>
                  <a:srgbClr val="000000"/>
                </a:solidFill>
                <a:cs typeface="Calibri"/>
              </a:rPr>
              <a:t>h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pc="-15" dirty="0">
                <a:solidFill>
                  <a:srgbClr val="000000"/>
                </a:solidFill>
                <a:cs typeface="Calibri"/>
              </a:rPr>
              <a:t>i</a:t>
            </a:r>
            <a:r>
              <a:rPr lang="en-US" dirty="0">
                <a:solidFill>
                  <a:srgbClr val="000000"/>
                </a:solidFill>
                <a:cs typeface="Calibri"/>
              </a:rPr>
              <a:t>ndiv</a:t>
            </a:r>
            <a:r>
              <a:rPr lang="en-US" spc="-15" dirty="0">
                <a:solidFill>
                  <a:srgbClr val="000000"/>
                </a:solidFill>
                <a:cs typeface="Calibri"/>
              </a:rPr>
              <a:t>i</a:t>
            </a:r>
            <a:r>
              <a:rPr lang="en-US" dirty="0">
                <a:solidFill>
                  <a:srgbClr val="000000"/>
                </a:solidFill>
                <a:cs typeface="Calibri"/>
              </a:rPr>
              <a:t>dual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u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ser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pc="-20" dirty="0">
                <a:solidFill>
                  <a:srgbClr val="000000"/>
                </a:solidFill>
                <a:cs typeface="Calibri"/>
              </a:rPr>
              <a:t>w</a:t>
            </a:r>
            <a:r>
              <a:rPr lang="en-US" dirty="0">
                <a:solidFill>
                  <a:srgbClr val="000000"/>
                </a:solidFill>
                <a:cs typeface="Calibri"/>
              </a:rPr>
              <a:t>ill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re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c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eive </a:t>
            </a:r>
            <a:r>
              <a:rPr lang="en-US" spc="30" dirty="0">
                <a:solidFill>
                  <a:srgbClr val="000000"/>
                </a:solidFill>
                <a:cs typeface="Calibri"/>
              </a:rPr>
              <a:t>t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w</a:t>
            </a:r>
            <a:r>
              <a:rPr lang="en-US" dirty="0">
                <a:solidFill>
                  <a:srgbClr val="000000"/>
                </a:solidFill>
                <a:cs typeface="Calibri"/>
              </a:rPr>
              <a:t>o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ema</a:t>
            </a:r>
            <a:r>
              <a:rPr lang="en-US" spc="-15" dirty="0">
                <a:solidFill>
                  <a:srgbClr val="000000"/>
                </a:solidFill>
                <a:cs typeface="Calibri"/>
              </a:rPr>
              <a:t>i</a:t>
            </a:r>
            <a:r>
              <a:rPr lang="en-US" dirty="0">
                <a:solidFill>
                  <a:srgbClr val="000000"/>
                </a:solidFill>
                <a:cs typeface="Calibri"/>
              </a:rPr>
              <a:t>ls f</a:t>
            </a:r>
            <a:r>
              <a:rPr lang="en-US" spc="-20" dirty="0">
                <a:solidFill>
                  <a:srgbClr val="000000"/>
                </a:solidFill>
                <a:cs typeface="Calibri"/>
              </a:rPr>
              <a:t>r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om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pc="-15" dirty="0">
                <a:solidFill>
                  <a:srgbClr val="000000"/>
                </a:solidFill>
                <a:cs typeface="Calibri"/>
              </a:rPr>
              <a:t>B</a:t>
            </a:r>
            <a:r>
              <a:rPr lang="en-US" dirty="0">
                <a:solidFill>
                  <a:srgbClr val="000000"/>
                </a:solidFill>
                <a:cs typeface="Calibri"/>
              </a:rPr>
              <a:t>C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B</a:t>
            </a:r>
            <a:r>
              <a:rPr lang="en-US" dirty="0">
                <a:solidFill>
                  <a:srgbClr val="000000"/>
                </a:solidFill>
                <a:cs typeface="Calibri"/>
              </a:rPr>
              <a:t>SRI 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P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o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p</a:t>
            </a:r>
            <a:r>
              <a:rPr lang="en-US" dirty="0">
                <a:solidFill>
                  <a:srgbClr val="000000"/>
                </a:solidFill>
                <a:cs typeface="Calibri"/>
              </a:rPr>
              <a:t>ula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t</a:t>
            </a:r>
            <a:r>
              <a:rPr lang="en-US" dirty="0">
                <a:solidFill>
                  <a:srgbClr val="000000"/>
                </a:solidFill>
                <a:cs typeface="Calibri"/>
              </a:rPr>
              <a:t>i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o</a:t>
            </a:r>
            <a:r>
              <a:rPr lang="en-US" dirty="0">
                <a:solidFill>
                  <a:srgbClr val="000000"/>
                </a:solidFill>
                <a:cs typeface="Calibri"/>
              </a:rPr>
              <a:t>n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H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ea</a:t>
            </a:r>
            <a:r>
              <a:rPr lang="en-US" spc="-15" dirty="0">
                <a:solidFill>
                  <a:srgbClr val="000000"/>
                </a:solidFill>
                <a:cs typeface="Calibri"/>
              </a:rPr>
              <a:t>l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th Regis</a:t>
            </a:r>
            <a:r>
              <a:rPr lang="en-US" spc="-15" dirty="0">
                <a:solidFill>
                  <a:srgbClr val="000000"/>
                </a:solidFill>
                <a:cs typeface="Calibri"/>
              </a:rPr>
              <a:t>t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ry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pPr marL="697865" lvl="1" indent="-228600">
              <a:lnSpc>
                <a:spcPct val="100000"/>
              </a:lnSpc>
              <a:spcBef>
                <a:spcPts val="200"/>
              </a:spcBef>
              <a:buFont typeface="Symbol"/>
              <a:buChar char=""/>
              <a:tabLst>
                <a:tab pos="697865" algn="l"/>
              </a:tabLst>
            </a:pPr>
            <a:r>
              <a:rPr lang="en-US" dirty="0">
                <a:solidFill>
                  <a:srgbClr val="000000"/>
                </a:solidFill>
                <a:cs typeface="Calibri"/>
              </a:rPr>
              <a:t>First</a:t>
            </a:r>
            <a:r>
              <a:rPr lang="en-US" spc="10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-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pc="-15" dirty="0">
                <a:solidFill>
                  <a:srgbClr val="000000"/>
                </a:solidFill>
                <a:cs typeface="Calibri"/>
              </a:rPr>
              <a:t>y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ou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r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 Us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er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pc="-20" dirty="0">
                <a:solidFill>
                  <a:srgbClr val="000000"/>
                </a:solidFill>
                <a:cs typeface="Calibri"/>
              </a:rPr>
              <a:t>I</a:t>
            </a:r>
            <a:r>
              <a:rPr lang="en-US" dirty="0">
                <a:solidFill>
                  <a:srgbClr val="000000"/>
                </a:solidFill>
                <a:cs typeface="Calibri"/>
              </a:rPr>
              <a:t>D</a:t>
            </a:r>
          </a:p>
          <a:p>
            <a:pPr marL="697865" lvl="1" indent="-228600">
              <a:lnSpc>
                <a:spcPct val="100000"/>
              </a:lnSpc>
              <a:spcBef>
                <a:spcPts val="320"/>
              </a:spcBef>
              <a:buFont typeface="Symbol"/>
              <a:buChar char=""/>
              <a:tabLst>
                <a:tab pos="697865" algn="l"/>
              </a:tabLst>
            </a:pPr>
            <a:r>
              <a:rPr lang="en-US" dirty="0">
                <a:solidFill>
                  <a:srgbClr val="000000"/>
                </a:solidFill>
                <a:cs typeface="Calibri"/>
              </a:rPr>
              <a:t>Se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c</a:t>
            </a:r>
            <a:r>
              <a:rPr lang="en-US" dirty="0">
                <a:solidFill>
                  <a:srgbClr val="000000"/>
                </a:solidFill>
                <a:cs typeface="Calibri"/>
              </a:rPr>
              <a:t>ond -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e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n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c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ry</a:t>
            </a:r>
            <a:r>
              <a:rPr lang="en-US" spc="-20" dirty="0">
                <a:solidFill>
                  <a:srgbClr val="000000"/>
                </a:solidFill>
                <a:cs typeface="Calibri"/>
              </a:rPr>
              <a:t>p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ted </a:t>
            </a:r>
            <a:r>
              <a:rPr lang="en-US" spc="-20" dirty="0">
                <a:solidFill>
                  <a:srgbClr val="000000"/>
                </a:solidFill>
                <a:cs typeface="Calibri"/>
              </a:rPr>
              <a:t>w</a:t>
            </a:r>
            <a:r>
              <a:rPr lang="en-US" dirty="0">
                <a:solidFill>
                  <a:srgbClr val="000000"/>
                </a:solidFill>
                <a:cs typeface="Calibri"/>
              </a:rPr>
              <a:t>i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t</a:t>
            </a:r>
            <a:r>
              <a:rPr lang="en-US" dirty="0">
                <a:solidFill>
                  <a:srgbClr val="000000"/>
                </a:solidFill>
                <a:cs typeface="Calibri"/>
              </a:rPr>
              <a:t>h</a:t>
            </a:r>
            <a:r>
              <a:rPr lang="en-US" spc="-1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cs typeface="Calibri"/>
              </a:rPr>
              <a:t>you</a:t>
            </a:r>
            <a:r>
              <a:rPr lang="en-US" spc="-5" dirty="0">
                <a:solidFill>
                  <a:srgbClr val="000000"/>
                </a:solidFill>
                <a:cs typeface="Calibri"/>
              </a:rPr>
              <a:t>r</a:t>
            </a:r>
            <a:r>
              <a:rPr lang="en-US" spc="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p</a:t>
            </a:r>
            <a:r>
              <a:rPr lang="en-US" dirty="0">
                <a:solidFill>
                  <a:srgbClr val="000000"/>
                </a:solidFill>
                <a:cs typeface="Calibri"/>
              </a:rPr>
              <a:t>ass</a:t>
            </a:r>
            <a:r>
              <a:rPr lang="en-US" spc="-10" dirty="0">
                <a:solidFill>
                  <a:srgbClr val="000000"/>
                </a:solidFill>
                <a:cs typeface="Calibri"/>
              </a:rPr>
              <a:t>w</a:t>
            </a:r>
            <a:r>
              <a:rPr lang="en-US" dirty="0">
                <a:solidFill>
                  <a:srgbClr val="000000"/>
                </a:solidFill>
                <a:cs typeface="Calibri"/>
              </a:rPr>
              <a:t>ord</a:t>
            </a:r>
          </a:p>
          <a:p>
            <a:pPr>
              <a:lnSpc>
                <a:spcPts val="1200"/>
              </a:lnSpc>
              <a:spcBef>
                <a:spcPts val="40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marR="545465" algn="ctr">
              <a:lnSpc>
                <a:spcPct val="100000"/>
              </a:lnSpc>
            </a:pPr>
            <a:r>
              <a:rPr lang="en-US" sz="1100" b="1" dirty="0">
                <a:solidFill>
                  <a:srgbClr val="000000"/>
                </a:solidFill>
                <a:cs typeface="Calibri"/>
              </a:rPr>
              <a:t>* </a:t>
            </a:r>
            <a:r>
              <a:rPr lang="en-US" sz="1100" b="1" spc="-15" dirty="0">
                <a:solidFill>
                  <a:srgbClr val="000000"/>
                </a:solidFill>
                <a:cs typeface="Calibri"/>
              </a:rPr>
              <a:t>P</a:t>
            </a:r>
            <a:r>
              <a:rPr lang="en-US" sz="1100" b="1" dirty="0">
                <a:solidFill>
                  <a:srgbClr val="000000"/>
                </a:solidFill>
                <a:cs typeface="Calibri"/>
              </a:rPr>
              <a:t>l</a:t>
            </a:r>
            <a:r>
              <a:rPr lang="en-US" sz="1100" b="1" spc="-5" dirty="0">
                <a:solidFill>
                  <a:srgbClr val="000000"/>
                </a:solidFill>
                <a:cs typeface="Calibri"/>
              </a:rPr>
              <a:t>e</a:t>
            </a:r>
            <a:r>
              <a:rPr lang="en-US" sz="1100" b="1" spc="-10" dirty="0">
                <a:solidFill>
                  <a:srgbClr val="000000"/>
                </a:solidFill>
                <a:cs typeface="Calibri"/>
              </a:rPr>
              <a:t>a</a:t>
            </a:r>
            <a:r>
              <a:rPr lang="en-US" sz="1100" b="1" dirty="0">
                <a:solidFill>
                  <a:srgbClr val="000000"/>
                </a:solidFill>
                <a:cs typeface="Calibri"/>
              </a:rPr>
              <a:t>se</a:t>
            </a:r>
            <a:r>
              <a:rPr lang="en-US" sz="1100" b="1" spc="-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100" b="1" dirty="0">
                <a:solidFill>
                  <a:srgbClr val="000000"/>
                </a:solidFill>
                <a:cs typeface="Calibri"/>
              </a:rPr>
              <a:t>n</a:t>
            </a:r>
            <a:r>
              <a:rPr lang="en-US" sz="1100" b="1" spc="-10" dirty="0">
                <a:solidFill>
                  <a:srgbClr val="000000"/>
                </a:solidFill>
                <a:cs typeface="Calibri"/>
              </a:rPr>
              <a:t>o</a:t>
            </a:r>
            <a:r>
              <a:rPr lang="en-US" sz="1100" b="1" dirty="0">
                <a:solidFill>
                  <a:srgbClr val="000000"/>
                </a:solidFill>
                <a:cs typeface="Calibri"/>
              </a:rPr>
              <a:t>te - Us</a:t>
            </a:r>
            <a:r>
              <a:rPr lang="en-US" sz="1100" b="1" spc="-15" dirty="0">
                <a:solidFill>
                  <a:srgbClr val="000000"/>
                </a:solidFill>
                <a:cs typeface="Calibri"/>
              </a:rPr>
              <a:t>e</a:t>
            </a:r>
            <a:r>
              <a:rPr lang="en-US" sz="1100" b="1" dirty="0">
                <a:solidFill>
                  <a:srgbClr val="000000"/>
                </a:solidFill>
                <a:cs typeface="Calibri"/>
              </a:rPr>
              <a:t>r</a:t>
            </a:r>
            <a:r>
              <a:rPr lang="en-US" sz="1100" b="1" spc="-5" dirty="0">
                <a:solidFill>
                  <a:srgbClr val="000000"/>
                </a:solidFill>
                <a:cs typeface="Calibri"/>
              </a:rPr>
              <a:t>n</a:t>
            </a:r>
            <a:r>
              <a:rPr lang="en-US" sz="1100" b="1" spc="-10" dirty="0">
                <a:solidFill>
                  <a:srgbClr val="000000"/>
                </a:solidFill>
                <a:cs typeface="Calibri"/>
              </a:rPr>
              <a:t>a</a:t>
            </a:r>
            <a:r>
              <a:rPr lang="en-US" sz="1100" b="1" dirty="0">
                <a:solidFill>
                  <a:srgbClr val="000000"/>
                </a:solidFill>
                <a:cs typeface="Calibri"/>
              </a:rPr>
              <a:t>mes </a:t>
            </a:r>
            <a:r>
              <a:rPr lang="en-US" sz="1100" b="1" spc="-10" dirty="0">
                <a:solidFill>
                  <a:srgbClr val="000000"/>
                </a:solidFill>
                <a:cs typeface="Calibri"/>
              </a:rPr>
              <a:t>a</a:t>
            </a:r>
            <a:r>
              <a:rPr lang="en-US" sz="1100" b="1" spc="-5" dirty="0">
                <a:solidFill>
                  <a:srgbClr val="000000"/>
                </a:solidFill>
                <a:cs typeface="Calibri"/>
              </a:rPr>
              <a:t>nd</a:t>
            </a:r>
            <a:r>
              <a:rPr lang="en-US" sz="1100" b="1" dirty="0">
                <a:solidFill>
                  <a:srgbClr val="000000"/>
                </a:solidFill>
                <a:cs typeface="Calibri"/>
              </a:rPr>
              <a:t>/</a:t>
            </a:r>
            <a:r>
              <a:rPr lang="en-US" sz="1100" b="1" spc="-5" dirty="0">
                <a:solidFill>
                  <a:srgbClr val="000000"/>
                </a:solidFill>
                <a:cs typeface="Calibri"/>
              </a:rPr>
              <a:t>o</a:t>
            </a:r>
            <a:r>
              <a:rPr lang="en-US" sz="1100" b="1" dirty="0">
                <a:solidFill>
                  <a:srgbClr val="000000"/>
                </a:solidFill>
                <a:cs typeface="Calibri"/>
              </a:rPr>
              <a:t>r p</a:t>
            </a:r>
            <a:r>
              <a:rPr lang="en-US" sz="1100" b="1" spc="-10" dirty="0">
                <a:solidFill>
                  <a:srgbClr val="000000"/>
                </a:solidFill>
                <a:cs typeface="Calibri"/>
              </a:rPr>
              <a:t>a</a:t>
            </a:r>
            <a:r>
              <a:rPr lang="en-US" sz="1100" b="1" dirty="0">
                <a:solidFill>
                  <a:srgbClr val="000000"/>
                </a:solidFill>
                <a:cs typeface="Calibri"/>
              </a:rPr>
              <a:t>s</a:t>
            </a:r>
            <a:r>
              <a:rPr lang="en-US" sz="1100" b="1" spc="-10" dirty="0">
                <a:solidFill>
                  <a:srgbClr val="000000"/>
                </a:solidFill>
                <a:cs typeface="Calibri"/>
              </a:rPr>
              <a:t>s</a:t>
            </a:r>
            <a:r>
              <a:rPr lang="en-US" sz="1100" b="1" dirty="0">
                <a:solidFill>
                  <a:srgbClr val="000000"/>
                </a:solidFill>
                <a:cs typeface="Calibri"/>
              </a:rPr>
              <a:t>w</a:t>
            </a:r>
            <a:r>
              <a:rPr lang="en-US" sz="1100" b="1" spc="-5" dirty="0">
                <a:solidFill>
                  <a:srgbClr val="000000"/>
                </a:solidFill>
                <a:cs typeface="Calibri"/>
              </a:rPr>
              <a:t>o</a:t>
            </a:r>
            <a:r>
              <a:rPr lang="en-US" sz="1100" b="1" dirty="0">
                <a:solidFill>
                  <a:srgbClr val="000000"/>
                </a:solidFill>
                <a:cs typeface="Calibri"/>
              </a:rPr>
              <a:t>r</a:t>
            </a:r>
            <a:r>
              <a:rPr lang="en-US" sz="1100" b="1" spc="-20" dirty="0">
                <a:solidFill>
                  <a:srgbClr val="000000"/>
                </a:solidFill>
                <a:cs typeface="Calibri"/>
              </a:rPr>
              <a:t>d</a:t>
            </a:r>
            <a:r>
              <a:rPr lang="en-US" sz="1100" b="1" dirty="0">
                <a:solidFill>
                  <a:srgbClr val="000000"/>
                </a:solidFill>
                <a:cs typeface="Calibri"/>
              </a:rPr>
              <a:t>s are </a:t>
            </a:r>
            <a:r>
              <a:rPr lang="en-US" sz="1100" b="1" spc="-5" dirty="0">
                <a:solidFill>
                  <a:srgbClr val="000000"/>
                </a:solidFill>
                <a:cs typeface="Calibri"/>
              </a:rPr>
              <a:t>n</a:t>
            </a:r>
            <a:r>
              <a:rPr lang="en-US" sz="1100" b="1" spc="-20" dirty="0">
                <a:solidFill>
                  <a:srgbClr val="000000"/>
                </a:solidFill>
                <a:cs typeface="Calibri"/>
              </a:rPr>
              <a:t>o</a:t>
            </a:r>
            <a:r>
              <a:rPr lang="en-US" sz="1100" b="1" dirty="0">
                <a:solidFill>
                  <a:srgbClr val="000000"/>
                </a:solidFill>
                <a:cs typeface="Calibri"/>
              </a:rPr>
              <a:t>t </a:t>
            </a:r>
            <a:r>
              <a:rPr lang="en-US" sz="1100" b="1" spc="-10" dirty="0">
                <a:solidFill>
                  <a:srgbClr val="000000"/>
                </a:solidFill>
                <a:cs typeface="Calibri"/>
              </a:rPr>
              <a:t>a</a:t>
            </a:r>
            <a:r>
              <a:rPr lang="en-US" sz="1100" b="1" dirty="0">
                <a:solidFill>
                  <a:srgbClr val="000000"/>
                </a:solidFill>
                <a:cs typeface="Calibri"/>
              </a:rPr>
              <a:t>ll</a:t>
            </a:r>
            <a:r>
              <a:rPr lang="en-US" sz="1100" b="1" spc="-20" dirty="0">
                <a:solidFill>
                  <a:srgbClr val="000000"/>
                </a:solidFill>
                <a:cs typeface="Calibri"/>
              </a:rPr>
              <a:t>o</a:t>
            </a:r>
            <a:r>
              <a:rPr lang="en-US" sz="1100" b="1" dirty="0">
                <a:solidFill>
                  <a:srgbClr val="000000"/>
                </a:solidFill>
                <a:cs typeface="Calibri"/>
              </a:rPr>
              <a:t>w</a:t>
            </a:r>
            <a:r>
              <a:rPr lang="en-US" sz="1100" b="1" spc="-5" dirty="0">
                <a:solidFill>
                  <a:srgbClr val="000000"/>
                </a:solidFill>
                <a:cs typeface="Calibri"/>
              </a:rPr>
              <a:t>e</a:t>
            </a:r>
            <a:r>
              <a:rPr lang="en-US" sz="1100" b="1" dirty="0">
                <a:solidFill>
                  <a:srgbClr val="000000"/>
                </a:solidFill>
                <a:cs typeface="Calibri"/>
              </a:rPr>
              <a:t>d</a:t>
            </a:r>
            <a:r>
              <a:rPr lang="en-US" sz="1100" b="1" spc="-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100" b="1" dirty="0">
                <a:solidFill>
                  <a:srgbClr val="000000"/>
                </a:solidFill>
                <a:cs typeface="Calibri"/>
              </a:rPr>
              <a:t>to</a:t>
            </a:r>
            <a:r>
              <a:rPr lang="en-US" sz="1100" b="1" spc="-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100" b="1" dirty="0">
                <a:solidFill>
                  <a:srgbClr val="000000"/>
                </a:solidFill>
                <a:cs typeface="Calibri"/>
              </a:rPr>
              <a:t>be</a:t>
            </a:r>
            <a:r>
              <a:rPr lang="en-US" sz="1100" b="1" spc="-5" dirty="0">
                <a:solidFill>
                  <a:srgbClr val="000000"/>
                </a:solidFill>
                <a:cs typeface="Calibri"/>
              </a:rPr>
              <a:t> </a:t>
            </a:r>
            <a:r>
              <a:rPr lang="en-US" sz="1100" b="1" dirty="0">
                <a:solidFill>
                  <a:srgbClr val="000000"/>
                </a:solidFill>
                <a:cs typeface="Calibri"/>
              </a:rPr>
              <a:t>s</a:t>
            </a:r>
            <a:r>
              <a:rPr lang="en-US" sz="1100" b="1" spc="-5" dirty="0">
                <a:solidFill>
                  <a:srgbClr val="000000"/>
                </a:solidFill>
                <a:cs typeface="Calibri"/>
              </a:rPr>
              <a:t>h</a:t>
            </a:r>
            <a:r>
              <a:rPr lang="en-US" sz="1100" b="1" spc="-10" dirty="0">
                <a:solidFill>
                  <a:srgbClr val="000000"/>
                </a:solidFill>
                <a:cs typeface="Calibri"/>
              </a:rPr>
              <a:t>a</a:t>
            </a:r>
            <a:r>
              <a:rPr lang="en-US" sz="1100" b="1" dirty="0">
                <a:solidFill>
                  <a:srgbClr val="000000"/>
                </a:solidFill>
                <a:cs typeface="Calibri"/>
              </a:rPr>
              <a:t>r</a:t>
            </a:r>
            <a:r>
              <a:rPr lang="en-US" sz="1100" b="1" spc="-5" dirty="0">
                <a:solidFill>
                  <a:srgbClr val="000000"/>
                </a:solidFill>
                <a:cs typeface="Calibri"/>
              </a:rPr>
              <a:t>e</a:t>
            </a:r>
            <a:r>
              <a:rPr lang="en-US" sz="1100" b="1" dirty="0">
                <a:solidFill>
                  <a:srgbClr val="000000"/>
                </a:solidFill>
                <a:cs typeface="Calibri"/>
              </a:rPr>
              <a:t>d</a:t>
            </a:r>
            <a:endParaRPr lang="en-US" sz="1100" dirty="0">
              <a:solidFill>
                <a:srgbClr val="000000"/>
              </a:solidFill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C1B76-6283-4469-B076-B59A7BDA22D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36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Transition to Practice</a:t>
            </a:r>
            <a:r>
              <a:rPr lang="en-US" sz="1200" baseline="0" dirty="0" smtClean="0">
                <a:solidFill>
                  <a:schemeClr val="tx2"/>
                </a:solidFill>
              </a:rPr>
              <a:t> Information</a:t>
            </a:r>
            <a:endParaRPr lang="en-US" sz="120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When our members have up-to-date information about your practice, it helps ensure a positive experience for them and for you. Having accurate information is so important that it’s a CMS requirement and a contractual obligation under your Blue Cross &amp; Blue Shield of Rhode Island (BCBSRI) provider agreement. Providers must give BCBSRI a 60-day notification of any provider or practice changes.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</a:rPr>
              <a:t>Panel Status - Panel status refers to whether or not you are accepting new patients, which applies to specialists as well as PCPs.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F936-4AE3-4C1B-B88B-E31E189E8B53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43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3227295" y="1562711"/>
            <a:ext cx="85302" cy="457463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3327" y="2509455"/>
            <a:ext cx="5182152" cy="1546761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3327" y="3801205"/>
            <a:ext cx="5182153" cy="235146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rgbClr val="0091D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BCBSRI_CMYK_HZ_2C_313_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7" y="3064865"/>
            <a:ext cx="2128977" cy="53224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990342" y="4211092"/>
            <a:ext cx="473905" cy="46647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945721" y="6014159"/>
            <a:ext cx="1641440" cy="75039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831014" y="4524343"/>
            <a:ext cx="318044" cy="306451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641440" cy="75039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239C-B352-0948-B9CE-E2E2EB6EF3E9}" type="datetimeFigureOut">
              <a:rPr lang="en-US" smtClean="0">
                <a:solidFill>
                  <a:srgbClr val="6399AE"/>
                </a:solidFill>
              </a:rPr>
              <a:pPr/>
              <a:t>10/18/2016</a:t>
            </a:fld>
            <a:endParaRPr lang="en-US" dirty="0">
              <a:solidFill>
                <a:srgbClr val="6399A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4729892" y="1600200"/>
            <a:ext cx="3956908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50838" y="1600200"/>
            <a:ext cx="4221162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09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or Trans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239C-B352-0948-B9CE-E2E2EB6EF3E9}" type="datetimeFigureOut">
              <a:rPr lang="en-US" smtClean="0">
                <a:solidFill>
                  <a:srgbClr val="6399AE"/>
                </a:solidFill>
              </a:rPr>
              <a:pPr/>
              <a:t>10/18/2016</a:t>
            </a:fld>
            <a:endParaRPr lang="en-US" dirty="0">
              <a:solidFill>
                <a:srgbClr val="6399A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16200000" flipH="1">
            <a:off x="4359299" y="-110943"/>
            <a:ext cx="45719" cy="78499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99A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6377151" y="3688939"/>
            <a:ext cx="473905" cy="46647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99A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6688319" y="4006210"/>
            <a:ext cx="318044" cy="306451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99A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641440" cy="75039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99AE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2611212"/>
            <a:ext cx="7849918" cy="117994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srgbClr val="A20067">
                  <a:tint val="75000"/>
                </a:srgb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A20067">
                    <a:tint val="75000"/>
                  </a:srgbClr>
                </a:solidFill>
              </a:rPr>
              <a:pPr/>
              <a:t>10/18/2016</a:t>
            </a:fld>
            <a:endParaRPr lang="en-US" smtClean="0">
              <a:solidFill>
                <a:srgbClr val="A20067">
                  <a:tint val="75000"/>
                </a:srgb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srgbClr val="A20067">
                    <a:tint val="75000"/>
                  </a:srgbClr>
                </a:solidFill>
              </a:rPr>
              <a:pPr/>
              <a:t>‹#›</a:t>
            </a:fld>
            <a:endParaRPr>
              <a:solidFill>
                <a:srgbClr val="A20067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08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239C-B352-0948-B9CE-E2E2EB6EF3E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3342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56908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239C-B352-0948-B9CE-E2E2EB6EF3E9}" type="datetimeFigureOut">
              <a:rPr lang="en-US" smtClean="0"/>
              <a:t>10/18/2016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29892" y="1600200"/>
            <a:ext cx="3956908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161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239C-B352-0948-B9CE-E2E2EB6EF3E9}" type="datetimeFigureOut">
              <a:rPr lang="en-US" smtClean="0"/>
              <a:pPr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4729892" y="1600200"/>
            <a:ext cx="3956908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50838" y="1600200"/>
            <a:ext cx="4221162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68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or Transi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239C-B352-0948-B9CE-E2E2EB6EF3E9}" type="datetimeFigureOut">
              <a:rPr lang="en-US" smtClean="0"/>
              <a:pPr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rot="16200000" flipH="1">
            <a:off x="4359299" y="-110943"/>
            <a:ext cx="45719" cy="784991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6377151" y="3688939"/>
            <a:ext cx="473905" cy="46647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16200000">
            <a:off x="6688319" y="4006210"/>
            <a:ext cx="318044" cy="306451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641440" cy="75039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2611212"/>
            <a:ext cx="7849918" cy="1179944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10/18/2016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297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3227295" y="1562711"/>
            <a:ext cx="85302" cy="457463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99A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3327" y="2509455"/>
            <a:ext cx="5182152" cy="1546761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3327" y="3801205"/>
            <a:ext cx="5182153" cy="235146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rgbClr val="0091D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BCBSRI_CMYK_HZ_2C_313_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37" y="3064865"/>
            <a:ext cx="2128977" cy="53224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2990342" y="4211092"/>
            <a:ext cx="473905" cy="46647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99A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6945721" y="6014159"/>
            <a:ext cx="1641440" cy="75039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99A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2831014" y="4524343"/>
            <a:ext cx="318044" cy="306451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99A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641440" cy="75039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99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8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239C-B352-0948-B9CE-E2E2EB6EF3E9}" type="datetimeFigureOut">
              <a:rPr lang="en-US" smtClean="0">
                <a:solidFill>
                  <a:srgbClr val="6399AE"/>
                </a:solidFill>
              </a:rPr>
              <a:pPr/>
              <a:t>10/18/2016</a:t>
            </a:fld>
            <a:endParaRPr lang="en-US">
              <a:solidFill>
                <a:srgbClr val="6399A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0152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56908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239C-B352-0948-B9CE-E2E2EB6EF3E9}" type="datetimeFigureOut">
              <a:rPr lang="en-US" smtClean="0">
                <a:solidFill>
                  <a:srgbClr val="6399AE"/>
                </a:solidFill>
              </a:rPr>
              <a:pPr/>
              <a:t>10/18/2016</a:t>
            </a:fld>
            <a:endParaRPr lang="en-US">
              <a:solidFill>
                <a:srgbClr val="6399A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729892" y="1600200"/>
            <a:ext cx="3956908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145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5D34239C-B352-0948-B9CE-E2E2EB6EF3E9}" type="datetimeFigureOut">
              <a:rPr lang="en-US" smtClean="0"/>
              <a:pPr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399AE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BCBSRI_CMYK_HZ_2C_313_K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786" y="6419848"/>
            <a:ext cx="1007762" cy="25194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327978" y="6419848"/>
            <a:ext cx="0" cy="251941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5DDE3-9986-F04A-9DDB-8956EA89D7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541040" y="-307075"/>
            <a:ext cx="45719" cy="11277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170055" y="86028"/>
            <a:ext cx="473905" cy="46647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 rot="16200000">
            <a:off x="481224" y="403300"/>
            <a:ext cx="318044" cy="306451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1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E5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85000"/>
        <a:buFont typeface="Lucida Grande"/>
        <a:buChar char="&gt;"/>
        <a:defRPr sz="2000" kern="1200">
          <a:solidFill>
            <a:srgbClr val="003E51"/>
          </a:solidFill>
          <a:latin typeface="+mj-lt"/>
          <a:ea typeface="+mn-ea"/>
          <a:cs typeface="+mn-cs"/>
        </a:defRPr>
      </a:lvl3pPr>
      <a:lvl4pPr marL="1657350" indent="-285750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rgbClr val="003E5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E5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5D34239C-B352-0948-B9CE-E2E2EB6EF3E9}" type="datetimeFigureOut">
              <a:rPr lang="en-US" smtClean="0">
                <a:solidFill>
                  <a:srgbClr val="6399AE"/>
                </a:solidFill>
              </a:rPr>
              <a:pPr/>
              <a:t>10/18/2016</a:t>
            </a:fld>
            <a:endParaRPr lang="en-US" dirty="0">
              <a:solidFill>
                <a:srgbClr val="6399A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6399AE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BCBSRI_CMYK_HZ_2C_313_K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786" y="6419848"/>
            <a:ext cx="1007762" cy="251941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8327978" y="6419848"/>
            <a:ext cx="0" cy="251941"/>
          </a:xfrm>
          <a:prstGeom prst="line">
            <a:avLst/>
          </a:prstGeom>
          <a:ln w="63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D055DDE3-9986-F04A-9DDB-8956EA89D7CA}" type="slidenum">
              <a:rPr lang="en-US" smtClean="0">
                <a:solidFill>
                  <a:srgbClr val="6399AE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6399AE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541040" y="-307075"/>
            <a:ext cx="45719" cy="112779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99A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170055" y="86028"/>
            <a:ext cx="473905" cy="46647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99A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 rot="16200000">
            <a:off x="481224" y="403300"/>
            <a:ext cx="318044" cy="306451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6399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5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E5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85000"/>
        <a:buFont typeface="Lucida Grande"/>
        <a:buChar char="&gt;"/>
        <a:defRPr sz="2000" kern="1200">
          <a:solidFill>
            <a:srgbClr val="003E51"/>
          </a:solidFill>
          <a:latin typeface="+mj-lt"/>
          <a:ea typeface="+mn-ea"/>
          <a:cs typeface="+mn-cs"/>
        </a:defRPr>
      </a:lvl3pPr>
      <a:lvl4pPr marL="1657350" indent="-285750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rgbClr val="003E5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E5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mkto-sj070107.com/VKFE000Kd40D000Wh87Fdh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comments" Target="../comments/commen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49303" y="5981948"/>
            <a:ext cx="5182153" cy="495300"/>
          </a:xfrm>
        </p:spPr>
        <p:txBody>
          <a:bodyPr>
            <a:normAutofit/>
          </a:bodyPr>
          <a:lstStyle/>
          <a:p>
            <a:pPr algn="r"/>
            <a:r>
              <a:rPr lang="en-US" sz="1600" dirty="0" smtClean="0"/>
              <a:t>Charlotte Crist, BS, RN-BC, CCM, CPHQ</a:t>
            </a: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05675" y="1167098"/>
            <a:ext cx="5638324" cy="47218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  <a:p>
            <a:r>
              <a:rPr lang="en-US" dirty="0" smtClean="0"/>
              <a:t>Practicing with Value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73" y="1562076"/>
            <a:ext cx="2088655" cy="196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150" y="3980252"/>
            <a:ext cx="2191306" cy="178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69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959" y="1505"/>
            <a:ext cx="8229600" cy="1143000"/>
          </a:xfrm>
        </p:spPr>
        <p:txBody>
          <a:bodyPr/>
          <a:lstStyle/>
          <a:p>
            <a:r>
              <a:rPr lang="en-US" dirty="0" smtClean="0"/>
              <a:t>Patient search – member </a:t>
            </a:r>
            <a:r>
              <a:rPr lang="en-US" dirty="0"/>
              <a:t>g</a:t>
            </a:r>
            <a:r>
              <a:rPr lang="en-US" dirty="0" smtClean="0"/>
              <a:t>aps in care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230" y="1600200"/>
            <a:ext cx="724154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594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10" y="25256"/>
            <a:ext cx="8229600" cy="1143000"/>
          </a:xfrm>
        </p:spPr>
        <p:txBody>
          <a:bodyPr/>
          <a:lstStyle/>
          <a:p>
            <a:r>
              <a:rPr lang="en-US" dirty="0"/>
              <a:t>Patient </a:t>
            </a:r>
            <a:r>
              <a:rPr lang="en-US" dirty="0" smtClean="0"/>
              <a:t>search </a:t>
            </a:r>
            <a:r>
              <a:rPr lang="en-US" dirty="0"/>
              <a:t>– </a:t>
            </a:r>
            <a:r>
              <a:rPr lang="en-US" dirty="0" smtClean="0"/>
              <a:t>gaps </a:t>
            </a:r>
            <a:r>
              <a:rPr lang="en-US" dirty="0"/>
              <a:t>in </a:t>
            </a:r>
            <a:r>
              <a:rPr lang="en-US" dirty="0" smtClean="0"/>
              <a:t>care data entry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230" y="1600200"/>
            <a:ext cx="724154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780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207" y="37132"/>
            <a:ext cx="8229600" cy="1143000"/>
          </a:xfrm>
        </p:spPr>
        <p:txBody>
          <a:bodyPr/>
          <a:lstStyle/>
          <a:p>
            <a:r>
              <a:rPr lang="en-US" dirty="0"/>
              <a:t>Patient </a:t>
            </a:r>
            <a:r>
              <a:rPr lang="en-US" dirty="0" smtClean="0"/>
              <a:t>search </a:t>
            </a:r>
            <a:r>
              <a:rPr lang="en-US" dirty="0"/>
              <a:t>– </a:t>
            </a:r>
            <a:r>
              <a:rPr lang="en-US" dirty="0" smtClean="0"/>
              <a:t>gaps </a:t>
            </a:r>
            <a:r>
              <a:rPr lang="en-US" dirty="0"/>
              <a:t>in </a:t>
            </a:r>
            <a:r>
              <a:rPr lang="en-US" dirty="0" smtClean="0"/>
              <a:t>care data entry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230" y="1600200"/>
            <a:ext cx="724154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671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8" y="49008"/>
            <a:ext cx="8229600" cy="1143000"/>
          </a:xfrm>
        </p:spPr>
        <p:txBody>
          <a:bodyPr/>
          <a:lstStyle/>
          <a:p>
            <a:r>
              <a:rPr lang="en-US" dirty="0"/>
              <a:t>Patient </a:t>
            </a:r>
            <a:r>
              <a:rPr lang="en-US" dirty="0" smtClean="0"/>
              <a:t>search </a:t>
            </a:r>
            <a:r>
              <a:rPr lang="en-US" dirty="0"/>
              <a:t>- </a:t>
            </a:r>
            <a:r>
              <a:rPr lang="en-US" dirty="0" smtClean="0"/>
              <a:t>utilization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22" y="1179616"/>
            <a:ext cx="7152904" cy="500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047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082" y="109889"/>
            <a:ext cx="8229600" cy="1143000"/>
          </a:xfrm>
        </p:spPr>
        <p:txBody>
          <a:bodyPr/>
          <a:lstStyle/>
          <a:p>
            <a:r>
              <a:rPr lang="en-US" dirty="0"/>
              <a:t>Patient </a:t>
            </a:r>
            <a:r>
              <a:rPr lang="en-US" dirty="0" smtClean="0"/>
              <a:t>search </a:t>
            </a:r>
            <a:r>
              <a:rPr lang="en-US" dirty="0"/>
              <a:t>- p</a:t>
            </a:r>
            <a:r>
              <a:rPr lang="en-US" dirty="0" smtClean="0"/>
              <a:t>roviders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230" y="1263259"/>
            <a:ext cx="724154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548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083" y="25256"/>
            <a:ext cx="8229600" cy="1143000"/>
          </a:xfrm>
        </p:spPr>
        <p:txBody>
          <a:bodyPr/>
          <a:lstStyle/>
          <a:p>
            <a:r>
              <a:rPr lang="en-US" dirty="0"/>
              <a:t>Patient </a:t>
            </a:r>
            <a:r>
              <a:rPr lang="en-US" dirty="0" smtClean="0"/>
              <a:t>search </a:t>
            </a:r>
            <a:r>
              <a:rPr lang="en-US" dirty="0"/>
              <a:t>- </a:t>
            </a:r>
            <a:r>
              <a:rPr lang="en-US" dirty="0" smtClean="0"/>
              <a:t>prescriptions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230" y="1417638"/>
            <a:ext cx="724154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192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04" y="108383"/>
            <a:ext cx="8229600" cy="1143000"/>
          </a:xfrm>
        </p:spPr>
        <p:txBody>
          <a:bodyPr/>
          <a:lstStyle/>
          <a:p>
            <a:r>
              <a:rPr lang="en-US" dirty="0"/>
              <a:t>Population </a:t>
            </a:r>
            <a:r>
              <a:rPr lang="en-US" dirty="0" smtClean="0"/>
              <a:t>health </a:t>
            </a:r>
            <a:r>
              <a:rPr lang="en-US" dirty="0"/>
              <a:t>p</a:t>
            </a:r>
            <a:r>
              <a:rPr lang="en-US" dirty="0" smtClean="0"/>
              <a:t>anels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230" y="1402794"/>
            <a:ext cx="724154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981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704" y="25256"/>
            <a:ext cx="8229600" cy="1143000"/>
          </a:xfrm>
        </p:spPr>
        <p:txBody>
          <a:bodyPr/>
          <a:lstStyle/>
          <a:p>
            <a:r>
              <a:rPr lang="en-US" dirty="0"/>
              <a:t>Patient </a:t>
            </a:r>
            <a:r>
              <a:rPr lang="en-US" dirty="0" smtClean="0"/>
              <a:t>panels </a:t>
            </a:r>
            <a:r>
              <a:rPr lang="en-US" dirty="0"/>
              <a:t>– </a:t>
            </a:r>
            <a:r>
              <a:rPr lang="en-US" dirty="0" smtClean="0"/>
              <a:t>high-risk members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230" y="1600200"/>
            <a:ext cx="724154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689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332" y="-22245"/>
            <a:ext cx="8229600" cy="1019772"/>
          </a:xfrm>
        </p:spPr>
        <p:txBody>
          <a:bodyPr/>
          <a:lstStyle/>
          <a:p>
            <a:r>
              <a:rPr lang="en-US" dirty="0"/>
              <a:t>Care </a:t>
            </a:r>
            <a:r>
              <a:rPr lang="en-US" dirty="0" smtClean="0"/>
              <a:t>gap search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230" y="1227633"/>
            <a:ext cx="724154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270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59" y="71294"/>
            <a:ext cx="8229600" cy="1143000"/>
          </a:xfrm>
        </p:spPr>
        <p:txBody>
          <a:bodyPr/>
          <a:lstStyle/>
          <a:p>
            <a:r>
              <a:rPr lang="en-US" dirty="0"/>
              <a:t>Care </a:t>
            </a:r>
            <a:r>
              <a:rPr lang="en-US" dirty="0" smtClean="0"/>
              <a:t>gap search </a:t>
            </a:r>
            <a:r>
              <a:rPr lang="en-US" dirty="0"/>
              <a:t>– </a:t>
            </a:r>
            <a:r>
              <a:rPr lang="en-US" dirty="0" smtClean="0"/>
              <a:t>mouse-overs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230" y="1212789"/>
            <a:ext cx="724154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3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79" y="136566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615779"/>
              </p:ext>
            </p:extLst>
          </p:nvPr>
        </p:nvGraphicFramePr>
        <p:xfrm>
          <a:off x="831273" y="1397000"/>
          <a:ext cx="7695209" cy="3291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95209"/>
              </a:tblGrid>
              <a:tr h="370840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2200" dirty="0" smtClean="0">
                        <a:solidFill>
                          <a:schemeClr val="bg2"/>
                        </a:solidFill>
                        <a:latin typeface="+mj-lt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2"/>
                          </a:solidFill>
                          <a:latin typeface="+mj-lt"/>
                        </a:rPr>
                        <a:t>Analysis of payer data (population health tool)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200" dirty="0" smtClean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2200" dirty="0" smtClean="0">
                        <a:solidFill>
                          <a:schemeClr val="bg2"/>
                        </a:solidFill>
                        <a:latin typeface="+mj-lt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2"/>
                          </a:solidFill>
                          <a:latin typeface="+mj-lt"/>
                        </a:rPr>
                        <a:t>Measurement of current performance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sz="2200" dirty="0" smtClean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2200" dirty="0" smtClean="0">
                        <a:solidFill>
                          <a:schemeClr val="bg2"/>
                        </a:solidFill>
                        <a:latin typeface="+mj-lt"/>
                      </a:endParaRP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dirty="0" smtClean="0">
                          <a:solidFill>
                            <a:schemeClr val="bg2"/>
                          </a:solidFill>
                          <a:latin typeface="+mj-lt"/>
                        </a:rPr>
                        <a:t>Utilization of data to drive organizational change</a:t>
                      </a:r>
                    </a:p>
                    <a:p>
                      <a:pPr marL="342900" marR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2200" dirty="0" smtClean="0">
                        <a:solidFill>
                          <a:schemeClr val="bg2"/>
                        </a:solidFill>
                        <a:latin typeface="+mj-lt"/>
                      </a:endParaRPr>
                    </a:p>
                  </a:txBody>
                  <a:tcPr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88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1180" y="668791"/>
            <a:ext cx="6551732" cy="373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E</a:t>
            </a:r>
            <a:r>
              <a:rPr sz="2800" spc="5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x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cl</a:t>
            </a:r>
            <a:r>
              <a:rPr sz="2800" spc="-5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u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di</a:t>
            </a:r>
            <a:r>
              <a:rPr sz="2800" spc="-1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n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g a </a:t>
            </a:r>
            <a:r>
              <a:rPr sz="2800" spc="-15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P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at</a:t>
            </a:r>
            <a:r>
              <a:rPr sz="2800" spc="-1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ie</a:t>
            </a:r>
            <a:r>
              <a:rPr sz="2800" spc="-2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n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t f</a:t>
            </a:r>
            <a:r>
              <a:rPr sz="2800" spc="-15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r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om</a:t>
            </a:r>
            <a:r>
              <a:rPr sz="2800" spc="-5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a</a:t>
            </a:r>
            <a:r>
              <a:rPr sz="2800" spc="5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M</a:t>
            </a:r>
            <a:r>
              <a:rPr sz="2800" spc="-1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ea</a:t>
            </a:r>
            <a:r>
              <a:rPr sz="2800" spc="-25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s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ure</a:t>
            </a:r>
            <a:r>
              <a:rPr sz="2800" spc="-5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(</a:t>
            </a:r>
            <a:r>
              <a:rPr sz="2800" spc="-2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D</a:t>
            </a:r>
            <a:r>
              <a:rPr sz="2800" spc="-1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e</a:t>
            </a:r>
            <a:r>
              <a:rPr sz="2800" spc="-2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n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om</a:t>
            </a:r>
            <a:r>
              <a:rPr sz="2800" spc="-5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i</a:t>
            </a:r>
            <a:r>
              <a:rPr sz="2800" spc="-15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n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ator)</a:t>
            </a:r>
            <a:endParaRPr sz="28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1181" y="4233863"/>
            <a:ext cx="5345953" cy="52950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75765" y="2130831"/>
            <a:ext cx="6992471" cy="29727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9834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0122" y="4348162"/>
            <a:ext cx="6598024" cy="52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4706" y="1824934"/>
            <a:ext cx="6791511" cy="36177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2"/>
          <p:cNvSpPr txBox="1"/>
          <p:nvPr/>
        </p:nvSpPr>
        <p:spPr>
          <a:xfrm>
            <a:off x="1061180" y="681404"/>
            <a:ext cx="6551732" cy="3731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E</a:t>
            </a:r>
            <a:r>
              <a:rPr sz="2800" spc="5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x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cl</a:t>
            </a:r>
            <a:r>
              <a:rPr sz="2800" spc="-5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u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di</a:t>
            </a:r>
            <a:r>
              <a:rPr lang="en-US" sz="2800" spc="-10" dirty="0">
                <a:solidFill>
                  <a:schemeClr val="tx2"/>
                </a:solidFill>
                <a:latin typeface="+mj-lt"/>
                <a:cs typeface="Arial" pitchFamily="34" charset="0"/>
              </a:rPr>
              <a:t>n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g a </a:t>
            </a:r>
            <a:r>
              <a:rPr sz="2800" spc="-15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P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at</a:t>
            </a:r>
            <a:r>
              <a:rPr sz="2800" spc="-1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ie</a:t>
            </a:r>
            <a:r>
              <a:rPr sz="2800" spc="-2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n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t f</a:t>
            </a:r>
            <a:r>
              <a:rPr sz="2800" spc="-15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r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om</a:t>
            </a:r>
            <a:r>
              <a:rPr sz="2800" spc="-5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a</a:t>
            </a:r>
            <a:r>
              <a:rPr sz="2800" spc="5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M</a:t>
            </a:r>
            <a:r>
              <a:rPr sz="2800" spc="-1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ea</a:t>
            </a:r>
            <a:r>
              <a:rPr sz="2800" spc="-25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s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ure</a:t>
            </a:r>
            <a:r>
              <a:rPr sz="2800" spc="-5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(</a:t>
            </a:r>
            <a:r>
              <a:rPr sz="2800" spc="-2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D</a:t>
            </a:r>
            <a:r>
              <a:rPr sz="2800" spc="-1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e</a:t>
            </a:r>
            <a:r>
              <a:rPr sz="2800" spc="-2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n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om</a:t>
            </a:r>
            <a:r>
              <a:rPr sz="2800" spc="-5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i</a:t>
            </a:r>
            <a:r>
              <a:rPr sz="2800" spc="-15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n</a:t>
            </a:r>
            <a:r>
              <a:rPr sz="2800" spc="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ator)</a:t>
            </a:r>
            <a:endParaRPr sz="280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273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85" y="117290"/>
            <a:ext cx="8229600" cy="1143000"/>
          </a:xfrm>
        </p:spPr>
        <p:txBody>
          <a:bodyPr/>
          <a:lstStyle/>
          <a:p>
            <a:r>
              <a:rPr lang="en-US" dirty="0"/>
              <a:t>Generate </a:t>
            </a:r>
            <a:r>
              <a:rPr lang="en-US" dirty="0" smtClean="0"/>
              <a:t>letters </a:t>
            </a:r>
            <a:r>
              <a:rPr lang="en-US" dirty="0"/>
              <a:t>for </a:t>
            </a:r>
            <a:r>
              <a:rPr lang="en-US" dirty="0" smtClean="0"/>
              <a:t>gaps </a:t>
            </a:r>
            <a:r>
              <a:rPr lang="en-US" dirty="0"/>
              <a:t>in </a:t>
            </a:r>
            <a:r>
              <a:rPr lang="en-US" dirty="0" smtClean="0"/>
              <a:t>care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230" y="1260290"/>
            <a:ext cx="724154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99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460" y="49007"/>
            <a:ext cx="8229600" cy="877268"/>
          </a:xfrm>
        </p:spPr>
        <p:txBody>
          <a:bodyPr/>
          <a:lstStyle/>
          <a:p>
            <a:r>
              <a:rPr lang="en-US" dirty="0"/>
              <a:t>Gaps </a:t>
            </a:r>
            <a:r>
              <a:rPr lang="en-US" dirty="0" smtClean="0"/>
              <a:t>in care letter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230" y="1417638"/>
            <a:ext cx="724154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15682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330" y="120259"/>
            <a:ext cx="8229600" cy="1143000"/>
          </a:xfrm>
        </p:spPr>
        <p:txBody>
          <a:bodyPr/>
          <a:lstStyle/>
          <a:p>
            <a:r>
              <a:rPr lang="en-US" dirty="0"/>
              <a:t>Utilization – </a:t>
            </a:r>
            <a:r>
              <a:rPr lang="en-US" dirty="0" smtClean="0"/>
              <a:t>Inpatient, </a:t>
            </a:r>
            <a:r>
              <a:rPr lang="en-US" dirty="0"/>
              <a:t>ED, UC, </a:t>
            </a:r>
            <a:r>
              <a:rPr lang="en-US" dirty="0" smtClean="0"/>
              <a:t>Ambulatory Surgery, </a:t>
            </a:r>
            <a:r>
              <a:rPr lang="en-US" dirty="0"/>
              <a:t>Radiology, </a:t>
            </a:r>
            <a:r>
              <a:rPr lang="en-US" dirty="0" err="1"/>
              <a:t>Pharma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230" y="1453265"/>
            <a:ext cx="724154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198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958" y="0"/>
            <a:ext cx="8229600" cy="997527"/>
          </a:xfrm>
        </p:spPr>
        <p:txBody>
          <a:bodyPr/>
          <a:lstStyle/>
          <a:p>
            <a:r>
              <a:rPr lang="en-US" dirty="0"/>
              <a:t>Quality </a:t>
            </a:r>
            <a:r>
              <a:rPr lang="en-US" dirty="0" smtClean="0"/>
              <a:t>measure summary reports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230" y="1417638"/>
            <a:ext cx="724154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5543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959" y="132134"/>
            <a:ext cx="8229600" cy="817892"/>
          </a:xfrm>
        </p:spPr>
        <p:txBody>
          <a:bodyPr/>
          <a:lstStyle/>
          <a:p>
            <a:r>
              <a:rPr lang="en-US" dirty="0"/>
              <a:t>Report </a:t>
            </a:r>
            <a:r>
              <a:rPr lang="en-US" dirty="0" smtClean="0"/>
              <a:t>scheduler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230" y="1417638"/>
            <a:ext cx="724154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3148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332" y="14886"/>
            <a:ext cx="8229600" cy="1143000"/>
          </a:xfrm>
        </p:spPr>
        <p:txBody>
          <a:bodyPr/>
          <a:lstStyle/>
          <a:p>
            <a:r>
              <a:rPr lang="en-US" dirty="0"/>
              <a:t>Creating Charts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230" y="1417638"/>
            <a:ext cx="724154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150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834" y="124691"/>
            <a:ext cx="8229600" cy="896587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230" y="1267691"/>
            <a:ext cx="724154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824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208" y="120259"/>
            <a:ext cx="8229600" cy="829767"/>
          </a:xfrm>
        </p:spPr>
        <p:txBody>
          <a:bodyPr/>
          <a:lstStyle/>
          <a:p>
            <a:r>
              <a:rPr lang="en-US" dirty="0" smtClean="0"/>
              <a:t>How to get access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0356" y="1077686"/>
            <a:ext cx="4527479" cy="47600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81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83127"/>
            <a:ext cx="8229600" cy="1143000"/>
          </a:xfrm>
        </p:spPr>
        <p:txBody>
          <a:bodyPr/>
          <a:lstStyle/>
          <a:p>
            <a:r>
              <a:rPr lang="en-US" dirty="0" smtClean="0"/>
              <a:t>Value-based </a:t>
            </a:r>
            <a:r>
              <a:rPr lang="en-US" dirty="0"/>
              <a:t>c</a:t>
            </a:r>
            <a:r>
              <a:rPr lang="en-US" dirty="0" smtClean="0"/>
              <a:t>are </a:t>
            </a:r>
            <a:r>
              <a:rPr lang="en-US" dirty="0"/>
              <a:t>m</a:t>
            </a:r>
            <a:r>
              <a:rPr lang="en-US" dirty="0" smtClean="0"/>
              <a:t>anagement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p</a:t>
            </a:r>
            <a:r>
              <a:rPr lang="en-US" dirty="0" smtClean="0"/>
              <a:t>opulation </a:t>
            </a:r>
            <a:r>
              <a:rPr lang="en-US" dirty="0"/>
              <a:t>h</a:t>
            </a:r>
            <a:r>
              <a:rPr lang="en-US" dirty="0" smtClean="0"/>
              <a:t>ealth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12172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3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26"/>
            <a:ext cx="8229600" cy="1143000"/>
          </a:xfrm>
        </p:spPr>
        <p:txBody>
          <a:bodyPr/>
          <a:lstStyle/>
          <a:p>
            <a:r>
              <a:rPr lang="en-US" dirty="0" smtClean="0"/>
              <a:t>Practice Information Accuracy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9899"/>
            <a:ext cx="8229600" cy="2116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Having accurate information is a CMS requirement and a contractual obligation under your BCBSRI provider agreement. More importantly, it helps our members find you when searching for a provider. </a:t>
            </a: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2"/>
                </a:solidFill>
              </a:rPr>
              <a:t>Please review your practice information in our </a:t>
            </a:r>
            <a:r>
              <a:rPr lang="en-US" sz="1600" u="sng" dirty="0" smtClean="0">
                <a:solidFill>
                  <a:schemeClr val="tx2"/>
                </a:solidFill>
              </a:rPr>
              <a:t>Find a Doctor tool</a:t>
            </a:r>
            <a:r>
              <a:rPr lang="en-US" sz="1600" dirty="0" smtClean="0">
                <a:solidFill>
                  <a:schemeClr val="tx2"/>
                </a:solidFill>
              </a:rPr>
              <a:t>, focusing on the following areas: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276108"/>
              </p:ext>
            </p:extLst>
          </p:nvPr>
        </p:nvGraphicFramePr>
        <p:xfrm>
          <a:off x="696034" y="2640353"/>
          <a:ext cx="7656396" cy="25005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62569"/>
                <a:gridCol w="3493827"/>
              </a:tblGrid>
              <a:tr h="171144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Provider first and last name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Practice name 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684576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Practice location or locations</a:t>
                      </a:r>
                    </a:p>
                    <a:p>
                      <a:r>
                        <a:rPr lang="en-US" sz="1600" i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(only locations where a patient can make an appointment to see the provider should be listed in our Find a Doctor tool)</a:t>
                      </a:r>
                    </a:p>
                  </a:txBody>
                  <a:tcPr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E5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Practice phone number or numbers</a:t>
                      </a:r>
                    </a:p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171144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Specialty and sub-specialties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Panel status</a:t>
                      </a:r>
                    </a:p>
                  </a:txBody>
                  <a:tcPr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42786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BCBSRI product participation 	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NPI</a:t>
                      </a:r>
                    </a:p>
                  </a:txBody>
                  <a:tcPr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  <a:tr h="29950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+mn-cs"/>
                        </a:rPr>
                        <a:t>Wheelchair accessibility</a:t>
                      </a:r>
                    </a:p>
                  </a:txBody>
                  <a:tcPr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+mj-lt"/>
                      </a:endParaRPr>
                    </a:p>
                  </a:txBody>
                  <a:tcPr>
                    <a:lnL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5911" y="5274859"/>
            <a:ext cx="78065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E51"/>
                </a:solidFill>
                <a:latin typeface="Arial"/>
              </a:rPr>
              <a:t>If updates are needed, please fill out and submit the BCBSRI Practitioner Change Form. If you have any questions, please email </a:t>
            </a:r>
            <a:r>
              <a:rPr lang="en-US" sz="1600" u="sng" dirty="0">
                <a:solidFill>
                  <a:srgbClr val="003E51"/>
                </a:solidFill>
                <a:latin typeface="Arial"/>
              </a:rPr>
              <a:t>ProviderRelations@bcbsri.org</a:t>
            </a:r>
            <a:r>
              <a:rPr lang="en-US" sz="1600" dirty="0">
                <a:solidFill>
                  <a:srgbClr val="003E51"/>
                </a:solidFill>
                <a:latin typeface="Arial"/>
              </a:rPr>
              <a:t> or call your provider relations representative.</a:t>
            </a:r>
            <a:endParaRPr lang="en-US" sz="1600" dirty="0">
              <a:solidFill>
                <a:srgbClr val="003E51"/>
              </a:solidFill>
              <a:latin typeface="Arial"/>
              <a:hlinkClick r:id="rId3"/>
            </a:endParaRPr>
          </a:p>
          <a:p>
            <a:endParaRPr lang="en-US" dirty="0">
              <a:solidFill>
                <a:srgbClr val="A200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715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17083"/>
            <a:ext cx="7849918" cy="2657473"/>
          </a:xfrm>
        </p:spPr>
        <p:txBody>
          <a:bodyPr>
            <a:normAutofit/>
          </a:bodyPr>
          <a:lstStyle/>
          <a:p>
            <a:pPr algn="ctr"/>
            <a:r>
              <a:rPr lang="en-US" sz="3900" dirty="0" smtClean="0"/>
              <a:t>Thank You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6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9810" y="1461699"/>
            <a:ext cx="7754587" cy="137895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694624"/>
            <a:ext cx="8229600" cy="712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Population Health Management Tool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811" y="2959407"/>
            <a:ext cx="7754588" cy="3275140"/>
          </a:xfrm>
        </p:spPr>
        <p:txBody>
          <a:bodyPr>
            <a:normAutofit fontScale="62500" lnSpcReduction="20000"/>
          </a:bodyPr>
          <a:lstStyle/>
          <a:p>
            <a:pPr marL="457200" lvl="2" indent="0" defTabSz="9144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endParaRPr lang="en-US" altLang="en-US" dirty="0" smtClean="0">
              <a:solidFill>
                <a:schemeClr val="tx2"/>
              </a:solidFill>
              <a:ea typeface="ＭＳ Ｐゴシック" pitchFamily="34" charset="-128"/>
              <a:cs typeface="Arial" pitchFamily="34" charset="0"/>
            </a:endParaRPr>
          </a:p>
          <a:p>
            <a:pPr marL="457200" lvl="2" indent="0" defTabSz="9144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en-US" altLang="en-US" b="1" dirty="0" smtClean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Provides </a:t>
            </a:r>
            <a:r>
              <a:rPr lang="en-US" altLang="en-US" b="1" dirty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timely, actionable data to providers in an electronic </a:t>
            </a:r>
            <a:r>
              <a:rPr lang="en-US" altLang="en-US" b="1" dirty="0" smtClean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format</a:t>
            </a:r>
          </a:p>
          <a:p>
            <a:pPr marL="457200" lvl="2" indent="0" defTabSz="9144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en-US" b="1" dirty="0" smtClean="0">
                <a:solidFill>
                  <a:srgbClr val="002060"/>
                </a:solidFill>
              </a:rPr>
              <a:t>across </a:t>
            </a:r>
            <a:r>
              <a:rPr lang="en-US" b="1" dirty="0">
                <a:solidFill>
                  <a:srgbClr val="002060"/>
                </a:solidFill>
              </a:rPr>
              <a:t>multiple providers, or by  single </a:t>
            </a:r>
            <a:r>
              <a:rPr lang="en-US" b="1" dirty="0" smtClean="0">
                <a:solidFill>
                  <a:srgbClr val="002060"/>
                </a:solidFill>
              </a:rPr>
              <a:t>provider</a:t>
            </a:r>
          </a:p>
          <a:p>
            <a:pPr marL="457200" lvl="2" indent="0" defTabSz="9144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endParaRPr lang="en-US" sz="2000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Highlights </a:t>
            </a:r>
            <a:r>
              <a:rPr lang="en-US" b="1" dirty="0">
                <a:solidFill>
                  <a:srgbClr val="002060"/>
                </a:solidFill>
              </a:rPr>
              <a:t>variations in care at the provider, location and network </a:t>
            </a:r>
            <a:r>
              <a:rPr lang="en-US" b="1" dirty="0" smtClean="0">
                <a:solidFill>
                  <a:srgbClr val="002060"/>
                </a:solidFill>
              </a:rPr>
              <a:t>level  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     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Highlights </a:t>
            </a:r>
            <a:r>
              <a:rPr lang="en-US" b="1" dirty="0">
                <a:solidFill>
                  <a:srgbClr val="002060"/>
                </a:solidFill>
              </a:rPr>
              <a:t>patients stratified as high risk with numerous </a:t>
            </a:r>
            <a:r>
              <a:rPr lang="en-US" b="1" dirty="0" smtClean="0">
                <a:solidFill>
                  <a:srgbClr val="002060"/>
                </a:solidFill>
              </a:rPr>
              <a:t>data points</a:t>
            </a:r>
          </a:p>
          <a:p>
            <a:pPr marL="457200" lvl="1" indent="0">
              <a:buNone/>
            </a:pPr>
            <a:endParaRPr lang="en-US" altLang="en-US" b="1" dirty="0">
              <a:solidFill>
                <a:srgbClr val="002060"/>
              </a:solidFill>
              <a:ea typeface="ＭＳ Ｐゴシック" pitchFamily="34" charset="-128"/>
              <a:cs typeface="Arial" pitchFamily="34" charset="0"/>
            </a:endParaRPr>
          </a:p>
          <a:p>
            <a:pPr marL="457200" lvl="2" indent="0" defTabSz="9144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en-US" altLang="en-US" b="1" dirty="0" smtClean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Improves </a:t>
            </a:r>
            <a:r>
              <a:rPr lang="en-US" altLang="en-US" b="1" dirty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patient care </a:t>
            </a:r>
            <a:r>
              <a:rPr lang="en-US" altLang="en-US" b="1" dirty="0" smtClean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outcomes</a:t>
            </a:r>
          </a:p>
          <a:p>
            <a:pPr marL="457200" lvl="2" indent="0" defTabSz="9144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endParaRPr lang="en-US" altLang="en-US" b="1" dirty="0">
              <a:solidFill>
                <a:srgbClr val="002060"/>
              </a:solidFill>
              <a:ea typeface="ＭＳ Ｐゴシック" pitchFamily="34" charset="-128"/>
              <a:cs typeface="Arial" pitchFamily="34" charset="0"/>
            </a:endParaRPr>
          </a:p>
          <a:p>
            <a:pPr marL="457200" lvl="2" indent="0" defTabSz="9144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en-US" altLang="en-US" b="1" dirty="0" smtClean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Lowers </a:t>
            </a:r>
            <a:r>
              <a:rPr lang="en-US" altLang="en-US" b="1" dirty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healthcare costs  </a:t>
            </a:r>
            <a:endParaRPr lang="en-US" altLang="en-US" b="1" dirty="0" smtClean="0">
              <a:solidFill>
                <a:srgbClr val="002060"/>
              </a:solidFill>
              <a:ea typeface="ＭＳ Ｐゴシック" pitchFamily="34" charset="-128"/>
              <a:cs typeface="Arial" pitchFamily="34" charset="0"/>
            </a:endParaRPr>
          </a:p>
          <a:p>
            <a:pPr marL="457200" lvl="2" indent="0" defTabSz="9144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endParaRPr lang="en-US" altLang="en-US" b="1" dirty="0">
              <a:solidFill>
                <a:srgbClr val="002060"/>
              </a:solidFill>
              <a:ea typeface="ＭＳ Ｐゴシック" pitchFamily="34" charset="-128"/>
              <a:cs typeface="Arial" pitchFamily="34" charset="0"/>
            </a:endParaRPr>
          </a:p>
          <a:p>
            <a:pPr marL="457200" lvl="2" indent="0" defTabSz="914400">
              <a:spcBef>
                <a:spcPts val="0"/>
              </a:spcBef>
              <a:spcAft>
                <a:spcPts val="600"/>
              </a:spcAft>
              <a:buSzTx/>
              <a:buNone/>
              <a:defRPr/>
            </a:pPr>
            <a:r>
              <a:rPr lang="en-US" altLang="en-US" b="1" dirty="0" smtClean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P</a:t>
            </a:r>
            <a:r>
              <a:rPr lang="en-US" altLang="en-US" b="1" dirty="0" smtClean="0">
                <a:solidFill>
                  <a:srgbClr val="002060"/>
                </a:solidFill>
              </a:rPr>
              <a:t>rovides </a:t>
            </a:r>
            <a:r>
              <a:rPr lang="en-US" altLang="en-US" b="1" dirty="0">
                <a:solidFill>
                  <a:srgbClr val="002060"/>
                </a:solidFill>
              </a:rPr>
              <a:t>tools and resources to support performance initiatives, such as the PCP Quality </a:t>
            </a:r>
            <a:r>
              <a:rPr lang="en-US" altLang="en-US" b="1" dirty="0"/>
              <a:t>Incentive </a:t>
            </a:r>
            <a:r>
              <a:rPr lang="en-US" altLang="en-US" b="1" dirty="0" smtClean="0"/>
              <a:t>Program</a:t>
            </a:r>
            <a:endParaRPr lang="en-US" b="1" dirty="0" smtClean="0"/>
          </a:p>
          <a:p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0550" y="1459250"/>
            <a:ext cx="79438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  <a:latin typeface="+mj-lt"/>
              </a:rPr>
              <a:t>Blue Insights is a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web-based solution that allows providers to manage </a:t>
            </a:r>
            <a:r>
              <a:rPr lang="en-US" sz="2000" dirty="0" smtClean="0">
                <a:solidFill>
                  <a:schemeClr val="bg2"/>
                </a:solidFill>
                <a:latin typeface="+mj-lt"/>
              </a:rPr>
              <a:t>populations of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patients by aggregating member, provider, medical and pharmacy claims, EHR data, lab results, and immunization </a:t>
            </a:r>
            <a:r>
              <a:rPr lang="en-US" sz="2000" dirty="0" smtClean="0">
                <a:solidFill>
                  <a:schemeClr val="bg2"/>
                </a:solidFill>
                <a:latin typeface="+mj-lt"/>
              </a:rPr>
              <a:t>data.</a:t>
            </a: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1" y="0"/>
            <a:ext cx="2447925" cy="87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1" y="152400"/>
            <a:ext cx="2447925" cy="87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9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79810" y="1461699"/>
            <a:ext cx="7754587" cy="137895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718374"/>
            <a:ext cx="8229600" cy="712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Population Health Management Tool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811" y="2959407"/>
            <a:ext cx="7754588" cy="3275140"/>
          </a:xfrm>
        </p:spPr>
        <p:txBody>
          <a:bodyPr>
            <a:normAutofit lnSpcReduction="10000"/>
          </a:bodyPr>
          <a:lstStyle/>
          <a:p>
            <a:r>
              <a:rPr lang="en-US" sz="1900" dirty="0" smtClean="0">
                <a:solidFill>
                  <a:schemeClr val="accent1">
                    <a:lumMod val="50000"/>
                  </a:schemeClr>
                </a:solidFill>
              </a:rPr>
              <a:t>Includes: </a:t>
            </a:r>
          </a:p>
          <a:p>
            <a:pPr lvl="1"/>
            <a:endParaRPr lang="en-US" sz="1900" dirty="0" smtClean="0"/>
          </a:p>
          <a:p>
            <a:pPr lvl="1"/>
            <a:r>
              <a:rPr lang="en-US" sz="1900" dirty="0" smtClean="0"/>
              <a:t>Chronic </a:t>
            </a:r>
            <a:r>
              <a:rPr lang="en-US" sz="1900" dirty="0" smtClean="0"/>
              <a:t>condition reports: Number of attributed patients with specified diagnosis </a:t>
            </a:r>
          </a:p>
          <a:p>
            <a:pPr lvl="1"/>
            <a:r>
              <a:rPr lang="en-US" sz="1900" dirty="0" smtClean="0"/>
              <a:t>Quality </a:t>
            </a:r>
            <a:r>
              <a:rPr lang="en-US" sz="1900" dirty="0" smtClean="0"/>
              <a:t>Care Gaps: </a:t>
            </a:r>
            <a:r>
              <a:rPr lang="en-US" sz="1900" dirty="0"/>
              <a:t>measures </a:t>
            </a:r>
            <a:r>
              <a:rPr lang="en-US" sz="1900" dirty="0" smtClean="0"/>
              <a:t>achievements </a:t>
            </a:r>
            <a:r>
              <a:rPr lang="en-US" sz="1900" dirty="0"/>
              <a:t>for completing quality targets </a:t>
            </a:r>
            <a:r>
              <a:rPr lang="en-US" sz="1900" dirty="0" smtClean="0"/>
              <a:t>(e.g. HEDIS or SIM measures)</a:t>
            </a:r>
          </a:p>
          <a:p>
            <a:pPr lvl="1"/>
            <a:r>
              <a:rPr lang="en-US" sz="1900" dirty="0"/>
              <a:t>Utilization reports: </a:t>
            </a:r>
            <a:r>
              <a:rPr lang="en-US" sz="1900" dirty="0" smtClean="0"/>
              <a:t>Includes ED, inpatient</a:t>
            </a:r>
            <a:r>
              <a:rPr lang="en-US" sz="1900" dirty="0"/>
              <a:t>, </a:t>
            </a:r>
            <a:r>
              <a:rPr lang="en-US" sz="1900" dirty="0" smtClean="0"/>
              <a:t> radiology, prescribing</a:t>
            </a:r>
          </a:p>
          <a:p>
            <a:pPr lvl="1"/>
            <a:r>
              <a:rPr lang="en-US" sz="1900" dirty="0" smtClean="0"/>
              <a:t>High-Risk patient identification: Patients w/ identified high-risk factors requiring targeted interventions</a:t>
            </a:r>
          </a:p>
          <a:p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90548" y="1459250"/>
            <a:ext cx="79438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2"/>
                </a:solidFill>
                <a:latin typeface="+mj-lt"/>
              </a:rPr>
              <a:t>Blue Insights is a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web-based solution that allows providers to manage </a:t>
            </a:r>
            <a:r>
              <a:rPr lang="en-US" sz="2000" dirty="0" smtClean="0">
                <a:solidFill>
                  <a:schemeClr val="bg2"/>
                </a:solidFill>
                <a:latin typeface="+mj-lt"/>
              </a:rPr>
              <a:t>populations of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patients by aggregating member, provider, medical and pharmacy claims, EHR data, lab results, and immunization </a:t>
            </a:r>
            <a:r>
              <a:rPr lang="en-US" sz="2000" dirty="0" smtClean="0">
                <a:solidFill>
                  <a:schemeClr val="bg2"/>
                </a:solidFill>
                <a:latin typeface="+mj-lt"/>
              </a:rPr>
              <a:t>data.</a:t>
            </a:r>
            <a:r>
              <a:rPr lang="en-US" dirty="0">
                <a:solidFill>
                  <a:schemeClr val="bg2"/>
                </a:solidFill>
              </a:rPr>
              <a:t/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1" y="0"/>
            <a:ext cx="2447925" cy="87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1" y="152400"/>
            <a:ext cx="2447925" cy="872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4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21" y="69176"/>
            <a:ext cx="8229600" cy="845224"/>
          </a:xfrm>
        </p:spPr>
        <p:txBody>
          <a:bodyPr/>
          <a:lstStyle/>
          <a:p>
            <a:r>
              <a:rPr lang="en-US" dirty="0" smtClean="0"/>
              <a:t>Who uses Blue Insights?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300337"/>
              </p:ext>
            </p:extLst>
          </p:nvPr>
        </p:nvGraphicFramePr>
        <p:xfrm>
          <a:off x="570015" y="1045922"/>
          <a:ext cx="8015844" cy="496227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015844"/>
              </a:tblGrid>
              <a:tr h="327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2"/>
                          </a:solidFill>
                          <a:latin typeface="+mj-lt"/>
                        </a:rPr>
                        <a:t>Blue Insights </a:t>
                      </a:r>
                      <a:r>
                        <a:rPr lang="en-US" sz="1600" b="1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is available to:</a:t>
                      </a:r>
                    </a:p>
                  </a:txBody>
                  <a:tcPr marT="45713" marB="45713"/>
                </a:tc>
              </a:tr>
              <a:tr h="590837">
                <a:tc>
                  <a:txBody>
                    <a:bodyPr/>
                    <a:lstStyle/>
                    <a:p>
                      <a:pPr marL="742950" lvl="1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Primary care providers and their clinical teams in internal medicine, family practice and pediatrics</a:t>
                      </a:r>
                    </a:p>
                  </a:txBody>
                  <a:tcPr marT="45713" marB="45713"/>
                </a:tc>
              </a:tr>
              <a:tr h="327520">
                <a:tc>
                  <a:txBody>
                    <a:bodyPr/>
                    <a:lstStyle/>
                    <a:p>
                      <a:pPr marL="0" lvl="1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i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How it helps providers:</a:t>
                      </a:r>
                      <a:endParaRPr lang="en-US" sz="1600" b="1" i="0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T="45713" marB="45713"/>
                </a:tc>
              </a:tr>
              <a:tr h="2074704">
                <a:tc>
                  <a:txBody>
                    <a:bodyPr/>
                    <a:lstStyle/>
                    <a:p>
                      <a:pPr marL="742950" lvl="3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latin typeface="+mj-lt"/>
                        </a:rPr>
                        <a:t>The Registry’s </a:t>
                      </a: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allows the Providers and network to manage their patients’ care proactively.</a:t>
                      </a:r>
                    </a:p>
                    <a:p>
                      <a:pPr marL="742950" lvl="3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It allows provider to see the following for each attributed member:</a:t>
                      </a:r>
                    </a:p>
                    <a:p>
                      <a:pPr marL="1200150" lvl="4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All utilization; inpatient, ER, ambulatory surgery, radiology, pharmacy</a:t>
                      </a:r>
                    </a:p>
                    <a:p>
                      <a:pPr marL="1200150" lvl="4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All prescriptions a member has filled </a:t>
                      </a:r>
                    </a:p>
                    <a:p>
                      <a:pPr marL="1200150" lvl="4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All gaps in care</a:t>
                      </a:r>
                    </a:p>
                    <a:p>
                      <a:pPr marL="1200150" lvl="4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All providers a member has seen</a:t>
                      </a:r>
                    </a:p>
                    <a:p>
                      <a:pPr marL="1200150" lvl="4" indent="-285750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aseline="0" dirty="0" smtClean="0">
                          <a:solidFill>
                            <a:schemeClr val="tx2"/>
                          </a:solidFill>
                          <a:latin typeface="+mj-lt"/>
                        </a:rPr>
                        <a:t>High-risk patient stratification</a:t>
                      </a:r>
                    </a:p>
                  </a:txBody>
                  <a:tcPr marT="45713" marB="45713"/>
                </a:tc>
              </a:tr>
              <a:tr h="32752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1600" b="1" dirty="0" smtClean="0">
                          <a:solidFill>
                            <a:schemeClr val="tx2"/>
                          </a:solidFill>
                          <a:latin typeface="+mj-lt"/>
                          <a:ea typeface="ＭＳ Ｐゴシック" pitchFamily="34" charset="-128"/>
                        </a:rPr>
                        <a:t>Blue</a:t>
                      </a:r>
                      <a:r>
                        <a:rPr lang="en-US" altLang="en-US" sz="1600" b="1" baseline="0" dirty="0" smtClean="0">
                          <a:solidFill>
                            <a:schemeClr val="tx2"/>
                          </a:solidFill>
                          <a:latin typeface="+mj-lt"/>
                          <a:ea typeface="ＭＳ Ｐゴシック" pitchFamily="34" charset="-128"/>
                        </a:rPr>
                        <a:t> Insights allows for:</a:t>
                      </a:r>
                      <a:endParaRPr lang="en-US" altLang="en-US" sz="1600" b="1" dirty="0" smtClean="0">
                        <a:solidFill>
                          <a:schemeClr val="tx2"/>
                        </a:solidFill>
                        <a:latin typeface="+mj-lt"/>
                        <a:ea typeface="ＭＳ Ｐゴシック" pitchFamily="34" charset="-128"/>
                      </a:endParaRPr>
                    </a:p>
                  </a:txBody>
                  <a:tcPr marT="45713" marB="45713"/>
                </a:tc>
              </a:tr>
              <a:tr h="1290939">
                <a:tc>
                  <a:txBody>
                    <a:bodyPr/>
                    <a:lstStyle/>
                    <a:p>
                      <a:pPr marL="690563" indent="-285750" algn="l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 smtClean="0">
                          <a:solidFill>
                            <a:schemeClr val="tx2"/>
                          </a:solidFill>
                          <a:latin typeface="+mj-lt"/>
                          <a:ea typeface="ＭＳ Ｐゴシック" pitchFamily="34" charset="-128"/>
                        </a:rPr>
                        <a:t>Notification of gaps in care</a:t>
                      </a:r>
                    </a:p>
                    <a:p>
                      <a:pPr marL="690563" indent="-285750" algn="l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 smtClean="0">
                          <a:solidFill>
                            <a:schemeClr val="tx2"/>
                          </a:solidFill>
                          <a:latin typeface="+mj-lt"/>
                          <a:ea typeface="ＭＳ Ｐゴシック" pitchFamily="34" charset="-128"/>
                        </a:rPr>
                        <a:t>Interaction</a:t>
                      </a:r>
                      <a:r>
                        <a:rPr lang="en-US" altLang="en-US" sz="1400" baseline="0" dirty="0" smtClean="0">
                          <a:solidFill>
                            <a:schemeClr val="tx2"/>
                          </a:solidFill>
                          <a:latin typeface="+mj-lt"/>
                          <a:ea typeface="ＭＳ Ｐゴシック" pitchFamily="34" charset="-128"/>
                        </a:rPr>
                        <a:t> with the system</a:t>
                      </a:r>
                      <a:r>
                        <a:rPr lang="en-US" altLang="en-US" sz="1400" dirty="0" smtClean="0">
                          <a:solidFill>
                            <a:schemeClr val="tx2"/>
                          </a:solidFill>
                          <a:latin typeface="+mj-lt"/>
                          <a:ea typeface="ＭＳ Ｐゴシック" pitchFamily="34" charset="-128"/>
                        </a:rPr>
                        <a:t> to notify BCBSRI of any data exclusions</a:t>
                      </a:r>
                    </a:p>
                    <a:p>
                      <a:pPr marL="690563" indent="-285750" algn="l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 smtClean="0">
                          <a:solidFill>
                            <a:schemeClr val="tx2"/>
                          </a:solidFill>
                          <a:latin typeface="+mj-lt"/>
                          <a:ea typeface="ＭＳ Ｐゴシック" pitchFamily="34" charset="-128"/>
                        </a:rPr>
                        <a:t>The manual entry of services to close gaps in care </a:t>
                      </a:r>
                    </a:p>
                    <a:p>
                      <a:pPr marL="690563" indent="-285750" algn="l" eaLnBrk="1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 smtClean="0">
                          <a:solidFill>
                            <a:schemeClr val="tx2"/>
                          </a:solidFill>
                          <a:latin typeface="+mj-lt"/>
                          <a:ea typeface="ＭＳ Ｐゴシック" pitchFamily="34" charset="-128"/>
                        </a:rPr>
                        <a:t>A reduction in the need for onsite visits for HEDIS </a:t>
                      </a:r>
                    </a:p>
                  </a:txBody>
                  <a:tcPr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215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208" y="0"/>
            <a:ext cx="8229600" cy="985652"/>
          </a:xfrm>
        </p:spPr>
        <p:txBody>
          <a:bodyPr/>
          <a:lstStyle/>
          <a:p>
            <a:r>
              <a:rPr lang="en-US" dirty="0" smtClean="0"/>
              <a:t>Welcome page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c7ctso\AppData\Local\Temp\notesC9812B\CG_welc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255"/>
            <a:ext cx="9144000" cy="489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5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330" y="0"/>
            <a:ext cx="8229600" cy="1143000"/>
          </a:xfrm>
        </p:spPr>
        <p:txBody>
          <a:bodyPr/>
          <a:lstStyle/>
          <a:p>
            <a:r>
              <a:rPr lang="en-US" dirty="0" smtClean="0"/>
              <a:t>Welcome page </a:t>
            </a:r>
            <a:r>
              <a:rPr lang="en-US" dirty="0"/>
              <a:t>c</a:t>
            </a:r>
            <a:r>
              <a:rPr lang="en-US" dirty="0" smtClean="0"/>
              <a:t>ont’d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230" y="1600200"/>
            <a:ext cx="724154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247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207" y="37132"/>
            <a:ext cx="8229600" cy="1143000"/>
          </a:xfrm>
        </p:spPr>
        <p:txBody>
          <a:bodyPr/>
          <a:lstStyle/>
          <a:p>
            <a:r>
              <a:rPr lang="en-US" dirty="0" smtClean="0"/>
              <a:t>Patient search – member 360 view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1230" y="1600200"/>
            <a:ext cx="724154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653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REPORTCONTROLSVISIBLE" val="Empty"/>
  <p:tag name="_AMO_UNIQUEIDENTIFIER" val="6150beb8-02bd-4050-a3ca-d7aeda6429d6"/>
</p:tagLst>
</file>

<file path=ppt/theme/theme1.xml><?xml version="1.0" encoding="utf-8"?>
<a:theme xmlns:a="http://schemas.openxmlformats.org/drawingml/2006/main" name="BCBSRI">
  <a:themeElements>
    <a:clrScheme name="BCBSRI BRAND COLORS">
      <a:dk1>
        <a:srgbClr val="A20067"/>
      </a:dk1>
      <a:lt1>
        <a:srgbClr val="6399AE"/>
      </a:lt1>
      <a:dk2>
        <a:srgbClr val="003E51"/>
      </a:dk2>
      <a:lt2>
        <a:srgbClr val="FFFFFF"/>
      </a:lt2>
      <a:accent1>
        <a:srgbClr val="0091DA"/>
      </a:accent1>
      <a:accent2>
        <a:srgbClr val="5BC2E7"/>
      </a:accent2>
      <a:accent3>
        <a:srgbClr val="F1BE48"/>
      </a:accent3>
      <a:accent4>
        <a:srgbClr val="DDCBA4"/>
      </a:accent4>
      <a:accent5>
        <a:srgbClr val="78BE20"/>
      </a:accent5>
      <a:accent6>
        <a:srgbClr val="C4D600"/>
      </a:accent6>
      <a:hlink>
        <a:srgbClr val="0091DA"/>
      </a:hlink>
      <a:folHlink>
        <a:srgbClr val="5BC2E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BCBSRI">
  <a:themeElements>
    <a:clrScheme name="BCBSRI BRAND COLORS">
      <a:dk1>
        <a:srgbClr val="A20067"/>
      </a:dk1>
      <a:lt1>
        <a:srgbClr val="6399AE"/>
      </a:lt1>
      <a:dk2>
        <a:srgbClr val="003E51"/>
      </a:dk2>
      <a:lt2>
        <a:srgbClr val="FFFFFF"/>
      </a:lt2>
      <a:accent1>
        <a:srgbClr val="0091DA"/>
      </a:accent1>
      <a:accent2>
        <a:srgbClr val="5BC2E7"/>
      </a:accent2>
      <a:accent3>
        <a:srgbClr val="F1BE48"/>
      </a:accent3>
      <a:accent4>
        <a:srgbClr val="DDCBA4"/>
      </a:accent4>
      <a:accent5>
        <a:srgbClr val="78BE20"/>
      </a:accent5>
      <a:accent6>
        <a:srgbClr val="C4D600"/>
      </a:accent6>
      <a:hlink>
        <a:srgbClr val="0091DA"/>
      </a:hlink>
      <a:folHlink>
        <a:srgbClr val="5BC2E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5560</TotalTime>
  <Words>903</Words>
  <Application>Microsoft Office PowerPoint</Application>
  <PresentationFormat>On-screen Show (4:3)</PresentationFormat>
  <Paragraphs>125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BCBSRI</vt:lpstr>
      <vt:lpstr>1_BCBSRI</vt:lpstr>
      <vt:lpstr>PowerPoint Presentation</vt:lpstr>
      <vt:lpstr>Overview</vt:lpstr>
      <vt:lpstr>Value-based care management  in population health</vt:lpstr>
      <vt:lpstr> Population Health Management Tool</vt:lpstr>
      <vt:lpstr> Population Health Management Tool</vt:lpstr>
      <vt:lpstr>Who uses Blue Insights?</vt:lpstr>
      <vt:lpstr>Welcome page</vt:lpstr>
      <vt:lpstr>Welcome page cont’d</vt:lpstr>
      <vt:lpstr>Patient search – member 360 view</vt:lpstr>
      <vt:lpstr>Patient search – member gaps in care</vt:lpstr>
      <vt:lpstr>Patient search – gaps in care data entry</vt:lpstr>
      <vt:lpstr>Patient search – gaps in care data entry</vt:lpstr>
      <vt:lpstr>Patient search - utilization</vt:lpstr>
      <vt:lpstr>Patient search - providers</vt:lpstr>
      <vt:lpstr>Patient search - prescriptions</vt:lpstr>
      <vt:lpstr>Population health panels</vt:lpstr>
      <vt:lpstr>Patient panels – high-risk members</vt:lpstr>
      <vt:lpstr>Care gap search</vt:lpstr>
      <vt:lpstr>Care gap search – mouse-overs</vt:lpstr>
      <vt:lpstr>PowerPoint Presentation</vt:lpstr>
      <vt:lpstr>PowerPoint Presentation</vt:lpstr>
      <vt:lpstr>Generate letters for gaps in care</vt:lpstr>
      <vt:lpstr>Gaps in care letter</vt:lpstr>
      <vt:lpstr>Utilization – Inpatient, ED, UC, Ambulatory Surgery, Radiology, Pharma</vt:lpstr>
      <vt:lpstr>Quality measure summary reports</vt:lpstr>
      <vt:lpstr>Report scheduler</vt:lpstr>
      <vt:lpstr>Creating Charts</vt:lpstr>
      <vt:lpstr>References</vt:lpstr>
      <vt:lpstr>How to get access</vt:lpstr>
      <vt:lpstr>Practice Information Accuracy</vt:lpstr>
      <vt:lpstr>Thank You    </vt:lpstr>
    </vt:vector>
  </TitlesOfParts>
  <Company>BCBSRI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DCOM335 DCOM335</dc:creator>
  <cp:lastModifiedBy>Charlotte Crist</cp:lastModifiedBy>
  <cp:revision>104</cp:revision>
  <dcterms:created xsi:type="dcterms:W3CDTF">2015-09-16T11:39:03Z</dcterms:created>
  <dcterms:modified xsi:type="dcterms:W3CDTF">2016-10-18T19:02:11Z</dcterms:modified>
</cp:coreProperties>
</file>