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.xml" ContentType="application/vnd.openxmlformats-officedocument.drawingml.chart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587" r:id="rId4"/>
    <p:sldMasterId id="2147484602" r:id="rId5"/>
    <p:sldMasterId id="2147484561" r:id="rId6"/>
    <p:sldMasterId id="2147484573" r:id="rId7"/>
  </p:sldMasterIdLst>
  <p:notesMasterIdLst>
    <p:notesMasterId r:id="rId76"/>
  </p:notesMasterIdLst>
  <p:handoutMasterIdLst>
    <p:handoutMasterId r:id="rId77"/>
  </p:handoutMasterIdLst>
  <p:sldIdLst>
    <p:sldId id="888" r:id="rId8"/>
    <p:sldId id="893" r:id="rId9"/>
    <p:sldId id="887" r:id="rId10"/>
    <p:sldId id="636" r:id="rId11"/>
    <p:sldId id="745" r:id="rId12"/>
    <p:sldId id="543" r:id="rId13"/>
    <p:sldId id="542" r:id="rId14"/>
    <p:sldId id="889" r:id="rId15"/>
    <p:sldId id="813" r:id="rId16"/>
    <p:sldId id="873" r:id="rId17"/>
    <p:sldId id="850" r:id="rId18"/>
    <p:sldId id="869" r:id="rId19"/>
    <p:sldId id="870" r:id="rId20"/>
    <p:sldId id="816" r:id="rId21"/>
    <p:sldId id="868" r:id="rId22"/>
    <p:sldId id="896" r:id="rId23"/>
    <p:sldId id="874" r:id="rId24"/>
    <p:sldId id="880" r:id="rId25"/>
    <p:sldId id="882" r:id="rId26"/>
    <p:sldId id="886" r:id="rId27"/>
    <p:sldId id="746" r:id="rId28"/>
    <p:sldId id="747" r:id="rId29"/>
    <p:sldId id="748" r:id="rId30"/>
    <p:sldId id="589" r:id="rId31"/>
    <p:sldId id="853" r:id="rId32"/>
    <p:sldId id="265" r:id="rId33"/>
    <p:sldId id="828" r:id="rId34"/>
    <p:sldId id="830" r:id="rId35"/>
    <p:sldId id="831" r:id="rId36"/>
    <p:sldId id="832" r:id="rId37"/>
    <p:sldId id="833" r:id="rId38"/>
    <p:sldId id="514" r:id="rId39"/>
    <p:sldId id="546" r:id="rId40"/>
    <p:sldId id="555" r:id="rId41"/>
    <p:sldId id="812" r:id="rId42"/>
    <p:sldId id="857" r:id="rId43"/>
    <p:sldId id="890" r:id="rId44"/>
    <p:sldId id="860" r:id="rId45"/>
    <p:sldId id="854" r:id="rId46"/>
    <p:sldId id="856" r:id="rId47"/>
    <p:sldId id="891" r:id="rId48"/>
    <p:sldId id="840" r:id="rId49"/>
    <p:sldId id="841" r:id="rId50"/>
    <p:sldId id="842" r:id="rId51"/>
    <p:sldId id="843" r:id="rId52"/>
    <p:sldId id="863" r:id="rId53"/>
    <p:sldId id="844" r:id="rId54"/>
    <p:sldId id="762" r:id="rId55"/>
    <p:sldId id="764" r:id="rId56"/>
    <p:sldId id="895" r:id="rId57"/>
    <p:sldId id="802" r:id="rId58"/>
    <p:sldId id="834" r:id="rId59"/>
    <p:sldId id="835" r:id="rId60"/>
    <p:sldId id="836" r:id="rId61"/>
    <p:sldId id="837" r:id="rId62"/>
    <p:sldId id="864" r:id="rId63"/>
    <p:sldId id="825" r:id="rId64"/>
    <p:sldId id="826" r:id="rId65"/>
    <p:sldId id="865" r:id="rId66"/>
    <p:sldId id="787" r:id="rId67"/>
    <p:sldId id="804" r:id="rId68"/>
    <p:sldId id="658" r:id="rId69"/>
    <p:sldId id="810" r:id="rId70"/>
    <p:sldId id="852" r:id="rId71"/>
    <p:sldId id="300" r:id="rId72"/>
    <p:sldId id="301" r:id="rId73"/>
    <p:sldId id="579" r:id="rId74"/>
    <p:sldId id="710" r:id="rId75"/>
  </p:sldIdLst>
  <p:sldSz cx="9144000" cy="6858000" type="screen4x3"/>
  <p:notesSz cx="7053263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>
          <p15:clr>
            <a:srgbClr val="A4A3A4"/>
          </p15:clr>
        </p15:guide>
        <p15:guide id="2" pos="22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CC"/>
    <a:srgbClr val="0000FF"/>
    <a:srgbClr val="007E39"/>
    <a:srgbClr val="D6A300"/>
    <a:srgbClr val="C04080"/>
    <a:srgbClr val="8585FF"/>
    <a:srgbClr val="F23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71" autoAdjust="0"/>
    <p:restoredTop sz="91367" autoAdjust="0"/>
  </p:normalViewPr>
  <p:slideViewPr>
    <p:cSldViewPr>
      <p:cViewPr varScale="1">
        <p:scale>
          <a:sx n="103" d="100"/>
          <a:sy n="103" d="100"/>
        </p:scale>
        <p:origin x="162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7236"/>
    </p:cViewPr>
  </p:sorterViewPr>
  <p:notesViewPr>
    <p:cSldViewPr>
      <p:cViewPr varScale="1">
        <p:scale>
          <a:sx n="72" d="100"/>
          <a:sy n="72" d="100"/>
        </p:scale>
        <p:origin x="-2748" y="-114"/>
      </p:cViewPr>
      <p:guideLst>
        <p:guide orient="horz" pos="2933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bliese\My%20Documents\Dropbox\Urgent%20Care\Urgent%20Care%20Analysis%20Fall%20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/>
              <a:t>Census vs. Provider Staffing (May - Oct)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'Staffing Ratios'!$B$3</c:f>
              <c:strCache>
                <c:ptCount val="1"/>
                <c:pt idx="0">
                  <c:v>Arrivals</c:v>
                </c:pt>
              </c:strCache>
            </c:strRef>
          </c:tx>
          <c:invertIfNegative val="0"/>
          <c:cat>
            <c:numRef>
              <c:f>'Staffing Ratios'!$A$4:$A$14</c:f>
              <c:numCache>
                <c:formatCode>hh:mm</c:formatCode>
                <c:ptCount val="11"/>
                <c:pt idx="0">
                  <c:v>0.33333333333333298</c:v>
                </c:pt>
                <c:pt idx="1">
                  <c:v>0.375</c:v>
                </c:pt>
                <c:pt idx="2">
                  <c:v>0.41666666666666702</c:v>
                </c:pt>
                <c:pt idx="3">
                  <c:v>0.45833333333333298</c:v>
                </c:pt>
                <c:pt idx="4">
                  <c:v>0.5</c:v>
                </c:pt>
                <c:pt idx="5">
                  <c:v>0.54166666666666696</c:v>
                </c:pt>
                <c:pt idx="6">
                  <c:v>0.58333333333333304</c:v>
                </c:pt>
                <c:pt idx="7">
                  <c:v>0.625</c:v>
                </c:pt>
                <c:pt idx="8">
                  <c:v>0.66666666666666696</c:v>
                </c:pt>
                <c:pt idx="9">
                  <c:v>0.70833333333333304</c:v>
                </c:pt>
                <c:pt idx="10">
                  <c:v>0.75</c:v>
                </c:pt>
              </c:numCache>
            </c:numRef>
          </c:cat>
          <c:val>
            <c:numRef>
              <c:f>'Staffing Ratios'!$B$4:$B$14</c:f>
              <c:numCache>
                <c:formatCode>General</c:formatCode>
                <c:ptCount val="11"/>
                <c:pt idx="0">
                  <c:v>838</c:v>
                </c:pt>
                <c:pt idx="1">
                  <c:v>587</c:v>
                </c:pt>
                <c:pt idx="2">
                  <c:v>598</c:v>
                </c:pt>
                <c:pt idx="3">
                  <c:v>559</c:v>
                </c:pt>
                <c:pt idx="4">
                  <c:v>627</c:v>
                </c:pt>
                <c:pt idx="5">
                  <c:v>563</c:v>
                </c:pt>
                <c:pt idx="6">
                  <c:v>574</c:v>
                </c:pt>
                <c:pt idx="7">
                  <c:v>470</c:v>
                </c:pt>
                <c:pt idx="8">
                  <c:v>447</c:v>
                </c:pt>
                <c:pt idx="9">
                  <c:v>362</c:v>
                </c:pt>
                <c:pt idx="10">
                  <c:v>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511294528"/>
        <c:axId val="511294920"/>
      </c:barChart>
      <c:lineChart>
        <c:grouping val="standard"/>
        <c:varyColors val="0"/>
        <c:ser>
          <c:idx val="1"/>
          <c:order val="1"/>
          <c:tx>
            <c:strRef>
              <c:f>'Staffing Ratios'!$C$3</c:f>
              <c:strCache>
                <c:ptCount val="1"/>
                <c:pt idx="0">
                  <c:v>Provider Staffing</c:v>
                </c:pt>
              </c:strCache>
            </c:strRef>
          </c:tx>
          <c:marker>
            <c:symbol val="none"/>
          </c:marker>
          <c:cat>
            <c:numRef>
              <c:f>'Staffing Ratios'!$A$4:$A$14</c:f>
              <c:numCache>
                <c:formatCode>hh:mm</c:formatCode>
                <c:ptCount val="11"/>
                <c:pt idx="0">
                  <c:v>0.33333333333333298</c:v>
                </c:pt>
                <c:pt idx="1">
                  <c:v>0.375</c:v>
                </c:pt>
                <c:pt idx="2">
                  <c:v>0.41666666666666702</c:v>
                </c:pt>
                <c:pt idx="3">
                  <c:v>0.45833333333333298</c:v>
                </c:pt>
                <c:pt idx="4">
                  <c:v>0.5</c:v>
                </c:pt>
                <c:pt idx="5">
                  <c:v>0.54166666666666696</c:v>
                </c:pt>
                <c:pt idx="6">
                  <c:v>0.58333333333333304</c:v>
                </c:pt>
                <c:pt idx="7">
                  <c:v>0.625</c:v>
                </c:pt>
                <c:pt idx="8">
                  <c:v>0.66666666666666696</c:v>
                </c:pt>
                <c:pt idx="9">
                  <c:v>0.70833333333333304</c:v>
                </c:pt>
                <c:pt idx="10">
                  <c:v>0.75</c:v>
                </c:pt>
              </c:numCache>
            </c:numRef>
          </c:cat>
          <c:val>
            <c:numRef>
              <c:f>'Staffing Ratios'!$C$4:$C$14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1295704"/>
        <c:axId val="511295312"/>
      </c:lineChart>
      <c:catAx>
        <c:axId val="511294528"/>
        <c:scaling>
          <c:orientation val="minMax"/>
        </c:scaling>
        <c:delete val="0"/>
        <c:axPos val="b"/>
        <c:numFmt formatCode="hh:mm" sourceLinked="1"/>
        <c:majorTickMark val="none"/>
        <c:minorTickMark val="none"/>
        <c:tickLblPos val="nextTo"/>
        <c:crossAx val="511294920"/>
        <c:crosses val="autoZero"/>
        <c:auto val="1"/>
        <c:lblAlgn val="ctr"/>
        <c:lblOffset val="100"/>
        <c:noMultiLvlLbl val="0"/>
      </c:catAx>
      <c:valAx>
        <c:axId val="51129492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511294528"/>
        <c:crosses val="autoZero"/>
        <c:crossBetween val="between"/>
      </c:valAx>
      <c:valAx>
        <c:axId val="51129531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511295704"/>
        <c:crosses val="max"/>
        <c:crossBetween val="between"/>
      </c:valAx>
      <c:catAx>
        <c:axId val="511295704"/>
        <c:scaling>
          <c:orientation val="minMax"/>
        </c:scaling>
        <c:delete val="1"/>
        <c:axPos val="b"/>
        <c:numFmt formatCode="hh:mm" sourceLinked="1"/>
        <c:majorTickMark val="out"/>
        <c:minorTickMark val="none"/>
        <c:tickLblPos val="none"/>
        <c:crossAx val="511295312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6190F6-B8DF-384D-892F-550415FF85C7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6A184D-6B82-864F-BEDE-1B8ADFC52632}">
      <dgm:prSet/>
      <dgm:spPr/>
      <dgm:t>
        <a:bodyPr/>
        <a:lstStyle/>
        <a:p>
          <a:pPr rtl="0"/>
          <a:r>
            <a:rPr lang="en-US" dirty="0" smtClean="0"/>
            <a:t>Sort</a:t>
          </a:r>
        </a:p>
        <a:p>
          <a:pPr rtl="0"/>
          <a:r>
            <a:rPr lang="en-US" dirty="0" smtClean="0"/>
            <a:t>(</a:t>
          </a:r>
          <a:r>
            <a:rPr lang="en-US" dirty="0" err="1" smtClean="0"/>
            <a:t>Seiri</a:t>
          </a:r>
          <a:r>
            <a:rPr lang="en-US" dirty="0" smtClean="0"/>
            <a:t>)</a:t>
          </a:r>
          <a:endParaRPr lang="en-US" dirty="0"/>
        </a:p>
      </dgm:t>
    </dgm:pt>
    <dgm:pt modelId="{E2020373-06A5-D142-AA2D-B8511CF71DAA}" type="parTrans" cxnId="{27E2A81C-62A8-4F4A-882C-F6C1C63D84CE}">
      <dgm:prSet/>
      <dgm:spPr/>
      <dgm:t>
        <a:bodyPr/>
        <a:lstStyle/>
        <a:p>
          <a:endParaRPr lang="en-US"/>
        </a:p>
      </dgm:t>
    </dgm:pt>
    <dgm:pt modelId="{75D02183-A54C-0946-B15A-6190A054EAA5}" type="sibTrans" cxnId="{27E2A81C-62A8-4F4A-882C-F6C1C63D84CE}">
      <dgm:prSet/>
      <dgm:spPr/>
      <dgm:t>
        <a:bodyPr/>
        <a:lstStyle/>
        <a:p>
          <a:endParaRPr lang="en-US"/>
        </a:p>
      </dgm:t>
    </dgm:pt>
    <dgm:pt modelId="{6807437C-3742-C84D-9403-542352D83B40}">
      <dgm:prSet/>
      <dgm:spPr/>
      <dgm:t>
        <a:bodyPr/>
        <a:lstStyle/>
        <a:p>
          <a:r>
            <a:rPr lang="en-US" dirty="0" smtClean="0"/>
            <a:t>Set in order (</a:t>
          </a:r>
          <a:r>
            <a:rPr lang="en-US" dirty="0" err="1" smtClean="0"/>
            <a:t>Seiton</a:t>
          </a:r>
          <a:r>
            <a:rPr lang="en-US" dirty="0" smtClean="0"/>
            <a:t>)</a:t>
          </a:r>
          <a:endParaRPr lang="en-US" dirty="0"/>
        </a:p>
      </dgm:t>
    </dgm:pt>
    <dgm:pt modelId="{40C28A2E-85EB-C94A-A68B-08F9BB12E46C}" type="parTrans" cxnId="{B895E77D-8074-C441-B497-C8192A80639C}">
      <dgm:prSet/>
      <dgm:spPr/>
      <dgm:t>
        <a:bodyPr/>
        <a:lstStyle/>
        <a:p>
          <a:endParaRPr lang="en-US"/>
        </a:p>
      </dgm:t>
    </dgm:pt>
    <dgm:pt modelId="{AB7917AF-3A25-5E44-A605-671B7A4C64D6}" type="sibTrans" cxnId="{B895E77D-8074-C441-B497-C8192A80639C}">
      <dgm:prSet/>
      <dgm:spPr/>
      <dgm:t>
        <a:bodyPr/>
        <a:lstStyle/>
        <a:p>
          <a:endParaRPr lang="en-US"/>
        </a:p>
      </dgm:t>
    </dgm:pt>
    <dgm:pt modelId="{3489397E-03AB-D24F-B49B-80297333720B}">
      <dgm:prSet/>
      <dgm:spPr/>
      <dgm:t>
        <a:bodyPr/>
        <a:lstStyle/>
        <a:p>
          <a:r>
            <a:rPr lang="en-US" dirty="0" smtClean="0"/>
            <a:t>Shine</a:t>
          </a:r>
        </a:p>
        <a:p>
          <a:r>
            <a:rPr lang="en-US" dirty="0" smtClean="0"/>
            <a:t>(</a:t>
          </a:r>
          <a:r>
            <a:rPr lang="en-US" dirty="0" err="1" smtClean="0"/>
            <a:t>Seiso</a:t>
          </a:r>
          <a:r>
            <a:rPr lang="en-US" dirty="0" smtClean="0"/>
            <a:t>)</a:t>
          </a:r>
          <a:endParaRPr lang="en-US" dirty="0"/>
        </a:p>
      </dgm:t>
    </dgm:pt>
    <dgm:pt modelId="{B6813EC9-A388-374A-90B9-4C49A86A685C}" type="parTrans" cxnId="{4A65E9FF-17F1-B747-942F-9F686A6AB5B7}">
      <dgm:prSet/>
      <dgm:spPr/>
      <dgm:t>
        <a:bodyPr/>
        <a:lstStyle/>
        <a:p>
          <a:endParaRPr lang="en-US"/>
        </a:p>
      </dgm:t>
    </dgm:pt>
    <dgm:pt modelId="{979BA1D7-5511-954C-A6CE-05BE84DAE11A}" type="sibTrans" cxnId="{4A65E9FF-17F1-B747-942F-9F686A6AB5B7}">
      <dgm:prSet/>
      <dgm:spPr/>
      <dgm:t>
        <a:bodyPr/>
        <a:lstStyle/>
        <a:p>
          <a:endParaRPr lang="en-US"/>
        </a:p>
      </dgm:t>
    </dgm:pt>
    <dgm:pt modelId="{8FD8C5F0-69AE-1C42-98A8-B43DBDA9A3DC}">
      <dgm:prSet/>
      <dgm:spPr/>
      <dgm:t>
        <a:bodyPr/>
        <a:lstStyle/>
        <a:p>
          <a:r>
            <a:rPr lang="en-US" dirty="0" smtClean="0"/>
            <a:t>Standardize</a:t>
          </a:r>
        </a:p>
        <a:p>
          <a:r>
            <a:rPr lang="en-US" dirty="0" smtClean="0"/>
            <a:t>(</a:t>
          </a:r>
          <a:r>
            <a:rPr lang="en-US" dirty="0" err="1" smtClean="0"/>
            <a:t>Seiketsu</a:t>
          </a:r>
          <a:r>
            <a:rPr lang="en-US" dirty="0" smtClean="0"/>
            <a:t>)</a:t>
          </a:r>
          <a:endParaRPr lang="en-US" dirty="0"/>
        </a:p>
      </dgm:t>
    </dgm:pt>
    <dgm:pt modelId="{226556AB-9817-2146-8162-175C47CD4082}" type="parTrans" cxnId="{D4A1FEBF-8D12-D84E-AE96-29DC96E4775E}">
      <dgm:prSet/>
      <dgm:spPr/>
      <dgm:t>
        <a:bodyPr/>
        <a:lstStyle/>
        <a:p>
          <a:endParaRPr lang="en-US"/>
        </a:p>
      </dgm:t>
    </dgm:pt>
    <dgm:pt modelId="{48D8701B-14CE-7F4A-8008-EEE13E92862E}" type="sibTrans" cxnId="{D4A1FEBF-8D12-D84E-AE96-29DC96E4775E}">
      <dgm:prSet/>
      <dgm:spPr/>
      <dgm:t>
        <a:bodyPr/>
        <a:lstStyle/>
        <a:p>
          <a:endParaRPr lang="en-US"/>
        </a:p>
      </dgm:t>
    </dgm:pt>
    <dgm:pt modelId="{5B8F90B5-730C-A24D-AF77-95680D14ED55}">
      <dgm:prSet/>
      <dgm:spPr/>
      <dgm:t>
        <a:bodyPr/>
        <a:lstStyle/>
        <a:p>
          <a:r>
            <a:rPr lang="en-US" dirty="0" smtClean="0"/>
            <a:t>Sustain</a:t>
          </a:r>
        </a:p>
        <a:p>
          <a:r>
            <a:rPr lang="en-US" dirty="0" smtClean="0"/>
            <a:t>(</a:t>
          </a:r>
          <a:r>
            <a:rPr lang="en-US" dirty="0" err="1" smtClean="0"/>
            <a:t>Shitsuke</a:t>
          </a:r>
          <a:r>
            <a:rPr lang="en-US" dirty="0" smtClean="0"/>
            <a:t>)</a:t>
          </a:r>
          <a:endParaRPr lang="en-US" dirty="0"/>
        </a:p>
      </dgm:t>
    </dgm:pt>
    <dgm:pt modelId="{2B7648A5-7CEA-894C-A7C9-595DF0951152}" type="parTrans" cxnId="{41F3BB6B-99D3-9F41-9975-61AD21CE1F59}">
      <dgm:prSet/>
      <dgm:spPr/>
      <dgm:t>
        <a:bodyPr/>
        <a:lstStyle/>
        <a:p>
          <a:endParaRPr lang="en-US"/>
        </a:p>
      </dgm:t>
    </dgm:pt>
    <dgm:pt modelId="{D6FCDB4D-037B-C646-997C-BFCCDDE01514}" type="sibTrans" cxnId="{41F3BB6B-99D3-9F41-9975-61AD21CE1F59}">
      <dgm:prSet/>
      <dgm:spPr/>
      <dgm:t>
        <a:bodyPr/>
        <a:lstStyle/>
        <a:p>
          <a:endParaRPr lang="en-US"/>
        </a:p>
      </dgm:t>
    </dgm:pt>
    <dgm:pt modelId="{5DC95A3B-DF3F-3748-BD24-A3C6CBA1FDA8}" type="pres">
      <dgm:prSet presAssocID="{E06190F6-B8DF-384D-892F-550415FF85C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073018-5580-5B4B-8DB6-F9592FCF937C}" type="pres">
      <dgm:prSet presAssocID="{D76A184D-6B82-864F-BEDE-1B8ADFC5263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02A4C0-4D71-8B46-AA2C-AB699F392BF8}" type="pres">
      <dgm:prSet presAssocID="{75D02183-A54C-0946-B15A-6190A054EAA5}" presName="sibTrans" presStyleLbl="sibTrans2D1" presStyleIdx="0" presStyleCnt="5"/>
      <dgm:spPr/>
      <dgm:t>
        <a:bodyPr/>
        <a:lstStyle/>
        <a:p>
          <a:endParaRPr lang="en-US"/>
        </a:p>
      </dgm:t>
    </dgm:pt>
    <dgm:pt modelId="{0B2E5C9D-0A61-DE4D-9FE7-B5004F7501D5}" type="pres">
      <dgm:prSet presAssocID="{75D02183-A54C-0946-B15A-6190A054EAA5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D12D349D-A5E4-664E-9F18-31B6159CC0F8}" type="pres">
      <dgm:prSet presAssocID="{6807437C-3742-C84D-9403-542352D83B4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37A13B-2A50-5D49-93D0-8609DD0B4ABD}" type="pres">
      <dgm:prSet presAssocID="{AB7917AF-3A25-5E44-A605-671B7A4C64D6}" presName="sibTrans" presStyleLbl="sibTrans2D1" presStyleIdx="1" presStyleCnt="5"/>
      <dgm:spPr/>
      <dgm:t>
        <a:bodyPr/>
        <a:lstStyle/>
        <a:p>
          <a:endParaRPr lang="en-US"/>
        </a:p>
      </dgm:t>
    </dgm:pt>
    <dgm:pt modelId="{9A17FB08-7F07-6D4C-BF5D-7D152005F12A}" type="pres">
      <dgm:prSet presAssocID="{AB7917AF-3A25-5E44-A605-671B7A4C64D6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BFB0B397-2A18-934F-A1B1-EE85D07BCECD}" type="pres">
      <dgm:prSet presAssocID="{3489397E-03AB-D24F-B49B-80297333720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9E47D2-6178-9B40-9735-2339C94083FF}" type="pres">
      <dgm:prSet presAssocID="{979BA1D7-5511-954C-A6CE-05BE84DAE11A}" presName="sibTrans" presStyleLbl="sibTrans2D1" presStyleIdx="2" presStyleCnt="5"/>
      <dgm:spPr/>
      <dgm:t>
        <a:bodyPr/>
        <a:lstStyle/>
        <a:p>
          <a:endParaRPr lang="en-US"/>
        </a:p>
      </dgm:t>
    </dgm:pt>
    <dgm:pt modelId="{868ADBD6-3F4E-5E47-907A-A412DEB25574}" type="pres">
      <dgm:prSet presAssocID="{979BA1D7-5511-954C-A6CE-05BE84DAE11A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7039A9F9-656B-7C40-9CDD-05D5E9E10F41}" type="pres">
      <dgm:prSet presAssocID="{8FD8C5F0-69AE-1C42-98A8-B43DBDA9A3D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D08292-E28C-CB49-9118-A0BE4328273B}" type="pres">
      <dgm:prSet presAssocID="{48D8701B-14CE-7F4A-8008-EEE13E92862E}" presName="sibTrans" presStyleLbl="sibTrans2D1" presStyleIdx="3" presStyleCnt="5"/>
      <dgm:spPr/>
      <dgm:t>
        <a:bodyPr/>
        <a:lstStyle/>
        <a:p>
          <a:endParaRPr lang="en-US"/>
        </a:p>
      </dgm:t>
    </dgm:pt>
    <dgm:pt modelId="{0CA0CCDF-1C02-0D43-95ED-A8EFAA225656}" type="pres">
      <dgm:prSet presAssocID="{48D8701B-14CE-7F4A-8008-EEE13E92862E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8B7BB0AA-1CF8-4348-8EE7-FC353B855206}" type="pres">
      <dgm:prSet presAssocID="{5B8F90B5-730C-A24D-AF77-95680D14ED5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613D3-6DD0-7A44-9C48-C6E9954E3D79}" type="pres">
      <dgm:prSet presAssocID="{D6FCDB4D-037B-C646-997C-BFCCDDE01514}" presName="sibTrans" presStyleLbl="sibTrans2D1" presStyleIdx="4" presStyleCnt="5"/>
      <dgm:spPr/>
      <dgm:t>
        <a:bodyPr/>
        <a:lstStyle/>
        <a:p>
          <a:endParaRPr lang="en-US"/>
        </a:p>
      </dgm:t>
    </dgm:pt>
    <dgm:pt modelId="{805AAA3F-94D8-064A-A14C-089045B16E98}" type="pres">
      <dgm:prSet presAssocID="{D6FCDB4D-037B-C646-997C-BFCCDDE01514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FB9C0562-F242-4E29-8D61-BF500714F76C}" type="presOf" srcId="{979BA1D7-5511-954C-A6CE-05BE84DAE11A}" destId="{E99E47D2-6178-9B40-9735-2339C94083FF}" srcOrd="0" destOrd="0" presId="urn:microsoft.com/office/officeart/2005/8/layout/cycle2"/>
    <dgm:cxn modelId="{C55D10FC-D9B3-4E2F-8751-C9103510B3C2}" type="presOf" srcId="{AB7917AF-3A25-5E44-A605-671B7A4C64D6}" destId="{E637A13B-2A50-5D49-93D0-8609DD0B4ABD}" srcOrd="0" destOrd="0" presId="urn:microsoft.com/office/officeart/2005/8/layout/cycle2"/>
    <dgm:cxn modelId="{41F3BB6B-99D3-9F41-9975-61AD21CE1F59}" srcId="{E06190F6-B8DF-384D-892F-550415FF85C7}" destId="{5B8F90B5-730C-A24D-AF77-95680D14ED55}" srcOrd="4" destOrd="0" parTransId="{2B7648A5-7CEA-894C-A7C9-595DF0951152}" sibTransId="{D6FCDB4D-037B-C646-997C-BFCCDDE01514}"/>
    <dgm:cxn modelId="{5C0B4BDE-6E57-427D-BDC8-CBDA09FAE470}" type="presOf" srcId="{D6FCDB4D-037B-C646-997C-BFCCDDE01514}" destId="{E10613D3-6DD0-7A44-9C48-C6E9954E3D79}" srcOrd="0" destOrd="0" presId="urn:microsoft.com/office/officeart/2005/8/layout/cycle2"/>
    <dgm:cxn modelId="{33A5DE06-479B-4293-AB6D-4B331604C6A4}" type="presOf" srcId="{D76A184D-6B82-864F-BEDE-1B8ADFC52632}" destId="{0B073018-5580-5B4B-8DB6-F9592FCF937C}" srcOrd="0" destOrd="0" presId="urn:microsoft.com/office/officeart/2005/8/layout/cycle2"/>
    <dgm:cxn modelId="{5934A79A-E945-466D-9CAF-02EE0677A8E5}" type="presOf" srcId="{6807437C-3742-C84D-9403-542352D83B40}" destId="{D12D349D-A5E4-664E-9F18-31B6159CC0F8}" srcOrd="0" destOrd="0" presId="urn:microsoft.com/office/officeart/2005/8/layout/cycle2"/>
    <dgm:cxn modelId="{3AC76441-07D3-4B76-A9FC-97A38B47AC10}" type="presOf" srcId="{48D8701B-14CE-7F4A-8008-EEE13E92862E}" destId="{0CA0CCDF-1C02-0D43-95ED-A8EFAA225656}" srcOrd="1" destOrd="0" presId="urn:microsoft.com/office/officeart/2005/8/layout/cycle2"/>
    <dgm:cxn modelId="{B895E77D-8074-C441-B497-C8192A80639C}" srcId="{E06190F6-B8DF-384D-892F-550415FF85C7}" destId="{6807437C-3742-C84D-9403-542352D83B40}" srcOrd="1" destOrd="0" parTransId="{40C28A2E-85EB-C94A-A68B-08F9BB12E46C}" sibTransId="{AB7917AF-3A25-5E44-A605-671B7A4C64D6}"/>
    <dgm:cxn modelId="{E6F585B3-1F9B-484E-939D-3F116955EADA}" type="presOf" srcId="{AB7917AF-3A25-5E44-A605-671B7A4C64D6}" destId="{9A17FB08-7F07-6D4C-BF5D-7D152005F12A}" srcOrd="1" destOrd="0" presId="urn:microsoft.com/office/officeart/2005/8/layout/cycle2"/>
    <dgm:cxn modelId="{2C5CED01-CB62-4D06-BE75-344E598D48CA}" type="presOf" srcId="{979BA1D7-5511-954C-A6CE-05BE84DAE11A}" destId="{868ADBD6-3F4E-5E47-907A-A412DEB25574}" srcOrd="1" destOrd="0" presId="urn:microsoft.com/office/officeart/2005/8/layout/cycle2"/>
    <dgm:cxn modelId="{1C21D741-189C-4E2E-BDB8-4750E2346B6F}" type="presOf" srcId="{75D02183-A54C-0946-B15A-6190A054EAA5}" destId="{0B2E5C9D-0A61-DE4D-9FE7-B5004F7501D5}" srcOrd="1" destOrd="0" presId="urn:microsoft.com/office/officeart/2005/8/layout/cycle2"/>
    <dgm:cxn modelId="{4A65E9FF-17F1-B747-942F-9F686A6AB5B7}" srcId="{E06190F6-B8DF-384D-892F-550415FF85C7}" destId="{3489397E-03AB-D24F-B49B-80297333720B}" srcOrd="2" destOrd="0" parTransId="{B6813EC9-A388-374A-90B9-4C49A86A685C}" sibTransId="{979BA1D7-5511-954C-A6CE-05BE84DAE11A}"/>
    <dgm:cxn modelId="{A62E995A-3195-4E1A-8FE6-7DDDCF9ACF07}" type="presOf" srcId="{8FD8C5F0-69AE-1C42-98A8-B43DBDA9A3DC}" destId="{7039A9F9-656B-7C40-9CDD-05D5E9E10F41}" srcOrd="0" destOrd="0" presId="urn:microsoft.com/office/officeart/2005/8/layout/cycle2"/>
    <dgm:cxn modelId="{D4A1FEBF-8D12-D84E-AE96-29DC96E4775E}" srcId="{E06190F6-B8DF-384D-892F-550415FF85C7}" destId="{8FD8C5F0-69AE-1C42-98A8-B43DBDA9A3DC}" srcOrd="3" destOrd="0" parTransId="{226556AB-9817-2146-8162-175C47CD4082}" sibTransId="{48D8701B-14CE-7F4A-8008-EEE13E92862E}"/>
    <dgm:cxn modelId="{B0FDAB24-82E7-4DC6-8549-5379F4F2738C}" type="presOf" srcId="{5B8F90B5-730C-A24D-AF77-95680D14ED55}" destId="{8B7BB0AA-1CF8-4348-8EE7-FC353B855206}" srcOrd="0" destOrd="0" presId="urn:microsoft.com/office/officeart/2005/8/layout/cycle2"/>
    <dgm:cxn modelId="{27E2A81C-62A8-4F4A-882C-F6C1C63D84CE}" srcId="{E06190F6-B8DF-384D-892F-550415FF85C7}" destId="{D76A184D-6B82-864F-BEDE-1B8ADFC52632}" srcOrd="0" destOrd="0" parTransId="{E2020373-06A5-D142-AA2D-B8511CF71DAA}" sibTransId="{75D02183-A54C-0946-B15A-6190A054EAA5}"/>
    <dgm:cxn modelId="{C002F252-A907-41BC-88FB-E7658816312A}" type="presOf" srcId="{E06190F6-B8DF-384D-892F-550415FF85C7}" destId="{5DC95A3B-DF3F-3748-BD24-A3C6CBA1FDA8}" srcOrd="0" destOrd="0" presId="urn:microsoft.com/office/officeart/2005/8/layout/cycle2"/>
    <dgm:cxn modelId="{F959FA55-21B6-4457-BEA4-B5B8C6351C8E}" type="presOf" srcId="{75D02183-A54C-0946-B15A-6190A054EAA5}" destId="{9B02A4C0-4D71-8B46-AA2C-AB699F392BF8}" srcOrd="0" destOrd="0" presId="urn:microsoft.com/office/officeart/2005/8/layout/cycle2"/>
    <dgm:cxn modelId="{1CFC954E-5777-4A19-B2FF-A1A69FA88D8E}" type="presOf" srcId="{48D8701B-14CE-7F4A-8008-EEE13E92862E}" destId="{95D08292-E28C-CB49-9118-A0BE4328273B}" srcOrd="0" destOrd="0" presId="urn:microsoft.com/office/officeart/2005/8/layout/cycle2"/>
    <dgm:cxn modelId="{47B14CAB-E876-4E81-BDA5-CDD89B48956D}" type="presOf" srcId="{D6FCDB4D-037B-C646-997C-BFCCDDE01514}" destId="{805AAA3F-94D8-064A-A14C-089045B16E98}" srcOrd="1" destOrd="0" presId="urn:microsoft.com/office/officeart/2005/8/layout/cycle2"/>
    <dgm:cxn modelId="{A49002BD-194E-4B20-8D8C-F0E3434E67F6}" type="presOf" srcId="{3489397E-03AB-D24F-B49B-80297333720B}" destId="{BFB0B397-2A18-934F-A1B1-EE85D07BCECD}" srcOrd="0" destOrd="0" presId="urn:microsoft.com/office/officeart/2005/8/layout/cycle2"/>
    <dgm:cxn modelId="{8B68CF45-E411-4ED0-9A4E-F43D9D90BD5D}" type="presParOf" srcId="{5DC95A3B-DF3F-3748-BD24-A3C6CBA1FDA8}" destId="{0B073018-5580-5B4B-8DB6-F9592FCF937C}" srcOrd="0" destOrd="0" presId="urn:microsoft.com/office/officeart/2005/8/layout/cycle2"/>
    <dgm:cxn modelId="{8BD774E7-7392-41A6-8798-1171E8385BD3}" type="presParOf" srcId="{5DC95A3B-DF3F-3748-BD24-A3C6CBA1FDA8}" destId="{9B02A4C0-4D71-8B46-AA2C-AB699F392BF8}" srcOrd="1" destOrd="0" presId="urn:microsoft.com/office/officeart/2005/8/layout/cycle2"/>
    <dgm:cxn modelId="{E4BF0800-DE37-4F01-9AB0-7B21C3B4CD10}" type="presParOf" srcId="{9B02A4C0-4D71-8B46-AA2C-AB699F392BF8}" destId="{0B2E5C9D-0A61-DE4D-9FE7-B5004F7501D5}" srcOrd="0" destOrd="0" presId="urn:microsoft.com/office/officeart/2005/8/layout/cycle2"/>
    <dgm:cxn modelId="{C09C555F-AE34-41EA-979A-82EC09186162}" type="presParOf" srcId="{5DC95A3B-DF3F-3748-BD24-A3C6CBA1FDA8}" destId="{D12D349D-A5E4-664E-9F18-31B6159CC0F8}" srcOrd="2" destOrd="0" presId="urn:microsoft.com/office/officeart/2005/8/layout/cycle2"/>
    <dgm:cxn modelId="{717AEF0F-820C-4BDC-808F-B20326C39826}" type="presParOf" srcId="{5DC95A3B-DF3F-3748-BD24-A3C6CBA1FDA8}" destId="{E637A13B-2A50-5D49-93D0-8609DD0B4ABD}" srcOrd="3" destOrd="0" presId="urn:microsoft.com/office/officeart/2005/8/layout/cycle2"/>
    <dgm:cxn modelId="{85834C22-0C5B-49BC-847E-7695F7689223}" type="presParOf" srcId="{E637A13B-2A50-5D49-93D0-8609DD0B4ABD}" destId="{9A17FB08-7F07-6D4C-BF5D-7D152005F12A}" srcOrd="0" destOrd="0" presId="urn:microsoft.com/office/officeart/2005/8/layout/cycle2"/>
    <dgm:cxn modelId="{114BDF87-CCEB-4D5E-AABF-B29E94691676}" type="presParOf" srcId="{5DC95A3B-DF3F-3748-BD24-A3C6CBA1FDA8}" destId="{BFB0B397-2A18-934F-A1B1-EE85D07BCECD}" srcOrd="4" destOrd="0" presId="urn:microsoft.com/office/officeart/2005/8/layout/cycle2"/>
    <dgm:cxn modelId="{1F03EBD9-6A9C-412E-9D46-F7A65B8499D0}" type="presParOf" srcId="{5DC95A3B-DF3F-3748-BD24-A3C6CBA1FDA8}" destId="{E99E47D2-6178-9B40-9735-2339C94083FF}" srcOrd="5" destOrd="0" presId="urn:microsoft.com/office/officeart/2005/8/layout/cycle2"/>
    <dgm:cxn modelId="{C43F5B46-C393-4C31-81DB-A4E12E88AF5B}" type="presParOf" srcId="{E99E47D2-6178-9B40-9735-2339C94083FF}" destId="{868ADBD6-3F4E-5E47-907A-A412DEB25574}" srcOrd="0" destOrd="0" presId="urn:microsoft.com/office/officeart/2005/8/layout/cycle2"/>
    <dgm:cxn modelId="{AD30C191-1420-44BA-90B4-BF1F1304B71A}" type="presParOf" srcId="{5DC95A3B-DF3F-3748-BD24-A3C6CBA1FDA8}" destId="{7039A9F9-656B-7C40-9CDD-05D5E9E10F41}" srcOrd="6" destOrd="0" presId="urn:microsoft.com/office/officeart/2005/8/layout/cycle2"/>
    <dgm:cxn modelId="{F43D969D-0AC8-4449-884C-E0E6BCBFA718}" type="presParOf" srcId="{5DC95A3B-DF3F-3748-BD24-A3C6CBA1FDA8}" destId="{95D08292-E28C-CB49-9118-A0BE4328273B}" srcOrd="7" destOrd="0" presId="urn:microsoft.com/office/officeart/2005/8/layout/cycle2"/>
    <dgm:cxn modelId="{9F38BF88-432C-419F-AE06-B9BAFAA3A5B7}" type="presParOf" srcId="{95D08292-E28C-CB49-9118-A0BE4328273B}" destId="{0CA0CCDF-1C02-0D43-95ED-A8EFAA225656}" srcOrd="0" destOrd="0" presId="urn:microsoft.com/office/officeart/2005/8/layout/cycle2"/>
    <dgm:cxn modelId="{DED1DBDF-1607-48B3-B236-C5D557DF4A56}" type="presParOf" srcId="{5DC95A3B-DF3F-3748-BD24-A3C6CBA1FDA8}" destId="{8B7BB0AA-1CF8-4348-8EE7-FC353B855206}" srcOrd="8" destOrd="0" presId="urn:microsoft.com/office/officeart/2005/8/layout/cycle2"/>
    <dgm:cxn modelId="{8F539DFC-C904-4FD6-AC3A-4DEC7E997107}" type="presParOf" srcId="{5DC95A3B-DF3F-3748-BD24-A3C6CBA1FDA8}" destId="{E10613D3-6DD0-7A44-9C48-C6E9954E3D79}" srcOrd="9" destOrd="0" presId="urn:microsoft.com/office/officeart/2005/8/layout/cycle2"/>
    <dgm:cxn modelId="{B8A2446C-B0FD-432B-BC31-DE93978A5EC0}" type="presParOf" srcId="{E10613D3-6DD0-7A44-9C48-C6E9954E3D79}" destId="{805AAA3F-94D8-064A-A14C-089045B16E9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7327" cy="46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>
            <a:lvl1pPr algn="l" defTabSz="934101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4327" y="0"/>
            <a:ext cx="3057326" cy="46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>
            <a:lvl1pPr algn="r" defTabSz="934101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126"/>
            <a:ext cx="3057327" cy="4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b" anchorCtr="0" compatLnSpc="1">
            <a:prstTxWarp prst="textNoShape">
              <a:avLst/>
            </a:prstTxWarp>
          </a:bodyPr>
          <a:lstStyle>
            <a:lvl1pPr algn="l" defTabSz="934101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4327" y="8842126"/>
            <a:ext cx="3057326" cy="4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b" anchorCtr="0" compatLnSpc="1">
            <a:prstTxWarp prst="textNoShape">
              <a:avLst/>
            </a:prstTxWarp>
          </a:bodyPr>
          <a:lstStyle>
            <a:lvl1pPr algn="r" defTabSz="934101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70930D5-6D40-44B0-BE7D-D0B56611D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24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7327" cy="46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>
            <a:lvl1pPr algn="l" defTabSz="934101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4327" y="0"/>
            <a:ext cx="3057326" cy="46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>
            <a:lvl1pPr algn="r" defTabSz="934101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0150" y="696913"/>
            <a:ext cx="4656138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5166" y="4421863"/>
            <a:ext cx="5642932" cy="418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2126"/>
            <a:ext cx="3057327" cy="4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b" anchorCtr="0" compatLnSpc="1">
            <a:prstTxWarp prst="textNoShape">
              <a:avLst/>
            </a:prstTxWarp>
          </a:bodyPr>
          <a:lstStyle>
            <a:lvl1pPr algn="l" defTabSz="934101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4327" y="8842126"/>
            <a:ext cx="3057326" cy="4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b" anchorCtr="0" compatLnSpc="1">
            <a:prstTxWarp prst="textNoShape">
              <a:avLst/>
            </a:prstTxWarp>
          </a:bodyPr>
          <a:lstStyle>
            <a:lvl1pPr algn="r" defTabSz="934101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73475E74-0AD6-4491-8FD4-EABB21CED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712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142"/>
            <a:fld id="{150F9DF1-8795-4F38-80D7-A51B2627D268}" type="slidenum">
              <a:rPr lang="en-US" smtClean="0">
                <a:latin typeface="Arial" charset="0"/>
              </a:rPr>
              <a:pPr defTabSz="930142"/>
              <a:t>4</a:t>
            </a:fld>
            <a:endParaRPr lang="en-US" smtClean="0"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78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396"/>
            <a:fld id="{C8281566-7243-49DD-AB67-721CABB412B8}" type="slidenum">
              <a:rPr lang="en-US" smtClean="0">
                <a:latin typeface="Arial" charset="0"/>
              </a:rPr>
              <a:pPr defTabSz="941396"/>
              <a:t>25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698500"/>
            <a:ext cx="4652963" cy="3489325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789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142"/>
            <a:fld id="{44ED1211-3195-48A3-BF17-9B0B02B94942}" type="slidenum">
              <a:rPr lang="en-US" smtClean="0">
                <a:latin typeface="Arial" charset="0"/>
              </a:rPr>
              <a:pPr defTabSz="930142"/>
              <a:t>26</a:t>
            </a:fld>
            <a:endParaRPr lang="en-US" smtClean="0">
              <a:latin typeface="Arial" charset="0"/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009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</a:t>
            </a:r>
            <a:r>
              <a:rPr lang="en-US" baseline="0" dirty="0" smtClean="0"/>
              <a:t> a typical product or services lead time, how much is waste??? Initiation-execution of a process. Customer order!!</a:t>
            </a:r>
          </a:p>
          <a:p>
            <a:r>
              <a:rPr lang="en-US" baseline="0" dirty="0" smtClean="0"/>
              <a:t>95%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E4780-1451-A645-8BB5-920AD36CA21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15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E4780-1451-A645-8BB5-920AD36CA21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95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E4780-1451-A645-8BB5-920AD36CA21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23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E4780-1451-A645-8BB5-920AD36CA21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64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 txBox="1">
            <a:spLocks noGrp="1" noChangeArrowheads="1"/>
          </p:cNvSpPr>
          <p:nvPr/>
        </p:nvSpPr>
        <p:spPr bwMode="auto">
          <a:xfrm>
            <a:off x="3994327" y="8842126"/>
            <a:ext cx="3057326" cy="4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65" tIns="46733" rIns="93465" bIns="46733" anchor="b"/>
          <a:lstStyle/>
          <a:p>
            <a:pPr algn="r" defTabSz="930142"/>
            <a:fld id="{712C6D3B-258A-4323-B199-58707578130D}" type="slidenum">
              <a:rPr lang="en-US" sz="1200">
                <a:latin typeface="Arial" charset="0"/>
              </a:rPr>
              <a:pPr algn="r" defTabSz="930142"/>
              <a:t>32</a:t>
            </a:fld>
            <a:endParaRPr lang="en-US" sz="1200">
              <a:latin typeface="Arial" charset="0"/>
            </a:endParaRPr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128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142"/>
            <a:fld id="{08517525-8AA8-45D4-BFFF-30AA3B259BB8}" type="slidenum">
              <a:rPr lang="en-US" smtClean="0">
                <a:latin typeface="Arial" charset="0"/>
              </a:rPr>
              <a:pPr defTabSz="930142"/>
              <a:t>33</a:t>
            </a:fld>
            <a:endParaRPr lang="en-US" smtClean="0">
              <a:latin typeface="Arial" charset="0"/>
            </a:endParaRPr>
          </a:p>
        </p:txBody>
      </p:sp>
      <p:sp>
        <p:nvSpPr>
          <p:cNvPr id="217090" name="Rectangle 7"/>
          <p:cNvSpPr txBox="1">
            <a:spLocks noGrp="1" noChangeArrowheads="1"/>
          </p:cNvSpPr>
          <p:nvPr/>
        </p:nvSpPr>
        <p:spPr bwMode="auto">
          <a:xfrm>
            <a:off x="3994327" y="8842126"/>
            <a:ext cx="3058936" cy="46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40" tIns="46723" rIns="93440" bIns="46723" anchor="b"/>
          <a:lstStyle/>
          <a:p>
            <a:pPr algn="r" defTabSz="930142" eaLnBrk="0" hangingPunct="0"/>
            <a:fld id="{388DD503-74C8-4460-B303-9F422709A006}" type="slidenum">
              <a:rPr lang="en-US" sz="1200">
                <a:latin typeface="Times New Roman" pitchFamily="18" charset="0"/>
              </a:rPr>
              <a:pPr algn="r" defTabSz="930142" eaLnBrk="0" hangingPunct="0"/>
              <a:t>33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17091" name="Rectangle 7"/>
          <p:cNvSpPr txBox="1">
            <a:spLocks noGrp="1" noChangeArrowheads="1"/>
          </p:cNvSpPr>
          <p:nvPr/>
        </p:nvSpPr>
        <p:spPr bwMode="auto">
          <a:xfrm>
            <a:off x="3989497" y="8842126"/>
            <a:ext cx="3063766" cy="46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0" tIns="46026" rIns="92050" bIns="46026" anchor="b"/>
          <a:lstStyle/>
          <a:p>
            <a:pPr algn="r" defTabSz="918916"/>
            <a:fld id="{FE4955FC-06F1-4B7A-9963-D2C2776D1E87}" type="slidenum">
              <a:rPr lang="en-US" sz="1200">
                <a:latin typeface="Times New Roman" pitchFamily="18" charset="0"/>
              </a:rPr>
              <a:pPr algn="r" defTabSz="918916"/>
              <a:t>33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17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8088" y="698500"/>
            <a:ext cx="4651375" cy="3487738"/>
          </a:xfrm>
          <a:ln/>
        </p:spPr>
      </p:sp>
      <p:sp>
        <p:nvSpPr>
          <p:cNvPr id="2170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6776" y="4421863"/>
            <a:ext cx="5639712" cy="4189974"/>
          </a:xfrm>
          <a:noFill/>
          <a:ln/>
        </p:spPr>
        <p:txBody>
          <a:bodyPr lIns="92050" tIns="46026" rIns="92050" bIns="46026"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793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224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E4780-1451-A645-8BB5-920AD36CA21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04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0150" y="698500"/>
            <a:ext cx="4652963" cy="3489325"/>
          </a:xfrm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3020"/>
            <a:fld id="{4C9FAF20-4D82-4B3E-A269-7B1B1FE7EBA1}" type="slidenum">
              <a:rPr lang="en-US" smtClean="0"/>
              <a:pPr defTabSz="943020"/>
              <a:t>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39270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E4780-1451-A645-8BB5-920AD36CA21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27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E4780-1451-A645-8BB5-920AD36CA214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279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r>
              <a:rPr lang="en-US" baseline="0" dirty="0" smtClean="0"/>
              <a:t> Lag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E4780-1451-A645-8BB5-920AD36CA21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83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142"/>
            <a:fld id="{1799C416-D4AB-489B-AAA2-98BF76D2B613}" type="slidenum">
              <a:rPr lang="en-US" smtClean="0">
                <a:latin typeface="Arial" charset="0"/>
              </a:rPr>
              <a:pPr defTabSz="930142"/>
              <a:t>48</a:t>
            </a:fld>
            <a:endParaRPr lang="en-US" smtClean="0">
              <a:latin typeface="Arial" charset="0"/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036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142"/>
            <a:fld id="{4D3EFE59-8D9B-4989-A0C7-5CFD325AE85B}" type="slidenum">
              <a:rPr lang="en-US" smtClean="0">
                <a:latin typeface="Arial" charset="0"/>
              </a:rPr>
              <a:pPr defTabSz="930142"/>
              <a:t>49</a:t>
            </a:fld>
            <a:endParaRPr lang="en-US" smtClean="0">
              <a:latin typeface="Arial" charset="0"/>
            </a:endParaRPr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287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142"/>
            <a:fld id="{4D3EFE59-8D9B-4989-A0C7-5CFD325AE85B}" type="slidenum">
              <a:rPr lang="en-US" smtClean="0">
                <a:latin typeface="Arial" charset="0"/>
              </a:rPr>
              <a:pPr defTabSz="930142"/>
              <a:t>50</a:t>
            </a:fld>
            <a:endParaRPr lang="en-US" smtClean="0">
              <a:latin typeface="Arial" charset="0"/>
            </a:endParaRPr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485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7"/>
          <p:cNvSpPr txBox="1">
            <a:spLocks noGrp="1" noChangeArrowheads="1"/>
          </p:cNvSpPr>
          <p:nvPr/>
        </p:nvSpPr>
        <p:spPr bwMode="auto">
          <a:xfrm>
            <a:off x="3994327" y="8842126"/>
            <a:ext cx="3057326" cy="4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65" tIns="46733" rIns="93465" bIns="46733" anchor="b"/>
          <a:lstStyle/>
          <a:p>
            <a:pPr algn="r" defTabSz="930142"/>
            <a:fld id="{C1DC96AE-7B00-4476-A2ED-70E04A425FCE}" type="slidenum">
              <a:rPr lang="en-US" sz="1200">
                <a:latin typeface="Arial" charset="0"/>
              </a:rPr>
              <a:pPr algn="r" defTabSz="930142"/>
              <a:t>51</a:t>
            </a:fld>
            <a:endParaRPr lang="en-US" sz="1200">
              <a:latin typeface="Arial" charset="0"/>
            </a:endParaRPr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78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E4780-1451-A645-8BB5-920AD36CA214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630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E4780-1451-A645-8BB5-920AD36CA214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121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E4780-1451-A645-8BB5-920AD36CA214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17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746"/>
            <a:fld id="{9B9A8580-DDA3-4E7C-ADDC-4D911BDFAE83}" type="slidenum">
              <a:rPr lang="en-US" smtClean="0">
                <a:latin typeface="Arial" charset="0"/>
              </a:rPr>
              <a:pPr defTabSz="931746"/>
              <a:t>7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1022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Real</a:t>
            </a:r>
            <a:r>
              <a:rPr lang="en-US" baseline="0" dirty="0" smtClean="0"/>
              <a:t> time quality control. </a:t>
            </a:r>
          </a:p>
          <a:p>
            <a:r>
              <a:rPr lang="en-US" baseline="0" dirty="0" smtClean="0"/>
              <a:t>Why not just have quality control people look for errors downstream?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E4780-1451-A645-8BB5-920AD36CA214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950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  <p:sp>
        <p:nvSpPr>
          <p:cNvPr id="2078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746"/>
            <a:fld id="{B45EC352-5364-4E6C-866C-DAFF19C3AFB2}" type="slidenum">
              <a:rPr lang="en-US" smtClean="0">
                <a:latin typeface="Arial" charset="0"/>
              </a:rPr>
              <a:pPr defTabSz="931746"/>
              <a:t>60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034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 txBox="1">
            <a:spLocks noGrp="1" noChangeArrowheads="1"/>
          </p:cNvSpPr>
          <p:nvPr/>
        </p:nvSpPr>
        <p:spPr bwMode="auto">
          <a:xfrm>
            <a:off x="3994327" y="8842126"/>
            <a:ext cx="3057326" cy="4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65" tIns="46733" rIns="93465" bIns="46733" anchor="b"/>
          <a:lstStyle/>
          <a:p>
            <a:pPr algn="r" defTabSz="930142"/>
            <a:fld id="{3E2072D5-895E-41C9-A22E-B925F7393EAC}" type="slidenum">
              <a:rPr lang="en-US" sz="1200">
                <a:latin typeface="Arial" charset="0"/>
              </a:rPr>
              <a:pPr algn="r" defTabSz="930142"/>
              <a:t>61</a:t>
            </a:fld>
            <a:endParaRPr lang="en-US" sz="1200">
              <a:latin typeface="Arial" charset="0"/>
            </a:endParaRPr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724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11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  <p:sp>
        <p:nvSpPr>
          <p:cNvPr id="2211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746"/>
            <a:fld id="{082824FD-D830-451C-B300-934E3968678B}" type="slidenum">
              <a:rPr lang="en-US" smtClean="0">
                <a:latin typeface="Arial" charset="0"/>
              </a:rPr>
              <a:pPr defTabSz="931746"/>
              <a:t>62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4661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04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  <p:sp>
        <p:nvSpPr>
          <p:cNvPr id="2304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746"/>
            <a:fld id="{E14D2A77-6710-4842-83B2-359B8E21FE46}" type="slidenum">
              <a:rPr lang="en-US" smtClean="0">
                <a:latin typeface="Arial" charset="0"/>
              </a:rPr>
              <a:pPr defTabSz="931746"/>
              <a:t>63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0651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04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  <p:sp>
        <p:nvSpPr>
          <p:cNvPr id="2304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746"/>
            <a:fld id="{E14D2A77-6710-4842-83B2-359B8E21FE46}" type="slidenum">
              <a:rPr lang="en-US" smtClean="0">
                <a:latin typeface="Arial" charset="0"/>
              </a:rPr>
              <a:pPr defTabSz="931746"/>
              <a:t>65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1929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44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234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3349"/>
            <a:fld id="{113C9B8E-545E-44FD-8B5C-C4ED17F3193D}" type="slidenum">
              <a:rPr lang="en-US" smtClean="0">
                <a:latin typeface="Arial" charset="0"/>
              </a:rPr>
              <a:pPr defTabSz="933349"/>
              <a:t>66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5964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7" name="Rectangle 7"/>
          <p:cNvSpPr txBox="1">
            <a:spLocks noGrp="1" noChangeArrowheads="1"/>
          </p:cNvSpPr>
          <p:nvPr/>
        </p:nvSpPr>
        <p:spPr bwMode="auto">
          <a:xfrm>
            <a:off x="3994327" y="8842126"/>
            <a:ext cx="3057326" cy="4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65" tIns="46733" rIns="93465" bIns="46733" anchor="b"/>
          <a:lstStyle/>
          <a:p>
            <a:pPr algn="r" defTabSz="930142"/>
            <a:fld id="{1FADE884-4974-4CA7-B49D-7368B3D77B88}" type="slidenum">
              <a:rPr lang="en-US" sz="1200">
                <a:latin typeface="Arial" charset="0"/>
              </a:rPr>
              <a:pPr algn="r" defTabSz="930142"/>
              <a:t>67</a:t>
            </a:fld>
            <a:endParaRPr lang="en-US" sz="1200">
              <a:latin typeface="Arial" charset="0"/>
            </a:endParaRPr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92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  <p:sp>
        <p:nvSpPr>
          <p:cNvPr id="158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746"/>
            <a:fld id="{875A4BA5-9E48-4C55-8145-3ECEA42E3D90}" type="slidenum">
              <a:rPr lang="en-US" smtClean="0">
                <a:latin typeface="Arial" charset="0"/>
              </a:rPr>
              <a:pPr defTabSz="931746"/>
              <a:t>9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347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925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396"/>
            <a:fld id="{C8281566-7243-49DD-AB67-721CABB412B8}" type="slidenum">
              <a:rPr lang="en-US" smtClean="0">
                <a:latin typeface="Arial" charset="0"/>
              </a:rPr>
              <a:pPr defTabSz="941396"/>
              <a:t>21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698500"/>
            <a:ext cx="4652963" cy="3489325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867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9C25F-CD0D-4758-9C2B-101387ECBD9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64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8161"/>
            <a:fld id="{4A2D0694-AA8E-43C0-B70A-9370B0F4992D}" type="slidenum">
              <a:rPr lang="en-US" smtClean="0"/>
              <a:pPr defTabSz="938161"/>
              <a:t>23</a:t>
            </a:fld>
            <a:endParaRPr lang="en-US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3627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746"/>
            <a:fld id="{C63D5E58-D9B8-4B08-881F-73835D3577D4}" type="slidenum">
              <a:rPr lang="en-US" smtClean="0">
                <a:latin typeface="Arial" charset="0"/>
              </a:rPr>
              <a:pPr defTabSz="931746"/>
              <a:t>24</a:t>
            </a:fld>
            <a:endParaRPr lang="en-US" smtClean="0">
              <a:latin typeface="Arial" charset="0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6776" y="4421863"/>
            <a:ext cx="5641322" cy="4189974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784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 userDrawn="1"/>
        </p:nvSpPr>
        <p:spPr bwMode="auto">
          <a:xfrm>
            <a:off x="0" y="839788"/>
            <a:ext cx="6061075" cy="158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Text Box 7"/>
          <p:cNvSpPr txBox="1">
            <a:spLocks noChangeArrowheads="1"/>
          </p:cNvSpPr>
          <p:nvPr userDrawn="1"/>
        </p:nvSpPr>
        <p:spPr bwMode="auto">
          <a:xfrm>
            <a:off x="0" y="6096000"/>
            <a:ext cx="6324600" cy="762000"/>
          </a:xfrm>
          <a:prstGeom prst="rect">
            <a:avLst/>
          </a:prstGeom>
          <a:gradFill rotWithShape="1">
            <a:gsLst>
              <a:gs pos="0">
                <a:srgbClr val="3333CC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dirty="0"/>
          </a:p>
        </p:txBody>
      </p:sp>
      <p:pic>
        <p:nvPicPr>
          <p:cNvPr id="6" name="Picture 15" descr="Med Center a member of UMMHC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1625" y="6178550"/>
            <a:ext cx="218757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7288"/>
            <a:ext cx="4038600" cy="4694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157288"/>
            <a:ext cx="4038600" cy="4694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4" y="228600"/>
            <a:ext cx="7313612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0014" y="1827213"/>
            <a:ext cx="357981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E9F5-88FE-4979-B334-EC198F453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2DD435-E1C5-4AFC-9626-7CB1ED4DAF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7813"/>
            <a:ext cx="8245475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762000" y="1371600"/>
            <a:ext cx="8229600" cy="4495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37698-98C2-49EF-BAFE-92C9C7E54C43}" type="slidenum">
              <a:rPr lang="en-US"/>
              <a:pPr>
                <a:defRPr/>
              </a:pPr>
              <a:t>‹#›</a:t>
            </a:fld>
            <a:endParaRPr lang="en-US" sz="11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D4269-D70B-4D14-BCCC-410B45C1A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D4269-D70B-4D14-BCCC-410B45C1A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D4269-D70B-4D14-BCCC-410B45C1A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D4269-D70B-4D14-BCCC-410B45C1A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D4269-D70B-4D14-BCCC-410B45C1A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D4269-D70B-4D14-BCCC-410B45C1A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D4269-D70B-4D14-BCCC-410B45C1A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D4269-D70B-4D14-BCCC-410B45C1A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D4269-D70B-4D14-BCCC-410B45C1A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D4269-D70B-4D14-BCCC-410B45C1A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D4269-D70B-4D14-BCCC-410B45C1A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4" y="228600"/>
            <a:ext cx="7313612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0014" y="1827213"/>
            <a:ext cx="357981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E9F5-88FE-4979-B334-EC198F453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5053-6734-4B90-A28A-476858262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5053-6734-4B90-A28A-476858262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5053-6734-4B90-A28A-476858262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5053-6734-4B90-A28A-476858262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5053-6734-4B90-A28A-476858262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5053-6734-4B90-A28A-476858262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5053-6734-4B90-A28A-476858262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5053-6734-4B90-A28A-476858262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5053-6734-4B90-A28A-476858262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5053-6734-4B90-A28A-476858262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5053-6734-4B90-A28A-476858262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4" y="228600"/>
            <a:ext cx="7313612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0014" y="1827213"/>
            <a:ext cx="357981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E9F5-88FE-4979-B334-EC198F453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7288"/>
            <a:ext cx="4038600" cy="4694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57288"/>
            <a:ext cx="4038600" cy="4694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7813"/>
            <a:ext cx="8245475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762000" y="1371600"/>
            <a:ext cx="8229600" cy="4495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37698-98C2-49EF-BAFE-92C9C7E54C43}" type="slidenum">
              <a:rPr lang="en-US"/>
              <a:pPr>
                <a:defRPr/>
              </a:pPr>
              <a:t>‹#›</a:t>
            </a:fld>
            <a:endParaRPr lang="en-US" sz="110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 userDrawn="1"/>
        </p:nvSpPr>
        <p:spPr bwMode="auto">
          <a:xfrm>
            <a:off x="0" y="839788"/>
            <a:ext cx="6061075" cy="158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Text Box 7"/>
          <p:cNvSpPr txBox="1">
            <a:spLocks noChangeArrowheads="1"/>
          </p:cNvSpPr>
          <p:nvPr userDrawn="1"/>
        </p:nvSpPr>
        <p:spPr bwMode="auto">
          <a:xfrm>
            <a:off x="0" y="6096000"/>
            <a:ext cx="6324600" cy="762000"/>
          </a:xfrm>
          <a:prstGeom prst="rect">
            <a:avLst/>
          </a:prstGeom>
          <a:gradFill rotWithShape="1">
            <a:gsLst>
              <a:gs pos="0">
                <a:srgbClr val="3333CC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dirty="0"/>
          </a:p>
        </p:txBody>
      </p:sp>
      <p:pic>
        <p:nvPicPr>
          <p:cNvPr id="6" name="Picture 15" descr="Med Center a member of UMMHC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1625" y="6178550"/>
            <a:ext cx="218757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7288"/>
            <a:ext cx="4038600" cy="4694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57288"/>
            <a:ext cx="4038600" cy="4694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7288"/>
            <a:ext cx="4038600" cy="4694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157288"/>
            <a:ext cx="4038600" cy="4694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4" y="228600"/>
            <a:ext cx="7313612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0014" y="1827213"/>
            <a:ext cx="357981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E9F5-88FE-4979-B334-EC198F453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57288"/>
            <a:ext cx="8229600" cy="469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7" name="Line 5"/>
          <p:cNvSpPr>
            <a:spLocks noChangeShapeType="1"/>
          </p:cNvSpPr>
          <p:nvPr userDrawn="1"/>
        </p:nvSpPr>
        <p:spPr bwMode="auto">
          <a:xfrm>
            <a:off x="0" y="839788"/>
            <a:ext cx="6061075" cy="158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29" name="Picture 6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13592175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9" name="Line 17"/>
          <p:cNvSpPr>
            <a:spLocks noChangeShapeType="1"/>
          </p:cNvSpPr>
          <p:nvPr userDrawn="1"/>
        </p:nvSpPr>
        <p:spPr bwMode="auto">
          <a:xfrm>
            <a:off x="0" y="838200"/>
            <a:ext cx="6019800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90" name="Text Box 18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Text Box 7"/>
          <p:cNvSpPr txBox="1">
            <a:spLocks noChangeArrowheads="1"/>
          </p:cNvSpPr>
          <p:nvPr userDrawn="1"/>
        </p:nvSpPr>
        <p:spPr bwMode="auto">
          <a:xfrm>
            <a:off x="0" y="6096000"/>
            <a:ext cx="6324600" cy="762000"/>
          </a:xfrm>
          <a:prstGeom prst="rect">
            <a:avLst/>
          </a:prstGeom>
          <a:gradFill rotWithShape="1">
            <a:gsLst>
              <a:gs pos="0">
                <a:srgbClr val="3333CC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dirty="0"/>
          </a:p>
        </p:txBody>
      </p:sp>
      <p:pic>
        <p:nvPicPr>
          <p:cNvPr id="1033" name="Picture 15" descr="Med Center a member of UMMHC.jpg"/>
          <p:cNvPicPr>
            <a:picLocks noChangeAspect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651625" y="6178550"/>
            <a:ext cx="218757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88" r:id="rId1"/>
    <p:sldLayoutId id="2147484589" r:id="rId2"/>
    <p:sldLayoutId id="2147484590" r:id="rId3"/>
    <p:sldLayoutId id="2147484591" r:id="rId4"/>
    <p:sldLayoutId id="2147484592" r:id="rId5"/>
    <p:sldLayoutId id="2147484593" r:id="rId6"/>
    <p:sldLayoutId id="2147484594" r:id="rId7"/>
    <p:sldLayoutId id="2147484595" r:id="rId8"/>
    <p:sldLayoutId id="2147484596" r:id="rId9"/>
    <p:sldLayoutId id="2147484597" r:id="rId10"/>
    <p:sldLayoutId id="2147484598" r:id="rId11"/>
    <p:sldLayoutId id="2147484599" r:id="rId12"/>
    <p:sldLayoutId id="2147484600" r:id="rId13"/>
    <p:sldLayoutId id="2147484601" r:id="rId14"/>
    <p:sldLayoutId id="2147484615" r:id="rId15"/>
  </p:sldLayoutIdLst>
  <p:hf hdr="0" ftr="0" dt="0"/>
  <p:txStyles>
    <p:titleStyle>
      <a:lvl1pPr marL="457200" indent="-457200" algn="l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accent2"/>
          </a:solidFill>
          <a:latin typeface="+mj-lt"/>
          <a:ea typeface="+mj-ea"/>
          <a:cs typeface="+mj-cs"/>
        </a:defRPr>
      </a:lvl1pPr>
      <a:lvl2pPr marL="457200" indent="-457200" algn="l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accent2"/>
          </a:solidFill>
          <a:latin typeface="Arial" charset="0"/>
        </a:defRPr>
      </a:lvl2pPr>
      <a:lvl3pPr marL="457200" indent="-457200" algn="l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accent2"/>
          </a:solidFill>
          <a:latin typeface="Arial" charset="0"/>
        </a:defRPr>
      </a:lvl3pPr>
      <a:lvl4pPr marL="457200" indent="-457200" algn="l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accent2"/>
          </a:solidFill>
          <a:latin typeface="Arial" charset="0"/>
        </a:defRPr>
      </a:lvl4pPr>
      <a:lvl5pPr marL="457200" indent="-457200" algn="l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accent2"/>
          </a:solidFill>
          <a:latin typeface="Arial" charset="0"/>
        </a:defRPr>
      </a:lvl5pPr>
      <a:lvl6pPr marL="914400" algn="l" rtl="0" fontAlgn="base">
        <a:spcBef>
          <a:spcPct val="0"/>
        </a:spcBef>
        <a:spcAft>
          <a:spcPct val="0"/>
        </a:spcAft>
        <a:defRPr sz="3600" i="1">
          <a:solidFill>
            <a:schemeClr val="accent2"/>
          </a:solidFill>
          <a:latin typeface="Arial" charset="0"/>
        </a:defRPr>
      </a:lvl6pPr>
      <a:lvl7pPr marL="1371600" algn="l" rtl="0" fontAlgn="base">
        <a:spcBef>
          <a:spcPct val="0"/>
        </a:spcBef>
        <a:spcAft>
          <a:spcPct val="0"/>
        </a:spcAft>
        <a:defRPr sz="3600" i="1">
          <a:solidFill>
            <a:schemeClr val="accent2"/>
          </a:solidFill>
          <a:latin typeface="Arial" charset="0"/>
        </a:defRPr>
      </a:lvl7pPr>
      <a:lvl8pPr marL="1828800" algn="l" rtl="0" fontAlgn="base">
        <a:spcBef>
          <a:spcPct val="0"/>
        </a:spcBef>
        <a:spcAft>
          <a:spcPct val="0"/>
        </a:spcAft>
        <a:defRPr sz="3600" i="1">
          <a:solidFill>
            <a:schemeClr val="accent2"/>
          </a:solidFill>
          <a:latin typeface="Arial" charset="0"/>
        </a:defRPr>
      </a:lvl8pPr>
      <a:lvl9pPr marL="2286000" algn="l" rtl="0" fontAlgn="base">
        <a:spcBef>
          <a:spcPct val="0"/>
        </a:spcBef>
        <a:spcAft>
          <a:spcPct val="0"/>
        </a:spcAft>
        <a:defRPr sz="3600" i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q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D4269-D70B-4D14-BCCC-410B45C1A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3" r:id="rId1"/>
    <p:sldLayoutId id="2147484604" r:id="rId2"/>
    <p:sldLayoutId id="2147484605" r:id="rId3"/>
    <p:sldLayoutId id="2147484606" r:id="rId4"/>
    <p:sldLayoutId id="2147484607" r:id="rId5"/>
    <p:sldLayoutId id="2147484608" r:id="rId6"/>
    <p:sldLayoutId id="2147484609" r:id="rId7"/>
    <p:sldLayoutId id="2147484610" r:id="rId8"/>
    <p:sldLayoutId id="2147484611" r:id="rId9"/>
    <p:sldLayoutId id="2147484612" r:id="rId10"/>
    <p:sldLayoutId id="2147484613" r:id="rId11"/>
    <p:sldLayoutId id="214748461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25053-6734-4B90-A28A-476858262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2" r:id="rId1"/>
    <p:sldLayoutId id="2147484563" r:id="rId2"/>
    <p:sldLayoutId id="2147484564" r:id="rId3"/>
    <p:sldLayoutId id="2147484565" r:id="rId4"/>
    <p:sldLayoutId id="2147484566" r:id="rId5"/>
    <p:sldLayoutId id="2147484567" r:id="rId6"/>
    <p:sldLayoutId id="2147484568" r:id="rId7"/>
    <p:sldLayoutId id="2147484569" r:id="rId8"/>
    <p:sldLayoutId id="2147484570" r:id="rId9"/>
    <p:sldLayoutId id="2147484571" r:id="rId10"/>
    <p:sldLayoutId id="2147484572" r:id="rId11"/>
    <p:sldLayoutId id="2147484618" r:id="rId12"/>
    <p:sldLayoutId id="2147484619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57288"/>
            <a:ext cx="8229600" cy="469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7" name="Line 5"/>
          <p:cNvSpPr>
            <a:spLocks noChangeShapeType="1"/>
          </p:cNvSpPr>
          <p:nvPr userDrawn="1"/>
        </p:nvSpPr>
        <p:spPr bwMode="auto">
          <a:xfrm>
            <a:off x="0" y="839788"/>
            <a:ext cx="6061075" cy="158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29" name="Picture 6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3592175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9" name="Line 17"/>
          <p:cNvSpPr>
            <a:spLocks noChangeShapeType="1"/>
          </p:cNvSpPr>
          <p:nvPr userDrawn="1"/>
        </p:nvSpPr>
        <p:spPr bwMode="auto">
          <a:xfrm>
            <a:off x="0" y="838200"/>
            <a:ext cx="6019800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90" name="Text Box 18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Text Box 7"/>
          <p:cNvSpPr txBox="1">
            <a:spLocks noChangeArrowheads="1"/>
          </p:cNvSpPr>
          <p:nvPr userDrawn="1"/>
        </p:nvSpPr>
        <p:spPr bwMode="auto">
          <a:xfrm>
            <a:off x="0" y="6096000"/>
            <a:ext cx="6324600" cy="762000"/>
          </a:xfrm>
          <a:prstGeom prst="rect">
            <a:avLst/>
          </a:prstGeom>
          <a:gradFill rotWithShape="1">
            <a:gsLst>
              <a:gs pos="0">
                <a:srgbClr val="3333CC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dirty="0"/>
          </a:p>
        </p:txBody>
      </p:sp>
      <p:pic>
        <p:nvPicPr>
          <p:cNvPr id="1033" name="Picture 15" descr="Med Center a member of UMMHC.jpg"/>
          <p:cNvPicPr>
            <a:picLocks noChangeAspect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651625" y="6178550"/>
            <a:ext cx="218757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74" r:id="rId1"/>
    <p:sldLayoutId id="2147484575" r:id="rId2"/>
    <p:sldLayoutId id="2147484576" r:id="rId3"/>
    <p:sldLayoutId id="2147484577" r:id="rId4"/>
    <p:sldLayoutId id="2147484578" r:id="rId5"/>
    <p:sldLayoutId id="2147484579" r:id="rId6"/>
    <p:sldLayoutId id="2147484580" r:id="rId7"/>
    <p:sldLayoutId id="2147484581" r:id="rId8"/>
    <p:sldLayoutId id="2147484582" r:id="rId9"/>
    <p:sldLayoutId id="2147484583" r:id="rId10"/>
    <p:sldLayoutId id="2147484584" r:id="rId11"/>
    <p:sldLayoutId id="2147484585" r:id="rId12"/>
    <p:sldLayoutId id="2147484586" r:id="rId13"/>
  </p:sldLayoutIdLst>
  <p:hf hdr="0" ftr="0" dt="0"/>
  <p:txStyles>
    <p:titleStyle>
      <a:lvl1pPr marL="457200" indent="-457200" algn="l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accent2"/>
          </a:solidFill>
          <a:latin typeface="+mj-lt"/>
          <a:ea typeface="+mj-ea"/>
          <a:cs typeface="+mj-cs"/>
        </a:defRPr>
      </a:lvl1pPr>
      <a:lvl2pPr marL="457200" indent="-457200" algn="l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accent2"/>
          </a:solidFill>
          <a:latin typeface="Arial" charset="0"/>
        </a:defRPr>
      </a:lvl2pPr>
      <a:lvl3pPr marL="457200" indent="-457200" algn="l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accent2"/>
          </a:solidFill>
          <a:latin typeface="Arial" charset="0"/>
        </a:defRPr>
      </a:lvl3pPr>
      <a:lvl4pPr marL="457200" indent="-457200" algn="l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accent2"/>
          </a:solidFill>
          <a:latin typeface="Arial" charset="0"/>
        </a:defRPr>
      </a:lvl4pPr>
      <a:lvl5pPr marL="457200" indent="-457200" algn="l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accent2"/>
          </a:solidFill>
          <a:latin typeface="Arial" charset="0"/>
        </a:defRPr>
      </a:lvl5pPr>
      <a:lvl6pPr marL="914400" algn="l" rtl="0" fontAlgn="base">
        <a:spcBef>
          <a:spcPct val="0"/>
        </a:spcBef>
        <a:spcAft>
          <a:spcPct val="0"/>
        </a:spcAft>
        <a:defRPr sz="3600" i="1">
          <a:solidFill>
            <a:schemeClr val="accent2"/>
          </a:solidFill>
          <a:latin typeface="Arial" charset="0"/>
        </a:defRPr>
      </a:lvl6pPr>
      <a:lvl7pPr marL="1371600" algn="l" rtl="0" fontAlgn="base">
        <a:spcBef>
          <a:spcPct val="0"/>
        </a:spcBef>
        <a:spcAft>
          <a:spcPct val="0"/>
        </a:spcAft>
        <a:defRPr sz="3600" i="1">
          <a:solidFill>
            <a:schemeClr val="accent2"/>
          </a:solidFill>
          <a:latin typeface="Arial" charset="0"/>
        </a:defRPr>
      </a:lvl7pPr>
      <a:lvl8pPr marL="1828800" algn="l" rtl="0" fontAlgn="base">
        <a:spcBef>
          <a:spcPct val="0"/>
        </a:spcBef>
        <a:spcAft>
          <a:spcPct val="0"/>
        </a:spcAft>
        <a:defRPr sz="3600" i="1">
          <a:solidFill>
            <a:schemeClr val="accent2"/>
          </a:solidFill>
          <a:latin typeface="Arial" charset="0"/>
        </a:defRPr>
      </a:lvl8pPr>
      <a:lvl9pPr marL="2286000" algn="l" rtl="0" fontAlgn="base">
        <a:spcBef>
          <a:spcPct val="0"/>
        </a:spcBef>
        <a:spcAft>
          <a:spcPct val="0"/>
        </a:spcAft>
        <a:defRPr sz="3600" i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q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emf"/><Relationship Id="rId4" Type="http://schemas.openxmlformats.org/officeDocument/2006/relationships/package" Target="../embeddings/Microsoft_Word_Document1.doc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emf"/><Relationship Id="rId4" Type="http://schemas.openxmlformats.org/officeDocument/2006/relationships/package" Target="../embeddings/Microsoft_Word_Document2.docx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6.jpeg"/><Relationship Id="rId4" Type="http://schemas.openxmlformats.org/officeDocument/2006/relationships/image" Target="../media/image25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0.emf"/><Relationship Id="rId4" Type="http://schemas.openxmlformats.org/officeDocument/2006/relationships/oleObject" Target="file:///\\localhost\Users\bryanliese\Desktop\URI%20Six%20Sigma\Macintosh%20HD:Users:bryanliese:Desktop:URI%20Six%20Sigma:Fishbone.xlsx!Sheet1!R1C1:R35C16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0.emf"/><Relationship Id="rId4" Type="http://schemas.openxmlformats.org/officeDocument/2006/relationships/oleObject" Target="file:///\\localhost\Users\bryanliese\Desktop\URI%20Six%20Sigma\Macintosh%20HD:Users:bryanliese:Desktop:URI%20Six%20Sigma:Fishbone.xlsx!Sheet1!R1C1:R35C16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0.emf"/><Relationship Id="rId4" Type="http://schemas.openxmlformats.org/officeDocument/2006/relationships/oleObject" Target="file:///\\localhost\Users\bryanliese\Desktop\URI%20Six%20Sigma\Macintosh%20HD:Users:bryanliese:Desktop:URI%20Six%20Sigma:Fishbone.xlsx!Sheet1!R1C1:R35C16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c0Q-xaYior0" TargetMode="Externa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rnloZ12KG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hyperlink" Target="http://www.hcqualitynews.com/home/2011/8/16/ers-taking-lean-management-lessons-from-toyota.html" TargetMode="External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229600" cy="11430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October 20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, 2016</a:t>
            </a:r>
            <a:br>
              <a:rPr lang="en-US" sz="1800" dirty="0" smtClean="0"/>
            </a:br>
            <a:r>
              <a:rPr lang="en-US" sz="1800" dirty="0" smtClean="0"/>
              <a:t>Presented By:  Bryan Liese, MBA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9D4269-D70B-4D14-BCCC-410B45C1A40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CTC-RI Lean Training </a:t>
            </a:r>
            <a:endParaRPr lang="en-US" dirty="0"/>
          </a:p>
        </p:txBody>
      </p:sp>
      <p:pic>
        <p:nvPicPr>
          <p:cNvPr id="3" name="Picture 2" descr="CTCRI-Logo-Final CMY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28800"/>
            <a:ext cx="77724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1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Who/What Benefits From Lean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Anything with an identifiable process (with some complexity)</a:t>
            </a:r>
          </a:p>
          <a:p>
            <a:pPr lvl="1"/>
            <a:r>
              <a:rPr lang="en-US" dirty="0" smtClean="0"/>
              <a:t>Avoid the “Do-Its”</a:t>
            </a:r>
          </a:p>
          <a:p>
            <a:r>
              <a:rPr lang="en-US" dirty="0" smtClean="0"/>
              <a:t>Patients?</a:t>
            </a:r>
          </a:p>
          <a:p>
            <a:r>
              <a:rPr lang="en-US" dirty="0" smtClean="0"/>
              <a:t>Real Life?</a:t>
            </a:r>
          </a:p>
          <a:p>
            <a:r>
              <a:rPr lang="en-US" dirty="0" smtClean="0"/>
              <a:t>BPR vs. C.I.</a:t>
            </a:r>
          </a:p>
          <a:p>
            <a:r>
              <a:rPr lang="en-US" dirty="0" smtClean="0"/>
              <a:t>Main Criticism: “Belts” don’t follow the method.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27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en-US" dirty="0" smtClean="0"/>
              <a:t> The A3 Project Plan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dirty="0" smtClean="0"/>
          </a:p>
          <a:p>
            <a:pPr marL="0" indent="0" eaLnBrk="1" hangingPunct="1">
              <a:buFont typeface="Arial" pitchFamily="34" charset="0"/>
              <a:buNone/>
            </a:pPr>
            <a:endParaRPr lang="en-US" dirty="0" smtClean="0"/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n-US" dirty="0" smtClean="0"/>
              <a:t>A3’s ensure that your projects stay on schedule and within scope!</a:t>
            </a:r>
          </a:p>
        </p:txBody>
      </p:sp>
    </p:spTree>
    <p:extLst>
      <p:ext uri="{BB962C8B-B14F-4D97-AF65-F5344CB8AC3E}">
        <p14:creationId xmlns:p14="http://schemas.microsoft.com/office/powerpoint/2010/main" val="259589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Using and A3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A3 document should outline an entire project on a single piece of paper (A3 Size, 11x17)</a:t>
            </a:r>
          </a:p>
          <a:p>
            <a:r>
              <a:rPr lang="en-US" dirty="0" smtClean="0"/>
              <a:t>Should be continuously updated to reflect the current project status</a:t>
            </a:r>
          </a:p>
          <a:p>
            <a:r>
              <a:rPr lang="en-US" dirty="0" smtClean="0"/>
              <a:t>Used as a reporting tool, a conversation piece, and a gathering spot for the improvement team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9D4269-D70B-4D14-BCCC-410B45C1A40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0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What Information Belongs on the A3?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identification</a:t>
            </a:r>
          </a:p>
          <a:p>
            <a:r>
              <a:rPr lang="en-US" dirty="0" smtClean="0"/>
              <a:t>Current State Analysis</a:t>
            </a:r>
          </a:p>
          <a:p>
            <a:r>
              <a:rPr lang="en-US" dirty="0" smtClean="0"/>
              <a:t>Goal statement</a:t>
            </a:r>
          </a:p>
          <a:p>
            <a:r>
              <a:rPr lang="en-US" dirty="0" smtClean="0"/>
              <a:t>Root cause analysis</a:t>
            </a:r>
          </a:p>
          <a:p>
            <a:r>
              <a:rPr lang="en-US" dirty="0" smtClean="0"/>
              <a:t>Proposed countermeasures</a:t>
            </a:r>
          </a:p>
          <a:p>
            <a:r>
              <a:rPr lang="en-US" dirty="0" smtClean="0"/>
              <a:t>Progress reports</a:t>
            </a:r>
          </a:p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9D4269-D70B-4D14-BCCC-410B45C1A40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533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/>
              <a:t>You  may have heard about the A3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4878388" cy="45720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1800" dirty="0" smtClean="0"/>
              <a:t>11x17 piece of paper </a:t>
            </a:r>
            <a:endParaRPr lang="en-US" sz="1800" dirty="0"/>
          </a:p>
          <a:p>
            <a:pPr eaLnBrk="1" hangingPunct="1">
              <a:lnSpc>
                <a:spcPct val="110000"/>
              </a:lnSpc>
            </a:pPr>
            <a:r>
              <a:rPr lang="en-US" sz="1800" dirty="0" smtClean="0"/>
              <a:t>A problem solving approach</a:t>
            </a:r>
          </a:p>
          <a:p>
            <a:pPr eaLnBrk="1" hangingPunct="1">
              <a:lnSpc>
                <a:spcPct val="110000"/>
              </a:lnSpc>
            </a:pPr>
            <a:r>
              <a:rPr lang="en-US" sz="1800" dirty="0" smtClean="0"/>
              <a:t>A structured way of thinking</a:t>
            </a:r>
          </a:p>
          <a:p>
            <a:pPr eaLnBrk="1" hangingPunct="1">
              <a:lnSpc>
                <a:spcPct val="110000"/>
              </a:lnSpc>
            </a:pPr>
            <a:r>
              <a:rPr lang="en-US" sz="1800" dirty="0" smtClean="0"/>
              <a:t>A concise summary of the problem and solution</a:t>
            </a:r>
          </a:p>
          <a:p>
            <a:pPr eaLnBrk="1" hangingPunct="1">
              <a:lnSpc>
                <a:spcPct val="110000"/>
              </a:lnSpc>
            </a:pPr>
            <a:r>
              <a:rPr lang="en-US" sz="1800" dirty="0" smtClean="0"/>
              <a:t>A communication tool for workers to report problems and improvement suggestions to management</a:t>
            </a:r>
          </a:p>
          <a:p>
            <a:pPr eaLnBrk="1" hangingPunct="1">
              <a:lnSpc>
                <a:spcPct val="110000"/>
              </a:lnSpc>
            </a:pPr>
            <a:r>
              <a:rPr lang="en-US" sz="1800" dirty="0" smtClean="0"/>
              <a:t>A way for management to structure and “discipline” the improvement process</a:t>
            </a:r>
          </a:p>
          <a:p>
            <a:pPr eaLnBrk="1" hangingPunct="1">
              <a:lnSpc>
                <a:spcPct val="110000"/>
              </a:lnSpc>
            </a:pPr>
            <a:r>
              <a:rPr lang="en-US" sz="1800" dirty="0" smtClean="0"/>
              <a:t>Used for any kind of problem in all areas of business and healthcare</a:t>
            </a:r>
          </a:p>
          <a:p>
            <a:pPr eaLnBrk="1" hangingPunct="1">
              <a:lnSpc>
                <a:spcPct val="110000"/>
              </a:lnSpc>
            </a:pPr>
            <a:endParaRPr lang="en-US" sz="1800" dirty="0" smtClean="0"/>
          </a:p>
        </p:txBody>
      </p:sp>
      <p:sp>
        <p:nvSpPr>
          <p:cNvPr id="261124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72200" y="1371600"/>
            <a:ext cx="2971800" cy="4419600"/>
          </a:xfrm>
          <a:ln>
            <a:solidFill>
              <a:srgbClr val="0000CC"/>
            </a:solidFill>
          </a:ln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ts val="600"/>
              </a:spcBef>
              <a:buClr>
                <a:srgbClr val="0000CC"/>
              </a:buClr>
              <a:buFont typeface="Wingdings" pitchFamily="2" charset="2"/>
              <a:buChar char="Ø"/>
            </a:pPr>
            <a:r>
              <a:rPr lang="en-US" sz="1600" dirty="0" smtClean="0"/>
              <a:t>Problem? Symptoms? 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Clr>
                <a:srgbClr val="0000CC"/>
              </a:buClr>
              <a:buFont typeface="Wingdings" pitchFamily="2" charset="2"/>
              <a:buChar char="Ø"/>
            </a:pPr>
            <a:r>
              <a:rPr lang="en-US" sz="1600" dirty="0" smtClean="0"/>
              <a:t>Impact? Owner?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Clr>
                <a:srgbClr val="0000CC"/>
              </a:buClr>
              <a:buFont typeface="Wingdings" pitchFamily="2" charset="2"/>
              <a:buChar char="Ø"/>
            </a:pPr>
            <a:r>
              <a:rPr lang="en-US" sz="1600" dirty="0" smtClean="0"/>
              <a:t>Root cause?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Clr>
                <a:srgbClr val="0000CC"/>
              </a:buClr>
              <a:buFont typeface="Wingdings" pitchFamily="2" charset="2"/>
              <a:buChar char="Ø"/>
            </a:pPr>
            <a:r>
              <a:rPr lang="en-US" sz="1600" dirty="0" smtClean="0"/>
              <a:t>Possible countermeasures?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Clr>
                <a:srgbClr val="0000CC"/>
              </a:buClr>
              <a:buFont typeface="Wingdings" pitchFamily="2" charset="2"/>
              <a:buChar char="Ø"/>
            </a:pPr>
            <a:r>
              <a:rPr lang="en-US" sz="1600" dirty="0" smtClean="0"/>
              <a:t>Best option?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Clr>
                <a:srgbClr val="0000CC"/>
              </a:buClr>
              <a:buFont typeface="Wingdings" pitchFamily="2" charset="2"/>
              <a:buChar char="Ø"/>
            </a:pPr>
            <a:r>
              <a:rPr lang="en-US" sz="1600" dirty="0" smtClean="0"/>
              <a:t>Cost and benefits?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Clr>
                <a:srgbClr val="0000CC"/>
              </a:buClr>
              <a:buFont typeface="Wingdings" pitchFamily="2" charset="2"/>
              <a:buChar char="Ø"/>
            </a:pPr>
            <a:r>
              <a:rPr lang="en-US" sz="1600" dirty="0" smtClean="0"/>
              <a:t>Gaining agreement?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Clr>
                <a:srgbClr val="0000CC"/>
              </a:buClr>
              <a:buFont typeface="Wingdings" pitchFamily="2" charset="2"/>
              <a:buChar char="Ø"/>
            </a:pPr>
            <a:r>
              <a:rPr lang="en-US" sz="1600" dirty="0" smtClean="0"/>
              <a:t>Implementation plan?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Clr>
                <a:srgbClr val="0000CC"/>
              </a:buClr>
              <a:buFont typeface="Wingdings" pitchFamily="2" charset="2"/>
              <a:buChar char="Ø"/>
            </a:pPr>
            <a:r>
              <a:rPr lang="en-US" sz="1600" dirty="0" smtClean="0"/>
              <a:t>Schedule?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Clr>
                <a:srgbClr val="0000CC"/>
              </a:buClr>
              <a:buFont typeface="Wingdings" pitchFamily="2" charset="2"/>
              <a:buChar char="Ø"/>
            </a:pPr>
            <a:r>
              <a:rPr lang="en-US" sz="1600" dirty="0" smtClean="0"/>
              <a:t>Measurement? Improvement?  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Clr>
                <a:srgbClr val="0000CC"/>
              </a:buClr>
              <a:buFont typeface="Wingdings" pitchFamily="2" charset="2"/>
              <a:buChar char="Ø"/>
            </a:pPr>
            <a:r>
              <a:rPr lang="en-US" sz="1600" dirty="0" smtClean="0"/>
              <a:t>Likely problems?</a:t>
            </a:r>
          </a:p>
        </p:txBody>
      </p:sp>
      <p:sp>
        <p:nvSpPr>
          <p:cNvPr id="261125" name="AutoShape 7"/>
          <p:cNvSpPr>
            <a:spLocks noChangeArrowheads="1"/>
          </p:cNvSpPr>
          <p:nvPr/>
        </p:nvSpPr>
        <p:spPr bwMode="auto">
          <a:xfrm>
            <a:off x="5257800" y="2895600"/>
            <a:ext cx="762000" cy="533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Slide Number Placeholder 21"/>
          <p:cNvSpPr txBox="1">
            <a:spLocks/>
          </p:cNvSpPr>
          <p:nvPr/>
        </p:nvSpPr>
        <p:spPr>
          <a:xfrm>
            <a:off x="228600" y="6324600"/>
            <a:ext cx="4572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24600" y="6611779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Credit: UMass Memorial Medical Center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1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1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1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1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1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1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61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61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61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61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61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61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61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61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611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9D4269-D70B-4D14-BCCC-410B45C1A409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7684184"/>
              </p:ext>
            </p:extLst>
          </p:nvPr>
        </p:nvGraphicFramePr>
        <p:xfrm>
          <a:off x="304801" y="228600"/>
          <a:ext cx="8534400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630" name="Document" r:id="rId4" imgW="15049500" imgH="9766300" progId="Word.Document.12">
                  <p:embed/>
                </p:oleObj>
              </mc:Choice>
              <mc:Fallback>
                <p:oleObj name="Document" r:id="rId4" imgW="15049500" imgH="9766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801" y="228600"/>
                        <a:ext cx="8534400" cy="624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660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D4269-D70B-4D14-BCCC-410B45C1A409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9493289"/>
              </p:ext>
            </p:extLst>
          </p:nvPr>
        </p:nvGraphicFramePr>
        <p:xfrm>
          <a:off x="152400" y="76200"/>
          <a:ext cx="87630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88" name="Document" r:id="rId4" imgW="15100300" imgH="9766300" progId="Word.Document.12">
                  <p:embed/>
                </p:oleObj>
              </mc:Choice>
              <mc:Fallback>
                <p:oleObj name="Document" r:id="rId4" imgW="15100300" imgH="9766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" y="76200"/>
                        <a:ext cx="8763000" cy="632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026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noFill/>
        </p:spPr>
        <p:txBody>
          <a:bodyPr>
            <a:normAutofit fontScale="90000"/>
          </a:bodyPr>
          <a:lstStyle/>
          <a:p>
            <a:r>
              <a:rPr lang="en-US" dirty="0" smtClean="0"/>
              <a:t>Team Dynamics in Process Improvement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Understanding the Basics of Team Development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2807540"/>
            <a:ext cx="8868103" cy="38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3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Each Team Should: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Define their principles in alignment with organizational vision</a:t>
            </a:r>
          </a:p>
          <a:p>
            <a:r>
              <a:rPr lang="en-US" dirty="0" smtClean="0"/>
              <a:t>Clarify roles and responsibilities</a:t>
            </a:r>
          </a:p>
          <a:p>
            <a:r>
              <a:rPr lang="en-US" dirty="0" smtClean="0"/>
              <a:t>Identify key customers</a:t>
            </a:r>
          </a:p>
          <a:p>
            <a:r>
              <a:rPr lang="en-US" dirty="0"/>
              <a:t>D</a:t>
            </a:r>
            <a:r>
              <a:rPr lang="en-US" dirty="0" smtClean="0"/>
              <a:t>evelop a balanced scorecard</a:t>
            </a:r>
          </a:p>
          <a:p>
            <a:r>
              <a:rPr lang="en-US" dirty="0" smtClean="0"/>
              <a:t>Analyze current work processes</a:t>
            </a:r>
          </a:p>
          <a:p>
            <a:r>
              <a:rPr lang="en-US" dirty="0" smtClean="0"/>
              <a:t>Prioritize work on the most critical problems</a:t>
            </a:r>
          </a:p>
          <a:p>
            <a:r>
              <a:rPr lang="en-US" dirty="0" smtClean="0"/>
              <a:t>Give recognition</a:t>
            </a:r>
          </a:p>
          <a:p>
            <a:r>
              <a:rPr lang="en-US" dirty="0" smtClean="0"/>
              <a:t>Periodically evaluate progress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13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Five Dysfunctions of a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Absence of </a:t>
            </a:r>
            <a:r>
              <a:rPr lang="en-US" b="1" dirty="0" smtClean="0"/>
              <a:t>Trust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Fear of </a:t>
            </a:r>
            <a:r>
              <a:rPr lang="en-US" b="1" dirty="0" smtClean="0"/>
              <a:t>Conflict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Lack of </a:t>
            </a:r>
            <a:r>
              <a:rPr lang="en-US" b="1" dirty="0" smtClean="0"/>
              <a:t>Commitment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Avoidance of </a:t>
            </a:r>
            <a:r>
              <a:rPr lang="en-US" b="1" dirty="0" smtClean="0"/>
              <a:t>Accountability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Inattention to </a:t>
            </a:r>
            <a:r>
              <a:rPr lang="en-US" b="1" dirty="0" smtClean="0"/>
              <a:t>Results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21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Helping Practices Transform Primary Care Delivery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CTC-RI </a:t>
            </a:r>
            <a:r>
              <a:rPr lang="en-US" b="1" dirty="0"/>
              <a:t>Mission </a:t>
            </a:r>
            <a:endParaRPr lang="en-US" dirty="0"/>
          </a:p>
          <a:p>
            <a:r>
              <a:rPr lang="en-US" dirty="0"/>
              <a:t>To lead the transformation of primary care in Rhode Island in the context of an integrated health care system; and to improve the quality of care, the patient experience of care, the affordability of care, and the health of the populations we serve. </a:t>
            </a:r>
            <a:endParaRPr lang="en-US" dirty="0" smtClean="0"/>
          </a:p>
          <a:p>
            <a:r>
              <a:rPr lang="en-US" dirty="0" smtClean="0"/>
              <a:t>Lean tools can help us with this transformation!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D4269-D70B-4D14-BCCC-410B45C1A40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2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Essential Attributes of Effective Meetings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Start and end on time</a:t>
            </a:r>
          </a:p>
          <a:p>
            <a:r>
              <a:rPr lang="en-US" dirty="0" smtClean="0"/>
              <a:t>Only people that need to be there</a:t>
            </a:r>
          </a:p>
          <a:p>
            <a:r>
              <a:rPr lang="en-US" dirty="0" smtClean="0"/>
              <a:t>Clear, meaningful purpose</a:t>
            </a:r>
          </a:p>
          <a:p>
            <a:r>
              <a:rPr lang="en-US" dirty="0" smtClean="0"/>
              <a:t>Realistic agenda</a:t>
            </a:r>
          </a:p>
          <a:p>
            <a:r>
              <a:rPr lang="en-US" dirty="0" smtClean="0"/>
              <a:t>Individuals understand/agree on roles and responsibilities</a:t>
            </a:r>
          </a:p>
          <a:p>
            <a:r>
              <a:rPr lang="en-US" dirty="0" smtClean="0"/>
              <a:t>Honest, respectful expression</a:t>
            </a:r>
          </a:p>
          <a:p>
            <a:r>
              <a:rPr lang="en-US" dirty="0" smtClean="0"/>
              <a:t>Ground rules for interaction and process</a:t>
            </a:r>
          </a:p>
          <a:p>
            <a:r>
              <a:rPr lang="en-US" dirty="0" smtClean="0"/>
              <a:t>All must understand the decision-making process</a:t>
            </a:r>
          </a:p>
          <a:p>
            <a:r>
              <a:rPr lang="en-US" dirty="0" smtClean="0"/>
              <a:t>Leadership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13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525725" y="37699"/>
            <a:ext cx="8229600" cy="857567"/>
          </a:xfrm>
        </p:spPr>
        <p:txBody>
          <a:bodyPr/>
          <a:lstStyle/>
          <a:p>
            <a:pPr eaLnBrk="1" hangingPunct="1"/>
            <a:r>
              <a:rPr lang="en-US" dirty="0" smtClean="0"/>
              <a:t>The Guiding Principles of Lean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41404" y="1974252"/>
            <a:ext cx="5449022" cy="3695542"/>
            <a:chOff x="854" y="1120"/>
            <a:chExt cx="3708" cy="3065"/>
          </a:xfrm>
        </p:grpSpPr>
        <p:sp>
          <p:nvSpPr>
            <p:cNvPr id="3678212" name="Oval 4"/>
            <p:cNvSpPr>
              <a:spLocks noChangeArrowheads="1"/>
            </p:cNvSpPr>
            <p:nvPr/>
          </p:nvSpPr>
          <p:spPr bwMode="auto">
            <a:xfrm>
              <a:off x="854" y="1793"/>
              <a:ext cx="958" cy="904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FF">
                    <a:gamma/>
                    <a:tint val="53725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 dirty="0">
                <a:latin typeface="Arial" pitchFamily="34" charset="0"/>
              </a:endParaRPr>
            </a:p>
          </p:txBody>
        </p:sp>
        <p:sp>
          <p:nvSpPr>
            <p:cNvPr id="3678213" name="Oval 5"/>
            <p:cNvSpPr>
              <a:spLocks noChangeArrowheads="1"/>
            </p:cNvSpPr>
            <p:nvPr/>
          </p:nvSpPr>
          <p:spPr bwMode="auto">
            <a:xfrm>
              <a:off x="1463" y="3254"/>
              <a:ext cx="958" cy="900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FF">
                    <a:gamma/>
                    <a:tint val="53725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 dirty="0">
                <a:latin typeface="Arial" pitchFamily="34" charset="0"/>
              </a:endParaRPr>
            </a:p>
          </p:txBody>
        </p:sp>
        <p:sp>
          <p:nvSpPr>
            <p:cNvPr id="3678214" name="Oval 6"/>
            <p:cNvSpPr>
              <a:spLocks noChangeArrowheads="1"/>
            </p:cNvSpPr>
            <p:nvPr/>
          </p:nvSpPr>
          <p:spPr bwMode="auto">
            <a:xfrm>
              <a:off x="3121" y="3154"/>
              <a:ext cx="958" cy="904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FF">
                    <a:gamma/>
                    <a:tint val="53725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 dirty="0">
                <a:latin typeface="Arial" pitchFamily="34" charset="0"/>
              </a:endParaRPr>
            </a:p>
          </p:txBody>
        </p:sp>
        <p:sp>
          <p:nvSpPr>
            <p:cNvPr id="3678215" name="Oval 7"/>
            <p:cNvSpPr>
              <a:spLocks noChangeArrowheads="1"/>
            </p:cNvSpPr>
            <p:nvPr/>
          </p:nvSpPr>
          <p:spPr bwMode="auto">
            <a:xfrm>
              <a:off x="3604" y="1837"/>
              <a:ext cx="958" cy="904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FF">
                    <a:gamma/>
                    <a:tint val="53725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 dirty="0">
                <a:latin typeface="Arial" pitchFamily="34" charset="0"/>
              </a:endParaRPr>
            </a:p>
          </p:txBody>
        </p:sp>
        <p:sp>
          <p:nvSpPr>
            <p:cNvPr id="3678216" name="Oval 8"/>
            <p:cNvSpPr>
              <a:spLocks noChangeArrowheads="1"/>
            </p:cNvSpPr>
            <p:nvPr/>
          </p:nvSpPr>
          <p:spPr bwMode="auto">
            <a:xfrm>
              <a:off x="2240" y="1120"/>
              <a:ext cx="958" cy="902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FF">
                    <a:gamma/>
                    <a:tint val="53725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 dirty="0">
                <a:latin typeface="Arial" pitchFamily="34" charset="0"/>
              </a:endParaRP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28" y="2757"/>
              <a:ext cx="390" cy="545"/>
              <a:chOff x="861" y="2578"/>
              <a:chExt cx="493" cy="664"/>
            </a:xfrm>
          </p:grpSpPr>
          <p:sp>
            <p:nvSpPr>
              <p:cNvPr id="3678218" name="Freeform 10"/>
              <p:cNvSpPr>
                <a:spLocks/>
              </p:cNvSpPr>
              <p:nvPr/>
            </p:nvSpPr>
            <p:spPr bwMode="auto">
              <a:xfrm>
                <a:off x="861" y="2629"/>
                <a:ext cx="493" cy="613"/>
              </a:xfrm>
              <a:custGeom>
                <a:avLst/>
                <a:gdLst/>
                <a:ahLst/>
                <a:cxnLst>
                  <a:cxn ang="0">
                    <a:pos x="456" y="605"/>
                  </a:cxn>
                  <a:cxn ang="0">
                    <a:pos x="426" y="593"/>
                  </a:cxn>
                  <a:cxn ang="0">
                    <a:pos x="393" y="578"/>
                  </a:cxn>
                  <a:cxn ang="0">
                    <a:pos x="365" y="558"/>
                  </a:cxn>
                  <a:cxn ang="0">
                    <a:pos x="331" y="531"/>
                  </a:cxn>
                  <a:cxn ang="0">
                    <a:pos x="301" y="499"/>
                  </a:cxn>
                  <a:cxn ang="0">
                    <a:pos x="270" y="461"/>
                  </a:cxn>
                  <a:cxn ang="0">
                    <a:pos x="243" y="422"/>
                  </a:cxn>
                  <a:cxn ang="0">
                    <a:pos x="214" y="383"/>
                  </a:cxn>
                  <a:cxn ang="0">
                    <a:pos x="188" y="340"/>
                  </a:cxn>
                  <a:cxn ang="0">
                    <a:pos x="163" y="294"/>
                  </a:cxn>
                  <a:cxn ang="0">
                    <a:pos x="142" y="243"/>
                  </a:cxn>
                  <a:cxn ang="0">
                    <a:pos x="124" y="195"/>
                  </a:cxn>
                  <a:cxn ang="0">
                    <a:pos x="113" y="150"/>
                  </a:cxn>
                  <a:cxn ang="0">
                    <a:pos x="20" y="129"/>
                  </a:cxn>
                  <a:cxn ang="0">
                    <a:pos x="51" y="115"/>
                  </a:cxn>
                  <a:cxn ang="0">
                    <a:pos x="77" y="99"/>
                  </a:cxn>
                  <a:cxn ang="0">
                    <a:pos x="100" y="84"/>
                  </a:cxn>
                  <a:cxn ang="0">
                    <a:pos x="121" y="65"/>
                  </a:cxn>
                  <a:cxn ang="0">
                    <a:pos x="149" y="40"/>
                  </a:cxn>
                  <a:cxn ang="0">
                    <a:pos x="172" y="11"/>
                  </a:cxn>
                  <a:cxn ang="0">
                    <a:pos x="191" y="7"/>
                  </a:cxn>
                  <a:cxn ang="0">
                    <a:pos x="206" y="29"/>
                  </a:cxn>
                  <a:cxn ang="0">
                    <a:pos x="225" y="54"/>
                  </a:cxn>
                  <a:cxn ang="0">
                    <a:pos x="244" y="72"/>
                  </a:cxn>
                  <a:cxn ang="0">
                    <a:pos x="267" y="93"/>
                  </a:cxn>
                  <a:cxn ang="0">
                    <a:pos x="288" y="113"/>
                  </a:cxn>
                  <a:cxn ang="0">
                    <a:pos x="309" y="131"/>
                  </a:cxn>
                  <a:cxn ang="0">
                    <a:pos x="329" y="147"/>
                  </a:cxn>
                  <a:cxn ang="0">
                    <a:pos x="358" y="166"/>
                  </a:cxn>
                  <a:cxn ang="0">
                    <a:pos x="243" y="192"/>
                  </a:cxn>
                  <a:cxn ang="0">
                    <a:pos x="260" y="261"/>
                  </a:cxn>
                  <a:cxn ang="0">
                    <a:pos x="274" y="306"/>
                  </a:cxn>
                  <a:cxn ang="0">
                    <a:pos x="297" y="361"/>
                  </a:cxn>
                  <a:cxn ang="0">
                    <a:pos x="316" y="403"/>
                  </a:cxn>
                  <a:cxn ang="0">
                    <a:pos x="331" y="432"/>
                  </a:cxn>
                  <a:cxn ang="0">
                    <a:pos x="352" y="470"/>
                  </a:cxn>
                  <a:cxn ang="0">
                    <a:pos x="371" y="495"/>
                  </a:cxn>
                  <a:cxn ang="0">
                    <a:pos x="399" y="524"/>
                  </a:cxn>
                  <a:cxn ang="0">
                    <a:pos x="430" y="548"/>
                  </a:cxn>
                  <a:cxn ang="0">
                    <a:pos x="492" y="578"/>
                  </a:cxn>
                </a:cxnLst>
                <a:rect l="0" t="0" r="r" b="b"/>
                <a:pathLst>
                  <a:path w="493" h="613">
                    <a:moveTo>
                      <a:pt x="487" y="612"/>
                    </a:moveTo>
                    <a:lnTo>
                      <a:pt x="456" y="605"/>
                    </a:lnTo>
                    <a:lnTo>
                      <a:pt x="444" y="599"/>
                    </a:lnTo>
                    <a:lnTo>
                      <a:pt x="426" y="593"/>
                    </a:lnTo>
                    <a:lnTo>
                      <a:pt x="410" y="585"/>
                    </a:lnTo>
                    <a:lnTo>
                      <a:pt x="393" y="578"/>
                    </a:lnTo>
                    <a:lnTo>
                      <a:pt x="378" y="569"/>
                    </a:lnTo>
                    <a:lnTo>
                      <a:pt x="365" y="558"/>
                    </a:lnTo>
                    <a:lnTo>
                      <a:pt x="350" y="548"/>
                    </a:lnTo>
                    <a:lnTo>
                      <a:pt x="331" y="531"/>
                    </a:lnTo>
                    <a:lnTo>
                      <a:pt x="316" y="515"/>
                    </a:lnTo>
                    <a:lnTo>
                      <a:pt x="301" y="499"/>
                    </a:lnTo>
                    <a:lnTo>
                      <a:pt x="283" y="481"/>
                    </a:lnTo>
                    <a:lnTo>
                      <a:pt x="270" y="461"/>
                    </a:lnTo>
                    <a:lnTo>
                      <a:pt x="254" y="440"/>
                    </a:lnTo>
                    <a:lnTo>
                      <a:pt x="243" y="422"/>
                    </a:lnTo>
                    <a:lnTo>
                      <a:pt x="226" y="400"/>
                    </a:lnTo>
                    <a:lnTo>
                      <a:pt x="214" y="383"/>
                    </a:lnTo>
                    <a:lnTo>
                      <a:pt x="200" y="361"/>
                    </a:lnTo>
                    <a:lnTo>
                      <a:pt x="188" y="340"/>
                    </a:lnTo>
                    <a:lnTo>
                      <a:pt x="175" y="314"/>
                    </a:lnTo>
                    <a:lnTo>
                      <a:pt x="163" y="294"/>
                    </a:lnTo>
                    <a:lnTo>
                      <a:pt x="153" y="268"/>
                    </a:lnTo>
                    <a:lnTo>
                      <a:pt x="142" y="243"/>
                    </a:lnTo>
                    <a:lnTo>
                      <a:pt x="132" y="220"/>
                    </a:lnTo>
                    <a:lnTo>
                      <a:pt x="124" y="195"/>
                    </a:lnTo>
                    <a:lnTo>
                      <a:pt x="118" y="173"/>
                    </a:lnTo>
                    <a:lnTo>
                      <a:pt x="113" y="150"/>
                    </a:lnTo>
                    <a:lnTo>
                      <a:pt x="0" y="138"/>
                    </a:lnTo>
                    <a:lnTo>
                      <a:pt x="20" y="129"/>
                    </a:lnTo>
                    <a:lnTo>
                      <a:pt x="34" y="122"/>
                    </a:lnTo>
                    <a:lnTo>
                      <a:pt x="51" y="115"/>
                    </a:lnTo>
                    <a:lnTo>
                      <a:pt x="65" y="108"/>
                    </a:lnTo>
                    <a:lnTo>
                      <a:pt x="77" y="99"/>
                    </a:lnTo>
                    <a:lnTo>
                      <a:pt x="89" y="93"/>
                    </a:lnTo>
                    <a:lnTo>
                      <a:pt x="100" y="84"/>
                    </a:lnTo>
                    <a:lnTo>
                      <a:pt x="110" y="76"/>
                    </a:lnTo>
                    <a:lnTo>
                      <a:pt x="121" y="65"/>
                    </a:lnTo>
                    <a:lnTo>
                      <a:pt x="134" y="53"/>
                    </a:lnTo>
                    <a:lnTo>
                      <a:pt x="149" y="40"/>
                    </a:lnTo>
                    <a:lnTo>
                      <a:pt x="161" y="26"/>
                    </a:lnTo>
                    <a:lnTo>
                      <a:pt x="172" y="11"/>
                    </a:lnTo>
                    <a:lnTo>
                      <a:pt x="184" y="0"/>
                    </a:lnTo>
                    <a:lnTo>
                      <a:pt x="191" y="7"/>
                    </a:lnTo>
                    <a:lnTo>
                      <a:pt x="198" y="20"/>
                    </a:lnTo>
                    <a:lnTo>
                      <a:pt x="206" y="29"/>
                    </a:lnTo>
                    <a:lnTo>
                      <a:pt x="216" y="43"/>
                    </a:lnTo>
                    <a:lnTo>
                      <a:pt x="225" y="54"/>
                    </a:lnTo>
                    <a:lnTo>
                      <a:pt x="235" y="64"/>
                    </a:lnTo>
                    <a:lnTo>
                      <a:pt x="244" y="72"/>
                    </a:lnTo>
                    <a:lnTo>
                      <a:pt x="254" y="84"/>
                    </a:lnTo>
                    <a:lnTo>
                      <a:pt x="267" y="93"/>
                    </a:lnTo>
                    <a:lnTo>
                      <a:pt x="276" y="104"/>
                    </a:lnTo>
                    <a:lnTo>
                      <a:pt x="288" y="113"/>
                    </a:lnTo>
                    <a:lnTo>
                      <a:pt x="298" y="124"/>
                    </a:lnTo>
                    <a:lnTo>
                      <a:pt x="309" y="131"/>
                    </a:lnTo>
                    <a:lnTo>
                      <a:pt x="320" y="139"/>
                    </a:lnTo>
                    <a:lnTo>
                      <a:pt x="329" y="147"/>
                    </a:lnTo>
                    <a:lnTo>
                      <a:pt x="341" y="155"/>
                    </a:lnTo>
                    <a:lnTo>
                      <a:pt x="358" y="166"/>
                    </a:lnTo>
                    <a:lnTo>
                      <a:pt x="238" y="161"/>
                    </a:lnTo>
                    <a:lnTo>
                      <a:pt x="243" y="192"/>
                    </a:lnTo>
                    <a:lnTo>
                      <a:pt x="248" y="216"/>
                    </a:lnTo>
                    <a:lnTo>
                      <a:pt x="260" y="261"/>
                    </a:lnTo>
                    <a:lnTo>
                      <a:pt x="267" y="282"/>
                    </a:lnTo>
                    <a:lnTo>
                      <a:pt x="274" y="306"/>
                    </a:lnTo>
                    <a:lnTo>
                      <a:pt x="287" y="340"/>
                    </a:lnTo>
                    <a:lnTo>
                      <a:pt x="297" y="361"/>
                    </a:lnTo>
                    <a:lnTo>
                      <a:pt x="307" y="385"/>
                    </a:lnTo>
                    <a:lnTo>
                      <a:pt x="316" y="403"/>
                    </a:lnTo>
                    <a:lnTo>
                      <a:pt x="323" y="417"/>
                    </a:lnTo>
                    <a:lnTo>
                      <a:pt x="331" y="432"/>
                    </a:lnTo>
                    <a:lnTo>
                      <a:pt x="340" y="449"/>
                    </a:lnTo>
                    <a:lnTo>
                      <a:pt x="352" y="470"/>
                    </a:lnTo>
                    <a:lnTo>
                      <a:pt x="361" y="484"/>
                    </a:lnTo>
                    <a:lnTo>
                      <a:pt x="371" y="495"/>
                    </a:lnTo>
                    <a:lnTo>
                      <a:pt x="388" y="511"/>
                    </a:lnTo>
                    <a:lnTo>
                      <a:pt x="399" y="524"/>
                    </a:lnTo>
                    <a:lnTo>
                      <a:pt x="416" y="536"/>
                    </a:lnTo>
                    <a:lnTo>
                      <a:pt x="430" y="548"/>
                    </a:lnTo>
                    <a:lnTo>
                      <a:pt x="448" y="559"/>
                    </a:lnTo>
                    <a:lnTo>
                      <a:pt x="492" y="578"/>
                    </a:lnTo>
                    <a:lnTo>
                      <a:pt x="487" y="612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19" name="Freeform 11"/>
              <p:cNvSpPr>
                <a:spLocks/>
              </p:cNvSpPr>
              <p:nvPr/>
            </p:nvSpPr>
            <p:spPr bwMode="auto">
              <a:xfrm>
                <a:off x="1108" y="2741"/>
                <a:ext cx="120" cy="51"/>
              </a:xfrm>
              <a:custGeom>
                <a:avLst/>
                <a:gdLst/>
                <a:ahLst/>
                <a:cxnLst>
                  <a:cxn ang="0">
                    <a:pos x="111" y="51"/>
                  </a:cxn>
                  <a:cxn ang="0">
                    <a:pos x="117" y="5"/>
                  </a:cxn>
                  <a:cxn ang="0">
                    <a:pos x="0" y="0"/>
                  </a:cxn>
                  <a:cxn ang="0">
                    <a:pos x="0" y="22"/>
                  </a:cxn>
                  <a:cxn ang="0">
                    <a:pos x="5" y="45"/>
                  </a:cxn>
                  <a:cxn ang="0">
                    <a:pos x="111" y="51"/>
                  </a:cxn>
                </a:cxnLst>
                <a:rect l="0" t="0" r="r" b="b"/>
                <a:pathLst>
                  <a:path w="118" h="52">
                    <a:moveTo>
                      <a:pt x="111" y="51"/>
                    </a:moveTo>
                    <a:lnTo>
                      <a:pt x="117" y="5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5" y="45"/>
                    </a:lnTo>
                    <a:lnTo>
                      <a:pt x="111" y="51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20" name="Freeform 12"/>
              <p:cNvSpPr>
                <a:spLocks/>
              </p:cNvSpPr>
              <p:nvPr/>
            </p:nvSpPr>
            <p:spPr bwMode="auto">
              <a:xfrm>
                <a:off x="862" y="2722"/>
                <a:ext cx="116" cy="58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6" y="0"/>
                  </a:cxn>
                  <a:cxn ang="0">
                    <a:pos x="116" y="6"/>
                  </a:cxn>
                  <a:cxn ang="0">
                    <a:pos x="110" y="57"/>
                  </a:cxn>
                  <a:cxn ang="0">
                    <a:pos x="0" y="41"/>
                  </a:cxn>
                </a:cxnLst>
                <a:rect l="0" t="0" r="r" b="b"/>
                <a:pathLst>
                  <a:path w="117" h="58">
                    <a:moveTo>
                      <a:pt x="0" y="41"/>
                    </a:moveTo>
                    <a:lnTo>
                      <a:pt x="6" y="0"/>
                    </a:lnTo>
                    <a:lnTo>
                      <a:pt x="116" y="6"/>
                    </a:lnTo>
                    <a:lnTo>
                      <a:pt x="110" y="57"/>
                    </a:lnTo>
                    <a:lnTo>
                      <a:pt x="0" y="41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21" name="Freeform 13"/>
              <p:cNvSpPr>
                <a:spLocks/>
              </p:cNvSpPr>
              <p:nvPr/>
            </p:nvSpPr>
            <p:spPr bwMode="auto">
              <a:xfrm>
                <a:off x="867" y="2578"/>
                <a:ext cx="487" cy="628"/>
              </a:xfrm>
              <a:custGeom>
                <a:avLst/>
                <a:gdLst/>
                <a:ahLst/>
                <a:cxnLst>
                  <a:cxn ang="0">
                    <a:pos x="457" y="620"/>
                  </a:cxn>
                  <a:cxn ang="0">
                    <a:pos x="426" y="608"/>
                  </a:cxn>
                  <a:cxn ang="0">
                    <a:pos x="393" y="594"/>
                  </a:cxn>
                  <a:cxn ang="0">
                    <a:pos x="363" y="572"/>
                  </a:cxn>
                  <a:cxn ang="0">
                    <a:pos x="332" y="546"/>
                  </a:cxn>
                  <a:cxn ang="0">
                    <a:pos x="300" y="514"/>
                  </a:cxn>
                  <a:cxn ang="0">
                    <a:pos x="268" y="474"/>
                  </a:cxn>
                  <a:cxn ang="0">
                    <a:pos x="241" y="434"/>
                  </a:cxn>
                  <a:cxn ang="0">
                    <a:pos x="213" y="394"/>
                  </a:cxn>
                  <a:cxn ang="0">
                    <a:pos x="188" y="351"/>
                  </a:cxn>
                  <a:cxn ang="0">
                    <a:pos x="164" y="302"/>
                  </a:cxn>
                  <a:cxn ang="0">
                    <a:pos x="142" y="252"/>
                  </a:cxn>
                  <a:cxn ang="0">
                    <a:pos x="124" y="201"/>
                  </a:cxn>
                  <a:cxn ang="0">
                    <a:pos x="114" y="156"/>
                  </a:cxn>
                  <a:cxn ang="0">
                    <a:pos x="20" y="137"/>
                  </a:cxn>
                  <a:cxn ang="0">
                    <a:pos x="51" y="121"/>
                  </a:cxn>
                  <a:cxn ang="0">
                    <a:pos x="78" y="105"/>
                  </a:cxn>
                  <a:cxn ang="0">
                    <a:pos x="101" y="89"/>
                  </a:cxn>
                  <a:cxn ang="0">
                    <a:pos x="122" y="70"/>
                  </a:cxn>
                  <a:cxn ang="0">
                    <a:pos x="150" y="43"/>
                  </a:cxn>
                  <a:cxn ang="0">
                    <a:pos x="174" y="12"/>
                  </a:cxn>
                  <a:cxn ang="0">
                    <a:pos x="192" y="10"/>
                  </a:cxn>
                  <a:cxn ang="0">
                    <a:pos x="207" y="32"/>
                  </a:cxn>
                  <a:cxn ang="0">
                    <a:pos x="227" y="57"/>
                  </a:cxn>
                  <a:cxn ang="0">
                    <a:pos x="245" y="76"/>
                  </a:cxn>
                  <a:cxn ang="0">
                    <a:pos x="268" y="96"/>
                  </a:cxn>
                  <a:cxn ang="0">
                    <a:pos x="288" y="117"/>
                  </a:cxn>
                  <a:cxn ang="0">
                    <a:pos x="310" y="135"/>
                  </a:cxn>
                  <a:cxn ang="0">
                    <a:pos x="330" y="150"/>
                  </a:cxn>
                  <a:cxn ang="0">
                    <a:pos x="358" y="170"/>
                  </a:cxn>
                  <a:cxn ang="0">
                    <a:pos x="242" y="198"/>
                  </a:cxn>
                  <a:cxn ang="0">
                    <a:pos x="261" y="269"/>
                  </a:cxn>
                  <a:cxn ang="0">
                    <a:pos x="274" y="313"/>
                  </a:cxn>
                  <a:cxn ang="0">
                    <a:pos x="295" y="373"/>
                  </a:cxn>
                  <a:cxn ang="0">
                    <a:pos x="314" y="419"/>
                  </a:cxn>
                  <a:cxn ang="0">
                    <a:pos x="330" y="454"/>
                  </a:cxn>
                  <a:cxn ang="0">
                    <a:pos x="350" y="492"/>
                  </a:cxn>
                  <a:cxn ang="0">
                    <a:pos x="372" y="526"/>
                  </a:cxn>
                  <a:cxn ang="0">
                    <a:pos x="398" y="555"/>
                  </a:cxn>
                  <a:cxn ang="0">
                    <a:pos x="427" y="582"/>
                  </a:cxn>
                  <a:cxn ang="0">
                    <a:pos x="459" y="607"/>
                  </a:cxn>
                </a:cxnLst>
                <a:rect l="0" t="0" r="r" b="b"/>
                <a:pathLst>
                  <a:path w="487" h="628">
                    <a:moveTo>
                      <a:pt x="486" y="627"/>
                    </a:moveTo>
                    <a:lnTo>
                      <a:pt x="457" y="620"/>
                    </a:lnTo>
                    <a:lnTo>
                      <a:pt x="442" y="614"/>
                    </a:lnTo>
                    <a:lnTo>
                      <a:pt x="426" y="608"/>
                    </a:lnTo>
                    <a:lnTo>
                      <a:pt x="408" y="600"/>
                    </a:lnTo>
                    <a:lnTo>
                      <a:pt x="393" y="594"/>
                    </a:lnTo>
                    <a:lnTo>
                      <a:pt x="378" y="585"/>
                    </a:lnTo>
                    <a:lnTo>
                      <a:pt x="363" y="572"/>
                    </a:lnTo>
                    <a:lnTo>
                      <a:pt x="348" y="560"/>
                    </a:lnTo>
                    <a:lnTo>
                      <a:pt x="332" y="546"/>
                    </a:lnTo>
                    <a:lnTo>
                      <a:pt x="316" y="530"/>
                    </a:lnTo>
                    <a:lnTo>
                      <a:pt x="300" y="514"/>
                    </a:lnTo>
                    <a:lnTo>
                      <a:pt x="283" y="495"/>
                    </a:lnTo>
                    <a:lnTo>
                      <a:pt x="268" y="474"/>
                    </a:lnTo>
                    <a:lnTo>
                      <a:pt x="252" y="453"/>
                    </a:lnTo>
                    <a:lnTo>
                      <a:pt x="241" y="434"/>
                    </a:lnTo>
                    <a:lnTo>
                      <a:pt x="226" y="412"/>
                    </a:lnTo>
                    <a:lnTo>
                      <a:pt x="213" y="394"/>
                    </a:lnTo>
                    <a:lnTo>
                      <a:pt x="201" y="372"/>
                    </a:lnTo>
                    <a:lnTo>
                      <a:pt x="188" y="351"/>
                    </a:lnTo>
                    <a:lnTo>
                      <a:pt x="174" y="325"/>
                    </a:lnTo>
                    <a:lnTo>
                      <a:pt x="164" y="302"/>
                    </a:lnTo>
                    <a:lnTo>
                      <a:pt x="153" y="277"/>
                    </a:lnTo>
                    <a:lnTo>
                      <a:pt x="142" y="252"/>
                    </a:lnTo>
                    <a:lnTo>
                      <a:pt x="133" y="226"/>
                    </a:lnTo>
                    <a:lnTo>
                      <a:pt x="124" y="201"/>
                    </a:lnTo>
                    <a:lnTo>
                      <a:pt x="118" y="181"/>
                    </a:lnTo>
                    <a:lnTo>
                      <a:pt x="114" y="156"/>
                    </a:lnTo>
                    <a:lnTo>
                      <a:pt x="0" y="144"/>
                    </a:lnTo>
                    <a:lnTo>
                      <a:pt x="20" y="137"/>
                    </a:lnTo>
                    <a:lnTo>
                      <a:pt x="34" y="129"/>
                    </a:lnTo>
                    <a:lnTo>
                      <a:pt x="51" y="121"/>
                    </a:lnTo>
                    <a:lnTo>
                      <a:pt x="66" y="113"/>
                    </a:lnTo>
                    <a:lnTo>
                      <a:pt x="78" y="105"/>
                    </a:lnTo>
                    <a:lnTo>
                      <a:pt x="89" y="98"/>
                    </a:lnTo>
                    <a:lnTo>
                      <a:pt x="101" y="89"/>
                    </a:lnTo>
                    <a:lnTo>
                      <a:pt x="110" y="80"/>
                    </a:lnTo>
                    <a:lnTo>
                      <a:pt x="122" y="70"/>
                    </a:lnTo>
                    <a:lnTo>
                      <a:pt x="135" y="55"/>
                    </a:lnTo>
                    <a:lnTo>
                      <a:pt x="150" y="43"/>
                    </a:lnTo>
                    <a:lnTo>
                      <a:pt x="161" y="28"/>
                    </a:lnTo>
                    <a:lnTo>
                      <a:pt x="174" y="12"/>
                    </a:lnTo>
                    <a:lnTo>
                      <a:pt x="184" y="0"/>
                    </a:lnTo>
                    <a:lnTo>
                      <a:pt x="192" y="10"/>
                    </a:lnTo>
                    <a:lnTo>
                      <a:pt x="197" y="22"/>
                    </a:lnTo>
                    <a:lnTo>
                      <a:pt x="207" y="32"/>
                    </a:lnTo>
                    <a:lnTo>
                      <a:pt x="217" y="45"/>
                    </a:lnTo>
                    <a:lnTo>
                      <a:pt x="227" y="57"/>
                    </a:lnTo>
                    <a:lnTo>
                      <a:pt x="236" y="68"/>
                    </a:lnTo>
                    <a:lnTo>
                      <a:pt x="245" y="76"/>
                    </a:lnTo>
                    <a:lnTo>
                      <a:pt x="255" y="85"/>
                    </a:lnTo>
                    <a:lnTo>
                      <a:pt x="268" y="96"/>
                    </a:lnTo>
                    <a:lnTo>
                      <a:pt x="278" y="107"/>
                    </a:lnTo>
                    <a:lnTo>
                      <a:pt x="288" y="117"/>
                    </a:lnTo>
                    <a:lnTo>
                      <a:pt x="298" y="126"/>
                    </a:lnTo>
                    <a:lnTo>
                      <a:pt x="310" y="135"/>
                    </a:lnTo>
                    <a:lnTo>
                      <a:pt x="321" y="144"/>
                    </a:lnTo>
                    <a:lnTo>
                      <a:pt x="330" y="150"/>
                    </a:lnTo>
                    <a:lnTo>
                      <a:pt x="342" y="159"/>
                    </a:lnTo>
                    <a:lnTo>
                      <a:pt x="358" y="170"/>
                    </a:lnTo>
                    <a:lnTo>
                      <a:pt x="239" y="166"/>
                    </a:lnTo>
                    <a:lnTo>
                      <a:pt x="242" y="198"/>
                    </a:lnTo>
                    <a:lnTo>
                      <a:pt x="249" y="223"/>
                    </a:lnTo>
                    <a:lnTo>
                      <a:pt x="261" y="269"/>
                    </a:lnTo>
                    <a:lnTo>
                      <a:pt x="267" y="293"/>
                    </a:lnTo>
                    <a:lnTo>
                      <a:pt x="274" y="313"/>
                    </a:lnTo>
                    <a:lnTo>
                      <a:pt x="286" y="350"/>
                    </a:lnTo>
                    <a:lnTo>
                      <a:pt x="295" y="373"/>
                    </a:lnTo>
                    <a:lnTo>
                      <a:pt x="306" y="398"/>
                    </a:lnTo>
                    <a:lnTo>
                      <a:pt x="314" y="419"/>
                    </a:lnTo>
                    <a:lnTo>
                      <a:pt x="321" y="436"/>
                    </a:lnTo>
                    <a:lnTo>
                      <a:pt x="330" y="454"/>
                    </a:lnTo>
                    <a:lnTo>
                      <a:pt x="339" y="474"/>
                    </a:lnTo>
                    <a:lnTo>
                      <a:pt x="350" y="492"/>
                    </a:lnTo>
                    <a:lnTo>
                      <a:pt x="362" y="507"/>
                    </a:lnTo>
                    <a:lnTo>
                      <a:pt x="372" y="526"/>
                    </a:lnTo>
                    <a:lnTo>
                      <a:pt x="386" y="540"/>
                    </a:lnTo>
                    <a:lnTo>
                      <a:pt x="398" y="555"/>
                    </a:lnTo>
                    <a:lnTo>
                      <a:pt x="413" y="568"/>
                    </a:lnTo>
                    <a:lnTo>
                      <a:pt x="427" y="582"/>
                    </a:lnTo>
                    <a:lnTo>
                      <a:pt x="442" y="594"/>
                    </a:lnTo>
                    <a:lnTo>
                      <a:pt x="459" y="607"/>
                    </a:lnTo>
                    <a:lnTo>
                      <a:pt x="486" y="627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2443" y="3836"/>
              <a:ext cx="718" cy="349"/>
              <a:chOff x="2438" y="3706"/>
              <a:chExt cx="718" cy="349"/>
            </a:xfrm>
          </p:grpSpPr>
          <p:sp>
            <p:nvSpPr>
              <p:cNvPr id="3678223" name="Freeform 15"/>
              <p:cNvSpPr>
                <a:spLocks/>
              </p:cNvSpPr>
              <p:nvPr/>
            </p:nvSpPr>
            <p:spPr bwMode="auto">
              <a:xfrm>
                <a:off x="2482" y="3730"/>
                <a:ext cx="674" cy="325"/>
              </a:xfrm>
              <a:custGeom>
                <a:avLst/>
                <a:gdLst/>
                <a:ahLst/>
                <a:cxnLst>
                  <a:cxn ang="0">
                    <a:pos x="655" y="80"/>
                  </a:cxn>
                  <a:cxn ang="0">
                    <a:pos x="632" y="103"/>
                  </a:cxn>
                  <a:cxn ang="0">
                    <a:pos x="606" y="128"/>
                  </a:cxn>
                  <a:cxn ang="0">
                    <a:pos x="577" y="146"/>
                  </a:cxn>
                  <a:cxn ang="0">
                    <a:pos x="539" y="167"/>
                  </a:cxn>
                  <a:cxn ang="0">
                    <a:pos x="499" y="184"/>
                  </a:cxn>
                  <a:cxn ang="0">
                    <a:pos x="452" y="198"/>
                  </a:cxn>
                  <a:cxn ang="0">
                    <a:pos x="406" y="208"/>
                  </a:cxn>
                  <a:cxn ang="0">
                    <a:pos x="360" y="219"/>
                  </a:cxn>
                  <a:cxn ang="0">
                    <a:pos x="311" y="227"/>
                  </a:cxn>
                  <a:cxn ang="0">
                    <a:pos x="259" y="232"/>
                  </a:cxn>
                  <a:cxn ang="0">
                    <a:pos x="205" y="232"/>
                  </a:cxn>
                  <a:cxn ang="0">
                    <a:pos x="154" y="230"/>
                  </a:cxn>
                  <a:cxn ang="0">
                    <a:pos x="109" y="224"/>
                  </a:cxn>
                  <a:cxn ang="0">
                    <a:pos x="54" y="302"/>
                  </a:cxn>
                  <a:cxn ang="0">
                    <a:pos x="53" y="268"/>
                  </a:cxn>
                  <a:cxn ang="0">
                    <a:pos x="49" y="236"/>
                  </a:cxn>
                  <a:cxn ang="0">
                    <a:pos x="43" y="209"/>
                  </a:cxn>
                  <a:cxn ang="0">
                    <a:pos x="36" y="183"/>
                  </a:cxn>
                  <a:cxn ang="0">
                    <a:pos x="24" y="146"/>
                  </a:cxn>
                  <a:cxn ang="0">
                    <a:pos x="7" y="113"/>
                  </a:cxn>
                  <a:cxn ang="0">
                    <a:pos x="10" y="95"/>
                  </a:cxn>
                  <a:cxn ang="0">
                    <a:pos x="36" y="88"/>
                  </a:cxn>
                  <a:cxn ang="0">
                    <a:pos x="66" y="80"/>
                  </a:cxn>
                  <a:cxn ang="0">
                    <a:pos x="90" y="70"/>
                  </a:cxn>
                  <a:cxn ang="0">
                    <a:pos x="118" y="56"/>
                  </a:cxn>
                  <a:cxn ang="0">
                    <a:pos x="144" y="46"/>
                  </a:cxn>
                  <a:cxn ang="0">
                    <a:pos x="168" y="31"/>
                  </a:cxn>
                  <a:cxn ang="0">
                    <a:pos x="191" y="19"/>
                  </a:cxn>
                  <a:cxn ang="0">
                    <a:pos x="220" y="0"/>
                  </a:cxn>
                  <a:cxn ang="0">
                    <a:pos x="197" y="118"/>
                  </a:cxn>
                  <a:cxn ang="0">
                    <a:pos x="267" y="129"/>
                  </a:cxn>
                  <a:cxn ang="0">
                    <a:pos x="313" y="133"/>
                  </a:cxn>
                  <a:cxn ang="0">
                    <a:pos x="372" y="133"/>
                  </a:cxn>
                  <a:cxn ang="0">
                    <a:pos x="418" y="131"/>
                  </a:cxn>
                  <a:cxn ang="0">
                    <a:pos x="449" y="129"/>
                  </a:cxn>
                  <a:cxn ang="0">
                    <a:pos x="492" y="124"/>
                  </a:cxn>
                  <a:cxn ang="0">
                    <a:pos x="523" y="117"/>
                  </a:cxn>
                  <a:cxn ang="0">
                    <a:pos x="559" y="101"/>
                  </a:cxn>
                  <a:cxn ang="0">
                    <a:pos x="593" y="82"/>
                  </a:cxn>
                  <a:cxn ang="0">
                    <a:pos x="645" y="36"/>
                  </a:cxn>
                </a:cxnLst>
                <a:rect l="0" t="0" r="r" b="b"/>
                <a:pathLst>
                  <a:path w="674" h="325">
                    <a:moveTo>
                      <a:pt x="673" y="53"/>
                    </a:moveTo>
                    <a:lnTo>
                      <a:pt x="655" y="80"/>
                    </a:lnTo>
                    <a:lnTo>
                      <a:pt x="645" y="89"/>
                    </a:lnTo>
                    <a:lnTo>
                      <a:pt x="632" y="103"/>
                    </a:lnTo>
                    <a:lnTo>
                      <a:pt x="618" y="115"/>
                    </a:lnTo>
                    <a:lnTo>
                      <a:pt x="606" y="128"/>
                    </a:lnTo>
                    <a:lnTo>
                      <a:pt x="592" y="138"/>
                    </a:lnTo>
                    <a:lnTo>
                      <a:pt x="577" y="146"/>
                    </a:lnTo>
                    <a:lnTo>
                      <a:pt x="561" y="157"/>
                    </a:lnTo>
                    <a:lnTo>
                      <a:pt x="539" y="167"/>
                    </a:lnTo>
                    <a:lnTo>
                      <a:pt x="519" y="175"/>
                    </a:lnTo>
                    <a:lnTo>
                      <a:pt x="499" y="184"/>
                    </a:lnTo>
                    <a:lnTo>
                      <a:pt x="475" y="193"/>
                    </a:lnTo>
                    <a:lnTo>
                      <a:pt x="452" y="198"/>
                    </a:lnTo>
                    <a:lnTo>
                      <a:pt x="425" y="205"/>
                    </a:lnTo>
                    <a:lnTo>
                      <a:pt x="406" y="208"/>
                    </a:lnTo>
                    <a:lnTo>
                      <a:pt x="380" y="215"/>
                    </a:lnTo>
                    <a:lnTo>
                      <a:pt x="360" y="219"/>
                    </a:lnTo>
                    <a:lnTo>
                      <a:pt x="335" y="224"/>
                    </a:lnTo>
                    <a:lnTo>
                      <a:pt x="311" y="227"/>
                    </a:lnTo>
                    <a:lnTo>
                      <a:pt x="282" y="230"/>
                    </a:lnTo>
                    <a:lnTo>
                      <a:pt x="259" y="232"/>
                    </a:lnTo>
                    <a:lnTo>
                      <a:pt x="232" y="232"/>
                    </a:lnTo>
                    <a:lnTo>
                      <a:pt x="205" y="232"/>
                    </a:lnTo>
                    <a:lnTo>
                      <a:pt x="180" y="233"/>
                    </a:lnTo>
                    <a:lnTo>
                      <a:pt x="154" y="230"/>
                    </a:lnTo>
                    <a:lnTo>
                      <a:pt x="132" y="227"/>
                    </a:lnTo>
                    <a:lnTo>
                      <a:pt x="109" y="224"/>
                    </a:lnTo>
                    <a:lnTo>
                      <a:pt x="55" y="324"/>
                    </a:lnTo>
                    <a:lnTo>
                      <a:pt x="54" y="302"/>
                    </a:lnTo>
                    <a:lnTo>
                      <a:pt x="53" y="285"/>
                    </a:lnTo>
                    <a:lnTo>
                      <a:pt x="53" y="268"/>
                    </a:lnTo>
                    <a:lnTo>
                      <a:pt x="52" y="252"/>
                    </a:lnTo>
                    <a:lnTo>
                      <a:pt x="49" y="236"/>
                    </a:lnTo>
                    <a:lnTo>
                      <a:pt x="49" y="224"/>
                    </a:lnTo>
                    <a:lnTo>
                      <a:pt x="43" y="209"/>
                    </a:lnTo>
                    <a:lnTo>
                      <a:pt x="40" y="197"/>
                    </a:lnTo>
                    <a:lnTo>
                      <a:pt x="36" y="183"/>
                    </a:lnTo>
                    <a:lnTo>
                      <a:pt x="29" y="165"/>
                    </a:lnTo>
                    <a:lnTo>
                      <a:pt x="24" y="146"/>
                    </a:lnTo>
                    <a:lnTo>
                      <a:pt x="16" y="130"/>
                    </a:lnTo>
                    <a:lnTo>
                      <a:pt x="7" y="113"/>
                    </a:lnTo>
                    <a:lnTo>
                      <a:pt x="0" y="99"/>
                    </a:lnTo>
                    <a:lnTo>
                      <a:pt x="10" y="95"/>
                    </a:lnTo>
                    <a:lnTo>
                      <a:pt x="25" y="92"/>
                    </a:lnTo>
                    <a:lnTo>
                      <a:pt x="36" y="88"/>
                    </a:lnTo>
                    <a:lnTo>
                      <a:pt x="52" y="85"/>
                    </a:lnTo>
                    <a:lnTo>
                      <a:pt x="66" y="80"/>
                    </a:lnTo>
                    <a:lnTo>
                      <a:pt x="78" y="74"/>
                    </a:lnTo>
                    <a:lnTo>
                      <a:pt x="90" y="70"/>
                    </a:lnTo>
                    <a:lnTo>
                      <a:pt x="105" y="65"/>
                    </a:lnTo>
                    <a:lnTo>
                      <a:pt x="118" y="56"/>
                    </a:lnTo>
                    <a:lnTo>
                      <a:pt x="132" y="52"/>
                    </a:lnTo>
                    <a:lnTo>
                      <a:pt x="144" y="46"/>
                    </a:lnTo>
                    <a:lnTo>
                      <a:pt x="158" y="39"/>
                    </a:lnTo>
                    <a:lnTo>
                      <a:pt x="168" y="31"/>
                    </a:lnTo>
                    <a:lnTo>
                      <a:pt x="180" y="25"/>
                    </a:lnTo>
                    <a:lnTo>
                      <a:pt x="191" y="19"/>
                    </a:lnTo>
                    <a:lnTo>
                      <a:pt x="202" y="11"/>
                    </a:lnTo>
                    <a:lnTo>
                      <a:pt x="220" y="0"/>
                    </a:lnTo>
                    <a:lnTo>
                      <a:pt x="168" y="110"/>
                    </a:lnTo>
                    <a:lnTo>
                      <a:pt x="197" y="118"/>
                    </a:lnTo>
                    <a:lnTo>
                      <a:pt x="221" y="122"/>
                    </a:lnTo>
                    <a:lnTo>
                      <a:pt x="267" y="129"/>
                    </a:lnTo>
                    <a:lnTo>
                      <a:pt x="289" y="132"/>
                    </a:lnTo>
                    <a:lnTo>
                      <a:pt x="313" y="133"/>
                    </a:lnTo>
                    <a:lnTo>
                      <a:pt x="349" y="134"/>
                    </a:lnTo>
                    <a:lnTo>
                      <a:pt x="372" y="133"/>
                    </a:lnTo>
                    <a:lnTo>
                      <a:pt x="398" y="133"/>
                    </a:lnTo>
                    <a:lnTo>
                      <a:pt x="418" y="131"/>
                    </a:lnTo>
                    <a:lnTo>
                      <a:pt x="433" y="130"/>
                    </a:lnTo>
                    <a:lnTo>
                      <a:pt x="449" y="129"/>
                    </a:lnTo>
                    <a:lnTo>
                      <a:pt x="469" y="128"/>
                    </a:lnTo>
                    <a:lnTo>
                      <a:pt x="492" y="124"/>
                    </a:lnTo>
                    <a:lnTo>
                      <a:pt x="509" y="121"/>
                    </a:lnTo>
                    <a:lnTo>
                      <a:pt x="523" y="117"/>
                    </a:lnTo>
                    <a:lnTo>
                      <a:pt x="543" y="106"/>
                    </a:lnTo>
                    <a:lnTo>
                      <a:pt x="559" y="101"/>
                    </a:lnTo>
                    <a:lnTo>
                      <a:pt x="577" y="89"/>
                    </a:lnTo>
                    <a:lnTo>
                      <a:pt x="593" y="82"/>
                    </a:lnTo>
                    <a:lnTo>
                      <a:pt x="609" y="70"/>
                    </a:lnTo>
                    <a:lnTo>
                      <a:pt x="645" y="36"/>
                    </a:lnTo>
                    <a:lnTo>
                      <a:pt x="673" y="53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24" name="Freeform 16"/>
              <p:cNvSpPr>
                <a:spLocks/>
              </p:cNvSpPr>
              <p:nvPr/>
            </p:nvSpPr>
            <p:spPr bwMode="auto">
              <a:xfrm>
                <a:off x="2610" y="3711"/>
                <a:ext cx="90" cy="122"/>
              </a:xfrm>
              <a:custGeom>
                <a:avLst/>
                <a:gdLst/>
                <a:ahLst/>
                <a:cxnLst>
                  <a:cxn ang="0">
                    <a:pos x="89" y="22"/>
                  </a:cxn>
                  <a:cxn ang="0">
                    <a:pos x="50" y="0"/>
                  </a:cxn>
                  <a:cxn ang="0">
                    <a:pos x="0" y="106"/>
                  </a:cxn>
                  <a:cxn ang="0">
                    <a:pos x="19" y="115"/>
                  </a:cxn>
                  <a:cxn ang="0">
                    <a:pos x="43" y="120"/>
                  </a:cxn>
                  <a:cxn ang="0">
                    <a:pos x="89" y="22"/>
                  </a:cxn>
                </a:cxnLst>
                <a:rect l="0" t="0" r="r" b="b"/>
                <a:pathLst>
                  <a:path w="90" h="121">
                    <a:moveTo>
                      <a:pt x="89" y="22"/>
                    </a:moveTo>
                    <a:lnTo>
                      <a:pt x="50" y="0"/>
                    </a:lnTo>
                    <a:lnTo>
                      <a:pt x="0" y="106"/>
                    </a:lnTo>
                    <a:lnTo>
                      <a:pt x="19" y="115"/>
                    </a:lnTo>
                    <a:lnTo>
                      <a:pt x="43" y="120"/>
                    </a:lnTo>
                    <a:lnTo>
                      <a:pt x="89" y="22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25" name="Freeform 17"/>
              <p:cNvSpPr>
                <a:spLocks/>
              </p:cNvSpPr>
              <p:nvPr/>
            </p:nvSpPr>
            <p:spPr bwMode="auto">
              <a:xfrm>
                <a:off x="2498" y="3929"/>
                <a:ext cx="94" cy="123"/>
              </a:xfrm>
              <a:custGeom>
                <a:avLst/>
                <a:gdLst/>
                <a:ahLst/>
                <a:cxnLst>
                  <a:cxn ang="0">
                    <a:pos x="35" y="122"/>
                  </a:cxn>
                  <a:cxn ang="0">
                    <a:pos x="0" y="100"/>
                  </a:cxn>
                  <a:cxn ang="0">
                    <a:pos x="48" y="0"/>
                  </a:cxn>
                  <a:cxn ang="0">
                    <a:pos x="93" y="26"/>
                  </a:cxn>
                  <a:cxn ang="0">
                    <a:pos x="35" y="122"/>
                  </a:cxn>
                </a:cxnLst>
                <a:rect l="0" t="0" r="r" b="b"/>
                <a:pathLst>
                  <a:path w="94" h="123">
                    <a:moveTo>
                      <a:pt x="35" y="122"/>
                    </a:moveTo>
                    <a:lnTo>
                      <a:pt x="0" y="100"/>
                    </a:lnTo>
                    <a:lnTo>
                      <a:pt x="48" y="0"/>
                    </a:lnTo>
                    <a:lnTo>
                      <a:pt x="93" y="26"/>
                    </a:lnTo>
                    <a:lnTo>
                      <a:pt x="35" y="122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26" name="Freeform 18"/>
              <p:cNvSpPr>
                <a:spLocks/>
              </p:cNvSpPr>
              <p:nvPr/>
            </p:nvSpPr>
            <p:spPr bwMode="auto">
              <a:xfrm>
                <a:off x="2438" y="3706"/>
                <a:ext cx="688" cy="325"/>
              </a:xfrm>
              <a:custGeom>
                <a:avLst/>
                <a:gdLst/>
                <a:ahLst/>
                <a:cxnLst>
                  <a:cxn ang="0">
                    <a:pos x="668" y="83"/>
                  </a:cxn>
                  <a:cxn ang="0">
                    <a:pos x="645" y="107"/>
                  </a:cxn>
                  <a:cxn ang="0">
                    <a:pos x="620" y="132"/>
                  </a:cxn>
                  <a:cxn ang="0">
                    <a:pos x="590" y="152"/>
                  </a:cxn>
                  <a:cxn ang="0">
                    <a:pos x="552" y="172"/>
                  </a:cxn>
                  <a:cxn ang="0">
                    <a:pos x="511" y="189"/>
                  </a:cxn>
                  <a:cxn ang="0">
                    <a:pos x="463" y="202"/>
                  </a:cxn>
                  <a:cxn ang="0">
                    <a:pos x="416" y="213"/>
                  </a:cxn>
                  <a:cxn ang="0">
                    <a:pos x="368" y="222"/>
                  </a:cxn>
                  <a:cxn ang="0">
                    <a:pos x="319" y="229"/>
                  </a:cxn>
                  <a:cxn ang="0">
                    <a:pos x="267" y="233"/>
                  </a:cxn>
                  <a:cxn ang="0">
                    <a:pos x="211" y="233"/>
                  </a:cxn>
                  <a:cxn ang="0">
                    <a:pos x="159" y="229"/>
                  </a:cxn>
                  <a:cxn ang="0">
                    <a:pos x="114" y="222"/>
                  </a:cxn>
                  <a:cxn ang="0">
                    <a:pos x="60" y="303"/>
                  </a:cxn>
                  <a:cxn ang="0">
                    <a:pos x="58" y="267"/>
                  </a:cxn>
                  <a:cxn ang="0">
                    <a:pos x="54" y="237"/>
                  </a:cxn>
                  <a:cxn ang="0">
                    <a:pos x="48" y="209"/>
                  </a:cxn>
                  <a:cxn ang="0">
                    <a:pos x="40" y="181"/>
                  </a:cxn>
                  <a:cxn ang="0">
                    <a:pos x="25" y="144"/>
                  </a:cxn>
                  <a:cxn ang="0">
                    <a:pos x="9" y="111"/>
                  </a:cxn>
                  <a:cxn ang="0">
                    <a:pos x="11" y="93"/>
                  </a:cxn>
                  <a:cxn ang="0">
                    <a:pos x="39" y="87"/>
                  </a:cxn>
                  <a:cxn ang="0">
                    <a:pos x="69" y="78"/>
                  </a:cxn>
                  <a:cxn ang="0">
                    <a:pos x="93" y="69"/>
                  </a:cxn>
                  <a:cxn ang="0">
                    <a:pos x="120" y="55"/>
                  </a:cxn>
                  <a:cxn ang="0">
                    <a:pos x="147" y="45"/>
                  </a:cxn>
                  <a:cxn ang="0">
                    <a:pos x="172" y="31"/>
                  </a:cxn>
                  <a:cxn ang="0">
                    <a:pos x="194" y="18"/>
                  </a:cxn>
                  <a:cxn ang="0">
                    <a:pos x="221" y="0"/>
                  </a:cxn>
                  <a:cxn ang="0">
                    <a:pos x="202" y="119"/>
                  </a:cxn>
                  <a:cxn ang="0">
                    <a:pos x="274" y="130"/>
                  </a:cxn>
                  <a:cxn ang="0">
                    <a:pos x="319" y="133"/>
                  </a:cxn>
                  <a:cxn ang="0">
                    <a:pos x="380" y="138"/>
                  </a:cxn>
                  <a:cxn ang="0">
                    <a:pos x="430" y="137"/>
                  </a:cxn>
                  <a:cxn ang="0">
                    <a:pos x="469" y="137"/>
                  </a:cxn>
                  <a:cxn ang="0">
                    <a:pos x="510" y="133"/>
                  </a:cxn>
                  <a:cxn ang="0">
                    <a:pos x="549" y="125"/>
                  </a:cxn>
                  <a:cxn ang="0">
                    <a:pos x="586" y="112"/>
                  </a:cxn>
                  <a:cxn ang="0">
                    <a:pos x="623" y="96"/>
                  </a:cxn>
                  <a:cxn ang="0">
                    <a:pos x="657" y="76"/>
                  </a:cxn>
                </a:cxnLst>
                <a:rect l="0" t="0" r="r" b="b"/>
                <a:pathLst>
                  <a:path w="688" h="325">
                    <a:moveTo>
                      <a:pt x="687" y="59"/>
                    </a:moveTo>
                    <a:lnTo>
                      <a:pt x="668" y="83"/>
                    </a:lnTo>
                    <a:lnTo>
                      <a:pt x="658" y="95"/>
                    </a:lnTo>
                    <a:lnTo>
                      <a:pt x="645" y="107"/>
                    </a:lnTo>
                    <a:lnTo>
                      <a:pt x="632" y="121"/>
                    </a:lnTo>
                    <a:lnTo>
                      <a:pt x="620" y="132"/>
                    </a:lnTo>
                    <a:lnTo>
                      <a:pt x="606" y="143"/>
                    </a:lnTo>
                    <a:lnTo>
                      <a:pt x="590" y="152"/>
                    </a:lnTo>
                    <a:lnTo>
                      <a:pt x="572" y="161"/>
                    </a:lnTo>
                    <a:lnTo>
                      <a:pt x="552" y="172"/>
                    </a:lnTo>
                    <a:lnTo>
                      <a:pt x="530" y="180"/>
                    </a:lnTo>
                    <a:lnTo>
                      <a:pt x="511" y="189"/>
                    </a:lnTo>
                    <a:lnTo>
                      <a:pt x="488" y="196"/>
                    </a:lnTo>
                    <a:lnTo>
                      <a:pt x="463" y="202"/>
                    </a:lnTo>
                    <a:lnTo>
                      <a:pt x="437" y="209"/>
                    </a:lnTo>
                    <a:lnTo>
                      <a:pt x="416" y="213"/>
                    </a:lnTo>
                    <a:lnTo>
                      <a:pt x="391" y="217"/>
                    </a:lnTo>
                    <a:lnTo>
                      <a:pt x="368" y="222"/>
                    </a:lnTo>
                    <a:lnTo>
                      <a:pt x="344" y="224"/>
                    </a:lnTo>
                    <a:lnTo>
                      <a:pt x="319" y="229"/>
                    </a:lnTo>
                    <a:lnTo>
                      <a:pt x="290" y="232"/>
                    </a:lnTo>
                    <a:lnTo>
                      <a:pt x="267" y="233"/>
                    </a:lnTo>
                    <a:lnTo>
                      <a:pt x="239" y="233"/>
                    </a:lnTo>
                    <a:lnTo>
                      <a:pt x="211" y="233"/>
                    </a:lnTo>
                    <a:lnTo>
                      <a:pt x="185" y="233"/>
                    </a:lnTo>
                    <a:lnTo>
                      <a:pt x="159" y="229"/>
                    </a:lnTo>
                    <a:lnTo>
                      <a:pt x="138" y="228"/>
                    </a:lnTo>
                    <a:lnTo>
                      <a:pt x="114" y="222"/>
                    </a:lnTo>
                    <a:lnTo>
                      <a:pt x="59" y="324"/>
                    </a:lnTo>
                    <a:lnTo>
                      <a:pt x="60" y="303"/>
                    </a:lnTo>
                    <a:lnTo>
                      <a:pt x="58" y="286"/>
                    </a:lnTo>
                    <a:lnTo>
                      <a:pt x="58" y="267"/>
                    </a:lnTo>
                    <a:lnTo>
                      <a:pt x="56" y="250"/>
                    </a:lnTo>
                    <a:lnTo>
                      <a:pt x="54" y="237"/>
                    </a:lnTo>
                    <a:lnTo>
                      <a:pt x="52" y="223"/>
                    </a:lnTo>
                    <a:lnTo>
                      <a:pt x="48" y="209"/>
                    </a:lnTo>
                    <a:lnTo>
                      <a:pt x="43" y="196"/>
                    </a:lnTo>
                    <a:lnTo>
                      <a:pt x="40" y="181"/>
                    </a:lnTo>
                    <a:lnTo>
                      <a:pt x="32" y="163"/>
                    </a:lnTo>
                    <a:lnTo>
                      <a:pt x="25" y="144"/>
                    </a:lnTo>
                    <a:lnTo>
                      <a:pt x="17" y="128"/>
                    </a:lnTo>
                    <a:lnTo>
                      <a:pt x="9" y="111"/>
                    </a:lnTo>
                    <a:lnTo>
                      <a:pt x="0" y="96"/>
                    </a:lnTo>
                    <a:lnTo>
                      <a:pt x="11" y="93"/>
                    </a:lnTo>
                    <a:lnTo>
                      <a:pt x="25" y="91"/>
                    </a:lnTo>
                    <a:lnTo>
                      <a:pt x="39" y="87"/>
                    </a:lnTo>
                    <a:lnTo>
                      <a:pt x="54" y="83"/>
                    </a:lnTo>
                    <a:lnTo>
                      <a:pt x="69" y="78"/>
                    </a:lnTo>
                    <a:lnTo>
                      <a:pt x="82" y="74"/>
                    </a:lnTo>
                    <a:lnTo>
                      <a:pt x="93" y="69"/>
                    </a:lnTo>
                    <a:lnTo>
                      <a:pt x="105" y="63"/>
                    </a:lnTo>
                    <a:lnTo>
                      <a:pt x="120" y="55"/>
                    </a:lnTo>
                    <a:lnTo>
                      <a:pt x="134" y="51"/>
                    </a:lnTo>
                    <a:lnTo>
                      <a:pt x="147" y="45"/>
                    </a:lnTo>
                    <a:lnTo>
                      <a:pt x="159" y="38"/>
                    </a:lnTo>
                    <a:lnTo>
                      <a:pt x="172" y="31"/>
                    </a:lnTo>
                    <a:lnTo>
                      <a:pt x="184" y="26"/>
                    </a:lnTo>
                    <a:lnTo>
                      <a:pt x="194" y="18"/>
                    </a:lnTo>
                    <a:lnTo>
                      <a:pt x="206" y="11"/>
                    </a:lnTo>
                    <a:lnTo>
                      <a:pt x="221" y="0"/>
                    </a:lnTo>
                    <a:lnTo>
                      <a:pt x="172" y="109"/>
                    </a:lnTo>
                    <a:lnTo>
                      <a:pt x="202" y="119"/>
                    </a:lnTo>
                    <a:lnTo>
                      <a:pt x="227" y="123"/>
                    </a:lnTo>
                    <a:lnTo>
                      <a:pt x="274" y="130"/>
                    </a:lnTo>
                    <a:lnTo>
                      <a:pt x="297" y="132"/>
                    </a:lnTo>
                    <a:lnTo>
                      <a:pt x="319" y="133"/>
                    </a:lnTo>
                    <a:lnTo>
                      <a:pt x="357" y="136"/>
                    </a:lnTo>
                    <a:lnTo>
                      <a:pt x="380" y="138"/>
                    </a:lnTo>
                    <a:lnTo>
                      <a:pt x="408" y="139"/>
                    </a:lnTo>
                    <a:lnTo>
                      <a:pt x="430" y="137"/>
                    </a:lnTo>
                    <a:lnTo>
                      <a:pt x="450" y="137"/>
                    </a:lnTo>
                    <a:lnTo>
                      <a:pt x="469" y="137"/>
                    </a:lnTo>
                    <a:lnTo>
                      <a:pt x="489" y="136"/>
                    </a:lnTo>
                    <a:lnTo>
                      <a:pt x="510" y="133"/>
                    </a:lnTo>
                    <a:lnTo>
                      <a:pt x="529" y="128"/>
                    </a:lnTo>
                    <a:lnTo>
                      <a:pt x="549" y="125"/>
                    </a:lnTo>
                    <a:lnTo>
                      <a:pt x="568" y="118"/>
                    </a:lnTo>
                    <a:lnTo>
                      <a:pt x="586" y="112"/>
                    </a:lnTo>
                    <a:lnTo>
                      <a:pt x="606" y="103"/>
                    </a:lnTo>
                    <a:lnTo>
                      <a:pt x="623" y="96"/>
                    </a:lnTo>
                    <a:lnTo>
                      <a:pt x="640" y="87"/>
                    </a:lnTo>
                    <a:lnTo>
                      <a:pt x="657" y="76"/>
                    </a:lnTo>
                    <a:lnTo>
                      <a:pt x="687" y="59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</p:grp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4077" y="2748"/>
              <a:ext cx="287" cy="724"/>
              <a:chOff x="4264" y="2616"/>
              <a:chExt cx="359" cy="708"/>
            </a:xfrm>
          </p:grpSpPr>
          <p:sp>
            <p:nvSpPr>
              <p:cNvPr id="3678228" name="Freeform 20"/>
              <p:cNvSpPr>
                <a:spLocks/>
              </p:cNvSpPr>
              <p:nvPr/>
            </p:nvSpPr>
            <p:spPr bwMode="auto">
              <a:xfrm>
                <a:off x="4308" y="2616"/>
                <a:ext cx="315" cy="684"/>
              </a:xfrm>
              <a:custGeom>
                <a:avLst/>
                <a:gdLst/>
                <a:ahLst/>
                <a:cxnLst>
                  <a:cxn ang="0">
                    <a:pos x="290" y="30"/>
                  </a:cxn>
                  <a:cxn ang="0">
                    <a:pos x="301" y="62"/>
                  </a:cxn>
                  <a:cxn ang="0">
                    <a:pos x="308" y="96"/>
                  </a:cxn>
                  <a:cxn ang="0">
                    <a:pos x="312" y="131"/>
                  </a:cxn>
                  <a:cxn ang="0">
                    <a:pos x="313" y="174"/>
                  </a:cxn>
                  <a:cxn ang="0">
                    <a:pos x="308" y="219"/>
                  </a:cxn>
                  <a:cxn ang="0">
                    <a:pos x="298" y="268"/>
                  </a:cxn>
                  <a:cxn ang="0">
                    <a:pos x="285" y="313"/>
                  </a:cxn>
                  <a:cxn ang="0">
                    <a:pos x="274" y="360"/>
                  </a:cxn>
                  <a:cxn ang="0">
                    <a:pos x="256" y="407"/>
                  </a:cxn>
                  <a:cxn ang="0">
                    <a:pos x="239" y="456"/>
                  </a:cxn>
                  <a:cxn ang="0">
                    <a:pos x="212" y="506"/>
                  </a:cxn>
                  <a:cxn ang="0">
                    <a:pos x="187" y="550"/>
                  </a:cxn>
                  <a:cxn ang="0">
                    <a:pos x="161" y="586"/>
                  </a:cxn>
                  <a:cxn ang="0">
                    <a:pos x="202" y="673"/>
                  </a:cxn>
                  <a:cxn ang="0">
                    <a:pos x="172" y="656"/>
                  </a:cxn>
                  <a:cxn ang="0">
                    <a:pos x="142" y="647"/>
                  </a:cxn>
                  <a:cxn ang="0">
                    <a:pos x="117" y="638"/>
                  </a:cxn>
                  <a:cxn ang="0">
                    <a:pos x="90" y="633"/>
                  </a:cxn>
                  <a:cxn ang="0">
                    <a:pos x="53" y="628"/>
                  </a:cxn>
                  <a:cxn ang="0">
                    <a:pos x="16" y="625"/>
                  </a:cxn>
                  <a:cxn ang="0">
                    <a:pos x="2" y="614"/>
                  </a:cxn>
                  <a:cxn ang="0">
                    <a:pos x="7" y="589"/>
                  </a:cxn>
                  <a:cxn ang="0">
                    <a:pos x="16" y="559"/>
                  </a:cxn>
                  <a:cxn ang="0">
                    <a:pos x="17" y="531"/>
                  </a:cxn>
                  <a:cxn ang="0">
                    <a:pos x="20" y="501"/>
                  </a:cxn>
                  <a:cxn ang="0">
                    <a:pos x="21" y="472"/>
                  </a:cxn>
                  <a:cxn ang="0">
                    <a:pos x="21" y="444"/>
                  </a:cxn>
                  <a:cxn ang="0">
                    <a:pos x="21" y="418"/>
                  </a:cxn>
                  <a:cxn ang="0">
                    <a:pos x="17" y="382"/>
                  </a:cxn>
                  <a:cxn ang="0">
                    <a:pos x="111" y="458"/>
                  </a:cxn>
                  <a:cxn ang="0">
                    <a:pos x="152" y="400"/>
                  </a:cxn>
                  <a:cxn ang="0">
                    <a:pos x="177" y="362"/>
                  </a:cxn>
                  <a:cxn ang="0">
                    <a:pos x="204" y="309"/>
                  </a:cxn>
                  <a:cxn ang="0">
                    <a:pos x="225" y="268"/>
                  </a:cxn>
                  <a:cxn ang="0">
                    <a:pos x="238" y="237"/>
                  </a:cxn>
                  <a:cxn ang="0">
                    <a:pos x="254" y="197"/>
                  </a:cxn>
                  <a:cxn ang="0">
                    <a:pos x="262" y="165"/>
                  </a:cxn>
                  <a:cxn ang="0">
                    <a:pos x="265" y="126"/>
                  </a:cxn>
                  <a:cxn ang="0">
                    <a:pos x="264" y="85"/>
                  </a:cxn>
                  <a:cxn ang="0">
                    <a:pos x="248" y="17"/>
                  </a:cxn>
                </a:cxnLst>
                <a:rect l="0" t="0" r="r" b="b"/>
                <a:pathLst>
                  <a:path w="315" h="684">
                    <a:moveTo>
                      <a:pt x="277" y="0"/>
                    </a:moveTo>
                    <a:lnTo>
                      <a:pt x="290" y="30"/>
                    </a:lnTo>
                    <a:lnTo>
                      <a:pt x="295" y="43"/>
                    </a:lnTo>
                    <a:lnTo>
                      <a:pt x="301" y="62"/>
                    </a:lnTo>
                    <a:lnTo>
                      <a:pt x="305" y="79"/>
                    </a:lnTo>
                    <a:lnTo>
                      <a:pt x="308" y="96"/>
                    </a:lnTo>
                    <a:lnTo>
                      <a:pt x="312" y="113"/>
                    </a:lnTo>
                    <a:lnTo>
                      <a:pt x="312" y="131"/>
                    </a:lnTo>
                    <a:lnTo>
                      <a:pt x="314" y="150"/>
                    </a:lnTo>
                    <a:lnTo>
                      <a:pt x="313" y="174"/>
                    </a:lnTo>
                    <a:lnTo>
                      <a:pt x="309" y="197"/>
                    </a:lnTo>
                    <a:lnTo>
                      <a:pt x="308" y="219"/>
                    </a:lnTo>
                    <a:lnTo>
                      <a:pt x="304" y="244"/>
                    </a:lnTo>
                    <a:lnTo>
                      <a:pt x="298" y="268"/>
                    </a:lnTo>
                    <a:lnTo>
                      <a:pt x="293" y="294"/>
                    </a:lnTo>
                    <a:lnTo>
                      <a:pt x="285" y="313"/>
                    </a:lnTo>
                    <a:lnTo>
                      <a:pt x="280" y="339"/>
                    </a:lnTo>
                    <a:lnTo>
                      <a:pt x="274" y="360"/>
                    </a:lnTo>
                    <a:lnTo>
                      <a:pt x="265" y="385"/>
                    </a:lnTo>
                    <a:lnTo>
                      <a:pt x="256" y="407"/>
                    </a:lnTo>
                    <a:lnTo>
                      <a:pt x="246" y="433"/>
                    </a:lnTo>
                    <a:lnTo>
                      <a:pt x="239" y="456"/>
                    </a:lnTo>
                    <a:lnTo>
                      <a:pt x="225" y="481"/>
                    </a:lnTo>
                    <a:lnTo>
                      <a:pt x="212" y="506"/>
                    </a:lnTo>
                    <a:lnTo>
                      <a:pt x="201" y="527"/>
                    </a:lnTo>
                    <a:lnTo>
                      <a:pt x="187" y="550"/>
                    </a:lnTo>
                    <a:lnTo>
                      <a:pt x="174" y="569"/>
                    </a:lnTo>
                    <a:lnTo>
                      <a:pt x="161" y="586"/>
                    </a:lnTo>
                    <a:lnTo>
                      <a:pt x="221" y="683"/>
                    </a:lnTo>
                    <a:lnTo>
                      <a:pt x="202" y="673"/>
                    </a:lnTo>
                    <a:lnTo>
                      <a:pt x="187" y="666"/>
                    </a:lnTo>
                    <a:lnTo>
                      <a:pt x="172" y="656"/>
                    </a:lnTo>
                    <a:lnTo>
                      <a:pt x="157" y="651"/>
                    </a:lnTo>
                    <a:lnTo>
                      <a:pt x="142" y="647"/>
                    </a:lnTo>
                    <a:lnTo>
                      <a:pt x="131" y="641"/>
                    </a:lnTo>
                    <a:lnTo>
                      <a:pt x="117" y="638"/>
                    </a:lnTo>
                    <a:lnTo>
                      <a:pt x="104" y="636"/>
                    </a:lnTo>
                    <a:lnTo>
                      <a:pt x="90" y="633"/>
                    </a:lnTo>
                    <a:lnTo>
                      <a:pt x="71" y="630"/>
                    </a:lnTo>
                    <a:lnTo>
                      <a:pt x="53" y="628"/>
                    </a:lnTo>
                    <a:lnTo>
                      <a:pt x="34" y="628"/>
                    </a:lnTo>
                    <a:lnTo>
                      <a:pt x="16" y="625"/>
                    </a:lnTo>
                    <a:lnTo>
                      <a:pt x="0" y="625"/>
                    </a:lnTo>
                    <a:lnTo>
                      <a:pt x="2" y="614"/>
                    </a:lnTo>
                    <a:lnTo>
                      <a:pt x="7" y="602"/>
                    </a:lnTo>
                    <a:lnTo>
                      <a:pt x="7" y="589"/>
                    </a:lnTo>
                    <a:lnTo>
                      <a:pt x="14" y="572"/>
                    </a:lnTo>
                    <a:lnTo>
                      <a:pt x="16" y="559"/>
                    </a:lnTo>
                    <a:lnTo>
                      <a:pt x="16" y="545"/>
                    </a:lnTo>
                    <a:lnTo>
                      <a:pt x="17" y="531"/>
                    </a:lnTo>
                    <a:lnTo>
                      <a:pt x="21" y="516"/>
                    </a:lnTo>
                    <a:lnTo>
                      <a:pt x="20" y="501"/>
                    </a:lnTo>
                    <a:lnTo>
                      <a:pt x="23" y="486"/>
                    </a:lnTo>
                    <a:lnTo>
                      <a:pt x="21" y="472"/>
                    </a:lnTo>
                    <a:lnTo>
                      <a:pt x="23" y="457"/>
                    </a:lnTo>
                    <a:lnTo>
                      <a:pt x="21" y="444"/>
                    </a:lnTo>
                    <a:lnTo>
                      <a:pt x="21" y="431"/>
                    </a:lnTo>
                    <a:lnTo>
                      <a:pt x="21" y="418"/>
                    </a:lnTo>
                    <a:lnTo>
                      <a:pt x="19" y="403"/>
                    </a:lnTo>
                    <a:lnTo>
                      <a:pt x="17" y="382"/>
                    </a:lnTo>
                    <a:lnTo>
                      <a:pt x="88" y="481"/>
                    </a:lnTo>
                    <a:lnTo>
                      <a:pt x="111" y="458"/>
                    </a:lnTo>
                    <a:lnTo>
                      <a:pt x="125" y="439"/>
                    </a:lnTo>
                    <a:lnTo>
                      <a:pt x="152" y="400"/>
                    </a:lnTo>
                    <a:lnTo>
                      <a:pt x="164" y="382"/>
                    </a:lnTo>
                    <a:lnTo>
                      <a:pt x="177" y="362"/>
                    </a:lnTo>
                    <a:lnTo>
                      <a:pt x="195" y="329"/>
                    </a:lnTo>
                    <a:lnTo>
                      <a:pt x="204" y="309"/>
                    </a:lnTo>
                    <a:lnTo>
                      <a:pt x="217" y="286"/>
                    </a:lnTo>
                    <a:lnTo>
                      <a:pt x="225" y="268"/>
                    </a:lnTo>
                    <a:lnTo>
                      <a:pt x="232" y="253"/>
                    </a:lnTo>
                    <a:lnTo>
                      <a:pt x="238" y="237"/>
                    </a:lnTo>
                    <a:lnTo>
                      <a:pt x="244" y="219"/>
                    </a:lnTo>
                    <a:lnTo>
                      <a:pt x="254" y="197"/>
                    </a:lnTo>
                    <a:lnTo>
                      <a:pt x="258" y="180"/>
                    </a:lnTo>
                    <a:lnTo>
                      <a:pt x="262" y="165"/>
                    </a:lnTo>
                    <a:lnTo>
                      <a:pt x="262" y="142"/>
                    </a:lnTo>
                    <a:lnTo>
                      <a:pt x="265" y="126"/>
                    </a:lnTo>
                    <a:lnTo>
                      <a:pt x="263" y="104"/>
                    </a:lnTo>
                    <a:lnTo>
                      <a:pt x="264" y="85"/>
                    </a:lnTo>
                    <a:lnTo>
                      <a:pt x="262" y="67"/>
                    </a:lnTo>
                    <a:lnTo>
                      <a:pt x="248" y="17"/>
                    </a:lnTo>
                    <a:lnTo>
                      <a:pt x="277" y="0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29" name="Freeform 21"/>
              <p:cNvSpPr>
                <a:spLocks/>
              </p:cNvSpPr>
              <p:nvPr/>
            </p:nvSpPr>
            <p:spPr bwMode="auto">
              <a:xfrm>
                <a:off x="4287" y="3001"/>
                <a:ext cx="101" cy="120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0" y="23"/>
                  </a:cxn>
                  <a:cxn ang="0">
                    <a:pos x="68" y="119"/>
                  </a:cxn>
                  <a:cxn ang="0">
                    <a:pos x="85" y="106"/>
                  </a:cxn>
                  <a:cxn ang="0">
                    <a:pos x="100" y="87"/>
                  </a:cxn>
                  <a:cxn ang="0">
                    <a:pos x="37" y="0"/>
                  </a:cxn>
                </a:cxnLst>
                <a:rect l="0" t="0" r="r" b="b"/>
                <a:pathLst>
                  <a:path w="101" h="120">
                    <a:moveTo>
                      <a:pt x="37" y="0"/>
                    </a:moveTo>
                    <a:lnTo>
                      <a:pt x="0" y="23"/>
                    </a:lnTo>
                    <a:lnTo>
                      <a:pt x="68" y="119"/>
                    </a:lnTo>
                    <a:lnTo>
                      <a:pt x="85" y="106"/>
                    </a:lnTo>
                    <a:lnTo>
                      <a:pt x="100" y="87"/>
                    </a:lnTo>
                    <a:lnTo>
                      <a:pt x="37" y="0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30" name="Freeform 22"/>
              <p:cNvSpPr>
                <a:spLocks/>
              </p:cNvSpPr>
              <p:nvPr/>
            </p:nvSpPr>
            <p:spPr bwMode="auto">
              <a:xfrm>
                <a:off x="4427" y="3205"/>
                <a:ext cx="99" cy="117"/>
              </a:xfrm>
              <a:custGeom>
                <a:avLst/>
                <a:gdLst/>
                <a:ahLst/>
                <a:cxnLst>
                  <a:cxn ang="0">
                    <a:pos x="99" y="95"/>
                  </a:cxn>
                  <a:cxn ang="0">
                    <a:pos x="64" y="116"/>
                  </a:cxn>
                  <a:cxn ang="0">
                    <a:pos x="0" y="28"/>
                  </a:cxn>
                  <a:cxn ang="0">
                    <a:pos x="43" y="0"/>
                  </a:cxn>
                  <a:cxn ang="0">
                    <a:pos x="99" y="95"/>
                  </a:cxn>
                </a:cxnLst>
                <a:rect l="0" t="0" r="r" b="b"/>
                <a:pathLst>
                  <a:path w="100" h="117">
                    <a:moveTo>
                      <a:pt x="99" y="95"/>
                    </a:moveTo>
                    <a:lnTo>
                      <a:pt x="64" y="116"/>
                    </a:lnTo>
                    <a:lnTo>
                      <a:pt x="0" y="28"/>
                    </a:lnTo>
                    <a:lnTo>
                      <a:pt x="43" y="0"/>
                    </a:lnTo>
                    <a:lnTo>
                      <a:pt x="99" y="95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31" name="Freeform 23"/>
              <p:cNvSpPr>
                <a:spLocks/>
              </p:cNvSpPr>
              <p:nvPr/>
            </p:nvSpPr>
            <p:spPr bwMode="auto">
              <a:xfrm>
                <a:off x="4264" y="2632"/>
                <a:ext cx="328" cy="692"/>
              </a:xfrm>
              <a:custGeom>
                <a:avLst/>
                <a:gdLst/>
                <a:ahLst/>
                <a:cxnLst>
                  <a:cxn ang="0">
                    <a:pos x="304" y="28"/>
                  </a:cxn>
                  <a:cxn ang="0">
                    <a:pos x="314" y="61"/>
                  </a:cxn>
                  <a:cxn ang="0">
                    <a:pos x="324" y="95"/>
                  </a:cxn>
                  <a:cxn ang="0">
                    <a:pos x="326" y="131"/>
                  </a:cxn>
                  <a:cxn ang="0">
                    <a:pos x="325" y="174"/>
                  </a:cxn>
                  <a:cxn ang="0">
                    <a:pos x="321" y="219"/>
                  </a:cxn>
                  <a:cxn ang="0">
                    <a:pos x="310" y="269"/>
                  </a:cxn>
                  <a:cxn ang="0">
                    <a:pos x="297" y="315"/>
                  </a:cxn>
                  <a:cxn ang="0">
                    <a:pos x="284" y="363"/>
                  </a:cxn>
                  <a:cxn ang="0">
                    <a:pos x="268" y="410"/>
                  </a:cxn>
                  <a:cxn ang="0">
                    <a:pos x="245" y="461"/>
                  </a:cxn>
                  <a:cxn ang="0">
                    <a:pos x="221" y="510"/>
                  </a:cxn>
                  <a:cxn ang="0">
                    <a:pos x="192" y="555"/>
                  </a:cxn>
                  <a:cxn ang="0">
                    <a:pos x="164" y="592"/>
                  </a:cxn>
                  <a:cxn ang="0">
                    <a:pos x="208" y="677"/>
                  </a:cxn>
                  <a:cxn ang="0">
                    <a:pos x="176" y="662"/>
                  </a:cxn>
                  <a:cxn ang="0">
                    <a:pos x="148" y="652"/>
                  </a:cxn>
                  <a:cxn ang="0">
                    <a:pos x="121" y="644"/>
                  </a:cxn>
                  <a:cxn ang="0">
                    <a:pos x="92" y="640"/>
                  </a:cxn>
                  <a:cxn ang="0">
                    <a:pos x="55" y="634"/>
                  </a:cxn>
                  <a:cxn ang="0">
                    <a:pos x="17" y="634"/>
                  </a:cxn>
                  <a:cxn ang="0">
                    <a:pos x="2" y="621"/>
                  </a:cxn>
                  <a:cxn ang="0">
                    <a:pos x="10" y="596"/>
                  </a:cxn>
                  <a:cxn ang="0">
                    <a:pos x="17" y="564"/>
                  </a:cxn>
                  <a:cxn ang="0">
                    <a:pos x="20" y="538"/>
                  </a:cxn>
                  <a:cxn ang="0">
                    <a:pos x="21" y="507"/>
                  </a:cxn>
                  <a:cxn ang="0">
                    <a:pos x="24" y="478"/>
                  </a:cxn>
                  <a:cxn ang="0">
                    <a:pos x="25" y="449"/>
                  </a:cxn>
                  <a:cxn ang="0">
                    <a:pos x="23" y="424"/>
                  </a:cxn>
                  <a:cxn ang="0">
                    <a:pos x="21" y="389"/>
                  </a:cxn>
                  <a:cxn ang="0">
                    <a:pos x="115" y="464"/>
                  </a:cxn>
                  <a:cxn ang="0">
                    <a:pos x="159" y="405"/>
                  </a:cxn>
                  <a:cxn ang="0">
                    <a:pos x="183" y="367"/>
                  </a:cxn>
                  <a:cxn ang="0">
                    <a:pos x="215" y="313"/>
                  </a:cxn>
                  <a:cxn ang="0">
                    <a:pos x="239" y="268"/>
                  </a:cxn>
                  <a:cxn ang="0">
                    <a:pos x="256" y="232"/>
                  </a:cxn>
                  <a:cxn ang="0">
                    <a:pos x="273" y="193"/>
                  </a:cxn>
                  <a:cxn ang="0">
                    <a:pos x="284" y="154"/>
                  </a:cxn>
                  <a:cxn ang="0">
                    <a:pos x="291" y="117"/>
                  </a:cxn>
                  <a:cxn ang="0">
                    <a:pos x="294" y="76"/>
                  </a:cxn>
                  <a:cxn ang="0">
                    <a:pos x="292" y="35"/>
                  </a:cxn>
                </a:cxnLst>
                <a:rect l="0" t="0" r="r" b="b"/>
                <a:pathLst>
                  <a:path w="328" h="690">
                    <a:moveTo>
                      <a:pt x="290" y="0"/>
                    </a:moveTo>
                    <a:lnTo>
                      <a:pt x="304" y="28"/>
                    </a:lnTo>
                    <a:lnTo>
                      <a:pt x="308" y="43"/>
                    </a:lnTo>
                    <a:lnTo>
                      <a:pt x="314" y="61"/>
                    </a:lnTo>
                    <a:lnTo>
                      <a:pt x="320" y="78"/>
                    </a:lnTo>
                    <a:lnTo>
                      <a:pt x="324" y="95"/>
                    </a:lnTo>
                    <a:lnTo>
                      <a:pt x="326" y="113"/>
                    </a:lnTo>
                    <a:lnTo>
                      <a:pt x="326" y="131"/>
                    </a:lnTo>
                    <a:lnTo>
                      <a:pt x="327" y="151"/>
                    </a:lnTo>
                    <a:lnTo>
                      <a:pt x="325" y="174"/>
                    </a:lnTo>
                    <a:lnTo>
                      <a:pt x="324" y="196"/>
                    </a:lnTo>
                    <a:lnTo>
                      <a:pt x="321" y="219"/>
                    </a:lnTo>
                    <a:lnTo>
                      <a:pt x="318" y="244"/>
                    </a:lnTo>
                    <a:lnTo>
                      <a:pt x="310" y="269"/>
                    </a:lnTo>
                    <a:lnTo>
                      <a:pt x="305" y="294"/>
                    </a:lnTo>
                    <a:lnTo>
                      <a:pt x="297" y="315"/>
                    </a:lnTo>
                    <a:lnTo>
                      <a:pt x="290" y="341"/>
                    </a:lnTo>
                    <a:lnTo>
                      <a:pt x="284" y="363"/>
                    </a:lnTo>
                    <a:lnTo>
                      <a:pt x="275" y="386"/>
                    </a:lnTo>
                    <a:lnTo>
                      <a:pt x="268" y="410"/>
                    </a:lnTo>
                    <a:lnTo>
                      <a:pt x="256" y="437"/>
                    </a:lnTo>
                    <a:lnTo>
                      <a:pt x="245" y="461"/>
                    </a:lnTo>
                    <a:lnTo>
                      <a:pt x="233" y="484"/>
                    </a:lnTo>
                    <a:lnTo>
                      <a:pt x="221" y="510"/>
                    </a:lnTo>
                    <a:lnTo>
                      <a:pt x="207" y="531"/>
                    </a:lnTo>
                    <a:lnTo>
                      <a:pt x="192" y="555"/>
                    </a:lnTo>
                    <a:lnTo>
                      <a:pt x="180" y="573"/>
                    </a:lnTo>
                    <a:lnTo>
                      <a:pt x="164" y="592"/>
                    </a:lnTo>
                    <a:lnTo>
                      <a:pt x="228" y="689"/>
                    </a:lnTo>
                    <a:lnTo>
                      <a:pt x="208" y="677"/>
                    </a:lnTo>
                    <a:lnTo>
                      <a:pt x="193" y="671"/>
                    </a:lnTo>
                    <a:lnTo>
                      <a:pt x="176" y="662"/>
                    </a:lnTo>
                    <a:lnTo>
                      <a:pt x="161" y="655"/>
                    </a:lnTo>
                    <a:lnTo>
                      <a:pt x="148" y="652"/>
                    </a:lnTo>
                    <a:lnTo>
                      <a:pt x="135" y="646"/>
                    </a:lnTo>
                    <a:lnTo>
                      <a:pt x="121" y="644"/>
                    </a:lnTo>
                    <a:lnTo>
                      <a:pt x="106" y="642"/>
                    </a:lnTo>
                    <a:lnTo>
                      <a:pt x="92" y="640"/>
                    </a:lnTo>
                    <a:lnTo>
                      <a:pt x="74" y="636"/>
                    </a:lnTo>
                    <a:lnTo>
                      <a:pt x="55" y="634"/>
                    </a:lnTo>
                    <a:lnTo>
                      <a:pt x="36" y="634"/>
                    </a:lnTo>
                    <a:lnTo>
                      <a:pt x="17" y="634"/>
                    </a:lnTo>
                    <a:lnTo>
                      <a:pt x="0" y="635"/>
                    </a:lnTo>
                    <a:lnTo>
                      <a:pt x="2" y="621"/>
                    </a:lnTo>
                    <a:lnTo>
                      <a:pt x="8" y="609"/>
                    </a:lnTo>
                    <a:lnTo>
                      <a:pt x="10" y="596"/>
                    </a:lnTo>
                    <a:lnTo>
                      <a:pt x="13" y="580"/>
                    </a:lnTo>
                    <a:lnTo>
                      <a:pt x="17" y="564"/>
                    </a:lnTo>
                    <a:lnTo>
                      <a:pt x="19" y="550"/>
                    </a:lnTo>
                    <a:lnTo>
                      <a:pt x="20" y="538"/>
                    </a:lnTo>
                    <a:lnTo>
                      <a:pt x="21" y="524"/>
                    </a:lnTo>
                    <a:lnTo>
                      <a:pt x="21" y="507"/>
                    </a:lnTo>
                    <a:lnTo>
                      <a:pt x="23" y="493"/>
                    </a:lnTo>
                    <a:lnTo>
                      <a:pt x="24" y="478"/>
                    </a:lnTo>
                    <a:lnTo>
                      <a:pt x="24" y="465"/>
                    </a:lnTo>
                    <a:lnTo>
                      <a:pt x="25" y="449"/>
                    </a:lnTo>
                    <a:lnTo>
                      <a:pt x="25" y="436"/>
                    </a:lnTo>
                    <a:lnTo>
                      <a:pt x="23" y="424"/>
                    </a:lnTo>
                    <a:lnTo>
                      <a:pt x="24" y="408"/>
                    </a:lnTo>
                    <a:lnTo>
                      <a:pt x="21" y="389"/>
                    </a:lnTo>
                    <a:lnTo>
                      <a:pt x="94" y="486"/>
                    </a:lnTo>
                    <a:lnTo>
                      <a:pt x="115" y="464"/>
                    </a:lnTo>
                    <a:lnTo>
                      <a:pt x="130" y="442"/>
                    </a:lnTo>
                    <a:lnTo>
                      <a:pt x="159" y="405"/>
                    </a:lnTo>
                    <a:lnTo>
                      <a:pt x="171" y="384"/>
                    </a:lnTo>
                    <a:lnTo>
                      <a:pt x="183" y="367"/>
                    </a:lnTo>
                    <a:lnTo>
                      <a:pt x="203" y="333"/>
                    </a:lnTo>
                    <a:lnTo>
                      <a:pt x="215" y="313"/>
                    </a:lnTo>
                    <a:lnTo>
                      <a:pt x="229" y="288"/>
                    </a:lnTo>
                    <a:lnTo>
                      <a:pt x="239" y="268"/>
                    </a:lnTo>
                    <a:lnTo>
                      <a:pt x="248" y="250"/>
                    </a:lnTo>
                    <a:lnTo>
                      <a:pt x="256" y="232"/>
                    </a:lnTo>
                    <a:lnTo>
                      <a:pt x="267" y="214"/>
                    </a:lnTo>
                    <a:lnTo>
                      <a:pt x="273" y="193"/>
                    </a:lnTo>
                    <a:lnTo>
                      <a:pt x="278" y="175"/>
                    </a:lnTo>
                    <a:lnTo>
                      <a:pt x="284" y="154"/>
                    </a:lnTo>
                    <a:lnTo>
                      <a:pt x="288" y="134"/>
                    </a:lnTo>
                    <a:lnTo>
                      <a:pt x="291" y="117"/>
                    </a:lnTo>
                    <a:lnTo>
                      <a:pt x="291" y="94"/>
                    </a:lnTo>
                    <a:lnTo>
                      <a:pt x="294" y="76"/>
                    </a:lnTo>
                    <a:lnTo>
                      <a:pt x="293" y="55"/>
                    </a:lnTo>
                    <a:lnTo>
                      <a:pt x="292" y="35"/>
                    </a:lnTo>
                    <a:lnTo>
                      <a:pt x="290" y="0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</p:grpSp>
        <p:grpSp>
          <p:nvGrpSpPr>
            <p:cNvPr id="6" name="Group 24"/>
            <p:cNvGrpSpPr>
              <a:grpSpLocks/>
            </p:cNvGrpSpPr>
            <p:nvPr/>
          </p:nvGrpSpPr>
          <p:grpSpPr bwMode="auto">
            <a:xfrm>
              <a:off x="3269" y="1354"/>
              <a:ext cx="585" cy="434"/>
              <a:chOff x="3390" y="1002"/>
              <a:chExt cx="671" cy="442"/>
            </a:xfrm>
          </p:grpSpPr>
          <p:sp>
            <p:nvSpPr>
              <p:cNvPr id="3678233" name="Freeform 25"/>
              <p:cNvSpPr>
                <a:spLocks/>
              </p:cNvSpPr>
              <p:nvPr/>
            </p:nvSpPr>
            <p:spPr bwMode="auto">
              <a:xfrm>
                <a:off x="3390" y="1002"/>
                <a:ext cx="654" cy="395"/>
              </a:xfrm>
              <a:custGeom>
                <a:avLst/>
                <a:gdLst/>
                <a:ahLst/>
                <a:cxnLst>
                  <a:cxn ang="0">
                    <a:pos x="29" y="10"/>
                  </a:cxn>
                  <a:cxn ang="0">
                    <a:pos x="62" y="4"/>
                  </a:cxn>
                  <a:cxn ang="0">
                    <a:pos x="99" y="0"/>
                  </a:cxn>
                  <a:cxn ang="0">
                    <a:pos x="132" y="2"/>
                  </a:cxn>
                  <a:cxn ang="0">
                    <a:pos x="174" y="9"/>
                  </a:cxn>
                  <a:cxn ang="0">
                    <a:pos x="216" y="19"/>
                  </a:cxn>
                  <a:cxn ang="0">
                    <a:pos x="261" y="39"/>
                  </a:cxn>
                  <a:cxn ang="0">
                    <a:pos x="304" y="59"/>
                  </a:cxn>
                  <a:cxn ang="0">
                    <a:pos x="349" y="77"/>
                  </a:cxn>
                  <a:cxn ang="0">
                    <a:pos x="391" y="103"/>
                  </a:cxn>
                  <a:cxn ang="0">
                    <a:pos x="436" y="130"/>
                  </a:cxn>
                  <a:cxn ang="0">
                    <a:pos x="480" y="162"/>
                  </a:cxn>
                  <a:cxn ang="0">
                    <a:pos x="519" y="195"/>
                  </a:cxn>
                  <a:cxn ang="0">
                    <a:pos x="549" y="227"/>
                  </a:cxn>
                  <a:cxn ang="0">
                    <a:pos x="641" y="198"/>
                  </a:cxn>
                  <a:cxn ang="0">
                    <a:pos x="621" y="227"/>
                  </a:cxn>
                  <a:cxn ang="0">
                    <a:pos x="606" y="254"/>
                  </a:cxn>
                  <a:cxn ang="0">
                    <a:pos x="594" y="278"/>
                  </a:cxn>
                  <a:cxn ang="0">
                    <a:pos x="585" y="305"/>
                  </a:cxn>
                  <a:cxn ang="0">
                    <a:pos x="572" y="342"/>
                  </a:cxn>
                  <a:cxn ang="0">
                    <a:pos x="568" y="379"/>
                  </a:cxn>
                  <a:cxn ang="0">
                    <a:pos x="553" y="392"/>
                  </a:cxn>
                  <a:cxn ang="0">
                    <a:pos x="528" y="380"/>
                  </a:cxn>
                  <a:cxn ang="0">
                    <a:pos x="500" y="368"/>
                  </a:cxn>
                  <a:cxn ang="0">
                    <a:pos x="474" y="361"/>
                  </a:cxn>
                  <a:cxn ang="0">
                    <a:pos x="445" y="355"/>
                  </a:cxn>
                  <a:cxn ang="0">
                    <a:pos x="417" y="350"/>
                  </a:cxn>
                  <a:cxn ang="0">
                    <a:pos x="390" y="344"/>
                  </a:cxn>
                  <a:cxn ang="0">
                    <a:pos x="364" y="341"/>
                  </a:cxn>
                  <a:cxn ang="0">
                    <a:pos x="331" y="337"/>
                  </a:cxn>
                  <a:cxn ang="0">
                    <a:pos x="417" y="257"/>
                  </a:cxn>
                  <a:cxn ang="0">
                    <a:pos x="368" y="206"/>
                  </a:cxn>
                  <a:cxn ang="0">
                    <a:pos x="335" y="175"/>
                  </a:cxn>
                  <a:cxn ang="0">
                    <a:pos x="288" y="138"/>
                  </a:cxn>
                  <a:cxn ang="0">
                    <a:pos x="251" y="111"/>
                  </a:cxn>
                  <a:cxn ang="0">
                    <a:pos x="224" y="93"/>
                  </a:cxn>
                  <a:cxn ang="0">
                    <a:pos x="186" y="73"/>
                  </a:cxn>
                  <a:cxn ang="0">
                    <a:pos x="156" y="60"/>
                  </a:cxn>
                  <a:cxn ang="0">
                    <a:pos x="120" y="49"/>
                  </a:cxn>
                  <a:cxn ang="0">
                    <a:pos x="80" y="43"/>
                  </a:cxn>
                  <a:cxn ang="0">
                    <a:pos x="13" y="49"/>
                  </a:cxn>
                </a:cxnLst>
                <a:rect l="0" t="0" r="r" b="b"/>
                <a:pathLst>
                  <a:path w="654" h="395">
                    <a:moveTo>
                      <a:pt x="0" y="18"/>
                    </a:moveTo>
                    <a:lnTo>
                      <a:pt x="29" y="10"/>
                    </a:lnTo>
                    <a:lnTo>
                      <a:pt x="43" y="6"/>
                    </a:lnTo>
                    <a:lnTo>
                      <a:pt x="62" y="4"/>
                    </a:lnTo>
                    <a:lnTo>
                      <a:pt x="79" y="3"/>
                    </a:lnTo>
                    <a:lnTo>
                      <a:pt x="99" y="0"/>
                    </a:lnTo>
                    <a:lnTo>
                      <a:pt x="115" y="1"/>
                    </a:lnTo>
                    <a:lnTo>
                      <a:pt x="132" y="2"/>
                    </a:lnTo>
                    <a:lnTo>
                      <a:pt x="149" y="3"/>
                    </a:lnTo>
                    <a:lnTo>
                      <a:pt x="174" y="9"/>
                    </a:lnTo>
                    <a:lnTo>
                      <a:pt x="195" y="16"/>
                    </a:lnTo>
                    <a:lnTo>
                      <a:pt x="216" y="19"/>
                    </a:lnTo>
                    <a:lnTo>
                      <a:pt x="240" y="28"/>
                    </a:lnTo>
                    <a:lnTo>
                      <a:pt x="261" y="39"/>
                    </a:lnTo>
                    <a:lnTo>
                      <a:pt x="287" y="49"/>
                    </a:lnTo>
                    <a:lnTo>
                      <a:pt x="304" y="59"/>
                    </a:lnTo>
                    <a:lnTo>
                      <a:pt x="329" y="67"/>
                    </a:lnTo>
                    <a:lnTo>
                      <a:pt x="349" y="77"/>
                    </a:lnTo>
                    <a:lnTo>
                      <a:pt x="371" y="90"/>
                    </a:lnTo>
                    <a:lnTo>
                      <a:pt x="391" y="103"/>
                    </a:lnTo>
                    <a:lnTo>
                      <a:pt x="415" y="117"/>
                    </a:lnTo>
                    <a:lnTo>
                      <a:pt x="436" y="130"/>
                    </a:lnTo>
                    <a:lnTo>
                      <a:pt x="457" y="146"/>
                    </a:lnTo>
                    <a:lnTo>
                      <a:pt x="480" y="162"/>
                    </a:lnTo>
                    <a:lnTo>
                      <a:pt x="500" y="177"/>
                    </a:lnTo>
                    <a:lnTo>
                      <a:pt x="519" y="195"/>
                    </a:lnTo>
                    <a:lnTo>
                      <a:pt x="534" y="211"/>
                    </a:lnTo>
                    <a:lnTo>
                      <a:pt x="549" y="227"/>
                    </a:lnTo>
                    <a:lnTo>
                      <a:pt x="653" y="181"/>
                    </a:lnTo>
                    <a:lnTo>
                      <a:pt x="641" y="198"/>
                    </a:lnTo>
                    <a:lnTo>
                      <a:pt x="632" y="213"/>
                    </a:lnTo>
                    <a:lnTo>
                      <a:pt x="621" y="227"/>
                    </a:lnTo>
                    <a:lnTo>
                      <a:pt x="613" y="240"/>
                    </a:lnTo>
                    <a:lnTo>
                      <a:pt x="606" y="254"/>
                    </a:lnTo>
                    <a:lnTo>
                      <a:pt x="598" y="265"/>
                    </a:lnTo>
                    <a:lnTo>
                      <a:pt x="594" y="278"/>
                    </a:lnTo>
                    <a:lnTo>
                      <a:pt x="588" y="291"/>
                    </a:lnTo>
                    <a:lnTo>
                      <a:pt x="585" y="305"/>
                    </a:lnTo>
                    <a:lnTo>
                      <a:pt x="579" y="322"/>
                    </a:lnTo>
                    <a:lnTo>
                      <a:pt x="572" y="342"/>
                    </a:lnTo>
                    <a:lnTo>
                      <a:pt x="570" y="360"/>
                    </a:lnTo>
                    <a:lnTo>
                      <a:pt x="568" y="379"/>
                    </a:lnTo>
                    <a:lnTo>
                      <a:pt x="565" y="394"/>
                    </a:lnTo>
                    <a:lnTo>
                      <a:pt x="553" y="392"/>
                    </a:lnTo>
                    <a:lnTo>
                      <a:pt x="542" y="384"/>
                    </a:lnTo>
                    <a:lnTo>
                      <a:pt x="528" y="380"/>
                    </a:lnTo>
                    <a:lnTo>
                      <a:pt x="514" y="372"/>
                    </a:lnTo>
                    <a:lnTo>
                      <a:pt x="500" y="368"/>
                    </a:lnTo>
                    <a:lnTo>
                      <a:pt x="486" y="365"/>
                    </a:lnTo>
                    <a:lnTo>
                      <a:pt x="474" y="361"/>
                    </a:lnTo>
                    <a:lnTo>
                      <a:pt x="460" y="357"/>
                    </a:lnTo>
                    <a:lnTo>
                      <a:pt x="445" y="355"/>
                    </a:lnTo>
                    <a:lnTo>
                      <a:pt x="431" y="351"/>
                    </a:lnTo>
                    <a:lnTo>
                      <a:pt x="417" y="350"/>
                    </a:lnTo>
                    <a:lnTo>
                      <a:pt x="403" y="345"/>
                    </a:lnTo>
                    <a:lnTo>
                      <a:pt x="390" y="344"/>
                    </a:lnTo>
                    <a:lnTo>
                      <a:pt x="376" y="343"/>
                    </a:lnTo>
                    <a:lnTo>
                      <a:pt x="364" y="341"/>
                    </a:lnTo>
                    <a:lnTo>
                      <a:pt x="349" y="339"/>
                    </a:lnTo>
                    <a:lnTo>
                      <a:pt x="331" y="337"/>
                    </a:lnTo>
                    <a:lnTo>
                      <a:pt x="436" y="283"/>
                    </a:lnTo>
                    <a:lnTo>
                      <a:pt x="417" y="257"/>
                    </a:lnTo>
                    <a:lnTo>
                      <a:pt x="402" y="239"/>
                    </a:lnTo>
                    <a:lnTo>
                      <a:pt x="368" y="206"/>
                    </a:lnTo>
                    <a:lnTo>
                      <a:pt x="352" y="191"/>
                    </a:lnTo>
                    <a:lnTo>
                      <a:pt x="335" y="175"/>
                    </a:lnTo>
                    <a:lnTo>
                      <a:pt x="306" y="152"/>
                    </a:lnTo>
                    <a:lnTo>
                      <a:pt x="288" y="138"/>
                    </a:lnTo>
                    <a:lnTo>
                      <a:pt x="268" y="122"/>
                    </a:lnTo>
                    <a:lnTo>
                      <a:pt x="251" y="111"/>
                    </a:lnTo>
                    <a:lnTo>
                      <a:pt x="237" y="104"/>
                    </a:lnTo>
                    <a:lnTo>
                      <a:pt x="224" y="93"/>
                    </a:lnTo>
                    <a:lnTo>
                      <a:pt x="207" y="85"/>
                    </a:lnTo>
                    <a:lnTo>
                      <a:pt x="186" y="73"/>
                    </a:lnTo>
                    <a:lnTo>
                      <a:pt x="171" y="66"/>
                    </a:lnTo>
                    <a:lnTo>
                      <a:pt x="156" y="60"/>
                    </a:lnTo>
                    <a:lnTo>
                      <a:pt x="135" y="55"/>
                    </a:lnTo>
                    <a:lnTo>
                      <a:pt x="120" y="49"/>
                    </a:lnTo>
                    <a:lnTo>
                      <a:pt x="99" y="47"/>
                    </a:lnTo>
                    <a:lnTo>
                      <a:pt x="80" y="43"/>
                    </a:lnTo>
                    <a:lnTo>
                      <a:pt x="59" y="43"/>
                    </a:lnTo>
                    <a:lnTo>
                      <a:pt x="13" y="49"/>
                    </a:lnTo>
                    <a:lnTo>
                      <a:pt x="0" y="18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34" name="Freeform 26"/>
              <p:cNvSpPr>
                <a:spLocks/>
              </p:cNvSpPr>
              <p:nvPr/>
            </p:nvSpPr>
            <p:spPr bwMode="auto">
              <a:xfrm>
                <a:off x="3721" y="1292"/>
                <a:ext cx="124" cy="92"/>
              </a:xfrm>
              <a:custGeom>
                <a:avLst/>
                <a:gdLst/>
                <a:ahLst/>
                <a:cxnLst>
                  <a:cxn ang="0">
                    <a:pos x="0" y="49"/>
                  </a:cxn>
                  <a:cxn ang="0">
                    <a:pos x="17" y="91"/>
                  </a:cxn>
                  <a:cxn ang="0">
                    <a:pos x="122" y="37"/>
                  </a:cxn>
                  <a:cxn ang="0">
                    <a:pos x="111" y="19"/>
                  </a:cxn>
                  <a:cxn ang="0">
                    <a:pos x="94" y="0"/>
                  </a:cxn>
                  <a:cxn ang="0">
                    <a:pos x="0" y="49"/>
                  </a:cxn>
                </a:cxnLst>
                <a:rect l="0" t="0" r="r" b="b"/>
                <a:pathLst>
                  <a:path w="123" h="92">
                    <a:moveTo>
                      <a:pt x="0" y="49"/>
                    </a:moveTo>
                    <a:lnTo>
                      <a:pt x="17" y="91"/>
                    </a:lnTo>
                    <a:lnTo>
                      <a:pt x="122" y="37"/>
                    </a:lnTo>
                    <a:lnTo>
                      <a:pt x="111" y="19"/>
                    </a:lnTo>
                    <a:lnTo>
                      <a:pt x="94" y="0"/>
                    </a:lnTo>
                    <a:lnTo>
                      <a:pt x="0" y="49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35" name="Freeform 27"/>
              <p:cNvSpPr>
                <a:spLocks/>
              </p:cNvSpPr>
              <p:nvPr/>
            </p:nvSpPr>
            <p:spPr bwMode="auto">
              <a:xfrm>
                <a:off x="3942" y="1184"/>
                <a:ext cx="118" cy="93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117" y="39"/>
                  </a:cxn>
                  <a:cxn ang="0">
                    <a:pos x="21" y="89"/>
                  </a:cxn>
                  <a:cxn ang="0">
                    <a:pos x="0" y="41"/>
                  </a:cxn>
                  <a:cxn ang="0">
                    <a:pos x="102" y="0"/>
                  </a:cxn>
                </a:cxnLst>
                <a:rect l="0" t="0" r="r" b="b"/>
                <a:pathLst>
                  <a:path w="118" h="90">
                    <a:moveTo>
                      <a:pt x="102" y="0"/>
                    </a:moveTo>
                    <a:lnTo>
                      <a:pt x="117" y="39"/>
                    </a:lnTo>
                    <a:lnTo>
                      <a:pt x="21" y="89"/>
                    </a:lnTo>
                    <a:lnTo>
                      <a:pt x="0" y="41"/>
                    </a:lnTo>
                    <a:lnTo>
                      <a:pt x="102" y="0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36" name="Freeform 28"/>
              <p:cNvSpPr>
                <a:spLocks/>
              </p:cNvSpPr>
              <p:nvPr/>
            </p:nvSpPr>
            <p:spPr bwMode="auto">
              <a:xfrm>
                <a:off x="3405" y="1036"/>
                <a:ext cx="656" cy="408"/>
              </a:xfrm>
              <a:custGeom>
                <a:avLst/>
                <a:gdLst/>
                <a:ahLst/>
                <a:cxnLst>
                  <a:cxn ang="0">
                    <a:pos x="28" y="10"/>
                  </a:cxn>
                  <a:cxn ang="0">
                    <a:pos x="60" y="4"/>
                  </a:cxn>
                  <a:cxn ang="0">
                    <a:pos x="95" y="0"/>
                  </a:cxn>
                  <a:cxn ang="0">
                    <a:pos x="130" y="3"/>
                  </a:cxn>
                  <a:cxn ang="0">
                    <a:pos x="173" y="10"/>
                  </a:cxn>
                  <a:cxn ang="0">
                    <a:pos x="216" y="22"/>
                  </a:cxn>
                  <a:cxn ang="0">
                    <a:pos x="261" y="40"/>
                  </a:cxn>
                  <a:cxn ang="0">
                    <a:pos x="305" y="60"/>
                  </a:cxn>
                  <a:cxn ang="0">
                    <a:pos x="350" y="81"/>
                  </a:cxn>
                  <a:cxn ang="0">
                    <a:pos x="391" y="106"/>
                  </a:cxn>
                  <a:cxn ang="0">
                    <a:pos x="435" y="135"/>
                  </a:cxn>
                  <a:cxn ang="0">
                    <a:pos x="481" y="169"/>
                  </a:cxn>
                  <a:cxn ang="0">
                    <a:pos x="521" y="203"/>
                  </a:cxn>
                  <a:cxn ang="0">
                    <a:pos x="552" y="237"/>
                  </a:cxn>
                  <a:cxn ang="0">
                    <a:pos x="643" y="207"/>
                  </a:cxn>
                  <a:cxn ang="0">
                    <a:pos x="623" y="236"/>
                  </a:cxn>
                  <a:cxn ang="0">
                    <a:pos x="609" y="263"/>
                  </a:cxn>
                  <a:cxn ang="0">
                    <a:pos x="597" y="289"/>
                  </a:cxn>
                  <a:cxn ang="0">
                    <a:pos x="587" y="315"/>
                  </a:cxn>
                  <a:cxn ang="0">
                    <a:pos x="577" y="354"/>
                  </a:cxn>
                  <a:cxn ang="0">
                    <a:pos x="570" y="391"/>
                  </a:cxn>
                  <a:cxn ang="0">
                    <a:pos x="557" y="403"/>
                  </a:cxn>
                  <a:cxn ang="0">
                    <a:pos x="533" y="393"/>
                  </a:cxn>
                  <a:cxn ang="0">
                    <a:pos x="503" y="380"/>
                  </a:cxn>
                  <a:cxn ang="0">
                    <a:pos x="478" y="372"/>
                  </a:cxn>
                  <a:cxn ang="0">
                    <a:pos x="448" y="364"/>
                  </a:cxn>
                  <a:cxn ang="0">
                    <a:pos x="420" y="357"/>
                  </a:cxn>
                  <a:cxn ang="0">
                    <a:pos x="393" y="354"/>
                  </a:cxn>
                  <a:cxn ang="0">
                    <a:pos x="367" y="352"/>
                  </a:cxn>
                  <a:cxn ang="0">
                    <a:pos x="333" y="348"/>
                  </a:cxn>
                  <a:cxn ang="0">
                    <a:pos x="420" y="265"/>
                  </a:cxn>
                  <a:cxn ang="0">
                    <a:pos x="370" y="214"/>
                  </a:cxn>
                  <a:cxn ang="0">
                    <a:pos x="335" y="182"/>
                  </a:cxn>
                  <a:cxn ang="0">
                    <a:pos x="288" y="141"/>
                  </a:cxn>
                  <a:cxn ang="0">
                    <a:pos x="250" y="111"/>
                  </a:cxn>
                  <a:cxn ang="0">
                    <a:pos x="219" y="88"/>
                  </a:cxn>
                  <a:cxn ang="0">
                    <a:pos x="184" y="66"/>
                  </a:cxn>
                  <a:cxn ang="0">
                    <a:pos x="147" y="48"/>
                  </a:cxn>
                  <a:cxn ang="0">
                    <a:pos x="111" y="36"/>
                  </a:cxn>
                  <a:cxn ang="0">
                    <a:pos x="71" y="27"/>
                  </a:cxn>
                  <a:cxn ang="0">
                    <a:pos x="32" y="22"/>
                  </a:cxn>
                </a:cxnLst>
                <a:rect l="0" t="0" r="r" b="b"/>
                <a:pathLst>
                  <a:path w="656" h="408">
                    <a:moveTo>
                      <a:pt x="0" y="17"/>
                    </a:moveTo>
                    <a:lnTo>
                      <a:pt x="28" y="10"/>
                    </a:lnTo>
                    <a:lnTo>
                      <a:pt x="42" y="6"/>
                    </a:lnTo>
                    <a:lnTo>
                      <a:pt x="60" y="4"/>
                    </a:lnTo>
                    <a:lnTo>
                      <a:pt x="79" y="0"/>
                    </a:lnTo>
                    <a:lnTo>
                      <a:pt x="95" y="0"/>
                    </a:lnTo>
                    <a:lnTo>
                      <a:pt x="113" y="0"/>
                    </a:lnTo>
                    <a:lnTo>
                      <a:pt x="130" y="3"/>
                    </a:lnTo>
                    <a:lnTo>
                      <a:pt x="150" y="6"/>
                    </a:lnTo>
                    <a:lnTo>
                      <a:pt x="173" y="10"/>
                    </a:lnTo>
                    <a:lnTo>
                      <a:pt x="194" y="16"/>
                    </a:lnTo>
                    <a:lnTo>
                      <a:pt x="216" y="22"/>
                    </a:lnTo>
                    <a:lnTo>
                      <a:pt x="239" y="31"/>
                    </a:lnTo>
                    <a:lnTo>
                      <a:pt x="261" y="40"/>
                    </a:lnTo>
                    <a:lnTo>
                      <a:pt x="285" y="49"/>
                    </a:lnTo>
                    <a:lnTo>
                      <a:pt x="305" y="60"/>
                    </a:lnTo>
                    <a:lnTo>
                      <a:pt x="329" y="72"/>
                    </a:lnTo>
                    <a:lnTo>
                      <a:pt x="350" y="81"/>
                    </a:lnTo>
                    <a:lnTo>
                      <a:pt x="371" y="96"/>
                    </a:lnTo>
                    <a:lnTo>
                      <a:pt x="391" y="106"/>
                    </a:lnTo>
                    <a:lnTo>
                      <a:pt x="416" y="121"/>
                    </a:lnTo>
                    <a:lnTo>
                      <a:pt x="435" y="135"/>
                    </a:lnTo>
                    <a:lnTo>
                      <a:pt x="458" y="153"/>
                    </a:lnTo>
                    <a:lnTo>
                      <a:pt x="481" y="169"/>
                    </a:lnTo>
                    <a:lnTo>
                      <a:pt x="501" y="185"/>
                    </a:lnTo>
                    <a:lnTo>
                      <a:pt x="521" y="203"/>
                    </a:lnTo>
                    <a:lnTo>
                      <a:pt x="536" y="218"/>
                    </a:lnTo>
                    <a:lnTo>
                      <a:pt x="552" y="237"/>
                    </a:lnTo>
                    <a:lnTo>
                      <a:pt x="655" y="190"/>
                    </a:lnTo>
                    <a:lnTo>
                      <a:pt x="643" y="207"/>
                    </a:lnTo>
                    <a:lnTo>
                      <a:pt x="634" y="220"/>
                    </a:lnTo>
                    <a:lnTo>
                      <a:pt x="623" y="236"/>
                    </a:lnTo>
                    <a:lnTo>
                      <a:pt x="615" y="250"/>
                    </a:lnTo>
                    <a:lnTo>
                      <a:pt x="609" y="263"/>
                    </a:lnTo>
                    <a:lnTo>
                      <a:pt x="602" y="274"/>
                    </a:lnTo>
                    <a:lnTo>
                      <a:pt x="597" y="289"/>
                    </a:lnTo>
                    <a:lnTo>
                      <a:pt x="591" y="301"/>
                    </a:lnTo>
                    <a:lnTo>
                      <a:pt x="587" y="315"/>
                    </a:lnTo>
                    <a:lnTo>
                      <a:pt x="582" y="335"/>
                    </a:lnTo>
                    <a:lnTo>
                      <a:pt x="577" y="354"/>
                    </a:lnTo>
                    <a:lnTo>
                      <a:pt x="574" y="372"/>
                    </a:lnTo>
                    <a:lnTo>
                      <a:pt x="570" y="391"/>
                    </a:lnTo>
                    <a:lnTo>
                      <a:pt x="568" y="407"/>
                    </a:lnTo>
                    <a:lnTo>
                      <a:pt x="557" y="403"/>
                    </a:lnTo>
                    <a:lnTo>
                      <a:pt x="544" y="395"/>
                    </a:lnTo>
                    <a:lnTo>
                      <a:pt x="533" y="393"/>
                    </a:lnTo>
                    <a:lnTo>
                      <a:pt x="517" y="385"/>
                    </a:lnTo>
                    <a:lnTo>
                      <a:pt x="503" y="380"/>
                    </a:lnTo>
                    <a:lnTo>
                      <a:pt x="489" y="376"/>
                    </a:lnTo>
                    <a:lnTo>
                      <a:pt x="478" y="372"/>
                    </a:lnTo>
                    <a:lnTo>
                      <a:pt x="465" y="371"/>
                    </a:lnTo>
                    <a:lnTo>
                      <a:pt x="448" y="364"/>
                    </a:lnTo>
                    <a:lnTo>
                      <a:pt x="434" y="362"/>
                    </a:lnTo>
                    <a:lnTo>
                      <a:pt x="420" y="357"/>
                    </a:lnTo>
                    <a:lnTo>
                      <a:pt x="406" y="356"/>
                    </a:lnTo>
                    <a:lnTo>
                      <a:pt x="393" y="354"/>
                    </a:lnTo>
                    <a:lnTo>
                      <a:pt x="378" y="352"/>
                    </a:lnTo>
                    <a:lnTo>
                      <a:pt x="367" y="352"/>
                    </a:lnTo>
                    <a:lnTo>
                      <a:pt x="352" y="349"/>
                    </a:lnTo>
                    <a:lnTo>
                      <a:pt x="333" y="348"/>
                    </a:lnTo>
                    <a:lnTo>
                      <a:pt x="439" y="291"/>
                    </a:lnTo>
                    <a:lnTo>
                      <a:pt x="420" y="265"/>
                    </a:lnTo>
                    <a:lnTo>
                      <a:pt x="402" y="246"/>
                    </a:lnTo>
                    <a:lnTo>
                      <a:pt x="370" y="214"/>
                    </a:lnTo>
                    <a:lnTo>
                      <a:pt x="352" y="196"/>
                    </a:lnTo>
                    <a:lnTo>
                      <a:pt x="335" y="182"/>
                    </a:lnTo>
                    <a:lnTo>
                      <a:pt x="307" y="157"/>
                    </a:lnTo>
                    <a:lnTo>
                      <a:pt x="288" y="141"/>
                    </a:lnTo>
                    <a:lnTo>
                      <a:pt x="269" y="124"/>
                    </a:lnTo>
                    <a:lnTo>
                      <a:pt x="250" y="111"/>
                    </a:lnTo>
                    <a:lnTo>
                      <a:pt x="235" y="100"/>
                    </a:lnTo>
                    <a:lnTo>
                      <a:pt x="219" y="88"/>
                    </a:lnTo>
                    <a:lnTo>
                      <a:pt x="201" y="76"/>
                    </a:lnTo>
                    <a:lnTo>
                      <a:pt x="184" y="66"/>
                    </a:lnTo>
                    <a:lnTo>
                      <a:pt x="165" y="59"/>
                    </a:lnTo>
                    <a:lnTo>
                      <a:pt x="147" y="48"/>
                    </a:lnTo>
                    <a:lnTo>
                      <a:pt x="128" y="42"/>
                    </a:lnTo>
                    <a:lnTo>
                      <a:pt x="111" y="36"/>
                    </a:lnTo>
                    <a:lnTo>
                      <a:pt x="90" y="32"/>
                    </a:lnTo>
                    <a:lnTo>
                      <a:pt x="71" y="27"/>
                    </a:lnTo>
                    <a:lnTo>
                      <a:pt x="53" y="24"/>
                    </a:lnTo>
                    <a:lnTo>
                      <a:pt x="32" y="22"/>
                    </a:lnTo>
                    <a:lnTo>
                      <a:pt x="0" y="17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</p:grpSp>
        <p:grpSp>
          <p:nvGrpSpPr>
            <p:cNvPr id="7" name="Group 29"/>
            <p:cNvGrpSpPr>
              <a:grpSpLocks/>
            </p:cNvGrpSpPr>
            <p:nvPr/>
          </p:nvGrpSpPr>
          <p:grpSpPr bwMode="auto">
            <a:xfrm>
              <a:off x="1570" y="1315"/>
              <a:ext cx="617" cy="484"/>
              <a:chOff x="1508" y="943"/>
              <a:chExt cx="654" cy="500"/>
            </a:xfrm>
          </p:grpSpPr>
          <p:sp>
            <p:nvSpPr>
              <p:cNvPr id="3678238" name="Freeform 30"/>
              <p:cNvSpPr>
                <a:spLocks/>
              </p:cNvSpPr>
              <p:nvPr/>
            </p:nvSpPr>
            <p:spPr bwMode="auto">
              <a:xfrm>
                <a:off x="1508" y="943"/>
                <a:ext cx="604" cy="500"/>
              </a:xfrm>
              <a:custGeom>
                <a:avLst/>
                <a:gdLst/>
                <a:ahLst/>
                <a:cxnLst>
                  <a:cxn ang="0">
                    <a:pos x="7" y="463"/>
                  </a:cxn>
                  <a:cxn ang="0">
                    <a:pos x="18" y="432"/>
                  </a:cxn>
                  <a:cxn ang="0">
                    <a:pos x="32" y="399"/>
                  </a:cxn>
                  <a:cxn ang="0">
                    <a:pos x="52" y="370"/>
                  </a:cxn>
                  <a:cxn ang="0">
                    <a:pos x="79" y="336"/>
                  </a:cxn>
                  <a:cxn ang="0">
                    <a:pos x="110" y="304"/>
                  </a:cxn>
                  <a:cxn ang="0">
                    <a:pos x="149" y="273"/>
                  </a:cxn>
                  <a:cxn ang="0">
                    <a:pos x="187" y="245"/>
                  </a:cxn>
                  <a:cxn ang="0">
                    <a:pos x="225" y="215"/>
                  </a:cxn>
                  <a:cxn ang="0">
                    <a:pos x="267" y="190"/>
                  </a:cxn>
                  <a:cxn ang="0">
                    <a:pos x="313" y="165"/>
                  </a:cxn>
                  <a:cxn ang="0">
                    <a:pos x="363" y="141"/>
                  </a:cxn>
                  <a:cxn ang="0">
                    <a:pos x="412" y="125"/>
                  </a:cxn>
                  <a:cxn ang="0">
                    <a:pos x="453" y="114"/>
                  </a:cxn>
                  <a:cxn ang="0">
                    <a:pos x="475" y="18"/>
                  </a:cxn>
                  <a:cxn ang="0">
                    <a:pos x="489" y="51"/>
                  </a:cxn>
                  <a:cxn ang="0">
                    <a:pos x="506" y="78"/>
                  </a:cxn>
                  <a:cxn ang="0">
                    <a:pos x="519" y="101"/>
                  </a:cxn>
                  <a:cxn ang="0">
                    <a:pos x="538" y="121"/>
                  </a:cxn>
                  <a:cxn ang="0">
                    <a:pos x="563" y="150"/>
                  </a:cxn>
                  <a:cxn ang="0">
                    <a:pos x="591" y="174"/>
                  </a:cxn>
                  <a:cxn ang="0">
                    <a:pos x="596" y="194"/>
                  </a:cxn>
                  <a:cxn ang="0">
                    <a:pos x="574" y="208"/>
                  </a:cxn>
                  <a:cxn ang="0">
                    <a:pos x="548" y="227"/>
                  </a:cxn>
                  <a:cxn ang="0">
                    <a:pos x="531" y="247"/>
                  </a:cxn>
                  <a:cxn ang="0">
                    <a:pos x="511" y="270"/>
                  </a:cxn>
                  <a:cxn ang="0">
                    <a:pos x="491" y="292"/>
                  </a:cxn>
                  <a:cxn ang="0">
                    <a:pos x="474" y="313"/>
                  </a:cxn>
                  <a:cxn ang="0">
                    <a:pos x="458" y="333"/>
                  </a:cxn>
                  <a:cxn ang="0">
                    <a:pos x="439" y="362"/>
                  </a:cxn>
                  <a:cxn ang="0">
                    <a:pos x="414" y="246"/>
                  </a:cxn>
                  <a:cxn ang="0">
                    <a:pos x="345" y="264"/>
                  </a:cxn>
                  <a:cxn ang="0">
                    <a:pos x="301" y="278"/>
                  </a:cxn>
                  <a:cxn ang="0">
                    <a:pos x="246" y="299"/>
                  </a:cxn>
                  <a:cxn ang="0">
                    <a:pos x="205" y="320"/>
                  </a:cxn>
                  <a:cxn ang="0">
                    <a:pos x="177" y="334"/>
                  </a:cxn>
                  <a:cxn ang="0">
                    <a:pos x="140" y="357"/>
                  </a:cxn>
                  <a:cxn ang="0">
                    <a:pos x="114" y="376"/>
                  </a:cxn>
                  <a:cxn ang="0">
                    <a:pos x="86" y="404"/>
                  </a:cxn>
                  <a:cxn ang="0">
                    <a:pos x="63" y="435"/>
                  </a:cxn>
                  <a:cxn ang="0">
                    <a:pos x="32" y="499"/>
                  </a:cxn>
                </a:cxnLst>
                <a:rect l="0" t="0" r="r" b="b"/>
                <a:pathLst>
                  <a:path w="604" h="500">
                    <a:moveTo>
                      <a:pt x="0" y="493"/>
                    </a:moveTo>
                    <a:lnTo>
                      <a:pt x="7" y="463"/>
                    </a:lnTo>
                    <a:lnTo>
                      <a:pt x="12" y="450"/>
                    </a:lnTo>
                    <a:lnTo>
                      <a:pt x="18" y="432"/>
                    </a:lnTo>
                    <a:lnTo>
                      <a:pt x="25" y="416"/>
                    </a:lnTo>
                    <a:lnTo>
                      <a:pt x="32" y="399"/>
                    </a:lnTo>
                    <a:lnTo>
                      <a:pt x="42" y="383"/>
                    </a:lnTo>
                    <a:lnTo>
                      <a:pt x="52" y="370"/>
                    </a:lnTo>
                    <a:lnTo>
                      <a:pt x="63" y="354"/>
                    </a:lnTo>
                    <a:lnTo>
                      <a:pt x="79" y="336"/>
                    </a:lnTo>
                    <a:lnTo>
                      <a:pt x="95" y="321"/>
                    </a:lnTo>
                    <a:lnTo>
                      <a:pt x="110" y="304"/>
                    </a:lnTo>
                    <a:lnTo>
                      <a:pt x="128" y="288"/>
                    </a:lnTo>
                    <a:lnTo>
                      <a:pt x="149" y="273"/>
                    </a:lnTo>
                    <a:lnTo>
                      <a:pt x="169" y="256"/>
                    </a:lnTo>
                    <a:lnTo>
                      <a:pt x="187" y="245"/>
                    </a:lnTo>
                    <a:lnTo>
                      <a:pt x="208" y="228"/>
                    </a:lnTo>
                    <a:lnTo>
                      <a:pt x="225" y="215"/>
                    </a:lnTo>
                    <a:lnTo>
                      <a:pt x="246" y="203"/>
                    </a:lnTo>
                    <a:lnTo>
                      <a:pt x="267" y="190"/>
                    </a:lnTo>
                    <a:lnTo>
                      <a:pt x="292" y="176"/>
                    </a:lnTo>
                    <a:lnTo>
                      <a:pt x="313" y="165"/>
                    </a:lnTo>
                    <a:lnTo>
                      <a:pt x="339" y="154"/>
                    </a:lnTo>
                    <a:lnTo>
                      <a:pt x="363" y="141"/>
                    </a:lnTo>
                    <a:lnTo>
                      <a:pt x="385" y="133"/>
                    </a:lnTo>
                    <a:lnTo>
                      <a:pt x="412" y="125"/>
                    </a:lnTo>
                    <a:lnTo>
                      <a:pt x="432" y="119"/>
                    </a:lnTo>
                    <a:lnTo>
                      <a:pt x="453" y="114"/>
                    </a:lnTo>
                    <a:lnTo>
                      <a:pt x="466" y="0"/>
                    </a:lnTo>
                    <a:lnTo>
                      <a:pt x="475" y="18"/>
                    </a:lnTo>
                    <a:lnTo>
                      <a:pt x="482" y="33"/>
                    </a:lnTo>
                    <a:lnTo>
                      <a:pt x="489" y="51"/>
                    </a:lnTo>
                    <a:lnTo>
                      <a:pt x="496" y="65"/>
                    </a:lnTo>
                    <a:lnTo>
                      <a:pt x="506" y="78"/>
                    </a:lnTo>
                    <a:lnTo>
                      <a:pt x="510" y="89"/>
                    </a:lnTo>
                    <a:lnTo>
                      <a:pt x="519" y="101"/>
                    </a:lnTo>
                    <a:lnTo>
                      <a:pt x="528" y="112"/>
                    </a:lnTo>
                    <a:lnTo>
                      <a:pt x="538" y="121"/>
                    </a:lnTo>
                    <a:lnTo>
                      <a:pt x="551" y="135"/>
                    </a:lnTo>
                    <a:lnTo>
                      <a:pt x="563" y="150"/>
                    </a:lnTo>
                    <a:lnTo>
                      <a:pt x="577" y="162"/>
                    </a:lnTo>
                    <a:lnTo>
                      <a:pt x="591" y="174"/>
                    </a:lnTo>
                    <a:lnTo>
                      <a:pt x="603" y="184"/>
                    </a:lnTo>
                    <a:lnTo>
                      <a:pt x="596" y="194"/>
                    </a:lnTo>
                    <a:lnTo>
                      <a:pt x="583" y="200"/>
                    </a:lnTo>
                    <a:lnTo>
                      <a:pt x="574" y="208"/>
                    </a:lnTo>
                    <a:lnTo>
                      <a:pt x="559" y="219"/>
                    </a:lnTo>
                    <a:lnTo>
                      <a:pt x="548" y="227"/>
                    </a:lnTo>
                    <a:lnTo>
                      <a:pt x="540" y="237"/>
                    </a:lnTo>
                    <a:lnTo>
                      <a:pt x="531" y="247"/>
                    </a:lnTo>
                    <a:lnTo>
                      <a:pt x="520" y="257"/>
                    </a:lnTo>
                    <a:lnTo>
                      <a:pt x="511" y="270"/>
                    </a:lnTo>
                    <a:lnTo>
                      <a:pt x="500" y="280"/>
                    </a:lnTo>
                    <a:lnTo>
                      <a:pt x="491" y="292"/>
                    </a:lnTo>
                    <a:lnTo>
                      <a:pt x="480" y="301"/>
                    </a:lnTo>
                    <a:lnTo>
                      <a:pt x="474" y="313"/>
                    </a:lnTo>
                    <a:lnTo>
                      <a:pt x="466" y="325"/>
                    </a:lnTo>
                    <a:lnTo>
                      <a:pt x="458" y="333"/>
                    </a:lnTo>
                    <a:lnTo>
                      <a:pt x="449" y="346"/>
                    </a:lnTo>
                    <a:lnTo>
                      <a:pt x="439" y="362"/>
                    </a:lnTo>
                    <a:lnTo>
                      <a:pt x="445" y="242"/>
                    </a:lnTo>
                    <a:lnTo>
                      <a:pt x="414" y="246"/>
                    </a:lnTo>
                    <a:lnTo>
                      <a:pt x="389" y="250"/>
                    </a:lnTo>
                    <a:lnTo>
                      <a:pt x="345" y="264"/>
                    </a:lnTo>
                    <a:lnTo>
                      <a:pt x="324" y="270"/>
                    </a:lnTo>
                    <a:lnTo>
                      <a:pt x="301" y="278"/>
                    </a:lnTo>
                    <a:lnTo>
                      <a:pt x="268" y="290"/>
                    </a:lnTo>
                    <a:lnTo>
                      <a:pt x="246" y="299"/>
                    </a:lnTo>
                    <a:lnTo>
                      <a:pt x="223" y="310"/>
                    </a:lnTo>
                    <a:lnTo>
                      <a:pt x="205" y="320"/>
                    </a:lnTo>
                    <a:lnTo>
                      <a:pt x="192" y="328"/>
                    </a:lnTo>
                    <a:lnTo>
                      <a:pt x="177" y="334"/>
                    </a:lnTo>
                    <a:lnTo>
                      <a:pt x="160" y="344"/>
                    </a:lnTo>
                    <a:lnTo>
                      <a:pt x="140" y="357"/>
                    </a:lnTo>
                    <a:lnTo>
                      <a:pt x="126" y="366"/>
                    </a:lnTo>
                    <a:lnTo>
                      <a:pt x="114" y="376"/>
                    </a:lnTo>
                    <a:lnTo>
                      <a:pt x="99" y="393"/>
                    </a:lnTo>
                    <a:lnTo>
                      <a:pt x="86" y="404"/>
                    </a:lnTo>
                    <a:lnTo>
                      <a:pt x="74" y="423"/>
                    </a:lnTo>
                    <a:lnTo>
                      <a:pt x="63" y="435"/>
                    </a:lnTo>
                    <a:lnTo>
                      <a:pt x="52" y="452"/>
                    </a:lnTo>
                    <a:lnTo>
                      <a:pt x="32" y="499"/>
                    </a:lnTo>
                    <a:lnTo>
                      <a:pt x="0" y="493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39" name="Freeform 31"/>
              <p:cNvSpPr>
                <a:spLocks/>
              </p:cNvSpPr>
              <p:nvPr/>
            </p:nvSpPr>
            <p:spPr bwMode="auto">
              <a:xfrm>
                <a:off x="1949" y="1194"/>
                <a:ext cx="50" cy="119"/>
              </a:xfrm>
              <a:custGeom>
                <a:avLst/>
                <a:gdLst/>
                <a:ahLst/>
                <a:cxnLst>
                  <a:cxn ang="0">
                    <a:pos x="0" y="113"/>
                  </a:cxn>
                  <a:cxn ang="0">
                    <a:pos x="43" y="119"/>
                  </a:cxn>
                  <a:cxn ang="0">
                    <a:pos x="49" y="0"/>
                  </a:cxn>
                  <a:cxn ang="0">
                    <a:pos x="28" y="0"/>
                  </a:cxn>
                  <a:cxn ang="0">
                    <a:pos x="5" y="6"/>
                  </a:cxn>
                  <a:cxn ang="0">
                    <a:pos x="0" y="113"/>
                  </a:cxn>
                </a:cxnLst>
                <a:rect l="0" t="0" r="r" b="b"/>
                <a:pathLst>
                  <a:path w="50" h="120">
                    <a:moveTo>
                      <a:pt x="0" y="113"/>
                    </a:moveTo>
                    <a:lnTo>
                      <a:pt x="43" y="119"/>
                    </a:lnTo>
                    <a:lnTo>
                      <a:pt x="49" y="0"/>
                    </a:lnTo>
                    <a:lnTo>
                      <a:pt x="28" y="0"/>
                    </a:lnTo>
                    <a:lnTo>
                      <a:pt x="5" y="6"/>
                    </a:lnTo>
                    <a:lnTo>
                      <a:pt x="0" y="113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40" name="Freeform 32"/>
              <p:cNvSpPr>
                <a:spLocks/>
              </p:cNvSpPr>
              <p:nvPr/>
            </p:nvSpPr>
            <p:spPr bwMode="auto">
              <a:xfrm>
                <a:off x="1962" y="944"/>
                <a:ext cx="57" cy="118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56" y="6"/>
                  </a:cxn>
                  <a:cxn ang="0">
                    <a:pos x="50" y="117"/>
                  </a:cxn>
                  <a:cxn ang="0">
                    <a:pos x="0" y="110"/>
                  </a:cxn>
                  <a:cxn ang="0">
                    <a:pos x="16" y="0"/>
                  </a:cxn>
                </a:cxnLst>
                <a:rect l="0" t="0" r="r" b="b"/>
                <a:pathLst>
                  <a:path w="57" h="118">
                    <a:moveTo>
                      <a:pt x="16" y="0"/>
                    </a:moveTo>
                    <a:lnTo>
                      <a:pt x="56" y="6"/>
                    </a:lnTo>
                    <a:lnTo>
                      <a:pt x="50" y="117"/>
                    </a:lnTo>
                    <a:lnTo>
                      <a:pt x="0" y="110"/>
                    </a:lnTo>
                    <a:lnTo>
                      <a:pt x="16" y="0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41" name="Freeform 33"/>
              <p:cNvSpPr>
                <a:spLocks/>
              </p:cNvSpPr>
              <p:nvPr/>
            </p:nvSpPr>
            <p:spPr bwMode="auto">
              <a:xfrm>
                <a:off x="1543" y="948"/>
                <a:ext cx="619" cy="494"/>
              </a:xfrm>
              <a:custGeom>
                <a:avLst/>
                <a:gdLst/>
                <a:ahLst/>
                <a:cxnLst>
                  <a:cxn ang="0">
                    <a:pos x="7" y="464"/>
                  </a:cxn>
                  <a:cxn ang="0">
                    <a:pos x="19" y="433"/>
                  </a:cxn>
                  <a:cxn ang="0">
                    <a:pos x="32" y="399"/>
                  </a:cxn>
                  <a:cxn ang="0">
                    <a:pos x="53" y="370"/>
                  </a:cxn>
                  <a:cxn ang="0">
                    <a:pos x="81" y="336"/>
                  </a:cxn>
                  <a:cxn ang="0">
                    <a:pos x="112" y="304"/>
                  </a:cxn>
                  <a:cxn ang="0">
                    <a:pos x="151" y="272"/>
                  </a:cxn>
                  <a:cxn ang="0">
                    <a:pos x="190" y="244"/>
                  </a:cxn>
                  <a:cxn ang="0">
                    <a:pos x="229" y="216"/>
                  </a:cxn>
                  <a:cxn ang="0">
                    <a:pos x="273" y="191"/>
                  </a:cxn>
                  <a:cxn ang="0">
                    <a:pos x="319" y="166"/>
                  </a:cxn>
                  <a:cxn ang="0">
                    <a:pos x="370" y="143"/>
                  </a:cxn>
                  <a:cxn ang="0">
                    <a:pos x="419" y="126"/>
                  </a:cxn>
                  <a:cxn ang="0">
                    <a:pos x="465" y="114"/>
                  </a:cxn>
                  <a:cxn ang="0">
                    <a:pos x="482" y="19"/>
                  </a:cxn>
                  <a:cxn ang="0">
                    <a:pos x="499" y="52"/>
                  </a:cxn>
                  <a:cxn ang="0">
                    <a:pos x="514" y="78"/>
                  </a:cxn>
                  <a:cxn ang="0">
                    <a:pos x="530" y="102"/>
                  </a:cxn>
                  <a:cxn ang="0">
                    <a:pos x="548" y="123"/>
                  </a:cxn>
                  <a:cxn ang="0">
                    <a:pos x="575" y="152"/>
                  </a:cxn>
                  <a:cxn ang="0">
                    <a:pos x="605" y="177"/>
                  </a:cxn>
                  <a:cxn ang="0">
                    <a:pos x="609" y="195"/>
                  </a:cxn>
                  <a:cxn ang="0">
                    <a:pos x="586" y="209"/>
                  </a:cxn>
                  <a:cxn ang="0">
                    <a:pos x="561" y="231"/>
                  </a:cxn>
                  <a:cxn ang="0">
                    <a:pos x="543" y="249"/>
                  </a:cxn>
                  <a:cxn ang="0">
                    <a:pos x="522" y="271"/>
                  </a:cxn>
                  <a:cxn ang="0">
                    <a:pos x="502" y="293"/>
                  </a:cxn>
                  <a:cxn ang="0">
                    <a:pos x="485" y="314"/>
                  </a:cxn>
                  <a:cxn ang="0">
                    <a:pos x="469" y="335"/>
                  </a:cxn>
                  <a:cxn ang="0">
                    <a:pos x="450" y="363"/>
                  </a:cxn>
                  <a:cxn ang="0">
                    <a:pos x="423" y="246"/>
                  </a:cxn>
                  <a:cxn ang="0">
                    <a:pos x="351" y="265"/>
                  </a:cxn>
                  <a:cxn ang="0">
                    <a:pos x="309" y="278"/>
                  </a:cxn>
                  <a:cxn ang="0">
                    <a:pos x="251" y="300"/>
                  </a:cxn>
                  <a:cxn ang="0">
                    <a:pos x="205" y="319"/>
                  </a:cxn>
                  <a:cxn ang="0">
                    <a:pos x="171" y="335"/>
                  </a:cxn>
                  <a:cxn ang="0">
                    <a:pos x="132" y="355"/>
                  </a:cxn>
                  <a:cxn ang="0">
                    <a:pos x="100" y="378"/>
                  </a:cxn>
                  <a:cxn ang="0">
                    <a:pos x="71" y="405"/>
                  </a:cxn>
                  <a:cxn ang="0">
                    <a:pos x="45" y="434"/>
                  </a:cxn>
                  <a:cxn ang="0">
                    <a:pos x="21" y="466"/>
                  </a:cxn>
                </a:cxnLst>
                <a:rect l="0" t="0" r="r" b="b"/>
                <a:pathLst>
                  <a:path w="619" h="494">
                    <a:moveTo>
                      <a:pt x="0" y="493"/>
                    </a:moveTo>
                    <a:lnTo>
                      <a:pt x="7" y="464"/>
                    </a:lnTo>
                    <a:lnTo>
                      <a:pt x="12" y="450"/>
                    </a:lnTo>
                    <a:lnTo>
                      <a:pt x="19" y="433"/>
                    </a:lnTo>
                    <a:lnTo>
                      <a:pt x="25" y="415"/>
                    </a:lnTo>
                    <a:lnTo>
                      <a:pt x="32" y="399"/>
                    </a:lnTo>
                    <a:lnTo>
                      <a:pt x="42" y="384"/>
                    </a:lnTo>
                    <a:lnTo>
                      <a:pt x="53" y="370"/>
                    </a:lnTo>
                    <a:lnTo>
                      <a:pt x="65" y="354"/>
                    </a:lnTo>
                    <a:lnTo>
                      <a:pt x="81" y="336"/>
                    </a:lnTo>
                    <a:lnTo>
                      <a:pt x="97" y="319"/>
                    </a:lnTo>
                    <a:lnTo>
                      <a:pt x="112" y="304"/>
                    </a:lnTo>
                    <a:lnTo>
                      <a:pt x="131" y="288"/>
                    </a:lnTo>
                    <a:lnTo>
                      <a:pt x="151" y="272"/>
                    </a:lnTo>
                    <a:lnTo>
                      <a:pt x="172" y="257"/>
                    </a:lnTo>
                    <a:lnTo>
                      <a:pt x="190" y="244"/>
                    </a:lnTo>
                    <a:lnTo>
                      <a:pt x="211" y="229"/>
                    </a:lnTo>
                    <a:lnTo>
                      <a:pt x="229" y="216"/>
                    </a:lnTo>
                    <a:lnTo>
                      <a:pt x="251" y="204"/>
                    </a:lnTo>
                    <a:lnTo>
                      <a:pt x="273" y="191"/>
                    </a:lnTo>
                    <a:lnTo>
                      <a:pt x="298" y="176"/>
                    </a:lnTo>
                    <a:lnTo>
                      <a:pt x="319" y="166"/>
                    </a:lnTo>
                    <a:lnTo>
                      <a:pt x="344" y="155"/>
                    </a:lnTo>
                    <a:lnTo>
                      <a:pt x="370" y="143"/>
                    </a:lnTo>
                    <a:lnTo>
                      <a:pt x="395" y="135"/>
                    </a:lnTo>
                    <a:lnTo>
                      <a:pt x="419" y="126"/>
                    </a:lnTo>
                    <a:lnTo>
                      <a:pt x="438" y="120"/>
                    </a:lnTo>
                    <a:lnTo>
                      <a:pt x="465" y="114"/>
                    </a:lnTo>
                    <a:lnTo>
                      <a:pt x="475" y="0"/>
                    </a:lnTo>
                    <a:lnTo>
                      <a:pt x="482" y="19"/>
                    </a:lnTo>
                    <a:lnTo>
                      <a:pt x="491" y="34"/>
                    </a:lnTo>
                    <a:lnTo>
                      <a:pt x="499" y="52"/>
                    </a:lnTo>
                    <a:lnTo>
                      <a:pt x="506" y="66"/>
                    </a:lnTo>
                    <a:lnTo>
                      <a:pt x="514" y="78"/>
                    </a:lnTo>
                    <a:lnTo>
                      <a:pt x="521" y="91"/>
                    </a:lnTo>
                    <a:lnTo>
                      <a:pt x="530" y="102"/>
                    </a:lnTo>
                    <a:lnTo>
                      <a:pt x="539" y="113"/>
                    </a:lnTo>
                    <a:lnTo>
                      <a:pt x="548" y="123"/>
                    </a:lnTo>
                    <a:lnTo>
                      <a:pt x="562" y="137"/>
                    </a:lnTo>
                    <a:lnTo>
                      <a:pt x="575" y="152"/>
                    </a:lnTo>
                    <a:lnTo>
                      <a:pt x="590" y="164"/>
                    </a:lnTo>
                    <a:lnTo>
                      <a:pt x="605" y="177"/>
                    </a:lnTo>
                    <a:lnTo>
                      <a:pt x="618" y="187"/>
                    </a:lnTo>
                    <a:lnTo>
                      <a:pt x="609" y="195"/>
                    </a:lnTo>
                    <a:lnTo>
                      <a:pt x="596" y="201"/>
                    </a:lnTo>
                    <a:lnTo>
                      <a:pt x="586" y="209"/>
                    </a:lnTo>
                    <a:lnTo>
                      <a:pt x="574" y="219"/>
                    </a:lnTo>
                    <a:lnTo>
                      <a:pt x="561" y="231"/>
                    </a:lnTo>
                    <a:lnTo>
                      <a:pt x="551" y="240"/>
                    </a:lnTo>
                    <a:lnTo>
                      <a:pt x="543" y="249"/>
                    </a:lnTo>
                    <a:lnTo>
                      <a:pt x="534" y="259"/>
                    </a:lnTo>
                    <a:lnTo>
                      <a:pt x="522" y="271"/>
                    </a:lnTo>
                    <a:lnTo>
                      <a:pt x="511" y="282"/>
                    </a:lnTo>
                    <a:lnTo>
                      <a:pt x="502" y="293"/>
                    </a:lnTo>
                    <a:lnTo>
                      <a:pt x="492" y="304"/>
                    </a:lnTo>
                    <a:lnTo>
                      <a:pt x="485" y="314"/>
                    </a:lnTo>
                    <a:lnTo>
                      <a:pt x="476" y="326"/>
                    </a:lnTo>
                    <a:lnTo>
                      <a:pt x="469" y="335"/>
                    </a:lnTo>
                    <a:lnTo>
                      <a:pt x="460" y="347"/>
                    </a:lnTo>
                    <a:lnTo>
                      <a:pt x="450" y="363"/>
                    </a:lnTo>
                    <a:lnTo>
                      <a:pt x="453" y="243"/>
                    </a:lnTo>
                    <a:lnTo>
                      <a:pt x="423" y="246"/>
                    </a:lnTo>
                    <a:lnTo>
                      <a:pt x="398" y="253"/>
                    </a:lnTo>
                    <a:lnTo>
                      <a:pt x="351" y="265"/>
                    </a:lnTo>
                    <a:lnTo>
                      <a:pt x="329" y="271"/>
                    </a:lnTo>
                    <a:lnTo>
                      <a:pt x="309" y="278"/>
                    </a:lnTo>
                    <a:lnTo>
                      <a:pt x="273" y="291"/>
                    </a:lnTo>
                    <a:lnTo>
                      <a:pt x="251" y="300"/>
                    </a:lnTo>
                    <a:lnTo>
                      <a:pt x="226" y="310"/>
                    </a:lnTo>
                    <a:lnTo>
                      <a:pt x="205" y="319"/>
                    </a:lnTo>
                    <a:lnTo>
                      <a:pt x="187" y="327"/>
                    </a:lnTo>
                    <a:lnTo>
                      <a:pt x="171" y="335"/>
                    </a:lnTo>
                    <a:lnTo>
                      <a:pt x="151" y="343"/>
                    </a:lnTo>
                    <a:lnTo>
                      <a:pt x="132" y="355"/>
                    </a:lnTo>
                    <a:lnTo>
                      <a:pt x="117" y="367"/>
                    </a:lnTo>
                    <a:lnTo>
                      <a:pt x="100" y="378"/>
                    </a:lnTo>
                    <a:lnTo>
                      <a:pt x="85" y="392"/>
                    </a:lnTo>
                    <a:lnTo>
                      <a:pt x="71" y="405"/>
                    </a:lnTo>
                    <a:lnTo>
                      <a:pt x="57" y="421"/>
                    </a:lnTo>
                    <a:lnTo>
                      <a:pt x="45" y="434"/>
                    </a:lnTo>
                    <a:lnTo>
                      <a:pt x="32" y="450"/>
                    </a:lnTo>
                    <a:lnTo>
                      <a:pt x="21" y="466"/>
                    </a:lnTo>
                    <a:lnTo>
                      <a:pt x="0" y="493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</p:grpSp>
      </p:grpSp>
      <p:sp>
        <p:nvSpPr>
          <p:cNvPr id="99332" name="Rectangle 34"/>
          <p:cNvSpPr>
            <a:spLocks noChangeArrowheads="1"/>
          </p:cNvSpPr>
          <p:nvPr/>
        </p:nvSpPr>
        <p:spPr bwMode="auto">
          <a:xfrm>
            <a:off x="1206886" y="3154141"/>
            <a:ext cx="1749869" cy="3603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0940" tIns="41264" rIns="80940" bIns="41264">
            <a:spAutoFit/>
          </a:bodyPr>
          <a:lstStyle/>
          <a:p>
            <a:pPr defTabSz="804644" eaLnBrk="0" hangingPunct="0"/>
            <a:r>
              <a:rPr lang="en-US" sz="1800" b="1" i="1" dirty="0">
                <a:solidFill>
                  <a:schemeClr val="bg1"/>
                </a:solidFill>
                <a:latin typeface="Arial" charset="0"/>
              </a:rPr>
              <a:t>PERFECTION</a:t>
            </a:r>
          </a:p>
        </p:txBody>
      </p:sp>
      <p:sp>
        <p:nvSpPr>
          <p:cNvPr id="99333" name="Rectangle 35"/>
          <p:cNvSpPr>
            <a:spLocks noChangeArrowheads="1"/>
          </p:cNvSpPr>
          <p:nvPr/>
        </p:nvSpPr>
        <p:spPr bwMode="auto">
          <a:xfrm>
            <a:off x="2468972" y="4941213"/>
            <a:ext cx="1108075" cy="357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40" tIns="41264" rIns="80940" bIns="41264">
            <a:spAutoFit/>
          </a:bodyPr>
          <a:lstStyle/>
          <a:p>
            <a:pPr defTabSz="804644" eaLnBrk="0" hangingPunct="0"/>
            <a:r>
              <a:rPr lang="en-US" b="1" i="1" dirty="0">
                <a:solidFill>
                  <a:schemeClr val="bg1"/>
                </a:solidFill>
                <a:latin typeface="Arial" charset="0"/>
              </a:rPr>
              <a:t>PULL</a:t>
            </a:r>
          </a:p>
        </p:txBody>
      </p:sp>
      <p:sp>
        <p:nvSpPr>
          <p:cNvPr id="99334" name="Rectangle 36"/>
          <p:cNvSpPr>
            <a:spLocks noChangeArrowheads="1"/>
          </p:cNvSpPr>
          <p:nvPr/>
        </p:nvSpPr>
        <p:spPr bwMode="auto">
          <a:xfrm>
            <a:off x="4800306" y="4854989"/>
            <a:ext cx="1108075" cy="357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40" tIns="41264" rIns="80940" bIns="41264">
            <a:spAutoFit/>
          </a:bodyPr>
          <a:lstStyle/>
          <a:p>
            <a:pPr defTabSz="804644" eaLnBrk="0" hangingPunct="0"/>
            <a:r>
              <a:rPr lang="en-US" b="1" i="1" dirty="0">
                <a:solidFill>
                  <a:schemeClr val="bg1"/>
                </a:solidFill>
                <a:latin typeface="Arial" charset="0"/>
              </a:rPr>
              <a:t>FLOW</a:t>
            </a:r>
          </a:p>
        </p:txBody>
      </p:sp>
      <p:sp>
        <p:nvSpPr>
          <p:cNvPr id="99335" name="Rectangle 37"/>
          <p:cNvSpPr>
            <a:spLocks noChangeArrowheads="1"/>
          </p:cNvSpPr>
          <p:nvPr/>
        </p:nvSpPr>
        <p:spPr bwMode="auto">
          <a:xfrm>
            <a:off x="3532450" y="2296644"/>
            <a:ext cx="1108075" cy="357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40" tIns="41264" rIns="80940" bIns="41264">
            <a:spAutoFit/>
          </a:bodyPr>
          <a:lstStyle/>
          <a:p>
            <a:pPr defTabSz="804644" eaLnBrk="0" hangingPunct="0"/>
            <a:r>
              <a:rPr lang="en-US" b="1" i="1" dirty="0">
                <a:solidFill>
                  <a:schemeClr val="bg1"/>
                </a:solidFill>
                <a:latin typeface="Arial" charset="0"/>
              </a:rPr>
              <a:t>VALUE</a:t>
            </a:r>
          </a:p>
        </p:txBody>
      </p:sp>
      <p:sp>
        <p:nvSpPr>
          <p:cNvPr id="99336" name="Rectangle 39"/>
          <p:cNvSpPr>
            <a:spLocks noChangeArrowheads="1"/>
          </p:cNvSpPr>
          <p:nvPr/>
        </p:nvSpPr>
        <p:spPr bwMode="auto">
          <a:xfrm>
            <a:off x="5458393" y="3071447"/>
            <a:ext cx="1371600" cy="631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40" tIns="41264" rIns="80940" bIns="41264">
            <a:spAutoFit/>
          </a:bodyPr>
          <a:lstStyle/>
          <a:p>
            <a:pPr defTabSz="804644" eaLnBrk="0" hangingPunct="0"/>
            <a:r>
              <a:rPr lang="en-US" b="1" i="1" dirty="0">
                <a:solidFill>
                  <a:schemeClr val="bg1"/>
                </a:solidFill>
                <a:latin typeface="Arial" charset="0"/>
              </a:rPr>
              <a:t>VALUE STREAM</a:t>
            </a:r>
          </a:p>
        </p:txBody>
      </p:sp>
      <p:sp>
        <p:nvSpPr>
          <p:cNvPr id="99337" name="Rectangle 40"/>
          <p:cNvSpPr>
            <a:spLocks noChangeArrowheads="1"/>
          </p:cNvSpPr>
          <p:nvPr/>
        </p:nvSpPr>
        <p:spPr bwMode="auto">
          <a:xfrm>
            <a:off x="7086600" y="2933363"/>
            <a:ext cx="1884363" cy="101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5" tIns="45708" rIns="91415" bIns="45708">
            <a:spAutoFit/>
          </a:bodyPr>
          <a:lstStyle/>
          <a:p>
            <a:pPr eaLnBrk="0" hangingPunct="0"/>
            <a:r>
              <a:rPr lang="en-US" sz="1200" dirty="0" smtClean="0">
                <a:latin typeface="Arial" charset="0"/>
              </a:rPr>
              <a:t>Understand </a:t>
            </a:r>
            <a:r>
              <a:rPr lang="en-US" sz="1200" dirty="0">
                <a:latin typeface="Arial" charset="0"/>
              </a:rPr>
              <a:t>the </a:t>
            </a:r>
            <a:r>
              <a:rPr lang="en-US" sz="1200" u="sng" dirty="0">
                <a:latin typeface="Arial" charset="0"/>
              </a:rPr>
              <a:t>Value Stream</a:t>
            </a:r>
            <a:r>
              <a:rPr lang="en-US" sz="1200" dirty="0">
                <a:latin typeface="Arial" charset="0"/>
              </a:rPr>
              <a:t> (set of activities) for each </a:t>
            </a:r>
            <a:r>
              <a:rPr lang="en-US" sz="1200" dirty="0" smtClean="0">
                <a:latin typeface="Arial" charset="0"/>
              </a:rPr>
              <a:t>service </a:t>
            </a:r>
            <a:r>
              <a:rPr lang="en-US" sz="1200" dirty="0">
                <a:latin typeface="Arial" charset="0"/>
              </a:rPr>
              <a:t>/ process while removing </a:t>
            </a:r>
            <a:r>
              <a:rPr lang="en-US" sz="1200" b="1" dirty="0">
                <a:latin typeface="Arial" charset="0"/>
              </a:rPr>
              <a:t>waste</a:t>
            </a:r>
            <a:r>
              <a:rPr lang="en-US" sz="1200" dirty="0">
                <a:latin typeface="Arial" charset="0"/>
              </a:rPr>
              <a:t>. </a:t>
            </a:r>
          </a:p>
        </p:txBody>
      </p:sp>
      <p:sp>
        <p:nvSpPr>
          <p:cNvPr id="99338" name="Rectangle 41"/>
          <p:cNvSpPr>
            <a:spLocks noChangeArrowheads="1"/>
          </p:cNvSpPr>
          <p:nvPr/>
        </p:nvSpPr>
        <p:spPr bwMode="auto">
          <a:xfrm>
            <a:off x="6164051" y="5212176"/>
            <a:ext cx="2362200" cy="138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5" tIns="45708" rIns="91415" bIns="45708">
            <a:spAutoFit/>
          </a:bodyPr>
          <a:lstStyle/>
          <a:p>
            <a:pPr algn="ctr" eaLnBrk="0" hangingPunct="0"/>
            <a:r>
              <a:rPr lang="en-US" sz="1200" dirty="0" smtClean="0">
                <a:latin typeface="Arial" charset="0"/>
              </a:rPr>
              <a:t>Patients, information, medication, etc. should </a:t>
            </a:r>
            <a:r>
              <a:rPr lang="en-US" sz="1200" u="sng" dirty="0" smtClean="0">
                <a:latin typeface="Arial" charset="0"/>
              </a:rPr>
              <a:t>flow</a:t>
            </a:r>
            <a:r>
              <a:rPr lang="en-US" sz="1200" dirty="0" smtClean="0">
                <a:latin typeface="Arial" charset="0"/>
              </a:rPr>
              <a:t> continuously through the system, from beginning to end, with no stoppages or backflows. Re-design the process to eliminate waste.</a:t>
            </a:r>
          </a:p>
        </p:txBody>
      </p:sp>
      <p:sp>
        <p:nvSpPr>
          <p:cNvPr id="99339" name="Rectangle 42"/>
          <p:cNvSpPr>
            <a:spLocks noChangeArrowheads="1"/>
          </p:cNvSpPr>
          <p:nvPr/>
        </p:nvSpPr>
        <p:spPr bwMode="auto">
          <a:xfrm>
            <a:off x="79912" y="5516667"/>
            <a:ext cx="2362200" cy="120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5" tIns="45708" rIns="91415" bIns="4570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dirty="0" smtClean="0">
                <a:latin typeface="Arial" charset="0"/>
              </a:rPr>
              <a:t>The patient </a:t>
            </a:r>
            <a:r>
              <a:rPr lang="en-US" sz="1200" u="sng" dirty="0" smtClean="0">
                <a:latin typeface="Arial" charset="0"/>
              </a:rPr>
              <a:t>pulls</a:t>
            </a:r>
            <a:r>
              <a:rPr lang="en-US" sz="1200" dirty="0" smtClean="0">
                <a:latin typeface="Arial" charset="0"/>
              </a:rPr>
              <a:t> the service, on demand, one by one, exactly as needed. A system in which nothing is produced by a supplier until the customer signals a need</a:t>
            </a:r>
          </a:p>
        </p:txBody>
      </p:sp>
      <p:sp>
        <p:nvSpPr>
          <p:cNvPr id="99340" name="Rectangle 43"/>
          <p:cNvSpPr>
            <a:spLocks noChangeArrowheads="1"/>
          </p:cNvSpPr>
          <p:nvPr/>
        </p:nvSpPr>
        <p:spPr bwMode="auto">
          <a:xfrm>
            <a:off x="42213" y="3044196"/>
            <a:ext cx="1261012" cy="46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5" tIns="45708" rIns="91415" bIns="45708">
            <a:spAutoFit/>
          </a:bodyPr>
          <a:lstStyle/>
          <a:p>
            <a:pPr eaLnBrk="0" hangingPunct="0"/>
            <a:r>
              <a:rPr lang="en-US" sz="1200" dirty="0" smtClean="0">
                <a:latin typeface="Arial" charset="0"/>
              </a:rPr>
              <a:t>3.4 Defects PMO!</a:t>
            </a:r>
            <a:endParaRPr lang="en-US" sz="1200" dirty="0">
              <a:latin typeface="Arial" charset="0"/>
            </a:endParaRPr>
          </a:p>
        </p:txBody>
      </p:sp>
      <p:sp>
        <p:nvSpPr>
          <p:cNvPr id="99341" name="Rectangle 44"/>
          <p:cNvSpPr>
            <a:spLocks noChangeArrowheads="1"/>
          </p:cNvSpPr>
          <p:nvPr/>
        </p:nvSpPr>
        <p:spPr bwMode="auto">
          <a:xfrm>
            <a:off x="2669271" y="1295400"/>
            <a:ext cx="2915940" cy="46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5" tIns="45708" rIns="91415" bIns="45708">
            <a:spAutoFit/>
          </a:bodyPr>
          <a:lstStyle/>
          <a:p>
            <a:pPr algn="ctr" eaLnBrk="0" hangingPunct="0"/>
            <a:r>
              <a:rPr lang="en-US" sz="1200" dirty="0" smtClean="0">
                <a:latin typeface="Arial" charset="0"/>
              </a:rPr>
              <a:t>Determine </a:t>
            </a:r>
            <a:r>
              <a:rPr lang="en-US" sz="1200" b="1" i="1" u="sng" dirty="0">
                <a:latin typeface="Arial" charset="0"/>
              </a:rPr>
              <a:t>value</a:t>
            </a:r>
            <a:r>
              <a:rPr lang="en-US" sz="1200" b="1" dirty="0">
                <a:latin typeface="Arial" charset="0"/>
              </a:rPr>
              <a:t> </a:t>
            </a:r>
            <a:r>
              <a:rPr lang="en-US" sz="1200" dirty="0">
                <a:latin typeface="Arial" charset="0"/>
              </a:rPr>
              <a:t>from the perspective </a:t>
            </a:r>
          </a:p>
          <a:p>
            <a:pPr algn="ctr" eaLnBrk="0" hangingPunct="0"/>
            <a:r>
              <a:rPr lang="en-US" sz="1200" dirty="0">
                <a:latin typeface="Arial" charset="0"/>
              </a:rPr>
              <a:t>of the customer </a:t>
            </a:r>
          </a:p>
        </p:txBody>
      </p:sp>
      <p:sp>
        <p:nvSpPr>
          <p:cNvPr id="44" name="Slide Number Placeholder 21"/>
          <p:cNvSpPr txBox="1">
            <a:spLocks/>
          </p:cNvSpPr>
          <p:nvPr/>
        </p:nvSpPr>
        <p:spPr bwMode="auto">
          <a:xfrm>
            <a:off x="228600" y="63246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9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/>
      <p:bldP spid="99333" grpId="0"/>
      <p:bldP spid="99334" grpId="0"/>
      <p:bldP spid="99335" grpId="0"/>
      <p:bldP spid="99336" grpId="0"/>
      <p:bldP spid="99337" grpId="0"/>
      <p:bldP spid="99338" grpId="0"/>
      <p:bldP spid="99339" grpId="0"/>
      <p:bldP spid="99340" grpId="0"/>
      <p:bldP spid="993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Value?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Is what the “customer” wants and needs</a:t>
            </a:r>
          </a:p>
          <a:p>
            <a:r>
              <a:rPr lang="en-US" dirty="0" smtClean="0"/>
              <a:t>Value-added activities enhance the patient experience</a:t>
            </a:r>
          </a:p>
          <a:p>
            <a:pPr marL="0" indent="0">
              <a:buNone/>
            </a:pPr>
            <a:endParaRPr lang="en-US" dirty="0" smtClean="0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442135"/>
              </p:ext>
            </p:extLst>
          </p:nvPr>
        </p:nvGraphicFramePr>
        <p:xfrm>
          <a:off x="685800" y="4343400"/>
          <a:ext cx="7902575" cy="1350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38" name="Equation" r:id="rId4" imgW="2541600" imgH="420480" progId="Equation.3">
                  <p:embed/>
                </p:oleObj>
              </mc:Choice>
              <mc:Fallback>
                <p:oleObj name="Equation" r:id="rId4" imgW="2541600" imgH="420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343400"/>
                        <a:ext cx="7902575" cy="1350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21"/>
          <p:cNvSpPr txBox="1">
            <a:spLocks/>
          </p:cNvSpPr>
          <p:nvPr/>
        </p:nvSpPr>
        <p:spPr bwMode="auto">
          <a:xfrm>
            <a:off x="228600" y="63246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00" y="6611779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Credit: UMass Memorial Medical Center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A</a:t>
            </a:r>
            <a:r>
              <a:rPr lang="en-US" dirty="0" smtClean="0"/>
              <a:t> Primary Care Appointment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447800"/>
            <a:ext cx="7313612" cy="4572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spcAft>
                <a:spcPct val="10000"/>
              </a:spcAft>
            </a:pPr>
            <a:r>
              <a:rPr lang="en-US" sz="1800" dirty="0" smtClean="0"/>
              <a:t>Call the office, 3 voice prompts, on hold, leave message.</a:t>
            </a:r>
          </a:p>
          <a:p>
            <a:pPr eaLnBrk="1" hangingPunct="1">
              <a:lnSpc>
                <a:spcPct val="90000"/>
              </a:lnSpc>
              <a:spcAft>
                <a:spcPct val="10000"/>
              </a:spcAft>
            </a:pPr>
            <a:r>
              <a:rPr lang="en-US" sz="1800" dirty="0" smtClean="0"/>
              <a:t>Receptionist calls back and schedules and appointment for next week.</a:t>
            </a:r>
          </a:p>
          <a:p>
            <a:pPr eaLnBrk="1" hangingPunct="1">
              <a:lnSpc>
                <a:spcPct val="90000"/>
              </a:lnSpc>
              <a:spcAft>
                <a:spcPct val="10000"/>
              </a:spcAft>
            </a:pPr>
            <a:r>
              <a:rPr lang="en-US" sz="1800" dirty="0" smtClean="0"/>
              <a:t>Arrive for the visit, check in, sit in waiting room.</a:t>
            </a:r>
          </a:p>
          <a:p>
            <a:pPr eaLnBrk="1" hangingPunct="1">
              <a:lnSpc>
                <a:spcPct val="90000"/>
              </a:lnSpc>
              <a:spcAft>
                <a:spcPct val="10000"/>
              </a:spcAft>
            </a:pPr>
            <a:r>
              <a:rPr lang="en-US" sz="1800" dirty="0" smtClean="0"/>
              <a:t>Called into the exam room, wait for doctor.</a:t>
            </a:r>
          </a:p>
          <a:p>
            <a:pPr eaLnBrk="1" hangingPunct="1">
              <a:lnSpc>
                <a:spcPct val="90000"/>
              </a:lnSpc>
              <a:spcAft>
                <a:spcPct val="10000"/>
              </a:spcAft>
            </a:pPr>
            <a:r>
              <a:rPr lang="en-US" sz="1800" dirty="0" smtClean="0"/>
              <a:t>Doctor sees you, diagnoses an upper respiratory infection, and BTW your BP is worse.</a:t>
            </a:r>
          </a:p>
          <a:p>
            <a:pPr eaLnBrk="1" hangingPunct="1">
              <a:lnSpc>
                <a:spcPct val="90000"/>
              </a:lnSpc>
              <a:spcAft>
                <a:spcPct val="10000"/>
              </a:spcAft>
            </a:pPr>
            <a:r>
              <a:rPr lang="en-US" sz="1800" dirty="0" smtClean="0"/>
              <a:t>Doctor prints antibiotic prescription, goes to the staffroom to get it. You are allergic to that drug. </a:t>
            </a:r>
          </a:p>
          <a:p>
            <a:pPr eaLnBrk="1" hangingPunct="1">
              <a:lnSpc>
                <a:spcPct val="90000"/>
              </a:lnSpc>
              <a:spcAft>
                <a:spcPct val="10000"/>
              </a:spcAft>
            </a:pPr>
            <a:r>
              <a:rPr lang="en-US" sz="1800" dirty="0" smtClean="0"/>
              <a:t>Doctor says to return in a week for the BP and orders and EKG</a:t>
            </a:r>
          </a:p>
          <a:p>
            <a:pPr eaLnBrk="1" hangingPunct="1">
              <a:lnSpc>
                <a:spcPct val="90000"/>
              </a:lnSpc>
              <a:spcAft>
                <a:spcPct val="10000"/>
              </a:spcAft>
            </a:pPr>
            <a:r>
              <a:rPr lang="en-US" sz="1800" dirty="0" smtClean="0"/>
              <a:t>Medical assistant does the EKG.</a:t>
            </a:r>
          </a:p>
          <a:p>
            <a:pPr eaLnBrk="1" hangingPunct="1">
              <a:lnSpc>
                <a:spcPct val="90000"/>
              </a:lnSpc>
              <a:spcAft>
                <a:spcPct val="10000"/>
              </a:spcAft>
            </a:pPr>
            <a:r>
              <a:rPr lang="en-US" sz="1800" dirty="0" smtClean="0"/>
              <a:t>At check out you ask the cost – clerk says they’ll bill you. </a:t>
            </a:r>
          </a:p>
          <a:p>
            <a:pPr eaLnBrk="1" hangingPunct="1">
              <a:lnSpc>
                <a:spcPct val="90000"/>
              </a:lnSpc>
              <a:spcAft>
                <a:spcPct val="10000"/>
              </a:spcAft>
            </a:pPr>
            <a:r>
              <a:rPr lang="en-US" sz="1800" dirty="0" smtClean="0"/>
              <a:t>No appointment is available next week.</a:t>
            </a:r>
          </a:p>
          <a:p>
            <a:pPr eaLnBrk="1" hangingPunct="1">
              <a:lnSpc>
                <a:spcPct val="90000"/>
              </a:lnSpc>
              <a:spcAft>
                <a:spcPct val="10000"/>
              </a:spcAft>
            </a:pPr>
            <a:r>
              <a:rPr lang="en-US" sz="1800" dirty="0" smtClean="0"/>
              <a:t>Pharmacist says your insurance prefers a different drug.</a:t>
            </a:r>
          </a:p>
          <a:p>
            <a:pPr eaLnBrk="1" hangingPunct="1">
              <a:lnSpc>
                <a:spcPct val="90000"/>
              </a:lnSpc>
              <a:spcAft>
                <a:spcPct val="10000"/>
              </a:spcAft>
            </a:pPr>
            <a:endParaRPr lang="en-US" sz="1800" dirty="0" smtClean="0"/>
          </a:p>
          <a:p>
            <a:pPr eaLnBrk="1" hangingPunct="1">
              <a:lnSpc>
                <a:spcPct val="90000"/>
              </a:lnSpc>
              <a:spcAft>
                <a:spcPct val="10000"/>
              </a:spcAft>
            </a:pPr>
            <a:r>
              <a:rPr lang="en-US" sz="1800" i="1" dirty="0" smtClean="0"/>
              <a:t>Has any value been added?</a:t>
            </a:r>
          </a:p>
          <a:p>
            <a:pPr eaLnBrk="1" hangingPunct="1">
              <a:lnSpc>
                <a:spcPct val="90000"/>
              </a:lnSpc>
              <a:spcAft>
                <a:spcPct val="10000"/>
              </a:spcAft>
            </a:pPr>
            <a:endParaRPr lang="en-US" sz="1800" i="1" dirty="0" smtClean="0"/>
          </a:p>
        </p:txBody>
      </p:sp>
      <p:sp>
        <p:nvSpPr>
          <p:cNvPr id="5" name="Slide Number Placeholder 21"/>
          <p:cNvSpPr txBox="1">
            <a:spLocks/>
          </p:cNvSpPr>
          <p:nvPr/>
        </p:nvSpPr>
        <p:spPr bwMode="auto">
          <a:xfrm>
            <a:off x="228600" y="63246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00" y="6611779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Credit: UMass Memorial Medical Center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/>
          </p:nvPr>
        </p:nvSpPr>
        <p:spPr>
          <a:xfrm>
            <a:off x="-32657" y="152400"/>
            <a:ext cx="89154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Using the 5 Principles to improve the Primary Care Appointment</a:t>
            </a:r>
            <a:endParaRPr lang="en-US" sz="2400" dirty="0" smtClean="0"/>
          </a:p>
        </p:txBody>
      </p:sp>
      <p:sp>
        <p:nvSpPr>
          <p:cNvPr id="147968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066800"/>
            <a:ext cx="7848600" cy="52578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800" u="sng" dirty="0" smtClean="0"/>
              <a:t>Specify </a:t>
            </a:r>
            <a:r>
              <a:rPr lang="en-US" sz="1800" i="1" u="sng" dirty="0" smtClean="0"/>
              <a:t>value</a:t>
            </a:r>
            <a:r>
              <a:rPr lang="en-US" sz="1800" u="sng" dirty="0" smtClean="0"/>
              <a:t> </a:t>
            </a:r>
            <a:r>
              <a:rPr lang="en-US" sz="1800" i="1" u="sng" dirty="0" smtClean="0"/>
              <a:t>from customer’s perspective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</a:rPr>
              <a:t>A quick, effective office visit</a:t>
            </a:r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800" u="sng" dirty="0" smtClean="0"/>
              <a:t>Identify the </a:t>
            </a:r>
            <a:r>
              <a:rPr lang="en-US" sz="1800" i="1" u="sng" dirty="0" smtClean="0"/>
              <a:t>value stream</a:t>
            </a:r>
            <a:r>
              <a:rPr lang="en-US" sz="1800" u="sng" dirty="0" smtClean="0"/>
              <a:t> for each product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</a:rPr>
              <a:t>Request &gt; appointment &gt; arrival &gt; see doctor &gt; check-out</a:t>
            </a:r>
            <a:endParaRPr lang="en-US" sz="1600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US" sz="1800" dirty="0" smtClean="0"/>
              <a:t>     </a:t>
            </a:r>
            <a:r>
              <a:rPr lang="en-US" sz="1800" u="sng" dirty="0" smtClean="0"/>
              <a:t>…and </a:t>
            </a:r>
            <a:r>
              <a:rPr lang="en-US" sz="1800" i="1" u="sng" dirty="0" smtClean="0"/>
              <a:t>remove the waste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</a:rPr>
              <a:t>Time on hold, callbacks, walking, wrong/unnecessary drug/test</a:t>
            </a:r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800" u="sng" dirty="0" smtClean="0"/>
              <a:t>Make value </a:t>
            </a:r>
            <a:r>
              <a:rPr lang="en-US" sz="1800" i="1" u="sng" dirty="0" smtClean="0"/>
              <a:t>flow</a:t>
            </a:r>
            <a:r>
              <a:rPr lang="en-US" sz="1800" u="sng" dirty="0" smtClean="0"/>
              <a:t> without interruptions from beginning to end</a:t>
            </a:r>
          </a:p>
          <a:p>
            <a:pPr lvl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</a:rPr>
              <a:t>Staff and patient move continuously from check-in to exit</a:t>
            </a:r>
          </a:p>
          <a:p>
            <a:pPr lvl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</a:rPr>
              <a:t>No waiting room, no staff waiting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</a:rPr>
              <a:t>Errors surface immediately </a:t>
            </a:r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800" u="sng" dirty="0" smtClean="0"/>
              <a:t>Let the customer </a:t>
            </a:r>
            <a:r>
              <a:rPr lang="en-US" sz="1800" i="1" u="sng" dirty="0" smtClean="0"/>
              <a:t>pull</a:t>
            </a:r>
            <a:r>
              <a:rPr lang="en-US" sz="1800" u="sng" dirty="0" smtClean="0"/>
              <a:t> value from the process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</a:rPr>
              <a:t>Pull the appointment or med refill when you want it</a:t>
            </a:r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800" u="sng" dirty="0" smtClean="0"/>
              <a:t>Pursue </a:t>
            </a:r>
            <a:r>
              <a:rPr lang="en-US" sz="1800" i="1" u="sng" dirty="0" smtClean="0"/>
              <a:t>perfection  – </a:t>
            </a:r>
            <a:r>
              <a:rPr lang="en-US" sz="1800" u="sng" dirty="0" smtClean="0"/>
              <a:t>continuous improvement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</a:rPr>
              <a:t>Every day, every receptionist, doctor, nurse thinks about how to redesign work to improve value to the customer</a:t>
            </a: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 bwMode="auto">
          <a:xfrm>
            <a:off x="228600" y="63246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4600" y="6611779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Credit: UMass Memorial Medical Center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6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6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6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6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968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525725" y="37699"/>
            <a:ext cx="8229600" cy="857567"/>
          </a:xfrm>
        </p:spPr>
        <p:txBody>
          <a:bodyPr/>
          <a:lstStyle/>
          <a:p>
            <a:pPr eaLnBrk="1" hangingPunct="1"/>
            <a:r>
              <a:rPr lang="en-US" dirty="0" smtClean="0"/>
              <a:t>The Guiding Principles of Lean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36995" y="1945315"/>
            <a:ext cx="5449022" cy="3695542"/>
            <a:chOff x="854" y="1120"/>
            <a:chExt cx="3708" cy="3065"/>
          </a:xfrm>
        </p:grpSpPr>
        <p:sp>
          <p:nvSpPr>
            <p:cNvPr id="3678212" name="Oval 4"/>
            <p:cNvSpPr>
              <a:spLocks noChangeArrowheads="1"/>
            </p:cNvSpPr>
            <p:nvPr/>
          </p:nvSpPr>
          <p:spPr bwMode="auto">
            <a:xfrm>
              <a:off x="854" y="1793"/>
              <a:ext cx="958" cy="90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 dirty="0">
                <a:latin typeface="Arial" pitchFamily="34" charset="0"/>
              </a:endParaRPr>
            </a:p>
          </p:txBody>
        </p:sp>
        <p:sp>
          <p:nvSpPr>
            <p:cNvPr id="3678213" name="Oval 5"/>
            <p:cNvSpPr>
              <a:spLocks noChangeArrowheads="1"/>
            </p:cNvSpPr>
            <p:nvPr/>
          </p:nvSpPr>
          <p:spPr bwMode="auto">
            <a:xfrm>
              <a:off x="1463" y="3254"/>
              <a:ext cx="958" cy="9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 dirty="0">
                <a:latin typeface="Arial" pitchFamily="34" charset="0"/>
              </a:endParaRPr>
            </a:p>
          </p:txBody>
        </p:sp>
        <p:sp>
          <p:nvSpPr>
            <p:cNvPr id="3678214" name="Oval 6"/>
            <p:cNvSpPr>
              <a:spLocks noChangeArrowheads="1"/>
            </p:cNvSpPr>
            <p:nvPr/>
          </p:nvSpPr>
          <p:spPr bwMode="auto">
            <a:xfrm>
              <a:off x="3121" y="3154"/>
              <a:ext cx="958" cy="90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 dirty="0">
                <a:latin typeface="Arial" pitchFamily="34" charset="0"/>
              </a:endParaRPr>
            </a:p>
          </p:txBody>
        </p:sp>
        <p:sp>
          <p:nvSpPr>
            <p:cNvPr id="3678215" name="Oval 7"/>
            <p:cNvSpPr>
              <a:spLocks noChangeArrowheads="1"/>
            </p:cNvSpPr>
            <p:nvPr/>
          </p:nvSpPr>
          <p:spPr bwMode="auto">
            <a:xfrm>
              <a:off x="3604" y="1837"/>
              <a:ext cx="958" cy="90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 dirty="0">
                <a:latin typeface="Arial" pitchFamily="34" charset="0"/>
              </a:endParaRPr>
            </a:p>
          </p:txBody>
        </p:sp>
        <p:sp>
          <p:nvSpPr>
            <p:cNvPr id="3678216" name="Oval 8"/>
            <p:cNvSpPr>
              <a:spLocks noChangeArrowheads="1"/>
            </p:cNvSpPr>
            <p:nvPr/>
          </p:nvSpPr>
          <p:spPr bwMode="auto">
            <a:xfrm>
              <a:off x="2240" y="1120"/>
              <a:ext cx="958" cy="902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FF">
                    <a:gamma/>
                    <a:tint val="53725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 dirty="0">
                <a:latin typeface="Arial" pitchFamily="34" charset="0"/>
              </a:endParaRP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28" y="2757"/>
              <a:ext cx="390" cy="545"/>
              <a:chOff x="861" y="2578"/>
              <a:chExt cx="493" cy="664"/>
            </a:xfrm>
          </p:grpSpPr>
          <p:sp>
            <p:nvSpPr>
              <p:cNvPr id="3678218" name="Freeform 10"/>
              <p:cNvSpPr>
                <a:spLocks/>
              </p:cNvSpPr>
              <p:nvPr/>
            </p:nvSpPr>
            <p:spPr bwMode="auto">
              <a:xfrm>
                <a:off x="861" y="2629"/>
                <a:ext cx="493" cy="613"/>
              </a:xfrm>
              <a:custGeom>
                <a:avLst/>
                <a:gdLst/>
                <a:ahLst/>
                <a:cxnLst>
                  <a:cxn ang="0">
                    <a:pos x="456" y="605"/>
                  </a:cxn>
                  <a:cxn ang="0">
                    <a:pos x="426" y="593"/>
                  </a:cxn>
                  <a:cxn ang="0">
                    <a:pos x="393" y="578"/>
                  </a:cxn>
                  <a:cxn ang="0">
                    <a:pos x="365" y="558"/>
                  </a:cxn>
                  <a:cxn ang="0">
                    <a:pos x="331" y="531"/>
                  </a:cxn>
                  <a:cxn ang="0">
                    <a:pos x="301" y="499"/>
                  </a:cxn>
                  <a:cxn ang="0">
                    <a:pos x="270" y="461"/>
                  </a:cxn>
                  <a:cxn ang="0">
                    <a:pos x="243" y="422"/>
                  </a:cxn>
                  <a:cxn ang="0">
                    <a:pos x="214" y="383"/>
                  </a:cxn>
                  <a:cxn ang="0">
                    <a:pos x="188" y="340"/>
                  </a:cxn>
                  <a:cxn ang="0">
                    <a:pos x="163" y="294"/>
                  </a:cxn>
                  <a:cxn ang="0">
                    <a:pos x="142" y="243"/>
                  </a:cxn>
                  <a:cxn ang="0">
                    <a:pos x="124" y="195"/>
                  </a:cxn>
                  <a:cxn ang="0">
                    <a:pos x="113" y="150"/>
                  </a:cxn>
                  <a:cxn ang="0">
                    <a:pos x="20" y="129"/>
                  </a:cxn>
                  <a:cxn ang="0">
                    <a:pos x="51" y="115"/>
                  </a:cxn>
                  <a:cxn ang="0">
                    <a:pos x="77" y="99"/>
                  </a:cxn>
                  <a:cxn ang="0">
                    <a:pos x="100" y="84"/>
                  </a:cxn>
                  <a:cxn ang="0">
                    <a:pos x="121" y="65"/>
                  </a:cxn>
                  <a:cxn ang="0">
                    <a:pos x="149" y="40"/>
                  </a:cxn>
                  <a:cxn ang="0">
                    <a:pos x="172" y="11"/>
                  </a:cxn>
                  <a:cxn ang="0">
                    <a:pos x="191" y="7"/>
                  </a:cxn>
                  <a:cxn ang="0">
                    <a:pos x="206" y="29"/>
                  </a:cxn>
                  <a:cxn ang="0">
                    <a:pos x="225" y="54"/>
                  </a:cxn>
                  <a:cxn ang="0">
                    <a:pos x="244" y="72"/>
                  </a:cxn>
                  <a:cxn ang="0">
                    <a:pos x="267" y="93"/>
                  </a:cxn>
                  <a:cxn ang="0">
                    <a:pos x="288" y="113"/>
                  </a:cxn>
                  <a:cxn ang="0">
                    <a:pos x="309" y="131"/>
                  </a:cxn>
                  <a:cxn ang="0">
                    <a:pos x="329" y="147"/>
                  </a:cxn>
                  <a:cxn ang="0">
                    <a:pos x="358" y="166"/>
                  </a:cxn>
                  <a:cxn ang="0">
                    <a:pos x="243" y="192"/>
                  </a:cxn>
                  <a:cxn ang="0">
                    <a:pos x="260" y="261"/>
                  </a:cxn>
                  <a:cxn ang="0">
                    <a:pos x="274" y="306"/>
                  </a:cxn>
                  <a:cxn ang="0">
                    <a:pos x="297" y="361"/>
                  </a:cxn>
                  <a:cxn ang="0">
                    <a:pos x="316" y="403"/>
                  </a:cxn>
                  <a:cxn ang="0">
                    <a:pos x="331" y="432"/>
                  </a:cxn>
                  <a:cxn ang="0">
                    <a:pos x="352" y="470"/>
                  </a:cxn>
                  <a:cxn ang="0">
                    <a:pos x="371" y="495"/>
                  </a:cxn>
                  <a:cxn ang="0">
                    <a:pos x="399" y="524"/>
                  </a:cxn>
                  <a:cxn ang="0">
                    <a:pos x="430" y="548"/>
                  </a:cxn>
                  <a:cxn ang="0">
                    <a:pos x="492" y="578"/>
                  </a:cxn>
                </a:cxnLst>
                <a:rect l="0" t="0" r="r" b="b"/>
                <a:pathLst>
                  <a:path w="493" h="613">
                    <a:moveTo>
                      <a:pt x="487" y="612"/>
                    </a:moveTo>
                    <a:lnTo>
                      <a:pt x="456" y="605"/>
                    </a:lnTo>
                    <a:lnTo>
                      <a:pt x="444" y="599"/>
                    </a:lnTo>
                    <a:lnTo>
                      <a:pt x="426" y="593"/>
                    </a:lnTo>
                    <a:lnTo>
                      <a:pt x="410" y="585"/>
                    </a:lnTo>
                    <a:lnTo>
                      <a:pt x="393" y="578"/>
                    </a:lnTo>
                    <a:lnTo>
                      <a:pt x="378" y="569"/>
                    </a:lnTo>
                    <a:lnTo>
                      <a:pt x="365" y="558"/>
                    </a:lnTo>
                    <a:lnTo>
                      <a:pt x="350" y="548"/>
                    </a:lnTo>
                    <a:lnTo>
                      <a:pt x="331" y="531"/>
                    </a:lnTo>
                    <a:lnTo>
                      <a:pt x="316" y="515"/>
                    </a:lnTo>
                    <a:lnTo>
                      <a:pt x="301" y="499"/>
                    </a:lnTo>
                    <a:lnTo>
                      <a:pt x="283" y="481"/>
                    </a:lnTo>
                    <a:lnTo>
                      <a:pt x="270" y="461"/>
                    </a:lnTo>
                    <a:lnTo>
                      <a:pt x="254" y="440"/>
                    </a:lnTo>
                    <a:lnTo>
                      <a:pt x="243" y="422"/>
                    </a:lnTo>
                    <a:lnTo>
                      <a:pt x="226" y="400"/>
                    </a:lnTo>
                    <a:lnTo>
                      <a:pt x="214" y="383"/>
                    </a:lnTo>
                    <a:lnTo>
                      <a:pt x="200" y="361"/>
                    </a:lnTo>
                    <a:lnTo>
                      <a:pt x="188" y="340"/>
                    </a:lnTo>
                    <a:lnTo>
                      <a:pt x="175" y="314"/>
                    </a:lnTo>
                    <a:lnTo>
                      <a:pt x="163" y="294"/>
                    </a:lnTo>
                    <a:lnTo>
                      <a:pt x="153" y="268"/>
                    </a:lnTo>
                    <a:lnTo>
                      <a:pt x="142" y="243"/>
                    </a:lnTo>
                    <a:lnTo>
                      <a:pt x="132" y="220"/>
                    </a:lnTo>
                    <a:lnTo>
                      <a:pt x="124" y="195"/>
                    </a:lnTo>
                    <a:lnTo>
                      <a:pt x="118" y="173"/>
                    </a:lnTo>
                    <a:lnTo>
                      <a:pt x="113" y="150"/>
                    </a:lnTo>
                    <a:lnTo>
                      <a:pt x="0" y="138"/>
                    </a:lnTo>
                    <a:lnTo>
                      <a:pt x="20" y="129"/>
                    </a:lnTo>
                    <a:lnTo>
                      <a:pt x="34" y="122"/>
                    </a:lnTo>
                    <a:lnTo>
                      <a:pt x="51" y="115"/>
                    </a:lnTo>
                    <a:lnTo>
                      <a:pt x="65" y="108"/>
                    </a:lnTo>
                    <a:lnTo>
                      <a:pt x="77" y="99"/>
                    </a:lnTo>
                    <a:lnTo>
                      <a:pt x="89" y="93"/>
                    </a:lnTo>
                    <a:lnTo>
                      <a:pt x="100" y="84"/>
                    </a:lnTo>
                    <a:lnTo>
                      <a:pt x="110" y="76"/>
                    </a:lnTo>
                    <a:lnTo>
                      <a:pt x="121" y="65"/>
                    </a:lnTo>
                    <a:lnTo>
                      <a:pt x="134" y="53"/>
                    </a:lnTo>
                    <a:lnTo>
                      <a:pt x="149" y="40"/>
                    </a:lnTo>
                    <a:lnTo>
                      <a:pt x="161" y="26"/>
                    </a:lnTo>
                    <a:lnTo>
                      <a:pt x="172" y="11"/>
                    </a:lnTo>
                    <a:lnTo>
                      <a:pt x="184" y="0"/>
                    </a:lnTo>
                    <a:lnTo>
                      <a:pt x="191" y="7"/>
                    </a:lnTo>
                    <a:lnTo>
                      <a:pt x="198" y="20"/>
                    </a:lnTo>
                    <a:lnTo>
                      <a:pt x="206" y="29"/>
                    </a:lnTo>
                    <a:lnTo>
                      <a:pt x="216" y="43"/>
                    </a:lnTo>
                    <a:lnTo>
                      <a:pt x="225" y="54"/>
                    </a:lnTo>
                    <a:lnTo>
                      <a:pt x="235" y="64"/>
                    </a:lnTo>
                    <a:lnTo>
                      <a:pt x="244" y="72"/>
                    </a:lnTo>
                    <a:lnTo>
                      <a:pt x="254" y="84"/>
                    </a:lnTo>
                    <a:lnTo>
                      <a:pt x="267" y="93"/>
                    </a:lnTo>
                    <a:lnTo>
                      <a:pt x="276" y="104"/>
                    </a:lnTo>
                    <a:lnTo>
                      <a:pt x="288" y="113"/>
                    </a:lnTo>
                    <a:lnTo>
                      <a:pt x="298" y="124"/>
                    </a:lnTo>
                    <a:lnTo>
                      <a:pt x="309" y="131"/>
                    </a:lnTo>
                    <a:lnTo>
                      <a:pt x="320" y="139"/>
                    </a:lnTo>
                    <a:lnTo>
                      <a:pt x="329" y="147"/>
                    </a:lnTo>
                    <a:lnTo>
                      <a:pt x="341" y="155"/>
                    </a:lnTo>
                    <a:lnTo>
                      <a:pt x="358" y="166"/>
                    </a:lnTo>
                    <a:lnTo>
                      <a:pt x="238" y="161"/>
                    </a:lnTo>
                    <a:lnTo>
                      <a:pt x="243" y="192"/>
                    </a:lnTo>
                    <a:lnTo>
                      <a:pt x="248" y="216"/>
                    </a:lnTo>
                    <a:lnTo>
                      <a:pt x="260" y="261"/>
                    </a:lnTo>
                    <a:lnTo>
                      <a:pt x="267" y="282"/>
                    </a:lnTo>
                    <a:lnTo>
                      <a:pt x="274" y="306"/>
                    </a:lnTo>
                    <a:lnTo>
                      <a:pt x="287" y="340"/>
                    </a:lnTo>
                    <a:lnTo>
                      <a:pt x="297" y="361"/>
                    </a:lnTo>
                    <a:lnTo>
                      <a:pt x="307" y="385"/>
                    </a:lnTo>
                    <a:lnTo>
                      <a:pt x="316" y="403"/>
                    </a:lnTo>
                    <a:lnTo>
                      <a:pt x="323" y="417"/>
                    </a:lnTo>
                    <a:lnTo>
                      <a:pt x="331" y="432"/>
                    </a:lnTo>
                    <a:lnTo>
                      <a:pt x="340" y="449"/>
                    </a:lnTo>
                    <a:lnTo>
                      <a:pt x="352" y="470"/>
                    </a:lnTo>
                    <a:lnTo>
                      <a:pt x="361" y="484"/>
                    </a:lnTo>
                    <a:lnTo>
                      <a:pt x="371" y="495"/>
                    </a:lnTo>
                    <a:lnTo>
                      <a:pt x="388" y="511"/>
                    </a:lnTo>
                    <a:lnTo>
                      <a:pt x="399" y="524"/>
                    </a:lnTo>
                    <a:lnTo>
                      <a:pt x="416" y="536"/>
                    </a:lnTo>
                    <a:lnTo>
                      <a:pt x="430" y="548"/>
                    </a:lnTo>
                    <a:lnTo>
                      <a:pt x="448" y="559"/>
                    </a:lnTo>
                    <a:lnTo>
                      <a:pt x="492" y="578"/>
                    </a:lnTo>
                    <a:lnTo>
                      <a:pt x="487" y="612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19" name="Freeform 11"/>
              <p:cNvSpPr>
                <a:spLocks/>
              </p:cNvSpPr>
              <p:nvPr/>
            </p:nvSpPr>
            <p:spPr bwMode="auto">
              <a:xfrm>
                <a:off x="1108" y="2741"/>
                <a:ext cx="120" cy="51"/>
              </a:xfrm>
              <a:custGeom>
                <a:avLst/>
                <a:gdLst/>
                <a:ahLst/>
                <a:cxnLst>
                  <a:cxn ang="0">
                    <a:pos x="111" y="51"/>
                  </a:cxn>
                  <a:cxn ang="0">
                    <a:pos x="117" y="5"/>
                  </a:cxn>
                  <a:cxn ang="0">
                    <a:pos x="0" y="0"/>
                  </a:cxn>
                  <a:cxn ang="0">
                    <a:pos x="0" y="22"/>
                  </a:cxn>
                  <a:cxn ang="0">
                    <a:pos x="5" y="45"/>
                  </a:cxn>
                  <a:cxn ang="0">
                    <a:pos x="111" y="51"/>
                  </a:cxn>
                </a:cxnLst>
                <a:rect l="0" t="0" r="r" b="b"/>
                <a:pathLst>
                  <a:path w="118" h="52">
                    <a:moveTo>
                      <a:pt x="111" y="51"/>
                    </a:moveTo>
                    <a:lnTo>
                      <a:pt x="117" y="5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5" y="45"/>
                    </a:lnTo>
                    <a:lnTo>
                      <a:pt x="111" y="51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20" name="Freeform 12"/>
              <p:cNvSpPr>
                <a:spLocks/>
              </p:cNvSpPr>
              <p:nvPr/>
            </p:nvSpPr>
            <p:spPr bwMode="auto">
              <a:xfrm>
                <a:off x="862" y="2722"/>
                <a:ext cx="116" cy="58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6" y="0"/>
                  </a:cxn>
                  <a:cxn ang="0">
                    <a:pos x="116" y="6"/>
                  </a:cxn>
                  <a:cxn ang="0">
                    <a:pos x="110" y="57"/>
                  </a:cxn>
                  <a:cxn ang="0">
                    <a:pos x="0" y="41"/>
                  </a:cxn>
                </a:cxnLst>
                <a:rect l="0" t="0" r="r" b="b"/>
                <a:pathLst>
                  <a:path w="117" h="58">
                    <a:moveTo>
                      <a:pt x="0" y="41"/>
                    </a:moveTo>
                    <a:lnTo>
                      <a:pt x="6" y="0"/>
                    </a:lnTo>
                    <a:lnTo>
                      <a:pt x="116" y="6"/>
                    </a:lnTo>
                    <a:lnTo>
                      <a:pt x="110" y="57"/>
                    </a:lnTo>
                    <a:lnTo>
                      <a:pt x="0" y="41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21" name="Freeform 13"/>
              <p:cNvSpPr>
                <a:spLocks/>
              </p:cNvSpPr>
              <p:nvPr/>
            </p:nvSpPr>
            <p:spPr bwMode="auto">
              <a:xfrm>
                <a:off x="867" y="2578"/>
                <a:ext cx="487" cy="628"/>
              </a:xfrm>
              <a:custGeom>
                <a:avLst/>
                <a:gdLst/>
                <a:ahLst/>
                <a:cxnLst>
                  <a:cxn ang="0">
                    <a:pos x="457" y="620"/>
                  </a:cxn>
                  <a:cxn ang="0">
                    <a:pos x="426" y="608"/>
                  </a:cxn>
                  <a:cxn ang="0">
                    <a:pos x="393" y="594"/>
                  </a:cxn>
                  <a:cxn ang="0">
                    <a:pos x="363" y="572"/>
                  </a:cxn>
                  <a:cxn ang="0">
                    <a:pos x="332" y="546"/>
                  </a:cxn>
                  <a:cxn ang="0">
                    <a:pos x="300" y="514"/>
                  </a:cxn>
                  <a:cxn ang="0">
                    <a:pos x="268" y="474"/>
                  </a:cxn>
                  <a:cxn ang="0">
                    <a:pos x="241" y="434"/>
                  </a:cxn>
                  <a:cxn ang="0">
                    <a:pos x="213" y="394"/>
                  </a:cxn>
                  <a:cxn ang="0">
                    <a:pos x="188" y="351"/>
                  </a:cxn>
                  <a:cxn ang="0">
                    <a:pos x="164" y="302"/>
                  </a:cxn>
                  <a:cxn ang="0">
                    <a:pos x="142" y="252"/>
                  </a:cxn>
                  <a:cxn ang="0">
                    <a:pos x="124" y="201"/>
                  </a:cxn>
                  <a:cxn ang="0">
                    <a:pos x="114" y="156"/>
                  </a:cxn>
                  <a:cxn ang="0">
                    <a:pos x="20" y="137"/>
                  </a:cxn>
                  <a:cxn ang="0">
                    <a:pos x="51" y="121"/>
                  </a:cxn>
                  <a:cxn ang="0">
                    <a:pos x="78" y="105"/>
                  </a:cxn>
                  <a:cxn ang="0">
                    <a:pos x="101" y="89"/>
                  </a:cxn>
                  <a:cxn ang="0">
                    <a:pos x="122" y="70"/>
                  </a:cxn>
                  <a:cxn ang="0">
                    <a:pos x="150" y="43"/>
                  </a:cxn>
                  <a:cxn ang="0">
                    <a:pos x="174" y="12"/>
                  </a:cxn>
                  <a:cxn ang="0">
                    <a:pos x="192" y="10"/>
                  </a:cxn>
                  <a:cxn ang="0">
                    <a:pos x="207" y="32"/>
                  </a:cxn>
                  <a:cxn ang="0">
                    <a:pos x="227" y="57"/>
                  </a:cxn>
                  <a:cxn ang="0">
                    <a:pos x="245" y="76"/>
                  </a:cxn>
                  <a:cxn ang="0">
                    <a:pos x="268" y="96"/>
                  </a:cxn>
                  <a:cxn ang="0">
                    <a:pos x="288" y="117"/>
                  </a:cxn>
                  <a:cxn ang="0">
                    <a:pos x="310" y="135"/>
                  </a:cxn>
                  <a:cxn ang="0">
                    <a:pos x="330" y="150"/>
                  </a:cxn>
                  <a:cxn ang="0">
                    <a:pos x="358" y="170"/>
                  </a:cxn>
                  <a:cxn ang="0">
                    <a:pos x="242" y="198"/>
                  </a:cxn>
                  <a:cxn ang="0">
                    <a:pos x="261" y="269"/>
                  </a:cxn>
                  <a:cxn ang="0">
                    <a:pos x="274" y="313"/>
                  </a:cxn>
                  <a:cxn ang="0">
                    <a:pos x="295" y="373"/>
                  </a:cxn>
                  <a:cxn ang="0">
                    <a:pos x="314" y="419"/>
                  </a:cxn>
                  <a:cxn ang="0">
                    <a:pos x="330" y="454"/>
                  </a:cxn>
                  <a:cxn ang="0">
                    <a:pos x="350" y="492"/>
                  </a:cxn>
                  <a:cxn ang="0">
                    <a:pos x="372" y="526"/>
                  </a:cxn>
                  <a:cxn ang="0">
                    <a:pos x="398" y="555"/>
                  </a:cxn>
                  <a:cxn ang="0">
                    <a:pos x="427" y="582"/>
                  </a:cxn>
                  <a:cxn ang="0">
                    <a:pos x="459" y="607"/>
                  </a:cxn>
                </a:cxnLst>
                <a:rect l="0" t="0" r="r" b="b"/>
                <a:pathLst>
                  <a:path w="487" h="628">
                    <a:moveTo>
                      <a:pt x="486" y="627"/>
                    </a:moveTo>
                    <a:lnTo>
                      <a:pt x="457" y="620"/>
                    </a:lnTo>
                    <a:lnTo>
                      <a:pt x="442" y="614"/>
                    </a:lnTo>
                    <a:lnTo>
                      <a:pt x="426" y="608"/>
                    </a:lnTo>
                    <a:lnTo>
                      <a:pt x="408" y="600"/>
                    </a:lnTo>
                    <a:lnTo>
                      <a:pt x="393" y="594"/>
                    </a:lnTo>
                    <a:lnTo>
                      <a:pt x="378" y="585"/>
                    </a:lnTo>
                    <a:lnTo>
                      <a:pt x="363" y="572"/>
                    </a:lnTo>
                    <a:lnTo>
                      <a:pt x="348" y="560"/>
                    </a:lnTo>
                    <a:lnTo>
                      <a:pt x="332" y="546"/>
                    </a:lnTo>
                    <a:lnTo>
                      <a:pt x="316" y="530"/>
                    </a:lnTo>
                    <a:lnTo>
                      <a:pt x="300" y="514"/>
                    </a:lnTo>
                    <a:lnTo>
                      <a:pt x="283" y="495"/>
                    </a:lnTo>
                    <a:lnTo>
                      <a:pt x="268" y="474"/>
                    </a:lnTo>
                    <a:lnTo>
                      <a:pt x="252" y="453"/>
                    </a:lnTo>
                    <a:lnTo>
                      <a:pt x="241" y="434"/>
                    </a:lnTo>
                    <a:lnTo>
                      <a:pt x="226" y="412"/>
                    </a:lnTo>
                    <a:lnTo>
                      <a:pt x="213" y="394"/>
                    </a:lnTo>
                    <a:lnTo>
                      <a:pt x="201" y="372"/>
                    </a:lnTo>
                    <a:lnTo>
                      <a:pt x="188" y="351"/>
                    </a:lnTo>
                    <a:lnTo>
                      <a:pt x="174" y="325"/>
                    </a:lnTo>
                    <a:lnTo>
                      <a:pt x="164" y="302"/>
                    </a:lnTo>
                    <a:lnTo>
                      <a:pt x="153" y="277"/>
                    </a:lnTo>
                    <a:lnTo>
                      <a:pt x="142" y="252"/>
                    </a:lnTo>
                    <a:lnTo>
                      <a:pt x="133" y="226"/>
                    </a:lnTo>
                    <a:lnTo>
                      <a:pt x="124" y="201"/>
                    </a:lnTo>
                    <a:lnTo>
                      <a:pt x="118" y="181"/>
                    </a:lnTo>
                    <a:lnTo>
                      <a:pt x="114" y="156"/>
                    </a:lnTo>
                    <a:lnTo>
                      <a:pt x="0" y="144"/>
                    </a:lnTo>
                    <a:lnTo>
                      <a:pt x="20" y="137"/>
                    </a:lnTo>
                    <a:lnTo>
                      <a:pt x="34" y="129"/>
                    </a:lnTo>
                    <a:lnTo>
                      <a:pt x="51" y="121"/>
                    </a:lnTo>
                    <a:lnTo>
                      <a:pt x="66" y="113"/>
                    </a:lnTo>
                    <a:lnTo>
                      <a:pt x="78" y="105"/>
                    </a:lnTo>
                    <a:lnTo>
                      <a:pt x="89" y="98"/>
                    </a:lnTo>
                    <a:lnTo>
                      <a:pt x="101" y="89"/>
                    </a:lnTo>
                    <a:lnTo>
                      <a:pt x="110" y="80"/>
                    </a:lnTo>
                    <a:lnTo>
                      <a:pt x="122" y="70"/>
                    </a:lnTo>
                    <a:lnTo>
                      <a:pt x="135" y="55"/>
                    </a:lnTo>
                    <a:lnTo>
                      <a:pt x="150" y="43"/>
                    </a:lnTo>
                    <a:lnTo>
                      <a:pt x="161" y="28"/>
                    </a:lnTo>
                    <a:lnTo>
                      <a:pt x="174" y="12"/>
                    </a:lnTo>
                    <a:lnTo>
                      <a:pt x="184" y="0"/>
                    </a:lnTo>
                    <a:lnTo>
                      <a:pt x="192" y="10"/>
                    </a:lnTo>
                    <a:lnTo>
                      <a:pt x="197" y="22"/>
                    </a:lnTo>
                    <a:lnTo>
                      <a:pt x="207" y="32"/>
                    </a:lnTo>
                    <a:lnTo>
                      <a:pt x="217" y="45"/>
                    </a:lnTo>
                    <a:lnTo>
                      <a:pt x="227" y="57"/>
                    </a:lnTo>
                    <a:lnTo>
                      <a:pt x="236" y="68"/>
                    </a:lnTo>
                    <a:lnTo>
                      <a:pt x="245" y="76"/>
                    </a:lnTo>
                    <a:lnTo>
                      <a:pt x="255" y="85"/>
                    </a:lnTo>
                    <a:lnTo>
                      <a:pt x="268" y="96"/>
                    </a:lnTo>
                    <a:lnTo>
                      <a:pt x="278" y="107"/>
                    </a:lnTo>
                    <a:lnTo>
                      <a:pt x="288" y="117"/>
                    </a:lnTo>
                    <a:lnTo>
                      <a:pt x="298" y="126"/>
                    </a:lnTo>
                    <a:lnTo>
                      <a:pt x="310" y="135"/>
                    </a:lnTo>
                    <a:lnTo>
                      <a:pt x="321" y="144"/>
                    </a:lnTo>
                    <a:lnTo>
                      <a:pt x="330" y="150"/>
                    </a:lnTo>
                    <a:lnTo>
                      <a:pt x="342" y="159"/>
                    </a:lnTo>
                    <a:lnTo>
                      <a:pt x="358" y="170"/>
                    </a:lnTo>
                    <a:lnTo>
                      <a:pt x="239" y="166"/>
                    </a:lnTo>
                    <a:lnTo>
                      <a:pt x="242" y="198"/>
                    </a:lnTo>
                    <a:lnTo>
                      <a:pt x="249" y="223"/>
                    </a:lnTo>
                    <a:lnTo>
                      <a:pt x="261" y="269"/>
                    </a:lnTo>
                    <a:lnTo>
                      <a:pt x="267" y="293"/>
                    </a:lnTo>
                    <a:lnTo>
                      <a:pt x="274" y="313"/>
                    </a:lnTo>
                    <a:lnTo>
                      <a:pt x="286" y="350"/>
                    </a:lnTo>
                    <a:lnTo>
                      <a:pt x="295" y="373"/>
                    </a:lnTo>
                    <a:lnTo>
                      <a:pt x="306" y="398"/>
                    </a:lnTo>
                    <a:lnTo>
                      <a:pt x="314" y="419"/>
                    </a:lnTo>
                    <a:lnTo>
                      <a:pt x="321" y="436"/>
                    </a:lnTo>
                    <a:lnTo>
                      <a:pt x="330" y="454"/>
                    </a:lnTo>
                    <a:lnTo>
                      <a:pt x="339" y="474"/>
                    </a:lnTo>
                    <a:lnTo>
                      <a:pt x="350" y="492"/>
                    </a:lnTo>
                    <a:lnTo>
                      <a:pt x="362" y="507"/>
                    </a:lnTo>
                    <a:lnTo>
                      <a:pt x="372" y="526"/>
                    </a:lnTo>
                    <a:lnTo>
                      <a:pt x="386" y="540"/>
                    </a:lnTo>
                    <a:lnTo>
                      <a:pt x="398" y="555"/>
                    </a:lnTo>
                    <a:lnTo>
                      <a:pt x="413" y="568"/>
                    </a:lnTo>
                    <a:lnTo>
                      <a:pt x="427" y="582"/>
                    </a:lnTo>
                    <a:lnTo>
                      <a:pt x="442" y="594"/>
                    </a:lnTo>
                    <a:lnTo>
                      <a:pt x="459" y="607"/>
                    </a:lnTo>
                    <a:lnTo>
                      <a:pt x="486" y="627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2443" y="3836"/>
              <a:ext cx="718" cy="349"/>
              <a:chOff x="2438" y="3706"/>
              <a:chExt cx="718" cy="349"/>
            </a:xfrm>
          </p:grpSpPr>
          <p:sp>
            <p:nvSpPr>
              <p:cNvPr id="3678223" name="Freeform 15"/>
              <p:cNvSpPr>
                <a:spLocks/>
              </p:cNvSpPr>
              <p:nvPr/>
            </p:nvSpPr>
            <p:spPr bwMode="auto">
              <a:xfrm>
                <a:off x="2482" y="3730"/>
                <a:ext cx="674" cy="325"/>
              </a:xfrm>
              <a:custGeom>
                <a:avLst/>
                <a:gdLst/>
                <a:ahLst/>
                <a:cxnLst>
                  <a:cxn ang="0">
                    <a:pos x="655" y="80"/>
                  </a:cxn>
                  <a:cxn ang="0">
                    <a:pos x="632" y="103"/>
                  </a:cxn>
                  <a:cxn ang="0">
                    <a:pos x="606" y="128"/>
                  </a:cxn>
                  <a:cxn ang="0">
                    <a:pos x="577" y="146"/>
                  </a:cxn>
                  <a:cxn ang="0">
                    <a:pos x="539" y="167"/>
                  </a:cxn>
                  <a:cxn ang="0">
                    <a:pos x="499" y="184"/>
                  </a:cxn>
                  <a:cxn ang="0">
                    <a:pos x="452" y="198"/>
                  </a:cxn>
                  <a:cxn ang="0">
                    <a:pos x="406" y="208"/>
                  </a:cxn>
                  <a:cxn ang="0">
                    <a:pos x="360" y="219"/>
                  </a:cxn>
                  <a:cxn ang="0">
                    <a:pos x="311" y="227"/>
                  </a:cxn>
                  <a:cxn ang="0">
                    <a:pos x="259" y="232"/>
                  </a:cxn>
                  <a:cxn ang="0">
                    <a:pos x="205" y="232"/>
                  </a:cxn>
                  <a:cxn ang="0">
                    <a:pos x="154" y="230"/>
                  </a:cxn>
                  <a:cxn ang="0">
                    <a:pos x="109" y="224"/>
                  </a:cxn>
                  <a:cxn ang="0">
                    <a:pos x="54" y="302"/>
                  </a:cxn>
                  <a:cxn ang="0">
                    <a:pos x="53" y="268"/>
                  </a:cxn>
                  <a:cxn ang="0">
                    <a:pos x="49" y="236"/>
                  </a:cxn>
                  <a:cxn ang="0">
                    <a:pos x="43" y="209"/>
                  </a:cxn>
                  <a:cxn ang="0">
                    <a:pos x="36" y="183"/>
                  </a:cxn>
                  <a:cxn ang="0">
                    <a:pos x="24" y="146"/>
                  </a:cxn>
                  <a:cxn ang="0">
                    <a:pos x="7" y="113"/>
                  </a:cxn>
                  <a:cxn ang="0">
                    <a:pos x="10" y="95"/>
                  </a:cxn>
                  <a:cxn ang="0">
                    <a:pos x="36" y="88"/>
                  </a:cxn>
                  <a:cxn ang="0">
                    <a:pos x="66" y="80"/>
                  </a:cxn>
                  <a:cxn ang="0">
                    <a:pos x="90" y="70"/>
                  </a:cxn>
                  <a:cxn ang="0">
                    <a:pos x="118" y="56"/>
                  </a:cxn>
                  <a:cxn ang="0">
                    <a:pos x="144" y="46"/>
                  </a:cxn>
                  <a:cxn ang="0">
                    <a:pos x="168" y="31"/>
                  </a:cxn>
                  <a:cxn ang="0">
                    <a:pos x="191" y="19"/>
                  </a:cxn>
                  <a:cxn ang="0">
                    <a:pos x="220" y="0"/>
                  </a:cxn>
                  <a:cxn ang="0">
                    <a:pos x="197" y="118"/>
                  </a:cxn>
                  <a:cxn ang="0">
                    <a:pos x="267" y="129"/>
                  </a:cxn>
                  <a:cxn ang="0">
                    <a:pos x="313" y="133"/>
                  </a:cxn>
                  <a:cxn ang="0">
                    <a:pos x="372" y="133"/>
                  </a:cxn>
                  <a:cxn ang="0">
                    <a:pos x="418" y="131"/>
                  </a:cxn>
                  <a:cxn ang="0">
                    <a:pos x="449" y="129"/>
                  </a:cxn>
                  <a:cxn ang="0">
                    <a:pos x="492" y="124"/>
                  </a:cxn>
                  <a:cxn ang="0">
                    <a:pos x="523" y="117"/>
                  </a:cxn>
                  <a:cxn ang="0">
                    <a:pos x="559" y="101"/>
                  </a:cxn>
                  <a:cxn ang="0">
                    <a:pos x="593" y="82"/>
                  </a:cxn>
                  <a:cxn ang="0">
                    <a:pos x="645" y="36"/>
                  </a:cxn>
                </a:cxnLst>
                <a:rect l="0" t="0" r="r" b="b"/>
                <a:pathLst>
                  <a:path w="674" h="325">
                    <a:moveTo>
                      <a:pt x="673" y="53"/>
                    </a:moveTo>
                    <a:lnTo>
                      <a:pt x="655" y="80"/>
                    </a:lnTo>
                    <a:lnTo>
                      <a:pt x="645" y="89"/>
                    </a:lnTo>
                    <a:lnTo>
                      <a:pt x="632" y="103"/>
                    </a:lnTo>
                    <a:lnTo>
                      <a:pt x="618" y="115"/>
                    </a:lnTo>
                    <a:lnTo>
                      <a:pt x="606" y="128"/>
                    </a:lnTo>
                    <a:lnTo>
                      <a:pt x="592" y="138"/>
                    </a:lnTo>
                    <a:lnTo>
                      <a:pt x="577" y="146"/>
                    </a:lnTo>
                    <a:lnTo>
                      <a:pt x="561" y="157"/>
                    </a:lnTo>
                    <a:lnTo>
                      <a:pt x="539" y="167"/>
                    </a:lnTo>
                    <a:lnTo>
                      <a:pt x="519" y="175"/>
                    </a:lnTo>
                    <a:lnTo>
                      <a:pt x="499" y="184"/>
                    </a:lnTo>
                    <a:lnTo>
                      <a:pt x="475" y="193"/>
                    </a:lnTo>
                    <a:lnTo>
                      <a:pt x="452" y="198"/>
                    </a:lnTo>
                    <a:lnTo>
                      <a:pt x="425" y="205"/>
                    </a:lnTo>
                    <a:lnTo>
                      <a:pt x="406" y="208"/>
                    </a:lnTo>
                    <a:lnTo>
                      <a:pt x="380" y="215"/>
                    </a:lnTo>
                    <a:lnTo>
                      <a:pt x="360" y="219"/>
                    </a:lnTo>
                    <a:lnTo>
                      <a:pt x="335" y="224"/>
                    </a:lnTo>
                    <a:lnTo>
                      <a:pt x="311" y="227"/>
                    </a:lnTo>
                    <a:lnTo>
                      <a:pt x="282" y="230"/>
                    </a:lnTo>
                    <a:lnTo>
                      <a:pt x="259" y="232"/>
                    </a:lnTo>
                    <a:lnTo>
                      <a:pt x="232" y="232"/>
                    </a:lnTo>
                    <a:lnTo>
                      <a:pt x="205" y="232"/>
                    </a:lnTo>
                    <a:lnTo>
                      <a:pt x="180" y="233"/>
                    </a:lnTo>
                    <a:lnTo>
                      <a:pt x="154" y="230"/>
                    </a:lnTo>
                    <a:lnTo>
                      <a:pt x="132" y="227"/>
                    </a:lnTo>
                    <a:lnTo>
                      <a:pt x="109" y="224"/>
                    </a:lnTo>
                    <a:lnTo>
                      <a:pt x="55" y="324"/>
                    </a:lnTo>
                    <a:lnTo>
                      <a:pt x="54" y="302"/>
                    </a:lnTo>
                    <a:lnTo>
                      <a:pt x="53" y="285"/>
                    </a:lnTo>
                    <a:lnTo>
                      <a:pt x="53" y="268"/>
                    </a:lnTo>
                    <a:lnTo>
                      <a:pt x="52" y="252"/>
                    </a:lnTo>
                    <a:lnTo>
                      <a:pt x="49" y="236"/>
                    </a:lnTo>
                    <a:lnTo>
                      <a:pt x="49" y="224"/>
                    </a:lnTo>
                    <a:lnTo>
                      <a:pt x="43" y="209"/>
                    </a:lnTo>
                    <a:lnTo>
                      <a:pt x="40" y="197"/>
                    </a:lnTo>
                    <a:lnTo>
                      <a:pt x="36" y="183"/>
                    </a:lnTo>
                    <a:lnTo>
                      <a:pt x="29" y="165"/>
                    </a:lnTo>
                    <a:lnTo>
                      <a:pt x="24" y="146"/>
                    </a:lnTo>
                    <a:lnTo>
                      <a:pt x="16" y="130"/>
                    </a:lnTo>
                    <a:lnTo>
                      <a:pt x="7" y="113"/>
                    </a:lnTo>
                    <a:lnTo>
                      <a:pt x="0" y="99"/>
                    </a:lnTo>
                    <a:lnTo>
                      <a:pt x="10" y="95"/>
                    </a:lnTo>
                    <a:lnTo>
                      <a:pt x="25" y="92"/>
                    </a:lnTo>
                    <a:lnTo>
                      <a:pt x="36" y="88"/>
                    </a:lnTo>
                    <a:lnTo>
                      <a:pt x="52" y="85"/>
                    </a:lnTo>
                    <a:lnTo>
                      <a:pt x="66" y="80"/>
                    </a:lnTo>
                    <a:lnTo>
                      <a:pt x="78" y="74"/>
                    </a:lnTo>
                    <a:lnTo>
                      <a:pt x="90" y="70"/>
                    </a:lnTo>
                    <a:lnTo>
                      <a:pt x="105" y="65"/>
                    </a:lnTo>
                    <a:lnTo>
                      <a:pt x="118" y="56"/>
                    </a:lnTo>
                    <a:lnTo>
                      <a:pt x="132" y="52"/>
                    </a:lnTo>
                    <a:lnTo>
                      <a:pt x="144" y="46"/>
                    </a:lnTo>
                    <a:lnTo>
                      <a:pt x="158" y="39"/>
                    </a:lnTo>
                    <a:lnTo>
                      <a:pt x="168" y="31"/>
                    </a:lnTo>
                    <a:lnTo>
                      <a:pt x="180" y="25"/>
                    </a:lnTo>
                    <a:lnTo>
                      <a:pt x="191" y="19"/>
                    </a:lnTo>
                    <a:lnTo>
                      <a:pt x="202" y="11"/>
                    </a:lnTo>
                    <a:lnTo>
                      <a:pt x="220" y="0"/>
                    </a:lnTo>
                    <a:lnTo>
                      <a:pt x="168" y="110"/>
                    </a:lnTo>
                    <a:lnTo>
                      <a:pt x="197" y="118"/>
                    </a:lnTo>
                    <a:lnTo>
                      <a:pt x="221" y="122"/>
                    </a:lnTo>
                    <a:lnTo>
                      <a:pt x="267" y="129"/>
                    </a:lnTo>
                    <a:lnTo>
                      <a:pt x="289" y="132"/>
                    </a:lnTo>
                    <a:lnTo>
                      <a:pt x="313" y="133"/>
                    </a:lnTo>
                    <a:lnTo>
                      <a:pt x="349" y="134"/>
                    </a:lnTo>
                    <a:lnTo>
                      <a:pt x="372" y="133"/>
                    </a:lnTo>
                    <a:lnTo>
                      <a:pt x="398" y="133"/>
                    </a:lnTo>
                    <a:lnTo>
                      <a:pt x="418" y="131"/>
                    </a:lnTo>
                    <a:lnTo>
                      <a:pt x="433" y="130"/>
                    </a:lnTo>
                    <a:lnTo>
                      <a:pt x="449" y="129"/>
                    </a:lnTo>
                    <a:lnTo>
                      <a:pt x="469" y="128"/>
                    </a:lnTo>
                    <a:lnTo>
                      <a:pt x="492" y="124"/>
                    </a:lnTo>
                    <a:lnTo>
                      <a:pt x="509" y="121"/>
                    </a:lnTo>
                    <a:lnTo>
                      <a:pt x="523" y="117"/>
                    </a:lnTo>
                    <a:lnTo>
                      <a:pt x="543" y="106"/>
                    </a:lnTo>
                    <a:lnTo>
                      <a:pt x="559" y="101"/>
                    </a:lnTo>
                    <a:lnTo>
                      <a:pt x="577" y="89"/>
                    </a:lnTo>
                    <a:lnTo>
                      <a:pt x="593" y="82"/>
                    </a:lnTo>
                    <a:lnTo>
                      <a:pt x="609" y="70"/>
                    </a:lnTo>
                    <a:lnTo>
                      <a:pt x="645" y="36"/>
                    </a:lnTo>
                    <a:lnTo>
                      <a:pt x="673" y="53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24" name="Freeform 16"/>
              <p:cNvSpPr>
                <a:spLocks/>
              </p:cNvSpPr>
              <p:nvPr/>
            </p:nvSpPr>
            <p:spPr bwMode="auto">
              <a:xfrm>
                <a:off x="2610" y="3711"/>
                <a:ext cx="90" cy="122"/>
              </a:xfrm>
              <a:custGeom>
                <a:avLst/>
                <a:gdLst/>
                <a:ahLst/>
                <a:cxnLst>
                  <a:cxn ang="0">
                    <a:pos x="89" y="22"/>
                  </a:cxn>
                  <a:cxn ang="0">
                    <a:pos x="50" y="0"/>
                  </a:cxn>
                  <a:cxn ang="0">
                    <a:pos x="0" y="106"/>
                  </a:cxn>
                  <a:cxn ang="0">
                    <a:pos x="19" y="115"/>
                  </a:cxn>
                  <a:cxn ang="0">
                    <a:pos x="43" y="120"/>
                  </a:cxn>
                  <a:cxn ang="0">
                    <a:pos x="89" y="22"/>
                  </a:cxn>
                </a:cxnLst>
                <a:rect l="0" t="0" r="r" b="b"/>
                <a:pathLst>
                  <a:path w="90" h="121">
                    <a:moveTo>
                      <a:pt x="89" y="22"/>
                    </a:moveTo>
                    <a:lnTo>
                      <a:pt x="50" y="0"/>
                    </a:lnTo>
                    <a:lnTo>
                      <a:pt x="0" y="106"/>
                    </a:lnTo>
                    <a:lnTo>
                      <a:pt x="19" y="115"/>
                    </a:lnTo>
                    <a:lnTo>
                      <a:pt x="43" y="120"/>
                    </a:lnTo>
                    <a:lnTo>
                      <a:pt x="89" y="22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25" name="Freeform 17"/>
              <p:cNvSpPr>
                <a:spLocks/>
              </p:cNvSpPr>
              <p:nvPr/>
            </p:nvSpPr>
            <p:spPr bwMode="auto">
              <a:xfrm>
                <a:off x="2498" y="3929"/>
                <a:ext cx="94" cy="123"/>
              </a:xfrm>
              <a:custGeom>
                <a:avLst/>
                <a:gdLst/>
                <a:ahLst/>
                <a:cxnLst>
                  <a:cxn ang="0">
                    <a:pos x="35" y="122"/>
                  </a:cxn>
                  <a:cxn ang="0">
                    <a:pos x="0" y="100"/>
                  </a:cxn>
                  <a:cxn ang="0">
                    <a:pos x="48" y="0"/>
                  </a:cxn>
                  <a:cxn ang="0">
                    <a:pos x="93" y="26"/>
                  </a:cxn>
                  <a:cxn ang="0">
                    <a:pos x="35" y="122"/>
                  </a:cxn>
                </a:cxnLst>
                <a:rect l="0" t="0" r="r" b="b"/>
                <a:pathLst>
                  <a:path w="94" h="123">
                    <a:moveTo>
                      <a:pt x="35" y="122"/>
                    </a:moveTo>
                    <a:lnTo>
                      <a:pt x="0" y="100"/>
                    </a:lnTo>
                    <a:lnTo>
                      <a:pt x="48" y="0"/>
                    </a:lnTo>
                    <a:lnTo>
                      <a:pt x="93" y="26"/>
                    </a:lnTo>
                    <a:lnTo>
                      <a:pt x="35" y="122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26" name="Freeform 18"/>
              <p:cNvSpPr>
                <a:spLocks/>
              </p:cNvSpPr>
              <p:nvPr/>
            </p:nvSpPr>
            <p:spPr bwMode="auto">
              <a:xfrm>
                <a:off x="2438" y="3706"/>
                <a:ext cx="688" cy="325"/>
              </a:xfrm>
              <a:custGeom>
                <a:avLst/>
                <a:gdLst/>
                <a:ahLst/>
                <a:cxnLst>
                  <a:cxn ang="0">
                    <a:pos x="668" y="83"/>
                  </a:cxn>
                  <a:cxn ang="0">
                    <a:pos x="645" y="107"/>
                  </a:cxn>
                  <a:cxn ang="0">
                    <a:pos x="620" y="132"/>
                  </a:cxn>
                  <a:cxn ang="0">
                    <a:pos x="590" y="152"/>
                  </a:cxn>
                  <a:cxn ang="0">
                    <a:pos x="552" y="172"/>
                  </a:cxn>
                  <a:cxn ang="0">
                    <a:pos x="511" y="189"/>
                  </a:cxn>
                  <a:cxn ang="0">
                    <a:pos x="463" y="202"/>
                  </a:cxn>
                  <a:cxn ang="0">
                    <a:pos x="416" y="213"/>
                  </a:cxn>
                  <a:cxn ang="0">
                    <a:pos x="368" y="222"/>
                  </a:cxn>
                  <a:cxn ang="0">
                    <a:pos x="319" y="229"/>
                  </a:cxn>
                  <a:cxn ang="0">
                    <a:pos x="267" y="233"/>
                  </a:cxn>
                  <a:cxn ang="0">
                    <a:pos x="211" y="233"/>
                  </a:cxn>
                  <a:cxn ang="0">
                    <a:pos x="159" y="229"/>
                  </a:cxn>
                  <a:cxn ang="0">
                    <a:pos x="114" y="222"/>
                  </a:cxn>
                  <a:cxn ang="0">
                    <a:pos x="60" y="303"/>
                  </a:cxn>
                  <a:cxn ang="0">
                    <a:pos x="58" y="267"/>
                  </a:cxn>
                  <a:cxn ang="0">
                    <a:pos x="54" y="237"/>
                  </a:cxn>
                  <a:cxn ang="0">
                    <a:pos x="48" y="209"/>
                  </a:cxn>
                  <a:cxn ang="0">
                    <a:pos x="40" y="181"/>
                  </a:cxn>
                  <a:cxn ang="0">
                    <a:pos x="25" y="144"/>
                  </a:cxn>
                  <a:cxn ang="0">
                    <a:pos x="9" y="111"/>
                  </a:cxn>
                  <a:cxn ang="0">
                    <a:pos x="11" y="93"/>
                  </a:cxn>
                  <a:cxn ang="0">
                    <a:pos x="39" y="87"/>
                  </a:cxn>
                  <a:cxn ang="0">
                    <a:pos x="69" y="78"/>
                  </a:cxn>
                  <a:cxn ang="0">
                    <a:pos x="93" y="69"/>
                  </a:cxn>
                  <a:cxn ang="0">
                    <a:pos x="120" y="55"/>
                  </a:cxn>
                  <a:cxn ang="0">
                    <a:pos x="147" y="45"/>
                  </a:cxn>
                  <a:cxn ang="0">
                    <a:pos x="172" y="31"/>
                  </a:cxn>
                  <a:cxn ang="0">
                    <a:pos x="194" y="18"/>
                  </a:cxn>
                  <a:cxn ang="0">
                    <a:pos x="221" y="0"/>
                  </a:cxn>
                  <a:cxn ang="0">
                    <a:pos x="202" y="119"/>
                  </a:cxn>
                  <a:cxn ang="0">
                    <a:pos x="274" y="130"/>
                  </a:cxn>
                  <a:cxn ang="0">
                    <a:pos x="319" y="133"/>
                  </a:cxn>
                  <a:cxn ang="0">
                    <a:pos x="380" y="138"/>
                  </a:cxn>
                  <a:cxn ang="0">
                    <a:pos x="430" y="137"/>
                  </a:cxn>
                  <a:cxn ang="0">
                    <a:pos x="469" y="137"/>
                  </a:cxn>
                  <a:cxn ang="0">
                    <a:pos x="510" y="133"/>
                  </a:cxn>
                  <a:cxn ang="0">
                    <a:pos x="549" y="125"/>
                  </a:cxn>
                  <a:cxn ang="0">
                    <a:pos x="586" y="112"/>
                  </a:cxn>
                  <a:cxn ang="0">
                    <a:pos x="623" y="96"/>
                  </a:cxn>
                  <a:cxn ang="0">
                    <a:pos x="657" y="76"/>
                  </a:cxn>
                </a:cxnLst>
                <a:rect l="0" t="0" r="r" b="b"/>
                <a:pathLst>
                  <a:path w="688" h="325">
                    <a:moveTo>
                      <a:pt x="687" y="59"/>
                    </a:moveTo>
                    <a:lnTo>
                      <a:pt x="668" y="83"/>
                    </a:lnTo>
                    <a:lnTo>
                      <a:pt x="658" y="95"/>
                    </a:lnTo>
                    <a:lnTo>
                      <a:pt x="645" y="107"/>
                    </a:lnTo>
                    <a:lnTo>
                      <a:pt x="632" y="121"/>
                    </a:lnTo>
                    <a:lnTo>
                      <a:pt x="620" y="132"/>
                    </a:lnTo>
                    <a:lnTo>
                      <a:pt x="606" y="143"/>
                    </a:lnTo>
                    <a:lnTo>
                      <a:pt x="590" y="152"/>
                    </a:lnTo>
                    <a:lnTo>
                      <a:pt x="572" y="161"/>
                    </a:lnTo>
                    <a:lnTo>
                      <a:pt x="552" y="172"/>
                    </a:lnTo>
                    <a:lnTo>
                      <a:pt x="530" y="180"/>
                    </a:lnTo>
                    <a:lnTo>
                      <a:pt x="511" y="189"/>
                    </a:lnTo>
                    <a:lnTo>
                      <a:pt x="488" y="196"/>
                    </a:lnTo>
                    <a:lnTo>
                      <a:pt x="463" y="202"/>
                    </a:lnTo>
                    <a:lnTo>
                      <a:pt x="437" y="209"/>
                    </a:lnTo>
                    <a:lnTo>
                      <a:pt x="416" y="213"/>
                    </a:lnTo>
                    <a:lnTo>
                      <a:pt x="391" y="217"/>
                    </a:lnTo>
                    <a:lnTo>
                      <a:pt x="368" y="222"/>
                    </a:lnTo>
                    <a:lnTo>
                      <a:pt x="344" y="224"/>
                    </a:lnTo>
                    <a:lnTo>
                      <a:pt x="319" y="229"/>
                    </a:lnTo>
                    <a:lnTo>
                      <a:pt x="290" y="232"/>
                    </a:lnTo>
                    <a:lnTo>
                      <a:pt x="267" y="233"/>
                    </a:lnTo>
                    <a:lnTo>
                      <a:pt x="239" y="233"/>
                    </a:lnTo>
                    <a:lnTo>
                      <a:pt x="211" y="233"/>
                    </a:lnTo>
                    <a:lnTo>
                      <a:pt x="185" y="233"/>
                    </a:lnTo>
                    <a:lnTo>
                      <a:pt x="159" y="229"/>
                    </a:lnTo>
                    <a:lnTo>
                      <a:pt x="138" y="228"/>
                    </a:lnTo>
                    <a:lnTo>
                      <a:pt x="114" y="222"/>
                    </a:lnTo>
                    <a:lnTo>
                      <a:pt x="59" y="324"/>
                    </a:lnTo>
                    <a:lnTo>
                      <a:pt x="60" y="303"/>
                    </a:lnTo>
                    <a:lnTo>
                      <a:pt x="58" y="286"/>
                    </a:lnTo>
                    <a:lnTo>
                      <a:pt x="58" y="267"/>
                    </a:lnTo>
                    <a:lnTo>
                      <a:pt x="56" y="250"/>
                    </a:lnTo>
                    <a:lnTo>
                      <a:pt x="54" y="237"/>
                    </a:lnTo>
                    <a:lnTo>
                      <a:pt x="52" y="223"/>
                    </a:lnTo>
                    <a:lnTo>
                      <a:pt x="48" y="209"/>
                    </a:lnTo>
                    <a:lnTo>
                      <a:pt x="43" y="196"/>
                    </a:lnTo>
                    <a:lnTo>
                      <a:pt x="40" y="181"/>
                    </a:lnTo>
                    <a:lnTo>
                      <a:pt x="32" y="163"/>
                    </a:lnTo>
                    <a:lnTo>
                      <a:pt x="25" y="144"/>
                    </a:lnTo>
                    <a:lnTo>
                      <a:pt x="17" y="128"/>
                    </a:lnTo>
                    <a:lnTo>
                      <a:pt x="9" y="111"/>
                    </a:lnTo>
                    <a:lnTo>
                      <a:pt x="0" y="96"/>
                    </a:lnTo>
                    <a:lnTo>
                      <a:pt x="11" y="93"/>
                    </a:lnTo>
                    <a:lnTo>
                      <a:pt x="25" y="91"/>
                    </a:lnTo>
                    <a:lnTo>
                      <a:pt x="39" y="87"/>
                    </a:lnTo>
                    <a:lnTo>
                      <a:pt x="54" y="83"/>
                    </a:lnTo>
                    <a:lnTo>
                      <a:pt x="69" y="78"/>
                    </a:lnTo>
                    <a:lnTo>
                      <a:pt x="82" y="74"/>
                    </a:lnTo>
                    <a:lnTo>
                      <a:pt x="93" y="69"/>
                    </a:lnTo>
                    <a:lnTo>
                      <a:pt x="105" y="63"/>
                    </a:lnTo>
                    <a:lnTo>
                      <a:pt x="120" y="55"/>
                    </a:lnTo>
                    <a:lnTo>
                      <a:pt x="134" y="51"/>
                    </a:lnTo>
                    <a:lnTo>
                      <a:pt x="147" y="45"/>
                    </a:lnTo>
                    <a:lnTo>
                      <a:pt x="159" y="38"/>
                    </a:lnTo>
                    <a:lnTo>
                      <a:pt x="172" y="31"/>
                    </a:lnTo>
                    <a:lnTo>
                      <a:pt x="184" y="26"/>
                    </a:lnTo>
                    <a:lnTo>
                      <a:pt x="194" y="18"/>
                    </a:lnTo>
                    <a:lnTo>
                      <a:pt x="206" y="11"/>
                    </a:lnTo>
                    <a:lnTo>
                      <a:pt x="221" y="0"/>
                    </a:lnTo>
                    <a:lnTo>
                      <a:pt x="172" y="109"/>
                    </a:lnTo>
                    <a:lnTo>
                      <a:pt x="202" y="119"/>
                    </a:lnTo>
                    <a:lnTo>
                      <a:pt x="227" y="123"/>
                    </a:lnTo>
                    <a:lnTo>
                      <a:pt x="274" y="130"/>
                    </a:lnTo>
                    <a:lnTo>
                      <a:pt x="297" y="132"/>
                    </a:lnTo>
                    <a:lnTo>
                      <a:pt x="319" y="133"/>
                    </a:lnTo>
                    <a:lnTo>
                      <a:pt x="357" y="136"/>
                    </a:lnTo>
                    <a:lnTo>
                      <a:pt x="380" y="138"/>
                    </a:lnTo>
                    <a:lnTo>
                      <a:pt x="408" y="139"/>
                    </a:lnTo>
                    <a:lnTo>
                      <a:pt x="430" y="137"/>
                    </a:lnTo>
                    <a:lnTo>
                      <a:pt x="450" y="137"/>
                    </a:lnTo>
                    <a:lnTo>
                      <a:pt x="469" y="137"/>
                    </a:lnTo>
                    <a:lnTo>
                      <a:pt x="489" y="136"/>
                    </a:lnTo>
                    <a:lnTo>
                      <a:pt x="510" y="133"/>
                    </a:lnTo>
                    <a:lnTo>
                      <a:pt x="529" y="128"/>
                    </a:lnTo>
                    <a:lnTo>
                      <a:pt x="549" y="125"/>
                    </a:lnTo>
                    <a:lnTo>
                      <a:pt x="568" y="118"/>
                    </a:lnTo>
                    <a:lnTo>
                      <a:pt x="586" y="112"/>
                    </a:lnTo>
                    <a:lnTo>
                      <a:pt x="606" y="103"/>
                    </a:lnTo>
                    <a:lnTo>
                      <a:pt x="623" y="96"/>
                    </a:lnTo>
                    <a:lnTo>
                      <a:pt x="640" y="87"/>
                    </a:lnTo>
                    <a:lnTo>
                      <a:pt x="657" y="76"/>
                    </a:lnTo>
                    <a:lnTo>
                      <a:pt x="687" y="59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</p:grp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4077" y="2748"/>
              <a:ext cx="287" cy="724"/>
              <a:chOff x="4264" y="2616"/>
              <a:chExt cx="359" cy="708"/>
            </a:xfrm>
          </p:grpSpPr>
          <p:sp>
            <p:nvSpPr>
              <p:cNvPr id="3678228" name="Freeform 20"/>
              <p:cNvSpPr>
                <a:spLocks/>
              </p:cNvSpPr>
              <p:nvPr/>
            </p:nvSpPr>
            <p:spPr bwMode="auto">
              <a:xfrm>
                <a:off x="4308" y="2616"/>
                <a:ext cx="315" cy="684"/>
              </a:xfrm>
              <a:custGeom>
                <a:avLst/>
                <a:gdLst/>
                <a:ahLst/>
                <a:cxnLst>
                  <a:cxn ang="0">
                    <a:pos x="290" y="30"/>
                  </a:cxn>
                  <a:cxn ang="0">
                    <a:pos x="301" y="62"/>
                  </a:cxn>
                  <a:cxn ang="0">
                    <a:pos x="308" y="96"/>
                  </a:cxn>
                  <a:cxn ang="0">
                    <a:pos x="312" y="131"/>
                  </a:cxn>
                  <a:cxn ang="0">
                    <a:pos x="313" y="174"/>
                  </a:cxn>
                  <a:cxn ang="0">
                    <a:pos x="308" y="219"/>
                  </a:cxn>
                  <a:cxn ang="0">
                    <a:pos x="298" y="268"/>
                  </a:cxn>
                  <a:cxn ang="0">
                    <a:pos x="285" y="313"/>
                  </a:cxn>
                  <a:cxn ang="0">
                    <a:pos x="274" y="360"/>
                  </a:cxn>
                  <a:cxn ang="0">
                    <a:pos x="256" y="407"/>
                  </a:cxn>
                  <a:cxn ang="0">
                    <a:pos x="239" y="456"/>
                  </a:cxn>
                  <a:cxn ang="0">
                    <a:pos x="212" y="506"/>
                  </a:cxn>
                  <a:cxn ang="0">
                    <a:pos x="187" y="550"/>
                  </a:cxn>
                  <a:cxn ang="0">
                    <a:pos x="161" y="586"/>
                  </a:cxn>
                  <a:cxn ang="0">
                    <a:pos x="202" y="673"/>
                  </a:cxn>
                  <a:cxn ang="0">
                    <a:pos x="172" y="656"/>
                  </a:cxn>
                  <a:cxn ang="0">
                    <a:pos x="142" y="647"/>
                  </a:cxn>
                  <a:cxn ang="0">
                    <a:pos x="117" y="638"/>
                  </a:cxn>
                  <a:cxn ang="0">
                    <a:pos x="90" y="633"/>
                  </a:cxn>
                  <a:cxn ang="0">
                    <a:pos x="53" y="628"/>
                  </a:cxn>
                  <a:cxn ang="0">
                    <a:pos x="16" y="625"/>
                  </a:cxn>
                  <a:cxn ang="0">
                    <a:pos x="2" y="614"/>
                  </a:cxn>
                  <a:cxn ang="0">
                    <a:pos x="7" y="589"/>
                  </a:cxn>
                  <a:cxn ang="0">
                    <a:pos x="16" y="559"/>
                  </a:cxn>
                  <a:cxn ang="0">
                    <a:pos x="17" y="531"/>
                  </a:cxn>
                  <a:cxn ang="0">
                    <a:pos x="20" y="501"/>
                  </a:cxn>
                  <a:cxn ang="0">
                    <a:pos x="21" y="472"/>
                  </a:cxn>
                  <a:cxn ang="0">
                    <a:pos x="21" y="444"/>
                  </a:cxn>
                  <a:cxn ang="0">
                    <a:pos x="21" y="418"/>
                  </a:cxn>
                  <a:cxn ang="0">
                    <a:pos x="17" y="382"/>
                  </a:cxn>
                  <a:cxn ang="0">
                    <a:pos x="111" y="458"/>
                  </a:cxn>
                  <a:cxn ang="0">
                    <a:pos x="152" y="400"/>
                  </a:cxn>
                  <a:cxn ang="0">
                    <a:pos x="177" y="362"/>
                  </a:cxn>
                  <a:cxn ang="0">
                    <a:pos x="204" y="309"/>
                  </a:cxn>
                  <a:cxn ang="0">
                    <a:pos x="225" y="268"/>
                  </a:cxn>
                  <a:cxn ang="0">
                    <a:pos x="238" y="237"/>
                  </a:cxn>
                  <a:cxn ang="0">
                    <a:pos x="254" y="197"/>
                  </a:cxn>
                  <a:cxn ang="0">
                    <a:pos x="262" y="165"/>
                  </a:cxn>
                  <a:cxn ang="0">
                    <a:pos x="265" y="126"/>
                  </a:cxn>
                  <a:cxn ang="0">
                    <a:pos x="264" y="85"/>
                  </a:cxn>
                  <a:cxn ang="0">
                    <a:pos x="248" y="17"/>
                  </a:cxn>
                </a:cxnLst>
                <a:rect l="0" t="0" r="r" b="b"/>
                <a:pathLst>
                  <a:path w="315" h="684">
                    <a:moveTo>
                      <a:pt x="277" y="0"/>
                    </a:moveTo>
                    <a:lnTo>
                      <a:pt x="290" y="30"/>
                    </a:lnTo>
                    <a:lnTo>
                      <a:pt x="295" y="43"/>
                    </a:lnTo>
                    <a:lnTo>
                      <a:pt x="301" y="62"/>
                    </a:lnTo>
                    <a:lnTo>
                      <a:pt x="305" y="79"/>
                    </a:lnTo>
                    <a:lnTo>
                      <a:pt x="308" y="96"/>
                    </a:lnTo>
                    <a:lnTo>
                      <a:pt x="312" y="113"/>
                    </a:lnTo>
                    <a:lnTo>
                      <a:pt x="312" y="131"/>
                    </a:lnTo>
                    <a:lnTo>
                      <a:pt x="314" y="150"/>
                    </a:lnTo>
                    <a:lnTo>
                      <a:pt x="313" y="174"/>
                    </a:lnTo>
                    <a:lnTo>
                      <a:pt x="309" y="197"/>
                    </a:lnTo>
                    <a:lnTo>
                      <a:pt x="308" y="219"/>
                    </a:lnTo>
                    <a:lnTo>
                      <a:pt x="304" y="244"/>
                    </a:lnTo>
                    <a:lnTo>
                      <a:pt x="298" y="268"/>
                    </a:lnTo>
                    <a:lnTo>
                      <a:pt x="293" y="294"/>
                    </a:lnTo>
                    <a:lnTo>
                      <a:pt x="285" y="313"/>
                    </a:lnTo>
                    <a:lnTo>
                      <a:pt x="280" y="339"/>
                    </a:lnTo>
                    <a:lnTo>
                      <a:pt x="274" y="360"/>
                    </a:lnTo>
                    <a:lnTo>
                      <a:pt x="265" y="385"/>
                    </a:lnTo>
                    <a:lnTo>
                      <a:pt x="256" y="407"/>
                    </a:lnTo>
                    <a:lnTo>
                      <a:pt x="246" y="433"/>
                    </a:lnTo>
                    <a:lnTo>
                      <a:pt x="239" y="456"/>
                    </a:lnTo>
                    <a:lnTo>
                      <a:pt x="225" y="481"/>
                    </a:lnTo>
                    <a:lnTo>
                      <a:pt x="212" y="506"/>
                    </a:lnTo>
                    <a:lnTo>
                      <a:pt x="201" y="527"/>
                    </a:lnTo>
                    <a:lnTo>
                      <a:pt x="187" y="550"/>
                    </a:lnTo>
                    <a:lnTo>
                      <a:pt x="174" y="569"/>
                    </a:lnTo>
                    <a:lnTo>
                      <a:pt x="161" y="586"/>
                    </a:lnTo>
                    <a:lnTo>
                      <a:pt x="221" y="683"/>
                    </a:lnTo>
                    <a:lnTo>
                      <a:pt x="202" y="673"/>
                    </a:lnTo>
                    <a:lnTo>
                      <a:pt x="187" y="666"/>
                    </a:lnTo>
                    <a:lnTo>
                      <a:pt x="172" y="656"/>
                    </a:lnTo>
                    <a:lnTo>
                      <a:pt x="157" y="651"/>
                    </a:lnTo>
                    <a:lnTo>
                      <a:pt x="142" y="647"/>
                    </a:lnTo>
                    <a:lnTo>
                      <a:pt x="131" y="641"/>
                    </a:lnTo>
                    <a:lnTo>
                      <a:pt x="117" y="638"/>
                    </a:lnTo>
                    <a:lnTo>
                      <a:pt x="104" y="636"/>
                    </a:lnTo>
                    <a:lnTo>
                      <a:pt x="90" y="633"/>
                    </a:lnTo>
                    <a:lnTo>
                      <a:pt x="71" y="630"/>
                    </a:lnTo>
                    <a:lnTo>
                      <a:pt x="53" y="628"/>
                    </a:lnTo>
                    <a:lnTo>
                      <a:pt x="34" y="628"/>
                    </a:lnTo>
                    <a:lnTo>
                      <a:pt x="16" y="625"/>
                    </a:lnTo>
                    <a:lnTo>
                      <a:pt x="0" y="625"/>
                    </a:lnTo>
                    <a:lnTo>
                      <a:pt x="2" y="614"/>
                    </a:lnTo>
                    <a:lnTo>
                      <a:pt x="7" y="602"/>
                    </a:lnTo>
                    <a:lnTo>
                      <a:pt x="7" y="589"/>
                    </a:lnTo>
                    <a:lnTo>
                      <a:pt x="14" y="572"/>
                    </a:lnTo>
                    <a:lnTo>
                      <a:pt x="16" y="559"/>
                    </a:lnTo>
                    <a:lnTo>
                      <a:pt x="16" y="545"/>
                    </a:lnTo>
                    <a:lnTo>
                      <a:pt x="17" y="531"/>
                    </a:lnTo>
                    <a:lnTo>
                      <a:pt x="21" y="516"/>
                    </a:lnTo>
                    <a:lnTo>
                      <a:pt x="20" y="501"/>
                    </a:lnTo>
                    <a:lnTo>
                      <a:pt x="23" y="486"/>
                    </a:lnTo>
                    <a:lnTo>
                      <a:pt x="21" y="472"/>
                    </a:lnTo>
                    <a:lnTo>
                      <a:pt x="23" y="457"/>
                    </a:lnTo>
                    <a:lnTo>
                      <a:pt x="21" y="444"/>
                    </a:lnTo>
                    <a:lnTo>
                      <a:pt x="21" y="431"/>
                    </a:lnTo>
                    <a:lnTo>
                      <a:pt x="21" y="418"/>
                    </a:lnTo>
                    <a:lnTo>
                      <a:pt x="19" y="403"/>
                    </a:lnTo>
                    <a:lnTo>
                      <a:pt x="17" y="382"/>
                    </a:lnTo>
                    <a:lnTo>
                      <a:pt x="88" y="481"/>
                    </a:lnTo>
                    <a:lnTo>
                      <a:pt x="111" y="458"/>
                    </a:lnTo>
                    <a:lnTo>
                      <a:pt x="125" y="439"/>
                    </a:lnTo>
                    <a:lnTo>
                      <a:pt x="152" y="400"/>
                    </a:lnTo>
                    <a:lnTo>
                      <a:pt x="164" y="382"/>
                    </a:lnTo>
                    <a:lnTo>
                      <a:pt x="177" y="362"/>
                    </a:lnTo>
                    <a:lnTo>
                      <a:pt x="195" y="329"/>
                    </a:lnTo>
                    <a:lnTo>
                      <a:pt x="204" y="309"/>
                    </a:lnTo>
                    <a:lnTo>
                      <a:pt x="217" y="286"/>
                    </a:lnTo>
                    <a:lnTo>
                      <a:pt x="225" y="268"/>
                    </a:lnTo>
                    <a:lnTo>
                      <a:pt x="232" y="253"/>
                    </a:lnTo>
                    <a:lnTo>
                      <a:pt x="238" y="237"/>
                    </a:lnTo>
                    <a:lnTo>
                      <a:pt x="244" y="219"/>
                    </a:lnTo>
                    <a:lnTo>
                      <a:pt x="254" y="197"/>
                    </a:lnTo>
                    <a:lnTo>
                      <a:pt x="258" y="180"/>
                    </a:lnTo>
                    <a:lnTo>
                      <a:pt x="262" y="165"/>
                    </a:lnTo>
                    <a:lnTo>
                      <a:pt x="262" y="142"/>
                    </a:lnTo>
                    <a:lnTo>
                      <a:pt x="265" y="126"/>
                    </a:lnTo>
                    <a:lnTo>
                      <a:pt x="263" y="104"/>
                    </a:lnTo>
                    <a:lnTo>
                      <a:pt x="264" y="85"/>
                    </a:lnTo>
                    <a:lnTo>
                      <a:pt x="262" y="67"/>
                    </a:lnTo>
                    <a:lnTo>
                      <a:pt x="248" y="17"/>
                    </a:lnTo>
                    <a:lnTo>
                      <a:pt x="277" y="0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29" name="Freeform 21"/>
              <p:cNvSpPr>
                <a:spLocks/>
              </p:cNvSpPr>
              <p:nvPr/>
            </p:nvSpPr>
            <p:spPr bwMode="auto">
              <a:xfrm>
                <a:off x="4287" y="3001"/>
                <a:ext cx="101" cy="120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0" y="23"/>
                  </a:cxn>
                  <a:cxn ang="0">
                    <a:pos x="68" y="119"/>
                  </a:cxn>
                  <a:cxn ang="0">
                    <a:pos x="85" y="106"/>
                  </a:cxn>
                  <a:cxn ang="0">
                    <a:pos x="100" y="87"/>
                  </a:cxn>
                  <a:cxn ang="0">
                    <a:pos x="37" y="0"/>
                  </a:cxn>
                </a:cxnLst>
                <a:rect l="0" t="0" r="r" b="b"/>
                <a:pathLst>
                  <a:path w="101" h="120">
                    <a:moveTo>
                      <a:pt x="37" y="0"/>
                    </a:moveTo>
                    <a:lnTo>
                      <a:pt x="0" y="23"/>
                    </a:lnTo>
                    <a:lnTo>
                      <a:pt x="68" y="119"/>
                    </a:lnTo>
                    <a:lnTo>
                      <a:pt x="85" y="106"/>
                    </a:lnTo>
                    <a:lnTo>
                      <a:pt x="100" y="87"/>
                    </a:lnTo>
                    <a:lnTo>
                      <a:pt x="37" y="0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30" name="Freeform 22"/>
              <p:cNvSpPr>
                <a:spLocks/>
              </p:cNvSpPr>
              <p:nvPr/>
            </p:nvSpPr>
            <p:spPr bwMode="auto">
              <a:xfrm>
                <a:off x="4427" y="3205"/>
                <a:ext cx="99" cy="117"/>
              </a:xfrm>
              <a:custGeom>
                <a:avLst/>
                <a:gdLst/>
                <a:ahLst/>
                <a:cxnLst>
                  <a:cxn ang="0">
                    <a:pos x="99" y="95"/>
                  </a:cxn>
                  <a:cxn ang="0">
                    <a:pos x="64" y="116"/>
                  </a:cxn>
                  <a:cxn ang="0">
                    <a:pos x="0" y="28"/>
                  </a:cxn>
                  <a:cxn ang="0">
                    <a:pos x="43" y="0"/>
                  </a:cxn>
                  <a:cxn ang="0">
                    <a:pos x="99" y="95"/>
                  </a:cxn>
                </a:cxnLst>
                <a:rect l="0" t="0" r="r" b="b"/>
                <a:pathLst>
                  <a:path w="100" h="117">
                    <a:moveTo>
                      <a:pt x="99" y="95"/>
                    </a:moveTo>
                    <a:lnTo>
                      <a:pt x="64" y="116"/>
                    </a:lnTo>
                    <a:lnTo>
                      <a:pt x="0" y="28"/>
                    </a:lnTo>
                    <a:lnTo>
                      <a:pt x="43" y="0"/>
                    </a:lnTo>
                    <a:lnTo>
                      <a:pt x="99" y="95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31" name="Freeform 23"/>
              <p:cNvSpPr>
                <a:spLocks/>
              </p:cNvSpPr>
              <p:nvPr/>
            </p:nvSpPr>
            <p:spPr bwMode="auto">
              <a:xfrm>
                <a:off x="4264" y="2632"/>
                <a:ext cx="328" cy="692"/>
              </a:xfrm>
              <a:custGeom>
                <a:avLst/>
                <a:gdLst/>
                <a:ahLst/>
                <a:cxnLst>
                  <a:cxn ang="0">
                    <a:pos x="304" y="28"/>
                  </a:cxn>
                  <a:cxn ang="0">
                    <a:pos x="314" y="61"/>
                  </a:cxn>
                  <a:cxn ang="0">
                    <a:pos x="324" y="95"/>
                  </a:cxn>
                  <a:cxn ang="0">
                    <a:pos x="326" y="131"/>
                  </a:cxn>
                  <a:cxn ang="0">
                    <a:pos x="325" y="174"/>
                  </a:cxn>
                  <a:cxn ang="0">
                    <a:pos x="321" y="219"/>
                  </a:cxn>
                  <a:cxn ang="0">
                    <a:pos x="310" y="269"/>
                  </a:cxn>
                  <a:cxn ang="0">
                    <a:pos x="297" y="315"/>
                  </a:cxn>
                  <a:cxn ang="0">
                    <a:pos x="284" y="363"/>
                  </a:cxn>
                  <a:cxn ang="0">
                    <a:pos x="268" y="410"/>
                  </a:cxn>
                  <a:cxn ang="0">
                    <a:pos x="245" y="461"/>
                  </a:cxn>
                  <a:cxn ang="0">
                    <a:pos x="221" y="510"/>
                  </a:cxn>
                  <a:cxn ang="0">
                    <a:pos x="192" y="555"/>
                  </a:cxn>
                  <a:cxn ang="0">
                    <a:pos x="164" y="592"/>
                  </a:cxn>
                  <a:cxn ang="0">
                    <a:pos x="208" y="677"/>
                  </a:cxn>
                  <a:cxn ang="0">
                    <a:pos x="176" y="662"/>
                  </a:cxn>
                  <a:cxn ang="0">
                    <a:pos x="148" y="652"/>
                  </a:cxn>
                  <a:cxn ang="0">
                    <a:pos x="121" y="644"/>
                  </a:cxn>
                  <a:cxn ang="0">
                    <a:pos x="92" y="640"/>
                  </a:cxn>
                  <a:cxn ang="0">
                    <a:pos x="55" y="634"/>
                  </a:cxn>
                  <a:cxn ang="0">
                    <a:pos x="17" y="634"/>
                  </a:cxn>
                  <a:cxn ang="0">
                    <a:pos x="2" y="621"/>
                  </a:cxn>
                  <a:cxn ang="0">
                    <a:pos x="10" y="596"/>
                  </a:cxn>
                  <a:cxn ang="0">
                    <a:pos x="17" y="564"/>
                  </a:cxn>
                  <a:cxn ang="0">
                    <a:pos x="20" y="538"/>
                  </a:cxn>
                  <a:cxn ang="0">
                    <a:pos x="21" y="507"/>
                  </a:cxn>
                  <a:cxn ang="0">
                    <a:pos x="24" y="478"/>
                  </a:cxn>
                  <a:cxn ang="0">
                    <a:pos x="25" y="449"/>
                  </a:cxn>
                  <a:cxn ang="0">
                    <a:pos x="23" y="424"/>
                  </a:cxn>
                  <a:cxn ang="0">
                    <a:pos x="21" y="389"/>
                  </a:cxn>
                  <a:cxn ang="0">
                    <a:pos x="115" y="464"/>
                  </a:cxn>
                  <a:cxn ang="0">
                    <a:pos x="159" y="405"/>
                  </a:cxn>
                  <a:cxn ang="0">
                    <a:pos x="183" y="367"/>
                  </a:cxn>
                  <a:cxn ang="0">
                    <a:pos x="215" y="313"/>
                  </a:cxn>
                  <a:cxn ang="0">
                    <a:pos x="239" y="268"/>
                  </a:cxn>
                  <a:cxn ang="0">
                    <a:pos x="256" y="232"/>
                  </a:cxn>
                  <a:cxn ang="0">
                    <a:pos x="273" y="193"/>
                  </a:cxn>
                  <a:cxn ang="0">
                    <a:pos x="284" y="154"/>
                  </a:cxn>
                  <a:cxn ang="0">
                    <a:pos x="291" y="117"/>
                  </a:cxn>
                  <a:cxn ang="0">
                    <a:pos x="294" y="76"/>
                  </a:cxn>
                  <a:cxn ang="0">
                    <a:pos x="292" y="35"/>
                  </a:cxn>
                </a:cxnLst>
                <a:rect l="0" t="0" r="r" b="b"/>
                <a:pathLst>
                  <a:path w="328" h="690">
                    <a:moveTo>
                      <a:pt x="290" y="0"/>
                    </a:moveTo>
                    <a:lnTo>
                      <a:pt x="304" y="28"/>
                    </a:lnTo>
                    <a:lnTo>
                      <a:pt x="308" y="43"/>
                    </a:lnTo>
                    <a:lnTo>
                      <a:pt x="314" y="61"/>
                    </a:lnTo>
                    <a:lnTo>
                      <a:pt x="320" y="78"/>
                    </a:lnTo>
                    <a:lnTo>
                      <a:pt x="324" y="95"/>
                    </a:lnTo>
                    <a:lnTo>
                      <a:pt x="326" y="113"/>
                    </a:lnTo>
                    <a:lnTo>
                      <a:pt x="326" y="131"/>
                    </a:lnTo>
                    <a:lnTo>
                      <a:pt x="327" y="151"/>
                    </a:lnTo>
                    <a:lnTo>
                      <a:pt x="325" y="174"/>
                    </a:lnTo>
                    <a:lnTo>
                      <a:pt x="324" y="196"/>
                    </a:lnTo>
                    <a:lnTo>
                      <a:pt x="321" y="219"/>
                    </a:lnTo>
                    <a:lnTo>
                      <a:pt x="318" y="244"/>
                    </a:lnTo>
                    <a:lnTo>
                      <a:pt x="310" y="269"/>
                    </a:lnTo>
                    <a:lnTo>
                      <a:pt x="305" y="294"/>
                    </a:lnTo>
                    <a:lnTo>
                      <a:pt x="297" y="315"/>
                    </a:lnTo>
                    <a:lnTo>
                      <a:pt x="290" y="341"/>
                    </a:lnTo>
                    <a:lnTo>
                      <a:pt x="284" y="363"/>
                    </a:lnTo>
                    <a:lnTo>
                      <a:pt x="275" y="386"/>
                    </a:lnTo>
                    <a:lnTo>
                      <a:pt x="268" y="410"/>
                    </a:lnTo>
                    <a:lnTo>
                      <a:pt x="256" y="437"/>
                    </a:lnTo>
                    <a:lnTo>
                      <a:pt x="245" y="461"/>
                    </a:lnTo>
                    <a:lnTo>
                      <a:pt x="233" y="484"/>
                    </a:lnTo>
                    <a:lnTo>
                      <a:pt x="221" y="510"/>
                    </a:lnTo>
                    <a:lnTo>
                      <a:pt x="207" y="531"/>
                    </a:lnTo>
                    <a:lnTo>
                      <a:pt x="192" y="555"/>
                    </a:lnTo>
                    <a:lnTo>
                      <a:pt x="180" y="573"/>
                    </a:lnTo>
                    <a:lnTo>
                      <a:pt x="164" y="592"/>
                    </a:lnTo>
                    <a:lnTo>
                      <a:pt x="228" y="689"/>
                    </a:lnTo>
                    <a:lnTo>
                      <a:pt x="208" y="677"/>
                    </a:lnTo>
                    <a:lnTo>
                      <a:pt x="193" y="671"/>
                    </a:lnTo>
                    <a:lnTo>
                      <a:pt x="176" y="662"/>
                    </a:lnTo>
                    <a:lnTo>
                      <a:pt x="161" y="655"/>
                    </a:lnTo>
                    <a:lnTo>
                      <a:pt x="148" y="652"/>
                    </a:lnTo>
                    <a:lnTo>
                      <a:pt x="135" y="646"/>
                    </a:lnTo>
                    <a:lnTo>
                      <a:pt x="121" y="644"/>
                    </a:lnTo>
                    <a:lnTo>
                      <a:pt x="106" y="642"/>
                    </a:lnTo>
                    <a:lnTo>
                      <a:pt x="92" y="640"/>
                    </a:lnTo>
                    <a:lnTo>
                      <a:pt x="74" y="636"/>
                    </a:lnTo>
                    <a:lnTo>
                      <a:pt x="55" y="634"/>
                    </a:lnTo>
                    <a:lnTo>
                      <a:pt x="36" y="634"/>
                    </a:lnTo>
                    <a:lnTo>
                      <a:pt x="17" y="634"/>
                    </a:lnTo>
                    <a:lnTo>
                      <a:pt x="0" y="635"/>
                    </a:lnTo>
                    <a:lnTo>
                      <a:pt x="2" y="621"/>
                    </a:lnTo>
                    <a:lnTo>
                      <a:pt x="8" y="609"/>
                    </a:lnTo>
                    <a:lnTo>
                      <a:pt x="10" y="596"/>
                    </a:lnTo>
                    <a:lnTo>
                      <a:pt x="13" y="580"/>
                    </a:lnTo>
                    <a:lnTo>
                      <a:pt x="17" y="564"/>
                    </a:lnTo>
                    <a:lnTo>
                      <a:pt x="19" y="550"/>
                    </a:lnTo>
                    <a:lnTo>
                      <a:pt x="20" y="538"/>
                    </a:lnTo>
                    <a:lnTo>
                      <a:pt x="21" y="524"/>
                    </a:lnTo>
                    <a:lnTo>
                      <a:pt x="21" y="507"/>
                    </a:lnTo>
                    <a:lnTo>
                      <a:pt x="23" y="493"/>
                    </a:lnTo>
                    <a:lnTo>
                      <a:pt x="24" y="478"/>
                    </a:lnTo>
                    <a:lnTo>
                      <a:pt x="24" y="465"/>
                    </a:lnTo>
                    <a:lnTo>
                      <a:pt x="25" y="449"/>
                    </a:lnTo>
                    <a:lnTo>
                      <a:pt x="25" y="436"/>
                    </a:lnTo>
                    <a:lnTo>
                      <a:pt x="23" y="424"/>
                    </a:lnTo>
                    <a:lnTo>
                      <a:pt x="24" y="408"/>
                    </a:lnTo>
                    <a:lnTo>
                      <a:pt x="21" y="389"/>
                    </a:lnTo>
                    <a:lnTo>
                      <a:pt x="94" y="486"/>
                    </a:lnTo>
                    <a:lnTo>
                      <a:pt x="115" y="464"/>
                    </a:lnTo>
                    <a:lnTo>
                      <a:pt x="130" y="442"/>
                    </a:lnTo>
                    <a:lnTo>
                      <a:pt x="159" y="405"/>
                    </a:lnTo>
                    <a:lnTo>
                      <a:pt x="171" y="384"/>
                    </a:lnTo>
                    <a:lnTo>
                      <a:pt x="183" y="367"/>
                    </a:lnTo>
                    <a:lnTo>
                      <a:pt x="203" y="333"/>
                    </a:lnTo>
                    <a:lnTo>
                      <a:pt x="215" y="313"/>
                    </a:lnTo>
                    <a:lnTo>
                      <a:pt x="229" y="288"/>
                    </a:lnTo>
                    <a:lnTo>
                      <a:pt x="239" y="268"/>
                    </a:lnTo>
                    <a:lnTo>
                      <a:pt x="248" y="250"/>
                    </a:lnTo>
                    <a:lnTo>
                      <a:pt x="256" y="232"/>
                    </a:lnTo>
                    <a:lnTo>
                      <a:pt x="267" y="214"/>
                    </a:lnTo>
                    <a:lnTo>
                      <a:pt x="273" y="193"/>
                    </a:lnTo>
                    <a:lnTo>
                      <a:pt x="278" y="175"/>
                    </a:lnTo>
                    <a:lnTo>
                      <a:pt x="284" y="154"/>
                    </a:lnTo>
                    <a:lnTo>
                      <a:pt x="288" y="134"/>
                    </a:lnTo>
                    <a:lnTo>
                      <a:pt x="291" y="117"/>
                    </a:lnTo>
                    <a:lnTo>
                      <a:pt x="291" y="94"/>
                    </a:lnTo>
                    <a:lnTo>
                      <a:pt x="294" y="76"/>
                    </a:lnTo>
                    <a:lnTo>
                      <a:pt x="293" y="55"/>
                    </a:lnTo>
                    <a:lnTo>
                      <a:pt x="292" y="35"/>
                    </a:lnTo>
                    <a:lnTo>
                      <a:pt x="290" y="0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</p:grpSp>
        <p:grpSp>
          <p:nvGrpSpPr>
            <p:cNvPr id="6" name="Group 24"/>
            <p:cNvGrpSpPr>
              <a:grpSpLocks/>
            </p:cNvGrpSpPr>
            <p:nvPr/>
          </p:nvGrpSpPr>
          <p:grpSpPr bwMode="auto">
            <a:xfrm>
              <a:off x="3269" y="1354"/>
              <a:ext cx="585" cy="434"/>
              <a:chOff x="3390" y="1002"/>
              <a:chExt cx="671" cy="442"/>
            </a:xfrm>
          </p:grpSpPr>
          <p:sp>
            <p:nvSpPr>
              <p:cNvPr id="3678233" name="Freeform 25"/>
              <p:cNvSpPr>
                <a:spLocks/>
              </p:cNvSpPr>
              <p:nvPr/>
            </p:nvSpPr>
            <p:spPr bwMode="auto">
              <a:xfrm>
                <a:off x="3390" y="1002"/>
                <a:ext cx="654" cy="395"/>
              </a:xfrm>
              <a:custGeom>
                <a:avLst/>
                <a:gdLst/>
                <a:ahLst/>
                <a:cxnLst>
                  <a:cxn ang="0">
                    <a:pos x="29" y="10"/>
                  </a:cxn>
                  <a:cxn ang="0">
                    <a:pos x="62" y="4"/>
                  </a:cxn>
                  <a:cxn ang="0">
                    <a:pos x="99" y="0"/>
                  </a:cxn>
                  <a:cxn ang="0">
                    <a:pos x="132" y="2"/>
                  </a:cxn>
                  <a:cxn ang="0">
                    <a:pos x="174" y="9"/>
                  </a:cxn>
                  <a:cxn ang="0">
                    <a:pos x="216" y="19"/>
                  </a:cxn>
                  <a:cxn ang="0">
                    <a:pos x="261" y="39"/>
                  </a:cxn>
                  <a:cxn ang="0">
                    <a:pos x="304" y="59"/>
                  </a:cxn>
                  <a:cxn ang="0">
                    <a:pos x="349" y="77"/>
                  </a:cxn>
                  <a:cxn ang="0">
                    <a:pos x="391" y="103"/>
                  </a:cxn>
                  <a:cxn ang="0">
                    <a:pos x="436" y="130"/>
                  </a:cxn>
                  <a:cxn ang="0">
                    <a:pos x="480" y="162"/>
                  </a:cxn>
                  <a:cxn ang="0">
                    <a:pos x="519" y="195"/>
                  </a:cxn>
                  <a:cxn ang="0">
                    <a:pos x="549" y="227"/>
                  </a:cxn>
                  <a:cxn ang="0">
                    <a:pos x="641" y="198"/>
                  </a:cxn>
                  <a:cxn ang="0">
                    <a:pos x="621" y="227"/>
                  </a:cxn>
                  <a:cxn ang="0">
                    <a:pos x="606" y="254"/>
                  </a:cxn>
                  <a:cxn ang="0">
                    <a:pos x="594" y="278"/>
                  </a:cxn>
                  <a:cxn ang="0">
                    <a:pos x="585" y="305"/>
                  </a:cxn>
                  <a:cxn ang="0">
                    <a:pos x="572" y="342"/>
                  </a:cxn>
                  <a:cxn ang="0">
                    <a:pos x="568" y="379"/>
                  </a:cxn>
                  <a:cxn ang="0">
                    <a:pos x="553" y="392"/>
                  </a:cxn>
                  <a:cxn ang="0">
                    <a:pos x="528" y="380"/>
                  </a:cxn>
                  <a:cxn ang="0">
                    <a:pos x="500" y="368"/>
                  </a:cxn>
                  <a:cxn ang="0">
                    <a:pos x="474" y="361"/>
                  </a:cxn>
                  <a:cxn ang="0">
                    <a:pos x="445" y="355"/>
                  </a:cxn>
                  <a:cxn ang="0">
                    <a:pos x="417" y="350"/>
                  </a:cxn>
                  <a:cxn ang="0">
                    <a:pos x="390" y="344"/>
                  </a:cxn>
                  <a:cxn ang="0">
                    <a:pos x="364" y="341"/>
                  </a:cxn>
                  <a:cxn ang="0">
                    <a:pos x="331" y="337"/>
                  </a:cxn>
                  <a:cxn ang="0">
                    <a:pos x="417" y="257"/>
                  </a:cxn>
                  <a:cxn ang="0">
                    <a:pos x="368" y="206"/>
                  </a:cxn>
                  <a:cxn ang="0">
                    <a:pos x="335" y="175"/>
                  </a:cxn>
                  <a:cxn ang="0">
                    <a:pos x="288" y="138"/>
                  </a:cxn>
                  <a:cxn ang="0">
                    <a:pos x="251" y="111"/>
                  </a:cxn>
                  <a:cxn ang="0">
                    <a:pos x="224" y="93"/>
                  </a:cxn>
                  <a:cxn ang="0">
                    <a:pos x="186" y="73"/>
                  </a:cxn>
                  <a:cxn ang="0">
                    <a:pos x="156" y="60"/>
                  </a:cxn>
                  <a:cxn ang="0">
                    <a:pos x="120" y="49"/>
                  </a:cxn>
                  <a:cxn ang="0">
                    <a:pos x="80" y="43"/>
                  </a:cxn>
                  <a:cxn ang="0">
                    <a:pos x="13" y="49"/>
                  </a:cxn>
                </a:cxnLst>
                <a:rect l="0" t="0" r="r" b="b"/>
                <a:pathLst>
                  <a:path w="654" h="395">
                    <a:moveTo>
                      <a:pt x="0" y="18"/>
                    </a:moveTo>
                    <a:lnTo>
                      <a:pt x="29" y="10"/>
                    </a:lnTo>
                    <a:lnTo>
                      <a:pt x="43" y="6"/>
                    </a:lnTo>
                    <a:lnTo>
                      <a:pt x="62" y="4"/>
                    </a:lnTo>
                    <a:lnTo>
                      <a:pt x="79" y="3"/>
                    </a:lnTo>
                    <a:lnTo>
                      <a:pt x="99" y="0"/>
                    </a:lnTo>
                    <a:lnTo>
                      <a:pt x="115" y="1"/>
                    </a:lnTo>
                    <a:lnTo>
                      <a:pt x="132" y="2"/>
                    </a:lnTo>
                    <a:lnTo>
                      <a:pt x="149" y="3"/>
                    </a:lnTo>
                    <a:lnTo>
                      <a:pt x="174" y="9"/>
                    </a:lnTo>
                    <a:lnTo>
                      <a:pt x="195" y="16"/>
                    </a:lnTo>
                    <a:lnTo>
                      <a:pt x="216" y="19"/>
                    </a:lnTo>
                    <a:lnTo>
                      <a:pt x="240" y="28"/>
                    </a:lnTo>
                    <a:lnTo>
                      <a:pt x="261" y="39"/>
                    </a:lnTo>
                    <a:lnTo>
                      <a:pt x="287" y="49"/>
                    </a:lnTo>
                    <a:lnTo>
                      <a:pt x="304" y="59"/>
                    </a:lnTo>
                    <a:lnTo>
                      <a:pt x="329" y="67"/>
                    </a:lnTo>
                    <a:lnTo>
                      <a:pt x="349" y="77"/>
                    </a:lnTo>
                    <a:lnTo>
                      <a:pt x="371" y="90"/>
                    </a:lnTo>
                    <a:lnTo>
                      <a:pt x="391" y="103"/>
                    </a:lnTo>
                    <a:lnTo>
                      <a:pt x="415" y="117"/>
                    </a:lnTo>
                    <a:lnTo>
                      <a:pt x="436" y="130"/>
                    </a:lnTo>
                    <a:lnTo>
                      <a:pt x="457" y="146"/>
                    </a:lnTo>
                    <a:lnTo>
                      <a:pt x="480" y="162"/>
                    </a:lnTo>
                    <a:lnTo>
                      <a:pt x="500" y="177"/>
                    </a:lnTo>
                    <a:lnTo>
                      <a:pt x="519" y="195"/>
                    </a:lnTo>
                    <a:lnTo>
                      <a:pt x="534" y="211"/>
                    </a:lnTo>
                    <a:lnTo>
                      <a:pt x="549" y="227"/>
                    </a:lnTo>
                    <a:lnTo>
                      <a:pt x="653" y="181"/>
                    </a:lnTo>
                    <a:lnTo>
                      <a:pt x="641" y="198"/>
                    </a:lnTo>
                    <a:lnTo>
                      <a:pt x="632" y="213"/>
                    </a:lnTo>
                    <a:lnTo>
                      <a:pt x="621" y="227"/>
                    </a:lnTo>
                    <a:lnTo>
                      <a:pt x="613" y="240"/>
                    </a:lnTo>
                    <a:lnTo>
                      <a:pt x="606" y="254"/>
                    </a:lnTo>
                    <a:lnTo>
                      <a:pt x="598" y="265"/>
                    </a:lnTo>
                    <a:lnTo>
                      <a:pt x="594" y="278"/>
                    </a:lnTo>
                    <a:lnTo>
                      <a:pt x="588" y="291"/>
                    </a:lnTo>
                    <a:lnTo>
                      <a:pt x="585" y="305"/>
                    </a:lnTo>
                    <a:lnTo>
                      <a:pt x="579" y="322"/>
                    </a:lnTo>
                    <a:lnTo>
                      <a:pt x="572" y="342"/>
                    </a:lnTo>
                    <a:lnTo>
                      <a:pt x="570" y="360"/>
                    </a:lnTo>
                    <a:lnTo>
                      <a:pt x="568" y="379"/>
                    </a:lnTo>
                    <a:lnTo>
                      <a:pt x="565" y="394"/>
                    </a:lnTo>
                    <a:lnTo>
                      <a:pt x="553" y="392"/>
                    </a:lnTo>
                    <a:lnTo>
                      <a:pt x="542" y="384"/>
                    </a:lnTo>
                    <a:lnTo>
                      <a:pt x="528" y="380"/>
                    </a:lnTo>
                    <a:lnTo>
                      <a:pt x="514" y="372"/>
                    </a:lnTo>
                    <a:lnTo>
                      <a:pt x="500" y="368"/>
                    </a:lnTo>
                    <a:lnTo>
                      <a:pt x="486" y="365"/>
                    </a:lnTo>
                    <a:lnTo>
                      <a:pt x="474" y="361"/>
                    </a:lnTo>
                    <a:lnTo>
                      <a:pt x="460" y="357"/>
                    </a:lnTo>
                    <a:lnTo>
                      <a:pt x="445" y="355"/>
                    </a:lnTo>
                    <a:lnTo>
                      <a:pt x="431" y="351"/>
                    </a:lnTo>
                    <a:lnTo>
                      <a:pt x="417" y="350"/>
                    </a:lnTo>
                    <a:lnTo>
                      <a:pt x="403" y="345"/>
                    </a:lnTo>
                    <a:lnTo>
                      <a:pt x="390" y="344"/>
                    </a:lnTo>
                    <a:lnTo>
                      <a:pt x="376" y="343"/>
                    </a:lnTo>
                    <a:lnTo>
                      <a:pt x="364" y="341"/>
                    </a:lnTo>
                    <a:lnTo>
                      <a:pt x="349" y="339"/>
                    </a:lnTo>
                    <a:lnTo>
                      <a:pt x="331" y="337"/>
                    </a:lnTo>
                    <a:lnTo>
                      <a:pt x="436" y="283"/>
                    </a:lnTo>
                    <a:lnTo>
                      <a:pt x="417" y="257"/>
                    </a:lnTo>
                    <a:lnTo>
                      <a:pt x="402" y="239"/>
                    </a:lnTo>
                    <a:lnTo>
                      <a:pt x="368" y="206"/>
                    </a:lnTo>
                    <a:lnTo>
                      <a:pt x="352" y="191"/>
                    </a:lnTo>
                    <a:lnTo>
                      <a:pt x="335" y="175"/>
                    </a:lnTo>
                    <a:lnTo>
                      <a:pt x="306" y="152"/>
                    </a:lnTo>
                    <a:lnTo>
                      <a:pt x="288" y="138"/>
                    </a:lnTo>
                    <a:lnTo>
                      <a:pt x="268" y="122"/>
                    </a:lnTo>
                    <a:lnTo>
                      <a:pt x="251" y="111"/>
                    </a:lnTo>
                    <a:lnTo>
                      <a:pt x="237" y="104"/>
                    </a:lnTo>
                    <a:lnTo>
                      <a:pt x="224" y="93"/>
                    </a:lnTo>
                    <a:lnTo>
                      <a:pt x="207" y="85"/>
                    </a:lnTo>
                    <a:lnTo>
                      <a:pt x="186" y="73"/>
                    </a:lnTo>
                    <a:lnTo>
                      <a:pt x="171" y="66"/>
                    </a:lnTo>
                    <a:lnTo>
                      <a:pt x="156" y="60"/>
                    </a:lnTo>
                    <a:lnTo>
                      <a:pt x="135" y="55"/>
                    </a:lnTo>
                    <a:lnTo>
                      <a:pt x="120" y="49"/>
                    </a:lnTo>
                    <a:lnTo>
                      <a:pt x="99" y="47"/>
                    </a:lnTo>
                    <a:lnTo>
                      <a:pt x="80" y="43"/>
                    </a:lnTo>
                    <a:lnTo>
                      <a:pt x="59" y="43"/>
                    </a:lnTo>
                    <a:lnTo>
                      <a:pt x="13" y="49"/>
                    </a:lnTo>
                    <a:lnTo>
                      <a:pt x="0" y="18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34" name="Freeform 26"/>
              <p:cNvSpPr>
                <a:spLocks/>
              </p:cNvSpPr>
              <p:nvPr/>
            </p:nvSpPr>
            <p:spPr bwMode="auto">
              <a:xfrm>
                <a:off x="3721" y="1292"/>
                <a:ext cx="124" cy="92"/>
              </a:xfrm>
              <a:custGeom>
                <a:avLst/>
                <a:gdLst/>
                <a:ahLst/>
                <a:cxnLst>
                  <a:cxn ang="0">
                    <a:pos x="0" y="49"/>
                  </a:cxn>
                  <a:cxn ang="0">
                    <a:pos x="17" y="91"/>
                  </a:cxn>
                  <a:cxn ang="0">
                    <a:pos x="122" y="37"/>
                  </a:cxn>
                  <a:cxn ang="0">
                    <a:pos x="111" y="19"/>
                  </a:cxn>
                  <a:cxn ang="0">
                    <a:pos x="94" y="0"/>
                  </a:cxn>
                  <a:cxn ang="0">
                    <a:pos x="0" y="49"/>
                  </a:cxn>
                </a:cxnLst>
                <a:rect l="0" t="0" r="r" b="b"/>
                <a:pathLst>
                  <a:path w="123" h="92">
                    <a:moveTo>
                      <a:pt x="0" y="49"/>
                    </a:moveTo>
                    <a:lnTo>
                      <a:pt x="17" y="91"/>
                    </a:lnTo>
                    <a:lnTo>
                      <a:pt x="122" y="37"/>
                    </a:lnTo>
                    <a:lnTo>
                      <a:pt x="111" y="19"/>
                    </a:lnTo>
                    <a:lnTo>
                      <a:pt x="94" y="0"/>
                    </a:lnTo>
                    <a:lnTo>
                      <a:pt x="0" y="49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35" name="Freeform 27"/>
              <p:cNvSpPr>
                <a:spLocks/>
              </p:cNvSpPr>
              <p:nvPr/>
            </p:nvSpPr>
            <p:spPr bwMode="auto">
              <a:xfrm>
                <a:off x="3942" y="1184"/>
                <a:ext cx="118" cy="93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117" y="39"/>
                  </a:cxn>
                  <a:cxn ang="0">
                    <a:pos x="21" y="89"/>
                  </a:cxn>
                  <a:cxn ang="0">
                    <a:pos x="0" y="41"/>
                  </a:cxn>
                  <a:cxn ang="0">
                    <a:pos x="102" y="0"/>
                  </a:cxn>
                </a:cxnLst>
                <a:rect l="0" t="0" r="r" b="b"/>
                <a:pathLst>
                  <a:path w="118" h="90">
                    <a:moveTo>
                      <a:pt x="102" y="0"/>
                    </a:moveTo>
                    <a:lnTo>
                      <a:pt x="117" y="39"/>
                    </a:lnTo>
                    <a:lnTo>
                      <a:pt x="21" y="89"/>
                    </a:lnTo>
                    <a:lnTo>
                      <a:pt x="0" y="41"/>
                    </a:lnTo>
                    <a:lnTo>
                      <a:pt x="102" y="0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36" name="Freeform 28"/>
              <p:cNvSpPr>
                <a:spLocks/>
              </p:cNvSpPr>
              <p:nvPr/>
            </p:nvSpPr>
            <p:spPr bwMode="auto">
              <a:xfrm>
                <a:off x="3405" y="1036"/>
                <a:ext cx="656" cy="408"/>
              </a:xfrm>
              <a:custGeom>
                <a:avLst/>
                <a:gdLst/>
                <a:ahLst/>
                <a:cxnLst>
                  <a:cxn ang="0">
                    <a:pos x="28" y="10"/>
                  </a:cxn>
                  <a:cxn ang="0">
                    <a:pos x="60" y="4"/>
                  </a:cxn>
                  <a:cxn ang="0">
                    <a:pos x="95" y="0"/>
                  </a:cxn>
                  <a:cxn ang="0">
                    <a:pos x="130" y="3"/>
                  </a:cxn>
                  <a:cxn ang="0">
                    <a:pos x="173" y="10"/>
                  </a:cxn>
                  <a:cxn ang="0">
                    <a:pos x="216" y="22"/>
                  </a:cxn>
                  <a:cxn ang="0">
                    <a:pos x="261" y="40"/>
                  </a:cxn>
                  <a:cxn ang="0">
                    <a:pos x="305" y="60"/>
                  </a:cxn>
                  <a:cxn ang="0">
                    <a:pos x="350" y="81"/>
                  </a:cxn>
                  <a:cxn ang="0">
                    <a:pos x="391" y="106"/>
                  </a:cxn>
                  <a:cxn ang="0">
                    <a:pos x="435" y="135"/>
                  </a:cxn>
                  <a:cxn ang="0">
                    <a:pos x="481" y="169"/>
                  </a:cxn>
                  <a:cxn ang="0">
                    <a:pos x="521" y="203"/>
                  </a:cxn>
                  <a:cxn ang="0">
                    <a:pos x="552" y="237"/>
                  </a:cxn>
                  <a:cxn ang="0">
                    <a:pos x="643" y="207"/>
                  </a:cxn>
                  <a:cxn ang="0">
                    <a:pos x="623" y="236"/>
                  </a:cxn>
                  <a:cxn ang="0">
                    <a:pos x="609" y="263"/>
                  </a:cxn>
                  <a:cxn ang="0">
                    <a:pos x="597" y="289"/>
                  </a:cxn>
                  <a:cxn ang="0">
                    <a:pos x="587" y="315"/>
                  </a:cxn>
                  <a:cxn ang="0">
                    <a:pos x="577" y="354"/>
                  </a:cxn>
                  <a:cxn ang="0">
                    <a:pos x="570" y="391"/>
                  </a:cxn>
                  <a:cxn ang="0">
                    <a:pos x="557" y="403"/>
                  </a:cxn>
                  <a:cxn ang="0">
                    <a:pos x="533" y="393"/>
                  </a:cxn>
                  <a:cxn ang="0">
                    <a:pos x="503" y="380"/>
                  </a:cxn>
                  <a:cxn ang="0">
                    <a:pos x="478" y="372"/>
                  </a:cxn>
                  <a:cxn ang="0">
                    <a:pos x="448" y="364"/>
                  </a:cxn>
                  <a:cxn ang="0">
                    <a:pos x="420" y="357"/>
                  </a:cxn>
                  <a:cxn ang="0">
                    <a:pos x="393" y="354"/>
                  </a:cxn>
                  <a:cxn ang="0">
                    <a:pos x="367" y="352"/>
                  </a:cxn>
                  <a:cxn ang="0">
                    <a:pos x="333" y="348"/>
                  </a:cxn>
                  <a:cxn ang="0">
                    <a:pos x="420" y="265"/>
                  </a:cxn>
                  <a:cxn ang="0">
                    <a:pos x="370" y="214"/>
                  </a:cxn>
                  <a:cxn ang="0">
                    <a:pos x="335" y="182"/>
                  </a:cxn>
                  <a:cxn ang="0">
                    <a:pos x="288" y="141"/>
                  </a:cxn>
                  <a:cxn ang="0">
                    <a:pos x="250" y="111"/>
                  </a:cxn>
                  <a:cxn ang="0">
                    <a:pos x="219" y="88"/>
                  </a:cxn>
                  <a:cxn ang="0">
                    <a:pos x="184" y="66"/>
                  </a:cxn>
                  <a:cxn ang="0">
                    <a:pos x="147" y="48"/>
                  </a:cxn>
                  <a:cxn ang="0">
                    <a:pos x="111" y="36"/>
                  </a:cxn>
                  <a:cxn ang="0">
                    <a:pos x="71" y="27"/>
                  </a:cxn>
                  <a:cxn ang="0">
                    <a:pos x="32" y="22"/>
                  </a:cxn>
                </a:cxnLst>
                <a:rect l="0" t="0" r="r" b="b"/>
                <a:pathLst>
                  <a:path w="656" h="408">
                    <a:moveTo>
                      <a:pt x="0" y="17"/>
                    </a:moveTo>
                    <a:lnTo>
                      <a:pt x="28" y="10"/>
                    </a:lnTo>
                    <a:lnTo>
                      <a:pt x="42" y="6"/>
                    </a:lnTo>
                    <a:lnTo>
                      <a:pt x="60" y="4"/>
                    </a:lnTo>
                    <a:lnTo>
                      <a:pt x="79" y="0"/>
                    </a:lnTo>
                    <a:lnTo>
                      <a:pt x="95" y="0"/>
                    </a:lnTo>
                    <a:lnTo>
                      <a:pt x="113" y="0"/>
                    </a:lnTo>
                    <a:lnTo>
                      <a:pt x="130" y="3"/>
                    </a:lnTo>
                    <a:lnTo>
                      <a:pt x="150" y="6"/>
                    </a:lnTo>
                    <a:lnTo>
                      <a:pt x="173" y="10"/>
                    </a:lnTo>
                    <a:lnTo>
                      <a:pt x="194" y="16"/>
                    </a:lnTo>
                    <a:lnTo>
                      <a:pt x="216" y="22"/>
                    </a:lnTo>
                    <a:lnTo>
                      <a:pt x="239" y="31"/>
                    </a:lnTo>
                    <a:lnTo>
                      <a:pt x="261" y="40"/>
                    </a:lnTo>
                    <a:lnTo>
                      <a:pt x="285" y="49"/>
                    </a:lnTo>
                    <a:lnTo>
                      <a:pt x="305" y="60"/>
                    </a:lnTo>
                    <a:lnTo>
                      <a:pt x="329" y="72"/>
                    </a:lnTo>
                    <a:lnTo>
                      <a:pt x="350" y="81"/>
                    </a:lnTo>
                    <a:lnTo>
                      <a:pt x="371" y="96"/>
                    </a:lnTo>
                    <a:lnTo>
                      <a:pt x="391" y="106"/>
                    </a:lnTo>
                    <a:lnTo>
                      <a:pt x="416" y="121"/>
                    </a:lnTo>
                    <a:lnTo>
                      <a:pt x="435" y="135"/>
                    </a:lnTo>
                    <a:lnTo>
                      <a:pt x="458" y="153"/>
                    </a:lnTo>
                    <a:lnTo>
                      <a:pt x="481" y="169"/>
                    </a:lnTo>
                    <a:lnTo>
                      <a:pt x="501" y="185"/>
                    </a:lnTo>
                    <a:lnTo>
                      <a:pt x="521" y="203"/>
                    </a:lnTo>
                    <a:lnTo>
                      <a:pt x="536" y="218"/>
                    </a:lnTo>
                    <a:lnTo>
                      <a:pt x="552" y="237"/>
                    </a:lnTo>
                    <a:lnTo>
                      <a:pt x="655" y="190"/>
                    </a:lnTo>
                    <a:lnTo>
                      <a:pt x="643" y="207"/>
                    </a:lnTo>
                    <a:lnTo>
                      <a:pt x="634" y="220"/>
                    </a:lnTo>
                    <a:lnTo>
                      <a:pt x="623" y="236"/>
                    </a:lnTo>
                    <a:lnTo>
                      <a:pt x="615" y="250"/>
                    </a:lnTo>
                    <a:lnTo>
                      <a:pt x="609" y="263"/>
                    </a:lnTo>
                    <a:lnTo>
                      <a:pt x="602" y="274"/>
                    </a:lnTo>
                    <a:lnTo>
                      <a:pt x="597" y="289"/>
                    </a:lnTo>
                    <a:lnTo>
                      <a:pt x="591" y="301"/>
                    </a:lnTo>
                    <a:lnTo>
                      <a:pt x="587" y="315"/>
                    </a:lnTo>
                    <a:lnTo>
                      <a:pt x="582" y="335"/>
                    </a:lnTo>
                    <a:lnTo>
                      <a:pt x="577" y="354"/>
                    </a:lnTo>
                    <a:lnTo>
                      <a:pt x="574" y="372"/>
                    </a:lnTo>
                    <a:lnTo>
                      <a:pt x="570" y="391"/>
                    </a:lnTo>
                    <a:lnTo>
                      <a:pt x="568" y="407"/>
                    </a:lnTo>
                    <a:lnTo>
                      <a:pt x="557" y="403"/>
                    </a:lnTo>
                    <a:lnTo>
                      <a:pt x="544" y="395"/>
                    </a:lnTo>
                    <a:lnTo>
                      <a:pt x="533" y="393"/>
                    </a:lnTo>
                    <a:lnTo>
                      <a:pt x="517" y="385"/>
                    </a:lnTo>
                    <a:lnTo>
                      <a:pt x="503" y="380"/>
                    </a:lnTo>
                    <a:lnTo>
                      <a:pt x="489" y="376"/>
                    </a:lnTo>
                    <a:lnTo>
                      <a:pt x="478" y="372"/>
                    </a:lnTo>
                    <a:lnTo>
                      <a:pt x="465" y="371"/>
                    </a:lnTo>
                    <a:lnTo>
                      <a:pt x="448" y="364"/>
                    </a:lnTo>
                    <a:lnTo>
                      <a:pt x="434" y="362"/>
                    </a:lnTo>
                    <a:lnTo>
                      <a:pt x="420" y="357"/>
                    </a:lnTo>
                    <a:lnTo>
                      <a:pt x="406" y="356"/>
                    </a:lnTo>
                    <a:lnTo>
                      <a:pt x="393" y="354"/>
                    </a:lnTo>
                    <a:lnTo>
                      <a:pt x="378" y="352"/>
                    </a:lnTo>
                    <a:lnTo>
                      <a:pt x="367" y="352"/>
                    </a:lnTo>
                    <a:lnTo>
                      <a:pt x="352" y="349"/>
                    </a:lnTo>
                    <a:lnTo>
                      <a:pt x="333" y="348"/>
                    </a:lnTo>
                    <a:lnTo>
                      <a:pt x="439" y="291"/>
                    </a:lnTo>
                    <a:lnTo>
                      <a:pt x="420" y="265"/>
                    </a:lnTo>
                    <a:lnTo>
                      <a:pt x="402" y="246"/>
                    </a:lnTo>
                    <a:lnTo>
                      <a:pt x="370" y="214"/>
                    </a:lnTo>
                    <a:lnTo>
                      <a:pt x="352" y="196"/>
                    </a:lnTo>
                    <a:lnTo>
                      <a:pt x="335" y="182"/>
                    </a:lnTo>
                    <a:lnTo>
                      <a:pt x="307" y="157"/>
                    </a:lnTo>
                    <a:lnTo>
                      <a:pt x="288" y="141"/>
                    </a:lnTo>
                    <a:lnTo>
                      <a:pt x="269" y="124"/>
                    </a:lnTo>
                    <a:lnTo>
                      <a:pt x="250" y="111"/>
                    </a:lnTo>
                    <a:lnTo>
                      <a:pt x="235" y="100"/>
                    </a:lnTo>
                    <a:lnTo>
                      <a:pt x="219" y="88"/>
                    </a:lnTo>
                    <a:lnTo>
                      <a:pt x="201" y="76"/>
                    </a:lnTo>
                    <a:lnTo>
                      <a:pt x="184" y="66"/>
                    </a:lnTo>
                    <a:lnTo>
                      <a:pt x="165" y="59"/>
                    </a:lnTo>
                    <a:lnTo>
                      <a:pt x="147" y="48"/>
                    </a:lnTo>
                    <a:lnTo>
                      <a:pt x="128" y="42"/>
                    </a:lnTo>
                    <a:lnTo>
                      <a:pt x="111" y="36"/>
                    </a:lnTo>
                    <a:lnTo>
                      <a:pt x="90" y="32"/>
                    </a:lnTo>
                    <a:lnTo>
                      <a:pt x="71" y="27"/>
                    </a:lnTo>
                    <a:lnTo>
                      <a:pt x="53" y="24"/>
                    </a:lnTo>
                    <a:lnTo>
                      <a:pt x="32" y="22"/>
                    </a:lnTo>
                    <a:lnTo>
                      <a:pt x="0" y="17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</p:grpSp>
        <p:grpSp>
          <p:nvGrpSpPr>
            <p:cNvPr id="7" name="Group 29"/>
            <p:cNvGrpSpPr>
              <a:grpSpLocks/>
            </p:cNvGrpSpPr>
            <p:nvPr/>
          </p:nvGrpSpPr>
          <p:grpSpPr bwMode="auto">
            <a:xfrm>
              <a:off x="1570" y="1315"/>
              <a:ext cx="617" cy="484"/>
              <a:chOff x="1508" y="943"/>
              <a:chExt cx="654" cy="500"/>
            </a:xfrm>
          </p:grpSpPr>
          <p:sp>
            <p:nvSpPr>
              <p:cNvPr id="3678238" name="Freeform 30"/>
              <p:cNvSpPr>
                <a:spLocks/>
              </p:cNvSpPr>
              <p:nvPr/>
            </p:nvSpPr>
            <p:spPr bwMode="auto">
              <a:xfrm>
                <a:off x="1508" y="943"/>
                <a:ext cx="604" cy="500"/>
              </a:xfrm>
              <a:custGeom>
                <a:avLst/>
                <a:gdLst/>
                <a:ahLst/>
                <a:cxnLst>
                  <a:cxn ang="0">
                    <a:pos x="7" y="463"/>
                  </a:cxn>
                  <a:cxn ang="0">
                    <a:pos x="18" y="432"/>
                  </a:cxn>
                  <a:cxn ang="0">
                    <a:pos x="32" y="399"/>
                  </a:cxn>
                  <a:cxn ang="0">
                    <a:pos x="52" y="370"/>
                  </a:cxn>
                  <a:cxn ang="0">
                    <a:pos x="79" y="336"/>
                  </a:cxn>
                  <a:cxn ang="0">
                    <a:pos x="110" y="304"/>
                  </a:cxn>
                  <a:cxn ang="0">
                    <a:pos x="149" y="273"/>
                  </a:cxn>
                  <a:cxn ang="0">
                    <a:pos x="187" y="245"/>
                  </a:cxn>
                  <a:cxn ang="0">
                    <a:pos x="225" y="215"/>
                  </a:cxn>
                  <a:cxn ang="0">
                    <a:pos x="267" y="190"/>
                  </a:cxn>
                  <a:cxn ang="0">
                    <a:pos x="313" y="165"/>
                  </a:cxn>
                  <a:cxn ang="0">
                    <a:pos x="363" y="141"/>
                  </a:cxn>
                  <a:cxn ang="0">
                    <a:pos x="412" y="125"/>
                  </a:cxn>
                  <a:cxn ang="0">
                    <a:pos x="453" y="114"/>
                  </a:cxn>
                  <a:cxn ang="0">
                    <a:pos x="475" y="18"/>
                  </a:cxn>
                  <a:cxn ang="0">
                    <a:pos x="489" y="51"/>
                  </a:cxn>
                  <a:cxn ang="0">
                    <a:pos x="506" y="78"/>
                  </a:cxn>
                  <a:cxn ang="0">
                    <a:pos x="519" y="101"/>
                  </a:cxn>
                  <a:cxn ang="0">
                    <a:pos x="538" y="121"/>
                  </a:cxn>
                  <a:cxn ang="0">
                    <a:pos x="563" y="150"/>
                  </a:cxn>
                  <a:cxn ang="0">
                    <a:pos x="591" y="174"/>
                  </a:cxn>
                  <a:cxn ang="0">
                    <a:pos x="596" y="194"/>
                  </a:cxn>
                  <a:cxn ang="0">
                    <a:pos x="574" y="208"/>
                  </a:cxn>
                  <a:cxn ang="0">
                    <a:pos x="548" y="227"/>
                  </a:cxn>
                  <a:cxn ang="0">
                    <a:pos x="531" y="247"/>
                  </a:cxn>
                  <a:cxn ang="0">
                    <a:pos x="511" y="270"/>
                  </a:cxn>
                  <a:cxn ang="0">
                    <a:pos x="491" y="292"/>
                  </a:cxn>
                  <a:cxn ang="0">
                    <a:pos x="474" y="313"/>
                  </a:cxn>
                  <a:cxn ang="0">
                    <a:pos x="458" y="333"/>
                  </a:cxn>
                  <a:cxn ang="0">
                    <a:pos x="439" y="362"/>
                  </a:cxn>
                  <a:cxn ang="0">
                    <a:pos x="414" y="246"/>
                  </a:cxn>
                  <a:cxn ang="0">
                    <a:pos x="345" y="264"/>
                  </a:cxn>
                  <a:cxn ang="0">
                    <a:pos x="301" y="278"/>
                  </a:cxn>
                  <a:cxn ang="0">
                    <a:pos x="246" y="299"/>
                  </a:cxn>
                  <a:cxn ang="0">
                    <a:pos x="205" y="320"/>
                  </a:cxn>
                  <a:cxn ang="0">
                    <a:pos x="177" y="334"/>
                  </a:cxn>
                  <a:cxn ang="0">
                    <a:pos x="140" y="357"/>
                  </a:cxn>
                  <a:cxn ang="0">
                    <a:pos x="114" y="376"/>
                  </a:cxn>
                  <a:cxn ang="0">
                    <a:pos x="86" y="404"/>
                  </a:cxn>
                  <a:cxn ang="0">
                    <a:pos x="63" y="435"/>
                  </a:cxn>
                  <a:cxn ang="0">
                    <a:pos x="32" y="499"/>
                  </a:cxn>
                </a:cxnLst>
                <a:rect l="0" t="0" r="r" b="b"/>
                <a:pathLst>
                  <a:path w="604" h="500">
                    <a:moveTo>
                      <a:pt x="0" y="493"/>
                    </a:moveTo>
                    <a:lnTo>
                      <a:pt x="7" y="463"/>
                    </a:lnTo>
                    <a:lnTo>
                      <a:pt x="12" y="450"/>
                    </a:lnTo>
                    <a:lnTo>
                      <a:pt x="18" y="432"/>
                    </a:lnTo>
                    <a:lnTo>
                      <a:pt x="25" y="416"/>
                    </a:lnTo>
                    <a:lnTo>
                      <a:pt x="32" y="399"/>
                    </a:lnTo>
                    <a:lnTo>
                      <a:pt x="42" y="383"/>
                    </a:lnTo>
                    <a:lnTo>
                      <a:pt x="52" y="370"/>
                    </a:lnTo>
                    <a:lnTo>
                      <a:pt x="63" y="354"/>
                    </a:lnTo>
                    <a:lnTo>
                      <a:pt x="79" y="336"/>
                    </a:lnTo>
                    <a:lnTo>
                      <a:pt x="95" y="321"/>
                    </a:lnTo>
                    <a:lnTo>
                      <a:pt x="110" y="304"/>
                    </a:lnTo>
                    <a:lnTo>
                      <a:pt x="128" y="288"/>
                    </a:lnTo>
                    <a:lnTo>
                      <a:pt x="149" y="273"/>
                    </a:lnTo>
                    <a:lnTo>
                      <a:pt x="169" y="256"/>
                    </a:lnTo>
                    <a:lnTo>
                      <a:pt x="187" y="245"/>
                    </a:lnTo>
                    <a:lnTo>
                      <a:pt x="208" y="228"/>
                    </a:lnTo>
                    <a:lnTo>
                      <a:pt x="225" y="215"/>
                    </a:lnTo>
                    <a:lnTo>
                      <a:pt x="246" y="203"/>
                    </a:lnTo>
                    <a:lnTo>
                      <a:pt x="267" y="190"/>
                    </a:lnTo>
                    <a:lnTo>
                      <a:pt x="292" y="176"/>
                    </a:lnTo>
                    <a:lnTo>
                      <a:pt x="313" y="165"/>
                    </a:lnTo>
                    <a:lnTo>
                      <a:pt x="339" y="154"/>
                    </a:lnTo>
                    <a:lnTo>
                      <a:pt x="363" y="141"/>
                    </a:lnTo>
                    <a:lnTo>
                      <a:pt x="385" y="133"/>
                    </a:lnTo>
                    <a:lnTo>
                      <a:pt x="412" y="125"/>
                    </a:lnTo>
                    <a:lnTo>
                      <a:pt x="432" y="119"/>
                    </a:lnTo>
                    <a:lnTo>
                      <a:pt x="453" y="114"/>
                    </a:lnTo>
                    <a:lnTo>
                      <a:pt x="466" y="0"/>
                    </a:lnTo>
                    <a:lnTo>
                      <a:pt x="475" y="18"/>
                    </a:lnTo>
                    <a:lnTo>
                      <a:pt x="482" y="33"/>
                    </a:lnTo>
                    <a:lnTo>
                      <a:pt x="489" y="51"/>
                    </a:lnTo>
                    <a:lnTo>
                      <a:pt x="496" y="65"/>
                    </a:lnTo>
                    <a:lnTo>
                      <a:pt x="506" y="78"/>
                    </a:lnTo>
                    <a:lnTo>
                      <a:pt x="510" y="89"/>
                    </a:lnTo>
                    <a:lnTo>
                      <a:pt x="519" y="101"/>
                    </a:lnTo>
                    <a:lnTo>
                      <a:pt x="528" y="112"/>
                    </a:lnTo>
                    <a:lnTo>
                      <a:pt x="538" y="121"/>
                    </a:lnTo>
                    <a:lnTo>
                      <a:pt x="551" y="135"/>
                    </a:lnTo>
                    <a:lnTo>
                      <a:pt x="563" y="150"/>
                    </a:lnTo>
                    <a:lnTo>
                      <a:pt x="577" y="162"/>
                    </a:lnTo>
                    <a:lnTo>
                      <a:pt x="591" y="174"/>
                    </a:lnTo>
                    <a:lnTo>
                      <a:pt x="603" y="184"/>
                    </a:lnTo>
                    <a:lnTo>
                      <a:pt x="596" y="194"/>
                    </a:lnTo>
                    <a:lnTo>
                      <a:pt x="583" y="200"/>
                    </a:lnTo>
                    <a:lnTo>
                      <a:pt x="574" y="208"/>
                    </a:lnTo>
                    <a:lnTo>
                      <a:pt x="559" y="219"/>
                    </a:lnTo>
                    <a:lnTo>
                      <a:pt x="548" y="227"/>
                    </a:lnTo>
                    <a:lnTo>
                      <a:pt x="540" y="237"/>
                    </a:lnTo>
                    <a:lnTo>
                      <a:pt x="531" y="247"/>
                    </a:lnTo>
                    <a:lnTo>
                      <a:pt x="520" y="257"/>
                    </a:lnTo>
                    <a:lnTo>
                      <a:pt x="511" y="270"/>
                    </a:lnTo>
                    <a:lnTo>
                      <a:pt x="500" y="280"/>
                    </a:lnTo>
                    <a:lnTo>
                      <a:pt x="491" y="292"/>
                    </a:lnTo>
                    <a:lnTo>
                      <a:pt x="480" y="301"/>
                    </a:lnTo>
                    <a:lnTo>
                      <a:pt x="474" y="313"/>
                    </a:lnTo>
                    <a:lnTo>
                      <a:pt x="466" y="325"/>
                    </a:lnTo>
                    <a:lnTo>
                      <a:pt x="458" y="333"/>
                    </a:lnTo>
                    <a:lnTo>
                      <a:pt x="449" y="346"/>
                    </a:lnTo>
                    <a:lnTo>
                      <a:pt x="439" y="362"/>
                    </a:lnTo>
                    <a:lnTo>
                      <a:pt x="445" y="242"/>
                    </a:lnTo>
                    <a:lnTo>
                      <a:pt x="414" y="246"/>
                    </a:lnTo>
                    <a:lnTo>
                      <a:pt x="389" y="250"/>
                    </a:lnTo>
                    <a:lnTo>
                      <a:pt x="345" y="264"/>
                    </a:lnTo>
                    <a:lnTo>
                      <a:pt x="324" y="270"/>
                    </a:lnTo>
                    <a:lnTo>
                      <a:pt x="301" y="278"/>
                    </a:lnTo>
                    <a:lnTo>
                      <a:pt x="268" y="290"/>
                    </a:lnTo>
                    <a:lnTo>
                      <a:pt x="246" y="299"/>
                    </a:lnTo>
                    <a:lnTo>
                      <a:pt x="223" y="310"/>
                    </a:lnTo>
                    <a:lnTo>
                      <a:pt x="205" y="320"/>
                    </a:lnTo>
                    <a:lnTo>
                      <a:pt x="192" y="328"/>
                    </a:lnTo>
                    <a:lnTo>
                      <a:pt x="177" y="334"/>
                    </a:lnTo>
                    <a:lnTo>
                      <a:pt x="160" y="344"/>
                    </a:lnTo>
                    <a:lnTo>
                      <a:pt x="140" y="357"/>
                    </a:lnTo>
                    <a:lnTo>
                      <a:pt x="126" y="366"/>
                    </a:lnTo>
                    <a:lnTo>
                      <a:pt x="114" y="376"/>
                    </a:lnTo>
                    <a:lnTo>
                      <a:pt x="99" y="393"/>
                    </a:lnTo>
                    <a:lnTo>
                      <a:pt x="86" y="404"/>
                    </a:lnTo>
                    <a:lnTo>
                      <a:pt x="74" y="423"/>
                    </a:lnTo>
                    <a:lnTo>
                      <a:pt x="63" y="435"/>
                    </a:lnTo>
                    <a:lnTo>
                      <a:pt x="52" y="452"/>
                    </a:lnTo>
                    <a:lnTo>
                      <a:pt x="32" y="499"/>
                    </a:lnTo>
                    <a:lnTo>
                      <a:pt x="0" y="493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39" name="Freeform 31"/>
              <p:cNvSpPr>
                <a:spLocks/>
              </p:cNvSpPr>
              <p:nvPr/>
            </p:nvSpPr>
            <p:spPr bwMode="auto">
              <a:xfrm>
                <a:off x="1949" y="1194"/>
                <a:ext cx="50" cy="119"/>
              </a:xfrm>
              <a:custGeom>
                <a:avLst/>
                <a:gdLst/>
                <a:ahLst/>
                <a:cxnLst>
                  <a:cxn ang="0">
                    <a:pos x="0" y="113"/>
                  </a:cxn>
                  <a:cxn ang="0">
                    <a:pos x="43" y="119"/>
                  </a:cxn>
                  <a:cxn ang="0">
                    <a:pos x="49" y="0"/>
                  </a:cxn>
                  <a:cxn ang="0">
                    <a:pos x="28" y="0"/>
                  </a:cxn>
                  <a:cxn ang="0">
                    <a:pos x="5" y="6"/>
                  </a:cxn>
                  <a:cxn ang="0">
                    <a:pos x="0" y="113"/>
                  </a:cxn>
                </a:cxnLst>
                <a:rect l="0" t="0" r="r" b="b"/>
                <a:pathLst>
                  <a:path w="50" h="120">
                    <a:moveTo>
                      <a:pt x="0" y="113"/>
                    </a:moveTo>
                    <a:lnTo>
                      <a:pt x="43" y="119"/>
                    </a:lnTo>
                    <a:lnTo>
                      <a:pt x="49" y="0"/>
                    </a:lnTo>
                    <a:lnTo>
                      <a:pt x="28" y="0"/>
                    </a:lnTo>
                    <a:lnTo>
                      <a:pt x="5" y="6"/>
                    </a:lnTo>
                    <a:lnTo>
                      <a:pt x="0" y="113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40" name="Freeform 32"/>
              <p:cNvSpPr>
                <a:spLocks/>
              </p:cNvSpPr>
              <p:nvPr/>
            </p:nvSpPr>
            <p:spPr bwMode="auto">
              <a:xfrm>
                <a:off x="1962" y="944"/>
                <a:ext cx="57" cy="118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56" y="6"/>
                  </a:cxn>
                  <a:cxn ang="0">
                    <a:pos x="50" y="117"/>
                  </a:cxn>
                  <a:cxn ang="0">
                    <a:pos x="0" y="110"/>
                  </a:cxn>
                  <a:cxn ang="0">
                    <a:pos x="16" y="0"/>
                  </a:cxn>
                </a:cxnLst>
                <a:rect l="0" t="0" r="r" b="b"/>
                <a:pathLst>
                  <a:path w="57" h="118">
                    <a:moveTo>
                      <a:pt x="16" y="0"/>
                    </a:moveTo>
                    <a:lnTo>
                      <a:pt x="56" y="6"/>
                    </a:lnTo>
                    <a:lnTo>
                      <a:pt x="50" y="117"/>
                    </a:lnTo>
                    <a:lnTo>
                      <a:pt x="0" y="110"/>
                    </a:lnTo>
                    <a:lnTo>
                      <a:pt x="16" y="0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  <p:sp>
            <p:nvSpPr>
              <p:cNvPr id="3678241" name="Freeform 33"/>
              <p:cNvSpPr>
                <a:spLocks/>
              </p:cNvSpPr>
              <p:nvPr/>
            </p:nvSpPr>
            <p:spPr bwMode="auto">
              <a:xfrm>
                <a:off x="1543" y="948"/>
                <a:ext cx="619" cy="494"/>
              </a:xfrm>
              <a:custGeom>
                <a:avLst/>
                <a:gdLst/>
                <a:ahLst/>
                <a:cxnLst>
                  <a:cxn ang="0">
                    <a:pos x="7" y="464"/>
                  </a:cxn>
                  <a:cxn ang="0">
                    <a:pos x="19" y="433"/>
                  </a:cxn>
                  <a:cxn ang="0">
                    <a:pos x="32" y="399"/>
                  </a:cxn>
                  <a:cxn ang="0">
                    <a:pos x="53" y="370"/>
                  </a:cxn>
                  <a:cxn ang="0">
                    <a:pos x="81" y="336"/>
                  </a:cxn>
                  <a:cxn ang="0">
                    <a:pos x="112" y="304"/>
                  </a:cxn>
                  <a:cxn ang="0">
                    <a:pos x="151" y="272"/>
                  </a:cxn>
                  <a:cxn ang="0">
                    <a:pos x="190" y="244"/>
                  </a:cxn>
                  <a:cxn ang="0">
                    <a:pos x="229" y="216"/>
                  </a:cxn>
                  <a:cxn ang="0">
                    <a:pos x="273" y="191"/>
                  </a:cxn>
                  <a:cxn ang="0">
                    <a:pos x="319" y="166"/>
                  </a:cxn>
                  <a:cxn ang="0">
                    <a:pos x="370" y="143"/>
                  </a:cxn>
                  <a:cxn ang="0">
                    <a:pos x="419" y="126"/>
                  </a:cxn>
                  <a:cxn ang="0">
                    <a:pos x="465" y="114"/>
                  </a:cxn>
                  <a:cxn ang="0">
                    <a:pos x="482" y="19"/>
                  </a:cxn>
                  <a:cxn ang="0">
                    <a:pos x="499" y="52"/>
                  </a:cxn>
                  <a:cxn ang="0">
                    <a:pos x="514" y="78"/>
                  </a:cxn>
                  <a:cxn ang="0">
                    <a:pos x="530" y="102"/>
                  </a:cxn>
                  <a:cxn ang="0">
                    <a:pos x="548" y="123"/>
                  </a:cxn>
                  <a:cxn ang="0">
                    <a:pos x="575" y="152"/>
                  </a:cxn>
                  <a:cxn ang="0">
                    <a:pos x="605" y="177"/>
                  </a:cxn>
                  <a:cxn ang="0">
                    <a:pos x="609" y="195"/>
                  </a:cxn>
                  <a:cxn ang="0">
                    <a:pos x="586" y="209"/>
                  </a:cxn>
                  <a:cxn ang="0">
                    <a:pos x="561" y="231"/>
                  </a:cxn>
                  <a:cxn ang="0">
                    <a:pos x="543" y="249"/>
                  </a:cxn>
                  <a:cxn ang="0">
                    <a:pos x="522" y="271"/>
                  </a:cxn>
                  <a:cxn ang="0">
                    <a:pos x="502" y="293"/>
                  </a:cxn>
                  <a:cxn ang="0">
                    <a:pos x="485" y="314"/>
                  </a:cxn>
                  <a:cxn ang="0">
                    <a:pos x="469" y="335"/>
                  </a:cxn>
                  <a:cxn ang="0">
                    <a:pos x="450" y="363"/>
                  </a:cxn>
                  <a:cxn ang="0">
                    <a:pos x="423" y="246"/>
                  </a:cxn>
                  <a:cxn ang="0">
                    <a:pos x="351" y="265"/>
                  </a:cxn>
                  <a:cxn ang="0">
                    <a:pos x="309" y="278"/>
                  </a:cxn>
                  <a:cxn ang="0">
                    <a:pos x="251" y="300"/>
                  </a:cxn>
                  <a:cxn ang="0">
                    <a:pos x="205" y="319"/>
                  </a:cxn>
                  <a:cxn ang="0">
                    <a:pos x="171" y="335"/>
                  </a:cxn>
                  <a:cxn ang="0">
                    <a:pos x="132" y="355"/>
                  </a:cxn>
                  <a:cxn ang="0">
                    <a:pos x="100" y="378"/>
                  </a:cxn>
                  <a:cxn ang="0">
                    <a:pos x="71" y="405"/>
                  </a:cxn>
                  <a:cxn ang="0">
                    <a:pos x="45" y="434"/>
                  </a:cxn>
                  <a:cxn ang="0">
                    <a:pos x="21" y="466"/>
                  </a:cxn>
                </a:cxnLst>
                <a:rect l="0" t="0" r="r" b="b"/>
                <a:pathLst>
                  <a:path w="619" h="494">
                    <a:moveTo>
                      <a:pt x="0" y="493"/>
                    </a:moveTo>
                    <a:lnTo>
                      <a:pt x="7" y="464"/>
                    </a:lnTo>
                    <a:lnTo>
                      <a:pt x="12" y="450"/>
                    </a:lnTo>
                    <a:lnTo>
                      <a:pt x="19" y="433"/>
                    </a:lnTo>
                    <a:lnTo>
                      <a:pt x="25" y="415"/>
                    </a:lnTo>
                    <a:lnTo>
                      <a:pt x="32" y="399"/>
                    </a:lnTo>
                    <a:lnTo>
                      <a:pt x="42" y="384"/>
                    </a:lnTo>
                    <a:lnTo>
                      <a:pt x="53" y="370"/>
                    </a:lnTo>
                    <a:lnTo>
                      <a:pt x="65" y="354"/>
                    </a:lnTo>
                    <a:lnTo>
                      <a:pt x="81" y="336"/>
                    </a:lnTo>
                    <a:lnTo>
                      <a:pt x="97" y="319"/>
                    </a:lnTo>
                    <a:lnTo>
                      <a:pt x="112" y="304"/>
                    </a:lnTo>
                    <a:lnTo>
                      <a:pt x="131" y="288"/>
                    </a:lnTo>
                    <a:lnTo>
                      <a:pt x="151" y="272"/>
                    </a:lnTo>
                    <a:lnTo>
                      <a:pt x="172" y="257"/>
                    </a:lnTo>
                    <a:lnTo>
                      <a:pt x="190" y="244"/>
                    </a:lnTo>
                    <a:lnTo>
                      <a:pt x="211" y="229"/>
                    </a:lnTo>
                    <a:lnTo>
                      <a:pt x="229" y="216"/>
                    </a:lnTo>
                    <a:lnTo>
                      <a:pt x="251" y="204"/>
                    </a:lnTo>
                    <a:lnTo>
                      <a:pt x="273" y="191"/>
                    </a:lnTo>
                    <a:lnTo>
                      <a:pt x="298" y="176"/>
                    </a:lnTo>
                    <a:lnTo>
                      <a:pt x="319" y="166"/>
                    </a:lnTo>
                    <a:lnTo>
                      <a:pt x="344" y="155"/>
                    </a:lnTo>
                    <a:lnTo>
                      <a:pt x="370" y="143"/>
                    </a:lnTo>
                    <a:lnTo>
                      <a:pt x="395" y="135"/>
                    </a:lnTo>
                    <a:lnTo>
                      <a:pt x="419" y="126"/>
                    </a:lnTo>
                    <a:lnTo>
                      <a:pt x="438" y="120"/>
                    </a:lnTo>
                    <a:lnTo>
                      <a:pt x="465" y="114"/>
                    </a:lnTo>
                    <a:lnTo>
                      <a:pt x="475" y="0"/>
                    </a:lnTo>
                    <a:lnTo>
                      <a:pt x="482" y="19"/>
                    </a:lnTo>
                    <a:lnTo>
                      <a:pt x="491" y="34"/>
                    </a:lnTo>
                    <a:lnTo>
                      <a:pt x="499" y="52"/>
                    </a:lnTo>
                    <a:lnTo>
                      <a:pt x="506" y="66"/>
                    </a:lnTo>
                    <a:lnTo>
                      <a:pt x="514" y="78"/>
                    </a:lnTo>
                    <a:lnTo>
                      <a:pt x="521" y="91"/>
                    </a:lnTo>
                    <a:lnTo>
                      <a:pt x="530" y="102"/>
                    </a:lnTo>
                    <a:lnTo>
                      <a:pt x="539" y="113"/>
                    </a:lnTo>
                    <a:lnTo>
                      <a:pt x="548" y="123"/>
                    </a:lnTo>
                    <a:lnTo>
                      <a:pt x="562" y="137"/>
                    </a:lnTo>
                    <a:lnTo>
                      <a:pt x="575" y="152"/>
                    </a:lnTo>
                    <a:lnTo>
                      <a:pt x="590" y="164"/>
                    </a:lnTo>
                    <a:lnTo>
                      <a:pt x="605" y="177"/>
                    </a:lnTo>
                    <a:lnTo>
                      <a:pt x="618" y="187"/>
                    </a:lnTo>
                    <a:lnTo>
                      <a:pt x="609" y="195"/>
                    </a:lnTo>
                    <a:lnTo>
                      <a:pt x="596" y="201"/>
                    </a:lnTo>
                    <a:lnTo>
                      <a:pt x="586" y="209"/>
                    </a:lnTo>
                    <a:lnTo>
                      <a:pt x="574" y="219"/>
                    </a:lnTo>
                    <a:lnTo>
                      <a:pt x="561" y="231"/>
                    </a:lnTo>
                    <a:lnTo>
                      <a:pt x="551" y="240"/>
                    </a:lnTo>
                    <a:lnTo>
                      <a:pt x="543" y="249"/>
                    </a:lnTo>
                    <a:lnTo>
                      <a:pt x="534" y="259"/>
                    </a:lnTo>
                    <a:lnTo>
                      <a:pt x="522" y="271"/>
                    </a:lnTo>
                    <a:lnTo>
                      <a:pt x="511" y="282"/>
                    </a:lnTo>
                    <a:lnTo>
                      <a:pt x="502" y="293"/>
                    </a:lnTo>
                    <a:lnTo>
                      <a:pt x="492" y="304"/>
                    </a:lnTo>
                    <a:lnTo>
                      <a:pt x="485" y="314"/>
                    </a:lnTo>
                    <a:lnTo>
                      <a:pt x="476" y="326"/>
                    </a:lnTo>
                    <a:lnTo>
                      <a:pt x="469" y="335"/>
                    </a:lnTo>
                    <a:lnTo>
                      <a:pt x="460" y="347"/>
                    </a:lnTo>
                    <a:lnTo>
                      <a:pt x="450" y="363"/>
                    </a:lnTo>
                    <a:lnTo>
                      <a:pt x="453" y="243"/>
                    </a:lnTo>
                    <a:lnTo>
                      <a:pt x="423" y="246"/>
                    </a:lnTo>
                    <a:lnTo>
                      <a:pt x="398" y="253"/>
                    </a:lnTo>
                    <a:lnTo>
                      <a:pt x="351" y="265"/>
                    </a:lnTo>
                    <a:lnTo>
                      <a:pt x="329" y="271"/>
                    </a:lnTo>
                    <a:lnTo>
                      <a:pt x="309" y="278"/>
                    </a:lnTo>
                    <a:lnTo>
                      <a:pt x="273" y="291"/>
                    </a:lnTo>
                    <a:lnTo>
                      <a:pt x="251" y="300"/>
                    </a:lnTo>
                    <a:lnTo>
                      <a:pt x="226" y="310"/>
                    </a:lnTo>
                    <a:lnTo>
                      <a:pt x="205" y="319"/>
                    </a:lnTo>
                    <a:lnTo>
                      <a:pt x="187" y="327"/>
                    </a:lnTo>
                    <a:lnTo>
                      <a:pt x="171" y="335"/>
                    </a:lnTo>
                    <a:lnTo>
                      <a:pt x="151" y="343"/>
                    </a:lnTo>
                    <a:lnTo>
                      <a:pt x="132" y="355"/>
                    </a:lnTo>
                    <a:lnTo>
                      <a:pt x="117" y="367"/>
                    </a:lnTo>
                    <a:lnTo>
                      <a:pt x="100" y="378"/>
                    </a:lnTo>
                    <a:lnTo>
                      <a:pt x="85" y="392"/>
                    </a:lnTo>
                    <a:lnTo>
                      <a:pt x="71" y="405"/>
                    </a:lnTo>
                    <a:lnTo>
                      <a:pt x="57" y="421"/>
                    </a:lnTo>
                    <a:lnTo>
                      <a:pt x="45" y="434"/>
                    </a:lnTo>
                    <a:lnTo>
                      <a:pt x="32" y="450"/>
                    </a:lnTo>
                    <a:lnTo>
                      <a:pt x="21" y="466"/>
                    </a:lnTo>
                    <a:lnTo>
                      <a:pt x="0" y="493"/>
                    </a:lnTo>
                  </a:path>
                </a:pathLst>
              </a:custGeom>
              <a:solidFill>
                <a:schemeClr val="folHlink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ctr" eaLnBrk="0" hangingPunct="0">
                  <a:lnSpc>
                    <a:spcPct val="90000"/>
                  </a:lnSpc>
                  <a:buClr>
                    <a:srgbClr val="151C77"/>
                  </a:buClr>
                  <a:buSzPct val="80000"/>
                  <a:buFont typeface="Wingdings" pitchFamily="2" charset="2"/>
                  <a:buChar char="•"/>
                  <a:defRPr/>
                </a:pPr>
                <a:endParaRPr lang="en-US" sz="1400" i="1" dirty="0">
                  <a:latin typeface="Arial" pitchFamily="34" charset="0"/>
                </a:endParaRPr>
              </a:p>
            </p:txBody>
          </p:sp>
        </p:grpSp>
      </p:grpSp>
      <p:sp>
        <p:nvSpPr>
          <p:cNvPr id="99332" name="Rectangle 34"/>
          <p:cNvSpPr>
            <a:spLocks noChangeArrowheads="1"/>
          </p:cNvSpPr>
          <p:nvPr/>
        </p:nvSpPr>
        <p:spPr bwMode="auto">
          <a:xfrm>
            <a:off x="1206886" y="3154141"/>
            <a:ext cx="1749869" cy="3603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0940" tIns="41264" rIns="80940" bIns="41264">
            <a:spAutoFit/>
          </a:bodyPr>
          <a:lstStyle/>
          <a:p>
            <a:pPr defTabSz="804644" eaLnBrk="0" hangingPunct="0"/>
            <a:r>
              <a:rPr lang="en-US" sz="1800" b="1" i="1" dirty="0">
                <a:solidFill>
                  <a:schemeClr val="bg1"/>
                </a:solidFill>
                <a:latin typeface="Arial" charset="0"/>
              </a:rPr>
              <a:t>PERFECTION</a:t>
            </a:r>
          </a:p>
        </p:txBody>
      </p:sp>
      <p:sp>
        <p:nvSpPr>
          <p:cNvPr id="99333" name="Rectangle 35"/>
          <p:cNvSpPr>
            <a:spLocks noChangeArrowheads="1"/>
          </p:cNvSpPr>
          <p:nvPr/>
        </p:nvSpPr>
        <p:spPr bwMode="auto">
          <a:xfrm>
            <a:off x="2468972" y="4941213"/>
            <a:ext cx="1108075" cy="357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40" tIns="41264" rIns="80940" bIns="41264">
            <a:spAutoFit/>
          </a:bodyPr>
          <a:lstStyle/>
          <a:p>
            <a:pPr defTabSz="804644" eaLnBrk="0" hangingPunct="0"/>
            <a:r>
              <a:rPr lang="en-US" b="1" i="1" dirty="0">
                <a:solidFill>
                  <a:schemeClr val="bg1"/>
                </a:solidFill>
                <a:latin typeface="Arial" charset="0"/>
              </a:rPr>
              <a:t>PULL</a:t>
            </a:r>
          </a:p>
        </p:txBody>
      </p:sp>
      <p:sp>
        <p:nvSpPr>
          <p:cNvPr id="99334" name="Rectangle 36"/>
          <p:cNvSpPr>
            <a:spLocks noChangeArrowheads="1"/>
          </p:cNvSpPr>
          <p:nvPr/>
        </p:nvSpPr>
        <p:spPr bwMode="auto">
          <a:xfrm>
            <a:off x="4800306" y="4854989"/>
            <a:ext cx="1108075" cy="357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40" tIns="41264" rIns="80940" bIns="41264">
            <a:spAutoFit/>
          </a:bodyPr>
          <a:lstStyle/>
          <a:p>
            <a:pPr defTabSz="804644" eaLnBrk="0" hangingPunct="0"/>
            <a:r>
              <a:rPr lang="en-US" b="1" i="1" dirty="0">
                <a:solidFill>
                  <a:schemeClr val="bg1"/>
                </a:solidFill>
                <a:latin typeface="Arial" charset="0"/>
              </a:rPr>
              <a:t>FLOW</a:t>
            </a:r>
          </a:p>
        </p:txBody>
      </p:sp>
      <p:sp>
        <p:nvSpPr>
          <p:cNvPr id="99335" name="Rectangle 37"/>
          <p:cNvSpPr>
            <a:spLocks noChangeArrowheads="1"/>
          </p:cNvSpPr>
          <p:nvPr/>
        </p:nvSpPr>
        <p:spPr bwMode="auto">
          <a:xfrm>
            <a:off x="3532450" y="2296644"/>
            <a:ext cx="1108075" cy="357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40" tIns="41264" rIns="80940" bIns="41264">
            <a:spAutoFit/>
          </a:bodyPr>
          <a:lstStyle/>
          <a:p>
            <a:pPr defTabSz="804644" eaLnBrk="0" hangingPunct="0"/>
            <a:r>
              <a:rPr lang="en-US" b="1" i="1" dirty="0">
                <a:solidFill>
                  <a:schemeClr val="bg1"/>
                </a:solidFill>
                <a:latin typeface="Arial" charset="0"/>
              </a:rPr>
              <a:t>VALUE</a:t>
            </a:r>
          </a:p>
        </p:txBody>
      </p:sp>
      <p:sp>
        <p:nvSpPr>
          <p:cNvPr id="99336" name="Rectangle 39"/>
          <p:cNvSpPr>
            <a:spLocks noChangeArrowheads="1"/>
          </p:cNvSpPr>
          <p:nvPr/>
        </p:nvSpPr>
        <p:spPr bwMode="auto">
          <a:xfrm>
            <a:off x="5458393" y="3071447"/>
            <a:ext cx="1371600" cy="631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40" tIns="41264" rIns="80940" bIns="41264">
            <a:spAutoFit/>
          </a:bodyPr>
          <a:lstStyle/>
          <a:p>
            <a:pPr defTabSz="804644" eaLnBrk="0" hangingPunct="0"/>
            <a:r>
              <a:rPr lang="en-US" b="1" i="1" dirty="0">
                <a:solidFill>
                  <a:schemeClr val="bg1"/>
                </a:solidFill>
                <a:latin typeface="Arial" charset="0"/>
              </a:rPr>
              <a:t>VALUE STREAM</a:t>
            </a:r>
          </a:p>
        </p:txBody>
      </p:sp>
      <p:sp>
        <p:nvSpPr>
          <p:cNvPr id="99337" name="Rectangle 40"/>
          <p:cNvSpPr>
            <a:spLocks noChangeArrowheads="1"/>
          </p:cNvSpPr>
          <p:nvPr/>
        </p:nvSpPr>
        <p:spPr bwMode="auto">
          <a:xfrm>
            <a:off x="7086600" y="2933363"/>
            <a:ext cx="1884363" cy="101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5" tIns="45708" rIns="91415" bIns="45708">
            <a:spAutoFit/>
          </a:bodyPr>
          <a:lstStyle/>
          <a:p>
            <a:pPr eaLnBrk="0" hangingPunct="0"/>
            <a:r>
              <a:rPr lang="en-US" sz="1200" dirty="0" smtClean="0">
                <a:latin typeface="Arial" charset="0"/>
              </a:rPr>
              <a:t>Understand </a:t>
            </a:r>
            <a:r>
              <a:rPr lang="en-US" sz="1200" dirty="0">
                <a:latin typeface="Arial" charset="0"/>
              </a:rPr>
              <a:t>the </a:t>
            </a:r>
            <a:r>
              <a:rPr lang="en-US" sz="1200" u="sng" dirty="0">
                <a:latin typeface="Arial" charset="0"/>
              </a:rPr>
              <a:t>Value Stream</a:t>
            </a:r>
            <a:r>
              <a:rPr lang="en-US" sz="1200" dirty="0">
                <a:latin typeface="Arial" charset="0"/>
              </a:rPr>
              <a:t> (set of activities) for each </a:t>
            </a:r>
            <a:r>
              <a:rPr lang="en-US" sz="1200" dirty="0" smtClean="0">
                <a:latin typeface="Arial" charset="0"/>
              </a:rPr>
              <a:t>service </a:t>
            </a:r>
            <a:r>
              <a:rPr lang="en-US" sz="1200" dirty="0">
                <a:latin typeface="Arial" charset="0"/>
              </a:rPr>
              <a:t>/ process while removing </a:t>
            </a:r>
            <a:r>
              <a:rPr lang="en-US" sz="1200" b="1" dirty="0">
                <a:latin typeface="Arial" charset="0"/>
              </a:rPr>
              <a:t>waste</a:t>
            </a:r>
            <a:r>
              <a:rPr lang="en-US" sz="1200" dirty="0">
                <a:latin typeface="Arial" charset="0"/>
              </a:rPr>
              <a:t>. </a:t>
            </a:r>
          </a:p>
        </p:txBody>
      </p:sp>
      <p:sp>
        <p:nvSpPr>
          <p:cNvPr id="99338" name="Rectangle 41"/>
          <p:cNvSpPr>
            <a:spLocks noChangeArrowheads="1"/>
          </p:cNvSpPr>
          <p:nvPr/>
        </p:nvSpPr>
        <p:spPr bwMode="auto">
          <a:xfrm>
            <a:off x="6164051" y="5212176"/>
            <a:ext cx="2362200" cy="138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5" tIns="45708" rIns="91415" bIns="45708">
            <a:spAutoFit/>
          </a:bodyPr>
          <a:lstStyle/>
          <a:p>
            <a:pPr algn="ctr" eaLnBrk="0" hangingPunct="0"/>
            <a:r>
              <a:rPr lang="en-US" sz="1200" dirty="0" smtClean="0">
                <a:latin typeface="Arial" charset="0"/>
              </a:rPr>
              <a:t>Patients, information, medication, etc. should </a:t>
            </a:r>
            <a:r>
              <a:rPr lang="en-US" sz="1200" u="sng" dirty="0" smtClean="0">
                <a:latin typeface="Arial" charset="0"/>
              </a:rPr>
              <a:t>flow</a:t>
            </a:r>
            <a:r>
              <a:rPr lang="en-US" sz="1200" dirty="0" smtClean="0">
                <a:latin typeface="Arial" charset="0"/>
              </a:rPr>
              <a:t> continuously through the system, from beginning to end, with no stoppages or backflows. Re-design the process to eliminate waste.</a:t>
            </a:r>
          </a:p>
        </p:txBody>
      </p:sp>
      <p:sp>
        <p:nvSpPr>
          <p:cNvPr id="99339" name="Rectangle 42"/>
          <p:cNvSpPr>
            <a:spLocks noChangeArrowheads="1"/>
          </p:cNvSpPr>
          <p:nvPr/>
        </p:nvSpPr>
        <p:spPr bwMode="auto">
          <a:xfrm>
            <a:off x="79912" y="5516667"/>
            <a:ext cx="2362200" cy="120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5" tIns="45708" rIns="91415" bIns="4570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dirty="0" smtClean="0">
                <a:latin typeface="Arial" charset="0"/>
              </a:rPr>
              <a:t>The patient </a:t>
            </a:r>
            <a:r>
              <a:rPr lang="en-US" sz="1200" u="sng" dirty="0" smtClean="0">
                <a:latin typeface="Arial" charset="0"/>
              </a:rPr>
              <a:t>pulls</a:t>
            </a:r>
            <a:r>
              <a:rPr lang="en-US" sz="1200" dirty="0" smtClean="0">
                <a:latin typeface="Arial" charset="0"/>
              </a:rPr>
              <a:t> the service, on demand, one by one, exactly as needed. A system in which nothing is produced by a supplier until the customer signals a need</a:t>
            </a:r>
          </a:p>
        </p:txBody>
      </p:sp>
      <p:sp>
        <p:nvSpPr>
          <p:cNvPr id="99340" name="Rectangle 43"/>
          <p:cNvSpPr>
            <a:spLocks noChangeArrowheads="1"/>
          </p:cNvSpPr>
          <p:nvPr/>
        </p:nvSpPr>
        <p:spPr bwMode="auto">
          <a:xfrm>
            <a:off x="42213" y="3044196"/>
            <a:ext cx="1261012" cy="46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5" tIns="45708" rIns="91415" bIns="45708">
            <a:spAutoFit/>
          </a:bodyPr>
          <a:lstStyle/>
          <a:p>
            <a:pPr eaLnBrk="0" hangingPunct="0"/>
            <a:r>
              <a:rPr lang="en-US" sz="1200" dirty="0" smtClean="0">
                <a:latin typeface="Arial" charset="0"/>
              </a:rPr>
              <a:t>3.4 Defects PMO!</a:t>
            </a:r>
            <a:endParaRPr lang="en-US" sz="1200" dirty="0">
              <a:latin typeface="Arial" charset="0"/>
            </a:endParaRPr>
          </a:p>
        </p:txBody>
      </p:sp>
      <p:sp>
        <p:nvSpPr>
          <p:cNvPr id="99341" name="Rectangle 44"/>
          <p:cNvSpPr>
            <a:spLocks noChangeArrowheads="1"/>
          </p:cNvSpPr>
          <p:nvPr/>
        </p:nvSpPr>
        <p:spPr bwMode="auto">
          <a:xfrm>
            <a:off x="2669271" y="1295400"/>
            <a:ext cx="2915940" cy="46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5" tIns="45708" rIns="91415" bIns="45708">
            <a:spAutoFit/>
          </a:bodyPr>
          <a:lstStyle/>
          <a:p>
            <a:pPr algn="ctr" eaLnBrk="0" hangingPunct="0"/>
            <a:r>
              <a:rPr lang="en-US" sz="1200" dirty="0" smtClean="0">
                <a:latin typeface="Arial" charset="0"/>
              </a:rPr>
              <a:t>Determine </a:t>
            </a:r>
            <a:r>
              <a:rPr lang="en-US" sz="1200" b="1" i="1" u="sng" dirty="0">
                <a:latin typeface="Arial" charset="0"/>
              </a:rPr>
              <a:t>value</a:t>
            </a:r>
            <a:r>
              <a:rPr lang="en-US" sz="1200" b="1" dirty="0">
                <a:latin typeface="Arial" charset="0"/>
              </a:rPr>
              <a:t> </a:t>
            </a:r>
            <a:r>
              <a:rPr lang="en-US" sz="1200" dirty="0">
                <a:latin typeface="Arial" charset="0"/>
              </a:rPr>
              <a:t>from the perspective </a:t>
            </a:r>
          </a:p>
          <a:p>
            <a:pPr algn="ctr" eaLnBrk="0" hangingPunct="0"/>
            <a:r>
              <a:rPr lang="en-US" sz="1200" dirty="0">
                <a:latin typeface="Arial" charset="0"/>
              </a:rPr>
              <a:t>of the customer </a:t>
            </a:r>
          </a:p>
        </p:txBody>
      </p:sp>
      <p:sp>
        <p:nvSpPr>
          <p:cNvPr id="44" name="Slide Number Placeholder 21"/>
          <p:cNvSpPr txBox="1">
            <a:spLocks/>
          </p:cNvSpPr>
          <p:nvPr/>
        </p:nvSpPr>
        <p:spPr bwMode="auto">
          <a:xfrm>
            <a:off x="228600" y="63246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29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9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/>
      <p:bldP spid="99333" grpId="0"/>
      <p:bldP spid="99334" grpId="0"/>
      <p:bldP spid="99335" grpId="0"/>
      <p:bldP spid="99336" grpId="0"/>
      <p:bldP spid="99337" grpId="0"/>
      <p:bldP spid="99338" grpId="0"/>
      <p:bldP spid="99339" grpId="0"/>
      <p:bldP spid="99340" grpId="0"/>
      <p:bldP spid="993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/>
              <a:t>Analyzing Processes in our Practices</a:t>
            </a:r>
          </a:p>
        </p:txBody>
      </p:sp>
      <p:sp>
        <p:nvSpPr>
          <p:cNvPr id="5017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371600" y="1550986"/>
            <a:ext cx="4495800" cy="1192213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US" sz="1600" dirty="0" smtClean="0">
                <a:latin typeface="Calibri" pitchFamily="34" charset="0"/>
              </a:rPr>
              <a:t>Activities that transform material , information, or people into something that the customer cares about ($)</a:t>
            </a:r>
          </a:p>
          <a:p>
            <a:pPr marL="0" indent="0" eaLnBrk="1" hangingPunct="1">
              <a:spcBef>
                <a:spcPts val="600"/>
              </a:spcBef>
            </a:pPr>
            <a:r>
              <a:rPr lang="en-US" sz="1600" dirty="0" smtClean="0">
                <a:latin typeface="Calibri" pitchFamily="34" charset="0"/>
              </a:rPr>
              <a:t> Diagnosis, treatment, care plan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228600" y="6324600"/>
            <a:ext cx="457200" cy="304800"/>
          </a:xfrm>
        </p:spPr>
        <p:txBody>
          <a:bodyPr/>
          <a:lstStyle/>
          <a:p>
            <a:pPr>
              <a:defRPr/>
            </a:pPr>
            <a:fld id="{3A42E9F5-88FE-4979-B334-EC198F453026}" type="slidenum">
              <a:rPr lang="en-US" sz="1200" smtClean="0">
                <a:solidFill>
                  <a:schemeClr val="bg1"/>
                </a:solidFill>
                <a:latin typeface="+mn-lt"/>
              </a:rPr>
              <a:pPr>
                <a:defRPr/>
              </a:pPr>
              <a:t>26</a:t>
            </a:fld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33124" name="Group 3"/>
          <p:cNvGrpSpPr>
            <a:grpSpLocks/>
          </p:cNvGrpSpPr>
          <p:nvPr/>
        </p:nvGrpSpPr>
        <p:grpSpPr bwMode="auto">
          <a:xfrm>
            <a:off x="5029200" y="2133600"/>
            <a:ext cx="3810000" cy="3581400"/>
            <a:chOff x="3312" y="2256"/>
            <a:chExt cx="1362" cy="1350"/>
          </a:xfrm>
        </p:grpSpPr>
        <p:sp>
          <p:nvSpPr>
            <p:cNvPr id="133136" name="Line 4"/>
            <p:cNvSpPr>
              <a:spLocks noChangeShapeType="1"/>
            </p:cNvSpPr>
            <p:nvPr/>
          </p:nvSpPr>
          <p:spPr bwMode="auto">
            <a:xfrm>
              <a:off x="4015" y="2627"/>
              <a:ext cx="1" cy="773"/>
            </a:xfrm>
            <a:prstGeom prst="line">
              <a:avLst/>
            </a:prstGeom>
            <a:noFill/>
            <a:ln w="57150" cmpd="thinThick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7" name="Line 5"/>
            <p:cNvSpPr>
              <a:spLocks noChangeShapeType="1"/>
            </p:cNvSpPr>
            <p:nvPr/>
          </p:nvSpPr>
          <p:spPr bwMode="auto">
            <a:xfrm flipV="1">
              <a:off x="4015" y="2917"/>
              <a:ext cx="659" cy="483"/>
            </a:xfrm>
            <a:prstGeom prst="line">
              <a:avLst/>
            </a:prstGeom>
            <a:noFill/>
            <a:ln w="57150" cmpd="thinThick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8" name="Arc 6"/>
            <p:cNvSpPr>
              <a:spLocks/>
            </p:cNvSpPr>
            <p:nvPr/>
          </p:nvSpPr>
          <p:spPr bwMode="auto">
            <a:xfrm>
              <a:off x="3990" y="2256"/>
              <a:ext cx="464" cy="675"/>
            </a:xfrm>
            <a:custGeom>
              <a:avLst/>
              <a:gdLst>
                <a:gd name="T0" fmla="*/ 0 w 14784"/>
                <a:gd name="T1" fmla="*/ 0 h 21600"/>
                <a:gd name="T2" fmla="*/ 0 w 14784"/>
                <a:gd name="T3" fmla="*/ 0 h 21600"/>
                <a:gd name="T4" fmla="*/ 0 w 14784"/>
                <a:gd name="T5" fmla="*/ 0 h 21600"/>
                <a:gd name="T6" fmla="*/ 0 60000 65536"/>
                <a:gd name="T7" fmla="*/ 0 60000 65536"/>
                <a:gd name="T8" fmla="*/ 0 60000 65536"/>
                <a:gd name="T9" fmla="*/ 0 w 14784"/>
                <a:gd name="T10" fmla="*/ 0 h 21600"/>
                <a:gd name="T11" fmla="*/ 14784 w 1478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84" h="21600" fill="none" extrusionOk="0">
                  <a:moveTo>
                    <a:pt x="-1" y="0"/>
                  </a:moveTo>
                  <a:cubicBezTo>
                    <a:pt x="5492" y="0"/>
                    <a:pt x="10779" y="2092"/>
                    <a:pt x="14783" y="5852"/>
                  </a:cubicBezTo>
                </a:path>
                <a:path w="14784" h="21600" stroke="0" extrusionOk="0">
                  <a:moveTo>
                    <a:pt x="-1" y="0"/>
                  </a:moveTo>
                  <a:cubicBezTo>
                    <a:pt x="5492" y="0"/>
                    <a:pt x="10779" y="2092"/>
                    <a:pt x="14783" y="5852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9999FF"/>
            </a:solidFill>
            <a:ln w="57150" cmpd="thinThick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9" name="Arc 7"/>
            <p:cNvSpPr>
              <a:spLocks/>
            </p:cNvSpPr>
            <p:nvPr/>
          </p:nvSpPr>
          <p:spPr bwMode="auto">
            <a:xfrm>
              <a:off x="3325" y="2439"/>
              <a:ext cx="1343" cy="1167"/>
            </a:xfrm>
            <a:custGeom>
              <a:avLst/>
              <a:gdLst>
                <a:gd name="T0" fmla="*/ 0 w 42787"/>
                <a:gd name="T1" fmla="*/ 0 h 37348"/>
                <a:gd name="T2" fmla="*/ 0 w 42787"/>
                <a:gd name="T3" fmla="*/ 0 h 37348"/>
                <a:gd name="T4" fmla="*/ 0 w 42787"/>
                <a:gd name="T5" fmla="*/ 0 h 37348"/>
                <a:gd name="T6" fmla="*/ 0 60000 65536"/>
                <a:gd name="T7" fmla="*/ 0 60000 65536"/>
                <a:gd name="T8" fmla="*/ 0 60000 65536"/>
                <a:gd name="T9" fmla="*/ 0 w 42787"/>
                <a:gd name="T10" fmla="*/ 0 h 37348"/>
                <a:gd name="T11" fmla="*/ 42787 w 42787"/>
                <a:gd name="T12" fmla="*/ 37348 h 373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787" h="37348" fill="none" extrusionOk="0">
                  <a:moveTo>
                    <a:pt x="35970" y="0"/>
                  </a:moveTo>
                  <a:cubicBezTo>
                    <a:pt x="40320" y="4082"/>
                    <a:pt x="42787" y="9782"/>
                    <a:pt x="42787" y="15748"/>
                  </a:cubicBezTo>
                  <a:cubicBezTo>
                    <a:pt x="42787" y="27677"/>
                    <a:pt x="33116" y="37348"/>
                    <a:pt x="21187" y="37348"/>
                  </a:cubicBezTo>
                  <a:cubicBezTo>
                    <a:pt x="10878" y="37348"/>
                    <a:pt x="2006" y="30063"/>
                    <a:pt x="0" y="19952"/>
                  </a:cubicBezTo>
                </a:path>
                <a:path w="42787" h="37348" stroke="0" extrusionOk="0">
                  <a:moveTo>
                    <a:pt x="35970" y="0"/>
                  </a:moveTo>
                  <a:cubicBezTo>
                    <a:pt x="40320" y="4082"/>
                    <a:pt x="42787" y="9782"/>
                    <a:pt x="42787" y="15748"/>
                  </a:cubicBezTo>
                  <a:cubicBezTo>
                    <a:pt x="42787" y="27677"/>
                    <a:pt x="33116" y="37348"/>
                    <a:pt x="21187" y="37348"/>
                  </a:cubicBezTo>
                  <a:cubicBezTo>
                    <a:pt x="10878" y="37348"/>
                    <a:pt x="2006" y="30063"/>
                    <a:pt x="0" y="19952"/>
                  </a:cubicBezTo>
                  <a:lnTo>
                    <a:pt x="21187" y="15748"/>
                  </a:lnTo>
                  <a:close/>
                </a:path>
              </a:pathLst>
            </a:custGeom>
            <a:solidFill>
              <a:srgbClr val="993366"/>
            </a:solidFill>
            <a:ln w="57150" cmpd="thinThick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0" name="Arc 8"/>
            <p:cNvSpPr>
              <a:spLocks/>
            </p:cNvSpPr>
            <p:nvPr/>
          </p:nvSpPr>
          <p:spPr bwMode="auto">
            <a:xfrm>
              <a:off x="3312" y="2256"/>
              <a:ext cx="678" cy="806"/>
            </a:xfrm>
            <a:custGeom>
              <a:avLst/>
              <a:gdLst>
                <a:gd name="T0" fmla="*/ 0 w 21600"/>
                <a:gd name="T1" fmla="*/ 0 h 25805"/>
                <a:gd name="T2" fmla="*/ 0 w 21600"/>
                <a:gd name="T3" fmla="*/ 0 h 25805"/>
                <a:gd name="T4" fmla="*/ 0 w 21600"/>
                <a:gd name="T5" fmla="*/ 0 h 2580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5805"/>
                <a:gd name="T11" fmla="*/ 21600 w 21600"/>
                <a:gd name="T12" fmla="*/ 25805 h 258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5805" fill="none" extrusionOk="0">
                  <a:moveTo>
                    <a:pt x="413" y="25804"/>
                  </a:moveTo>
                  <a:cubicBezTo>
                    <a:pt x="138" y="24420"/>
                    <a:pt x="0" y="23011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21600" h="25805" stroke="0" extrusionOk="0">
                  <a:moveTo>
                    <a:pt x="413" y="25804"/>
                  </a:moveTo>
                  <a:cubicBezTo>
                    <a:pt x="138" y="24420"/>
                    <a:pt x="0" y="23011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FFFFCC"/>
            </a:solidFill>
            <a:ln w="57150" cmpd="thinThick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25" name="Text Box 9"/>
          <p:cNvSpPr txBox="1">
            <a:spLocks noChangeArrowheads="1"/>
          </p:cNvSpPr>
          <p:nvPr/>
        </p:nvSpPr>
        <p:spPr bwMode="auto">
          <a:xfrm>
            <a:off x="5327650" y="2743200"/>
            <a:ext cx="1758950" cy="11874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Tahoma" pitchFamily="34" charset="0"/>
              </a:rPr>
              <a:t>Non-Value-Added</a:t>
            </a:r>
            <a:br>
              <a:rPr lang="en-US" sz="2400">
                <a:latin typeface="Tahoma" pitchFamily="34" charset="0"/>
              </a:rPr>
            </a:br>
            <a:r>
              <a:rPr lang="en-US" sz="2400">
                <a:latin typeface="Tahoma" pitchFamily="34" charset="0"/>
              </a:rPr>
              <a:t>(</a:t>
            </a:r>
            <a:r>
              <a:rPr lang="en-US" sz="2400" u="sng">
                <a:latin typeface="Tahoma" pitchFamily="34" charset="0"/>
              </a:rPr>
              <a:t>Required</a:t>
            </a:r>
            <a:r>
              <a:rPr lang="en-US" sz="2400">
                <a:latin typeface="Tahoma" pitchFamily="34" charset="0"/>
              </a:rPr>
              <a:t>)</a:t>
            </a:r>
          </a:p>
        </p:txBody>
      </p:sp>
      <p:sp>
        <p:nvSpPr>
          <p:cNvPr id="133126" name="Text Box 10"/>
          <p:cNvSpPr txBox="1">
            <a:spLocks noChangeArrowheads="1"/>
          </p:cNvSpPr>
          <p:nvPr/>
        </p:nvSpPr>
        <p:spPr bwMode="auto">
          <a:xfrm>
            <a:off x="5715000" y="4114800"/>
            <a:ext cx="2490788" cy="11874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EA79E"/>
                </a:solidFill>
                <a:latin typeface="Tahoma" pitchFamily="34" charset="0"/>
              </a:rPr>
              <a:t>Non  Value-Added,</a:t>
            </a:r>
            <a:br>
              <a:rPr lang="en-US" sz="2400">
                <a:solidFill>
                  <a:srgbClr val="FEA79E"/>
                </a:solidFill>
                <a:latin typeface="Tahoma" pitchFamily="34" charset="0"/>
              </a:rPr>
            </a:br>
            <a:r>
              <a:rPr lang="en-US" sz="2400" u="sng">
                <a:solidFill>
                  <a:srgbClr val="FEA79E"/>
                </a:solidFill>
                <a:latin typeface="Tahoma" pitchFamily="34" charset="0"/>
              </a:rPr>
              <a:t>Pure waste</a:t>
            </a:r>
          </a:p>
        </p:txBody>
      </p:sp>
      <p:sp>
        <p:nvSpPr>
          <p:cNvPr id="133127" name="Text Box 11"/>
          <p:cNvSpPr txBox="1">
            <a:spLocks noChangeArrowheads="1"/>
          </p:cNvSpPr>
          <p:nvPr/>
        </p:nvSpPr>
        <p:spPr bwMode="auto">
          <a:xfrm>
            <a:off x="6735763" y="2289175"/>
            <a:ext cx="1370012" cy="822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Tahoma" pitchFamily="34" charset="0"/>
              </a:rPr>
              <a:t>Value Added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371600" y="1093787"/>
            <a:ext cx="2609850" cy="369888"/>
          </a:xfrm>
          <a:prstGeom prst="rect">
            <a:avLst/>
          </a:prstGeom>
          <a:solidFill>
            <a:srgbClr val="939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sz="1800" b="1" dirty="0"/>
              <a:t>Value-Added Work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41438" y="3233737"/>
            <a:ext cx="3048000" cy="908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300"/>
              </a:spcAft>
              <a:buClr>
                <a:schemeClr val="accent1">
                  <a:lumMod val="50000"/>
                </a:schemeClr>
              </a:buClr>
              <a:buSzPct val="125000"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No value in the customer’s eyes, but can’t be avoided</a:t>
            </a:r>
          </a:p>
          <a:p>
            <a:pPr>
              <a:spcBef>
                <a:spcPts val="30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Pct val="125000"/>
              <a:buFont typeface="Courier New" pitchFamily="49" charset="0"/>
              <a:buChar char="o"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   Billing, Regulatory tasks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4400" y="4598987"/>
            <a:ext cx="5867400" cy="119221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spcBef>
                <a:spcPts val="60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Pct val="125000"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Consumes resources but doesn’t add value.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Pct val="125000"/>
              <a:buFont typeface="Courier New" pitchFamily="49" charset="0"/>
              <a:buChar char="o"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    Looking for supplies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Pct val="125000"/>
              <a:buFont typeface="Courier New" pitchFamily="49" charset="0"/>
              <a:buChar char="o"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    Staff waiting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Pct val="125000"/>
              <a:buFont typeface="Courier New" pitchFamily="49" charset="0"/>
              <a:buChar char="o"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    Re-work, redundant paperwork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341438" y="2852737"/>
            <a:ext cx="2792412" cy="36988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b="1"/>
              <a:t>Required Non-Value</a:t>
            </a:r>
          </a:p>
        </p:txBody>
      </p:sp>
      <p:sp>
        <p:nvSpPr>
          <p:cNvPr id="133132" name="Rectangle 19"/>
          <p:cNvSpPr>
            <a:spLocks noChangeArrowheads="1"/>
          </p:cNvSpPr>
          <p:nvPr/>
        </p:nvSpPr>
        <p:spPr bwMode="auto">
          <a:xfrm>
            <a:off x="1371600" y="4244975"/>
            <a:ext cx="3505200" cy="369887"/>
          </a:xfrm>
          <a:prstGeom prst="rect">
            <a:avLst/>
          </a:prstGeom>
          <a:solidFill>
            <a:srgbClr val="C7557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b="1"/>
              <a:t>Pure waste –Non Value</a:t>
            </a:r>
            <a:endParaRPr lang="en-US" sz="1800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 rot="-2504141">
            <a:off x="28575" y="3397250"/>
            <a:ext cx="1339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rgbClr val="FF0000"/>
                </a:solidFill>
              </a:rPr>
              <a:t>Minimize</a:t>
            </a:r>
          </a:p>
        </p:txBody>
      </p:sp>
      <p:sp>
        <p:nvSpPr>
          <p:cNvPr id="133134" name="TextBox 22"/>
          <p:cNvSpPr txBox="1">
            <a:spLocks noChangeArrowheads="1"/>
          </p:cNvSpPr>
          <p:nvPr/>
        </p:nvSpPr>
        <p:spPr bwMode="auto">
          <a:xfrm rot="-2504141">
            <a:off x="98425" y="4862512"/>
            <a:ext cx="1392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i="1">
                <a:solidFill>
                  <a:srgbClr val="FF0000"/>
                </a:solidFill>
              </a:rPr>
              <a:t>Eliminate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 rot="-2504141">
            <a:off x="115888" y="2087562"/>
            <a:ext cx="14493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i="1">
                <a:solidFill>
                  <a:srgbClr val="FF0000"/>
                </a:solidFill>
              </a:rPr>
              <a:t>Increase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  <p:bldP spid="15" grpId="0" animBg="1"/>
      <p:bldP spid="17" grpId="0"/>
      <p:bldP spid="19" grpId="0" animBg="1"/>
      <p:bldP spid="21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3738"/>
            <a:ext cx="9144000" cy="886854"/>
          </a:xfrm>
          <a:solidFill>
            <a:srgbClr val="4F81BD"/>
          </a:solidFill>
        </p:spPr>
        <p:txBody>
          <a:bodyPr>
            <a:normAutofit/>
          </a:bodyPr>
          <a:lstStyle/>
          <a:p>
            <a:r>
              <a:rPr lang="en-US" dirty="0" smtClean="0"/>
              <a:t>Identify Waste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“Anything other than the minimum amount of equipment, materials, parts, space, and worker’s time, which are absolutely essential to add value to the product”- </a:t>
            </a:r>
            <a:r>
              <a:rPr lang="en-US" dirty="0" err="1" smtClean="0"/>
              <a:t>Fujio</a:t>
            </a:r>
            <a:r>
              <a:rPr lang="en-US" dirty="0" smtClean="0"/>
              <a:t> Cho, Toyota</a:t>
            </a:r>
          </a:p>
          <a:p>
            <a:r>
              <a:rPr lang="en-US" dirty="0" smtClean="0"/>
              <a:t>Waste adds time and cost, but no value from the </a:t>
            </a:r>
            <a:r>
              <a:rPr lang="en-US" i="1" u="sng" dirty="0" smtClean="0"/>
              <a:t>patients point of view</a:t>
            </a:r>
            <a:r>
              <a:rPr lang="en-US" dirty="0" smtClean="0"/>
              <a:t>. </a:t>
            </a:r>
          </a:p>
          <a:p>
            <a:r>
              <a:rPr lang="en-US" dirty="0" smtClean="0"/>
              <a:t>Would you be willing to pay for it? Probably not.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1000" dirty="0" smtClean="0"/>
              <a:t>Source: Maryland Technology Enterprise Institute. A. James Clark School of Engineering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828" y="4799793"/>
            <a:ext cx="3020922" cy="205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8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Eight Wastes</a:t>
            </a:r>
            <a:br>
              <a:rPr lang="en-US" dirty="0" smtClean="0"/>
            </a:br>
            <a:r>
              <a:rPr lang="en-US" sz="2000" dirty="0" smtClean="0"/>
              <a:t>DOWN TIME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b="1" dirty="0"/>
              <a:t>D</a:t>
            </a:r>
            <a:r>
              <a:rPr lang="en-US" sz="2200" dirty="0" smtClean="0"/>
              <a:t>efects</a:t>
            </a:r>
          </a:p>
          <a:p>
            <a:r>
              <a:rPr lang="en-US" sz="2200" b="1" dirty="0" smtClean="0"/>
              <a:t>O</a:t>
            </a:r>
            <a:r>
              <a:rPr lang="en-US" sz="2200" dirty="0" smtClean="0"/>
              <a:t>verproduction</a:t>
            </a:r>
          </a:p>
          <a:p>
            <a:r>
              <a:rPr lang="en-US" sz="2200" b="1" dirty="0" smtClean="0"/>
              <a:t>W</a:t>
            </a:r>
            <a:r>
              <a:rPr lang="en-US" sz="2200" dirty="0" smtClean="0"/>
              <a:t>aiting</a:t>
            </a:r>
          </a:p>
          <a:p>
            <a:r>
              <a:rPr lang="en-US" sz="2200" b="1" dirty="0" smtClean="0"/>
              <a:t>N</a:t>
            </a:r>
            <a:r>
              <a:rPr lang="en-US" sz="2200" dirty="0" smtClean="0"/>
              <a:t>on-value added production (</a:t>
            </a:r>
            <a:r>
              <a:rPr lang="en-US" sz="2200" dirty="0" err="1" smtClean="0"/>
              <a:t>overprocessing</a:t>
            </a:r>
            <a:r>
              <a:rPr lang="en-US" sz="2200" dirty="0" smtClean="0"/>
              <a:t>)</a:t>
            </a:r>
          </a:p>
          <a:p>
            <a:r>
              <a:rPr lang="en-US" sz="2200" b="1" dirty="0" smtClean="0"/>
              <a:t>T</a:t>
            </a:r>
            <a:r>
              <a:rPr lang="en-US" sz="2200" dirty="0" smtClean="0"/>
              <a:t>ransportation</a:t>
            </a:r>
          </a:p>
          <a:p>
            <a:r>
              <a:rPr lang="en-US" sz="2200" b="1" dirty="0" smtClean="0"/>
              <a:t>I</a:t>
            </a:r>
            <a:r>
              <a:rPr lang="en-US" sz="2200" dirty="0" smtClean="0"/>
              <a:t>nventory</a:t>
            </a:r>
          </a:p>
          <a:p>
            <a:r>
              <a:rPr lang="en-US" sz="2200" b="1" dirty="0" smtClean="0"/>
              <a:t>M</a:t>
            </a:r>
            <a:r>
              <a:rPr lang="en-US" sz="2200" dirty="0" smtClean="0"/>
              <a:t>otion</a:t>
            </a:r>
          </a:p>
          <a:p>
            <a:r>
              <a:rPr lang="en-US" sz="2200" b="1" dirty="0" smtClean="0"/>
              <a:t>E</a:t>
            </a:r>
            <a:r>
              <a:rPr lang="en-US" sz="2200" dirty="0" smtClean="0"/>
              <a:t>mployees who are underutilized (underutilization)</a:t>
            </a:r>
          </a:p>
          <a:p>
            <a:pPr>
              <a:buNone/>
            </a:pPr>
            <a:endParaRPr lang="en-US" sz="2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63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Eight Wastes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1864"/>
          </a:xfrm>
        </p:spPr>
        <p:txBody>
          <a:bodyPr>
            <a:normAutofit fontScale="47500" lnSpcReduction="2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Overproduction</a:t>
            </a:r>
            <a:endParaRPr lang="en-US" dirty="0"/>
          </a:p>
          <a:p>
            <a:r>
              <a:rPr lang="en-US" dirty="0" smtClean="0"/>
              <a:t>Scanning lab results twice</a:t>
            </a:r>
          </a:p>
          <a:p>
            <a:r>
              <a:rPr lang="en-US" dirty="0" smtClean="0"/>
              <a:t>Repeating registration paperwork, </a:t>
            </a:r>
            <a:r>
              <a:rPr lang="en-US" dirty="0" err="1" smtClean="0"/>
              <a:t>etc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Defects</a:t>
            </a:r>
            <a:endParaRPr lang="en-US" dirty="0"/>
          </a:p>
          <a:p>
            <a:r>
              <a:rPr lang="en-US" dirty="0" smtClean="0"/>
              <a:t>Incorrect scheduling / double-booking</a:t>
            </a:r>
          </a:p>
          <a:p>
            <a:r>
              <a:rPr lang="en-US" dirty="0" smtClean="0"/>
              <a:t>Scanning Errors</a:t>
            </a:r>
          </a:p>
          <a:p>
            <a:r>
              <a:rPr lang="en-US" dirty="0" smtClean="0"/>
              <a:t>Medication errors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Non-value Added Processing (over processing)</a:t>
            </a:r>
            <a:endParaRPr lang="en-US" dirty="0"/>
          </a:p>
          <a:p>
            <a:r>
              <a:rPr lang="en-US" dirty="0" smtClean="0"/>
              <a:t>Effort that adds no value to the product or service from the customer’s viewpoint</a:t>
            </a:r>
          </a:p>
          <a:p>
            <a:r>
              <a:rPr lang="en-US" dirty="0" smtClean="0"/>
              <a:t>Doing an EKG when it isn’t necessary</a:t>
            </a:r>
          </a:p>
          <a:p>
            <a:r>
              <a:rPr lang="en-US" dirty="0" smtClean="0"/>
              <a:t>Higher grade materials than are necessary (linen vs. paper)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Underutilized Staff</a:t>
            </a:r>
          </a:p>
          <a:p>
            <a:r>
              <a:rPr lang="en-US" dirty="0" smtClean="0"/>
              <a:t>Physician obtaining basic vital signs and rooming patients</a:t>
            </a:r>
          </a:p>
          <a:p>
            <a:r>
              <a:rPr lang="en-US" dirty="0" smtClean="0"/>
              <a:t>Nurses doing CNA work</a:t>
            </a:r>
          </a:p>
          <a:p>
            <a:pPr marL="0" indent="0">
              <a:buNone/>
            </a:pPr>
            <a:endParaRPr lang="en-US" b="1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04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xplore the fundamental tools of Lean analysis and process improvement</a:t>
            </a:r>
          </a:p>
          <a:p>
            <a:r>
              <a:rPr lang="en-US" dirty="0" smtClean="0"/>
              <a:t>Use practicum exercises to build on lecture material and apply the tools to current opportunities in our practices</a:t>
            </a:r>
          </a:p>
          <a:p>
            <a:r>
              <a:rPr lang="en-US" dirty="0" smtClean="0"/>
              <a:t>Begin to develop A3 work plans for improvement opportunities in our practices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9D4269-D70B-4D14-BCCC-410B45C1A40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0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Eight Wastes cont.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Waiting</a:t>
            </a:r>
            <a:endParaRPr lang="en-US" dirty="0"/>
          </a:p>
          <a:p>
            <a:r>
              <a:rPr lang="en-US" dirty="0" smtClean="0"/>
              <a:t>Idle time created when waiting for anything</a:t>
            </a:r>
          </a:p>
          <a:p>
            <a:pPr lvl="1"/>
            <a:r>
              <a:rPr lang="en-US" dirty="0" smtClean="0"/>
              <a:t>Where have you waited? What do you do about it? </a:t>
            </a:r>
          </a:p>
          <a:p>
            <a:pPr lvl="1"/>
            <a:r>
              <a:rPr lang="en-US" dirty="0" smtClean="0"/>
              <a:t>Where does waiting occur?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Excess Motion</a:t>
            </a:r>
            <a:endParaRPr lang="en-US" dirty="0"/>
          </a:p>
          <a:p>
            <a:r>
              <a:rPr lang="en-US" dirty="0" smtClean="0"/>
              <a:t>Any movement of people or machines that does not add value to the product or service</a:t>
            </a:r>
          </a:p>
          <a:p>
            <a:r>
              <a:rPr lang="en-US" dirty="0" smtClean="0"/>
              <a:t>Think ergonomics!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Transportation</a:t>
            </a:r>
            <a:endParaRPr lang="en-US" dirty="0"/>
          </a:p>
          <a:p>
            <a:r>
              <a:rPr lang="en-US" dirty="0" smtClean="0"/>
              <a:t>Moving from one exam room to another, or one facility to another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Excess Inventory</a:t>
            </a:r>
            <a:endParaRPr lang="en-US" dirty="0"/>
          </a:p>
          <a:p>
            <a:r>
              <a:rPr lang="en-US" dirty="0" smtClean="0"/>
              <a:t>Any supply in excess of one-piece flow through your process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90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Find Waste?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It usually isn't hiding!</a:t>
            </a:r>
          </a:p>
          <a:p>
            <a:r>
              <a:rPr lang="en-US" dirty="0" smtClean="0"/>
              <a:t>Go to the </a:t>
            </a:r>
            <a:r>
              <a:rPr lang="en-US" dirty="0" err="1" smtClean="0"/>
              <a:t>Gemba</a:t>
            </a:r>
            <a:endParaRPr lang="en-US" dirty="0" smtClean="0"/>
          </a:p>
          <a:p>
            <a:r>
              <a:rPr lang="en-US" dirty="0" smtClean="0"/>
              <a:t>Value Stream Maps</a:t>
            </a:r>
          </a:p>
          <a:p>
            <a:r>
              <a:rPr lang="en-US" dirty="0" smtClean="0"/>
              <a:t>Ask the 5 why’s</a:t>
            </a:r>
          </a:p>
          <a:p>
            <a:r>
              <a:rPr lang="en-US" dirty="0" smtClean="0"/>
              <a:t>‘Inventory’ is usually a good </a:t>
            </a:r>
          </a:p>
          <a:p>
            <a:pPr marL="0" indent="0">
              <a:buNone/>
            </a:pPr>
            <a:r>
              <a:rPr lang="en-US" dirty="0" smtClean="0"/>
              <a:t>    clue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333501"/>
            <a:ext cx="2642378" cy="486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1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685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/>
              <a:t>5 Guiding Principles of Lean</a:t>
            </a:r>
          </a:p>
        </p:txBody>
      </p:sp>
      <p:sp>
        <p:nvSpPr>
          <p:cNvPr id="3678212" name="Oval 4"/>
          <p:cNvSpPr>
            <a:spLocks noChangeArrowheads="1"/>
          </p:cNvSpPr>
          <p:nvPr/>
        </p:nvSpPr>
        <p:spPr bwMode="auto">
          <a:xfrm>
            <a:off x="1355725" y="2473325"/>
            <a:ext cx="1520825" cy="1271588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Clr>
                <a:srgbClr val="151C77"/>
              </a:buClr>
              <a:buSzPct val="80000"/>
              <a:buFont typeface="Wingdings" pitchFamily="2" charset="2"/>
              <a:buChar char="•"/>
              <a:defRPr/>
            </a:pPr>
            <a:endParaRPr lang="en-US" sz="1400" i="1">
              <a:latin typeface="Arial" pitchFamily="34" charset="0"/>
            </a:endParaRPr>
          </a:p>
        </p:txBody>
      </p:sp>
      <p:sp>
        <p:nvSpPr>
          <p:cNvPr id="3678213" name="Oval 5"/>
          <p:cNvSpPr>
            <a:spLocks noChangeArrowheads="1"/>
          </p:cNvSpPr>
          <p:nvPr/>
        </p:nvSpPr>
        <p:spPr bwMode="auto">
          <a:xfrm>
            <a:off x="2322513" y="4529138"/>
            <a:ext cx="1520825" cy="1266825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Clr>
                <a:srgbClr val="151C77"/>
              </a:buClr>
              <a:buSzPct val="80000"/>
              <a:buFont typeface="Wingdings" pitchFamily="2" charset="2"/>
              <a:buChar char="•"/>
              <a:defRPr/>
            </a:pPr>
            <a:endParaRPr lang="en-US" sz="1400" i="1">
              <a:latin typeface="Arial" pitchFamily="34" charset="0"/>
            </a:endParaRPr>
          </a:p>
        </p:txBody>
      </p:sp>
      <p:sp>
        <p:nvSpPr>
          <p:cNvPr id="3678214" name="Oval 6"/>
          <p:cNvSpPr>
            <a:spLocks noChangeArrowheads="1"/>
          </p:cNvSpPr>
          <p:nvPr/>
        </p:nvSpPr>
        <p:spPr bwMode="auto">
          <a:xfrm>
            <a:off x="4954588" y="4387850"/>
            <a:ext cx="1520825" cy="1271588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Clr>
                <a:srgbClr val="151C77"/>
              </a:buClr>
              <a:buSzPct val="80000"/>
              <a:buFont typeface="Wingdings" pitchFamily="2" charset="2"/>
              <a:buChar char="•"/>
              <a:defRPr/>
            </a:pPr>
            <a:endParaRPr lang="en-US" sz="1400" i="1">
              <a:latin typeface="Arial" pitchFamily="34" charset="0"/>
            </a:endParaRPr>
          </a:p>
        </p:txBody>
      </p:sp>
      <p:sp>
        <p:nvSpPr>
          <p:cNvPr id="3678215" name="Oval 7"/>
          <p:cNvSpPr>
            <a:spLocks noChangeArrowheads="1"/>
          </p:cNvSpPr>
          <p:nvPr/>
        </p:nvSpPr>
        <p:spPr bwMode="auto">
          <a:xfrm>
            <a:off x="5721350" y="2535238"/>
            <a:ext cx="1520825" cy="1271587"/>
          </a:xfrm>
          <a:prstGeom prst="ellipse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tint val="53725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Clr>
                <a:srgbClr val="151C77"/>
              </a:buClr>
              <a:buSzPct val="80000"/>
              <a:buFont typeface="Wingdings" pitchFamily="2" charset="2"/>
              <a:buChar char="•"/>
              <a:defRPr/>
            </a:pPr>
            <a:endParaRPr lang="en-US" sz="1400" i="1">
              <a:latin typeface="Arial" pitchFamily="34" charset="0"/>
            </a:endParaRPr>
          </a:p>
        </p:txBody>
      </p:sp>
      <p:sp>
        <p:nvSpPr>
          <p:cNvPr id="3678216" name="Oval 8"/>
          <p:cNvSpPr>
            <a:spLocks noChangeArrowheads="1"/>
          </p:cNvSpPr>
          <p:nvPr/>
        </p:nvSpPr>
        <p:spPr bwMode="auto">
          <a:xfrm>
            <a:off x="3556000" y="1525588"/>
            <a:ext cx="1520825" cy="1270000"/>
          </a:xfrm>
          <a:prstGeom prst="ellipse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tint val="53725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Clr>
                <a:srgbClr val="151C77"/>
              </a:buClr>
              <a:buSzPct val="80000"/>
              <a:buFont typeface="Wingdings" pitchFamily="2" charset="2"/>
              <a:buChar char="•"/>
              <a:defRPr/>
            </a:pPr>
            <a:endParaRPr lang="en-US" sz="1400" i="1">
              <a:latin typeface="Arial" pitchFamily="34" charset="0"/>
            </a:endParaRPr>
          </a:p>
        </p:txBody>
      </p:sp>
      <p:grpSp>
        <p:nvGrpSpPr>
          <p:cNvPr id="213000" name="Group 9"/>
          <p:cNvGrpSpPr>
            <a:grpSpLocks/>
          </p:cNvGrpSpPr>
          <p:nvPr/>
        </p:nvGrpSpPr>
        <p:grpSpPr bwMode="auto">
          <a:xfrm>
            <a:off x="1790700" y="3829050"/>
            <a:ext cx="619125" cy="766763"/>
            <a:chOff x="861" y="2578"/>
            <a:chExt cx="493" cy="664"/>
          </a:xfrm>
        </p:grpSpPr>
        <p:sp>
          <p:nvSpPr>
            <p:cNvPr id="3678218" name="Freeform 10"/>
            <p:cNvSpPr>
              <a:spLocks/>
            </p:cNvSpPr>
            <p:nvPr/>
          </p:nvSpPr>
          <p:spPr bwMode="auto">
            <a:xfrm>
              <a:off x="861" y="2629"/>
              <a:ext cx="493" cy="613"/>
            </a:xfrm>
            <a:custGeom>
              <a:avLst/>
              <a:gdLst/>
              <a:ahLst/>
              <a:cxnLst>
                <a:cxn ang="0">
                  <a:pos x="456" y="605"/>
                </a:cxn>
                <a:cxn ang="0">
                  <a:pos x="426" y="593"/>
                </a:cxn>
                <a:cxn ang="0">
                  <a:pos x="393" y="578"/>
                </a:cxn>
                <a:cxn ang="0">
                  <a:pos x="365" y="558"/>
                </a:cxn>
                <a:cxn ang="0">
                  <a:pos x="331" y="531"/>
                </a:cxn>
                <a:cxn ang="0">
                  <a:pos x="301" y="499"/>
                </a:cxn>
                <a:cxn ang="0">
                  <a:pos x="270" y="461"/>
                </a:cxn>
                <a:cxn ang="0">
                  <a:pos x="243" y="422"/>
                </a:cxn>
                <a:cxn ang="0">
                  <a:pos x="214" y="383"/>
                </a:cxn>
                <a:cxn ang="0">
                  <a:pos x="188" y="340"/>
                </a:cxn>
                <a:cxn ang="0">
                  <a:pos x="163" y="294"/>
                </a:cxn>
                <a:cxn ang="0">
                  <a:pos x="142" y="243"/>
                </a:cxn>
                <a:cxn ang="0">
                  <a:pos x="124" y="195"/>
                </a:cxn>
                <a:cxn ang="0">
                  <a:pos x="113" y="150"/>
                </a:cxn>
                <a:cxn ang="0">
                  <a:pos x="20" y="129"/>
                </a:cxn>
                <a:cxn ang="0">
                  <a:pos x="51" y="115"/>
                </a:cxn>
                <a:cxn ang="0">
                  <a:pos x="77" y="99"/>
                </a:cxn>
                <a:cxn ang="0">
                  <a:pos x="100" y="84"/>
                </a:cxn>
                <a:cxn ang="0">
                  <a:pos x="121" y="65"/>
                </a:cxn>
                <a:cxn ang="0">
                  <a:pos x="149" y="40"/>
                </a:cxn>
                <a:cxn ang="0">
                  <a:pos x="172" y="11"/>
                </a:cxn>
                <a:cxn ang="0">
                  <a:pos x="191" y="7"/>
                </a:cxn>
                <a:cxn ang="0">
                  <a:pos x="206" y="29"/>
                </a:cxn>
                <a:cxn ang="0">
                  <a:pos x="225" y="54"/>
                </a:cxn>
                <a:cxn ang="0">
                  <a:pos x="244" y="72"/>
                </a:cxn>
                <a:cxn ang="0">
                  <a:pos x="267" y="93"/>
                </a:cxn>
                <a:cxn ang="0">
                  <a:pos x="288" y="113"/>
                </a:cxn>
                <a:cxn ang="0">
                  <a:pos x="309" y="131"/>
                </a:cxn>
                <a:cxn ang="0">
                  <a:pos x="329" y="147"/>
                </a:cxn>
                <a:cxn ang="0">
                  <a:pos x="358" y="166"/>
                </a:cxn>
                <a:cxn ang="0">
                  <a:pos x="243" y="192"/>
                </a:cxn>
                <a:cxn ang="0">
                  <a:pos x="260" y="261"/>
                </a:cxn>
                <a:cxn ang="0">
                  <a:pos x="274" y="306"/>
                </a:cxn>
                <a:cxn ang="0">
                  <a:pos x="297" y="361"/>
                </a:cxn>
                <a:cxn ang="0">
                  <a:pos x="316" y="403"/>
                </a:cxn>
                <a:cxn ang="0">
                  <a:pos x="331" y="432"/>
                </a:cxn>
                <a:cxn ang="0">
                  <a:pos x="352" y="470"/>
                </a:cxn>
                <a:cxn ang="0">
                  <a:pos x="371" y="495"/>
                </a:cxn>
                <a:cxn ang="0">
                  <a:pos x="399" y="524"/>
                </a:cxn>
                <a:cxn ang="0">
                  <a:pos x="430" y="548"/>
                </a:cxn>
                <a:cxn ang="0">
                  <a:pos x="492" y="578"/>
                </a:cxn>
              </a:cxnLst>
              <a:rect l="0" t="0" r="r" b="b"/>
              <a:pathLst>
                <a:path w="493" h="613">
                  <a:moveTo>
                    <a:pt x="487" y="612"/>
                  </a:moveTo>
                  <a:lnTo>
                    <a:pt x="456" y="605"/>
                  </a:lnTo>
                  <a:lnTo>
                    <a:pt x="444" y="599"/>
                  </a:lnTo>
                  <a:lnTo>
                    <a:pt x="426" y="593"/>
                  </a:lnTo>
                  <a:lnTo>
                    <a:pt x="410" y="585"/>
                  </a:lnTo>
                  <a:lnTo>
                    <a:pt x="393" y="578"/>
                  </a:lnTo>
                  <a:lnTo>
                    <a:pt x="378" y="569"/>
                  </a:lnTo>
                  <a:lnTo>
                    <a:pt x="365" y="558"/>
                  </a:lnTo>
                  <a:lnTo>
                    <a:pt x="350" y="548"/>
                  </a:lnTo>
                  <a:lnTo>
                    <a:pt x="331" y="531"/>
                  </a:lnTo>
                  <a:lnTo>
                    <a:pt x="316" y="515"/>
                  </a:lnTo>
                  <a:lnTo>
                    <a:pt x="301" y="499"/>
                  </a:lnTo>
                  <a:lnTo>
                    <a:pt x="283" y="481"/>
                  </a:lnTo>
                  <a:lnTo>
                    <a:pt x="270" y="461"/>
                  </a:lnTo>
                  <a:lnTo>
                    <a:pt x="254" y="440"/>
                  </a:lnTo>
                  <a:lnTo>
                    <a:pt x="243" y="422"/>
                  </a:lnTo>
                  <a:lnTo>
                    <a:pt x="226" y="400"/>
                  </a:lnTo>
                  <a:lnTo>
                    <a:pt x="214" y="383"/>
                  </a:lnTo>
                  <a:lnTo>
                    <a:pt x="200" y="361"/>
                  </a:lnTo>
                  <a:lnTo>
                    <a:pt x="188" y="340"/>
                  </a:lnTo>
                  <a:lnTo>
                    <a:pt x="175" y="314"/>
                  </a:lnTo>
                  <a:lnTo>
                    <a:pt x="163" y="294"/>
                  </a:lnTo>
                  <a:lnTo>
                    <a:pt x="153" y="268"/>
                  </a:lnTo>
                  <a:lnTo>
                    <a:pt x="142" y="243"/>
                  </a:lnTo>
                  <a:lnTo>
                    <a:pt x="132" y="220"/>
                  </a:lnTo>
                  <a:lnTo>
                    <a:pt x="124" y="195"/>
                  </a:lnTo>
                  <a:lnTo>
                    <a:pt x="118" y="173"/>
                  </a:lnTo>
                  <a:lnTo>
                    <a:pt x="113" y="150"/>
                  </a:lnTo>
                  <a:lnTo>
                    <a:pt x="0" y="138"/>
                  </a:lnTo>
                  <a:lnTo>
                    <a:pt x="20" y="129"/>
                  </a:lnTo>
                  <a:lnTo>
                    <a:pt x="34" y="122"/>
                  </a:lnTo>
                  <a:lnTo>
                    <a:pt x="51" y="115"/>
                  </a:lnTo>
                  <a:lnTo>
                    <a:pt x="65" y="108"/>
                  </a:lnTo>
                  <a:lnTo>
                    <a:pt x="77" y="99"/>
                  </a:lnTo>
                  <a:lnTo>
                    <a:pt x="89" y="93"/>
                  </a:lnTo>
                  <a:lnTo>
                    <a:pt x="100" y="84"/>
                  </a:lnTo>
                  <a:lnTo>
                    <a:pt x="110" y="76"/>
                  </a:lnTo>
                  <a:lnTo>
                    <a:pt x="121" y="65"/>
                  </a:lnTo>
                  <a:lnTo>
                    <a:pt x="134" y="53"/>
                  </a:lnTo>
                  <a:lnTo>
                    <a:pt x="149" y="40"/>
                  </a:lnTo>
                  <a:lnTo>
                    <a:pt x="161" y="26"/>
                  </a:lnTo>
                  <a:lnTo>
                    <a:pt x="172" y="11"/>
                  </a:lnTo>
                  <a:lnTo>
                    <a:pt x="184" y="0"/>
                  </a:lnTo>
                  <a:lnTo>
                    <a:pt x="191" y="7"/>
                  </a:lnTo>
                  <a:lnTo>
                    <a:pt x="198" y="20"/>
                  </a:lnTo>
                  <a:lnTo>
                    <a:pt x="206" y="29"/>
                  </a:lnTo>
                  <a:lnTo>
                    <a:pt x="216" y="43"/>
                  </a:lnTo>
                  <a:lnTo>
                    <a:pt x="225" y="54"/>
                  </a:lnTo>
                  <a:lnTo>
                    <a:pt x="235" y="64"/>
                  </a:lnTo>
                  <a:lnTo>
                    <a:pt x="244" y="72"/>
                  </a:lnTo>
                  <a:lnTo>
                    <a:pt x="254" y="84"/>
                  </a:lnTo>
                  <a:lnTo>
                    <a:pt x="267" y="93"/>
                  </a:lnTo>
                  <a:lnTo>
                    <a:pt x="276" y="104"/>
                  </a:lnTo>
                  <a:lnTo>
                    <a:pt x="288" y="113"/>
                  </a:lnTo>
                  <a:lnTo>
                    <a:pt x="298" y="124"/>
                  </a:lnTo>
                  <a:lnTo>
                    <a:pt x="309" y="131"/>
                  </a:lnTo>
                  <a:lnTo>
                    <a:pt x="320" y="139"/>
                  </a:lnTo>
                  <a:lnTo>
                    <a:pt x="329" y="147"/>
                  </a:lnTo>
                  <a:lnTo>
                    <a:pt x="341" y="155"/>
                  </a:lnTo>
                  <a:lnTo>
                    <a:pt x="358" y="166"/>
                  </a:lnTo>
                  <a:lnTo>
                    <a:pt x="238" y="161"/>
                  </a:lnTo>
                  <a:lnTo>
                    <a:pt x="243" y="192"/>
                  </a:lnTo>
                  <a:lnTo>
                    <a:pt x="248" y="216"/>
                  </a:lnTo>
                  <a:lnTo>
                    <a:pt x="260" y="261"/>
                  </a:lnTo>
                  <a:lnTo>
                    <a:pt x="267" y="282"/>
                  </a:lnTo>
                  <a:lnTo>
                    <a:pt x="274" y="306"/>
                  </a:lnTo>
                  <a:lnTo>
                    <a:pt x="287" y="340"/>
                  </a:lnTo>
                  <a:lnTo>
                    <a:pt x="297" y="361"/>
                  </a:lnTo>
                  <a:lnTo>
                    <a:pt x="307" y="385"/>
                  </a:lnTo>
                  <a:lnTo>
                    <a:pt x="316" y="403"/>
                  </a:lnTo>
                  <a:lnTo>
                    <a:pt x="323" y="417"/>
                  </a:lnTo>
                  <a:lnTo>
                    <a:pt x="331" y="432"/>
                  </a:lnTo>
                  <a:lnTo>
                    <a:pt x="340" y="449"/>
                  </a:lnTo>
                  <a:lnTo>
                    <a:pt x="352" y="470"/>
                  </a:lnTo>
                  <a:lnTo>
                    <a:pt x="361" y="484"/>
                  </a:lnTo>
                  <a:lnTo>
                    <a:pt x="371" y="495"/>
                  </a:lnTo>
                  <a:lnTo>
                    <a:pt x="388" y="511"/>
                  </a:lnTo>
                  <a:lnTo>
                    <a:pt x="399" y="524"/>
                  </a:lnTo>
                  <a:lnTo>
                    <a:pt x="416" y="536"/>
                  </a:lnTo>
                  <a:lnTo>
                    <a:pt x="430" y="548"/>
                  </a:lnTo>
                  <a:lnTo>
                    <a:pt x="448" y="559"/>
                  </a:lnTo>
                  <a:lnTo>
                    <a:pt x="492" y="578"/>
                  </a:lnTo>
                  <a:lnTo>
                    <a:pt x="487" y="612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19" name="Freeform 11"/>
            <p:cNvSpPr>
              <a:spLocks/>
            </p:cNvSpPr>
            <p:nvPr/>
          </p:nvSpPr>
          <p:spPr bwMode="auto">
            <a:xfrm>
              <a:off x="1108" y="2742"/>
              <a:ext cx="120" cy="51"/>
            </a:xfrm>
            <a:custGeom>
              <a:avLst/>
              <a:gdLst/>
              <a:ahLst/>
              <a:cxnLst>
                <a:cxn ang="0">
                  <a:pos x="111" y="51"/>
                </a:cxn>
                <a:cxn ang="0">
                  <a:pos x="117" y="5"/>
                </a:cxn>
                <a:cxn ang="0">
                  <a:pos x="0" y="0"/>
                </a:cxn>
                <a:cxn ang="0">
                  <a:pos x="0" y="22"/>
                </a:cxn>
                <a:cxn ang="0">
                  <a:pos x="5" y="45"/>
                </a:cxn>
                <a:cxn ang="0">
                  <a:pos x="111" y="51"/>
                </a:cxn>
              </a:cxnLst>
              <a:rect l="0" t="0" r="r" b="b"/>
              <a:pathLst>
                <a:path w="118" h="52">
                  <a:moveTo>
                    <a:pt x="111" y="51"/>
                  </a:moveTo>
                  <a:lnTo>
                    <a:pt x="117" y="5"/>
                  </a:lnTo>
                  <a:lnTo>
                    <a:pt x="0" y="0"/>
                  </a:lnTo>
                  <a:lnTo>
                    <a:pt x="0" y="22"/>
                  </a:lnTo>
                  <a:lnTo>
                    <a:pt x="5" y="45"/>
                  </a:lnTo>
                  <a:lnTo>
                    <a:pt x="111" y="51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0" name="Freeform 12"/>
            <p:cNvSpPr>
              <a:spLocks/>
            </p:cNvSpPr>
            <p:nvPr/>
          </p:nvSpPr>
          <p:spPr bwMode="auto">
            <a:xfrm>
              <a:off x="862" y="2722"/>
              <a:ext cx="116" cy="58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6" y="0"/>
                </a:cxn>
                <a:cxn ang="0">
                  <a:pos x="116" y="6"/>
                </a:cxn>
                <a:cxn ang="0">
                  <a:pos x="110" y="57"/>
                </a:cxn>
                <a:cxn ang="0">
                  <a:pos x="0" y="41"/>
                </a:cxn>
              </a:cxnLst>
              <a:rect l="0" t="0" r="r" b="b"/>
              <a:pathLst>
                <a:path w="117" h="58">
                  <a:moveTo>
                    <a:pt x="0" y="41"/>
                  </a:moveTo>
                  <a:lnTo>
                    <a:pt x="6" y="0"/>
                  </a:lnTo>
                  <a:lnTo>
                    <a:pt x="116" y="6"/>
                  </a:lnTo>
                  <a:lnTo>
                    <a:pt x="110" y="57"/>
                  </a:lnTo>
                  <a:lnTo>
                    <a:pt x="0" y="41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1" name="Freeform 13"/>
            <p:cNvSpPr>
              <a:spLocks/>
            </p:cNvSpPr>
            <p:nvPr/>
          </p:nvSpPr>
          <p:spPr bwMode="auto">
            <a:xfrm>
              <a:off x="867" y="2578"/>
              <a:ext cx="487" cy="628"/>
            </a:xfrm>
            <a:custGeom>
              <a:avLst/>
              <a:gdLst/>
              <a:ahLst/>
              <a:cxnLst>
                <a:cxn ang="0">
                  <a:pos x="457" y="620"/>
                </a:cxn>
                <a:cxn ang="0">
                  <a:pos x="426" y="608"/>
                </a:cxn>
                <a:cxn ang="0">
                  <a:pos x="393" y="594"/>
                </a:cxn>
                <a:cxn ang="0">
                  <a:pos x="363" y="572"/>
                </a:cxn>
                <a:cxn ang="0">
                  <a:pos x="332" y="546"/>
                </a:cxn>
                <a:cxn ang="0">
                  <a:pos x="300" y="514"/>
                </a:cxn>
                <a:cxn ang="0">
                  <a:pos x="268" y="474"/>
                </a:cxn>
                <a:cxn ang="0">
                  <a:pos x="241" y="434"/>
                </a:cxn>
                <a:cxn ang="0">
                  <a:pos x="213" y="394"/>
                </a:cxn>
                <a:cxn ang="0">
                  <a:pos x="188" y="351"/>
                </a:cxn>
                <a:cxn ang="0">
                  <a:pos x="164" y="302"/>
                </a:cxn>
                <a:cxn ang="0">
                  <a:pos x="142" y="252"/>
                </a:cxn>
                <a:cxn ang="0">
                  <a:pos x="124" y="201"/>
                </a:cxn>
                <a:cxn ang="0">
                  <a:pos x="114" y="156"/>
                </a:cxn>
                <a:cxn ang="0">
                  <a:pos x="20" y="137"/>
                </a:cxn>
                <a:cxn ang="0">
                  <a:pos x="51" y="121"/>
                </a:cxn>
                <a:cxn ang="0">
                  <a:pos x="78" y="105"/>
                </a:cxn>
                <a:cxn ang="0">
                  <a:pos x="101" y="89"/>
                </a:cxn>
                <a:cxn ang="0">
                  <a:pos x="122" y="70"/>
                </a:cxn>
                <a:cxn ang="0">
                  <a:pos x="150" y="43"/>
                </a:cxn>
                <a:cxn ang="0">
                  <a:pos x="174" y="12"/>
                </a:cxn>
                <a:cxn ang="0">
                  <a:pos x="192" y="10"/>
                </a:cxn>
                <a:cxn ang="0">
                  <a:pos x="207" y="32"/>
                </a:cxn>
                <a:cxn ang="0">
                  <a:pos x="227" y="57"/>
                </a:cxn>
                <a:cxn ang="0">
                  <a:pos x="245" y="76"/>
                </a:cxn>
                <a:cxn ang="0">
                  <a:pos x="268" y="96"/>
                </a:cxn>
                <a:cxn ang="0">
                  <a:pos x="288" y="117"/>
                </a:cxn>
                <a:cxn ang="0">
                  <a:pos x="310" y="135"/>
                </a:cxn>
                <a:cxn ang="0">
                  <a:pos x="330" y="150"/>
                </a:cxn>
                <a:cxn ang="0">
                  <a:pos x="358" y="170"/>
                </a:cxn>
                <a:cxn ang="0">
                  <a:pos x="242" y="198"/>
                </a:cxn>
                <a:cxn ang="0">
                  <a:pos x="261" y="269"/>
                </a:cxn>
                <a:cxn ang="0">
                  <a:pos x="274" y="313"/>
                </a:cxn>
                <a:cxn ang="0">
                  <a:pos x="295" y="373"/>
                </a:cxn>
                <a:cxn ang="0">
                  <a:pos x="314" y="419"/>
                </a:cxn>
                <a:cxn ang="0">
                  <a:pos x="330" y="454"/>
                </a:cxn>
                <a:cxn ang="0">
                  <a:pos x="350" y="492"/>
                </a:cxn>
                <a:cxn ang="0">
                  <a:pos x="372" y="526"/>
                </a:cxn>
                <a:cxn ang="0">
                  <a:pos x="398" y="555"/>
                </a:cxn>
                <a:cxn ang="0">
                  <a:pos x="427" y="582"/>
                </a:cxn>
                <a:cxn ang="0">
                  <a:pos x="459" y="607"/>
                </a:cxn>
              </a:cxnLst>
              <a:rect l="0" t="0" r="r" b="b"/>
              <a:pathLst>
                <a:path w="487" h="628">
                  <a:moveTo>
                    <a:pt x="486" y="627"/>
                  </a:moveTo>
                  <a:lnTo>
                    <a:pt x="457" y="620"/>
                  </a:lnTo>
                  <a:lnTo>
                    <a:pt x="442" y="614"/>
                  </a:lnTo>
                  <a:lnTo>
                    <a:pt x="426" y="608"/>
                  </a:lnTo>
                  <a:lnTo>
                    <a:pt x="408" y="600"/>
                  </a:lnTo>
                  <a:lnTo>
                    <a:pt x="393" y="594"/>
                  </a:lnTo>
                  <a:lnTo>
                    <a:pt x="378" y="585"/>
                  </a:lnTo>
                  <a:lnTo>
                    <a:pt x="363" y="572"/>
                  </a:lnTo>
                  <a:lnTo>
                    <a:pt x="348" y="560"/>
                  </a:lnTo>
                  <a:lnTo>
                    <a:pt x="332" y="546"/>
                  </a:lnTo>
                  <a:lnTo>
                    <a:pt x="316" y="530"/>
                  </a:lnTo>
                  <a:lnTo>
                    <a:pt x="300" y="514"/>
                  </a:lnTo>
                  <a:lnTo>
                    <a:pt x="283" y="495"/>
                  </a:lnTo>
                  <a:lnTo>
                    <a:pt x="268" y="474"/>
                  </a:lnTo>
                  <a:lnTo>
                    <a:pt x="252" y="453"/>
                  </a:lnTo>
                  <a:lnTo>
                    <a:pt x="241" y="434"/>
                  </a:lnTo>
                  <a:lnTo>
                    <a:pt x="226" y="412"/>
                  </a:lnTo>
                  <a:lnTo>
                    <a:pt x="213" y="394"/>
                  </a:lnTo>
                  <a:lnTo>
                    <a:pt x="201" y="372"/>
                  </a:lnTo>
                  <a:lnTo>
                    <a:pt x="188" y="351"/>
                  </a:lnTo>
                  <a:lnTo>
                    <a:pt x="174" y="325"/>
                  </a:lnTo>
                  <a:lnTo>
                    <a:pt x="164" y="302"/>
                  </a:lnTo>
                  <a:lnTo>
                    <a:pt x="153" y="277"/>
                  </a:lnTo>
                  <a:lnTo>
                    <a:pt x="142" y="252"/>
                  </a:lnTo>
                  <a:lnTo>
                    <a:pt x="133" y="226"/>
                  </a:lnTo>
                  <a:lnTo>
                    <a:pt x="124" y="201"/>
                  </a:lnTo>
                  <a:lnTo>
                    <a:pt x="118" y="181"/>
                  </a:lnTo>
                  <a:lnTo>
                    <a:pt x="114" y="156"/>
                  </a:lnTo>
                  <a:lnTo>
                    <a:pt x="0" y="144"/>
                  </a:lnTo>
                  <a:lnTo>
                    <a:pt x="20" y="137"/>
                  </a:lnTo>
                  <a:lnTo>
                    <a:pt x="34" y="129"/>
                  </a:lnTo>
                  <a:lnTo>
                    <a:pt x="51" y="121"/>
                  </a:lnTo>
                  <a:lnTo>
                    <a:pt x="66" y="113"/>
                  </a:lnTo>
                  <a:lnTo>
                    <a:pt x="78" y="105"/>
                  </a:lnTo>
                  <a:lnTo>
                    <a:pt x="89" y="98"/>
                  </a:lnTo>
                  <a:lnTo>
                    <a:pt x="101" y="89"/>
                  </a:lnTo>
                  <a:lnTo>
                    <a:pt x="110" y="80"/>
                  </a:lnTo>
                  <a:lnTo>
                    <a:pt x="122" y="70"/>
                  </a:lnTo>
                  <a:lnTo>
                    <a:pt x="135" y="55"/>
                  </a:lnTo>
                  <a:lnTo>
                    <a:pt x="150" y="43"/>
                  </a:lnTo>
                  <a:lnTo>
                    <a:pt x="161" y="28"/>
                  </a:lnTo>
                  <a:lnTo>
                    <a:pt x="174" y="12"/>
                  </a:lnTo>
                  <a:lnTo>
                    <a:pt x="184" y="0"/>
                  </a:lnTo>
                  <a:lnTo>
                    <a:pt x="192" y="10"/>
                  </a:lnTo>
                  <a:lnTo>
                    <a:pt x="197" y="22"/>
                  </a:lnTo>
                  <a:lnTo>
                    <a:pt x="207" y="32"/>
                  </a:lnTo>
                  <a:lnTo>
                    <a:pt x="217" y="45"/>
                  </a:lnTo>
                  <a:lnTo>
                    <a:pt x="227" y="57"/>
                  </a:lnTo>
                  <a:lnTo>
                    <a:pt x="236" y="68"/>
                  </a:lnTo>
                  <a:lnTo>
                    <a:pt x="245" y="76"/>
                  </a:lnTo>
                  <a:lnTo>
                    <a:pt x="255" y="85"/>
                  </a:lnTo>
                  <a:lnTo>
                    <a:pt x="268" y="96"/>
                  </a:lnTo>
                  <a:lnTo>
                    <a:pt x="278" y="107"/>
                  </a:lnTo>
                  <a:lnTo>
                    <a:pt x="288" y="117"/>
                  </a:lnTo>
                  <a:lnTo>
                    <a:pt x="298" y="126"/>
                  </a:lnTo>
                  <a:lnTo>
                    <a:pt x="310" y="135"/>
                  </a:lnTo>
                  <a:lnTo>
                    <a:pt x="321" y="144"/>
                  </a:lnTo>
                  <a:lnTo>
                    <a:pt x="330" y="150"/>
                  </a:lnTo>
                  <a:lnTo>
                    <a:pt x="342" y="159"/>
                  </a:lnTo>
                  <a:lnTo>
                    <a:pt x="358" y="170"/>
                  </a:lnTo>
                  <a:lnTo>
                    <a:pt x="239" y="166"/>
                  </a:lnTo>
                  <a:lnTo>
                    <a:pt x="242" y="198"/>
                  </a:lnTo>
                  <a:lnTo>
                    <a:pt x="249" y="223"/>
                  </a:lnTo>
                  <a:lnTo>
                    <a:pt x="261" y="269"/>
                  </a:lnTo>
                  <a:lnTo>
                    <a:pt x="267" y="293"/>
                  </a:lnTo>
                  <a:lnTo>
                    <a:pt x="274" y="313"/>
                  </a:lnTo>
                  <a:lnTo>
                    <a:pt x="286" y="350"/>
                  </a:lnTo>
                  <a:lnTo>
                    <a:pt x="295" y="373"/>
                  </a:lnTo>
                  <a:lnTo>
                    <a:pt x="306" y="398"/>
                  </a:lnTo>
                  <a:lnTo>
                    <a:pt x="314" y="419"/>
                  </a:lnTo>
                  <a:lnTo>
                    <a:pt x="321" y="436"/>
                  </a:lnTo>
                  <a:lnTo>
                    <a:pt x="330" y="454"/>
                  </a:lnTo>
                  <a:lnTo>
                    <a:pt x="339" y="474"/>
                  </a:lnTo>
                  <a:lnTo>
                    <a:pt x="350" y="492"/>
                  </a:lnTo>
                  <a:lnTo>
                    <a:pt x="362" y="507"/>
                  </a:lnTo>
                  <a:lnTo>
                    <a:pt x="372" y="526"/>
                  </a:lnTo>
                  <a:lnTo>
                    <a:pt x="386" y="540"/>
                  </a:lnTo>
                  <a:lnTo>
                    <a:pt x="398" y="555"/>
                  </a:lnTo>
                  <a:lnTo>
                    <a:pt x="413" y="568"/>
                  </a:lnTo>
                  <a:lnTo>
                    <a:pt x="427" y="582"/>
                  </a:lnTo>
                  <a:lnTo>
                    <a:pt x="442" y="594"/>
                  </a:lnTo>
                  <a:lnTo>
                    <a:pt x="459" y="607"/>
                  </a:lnTo>
                  <a:lnTo>
                    <a:pt x="486" y="627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</p:grpSp>
      <p:grpSp>
        <p:nvGrpSpPr>
          <p:cNvPr id="213001" name="Group 14"/>
          <p:cNvGrpSpPr>
            <a:grpSpLocks/>
          </p:cNvGrpSpPr>
          <p:nvPr/>
        </p:nvGrpSpPr>
        <p:grpSpPr bwMode="auto">
          <a:xfrm>
            <a:off x="3878263" y="5348288"/>
            <a:ext cx="1139825" cy="490537"/>
            <a:chOff x="2438" y="3706"/>
            <a:chExt cx="718" cy="349"/>
          </a:xfrm>
        </p:grpSpPr>
        <p:sp>
          <p:nvSpPr>
            <p:cNvPr id="3678223" name="Freeform 15"/>
            <p:cNvSpPr>
              <a:spLocks/>
            </p:cNvSpPr>
            <p:nvPr/>
          </p:nvSpPr>
          <p:spPr bwMode="auto">
            <a:xfrm>
              <a:off x="2482" y="3730"/>
              <a:ext cx="674" cy="325"/>
            </a:xfrm>
            <a:custGeom>
              <a:avLst/>
              <a:gdLst/>
              <a:ahLst/>
              <a:cxnLst>
                <a:cxn ang="0">
                  <a:pos x="655" y="80"/>
                </a:cxn>
                <a:cxn ang="0">
                  <a:pos x="632" y="103"/>
                </a:cxn>
                <a:cxn ang="0">
                  <a:pos x="606" y="128"/>
                </a:cxn>
                <a:cxn ang="0">
                  <a:pos x="577" y="146"/>
                </a:cxn>
                <a:cxn ang="0">
                  <a:pos x="539" y="167"/>
                </a:cxn>
                <a:cxn ang="0">
                  <a:pos x="499" y="184"/>
                </a:cxn>
                <a:cxn ang="0">
                  <a:pos x="452" y="198"/>
                </a:cxn>
                <a:cxn ang="0">
                  <a:pos x="406" y="208"/>
                </a:cxn>
                <a:cxn ang="0">
                  <a:pos x="360" y="219"/>
                </a:cxn>
                <a:cxn ang="0">
                  <a:pos x="311" y="227"/>
                </a:cxn>
                <a:cxn ang="0">
                  <a:pos x="259" y="232"/>
                </a:cxn>
                <a:cxn ang="0">
                  <a:pos x="205" y="232"/>
                </a:cxn>
                <a:cxn ang="0">
                  <a:pos x="154" y="230"/>
                </a:cxn>
                <a:cxn ang="0">
                  <a:pos x="109" y="224"/>
                </a:cxn>
                <a:cxn ang="0">
                  <a:pos x="54" y="302"/>
                </a:cxn>
                <a:cxn ang="0">
                  <a:pos x="53" y="268"/>
                </a:cxn>
                <a:cxn ang="0">
                  <a:pos x="49" y="236"/>
                </a:cxn>
                <a:cxn ang="0">
                  <a:pos x="43" y="209"/>
                </a:cxn>
                <a:cxn ang="0">
                  <a:pos x="36" y="183"/>
                </a:cxn>
                <a:cxn ang="0">
                  <a:pos x="24" y="146"/>
                </a:cxn>
                <a:cxn ang="0">
                  <a:pos x="7" y="113"/>
                </a:cxn>
                <a:cxn ang="0">
                  <a:pos x="10" y="95"/>
                </a:cxn>
                <a:cxn ang="0">
                  <a:pos x="36" y="88"/>
                </a:cxn>
                <a:cxn ang="0">
                  <a:pos x="66" y="80"/>
                </a:cxn>
                <a:cxn ang="0">
                  <a:pos x="90" y="70"/>
                </a:cxn>
                <a:cxn ang="0">
                  <a:pos x="118" y="56"/>
                </a:cxn>
                <a:cxn ang="0">
                  <a:pos x="144" y="46"/>
                </a:cxn>
                <a:cxn ang="0">
                  <a:pos x="168" y="31"/>
                </a:cxn>
                <a:cxn ang="0">
                  <a:pos x="191" y="19"/>
                </a:cxn>
                <a:cxn ang="0">
                  <a:pos x="220" y="0"/>
                </a:cxn>
                <a:cxn ang="0">
                  <a:pos x="197" y="118"/>
                </a:cxn>
                <a:cxn ang="0">
                  <a:pos x="267" y="129"/>
                </a:cxn>
                <a:cxn ang="0">
                  <a:pos x="313" y="133"/>
                </a:cxn>
                <a:cxn ang="0">
                  <a:pos x="372" y="133"/>
                </a:cxn>
                <a:cxn ang="0">
                  <a:pos x="418" y="131"/>
                </a:cxn>
                <a:cxn ang="0">
                  <a:pos x="449" y="129"/>
                </a:cxn>
                <a:cxn ang="0">
                  <a:pos x="492" y="124"/>
                </a:cxn>
                <a:cxn ang="0">
                  <a:pos x="523" y="117"/>
                </a:cxn>
                <a:cxn ang="0">
                  <a:pos x="559" y="101"/>
                </a:cxn>
                <a:cxn ang="0">
                  <a:pos x="593" y="82"/>
                </a:cxn>
                <a:cxn ang="0">
                  <a:pos x="645" y="36"/>
                </a:cxn>
              </a:cxnLst>
              <a:rect l="0" t="0" r="r" b="b"/>
              <a:pathLst>
                <a:path w="674" h="325">
                  <a:moveTo>
                    <a:pt x="673" y="53"/>
                  </a:moveTo>
                  <a:lnTo>
                    <a:pt x="655" y="80"/>
                  </a:lnTo>
                  <a:lnTo>
                    <a:pt x="645" y="89"/>
                  </a:lnTo>
                  <a:lnTo>
                    <a:pt x="632" y="103"/>
                  </a:lnTo>
                  <a:lnTo>
                    <a:pt x="618" y="115"/>
                  </a:lnTo>
                  <a:lnTo>
                    <a:pt x="606" y="128"/>
                  </a:lnTo>
                  <a:lnTo>
                    <a:pt x="592" y="138"/>
                  </a:lnTo>
                  <a:lnTo>
                    <a:pt x="577" y="146"/>
                  </a:lnTo>
                  <a:lnTo>
                    <a:pt x="561" y="157"/>
                  </a:lnTo>
                  <a:lnTo>
                    <a:pt x="539" y="167"/>
                  </a:lnTo>
                  <a:lnTo>
                    <a:pt x="519" y="175"/>
                  </a:lnTo>
                  <a:lnTo>
                    <a:pt x="499" y="184"/>
                  </a:lnTo>
                  <a:lnTo>
                    <a:pt x="475" y="193"/>
                  </a:lnTo>
                  <a:lnTo>
                    <a:pt x="452" y="198"/>
                  </a:lnTo>
                  <a:lnTo>
                    <a:pt x="425" y="205"/>
                  </a:lnTo>
                  <a:lnTo>
                    <a:pt x="406" y="208"/>
                  </a:lnTo>
                  <a:lnTo>
                    <a:pt x="380" y="215"/>
                  </a:lnTo>
                  <a:lnTo>
                    <a:pt x="360" y="219"/>
                  </a:lnTo>
                  <a:lnTo>
                    <a:pt x="335" y="224"/>
                  </a:lnTo>
                  <a:lnTo>
                    <a:pt x="311" y="227"/>
                  </a:lnTo>
                  <a:lnTo>
                    <a:pt x="282" y="230"/>
                  </a:lnTo>
                  <a:lnTo>
                    <a:pt x="259" y="232"/>
                  </a:lnTo>
                  <a:lnTo>
                    <a:pt x="232" y="232"/>
                  </a:lnTo>
                  <a:lnTo>
                    <a:pt x="205" y="232"/>
                  </a:lnTo>
                  <a:lnTo>
                    <a:pt x="180" y="233"/>
                  </a:lnTo>
                  <a:lnTo>
                    <a:pt x="154" y="230"/>
                  </a:lnTo>
                  <a:lnTo>
                    <a:pt x="132" y="227"/>
                  </a:lnTo>
                  <a:lnTo>
                    <a:pt x="109" y="224"/>
                  </a:lnTo>
                  <a:lnTo>
                    <a:pt x="55" y="324"/>
                  </a:lnTo>
                  <a:lnTo>
                    <a:pt x="54" y="302"/>
                  </a:lnTo>
                  <a:lnTo>
                    <a:pt x="53" y="285"/>
                  </a:lnTo>
                  <a:lnTo>
                    <a:pt x="53" y="268"/>
                  </a:lnTo>
                  <a:lnTo>
                    <a:pt x="52" y="252"/>
                  </a:lnTo>
                  <a:lnTo>
                    <a:pt x="49" y="236"/>
                  </a:lnTo>
                  <a:lnTo>
                    <a:pt x="49" y="224"/>
                  </a:lnTo>
                  <a:lnTo>
                    <a:pt x="43" y="209"/>
                  </a:lnTo>
                  <a:lnTo>
                    <a:pt x="40" y="197"/>
                  </a:lnTo>
                  <a:lnTo>
                    <a:pt x="36" y="183"/>
                  </a:lnTo>
                  <a:lnTo>
                    <a:pt x="29" y="165"/>
                  </a:lnTo>
                  <a:lnTo>
                    <a:pt x="24" y="146"/>
                  </a:lnTo>
                  <a:lnTo>
                    <a:pt x="16" y="130"/>
                  </a:lnTo>
                  <a:lnTo>
                    <a:pt x="7" y="113"/>
                  </a:lnTo>
                  <a:lnTo>
                    <a:pt x="0" y="99"/>
                  </a:lnTo>
                  <a:lnTo>
                    <a:pt x="10" y="95"/>
                  </a:lnTo>
                  <a:lnTo>
                    <a:pt x="25" y="92"/>
                  </a:lnTo>
                  <a:lnTo>
                    <a:pt x="36" y="88"/>
                  </a:lnTo>
                  <a:lnTo>
                    <a:pt x="52" y="85"/>
                  </a:lnTo>
                  <a:lnTo>
                    <a:pt x="66" y="80"/>
                  </a:lnTo>
                  <a:lnTo>
                    <a:pt x="78" y="74"/>
                  </a:lnTo>
                  <a:lnTo>
                    <a:pt x="90" y="70"/>
                  </a:lnTo>
                  <a:lnTo>
                    <a:pt x="105" y="65"/>
                  </a:lnTo>
                  <a:lnTo>
                    <a:pt x="118" y="56"/>
                  </a:lnTo>
                  <a:lnTo>
                    <a:pt x="132" y="52"/>
                  </a:lnTo>
                  <a:lnTo>
                    <a:pt x="144" y="46"/>
                  </a:lnTo>
                  <a:lnTo>
                    <a:pt x="158" y="39"/>
                  </a:lnTo>
                  <a:lnTo>
                    <a:pt x="168" y="31"/>
                  </a:lnTo>
                  <a:lnTo>
                    <a:pt x="180" y="25"/>
                  </a:lnTo>
                  <a:lnTo>
                    <a:pt x="191" y="19"/>
                  </a:lnTo>
                  <a:lnTo>
                    <a:pt x="202" y="11"/>
                  </a:lnTo>
                  <a:lnTo>
                    <a:pt x="220" y="0"/>
                  </a:lnTo>
                  <a:lnTo>
                    <a:pt x="168" y="110"/>
                  </a:lnTo>
                  <a:lnTo>
                    <a:pt x="197" y="118"/>
                  </a:lnTo>
                  <a:lnTo>
                    <a:pt x="221" y="122"/>
                  </a:lnTo>
                  <a:lnTo>
                    <a:pt x="267" y="129"/>
                  </a:lnTo>
                  <a:lnTo>
                    <a:pt x="289" y="132"/>
                  </a:lnTo>
                  <a:lnTo>
                    <a:pt x="313" y="133"/>
                  </a:lnTo>
                  <a:lnTo>
                    <a:pt x="349" y="134"/>
                  </a:lnTo>
                  <a:lnTo>
                    <a:pt x="372" y="133"/>
                  </a:lnTo>
                  <a:lnTo>
                    <a:pt x="398" y="133"/>
                  </a:lnTo>
                  <a:lnTo>
                    <a:pt x="418" y="131"/>
                  </a:lnTo>
                  <a:lnTo>
                    <a:pt x="433" y="130"/>
                  </a:lnTo>
                  <a:lnTo>
                    <a:pt x="449" y="129"/>
                  </a:lnTo>
                  <a:lnTo>
                    <a:pt x="469" y="128"/>
                  </a:lnTo>
                  <a:lnTo>
                    <a:pt x="492" y="124"/>
                  </a:lnTo>
                  <a:lnTo>
                    <a:pt x="509" y="121"/>
                  </a:lnTo>
                  <a:lnTo>
                    <a:pt x="523" y="117"/>
                  </a:lnTo>
                  <a:lnTo>
                    <a:pt x="543" y="106"/>
                  </a:lnTo>
                  <a:lnTo>
                    <a:pt x="559" y="101"/>
                  </a:lnTo>
                  <a:lnTo>
                    <a:pt x="577" y="89"/>
                  </a:lnTo>
                  <a:lnTo>
                    <a:pt x="593" y="82"/>
                  </a:lnTo>
                  <a:lnTo>
                    <a:pt x="609" y="70"/>
                  </a:lnTo>
                  <a:lnTo>
                    <a:pt x="645" y="36"/>
                  </a:lnTo>
                  <a:lnTo>
                    <a:pt x="673" y="53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4" name="Freeform 16"/>
            <p:cNvSpPr>
              <a:spLocks/>
            </p:cNvSpPr>
            <p:nvPr/>
          </p:nvSpPr>
          <p:spPr bwMode="auto">
            <a:xfrm>
              <a:off x="2610" y="3711"/>
              <a:ext cx="90" cy="122"/>
            </a:xfrm>
            <a:custGeom>
              <a:avLst/>
              <a:gdLst/>
              <a:ahLst/>
              <a:cxnLst>
                <a:cxn ang="0">
                  <a:pos x="89" y="22"/>
                </a:cxn>
                <a:cxn ang="0">
                  <a:pos x="50" y="0"/>
                </a:cxn>
                <a:cxn ang="0">
                  <a:pos x="0" y="106"/>
                </a:cxn>
                <a:cxn ang="0">
                  <a:pos x="19" y="115"/>
                </a:cxn>
                <a:cxn ang="0">
                  <a:pos x="43" y="120"/>
                </a:cxn>
                <a:cxn ang="0">
                  <a:pos x="89" y="22"/>
                </a:cxn>
              </a:cxnLst>
              <a:rect l="0" t="0" r="r" b="b"/>
              <a:pathLst>
                <a:path w="90" h="121">
                  <a:moveTo>
                    <a:pt x="89" y="22"/>
                  </a:moveTo>
                  <a:lnTo>
                    <a:pt x="50" y="0"/>
                  </a:lnTo>
                  <a:lnTo>
                    <a:pt x="0" y="106"/>
                  </a:lnTo>
                  <a:lnTo>
                    <a:pt x="19" y="115"/>
                  </a:lnTo>
                  <a:lnTo>
                    <a:pt x="43" y="120"/>
                  </a:lnTo>
                  <a:lnTo>
                    <a:pt x="89" y="22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5" name="Freeform 17"/>
            <p:cNvSpPr>
              <a:spLocks/>
            </p:cNvSpPr>
            <p:nvPr/>
          </p:nvSpPr>
          <p:spPr bwMode="auto">
            <a:xfrm>
              <a:off x="2498" y="3929"/>
              <a:ext cx="94" cy="123"/>
            </a:xfrm>
            <a:custGeom>
              <a:avLst/>
              <a:gdLst/>
              <a:ahLst/>
              <a:cxnLst>
                <a:cxn ang="0">
                  <a:pos x="35" y="122"/>
                </a:cxn>
                <a:cxn ang="0">
                  <a:pos x="0" y="100"/>
                </a:cxn>
                <a:cxn ang="0">
                  <a:pos x="48" y="0"/>
                </a:cxn>
                <a:cxn ang="0">
                  <a:pos x="93" y="26"/>
                </a:cxn>
                <a:cxn ang="0">
                  <a:pos x="35" y="122"/>
                </a:cxn>
              </a:cxnLst>
              <a:rect l="0" t="0" r="r" b="b"/>
              <a:pathLst>
                <a:path w="94" h="123">
                  <a:moveTo>
                    <a:pt x="35" y="122"/>
                  </a:moveTo>
                  <a:lnTo>
                    <a:pt x="0" y="100"/>
                  </a:lnTo>
                  <a:lnTo>
                    <a:pt x="48" y="0"/>
                  </a:lnTo>
                  <a:lnTo>
                    <a:pt x="93" y="26"/>
                  </a:lnTo>
                  <a:lnTo>
                    <a:pt x="35" y="122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6" name="Freeform 18"/>
            <p:cNvSpPr>
              <a:spLocks/>
            </p:cNvSpPr>
            <p:nvPr/>
          </p:nvSpPr>
          <p:spPr bwMode="auto">
            <a:xfrm>
              <a:off x="2438" y="3706"/>
              <a:ext cx="688" cy="325"/>
            </a:xfrm>
            <a:custGeom>
              <a:avLst/>
              <a:gdLst/>
              <a:ahLst/>
              <a:cxnLst>
                <a:cxn ang="0">
                  <a:pos x="668" y="83"/>
                </a:cxn>
                <a:cxn ang="0">
                  <a:pos x="645" y="107"/>
                </a:cxn>
                <a:cxn ang="0">
                  <a:pos x="620" y="132"/>
                </a:cxn>
                <a:cxn ang="0">
                  <a:pos x="590" y="152"/>
                </a:cxn>
                <a:cxn ang="0">
                  <a:pos x="552" y="172"/>
                </a:cxn>
                <a:cxn ang="0">
                  <a:pos x="511" y="189"/>
                </a:cxn>
                <a:cxn ang="0">
                  <a:pos x="463" y="202"/>
                </a:cxn>
                <a:cxn ang="0">
                  <a:pos x="416" y="213"/>
                </a:cxn>
                <a:cxn ang="0">
                  <a:pos x="368" y="222"/>
                </a:cxn>
                <a:cxn ang="0">
                  <a:pos x="319" y="229"/>
                </a:cxn>
                <a:cxn ang="0">
                  <a:pos x="267" y="233"/>
                </a:cxn>
                <a:cxn ang="0">
                  <a:pos x="211" y="233"/>
                </a:cxn>
                <a:cxn ang="0">
                  <a:pos x="159" y="229"/>
                </a:cxn>
                <a:cxn ang="0">
                  <a:pos x="114" y="222"/>
                </a:cxn>
                <a:cxn ang="0">
                  <a:pos x="60" y="303"/>
                </a:cxn>
                <a:cxn ang="0">
                  <a:pos x="58" y="267"/>
                </a:cxn>
                <a:cxn ang="0">
                  <a:pos x="54" y="237"/>
                </a:cxn>
                <a:cxn ang="0">
                  <a:pos x="48" y="209"/>
                </a:cxn>
                <a:cxn ang="0">
                  <a:pos x="40" y="181"/>
                </a:cxn>
                <a:cxn ang="0">
                  <a:pos x="25" y="144"/>
                </a:cxn>
                <a:cxn ang="0">
                  <a:pos x="9" y="111"/>
                </a:cxn>
                <a:cxn ang="0">
                  <a:pos x="11" y="93"/>
                </a:cxn>
                <a:cxn ang="0">
                  <a:pos x="39" y="87"/>
                </a:cxn>
                <a:cxn ang="0">
                  <a:pos x="69" y="78"/>
                </a:cxn>
                <a:cxn ang="0">
                  <a:pos x="93" y="69"/>
                </a:cxn>
                <a:cxn ang="0">
                  <a:pos x="120" y="55"/>
                </a:cxn>
                <a:cxn ang="0">
                  <a:pos x="147" y="45"/>
                </a:cxn>
                <a:cxn ang="0">
                  <a:pos x="172" y="31"/>
                </a:cxn>
                <a:cxn ang="0">
                  <a:pos x="194" y="18"/>
                </a:cxn>
                <a:cxn ang="0">
                  <a:pos x="221" y="0"/>
                </a:cxn>
                <a:cxn ang="0">
                  <a:pos x="202" y="119"/>
                </a:cxn>
                <a:cxn ang="0">
                  <a:pos x="274" y="130"/>
                </a:cxn>
                <a:cxn ang="0">
                  <a:pos x="319" y="133"/>
                </a:cxn>
                <a:cxn ang="0">
                  <a:pos x="380" y="138"/>
                </a:cxn>
                <a:cxn ang="0">
                  <a:pos x="430" y="137"/>
                </a:cxn>
                <a:cxn ang="0">
                  <a:pos x="469" y="137"/>
                </a:cxn>
                <a:cxn ang="0">
                  <a:pos x="510" y="133"/>
                </a:cxn>
                <a:cxn ang="0">
                  <a:pos x="549" y="125"/>
                </a:cxn>
                <a:cxn ang="0">
                  <a:pos x="586" y="112"/>
                </a:cxn>
                <a:cxn ang="0">
                  <a:pos x="623" y="96"/>
                </a:cxn>
                <a:cxn ang="0">
                  <a:pos x="657" y="76"/>
                </a:cxn>
              </a:cxnLst>
              <a:rect l="0" t="0" r="r" b="b"/>
              <a:pathLst>
                <a:path w="688" h="325">
                  <a:moveTo>
                    <a:pt x="687" y="59"/>
                  </a:moveTo>
                  <a:lnTo>
                    <a:pt x="668" y="83"/>
                  </a:lnTo>
                  <a:lnTo>
                    <a:pt x="658" y="95"/>
                  </a:lnTo>
                  <a:lnTo>
                    <a:pt x="645" y="107"/>
                  </a:lnTo>
                  <a:lnTo>
                    <a:pt x="632" y="121"/>
                  </a:lnTo>
                  <a:lnTo>
                    <a:pt x="620" y="132"/>
                  </a:lnTo>
                  <a:lnTo>
                    <a:pt x="606" y="143"/>
                  </a:lnTo>
                  <a:lnTo>
                    <a:pt x="590" y="152"/>
                  </a:lnTo>
                  <a:lnTo>
                    <a:pt x="572" y="161"/>
                  </a:lnTo>
                  <a:lnTo>
                    <a:pt x="552" y="172"/>
                  </a:lnTo>
                  <a:lnTo>
                    <a:pt x="530" y="180"/>
                  </a:lnTo>
                  <a:lnTo>
                    <a:pt x="511" y="189"/>
                  </a:lnTo>
                  <a:lnTo>
                    <a:pt x="488" y="196"/>
                  </a:lnTo>
                  <a:lnTo>
                    <a:pt x="463" y="202"/>
                  </a:lnTo>
                  <a:lnTo>
                    <a:pt x="437" y="209"/>
                  </a:lnTo>
                  <a:lnTo>
                    <a:pt x="416" y="213"/>
                  </a:lnTo>
                  <a:lnTo>
                    <a:pt x="391" y="217"/>
                  </a:lnTo>
                  <a:lnTo>
                    <a:pt x="368" y="222"/>
                  </a:lnTo>
                  <a:lnTo>
                    <a:pt x="344" y="224"/>
                  </a:lnTo>
                  <a:lnTo>
                    <a:pt x="319" y="229"/>
                  </a:lnTo>
                  <a:lnTo>
                    <a:pt x="290" y="232"/>
                  </a:lnTo>
                  <a:lnTo>
                    <a:pt x="267" y="233"/>
                  </a:lnTo>
                  <a:lnTo>
                    <a:pt x="239" y="233"/>
                  </a:lnTo>
                  <a:lnTo>
                    <a:pt x="211" y="233"/>
                  </a:lnTo>
                  <a:lnTo>
                    <a:pt x="185" y="233"/>
                  </a:lnTo>
                  <a:lnTo>
                    <a:pt x="159" y="229"/>
                  </a:lnTo>
                  <a:lnTo>
                    <a:pt x="138" y="228"/>
                  </a:lnTo>
                  <a:lnTo>
                    <a:pt x="114" y="222"/>
                  </a:lnTo>
                  <a:lnTo>
                    <a:pt x="59" y="324"/>
                  </a:lnTo>
                  <a:lnTo>
                    <a:pt x="60" y="303"/>
                  </a:lnTo>
                  <a:lnTo>
                    <a:pt x="58" y="286"/>
                  </a:lnTo>
                  <a:lnTo>
                    <a:pt x="58" y="267"/>
                  </a:lnTo>
                  <a:lnTo>
                    <a:pt x="56" y="250"/>
                  </a:lnTo>
                  <a:lnTo>
                    <a:pt x="54" y="237"/>
                  </a:lnTo>
                  <a:lnTo>
                    <a:pt x="52" y="223"/>
                  </a:lnTo>
                  <a:lnTo>
                    <a:pt x="48" y="209"/>
                  </a:lnTo>
                  <a:lnTo>
                    <a:pt x="43" y="196"/>
                  </a:lnTo>
                  <a:lnTo>
                    <a:pt x="40" y="181"/>
                  </a:lnTo>
                  <a:lnTo>
                    <a:pt x="32" y="163"/>
                  </a:lnTo>
                  <a:lnTo>
                    <a:pt x="25" y="144"/>
                  </a:lnTo>
                  <a:lnTo>
                    <a:pt x="17" y="128"/>
                  </a:lnTo>
                  <a:lnTo>
                    <a:pt x="9" y="111"/>
                  </a:lnTo>
                  <a:lnTo>
                    <a:pt x="0" y="96"/>
                  </a:lnTo>
                  <a:lnTo>
                    <a:pt x="11" y="93"/>
                  </a:lnTo>
                  <a:lnTo>
                    <a:pt x="25" y="91"/>
                  </a:lnTo>
                  <a:lnTo>
                    <a:pt x="39" y="87"/>
                  </a:lnTo>
                  <a:lnTo>
                    <a:pt x="54" y="83"/>
                  </a:lnTo>
                  <a:lnTo>
                    <a:pt x="69" y="78"/>
                  </a:lnTo>
                  <a:lnTo>
                    <a:pt x="82" y="74"/>
                  </a:lnTo>
                  <a:lnTo>
                    <a:pt x="93" y="69"/>
                  </a:lnTo>
                  <a:lnTo>
                    <a:pt x="105" y="63"/>
                  </a:lnTo>
                  <a:lnTo>
                    <a:pt x="120" y="55"/>
                  </a:lnTo>
                  <a:lnTo>
                    <a:pt x="134" y="51"/>
                  </a:lnTo>
                  <a:lnTo>
                    <a:pt x="147" y="45"/>
                  </a:lnTo>
                  <a:lnTo>
                    <a:pt x="159" y="38"/>
                  </a:lnTo>
                  <a:lnTo>
                    <a:pt x="172" y="31"/>
                  </a:lnTo>
                  <a:lnTo>
                    <a:pt x="184" y="26"/>
                  </a:lnTo>
                  <a:lnTo>
                    <a:pt x="194" y="18"/>
                  </a:lnTo>
                  <a:lnTo>
                    <a:pt x="206" y="11"/>
                  </a:lnTo>
                  <a:lnTo>
                    <a:pt x="221" y="0"/>
                  </a:lnTo>
                  <a:lnTo>
                    <a:pt x="172" y="109"/>
                  </a:lnTo>
                  <a:lnTo>
                    <a:pt x="202" y="119"/>
                  </a:lnTo>
                  <a:lnTo>
                    <a:pt x="227" y="123"/>
                  </a:lnTo>
                  <a:lnTo>
                    <a:pt x="274" y="130"/>
                  </a:lnTo>
                  <a:lnTo>
                    <a:pt x="297" y="132"/>
                  </a:lnTo>
                  <a:lnTo>
                    <a:pt x="319" y="133"/>
                  </a:lnTo>
                  <a:lnTo>
                    <a:pt x="357" y="136"/>
                  </a:lnTo>
                  <a:lnTo>
                    <a:pt x="380" y="138"/>
                  </a:lnTo>
                  <a:lnTo>
                    <a:pt x="408" y="139"/>
                  </a:lnTo>
                  <a:lnTo>
                    <a:pt x="430" y="137"/>
                  </a:lnTo>
                  <a:lnTo>
                    <a:pt x="450" y="137"/>
                  </a:lnTo>
                  <a:lnTo>
                    <a:pt x="469" y="137"/>
                  </a:lnTo>
                  <a:lnTo>
                    <a:pt x="489" y="136"/>
                  </a:lnTo>
                  <a:lnTo>
                    <a:pt x="510" y="133"/>
                  </a:lnTo>
                  <a:lnTo>
                    <a:pt x="529" y="128"/>
                  </a:lnTo>
                  <a:lnTo>
                    <a:pt x="549" y="125"/>
                  </a:lnTo>
                  <a:lnTo>
                    <a:pt x="568" y="118"/>
                  </a:lnTo>
                  <a:lnTo>
                    <a:pt x="586" y="112"/>
                  </a:lnTo>
                  <a:lnTo>
                    <a:pt x="606" y="103"/>
                  </a:lnTo>
                  <a:lnTo>
                    <a:pt x="623" y="96"/>
                  </a:lnTo>
                  <a:lnTo>
                    <a:pt x="640" y="87"/>
                  </a:lnTo>
                  <a:lnTo>
                    <a:pt x="657" y="76"/>
                  </a:lnTo>
                  <a:lnTo>
                    <a:pt x="687" y="59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</p:grpSp>
      <p:grpSp>
        <p:nvGrpSpPr>
          <p:cNvPr id="213002" name="Group 19"/>
          <p:cNvGrpSpPr>
            <a:grpSpLocks/>
          </p:cNvGrpSpPr>
          <p:nvPr/>
        </p:nvGrpSpPr>
        <p:grpSpPr bwMode="auto">
          <a:xfrm>
            <a:off x="6472238" y="3816350"/>
            <a:ext cx="455612" cy="1019175"/>
            <a:chOff x="4264" y="2616"/>
            <a:chExt cx="359" cy="708"/>
          </a:xfrm>
        </p:grpSpPr>
        <p:sp>
          <p:nvSpPr>
            <p:cNvPr id="3678228" name="Freeform 20"/>
            <p:cNvSpPr>
              <a:spLocks/>
            </p:cNvSpPr>
            <p:nvPr/>
          </p:nvSpPr>
          <p:spPr bwMode="auto">
            <a:xfrm>
              <a:off x="4308" y="2616"/>
              <a:ext cx="315" cy="684"/>
            </a:xfrm>
            <a:custGeom>
              <a:avLst/>
              <a:gdLst/>
              <a:ahLst/>
              <a:cxnLst>
                <a:cxn ang="0">
                  <a:pos x="290" y="30"/>
                </a:cxn>
                <a:cxn ang="0">
                  <a:pos x="301" y="62"/>
                </a:cxn>
                <a:cxn ang="0">
                  <a:pos x="308" y="96"/>
                </a:cxn>
                <a:cxn ang="0">
                  <a:pos x="312" y="131"/>
                </a:cxn>
                <a:cxn ang="0">
                  <a:pos x="313" y="174"/>
                </a:cxn>
                <a:cxn ang="0">
                  <a:pos x="308" y="219"/>
                </a:cxn>
                <a:cxn ang="0">
                  <a:pos x="298" y="268"/>
                </a:cxn>
                <a:cxn ang="0">
                  <a:pos x="285" y="313"/>
                </a:cxn>
                <a:cxn ang="0">
                  <a:pos x="274" y="360"/>
                </a:cxn>
                <a:cxn ang="0">
                  <a:pos x="256" y="407"/>
                </a:cxn>
                <a:cxn ang="0">
                  <a:pos x="239" y="456"/>
                </a:cxn>
                <a:cxn ang="0">
                  <a:pos x="212" y="506"/>
                </a:cxn>
                <a:cxn ang="0">
                  <a:pos x="187" y="550"/>
                </a:cxn>
                <a:cxn ang="0">
                  <a:pos x="161" y="586"/>
                </a:cxn>
                <a:cxn ang="0">
                  <a:pos x="202" y="673"/>
                </a:cxn>
                <a:cxn ang="0">
                  <a:pos x="172" y="656"/>
                </a:cxn>
                <a:cxn ang="0">
                  <a:pos x="142" y="647"/>
                </a:cxn>
                <a:cxn ang="0">
                  <a:pos x="117" y="638"/>
                </a:cxn>
                <a:cxn ang="0">
                  <a:pos x="90" y="633"/>
                </a:cxn>
                <a:cxn ang="0">
                  <a:pos x="53" y="628"/>
                </a:cxn>
                <a:cxn ang="0">
                  <a:pos x="16" y="625"/>
                </a:cxn>
                <a:cxn ang="0">
                  <a:pos x="2" y="614"/>
                </a:cxn>
                <a:cxn ang="0">
                  <a:pos x="7" y="589"/>
                </a:cxn>
                <a:cxn ang="0">
                  <a:pos x="16" y="559"/>
                </a:cxn>
                <a:cxn ang="0">
                  <a:pos x="17" y="531"/>
                </a:cxn>
                <a:cxn ang="0">
                  <a:pos x="20" y="501"/>
                </a:cxn>
                <a:cxn ang="0">
                  <a:pos x="21" y="472"/>
                </a:cxn>
                <a:cxn ang="0">
                  <a:pos x="21" y="444"/>
                </a:cxn>
                <a:cxn ang="0">
                  <a:pos x="21" y="418"/>
                </a:cxn>
                <a:cxn ang="0">
                  <a:pos x="17" y="382"/>
                </a:cxn>
                <a:cxn ang="0">
                  <a:pos x="111" y="458"/>
                </a:cxn>
                <a:cxn ang="0">
                  <a:pos x="152" y="400"/>
                </a:cxn>
                <a:cxn ang="0">
                  <a:pos x="177" y="362"/>
                </a:cxn>
                <a:cxn ang="0">
                  <a:pos x="204" y="309"/>
                </a:cxn>
                <a:cxn ang="0">
                  <a:pos x="225" y="268"/>
                </a:cxn>
                <a:cxn ang="0">
                  <a:pos x="238" y="237"/>
                </a:cxn>
                <a:cxn ang="0">
                  <a:pos x="254" y="197"/>
                </a:cxn>
                <a:cxn ang="0">
                  <a:pos x="262" y="165"/>
                </a:cxn>
                <a:cxn ang="0">
                  <a:pos x="265" y="126"/>
                </a:cxn>
                <a:cxn ang="0">
                  <a:pos x="264" y="85"/>
                </a:cxn>
                <a:cxn ang="0">
                  <a:pos x="248" y="17"/>
                </a:cxn>
              </a:cxnLst>
              <a:rect l="0" t="0" r="r" b="b"/>
              <a:pathLst>
                <a:path w="315" h="684">
                  <a:moveTo>
                    <a:pt x="277" y="0"/>
                  </a:moveTo>
                  <a:lnTo>
                    <a:pt x="290" y="30"/>
                  </a:lnTo>
                  <a:lnTo>
                    <a:pt x="295" y="43"/>
                  </a:lnTo>
                  <a:lnTo>
                    <a:pt x="301" y="62"/>
                  </a:lnTo>
                  <a:lnTo>
                    <a:pt x="305" y="79"/>
                  </a:lnTo>
                  <a:lnTo>
                    <a:pt x="308" y="96"/>
                  </a:lnTo>
                  <a:lnTo>
                    <a:pt x="312" y="113"/>
                  </a:lnTo>
                  <a:lnTo>
                    <a:pt x="312" y="131"/>
                  </a:lnTo>
                  <a:lnTo>
                    <a:pt x="314" y="150"/>
                  </a:lnTo>
                  <a:lnTo>
                    <a:pt x="313" y="174"/>
                  </a:lnTo>
                  <a:lnTo>
                    <a:pt x="309" y="197"/>
                  </a:lnTo>
                  <a:lnTo>
                    <a:pt x="308" y="219"/>
                  </a:lnTo>
                  <a:lnTo>
                    <a:pt x="304" y="244"/>
                  </a:lnTo>
                  <a:lnTo>
                    <a:pt x="298" y="268"/>
                  </a:lnTo>
                  <a:lnTo>
                    <a:pt x="293" y="294"/>
                  </a:lnTo>
                  <a:lnTo>
                    <a:pt x="285" y="313"/>
                  </a:lnTo>
                  <a:lnTo>
                    <a:pt x="280" y="339"/>
                  </a:lnTo>
                  <a:lnTo>
                    <a:pt x="274" y="360"/>
                  </a:lnTo>
                  <a:lnTo>
                    <a:pt x="265" y="385"/>
                  </a:lnTo>
                  <a:lnTo>
                    <a:pt x="256" y="407"/>
                  </a:lnTo>
                  <a:lnTo>
                    <a:pt x="246" y="433"/>
                  </a:lnTo>
                  <a:lnTo>
                    <a:pt x="239" y="456"/>
                  </a:lnTo>
                  <a:lnTo>
                    <a:pt x="225" y="481"/>
                  </a:lnTo>
                  <a:lnTo>
                    <a:pt x="212" y="506"/>
                  </a:lnTo>
                  <a:lnTo>
                    <a:pt x="201" y="527"/>
                  </a:lnTo>
                  <a:lnTo>
                    <a:pt x="187" y="550"/>
                  </a:lnTo>
                  <a:lnTo>
                    <a:pt x="174" y="569"/>
                  </a:lnTo>
                  <a:lnTo>
                    <a:pt x="161" y="586"/>
                  </a:lnTo>
                  <a:lnTo>
                    <a:pt x="221" y="683"/>
                  </a:lnTo>
                  <a:lnTo>
                    <a:pt x="202" y="673"/>
                  </a:lnTo>
                  <a:lnTo>
                    <a:pt x="187" y="666"/>
                  </a:lnTo>
                  <a:lnTo>
                    <a:pt x="172" y="656"/>
                  </a:lnTo>
                  <a:lnTo>
                    <a:pt x="157" y="651"/>
                  </a:lnTo>
                  <a:lnTo>
                    <a:pt x="142" y="647"/>
                  </a:lnTo>
                  <a:lnTo>
                    <a:pt x="131" y="641"/>
                  </a:lnTo>
                  <a:lnTo>
                    <a:pt x="117" y="638"/>
                  </a:lnTo>
                  <a:lnTo>
                    <a:pt x="104" y="636"/>
                  </a:lnTo>
                  <a:lnTo>
                    <a:pt x="90" y="633"/>
                  </a:lnTo>
                  <a:lnTo>
                    <a:pt x="71" y="630"/>
                  </a:lnTo>
                  <a:lnTo>
                    <a:pt x="53" y="628"/>
                  </a:lnTo>
                  <a:lnTo>
                    <a:pt x="34" y="628"/>
                  </a:lnTo>
                  <a:lnTo>
                    <a:pt x="16" y="625"/>
                  </a:lnTo>
                  <a:lnTo>
                    <a:pt x="0" y="625"/>
                  </a:lnTo>
                  <a:lnTo>
                    <a:pt x="2" y="614"/>
                  </a:lnTo>
                  <a:lnTo>
                    <a:pt x="7" y="602"/>
                  </a:lnTo>
                  <a:lnTo>
                    <a:pt x="7" y="589"/>
                  </a:lnTo>
                  <a:lnTo>
                    <a:pt x="14" y="572"/>
                  </a:lnTo>
                  <a:lnTo>
                    <a:pt x="16" y="559"/>
                  </a:lnTo>
                  <a:lnTo>
                    <a:pt x="16" y="545"/>
                  </a:lnTo>
                  <a:lnTo>
                    <a:pt x="17" y="531"/>
                  </a:lnTo>
                  <a:lnTo>
                    <a:pt x="21" y="516"/>
                  </a:lnTo>
                  <a:lnTo>
                    <a:pt x="20" y="501"/>
                  </a:lnTo>
                  <a:lnTo>
                    <a:pt x="23" y="486"/>
                  </a:lnTo>
                  <a:lnTo>
                    <a:pt x="21" y="472"/>
                  </a:lnTo>
                  <a:lnTo>
                    <a:pt x="23" y="457"/>
                  </a:lnTo>
                  <a:lnTo>
                    <a:pt x="21" y="444"/>
                  </a:lnTo>
                  <a:lnTo>
                    <a:pt x="21" y="431"/>
                  </a:lnTo>
                  <a:lnTo>
                    <a:pt x="21" y="418"/>
                  </a:lnTo>
                  <a:lnTo>
                    <a:pt x="19" y="403"/>
                  </a:lnTo>
                  <a:lnTo>
                    <a:pt x="17" y="382"/>
                  </a:lnTo>
                  <a:lnTo>
                    <a:pt x="88" y="481"/>
                  </a:lnTo>
                  <a:lnTo>
                    <a:pt x="111" y="458"/>
                  </a:lnTo>
                  <a:lnTo>
                    <a:pt x="125" y="439"/>
                  </a:lnTo>
                  <a:lnTo>
                    <a:pt x="152" y="400"/>
                  </a:lnTo>
                  <a:lnTo>
                    <a:pt x="164" y="382"/>
                  </a:lnTo>
                  <a:lnTo>
                    <a:pt x="177" y="362"/>
                  </a:lnTo>
                  <a:lnTo>
                    <a:pt x="195" y="329"/>
                  </a:lnTo>
                  <a:lnTo>
                    <a:pt x="204" y="309"/>
                  </a:lnTo>
                  <a:lnTo>
                    <a:pt x="217" y="286"/>
                  </a:lnTo>
                  <a:lnTo>
                    <a:pt x="225" y="268"/>
                  </a:lnTo>
                  <a:lnTo>
                    <a:pt x="232" y="253"/>
                  </a:lnTo>
                  <a:lnTo>
                    <a:pt x="238" y="237"/>
                  </a:lnTo>
                  <a:lnTo>
                    <a:pt x="244" y="219"/>
                  </a:lnTo>
                  <a:lnTo>
                    <a:pt x="254" y="197"/>
                  </a:lnTo>
                  <a:lnTo>
                    <a:pt x="258" y="180"/>
                  </a:lnTo>
                  <a:lnTo>
                    <a:pt x="262" y="165"/>
                  </a:lnTo>
                  <a:lnTo>
                    <a:pt x="262" y="142"/>
                  </a:lnTo>
                  <a:lnTo>
                    <a:pt x="265" y="126"/>
                  </a:lnTo>
                  <a:lnTo>
                    <a:pt x="263" y="104"/>
                  </a:lnTo>
                  <a:lnTo>
                    <a:pt x="264" y="85"/>
                  </a:lnTo>
                  <a:lnTo>
                    <a:pt x="262" y="67"/>
                  </a:lnTo>
                  <a:lnTo>
                    <a:pt x="248" y="17"/>
                  </a:lnTo>
                  <a:lnTo>
                    <a:pt x="277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9" name="Freeform 21"/>
            <p:cNvSpPr>
              <a:spLocks/>
            </p:cNvSpPr>
            <p:nvPr/>
          </p:nvSpPr>
          <p:spPr bwMode="auto">
            <a:xfrm>
              <a:off x="4287" y="3001"/>
              <a:ext cx="101" cy="120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23"/>
                </a:cxn>
                <a:cxn ang="0">
                  <a:pos x="68" y="119"/>
                </a:cxn>
                <a:cxn ang="0">
                  <a:pos x="85" y="106"/>
                </a:cxn>
                <a:cxn ang="0">
                  <a:pos x="100" y="87"/>
                </a:cxn>
                <a:cxn ang="0">
                  <a:pos x="37" y="0"/>
                </a:cxn>
              </a:cxnLst>
              <a:rect l="0" t="0" r="r" b="b"/>
              <a:pathLst>
                <a:path w="101" h="120">
                  <a:moveTo>
                    <a:pt x="37" y="0"/>
                  </a:moveTo>
                  <a:lnTo>
                    <a:pt x="0" y="23"/>
                  </a:lnTo>
                  <a:lnTo>
                    <a:pt x="68" y="119"/>
                  </a:lnTo>
                  <a:lnTo>
                    <a:pt x="85" y="106"/>
                  </a:lnTo>
                  <a:lnTo>
                    <a:pt x="100" y="87"/>
                  </a:lnTo>
                  <a:lnTo>
                    <a:pt x="37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0" name="Freeform 22"/>
            <p:cNvSpPr>
              <a:spLocks/>
            </p:cNvSpPr>
            <p:nvPr/>
          </p:nvSpPr>
          <p:spPr bwMode="auto">
            <a:xfrm>
              <a:off x="4427" y="3205"/>
              <a:ext cx="99" cy="117"/>
            </a:xfrm>
            <a:custGeom>
              <a:avLst/>
              <a:gdLst/>
              <a:ahLst/>
              <a:cxnLst>
                <a:cxn ang="0">
                  <a:pos x="99" y="95"/>
                </a:cxn>
                <a:cxn ang="0">
                  <a:pos x="64" y="116"/>
                </a:cxn>
                <a:cxn ang="0">
                  <a:pos x="0" y="28"/>
                </a:cxn>
                <a:cxn ang="0">
                  <a:pos x="43" y="0"/>
                </a:cxn>
                <a:cxn ang="0">
                  <a:pos x="99" y="95"/>
                </a:cxn>
              </a:cxnLst>
              <a:rect l="0" t="0" r="r" b="b"/>
              <a:pathLst>
                <a:path w="100" h="117">
                  <a:moveTo>
                    <a:pt x="99" y="95"/>
                  </a:moveTo>
                  <a:lnTo>
                    <a:pt x="64" y="116"/>
                  </a:lnTo>
                  <a:lnTo>
                    <a:pt x="0" y="28"/>
                  </a:lnTo>
                  <a:lnTo>
                    <a:pt x="43" y="0"/>
                  </a:lnTo>
                  <a:lnTo>
                    <a:pt x="99" y="95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1" name="Freeform 23"/>
            <p:cNvSpPr>
              <a:spLocks/>
            </p:cNvSpPr>
            <p:nvPr/>
          </p:nvSpPr>
          <p:spPr bwMode="auto">
            <a:xfrm>
              <a:off x="4264" y="2633"/>
              <a:ext cx="328" cy="691"/>
            </a:xfrm>
            <a:custGeom>
              <a:avLst/>
              <a:gdLst/>
              <a:ahLst/>
              <a:cxnLst>
                <a:cxn ang="0">
                  <a:pos x="304" y="28"/>
                </a:cxn>
                <a:cxn ang="0">
                  <a:pos x="314" y="61"/>
                </a:cxn>
                <a:cxn ang="0">
                  <a:pos x="324" y="95"/>
                </a:cxn>
                <a:cxn ang="0">
                  <a:pos x="326" y="131"/>
                </a:cxn>
                <a:cxn ang="0">
                  <a:pos x="325" y="174"/>
                </a:cxn>
                <a:cxn ang="0">
                  <a:pos x="321" y="219"/>
                </a:cxn>
                <a:cxn ang="0">
                  <a:pos x="310" y="269"/>
                </a:cxn>
                <a:cxn ang="0">
                  <a:pos x="297" y="315"/>
                </a:cxn>
                <a:cxn ang="0">
                  <a:pos x="284" y="363"/>
                </a:cxn>
                <a:cxn ang="0">
                  <a:pos x="268" y="410"/>
                </a:cxn>
                <a:cxn ang="0">
                  <a:pos x="245" y="461"/>
                </a:cxn>
                <a:cxn ang="0">
                  <a:pos x="221" y="510"/>
                </a:cxn>
                <a:cxn ang="0">
                  <a:pos x="192" y="555"/>
                </a:cxn>
                <a:cxn ang="0">
                  <a:pos x="164" y="592"/>
                </a:cxn>
                <a:cxn ang="0">
                  <a:pos x="208" y="677"/>
                </a:cxn>
                <a:cxn ang="0">
                  <a:pos x="176" y="662"/>
                </a:cxn>
                <a:cxn ang="0">
                  <a:pos x="148" y="652"/>
                </a:cxn>
                <a:cxn ang="0">
                  <a:pos x="121" y="644"/>
                </a:cxn>
                <a:cxn ang="0">
                  <a:pos x="92" y="640"/>
                </a:cxn>
                <a:cxn ang="0">
                  <a:pos x="55" y="634"/>
                </a:cxn>
                <a:cxn ang="0">
                  <a:pos x="17" y="634"/>
                </a:cxn>
                <a:cxn ang="0">
                  <a:pos x="2" y="621"/>
                </a:cxn>
                <a:cxn ang="0">
                  <a:pos x="10" y="596"/>
                </a:cxn>
                <a:cxn ang="0">
                  <a:pos x="17" y="564"/>
                </a:cxn>
                <a:cxn ang="0">
                  <a:pos x="20" y="538"/>
                </a:cxn>
                <a:cxn ang="0">
                  <a:pos x="21" y="507"/>
                </a:cxn>
                <a:cxn ang="0">
                  <a:pos x="24" y="478"/>
                </a:cxn>
                <a:cxn ang="0">
                  <a:pos x="25" y="449"/>
                </a:cxn>
                <a:cxn ang="0">
                  <a:pos x="23" y="424"/>
                </a:cxn>
                <a:cxn ang="0">
                  <a:pos x="21" y="389"/>
                </a:cxn>
                <a:cxn ang="0">
                  <a:pos x="115" y="464"/>
                </a:cxn>
                <a:cxn ang="0">
                  <a:pos x="159" y="405"/>
                </a:cxn>
                <a:cxn ang="0">
                  <a:pos x="183" y="367"/>
                </a:cxn>
                <a:cxn ang="0">
                  <a:pos x="215" y="313"/>
                </a:cxn>
                <a:cxn ang="0">
                  <a:pos x="239" y="268"/>
                </a:cxn>
                <a:cxn ang="0">
                  <a:pos x="256" y="232"/>
                </a:cxn>
                <a:cxn ang="0">
                  <a:pos x="273" y="193"/>
                </a:cxn>
                <a:cxn ang="0">
                  <a:pos x="284" y="154"/>
                </a:cxn>
                <a:cxn ang="0">
                  <a:pos x="291" y="117"/>
                </a:cxn>
                <a:cxn ang="0">
                  <a:pos x="294" y="76"/>
                </a:cxn>
                <a:cxn ang="0">
                  <a:pos x="292" y="35"/>
                </a:cxn>
              </a:cxnLst>
              <a:rect l="0" t="0" r="r" b="b"/>
              <a:pathLst>
                <a:path w="328" h="690">
                  <a:moveTo>
                    <a:pt x="290" y="0"/>
                  </a:moveTo>
                  <a:lnTo>
                    <a:pt x="304" y="28"/>
                  </a:lnTo>
                  <a:lnTo>
                    <a:pt x="308" y="43"/>
                  </a:lnTo>
                  <a:lnTo>
                    <a:pt x="314" y="61"/>
                  </a:lnTo>
                  <a:lnTo>
                    <a:pt x="320" y="78"/>
                  </a:lnTo>
                  <a:lnTo>
                    <a:pt x="324" y="95"/>
                  </a:lnTo>
                  <a:lnTo>
                    <a:pt x="326" y="113"/>
                  </a:lnTo>
                  <a:lnTo>
                    <a:pt x="326" y="131"/>
                  </a:lnTo>
                  <a:lnTo>
                    <a:pt x="327" y="151"/>
                  </a:lnTo>
                  <a:lnTo>
                    <a:pt x="325" y="174"/>
                  </a:lnTo>
                  <a:lnTo>
                    <a:pt x="324" y="196"/>
                  </a:lnTo>
                  <a:lnTo>
                    <a:pt x="321" y="219"/>
                  </a:lnTo>
                  <a:lnTo>
                    <a:pt x="318" y="244"/>
                  </a:lnTo>
                  <a:lnTo>
                    <a:pt x="310" y="269"/>
                  </a:lnTo>
                  <a:lnTo>
                    <a:pt x="305" y="294"/>
                  </a:lnTo>
                  <a:lnTo>
                    <a:pt x="297" y="315"/>
                  </a:lnTo>
                  <a:lnTo>
                    <a:pt x="290" y="341"/>
                  </a:lnTo>
                  <a:lnTo>
                    <a:pt x="284" y="363"/>
                  </a:lnTo>
                  <a:lnTo>
                    <a:pt x="275" y="386"/>
                  </a:lnTo>
                  <a:lnTo>
                    <a:pt x="268" y="410"/>
                  </a:lnTo>
                  <a:lnTo>
                    <a:pt x="256" y="437"/>
                  </a:lnTo>
                  <a:lnTo>
                    <a:pt x="245" y="461"/>
                  </a:lnTo>
                  <a:lnTo>
                    <a:pt x="233" y="484"/>
                  </a:lnTo>
                  <a:lnTo>
                    <a:pt x="221" y="510"/>
                  </a:lnTo>
                  <a:lnTo>
                    <a:pt x="207" y="531"/>
                  </a:lnTo>
                  <a:lnTo>
                    <a:pt x="192" y="555"/>
                  </a:lnTo>
                  <a:lnTo>
                    <a:pt x="180" y="573"/>
                  </a:lnTo>
                  <a:lnTo>
                    <a:pt x="164" y="592"/>
                  </a:lnTo>
                  <a:lnTo>
                    <a:pt x="228" y="689"/>
                  </a:lnTo>
                  <a:lnTo>
                    <a:pt x="208" y="677"/>
                  </a:lnTo>
                  <a:lnTo>
                    <a:pt x="193" y="671"/>
                  </a:lnTo>
                  <a:lnTo>
                    <a:pt x="176" y="662"/>
                  </a:lnTo>
                  <a:lnTo>
                    <a:pt x="161" y="655"/>
                  </a:lnTo>
                  <a:lnTo>
                    <a:pt x="148" y="652"/>
                  </a:lnTo>
                  <a:lnTo>
                    <a:pt x="135" y="646"/>
                  </a:lnTo>
                  <a:lnTo>
                    <a:pt x="121" y="644"/>
                  </a:lnTo>
                  <a:lnTo>
                    <a:pt x="106" y="642"/>
                  </a:lnTo>
                  <a:lnTo>
                    <a:pt x="92" y="640"/>
                  </a:lnTo>
                  <a:lnTo>
                    <a:pt x="74" y="636"/>
                  </a:lnTo>
                  <a:lnTo>
                    <a:pt x="55" y="634"/>
                  </a:lnTo>
                  <a:lnTo>
                    <a:pt x="36" y="634"/>
                  </a:lnTo>
                  <a:lnTo>
                    <a:pt x="17" y="634"/>
                  </a:lnTo>
                  <a:lnTo>
                    <a:pt x="0" y="635"/>
                  </a:lnTo>
                  <a:lnTo>
                    <a:pt x="2" y="621"/>
                  </a:lnTo>
                  <a:lnTo>
                    <a:pt x="8" y="609"/>
                  </a:lnTo>
                  <a:lnTo>
                    <a:pt x="10" y="596"/>
                  </a:lnTo>
                  <a:lnTo>
                    <a:pt x="13" y="580"/>
                  </a:lnTo>
                  <a:lnTo>
                    <a:pt x="17" y="564"/>
                  </a:lnTo>
                  <a:lnTo>
                    <a:pt x="19" y="550"/>
                  </a:lnTo>
                  <a:lnTo>
                    <a:pt x="20" y="538"/>
                  </a:lnTo>
                  <a:lnTo>
                    <a:pt x="21" y="524"/>
                  </a:lnTo>
                  <a:lnTo>
                    <a:pt x="21" y="507"/>
                  </a:lnTo>
                  <a:lnTo>
                    <a:pt x="23" y="493"/>
                  </a:lnTo>
                  <a:lnTo>
                    <a:pt x="24" y="478"/>
                  </a:lnTo>
                  <a:lnTo>
                    <a:pt x="24" y="465"/>
                  </a:lnTo>
                  <a:lnTo>
                    <a:pt x="25" y="449"/>
                  </a:lnTo>
                  <a:lnTo>
                    <a:pt x="25" y="436"/>
                  </a:lnTo>
                  <a:lnTo>
                    <a:pt x="23" y="424"/>
                  </a:lnTo>
                  <a:lnTo>
                    <a:pt x="24" y="408"/>
                  </a:lnTo>
                  <a:lnTo>
                    <a:pt x="21" y="389"/>
                  </a:lnTo>
                  <a:lnTo>
                    <a:pt x="94" y="486"/>
                  </a:lnTo>
                  <a:lnTo>
                    <a:pt x="115" y="464"/>
                  </a:lnTo>
                  <a:lnTo>
                    <a:pt x="130" y="442"/>
                  </a:lnTo>
                  <a:lnTo>
                    <a:pt x="159" y="405"/>
                  </a:lnTo>
                  <a:lnTo>
                    <a:pt x="171" y="384"/>
                  </a:lnTo>
                  <a:lnTo>
                    <a:pt x="183" y="367"/>
                  </a:lnTo>
                  <a:lnTo>
                    <a:pt x="203" y="333"/>
                  </a:lnTo>
                  <a:lnTo>
                    <a:pt x="215" y="313"/>
                  </a:lnTo>
                  <a:lnTo>
                    <a:pt x="229" y="288"/>
                  </a:lnTo>
                  <a:lnTo>
                    <a:pt x="239" y="268"/>
                  </a:lnTo>
                  <a:lnTo>
                    <a:pt x="248" y="250"/>
                  </a:lnTo>
                  <a:lnTo>
                    <a:pt x="256" y="232"/>
                  </a:lnTo>
                  <a:lnTo>
                    <a:pt x="267" y="214"/>
                  </a:lnTo>
                  <a:lnTo>
                    <a:pt x="273" y="193"/>
                  </a:lnTo>
                  <a:lnTo>
                    <a:pt x="278" y="175"/>
                  </a:lnTo>
                  <a:lnTo>
                    <a:pt x="284" y="154"/>
                  </a:lnTo>
                  <a:lnTo>
                    <a:pt x="288" y="134"/>
                  </a:lnTo>
                  <a:lnTo>
                    <a:pt x="291" y="117"/>
                  </a:lnTo>
                  <a:lnTo>
                    <a:pt x="291" y="94"/>
                  </a:lnTo>
                  <a:lnTo>
                    <a:pt x="294" y="76"/>
                  </a:lnTo>
                  <a:lnTo>
                    <a:pt x="293" y="55"/>
                  </a:lnTo>
                  <a:lnTo>
                    <a:pt x="292" y="35"/>
                  </a:lnTo>
                  <a:lnTo>
                    <a:pt x="290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</p:grpSp>
      <p:grpSp>
        <p:nvGrpSpPr>
          <p:cNvPr id="213003" name="Group 24"/>
          <p:cNvGrpSpPr>
            <a:grpSpLocks/>
          </p:cNvGrpSpPr>
          <p:nvPr/>
        </p:nvGrpSpPr>
        <p:grpSpPr bwMode="auto">
          <a:xfrm>
            <a:off x="5189538" y="1854200"/>
            <a:ext cx="928687" cy="611188"/>
            <a:chOff x="3390" y="1002"/>
            <a:chExt cx="671" cy="442"/>
          </a:xfrm>
        </p:grpSpPr>
        <p:sp>
          <p:nvSpPr>
            <p:cNvPr id="3678233" name="Freeform 25"/>
            <p:cNvSpPr>
              <a:spLocks/>
            </p:cNvSpPr>
            <p:nvPr/>
          </p:nvSpPr>
          <p:spPr bwMode="auto">
            <a:xfrm>
              <a:off x="3390" y="1002"/>
              <a:ext cx="654" cy="395"/>
            </a:xfrm>
            <a:custGeom>
              <a:avLst/>
              <a:gdLst/>
              <a:ahLst/>
              <a:cxnLst>
                <a:cxn ang="0">
                  <a:pos x="29" y="10"/>
                </a:cxn>
                <a:cxn ang="0">
                  <a:pos x="62" y="4"/>
                </a:cxn>
                <a:cxn ang="0">
                  <a:pos x="99" y="0"/>
                </a:cxn>
                <a:cxn ang="0">
                  <a:pos x="132" y="2"/>
                </a:cxn>
                <a:cxn ang="0">
                  <a:pos x="174" y="9"/>
                </a:cxn>
                <a:cxn ang="0">
                  <a:pos x="216" y="19"/>
                </a:cxn>
                <a:cxn ang="0">
                  <a:pos x="261" y="39"/>
                </a:cxn>
                <a:cxn ang="0">
                  <a:pos x="304" y="59"/>
                </a:cxn>
                <a:cxn ang="0">
                  <a:pos x="349" y="77"/>
                </a:cxn>
                <a:cxn ang="0">
                  <a:pos x="391" y="103"/>
                </a:cxn>
                <a:cxn ang="0">
                  <a:pos x="436" y="130"/>
                </a:cxn>
                <a:cxn ang="0">
                  <a:pos x="480" y="162"/>
                </a:cxn>
                <a:cxn ang="0">
                  <a:pos x="519" y="195"/>
                </a:cxn>
                <a:cxn ang="0">
                  <a:pos x="549" y="227"/>
                </a:cxn>
                <a:cxn ang="0">
                  <a:pos x="641" y="198"/>
                </a:cxn>
                <a:cxn ang="0">
                  <a:pos x="621" y="227"/>
                </a:cxn>
                <a:cxn ang="0">
                  <a:pos x="606" y="254"/>
                </a:cxn>
                <a:cxn ang="0">
                  <a:pos x="594" y="278"/>
                </a:cxn>
                <a:cxn ang="0">
                  <a:pos x="585" y="305"/>
                </a:cxn>
                <a:cxn ang="0">
                  <a:pos x="572" y="342"/>
                </a:cxn>
                <a:cxn ang="0">
                  <a:pos x="568" y="379"/>
                </a:cxn>
                <a:cxn ang="0">
                  <a:pos x="553" y="392"/>
                </a:cxn>
                <a:cxn ang="0">
                  <a:pos x="528" y="380"/>
                </a:cxn>
                <a:cxn ang="0">
                  <a:pos x="500" y="368"/>
                </a:cxn>
                <a:cxn ang="0">
                  <a:pos x="474" y="361"/>
                </a:cxn>
                <a:cxn ang="0">
                  <a:pos x="445" y="355"/>
                </a:cxn>
                <a:cxn ang="0">
                  <a:pos x="417" y="350"/>
                </a:cxn>
                <a:cxn ang="0">
                  <a:pos x="390" y="344"/>
                </a:cxn>
                <a:cxn ang="0">
                  <a:pos x="364" y="341"/>
                </a:cxn>
                <a:cxn ang="0">
                  <a:pos x="331" y="337"/>
                </a:cxn>
                <a:cxn ang="0">
                  <a:pos x="417" y="257"/>
                </a:cxn>
                <a:cxn ang="0">
                  <a:pos x="368" y="206"/>
                </a:cxn>
                <a:cxn ang="0">
                  <a:pos x="335" y="175"/>
                </a:cxn>
                <a:cxn ang="0">
                  <a:pos x="288" y="138"/>
                </a:cxn>
                <a:cxn ang="0">
                  <a:pos x="251" y="111"/>
                </a:cxn>
                <a:cxn ang="0">
                  <a:pos x="224" y="93"/>
                </a:cxn>
                <a:cxn ang="0">
                  <a:pos x="186" y="73"/>
                </a:cxn>
                <a:cxn ang="0">
                  <a:pos x="156" y="60"/>
                </a:cxn>
                <a:cxn ang="0">
                  <a:pos x="120" y="49"/>
                </a:cxn>
                <a:cxn ang="0">
                  <a:pos x="80" y="43"/>
                </a:cxn>
                <a:cxn ang="0">
                  <a:pos x="13" y="49"/>
                </a:cxn>
              </a:cxnLst>
              <a:rect l="0" t="0" r="r" b="b"/>
              <a:pathLst>
                <a:path w="654" h="395">
                  <a:moveTo>
                    <a:pt x="0" y="18"/>
                  </a:moveTo>
                  <a:lnTo>
                    <a:pt x="29" y="10"/>
                  </a:lnTo>
                  <a:lnTo>
                    <a:pt x="43" y="6"/>
                  </a:lnTo>
                  <a:lnTo>
                    <a:pt x="62" y="4"/>
                  </a:lnTo>
                  <a:lnTo>
                    <a:pt x="79" y="3"/>
                  </a:lnTo>
                  <a:lnTo>
                    <a:pt x="99" y="0"/>
                  </a:lnTo>
                  <a:lnTo>
                    <a:pt x="115" y="1"/>
                  </a:lnTo>
                  <a:lnTo>
                    <a:pt x="132" y="2"/>
                  </a:lnTo>
                  <a:lnTo>
                    <a:pt x="149" y="3"/>
                  </a:lnTo>
                  <a:lnTo>
                    <a:pt x="174" y="9"/>
                  </a:lnTo>
                  <a:lnTo>
                    <a:pt x="195" y="16"/>
                  </a:lnTo>
                  <a:lnTo>
                    <a:pt x="216" y="19"/>
                  </a:lnTo>
                  <a:lnTo>
                    <a:pt x="240" y="28"/>
                  </a:lnTo>
                  <a:lnTo>
                    <a:pt x="261" y="39"/>
                  </a:lnTo>
                  <a:lnTo>
                    <a:pt x="287" y="49"/>
                  </a:lnTo>
                  <a:lnTo>
                    <a:pt x="304" y="59"/>
                  </a:lnTo>
                  <a:lnTo>
                    <a:pt x="329" y="67"/>
                  </a:lnTo>
                  <a:lnTo>
                    <a:pt x="349" y="77"/>
                  </a:lnTo>
                  <a:lnTo>
                    <a:pt x="371" y="90"/>
                  </a:lnTo>
                  <a:lnTo>
                    <a:pt x="391" y="103"/>
                  </a:lnTo>
                  <a:lnTo>
                    <a:pt x="415" y="117"/>
                  </a:lnTo>
                  <a:lnTo>
                    <a:pt x="436" y="130"/>
                  </a:lnTo>
                  <a:lnTo>
                    <a:pt x="457" y="146"/>
                  </a:lnTo>
                  <a:lnTo>
                    <a:pt x="480" y="162"/>
                  </a:lnTo>
                  <a:lnTo>
                    <a:pt x="500" y="177"/>
                  </a:lnTo>
                  <a:lnTo>
                    <a:pt x="519" y="195"/>
                  </a:lnTo>
                  <a:lnTo>
                    <a:pt x="534" y="211"/>
                  </a:lnTo>
                  <a:lnTo>
                    <a:pt x="549" y="227"/>
                  </a:lnTo>
                  <a:lnTo>
                    <a:pt x="653" y="181"/>
                  </a:lnTo>
                  <a:lnTo>
                    <a:pt x="641" y="198"/>
                  </a:lnTo>
                  <a:lnTo>
                    <a:pt x="632" y="213"/>
                  </a:lnTo>
                  <a:lnTo>
                    <a:pt x="621" y="227"/>
                  </a:lnTo>
                  <a:lnTo>
                    <a:pt x="613" y="240"/>
                  </a:lnTo>
                  <a:lnTo>
                    <a:pt x="606" y="254"/>
                  </a:lnTo>
                  <a:lnTo>
                    <a:pt x="598" y="265"/>
                  </a:lnTo>
                  <a:lnTo>
                    <a:pt x="594" y="278"/>
                  </a:lnTo>
                  <a:lnTo>
                    <a:pt x="588" y="291"/>
                  </a:lnTo>
                  <a:lnTo>
                    <a:pt x="585" y="305"/>
                  </a:lnTo>
                  <a:lnTo>
                    <a:pt x="579" y="322"/>
                  </a:lnTo>
                  <a:lnTo>
                    <a:pt x="572" y="342"/>
                  </a:lnTo>
                  <a:lnTo>
                    <a:pt x="570" y="360"/>
                  </a:lnTo>
                  <a:lnTo>
                    <a:pt x="568" y="379"/>
                  </a:lnTo>
                  <a:lnTo>
                    <a:pt x="565" y="394"/>
                  </a:lnTo>
                  <a:lnTo>
                    <a:pt x="553" y="392"/>
                  </a:lnTo>
                  <a:lnTo>
                    <a:pt x="542" y="384"/>
                  </a:lnTo>
                  <a:lnTo>
                    <a:pt x="528" y="380"/>
                  </a:lnTo>
                  <a:lnTo>
                    <a:pt x="514" y="372"/>
                  </a:lnTo>
                  <a:lnTo>
                    <a:pt x="500" y="368"/>
                  </a:lnTo>
                  <a:lnTo>
                    <a:pt x="486" y="365"/>
                  </a:lnTo>
                  <a:lnTo>
                    <a:pt x="474" y="361"/>
                  </a:lnTo>
                  <a:lnTo>
                    <a:pt x="460" y="357"/>
                  </a:lnTo>
                  <a:lnTo>
                    <a:pt x="445" y="355"/>
                  </a:lnTo>
                  <a:lnTo>
                    <a:pt x="431" y="351"/>
                  </a:lnTo>
                  <a:lnTo>
                    <a:pt x="417" y="350"/>
                  </a:lnTo>
                  <a:lnTo>
                    <a:pt x="403" y="345"/>
                  </a:lnTo>
                  <a:lnTo>
                    <a:pt x="390" y="344"/>
                  </a:lnTo>
                  <a:lnTo>
                    <a:pt x="376" y="343"/>
                  </a:lnTo>
                  <a:lnTo>
                    <a:pt x="364" y="341"/>
                  </a:lnTo>
                  <a:lnTo>
                    <a:pt x="349" y="339"/>
                  </a:lnTo>
                  <a:lnTo>
                    <a:pt x="331" y="337"/>
                  </a:lnTo>
                  <a:lnTo>
                    <a:pt x="436" y="283"/>
                  </a:lnTo>
                  <a:lnTo>
                    <a:pt x="417" y="257"/>
                  </a:lnTo>
                  <a:lnTo>
                    <a:pt x="402" y="239"/>
                  </a:lnTo>
                  <a:lnTo>
                    <a:pt x="368" y="206"/>
                  </a:lnTo>
                  <a:lnTo>
                    <a:pt x="352" y="191"/>
                  </a:lnTo>
                  <a:lnTo>
                    <a:pt x="335" y="175"/>
                  </a:lnTo>
                  <a:lnTo>
                    <a:pt x="306" y="152"/>
                  </a:lnTo>
                  <a:lnTo>
                    <a:pt x="288" y="138"/>
                  </a:lnTo>
                  <a:lnTo>
                    <a:pt x="268" y="122"/>
                  </a:lnTo>
                  <a:lnTo>
                    <a:pt x="251" y="111"/>
                  </a:lnTo>
                  <a:lnTo>
                    <a:pt x="237" y="104"/>
                  </a:lnTo>
                  <a:lnTo>
                    <a:pt x="224" y="93"/>
                  </a:lnTo>
                  <a:lnTo>
                    <a:pt x="207" y="85"/>
                  </a:lnTo>
                  <a:lnTo>
                    <a:pt x="186" y="73"/>
                  </a:lnTo>
                  <a:lnTo>
                    <a:pt x="171" y="66"/>
                  </a:lnTo>
                  <a:lnTo>
                    <a:pt x="156" y="60"/>
                  </a:lnTo>
                  <a:lnTo>
                    <a:pt x="135" y="55"/>
                  </a:lnTo>
                  <a:lnTo>
                    <a:pt x="120" y="49"/>
                  </a:lnTo>
                  <a:lnTo>
                    <a:pt x="99" y="47"/>
                  </a:lnTo>
                  <a:lnTo>
                    <a:pt x="80" y="43"/>
                  </a:lnTo>
                  <a:lnTo>
                    <a:pt x="59" y="43"/>
                  </a:lnTo>
                  <a:lnTo>
                    <a:pt x="13" y="49"/>
                  </a:lnTo>
                  <a:lnTo>
                    <a:pt x="0" y="18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4" name="Freeform 26"/>
            <p:cNvSpPr>
              <a:spLocks/>
            </p:cNvSpPr>
            <p:nvPr/>
          </p:nvSpPr>
          <p:spPr bwMode="auto">
            <a:xfrm>
              <a:off x="3721" y="1292"/>
              <a:ext cx="124" cy="92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7" y="91"/>
                </a:cxn>
                <a:cxn ang="0">
                  <a:pos x="122" y="37"/>
                </a:cxn>
                <a:cxn ang="0">
                  <a:pos x="111" y="19"/>
                </a:cxn>
                <a:cxn ang="0">
                  <a:pos x="94" y="0"/>
                </a:cxn>
                <a:cxn ang="0">
                  <a:pos x="0" y="49"/>
                </a:cxn>
              </a:cxnLst>
              <a:rect l="0" t="0" r="r" b="b"/>
              <a:pathLst>
                <a:path w="123" h="92">
                  <a:moveTo>
                    <a:pt x="0" y="49"/>
                  </a:moveTo>
                  <a:lnTo>
                    <a:pt x="17" y="91"/>
                  </a:lnTo>
                  <a:lnTo>
                    <a:pt x="122" y="37"/>
                  </a:lnTo>
                  <a:lnTo>
                    <a:pt x="111" y="19"/>
                  </a:lnTo>
                  <a:lnTo>
                    <a:pt x="94" y="0"/>
                  </a:lnTo>
                  <a:lnTo>
                    <a:pt x="0" y="49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5" name="Freeform 27"/>
            <p:cNvSpPr>
              <a:spLocks/>
            </p:cNvSpPr>
            <p:nvPr/>
          </p:nvSpPr>
          <p:spPr bwMode="auto">
            <a:xfrm>
              <a:off x="3942" y="1185"/>
              <a:ext cx="118" cy="93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117" y="39"/>
                </a:cxn>
                <a:cxn ang="0">
                  <a:pos x="21" y="89"/>
                </a:cxn>
                <a:cxn ang="0">
                  <a:pos x="0" y="41"/>
                </a:cxn>
                <a:cxn ang="0">
                  <a:pos x="102" y="0"/>
                </a:cxn>
              </a:cxnLst>
              <a:rect l="0" t="0" r="r" b="b"/>
              <a:pathLst>
                <a:path w="118" h="90">
                  <a:moveTo>
                    <a:pt x="102" y="0"/>
                  </a:moveTo>
                  <a:lnTo>
                    <a:pt x="117" y="39"/>
                  </a:lnTo>
                  <a:lnTo>
                    <a:pt x="21" y="89"/>
                  </a:lnTo>
                  <a:lnTo>
                    <a:pt x="0" y="41"/>
                  </a:lnTo>
                  <a:lnTo>
                    <a:pt x="102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6" name="Freeform 28"/>
            <p:cNvSpPr>
              <a:spLocks/>
            </p:cNvSpPr>
            <p:nvPr/>
          </p:nvSpPr>
          <p:spPr bwMode="auto">
            <a:xfrm>
              <a:off x="3405" y="1036"/>
              <a:ext cx="656" cy="408"/>
            </a:xfrm>
            <a:custGeom>
              <a:avLst/>
              <a:gdLst/>
              <a:ahLst/>
              <a:cxnLst>
                <a:cxn ang="0">
                  <a:pos x="28" y="10"/>
                </a:cxn>
                <a:cxn ang="0">
                  <a:pos x="60" y="4"/>
                </a:cxn>
                <a:cxn ang="0">
                  <a:pos x="95" y="0"/>
                </a:cxn>
                <a:cxn ang="0">
                  <a:pos x="130" y="3"/>
                </a:cxn>
                <a:cxn ang="0">
                  <a:pos x="173" y="10"/>
                </a:cxn>
                <a:cxn ang="0">
                  <a:pos x="216" y="22"/>
                </a:cxn>
                <a:cxn ang="0">
                  <a:pos x="261" y="40"/>
                </a:cxn>
                <a:cxn ang="0">
                  <a:pos x="305" y="60"/>
                </a:cxn>
                <a:cxn ang="0">
                  <a:pos x="350" y="81"/>
                </a:cxn>
                <a:cxn ang="0">
                  <a:pos x="391" y="106"/>
                </a:cxn>
                <a:cxn ang="0">
                  <a:pos x="435" y="135"/>
                </a:cxn>
                <a:cxn ang="0">
                  <a:pos x="481" y="169"/>
                </a:cxn>
                <a:cxn ang="0">
                  <a:pos x="521" y="203"/>
                </a:cxn>
                <a:cxn ang="0">
                  <a:pos x="552" y="237"/>
                </a:cxn>
                <a:cxn ang="0">
                  <a:pos x="643" y="207"/>
                </a:cxn>
                <a:cxn ang="0">
                  <a:pos x="623" y="236"/>
                </a:cxn>
                <a:cxn ang="0">
                  <a:pos x="609" y="263"/>
                </a:cxn>
                <a:cxn ang="0">
                  <a:pos x="597" y="289"/>
                </a:cxn>
                <a:cxn ang="0">
                  <a:pos x="587" y="315"/>
                </a:cxn>
                <a:cxn ang="0">
                  <a:pos x="577" y="354"/>
                </a:cxn>
                <a:cxn ang="0">
                  <a:pos x="570" y="391"/>
                </a:cxn>
                <a:cxn ang="0">
                  <a:pos x="557" y="403"/>
                </a:cxn>
                <a:cxn ang="0">
                  <a:pos x="533" y="393"/>
                </a:cxn>
                <a:cxn ang="0">
                  <a:pos x="503" y="380"/>
                </a:cxn>
                <a:cxn ang="0">
                  <a:pos x="478" y="372"/>
                </a:cxn>
                <a:cxn ang="0">
                  <a:pos x="448" y="364"/>
                </a:cxn>
                <a:cxn ang="0">
                  <a:pos x="420" y="357"/>
                </a:cxn>
                <a:cxn ang="0">
                  <a:pos x="393" y="354"/>
                </a:cxn>
                <a:cxn ang="0">
                  <a:pos x="367" y="352"/>
                </a:cxn>
                <a:cxn ang="0">
                  <a:pos x="333" y="348"/>
                </a:cxn>
                <a:cxn ang="0">
                  <a:pos x="420" y="265"/>
                </a:cxn>
                <a:cxn ang="0">
                  <a:pos x="370" y="214"/>
                </a:cxn>
                <a:cxn ang="0">
                  <a:pos x="335" y="182"/>
                </a:cxn>
                <a:cxn ang="0">
                  <a:pos x="288" y="141"/>
                </a:cxn>
                <a:cxn ang="0">
                  <a:pos x="250" y="111"/>
                </a:cxn>
                <a:cxn ang="0">
                  <a:pos x="219" y="88"/>
                </a:cxn>
                <a:cxn ang="0">
                  <a:pos x="184" y="66"/>
                </a:cxn>
                <a:cxn ang="0">
                  <a:pos x="147" y="48"/>
                </a:cxn>
                <a:cxn ang="0">
                  <a:pos x="111" y="36"/>
                </a:cxn>
                <a:cxn ang="0">
                  <a:pos x="71" y="27"/>
                </a:cxn>
                <a:cxn ang="0">
                  <a:pos x="32" y="22"/>
                </a:cxn>
              </a:cxnLst>
              <a:rect l="0" t="0" r="r" b="b"/>
              <a:pathLst>
                <a:path w="656" h="408">
                  <a:moveTo>
                    <a:pt x="0" y="17"/>
                  </a:moveTo>
                  <a:lnTo>
                    <a:pt x="28" y="10"/>
                  </a:lnTo>
                  <a:lnTo>
                    <a:pt x="42" y="6"/>
                  </a:lnTo>
                  <a:lnTo>
                    <a:pt x="60" y="4"/>
                  </a:lnTo>
                  <a:lnTo>
                    <a:pt x="79" y="0"/>
                  </a:lnTo>
                  <a:lnTo>
                    <a:pt x="95" y="0"/>
                  </a:lnTo>
                  <a:lnTo>
                    <a:pt x="113" y="0"/>
                  </a:lnTo>
                  <a:lnTo>
                    <a:pt x="130" y="3"/>
                  </a:lnTo>
                  <a:lnTo>
                    <a:pt x="150" y="6"/>
                  </a:lnTo>
                  <a:lnTo>
                    <a:pt x="173" y="10"/>
                  </a:lnTo>
                  <a:lnTo>
                    <a:pt x="194" y="16"/>
                  </a:lnTo>
                  <a:lnTo>
                    <a:pt x="216" y="22"/>
                  </a:lnTo>
                  <a:lnTo>
                    <a:pt x="239" y="31"/>
                  </a:lnTo>
                  <a:lnTo>
                    <a:pt x="261" y="40"/>
                  </a:lnTo>
                  <a:lnTo>
                    <a:pt x="285" y="49"/>
                  </a:lnTo>
                  <a:lnTo>
                    <a:pt x="305" y="60"/>
                  </a:lnTo>
                  <a:lnTo>
                    <a:pt x="329" y="72"/>
                  </a:lnTo>
                  <a:lnTo>
                    <a:pt x="350" y="81"/>
                  </a:lnTo>
                  <a:lnTo>
                    <a:pt x="371" y="96"/>
                  </a:lnTo>
                  <a:lnTo>
                    <a:pt x="391" y="106"/>
                  </a:lnTo>
                  <a:lnTo>
                    <a:pt x="416" y="121"/>
                  </a:lnTo>
                  <a:lnTo>
                    <a:pt x="435" y="135"/>
                  </a:lnTo>
                  <a:lnTo>
                    <a:pt x="458" y="153"/>
                  </a:lnTo>
                  <a:lnTo>
                    <a:pt x="481" y="169"/>
                  </a:lnTo>
                  <a:lnTo>
                    <a:pt x="501" y="185"/>
                  </a:lnTo>
                  <a:lnTo>
                    <a:pt x="521" y="203"/>
                  </a:lnTo>
                  <a:lnTo>
                    <a:pt x="536" y="218"/>
                  </a:lnTo>
                  <a:lnTo>
                    <a:pt x="552" y="237"/>
                  </a:lnTo>
                  <a:lnTo>
                    <a:pt x="655" y="190"/>
                  </a:lnTo>
                  <a:lnTo>
                    <a:pt x="643" y="207"/>
                  </a:lnTo>
                  <a:lnTo>
                    <a:pt x="634" y="220"/>
                  </a:lnTo>
                  <a:lnTo>
                    <a:pt x="623" y="236"/>
                  </a:lnTo>
                  <a:lnTo>
                    <a:pt x="615" y="250"/>
                  </a:lnTo>
                  <a:lnTo>
                    <a:pt x="609" y="263"/>
                  </a:lnTo>
                  <a:lnTo>
                    <a:pt x="602" y="274"/>
                  </a:lnTo>
                  <a:lnTo>
                    <a:pt x="597" y="289"/>
                  </a:lnTo>
                  <a:lnTo>
                    <a:pt x="591" y="301"/>
                  </a:lnTo>
                  <a:lnTo>
                    <a:pt x="587" y="315"/>
                  </a:lnTo>
                  <a:lnTo>
                    <a:pt x="582" y="335"/>
                  </a:lnTo>
                  <a:lnTo>
                    <a:pt x="577" y="354"/>
                  </a:lnTo>
                  <a:lnTo>
                    <a:pt x="574" y="372"/>
                  </a:lnTo>
                  <a:lnTo>
                    <a:pt x="570" y="391"/>
                  </a:lnTo>
                  <a:lnTo>
                    <a:pt x="568" y="407"/>
                  </a:lnTo>
                  <a:lnTo>
                    <a:pt x="557" y="403"/>
                  </a:lnTo>
                  <a:lnTo>
                    <a:pt x="544" y="395"/>
                  </a:lnTo>
                  <a:lnTo>
                    <a:pt x="533" y="393"/>
                  </a:lnTo>
                  <a:lnTo>
                    <a:pt x="517" y="385"/>
                  </a:lnTo>
                  <a:lnTo>
                    <a:pt x="503" y="380"/>
                  </a:lnTo>
                  <a:lnTo>
                    <a:pt x="489" y="376"/>
                  </a:lnTo>
                  <a:lnTo>
                    <a:pt x="478" y="372"/>
                  </a:lnTo>
                  <a:lnTo>
                    <a:pt x="465" y="371"/>
                  </a:lnTo>
                  <a:lnTo>
                    <a:pt x="448" y="364"/>
                  </a:lnTo>
                  <a:lnTo>
                    <a:pt x="434" y="362"/>
                  </a:lnTo>
                  <a:lnTo>
                    <a:pt x="420" y="357"/>
                  </a:lnTo>
                  <a:lnTo>
                    <a:pt x="406" y="356"/>
                  </a:lnTo>
                  <a:lnTo>
                    <a:pt x="393" y="354"/>
                  </a:lnTo>
                  <a:lnTo>
                    <a:pt x="378" y="352"/>
                  </a:lnTo>
                  <a:lnTo>
                    <a:pt x="367" y="352"/>
                  </a:lnTo>
                  <a:lnTo>
                    <a:pt x="352" y="349"/>
                  </a:lnTo>
                  <a:lnTo>
                    <a:pt x="333" y="348"/>
                  </a:lnTo>
                  <a:lnTo>
                    <a:pt x="439" y="291"/>
                  </a:lnTo>
                  <a:lnTo>
                    <a:pt x="420" y="265"/>
                  </a:lnTo>
                  <a:lnTo>
                    <a:pt x="402" y="246"/>
                  </a:lnTo>
                  <a:lnTo>
                    <a:pt x="370" y="214"/>
                  </a:lnTo>
                  <a:lnTo>
                    <a:pt x="352" y="196"/>
                  </a:lnTo>
                  <a:lnTo>
                    <a:pt x="335" y="182"/>
                  </a:lnTo>
                  <a:lnTo>
                    <a:pt x="307" y="157"/>
                  </a:lnTo>
                  <a:lnTo>
                    <a:pt x="288" y="141"/>
                  </a:lnTo>
                  <a:lnTo>
                    <a:pt x="269" y="124"/>
                  </a:lnTo>
                  <a:lnTo>
                    <a:pt x="250" y="111"/>
                  </a:lnTo>
                  <a:lnTo>
                    <a:pt x="235" y="100"/>
                  </a:lnTo>
                  <a:lnTo>
                    <a:pt x="219" y="88"/>
                  </a:lnTo>
                  <a:lnTo>
                    <a:pt x="201" y="76"/>
                  </a:lnTo>
                  <a:lnTo>
                    <a:pt x="184" y="66"/>
                  </a:lnTo>
                  <a:lnTo>
                    <a:pt x="165" y="59"/>
                  </a:lnTo>
                  <a:lnTo>
                    <a:pt x="147" y="48"/>
                  </a:lnTo>
                  <a:lnTo>
                    <a:pt x="128" y="42"/>
                  </a:lnTo>
                  <a:lnTo>
                    <a:pt x="111" y="36"/>
                  </a:lnTo>
                  <a:lnTo>
                    <a:pt x="90" y="32"/>
                  </a:lnTo>
                  <a:lnTo>
                    <a:pt x="71" y="27"/>
                  </a:lnTo>
                  <a:lnTo>
                    <a:pt x="53" y="24"/>
                  </a:lnTo>
                  <a:lnTo>
                    <a:pt x="32" y="22"/>
                  </a:lnTo>
                  <a:lnTo>
                    <a:pt x="0" y="17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</p:grpSp>
      <p:grpSp>
        <p:nvGrpSpPr>
          <p:cNvPr id="213004" name="Group 29"/>
          <p:cNvGrpSpPr>
            <a:grpSpLocks/>
          </p:cNvGrpSpPr>
          <p:nvPr/>
        </p:nvGrpSpPr>
        <p:grpSpPr bwMode="auto">
          <a:xfrm>
            <a:off x="2492375" y="1800225"/>
            <a:ext cx="979488" cy="681038"/>
            <a:chOff x="1508" y="943"/>
            <a:chExt cx="654" cy="500"/>
          </a:xfrm>
        </p:grpSpPr>
        <p:sp>
          <p:nvSpPr>
            <p:cNvPr id="3678238" name="Freeform 30"/>
            <p:cNvSpPr>
              <a:spLocks/>
            </p:cNvSpPr>
            <p:nvPr/>
          </p:nvSpPr>
          <p:spPr bwMode="auto">
            <a:xfrm>
              <a:off x="1508" y="943"/>
              <a:ext cx="604" cy="500"/>
            </a:xfrm>
            <a:custGeom>
              <a:avLst/>
              <a:gdLst/>
              <a:ahLst/>
              <a:cxnLst>
                <a:cxn ang="0">
                  <a:pos x="7" y="463"/>
                </a:cxn>
                <a:cxn ang="0">
                  <a:pos x="18" y="432"/>
                </a:cxn>
                <a:cxn ang="0">
                  <a:pos x="32" y="399"/>
                </a:cxn>
                <a:cxn ang="0">
                  <a:pos x="52" y="370"/>
                </a:cxn>
                <a:cxn ang="0">
                  <a:pos x="79" y="336"/>
                </a:cxn>
                <a:cxn ang="0">
                  <a:pos x="110" y="304"/>
                </a:cxn>
                <a:cxn ang="0">
                  <a:pos x="149" y="273"/>
                </a:cxn>
                <a:cxn ang="0">
                  <a:pos x="187" y="245"/>
                </a:cxn>
                <a:cxn ang="0">
                  <a:pos x="225" y="215"/>
                </a:cxn>
                <a:cxn ang="0">
                  <a:pos x="267" y="190"/>
                </a:cxn>
                <a:cxn ang="0">
                  <a:pos x="313" y="165"/>
                </a:cxn>
                <a:cxn ang="0">
                  <a:pos x="363" y="141"/>
                </a:cxn>
                <a:cxn ang="0">
                  <a:pos x="412" y="125"/>
                </a:cxn>
                <a:cxn ang="0">
                  <a:pos x="453" y="114"/>
                </a:cxn>
                <a:cxn ang="0">
                  <a:pos x="475" y="18"/>
                </a:cxn>
                <a:cxn ang="0">
                  <a:pos x="489" y="51"/>
                </a:cxn>
                <a:cxn ang="0">
                  <a:pos x="506" y="78"/>
                </a:cxn>
                <a:cxn ang="0">
                  <a:pos x="519" y="101"/>
                </a:cxn>
                <a:cxn ang="0">
                  <a:pos x="538" y="121"/>
                </a:cxn>
                <a:cxn ang="0">
                  <a:pos x="563" y="150"/>
                </a:cxn>
                <a:cxn ang="0">
                  <a:pos x="591" y="174"/>
                </a:cxn>
                <a:cxn ang="0">
                  <a:pos x="596" y="194"/>
                </a:cxn>
                <a:cxn ang="0">
                  <a:pos x="574" y="208"/>
                </a:cxn>
                <a:cxn ang="0">
                  <a:pos x="548" y="227"/>
                </a:cxn>
                <a:cxn ang="0">
                  <a:pos x="531" y="247"/>
                </a:cxn>
                <a:cxn ang="0">
                  <a:pos x="511" y="270"/>
                </a:cxn>
                <a:cxn ang="0">
                  <a:pos x="491" y="292"/>
                </a:cxn>
                <a:cxn ang="0">
                  <a:pos x="474" y="313"/>
                </a:cxn>
                <a:cxn ang="0">
                  <a:pos x="458" y="333"/>
                </a:cxn>
                <a:cxn ang="0">
                  <a:pos x="439" y="362"/>
                </a:cxn>
                <a:cxn ang="0">
                  <a:pos x="414" y="246"/>
                </a:cxn>
                <a:cxn ang="0">
                  <a:pos x="345" y="264"/>
                </a:cxn>
                <a:cxn ang="0">
                  <a:pos x="301" y="278"/>
                </a:cxn>
                <a:cxn ang="0">
                  <a:pos x="246" y="299"/>
                </a:cxn>
                <a:cxn ang="0">
                  <a:pos x="205" y="320"/>
                </a:cxn>
                <a:cxn ang="0">
                  <a:pos x="177" y="334"/>
                </a:cxn>
                <a:cxn ang="0">
                  <a:pos x="140" y="357"/>
                </a:cxn>
                <a:cxn ang="0">
                  <a:pos x="114" y="376"/>
                </a:cxn>
                <a:cxn ang="0">
                  <a:pos x="86" y="404"/>
                </a:cxn>
                <a:cxn ang="0">
                  <a:pos x="63" y="435"/>
                </a:cxn>
                <a:cxn ang="0">
                  <a:pos x="32" y="499"/>
                </a:cxn>
              </a:cxnLst>
              <a:rect l="0" t="0" r="r" b="b"/>
              <a:pathLst>
                <a:path w="604" h="500">
                  <a:moveTo>
                    <a:pt x="0" y="493"/>
                  </a:moveTo>
                  <a:lnTo>
                    <a:pt x="7" y="463"/>
                  </a:lnTo>
                  <a:lnTo>
                    <a:pt x="12" y="450"/>
                  </a:lnTo>
                  <a:lnTo>
                    <a:pt x="18" y="432"/>
                  </a:lnTo>
                  <a:lnTo>
                    <a:pt x="25" y="416"/>
                  </a:lnTo>
                  <a:lnTo>
                    <a:pt x="32" y="399"/>
                  </a:lnTo>
                  <a:lnTo>
                    <a:pt x="42" y="383"/>
                  </a:lnTo>
                  <a:lnTo>
                    <a:pt x="52" y="370"/>
                  </a:lnTo>
                  <a:lnTo>
                    <a:pt x="63" y="354"/>
                  </a:lnTo>
                  <a:lnTo>
                    <a:pt x="79" y="336"/>
                  </a:lnTo>
                  <a:lnTo>
                    <a:pt x="95" y="321"/>
                  </a:lnTo>
                  <a:lnTo>
                    <a:pt x="110" y="304"/>
                  </a:lnTo>
                  <a:lnTo>
                    <a:pt x="128" y="288"/>
                  </a:lnTo>
                  <a:lnTo>
                    <a:pt x="149" y="273"/>
                  </a:lnTo>
                  <a:lnTo>
                    <a:pt x="169" y="256"/>
                  </a:lnTo>
                  <a:lnTo>
                    <a:pt x="187" y="245"/>
                  </a:lnTo>
                  <a:lnTo>
                    <a:pt x="208" y="228"/>
                  </a:lnTo>
                  <a:lnTo>
                    <a:pt x="225" y="215"/>
                  </a:lnTo>
                  <a:lnTo>
                    <a:pt x="246" y="203"/>
                  </a:lnTo>
                  <a:lnTo>
                    <a:pt x="267" y="190"/>
                  </a:lnTo>
                  <a:lnTo>
                    <a:pt x="292" y="176"/>
                  </a:lnTo>
                  <a:lnTo>
                    <a:pt x="313" y="165"/>
                  </a:lnTo>
                  <a:lnTo>
                    <a:pt x="339" y="154"/>
                  </a:lnTo>
                  <a:lnTo>
                    <a:pt x="363" y="141"/>
                  </a:lnTo>
                  <a:lnTo>
                    <a:pt x="385" y="133"/>
                  </a:lnTo>
                  <a:lnTo>
                    <a:pt x="412" y="125"/>
                  </a:lnTo>
                  <a:lnTo>
                    <a:pt x="432" y="119"/>
                  </a:lnTo>
                  <a:lnTo>
                    <a:pt x="453" y="114"/>
                  </a:lnTo>
                  <a:lnTo>
                    <a:pt x="466" y="0"/>
                  </a:lnTo>
                  <a:lnTo>
                    <a:pt x="475" y="18"/>
                  </a:lnTo>
                  <a:lnTo>
                    <a:pt x="482" y="33"/>
                  </a:lnTo>
                  <a:lnTo>
                    <a:pt x="489" y="51"/>
                  </a:lnTo>
                  <a:lnTo>
                    <a:pt x="496" y="65"/>
                  </a:lnTo>
                  <a:lnTo>
                    <a:pt x="506" y="78"/>
                  </a:lnTo>
                  <a:lnTo>
                    <a:pt x="510" y="89"/>
                  </a:lnTo>
                  <a:lnTo>
                    <a:pt x="519" y="101"/>
                  </a:lnTo>
                  <a:lnTo>
                    <a:pt x="528" y="112"/>
                  </a:lnTo>
                  <a:lnTo>
                    <a:pt x="538" y="121"/>
                  </a:lnTo>
                  <a:lnTo>
                    <a:pt x="551" y="135"/>
                  </a:lnTo>
                  <a:lnTo>
                    <a:pt x="563" y="150"/>
                  </a:lnTo>
                  <a:lnTo>
                    <a:pt x="577" y="162"/>
                  </a:lnTo>
                  <a:lnTo>
                    <a:pt x="591" y="174"/>
                  </a:lnTo>
                  <a:lnTo>
                    <a:pt x="603" y="184"/>
                  </a:lnTo>
                  <a:lnTo>
                    <a:pt x="596" y="194"/>
                  </a:lnTo>
                  <a:lnTo>
                    <a:pt x="583" y="200"/>
                  </a:lnTo>
                  <a:lnTo>
                    <a:pt x="574" y="208"/>
                  </a:lnTo>
                  <a:lnTo>
                    <a:pt x="559" y="219"/>
                  </a:lnTo>
                  <a:lnTo>
                    <a:pt x="548" y="227"/>
                  </a:lnTo>
                  <a:lnTo>
                    <a:pt x="540" y="237"/>
                  </a:lnTo>
                  <a:lnTo>
                    <a:pt x="531" y="247"/>
                  </a:lnTo>
                  <a:lnTo>
                    <a:pt x="520" y="257"/>
                  </a:lnTo>
                  <a:lnTo>
                    <a:pt x="511" y="270"/>
                  </a:lnTo>
                  <a:lnTo>
                    <a:pt x="500" y="280"/>
                  </a:lnTo>
                  <a:lnTo>
                    <a:pt x="491" y="292"/>
                  </a:lnTo>
                  <a:lnTo>
                    <a:pt x="480" y="301"/>
                  </a:lnTo>
                  <a:lnTo>
                    <a:pt x="474" y="313"/>
                  </a:lnTo>
                  <a:lnTo>
                    <a:pt x="466" y="325"/>
                  </a:lnTo>
                  <a:lnTo>
                    <a:pt x="458" y="333"/>
                  </a:lnTo>
                  <a:lnTo>
                    <a:pt x="449" y="346"/>
                  </a:lnTo>
                  <a:lnTo>
                    <a:pt x="439" y="362"/>
                  </a:lnTo>
                  <a:lnTo>
                    <a:pt x="445" y="242"/>
                  </a:lnTo>
                  <a:lnTo>
                    <a:pt x="414" y="246"/>
                  </a:lnTo>
                  <a:lnTo>
                    <a:pt x="389" y="250"/>
                  </a:lnTo>
                  <a:lnTo>
                    <a:pt x="345" y="264"/>
                  </a:lnTo>
                  <a:lnTo>
                    <a:pt x="324" y="270"/>
                  </a:lnTo>
                  <a:lnTo>
                    <a:pt x="301" y="278"/>
                  </a:lnTo>
                  <a:lnTo>
                    <a:pt x="268" y="290"/>
                  </a:lnTo>
                  <a:lnTo>
                    <a:pt x="246" y="299"/>
                  </a:lnTo>
                  <a:lnTo>
                    <a:pt x="223" y="310"/>
                  </a:lnTo>
                  <a:lnTo>
                    <a:pt x="205" y="320"/>
                  </a:lnTo>
                  <a:lnTo>
                    <a:pt x="192" y="328"/>
                  </a:lnTo>
                  <a:lnTo>
                    <a:pt x="177" y="334"/>
                  </a:lnTo>
                  <a:lnTo>
                    <a:pt x="160" y="344"/>
                  </a:lnTo>
                  <a:lnTo>
                    <a:pt x="140" y="357"/>
                  </a:lnTo>
                  <a:lnTo>
                    <a:pt x="126" y="366"/>
                  </a:lnTo>
                  <a:lnTo>
                    <a:pt x="114" y="376"/>
                  </a:lnTo>
                  <a:lnTo>
                    <a:pt x="99" y="393"/>
                  </a:lnTo>
                  <a:lnTo>
                    <a:pt x="86" y="404"/>
                  </a:lnTo>
                  <a:lnTo>
                    <a:pt x="74" y="423"/>
                  </a:lnTo>
                  <a:lnTo>
                    <a:pt x="63" y="435"/>
                  </a:lnTo>
                  <a:lnTo>
                    <a:pt x="52" y="452"/>
                  </a:lnTo>
                  <a:lnTo>
                    <a:pt x="32" y="499"/>
                  </a:lnTo>
                  <a:lnTo>
                    <a:pt x="0" y="493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9" name="Freeform 31"/>
            <p:cNvSpPr>
              <a:spLocks/>
            </p:cNvSpPr>
            <p:nvPr/>
          </p:nvSpPr>
          <p:spPr bwMode="auto">
            <a:xfrm>
              <a:off x="1949" y="1194"/>
              <a:ext cx="50" cy="119"/>
            </a:xfrm>
            <a:custGeom>
              <a:avLst/>
              <a:gdLst/>
              <a:ahLst/>
              <a:cxnLst>
                <a:cxn ang="0">
                  <a:pos x="0" y="113"/>
                </a:cxn>
                <a:cxn ang="0">
                  <a:pos x="43" y="119"/>
                </a:cxn>
                <a:cxn ang="0">
                  <a:pos x="49" y="0"/>
                </a:cxn>
                <a:cxn ang="0">
                  <a:pos x="28" y="0"/>
                </a:cxn>
                <a:cxn ang="0">
                  <a:pos x="5" y="6"/>
                </a:cxn>
                <a:cxn ang="0">
                  <a:pos x="0" y="113"/>
                </a:cxn>
              </a:cxnLst>
              <a:rect l="0" t="0" r="r" b="b"/>
              <a:pathLst>
                <a:path w="50" h="120">
                  <a:moveTo>
                    <a:pt x="0" y="113"/>
                  </a:moveTo>
                  <a:lnTo>
                    <a:pt x="43" y="119"/>
                  </a:lnTo>
                  <a:lnTo>
                    <a:pt x="49" y="0"/>
                  </a:lnTo>
                  <a:lnTo>
                    <a:pt x="28" y="0"/>
                  </a:lnTo>
                  <a:lnTo>
                    <a:pt x="5" y="6"/>
                  </a:lnTo>
                  <a:lnTo>
                    <a:pt x="0" y="113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40" name="Freeform 32"/>
            <p:cNvSpPr>
              <a:spLocks/>
            </p:cNvSpPr>
            <p:nvPr/>
          </p:nvSpPr>
          <p:spPr bwMode="auto">
            <a:xfrm>
              <a:off x="1962" y="944"/>
              <a:ext cx="57" cy="118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56" y="6"/>
                </a:cxn>
                <a:cxn ang="0">
                  <a:pos x="50" y="117"/>
                </a:cxn>
                <a:cxn ang="0">
                  <a:pos x="0" y="110"/>
                </a:cxn>
                <a:cxn ang="0">
                  <a:pos x="16" y="0"/>
                </a:cxn>
              </a:cxnLst>
              <a:rect l="0" t="0" r="r" b="b"/>
              <a:pathLst>
                <a:path w="57" h="118">
                  <a:moveTo>
                    <a:pt x="16" y="0"/>
                  </a:moveTo>
                  <a:lnTo>
                    <a:pt x="56" y="6"/>
                  </a:lnTo>
                  <a:lnTo>
                    <a:pt x="50" y="117"/>
                  </a:lnTo>
                  <a:lnTo>
                    <a:pt x="0" y="110"/>
                  </a:lnTo>
                  <a:lnTo>
                    <a:pt x="16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41" name="Freeform 33"/>
            <p:cNvSpPr>
              <a:spLocks/>
            </p:cNvSpPr>
            <p:nvPr/>
          </p:nvSpPr>
          <p:spPr bwMode="auto">
            <a:xfrm>
              <a:off x="1543" y="948"/>
              <a:ext cx="619" cy="494"/>
            </a:xfrm>
            <a:custGeom>
              <a:avLst/>
              <a:gdLst/>
              <a:ahLst/>
              <a:cxnLst>
                <a:cxn ang="0">
                  <a:pos x="7" y="464"/>
                </a:cxn>
                <a:cxn ang="0">
                  <a:pos x="19" y="433"/>
                </a:cxn>
                <a:cxn ang="0">
                  <a:pos x="32" y="399"/>
                </a:cxn>
                <a:cxn ang="0">
                  <a:pos x="53" y="370"/>
                </a:cxn>
                <a:cxn ang="0">
                  <a:pos x="81" y="336"/>
                </a:cxn>
                <a:cxn ang="0">
                  <a:pos x="112" y="304"/>
                </a:cxn>
                <a:cxn ang="0">
                  <a:pos x="151" y="272"/>
                </a:cxn>
                <a:cxn ang="0">
                  <a:pos x="190" y="244"/>
                </a:cxn>
                <a:cxn ang="0">
                  <a:pos x="229" y="216"/>
                </a:cxn>
                <a:cxn ang="0">
                  <a:pos x="273" y="191"/>
                </a:cxn>
                <a:cxn ang="0">
                  <a:pos x="319" y="166"/>
                </a:cxn>
                <a:cxn ang="0">
                  <a:pos x="370" y="143"/>
                </a:cxn>
                <a:cxn ang="0">
                  <a:pos x="419" y="126"/>
                </a:cxn>
                <a:cxn ang="0">
                  <a:pos x="465" y="114"/>
                </a:cxn>
                <a:cxn ang="0">
                  <a:pos x="482" y="19"/>
                </a:cxn>
                <a:cxn ang="0">
                  <a:pos x="499" y="52"/>
                </a:cxn>
                <a:cxn ang="0">
                  <a:pos x="514" y="78"/>
                </a:cxn>
                <a:cxn ang="0">
                  <a:pos x="530" y="102"/>
                </a:cxn>
                <a:cxn ang="0">
                  <a:pos x="548" y="123"/>
                </a:cxn>
                <a:cxn ang="0">
                  <a:pos x="575" y="152"/>
                </a:cxn>
                <a:cxn ang="0">
                  <a:pos x="605" y="177"/>
                </a:cxn>
                <a:cxn ang="0">
                  <a:pos x="609" y="195"/>
                </a:cxn>
                <a:cxn ang="0">
                  <a:pos x="586" y="209"/>
                </a:cxn>
                <a:cxn ang="0">
                  <a:pos x="561" y="231"/>
                </a:cxn>
                <a:cxn ang="0">
                  <a:pos x="543" y="249"/>
                </a:cxn>
                <a:cxn ang="0">
                  <a:pos x="522" y="271"/>
                </a:cxn>
                <a:cxn ang="0">
                  <a:pos x="502" y="293"/>
                </a:cxn>
                <a:cxn ang="0">
                  <a:pos x="485" y="314"/>
                </a:cxn>
                <a:cxn ang="0">
                  <a:pos x="469" y="335"/>
                </a:cxn>
                <a:cxn ang="0">
                  <a:pos x="450" y="363"/>
                </a:cxn>
                <a:cxn ang="0">
                  <a:pos x="423" y="246"/>
                </a:cxn>
                <a:cxn ang="0">
                  <a:pos x="351" y="265"/>
                </a:cxn>
                <a:cxn ang="0">
                  <a:pos x="309" y="278"/>
                </a:cxn>
                <a:cxn ang="0">
                  <a:pos x="251" y="300"/>
                </a:cxn>
                <a:cxn ang="0">
                  <a:pos x="205" y="319"/>
                </a:cxn>
                <a:cxn ang="0">
                  <a:pos x="171" y="335"/>
                </a:cxn>
                <a:cxn ang="0">
                  <a:pos x="132" y="355"/>
                </a:cxn>
                <a:cxn ang="0">
                  <a:pos x="100" y="378"/>
                </a:cxn>
                <a:cxn ang="0">
                  <a:pos x="71" y="405"/>
                </a:cxn>
                <a:cxn ang="0">
                  <a:pos x="45" y="434"/>
                </a:cxn>
                <a:cxn ang="0">
                  <a:pos x="21" y="466"/>
                </a:cxn>
              </a:cxnLst>
              <a:rect l="0" t="0" r="r" b="b"/>
              <a:pathLst>
                <a:path w="619" h="494">
                  <a:moveTo>
                    <a:pt x="0" y="493"/>
                  </a:moveTo>
                  <a:lnTo>
                    <a:pt x="7" y="464"/>
                  </a:lnTo>
                  <a:lnTo>
                    <a:pt x="12" y="450"/>
                  </a:lnTo>
                  <a:lnTo>
                    <a:pt x="19" y="433"/>
                  </a:lnTo>
                  <a:lnTo>
                    <a:pt x="25" y="415"/>
                  </a:lnTo>
                  <a:lnTo>
                    <a:pt x="32" y="399"/>
                  </a:lnTo>
                  <a:lnTo>
                    <a:pt x="42" y="384"/>
                  </a:lnTo>
                  <a:lnTo>
                    <a:pt x="53" y="370"/>
                  </a:lnTo>
                  <a:lnTo>
                    <a:pt x="65" y="354"/>
                  </a:lnTo>
                  <a:lnTo>
                    <a:pt x="81" y="336"/>
                  </a:lnTo>
                  <a:lnTo>
                    <a:pt x="97" y="319"/>
                  </a:lnTo>
                  <a:lnTo>
                    <a:pt x="112" y="304"/>
                  </a:lnTo>
                  <a:lnTo>
                    <a:pt x="131" y="288"/>
                  </a:lnTo>
                  <a:lnTo>
                    <a:pt x="151" y="272"/>
                  </a:lnTo>
                  <a:lnTo>
                    <a:pt x="172" y="257"/>
                  </a:lnTo>
                  <a:lnTo>
                    <a:pt x="190" y="244"/>
                  </a:lnTo>
                  <a:lnTo>
                    <a:pt x="211" y="229"/>
                  </a:lnTo>
                  <a:lnTo>
                    <a:pt x="229" y="216"/>
                  </a:lnTo>
                  <a:lnTo>
                    <a:pt x="251" y="204"/>
                  </a:lnTo>
                  <a:lnTo>
                    <a:pt x="273" y="191"/>
                  </a:lnTo>
                  <a:lnTo>
                    <a:pt x="298" y="176"/>
                  </a:lnTo>
                  <a:lnTo>
                    <a:pt x="319" y="166"/>
                  </a:lnTo>
                  <a:lnTo>
                    <a:pt x="344" y="155"/>
                  </a:lnTo>
                  <a:lnTo>
                    <a:pt x="370" y="143"/>
                  </a:lnTo>
                  <a:lnTo>
                    <a:pt x="395" y="135"/>
                  </a:lnTo>
                  <a:lnTo>
                    <a:pt x="419" y="126"/>
                  </a:lnTo>
                  <a:lnTo>
                    <a:pt x="438" y="120"/>
                  </a:lnTo>
                  <a:lnTo>
                    <a:pt x="465" y="114"/>
                  </a:lnTo>
                  <a:lnTo>
                    <a:pt x="475" y="0"/>
                  </a:lnTo>
                  <a:lnTo>
                    <a:pt x="482" y="19"/>
                  </a:lnTo>
                  <a:lnTo>
                    <a:pt x="491" y="34"/>
                  </a:lnTo>
                  <a:lnTo>
                    <a:pt x="499" y="52"/>
                  </a:lnTo>
                  <a:lnTo>
                    <a:pt x="506" y="66"/>
                  </a:lnTo>
                  <a:lnTo>
                    <a:pt x="514" y="78"/>
                  </a:lnTo>
                  <a:lnTo>
                    <a:pt x="521" y="91"/>
                  </a:lnTo>
                  <a:lnTo>
                    <a:pt x="530" y="102"/>
                  </a:lnTo>
                  <a:lnTo>
                    <a:pt x="539" y="113"/>
                  </a:lnTo>
                  <a:lnTo>
                    <a:pt x="548" y="123"/>
                  </a:lnTo>
                  <a:lnTo>
                    <a:pt x="562" y="137"/>
                  </a:lnTo>
                  <a:lnTo>
                    <a:pt x="575" y="152"/>
                  </a:lnTo>
                  <a:lnTo>
                    <a:pt x="590" y="164"/>
                  </a:lnTo>
                  <a:lnTo>
                    <a:pt x="605" y="177"/>
                  </a:lnTo>
                  <a:lnTo>
                    <a:pt x="618" y="187"/>
                  </a:lnTo>
                  <a:lnTo>
                    <a:pt x="609" y="195"/>
                  </a:lnTo>
                  <a:lnTo>
                    <a:pt x="596" y="201"/>
                  </a:lnTo>
                  <a:lnTo>
                    <a:pt x="586" y="209"/>
                  </a:lnTo>
                  <a:lnTo>
                    <a:pt x="574" y="219"/>
                  </a:lnTo>
                  <a:lnTo>
                    <a:pt x="561" y="231"/>
                  </a:lnTo>
                  <a:lnTo>
                    <a:pt x="551" y="240"/>
                  </a:lnTo>
                  <a:lnTo>
                    <a:pt x="543" y="249"/>
                  </a:lnTo>
                  <a:lnTo>
                    <a:pt x="534" y="259"/>
                  </a:lnTo>
                  <a:lnTo>
                    <a:pt x="522" y="271"/>
                  </a:lnTo>
                  <a:lnTo>
                    <a:pt x="511" y="282"/>
                  </a:lnTo>
                  <a:lnTo>
                    <a:pt x="502" y="293"/>
                  </a:lnTo>
                  <a:lnTo>
                    <a:pt x="492" y="304"/>
                  </a:lnTo>
                  <a:lnTo>
                    <a:pt x="485" y="314"/>
                  </a:lnTo>
                  <a:lnTo>
                    <a:pt x="476" y="326"/>
                  </a:lnTo>
                  <a:lnTo>
                    <a:pt x="469" y="335"/>
                  </a:lnTo>
                  <a:lnTo>
                    <a:pt x="460" y="347"/>
                  </a:lnTo>
                  <a:lnTo>
                    <a:pt x="450" y="363"/>
                  </a:lnTo>
                  <a:lnTo>
                    <a:pt x="453" y="243"/>
                  </a:lnTo>
                  <a:lnTo>
                    <a:pt x="423" y="246"/>
                  </a:lnTo>
                  <a:lnTo>
                    <a:pt x="398" y="253"/>
                  </a:lnTo>
                  <a:lnTo>
                    <a:pt x="351" y="265"/>
                  </a:lnTo>
                  <a:lnTo>
                    <a:pt x="329" y="271"/>
                  </a:lnTo>
                  <a:lnTo>
                    <a:pt x="309" y="278"/>
                  </a:lnTo>
                  <a:lnTo>
                    <a:pt x="273" y="291"/>
                  </a:lnTo>
                  <a:lnTo>
                    <a:pt x="251" y="300"/>
                  </a:lnTo>
                  <a:lnTo>
                    <a:pt x="226" y="310"/>
                  </a:lnTo>
                  <a:lnTo>
                    <a:pt x="205" y="319"/>
                  </a:lnTo>
                  <a:lnTo>
                    <a:pt x="187" y="327"/>
                  </a:lnTo>
                  <a:lnTo>
                    <a:pt x="171" y="335"/>
                  </a:lnTo>
                  <a:lnTo>
                    <a:pt x="151" y="343"/>
                  </a:lnTo>
                  <a:lnTo>
                    <a:pt x="132" y="355"/>
                  </a:lnTo>
                  <a:lnTo>
                    <a:pt x="117" y="367"/>
                  </a:lnTo>
                  <a:lnTo>
                    <a:pt x="100" y="378"/>
                  </a:lnTo>
                  <a:lnTo>
                    <a:pt x="85" y="392"/>
                  </a:lnTo>
                  <a:lnTo>
                    <a:pt x="71" y="405"/>
                  </a:lnTo>
                  <a:lnTo>
                    <a:pt x="57" y="421"/>
                  </a:lnTo>
                  <a:lnTo>
                    <a:pt x="45" y="434"/>
                  </a:lnTo>
                  <a:lnTo>
                    <a:pt x="32" y="450"/>
                  </a:lnTo>
                  <a:lnTo>
                    <a:pt x="21" y="466"/>
                  </a:lnTo>
                  <a:lnTo>
                    <a:pt x="0" y="493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</p:grpSp>
      <p:sp>
        <p:nvSpPr>
          <p:cNvPr id="213005" name="Rectangle 34"/>
          <p:cNvSpPr>
            <a:spLocks noChangeArrowheads="1"/>
          </p:cNvSpPr>
          <p:nvPr/>
        </p:nvSpPr>
        <p:spPr bwMode="auto">
          <a:xfrm>
            <a:off x="1287463" y="2941638"/>
            <a:ext cx="1676400" cy="357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41275" rIns="80962" bIns="41275">
            <a:spAutoFit/>
          </a:bodyPr>
          <a:lstStyle/>
          <a:p>
            <a:pPr defTabSz="804863" eaLnBrk="0" hangingPunct="0"/>
            <a:r>
              <a:rPr lang="en-US" sz="1800" b="1" i="1">
                <a:solidFill>
                  <a:schemeClr val="bg1"/>
                </a:solidFill>
                <a:latin typeface="Arial" charset="0"/>
              </a:rPr>
              <a:t>PERFECTION</a:t>
            </a:r>
          </a:p>
        </p:txBody>
      </p:sp>
      <p:sp>
        <p:nvSpPr>
          <p:cNvPr id="213006" name="Rectangle 35"/>
          <p:cNvSpPr>
            <a:spLocks noChangeArrowheads="1"/>
          </p:cNvSpPr>
          <p:nvPr/>
        </p:nvSpPr>
        <p:spPr bwMode="auto">
          <a:xfrm>
            <a:off x="2740025" y="4960938"/>
            <a:ext cx="1108075" cy="357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41275" rIns="80962" bIns="41275">
            <a:spAutoFit/>
          </a:bodyPr>
          <a:lstStyle/>
          <a:p>
            <a:pPr defTabSz="804863" eaLnBrk="0" hangingPunct="0"/>
            <a:r>
              <a:rPr lang="en-US" sz="1800" b="1" i="1">
                <a:solidFill>
                  <a:schemeClr val="bg1"/>
                </a:solidFill>
                <a:latin typeface="Arial" charset="0"/>
              </a:rPr>
              <a:t>PULL</a:t>
            </a:r>
          </a:p>
        </p:txBody>
      </p:sp>
      <p:sp>
        <p:nvSpPr>
          <p:cNvPr id="213007" name="Rectangle 36"/>
          <p:cNvSpPr>
            <a:spLocks noChangeArrowheads="1"/>
          </p:cNvSpPr>
          <p:nvPr/>
        </p:nvSpPr>
        <p:spPr bwMode="auto">
          <a:xfrm>
            <a:off x="5257800" y="4827588"/>
            <a:ext cx="1108075" cy="357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41275" rIns="80962" bIns="41275">
            <a:spAutoFit/>
          </a:bodyPr>
          <a:lstStyle/>
          <a:p>
            <a:pPr defTabSz="804863" eaLnBrk="0" hangingPunct="0"/>
            <a:r>
              <a:rPr lang="en-US" sz="1800" b="1" i="1">
                <a:solidFill>
                  <a:schemeClr val="bg1"/>
                </a:solidFill>
                <a:latin typeface="Arial" charset="0"/>
              </a:rPr>
              <a:t>FLOW</a:t>
            </a:r>
          </a:p>
        </p:txBody>
      </p:sp>
      <p:sp>
        <p:nvSpPr>
          <p:cNvPr id="213008" name="Rectangle 37"/>
          <p:cNvSpPr>
            <a:spLocks noChangeArrowheads="1"/>
          </p:cNvSpPr>
          <p:nvPr/>
        </p:nvSpPr>
        <p:spPr bwMode="auto">
          <a:xfrm>
            <a:off x="3878263" y="2027238"/>
            <a:ext cx="1108075" cy="357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41275" rIns="80962" bIns="41275">
            <a:spAutoFit/>
          </a:bodyPr>
          <a:lstStyle/>
          <a:p>
            <a:pPr defTabSz="804863" eaLnBrk="0" hangingPunct="0"/>
            <a:r>
              <a:rPr lang="en-US" sz="1800" b="1" i="1">
                <a:solidFill>
                  <a:schemeClr val="bg1"/>
                </a:solidFill>
                <a:latin typeface="Arial" charset="0"/>
              </a:rPr>
              <a:t>VALUE</a:t>
            </a:r>
          </a:p>
        </p:txBody>
      </p:sp>
      <p:sp>
        <p:nvSpPr>
          <p:cNvPr id="213009" name="Rectangle 39"/>
          <p:cNvSpPr>
            <a:spLocks noChangeArrowheads="1"/>
          </p:cNvSpPr>
          <p:nvPr/>
        </p:nvSpPr>
        <p:spPr bwMode="auto">
          <a:xfrm>
            <a:off x="5934075" y="2857500"/>
            <a:ext cx="1371600" cy="631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41275" rIns="80962" bIns="41275">
            <a:spAutoFit/>
          </a:bodyPr>
          <a:lstStyle/>
          <a:p>
            <a:pPr defTabSz="804863" eaLnBrk="0" hangingPunct="0"/>
            <a:r>
              <a:rPr lang="en-US" sz="1800" b="1" i="1" dirty="0">
                <a:solidFill>
                  <a:schemeClr val="bg1"/>
                </a:solidFill>
                <a:latin typeface="Arial" charset="0"/>
              </a:rPr>
              <a:t>VALUE STREAM</a:t>
            </a:r>
          </a:p>
        </p:txBody>
      </p:sp>
      <p:sp>
        <p:nvSpPr>
          <p:cNvPr id="213010" name="Rectangle 40"/>
          <p:cNvSpPr>
            <a:spLocks noChangeArrowheads="1"/>
          </p:cNvSpPr>
          <p:nvPr/>
        </p:nvSpPr>
        <p:spPr bwMode="auto">
          <a:xfrm>
            <a:off x="6781800" y="1731963"/>
            <a:ext cx="19050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600" b="1" dirty="0">
                <a:solidFill>
                  <a:srgbClr val="0000CC"/>
                </a:solidFill>
                <a:latin typeface="Arial" charset="0"/>
              </a:rPr>
              <a:t>Characterize the </a:t>
            </a:r>
            <a:r>
              <a:rPr lang="en-US" sz="1600" b="1" u="sng" dirty="0">
                <a:solidFill>
                  <a:srgbClr val="0000CC"/>
                </a:solidFill>
                <a:latin typeface="Arial" charset="0"/>
              </a:rPr>
              <a:t>Value Stream</a:t>
            </a:r>
            <a:r>
              <a:rPr lang="en-US" sz="1600" b="1" dirty="0">
                <a:solidFill>
                  <a:srgbClr val="0000CC"/>
                </a:solidFill>
                <a:latin typeface="Arial" charset="0"/>
              </a:rPr>
              <a:t> (set of activities) for each product / process</a:t>
            </a:r>
          </a:p>
          <a:p>
            <a:pPr algn="r" eaLnBrk="0" hangingPunct="0"/>
            <a:r>
              <a:rPr lang="en-US" sz="1600" b="1" dirty="0">
                <a:solidFill>
                  <a:srgbClr val="0000CC"/>
                </a:solidFill>
                <a:latin typeface="Arial" charset="0"/>
              </a:rPr>
              <a:t>Showing</a:t>
            </a:r>
            <a:br>
              <a:rPr lang="en-US" sz="1600" b="1" dirty="0">
                <a:solidFill>
                  <a:srgbClr val="0000CC"/>
                </a:solidFill>
                <a:latin typeface="Arial" charset="0"/>
              </a:rPr>
            </a:br>
            <a:r>
              <a:rPr lang="en-US" sz="1600" b="1" dirty="0">
                <a:solidFill>
                  <a:srgbClr val="0000CC"/>
                </a:solidFill>
                <a:latin typeface="Arial" charset="0"/>
              </a:rPr>
              <a:t>both value</a:t>
            </a:r>
          </a:p>
          <a:p>
            <a:pPr algn="r" eaLnBrk="0" hangingPunct="0"/>
            <a:r>
              <a:rPr lang="en-US" sz="1600" b="1" dirty="0">
                <a:solidFill>
                  <a:srgbClr val="0000CC"/>
                </a:solidFill>
                <a:latin typeface="Arial" charset="0"/>
              </a:rPr>
              <a:t>and waste. </a:t>
            </a:r>
          </a:p>
        </p:txBody>
      </p:sp>
      <p:sp>
        <p:nvSpPr>
          <p:cNvPr id="213011" name="Rectangle 41"/>
          <p:cNvSpPr>
            <a:spLocks noChangeArrowheads="1"/>
          </p:cNvSpPr>
          <p:nvPr/>
        </p:nvSpPr>
        <p:spPr bwMode="auto">
          <a:xfrm>
            <a:off x="7010400" y="4740275"/>
            <a:ext cx="19685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latin typeface="Arial" charset="0"/>
              </a:rPr>
              <a:t>Progressive achievement of value creating steps with minimal queues and no stoppages or backflows of product, information or services</a:t>
            </a:r>
          </a:p>
        </p:txBody>
      </p:sp>
      <p:sp>
        <p:nvSpPr>
          <p:cNvPr id="213012" name="Rectangle 42"/>
          <p:cNvSpPr>
            <a:spLocks noChangeArrowheads="1"/>
          </p:cNvSpPr>
          <p:nvPr/>
        </p:nvSpPr>
        <p:spPr bwMode="auto">
          <a:xfrm>
            <a:off x="431800" y="5181600"/>
            <a:ext cx="1930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>
                <a:latin typeface="Arial" charset="0"/>
              </a:rPr>
              <a:t>A system in which nothing is produced by a supplier until the customer signals a need</a:t>
            </a:r>
          </a:p>
        </p:txBody>
      </p:sp>
      <p:sp>
        <p:nvSpPr>
          <p:cNvPr id="213013" name="Rectangle 43"/>
          <p:cNvSpPr>
            <a:spLocks noChangeArrowheads="1"/>
          </p:cNvSpPr>
          <p:nvPr/>
        </p:nvSpPr>
        <p:spPr bwMode="auto">
          <a:xfrm>
            <a:off x="914400" y="1584325"/>
            <a:ext cx="1828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latin typeface="Arial" charset="0"/>
              </a:rPr>
              <a:t>Always compete </a:t>
            </a:r>
          </a:p>
          <a:p>
            <a:pPr eaLnBrk="0" hangingPunct="0"/>
            <a:r>
              <a:rPr lang="en-US" sz="1200">
                <a:latin typeface="Arial" charset="0"/>
              </a:rPr>
              <a:t>against perfection </a:t>
            </a:r>
          </a:p>
          <a:p>
            <a:pPr eaLnBrk="0" hangingPunct="0"/>
            <a:r>
              <a:rPr lang="en-US" sz="1200">
                <a:latin typeface="Arial" charset="0"/>
              </a:rPr>
              <a:t>not just your </a:t>
            </a:r>
          </a:p>
          <a:p>
            <a:pPr eaLnBrk="0" hangingPunct="0"/>
            <a:r>
              <a:rPr lang="en-US" sz="1200">
                <a:latin typeface="Arial" charset="0"/>
              </a:rPr>
              <a:t>current  competition</a:t>
            </a:r>
          </a:p>
        </p:txBody>
      </p:sp>
      <p:sp>
        <p:nvSpPr>
          <p:cNvPr id="213014" name="Rectangle 44"/>
          <p:cNvSpPr>
            <a:spLocks noChangeArrowheads="1"/>
          </p:cNvSpPr>
          <p:nvPr/>
        </p:nvSpPr>
        <p:spPr bwMode="auto">
          <a:xfrm>
            <a:off x="2444750" y="1066800"/>
            <a:ext cx="3944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>
                <a:latin typeface="Arial" charset="0"/>
              </a:rPr>
              <a:t>Specify </a:t>
            </a:r>
            <a:r>
              <a:rPr lang="en-US" sz="1200" i="1" u="sng">
                <a:latin typeface="Arial" charset="0"/>
              </a:rPr>
              <a:t>value</a:t>
            </a:r>
            <a:r>
              <a:rPr lang="en-US" sz="1200">
                <a:latin typeface="Arial" charset="0"/>
              </a:rPr>
              <a:t> from the 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perspective  of the customer </a:t>
            </a:r>
          </a:p>
        </p:txBody>
      </p:sp>
      <p:sp>
        <p:nvSpPr>
          <p:cNvPr id="43" name="Slide Number Placeholder 21"/>
          <p:cNvSpPr txBox="1">
            <a:spLocks/>
          </p:cNvSpPr>
          <p:nvPr/>
        </p:nvSpPr>
        <p:spPr>
          <a:xfrm>
            <a:off x="228600" y="6324600"/>
            <a:ext cx="4572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652463"/>
          </a:xfrm>
        </p:spPr>
        <p:txBody>
          <a:bodyPr lIns="92075" tIns="46038" rIns="92075" bIns="46038" anchor="ctr">
            <a:normAutofit fontScale="90000"/>
          </a:bodyPr>
          <a:lstStyle/>
          <a:p>
            <a:pPr algn="ctr" eaLnBrk="1" hangingPunct="1"/>
            <a:r>
              <a:rPr lang="en-US" dirty="0" smtClean="0"/>
              <a:t>Value Streams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371600"/>
            <a:ext cx="7669212" cy="908050"/>
          </a:xfrm>
        </p:spPr>
        <p:txBody>
          <a:bodyPr lIns="92075" tIns="46038" rIns="92075" bIns="46038">
            <a:normAutofit lnSpcReduction="10000"/>
          </a:bodyPr>
          <a:lstStyle/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r>
              <a:rPr lang="en-US" sz="1800" b="1" dirty="0" smtClean="0"/>
              <a:t>Processes </a:t>
            </a:r>
            <a:r>
              <a:rPr lang="en-US" sz="1800" dirty="0" smtClean="0"/>
              <a:t>with both </a:t>
            </a:r>
            <a:r>
              <a:rPr lang="en-US" sz="1800" b="1" dirty="0" smtClean="0"/>
              <a:t>value</a:t>
            </a:r>
            <a:r>
              <a:rPr lang="en-US" sz="1800" dirty="0" smtClean="0"/>
              <a:t> and </a:t>
            </a:r>
            <a:r>
              <a:rPr lang="en-US" sz="1800" b="1" dirty="0" smtClean="0"/>
              <a:t>waste</a:t>
            </a:r>
            <a:r>
              <a:rPr lang="en-US" sz="1800" dirty="0" smtClean="0"/>
              <a:t> identified </a:t>
            </a:r>
            <a:r>
              <a:rPr lang="en-US" sz="1800" b="1" dirty="0" smtClean="0"/>
              <a:t>-- </a:t>
            </a:r>
            <a:r>
              <a:rPr lang="en-US" sz="1800" dirty="0" smtClean="0"/>
              <a:t>Identify the Steps in the tear game that lead to a “quality” Chart.</a:t>
            </a:r>
          </a:p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r>
              <a:rPr lang="en-US" sz="1800" dirty="0" smtClean="0"/>
              <a:t>What gets in the way? --</a:t>
            </a:r>
            <a:r>
              <a:rPr lang="en-US" sz="1800" b="1" dirty="0" smtClean="0"/>
              <a:t> </a:t>
            </a:r>
            <a:r>
              <a:rPr lang="en-US" sz="1800" b="1" u="sng" dirty="0" smtClean="0"/>
              <a:t>Identify the problems</a:t>
            </a:r>
            <a:r>
              <a:rPr lang="en-US" sz="1800" b="1" dirty="0" smtClean="0"/>
              <a:t> (Waste) </a:t>
            </a:r>
            <a:r>
              <a:rPr lang="en-US" sz="1800" dirty="0" smtClean="0"/>
              <a:t>in the process</a:t>
            </a:r>
          </a:p>
        </p:txBody>
      </p:sp>
      <p:sp>
        <p:nvSpPr>
          <p:cNvPr id="3497988" name="Rectangle 4"/>
          <p:cNvSpPr>
            <a:spLocks noChangeArrowheads="1"/>
          </p:cNvSpPr>
          <p:nvPr/>
        </p:nvSpPr>
        <p:spPr bwMode="auto">
          <a:xfrm>
            <a:off x="1460500" y="2971800"/>
            <a:ext cx="1712913" cy="4429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Activity 1</a:t>
            </a:r>
          </a:p>
        </p:txBody>
      </p:sp>
      <p:sp>
        <p:nvSpPr>
          <p:cNvPr id="216069" name="Rectangle 5"/>
          <p:cNvSpPr>
            <a:spLocks noChangeArrowheads="1"/>
          </p:cNvSpPr>
          <p:nvPr/>
        </p:nvSpPr>
        <p:spPr bwMode="auto">
          <a:xfrm>
            <a:off x="1460500" y="3414712"/>
            <a:ext cx="1712913" cy="1241425"/>
          </a:xfrm>
          <a:prstGeom prst="rect">
            <a:avLst/>
          </a:prstGeom>
          <a:solidFill>
            <a:srgbClr val="91FF9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Clr>
                <a:srgbClr val="151C77"/>
              </a:buClr>
              <a:buSzPct val="80000"/>
              <a:buFont typeface="Wingdings" pitchFamily="2" charset="2"/>
              <a:buChar char="•"/>
            </a:pPr>
            <a:endParaRPr lang="en-US" sz="1400" i="1">
              <a:latin typeface="Arial" charset="0"/>
            </a:endParaRPr>
          </a:p>
        </p:txBody>
      </p:sp>
      <p:sp>
        <p:nvSpPr>
          <p:cNvPr id="3497990" name="Rectangle 6"/>
          <p:cNvSpPr>
            <a:spLocks noChangeArrowheads="1"/>
          </p:cNvSpPr>
          <p:nvPr/>
        </p:nvSpPr>
        <p:spPr bwMode="auto">
          <a:xfrm>
            <a:off x="5784850" y="2971800"/>
            <a:ext cx="1712913" cy="4429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Activity 3</a:t>
            </a:r>
          </a:p>
        </p:txBody>
      </p:sp>
      <p:sp>
        <p:nvSpPr>
          <p:cNvPr id="216071" name="Rectangle 7"/>
          <p:cNvSpPr>
            <a:spLocks noChangeArrowheads="1"/>
          </p:cNvSpPr>
          <p:nvPr/>
        </p:nvSpPr>
        <p:spPr bwMode="auto">
          <a:xfrm>
            <a:off x="5784850" y="3414712"/>
            <a:ext cx="1712913" cy="1241425"/>
          </a:xfrm>
          <a:prstGeom prst="rect">
            <a:avLst/>
          </a:prstGeom>
          <a:solidFill>
            <a:srgbClr val="91FF9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Clr>
                <a:srgbClr val="151C77"/>
              </a:buClr>
              <a:buSzPct val="80000"/>
              <a:buFont typeface="Wingdings" pitchFamily="2" charset="2"/>
              <a:buChar char="•"/>
            </a:pPr>
            <a:endParaRPr lang="en-US" sz="1400" i="1">
              <a:latin typeface="Arial" charset="0"/>
            </a:endParaRPr>
          </a:p>
        </p:txBody>
      </p:sp>
      <p:grpSp>
        <p:nvGrpSpPr>
          <p:cNvPr id="216072" name="Group 8"/>
          <p:cNvGrpSpPr>
            <a:grpSpLocks/>
          </p:cNvGrpSpPr>
          <p:nvPr/>
        </p:nvGrpSpPr>
        <p:grpSpPr bwMode="auto">
          <a:xfrm>
            <a:off x="5948363" y="3768725"/>
            <a:ext cx="280987" cy="887412"/>
            <a:chOff x="5280" y="3434"/>
            <a:chExt cx="310" cy="886"/>
          </a:xfrm>
        </p:grpSpPr>
        <p:sp>
          <p:nvSpPr>
            <p:cNvPr id="216120" name="Freeform 9"/>
            <p:cNvSpPr>
              <a:spLocks/>
            </p:cNvSpPr>
            <p:nvPr/>
          </p:nvSpPr>
          <p:spPr bwMode="auto">
            <a:xfrm>
              <a:off x="5336" y="3580"/>
              <a:ext cx="155" cy="154"/>
            </a:xfrm>
            <a:custGeom>
              <a:avLst/>
              <a:gdLst>
                <a:gd name="T0" fmla="*/ 0 w 466"/>
                <a:gd name="T1" fmla="*/ 0 h 463"/>
                <a:gd name="T2" fmla="*/ 0 w 466"/>
                <a:gd name="T3" fmla="*/ 0 h 463"/>
                <a:gd name="T4" fmla="*/ 0 w 466"/>
                <a:gd name="T5" fmla="*/ 0 h 463"/>
                <a:gd name="T6" fmla="*/ 0 w 466"/>
                <a:gd name="T7" fmla="*/ 0 h 463"/>
                <a:gd name="T8" fmla="*/ 0 w 466"/>
                <a:gd name="T9" fmla="*/ 0 h 463"/>
                <a:gd name="T10" fmla="*/ 0 w 466"/>
                <a:gd name="T11" fmla="*/ 0 h 463"/>
                <a:gd name="T12" fmla="*/ 0 w 466"/>
                <a:gd name="T13" fmla="*/ 0 h 463"/>
                <a:gd name="T14" fmla="*/ 0 w 466"/>
                <a:gd name="T15" fmla="*/ 0 h 463"/>
                <a:gd name="T16" fmla="*/ 0 w 466"/>
                <a:gd name="T17" fmla="*/ 0 h 463"/>
                <a:gd name="T18" fmla="*/ 0 w 466"/>
                <a:gd name="T19" fmla="*/ 0 h 463"/>
                <a:gd name="T20" fmla="*/ 0 w 466"/>
                <a:gd name="T21" fmla="*/ 0 h 463"/>
                <a:gd name="T22" fmla="*/ 0 w 466"/>
                <a:gd name="T23" fmla="*/ 0 h 463"/>
                <a:gd name="T24" fmla="*/ 0 w 466"/>
                <a:gd name="T25" fmla="*/ 0 h 463"/>
                <a:gd name="T26" fmla="*/ 0 w 466"/>
                <a:gd name="T27" fmla="*/ 0 h 463"/>
                <a:gd name="T28" fmla="*/ 0 w 466"/>
                <a:gd name="T29" fmla="*/ 0 h 463"/>
                <a:gd name="T30" fmla="*/ 0 w 466"/>
                <a:gd name="T31" fmla="*/ 0 h 463"/>
                <a:gd name="T32" fmla="*/ 0 w 466"/>
                <a:gd name="T33" fmla="*/ 0 h 463"/>
                <a:gd name="T34" fmla="*/ 0 w 466"/>
                <a:gd name="T35" fmla="*/ 0 h 463"/>
                <a:gd name="T36" fmla="*/ 0 w 466"/>
                <a:gd name="T37" fmla="*/ 0 h 463"/>
                <a:gd name="T38" fmla="*/ 0 w 466"/>
                <a:gd name="T39" fmla="*/ 0 h 463"/>
                <a:gd name="T40" fmla="*/ 0 w 466"/>
                <a:gd name="T41" fmla="*/ 0 h 463"/>
                <a:gd name="T42" fmla="*/ 0 w 466"/>
                <a:gd name="T43" fmla="*/ 0 h 46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6"/>
                <a:gd name="T67" fmla="*/ 0 h 463"/>
                <a:gd name="T68" fmla="*/ 466 w 466"/>
                <a:gd name="T69" fmla="*/ 463 h 46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6" h="463">
                  <a:moveTo>
                    <a:pt x="304" y="134"/>
                  </a:moveTo>
                  <a:lnTo>
                    <a:pt x="247" y="47"/>
                  </a:lnTo>
                  <a:lnTo>
                    <a:pt x="189" y="0"/>
                  </a:lnTo>
                  <a:lnTo>
                    <a:pt x="121" y="0"/>
                  </a:lnTo>
                  <a:lnTo>
                    <a:pt x="45" y="30"/>
                  </a:lnTo>
                  <a:lnTo>
                    <a:pt x="11" y="82"/>
                  </a:lnTo>
                  <a:lnTo>
                    <a:pt x="0" y="151"/>
                  </a:lnTo>
                  <a:lnTo>
                    <a:pt x="11" y="244"/>
                  </a:lnTo>
                  <a:lnTo>
                    <a:pt x="57" y="348"/>
                  </a:lnTo>
                  <a:lnTo>
                    <a:pt x="138" y="417"/>
                  </a:lnTo>
                  <a:lnTo>
                    <a:pt x="201" y="452"/>
                  </a:lnTo>
                  <a:lnTo>
                    <a:pt x="264" y="463"/>
                  </a:lnTo>
                  <a:lnTo>
                    <a:pt x="316" y="446"/>
                  </a:lnTo>
                  <a:lnTo>
                    <a:pt x="344" y="417"/>
                  </a:lnTo>
                  <a:lnTo>
                    <a:pt x="363" y="348"/>
                  </a:lnTo>
                  <a:lnTo>
                    <a:pt x="357" y="267"/>
                  </a:lnTo>
                  <a:lnTo>
                    <a:pt x="339" y="198"/>
                  </a:lnTo>
                  <a:lnTo>
                    <a:pt x="454" y="134"/>
                  </a:lnTo>
                  <a:lnTo>
                    <a:pt x="466" y="105"/>
                  </a:lnTo>
                  <a:lnTo>
                    <a:pt x="454" y="93"/>
                  </a:lnTo>
                  <a:lnTo>
                    <a:pt x="327" y="168"/>
                  </a:lnTo>
                  <a:lnTo>
                    <a:pt x="304" y="13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21" name="Freeform 10"/>
            <p:cNvSpPr>
              <a:spLocks/>
            </p:cNvSpPr>
            <p:nvPr/>
          </p:nvSpPr>
          <p:spPr bwMode="auto">
            <a:xfrm>
              <a:off x="5447" y="3434"/>
              <a:ext cx="139" cy="344"/>
            </a:xfrm>
            <a:custGeom>
              <a:avLst/>
              <a:gdLst>
                <a:gd name="T0" fmla="*/ 0 w 415"/>
                <a:gd name="T1" fmla="*/ 0 h 1034"/>
                <a:gd name="T2" fmla="*/ 0 w 415"/>
                <a:gd name="T3" fmla="*/ 0 h 1034"/>
                <a:gd name="T4" fmla="*/ 0 w 415"/>
                <a:gd name="T5" fmla="*/ 0 h 1034"/>
                <a:gd name="T6" fmla="*/ 0 w 415"/>
                <a:gd name="T7" fmla="*/ 0 h 1034"/>
                <a:gd name="T8" fmla="*/ 0 w 415"/>
                <a:gd name="T9" fmla="*/ 0 h 1034"/>
                <a:gd name="T10" fmla="*/ 0 w 415"/>
                <a:gd name="T11" fmla="*/ 0 h 1034"/>
                <a:gd name="T12" fmla="*/ 0 w 415"/>
                <a:gd name="T13" fmla="*/ 0 h 1034"/>
                <a:gd name="T14" fmla="*/ 0 w 415"/>
                <a:gd name="T15" fmla="*/ 0 h 1034"/>
                <a:gd name="T16" fmla="*/ 0 w 415"/>
                <a:gd name="T17" fmla="*/ 0 h 1034"/>
                <a:gd name="T18" fmla="*/ 0 w 415"/>
                <a:gd name="T19" fmla="*/ 0 h 1034"/>
                <a:gd name="T20" fmla="*/ 0 w 415"/>
                <a:gd name="T21" fmla="*/ 0 h 1034"/>
                <a:gd name="T22" fmla="*/ 0 w 415"/>
                <a:gd name="T23" fmla="*/ 0 h 1034"/>
                <a:gd name="T24" fmla="*/ 0 w 415"/>
                <a:gd name="T25" fmla="*/ 0 h 1034"/>
                <a:gd name="T26" fmla="*/ 0 w 415"/>
                <a:gd name="T27" fmla="*/ 0 h 1034"/>
                <a:gd name="T28" fmla="*/ 0 w 415"/>
                <a:gd name="T29" fmla="*/ 0 h 1034"/>
                <a:gd name="T30" fmla="*/ 0 w 415"/>
                <a:gd name="T31" fmla="*/ 0 h 1034"/>
                <a:gd name="T32" fmla="*/ 0 w 415"/>
                <a:gd name="T33" fmla="*/ 0 h 1034"/>
                <a:gd name="T34" fmla="*/ 0 w 415"/>
                <a:gd name="T35" fmla="*/ 0 h 1034"/>
                <a:gd name="T36" fmla="*/ 0 w 415"/>
                <a:gd name="T37" fmla="*/ 0 h 1034"/>
                <a:gd name="T38" fmla="*/ 0 w 415"/>
                <a:gd name="T39" fmla="*/ 0 h 1034"/>
                <a:gd name="T40" fmla="*/ 0 w 415"/>
                <a:gd name="T41" fmla="*/ 0 h 1034"/>
                <a:gd name="T42" fmla="*/ 0 w 415"/>
                <a:gd name="T43" fmla="*/ 0 h 1034"/>
                <a:gd name="T44" fmla="*/ 0 w 415"/>
                <a:gd name="T45" fmla="*/ 0 h 1034"/>
                <a:gd name="T46" fmla="*/ 0 w 415"/>
                <a:gd name="T47" fmla="*/ 0 h 1034"/>
                <a:gd name="T48" fmla="*/ 0 w 415"/>
                <a:gd name="T49" fmla="*/ 0 h 1034"/>
                <a:gd name="T50" fmla="*/ 0 w 415"/>
                <a:gd name="T51" fmla="*/ 0 h 1034"/>
                <a:gd name="T52" fmla="*/ 0 w 415"/>
                <a:gd name="T53" fmla="*/ 0 h 1034"/>
                <a:gd name="T54" fmla="*/ 0 w 415"/>
                <a:gd name="T55" fmla="*/ 0 h 1034"/>
                <a:gd name="T56" fmla="*/ 0 w 415"/>
                <a:gd name="T57" fmla="*/ 0 h 1034"/>
                <a:gd name="T58" fmla="*/ 0 w 415"/>
                <a:gd name="T59" fmla="*/ 0 h 1034"/>
                <a:gd name="T60" fmla="*/ 0 w 415"/>
                <a:gd name="T61" fmla="*/ 0 h 1034"/>
                <a:gd name="T62" fmla="*/ 0 w 415"/>
                <a:gd name="T63" fmla="*/ 0 h 1034"/>
                <a:gd name="T64" fmla="*/ 0 w 415"/>
                <a:gd name="T65" fmla="*/ 0 h 1034"/>
                <a:gd name="T66" fmla="*/ 0 w 415"/>
                <a:gd name="T67" fmla="*/ 0 h 1034"/>
                <a:gd name="T68" fmla="*/ 0 w 415"/>
                <a:gd name="T69" fmla="*/ 0 h 1034"/>
                <a:gd name="T70" fmla="*/ 0 w 415"/>
                <a:gd name="T71" fmla="*/ 0 h 1034"/>
                <a:gd name="T72" fmla="*/ 0 w 415"/>
                <a:gd name="T73" fmla="*/ 0 h 1034"/>
                <a:gd name="T74" fmla="*/ 0 w 415"/>
                <a:gd name="T75" fmla="*/ 0 h 1034"/>
                <a:gd name="T76" fmla="*/ 0 w 415"/>
                <a:gd name="T77" fmla="*/ 0 h 103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15"/>
                <a:gd name="T118" fmla="*/ 0 h 1034"/>
                <a:gd name="T119" fmla="*/ 415 w 415"/>
                <a:gd name="T120" fmla="*/ 1034 h 103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15" h="1034">
                  <a:moveTo>
                    <a:pt x="115" y="872"/>
                  </a:moveTo>
                  <a:lnTo>
                    <a:pt x="40" y="930"/>
                  </a:lnTo>
                  <a:lnTo>
                    <a:pt x="17" y="948"/>
                  </a:lnTo>
                  <a:lnTo>
                    <a:pt x="0" y="988"/>
                  </a:lnTo>
                  <a:lnTo>
                    <a:pt x="23" y="1028"/>
                  </a:lnTo>
                  <a:lnTo>
                    <a:pt x="46" y="1034"/>
                  </a:lnTo>
                  <a:lnTo>
                    <a:pt x="115" y="1011"/>
                  </a:lnTo>
                  <a:lnTo>
                    <a:pt x="219" y="930"/>
                  </a:lnTo>
                  <a:lnTo>
                    <a:pt x="312" y="832"/>
                  </a:lnTo>
                  <a:lnTo>
                    <a:pt x="410" y="722"/>
                  </a:lnTo>
                  <a:lnTo>
                    <a:pt x="415" y="676"/>
                  </a:lnTo>
                  <a:lnTo>
                    <a:pt x="415" y="549"/>
                  </a:lnTo>
                  <a:lnTo>
                    <a:pt x="387" y="353"/>
                  </a:lnTo>
                  <a:lnTo>
                    <a:pt x="404" y="237"/>
                  </a:lnTo>
                  <a:lnTo>
                    <a:pt x="415" y="191"/>
                  </a:lnTo>
                  <a:lnTo>
                    <a:pt x="398" y="168"/>
                  </a:lnTo>
                  <a:lnTo>
                    <a:pt x="357" y="145"/>
                  </a:lnTo>
                  <a:lnTo>
                    <a:pt x="329" y="128"/>
                  </a:lnTo>
                  <a:lnTo>
                    <a:pt x="346" y="24"/>
                  </a:lnTo>
                  <a:lnTo>
                    <a:pt x="334" y="0"/>
                  </a:lnTo>
                  <a:lnTo>
                    <a:pt x="312" y="7"/>
                  </a:lnTo>
                  <a:lnTo>
                    <a:pt x="300" y="139"/>
                  </a:lnTo>
                  <a:lnTo>
                    <a:pt x="289" y="173"/>
                  </a:lnTo>
                  <a:lnTo>
                    <a:pt x="283" y="196"/>
                  </a:lnTo>
                  <a:lnTo>
                    <a:pt x="236" y="179"/>
                  </a:lnTo>
                  <a:lnTo>
                    <a:pt x="202" y="179"/>
                  </a:lnTo>
                  <a:lnTo>
                    <a:pt x="202" y="202"/>
                  </a:lnTo>
                  <a:lnTo>
                    <a:pt x="225" y="220"/>
                  </a:lnTo>
                  <a:lnTo>
                    <a:pt x="266" y="220"/>
                  </a:lnTo>
                  <a:lnTo>
                    <a:pt x="294" y="243"/>
                  </a:lnTo>
                  <a:lnTo>
                    <a:pt x="317" y="283"/>
                  </a:lnTo>
                  <a:lnTo>
                    <a:pt x="340" y="347"/>
                  </a:lnTo>
                  <a:lnTo>
                    <a:pt x="357" y="474"/>
                  </a:lnTo>
                  <a:lnTo>
                    <a:pt x="357" y="589"/>
                  </a:lnTo>
                  <a:lnTo>
                    <a:pt x="346" y="682"/>
                  </a:lnTo>
                  <a:lnTo>
                    <a:pt x="323" y="722"/>
                  </a:lnTo>
                  <a:lnTo>
                    <a:pt x="242" y="780"/>
                  </a:lnTo>
                  <a:lnTo>
                    <a:pt x="155" y="832"/>
                  </a:lnTo>
                  <a:lnTo>
                    <a:pt x="115" y="872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22" name="Freeform 11"/>
            <p:cNvSpPr>
              <a:spLocks/>
            </p:cNvSpPr>
            <p:nvPr/>
          </p:nvSpPr>
          <p:spPr bwMode="auto">
            <a:xfrm>
              <a:off x="5280" y="3752"/>
              <a:ext cx="125" cy="207"/>
            </a:xfrm>
            <a:custGeom>
              <a:avLst/>
              <a:gdLst>
                <a:gd name="T0" fmla="*/ 0 w 375"/>
                <a:gd name="T1" fmla="*/ 0 h 623"/>
                <a:gd name="T2" fmla="*/ 0 w 375"/>
                <a:gd name="T3" fmla="*/ 0 h 623"/>
                <a:gd name="T4" fmla="*/ 0 w 375"/>
                <a:gd name="T5" fmla="*/ 0 h 623"/>
                <a:gd name="T6" fmla="*/ 0 w 375"/>
                <a:gd name="T7" fmla="*/ 0 h 623"/>
                <a:gd name="T8" fmla="*/ 0 w 375"/>
                <a:gd name="T9" fmla="*/ 0 h 623"/>
                <a:gd name="T10" fmla="*/ 0 w 375"/>
                <a:gd name="T11" fmla="*/ 0 h 623"/>
                <a:gd name="T12" fmla="*/ 0 w 375"/>
                <a:gd name="T13" fmla="*/ 0 h 623"/>
                <a:gd name="T14" fmla="*/ 0 w 375"/>
                <a:gd name="T15" fmla="*/ 0 h 623"/>
                <a:gd name="T16" fmla="*/ 0 w 375"/>
                <a:gd name="T17" fmla="*/ 0 h 623"/>
                <a:gd name="T18" fmla="*/ 0 w 375"/>
                <a:gd name="T19" fmla="*/ 0 h 623"/>
                <a:gd name="T20" fmla="*/ 0 w 375"/>
                <a:gd name="T21" fmla="*/ 0 h 623"/>
                <a:gd name="T22" fmla="*/ 0 w 375"/>
                <a:gd name="T23" fmla="*/ 0 h 623"/>
                <a:gd name="T24" fmla="*/ 0 w 375"/>
                <a:gd name="T25" fmla="*/ 0 h 623"/>
                <a:gd name="T26" fmla="*/ 0 w 375"/>
                <a:gd name="T27" fmla="*/ 0 h 623"/>
                <a:gd name="T28" fmla="*/ 0 w 375"/>
                <a:gd name="T29" fmla="*/ 0 h 623"/>
                <a:gd name="T30" fmla="*/ 0 w 375"/>
                <a:gd name="T31" fmla="*/ 0 h 623"/>
                <a:gd name="T32" fmla="*/ 0 w 375"/>
                <a:gd name="T33" fmla="*/ 0 h 623"/>
                <a:gd name="T34" fmla="*/ 0 w 375"/>
                <a:gd name="T35" fmla="*/ 0 h 623"/>
                <a:gd name="T36" fmla="*/ 0 w 375"/>
                <a:gd name="T37" fmla="*/ 0 h 623"/>
                <a:gd name="T38" fmla="*/ 0 w 375"/>
                <a:gd name="T39" fmla="*/ 0 h 623"/>
                <a:gd name="T40" fmla="*/ 0 w 375"/>
                <a:gd name="T41" fmla="*/ 0 h 623"/>
                <a:gd name="T42" fmla="*/ 0 w 375"/>
                <a:gd name="T43" fmla="*/ 0 h 623"/>
                <a:gd name="T44" fmla="*/ 0 w 375"/>
                <a:gd name="T45" fmla="*/ 0 h 623"/>
                <a:gd name="T46" fmla="*/ 0 w 375"/>
                <a:gd name="T47" fmla="*/ 0 h 623"/>
                <a:gd name="T48" fmla="*/ 0 w 375"/>
                <a:gd name="T49" fmla="*/ 0 h 623"/>
                <a:gd name="T50" fmla="*/ 0 w 375"/>
                <a:gd name="T51" fmla="*/ 0 h 623"/>
                <a:gd name="T52" fmla="*/ 0 w 375"/>
                <a:gd name="T53" fmla="*/ 0 h 623"/>
                <a:gd name="T54" fmla="*/ 0 w 375"/>
                <a:gd name="T55" fmla="*/ 0 h 623"/>
                <a:gd name="T56" fmla="*/ 0 w 375"/>
                <a:gd name="T57" fmla="*/ 0 h 623"/>
                <a:gd name="T58" fmla="*/ 0 w 375"/>
                <a:gd name="T59" fmla="*/ 0 h 623"/>
                <a:gd name="T60" fmla="*/ 0 w 375"/>
                <a:gd name="T61" fmla="*/ 0 h 623"/>
                <a:gd name="T62" fmla="*/ 0 w 375"/>
                <a:gd name="T63" fmla="*/ 0 h 623"/>
                <a:gd name="T64" fmla="*/ 0 w 375"/>
                <a:gd name="T65" fmla="*/ 0 h 623"/>
                <a:gd name="T66" fmla="*/ 0 w 375"/>
                <a:gd name="T67" fmla="*/ 0 h 623"/>
                <a:gd name="T68" fmla="*/ 0 w 375"/>
                <a:gd name="T69" fmla="*/ 0 h 623"/>
                <a:gd name="T70" fmla="*/ 0 w 375"/>
                <a:gd name="T71" fmla="*/ 0 h 62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75"/>
                <a:gd name="T109" fmla="*/ 0 h 623"/>
                <a:gd name="T110" fmla="*/ 375 w 375"/>
                <a:gd name="T111" fmla="*/ 623 h 62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75" h="623">
                  <a:moveTo>
                    <a:pt x="375" y="17"/>
                  </a:moveTo>
                  <a:lnTo>
                    <a:pt x="334" y="0"/>
                  </a:lnTo>
                  <a:lnTo>
                    <a:pt x="248" y="5"/>
                  </a:lnTo>
                  <a:lnTo>
                    <a:pt x="172" y="64"/>
                  </a:lnTo>
                  <a:lnTo>
                    <a:pt x="63" y="185"/>
                  </a:lnTo>
                  <a:lnTo>
                    <a:pt x="6" y="283"/>
                  </a:lnTo>
                  <a:lnTo>
                    <a:pt x="0" y="317"/>
                  </a:lnTo>
                  <a:lnTo>
                    <a:pt x="29" y="381"/>
                  </a:lnTo>
                  <a:lnTo>
                    <a:pt x="91" y="410"/>
                  </a:lnTo>
                  <a:lnTo>
                    <a:pt x="172" y="444"/>
                  </a:lnTo>
                  <a:lnTo>
                    <a:pt x="236" y="461"/>
                  </a:lnTo>
                  <a:lnTo>
                    <a:pt x="265" y="491"/>
                  </a:lnTo>
                  <a:lnTo>
                    <a:pt x="248" y="531"/>
                  </a:lnTo>
                  <a:lnTo>
                    <a:pt x="202" y="578"/>
                  </a:lnTo>
                  <a:lnTo>
                    <a:pt x="144" y="583"/>
                  </a:lnTo>
                  <a:lnTo>
                    <a:pt x="104" y="565"/>
                  </a:lnTo>
                  <a:lnTo>
                    <a:pt x="80" y="583"/>
                  </a:lnTo>
                  <a:lnTo>
                    <a:pt x="86" y="606"/>
                  </a:lnTo>
                  <a:lnTo>
                    <a:pt x="132" y="623"/>
                  </a:lnTo>
                  <a:lnTo>
                    <a:pt x="202" y="623"/>
                  </a:lnTo>
                  <a:lnTo>
                    <a:pt x="265" y="606"/>
                  </a:lnTo>
                  <a:lnTo>
                    <a:pt x="300" y="583"/>
                  </a:lnTo>
                  <a:lnTo>
                    <a:pt x="323" y="542"/>
                  </a:lnTo>
                  <a:lnTo>
                    <a:pt x="334" y="496"/>
                  </a:lnTo>
                  <a:lnTo>
                    <a:pt x="306" y="455"/>
                  </a:lnTo>
                  <a:lnTo>
                    <a:pt x="236" y="427"/>
                  </a:lnTo>
                  <a:lnTo>
                    <a:pt x="155" y="404"/>
                  </a:lnTo>
                  <a:lnTo>
                    <a:pt x="86" y="364"/>
                  </a:lnTo>
                  <a:lnTo>
                    <a:pt x="68" y="329"/>
                  </a:lnTo>
                  <a:lnTo>
                    <a:pt x="80" y="266"/>
                  </a:lnTo>
                  <a:lnTo>
                    <a:pt x="132" y="185"/>
                  </a:lnTo>
                  <a:lnTo>
                    <a:pt x="196" y="138"/>
                  </a:lnTo>
                  <a:lnTo>
                    <a:pt x="294" y="104"/>
                  </a:lnTo>
                  <a:lnTo>
                    <a:pt x="375" y="86"/>
                  </a:lnTo>
                  <a:lnTo>
                    <a:pt x="375" y="40"/>
                  </a:lnTo>
                  <a:lnTo>
                    <a:pt x="375" y="17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23" name="Freeform 12"/>
            <p:cNvSpPr>
              <a:spLocks/>
            </p:cNvSpPr>
            <p:nvPr/>
          </p:nvSpPr>
          <p:spPr bwMode="auto">
            <a:xfrm>
              <a:off x="5382" y="3742"/>
              <a:ext cx="117" cy="256"/>
            </a:xfrm>
            <a:custGeom>
              <a:avLst/>
              <a:gdLst>
                <a:gd name="T0" fmla="*/ 0 w 351"/>
                <a:gd name="T1" fmla="*/ 0 h 768"/>
                <a:gd name="T2" fmla="*/ 0 w 351"/>
                <a:gd name="T3" fmla="*/ 0 h 768"/>
                <a:gd name="T4" fmla="*/ 0 w 351"/>
                <a:gd name="T5" fmla="*/ 0 h 768"/>
                <a:gd name="T6" fmla="*/ 0 w 351"/>
                <a:gd name="T7" fmla="*/ 0 h 768"/>
                <a:gd name="T8" fmla="*/ 0 w 351"/>
                <a:gd name="T9" fmla="*/ 0 h 768"/>
                <a:gd name="T10" fmla="*/ 0 w 351"/>
                <a:gd name="T11" fmla="*/ 0 h 768"/>
                <a:gd name="T12" fmla="*/ 0 w 351"/>
                <a:gd name="T13" fmla="*/ 0 h 768"/>
                <a:gd name="T14" fmla="*/ 0 w 351"/>
                <a:gd name="T15" fmla="*/ 0 h 768"/>
                <a:gd name="T16" fmla="*/ 0 w 351"/>
                <a:gd name="T17" fmla="*/ 0 h 768"/>
                <a:gd name="T18" fmla="*/ 0 w 351"/>
                <a:gd name="T19" fmla="*/ 0 h 768"/>
                <a:gd name="T20" fmla="*/ 0 w 351"/>
                <a:gd name="T21" fmla="*/ 0 h 768"/>
                <a:gd name="T22" fmla="*/ 0 w 351"/>
                <a:gd name="T23" fmla="*/ 0 h 768"/>
                <a:gd name="T24" fmla="*/ 0 w 351"/>
                <a:gd name="T25" fmla="*/ 0 h 768"/>
                <a:gd name="T26" fmla="*/ 0 w 351"/>
                <a:gd name="T27" fmla="*/ 0 h 768"/>
                <a:gd name="T28" fmla="*/ 0 w 351"/>
                <a:gd name="T29" fmla="*/ 0 h 768"/>
                <a:gd name="T30" fmla="*/ 0 w 351"/>
                <a:gd name="T31" fmla="*/ 0 h 768"/>
                <a:gd name="T32" fmla="*/ 0 w 351"/>
                <a:gd name="T33" fmla="*/ 0 h 768"/>
                <a:gd name="T34" fmla="*/ 0 w 351"/>
                <a:gd name="T35" fmla="*/ 0 h 768"/>
                <a:gd name="T36" fmla="*/ 0 w 351"/>
                <a:gd name="T37" fmla="*/ 0 h 768"/>
                <a:gd name="T38" fmla="*/ 0 w 351"/>
                <a:gd name="T39" fmla="*/ 0 h 768"/>
                <a:gd name="T40" fmla="*/ 0 w 351"/>
                <a:gd name="T41" fmla="*/ 0 h 7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51"/>
                <a:gd name="T64" fmla="*/ 0 h 768"/>
                <a:gd name="T65" fmla="*/ 351 w 351"/>
                <a:gd name="T66" fmla="*/ 768 h 7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51" h="768">
                  <a:moveTo>
                    <a:pt x="306" y="242"/>
                  </a:moveTo>
                  <a:lnTo>
                    <a:pt x="270" y="98"/>
                  </a:lnTo>
                  <a:lnTo>
                    <a:pt x="230" y="29"/>
                  </a:lnTo>
                  <a:lnTo>
                    <a:pt x="144" y="0"/>
                  </a:lnTo>
                  <a:lnTo>
                    <a:pt x="57" y="11"/>
                  </a:lnTo>
                  <a:lnTo>
                    <a:pt x="17" y="87"/>
                  </a:lnTo>
                  <a:lnTo>
                    <a:pt x="23" y="179"/>
                  </a:lnTo>
                  <a:lnTo>
                    <a:pt x="45" y="329"/>
                  </a:lnTo>
                  <a:lnTo>
                    <a:pt x="45" y="462"/>
                  </a:lnTo>
                  <a:lnTo>
                    <a:pt x="17" y="577"/>
                  </a:lnTo>
                  <a:lnTo>
                    <a:pt x="0" y="641"/>
                  </a:lnTo>
                  <a:lnTo>
                    <a:pt x="11" y="698"/>
                  </a:lnTo>
                  <a:lnTo>
                    <a:pt x="51" y="728"/>
                  </a:lnTo>
                  <a:lnTo>
                    <a:pt x="104" y="756"/>
                  </a:lnTo>
                  <a:lnTo>
                    <a:pt x="155" y="768"/>
                  </a:lnTo>
                  <a:lnTo>
                    <a:pt x="219" y="768"/>
                  </a:lnTo>
                  <a:lnTo>
                    <a:pt x="294" y="709"/>
                  </a:lnTo>
                  <a:lnTo>
                    <a:pt x="351" y="588"/>
                  </a:lnTo>
                  <a:lnTo>
                    <a:pt x="346" y="479"/>
                  </a:lnTo>
                  <a:lnTo>
                    <a:pt x="311" y="352"/>
                  </a:lnTo>
                  <a:lnTo>
                    <a:pt x="306" y="242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24" name="Freeform 13"/>
            <p:cNvSpPr>
              <a:spLocks/>
            </p:cNvSpPr>
            <p:nvPr/>
          </p:nvSpPr>
          <p:spPr bwMode="auto">
            <a:xfrm>
              <a:off x="5347" y="3950"/>
              <a:ext cx="89" cy="370"/>
            </a:xfrm>
            <a:custGeom>
              <a:avLst/>
              <a:gdLst>
                <a:gd name="T0" fmla="*/ 0 w 267"/>
                <a:gd name="T1" fmla="*/ 0 h 1109"/>
                <a:gd name="T2" fmla="*/ 0 w 267"/>
                <a:gd name="T3" fmla="*/ 0 h 1109"/>
                <a:gd name="T4" fmla="*/ 0 w 267"/>
                <a:gd name="T5" fmla="*/ 0 h 1109"/>
                <a:gd name="T6" fmla="*/ 0 w 267"/>
                <a:gd name="T7" fmla="*/ 0 h 1109"/>
                <a:gd name="T8" fmla="*/ 0 w 267"/>
                <a:gd name="T9" fmla="*/ 0 h 1109"/>
                <a:gd name="T10" fmla="*/ 0 w 267"/>
                <a:gd name="T11" fmla="*/ 0 h 1109"/>
                <a:gd name="T12" fmla="*/ 0 w 267"/>
                <a:gd name="T13" fmla="*/ 0 h 1109"/>
                <a:gd name="T14" fmla="*/ 0 w 267"/>
                <a:gd name="T15" fmla="*/ 0 h 1109"/>
                <a:gd name="T16" fmla="*/ 0 w 267"/>
                <a:gd name="T17" fmla="*/ 0 h 1109"/>
                <a:gd name="T18" fmla="*/ 0 w 267"/>
                <a:gd name="T19" fmla="*/ 0 h 1109"/>
                <a:gd name="T20" fmla="*/ 0 w 267"/>
                <a:gd name="T21" fmla="*/ 0 h 1109"/>
                <a:gd name="T22" fmla="*/ 0 w 267"/>
                <a:gd name="T23" fmla="*/ 0 h 1109"/>
                <a:gd name="T24" fmla="*/ 0 w 267"/>
                <a:gd name="T25" fmla="*/ 0 h 1109"/>
                <a:gd name="T26" fmla="*/ 0 w 267"/>
                <a:gd name="T27" fmla="*/ 0 h 1109"/>
                <a:gd name="T28" fmla="*/ 0 w 267"/>
                <a:gd name="T29" fmla="*/ 0 h 1109"/>
                <a:gd name="T30" fmla="*/ 0 w 267"/>
                <a:gd name="T31" fmla="*/ 0 h 1109"/>
                <a:gd name="T32" fmla="*/ 0 w 267"/>
                <a:gd name="T33" fmla="*/ 0 h 1109"/>
                <a:gd name="T34" fmla="*/ 0 w 267"/>
                <a:gd name="T35" fmla="*/ 0 h 1109"/>
                <a:gd name="T36" fmla="*/ 0 w 267"/>
                <a:gd name="T37" fmla="*/ 0 h 1109"/>
                <a:gd name="T38" fmla="*/ 0 w 267"/>
                <a:gd name="T39" fmla="*/ 0 h 1109"/>
                <a:gd name="T40" fmla="*/ 0 w 267"/>
                <a:gd name="T41" fmla="*/ 0 h 1109"/>
                <a:gd name="T42" fmla="*/ 0 w 267"/>
                <a:gd name="T43" fmla="*/ 0 h 1109"/>
                <a:gd name="T44" fmla="*/ 0 w 267"/>
                <a:gd name="T45" fmla="*/ 0 h 1109"/>
                <a:gd name="T46" fmla="*/ 0 w 267"/>
                <a:gd name="T47" fmla="*/ 0 h 1109"/>
                <a:gd name="T48" fmla="*/ 0 w 267"/>
                <a:gd name="T49" fmla="*/ 0 h 1109"/>
                <a:gd name="T50" fmla="*/ 0 w 267"/>
                <a:gd name="T51" fmla="*/ 0 h 1109"/>
                <a:gd name="T52" fmla="*/ 0 w 267"/>
                <a:gd name="T53" fmla="*/ 0 h 1109"/>
                <a:gd name="T54" fmla="*/ 0 w 267"/>
                <a:gd name="T55" fmla="*/ 0 h 1109"/>
                <a:gd name="T56" fmla="*/ 0 w 267"/>
                <a:gd name="T57" fmla="*/ 0 h 11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67"/>
                <a:gd name="T88" fmla="*/ 0 h 1109"/>
                <a:gd name="T89" fmla="*/ 267 w 267"/>
                <a:gd name="T90" fmla="*/ 1109 h 110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67" h="1109">
                  <a:moveTo>
                    <a:pt x="254" y="17"/>
                  </a:moveTo>
                  <a:lnTo>
                    <a:pt x="186" y="0"/>
                  </a:lnTo>
                  <a:lnTo>
                    <a:pt x="145" y="17"/>
                  </a:lnTo>
                  <a:lnTo>
                    <a:pt x="128" y="74"/>
                  </a:lnTo>
                  <a:lnTo>
                    <a:pt x="145" y="392"/>
                  </a:lnTo>
                  <a:lnTo>
                    <a:pt x="145" y="467"/>
                  </a:lnTo>
                  <a:lnTo>
                    <a:pt x="122" y="606"/>
                  </a:lnTo>
                  <a:lnTo>
                    <a:pt x="116" y="767"/>
                  </a:lnTo>
                  <a:lnTo>
                    <a:pt x="128" y="848"/>
                  </a:lnTo>
                  <a:lnTo>
                    <a:pt x="116" y="894"/>
                  </a:lnTo>
                  <a:lnTo>
                    <a:pt x="35" y="964"/>
                  </a:lnTo>
                  <a:lnTo>
                    <a:pt x="0" y="1051"/>
                  </a:lnTo>
                  <a:lnTo>
                    <a:pt x="7" y="1079"/>
                  </a:lnTo>
                  <a:lnTo>
                    <a:pt x="69" y="1109"/>
                  </a:lnTo>
                  <a:lnTo>
                    <a:pt x="87" y="1096"/>
                  </a:lnTo>
                  <a:lnTo>
                    <a:pt x="93" y="1045"/>
                  </a:lnTo>
                  <a:lnTo>
                    <a:pt x="111" y="969"/>
                  </a:lnTo>
                  <a:lnTo>
                    <a:pt x="139" y="935"/>
                  </a:lnTo>
                  <a:lnTo>
                    <a:pt x="173" y="912"/>
                  </a:lnTo>
                  <a:lnTo>
                    <a:pt x="203" y="883"/>
                  </a:lnTo>
                  <a:lnTo>
                    <a:pt x="209" y="860"/>
                  </a:lnTo>
                  <a:lnTo>
                    <a:pt x="192" y="831"/>
                  </a:lnTo>
                  <a:lnTo>
                    <a:pt x="173" y="814"/>
                  </a:lnTo>
                  <a:lnTo>
                    <a:pt x="162" y="744"/>
                  </a:lnTo>
                  <a:lnTo>
                    <a:pt x="173" y="599"/>
                  </a:lnTo>
                  <a:lnTo>
                    <a:pt x="214" y="433"/>
                  </a:lnTo>
                  <a:lnTo>
                    <a:pt x="254" y="299"/>
                  </a:lnTo>
                  <a:lnTo>
                    <a:pt x="267" y="138"/>
                  </a:lnTo>
                  <a:lnTo>
                    <a:pt x="254" y="17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25" name="Freeform 14"/>
            <p:cNvSpPr>
              <a:spLocks/>
            </p:cNvSpPr>
            <p:nvPr/>
          </p:nvSpPr>
          <p:spPr bwMode="auto">
            <a:xfrm>
              <a:off x="5444" y="3950"/>
              <a:ext cx="146" cy="312"/>
            </a:xfrm>
            <a:custGeom>
              <a:avLst/>
              <a:gdLst>
                <a:gd name="T0" fmla="*/ 0 w 438"/>
                <a:gd name="T1" fmla="*/ 0 h 935"/>
                <a:gd name="T2" fmla="*/ 0 w 438"/>
                <a:gd name="T3" fmla="*/ 0 h 935"/>
                <a:gd name="T4" fmla="*/ 0 w 438"/>
                <a:gd name="T5" fmla="*/ 0 h 935"/>
                <a:gd name="T6" fmla="*/ 0 w 438"/>
                <a:gd name="T7" fmla="*/ 0 h 935"/>
                <a:gd name="T8" fmla="*/ 0 w 438"/>
                <a:gd name="T9" fmla="*/ 0 h 935"/>
                <a:gd name="T10" fmla="*/ 0 w 438"/>
                <a:gd name="T11" fmla="*/ 0 h 935"/>
                <a:gd name="T12" fmla="*/ 0 w 438"/>
                <a:gd name="T13" fmla="*/ 0 h 935"/>
                <a:gd name="T14" fmla="*/ 0 w 438"/>
                <a:gd name="T15" fmla="*/ 0 h 935"/>
                <a:gd name="T16" fmla="*/ 0 w 438"/>
                <a:gd name="T17" fmla="*/ 0 h 935"/>
                <a:gd name="T18" fmla="*/ 0 w 438"/>
                <a:gd name="T19" fmla="*/ 0 h 935"/>
                <a:gd name="T20" fmla="*/ 0 w 438"/>
                <a:gd name="T21" fmla="*/ 0 h 935"/>
                <a:gd name="T22" fmla="*/ 0 w 438"/>
                <a:gd name="T23" fmla="*/ 0 h 935"/>
                <a:gd name="T24" fmla="*/ 0 w 438"/>
                <a:gd name="T25" fmla="*/ 0 h 935"/>
                <a:gd name="T26" fmla="*/ 0 w 438"/>
                <a:gd name="T27" fmla="*/ 0 h 935"/>
                <a:gd name="T28" fmla="*/ 0 w 438"/>
                <a:gd name="T29" fmla="*/ 0 h 935"/>
                <a:gd name="T30" fmla="*/ 0 w 438"/>
                <a:gd name="T31" fmla="*/ 0 h 935"/>
                <a:gd name="T32" fmla="*/ 0 w 438"/>
                <a:gd name="T33" fmla="*/ 0 h 935"/>
                <a:gd name="T34" fmla="*/ 0 w 438"/>
                <a:gd name="T35" fmla="*/ 0 h 935"/>
                <a:gd name="T36" fmla="*/ 0 w 438"/>
                <a:gd name="T37" fmla="*/ 0 h 935"/>
                <a:gd name="T38" fmla="*/ 0 w 438"/>
                <a:gd name="T39" fmla="*/ 0 h 935"/>
                <a:gd name="T40" fmla="*/ 0 w 438"/>
                <a:gd name="T41" fmla="*/ 0 h 935"/>
                <a:gd name="T42" fmla="*/ 0 w 438"/>
                <a:gd name="T43" fmla="*/ 0 h 935"/>
                <a:gd name="T44" fmla="*/ 0 w 438"/>
                <a:gd name="T45" fmla="*/ 0 h 935"/>
                <a:gd name="T46" fmla="*/ 0 w 438"/>
                <a:gd name="T47" fmla="*/ 0 h 935"/>
                <a:gd name="T48" fmla="*/ 0 w 438"/>
                <a:gd name="T49" fmla="*/ 0 h 935"/>
                <a:gd name="T50" fmla="*/ 0 w 438"/>
                <a:gd name="T51" fmla="*/ 0 h 935"/>
                <a:gd name="T52" fmla="*/ 0 w 438"/>
                <a:gd name="T53" fmla="*/ 0 h 935"/>
                <a:gd name="T54" fmla="*/ 0 w 438"/>
                <a:gd name="T55" fmla="*/ 0 h 935"/>
                <a:gd name="T56" fmla="*/ 0 w 438"/>
                <a:gd name="T57" fmla="*/ 0 h 935"/>
                <a:gd name="T58" fmla="*/ 0 w 438"/>
                <a:gd name="T59" fmla="*/ 0 h 935"/>
                <a:gd name="T60" fmla="*/ 0 w 438"/>
                <a:gd name="T61" fmla="*/ 0 h 935"/>
                <a:gd name="T62" fmla="*/ 0 w 438"/>
                <a:gd name="T63" fmla="*/ 0 h 93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38"/>
                <a:gd name="T97" fmla="*/ 0 h 935"/>
                <a:gd name="T98" fmla="*/ 438 w 438"/>
                <a:gd name="T99" fmla="*/ 935 h 93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38" h="935">
                  <a:moveTo>
                    <a:pt x="143" y="138"/>
                  </a:moveTo>
                  <a:lnTo>
                    <a:pt x="132" y="45"/>
                  </a:lnTo>
                  <a:lnTo>
                    <a:pt x="81" y="0"/>
                  </a:lnTo>
                  <a:lnTo>
                    <a:pt x="5" y="5"/>
                  </a:lnTo>
                  <a:lnTo>
                    <a:pt x="0" y="45"/>
                  </a:lnTo>
                  <a:lnTo>
                    <a:pt x="5" y="132"/>
                  </a:lnTo>
                  <a:lnTo>
                    <a:pt x="45" y="265"/>
                  </a:lnTo>
                  <a:lnTo>
                    <a:pt x="75" y="363"/>
                  </a:lnTo>
                  <a:lnTo>
                    <a:pt x="109" y="495"/>
                  </a:lnTo>
                  <a:lnTo>
                    <a:pt x="121" y="611"/>
                  </a:lnTo>
                  <a:lnTo>
                    <a:pt x="121" y="703"/>
                  </a:lnTo>
                  <a:lnTo>
                    <a:pt x="104" y="773"/>
                  </a:lnTo>
                  <a:lnTo>
                    <a:pt x="86" y="796"/>
                  </a:lnTo>
                  <a:lnTo>
                    <a:pt x="86" y="819"/>
                  </a:lnTo>
                  <a:lnTo>
                    <a:pt x="109" y="854"/>
                  </a:lnTo>
                  <a:lnTo>
                    <a:pt x="149" y="866"/>
                  </a:lnTo>
                  <a:lnTo>
                    <a:pt x="213" y="866"/>
                  </a:lnTo>
                  <a:lnTo>
                    <a:pt x="328" y="894"/>
                  </a:lnTo>
                  <a:lnTo>
                    <a:pt x="363" y="935"/>
                  </a:lnTo>
                  <a:lnTo>
                    <a:pt x="415" y="911"/>
                  </a:lnTo>
                  <a:lnTo>
                    <a:pt x="438" y="854"/>
                  </a:lnTo>
                  <a:lnTo>
                    <a:pt x="415" y="831"/>
                  </a:lnTo>
                  <a:lnTo>
                    <a:pt x="317" y="819"/>
                  </a:lnTo>
                  <a:lnTo>
                    <a:pt x="207" y="819"/>
                  </a:lnTo>
                  <a:lnTo>
                    <a:pt x="161" y="813"/>
                  </a:lnTo>
                  <a:lnTo>
                    <a:pt x="149" y="779"/>
                  </a:lnTo>
                  <a:lnTo>
                    <a:pt x="161" y="715"/>
                  </a:lnTo>
                  <a:lnTo>
                    <a:pt x="167" y="605"/>
                  </a:lnTo>
                  <a:lnTo>
                    <a:pt x="155" y="484"/>
                  </a:lnTo>
                  <a:lnTo>
                    <a:pt x="138" y="323"/>
                  </a:lnTo>
                  <a:lnTo>
                    <a:pt x="143" y="184"/>
                  </a:lnTo>
                  <a:lnTo>
                    <a:pt x="143" y="138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98000" name="Rectangle 16"/>
          <p:cNvSpPr>
            <a:spLocks noChangeArrowheads="1"/>
          </p:cNvSpPr>
          <p:nvPr/>
        </p:nvSpPr>
        <p:spPr bwMode="auto">
          <a:xfrm>
            <a:off x="3581400" y="2971800"/>
            <a:ext cx="1714500" cy="4429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Activity 2</a:t>
            </a:r>
          </a:p>
        </p:txBody>
      </p:sp>
      <p:sp>
        <p:nvSpPr>
          <p:cNvPr id="216075" name="Rectangle 17"/>
          <p:cNvSpPr>
            <a:spLocks noChangeArrowheads="1"/>
          </p:cNvSpPr>
          <p:nvPr/>
        </p:nvSpPr>
        <p:spPr bwMode="auto">
          <a:xfrm>
            <a:off x="3581400" y="3414712"/>
            <a:ext cx="1714500" cy="1241425"/>
          </a:xfrm>
          <a:prstGeom prst="rect">
            <a:avLst/>
          </a:prstGeom>
          <a:solidFill>
            <a:srgbClr val="91FF9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Clr>
                <a:srgbClr val="151C77"/>
              </a:buClr>
              <a:buSzPct val="80000"/>
              <a:buFont typeface="Wingdings" pitchFamily="2" charset="2"/>
              <a:buChar char="•"/>
            </a:pPr>
            <a:endParaRPr lang="en-US" sz="1400" i="1">
              <a:latin typeface="Arial" charset="0"/>
            </a:endParaRPr>
          </a:p>
        </p:txBody>
      </p:sp>
      <p:sp>
        <p:nvSpPr>
          <p:cNvPr id="216076" name="Line 18"/>
          <p:cNvSpPr>
            <a:spLocks noChangeShapeType="1"/>
          </p:cNvSpPr>
          <p:nvPr/>
        </p:nvSpPr>
        <p:spPr bwMode="auto">
          <a:xfrm>
            <a:off x="3136900" y="3857625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6077" name="Line 19"/>
          <p:cNvSpPr>
            <a:spLocks noChangeShapeType="1"/>
          </p:cNvSpPr>
          <p:nvPr/>
        </p:nvSpPr>
        <p:spPr bwMode="auto">
          <a:xfrm>
            <a:off x="5270500" y="3857625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16083" name="Picture 1" descr="C:\Program Files\Microsoft Office\MEDIA\CAGCAT10\j0240719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3900" y="3360737"/>
            <a:ext cx="811213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84" name="Picture 4" descr="C:\Documents and Settings\mackn\Local Settings\Temporary Internet Files\Content.IE5\K967YTDY\MC900154918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3700" y="3589337"/>
            <a:ext cx="7874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85" name="Picture 5" descr="C:\Documents and Settings\mackn\Local Settings\Temporary Internet Files\Content.IE5\QO3H382X\MC900447151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3500" y="3436937"/>
            <a:ext cx="730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Slide Number Placeholder 21"/>
          <p:cNvSpPr txBox="1">
            <a:spLocks/>
          </p:cNvSpPr>
          <p:nvPr/>
        </p:nvSpPr>
        <p:spPr>
          <a:xfrm>
            <a:off x="228600" y="6324600"/>
            <a:ext cx="4572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7630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What is a Process?</a:t>
            </a:r>
          </a:p>
        </p:txBody>
      </p:sp>
      <p:sp>
        <p:nvSpPr>
          <p:cNvPr id="215043" name="Right Arrow 5"/>
          <p:cNvSpPr>
            <a:spLocks noChangeArrowheads="1"/>
          </p:cNvSpPr>
          <p:nvPr/>
        </p:nvSpPr>
        <p:spPr bwMode="auto">
          <a:xfrm>
            <a:off x="457200" y="2460625"/>
            <a:ext cx="1446213" cy="898525"/>
          </a:xfrm>
          <a:prstGeom prst="rightArrow">
            <a:avLst>
              <a:gd name="adj1" fmla="val 50000"/>
              <a:gd name="adj2" fmla="val 49948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/>
              <a:t>Inputs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28825" y="1481137"/>
            <a:ext cx="5137150" cy="28622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A </a:t>
            </a:r>
            <a:r>
              <a:rPr lang="en-US" b="1" u="sng" dirty="0">
                <a:solidFill>
                  <a:schemeClr val="accent1">
                    <a:lumMod val="50000"/>
                  </a:schemeClr>
                </a:solidFill>
              </a:rPr>
              <a:t>process</a:t>
            </a:r>
            <a:r>
              <a:rPr lang="en-US" dirty="0"/>
              <a:t> is a set of activities which transform inputs into outputs.</a:t>
            </a:r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r>
              <a:rPr lang="en-US" dirty="0"/>
              <a:t>Designed to bring about a desired result</a:t>
            </a:r>
          </a:p>
        </p:txBody>
      </p:sp>
      <p:sp>
        <p:nvSpPr>
          <p:cNvPr id="215045" name="Pentagon 7"/>
          <p:cNvSpPr>
            <a:spLocks noChangeArrowheads="1"/>
          </p:cNvSpPr>
          <p:nvPr/>
        </p:nvSpPr>
        <p:spPr bwMode="auto">
          <a:xfrm>
            <a:off x="2198688" y="2401887"/>
            <a:ext cx="1181100" cy="896937"/>
          </a:xfrm>
          <a:prstGeom prst="homePlate">
            <a:avLst>
              <a:gd name="adj" fmla="val 50076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215046" name="Pentagon 8"/>
          <p:cNvSpPr>
            <a:spLocks noChangeArrowheads="1"/>
          </p:cNvSpPr>
          <p:nvPr/>
        </p:nvSpPr>
        <p:spPr bwMode="auto">
          <a:xfrm>
            <a:off x="3402013" y="2403474"/>
            <a:ext cx="1179512" cy="898525"/>
          </a:xfrm>
          <a:prstGeom prst="homePlate">
            <a:avLst>
              <a:gd name="adj" fmla="val 4992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215047" name="Pentagon 9"/>
          <p:cNvSpPr>
            <a:spLocks noChangeArrowheads="1"/>
          </p:cNvSpPr>
          <p:nvPr/>
        </p:nvSpPr>
        <p:spPr bwMode="auto">
          <a:xfrm>
            <a:off x="4603750" y="2406649"/>
            <a:ext cx="1181100" cy="898525"/>
          </a:xfrm>
          <a:prstGeom prst="homePlate">
            <a:avLst>
              <a:gd name="adj" fmla="val 4998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215048" name="Pentagon 10"/>
          <p:cNvSpPr>
            <a:spLocks noChangeArrowheads="1"/>
          </p:cNvSpPr>
          <p:nvPr/>
        </p:nvSpPr>
        <p:spPr bwMode="auto">
          <a:xfrm>
            <a:off x="5803900" y="2395537"/>
            <a:ext cx="1179513" cy="898525"/>
          </a:xfrm>
          <a:prstGeom prst="homePlate">
            <a:avLst>
              <a:gd name="adj" fmla="val 4992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215049" name="Right Arrow 11"/>
          <p:cNvSpPr>
            <a:spLocks noChangeArrowheads="1"/>
          </p:cNvSpPr>
          <p:nvPr/>
        </p:nvSpPr>
        <p:spPr bwMode="auto">
          <a:xfrm>
            <a:off x="7316788" y="2455862"/>
            <a:ext cx="1446212" cy="898525"/>
          </a:xfrm>
          <a:prstGeom prst="rightArrow">
            <a:avLst>
              <a:gd name="adj1" fmla="val 50000"/>
              <a:gd name="adj2" fmla="val 49948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/>
              <a:t>Outputs</a:t>
            </a:r>
          </a:p>
        </p:txBody>
      </p:sp>
      <p:sp>
        <p:nvSpPr>
          <p:cNvPr id="215050" name="TextBox 12"/>
          <p:cNvSpPr txBox="1">
            <a:spLocks noChangeArrowheads="1"/>
          </p:cNvSpPr>
          <p:nvPr/>
        </p:nvSpPr>
        <p:spPr bwMode="auto">
          <a:xfrm>
            <a:off x="381000" y="3446462"/>
            <a:ext cx="15462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/>
              <a:t> Supplies</a:t>
            </a:r>
          </a:p>
          <a:p>
            <a:pPr>
              <a:buFont typeface="Arial" charset="0"/>
              <a:buChar char="•"/>
            </a:pPr>
            <a:r>
              <a:rPr lang="en-US" sz="1600"/>
              <a:t> People</a:t>
            </a:r>
          </a:p>
          <a:p>
            <a:pPr>
              <a:buFont typeface="Arial" charset="0"/>
              <a:buChar char="•"/>
            </a:pPr>
            <a:r>
              <a:rPr lang="en-US" sz="1600"/>
              <a:t> Information</a:t>
            </a:r>
          </a:p>
        </p:txBody>
      </p:sp>
      <p:sp>
        <p:nvSpPr>
          <p:cNvPr id="215051" name="TextBox 13"/>
          <p:cNvSpPr txBox="1">
            <a:spLocks noChangeArrowheads="1"/>
          </p:cNvSpPr>
          <p:nvPr/>
        </p:nvSpPr>
        <p:spPr bwMode="auto">
          <a:xfrm>
            <a:off x="7413625" y="3446462"/>
            <a:ext cx="1254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/>
              <a:t> Products</a:t>
            </a:r>
          </a:p>
          <a:p>
            <a:pPr>
              <a:buFont typeface="Arial" charset="0"/>
              <a:buChar char="•"/>
            </a:pPr>
            <a:r>
              <a:rPr lang="en-US" sz="1600"/>
              <a:t> Services</a:t>
            </a:r>
          </a:p>
          <a:p>
            <a:pPr>
              <a:buFont typeface="Arial" charset="0"/>
              <a:buChar char="•"/>
            </a:pPr>
            <a:r>
              <a:rPr lang="en-US" sz="1600"/>
              <a:t> Outcome</a:t>
            </a:r>
          </a:p>
        </p:txBody>
      </p:sp>
      <p:sp>
        <p:nvSpPr>
          <p:cNvPr id="12" name="Slide Number Placeholder 21"/>
          <p:cNvSpPr txBox="1">
            <a:spLocks/>
          </p:cNvSpPr>
          <p:nvPr/>
        </p:nvSpPr>
        <p:spPr>
          <a:xfrm>
            <a:off x="228600" y="6324600"/>
            <a:ext cx="4572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Slide Number Placeholder 6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AD522D9-79AF-48BE-ABFF-132EABF14D0E}" type="slidenum">
              <a:rPr lang="en-US" sz="1200"/>
              <a:pPr algn="r"/>
              <a:t>35</a:t>
            </a:fld>
            <a:endParaRPr lang="en-US" sz="1200"/>
          </a:p>
        </p:txBody>
      </p:sp>
      <p:sp>
        <p:nvSpPr>
          <p:cNvPr id="218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685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/>
              <a:t>Make it Visual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92200"/>
            <a:ext cx="8077200" cy="5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70" y="1"/>
            <a:ext cx="9144001" cy="2285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 smtClean="0"/>
              <a:t>Side A Current State Patient Flow</a:t>
            </a:r>
            <a:endParaRPr lang="en-US" sz="1600" dirty="0"/>
          </a:p>
        </p:txBody>
      </p:sp>
      <p:sp>
        <p:nvSpPr>
          <p:cNvPr id="4" name="Alternate Process 3"/>
          <p:cNvSpPr/>
          <p:nvPr/>
        </p:nvSpPr>
        <p:spPr>
          <a:xfrm>
            <a:off x="42638" y="1331861"/>
            <a:ext cx="736064" cy="574007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Patient Arrives at Desk 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9" name="Process 8"/>
          <p:cNvSpPr/>
          <p:nvPr/>
        </p:nvSpPr>
        <p:spPr>
          <a:xfrm>
            <a:off x="2487653" y="2097974"/>
            <a:ext cx="953429" cy="574007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Scan Insurance Card and ID if Necessary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0" name="Process 9"/>
          <p:cNvSpPr/>
          <p:nvPr/>
        </p:nvSpPr>
        <p:spPr>
          <a:xfrm>
            <a:off x="5105400" y="1066800"/>
            <a:ext cx="953429" cy="356260"/>
          </a:xfrm>
          <a:prstGeom prst="flowChartProcess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Update Health History Forms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1" name="Process 10"/>
          <p:cNvSpPr/>
          <p:nvPr/>
        </p:nvSpPr>
        <p:spPr>
          <a:xfrm>
            <a:off x="5116463" y="1840007"/>
            <a:ext cx="953429" cy="384792"/>
          </a:xfrm>
          <a:prstGeom prst="flowChartProcess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Complete Health History Forms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2" name="Process 11"/>
          <p:cNvSpPr/>
          <p:nvPr/>
        </p:nvSpPr>
        <p:spPr>
          <a:xfrm>
            <a:off x="3138393" y="1371600"/>
            <a:ext cx="953429" cy="574007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Collect Co-Pay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3" name="Process 12"/>
          <p:cNvSpPr/>
          <p:nvPr/>
        </p:nvSpPr>
        <p:spPr>
          <a:xfrm>
            <a:off x="2009702" y="1371600"/>
            <a:ext cx="953429" cy="574007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Change in Insurance (Proof of INS for new patients)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4" name="Process 13"/>
          <p:cNvSpPr/>
          <p:nvPr/>
        </p:nvSpPr>
        <p:spPr>
          <a:xfrm>
            <a:off x="914400" y="1371600"/>
            <a:ext cx="953429" cy="574007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State Name, Provider, Appointment time</a:t>
            </a:r>
          </a:p>
        </p:txBody>
      </p:sp>
      <p:sp>
        <p:nvSpPr>
          <p:cNvPr id="25" name="Isosceles Triangle 24"/>
          <p:cNvSpPr/>
          <p:nvPr/>
        </p:nvSpPr>
        <p:spPr>
          <a:xfrm rot="5400000">
            <a:off x="4211185" y="1381050"/>
            <a:ext cx="574005" cy="520545"/>
          </a:xfrm>
          <a:prstGeom prst="triangle">
            <a:avLst>
              <a:gd name="adj" fmla="val 48867"/>
            </a:avLst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/>
          <p:cNvCxnSpPr>
            <a:stCxn id="4" idx="3"/>
          </p:cNvCxnSpPr>
          <p:nvPr/>
        </p:nvCxnSpPr>
        <p:spPr>
          <a:xfrm flipV="1">
            <a:off x="778702" y="1600200"/>
            <a:ext cx="135698" cy="18665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4" idx="3"/>
            <a:endCxn id="13" idx="1"/>
          </p:cNvCxnSpPr>
          <p:nvPr/>
        </p:nvCxnSpPr>
        <p:spPr>
          <a:xfrm>
            <a:off x="1867829" y="1658604"/>
            <a:ext cx="141873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3" idx="3"/>
            <a:endCxn id="12" idx="1"/>
          </p:cNvCxnSpPr>
          <p:nvPr/>
        </p:nvCxnSpPr>
        <p:spPr>
          <a:xfrm>
            <a:off x="2963131" y="1658604"/>
            <a:ext cx="175262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2" idx="3"/>
            <a:endCxn id="25" idx="3"/>
          </p:cNvCxnSpPr>
          <p:nvPr/>
        </p:nvCxnSpPr>
        <p:spPr>
          <a:xfrm flipV="1">
            <a:off x="4091822" y="1634819"/>
            <a:ext cx="146093" cy="23785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2"/>
            <a:endCxn id="9" idx="0"/>
          </p:cNvCxnSpPr>
          <p:nvPr/>
        </p:nvCxnSpPr>
        <p:spPr>
          <a:xfrm>
            <a:off x="2486417" y="1945607"/>
            <a:ext cx="477951" cy="152367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9" idx="0"/>
            <a:endCxn id="12" idx="1"/>
          </p:cNvCxnSpPr>
          <p:nvPr/>
        </p:nvCxnSpPr>
        <p:spPr>
          <a:xfrm flipV="1">
            <a:off x="2964368" y="1658604"/>
            <a:ext cx="174025" cy="43937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5" idx="2"/>
          </p:cNvCxnSpPr>
          <p:nvPr/>
        </p:nvCxnSpPr>
        <p:spPr>
          <a:xfrm flipV="1">
            <a:off x="4237915" y="1245451"/>
            <a:ext cx="878548" cy="108869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5" idx="4"/>
            <a:endCxn id="11" idx="1"/>
          </p:cNvCxnSpPr>
          <p:nvPr/>
        </p:nvCxnSpPr>
        <p:spPr>
          <a:xfrm>
            <a:off x="4237915" y="1928325"/>
            <a:ext cx="878548" cy="104078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5" idx="0"/>
          </p:cNvCxnSpPr>
          <p:nvPr/>
        </p:nvCxnSpPr>
        <p:spPr>
          <a:xfrm>
            <a:off x="4758460" y="1634819"/>
            <a:ext cx="358003" cy="6505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Process 10"/>
          <p:cNvSpPr/>
          <p:nvPr/>
        </p:nvSpPr>
        <p:spPr>
          <a:xfrm>
            <a:off x="5116463" y="1448928"/>
            <a:ext cx="953429" cy="384792"/>
          </a:xfrm>
          <a:prstGeom prst="flowChartProcess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Return to Waiting Area</a:t>
            </a:r>
          </a:p>
        </p:txBody>
      </p:sp>
      <p:sp>
        <p:nvSpPr>
          <p:cNvPr id="57" name="Alternate Process 3"/>
          <p:cNvSpPr/>
          <p:nvPr/>
        </p:nvSpPr>
        <p:spPr>
          <a:xfrm>
            <a:off x="6248400" y="1447800"/>
            <a:ext cx="1010228" cy="395873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Log Payment on Co-pay List, Return to seat</a:t>
            </a:r>
            <a:endParaRPr lang="en-US" sz="1000" dirty="0">
              <a:solidFill>
                <a:schemeClr val="tx1"/>
              </a:solidFill>
            </a:endParaRPr>
          </a:p>
        </p:txBody>
      </p:sp>
      <p:cxnSp>
        <p:nvCxnSpPr>
          <p:cNvPr id="59" name="Straight Arrow Connector 58"/>
          <p:cNvCxnSpPr>
            <a:stCxn id="54" idx="3"/>
            <a:endCxn id="57" idx="1"/>
          </p:cNvCxnSpPr>
          <p:nvPr/>
        </p:nvCxnSpPr>
        <p:spPr>
          <a:xfrm>
            <a:off x="6069892" y="1641324"/>
            <a:ext cx="178508" cy="4413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Process 9"/>
          <p:cNvSpPr/>
          <p:nvPr/>
        </p:nvSpPr>
        <p:spPr>
          <a:xfrm>
            <a:off x="6248400" y="990600"/>
            <a:ext cx="1010228" cy="356260"/>
          </a:xfrm>
          <a:prstGeom prst="flowChartProcess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Submit forms, return to seat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2" name="Process 9"/>
          <p:cNvSpPr/>
          <p:nvPr/>
        </p:nvSpPr>
        <p:spPr>
          <a:xfrm>
            <a:off x="6265943" y="1868539"/>
            <a:ext cx="1010228" cy="356260"/>
          </a:xfrm>
          <a:prstGeom prst="flowChartProcess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Submit forms, return to seat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4" name="Alternate Process 3"/>
          <p:cNvSpPr/>
          <p:nvPr/>
        </p:nvSpPr>
        <p:spPr>
          <a:xfrm>
            <a:off x="7428571" y="1868539"/>
            <a:ext cx="801029" cy="35626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Pass forms to MA, Log Payment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65" name="Alternate Process 3"/>
          <p:cNvSpPr/>
          <p:nvPr/>
        </p:nvSpPr>
        <p:spPr>
          <a:xfrm>
            <a:off x="7391400" y="1066800"/>
            <a:ext cx="762000" cy="381607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Pass forms to MA, Log Payment</a:t>
            </a:r>
            <a:endParaRPr lang="en-US" sz="800" dirty="0">
              <a:solidFill>
                <a:schemeClr val="tx1"/>
              </a:solidFill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6069892" y="1245451"/>
            <a:ext cx="196051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11" idx="3"/>
            <a:endCxn id="62" idx="1"/>
          </p:cNvCxnSpPr>
          <p:nvPr/>
        </p:nvCxnSpPr>
        <p:spPr>
          <a:xfrm>
            <a:off x="6069892" y="2032403"/>
            <a:ext cx="196051" cy="14266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7239000" y="1219200"/>
            <a:ext cx="152400" cy="12673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62" idx="3"/>
            <a:endCxn id="64" idx="1"/>
          </p:cNvCxnSpPr>
          <p:nvPr/>
        </p:nvCxnSpPr>
        <p:spPr>
          <a:xfrm>
            <a:off x="7276171" y="2046669"/>
            <a:ext cx="152400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4681594" y="1695220"/>
            <a:ext cx="434869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 smtClean="0"/>
              <a:t>Follow-Up</a:t>
            </a:r>
            <a:endParaRPr lang="en-US" sz="600" dirty="0"/>
          </a:p>
        </p:txBody>
      </p:sp>
      <p:sp>
        <p:nvSpPr>
          <p:cNvPr id="86" name="TextBox 85"/>
          <p:cNvSpPr txBox="1"/>
          <p:nvPr/>
        </p:nvSpPr>
        <p:spPr>
          <a:xfrm>
            <a:off x="4724400" y="2209800"/>
            <a:ext cx="457200" cy="18466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 smtClean="0"/>
              <a:t>New</a:t>
            </a:r>
            <a:endParaRPr lang="en-US" sz="600" dirty="0"/>
          </a:p>
        </p:txBody>
      </p:sp>
      <p:sp>
        <p:nvSpPr>
          <p:cNvPr id="87" name="TextBox 86"/>
          <p:cNvSpPr txBox="1"/>
          <p:nvPr/>
        </p:nvSpPr>
        <p:spPr>
          <a:xfrm>
            <a:off x="4648200" y="990600"/>
            <a:ext cx="481727" cy="18466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 smtClean="0"/>
              <a:t>Physical</a:t>
            </a:r>
            <a:endParaRPr lang="en-US" sz="600" dirty="0"/>
          </a:p>
        </p:txBody>
      </p:sp>
      <p:sp>
        <p:nvSpPr>
          <p:cNvPr id="58" name="Rectangle 57"/>
          <p:cNvSpPr/>
          <p:nvPr/>
        </p:nvSpPr>
        <p:spPr>
          <a:xfrm>
            <a:off x="5943600" y="2590800"/>
            <a:ext cx="609600" cy="381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Hand In First Page</a:t>
            </a:r>
            <a:endParaRPr lang="en-US" sz="800" dirty="0">
              <a:solidFill>
                <a:schemeClr val="tx1"/>
              </a:solidFill>
            </a:endParaRPr>
          </a:p>
        </p:txBody>
      </p:sp>
      <p:cxnSp>
        <p:nvCxnSpPr>
          <p:cNvPr id="63" name="Straight Arrow Connector 62"/>
          <p:cNvCxnSpPr>
            <a:stCxn id="11" idx="2"/>
            <a:endCxn id="58" idx="1"/>
          </p:cNvCxnSpPr>
          <p:nvPr/>
        </p:nvCxnSpPr>
        <p:spPr>
          <a:xfrm>
            <a:off x="5593178" y="2224799"/>
            <a:ext cx="350422" cy="556501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58" idx="3"/>
            <a:endCxn id="62" idx="2"/>
          </p:cNvCxnSpPr>
          <p:nvPr/>
        </p:nvCxnSpPr>
        <p:spPr>
          <a:xfrm flipV="1">
            <a:off x="6553200" y="2224799"/>
            <a:ext cx="217857" cy="556501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Flowchart: Process 77"/>
          <p:cNvSpPr/>
          <p:nvPr/>
        </p:nvSpPr>
        <p:spPr>
          <a:xfrm>
            <a:off x="5791200" y="3505200"/>
            <a:ext cx="990600" cy="533400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Make Copy of Face Sheet for Provider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82" name="Flowchart: Process 81"/>
          <p:cNvSpPr/>
          <p:nvPr/>
        </p:nvSpPr>
        <p:spPr>
          <a:xfrm>
            <a:off x="6858000" y="3505200"/>
            <a:ext cx="990600" cy="533400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Data input into cpt.</a:t>
            </a:r>
          </a:p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(CSI Info)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83" name="Flowchart: Process 82"/>
          <p:cNvSpPr/>
          <p:nvPr/>
        </p:nvSpPr>
        <p:spPr>
          <a:xfrm>
            <a:off x="3048000" y="3505200"/>
            <a:ext cx="990600" cy="533400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Vitals (temp, BP, HR, Pulse) Recorded on face sheet!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84" name="Flowchart: Process 83"/>
          <p:cNvSpPr/>
          <p:nvPr/>
        </p:nvSpPr>
        <p:spPr>
          <a:xfrm>
            <a:off x="1905000" y="3505200"/>
            <a:ext cx="990600" cy="533400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Height/Weight (Recorded on Face Sheet)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85800" y="4114800"/>
            <a:ext cx="457200" cy="21544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&lt;1</a:t>
            </a:r>
            <a:endParaRPr lang="en-US" sz="800" dirty="0"/>
          </a:p>
        </p:txBody>
      </p:sp>
      <p:sp>
        <p:nvSpPr>
          <p:cNvPr id="100" name="Rectangle 99"/>
          <p:cNvSpPr/>
          <p:nvPr/>
        </p:nvSpPr>
        <p:spPr>
          <a:xfrm>
            <a:off x="381000" y="4876800"/>
            <a:ext cx="990600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MD leaves room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2667000" y="4876800"/>
            <a:ext cx="990600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Print new prescriptions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3810000" y="4876800"/>
            <a:ext cx="99060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Patient check out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8305800" y="1371600"/>
            <a:ext cx="76200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MR Places chart in providers box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419600" y="3505200"/>
            <a:ext cx="990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Copy first page of Health History Forms</a:t>
            </a:r>
          </a:p>
          <a:p>
            <a:pPr algn="ctr"/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7924800" y="3505200"/>
            <a:ext cx="990600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MD Sees Patient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533400" y="3505200"/>
            <a:ext cx="990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Grab Chart</a:t>
            </a:r>
            <a:endParaRPr lang="en-US" sz="800" dirty="0">
              <a:solidFill>
                <a:schemeClr val="tx1"/>
              </a:solidFill>
            </a:endParaRPr>
          </a:p>
        </p:txBody>
      </p:sp>
      <p:cxnSp>
        <p:nvCxnSpPr>
          <p:cNvPr id="109" name="Straight Arrow Connector 108"/>
          <p:cNvCxnSpPr>
            <a:stCxn id="65" idx="3"/>
            <a:endCxn id="103" idx="1"/>
          </p:cNvCxnSpPr>
          <p:nvPr/>
        </p:nvCxnSpPr>
        <p:spPr>
          <a:xfrm>
            <a:off x="8153400" y="1257604"/>
            <a:ext cx="152400" cy="380696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57" idx="3"/>
            <a:endCxn id="103" idx="1"/>
          </p:cNvCxnSpPr>
          <p:nvPr/>
        </p:nvCxnSpPr>
        <p:spPr>
          <a:xfrm flipV="1">
            <a:off x="7258628" y="1638300"/>
            <a:ext cx="1047172" cy="7437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64" idx="3"/>
            <a:endCxn id="103" idx="1"/>
          </p:cNvCxnSpPr>
          <p:nvPr/>
        </p:nvCxnSpPr>
        <p:spPr>
          <a:xfrm flipV="1">
            <a:off x="8229600" y="1638300"/>
            <a:ext cx="76200" cy="408369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hape 133"/>
          <p:cNvCxnSpPr>
            <a:stCxn id="103" idx="3"/>
            <a:endCxn id="165" idx="1"/>
          </p:cNvCxnSpPr>
          <p:nvPr/>
        </p:nvCxnSpPr>
        <p:spPr>
          <a:xfrm flipH="1">
            <a:off x="228600" y="1638300"/>
            <a:ext cx="8839200" cy="2171700"/>
          </a:xfrm>
          <a:prstGeom prst="curvedConnector5">
            <a:avLst>
              <a:gd name="adj1" fmla="val -475"/>
              <a:gd name="adj2" fmla="val 75833"/>
              <a:gd name="adj3" fmla="val 102586"/>
            </a:avLst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/>
          <p:cNvSpPr/>
          <p:nvPr/>
        </p:nvSpPr>
        <p:spPr>
          <a:xfrm>
            <a:off x="1524000" y="4876800"/>
            <a:ext cx="990600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Print visit summary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7391400" y="5105400"/>
            <a:ext cx="990600" cy="2286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Task Identification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48" name="7-Point Star 147"/>
          <p:cNvSpPr/>
          <p:nvPr/>
        </p:nvSpPr>
        <p:spPr>
          <a:xfrm>
            <a:off x="7848600" y="3352800"/>
            <a:ext cx="304800" cy="304800"/>
          </a:xfrm>
          <a:prstGeom prst="star7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7-Point Star 148"/>
          <p:cNvSpPr/>
          <p:nvPr/>
        </p:nvSpPr>
        <p:spPr>
          <a:xfrm>
            <a:off x="1371600" y="4800600"/>
            <a:ext cx="381000" cy="304800"/>
          </a:xfrm>
          <a:prstGeom prst="star7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1" name="Shape 150"/>
          <p:cNvCxnSpPr>
            <a:stCxn id="106" idx="3"/>
            <a:endCxn id="100" idx="1"/>
          </p:cNvCxnSpPr>
          <p:nvPr/>
        </p:nvCxnSpPr>
        <p:spPr>
          <a:xfrm flipH="1">
            <a:off x="381000" y="3771900"/>
            <a:ext cx="8534400" cy="1371600"/>
          </a:xfrm>
          <a:prstGeom prst="curvedConnector5">
            <a:avLst>
              <a:gd name="adj1" fmla="val -1695"/>
              <a:gd name="adj2" fmla="val 66327"/>
              <a:gd name="adj3" fmla="val 102679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Flowchart: Document 164"/>
          <p:cNvSpPr/>
          <p:nvPr/>
        </p:nvSpPr>
        <p:spPr>
          <a:xfrm>
            <a:off x="228600" y="3657600"/>
            <a:ext cx="228600" cy="304800"/>
          </a:xfrm>
          <a:prstGeom prst="flowChartDocumen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Flowchart: Document 165"/>
          <p:cNvSpPr/>
          <p:nvPr/>
        </p:nvSpPr>
        <p:spPr>
          <a:xfrm>
            <a:off x="1600200" y="3657600"/>
            <a:ext cx="228600" cy="304800"/>
          </a:xfrm>
          <a:prstGeom prst="flowChartDocumen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7-Point Star 89"/>
          <p:cNvSpPr/>
          <p:nvPr/>
        </p:nvSpPr>
        <p:spPr>
          <a:xfrm>
            <a:off x="2514600" y="4800600"/>
            <a:ext cx="381000" cy="304800"/>
          </a:xfrm>
          <a:prstGeom prst="star7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7-Point Star 90"/>
          <p:cNvSpPr/>
          <p:nvPr/>
        </p:nvSpPr>
        <p:spPr>
          <a:xfrm>
            <a:off x="4114800" y="1905000"/>
            <a:ext cx="533400" cy="533400"/>
          </a:xfrm>
          <a:prstGeom prst="star7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Flowchart: Document 114"/>
          <p:cNvSpPr/>
          <p:nvPr/>
        </p:nvSpPr>
        <p:spPr>
          <a:xfrm>
            <a:off x="4114800" y="3657600"/>
            <a:ext cx="228600" cy="304800"/>
          </a:xfrm>
          <a:prstGeom prst="flowChartDocumen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lowchart: Document 115"/>
          <p:cNvSpPr/>
          <p:nvPr/>
        </p:nvSpPr>
        <p:spPr>
          <a:xfrm>
            <a:off x="5486400" y="3657600"/>
            <a:ext cx="228600" cy="304800"/>
          </a:xfrm>
          <a:prstGeom prst="flowChartDocumen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7" name="Straight Arrow Connector 126"/>
          <p:cNvCxnSpPr>
            <a:stCxn id="165" idx="3"/>
            <a:endCxn id="107" idx="1"/>
          </p:cNvCxnSpPr>
          <p:nvPr/>
        </p:nvCxnSpPr>
        <p:spPr>
          <a:xfrm flipV="1">
            <a:off x="457200" y="3771900"/>
            <a:ext cx="7620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107" idx="3"/>
            <a:endCxn id="166" idx="1"/>
          </p:cNvCxnSpPr>
          <p:nvPr/>
        </p:nvCxnSpPr>
        <p:spPr>
          <a:xfrm>
            <a:off x="1524000" y="3771900"/>
            <a:ext cx="7620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166" idx="3"/>
            <a:endCxn id="84" idx="1"/>
          </p:cNvCxnSpPr>
          <p:nvPr/>
        </p:nvCxnSpPr>
        <p:spPr>
          <a:xfrm flipV="1">
            <a:off x="1828800" y="3771900"/>
            <a:ext cx="7620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84" idx="3"/>
            <a:endCxn id="83" idx="1"/>
          </p:cNvCxnSpPr>
          <p:nvPr/>
        </p:nvCxnSpPr>
        <p:spPr>
          <a:xfrm>
            <a:off x="2895600" y="3771900"/>
            <a:ext cx="152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>
            <a:stCxn id="83" idx="3"/>
            <a:endCxn id="115" idx="1"/>
          </p:cNvCxnSpPr>
          <p:nvPr/>
        </p:nvCxnSpPr>
        <p:spPr>
          <a:xfrm>
            <a:off x="4038600" y="3771900"/>
            <a:ext cx="7620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stCxn id="115" idx="3"/>
            <a:endCxn id="105" idx="1"/>
          </p:cNvCxnSpPr>
          <p:nvPr/>
        </p:nvCxnSpPr>
        <p:spPr>
          <a:xfrm flipV="1">
            <a:off x="4343400" y="3771900"/>
            <a:ext cx="7620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>
            <a:stCxn id="105" idx="3"/>
            <a:endCxn id="116" idx="1"/>
          </p:cNvCxnSpPr>
          <p:nvPr/>
        </p:nvCxnSpPr>
        <p:spPr>
          <a:xfrm>
            <a:off x="5410200" y="3771900"/>
            <a:ext cx="7620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stCxn id="116" idx="3"/>
            <a:endCxn id="78" idx="1"/>
          </p:cNvCxnSpPr>
          <p:nvPr/>
        </p:nvCxnSpPr>
        <p:spPr>
          <a:xfrm flipV="1">
            <a:off x="5715000" y="3771900"/>
            <a:ext cx="7620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stCxn id="78" idx="3"/>
            <a:endCxn id="82" idx="1"/>
          </p:cNvCxnSpPr>
          <p:nvPr/>
        </p:nvCxnSpPr>
        <p:spPr>
          <a:xfrm>
            <a:off x="6781800" y="3771900"/>
            <a:ext cx="76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>
            <a:stCxn id="82" idx="3"/>
            <a:endCxn id="106" idx="1"/>
          </p:cNvCxnSpPr>
          <p:nvPr/>
        </p:nvCxnSpPr>
        <p:spPr>
          <a:xfrm>
            <a:off x="7848600" y="3771900"/>
            <a:ext cx="76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>
            <a:stCxn id="100" idx="3"/>
            <a:endCxn id="141" idx="1"/>
          </p:cNvCxnSpPr>
          <p:nvPr/>
        </p:nvCxnSpPr>
        <p:spPr>
          <a:xfrm>
            <a:off x="1371600" y="5143500"/>
            <a:ext cx="152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41" idx="3"/>
            <a:endCxn id="101" idx="1"/>
          </p:cNvCxnSpPr>
          <p:nvPr/>
        </p:nvCxnSpPr>
        <p:spPr>
          <a:xfrm>
            <a:off x="2514600" y="5143500"/>
            <a:ext cx="152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stCxn id="101" idx="3"/>
            <a:endCxn id="102" idx="1"/>
          </p:cNvCxnSpPr>
          <p:nvPr/>
        </p:nvCxnSpPr>
        <p:spPr>
          <a:xfrm>
            <a:off x="3657600" y="5143500"/>
            <a:ext cx="152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Rectangle 179"/>
          <p:cNvSpPr/>
          <p:nvPr/>
        </p:nvSpPr>
        <p:spPr>
          <a:xfrm>
            <a:off x="7391400" y="5334000"/>
            <a:ext cx="990600" cy="228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MR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7391400" y="5562600"/>
            <a:ext cx="990600" cy="228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MA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7391400" y="5791200"/>
            <a:ext cx="990600" cy="228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MD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4724400" y="4114800"/>
            <a:ext cx="304800" cy="21544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</a:t>
            </a:r>
            <a:endParaRPr lang="en-US" sz="800" dirty="0"/>
          </a:p>
        </p:txBody>
      </p:sp>
      <p:sp>
        <p:nvSpPr>
          <p:cNvPr id="184" name="TextBox 183"/>
          <p:cNvSpPr txBox="1"/>
          <p:nvPr/>
        </p:nvSpPr>
        <p:spPr>
          <a:xfrm>
            <a:off x="3352800" y="4114800"/>
            <a:ext cx="457200" cy="21544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4-8</a:t>
            </a:r>
            <a:endParaRPr lang="en-US" sz="800" dirty="0"/>
          </a:p>
        </p:txBody>
      </p:sp>
      <p:sp>
        <p:nvSpPr>
          <p:cNvPr id="185" name="TextBox 184"/>
          <p:cNvSpPr txBox="1"/>
          <p:nvPr/>
        </p:nvSpPr>
        <p:spPr>
          <a:xfrm>
            <a:off x="2209800" y="4114800"/>
            <a:ext cx="304800" cy="21544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2</a:t>
            </a:r>
            <a:endParaRPr lang="en-US" sz="800" dirty="0"/>
          </a:p>
        </p:txBody>
      </p:sp>
      <p:sp>
        <p:nvSpPr>
          <p:cNvPr id="186" name="TextBox 185"/>
          <p:cNvSpPr txBox="1"/>
          <p:nvPr/>
        </p:nvSpPr>
        <p:spPr>
          <a:xfrm>
            <a:off x="8153400" y="4191000"/>
            <a:ext cx="685800" cy="21544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30-60</a:t>
            </a:r>
            <a:endParaRPr lang="en-US" sz="800" dirty="0"/>
          </a:p>
        </p:txBody>
      </p:sp>
      <p:sp>
        <p:nvSpPr>
          <p:cNvPr id="187" name="TextBox 186"/>
          <p:cNvSpPr txBox="1"/>
          <p:nvPr/>
        </p:nvSpPr>
        <p:spPr>
          <a:xfrm>
            <a:off x="7162800" y="4114800"/>
            <a:ext cx="609600" cy="21544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10</a:t>
            </a:r>
            <a:endParaRPr lang="en-US" sz="800" dirty="0"/>
          </a:p>
        </p:txBody>
      </p:sp>
      <p:sp>
        <p:nvSpPr>
          <p:cNvPr id="188" name="TextBox 187"/>
          <p:cNvSpPr txBox="1"/>
          <p:nvPr/>
        </p:nvSpPr>
        <p:spPr>
          <a:xfrm>
            <a:off x="6096000" y="4114800"/>
            <a:ext cx="304800" cy="21544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</a:t>
            </a:r>
            <a:endParaRPr lang="en-US" sz="800" dirty="0"/>
          </a:p>
        </p:txBody>
      </p:sp>
      <p:sp>
        <p:nvSpPr>
          <p:cNvPr id="189" name="TextBox 188"/>
          <p:cNvSpPr txBox="1"/>
          <p:nvPr/>
        </p:nvSpPr>
        <p:spPr>
          <a:xfrm>
            <a:off x="4114800" y="5486400"/>
            <a:ext cx="457200" cy="21544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2-4</a:t>
            </a:r>
            <a:endParaRPr lang="en-US" sz="800" dirty="0"/>
          </a:p>
        </p:txBody>
      </p:sp>
      <p:sp>
        <p:nvSpPr>
          <p:cNvPr id="190" name="TextBox 189"/>
          <p:cNvSpPr txBox="1"/>
          <p:nvPr/>
        </p:nvSpPr>
        <p:spPr>
          <a:xfrm>
            <a:off x="2971800" y="5486400"/>
            <a:ext cx="457200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2-5</a:t>
            </a:r>
            <a:endParaRPr lang="en-US" sz="800" dirty="0"/>
          </a:p>
        </p:txBody>
      </p:sp>
      <p:sp>
        <p:nvSpPr>
          <p:cNvPr id="191" name="TextBox 190"/>
          <p:cNvSpPr txBox="1"/>
          <p:nvPr/>
        </p:nvSpPr>
        <p:spPr>
          <a:xfrm>
            <a:off x="1905000" y="5486400"/>
            <a:ext cx="381000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2</a:t>
            </a:r>
            <a:endParaRPr lang="en-US" sz="800" dirty="0"/>
          </a:p>
        </p:txBody>
      </p:sp>
      <p:sp>
        <p:nvSpPr>
          <p:cNvPr id="192" name="TextBox 191"/>
          <p:cNvSpPr txBox="1"/>
          <p:nvPr/>
        </p:nvSpPr>
        <p:spPr>
          <a:xfrm>
            <a:off x="685800" y="5486400"/>
            <a:ext cx="457200" cy="21544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&lt;1</a:t>
            </a:r>
            <a:endParaRPr lang="en-US" sz="800" dirty="0"/>
          </a:p>
        </p:txBody>
      </p:sp>
      <p:sp>
        <p:nvSpPr>
          <p:cNvPr id="193" name="TextBox 192"/>
          <p:cNvSpPr txBox="1"/>
          <p:nvPr/>
        </p:nvSpPr>
        <p:spPr>
          <a:xfrm>
            <a:off x="228600" y="2133600"/>
            <a:ext cx="381000" cy="21544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&lt;1</a:t>
            </a:r>
            <a:endParaRPr lang="en-US" sz="800" dirty="0"/>
          </a:p>
        </p:txBody>
      </p:sp>
      <p:sp>
        <p:nvSpPr>
          <p:cNvPr id="194" name="TextBox 193"/>
          <p:cNvSpPr txBox="1"/>
          <p:nvPr/>
        </p:nvSpPr>
        <p:spPr>
          <a:xfrm>
            <a:off x="5257800" y="2362200"/>
            <a:ext cx="457200" cy="215444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5-10</a:t>
            </a:r>
            <a:endParaRPr lang="en-US" sz="800" dirty="0"/>
          </a:p>
        </p:txBody>
      </p:sp>
      <p:sp>
        <p:nvSpPr>
          <p:cNvPr id="195" name="TextBox 194"/>
          <p:cNvSpPr txBox="1"/>
          <p:nvPr/>
        </p:nvSpPr>
        <p:spPr>
          <a:xfrm>
            <a:off x="6629400" y="2362200"/>
            <a:ext cx="457200" cy="215444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1-20</a:t>
            </a:r>
            <a:endParaRPr lang="en-US" sz="800" dirty="0"/>
          </a:p>
        </p:txBody>
      </p:sp>
      <p:sp>
        <p:nvSpPr>
          <p:cNvPr id="196" name="TextBox 195"/>
          <p:cNvSpPr txBox="1"/>
          <p:nvPr/>
        </p:nvSpPr>
        <p:spPr>
          <a:xfrm>
            <a:off x="7620000" y="2362200"/>
            <a:ext cx="304800" cy="21544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2</a:t>
            </a:r>
            <a:endParaRPr lang="en-US" sz="800" dirty="0"/>
          </a:p>
        </p:txBody>
      </p:sp>
      <p:sp>
        <p:nvSpPr>
          <p:cNvPr id="197" name="TextBox 196"/>
          <p:cNvSpPr txBox="1"/>
          <p:nvPr/>
        </p:nvSpPr>
        <p:spPr>
          <a:xfrm>
            <a:off x="8534400" y="2286000"/>
            <a:ext cx="457200" cy="21544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&lt;1</a:t>
            </a:r>
            <a:endParaRPr lang="en-US" sz="800" dirty="0"/>
          </a:p>
        </p:txBody>
      </p:sp>
      <p:sp>
        <p:nvSpPr>
          <p:cNvPr id="198" name="TextBox 197"/>
          <p:cNvSpPr txBox="1"/>
          <p:nvPr/>
        </p:nvSpPr>
        <p:spPr>
          <a:xfrm>
            <a:off x="2819400" y="2743200"/>
            <a:ext cx="304800" cy="21544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</a:t>
            </a:r>
            <a:endParaRPr lang="en-US" sz="800" dirty="0"/>
          </a:p>
        </p:txBody>
      </p:sp>
      <p:sp>
        <p:nvSpPr>
          <p:cNvPr id="199" name="TextBox 198"/>
          <p:cNvSpPr txBox="1"/>
          <p:nvPr/>
        </p:nvSpPr>
        <p:spPr>
          <a:xfrm>
            <a:off x="1219200" y="2133600"/>
            <a:ext cx="457200" cy="21544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&lt;1</a:t>
            </a:r>
            <a:endParaRPr lang="en-US" sz="800" dirty="0"/>
          </a:p>
        </p:txBody>
      </p:sp>
      <p:sp>
        <p:nvSpPr>
          <p:cNvPr id="200" name="TextBox 199"/>
          <p:cNvSpPr txBox="1"/>
          <p:nvPr/>
        </p:nvSpPr>
        <p:spPr>
          <a:xfrm>
            <a:off x="2133600" y="2133600"/>
            <a:ext cx="304800" cy="21544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</a:t>
            </a:r>
            <a:endParaRPr lang="en-US" sz="800" dirty="0"/>
          </a:p>
        </p:txBody>
      </p:sp>
      <p:sp>
        <p:nvSpPr>
          <p:cNvPr id="201" name="TextBox 200"/>
          <p:cNvSpPr txBox="1"/>
          <p:nvPr/>
        </p:nvSpPr>
        <p:spPr>
          <a:xfrm>
            <a:off x="3505200" y="2133600"/>
            <a:ext cx="457200" cy="21544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&lt;1</a:t>
            </a:r>
            <a:endParaRPr lang="en-US" sz="800" dirty="0"/>
          </a:p>
        </p:txBody>
      </p:sp>
      <p:sp>
        <p:nvSpPr>
          <p:cNvPr id="203" name="Rectangle 202"/>
          <p:cNvSpPr/>
          <p:nvPr/>
        </p:nvSpPr>
        <p:spPr>
          <a:xfrm>
            <a:off x="6096000" y="5105400"/>
            <a:ext cx="990600" cy="2286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Waste Identification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6096000" y="5334000"/>
            <a:ext cx="990600" cy="228600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Waiting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6096000" y="5562600"/>
            <a:ext cx="990600" cy="2286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Over processing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6096000" y="5791200"/>
            <a:ext cx="9906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Underutilization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6096000" y="6019800"/>
            <a:ext cx="990600" cy="2286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Motion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4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Stream Symbols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388991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73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70" y="1"/>
            <a:ext cx="9144001" cy="2285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 smtClean="0"/>
              <a:t>Med Refill Process Current State</a:t>
            </a:r>
            <a:endParaRPr lang="en-US" sz="1600" dirty="0"/>
          </a:p>
        </p:txBody>
      </p:sp>
      <p:sp>
        <p:nvSpPr>
          <p:cNvPr id="100" name="Rectangle 99"/>
          <p:cNvSpPr/>
          <p:nvPr/>
        </p:nvSpPr>
        <p:spPr>
          <a:xfrm>
            <a:off x="1371600" y="1524000"/>
            <a:ext cx="990600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MD leaves room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733800" y="1524000"/>
            <a:ext cx="990600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Print new prescriptions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4953000" y="1524000"/>
            <a:ext cx="99060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Patient check out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28600" y="1524000"/>
            <a:ext cx="990600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MD Sees Patient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2514600" y="1524000"/>
            <a:ext cx="990600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Print visit summary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7391400" y="5105400"/>
            <a:ext cx="990600" cy="2286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Task Identification</a:t>
            </a:r>
            <a:endParaRPr lang="en-US" sz="800" dirty="0">
              <a:solidFill>
                <a:schemeClr val="tx1"/>
              </a:solidFill>
            </a:endParaRPr>
          </a:p>
        </p:txBody>
      </p:sp>
      <p:cxnSp>
        <p:nvCxnSpPr>
          <p:cNvPr id="172" name="Straight Arrow Connector 171"/>
          <p:cNvCxnSpPr>
            <a:stCxn id="100" idx="3"/>
            <a:endCxn id="141" idx="1"/>
          </p:cNvCxnSpPr>
          <p:nvPr/>
        </p:nvCxnSpPr>
        <p:spPr>
          <a:xfrm>
            <a:off x="2362200" y="1790700"/>
            <a:ext cx="152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Rectangle 179"/>
          <p:cNvSpPr/>
          <p:nvPr/>
        </p:nvSpPr>
        <p:spPr>
          <a:xfrm>
            <a:off x="7391400" y="5334000"/>
            <a:ext cx="990600" cy="228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MR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7391400" y="5562600"/>
            <a:ext cx="990600" cy="228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MA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7391400" y="5791200"/>
            <a:ext cx="990600" cy="228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MD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6096000" y="5105400"/>
            <a:ext cx="990600" cy="2286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Waste Identification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6096000" y="5334000"/>
            <a:ext cx="990600" cy="228600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Waiting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6096000" y="5562600"/>
            <a:ext cx="990600" cy="2286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Over processing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6096000" y="5791200"/>
            <a:ext cx="9906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Underutilization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6096000" y="6019800"/>
            <a:ext cx="990600" cy="2286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Motion</a:t>
            </a:r>
            <a:endParaRPr lang="en-US" sz="800" dirty="0">
              <a:solidFill>
                <a:schemeClr val="tx1"/>
              </a:solidFill>
            </a:endParaRPr>
          </a:p>
        </p:txBody>
      </p:sp>
      <p:cxnSp>
        <p:nvCxnSpPr>
          <p:cNvPr id="124" name="Straight Arrow Connector 123"/>
          <p:cNvCxnSpPr>
            <a:stCxn id="101" idx="3"/>
            <a:endCxn id="102" idx="1"/>
          </p:cNvCxnSpPr>
          <p:nvPr/>
        </p:nvCxnSpPr>
        <p:spPr>
          <a:xfrm>
            <a:off x="4724400" y="1790700"/>
            <a:ext cx="228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stCxn id="106" idx="3"/>
            <a:endCxn id="100" idx="1"/>
          </p:cNvCxnSpPr>
          <p:nvPr/>
        </p:nvCxnSpPr>
        <p:spPr>
          <a:xfrm>
            <a:off x="1219200" y="1790700"/>
            <a:ext cx="152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228600" y="3200400"/>
            <a:ext cx="990600" cy="533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Speak with Nurse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2667000" y="3200400"/>
            <a:ext cx="99060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Maybe need to schedule an appointment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7162800" y="1524000"/>
            <a:ext cx="990600" cy="5334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Call for Prescription Refills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98" name="Isosceles Triangle 97"/>
          <p:cNvSpPr/>
          <p:nvPr/>
        </p:nvSpPr>
        <p:spPr>
          <a:xfrm>
            <a:off x="6096000" y="1600200"/>
            <a:ext cx="914400" cy="4572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1-3 Days</a:t>
            </a:r>
            <a:endParaRPr lang="en-US" sz="800" dirty="0"/>
          </a:p>
        </p:txBody>
      </p:sp>
      <p:cxnSp>
        <p:nvCxnSpPr>
          <p:cNvPr id="108" name="Straight Arrow Connector 107"/>
          <p:cNvCxnSpPr>
            <a:stCxn id="102" idx="3"/>
            <a:endCxn id="98" idx="1"/>
          </p:cNvCxnSpPr>
          <p:nvPr/>
        </p:nvCxnSpPr>
        <p:spPr>
          <a:xfrm>
            <a:off x="5943600" y="1790700"/>
            <a:ext cx="38100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endCxn id="93" idx="1"/>
          </p:cNvCxnSpPr>
          <p:nvPr/>
        </p:nvCxnSpPr>
        <p:spPr>
          <a:xfrm flipV="1">
            <a:off x="6705600" y="1790700"/>
            <a:ext cx="45720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Isosceles Triangle 117"/>
          <p:cNvSpPr/>
          <p:nvPr/>
        </p:nvSpPr>
        <p:spPr>
          <a:xfrm>
            <a:off x="3886200" y="3276600"/>
            <a:ext cx="914400" cy="4572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1-7 Days</a:t>
            </a:r>
            <a:endParaRPr lang="en-US" sz="800" dirty="0"/>
          </a:p>
        </p:txBody>
      </p:sp>
      <p:sp>
        <p:nvSpPr>
          <p:cNvPr id="122" name="Rectangle 121"/>
          <p:cNvSpPr/>
          <p:nvPr/>
        </p:nvSpPr>
        <p:spPr>
          <a:xfrm>
            <a:off x="5029200" y="3200400"/>
            <a:ext cx="990600" cy="5334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Follow-Up Visit/Pick up script in person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1447800" y="3200400"/>
            <a:ext cx="990600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MD Approval</a:t>
            </a:r>
            <a:endParaRPr lang="en-US" sz="800" dirty="0">
              <a:solidFill>
                <a:schemeClr val="tx1"/>
              </a:solidFill>
            </a:endParaRPr>
          </a:p>
        </p:txBody>
      </p:sp>
      <p:cxnSp>
        <p:nvCxnSpPr>
          <p:cNvPr id="127" name="Straight Arrow Connector 126"/>
          <p:cNvCxnSpPr>
            <a:stCxn id="141" idx="3"/>
            <a:endCxn id="101" idx="1"/>
          </p:cNvCxnSpPr>
          <p:nvPr/>
        </p:nvCxnSpPr>
        <p:spPr>
          <a:xfrm>
            <a:off x="3505200" y="1790700"/>
            <a:ext cx="228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hape 131"/>
          <p:cNvCxnSpPr>
            <a:stCxn id="93" idx="3"/>
            <a:endCxn id="89" idx="1"/>
          </p:cNvCxnSpPr>
          <p:nvPr/>
        </p:nvCxnSpPr>
        <p:spPr>
          <a:xfrm flipH="1">
            <a:off x="228600" y="1790700"/>
            <a:ext cx="7924800" cy="1676400"/>
          </a:xfrm>
          <a:prstGeom prst="bentConnector5">
            <a:avLst>
              <a:gd name="adj1" fmla="val -2885"/>
              <a:gd name="adj2" fmla="val 50000"/>
              <a:gd name="adj3" fmla="val 101683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stCxn id="89" idx="3"/>
            <a:endCxn id="123" idx="1"/>
          </p:cNvCxnSpPr>
          <p:nvPr/>
        </p:nvCxnSpPr>
        <p:spPr>
          <a:xfrm>
            <a:off x="1219200" y="3467100"/>
            <a:ext cx="228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>
            <a:stCxn id="123" idx="3"/>
            <a:endCxn id="92" idx="1"/>
          </p:cNvCxnSpPr>
          <p:nvPr/>
        </p:nvCxnSpPr>
        <p:spPr>
          <a:xfrm>
            <a:off x="2438400" y="3467100"/>
            <a:ext cx="228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>
            <a:stCxn id="92" idx="3"/>
            <a:endCxn id="118" idx="1"/>
          </p:cNvCxnSpPr>
          <p:nvPr/>
        </p:nvCxnSpPr>
        <p:spPr>
          <a:xfrm>
            <a:off x="3657600" y="3467100"/>
            <a:ext cx="45720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>
            <a:stCxn id="118" idx="5"/>
            <a:endCxn id="122" idx="1"/>
          </p:cNvCxnSpPr>
          <p:nvPr/>
        </p:nvCxnSpPr>
        <p:spPr>
          <a:xfrm flipV="1">
            <a:off x="4572000" y="3467100"/>
            <a:ext cx="45720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/>
          <p:cNvSpPr/>
          <p:nvPr/>
        </p:nvSpPr>
        <p:spPr>
          <a:xfrm>
            <a:off x="7391400" y="6019800"/>
            <a:ext cx="990600" cy="228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LPN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50" name="7-Point Star 149"/>
          <p:cNvSpPr/>
          <p:nvPr/>
        </p:nvSpPr>
        <p:spPr>
          <a:xfrm>
            <a:off x="4648200" y="1371600"/>
            <a:ext cx="381000" cy="228600"/>
          </a:xfrm>
          <a:prstGeom prst="star7">
            <a:avLst/>
          </a:prstGeom>
          <a:solidFill>
            <a:schemeClr val="accent5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6096000" y="6248400"/>
            <a:ext cx="990600" cy="228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Defects</a:t>
            </a:r>
          </a:p>
        </p:txBody>
      </p:sp>
    </p:spTree>
    <p:extLst>
      <p:ext uri="{BB962C8B-B14F-4D97-AF65-F5344CB8AC3E}">
        <p14:creationId xmlns:p14="http://schemas.microsoft.com/office/powerpoint/2010/main" val="339221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70" y="0"/>
            <a:ext cx="9144001" cy="6851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Front Desk Current State Patient Flow</a:t>
            </a:r>
            <a:endParaRPr lang="en-US" dirty="0"/>
          </a:p>
        </p:txBody>
      </p:sp>
      <p:sp>
        <p:nvSpPr>
          <p:cNvPr id="4" name="Alternate Process 3"/>
          <p:cNvSpPr/>
          <p:nvPr/>
        </p:nvSpPr>
        <p:spPr>
          <a:xfrm>
            <a:off x="234686" y="2210565"/>
            <a:ext cx="736064" cy="57400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Patient Arrives at Desk 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Alternate Process 4"/>
          <p:cNvSpPr/>
          <p:nvPr/>
        </p:nvSpPr>
        <p:spPr>
          <a:xfrm>
            <a:off x="192048" y="4421472"/>
            <a:ext cx="910791" cy="573611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Need Follow-Up Appointment? </a:t>
            </a:r>
          </a:p>
        </p:txBody>
      </p:sp>
      <p:sp>
        <p:nvSpPr>
          <p:cNvPr id="8" name="Process 7"/>
          <p:cNvSpPr/>
          <p:nvPr/>
        </p:nvSpPr>
        <p:spPr>
          <a:xfrm>
            <a:off x="1330647" y="4421472"/>
            <a:ext cx="768259" cy="57361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Schedule Follow-Up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9" name="Process 8"/>
          <p:cNvSpPr/>
          <p:nvPr/>
        </p:nvSpPr>
        <p:spPr>
          <a:xfrm>
            <a:off x="2718730" y="2936939"/>
            <a:ext cx="953429" cy="57400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Scan Insurance Card and ID if Necessary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0" name="Process 9"/>
          <p:cNvSpPr/>
          <p:nvPr/>
        </p:nvSpPr>
        <p:spPr>
          <a:xfrm>
            <a:off x="5499378" y="1923566"/>
            <a:ext cx="953429" cy="35626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Update Health History Forms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1" name="Process 10"/>
          <p:cNvSpPr/>
          <p:nvPr/>
        </p:nvSpPr>
        <p:spPr>
          <a:xfrm>
            <a:off x="5499378" y="2696252"/>
            <a:ext cx="953429" cy="38479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Complete Health History Forms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2" name="Process 11"/>
          <p:cNvSpPr/>
          <p:nvPr/>
        </p:nvSpPr>
        <p:spPr>
          <a:xfrm>
            <a:off x="3369470" y="2210565"/>
            <a:ext cx="953429" cy="57400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Collect Co-Pay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3" name="Process 12"/>
          <p:cNvSpPr/>
          <p:nvPr/>
        </p:nvSpPr>
        <p:spPr>
          <a:xfrm>
            <a:off x="2240779" y="2210565"/>
            <a:ext cx="953429" cy="57400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Change in Insurance (Proof of INS for new patients)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4" name="Process 13"/>
          <p:cNvSpPr/>
          <p:nvPr/>
        </p:nvSpPr>
        <p:spPr>
          <a:xfrm>
            <a:off x="1145477" y="2210565"/>
            <a:ext cx="953429" cy="57400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State Name, Provider, Appointment time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9649" y="2936939"/>
            <a:ext cx="74715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&lt;1min</a:t>
            </a:r>
            <a:endParaRPr lang="en-US" sz="1200" dirty="0"/>
          </a:p>
        </p:txBody>
      </p:sp>
      <p:sp>
        <p:nvSpPr>
          <p:cNvPr id="25" name="Isosceles Triangle 24"/>
          <p:cNvSpPr/>
          <p:nvPr/>
        </p:nvSpPr>
        <p:spPr>
          <a:xfrm rot="5400000">
            <a:off x="4594100" y="2237295"/>
            <a:ext cx="574005" cy="520545"/>
          </a:xfrm>
          <a:prstGeom prst="triangle">
            <a:avLst>
              <a:gd name="adj" fmla="val 488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/>
          <p:cNvCxnSpPr>
            <a:stCxn id="4" idx="3"/>
            <a:endCxn id="14" idx="1"/>
          </p:cNvCxnSpPr>
          <p:nvPr/>
        </p:nvCxnSpPr>
        <p:spPr>
          <a:xfrm>
            <a:off x="970750" y="2497569"/>
            <a:ext cx="17472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4" idx="3"/>
            <a:endCxn id="13" idx="1"/>
          </p:cNvCxnSpPr>
          <p:nvPr/>
        </p:nvCxnSpPr>
        <p:spPr>
          <a:xfrm>
            <a:off x="2098906" y="2497569"/>
            <a:ext cx="14187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3" idx="3"/>
            <a:endCxn id="12" idx="1"/>
          </p:cNvCxnSpPr>
          <p:nvPr/>
        </p:nvCxnSpPr>
        <p:spPr>
          <a:xfrm>
            <a:off x="3194208" y="2497569"/>
            <a:ext cx="17526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2" idx="3"/>
            <a:endCxn id="25" idx="3"/>
          </p:cNvCxnSpPr>
          <p:nvPr/>
        </p:nvCxnSpPr>
        <p:spPr>
          <a:xfrm flipV="1">
            <a:off x="4322899" y="2491064"/>
            <a:ext cx="297931" cy="65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2"/>
            <a:endCxn id="9" idx="0"/>
          </p:cNvCxnSpPr>
          <p:nvPr/>
        </p:nvCxnSpPr>
        <p:spPr>
          <a:xfrm>
            <a:off x="2717494" y="2784572"/>
            <a:ext cx="477951" cy="1523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9" idx="0"/>
            <a:endCxn id="12" idx="1"/>
          </p:cNvCxnSpPr>
          <p:nvPr/>
        </p:nvCxnSpPr>
        <p:spPr>
          <a:xfrm flipV="1">
            <a:off x="3195445" y="2497569"/>
            <a:ext cx="174025" cy="4393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5" idx="2"/>
            <a:endCxn id="10" idx="1"/>
          </p:cNvCxnSpPr>
          <p:nvPr/>
        </p:nvCxnSpPr>
        <p:spPr>
          <a:xfrm flipV="1">
            <a:off x="4620830" y="2101696"/>
            <a:ext cx="878548" cy="1088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5" idx="4"/>
            <a:endCxn id="11" idx="1"/>
          </p:cNvCxnSpPr>
          <p:nvPr/>
        </p:nvCxnSpPr>
        <p:spPr>
          <a:xfrm>
            <a:off x="4620830" y="2784570"/>
            <a:ext cx="878548" cy="1040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5" idx="0"/>
          </p:cNvCxnSpPr>
          <p:nvPr/>
        </p:nvCxnSpPr>
        <p:spPr>
          <a:xfrm>
            <a:off x="5141375" y="2491064"/>
            <a:ext cx="358003" cy="65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Process 10"/>
          <p:cNvSpPr/>
          <p:nvPr/>
        </p:nvSpPr>
        <p:spPr>
          <a:xfrm>
            <a:off x="5499378" y="2305173"/>
            <a:ext cx="953429" cy="38479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Return to Waiting Area</a:t>
            </a:r>
          </a:p>
        </p:txBody>
      </p:sp>
      <p:sp>
        <p:nvSpPr>
          <p:cNvPr id="56" name="Process 10"/>
          <p:cNvSpPr/>
          <p:nvPr/>
        </p:nvSpPr>
        <p:spPr>
          <a:xfrm>
            <a:off x="192048" y="1716904"/>
            <a:ext cx="953429" cy="38479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u="sng" dirty="0" smtClean="0">
                <a:solidFill>
                  <a:schemeClr val="tx1"/>
                </a:solidFill>
              </a:rPr>
              <a:t>Check-In</a:t>
            </a:r>
            <a:endParaRPr lang="en-US" sz="800" b="1" u="sng" dirty="0">
              <a:solidFill>
                <a:schemeClr val="tx1"/>
              </a:solidFill>
            </a:endParaRPr>
          </a:p>
        </p:txBody>
      </p:sp>
      <p:sp>
        <p:nvSpPr>
          <p:cNvPr id="57" name="Alternate Process 3"/>
          <p:cNvSpPr/>
          <p:nvPr/>
        </p:nvSpPr>
        <p:spPr>
          <a:xfrm>
            <a:off x="6648858" y="2305173"/>
            <a:ext cx="1010228" cy="395873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Log Payment on Co-pay List, Return to seat</a:t>
            </a:r>
            <a:endParaRPr lang="en-US" sz="1000" dirty="0">
              <a:solidFill>
                <a:schemeClr val="tx1"/>
              </a:solidFill>
            </a:endParaRPr>
          </a:p>
        </p:txBody>
      </p:sp>
      <p:cxnSp>
        <p:nvCxnSpPr>
          <p:cNvPr id="59" name="Straight Arrow Connector 58"/>
          <p:cNvCxnSpPr>
            <a:stCxn id="54" idx="3"/>
            <a:endCxn id="57" idx="1"/>
          </p:cNvCxnSpPr>
          <p:nvPr/>
        </p:nvCxnSpPr>
        <p:spPr>
          <a:xfrm>
            <a:off x="6452807" y="2497569"/>
            <a:ext cx="196051" cy="55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Process 9"/>
          <p:cNvSpPr/>
          <p:nvPr/>
        </p:nvSpPr>
        <p:spPr>
          <a:xfrm>
            <a:off x="6648858" y="1923566"/>
            <a:ext cx="1010228" cy="35626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Submit forms, return to seat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2" name="Process 9"/>
          <p:cNvSpPr/>
          <p:nvPr/>
        </p:nvSpPr>
        <p:spPr>
          <a:xfrm>
            <a:off x="6648858" y="2724784"/>
            <a:ext cx="1010228" cy="35626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Submit forms, return to seat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4" name="Alternate Process 3"/>
          <p:cNvSpPr/>
          <p:nvPr/>
        </p:nvSpPr>
        <p:spPr>
          <a:xfrm>
            <a:off x="7811486" y="2724784"/>
            <a:ext cx="1010228" cy="356260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Pass forms to MA, Log Payment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65" name="Alternate Process 3"/>
          <p:cNvSpPr/>
          <p:nvPr/>
        </p:nvSpPr>
        <p:spPr>
          <a:xfrm>
            <a:off x="7811486" y="1923565"/>
            <a:ext cx="1010228" cy="38160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Pass forms to MA, Log Payment</a:t>
            </a:r>
            <a:endParaRPr lang="en-US" sz="800" dirty="0">
              <a:solidFill>
                <a:schemeClr val="tx1"/>
              </a:solidFill>
            </a:endParaRPr>
          </a:p>
        </p:txBody>
      </p:sp>
      <p:cxnSp>
        <p:nvCxnSpPr>
          <p:cNvPr id="67" name="Straight Arrow Connector 66"/>
          <p:cNvCxnSpPr>
            <a:stCxn id="10" idx="3"/>
            <a:endCxn id="60" idx="1"/>
          </p:cNvCxnSpPr>
          <p:nvPr/>
        </p:nvCxnSpPr>
        <p:spPr>
          <a:xfrm>
            <a:off x="6452807" y="2101696"/>
            <a:ext cx="19605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11" idx="3"/>
            <a:endCxn id="62" idx="1"/>
          </p:cNvCxnSpPr>
          <p:nvPr/>
        </p:nvCxnSpPr>
        <p:spPr>
          <a:xfrm>
            <a:off x="6452807" y="2888648"/>
            <a:ext cx="196051" cy="142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0" idx="3"/>
            <a:endCxn id="65" idx="1"/>
          </p:cNvCxnSpPr>
          <p:nvPr/>
        </p:nvCxnSpPr>
        <p:spPr>
          <a:xfrm>
            <a:off x="7659086" y="2101696"/>
            <a:ext cx="152400" cy="126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62" idx="3"/>
            <a:endCxn id="64" idx="1"/>
          </p:cNvCxnSpPr>
          <p:nvPr/>
        </p:nvCxnSpPr>
        <p:spPr>
          <a:xfrm>
            <a:off x="7659086" y="2902914"/>
            <a:ext cx="152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Process 10"/>
          <p:cNvSpPr/>
          <p:nvPr/>
        </p:nvSpPr>
        <p:spPr>
          <a:xfrm>
            <a:off x="192048" y="3779297"/>
            <a:ext cx="953429" cy="38479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u="sng" dirty="0" smtClean="0">
                <a:solidFill>
                  <a:schemeClr val="tx1"/>
                </a:solidFill>
              </a:rPr>
              <a:t>Check-Out</a:t>
            </a:r>
            <a:endParaRPr lang="en-US" sz="800" b="1" u="sng" dirty="0">
              <a:solidFill>
                <a:schemeClr val="tx1"/>
              </a:solidFill>
            </a:endParaRPr>
          </a:p>
        </p:txBody>
      </p:sp>
      <p:cxnSp>
        <p:nvCxnSpPr>
          <p:cNvPr id="81" name="Straight Arrow Connector 80"/>
          <p:cNvCxnSpPr>
            <a:stCxn id="5" idx="3"/>
            <a:endCxn id="8" idx="1"/>
          </p:cNvCxnSpPr>
          <p:nvPr/>
        </p:nvCxnSpPr>
        <p:spPr>
          <a:xfrm flipV="1">
            <a:off x="1102839" y="4708277"/>
            <a:ext cx="227808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5064509" y="2551465"/>
            <a:ext cx="43486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" dirty="0" smtClean="0"/>
              <a:t>Follow-Up</a:t>
            </a:r>
            <a:endParaRPr lang="en-US" sz="600" dirty="0"/>
          </a:p>
        </p:txBody>
      </p:sp>
      <p:sp>
        <p:nvSpPr>
          <p:cNvPr id="86" name="TextBox 85"/>
          <p:cNvSpPr txBox="1"/>
          <p:nvPr/>
        </p:nvSpPr>
        <p:spPr>
          <a:xfrm>
            <a:off x="4848276" y="2888648"/>
            <a:ext cx="325551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" dirty="0" smtClean="0"/>
              <a:t>New</a:t>
            </a:r>
            <a:endParaRPr lang="en-US" sz="600" dirty="0"/>
          </a:p>
        </p:txBody>
      </p:sp>
      <p:sp>
        <p:nvSpPr>
          <p:cNvPr id="87" name="TextBox 86"/>
          <p:cNvSpPr txBox="1"/>
          <p:nvPr/>
        </p:nvSpPr>
        <p:spPr>
          <a:xfrm>
            <a:off x="4738959" y="1923566"/>
            <a:ext cx="651101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" dirty="0" smtClean="0"/>
              <a:t>Physical</a:t>
            </a:r>
            <a:endParaRPr lang="en-US" sz="600" dirty="0"/>
          </a:p>
        </p:txBody>
      </p:sp>
      <p:sp>
        <p:nvSpPr>
          <p:cNvPr id="88" name="TextBox 87"/>
          <p:cNvSpPr txBox="1"/>
          <p:nvPr/>
        </p:nvSpPr>
        <p:spPr>
          <a:xfrm>
            <a:off x="6648858" y="3213938"/>
            <a:ext cx="841444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1-20min</a:t>
            </a:r>
            <a:endParaRPr lang="en-US" sz="1200" dirty="0"/>
          </a:p>
        </p:txBody>
      </p:sp>
      <p:sp>
        <p:nvSpPr>
          <p:cNvPr id="89" name="TextBox 88"/>
          <p:cNvSpPr txBox="1"/>
          <p:nvPr/>
        </p:nvSpPr>
        <p:spPr>
          <a:xfrm>
            <a:off x="7987149" y="3213938"/>
            <a:ext cx="65110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1</a:t>
            </a:r>
            <a:r>
              <a:rPr lang="en-US" sz="1200" dirty="0" smtClean="0"/>
              <a:t>min</a:t>
            </a:r>
            <a:endParaRPr lang="en-US" sz="1200" dirty="0"/>
          </a:p>
        </p:txBody>
      </p:sp>
      <p:sp>
        <p:nvSpPr>
          <p:cNvPr id="90" name="TextBox 89"/>
          <p:cNvSpPr txBox="1"/>
          <p:nvPr/>
        </p:nvSpPr>
        <p:spPr>
          <a:xfrm>
            <a:off x="1447805" y="5058873"/>
            <a:ext cx="65110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dirty="0" smtClean="0"/>
              <a:t>min</a:t>
            </a:r>
            <a:endParaRPr lang="en-US" sz="1200" dirty="0"/>
          </a:p>
        </p:txBody>
      </p:sp>
      <p:sp>
        <p:nvSpPr>
          <p:cNvPr id="92" name="TextBox 91"/>
          <p:cNvSpPr txBox="1"/>
          <p:nvPr/>
        </p:nvSpPr>
        <p:spPr>
          <a:xfrm>
            <a:off x="2868658" y="3640797"/>
            <a:ext cx="65110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3min</a:t>
            </a:r>
            <a:endParaRPr lang="en-US" sz="1200" dirty="0"/>
          </a:p>
        </p:txBody>
      </p:sp>
      <p:sp>
        <p:nvSpPr>
          <p:cNvPr id="93" name="TextBox 92"/>
          <p:cNvSpPr txBox="1"/>
          <p:nvPr/>
        </p:nvSpPr>
        <p:spPr>
          <a:xfrm>
            <a:off x="1330647" y="2936939"/>
            <a:ext cx="726753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&lt;1min</a:t>
            </a:r>
            <a:endParaRPr lang="en-US" sz="1200" dirty="0"/>
          </a:p>
        </p:txBody>
      </p:sp>
      <p:sp>
        <p:nvSpPr>
          <p:cNvPr id="97" name="TextBox 96"/>
          <p:cNvSpPr txBox="1"/>
          <p:nvPr/>
        </p:nvSpPr>
        <p:spPr>
          <a:xfrm>
            <a:off x="5499378" y="3213938"/>
            <a:ext cx="95342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5-10min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8433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Agenda</a:t>
            </a: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 bwMode="auto">
          <a:xfrm>
            <a:off x="228600" y="63246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1295400"/>
            <a:ext cx="82296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800" b="1" dirty="0" smtClean="0"/>
              <a:t>Introduction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1800" dirty="0" smtClean="0"/>
              <a:t>Introduction to Lean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1800" dirty="0" smtClean="0"/>
              <a:t>The DMAIC (Scientific) Method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1800" dirty="0" smtClean="0"/>
              <a:t>Team Dynamics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1800" dirty="0" smtClean="0"/>
              <a:t>The Guiding Principles of Lean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800" b="1" dirty="0" smtClean="0"/>
              <a:t>Value, Value Streams, and Flow</a:t>
            </a:r>
            <a:r>
              <a:rPr lang="en-US" sz="1800" dirty="0" smtClean="0"/>
              <a:t>	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1800" dirty="0" smtClean="0"/>
              <a:t>Defining value in our practices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1800" dirty="0" smtClean="0"/>
              <a:t>Review of the 8 Wastes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1800" dirty="0" smtClean="0"/>
              <a:t>Value Stream Mapping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1800" dirty="0" smtClean="0"/>
              <a:t>VSM Activity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1800" dirty="0" smtClean="0"/>
              <a:t>Root Cause Analysis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1800" dirty="0" smtClean="0"/>
              <a:t>7M’s, 5Why’s, Fishbone Diagrams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1800" dirty="0" smtClean="0"/>
              <a:t>5S theory and exercise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800" b="1" dirty="0" smtClean="0"/>
              <a:t>Pull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1800" dirty="0" smtClean="0"/>
              <a:t>Capacity management, standardized work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800" b="1" dirty="0" smtClean="0"/>
              <a:t>Getting Started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1800" dirty="0" smtClean="0"/>
              <a:t>Issue Alternative Logs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1800" dirty="0" smtClean="0"/>
              <a:t>A3 Diagrams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70" y="0"/>
            <a:ext cx="9144001" cy="6851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Front Desk Future State Patient Flow</a:t>
            </a:r>
            <a:endParaRPr lang="en-US" dirty="0"/>
          </a:p>
        </p:txBody>
      </p:sp>
      <p:sp>
        <p:nvSpPr>
          <p:cNvPr id="4" name="Alternate Process 3"/>
          <p:cNvSpPr/>
          <p:nvPr/>
        </p:nvSpPr>
        <p:spPr>
          <a:xfrm>
            <a:off x="1301847" y="2150777"/>
            <a:ext cx="736064" cy="57400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Patient Arrives at Desk 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Alternate Process 4"/>
          <p:cNvSpPr/>
          <p:nvPr/>
        </p:nvSpPr>
        <p:spPr>
          <a:xfrm>
            <a:off x="35678" y="4678855"/>
            <a:ext cx="910791" cy="573611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Need Follow-Up Appointment? </a:t>
            </a:r>
          </a:p>
        </p:txBody>
      </p:sp>
      <p:sp>
        <p:nvSpPr>
          <p:cNvPr id="8" name="Process 7"/>
          <p:cNvSpPr/>
          <p:nvPr/>
        </p:nvSpPr>
        <p:spPr>
          <a:xfrm>
            <a:off x="1174277" y="4678855"/>
            <a:ext cx="768259" cy="57361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Schedule Follow-Up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9" name="Process 8"/>
          <p:cNvSpPr/>
          <p:nvPr/>
        </p:nvSpPr>
        <p:spPr>
          <a:xfrm>
            <a:off x="3785891" y="2877151"/>
            <a:ext cx="953429" cy="57400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Scan Insurance Card and ID if Necessary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Process 11"/>
          <p:cNvSpPr/>
          <p:nvPr/>
        </p:nvSpPr>
        <p:spPr>
          <a:xfrm>
            <a:off x="4436631" y="2150777"/>
            <a:ext cx="953429" cy="57400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Collect Co-Pay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3" name="Process 12"/>
          <p:cNvSpPr/>
          <p:nvPr/>
        </p:nvSpPr>
        <p:spPr>
          <a:xfrm>
            <a:off x="3307940" y="2150777"/>
            <a:ext cx="953429" cy="57400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Change in Insurance (Proof of INS for new patients)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4" name="Process 13"/>
          <p:cNvSpPr/>
          <p:nvPr/>
        </p:nvSpPr>
        <p:spPr>
          <a:xfrm>
            <a:off x="2212638" y="2150777"/>
            <a:ext cx="953429" cy="57400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Check-In at Automated Kiosk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86810" y="2877151"/>
            <a:ext cx="89919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&lt;1min</a:t>
            </a:r>
            <a:endParaRPr lang="en-US" sz="1200" dirty="0"/>
          </a:p>
        </p:txBody>
      </p:sp>
      <p:cxnSp>
        <p:nvCxnSpPr>
          <p:cNvPr id="33" name="Straight Arrow Connector 32"/>
          <p:cNvCxnSpPr>
            <a:stCxn id="4" idx="3"/>
            <a:endCxn id="14" idx="1"/>
          </p:cNvCxnSpPr>
          <p:nvPr/>
        </p:nvCxnSpPr>
        <p:spPr>
          <a:xfrm>
            <a:off x="2037911" y="2437781"/>
            <a:ext cx="17472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4" idx="3"/>
            <a:endCxn id="13" idx="1"/>
          </p:cNvCxnSpPr>
          <p:nvPr/>
        </p:nvCxnSpPr>
        <p:spPr>
          <a:xfrm>
            <a:off x="3166067" y="2437781"/>
            <a:ext cx="14187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3" idx="3"/>
            <a:endCxn id="12" idx="1"/>
          </p:cNvCxnSpPr>
          <p:nvPr/>
        </p:nvCxnSpPr>
        <p:spPr>
          <a:xfrm>
            <a:off x="4261369" y="2437781"/>
            <a:ext cx="17526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2" idx="3"/>
          </p:cNvCxnSpPr>
          <p:nvPr/>
        </p:nvCxnSpPr>
        <p:spPr>
          <a:xfrm flipV="1">
            <a:off x="5390060" y="2431276"/>
            <a:ext cx="297931" cy="65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2"/>
            <a:endCxn id="9" idx="0"/>
          </p:cNvCxnSpPr>
          <p:nvPr/>
        </p:nvCxnSpPr>
        <p:spPr>
          <a:xfrm>
            <a:off x="3784655" y="2724784"/>
            <a:ext cx="477951" cy="1523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9" idx="0"/>
            <a:endCxn id="12" idx="1"/>
          </p:cNvCxnSpPr>
          <p:nvPr/>
        </p:nvCxnSpPr>
        <p:spPr>
          <a:xfrm flipV="1">
            <a:off x="4262606" y="2437781"/>
            <a:ext cx="174025" cy="4393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Process 10"/>
          <p:cNvSpPr/>
          <p:nvPr/>
        </p:nvSpPr>
        <p:spPr>
          <a:xfrm>
            <a:off x="0" y="1444008"/>
            <a:ext cx="953429" cy="38479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u="sng" dirty="0" smtClean="0">
                <a:solidFill>
                  <a:schemeClr val="tx1"/>
                </a:solidFill>
              </a:rPr>
              <a:t>Check-In</a:t>
            </a:r>
            <a:endParaRPr lang="en-US" sz="800" b="1" u="sng" dirty="0">
              <a:solidFill>
                <a:schemeClr val="tx1"/>
              </a:solidFill>
            </a:endParaRPr>
          </a:p>
        </p:txBody>
      </p:sp>
      <p:sp>
        <p:nvSpPr>
          <p:cNvPr id="57" name="Alternate Process 3"/>
          <p:cNvSpPr/>
          <p:nvPr/>
        </p:nvSpPr>
        <p:spPr>
          <a:xfrm>
            <a:off x="5687991" y="2144272"/>
            <a:ext cx="1010228" cy="580511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Wait to See MD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79" name="Process 10"/>
          <p:cNvSpPr/>
          <p:nvPr/>
        </p:nvSpPr>
        <p:spPr>
          <a:xfrm>
            <a:off x="35678" y="4036680"/>
            <a:ext cx="953429" cy="38479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u="sng" dirty="0" smtClean="0">
                <a:solidFill>
                  <a:schemeClr val="tx1"/>
                </a:solidFill>
              </a:rPr>
              <a:t>Check-Out (Done In-Room with MA)</a:t>
            </a:r>
            <a:endParaRPr lang="en-US" sz="800" b="1" u="sng" dirty="0">
              <a:solidFill>
                <a:schemeClr val="tx1"/>
              </a:solidFill>
            </a:endParaRPr>
          </a:p>
        </p:txBody>
      </p:sp>
      <p:cxnSp>
        <p:nvCxnSpPr>
          <p:cNvPr id="81" name="Straight Arrow Connector 80"/>
          <p:cNvCxnSpPr>
            <a:stCxn id="5" idx="3"/>
            <a:endCxn id="8" idx="1"/>
          </p:cNvCxnSpPr>
          <p:nvPr/>
        </p:nvCxnSpPr>
        <p:spPr>
          <a:xfrm flipV="1">
            <a:off x="946469" y="4965660"/>
            <a:ext cx="227808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5856775" y="2882756"/>
            <a:ext cx="841444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&lt;5min</a:t>
            </a:r>
            <a:endParaRPr lang="en-US" sz="1200" dirty="0"/>
          </a:p>
        </p:txBody>
      </p:sp>
      <p:sp>
        <p:nvSpPr>
          <p:cNvPr id="90" name="TextBox 89"/>
          <p:cNvSpPr txBox="1"/>
          <p:nvPr/>
        </p:nvSpPr>
        <p:spPr>
          <a:xfrm>
            <a:off x="1291435" y="5316256"/>
            <a:ext cx="65110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dirty="0" smtClean="0"/>
              <a:t>min</a:t>
            </a:r>
            <a:endParaRPr lang="en-US" sz="1200" dirty="0"/>
          </a:p>
        </p:txBody>
      </p:sp>
      <p:sp>
        <p:nvSpPr>
          <p:cNvPr id="92" name="TextBox 91"/>
          <p:cNvSpPr txBox="1"/>
          <p:nvPr/>
        </p:nvSpPr>
        <p:spPr>
          <a:xfrm>
            <a:off x="4088219" y="3640797"/>
            <a:ext cx="65110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3min</a:t>
            </a:r>
            <a:endParaRPr lang="en-US" sz="1200" dirty="0"/>
          </a:p>
        </p:txBody>
      </p:sp>
      <p:sp>
        <p:nvSpPr>
          <p:cNvPr id="93" name="TextBox 92"/>
          <p:cNvSpPr txBox="1"/>
          <p:nvPr/>
        </p:nvSpPr>
        <p:spPr>
          <a:xfrm>
            <a:off x="2397808" y="2877151"/>
            <a:ext cx="878792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&lt;1min</a:t>
            </a:r>
            <a:endParaRPr lang="en-US" sz="1200" dirty="0"/>
          </a:p>
        </p:txBody>
      </p:sp>
      <p:sp>
        <p:nvSpPr>
          <p:cNvPr id="45" name="Alternate Process 3"/>
          <p:cNvSpPr/>
          <p:nvPr/>
        </p:nvSpPr>
        <p:spPr>
          <a:xfrm>
            <a:off x="35678" y="2144272"/>
            <a:ext cx="1109799" cy="57400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Patient Updates Health Info From Home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49410" y="2882756"/>
            <a:ext cx="95342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5-10min</a:t>
            </a:r>
            <a:endParaRPr lang="en-US" sz="1200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1123150" y="2443322"/>
            <a:ext cx="17472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57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30 Minute Value Stream Mapping Activity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D4269-D70B-4D14-BCCC-410B45C1A409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Your </a:t>
            </a:r>
            <a:r>
              <a:rPr lang="en-US" u="sng" dirty="0" smtClean="0"/>
              <a:t>Task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Working in teams of 3-4 people, create current and proposed future state value stream maps of this patient’s experience. When developing future state value stream maps, be creative when thinking about ways to eliminate waste.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84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Analysis of KPIV’s</a:t>
            </a:r>
            <a:br>
              <a:rPr lang="en-US" dirty="0" smtClean="0"/>
            </a:br>
            <a:r>
              <a:rPr lang="en-US" dirty="0" smtClean="0"/>
              <a:t>(Key Process Input Variables)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KPIV’s are clues to the root cause of a problem.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505" y="4897851"/>
            <a:ext cx="3121256" cy="17172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4111" y="381000"/>
            <a:ext cx="9143999" cy="1200329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Problem Solving</a:t>
            </a:r>
          </a:p>
          <a:p>
            <a:pPr algn="ctr"/>
            <a:r>
              <a:rPr lang="en-US" sz="3600" dirty="0" smtClean="0"/>
              <a:t>Measuring </a:t>
            </a:r>
            <a:r>
              <a:rPr lang="en-US" sz="3600" dirty="0"/>
              <a:t>What, When, How, Who</a:t>
            </a:r>
          </a:p>
        </p:txBody>
      </p:sp>
    </p:spTree>
    <p:extLst>
      <p:ext uri="{BB962C8B-B14F-4D97-AF65-F5344CB8AC3E}">
        <p14:creationId xmlns:p14="http://schemas.microsoft.com/office/powerpoint/2010/main" val="83546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Root Cause Analysis and the 7M’s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3106614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Machine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Measurement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Material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Method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Management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Money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04340" y="3223869"/>
            <a:ext cx="3739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Causes of Defects</a:t>
            </a:r>
            <a:endParaRPr lang="en-US" sz="36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563815" y="1756150"/>
            <a:ext cx="1081759" cy="156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563815" y="5671729"/>
            <a:ext cx="1081759" cy="156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45574" y="1756150"/>
            <a:ext cx="0" cy="3915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645574" y="3547035"/>
            <a:ext cx="75876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89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2238"/>
            <a:ext cx="8229600" cy="638172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Man</a:t>
            </a:r>
          </a:p>
          <a:p>
            <a:r>
              <a:rPr lang="en-US" dirty="0" smtClean="0"/>
              <a:t>Understanding responsibilities? Distractions? Proper training?  Accountability? Ergonomics? </a:t>
            </a:r>
          </a:p>
          <a:p>
            <a:pPr marL="0" indent="0">
              <a:buNone/>
            </a:pPr>
            <a:r>
              <a:rPr lang="en-US" b="1" dirty="0" smtClean="0"/>
              <a:t>Machine</a:t>
            </a:r>
          </a:p>
          <a:p>
            <a:r>
              <a:rPr lang="en-US" dirty="0" smtClean="0"/>
              <a:t>Correct computer or technology for application? Network speed? </a:t>
            </a:r>
            <a:r>
              <a:rPr lang="en-US" dirty="0"/>
              <a:t>P</a:t>
            </a:r>
            <a:r>
              <a:rPr lang="en-US" dirty="0" smtClean="0"/>
              <a:t>roper maintenance</a:t>
            </a:r>
            <a:r>
              <a:rPr lang="en-US" dirty="0"/>
              <a:t>?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elf-diagnostics?</a:t>
            </a:r>
          </a:p>
          <a:p>
            <a:pPr marL="0" indent="0">
              <a:buNone/>
            </a:pPr>
            <a:r>
              <a:rPr lang="en-US" b="1" dirty="0" smtClean="0"/>
              <a:t>Measurement</a:t>
            </a:r>
          </a:p>
          <a:p>
            <a:r>
              <a:rPr lang="en-US" dirty="0" smtClean="0"/>
              <a:t>Scales properly calibrated? Proper calibration on POC testing?</a:t>
            </a:r>
          </a:p>
          <a:p>
            <a:pPr marL="0" indent="0">
              <a:buNone/>
            </a:pPr>
            <a:r>
              <a:rPr lang="en-US" b="1" dirty="0" smtClean="0"/>
              <a:t>Material</a:t>
            </a:r>
          </a:p>
          <a:p>
            <a:r>
              <a:rPr lang="en-US" dirty="0" smtClean="0"/>
              <a:t>Correct material</a:t>
            </a:r>
            <a:r>
              <a:rPr lang="en-US" dirty="0"/>
              <a:t>?</a:t>
            </a:r>
            <a:r>
              <a:rPr lang="en-US" dirty="0" smtClean="0"/>
              <a:t> </a:t>
            </a:r>
            <a:r>
              <a:rPr lang="en-US" dirty="0"/>
              <a:t>P</a:t>
            </a:r>
            <a:r>
              <a:rPr lang="en-US" dirty="0" smtClean="0"/>
              <a:t>roper material flow? </a:t>
            </a:r>
            <a:r>
              <a:rPr lang="en-US" dirty="0"/>
              <a:t>P</a:t>
            </a:r>
            <a:r>
              <a:rPr lang="en-US" dirty="0" smtClean="0"/>
              <a:t>roperly tested? </a:t>
            </a:r>
            <a:r>
              <a:rPr lang="en-US" dirty="0"/>
              <a:t>P</a:t>
            </a:r>
            <a:r>
              <a:rPr lang="en-US" dirty="0" smtClean="0"/>
              <a:t>roper handling?</a:t>
            </a:r>
          </a:p>
          <a:p>
            <a:pPr marL="0" indent="0">
              <a:buNone/>
            </a:pPr>
            <a:r>
              <a:rPr lang="en-US" b="1" dirty="0" smtClean="0"/>
              <a:t>Method</a:t>
            </a:r>
          </a:p>
          <a:p>
            <a:r>
              <a:rPr lang="en-US" dirty="0" smtClean="0"/>
              <a:t>Clear process? </a:t>
            </a:r>
            <a:r>
              <a:rPr lang="en-US" dirty="0"/>
              <a:t>R</a:t>
            </a:r>
            <a:r>
              <a:rPr lang="en-US" dirty="0" smtClean="0"/>
              <a:t>ecent changes? </a:t>
            </a:r>
            <a:r>
              <a:rPr lang="en-US" dirty="0"/>
              <a:t>P</a:t>
            </a:r>
            <a:r>
              <a:rPr lang="en-US" dirty="0" smtClean="0"/>
              <a:t>roper instructions?</a:t>
            </a:r>
          </a:p>
          <a:p>
            <a:pPr marL="0" indent="0">
              <a:buNone/>
            </a:pPr>
            <a:r>
              <a:rPr lang="en-US" b="1" dirty="0" smtClean="0"/>
              <a:t>Money</a:t>
            </a:r>
          </a:p>
          <a:p>
            <a:r>
              <a:rPr lang="en-US" dirty="0" smtClean="0"/>
              <a:t> Can we afford process improvements? Technology?</a:t>
            </a:r>
          </a:p>
          <a:p>
            <a:pPr marL="0" indent="0">
              <a:buNone/>
            </a:pPr>
            <a:r>
              <a:rPr lang="en-US" b="1" dirty="0" smtClean="0"/>
              <a:t>Management</a:t>
            </a:r>
          </a:p>
          <a:p>
            <a:r>
              <a:rPr lang="en-US" dirty="0" smtClean="0"/>
              <a:t>Lack of management? Instruction? </a:t>
            </a:r>
            <a:r>
              <a:rPr lang="en-US" dirty="0"/>
              <a:t>N</a:t>
            </a:r>
            <a:r>
              <a:rPr lang="en-US" dirty="0" smtClean="0"/>
              <a:t>o time at the </a:t>
            </a:r>
            <a:r>
              <a:rPr lang="en-US" dirty="0" err="1" smtClean="0"/>
              <a:t>gemba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455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Fishbone (Ishikawa) Diagram</a:t>
            </a:r>
            <a:br>
              <a:rPr lang="en-US" dirty="0" smtClean="0"/>
            </a:br>
            <a:endParaRPr lang="en-US" sz="27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485421"/>
              </p:ext>
            </p:extLst>
          </p:nvPr>
        </p:nvGraphicFramePr>
        <p:xfrm>
          <a:off x="228600" y="1752600"/>
          <a:ext cx="8732461" cy="4464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851" name="Microsoft Excel 97 - 2004 Worksheet" r:id="rId4" imgW="10770120" imgH="5330160" progId="Excel.Sheet.8">
                  <p:link updateAutomatic="1"/>
                </p:oleObj>
              </mc:Choice>
              <mc:Fallback>
                <p:oleObj name="Microsoft Excel 97 - 2004 Worksheet" r:id="rId4" imgW="10770120" imgH="5330160" progId="Excel.Sheet.8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752600"/>
                        <a:ext cx="8732461" cy="44647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72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Fishbone Diagram</a:t>
            </a:r>
            <a:r>
              <a:rPr lang="en-US" dirty="0"/>
              <a:t> </a:t>
            </a:r>
            <a:r>
              <a:rPr lang="en-US" dirty="0" smtClean="0"/>
              <a:t>Example</a:t>
            </a:r>
            <a:br>
              <a:rPr lang="en-US" dirty="0" smtClean="0"/>
            </a:br>
            <a:r>
              <a:rPr lang="en-US" sz="2000" dirty="0" smtClean="0"/>
              <a:t>“Our Provider Runs Behind Every Day”</a:t>
            </a:r>
            <a:endParaRPr lang="en-US" sz="20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224796"/>
              </p:ext>
            </p:extLst>
          </p:nvPr>
        </p:nvGraphicFramePr>
        <p:xfrm>
          <a:off x="235165" y="1728788"/>
          <a:ext cx="8732461" cy="4464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" name="Microsoft Excel 97 - 2004 Worksheet" r:id="rId4" imgW="10770120" imgH="5330160" progId="Excel.Sheet.8">
                  <p:link updateAutomatic="1"/>
                </p:oleObj>
              </mc:Choice>
              <mc:Fallback>
                <p:oleObj name="Microsoft Excel 97 - 2004 Worksheet" r:id="rId4" imgW="10770120" imgH="5330160" progId="Excel.Sheet.8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65" y="1728788"/>
                        <a:ext cx="8732461" cy="44647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33600" y="22098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Lack of teamwork</a:t>
            </a:r>
            <a:endParaRPr lang="en-US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21336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Spending time doing vital signs, etc.</a:t>
            </a:r>
            <a:endParaRPr lang="en-US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5257800" y="25146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No chart prep or pre-review</a:t>
            </a:r>
            <a:endParaRPr lang="en-US" sz="800" dirty="0"/>
          </a:p>
        </p:txBody>
      </p:sp>
      <p:sp>
        <p:nvSpPr>
          <p:cNvPr id="9" name="TextBox 8"/>
          <p:cNvSpPr txBox="1"/>
          <p:nvPr/>
        </p:nvSpPr>
        <p:spPr>
          <a:xfrm>
            <a:off x="3505200" y="52578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EMR documentation process is cumbersome for provider</a:t>
            </a:r>
            <a:endParaRPr lang="en-US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1447800" y="54864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No formal measurement process </a:t>
            </a:r>
            <a:endParaRPr lang="en-US" sz="800" dirty="0"/>
          </a:p>
        </p:txBody>
      </p:sp>
      <p:sp>
        <p:nvSpPr>
          <p:cNvPr id="12" name="TextBox 11"/>
          <p:cNvSpPr txBox="1"/>
          <p:nvPr/>
        </p:nvSpPr>
        <p:spPr>
          <a:xfrm>
            <a:off x="3733800" y="48006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Poor template development</a:t>
            </a:r>
            <a:endParaRPr lang="en-US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5410200" y="28956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Using another providers scheduling template</a:t>
            </a:r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533400" y="22098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Lack of feedback on the issue from management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313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Fishbone Exercise </a:t>
            </a:r>
            <a:br>
              <a:rPr lang="en-US" dirty="0" smtClean="0"/>
            </a:br>
            <a:r>
              <a:rPr lang="en-US" dirty="0" smtClean="0"/>
              <a:t>(Patient Access Issues, 15min) 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5245456"/>
              </p:ext>
            </p:extLst>
          </p:nvPr>
        </p:nvGraphicFramePr>
        <p:xfrm>
          <a:off x="457200" y="1825625"/>
          <a:ext cx="8229600" cy="407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875" name="Microsoft Excel 97 - 2004 Worksheet" r:id="rId4" imgW="10770120" imgH="5330160" progId="Excel.Sheet.8">
                  <p:link updateAutomatic="1"/>
                </p:oleObj>
              </mc:Choice>
              <mc:Fallback>
                <p:oleObj name="Microsoft Excel 97 - 2004 Worksheet" r:id="rId4" imgW="10770120" imgH="5330160" progId="Excel.Sheet.8">
                  <p:link updateAutomatic="1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825625"/>
                        <a:ext cx="8229600" cy="4073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380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Root Cause Analysis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143000"/>
            <a:ext cx="7313612" cy="495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 smtClean="0"/>
              <a:t>What is the “root cause”?</a:t>
            </a:r>
          </a:p>
          <a:p>
            <a:pPr lvl="1" eaLnBrk="1" hangingPunct="1">
              <a:defRPr/>
            </a:pPr>
            <a:r>
              <a:rPr lang="en-US" sz="2000" dirty="0" smtClean="0"/>
              <a:t>Underlying reason, usually not obvious. The “real” problem.</a:t>
            </a:r>
          </a:p>
          <a:p>
            <a:pPr lvl="1" eaLnBrk="1" hangingPunct="1">
              <a:defRPr/>
            </a:pPr>
            <a:r>
              <a:rPr lang="en-US" sz="2000" dirty="0" smtClean="0"/>
              <a:t>Vs. “contributing” cause, or symptoms.</a:t>
            </a:r>
          </a:p>
          <a:p>
            <a:pPr eaLnBrk="1" hangingPunct="1">
              <a:defRPr/>
            </a:pPr>
            <a:endParaRPr lang="en-US" sz="1000" dirty="0" smtClean="0"/>
          </a:p>
          <a:p>
            <a:pPr eaLnBrk="1" hangingPunct="1">
              <a:defRPr/>
            </a:pPr>
            <a:r>
              <a:rPr lang="en-US" sz="2400" dirty="0" smtClean="0"/>
              <a:t>Why do we pursue the root cause? </a:t>
            </a:r>
          </a:p>
          <a:p>
            <a:pPr lvl="1" eaLnBrk="1" hangingPunct="1">
              <a:defRPr/>
            </a:pPr>
            <a:r>
              <a:rPr lang="en-US" sz="2000" dirty="0" smtClean="0"/>
              <a:t>Root cause is solvable and will result in fixing the problem by applying a countermeasure</a:t>
            </a:r>
          </a:p>
          <a:p>
            <a:pPr lvl="1" eaLnBrk="1" hangingPunct="1">
              <a:defRPr/>
            </a:pPr>
            <a:r>
              <a:rPr lang="en-US" sz="2000" dirty="0" smtClean="0"/>
              <a:t>Higher level problems are often thought to be root causes and their resolution is not always effective at solving the root cause</a:t>
            </a:r>
            <a:endParaRPr lang="en-US" sz="1600" dirty="0" smtClean="0"/>
          </a:p>
          <a:p>
            <a:pPr eaLnBrk="1" hangingPunct="1">
              <a:defRPr/>
            </a:pPr>
            <a:endParaRPr lang="en-US" sz="1000" dirty="0" smtClean="0"/>
          </a:p>
          <a:p>
            <a:pPr eaLnBrk="1" hangingPunct="1">
              <a:defRPr/>
            </a:pPr>
            <a:r>
              <a:rPr lang="en-US" sz="2400" dirty="0" smtClean="0"/>
              <a:t>Root Cause Analysis Tool – </a:t>
            </a:r>
            <a:r>
              <a:rPr lang="en-US" sz="2400" b="1" dirty="0" smtClean="0"/>
              <a:t>5 Why’s</a:t>
            </a:r>
          </a:p>
          <a:p>
            <a:pPr lvl="1" eaLnBrk="1" hangingPunct="1">
              <a:defRPr/>
            </a:pPr>
            <a:r>
              <a:rPr lang="en-US" sz="2000" dirty="0" smtClean="0"/>
              <a:t>Breaks down each reason or cause until further breakdown is not possible</a:t>
            </a: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228600" y="6324600"/>
            <a:ext cx="4572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5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152400"/>
            <a:ext cx="9144000" cy="685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/>
              <a:t>5 Whys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990600"/>
            <a:ext cx="7772400" cy="55626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000" dirty="0" smtClean="0"/>
              <a:t>What is the </a:t>
            </a:r>
            <a:r>
              <a:rPr lang="en-US" sz="2000" b="1" u="sng" dirty="0" smtClean="0"/>
              <a:t>real</a:t>
            </a:r>
            <a:r>
              <a:rPr lang="en-US" sz="2000" dirty="0" smtClean="0"/>
              <a:t> problem?  What is the root cause?</a:t>
            </a:r>
            <a:r>
              <a:rPr lang="en-US" sz="2400" dirty="0" smtClean="0"/>
              <a:t>  </a:t>
            </a:r>
          </a:p>
          <a:p>
            <a:pPr lvl="1" eaLnBrk="1" hangingPunct="1">
              <a:defRPr/>
            </a:pPr>
            <a:r>
              <a:rPr lang="en-US" sz="1800" dirty="0" smtClean="0"/>
              <a:t>Ask why 5 times</a:t>
            </a:r>
          </a:p>
          <a:p>
            <a:pPr lvl="1" eaLnBrk="1" hangingPunct="1">
              <a:defRPr/>
            </a:pPr>
            <a:r>
              <a:rPr lang="en-US" sz="1800" dirty="0" smtClean="0"/>
              <a:t>Purpose – to discover the root cause</a:t>
            </a:r>
          </a:p>
          <a:p>
            <a:pPr lvl="1" eaLnBrk="1" hangingPunct="1">
              <a:defRPr/>
            </a:pPr>
            <a:endParaRPr lang="en-US" sz="1050" dirty="0" smtClean="0"/>
          </a:p>
          <a:p>
            <a:pPr eaLnBrk="1" hangingPunct="1">
              <a:defRPr/>
            </a:pPr>
            <a:r>
              <a:rPr lang="en-US" sz="2000" b="1" u="sng" dirty="0" smtClean="0"/>
              <a:t>Example</a:t>
            </a:r>
            <a:r>
              <a:rPr lang="en-US" sz="2000" b="1" dirty="0" smtClean="0"/>
              <a:t>:</a:t>
            </a:r>
            <a:r>
              <a:rPr lang="en-US" sz="2000" dirty="0" smtClean="0">
                <a:solidFill>
                  <a:srgbClr val="0000CC"/>
                </a:solidFill>
              </a:rPr>
              <a:t> </a:t>
            </a:r>
            <a:r>
              <a:rPr lang="en-US" sz="2000" dirty="0" smtClean="0"/>
              <a:t>Our practice is not meeting our goal for seeing patients for an Emergency Department follow-up visit– why?</a:t>
            </a:r>
          </a:p>
          <a:p>
            <a:pPr eaLnBrk="1" hangingPunct="1">
              <a:defRPr/>
            </a:pPr>
            <a:endParaRPr lang="en-US" sz="2000" dirty="0"/>
          </a:p>
          <a:p>
            <a:pPr marL="514350" indent="-514350" eaLnBrk="1" hangingPunct="1">
              <a:buFont typeface="+mj-lt"/>
              <a:buAutoNum type="romanUcPeriod"/>
              <a:defRPr/>
            </a:pPr>
            <a:r>
              <a:rPr lang="en-US" sz="2000" dirty="0" smtClean="0"/>
              <a:t>Our schedule is filling up too fast with regular follow-up appointments and physicals – Why?</a:t>
            </a:r>
          </a:p>
          <a:p>
            <a:pPr marL="514350" indent="-514350" eaLnBrk="1" hangingPunct="1">
              <a:buFont typeface="+mj-lt"/>
              <a:buAutoNum type="romanUcPeriod"/>
              <a:defRPr/>
            </a:pPr>
            <a:r>
              <a:rPr lang="en-US" sz="2000" dirty="0" smtClean="0"/>
              <a:t>Available appointment slots are being filled by the receptionist – Why?</a:t>
            </a:r>
          </a:p>
          <a:p>
            <a:pPr marL="514350" indent="-514350" eaLnBrk="1" hangingPunct="1">
              <a:buFont typeface="+mj-lt"/>
              <a:buAutoNum type="romanUcPeriod"/>
              <a:defRPr/>
            </a:pPr>
            <a:r>
              <a:rPr lang="en-US" sz="2000" dirty="0" smtClean="0"/>
              <a:t>The receptionist is not given enough notice from the NCM that a patient will be needing a follow-up appointment – Why?</a:t>
            </a:r>
          </a:p>
          <a:p>
            <a:pPr marL="514350" indent="-514350" eaLnBrk="1" hangingPunct="1">
              <a:buFont typeface="+mj-lt"/>
              <a:buAutoNum type="romanUcPeriod"/>
              <a:defRPr/>
            </a:pPr>
            <a:r>
              <a:rPr lang="en-US" sz="2000" dirty="0" smtClean="0"/>
              <a:t>The NCM is only working in the practice two days per week. </a:t>
            </a:r>
          </a:p>
          <a:p>
            <a:pPr marL="514350" indent="-514350" eaLnBrk="1" hangingPunct="1">
              <a:buFont typeface="+mj-lt"/>
              <a:buAutoNum type="romanUcPeriod"/>
              <a:defRPr/>
            </a:pPr>
            <a:endParaRPr lang="en-US" sz="2000" dirty="0"/>
          </a:p>
          <a:p>
            <a:pPr marL="914400" lvl="1" indent="-514350">
              <a:buFont typeface="+mj-lt"/>
              <a:buAutoNum type="romanUcPeriod"/>
              <a:defRPr/>
            </a:pPr>
            <a:r>
              <a:rPr lang="en-US" sz="1600" dirty="0" smtClean="0"/>
              <a:t>Solution – Develop an alternative mechanism for communicating appointment needs in real time. </a:t>
            </a:r>
          </a:p>
          <a:p>
            <a:pPr marL="514350" indent="-514350" eaLnBrk="1" hangingPunct="1">
              <a:buFont typeface="+mj-lt"/>
              <a:buAutoNum type="romanUcPeriod"/>
              <a:defRPr/>
            </a:pPr>
            <a:endParaRPr lang="en-US" sz="2000" dirty="0" smtClean="0"/>
          </a:p>
          <a:p>
            <a:pPr marL="514350" indent="-514350" eaLnBrk="1" hangingPunct="1">
              <a:buFont typeface="+mj-lt"/>
              <a:buAutoNum type="romanUcPeriod"/>
              <a:defRPr/>
            </a:pPr>
            <a:endParaRPr lang="en-US" sz="2000" dirty="0" smtClean="0"/>
          </a:p>
          <a:p>
            <a:pPr eaLnBrk="1" hangingPunct="1">
              <a:defRPr/>
            </a:pPr>
            <a:endParaRPr lang="en-US" sz="1600" dirty="0" smtClean="0">
              <a:solidFill>
                <a:srgbClr val="0000CC"/>
              </a:solidFill>
            </a:endParaRPr>
          </a:p>
        </p:txBody>
      </p:sp>
      <p:sp>
        <p:nvSpPr>
          <p:cNvPr id="6" name="Slide Number Placeholder 21"/>
          <p:cNvSpPr txBox="1">
            <a:spLocks/>
          </p:cNvSpPr>
          <p:nvPr/>
        </p:nvSpPr>
        <p:spPr>
          <a:xfrm>
            <a:off x="228600" y="6324600"/>
            <a:ext cx="4572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pPr algn="ctr"/>
            <a:r>
              <a:rPr lang="en-US" dirty="0" smtClean="0"/>
              <a:t>What is Lean?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382000" cy="44196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</a:pPr>
            <a:r>
              <a:rPr lang="en-US" dirty="0" smtClean="0"/>
              <a:t>“Lean” is a name for a set tools that help us think differently about the work</a:t>
            </a:r>
            <a:r>
              <a:rPr lang="en-US" dirty="0"/>
              <a:t> </a:t>
            </a:r>
            <a:r>
              <a:rPr lang="en-US" dirty="0" smtClean="0"/>
              <a:t>that we do each day.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Tools for adding value at the pull of the customer (patient)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Thinking that includes:</a:t>
            </a:r>
            <a:endParaRPr lang="en-US" sz="3600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/>
              <a:t>How can we improve what we do so it’s </a:t>
            </a:r>
            <a:r>
              <a:rPr lang="en-US" sz="1600" b="1" dirty="0" smtClean="0"/>
              <a:t>better for our patients</a:t>
            </a:r>
            <a:r>
              <a:rPr lang="en-US" sz="1600" dirty="0" smtClean="0"/>
              <a:t>, </a:t>
            </a:r>
            <a:r>
              <a:rPr lang="en-US" sz="1600" b="1" dirty="0" smtClean="0"/>
              <a:t>better for us</a:t>
            </a:r>
            <a:r>
              <a:rPr lang="en-US" sz="1600" dirty="0" smtClean="0"/>
              <a:t>, and </a:t>
            </a:r>
            <a:r>
              <a:rPr lang="en-US" sz="1600" b="1" dirty="0" smtClean="0"/>
              <a:t>better for our colleagues?</a:t>
            </a:r>
            <a:endParaRPr lang="en-US" sz="1600" dirty="0" smtClean="0"/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/>
              <a:t>How can we </a:t>
            </a:r>
            <a:r>
              <a:rPr lang="en-US" sz="1600" b="1" dirty="0" smtClean="0"/>
              <a:t>lead</a:t>
            </a:r>
            <a:r>
              <a:rPr lang="en-US" sz="1600" dirty="0" smtClean="0"/>
              <a:t>, </a:t>
            </a:r>
            <a:r>
              <a:rPr lang="en-US" sz="1600" b="1" dirty="0" smtClean="0"/>
              <a:t>enable</a:t>
            </a:r>
            <a:r>
              <a:rPr lang="en-US" sz="1600" dirty="0" smtClean="0"/>
              <a:t> and </a:t>
            </a:r>
            <a:r>
              <a:rPr lang="en-US" sz="1600" b="1" dirty="0" smtClean="0"/>
              <a:t>develop</a:t>
            </a:r>
            <a:r>
              <a:rPr lang="en-US" sz="1600" dirty="0" smtClean="0"/>
              <a:t> </a:t>
            </a:r>
            <a:r>
              <a:rPr lang="en-US" sz="1600" i="1" dirty="0" smtClean="0"/>
              <a:t>people</a:t>
            </a:r>
            <a:r>
              <a:rPr lang="en-US" sz="1600" dirty="0" smtClean="0"/>
              <a:t> to continue to improve care for patients </a:t>
            </a:r>
            <a:r>
              <a:rPr lang="en-US" sz="1600" u="sng" dirty="0" smtClean="0"/>
              <a:t>now</a:t>
            </a:r>
            <a:r>
              <a:rPr lang="en-US" sz="1600" dirty="0" smtClean="0"/>
              <a:t> and in the </a:t>
            </a:r>
            <a:r>
              <a:rPr lang="en-US" sz="1600" u="sng" dirty="0" smtClean="0"/>
              <a:t>future</a:t>
            </a:r>
            <a:r>
              <a:rPr lang="en-US" sz="1600" dirty="0" smtClean="0"/>
              <a:t>? </a:t>
            </a: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/>
              <a:t>Developing of a culture of continuous improvement</a:t>
            </a:r>
          </a:p>
          <a:p>
            <a:pPr marL="457200" lvl="1" indent="0">
              <a:buNone/>
            </a:pPr>
            <a:endParaRPr lang="en-US" sz="1200" dirty="0" smtClean="0"/>
          </a:p>
          <a:p>
            <a:pPr lvl="1">
              <a:buFont typeface="Arial" pitchFamily="34" charset="0"/>
              <a:buChar char="•"/>
            </a:pPr>
            <a:endParaRPr lang="en-US" sz="1200" dirty="0" smtClean="0"/>
          </a:p>
          <a:p>
            <a:pPr lvl="1">
              <a:buFont typeface="Arial" pitchFamily="34" charset="0"/>
              <a:buChar char="•"/>
            </a:pPr>
            <a:endParaRPr lang="en-US" sz="1200" dirty="0" smtClean="0"/>
          </a:p>
        </p:txBody>
      </p:sp>
      <p:sp>
        <p:nvSpPr>
          <p:cNvPr id="7" name="Slide Number Placeholder 21"/>
          <p:cNvSpPr txBox="1">
            <a:spLocks/>
          </p:cNvSpPr>
          <p:nvPr/>
        </p:nvSpPr>
        <p:spPr bwMode="auto">
          <a:xfrm>
            <a:off x="228600" y="63246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5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152400"/>
            <a:ext cx="9144000" cy="685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/>
              <a:t>5 Whys – Group Exercise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990600"/>
            <a:ext cx="7772400" cy="5562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000" dirty="0" smtClean="0"/>
              <a:t>What is the </a:t>
            </a:r>
            <a:r>
              <a:rPr lang="en-US" sz="2000" b="1" u="sng" dirty="0" smtClean="0"/>
              <a:t>real</a:t>
            </a:r>
            <a:r>
              <a:rPr lang="en-US" sz="2000" dirty="0" smtClean="0"/>
              <a:t> problem?  What is the root cause?</a:t>
            </a:r>
            <a:r>
              <a:rPr lang="en-US" sz="2400" dirty="0" smtClean="0"/>
              <a:t>  </a:t>
            </a:r>
          </a:p>
          <a:p>
            <a:pPr lvl="1" eaLnBrk="1" hangingPunct="1">
              <a:defRPr/>
            </a:pPr>
            <a:r>
              <a:rPr lang="en-US" sz="1800" dirty="0" smtClean="0"/>
              <a:t>Ask why 5 times</a:t>
            </a:r>
          </a:p>
          <a:p>
            <a:pPr lvl="1" eaLnBrk="1" hangingPunct="1">
              <a:defRPr/>
            </a:pPr>
            <a:r>
              <a:rPr lang="en-US" sz="1800" dirty="0" smtClean="0"/>
              <a:t>Purpose – to discover the root cause</a:t>
            </a:r>
          </a:p>
          <a:p>
            <a:pPr lvl="1" eaLnBrk="1" hangingPunct="1">
              <a:defRPr/>
            </a:pPr>
            <a:endParaRPr lang="en-US" sz="1050" dirty="0" smtClean="0"/>
          </a:p>
          <a:p>
            <a:pPr eaLnBrk="1" hangingPunct="1">
              <a:defRPr/>
            </a:pPr>
            <a:r>
              <a:rPr lang="en-US" sz="2000" b="1" u="sng" dirty="0" smtClean="0"/>
              <a:t>Example</a:t>
            </a:r>
            <a:r>
              <a:rPr lang="en-US" sz="2000" b="1" dirty="0" smtClean="0"/>
              <a:t>:</a:t>
            </a:r>
            <a:r>
              <a:rPr lang="en-US" sz="2000" dirty="0" smtClean="0">
                <a:solidFill>
                  <a:srgbClr val="0000CC"/>
                </a:solidFill>
              </a:rPr>
              <a:t> </a:t>
            </a:r>
            <a:r>
              <a:rPr lang="en-US" sz="2000" dirty="0" smtClean="0"/>
              <a:t>Your practice is struggling to improve outcomes for diabetic patients.  Run through a 5-Whys scenario that could take place between a nurse case manager and the patient. </a:t>
            </a:r>
          </a:p>
          <a:p>
            <a:pPr marL="0" indent="0" eaLnBrk="1" hangingPunct="1">
              <a:buNone/>
              <a:defRPr/>
            </a:pPr>
            <a:endParaRPr lang="en-US" sz="2000" dirty="0" smtClean="0"/>
          </a:p>
          <a:p>
            <a:pPr marL="514350" indent="-514350" eaLnBrk="1" hangingPunct="1">
              <a:buFont typeface="+mj-lt"/>
              <a:buAutoNum type="romanUcPeriod"/>
              <a:defRPr/>
            </a:pPr>
            <a:endParaRPr lang="en-US" sz="2000" dirty="0" smtClean="0"/>
          </a:p>
          <a:p>
            <a:pPr eaLnBrk="1" hangingPunct="1">
              <a:defRPr/>
            </a:pPr>
            <a:endParaRPr lang="en-US" sz="1600" dirty="0" smtClean="0">
              <a:solidFill>
                <a:srgbClr val="0000CC"/>
              </a:solidFill>
            </a:endParaRPr>
          </a:p>
        </p:txBody>
      </p:sp>
      <p:sp>
        <p:nvSpPr>
          <p:cNvPr id="6" name="Slide Number Placeholder 21"/>
          <p:cNvSpPr txBox="1">
            <a:spLocks/>
          </p:cNvSpPr>
          <p:nvPr/>
        </p:nvSpPr>
        <p:spPr>
          <a:xfrm>
            <a:off x="228600" y="6324600"/>
            <a:ext cx="4572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23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/>
              <a:t>5 Guiding Principles of Lean</a:t>
            </a:r>
          </a:p>
        </p:txBody>
      </p:sp>
      <p:sp>
        <p:nvSpPr>
          <p:cNvPr id="3678212" name="Oval 4"/>
          <p:cNvSpPr>
            <a:spLocks noChangeArrowheads="1"/>
          </p:cNvSpPr>
          <p:nvPr/>
        </p:nvSpPr>
        <p:spPr bwMode="auto">
          <a:xfrm>
            <a:off x="1120775" y="2376487"/>
            <a:ext cx="1520825" cy="1271588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Clr>
                <a:srgbClr val="151C77"/>
              </a:buClr>
              <a:buSzPct val="80000"/>
              <a:buFont typeface="Wingdings" pitchFamily="2" charset="2"/>
              <a:buChar char="•"/>
              <a:defRPr/>
            </a:pPr>
            <a:endParaRPr lang="en-US" sz="1400" i="1">
              <a:latin typeface="Arial" pitchFamily="34" charset="0"/>
            </a:endParaRPr>
          </a:p>
        </p:txBody>
      </p:sp>
      <p:sp>
        <p:nvSpPr>
          <p:cNvPr id="3678213" name="Oval 5"/>
          <p:cNvSpPr>
            <a:spLocks noChangeArrowheads="1"/>
          </p:cNvSpPr>
          <p:nvPr/>
        </p:nvSpPr>
        <p:spPr bwMode="auto">
          <a:xfrm>
            <a:off x="2087563" y="4432300"/>
            <a:ext cx="1520825" cy="1266825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Clr>
                <a:srgbClr val="151C77"/>
              </a:buClr>
              <a:buSzPct val="80000"/>
              <a:buFont typeface="Wingdings" pitchFamily="2" charset="2"/>
              <a:buChar char="•"/>
              <a:defRPr/>
            </a:pPr>
            <a:endParaRPr lang="en-US" sz="1400" i="1">
              <a:latin typeface="Arial" pitchFamily="34" charset="0"/>
            </a:endParaRPr>
          </a:p>
        </p:txBody>
      </p:sp>
      <p:sp>
        <p:nvSpPr>
          <p:cNvPr id="3678214" name="Oval 6"/>
          <p:cNvSpPr>
            <a:spLocks noChangeArrowheads="1"/>
          </p:cNvSpPr>
          <p:nvPr/>
        </p:nvSpPr>
        <p:spPr bwMode="auto">
          <a:xfrm>
            <a:off x="4719638" y="4291012"/>
            <a:ext cx="1520825" cy="1271588"/>
          </a:xfrm>
          <a:prstGeom prst="ellipse">
            <a:avLst/>
          </a:prstGeom>
          <a:gradFill flip="none" rotWithShape="1">
            <a:gsLst>
              <a:gs pos="0">
                <a:srgbClr val="6666FF">
                  <a:shade val="30000"/>
                  <a:satMod val="115000"/>
                </a:srgbClr>
              </a:gs>
              <a:gs pos="50000">
                <a:srgbClr val="6666FF">
                  <a:shade val="67500"/>
                  <a:satMod val="115000"/>
                </a:srgbClr>
              </a:gs>
              <a:gs pos="100000">
                <a:srgbClr val="6666FF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Clr>
                <a:srgbClr val="151C77"/>
              </a:buClr>
              <a:buSzPct val="80000"/>
              <a:buFont typeface="Wingdings" pitchFamily="2" charset="2"/>
              <a:buChar char="•"/>
              <a:defRPr/>
            </a:pPr>
            <a:endParaRPr lang="en-US" sz="1400" i="1">
              <a:latin typeface="Arial" pitchFamily="34" charset="0"/>
            </a:endParaRPr>
          </a:p>
        </p:txBody>
      </p:sp>
      <p:sp>
        <p:nvSpPr>
          <p:cNvPr id="3678215" name="Oval 7"/>
          <p:cNvSpPr>
            <a:spLocks noChangeArrowheads="1"/>
          </p:cNvSpPr>
          <p:nvPr/>
        </p:nvSpPr>
        <p:spPr bwMode="auto">
          <a:xfrm>
            <a:off x="5486400" y="2438400"/>
            <a:ext cx="1520825" cy="1271587"/>
          </a:xfrm>
          <a:prstGeom prst="ellipse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tint val="53725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Clr>
                <a:srgbClr val="151C77"/>
              </a:buClr>
              <a:buSzPct val="80000"/>
              <a:buFont typeface="Wingdings" pitchFamily="2" charset="2"/>
              <a:buChar char="•"/>
              <a:defRPr/>
            </a:pPr>
            <a:endParaRPr lang="en-US" sz="1400" i="1">
              <a:latin typeface="Arial" pitchFamily="34" charset="0"/>
            </a:endParaRPr>
          </a:p>
        </p:txBody>
      </p:sp>
      <p:sp>
        <p:nvSpPr>
          <p:cNvPr id="3678216" name="Oval 8"/>
          <p:cNvSpPr>
            <a:spLocks noChangeArrowheads="1"/>
          </p:cNvSpPr>
          <p:nvPr/>
        </p:nvSpPr>
        <p:spPr bwMode="auto">
          <a:xfrm>
            <a:off x="3321050" y="1428750"/>
            <a:ext cx="1520825" cy="1270000"/>
          </a:xfrm>
          <a:prstGeom prst="ellipse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tint val="53725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Clr>
                <a:srgbClr val="151C77"/>
              </a:buClr>
              <a:buSzPct val="80000"/>
              <a:buFont typeface="Wingdings" pitchFamily="2" charset="2"/>
              <a:buChar char="•"/>
              <a:defRPr/>
            </a:pPr>
            <a:endParaRPr lang="en-US" sz="1400" i="1">
              <a:latin typeface="Arial" pitchFamily="34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555750" y="3732212"/>
            <a:ext cx="619125" cy="766763"/>
            <a:chOff x="861" y="2578"/>
            <a:chExt cx="493" cy="664"/>
          </a:xfrm>
        </p:grpSpPr>
        <p:sp>
          <p:nvSpPr>
            <p:cNvPr id="3678218" name="Freeform 10"/>
            <p:cNvSpPr>
              <a:spLocks/>
            </p:cNvSpPr>
            <p:nvPr/>
          </p:nvSpPr>
          <p:spPr bwMode="auto">
            <a:xfrm>
              <a:off x="861" y="2629"/>
              <a:ext cx="493" cy="613"/>
            </a:xfrm>
            <a:custGeom>
              <a:avLst/>
              <a:gdLst/>
              <a:ahLst/>
              <a:cxnLst>
                <a:cxn ang="0">
                  <a:pos x="456" y="605"/>
                </a:cxn>
                <a:cxn ang="0">
                  <a:pos x="426" y="593"/>
                </a:cxn>
                <a:cxn ang="0">
                  <a:pos x="393" y="578"/>
                </a:cxn>
                <a:cxn ang="0">
                  <a:pos x="365" y="558"/>
                </a:cxn>
                <a:cxn ang="0">
                  <a:pos x="331" y="531"/>
                </a:cxn>
                <a:cxn ang="0">
                  <a:pos x="301" y="499"/>
                </a:cxn>
                <a:cxn ang="0">
                  <a:pos x="270" y="461"/>
                </a:cxn>
                <a:cxn ang="0">
                  <a:pos x="243" y="422"/>
                </a:cxn>
                <a:cxn ang="0">
                  <a:pos x="214" y="383"/>
                </a:cxn>
                <a:cxn ang="0">
                  <a:pos x="188" y="340"/>
                </a:cxn>
                <a:cxn ang="0">
                  <a:pos x="163" y="294"/>
                </a:cxn>
                <a:cxn ang="0">
                  <a:pos x="142" y="243"/>
                </a:cxn>
                <a:cxn ang="0">
                  <a:pos x="124" y="195"/>
                </a:cxn>
                <a:cxn ang="0">
                  <a:pos x="113" y="150"/>
                </a:cxn>
                <a:cxn ang="0">
                  <a:pos x="20" y="129"/>
                </a:cxn>
                <a:cxn ang="0">
                  <a:pos x="51" y="115"/>
                </a:cxn>
                <a:cxn ang="0">
                  <a:pos x="77" y="99"/>
                </a:cxn>
                <a:cxn ang="0">
                  <a:pos x="100" y="84"/>
                </a:cxn>
                <a:cxn ang="0">
                  <a:pos x="121" y="65"/>
                </a:cxn>
                <a:cxn ang="0">
                  <a:pos x="149" y="40"/>
                </a:cxn>
                <a:cxn ang="0">
                  <a:pos x="172" y="11"/>
                </a:cxn>
                <a:cxn ang="0">
                  <a:pos x="191" y="7"/>
                </a:cxn>
                <a:cxn ang="0">
                  <a:pos x="206" y="29"/>
                </a:cxn>
                <a:cxn ang="0">
                  <a:pos x="225" y="54"/>
                </a:cxn>
                <a:cxn ang="0">
                  <a:pos x="244" y="72"/>
                </a:cxn>
                <a:cxn ang="0">
                  <a:pos x="267" y="93"/>
                </a:cxn>
                <a:cxn ang="0">
                  <a:pos x="288" y="113"/>
                </a:cxn>
                <a:cxn ang="0">
                  <a:pos x="309" y="131"/>
                </a:cxn>
                <a:cxn ang="0">
                  <a:pos x="329" y="147"/>
                </a:cxn>
                <a:cxn ang="0">
                  <a:pos x="358" y="166"/>
                </a:cxn>
                <a:cxn ang="0">
                  <a:pos x="243" y="192"/>
                </a:cxn>
                <a:cxn ang="0">
                  <a:pos x="260" y="261"/>
                </a:cxn>
                <a:cxn ang="0">
                  <a:pos x="274" y="306"/>
                </a:cxn>
                <a:cxn ang="0">
                  <a:pos x="297" y="361"/>
                </a:cxn>
                <a:cxn ang="0">
                  <a:pos x="316" y="403"/>
                </a:cxn>
                <a:cxn ang="0">
                  <a:pos x="331" y="432"/>
                </a:cxn>
                <a:cxn ang="0">
                  <a:pos x="352" y="470"/>
                </a:cxn>
                <a:cxn ang="0">
                  <a:pos x="371" y="495"/>
                </a:cxn>
                <a:cxn ang="0">
                  <a:pos x="399" y="524"/>
                </a:cxn>
                <a:cxn ang="0">
                  <a:pos x="430" y="548"/>
                </a:cxn>
                <a:cxn ang="0">
                  <a:pos x="492" y="578"/>
                </a:cxn>
              </a:cxnLst>
              <a:rect l="0" t="0" r="r" b="b"/>
              <a:pathLst>
                <a:path w="493" h="613">
                  <a:moveTo>
                    <a:pt x="487" y="612"/>
                  </a:moveTo>
                  <a:lnTo>
                    <a:pt x="456" y="605"/>
                  </a:lnTo>
                  <a:lnTo>
                    <a:pt x="444" y="599"/>
                  </a:lnTo>
                  <a:lnTo>
                    <a:pt x="426" y="593"/>
                  </a:lnTo>
                  <a:lnTo>
                    <a:pt x="410" y="585"/>
                  </a:lnTo>
                  <a:lnTo>
                    <a:pt x="393" y="578"/>
                  </a:lnTo>
                  <a:lnTo>
                    <a:pt x="378" y="569"/>
                  </a:lnTo>
                  <a:lnTo>
                    <a:pt x="365" y="558"/>
                  </a:lnTo>
                  <a:lnTo>
                    <a:pt x="350" y="548"/>
                  </a:lnTo>
                  <a:lnTo>
                    <a:pt x="331" y="531"/>
                  </a:lnTo>
                  <a:lnTo>
                    <a:pt x="316" y="515"/>
                  </a:lnTo>
                  <a:lnTo>
                    <a:pt x="301" y="499"/>
                  </a:lnTo>
                  <a:lnTo>
                    <a:pt x="283" y="481"/>
                  </a:lnTo>
                  <a:lnTo>
                    <a:pt x="270" y="461"/>
                  </a:lnTo>
                  <a:lnTo>
                    <a:pt x="254" y="440"/>
                  </a:lnTo>
                  <a:lnTo>
                    <a:pt x="243" y="422"/>
                  </a:lnTo>
                  <a:lnTo>
                    <a:pt x="226" y="400"/>
                  </a:lnTo>
                  <a:lnTo>
                    <a:pt x="214" y="383"/>
                  </a:lnTo>
                  <a:lnTo>
                    <a:pt x="200" y="361"/>
                  </a:lnTo>
                  <a:lnTo>
                    <a:pt x="188" y="340"/>
                  </a:lnTo>
                  <a:lnTo>
                    <a:pt x="175" y="314"/>
                  </a:lnTo>
                  <a:lnTo>
                    <a:pt x="163" y="294"/>
                  </a:lnTo>
                  <a:lnTo>
                    <a:pt x="153" y="268"/>
                  </a:lnTo>
                  <a:lnTo>
                    <a:pt x="142" y="243"/>
                  </a:lnTo>
                  <a:lnTo>
                    <a:pt x="132" y="220"/>
                  </a:lnTo>
                  <a:lnTo>
                    <a:pt x="124" y="195"/>
                  </a:lnTo>
                  <a:lnTo>
                    <a:pt x="118" y="173"/>
                  </a:lnTo>
                  <a:lnTo>
                    <a:pt x="113" y="150"/>
                  </a:lnTo>
                  <a:lnTo>
                    <a:pt x="0" y="138"/>
                  </a:lnTo>
                  <a:lnTo>
                    <a:pt x="20" y="129"/>
                  </a:lnTo>
                  <a:lnTo>
                    <a:pt x="34" y="122"/>
                  </a:lnTo>
                  <a:lnTo>
                    <a:pt x="51" y="115"/>
                  </a:lnTo>
                  <a:lnTo>
                    <a:pt x="65" y="108"/>
                  </a:lnTo>
                  <a:lnTo>
                    <a:pt x="77" y="99"/>
                  </a:lnTo>
                  <a:lnTo>
                    <a:pt x="89" y="93"/>
                  </a:lnTo>
                  <a:lnTo>
                    <a:pt x="100" y="84"/>
                  </a:lnTo>
                  <a:lnTo>
                    <a:pt x="110" y="76"/>
                  </a:lnTo>
                  <a:lnTo>
                    <a:pt x="121" y="65"/>
                  </a:lnTo>
                  <a:lnTo>
                    <a:pt x="134" y="53"/>
                  </a:lnTo>
                  <a:lnTo>
                    <a:pt x="149" y="40"/>
                  </a:lnTo>
                  <a:lnTo>
                    <a:pt x="161" y="26"/>
                  </a:lnTo>
                  <a:lnTo>
                    <a:pt x="172" y="11"/>
                  </a:lnTo>
                  <a:lnTo>
                    <a:pt x="184" y="0"/>
                  </a:lnTo>
                  <a:lnTo>
                    <a:pt x="191" y="7"/>
                  </a:lnTo>
                  <a:lnTo>
                    <a:pt x="198" y="20"/>
                  </a:lnTo>
                  <a:lnTo>
                    <a:pt x="206" y="29"/>
                  </a:lnTo>
                  <a:lnTo>
                    <a:pt x="216" y="43"/>
                  </a:lnTo>
                  <a:lnTo>
                    <a:pt x="225" y="54"/>
                  </a:lnTo>
                  <a:lnTo>
                    <a:pt x="235" y="64"/>
                  </a:lnTo>
                  <a:lnTo>
                    <a:pt x="244" y="72"/>
                  </a:lnTo>
                  <a:lnTo>
                    <a:pt x="254" y="84"/>
                  </a:lnTo>
                  <a:lnTo>
                    <a:pt x="267" y="93"/>
                  </a:lnTo>
                  <a:lnTo>
                    <a:pt x="276" y="104"/>
                  </a:lnTo>
                  <a:lnTo>
                    <a:pt x="288" y="113"/>
                  </a:lnTo>
                  <a:lnTo>
                    <a:pt x="298" y="124"/>
                  </a:lnTo>
                  <a:lnTo>
                    <a:pt x="309" y="131"/>
                  </a:lnTo>
                  <a:lnTo>
                    <a:pt x="320" y="139"/>
                  </a:lnTo>
                  <a:lnTo>
                    <a:pt x="329" y="147"/>
                  </a:lnTo>
                  <a:lnTo>
                    <a:pt x="341" y="155"/>
                  </a:lnTo>
                  <a:lnTo>
                    <a:pt x="358" y="166"/>
                  </a:lnTo>
                  <a:lnTo>
                    <a:pt x="238" y="161"/>
                  </a:lnTo>
                  <a:lnTo>
                    <a:pt x="243" y="192"/>
                  </a:lnTo>
                  <a:lnTo>
                    <a:pt x="248" y="216"/>
                  </a:lnTo>
                  <a:lnTo>
                    <a:pt x="260" y="261"/>
                  </a:lnTo>
                  <a:lnTo>
                    <a:pt x="267" y="282"/>
                  </a:lnTo>
                  <a:lnTo>
                    <a:pt x="274" y="306"/>
                  </a:lnTo>
                  <a:lnTo>
                    <a:pt x="287" y="340"/>
                  </a:lnTo>
                  <a:lnTo>
                    <a:pt x="297" y="361"/>
                  </a:lnTo>
                  <a:lnTo>
                    <a:pt x="307" y="385"/>
                  </a:lnTo>
                  <a:lnTo>
                    <a:pt x="316" y="403"/>
                  </a:lnTo>
                  <a:lnTo>
                    <a:pt x="323" y="417"/>
                  </a:lnTo>
                  <a:lnTo>
                    <a:pt x="331" y="432"/>
                  </a:lnTo>
                  <a:lnTo>
                    <a:pt x="340" y="449"/>
                  </a:lnTo>
                  <a:lnTo>
                    <a:pt x="352" y="470"/>
                  </a:lnTo>
                  <a:lnTo>
                    <a:pt x="361" y="484"/>
                  </a:lnTo>
                  <a:lnTo>
                    <a:pt x="371" y="495"/>
                  </a:lnTo>
                  <a:lnTo>
                    <a:pt x="388" y="511"/>
                  </a:lnTo>
                  <a:lnTo>
                    <a:pt x="399" y="524"/>
                  </a:lnTo>
                  <a:lnTo>
                    <a:pt x="416" y="536"/>
                  </a:lnTo>
                  <a:lnTo>
                    <a:pt x="430" y="548"/>
                  </a:lnTo>
                  <a:lnTo>
                    <a:pt x="448" y="559"/>
                  </a:lnTo>
                  <a:lnTo>
                    <a:pt x="492" y="578"/>
                  </a:lnTo>
                  <a:lnTo>
                    <a:pt x="487" y="612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19" name="Freeform 11"/>
            <p:cNvSpPr>
              <a:spLocks/>
            </p:cNvSpPr>
            <p:nvPr/>
          </p:nvSpPr>
          <p:spPr bwMode="auto">
            <a:xfrm>
              <a:off x="1108" y="2742"/>
              <a:ext cx="120" cy="51"/>
            </a:xfrm>
            <a:custGeom>
              <a:avLst/>
              <a:gdLst/>
              <a:ahLst/>
              <a:cxnLst>
                <a:cxn ang="0">
                  <a:pos x="111" y="51"/>
                </a:cxn>
                <a:cxn ang="0">
                  <a:pos x="117" y="5"/>
                </a:cxn>
                <a:cxn ang="0">
                  <a:pos x="0" y="0"/>
                </a:cxn>
                <a:cxn ang="0">
                  <a:pos x="0" y="22"/>
                </a:cxn>
                <a:cxn ang="0">
                  <a:pos x="5" y="45"/>
                </a:cxn>
                <a:cxn ang="0">
                  <a:pos x="111" y="51"/>
                </a:cxn>
              </a:cxnLst>
              <a:rect l="0" t="0" r="r" b="b"/>
              <a:pathLst>
                <a:path w="118" h="52">
                  <a:moveTo>
                    <a:pt x="111" y="51"/>
                  </a:moveTo>
                  <a:lnTo>
                    <a:pt x="117" y="5"/>
                  </a:lnTo>
                  <a:lnTo>
                    <a:pt x="0" y="0"/>
                  </a:lnTo>
                  <a:lnTo>
                    <a:pt x="0" y="22"/>
                  </a:lnTo>
                  <a:lnTo>
                    <a:pt x="5" y="45"/>
                  </a:lnTo>
                  <a:lnTo>
                    <a:pt x="111" y="51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0" name="Freeform 12"/>
            <p:cNvSpPr>
              <a:spLocks/>
            </p:cNvSpPr>
            <p:nvPr/>
          </p:nvSpPr>
          <p:spPr bwMode="auto">
            <a:xfrm>
              <a:off x="862" y="2722"/>
              <a:ext cx="116" cy="58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6" y="0"/>
                </a:cxn>
                <a:cxn ang="0">
                  <a:pos x="116" y="6"/>
                </a:cxn>
                <a:cxn ang="0">
                  <a:pos x="110" y="57"/>
                </a:cxn>
                <a:cxn ang="0">
                  <a:pos x="0" y="41"/>
                </a:cxn>
              </a:cxnLst>
              <a:rect l="0" t="0" r="r" b="b"/>
              <a:pathLst>
                <a:path w="117" h="58">
                  <a:moveTo>
                    <a:pt x="0" y="41"/>
                  </a:moveTo>
                  <a:lnTo>
                    <a:pt x="6" y="0"/>
                  </a:lnTo>
                  <a:lnTo>
                    <a:pt x="116" y="6"/>
                  </a:lnTo>
                  <a:lnTo>
                    <a:pt x="110" y="57"/>
                  </a:lnTo>
                  <a:lnTo>
                    <a:pt x="0" y="41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1" name="Freeform 13"/>
            <p:cNvSpPr>
              <a:spLocks/>
            </p:cNvSpPr>
            <p:nvPr/>
          </p:nvSpPr>
          <p:spPr bwMode="auto">
            <a:xfrm>
              <a:off x="867" y="2578"/>
              <a:ext cx="487" cy="628"/>
            </a:xfrm>
            <a:custGeom>
              <a:avLst/>
              <a:gdLst/>
              <a:ahLst/>
              <a:cxnLst>
                <a:cxn ang="0">
                  <a:pos x="457" y="620"/>
                </a:cxn>
                <a:cxn ang="0">
                  <a:pos x="426" y="608"/>
                </a:cxn>
                <a:cxn ang="0">
                  <a:pos x="393" y="594"/>
                </a:cxn>
                <a:cxn ang="0">
                  <a:pos x="363" y="572"/>
                </a:cxn>
                <a:cxn ang="0">
                  <a:pos x="332" y="546"/>
                </a:cxn>
                <a:cxn ang="0">
                  <a:pos x="300" y="514"/>
                </a:cxn>
                <a:cxn ang="0">
                  <a:pos x="268" y="474"/>
                </a:cxn>
                <a:cxn ang="0">
                  <a:pos x="241" y="434"/>
                </a:cxn>
                <a:cxn ang="0">
                  <a:pos x="213" y="394"/>
                </a:cxn>
                <a:cxn ang="0">
                  <a:pos x="188" y="351"/>
                </a:cxn>
                <a:cxn ang="0">
                  <a:pos x="164" y="302"/>
                </a:cxn>
                <a:cxn ang="0">
                  <a:pos x="142" y="252"/>
                </a:cxn>
                <a:cxn ang="0">
                  <a:pos x="124" y="201"/>
                </a:cxn>
                <a:cxn ang="0">
                  <a:pos x="114" y="156"/>
                </a:cxn>
                <a:cxn ang="0">
                  <a:pos x="20" y="137"/>
                </a:cxn>
                <a:cxn ang="0">
                  <a:pos x="51" y="121"/>
                </a:cxn>
                <a:cxn ang="0">
                  <a:pos x="78" y="105"/>
                </a:cxn>
                <a:cxn ang="0">
                  <a:pos x="101" y="89"/>
                </a:cxn>
                <a:cxn ang="0">
                  <a:pos x="122" y="70"/>
                </a:cxn>
                <a:cxn ang="0">
                  <a:pos x="150" y="43"/>
                </a:cxn>
                <a:cxn ang="0">
                  <a:pos x="174" y="12"/>
                </a:cxn>
                <a:cxn ang="0">
                  <a:pos x="192" y="10"/>
                </a:cxn>
                <a:cxn ang="0">
                  <a:pos x="207" y="32"/>
                </a:cxn>
                <a:cxn ang="0">
                  <a:pos x="227" y="57"/>
                </a:cxn>
                <a:cxn ang="0">
                  <a:pos x="245" y="76"/>
                </a:cxn>
                <a:cxn ang="0">
                  <a:pos x="268" y="96"/>
                </a:cxn>
                <a:cxn ang="0">
                  <a:pos x="288" y="117"/>
                </a:cxn>
                <a:cxn ang="0">
                  <a:pos x="310" y="135"/>
                </a:cxn>
                <a:cxn ang="0">
                  <a:pos x="330" y="150"/>
                </a:cxn>
                <a:cxn ang="0">
                  <a:pos x="358" y="170"/>
                </a:cxn>
                <a:cxn ang="0">
                  <a:pos x="242" y="198"/>
                </a:cxn>
                <a:cxn ang="0">
                  <a:pos x="261" y="269"/>
                </a:cxn>
                <a:cxn ang="0">
                  <a:pos x="274" y="313"/>
                </a:cxn>
                <a:cxn ang="0">
                  <a:pos x="295" y="373"/>
                </a:cxn>
                <a:cxn ang="0">
                  <a:pos x="314" y="419"/>
                </a:cxn>
                <a:cxn ang="0">
                  <a:pos x="330" y="454"/>
                </a:cxn>
                <a:cxn ang="0">
                  <a:pos x="350" y="492"/>
                </a:cxn>
                <a:cxn ang="0">
                  <a:pos x="372" y="526"/>
                </a:cxn>
                <a:cxn ang="0">
                  <a:pos x="398" y="555"/>
                </a:cxn>
                <a:cxn ang="0">
                  <a:pos x="427" y="582"/>
                </a:cxn>
                <a:cxn ang="0">
                  <a:pos x="459" y="607"/>
                </a:cxn>
              </a:cxnLst>
              <a:rect l="0" t="0" r="r" b="b"/>
              <a:pathLst>
                <a:path w="487" h="628">
                  <a:moveTo>
                    <a:pt x="486" y="627"/>
                  </a:moveTo>
                  <a:lnTo>
                    <a:pt x="457" y="620"/>
                  </a:lnTo>
                  <a:lnTo>
                    <a:pt x="442" y="614"/>
                  </a:lnTo>
                  <a:lnTo>
                    <a:pt x="426" y="608"/>
                  </a:lnTo>
                  <a:lnTo>
                    <a:pt x="408" y="600"/>
                  </a:lnTo>
                  <a:lnTo>
                    <a:pt x="393" y="594"/>
                  </a:lnTo>
                  <a:lnTo>
                    <a:pt x="378" y="585"/>
                  </a:lnTo>
                  <a:lnTo>
                    <a:pt x="363" y="572"/>
                  </a:lnTo>
                  <a:lnTo>
                    <a:pt x="348" y="560"/>
                  </a:lnTo>
                  <a:lnTo>
                    <a:pt x="332" y="546"/>
                  </a:lnTo>
                  <a:lnTo>
                    <a:pt x="316" y="530"/>
                  </a:lnTo>
                  <a:lnTo>
                    <a:pt x="300" y="514"/>
                  </a:lnTo>
                  <a:lnTo>
                    <a:pt x="283" y="495"/>
                  </a:lnTo>
                  <a:lnTo>
                    <a:pt x="268" y="474"/>
                  </a:lnTo>
                  <a:lnTo>
                    <a:pt x="252" y="453"/>
                  </a:lnTo>
                  <a:lnTo>
                    <a:pt x="241" y="434"/>
                  </a:lnTo>
                  <a:lnTo>
                    <a:pt x="226" y="412"/>
                  </a:lnTo>
                  <a:lnTo>
                    <a:pt x="213" y="394"/>
                  </a:lnTo>
                  <a:lnTo>
                    <a:pt x="201" y="372"/>
                  </a:lnTo>
                  <a:lnTo>
                    <a:pt x="188" y="351"/>
                  </a:lnTo>
                  <a:lnTo>
                    <a:pt x="174" y="325"/>
                  </a:lnTo>
                  <a:lnTo>
                    <a:pt x="164" y="302"/>
                  </a:lnTo>
                  <a:lnTo>
                    <a:pt x="153" y="277"/>
                  </a:lnTo>
                  <a:lnTo>
                    <a:pt x="142" y="252"/>
                  </a:lnTo>
                  <a:lnTo>
                    <a:pt x="133" y="226"/>
                  </a:lnTo>
                  <a:lnTo>
                    <a:pt x="124" y="201"/>
                  </a:lnTo>
                  <a:lnTo>
                    <a:pt x="118" y="181"/>
                  </a:lnTo>
                  <a:lnTo>
                    <a:pt x="114" y="156"/>
                  </a:lnTo>
                  <a:lnTo>
                    <a:pt x="0" y="144"/>
                  </a:lnTo>
                  <a:lnTo>
                    <a:pt x="20" y="137"/>
                  </a:lnTo>
                  <a:lnTo>
                    <a:pt x="34" y="129"/>
                  </a:lnTo>
                  <a:lnTo>
                    <a:pt x="51" y="121"/>
                  </a:lnTo>
                  <a:lnTo>
                    <a:pt x="66" y="113"/>
                  </a:lnTo>
                  <a:lnTo>
                    <a:pt x="78" y="105"/>
                  </a:lnTo>
                  <a:lnTo>
                    <a:pt x="89" y="98"/>
                  </a:lnTo>
                  <a:lnTo>
                    <a:pt x="101" y="89"/>
                  </a:lnTo>
                  <a:lnTo>
                    <a:pt x="110" y="80"/>
                  </a:lnTo>
                  <a:lnTo>
                    <a:pt x="122" y="70"/>
                  </a:lnTo>
                  <a:lnTo>
                    <a:pt x="135" y="55"/>
                  </a:lnTo>
                  <a:lnTo>
                    <a:pt x="150" y="43"/>
                  </a:lnTo>
                  <a:lnTo>
                    <a:pt x="161" y="28"/>
                  </a:lnTo>
                  <a:lnTo>
                    <a:pt x="174" y="12"/>
                  </a:lnTo>
                  <a:lnTo>
                    <a:pt x="184" y="0"/>
                  </a:lnTo>
                  <a:lnTo>
                    <a:pt x="192" y="10"/>
                  </a:lnTo>
                  <a:lnTo>
                    <a:pt x="197" y="22"/>
                  </a:lnTo>
                  <a:lnTo>
                    <a:pt x="207" y="32"/>
                  </a:lnTo>
                  <a:lnTo>
                    <a:pt x="217" y="45"/>
                  </a:lnTo>
                  <a:lnTo>
                    <a:pt x="227" y="57"/>
                  </a:lnTo>
                  <a:lnTo>
                    <a:pt x="236" y="68"/>
                  </a:lnTo>
                  <a:lnTo>
                    <a:pt x="245" y="76"/>
                  </a:lnTo>
                  <a:lnTo>
                    <a:pt x="255" y="85"/>
                  </a:lnTo>
                  <a:lnTo>
                    <a:pt x="268" y="96"/>
                  </a:lnTo>
                  <a:lnTo>
                    <a:pt x="278" y="107"/>
                  </a:lnTo>
                  <a:lnTo>
                    <a:pt x="288" y="117"/>
                  </a:lnTo>
                  <a:lnTo>
                    <a:pt x="298" y="126"/>
                  </a:lnTo>
                  <a:lnTo>
                    <a:pt x="310" y="135"/>
                  </a:lnTo>
                  <a:lnTo>
                    <a:pt x="321" y="144"/>
                  </a:lnTo>
                  <a:lnTo>
                    <a:pt x="330" y="150"/>
                  </a:lnTo>
                  <a:lnTo>
                    <a:pt x="342" y="159"/>
                  </a:lnTo>
                  <a:lnTo>
                    <a:pt x="358" y="170"/>
                  </a:lnTo>
                  <a:lnTo>
                    <a:pt x="239" y="166"/>
                  </a:lnTo>
                  <a:lnTo>
                    <a:pt x="242" y="198"/>
                  </a:lnTo>
                  <a:lnTo>
                    <a:pt x="249" y="223"/>
                  </a:lnTo>
                  <a:lnTo>
                    <a:pt x="261" y="269"/>
                  </a:lnTo>
                  <a:lnTo>
                    <a:pt x="267" y="293"/>
                  </a:lnTo>
                  <a:lnTo>
                    <a:pt x="274" y="313"/>
                  </a:lnTo>
                  <a:lnTo>
                    <a:pt x="286" y="350"/>
                  </a:lnTo>
                  <a:lnTo>
                    <a:pt x="295" y="373"/>
                  </a:lnTo>
                  <a:lnTo>
                    <a:pt x="306" y="398"/>
                  </a:lnTo>
                  <a:lnTo>
                    <a:pt x="314" y="419"/>
                  </a:lnTo>
                  <a:lnTo>
                    <a:pt x="321" y="436"/>
                  </a:lnTo>
                  <a:lnTo>
                    <a:pt x="330" y="454"/>
                  </a:lnTo>
                  <a:lnTo>
                    <a:pt x="339" y="474"/>
                  </a:lnTo>
                  <a:lnTo>
                    <a:pt x="350" y="492"/>
                  </a:lnTo>
                  <a:lnTo>
                    <a:pt x="362" y="507"/>
                  </a:lnTo>
                  <a:lnTo>
                    <a:pt x="372" y="526"/>
                  </a:lnTo>
                  <a:lnTo>
                    <a:pt x="386" y="540"/>
                  </a:lnTo>
                  <a:lnTo>
                    <a:pt x="398" y="555"/>
                  </a:lnTo>
                  <a:lnTo>
                    <a:pt x="413" y="568"/>
                  </a:lnTo>
                  <a:lnTo>
                    <a:pt x="427" y="582"/>
                  </a:lnTo>
                  <a:lnTo>
                    <a:pt x="442" y="594"/>
                  </a:lnTo>
                  <a:lnTo>
                    <a:pt x="459" y="607"/>
                  </a:lnTo>
                  <a:lnTo>
                    <a:pt x="486" y="627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643313" y="5251450"/>
            <a:ext cx="1139825" cy="490537"/>
            <a:chOff x="2438" y="3706"/>
            <a:chExt cx="718" cy="349"/>
          </a:xfrm>
        </p:grpSpPr>
        <p:sp>
          <p:nvSpPr>
            <p:cNvPr id="3678223" name="Freeform 15"/>
            <p:cNvSpPr>
              <a:spLocks/>
            </p:cNvSpPr>
            <p:nvPr/>
          </p:nvSpPr>
          <p:spPr bwMode="auto">
            <a:xfrm>
              <a:off x="2482" y="3730"/>
              <a:ext cx="674" cy="325"/>
            </a:xfrm>
            <a:custGeom>
              <a:avLst/>
              <a:gdLst/>
              <a:ahLst/>
              <a:cxnLst>
                <a:cxn ang="0">
                  <a:pos x="655" y="80"/>
                </a:cxn>
                <a:cxn ang="0">
                  <a:pos x="632" y="103"/>
                </a:cxn>
                <a:cxn ang="0">
                  <a:pos x="606" y="128"/>
                </a:cxn>
                <a:cxn ang="0">
                  <a:pos x="577" y="146"/>
                </a:cxn>
                <a:cxn ang="0">
                  <a:pos x="539" y="167"/>
                </a:cxn>
                <a:cxn ang="0">
                  <a:pos x="499" y="184"/>
                </a:cxn>
                <a:cxn ang="0">
                  <a:pos x="452" y="198"/>
                </a:cxn>
                <a:cxn ang="0">
                  <a:pos x="406" y="208"/>
                </a:cxn>
                <a:cxn ang="0">
                  <a:pos x="360" y="219"/>
                </a:cxn>
                <a:cxn ang="0">
                  <a:pos x="311" y="227"/>
                </a:cxn>
                <a:cxn ang="0">
                  <a:pos x="259" y="232"/>
                </a:cxn>
                <a:cxn ang="0">
                  <a:pos x="205" y="232"/>
                </a:cxn>
                <a:cxn ang="0">
                  <a:pos x="154" y="230"/>
                </a:cxn>
                <a:cxn ang="0">
                  <a:pos x="109" y="224"/>
                </a:cxn>
                <a:cxn ang="0">
                  <a:pos x="54" y="302"/>
                </a:cxn>
                <a:cxn ang="0">
                  <a:pos x="53" y="268"/>
                </a:cxn>
                <a:cxn ang="0">
                  <a:pos x="49" y="236"/>
                </a:cxn>
                <a:cxn ang="0">
                  <a:pos x="43" y="209"/>
                </a:cxn>
                <a:cxn ang="0">
                  <a:pos x="36" y="183"/>
                </a:cxn>
                <a:cxn ang="0">
                  <a:pos x="24" y="146"/>
                </a:cxn>
                <a:cxn ang="0">
                  <a:pos x="7" y="113"/>
                </a:cxn>
                <a:cxn ang="0">
                  <a:pos x="10" y="95"/>
                </a:cxn>
                <a:cxn ang="0">
                  <a:pos x="36" y="88"/>
                </a:cxn>
                <a:cxn ang="0">
                  <a:pos x="66" y="80"/>
                </a:cxn>
                <a:cxn ang="0">
                  <a:pos x="90" y="70"/>
                </a:cxn>
                <a:cxn ang="0">
                  <a:pos x="118" y="56"/>
                </a:cxn>
                <a:cxn ang="0">
                  <a:pos x="144" y="46"/>
                </a:cxn>
                <a:cxn ang="0">
                  <a:pos x="168" y="31"/>
                </a:cxn>
                <a:cxn ang="0">
                  <a:pos x="191" y="19"/>
                </a:cxn>
                <a:cxn ang="0">
                  <a:pos x="220" y="0"/>
                </a:cxn>
                <a:cxn ang="0">
                  <a:pos x="197" y="118"/>
                </a:cxn>
                <a:cxn ang="0">
                  <a:pos x="267" y="129"/>
                </a:cxn>
                <a:cxn ang="0">
                  <a:pos x="313" y="133"/>
                </a:cxn>
                <a:cxn ang="0">
                  <a:pos x="372" y="133"/>
                </a:cxn>
                <a:cxn ang="0">
                  <a:pos x="418" y="131"/>
                </a:cxn>
                <a:cxn ang="0">
                  <a:pos x="449" y="129"/>
                </a:cxn>
                <a:cxn ang="0">
                  <a:pos x="492" y="124"/>
                </a:cxn>
                <a:cxn ang="0">
                  <a:pos x="523" y="117"/>
                </a:cxn>
                <a:cxn ang="0">
                  <a:pos x="559" y="101"/>
                </a:cxn>
                <a:cxn ang="0">
                  <a:pos x="593" y="82"/>
                </a:cxn>
                <a:cxn ang="0">
                  <a:pos x="645" y="36"/>
                </a:cxn>
              </a:cxnLst>
              <a:rect l="0" t="0" r="r" b="b"/>
              <a:pathLst>
                <a:path w="674" h="325">
                  <a:moveTo>
                    <a:pt x="673" y="53"/>
                  </a:moveTo>
                  <a:lnTo>
                    <a:pt x="655" y="80"/>
                  </a:lnTo>
                  <a:lnTo>
                    <a:pt x="645" y="89"/>
                  </a:lnTo>
                  <a:lnTo>
                    <a:pt x="632" y="103"/>
                  </a:lnTo>
                  <a:lnTo>
                    <a:pt x="618" y="115"/>
                  </a:lnTo>
                  <a:lnTo>
                    <a:pt x="606" y="128"/>
                  </a:lnTo>
                  <a:lnTo>
                    <a:pt x="592" y="138"/>
                  </a:lnTo>
                  <a:lnTo>
                    <a:pt x="577" y="146"/>
                  </a:lnTo>
                  <a:lnTo>
                    <a:pt x="561" y="157"/>
                  </a:lnTo>
                  <a:lnTo>
                    <a:pt x="539" y="167"/>
                  </a:lnTo>
                  <a:lnTo>
                    <a:pt x="519" y="175"/>
                  </a:lnTo>
                  <a:lnTo>
                    <a:pt x="499" y="184"/>
                  </a:lnTo>
                  <a:lnTo>
                    <a:pt x="475" y="193"/>
                  </a:lnTo>
                  <a:lnTo>
                    <a:pt x="452" y="198"/>
                  </a:lnTo>
                  <a:lnTo>
                    <a:pt x="425" y="205"/>
                  </a:lnTo>
                  <a:lnTo>
                    <a:pt x="406" y="208"/>
                  </a:lnTo>
                  <a:lnTo>
                    <a:pt x="380" y="215"/>
                  </a:lnTo>
                  <a:lnTo>
                    <a:pt x="360" y="219"/>
                  </a:lnTo>
                  <a:lnTo>
                    <a:pt x="335" y="224"/>
                  </a:lnTo>
                  <a:lnTo>
                    <a:pt x="311" y="227"/>
                  </a:lnTo>
                  <a:lnTo>
                    <a:pt x="282" y="230"/>
                  </a:lnTo>
                  <a:lnTo>
                    <a:pt x="259" y="232"/>
                  </a:lnTo>
                  <a:lnTo>
                    <a:pt x="232" y="232"/>
                  </a:lnTo>
                  <a:lnTo>
                    <a:pt x="205" y="232"/>
                  </a:lnTo>
                  <a:lnTo>
                    <a:pt x="180" y="233"/>
                  </a:lnTo>
                  <a:lnTo>
                    <a:pt x="154" y="230"/>
                  </a:lnTo>
                  <a:lnTo>
                    <a:pt x="132" y="227"/>
                  </a:lnTo>
                  <a:lnTo>
                    <a:pt x="109" y="224"/>
                  </a:lnTo>
                  <a:lnTo>
                    <a:pt x="55" y="324"/>
                  </a:lnTo>
                  <a:lnTo>
                    <a:pt x="54" y="302"/>
                  </a:lnTo>
                  <a:lnTo>
                    <a:pt x="53" y="285"/>
                  </a:lnTo>
                  <a:lnTo>
                    <a:pt x="53" y="268"/>
                  </a:lnTo>
                  <a:lnTo>
                    <a:pt x="52" y="252"/>
                  </a:lnTo>
                  <a:lnTo>
                    <a:pt x="49" y="236"/>
                  </a:lnTo>
                  <a:lnTo>
                    <a:pt x="49" y="224"/>
                  </a:lnTo>
                  <a:lnTo>
                    <a:pt x="43" y="209"/>
                  </a:lnTo>
                  <a:lnTo>
                    <a:pt x="40" y="197"/>
                  </a:lnTo>
                  <a:lnTo>
                    <a:pt x="36" y="183"/>
                  </a:lnTo>
                  <a:lnTo>
                    <a:pt x="29" y="165"/>
                  </a:lnTo>
                  <a:lnTo>
                    <a:pt x="24" y="146"/>
                  </a:lnTo>
                  <a:lnTo>
                    <a:pt x="16" y="130"/>
                  </a:lnTo>
                  <a:lnTo>
                    <a:pt x="7" y="113"/>
                  </a:lnTo>
                  <a:lnTo>
                    <a:pt x="0" y="99"/>
                  </a:lnTo>
                  <a:lnTo>
                    <a:pt x="10" y="95"/>
                  </a:lnTo>
                  <a:lnTo>
                    <a:pt x="25" y="92"/>
                  </a:lnTo>
                  <a:lnTo>
                    <a:pt x="36" y="88"/>
                  </a:lnTo>
                  <a:lnTo>
                    <a:pt x="52" y="85"/>
                  </a:lnTo>
                  <a:lnTo>
                    <a:pt x="66" y="80"/>
                  </a:lnTo>
                  <a:lnTo>
                    <a:pt x="78" y="74"/>
                  </a:lnTo>
                  <a:lnTo>
                    <a:pt x="90" y="70"/>
                  </a:lnTo>
                  <a:lnTo>
                    <a:pt x="105" y="65"/>
                  </a:lnTo>
                  <a:lnTo>
                    <a:pt x="118" y="56"/>
                  </a:lnTo>
                  <a:lnTo>
                    <a:pt x="132" y="52"/>
                  </a:lnTo>
                  <a:lnTo>
                    <a:pt x="144" y="46"/>
                  </a:lnTo>
                  <a:lnTo>
                    <a:pt x="158" y="39"/>
                  </a:lnTo>
                  <a:lnTo>
                    <a:pt x="168" y="31"/>
                  </a:lnTo>
                  <a:lnTo>
                    <a:pt x="180" y="25"/>
                  </a:lnTo>
                  <a:lnTo>
                    <a:pt x="191" y="19"/>
                  </a:lnTo>
                  <a:lnTo>
                    <a:pt x="202" y="11"/>
                  </a:lnTo>
                  <a:lnTo>
                    <a:pt x="220" y="0"/>
                  </a:lnTo>
                  <a:lnTo>
                    <a:pt x="168" y="110"/>
                  </a:lnTo>
                  <a:lnTo>
                    <a:pt x="197" y="118"/>
                  </a:lnTo>
                  <a:lnTo>
                    <a:pt x="221" y="122"/>
                  </a:lnTo>
                  <a:lnTo>
                    <a:pt x="267" y="129"/>
                  </a:lnTo>
                  <a:lnTo>
                    <a:pt x="289" y="132"/>
                  </a:lnTo>
                  <a:lnTo>
                    <a:pt x="313" y="133"/>
                  </a:lnTo>
                  <a:lnTo>
                    <a:pt x="349" y="134"/>
                  </a:lnTo>
                  <a:lnTo>
                    <a:pt x="372" y="133"/>
                  </a:lnTo>
                  <a:lnTo>
                    <a:pt x="398" y="133"/>
                  </a:lnTo>
                  <a:lnTo>
                    <a:pt x="418" y="131"/>
                  </a:lnTo>
                  <a:lnTo>
                    <a:pt x="433" y="130"/>
                  </a:lnTo>
                  <a:lnTo>
                    <a:pt x="449" y="129"/>
                  </a:lnTo>
                  <a:lnTo>
                    <a:pt x="469" y="128"/>
                  </a:lnTo>
                  <a:lnTo>
                    <a:pt x="492" y="124"/>
                  </a:lnTo>
                  <a:lnTo>
                    <a:pt x="509" y="121"/>
                  </a:lnTo>
                  <a:lnTo>
                    <a:pt x="523" y="117"/>
                  </a:lnTo>
                  <a:lnTo>
                    <a:pt x="543" y="106"/>
                  </a:lnTo>
                  <a:lnTo>
                    <a:pt x="559" y="101"/>
                  </a:lnTo>
                  <a:lnTo>
                    <a:pt x="577" y="89"/>
                  </a:lnTo>
                  <a:lnTo>
                    <a:pt x="593" y="82"/>
                  </a:lnTo>
                  <a:lnTo>
                    <a:pt x="609" y="70"/>
                  </a:lnTo>
                  <a:lnTo>
                    <a:pt x="645" y="36"/>
                  </a:lnTo>
                  <a:lnTo>
                    <a:pt x="673" y="53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4" name="Freeform 16"/>
            <p:cNvSpPr>
              <a:spLocks/>
            </p:cNvSpPr>
            <p:nvPr/>
          </p:nvSpPr>
          <p:spPr bwMode="auto">
            <a:xfrm>
              <a:off x="2610" y="3711"/>
              <a:ext cx="90" cy="122"/>
            </a:xfrm>
            <a:custGeom>
              <a:avLst/>
              <a:gdLst/>
              <a:ahLst/>
              <a:cxnLst>
                <a:cxn ang="0">
                  <a:pos x="89" y="22"/>
                </a:cxn>
                <a:cxn ang="0">
                  <a:pos x="50" y="0"/>
                </a:cxn>
                <a:cxn ang="0">
                  <a:pos x="0" y="106"/>
                </a:cxn>
                <a:cxn ang="0">
                  <a:pos x="19" y="115"/>
                </a:cxn>
                <a:cxn ang="0">
                  <a:pos x="43" y="120"/>
                </a:cxn>
                <a:cxn ang="0">
                  <a:pos x="89" y="22"/>
                </a:cxn>
              </a:cxnLst>
              <a:rect l="0" t="0" r="r" b="b"/>
              <a:pathLst>
                <a:path w="90" h="121">
                  <a:moveTo>
                    <a:pt x="89" y="22"/>
                  </a:moveTo>
                  <a:lnTo>
                    <a:pt x="50" y="0"/>
                  </a:lnTo>
                  <a:lnTo>
                    <a:pt x="0" y="106"/>
                  </a:lnTo>
                  <a:lnTo>
                    <a:pt x="19" y="115"/>
                  </a:lnTo>
                  <a:lnTo>
                    <a:pt x="43" y="120"/>
                  </a:lnTo>
                  <a:lnTo>
                    <a:pt x="89" y="22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5" name="Freeform 17"/>
            <p:cNvSpPr>
              <a:spLocks/>
            </p:cNvSpPr>
            <p:nvPr/>
          </p:nvSpPr>
          <p:spPr bwMode="auto">
            <a:xfrm>
              <a:off x="2498" y="3929"/>
              <a:ext cx="94" cy="123"/>
            </a:xfrm>
            <a:custGeom>
              <a:avLst/>
              <a:gdLst/>
              <a:ahLst/>
              <a:cxnLst>
                <a:cxn ang="0">
                  <a:pos x="35" y="122"/>
                </a:cxn>
                <a:cxn ang="0">
                  <a:pos x="0" y="100"/>
                </a:cxn>
                <a:cxn ang="0">
                  <a:pos x="48" y="0"/>
                </a:cxn>
                <a:cxn ang="0">
                  <a:pos x="93" y="26"/>
                </a:cxn>
                <a:cxn ang="0">
                  <a:pos x="35" y="122"/>
                </a:cxn>
              </a:cxnLst>
              <a:rect l="0" t="0" r="r" b="b"/>
              <a:pathLst>
                <a:path w="94" h="123">
                  <a:moveTo>
                    <a:pt x="35" y="122"/>
                  </a:moveTo>
                  <a:lnTo>
                    <a:pt x="0" y="100"/>
                  </a:lnTo>
                  <a:lnTo>
                    <a:pt x="48" y="0"/>
                  </a:lnTo>
                  <a:lnTo>
                    <a:pt x="93" y="26"/>
                  </a:lnTo>
                  <a:lnTo>
                    <a:pt x="35" y="122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6" name="Freeform 18"/>
            <p:cNvSpPr>
              <a:spLocks/>
            </p:cNvSpPr>
            <p:nvPr/>
          </p:nvSpPr>
          <p:spPr bwMode="auto">
            <a:xfrm>
              <a:off x="2438" y="3706"/>
              <a:ext cx="688" cy="325"/>
            </a:xfrm>
            <a:custGeom>
              <a:avLst/>
              <a:gdLst/>
              <a:ahLst/>
              <a:cxnLst>
                <a:cxn ang="0">
                  <a:pos x="668" y="83"/>
                </a:cxn>
                <a:cxn ang="0">
                  <a:pos x="645" y="107"/>
                </a:cxn>
                <a:cxn ang="0">
                  <a:pos x="620" y="132"/>
                </a:cxn>
                <a:cxn ang="0">
                  <a:pos x="590" y="152"/>
                </a:cxn>
                <a:cxn ang="0">
                  <a:pos x="552" y="172"/>
                </a:cxn>
                <a:cxn ang="0">
                  <a:pos x="511" y="189"/>
                </a:cxn>
                <a:cxn ang="0">
                  <a:pos x="463" y="202"/>
                </a:cxn>
                <a:cxn ang="0">
                  <a:pos x="416" y="213"/>
                </a:cxn>
                <a:cxn ang="0">
                  <a:pos x="368" y="222"/>
                </a:cxn>
                <a:cxn ang="0">
                  <a:pos x="319" y="229"/>
                </a:cxn>
                <a:cxn ang="0">
                  <a:pos x="267" y="233"/>
                </a:cxn>
                <a:cxn ang="0">
                  <a:pos x="211" y="233"/>
                </a:cxn>
                <a:cxn ang="0">
                  <a:pos x="159" y="229"/>
                </a:cxn>
                <a:cxn ang="0">
                  <a:pos x="114" y="222"/>
                </a:cxn>
                <a:cxn ang="0">
                  <a:pos x="60" y="303"/>
                </a:cxn>
                <a:cxn ang="0">
                  <a:pos x="58" y="267"/>
                </a:cxn>
                <a:cxn ang="0">
                  <a:pos x="54" y="237"/>
                </a:cxn>
                <a:cxn ang="0">
                  <a:pos x="48" y="209"/>
                </a:cxn>
                <a:cxn ang="0">
                  <a:pos x="40" y="181"/>
                </a:cxn>
                <a:cxn ang="0">
                  <a:pos x="25" y="144"/>
                </a:cxn>
                <a:cxn ang="0">
                  <a:pos x="9" y="111"/>
                </a:cxn>
                <a:cxn ang="0">
                  <a:pos x="11" y="93"/>
                </a:cxn>
                <a:cxn ang="0">
                  <a:pos x="39" y="87"/>
                </a:cxn>
                <a:cxn ang="0">
                  <a:pos x="69" y="78"/>
                </a:cxn>
                <a:cxn ang="0">
                  <a:pos x="93" y="69"/>
                </a:cxn>
                <a:cxn ang="0">
                  <a:pos x="120" y="55"/>
                </a:cxn>
                <a:cxn ang="0">
                  <a:pos x="147" y="45"/>
                </a:cxn>
                <a:cxn ang="0">
                  <a:pos x="172" y="31"/>
                </a:cxn>
                <a:cxn ang="0">
                  <a:pos x="194" y="18"/>
                </a:cxn>
                <a:cxn ang="0">
                  <a:pos x="221" y="0"/>
                </a:cxn>
                <a:cxn ang="0">
                  <a:pos x="202" y="119"/>
                </a:cxn>
                <a:cxn ang="0">
                  <a:pos x="274" y="130"/>
                </a:cxn>
                <a:cxn ang="0">
                  <a:pos x="319" y="133"/>
                </a:cxn>
                <a:cxn ang="0">
                  <a:pos x="380" y="138"/>
                </a:cxn>
                <a:cxn ang="0">
                  <a:pos x="430" y="137"/>
                </a:cxn>
                <a:cxn ang="0">
                  <a:pos x="469" y="137"/>
                </a:cxn>
                <a:cxn ang="0">
                  <a:pos x="510" y="133"/>
                </a:cxn>
                <a:cxn ang="0">
                  <a:pos x="549" y="125"/>
                </a:cxn>
                <a:cxn ang="0">
                  <a:pos x="586" y="112"/>
                </a:cxn>
                <a:cxn ang="0">
                  <a:pos x="623" y="96"/>
                </a:cxn>
                <a:cxn ang="0">
                  <a:pos x="657" y="76"/>
                </a:cxn>
              </a:cxnLst>
              <a:rect l="0" t="0" r="r" b="b"/>
              <a:pathLst>
                <a:path w="688" h="325">
                  <a:moveTo>
                    <a:pt x="687" y="59"/>
                  </a:moveTo>
                  <a:lnTo>
                    <a:pt x="668" y="83"/>
                  </a:lnTo>
                  <a:lnTo>
                    <a:pt x="658" y="95"/>
                  </a:lnTo>
                  <a:lnTo>
                    <a:pt x="645" y="107"/>
                  </a:lnTo>
                  <a:lnTo>
                    <a:pt x="632" y="121"/>
                  </a:lnTo>
                  <a:lnTo>
                    <a:pt x="620" y="132"/>
                  </a:lnTo>
                  <a:lnTo>
                    <a:pt x="606" y="143"/>
                  </a:lnTo>
                  <a:lnTo>
                    <a:pt x="590" y="152"/>
                  </a:lnTo>
                  <a:lnTo>
                    <a:pt x="572" y="161"/>
                  </a:lnTo>
                  <a:lnTo>
                    <a:pt x="552" y="172"/>
                  </a:lnTo>
                  <a:lnTo>
                    <a:pt x="530" y="180"/>
                  </a:lnTo>
                  <a:lnTo>
                    <a:pt x="511" y="189"/>
                  </a:lnTo>
                  <a:lnTo>
                    <a:pt x="488" y="196"/>
                  </a:lnTo>
                  <a:lnTo>
                    <a:pt x="463" y="202"/>
                  </a:lnTo>
                  <a:lnTo>
                    <a:pt x="437" y="209"/>
                  </a:lnTo>
                  <a:lnTo>
                    <a:pt x="416" y="213"/>
                  </a:lnTo>
                  <a:lnTo>
                    <a:pt x="391" y="217"/>
                  </a:lnTo>
                  <a:lnTo>
                    <a:pt x="368" y="222"/>
                  </a:lnTo>
                  <a:lnTo>
                    <a:pt x="344" y="224"/>
                  </a:lnTo>
                  <a:lnTo>
                    <a:pt x="319" y="229"/>
                  </a:lnTo>
                  <a:lnTo>
                    <a:pt x="290" y="232"/>
                  </a:lnTo>
                  <a:lnTo>
                    <a:pt x="267" y="233"/>
                  </a:lnTo>
                  <a:lnTo>
                    <a:pt x="239" y="233"/>
                  </a:lnTo>
                  <a:lnTo>
                    <a:pt x="211" y="233"/>
                  </a:lnTo>
                  <a:lnTo>
                    <a:pt x="185" y="233"/>
                  </a:lnTo>
                  <a:lnTo>
                    <a:pt x="159" y="229"/>
                  </a:lnTo>
                  <a:lnTo>
                    <a:pt x="138" y="228"/>
                  </a:lnTo>
                  <a:lnTo>
                    <a:pt x="114" y="222"/>
                  </a:lnTo>
                  <a:lnTo>
                    <a:pt x="59" y="324"/>
                  </a:lnTo>
                  <a:lnTo>
                    <a:pt x="60" y="303"/>
                  </a:lnTo>
                  <a:lnTo>
                    <a:pt x="58" y="286"/>
                  </a:lnTo>
                  <a:lnTo>
                    <a:pt x="58" y="267"/>
                  </a:lnTo>
                  <a:lnTo>
                    <a:pt x="56" y="250"/>
                  </a:lnTo>
                  <a:lnTo>
                    <a:pt x="54" y="237"/>
                  </a:lnTo>
                  <a:lnTo>
                    <a:pt x="52" y="223"/>
                  </a:lnTo>
                  <a:lnTo>
                    <a:pt x="48" y="209"/>
                  </a:lnTo>
                  <a:lnTo>
                    <a:pt x="43" y="196"/>
                  </a:lnTo>
                  <a:lnTo>
                    <a:pt x="40" y="181"/>
                  </a:lnTo>
                  <a:lnTo>
                    <a:pt x="32" y="163"/>
                  </a:lnTo>
                  <a:lnTo>
                    <a:pt x="25" y="144"/>
                  </a:lnTo>
                  <a:lnTo>
                    <a:pt x="17" y="128"/>
                  </a:lnTo>
                  <a:lnTo>
                    <a:pt x="9" y="111"/>
                  </a:lnTo>
                  <a:lnTo>
                    <a:pt x="0" y="96"/>
                  </a:lnTo>
                  <a:lnTo>
                    <a:pt x="11" y="93"/>
                  </a:lnTo>
                  <a:lnTo>
                    <a:pt x="25" y="91"/>
                  </a:lnTo>
                  <a:lnTo>
                    <a:pt x="39" y="87"/>
                  </a:lnTo>
                  <a:lnTo>
                    <a:pt x="54" y="83"/>
                  </a:lnTo>
                  <a:lnTo>
                    <a:pt x="69" y="78"/>
                  </a:lnTo>
                  <a:lnTo>
                    <a:pt x="82" y="74"/>
                  </a:lnTo>
                  <a:lnTo>
                    <a:pt x="93" y="69"/>
                  </a:lnTo>
                  <a:lnTo>
                    <a:pt x="105" y="63"/>
                  </a:lnTo>
                  <a:lnTo>
                    <a:pt x="120" y="55"/>
                  </a:lnTo>
                  <a:lnTo>
                    <a:pt x="134" y="51"/>
                  </a:lnTo>
                  <a:lnTo>
                    <a:pt x="147" y="45"/>
                  </a:lnTo>
                  <a:lnTo>
                    <a:pt x="159" y="38"/>
                  </a:lnTo>
                  <a:lnTo>
                    <a:pt x="172" y="31"/>
                  </a:lnTo>
                  <a:lnTo>
                    <a:pt x="184" y="26"/>
                  </a:lnTo>
                  <a:lnTo>
                    <a:pt x="194" y="18"/>
                  </a:lnTo>
                  <a:lnTo>
                    <a:pt x="206" y="11"/>
                  </a:lnTo>
                  <a:lnTo>
                    <a:pt x="221" y="0"/>
                  </a:lnTo>
                  <a:lnTo>
                    <a:pt x="172" y="109"/>
                  </a:lnTo>
                  <a:lnTo>
                    <a:pt x="202" y="119"/>
                  </a:lnTo>
                  <a:lnTo>
                    <a:pt x="227" y="123"/>
                  </a:lnTo>
                  <a:lnTo>
                    <a:pt x="274" y="130"/>
                  </a:lnTo>
                  <a:lnTo>
                    <a:pt x="297" y="132"/>
                  </a:lnTo>
                  <a:lnTo>
                    <a:pt x="319" y="133"/>
                  </a:lnTo>
                  <a:lnTo>
                    <a:pt x="357" y="136"/>
                  </a:lnTo>
                  <a:lnTo>
                    <a:pt x="380" y="138"/>
                  </a:lnTo>
                  <a:lnTo>
                    <a:pt x="408" y="139"/>
                  </a:lnTo>
                  <a:lnTo>
                    <a:pt x="430" y="137"/>
                  </a:lnTo>
                  <a:lnTo>
                    <a:pt x="450" y="137"/>
                  </a:lnTo>
                  <a:lnTo>
                    <a:pt x="469" y="137"/>
                  </a:lnTo>
                  <a:lnTo>
                    <a:pt x="489" y="136"/>
                  </a:lnTo>
                  <a:lnTo>
                    <a:pt x="510" y="133"/>
                  </a:lnTo>
                  <a:lnTo>
                    <a:pt x="529" y="128"/>
                  </a:lnTo>
                  <a:lnTo>
                    <a:pt x="549" y="125"/>
                  </a:lnTo>
                  <a:lnTo>
                    <a:pt x="568" y="118"/>
                  </a:lnTo>
                  <a:lnTo>
                    <a:pt x="586" y="112"/>
                  </a:lnTo>
                  <a:lnTo>
                    <a:pt x="606" y="103"/>
                  </a:lnTo>
                  <a:lnTo>
                    <a:pt x="623" y="96"/>
                  </a:lnTo>
                  <a:lnTo>
                    <a:pt x="640" y="87"/>
                  </a:lnTo>
                  <a:lnTo>
                    <a:pt x="657" y="76"/>
                  </a:lnTo>
                  <a:lnTo>
                    <a:pt x="687" y="59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6237288" y="3719512"/>
            <a:ext cx="455612" cy="1019175"/>
            <a:chOff x="4264" y="2616"/>
            <a:chExt cx="359" cy="708"/>
          </a:xfrm>
        </p:grpSpPr>
        <p:sp>
          <p:nvSpPr>
            <p:cNvPr id="3678228" name="Freeform 20"/>
            <p:cNvSpPr>
              <a:spLocks/>
            </p:cNvSpPr>
            <p:nvPr/>
          </p:nvSpPr>
          <p:spPr bwMode="auto">
            <a:xfrm>
              <a:off x="4308" y="2616"/>
              <a:ext cx="315" cy="684"/>
            </a:xfrm>
            <a:custGeom>
              <a:avLst/>
              <a:gdLst/>
              <a:ahLst/>
              <a:cxnLst>
                <a:cxn ang="0">
                  <a:pos x="290" y="30"/>
                </a:cxn>
                <a:cxn ang="0">
                  <a:pos x="301" y="62"/>
                </a:cxn>
                <a:cxn ang="0">
                  <a:pos x="308" y="96"/>
                </a:cxn>
                <a:cxn ang="0">
                  <a:pos x="312" y="131"/>
                </a:cxn>
                <a:cxn ang="0">
                  <a:pos x="313" y="174"/>
                </a:cxn>
                <a:cxn ang="0">
                  <a:pos x="308" y="219"/>
                </a:cxn>
                <a:cxn ang="0">
                  <a:pos x="298" y="268"/>
                </a:cxn>
                <a:cxn ang="0">
                  <a:pos x="285" y="313"/>
                </a:cxn>
                <a:cxn ang="0">
                  <a:pos x="274" y="360"/>
                </a:cxn>
                <a:cxn ang="0">
                  <a:pos x="256" y="407"/>
                </a:cxn>
                <a:cxn ang="0">
                  <a:pos x="239" y="456"/>
                </a:cxn>
                <a:cxn ang="0">
                  <a:pos x="212" y="506"/>
                </a:cxn>
                <a:cxn ang="0">
                  <a:pos x="187" y="550"/>
                </a:cxn>
                <a:cxn ang="0">
                  <a:pos x="161" y="586"/>
                </a:cxn>
                <a:cxn ang="0">
                  <a:pos x="202" y="673"/>
                </a:cxn>
                <a:cxn ang="0">
                  <a:pos x="172" y="656"/>
                </a:cxn>
                <a:cxn ang="0">
                  <a:pos x="142" y="647"/>
                </a:cxn>
                <a:cxn ang="0">
                  <a:pos x="117" y="638"/>
                </a:cxn>
                <a:cxn ang="0">
                  <a:pos x="90" y="633"/>
                </a:cxn>
                <a:cxn ang="0">
                  <a:pos x="53" y="628"/>
                </a:cxn>
                <a:cxn ang="0">
                  <a:pos x="16" y="625"/>
                </a:cxn>
                <a:cxn ang="0">
                  <a:pos x="2" y="614"/>
                </a:cxn>
                <a:cxn ang="0">
                  <a:pos x="7" y="589"/>
                </a:cxn>
                <a:cxn ang="0">
                  <a:pos x="16" y="559"/>
                </a:cxn>
                <a:cxn ang="0">
                  <a:pos x="17" y="531"/>
                </a:cxn>
                <a:cxn ang="0">
                  <a:pos x="20" y="501"/>
                </a:cxn>
                <a:cxn ang="0">
                  <a:pos x="21" y="472"/>
                </a:cxn>
                <a:cxn ang="0">
                  <a:pos x="21" y="444"/>
                </a:cxn>
                <a:cxn ang="0">
                  <a:pos x="21" y="418"/>
                </a:cxn>
                <a:cxn ang="0">
                  <a:pos x="17" y="382"/>
                </a:cxn>
                <a:cxn ang="0">
                  <a:pos x="111" y="458"/>
                </a:cxn>
                <a:cxn ang="0">
                  <a:pos x="152" y="400"/>
                </a:cxn>
                <a:cxn ang="0">
                  <a:pos x="177" y="362"/>
                </a:cxn>
                <a:cxn ang="0">
                  <a:pos x="204" y="309"/>
                </a:cxn>
                <a:cxn ang="0">
                  <a:pos x="225" y="268"/>
                </a:cxn>
                <a:cxn ang="0">
                  <a:pos x="238" y="237"/>
                </a:cxn>
                <a:cxn ang="0">
                  <a:pos x="254" y="197"/>
                </a:cxn>
                <a:cxn ang="0">
                  <a:pos x="262" y="165"/>
                </a:cxn>
                <a:cxn ang="0">
                  <a:pos x="265" y="126"/>
                </a:cxn>
                <a:cxn ang="0">
                  <a:pos x="264" y="85"/>
                </a:cxn>
                <a:cxn ang="0">
                  <a:pos x="248" y="17"/>
                </a:cxn>
              </a:cxnLst>
              <a:rect l="0" t="0" r="r" b="b"/>
              <a:pathLst>
                <a:path w="315" h="684">
                  <a:moveTo>
                    <a:pt x="277" y="0"/>
                  </a:moveTo>
                  <a:lnTo>
                    <a:pt x="290" y="30"/>
                  </a:lnTo>
                  <a:lnTo>
                    <a:pt x="295" y="43"/>
                  </a:lnTo>
                  <a:lnTo>
                    <a:pt x="301" y="62"/>
                  </a:lnTo>
                  <a:lnTo>
                    <a:pt x="305" y="79"/>
                  </a:lnTo>
                  <a:lnTo>
                    <a:pt x="308" y="96"/>
                  </a:lnTo>
                  <a:lnTo>
                    <a:pt x="312" y="113"/>
                  </a:lnTo>
                  <a:lnTo>
                    <a:pt x="312" y="131"/>
                  </a:lnTo>
                  <a:lnTo>
                    <a:pt x="314" y="150"/>
                  </a:lnTo>
                  <a:lnTo>
                    <a:pt x="313" y="174"/>
                  </a:lnTo>
                  <a:lnTo>
                    <a:pt x="309" y="197"/>
                  </a:lnTo>
                  <a:lnTo>
                    <a:pt x="308" y="219"/>
                  </a:lnTo>
                  <a:lnTo>
                    <a:pt x="304" y="244"/>
                  </a:lnTo>
                  <a:lnTo>
                    <a:pt x="298" y="268"/>
                  </a:lnTo>
                  <a:lnTo>
                    <a:pt x="293" y="294"/>
                  </a:lnTo>
                  <a:lnTo>
                    <a:pt x="285" y="313"/>
                  </a:lnTo>
                  <a:lnTo>
                    <a:pt x="280" y="339"/>
                  </a:lnTo>
                  <a:lnTo>
                    <a:pt x="274" y="360"/>
                  </a:lnTo>
                  <a:lnTo>
                    <a:pt x="265" y="385"/>
                  </a:lnTo>
                  <a:lnTo>
                    <a:pt x="256" y="407"/>
                  </a:lnTo>
                  <a:lnTo>
                    <a:pt x="246" y="433"/>
                  </a:lnTo>
                  <a:lnTo>
                    <a:pt x="239" y="456"/>
                  </a:lnTo>
                  <a:lnTo>
                    <a:pt x="225" y="481"/>
                  </a:lnTo>
                  <a:lnTo>
                    <a:pt x="212" y="506"/>
                  </a:lnTo>
                  <a:lnTo>
                    <a:pt x="201" y="527"/>
                  </a:lnTo>
                  <a:lnTo>
                    <a:pt x="187" y="550"/>
                  </a:lnTo>
                  <a:lnTo>
                    <a:pt x="174" y="569"/>
                  </a:lnTo>
                  <a:lnTo>
                    <a:pt x="161" y="586"/>
                  </a:lnTo>
                  <a:lnTo>
                    <a:pt x="221" y="683"/>
                  </a:lnTo>
                  <a:lnTo>
                    <a:pt x="202" y="673"/>
                  </a:lnTo>
                  <a:lnTo>
                    <a:pt x="187" y="666"/>
                  </a:lnTo>
                  <a:lnTo>
                    <a:pt x="172" y="656"/>
                  </a:lnTo>
                  <a:lnTo>
                    <a:pt x="157" y="651"/>
                  </a:lnTo>
                  <a:lnTo>
                    <a:pt x="142" y="647"/>
                  </a:lnTo>
                  <a:lnTo>
                    <a:pt x="131" y="641"/>
                  </a:lnTo>
                  <a:lnTo>
                    <a:pt x="117" y="638"/>
                  </a:lnTo>
                  <a:lnTo>
                    <a:pt x="104" y="636"/>
                  </a:lnTo>
                  <a:lnTo>
                    <a:pt x="90" y="633"/>
                  </a:lnTo>
                  <a:lnTo>
                    <a:pt x="71" y="630"/>
                  </a:lnTo>
                  <a:lnTo>
                    <a:pt x="53" y="628"/>
                  </a:lnTo>
                  <a:lnTo>
                    <a:pt x="34" y="628"/>
                  </a:lnTo>
                  <a:lnTo>
                    <a:pt x="16" y="625"/>
                  </a:lnTo>
                  <a:lnTo>
                    <a:pt x="0" y="625"/>
                  </a:lnTo>
                  <a:lnTo>
                    <a:pt x="2" y="614"/>
                  </a:lnTo>
                  <a:lnTo>
                    <a:pt x="7" y="602"/>
                  </a:lnTo>
                  <a:lnTo>
                    <a:pt x="7" y="589"/>
                  </a:lnTo>
                  <a:lnTo>
                    <a:pt x="14" y="572"/>
                  </a:lnTo>
                  <a:lnTo>
                    <a:pt x="16" y="559"/>
                  </a:lnTo>
                  <a:lnTo>
                    <a:pt x="16" y="545"/>
                  </a:lnTo>
                  <a:lnTo>
                    <a:pt x="17" y="531"/>
                  </a:lnTo>
                  <a:lnTo>
                    <a:pt x="21" y="516"/>
                  </a:lnTo>
                  <a:lnTo>
                    <a:pt x="20" y="501"/>
                  </a:lnTo>
                  <a:lnTo>
                    <a:pt x="23" y="486"/>
                  </a:lnTo>
                  <a:lnTo>
                    <a:pt x="21" y="472"/>
                  </a:lnTo>
                  <a:lnTo>
                    <a:pt x="23" y="457"/>
                  </a:lnTo>
                  <a:lnTo>
                    <a:pt x="21" y="444"/>
                  </a:lnTo>
                  <a:lnTo>
                    <a:pt x="21" y="431"/>
                  </a:lnTo>
                  <a:lnTo>
                    <a:pt x="21" y="418"/>
                  </a:lnTo>
                  <a:lnTo>
                    <a:pt x="19" y="403"/>
                  </a:lnTo>
                  <a:lnTo>
                    <a:pt x="17" y="382"/>
                  </a:lnTo>
                  <a:lnTo>
                    <a:pt x="88" y="481"/>
                  </a:lnTo>
                  <a:lnTo>
                    <a:pt x="111" y="458"/>
                  </a:lnTo>
                  <a:lnTo>
                    <a:pt x="125" y="439"/>
                  </a:lnTo>
                  <a:lnTo>
                    <a:pt x="152" y="400"/>
                  </a:lnTo>
                  <a:lnTo>
                    <a:pt x="164" y="382"/>
                  </a:lnTo>
                  <a:lnTo>
                    <a:pt x="177" y="362"/>
                  </a:lnTo>
                  <a:lnTo>
                    <a:pt x="195" y="329"/>
                  </a:lnTo>
                  <a:lnTo>
                    <a:pt x="204" y="309"/>
                  </a:lnTo>
                  <a:lnTo>
                    <a:pt x="217" y="286"/>
                  </a:lnTo>
                  <a:lnTo>
                    <a:pt x="225" y="268"/>
                  </a:lnTo>
                  <a:lnTo>
                    <a:pt x="232" y="253"/>
                  </a:lnTo>
                  <a:lnTo>
                    <a:pt x="238" y="237"/>
                  </a:lnTo>
                  <a:lnTo>
                    <a:pt x="244" y="219"/>
                  </a:lnTo>
                  <a:lnTo>
                    <a:pt x="254" y="197"/>
                  </a:lnTo>
                  <a:lnTo>
                    <a:pt x="258" y="180"/>
                  </a:lnTo>
                  <a:lnTo>
                    <a:pt x="262" y="165"/>
                  </a:lnTo>
                  <a:lnTo>
                    <a:pt x="262" y="142"/>
                  </a:lnTo>
                  <a:lnTo>
                    <a:pt x="265" y="126"/>
                  </a:lnTo>
                  <a:lnTo>
                    <a:pt x="263" y="104"/>
                  </a:lnTo>
                  <a:lnTo>
                    <a:pt x="264" y="85"/>
                  </a:lnTo>
                  <a:lnTo>
                    <a:pt x="262" y="67"/>
                  </a:lnTo>
                  <a:lnTo>
                    <a:pt x="248" y="17"/>
                  </a:lnTo>
                  <a:lnTo>
                    <a:pt x="277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9" name="Freeform 21"/>
            <p:cNvSpPr>
              <a:spLocks/>
            </p:cNvSpPr>
            <p:nvPr/>
          </p:nvSpPr>
          <p:spPr bwMode="auto">
            <a:xfrm>
              <a:off x="4287" y="3001"/>
              <a:ext cx="101" cy="120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23"/>
                </a:cxn>
                <a:cxn ang="0">
                  <a:pos x="68" y="119"/>
                </a:cxn>
                <a:cxn ang="0">
                  <a:pos x="85" y="106"/>
                </a:cxn>
                <a:cxn ang="0">
                  <a:pos x="100" y="87"/>
                </a:cxn>
                <a:cxn ang="0">
                  <a:pos x="37" y="0"/>
                </a:cxn>
              </a:cxnLst>
              <a:rect l="0" t="0" r="r" b="b"/>
              <a:pathLst>
                <a:path w="101" h="120">
                  <a:moveTo>
                    <a:pt x="37" y="0"/>
                  </a:moveTo>
                  <a:lnTo>
                    <a:pt x="0" y="23"/>
                  </a:lnTo>
                  <a:lnTo>
                    <a:pt x="68" y="119"/>
                  </a:lnTo>
                  <a:lnTo>
                    <a:pt x="85" y="106"/>
                  </a:lnTo>
                  <a:lnTo>
                    <a:pt x="100" y="87"/>
                  </a:lnTo>
                  <a:lnTo>
                    <a:pt x="37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0" name="Freeform 22"/>
            <p:cNvSpPr>
              <a:spLocks/>
            </p:cNvSpPr>
            <p:nvPr/>
          </p:nvSpPr>
          <p:spPr bwMode="auto">
            <a:xfrm>
              <a:off x="4427" y="3205"/>
              <a:ext cx="99" cy="117"/>
            </a:xfrm>
            <a:custGeom>
              <a:avLst/>
              <a:gdLst/>
              <a:ahLst/>
              <a:cxnLst>
                <a:cxn ang="0">
                  <a:pos x="99" y="95"/>
                </a:cxn>
                <a:cxn ang="0">
                  <a:pos x="64" y="116"/>
                </a:cxn>
                <a:cxn ang="0">
                  <a:pos x="0" y="28"/>
                </a:cxn>
                <a:cxn ang="0">
                  <a:pos x="43" y="0"/>
                </a:cxn>
                <a:cxn ang="0">
                  <a:pos x="99" y="95"/>
                </a:cxn>
              </a:cxnLst>
              <a:rect l="0" t="0" r="r" b="b"/>
              <a:pathLst>
                <a:path w="100" h="117">
                  <a:moveTo>
                    <a:pt x="99" y="95"/>
                  </a:moveTo>
                  <a:lnTo>
                    <a:pt x="64" y="116"/>
                  </a:lnTo>
                  <a:lnTo>
                    <a:pt x="0" y="28"/>
                  </a:lnTo>
                  <a:lnTo>
                    <a:pt x="43" y="0"/>
                  </a:lnTo>
                  <a:lnTo>
                    <a:pt x="99" y="95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1" name="Freeform 23"/>
            <p:cNvSpPr>
              <a:spLocks/>
            </p:cNvSpPr>
            <p:nvPr/>
          </p:nvSpPr>
          <p:spPr bwMode="auto">
            <a:xfrm>
              <a:off x="4264" y="2633"/>
              <a:ext cx="328" cy="691"/>
            </a:xfrm>
            <a:custGeom>
              <a:avLst/>
              <a:gdLst/>
              <a:ahLst/>
              <a:cxnLst>
                <a:cxn ang="0">
                  <a:pos x="304" y="28"/>
                </a:cxn>
                <a:cxn ang="0">
                  <a:pos x="314" y="61"/>
                </a:cxn>
                <a:cxn ang="0">
                  <a:pos x="324" y="95"/>
                </a:cxn>
                <a:cxn ang="0">
                  <a:pos x="326" y="131"/>
                </a:cxn>
                <a:cxn ang="0">
                  <a:pos x="325" y="174"/>
                </a:cxn>
                <a:cxn ang="0">
                  <a:pos x="321" y="219"/>
                </a:cxn>
                <a:cxn ang="0">
                  <a:pos x="310" y="269"/>
                </a:cxn>
                <a:cxn ang="0">
                  <a:pos x="297" y="315"/>
                </a:cxn>
                <a:cxn ang="0">
                  <a:pos x="284" y="363"/>
                </a:cxn>
                <a:cxn ang="0">
                  <a:pos x="268" y="410"/>
                </a:cxn>
                <a:cxn ang="0">
                  <a:pos x="245" y="461"/>
                </a:cxn>
                <a:cxn ang="0">
                  <a:pos x="221" y="510"/>
                </a:cxn>
                <a:cxn ang="0">
                  <a:pos x="192" y="555"/>
                </a:cxn>
                <a:cxn ang="0">
                  <a:pos x="164" y="592"/>
                </a:cxn>
                <a:cxn ang="0">
                  <a:pos x="208" y="677"/>
                </a:cxn>
                <a:cxn ang="0">
                  <a:pos x="176" y="662"/>
                </a:cxn>
                <a:cxn ang="0">
                  <a:pos x="148" y="652"/>
                </a:cxn>
                <a:cxn ang="0">
                  <a:pos x="121" y="644"/>
                </a:cxn>
                <a:cxn ang="0">
                  <a:pos x="92" y="640"/>
                </a:cxn>
                <a:cxn ang="0">
                  <a:pos x="55" y="634"/>
                </a:cxn>
                <a:cxn ang="0">
                  <a:pos x="17" y="634"/>
                </a:cxn>
                <a:cxn ang="0">
                  <a:pos x="2" y="621"/>
                </a:cxn>
                <a:cxn ang="0">
                  <a:pos x="10" y="596"/>
                </a:cxn>
                <a:cxn ang="0">
                  <a:pos x="17" y="564"/>
                </a:cxn>
                <a:cxn ang="0">
                  <a:pos x="20" y="538"/>
                </a:cxn>
                <a:cxn ang="0">
                  <a:pos x="21" y="507"/>
                </a:cxn>
                <a:cxn ang="0">
                  <a:pos x="24" y="478"/>
                </a:cxn>
                <a:cxn ang="0">
                  <a:pos x="25" y="449"/>
                </a:cxn>
                <a:cxn ang="0">
                  <a:pos x="23" y="424"/>
                </a:cxn>
                <a:cxn ang="0">
                  <a:pos x="21" y="389"/>
                </a:cxn>
                <a:cxn ang="0">
                  <a:pos x="115" y="464"/>
                </a:cxn>
                <a:cxn ang="0">
                  <a:pos x="159" y="405"/>
                </a:cxn>
                <a:cxn ang="0">
                  <a:pos x="183" y="367"/>
                </a:cxn>
                <a:cxn ang="0">
                  <a:pos x="215" y="313"/>
                </a:cxn>
                <a:cxn ang="0">
                  <a:pos x="239" y="268"/>
                </a:cxn>
                <a:cxn ang="0">
                  <a:pos x="256" y="232"/>
                </a:cxn>
                <a:cxn ang="0">
                  <a:pos x="273" y="193"/>
                </a:cxn>
                <a:cxn ang="0">
                  <a:pos x="284" y="154"/>
                </a:cxn>
                <a:cxn ang="0">
                  <a:pos x="291" y="117"/>
                </a:cxn>
                <a:cxn ang="0">
                  <a:pos x="294" y="76"/>
                </a:cxn>
                <a:cxn ang="0">
                  <a:pos x="292" y="35"/>
                </a:cxn>
              </a:cxnLst>
              <a:rect l="0" t="0" r="r" b="b"/>
              <a:pathLst>
                <a:path w="328" h="690">
                  <a:moveTo>
                    <a:pt x="290" y="0"/>
                  </a:moveTo>
                  <a:lnTo>
                    <a:pt x="304" y="28"/>
                  </a:lnTo>
                  <a:lnTo>
                    <a:pt x="308" y="43"/>
                  </a:lnTo>
                  <a:lnTo>
                    <a:pt x="314" y="61"/>
                  </a:lnTo>
                  <a:lnTo>
                    <a:pt x="320" y="78"/>
                  </a:lnTo>
                  <a:lnTo>
                    <a:pt x="324" y="95"/>
                  </a:lnTo>
                  <a:lnTo>
                    <a:pt x="326" y="113"/>
                  </a:lnTo>
                  <a:lnTo>
                    <a:pt x="326" y="131"/>
                  </a:lnTo>
                  <a:lnTo>
                    <a:pt x="327" y="151"/>
                  </a:lnTo>
                  <a:lnTo>
                    <a:pt x="325" y="174"/>
                  </a:lnTo>
                  <a:lnTo>
                    <a:pt x="324" y="196"/>
                  </a:lnTo>
                  <a:lnTo>
                    <a:pt x="321" y="219"/>
                  </a:lnTo>
                  <a:lnTo>
                    <a:pt x="318" y="244"/>
                  </a:lnTo>
                  <a:lnTo>
                    <a:pt x="310" y="269"/>
                  </a:lnTo>
                  <a:lnTo>
                    <a:pt x="305" y="294"/>
                  </a:lnTo>
                  <a:lnTo>
                    <a:pt x="297" y="315"/>
                  </a:lnTo>
                  <a:lnTo>
                    <a:pt x="290" y="341"/>
                  </a:lnTo>
                  <a:lnTo>
                    <a:pt x="284" y="363"/>
                  </a:lnTo>
                  <a:lnTo>
                    <a:pt x="275" y="386"/>
                  </a:lnTo>
                  <a:lnTo>
                    <a:pt x="268" y="410"/>
                  </a:lnTo>
                  <a:lnTo>
                    <a:pt x="256" y="437"/>
                  </a:lnTo>
                  <a:lnTo>
                    <a:pt x="245" y="461"/>
                  </a:lnTo>
                  <a:lnTo>
                    <a:pt x="233" y="484"/>
                  </a:lnTo>
                  <a:lnTo>
                    <a:pt x="221" y="510"/>
                  </a:lnTo>
                  <a:lnTo>
                    <a:pt x="207" y="531"/>
                  </a:lnTo>
                  <a:lnTo>
                    <a:pt x="192" y="555"/>
                  </a:lnTo>
                  <a:lnTo>
                    <a:pt x="180" y="573"/>
                  </a:lnTo>
                  <a:lnTo>
                    <a:pt x="164" y="592"/>
                  </a:lnTo>
                  <a:lnTo>
                    <a:pt x="228" y="689"/>
                  </a:lnTo>
                  <a:lnTo>
                    <a:pt x="208" y="677"/>
                  </a:lnTo>
                  <a:lnTo>
                    <a:pt x="193" y="671"/>
                  </a:lnTo>
                  <a:lnTo>
                    <a:pt x="176" y="662"/>
                  </a:lnTo>
                  <a:lnTo>
                    <a:pt x="161" y="655"/>
                  </a:lnTo>
                  <a:lnTo>
                    <a:pt x="148" y="652"/>
                  </a:lnTo>
                  <a:lnTo>
                    <a:pt x="135" y="646"/>
                  </a:lnTo>
                  <a:lnTo>
                    <a:pt x="121" y="644"/>
                  </a:lnTo>
                  <a:lnTo>
                    <a:pt x="106" y="642"/>
                  </a:lnTo>
                  <a:lnTo>
                    <a:pt x="92" y="640"/>
                  </a:lnTo>
                  <a:lnTo>
                    <a:pt x="74" y="636"/>
                  </a:lnTo>
                  <a:lnTo>
                    <a:pt x="55" y="634"/>
                  </a:lnTo>
                  <a:lnTo>
                    <a:pt x="36" y="634"/>
                  </a:lnTo>
                  <a:lnTo>
                    <a:pt x="17" y="634"/>
                  </a:lnTo>
                  <a:lnTo>
                    <a:pt x="0" y="635"/>
                  </a:lnTo>
                  <a:lnTo>
                    <a:pt x="2" y="621"/>
                  </a:lnTo>
                  <a:lnTo>
                    <a:pt x="8" y="609"/>
                  </a:lnTo>
                  <a:lnTo>
                    <a:pt x="10" y="596"/>
                  </a:lnTo>
                  <a:lnTo>
                    <a:pt x="13" y="580"/>
                  </a:lnTo>
                  <a:lnTo>
                    <a:pt x="17" y="564"/>
                  </a:lnTo>
                  <a:lnTo>
                    <a:pt x="19" y="550"/>
                  </a:lnTo>
                  <a:lnTo>
                    <a:pt x="20" y="538"/>
                  </a:lnTo>
                  <a:lnTo>
                    <a:pt x="21" y="524"/>
                  </a:lnTo>
                  <a:lnTo>
                    <a:pt x="21" y="507"/>
                  </a:lnTo>
                  <a:lnTo>
                    <a:pt x="23" y="493"/>
                  </a:lnTo>
                  <a:lnTo>
                    <a:pt x="24" y="478"/>
                  </a:lnTo>
                  <a:lnTo>
                    <a:pt x="24" y="465"/>
                  </a:lnTo>
                  <a:lnTo>
                    <a:pt x="25" y="449"/>
                  </a:lnTo>
                  <a:lnTo>
                    <a:pt x="25" y="436"/>
                  </a:lnTo>
                  <a:lnTo>
                    <a:pt x="23" y="424"/>
                  </a:lnTo>
                  <a:lnTo>
                    <a:pt x="24" y="408"/>
                  </a:lnTo>
                  <a:lnTo>
                    <a:pt x="21" y="389"/>
                  </a:lnTo>
                  <a:lnTo>
                    <a:pt x="94" y="486"/>
                  </a:lnTo>
                  <a:lnTo>
                    <a:pt x="115" y="464"/>
                  </a:lnTo>
                  <a:lnTo>
                    <a:pt x="130" y="442"/>
                  </a:lnTo>
                  <a:lnTo>
                    <a:pt x="159" y="405"/>
                  </a:lnTo>
                  <a:lnTo>
                    <a:pt x="171" y="384"/>
                  </a:lnTo>
                  <a:lnTo>
                    <a:pt x="183" y="367"/>
                  </a:lnTo>
                  <a:lnTo>
                    <a:pt x="203" y="333"/>
                  </a:lnTo>
                  <a:lnTo>
                    <a:pt x="215" y="313"/>
                  </a:lnTo>
                  <a:lnTo>
                    <a:pt x="229" y="288"/>
                  </a:lnTo>
                  <a:lnTo>
                    <a:pt x="239" y="268"/>
                  </a:lnTo>
                  <a:lnTo>
                    <a:pt x="248" y="250"/>
                  </a:lnTo>
                  <a:lnTo>
                    <a:pt x="256" y="232"/>
                  </a:lnTo>
                  <a:lnTo>
                    <a:pt x="267" y="214"/>
                  </a:lnTo>
                  <a:lnTo>
                    <a:pt x="273" y="193"/>
                  </a:lnTo>
                  <a:lnTo>
                    <a:pt x="278" y="175"/>
                  </a:lnTo>
                  <a:lnTo>
                    <a:pt x="284" y="154"/>
                  </a:lnTo>
                  <a:lnTo>
                    <a:pt x="288" y="134"/>
                  </a:lnTo>
                  <a:lnTo>
                    <a:pt x="291" y="117"/>
                  </a:lnTo>
                  <a:lnTo>
                    <a:pt x="291" y="94"/>
                  </a:lnTo>
                  <a:lnTo>
                    <a:pt x="294" y="76"/>
                  </a:lnTo>
                  <a:lnTo>
                    <a:pt x="293" y="55"/>
                  </a:lnTo>
                  <a:lnTo>
                    <a:pt x="292" y="35"/>
                  </a:lnTo>
                  <a:lnTo>
                    <a:pt x="290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4954588" y="1757362"/>
            <a:ext cx="928687" cy="611188"/>
            <a:chOff x="3390" y="1002"/>
            <a:chExt cx="671" cy="442"/>
          </a:xfrm>
        </p:grpSpPr>
        <p:sp>
          <p:nvSpPr>
            <p:cNvPr id="3678233" name="Freeform 25"/>
            <p:cNvSpPr>
              <a:spLocks/>
            </p:cNvSpPr>
            <p:nvPr/>
          </p:nvSpPr>
          <p:spPr bwMode="auto">
            <a:xfrm>
              <a:off x="3390" y="1002"/>
              <a:ext cx="654" cy="395"/>
            </a:xfrm>
            <a:custGeom>
              <a:avLst/>
              <a:gdLst/>
              <a:ahLst/>
              <a:cxnLst>
                <a:cxn ang="0">
                  <a:pos x="29" y="10"/>
                </a:cxn>
                <a:cxn ang="0">
                  <a:pos x="62" y="4"/>
                </a:cxn>
                <a:cxn ang="0">
                  <a:pos x="99" y="0"/>
                </a:cxn>
                <a:cxn ang="0">
                  <a:pos x="132" y="2"/>
                </a:cxn>
                <a:cxn ang="0">
                  <a:pos x="174" y="9"/>
                </a:cxn>
                <a:cxn ang="0">
                  <a:pos x="216" y="19"/>
                </a:cxn>
                <a:cxn ang="0">
                  <a:pos x="261" y="39"/>
                </a:cxn>
                <a:cxn ang="0">
                  <a:pos x="304" y="59"/>
                </a:cxn>
                <a:cxn ang="0">
                  <a:pos x="349" y="77"/>
                </a:cxn>
                <a:cxn ang="0">
                  <a:pos x="391" y="103"/>
                </a:cxn>
                <a:cxn ang="0">
                  <a:pos x="436" y="130"/>
                </a:cxn>
                <a:cxn ang="0">
                  <a:pos x="480" y="162"/>
                </a:cxn>
                <a:cxn ang="0">
                  <a:pos x="519" y="195"/>
                </a:cxn>
                <a:cxn ang="0">
                  <a:pos x="549" y="227"/>
                </a:cxn>
                <a:cxn ang="0">
                  <a:pos x="641" y="198"/>
                </a:cxn>
                <a:cxn ang="0">
                  <a:pos x="621" y="227"/>
                </a:cxn>
                <a:cxn ang="0">
                  <a:pos x="606" y="254"/>
                </a:cxn>
                <a:cxn ang="0">
                  <a:pos x="594" y="278"/>
                </a:cxn>
                <a:cxn ang="0">
                  <a:pos x="585" y="305"/>
                </a:cxn>
                <a:cxn ang="0">
                  <a:pos x="572" y="342"/>
                </a:cxn>
                <a:cxn ang="0">
                  <a:pos x="568" y="379"/>
                </a:cxn>
                <a:cxn ang="0">
                  <a:pos x="553" y="392"/>
                </a:cxn>
                <a:cxn ang="0">
                  <a:pos x="528" y="380"/>
                </a:cxn>
                <a:cxn ang="0">
                  <a:pos x="500" y="368"/>
                </a:cxn>
                <a:cxn ang="0">
                  <a:pos x="474" y="361"/>
                </a:cxn>
                <a:cxn ang="0">
                  <a:pos x="445" y="355"/>
                </a:cxn>
                <a:cxn ang="0">
                  <a:pos x="417" y="350"/>
                </a:cxn>
                <a:cxn ang="0">
                  <a:pos x="390" y="344"/>
                </a:cxn>
                <a:cxn ang="0">
                  <a:pos x="364" y="341"/>
                </a:cxn>
                <a:cxn ang="0">
                  <a:pos x="331" y="337"/>
                </a:cxn>
                <a:cxn ang="0">
                  <a:pos x="417" y="257"/>
                </a:cxn>
                <a:cxn ang="0">
                  <a:pos x="368" y="206"/>
                </a:cxn>
                <a:cxn ang="0">
                  <a:pos x="335" y="175"/>
                </a:cxn>
                <a:cxn ang="0">
                  <a:pos x="288" y="138"/>
                </a:cxn>
                <a:cxn ang="0">
                  <a:pos x="251" y="111"/>
                </a:cxn>
                <a:cxn ang="0">
                  <a:pos x="224" y="93"/>
                </a:cxn>
                <a:cxn ang="0">
                  <a:pos x="186" y="73"/>
                </a:cxn>
                <a:cxn ang="0">
                  <a:pos x="156" y="60"/>
                </a:cxn>
                <a:cxn ang="0">
                  <a:pos x="120" y="49"/>
                </a:cxn>
                <a:cxn ang="0">
                  <a:pos x="80" y="43"/>
                </a:cxn>
                <a:cxn ang="0">
                  <a:pos x="13" y="49"/>
                </a:cxn>
              </a:cxnLst>
              <a:rect l="0" t="0" r="r" b="b"/>
              <a:pathLst>
                <a:path w="654" h="395">
                  <a:moveTo>
                    <a:pt x="0" y="18"/>
                  </a:moveTo>
                  <a:lnTo>
                    <a:pt x="29" y="10"/>
                  </a:lnTo>
                  <a:lnTo>
                    <a:pt x="43" y="6"/>
                  </a:lnTo>
                  <a:lnTo>
                    <a:pt x="62" y="4"/>
                  </a:lnTo>
                  <a:lnTo>
                    <a:pt x="79" y="3"/>
                  </a:lnTo>
                  <a:lnTo>
                    <a:pt x="99" y="0"/>
                  </a:lnTo>
                  <a:lnTo>
                    <a:pt x="115" y="1"/>
                  </a:lnTo>
                  <a:lnTo>
                    <a:pt x="132" y="2"/>
                  </a:lnTo>
                  <a:lnTo>
                    <a:pt x="149" y="3"/>
                  </a:lnTo>
                  <a:lnTo>
                    <a:pt x="174" y="9"/>
                  </a:lnTo>
                  <a:lnTo>
                    <a:pt x="195" y="16"/>
                  </a:lnTo>
                  <a:lnTo>
                    <a:pt x="216" y="19"/>
                  </a:lnTo>
                  <a:lnTo>
                    <a:pt x="240" y="28"/>
                  </a:lnTo>
                  <a:lnTo>
                    <a:pt x="261" y="39"/>
                  </a:lnTo>
                  <a:lnTo>
                    <a:pt x="287" y="49"/>
                  </a:lnTo>
                  <a:lnTo>
                    <a:pt x="304" y="59"/>
                  </a:lnTo>
                  <a:lnTo>
                    <a:pt x="329" y="67"/>
                  </a:lnTo>
                  <a:lnTo>
                    <a:pt x="349" y="77"/>
                  </a:lnTo>
                  <a:lnTo>
                    <a:pt x="371" y="90"/>
                  </a:lnTo>
                  <a:lnTo>
                    <a:pt x="391" y="103"/>
                  </a:lnTo>
                  <a:lnTo>
                    <a:pt x="415" y="117"/>
                  </a:lnTo>
                  <a:lnTo>
                    <a:pt x="436" y="130"/>
                  </a:lnTo>
                  <a:lnTo>
                    <a:pt x="457" y="146"/>
                  </a:lnTo>
                  <a:lnTo>
                    <a:pt x="480" y="162"/>
                  </a:lnTo>
                  <a:lnTo>
                    <a:pt x="500" y="177"/>
                  </a:lnTo>
                  <a:lnTo>
                    <a:pt x="519" y="195"/>
                  </a:lnTo>
                  <a:lnTo>
                    <a:pt x="534" y="211"/>
                  </a:lnTo>
                  <a:lnTo>
                    <a:pt x="549" y="227"/>
                  </a:lnTo>
                  <a:lnTo>
                    <a:pt x="653" y="181"/>
                  </a:lnTo>
                  <a:lnTo>
                    <a:pt x="641" y="198"/>
                  </a:lnTo>
                  <a:lnTo>
                    <a:pt x="632" y="213"/>
                  </a:lnTo>
                  <a:lnTo>
                    <a:pt x="621" y="227"/>
                  </a:lnTo>
                  <a:lnTo>
                    <a:pt x="613" y="240"/>
                  </a:lnTo>
                  <a:lnTo>
                    <a:pt x="606" y="254"/>
                  </a:lnTo>
                  <a:lnTo>
                    <a:pt x="598" y="265"/>
                  </a:lnTo>
                  <a:lnTo>
                    <a:pt x="594" y="278"/>
                  </a:lnTo>
                  <a:lnTo>
                    <a:pt x="588" y="291"/>
                  </a:lnTo>
                  <a:lnTo>
                    <a:pt x="585" y="305"/>
                  </a:lnTo>
                  <a:lnTo>
                    <a:pt x="579" y="322"/>
                  </a:lnTo>
                  <a:lnTo>
                    <a:pt x="572" y="342"/>
                  </a:lnTo>
                  <a:lnTo>
                    <a:pt x="570" y="360"/>
                  </a:lnTo>
                  <a:lnTo>
                    <a:pt x="568" y="379"/>
                  </a:lnTo>
                  <a:lnTo>
                    <a:pt x="565" y="394"/>
                  </a:lnTo>
                  <a:lnTo>
                    <a:pt x="553" y="392"/>
                  </a:lnTo>
                  <a:lnTo>
                    <a:pt x="542" y="384"/>
                  </a:lnTo>
                  <a:lnTo>
                    <a:pt x="528" y="380"/>
                  </a:lnTo>
                  <a:lnTo>
                    <a:pt x="514" y="372"/>
                  </a:lnTo>
                  <a:lnTo>
                    <a:pt x="500" y="368"/>
                  </a:lnTo>
                  <a:lnTo>
                    <a:pt x="486" y="365"/>
                  </a:lnTo>
                  <a:lnTo>
                    <a:pt x="474" y="361"/>
                  </a:lnTo>
                  <a:lnTo>
                    <a:pt x="460" y="357"/>
                  </a:lnTo>
                  <a:lnTo>
                    <a:pt x="445" y="355"/>
                  </a:lnTo>
                  <a:lnTo>
                    <a:pt x="431" y="351"/>
                  </a:lnTo>
                  <a:lnTo>
                    <a:pt x="417" y="350"/>
                  </a:lnTo>
                  <a:lnTo>
                    <a:pt x="403" y="345"/>
                  </a:lnTo>
                  <a:lnTo>
                    <a:pt x="390" y="344"/>
                  </a:lnTo>
                  <a:lnTo>
                    <a:pt x="376" y="343"/>
                  </a:lnTo>
                  <a:lnTo>
                    <a:pt x="364" y="341"/>
                  </a:lnTo>
                  <a:lnTo>
                    <a:pt x="349" y="339"/>
                  </a:lnTo>
                  <a:lnTo>
                    <a:pt x="331" y="337"/>
                  </a:lnTo>
                  <a:lnTo>
                    <a:pt x="436" y="283"/>
                  </a:lnTo>
                  <a:lnTo>
                    <a:pt x="417" y="257"/>
                  </a:lnTo>
                  <a:lnTo>
                    <a:pt x="402" y="239"/>
                  </a:lnTo>
                  <a:lnTo>
                    <a:pt x="368" y="206"/>
                  </a:lnTo>
                  <a:lnTo>
                    <a:pt x="352" y="191"/>
                  </a:lnTo>
                  <a:lnTo>
                    <a:pt x="335" y="175"/>
                  </a:lnTo>
                  <a:lnTo>
                    <a:pt x="306" y="152"/>
                  </a:lnTo>
                  <a:lnTo>
                    <a:pt x="288" y="138"/>
                  </a:lnTo>
                  <a:lnTo>
                    <a:pt x="268" y="122"/>
                  </a:lnTo>
                  <a:lnTo>
                    <a:pt x="251" y="111"/>
                  </a:lnTo>
                  <a:lnTo>
                    <a:pt x="237" y="104"/>
                  </a:lnTo>
                  <a:lnTo>
                    <a:pt x="224" y="93"/>
                  </a:lnTo>
                  <a:lnTo>
                    <a:pt x="207" y="85"/>
                  </a:lnTo>
                  <a:lnTo>
                    <a:pt x="186" y="73"/>
                  </a:lnTo>
                  <a:lnTo>
                    <a:pt x="171" y="66"/>
                  </a:lnTo>
                  <a:lnTo>
                    <a:pt x="156" y="60"/>
                  </a:lnTo>
                  <a:lnTo>
                    <a:pt x="135" y="55"/>
                  </a:lnTo>
                  <a:lnTo>
                    <a:pt x="120" y="49"/>
                  </a:lnTo>
                  <a:lnTo>
                    <a:pt x="99" y="47"/>
                  </a:lnTo>
                  <a:lnTo>
                    <a:pt x="80" y="43"/>
                  </a:lnTo>
                  <a:lnTo>
                    <a:pt x="59" y="43"/>
                  </a:lnTo>
                  <a:lnTo>
                    <a:pt x="13" y="49"/>
                  </a:lnTo>
                  <a:lnTo>
                    <a:pt x="0" y="18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4" name="Freeform 26"/>
            <p:cNvSpPr>
              <a:spLocks/>
            </p:cNvSpPr>
            <p:nvPr/>
          </p:nvSpPr>
          <p:spPr bwMode="auto">
            <a:xfrm>
              <a:off x="3721" y="1292"/>
              <a:ext cx="124" cy="92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7" y="91"/>
                </a:cxn>
                <a:cxn ang="0">
                  <a:pos x="122" y="37"/>
                </a:cxn>
                <a:cxn ang="0">
                  <a:pos x="111" y="19"/>
                </a:cxn>
                <a:cxn ang="0">
                  <a:pos x="94" y="0"/>
                </a:cxn>
                <a:cxn ang="0">
                  <a:pos x="0" y="49"/>
                </a:cxn>
              </a:cxnLst>
              <a:rect l="0" t="0" r="r" b="b"/>
              <a:pathLst>
                <a:path w="123" h="92">
                  <a:moveTo>
                    <a:pt x="0" y="49"/>
                  </a:moveTo>
                  <a:lnTo>
                    <a:pt x="17" y="91"/>
                  </a:lnTo>
                  <a:lnTo>
                    <a:pt x="122" y="37"/>
                  </a:lnTo>
                  <a:lnTo>
                    <a:pt x="111" y="19"/>
                  </a:lnTo>
                  <a:lnTo>
                    <a:pt x="94" y="0"/>
                  </a:lnTo>
                  <a:lnTo>
                    <a:pt x="0" y="49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5" name="Freeform 27"/>
            <p:cNvSpPr>
              <a:spLocks/>
            </p:cNvSpPr>
            <p:nvPr/>
          </p:nvSpPr>
          <p:spPr bwMode="auto">
            <a:xfrm>
              <a:off x="3942" y="1185"/>
              <a:ext cx="118" cy="93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117" y="39"/>
                </a:cxn>
                <a:cxn ang="0">
                  <a:pos x="21" y="89"/>
                </a:cxn>
                <a:cxn ang="0">
                  <a:pos x="0" y="41"/>
                </a:cxn>
                <a:cxn ang="0">
                  <a:pos x="102" y="0"/>
                </a:cxn>
              </a:cxnLst>
              <a:rect l="0" t="0" r="r" b="b"/>
              <a:pathLst>
                <a:path w="118" h="90">
                  <a:moveTo>
                    <a:pt x="102" y="0"/>
                  </a:moveTo>
                  <a:lnTo>
                    <a:pt x="117" y="39"/>
                  </a:lnTo>
                  <a:lnTo>
                    <a:pt x="21" y="89"/>
                  </a:lnTo>
                  <a:lnTo>
                    <a:pt x="0" y="41"/>
                  </a:lnTo>
                  <a:lnTo>
                    <a:pt x="102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6" name="Freeform 28"/>
            <p:cNvSpPr>
              <a:spLocks/>
            </p:cNvSpPr>
            <p:nvPr/>
          </p:nvSpPr>
          <p:spPr bwMode="auto">
            <a:xfrm>
              <a:off x="3405" y="1036"/>
              <a:ext cx="656" cy="408"/>
            </a:xfrm>
            <a:custGeom>
              <a:avLst/>
              <a:gdLst/>
              <a:ahLst/>
              <a:cxnLst>
                <a:cxn ang="0">
                  <a:pos x="28" y="10"/>
                </a:cxn>
                <a:cxn ang="0">
                  <a:pos x="60" y="4"/>
                </a:cxn>
                <a:cxn ang="0">
                  <a:pos x="95" y="0"/>
                </a:cxn>
                <a:cxn ang="0">
                  <a:pos x="130" y="3"/>
                </a:cxn>
                <a:cxn ang="0">
                  <a:pos x="173" y="10"/>
                </a:cxn>
                <a:cxn ang="0">
                  <a:pos x="216" y="22"/>
                </a:cxn>
                <a:cxn ang="0">
                  <a:pos x="261" y="40"/>
                </a:cxn>
                <a:cxn ang="0">
                  <a:pos x="305" y="60"/>
                </a:cxn>
                <a:cxn ang="0">
                  <a:pos x="350" y="81"/>
                </a:cxn>
                <a:cxn ang="0">
                  <a:pos x="391" y="106"/>
                </a:cxn>
                <a:cxn ang="0">
                  <a:pos x="435" y="135"/>
                </a:cxn>
                <a:cxn ang="0">
                  <a:pos x="481" y="169"/>
                </a:cxn>
                <a:cxn ang="0">
                  <a:pos x="521" y="203"/>
                </a:cxn>
                <a:cxn ang="0">
                  <a:pos x="552" y="237"/>
                </a:cxn>
                <a:cxn ang="0">
                  <a:pos x="643" y="207"/>
                </a:cxn>
                <a:cxn ang="0">
                  <a:pos x="623" y="236"/>
                </a:cxn>
                <a:cxn ang="0">
                  <a:pos x="609" y="263"/>
                </a:cxn>
                <a:cxn ang="0">
                  <a:pos x="597" y="289"/>
                </a:cxn>
                <a:cxn ang="0">
                  <a:pos x="587" y="315"/>
                </a:cxn>
                <a:cxn ang="0">
                  <a:pos x="577" y="354"/>
                </a:cxn>
                <a:cxn ang="0">
                  <a:pos x="570" y="391"/>
                </a:cxn>
                <a:cxn ang="0">
                  <a:pos x="557" y="403"/>
                </a:cxn>
                <a:cxn ang="0">
                  <a:pos x="533" y="393"/>
                </a:cxn>
                <a:cxn ang="0">
                  <a:pos x="503" y="380"/>
                </a:cxn>
                <a:cxn ang="0">
                  <a:pos x="478" y="372"/>
                </a:cxn>
                <a:cxn ang="0">
                  <a:pos x="448" y="364"/>
                </a:cxn>
                <a:cxn ang="0">
                  <a:pos x="420" y="357"/>
                </a:cxn>
                <a:cxn ang="0">
                  <a:pos x="393" y="354"/>
                </a:cxn>
                <a:cxn ang="0">
                  <a:pos x="367" y="352"/>
                </a:cxn>
                <a:cxn ang="0">
                  <a:pos x="333" y="348"/>
                </a:cxn>
                <a:cxn ang="0">
                  <a:pos x="420" y="265"/>
                </a:cxn>
                <a:cxn ang="0">
                  <a:pos x="370" y="214"/>
                </a:cxn>
                <a:cxn ang="0">
                  <a:pos x="335" y="182"/>
                </a:cxn>
                <a:cxn ang="0">
                  <a:pos x="288" y="141"/>
                </a:cxn>
                <a:cxn ang="0">
                  <a:pos x="250" y="111"/>
                </a:cxn>
                <a:cxn ang="0">
                  <a:pos x="219" y="88"/>
                </a:cxn>
                <a:cxn ang="0">
                  <a:pos x="184" y="66"/>
                </a:cxn>
                <a:cxn ang="0">
                  <a:pos x="147" y="48"/>
                </a:cxn>
                <a:cxn ang="0">
                  <a:pos x="111" y="36"/>
                </a:cxn>
                <a:cxn ang="0">
                  <a:pos x="71" y="27"/>
                </a:cxn>
                <a:cxn ang="0">
                  <a:pos x="32" y="22"/>
                </a:cxn>
              </a:cxnLst>
              <a:rect l="0" t="0" r="r" b="b"/>
              <a:pathLst>
                <a:path w="656" h="408">
                  <a:moveTo>
                    <a:pt x="0" y="17"/>
                  </a:moveTo>
                  <a:lnTo>
                    <a:pt x="28" y="10"/>
                  </a:lnTo>
                  <a:lnTo>
                    <a:pt x="42" y="6"/>
                  </a:lnTo>
                  <a:lnTo>
                    <a:pt x="60" y="4"/>
                  </a:lnTo>
                  <a:lnTo>
                    <a:pt x="79" y="0"/>
                  </a:lnTo>
                  <a:lnTo>
                    <a:pt x="95" y="0"/>
                  </a:lnTo>
                  <a:lnTo>
                    <a:pt x="113" y="0"/>
                  </a:lnTo>
                  <a:lnTo>
                    <a:pt x="130" y="3"/>
                  </a:lnTo>
                  <a:lnTo>
                    <a:pt x="150" y="6"/>
                  </a:lnTo>
                  <a:lnTo>
                    <a:pt x="173" y="10"/>
                  </a:lnTo>
                  <a:lnTo>
                    <a:pt x="194" y="16"/>
                  </a:lnTo>
                  <a:lnTo>
                    <a:pt x="216" y="22"/>
                  </a:lnTo>
                  <a:lnTo>
                    <a:pt x="239" y="31"/>
                  </a:lnTo>
                  <a:lnTo>
                    <a:pt x="261" y="40"/>
                  </a:lnTo>
                  <a:lnTo>
                    <a:pt x="285" y="49"/>
                  </a:lnTo>
                  <a:lnTo>
                    <a:pt x="305" y="60"/>
                  </a:lnTo>
                  <a:lnTo>
                    <a:pt x="329" y="72"/>
                  </a:lnTo>
                  <a:lnTo>
                    <a:pt x="350" y="81"/>
                  </a:lnTo>
                  <a:lnTo>
                    <a:pt x="371" y="96"/>
                  </a:lnTo>
                  <a:lnTo>
                    <a:pt x="391" y="106"/>
                  </a:lnTo>
                  <a:lnTo>
                    <a:pt x="416" y="121"/>
                  </a:lnTo>
                  <a:lnTo>
                    <a:pt x="435" y="135"/>
                  </a:lnTo>
                  <a:lnTo>
                    <a:pt x="458" y="153"/>
                  </a:lnTo>
                  <a:lnTo>
                    <a:pt x="481" y="169"/>
                  </a:lnTo>
                  <a:lnTo>
                    <a:pt x="501" y="185"/>
                  </a:lnTo>
                  <a:lnTo>
                    <a:pt x="521" y="203"/>
                  </a:lnTo>
                  <a:lnTo>
                    <a:pt x="536" y="218"/>
                  </a:lnTo>
                  <a:lnTo>
                    <a:pt x="552" y="237"/>
                  </a:lnTo>
                  <a:lnTo>
                    <a:pt x="655" y="190"/>
                  </a:lnTo>
                  <a:lnTo>
                    <a:pt x="643" y="207"/>
                  </a:lnTo>
                  <a:lnTo>
                    <a:pt x="634" y="220"/>
                  </a:lnTo>
                  <a:lnTo>
                    <a:pt x="623" y="236"/>
                  </a:lnTo>
                  <a:lnTo>
                    <a:pt x="615" y="250"/>
                  </a:lnTo>
                  <a:lnTo>
                    <a:pt x="609" y="263"/>
                  </a:lnTo>
                  <a:lnTo>
                    <a:pt x="602" y="274"/>
                  </a:lnTo>
                  <a:lnTo>
                    <a:pt x="597" y="289"/>
                  </a:lnTo>
                  <a:lnTo>
                    <a:pt x="591" y="301"/>
                  </a:lnTo>
                  <a:lnTo>
                    <a:pt x="587" y="315"/>
                  </a:lnTo>
                  <a:lnTo>
                    <a:pt x="582" y="335"/>
                  </a:lnTo>
                  <a:lnTo>
                    <a:pt x="577" y="354"/>
                  </a:lnTo>
                  <a:lnTo>
                    <a:pt x="574" y="372"/>
                  </a:lnTo>
                  <a:lnTo>
                    <a:pt x="570" y="391"/>
                  </a:lnTo>
                  <a:lnTo>
                    <a:pt x="568" y="407"/>
                  </a:lnTo>
                  <a:lnTo>
                    <a:pt x="557" y="403"/>
                  </a:lnTo>
                  <a:lnTo>
                    <a:pt x="544" y="395"/>
                  </a:lnTo>
                  <a:lnTo>
                    <a:pt x="533" y="393"/>
                  </a:lnTo>
                  <a:lnTo>
                    <a:pt x="517" y="385"/>
                  </a:lnTo>
                  <a:lnTo>
                    <a:pt x="503" y="380"/>
                  </a:lnTo>
                  <a:lnTo>
                    <a:pt x="489" y="376"/>
                  </a:lnTo>
                  <a:lnTo>
                    <a:pt x="478" y="372"/>
                  </a:lnTo>
                  <a:lnTo>
                    <a:pt x="465" y="371"/>
                  </a:lnTo>
                  <a:lnTo>
                    <a:pt x="448" y="364"/>
                  </a:lnTo>
                  <a:lnTo>
                    <a:pt x="434" y="362"/>
                  </a:lnTo>
                  <a:lnTo>
                    <a:pt x="420" y="357"/>
                  </a:lnTo>
                  <a:lnTo>
                    <a:pt x="406" y="356"/>
                  </a:lnTo>
                  <a:lnTo>
                    <a:pt x="393" y="354"/>
                  </a:lnTo>
                  <a:lnTo>
                    <a:pt x="378" y="352"/>
                  </a:lnTo>
                  <a:lnTo>
                    <a:pt x="367" y="352"/>
                  </a:lnTo>
                  <a:lnTo>
                    <a:pt x="352" y="349"/>
                  </a:lnTo>
                  <a:lnTo>
                    <a:pt x="333" y="348"/>
                  </a:lnTo>
                  <a:lnTo>
                    <a:pt x="439" y="291"/>
                  </a:lnTo>
                  <a:lnTo>
                    <a:pt x="420" y="265"/>
                  </a:lnTo>
                  <a:lnTo>
                    <a:pt x="402" y="246"/>
                  </a:lnTo>
                  <a:lnTo>
                    <a:pt x="370" y="214"/>
                  </a:lnTo>
                  <a:lnTo>
                    <a:pt x="352" y="196"/>
                  </a:lnTo>
                  <a:lnTo>
                    <a:pt x="335" y="182"/>
                  </a:lnTo>
                  <a:lnTo>
                    <a:pt x="307" y="157"/>
                  </a:lnTo>
                  <a:lnTo>
                    <a:pt x="288" y="141"/>
                  </a:lnTo>
                  <a:lnTo>
                    <a:pt x="269" y="124"/>
                  </a:lnTo>
                  <a:lnTo>
                    <a:pt x="250" y="111"/>
                  </a:lnTo>
                  <a:lnTo>
                    <a:pt x="235" y="100"/>
                  </a:lnTo>
                  <a:lnTo>
                    <a:pt x="219" y="88"/>
                  </a:lnTo>
                  <a:lnTo>
                    <a:pt x="201" y="76"/>
                  </a:lnTo>
                  <a:lnTo>
                    <a:pt x="184" y="66"/>
                  </a:lnTo>
                  <a:lnTo>
                    <a:pt x="165" y="59"/>
                  </a:lnTo>
                  <a:lnTo>
                    <a:pt x="147" y="48"/>
                  </a:lnTo>
                  <a:lnTo>
                    <a:pt x="128" y="42"/>
                  </a:lnTo>
                  <a:lnTo>
                    <a:pt x="111" y="36"/>
                  </a:lnTo>
                  <a:lnTo>
                    <a:pt x="90" y="32"/>
                  </a:lnTo>
                  <a:lnTo>
                    <a:pt x="71" y="27"/>
                  </a:lnTo>
                  <a:lnTo>
                    <a:pt x="53" y="24"/>
                  </a:lnTo>
                  <a:lnTo>
                    <a:pt x="32" y="22"/>
                  </a:lnTo>
                  <a:lnTo>
                    <a:pt x="0" y="17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2257425" y="1703387"/>
            <a:ext cx="979488" cy="681038"/>
            <a:chOff x="1508" y="943"/>
            <a:chExt cx="654" cy="500"/>
          </a:xfrm>
        </p:grpSpPr>
        <p:sp>
          <p:nvSpPr>
            <p:cNvPr id="3678238" name="Freeform 30"/>
            <p:cNvSpPr>
              <a:spLocks/>
            </p:cNvSpPr>
            <p:nvPr/>
          </p:nvSpPr>
          <p:spPr bwMode="auto">
            <a:xfrm>
              <a:off x="1508" y="943"/>
              <a:ext cx="604" cy="500"/>
            </a:xfrm>
            <a:custGeom>
              <a:avLst/>
              <a:gdLst/>
              <a:ahLst/>
              <a:cxnLst>
                <a:cxn ang="0">
                  <a:pos x="7" y="463"/>
                </a:cxn>
                <a:cxn ang="0">
                  <a:pos x="18" y="432"/>
                </a:cxn>
                <a:cxn ang="0">
                  <a:pos x="32" y="399"/>
                </a:cxn>
                <a:cxn ang="0">
                  <a:pos x="52" y="370"/>
                </a:cxn>
                <a:cxn ang="0">
                  <a:pos x="79" y="336"/>
                </a:cxn>
                <a:cxn ang="0">
                  <a:pos x="110" y="304"/>
                </a:cxn>
                <a:cxn ang="0">
                  <a:pos x="149" y="273"/>
                </a:cxn>
                <a:cxn ang="0">
                  <a:pos x="187" y="245"/>
                </a:cxn>
                <a:cxn ang="0">
                  <a:pos x="225" y="215"/>
                </a:cxn>
                <a:cxn ang="0">
                  <a:pos x="267" y="190"/>
                </a:cxn>
                <a:cxn ang="0">
                  <a:pos x="313" y="165"/>
                </a:cxn>
                <a:cxn ang="0">
                  <a:pos x="363" y="141"/>
                </a:cxn>
                <a:cxn ang="0">
                  <a:pos x="412" y="125"/>
                </a:cxn>
                <a:cxn ang="0">
                  <a:pos x="453" y="114"/>
                </a:cxn>
                <a:cxn ang="0">
                  <a:pos x="475" y="18"/>
                </a:cxn>
                <a:cxn ang="0">
                  <a:pos x="489" y="51"/>
                </a:cxn>
                <a:cxn ang="0">
                  <a:pos x="506" y="78"/>
                </a:cxn>
                <a:cxn ang="0">
                  <a:pos x="519" y="101"/>
                </a:cxn>
                <a:cxn ang="0">
                  <a:pos x="538" y="121"/>
                </a:cxn>
                <a:cxn ang="0">
                  <a:pos x="563" y="150"/>
                </a:cxn>
                <a:cxn ang="0">
                  <a:pos x="591" y="174"/>
                </a:cxn>
                <a:cxn ang="0">
                  <a:pos x="596" y="194"/>
                </a:cxn>
                <a:cxn ang="0">
                  <a:pos x="574" y="208"/>
                </a:cxn>
                <a:cxn ang="0">
                  <a:pos x="548" y="227"/>
                </a:cxn>
                <a:cxn ang="0">
                  <a:pos x="531" y="247"/>
                </a:cxn>
                <a:cxn ang="0">
                  <a:pos x="511" y="270"/>
                </a:cxn>
                <a:cxn ang="0">
                  <a:pos x="491" y="292"/>
                </a:cxn>
                <a:cxn ang="0">
                  <a:pos x="474" y="313"/>
                </a:cxn>
                <a:cxn ang="0">
                  <a:pos x="458" y="333"/>
                </a:cxn>
                <a:cxn ang="0">
                  <a:pos x="439" y="362"/>
                </a:cxn>
                <a:cxn ang="0">
                  <a:pos x="414" y="246"/>
                </a:cxn>
                <a:cxn ang="0">
                  <a:pos x="345" y="264"/>
                </a:cxn>
                <a:cxn ang="0">
                  <a:pos x="301" y="278"/>
                </a:cxn>
                <a:cxn ang="0">
                  <a:pos x="246" y="299"/>
                </a:cxn>
                <a:cxn ang="0">
                  <a:pos x="205" y="320"/>
                </a:cxn>
                <a:cxn ang="0">
                  <a:pos x="177" y="334"/>
                </a:cxn>
                <a:cxn ang="0">
                  <a:pos x="140" y="357"/>
                </a:cxn>
                <a:cxn ang="0">
                  <a:pos x="114" y="376"/>
                </a:cxn>
                <a:cxn ang="0">
                  <a:pos x="86" y="404"/>
                </a:cxn>
                <a:cxn ang="0">
                  <a:pos x="63" y="435"/>
                </a:cxn>
                <a:cxn ang="0">
                  <a:pos x="32" y="499"/>
                </a:cxn>
              </a:cxnLst>
              <a:rect l="0" t="0" r="r" b="b"/>
              <a:pathLst>
                <a:path w="604" h="500">
                  <a:moveTo>
                    <a:pt x="0" y="493"/>
                  </a:moveTo>
                  <a:lnTo>
                    <a:pt x="7" y="463"/>
                  </a:lnTo>
                  <a:lnTo>
                    <a:pt x="12" y="450"/>
                  </a:lnTo>
                  <a:lnTo>
                    <a:pt x="18" y="432"/>
                  </a:lnTo>
                  <a:lnTo>
                    <a:pt x="25" y="416"/>
                  </a:lnTo>
                  <a:lnTo>
                    <a:pt x="32" y="399"/>
                  </a:lnTo>
                  <a:lnTo>
                    <a:pt x="42" y="383"/>
                  </a:lnTo>
                  <a:lnTo>
                    <a:pt x="52" y="370"/>
                  </a:lnTo>
                  <a:lnTo>
                    <a:pt x="63" y="354"/>
                  </a:lnTo>
                  <a:lnTo>
                    <a:pt x="79" y="336"/>
                  </a:lnTo>
                  <a:lnTo>
                    <a:pt x="95" y="321"/>
                  </a:lnTo>
                  <a:lnTo>
                    <a:pt x="110" y="304"/>
                  </a:lnTo>
                  <a:lnTo>
                    <a:pt x="128" y="288"/>
                  </a:lnTo>
                  <a:lnTo>
                    <a:pt x="149" y="273"/>
                  </a:lnTo>
                  <a:lnTo>
                    <a:pt x="169" y="256"/>
                  </a:lnTo>
                  <a:lnTo>
                    <a:pt x="187" y="245"/>
                  </a:lnTo>
                  <a:lnTo>
                    <a:pt x="208" y="228"/>
                  </a:lnTo>
                  <a:lnTo>
                    <a:pt x="225" y="215"/>
                  </a:lnTo>
                  <a:lnTo>
                    <a:pt x="246" y="203"/>
                  </a:lnTo>
                  <a:lnTo>
                    <a:pt x="267" y="190"/>
                  </a:lnTo>
                  <a:lnTo>
                    <a:pt x="292" y="176"/>
                  </a:lnTo>
                  <a:lnTo>
                    <a:pt x="313" y="165"/>
                  </a:lnTo>
                  <a:lnTo>
                    <a:pt x="339" y="154"/>
                  </a:lnTo>
                  <a:lnTo>
                    <a:pt x="363" y="141"/>
                  </a:lnTo>
                  <a:lnTo>
                    <a:pt x="385" y="133"/>
                  </a:lnTo>
                  <a:lnTo>
                    <a:pt x="412" y="125"/>
                  </a:lnTo>
                  <a:lnTo>
                    <a:pt x="432" y="119"/>
                  </a:lnTo>
                  <a:lnTo>
                    <a:pt x="453" y="114"/>
                  </a:lnTo>
                  <a:lnTo>
                    <a:pt x="466" y="0"/>
                  </a:lnTo>
                  <a:lnTo>
                    <a:pt x="475" y="18"/>
                  </a:lnTo>
                  <a:lnTo>
                    <a:pt x="482" y="33"/>
                  </a:lnTo>
                  <a:lnTo>
                    <a:pt x="489" y="51"/>
                  </a:lnTo>
                  <a:lnTo>
                    <a:pt x="496" y="65"/>
                  </a:lnTo>
                  <a:lnTo>
                    <a:pt x="506" y="78"/>
                  </a:lnTo>
                  <a:lnTo>
                    <a:pt x="510" y="89"/>
                  </a:lnTo>
                  <a:lnTo>
                    <a:pt x="519" y="101"/>
                  </a:lnTo>
                  <a:lnTo>
                    <a:pt x="528" y="112"/>
                  </a:lnTo>
                  <a:lnTo>
                    <a:pt x="538" y="121"/>
                  </a:lnTo>
                  <a:lnTo>
                    <a:pt x="551" y="135"/>
                  </a:lnTo>
                  <a:lnTo>
                    <a:pt x="563" y="150"/>
                  </a:lnTo>
                  <a:lnTo>
                    <a:pt x="577" y="162"/>
                  </a:lnTo>
                  <a:lnTo>
                    <a:pt x="591" y="174"/>
                  </a:lnTo>
                  <a:lnTo>
                    <a:pt x="603" y="184"/>
                  </a:lnTo>
                  <a:lnTo>
                    <a:pt x="596" y="194"/>
                  </a:lnTo>
                  <a:lnTo>
                    <a:pt x="583" y="200"/>
                  </a:lnTo>
                  <a:lnTo>
                    <a:pt x="574" y="208"/>
                  </a:lnTo>
                  <a:lnTo>
                    <a:pt x="559" y="219"/>
                  </a:lnTo>
                  <a:lnTo>
                    <a:pt x="548" y="227"/>
                  </a:lnTo>
                  <a:lnTo>
                    <a:pt x="540" y="237"/>
                  </a:lnTo>
                  <a:lnTo>
                    <a:pt x="531" y="247"/>
                  </a:lnTo>
                  <a:lnTo>
                    <a:pt x="520" y="257"/>
                  </a:lnTo>
                  <a:lnTo>
                    <a:pt x="511" y="270"/>
                  </a:lnTo>
                  <a:lnTo>
                    <a:pt x="500" y="280"/>
                  </a:lnTo>
                  <a:lnTo>
                    <a:pt x="491" y="292"/>
                  </a:lnTo>
                  <a:lnTo>
                    <a:pt x="480" y="301"/>
                  </a:lnTo>
                  <a:lnTo>
                    <a:pt x="474" y="313"/>
                  </a:lnTo>
                  <a:lnTo>
                    <a:pt x="466" y="325"/>
                  </a:lnTo>
                  <a:lnTo>
                    <a:pt x="458" y="333"/>
                  </a:lnTo>
                  <a:lnTo>
                    <a:pt x="449" y="346"/>
                  </a:lnTo>
                  <a:lnTo>
                    <a:pt x="439" y="362"/>
                  </a:lnTo>
                  <a:lnTo>
                    <a:pt x="445" y="242"/>
                  </a:lnTo>
                  <a:lnTo>
                    <a:pt x="414" y="246"/>
                  </a:lnTo>
                  <a:lnTo>
                    <a:pt x="389" y="250"/>
                  </a:lnTo>
                  <a:lnTo>
                    <a:pt x="345" y="264"/>
                  </a:lnTo>
                  <a:lnTo>
                    <a:pt x="324" y="270"/>
                  </a:lnTo>
                  <a:lnTo>
                    <a:pt x="301" y="278"/>
                  </a:lnTo>
                  <a:lnTo>
                    <a:pt x="268" y="290"/>
                  </a:lnTo>
                  <a:lnTo>
                    <a:pt x="246" y="299"/>
                  </a:lnTo>
                  <a:lnTo>
                    <a:pt x="223" y="310"/>
                  </a:lnTo>
                  <a:lnTo>
                    <a:pt x="205" y="320"/>
                  </a:lnTo>
                  <a:lnTo>
                    <a:pt x="192" y="328"/>
                  </a:lnTo>
                  <a:lnTo>
                    <a:pt x="177" y="334"/>
                  </a:lnTo>
                  <a:lnTo>
                    <a:pt x="160" y="344"/>
                  </a:lnTo>
                  <a:lnTo>
                    <a:pt x="140" y="357"/>
                  </a:lnTo>
                  <a:lnTo>
                    <a:pt x="126" y="366"/>
                  </a:lnTo>
                  <a:lnTo>
                    <a:pt x="114" y="376"/>
                  </a:lnTo>
                  <a:lnTo>
                    <a:pt x="99" y="393"/>
                  </a:lnTo>
                  <a:lnTo>
                    <a:pt x="86" y="404"/>
                  </a:lnTo>
                  <a:lnTo>
                    <a:pt x="74" y="423"/>
                  </a:lnTo>
                  <a:lnTo>
                    <a:pt x="63" y="435"/>
                  </a:lnTo>
                  <a:lnTo>
                    <a:pt x="52" y="452"/>
                  </a:lnTo>
                  <a:lnTo>
                    <a:pt x="32" y="499"/>
                  </a:lnTo>
                  <a:lnTo>
                    <a:pt x="0" y="493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9" name="Freeform 31"/>
            <p:cNvSpPr>
              <a:spLocks/>
            </p:cNvSpPr>
            <p:nvPr/>
          </p:nvSpPr>
          <p:spPr bwMode="auto">
            <a:xfrm>
              <a:off x="1949" y="1194"/>
              <a:ext cx="50" cy="119"/>
            </a:xfrm>
            <a:custGeom>
              <a:avLst/>
              <a:gdLst/>
              <a:ahLst/>
              <a:cxnLst>
                <a:cxn ang="0">
                  <a:pos x="0" y="113"/>
                </a:cxn>
                <a:cxn ang="0">
                  <a:pos x="43" y="119"/>
                </a:cxn>
                <a:cxn ang="0">
                  <a:pos x="49" y="0"/>
                </a:cxn>
                <a:cxn ang="0">
                  <a:pos x="28" y="0"/>
                </a:cxn>
                <a:cxn ang="0">
                  <a:pos x="5" y="6"/>
                </a:cxn>
                <a:cxn ang="0">
                  <a:pos x="0" y="113"/>
                </a:cxn>
              </a:cxnLst>
              <a:rect l="0" t="0" r="r" b="b"/>
              <a:pathLst>
                <a:path w="50" h="120">
                  <a:moveTo>
                    <a:pt x="0" y="113"/>
                  </a:moveTo>
                  <a:lnTo>
                    <a:pt x="43" y="119"/>
                  </a:lnTo>
                  <a:lnTo>
                    <a:pt x="49" y="0"/>
                  </a:lnTo>
                  <a:lnTo>
                    <a:pt x="28" y="0"/>
                  </a:lnTo>
                  <a:lnTo>
                    <a:pt x="5" y="6"/>
                  </a:lnTo>
                  <a:lnTo>
                    <a:pt x="0" y="113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40" name="Freeform 32"/>
            <p:cNvSpPr>
              <a:spLocks/>
            </p:cNvSpPr>
            <p:nvPr/>
          </p:nvSpPr>
          <p:spPr bwMode="auto">
            <a:xfrm>
              <a:off x="1962" y="944"/>
              <a:ext cx="57" cy="118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56" y="6"/>
                </a:cxn>
                <a:cxn ang="0">
                  <a:pos x="50" y="117"/>
                </a:cxn>
                <a:cxn ang="0">
                  <a:pos x="0" y="110"/>
                </a:cxn>
                <a:cxn ang="0">
                  <a:pos x="16" y="0"/>
                </a:cxn>
              </a:cxnLst>
              <a:rect l="0" t="0" r="r" b="b"/>
              <a:pathLst>
                <a:path w="57" h="118">
                  <a:moveTo>
                    <a:pt x="16" y="0"/>
                  </a:moveTo>
                  <a:lnTo>
                    <a:pt x="56" y="6"/>
                  </a:lnTo>
                  <a:lnTo>
                    <a:pt x="50" y="117"/>
                  </a:lnTo>
                  <a:lnTo>
                    <a:pt x="0" y="110"/>
                  </a:lnTo>
                  <a:lnTo>
                    <a:pt x="16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41" name="Freeform 33"/>
            <p:cNvSpPr>
              <a:spLocks/>
            </p:cNvSpPr>
            <p:nvPr/>
          </p:nvSpPr>
          <p:spPr bwMode="auto">
            <a:xfrm>
              <a:off x="1543" y="948"/>
              <a:ext cx="619" cy="494"/>
            </a:xfrm>
            <a:custGeom>
              <a:avLst/>
              <a:gdLst/>
              <a:ahLst/>
              <a:cxnLst>
                <a:cxn ang="0">
                  <a:pos x="7" y="464"/>
                </a:cxn>
                <a:cxn ang="0">
                  <a:pos x="19" y="433"/>
                </a:cxn>
                <a:cxn ang="0">
                  <a:pos x="32" y="399"/>
                </a:cxn>
                <a:cxn ang="0">
                  <a:pos x="53" y="370"/>
                </a:cxn>
                <a:cxn ang="0">
                  <a:pos x="81" y="336"/>
                </a:cxn>
                <a:cxn ang="0">
                  <a:pos x="112" y="304"/>
                </a:cxn>
                <a:cxn ang="0">
                  <a:pos x="151" y="272"/>
                </a:cxn>
                <a:cxn ang="0">
                  <a:pos x="190" y="244"/>
                </a:cxn>
                <a:cxn ang="0">
                  <a:pos x="229" y="216"/>
                </a:cxn>
                <a:cxn ang="0">
                  <a:pos x="273" y="191"/>
                </a:cxn>
                <a:cxn ang="0">
                  <a:pos x="319" y="166"/>
                </a:cxn>
                <a:cxn ang="0">
                  <a:pos x="370" y="143"/>
                </a:cxn>
                <a:cxn ang="0">
                  <a:pos x="419" y="126"/>
                </a:cxn>
                <a:cxn ang="0">
                  <a:pos x="465" y="114"/>
                </a:cxn>
                <a:cxn ang="0">
                  <a:pos x="482" y="19"/>
                </a:cxn>
                <a:cxn ang="0">
                  <a:pos x="499" y="52"/>
                </a:cxn>
                <a:cxn ang="0">
                  <a:pos x="514" y="78"/>
                </a:cxn>
                <a:cxn ang="0">
                  <a:pos x="530" y="102"/>
                </a:cxn>
                <a:cxn ang="0">
                  <a:pos x="548" y="123"/>
                </a:cxn>
                <a:cxn ang="0">
                  <a:pos x="575" y="152"/>
                </a:cxn>
                <a:cxn ang="0">
                  <a:pos x="605" y="177"/>
                </a:cxn>
                <a:cxn ang="0">
                  <a:pos x="609" y="195"/>
                </a:cxn>
                <a:cxn ang="0">
                  <a:pos x="586" y="209"/>
                </a:cxn>
                <a:cxn ang="0">
                  <a:pos x="561" y="231"/>
                </a:cxn>
                <a:cxn ang="0">
                  <a:pos x="543" y="249"/>
                </a:cxn>
                <a:cxn ang="0">
                  <a:pos x="522" y="271"/>
                </a:cxn>
                <a:cxn ang="0">
                  <a:pos x="502" y="293"/>
                </a:cxn>
                <a:cxn ang="0">
                  <a:pos x="485" y="314"/>
                </a:cxn>
                <a:cxn ang="0">
                  <a:pos x="469" y="335"/>
                </a:cxn>
                <a:cxn ang="0">
                  <a:pos x="450" y="363"/>
                </a:cxn>
                <a:cxn ang="0">
                  <a:pos x="423" y="246"/>
                </a:cxn>
                <a:cxn ang="0">
                  <a:pos x="351" y="265"/>
                </a:cxn>
                <a:cxn ang="0">
                  <a:pos x="309" y="278"/>
                </a:cxn>
                <a:cxn ang="0">
                  <a:pos x="251" y="300"/>
                </a:cxn>
                <a:cxn ang="0">
                  <a:pos x="205" y="319"/>
                </a:cxn>
                <a:cxn ang="0">
                  <a:pos x="171" y="335"/>
                </a:cxn>
                <a:cxn ang="0">
                  <a:pos x="132" y="355"/>
                </a:cxn>
                <a:cxn ang="0">
                  <a:pos x="100" y="378"/>
                </a:cxn>
                <a:cxn ang="0">
                  <a:pos x="71" y="405"/>
                </a:cxn>
                <a:cxn ang="0">
                  <a:pos x="45" y="434"/>
                </a:cxn>
                <a:cxn ang="0">
                  <a:pos x="21" y="466"/>
                </a:cxn>
              </a:cxnLst>
              <a:rect l="0" t="0" r="r" b="b"/>
              <a:pathLst>
                <a:path w="619" h="494">
                  <a:moveTo>
                    <a:pt x="0" y="493"/>
                  </a:moveTo>
                  <a:lnTo>
                    <a:pt x="7" y="464"/>
                  </a:lnTo>
                  <a:lnTo>
                    <a:pt x="12" y="450"/>
                  </a:lnTo>
                  <a:lnTo>
                    <a:pt x="19" y="433"/>
                  </a:lnTo>
                  <a:lnTo>
                    <a:pt x="25" y="415"/>
                  </a:lnTo>
                  <a:lnTo>
                    <a:pt x="32" y="399"/>
                  </a:lnTo>
                  <a:lnTo>
                    <a:pt x="42" y="384"/>
                  </a:lnTo>
                  <a:lnTo>
                    <a:pt x="53" y="370"/>
                  </a:lnTo>
                  <a:lnTo>
                    <a:pt x="65" y="354"/>
                  </a:lnTo>
                  <a:lnTo>
                    <a:pt x="81" y="336"/>
                  </a:lnTo>
                  <a:lnTo>
                    <a:pt x="97" y="319"/>
                  </a:lnTo>
                  <a:lnTo>
                    <a:pt x="112" y="304"/>
                  </a:lnTo>
                  <a:lnTo>
                    <a:pt x="131" y="288"/>
                  </a:lnTo>
                  <a:lnTo>
                    <a:pt x="151" y="272"/>
                  </a:lnTo>
                  <a:lnTo>
                    <a:pt x="172" y="257"/>
                  </a:lnTo>
                  <a:lnTo>
                    <a:pt x="190" y="244"/>
                  </a:lnTo>
                  <a:lnTo>
                    <a:pt x="211" y="229"/>
                  </a:lnTo>
                  <a:lnTo>
                    <a:pt x="229" y="216"/>
                  </a:lnTo>
                  <a:lnTo>
                    <a:pt x="251" y="204"/>
                  </a:lnTo>
                  <a:lnTo>
                    <a:pt x="273" y="191"/>
                  </a:lnTo>
                  <a:lnTo>
                    <a:pt x="298" y="176"/>
                  </a:lnTo>
                  <a:lnTo>
                    <a:pt x="319" y="166"/>
                  </a:lnTo>
                  <a:lnTo>
                    <a:pt x="344" y="155"/>
                  </a:lnTo>
                  <a:lnTo>
                    <a:pt x="370" y="143"/>
                  </a:lnTo>
                  <a:lnTo>
                    <a:pt x="395" y="135"/>
                  </a:lnTo>
                  <a:lnTo>
                    <a:pt x="419" y="126"/>
                  </a:lnTo>
                  <a:lnTo>
                    <a:pt x="438" y="120"/>
                  </a:lnTo>
                  <a:lnTo>
                    <a:pt x="465" y="114"/>
                  </a:lnTo>
                  <a:lnTo>
                    <a:pt x="475" y="0"/>
                  </a:lnTo>
                  <a:lnTo>
                    <a:pt x="482" y="19"/>
                  </a:lnTo>
                  <a:lnTo>
                    <a:pt x="491" y="34"/>
                  </a:lnTo>
                  <a:lnTo>
                    <a:pt x="499" y="52"/>
                  </a:lnTo>
                  <a:lnTo>
                    <a:pt x="506" y="66"/>
                  </a:lnTo>
                  <a:lnTo>
                    <a:pt x="514" y="78"/>
                  </a:lnTo>
                  <a:lnTo>
                    <a:pt x="521" y="91"/>
                  </a:lnTo>
                  <a:lnTo>
                    <a:pt x="530" y="102"/>
                  </a:lnTo>
                  <a:lnTo>
                    <a:pt x="539" y="113"/>
                  </a:lnTo>
                  <a:lnTo>
                    <a:pt x="548" y="123"/>
                  </a:lnTo>
                  <a:lnTo>
                    <a:pt x="562" y="137"/>
                  </a:lnTo>
                  <a:lnTo>
                    <a:pt x="575" y="152"/>
                  </a:lnTo>
                  <a:lnTo>
                    <a:pt x="590" y="164"/>
                  </a:lnTo>
                  <a:lnTo>
                    <a:pt x="605" y="177"/>
                  </a:lnTo>
                  <a:lnTo>
                    <a:pt x="618" y="187"/>
                  </a:lnTo>
                  <a:lnTo>
                    <a:pt x="609" y="195"/>
                  </a:lnTo>
                  <a:lnTo>
                    <a:pt x="596" y="201"/>
                  </a:lnTo>
                  <a:lnTo>
                    <a:pt x="586" y="209"/>
                  </a:lnTo>
                  <a:lnTo>
                    <a:pt x="574" y="219"/>
                  </a:lnTo>
                  <a:lnTo>
                    <a:pt x="561" y="231"/>
                  </a:lnTo>
                  <a:lnTo>
                    <a:pt x="551" y="240"/>
                  </a:lnTo>
                  <a:lnTo>
                    <a:pt x="543" y="249"/>
                  </a:lnTo>
                  <a:lnTo>
                    <a:pt x="534" y="259"/>
                  </a:lnTo>
                  <a:lnTo>
                    <a:pt x="522" y="271"/>
                  </a:lnTo>
                  <a:lnTo>
                    <a:pt x="511" y="282"/>
                  </a:lnTo>
                  <a:lnTo>
                    <a:pt x="502" y="293"/>
                  </a:lnTo>
                  <a:lnTo>
                    <a:pt x="492" y="304"/>
                  </a:lnTo>
                  <a:lnTo>
                    <a:pt x="485" y="314"/>
                  </a:lnTo>
                  <a:lnTo>
                    <a:pt x="476" y="326"/>
                  </a:lnTo>
                  <a:lnTo>
                    <a:pt x="469" y="335"/>
                  </a:lnTo>
                  <a:lnTo>
                    <a:pt x="460" y="347"/>
                  </a:lnTo>
                  <a:lnTo>
                    <a:pt x="450" y="363"/>
                  </a:lnTo>
                  <a:lnTo>
                    <a:pt x="453" y="243"/>
                  </a:lnTo>
                  <a:lnTo>
                    <a:pt x="423" y="246"/>
                  </a:lnTo>
                  <a:lnTo>
                    <a:pt x="398" y="253"/>
                  </a:lnTo>
                  <a:lnTo>
                    <a:pt x="351" y="265"/>
                  </a:lnTo>
                  <a:lnTo>
                    <a:pt x="329" y="271"/>
                  </a:lnTo>
                  <a:lnTo>
                    <a:pt x="309" y="278"/>
                  </a:lnTo>
                  <a:lnTo>
                    <a:pt x="273" y="291"/>
                  </a:lnTo>
                  <a:lnTo>
                    <a:pt x="251" y="300"/>
                  </a:lnTo>
                  <a:lnTo>
                    <a:pt x="226" y="310"/>
                  </a:lnTo>
                  <a:lnTo>
                    <a:pt x="205" y="319"/>
                  </a:lnTo>
                  <a:lnTo>
                    <a:pt x="187" y="327"/>
                  </a:lnTo>
                  <a:lnTo>
                    <a:pt x="171" y="335"/>
                  </a:lnTo>
                  <a:lnTo>
                    <a:pt x="151" y="343"/>
                  </a:lnTo>
                  <a:lnTo>
                    <a:pt x="132" y="355"/>
                  </a:lnTo>
                  <a:lnTo>
                    <a:pt x="117" y="367"/>
                  </a:lnTo>
                  <a:lnTo>
                    <a:pt x="100" y="378"/>
                  </a:lnTo>
                  <a:lnTo>
                    <a:pt x="85" y="392"/>
                  </a:lnTo>
                  <a:lnTo>
                    <a:pt x="71" y="405"/>
                  </a:lnTo>
                  <a:lnTo>
                    <a:pt x="57" y="421"/>
                  </a:lnTo>
                  <a:lnTo>
                    <a:pt x="45" y="434"/>
                  </a:lnTo>
                  <a:lnTo>
                    <a:pt x="32" y="450"/>
                  </a:lnTo>
                  <a:lnTo>
                    <a:pt x="21" y="466"/>
                  </a:lnTo>
                  <a:lnTo>
                    <a:pt x="0" y="493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</p:grpSp>
      <p:sp>
        <p:nvSpPr>
          <p:cNvPr id="243725" name="Rectangle 34"/>
          <p:cNvSpPr>
            <a:spLocks noChangeArrowheads="1"/>
          </p:cNvSpPr>
          <p:nvPr/>
        </p:nvSpPr>
        <p:spPr bwMode="auto">
          <a:xfrm>
            <a:off x="1052513" y="2844800"/>
            <a:ext cx="1676400" cy="357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41275" rIns="80962" bIns="41275">
            <a:spAutoFit/>
          </a:bodyPr>
          <a:lstStyle/>
          <a:p>
            <a:pPr defTabSz="804863" eaLnBrk="0" hangingPunct="0"/>
            <a:r>
              <a:rPr lang="en-US" sz="1800" b="1" i="1">
                <a:solidFill>
                  <a:schemeClr val="bg1"/>
                </a:solidFill>
                <a:latin typeface="Arial" charset="0"/>
              </a:rPr>
              <a:t>PERFECTION</a:t>
            </a:r>
          </a:p>
        </p:txBody>
      </p:sp>
      <p:sp>
        <p:nvSpPr>
          <p:cNvPr id="243726" name="Rectangle 35"/>
          <p:cNvSpPr>
            <a:spLocks noChangeArrowheads="1"/>
          </p:cNvSpPr>
          <p:nvPr/>
        </p:nvSpPr>
        <p:spPr bwMode="auto">
          <a:xfrm>
            <a:off x="2505075" y="4864100"/>
            <a:ext cx="1108075" cy="357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41275" rIns="80962" bIns="41275">
            <a:spAutoFit/>
          </a:bodyPr>
          <a:lstStyle/>
          <a:p>
            <a:pPr defTabSz="804863" eaLnBrk="0" hangingPunct="0"/>
            <a:r>
              <a:rPr lang="en-US" sz="1800" b="1" i="1">
                <a:solidFill>
                  <a:schemeClr val="bg1"/>
                </a:solidFill>
                <a:latin typeface="Arial" charset="0"/>
              </a:rPr>
              <a:t>PULL</a:t>
            </a:r>
          </a:p>
        </p:txBody>
      </p:sp>
      <p:sp>
        <p:nvSpPr>
          <p:cNvPr id="243727" name="Rectangle 36"/>
          <p:cNvSpPr>
            <a:spLocks noChangeArrowheads="1"/>
          </p:cNvSpPr>
          <p:nvPr/>
        </p:nvSpPr>
        <p:spPr bwMode="auto">
          <a:xfrm>
            <a:off x="5022850" y="4730750"/>
            <a:ext cx="1108075" cy="357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41275" rIns="80962" bIns="41275">
            <a:spAutoFit/>
          </a:bodyPr>
          <a:lstStyle/>
          <a:p>
            <a:pPr defTabSz="804863" eaLnBrk="0" hangingPunct="0"/>
            <a:r>
              <a:rPr lang="en-US" sz="1800" b="1" i="1">
                <a:solidFill>
                  <a:schemeClr val="bg1"/>
                </a:solidFill>
                <a:latin typeface="Arial" charset="0"/>
              </a:rPr>
              <a:t>FLOW</a:t>
            </a:r>
          </a:p>
        </p:txBody>
      </p:sp>
      <p:sp>
        <p:nvSpPr>
          <p:cNvPr id="243728" name="Rectangle 37"/>
          <p:cNvSpPr>
            <a:spLocks noChangeArrowheads="1"/>
          </p:cNvSpPr>
          <p:nvPr/>
        </p:nvSpPr>
        <p:spPr bwMode="auto">
          <a:xfrm>
            <a:off x="3643313" y="1930400"/>
            <a:ext cx="1108075" cy="357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41275" rIns="80962" bIns="41275">
            <a:spAutoFit/>
          </a:bodyPr>
          <a:lstStyle/>
          <a:p>
            <a:pPr defTabSz="804863" eaLnBrk="0" hangingPunct="0"/>
            <a:r>
              <a:rPr lang="en-US" sz="1800" b="1" i="1">
                <a:solidFill>
                  <a:schemeClr val="bg1"/>
                </a:solidFill>
                <a:latin typeface="Arial" charset="0"/>
              </a:rPr>
              <a:t>VALUE</a:t>
            </a:r>
          </a:p>
        </p:txBody>
      </p:sp>
      <p:sp>
        <p:nvSpPr>
          <p:cNvPr id="243729" name="Rectangle 39"/>
          <p:cNvSpPr>
            <a:spLocks noChangeArrowheads="1"/>
          </p:cNvSpPr>
          <p:nvPr/>
        </p:nvSpPr>
        <p:spPr bwMode="auto">
          <a:xfrm>
            <a:off x="5699125" y="2760662"/>
            <a:ext cx="1371600" cy="631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41275" rIns="80962" bIns="41275">
            <a:spAutoFit/>
          </a:bodyPr>
          <a:lstStyle/>
          <a:p>
            <a:pPr defTabSz="804863" eaLnBrk="0" hangingPunct="0"/>
            <a:r>
              <a:rPr lang="en-US" sz="1800" b="1" i="1">
                <a:solidFill>
                  <a:schemeClr val="bg1"/>
                </a:solidFill>
                <a:latin typeface="Arial" charset="0"/>
              </a:rPr>
              <a:t>VALUE STREAM</a:t>
            </a:r>
          </a:p>
        </p:txBody>
      </p:sp>
      <p:sp>
        <p:nvSpPr>
          <p:cNvPr id="243730" name="Rectangle 40"/>
          <p:cNvSpPr>
            <a:spLocks noChangeArrowheads="1"/>
          </p:cNvSpPr>
          <p:nvPr/>
        </p:nvSpPr>
        <p:spPr bwMode="auto">
          <a:xfrm>
            <a:off x="6927850" y="1701800"/>
            <a:ext cx="1731963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latin typeface="Arial" charset="0"/>
              </a:rPr>
              <a:t>Characterize the </a:t>
            </a:r>
            <a:r>
              <a:rPr lang="en-US" sz="1200" u="sng">
                <a:latin typeface="Arial" charset="0"/>
              </a:rPr>
              <a:t>Value Stream</a:t>
            </a:r>
            <a:r>
              <a:rPr lang="en-US" sz="1200">
                <a:latin typeface="Arial" charset="0"/>
              </a:rPr>
              <a:t> (set of activities) for each product / process while removing waste. </a:t>
            </a:r>
          </a:p>
        </p:txBody>
      </p:sp>
      <p:sp>
        <p:nvSpPr>
          <p:cNvPr id="243731" name="Rectangle 41"/>
          <p:cNvSpPr>
            <a:spLocks noChangeArrowheads="1"/>
          </p:cNvSpPr>
          <p:nvPr/>
        </p:nvSpPr>
        <p:spPr bwMode="auto">
          <a:xfrm>
            <a:off x="6851650" y="3751262"/>
            <a:ext cx="19812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CC"/>
                </a:solidFill>
                <a:latin typeface="Arial" charset="0"/>
              </a:rPr>
              <a:t>Add value by re-designing steps with minimal queues and no stoppages or backflows of product, information or services</a:t>
            </a:r>
          </a:p>
        </p:txBody>
      </p:sp>
      <p:sp>
        <p:nvSpPr>
          <p:cNvPr id="243732" name="Rectangle 42"/>
          <p:cNvSpPr>
            <a:spLocks noChangeArrowheads="1"/>
          </p:cNvSpPr>
          <p:nvPr/>
        </p:nvSpPr>
        <p:spPr bwMode="auto">
          <a:xfrm>
            <a:off x="196850" y="5084762"/>
            <a:ext cx="1930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>
                <a:latin typeface="Arial" charset="0"/>
              </a:rPr>
              <a:t>A system in which nothing is produced by a supplier until the customer signals a need</a:t>
            </a:r>
          </a:p>
        </p:txBody>
      </p:sp>
      <p:sp>
        <p:nvSpPr>
          <p:cNvPr id="243733" name="Rectangle 43"/>
          <p:cNvSpPr>
            <a:spLocks noChangeArrowheads="1"/>
          </p:cNvSpPr>
          <p:nvPr/>
        </p:nvSpPr>
        <p:spPr bwMode="auto">
          <a:xfrm>
            <a:off x="679450" y="1487487"/>
            <a:ext cx="1828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latin typeface="Arial" charset="0"/>
              </a:rPr>
              <a:t>Always compete </a:t>
            </a:r>
          </a:p>
          <a:p>
            <a:pPr eaLnBrk="0" hangingPunct="0"/>
            <a:r>
              <a:rPr lang="en-US" sz="1200">
                <a:latin typeface="Arial" charset="0"/>
              </a:rPr>
              <a:t>against perfection </a:t>
            </a:r>
          </a:p>
          <a:p>
            <a:pPr eaLnBrk="0" hangingPunct="0"/>
            <a:r>
              <a:rPr lang="en-US" sz="1200">
                <a:latin typeface="Arial" charset="0"/>
              </a:rPr>
              <a:t>not just your </a:t>
            </a:r>
          </a:p>
          <a:p>
            <a:pPr eaLnBrk="0" hangingPunct="0"/>
            <a:r>
              <a:rPr lang="en-US" sz="1200">
                <a:latin typeface="Arial" charset="0"/>
              </a:rPr>
              <a:t>current  competition</a:t>
            </a:r>
          </a:p>
        </p:txBody>
      </p:sp>
      <p:sp>
        <p:nvSpPr>
          <p:cNvPr id="243734" name="Rectangle 44"/>
          <p:cNvSpPr>
            <a:spLocks noChangeArrowheads="1"/>
          </p:cNvSpPr>
          <p:nvPr/>
        </p:nvSpPr>
        <p:spPr bwMode="auto">
          <a:xfrm>
            <a:off x="2209800" y="969962"/>
            <a:ext cx="3944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>
                <a:latin typeface="Arial" charset="0"/>
              </a:rPr>
              <a:t>Specify </a:t>
            </a:r>
            <a:r>
              <a:rPr lang="en-US" sz="1200" i="1" u="sng">
                <a:latin typeface="Arial" charset="0"/>
              </a:rPr>
              <a:t>value</a:t>
            </a:r>
            <a:r>
              <a:rPr lang="en-US" sz="1200">
                <a:latin typeface="Arial" charset="0"/>
              </a:rPr>
              <a:t> from the perspective </a:t>
            </a:r>
          </a:p>
          <a:p>
            <a:pPr algn="ctr" eaLnBrk="0" hangingPunct="0"/>
            <a:r>
              <a:rPr lang="en-US" sz="1200">
                <a:latin typeface="Arial" charset="0"/>
              </a:rPr>
              <a:t>of the customer </a:t>
            </a:r>
          </a:p>
        </p:txBody>
      </p:sp>
      <p:sp>
        <p:nvSpPr>
          <p:cNvPr id="43" name="Slide Number Placeholder 21"/>
          <p:cNvSpPr txBox="1">
            <a:spLocks/>
          </p:cNvSpPr>
          <p:nvPr/>
        </p:nvSpPr>
        <p:spPr>
          <a:xfrm>
            <a:off x="228600" y="6324600"/>
            <a:ext cx="4572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C6D9F1"/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Organize Your Practice </a:t>
            </a:r>
            <a:r>
              <a:rPr lang="en-US" sz="3200" dirty="0"/>
              <a:t>U</a:t>
            </a:r>
            <a:r>
              <a:rPr lang="en-US" sz="3200" dirty="0" smtClean="0"/>
              <a:t>sing the 5S Tool</a:t>
            </a:r>
            <a:br>
              <a:rPr lang="en-US" sz="3200" dirty="0" smtClean="0"/>
            </a:br>
            <a:r>
              <a:rPr lang="en-US" sz="2000" dirty="0" smtClean="0"/>
              <a:t>You can’t have flow without organization!</a:t>
            </a:r>
            <a:endParaRPr lang="en-US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0035294"/>
              </p:ext>
            </p:extLst>
          </p:nvPr>
        </p:nvGraphicFramePr>
        <p:xfrm>
          <a:off x="551287" y="184376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060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5S: A Tool for Workplace </a:t>
            </a:r>
            <a:r>
              <a:rPr lang="en-US" dirty="0"/>
              <a:t>O</a:t>
            </a:r>
            <a:r>
              <a:rPr lang="en-US" dirty="0" smtClean="0"/>
              <a:t>rganization</a:t>
            </a:r>
            <a:br>
              <a:rPr lang="en-US" dirty="0" smtClean="0"/>
            </a:br>
            <a:r>
              <a:rPr lang="en-US" sz="3100" dirty="0" smtClean="0"/>
              <a:t>Does this look </a:t>
            </a:r>
            <a:r>
              <a:rPr lang="en-US" sz="3100" dirty="0"/>
              <a:t>f</a:t>
            </a:r>
            <a:r>
              <a:rPr lang="en-US" sz="3100" dirty="0" smtClean="0"/>
              <a:t>amiliar?</a:t>
            </a:r>
            <a:endParaRPr lang="en-US" sz="3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4000"/>
            <a:ext cx="4267200" cy="510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828800"/>
            <a:ext cx="4772216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3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3738"/>
            <a:ext cx="5731189" cy="5642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Sort:</a:t>
            </a:r>
            <a:r>
              <a:rPr lang="en-US" sz="2800" dirty="0" smtClean="0"/>
              <a:t> What needs to be here? </a:t>
            </a:r>
            <a:r>
              <a:rPr lang="en-US" sz="2800" dirty="0"/>
              <a:t>W</a:t>
            </a:r>
            <a:r>
              <a:rPr lang="en-US" sz="2800" dirty="0" smtClean="0"/>
              <a:t>hat doesn’t. “When in doubt, throw (move) it out”</a:t>
            </a:r>
          </a:p>
          <a:p>
            <a:pPr lvl="1"/>
            <a:r>
              <a:rPr lang="en-US" sz="2400" dirty="0" smtClean="0"/>
              <a:t>Work in a group</a:t>
            </a:r>
          </a:p>
          <a:p>
            <a:pPr lvl="1"/>
            <a:r>
              <a:rPr lang="en-US" sz="2400" dirty="0" smtClean="0"/>
              <a:t>You’ll be amazed at what you find</a:t>
            </a:r>
            <a:endParaRPr lang="en-US" sz="2400" dirty="0"/>
          </a:p>
          <a:p>
            <a:pPr lvl="1"/>
            <a:r>
              <a:rPr lang="en-US" sz="2400" dirty="0" smtClean="0"/>
              <a:t>“Red tag areas”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800" b="1" dirty="0" smtClean="0"/>
              <a:t>Set in Order: </a:t>
            </a:r>
            <a:r>
              <a:rPr lang="en-US" sz="2800" dirty="0" smtClean="0"/>
              <a:t>Put things where they belong</a:t>
            </a:r>
          </a:p>
          <a:p>
            <a:pPr lvl="1"/>
            <a:r>
              <a:rPr lang="en-US" sz="2400" dirty="0" smtClean="0"/>
              <a:t>Keep ergonomics and accessibility in mind</a:t>
            </a:r>
          </a:p>
          <a:p>
            <a:pPr lvl="1"/>
            <a:r>
              <a:rPr lang="en-US" sz="2400" dirty="0" smtClean="0"/>
              <a:t>Labels, color codes, and outlines help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260" y="483738"/>
            <a:ext cx="2336800" cy="5642426"/>
          </a:xfrm>
          <a:prstGeom prst="rect">
            <a:avLst/>
          </a:prstGeom>
        </p:spPr>
      </p:pic>
      <p:pic>
        <p:nvPicPr>
          <p:cNvPr id="4" name="Picture 3" descr="big p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727" y="2721952"/>
            <a:ext cx="854319" cy="85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4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5764"/>
            <a:ext cx="8229600" cy="53804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Shine:</a:t>
            </a:r>
            <a:r>
              <a:rPr lang="en-US" dirty="0" smtClean="0"/>
              <a:t> Clean everything, and prevent from further contamination</a:t>
            </a:r>
          </a:p>
          <a:p>
            <a:pPr lvl="1"/>
            <a:r>
              <a:rPr lang="en-US" dirty="0" smtClean="0"/>
              <a:t>Cleaning crews, housekeeping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Standardize:</a:t>
            </a:r>
            <a:r>
              <a:rPr lang="en-US" dirty="0" smtClean="0"/>
              <a:t> Establish guidelines and monitor 5S conditions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Sustain: </a:t>
            </a:r>
            <a:r>
              <a:rPr lang="en-US" dirty="0" smtClean="0"/>
              <a:t>Determine methods to ensure everyone follows guidelines</a:t>
            </a:r>
          </a:p>
          <a:p>
            <a:pPr lvl="1"/>
            <a:r>
              <a:rPr lang="en-US" dirty="0" smtClean="0"/>
              <a:t>Develop pride in the work that has been done</a:t>
            </a:r>
          </a:p>
          <a:p>
            <a:pPr lvl="1"/>
            <a:r>
              <a:rPr lang="en-US" dirty="0" smtClean="0"/>
              <a:t>Outlines and labels help</a:t>
            </a:r>
          </a:p>
          <a:p>
            <a:pPr marL="457200" lvl="1" indent="0">
              <a:buNone/>
            </a:pPr>
            <a:endParaRPr lang="en-US" dirty="0"/>
          </a:p>
          <a:p>
            <a:pPr marL="57150" indent="0">
              <a:buNone/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hlinkClick r:id="rId2"/>
              </a:rPr>
              <a:t>http://www.youtube.com/watch?v=c0Q-xaYior0</a:t>
            </a:r>
            <a:endParaRPr lang="en-US" b="1" dirty="0" smtClean="0"/>
          </a:p>
          <a:p>
            <a:pPr marL="57150" indent="0">
              <a:buNone/>
            </a:pPr>
            <a:endParaRPr lang="en-US" b="1" dirty="0" smtClean="0"/>
          </a:p>
          <a:p>
            <a:pPr marL="57150" indent="0">
              <a:buNone/>
            </a:pPr>
            <a:endParaRPr lang="en-US" b="1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6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9D4269-D70B-4D14-BCCC-410B45C1A409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47800"/>
            <a:ext cx="8273143" cy="4648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33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5S In Action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788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Visual Management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idx="1"/>
          </p:nvPr>
        </p:nvSpPr>
        <p:spPr>
          <a:xfrm>
            <a:off x="917575" y="1371600"/>
            <a:ext cx="7235825" cy="441801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Make operations visually obvious</a:t>
            </a:r>
          </a:p>
          <a:p>
            <a:pPr eaLnBrk="1" hangingPunct="1"/>
            <a:r>
              <a:rPr lang="en-US" sz="2000" dirty="0" smtClean="0"/>
              <a:t>Easy tracking of up to the minute process performance </a:t>
            </a:r>
          </a:p>
          <a:p>
            <a:pPr eaLnBrk="1" hangingPunct="1"/>
            <a:r>
              <a:rPr lang="en-US" sz="2000" dirty="0" smtClean="0"/>
              <a:t>Make problems stand out – make it easy to identify error conditions</a:t>
            </a:r>
          </a:p>
          <a:p>
            <a:pPr eaLnBrk="1" hangingPunct="1"/>
            <a:endParaRPr lang="en-US" sz="2000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Visual Workplace: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When </a:t>
            </a:r>
            <a:r>
              <a:rPr lang="en-US" sz="24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anyone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can walk into a workplace and </a:t>
            </a:r>
            <a:r>
              <a:rPr lang="en-US" sz="24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visually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understand the current situation.</a:t>
            </a:r>
          </a:p>
          <a:p>
            <a:pPr eaLnBrk="1" hangingPunct="1"/>
            <a:endParaRPr lang="en-US" sz="2000" dirty="0" smtClean="0"/>
          </a:p>
        </p:txBody>
      </p:sp>
      <p:sp>
        <p:nvSpPr>
          <p:cNvPr id="19660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2133600" cy="457200"/>
          </a:xfrm>
          <a:prstGeom prst="rect">
            <a:avLst/>
          </a:prstGeom>
          <a:noFill/>
        </p:spPr>
        <p:txBody>
          <a:bodyPr/>
          <a:lstStyle/>
          <a:p>
            <a:fld id="{6172CCFB-3B21-4793-B80B-F00EBB5D0F29}" type="slidenum">
              <a:rPr lang="en-US" smtClean="0"/>
              <a:pPr/>
              <a:t>57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B754B46-D9A8-4E77-AB17-C40BEAAED044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223234" name="Picture 2" descr="Z:\CITC\Lean Training\Pictures\examples\HFHC mamogra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4318000" cy="3238500"/>
          </a:xfrm>
          <a:prstGeom prst="rect">
            <a:avLst/>
          </a:prstGeom>
          <a:noFill/>
        </p:spPr>
      </p:pic>
      <p:pic>
        <p:nvPicPr>
          <p:cNvPr id="223235" name="Picture 3" descr="Z:\CITC\Lean Training\Pictures\examples\HFHC forms kanb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600200"/>
            <a:ext cx="3606800" cy="2705100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76200"/>
            <a:ext cx="91440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Visual Management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6172200" y="3581400"/>
            <a:ext cx="0" cy="1371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181600" y="49530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card signals when the forms need to be re-filled</a:t>
            </a:r>
            <a:endParaRPr lang="en-US" dirty="0"/>
          </a:p>
        </p:txBody>
      </p:sp>
      <p:pic>
        <p:nvPicPr>
          <p:cNvPr id="9" name="Picture 2" descr="Z:\CITC\Lean Training\Pictures\examples\BFH VM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4724400"/>
            <a:ext cx="1428750" cy="1905000"/>
          </a:xfrm>
          <a:prstGeom prst="rect">
            <a:avLst/>
          </a:prstGeom>
          <a:noFill/>
        </p:spPr>
      </p:pic>
      <p:pic>
        <p:nvPicPr>
          <p:cNvPr id="10" name="Picture 3" descr="Z:\CITC\Lean Training\Pictures\examples\BFH VM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4724400"/>
            <a:ext cx="1428750" cy="1905000"/>
          </a:xfrm>
          <a:prstGeom prst="rect">
            <a:avLst/>
          </a:prstGeom>
          <a:noFill/>
        </p:spPr>
      </p:pic>
      <p:pic>
        <p:nvPicPr>
          <p:cNvPr id="11" name="Picture 4" descr="Z:\CITC\Lean Training\Pictures\examples\BFH VM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724400"/>
            <a:ext cx="1428750" cy="1905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324600" y="6629400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Credit: UMass Memorial Medical Center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Poka</a:t>
            </a:r>
            <a:r>
              <a:rPr lang="en-US" dirty="0" smtClean="0"/>
              <a:t>-Yoke</a:t>
            </a:r>
            <a:br>
              <a:rPr lang="en-US" dirty="0" smtClean="0"/>
            </a:br>
            <a:r>
              <a:rPr lang="en-US" dirty="0" smtClean="0"/>
              <a:t> (Mistake Proofing)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Eliminate defects by preventing and correcting errors IN REAL TIME.  </a:t>
            </a:r>
          </a:p>
          <a:p>
            <a:r>
              <a:rPr lang="en-US" dirty="0" smtClean="0"/>
              <a:t>The concept was formalized by Shigeo Shingo when he was working with Toyota. </a:t>
            </a:r>
          </a:p>
          <a:p>
            <a:r>
              <a:rPr lang="en-US" dirty="0" smtClean="0"/>
              <a:t>Examples?</a:t>
            </a:r>
          </a:p>
          <a:p>
            <a:pPr>
              <a:buNone/>
            </a:pPr>
            <a:endParaRPr lang="en-US" dirty="0" smtClean="0">
              <a:hlinkClick r:id="rId3"/>
            </a:endParaRPr>
          </a:p>
          <a:p>
            <a:pPr>
              <a:buNone/>
            </a:pPr>
            <a:r>
              <a:rPr lang="en-US" dirty="0" smtClean="0">
                <a:hlinkClick r:id="rId3"/>
              </a:rPr>
              <a:t>Poke-Yoke Video Clip (YouTube)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13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pPr algn="ctr"/>
            <a:r>
              <a:rPr lang="en-US" dirty="0" smtClean="0"/>
              <a:t>Where did Lean come from?</a:t>
            </a:r>
          </a:p>
        </p:txBody>
      </p:sp>
      <p:pic>
        <p:nvPicPr>
          <p:cNvPr id="103427" name="Picture 3" descr="toyot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990600"/>
            <a:ext cx="2286000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7200" y="5257800"/>
            <a:ext cx="84010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And how did we get from automobiles to healthcare?</a:t>
            </a:r>
          </a:p>
        </p:txBody>
      </p:sp>
      <p:sp>
        <p:nvSpPr>
          <p:cNvPr id="9" name="Slide Number Placeholder 21"/>
          <p:cNvSpPr txBox="1">
            <a:spLocks/>
          </p:cNvSpPr>
          <p:nvPr/>
        </p:nvSpPr>
        <p:spPr bwMode="auto">
          <a:xfrm>
            <a:off x="228600" y="63246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 descr="http://www.jpo.go.jp/seido_e/rekishi_e/images/toyota-ggat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947238"/>
            <a:ext cx="2483342" cy="1929562"/>
          </a:xfrm>
          <a:prstGeom prst="rect">
            <a:avLst/>
          </a:prstGeom>
          <a:noFill/>
        </p:spPr>
      </p:pic>
      <p:pic>
        <p:nvPicPr>
          <p:cNvPr id="12" name="Picture 4" descr="http://www.hfmgv.org/exhibits/showroom/1908/tb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2895600"/>
            <a:ext cx="3111760" cy="21101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91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err="1" smtClean="0">
                <a:solidFill>
                  <a:srgbClr val="000000"/>
                </a:solidFill>
              </a:rPr>
              <a:t>Poka</a:t>
            </a:r>
            <a:r>
              <a:rPr lang="en-US" dirty="0" smtClean="0">
                <a:solidFill>
                  <a:srgbClr val="000000"/>
                </a:solidFill>
              </a:rPr>
              <a:t> Yoke – Mistake Proofing</a:t>
            </a:r>
          </a:p>
        </p:txBody>
      </p:sp>
      <p:sp>
        <p:nvSpPr>
          <p:cNvPr id="20684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2133600" cy="457200"/>
          </a:xfrm>
          <a:prstGeom prst="rect">
            <a:avLst/>
          </a:prstGeom>
          <a:noFill/>
        </p:spPr>
        <p:txBody>
          <a:bodyPr/>
          <a:lstStyle/>
          <a:p>
            <a:fld id="{EAA44FD8-BE7B-47A4-8539-9F55DD4E9DC1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914400" y="1066800"/>
            <a:ext cx="7772400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206853" name="Text Placeholder 6"/>
          <p:cNvSpPr>
            <a:spLocks/>
          </p:cNvSpPr>
          <p:nvPr/>
        </p:nvSpPr>
        <p:spPr bwMode="auto">
          <a:xfrm>
            <a:off x="685800" y="4724400"/>
            <a:ext cx="7543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90513" indent="-290513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¡"/>
            </a:pPr>
            <a:r>
              <a:rPr lang="en-US" sz="1400" dirty="0"/>
              <a:t>The way to avoid inadvertent errors is by Error or Mistake Proofing.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sz="1400" dirty="0"/>
              <a:t>Level 1 – The error is impossible to repeat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sz="1400" dirty="0"/>
              <a:t>Level 2 – Make the error obvious</a:t>
            </a:r>
          </a:p>
        </p:txBody>
      </p:sp>
      <p:sp>
        <p:nvSpPr>
          <p:cNvPr id="7" name="Slide Number Placeholder 21"/>
          <p:cNvSpPr txBox="1">
            <a:spLocks/>
          </p:cNvSpPr>
          <p:nvPr/>
        </p:nvSpPr>
        <p:spPr>
          <a:xfrm>
            <a:off x="228600" y="6324600"/>
            <a:ext cx="4572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219200"/>
            <a:ext cx="8229600" cy="335280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dirty="0" smtClean="0"/>
              <a:t>Mistake Proofing – Once you solve the problem, prevent it from reoccurring.</a:t>
            </a:r>
          </a:p>
          <a:p>
            <a:pPr>
              <a:buFont typeface="Arial" pitchFamily="34" charset="0"/>
              <a:buNone/>
            </a:pPr>
            <a:endParaRPr lang="en-US" dirty="0" smtClean="0"/>
          </a:p>
          <a:p>
            <a:pPr lvl="1"/>
            <a:r>
              <a:rPr lang="en-US" dirty="0" smtClean="0"/>
              <a:t>Fixtures or Procedures that virtually prevents 100% of the defects from reaching the customer</a:t>
            </a:r>
          </a:p>
          <a:p>
            <a:pPr marL="457200" lvl="1" indent="0">
              <a:buFont typeface="Arial" pitchFamily="34" charset="0"/>
              <a:buNone/>
            </a:pPr>
            <a:endParaRPr lang="en-US" dirty="0" smtClean="0"/>
          </a:p>
          <a:p>
            <a:pPr lvl="2"/>
            <a:r>
              <a:rPr lang="en-US" dirty="0" smtClean="0"/>
              <a:t>Barcoding medications and patient ID bracelets</a:t>
            </a:r>
          </a:p>
          <a:p>
            <a:pPr lvl="2"/>
            <a:r>
              <a:rPr lang="en-US" dirty="0" smtClean="0"/>
              <a:t>Sponge counter bag</a:t>
            </a:r>
          </a:p>
          <a:p>
            <a:pPr lvl="2"/>
            <a:r>
              <a:rPr lang="en-US" dirty="0" smtClean="0"/>
              <a:t>Magnet testing pre-MRI</a:t>
            </a:r>
          </a:p>
          <a:p>
            <a:pPr lvl="2"/>
            <a:r>
              <a:rPr lang="en-US" dirty="0" smtClean="0"/>
              <a:t>Condition-specific flagging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2"/>
            <a:r>
              <a:rPr lang="en-US" dirty="0" smtClean="0"/>
              <a:t>Exercise: Name some Poke Yoke devices you encounter daily.</a:t>
            </a:r>
          </a:p>
          <a:p>
            <a:pPr marL="914400" lvl="2" indent="0">
              <a:buFont typeface="Arial" pitchFamily="34" charset="0"/>
              <a:buNone/>
            </a:pPr>
            <a:endParaRPr lang="en-US" dirty="0" smtClean="0"/>
          </a:p>
          <a:p>
            <a:pPr>
              <a:buFont typeface="Arial" pitchFamily="34" charset="0"/>
              <a:buNone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372600" cy="533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/>
              <a:t>5 Guiding Principles of Lean</a:t>
            </a:r>
          </a:p>
        </p:txBody>
      </p:sp>
      <p:sp>
        <p:nvSpPr>
          <p:cNvPr id="3678212" name="Oval 4"/>
          <p:cNvSpPr>
            <a:spLocks noChangeArrowheads="1"/>
          </p:cNvSpPr>
          <p:nvPr/>
        </p:nvSpPr>
        <p:spPr bwMode="auto">
          <a:xfrm>
            <a:off x="1355725" y="2549525"/>
            <a:ext cx="1520825" cy="1271588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Clr>
                <a:srgbClr val="151C77"/>
              </a:buClr>
              <a:buSzPct val="80000"/>
              <a:buFont typeface="Wingdings" pitchFamily="2" charset="2"/>
              <a:buChar char="•"/>
              <a:defRPr/>
            </a:pPr>
            <a:endParaRPr lang="en-US" sz="1400" i="1">
              <a:latin typeface="Arial" pitchFamily="34" charset="0"/>
            </a:endParaRPr>
          </a:p>
        </p:txBody>
      </p:sp>
      <p:sp>
        <p:nvSpPr>
          <p:cNvPr id="3678213" name="Oval 5"/>
          <p:cNvSpPr>
            <a:spLocks noChangeArrowheads="1"/>
          </p:cNvSpPr>
          <p:nvPr/>
        </p:nvSpPr>
        <p:spPr bwMode="auto">
          <a:xfrm>
            <a:off x="2322513" y="4605338"/>
            <a:ext cx="1520825" cy="1266825"/>
          </a:xfrm>
          <a:prstGeom prst="ellipse">
            <a:avLst/>
          </a:prstGeom>
          <a:gradFill flip="none" rotWithShape="1">
            <a:gsLst>
              <a:gs pos="0">
                <a:srgbClr val="6666FF">
                  <a:shade val="30000"/>
                  <a:satMod val="115000"/>
                </a:srgbClr>
              </a:gs>
              <a:gs pos="50000">
                <a:srgbClr val="6666FF">
                  <a:shade val="67500"/>
                  <a:satMod val="115000"/>
                </a:srgbClr>
              </a:gs>
              <a:gs pos="100000">
                <a:srgbClr val="6666FF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Clr>
                <a:srgbClr val="151C77"/>
              </a:buClr>
              <a:buSzPct val="80000"/>
              <a:buFont typeface="Wingdings" pitchFamily="2" charset="2"/>
              <a:buChar char="•"/>
              <a:defRPr/>
            </a:pPr>
            <a:endParaRPr lang="en-US" sz="1400" i="1">
              <a:latin typeface="Arial" pitchFamily="34" charset="0"/>
            </a:endParaRPr>
          </a:p>
        </p:txBody>
      </p:sp>
      <p:sp>
        <p:nvSpPr>
          <p:cNvPr id="3678214" name="Oval 6"/>
          <p:cNvSpPr>
            <a:spLocks noChangeArrowheads="1"/>
          </p:cNvSpPr>
          <p:nvPr/>
        </p:nvSpPr>
        <p:spPr bwMode="auto">
          <a:xfrm>
            <a:off x="4954588" y="4464050"/>
            <a:ext cx="1520825" cy="1271588"/>
          </a:xfrm>
          <a:prstGeom prst="ellipse">
            <a:avLst/>
          </a:prstGeom>
          <a:gradFill flip="none" rotWithShape="1">
            <a:gsLst>
              <a:gs pos="0">
                <a:srgbClr val="6666FF">
                  <a:shade val="30000"/>
                  <a:satMod val="115000"/>
                </a:srgbClr>
              </a:gs>
              <a:gs pos="50000">
                <a:srgbClr val="6666FF">
                  <a:shade val="67500"/>
                  <a:satMod val="115000"/>
                </a:srgbClr>
              </a:gs>
              <a:gs pos="100000">
                <a:srgbClr val="6666FF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Clr>
                <a:srgbClr val="151C77"/>
              </a:buClr>
              <a:buSzPct val="80000"/>
              <a:buFont typeface="Wingdings" pitchFamily="2" charset="2"/>
              <a:buChar char="•"/>
              <a:defRPr/>
            </a:pPr>
            <a:endParaRPr lang="en-US" sz="1400" i="1">
              <a:latin typeface="Arial" pitchFamily="34" charset="0"/>
            </a:endParaRPr>
          </a:p>
        </p:txBody>
      </p:sp>
      <p:sp>
        <p:nvSpPr>
          <p:cNvPr id="3678215" name="Oval 7"/>
          <p:cNvSpPr>
            <a:spLocks noChangeArrowheads="1"/>
          </p:cNvSpPr>
          <p:nvPr/>
        </p:nvSpPr>
        <p:spPr bwMode="auto">
          <a:xfrm>
            <a:off x="5721350" y="2611438"/>
            <a:ext cx="1520825" cy="1271587"/>
          </a:xfrm>
          <a:prstGeom prst="ellipse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tint val="53725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Clr>
                <a:srgbClr val="151C77"/>
              </a:buClr>
              <a:buSzPct val="80000"/>
              <a:buFont typeface="Wingdings" pitchFamily="2" charset="2"/>
              <a:buChar char="•"/>
              <a:defRPr/>
            </a:pPr>
            <a:endParaRPr lang="en-US" sz="1400" i="1">
              <a:latin typeface="Arial" pitchFamily="34" charset="0"/>
            </a:endParaRPr>
          </a:p>
        </p:txBody>
      </p:sp>
      <p:sp>
        <p:nvSpPr>
          <p:cNvPr id="3678216" name="Oval 8"/>
          <p:cNvSpPr>
            <a:spLocks noChangeArrowheads="1"/>
          </p:cNvSpPr>
          <p:nvPr/>
        </p:nvSpPr>
        <p:spPr bwMode="auto">
          <a:xfrm>
            <a:off x="3556000" y="1601788"/>
            <a:ext cx="1520825" cy="1270000"/>
          </a:xfrm>
          <a:prstGeom prst="ellipse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tint val="53725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Clr>
                <a:srgbClr val="151C77"/>
              </a:buClr>
              <a:buSzPct val="80000"/>
              <a:buFont typeface="Wingdings" pitchFamily="2" charset="2"/>
              <a:buChar char="•"/>
              <a:defRPr/>
            </a:pPr>
            <a:endParaRPr lang="en-US" sz="1400" i="1">
              <a:latin typeface="Arial" pitchFamily="34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790700" y="3905250"/>
            <a:ext cx="619125" cy="766763"/>
            <a:chOff x="861" y="2578"/>
            <a:chExt cx="493" cy="664"/>
          </a:xfrm>
        </p:grpSpPr>
        <p:sp>
          <p:nvSpPr>
            <p:cNvPr id="3678218" name="Freeform 10"/>
            <p:cNvSpPr>
              <a:spLocks/>
            </p:cNvSpPr>
            <p:nvPr/>
          </p:nvSpPr>
          <p:spPr bwMode="auto">
            <a:xfrm>
              <a:off x="861" y="2629"/>
              <a:ext cx="493" cy="613"/>
            </a:xfrm>
            <a:custGeom>
              <a:avLst/>
              <a:gdLst/>
              <a:ahLst/>
              <a:cxnLst>
                <a:cxn ang="0">
                  <a:pos x="456" y="605"/>
                </a:cxn>
                <a:cxn ang="0">
                  <a:pos x="426" y="593"/>
                </a:cxn>
                <a:cxn ang="0">
                  <a:pos x="393" y="578"/>
                </a:cxn>
                <a:cxn ang="0">
                  <a:pos x="365" y="558"/>
                </a:cxn>
                <a:cxn ang="0">
                  <a:pos x="331" y="531"/>
                </a:cxn>
                <a:cxn ang="0">
                  <a:pos x="301" y="499"/>
                </a:cxn>
                <a:cxn ang="0">
                  <a:pos x="270" y="461"/>
                </a:cxn>
                <a:cxn ang="0">
                  <a:pos x="243" y="422"/>
                </a:cxn>
                <a:cxn ang="0">
                  <a:pos x="214" y="383"/>
                </a:cxn>
                <a:cxn ang="0">
                  <a:pos x="188" y="340"/>
                </a:cxn>
                <a:cxn ang="0">
                  <a:pos x="163" y="294"/>
                </a:cxn>
                <a:cxn ang="0">
                  <a:pos x="142" y="243"/>
                </a:cxn>
                <a:cxn ang="0">
                  <a:pos x="124" y="195"/>
                </a:cxn>
                <a:cxn ang="0">
                  <a:pos x="113" y="150"/>
                </a:cxn>
                <a:cxn ang="0">
                  <a:pos x="20" y="129"/>
                </a:cxn>
                <a:cxn ang="0">
                  <a:pos x="51" y="115"/>
                </a:cxn>
                <a:cxn ang="0">
                  <a:pos x="77" y="99"/>
                </a:cxn>
                <a:cxn ang="0">
                  <a:pos x="100" y="84"/>
                </a:cxn>
                <a:cxn ang="0">
                  <a:pos x="121" y="65"/>
                </a:cxn>
                <a:cxn ang="0">
                  <a:pos x="149" y="40"/>
                </a:cxn>
                <a:cxn ang="0">
                  <a:pos x="172" y="11"/>
                </a:cxn>
                <a:cxn ang="0">
                  <a:pos x="191" y="7"/>
                </a:cxn>
                <a:cxn ang="0">
                  <a:pos x="206" y="29"/>
                </a:cxn>
                <a:cxn ang="0">
                  <a:pos x="225" y="54"/>
                </a:cxn>
                <a:cxn ang="0">
                  <a:pos x="244" y="72"/>
                </a:cxn>
                <a:cxn ang="0">
                  <a:pos x="267" y="93"/>
                </a:cxn>
                <a:cxn ang="0">
                  <a:pos x="288" y="113"/>
                </a:cxn>
                <a:cxn ang="0">
                  <a:pos x="309" y="131"/>
                </a:cxn>
                <a:cxn ang="0">
                  <a:pos x="329" y="147"/>
                </a:cxn>
                <a:cxn ang="0">
                  <a:pos x="358" y="166"/>
                </a:cxn>
                <a:cxn ang="0">
                  <a:pos x="243" y="192"/>
                </a:cxn>
                <a:cxn ang="0">
                  <a:pos x="260" y="261"/>
                </a:cxn>
                <a:cxn ang="0">
                  <a:pos x="274" y="306"/>
                </a:cxn>
                <a:cxn ang="0">
                  <a:pos x="297" y="361"/>
                </a:cxn>
                <a:cxn ang="0">
                  <a:pos x="316" y="403"/>
                </a:cxn>
                <a:cxn ang="0">
                  <a:pos x="331" y="432"/>
                </a:cxn>
                <a:cxn ang="0">
                  <a:pos x="352" y="470"/>
                </a:cxn>
                <a:cxn ang="0">
                  <a:pos x="371" y="495"/>
                </a:cxn>
                <a:cxn ang="0">
                  <a:pos x="399" y="524"/>
                </a:cxn>
                <a:cxn ang="0">
                  <a:pos x="430" y="548"/>
                </a:cxn>
                <a:cxn ang="0">
                  <a:pos x="492" y="578"/>
                </a:cxn>
              </a:cxnLst>
              <a:rect l="0" t="0" r="r" b="b"/>
              <a:pathLst>
                <a:path w="493" h="613">
                  <a:moveTo>
                    <a:pt x="487" y="612"/>
                  </a:moveTo>
                  <a:lnTo>
                    <a:pt x="456" y="605"/>
                  </a:lnTo>
                  <a:lnTo>
                    <a:pt x="444" y="599"/>
                  </a:lnTo>
                  <a:lnTo>
                    <a:pt x="426" y="593"/>
                  </a:lnTo>
                  <a:lnTo>
                    <a:pt x="410" y="585"/>
                  </a:lnTo>
                  <a:lnTo>
                    <a:pt x="393" y="578"/>
                  </a:lnTo>
                  <a:lnTo>
                    <a:pt x="378" y="569"/>
                  </a:lnTo>
                  <a:lnTo>
                    <a:pt x="365" y="558"/>
                  </a:lnTo>
                  <a:lnTo>
                    <a:pt x="350" y="548"/>
                  </a:lnTo>
                  <a:lnTo>
                    <a:pt x="331" y="531"/>
                  </a:lnTo>
                  <a:lnTo>
                    <a:pt x="316" y="515"/>
                  </a:lnTo>
                  <a:lnTo>
                    <a:pt x="301" y="499"/>
                  </a:lnTo>
                  <a:lnTo>
                    <a:pt x="283" y="481"/>
                  </a:lnTo>
                  <a:lnTo>
                    <a:pt x="270" y="461"/>
                  </a:lnTo>
                  <a:lnTo>
                    <a:pt x="254" y="440"/>
                  </a:lnTo>
                  <a:lnTo>
                    <a:pt x="243" y="422"/>
                  </a:lnTo>
                  <a:lnTo>
                    <a:pt x="226" y="400"/>
                  </a:lnTo>
                  <a:lnTo>
                    <a:pt x="214" y="383"/>
                  </a:lnTo>
                  <a:lnTo>
                    <a:pt x="200" y="361"/>
                  </a:lnTo>
                  <a:lnTo>
                    <a:pt x="188" y="340"/>
                  </a:lnTo>
                  <a:lnTo>
                    <a:pt x="175" y="314"/>
                  </a:lnTo>
                  <a:lnTo>
                    <a:pt x="163" y="294"/>
                  </a:lnTo>
                  <a:lnTo>
                    <a:pt x="153" y="268"/>
                  </a:lnTo>
                  <a:lnTo>
                    <a:pt x="142" y="243"/>
                  </a:lnTo>
                  <a:lnTo>
                    <a:pt x="132" y="220"/>
                  </a:lnTo>
                  <a:lnTo>
                    <a:pt x="124" y="195"/>
                  </a:lnTo>
                  <a:lnTo>
                    <a:pt x="118" y="173"/>
                  </a:lnTo>
                  <a:lnTo>
                    <a:pt x="113" y="150"/>
                  </a:lnTo>
                  <a:lnTo>
                    <a:pt x="0" y="138"/>
                  </a:lnTo>
                  <a:lnTo>
                    <a:pt x="20" y="129"/>
                  </a:lnTo>
                  <a:lnTo>
                    <a:pt x="34" y="122"/>
                  </a:lnTo>
                  <a:lnTo>
                    <a:pt x="51" y="115"/>
                  </a:lnTo>
                  <a:lnTo>
                    <a:pt x="65" y="108"/>
                  </a:lnTo>
                  <a:lnTo>
                    <a:pt x="77" y="99"/>
                  </a:lnTo>
                  <a:lnTo>
                    <a:pt x="89" y="93"/>
                  </a:lnTo>
                  <a:lnTo>
                    <a:pt x="100" y="84"/>
                  </a:lnTo>
                  <a:lnTo>
                    <a:pt x="110" y="76"/>
                  </a:lnTo>
                  <a:lnTo>
                    <a:pt x="121" y="65"/>
                  </a:lnTo>
                  <a:lnTo>
                    <a:pt x="134" y="53"/>
                  </a:lnTo>
                  <a:lnTo>
                    <a:pt x="149" y="40"/>
                  </a:lnTo>
                  <a:lnTo>
                    <a:pt x="161" y="26"/>
                  </a:lnTo>
                  <a:lnTo>
                    <a:pt x="172" y="11"/>
                  </a:lnTo>
                  <a:lnTo>
                    <a:pt x="184" y="0"/>
                  </a:lnTo>
                  <a:lnTo>
                    <a:pt x="191" y="7"/>
                  </a:lnTo>
                  <a:lnTo>
                    <a:pt x="198" y="20"/>
                  </a:lnTo>
                  <a:lnTo>
                    <a:pt x="206" y="29"/>
                  </a:lnTo>
                  <a:lnTo>
                    <a:pt x="216" y="43"/>
                  </a:lnTo>
                  <a:lnTo>
                    <a:pt x="225" y="54"/>
                  </a:lnTo>
                  <a:lnTo>
                    <a:pt x="235" y="64"/>
                  </a:lnTo>
                  <a:lnTo>
                    <a:pt x="244" y="72"/>
                  </a:lnTo>
                  <a:lnTo>
                    <a:pt x="254" y="84"/>
                  </a:lnTo>
                  <a:lnTo>
                    <a:pt x="267" y="93"/>
                  </a:lnTo>
                  <a:lnTo>
                    <a:pt x="276" y="104"/>
                  </a:lnTo>
                  <a:lnTo>
                    <a:pt x="288" y="113"/>
                  </a:lnTo>
                  <a:lnTo>
                    <a:pt x="298" y="124"/>
                  </a:lnTo>
                  <a:lnTo>
                    <a:pt x="309" y="131"/>
                  </a:lnTo>
                  <a:lnTo>
                    <a:pt x="320" y="139"/>
                  </a:lnTo>
                  <a:lnTo>
                    <a:pt x="329" y="147"/>
                  </a:lnTo>
                  <a:lnTo>
                    <a:pt x="341" y="155"/>
                  </a:lnTo>
                  <a:lnTo>
                    <a:pt x="358" y="166"/>
                  </a:lnTo>
                  <a:lnTo>
                    <a:pt x="238" y="161"/>
                  </a:lnTo>
                  <a:lnTo>
                    <a:pt x="243" y="192"/>
                  </a:lnTo>
                  <a:lnTo>
                    <a:pt x="248" y="216"/>
                  </a:lnTo>
                  <a:lnTo>
                    <a:pt x="260" y="261"/>
                  </a:lnTo>
                  <a:lnTo>
                    <a:pt x="267" y="282"/>
                  </a:lnTo>
                  <a:lnTo>
                    <a:pt x="274" y="306"/>
                  </a:lnTo>
                  <a:lnTo>
                    <a:pt x="287" y="340"/>
                  </a:lnTo>
                  <a:lnTo>
                    <a:pt x="297" y="361"/>
                  </a:lnTo>
                  <a:lnTo>
                    <a:pt x="307" y="385"/>
                  </a:lnTo>
                  <a:lnTo>
                    <a:pt x="316" y="403"/>
                  </a:lnTo>
                  <a:lnTo>
                    <a:pt x="323" y="417"/>
                  </a:lnTo>
                  <a:lnTo>
                    <a:pt x="331" y="432"/>
                  </a:lnTo>
                  <a:lnTo>
                    <a:pt x="340" y="449"/>
                  </a:lnTo>
                  <a:lnTo>
                    <a:pt x="352" y="470"/>
                  </a:lnTo>
                  <a:lnTo>
                    <a:pt x="361" y="484"/>
                  </a:lnTo>
                  <a:lnTo>
                    <a:pt x="371" y="495"/>
                  </a:lnTo>
                  <a:lnTo>
                    <a:pt x="388" y="511"/>
                  </a:lnTo>
                  <a:lnTo>
                    <a:pt x="399" y="524"/>
                  </a:lnTo>
                  <a:lnTo>
                    <a:pt x="416" y="536"/>
                  </a:lnTo>
                  <a:lnTo>
                    <a:pt x="430" y="548"/>
                  </a:lnTo>
                  <a:lnTo>
                    <a:pt x="448" y="559"/>
                  </a:lnTo>
                  <a:lnTo>
                    <a:pt x="492" y="578"/>
                  </a:lnTo>
                  <a:lnTo>
                    <a:pt x="487" y="612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19" name="Freeform 11"/>
            <p:cNvSpPr>
              <a:spLocks/>
            </p:cNvSpPr>
            <p:nvPr/>
          </p:nvSpPr>
          <p:spPr bwMode="auto">
            <a:xfrm>
              <a:off x="1108" y="2742"/>
              <a:ext cx="120" cy="51"/>
            </a:xfrm>
            <a:custGeom>
              <a:avLst/>
              <a:gdLst/>
              <a:ahLst/>
              <a:cxnLst>
                <a:cxn ang="0">
                  <a:pos x="111" y="51"/>
                </a:cxn>
                <a:cxn ang="0">
                  <a:pos x="117" y="5"/>
                </a:cxn>
                <a:cxn ang="0">
                  <a:pos x="0" y="0"/>
                </a:cxn>
                <a:cxn ang="0">
                  <a:pos x="0" y="22"/>
                </a:cxn>
                <a:cxn ang="0">
                  <a:pos x="5" y="45"/>
                </a:cxn>
                <a:cxn ang="0">
                  <a:pos x="111" y="51"/>
                </a:cxn>
              </a:cxnLst>
              <a:rect l="0" t="0" r="r" b="b"/>
              <a:pathLst>
                <a:path w="118" h="52">
                  <a:moveTo>
                    <a:pt x="111" y="51"/>
                  </a:moveTo>
                  <a:lnTo>
                    <a:pt x="117" y="5"/>
                  </a:lnTo>
                  <a:lnTo>
                    <a:pt x="0" y="0"/>
                  </a:lnTo>
                  <a:lnTo>
                    <a:pt x="0" y="22"/>
                  </a:lnTo>
                  <a:lnTo>
                    <a:pt x="5" y="45"/>
                  </a:lnTo>
                  <a:lnTo>
                    <a:pt x="111" y="51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0" name="Freeform 12"/>
            <p:cNvSpPr>
              <a:spLocks/>
            </p:cNvSpPr>
            <p:nvPr/>
          </p:nvSpPr>
          <p:spPr bwMode="auto">
            <a:xfrm>
              <a:off x="862" y="2722"/>
              <a:ext cx="116" cy="58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6" y="0"/>
                </a:cxn>
                <a:cxn ang="0">
                  <a:pos x="116" y="6"/>
                </a:cxn>
                <a:cxn ang="0">
                  <a:pos x="110" y="57"/>
                </a:cxn>
                <a:cxn ang="0">
                  <a:pos x="0" y="41"/>
                </a:cxn>
              </a:cxnLst>
              <a:rect l="0" t="0" r="r" b="b"/>
              <a:pathLst>
                <a:path w="117" h="58">
                  <a:moveTo>
                    <a:pt x="0" y="41"/>
                  </a:moveTo>
                  <a:lnTo>
                    <a:pt x="6" y="0"/>
                  </a:lnTo>
                  <a:lnTo>
                    <a:pt x="116" y="6"/>
                  </a:lnTo>
                  <a:lnTo>
                    <a:pt x="110" y="57"/>
                  </a:lnTo>
                  <a:lnTo>
                    <a:pt x="0" y="41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1" name="Freeform 13"/>
            <p:cNvSpPr>
              <a:spLocks/>
            </p:cNvSpPr>
            <p:nvPr/>
          </p:nvSpPr>
          <p:spPr bwMode="auto">
            <a:xfrm>
              <a:off x="867" y="2578"/>
              <a:ext cx="487" cy="628"/>
            </a:xfrm>
            <a:custGeom>
              <a:avLst/>
              <a:gdLst/>
              <a:ahLst/>
              <a:cxnLst>
                <a:cxn ang="0">
                  <a:pos x="457" y="620"/>
                </a:cxn>
                <a:cxn ang="0">
                  <a:pos x="426" y="608"/>
                </a:cxn>
                <a:cxn ang="0">
                  <a:pos x="393" y="594"/>
                </a:cxn>
                <a:cxn ang="0">
                  <a:pos x="363" y="572"/>
                </a:cxn>
                <a:cxn ang="0">
                  <a:pos x="332" y="546"/>
                </a:cxn>
                <a:cxn ang="0">
                  <a:pos x="300" y="514"/>
                </a:cxn>
                <a:cxn ang="0">
                  <a:pos x="268" y="474"/>
                </a:cxn>
                <a:cxn ang="0">
                  <a:pos x="241" y="434"/>
                </a:cxn>
                <a:cxn ang="0">
                  <a:pos x="213" y="394"/>
                </a:cxn>
                <a:cxn ang="0">
                  <a:pos x="188" y="351"/>
                </a:cxn>
                <a:cxn ang="0">
                  <a:pos x="164" y="302"/>
                </a:cxn>
                <a:cxn ang="0">
                  <a:pos x="142" y="252"/>
                </a:cxn>
                <a:cxn ang="0">
                  <a:pos x="124" y="201"/>
                </a:cxn>
                <a:cxn ang="0">
                  <a:pos x="114" y="156"/>
                </a:cxn>
                <a:cxn ang="0">
                  <a:pos x="20" y="137"/>
                </a:cxn>
                <a:cxn ang="0">
                  <a:pos x="51" y="121"/>
                </a:cxn>
                <a:cxn ang="0">
                  <a:pos x="78" y="105"/>
                </a:cxn>
                <a:cxn ang="0">
                  <a:pos x="101" y="89"/>
                </a:cxn>
                <a:cxn ang="0">
                  <a:pos x="122" y="70"/>
                </a:cxn>
                <a:cxn ang="0">
                  <a:pos x="150" y="43"/>
                </a:cxn>
                <a:cxn ang="0">
                  <a:pos x="174" y="12"/>
                </a:cxn>
                <a:cxn ang="0">
                  <a:pos x="192" y="10"/>
                </a:cxn>
                <a:cxn ang="0">
                  <a:pos x="207" y="32"/>
                </a:cxn>
                <a:cxn ang="0">
                  <a:pos x="227" y="57"/>
                </a:cxn>
                <a:cxn ang="0">
                  <a:pos x="245" y="76"/>
                </a:cxn>
                <a:cxn ang="0">
                  <a:pos x="268" y="96"/>
                </a:cxn>
                <a:cxn ang="0">
                  <a:pos x="288" y="117"/>
                </a:cxn>
                <a:cxn ang="0">
                  <a:pos x="310" y="135"/>
                </a:cxn>
                <a:cxn ang="0">
                  <a:pos x="330" y="150"/>
                </a:cxn>
                <a:cxn ang="0">
                  <a:pos x="358" y="170"/>
                </a:cxn>
                <a:cxn ang="0">
                  <a:pos x="242" y="198"/>
                </a:cxn>
                <a:cxn ang="0">
                  <a:pos x="261" y="269"/>
                </a:cxn>
                <a:cxn ang="0">
                  <a:pos x="274" y="313"/>
                </a:cxn>
                <a:cxn ang="0">
                  <a:pos x="295" y="373"/>
                </a:cxn>
                <a:cxn ang="0">
                  <a:pos x="314" y="419"/>
                </a:cxn>
                <a:cxn ang="0">
                  <a:pos x="330" y="454"/>
                </a:cxn>
                <a:cxn ang="0">
                  <a:pos x="350" y="492"/>
                </a:cxn>
                <a:cxn ang="0">
                  <a:pos x="372" y="526"/>
                </a:cxn>
                <a:cxn ang="0">
                  <a:pos x="398" y="555"/>
                </a:cxn>
                <a:cxn ang="0">
                  <a:pos x="427" y="582"/>
                </a:cxn>
                <a:cxn ang="0">
                  <a:pos x="459" y="607"/>
                </a:cxn>
              </a:cxnLst>
              <a:rect l="0" t="0" r="r" b="b"/>
              <a:pathLst>
                <a:path w="487" h="628">
                  <a:moveTo>
                    <a:pt x="486" y="627"/>
                  </a:moveTo>
                  <a:lnTo>
                    <a:pt x="457" y="620"/>
                  </a:lnTo>
                  <a:lnTo>
                    <a:pt x="442" y="614"/>
                  </a:lnTo>
                  <a:lnTo>
                    <a:pt x="426" y="608"/>
                  </a:lnTo>
                  <a:lnTo>
                    <a:pt x="408" y="600"/>
                  </a:lnTo>
                  <a:lnTo>
                    <a:pt x="393" y="594"/>
                  </a:lnTo>
                  <a:lnTo>
                    <a:pt x="378" y="585"/>
                  </a:lnTo>
                  <a:lnTo>
                    <a:pt x="363" y="572"/>
                  </a:lnTo>
                  <a:lnTo>
                    <a:pt x="348" y="560"/>
                  </a:lnTo>
                  <a:lnTo>
                    <a:pt x="332" y="546"/>
                  </a:lnTo>
                  <a:lnTo>
                    <a:pt x="316" y="530"/>
                  </a:lnTo>
                  <a:lnTo>
                    <a:pt x="300" y="514"/>
                  </a:lnTo>
                  <a:lnTo>
                    <a:pt x="283" y="495"/>
                  </a:lnTo>
                  <a:lnTo>
                    <a:pt x="268" y="474"/>
                  </a:lnTo>
                  <a:lnTo>
                    <a:pt x="252" y="453"/>
                  </a:lnTo>
                  <a:lnTo>
                    <a:pt x="241" y="434"/>
                  </a:lnTo>
                  <a:lnTo>
                    <a:pt x="226" y="412"/>
                  </a:lnTo>
                  <a:lnTo>
                    <a:pt x="213" y="394"/>
                  </a:lnTo>
                  <a:lnTo>
                    <a:pt x="201" y="372"/>
                  </a:lnTo>
                  <a:lnTo>
                    <a:pt x="188" y="351"/>
                  </a:lnTo>
                  <a:lnTo>
                    <a:pt x="174" y="325"/>
                  </a:lnTo>
                  <a:lnTo>
                    <a:pt x="164" y="302"/>
                  </a:lnTo>
                  <a:lnTo>
                    <a:pt x="153" y="277"/>
                  </a:lnTo>
                  <a:lnTo>
                    <a:pt x="142" y="252"/>
                  </a:lnTo>
                  <a:lnTo>
                    <a:pt x="133" y="226"/>
                  </a:lnTo>
                  <a:lnTo>
                    <a:pt x="124" y="201"/>
                  </a:lnTo>
                  <a:lnTo>
                    <a:pt x="118" y="181"/>
                  </a:lnTo>
                  <a:lnTo>
                    <a:pt x="114" y="156"/>
                  </a:lnTo>
                  <a:lnTo>
                    <a:pt x="0" y="144"/>
                  </a:lnTo>
                  <a:lnTo>
                    <a:pt x="20" y="137"/>
                  </a:lnTo>
                  <a:lnTo>
                    <a:pt x="34" y="129"/>
                  </a:lnTo>
                  <a:lnTo>
                    <a:pt x="51" y="121"/>
                  </a:lnTo>
                  <a:lnTo>
                    <a:pt x="66" y="113"/>
                  </a:lnTo>
                  <a:lnTo>
                    <a:pt x="78" y="105"/>
                  </a:lnTo>
                  <a:lnTo>
                    <a:pt x="89" y="98"/>
                  </a:lnTo>
                  <a:lnTo>
                    <a:pt x="101" y="89"/>
                  </a:lnTo>
                  <a:lnTo>
                    <a:pt x="110" y="80"/>
                  </a:lnTo>
                  <a:lnTo>
                    <a:pt x="122" y="70"/>
                  </a:lnTo>
                  <a:lnTo>
                    <a:pt x="135" y="55"/>
                  </a:lnTo>
                  <a:lnTo>
                    <a:pt x="150" y="43"/>
                  </a:lnTo>
                  <a:lnTo>
                    <a:pt x="161" y="28"/>
                  </a:lnTo>
                  <a:lnTo>
                    <a:pt x="174" y="12"/>
                  </a:lnTo>
                  <a:lnTo>
                    <a:pt x="184" y="0"/>
                  </a:lnTo>
                  <a:lnTo>
                    <a:pt x="192" y="10"/>
                  </a:lnTo>
                  <a:lnTo>
                    <a:pt x="197" y="22"/>
                  </a:lnTo>
                  <a:lnTo>
                    <a:pt x="207" y="32"/>
                  </a:lnTo>
                  <a:lnTo>
                    <a:pt x="217" y="45"/>
                  </a:lnTo>
                  <a:lnTo>
                    <a:pt x="227" y="57"/>
                  </a:lnTo>
                  <a:lnTo>
                    <a:pt x="236" y="68"/>
                  </a:lnTo>
                  <a:lnTo>
                    <a:pt x="245" y="76"/>
                  </a:lnTo>
                  <a:lnTo>
                    <a:pt x="255" y="85"/>
                  </a:lnTo>
                  <a:lnTo>
                    <a:pt x="268" y="96"/>
                  </a:lnTo>
                  <a:lnTo>
                    <a:pt x="278" y="107"/>
                  </a:lnTo>
                  <a:lnTo>
                    <a:pt x="288" y="117"/>
                  </a:lnTo>
                  <a:lnTo>
                    <a:pt x="298" y="126"/>
                  </a:lnTo>
                  <a:lnTo>
                    <a:pt x="310" y="135"/>
                  </a:lnTo>
                  <a:lnTo>
                    <a:pt x="321" y="144"/>
                  </a:lnTo>
                  <a:lnTo>
                    <a:pt x="330" y="150"/>
                  </a:lnTo>
                  <a:lnTo>
                    <a:pt x="342" y="159"/>
                  </a:lnTo>
                  <a:lnTo>
                    <a:pt x="358" y="170"/>
                  </a:lnTo>
                  <a:lnTo>
                    <a:pt x="239" y="166"/>
                  </a:lnTo>
                  <a:lnTo>
                    <a:pt x="242" y="198"/>
                  </a:lnTo>
                  <a:lnTo>
                    <a:pt x="249" y="223"/>
                  </a:lnTo>
                  <a:lnTo>
                    <a:pt x="261" y="269"/>
                  </a:lnTo>
                  <a:lnTo>
                    <a:pt x="267" y="293"/>
                  </a:lnTo>
                  <a:lnTo>
                    <a:pt x="274" y="313"/>
                  </a:lnTo>
                  <a:lnTo>
                    <a:pt x="286" y="350"/>
                  </a:lnTo>
                  <a:lnTo>
                    <a:pt x="295" y="373"/>
                  </a:lnTo>
                  <a:lnTo>
                    <a:pt x="306" y="398"/>
                  </a:lnTo>
                  <a:lnTo>
                    <a:pt x="314" y="419"/>
                  </a:lnTo>
                  <a:lnTo>
                    <a:pt x="321" y="436"/>
                  </a:lnTo>
                  <a:lnTo>
                    <a:pt x="330" y="454"/>
                  </a:lnTo>
                  <a:lnTo>
                    <a:pt x="339" y="474"/>
                  </a:lnTo>
                  <a:lnTo>
                    <a:pt x="350" y="492"/>
                  </a:lnTo>
                  <a:lnTo>
                    <a:pt x="362" y="507"/>
                  </a:lnTo>
                  <a:lnTo>
                    <a:pt x="372" y="526"/>
                  </a:lnTo>
                  <a:lnTo>
                    <a:pt x="386" y="540"/>
                  </a:lnTo>
                  <a:lnTo>
                    <a:pt x="398" y="555"/>
                  </a:lnTo>
                  <a:lnTo>
                    <a:pt x="413" y="568"/>
                  </a:lnTo>
                  <a:lnTo>
                    <a:pt x="427" y="582"/>
                  </a:lnTo>
                  <a:lnTo>
                    <a:pt x="442" y="594"/>
                  </a:lnTo>
                  <a:lnTo>
                    <a:pt x="459" y="607"/>
                  </a:lnTo>
                  <a:lnTo>
                    <a:pt x="486" y="627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878263" y="5424488"/>
            <a:ext cx="1139825" cy="490537"/>
            <a:chOff x="2438" y="3706"/>
            <a:chExt cx="718" cy="349"/>
          </a:xfrm>
        </p:grpSpPr>
        <p:sp>
          <p:nvSpPr>
            <p:cNvPr id="3678223" name="Freeform 15"/>
            <p:cNvSpPr>
              <a:spLocks/>
            </p:cNvSpPr>
            <p:nvPr/>
          </p:nvSpPr>
          <p:spPr bwMode="auto">
            <a:xfrm>
              <a:off x="2482" y="3730"/>
              <a:ext cx="674" cy="325"/>
            </a:xfrm>
            <a:custGeom>
              <a:avLst/>
              <a:gdLst/>
              <a:ahLst/>
              <a:cxnLst>
                <a:cxn ang="0">
                  <a:pos x="655" y="80"/>
                </a:cxn>
                <a:cxn ang="0">
                  <a:pos x="632" y="103"/>
                </a:cxn>
                <a:cxn ang="0">
                  <a:pos x="606" y="128"/>
                </a:cxn>
                <a:cxn ang="0">
                  <a:pos x="577" y="146"/>
                </a:cxn>
                <a:cxn ang="0">
                  <a:pos x="539" y="167"/>
                </a:cxn>
                <a:cxn ang="0">
                  <a:pos x="499" y="184"/>
                </a:cxn>
                <a:cxn ang="0">
                  <a:pos x="452" y="198"/>
                </a:cxn>
                <a:cxn ang="0">
                  <a:pos x="406" y="208"/>
                </a:cxn>
                <a:cxn ang="0">
                  <a:pos x="360" y="219"/>
                </a:cxn>
                <a:cxn ang="0">
                  <a:pos x="311" y="227"/>
                </a:cxn>
                <a:cxn ang="0">
                  <a:pos x="259" y="232"/>
                </a:cxn>
                <a:cxn ang="0">
                  <a:pos x="205" y="232"/>
                </a:cxn>
                <a:cxn ang="0">
                  <a:pos x="154" y="230"/>
                </a:cxn>
                <a:cxn ang="0">
                  <a:pos x="109" y="224"/>
                </a:cxn>
                <a:cxn ang="0">
                  <a:pos x="54" y="302"/>
                </a:cxn>
                <a:cxn ang="0">
                  <a:pos x="53" y="268"/>
                </a:cxn>
                <a:cxn ang="0">
                  <a:pos x="49" y="236"/>
                </a:cxn>
                <a:cxn ang="0">
                  <a:pos x="43" y="209"/>
                </a:cxn>
                <a:cxn ang="0">
                  <a:pos x="36" y="183"/>
                </a:cxn>
                <a:cxn ang="0">
                  <a:pos x="24" y="146"/>
                </a:cxn>
                <a:cxn ang="0">
                  <a:pos x="7" y="113"/>
                </a:cxn>
                <a:cxn ang="0">
                  <a:pos x="10" y="95"/>
                </a:cxn>
                <a:cxn ang="0">
                  <a:pos x="36" y="88"/>
                </a:cxn>
                <a:cxn ang="0">
                  <a:pos x="66" y="80"/>
                </a:cxn>
                <a:cxn ang="0">
                  <a:pos x="90" y="70"/>
                </a:cxn>
                <a:cxn ang="0">
                  <a:pos x="118" y="56"/>
                </a:cxn>
                <a:cxn ang="0">
                  <a:pos x="144" y="46"/>
                </a:cxn>
                <a:cxn ang="0">
                  <a:pos x="168" y="31"/>
                </a:cxn>
                <a:cxn ang="0">
                  <a:pos x="191" y="19"/>
                </a:cxn>
                <a:cxn ang="0">
                  <a:pos x="220" y="0"/>
                </a:cxn>
                <a:cxn ang="0">
                  <a:pos x="197" y="118"/>
                </a:cxn>
                <a:cxn ang="0">
                  <a:pos x="267" y="129"/>
                </a:cxn>
                <a:cxn ang="0">
                  <a:pos x="313" y="133"/>
                </a:cxn>
                <a:cxn ang="0">
                  <a:pos x="372" y="133"/>
                </a:cxn>
                <a:cxn ang="0">
                  <a:pos x="418" y="131"/>
                </a:cxn>
                <a:cxn ang="0">
                  <a:pos x="449" y="129"/>
                </a:cxn>
                <a:cxn ang="0">
                  <a:pos x="492" y="124"/>
                </a:cxn>
                <a:cxn ang="0">
                  <a:pos x="523" y="117"/>
                </a:cxn>
                <a:cxn ang="0">
                  <a:pos x="559" y="101"/>
                </a:cxn>
                <a:cxn ang="0">
                  <a:pos x="593" y="82"/>
                </a:cxn>
                <a:cxn ang="0">
                  <a:pos x="645" y="36"/>
                </a:cxn>
              </a:cxnLst>
              <a:rect l="0" t="0" r="r" b="b"/>
              <a:pathLst>
                <a:path w="674" h="325">
                  <a:moveTo>
                    <a:pt x="673" y="53"/>
                  </a:moveTo>
                  <a:lnTo>
                    <a:pt x="655" y="80"/>
                  </a:lnTo>
                  <a:lnTo>
                    <a:pt x="645" y="89"/>
                  </a:lnTo>
                  <a:lnTo>
                    <a:pt x="632" y="103"/>
                  </a:lnTo>
                  <a:lnTo>
                    <a:pt x="618" y="115"/>
                  </a:lnTo>
                  <a:lnTo>
                    <a:pt x="606" y="128"/>
                  </a:lnTo>
                  <a:lnTo>
                    <a:pt x="592" y="138"/>
                  </a:lnTo>
                  <a:lnTo>
                    <a:pt x="577" y="146"/>
                  </a:lnTo>
                  <a:lnTo>
                    <a:pt x="561" y="157"/>
                  </a:lnTo>
                  <a:lnTo>
                    <a:pt x="539" y="167"/>
                  </a:lnTo>
                  <a:lnTo>
                    <a:pt x="519" y="175"/>
                  </a:lnTo>
                  <a:lnTo>
                    <a:pt x="499" y="184"/>
                  </a:lnTo>
                  <a:lnTo>
                    <a:pt x="475" y="193"/>
                  </a:lnTo>
                  <a:lnTo>
                    <a:pt x="452" y="198"/>
                  </a:lnTo>
                  <a:lnTo>
                    <a:pt x="425" y="205"/>
                  </a:lnTo>
                  <a:lnTo>
                    <a:pt x="406" y="208"/>
                  </a:lnTo>
                  <a:lnTo>
                    <a:pt x="380" y="215"/>
                  </a:lnTo>
                  <a:lnTo>
                    <a:pt x="360" y="219"/>
                  </a:lnTo>
                  <a:lnTo>
                    <a:pt x="335" y="224"/>
                  </a:lnTo>
                  <a:lnTo>
                    <a:pt x="311" y="227"/>
                  </a:lnTo>
                  <a:lnTo>
                    <a:pt x="282" y="230"/>
                  </a:lnTo>
                  <a:lnTo>
                    <a:pt x="259" y="232"/>
                  </a:lnTo>
                  <a:lnTo>
                    <a:pt x="232" y="232"/>
                  </a:lnTo>
                  <a:lnTo>
                    <a:pt x="205" y="232"/>
                  </a:lnTo>
                  <a:lnTo>
                    <a:pt x="180" y="233"/>
                  </a:lnTo>
                  <a:lnTo>
                    <a:pt x="154" y="230"/>
                  </a:lnTo>
                  <a:lnTo>
                    <a:pt x="132" y="227"/>
                  </a:lnTo>
                  <a:lnTo>
                    <a:pt x="109" y="224"/>
                  </a:lnTo>
                  <a:lnTo>
                    <a:pt x="55" y="324"/>
                  </a:lnTo>
                  <a:lnTo>
                    <a:pt x="54" y="302"/>
                  </a:lnTo>
                  <a:lnTo>
                    <a:pt x="53" y="285"/>
                  </a:lnTo>
                  <a:lnTo>
                    <a:pt x="53" y="268"/>
                  </a:lnTo>
                  <a:lnTo>
                    <a:pt x="52" y="252"/>
                  </a:lnTo>
                  <a:lnTo>
                    <a:pt x="49" y="236"/>
                  </a:lnTo>
                  <a:lnTo>
                    <a:pt x="49" y="224"/>
                  </a:lnTo>
                  <a:lnTo>
                    <a:pt x="43" y="209"/>
                  </a:lnTo>
                  <a:lnTo>
                    <a:pt x="40" y="197"/>
                  </a:lnTo>
                  <a:lnTo>
                    <a:pt x="36" y="183"/>
                  </a:lnTo>
                  <a:lnTo>
                    <a:pt x="29" y="165"/>
                  </a:lnTo>
                  <a:lnTo>
                    <a:pt x="24" y="146"/>
                  </a:lnTo>
                  <a:lnTo>
                    <a:pt x="16" y="130"/>
                  </a:lnTo>
                  <a:lnTo>
                    <a:pt x="7" y="113"/>
                  </a:lnTo>
                  <a:lnTo>
                    <a:pt x="0" y="99"/>
                  </a:lnTo>
                  <a:lnTo>
                    <a:pt x="10" y="95"/>
                  </a:lnTo>
                  <a:lnTo>
                    <a:pt x="25" y="92"/>
                  </a:lnTo>
                  <a:lnTo>
                    <a:pt x="36" y="88"/>
                  </a:lnTo>
                  <a:lnTo>
                    <a:pt x="52" y="85"/>
                  </a:lnTo>
                  <a:lnTo>
                    <a:pt x="66" y="80"/>
                  </a:lnTo>
                  <a:lnTo>
                    <a:pt x="78" y="74"/>
                  </a:lnTo>
                  <a:lnTo>
                    <a:pt x="90" y="70"/>
                  </a:lnTo>
                  <a:lnTo>
                    <a:pt x="105" y="65"/>
                  </a:lnTo>
                  <a:lnTo>
                    <a:pt x="118" y="56"/>
                  </a:lnTo>
                  <a:lnTo>
                    <a:pt x="132" y="52"/>
                  </a:lnTo>
                  <a:lnTo>
                    <a:pt x="144" y="46"/>
                  </a:lnTo>
                  <a:lnTo>
                    <a:pt x="158" y="39"/>
                  </a:lnTo>
                  <a:lnTo>
                    <a:pt x="168" y="31"/>
                  </a:lnTo>
                  <a:lnTo>
                    <a:pt x="180" y="25"/>
                  </a:lnTo>
                  <a:lnTo>
                    <a:pt x="191" y="19"/>
                  </a:lnTo>
                  <a:lnTo>
                    <a:pt x="202" y="11"/>
                  </a:lnTo>
                  <a:lnTo>
                    <a:pt x="220" y="0"/>
                  </a:lnTo>
                  <a:lnTo>
                    <a:pt x="168" y="110"/>
                  </a:lnTo>
                  <a:lnTo>
                    <a:pt x="197" y="118"/>
                  </a:lnTo>
                  <a:lnTo>
                    <a:pt x="221" y="122"/>
                  </a:lnTo>
                  <a:lnTo>
                    <a:pt x="267" y="129"/>
                  </a:lnTo>
                  <a:lnTo>
                    <a:pt x="289" y="132"/>
                  </a:lnTo>
                  <a:lnTo>
                    <a:pt x="313" y="133"/>
                  </a:lnTo>
                  <a:lnTo>
                    <a:pt x="349" y="134"/>
                  </a:lnTo>
                  <a:lnTo>
                    <a:pt x="372" y="133"/>
                  </a:lnTo>
                  <a:lnTo>
                    <a:pt x="398" y="133"/>
                  </a:lnTo>
                  <a:lnTo>
                    <a:pt x="418" y="131"/>
                  </a:lnTo>
                  <a:lnTo>
                    <a:pt x="433" y="130"/>
                  </a:lnTo>
                  <a:lnTo>
                    <a:pt x="449" y="129"/>
                  </a:lnTo>
                  <a:lnTo>
                    <a:pt x="469" y="128"/>
                  </a:lnTo>
                  <a:lnTo>
                    <a:pt x="492" y="124"/>
                  </a:lnTo>
                  <a:lnTo>
                    <a:pt x="509" y="121"/>
                  </a:lnTo>
                  <a:lnTo>
                    <a:pt x="523" y="117"/>
                  </a:lnTo>
                  <a:lnTo>
                    <a:pt x="543" y="106"/>
                  </a:lnTo>
                  <a:lnTo>
                    <a:pt x="559" y="101"/>
                  </a:lnTo>
                  <a:lnTo>
                    <a:pt x="577" y="89"/>
                  </a:lnTo>
                  <a:lnTo>
                    <a:pt x="593" y="82"/>
                  </a:lnTo>
                  <a:lnTo>
                    <a:pt x="609" y="70"/>
                  </a:lnTo>
                  <a:lnTo>
                    <a:pt x="645" y="36"/>
                  </a:lnTo>
                  <a:lnTo>
                    <a:pt x="673" y="53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4" name="Freeform 16"/>
            <p:cNvSpPr>
              <a:spLocks/>
            </p:cNvSpPr>
            <p:nvPr/>
          </p:nvSpPr>
          <p:spPr bwMode="auto">
            <a:xfrm>
              <a:off x="2610" y="3711"/>
              <a:ext cx="90" cy="122"/>
            </a:xfrm>
            <a:custGeom>
              <a:avLst/>
              <a:gdLst/>
              <a:ahLst/>
              <a:cxnLst>
                <a:cxn ang="0">
                  <a:pos x="89" y="22"/>
                </a:cxn>
                <a:cxn ang="0">
                  <a:pos x="50" y="0"/>
                </a:cxn>
                <a:cxn ang="0">
                  <a:pos x="0" y="106"/>
                </a:cxn>
                <a:cxn ang="0">
                  <a:pos x="19" y="115"/>
                </a:cxn>
                <a:cxn ang="0">
                  <a:pos x="43" y="120"/>
                </a:cxn>
                <a:cxn ang="0">
                  <a:pos x="89" y="22"/>
                </a:cxn>
              </a:cxnLst>
              <a:rect l="0" t="0" r="r" b="b"/>
              <a:pathLst>
                <a:path w="90" h="121">
                  <a:moveTo>
                    <a:pt x="89" y="22"/>
                  </a:moveTo>
                  <a:lnTo>
                    <a:pt x="50" y="0"/>
                  </a:lnTo>
                  <a:lnTo>
                    <a:pt x="0" y="106"/>
                  </a:lnTo>
                  <a:lnTo>
                    <a:pt x="19" y="115"/>
                  </a:lnTo>
                  <a:lnTo>
                    <a:pt x="43" y="120"/>
                  </a:lnTo>
                  <a:lnTo>
                    <a:pt x="89" y="22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5" name="Freeform 17"/>
            <p:cNvSpPr>
              <a:spLocks/>
            </p:cNvSpPr>
            <p:nvPr/>
          </p:nvSpPr>
          <p:spPr bwMode="auto">
            <a:xfrm>
              <a:off x="2498" y="3929"/>
              <a:ext cx="94" cy="123"/>
            </a:xfrm>
            <a:custGeom>
              <a:avLst/>
              <a:gdLst/>
              <a:ahLst/>
              <a:cxnLst>
                <a:cxn ang="0">
                  <a:pos x="35" y="122"/>
                </a:cxn>
                <a:cxn ang="0">
                  <a:pos x="0" y="100"/>
                </a:cxn>
                <a:cxn ang="0">
                  <a:pos x="48" y="0"/>
                </a:cxn>
                <a:cxn ang="0">
                  <a:pos x="93" y="26"/>
                </a:cxn>
                <a:cxn ang="0">
                  <a:pos x="35" y="122"/>
                </a:cxn>
              </a:cxnLst>
              <a:rect l="0" t="0" r="r" b="b"/>
              <a:pathLst>
                <a:path w="94" h="123">
                  <a:moveTo>
                    <a:pt x="35" y="122"/>
                  </a:moveTo>
                  <a:lnTo>
                    <a:pt x="0" y="100"/>
                  </a:lnTo>
                  <a:lnTo>
                    <a:pt x="48" y="0"/>
                  </a:lnTo>
                  <a:lnTo>
                    <a:pt x="93" y="26"/>
                  </a:lnTo>
                  <a:lnTo>
                    <a:pt x="35" y="122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6" name="Freeform 18"/>
            <p:cNvSpPr>
              <a:spLocks/>
            </p:cNvSpPr>
            <p:nvPr/>
          </p:nvSpPr>
          <p:spPr bwMode="auto">
            <a:xfrm>
              <a:off x="2438" y="3706"/>
              <a:ext cx="688" cy="325"/>
            </a:xfrm>
            <a:custGeom>
              <a:avLst/>
              <a:gdLst/>
              <a:ahLst/>
              <a:cxnLst>
                <a:cxn ang="0">
                  <a:pos x="668" y="83"/>
                </a:cxn>
                <a:cxn ang="0">
                  <a:pos x="645" y="107"/>
                </a:cxn>
                <a:cxn ang="0">
                  <a:pos x="620" y="132"/>
                </a:cxn>
                <a:cxn ang="0">
                  <a:pos x="590" y="152"/>
                </a:cxn>
                <a:cxn ang="0">
                  <a:pos x="552" y="172"/>
                </a:cxn>
                <a:cxn ang="0">
                  <a:pos x="511" y="189"/>
                </a:cxn>
                <a:cxn ang="0">
                  <a:pos x="463" y="202"/>
                </a:cxn>
                <a:cxn ang="0">
                  <a:pos x="416" y="213"/>
                </a:cxn>
                <a:cxn ang="0">
                  <a:pos x="368" y="222"/>
                </a:cxn>
                <a:cxn ang="0">
                  <a:pos x="319" y="229"/>
                </a:cxn>
                <a:cxn ang="0">
                  <a:pos x="267" y="233"/>
                </a:cxn>
                <a:cxn ang="0">
                  <a:pos x="211" y="233"/>
                </a:cxn>
                <a:cxn ang="0">
                  <a:pos x="159" y="229"/>
                </a:cxn>
                <a:cxn ang="0">
                  <a:pos x="114" y="222"/>
                </a:cxn>
                <a:cxn ang="0">
                  <a:pos x="60" y="303"/>
                </a:cxn>
                <a:cxn ang="0">
                  <a:pos x="58" y="267"/>
                </a:cxn>
                <a:cxn ang="0">
                  <a:pos x="54" y="237"/>
                </a:cxn>
                <a:cxn ang="0">
                  <a:pos x="48" y="209"/>
                </a:cxn>
                <a:cxn ang="0">
                  <a:pos x="40" y="181"/>
                </a:cxn>
                <a:cxn ang="0">
                  <a:pos x="25" y="144"/>
                </a:cxn>
                <a:cxn ang="0">
                  <a:pos x="9" y="111"/>
                </a:cxn>
                <a:cxn ang="0">
                  <a:pos x="11" y="93"/>
                </a:cxn>
                <a:cxn ang="0">
                  <a:pos x="39" y="87"/>
                </a:cxn>
                <a:cxn ang="0">
                  <a:pos x="69" y="78"/>
                </a:cxn>
                <a:cxn ang="0">
                  <a:pos x="93" y="69"/>
                </a:cxn>
                <a:cxn ang="0">
                  <a:pos x="120" y="55"/>
                </a:cxn>
                <a:cxn ang="0">
                  <a:pos x="147" y="45"/>
                </a:cxn>
                <a:cxn ang="0">
                  <a:pos x="172" y="31"/>
                </a:cxn>
                <a:cxn ang="0">
                  <a:pos x="194" y="18"/>
                </a:cxn>
                <a:cxn ang="0">
                  <a:pos x="221" y="0"/>
                </a:cxn>
                <a:cxn ang="0">
                  <a:pos x="202" y="119"/>
                </a:cxn>
                <a:cxn ang="0">
                  <a:pos x="274" y="130"/>
                </a:cxn>
                <a:cxn ang="0">
                  <a:pos x="319" y="133"/>
                </a:cxn>
                <a:cxn ang="0">
                  <a:pos x="380" y="138"/>
                </a:cxn>
                <a:cxn ang="0">
                  <a:pos x="430" y="137"/>
                </a:cxn>
                <a:cxn ang="0">
                  <a:pos x="469" y="137"/>
                </a:cxn>
                <a:cxn ang="0">
                  <a:pos x="510" y="133"/>
                </a:cxn>
                <a:cxn ang="0">
                  <a:pos x="549" y="125"/>
                </a:cxn>
                <a:cxn ang="0">
                  <a:pos x="586" y="112"/>
                </a:cxn>
                <a:cxn ang="0">
                  <a:pos x="623" y="96"/>
                </a:cxn>
                <a:cxn ang="0">
                  <a:pos x="657" y="76"/>
                </a:cxn>
              </a:cxnLst>
              <a:rect l="0" t="0" r="r" b="b"/>
              <a:pathLst>
                <a:path w="688" h="325">
                  <a:moveTo>
                    <a:pt x="687" y="59"/>
                  </a:moveTo>
                  <a:lnTo>
                    <a:pt x="668" y="83"/>
                  </a:lnTo>
                  <a:lnTo>
                    <a:pt x="658" y="95"/>
                  </a:lnTo>
                  <a:lnTo>
                    <a:pt x="645" y="107"/>
                  </a:lnTo>
                  <a:lnTo>
                    <a:pt x="632" y="121"/>
                  </a:lnTo>
                  <a:lnTo>
                    <a:pt x="620" y="132"/>
                  </a:lnTo>
                  <a:lnTo>
                    <a:pt x="606" y="143"/>
                  </a:lnTo>
                  <a:lnTo>
                    <a:pt x="590" y="152"/>
                  </a:lnTo>
                  <a:lnTo>
                    <a:pt x="572" y="161"/>
                  </a:lnTo>
                  <a:lnTo>
                    <a:pt x="552" y="172"/>
                  </a:lnTo>
                  <a:lnTo>
                    <a:pt x="530" y="180"/>
                  </a:lnTo>
                  <a:lnTo>
                    <a:pt x="511" y="189"/>
                  </a:lnTo>
                  <a:lnTo>
                    <a:pt x="488" y="196"/>
                  </a:lnTo>
                  <a:lnTo>
                    <a:pt x="463" y="202"/>
                  </a:lnTo>
                  <a:lnTo>
                    <a:pt x="437" y="209"/>
                  </a:lnTo>
                  <a:lnTo>
                    <a:pt x="416" y="213"/>
                  </a:lnTo>
                  <a:lnTo>
                    <a:pt x="391" y="217"/>
                  </a:lnTo>
                  <a:lnTo>
                    <a:pt x="368" y="222"/>
                  </a:lnTo>
                  <a:lnTo>
                    <a:pt x="344" y="224"/>
                  </a:lnTo>
                  <a:lnTo>
                    <a:pt x="319" y="229"/>
                  </a:lnTo>
                  <a:lnTo>
                    <a:pt x="290" y="232"/>
                  </a:lnTo>
                  <a:lnTo>
                    <a:pt x="267" y="233"/>
                  </a:lnTo>
                  <a:lnTo>
                    <a:pt x="239" y="233"/>
                  </a:lnTo>
                  <a:lnTo>
                    <a:pt x="211" y="233"/>
                  </a:lnTo>
                  <a:lnTo>
                    <a:pt x="185" y="233"/>
                  </a:lnTo>
                  <a:lnTo>
                    <a:pt x="159" y="229"/>
                  </a:lnTo>
                  <a:lnTo>
                    <a:pt x="138" y="228"/>
                  </a:lnTo>
                  <a:lnTo>
                    <a:pt x="114" y="222"/>
                  </a:lnTo>
                  <a:lnTo>
                    <a:pt x="59" y="324"/>
                  </a:lnTo>
                  <a:lnTo>
                    <a:pt x="60" y="303"/>
                  </a:lnTo>
                  <a:lnTo>
                    <a:pt x="58" y="286"/>
                  </a:lnTo>
                  <a:lnTo>
                    <a:pt x="58" y="267"/>
                  </a:lnTo>
                  <a:lnTo>
                    <a:pt x="56" y="250"/>
                  </a:lnTo>
                  <a:lnTo>
                    <a:pt x="54" y="237"/>
                  </a:lnTo>
                  <a:lnTo>
                    <a:pt x="52" y="223"/>
                  </a:lnTo>
                  <a:lnTo>
                    <a:pt x="48" y="209"/>
                  </a:lnTo>
                  <a:lnTo>
                    <a:pt x="43" y="196"/>
                  </a:lnTo>
                  <a:lnTo>
                    <a:pt x="40" y="181"/>
                  </a:lnTo>
                  <a:lnTo>
                    <a:pt x="32" y="163"/>
                  </a:lnTo>
                  <a:lnTo>
                    <a:pt x="25" y="144"/>
                  </a:lnTo>
                  <a:lnTo>
                    <a:pt x="17" y="128"/>
                  </a:lnTo>
                  <a:lnTo>
                    <a:pt x="9" y="111"/>
                  </a:lnTo>
                  <a:lnTo>
                    <a:pt x="0" y="96"/>
                  </a:lnTo>
                  <a:lnTo>
                    <a:pt x="11" y="93"/>
                  </a:lnTo>
                  <a:lnTo>
                    <a:pt x="25" y="91"/>
                  </a:lnTo>
                  <a:lnTo>
                    <a:pt x="39" y="87"/>
                  </a:lnTo>
                  <a:lnTo>
                    <a:pt x="54" y="83"/>
                  </a:lnTo>
                  <a:lnTo>
                    <a:pt x="69" y="78"/>
                  </a:lnTo>
                  <a:lnTo>
                    <a:pt x="82" y="74"/>
                  </a:lnTo>
                  <a:lnTo>
                    <a:pt x="93" y="69"/>
                  </a:lnTo>
                  <a:lnTo>
                    <a:pt x="105" y="63"/>
                  </a:lnTo>
                  <a:lnTo>
                    <a:pt x="120" y="55"/>
                  </a:lnTo>
                  <a:lnTo>
                    <a:pt x="134" y="51"/>
                  </a:lnTo>
                  <a:lnTo>
                    <a:pt x="147" y="45"/>
                  </a:lnTo>
                  <a:lnTo>
                    <a:pt x="159" y="38"/>
                  </a:lnTo>
                  <a:lnTo>
                    <a:pt x="172" y="31"/>
                  </a:lnTo>
                  <a:lnTo>
                    <a:pt x="184" y="26"/>
                  </a:lnTo>
                  <a:lnTo>
                    <a:pt x="194" y="18"/>
                  </a:lnTo>
                  <a:lnTo>
                    <a:pt x="206" y="11"/>
                  </a:lnTo>
                  <a:lnTo>
                    <a:pt x="221" y="0"/>
                  </a:lnTo>
                  <a:lnTo>
                    <a:pt x="172" y="109"/>
                  </a:lnTo>
                  <a:lnTo>
                    <a:pt x="202" y="119"/>
                  </a:lnTo>
                  <a:lnTo>
                    <a:pt x="227" y="123"/>
                  </a:lnTo>
                  <a:lnTo>
                    <a:pt x="274" y="130"/>
                  </a:lnTo>
                  <a:lnTo>
                    <a:pt x="297" y="132"/>
                  </a:lnTo>
                  <a:lnTo>
                    <a:pt x="319" y="133"/>
                  </a:lnTo>
                  <a:lnTo>
                    <a:pt x="357" y="136"/>
                  </a:lnTo>
                  <a:lnTo>
                    <a:pt x="380" y="138"/>
                  </a:lnTo>
                  <a:lnTo>
                    <a:pt x="408" y="139"/>
                  </a:lnTo>
                  <a:lnTo>
                    <a:pt x="430" y="137"/>
                  </a:lnTo>
                  <a:lnTo>
                    <a:pt x="450" y="137"/>
                  </a:lnTo>
                  <a:lnTo>
                    <a:pt x="469" y="137"/>
                  </a:lnTo>
                  <a:lnTo>
                    <a:pt x="489" y="136"/>
                  </a:lnTo>
                  <a:lnTo>
                    <a:pt x="510" y="133"/>
                  </a:lnTo>
                  <a:lnTo>
                    <a:pt x="529" y="128"/>
                  </a:lnTo>
                  <a:lnTo>
                    <a:pt x="549" y="125"/>
                  </a:lnTo>
                  <a:lnTo>
                    <a:pt x="568" y="118"/>
                  </a:lnTo>
                  <a:lnTo>
                    <a:pt x="586" y="112"/>
                  </a:lnTo>
                  <a:lnTo>
                    <a:pt x="606" y="103"/>
                  </a:lnTo>
                  <a:lnTo>
                    <a:pt x="623" y="96"/>
                  </a:lnTo>
                  <a:lnTo>
                    <a:pt x="640" y="87"/>
                  </a:lnTo>
                  <a:lnTo>
                    <a:pt x="657" y="76"/>
                  </a:lnTo>
                  <a:lnTo>
                    <a:pt x="687" y="59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6472238" y="3892550"/>
            <a:ext cx="455612" cy="1019175"/>
            <a:chOff x="4264" y="2616"/>
            <a:chExt cx="359" cy="708"/>
          </a:xfrm>
        </p:grpSpPr>
        <p:sp>
          <p:nvSpPr>
            <p:cNvPr id="3678228" name="Freeform 20"/>
            <p:cNvSpPr>
              <a:spLocks/>
            </p:cNvSpPr>
            <p:nvPr/>
          </p:nvSpPr>
          <p:spPr bwMode="auto">
            <a:xfrm>
              <a:off x="4308" y="2616"/>
              <a:ext cx="315" cy="684"/>
            </a:xfrm>
            <a:custGeom>
              <a:avLst/>
              <a:gdLst/>
              <a:ahLst/>
              <a:cxnLst>
                <a:cxn ang="0">
                  <a:pos x="290" y="30"/>
                </a:cxn>
                <a:cxn ang="0">
                  <a:pos x="301" y="62"/>
                </a:cxn>
                <a:cxn ang="0">
                  <a:pos x="308" y="96"/>
                </a:cxn>
                <a:cxn ang="0">
                  <a:pos x="312" y="131"/>
                </a:cxn>
                <a:cxn ang="0">
                  <a:pos x="313" y="174"/>
                </a:cxn>
                <a:cxn ang="0">
                  <a:pos x="308" y="219"/>
                </a:cxn>
                <a:cxn ang="0">
                  <a:pos x="298" y="268"/>
                </a:cxn>
                <a:cxn ang="0">
                  <a:pos x="285" y="313"/>
                </a:cxn>
                <a:cxn ang="0">
                  <a:pos x="274" y="360"/>
                </a:cxn>
                <a:cxn ang="0">
                  <a:pos x="256" y="407"/>
                </a:cxn>
                <a:cxn ang="0">
                  <a:pos x="239" y="456"/>
                </a:cxn>
                <a:cxn ang="0">
                  <a:pos x="212" y="506"/>
                </a:cxn>
                <a:cxn ang="0">
                  <a:pos x="187" y="550"/>
                </a:cxn>
                <a:cxn ang="0">
                  <a:pos x="161" y="586"/>
                </a:cxn>
                <a:cxn ang="0">
                  <a:pos x="202" y="673"/>
                </a:cxn>
                <a:cxn ang="0">
                  <a:pos x="172" y="656"/>
                </a:cxn>
                <a:cxn ang="0">
                  <a:pos x="142" y="647"/>
                </a:cxn>
                <a:cxn ang="0">
                  <a:pos x="117" y="638"/>
                </a:cxn>
                <a:cxn ang="0">
                  <a:pos x="90" y="633"/>
                </a:cxn>
                <a:cxn ang="0">
                  <a:pos x="53" y="628"/>
                </a:cxn>
                <a:cxn ang="0">
                  <a:pos x="16" y="625"/>
                </a:cxn>
                <a:cxn ang="0">
                  <a:pos x="2" y="614"/>
                </a:cxn>
                <a:cxn ang="0">
                  <a:pos x="7" y="589"/>
                </a:cxn>
                <a:cxn ang="0">
                  <a:pos x="16" y="559"/>
                </a:cxn>
                <a:cxn ang="0">
                  <a:pos x="17" y="531"/>
                </a:cxn>
                <a:cxn ang="0">
                  <a:pos x="20" y="501"/>
                </a:cxn>
                <a:cxn ang="0">
                  <a:pos x="21" y="472"/>
                </a:cxn>
                <a:cxn ang="0">
                  <a:pos x="21" y="444"/>
                </a:cxn>
                <a:cxn ang="0">
                  <a:pos x="21" y="418"/>
                </a:cxn>
                <a:cxn ang="0">
                  <a:pos x="17" y="382"/>
                </a:cxn>
                <a:cxn ang="0">
                  <a:pos x="111" y="458"/>
                </a:cxn>
                <a:cxn ang="0">
                  <a:pos x="152" y="400"/>
                </a:cxn>
                <a:cxn ang="0">
                  <a:pos x="177" y="362"/>
                </a:cxn>
                <a:cxn ang="0">
                  <a:pos x="204" y="309"/>
                </a:cxn>
                <a:cxn ang="0">
                  <a:pos x="225" y="268"/>
                </a:cxn>
                <a:cxn ang="0">
                  <a:pos x="238" y="237"/>
                </a:cxn>
                <a:cxn ang="0">
                  <a:pos x="254" y="197"/>
                </a:cxn>
                <a:cxn ang="0">
                  <a:pos x="262" y="165"/>
                </a:cxn>
                <a:cxn ang="0">
                  <a:pos x="265" y="126"/>
                </a:cxn>
                <a:cxn ang="0">
                  <a:pos x="264" y="85"/>
                </a:cxn>
                <a:cxn ang="0">
                  <a:pos x="248" y="17"/>
                </a:cxn>
              </a:cxnLst>
              <a:rect l="0" t="0" r="r" b="b"/>
              <a:pathLst>
                <a:path w="315" h="684">
                  <a:moveTo>
                    <a:pt x="277" y="0"/>
                  </a:moveTo>
                  <a:lnTo>
                    <a:pt x="290" y="30"/>
                  </a:lnTo>
                  <a:lnTo>
                    <a:pt x="295" y="43"/>
                  </a:lnTo>
                  <a:lnTo>
                    <a:pt x="301" y="62"/>
                  </a:lnTo>
                  <a:lnTo>
                    <a:pt x="305" y="79"/>
                  </a:lnTo>
                  <a:lnTo>
                    <a:pt x="308" y="96"/>
                  </a:lnTo>
                  <a:lnTo>
                    <a:pt x="312" y="113"/>
                  </a:lnTo>
                  <a:lnTo>
                    <a:pt x="312" y="131"/>
                  </a:lnTo>
                  <a:lnTo>
                    <a:pt x="314" y="150"/>
                  </a:lnTo>
                  <a:lnTo>
                    <a:pt x="313" y="174"/>
                  </a:lnTo>
                  <a:lnTo>
                    <a:pt x="309" y="197"/>
                  </a:lnTo>
                  <a:lnTo>
                    <a:pt x="308" y="219"/>
                  </a:lnTo>
                  <a:lnTo>
                    <a:pt x="304" y="244"/>
                  </a:lnTo>
                  <a:lnTo>
                    <a:pt x="298" y="268"/>
                  </a:lnTo>
                  <a:lnTo>
                    <a:pt x="293" y="294"/>
                  </a:lnTo>
                  <a:lnTo>
                    <a:pt x="285" y="313"/>
                  </a:lnTo>
                  <a:lnTo>
                    <a:pt x="280" y="339"/>
                  </a:lnTo>
                  <a:lnTo>
                    <a:pt x="274" y="360"/>
                  </a:lnTo>
                  <a:lnTo>
                    <a:pt x="265" y="385"/>
                  </a:lnTo>
                  <a:lnTo>
                    <a:pt x="256" y="407"/>
                  </a:lnTo>
                  <a:lnTo>
                    <a:pt x="246" y="433"/>
                  </a:lnTo>
                  <a:lnTo>
                    <a:pt x="239" y="456"/>
                  </a:lnTo>
                  <a:lnTo>
                    <a:pt x="225" y="481"/>
                  </a:lnTo>
                  <a:lnTo>
                    <a:pt x="212" y="506"/>
                  </a:lnTo>
                  <a:lnTo>
                    <a:pt x="201" y="527"/>
                  </a:lnTo>
                  <a:lnTo>
                    <a:pt x="187" y="550"/>
                  </a:lnTo>
                  <a:lnTo>
                    <a:pt x="174" y="569"/>
                  </a:lnTo>
                  <a:lnTo>
                    <a:pt x="161" y="586"/>
                  </a:lnTo>
                  <a:lnTo>
                    <a:pt x="221" y="683"/>
                  </a:lnTo>
                  <a:lnTo>
                    <a:pt x="202" y="673"/>
                  </a:lnTo>
                  <a:lnTo>
                    <a:pt x="187" y="666"/>
                  </a:lnTo>
                  <a:lnTo>
                    <a:pt x="172" y="656"/>
                  </a:lnTo>
                  <a:lnTo>
                    <a:pt x="157" y="651"/>
                  </a:lnTo>
                  <a:lnTo>
                    <a:pt x="142" y="647"/>
                  </a:lnTo>
                  <a:lnTo>
                    <a:pt x="131" y="641"/>
                  </a:lnTo>
                  <a:lnTo>
                    <a:pt x="117" y="638"/>
                  </a:lnTo>
                  <a:lnTo>
                    <a:pt x="104" y="636"/>
                  </a:lnTo>
                  <a:lnTo>
                    <a:pt x="90" y="633"/>
                  </a:lnTo>
                  <a:lnTo>
                    <a:pt x="71" y="630"/>
                  </a:lnTo>
                  <a:lnTo>
                    <a:pt x="53" y="628"/>
                  </a:lnTo>
                  <a:lnTo>
                    <a:pt x="34" y="628"/>
                  </a:lnTo>
                  <a:lnTo>
                    <a:pt x="16" y="625"/>
                  </a:lnTo>
                  <a:lnTo>
                    <a:pt x="0" y="625"/>
                  </a:lnTo>
                  <a:lnTo>
                    <a:pt x="2" y="614"/>
                  </a:lnTo>
                  <a:lnTo>
                    <a:pt x="7" y="602"/>
                  </a:lnTo>
                  <a:lnTo>
                    <a:pt x="7" y="589"/>
                  </a:lnTo>
                  <a:lnTo>
                    <a:pt x="14" y="572"/>
                  </a:lnTo>
                  <a:lnTo>
                    <a:pt x="16" y="559"/>
                  </a:lnTo>
                  <a:lnTo>
                    <a:pt x="16" y="545"/>
                  </a:lnTo>
                  <a:lnTo>
                    <a:pt x="17" y="531"/>
                  </a:lnTo>
                  <a:lnTo>
                    <a:pt x="21" y="516"/>
                  </a:lnTo>
                  <a:lnTo>
                    <a:pt x="20" y="501"/>
                  </a:lnTo>
                  <a:lnTo>
                    <a:pt x="23" y="486"/>
                  </a:lnTo>
                  <a:lnTo>
                    <a:pt x="21" y="472"/>
                  </a:lnTo>
                  <a:lnTo>
                    <a:pt x="23" y="457"/>
                  </a:lnTo>
                  <a:lnTo>
                    <a:pt x="21" y="444"/>
                  </a:lnTo>
                  <a:lnTo>
                    <a:pt x="21" y="431"/>
                  </a:lnTo>
                  <a:lnTo>
                    <a:pt x="21" y="418"/>
                  </a:lnTo>
                  <a:lnTo>
                    <a:pt x="19" y="403"/>
                  </a:lnTo>
                  <a:lnTo>
                    <a:pt x="17" y="382"/>
                  </a:lnTo>
                  <a:lnTo>
                    <a:pt x="88" y="481"/>
                  </a:lnTo>
                  <a:lnTo>
                    <a:pt x="111" y="458"/>
                  </a:lnTo>
                  <a:lnTo>
                    <a:pt x="125" y="439"/>
                  </a:lnTo>
                  <a:lnTo>
                    <a:pt x="152" y="400"/>
                  </a:lnTo>
                  <a:lnTo>
                    <a:pt x="164" y="382"/>
                  </a:lnTo>
                  <a:lnTo>
                    <a:pt x="177" y="362"/>
                  </a:lnTo>
                  <a:lnTo>
                    <a:pt x="195" y="329"/>
                  </a:lnTo>
                  <a:lnTo>
                    <a:pt x="204" y="309"/>
                  </a:lnTo>
                  <a:lnTo>
                    <a:pt x="217" y="286"/>
                  </a:lnTo>
                  <a:lnTo>
                    <a:pt x="225" y="268"/>
                  </a:lnTo>
                  <a:lnTo>
                    <a:pt x="232" y="253"/>
                  </a:lnTo>
                  <a:lnTo>
                    <a:pt x="238" y="237"/>
                  </a:lnTo>
                  <a:lnTo>
                    <a:pt x="244" y="219"/>
                  </a:lnTo>
                  <a:lnTo>
                    <a:pt x="254" y="197"/>
                  </a:lnTo>
                  <a:lnTo>
                    <a:pt x="258" y="180"/>
                  </a:lnTo>
                  <a:lnTo>
                    <a:pt x="262" y="165"/>
                  </a:lnTo>
                  <a:lnTo>
                    <a:pt x="262" y="142"/>
                  </a:lnTo>
                  <a:lnTo>
                    <a:pt x="265" y="126"/>
                  </a:lnTo>
                  <a:lnTo>
                    <a:pt x="263" y="104"/>
                  </a:lnTo>
                  <a:lnTo>
                    <a:pt x="264" y="85"/>
                  </a:lnTo>
                  <a:lnTo>
                    <a:pt x="262" y="67"/>
                  </a:lnTo>
                  <a:lnTo>
                    <a:pt x="248" y="17"/>
                  </a:lnTo>
                  <a:lnTo>
                    <a:pt x="277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9" name="Freeform 21"/>
            <p:cNvSpPr>
              <a:spLocks/>
            </p:cNvSpPr>
            <p:nvPr/>
          </p:nvSpPr>
          <p:spPr bwMode="auto">
            <a:xfrm>
              <a:off x="4287" y="3001"/>
              <a:ext cx="101" cy="120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23"/>
                </a:cxn>
                <a:cxn ang="0">
                  <a:pos x="68" y="119"/>
                </a:cxn>
                <a:cxn ang="0">
                  <a:pos x="85" y="106"/>
                </a:cxn>
                <a:cxn ang="0">
                  <a:pos x="100" y="87"/>
                </a:cxn>
                <a:cxn ang="0">
                  <a:pos x="37" y="0"/>
                </a:cxn>
              </a:cxnLst>
              <a:rect l="0" t="0" r="r" b="b"/>
              <a:pathLst>
                <a:path w="101" h="120">
                  <a:moveTo>
                    <a:pt x="37" y="0"/>
                  </a:moveTo>
                  <a:lnTo>
                    <a:pt x="0" y="23"/>
                  </a:lnTo>
                  <a:lnTo>
                    <a:pt x="68" y="119"/>
                  </a:lnTo>
                  <a:lnTo>
                    <a:pt x="85" y="106"/>
                  </a:lnTo>
                  <a:lnTo>
                    <a:pt x="100" y="87"/>
                  </a:lnTo>
                  <a:lnTo>
                    <a:pt x="37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0" name="Freeform 22"/>
            <p:cNvSpPr>
              <a:spLocks/>
            </p:cNvSpPr>
            <p:nvPr/>
          </p:nvSpPr>
          <p:spPr bwMode="auto">
            <a:xfrm>
              <a:off x="4427" y="3205"/>
              <a:ext cx="99" cy="117"/>
            </a:xfrm>
            <a:custGeom>
              <a:avLst/>
              <a:gdLst/>
              <a:ahLst/>
              <a:cxnLst>
                <a:cxn ang="0">
                  <a:pos x="99" y="95"/>
                </a:cxn>
                <a:cxn ang="0">
                  <a:pos x="64" y="116"/>
                </a:cxn>
                <a:cxn ang="0">
                  <a:pos x="0" y="28"/>
                </a:cxn>
                <a:cxn ang="0">
                  <a:pos x="43" y="0"/>
                </a:cxn>
                <a:cxn ang="0">
                  <a:pos x="99" y="95"/>
                </a:cxn>
              </a:cxnLst>
              <a:rect l="0" t="0" r="r" b="b"/>
              <a:pathLst>
                <a:path w="100" h="117">
                  <a:moveTo>
                    <a:pt x="99" y="95"/>
                  </a:moveTo>
                  <a:lnTo>
                    <a:pt x="64" y="116"/>
                  </a:lnTo>
                  <a:lnTo>
                    <a:pt x="0" y="28"/>
                  </a:lnTo>
                  <a:lnTo>
                    <a:pt x="43" y="0"/>
                  </a:lnTo>
                  <a:lnTo>
                    <a:pt x="99" y="95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1" name="Freeform 23"/>
            <p:cNvSpPr>
              <a:spLocks/>
            </p:cNvSpPr>
            <p:nvPr/>
          </p:nvSpPr>
          <p:spPr bwMode="auto">
            <a:xfrm>
              <a:off x="4264" y="2633"/>
              <a:ext cx="328" cy="691"/>
            </a:xfrm>
            <a:custGeom>
              <a:avLst/>
              <a:gdLst/>
              <a:ahLst/>
              <a:cxnLst>
                <a:cxn ang="0">
                  <a:pos x="304" y="28"/>
                </a:cxn>
                <a:cxn ang="0">
                  <a:pos x="314" y="61"/>
                </a:cxn>
                <a:cxn ang="0">
                  <a:pos x="324" y="95"/>
                </a:cxn>
                <a:cxn ang="0">
                  <a:pos x="326" y="131"/>
                </a:cxn>
                <a:cxn ang="0">
                  <a:pos x="325" y="174"/>
                </a:cxn>
                <a:cxn ang="0">
                  <a:pos x="321" y="219"/>
                </a:cxn>
                <a:cxn ang="0">
                  <a:pos x="310" y="269"/>
                </a:cxn>
                <a:cxn ang="0">
                  <a:pos x="297" y="315"/>
                </a:cxn>
                <a:cxn ang="0">
                  <a:pos x="284" y="363"/>
                </a:cxn>
                <a:cxn ang="0">
                  <a:pos x="268" y="410"/>
                </a:cxn>
                <a:cxn ang="0">
                  <a:pos x="245" y="461"/>
                </a:cxn>
                <a:cxn ang="0">
                  <a:pos x="221" y="510"/>
                </a:cxn>
                <a:cxn ang="0">
                  <a:pos x="192" y="555"/>
                </a:cxn>
                <a:cxn ang="0">
                  <a:pos x="164" y="592"/>
                </a:cxn>
                <a:cxn ang="0">
                  <a:pos x="208" y="677"/>
                </a:cxn>
                <a:cxn ang="0">
                  <a:pos x="176" y="662"/>
                </a:cxn>
                <a:cxn ang="0">
                  <a:pos x="148" y="652"/>
                </a:cxn>
                <a:cxn ang="0">
                  <a:pos x="121" y="644"/>
                </a:cxn>
                <a:cxn ang="0">
                  <a:pos x="92" y="640"/>
                </a:cxn>
                <a:cxn ang="0">
                  <a:pos x="55" y="634"/>
                </a:cxn>
                <a:cxn ang="0">
                  <a:pos x="17" y="634"/>
                </a:cxn>
                <a:cxn ang="0">
                  <a:pos x="2" y="621"/>
                </a:cxn>
                <a:cxn ang="0">
                  <a:pos x="10" y="596"/>
                </a:cxn>
                <a:cxn ang="0">
                  <a:pos x="17" y="564"/>
                </a:cxn>
                <a:cxn ang="0">
                  <a:pos x="20" y="538"/>
                </a:cxn>
                <a:cxn ang="0">
                  <a:pos x="21" y="507"/>
                </a:cxn>
                <a:cxn ang="0">
                  <a:pos x="24" y="478"/>
                </a:cxn>
                <a:cxn ang="0">
                  <a:pos x="25" y="449"/>
                </a:cxn>
                <a:cxn ang="0">
                  <a:pos x="23" y="424"/>
                </a:cxn>
                <a:cxn ang="0">
                  <a:pos x="21" y="389"/>
                </a:cxn>
                <a:cxn ang="0">
                  <a:pos x="115" y="464"/>
                </a:cxn>
                <a:cxn ang="0">
                  <a:pos x="159" y="405"/>
                </a:cxn>
                <a:cxn ang="0">
                  <a:pos x="183" y="367"/>
                </a:cxn>
                <a:cxn ang="0">
                  <a:pos x="215" y="313"/>
                </a:cxn>
                <a:cxn ang="0">
                  <a:pos x="239" y="268"/>
                </a:cxn>
                <a:cxn ang="0">
                  <a:pos x="256" y="232"/>
                </a:cxn>
                <a:cxn ang="0">
                  <a:pos x="273" y="193"/>
                </a:cxn>
                <a:cxn ang="0">
                  <a:pos x="284" y="154"/>
                </a:cxn>
                <a:cxn ang="0">
                  <a:pos x="291" y="117"/>
                </a:cxn>
                <a:cxn ang="0">
                  <a:pos x="294" y="76"/>
                </a:cxn>
                <a:cxn ang="0">
                  <a:pos x="292" y="35"/>
                </a:cxn>
              </a:cxnLst>
              <a:rect l="0" t="0" r="r" b="b"/>
              <a:pathLst>
                <a:path w="328" h="690">
                  <a:moveTo>
                    <a:pt x="290" y="0"/>
                  </a:moveTo>
                  <a:lnTo>
                    <a:pt x="304" y="28"/>
                  </a:lnTo>
                  <a:lnTo>
                    <a:pt x="308" y="43"/>
                  </a:lnTo>
                  <a:lnTo>
                    <a:pt x="314" y="61"/>
                  </a:lnTo>
                  <a:lnTo>
                    <a:pt x="320" y="78"/>
                  </a:lnTo>
                  <a:lnTo>
                    <a:pt x="324" y="95"/>
                  </a:lnTo>
                  <a:lnTo>
                    <a:pt x="326" y="113"/>
                  </a:lnTo>
                  <a:lnTo>
                    <a:pt x="326" y="131"/>
                  </a:lnTo>
                  <a:lnTo>
                    <a:pt x="327" y="151"/>
                  </a:lnTo>
                  <a:lnTo>
                    <a:pt x="325" y="174"/>
                  </a:lnTo>
                  <a:lnTo>
                    <a:pt x="324" y="196"/>
                  </a:lnTo>
                  <a:lnTo>
                    <a:pt x="321" y="219"/>
                  </a:lnTo>
                  <a:lnTo>
                    <a:pt x="318" y="244"/>
                  </a:lnTo>
                  <a:lnTo>
                    <a:pt x="310" y="269"/>
                  </a:lnTo>
                  <a:lnTo>
                    <a:pt x="305" y="294"/>
                  </a:lnTo>
                  <a:lnTo>
                    <a:pt x="297" y="315"/>
                  </a:lnTo>
                  <a:lnTo>
                    <a:pt x="290" y="341"/>
                  </a:lnTo>
                  <a:lnTo>
                    <a:pt x="284" y="363"/>
                  </a:lnTo>
                  <a:lnTo>
                    <a:pt x="275" y="386"/>
                  </a:lnTo>
                  <a:lnTo>
                    <a:pt x="268" y="410"/>
                  </a:lnTo>
                  <a:lnTo>
                    <a:pt x="256" y="437"/>
                  </a:lnTo>
                  <a:lnTo>
                    <a:pt x="245" y="461"/>
                  </a:lnTo>
                  <a:lnTo>
                    <a:pt x="233" y="484"/>
                  </a:lnTo>
                  <a:lnTo>
                    <a:pt x="221" y="510"/>
                  </a:lnTo>
                  <a:lnTo>
                    <a:pt x="207" y="531"/>
                  </a:lnTo>
                  <a:lnTo>
                    <a:pt x="192" y="555"/>
                  </a:lnTo>
                  <a:lnTo>
                    <a:pt x="180" y="573"/>
                  </a:lnTo>
                  <a:lnTo>
                    <a:pt x="164" y="592"/>
                  </a:lnTo>
                  <a:lnTo>
                    <a:pt x="228" y="689"/>
                  </a:lnTo>
                  <a:lnTo>
                    <a:pt x="208" y="677"/>
                  </a:lnTo>
                  <a:lnTo>
                    <a:pt x="193" y="671"/>
                  </a:lnTo>
                  <a:lnTo>
                    <a:pt x="176" y="662"/>
                  </a:lnTo>
                  <a:lnTo>
                    <a:pt x="161" y="655"/>
                  </a:lnTo>
                  <a:lnTo>
                    <a:pt x="148" y="652"/>
                  </a:lnTo>
                  <a:lnTo>
                    <a:pt x="135" y="646"/>
                  </a:lnTo>
                  <a:lnTo>
                    <a:pt x="121" y="644"/>
                  </a:lnTo>
                  <a:lnTo>
                    <a:pt x="106" y="642"/>
                  </a:lnTo>
                  <a:lnTo>
                    <a:pt x="92" y="640"/>
                  </a:lnTo>
                  <a:lnTo>
                    <a:pt x="74" y="636"/>
                  </a:lnTo>
                  <a:lnTo>
                    <a:pt x="55" y="634"/>
                  </a:lnTo>
                  <a:lnTo>
                    <a:pt x="36" y="634"/>
                  </a:lnTo>
                  <a:lnTo>
                    <a:pt x="17" y="634"/>
                  </a:lnTo>
                  <a:lnTo>
                    <a:pt x="0" y="635"/>
                  </a:lnTo>
                  <a:lnTo>
                    <a:pt x="2" y="621"/>
                  </a:lnTo>
                  <a:lnTo>
                    <a:pt x="8" y="609"/>
                  </a:lnTo>
                  <a:lnTo>
                    <a:pt x="10" y="596"/>
                  </a:lnTo>
                  <a:lnTo>
                    <a:pt x="13" y="580"/>
                  </a:lnTo>
                  <a:lnTo>
                    <a:pt x="17" y="564"/>
                  </a:lnTo>
                  <a:lnTo>
                    <a:pt x="19" y="550"/>
                  </a:lnTo>
                  <a:lnTo>
                    <a:pt x="20" y="538"/>
                  </a:lnTo>
                  <a:lnTo>
                    <a:pt x="21" y="524"/>
                  </a:lnTo>
                  <a:lnTo>
                    <a:pt x="21" y="507"/>
                  </a:lnTo>
                  <a:lnTo>
                    <a:pt x="23" y="493"/>
                  </a:lnTo>
                  <a:lnTo>
                    <a:pt x="24" y="478"/>
                  </a:lnTo>
                  <a:lnTo>
                    <a:pt x="24" y="465"/>
                  </a:lnTo>
                  <a:lnTo>
                    <a:pt x="25" y="449"/>
                  </a:lnTo>
                  <a:lnTo>
                    <a:pt x="25" y="436"/>
                  </a:lnTo>
                  <a:lnTo>
                    <a:pt x="23" y="424"/>
                  </a:lnTo>
                  <a:lnTo>
                    <a:pt x="24" y="408"/>
                  </a:lnTo>
                  <a:lnTo>
                    <a:pt x="21" y="389"/>
                  </a:lnTo>
                  <a:lnTo>
                    <a:pt x="94" y="486"/>
                  </a:lnTo>
                  <a:lnTo>
                    <a:pt x="115" y="464"/>
                  </a:lnTo>
                  <a:lnTo>
                    <a:pt x="130" y="442"/>
                  </a:lnTo>
                  <a:lnTo>
                    <a:pt x="159" y="405"/>
                  </a:lnTo>
                  <a:lnTo>
                    <a:pt x="171" y="384"/>
                  </a:lnTo>
                  <a:lnTo>
                    <a:pt x="183" y="367"/>
                  </a:lnTo>
                  <a:lnTo>
                    <a:pt x="203" y="333"/>
                  </a:lnTo>
                  <a:lnTo>
                    <a:pt x="215" y="313"/>
                  </a:lnTo>
                  <a:lnTo>
                    <a:pt x="229" y="288"/>
                  </a:lnTo>
                  <a:lnTo>
                    <a:pt x="239" y="268"/>
                  </a:lnTo>
                  <a:lnTo>
                    <a:pt x="248" y="250"/>
                  </a:lnTo>
                  <a:lnTo>
                    <a:pt x="256" y="232"/>
                  </a:lnTo>
                  <a:lnTo>
                    <a:pt x="267" y="214"/>
                  </a:lnTo>
                  <a:lnTo>
                    <a:pt x="273" y="193"/>
                  </a:lnTo>
                  <a:lnTo>
                    <a:pt x="278" y="175"/>
                  </a:lnTo>
                  <a:lnTo>
                    <a:pt x="284" y="154"/>
                  </a:lnTo>
                  <a:lnTo>
                    <a:pt x="288" y="134"/>
                  </a:lnTo>
                  <a:lnTo>
                    <a:pt x="291" y="117"/>
                  </a:lnTo>
                  <a:lnTo>
                    <a:pt x="291" y="94"/>
                  </a:lnTo>
                  <a:lnTo>
                    <a:pt x="294" y="76"/>
                  </a:lnTo>
                  <a:lnTo>
                    <a:pt x="293" y="55"/>
                  </a:lnTo>
                  <a:lnTo>
                    <a:pt x="292" y="35"/>
                  </a:lnTo>
                  <a:lnTo>
                    <a:pt x="290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5189538" y="1930400"/>
            <a:ext cx="928687" cy="611188"/>
            <a:chOff x="3390" y="1002"/>
            <a:chExt cx="671" cy="442"/>
          </a:xfrm>
        </p:grpSpPr>
        <p:sp>
          <p:nvSpPr>
            <p:cNvPr id="3678233" name="Freeform 25"/>
            <p:cNvSpPr>
              <a:spLocks/>
            </p:cNvSpPr>
            <p:nvPr/>
          </p:nvSpPr>
          <p:spPr bwMode="auto">
            <a:xfrm>
              <a:off x="3390" y="1002"/>
              <a:ext cx="654" cy="395"/>
            </a:xfrm>
            <a:custGeom>
              <a:avLst/>
              <a:gdLst/>
              <a:ahLst/>
              <a:cxnLst>
                <a:cxn ang="0">
                  <a:pos x="29" y="10"/>
                </a:cxn>
                <a:cxn ang="0">
                  <a:pos x="62" y="4"/>
                </a:cxn>
                <a:cxn ang="0">
                  <a:pos x="99" y="0"/>
                </a:cxn>
                <a:cxn ang="0">
                  <a:pos x="132" y="2"/>
                </a:cxn>
                <a:cxn ang="0">
                  <a:pos x="174" y="9"/>
                </a:cxn>
                <a:cxn ang="0">
                  <a:pos x="216" y="19"/>
                </a:cxn>
                <a:cxn ang="0">
                  <a:pos x="261" y="39"/>
                </a:cxn>
                <a:cxn ang="0">
                  <a:pos x="304" y="59"/>
                </a:cxn>
                <a:cxn ang="0">
                  <a:pos x="349" y="77"/>
                </a:cxn>
                <a:cxn ang="0">
                  <a:pos x="391" y="103"/>
                </a:cxn>
                <a:cxn ang="0">
                  <a:pos x="436" y="130"/>
                </a:cxn>
                <a:cxn ang="0">
                  <a:pos x="480" y="162"/>
                </a:cxn>
                <a:cxn ang="0">
                  <a:pos x="519" y="195"/>
                </a:cxn>
                <a:cxn ang="0">
                  <a:pos x="549" y="227"/>
                </a:cxn>
                <a:cxn ang="0">
                  <a:pos x="641" y="198"/>
                </a:cxn>
                <a:cxn ang="0">
                  <a:pos x="621" y="227"/>
                </a:cxn>
                <a:cxn ang="0">
                  <a:pos x="606" y="254"/>
                </a:cxn>
                <a:cxn ang="0">
                  <a:pos x="594" y="278"/>
                </a:cxn>
                <a:cxn ang="0">
                  <a:pos x="585" y="305"/>
                </a:cxn>
                <a:cxn ang="0">
                  <a:pos x="572" y="342"/>
                </a:cxn>
                <a:cxn ang="0">
                  <a:pos x="568" y="379"/>
                </a:cxn>
                <a:cxn ang="0">
                  <a:pos x="553" y="392"/>
                </a:cxn>
                <a:cxn ang="0">
                  <a:pos x="528" y="380"/>
                </a:cxn>
                <a:cxn ang="0">
                  <a:pos x="500" y="368"/>
                </a:cxn>
                <a:cxn ang="0">
                  <a:pos x="474" y="361"/>
                </a:cxn>
                <a:cxn ang="0">
                  <a:pos x="445" y="355"/>
                </a:cxn>
                <a:cxn ang="0">
                  <a:pos x="417" y="350"/>
                </a:cxn>
                <a:cxn ang="0">
                  <a:pos x="390" y="344"/>
                </a:cxn>
                <a:cxn ang="0">
                  <a:pos x="364" y="341"/>
                </a:cxn>
                <a:cxn ang="0">
                  <a:pos x="331" y="337"/>
                </a:cxn>
                <a:cxn ang="0">
                  <a:pos x="417" y="257"/>
                </a:cxn>
                <a:cxn ang="0">
                  <a:pos x="368" y="206"/>
                </a:cxn>
                <a:cxn ang="0">
                  <a:pos x="335" y="175"/>
                </a:cxn>
                <a:cxn ang="0">
                  <a:pos x="288" y="138"/>
                </a:cxn>
                <a:cxn ang="0">
                  <a:pos x="251" y="111"/>
                </a:cxn>
                <a:cxn ang="0">
                  <a:pos x="224" y="93"/>
                </a:cxn>
                <a:cxn ang="0">
                  <a:pos x="186" y="73"/>
                </a:cxn>
                <a:cxn ang="0">
                  <a:pos x="156" y="60"/>
                </a:cxn>
                <a:cxn ang="0">
                  <a:pos x="120" y="49"/>
                </a:cxn>
                <a:cxn ang="0">
                  <a:pos x="80" y="43"/>
                </a:cxn>
                <a:cxn ang="0">
                  <a:pos x="13" y="49"/>
                </a:cxn>
              </a:cxnLst>
              <a:rect l="0" t="0" r="r" b="b"/>
              <a:pathLst>
                <a:path w="654" h="395">
                  <a:moveTo>
                    <a:pt x="0" y="18"/>
                  </a:moveTo>
                  <a:lnTo>
                    <a:pt x="29" y="10"/>
                  </a:lnTo>
                  <a:lnTo>
                    <a:pt x="43" y="6"/>
                  </a:lnTo>
                  <a:lnTo>
                    <a:pt x="62" y="4"/>
                  </a:lnTo>
                  <a:lnTo>
                    <a:pt x="79" y="3"/>
                  </a:lnTo>
                  <a:lnTo>
                    <a:pt x="99" y="0"/>
                  </a:lnTo>
                  <a:lnTo>
                    <a:pt x="115" y="1"/>
                  </a:lnTo>
                  <a:lnTo>
                    <a:pt x="132" y="2"/>
                  </a:lnTo>
                  <a:lnTo>
                    <a:pt x="149" y="3"/>
                  </a:lnTo>
                  <a:lnTo>
                    <a:pt x="174" y="9"/>
                  </a:lnTo>
                  <a:lnTo>
                    <a:pt x="195" y="16"/>
                  </a:lnTo>
                  <a:lnTo>
                    <a:pt x="216" y="19"/>
                  </a:lnTo>
                  <a:lnTo>
                    <a:pt x="240" y="28"/>
                  </a:lnTo>
                  <a:lnTo>
                    <a:pt x="261" y="39"/>
                  </a:lnTo>
                  <a:lnTo>
                    <a:pt x="287" y="49"/>
                  </a:lnTo>
                  <a:lnTo>
                    <a:pt x="304" y="59"/>
                  </a:lnTo>
                  <a:lnTo>
                    <a:pt x="329" y="67"/>
                  </a:lnTo>
                  <a:lnTo>
                    <a:pt x="349" y="77"/>
                  </a:lnTo>
                  <a:lnTo>
                    <a:pt x="371" y="90"/>
                  </a:lnTo>
                  <a:lnTo>
                    <a:pt x="391" y="103"/>
                  </a:lnTo>
                  <a:lnTo>
                    <a:pt x="415" y="117"/>
                  </a:lnTo>
                  <a:lnTo>
                    <a:pt x="436" y="130"/>
                  </a:lnTo>
                  <a:lnTo>
                    <a:pt x="457" y="146"/>
                  </a:lnTo>
                  <a:lnTo>
                    <a:pt x="480" y="162"/>
                  </a:lnTo>
                  <a:lnTo>
                    <a:pt x="500" y="177"/>
                  </a:lnTo>
                  <a:lnTo>
                    <a:pt x="519" y="195"/>
                  </a:lnTo>
                  <a:lnTo>
                    <a:pt x="534" y="211"/>
                  </a:lnTo>
                  <a:lnTo>
                    <a:pt x="549" y="227"/>
                  </a:lnTo>
                  <a:lnTo>
                    <a:pt x="653" y="181"/>
                  </a:lnTo>
                  <a:lnTo>
                    <a:pt x="641" y="198"/>
                  </a:lnTo>
                  <a:lnTo>
                    <a:pt x="632" y="213"/>
                  </a:lnTo>
                  <a:lnTo>
                    <a:pt x="621" y="227"/>
                  </a:lnTo>
                  <a:lnTo>
                    <a:pt x="613" y="240"/>
                  </a:lnTo>
                  <a:lnTo>
                    <a:pt x="606" y="254"/>
                  </a:lnTo>
                  <a:lnTo>
                    <a:pt x="598" y="265"/>
                  </a:lnTo>
                  <a:lnTo>
                    <a:pt x="594" y="278"/>
                  </a:lnTo>
                  <a:lnTo>
                    <a:pt x="588" y="291"/>
                  </a:lnTo>
                  <a:lnTo>
                    <a:pt x="585" y="305"/>
                  </a:lnTo>
                  <a:lnTo>
                    <a:pt x="579" y="322"/>
                  </a:lnTo>
                  <a:lnTo>
                    <a:pt x="572" y="342"/>
                  </a:lnTo>
                  <a:lnTo>
                    <a:pt x="570" y="360"/>
                  </a:lnTo>
                  <a:lnTo>
                    <a:pt x="568" y="379"/>
                  </a:lnTo>
                  <a:lnTo>
                    <a:pt x="565" y="394"/>
                  </a:lnTo>
                  <a:lnTo>
                    <a:pt x="553" y="392"/>
                  </a:lnTo>
                  <a:lnTo>
                    <a:pt x="542" y="384"/>
                  </a:lnTo>
                  <a:lnTo>
                    <a:pt x="528" y="380"/>
                  </a:lnTo>
                  <a:lnTo>
                    <a:pt x="514" y="372"/>
                  </a:lnTo>
                  <a:lnTo>
                    <a:pt x="500" y="368"/>
                  </a:lnTo>
                  <a:lnTo>
                    <a:pt x="486" y="365"/>
                  </a:lnTo>
                  <a:lnTo>
                    <a:pt x="474" y="361"/>
                  </a:lnTo>
                  <a:lnTo>
                    <a:pt x="460" y="357"/>
                  </a:lnTo>
                  <a:lnTo>
                    <a:pt x="445" y="355"/>
                  </a:lnTo>
                  <a:lnTo>
                    <a:pt x="431" y="351"/>
                  </a:lnTo>
                  <a:lnTo>
                    <a:pt x="417" y="350"/>
                  </a:lnTo>
                  <a:lnTo>
                    <a:pt x="403" y="345"/>
                  </a:lnTo>
                  <a:lnTo>
                    <a:pt x="390" y="344"/>
                  </a:lnTo>
                  <a:lnTo>
                    <a:pt x="376" y="343"/>
                  </a:lnTo>
                  <a:lnTo>
                    <a:pt x="364" y="341"/>
                  </a:lnTo>
                  <a:lnTo>
                    <a:pt x="349" y="339"/>
                  </a:lnTo>
                  <a:lnTo>
                    <a:pt x="331" y="337"/>
                  </a:lnTo>
                  <a:lnTo>
                    <a:pt x="436" y="283"/>
                  </a:lnTo>
                  <a:lnTo>
                    <a:pt x="417" y="257"/>
                  </a:lnTo>
                  <a:lnTo>
                    <a:pt x="402" y="239"/>
                  </a:lnTo>
                  <a:lnTo>
                    <a:pt x="368" y="206"/>
                  </a:lnTo>
                  <a:lnTo>
                    <a:pt x="352" y="191"/>
                  </a:lnTo>
                  <a:lnTo>
                    <a:pt x="335" y="175"/>
                  </a:lnTo>
                  <a:lnTo>
                    <a:pt x="306" y="152"/>
                  </a:lnTo>
                  <a:lnTo>
                    <a:pt x="288" y="138"/>
                  </a:lnTo>
                  <a:lnTo>
                    <a:pt x="268" y="122"/>
                  </a:lnTo>
                  <a:lnTo>
                    <a:pt x="251" y="111"/>
                  </a:lnTo>
                  <a:lnTo>
                    <a:pt x="237" y="104"/>
                  </a:lnTo>
                  <a:lnTo>
                    <a:pt x="224" y="93"/>
                  </a:lnTo>
                  <a:lnTo>
                    <a:pt x="207" y="85"/>
                  </a:lnTo>
                  <a:lnTo>
                    <a:pt x="186" y="73"/>
                  </a:lnTo>
                  <a:lnTo>
                    <a:pt x="171" y="66"/>
                  </a:lnTo>
                  <a:lnTo>
                    <a:pt x="156" y="60"/>
                  </a:lnTo>
                  <a:lnTo>
                    <a:pt x="135" y="55"/>
                  </a:lnTo>
                  <a:lnTo>
                    <a:pt x="120" y="49"/>
                  </a:lnTo>
                  <a:lnTo>
                    <a:pt x="99" y="47"/>
                  </a:lnTo>
                  <a:lnTo>
                    <a:pt x="80" y="43"/>
                  </a:lnTo>
                  <a:lnTo>
                    <a:pt x="59" y="43"/>
                  </a:lnTo>
                  <a:lnTo>
                    <a:pt x="13" y="49"/>
                  </a:lnTo>
                  <a:lnTo>
                    <a:pt x="0" y="18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4" name="Freeform 26"/>
            <p:cNvSpPr>
              <a:spLocks/>
            </p:cNvSpPr>
            <p:nvPr/>
          </p:nvSpPr>
          <p:spPr bwMode="auto">
            <a:xfrm>
              <a:off x="3721" y="1292"/>
              <a:ext cx="124" cy="92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7" y="91"/>
                </a:cxn>
                <a:cxn ang="0">
                  <a:pos x="122" y="37"/>
                </a:cxn>
                <a:cxn ang="0">
                  <a:pos x="111" y="19"/>
                </a:cxn>
                <a:cxn ang="0">
                  <a:pos x="94" y="0"/>
                </a:cxn>
                <a:cxn ang="0">
                  <a:pos x="0" y="49"/>
                </a:cxn>
              </a:cxnLst>
              <a:rect l="0" t="0" r="r" b="b"/>
              <a:pathLst>
                <a:path w="123" h="92">
                  <a:moveTo>
                    <a:pt x="0" y="49"/>
                  </a:moveTo>
                  <a:lnTo>
                    <a:pt x="17" y="91"/>
                  </a:lnTo>
                  <a:lnTo>
                    <a:pt x="122" y="37"/>
                  </a:lnTo>
                  <a:lnTo>
                    <a:pt x="111" y="19"/>
                  </a:lnTo>
                  <a:lnTo>
                    <a:pt x="94" y="0"/>
                  </a:lnTo>
                  <a:lnTo>
                    <a:pt x="0" y="49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5" name="Freeform 27"/>
            <p:cNvSpPr>
              <a:spLocks/>
            </p:cNvSpPr>
            <p:nvPr/>
          </p:nvSpPr>
          <p:spPr bwMode="auto">
            <a:xfrm>
              <a:off x="3942" y="1185"/>
              <a:ext cx="118" cy="93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117" y="39"/>
                </a:cxn>
                <a:cxn ang="0">
                  <a:pos x="21" y="89"/>
                </a:cxn>
                <a:cxn ang="0">
                  <a:pos x="0" y="41"/>
                </a:cxn>
                <a:cxn ang="0">
                  <a:pos x="102" y="0"/>
                </a:cxn>
              </a:cxnLst>
              <a:rect l="0" t="0" r="r" b="b"/>
              <a:pathLst>
                <a:path w="118" h="90">
                  <a:moveTo>
                    <a:pt x="102" y="0"/>
                  </a:moveTo>
                  <a:lnTo>
                    <a:pt x="117" y="39"/>
                  </a:lnTo>
                  <a:lnTo>
                    <a:pt x="21" y="89"/>
                  </a:lnTo>
                  <a:lnTo>
                    <a:pt x="0" y="41"/>
                  </a:lnTo>
                  <a:lnTo>
                    <a:pt x="102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6" name="Freeform 28"/>
            <p:cNvSpPr>
              <a:spLocks/>
            </p:cNvSpPr>
            <p:nvPr/>
          </p:nvSpPr>
          <p:spPr bwMode="auto">
            <a:xfrm>
              <a:off x="3405" y="1036"/>
              <a:ext cx="656" cy="408"/>
            </a:xfrm>
            <a:custGeom>
              <a:avLst/>
              <a:gdLst/>
              <a:ahLst/>
              <a:cxnLst>
                <a:cxn ang="0">
                  <a:pos x="28" y="10"/>
                </a:cxn>
                <a:cxn ang="0">
                  <a:pos x="60" y="4"/>
                </a:cxn>
                <a:cxn ang="0">
                  <a:pos x="95" y="0"/>
                </a:cxn>
                <a:cxn ang="0">
                  <a:pos x="130" y="3"/>
                </a:cxn>
                <a:cxn ang="0">
                  <a:pos x="173" y="10"/>
                </a:cxn>
                <a:cxn ang="0">
                  <a:pos x="216" y="22"/>
                </a:cxn>
                <a:cxn ang="0">
                  <a:pos x="261" y="40"/>
                </a:cxn>
                <a:cxn ang="0">
                  <a:pos x="305" y="60"/>
                </a:cxn>
                <a:cxn ang="0">
                  <a:pos x="350" y="81"/>
                </a:cxn>
                <a:cxn ang="0">
                  <a:pos x="391" y="106"/>
                </a:cxn>
                <a:cxn ang="0">
                  <a:pos x="435" y="135"/>
                </a:cxn>
                <a:cxn ang="0">
                  <a:pos x="481" y="169"/>
                </a:cxn>
                <a:cxn ang="0">
                  <a:pos x="521" y="203"/>
                </a:cxn>
                <a:cxn ang="0">
                  <a:pos x="552" y="237"/>
                </a:cxn>
                <a:cxn ang="0">
                  <a:pos x="643" y="207"/>
                </a:cxn>
                <a:cxn ang="0">
                  <a:pos x="623" y="236"/>
                </a:cxn>
                <a:cxn ang="0">
                  <a:pos x="609" y="263"/>
                </a:cxn>
                <a:cxn ang="0">
                  <a:pos x="597" y="289"/>
                </a:cxn>
                <a:cxn ang="0">
                  <a:pos x="587" y="315"/>
                </a:cxn>
                <a:cxn ang="0">
                  <a:pos x="577" y="354"/>
                </a:cxn>
                <a:cxn ang="0">
                  <a:pos x="570" y="391"/>
                </a:cxn>
                <a:cxn ang="0">
                  <a:pos x="557" y="403"/>
                </a:cxn>
                <a:cxn ang="0">
                  <a:pos x="533" y="393"/>
                </a:cxn>
                <a:cxn ang="0">
                  <a:pos x="503" y="380"/>
                </a:cxn>
                <a:cxn ang="0">
                  <a:pos x="478" y="372"/>
                </a:cxn>
                <a:cxn ang="0">
                  <a:pos x="448" y="364"/>
                </a:cxn>
                <a:cxn ang="0">
                  <a:pos x="420" y="357"/>
                </a:cxn>
                <a:cxn ang="0">
                  <a:pos x="393" y="354"/>
                </a:cxn>
                <a:cxn ang="0">
                  <a:pos x="367" y="352"/>
                </a:cxn>
                <a:cxn ang="0">
                  <a:pos x="333" y="348"/>
                </a:cxn>
                <a:cxn ang="0">
                  <a:pos x="420" y="265"/>
                </a:cxn>
                <a:cxn ang="0">
                  <a:pos x="370" y="214"/>
                </a:cxn>
                <a:cxn ang="0">
                  <a:pos x="335" y="182"/>
                </a:cxn>
                <a:cxn ang="0">
                  <a:pos x="288" y="141"/>
                </a:cxn>
                <a:cxn ang="0">
                  <a:pos x="250" y="111"/>
                </a:cxn>
                <a:cxn ang="0">
                  <a:pos x="219" y="88"/>
                </a:cxn>
                <a:cxn ang="0">
                  <a:pos x="184" y="66"/>
                </a:cxn>
                <a:cxn ang="0">
                  <a:pos x="147" y="48"/>
                </a:cxn>
                <a:cxn ang="0">
                  <a:pos x="111" y="36"/>
                </a:cxn>
                <a:cxn ang="0">
                  <a:pos x="71" y="27"/>
                </a:cxn>
                <a:cxn ang="0">
                  <a:pos x="32" y="22"/>
                </a:cxn>
              </a:cxnLst>
              <a:rect l="0" t="0" r="r" b="b"/>
              <a:pathLst>
                <a:path w="656" h="408">
                  <a:moveTo>
                    <a:pt x="0" y="17"/>
                  </a:moveTo>
                  <a:lnTo>
                    <a:pt x="28" y="10"/>
                  </a:lnTo>
                  <a:lnTo>
                    <a:pt x="42" y="6"/>
                  </a:lnTo>
                  <a:lnTo>
                    <a:pt x="60" y="4"/>
                  </a:lnTo>
                  <a:lnTo>
                    <a:pt x="79" y="0"/>
                  </a:lnTo>
                  <a:lnTo>
                    <a:pt x="95" y="0"/>
                  </a:lnTo>
                  <a:lnTo>
                    <a:pt x="113" y="0"/>
                  </a:lnTo>
                  <a:lnTo>
                    <a:pt x="130" y="3"/>
                  </a:lnTo>
                  <a:lnTo>
                    <a:pt x="150" y="6"/>
                  </a:lnTo>
                  <a:lnTo>
                    <a:pt x="173" y="10"/>
                  </a:lnTo>
                  <a:lnTo>
                    <a:pt x="194" y="16"/>
                  </a:lnTo>
                  <a:lnTo>
                    <a:pt x="216" y="22"/>
                  </a:lnTo>
                  <a:lnTo>
                    <a:pt x="239" y="31"/>
                  </a:lnTo>
                  <a:lnTo>
                    <a:pt x="261" y="40"/>
                  </a:lnTo>
                  <a:lnTo>
                    <a:pt x="285" y="49"/>
                  </a:lnTo>
                  <a:lnTo>
                    <a:pt x="305" y="60"/>
                  </a:lnTo>
                  <a:lnTo>
                    <a:pt x="329" y="72"/>
                  </a:lnTo>
                  <a:lnTo>
                    <a:pt x="350" y="81"/>
                  </a:lnTo>
                  <a:lnTo>
                    <a:pt x="371" y="96"/>
                  </a:lnTo>
                  <a:lnTo>
                    <a:pt x="391" y="106"/>
                  </a:lnTo>
                  <a:lnTo>
                    <a:pt x="416" y="121"/>
                  </a:lnTo>
                  <a:lnTo>
                    <a:pt x="435" y="135"/>
                  </a:lnTo>
                  <a:lnTo>
                    <a:pt x="458" y="153"/>
                  </a:lnTo>
                  <a:lnTo>
                    <a:pt x="481" y="169"/>
                  </a:lnTo>
                  <a:lnTo>
                    <a:pt x="501" y="185"/>
                  </a:lnTo>
                  <a:lnTo>
                    <a:pt x="521" y="203"/>
                  </a:lnTo>
                  <a:lnTo>
                    <a:pt x="536" y="218"/>
                  </a:lnTo>
                  <a:lnTo>
                    <a:pt x="552" y="237"/>
                  </a:lnTo>
                  <a:lnTo>
                    <a:pt x="655" y="190"/>
                  </a:lnTo>
                  <a:lnTo>
                    <a:pt x="643" y="207"/>
                  </a:lnTo>
                  <a:lnTo>
                    <a:pt x="634" y="220"/>
                  </a:lnTo>
                  <a:lnTo>
                    <a:pt x="623" y="236"/>
                  </a:lnTo>
                  <a:lnTo>
                    <a:pt x="615" y="250"/>
                  </a:lnTo>
                  <a:lnTo>
                    <a:pt x="609" y="263"/>
                  </a:lnTo>
                  <a:lnTo>
                    <a:pt x="602" y="274"/>
                  </a:lnTo>
                  <a:lnTo>
                    <a:pt x="597" y="289"/>
                  </a:lnTo>
                  <a:lnTo>
                    <a:pt x="591" y="301"/>
                  </a:lnTo>
                  <a:lnTo>
                    <a:pt x="587" y="315"/>
                  </a:lnTo>
                  <a:lnTo>
                    <a:pt x="582" y="335"/>
                  </a:lnTo>
                  <a:lnTo>
                    <a:pt x="577" y="354"/>
                  </a:lnTo>
                  <a:lnTo>
                    <a:pt x="574" y="372"/>
                  </a:lnTo>
                  <a:lnTo>
                    <a:pt x="570" y="391"/>
                  </a:lnTo>
                  <a:lnTo>
                    <a:pt x="568" y="407"/>
                  </a:lnTo>
                  <a:lnTo>
                    <a:pt x="557" y="403"/>
                  </a:lnTo>
                  <a:lnTo>
                    <a:pt x="544" y="395"/>
                  </a:lnTo>
                  <a:lnTo>
                    <a:pt x="533" y="393"/>
                  </a:lnTo>
                  <a:lnTo>
                    <a:pt x="517" y="385"/>
                  </a:lnTo>
                  <a:lnTo>
                    <a:pt x="503" y="380"/>
                  </a:lnTo>
                  <a:lnTo>
                    <a:pt x="489" y="376"/>
                  </a:lnTo>
                  <a:lnTo>
                    <a:pt x="478" y="372"/>
                  </a:lnTo>
                  <a:lnTo>
                    <a:pt x="465" y="371"/>
                  </a:lnTo>
                  <a:lnTo>
                    <a:pt x="448" y="364"/>
                  </a:lnTo>
                  <a:lnTo>
                    <a:pt x="434" y="362"/>
                  </a:lnTo>
                  <a:lnTo>
                    <a:pt x="420" y="357"/>
                  </a:lnTo>
                  <a:lnTo>
                    <a:pt x="406" y="356"/>
                  </a:lnTo>
                  <a:lnTo>
                    <a:pt x="393" y="354"/>
                  </a:lnTo>
                  <a:lnTo>
                    <a:pt x="378" y="352"/>
                  </a:lnTo>
                  <a:lnTo>
                    <a:pt x="367" y="352"/>
                  </a:lnTo>
                  <a:lnTo>
                    <a:pt x="352" y="349"/>
                  </a:lnTo>
                  <a:lnTo>
                    <a:pt x="333" y="348"/>
                  </a:lnTo>
                  <a:lnTo>
                    <a:pt x="439" y="291"/>
                  </a:lnTo>
                  <a:lnTo>
                    <a:pt x="420" y="265"/>
                  </a:lnTo>
                  <a:lnTo>
                    <a:pt x="402" y="246"/>
                  </a:lnTo>
                  <a:lnTo>
                    <a:pt x="370" y="214"/>
                  </a:lnTo>
                  <a:lnTo>
                    <a:pt x="352" y="196"/>
                  </a:lnTo>
                  <a:lnTo>
                    <a:pt x="335" y="182"/>
                  </a:lnTo>
                  <a:lnTo>
                    <a:pt x="307" y="157"/>
                  </a:lnTo>
                  <a:lnTo>
                    <a:pt x="288" y="141"/>
                  </a:lnTo>
                  <a:lnTo>
                    <a:pt x="269" y="124"/>
                  </a:lnTo>
                  <a:lnTo>
                    <a:pt x="250" y="111"/>
                  </a:lnTo>
                  <a:lnTo>
                    <a:pt x="235" y="100"/>
                  </a:lnTo>
                  <a:lnTo>
                    <a:pt x="219" y="88"/>
                  </a:lnTo>
                  <a:lnTo>
                    <a:pt x="201" y="76"/>
                  </a:lnTo>
                  <a:lnTo>
                    <a:pt x="184" y="66"/>
                  </a:lnTo>
                  <a:lnTo>
                    <a:pt x="165" y="59"/>
                  </a:lnTo>
                  <a:lnTo>
                    <a:pt x="147" y="48"/>
                  </a:lnTo>
                  <a:lnTo>
                    <a:pt x="128" y="42"/>
                  </a:lnTo>
                  <a:lnTo>
                    <a:pt x="111" y="36"/>
                  </a:lnTo>
                  <a:lnTo>
                    <a:pt x="90" y="32"/>
                  </a:lnTo>
                  <a:lnTo>
                    <a:pt x="71" y="27"/>
                  </a:lnTo>
                  <a:lnTo>
                    <a:pt x="53" y="24"/>
                  </a:lnTo>
                  <a:lnTo>
                    <a:pt x="32" y="22"/>
                  </a:lnTo>
                  <a:lnTo>
                    <a:pt x="0" y="17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2492375" y="1876425"/>
            <a:ext cx="979488" cy="681038"/>
            <a:chOff x="1508" y="943"/>
            <a:chExt cx="654" cy="500"/>
          </a:xfrm>
        </p:grpSpPr>
        <p:sp>
          <p:nvSpPr>
            <p:cNvPr id="3678238" name="Freeform 30"/>
            <p:cNvSpPr>
              <a:spLocks/>
            </p:cNvSpPr>
            <p:nvPr/>
          </p:nvSpPr>
          <p:spPr bwMode="auto">
            <a:xfrm>
              <a:off x="1508" y="943"/>
              <a:ext cx="604" cy="500"/>
            </a:xfrm>
            <a:custGeom>
              <a:avLst/>
              <a:gdLst/>
              <a:ahLst/>
              <a:cxnLst>
                <a:cxn ang="0">
                  <a:pos x="7" y="463"/>
                </a:cxn>
                <a:cxn ang="0">
                  <a:pos x="18" y="432"/>
                </a:cxn>
                <a:cxn ang="0">
                  <a:pos x="32" y="399"/>
                </a:cxn>
                <a:cxn ang="0">
                  <a:pos x="52" y="370"/>
                </a:cxn>
                <a:cxn ang="0">
                  <a:pos x="79" y="336"/>
                </a:cxn>
                <a:cxn ang="0">
                  <a:pos x="110" y="304"/>
                </a:cxn>
                <a:cxn ang="0">
                  <a:pos x="149" y="273"/>
                </a:cxn>
                <a:cxn ang="0">
                  <a:pos x="187" y="245"/>
                </a:cxn>
                <a:cxn ang="0">
                  <a:pos x="225" y="215"/>
                </a:cxn>
                <a:cxn ang="0">
                  <a:pos x="267" y="190"/>
                </a:cxn>
                <a:cxn ang="0">
                  <a:pos x="313" y="165"/>
                </a:cxn>
                <a:cxn ang="0">
                  <a:pos x="363" y="141"/>
                </a:cxn>
                <a:cxn ang="0">
                  <a:pos x="412" y="125"/>
                </a:cxn>
                <a:cxn ang="0">
                  <a:pos x="453" y="114"/>
                </a:cxn>
                <a:cxn ang="0">
                  <a:pos x="475" y="18"/>
                </a:cxn>
                <a:cxn ang="0">
                  <a:pos x="489" y="51"/>
                </a:cxn>
                <a:cxn ang="0">
                  <a:pos x="506" y="78"/>
                </a:cxn>
                <a:cxn ang="0">
                  <a:pos x="519" y="101"/>
                </a:cxn>
                <a:cxn ang="0">
                  <a:pos x="538" y="121"/>
                </a:cxn>
                <a:cxn ang="0">
                  <a:pos x="563" y="150"/>
                </a:cxn>
                <a:cxn ang="0">
                  <a:pos x="591" y="174"/>
                </a:cxn>
                <a:cxn ang="0">
                  <a:pos x="596" y="194"/>
                </a:cxn>
                <a:cxn ang="0">
                  <a:pos x="574" y="208"/>
                </a:cxn>
                <a:cxn ang="0">
                  <a:pos x="548" y="227"/>
                </a:cxn>
                <a:cxn ang="0">
                  <a:pos x="531" y="247"/>
                </a:cxn>
                <a:cxn ang="0">
                  <a:pos x="511" y="270"/>
                </a:cxn>
                <a:cxn ang="0">
                  <a:pos x="491" y="292"/>
                </a:cxn>
                <a:cxn ang="0">
                  <a:pos x="474" y="313"/>
                </a:cxn>
                <a:cxn ang="0">
                  <a:pos x="458" y="333"/>
                </a:cxn>
                <a:cxn ang="0">
                  <a:pos x="439" y="362"/>
                </a:cxn>
                <a:cxn ang="0">
                  <a:pos x="414" y="246"/>
                </a:cxn>
                <a:cxn ang="0">
                  <a:pos x="345" y="264"/>
                </a:cxn>
                <a:cxn ang="0">
                  <a:pos x="301" y="278"/>
                </a:cxn>
                <a:cxn ang="0">
                  <a:pos x="246" y="299"/>
                </a:cxn>
                <a:cxn ang="0">
                  <a:pos x="205" y="320"/>
                </a:cxn>
                <a:cxn ang="0">
                  <a:pos x="177" y="334"/>
                </a:cxn>
                <a:cxn ang="0">
                  <a:pos x="140" y="357"/>
                </a:cxn>
                <a:cxn ang="0">
                  <a:pos x="114" y="376"/>
                </a:cxn>
                <a:cxn ang="0">
                  <a:pos x="86" y="404"/>
                </a:cxn>
                <a:cxn ang="0">
                  <a:pos x="63" y="435"/>
                </a:cxn>
                <a:cxn ang="0">
                  <a:pos x="32" y="499"/>
                </a:cxn>
              </a:cxnLst>
              <a:rect l="0" t="0" r="r" b="b"/>
              <a:pathLst>
                <a:path w="604" h="500">
                  <a:moveTo>
                    <a:pt x="0" y="493"/>
                  </a:moveTo>
                  <a:lnTo>
                    <a:pt x="7" y="463"/>
                  </a:lnTo>
                  <a:lnTo>
                    <a:pt x="12" y="450"/>
                  </a:lnTo>
                  <a:lnTo>
                    <a:pt x="18" y="432"/>
                  </a:lnTo>
                  <a:lnTo>
                    <a:pt x="25" y="416"/>
                  </a:lnTo>
                  <a:lnTo>
                    <a:pt x="32" y="399"/>
                  </a:lnTo>
                  <a:lnTo>
                    <a:pt x="42" y="383"/>
                  </a:lnTo>
                  <a:lnTo>
                    <a:pt x="52" y="370"/>
                  </a:lnTo>
                  <a:lnTo>
                    <a:pt x="63" y="354"/>
                  </a:lnTo>
                  <a:lnTo>
                    <a:pt x="79" y="336"/>
                  </a:lnTo>
                  <a:lnTo>
                    <a:pt x="95" y="321"/>
                  </a:lnTo>
                  <a:lnTo>
                    <a:pt x="110" y="304"/>
                  </a:lnTo>
                  <a:lnTo>
                    <a:pt x="128" y="288"/>
                  </a:lnTo>
                  <a:lnTo>
                    <a:pt x="149" y="273"/>
                  </a:lnTo>
                  <a:lnTo>
                    <a:pt x="169" y="256"/>
                  </a:lnTo>
                  <a:lnTo>
                    <a:pt x="187" y="245"/>
                  </a:lnTo>
                  <a:lnTo>
                    <a:pt x="208" y="228"/>
                  </a:lnTo>
                  <a:lnTo>
                    <a:pt x="225" y="215"/>
                  </a:lnTo>
                  <a:lnTo>
                    <a:pt x="246" y="203"/>
                  </a:lnTo>
                  <a:lnTo>
                    <a:pt x="267" y="190"/>
                  </a:lnTo>
                  <a:lnTo>
                    <a:pt x="292" y="176"/>
                  </a:lnTo>
                  <a:lnTo>
                    <a:pt x="313" y="165"/>
                  </a:lnTo>
                  <a:lnTo>
                    <a:pt x="339" y="154"/>
                  </a:lnTo>
                  <a:lnTo>
                    <a:pt x="363" y="141"/>
                  </a:lnTo>
                  <a:lnTo>
                    <a:pt x="385" y="133"/>
                  </a:lnTo>
                  <a:lnTo>
                    <a:pt x="412" y="125"/>
                  </a:lnTo>
                  <a:lnTo>
                    <a:pt x="432" y="119"/>
                  </a:lnTo>
                  <a:lnTo>
                    <a:pt x="453" y="114"/>
                  </a:lnTo>
                  <a:lnTo>
                    <a:pt x="466" y="0"/>
                  </a:lnTo>
                  <a:lnTo>
                    <a:pt x="475" y="18"/>
                  </a:lnTo>
                  <a:lnTo>
                    <a:pt x="482" y="33"/>
                  </a:lnTo>
                  <a:lnTo>
                    <a:pt x="489" y="51"/>
                  </a:lnTo>
                  <a:lnTo>
                    <a:pt x="496" y="65"/>
                  </a:lnTo>
                  <a:lnTo>
                    <a:pt x="506" y="78"/>
                  </a:lnTo>
                  <a:lnTo>
                    <a:pt x="510" y="89"/>
                  </a:lnTo>
                  <a:lnTo>
                    <a:pt x="519" y="101"/>
                  </a:lnTo>
                  <a:lnTo>
                    <a:pt x="528" y="112"/>
                  </a:lnTo>
                  <a:lnTo>
                    <a:pt x="538" y="121"/>
                  </a:lnTo>
                  <a:lnTo>
                    <a:pt x="551" y="135"/>
                  </a:lnTo>
                  <a:lnTo>
                    <a:pt x="563" y="150"/>
                  </a:lnTo>
                  <a:lnTo>
                    <a:pt x="577" y="162"/>
                  </a:lnTo>
                  <a:lnTo>
                    <a:pt x="591" y="174"/>
                  </a:lnTo>
                  <a:lnTo>
                    <a:pt x="603" y="184"/>
                  </a:lnTo>
                  <a:lnTo>
                    <a:pt x="596" y="194"/>
                  </a:lnTo>
                  <a:lnTo>
                    <a:pt x="583" y="200"/>
                  </a:lnTo>
                  <a:lnTo>
                    <a:pt x="574" y="208"/>
                  </a:lnTo>
                  <a:lnTo>
                    <a:pt x="559" y="219"/>
                  </a:lnTo>
                  <a:lnTo>
                    <a:pt x="548" y="227"/>
                  </a:lnTo>
                  <a:lnTo>
                    <a:pt x="540" y="237"/>
                  </a:lnTo>
                  <a:lnTo>
                    <a:pt x="531" y="247"/>
                  </a:lnTo>
                  <a:lnTo>
                    <a:pt x="520" y="257"/>
                  </a:lnTo>
                  <a:lnTo>
                    <a:pt x="511" y="270"/>
                  </a:lnTo>
                  <a:lnTo>
                    <a:pt x="500" y="280"/>
                  </a:lnTo>
                  <a:lnTo>
                    <a:pt x="491" y="292"/>
                  </a:lnTo>
                  <a:lnTo>
                    <a:pt x="480" y="301"/>
                  </a:lnTo>
                  <a:lnTo>
                    <a:pt x="474" y="313"/>
                  </a:lnTo>
                  <a:lnTo>
                    <a:pt x="466" y="325"/>
                  </a:lnTo>
                  <a:lnTo>
                    <a:pt x="458" y="333"/>
                  </a:lnTo>
                  <a:lnTo>
                    <a:pt x="449" y="346"/>
                  </a:lnTo>
                  <a:lnTo>
                    <a:pt x="439" y="362"/>
                  </a:lnTo>
                  <a:lnTo>
                    <a:pt x="445" y="242"/>
                  </a:lnTo>
                  <a:lnTo>
                    <a:pt x="414" y="246"/>
                  </a:lnTo>
                  <a:lnTo>
                    <a:pt x="389" y="250"/>
                  </a:lnTo>
                  <a:lnTo>
                    <a:pt x="345" y="264"/>
                  </a:lnTo>
                  <a:lnTo>
                    <a:pt x="324" y="270"/>
                  </a:lnTo>
                  <a:lnTo>
                    <a:pt x="301" y="278"/>
                  </a:lnTo>
                  <a:lnTo>
                    <a:pt x="268" y="290"/>
                  </a:lnTo>
                  <a:lnTo>
                    <a:pt x="246" y="299"/>
                  </a:lnTo>
                  <a:lnTo>
                    <a:pt x="223" y="310"/>
                  </a:lnTo>
                  <a:lnTo>
                    <a:pt x="205" y="320"/>
                  </a:lnTo>
                  <a:lnTo>
                    <a:pt x="192" y="328"/>
                  </a:lnTo>
                  <a:lnTo>
                    <a:pt x="177" y="334"/>
                  </a:lnTo>
                  <a:lnTo>
                    <a:pt x="160" y="344"/>
                  </a:lnTo>
                  <a:lnTo>
                    <a:pt x="140" y="357"/>
                  </a:lnTo>
                  <a:lnTo>
                    <a:pt x="126" y="366"/>
                  </a:lnTo>
                  <a:lnTo>
                    <a:pt x="114" y="376"/>
                  </a:lnTo>
                  <a:lnTo>
                    <a:pt x="99" y="393"/>
                  </a:lnTo>
                  <a:lnTo>
                    <a:pt x="86" y="404"/>
                  </a:lnTo>
                  <a:lnTo>
                    <a:pt x="74" y="423"/>
                  </a:lnTo>
                  <a:lnTo>
                    <a:pt x="63" y="435"/>
                  </a:lnTo>
                  <a:lnTo>
                    <a:pt x="52" y="452"/>
                  </a:lnTo>
                  <a:lnTo>
                    <a:pt x="32" y="499"/>
                  </a:lnTo>
                  <a:lnTo>
                    <a:pt x="0" y="493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9" name="Freeform 31"/>
            <p:cNvSpPr>
              <a:spLocks/>
            </p:cNvSpPr>
            <p:nvPr/>
          </p:nvSpPr>
          <p:spPr bwMode="auto">
            <a:xfrm>
              <a:off x="1949" y="1194"/>
              <a:ext cx="50" cy="119"/>
            </a:xfrm>
            <a:custGeom>
              <a:avLst/>
              <a:gdLst/>
              <a:ahLst/>
              <a:cxnLst>
                <a:cxn ang="0">
                  <a:pos x="0" y="113"/>
                </a:cxn>
                <a:cxn ang="0">
                  <a:pos x="43" y="119"/>
                </a:cxn>
                <a:cxn ang="0">
                  <a:pos x="49" y="0"/>
                </a:cxn>
                <a:cxn ang="0">
                  <a:pos x="28" y="0"/>
                </a:cxn>
                <a:cxn ang="0">
                  <a:pos x="5" y="6"/>
                </a:cxn>
                <a:cxn ang="0">
                  <a:pos x="0" y="113"/>
                </a:cxn>
              </a:cxnLst>
              <a:rect l="0" t="0" r="r" b="b"/>
              <a:pathLst>
                <a:path w="50" h="120">
                  <a:moveTo>
                    <a:pt x="0" y="113"/>
                  </a:moveTo>
                  <a:lnTo>
                    <a:pt x="43" y="119"/>
                  </a:lnTo>
                  <a:lnTo>
                    <a:pt x="49" y="0"/>
                  </a:lnTo>
                  <a:lnTo>
                    <a:pt x="28" y="0"/>
                  </a:lnTo>
                  <a:lnTo>
                    <a:pt x="5" y="6"/>
                  </a:lnTo>
                  <a:lnTo>
                    <a:pt x="0" y="113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40" name="Freeform 32"/>
            <p:cNvSpPr>
              <a:spLocks/>
            </p:cNvSpPr>
            <p:nvPr/>
          </p:nvSpPr>
          <p:spPr bwMode="auto">
            <a:xfrm>
              <a:off x="1962" y="944"/>
              <a:ext cx="57" cy="118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56" y="6"/>
                </a:cxn>
                <a:cxn ang="0">
                  <a:pos x="50" y="117"/>
                </a:cxn>
                <a:cxn ang="0">
                  <a:pos x="0" y="110"/>
                </a:cxn>
                <a:cxn ang="0">
                  <a:pos x="16" y="0"/>
                </a:cxn>
              </a:cxnLst>
              <a:rect l="0" t="0" r="r" b="b"/>
              <a:pathLst>
                <a:path w="57" h="118">
                  <a:moveTo>
                    <a:pt x="16" y="0"/>
                  </a:moveTo>
                  <a:lnTo>
                    <a:pt x="56" y="6"/>
                  </a:lnTo>
                  <a:lnTo>
                    <a:pt x="50" y="117"/>
                  </a:lnTo>
                  <a:lnTo>
                    <a:pt x="0" y="110"/>
                  </a:lnTo>
                  <a:lnTo>
                    <a:pt x="16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41" name="Freeform 33"/>
            <p:cNvSpPr>
              <a:spLocks/>
            </p:cNvSpPr>
            <p:nvPr/>
          </p:nvSpPr>
          <p:spPr bwMode="auto">
            <a:xfrm>
              <a:off x="1543" y="948"/>
              <a:ext cx="619" cy="494"/>
            </a:xfrm>
            <a:custGeom>
              <a:avLst/>
              <a:gdLst/>
              <a:ahLst/>
              <a:cxnLst>
                <a:cxn ang="0">
                  <a:pos x="7" y="464"/>
                </a:cxn>
                <a:cxn ang="0">
                  <a:pos x="19" y="433"/>
                </a:cxn>
                <a:cxn ang="0">
                  <a:pos x="32" y="399"/>
                </a:cxn>
                <a:cxn ang="0">
                  <a:pos x="53" y="370"/>
                </a:cxn>
                <a:cxn ang="0">
                  <a:pos x="81" y="336"/>
                </a:cxn>
                <a:cxn ang="0">
                  <a:pos x="112" y="304"/>
                </a:cxn>
                <a:cxn ang="0">
                  <a:pos x="151" y="272"/>
                </a:cxn>
                <a:cxn ang="0">
                  <a:pos x="190" y="244"/>
                </a:cxn>
                <a:cxn ang="0">
                  <a:pos x="229" y="216"/>
                </a:cxn>
                <a:cxn ang="0">
                  <a:pos x="273" y="191"/>
                </a:cxn>
                <a:cxn ang="0">
                  <a:pos x="319" y="166"/>
                </a:cxn>
                <a:cxn ang="0">
                  <a:pos x="370" y="143"/>
                </a:cxn>
                <a:cxn ang="0">
                  <a:pos x="419" y="126"/>
                </a:cxn>
                <a:cxn ang="0">
                  <a:pos x="465" y="114"/>
                </a:cxn>
                <a:cxn ang="0">
                  <a:pos x="482" y="19"/>
                </a:cxn>
                <a:cxn ang="0">
                  <a:pos x="499" y="52"/>
                </a:cxn>
                <a:cxn ang="0">
                  <a:pos x="514" y="78"/>
                </a:cxn>
                <a:cxn ang="0">
                  <a:pos x="530" y="102"/>
                </a:cxn>
                <a:cxn ang="0">
                  <a:pos x="548" y="123"/>
                </a:cxn>
                <a:cxn ang="0">
                  <a:pos x="575" y="152"/>
                </a:cxn>
                <a:cxn ang="0">
                  <a:pos x="605" y="177"/>
                </a:cxn>
                <a:cxn ang="0">
                  <a:pos x="609" y="195"/>
                </a:cxn>
                <a:cxn ang="0">
                  <a:pos x="586" y="209"/>
                </a:cxn>
                <a:cxn ang="0">
                  <a:pos x="561" y="231"/>
                </a:cxn>
                <a:cxn ang="0">
                  <a:pos x="543" y="249"/>
                </a:cxn>
                <a:cxn ang="0">
                  <a:pos x="522" y="271"/>
                </a:cxn>
                <a:cxn ang="0">
                  <a:pos x="502" y="293"/>
                </a:cxn>
                <a:cxn ang="0">
                  <a:pos x="485" y="314"/>
                </a:cxn>
                <a:cxn ang="0">
                  <a:pos x="469" y="335"/>
                </a:cxn>
                <a:cxn ang="0">
                  <a:pos x="450" y="363"/>
                </a:cxn>
                <a:cxn ang="0">
                  <a:pos x="423" y="246"/>
                </a:cxn>
                <a:cxn ang="0">
                  <a:pos x="351" y="265"/>
                </a:cxn>
                <a:cxn ang="0">
                  <a:pos x="309" y="278"/>
                </a:cxn>
                <a:cxn ang="0">
                  <a:pos x="251" y="300"/>
                </a:cxn>
                <a:cxn ang="0">
                  <a:pos x="205" y="319"/>
                </a:cxn>
                <a:cxn ang="0">
                  <a:pos x="171" y="335"/>
                </a:cxn>
                <a:cxn ang="0">
                  <a:pos x="132" y="355"/>
                </a:cxn>
                <a:cxn ang="0">
                  <a:pos x="100" y="378"/>
                </a:cxn>
                <a:cxn ang="0">
                  <a:pos x="71" y="405"/>
                </a:cxn>
                <a:cxn ang="0">
                  <a:pos x="45" y="434"/>
                </a:cxn>
                <a:cxn ang="0">
                  <a:pos x="21" y="466"/>
                </a:cxn>
              </a:cxnLst>
              <a:rect l="0" t="0" r="r" b="b"/>
              <a:pathLst>
                <a:path w="619" h="494">
                  <a:moveTo>
                    <a:pt x="0" y="493"/>
                  </a:moveTo>
                  <a:lnTo>
                    <a:pt x="7" y="464"/>
                  </a:lnTo>
                  <a:lnTo>
                    <a:pt x="12" y="450"/>
                  </a:lnTo>
                  <a:lnTo>
                    <a:pt x="19" y="433"/>
                  </a:lnTo>
                  <a:lnTo>
                    <a:pt x="25" y="415"/>
                  </a:lnTo>
                  <a:lnTo>
                    <a:pt x="32" y="399"/>
                  </a:lnTo>
                  <a:lnTo>
                    <a:pt x="42" y="384"/>
                  </a:lnTo>
                  <a:lnTo>
                    <a:pt x="53" y="370"/>
                  </a:lnTo>
                  <a:lnTo>
                    <a:pt x="65" y="354"/>
                  </a:lnTo>
                  <a:lnTo>
                    <a:pt x="81" y="336"/>
                  </a:lnTo>
                  <a:lnTo>
                    <a:pt x="97" y="319"/>
                  </a:lnTo>
                  <a:lnTo>
                    <a:pt x="112" y="304"/>
                  </a:lnTo>
                  <a:lnTo>
                    <a:pt x="131" y="288"/>
                  </a:lnTo>
                  <a:lnTo>
                    <a:pt x="151" y="272"/>
                  </a:lnTo>
                  <a:lnTo>
                    <a:pt x="172" y="257"/>
                  </a:lnTo>
                  <a:lnTo>
                    <a:pt x="190" y="244"/>
                  </a:lnTo>
                  <a:lnTo>
                    <a:pt x="211" y="229"/>
                  </a:lnTo>
                  <a:lnTo>
                    <a:pt x="229" y="216"/>
                  </a:lnTo>
                  <a:lnTo>
                    <a:pt x="251" y="204"/>
                  </a:lnTo>
                  <a:lnTo>
                    <a:pt x="273" y="191"/>
                  </a:lnTo>
                  <a:lnTo>
                    <a:pt x="298" y="176"/>
                  </a:lnTo>
                  <a:lnTo>
                    <a:pt x="319" y="166"/>
                  </a:lnTo>
                  <a:lnTo>
                    <a:pt x="344" y="155"/>
                  </a:lnTo>
                  <a:lnTo>
                    <a:pt x="370" y="143"/>
                  </a:lnTo>
                  <a:lnTo>
                    <a:pt x="395" y="135"/>
                  </a:lnTo>
                  <a:lnTo>
                    <a:pt x="419" y="126"/>
                  </a:lnTo>
                  <a:lnTo>
                    <a:pt x="438" y="120"/>
                  </a:lnTo>
                  <a:lnTo>
                    <a:pt x="465" y="114"/>
                  </a:lnTo>
                  <a:lnTo>
                    <a:pt x="475" y="0"/>
                  </a:lnTo>
                  <a:lnTo>
                    <a:pt x="482" y="19"/>
                  </a:lnTo>
                  <a:lnTo>
                    <a:pt x="491" y="34"/>
                  </a:lnTo>
                  <a:lnTo>
                    <a:pt x="499" y="52"/>
                  </a:lnTo>
                  <a:lnTo>
                    <a:pt x="506" y="66"/>
                  </a:lnTo>
                  <a:lnTo>
                    <a:pt x="514" y="78"/>
                  </a:lnTo>
                  <a:lnTo>
                    <a:pt x="521" y="91"/>
                  </a:lnTo>
                  <a:lnTo>
                    <a:pt x="530" y="102"/>
                  </a:lnTo>
                  <a:lnTo>
                    <a:pt x="539" y="113"/>
                  </a:lnTo>
                  <a:lnTo>
                    <a:pt x="548" y="123"/>
                  </a:lnTo>
                  <a:lnTo>
                    <a:pt x="562" y="137"/>
                  </a:lnTo>
                  <a:lnTo>
                    <a:pt x="575" y="152"/>
                  </a:lnTo>
                  <a:lnTo>
                    <a:pt x="590" y="164"/>
                  </a:lnTo>
                  <a:lnTo>
                    <a:pt x="605" y="177"/>
                  </a:lnTo>
                  <a:lnTo>
                    <a:pt x="618" y="187"/>
                  </a:lnTo>
                  <a:lnTo>
                    <a:pt x="609" y="195"/>
                  </a:lnTo>
                  <a:lnTo>
                    <a:pt x="596" y="201"/>
                  </a:lnTo>
                  <a:lnTo>
                    <a:pt x="586" y="209"/>
                  </a:lnTo>
                  <a:lnTo>
                    <a:pt x="574" y="219"/>
                  </a:lnTo>
                  <a:lnTo>
                    <a:pt x="561" y="231"/>
                  </a:lnTo>
                  <a:lnTo>
                    <a:pt x="551" y="240"/>
                  </a:lnTo>
                  <a:lnTo>
                    <a:pt x="543" y="249"/>
                  </a:lnTo>
                  <a:lnTo>
                    <a:pt x="534" y="259"/>
                  </a:lnTo>
                  <a:lnTo>
                    <a:pt x="522" y="271"/>
                  </a:lnTo>
                  <a:lnTo>
                    <a:pt x="511" y="282"/>
                  </a:lnTo>
                  <a:lnTo>
                    <a:pt x="502" y="293"/>
                  </a:lnTo>
                  <a:lnTo>
                    <a:pt x="492" y="304"/>
                  </a:lnTo>
                  <a:lnTo>
                    <a:pt x="485" y="314"/>
                  </a:lnTo>
                  <a:lnTo>
                    <a:pt x="476" y="326"/>
                  </a:lnTo>
                  <a:lnTo>
                    <a:pt x="469" y="335"/>
                  </a:lnTo>
                  <a:lnTo>
                    <a:pt x="460" y="347"/>
                  </a:lnTo>
                  <a:lnTo>
                    <a:pt x="450" y="363"/>
                  </a:lnTo>
                  <a:lnTo>
                    <a:pt x="453" y="243"/>
                  </a:lnTo>
                  <a:lnTo>
                    <a:pt x="423" y="246"/>
                  </a:lnTo>
                  <a:lnTo>
                    <a:pt x="398" y="253"/>
                  </a:lnTo>
                  <a:lnTo>
                    <a:pt x="351" y="265"/>
                  </a:lnTo>
                  <a:lnTo>
                    <a:pt x="329" y="271"/>
                  </a:lnTo>
                  <a:lnTo>
                    <a:pt x="309" y="278"/>
                  </a:lnTo>
                  <a:lnTo>
                    <a:pt x="273" y="291"/>
                  </a:lnTo>
                  <a:lnTo>
                    <a:pt x="251" y="300"/>
                  </a:lnTo>
                  <a:lnTo>
                    <a:pt x="226" y="310"/>
                  </a:lnTo>
                  <a:lnTo>
                    <a:pt x="205" y="319"/>
                  </a:lnTo>
                  <a:lnTo>
                    <a:pt x="187" y="327"/>
                  </a:lnTo>
                  <a:lnTo>
                    <a:pt x="171" y="335"/>
                  </a:lnTo>
                  <a:lnTo>
                    <a:pt x="151" y="343"/>
                  </a:lnTo>
                  <a:lnTo>
                    <a:pt x="132" y="355"/>
                  </a:lnTo>
                  <a:lnTo>
                    <a:pt x="117" y="367"/>
                  </a:lnTo>
                  <a:lnTo>
                    <a:pt x="100" y="378"/>
                  </a:lnTo>
                  <a:lnTo>
                    <a:pt x="85" y="392"/>
                  </a:lnTo>
                  <a:lnTo>
                    <a:pt x="71" y="405"/>
                  </a:lnTo>
                  <a:lnTo>
                    <a:pt x="57" y="421"/>
                  </a:lnTo>
                  <a:lnTo>
                    <a:pt x="45" y="434"/>
                  </a:lnTo>
                  <a:lnTo>
                    <a:pt x="32" y="450"/>
                  </a:lnTo>
                  <a:lnTo>
                    <a:pt x="21" y="466"/>
                  </a:lnTo>
                  <a:lnTo>
                    <a:pt x="0" y="493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</p:grpSp>
      <p:sp>
        <p:nvSpPr>
          <p:cNvPr id="251917" name="Rectangle 34"/>
          <p:cNvSpPr>
            <a:spLocks noChangeArrowheads="1"/>
          </p:cNvSpPr>
          <p:nvPr/>
        </p:nvSpPr>
        <p:spPr bwMode="auto">
          <a:xfrm>
            <a:off x="1287463" y="3017838"/>
            <a:ext cx="1676400" cy="357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41275" rIns="80962" bIns="41275">
            <a:spAutoFit/>
          </a:bodyPr>
          <a:lstStyle/>
          <a:p>
            <a:pPr defTabSz="804863" eaLnBrk="0" hangingPunct="0"/>
            <a:r>
              <a:rPr lang="en-US" sz="1800" b="1" i="1">
                <a:solidFill>
                  <a:schemeClr val="bg1"/>
                </a:solidFill>
                <a:latin typeface="Arial" charset="0"/>
              </a:rPr>
              <a:t>PERFECTION</a:t>
            </a:r>
          </a:p>
        </p:txBody>
      </p:sp>
      <p:sp>
        <p:nvSpPr>
          <p:cNvPr id="251918" name="Rectangle 35"/>
          <p:cNvSpPr>
            <a:spLocks noChangeArrowheads="1"/>
          </p:cNvSpPr>
          <p:nvPr/>
        </p:nvSpPr>
        <p:spPr bwMode="auto">
          <a:xfrm>
            <a:off x="2701925" y="5037138"/>
            <a:ext cx="1108075" cy="357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41275" rIns="80962" bIns="41275">
            <a:spAutoFit/>
          </a:bodyPr>
          <a:lstStyle/>
          <a:p>
            <a:pPr defTabSz="804863" eaLnBrk="0" hangingPunct="0"/>
            <a:r>
              <a:rPr lang="en-US" sz="1800" b="1" i="1">
                <a:solidFill>
                  <a:schemeClr val="bg1"/>
                </a:solidFill>
                <a:latin typeface="Arial" charset="0"/>
              </a:rPr>
              <a:t>PULL</a:t>
            </a:r>
          </a:p>
        </p:txBody>
      </p:sp>
      <p:sp>
        <p:nvSpPr>
          <p:cNvPr id="251919" name="Rectangle 36"/>
          <p:cNvSpPr>
            <a:spLocks noChangeArrowheads="1"/>
          </p:cNvSpPr>
          <p:nvPr/>
        </p:nvSpPr>
        <p:spPr bwMode="auto">
          <a:xfrm>
            <a:off x="5257800" y="4903788"/>
            <a:ext cx="1108075" cy="357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41275" rIns="80962" bIns="41275">
            <a:spAutoFit/>
          </a:bodyPr>
          <a:lstStyle/>
          <a:p>
            <a:pPr defTabSz="804863" eaLnBrk="0" hangingPunct="0"/>
            <a:r>
              <a:rPr lang="en-US" sz="1800" b="1" i="1">
                <a:solidFill>
                  <a:schemeClr val="bg1"/>
                </a:solidFill>
                <a:latin typeface="Arial" charset="0"/>
              </a:rPr>
              <a:t>FLOW</a:t>
            </a:r>
          </a:p>
        </p:txBody>
      </p:sp>
      <p:sp>
        <p:nvSpPr>
          <p:cNvPr id="251920" name="Rectangle 37"/>
          <p:cNvSpPr>
            <a:spLocks noChangeArrowheads="1"/>
          </p:cNvSpPr>
          <p:nvPr/>
        </p:nvSpPr>
        <p:spPr bwMode="auto">
          <a:xfrm>
            <a:off x="3878263" y="2103438"/>
            <a:ext cx="1108075" cy="357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41275" rIns="80962" bIns="41275">
            <a:spAutoFit/>
          </a:bodyPr>
          <a:lstStyle/>
          <a:p>
            <a:pPr defTabSz="804863" eaLnBrk="0" hangingPunct="0"/>
            <a:r>
              <a:rPr lang="en-US" sz="1800" b="1" i="1">
                <a:solidFill>
                  <a:schemeClr val="bg1"/>
                </a:solidFill>
                <a:latin typeface="Arial" charset="0"/>
              </a:rPr>
              <a:t>VALUE</a:t>
            </a:r>
          </a:p>
        </p:txBody>
      </p:sp>
      <p:sp>
        <p:nvSpPr>
          <p:cNvPr id="251921" name="Rectangle 39"/>
          <p:cNvSpPr>
            <a:spLocks noChangeArrowheads="1"/>
          </p:cNvSpPr>
          <p:nvPr/>
        </p:nvSpPr>
        <p:spPr bwMode="auto">
          <a:xfrm>
            <a:off x="5934075" y="2933700"/>
            <a:ext cx="1371600" cy="631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41275" rIns="80962" bIns="41275">
            <a:spAutoFit/>
          </a:bodyPr>
          <a:lstStyle/>
          <a:p>
            <a:pPr defTabSz="804863" eaLnBrk="0" hangingPunct="0"/>
            <a:r>
              <a:rPr lang="en-US" sz="1800" b="1" i="1">
                <a:solidFill>
                  <a:schemeClr val="bg1"/>
                </a:solidFill>
                <a:latin typeface="Arial" charset="0"/>
              </a:rPr>
              <a:t>VALUE STREAM</a:t>
            </a:r>
          </a:p>
        </p:txBody>
      </p:sp>
      <p:sp>
        <p:nvSpPr>
          <p:cNvPr id="251922" name="Rectangle 40"/>
          <p:cNvSpPr>
            <a:spLocks noChangeArrowheads="1"/>
          </p:cNvSpPr>
          <p:nvPr/>
        </p:nvSpPr>
        <p:spPr bwMode="auto">
          <a:xfrm>
            <a:off x="7162800" y="1874838"/>
            <a:ext cx="1731963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latin typeface="Arial" charset="0"/>
              </a:rPr>
              <a:t>Characterize the </a:t>
            </a:r>
            <a:r>
              <a:rPr lang="en-US" sz="1200" u="sng">
                <a:latin typeface="Arial" charset="0"/>
              </a:rPr>
              <a:t>Value Stream</a:t>
            </a:r>
            <a:r>
              <a:rPr lang="en-US" sz="1200">
                <a:latin typeface="Arial" charset="0"/>
              </a:rPr>
              <a:t> (set of activities) for each product / process while removing waste. </a:t>
            </a:r>
          </a:p>
        </p:txBody>
      </p:sp>
      <p:sp>
        <p:nvSpPr>
          <p:cNvPr id="251923" name="Rectangle 41"/>
          <p:cNvSpPr>
            <a:spLocks noChangeArrowheads="1"/>
          </p:cNvSpPr>
          <p:nvPr/>
        </p:nvSpPr>
        <p:spPr bwMode="auto">
          <a:xfrm>
            <a:off x="7010400" y="4816475"/>
            <a:ext cx="19685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latin typeface="Arial" charset="0"/>
              </a:rPr>
              <a:t>Progressive achievement of value creating steps with minimal queues and no stoppages or backflows of product, information or services</a:t>
            </a:r>
          </a:p>
        </p:txBody>
      </p:sp>
      <p:sp>
        <p:nvSpPr>
          <p:cNvPr id="251924" name="Rectangle 42"/>
          <p:cNvSpPr>
            <a:spLocks noChangeArrowheads="1"/>
          </p:cNvSpPr>
          <p:nvPr/>
        </p:nvSpPr>
        <p:spPr bwMode="auto">
          <a:xfrm>
            <a:off x="152400" y="4632325"/>
            <a:ext cx="2159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dirty="0">
                <a:solidFill>
                  <a:srgbClr val="0000CC"/>
                </a:solidFill>
                <a:latin typeface="Arial" charset="0"/>
              </a:rPr>
              <a:t>A system in which nothing is produced by a supplier until the customer signals a need</a:t>
            </a:r>
          </a:p>
        </p:txBody>
      </p:sp>
      <p:sp>
        <p:nvSpPr>
          <p:cNvPr id="251925" name="Rectangle 43"/>
          <p:cNvSpPr>
            <a:spLocks noChangeArrowheads="1"/>
          </p:cNvSpPr>
          <p:nvPr/>
        </p:nvSpPr>
        <p:spPr bwMode="auto">
          <a:xfrm>
            <a:off x="914400" y="1660525"/>
            <a:ext cx="1828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latin typeface="Arial" charset="0"/>
              </a:rPr>
              <a:t>Always compete </a:t>
            </a:r>
          </a:p>
          <a:p>
            <a:pPr eaLnBrk="0" hangingPunct="0"/>
            <a:r>
              <a:rPr lang="en-US" sz="1200">
                <a:latin typeface="Arial" charset="0"/>
              </a:rPr>
              <a:t>against perfection </a:t>
            </a:r>
          </a:p>
          <a:p>
            <a:pPr eaLnBrk="0" hangingPunct="0"/>
            <a:r>
              <a:rPr lang="en-US" sz="1200">
                <a:latin typeface="Arial" charset="0"/>
              </a:rPr>
              <a:t>not just your </a:t>
            </a:r>
          </a:p>
          <a:p>
            <a:pPr eaLnBrk="0" hangingPunct="0"/>
            <a:r>
              <a:rPr lang="en-US" sz="1200">
                <a:latin typeface="Arial" charset="0"/>
              </a:rPr>
              <a:t>current  competition</a:t>
            </a:r>
          </a:p>
        </p:txBody>
      </p:sp>
      <p:sp>
        <p:nvSpPr>
          <p:cNvPr id="251926" name="Rectangle 44"/>
          <p:cNvSpPr>
            <a:spLocks noChangeArrowheads="1"/>
          </p:cNvSpPr>
          <p:nvPr/>
        </p:nvSpPr>
        <p:spPr bwMode="auto">
          <a:xfrm>
            <a:off x="2444750" y="1143000"/>
            <a:ext cx="3944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>
                <a:latin typeface="Arial" charset="0"/>
              </a:rPr>
              <a:t>Specify </a:t>
            </a:r>
            <a:r>
              <a:rPr lang="en-US" sz="1200" i="1" u="sng">
                <a:latin typeface="Arial" charset="0"/>
              </a:rPr>
              <a:t>value</a:t>
            </a:r>
            <a:r>
              <a:rPr lang="en-US" sz="1200">
                <a:latin typeface="Arial" charset="0"/>
              </a:rPr>
              <a:t> from the perspective </a:t>
            </a:r>
          </a:p>
          <a:p>
            <a:pPr algn="ctr" eaLnBrk="0" hangingPunct="0"/>
            <a:r>
              <a:rPr lang="en-US" sz="1200">
                <a:latin typeface="Arial" charset="0"/>
              </a:rPr>
              <a:t>of the customer </a:t>
            </a:r>
          </a:p>
        </p:txBody>
      </p:sp>
      <p:sp>
        <p:nvSpPr>
          <p:cNvPr id="43" name="Slide Number Placeholder 21"/>
          <p:cNvSpPr txBox="1">
            <a:spLocks/>
          </p:cNvSpPr>
          <p:nvPr/>
        </p:nvSpPr>
        <p:spPr>
          <a:xfrm>
            <a:off x="228600" y="6324600"/>
            <a:ext cx="4572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838200"/>
          </a:xfrm>
        </p:spPr>
        <p:txBody>
          <a:bodyPr/>
          <a:lstStyle/>
          <a:p>
            <a:pPr algn="ctr"/>
            <a:r>
              <a:rPr lang="en-US" dirty="0" smtClean="0"/>
              <a:t>Single Piece Flow vs. Batching</a:t>
            </a:r>
          </a:p>
        </p:txBody>
      </p:sp>
      <p:sp>
        <p:nvSpPr>
          <p:cNvPr id="22016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2133600" cy="457200"/>
          </a:xfrm>
          <a:prstGeom prst="rect">
            <a:avLst/>
          </a:prstGeom>
          <a:noFill/>
        </p:spPr>
        <p:txBody>
          <a:bodyPr/>
          <a:lstStyle/>
          <a:p>
            <a:fld id="{FB3FFA1A-949A-45C1-86A7-AF7E56E7E403}" type="slidenum">
              <a:rPr lang="en-US" smtClean="0"/>
              <a:pPr/>
              <a:t>62</a:t>
            </a:fld>
            <a:endParaRPr lang="en-US" smtClean="0"/>
          </a:p>
        </p:txBody>
      </p:sp>
      <p:pic>
        <p:nvPicPr>
          <p:cNvPr id="220163" name="Picture 4" descr="batch_n_queu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219200"/>
            <a:ext cx="57150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0164" name="Rectangle 6"/>
          <p:cNvSpPr>
            <a:spLocks noChangeArrowheads="1"/>
          </p:cNvSpPr>
          <p:nvPr/>
        </p:nvSpPr>
        <p:spPr bwMode="auto">
          <a:xfrm>
            <a:off x="762000" y="2743200"/>
            <a:ext cx="78486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SzPct val="150000"/>
              <a:buFont typeface="Arial" charset="0"/>
              <a:buChar char="•"/>
            </a:pPr>
            <a:r>
              <a:rPr lang="en-US" dirty="0" smtClean="0"/>
              <a:t>In it’s most basic form batching causes a mismatch between supply and demand for “upstream” activities</a:t>
            </a:r>
          </a:p>
          <a:p>
            <a:pPr>
              <a:buSzPct val="150000"/>
            </a:pPr>
            <a:endParaRPr lang="en-US" dirty="0" smtClean="0"/>
          </a:p>
          <a:p>
            <a:pPr>
              <a:buSzPct val="150000"/>
              <a:buFont typeface="Arial" charset="0"/>
              <a:buChar char="•"/>
            </a:pPr>
            <a:r>
              <a:rPr lang="en-US" dirty="0" smtClean="0"/>
              <a:t>Batches are often created to gain efficiencies, but place little emphasis on creating value</a:t>
            </a:r>
          </a:p>
          <a:p>
            <a:pPr>
              <a:buSzPct val="150000"/>
            </a:pPr>
            <a:endParaRPr lang="en-US" dirty="0"/>
          </a:p>
          <a:p>
            <a:pPr>
              <a:buSzPct val="150000"/>
              <a:buFont typeface="Arial" charset="0"/>
              <a:buChar char="•"/>
            </a:pPr>
            <a:r>
              <a:rPr lang="en-US" dirty="0"/>
              <a:t> Examples </a:t>
            </a:r>
          </a:p>
          <a:p>
            <a:pPr marL="914400" lvl="1" indent="-457200">
              <a:buSzPct val="150000"/>
              <a:buFont typeface="Courier New"/>
              <a:buChar char="o"/>
            </a:pPr>
            <a:r>
              <a:rPr lang="en-US" dirty="0" smtClean="0"/>
              <a:t>Lab result reviewing</a:t>
            </a:r>
          </a:p>
          <a:p>
            <a:pPr marL="914400" lvl="1" indent="-457200">
              <a:buSzPct val="150000"/>
              <a:buFont typeface="Courier New"/>
              <a:buChar char="o"/>
            </a:pPr>
            <a:r>
              <a:rPr lang="en-US" dirty="0" smtClean="0"/>
              <a:t>Patient “call backs”</a:t>
            </a:r>
          </a:p>
          <a:p>
            <a:pPr marL="914400" lvl="1" indent="-457200">
              <a:buSzPct val="150000"/>
              <a:buFont typeface="Courier New"/>
              <a:buChar char="o"/>
            </a:pPr>
            <a:r>
              <a:rPr lang="en-US" dirty="0" smtClean="0"/>
              <a:t>Patient scheduling</a:t>
            </a:r>
            <a:endParaRPr lang="en-US" dirty="0"/>
          </a:p>
          <a:p>
            <a:pPr>
              <a:buSzPct val="150000"/>
              <a:buFont typeface="Arial" charset="0"/>
              <a:buChar char="•"/>
            </a:pPr>
            <a:endParaRPr lang="en-US" dirty="0"/>
          </a:p>
          <a:p>
            <a:pPr>
              <a:buSzPct val="150000"/>
              <a:buFont typeface="Arial" charset="0"/>
              <a:buChar char="•"/>
            </a:pPr>
            <a:r>
              <a:rPr lang="en-US" dirty="0"/>
              <a:t> Flow is created by eliminating queues and stops</a:t>
            </a:r>
          </a:p>
          <a:p>
            <a:pPr>
              <a:buSzPct val="150000"/>
            </a:pPr>
            <a:endParaRPr lang="en-US" dirty="0"/>
          </a:p>
          <a:p>
            <a:pPr>
              <a:buSzPct val="150000"/>
            </a:pPr>
            <a:endParaRPr lang="en-US" dirty="0"/>
          </a:p>
          <a:p>
            <a:pPr>
              <a:buSzPct val="150000"/>
            </a:pPr>
            <a:endParaRPr lang="en-US" dirty="0"/>
          </a:p>
        </p:txBody>
      </p:sp>
      <p:sp>
        <p:nvSpPr>
          <p:cNvPr id="6" name="Slide Number Placeholder 21"/>
          <p:cNvSpPr txBox="1">
            <a:spLocks/>
          </p:cNvSpPr>
          <p:nvPr/>
        </p:nvSpPr>
        <p:spPr>
          <a:xfrm>
            <a:off x="228600" y="6324600"/>
            <a:ext cx="4572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/>
              <a:t>Pull Systems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>
          <a:xfrm>
            <a:off x="4114800" y="1524000"/>
            <a:ext cx="4724400" cy="4191000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US" sz="2000" dirty="0" smtClean="0"/>
              <a:t>Pull = response to demand</a:t>
            </a:r>
          </a:p>
          <a:p>
            <a:pPr eaLnBrk="1" hangingPunct="1">
              <a:spcBef>
                <a:spcPts val="600"/>
              </a:spcBef>
            </a:pPr>
            <a:endParaRPr lang="en-US" sz="2000" dirty="0" smtClean="0"/>
          </a:p>
          <a:p>
            <a:pPr eaLnBrk="1" hangingPunct="1">
              <a:spcBef>
                <a:spcPts val="600"/>
              </a:spcBef>
            </a:pPr>
            <a:r>
              <a:rPr lang="en-US" sz="2000" dirty="0" smtClean="0"/>
              <a:t>Pull means the patient is getting what they want, when they want it, in the right amount.</a:t>
            </a:r>
          </a:p>
          <a:p>
            <a:pPr eaLnBrk="1" hangingPunct="1">
              <a:spcBef>
                <a:spcPts val="600"/>
              </a:spcBef>
              <a:buNone/>
            </a:pPr>
            <a:endParaRPr lang="en-US" sz="2000" dirty="0" smtClean="0"/>
          </a:p>
          <a:p>
            <a:pPr eaLnBrk="1" hangingPunct="1">
              <a:spcBef>
                <a:spcPts val="600"/>
              </a:spcBef>
            </a:pPr>
            <a:r>
              <a:rPr lang="en-US" sz="2000" dirty="0" smtClean="0"/>
              <a:t>EXAMPLE: Provider determines that their patient needs a referral to a cardiologist. Cardiology office is called and appointment is set up before patient leaves office. Value was just added!</a:t>
            </a:r>
            <a:endParaRPr lang="en-US" sz="1600" i="1" dirty="0" smtClean="0"/>
          </a:p>
        </p:txBody>
      </p:sp>
      <p:pic>
        <p:nvPicPr>
          <p:cNvPr id="314371" name="Picture 3"/>
          <p:cNvPicPr>
            <a:picLocks noChangeAspect="1" noChangeArrowheads="1"/>
          </p:cNvPicPr>
          <p:nvPr/>
        </p:nvPicPr>
        <p:blipFill>
          <a:blip r:embed="rId3" cstate="print"/>
          <a:srcRect l="7547" t="12526" r="7547" b="8465"/>
          <a:stretch>
            <a:fillRect/>
          </a:stretch>
        </p:blipFill>
        <p:spPr bwMode="auto">
          <a:xfrm>
            <a:off x="76200" y="1524000"/>
            <a:ext cx="398008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 bwMode="auto">
          <a:xfrm>
            <a:off x="457200" y="1295400"/>
            <a:ext cx="3200400" cy="40011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Candara" pitchFamily="34" charset="0"/>
              </a:rPr>
              <a:t>PUSH</a:t>
            </a:r>
            <a:endParaRPr lang="en-US" sz="20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457200" y="3962400"/>
            <a:ext cx="3200400" cy="40011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Candara" pitchFamily="34" charset="0"/>
              </a:rPr>
              <a:t>PULL</a:t>
            </a:r>
            <a:endParaRPr lang="en-US" sz="20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8" name="Slide Number Placeholder 21"/>
          <p:cNvSpPr txBox="1">
            <a:spLocks/>
          </p:cNvSpPr>
          <p:nvPr/>
        </p:nvSpPr>
        <p:spPr>
          <a:xfrm>
            <a:off x="228600" y="6553200"/>
            <a:ext cx="4572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15962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 Census vs. Provider Staffing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19642E-12DF-4D8D-B481-68972CA4FE48}" type="slidenum">
              <a:rPr lang="en-US" smtClean="0"/>
              <a:pPr/>
              <a:t>64</a:t>
            </a:fld>
            <a:endParaRPr lang="en-US"/>
          </a:p>
        </p:txBody>
      </p:sp>
      <p:graphicFrame>
        <p:nvGraphicFramePr>
          <p:cNvPr id="4" name="Chart 3"/>
          <p:cNvGraphicFramePr/>
          <p:nvPr/>
        </p:nvGraphicFramePr>
        <p:xfrm>
          <a:off x="1447800" y="1600200"/>
          <a:ext cx="6096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783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9906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/>
              <a:t>Standardized Work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600200"/>
            <a:ext cx="7313613" cy="3352800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US" sz="2000" dirty="0" smtClean="0"/>
              <a:t>Well defined, precise procedures for each role</a:t>
            </a:r>
          </a:p>
          <a:p>
            <a:pPr lvl="1" eaLnBrk="1" hangingPunct="1">
              <a:spcBef>
                <a:spcPts val="600"/>
              </a:spcBef>
            </a:pPr>
            <a:r>
              <a:rPr lang="en-US" sz="1800" dirty="0" smtClean="0"/>
              <a:t>Includes the work sequence, equipment and inventory required</a:t>
            </a:r>
            <a:endParaRPr lang="en-US" sz="2000" dirty="0" smtClean="0"/>
          </a:p>
          <a:p>
            <a:pPr eaLnBrk="1" hangingPunct="1">
              <a:spcBef>
                <a:spcPts val="600"/>
              </a:spcBef>
            </a:pPr>
            <a:r>
              <a:rPr lang="en-US" sz="2000" dirty="0" smtClean="0"/>
              <a:t>Key to continually improving a process</a:t>
            </a:r>
          </a:p>
          <a:p>
            <a:pPr eaLnBrk="1" hangingPunct="1">
              <a:spcBef>
                <a:spcPts val="600"/>
              </a:spcBef>
            </a:pPr>
            <a:r>
              <a:rPr lang="en-US" sz="2000" dirty="0" smtClean="0"/>
              <a:t>Reduces variation</a:t>
            </a:r>
          </a:p>
          <a:p>
            <a:pPr eaLnBrk="1" hangingPunct="1">
              <a:spcBef>
                <a:spcPts val="600"/>
              </a:spcBef>
            </a:pPr>
            <a:r>
              <a:rPr lang="en-US" sz="2000" dirty="0" smtClean="0"/>
              <a:t>Can include diagrams or plan view of workstations</a:t>
            </a:r>
          </a:p>
          <a:p>
            <a:pPr eaLnBrk="1" hangingPunct="1">
              <a:spcBef>
                <a:spcPts val="600"/>
              </a:spcBef>
            </a:pPr>
            <a:r>
              <a:rPr lang="en-US" sz="2000" dirty="0" smtClean="0"/>
              <a:t>Visual pictures or video supplement can be very helpful</a:t>
            </a:r>
          </a:p>
        </p:txBody>
      </p:sp>
      <p:sp>
        <p:nvSpPr>
          <p:cNvPr id="7" name="Slide Number Placeholder 21"/>
          <p:cNvSpPr txBox="1">
            <a:spLocks/>
          </p:cNvSpPr>
          <p:nvPr/>
        </p:nvSpPr>
        <p:spPr>
          <a:xfrm>
            <a:off x="228600" y="6324600"/>
            <a:ext cx="4572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85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/>
              <a:t>Standardized Work Components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Work Element (Major Step)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Time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Key Points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Reasons for Key Points</a:t>
            </a: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228600" y="6324600"/>
            <a:ext cx="4572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/>
              <a:t>5 Guiding Principles of Lean</a:t>
            </a:r>
          </a:p>
        </p:txBody>
      </p:sp>
      <p:sp>
        <p:nvSpPr>
          <p:cNvPr id="3678212" name="Oval 4"/>
          <p:cNvSpPr>
            <a:spLocks noChangeArrowheads="1"/>
          </p:cNvSpPr>
          <p:nvPr/>
        </p:nvSpPr>
        <p:spPr bwMode="auto">
          <a:xfrm>
            <a:off x="1355725" y="2473325"/>
            <a:ext cx="1520825" cy="127158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Clr>
                <a:srgbClr val="151C77"/>
              </a:buClr>
              <a:buSzPct val="80000"/>
              <a:buFont typeface="Wingdings" pitchFamily="2" charset="2"/>
              <a:buChar char="•"/>
              <a:defRPr/>
            </a:pPr>
            <a:endParaRPr lang="en-US" sz="1400" i="1">
              <a:latin typeface="Arial" pitchFamily="34" charset="0"/>
            </a:endParaRPr>
          </a:p>
        </p:txBody>
      </p:sp>
      <p:sp>
        <p:nvSpPr>
          <p:cNvPr id="3678213" name="Oval 5"/>
          <p:cNvSpPr>
            <a:spLocks noChangeArrowheads="1"/>
          </p:cNvSpPr>
          <p:nvPr/>
        </p:nvSpPr>
        <p:spPr bwMode="auto">
          <a:xfrm>
            <a:off x="2322513" y="4529138"/>
            <a:ext cx="1520825" cy="1266825"/>
          </a:xfrm>
          <a:prstGeom prst="ellipse">
            <a:avLst/>
          </a:prstGeom>
          <a:gradFill flip="none" rotWithShape="1">
            <a:gsLst>
              <a:gs pos="0">
                <a:srgbClr val="6666FF">
                  <a:shade val="30000"/>
                  <a:satMod val="115000"/>
                </a:srgbClr>
              </a:gs>
              <a:gs pos="50000">
                <a:srgbClr val="6666FF">
                  <a:shade val="67500"/>
                  <a:satMod val="115000"/>
                </a:srgbClr>
              </a:gs>
              <a:gs pos="100000">
                <a:srgbClr val="6666FF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Clr>
                <a:srgbClr val="151C77"/>
              </a:buClr>
              <a:buSzPct val="80000"/>
              <a:buFont typeface="Wingdings" pitchFamily="2" charset="2"/>
              <a:buChar char="•"/>
              <a:defRPr/>
            </a:pPr>
            <a:endParaRPr lang="en-US" sz="1400" i="1">
              <a:latin typeface="Arial" pitchFamily="34" charset="0"/>
            </a:endParaRPr>
          </a:p>
        </p:txBody>
      </p:sp>
      <p:sp>
        <p:nvSpPr>
          <p:cNvPr id="3678214" name="Oval 6"/>
          <p:cNvSpPr>
            <a:spLocks noChangeArrowheads="1"/>
          </p:cNvSpPr>
          <p:nvPr/>
        </p:nvSpPr>
        <p:spPr bwMode="auto">
          <a:xfrm>
            <a:off x="4954588" y="4387850"/>
            <a:ext cx="1520825" cy="1271588"/>
          </a:xfrm>
          <a:prstGeom prst="ellipse">
            <a:avLst/>
          </a:prstGeom>
          <a:gradFill flip="none" rotWithShape="1">
            <a:gsLst>
              <a:gs pos="0">
                <a:srgbClr val="6666FF">
                  <a:shade val="30000"/>
                  <a:satMod val="115000"/>
                </a:srgbClr>
              </a:gs>
              <a:gs pos="50000">
                <a:srgbClr val="6666FF">
                  <a:shade val="67500"/>
                  <a:satMod val="115000"/>
                </a:srgbClr>
              </a:gs>
              <a:gs pos="100000">
                <a:srgbClr val="6666FF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Clr>
                <a:srgbClr val="151C77"/>
              </a:buClr>
              <a:buSzPct val="80000"/>
              <a:buFont typeface="Wingdings" pitchFamily="2" charset="2"/>
              <a:buChar char="•"/>
              <a:defRPr/>
            </a:pPr>
            <a:endParaRPr lang="en-US" sz="1400" i="1">
              <a:latin typeface="Arial" pitchFamily="34" charset="0"/>
            </a:endParaRPr>
          </a:p>
        </p:txBody>
      </p:sp>
      <p:sp>
        <p:nvSpPr>
          <p:cNvPr id="3678215" name="Oval 7"/>
          <p:cNvSpPr>
            <a:spLocks noChangeArrowheads="1"/>
          </p:cNvSpPr>
          <p:nvPr/>
        </p:nvSpPr>
        <p:spPr bwMode="auto">
          <a:xfrm>
            <a:off x="5721350" y="2535238"/>
            <a:ext cx="1520825" cy="1271587"/>
          </a:xfrm>
          <a:prstGeom prst="ellipse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tint val="53725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Clr>
                <a:srgbClr val="151C77"/>
              </a:buClr>
              <a:buSzPct val="80000"/>
              <a:buFont typeface="Wingdings" pitchFamily="2" charset="2"/>
              <a:buChar char="•"/>
              <a:defRPr/>
            </a:pPr>
            <a:endParaRPr lang="en-US" sz="1400" i="1">
              <a:latin typeface="Arial" pitchFamily="34" charset="0"/>
            </a:endParaRPr>
          </a:p>
        </p:txBody>
      </p:sp>
      <p:sp>
        <p:nvSpPr>
          <p:cNvPr id="3678216" name="Oval 8"/>
          <p:cNvSpPr>
            <a:spLocks noChangeArrowheads="1"/>
          </p:cNvSpPr>
          <p:nvPr/>
        </p:nvSpPr>
        <p:spPr bwMode="auto">
          <a:xfrm>
            <a:off x="3556000" y="1525588"/>
            <a:ext cx="1520825" cy="1270000"/>
          </a:xfrm>
          <a:prstGeom prst="ellipse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tint val="53725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buClr>
                <a:srgbClr val="151C77"/>
              </a:buClr>
              <a:buSzPct val="80000"/>
              <a:buFont typeface="Wingdings" pitchFamily="2" charset="2"/>
              <a:buChar char="•"/>
              <a:defRPr/>
            </a:pPr>
            <a:endParaRPr lang="en-US" sz="1400" i="1">
              <a:latin typeface="Arial" pitchFamily="34" charset="0"/>
            </a:endParaRPr>
          </a:p>
        </p:txBody>
      </p:sp>
      <p:grpSp>
        <p:nvGrpSpPr>
          <p:cNvPr id="305160" name="Group 9"/>
          <p:cNvGrpSpPr>
            <a:grpSpLocks/>
          </p:cNvGrpSpPr>
          <p:nvPr/>
        </p:nvGrpSpPr>
        <p:grpSpPr bwMode="auto">
          <a:xfrm>
            <a:off x="1790700" y="3829050"/>
            <a:ext cx="619125" cy="766763"/>
            <a:chOff x="861" y="2578"/>
            <a:chExt cx="493" cy="664"/>
          </a:xfrm>
        </p:grpSpPr>
        <p:sp>
          <p:nvSpPr>
            <p:cNvPr id="3678218" name="Freeform 10"/>
            <p:cNvSpPr>
              <a:spLocks/>
            </p:cNvSpPr>
            <p:nvPr/>
          </p:nvSpPr>
          <p:spPr bwMode="auto">
            <a:xfrm>
              <a:off x="861" y="2629"/>
              <a:ext cx="493" cy="613"/>
            </a:xfrm>
            <a:custGeom>
              <a:avLst/>
              <a:gdLst/>
              <a:ahLst/>
              <a:cxnLst>
                <a:cxn ang="0">
                  <a:pos x="456" y="605"/>
                </a:cxn>
                <a:cxn ang="0">
                  <a:pos x="426" y="593"/>
                </a:cxn>
                <a:cxn ang="0">
                  <a:pos x="393" y="578"/>
                </a:cxn>
                <a:cxn ang="0">
                  <a:pos x="365" y="558"/>
                </a:cxn>
                <a:cxn ang="0">
                  <a:pos x="331" y="531"/>
                </a:cxn>
                <a:cxn ang="0">
                  <a:pos x="301" y="499"/>
                </a:cxn>
                <a:cxn ang="0">
                  <a:pos x="270" y="461"/>
                </a:cxn>
                <a:cxn ang="0">
                  <a:pos x="243" y="422"/>
                </a:cxn>
                <a:cxn ang="0">
                  <a:pos x="214" y="383"/>
                </a:cxn>
                <a:cxn ang="0">
                  <a:pos x="188" y="340"/>
                </a:cxn>
                <a:cxn ang="0">
                  <a:pos x="163" y="294"/>
                </a:cxn>
                <a:cxn ang="0">
                  <a:pos x="142" y="243"/>
                </a:cxn>
                <a:cxn ang="0">
                  <a:pos x="124" y="195"/>
                </a:cxn>
                <a:cxn ang="0">
                  <a:pos x="113" y="150"/>
                </a:cxn>
                <a:cxn ang="0">
                  <a:pos x="20" y="129"/>
                </a:cxn>
                <a:cxn ang="0">
                  <a:pos x="51" y="115"/>
                </a:cxn>
                <a:cxn ang="0">
                  <a:pos x="77" y="99"/>
                </a:cxn>
                <a:cxn ang="0">
                  <a:pos x="100" y="84"/>
                </a:cxn>
                <a:cxn ang="0">
                  <a:pos x="121" y="65"/>
                </a:cxn>
                <a:cxn ang="0">
                  <a:pos x="149" y="40"/>
                </a:cxn>
                <a:cxn ang="0">
                  <a:pos x="172" y="11"/>
                </a:cxn>
                <a:cxn ang="0">
                  <a:pos x="191" y="7"/>
                </a:cxn>
                <a:cxn ang="0">
                  <a:pos x="206" y="29"/>
                </a:cxn>
                <a:cxn ang="0">
                  <a:pos x="225" y="54"/>
                </a:cxn>
                <a:cxn ang="0">
                  <a:pos x="244" y="72"/>
                </a:cxn>
                <a:cxn ang="0">
                  <a:pos x="267" y="93"/>
                </a:cxn>
                <a:cxn ang="0">
                  <a:pos x="288" y="113"/>
                </a:cxn>
                <a:cxn ang="0">
                  <a:pos x="309" y="131"/>
                </a:cxn>
                <a:cxn ang="0">
                  <a:pos x="329" y="147"/>
                </a:cxn>
                <a:cxn ang="0">
                  <a:pos x="358" y="166"/>
                </a:cxn>
                <a:cxn ang="0">
                  <a:pos x="243" y="192"/>
                </a:cxn>
                <a:cxn ang="0">
                  <a:pos x="260" y="261"/>
                </a:cxn>
                <a:cxn ang="0">
                  <a:pos x="274" y="306"/>
                </a:cxn>
                <a:cxn ang="0">
                  <a:pos x="297" y="361"/>
                </a:cxn>
                <a:cxn ang="0">
                  <a:pos x="316" y="403"/>
                </a:cxn>
                <a:cxn ang="0">
                  <a:pos x="331" y="432"/>
                </a:cxn>
                <a:cxn ang="0">
                  <a:pos x="352" y="470"/>
                </a:cxn>
                <a:cxn ang="0">
                  <a:pos x="371" y="495"/>
                </a:cxn>
                <a:cxn ang="0">
                  <a:pos x="399" y="524"/>
                </a:cxn>
                <a:cxn ang="0">
                  <a:pos x="430" y="548"/>
                </a:cxn>
                <a:cxn ang="0">
                  <a:pos x="492" y="578"/>
                </a:cxn>
              </a:cxnLst>
              <a:rect l="0" t="0" r="r" b="b"/>
              <a:pathLst>
                <a:path w="493" h="613">
                  <a:moveTo>
                    <a:pt x="487" y="612"/>
                  </a:moveTo>
                  <a:lnTo>
                    <a:pt x="456" y="605"/>
                  </a:lnTo>
                  <a:lnTo>
                    <a:pt x="444" y="599"/>
                  </a:lnTo>
                  <a:lnTo>
                    <a:pt x="426" y="593"/>
                  </a:lnTo>
                  <a:lnTo>
                    <a:pt x="410" y="585"/>
                  </a:lnTo>
                  <a:lnTo>
                    <a:pt x="393" y="578"/>
                  </a:lnTo>
                  <a:lnTo>
                    <a:pt x="378" y="569"/>
                  </a:lnTo>
                  <a:lnTo>
                    <a:pt x="365" y="558"/>
                  </a:lnTo>
                  <a:lnTo>
                    <a:pt x="350" y="548"/>
                  </a:lnTo>
                  <a:lnTo>
                    <a:pt x="331" y="531"/>
                  </a:lnTo>
                  <a:lnTo>
                    <a:pt x="316" y="515"/>
                  </a:lnTo>
                  <a:lnTo>
                    <a:pt x="301" y="499"/>
                  </a:lnTo>
                  <a:lnTo>
                    <a:pt x="283" y="481"/>
                  </a:lnTo>
                  <a:lnTo>
                    <a:pt x="270" y="461"/>
                  </a:lnTo>
                  <a:lnTo>
                    <a:pt x="254" y="440"/>
                  </a:lnTo>
                  <a:lnTo>
                    <a:pt x="243" y="422"/>
                  </a:lnTo>
                  <a:lnTo>
                    <a:pt x="226" y="400"/>
                  </a:lnTo>
                  <a:lnTo>
                    <a:pt x="214" y="383"/>
                  </a:lnTo>
                  <a:lnTo>
                    <a:pt x="200" y="361"/>
                  </a:lnTo>
                  <a:lnTo>
                    <a:pt x="188" y="340"/>
                  </a:lnTo>
                  <a:lnTo>
                    <a:pt x="175" y="314"/>
                  </a:lnTo>
                  <a:lnTo>
                    <a:pt x="163" y="294"/>
                  </a:lnTo>
                  <a:lnTo>
                    <a:pt x="153" y="268"/>
                  </a:lnTo>
                  <a:lnTo>
                    <a:pt x="142" y="243"/>
                  </a:lnTo>
                  <a:lnTo>
                    <a:pt x="132" y="220"/>
                  </a:lnTo>
                  <a:lnTo>
                    <a:pt x="124" y="195"/>
                  </a:lnTo>
                  <a:lnTo>
                    <a:pt x="118" y="173"/>
                  </a:lnTo>
                  <a:lnTo>
                    <a:pt x="113" y="150"/>
                  </a:lnTo>
                  <a:lnTo>
                    <a:pt x="0" y="138"/>
                  </a:lnTo>
                  <a:lnTo>
                    <a:pt x="20" y="129"/>
                  </a:lnTo>
                  <a:lnTo>
                    <a:pt x="34" y="122"/>
                  </a:lnTo>
                  <a:lnTo>
                    <a:pt x="51" y="115"/>
                  </a:lnTo>
                  <a:lnTo>
                    <a:pt x="65" y="108"/>
                  </a:lnTo>
                  <a:lnTo>
                    <a:pt x="77" y="99"/>
                  </a:lnTo>
                  <a:lnTo>
                    <a:pt x="89" y="93"/>
                  </a:lnTo>
                  <a:lnTo>
                    <a:pt x="100" y="84"/>
                  </a:lnTo>
                  <a:lnTo>
                    <a:pt x="110" y="76"/>
                  </a:lnTo>
                  <a:lnTo>
                    <a:pt x="121" y="65"/>
                  </a:lnTo>
                  <a:lnTo>
                    <a:pt x="134" y="53"/>
                  </a:lnTo>
                  <a:lnTo>
                    <a:pt x="149" y="40"/>
                  </a:lnTo>
                  <a:lnTo>
                    <a:pt x="161" y="26"/>
                  </a:lnTo>
                  <a:lnTo>
                    <a:pt x="172" y="11"/>
                  </a:lnTo>
                  <a:lnTo>
                    <a:pt x="184" y="0"/>
                  </a:lnTo>
                  <a:lnTo>
                    <a:pt x="191" y="7"/>
                  </a:lnTo>
                  <a:lnTo>
                    <a:pt x="198" y="20"/>
                  </a:lnTo>
                  <a:lnTo>
                    <a:pt x="206" y="29"/>
                  </a:lnTo>
                  <a:lnTo>
                    <a:pt x="216" y="43"/>
                  </a:lnTo>
                  <a:lnTo>
                    <a:pt x="225" y="54"/>
                  </a:lnTo>
                  <a:lnTo>
                    <a:pt x="235" y="64"/>
                  </a:lnTo>
                  <a:lnTo>
                    <a:pt x="244" y="72"/>
                  </a:lnTo>
                  <a:lnTo>
                    <a:pt x="254" y="84"/>
                  </a:lnTo>
                  <a:lnTo>
                    <a:pt x="267" y="93"/>
                  </a:lnTo>
                  <a:lnTo>
                    <a:pt x="276" y="104"/>
                  </a:lnTo>
                  <a:lnTo>
                    <a:pt x="288" y="113"/>
                  </a:lnTo>
                  <a:lnTo>
                    <a:pt x="298" y="124"/>
                  </a:lnTo>
                  <a:lnTo>
                    <a:pt x="309" y="131"/>
                  </a:lnTo>
                  <a:lnTo>
                    <a:pt x="320" y="139"/>
                  </a:lnTo>
                  <a:lnTo>
                    <a:pt x="329" y="147"/>
                  </a:lnTo>
                  <a:lnTo>
                    <a:pt x="341" y="155"/>
                  </a:lnTo>
                  <a:lnTo>
                    <a:pt x="358" y="166"/>
                  </a:lnTo>
                  <a:lnTo>
                    <a:pt x="238" y="161"/>
                  </a:lnTo>
                  <a:lnTo>
                    <a:pt x="243" y="192"/>
                  </a:lnTo>
                  <a:lnTo>
                    <a:pt x="248" y="216"/>
                  </a:lnTo>
                  <a:lnTo>
                    <a:pt x="260" y="261"/>
                  </a:lnTo>
                  <a:lnTo>
                    <a:pt x="267" y="282"/>
                  </a:lnTo>
                  <a:lnTo>
                    <a:pt x="274" y="306"/>
                  </a:lnTo>
                  <a:lnTo>
                    <a:pt x="287" y="340"/>
                  </a:lnTo>
                  <a:lnTo>
                    <a:pt x="297" y="361"/>
                  </a:lnTo>
                  <a:lnTo>
                    <a:pt x="307" y="385"/>
                  </a:lnTo>
                  <a:lnTo>
                    <a:pt x="316" y="403"/>
                  </a:lnTo>
                  <a:lnTo>
                    <a:pt x="323" y="417"/>
                  </a:lnTo>
                  <a:lnTo>
                    <a:pt x="331" y="432"/>
                  </a:lnTo>
                  <a:lnTo>
                    <a:pt x="340" y="449"/>
                  </a:lnTo>
                  <a:lnTo>
                    <a:pt x="352" y="470"/>
                  </a:lnTo>
                  <a:lnTo>
                    <a:pt x="361" y="484"/>
                  </a:lnTo>
                  <a:lnTo>
                    <a:pt x="371" y="495"/>
                  </a:lnTo>
                  <a:lnTo>
                    <a:pt x="388" y="511"/>
                  </a:lnTo>
                  <a:lnTo>
                    <a:pt x="399" y="524"/>
                  </a:lnTo>
                  <a:lnTo>
                    <a:pt x="416" y="536"/>
                  </a:lnTo>
                  <a:lnTo>
                    <a:pt x="430" y="548"/>
                  </a:lnTo>
                  <a:lnTo>
                    <a:pt x="448" y="559"/>
                  </a:lnTo>
                  <a:lnTo>
                    <a:pt x="492" y="578"/>
                  </a:lnTo>
                  <a:lnTo>
                    <a:pt x="487" y="612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19" name="Freeform 11"/>
            <p:cNvSpPr>
              <a:spLocks/>
            </p:cNvSpPr>
            <p:nvPr/>
          </p:nvSpPr>
          <p:spPr bwMode="auto">
            <a:xfrm>
              <a:off x="1108" y="2742"/>
              <a:ext cx="120" cy="51"/>
            </a:xfrm>
            <a:custGeom>
              <a:avLst/>
              <a:gdLst/>
              <a:ahLst/>
              <a:cxnLst>
                <a:cxn ang="0">
                  <a:pos x="111" y="51"/>
                </a:cxn>
                <a:cxn ang="0">
                  <a:pos x="117" y="5"/>
                </a:cxn>
                <a:cxn ang="0">
                  <a:pos x="0" y="0"/>
                </a:cxn>
                <a:cxn ang="0">
                  <a:pos x="0" y="22"/>
                </a:cxn>
                <a:cxn ang="0">
                  <a:pos x="5" y="45"/>
                </a:cxn>
                <a:cxn ang="0">
                  <a:pos x="111" y="51"/>
                </a:cxn>
              </a:cxnLst>
              <a:rect l="0" t="0" r="r" b="b"/>
              <a:pathLst>
                <a:path w="118" h="52">
                  <a:moveTo>
                    <a:pt x="111" y="51"/>
                  </a:moveTo>
                  <a:lnTo>
                    <a:pt x="117" y="5"/>
                  </a:lnTo>
                  <a:lnTo>
                    <a:pt x="0" y="0"/>
                  </a:lnTo>
                  <a:lnTo>
                    <a:pt x="0" y="22"/>
                  </a:lnTo>
                  <a:lnTo>
                    <a:pt x="5" y="45"/>
                  </a:lnTo>
                  <a:lnTo>
                    <a:pt x="111" y="51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0" name="Freeform 12"/>
            <p:cNvSpPr>
              <a:spLocks/>
            </p:cNvSpPr>
            <p:nvPr/>
          </p:nvSpPr>
          <p:spPr bwMode="auto">
            <a:xfrm>
              <a:off x="862" y="2722"/>
              <a:ext cx="116" cy="58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6" y="0"/>
                </a:cxn>
                <a:cxn ang="0">
                  <a:pos x="116" y="6"/>
                </a:cxn>
                <a:cxn ang="0">
                  <a:pos x="110" y="57"/>
                </a:cxn>
                <a:cxn ang="0">
                  <a:pos x="0" y="41"/>
                </a:cxn>
              </a:cxnLst>
              <a:rect l="0" t="0" r="r" b="b"/>
              <a:pathLst>
                <a:path w="117" h="58">
                  <a:moveTo>
                    <a:pt x="0" y="41"/>
                  </a:moveTo>
                  <a:lnTo>
                    <a:pt x="6" y="0"/>
                  </a:lnTo>
                  <a:lnTo>
                    <a:pt x="116" y="6"/>
                  </a:lnTo>
                  <a:lnTo>
                    <a:pt x="110" y="57"/>
                  </a:lnTo>
                  <a:lnTo>
                    <a:pt x="0" y="41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1" name="Freeform 13"/>
            <p:cNvSpPr>
              <a:spLocks/>
            </p:cNvSpPr>
            <p:nvPr/>
          </p:nvSpPr>
          <p:spPr bwMode="auto">
            <a:xfrm>
              <a:off x="867" y="2578"/>
              <a:ext cx="487" cy="628"/>
            </a:xfrm>
            <a:custGeom>
              <a:avLst/>
              <a:gdLst/>
              <a:ahLst/>
              <a:cxnLst>
                <a:cxn ang="0">
                  <a:pos x="457" y="620"/>
                </a:cxn>
                <a:cxn ang="0">
                  <a:pos x="426" y="608"/>
                </a:cxn>
                <a:cxn ang="0">
                  <a:pos x="393" y="594"/>
                </a:cxn>
                <a:cxn ang="0">
                  <a:pos x="363" y="572"/>
                </a:cxn>
                <a:cxn ang="0">
                  <a:pos x="332" y="546"/>
                </a:cxn>
                <a:cxn ang="0">
                  <a:pos x="300" y="514"/>
                </a:cxn>
                <a:cxn ang="0">
                  <a:pos x="268" y="474"/>
                </a:cxn>
                <a:cxn ang="0">
                  <a:pos x="241" y="434"/>
                </a:cxn>
                <a:cxn ang="0">
                  <a:pos x="213" y="394"/>
                </a:cxn>
                <a:cxn ang="0">
                  <a:pos x="188" y="351"/>
                </a:cxn>
                <a:cxn ang="0">
                  <a:pos x="164" y="302"/>
                </a:cxn>
                <a:cxn ang="0">
                  <a:pos x="142" y="252"/>
                </a:cxn>
                <a:cxn ang="0">
                  <a:pos x="124" y="201"/>
                </a:cxn>
                <a:cxn ang="0">
                  <a:pos x="114" y="156"/>
                </a:cxn>
                <a:cxn ang="0">
                  <a:pos x="20" y="137"/>
                </a:cxn>
                <a:cxn ang="0">
                  <a:pos x="51" y="121"/>
                </a:cxn>
                <a:cxn ang="0">
                  <a:pos x="78" y="105"/>
                </a:cxn>
                <a:cxn ang="0">
                  <a:pos x="101" y="89"/>
                </a:cxn>
                <a:cxn ang="0">
                  <a:pos x="122" y="70"/>
                </a:cxn>
                <a:cxn ang="0">
                  <a:pos x="150" y="43"/>
                </a:cxn>
                <a:cxn ang="0">
                  <a:pos x="174" y="12"/>
                </a:cxn>
                <a:cxn ang="0">
                  <a:pos x="192" y="10"/>
                </a:cxn>
                <a:cxn ang="0">
                  <a:pos x="207" y="32"/>
                </a:cxn>
                <a:cxn ang="0">
                  <a:pos x="227" y="57"/>
                </a:cxn>
                <a:cxn ang="0">
                  <a:pos x="245" y="76"/>
                </a:cxn>
                <a:cxn ang="0">
                  <a:pos x="268" y="96"/>
                </a:cxn>
                <a:cxn ang="0">
                  <a:pos x="288" y="117"/>
                </a:cxn>
                <a:cxn ang="0">
                  <a:pos x="310" y="135"/>
                </a:cxn>
                <a:cxn ang="0">
                  <a:pos x="330" y="150"/>
                </a:cxn>
                <a:cxn ang="0">
                  <a:pos x="358" y="170"/>
                </a:cxn>
                <a:cxn ang="0">
                  <a:pos x="242" y="198"/>
                </a:cxn>
                <a:cxn ang="0">
                  <a:pos x="261" y="269"/>
                </a:cxn>
                <a:cxn ang="0">
                  <a:pos x="274" y="313"/>
                </a:cxn>
                <a:cxn ang="0">
                  <a:pos x="295" y="373"/>
                </a:cxn>
                <a:cxn ang="0">
                  <a:pos x="314" y="419"/>
                </a:cxn>
                <a:cxn ang="0">
                  <a:pos x="330" y="454"/>
                </a:cxn>
                <a:cxn ang="0">
                  <a:pos x="350" y="492"/>
                </a:cxn>
                <a:cxn ang="0">
                  <a:pos x="372" y="526"/>
                </a:cxn>
                <a:cxn ang="0">
                  <a:pos x="398" y="555"/>
                </a:cxn>
                <a:cxn ang="0">
                  <a:pos x="427" y="582"/>
                </a:cxn>
                <a:cxn ang="0">
                  <a:pos x="459" y="607"/>
                </a:cxn>
              </a:cxnLst>
              <a:rect l="0" t="0" r="r" b="b"/>
              <a:pathLst>
                <a:path w="487" h="628">
                  <a:moveTo>
                    <a:pt x="486" y="627"/>
                  </a:moveTo>
                  <a:lnTo>
                    <a:pt x="457" y="620"/>
                  </a:lnTo>
                  <a:lnTo>
                    <a:pt x="442" y="614"/>
                  </a:lnTo>
                  <a:lnTo>
                    <a:pt x="426" y="608"/>
                  </a:lnTo>
                  <a:lnTo>
                    <a:pt x="408" y="600"/>
                  </a:lnTo>
                  <a:lnTo>
                    <a:pt x="393" y="594"/>
                  </a:lnTo>
                  <a:lnTo>
                    <a:pt x="378" y="585"/>
                  </a:lnTo>
                  <a:lnTo>
                    <a:pt x="363" y="572"/>
                  </a:lnTo>
                  <a:lnTo>
                    <a:pt x="348" y="560"/>
                  </a:lnTo>
                  <a:lnTo>
                    <a:pt x="332" y="546"/>
                  </a:lnTo>
                  <a:lnTo>
                    <a:pt x="316" y="530"/>
                  </a:lnTo>
                  <a:lnTo>
                    <a:pt x="300" y="514"/>
                  </a:lnTo>
                  <a:lnTo>
                    <a:pt x="283" y="495"/>
                  </a:lnTo>
                  <a:lnTo>
                    <a:pt x="268" y="474"/>
                  </a:lnTo>
                  <a:lnTo>
                    <a:pt x="252" y="453"/>
                  </a:lnTo>
                  <a:lnTo>
                    <a:pt x="241" y="434"/>
                  </a:lnTo>
                  <a:lnTo>
                    <a:pt x="226" y="412"/>
                  </a:lnTo>
                  <a:lnTo>
                    <a:pt x="213" y="394"/>
                  </a:lnTo>
                  <a:lnTo>
                    <a:pt x="201" y="372"/>
                  </a:lnTo>
                  <a:lnTo>
                    <a:pt x="188" y="351"/>
                  </a:lnTo>
                  <a:lnTo>
                    <a:pt x="174" y="325"/>
                  </a:lnTo>
                  <a:lnTo>
                    <a:pt x="164" y="302"/>
                  </a:lnTo>
                  <a:lnTo>
                    <a:pt x="153" y="277"/>
                  </a:lnTo>
                  <a:lnTo>
                    <a:pt x="142" y="252"/>
                  </a:lnTo>
                  <a:lnTo>
                    <a:pt x="133" y="226"/>
                  </a:lnTo>
                  <a:lnTo>
                    <a:pt x="124" y="201"/>
                  </a:lnTo>
                  <a:lnTo>
                    <a:pt x="118" y="181"/>
                  </a:lnTo>
                  <a:lnTo>
                    <a:pt x="114" y="156"/>
                  </a:lnTo>
                  <a:lnTo>
                    <a:pt x="0" y="144"/>
                  </a:lnTo>
                  <a:lnTo>
                    <a:pt x="20" y="137"/>
                  </a:lnTo>
                  <a:lnTo>
                    <a:pt x="34" y="129"/>
                  </a:lnTo>
                  <a:lnTo>
                    <a:pt x="51" y="121"/>
                  </a:lnTo>
                  <a:lnTo>
                    <a:pt x="66" y="113"/>
                  </a:lnTo>
                  <a:lnTo>
                    <a:pt x="78" y="105"/>
                  </a:lnTo>
                  <a:lnTo>
                    <a:pt x="89" y="98"/>
                  </a:lnTo>
                  <a:lnTo>
                    <a:pt x="101" y="89"/>
                  </a:lnTo>
                  <a:lnTo>
                    <a:pt x="110" y="80"/>
                  </a:lnTo>
                  <a:lnTo>
                    <a:pt x="122" y="70"/>
                  </a:lnTo>
                  <a:lnTo>
                    <a:pt x="135" y="55"/>
                  </a:lnTo>
                  <a:lnTo>
                    <a:pt x="150" y="43"/>
                  </a:lnTo>
                  <a:lnTo>
                    <a:pt x="161" y="28"/>
                  </a:lnTo>
                  <a:lnTo>
                    <a:pt x="174" y="12"/>
                  </a:lnTo>
                  <a:lnTo>
                    <a:pt x="184" y="0"/>
                  </a:lnTo>
                  <a:lnTo>
                    <a:pt x="192" y="10"/>
                  </a:lnTo>
                  <a:lnTo>
                    <a:pt x="197" y="22"/>
                  </a:lnTo>
                  <a:lnTo>
                    <a:pt x="207" y="32"/>
                  </a:lnTo>
                  <a:lnTo>
                    <a:pt x="217" y="45"/>
                  </a:lnTo>
                  <a:lnTo>
                    <a:pt x="227" y="57"/>
                  </a:lnTo>
                  <a:lnTo>
                    <a:pt x="236" y="68"/>
                  </a:lnTo>
                  <a:lnTo>
                    <a:pt x="245" y="76"/>
                  </a:lnTo>
                  <a:lnTo>
                    <a:pt x="255" y="85"/>
                  </a:lnTo>
                  <a:lnTo>
                    <a:pt x="268" y="96"/>
                  </a:lnTo>
                  <a:lnTo>
                    <a:pt x="278" y="107"/>
                  </a:lnTo>
                  <a:lnTo>
                    <a:pt x="288" y="117"/>
                  </a:lnTo>
                  <a:lnTo>
                    <a:pt x="298" y="126"/>
                  </a:lnTo>
                  <a:lnTo>
                    <a:pt x="310" y="135"/>
                  </a:lnTo>
                  <a:lnTo>
                    <a:pt x="321" y="144"/>
                  </a:lnTo>
                  <a:lnTo>
                    <a:pt x="330" y="150"/>
                  </a:lnTo>
                  <a:lnTo>
                    <a:pt x="342" y="159"/>
                  </a:lnTo>
                  <a:lnTo>
                    <a:pt x="358" y="170"/>
                  </a:lnTo>
                  <a:lnTo>
                    <a:pt x="239" y="166"/>
                  </a:lnTo>
                  <a:lnTo>
                    <a:pt x="242" y="198"/>
                  </a:lnTo>
                  <a:lnTo>
                    <a:pt x="249" y="223"/>
                  </a:lnTo>
                  <a:lnTo>
                    <a:pt x="261" y="269"/>
                  </a:lnTo>
                  <a:lnTo>
                    <a:pt x="267" y="293"/>
                  </a:lnTo>
                  <a:lnTo>
                    <a:pt x="274" y="313"/>
                  </a:lnTo>
                  <a:lnTo>
                    <a:pt x="286" y="350"/>
                  </a:lnTo>
                  <a:lnTo>
                    <a:pt x="295" y="373"/>
                  </a:lnTo>
                  <a:lnTo>
                    <a:pt x="306" y="398"/>
                  </a:lnTo>
                  <a:lnTo>
                    <a:pt x="314" y="419"/>
                  </a:lnTo>
                  <a:lnTo>
                    <a:pt x="321" y="436"/>
                  </a:lnTo>
                  <a:lnTo>
                    <a:pt x="330" y="454"/>
                  </a:lnTo>
                  <a:lnTo>
                    <a:pt x="339" y="474"/>
                  </a:lnTo>
                  <a:lnTo>
                    <a:pt x="350" y="492"/>
                  </a:lnTo>
                  <a:lnTo>
                    <a:pt x="362" y="507"/>
                  </a:lnTo>
                  <a:lnTo>
                    <a:pt x="372" y="526"/>
                  </a:lnTo>
                  <a:lnTo>
                    <a:pt x="386" y="540"/>
                  </a:lnTo>
                  <a:lnTo>
                    <a:pt x="398" y="555"/>
                  </a:lnTo>
                  <a:lnTo>
                    <a:pt x="413" y="568"/>
                  </a:lnTo>
                  <a:lnTo>
                    <a:pt x="427" y="582"/>
                  </a:lnTo>
                  <a:lnTo>
                    <a:pt x="442" y="594"/>
                  </a:lnTo>
                  <a:lnTo>
                    <a:pt x="459" y="607"/>
                  </a:lnTo>
                  <a:lnTo>
                    <a:pt x="486" y="627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</p:grpSp>
      <p:grpSp>
        <p:nvGrpSpPr>
          <p:cNvPr id="305161" name="Group 14"/>
          <p:cNvGrpSpPr>
            <a:grpSpLocks/>
          </p:cNvGrpSpPr>
          <p:nvPr/>
        </p:nvGrpSpPr>
        <p:grpSpPr bwMode="auto">
          <a:xfrm>
            <a:off x="3878263" y="5348288"/>
            <a:ext cx="1139825" cy="490537"/>
            <a:chOff x="2438" y="3706"/>
            <a:chExt cx="718" cy="349"/>
          </a:xfrm>
        </p:grpSpPr>
        <p:sp>
          <p:nvSpPr>
            <p:cNvPr id="3678223" name="Freeform 15"/>
            <p:cNvSpPr>
              <a:spLocks/>
            </p:cNvSpPr>
            <p:nvPr/>
          </p:nvSpPr>
          <p:spPr bwMode="auto">
            <a:xfrm>
              <a:off x="2482" y="3730"/>
              <a:ext cx="674" cy="325"/>
            </a:xfrm>
            <a:custGeom>
              <a:avLst/>
              <a:gdLst/>
              <a:ahLst/>
              <a:cxnLst>
                <a:cxn ang="0">
                  <a:pos x="655" y="80"/>
                </a:cxn>
                <a:cxn ang="0">
                  <a:pos x="632" y="103"/>
                </a:cxn>
                <a:cxn ang="0">
                  <a:pos x="606" y="128"/>
                </a:cxn>
                <a:cxn ang="0">
                  <a:pos x="577" y="146"/>
                </a:cxn>
                <a:cxn ang="0">
                  <a:pos x="539" y="167"/>
                </a:cxn>
                <a:cxn ang="0">
                  <a:pos x="499" y="184"/>
                </a:cxn>
                <a:cxn ang="0">
                  <a:pos x="452" y="198"/>
                </a:cxn>
                <a:cxn ang="0">
                  <a:pos x="406" y="208"/>
                </a:cxn>
                <a:cxn ang="0">
                  <a:pos x="360" y="219"/>
                </a:cxn>
                <a:cxn ang="0">
                  <a:pos x="311" y="227"/>
                </a:cxn>
                <a:cxn ang="0">
                  <a:pos x="259" y="232"/>
                </a:cxn>
                <a:cxn ang="0">
                  <a:pos x="205" y="232"/>
                </a:cxn>
                <a:cxn ang="0">
                  <a:pos x="154" y="230"/>
                </a:cxn>
                <a:cxn ang="0">
                  <a:pos x="109" y="224"/>
                </a:cxn>
                <a:cxn ang="0">
                  <a:pos x="54" y="302"/>
                </a:cxn>
                <a:cxn ang="0">
                  <a:pos x="53" y="268"/>
                </a:cxn>
                <a:cxn ang="0">
                  <a:pos x="49" y="236"/>
                </a:cxn>
                <a:cxn ang="0">
                  <a:pos x="43" y="209"/>
                </a:cxn>
                <a:cxn ang="0">
                  <a:pos x="36" y="183"/>
                </a:cxn>
                <a:cxn ang="0">
                  <a:pos x="24" y="146"/>
                </a:cxn>
                <a:cxn ang="0">
                  <a:pos x="7" y="113"/>
                </a:cxn>
                <a:cxn ang="0">
                  <a:pos x="10" y="95"/>
                </a:cxn>
                <a:cxn ang="0">
                  <a:pos x="36" y="88"/>
                </a:cxn>
                <a:cxn ang="0">
                  <a:pos x="66" y="80"/>
                </a:cxn>
                <a:cxn ang="0">
                  <a:pos x="90" y="70"/>
                </a:cxn>
                <a:cxn ang="0">
                  <a:pos x="118" y="56"/>
                </a:cxn>
                <a:cxn ang="0">
                  <a:pos x="144" y="46"/>
                </a:cxn>
                <a:cxn ang="0">
                  <a:pos x="168" y="31"/>
                </a:cxn>
                <a:cxn ang="0">
                  <a:pos x="191" y="19"/>
                </a:cxn>
                <a:cxn ang="0">
                  <a:pos x="220" y="0"/>
                </a:cxn>
                <a:cxn ang="0">
                  <a:pos x="197" y="118"/>
                </a:cxn>
                <a:cxn ang="0">
                  <a:pos x="267" y="129"/>
                </a:cxn>
                <a:cxn ang="0">
                  <a:pos x="313" y="133"/>
                </a:cxn>
                <a:cxn ang="0">
                  <a:pos x="372" y="133"/>
                </a:cxn>
                <a:cxn ang="0">
                  <a:pos x="418" y="131"/>
                </a:cxn>
                <a:cxn ang="0">
                  <a:pos x="449" y="129"/>
                </a:cxn>
                <a:cxn ang="0">
                  <a:pos x="492" y="124"/>
                </a:cxn>
                <a:cxn ang="0">
                  <a:pos x="523" y="117"/>
                </a:cxn>
                <a:cxn ang="0">
                  <a:pos x="559" y="101"/>
                </a:cxn>
                <a:cxn ang="0">
                  <a:pos x="593" y="82"/>
                </a:cxn>
                <a:cxn ang="0">
                  <a:pos x="645" y="36"/>
                </a:cxn>
              </a:cxnLst>
              <a:rect l="0" t="0" r="r" b="b"/>
              <a:pathLst>
                <a:path w="674" h="325">
                  <a:moveTo>
                    <a:pt x="673" y="53"/>
                  </a:moveTo>
                  <a:lnTo>
                    <a:pt x="655" y="80"/>
                  </a:lnTo>
                  <a:lnTo>
                    <a:pt x="645" y="89"/>
                  </a:lnTo>
                  <a:lnTo>
                    <a:pt x="632" y="103"/>
                  </a:lnTo>
                  <a:lnTo>
                    <a:pt x="618" y="115"/>
                  </a:lnTo>
                  <a:lnTo>
                    <a:pt x="606" y="128"/>
                  </a:lnTo>
                  <a:lnTo>
                    <a:pt x="592" y="138"/>
                  </a:lnTo>
                  <a:lnTo>
                    <a:pt x="577" y="146"/>
                  </a:lnTo>
                  <a:lnTo>
                    <a:pt x="561" y="157"/>
                  </a:lnTo>
                  <a:lnTo>
                    <a:pt x="539" y="167"/>
                  </a:lnTo>
                  <a:lnTo>
                    <a:pt x="519" y="175"/>
                  </a:lnTo>
                  <a:lnTo>
                    <a:pt x="499" y="184"/>
                  </a:lnTo>
                  <a:lnTo>
                    <a:pt x="475" y="193"/>
                  </a:lnTo>
                  <a:lnTo>
                    <a:pt x="452" y="198"/>
                  </a:lnTo>
                  <a:lnTo>
                    <a:pt x="425" y="205"/>
                  </a:lnTo>
                  <a:lnTo>
                    <a:pt x="406" y="208"/>
                  </a:lnTo>
                  <a:lnTo>
                    <a:pt x="380" y="215"/>
                  </a:lnTo>
                  <a:lnTo>
                    <a:pt x="360" y="219"/>
                  </a:lnTo>
                  <a:lnTo>
                    <a:pt x="335" y="224"/>
                  </a:lnTo>
                  <a:lnTo>
                    <a:pt x="311" y="227"/>
                  </a:lnTo>
                  <a:lnTo>
                    <a:pt x="282" y="230"/>
                  </a:lnTo>
                  <a:lnTo>
                    <a:pt x="259" y="232"/>
                  </a:lnTo>
                  <a:lnTo>
                    <a:pt x="232" y="232"/>
                  </a:lnTo>
                  <a:lnTo>
                    <a:pt x="205" y="232"/>
                  </a:lnTo>
                  <a:lnTo>
                    <a:pt x="180" y="233"/>
                  </a:lnTo>
                  <a:lnTo>
                    <a:pt x="154" y="230"/>
                  </a:lnTo>
                  <a:lnTo>
                    <a:pt x="132" y="227"/>
                  </a:lnTo>
                  <a:lnTo>
                    <a:pt x="109" y="224"/>
                  </a:lnTo>
                  <a:lnTo>
                    <a:pt x="55" y="324"/>
                  </a:lnTo>
                  <a:lnTo>
                    <a:pt x="54" y="302"/>
                  </a:lnTo>
                  <a:lnTo>
                    <a:pt x="53" y="285"/>
                  </a:lnTo>
                  <a:lnTo>
                    <a:pt x="53" y="268"/>
                  </a:lnTo>
                  <a:lnTo>
                    <a:pt x="52" y="252"/>
                  </a:lnTo>
                  <a:lnTo>
                    <a:pt x="49" y="236"/>
                  </a:lnTo>
                  <a:lnTo>
                    <a:pt x="49" y="224"/>
                  </a:lnTo>
                  <a:lnTo>
                    <a:pt x="43" y="209"/>
                  </a:lnTo>
                  <a:lnTo>
                    <a:pt x="40" y="197"/>
                  </a:lnTo>
                  <a:lnTo>
                    <a:pt x="36" y="183"/>
                  </a:lnTo>
                  <a:lnTo>
                    <a:pt x="29" y="165"/>
                  </a:lnTo>
                  <a:lnTo>
                    <a:pt x="24" y="146"/>
                  </a:lnTo>
                  <a:lnTo>
                    <a:pt x="16" y="130"/>
                  </a:lnTo>
                  <a:lnTo>
                    <a:pt x="7" y="113"/>
                  </a:lnTo>
                  <a:lnTo>
                    <a:pt x="0" y="99"/>
                  </a:lnTo>
                  <a:lnTo>
                    <a:pt x="10" y="95"/>
                  </a:lnTo>
                  <a:lnTo>
                    <a:pt x="25" y="92"/>
                  </a:lnTo>
                  <a:lnTo>
                    <a:pt x="36" y="88"/>
                  </a:lnTo>
                  <a:lnTo>
                    <a:pt x="52" y="85"/>
                  </a:lnTo>
                  <a:lnTo>
                    <a:pt x="66" y="80"/>
                  </a:lnTo>
                  <a:lnTo>
                    <a:pt x="78" y="74"/>
                  </a:lnTo>
                  <a:lnTo>
                    <a:pt x="90" y="70"/>
                  </a:lnTo>
                  <a:lnTo>
                    <a:pt x="105" y="65"/>
                  </a:lnTo>
                  <a:lnTo>
                    <a:pt x="118" y="56"/>
                  </a:lnTo>
                  <a:lnTo>
                    <a:pt x="132" y="52"/>
                  </a:lnTo>
                  <a:lnTo>
                    <a:pt x="144" y="46"/>
                  </a:lnTo>
                  <a:lnTo>
                    <a:pt x="158" y="39"/>
                  </a:lnTo>
                  <a:lnTo>
                    <a:pt x="168" y="31"/>
                  </a:lnTo>
                  <a:lnTo>
                    <a:pt x="180" y="25"/>
                  </a:lnTo>
                  <a:lnTo>
                    <a:pt x="191" y="19"/>
                  </a:lnTo>
                  <a:lnTo>
                    <a:pt x="202" y="11"/>
                  </a:lnTo>
                  <a:lnTo>
                    <a:pt x="220" y="0"/>
                  </a:lnTo>
                  <a:lnTo>
                    <a:pt x="168" y="110"/>
                  </a:lnTo>
                  <a:lnTo>
                    <a:pt x="197" y="118"/>
                  </a:lnTo>
                  <a:lnTo>
                    <a:pt x="221" y="122"/>
                  </a:lnTo>
                  <a:lnTo>
                    <a:pt x="267" y="129"/>
                  </a:lnTo>
                  <a:lnTo>
                    <a:pt x="289" y="132"/>
                  </a:lnTo>
                  <a:lnTo>
                    <a:pt x="313" y="133"/>
                  </a:lnTo>
                  <a:lnTo>
                    <a:pt x="349" y="134"/>
                  </a:lnTo>
                  <a:lnTo>
                    <a:pt x="372" y="133"/>
                  </a:lnTo>
                  <a:lnTo>
                    <a:pt x="398" y="133"/>
                  </a:lnTo>
                  <a:lnTo>
                    <a:pt x="418" y="131"/>
                  </a:lnTo>
                  <a:lnTo>
                    <a:pt x="433" y="130"/>
                  </a:lnTo>
                  <a:lnTo>
                    <a:pt x="449" y="129"/>
                  </a:lnTo>
                  <a:lnTo>
                    <a:pt x="469" y="128"/>
                  </a:lnTo>
                  <a:lnTo>
                    <a:pt x="492" y="124"/>
                  </a:lnTo>
                  <a:lnTo>
                    <a:pt x="509" y="121"/>
                  </a:lnTo>
                  <a:lnTo>
                    <a:pt x="523" y="117"/>
                  </a:lnTo>
                  <a:lnTo>
                    <a:pt x="543" y="106"/>
                  </a:lnTo>
                  <a:lnTo>
                    <a:pt x="559" y="101"/>
                  </a:lnTo>
                  <a:lnTo>
                    <a:pt x="577" y="89"/>
                  </a:lnTo>
                  <a:lnTo>
                    <a:pt x="593" y="82"/>
                  </a:lnTo>
                  <a:lnTo>
                    <a:pt x="609" y="70"/>
                  </a:lnTo>
                  <a:lnTo>
                    <a:pt x="645" y="36"/>
                  </a:lnTo>
                  <a:lnTo>
                    <a:pt x="673" y="53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4" name="Freeform 16"/>
            <p:cNvSpPr>
              <a:spLocks/>
            </p:cNvSpPr>
            <p:nvPr/>
          </p:nvSpPr>
          <p:spPr bwMode="auto">
            <a:xfrm>
              <a:off x="2610" y="3711"/>
              <a:ext cx="90" cy="122"/>
            </a:xfrm>
            <a:custGeom>
              <a:avLst/>
              <a:gdLst/>
              <a:ahLst/>
              <a:cxnLst>
                <a:cxn ang="0">
                  <a:pos x="89" y="22"/>
                </a:cxn>
                <a:cxn ang="0">
                  <a:pos x="50" y="0"/>
                </a:cxn>
                <a:cxn ang="0">
                  <a:pos x="0" y="106"/>
                </a:cxn>
                <a:cxn ang="0">
                  <a:pos x="19" y="115"/>
                </a:cxn>
                <a:cxn ang="0">
                  <a:pos x="43" y="120"/>
                </a:cxn>
                <a:cxn ang="0">
                  <a:pos x="89" y="22"/>
                </a:cxn>
              </a:cxnLst>
              <a:rect l="0" t="0" r="r" b="b"/>
              <a:pathLst>
                <a:path w="90" h="121">
                  <a:moveTo>
                    <a:pt x="89" y="22"/>
                  </a:moveTo>
                  <a:lnTo>
                    <a:pt x="50" y="0"/>
                  </a:lnTo>
                  <a:lnTo>
                    <a:pt x="0" y="106"/>
                  </a:lnTo>
                  <a:lnTo>
                    <a:pt x="19" y="115"/>
                  </a:lnTo>
                  <a:lnTo>
                    <a:pt x="43" y="120"/>
                  </a:lnTo>
                  <a:lnTo>
                    <a:pt x="89" y="22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5" name="Freeform 17"/>
            <p:cNvSpPr>
              <a:spLocks/>
            </p:cNvSpPr>
            <p:nvPr/>
          </p:nvSpPr>
          <p:spPr bwMode="auto">
            <a:xfrm>
              <a:off x="2498" y="3929"/>
              <a:ext cx="94" cy="123"/>
            </a:xfrm>
            <a:custGeom>
              <a:avLst/>
              <a:gdLst/>
              <a:ahLst/>
              <a:cxnLst>
                <a:cxn ang="0">
                  <a:pos x="35" y="122"/>
                </a:cxn>
                <a:cxn ang="0">
                  <a:pos x="0" y="100"/>
                </a:cxn>
                <a:cxn ang="0">
                  <a:pos x="48" y="0"/>
                </a:cxn>
                <a:cxn ang="0">
                  <a:pos x="93" y="26"/>
                </a:cxn>
                <a:cxn ang="0">
                  <a:pos x="35" y="122"/>
                </a:cxn>
              </a:cxnLst>
              <a:rect l="0" t="0" r="r" b="b"/>
              <a:pathLst>
                <a:path w="94" h="123">
                  <a:moveTo>
                    <a:pt x="35" y="122"/>
                  </a:moveTo>
                  <a:lnTo>
                    <a:pt x="0" y="100"/>
                  </a:lnTo>
                  <a:lnTo>
                    <a:pt x="48" y="0"/>
                  </a:lnTo>
                  <a:lnTo>
                    <a:pt x="93" y="26"/>
                  </a:lnTo>
                  <a:lnTo>
                    <a:pt x="35" y="122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6" name="Freeform 18"/>
            <p:cNvSpPr>
              <a:spLocks/>
            </p:cNvSpPr>
            <p:nvPr/>
          </p:nvSpPr>
          <p:spPr bwMode="auto">
            <a:xfrm>
              <a:off x="2438" y="3706"/>
              <a:ext cx="688" cy="325"/>
            </a:xfrm>
            <a:custGeom>
              <a:avLst/>
              <a:gdLst/>
              <a:ahLst/>
              <a:cxnLst>
                <a:cxn ang="0">
                  <a:pos x="668" y="83"/>
                </a:cxn>
                <a:cxn ang="0">
                  <a:pos x="645" y="107"/>
                </a:cxn>
                <a:cxn ang="0">
                  <a:pos x="620" y="132"/>
                </a:cxn>
                <a:cxn ang="0">
                  <a:pos x="590" y="152"/>
                </a:cxn>
                <a:cxn ang="0">
                  <a:pos x="552" y="172"/>
                </a:cxn>
                <a:cxn ang="0">
                  <a:pos x="511" y="189"/>
                </a:cxn>
                <a:cxn ang="0">
                  <a:pos x="463" y="202"/>
                </a:cxn>
                <a:cxn ang="0">
                  <a:pos x="416" y="213"/>
                </a:cxn>
                <a:cxn ang="0">
                  <a:pos x="368" y="222"/>
                </a:cxn>
                <a:cxn ang="0">
                  <a:pos x="319" y="229"/>
                </a:cxn>
                <a:cxn ang="0">
                  <a:pos x="267" y="233"/>
                </a:cxn>
                <a:cxn ang="0">
                  <a:pos x="211" y="233"/>
                </a:cxn>
                <a:cxn ang="0">
                  <a:pos x="159" y="229"/>
                </a:cxn>
                <a:cxn ang="0">
                  <a:pos x="114" y="222"/>
                </a:cxn>
                <a:cxn ang="0">
                  <a:pos x="60" y="303"/>
                </a:cxn>
                <a:cxn ang="0">
                  <a:pos x="58" y="267"/>
                </a:cxn>
                <a:cxn ang="0">
                  <a:pos x="54" y="237"/>
                </a:cxn>
                <a:cxn ang="0">
                  <a:pos x="48" y="209"/>
                </a:cxn>
                <a:cxn ang="0">
                  <a:pos x="40" y="181"/>
                </a:cxn>
                <a:cxn ang="0">
                  <a:pos x="25" y="144"/>
                </a:cxn>
                <a:cxn ang="0">
                  <a:pos x="9" y="111"/>
                </a:cxn>
                <a:cxn ang="0">
                  <a:pos x="11" y="93"/>
                </a:cxn>
                <a:cxn ang="0">
                  <a:pos x="39" y="87"/>
                </a:cxn>
                <a:cxn ang="0">
                  <a:pos x="69" y="78"/>
                </a:cxn>
                <a:cxn ang="0">
                  <a:pos x="93" y="69"/>
                </a:cxn>
                <a:cxn ang="0">
                  <a:pos x="120" y="55"/>
                </a:cxn>
                <a:cxn ang="0">
                  <a:pos x="147" y="45"/>
                </a:cxn>
                <a:cxn ang="0">
                  <a:pos x="172" y="31"/>
                </a:cxn>
                <a:cxn ang="0">
                  <a:pos x="194" y="18"/>
                </a:cxn>
                <a:cxn ang="0">
                  <a:pos x="221" y="0"/>
                </a:cxn>
                <a:cxn ang="0">
                  <a:pos x="202" y="119"/>
                </a:cxn>
                <a:cxn ang="0">
                  <a:pos x="274" y="130"/>
                </a:cxn>
                <a:cxn ang="0">
                  <a:pos x="319" y="133"/>
                </a:cxn>
                <a:cxn ang="0">
                  <a:pos x="380" y="138"/>
                </a:cxn>
                <a:cxn ang="0">
                  <a:pos x="430" y="137"/>
                </a:cxn>
                <a:cxn ang="0">
                  <a:pos x="469" y="137"/>
                </a:cxn>
                <a:cxn ang="0">
                  <a:pos x="510" y="133"/>
                </a:cxn>
                <a:cxn ang="0">
                  <a:pos x="549" y="125"/>
                </a:cxn>
                <a:cxn ang="0">
                  <a:pos x="586" y="112"/>
                </a:cxn>
                <a:cxn ang="0">
                  <a:pos x="623" y="96"/>
                </a:cxn>
                <a:cxn ang="0">
                  <a:pos x="657" y="76"/>
                </a:cxn>
              </a:cxnLst>
              <a:rect l="0" t="0" r="r" b="b"/>
              <a:pathLst>
                <a:path w="688" h="325">
                  <a:moveTo>
                    <a:pt x="687" y="59"/>
                  </a:moveTo>
                  <a:lnTo>
                    <a:pt x="668" y="83"/>
                  </a:lnTo>
                  <a:lnTo>
                    <a:pt x="658" y="95"/>
                  </a:lnTo>
                  <a:lnTo>
                    <a:pt x="645" y="107"/>
                  </a:lnTo>
                  <a:lnTo>
                    <a:pt x="632" y="121"/>
                  </a:lnTo>
                  <a:lnTo>
                    <a:pt x="620" y="132"/>
                  </a:lnTo>
                  <a:lnTo>
                    <a:pt x="606" y="143"/>
                  </a:lnTo>
                  <a:lnTo>
                    <a:pt x="590" y="152"/>
                  </a:lnTo>
                  <a:lnTo>
                    <a:pt x="572" y="161"/>
                  </a:lnTo>
                  <a:lnTo>
                    <a:pt x="552" y="172"/>
                  </a:lnTo>
                  <a:lnTo>
                    <a:pt x="530" y="180"/>
                  </a:lnTo>
                  <a:lnTo>
                    <a:pt x="511" y="189"/>
                  </a:lnTo>
                  <a:lnTo>
                    <a:pt x="488" y="196"/>
                  </a:lnTo>
                  <a:lnTo>
                    <a:pt x="463" y="202"/>
                  </a:lnTo>
                  <a:lnTo>
                    <a:pt x="437" y="209"/>
                  </a:lnTo>
                  <a:lnTo>
                    <a:pt x="416" y="213"/>
                  </a:lnTo>
                  <a:lnTo>
                    <a:pt x="391" y="217"/>
                  </a:lnTo>
                  <a:lnTo>
                    <a:pt x="368" y="222"/>
                  </a:lnTo>
                  <a:lnTo>
                    <a:pt x="344" y="224"/>
                  </a:lnTo>
                  <a:lnTo>
                    <a:pt x="319" y="229"/>
                  </a:lnTo>
                  <a:lnTo>
                    <a:pt x="290" y="232"/>
                  </a:lnTo>
                  <a:lnTo>
                    <a:pt x="267" y="233"/>
                  </a:lnTo>
                  <a:lnTo>
                    <a:pt x="239" y="233"/>
                  </a:lnTo>
                  <a:lnTo>
                    <a:pt x="211" y="233"/>
                  </a:lnTo>
                  <a:lnTo>
                    <a:pt x="185" y="233"/>
                  </a:lnTo>
                  <a:lnTo>
                    <a:pt x="159" y="229"/>
                  </a:lnTo>
                  <a:lnTo>
                    <a:pt x="138" y="228"/>
                  </a:lnTo>
                  <a:lnTo>
                    <a:pt x="114" y="222"/>
                  </a:lnTo>
                  <a:lnTo>
                    <a:pt x="59" y="324"/>
                  </a:lnTo>
                  <a:lnTo>
                    <a:pt x="60" y="303"/>
                  </a:lnTo>
                  <a:lnTo>
                    <a:pt x="58" y="286"/>
                  </a:lnTo>
                  <a:lnTo>
                    <a:pt x="58" y="267"/>
                  </a:lnTo>
                  <a:lnTo>
                    <a:pt x="56" y="250"/>
                  </a:lnTo>
                  <a:lnTo>
                    <a:pt x="54" y="237"/>
                  </a:lnTo>
                  <a:lnTo>
                    <a:pt x="52" y="223"/>
                  </a:lnTo>
                  <a:lnTo>
                    <a:pt x="48" y="209"/>
                  </a:lnTo>
                  <a:lnTo>
                    <a:pt x="43" y="196"/>
                  </a:lnTo>
                  <a:lnTo>
                    <a:pt x="40" y="181"/>
                  </a:lnTo>
                  <a:lnTo>
                    <a:pt x="32" y="163"/>
                  </a:lnTo>
                  <a:lnTo>
                    <a:pt x="25" y="144"/>
                  </a:lnTo>
                  <a:lnTo>
                    <a:pt x="17" y="128"/>
                  </a:lnTo>
                  <a:lnTo>
                    <a:pt x="9" y="111"/>
                  </a:lnTo>
                  <a:lnTo>
                    <a:pt x="0" y="96"/>
                  </a:lnTo>
                  <a:lnTo>
                    <a:pt x="11" y="93"/>
                  </a:lnTo>
                  <a:lnTo>
                    <a:pt x="25" y="91"/>
                  </a:lnTo>
                  <a:lnTo>
                    <a:pt x="39" y="87"/>
                  </a:lnTo>
                  <a:lnTo>
                    <a:pt x="54" y="83"/>
                  </a:lnTo>
                  <a:lnTo>
                    <a:pt x="69" y="78"/>
                  </a:lnTo>
                  <a:lnTo>
                    <a:pt x="82" y="74"/>
                  </a:lnTo>
                  <a:lnTo>
                    <a:pt x="93" y="69"/>
                  </a:lnTo>
                  <a:lnTo>
                    <a:pt x="105" y="63"/>
                  </a:lnTo>
                  <a:lnTo>
                    <a:pt x="120" y="55"/>
                  </a:lnTo>
                  <a:lnTo>
                    <a:pt x="134" y="51"/>
                  </a:lnTo>
                  <a:lnTo>
                    <a:pt x="147" y="45"/>
                  </a:lnTo>
                  <a:lnTo>
                    <a:pt x="159" y="38"/>
                  </a:lnTo>
                  <a:lnTo>
                    <a:pt x="172" y="31"/>
                  </a:lnTo>
                  <a:lnTo>
                    <a:pt x="184" y="26"/>
                  </a:lnTo>
                  <a:lnTo>
                    <a:pt x="194" y="18"/>
                  </a:lnTo>
                  <a:lnTo>
                    <a:pt x="206" y="11"/>
                  </a:lnTo>
                  <a:lnTo>
                    <a:pt x="221" y="0"/>
                  </a:lnTo>
                  <a:lnTo>
                    <a:pt x="172" y="109"/>
                  </a:lnTo>
                  <a:lnTo>
                    <a:pt x="202" y="119"/>
                  </a:lnTo>
                  <a:lnTo>
                    <a:pt x="227" y="123"/>
                  </a:lnTo>
                  <a:lnTo>
                    <a:pt x="274" y="130"/>
                  </a:lnTo>
                  <a:lnTo>
                    <a:pt x="297" y="132"/>
                  </a:lnTo>
                  <a:lnTo>
                    <a:pt x="319" y="133"/>
                  </a:lnTo>
                  <a:lnTo>
                    <a:pt x="357" y="136"/>
                  </a:lnTo>
                  <a:lnTo>
                    <a:pt x="380" y="138"/>
                  </a:lnTo>
                  <a:lnTo>
                    <a:pt x="408" y="139"/>
                  </a:lnTo>
                  <a:lnTo>
                    <a:pt x="430" y="137"/>
                  </a:lnTo>
                  <a:lnTo>
                    <a:pt x="450" y="137"/>
                  </a:lnTo>
                  <a:lnTo>
                    <a:pt x="469" y="137"/>
                  </a:lnTo>
                  <a:lnTo>
                    <a:pt x="489" y="136"/>
                  </a:lnTo>
                  <a:lnTo>
                    <a:pt x="510" y="133"/>
                  </a:lnTo>
                  <a:lnTo>
                    <a:pt x="529" y="128"/>
                  </a:lnTo>
                  <a:lnTo>
                    <a:pt x="549" y="125"/>
                  </a:lnTo>
                  <a:lnTo>
                    <a:pt x="568" y="118"/>
                  </a:lnTo>
                  <a:lnTo>
                    <a:pt x="586" y="112"/>
                  </a:lnTo>
                  <a:lnTo>
                    <a:pt x="606" y="103"/>
                  </a:lnTo>
                  <a:lnTo>
                    <a:pt x="623" y="96"/>
                  </a:lnTo>
                  <a:lnTo>
                    <a:pt x="640" y="87"/>
                  </a:lnTo>
                  <a:lnTo>
                    <a:pt x="657" y="76"/>
                  </a:lnTo>
                  <a:lnTo>
                    <a:pt x="687" y="59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</p:grpSp>
      <p:grpSp>
        <p:nvGrpSpPr>
          <p:cNvPr id="305162" name="Group 19"/>
          <p:cNvGrpSpPr>
            <a:grpSpLocks/>
          </p:cNvGrpSpPr>
          <p:nvPr/>
        </p:nvGrpSpPr>
        <p:grpSpPr bwMode="auto">
          <a:xfrm>
            <a:off x="6472238" y="3816350"/>
            <a:ext cx="455612" cy="1019175"/>
            <a:chOff x="4264" y="2616"/>
            <a:chExt cx="359" cy="708"/>
          </a:xfrm>
        </p:grpSpPr>
        <p:sp>
          <p:nvSpPr>
            <p:cNvPr id="3678228" name="Freeform 20"/>
            <p:cNvSpPr>
              <a:spLocks/>
            </p:cNvSpPr>
            <p:nvPr/>
          </p:nvSpPr>
          <p:spPr bwMode="auto">
            <a:xfrm>
              <a:off x="4308" y="2616"/>
              <a:ext cx="315" cy="684"/>
            </a:xfrm>
            <a:custGeom>
              <a:avLst/>
              <a:gdLst/>
              <a:ahLst/>
              <a:cxnLst>
                <a:cxn ang="0">
                  <a:pos x="290" y="30"/>
                </a:cxn>
                <a:cxn ang="0">
                  <a:pos x="301" y="62"/>
                </a:cxn>
                <a:cxn ang="0">
                  <a:pos x="308" y="96"/>
                </a:cxn>
                <a:cxn ang="0">
                  <a:pos x="312" y="131"/>
                </a:cxn>
                <a:cxn ang="0">
                  <a:pos x="313" y="174"/>
                </a:cxn>
                <a:cxn ang="0">
                  <a:pos x="308" y="219"/>
                </a:cxn>
                <a:cxn ang="0">
                  <a:pos x="298" y="268"/>
                </a:cxn>
                <a:cxn ang="0">
                  <a:pos x="285" y="313"/>
                </a:cxn>
                <a:cxn ang="0">
                  <a:pos x="274" y="360"/>
                </a:cxn>
                <a:cxn ang="0">
                  <a:pos x="256" y="407"/>
                </a:cxn>
                <a:cxn ang="0">
                  <a:pos x="239" y="456"/>
                </a:cxn>
                <a:cxn ang="0">
                  <a:pos x="212" y="506"/>
                </a:cxn>
                <a:cxn ang="0">
                  <a:pos x="187" y="550"/>
                </a:cxn>
                <a:cxn ang="0">
                  <a:pos x="161" y="586"/>
                </a:cxn>
                <a:cxn ang="0">
                  <a:pos x="202" y="673"/>
                </a:cxn>
                <a:cxn ang="0">
                  <a:pos x="172" y="656"/>
                </a:cxn>
                <a:cxn ang="0">
                  <a:pos x="142" y="647"/>
                </a:cxn>
                <a:cxn ang="0">
                  <a:pos x="117" y="638"/>
                </a:cxn>
                <a:cxn ang="0">
                  <a:pos x="90" y="633"/>
                </a:cxn>
                <a:cxn ang="0">
                  <a:pos x="53" y="628"/>
                </a:cxn>
                <a:cxn ang="0">
                  <a:pos x="16" y="625"/>
                </a:cxn>
                <a:cxn ang="0">
                  <a:pos x="2" y="614"/>
                </a:cxn>
                <a:cxn ang="0">
                  <a:pos x="7" y="589"/>
                </a:cxn>
                <a:cxn ang="0">
                  <a:pos x="16" y="559"/>
                </a:cxn>
                <a:cxn ang="0">
                  <a:pos x="17" y="531"/>
                </a:cxn>
                <a:cxn ang="0">
                  <a:pos x="20" y="501"/>
                </a:cxn>
                <a:cxn ang="0">
                  <a:pos x="21" y="472"/>
                </a:cxn>
                <a:cxn ang="0">
                  <a:pos x="21" y="444"/>
                </a:cxn>
                <a:cxn ang="0">
                  <a:pos x="21" y="418"/>
                </a:cxn>
                <a:cxn ang="0">
                  <a:pos x="17" y="382"/>
                </a:cxn>
                <a:cxn ang="0">
                  <a:pos x="111" y="458"/>
                </a:cxn>
                <a:cxn ang="0">
                  <a:pos x="152" y="400"/>
                </a:cxn>
                <a:cxn ang="0">
                  <a:pos x="177" y="362"/>
                </a:cxn>
                <a:cxn ang="0">
                  <a:pos x="204" y="309"/>
                </a:cxn>
                <a:cxn ang="0">
                  <a:pos x="225" y="268"/>
                </a:cxn>
                <a:cxn ang="0">
                  <a:pos x="238" y="237"/>
                </a:cxn>
                <a:cxn ang="0">
                  <a:pos x="254" y="197"/>
                </a:cxn>
                <a:cxn ang="0">
                  <a:pos x="262" y="165"/>
                </a:cxn>
                <a:cxn ang="0">
                  <a:pos x="265" y="126"/>
                </a:cxn>
                <a:cxn ang="0">
                  <a:pos x="264" y="85"/>
                </a:cxn>
                <a:cxn ang="0">
                  <a:pos x="248" y="17"/>
                </a:cxn>
              </a:cxnLst>
              <a:rect l="0" t="0" r="r" b="b"/>
              <a:pathLst>
                <a:path w="315" h="684">
                  <a:moveTo>
                    <a:pt x="277" y="0"/>
                  </a:moveTo>
                  <a:lnTo>
                    <a:pt x="290" y="30"/>
                  </a:lnTo>
                  <a:lnTo>
                    <a:pt x="295" y="43"/>
                  </a:lnTo>
                  <a:lnTo>
                    <a:pt x="301" y="62"/>
                  </a:lnTo>
                  <a:lnTo>
                    <a:pt x="305" y="79"/>
                  </a:lnTo>
                  <a:lnTo>
                    <a:pt x="308" y="96"/>
                  </a:lnTo>
                  <a:lnTo>
                    <a:pt x="312" y="113"/>
                  </a:lnTo>
                  <a:lnTo>
                    <a:pt x="312" y="131"/>
                  </a:lnTo>
                  <a:lnTo>
                    <a:pt x="314" y="150"/>
                  </a:lnTo>
                  <a:lnTo>
                    <a:pt x="313" y="174"/>
                  </a:lnTo>
                  <a:lnTo>
                    <a:pt x="309" y="197"/>
                  </a:lnTo>
                  <a:lnTo>
                    <a:pt x="308" y="219"/>
                  </a:lnTo>
                  <a:lnTo>
                    <a:pt x="304" y="244"/>
                  </a:lnTo>
                  <a:lnTo>
                    <a:pt x="298" y="268"/>
                  </a:lnTo>
                  <a:lnTo>
                    <a:pt x="293" y="294"/>
                  </a:lnTo>
                  <a:lnTo>
                    <a:pt x="285" y="313"/>
                  </a:lnTo>
                  <a:lnTo>
                    <a:pt x="280" y="339"/>
                  </a:lnTo>
                  <a:lnTo>
                    <a:pt x="274" y="360"/>
                  </a:lnTo>
                  <a:lnTo>
                    <a:pt x="265" y="385"/>
                  </a:lnTo>
                  <a:lnTo>
                    <a:pt x="256" y="407"/>
                  </a:lnTo>
                  <a:lnTo>
                    <a:pt x="246" y="433"/>
                  </a:lnTo>
                  <a:lnTo>
                    <a:pt x="239" y="456"/>
                  </a:lnTo>
                  <a:lnTo>
                    <a:pt x="225" y="481"/>
                  </a:lnTo>
                  <a:lnTo>
                    <a:pt x="212" y="506"/>
                  </a:lnTo>
                  <a:lnTo>
                    <a:pt x="201" y="527"/>
                  </a:lnTo>
                  <a:lnTo>
                    <a:pt x="187" y="550"/>
                  </a:lnTo>
                  <a:lnTo>
                    <a:pt x="174" y="569"/>
                  </a:lnTo>
                  <a:lnTo>
                    <a:pt x="161" y="586"/>
                  </a:lnTo>
                  <a:lnTo>
                    <a:pt x="221" y="683"/>
                  </a:lnTo>
                  <a:lnTo>
                    <a:pt x="202" y="673"/>
                  </a:lnTo>
                  <a:lnTo>
                    <a:pt x="187" y="666"/>
                  </a:lnTo>
                  <a:lnTo>
                    <a:pt x="172" y="656"/>
                  </a:lnTo>
                  <a:lnTo>
                    <a:pt x="157" y="651"/>
                  </a:lnTo>
                  <a:lnTo>
                    <a:pt x="142" y="647"/>
                  </a:lnTo>
                  <a:lnTo>
                    <a:pt x="131" y="641"/>
                  </a:lnTo>
                  <a:lnTo>
                    <a:pt x="117" y="638"/>
                  </a:lnTo>
                  <a:lnTo>
                    <a:pt x="104" y="636"/>
                  </a:lnTo>
                  <a:lnTo>
                    <a:pt x="90" y="633"/>
                  </a:lnTo>
                  <a:lnTo>
                    <a:pt x="71" y="630"/>
                  </a:lnTo>
                  <a:lnTo>
                    <a:pt x="53" y="628"/>
                  </a:lnTo>
                  <a:lnTo>
                    <a:pt x="34" y="628"/>
                  </a:lnTo>
                  <a:lnTo>
                    <a:pt x="16" y="625"/>
                  </a:lnTo>
                  <a:lnTo>
                    <a:pt x="0" y="625"/>
                  </a:lnTo>
                  <a:lnTo>
                    <a:pt x="2" y="614"/>
                  </a:lnTo>
                  <a:lnTo>
                    <a:pt x="7" y="602"/>
                  </a:lnTo>
                  <a:lnTo>
                    <a:pt x="7" y="589"/>
                  </a:lnTo>
                  <a:lnTo>
                    <a:pt x="14" y="572"/>
                  </a:lnTo>
                  <a:lnTo>
                    <a:pt x="16" y="559"/>
                  </a:lnTo>
                  <a:lnTo>
                    <a:pt x="16" y="545"/>
                  </a:lnTo>
                  <a:lnTo>
                    <a:pt x="17" y="531"/>
                  </a:lnTo>
                  <a:lnTo>
                    <a:pt x="21" y="516"/>
                  </a:lnTo>
                  <a:lnTo>
                    <a:pt x="20" y="501"/>
                  </a:lnTo>
                  <a:lnTo>
                    <a:pt x="23" y="486"/>
                  </a:lnTo>
                  <a:lnTo>
                    <a:pt x="21" y="472"/>
                  </a:lnTo>
                  <a:lnTo>
                    <a:pt x="23" y="457"/>
                  </a:lnTo>
                  <a:lnTo>
                    <a:pt x="21" y="444"/>
                  </a:lnTo>
                  <a:lnTo>
                    <a:pt x="21" y="431"/>
                  </a:lnTo>
                  <a:lnTo>
                    <a:pt x="21" y="418"/>
                  </a:lnTo>
                  <a:lnTo>
                    <a:pt x="19" y="403"/>
                  </a:lnTo>
                  <a:lnTo>
                    <a:pt x="17" y="382"/>
                  </a:lnTo>
                  <a:lnTo>
                    <a:pt x="88" y="481"/>
                  </a:lnTo>
                  <a:lnTo>
                    <a:pt x="111" y="458"/>
                  </a:lnTo>
                  <a:lnTo>
                    <a:pt x="125" y="439"/>
                  </a:lnTo>
                  <a:lnTo>
                    <a:pt x="152" y="400"/>
                  </a:lnTo>
                  <a:lnTo>
                    <a:pt x="164" y="382"/>
                  </a:lnTo>
                  <a:lnTo>
                    <a:pt x="177" y="362"/>
                  </a:lnTo>
                  <a:lnTo>
                    <a:pt x="195" y="329"/>
                  </a:lnTo>
                  <a:lnTo>
                    <a:pt x="204" y="309"/>
                  </a:lnTo>
                  <a:lnTo>
                    <a:pt x="217" y="286"/>
                  </a:lnTo>
                  <a:lnTo>
                    <a:pt x="225" y="268"/>
                  </a:lnTo>
                  <a:lnTo>
                    <a:pt x="232" y="253"/>
                  </a:lnTo>
                  <a:lnTo>
                    <a:pt x="238" y="237"/>
                  </a:lnTo>
                  <a:lnTo>
                    <a:pt x="244" y="219"/>
                  </a:lnTo>
                  <a:lnTo>
                    <a:pt x="254" y="197"/>
                  </a:lnTo>
                  <a:lnTo>
                    <a:pt x="258" y="180"/>
                  </a:lnTo>
                  <a:lnTo>
                    <a:pt x="262" y="165"/>
                  </a:lnTo>
                  <a:lnTo>
                    <a:pt x="262" y="142"/>
                  </a:lnTo>
                  <a:lnTo>
                    <a:pt x="265" y="126"/>
                  </a:lnTo>
                  <a:lnTo>
                    <a:pt x="263" y="104"/>
                  </a:lnTo>
                  <a:lnTo>
                    <a:pt x="264" y="85"/>
                  </a:lnTo>
                  <a:lnTo>
                    <a:pt x="262" y="67"/>
                  </a:lnTo>
                  <a:lnTo>
                    <a:pt x="248" y="17"/>
                  </a:lnTo>
                  <a:lnTo>
                    <a:pt x="277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29" name="Freeform 21"/>
            <p:cNvSpPr>
              <a:spLocks/>
            </p:cNvSpPr>
            <p:nvPr/>
          </p:nvSpPr>
          <p:spPr bwMode="auto">
            <a:xfrm>
              <a:off x="4287" y="3001"/>
              <a:ext cx="101" cy="120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23"/>
                </a:cxn>
                <a:cxn ang="0">
                  <a:pos x="68" y="119"/>
                </a:cxn>
                <a:cxn ang="0">
                  <a:pos x="85" y="106"/>
                </a:cxn>
                <a:cxn ang="0">
                  <a:pos x="100" y="87"/>
                </a:cxn>
                <a:cxn ang="0">
                  <a:pos x="37" y="0"/>
                </a:cxn>
              </a:cxnLst>
              <a:rect l="0" t="0" r="r" b="b"/>
              <a:pathLst>
                <a:path w="101" h="120">
                  <a:moveTo>
                    <a:pt x="37" y="0"/>
                  </a:moveTo>
                  <a:lnTo>
                    <a:pt x="0" y="23"/>
                  </a:lnTo>
                  <a:lnTo>
                    <a:pt x="68" y="119"/>
                  </a:lnTo>
                  <a:lnTo>
                    <a:pt x="85" y="106"/>
                  </a:lnTo>
                  <a:lnTo>
                    <a:pt x="100" y="87"/>
                  </a:lnTo>
                  <a:lnTo>
                    <a:pt x="37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0" name="Freeform 22"/>
            <p:cNvSpPr>
              <a:spLocks/>
            </p:cNvSpPr>
            <p:nvPr/>
          </p:nvSpPr>
          <p:spPr bwMode="auto">
            <a:xfrm>
              <a:off x="4427" y="3205"/>
              <a:ext cx="99" cy="117"/>
            </a:xfrm>
            <a:custGeom>
              <a:avLst/>
              <a:gdLst/>
              <a:ahLst/>
              <a:cxnLst>
                <a:cxn ang="0">
                  <a:pos x="99" y="95"/>
                </a:cxn>
                <a:cxn ang="0">
                  <a:pos x="64" y="116"/>
                </a:cxn>
                <a:cxn ang="0">
                  <a:pos x="0" y="28"/>
                </a:cxn>
                <a:cxn ang="0">
                  <a:pos x="43" y="0"/>
                </a:cxn>
                <a:cxn ang="0">
                  <a:pos x="99" y="95"/>
                </a:cxn>
              </a:cxnLst>
              <a:rect l="0" t="0" r="r" b="b"/>
              <a:pathLst>
                <a:path w="100" h="117">
                  <a:moveTo>
                    <a:pt x="99" y="95"/>
                  </a:moveTo>
                  <a:lnTo>
                    <a:pt x="64" y="116"/>
                  </a:lnTo>
                  <a:lnTo>
                    <a:pt x="0" y="28"/>
                  </a:lnTo>
                  <a:lnTo>
                    <a:pt x="43" y="0"/>
                  </a:lnTo>
                  <a:lnTo>
                    <a:pt x="99" y="95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1" name="Freeform 23"/>
            <p:cNvSpPr>
              <a:spLocks/>
            </p:cNvSpPr>
            <p:nvPr/>
          </p:nvSpPr>
          <p:spPr bwMode="auto">
            <a:xfrm>
              <a:off x="4264" y="2633"/>
              <a:ext cx="328" cy="691"/>
            </a:xfrm>
            <a:custGeom>
              <a:avLst/>
              <a:gdLst/>
              <a:ahLst/>
              <a:cxnLst>
                <a:cxn ang="0">
                  <a:pos x="304" y="28"/>
                </a:cxn>
                <a:cxn ang="0">
                  <a:pos x="314" y="61"/>
                </a:cxn>
                <a:cxn ang="0">
                  <a:pos x="324" y="95"/>
                </a:cxn>
                <a:cxn ang="0">
                  <a:pos x="326" y="131"/>
                </a:cxn>
                <a:cxn ang="0">
                  <a:pos x="325" y="174"/>
                </a:cxn>
                <a:cxn ang="0">
                  <a:pos x="321" y="219"/>
                </a:cxn>
                <a:cxn ang="0">
                  <a:pos x="310" y="269"/>
                </a:cxn>
                <a:cxn ang="0">
                  <a:pos x="297" y="315"/>
                </a:cxn>
                <a:cxn ang="0">
                  <a:pos x="284" y="363"/>
                </a:cxn>
                <a:cxn ang="0">
                  <a:pos x="268" y="410"/>
                </a:cxn>
                <a:cxn ang="0">
                  <a:pos x="245" y="461"/>
                </a:cxn>
                <a:cxn ang="0">
                  <a:pos x="221" y="510"/>
                </a:cxn>
                <a:cxn ang="0">
                  <a:pos x="192" y="555"/>
                </a:cxn>
                <a:cxn ang="0">
                  <a:pos x="164" y="592"/>
                </a:cxn>
                <a:cxn ang="0">
                  <a:pos x="208" y="677"/>
                </a:cxn>
                <a:cxn ang="0">
                  <a:pos x="176" y="662"/>
                </a:cxn>
                <a:cxn ang="0">
                  <a:pos x="148" y="652"/>
                </a:cxn>
                <a:cxn ang="0">
                  <a:pos x="121" y="644"/>
                </a:cxn>
                <a:cxn ang="0">
                  <a:pos x="92" y="640"/>
                </a:cxn>
                <a:cxn ang="0">
                  <a:pos x="55" y="634"/>
                </a:cxn>
                <a:cxn ang="0">
                  <a:pos x="17" y="634"/>
                </a:cxn>
                <a:cxn ang="0">
                  <a:pos x="2" y="621"/>
                </a:cxn>
                <a:cxn ang="0">
                  <a:pos x="10" y="596"/>
                </a:cxn>
                <a:cxn ang="0">
                  <a:pos x="17" y="564"/>
                </a:cxn>
                <a:cxn ang="0">
                  <a:pos x="20" y="538"/>
                </a:cxn>
                <a:cxn ang="0">
                  <a:pos x="21" y="507"/>
                </a:cxn>
                <a:cxn ang="0">
                  <a:pos x="24" y="478"/>
                </a:cxn>
                <a:cxn ang="0">
                  <a:pos x="25" y="449"/>
                </a:cxn>
                <a:cxn ang="0">
                  <a:pos x="23" y="424"/>
                </a:cxn>
                <a:cxn ang="0">
                  <a:pos x="21" y="389"/>
                </a:cxn>
                <a:cxn ang="0">
                  <a:pos x="115" y="464"/>
                </a:cxn>
                <a:cxn ang="0">
                  <a:pos x="159" y="405"/>
                </a:cxn>
                <a:cxn ang="0">
                  <a:pos x="183" y="367"/>
                </a:cxn>
                <a:cxn ang="0">
                  <a:pos x="215" y="313"/>
                </a:cxn>
                <a:cxn ang="0">
                  <a:pos x="239" y="268"/>
                </a:cxn>
                <a:cxn ang="0">
                  <a:pos x="256" y="232"/>
                </a:cxn>
                <a:cxn ang="0">
                  <a:pos x="273" y="193"/>
                </a:cxn>
                <a:cxn ang="0">
                  <a:pos x="284" y="154"/>
                </a:cxn>
                <a:cxn ang="0">
                  <a:pos x="291" y="117"/>
                </a:cxn>
                <a:cxn ang="0">
                  <a:pos x="294" y="76"/>
                </a:cxn>
                <a:cxn ang="0">
                  <a:pos x="292" y="35"/>
                </a:cxn>
              </a:cxnLst>
              <a:rect l="0" t="0" r="r" b="b"/>
              <a:pathLst>
                <a:path w="328" h="690">
                  <a:moveTo>
                    <a:pt x="290" y="0"/>
                  </a:moveTo>
                  <a:lnTo>
                    <a:pt x="304" y="28"/>
                  </a:lnTo>
                  <a:lnTo>
                    <a:pt x="308" y="43"/>
                  </a:lnTo>
                  <a:lnTo>
                    <a:pt x="314" y="61"/>
                  </a:lnTo>
                  <a:lnTo>
                    <a:pt x="320" y="78"/>
                  </a:lnTo>
                  <a:lnTo>
                    <a:pt x="324" y="95"/>
                  </a:lnTo>
                  <a:lnTo>
                    <a:pt x="326" y="113"/>
                  </a:lnTo>
                  <a:lnTo>
                    <a:pt x="326" y="131"/>
                  </a:lnTo>
                  <a:lnTo>
                    <a:pt x="327" y="151"/>
                  </a:lnTo>
                  <a:lnTo>
                    <a:pt x="325" y="174"/>
                  </a:lnTo>
                  <a:lnTo>
                    <a:pt x="324" y="196"/>
                  </a:lnTo>
                  <a:lnTo>
                    <a:pt x="321" y="219"/>
                  </a:lnTo>
                  <a:lnTo>
                    <a:pt x="318" y="244"/>
                  </a:lnTo>
                  <a:lnTo>
                    <a:pt x="310" y="269"/>
                  </a:lnTo>
                  <a:lnTo>
                    <a:pt x="305" y="294"/>
                  </a:lnTo>
                  <a:lnTo>
                    <a:pt x="297" y="315"/>
                  </a:lnTo>
                  <a:lnTo>
                    <a:pt x="290" y="341"/>
                  </a:lnTo>
                  <a:lnTo>
                    <a:pt x="284" y="363"/>
                  </a:lnTo>
                  <a:lnTo>
                    <a:pt x="275" y="386"/>
                  </a:lnTo>
                  <a:lnTo>
                    <a:pt x="268" y="410"/>
                  </a:lnTo>
                  <a:lnTo>
                    <a:pt x="256" y="437"/>
                  </a:lnTo>
                  <a:lnTo>
                    <a:pt x="245" y="461"/>
                  </a:lnTo>
                  <a:lnTo>
                    <a:pt x="233" y="484"/>
                  </a:lnTo>
                  <a:lnTo>
                    <a:pt x="221" y="510"/>
                  </a:lnTo>
                  <a:lnTo>
                    <a:pt x="207" y="531"/>
                  </a:lnTo>
                  <a:lnTo>
                    <a:pt x="192" y="555"/>
                  </a:lnTo>
                  <a:lnTo>
                    <a:pt x="180" y="573"/>
                  </a:lnTo>
                  <a:lnTo>
                    <a:pt x="164" y="592"/>
                  </a:lnTo>
                  <a:lnTo>
                    <a:pt x="228" y="689"/>
                  </a:lnTo>
                  <a:lnTo>
                    <a:pt x="208" y="677"/>
                  </a:lnTo>
                  <a:lnTo>
                    <a:pt x="193" y="671"/>
                  </a:lnTo>
                  <a:lnTo>
                    <a:pt x="176" y="662"/>
                  </a:lnTo>
                  <a:lnTo>
                    <a:pt x="161" y="655"/>
                  </a:lnTo>
                  <a:lnTo>
                    <a:pt x="148" y="652"/>
                  </a:lnTo>
                  <a:lnTo>
                    <a:pt x="135" y="646"/>
                  </a:lnTo>
                  <a:lnTo>
                    <a:pt x="121" y="644"/>
                  </a:lnTo>
                  <a:lnTo>
                    <a:pt x="106" y="642"/>
                  </a:lnTo>
                  <a:lnTo>
                    <a:pt x="92" y="640"/>
                  </a:lnTo>
                  <a:lnTo>
                    <a:pt x="74" y="636"/>
                  </a:lnTo>
                  <a:lnTo>
                    <a:pt x="55" y="634"/>
                  </a:lnTo>
                  <a:lnTo>
                    <a:pt x="36" y="634"/>
                  </a:lnTo>
                  <a:lnTo>
                    <a:pt x="17" y="634"/>
                  </a:lnTo>
                  <a:lnTo>
                    <a:pt x="0" y="635"/>
                  </a:lnTo>
                  <a:lnTo>
                    <a:pt x="2" y="621"/>
                  </a:lnTo>
                  <a:lnTo>
                    <a:pt x="8" y="609"/>
                  </a:lnTo>
                  <a:lnTo>
                    <a:pt x="10" y="596"/>
                  </a:lnTo>
                  <a:lnTo>
                    <a:pt x="13" y="580"/>
                  </a:lnTo>
                  <a:lnTo>
                    <a:pt x="17" y="564"/>
                  </a:lnTo>
                  <a:lnTo>
                    <a:pt x="19" y="550"/>
                  </a:lnTo>
                  <a:lnTo>
                    <a:pt x="20" y="538"/>
                  </a:lnTo>
                  <a:lnTo>
                    <a:pt x="21" y="524"/>
                  </a:lnTo>
                  <a:lnTo>
                    <a:pt x="21" y="507"/>
                  </a:lnTo>
                  <a:lnTo>
                    <a:pt x="23" y="493"/>
                  </a:lnTo>
                  <a:lnTo>
                    <a:pt x="24" y="478"/>
                  </a:lnTo>
                  <a:lnTo>
                    <a:pt x="24" y="465"/>
                  </a:lnTo>
                  <a:lnTo>
                    <a:pt x="25" y="449"/>
                  </a:lnTo>
                  <a:lnTo>
                    <a:pt x="25" y="436"/>
                  </a:lnTo>
                  <a:lnTo>
                    <a:pt x="23" y="424"/>
                  </a:lnTo>
                  <a:lnTo>
                    <a:pt x="24" y="408"/>
                  </a:lnTo>
                  <a:lnTo>
                    <a:pt x="21" y="389"/>
                  </a:lnTo>
                  <a:lnTo>
                    <a:pt x="94" y="486"/>
                  </a:lnTo>
                  <a:lnTo>
                    <a:pt x="115" y="464"/>
                  </a:lnTo>
                  <a:lnTo>
                    <a:pt x="130" y="442"/>
                  </a:lnTo>
                  <a:lnTo>
                    <a:pt x="159" y="405"/>
                  </a:lnTo>
                  <a:lnTo>
                    <a:pt x="171" y="384"/>
                  </a:lnTo>
                  <a:lnTo>
                    <a:pt x="183" y="367"/>
                  </a:lnTo>
                  <a:lnTo>
                    <a:pt x="203" y="333"/>
                  </a:lnTo>
                  <a:lnTo>
                    <a:pt x="215" y="313"/>
                  </a:lnTo>
                  <a:lnTo>
                    <a:pt x="229" y="288"/>
                  </a:lnTo>
                  <a:lnTo>
                    <a:pt x="239" y="268"/>
                  </a:lnTo>
                  <a:lnTo>
                    <a:pt x="248" y="250"/>
                  </a:lnTo>
                  <a:lnTo>
                    <a:pt x="256" y="232"/>
                  </a:lnTo>
                  <a:lnTo>
                    <a:pt x="267" y="214"/>
                  </a:lnTo>
                  <a:lnTo>
                    <a:pt x="273" y="193"/>
                  </a:lnTo>
                  <a:lnTo>
                    <a:pt x="278" y="175"/>
                  </a:lnTo>
                  <a:lnTo>
                    <a:pt x="284" y="154"/>
                  </a:lnTo>
                  <a:lnTo>
                    <a:pt x="288" y="134"/>
                  </a:lnTo>
                  <a:lnTo>
                    <a:pt x="291" y="117"/>
                  </a:lnTo>
                  <a:lnTo>
                    <a:pt x="291" y="94"/>
                  </a:lnTo>
                  <a:lnTo>
                    <a:pt x="294" y="76"/>
                  </a:lnTo>
                  <a:lnTo>
                    <a:pt x="293" y="55"/>
                  </a:lnTo>
                  <a:lnTo>
                    <a:pt x="292" y="35"/>
                  </a:lnTo>
                  <a:lnTo>
                    <a:pt x="290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</p:grpSp>
      <p:grpSp>
        <p:nvGrpSpPr>
          <p:cNvPr id="305163" name="Group 24"/>
          <p:cNvGrpSpPr>
            <a:grpSpLocks/>
          </p:cNvGrpSpPr>
          <p:nvPr/>
        </p:nvGrpSpPr>
        <p:grpSpPr bwMode="auto">
          <a:xfrm>
            <a:off x="5189538" y="1854200"/>
            <a:ext cx="928687" cy="611188"/>
            <a:chOff x="3390" y="1002"/>
            <a:chExt cx="671" cy="442"/>
          </a:xfrm>
        </p:grpSpPr>
        <p:sp>
          <p:nvSpPr>
            <p:cNvPr id="3678233" name="Freeform 25"/>
            <p:cNvSpPr>
              <a:spLocks/>
            </p:cNvSpPr>
            <p:nvPr/>
          </p:nvSpPr>
          <p:spPr bwMode="auto">
            <a:xfrm>
              <a:off x="3390" y="1002"/>
              <a:ext cx="654" cy="395"/>
            </a:xfrm>
            <a:custGeom>
              <a:avLst/>
              <a:gdLst/>
              <a:ahLst/>
              <a:cxnLst>
                <a:cxn ang="0">
                  <a:pos x="29" y="10"/>
                </a:cxn>
                <a:cxn ang="0">
                  <a:pos x="62" y="4"/>
                </a:cxn>
                <a:cxn ang="0">
                  <a:pos x="99" y="0"/>
                </a:cxn>
                <a:cxn ang="0">
                  <a:pos x="132" y="2"/>
                </a:cxn>
                <a:cxn ang="0">
                  <a:pos x="174" y="9"/>
                </a:cxn>
                <a:cxn ang="0">
                  <a:pos x="216" y="19"/>
                </a:cxn>
                <a:cxn ang="0">
                  <a:pos x="261" y="39"/>
                </a:cxn>
                <a:cxn ang="0">
                  <a:pos x="304" y="59"/>
                </a:cxn>
                <a:cxn ang="0">
                  <a:pos x="349" y="77"/>
                </a:cxn>
                <a:cxn ang="0">
                  <a:pos x="391" y="103"/>
                </a:cxn>
                <a:cxn ang="0">
                  <a:pos x="436" y="130"/>
                </a:cxn>
                <a:cxn ang="0">
                  <a:pos x="480" y="162"/>
                </a:cxn>
                <a:cxn ang="0">
                  <a:pos x="519" y="195"/>
                </a:cxn>
                <a:cxn ang="0">
                  <a:pos x="549" y="227"/>
                </a:cxn>
                <a:cxn ang="0">
                  <a:pos x="641" y="198"/>
                </a:cxn>
                <a:cxn ang="0">
                  <a:pos x="621" y="227"/>
                </a:cxn>
                <a:cxn ang="0">
                  <a:pos x="606" y="254"/>
                </a:cxn>
                <a:cxn ang="0">
                  <a:pos x="594" y="278"/>
                </a:cxn>
                <a:cxn ang="0">
                  <a:pos x="585" y="305"/>
                </a:cxn>
                <a:cxn ang="0">
                  <a:pos x="572" y="342"/>
                </a:cxn>
                <a:cxn ang="0">
                  <a:pos x="568" y="379"/>
                </a:cxn>
                <a:cxn ang="0">
                  <a:pos x="553" y="392"/>
                </a:cxn>
                <a:cxn ang="0">
                  <a:pos x="528" y="380"/>
                </a:cxn>
                <a:cxn ang="0">
                  <a:pos x="500" y="368"/>
                </a:cxn>
                <a:cxn ang="0">
                  <a:pos x="474" y="361"/>
                </a:cxn>
                <a:cxn ang="0">
                  <a:pos x="445" y="355"/>
                </a:cxn>
                <a:cxn ang="0">
                  <a:pos x="417" y="350"/>
                </a:cxn>
                <a:cxn ang="0">
                  <a:pos x="390" y="344"/>
                </a:cxn>
                <a:cxn ang="0">
                  <a:pos x="364" y="341"/>
                </a:cxn>
                <a:cxn ang="0">
                  <a:pos x="331" y="337"/>
                </a:cxn>
                <a:cxn ang="0">
                  <a:pos x="417" y="257"/>
                </a:cxn>
                <a:cxn ang="0">
                  <a:pos x="368" y="206"/>
                </a:cxn>
                <a:cxn ang="0">
                  <a:pos x="335" y="175"/>
                </a:cxn>
                <a:cxn ang="0">
                  <a:pos x="288" y="138"/>
                </a:cxn>
                <a:cxn ang="0">
                  <a:pos x="251" y="111"/>
                </a:cxn>
                <a:cxn ang="0">
                  <a:pos x="224" y="93"/>
                </a:cxn>
                <a:cxn ang="0">
                  <a:pos x="186" y="73"/>
                </a:cxn>
                <a:cxn ang="0">
                  <a:pos x="156" y="60"/>
                </a:cxn>
                <a:cxn ang="0">
                  <a:pos x="120" y="49"/>
                </a:cxn>
                <a:cxn ang="0">
                  <a:pos x="80" y="43"/>
                </a:cxn>
                <a:cxn ang="0">
                  <a:pos x="13" y="49"/>
                </a:cxn>
              </a:cxnLst>
              <a:rect l="0" t="0" r="r" b="b"/>
              <a:pathLst>
                <a:path w="654" h="395">
                  <a:moveTo>
                    <a:pt x="0" y="18"/>
                  </a:moveTo>
                  <a:lnTo>
                    <a:pt x="29" y="10"/>
                  </a:lnTo>
                  <a:lnTo>
                    <a:pt x="43" y="6"/>
                  </a:lnTo>
                  <a:lnTo>
                    <a:pt x="62" y="4"/>
                  </a:lnTo>
                  <a:lnTo>
                    <a:pt x="79" y="3"/>
                  </a:lnTo>
                  <a:lnTo>
                    <a:pt x="99" y="0"/>
                  </a:lnTo>
                  <a:lnTo>
                    <a:pt x="115" y="1"/>
                  </a:lnTo>
                  <a:lnTo>
                    <a:pt x="132" y="2"/>
                  </a:lnTo>
                  <a:lnTo>
                    <a:pt x="149" y="3"/>
                  </a:lnTo>
                  <a:lnTo>
                    <a:pt x="174" y="9"/>
                  </a:lnTo>
                  <a:lnTo>
                    <a:pt x="195" y="16"/>
                  </a:lnTo>
                  <a:lnTo>
                    <a:pt x="216" y="19"/>
                  </a:lnTo>
                  <a:lnTo>
                    <a:pt x="240" y="28"/>
                  </a:lnTo>
                  <a:lnTo>
                    <a:pt x="261" y="39"/>
                  </a:lnTo>
                  <a:lnTo>
                    <a:pt x="287" y="49"/>
                  </a:lnTo>
                  <a:lnTo>
                    <a:pt x="304" y="59"/>
                  </a:lnTo>
                  <a:lnTo>
                    <a:pt x="329" y="67"/>
                  </a:lnTo>
                  <a:lnTo>
                    <a:pt x="349" y="77"/>
                  </a:lnTo>
                  <a:lnTo>
                    <a:pt x="371" y="90"/>
                  </a:lnTo>
                  <a:lnTo>
                    <a:pt x="391" y="103"/>
                  </a:lnTo>
                  <a:lnTo>
                    <a:pt x="415" y="117"/>
                  </a:lnTo>
                  <a:lnTo>
                    <a:pt x="436" y="130"/>
                  </a:lnTo>
                  <a:lnTo>
                    <a:pt x="457" y="146"/>
                  </a:lnTo>
                  <a:lnTo>
                    <a:pt x="480" y="162"/>
                  </a:lnTo>
                  <a:lnTo>
                    <a:pt x="500" y="177"/>
                  </a:lnTo>
                  <a:lnTo>
                    <a:pt x="519" y="195"/>
                  </a:lnTo>
                  <a:lnTo>
                    <a:pt x="534" y="211"/>
                  </a:lnTo>
                  <a:lnTo>
                    <a:pt x="549" y="227"/>
                  </a:lnTo>
                  <a:lnTo>
                    <a:pt x="653" y="181"/>
                  </a:lnTo>
                  <a:lnTo>
                    <a:pt x="641" y="198"/>
                  </a:lnTo>
                  <a:lnTo>
                    <a:pt x="632" y="213"/>
                  </a:lnTo>
                  <a:lnTo>
                    <a:pt x="621" y="227"/>
                  </a:lnTo>
                  <a:lnTo>
                    <a:pt x="613" y="240"/>
                  </a:lnTo>
                  <a:lnTo>
                    <a:pt x="606" y="254"/>
                  </a:lnTo>
                  <a:lnTo>
                    <a:pt x="598" y="265"/>
                  </a:lnTo>
                  <a:lnTo>
                    <a:pt x="594" y="278"/>
                  </a:lnTo>
                  <a:lnTo>
                    <a:pt x="588" y="291"/>
                  </a:lnTo>
                  <a:lnTo>
                    <a:pt x="585" y="305"/>
                  </a:lnTo>
                  <a:lnTo>
                    <a:pt x="579" y="322"/>
                  </a:lnTo>
                  <a:lnTo>
                    <a:pt x="572" y="342"/>
                  </a:lnTo>
                  <a:lnTo>
                    <a:pt x="570" y="360"/>
                  </a:lnTo>
                  <a:lnTo>
                    <a:pt x="568" y="379"/>
                  </a:lnTo>
                  <a:lnTo>
                    <a:pt x="565" y="394"/>
                  </a:lnTo>
                  <a:lnTo>
                    <a:pt x="553" y="392"/>
                  </a:lnTo>
                  <a:lnTo>
                    <a:pt x="542" y="384"/>
                  </a:lnTo>
                  <a:lnTo>
                    <a:pt x="528" y="380"/>
                  </a:lnTo>
                  <a:lnTo>
                    <a:pt x="514" y="372"/>
                  </a:lnTo>
                  <a:lnTo>
                    <a:pt x="500" y="368"/>
                  </a:lnTo>
                  <a:lnTo>
                    <a:pt x="486" y="365"/>
                  </a:lnTo>
                  <a:lnTo>
                    <a:pt x="474" y="361"/>
                  </a:lnTo>
                  <a:lnTo>
                    <a:pt x="460" y="357"/>
                  </a:lnTo>
                  <a:lnTo>
                    <a:pt x="445" y="355"/>
                  </a:lnTo>
                  <a:lnTo>
                    <a:pt x="431" y="351"/>
                  </a:lnTo>
                  <a:lnTo>
                    <a:pt x="417" y="350"/>
                  </a:lnTo>
                  <a:lnTo>
                    <a:pt x="403" y="345"/>
                  </a:lnTo>
                  <a:lnTo>
                    <a:pt x="390" y="344"/>
                  </a:lnTo>
                  <a:lnTo>
                    <a:pt x="376" y="343"/>
                  </a:lnTo>
                  <a:lnTo>
                    <a:pt x="364" y="341"/>
                  </a:lnTo>
                  <a:lnTo>
                    <a:pt x="349" y="339"/>
                  </a:lnTo>
                  <a:lnTo>
                    <a:pt x="331" y="337"/>
                  </a:lnTo>
                  <a:lnTo>
                    <a:pt x="436" y="283"/>
                  </a:lnTo>
                  <a:lnTo>
                    <a:pt x="417" y="257"/>
                  </a:lnTo>
                  <a:lnTo>
                    <a:pt x="402" y="239"/>
                  </a:lnTo>
                  <a:lnTo>
                    <a:pt x="368" y="206"/>
                  </a:lnTo>
                  <a:lnTo>
                    <a:pt x="352" y="191"/>
                  </a:lnTo>
                  <a:lnTo>
                    <a:pt x="335" y="175"/>
                  </a:lnTo>
                  <a:lnTo>
                    <a:pt x="306" y="152"/>
                  </a:lnTo>
                  <a:lnTo>
                    <a:pt x="288" y="138"/>
                  </a:lnTo>
                  <a:lnTo>
                    <a:pt x="268" y="122"/>
                  </a:lnTo>
                  <a:lnTo>
                    <a:pt x="251" y="111"/>
                  </a:lnTo>
                  <a:lnTo>
                    <a:pt x="237" y="104"/>
                  </a:lnTo>
                  <a:lnTo>
                    <a:pt x="224" y="93"/>
                  </a:lnTo>
                  <a:lnTo>
                    <a:pt x="207" y="85"/>
                  </a:lnTo>
                  <a:lnTo>
                    <a:pt x="186" y="73"/>
                  </a:lnTo>
                  <a:lnTo>
                    <a:pt x="171" y="66"/>
                  </a:lnTo>
                  <a:lnTo>
                    <a:pt x="156" y="60"/>
                  </a:lnTo>
                  <a:lnTo>
                    <a:pt x="135" y="55"/>
                  </a:lnTo>
                  <a:lnTo>
                    <a:pt x="120" y="49"/>
                  </a:lnTo>
                  <a:lnTo>
                    <a:pt x="99" y="47"/>
                  </a:lnTo>
                  <a:lnTo>
                    <a:pt x="80" y="43"/>
                  </a:lnTo>
                  <a:lnTo>
                    <a:pt x="59" y="43"/>
                  </a:lnTo>
                  <a:lnTo>
                    <a:pt x="13" y="49"/>
                  </a:lnTo>
                  <a:lnTo>
                    <a:pt x="0" y="18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4" name="Freeform 26"/>
            <p:cNvSpPr>
              <a:spLocks/>
            </p:cNvSpPr>
            <p:nvPr/>
          </p:nvSpPr>
          <p:spPr bwMode="auto">
            <a:xfrm>
              <a:off x="3721" y="1292"/>
              <a:ext cx="124" cy="92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7" y="91"/>
                </a:cxn>
                <a:cxn ang="0">
                  <a:pos x="122" y="37"/>
                </a:cxn>
                <a:cxn ang="0">
                  <a:pos x="111" y="19"/>
                </a:cxn>
                <a:cxn ang="0">
                  <a:pos x="94" y="0"/>
                </a:cxn>
                <a:cxn ang="0">
                  <a:pos x="0" y="49"/>
                </a:cxn>
              </a:cxnLst>
              <a:rect l="0" t="0" r="r" b="b"/>
              <a:pathLst>
                <a:path w="123" h="92">
                  <a:moveTo>
                    <a:pt x="0" y="49"/>
                  </a:moveTo>
                  <a:lnTo>
                    <a:pt x="17" y="91"/>
                  </a:lnTo>
                  <a:lnTo>
                    <a:pt x="122" y="37"/>
                  </a:lnTo>
                  <a:lnTo>
                    <a:pt x="111" y="19"/>
                  </a:lnTo>
                  <a:lnTo>
                    <a:pt x="94" y="0"/>
                  </a:lnTo>
                  <a:lnTo>
                    <a:pt x="0" y="49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5" name="Freeform 27"/>
            <p:cNvSpPr>
              <a:spLocks/>
            </p:cNvSpPr>
            <p:nvPr/>
          </p:nvSpPr>
          <p:spPr bwMode="auto">
            <a:xfrm>
              <a:off x="3942" y="1185"/>
              <a:ext cx="118" cy="93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117" y="39"/>
                </a:cxn>
                <a:cxn ang="0">
                  <a:pos x="21" y="89"/>
                </a:cxn>
                <a:cxn ang="0">
                  <a:pos x="0" y="41"/>
                </a:cxn>
                <a:cxn ang="0">
                  <a:pos x="102" y="0"/>
                </a:cxn>
              </a:cxnLst>
              <a:rect l="0" t="0" r="r" b="b"/>
              <a:pathLst>
                <a:path w="118" h="90">
                  <a:moveTo>
                    <a:pt x="102" y="0"/>
                  </a:moveTo>
                  <a:lnTo>
                    <a:pt x="117" y="39"/>
                  </a:lnTo>
                  <a:lnTo>
                    <a:pt x="21" y="89"/>
                  </a:lnTo>
                  <a:lnTo>
                    <a:pt x="0" y="41"/>
                  </a:lnTo>
                  <a:lnTo>
                    <a:pt x="102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6" name="Freeform 28"/>
            <p:cNvSpPr>
              <a:spLocks/>
            </p:cNvSpPr>
            <p:nvPr/>
          </p:nvSpPr>
          <p:spPr bwMode="auto">
            <a:xfrm>
              <a:off x="3405" y="1036"/>
              <a:ext cx="656" cy="408"/>
            </a:xfrm>
            <a:custGeom>
              <a:avLst/>
              <a:gdLst/>
              <a:ahLst/>
              <a:cxnLst>
                <a:cxn ang="0">
                  <a:pos x="28" y="10"/>
                </a:cxn>
                <a:cxn ang="0">
                  <a:pos x="60" y="4"/>
                </a:cxn>
                <a:cxn ang="0">
                  <a:pos x="95" y="0"/>
                </a:cxn>
                <a:cxn ang="0">
                  <a:pos x="130" y="3"/>
                </a:cxn>
                <a:cxn ang="0">
                  <a:pos x="173" y="10"/>
                </a:cxn>
                <a:cxn ang="0">
                  <a:pos x="216" y="22"/>
                </a:cxn>
                <a:cxn ang="0">
                  <a:pos x="261" y="40"/>
                </a:cxn>
                <a:cxn ang="0">
                  <a:pos x="305" y="60"/>
                </a:cxn>
                <a:cxn ang="0">
                  <a:pos x="350" y="81"/>
                </a:cxn>
                <a:cxn ang="0">
                  <a:pos x="391" y="106"/>
                </a:cxn>
                <a:cxn ang="0">
                  <a:pos x="435" y="135"/>
                </a:cxn>
                <a:cxn ang="0">
                  <a:pos x="481" y="169"/>
                </a:cxn>
                <a:cxn ang="0">
                  <a:pos x="521" y="203"/>
                </a:cxn>
                <a:cxn ang="0">
                  <a:pos x="552" y="237"/>
                </a:cxn>
                <a:cxn ang="0">
                  <a:pos x="643" y="207"/>
                </a:cxn>
                <a:cxn ang="0">
                  <a:pos x="623" y="236"/>
                </a:cxn>
                <a:cxn ang="0">
                  <a:pos x="609" y="263"/>
                </a:cxn>
                <a:cxn ang="0">
                  <a:pos x="597" y="289"/>
                </a:cxn>
                <a:cxn ang="0">
                  <a:pos x="587" y="315"/>
                </a:cxn>
                <a:cxn ang="0">
                  <a:pos x="577" y="354"/>
                </a:cxn>
                <a:cxn ang="0">
                  <a:pos x="570" y="391"/>
                </a:cxn>
                <a:cxn ang="0">
                  <a:pos x="557" y="403"/>
                </a:cxn>
                <a:cxn ang="0">
                  <a:pos x="533" y="393"/>
                </a:cxn>
                <a:cxn ang="0">
                  <a:pos x="503" y="380"/>
                </a:cxn>
                <a:cxn ang="0">
                  <a:pos x="478" y="372"/>
                </a:cxn>
                <a:cxn ang="0">
                  <a:pos x="448" y="364"/>
                </a:cxn>
                <a:cxn ang="0">
                  <a:pos x="420" y="357"/>
                </a:cxn>
                <a:cxn ang="0">
                  <a:pos x="393" y="354"/>
                </a:cxn>
                <a:cxn ang="0">
                  <a:pos x="367" y="352"/>
                </a:cxn>
                <a:cxn ang="0">
                  <a:pos x="333" y="348"/>
                </a:cxn>
                <a:cxn ang="0">
                  <a:pos x="420" y="265"/>
                </a:cxn>
                <a:cxn ang="0">
                  <a:pos x="370" y="214"/>
                </a:cxn>
                <a:cxn ang="0">
                  <a:pos x="335" y="182"/>
                </a:cxn>
                <a:cxn ang="0">
                  <a:pos x="288" y="141"/>
                </a:cxn>
                <a:cxn ang="0">
                  <a:pos x="250" y="111"/>
                </a:cxn>
                <a:cxn ang="0">
                  <a:pos x="219" y="88"/>
                </a:cxn>
                <a:cxn ang="0">
                  <a:pos x="184" y="66"/>
                </a:cxn>
                <a:cxn ang="0">
                  <a:pos x="147" y="48"/>
                </a:cxn>
                <a:cxn ang="0">
                  <a:pos x="111" y="36"/>
                </a:cxn>
                <a:cxn ang="0">
                  <a:pos x="71" y="27"/>
                </a:cxn>
                <a:cxn ang="0">
                  <a:pos x="32" y="22"/>
                </a:cxn>
              </a:cxnLst>
              <a:rect l="0" t="0" r="r" b="b"/>
              <a:pathLst>
                <a:path w="656" h="408">
                  <a:moveTo>
                    <a:pt x="0" y="17"/>
                  </a:moveTo>
                  <a:lnTo>
                    <a:pt x="28" y="10"/>
                  </a:lnTo>
                  <a:lnTo>
                    <a:pt x="42" y="6"/>
                  </a:lnTo>
                  <a:lnTo>
                    <a:pt x="60" y="4"/>
                  </a:lnTo>
                  <a:lnTo>
                    <a:pt x="79" y="0"/>
                  </a:lnTo>
                  <a:lnTo>
                    <a:pt x="95" y="0"/>
                  </a:lnTo>
                  <a:lnTo>
                    <a:pt x="113" y="0"/>
                  </a:lnTo>
                  <a:lnTo>
                    <a:pt x="130" y="3"/>
                  </a:lnTo>
                  <a:lnTo>
                    <a:pt x="150" y="6"/>
                  </a:lnTo>
                  <a:lnTo>
                    <a:pt x="173" y="10"/>
                  </a:lnTo>
                  <a:lnTo>
                    <a:pt x="194" y="16"/>
                  </a:lnTo>
                  <a:lnTo>
                    <a:pt x="216" y="22"/>
                  </a:lnTo>
                  <a:lnTo>
                    <a:pt x="239" y="31"/>
                  </a:lnTo>
                  <a:lnTo>
                    <a:pt x="261" y="40"/>
                  </a:lnTo>
                  <a:lnTo>
                    <a:pt x="285" y="49"/>
                  </a:lnTo>
                  <a:lnTo>
                    <a:pt x="305" y="60"/>
                  </a:lnTo>
                  <a:lnTo>
                    <a:pt x="329" y="72"/>
                  </a:lnTo>
                  <a:lnTo>
                    <a:pt x="350" y="81"/>
                  </a:lnTo>
                  <a:lnTo>
                    <a:pt x="371" y="96"/>
                  </a:lnTo>
                  <a:lnTo>
                    <a:pt x="391" y="106"/>
                  </a:lnTo>
                  <a:lnTo>
                    <a:pt x="416" y="121"/>
                  </a:lnTo>
                  <a:lnTo>
                    <a:pt x="435" y="135"/>
                  </a:lnTo>
                  <a:lnTo>
                    <a:pt x="458" y="153"/>
                  </a:lnTo>
                  <a:lnTo>
                    <a:pt x="481" y="169"/>
                  </a:lnTo>
                  <a:lnTo>
                    <a:pt x="501" y="185"/>
                  </a:lnTo>
                  <a:lnTo>
                    <a:pt x="521" y="203"/>
                  </a:lnTo>
                  <a:lnTo>
                    <a:pt x="536" y="218"/>
                  </a:lnTo>
                  <a:lnTo>
                    <a:pt x="552" y="237"/>
                  </a:lnTo>
                  <a:lnTo>
                    <a:pt x="655" y="190"/>
                  </a:lnTo>
                  <a:lnTo>
                    <a:pt x="643" y="207"/>
                  </a:lnTo>
                  <a:lnTo>
                    <a:pt x="634" y="220"/>
                  </a:lnTo>
                  <a:lnTo>
                    <a:pt x="623" y="236"/>
                  </a:lnTo>
                  <a:lnTo>
                    <a:pt x="615" y="250"/>
                  </a:lnTo>
                  <a:lnTo>
                    <a:pt x="609" y="263"/>
                  </a:lnTo>
                  <a:lnTo>
                    <a:pt x="602" y="274"/>
                  </a:lnTo>
                  <a:lnTo>
                    <a:pt x="597" y="289"/>
                  </a:lnTo>
                  <a:lnTo>
                    <a:pt x="591" y="301"/>
                  </a:lnTo>
                  <a:lnTo>
                    <a:pt x="587" y="315"/>
                  </a:lnTo>
                  <a:lnTo>
                    <a:pt x="582" y="335"/>
                  </a:lnTo>
                  <a:lnTo>
                    <a:pt x="577" y="354"/>
                  </a:lnTo>
                  <a:lnTo>
                    <a:pt x="574" y="372"/>
                  </a:lnTo>
                  <a:lnTo>
                    <a:pt x="570" y="391"/>
                  </a:lnTo>
                  <a:lnTo>
                    <a:pt x="568" y="407"/>
                  </a:lnTo>
                  <a:lnTo>
                    <a:pt x="557" y="403"/>
                  </a:lnTo>
                  <a:lnTo>
                    <a:pt x="544" y="395"/>
                  </a:lnTo>
                  <a:lnTo>
                    <a:pt x="533" y="393"/>
                  </a:lnTo>
                  <a:lnTo>
                    <a:pt x="517" y="385"/>
                  </a:lnTo>
                  <a:lnTo>
                    <a:pt x="503" y="380"/>
                  </a:lnTo>
                  <a:lnTo>
                    <a:pt x="489" y="376"/>
                  </a:lnTo>
                  <a:lnTo>
                    <a:pt x="478" y="372"/>
                  </a:lnTo>
                  <a:lnTo>
                    <a:pt x="465" y="371"/>
                  </a:lnTo>
                  <a:lnTo>
                    <a:pt x="448" y="364"/>
                  </a:lnTo>
                  <a:lnTo>
                    <a:pt x="434" y="362"/>
                  </a:lnTo>
                  <a:lnTo>
                    <a:pt x="420" y="357"/>
                  </a:lnTo>
                  <a:lnTo>
                    <a:pt x="406" y="356"/>
                  </a:lnTo>
                  <a:lnTo>
                    <a:pt x="393" y="354"/>
                  </a:lnTo>
                  <a:lnTo>
                    <a:pt x="378" y="352"/>
                  </a:lnTo>
                  <a:lnTo>
                    <a:pt x="367" y="352"/>
                  </a:lnTo>
                  <a:lnTo>
                    <a:pt x="352" y="349"/>
                  </a:lnTo>
                  <a:lnTo>
                    <a:pt x="333" y="348"/>
                  </a:lnTo>
                  <a:lnTo>
                    <a:pt x="439" y="291"/>
                  </a:lnTo>
                  <a:lnTo>
                    <a:pt x="420" y="265"/>
                  </a:lnTo>
                  <a:lnTo>
                    <a:pt x="402" y="246"/>
                  </a:lnTo>
                  <a:lnTo>
                    <a:pt x="370" y="214"/>
                  </a:lnTo>
                  <a:lnTo>
                    <a:pt x="352" y="196"/>
                  </a:lnTo>
                  <a:lnTo>
                    <a:pt x="335" y="182"/>
                  </a:lnTo>
                  <a:lnTo>
                    <a:pt x="307" y="157"/>
                  </a:lnTo>
                  <a:lnTo>
                    <a:pt x="288" y="141"/>
                  </a:lnTo>
                  <a:lnTo>
                    <a:pt x="269" y="124"/>
                  </a:lnTo>
                  <a:lnTo>
                    <a:pt x="250" y="111"/>
                  </a:lnTo>
                  <a:lnTo>
                    <a:pt x="235" y="100"/>
                  </a:lnTo>
                  <a:lnTo>
                    <a:pt x="219" y="88"/>
                  </a:lnTo>
                  <a:lnTo>
                    <a:pt x="201" y="76"/>
                  </a:lnTo>
                  <a:lnTo>
                    <a:pt x="184" y="66"/>
                  </a:lnTo>
                  <a:lnTo>
                    <a:pt x="165" y="59"/>
                  </a:lnTo>
                  <a:lnTo>
                    <a:pt x="147" y="48"/>
                  </a:lnTo>
                  <a:lnTo>
                    <a:pt x="128" y="42"/>
                  </a:lnTo>
                  <a:lnTo>
                    <a:pt x="111" y="36"/>
                  </a:lnTo>
                  <a:lnTo>
                    <a:pt x="90" y="32"/>
                  </a:lnTo>
                  <a:lnTo>
                    <a:pt x="71" y="27"/>
                  </a:lnTo>
                  <a:lnTo>
                    <a:pt x="53" y="24"/>
                  </a:lnTo>
                  <a:lnTo>
                    <a:pt x="32" y="22"/>
                  </a:lnTo>
                  <a:lnTo>
                    <a:pt x="0" y="17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</p:grpSp>
      <p:grpSp>
        <p:nvGrpSpPr>
          <p:cNvPr id="305164" name="Group 29"/>
          <p:cNvGrpSpPr>
            <a:grpSpLocks/>
          </p:cNvGrpSpPr>
          <p:nvPr/>
        </p:nvGrpSpPr>
        <p:grpSpPr bwMode="auto">
          <a:xfrm>
            <a:off x="2492375" y="1800225"/>
            <a:ext cx="979488" cy="681038"/>
            <a:chOff x="1508" y="943"/>
            <a:chExt cx="654" cy="500"/>
          </a:xfrm>
        </p:grpSpPr>
        <p:sp>
          <p:nvSpPr>
            <p:cNvPr id="3678238" name="Freeform 30"/>
            <p:cNvSpPr>
              <a:spLocks/>
            </p:cNvSpPr>
            <p:nvPr/>
          </p:nvSpPr>
          <p:spPr bwMode="auto">
            <a:xfrm>
              <a:off x="1508" y="943"/>
              <a:ext cx="604" cy="500"/>
            </a:xfrm>
            <a:custGeom>
              <a:avLst/>
              <a:gdLst/>
              <a:ahLst/>
              <a:cxnLst>
                <a:cxn ang="0">
                  <a:pos x="7" y="463"/>
                </a:cxn>
                <a:cxn ang="0">
                  <a:pos x="18" y="432"/>
                </a:cxn>
                <a:cxn ang="0">
                  <a:pos x="32" y="399"/>
                </a:cxn>
                <a:cxn ang="0">
                  <a:pos x="52" y="370"/>
                </a:cxn>
                <a:cxn ang="0">
                  <a:pos x="79" y="336"/>
                </a:cxn>
                <a:cxn ang="0">
                  <a:pos x="110" y="304"/>
                </a:cxn>
                <a:cxn ang="0">
                  <a:pos x="149" y="273"/>
                </a:cxn>
                <a:cxn ang="0">
                  <a:pos x="187" y="245"/>
                </a:cxn>
                <a:cxn ang="0">
                  <a:pos x="225" y="215"/>
                </a:cxn>
                <a:cxn ang="0">
                  <a:pos x="267" y="190"/>
                </a:cxn>
                <a:cxn ang="0">
                  <a:pos x="313" y="165"/>
                </a:cxn>
                <a:cxn ang="0">
                  <a:pos x="363" y="141"/>
                </a:cxn>
                <a:cxn ang="0">
                  <a:pos x="412" y="125"/>
                </a:cxn>
                <a:cxn ang="0">
                  <a:pos x="453" y="114"/>
                </a:cxn>
                <a:cxn ang="0">
                  <a:pos x="475" y="18"/>
                </a:cxn>
                <a:cxn ang="0">
                  <a:pos x="489" y="51"/>
                </a:cxn>
                <a:cxn ang="0">
                  <a:pos x="506" y="78"/>
                </a:cxn>
                <a:cxn ang="0">
                  <a:pos x="519" y="101"/>
                </a:cxn>
                <a:cxn ang="0">
                  <a:pos x="538" y="121"/>
                </a:cxn>
                <a:cxn ang="0">
                  <a:pos x="563" y="150"/>
                </a:cxn>
                <a:cxn ang="0">
                  <a:pos x="591" y="174"/>
                </a:cxn>
                <a:cxn ang="0">
                  <a:pos x="596" y="194"/>
                </a:cxn>
                <a:cxn ang="0">
                  <a:pos x="574" y="208"/>
                </a:cxn>
                <a:cxn ang="0">
                  <a:pos x="548" y="227"/>
                </a:cxn>
                <a:cxn ang="0">
                  <a:pos x="531" y="247"/>
                </a:cxn>
                <a:cxn ang="0">
                  <a:pos x="511" y="270"/>
                </a:cxn>
                <a:cxn ang="0">
                  <a:pos x="491" y="292"/>
                </a:cxn>
                <a:cxn ang="0">
                  <a:pos x="474" y="313"/>
                </a:cxn>
                <a:cxn ang="0">
                  <a:pos x="458" y="333"/>
                </a:cxn>
                <a:cxn ang="0">
                  <a:pos x="439" y="362"/>
                </a:cxn>
                <a:cxn ang="0">
                  <a:pos x="414" y="246"/>
                </a:cxn>
                <a:cxn ang="0">
                  <a:pos x="345" y="264"/>
                </a:cxn>
                <a:cxn ang="0">
                  <a:pos x="301" y="278"/>
                </a:cxn>
                <a:cxn ang="0">
                  <a:pos x="246" y="299"/>
                </a:cxn>
                <a:cxn ang="0">
                  <a:pos x="205" y="320"/>
                </a:cxn>
                <a:cxn ang="0">
                  <a:pos x="177" y="334"/>
                </a:cxn>
                <a:cxn ang="0">
                  <a:pos x="140" y="357"/>
                </a:cxn>
                <a:cxn ang="0">
                  <a:pos x="114" y="376"/>
                </a:cxn>
                <a:cxn ang="0">
                  <a:pos x="86" y="404"/>
                </a:cxn>
                <a:cxn ang="0">
                  <a:pos x="63" y="435"/>
                </a:cxn>
                <a:cxn ang="0">
                  <a:pos x="32" y="499"/>
                </a:cxn>
              </a:cxnLst>
              <a:rect l="0" t="0" r="r" b="b"/>
              <a:pathLst>
                <a:path w="604" h="500">
                  <a:moveTo>
                    <a:pt x="0" y="493"/>
                  </a:moveTo>
                  <a:lnTo>
                    <a:pt x="7" y="463"/>
                  </a:lnTo>
                  <a:lnTo>
                    <a:pt x="12" y="450"/>
                  </a:lnTo>
                  <a:lnTo>
                    <a:pt x="18" y="432"/>
                  </a:lnTo>
                  <a:lnTo>
                    <a:pt x="25" y="416"/>
                  </a:lnTo>
                  <a:lnTo>
                    <a:pt x="32" y="399"/>
                  </a:lnTo>
                  <a:lnTo>
                    <a:pt x="42" y="383"/>
                  </a:lnTo>
                  <a:lnTo>
                    <a:pt x="52" y="370"/>
                  </a:lnTo>
                  <a:lnTo>
                    <a:pt x="63" y="354"/>
                  </a:lnTo>
                  <a:lnTo>
                    <a:pt x="79" y="336"/>
                  </a:lnTo>
                  <a:lnTo>
                    <a:pt x="95" y="321"/>
                  </a:lnTo>
                  <a:lnTo>
                    <a:pt x="110" y="304"/>
                  </a:lnTo>
                  <a:lnTo>
                    <a:pt x="128" y="288"/>
                  </a:lnTo>
                  <a:lnTo>
                    <a:pt x="149" y="273"/>
                  </a:lnTo>
                  <a:lnTo>
                    <a:pt x="169" y="256"/>
                  </a:lnTo>
                  <a:lnTo>
                    <a:pt x="187" y="245"/>
                  </a:lnTo>
                  <a:lnTo>
                    <a:pt x="208" y="228"/>
                  </a:lnTo>
                  <a:lnTo>
                    <a:pt x="225" y="215"/>
                  </a:lnTo>
                  <a:lnTo>
                    <a:pt x="246" y="203"/>
                  </a:lnTo>
                  <a:lnTo>
                    <a:pt x="267" y="190"/>
                  </a:lnTo>
                  <a:lnTo>
                    <a:pt x="292" y="176"/>
                  </a:lnTo>
                  <a:lnTo>
                    <a:pt x="313" y="165"/>
                  </a:lnTo>
                  <a:lnTo>
                    <a:pt x="339" y="154"/>
                  </a:lnTo>
                  <a:lnTo>
                    <a:pt x="363" y="141"/>
                  </a:lnTo>
                  <a:lnTo>
                    <a:pt x="385" y="133"/>
                  </a:lnTo>
                  <a:lnTo>
                    <a:pt x="412" y="125"/>
                  </a:lnTo>
                  <a:lnTo>
                    <a:pt x="432" y="119"/>
                  </a:lnTo>
                  <a:lnTo>
                    <a:pt x="453" y="114"/>
                  </a:lnTo>
                  <a:lnTo>
                    <a:pt x="466" y="0"/>
                  </a:lnTo>
                  <a:lnTo>
                    <a:pt x="475" y="18"/>
                  </a:lnTo>
                  <a:lnTo>
                    <a:pt x="482" y="33"/>
                  </a:lnTo>
                  <a:lnTo>
                    <a:pt x="489" y="51"/>
                  </a:lnTo>
                  <a:lnTo>
                    <a:pt x="496" y="65"/>
                  </a:lnTo>
                  <a:lnTo>
                    <a:pt x="506" y="78"/>
                  </a:lnTo>
                  <a:lnTo>
                    <a:pt x="510" y="89"/>
                  </a:lnTo>
                  <a:lnTo>
                    <a:pt x="519" y="101"/>
                  </a:lnTo>
                  <a:lnTo>
                    <a:pt x="528" y="112"/>
                  </a:lnTo>
                  <a:lnTo>
                    <a:pt x="538" y="121"/>
                  </a:lnTo>
                  <a:lnTo>
                    <a:pt x="551" y="135"/>
                  </a:lnTo>
                  <a:lnTo>
                    <a:pt x="563" y="150"/>
                  </a:lnTo>
                  <a:lnTo>
                    <a:pt x="577" y="162"/>
                  </a:lnTo>
                  <a:lnTo>
                    <a:pt x="591" y="174"/>
                  </a:lnTo>
                  <a:lnTo>
                    <a:pt x="603" y="184"/>
                  </a:lnTo>
                  <a:lnTo>
                    <a:pt x="596" y="194"/>
                  </a:lnTo>
                  <a:lnTo>
                    <a:pt x="583" y="200"/>
                  </a:lnTo>
                  <a:lnTo>
                    <a:pt x="574" y="208"/>
                  </a:lnTo>
                  <a:lnTo>
                    <a:pt x="559" y="219"/>
                  </a:lnTo>
                  <a:lnTo>
                    <a:pt x="548" y="227"/>
                  </a:lnTo>
                  <a:lnTo>
                    <a:pt x="540" y="237"/>
                  </a:lnTo>
                  <a:lnTo>
                    <a:pt x="531" y="247"/>
                  </a:lnTo>
                  <a:lnTo>
                    <a:pt x="520" y="257"/>
                  </a:lnTo>
                  <a:lnTo>
                    <a:pt x="511" y="270"/>
                  </a:lnTo>
                  <a:lnTo>
                    <a:pt x="500" y="280"/>
                  </a:lnTo>
                  <a:lnTo>
                    <a:pt x="491" y="292"/>
                  </a:lnTo>
                  <a:lnTo>
                    <a:pt x="480" y="301"/>
                  </a:lnTo>
                  <a:lnTo>
                    <a:pt x="474" y="313"/>
                  </a:lnTo>
                  <a:lnTo>
                    <a:pt x="466" y="325"/>
                  </a:lnTo>
                  <a:lnTo>
                    <a:pt x="458" y="333"/>
                  </a:lnTo>
                  <a:lnTo>
                    <a:pt x="449" y="346"/>
                  </a:lnTo>
                  <a:lnTo>
                    <a:pt x="439" y="362"/>
                  </a:lnTo>
                  <a:lnTo>
                    <a:pt x="445" y="242"/>
                  </a:lnTo>
                  <a:lnTo>
                    <a:pt x="414" y="246"/>
                  </a:lnTo>
                  <a:lnTo>
                    <a:pt x="389" y="250"/>
                  </a:lnTo>
                  <a:lnTo>
                    <a:pt x="345" y="264"/>
                  </a:lnTo>
                  <a:lnTo>
                    <a:pt x="324" y="270"/>
                  </a:lnTo>
                  <a:lnTo>
                    <a:pt x="301" y="278"/>
                  </a:lnTo>
                  <a:lnTo>
                    <a:pt x="268" y="290"/>
                  </a:lnTo>
                  <a:lnTo>
                    <a:pt x="246" y="299"/>
                  </a:lnTo>
                  <a:lnTo>
                    <a:pt x="223" y="310"/>
                  </a:lnTo>
                  <a:lnTo>
                    <a:pt x="205" y="320"/>
                  </a:lnTo>
                  <a:lnTo>
                    <a:pt x="192" y="328"/>
                  </a:lnTo>
                  <a:lnTo>
                    <a:pt x="177" y="334"/>
                  </a:lnTo>
                  <a:lnTo>
                    <a:pt x="160" y="344"/>
                  </a:lnTo>
                  <a:lnTo>
                    <a:pt x="140" y="357"/>
                  </a:lnTo>
                  <a:lnTo>
                    <a:pt x="126" y="366"/>
                  </a:lnTo>
                  <a:lnTo>
                    <a:pt x="114" y="376"/>
                  </a:lnTo>
                  <a:lnTo>
                    <a:pt x="99" y="393"/>
                  </a:lnTo>
                  <a:lnTo>
                    <a:pt x="86" y="404"/>
                  </a:lnTo>
                  <a:lnTo>
                    <a:pt x="74" y="423"/>
                  </a:lnTo>
                  <a:lnTo>
                    <a:pt x="63" y="435"/>
                  </a:lnTo>
                  <a:lnTo>
                    <a:pt x="52" y="452"/>
                  </a:lnTo>
                  <a:lnTo>
                    <a:pt x="32" y="499"/>
                  </a:lnTo>
                  <a:lnTo>
                    <a:pt x="0" y="493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39" name="Freeform 31"/>
            <p:cNvSpPr>
              <a:spLocks/>
            </p:cNvSpPr>
            <p:nvPr/>
          </p:nvSpPr>
          <p:spPr bwMode="auto">
            <a:xfrm>
              <a:off x="1949" y="1194"/>
              <a:ext cx="50" cy="119"/>
            </a:xfrm>
            <a:custGeom>
              <a:avLst/>
              <a:gdLst/>
              <a:ahLst/>
              <a:cxnLst>
                <a:cxn ang="0">
                  <a:pos x="0" y="113"/>
                </a:cxn>
                <a:cxn ang="0">
                  <a:pos x="43" y="119"/>
                </a:cxn>
                <a:cxn ang="0">
                  <a:pos x="49" y="0"/>
                </a:cxn>
                <a:cxn ang="0">
                  <a:pos x="28" y="0"/>
                </a:cxn>
                <a:cxn ang="0">
                  <a:pos x="5" y="6"/>
                </a:cxn>
                <a:cxn ang="0">
                  <a:pos x="0" y="113"/>
                </a:cxn>
              </a:cxnLst>
              <a:rect l="0" t="0" r="r" b="b"/>
              <a:pathLst>
                <a:path w="50" h="120">
                  <a:moveTo>
                    <a:pt x="0" y="113"/>
                  </a:moveTo>
                  <a:lnTo>
                    <a:pt x="43" y="119"/>
                  </a:lnTo>
                  <a:lnTo>
                    <a:pt x="49" y="0"/>
                  </a:lnTo>
                  <a:lnTo>
                    <a:pt x="28" y="0"/>
                  </a:lnTo>
                  <a:lnTo>
                    <a:pt x="5" y="6"/>
                  </a:lnTo>
                  <a:lnTo>
                    <a:pt x="0" y="113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40" name="Freeform 32"/>
            <p:cNvSpPr>
              <a:spLocks/>
            </p:cNvSpPr>
            <p:nvPr/>
          </p:nvSpPr>
          <p:spPr bwMode="auto">
            <a:xfrm>
              <a:off x="1962" y="944"/>
              <a:ext cx="57" cy="118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56" y="6"/>
                </a:cxn>
                <a:cxn ang="0">
                  <a:pos x="50" y="117"/>
                </a:cxn>
                <a:cxn ang="0">
                  <a:pos x="0" y="110"/>
                </a:cxn>
                <a:cxn ang="0">
                  <a:pos x="16" y="0"/>
                </a:cxn>
              </a:cxnLst>
              <a:rect l="0" t="0" r="r" b="b"/>
              <a:pathLst>
                <a:path w="57" h="118">
                  <a:moveTo>
                    <a:pt x="16" y="0"/>
                  </a:moveTo>
                  <a:lnTo>
                    <a:pt x="56" y="6"/>
                  </a:lnTo>
                  <a:lnTo>
                    <a:pt x="50" y="117"/>
                  </a:lnTo>
                  <a:lnTo>
                    <a:pt x="0" y="110"/>
                  </a:lnTo>
                  <a:lnTo>
                    <a:pt x="16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  <p:sp>
          <p:nvSpPr>
            <p:cNvPr id="3678241" name="Freeform 33"/>
            <p:cNvSpPr>
              <a:spLocks/>
            </p:cNvSpPr>
            <p:nvPr/>
          </p:nvSpPr>
          <p:spPr bwMode="auto">
            <a:xfrm>
              <a:off x="1543" y="948"/>
              <a:ext cx="619" cy="494"/>
            </a:xfrm>
            <a:custGeom>
              <a:avLst/>
              <a:gdLst/>
              <a:ahLst/>
              <a:cxnLst>
                <a:cxn ang="0">
                  <a:pos x="7" y="464"/>
                </a:cxn>
                <a:cxn ang="0">
                  <a:pos x="19" y="433"/>
                </a:cxn>
                <a:cxn ang="0">
                  <a:pos x="32" y="399"/>
                </a:cxn>
                <a:cxn ang="0">
                  <a:pos x="53" y="370"/>
                </a:cxn>
                <a:cxn ang="0">
                  <a:pos x="81" y="336"/>
                </a:cxn>
                <a:cxn ang="0">
                  <a:pos x="112" y="304"/>
                </a:cxn>
                <a:cxn ang="0">
                  <a:pos x="151" y="272"/>
                </a:cxn>
                <a:cxn ang="0">
                  <a:pos x="190" y="244"/>
                </a:cxn>
                <a:cxn ang="0">
                  <a:pos x="229" y="216"/>
                </a:cxn>
                <a:cxn ang="0">
                  <a:pos x="273" y="191"/>
                </a:cxn>
                <a:cxn ang="0">
                  <a:pos x="319" y="166"/>
                </a:cxn>
                <a:cxn ang="0">
                  <a:pos x="370" y="143"/>
                </a:cxn>
                <a:cxn ang="0">
                  <a:pos x="419" y="126"/>
                </a:cxn>
                <a:cxn ang="0">
                  <a:pos x="465" y="114"/>
                </a:cxn>
                <a:cxn ang="0">
                  <a:pos x="482" y="19"/>
                </a:cxn>
                <a:cxn ang="0">
                  <a:pos x="499" y="52"/>
                </a:cxn>
                <a:cxn ang="0">
                  <a:pos x="514" y="78"/>
                </a:cxn>
                <a:cxn ang="0">
                  <a:pos x="530" y="102"/>
                </a:cxn>
                <a:cxn ang="0">
                  <a:pos x="548" y="123"/>
                </a:cxn>
                <a:cxn ang="0">
                  <a:pos x="575" y="152"/>
                </a:cxn>
                <a:cxn ang="0">
                  <a:pos x="605" y="177"/>
                </a:cxn>
                <a:cxn ang="0">
                  <a:pos x="609" y="195"/>
                </a:cxn>
                <a:cxn ang="0">
                  <a:pos x="586" y="209"/>
                </a:cxn>
                <a:cxn ang="0">
                  <a:pos x="561" y="231"/>
                </a:cxn>
                <a:cxn ang="0">
                  <a:pos x="543" y="249"/>
                </a:cxn>
                <a:cxn ang="0">
                  <a:pos x="522" y="271"/>
                </a:cxn>
                <a:cxn ang="0">
                  <a:pos x="502" y="293"/>
                </a:cxn>
                <a:cxn ang="0">
                  <a:pos x="485" y="314"/>
                </a:cxn>
                <a:cxn ang="0">
                  <a:pos x="469" y="335"/>
                </a:cxn>
                <a:cxn ang="0">
                  <a:pos x="450" y="363"/>
                </a:cxn>
                <a:cxn ang="0">
                  <a:pos x="423" y="246"/>
                </a:cxn>
                <a:cxn ang="0">
                  <a:pos x="351" y="265"/>
                </a:cxn>
                <a:cxn ang="0">
                  <a:pos x="309" y="278"/>
                </a:cxn>
                <a:cxn ang="0">
                  <a:pos x="251" y="300"/>
                </a:cxn>
                <a:cxn ang="0">
                  <a:pos x="205" y="319"/>
                </a:cxn>
                <a:cxn ang="0">
                  <a:pos x="171" y="335"/>
                </a:cxn>
                <a:cxn ang="0">
                  <a:pos x="132" y="355"/>
                </a:cxn>
                <a:cxn ang="0">
                  <a:pos x="100" y="378"/>
                </a:cxn>
                <a:cxn ang="0">
                  <a:pos x="71" y="405"/>
                </a:cxn>
                <a:cxn ang="0">
                  <a:pos x="45" y="434"/>
                </a:cxn>
                <a:cxn ang="0">
                  <a:pos x="21" y="466"/>
                </a:cxn>
              </a:cxnLst>
              <a:rect l="0" t="0" r="r" b="b"/>
              <a:pathLst>
                <a:path w="619" h="494">
                  <a:moveTo>
                    <a:pt x="0" y="493"/>
                  </a:moveTo>
                  <a:lnTo>
                    <a:pt x="7" y="464"/>
                  </a:lnTo>
                  <a:lnTo>
                    <a:pt x="12" y="450"/>
                  </a:lnTo>
                  <a:lnTo>
                    <a:pt x="19" y="433"/>
                  </a:lnTo>
                  <a:lnTo>
                    <a:pt x="25" y="415"/>
                  </a:lnTo>
                  <a:lnTo>
                    <a:pt x="32" y="399"/>
                  </a:lnTo>
                  <a:lnTo>
                    <a:pt x="42" y="384"/>
                  </a:lnTo>
                  <a:lnTo>
                    <a:pt x="53" y="370"/>
                  </a:lnTo>
                  <a:lnTo>
                    <a:pt x="65" y="354"/>
                  </a:lnTo>
                  <a:lnTo>
                    <a:pt x="81" y="336"/>
                  </a:lnTo>
                  <a:lnTo>
                    <a:pt x="97" y="319"/>
                  </a:lnTo>
                  <a:lnTo>
                    <a:pt x="112" y="304"/>
                  </a:lnTo>
                  <a:lnTo>
                    <a:pt x="131" y="288"/>
                  </a:lnTo>
                  <a:lnTo>
                    <a:pt x="151" y="272"/>
                  </a:lnTo>
                  <a:lnTo>
                    <a:pt x="172" y="257"/>
                  </a:lnTo>
                  <a:lnTo>
                    <a:pt x="190" y="244"/>
                  </a:lnTo>
                  <a:lnTo>
                    <a:pt x="211" y="229"/>
                  </a:lnTo>
                  <a:lnTo>
                    <a:pt x="229" y="216"/>
                  </a:lnTo>
                  <a:lnTo>
                    <a:pt x="251" y="204"/>
                  </a:lnTo>
                  <a:lnTo>
                    <a:pt x="273" y="191"/>
                  </a:lnTo>
                  <a:lnTo>
                    <a:pt x="298" y="176"/>
                  </a:lnTo>
                  <a:lnTo>
                    <a:pt x="319" y="166"/>
                  </a:lnTo>
                  <a:lnTo>
                    <a:pt x="344" y="155"/>
                  </a:lnTo>
                  <a:lnTo>
                    <a:pt x="370" y="143"/>
                  </a:lnTo>
                  <a:lnTo>
                    <a:pt x="395" y="135"/>
                  </a:lnTo>
                  <a:lnTo>
                    <a:pt x="419" y="126"/>
                  </a:lnTo>
                  <a:lnTo>
                    <a:pt x="438" y="120"/>
                  </a:lnTo>
                  <a:lnTo>
                    <a:pt x="465" y="114"/>
                  </a:lnTo>
                  <a:lnTo>
                    <a:pt x="475" y="0"/>
                  </a:lnTo>
                  <a:lnTo>
                    <a:pt x="482" y="19"/>
                  </a:lnTo>
                  <a:lnTo>
                    <a:pt x="491" y="34"/>
                  </a:lnTo>
                  <a:lnTo>
                    <a:pt x="499" y="52"/>
                  </a:lnTo>
                  <a:lnTo>
                    <a:pt x="506" y="66"/>
                  </a:lnTo>
                  <a:lnTo>
                    <a:pt x="514" y="78"/>
                  </a:lnTo>
                  <a:lnTo>
                    <a:pt x="521" y="91"/>
                  </a:lnTo>
                  <a:lnTo>
                    <a:pt x="530" y="102"/>
                  </a:lnTo>
                  <a:lnTo>
                    <a:pt x="539" y="113"/>
                  </a:lnTo>
                  <a:lnTo>
                    <a:pt x="548" y="123"/>
                  </a:lnTo>
                  <a:lnTo>
                    <a:pt x="562" y="137"/>
                  </a:lnTo>
                  <a:lnTo>
                    <a:pt x="575" y="152"/>
                  </a:lnTo>
                  <a:lnTo>
                    <a:pt x="590" y="164"/>
                  </a:lnTo>
                  <a:lnTo>
                    <a:pt x="605" y="177"/>
                  </a:lnTo>
                  <a:lnTo>
                    <a:pt x="618" y="187"/>
                  </a:lnTo>
                  <a:lnTo>
                    <a:pt x="609" y="195"/>
                  </a:lnTo>
                  <a:lnTo>
                    <a:pt x="596" y="201"/>
                  </a:lnTo>
                  <a:lnTo>
                    <a:pt x="586" y="209"/>
                  </a:lnTo>
                  <a:lnTo>
                    <a:pt x="574" y="219"/>
                  </a:lnTo>
                  <a:lnTo>
                    <a:pt x="561" y="231"/>
                  </a:lnTo>
                  <a:lnTo>
                    <a:pt x="551" y="240"/>
                  </a:lnTo>
                  <a:lnTo>
                    <a:pt x="543" y="249"/>
                  </a:lnTo>
                  <a:lnTo>
                    <a:pt x="534" y="259"/>
                  </a:lnTo>
                  <a:lnTo>
                    <a:pt x="522" y="271"/>
                  </a:lnTo>
                  <a:lnTo>
                    <a:pt x="511" y="282"/>
                  </a:lnTo>
                  <a:lnTo>
                    <a:pt x="502" y="293"/>
                  </a:lnTo>
                  <a:lnTo>
                    <a:pt x="492" y="304"/>
                  </a:lnTo>
                  <a:lnTo>
                    <a:pt x="485" y="314"/>
                  </a:lnTo>
                  <a:lnTo>
                    <a:pt x="476" y="326"/>
                  </a:lnTo>
                  <a:lnTo>
                    <a:pt x="469" y="335"/>
                  </a:lnTo>
                  <a:lnTo>
                    <a:pt x="460" y="347"/>
                  </a:lnTo>
                  <a:lnTo>
                    <a:pt x="450" y="363"/>
                  </a:lnTo>
                  <a:lnTo>
                    <a:pt x="453" y="243"/>
                  </a:lnTo>
                  <a:lnTo>
                    <a:pt x="423" y="246"/>
                  </a:lnTo>
                  <a:lnTo>
                    <a:pt x="398" y="253"/>
                  </a:lnTo>
                  <a:lnTo>
                    <a:pt x="351" y="265"/>
                  </a:lnTo>
                  <a:lnTo>
                    <a:pt x="329" y="271"/>
                  </a:lnTo>
                  <a:lnTo>
                    <a:pt x="309" y="278"/>
                  </a:lnTo>
                  <a:lnTo>
                    <a:pt x="273" y="291"/>
                  </a:lnTo>
                  <a:lnTo>
                    <a:pt x="251" y="300"/>
                  </a:lnTo>
                  <a:lnTo>
                    <a:pt x="226" y="310"/>
                  </a:lnTo>
                  <a:lnTo>
                    <a:pt x="205" y="319"/>
                  </a:lnTo>
                  <a:lnTo>
                    <a:pt x="187" y="327"/>
                  </a:lnTo>
                  <a:lnTo>
                    <a:pt x="171" y="335"/>
                  </a:lnTo>
                  <a:lnTo>
                    <a:pt x="151" y="343"/>
                  </a:lnTo>
                  <a:lnTo>
                    <a:pt x="132" y="355"/>
                  </a:lnTo>
                  <a:lnTo>
                    <a:pt x="117" y="367"/>
                  </a:lnTo>
                  <a:lnTo>
                    <a:pt x="100" y="378"/>
                  </a:lnTo>
                  <a:lnTo>
                    <a:pt x="85" y="392"/>
                  </a:lnTo>
                  <a:lnTo>
                    <a:pt x="71" y="405"/>
                  </a:lnTo>
                  <a:lnTo>
                    <a:pt x="57" y="421"/>
                  </a:lnTo>
                  <a:lnTo>
                    <a:pt x="45" y="434"/>
                  </a:lnTo>
                  <a:lnTo>
                    <a:pt x="32" y="450"/>
                  </a:lnTo>
                  <a:lnTo>
                    <a:pt x="21" y="466"/>
                  </a:lnTo>
                  <a:lnTo>
                    <a:pt x="0" y="493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buClr>
                  <a:srgbClr val="151C77"/>
                </a:buClr>
                <a:buSzPct val="80000"/>
                <a:buFont typeface="Wingdings" pitchFamily="2" charset="2"/>
                <a:buChar char="•"/>
                <a:defRPr/>
              </a:pPr>
              <a:endParaRPr lang="en-US" sz="1400" i="1">
                <a:latin typeface="Arial" pitchFamily="34" charset="0"/>
              </a:endParaRPr>
            </a:p>
          </p:txBody>
        </p:sp>
      </p:grpSp>
      <p:sp>
        <p:nvSpPr>
          <p:cNvPr id="305165" name="Rectangle 34"/>
          <p:cNvSpPr>
            <a:spLocks noChangeArrowheads="1"/>
          </p:cNvSpPr>
          <p:nvPr/>
        </p:nvSpPr>
        <p:spPr bwMode="auto">
          <a:xfrm>
            <a:off x="1287463" y="2941638"/>
            <a:ext cx="1676400" cy="357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41275" rIns="80962" bIns="41275">
            <a:spAutoFit/>
          </a:bodyPr>
          <a:lstStyle/>
          <a:p>
            <a:pPr defTabSz="804863" eaLnBrk="0" hangingPunct="0"/>
            <a:r>
              <a:rPr lang="en-US" sz="1800" b="1" i="1">
                <a:solidFill>
                  <a:schemeClr val="bg1"/>
                </a:solidFill>
                <a:latin typeface="Arial" charset="0"/>
              </a:rPr>
              <a:t>PERFECTION</a:t>
            </a:r>
          </a:p>
        </p:txBody>
      </p:sp>
      <p:sp>
        <p:nvSpPr>
          <p:cNvPr id="305166" name="Rectangle 35"/>
          <p:cNvSpPr>
            <a:spLocks noChangeArrowheads="1"/>
          </p:cNvSpPr>
          <p:nvPr/>
        </p:nvSpPr>
        <p:spPr bwMode="auto">
          <a:xfrm>
            <a:off x="2701925" y="4960938"/>
            <a:ext cx="1108075" cy="357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41275" rIns="80962" bIns="41275">
            <a:spAutoFit/>
          </a:bodyPr>
          <a:lstStyle/>
          <a:p>
            <a:pPr defTabSz="804863" eaLnBrk="0" hangingPunct="0"/>
            <a:r>
              <a:rPr lang="en-US" sz="1800" b="1" i="1">
                <a:solidFill>
                  <a:schemeClr val="bg1"/>
                </a:solidFill>
                <a:latin typeface="Arial" charset="0"/>
              </a:rPr>
              <a:t>PULL</a:t>
            </a:r>
          </a:p>
        </p:txBody>
      </p:sp>
      <p:sp>
        <p:nvSpPr>
          <p:cNvPr id="305167" name="Rectangle 36"/>
          <p:cNvSpPr>
            <a:spLocks noChangeArrowheads="1"/>
          </p:cNvSpPr>
          <p:nvPr/>
        </p:nvSpPr>
        <p:spPr bwMode="auto">
          <a:xfrm>
            <a:off x="5257800" y="4827588"/>
            <a:ext cx="1108075" cy="357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41275" rIns="80962" bIns="41275">
            <a:spAutoFit/>
          </a:bodyPr>
          <a:lstStyle/>
          <a:p>
            <a:pPr defTabSz="804863" eaLnBrk="0" hangingPunct="0"/>
            <a:r>
              <a:rPr lang="en-US" sz="1800" b="1" i="1">
                <a:solidFill>
                  <a:schemeClr val="bg1"/>
                </a:solidFill>
                <a:latin typeface="Arial" charset="0"/>
              </a:rPr>
              <a:t>FLOW</a:t>
            </a:r>
          </a:p>
        </p:txBody>
      </p:sp>
      <p:sp>
        <p:nvSpPr>
          <p:cNvPr id="305168" name="Rectangle 37"/>
          <p:cNvSpPr>
            <a:spLocks noChangeArrowheads="1"/>
          </p:cNvSpPr>
          <p:nvPr/>
        </p:nvSpPr>
        <p:spPr bwMode="auto">
          <a:xfrm>
            <a:off x="3878263" y="2027238"/>
            <a:ext cx="1108075" cy="357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41275" rIns="80962" bIns="41275">
            <a:spAutoFit/>
          </a:bodyPr>
          <a:lstStyle/>
          <a:p>
            <a:pPr defTabSz="804863" eaLnBrk="0" hangingPunct="0"/>
            <a:r>
              <a:rPr lang="en-US" sz="1800" b="1" i="1">
                <a:solidFill>
                  <a:schemeClr val="bg1"/>
                </a:solidFill>
                <a:latin typeface="Arial" charset="0"/>
              </a:rPr>
              <a:t>VALUE</a:t>
            </a:r>
          </a:p>
        </p:txBody>
      </p:sp>
      <p:sp>
        <p:nvSpPr>
          <p:cNvPr id="305169" name="Rectangle 39"/>
          <p:cNvSpPr>
            <a:spLocks noChangeArrowheads="1"/>
          </p:cNvSpPr>
          <p:nvPr/>
        </p:nvSpPr>
        <p:spPr bwMode="auto">
          <a:xfrm>
            <a:off x="5934075" y="2857500"/>
            <a:ext cx="1371600" cy="631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41275" rIns="80962" bIns="41275">
            <a:spAutoFit/>
          </a:bodyPr>
          <a:lstStyle/>
          <a:p>
            <a:pPr defTabSz="804863" eaLnBrk="0" hangingPunct="0"/>
            <a:r>
              <a:rPr lang="en-US" sz="1800" b="1" i="1">
                <a:solidFill>
                  <a:schemeClr val="bg1"/>
                </a:solidFill>
                <a:latin typeface="Arial" charset="0"/>
              </a:rPr>
              <a:t>VALUE STREAM</a:t>
            </a:r>
          </a:p>
        </p:txBody>
      </p:sp>
      <p:sp>
        <p:nvSpPr>
          <p:cNvPr id="305170" name="Rectangle 40"/>
          <p:cNvSpPr>
            <a:spLocks noChangeArrowheads="1"/>
          </p:cNvSpPr>
          <p:nvPr/>
        </p:nvSpPr>
        <p:spPr bwMode="auto">
          <a:xfrm>
            <a:off x="7010400" y="1660525"/>
            <a:ext cx="1731963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latin typeface="Arial" charset="0"/>
              </a:rPr>
              <a:t>Characterize the </a:t>
            </a:r>
            <a:r>
              <a:rPr lang="en-US" sz="1200" u="sng">
                <a:latin typeface="Arial" charset="0"/>
              </a:rPr>
              <a:t>Value Stream</a:t>
            </a:r>
            <a:r>
              <a:rPr lang="en-US" sz="1200">
                <a:latin typeface="Arial" charset="0"/>
              </a:rPr>
              <a:t> (set of activities) for each product / process while removing waste. </a:t>
            </a:r>
          </a:p>
        </p:txBody>
      </p:sp>
      <p:sp>
        <p:nvSpPr>
          <p:cNvPr id="305171" name="Rectangle 41"/>
          <p:cNvSpPr>
            <a:spLocks noChangeArrowheads="1"/>
          </p:cNvSpPr>
          <p:nvPr/>
        </p:nvSpPr>
        <p:spPr bwMode="auto">
          <a:xfrm>
            <a:off x="7010400" y="4740275"/>
            <a:ext cx="19685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latin typeface="Arial" charset="0"/>
              </a:rPr>
              <a:t>Progressive achievement of value creating steps with minimal queues and no stoppages or backflows of product, information or services</a:t>
            </a:r>
          </a:p>
        </p:txBody>
      </p:sp>
      <p:sp>
        <p:nvSpPr>
          <p:cNvPr id="305172" name="Rectangle 42"/>
          <p:cNvSpPr>
            <a:spLocks noChangeArrowheads="1"/>
          </p:cNvSpPr>
          <p:nvPr/>
        </p:nvSpPr>
        <p:spPr bwMode="auto">
          <a:xfrm>
            <a:off x="431800" y="5181600"/>
            <a:ext cx="1930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>
                <a:latin typeface="Arial" charset="0"/>
              </a:rPr>
              <a:t>A system in which nothing is produced by a supplier until the customer signals a need</a:t>
            </a:r>
          </a:p>
        </p:txBody>
      </p:sp>
      <p:sp>
        <p:nvSpPr>
          <p:cNvPr id="305173" name="Rectangle 43"/>
          <p:cNvSpPr>
            <a:spLocks noChangeArrowheads="1"/>
          </p:cNvSpPr>
          <p:nvPr/>
        </p:nvSpPr>
        <p:spPr bwMode="auto">
          <a:xfrm>
            <a:off x="914400" y="1098550"/>
            <a:ext cx="1981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C00000"/>
                </a:solidFill>
                <a:latin typeface="Arial" charset="0"/>
              </a:rPr>
              <a:t>Always compete </a:t>
            </a:r>
          </a:p>
          <a:p>
            <a:pPr eaLnBrk="0" hangingPunct="0"/>
            <a:r>
              <a:rPr lang="en-US" sz="1600" b="1">
                <a:solidFill>
                  <a:srgbClr val="C00000"/>
                </a:solidFill>
                <a:latin typeface="Arial" charset="0"/>
              </a:rPr>
              <a:t>against perfection </a:t>
            </a:r>
          </a:p>
          <a:p>
            <a:pPr eaLnBrk="0" hangingPunct="0"/>
            <a:r>
              <a:rPr lang="en-US" sz="1600" b="1">
                <a:solidFill>
                  <a:srgbClr val="C00000"/>
                </a:solidFill>
                <a:latin typeface="Arial" charset="0"/>
              </a:rPr>
              <a:t>not just your </a:t>
            </a:r>
          </a:p>
          <a:p>
            <a:pPr eaLnBrk="0" hangingPunct="0"/>
            <a:r>
              <a:rPr lang="en-US" sz="1600" b="1">
                <a:solidFill>
                  <a:srgbClr val="C00000"/>
                </a:solidFill>
                <a:latin typeface="Arial" charset="0"/>
              </a:rPr>
              <a:t>current  competition</a:t>
            </a:r>
          </a:p>
        </p:txBody>
      </p:sp>
      <p:sp>
        <p:nvSpPr>
          <p:cNvPr id="305174" name="Rectangle 44"/>
          <p:cNvSpPr>
            <a:spLocks noChangeArrowheads="1"/>
          </p:cNvSpPr>
          <p:nvPr/>
        </p:nvSpPr>
        <p:spPr bwMode="auto">
          <a:xfrm>
            <a:off x="2608263" y="1066800"/>
            <a:ext cx="3944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>
                <a:latin typeface="Arial" charset="0"/>
              </a:rPr>
              <a:t>Specify </a:t>
            </a:r>
            <a:r>
              <a:rPr lang="en-US" sz="1200" i="1" u="sng">
                <a:latin typeface="Arial" charset="0"/>
              </a:rPr>
              <a:t>value</a:t>
            </a:r>
            <a:r>
              <a:rPr lang="en-US" sz="1200">
                <a:latin typeface="Arial" charset="0"/>
              </a:rPr>
              <a:t> from the 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perspective  of the customer </a:t>
            </a:r>
          </a:p>
        </p:txBody>
      </p:sp>
      <p:sp>
        <p:nvSpPr>
          <p:cNvPr id="43" name="Slide Number Placeholder 21"/>
          <p:cNvSpPr txBox="1">
            <a:spLocks/>
          </p:cNvSpPr>
          <p:nvPr/>
        </p:nvSpPr>
        <p:spPr>
          <a:xfrm>
            <a:off x="228600" y="6324600"/>
            <a:ext cx="4572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52400"/>
            <a:ext cx="9144000" cy="838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800" u="sng" kern="0" dirty="0" smtClean="0">
                <a:latin typeface="+mn-lt"/>
                <a:ea typeface="+mj-ea"/>
                <a:cs typeface="+mj-cs"/>
              </a:rPr>
              <a:t>Wrapping Up</a:t>
            </a:r>
            <a:endParaRPr lang="en-US" sz="2800" u="sng" kern="0" dirty="0">
              <a:latin typeface="+mn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066800"/>
            <a:ext cx="7691437" cy="50167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+mn-lt"/>
              </a:rPr>
              <a:t>Teach Staff to recognize waste</a:t>
            </a:r>
          </a:p>
          <a:p>
            <a:pPr marL="347663" indent="-3476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+mn-lt"/>
              </a:rPr>
              <a:t>Staff must have a way to communicate the problems they are encountering</a:t>
            </a:r>
          </a:p>
          <a:p>
            <a:pPr marL="347663" indent="-3476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+mn-lt"/>
              </a:rPr>
              <a:t>Problems need to be prioritized against the goals of the organization</a:t>
            </a:r>
          </a:p>
          <a:p>
            <a:pPr marL="347663" indent="-3476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+mn-lt"/>
              </a:rPr>
              <a:t>Staff should be able to work on solving the problems constructively, using daily experiments, or PDSA cycles</a:t>
            </a:r>
          </a:p>
          <a:p>
            <a:pPr marL="347663" indent="-3476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+mn-lt"/>
              </a:rPr>
              <a:t>Items being worked on should be </a:t>
            </a:r>
            <a:r>
              <a:rPr lang="en-US" sz="2800" dirty="0" smtClean="0">
                <a:latin typeface="+mn-lt"/>
              </a:rPr>
              <a:t>communicated</a:t>
            </a:r>
            <a:endParaRPr lang="en-US" sz="2800" dirty="0">
              <a:latin typeface="+mn-lt"/>
            </a:endParaRP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228600" y="6324600"/>
            <a:ext cx="4572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9154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Leaders in Lean Healthcare</a:t>
            </a:r>
          </a:p>
        </p:txBody>
      </p:sp>
      <p:grpSp>
        <p:nvGrpSpPr>
          <p:cNvPr id="106499" name="Group 3"/>
          <p:cNvGrpSpPr>
            <a:grpSpLocks/>
          </p:cNvGrpSpPr>
          <p:nvPr/>
        </p:nvGrpSpPr>
        <p:grpSpPr bwMode="auto">
          <a:xfrm>
            <a:off x="5029200" y="4114800"/>
            <a:ext cx="3868738" cy="1981200"/>
            <a:chOff x="5169634" y="4970671"/>
            <a:chExt cx="3593366" cy="1887329"/>
          </a:xfrm>
        </p:grpSpPr>
        <p:pic>
          <p:nvPicPr>
            <p:cNvPr id="106509" name="Picture 4" descr="UMass_Memorial_sized_for_web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69634" y="4970671"/>
              <a:ext cx="3543300" cy="1417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510" name="Picture 1" descr="983064310@11082011-24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9634" y="6332883"/>
              <a:ext cx="3593366" cy="525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6500" name="Picture 8" descr="http://www.shmula.com/http:/www.shmula.com/wp-content/uploads/Image/2010/09/going-lean-busting-barriers-to-patient-flo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2667000"/>
            <a:ext cx="931863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9" descr="http://www.shmula.com/http:/www.shmula.com/wp-content/uploads/Image/2010/09/lean-doctor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2971800"/>
            <a:ext cx="931863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2" name="Picture 10" descr="http://www.shmula.com/http:/www.shmula.com/wp-content/uploads/Image/2010/09/lean-six-sigma-for-healthcar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3429000"/>
            <a:ext cx="931863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3" name="Picture 11" descr="http://www.shmula.com/http:/www.shmula.com/wp-content/uploads/Image/2010/09/lean-hospital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6200" y="2362200"/>
            <a:ext cx="896938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4" name="Picture 12" descr="http://www.shmula.com/http:/www.shmula.com/wp-content/uploads/Image/2010/09/lean-guide-to-transforming-healthcar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3000" y="3733800"/>
            <a:ext cx="896938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81000" y="5181600"/>
            <a:ext cx="4419600" cy="923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hlinkClick r:id="rId10" action="ppaction://hlinkfile"/>
              </a:rPr>
              <a:t>“ERs taking lean management lessons from Toyota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”, Wall Street Journal, 8-2-11</a:t>
            </a:r>
            <a:endParaRPr lang="en-US" sz="1800" dirty="0"/>
          </a:p>
        </p:txBody>
      </p:sp>
      <p:pic>
        <p:nvPicPr>
          <p:cNvPr id="106506" name="Picture 13" descr="PRHI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9613" y="1330325"/>
            <a:ext cx="2414587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7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1524000"/>
            <a:ext cx="2514600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8" name="Picture 15" descr="thedacare_logo_2006.gif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14675" y="1524000"/>
            <a:ext cx="32861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21"/>
          <p:cNvSpPr txBox="1">
            <a:spLocks/>
          </p:cNvSpPr>
          <p:nvPr/>
        </p:nvSpPr>
        <p:spPr bwMode="auto">
          <a:xfrm>
            <a:off x="228600" y="63246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“The Virginia Mason Production System”</a:t>
            </a:r>
            <a:br>
              <a:rPr lang="en-US" dirty="0" smtClean="0"/>
            </a:br>
            <a:r>
              <a:rPr lang="en-US" sz="3100" dirty="0" smtClean="0"/>
              <a:t>Success Stories</a:t>
            </a:r>
            <a:endParaRPr lang="en-US" sz="3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D4269-D70B-4D14-BCCC-410B45C1A40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1905000"/>
            <a:ext cx="8610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Patient Safety Alert “PSA” system to stop unsafe patient situations. Reporting improved and professional liability cases were reduced</a:t>
            </a:r>
          </a:p>
          <a:p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Increased direct patient care time for nurses from 35% to 90% using work cells and relocating commonly used inventories</a:t>
            </a:r>
          </a:p>
          <a:p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Achieved positive margins in Primary Care by making workflow improvements. Completing non-direct patient care work such as reviewing labs and organizing exam rooms helped providers see more patients in less time with better quality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39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/>
              <a:t>DMAIC Method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 Basic Problem Solving Methodology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57698" name="Content Placeholder 2"/>
          <p:cNvSpPr>
            <a:spLocks noGrp="1"/>
          </p:cNvSpPr>
          <p:nvPr>
            <p:ph idx="1"/>
          </p:nvPr>
        </p:nvSpPr>
        <p:spPr>
          <a:xfrm>
            <a:off x="3048000" y="1676400"/>
            <a:ext cx="2744787" cy="4114800"/>
          </a:xfrm>
        </p:spPr>
        <p:txBody>
          <a:bodyPr/>
          <a:lstStyle/>
          <a:p>
            <a:pPr marL="514350" indent="-514350">
              <a:buFont typeface="Arial" charset="0"/>
              <a:buAutoNum type="arabicPeriod"/>
            </a:pPr>
            <a:r>
              <a:rPr lang="en-US" dirty="0" smtClean="0"/>
              <a:t>Define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/>
              <a:t>Measure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/>
              <a:t>Analyze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/>
              <a:t>Improve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/>
              <a:t>Control</a:t>
            </a:r>
          </a:p>
        </p:txBody>
      </p:sp>
      <p:sp>
        <p:nvSpPr>
          <p:cNvPr id="157700" name="Curved Right Arrow 4"/>
          <p:cNvSpPr>
            <a:spLocks noChangeArrowheads="1"/>
          </p:cNvSpPr>
          <p:nvPr/>
        </p:nvSpPr>
        <p:spPr bwMode="auto">
          <a:xfrm flipV="1">
            <a:off x="1828800" y="1655545"/>
            <a:ext cx="914400" cy="2819400"/>
          </a:xfrm>
          <a:prstGeom prst="curvedRightArrow">
            <a:avLst>
              <a:gd name="adj1" fmla="val 24984"/>
              <a:gd name="adj2" fmla="val 50001"/>
              <a:gd name="adj3" fmla="val 25000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6" name="Slide Number Placeholder 21"/>
          <p:cNvSpPr txBox="1">
            <a:spLocks/>
          </p:cNvSpPr>
          <p:nvPr/>
        </p:nvSpPr>
        <p:spPr>
          <a:xfrm>
            <a:off x="228600" y="6324600"/>
            <a:ext cx="4572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2E9F5-88FE-4979-B334-EC198F453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JOB template">
  <a:themeElements>
    <a:clrScheme name="JOB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JOB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0070C0"/>
        </a:solidFill>
        <a:ln w="9525">
          <a:noFill/>
          <a:miter lim="800000"/>
          <a:headEnd/>
          <a:tailEnd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wrap="square">
        <a:spAutoFit/>
      </a:bodyPr>
      <a:lstStyle>
        <a:defPPr algn="ctr" eaLnBrk="0" hangingPunct="0">
          <a:spcBef>
            <a:spcPct val="50000"/>
          </a:spcBef>
          <a:defRPr sz="2000" b="1" dirty="0">
            <a:solidFill>
              <a:schemeClr val="bg1"/>
            </a:solidFill>
            <a:latin typeface="Candara" pitchFamily="34" charset="0"/>
          </a:defRPr>
        </a:defPPr>
      </a:lstStyle>
    </a:txDef>
  </a:objectDefaults>
  <a:extraClrSchemeLst>
    <a:extraClrScheme>
      <a:clrScheme name="JOB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B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B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B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B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B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OB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OB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OB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OB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OB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OB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JOB template">
  <a:themeElements>
    <a:clrScheme name="JOB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JOB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0070C0"/>
        </a:solidFill>
        <a:ln w="9525">
          <a:noFill/>
          <a:miter lim="800000"/>
          <a:headEnd/>
          <a:tailEnd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wrap="square">
        <a:spAutoFit/>
      </a:bodyPr>
      <a:lstStyle>
        <a:defPPr algn="ctr" eaLnBrk="0" hangingPunct="0">
          <a:spcBef>
            <a:spcPct val="50000"/>
          </a:spcBef>
          <a:defRPr sz="2000" b="1" dirty="0">
            <a:solidFill>
              <a:schemeClr val="bg1"/>
            </a:solidFill>
            <a:latin typeface="Candara" pitchFamily="34" charset="0"/>
          </a:defRPr>
        </a:defPPr>
      </a:lstStyle>
    </a:txDef>
  </a:objectDefaults>
  <a:extraClrSchemeLst>
    <a:extraClrScheme>
      <a:clrScheme name="JOB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B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B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B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B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B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OB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OB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OB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OB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OB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OB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SDescription xmlns="b39a50f4-9c4d-4c91-ab27-020e3483cef9" xsi:nil="true"/>
    <Owner xmlns="b39a50f4-9c4d-4c91-ab27-020e3483cef9" xsi:nil="true"/>
    <Status xmlns="b39a50f4-9c4d-4c91-ab27-020e3483cef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6407806D6BCF45AD3DC5F41AF31CD4" ma:contentTypeVersion="3" ma:contentTypeDescription="Create a new document." ma:contentTypeScope="" ma:versionID="d7dad12966603d0e04084d90aa2ca4a5">
  <xsd:schema xmlns:xsd="http://www.w3.org/2001/XMLSchema" xmlns:xs="http://www.w3.org/2001/XMLSchema" xmlns:p="http://schemas.microsoft.com/office/2006/metadata/properties" xmlns:ns2="b39a50f4-9c4d-4c91-ab27-020e3483cef9" targetNamespace="http://schemas.microsoft.com/office/2006/metadata/properties" ma:root="true" ma:fieldsID="14457057333cee54ea38905b632a0c0b" ns2:_="">
    <xsd:import namespace="b39a50f4-9c4d-4c91-ab27-020e3483cef9"/>
    <xsd:element name="properties">
      <xsd:complexType>
        <xsd:sequence>
          <xsd:element name="documentManagement">
            <xsd:complexType>
              <xsd:all>
                <xsd:element ref="ns2:Owner" minOccurs="0"/>
                <xsd:element ref="ns2:SPSDescriptio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a50f4-9c4d-4c91-ab27-020e3483cef9" elementFormDefault="qualified">
    <xsd:import namespace="http://schemas.microsoft.com/office/2006/documentManagement/types"/>
    <xsd:import namespace="http://schemas.microsoft.com/office/infopath/2007/PartnerControls"/>
    <xsd:element name="Owner" ma:index="8" nillable="true" ma:displayName="Owner" ma:internalName="Owner">
      <xsd:simpleType>
        <xsd:restriction base="dms:Text"/>
      </xsd:simpleType>
    </xsd:element>
    <xsd:element name="SPSDescription" ma:index="9" nillable="true" ma:displayName="Description" ma:internalName="SPSDescription">
      <xsd:simpleType>
        <xsd:restriction base="dms:Note">
          <xsd:maxLength value="255"/>
        </xsd:restriction>
      </xsd:simpleType>
    </xsd:element>
    <xsd:element name="Status" ma:index="10" nillable="true" ma:displayName="Status" ma:internalName="Status">
      <xsd:simpleType>
        <xsd:restriction base="dms:Choice">
          <xsd:enumeration value="Rough"/>
          <xsd:enumeration value="Draft"/>
          <xsd:enumeration value="In Review"/>
          <xsd:enumeration value="Final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2277A9-B276-4D7E-9474-2CFEDBDCDD35}">
  <ds:schemaRefs>
    <ds:schemaRef ds:uri="http://schemas.microsoft.com/office/2006/metadata/properties"/>
    <ds:schemaRef ds:uri="http://www.w3.org/XML/1998/namespace"/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39a50f4-9c4d-4c91-ab27-020e3483cef9"/>
  </ds:schemaRefs>
</ds:datastoreItem>
</file>

<file path=customXml/itemProps2.xml><?xml version="1.0" encoding="utf-8"?>
<ds:datastoreItem xmlns:ds="http://schemas.openxmlformats.org/officeDocument/2006/customXml" ds:itemID="{B0C273F3-837B-4F7C-A45E-30B10EFAF1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9a50f4-9c4d-4c91-ab27-020e3483ce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AEC134-DF55-49A3-8A27-12DF4FA0ED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40242</TotalTime>
  <Words>3647</Words>
  <Application>Microsoft Office PowerPoint</Application>
  <PresentationFormat>On-screen Show (4:3)</PresentationFormat>
  <Paragraphs>748</Paragraphs>
  <Slides>68</Slides>
  <Notes>37</Notes>
  <HiddenSlides>0</HiddenSlides>
  <MMClips>0</MMClips>
  <ScaleCrop>false</ScaleCrop>
  <HeadingPairs>
    <vt:vector size="10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Links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85" baseType="lpstr">
      <vt:lpstr>Arial</vt:lpstr>
      <vt:lpstr>Calibri</vt:lpstr>
      <vt:lpstr>Candara</vt:lpstr>
      <vt:lpstr>Courier New</vt:lpstr>
      <vt:lpstr>Tahoma</vt:lpstr>
      <vt:lpstr>Times New Roman</vt:lpstr>
      <vt:lpstr>Verdana</vt:lpstr>
      <vt:lpstr>Wingdings</vt:lpstr>
      <vt:lpstr>1_JOB template</vt:lpstr>
      <vt:lpstr>1_Custom Design</vt:lpstr>
      <vt:lpstr>Custom Design</vt:lpstr>
      <vt:lpstr>JOB template</vt:lpstr>
      <vt:lpstr>\\localhost\Users\bryanliese\Desktop\URI Six Sigma\Macintosh HD:Users:bryanliese:Desktop:URI Six Sigma:Fishbone.xlsx!Sheet1!R1C1:R35C16</vt:lpstr>
      <vt:lpstr>\\localhost\Users\bryanliese\Desktop\URI Six Sigma\Macintosh HD:Users:bryanliese:Desktop:URI Six Sigma:Fishbone.xlsx!Sheet1!R1C1:R35C16</vt:lpstr>
      <vt:lpstr>\\localhost\Users\bryanliese\Desktop\URI Six Sigma\Macintosh HD:Users:bryanliese:Desktop:URI Six Sigma:Fishbone.xlsx!Sheet1!R1C1:R35C16</vt:lpstr>
      <vt:lpstr>Document</vt:lpstr>
      <vt:lpstr>Equation</vt:lpstr>
      <vt:lpstr>October 20th, 2016 Presented By:  Bryan Liese, MBA</vt:lpstr>
      <vt:lpstr>Helping Practices Transform Primary Care Delivery</vt:lpstr>
      <vt:lpstr>About Today</vt:lpstr>
      <vt:lpstr>Agenda</vt:lpstr>
      <vt:lpstr>What is Lean?</vt:lpstr>
      <vt:lpstr>Where did Lean come from?</vt:lpstr>
      <vt:lpstr>Leaders in Lean Healthcare</vt:lpstr>
      <vt:lpstr>“The Virginia Mason Production System” Success Stories</vt:lpstr>
      <vt:lpstr> DMAIC Method A Basic Problem Solving Methodology </vt:lpstr>
      <vt:lpstr>Who/What Benefits From Lean</vt:lpstr>
      <vt:lpstr> The A3 Project Plan</vt:lpstr>
      <vt:lpstr>Using and A3</vt:lpstr>
      <vt:lpstr>What Information Belongs on the A3?</vt:lpstr>
      <vt:lpstr>You  may have heard about the A3</vt:lpstr>
      <vt:lpstr>PowerPoint Presentation</vt:lpstr>
      <vt:lpstr>PowerPoint Presentation</vt:lpstr>
      <vt:lpstr>Team Dynamics in Process Improvement</vt:lpstr>
      <vt:lpstr>Each Team Should:</vt:lpstr>
      <vt:lpstr>The Five Dysfunctions of a Team</vt:lpstr>
      <vt:lpstr>Essential Attributes of Effective Meetings</vt:lpstr>
      <vt:lpstr>The Guiding Principles of Lean</vt:lpstr>
      <vt:lpstr>What is Value?</vt:lpstr>
      <vt:lpstr>A Primary Care Appointment</vt:lpstr>
      <vt:lpstr>Using the 5 Principles to improve the Primary Care Appointment</vt:lpstr>
      <vt:lpstr>The Guiding Principles of Lean</vt:lpstr>
      <vt:lpstr>Analyzing Processes in our Practices</vt:lpstr>
      <vt:lpstr>Identify Waste</vt:lpstr>
      <vt:lpstr>The Eight Wastes DOWN TIME</vt:lpstr>
      <vt:lpstr>The Eight Wastes  </vt:lpstr>
      <vt:lpstr>The Eight Wastes cont. </vt:lpstr>
      <vt:lpstr>How Do I Find Waste?</vt:lpstr>
      <vt:lpstr>5 Guiding Principles of Lean</vt:lpstr>
      <vt:lpstr>Value Streams</vt:lpstr>
      <vt:lpstr>What is a Process?</vt:lpstr>
      <vt:lpstr>Make it Visual</vt:lpstr>
      <vt:lpstr>Side A Current State Patient Flow</vt:lpstr>
      <vt:lpstr>Value Stream Symbols</vt:lpstr>
      <vt:lpstr>Med Refill Process Current State</vt:lpstr>
      <vt:lpstr>Front Desk Current State Patient Flow</vt:lpstr>
      <vt:lpstr>Front Desk Future State Patient Flow</vt:lpstr>
      <vt:lpstr>30 Minute Value Stream Mapping Activity</vt:lpstr>
      <vt:lpstr>Analysis of KPIV’s (Key Process Input Variables)</vt:lpstr>
      <vt:lpstr>Root Cause Analysis and the 7M’s</vt:lpstr>
      <vt:lpstr>PowerPoint Presentation</vt:lpstr>
      <vt:lpstr>Fishbone (Ishikawa) Diagram </vt:lpstr>
      <vt:lpstr>Fishbone Diagram Example “Our Provider Runs Behind Every Day”</vt:lpstr>
      <vt:lpstr>Fishbone Exercise  (Patient Access Issues, 15min)  </vt:lpstr>
      <vt:lpstr>Root Cause Analysis</vt:lpstr>
      <vt:lpstr>5 Whys</vt:lpstr>
      <vt:lpstr>5 Whys – Group Exercise</vt:lpstr>
      <vt:lpstr>5 Guiding Principles of Lean</vt:lpstr>
      <vt:lpstr>Organize Your Practice Using the 5S Tool You can’t have flow without organization!</vt:lpstr>
      <vt:lpstr>5S: A Tool for Workplace Organization Does this look familiar?</vt:lpstr>
      <vt:lpstr>PowerPoint Presentation</vt:lpstr>
      <vt:lpstr>PowerPoint Presentation</vt:lpstr>
      <vt:lpstr>PowerPoint Presentation</vt:lpstr>
      <vt:lpstr>Visual Management</vt:lpstr>
      <vt:lpstr>PowerPoint Presentation</vt:lpstr>
      <vt:lpstr>Poka-Yoke  (Mistake Proofing)</vt:lpstr>
      <vt:lpstr>Poka Yoke – Mistake Proofing</vt:lpstr>
      <vt:lpstr>5 Guiding Principles of Lean</vt:lpstr>
      <vt:lpstr>Single Piece Flow vs. Batching</vt:lpstr>
      <vt:lpstr>Pull Systems</vt:lpstr>
      <vt:lpstr> Census vs. Provider Staffing </vt:lpstr>
      <vt:lpstr>Standardized Work</vt:lpstr>
      <vt:lpstr>Standardized Work Components</vt:lpstr>
      <vt:lpstr>5 Guiding Principles of Lean</vt:lpstr>
      <vt:lpstr>PowerPoint Presentation</vt:lpstr>
    </vt:vector>
  </TitlesOfParts>
  <Company>UMassMemorial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Lean:  UMMHC White Belt Training</dc:title>
  <dc:creator>UMassMemorial</dc:creator>
  <cp:lastModifiedBy>Goldstein, Andrea</cp:lastModifiedBy>
  <cp:revision>1024</cp:revision>
  <cp:lastPrinted>2015-07-16T12:15:00Z</cp:lastPrinted>
  <dcterms:created xsi:type="dcterms:W3CDTF">2010-08-20T15:36:10Z</dcterms:created>
  <dcterms:modified xsi:type="dcterms:W3CDTF">2016-10-03T18:49:01Z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14900</vt:r8>
  </property>
</Properties>
</file>