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8" r:id="rId12"/>
    <p:sldId id="269" r:id="rId13"/>
    <p:sldId id="272" r:id="rId14"/>
    <p:sldId id="273" r:id="rId15"/>
    <p:sldId id="274" r:id="rId16"/>
    <p:sldId id="275" r:id="rId17"/>
    <p:sldId id="278" r:id="rId18"/>
    <p:sldId id="279" r:id="rId19"/>
    <p:sldId id="26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Calibri"/>
              </a:rPr>
              <a:t>CTC Performance Groups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Calibri"/>
              </a:rPr>
              <a:t> Median Scores 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Calibri"/>
              </a:rPr>
              <a:t>in  National Access </a:t>
            </a:r>
            <a:r>
              <a:rPr lang="en-US" sz="1600" b="1" i="0" u="none" strike="noStrike" baseline="0" dirty="0" smtClean="0">
                <a:solidFill>
                  <a:srgbClr val="000000"/>
                </a:solidFill>
                <a:latin typeface="Calibri"/>
              </a:rPr>
              <a:t> vs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Calibri"/>
              </a:rPr>
              <a:t>. CTC Access</a:t>
            </a:r>
          </a:p>
        </c:rich>
      </c:tx>
      <c:layout>
        <c:manualLayout>
          <c:xMode val="edge"/>
          <c:yMode val="edge"/>
          <c:x val="7.3094075046174781E-2"/>
          <c:y val="4.8611111111111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7817633906872749E-2"/>
          <c:y val="0.24216207349081365"/>
          <c:w val="0.93520705745115196"/>
          <c:h val="0.67826789880431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graphs!$B$127</c:f>
              <c:strCache>
                <c:ptCount val="1"/>
                <c:pt idx="0">
                  <c:v>National Access 2016 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graphs!$A$128:$A$132</c:f>
              <c:strCache>
                <c:ptCount val="5"/>
                <c:pt idx="0">
                  <c:v>Advanced</c:v>
                </c:pt>
                <c:pt idx="1">
                  <c:v>Performance 1</c:v>
                </c:pt>
                <c:pt idx="2">
                  <c:v>Performance 2</c:v>
                </c:pt>
                <c:pt idx="3">
                  <c:v>Transition</c:v>
                </c:pt>
                <c:pt idx="4">
                  <c:v>Startup</c:v>
                </c:pt>
              </c:strCache>
            </c:strRef>
          </c:cat>
          <c:val>
            <c:numRef>
              <c:f>graphs!$B$128:$B$132</c:f>
              <c:numCache>
                <c:formatCode>0.0</c:formatCode>
                <c:ptCount val="5"/>
                <c:pt idx="0">
                  <c:v>57.745000000000005</c:v>
                </c:pt>
                <c:pt idx="1">
                  <c:v>53.745000000000005</c:v>
                </c:pt>
                <c:pt idx="2">
                  <c:v>62.19</c:v>
                </c:pt>
                <c:pt idx="3">
                  <c:v>53.09</c:v>
                </c:pt>
                <c:pt idx="4" formatCode="General">
                  <c:v>66.36</c:v>
                </c:pt>
              </c:numCache>
            </c:numRef>
          </c:val>
        </c:ser>
        <c:ser>
          <c:idx val="1"/>
          <c:order val="1"/>
          <c:tx>
            <c:strRef>
              <c:f>graphs!$C$127</c:f>
              <c:strCache>
                <c:ptCount val="1"/>
                <c:pt idx="0">
                  <c:v>CTC Access 2016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graphs!$A$128:$A$132</c:f>
              <c:strCache>
                <c:ptCount val="5"/>
                <c:pt idx="0">
                  <c:v>Advanced</c:v>
                </c:pt>
                <c:pt idx="1">
                  <c:v>Performance 1</c:v>
                </c:pt>
                <c:pt idx="2">
                  <c:v>Performance 2</c:v>
                </c:pt>
                <c:pt idx="3">
                  <c:v>Transition</c:v>
                </c:pt>
                <c:pt idx="4">
                  <c:v>Startup</c:v>
                </c:pt>
              </c:strCache>
            </c:strRef>
          </c:cat>
          <c:val>
            <c:numRef>
              <c:f>graphs!$C$128:$C$132</c:f>
              <c:numCache>
                <c:formatCode>0.0</c:formatCode>
                <c:ptCount val="5"/>
                <c:pt idx="0">
                  <c:v>60.63</c:v>
                </c:pt>
                <c:pt idx="1">
                  <c:v>56.814999999999998</c:v>
                </c:pt>
                <c:pt idx="2">
                  <c:v>65.569999999999993</c:v>
                </c:pt>
                <c:pt idx="3">
                  <c:v>53.295000000000002</c:v>
                </c:pt>
                <c:pt idx="4" formatCode="General">
                  <c:v>63.51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48896"/>
        <c:axId val="120450432"/>
      </c:barChart>
      <c:catAx>
        <c:axId val="12044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0450432"/>
        <c:crosses val="autoZero"/>
        <c:auto val="1"/>
        <c:lblAlgn val="ctr"/>
        <c:lblOffset val="100"/>
        <c:noMultiLvlLbl val="0"/>
      </c:catAx>
      <c:valAx>
        <c:axId val="120450432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0448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363079615048119"/>
          <c:y val="0.16038385826771653"/>
          <c:w val="0.56320337561971423"/>
          <c:h val="4.1858595800524923E-2"/>
        </c:manualLayout>
      </c:layout>
      <c:overlay val="0"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CTC 2015 and 2016 Mean Compared to 2014 National Mean</a:t>
            </a:r>
          </a:p>
        </c:rich>
      </c:tx>
      <c:layout>
        <c:manualLayout>
          <c:xMode val="edge"/>
          <c:yMode val="edge"/>
          <c:x val="0.18586695555996821"/>
          <c:y val="7.175925925925925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8851584524156703E-2"/>
          <c:y val="0.31524405803441236"/>
          <c:w val="0.924173106833868"/>
          <c:h val="0.62676600320793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graphs!$G$117</c:f>
              <c:strCache>
                <c:ptCount val="1"/>
                <c:pt idx="0">
                  <c:v>2014 National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graphs!$E$118:$E$123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</c:v>
                </c:pt>
                <c:pt idx="4">
                  <c:v>Shared Decision Making</c:v>
                </c:pt>
                <c:pt idx="5">
                  <c:v>Adult Behavioral</c:v>
                </c:pt>
              </c:strCache>
            </c:strRef>
          </c:cat>
          <c:val>
            <c:numRef>
              <c:f>graphs!$G$118:$G$123</c:f>
              <c:numCache>
                <c:formatCode>0%</c:formatCode>
                <c:ptCount val="6"/>
                <c:pt idx="0">
                  <c:v>0.62</c:v>
                </c:pt>
                <c:pt idx="1">
                  <c:v>0.84</c:v>
                </c:pt>
                <c:pt idx="2">
                  <c:v>0.8</c:v>
                </c:pt>
                <c:pt idx="3">
                  <c:v>0.51</c:v>
                </c:pt>
                <c:pt idx="4">
                  <c:v>0.67</c:v>
                </c:pt>
                <c:pt idx="5">
                  <c:v>0.51</c:v>
                </c:pt>
              </c:numCache>
            </c:numRef>
          </c:val>
        </c:ser>
        <c:ser>
          <c:idx val="2"/>
          <c:order val="1"/>
          <c:tx>
            <c:strRef>
              <c:f>graphs!$H$117</c:f>
              <c:strCache>
                <c:ptCount val="1"/>
                <c:pt idx="0">
                  <c:v>CTC 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graphs!$E$118:$E$123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</c:v>
                </c:pt>
                <c:pt idx="4">
                  <c:v>Shared Decision Making</c:v>
                </c:pt>
                <c:pt idx="5">
                  <c:v>Adult Behavioral</c:v>
                </c:pt>
              </c:strCache>
            </c:strRef>
          </c:cat>
          <c:val>
            <c:numRef>
              <c:f>graphs!$H$118:$H$123</c:f>
              <c:numCache>
                <c:formatCode>0.0%</c:formatCode>
                <c:ptCount val="6"/>
                <c:pt idx="0">
                  <c:v>0.59555384615384621</c:v>
                </c:pt>
                <c:pt idx="1">
                  <c:v>0.83590384615384616</c:v>
                </c:pt>
                <c:pt idx="2">
                  <c:v>0.74480000000000002</c:v>
                </c:pt>
                <c:pt idx="3">
                  <c:v>0.5202</c:v>
                </c:pt>
                <c:pt idx="4">
                  <c:v>0.66500000000000004</c:v>
                </c:pt>
                <c:pt idx="5">
                  <c:v>0.59809999999999997</c:v>
                </c:pt>
              </c:numCache>
            </c:numRef>
          </c:val>
        </c:ser>
        <c:ser>
          <c:idx val="3"/>
          <c:order val="2"/>
          <c:tx>
            <c:strRef>
              <c:f>graphs!$I$117</c:f>
              <c:strCache>
                <c:ptCount val="1"/>
                <c:pt idx="0">
                  <c:v>CTC 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graphs!$E$118:$E$123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</c:v>
                </c:pt>
                <c:pt idx="4">
                  <c:v>Shared Decision Making</c:v>
                </c:pt>
                <c:pt idx="5">
                  <c:v>Adult Behavioral</c:v>
                </c:pt>
              </c:strCache>
            </c:strRef>
          </c:cat>
          <c:val>
            <c:numRef>
              <c:f>graphs!$I$118:$I$123</c:f>
              <c:numCache>
                <c:formatCode>0.00%</c:formatCode>
                <c:ptCount val="6"/>
                <c:pt idx="0">
                  <c:v>0.624</c:v>
                </c:pt>
                <c:pt idx="1">
                  <c:v>0.83499999999999996</c:v>
                </c:pt>
                <c:pt idx="2">
                  <c:v>0.754</c:v>
                </c:pt>
                <c:pt idx="3">
                  <c:v>0.53200000000000003</c:v>
                </c:pt>
                <c:pt idx="4">
                  <c:v>0.67200000000000004</c:v>
                </c:pt>
                <c:pt idx="5">
                  <c:v>0.58700000000000008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86944"/>
        <c:axId val="139461760"/>
      </c:barChart>
      <c:catAx>
        <c:axId val="13958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9461760"/>
        <c:crosses val="autoZero"/>
        <c:auto val="1"/>
        <c:lblAlgn val="ctr"/>
        <c:lblOffset val="100"/>
        <c:noMultiLvlLbl val="0"/>
      </c:catAx>
      <c:valAx>
        <c:axId val="13946176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9586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102495485838875"/>
          <c:y val="0.25231481481481483"/>
          <c:w val="0.43586549190329521"/>
          <c:h val="4.1858595800524936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Performance </a:t>
            </a:r>
            <a:r>
              <a:rPr lang="en-US" dirty="0" smtClean="0"/>
              <a:t>Group Median  </a:t>
            </a:r>
            <a:r>
              <a:rPr lang="en-US" dirty="0"/>
              <a:t>Comparison </a:t>
            </a:r>
          </a:p>
        </c:rich>
      </c:tx>
      <c:layout>
        <c:manualLayout>
          <c:xMode val="edge"/>
          <c:yMode val="edge"/>
          <c:x val="0.28874222319432291"/>
          <c:y val="2.777777777777777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171429960143871E-2"/>
          <c:y val="0.28978109507144939"/>
          <c:w val="0.93131039175658603"/>
          <c:h val="0.65222896617089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Sheet9!$A$32</c:f>
              <c:strCache>
                <c:ptCount val="1"/>
                <c:pt idx="0">
                  <c:v>Advanced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Sheet9!$B$31:$G$31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 Shared Decision Making</c:v>
                </c:pt>
                <c:pt idx="5">
                  <c:v> Adult Behavioral</c:v>
                </c:pt>
              </c:strCache>
            </c:strRef>
          </c:cat>
          <c:val>
            <c:numRef>
              <c:f>Sheet9!$B$32:$G$32</c:f>
              <c:numCache>
                <c:formatCode>0.0</c:formatCode>
                <c:ptCount val="6"/>
                <c:pt idx="0">
                  <c:v>60.63</c:v>
                </c:pt>
                <c:pt idx="1">
                  <c:v>85.14500000000001</c:v>
                </c:pt>
                <c:pt idx="2">
                  <c:v>72.929785589292919</c:v>
                </c:pt>
                <c:pt idx="3">
                  <c:v>54.17</c:v>
                </c:pt>
                <c:pt idx="4">
                  <c:v>67.364999999999995</c:v>
                </c:pt>
                <c:pt idx="5">
                  <c:v>58.96</c:v>
                </c:pt>
              </c:numCache>
            </c:numRef>
          </c:val>
        </c:ser>
        <c:ser>
          <c:idx val="1"/>
          <c:order val="1"/>
          <c:tx>
            <c:strRef>
              <c:f>Sheet9!$A$34</c:f>
              <c:strCache>
                <c:ptCount val="1"/>
                <c:pt idx="0">
                  <c:v>Performance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Sheet9!$B$31:$G$31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 Shared Decision Making</c:v>
                </c:pt>
                <c:pt idx="5">
                  <c:v> Adult Behavioral</c:v>
                </c:pt>
              </c:strCache>
            </c:strRef>
          </c:cat>
          <c:val>
            <c:numRef>
              <c:f>Sheet9!$B$34:$G$34</c:f>
              <c:numCache>
                <c:formatCode>0.0</c:formatCode>
                <c:ptCount val="6"/>
                <c:pt idx="0">
                  <c:v>56.814999999999998</c:v>
                </c:pt>
                <c:pt idx="1">
                  <c:v>81.97</c:v>
                </c:pt>
                <c:pt idx="2">
                  <c:v>73.704999999999998</c:v>
                </c:pt>
                <c:pt idx="3">
                  <c:v>54.43</c:v>
                </c:pt>
                <c:pt idx="4">
                  <c:v>65.204999999999998</c:v>
                </c:pt>
                <c:pt idx="5">
                  <c:v>69.914999999999992</c:v>
                </c:pt>
              </c:numCache>
            </c:numRef>
          </c:val>
        </c:ser>
        <c:ser>
          <c:idx val="2"/>
          <c:order val="2"/>
          <c:tx>
            <c:strRef>
              <c:f>Sheet9!$A$33</c:f>
              <c:strCache>
                <c:ptCount val="1"/>
                <c:pt idx="0">
                  <c:v>Performance 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Sheet9!$B$31:$G$31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 Shared Decision Making</c:v>
                </c:pt>
                <c:pt idx="5">
                  <c:v> Adult Behavioral</c:v>
                </c:pt>
              </c:strCache>
            </c:strRef>
          </c:cat>
          <c:val>
            <c:numRef>
              <c:f>Sheet9!$B$33:$G$33</c:f>
              <c:numCache>
                <c:formatCode>0.0</c:formatCode>
                <c:ptCount val="6"/>
                <c:pt idx="0">
                  <c:v>60.63</c:v>
                </c:pt>
                <c:pt idx="1">
                  <c:v>85.14500000000001</c:v>
                </c:pt>
                <c:pt idx="2">
                  <c:v>72.929785589292919</c:v>
                </c:pt>
                <c:pt idx="3">
                  <c:v>54.17</c:v>
                </c:pt>
                <c:pt idx="4">
                  <c:v>66.52</c:v>
                </c:pt>
                <c:pt idx="5">
                  <c:v>58.96</c:v>
                </c:pt>
              </c:numCache>
            </c:numRef>
          </c:val>
        </c:ser>
        <c:ser>
          <c:idx val="3"/>
          <c:order val="3"/>
          <c:tx>
            <c:strRef>
              <c:f>Sheet9!$A$36</c:f>
              <c:strCache>
                <c:ptCount val="1"/>
                <c:pt idx="0">
                  <c:v>Startup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Sheet9!$B$31:$G$31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 Shared Decision Making</c:v>
                </c:pt>
                <c:pt idx="5">
                  <c:v> Adult Behavioral</c:v>
                </c:pt>
              </c:strCache>
            </c:strRef>
          </c:cat>
          <c:val>
            <c:numRef>
              <c:f>Sheet9!$B$36:$G$36</c:f>
              <c:numCache>
                <c:formatCode>0.0</c:formatCode>
                <c:ptCount val="6"/>
                <c:pt idx="0">
                  <c:v>63.51</c:v>
                </c:pt>
                <c:pt idx="1">
                  <c:v>82.2</c:v>
                </c:pt>
                <c:pt idx="2">
                  <c:v>76.39</c:v>
                </c:pt>
                <c:pt idx="3">
                  <c:v>49.62</c:v>
                </c:pt>
                <c:pt idx="4">
                  <c:v>64.84</c:v>
                </c:pt>
                <c:pt idx="5">
                  <c:v>50.98</c:v>
                </c:pt>
              </c:numCache>
            </c:numRef>
          </c:val>
        </c:ser>
        <c:ser>
          <c:idx val="4"/>
          <c:order val="4"/>
          <c:tx>
            <c:strRef>
              <c:f>Sheet9!$A$35</c:f>
              <c:strCache>
                <c:ptCount val="1"/>
                <c:pt idx="0">
                  <c:v>Transition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Sheet9!$B$31:$G$31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 Shared Decision Making</c:v>
                </c:pt>
                <c:pt idx="5">
                  <c:v> Adult Behavioral</c:v>
                </c:pt>
              </c:strCache>
            </c:strRef>
          </c:cat>
          <c:val>
            <c:numRef>
              <c:f>Sheet9!$B$35:$G$35</c:f>
              <c:numCache>
                <c:formatCode>0.0</c:formatCode>
                <c:ptCount val="6"/>
                <c:pt idx="0">
                  <c:v>53.295000000000002</c:v>
                </c:pt>
                <c:pt idx="1">
                  <c:v>81.400000000000006</c:v>
                </c:pt>
                <c:pt idx="2">
                  <c:v>67.544999999999987</c:v>
                </c:pt>
                <c:pt idx="3">
                  <c:v>47.92</c:v>
                </c:pt>
                <c:pt idx="4">
                  <c:v>63.275000000000006</c:v>
                </c:pt>
                <c:pt idx="5">
                  <c:v>57.46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83168"/>
        <c:axId val="139662080"/>
      </c:barChart>
      <c:catAx>
        <c:axId val="13978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39662080"/>
        <c:crosses val="autoZero"/>
        <c:auto val="1"/>
        <c:lblAlgn val="ctr"/>
        <c:lblOffset val="100"/>
        <c:noMultiLvlLbl val="0"/>
      </c:catAx>
      <c:valAx>
        <c:axId val="139662080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39783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667407893457762"/>
          <c:y val="0.1388888888888889"/>
          <c:w val="0.7330715952172645"/>
          <c:h val="4.1858595800524936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PCMH Kids Scores 2015/2016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992079937376249E-2"/>
          <c:y val="0.26659903089036946"/>
          <c:w val="0.9386172123221439"/>
          <c:h val="0.57449699660025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graphs!$A$18</c:f>
              <c:strCache>
                <c:ptCount val="1"/>
                <c:pt idx="0">
                  <c:v>*Coastal Narragansett Bay Pediatrics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graphs!$B$17:$G$17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graphs!$B$18:$G$18</c:f>
              <c:numCache>
                <c:formatCode>0.00</c:formatCode>
                <c:ptCount val="6"/>
                <c:pt idx="0">
                  <c:v>80.16</c:v>
                </c:pt>
                <c:pt idx="1">
                  <c:v>90.47</c:v>
                </c:pt>
                <c:pt idx="2">
                  <c:v>82.54</c:v>
                </c:pt>
                <c:pt idx="3">
                  <c:v>24.6</c:v>
                </c:pt>
                <c:pt idx="4">
                  <c:v>62.05</c:v>
                </c:pt>
                <c:pt idx="5">
                  <c:v>65.61</c:v>
                </c:pt>
              </c:numCache>
            </c:numRef>
          </c:val>
        </c:ser>
        <c:ser>
          <c:idx val="1"/>
          <c:order val="1"/>
          <c:tx>
            <c:strRef>
              <c:f>graphs!$A$19</c:f>
              <c:strCache>
                <c:ptCount val="1"/>
                <c:pt idx="0">
                  <c:v>*Coastal Waterman Pediatrics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graphs!$B$17:$G$17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graphs!$B$19:$G$19</c:f>
              <c:numCache>
                <c:formatCode>0.00</c:formatCode>
                <c:ptCount val="6"/>
                <c:pt idx="0">
                  <c:v>79.900000000000006</c:v>
                </c:pt>
                <c:pt idx="1">
                  <c:v>94.18</c:v>
                </c:pt>
                <c:pt idx="2">
                  <c:v>93.41</c:v>
                </c:pt>
                <c:pt idx="3">
                  <c:v>36.26</c:v>
                </c:pt>
                <c:pt idx="4">
                  <c:v>72.39</c:v>
                </c:pt>
                <c:pt idx="5">
                  <c:v>70.92</c:v>
                </c:pt>
              </c:numCache>
            </c:numRef>
          </c:val>
        </c:ser>
        <c:ser>
          <c:idx val="2"/>
          <c:order val="2"/>
          <c:tx>
            <c:strRef>
              <c:f>graphs!$A$20</c:f>
              <c:strCache>
                <c:ptCount val="1"/>
                <c:pt idx="0">
                  <c:v>East Bay Family Health Care - East Providence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graphs!$B$17:$G$17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graphs!$B$20:$G$20</c:f>
              <c:numCache>
                <c:formatCode>0.00</c:formatCode>
                <c:ptCount val="6"/>
                <c:pt idx="0">
                  <c:v>49.96</c:v>
                </c:pt>
                <c:pt idx="1">
                  <c:v>79.5</c:v>
                </c:pt>
                <c:pt idx="2">
                  <c:v>53.57</c:v>
                </c:pt>
                <c:pt idx="3">
                  <c:v>43.42</c:v>
                </c:pt>
                <c:pt idx="4">
                  <c:v>64.61</c:v>
                </c:pt>
                <c:pt idx="5">
                  <c:v>63.16</c:v>
                </c:pt>
              </c:numCache>
            </c:numRef>
          </c:val>
        </c:ser>
        <c:ser>
          <c:idx val="3"/>
          <c:order val="3"/>
          <c:tx>
            <c:strRef>
              <c:f>graphs!$A$21</c:f>
              <c:strCache>
                <c:ptCount val="1"/>
                <c:pt idx="0">
                  <c:v>East Greenwich Pediatrics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graphs!$B$17:$G$17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graphs!$B$21:$G$21</c:f>
              <c:numCache>
                <c:formatCode>0.00</c:formatCode>
                <c:ptCount val="6"/>
                <c:pt idx="0">
                  <c:v>78.22</c:v>
                </c:pt>
                <c:pt idx="1">
                  <c:v>93.1</c:v>
                </c:pt>
                <c:pt idx="2">
                  <c:v>83.33</c:v>
                </c:pt>
                <c:pt idx="3">
                  <c:v>38.119999999999997</c:v>
                </c:pt>
                <c:pt idx="4">
                  <c:v>76.22</c:v>
                </c:pt>
                <c:pt idx="5">
                  <c:v>70.28</c:v>
                </c:pt>
              </c:numCache>
            </c:numRef>
          </c:val>
        </c:ser>
        <c:ser>
          <c:idx val="4"/>
          <c:order val="4"/>
          <c:tx>
            <c:strRef>
              <c:f>graphs!$A$22</c:f>
              <c:strCache>
                <c:ptCount val="1"/>
                <c:pt idx="0">
                  <c:v>Anchor  - Lincoln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graphs!$B$17:$G$17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graphs!$B$22:$G$22</c:f>
              <c:numCache>
                <c:formatCode>0.00</c:formatCode>
                <c:ptCount val="6"/>
                <c:pt idx="0">
                  <c:v>72.209999999999994</c:v>
                </c:pt>
                <c:pt idx="1">
                  <c:v>94.54</c:v>
                </c:pt>
                <c:pt idx="2">
                  <c:v>58.87</c:v>
                </c:pt>
                <c:pt idx="3">
                  <c:v>44.35</c:v>
                </c:pt>
                <c:pt idx="4">
                  <c:v>78</c:v>
                </c:pt>
                <c:pt idx="5">
                  <c:v>76.08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278720"/>
        <c:axId val="175280896"/>
      </c:barChart>
      <c:lineChart>
        <c:grouping val="standard"/>
        <c:varyColors val="0"/>
        <c:ser>
          <c:idx val="5"/>
          <c:order val="5"/>
          <c:tx>
            <c:strRef>
              <c:f>graphs!$A$23</c:f>
              <c:strCache>
                <c:ptCount val="1"/>
                <c:pt idx="0">
                  <c:v>Median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20"/>
            <c:spPr>
              <a:solidFill>
                <a:schemeClr val="tx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graphs!$B$17:$G$17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graphs!$B$23:$G$23</c:f>
              <c:numCache>
                <c:formatCode>0.00</c:formatCode>
                <c:ptCount val="6"/>
                <c:pt idx="0">
                  <c:v>78.22</c:v>
                </c:pt>
                <c:pt idx="1">
                  <c:v>93.1</c:v>
                </c:pt>
                <c:pt idx="2">
                  <c:v>82.54</c:v>
                </c:pt>
                <c:pt idx="3">
                  <c:v>38.119999999999997</c:v>
                </c:pt>
                <c:pt idx="4">
                  <c:v>72.39</c:v>
                </c:pt>
                <c:pt idx="5">
                  <c:v>70.28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278720"/>
        <c:axId val="175280896"/>
      </c:lineChart>
      <c:catAx>
        <c:axId val="175278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75280896"/>
        <c:crosses val="autoZero"/>
        <c:auto val="1"/>
        <c:lblAlgn val="ctr"/>
        <c:lblOffset val="100"/>
        <c:noMultiLvlLbl val="0"/>
      </c:catAx>
      <c:valAx>
        <c:axId val="17528089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75278720"/>
        <c:crosses val="autoZero"/>
        <c:crossBetween val="between"/>
      </c:valAx>
    </c:plotArea>
    <c:legend>
      <c:legendPos val="t"/>
      <c:legendEntry>
        <c:idx val="5"/>
        <c:txPr>
          <a:bodyPr/>
          <a:lstStyle/>
          <a:p>
            <a:pPr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3.5608177654263808E-2"/>
          <c:y val="0.11204319258750374"/>
          <c:w val="0.95948986156142246"/>
          <c:h val="0.12210356517935259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PCMH Kids and CTC Child</a:t>
            </a:r>
            <a:r>
              <a:rPr lang="en-US" baseline="0"/>
              <a:t> Sites </a:t>
            </a:r>
            <a:r>
              <a:rPr lang="en-US"/>
              <a:t>- 2016</a:t>
            </a:r>
          </a:p>
        </c:rich>
      </c:tx>
      <c:layout>
        <c:manualLayout>
          <c:xMode val="edge"/>
          <c:yMode val="edge"/>
          <c:x val="0.28662802566345874"/>
          <c:y val="2.632964718272775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3794838145231845E-2"/>
          <c:y val="0.24116998396033829"/>
          <c:w val="0.9271079396325459"/>
          <c:h val="0.70084007728200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graphs!$A$55</c:f>
              <c:strCache>
                <c:ptCount val="1"/>
                <c:pt idx="0">
                  <c:v>PCMH Kids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graphs!$B$54:$G$54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graphs!$B$55:$G$55</c:f>
              <c:numCache>
                <c:formatCode>0.00</c:formatCode>
                <c:ptCount val="6"/>
                <c:pt idx="0">
                  <c:v>78.22</c:v>
                </c:pt>
                <c:pt idx="1">
                  <c:v>93.1</c:v>
                </c:pt>
                <c:pt idx="2">
                  <c:v>82.54</c:v>
                </c:pt>
                <c:pt idx="3">
                  <c:v>38.119999999999997</c:v>
                </c:pt>
                <c:pt idx="4">
                  <c:v>72.39</c:v>
                </c:pt>
                <c:pt idx="5">
                  <c:v>70.28</c:v>
                </c:pt>
              </c:numCache>
            </c:numRef>
          </c:val>
        </c:ser>
        <c:ser>
          <c:idx val="1"/>
          <c:order val="1"/>
          <c:tx>
            <c:strRef>
              <c:f>graphs!$A$56</c:f>
              <c:strCache>
                <c:ptCount val="1"/>
                <c:pt idx="0">
                  <c:v>CTC Child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graphs!$B$54:$G$54</c:f>
              <c:strCache>
                <c:ptCount val="6"/>
                <c:pt idx="0">
                  <c:v>Access</c:v>
                </c:pt>
                <c:pt idx="1">
                  <c:v>Communication</c:v>
                </c:pt>
                <c:pt idx="2">
                  <c:v>Office Staff</c:v>
                </c:pt>
                <c:pt idx="3">
                  <c:v>Self Management</c:v>
                </c:pt>
                <c:pt idx="4">
                  <c:v>Child Development</c:v>
                </c:pt>
                <c:pt idx="5">
                  <c:v>Child Prevention</c:v>
                </c:pt>
              </c:strCache>
            </c:strRef>
          </c:cat>
          <c:val>
            <c:numRef>
              <c:f>graphs!$B$56:$G$56</c:f>
              <c:numCache>
                <c:formatCode>###.00</c:formatCode>
                <c:ptCount val="6"/>
                <c:pt idx="0">
                  <c:v>56.84</c:v>
                </c:pt>
                <c:pt idx="1">
                  <c:v>79.5</c:v>
                </c:pt>
                <c:pt idx="2">
                  <c:v>60.87</c:v>
                </c:pt>
                <c:pt idx="3">
                  <c:v>44.35</c:v>
                </c:pt>
                <c:pt idx="4">
                  <c:v>63.83</c:v>
                </c:pt>
                <c:pt idx="5">
                  <c:v>64.010000000000005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882432"/>
        <c:axId val="183968512"/>
      </c:barChart>
      <c:catAx>
        <c:axId val="180882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3968512"/>
        <c:crosses val="autoZero"/>
        <c:auto val="1"/>
        <c:lblAlgn val="ctr"/>
        <c:lblOffset val="100"/>
        <c:noMultiLvlLbl val="0"/>
      </c:catAx>
      <c:valAx>
        <c:axId val="18396851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808824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703712817147858"/>
          <c:y val="0.15972222222222221"/>
          <c:w val="0.48432838473315837"/>
          <c:h val="4.1858595800524936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0.10462</cdr:x>
      <cdr:y>0.43056</cdr:y>
    </cdr:from>
    <cdr:to>
      <cdr:x>0.20647</cdr:x>
      <cdr:y>0.59722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60961" y="2362200"/>
          <a:ext cx="8382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0.41017</cdr:x>
      <cdr:y>0.34722</cdr:y>
    </cdr:from>
    <cdr:to>
      <cdr:x>0.51203</cdr:x>
      <cdr:y>0.51389</cdr:y>
    </cdr:to>
    <cdr:sp macro="" textlink="">
      <cdr:nvSpPr>
        <cdr:cNvPr id="3" name="Oval 2"/>
        <cdr:cNvSpPr/>
      </cdr:nvSpPr>
      <cdr:spPr>
        <a:xfrm xmlns:a="http://schemas.openxmlformats.org/drawingml/2006/main">
          <a:off x="3375561" y="1905000"/>
          <a:ext cx="8382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0.8361</cdr:x>
      <cdr:y>0.43056</cdr:y>
    </cdr:from>
    <cdr:to>
      <cdr:x>0.93795</cdr:x>
      <cdr:y>0.59722</cdr:y>
    </cdr:to>
    <cdr:sp macro="" textlink="">
      <cdr:nvSpPr>
        <cdr:cNvPr id="4" name="Oval 3"/>
        <cdr:cNvSpPr/>
      </cdr:nvSpPr>
      <cdr:spPr>
        <a:xfrm xmlns:a="http://schemas.openxmlformats.org/drawingml/2006/main">
          <a:off x="6880761" y="2362200"/>
          <a:ext cx="8382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0.00123</cdr:x>
      <cdr:y>0.92869</cdr:y>
    </cdr:from>
    <cdr:to>
      <cdr:x>0.56495</cdr:x>
      <cdr:y>0.98406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272088"/>
          <a:ext cx="4381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* These</a:t>
          </a:r>
          <a:r>
            <a:rPr lang="en-US" sz="1100" baseline="0"/>
            <a:t> sites were surveyed in 2015 with the Blue Cross Fielding</a:t>
          </a:r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E7126F-FA62-441B-A7B0-C33DB3E998B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A47A47-9628-41E1-A2FC-2C102A825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EEEB-C631-4347-8EAD-22F866240C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8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47A47-9628-41E1-A2FC-2C102A8257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6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47A47-9628-41E1-A2FC-2C102A8257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47A47-9628-41E1-A2FC-2C102A8257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0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8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1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6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61AB-3DA4-4392-87D5-A4EFB292AD6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6BB40-2F6F-4ED8-8EDA-69914151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5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2609" y="2362200"/>
            <a:ext cx="75630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2016 Patient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Experience Survey Results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Practice Reporting Workgroup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8382000" cy="49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41148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Marie Sarrasin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May 24,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457200" y="3048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Survey Results – Contract Measures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4572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2015 Contractual Performance Standards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0" y="304800"/>
            <a:ext cx="512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Access Composite Change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502245"/>
              </p:ext>
            </p:extLst>
          </p:nvPr>
        </p:nvGraphicFramePr>
        <p:xfrm>
          <a:off x="533400" y="1029861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54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National Comparison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588921"/>
              </p:ext>
            </p:extLst>
          </p:nvPr>
        </p:nvGraphicFramePr>
        <p:xfrm>
          <a:off x="381000" y="891763"/>
          <a:ext cx="8198644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04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Performance Groups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141523"/>
              </p:ext>
            </p:extLst>
          </p:nvPr>
        </p:nvGraphicFramePr>
        <p:xfrm>
          <a:off x="358239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18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Most Improved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89957"/>
              </p:ext>
            </p:extLst>
          </p:nvPr>
        </p:nvGraphicFramePr>
        <p:xfrm>
          <a:off x="304800" y="1219200"/>
          <a:ext cx="4165600" cy="2240280"/>
        </p:xfrm>
        <a:graphic>
          <a:graphicData uri="http://schemas.openxmlformats.org/drawingml/2006/table">
            <a:tbl>
              <a:tblPr/>
              <a:tblGrid>
                <a:gridCol w="23368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Coventry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Cranston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Thundermist CHC - Wakefield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Richard M Del Sesto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Family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 Town Community Action Program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WellOne Primary Medicine - North Kingstown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Thundermist CHC - West Warwick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Aquidneck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16975"/>
              </p:ext>
            </p:extLst>
          </p:nvPr>
        </p:nvGraphicFramePr>
        <p:xfrm>
          <a:off x="4800600" y="1066800"/>
          <a:ext cx="3784600" cy="2240280"/>
        </p:xfrm>
        <a:graphic>
          <a:graphicData uri="http://schemas.openxmlformats.org/drawingml/2006/table">
            <a:tbl>
              <a:tblPr/>
              <a:tblGrid>
                <a:gridCol w="2159000"/>
                <a:gridCol w="609600"/>
                <a:gridCol w="609600"/>
                <a:gridCol w="406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Family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Thundermist CHC - West Warwick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Women's Medicine Collaborative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Aquidneck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East Ave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Family Health and Sports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Memorial Hospital Internal Medicine Center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Governor 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Coastal Medical, Inc - Greenville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Internal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85201"/>
              </p:ext>
            </p:extLst>
          </p:nvPr>
        </p:nvGraphicFramePr>
        <p:xfrm>
          <a:off x="304800" y="3886200"/>
          <a:ext cx="3962400" cy="2240280"/>
        </p:xfrm>
        <a:graphic>
          <a:graphicData uri="http://schemas.openxmlformats.org/drawingml/2006/table">
            <a:tbl>
              <a:tblPr/>
              <a:tblGrid>
                <a:gridCol w="2236583"/>
                <a:gridCol w="609112"/>
                <a:gridCol w="609112"/>
                <a:gridCol w="50759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Shared Decision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Coventry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Kristine Cuniff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Associates of RI - East Providence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EBCAP - Newport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Warwick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Associates in Primary Care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Aquidneck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Internal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Coastal Medical, Inc - Hillside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992689"/>
              </p:ext>
            </p:extLst>
          </p:nvPr>
        </p:nvGraphicFramePr>
        <p:xfrm>
          <a:off x="4800600" y="3962400"/>
          <a:ext cx="3898900" cy="2095500"/>
        </p:xfrm>
        <a:graphic>
          <a:graphicData uri="http://schemas.openxmlformats.org/drawingml/2006/table">
            <a:tbl>
              <a:tblPr/>
              <a:tblGrid>
                <a:gridCol w="2120900"/>
                <a:gridCol w="609600"/>
                <a:gridCol w="609600"/>
                <a:gridCol w="558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 Manage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Kristine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Cunniff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Coastal Medical, Inc - Greenville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Nardone Medical Associates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Associates in Primary Care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Associates of RI - Bristol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Women's Medicine Collaborative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Thundermist CHC - Wakefield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Coastal Medical, Inc - Hillside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Internal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7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Most Improved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68374"/>
              </p:ext>
            </p:extLst>
          </p:nvPr>
        </p:nvGraphicFramePr>
        <p:xfrm>
          <a:off x="152400" y="1752600"/>
          <a:ext cx="4206239" cy="2240279"/>
        </p:xfrm>
        <a:graphic>
          <a:graphicData uri="http://schemas.openxmlformats.org/drawingml/2006/table">
            <a:tbl>
              <a:tblPr/>
              <a:tblGrid>
                <a:gridCol w="2300144"/>
                <a:gridCol w="586490"/>
                <a:gridCol w="708233"/>
                <a:gridCol w="611372"/>
              </a:tblGrid>
              <a:tr h="20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Behavior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Coventry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Women's Medicine Collaborative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 Medicine Partners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11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Aquidneck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EBCAP - Newport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Coastal Medical, Inc - Greenville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EBCAP - East Providence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 River Health Services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Internal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5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Blackstone Valley CHC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58220"/>
              </p:ext>
            </p:extLst>
          </p:nvPr>
        </p:nvGraphicFramePr>
        <p:xfrm>
          <a:off x="4648200" y="1752600"/>
          <a:ext cx="4206240" cy="2240282"/>
        </p:xfrm>
        <a:graphic>
          <a:graphicData uri="http://schemas.openxmlformats.org/drawingml/2006/table">
            <a:tbl>
              <a:tblPr/>
              <a:tblGrid>
                <a:gridCol w="2453640"/>
                <a:gridCol w="560832"/>
                <a:gridCol w="560832"/>
                <a:gridCol w="630936"/>
              </a:tblGrid>
              <a:tr h="203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Office Staff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Cranston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County Family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Coventry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East Ave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CCAP - Warwick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Anchor Medical Associates - Providence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Barrington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Coastal Medical, Inc - Hillside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Memorial Hospital Family Care Center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Medicine - Governor 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2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Top Performers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12002"/>
              </p:ext>
            </p:extLst>
          </p:nvPr>
        </p:nvGraphicFramePr>
        <p:xfrm>
          <a:off x="381000" y="1143000"/>
          <a:ext cx="4038600" cy="2514600"/>
        </p:xfrm>
        <a:graphic>
          <a:graphicData uri="http://schemas.openxmlformats.org/drawingml/2006/table">
            <a:tbl>
              <a:tblPr/>
              <a:tblGrid>
                <a:gridCol w="3273651"/>
                <a:gridCol w="764949"/>
              </a:tblGrid>
              <a:tr h="535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Wickford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4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North Kingstown Family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4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4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Solmaz Behtash, 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4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Barrington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49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Richard M Del Sesto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83.32%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2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John Chaffey D.O. Ltd.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3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University Medicine - 909 North Main Street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94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Primary Care of Barrington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80.17%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25911"/>
              </p:ext>
            </p:extLst>
          </p:nvPr>
        </p:nvGraphicFramePr>
        <p:xfrm>
          <a:off x="4495800" y="1143001"/>
          <a:ext cx="4178808" cy="2514598"/>
        </p:xfrm>
        <a:graphic>
          <a:graphicData uri="http://schemas.openxmlformats.org/drawingml/2006/table">
            <a:tbl>
              <a:tblPr/>
              <a:tblGrid>
                <a:gridCol w="3346174"/>
                <a:gridCol w="832634"/>
              </a:tblGrid>
              <a:tr h="4570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Wickford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Coventry Primary Care Associates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97.08%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Barrington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John Chaffey D.O. Ltd.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96.34%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93.97%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12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University Internal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93.64%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67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SCH - Primary Care Family and Internal Medicine-Westerly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Affinity - Primary Medical Group of Warwick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92.52%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Solmaz Behtash, 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92.35%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8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SCHS - Tiverton Family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35591"/>
              </p:ext>
            </p:extLst>
          </p:nvPr>
        </p:nvGraphicFramePr>
        <p:xfrm>
          <a:off x="381000" y="3886200"/>
          <a:ext cx="4169664" cy="2548353"/>
        </p:xfrm>
        <a:graphic>
          <a:graphicData uri="http://schemas.openxmlformats.org/drawingml/2006/table">
            <a:tbl>
              <a:tblPr/>
              <a:tblGrid>
                <a:gridCol w="3417642"/>
                <a:gridCol w="752022"/>
              </a:tblGrid>
              <a:tr h="4340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Shared Decision Making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Wickford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Solmaz Behtash, 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North Kingstown Family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Richard M Del Sesto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1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CCAP - Coventry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6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PCHC - Capitol Hill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Coastal Medical, Inc - Narragansett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WellOne Primary Medicine - North Kingstown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9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SCH - Primary Care Family and Internal Medicine-Westerly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58887"/>
              </p:ext>
            </p:extLst>
          </p:nvPr>
        </p:nvGraphicFramePr>
        <p:xfrm>
          <a:off x="4615107" y="4038600"/>
          <a:ext cx="4169664" cy="2359745"/>
        </p:xfrm>
        <a:graphic>
          <a:graphicData uri="http://schemas.openxmlformats.org/drawingml/2006/table">
            <a:tbl>
              <a:tblPr/>
              <a:tblGrid>
                <a:gridCol w="3417642"/>
                <a:gridCol w="752022"/>
              </a:tblGrid>
              <a:tr h="4312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 Management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North Kingstown Family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Solmaz Behtash, 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Barrington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Wickford Family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Associates in Primary Care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Affinity - Arcand Family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4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PCHC - Crossroads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WellOne Primary Medicine - North Kingstown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University Medicine - East Ave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University Internal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Most Improved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65525"/>
              </p:ext>
            </p:extLst>
          </p:nvPr>
        </p:nvGraphicFramePr>
        <p:xfrm>
          <a:off x="762000" y="1143000"/>
          <a:ext cx="7124700" cy="3752850"/>
        </p:xfrm>
        <a:graphic>
          <a:graphicData uri="http://schemas.openxmlformats.org/drawingml/2006/table">
            <a:tbl>
              <a:tblPr/>
              <a:tblGrid>
                <a:gridCol w="2702691"/>
                <a:gridCol w="675673"/>
                <a:gridCol w="3070663"/>
                <a:gridCol w="675673"/>
              </a:tblGrid>
              <a:tr h="962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Behavioral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Office Staff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North Kingstown Family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SCH - Primary Care Family and Internal Medicine-Westerly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Barrington Family Medicine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WellOne Primary Medicine - Foster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Internal Medicine Partners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North Kingstown Family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Wickford Family Medicine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Coventry Primary Care Associates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PCHC - Crossroads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Richard M Del Sesto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Solmaz Behtash, 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76.71%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Stuart Demirs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CCAP - Warwick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Ocean State Medical, LLC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EBCAP - East Providence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Coastal Medical, Inc - Wakefield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89.05%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Memorial Hospital Family Care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Internal Medicine Partners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Anchor Medical Associates - Warwick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University Medicine - 909 North Main Street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2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PCMH Kids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603024"/>
              </p:ext>
            </p:extLst>
          </p:nvPr>
        </p:nvGraphicFramePr>
        <p:xfrm>
          <a:off x="381000" y="1181100"/>
          <a:ext cx="8229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89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– PCMH Kids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045971"/>
              </p:ext>
            </p:extLst>
          </p:nvPr>
        </p:nvGraphicFramePr>
        <p:xfrm>
          <a:off x="304800" y="11430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47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18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we know:</a:t>
            </a:r>
          </a:p>
          <a:p>
            <a:pPr lvl="1"/>
            <a:r>
              <a:rPr lang="en-US" sz="2400" dirty="0" smtClean="0"/>
              <a:t>Sites performed better in CTC Access than National measure </a:t>
            </a:r>
          </a:p>
          <a:p>
            <a:pPr lvl="1"/>
            <a:r>
              <a:rPr lang="en-US" sz="2400" dirty="0" smtClean="0"/>
              <a:t>CTC continues to perform well in Adult Behavioral – better than National for two years</a:t>
            </a:r>
          </a:p>
          <a:p>
            <a:pPr lvl="1"/>
            <a:r>
              <a:rPr lang="en-US" sz="2400" dirty="0" smtClean="0"/>
              <a:t>National ahead of CTC in Office Staff</a:t>
            </a:r>
          </a:p>
          <a:p>
            <a:pPr lvl="1"/>
            <a:r>
              <a:rPr lang="en-US" sz="2400" dirty="0" smtClean="0"/>
              <a:t>More to come..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18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2016 CAHPS Survey Topics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Survey Overview</a:t>
            </a:r>
          </a:p>
          <a:p>
            <a:r>
              <a:rPr lang="en-US" sz="2800" dirty="0" smtClean="0"/>
              <a:t>Change to Access Measure </a:t>
            </a:r>
            <a:r>
              <a:rPr lang="en-US" sz="2800" dirty="0"/>
              <a:t>C</a:t>
            </a:r>
            <a:r>
              <a:rPr lang="en-US" sz="2800" dirty="0" smtClean="0"/>
              <a:t>alculation</a:t>
            </a:r>
          </a:p>
          <a:p>
            <a:r>
              <a:rPr lang="en-US" sz="2800" dirty="0" smtClean="0"/>
              <a:t>CTC Performance vs. National Standard </a:t>
            </a:r>
          </a:p>
          <a:p>
            <a:r>
              <a:rPr lang="en-US" sz="2800" dirty="0" smtClean="0"/>
              <a:t>Cohort Results</a:t>
            </a:r>
          </a:p>
          <a:p>
            <a:r>
              <a:rPr lang="en-US" sz="2800" dirty="0" smtClean="0"/>
              <a:t>Practice Results</a:t>
            </a:r>
          </a:p>
          <a:p>
            <a:r>
              <a:rPr lang="en-US" sz="2800" dirty="0" smtClean="0"/>
              <a:t>Summary 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Survey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Conducted in November-December 2015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CAHPS PCMH 2.0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NCQA certified vendor using NCQA and HEDIS approved methodology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Mixed mode – 1 survey mailing, 5 follow-up phone calls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English and Spanish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Oversampling at sites with low response rates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Same survey vendor as 2015, comparative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Survey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Adults age 18 and older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75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sites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22,690 patients randomly selected to participate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128-892 per site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5,629 completed surveys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3,761 mail surveys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1,868 phone surveys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 rate: 25.29% overall (6.91-39.8)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2015 rate: 31% overall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 sites conducted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survey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using a different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vendor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Survey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Composite measures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Average of 2-6 questions related to a specific PCMH domain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Top box scores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Typically a single top or best choice for a yes/no question or a 4-point Likert scale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Patient Demographics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2016 patient respondent demographics compared with 2015 survey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62761"/>
              </p:ext>
            </p:extLst>
          </p:nvPr>
        </p:nvGraphicFramePr>
        <p:xfrm>
          <a:off x="990600" y="2438400"/>
          <a:ext cx="670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 Survey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r>
                        <a:rPr lang="en-US" baseline="0" dirty="0" smtClean="0"/>
                        <a:t> &gt;55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 – 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High School + some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r>
                        <a:rPr lang="en-US" baseline="0" dirty="0" smtClean="0"/>
                        <a:t> –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610505"/>
              </p:ext>
            </p:extLst>
          </p:nvPr>
        </p:nvGraphicFramePr>
        <p:xfrm>
          <a:off x="444690" y="2209800"/>
          <a:ext cx="8229600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1242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Performance Year</a:t>
                      </a:r>
                      <a:r>
                        <a:rPr lang="en-US" sz="1500" baseline="0" dirty="0" smtClean="0"/>
                        <a:t> 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Meets or exceeds</a:t>
                      </a:r>
                      <a:r>
                        <a:rPr lang="en-US" sz="1500" baseline="0" dirty="0" smtClean="0"/>
                        <a:t> Access target </a:t>
                      </a:r>
                      <a:r>
                        <a:rPr lang="en-US" sz="1500" b="0" baseline="0" dirty="0" smtClean="0"/>
                        <a:t>and </a:t>
                      </a:r>
                      <a:r>
                        <a:rPr lang="en-US" sz="1500" baseline="0" dirty="0" smtClean="0"/>
                        <a:t>meets or exceeds </a:t>
                      </a:r>
                      <a:r>
                        <a:rPr lang="en-US" sz="1500" i="1" baseline="0" dirty="0" smtClean="0"/>
                        <a:t>Communication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="0" baseline="0" dirty="0" smtClean="0"/>
                        <a:t>OR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i="1" baseline="0" dirty="0" smtClean="0"/>
                        <a:t>Office Staff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Does not meet Access target but improves score by 2.5 from prior years score</a:t>
                      </a:r>
                      <a:r>
                        <a:rPr lang="en-US" sz="1500" baseline="0" dirty="0" smtClean="0"/>
                        <a:t> and meets or exceeds </a:t>
                      </a:r>
                      <a:r>
                        <a:rPr lang="en-US" sz="1500" i="1" baseline="0" dirty="0" smtClean="0"/>
                        <a:t>Communication</a:t>
                      </a:r>
                      <a:r>
                        <a:rPr lang="en-US" sz="1500" baseline="0" dirty="0" smtClean="0"/>
                        <a:t> AND </a:t>
                      </a:r>
                      <a:r>
                        <a:rPr lang="en-US" sz="1500" i="1" baseline="0" dirty="0" smtClean="0"/>
                        <a:t>Office Staff</a:t>
                      </a:r>
                      <a:endParaRPr lang="en-US" sz="15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Performance Year 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practice meets or exceeds the threshold for </a:t>
                      </a:r>
                      <a:r>
                        <a:rPr lang="en-US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meets/exceeds the threshold for three (3) of the following composite measures: </a:t>
                      </a:r>
                      <a:r>
                        <a:rPr lang="en-US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Communication, Shared Decision Making, Self-Management, Comprehensiveness – Adult Behavioral Health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or </a:t>
                      </a:r>
                      <a:r>
                        <a:rPr lang="en-US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Staff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practice does not meet the threshold, but improves their </a:t>
                      </a:r>
                      <a:r>
                        <a:rPr lang="en-US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score by 2.5% from their prior year’s score and meets/exceeds the threshold for four (4) of the following composite measures: </a:t>
                      </a:r>
                      <a:r>
                        <a:rPr lang="en-US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Communication, Shared Decision Making, Self-Management, Comprehensiveness – Adult Behavioral Health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or </a:t>
                      </a:r>
                      <a:r>
                        <a:rPr lang="en-US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Staff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5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350" y="1066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Practices must pass Access  “gate” measure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Two methods for achievement</a:t>
            </a:r>
            <a:endParaRPr lang="en-US" sz="2800" dirty="0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2014-5 Contractual Performance Standards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457200" y="3048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2014-5 Contractual Performance Standards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02609" y="26341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2016 Contractual Standards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2014-5 Contractual Performance Standards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performance levels on each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Methods of achievement differ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36773"/>
              </p:ext>
            </p:extLst>
          </p:nvPr>
        </p:nvGraphicFramePr>
        <p:xfrm>
          <a:off x="1600200" y="2819400"/>
          <a:ext cx="5105400" cy="274320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286000"/>
                <a:gridCol w="1143000"/>
                <a:gridCol w="1676400"/>
              </a:tblGrid>
              <a:tr h="345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Measure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2016 Target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 Target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Access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Communication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84%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Office Staff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Shared Decision Making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Self-Management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54%</a:t>
                      </a:r>
                      <a:endParaRPr lang="en-US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51%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0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Comprehensiveness – Adult Behavioral Health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61%</a:t>
                      </a:r>
                      <a:endParaRPr lang="en-US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57%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3704" y="2843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2014-2015  Contractual Standards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457200" y="3048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Survey Results – Contract Measures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4572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2015 Contractual Performance Standards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81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0" y="304800"/>
            <a:ext cx="512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Access Composite Change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38942" y="1600200"/>
            <a:ext cx="838595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16 Removed in CTC Access Composite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/>
              <a:t>n </a:t>
            </a:r>
            <a:r>
              <a:rPr lang="en-US" sz="1600" dirty="0"/>
              <a:t>the last 12 months, when you phoned this provider’s office after regular office hours, how often did you get an answer to your medical question as soon as you needed</a:t>
            </a:r>
            <a:r>
              <a:rPr lang="en-US" sz="1600" dirty="0" smtClean="0"/>
              <a:t>?</a:t>
            </a:r>
            <a:endParaRPr lang="en-US" sz="1600" dirty="0" smtClean="0">
              <a:solidFill>
                <a:srgbClr val="000000"/>
              </a:solidFill>
              <a:latin typeface="Arial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56% sites scored higher in CTC Access than National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 Survey (and CG-CAHPS 3.0) excludes #16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8A89-C142-4DC5-9036-3DD77C0F66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1678</Words>
  <Application>Microsoft Office PowerPoint</Application>
  <PresentationFormat>On-screen Show (4:3)</PresentationFormat>
  <Paragraphs>532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2016 CAHPS Survey Topics</vt:lpstr>
      <vt:lpstr>2016 Survey</vt:lpstr>
      <vt:lpstr>2016 Survey</vt:lpstr>
      <vt:lpstr>2016 Survey</vt:lpstr>
      <vt:lpstr>Patient Demographics</vt:lpstr>
      <vt:lpstr>2014-5 Contractual Performance Standards</vt:lpstr>
      <vt:lpstr>2014-5 Contractual Performance Standards</vt:lpstr>
      <vt:lpstr>PowerPoint Presentation</vt:lpstr>
      <vt:lpstr>PowerPoint Presentation</vt:lpstr>
      <vt:lpstr>Results – National Comparison</vt:lpstr>
      <vt:lpstr>Results – Performance Groups</vt:lpstr>
      <vt:lpstr>Results – Most Improved</vt:lpstr>
      <vt:lpstr>Results – Most Improved</vt:lpstr>
      <vt:lpstr>Results – Top Performers</vt:lpstr>
      <vt:lpstr>Results – Most Improved</vt:lpstr>
      <vt:lpstr>Results – PCMH Kids</vt:lpstr>
      <vt:lpstr>Results – PCMH Kids</vt:lpstr>
      <vt:lpstr>Summary</vt:lpstr>
    </vt:vector>
  </TitlesOfParts>
  <Company>Rhode Island Quality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Sarrasin</dc:creator>
  <cp:lastModifiedBy>Marie Sarrasin</cp:lastModifiedBy>
  <cp:revision>23</cp:revision>
  <cp:lastPrinted>2016-05-02T22:42:43Z</cp:lastPrinted>
  <dcterms:created xsi:type="dcterms:W3CDTF">2016-05-02T19:45:21Z</dcterms:created>
  <dcterms:modified xsi:type="dcterms:W3CDTF">2016-05-23T14:32:46Z</dcterms:modified>
</cp:coreProperties>
</file>