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35" r:id="rId2"/>
    <p:sldId id="449" r:id="rId3"/>
    <p:sldId id="443" r:id="rId4"/>
    <p:sldId id="442" r:id="rId5"/>
    <p:sldId id="451" r:id="rId6"/>
    <p:sldId id="450" r:id="rId7"/>
    <p:sldId id="453" r:id="rId8"/>
    <p:sldId id="446" r:id="rId9"/>
    <p:sldId id="445" r:id="rId10"/>
    <p:sldId id="44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6068"/>
    <a:srgbClr val="E95E1F"/>
    <a:srgbClr val="F12BD9"/>
    <a:srgbClr val="F2D52A"/>
    <a:srgbClr val="27AF2A"/>
    <a:srgbClr val="DD0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4"/>
    <p:restoredTop sz="93074"/>
  </p:normalViewPr>
  <p:slideViewPr>
    <p:cSldViewPr>
      <p:cViewPr>
        <p:scale>
          <a:sx n="80" d="100"/>
          <a:sy n="80" d="100"/>
        </p:scale>
        <p:origin x="1368" y="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3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44"/>
    </p:cViewPr>
  </p:sorterViewPr>
  <p:notesViewPr>
    <p:cSldViewPr>
      <p:cViewPr varScale="1">
        <p:scale>
          <a:sx n="85" d="100"/>
          <a:sy n="85" d="100"/>
        </p:scale>
        <p:origin x="-133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6B629A4-1F56-4EBE-B7D2-7EB69B84016A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35468E-377E-45C3-BF9D-43E545B9F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1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E45AFD0-FC9F-4E72-B538-3851425298BA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7F5637-9B55-4EBD-8C63-8400DFA8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64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592493C-EC91-45E3-BE7A-001EFBE6AE8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141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5E61-E7C5-48FA-A9DD-48DB358E38A4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A212E513-0F98-458E-AB27-47814DF0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3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F36C-0EAA-40EB-BEA0-049BD4076BEF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AE46F2D0-B568-4FEA-A0D8-861A5C259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2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9B38-DF78-415C-A159-E8D2F605043F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3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D9C2-FF14-4F97-874B-0A888F67EB4D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3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2BD3-0F46-454B-A100-8DD2CA80E1F0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16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31C0-7C78-4AB3-81F6-0D7B79A4F9F0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9FE3-699B-403D-B4AD-A8040FB06502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C6DE1EC3-27D4-4E1C-B76F-A2F8C1A7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E263-67A3-4BBC-9DE8-3305695B0D28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67C5043C-535A-4D89-9D7E-AC67DB6C3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F955-D7DE-4F43-9232-26896AB28F0C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2C624B73-7165-463B-A9E5-6151F494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EDA0-083D-48BE-9291-8546502815B0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527F1CBA-71E1-4327-8C52-0AF2E6168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02EB-9F83-443C-A370-B8AD69CA5A6A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BABFF62A-B06A-4F29-99AA-512DA6AF9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8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BE74-170F-46A2-89C7-FBB1652044C0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2270931E-F717-41EC-AC49-95C8F50F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F798-BA46-42F9-A4F4-4400FE2B1EF4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270EAE2E-F624-453C-A8E3-DE82F9A88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6C6A-0D6F-453C-82AB-B5EEBED562CB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1336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pitchFamily="34" charset="0"/>
              </a:defRPr>
            </a:lvl1pPr>
          </a:lstStyle>
          <a:p>
            <a:pPr>
              <a:defRPr/>
            </a:pPr>
            <a:fld id="{C0253932-7E8B-400F-8638-818FA8ECF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8D2AF3E-D50E-485B-B1A8-E72807D6E14D}" type="datetimeFigureOut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03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  <p:pic>
        <p:nvPicPr>
          <p:cNvPr id="1033" name="Picture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65825"/>
            <a:ext cx="30130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13" r:id="rId3"/>
    <p:sldLayoutId id="2147484814" r:id="rId4"/>
    <p:sldLayoutId id="2147484815" r:id="rId5"/>
    <p:sldLayoutId id="2147484816" r:id="rId6"/>
    <p:sldLayoutId id="2147484817" r:id="rId7"/>
    <p:sldLayoutId id="2147484818" r:id="rId8"/>
    <p:sldLayoutId id="2147484819" r:id="rId9"/>
    <p:sldLayoutId id="2147484820" r:id="rId10"/>
    <p:sldLayoutId id="2147484807" r:id="rId11"/>
    <p:sldLayoutId id="2147484808" r:id="rId12"/>
    <p:sldLayoutId id="2147484809" r:id="rId13"/>
    <p:sldLayoutId id="2147484810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2276856"/>
          </a:xfrm>
          <a:extLst/>
        </p:spPr>
        <p:txBody>
          <a:bodyPr/>
          <a:lstStyle/>
          <a:p>
            <a:pPr algn="ctr">
              <a:defRPr/>
            </a:pPr>
            <a:r>
              <a:rPr lang="en-US" sz="5000" dirty="0" smtClean="0">
                <a:solidFill>
                  <a:schemeClr val="tx2"/>
                </a:solidFill>
              </a:rPr>
              <a:t>CTC Clinical Strategy and Cost Committee</a:t>
            </a:r>
            <a:br>
              <a:rPr lang="en-US" sz="5000" dirty="0" smtClean="0">
                <a:solidFill>
                  <a:schemeClr val="tx2"/>
                </a:solidFill>
              </a:rPr>
            </a:br>
            <a:endParaRPr sz="5000" dirty="0">
              <a:solidFill>
                <a:schemeClr val="tx2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body" idx="1"/>
          </p:nvPr>
        </p:nvSpPr>
        <p:spPr>
          <a:xfrm>
            <a:off x="914400" y="3505200"/>
            <a:ext cx="7772400" cy="1509713"/>
          </a:xfrm>
        </p:spPr>
        <p:txBody>
          <a:bodyPr/>
          <a:lstStyle/>
          <a:p>
            <a:pPr algn="r"/>
            <a:r>
              <a:rPr lang="en-US" altLang="en-US" dirty="0" smtClean="0">
                <a:ea typeface="ＭＳ Ｐゴシック" pitchFamily="34" charset="-128"/>
              </a:rPr>
              <a:t>Ed </a:t>
            </a:r>
            <a:r>
              <a:rPr lang="en-US" altLang="en-US" dirty="0">
                <a:ea typeface="ＭＳ Ｐゴシック" pitchFamily="34" charset="-128"/>
              </a:rPr>
              <a:t>McGookin, MD, FAAP</a:t>
            </a:r>
          </a:p>
          <a:p>
            <a:pPr algn="r"/>
            <a:r>
              <a:rPr lang="en-US" altLang="en-US" dirty="0" smtClean="0">
                <a:ea typeface="ＭＳ Ｐゴシック" pitchFamily="34" charset="-128"/>
              </a:rPr>
              <a:t>Chief </a:t>
            </a:r>
            <a:r>
              <a:rPr lang="en-US" altLang="en-US" dirty="0">
                <a:ea typeface="ＭＳ Ｐゴシック" pitchFamily="34" charset="-128"/>
              </a:rPr>
              <a:t>Medical </a:t>
            </a:r>
            <a:r>
              <a:rPr lang="en-US" altLang="en-US" dirty="0" smtClean="0">
                <a:ea typeface="ＭＳ Ｐゴシック" pitchFamily="34" charset="-128"/>
              </a:rPr>
              <a:t>Officer</a:t>
            </a:r>
          </a:p>
          <a:p>
            <a:pPr algn="r"/>
            <a:r>
              <a:rPr lang="en-US" altLang="en-US" smtClean="0">
                <a:ea typeface="ＭＳ Ｐゴシック" pitchFamily="34" charset="-128"/>
              </a:rPr>
              <a:t>June 17</a:t>
            </a:r>
            <a:r>
              <a:rPr lang="en-US" altLang="en-US" dirty="0" smtClean="0">
                <a:ea typeface="ＭＳ Ｐゴシック" pitchFamily="34" charset="-128"/>
              </a:rPr>
              <a:t>, 2016</a:t>
            </a:r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				       </a:t>
            </a:r>
            <a:r>
              <a:rPr lang="en-US" altLang="en-US" dirty="0">
                <a:ea typeface="ＭＳ Ｐゴシック" pitchFamily="34" charset="-128"/>
              </a:rPr>
              <a:t>	</a:t>
            </a:r>
            <a:r>
              <a:rPr lang="en-US" altLang="en-US" dirty="0" smtClean="0">
                <a:ea typeface="ＭＳ Ｐゴシック" pitchFamily="34" charset="-128"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
              </a:t>
            </a:r>
          </a:p>
        </p:txBody>
      </p:sp>
      <p:pic>
        <p:nvPicPr>
          <p:cNvPr id="25603" name="Picture 5" descr="C:\Users\dcunha\Desktop\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4003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6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20" y="854710"/>
            <a:ext cx="8229600" cy="552450"/>
          </a:xfrm>
        </p:spPr>
        <p:txBody>
          <a:bodyPr/>
          <a:lstStyle/>
          <a:p>
            <a:pPr algn="ctr"/>
            <a:r>
              <a:rPr lang="en-US" sz="4800" dirty="0" smtClean="0"/>
              <a:t>Transitions of Care Program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20" y="1676400"/>
            <a:ext cx="8229600" cy="4781550"/>
          </a:xfrm>
        </p:spPr>
        <p:txBody>
          <a:bodyPr/>
          <a:lstStyle/>
          <a:p>
            <a:r>
              <a:rPr lang="en-US" dirty="0" smtClean="0"/>
              <a:t>Coordinates post-acute care</a:t>
            </a:r>
          </a:p>
          <a:p>
            <a:r>
              <a:rPr lang="en-US" dirty="0" smtClean="0"/>
              <a:t>Ensures </a:t>
            </a:r>
            <a:r>
              <a:rPr lang="en-US" dirty="0"/>
              <a:t>timely and consistent follow-up </a:t>
            </a:r>
            <a:r>
              <a:rPr lang="en-US" dirty="0" smtClean="0"/>
              <a:t>for </a:t>
            </a:r>
            <a:r>
              <a:rPr lang="en-US" dirty="0"/>
              <a:t>patients </a:t>
            </a:r>
          </a:p>
          <a:p>
            <a:r>
              <a:rPr lang="en-US" dirty="0" smtClean="0"/>
              <a:t>Provides </a:t>
            </a:r>
            <a:r>
              <a:rPr lang="en-US" dirty="0"/>
              <a:t>a single point of contact for Coastal community NCMs and hospital case managers</a:t>
            </a:r>
          </a:p>
          <a:p>
            <a:r>
              <a:rPr lang="en-US" dirty="0" smtClean="0"/>
              <a:t>Program Goals: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hospital readmissions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ED and urgent care utilization</a:t>
            </a:r>
          </a:p>
          <a:p>
            <a:pPr lvl="1"/>
            <a:r>
              <a:rPr lang="en-US" dirty="0" smtClean="0"/>
              <a:t>Reduce </a:t>
            </a:r>
            <a:r>
              <a:rPr lang="en-US" dirty="0"/>
              <a:t>care fragmentation </a:t>
            </a:r>
            <a:endParaRPr lang="en-US" dirty="0" smtClean="0"/>
          </a:p>
          <a:p>
            <a:pPr lvl="1"/>
            <a:r>
              <a:rPr lang="en-US" dirty="0" smtClean="0"/>
              <a:t>Improve </a:t>
            </a:r>
            <a:r>
              <a:rPr lang="en-US" dirty="0"/>
              <a:t>the patient’s experience of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</p:spPr>
        <p:txBody>
          <a:bodyPr/>
          <a:lstStyle/>
          <a:p>
            <a:pPr algn="ctr"/>
            <a:r>
              <a:rPr lang="en-US" dirty="0" smtClean="0"/>
              <a:t>TOC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389437"/>
          </a:xfrm>
        </p:spPr>
        <p:txBody>
          <a:bodyPr/>
          <a:lstStyle/>
          <a:p>
            <a:r>
              <a:rPr lang="en-US" dirty="0" smtClean="0"/>
              <a:t>Program launched July 2015 – Hillside office</a:t>
            </a:r>
          </a:p>
          <a:p>
            <a:r>
              <a:rPr lang="en-US" dirty="0" smtClean="0"/>
              <a:t>Currently supports 9 offices with expansion to 11 by 7/1</a:t>
            </a:r>
          </a:p>
          <a:p>
            <a:r>
              <a:rPr lang="en-US" dirty="0" smtClean="0"/>
              <a:t>Current Team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Program Manager</a:t>
            </a:r>
            <a:endParaRPr lang="en-US" dirty="0"/>
          </a:p>
          <a:p>
            <a:pPr lvl="1"/>
            <a:r>
              <a:rPr lang="en-US" dirty="0"/>
              <a:t>4 Nurses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Medical Assistants</a:t>
            </a:r>
          </a:p>
          <a:p>
            <a:r>
              <a:rPr lang="en-US" dirty="0" smtClean="0"/>
              <a:t>Facilitates daily conference call between hospital and office NCM’s</a:t>
            </a:r>
          </a:p>
          <a:p>
            <a:r>
              <a:rPr lang="en-US" dirty="0" smtClean="0"/>
              <a:t>Expansion to all Coastal Adult and Family Medicine offices by 9/1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TOC Program 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/>
          <a:lstStyle/>
          <a:p>
            <a:r>
              <a:rPr lang="en-US" sz="2400" dirty="0" smtClean="0"/>
              <a:t>~1000 post-acute care transitions monthly (800-900 unique patients)</a:t>
            </a:r>
          </a:p>
          <a:p>
            <a:pPr lvl="1"/>
            <a:r>
              <a:rPr lang="en-US" dirty="0" smtClean="0"/>
              <a:t>300-350 inpatient admissions monthly</a:t>
            </a:r>
          </a:p>
          <a:p>
            <a:pPr lvl="1"/>
            <a:r>
              <a:rPr lang="en-US" dirty="0" smtClean="0"/>
              <a:t>6-8 </a:t>
            </a:r>
            <a:r>
              <a:rPr lang="en-US" dirty="0"/>
              <a:t>(2-3</a:t>
            </a:r>
            <a:r>
              <a:rPr lang="en-US" dirty="0" smtClean="0"/>
              <a:t>%) 30-day readmissions per month </a:t>
            </a:r>
          </a:p>
          <a:p>
            <a:pPr lvl="1"/>
            <a:r>
              <a:rPr lang="en-US" dirty="0" smtClean="0"/>
              <a:t>Phone follow-up within 48 hours of discharge: 96%</a:t>
            </a:r>
          </a:p>
          <a:p>
            <a:pPr lvl="1"/>
            <a:r>
              <a:rPr lang="en-US" dirty="0" smtClean="0"/>
              <a:t>Follow-up appointment scheduled within 14 days: 92%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88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32" y="685800"/>
            <a:ext cx="8229600" cy="704850"/>
          </a:xfrm>
        </p:spPr>
        <p:txBody>
          <a:bodyPr/>
          <a:lstStyle/>
          <a:p>
            <a:pPr algn="ctr"/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390650"/>
            <a:ext cx="8229600" cy="5238750"/>
          </a:xfrm>
        </p:spPr>
        <p:txBody>
          <a:bodyPr/>
          <a:lstStyle/>
          <a:p>
            <a:r>
              <a:rPr lang="en-US" dirty="0" smtClean="0"/>
              <a:t>Patients are readmitted to the same hospital from which they were discharged 71% of the time</a:t>
            </a:r>
          </a:p>
          <a:p>
            <a:r>
              <a:rPr lang="en-US" dirty="0" smtClean="0"/>
              <a:t>COPD and chest pain are the discharge diagnosis with the highest readmission rates</a:t>
            </a:r>
          </a:p>
          <a:p>
            <a:r>
              <a:rPr lang="en-US" dirty="0" smtClean="0"/>
              <a:t>Pneumonia and </a:t>
            </a:r>
            <a:r>
              <a:rPr lang="en-US" i="1" dirty="0" smtClean="0"/>
              <a:t>C. difficile </a:t>
            </a:r>
            <a:r>
              <a:rPr lang="en-US" dirty="0" smtClean="0"/>
              <a:t>colitis were the most common infections resulting in readmission</a:t>
            </a:r>
          </a:p>
          <a:p>
            <a:r>
              <a:rPr lang="en-US" dirty="0" smtClean="0"/>
              <a:t>Readmission chart review conducted for all readmissions</a:t>
            </a:r>
          </a:p>
          <a:p>
            <a:pPr lvl="1"/>
            <a:r>
              <a:rPr lang="en-US" dirty="0" smtClean="0"/>
              <a:t>Majority of readmissions due to worsening of original condition</a:t>
            </a:r>
          </a:p>
          <a:p>
            <a:pPr lvl="1"/>
            <a:r>
              <a:rPr lang="en-US" dirty="0" smtClean="0"/>
              <a:t>More than half of readmissions occurred within 7 days of discharge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4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804110"/>
            <a:ext cx="8991600" cy="471237"/>
          </a:xfrm>
        </p:spPr>
        <p:txBody>
          <a:bodyPr/>
          <a:lstStyle/>
          <a:p>
            <a:pPr algn="ctr"/>
            <a:r>
              <a:rPr lang="en-US" sz="4400" dirty="0" smtClean="0"/>
              <a:t>Coastal Specialty Care Center</a:t>
            </a:r>
            <a:endParaRPr lang="en-US" sz="4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2231" y="2097230"/>
            <a:ext cx="5195443" cy="38965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Content Placeholder 3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04" y="1738526"/>
            <a:ext cx="3582988" cy="2299083"/>
          </a:xfrm>
        </p:spPr>
      </p:pic>
      <p:pic>
        <p:nvPicPr>
          <p:cNvPr id="14" name="Content Placeholder 9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37" y="4572000"/>
            <a:ext cx="4041775" cy="2047832"/>
          </a:xfrm>
          <a:prstGeom prst="rect">
            <a:avLst/>
          </a:prstGeom>
        </p:spPr>
      </p:pic>
      <p:sp>
        <p:nvSpPr>
          <p:cNvPr id="15" name="Text Placeholder 7"/>
          <p:cNvSpPr txBox="1">
            <a:spLocks/>
          </p:cNvSpPr>
          <p:nvPr/>
        </p:nvSpPr>
        <p:spPr>
          <a:xfrm>
            <a:off x="4647406" y="4025577"/>
            <a:ext cx="4041775" cy="654843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COPD Team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 Placeholder 6"/>
          <p:cNvSpPr txBox="1">
            <a:spLocks/>
          </p:cNvSpPr>
          <p:nvPr/>
        </p:nvSpPr>
        <p:spPr bwMode="auto">
          <a:xfrm>
            <a:off x="4810188" y="1275347"/>
            <a:ext cx="4040188" cy="44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CHF Team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20" y="854710"/>
            <a:ext cx="8229600" cy="552450"/>
          </a:xfrm>
        </p:spPr>
        <p:txBody>
          <a:bodyPr/>
          <a:lstStyle/>
          <a:p>
            <a:pPr algn="ctr"/>
            <a:r>
              <a:rPr lang="en-US" sz="4800" dirty="0" smtClean="0"/>
              <a:t>Heart Health Program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20" y="1442720"/>
            <a:ext cx="8229600" cy="4781550"/>
          </a:xfrm>
        </p:spPr>
        <p:txBody>
          <a:bodyPr/>
          <a:lstStyle/>
          <a:p>
            <a:r>
              <a:rPr lang="en-US" dirty="0" smtClean="0"/>
              <a:t>Coordinates primary and specialty care needs for CHF patients</a:t>
            </a:r>
          </a:p>
          <a:p>
            <a:r>
              <a:rPr lang="en-US" dirty="0" smtClean="0"/>
              <a:t>Manages transition of care needs for patients</a:t>
            </a:r>
          </a:p>
          <a:p>
            <a:r>
              <a:rPr lang="en-US" dirty="0"/>
              <a:t>Ensures regular and consistent engagement with cardiology team </a:t>
            </a:r>
          </a:p>
          <a:p>
            <a:r>
              <a:rPr lang="en-US" dirty="0" smtClean="0"/>
              <a:t>Monitors patients between physician visits</a:t>
            </a:r>
            <a:endParaRPr lang="en-US" dirty="0"/>
          </a:p>
          <a:p>
            <a:r>
              <a:rPr lang="en-US" dirty="0" smtClean="0"/>
              <a:t>Program Goals:</a:t>
            </a:r>
          </a:p>
          <a:p>
            <a:pPr lvl="1"/>
            <a:r>
              <a:rPr lang="en-US" dirty="0" smtClean="0"/>
              <a:t>Reduce ED utilization, admissions and </a:t>
            </a:r>
            <a:r>
              <a:rPr lang="en-US" dirty="0"/>
              <a:t>readmissions</a:t>
            </a:r>
          </a:p>
          <a:p>
            <a:pPr lvl="1"/>
            <a:r>
              <a:rPr lang="en-US" dirty="0" smtClean="0"/>
              <a:t>Reduce cost of care for CHF patients</a:t>
            </a:r>
            <a:endParaRPr lang="en-US" dirty="0"/>
          </a:p>
          <a:p>
            <a:pPr lvl="1"/>
            <a:r>
              <a:rPr lang="en-US" dirty="0" smtClean="0"/>
              <a:t>Increase the utilization of palliative care </a:t>
            </a:r>
          </a:p>
          <a:p>
            <a:pPr lvl="1"/>
            <a:r>
              <a:rPr lang="en-US" dirty="0" smtClean="0"/>
              <a:t>Increase median length of stay in hospice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1050"/>
          </a:xfrm>
        </p:spPr>
        <p:txBody>
          <a:bodyPr/>
          <a:lstStyle/>
          <a:p>
            <a:pPr algn="ctr"/>
            <a:r>
              <a:rPr lang="en-US" dirty="0" smtClean="0"/>
              <a:t>Heart Failure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7"/>
          </a:xfrm>
        </p:spPr>
        <p:txBody>
          <a:bodyPr/>
          <a:lstStyle/>
          <a:p>
            <a:r>
              <a:rPr lang="en-US" dirty="0"/>
              <a:t>Program began January 2016</a:t>
            </a:r>
          </a:p>
          <a:p>
            <a:pPr lvl="1"/>
            <a:r>
              <a:rPr lang="en-US" dirty="0"/>
              <a:t>124 patients enrolled</a:t>
            </a:r>
          </a:p>
          <a:p>
            <a:pPr lvl="1"/>
            <a:r>
              <a:rPr lang="en-US" dirty="0"/>
              <a:t>NCM engagement rate: 90%</a:t>
            </a:r>
          </a:p>
          <a:p>
            <a:pPr lvl="1"/>
            <a:r>
              <a:rPr lang="en-US" dirty="0"/>
              <a:t>Care plan completion rate: 86%</a:t>
            </a:r>
          </a:p>
          <a:p>
            <a:r>
              <a:rPr lang="en-US" dirty="0" smtClean="0"/>
              <a:t>Multidisciplinary Care Conferences conducted weekly</a:t>
            </a:r>
          </a:p>
          <a:p>
            <a:r>
              <a:rPr lang="en-US" dirty="0" smtClean="0"/>
              <a:t>4-class educational program offered quarterly</a:t>
            </a:r>
          </a:p>
          <a:p>
            <a:r>
              <a:rPr lang="en-US" dirty="0" smtClean="0"/>
              <a:t>7-week smoking cessation classes offered every 2 months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5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3450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389437"/>
          </a:xfrm>
        </p:spPr>
        <p:txBody>
          <a:bodyPr/>
          <a:lstStyle/>
          <a:p>
            <a:r>
              <a:rPr lang="en-US" dirty="0" smtClean="0"/>
              <a:t>Implement patient satisfaction surveys in both programs</a:t>
            </a:r>
          </a:p>
          <a:p>
            <a:r>
              <a:rPr lang="en-US" dirty="0" smtClean="0"/>
              <a:t>Expand CHF program to include patients with HF who are not in the care of a Coastal cardiologist</a:t>
            </a:r>
          </a:p>
          <a:p>
            <a:r>
              <a:rPr lang="en-US" dirty="0" smtClean="0"/>
              <a:t>Expand TOC program to all Adult and Family Medicine practices</a:t>
            </a:r>
          </a:p>
          <a:p>
            <a:r>
              <a:rPr lang="en-US" dirty="0" smtClean="0"/>
              <a:t>Refine Key Performance Indicators including total cost of care for these clinical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95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6516</TotalTime>
  <Words>396</Words>
  <Application>Microsoft Macintosh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ＭＳ Ｐゴシック</vt:lpstr>
      <vt:lpstr>Wingdings 2</vt:lpstr>
      <vt:lpstr>Arial</vt:lpstr>
      <vt:lpstr>Flow</vt:lpstr>
      <vt:lpstr>CTC Clinical Strategy and Cost Committee </vt:lpstr>
      <vt:lpstr>Transitions of Care Program</vt:lpstr>
      <vt:lpstr>TOC</vt:lpstr>
      <vt:lpstr>TOC Program Performance</vt:lpstr>
      <vt:lpstr>Observations</vt:lpstr>
      <vt:lpstr>Coastal Specialty Care Center</vt:lpstr>
      <vt:lpstr>Heart Health Program</vt:lpstr>
      <vt:lpstr>Heart Failure Program</vt:lpstr>
      <vt:lpstr>Next Steps</vt:lpstr>
      <vt:lpstr>Questions</vt:lpstr>
    </vt:vector>
  </TitlesOfParts>
  <Company>Coastal Medical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Annual Meeting</dc:title>
  <dc:creator>gakurose</dc:creator>
  <cp:lastModifiedBy>Edward McGookin</cp:lastModifiedBy>
  <cp:revision>343</cp:revision>
  <cp:lastPrinted>2016-06-16T21:21:36Z</cp:lastPrinted>
  <dcterms:created xsi:type="dcterms:W3CDTF">2011-05-03T22:19:00Z</dcterms:created>
  <dcterms:modified xsi:type="dcterms:W3CDTF">2016-06-17T14:52:41Z</dcterms:modified>
</cp:coreProperties>
</file>