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20" r:id="rId2"/>
  </p:sldMasterIdLst>
  <p:notesMasterIdLst>
    <p:notesMasterId r:id="rId13"/>
  </p:notesMasterIdLst>
  <p:sldIdLst>
    <p:sldId id="256" r:id="rId3"/>
    <p:sldId id="261" r:id="rId4"/>
    <p:sldId id="277" r:id="rId5"/>
    <p:sldId id="262" r:id="rId6"/>
    <p:sldId id="263" r:id="rId7"/>
    <p:sldId id="266" r:id="rId8"/>
    <p:sldId id="267" r:id="rId9"/>
    <p:sldId id="268" r:id="rId10"/>
    <p:sldId id="270" r:id="rId11"/>
    <p:sldId id="27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113" d="100"/>
          <a:sy n="113" d="100"/>
        </p:scale>
        <p:origin x="-9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E34333-40A2-457A-BB32-4179E2E83430}" type="datetimeFigureOut">
              <a:rPr lang="en-US" smtClean="0"/>
              <a:t>12/13/2016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00EAE1F-6164-49B9-92D1-A294E325CAEF}" type="slidenum">
              <a:rPr lang="en-US" smtClean="0"/>
              <a:t>‹#›</a:t>
            </a:fld>
            <a:endParaRPr lang="en-US"/>
          </a:p>
        </p:txBody>
      </p:sp>
    </p:spTree>
    <p:extLst>
      <p:ext uri="{BB962C8B-B14F-4D97-AF65-F5344CB8AC3E}">
        <p14:creationId xmlns:p14="http://schemas.microsoft.com/office/powerpoint/2010/main" val="415146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2B1A45-0575-467F-9670-AF7578259060}"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0C91B-043B-4403-AA56-0D2BF950EDD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2B1A45-0575-467F-9670-AF7578259060}"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B1A45-0575-467F-9670-AF7578259060}"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2B1A45-0575-467F-9670-AF7578259060}"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0C91B-043B-4403-AA56-0D2BF950EDD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2B1A45-0575-467F-9670-AF7578259060}"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0C91B-043B-4403-AA56-0D2BF950EDD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2B1A45-0575-467F-9670-AF7578259060}"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B1A45-0575-467F-9670-AF7578259060}"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B1A45-0575-467F-9670-AF7578259060}"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0C91B-043B-4403-AA56-0D2BF950ED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B2B1A45-0575-467F-9670-AF7578259060}" type="datetimeFigureOut">
              <a:rPr lang="en-US" smtClean="0"/>
              <a:t>12/13/2016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3C0C91B-043B-4403-AA56-0D2BF950ED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B2B1A45-0575-467F-9670-AF7578259060}" type="datetimeFigureOut">
              <a:rPr lang="en-US" smtClean="0"/>
              <a:t>12/13/2016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3C0C91B-043B-4403-AA56-0D2BF950ED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sz="4000" dirty="0"/>
              <a:t>Ri Home and Community Care Services to the Elderly</a:t>
            </a:r>
            <a:br>
              <a:rPr lang="en-US" sz="4000" dirty="0"/>
            </a:br>
            <a:endParaRPr lang="en-US" dirty="0"/>
          </a:p>
        </p:txBody>
      </p:sp>
      <p:sp>
        <p:nvSpPr>
          <p:cNvPr id="3" name="Subtitle 2"/>
          <p:cNvSpPr>
            <a:spLocks noGrp="1"/>
          </p:cNvSpPr>
          <p:nvPr>
            <p:ph type="subTitle" idx="1"/>
          </p:nvPr>
        </p:nvSpPr>
        <p:spPr>
          <a:xfrm>
            <a:off x="571500" y="3124200"/>
            <a:ext cx="8077200" cy="3429000"/>
          </a:xfrm>
        </p:spPr>
        <p:txBody>
          <a:bodyPr>
            <a:normAutofit fontScale="70000" lnSpcReduction="20000"/>
          </a:bodyPr>
          <a:lstStyle/>
          <a:p>
            <a:pPr algn="ctr"/>
            <a:endParaRPr lang="en-US" dirty="0">
              <a:solidFill>
                <a:schemeClr val="tx2">
                  <a:lumMod val="75000"/>
                </a:schemeClr>
              </a:solidFill>
            </a:endParaRPr>
          </a:p>
          <a:p>
            <a:pPr algn="just"/>
            <a:r>
              <a:rPr lang="en-US" sz="3800" dirty="0"/>
              <a:t>The Program consists of two categories of services</a:t>
            </a:r>
            <a:r>
              <a:rPr lang="en-US" sz="2900" dirty="0"/>
              <a:t>:</a:t>
            </a:r>
          </a:p>
          <a:p>
            <a:pPr algn="just"/>
            <a:r>
              <a:rPr lang="en-US" sz="2900" dirty="0"/>
              <a:t>   </a:t>
            </a:r>
          </a:p>
          <a:p>
            <a:pPr marL="342900" indent="-342900">
              <a:buFont typeface="Arial" panose="020B0604020202020204" pitchFamily="34" charset="0"/>
              <a:buChar char="•"/>
            </a:pPr>
            <a:r>
              <a:rPr lang="en-US" sz="3800" dirty="0"/>
              <a:t>“Waiver” - Medicaid-funded Long Term Services</a:t>
            </a:r>
            <a:br>
              <a:rPr lang="en-US" sz="3800" dirty="0"/>
            </a:br>
            <a:endParaRPr lang="en-US" sz="3800" dirty="0"/>
          </a:p>
          <a:p>
            <a:pPr marL="342900" indent="-342900">
              <a:buFont typeface="Arial" panose="020B0604020202020204" pitchFamily="34" charset="0"/>
              <a:buChar char="•"/>
            </a:pPr>
            <a:r>
              <a:rPr lang="en-US" sz="3800" dirty="0"/>
              <a:t>“Co-pay Program”</a:t>
            </a:r>
            <a:endParaRPr lang="en-US" dirty="0">
              <a:solidFill>
                <a:schemeClr val="tx2">
                  <a:lumMod val="75000"/>
                </a:schemeClr>
              </a:solidFill>
            </a:endParaRPr>
          </a:p>
          <a:p>
            <a:pPr algn="ctr"/>
            <a:endParaRPr lang="en-US" dirty="0">
              <a:solidFill>
                <a:schemeClr val="tx2">
                  <a:lumMod val="75000"/>
                </a:schemeClr>
              </a:solidFill>
            </a:endParaRPr>
          </a:p>
          <a:p>
            <a:pPr algn="ctr"/>
            <a:r>
              <a:rPr lang="en-US" dirty="0">
                <a:solidFill>
                  <a:schemeClr val="tx2">
                    <a:lumMod val="75000"/>
                  </a:schemeClr>
                </a:solidFill>
              </a:rPr>
              <a:t>CTC Presentation: December 20, 2016</a:t>
            </a:r>
          </a:p>
        </p:txBody>
      </p:sp>
    </p:spTree>
    <p:extLst>
      <p:ext uri="{BB962C8B-B14F-4D97-AF65-F5344CB8AC3E}">
        <p14:creationId xmlns:p14="http://schemas.microsoft.com/office/powerpoint/2010/main" val="2726586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p:txBody>
          <a:bodyPr>
            <a:normAutofit/>
          </a:bodyPr>
          <a:lstStyle/>
          <a:p>
            <a:r>
              <a:rPr lang="en-US" dirty="0"/>
              <a:t>If the elder does </a:t>
            </a:r>
            <a:r>
              <a:rPr lang="en-US" i="1" dirty="0"/>
              <a:t>not</a:t>
            </a:r>
            <a:r>
              <a:rPr lang="en-US" dirty="0"/>
              <a:t> qualify for the Medicaid Program, but seems to meet both the income eligibility and the functional requirements for the Co-pay/CNOM program, the case manager will complete all of the necessary documentation and submit it to DEA for final authorization. </a:t>
            </a:r>
          </a:p>
          <a:p>
            <a:pPr marL="0" indent="0">
              <a:buNone/>
            </a:pPr>
            <a:endParaRPr lang="en-US" dirty="0"/>
          </a:p>
          <a:p>
            <a:r>
              <a:rPr lang="en-US" dirty="0"/>
              <a:t>DEA will notify the CMA of authorization and the services will be coordinated by the case manager.</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10</a:t>
            </a:fld>
            <a:endParaRPr lang="en-US"/>
          </a:p>
        </p:txBody>
      </p:sp>
    </p:spTree>
    <p:extLst>
      <p:ext uri="{BB962C8B-B14F-4D97-AF65-F5344CB8AC3E}">
        <p14:creationId xmlns:p14="http://schemas.microsoft.com/office/powerpoint/2010/main" val="199166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Home/Community Services Program</a:t>
            </a:r>
          </a:p>
        </p:txBody>
      </p:sp>
      <p:sp>
        <p:nvSpPr>
          <p:cNvPr id="3" name="Content Placeholder 2"/>
          <p:cNvSpPr>
            <a:spLocks noGrp="1"/>
          </p:cNvSpPr>
          <p:nvPr>
            <p:ph idx="1"/>
          </p:nvPr>
        </p:nvSpPr>
        <p:spPr/>
        <p:txBody>
          <a:bodyPr>
            <a:normAutofit lnSpcReduction="10000"/>
          </a:bodyPr>
          <a:lstStyle/>
          <a:p>
            <a:pPr marL="0" indent="0" algn="ctr">
              <a:buNone/>
            </a:pPr>
            <a:r>
              <a:rPr lang="en-US" b="1" u="sng" dirty="0"/>
              <a:t>Program Categories</a:t>
            </a:r>
            <a:r>
              <a:rPr lang="en-US" dirty="0"/>
              <a:t> </a:t>
            </a:r>
          </a:p>
          <a:p>
            <a:pPr marL="0" indent="0" algn="ctr">
              <a:buNone/>
            </a:pPr>
            <a:endParaRPr lang="en-US" dirty="0"/>
          </a:p>
          <a:p>
            <a:r>
              <a:rPr lang="en-US" u="sng" dirty="0"/>
              <a:t>Waiver Services</a:t>
            </a:r>
            <a:r>
              <a:rPr lang="en-US" dirty="0"/>
              <a:t> include:</a:t>
            </a:r>
            <a:br>
              <a:rPr lang="en-US" dirty="0"/>
            </a:br>
            <a:r>
              <a:rPr lang="en-US" dirty="0"/>
              <a:t>       Home Care Services</a:t>
            </a:r>
          </a:p>
          <a:p>
            <a:pPr marL="0" indent="0">
              <a:buNone/>
            </a:pPr>
            <a:r>
              <a:rPr lang="en-US" dirty="0"/>
              <a:t>         Assisted Living Services</a:t>
            </a:r>
            <a:br>
              <a:rPr lang="en-US" dirty="0"/>
            </a:br>
            <a:r>
              <a:rPr lang="en-US" dirty="0"/>
              <a:t>         Case Management Services</a:t>
            </a:r>
            <a:br>
              <a:rPr lang="en-US" dirty="0"/>
            </a:br>
            <a:r>
              <a:rPr lang="en-US" dirty="0"/>
              <a:t>         Meals on Wheels</a:t>
            </a:r>
            <a:br>
              <a:rPr lang="en-US" dirty="0"/>
            </a:br>
            <a:r>
              <a:rPr lang="en-US" dirty="0"/>
              <a:t>         Personal Emergency Response</a:t>
            </a:r>
          </a:p>
          <a:p>
            <a:pPr marL="0" indent="0" algn="just">
              <a:buNone/>
            </a:pPr>
            <a:r>
              <a:rPr lang="en-US" dirty="0"/>
              <a:t>           Other (Some Home Mod, Self Directed Care,</a:t>
            </a:r>
            <a:br>
              <a:rPr lang="en-US" dirty="0"/>
            </a:br>
            <a:r>
              <a:rPr lang="en-US" dirty="0"/>
              <a:t>                        Shared Living)</a:t>
            </a:r>
          </a:p>
          <a:p>
            <a:pPr algn="just"/>
            <a:r>
              <a:rPr lang="en-US" dirty="0"/>
              <a:t>Persons in </a:t>
            </a:r>
            <a:r>
              <a:rPr lang="en-US" dirty="0" err="1"/>
              <a:t>Rhody</a:t>
            </a:r>
            <a:r>
              <a:rPr lang="en-US" dirty="0"/>
              <a:t> Health Options –</a:t>
            </a:r>
          </a:p>
          <a:p>
            <a:pPr marL="0" indent="0" algn="just">
              <a:buNone/>
            </a:pPr>
            <a:r>
              <a:rPr lang="en-US" dirty="0"/>
              <a:t>          Receive services through Neighbor Health Plan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2</a:t>
            </a:fld>
            <a:endParaRPr lang="en-US"/>
          </a:p>
        </p:txBody>
      </p:sp>
    </p:spTree>
    <p:extLst>
      <p:ext uri="{BB962C8B-B14F-4D97-AF65-F5344CB8AC3E}">
        <p14:creationId xmlns:p14="http://schemas.microsoft.com/office/powerpoint/2010/main" val="50703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p:txBody>
          <a:bodyPr/>
          <a:lstStyle/>
          <a:p>
            <a:r>
              <a:rPr lang="en-US" b="1" u="sng" dirty="0"/>
              <a:t>The Co-pay/CNOM Program</a:t>
            </a:r>
            <a:r>
              <a:rPr lang="en-US" dirty="0"/>
              <a:t> services include</a:t>
            </a:r>
          </a:p>
          <a:p>
            <a:pPr marL="0" indent="0">
              <a:buNone/>
            </a:pPr>
            <a:r>
              <a:rPr lang="en-US" dirty="0"/>
              <a:t>    home care, adult day services, and case </a:t>
            </a:r>
          </a:p>
          <a:p>
            <a:pPr marL="0" indent="0">
              <a:buNone/>
            </a:pPr>
            <a:r>
              <a:rPr lang="en-US" dirty="0"/>
              <a:t>    management.</a:t>
            </a:r>
          </a:p>
          <a:p>
            <a:pPr marL="0" indent="0">
              <a:buNone/>
            </a:pPr>
            <a:endParaRPr lang="en-US" dirty="0"/>
          </a:p>
          <a:p>
            <a:r>
              <a:rPr lang="en-US" dirty="0"/>
              <a:t>Co-pay/CNOM services require a client co-payment.</a:t>
            </a:r>
          </a:p>
          <a:p>
            <a:pPr marL="0" indent="0">
              <a:buNone/>
            </a:pPr>
            <a:endParaRPr lang="en-US" dirty="0"/>
          </a:p>
          <a:p>
            <a:r>
              <a:rPr lang="en-US" dirty="0"/>
              <a:t>For home care services, there is a 20 hour/week maximum of authorized services; 5 days of ADS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3</a:t>
            </a:fld>
            <a:endParaRPr lang="en-US"/>
          </a:p>
        </p:txBody>
      </p:sp>
    </p:spTree>
    <p:extLst>
      <p:ext uri="{BB962C8B-B14F-4D97-AF65-F5344CB8AC3E}">
        <p14:creationId xmlns:p14="http://schemas.microsoft.com/office/powerpoint/2010/main" val="37008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p:txBody>
          <a:bodyPr>
            <a:normAutofit fontScale="25000" lnSpcReduction="20000"/>
          </a:bodyPr>
          <a:lstStyle/>
          <a:p>
            <a:r>
              <a:rPr lang="en-US" sz="12800" b="1" u="sng" dirty="0"/>
              <a:t>Eligibility: LTC Waiver Services</a:t>
            </a:r>
          </a:p>
          <a:p>
            <a:pPr marL="0" indent="0">
              <a:buNone/>
            </a:pPr>
            <a:endParaRPr lang="en-US" sz="12800" b="1" u="sng" dirty="0"/>
          </a:p>
          <a:p>
            <a:pPr marL="0" indent="0">
              <a:buNone/>
            </a:pPr>
            <a:r>
              <a:rPr lang="en-US" dirty="0"/>
              <a:t> </a:t>
            </a:r>
          </a:p>
          <a:p>
            <a:r>
              <a:rPr lang="en-US" sz="9600" dirty="0"/>
              <a:t>Medicaid eligible residents of RI who:</a:t>
            </a:r>
          </a:p>
          <a:p>
            <a:pPr marL="0" indent="0">
              <a:buNone/>
            </a:pPr>
            <a:endParaRPr lang="en-US" sz="9600" dirty="0"/>
          </a:p>
          <a:p>
            <a:pPr lvl="1"/>
            <a:r>
              <a:rPr lang="en-US" sz="9200" dirty="0"/>
              <a:t>Meet F</a:t>
            </a:r>
            <a:r>
              <a:rPr lang="en-US" sz="9200" b="1" dirty="0"/>
              <a:t>inancial</a:t>
            </a:r>
            <a:r>
              <a:rPr lang="en-US" sz="9200" dirty="0"/>
              <a:t> guidelines of the RI Medicaid Program as determined by the </a:t>
            </a:r>
            <a:r>
              <a:rPr lang="en-US" sz="9200" dirty="0" err="1"/>
              <a:t>Dept</a:t>
            </a:r>
            <a:r>
              <a:rPr lang="en-US" sz="9200" dirty="0"/>
              <a:t> of Human Services LTC office; and</a:t>
            </a:r>
          </a:p>
          <a:p>
            <a:pPr lvl="1"/>
            <a:r>
              <a:rPr lang="en-US" sz="9200" dirty="0"/>
              <a:t>meet the C</a:t>
            </a:r>
            <a:r>
              <a:rPr lang="en-US" sz="9200" b="1" dirty="0"/>
              <a:t>linical</a:t>
            </a:r>
            <a:r>
              <a:rPr lang="en-US" sz="9200" dirty="0"/>
              <a:t> guidelines as determined by the Office of Medical Review for the RI Medicaid program; </a:t>
            </a:r>
            <a:br>
              <a:rPr lang="en-US" sz="9200" dirty="0"/>
            </a:br>
            <a:r>
              <a:rPr lang="en-US" sz="9200" dirty="0"/>
              <a:t>             Highest Need – Nursing or HCC eligible</a:t>
            </a:r>
            <a:br>
              <a:rPr lang="en-US" sz="9200" dirty="0"/>
            </a:br>
            <a:r>
              <a:rPr lang="en-US" sz="9200" dirty="0"/>
              <a:t>             High Need – Home/Community Care eligible</a:t>
            </a:r>
            <a:endParaRPr lang="en-US" sz="9200" b="1" dirty="0"/>
          </a:p>
          <a:p>
            <a:pPr marL="0" indent="0">
              <a:buNone/>
            </a:pPr>
            <a:endParaRPr lang="en-US" sz="6200" b="1" dirty="0"/>
          </a:p>
          <a:p>
            <a:pPr marL="0" indent="0">
              <a:buNone/>
            </a:pPr>
            <a:endParaRPr lang="en-US" sz="6200" dirty="0"/>
          </a:p>
          <a:p>
            <a:pPr marL="0" indent="0">
              <a:buNone/>
            </a:pPr>
            <a:endParaRPr lang="en-US" dirty="0"/>
          </a:p>
          <a:p>
            <a:pPr marL="0" indent="0">
              <a:buNone/>
            </a:pPr>
            <a:r>
              <a:rPr lang="en-US" dirty="0"/>
              <a:t> </a:t>
            </a:r>
          </a:p>
        </p:txBody>
      </p:sp>
      <p:sp>
        <p:nvSpPr>
          <p:cNvPr id="5" name="Slide Number Placeholder 4"/>
          <p:cNvSpPr>
            <a:spLocks noGrp="1"/>
          </p:cNvSpPr>
          <p:nvPr>
            <p:ph type="sldNum" sz="quarter" idx="12"/>
          </p:nvPr>
        </p:nvSpPr>
        <p:spPr/>
        <p:txBody>
          <a:bodyPr/>
          <a:lstStyle/>
          <a:p>
            <a:fld id="{C3C0C91B-043B-4403-AA56-0D2BF950EDDD}" type="slidenum">
              <a:rPr lang="en-US" smtClean="0"/>
              <a:t>4</a:t>
            </a:fld>
            <a:endParaRPr lang="en-US"/>
          </a:p>
        </p:txBody>
      </p:sp>
    </p:spTree>
    <p:extLst>
      <p:ext uri="{BB962C8B-B14F-4D97-AF65-F5344CB8AC3E}">
        <p14:creationId xmlns:p14="http://schemas.microsoft.com/office/powerpoint/2010/main" val="2046947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a:xfrm>
            <a:off x="457200" y="1676400"/>
            <a:ext cx="8229600" cy="4876800"/>
          </a:xfrm>
        </p:spPr>
        <p:txBody>
          <a:bodyPr>
            <a:normAutofit fontScale="85000" lnSpcReduction="20000"/>
          </a:bodyPr>
          <a:lstStyle/>
          <a:p>
            <a:pPr marL="0" indent="0">
              <a:buNone/>
            </a:pPr>
            <a:r>
              <a:rPr lang="en-US" b="1" dirty="0"/>
              <a:t>    </a:t>
            </a:r>
            <a:r>
              <a:rPr lang="en-US" sz="4100" b="1" u="sng" dirty="0"/>
              <a:t>Eligibility: DEA Co-pay</a:t>
            </a:r>
          </a:p>
          <a:p>
            <a:pPr marL="0" indent="0">
              <a:buNone/>
            </a:pPr>
            <a:endParaRPr lang="en-US" sz="4600" b="1" u="sng" dirty="0"/>
          </a:p>
          <a:p>
            <a:pPr marL="114300" marR="0" indent="0">
              <a:lnSpc>
                <a:spcPct val="115000"/>
              </a:lnSpc>
              <a:spcBef>
                <a:spcPts val="0"/>
              </a:spcBef>
              <a:spcAft>
                <a:spcPts val="0"/>
              </a:spcAft>
              <a:buNone/>
            </a:pPr>
            <a:r>
              <a:rPr lang="en-US" dirty="0">
                <a:latin typeface="+mj-lt"/>
                <a:ea typeface="Calibri"/>
                <a:cs typeface="Times New Roman"/>
              </a:rPr>
              <a:t>To be eligible for the DEA Co-pay/CNOM Program, individuals</a:t>
            </a:r>
          </a:p>
          <a:p>
            <a:pPr marL="114300" marR="0" indent="0" algn="just">
              <a:lnSpc>
                <a:spcPct val="115000"/>
              </a:lnSpc>
              <a:spcBef>
                <a:spcPts val="0"/>
              </a:spcBef>
              <a:spcAft>
                <a:spcPts val="0"/>
              </a:spcAft>
              <a:buNone/>
            </a:pPr>
            <a:r>
              <a:rPr lang="en-US" dirty="0">
                <a:latin typeface="+mj-lt"/>
                <a:ea typeface="Calibri"/>
                <a:cs typeface="Times New Roman"/>
              </a:rPr>
              <a:t> must be residents of the State of Rhode Island who:</a:t>
            </a:r>
          </a:p>
          <a:p>
            <a:pPr marL="114300" indent="0" algn="just">
              <a:lnSpc>
                <a:spcPct val="115000"/>
              </a:lnSpc>
              <a:spcBef>
                <a:spcPts val="0"/>
              </a:spcBef>
              <a:buNone/>
            </a:pPr>
            <a:endParaRPr lang="en-US" dirty="0">
              <a:latin typeface="+mj-lt"/>
              <a:ea typeface="Calibri"/>
              <a:cs typeface="Times New Roman"/>
            </a:endParaRPr>
          </a:p>
          <a:p>
            <a:pPr marL="457200" indent="-342900" algn="just">
              <a:lnSpc>
                <a:spcPct val="115000"/>
              </a:lnSpc>
              <a:spcBef>
                <a:spcPts val="0"/>
              </a:spcBef>
            </a:pPr>
            <a:r>
              <a:rPr lang="en-US" dirty="0">
                <a:latin typeface="+mj-lt"/>
                <a:ea typeface="Calibri"/>
                <a:cs typeface="Times New Roman"/>
              </a:rPr>
              <a:t> are aged sixty-five (65) years or older; and</a:t>
            </a:r>
          </a:p>
          <a:p>
            <a:pPr marL="457200" indent="-342900" algn="just">
              <a:lnSpc>
                <a:spcPct val="115000"/>
              </a:lnSpc>
              <a:spcBef>
                <a:spcPts val="0"/>
              </a:spcBef>
            </a:pPr>
            <a:r>
              <a:rPr lang="en-US" dirty="0">
                <a:latin typeface="+mj-lt"/>
                <a:ea typeface="Calibri"/>
                <a:cs typeface="Times New Roman"/>
              </a:rPr>
              <a:t> are at risk of needing Long-Term Care services and supports;</a:t>
            </a:r>
          </a:p>
          <a:p>
            <a:pPr marL="457200" indent="-342900" algn="just">
              <a:lnSpc>
                <a:spcPct val="115000"/>
              </a:lnSpc>
              <a:spcBef>
                <a:spcPts val="0"/>
              </a:spcBef>
            </a:pPr>
            <a:r>
              <a:rPr lang="en-US" dirty="0">
                <a:latin typeface="+mj-lt"/>
                <a:ea typeface="Calibri"/>
                <a:cs typeface="Times New Roman"/>
              </a:rPr>
              <a:t> are homebound; and</a:t>
            </a:r>
            <a:endParaRPr lang="en-US" sz="2800" dirty="0">
              <a:latin typeface="+mj-lt"/>
              <a:ea typeface="Calibri"/>
              <a:cs typeface="Times New Roman"/>
            </a:endParaRPr>
          </a:p>
          <a:p>
            <a:pPr marL="457200" marR="0" algn="just">
              <a:lnSpc>
                <a:spcPct val="115000"/>
              </a:lnSpc>
              <a:spcBef>
                <a:spcPts val="0"/>
              </a:spcBef>
              <a:spcAft>
                <a:spcPts val="0"/>
              </a:spcAft>
            </a:pPr>
            <a:r>
              <a:rPr lang="en-US" dirty="0">
                <a:latin typeface="+mj-lt"/>
                <a:ea typeface="Calibri"/>
                <a:cs typeface="Times New Roman"/>
              </a:rPr>
              <a:t> are in need of home and community-based services, including </a:t>
            </a:r>
          </a:p>
          <a:p>
            <a:pPr marL="274320" marR="0" indent="0" algn="just">
              <a:lnSpc>
                <a:spcPct val="115000"/>
              </a:lnSpc>
              <a:spcBef>
                <a:spcPts val="0"/>
              </a:spcBef>
              <a:spcAft>
                <a:spcPts val="0"/>
              </a:spcAft>
              <a:buNone/>
            </a:pPr>
            <a:r>
              <a:rPr lang="en-US" dirty="0">
                <a:latin typeface="+mj-lt"/>
                <a:ea typeface="Calibri"/>
                <a:cs typeface="Times New Roman"/>
              </a:rPr>
              <a:t>    assistance with ADLs; and</a:t>
            </a:r>
            <a:endParaRPr lang="en-US" sz="2800" dirty="0">
              <a:latin typeface="+mj-lt"/>
              <a:ea typeface="Calibri"/>
              <a:cs typeface="Times New Roman"/>
            </a:endParaRPr>
          </a:p>
          <a:p>
            <a:pPr marL="457200" marR="0" algn="just">
              <a:lnSpc>
                <a:spcPct val="115000"/>
              </a:lnSpc>
              <a:spcBef>
                <a:spcPts val="0"/>
              </a:spcBef>
              <a:spcAft>
                <a:spcPts val="0"/>
              </a:spcAft>
            </a:pPr>
            <a:r>
              <a:rPr lang="en-US" dirty="0">
                <a:latin typeface="+mj-lt"/>
                <a:ea typeface="Calibri"/>
                <a:cs typeface="Times New Roman"/>
              </a:rPr>
              <a:t>do not qualify for RI Medical Assistance; and</a:t>
            </a:r>
            <a:endParaRPr lang="en-US" sz="2800" dirty="0">
              <a:latin typeface="+mj-lt"/>
              <a:ea typeface="Calibri"/>
              <a:cs typeface="Times New Roman"/>
            </a:endParaRPr>
          </a:p>
          <a:p>
            <a:pPr marL="457200" marR="0" algn="just">
              <a:lnSpc>
                <a:spcPct val="115000"/>
              </a:lnSpc>
              <a:spcBef>
                <a:spcPts val="0"/>
              </a:spcBef>
              <a:spcAft>
                <a:spcPts val="0"/>
              </a:spcAft>
            </a:pPr>
            <a:r>
              <a:rPr lang="en-US" dirty="0">
                <a:latin typeface="+mj-lt"/>
                <a:ea typeface="Calibri"/>
                <a:cs typeface="Times New Roman"/>
              </a:rPr>
              <a:t>have annual income that does not exceed a percentage (200%) of the Federal Poverty Limits (FPL) as determined by the Division Director. </a:t>
            </a:r>
            <a:endParaRPr lang="en-US" sz="2800" dirty="0">
              <a:latin typeface="+mj-lt"/>
              <a:ea typeface="Calibri"/>
              <a:cs typeface="Times New Roman"/>
            </a:endParaRPr>
          </a:p>
          <a:p>
            <a:pPr marL="114300" indent="0" algn="just">
              <a:lnSpc>
                <a:spcPct val="115000"/>
              </a:lnSpc>
              <a:spcBef>
                <a:spcPts val="0"/>
              </a:spcBef>
              <a:buNone/>
            </a:pPr>
            <a:r>
              <a:rPr lang="en-US" dirty="0">
                <a:latin typeface="+mj-lt"/>
                <a:ea typeface="Calibri"/>
                <a:cs typeface="Times New Roman"/>
              </a:rPr>
              <a:t> </a:t>
            </a:r>
            <a:endParaRPr lang="en-US" sz="2800" dirty="0">
              <a:latin typeface="+mj-lt"/>
              <a:ea typeface="Calibri"/>
              <a:cs typeface="Times New Roman"/>
            </a:endParaRPr>
          </a:p>
          <a:p>
            <a:endParaRPr lang="en-US" b="1" u="sng" dirty="0">
              <a:latin typeface="+mj-lt"/>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5</a:t>
            </a:fld>
            <a:endParaRPr lang="en-US"/>
          </a:p>
        </p:txBody>
      </p:sp>
    </p:spTree>
    <p:extLst>
      <p:ext uri="{BB962C8B-B14F-4D97-AF65-F5344CB8AC3E}">
        <p14:creationId xmlns:p14="http://schemas.microsoft.com/office/powerpoint/2010/main" val="427005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HCC Services Program</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sz="2800" dirty="0"/>
              <a:t>    </a:t>
            </a:r>
            <a:r>
              <a:rPr lang="en-US" sz="3800" dirty="0"/>
              <a:t> </a:t>
            </a:r>
            <a:r>
              <a:rPr lang="en-US" sz="2900" b="1" u="sng" dirty="0"/>
              <a:t>2016 Guidelines for the Co-pay</a:t>
            </a:r>
            <a:br>
              <a:rPr lang="en-US" sz="2900" b="1" u="sng" dirty="0"/>
            </a:br>
            <a:endParaRPr lang="en-US" sz="2800" u="sng" dirty="0"/>
          </a:p>
          <a:p>
            <a:pPr marL="0" marR="0" indent="0" algn="just">
              <a:lnSpc>
                <a:spcPct val="115000"/>
              </a:lnSpc>
              <a:spcBef>
                <a:spcPts val="0"/>
              </a:spcBef>
              <a:spcAft>
                <a:spcPts val="0"/>
              </a:spcAft>
              <a:buNone/>
            </a:pPr>
            <a:r>
              <a:rPr lang="en-US" sz="2800" dirty="0">
                <a:latin typeface="Times New Roman"/>
                <a:ea typeface="Calibri"/>
                <a:cs typeface="Times New Roman"/>
              </a:rPr>
              <a:t>           </a:t>
            </a:r>
            <a:r>
              <a:rPr lang="en-US" sz="2800" u="sng" dirty="0">
                <a:latin typeface="Times New Roman"/>
                <a:ea typeface="Calibri"/>
                <a:cs typeface="Times New Roman"/>
              </a:rPr>
              <a:t> July 1, 2016 Income Guidelines</a:t>
            </a:r>
            <a:r>
              <a:rPr lang="en-US" sz="2800" dirty="0">
                <a:latin typeface="Times New Roman"/>
                <a:ea typeface="Calibri"/>
                <a:cs typeface="Times New Roman"/>
              </a:rPr>
              <a:t>                         </a:t>
            </a:r>
            <a:r>
              <a:rPr lang="en-US" sz="2800" u="sng" dirty="0">
                <a:latin typeface="Times New Roman"/>
                <a:ea typeface="Calibri"/>
                <a:cs typeface="Times New Roman"/>
              </a:rPr>
              <a:t>Client Cost Share</a:t>
            </a:r>
            <a:r>
              <a:rPr lang="en-US" sz="2800" dirty="0">
                <a:latin typeface="Times New Roman"/>
                <a:ea typeface="Calibri"/>
                <a:cs typeface="Times New Roman"/>
              </a:rPr>
              <a:t> </a:t>
            </a:r>
            <a:endParaRPr lang="en-US" sz="2400" dirty="0">
              <a:ea typeface="Calibri"/>
              <a:cs typeface="Times New Roman"/>
            </a:endParaRPr>
          </a:p>
          <a:p>
            <a:pPr marL="171450" marR="0" algn="just">
              <a:lnSpc>
                <a:spcPct val="115000"/>
              </a:lnSpc>
              <a:spcBef>
                <a:spcPts val="0"/>
              </a:spcBef>
              <a:spcAft>
                <a:spcPts val="0"/>
              </a:spcAft>
            </a:pPr>
            <a:endParaRPr lang="en-US" sz="2800" dirty="0">
              <a:latin typeface="Times New Roman"/>
              <a:ea typeface="Calibri"/>
              <a:cs typeface="Times New Roman"/>
            </a:endParaRPr>
          </a:p>
          <a:p>
            <a:pPr marL="171450" marR="0" algn="just">
              <a:lnSpc>
                <a:spcPct val="115000"/>
              </a:lnSpc>
              <a:spcBef>
                <a:spcPts val="0"/>
              </a:spcBef>
              <a:spcAft>
                <a:spcPts val="0"/>
              </a:spcAft>
            </a:pPr>
            <a:r>
              <a:rPr lang="en-US" sz="2800" b="1" dirty="0">
                <a:latin typeface="Times New Roman"/>
                <a:ea typeface="Calibri"/>
                <a:cs typeface="Times New Roman"/>
              </a:rPr>
              <a:t>Level 1</a:t>
            </a:r>
            <a:r>
              <a:rPr lang="en-US" sz="2800" dirty="0">
                <a:latin typeface="Times New Roman"/>
                <a:ea typeface="Calibri"/>
                <a:cs typeface="Times New Roman"/>
              </a:rPr>
              <a:t>          Individual:  up to $14,850          Home Care: $4.50/Hour </a:t>
            </a:r>
            <a:endParaRPr lang="en-US" sz="2400" dirty="0">
              <a:ea typeface="Calibri"/>
              <a:cs typeface="Times New Roman"/>
            </a:endParaRPr>
          </a:p>
          <a:p>
            <a:pPr marL="0" marR="0" indent="0" algn="just">
              <a:lnSpc>
                <a:spcPct val="115000"/>
              </a:lnSpc>
              <a:spcBef>
                <a:spcPts val="0"/>
              </a:spcBef>
              <a:spcAft>
                <a:spcPts val="0"/>
              </a:spcAft>
              <a:buNone/>
            </a:pPr>
            <a:r>
              <a:rPr lang="en-US" sz="2800" dirty="0">
                <a:latin typeface="Times New Roman"/>
                <a:ea typeface="Calibri"/>
                <a:cs typeface="Times New Roman"/>
              </a:rPr>
              <a:t> </a:t>
            </a:r>
            <a:r>
              <a:rPr lang="en-US" sz="2800" b="1" dirty="0">
                <a:latin typeface="Times New Roman"/>
                <a:ea typeface="Calibri"/>
                <a:cs typeface="Times New Roman"/>
              </a:rPr>
              <a:t>(125% FPL)</a:t>
            </a:r>
            <a:r>
              <a:rPr lang="en-US" sz="2800" dirty="0">
                <a:latin typeface="Times New Roman"/>
                <a:ea typeface="Calibri"/>
                <a:cs typeface="Times New Roman"/>
              </a:rPr>
              <a:t>   Couple:       up to $20,025        Adult Day Services: $7.00/Day </a:t>
            </a:r>
            <a:endParaRPr lang="en-US" sz="2400" dirty="0">
              <a:ea typeface="Calibri"/>
              <a:cs typeface="Times New Roman"/>
            </a:endParaRPr>
          </a:p>
          <a:p>
            <a:pPr marL="0" marR="0" indent="0" algn="just">
              <a:lnSpc>
                <a:spcPct val="115000"/>
              </a:lnSpc>
              <a:spcBef>
                <a:spcPts val="0"/>
              </a:spcBef>
              <a:spcAft>
                <a:spcPts val="0"/>
              </a:spcAft>
              <a:buNone/>
            </a:pPr>
            <a:r>
              <a:rPr lang="en-US" sz="2800" dirty="0">
                <a:latin typeface="Times New Roman"/>
                <a:ea typeface="Calibri"/>
                <a:cs typeface="Times New Roman"/>
              </a:rPr>
              <a:t> </a:t>
            </a:r>
            <a:endParaRPr lang="en-US" sz="2400" dirty="0">
              <a:ea typeface="Calibri"/>
              <a:cs typeface="Times New Roman"/>
            </a:endParaRPr>
          </a:p>
          <a:p>
            <a:pPr marL="0" marR="0" indent="0" algn="just">
              <a:lnSpc>
                <a:spcPct val="115000"/>
              </a:lnSpc>
              <a:spcBef>
                <a:spcPts val="0"/>
              </a:spcBef>
              <a:spcAft>
                <a:spcPts val="0"/>
              </a:spcAft>
              <a:buNone/>
            </a:pPr>
            <a:r>
              <a:rPr lang="en-US" sz="2800" dirty="0">
                <a:latin typeface="Times New Roman"/>
                <a:ea typeface="Calibri"/>
                <a:cs typeface="Times New Roman"/>
              </a:rPr>
              <a:t>      _____________________________________________________________ </a:t>
            </a:r>
            <a:endParaRPr lang="en-US" sz="2400" dirty="0">
              <a:ea typeface="Calibri"/>
              <a:cs typeface="Times New Roman"/>
            </a:endParaRPr>
          </a:p>
          <a:p>
            <a:pPr marL="0" marR="0" indent="0" algn="just">
              <a:lnSpc>
                <a:spcPct val="115000"/>
              </a:lnSpc>
              <a:spcBef>
                <a:spcPts val="0"/>
              </a:spcBef>
              <a:spcAft>
                <a:spcPts val="0"/>
              </a:spcAft>
              <a:buNone/>
            </a:pPr>
            <a:r>
              <a:rPr lang="en-US" sz="2800" dirty="0">
                <a:latin typeface="Times New Roman"/>
                <a:ea typeface="Calibri"/>
                <a:cs typeface="Times New Roman"/>
              </a:rPr>
              <a:t> </a:t>
            </a:r>
            <a:endParaRPr lang="en-US" sz="2400" dirty="0">
              <a:ea typeface="Calibri"/>
              <a:cs typeface="Times New Roman"/>
            </a:endParaRPr>
          </a:p>
          <a:p>
            <a:pPr marL="171450" marR="0" algn="just">
              <a:lnSpc>
                <a:spcPct val="115000"/>
              </a:lnSpc>
              <a:spcBef>
                <a:spcPts val="0"/>
              </a:spcBef>
              <a:spcAft>
                <a:spcPts val="0"/>
              </a:spcAft>
            </a:pPr>
            <a:r>
              <a:rPr lang="en-US" sz="2800" b="1" dirty="0">
                <a:latin typeface="Times New Roman"/>
                <a:ea typeface="Calibri"/>
                <a:cs typeface="Times New Roman"/>
              </a:rPr>
              <a:t>   Level 2</a:t>
            </a:r>
            <a:r>
              <a:rPr lang="en-US" sz="2800" dirty="0">
                <a:latin typeface="Times New Roman"/>
                <a:ea typeface="Calibri"/>
                <a:cs typeface="Times New Roman"/>
              </a:rPr>
              <a:t>         Individual:  up to $23,760         Home Care: $7.50/Hour                         </a:t>
            </a:r>
            <a:endParaRPr lang="en-US" sz="2400" dirty="0">
              <a:ea typeface="Calibri"/>
              <a:cs typeface="Times New Roman"/>
            </a:endParaRPr>
          </a:p>
          <a:p>
            <a:pPr marL="0" marR="0" indent="0" algn="just">
              <a:lnSpc>
                <a:spcPct val="115000"/>
              </a:lnSpc>
              <a:spcBef>
                <a:spcPts val="0"/>
              </a:spcBef>
              <a:spcAft>
                <a:spcPts val="0"/>
              </a:spcAft>
              <a:buNone/>
            </a:pPr>
            <a:r>
              <a:rPr lang="en-US" sz="2800" dirty="0">
                <a:latin typeface="Times New Roman"/>
                <a:ea typeface="Calibri"/>
                <a:cs typeface="Times New Roman"/>
              </a:rPr>
              <a:t>   </a:t>
            </a:r>
            <a:r>
              <a:rPr lang="en-US" sz="2800" b="1" dirty="0">
                <a:latin typeface="Times New Roman"/>
                <a:ea typeface="Calibri"/>
                <a:cs typeface="Times New Roman"/>
              </a:rPr>
              <a:t>(200%FPL) </a:t>
            </a:r>
            <a:r>
              <a:rPr lang="en-US" sz="2800" dirty="0">
                <a:latin typeface="Times New Roman"/>
                <a:ea typeface="Calibri"/>
                <a:cs typeface="Times New Roman"/>
              </a:rPr>
              <a:t>   Couple:       up to $32,040    Adult Day Services: $11.50/Day </a:t>
            </a:r>
            <a:endParaRPr lang="en-US" sz="2400" dirty="0">
              <a:ea typeface="Calibri"/>
              <a:cs typeface="Times New Roman"/>
            </a:endParaRPr>
          </a:p>
          <a:p>
            <a:pPr marL="0" marR="0" indent="0" algn="just">
              <a:lnSpc>
                <a:spcPct val="115000"/>
              </a:lnSpc>
              <a:spcBef>
                <a:spcPts val="0"/>
              </a:spcBef>
              <a:spcAft>
                <a:spcPts val="0"/>
              </a:spcAft>
              <a:buNone/>
            </a:pPr>
            <a:endParaRPr lang="en-US" sz="2800" u="sng" dirty="0"/>
          </a:p>
          <a:p>
            <a:pPr marL="0" marR="0" indent="0" algn="just">
              <a:lnSpc>
                <a:spcPct val="115000"/>
              </a:lnSpc>
              <a:spcBef>
                <a:spcPts val="0"/>
              </a:spcBef>
              <a:spcAft>
                <a:spcPts val="0"/>
              </a:spcAft>
              <a:buNone/>
            </a:pPr>
            <a:r>
              <a:rPr lang="en-US" sz="2800" dirty="0"/>
              <a:t>* </a:t>
            </a:r>
            <a:r>
              <a:rPr lang="en-US" sz="2000" b="1" i="1" dirty="0">
                <a:latin typeface="Times New Roman" panose="02020603050405020304" pitchFamily="18" charset="0"/>
                <a:cs typeface="Times New Roman" panose="02020603050405020304" pitchFamily="18" charset="0"/>
              </a:rPr>
              <a:t>There are no asset limits for the Co-pay/CNOM Program</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C0C91B-043B-4403-AA56-0D2BF950EDDD}" type="slidenum">
              <a:rPr lang="en-US" smtClean="0"/>
              <a:t>6</a:t>
            </a:fld>
            <a:endParaRPr lang="en-US"/>
          </a:p>
        </p:txBody>
      </p:sp>
    </p:spTree>
    <p:extLst>
      <p:ext uri="{BB962C8B-B14F-4D97-AF65-F5344CB8AC3E}">
        <p14:creationId xmlns:p14="http://schemas.microsoft.com/office/powerpoint/2010/main" val="13337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p:txBody>
          <a:bodyPr>
            <a:normAutofit/>
          </a:bodyPr>
          <a:lstStyle/>
          <a:p>
            <a:pPr marL="0" indent="0" algn="ctr">
              <a:buNone/>
            </a:pPr>
            <a:r>
              <a:rPr lang="en-US" sz="3900" b="1" u="sng" dirty="0"/>
              <a:t>Access to HCC Programs</a:t>
            </a:r>
          </a:p>
          <a:p>
            <a:endParaRPr lang="en-US" dirty="0"/>
          </a:p>
          <a:p>
            <a:endParaRPr lang="en-US" dirty="0"/>
          </a:p>
          <a:p>
            <a:r>
              <a:rPr lang="en-US" dirty="0"/>
              <a:t>There is “no wrong door” to gain information about and access to the DEA HCC Program. Individuals may be referred to DEA by their doctor, by the ADRC/The POINT, by community agencies, by a family member or by contacting DEA on their own behalf.</a:t>
            </a:r>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7</a:t>
            </a:fld>
            <a:endParaRPr lang="en-US"/>
          </a:p>
        </p:txBody>
      </p:sp>
    </p:spTree>
    <p:extLst>
      <p:ext uri="{BB962C8B-B14F-4D97-AF65-F5344CB8AC3E}">
        <p14:creationId xmlns:p14="http://schemas.microsoft.com/office/powerpoint/2010/main" val="308508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p:txBody>
          <a:bodyPr/>
          <a:lstStyle/>
          <a:p>
            <a:endParaRPr lang="en-US" dirty="0"/>
          </a:p>
          <a:p>
            <a:pPr marL="0" indent="0">
              <a:buNone/>
            </a:pPr>
            <a:r>
              <a:rPr lang="en-US" dirty="0"/>
              <a:t> </a:t>
            </a:r>
          </a:p>
          <a:p>
            <a:r>
              <a:rPr lang="en-US" dirty="0">
                <a:solidFill>
                  <a:srgbClr val="292934"/>
                </a:solidFill>
                <a:latin typeface="Arial" panose="020B0604020202020204" pitchFamily="34" charset="0"/>
              </a:rPr>
              <a:t>If DEA receives a HCC referral, the referral will be assigned to a case management agency (CMA) under contract to DEA, based on where the individual resides</a:t>
            </a:r>
            <a:endParaRPr lang="en-US" dirty="0"/>
          </a:p>
          <a:p>
            <a:pPr marL="0" indent="0">
              <a:buNone/>
            </a:pPr>
            <a:endParaRPr lang="en-US" dirty="0"/>
          </a:p>
          <a:p>
            <a:r>
              <a:rPr lang="en-US" dirty="0"/>
              <a:t>A case manager will be assigned and interviews with the elders (and possibly, a caregiver) in order to complete a comprehensive assessment (social, environmental, financial, medical information and functional (ADL, IADL).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8</a:t>
            </a:fld>
            <a:endParaRPr lang="en-US"/>
          </a:p>
        </p:txBody>
      </p:sp>
    </p:spTree>
    <p:extLst>
      <p:ext uri="{BB962C8B-B14F-4D97-AF65-F5344CB8AC3E}">
        <p14:creationId xmlns:p14="http://schemas.microsoft.com/office/powerpoint/2010/main" val="89342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HCC Services Program</a:t>
            </a:r>
          </a:p>
        </p:txBody>
      </p:sp>
      <p:sp>
        <p:nvSpPr>
          <p:cNvPr id="3" name="Content Placeholder 2"/>
          <p:cNvSpPr>
            <a:spLocks noGrp="1"/>
          </p:cNvSpPr>
          <p:nvPr>
            <p:ph idx="1"/>
          </p:nvPr>
        </p:nvSpPr>
        <p:spPr>
          <a:xfrm>
            <a:off x="457200" y="1447800"/>
            <a:ext cx="8229600" cy="5029200"/>
          </a:xfrm>
        </p:spPr>
        <p:txBody>
          <a:bodyPr>
            <a:noAutofit/>
          </a:bodyPr>
          <a:lstStyle/>
          <a:p>
            <a:r>
              <a:rPr lang="en-US" dirty="0"/>
              <a:t>Information about the elder’s finances will help determine if they may meet the </a:t>
            </a:r>
            <a:r>
              <a:rPr lang="en-US" b="1" dirty="0"/>
              <a:t>financial</a:t>
            </a:r>
            <a:r>
              <a:rPr lang="en-US" dirty="0"/>
              <a:t> guidelines for RI Medicaid or for the Co-pay/CNOM Program.</a:t>
            </a:r>
          </a:p>
          <a:p>
            <a:pPr marL="0" indent="0">
              <a:buNone/>
            </a:pPr>
            <a:endParaRPr lang="en-US" sz="900" dirty="0"/>
          </a:p>
          <a:p>
            <a:r>
              <a:rPr lang="en-US" dirty="0"/>
              <a:t>If elder seems eligible for </a:t>
            </a:r>
            <a:r>
              <a:rPr lang="en-US" b="1" dirty="0"/>
              <a:t>RI Medicaid</a:t>
            </a:r>
            <a:r>
              <a:rPr lang="en-US" dirty="0"/>
              <a:t>, the CM gathers the required financial documentation and submits it to the DHS Long Term Care Office for eligibility determination.</a:t>
            </a:r>
            <a:br>
              <a:rPr lang="en-US" dirty="0"/>
            </a:br>
            <a:r>
              <a:rPr lang="en-US" dirty="0"/>
              <a:t> </a:t>
            </a:r>
          </a:p>
          <a:p>
            <a:r>
              <a:rPr lang="en-US" dirty="0"/>
              <a:t>If elder seems to meet the functional criteria for  community LTSS, the required medical assessment is submitted to the elder’s physician for completion and  submission to the Office of Medical Review in </a:t>
            </a:r>
            <a:r>
              <a:rPr lang="en-US" b="1" dirty="0"/>
              <a:t>RI Medicaid</a:t>
            </a:r>
            <a:r>
              <a:rPr lang="en-US" dirty="0"/>
              <a:t> for the </a:t>
            </a:r>
            <a:r>
              <a:rPr lang="en-US" b="1" dirty="0"/>
              <a:t>clinical </a:t>
            </a:r>
            <a:r>
              <a:rPr lang="en-US" dirty="0"/>
              <a:t>eligibility determination for the Waiver Program.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C0C91B-043B-4403-AA56-0D2BF950EDDD}" type="slidenum">
              <a:rPr lang="en-US" smtClean="0"/>
              <a:t>9</a:t>
            </a:fld>
            <a:endParaRPr lang="en-US"/>
          </a:p>
        </p:txBody>
      </p:sp>
    </p:spTree>
    <p:extLst>
      <p:ext uri="{BB962C8B-B14F-4D97-AF65-F5344CB8AC3E}">
        <p14:creationId xmlns:p14="http://schemas.microsoft.com/office/powerpoint/2010/main" val="1692116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4753</TotalTime>
  <Words>516</Words>
  <Application>Microsoft Office PowerPoint</Application>
  <PresentationFormat>On-screen Show (4:3)</PresentationFormat>
  <Paragraphs>92</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Clarity</vt:lpstr>
      <vt:lpstr>1_Clarity</vt:lpstr>
      <vt:lpstr>    Ri Home and Community Care Services to the Elderly </vt:lpstr>
      <vt:lpstr>Home/Community Services Program</vt:lpstr>
      <vt:lpstr>HCC Services Program</vt:lpstr>
      <vt:lpstr>HCC Services Program</vt:lpstr>
      <vt:lpstr>HCC Services Program</vt:lpstr>
      <vt:lpstr>HCC Services Program</vt:lpstr>
      <vt:lpstr>HCC Services Program</vt:lpstr>
      <vt:lpstr>HCC Services Program</vt:lpstr>
      <vt:lpstr>HCC Services Program</vt:lpstr>
      <vt:lpstr>HCC Services Program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and Community Care Services to the Elderly RIGL §42-66.3</dc:title>
  <dc:creator>Parker, Paula (BHDDH)</dc:creator>
  <cp:lastModifiedBy>Campbell, Susanne</cp:lastModifiedBy>
  <cp:revision>47</cp:revision>
  <cp:lastPrinted>2014-10-31T16:36:01Z</cp:lastPrinted>
  <dcterms:created xsi:type="dcterms:W3CDTF">2014-10-23T19:33:00Z</dcterms:created>
  <dcterms:modified xsi:type="dcterms:W3CDTF">2016-12-13T19:05:53Z</dcterms:modified>
</cp:coreProperties>
</file>