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5" r:id="rId4"/>
  </p:sldMasterIdLst>
  <p:notesMasterIdLst>
    <p:notesMasterId r:id="rId26"/>
  </p:notesMasterIdLst>
  <p:handoutMasterIdLst>
    <p:handoutMasterId r:id="rId27"/>
  </p:handoutMasterIdLst>
  <p:sldIdLst>
    <p:sldId id="257" r:id="rId5"/>
    <p:sldId id="302" r:id="rId6"/>
    <p:sldId id="303" r:id="rId7"/>
    <p:sldId id="318" r:id="rId8"/>
    <p:sldId id="319" r:id="rId9"/>
    <p:sldId id="305" r:id="rId10"/>
    <p:sldId id="320" r:id="rId11"/>
    <p:sldId id="308" r:id="rId12"/>
    <p:sldId id="310" r:id="rId13"/>
    <p:sldId id="315" r:id="rId14"/>
    <p:sldId id="316" r:id="rId15"/>
    <p:sldId id="322" r:id="rId16"/>
    <p:sldId id="323" r:id="rId17"/>
    <p:sldId id="324" r:id="rId18"/>
    <p:sldId id="314" r:id="rId19"/>
    <p:sldId id="321" r:id="rId20"/>
    <p:sldId id="281" r:id="rId21"/>
    <p:sldId id="306" r:id="rId22"/>
    <p:sldId id="307" r:id="rId23"/>
    <p:sldId id="317" r:id="rId24"/>
    <p:sldId id="2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85644" autoAdjust="0"/>
  </p:normalViewPr>
  <p:slideViewPr>
    <p:cSldViewPr>
      <p:cViewPr>
        <p:scale>
          <a:sx n="90" d="100"/>
          <a:sy n="9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8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 admit in past 30 days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Day Readmit in past year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2+ IP admits in past 6 months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2+ ED visits in past 6 months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Health Plan High Risk List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Significant Decline in functional status/ need for LTC in next 6 months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Death or Pallative Care in the next 12 months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High Risk Drivers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47424"/>
        <c:axId val="162248960"/>
      </c:barChart>
      <c:catAx>
        <c:axId val="16224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2248960"/>
        <c:crosses val="autoZero"/>
        <c:auto val="1"/>
        <c:lblAlgn val="ctr"/>
        <c:lblOffset val="100"/>
        <c:noMultiLvlLbl val="0"/>
      </c:catAx>
      <c:valAx>
        <c:axId val="162248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Patients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24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7777777777779"/>
          <c:y val="3.5513988956604382E-2"/>
          <c:w val="0.32291071254982018"/>
          <c:h val="0.7858482272170584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F82FAA-5E54-467D-845F-8BFC2DEC464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5D5AFD-6F74-45D8-A3F2-B0F3C6E6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10D226-133A-447A-A43A-B39FAA901D4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11A361-DFAE-43B9-B05B-29747333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91 with two or more high risk drivers </a:t>
            </a:r>
          </a:p>
          <a:p>
            <a:r>
              <a:rPr lang="en-US" sz="1200" dirty="0" smtClean="0"/>
              <a:t>49 had</a:t>
            </a:r>
            <a:r>
              <a:rPr lang="en-US" sz="1200" baseline="0" dirty="0" smtClean="0"/>
              <a:t> only 1 high risk driver</a:t>
            </a:r>
          </a:p>
          <a:p>
            <a:r>
              <a:rPr lang="en-US" sz="1200" baseline="0" dirty="0" smtClean="0"/>
              <a:t>45 </a:t>
            </a:r>
            <a:r>
              <a:rPr lang="en-US" sz="1200" baseline="0" dirty="0" smtClean="0"/>
              <a:t>had no high risk </a:t>
            </a:r>
            <a:r>
              <a:rPr lang="en-US" sz="1200" baseline="0" dirty="0" smtClean="0"/>
              <a:t>driver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 the 45 - 7 scored 15+; 28 scored 10 – 14; 10 scored &lt;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4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48 with 2+ drivers in addition to likelihood of inpatient</a:t>
            </a:r>
          </a:p>
          <a:p>
            <a:pPr defTabSz="931774">
              <a:defRPr/>
            </a:pPr>
            <a:r>
              <a:rPr lang="en-US" dirty="0"/>
              <a:t>70 with one or more other high risk drivers</a:t>
            </a:r>
          </a:p>
          <a:p>
            <a:pPr defTabSz="931774">
              <a:defRPr/>
            </a:pPr>
            <a:r>
              <a:rPr lang="en-US" dirty="0"/>
              <a:t>25 of the high risk of </a:t>
            </a:r>
            <a:r>
              <a:rPr lang="en-US" dirty="0" err="1"/>
              <a:t>inpt</a:t>
            </a:r>
            <a:r>
              <a:rPr lang="en-US" dirty="0"/>
              <a:t>/ED had no other high risk driver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ABF5-E61A-4C15-9467-B7A94D88F5D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4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34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6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u="sng" baseline="0" dirty="0" smtClean="0"/>
              <a:t>Centralized Information and Data Services: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en-US" u="none" baseline="0" dirty="0" smtClean="0"/>
              <a:t> </a:t>
            </a:r>
            <a:r>
              <a:rPr lang="en-US" altLang="en-US" b="1" u="none" baseline="0" dirty="0" smtClean="0"/>
              <a:t>Standardized Central database </a:t>
            </a:r>
            <a:r>
              <a:rPr lang="en-US" altLang="en-US" u="none" baseline="0" dirty="0" smtClean="0"/>
              <a:t>used by all CHTs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en-US" b="1" dirty="0" smtClean="0"/>
              <a:t>Consistent</a:t>
            </a:r>
            <a:r>
              <a:rPr lang="en-US" altLang="en-US" b="1" baseline="0" dirty="0" smtClean="0"/>
              <a:t> data elements and documentation </a:t>
            </a:r>
            <a:r>
              <a:rPr lang="en-US" altLang="en-US" b="1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en-US" b="1" dirty="0" smtClean="0"/>
              <a:t>Program data analysis and</a:t>
            </a:r>
            <a:r>
              <a:rPr lang="en-US" altLang="en-US" b="1" baseline="0" dirty="0" smtClean="0"/>
              <a:t> </a:t>
            </a:r>
            <a:r>
              <a:rPr lang="en-US" altLang="en-US" b="1" dirty="0" smtClean="0"/>
              <a:t>reporting </a:t>
            </a:r>
            <a:r>
              <a:rPr lang="en-US" altLang="en-US" dirty="0" smtClean="0"/>
              <a:t>-actionable data for local teams, performance measurement</a:t>
            </a:r>
            <a:r>
              <a:rPr lang="en-US" altLang="en-US" baseline="0" dirty="0" smtClean="0"/>
              <a:t> for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en-US" b="1" baseline="0" dirty="0" smtClean="0"/>
              <a:t>Coordinate with other data sources (e.g. CurrentCare)</a:t>
            </a: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5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7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I took out the numbers. </a:t>
            </a:r>
          </a:p>
          <a:p>
            <a:pPr>
              <a:buSzPct val="25000"/>
            </a:pPr>
            <a:r>
              <a:rPr lang="en-US" dirty="0"/>
              <a:t>Payers: $300 per team/year</a:t>
            </a:r>
          </a:p>
          <a:p>
            <a:pPr>
              <a:buSzPct val="25000"/>
            </a:pPr>
            <a:r>
              <a:rPr lang="en-US" dirty="0"/>
              <a:t>RIF: $130K</a:t>
            </a:r>
          </a:p>
          <a:p>
            <a:pPr>
              <a:buSzPct val="25000"/>
            </a:pPr>
            <a:r>
              <a:rPr lang="en-US" dirty="0"/>
              <a:t>Host: </a:t>
            </a:r>
            <a:r>
              <a:rPr lang="en-US" dirty="0" smtClean="0"/>
              <a:t>Initial</a:t>
            </a:r>
            <a:r>
              <a:rPr lang="en-US" baseline="0" dirty="0" smtClean="0"/>
              <a:t> investment in equipment and administrative overhead as much as </a:t>
            </a:r>
            <a:r>
              <a:rPr lang="en-US" dirty="0" smtClean="0"/>
              <a:t>75k/Team/Year</a:t>
            </a:r>
            <a:endParaRPr lang="en-US" dirty="0"/>
          </a:p>
          <a:p>
            <a:pPr>
              <a:buSzPct val="25000"/>
            </a:pP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7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sz="3400" dirty="0" smtClean="0"/>
              <a:t>Collect interview and/or survey data about CHT functioning from:</a:t>
            </a:r>
          </a:p>
          <a:p>
            <a:pPr lvl="1"/>
            <a:r>
              <a:rPr lang="en-US" sz="3100" dirty="0" smtClean="0"/>
              <a:t>Patients CHT staff </a:t>
            </a:r>
          </a:p>
          <a:p>
            <a:pPr lvl="1"/>
            <a:r>
              <a:rPr lang="en-US" sz="3100" dirty="0" smtClean="0"/>
              <a:t>Insurance plans </a:t>
            </a:r>
          </a:p>
          <a:p>
            <a:pPr lvl="1"/>
            <a:r>
              <a:rPr lang="en-US" sz="3100" dirty="0" smtClean="0"/>
              <a:t>Practice physicians Nurse Care Managers</a:t>
            </a:r>
            <a:endParaRPr lang="en-US" sz="3100" dirty="0" smtClean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000" dirty="0" smtClean="0"/>
              <a:t>CTC CHT Model Phase 2 remained a </a:t>
            </a:r>
            <a:r>
              <a:rPr lang="en-US" sz="1000" dirty="0" err="1" smtClean="0"/>
              <a:t>multipayer</a:t>
            </a:r>
            <a:r>
              <a:rPr lang="en-US" sz="1000" dirty="0" smtClean="0"/>
              <a:t> initiative with CHT functioning as an extension of the PCMH primary care practices.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000" u="sng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000" u="sng" dirty="0" smtClean="0"/>
              <a:t>Recommendation</a:t>
            </a:r>
            <a:r>
              <a:rPr lang="en-US" altLang="en-US" sz="1000" dirty="0" smtClean="0"/>
              <a:t>: Standardize Operations across Regional Teams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US" altLang="en-US" sz="1000" dirty="0" smtClean="0"/>
              <a:t>Increase program consistency and efficiency for statewide scalability (consistent with evidence based best practices)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endParaRPr lang="en-US" altLang="en-US" sz="1000" dirty="0" smtClean="0"/>
          </a:p>
          <a:p>
            <a:pPr marL="174625" lvl="3" indent="-174625">
              <a:buFont typeface="Arial" panose="020B0604020202020204" pitchFamily="34" charset="0"/>
              <a:buChar char="•"/>
              <a:defRPr/>
            </a:pPr>
            <a:r>
              <a:rPr lang="en-US" altLang="en-US" sz="1000" dirty="0" smtClean="0"/>
              <a:t>Standardize policies and procedures</a:t>
            </a:r>
          </a:p>
          <a:p>
            <a:pPr marL="631825" lvl="4" indent="-174625"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rgbClr val="D2533C"/>
                </a:solidFill>
              </a:rPr>
              <a:t>However, create </a:t>
            </a:r>
            <a:r>
              <a:rPr lang="en-US" sz="1000" i="1" dirty="0" smtClean="0">
                <a:solidFill>
                  <a:srgbClr val="D2533C"/>
                </a:solidFill>
              </a:rPr>
              <a:t>procedural mechanisms for modification </a:t>
            </a:r>
            <a:r>
              <a:rPr lang="en-US" sz="1000" dirty="0" smtClean="0">
                <a:solidFill>
                  <a:srgbClr val="D2533C"/>
                </a:solidFill>
              </a:rPr>
              <a:t>as appropriate to particular sites</a:t>
            </a:r>
          </a:p>
          <a:p>
            <a:pPr marL="631825" lvl="4" indent="-174625">
              <a:buFont typeface="Arial" panose="020B0604020202020204" pitchFamily="34" charset="0"/>
              <a:buChar char="•"/>
              <a:defRPr/>
            </a:pPr>
            <a:endParaRPr lang="en-US" altLang="en-US" sz="1000" dirty="0" smtClean="0"/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US" altLang="en-US" sz="1000" dirty="0" smtClean="0"/>
              <a:t>Centralize project and data management including centralized database – patient registry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endParaRPr lang="en-US" altLang="en-US" sz="1000" dirty="0" smtClean="0"/>
          </a:p>
          <a:p>
            <a:pPr marL="174625" marR="0" lvl="2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smtClean="0"/>
              <a:t>Strengthened the Agreements</a:t>
            </a:r>
            <a:r>
              <a:rPr lang="en-US" sz="1000" baseline="0" dirty="0" smtClean="0"/>
              <a:t> </a:t>
            </a:r>
            <a:r>
              <a:rPr lang="en-US" sz="1000" dirty="0" smtClean="0"/>
              <a:t>MOA/BAA executed  between CHT and primary care practices in the defined geography  - Health Plans added to agreements 7/1/16</a:t>
            </a:r>
          </a:p>
          <a:p>
            <a:pPr marL="174625" marR="0" lvl="2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Memorandum of Understanding (MOU)  was replaced with </a:t>
            </a:r>
            <a:r>
              <a:rPr lang="en-US" sz="1000" b="1" dirty="0" smtClean="0"/>
              <a:t>Memorandum of Agreement (MOA)</a:t>
            </a:r>
          </a:p>
          <a:p>
            <a:pPr lvl="1"/>
            <a:r>
              <a:rPr lang="en-US" sz="1000" dirty="0" smtClean="0"/>
              <a:t>MOA more explicitly states responsibilities of practices, CHT, and CHT host entity</a:t>
            </a:r>
          </a:p>
          <a:p>
            <a:pPr lvl="1"/>
            <a:r>
              <a:rPr lang="en-US" sz="1000" dirty="0" smtClean="0"/>
              <a:t>MOA provides more prescriptive framework for how CHT and practices must work together to manage high risk patients</a:t>
            </a:r>
          </a:p>
          <a:p>
            <a:pPr lvl="2"/>
            <a:r>
              <a:rPr lang="en-US" sz="1000" dirty="0" smtClean="0"/>
              <a:t>Explicitly encourages warm handoffs</a:t>
            </a:r>
          </a:p>
          <a:p>
            <a:pPr marL="174625" marR="0" lvl="2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 dirty="0" smtClean="0"/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endParaRPr lang="en-US" alt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took the CTC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CHT Model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focusing on the high risk/utilizers</a:t>
            </a:r>
          </a:p>
          <a:p>
            <a:pPr>
              <a:buSzPct val="25000"/>
            </a:pPr>
            <a:r>
              <a:rPr lang="en-US" sz="1800" dirty="0" smtClean="0"/>
              <a:t>Patient mix is very similar to the depiction above, adapted from a presentation by Cambridge Health Alliance </a:t>
            </a:r>
          </a:p>
          <a:p>
            <a:pPr>
              <a:buSzPct val="25000"/>
            </a:pPr>
            <a:r>
              <a:rPr lang="en-US" sz="1800" dirty="0" smtClean="0"/>
              <a:t>Model focuses on the top 5% - as well as some of those patients in the 10% considered to be rising risk.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 smtClean="0"/>
              <a:t>Health </a:t>
            </a:r>
            <a:r>
              <a:rPr lang="en-US" sz="1000" dirty="0"/>
              <a:t>Plans generate lists of high risk patients through predictive modeling and claims based utilization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Practices review health plan lists and identify their own high risk patients; 2 or more ED or IP in  6 months; complex uncontrolled patients, other high </a:t>
            </a:r>
            <a:r>
              <a:rPr lang="en-US" sz="1000" dirty="0" smtClean="0"/>
              <a:t>risk</a:t>
            </a:r>
          </a:p>
          <a:p>
            <a:pPr>
              <a:buSzPct val="25000"/>
            </a:pPr>
            <a:r>
              <a:rPr lang="en-US" sz="1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Applied input from the payers  with high risk lists </a:t>
            </a:r>
          </a:p>
          <a:p>
            <a:pPr>
              <a:buSzPct val="25000"/>
            </a:pPr>
            <a:endParaRPr lang="en-US" sz="1000" b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Asked the primary care staff to select the patients </a:t>
            </a:r>
          </a:p>
          <a:p>
            <a:pPr>
              <a:buSzPct val="25000"/>
            </a:pPr>
            <a:r>
              <a:rPr lang="en-US" sz="1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>
              <a:buSzPct val="25000"/>
            </a:pPr>
            <a:r>
              <a:rPr lang="en-US" sz="1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Asked the NCM to reach out to the selected patients, explain the CHT services and how they could be helpful for the patient. </a:t>
            </a:r>
          </a:p>
          <a:p>
            <a:pPr>
              <a:buSzPct val="25000"/>
            </a:pPr>
            <a:endParaRPr lang="en-US" sz="1000" b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NCM to explain that the people coming to the home to help were there as part of the primary care team </a:t>
            </a:r>
          </a:p>
          <a:p>
            <a:pPr marL="116472" lvl="2" indent="0">
              <a:buClr>
                <a:schemeClr val="dk1"/>
              </a:buClr>
              <a:buSzPct val="96666"/>
              <a:buFont typeface="Arial"/>
              <a:buNone/>
            </a:pPr>
            <a:endParaRPr lang="en-US" sz="1000" dirty="0"/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CHT Receives referrals from Practices; 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CHT reviews referrals  for  “impactability”  – CHT accepts high impact cases based on risk score and CHT  criteria (Triage Form</a:t>
            </a:r>
            <a:r>
              <a:rPr lang="en-US" sz="1000" dirty="0" smtClean="0"/>
              <a:t>) which we’ll discuss in a little</a:t>
            </a:r>
            <a:r>
              <a:rPr lang="en-US" sz="1000" baseline="0" dirty="0" smtClean="0"/>
              <a:t> bit</a:t>
            </a:r>
            <a:endParaRPr lang="en-US" sz="1000" dirty="0"/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CHW outreach's to patients/consumers – engage </a:t>
            </a:r>
            <a:r>
              <a:rPr lang="en-US" sz="1000" dirty="0" smtClean="0"/>
              <a:t>patients</a:t>
            </a:r>
          </a:p>
          <a:p>
            <a:endParaRPr lang="en-US" sz="1000" dirty="0" smtClean="0"/>
          </a:p>
          <a:p>
            <a:r>
              <a:rPr lang="en-US" sz="1000" dirty="0" smtClean="0"/>
              <a:t>We learned as we went along,</a:t>
            </a:r>
            <a:r>
              <a:rPr lang="en-US" sz="1000" baseline="0" dirty="0" smtClean="0"/>
              <a:t> Evaluation confirmed suspected problems that needed to be solved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Lag between patient activity and generation and distribution of lists</a:t>
            </a:r>
          </a:p>
          <a:p>
            <a:endParaRPr lang="en-US" sz="1000" dirty="0" smtClean="0"/>
          </a:p>
          <a:p>
            <a:r>
              <a:rPr lang="en-US" sz="1000" dirty="0" smtClean="0"/>
              <a:t>Predictive models not sophisticated enough-</a:t>
            </a:r>
            <a:r>
              <a:rPr lang="en-US" sz="1000" baseline="0" dirty="0" smtClean="0"/>
              <a:t> </a:t>
            </a:r>
            <a:r>
              <a:rPr lang="en-US" sz="1000" dirty="0" smtClean="0"/>
              <a:t>to differentiate patients with episodic high spending from those with persistent high spending patterns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endParaRPr lang="en-US" sz="1500" dirty="0" smtClean="0"/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endParaRPr lang="en-US" sz="1500"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118090" lvl="2" indent="-1617">
              <a:buClr>
                <a:schemeClr val="dk1"/>
              </a:buClr>
              <a:buSzPct val="25000"/>
            </a:pPr>
            <a:r>
              <a:rPr lang="en-US" sz="1000" dirty="0"/>
              <a:t>CHW outreach's to patients/consumers – engage patients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If patient accepts, CHW conduct patient/family assessments and identify social determinates of health, provide initial BH screen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If BH issues identified, the BH clinician will be brought in 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Actively connects patient/consumer with home and community based services and supports/resources </a:t>
            </a:r>
          </a:p>
          <a:p>
            <a:pPr marL="409269" lvl="2" indent="-292797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Access to resources to address basic social issues – health literacy/effective engagement, food, housing, transportation, financial counseling and assistance with insurance</a:t>
            </a:r>
          </a:p>
          <a:p>
            <a:pPr marL="118090" lvl="2" indent="-1617">
              <a:buClr>
                <a:schemeClr val="dk1"/>
              </a:buClr>
              <a:buSzPct val="25000"/>
            </a:pPr>
            <a:endParaRPr sz="1000" dirty="0"/>
          </a:p>
          <a:p>
            <a:pPr marL="118090" lvl="2" indent="-1617">
              <a:buClr>
                <a:schemeClr val="dk1"/>
              </a:buClr>
              <a:buSzPct val="25000"/>
            </a:pPr>
            <a:r>
              <a:rPr lang="en-US" sz="1000" dirty="0"/>
              <a:t>BH clinician  provides further screening patients for depression , anxiety, and substance use disorder; provide counseling  for the patient/family, health coaching and if needed refer the patient  to specialty BH services (SBIRT); compacts and case collaboration with health homes</a:t>
            </a:r>
          </a:p>
          <a:p>
            <a:pPr marL="236179" indent="-236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Care Coordination of health care services</a:t>
            </a:r>
          </a:p>
          <a:p>
            <a:pPr marL="236179" indent="-236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Effective care management of behavioral health conditions </a:t>
            </a:r>
            <a:r>
              <a:rPr lang="en-US" sz="1000" dirty="0"/>
              <a:t>which affect health and are barriers to care</a:t>
            </a:r>
          </a:p>
          <a:p>
            <a:pPr marL="236179" indent="-236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Health Coaching – behavior change</a:t>
            </a:r>
          </a:p>
          <a:p>
            <a:pPr marL="236179" indent="-236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000" dirty="0"/>
              <a:t>Provide  care coordination &amp; collaboration with community BH providers, Hospital &amp; Health Plan Case Management</a:t>
            </a:r>
          </a:p>
          <a:p>
            <a:pPr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25000"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25000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As a team:</a:t>
            </a:r>
          </a:p>
          <a:p>
            <a:pPr marL="0" lvl="1">
              <a:buSzPct val="25000"/>
            </a:pPr>
            <a:endParaRPr sz="1000" dirty="0"/>
          </a:p>
          <a:p>
            <a:pPr marL="0" lvl="1">
              <a:buSzPct val="25000"/>
            </a:pPr>
            <a:r>
              <a:rPr lang="en-US" sz="1000" dirty="0"/>
              <a:t>Provide “high touch” </a:t>
            </a:r>
            <a:r>
              <a:rPr lang="en-US" sz="1000" dirty="0" smtClean="0"/>
              <a:t>advocacy, case </a:t>
            </a:r>
            <a:r>
              <a:rPr lang="en-US" sz="1000" dirty="0"/>
              <a:t>management, care coordination, crisis intervention &amp; brief Tx in the home &amp; community </a:t>
            </a:r>
          </a:p>
          <a:p>
            <a:pPr marL="0" lvl="1">
              <a:buSzPct val="25000"/>
            </a:pPr>
            <a:endParaRPr sz="1000" dirty="0"/>
          </a:p>
          <a:p>
            <a:pPr>
              <a:buSzPct val="25000"/>
            </a:pPr>
            <a:endParaRPr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0" lvl="2">
              <a:buClr>
                <a:schemeClr val="dk1"/>
              </a:buClr>
              <a:buSzPct val="25000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Together the Team members address the medical, social, and behavioral health conditions of these complex patients.</a:t>
            </a:r>
          </a:p>
          <a:p>
            <a:pPr marL="409269" lvl="2" indent="-292797">
              <a:buClr>
                <a:schemeClr val="dk1"/>
              </a:buClr>
              <a:buSzPct val="96666"/>
              <a:buFont typeface="Arial"/>
              <a:buChar char="•"/>
            </a:pPr>
            <a:r>
              <a:rPr lang="en-US" sz="1000" dirty="0"/>
              <a:t>Meet regularly with NCM at the primary care practice to communicate and coordinate care, </a:t>
            </a:r>
          </a:p>
          <a:p>
            <a:pPr marL="0" lvl="2">
              <a:buClr>
                <a:schemeClr val="dk1"/>
              </a:buClr>
              <a:buSzPct val="25000"/>
            </a:pPr>
            <a:r>
              <a:rPr lang="en-US" sz="1000" dirty="0"/>
              <a:t>CHT meets with NCM to review the case and care plan goals – at least monthly face to face and frequently by phone, share documents through encrypted e-mail.</a:t>
            </a:r>
          </a:p>
          <a:p>
            <a:pPr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25000"/>
            </a:pPr>
            <a:endParaRPr sz="1000" dirty="0"/>
          </a:p>
          <a:p>
            <a:pPr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25000"/>
            </a:pPr>
            <a:r>
              <a:rPr lang="en-US" sz="1000" dirty="0"/>
              <a:t>CHT contribute to overall c</a:t>
            </a: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omplex care management of medical conditions</a:t>
            </a:r>
          </a:p>
          <a:p>
            <a:pPr marL="640594" lvl="1" indent="-291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Medication management</a:t>
            </a:r>
          </a:p>
          <a:p>
            <a:pPr marL="640594" lvl="1" indent="-291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Disease management </a:t>
            </a:r>
          </a:p>
          <a:p>
            <a:pPr marL="640594" lvl="1" indent="-291179">
              <a:lnSpc>
                <a:spcPct val="80000"/>
              </a:lnSpc>
              <a:spcBef>
                <a:spcPts val="611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000" dirty="0">
                <a:latin typeface="Times New Roman"/>
                <a:ea typeface="Times New Roman"/>
                <a:cs typeface="Times New Roman"/>
                <a:sym typeface="Times New Roman"/>
              </a:rPr>
              <a:t>Case/Care management</a:t>
            </a:r>
          </a:p>
          <a:p>
            <a:pPr>
              <a:buSzPct val="25000"/>
            </a:pPr>
            <a:endParaRPr dirty="0"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A361-DFAE-43B9-B05B-297473330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8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3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46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8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4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4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2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2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0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MH_Powerpoint_201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0132" t="15120" r="3594" b="1993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1670937"/>
            <a:ext cx="9144000" cy="2138798"/>
          </a:xfrm>
          <a:prstGeom prst="rect">
            <a:avLst/>
          </a:prstGeom>
          <a:solidFill>
            <a:srgbClr val="7B75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89444"/>
            <a:ext cx="8229600" cy="5334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rgbClr val="BD0D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 Here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24400"/>
            <a:ext cx="8229600" cy="1295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>
                <a:solidFill>
                  <a:schemeClr val="tx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Presenter’s Affiliation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71638"/>
            <a:ext cx="9144000" cy="2138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US" dirty="0"/>
          </a:p>
        </p:txBody>
      </p:sp>
      <p:pic>
        <p:nvPicPr>
          <p:cNvPr id="2" name="Picture 1" descr="2015-PCMH_halfstack_LOGO_noyea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7540"/>
            <a:ext cx="1676400" cy="6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2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2 Facul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10132" t="15120" r="3594" b="1993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0" y="1670937"/>
            <a:ext cx="9144000" cy="2138798"/>
          </a:xfrm>
          <a:prstGeom prst="rect">
            <a:avLst/>
          </a:prstGeom>
          <a:solidFill>
            <a:srgbClr val="2E516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89749"/>
            <a:ext cx="4075176" cy="533400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buNone/>
              <a:defRPr sz="2400" b="1">
                <a:solidFill>
                  <a:srgbClr val="BD0D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 Here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24401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Presenter’s Affiliation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1624" y="4724400"/>
            <a:ext cx="4075176" cy="15883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Presenter’s Affiliation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11624" y="4189749"/>
            <a:ext cx="4075176" cy="533400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i="0">
                <a:solidFill>
                  <a:srgbClr val="BD0D2B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2200" i="1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r>
              <a:rPr lang="en-US" dirty="0" smtClean="0"/>
              <a:t>Presenter’s Name Here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71638"/>
            <a:ext cx="9144000" cy="2138362"/>
          </a:xfrm>
          <a:solidFill>
            <a:srgbClr val="7B759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US" dirty="0"/>
          </a:p>
        </p:txBody>
      </p:sp>
      <p:pic>
        <p:nvPicPr>
          <p:cNvPr id="12" name="Picture 11" descr="2015-PCMH_halfstack_LOGO_noyea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7540"/>
            <a:ext cx="1676400" cy="6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8610" b="14706"/>
          <a:stretch/>
        </p:blipFill>
        <p:spPr>
          <a:xfrm>
            <a:off x="0" y="1008564"/>
            <a:ext cx="4225604" cy="58494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2E516C"/>
              </a:solidFill>
            </a:endParaRPr>
          </a:p>
        </p:txBody>
      </p:sp>
      <p:sp>
        <p:nvSpPr>
          <p:cNvPr id="9" name="Process 4"/>
          <p:cNvSpPr/>
          <p:nvPr userDrawn="1"/>
        </p:nvSpPr>
        <p:spPr>
          <a:xfrm>
            <a:off x="0" y="0"/>
            <a:ext cx="9144000" cy="274638"/>
          </a:xfrm>
          <a:prstGeom prst="flowChartProcess">
            <a:avLst/>
          </a:prstGeom>
          <a:solidFill>
            <a:srgbClr val="86C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 smtClean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238637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38610" b="14706"/>
          <a:stretch/>
        </p:blipFill>
        <p:spPr>
          <a:xfrm>
            <a:off x="0" y="1008564"/>
            <a:ext cx="4225604" cy="58494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rocess 4"/>
          <p:cNvSpPr/>
          <p:nvPr userDrawn="1"/>
        </p:nvSpPr>
        <p:spPr>
          <a:xfrm>
            <a:off x="0" y="0"/>
            <a:ext cx="9144000" cy="274638"/>
          </a:xfrm>
          <a:prstGeom prst="flowChartProcess">
            <a:avLst/>
          </a:prstGeom>
          <a:solidFill>
            <a:srgbClr val="86C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2E516C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 smtClean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85982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38610" b="14706"/>
          <a:stretch/>
        </p:blipFill>
        <p:spPr>
          <a:xfrm>
            <a:off x="0" y="1008564"/>
            <a:ext cx="4225604" cy="5849436"/>
          </a:xfrm>
          <a:prstGeom prst="rect">
            <a:avLst/>
          </a:prstGeom>
        </p:spPr>
      </p:pic>
      <p:sp>
        <p:nvSpPr>
          <p:cNvPr id="11" name="Process 4"/>
          <p:cNvSpPr/>
          <p:nvPr userDrawn="1"/>
        </p:nvSpPr>
        <p:spPr>
          <a:xfrm>
            <a:off x="0" y="0"/>
            <a:ext cx="9144000" cy="274638"/>
          </a:xfrm>
          <a:prstGeom prst="flowChartProcess">
            <a:avLst/>
          </a:prstGeom>
          <a:solidFill>
            <a:srgbClr val="86C2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2E516C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 smtClean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376447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38610" b="14706"/>
          <a:stretch/>
        </p:blipFill>
        <p:spPr>
          <a:xfrm>
            <a:off x="0" y="1008564"/>
            <a:ext cx="4225604" cy="5849436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4600"/>
            <a:ext cx="9144000" cy="533400"/>
          </a:xfrm>
        </p:spPr>
        <p:txBody>
          <a:bodyPr lIns="274320" tIns="137160" rIns="274320" bIns="137160" anchor="b"/>
          <a:lstStyle>
            <a:lvl1pPr marL="0" indent="0">
              <a:buNone/>
              <a:defRPr sz="1400" b="1" baseline="0"/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 smtClean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25436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7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8E16DE8-648E-4B6D-A3FF-74098459CB9B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1931231F-FB9E-41DB-8F59-ED99635764E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5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4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7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0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4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51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46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91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325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6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99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1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A30836-7202-43BB-AB59-CE84ED8028A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5208E5A4-5E70-4E03-BF85-B70380ABE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8EA1-61C6-4130-9AA7-9008E7C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A9F3-C15F-4224-8D33-CFB8AA2C3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B9B8-DD99-4EDF-9420-8AA828D6C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D7F2B-BF4E-4807-8D79-A82883C587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r>
              <a:rPr lang="en-US" sz="3600" spc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>
                <a:solidFill>
                  <a:prstClr val="black"/>
                </a:solidFill>
                <a:latin typeface="Calibri"/>
              </a:rPr>
            </a:b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r>
              <a:rPr lang="en-US" sz="3600" spc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>
                <a:solidFill>
                  <a:prstClr val="black"/>
                </a:solidFill>
                <a:latin typeface="Calibri"/>
              </a:rPr>
            </a:b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r>
              <a:rPr lang="en-US" sz="3600" spc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>
                <a:solidFill>
                  <a:prstClr val="black"/>
                </a:solidFill>
                <a:latin typeface="Calibri"/>
              </a:rPr>
            </a:b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r>
              <a:rPr lang="en-US" sz="3600" spc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>
                <a:solidFill>
                  <a:prstClr val="black"/>
                </a:solidFill>
                <a:latin typeface="Calibri"/>
              </a:rPr>
            </a:b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r>
              <a:rPr lang="en-US" sz="3600" b="1" spc="0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Community </a:t>
            </a:r>
            <a:r>
              <a:rPr lang="en-US" sz="3600" b="1" spc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Health </a:t>
            </a:r>
            <a:r>
              <a:rPr lang="en-US" sz="3600" b="1" spc="0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Teams: </a:t>
            </a:r>
            <a:br>
              <a:rPr lang="en-US" sz="3600" b="1" spc="0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</a:br>
            <a:r>
              <a:rPr lang="en-US" sz="3600" b="1" spc="0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Improving </a:t>
            </a:r>
            <a:r>
              <a:rPr lang="en-US" sz="3600" b="1" spc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Health of Individuals, Families, and </a:t>
            </a:r>
            <a:r>
              <a:rPr lang="en-US" sz="3600" b="1" spc="0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Communities</a:t>
            </a:r>
            <a:r>
              <a:rPr lang="en-US" sz="3600" spc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>
                <a:solidFill>
                  <a:prstClr val="black"/>
                </a:solidFill>
                <a:latin typeface="Calibri"/>
              </a:rPr>
            </a:br>
            <a:r>
              <a:rPr lang="en-US" sz="3600" spc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3600" spc="0" dirty="0" smtClean="0">
                <a:solidFill>
                  <a:prstClr val="black"/>
                </a:solidFill>
                <a:latin typeface="Calibri"/>
              </a:rPr>
            </a:b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00000"/>
              </a:lnSpc>
              <a:defRPr/>
            </a:pPr>
            <a:r>
              <a:rPr lang="en-US" sz="2000" dirty="0" smtClean="0">
                <a:latin typeface="+mn-lt"/>
              </a:rPr>
              <a:t>Breakfast of </a:t>
            </a:r>
            <a:r>
              <a:rPr lang="en-US" sz="2000" dirty="0" smtClean="0">
                <a:latin typeface="+mn-lt"/>
              </a:rPr>
              <a:t>Champions</a:t>
            </a:r>
          </a:p>
          <a:p>
            <a:pPr eaLnBrk="1" fontAlgn="auto" hangingPunct="1">
              <a:lnSpc>
                <a:spcPct val="100000"/>
              </a:lnSpc>
              <a:defRPr/>
            </a:pPr>
            <a:r>
              <a:rPr lang="en-US" sz="2000" dirty="0" smtClean="0">
                <a:latin typeface="+mn-lt"/>
              </a:rPr>
              <a:t>Liz Fortin, LICSW CTC-RI Program Director</a:t>
            </a:r>
            <a:endParaRPr lang="en-US" sz="2000" dirty="0" smtClean="0">
              <a:latin typeface="+mn-lt"/>
            </a:endParaRPr>
          </a:p>
          <a:p>
            <a:pPr eaLnBrk="1" fontAlgn="auto" hangingPunct="1">
              <a:lnSpc>
                <a:spcPct val="100000"/>
              </a:lnSpc>
              <a:defRPr/>
            </a:pPr>
            <a:r>
              <a:rPr lang="en-US" sz="2000" dirty="0" smtClean="0">
                <a:latin typeface="+mn-lt"/>
              </a:rPr>
              <a:t>March 10, 2017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36D9C5-3E49-46EF-9D8F-6BCE304A77E4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8197" name="Picture 6" descr="CTC new logo_placehol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55575"/>
            <a:ext cx="24495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2207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South </a:t>
            </a:r>
            <a:r>
              <a:rPr lang="en-US" sz="4000" b="1" dirty="0" smtClean="0"/>
              <a:t>CHT </a:t>
            </a:r>
            <a:r>
              <a:rPr lang="en-US" sz="4000" b="1" dirty="0" smtClean="0"/>
              <a:t>Patients Served </a:t>
            </a:r>
            <a:br>
              <a:rPr lang="en-US" sz="4000" b="1" dirty="0" smtClean="0"/>
            </a:br>
            <a:r>
              <a:rPr lang="en-US" sz="3100" dirty="0" smtClean="0"/>
              <a:t>n=185 7/1/16 – 12/31/16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2" y="1846262"/>
            <a:ext cx="7819212" cy="4298757"/>
          </a:xfrm>
        </p:spPr>
      </p:pic>
    </p:spTree>
    <p:extLst>
      <p:ext uri="{BB962C8B-B14F-4D97-AF65-F5344CB8AC3E}">
        <p14:creationId xmlns:p14="http://schemas.microsoft.com/office/powerpoint/2010/main" val="41766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6200"/>
            <a:ext cx="7543800" cy="1449387"/>
          </a:xfrm>
        </p:spPr>
        <p:txBody>
          <a:bodyPr/>
          <a:lstStyle/>
          <a:p>
            <a:pPr algn="ctr"/>
            <a:r>
              <a:rPr lang="en-US" sz="4000" b="1" dirty="0"/>
              <a:t>South CHT Triage Tool Scores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b="1" dirty="0" smtClean="0"/>
              <a:t>n=185</a:t>
            </a:r>
            <a:r>
              <a:rPr lang="en-US" b="1" dirty="0" smtClean="0"/>
              <a:t> </a:t>
            </a:r>
            <a:r>
              <a:rPr lang="en-US" sz="2800" b="1" dirty="0"/>
              <a:t>engaged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3" y="1846263"/>
            <a:ext cx="7317124" cy="4022725"/>
          </a:xfrm>
        </p:spPr>
      </p:pic>
    </p:spTree>
    <p:extLst>
      <p:ext uri="{BB962C8B-B14F-4D97-AF65-F5344CB8AC3E}">
        <p14:creationId xmlns:p14="http://schemas.microsoft.com/office/powerpoint/2010/main" val="205594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457199"/>
            <a:ext cx="7239000" cy="1066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South CHT </a:t>
            </a:r>
            <a:r>
              <a:rPr lang="en-US" sz="4000" b="1" dirty="0" smtClean="0"/>
              <a:t>Patients </a:t>
            </a:r>
            <a:br>
              <a:rPr lang="en-US" sz="4000" b="1" dirty="0" smtClean="0"/>
            </a:br>
            <a:r>
              <a:rPr lang="en-US" sz="4000" b="1" dirty="0" smtClean="0"/>
              <a:t>High </a:t>
            </a:r>
            <a:r>
              <a:rPr lang="en-US" sz="4000" b="1" dirty="0"/>
              <a:t>R</a:t>
            </a:r>
            <a:r>
              <a:rPr lang="en-US" sz="4000" b="1" dirty="0" smtClean="0"/>
              <a:t>isk of </a:t>
            </a:r>
            <a:r>
              <a:rPr lang="en-US" sz="4000" b="1" dirty="0"/>
              <a:t>IP/ED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b="1" dirty="0" smtClean="0"/>
              <a:t>n=88  7/1/16 </a:t>
            </a:r>
            <a:r>
              <a:rPr lang="en-US" sz="2400" b="1" dirty="0"/>
              <a:t>– 12/31/16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1527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0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South </a:t>
            </a:r>
            <a:r>
              <a:rPr lang="en-US" sz="3600" b="1" dirty="0" smtClean="0"/>
              <a:t>CHT Patients Engaged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dirty="0" smtClean="0"/>
              <a:t>n=162 </a:t>
            </a:r>
            <a:r>
              <a:rPr lang="en-US" sz="2400" dirty="0"/>
              <a:t>7/1/16 – 12/31/16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7925"/>
            <a:ext cx="8644574" cy="33274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06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South </a:t>
            </a:r>
            <a:r>
              <a:rPr lang="en-US" b="1" dirty="0" smtClean="0"/>
              <a:t>CHT Patients Engaged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 smtClean="0"/>
              <a:t>n=162 </a:t>
            </a:r>
            <a:r>
              <a:rPr lang="en-US" sz="3600" dirty="0"/>
              <a:t>7/1/16 – 12/31/16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524511" cy="329174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3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South CHT Care Plan Outcomes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n=162 7/1/16 – 12/31/16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199"/>
            <a:ext cx="7206669" cy="5077058"/>
          </a:xfrm>
        </p:spPr>
      </p:pic>
    </p:spTree>
    <p:extLst>
      <p:ext uri="{BB962C8B-B14F-4D97-AF65-F5344CB8AC3E}">
        <p14:creationId xmlns:p14="http://schemas.microsoft.com/office/powerpoint/2010/main" val="20390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CTC-RI CHT  </a:t>
            </a:r>
            <a:br>
              <a:rPr lang="en-US" dirty="0" smtClean="0"/>
            </a:br>
            <a:r>
              <a:rPr lang="en-US" dirty="0" smtClean="0"/>
              <a:t>Measuring Consistency &amp; Efficiency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473946" cy="3833205"/>
          </a:xfrm>
          <a:ln>
            <a:solidFill>
              <a:schemeClr val="tx1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572000" cy="366796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644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CTC-RI CHT</a:t>
            </a:r>
            <a:br>
              <a:rPr lang="en-US" sz="3600" b="1" dirty="0" smtClean="0"/>
            </a:br>
            <a:r>
              <a:rPr lang="en-US" sz="3600" b="1" dirty="0" smtClean="0"/>
              <a:t>Measurement Activities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10000" cy="4724400"/>
          </a:xfrm>
        </p:spPr>
        <p:txBody>
          <a:bodyPr/>
          <a:lstStyle/>
          <a:p>
            <a:r>
              <a:rPr lang="en-US" sz="2400" b="1" dirty="0" smtClean="0"/>
              <a:t>Process Improvement:</a:t>
            </a:r>
          </a:p>
          <a:p>
            <a:r>
              <a:rPr lang="en-US" dirty="0" smtClean="0"/>
              <a:t>Historical data entry</a:t>
            </a:r>
          </a:p>
          <a:p>
            <a:pPr marL="512763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Complete</a:t>
            </a:r>
          </a:p>
          <a:p>
            <a:pPr marL="200025" lvl="1" indent="-84138">
              <a:buNone/>
            </a:pPr>
            <a:r>
              <a:rPr lang="en-US" dirty="0" smtClean="0"/>
              <a:t>Workflow for e-referrals</a:t>
            </a:r>
          </a:p>
          <a:p>
            <a:pPr marL="458787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CF Health Station</a:t>
            </a:r>
          </a:p>
          <a:p>
            <a:pPr marL="458787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MHRI Discharge Planning</a:t>
            </a:r>
          </a:p>
          <a:p>
            <a:pPr marL="458787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South County ICM - complete</a:t>
            </a:r>
          </a:p>
          <a:p>
            <a:pPr marL="173037" lvl="1" indent="0">
              <a:buNone/>
            </a:pPr>
            <a:r>
              <a:rPr lang="en-US" dirty="0" smtClean="0"/>
              <a:t>Real time e-data entry - north</a:t>
            </a:r>
            <a:endParaRPr lang="en-US" dirty="0"/>
          </a:p>
          <a:p>
            <a:pPr marL="4572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Use of secure laptops in field</a:t>
            </a:r>
          </a:p>
          <a:p>
            <a:pPr marL="457200" lvl="1" indent="-257175">
              <a:buFont typeface="Arial" panose="020B0604020202020204" pitchFamily="34" charset="0"/>
              <a:buChar char="•"/>
            </a:pPr>
            <a:r>
              <a:rPr lang="en-US" dirty="0" smtClean="0"/>
              <a:t>Secure Access to Server</a:t>
            </a:r>
          </a:p>
          <a:p>
            <a:pPr marL="200025" lvl="1" indent="0">
              <a:buNone/>
            </a:pPr>
            <a:r>
              <a:rPr lang="en-US" dirty="0" smtClean="0"/>
              <a:t>Periodic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Insurance – during visits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Care Plan  - every 90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Assessments – annually</a:t>
            </a:r>
          </a:p>
          <a:p>
            <a:pPr marL="200025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371600"/>
            <a:ext cx="4572000" cy="4800600"/>
          </a:xfrm>
        </p:spPr>
        <p:txBody>
          <a:bodyPr/>
          <a:lstStyle/>
          <a:p>
            <a:r>
              <a:rPr lang="en-US" sz="2400" b="1" dirty="0" smtClean="0"/>
              <a:t>Performance Improvement:</a:t>
            </a:r>
          </a:p>
          <a:p>
            <a:r>
              <a:rPr lang="en-US" dirty="0" smtClean="0"/>
              <a:t>Rate of High Risk Management Tracking Activity</a:t>
            </a:r>
          </a:p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1800" dirty="0" smtClean="0"/>
              <a:t>ED Diversions and Crisis Interventions</a:t>
            </a:r>
          </a:p>
          <a:p>
            <a:pPr marL="0" indent="0">
              <a:buNone/>
            </a:pPr>
            <a:r>
              <a:rPr lang="en-US" dirty="0" smtClean="0"/>
              <a:t>  Rate of Complete Assessments</a:t>
            </a:r>
          </a:p>
          <a:p>
            <a:pPr marL="404813" indent="-231775">
              <a:buFont typeface="Arial" panose="020B0604020202020204" pitchFamily="34" charset="0"/>
              <a:buChar char="•"/>
            </a:pPr>
            <a:r>
              <a:rPr lang="en-US" sz="1800" dirty="0" smtClean="0"/>
              <a:t>MHS for patients accepting services</a:t>
            </a:r>
          </a:p>
          <a:p>
            <a:pPr marL="404813" indent="-231775">
              <a:buFont typeface="Arial" panose="020B0604020202020204" pitchFamily="34" charset="0"/>
              <a:buChar char="•"/>
            </a:pPr>
            <a:r>
              <a:rPr lang="en-US" sz="1800" dirty="0" smtClean="0"/>
              <a:t>BH Assessments for patients receiving care coordination/referrals</a:t>
            </a:r>
          </a:p>
          <a:p>
            <a:pPr marL="404813" indent="-231775">
              <a:buFont typeface="Arial" panose="020B0604020202020204" pitchFamily="34" charset="0"/>
              <a:buChar char="•"/>
            </a:pPr>
            <a:r>
              <a:rPr lang="en-US" sz="1800" dirty="0" smtClean="0"/>
              <a:t>BHCM Universal Screen and Follow-up</a:t>
            </a:r>
          </a:p>
          <a:p>
            <a:pPr marL="173038" indent="0">
              <a:buNone/>
            </a:pPr>
            <a:r>
              <a:rPr lang="en-US" dirty="0" smtClean="0"/>
              <a:t>Turn Around Times for Triage, Outreach, Complete Assessments</a:t>
            </a:r>
          </a:p>
          <a:p>
            <a:pPr marL="173038" indent="0">
              <a:buNone/>
            </a:pPr>
            <a:r>
              <a:rPr lang="en-US" dirty="0" smtClean="0"/>
              <a:t>Quality Dashboards, Gaps in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Health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lang="en-US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Care Practices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Cunniff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DelSesto</a:t>
            </a:r>
            <a:endParaRPr lang="en-US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Demirs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 Internal Medicine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SCMG EG, Wakefield, Westerly</a:t>
            </a:r>
            <a:endParaRPr lang="en-US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 Walk-In and Primary Care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Thundermist Wakefield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 River Health Services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None/>
            </a:pPr>
            <a:r>
              <a:rPr lang="en-US" sz="222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Management</a:t>
            </a:r>
          </a:p>
          <a:p>
            <a:pPr marL="339725" indent="-339725">
              <a:spcBef>
                <a:spcPts val="444"/>
              </a:spcBef>
              <a:buClr>
                <a:schemeClr val="dk1"/>
              </a:buClr>
              <a:buSzPct val="100909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Liz Fortin, LICSW Program Director</a:t>
            </a:r>
          </a:p>
          <a:p>
            <a:pPr marL="339725" indent="-339725">
              <a:spcBef>
                <a:spcPts val="444"/>
              </a:spcBef>
              <a:buClr>
                <a:schemeClr val="dk1"/>
              </a:buClr>
              <a:buSzPct val="100909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 Meisner, Database Manager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3"/>
          </p:nvPr>
        </p:nvSpPr>
        <p:spPr>
          <a:xfrm>
            <a:off x="4645025" y="12192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Health Team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4"/>
          </p:nvPr>
        </p:nvSpPr>
        <p:spPr>
          <a:xfrm>
            <a:off x="4343400" y="1828801"/>
            <a:ext cx="4343399" cy="4297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 Padilla, BA, CHW Team Lead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Cassandra Stukus, LCSW BHCM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Tonya Pete, CHW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Stephanie Nacci, CHW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Savanna Bebe, MSW Intern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Nicole Faison, MSW Intern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000"/>
              <a:buNone/>
            </a:pPr>
            <a:endParaRPr lang="en-US" sz="20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4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</a:t>
            </a:r>
            <a:r>
              <a:rPr lang="en-US" sz="204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– Woodruff Ave in Narragansett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Co-located with </a:t>
            </a:r>
            <a:r>
              <a:rPr lang="en-US" sz="204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 </a:t>
            </a: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</a:t>
            </a:r>
            <a:r>
              <a:rPr lang="en-US" sz="204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Health &amp; Wellness/HEZ Grant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200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 County Coalition for Children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8"/>
              </a:spcBef>
              <a:buClr>
                <a:schemeClr val="dk1"/>
              </a:buClr>
              <a:buSzPct val="102000"/>
              <a:buFont typeface="Arial"/>
              <a:buNone/>
            </a:pPr>
            <a:endParaRPr sz="20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394" y="457187"/>
            <a:ext cx="3047524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762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099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Care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Affinity Family Medicine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Blackstone Valley </a:t>
            </a:r>
          </a:p>
          <a:p>
            <a:pPr marL="339725" marR="0" lvl="0" indent="-3397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</a:t>
            </a:r>
            <a:r>
              <a:rPr lang="en-US" sz="2000" dirty="0" smtClean="0"/>
              <a:t>C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Pawtucket &amp; Central Falls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MHRI-Family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MHRI-Internal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Nardone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Medical Associates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04800"/>
            <a:ext cx="502814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039129" y="1600200"/>
            <a:ext cx="4419071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Health </a:t>
            </a: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137" marR="0" lvl="0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Scott Hewitt, MA Program Manager</a:t>
            </a:r>
          </a:p>
          <a:p>
            <a:pPr marL="338137" marR="0" lvl="0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Adrian 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Restrepo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CHW</a:t>
            </a:r>
          </a:p>
          <a:p>
            <a:pPr marL="338137" marR="0" lvl="0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Doroteia Andrade, CHW</a:t>
            </a:r>
          </a:p>
          <a:p>
            <a:pPr marL="338137" marR="0" lvl="0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Shannan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Victorino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RN BH NCM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fontAlgn="base">
              <a:lnSpc>
                <a:spcPct val="90000"/>
              </a:lnSpc>
              <a:spcBef>
                <a:spcPts val="440"/>
              </a:spcBef>
              <a:buClr>
                <a:prstClr val="black"/>
              </a:buClr>
              <a:buSzPct val="25000"/>
            </a:pPr>
            <a:r>
              <a:rPr lang="en-US" sz="2200" b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Hosted by BVCHC</a:t>
            </a:r>
          </a:p>
          <a:p>
            <a:pPr marL="342900" lvl="0" indent="-342900" fontAlgn="base">
              <a:lnSpc>
                <a:spcPct val="90000"/>
              </a:lnSpc>
              <a:spcBef>
                <a:spcPts val="4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Located in BVCHC Admin Office in</a:t>
            </a:r>
          </a:p>
          <a:p>
            <a:pPr marL="339725" lvl="0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Pct val="25000"/>
            </a:pPr>
            <a:r>
              <a:rPr lang="en-US" sz="2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Pawtucket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98901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CTC-RI </a:t>
            </a: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CHTs Phase 1</a:t>
            </a:r>
            <a:b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107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CTC-RI </a:t>
            </a:r>
            <a:r>
              <a:rPr lang="en-US" sz="277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CHT </a:t>
            </a:r>
            <a:r>
              <a:rPr lang="en-US" sz="277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program: started in 8/2014</a:t>
            </a:r>
          </a:p>
          <a:p>
            <a:pPr marL="342900" marR="0" lvl="0" indent="-33178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</a:rPr>
              <a:t>Community Health Needs Assessments by </a:t>
            </a:r>
            <a:r>
              <a:rPr lang="en-US" sz="2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HARI </a:t>
            </a:r>
            <a:r>
              <a:rPr lang="en-US" sz="2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identified </a:t>
            </a:r>
            <a:r>
              <a:rPr lang="en-US" sz="2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BH care </a:t>
            </a:r>
            <a:r>
              <a:rPr lang="en-US" sz="2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as 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</a:rPr>
              <a:t>an unmet need </a:t>
            </a:r>
            <a:r>
              <a:rPr lang="en-US" sz="2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in 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</a:rPr>
              <a:t>Pawtucket/Central Falls and South County</a:t>
            </a:r>
          </a:p>
          <a:p>
            <a:pPr marL="342900" marR="0" lvl="0" indent="-342900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ct val="99107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teams: </a:t>
            </a:r>
            <a:r>
              <a:rPr lang="en-US" sz="277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North - hosted </a:t>
            </a:r>
            <a:r>
              <a:rPr lang="en-US" sz="277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Blackstone Valley Community Health </a:t>
            </a:r>
            <a:r>
              <a:rPr lang="en-US" sz="277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Care; South - </a:t>
            </a:r>
            <a:r>
              <a:rPr lang="en-US" sz="277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hosted by South County </a:t>
            </a:r>
            <a:r>
              <a:rPr lang="en-US" sz="277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lang="en-US" sz="2775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ct val="99107"/>
              <a:buFont typeface="Arial"/>
              <a:buChar char="•"/>
            </a:pPr>
            <a:r>
              <a:rPr lang="en-US" sz="277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Funding:</a:t>
            </a:r>
          </a:p>
          <a:p>
            <a:pPr marL="742950" marR="0" lvl="1" indent="-285750" algn="l" rtl="0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ct val="100208"/>
              <a:buFont typeface="Arial"/>
              <a:buChar char="–"/>
            </a:pPr>
            <a:r>
              <a:rPr lang="en-US" sz="240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Multi-payer (NHP, United </a:t>
            </a:r>
            <a:r>
              <a:rPr lang="en-US" sz="240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r>
              <a:rPr lang="en-US" sz="240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BCBS RI, </a:t>
            </a:r>
            <a:r>
              <a:rPr lang="en-US" sz="240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Tufts) through CTC-RI</a:t>
            </a:r>
          </a:p>
          <a:p>
            <a:pPr marL="742950" marR="0" lvl="1" indent="-285750" algn="l" rtl="0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ct val="100208"/>
              <a:buFont typeface="Arial"/>
              <a:buChar char="–"/>
            </a:pPr>
            <a:r>
              <a:rPr lang="en-US" sz="240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RIF grant to support behavioral health clinicians in year 1</a:t>
            </a:r>
          </a:p>
          <a:p>
            <a:pPr marL="742950" marR="0" lvl="1" indent="-285750" algn="l" rtl="0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ct val="100208"/>
              <a:buFont typeface="Arial"/>
              <a:buChar char="–"/>
            </a:pPr>
            <a:r>
              <a:rPr lang="en-US" sz="240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Host agency contributions (BVCHC, South County </a:t>
            </a:r>
            <a:r>
              <a:rPr lang="en-US" sz="2405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Health)</a:t>
            </a:r>
            <a:endParaRPr lang="en-US" sz="2405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1080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6200"/>
            <a:ext cx="7543800" cy="5334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What’s Next?  How’s </a:t>
            </a:r>
            <a:r>
              <a:rPr lang="en-US" sz="3200" b="1" dirty="0" smtClean="0"/>
              <a:t>Your Health Fabulous 5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27971" cy="5414766"/>
          </a:xfrm>
        </p:spPr>
      </p:pic>
    </p:spTree>
    <p:extLst>
      <p:ext uri="{BB962C8B-B14F-4D97-AF65-F5344CB8AC3E}">
        <p14:creationId xmlns:p14="http://schemas.microsoft.com/office/powerpoint/2010/main" val="33406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98424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CTC-RI </a:t>
            </a: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CHTs Phase 1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Background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CHTs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extension of primary care practices, work with practice based nurse care managers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CHWs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BHCM,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and management support 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patients:</a:t>
            </a:r>
          </a:p>
          <a:p>
            <a:pPr marL="8001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of participating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PCMHs, HP HR Lists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top 5% high risk/high cost/ high utilizers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Impactable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CHT services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Goal: Improve patient care, heath, and satisfaction with care, reduce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cost/unnecessary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utilization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Evaluation Mixed-Methods </a:t>
            </a:r>
          </a:p>
          <a:p>
            <a:pPr marL="635000" lvl="1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al: Develop recommendations and lessons learned</a:t>
            </a:r>
          </a:p>
          <a:p>
            <a:pPr marL="819150" lvl="2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CTC-RI Community Health Team Pilot Program Final Evaluation Report, February 2016</a:t>
            </a:r>
            <a:endParaRPr lang="en-US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844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CTC New CHT Model </a:t>
            </a:r>
            <a:r>
              <a:rPr lang="en-US" dirty="0" smtClean="0"/>
              <a:t>Phase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Reorganized per Recommendations</a:t>
            </a:r>
            <a:endParaRPr lang="en-US" sz="4400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58047E-AFC4-4948-B804-14ECACE5B4A1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286250" y="25527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110038" y="1887538"/>
            <a:ext cx="5397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CTC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527425" y="2414588"/>
            <a:ext cx="18891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/>
              <a:t>CHT Centralized Management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005138" y="3287713"/>
            <a:ext cx="2933700" cy="120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b="1"/>
              <a:t>Data Management Services</a:t>
            </a:r>
            <a:r>
              <a:rPr lang="en-US" altLang="en-US"/>
              <a:t> service documentation data and analytic core services for all teams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03663" y="5146675"/>
            <a:ext cx="1135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Local CHT </a:t>
            </a:r>
          </a:p>
          <a:p>
            <a:pPr algn="ctr">
              <a:defRPr/>
            </a:pPr>
            <a:r>
              <a:rPr lang="en-US" sz="1400" dirty="0"/>
              <a:t>Pawtucket </a:t>
            </a:r>
          </a:p>
          <a:p>
            <a:pPr algn="ctr">
              <a:defRPr/>
            </a:pPr>
            <a:r>
              <a:rPr lang="en-US" sz="1400" dirty="0"/>
              <a:t>Central Falls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44613" y="5127625"/>
            <a:ext cx="10461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Local CHT</a:t>
            </a:r>
          </a:p>
          <a:p>
            <a:pPr algn="ctr">
              <a:defRPr/>
            </a:pPr>
            <a:r>
              <a:rPr lang="en-US" sz="1400" dirty="0"/>
              <a:t>South County</a:t>
            </a:r>
          </a:p>
        </p:txBody>
      </p:sp>
      <p:cxnSp>
        <p:nvCxnSpPr>
          <p:cNvPr id="4" name="Straight Arrow Connector 3"/>
          <p:cNvCxnSpPr>
            <a:stCxn id="21509" idx="2"/>
          </p:cNvCxnSpPr>
          <p:nvPr/>
        </p:nvCxnSpPr>
        <p:spPr>
          <a:xfrm flipH="1">
            <a:off x="4379913" y="2257425"/>
            <a:ext cx="0" cy="157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79913" y="3060700"/>
            <a:ext cx="0" cy="227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511" idx="2"/>
            <a:endCxn id="17" idx="0"/>
          </p:cNvCxnSpPr>
          <p:nvPr/>
        </p:nvCxnSpPr>
        <p:spPr>
          <a:xfrm flipH="1">
            <a:off x="1866900" y="4489450"/>
            <a:ext cx="2605088" cy="63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511" idx="2"/>
            <a:endCxn id="26" idx="0"/>
          </p:cNvCxnSpPr>
          <p:nvPr/>
        </p:nvCxnSpPr>
        <p:spPr>
          <a:xfrm>
            <a:off x="4471988" y="4489450"/>
            <a:ext cx="2687637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1511" idx="2"/>
            <a:endCxn id="14" idx="0"/>
          </p:cNvCxnSpPr>
          <p:nvPr/>
        </p:nvCxnSpPr>
        <p:spPr>
          <a:xfrm flipH="1">
            <a:off x="4471988" y="4489450"/>
            <a:ext cx="0" cy="65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592888" y="5165725"/>
            <a:ext cx="11334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TBD</a:t>
            </a:r>
          </a:p>
          <a:p>
            <a:pPr algn="ctr">
              <a:defRPr/>
            </a:pPr>
            <a:r>
              <a:rPr lang="en-US" sz="1400" dirty="0"/>
              <a:t>Additional Local CHTs </a:t>
            </a:r>
          </a:p>
        </p:txBody>
      </p:sp>
    </p:spTree>
    <p:extLst>
      <p:ext uri="{BB962C8B-B14F-4D97-AF65-F5344CB8AC3E}">
        <p14:creationId xmlns:p14="http://schemas.microsoft.com/office/powerpoint/2010/main" val="24706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2362200" y="1547823"/>
            <a:ext cx="4114800" cy="4343400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053814" y="1547823"/>
            <a:ext cx="719847" cy="693028"/>
          </a:xfrm>
          <a:prstGeom prst="triangle">
            <a:avLst>
              <a:gd name="adj" fmla="val 50192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defTabSz="457200">
              <a:buSzPct val="25000"/>
            </a:pPr>
            <a:r>
              <a:rPr lang="en-US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143250" y="4698023"/>
            <a:ext cx="2590800" cy="10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457200">
              <a:buSzPct val="25000"/>
            </a:pPr>
            <a:r>
              <a:rPr lang="en-US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“Planned Care” Team</a:t>
            </a:r>
          </a:p>
          <a:p>
            <a:pPr algn="ctr" defTabSz="457200">
              <a:spcBef>
                <a:spcPts val="900"/>
              </a:spcBef>
              <a:buSzPct val="25000"/>
            </a:pPr>
            <a:r>
              <a:rPr lang="en-US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Routine Care and Prevention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654282" y="3143299"/>
            <a:ext cx="155718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457200">
              <a:buSzPct val="25000"/>
            </a:pPr>
            <a:r>
              <a:rPr lang="en-US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Chronic Disease Management</a:t>
            </a:r>
          </a:p>
        </p:txBody>
      </p:sp>
      <p:sp>
        <p:nvSpPr>
          <p:cNvPr id="112" name="Shape 112"/>
          <p:cNvSpPr/>
          <p:nvPr/>
        </p:nvSpPr>
        <p:spPr>
          <a:xfrm>
            <a:off x="7301283" y="2309266"/>
            <a:ext cx="381000" cy="3514724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>
              <a:buSzPct val="25000"/>
            </a:pPr>
            <a:r>
              <a:rPr lang="en-US" b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$</a:t>
            </a: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algn="ctr" defTabSz="457200"/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7620000" y="1752600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457200">
              <a:buSzPct val="25000"/>
            </a:pPr>
            <a:r>
              <a:rPr lang="en-US" b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&gt; 50% TME        top 5%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696200" y="3886200"/>
            <a:ext cx="167639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buSzPct val="25000"/>
            </a:pPr>
            <a:r>
              <a:rPr lang="en-US" b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&lt; 50% TME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3493076" y="1082785"/>
            <a:ext cx="3124201" cy="1250947"/>
            <a:chOff x="2230" y="325"/>
            <a:chExt cx="1968" cy="787"/>
          </a:xfrm>
        </p:grpSpPr>
        <p:sp>
          <p:nvSpPr>
            <p:cNvPr id="116" name="Shape 116"/>
            <p:cNvSpPr txBox="1"/>
            <p:nvPr/>
          </p:nvSpPr>
          <p:spPr>
            <a:xfrm>
              <a:off x="2230" y="882"/>
              <a:ext cx="383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457200">
                <a:buSzPct val="25000"/>
              </a:pPr>
              <a:r>
                <a:rPr lang="en-US" b="1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RN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3045" y="881"/>
              <a:ext cx="623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457200">
                <a:buSzPct val="25000"/>
              </a:pPr>
              <a:r>
                <a:rPr lang="en-US" b="1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 LICSW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2579" y="349"/>
              <a:ext cx="583" cy="2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457200">
                <a:buSzPct val="25000"/>
              </a:pPr>
              <a:r>
                <a:rPr lang="en-US" b="1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 CHW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3334" y="325"/>
              <a:ext cx="864" cy="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 defTabSz="457200">
                <a:buSzPct val="25000"/>
              </a:pPr>
              <a:r>
                <a:rPr lang="en-US" sz="1600" dirty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Complex Care Mgmt Team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2779" y="534"/>
              <a:ext cx="86" cy="8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228600" y="6400800"/>
            <a:ext cx="3063874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81000" y="4191000"/>
            <a:ext cx="184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endParaRPr b="1" u="sng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978852" y="2145202"/>
            <a:ext cx="136524" cy="136524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715296" y="2141010"/>
            <a:ext cx="116730" cy="136186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299369" y="1437200"/>
            <a:ext cx="381000" cy="211589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b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$</a:t>
            </a:r>
          </a:p>
        </p:txBody>
      </p:sp>
      <p:sp>
        <p:nvSpPr>
          <p:cNvPr id="126" name="Shape 126"/>
          <p:cNvSpPr/>
          <p:nvPr/>
        </p:nvSpPr>
        <p:spPr>
          <a:xfrm>
            <a:off x="1203195" y="5918736"/>
            <a:ext cx="661334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457200">
              <a:buSzPct val="25000"/>
            </a:pPr>
            <a:r>
              <a:rPr lang="en-US" sz="2000" b="1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Care Management Staff Model – Top 5 - 10%</a:t>
            </a:r>
          </a:p>
        </p:txBody>
      </p:sp>
      <p:sp>
        <p:nvSpPr>
          <p:cNvPr id="127" name="Shape 127"/>
          <p:cNvSpPr/>
          <p:nvPr/>
        </p:nvSpPr>
        <p:spPr>
          <a:xfrm>
            <a:off x="1194070" y="332143"/>
            <a:ext cx="775942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defTabSz="457200">
              <a:buSzPct val="25000"/>
            </a:pPr>
            <a:r>
              <a:rPr lang="en-US" sz="2800" dirty="0">
                <a:solidFill>
                  <a:srgbClr val="5F497A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CHT Model – Who are we focused on?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28601" y="6349862"/>
            <a:ext cx="8724898" cy="8416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defTabSz="457200">
              <a:buSzPct val="25000"/>
            </a:pPr>
            <a:r>
              <a:rPr lang="en-US" sz="1200" i="1" u="sng" dirty="0" smtClean="0">
                <a:solidFill>
                  <a:prstClr val="black"/>
                </a:solidFill>
              </a:rPr>
              <a:t>Source</a:t>
            </a:r>
            <a:r>
              <a:rPr lang="en-US" sz="1200" i="1" dirty="0">
                <a:solidFill>
                  <a:prstClr val="black"/>
                </a:solidFill>
              </a:rPr>
              <a:t>: Adapted from Carr, E. (2015). Building a Complex Care Management Program to Support Primary Care [PowerPoint slides]. Retrieved from https://www.ctc-ri.org/content/2015-annual-learning-collaborative-presentations-and-additional-resource-materials</a:t>
            </a:r>
          </a:p>
          <a:p>
            <a:pPr defTabSz="457200">
              <a:buSzPct val="25000"/>
            </a:pPr>
            <a:endParaRPr lang="en-US" sz="1400" i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2400" y="1863968"/>
            <a:ext cx="2461846" cy="406790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457200"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Acute Illness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Chronic Disease 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Under-use of PCP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 smtClean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Over/Misuse </a:t>
            </a: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of ED/Inpatient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Social disconnection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Substance Abuse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Mental Health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Disabilities</a:t>
            </a:r>
          </a:p>
          <a:p>
            <a:pPr algn="ctr" defTabSz="457200">
              <a:spcBef>
                <a:spcPts val="700"/>
              </a:spcBef>
              <a:buSzPct val="25000"/>
            </a:pPr>
            <a:r>
              <a:rPr lang="en-US" sz="1400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Poverty</a:t>
            </a:r>
          </a:p>
          <a:p>
            <a:pPr defTabSz="457200"/>
            <a:endParaRPr sz="1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616143" y="1275618"/>
            <a:ext cx="1524000" cy="93784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defTabSz="457200">
              <a:buSzPct val="25000"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Drivers of Cost</a:t>
            </a:r>
          </a:p>
        </p:txBody>
      </p:sp>
      <p:sp>
        <p:nvSpPr>
          <p:cNvPr id="131" name="Shape 131"/>
          <p:cNvSpPr/>
          <p:nvPr/>
        </p:nvSpPr>
        <p:spPr>
          <a:xfrm>
            <a:off x="2469173" y="1330946"/>
            <a:ext cx="1348153" cy="433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endParaRPr sz="14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32" name="Shape 132"/>
          <p:cNvCxnSpPr/>
          <p:nvPr/>
        </p:nvCxnSpPr>
        <p:spPr>
          <a:xfrm>
            <a:off x="3118338" y="4419600"/>
            <a:ext cx="2590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Shape 133"/>
          <p:cNvCxnSpPr/>
          <p:nvPr/>
        </p:nvCxnSpPr>
        <p:spPr>
          <a:xfrm rot="10800000" flipH="1">
            <a:off x="4080378" y="2240851"/>
            <a:ext cx="695903" cy="361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Shape 134"/>
          <p:cNvSpPr/>
          <p:nvPr/>
        </p:nvSpPr>
        <p:spPr>
          <a:xfrm rot="10800000">
            <a:off x="5900371" y="3940602"/>
            <a:ext cx="1348153" cy="433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9966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endParaRPr sz="14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 rot="10800000">
            <a:off x="5802923" y="1639492"/>
            <a:ext cx="1348153" cy="433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endParaRPr sz="14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243503" y="1771546"/>
            <a:ext cx="1060316" cy="104085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defTabSz="457200">
              <a:buSzPct val="25000"/>
            </a:pPr>
            <a:r>
              <a:rPr lang="en-US" b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5%</a:t>
            </a:r>
          </a:p>
          <a:p>
            <a:pPr defTabSz="457200">
              <a:spcBef>
                <a:spcPts val="400"/>
              </a:spcBef>
            </a:pPr>
            <a:endParaRPr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3888444" y="2668482"/>
            <a:ext cx="107976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Shape 138"/>
          <p:cNvSpPr/>
          <p:nvPr/>
        </p:nvSpPr>
        <p:spPr>
          <a:xfrm rot="10800000">
            <a:off x="3849533" y="2271666"/>
            <a:ext cx="1118680" cy="389110"/>
          </a:xfrm>
          <a:prstGeom prst="flowChartManualOperation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endParaRPr sz="14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4241415" y="233517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defTabSz="457200">
              <a:buSzPct val="25000"/>
            </a:pPr>
            <a:r>
              <a:rPr lang="en-US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10%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577827" y="225612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defTabSz="457200">
              <a:buSzPct val="25000"/>
            </a:pPr>
            <a:r>
              <a:rPr lang="en-US" sz="1400" dirty="0">
                <a:solidFill>
                  <a:srgbClr val="DF8103"/>
                </a:solidFill>
                <a:ea typeface="Calibri"/>
                <a:cs typeface="Calibri"/>
                <a:sym typeface="Calibri"/>
              </a:rPr>
              <a:t>Rising Risk </a:t>
            </a:r>
          </a:p>
          <a:p>
            <a:pPr defTabSz="457200">
              <a:spcBef>
                <a:spcPts val="400"/>
              </a:spcBef>
              <a:buSzPct val="25000"/>
            </a:pPr>
            <a:r>
              <a:rPr lang="en-US" sz="1400" dirty="0">
                <a:solidFill>
                  <a:srgbClr val="DF8103"/>
                </a:solidFill>
                <a:ea typeface="Calibri"/>
                <a:cs typeface="Calibri"/>
                <a:sym typeface="Calibri"/>
              </a:rPr>
              <a:t>Cohort</a:t>
            </a:r>
          </a:p>
        </p:txBody>
      </p:sp>
      <p:cxnSp>
        <p:nvCxnSpPr>
          <p:cNvPr id="141" name="Shape 141"/>
          <p:cNvCxnSpPr/>
          <p:nvPr/>
        </p:nvCxnSpPr>
        <p:spPr>
          <a:xfrm rot="10800000" flipH="1">
            <a:off x="3242605" y="2518864"/>
            <a:ext cx="554477" cy="29183"/>
          </a:xfrm>
          <a:prstGeom prst="straightConnector1">
            <a:avLst/>
          </a:prstGeom>
          <a:solidFill>
            <a:schemeClr val="accent1"/>
          </a:solidFill>
          <a:ln w="19050" cap="flat" cmpd="sng">
            <a:solidFill>
              <a:srgbClr val="E2AC0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722" y="154631"/>
            <a:ext cx="1986842" cy="76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8403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CTC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RI CHT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2 Workflow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Shape 149"/>
          <p:cNvGrpSpPr/>
          <p:nvPr/>
        </p:nvGrpSpPr>
        <p:grpSpPr>
          <a:xfrm>
            <a:off x="459404" y="1627816"/>
            <a:ext cx="8225189" cy="4470729"/>
            <a:chOff x="2204" y="27616"/>
            <a:chExt cx="8225189" cy="4470729"/>
          </a:xfrm>
        </p:grpSpPr>
        <p:sp>
          <p:nvSpPr>
            <p:cNvPr id="150" name="Shape 150"/>
            <p:cNvSpPr/>
            <p:nvPr/>
          </p:nvSpPr>
          <p:spPr>
            <a:xfrm>
              <a:off x="2204" y="27616"/>
              <a:ext cx="3407568" cy="1363027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683718" y="27616"/>
              <a:ext cx="2044541" cy="136302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19675" rIns="0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 Plan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2966790" y="143472"/>
              <a:ext cx="2828281" cy="1131312"/>
            </a:xfrm>
            <a:prstGeom prst="chevron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3532446" y="143472"/>
              <a:ext cx="1696969" cy="113131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Predictive 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Generate lists of patients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5399112" y="143472"/>
              <a:ext cx="2828281" cy="1131312"/>
            </a:xfrm>
            <a:prstGeom prst="chevron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5964767" y="143472"/>
              <a:ext cx="1696969" cy="113131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Send high risk/high cost lists to PCMH Practices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2204" y="1581466"/>
              <a:ext cx="3407568" cy="1363027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683718" y="1581466"/>
              <a:ext cx="2044541" cy="136302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19675" rIns="0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PCMH Practice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2966790" y="1697325"/>
              <a:ext cx="2828281" cy="1131312"/>
            </a:xfrm>
            <a:prstGeom prst="chevron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3532446" y="1697325"/>
              <a:ext cx="1696969" cy="113131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8875" rIns="0" bIns="88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en-US" sz="1400" b="1" dirty="0">
                  <a:ea typeface="Calibri"/>
                  <a:cs typeface="Calibri"/>
                  <a:sym typeface="Calibri"/>
                </a:rPr>
                <a:t>Identify  patients from payer lists, provider referrals, and practice based </a:t>
              </a:r>
              <a:r>
                <a:rPr lang="en-US" sz="1400" b="1" dirty="0" smtClean="0">
                  <a:ea typeface="Calibri"/>
                  <a:cs typeface="Calibri"/>
                  <a:sym typeface="Calibri"/>
                </a:rPr>
                <a:t>knowledge</a:t>
              </a:r>
              <a:endParaRPr lang="en-US" sz="1400" b="1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399112" y="1697325"/>
              <a:ext cx="2828281" cy="1131312"/>
            </a:xfrm>
            <a:prstGeom prst="chevron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5964767" y="1697325"/>
              <a:ext cx="1696969" cy="113131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8875" rIns="0" bIns="88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en-US" sz="1400" b="1" dirty="0">
                  <a:ea typeface="Calibri"/>
                  <a:cs typeface="Calibri"/>
                  <a:sym typeface="Calibri"/>
                </a:rPr>
                <a:t>Complete CHT Triage tool, ask patient, and </a:t>
              </a:r>
              <a:r>
                <a:rPr lang="en-US" sz="1400" b="1" dirty="0" smtClean="0">
                  <a:ea typeface="Calibri"/>
                  <a:cs typeface="Calibri"/>
                  <a:sym typeface="Calibri"/>
                </a:rPr>
                <a:t>refer </a:t>
              </a:r>
              <a:r>
                <a:rPr lang="en-US" sz="1400" b="1" dirty="0">
                  <a:ea typeface="Calibri"/>
                  <a:cs typeface="Calibri"/>
                  <a:sym typeface="Calibri"/>
                </a:rPr>
                <a:t>to </a:t>
              </a:r>
              <a:r>
                <a:rPr lang="en-US" sz="1400" b="1" dirty="0" smtClean="0">
                  <a:ea typeface="Calibri"/>
                  <a:cs typeface="Calibri"/>
                  <a:sym typeface="Calibri"/>
                </a:rPr>
                <a:t>CHT</a:t>
              </a:r>
              <a:endParaRPr lang="en-US" sz="1400" b="1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204" y="3135318"/>
              <a:ext cx="3407568" cy="1363027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683718" y="3135318"/>
              <a:ext cx="2044541" cy="136302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19675" rIns="0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Health Team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2966790" y="3251175"/>
              <a:ext cx="2828281" cy="1131312"/>
            </a:xfrm>
            <a:prstGeom prst="chevron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3532446" y="3251175"/>
              <a:ext cx="1696969" cy="113131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8875" rIns="0" bIns="88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4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Import referral  into patient registry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Triage referral</a:t>
              </a:r>
              <a:endPara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 outreach &amp; engage patients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5399112" y="3251175"/>
              <a:ext cx="2828281" cy="1131312"/>
            </a:xfrm>
            <a:prstGeom prst="chevron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5964767" y="3251175"/>
              <a:ext cx="1696969" cy="1131312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8875" rIns="0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Meet with patients in home, community, </a:t>
              </a:r>
              <a:r>
                <a:rPr lang="en-US" sz="1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office </a:t>
              </a:r>
              <a:r>
                <a:rPr lang="en-US" sz="1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facility </a:t>
              </a:r>
              <a:endPara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Case conference/coordinate with PCMH &amp; HP</a:t>
              </a:r>
              <a:endPara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2146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CTC-RI CHT Intervention</a:t>
            </a:r>
            <a:endParaRPr lang="en-US"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Shape 190"/>
          <p:cNvGrpSpPr/>
          <p:nvPr/>
        </p:nvGrpSpPr>
        <p:grpSpPr>
          <a:xfrm>
            <a:off x="228600" y="1828800"/>
            <a:ext cx="8458196" cy="4026618"/>
            <a:chOff x="0" y="119393"/>
            <a:chExt cx="8458196" cy="4026618"/>
          </a:xfrm>
        </p:grpSpPr>
        <p:sp>
          <p:nvSpPr>
            <p:cNvPr id="191" name="Shape 191"/>
            <p:cNvSpPr/>
            <p:nvPr/>
          </p:nvSpPr>
          <p:spPr>
            <a:xfrm>
              <a:off x="4589837" y="2214664"/>
              <a:ext cx="3778570" cy="193134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5767560" y="2557793"/>
              <a:ext cx="2556698" cy="1419127"/>
            </a:xfrm>
            <a:prstGeom prst="rect">
              <a:avLst/>
            </a:prstGeom>
            <a:noFill/>
            <a:ln>
              <a:noFill/>
            </a:ln>
          </p:spPr>
          <p:txBody>
            <a:bodyPr lIns="640075" tIns="0" rIns="0" bIns="685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Advocacy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Health Coaching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Case Management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 Coordination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Crisis Intervention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91446" y="2377433"/>
              <a:ext cx="3954785" cy="173736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129609" y="2849940"/>
              <a:ext cx="2692021" cy="1226697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Referral </a:t>
              </a:r>
              <a:r>
                <a:rPr lang="en-US" sz="20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Reason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 Plan Outcomes</a:t>
              </a:r>
              <a:endPara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 of Success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4447711" y="119393"/>
              <a:ext cx="4010485" cy="173318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5642948" y="157466"/>
              <a:ext cx="2777177" cy="1223745"/>
            </a:xfrm>
            <a:prstGeom prst="rect">
              <a:avLst/>
            </a:prstGeom>
            <a:noFill/>
            <a:ln>
              <a:noFill/>
            </a:ln>
          </p:spPr>
          <p:txBody>
            <a:bodyPr lIns="548625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Barriers problems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Interventions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 up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Outcomes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184186"/>
              <a:ext cx="4216645" cy="18229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40045" y="224232"/>
              <a:ext cx="2871562" cy="1287148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Outreach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Engagement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Releases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Standardized Screens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2501321" y="268275"/>
              <a:ext cx="1860457" cy="18604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3046235" y="813189"/>
              <a:ext cx="1315541" cy="1315541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Assessments</a:t>
              </a:r>
            </a:p>
          </p:txBody>
        </p:sp>
        <p:sp>
          <p:nvSpPr>
            <p:cNvPr id="201" name="Shape 201"/>
            <p:cNvSpPr/>
            <p:nvPr/>
          </p:nvSpPr>
          <p:spPr>
            <a:xfrm rot="5400000">
              <a:off x="4447712" y="268275"/>
              <a:ext cx="1860457" cy="18604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4447712" y="813189"/>
              <a:ext cx="1315541" cy="1315541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Care Plan</a:t>
              </a:r>
            </a:p>
          </p:txBody>
        </p:sp>
        <p:sp>
          <p:nvSpPr>
            <p:cNvPr id="203" name="Shape 203"/>
            <p:cNvSpPr/>
            <p:nvPr/>
          </p:nvSpPr>
          <p:spPr>
            <a:xfrm rot="10800000">
              <a:off x="4447712" y="2214665"/>
              <a:ext cx="1860457" cy="18604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447712" y="2214666"/>
              <a:ext cx="1315541" cy="1315541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</a:p>
          </p:txBody>
        </p:sp>
        <p:sp>
          <p:nvSpPr>
            <p:cNvPr id="205" name="Shape 205"/>
            <p:cNvSpPr/>
            <p:nvPr/>
          </p:nvSpPr>
          <p:spPr>
            <a:xfrm rot="-5400000">
              <a:off x="2501321" y="2214665"/>
              <a:ext cx="1860457" cy="18604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3046235" y="2214666"/>
              <a:ext cx="1315541" cy="1315541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Discharge Summary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4078166" y="1784999"/>
              <a:ext cx="642351" cy="5585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3"/>
                    <a:pt x="25367" y="12492"/>
                    <a:pt x="51107" y="8230"/>
                  </a:cubicBezTo>
                  <a:cubicBezTo>
                    <a:pt x="76847" y="3969"/>
                    <a:pt x="101960" y="18574"/>
                    <a:pt x="110520" y="42783"/>
                  </a:cubicBezTo>
                  <a:lnTo>
                    <a:pt x="116427" y="42783"/>
                  </a:lnTo>
                  <a:lnTo>
                    <a:pt x="106956" y="59999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5"/>
                    <a:pt x="68571" y="19474"/>
                    <a:pt x="50447" y="23561"/>
                  </a:cubicBezTo>
                  <a:cubicBezTo>
                    <a:pt x="32323" y="27648"/>
                    <a:pt x="19565" y="42701"/>
                    <a:pt x="19565" y="59999"/>
                  </a:cubicBezTo>
                  <a:close/>
                </a:path>
              </a:pathLst>
            </a:cu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rot="10800000">
              <a:off x="4078165" y="1999833"/>
              <a:ext cx="642351" cy="5585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3"/>
                    <a:pt x="25367" y="12492"/>
                    <a:pt x="51107" y="8230"/>
                  </a:cubicBezTo>
                  <a:cubicBezTo>
                    <a:pt x="76847" y="3969"/>
                    <a:pt x="101960" y="18574"/>
                    <a:pt x="110520" y="42783"/>
                  </a:cubicBezTo>
                  <a:lnTo>
                    <a:pt x="116427" y="42783"/>
                  </a:lnTo>
                  <a:lnTo>
                    <a:pt x="106956" y="59999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5"/>
                    <a:pt x="68571" y="19474"/>
                    <a:pt x="50447" y="23561"/>
                  </a:cubicBezTo>
                  <a:cubicBezTo>
                    <a:pt x="32323" y="27648"/>
                    <a:pt x="19565" y="42701"/>
                    <a:pt x="19565" y="59999"/>
                  </a:cubicBezTo>
                  <a:close/>
                </a:path>
              </a:pathLst>
            </a:cu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829800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534399" cy="639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 of PCMH Team </a:t>
            </a:r>
            <a:r>
              <a:rPr lang="en-US" sz="2400" b="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 and Responsibilities </a:t>
            </a:r>
            <a:r>
              <a:rPr lang="en-US" sz="19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9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97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Shape 1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730159"/>
              </p:ext>
            </p:extLst>
          </p:nvPr>
        </p:nvGraphicFramePr>
        <p:xfrm>
          <a:off x="609600" y="905415"/>
          <a:ext cx="8229599" cy="526678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577891"/>
                <a:gridCol w="2826044"/>
                <a:gridCol w="2825664"/>
              </a:tblGrid>
              <a:tr h="42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Behavioral Health Care Manager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Community </a:t>
                      </a:r>
                      <a:r>
                        <a:rPr lang="en-US" sz="1600" u="none" strike="noStrike" cap="none" dirty="0" smtClean="0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en-US" sz="1600" u="none" strike="noStrike" cap="none" baseline="0" dirty="0" smtClean="0">
                          <a:solidFill>
                            <a:schemeClr val="bg1"/>
                          </a:solidFill>
                        </a:rPr>
                        <a:t> Worker</a:t>
                      </a:r>
                      <a:endParaRPr lang="en-US"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Nurse Care Manager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3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Assess substance use, mental health needs and assess patient readiness for change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Meet with patient during hospitalization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Care plan development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Address anxiety, depression and substance use needs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Arrange post-acute home visit and other home visits as needed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Integrate care among various providers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Coach behavior change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/>
                        <a:t>Appointment reminders and accompaniment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Assess degree of support required : diabetes, COPD, etc.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Address systemic barriers to care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/>
                        <a:t>Arrange transportation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Arrange consults for nutrition, pulmonary, etc.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Integrated care among various providers especially BH providers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/>
                        <a:t>Arrange entitlements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Arrange and coordinate care with VNA, assisted living, post-acute care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Care plan development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/>
                        <a:t>Link to community resources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Coach patient re: med adherence and self-care strategies 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/>
                        <a:t>Teach patients self-monitoring strategies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Care Plan development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</a:p>
                  </a:txBody>
                  <a:tcPr marL="68575" marR="685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9119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3276600" cy="1219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CTC-RI CHT Referral Triage Tool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3184"/>
            <a:ext cx="5215856" cy="3945616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4665234" cy="2473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73" y="2286000"/>
            <a:ext cx="562053" cy="276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7544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u="sng" dirty="0"/>
              <a:t>Source</a:t>
            </a:r>
            <a:r>
              <a:rPr lang="en-US" sz="1200" i="1" dirty="0"/>
              <a:t>: Adapted from Cambridge Health Alliance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882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CHT Proposal 5-10-16 v10 Final</Template>
  <TotalTime>4459</TotalTime>
  <Words>1766</Words>
  <Application>Microsoft Office PowerPoint</Application>
  <PresentationFormat>On-screen Show (4:3)</PresentationFormat>
  <Paragraphs>328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Retrospect</vt:lpstr>
      <vt:lpstr>Office Theme</vt:lpstr>
      <vt:lpstr>1_Office Theme</vt:lpstr>
      <vt:lpstr>2_Office Theme</vt:lpstr>
      <vt:lpstr>          Community Health Teams:  Improving Health of Individuals, Families, and Communities  </vt:lpstr>
      <vt:lpstr>CTC-RI CHTs Phase 1 Brief Background</vt:lpstr>
      <vt:lpstr>CTC-RI CHTs Phase 1 Brief Background</vt:lpstr>
      <vt:lpstr>CTC New CHT Model Phase 2 Reorganized per Recommendations</vt:lpstr>
      <vt:lpstr>PowerPoint Presentation</vt:lpstr>
      <vt:lpstr>CTC – RI CHT Phase 2 Workflow</vt:lpstr>
      <vt:lpstr>CTC-RI CHT Intervention</vt:lpstr>
      <vt:lpstr>Extension of PCMH Team Roles and Responsibilities  </vt:lpstr>
      <vt:lpstr>CTC-RI CHT Referral Triage Tool</vt:lpstr>
      <vt:lpstr>South CHT Patients Served  n=185 7/1/16 – 12/31/16</vt:lpstr>
      <vt:lpstr>South CHT Triage Tool Scores n=185 engaged</vt:lpstr>
      <vt:lpstr>South CHT Patients  High Risk of IP/ED  n=88  7/1/16 – 12/31/16 </vt:lpstr>
      <vt:lpstr>South CHT Patients Engaged n=162 7/1/16 – 12/31/16</vt:lpstr>
      <vt:lpstr>South CHT Patients Engaged n=162 7/1/16 – 12/31/16</vt:lpstr>
      <vt:lpstr>South CHT Care Plan Outcomes n=162 7/1/16 – 12/31/16</vt:lpstr>
      <vt:lpstr>CTC-RI CHT   Measuring Consistency &amp; Efficiency</vt:lpstr>
      <vt:lpstr>CTC-RI CHT Measurement Activities</vt:lpstr>
      <vt:lpstr>  Community Health Program</vt:lpstr>
      <vt:lpstr>PowerPoint Presentation</vt:lpstr>
      <vt:lpstr>What’s Next?  How’s Your Health Fabulous 5</vt:lpstr>
      <vt:lpstr>Questions?</vt:lpstr>
    </vt:vector>
  </TitlesOfParts>
  <Company>South County Hospital HealthCare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vdiadmin</dc:creator>
  <cp:lastModifiedBy>vdiadmin</cp:lastModifiedBy>
  <cp:revision>202</cp:revision>
  <cp:lastPrinted>2017-03-07T21:42:24Z</cp:lastPrinted>
  <dcterms:created xsi:type="dcterms:W3CDTF">2016-11-16T18:54:54Z</dcterms:created>
  <dcterms:modified xsi:type="dcterms:W3CDTF">2017-03-07T21:50:40Z</dcterms:modified>
</cp:coreProperties>
</file>