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690"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Garamond" panose="02020404030301010803" pitchFamily="18" charset="0"/>
      <p:regular r:id="rId45"/>
      <p:bold r:id="rId46"/>
      <p: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4704D26-6028-4844-BF34-D3C99D524B20}">
  <a:tblStyle styleId="{D4704D26-6028-4844-BF34-D3C99D524B20}"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7" d="100"/>
          <a:sy n="157" d="100"/>
        </p:scale>
        <p:origin x="1362"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20741390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9" name="Shape 3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4" name="Shape 3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4" name="Shape 3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Model for the top 5% - That’s a lot of staff for the 5% cohort – noting that we will not work with every patient in the 5%</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We are working towards this in our site-based primary care teams</a:t>
            </a:r>
          </a:p>
        </p:txBody>
      </p:sp>
      <p:sp>
        <p:nvSpPr>
          <p:cNvPr id="355" name="Shape 3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15</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3" name="Shape 3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94" name="Shape 3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16</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0" name="Shape 4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231775" marR="0" lvl="0" indent="-231775" algn="l" rtl="0">
              <a:lnSpc>
                <a:spcPct val="80000"/>
              </a:lnSpc>
              <a:spcBef>
                <a:spcPts val="0"/>
              </a:spcBef>
              <a:spcAft>
                <a:spcPts val="0"/>
              </a:spcAft>
              <a:buClr>
                <a:schemeClr val="dk1"/>
              </a:buClr>
              <a:buSzPct val="97222"/>
              <a:buFont typeface="Arial"/>
              <a:buChar char="•"/>
            </a:pPr>
            <a:r>
              <a:rPr lang="en" sz="1750" b="0" i="0" u="none" strike="noStrike" cap="none">
                <a:solidFill>
                  <a:schemeClr val="dk1"/>
                </a:solidFill>
                <a:latin typeface="Calibri"/>
                <a:ea typeface="Calibri"/>
                <a:cs typeface="Calibri"/>
                <a:sym typeface="Calibri"/>
              </a:rPr>
              <a:t>Care Management is </a:t>
            </a:r>
            <a:r>
              <a:rPr lang="en" sz="1750" b="0" i="1" u="none" strike="noStrike" cap="none">
                <a:solidFill>
                  <a:schemeClr val="dk1"/>
                </a:solidFill>
                <a:latin typeface="Calibri"/>
                <a:ea typeface="Calibri"/>
                <a:cs typeface="Calibri"/>
                <a:sym typeface="Calibri"/>
              </a:rPr>
              <a:t>voluntary</a:t>
            </a:r>
            <a:r>
              <a:rPr lang="en" sz="1750" b="0" i="0" u="none" strike="noStrike" cap="none">
                <a:solidFill>
                  <a:schemeClr val="dk1"/>
                </a:solidFill>
                <a:latin typeface="Calibri"/>
                <a:ea typeface="Calibri"/>
                <a:cs typeface="Calibri"/>
                <a:sym typeface="Calibri"/>
              </a:rPr>
              <a:t> for patients</a:t>
            </a:r>
          </a:p>
          <a:p>
            <a:pPr marL="231775" marR="0" lvl="0" indent="-231775" algn="l" rtl="0">
              <a:lnSpc>
                <a:spcPct val="80000"/>
              </a:lnSpc>
              <a:spcBef>
                <a:spcPts val="600"/>
              </a:spcBef>
              <a:spcAft>
                <a:spcPts val="0"/>
              </a:spcAft>
              <a:buClr>
                <a:schemeClr val="dk1"/>
              </a:buClr>
              <a:buFont typeface="Arial"/>
              <a:buNone/>
            </a:pPr>
            <a:endParaRPr sz="937" b="0" i="0" u="none" strike="noStrike" cap="none">
              <a:solidFill>
                <a:schemeClr val="dk1"/>
              </a:solidFill>
              <a:latin typeface="Calibri"/>
              <a:ea typeface="Calibri"/>
              <a:cs typeface="Calibri"/>
              <a:sym typeface="Calibri"/>
            </a:endParaRPr>
          </a:p>
          <a:p>
            <a:pPr marL="231775" marR="0" lvl="0" indent="-231775" algn="l" rtl="0">
              <a:lnSpc>
                <a:spcPct val="80000"/>
              </a:lnSpc>
              <a:spcBef>
                <a:spcPts val="600"/>
              </a:spcBef>
              <a:spcAft>
                <a:spcPts val="0"/>
              </a:spcAft>
              <a:buClr>
                <a:schemeClr val="dk1"/>
              </a:buClr>
              <a:buSzPct val="97222"/>
              <a:buFont typeface="Arial"/>
              <a:buChar char="•"/>
            </a:pPr>
            <a:r>
              <a:rPr lang="en" sz="1750" b="0" i="0" u="none" strike="noStrike" cap="none">
                <a:solidFill>
                  <a:schemeClr val="dk1"/>
                </a:solidFill>
                <a:latin typeface="Calibri"/>
                <a:ea typeface="Calibri"/>
                <a:cs typeface="Calibri"/>
                <a:sym typeface="Calibri"/>
              </a:rPr>
              <a:t>Care Managers: </a:t>
            </a:r>
          </a:p>
          <a:p>
            <a:pPr marL="973138" marR="0" lvl="2" indent="-236537" algn="l" rtl="0">
              <a:lnSpc>
                <a:spcPct val="80000"/>
              </a:lnSpc>
              <a:spcBef>
                <a:spcPts val="600"/>
              </a:spcBef>
              <a:spcAft>
                <a:spcPts val="0"/>
              </a:spcAft>
              <a:buClr>
                <a:schemeClr val="dk1"/>
              </a:buClr>
              <a:buSzPct val="104166"/>
              <a:buFont typeface="Arial"/>
              <a:buChar char="•"/>
            </a:pPr>
            <a:r>
              <a:rPr lang="en" sz="1750" b="0" i="0" u="sng" strike="noStrike" cap="none">
                <a:solidFill>
                  <a:schemeClr val="dk1"/>
                </a:solidFill>
                <a:latin typeface="Calibri"/>
                <a:ea typeface="Calibri"/>
                <a:cs typeface="Calibri"/>
                <a:sym typeface="Calibri"/>
              </a:rPr>
              <a:t>Develop</a:t>
            </a:r>
            <a:r>
              <a:rPr lang="en" sz="1875" b="0" i="0" u="none" strike="noStrike" cap="none">
                <a:solidFill>
                  <a:schemeClr val="dk1"/>
                </a:solidFill>
                <a:latin typeface="Calibri"/>
                <a:ea typeface="Calibri"/>
                <a:cs typeface="Calibri"/>
                <a:sym typeface="Calibri"/>
              </a:rPr>
              <a:t> care plans with patients</a:t>
            </a:r>
          </a:p>
          <a:p>
            <a:pPr marL="973138" marR="0" lvl="2" indent="-236537" algn="l" rtl="0">
              <a:lnSpc>
                <a:spcPct val="80000"/>
              </a:lnSpc>
              <a:spcBef>
                <a:spcPts val="600"/>
              </a:spcBef>
              <a:spcAft>
                <a:spcPts val="0"/>
              </a:spcAft>
              <a:buClr>
                <a:schemeClr val="dk1"/>
              </a:buClr>
              <a:buSzPct val="97222"/>
              <a:buFont typeface="Arial"/>
              <a:buChar char="•"/>
            </a:pPr>
            <a:r>
              <a:rPr lang="en" sz="1750" b="0" i="0" u="sng" strike="noStrike" cap="none">
                <a:solidFill>
                  <a:schemeClr val="dk1"/>
                </a:solidFill>
                <a:latin typeface="Calibri"/>
                <a:ea typeface="Calibri"/>
                <a:cs typeface="Calibri"/>
                <a:sym typeface="Calibri"/>
              </a:rPr>
              <a:t>Build</a:t>
            </a:r>
            <a:r>
              <a:rPr lang="en" sz="1750" b="0" i="0" u="none" strike="noStrike" cap="none">
                <a:solidFill>
                  <a:schemeClr val="dk1"/>
                </a:solidFill>
                <a:latin typeface="Calibri"/>
                <a:ea typeface="Calibri"/>
                <a:cs typeface="Calibri"/>
                <a:sym typeface="Calibri"/>
              </a:rPr>
              <a:t> and cultivate a care team </a:t>
            </a:r>
          </a:p>
          <a:p>
            <a:pPr marL="973138" marR="0" lvl="2" indent="-236537" algn="l" rtl="0">
              <a:lnSpc>
                <a:spcPct val="80000"/>
              </a:lnSpc>
              <a:spcBef>
                <a:spcPts val="600"/>
              </a:spcBef>
              <a:spcAft>
                <a:spcPts val="0"/>
              </a:spcAft>
              <a:buClr>
                <a:schemeClr val="dk1"/>
              </a:buClr>
              <a:buSzPct val="97222"/>
              <a:buFont typeface="Arial"/>
              <a:buChar char="•"/>
            </a:pPr>
            <a:r>
              <a:rPr lang="en" sz="1750" b="0" i="0" u="sng" strike="noStrike" cap="none">
                <a:solidFill>
                  <a:schemeClr val="dk1"/>
                </a:solidFill>
                <a:latin typeface="Calibri"/>
                <a:ea typeface="Calibri"/>
                <a:cs typeface="Calibri"/>
                <a:sym typeface="Calibri"/>
              </a:rPr>
              <a:t>Coordinate</a:t>
            </a:r>
            <a:r>
              <a:rPr lang="en" sz="1750" b="0" i="0" u="none" strike="noStrike" cap="none">
                <a:solidFill>
                  <a:schemeClr val="dk1"/>
                </a:solidFill>
                <a:latin typeface="Calibri"/>
                <a:ea typeface="Calibri"/>
                <a:cs typeface="Calibri"/>
                <a:sym typeface="Calibri"/>
              </a:rPr>
              <a:t> care amongst providers &amp; settings</a:t>
            </a:r>
          </a:p>
          <a:p>
            <a:pPr marL="973138" marR="0" lvl="2" indent="-236537" algn="l" rtl="0">
              <a:lnSpc>
                <a:spcPct val="80000"/>
              </a:lnSpc>
              <a:spcBef>
                <a:spcPts val="600"/>
              </a:spcBef>
              <a:spcAft>
                <a:spcPts val="0"/>
              </a:spcAft>
              <a:buClr>
                <a:schemeClr val="dk1"/>
              </a:buClr>
              <a:buSzPct val="97222"/>
              <a:buFont typeface="Arial"/>
              <a:buChar char="•"/>
            </a:pPr>
            <a:r>
              <a:rPr lang="en" sz="1750" b="0" i="0" u="sng" strike="noStrike" cap="none">
                <a:solidFill>
                  <a:schemeClr val="dk1"/>
                </a:solidFill>
                <a:latin typeface="Calibri"/>
                <a:ea typeface="Calibri"/>
                <a:cs typeface="Calibri"/>
                <a:sym typeface="Calibri"/>
              </a:rPr>
              <a:t>Educate</a:t>
            </a:r>
            <a:r>
              <a:rPr lang="en" sz="1750" b="0" i="0" u="none" strike="noStrike" cap="none">
                <a:solidFill>
                  <a:schemeClr val="dk1"/>
                </a:solidFill>
                <a:latin typeface="Calibri"/>
                <a:ea typeface="Calibri"/>
                <a:cs typeface="Calibri"/>
                <a:sym typeface="Calibri"/>
              </a:rPr>
              <a:t> and coach  patients to achieve care plan goals </a:t>
            </a:r>
          </a:p>
          <a:p>
            <a:pPr marL="973138" marR="0" lvl="2" indent="-236537" algn="l" rtl="0">
              <a:lnSpc>
                <a:spcPct val="80000"/>
              </a:lnSpc>
              <a:spcBef>
                <a:spcPts val="600"/>
              </a:spcBef>
              <a:spcAft>
                <a:spcPts val="0"/>
              </a:spcAft>
              <a:buClr>
                <a:schemeClr val="dk1"/>
              </a:buClr>
              <a:buSzPct val="97222"/>
              <a:buFont typeface="Arial"/>
              <a:buChar char="•"/>
            </a:pPr>
            <a:r>
              <a:rPr lang="en" sz="1750" b="0" i="0" u="sng" strike="noStrike" cap="none">
                <a:solidFill>
                  <a:schemeClr val="dk1"/>
                </a:solidFill>
                <a:latin typeface="Calibri"/>
                <a:ea typeface="Calibri"/>
                <a:cs typeface="Calibri"/>
                <a:sym typeface="Calibri"/>
              </a:rPr>
              <a:t>Assist</a:t>
            </a:r>
            <a:r>
              <a:rPr lang="en" sz="1750" b="0" i="0" u="none" strike="noStrike" cap="none">
                <a:solidFill>
                  <a:schemeClr val="dk1"/>
                </a:solidFill>
                <a:latin typeface="Calibri"/>
                <a:ea typeface="Calibri"/>
                <a:cs typeface="Calibri"/>
                <a:sym typeface="Calibri"/>
              </a:rPr>
              <a:t> patients in getting access (symptom consultation, arrange appts, etc…)</a:t>
            </a:r>
          </a:p>
          <a:p>
            <a:pPr marL="973138" marR="0" lvl="2" indent="-236537" algn="l" rtl="0">
              <a:lnSpc>
                <a:spcPct val="80000"/>
              </a:lnSpc>
              <a:spcBef>
                <a:spcPts val="600"/>
              </a:spcBef>
              <a:spcAft>
                <a:spcPts val="0"/>
              </a:spcAft>
              <a:buClr>
                <a:schemeClr val="dk1"/>
              </a:buClr>
              <a:buSzPct val="97222"/>
              <a:buFont typeface="Arial"/>
              <a:buChar char="•"/>
            </a:pPr>
            <a:r>
              <a:rPr lang="en" sz="1750" b="0" i="0" u="sng" strike="noStrike" cap="none">
                <a:solidFill>
                  <a:schemeClr val="dk1"/>
                </a:solidFill>
                <a:latin typeface="Calibri"/>
                <a:ea typeface="Calibri"/>
                <a:cs typeface="Calibri"/>
                <a:sym typeface="Calibri"/>
              </a:rPr>
              <a:t>Engage</a:t>
            </a:r>
            <a:r>
              <a:rPr lang="en" sz="1750" b="0" i="0" u="none" strike="noStrike" cap="none">
                <a:solidFill>
                  <a:schemeClr val="dk1"/>
                </a:solidFill>
                <a:latin typeface="Calibri"/>
                <a:ea typeface="Calibri"/>
                <a:cs typeface="Calibri"/>
                <a:sym typeface="Calibri"/>
              </a:rPr>
              <a:t> families, community support</a:t>
            </a:r>
          </a:p>
          <a:p>
            <a:pPr marL="973138" marR="0" lvl="2" indent="-236537" algn="l" rtl="0">
              <a:lnSpc>
                <a:spcPct val="80000"/>
              </a:lnSpc>
              <a:spcBef>
                <a:spcPts val="600"/>
              </a:spcBef>
              <a:spcAft>
                <a:spcPts val="0"/>
              </a:spcAft>
              <a:buClr>
                <a:schemeClr val="dk1"/>
              </a:buClr>
              <a:buSzPct val="97222"/>
              <a:buFont typeface="Arial"/>
              <a:buChar char="•"/>
            </a:pPr>
            <a:r>
              <a:rPr lang="en" sz="1750" b="0" i="0" u="sng" strike="noStrike" cap="none">
                <a:solidFill>
                  <a:schemeClr val="dk1"/>
                </a:solidFill>
                <a:latin typeface="Calibri"/>
                <a:ea typeface="Calibri"/>
                <a:cs typeface="Calibri"/>
                <a:sym typeface="Calibri"/>
              </a:rPr>
              <a:t>Problem Solve </a:t>
            </a:r>
            <a:r>
              <a:rPr lang="en" sz="1750" b="0" i="0" u="none" strike="noStrike" cap="none">
                <a:solidFill>
                  <a:schemeClr val="dk1"/>
                </a:solidFill>
                <a:latin typeface="Calibri"/>
                <a:ea typeface="Calibri"/>
                <a:cs typeface="Calibri"/>
                <a:sym typeface="Calibri"/>
              </a:rPr>
              <a:t>barriers to health</a:t>
            </a:r>
          </a:p>
          <a:p>
            <a:pPr marL="0" marR="0" lvl="0" indent="0" algn="l" rtl="0">
              <a:lnSpc>
                <a:spcPct val="80000"/>
              </a:lnSpc>
              <a:spcBef>
                <a:spcPts val="0"/>
              </a:spcBef>
              <a:buNone/>
            </a:pPr>
            <a:endParaRPr sz="75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3" name="Shape 4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2" name="Shape 4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5" name="Shape 4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7" name="Shape 5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518" name="Shape 5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21</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29" name="Shape 5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6" name="Shape 5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Eleni to help!</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6" name="Shape 5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8" name="Shape 5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0" name="Shape 5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Filler slide..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82" name="Shape 5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88" name="Shape 5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99" name="Shape 5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5" name="Shape 6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Sabrina and Amberly</a:t>
            </a:r>
          </a:p>
        </p:txBody>
      </p:sp>
      <p:sp>
        <p:nvSpPr>
          <p:cNvPr id="606" name="Shape 6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30</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15" name="Shape 6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Shape 6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20" name="Shape 6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33</a:t>
            </a:fld>
            <a:endParaRPr lang="en" sz="1200">
              <a:solidFill>
                <a:schemeClr val="dk1"/>
              </a:solidFill>
              <a:latin typeface="Calibri"/>
              <a:ea typeface="Calibri"/>
              <a:cs typeface="Calibri"/>
              <a:sym typeface="Calibri"/>
            </a:endParaRPr>
          </a:p>
        </p:txBody>
      </p:sp>
      <p:sp>
        <p:nvSpPr>
          <p:cNvPr id="641" name="Shape 6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42" name="Shape 64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Monica starts here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48" name="Shape 6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80" name="Shape 6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Shape 68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86" name="Shape 6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92" name="Shape 6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485" y="4342785"/>
            <a:ext cx="5487000" cy="41151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40" name="Shape 240"/>
          <p:cNvSpPr>
            <a:spLocks noGrp="1" noRot="1" noChangeAspect="1"/>
          </p:cNvSpPr>
          <p:nvPr>
            <p:ph type="sldImg" idx="2"/>
          </p:nvPr>
        </p:nvSpPr>
        <p:spPr>
          <a:xfrm>
            <a:off x="382588" y="687388"/>
            <a:ext cx="6092825" cy="34274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If we add the two concepts of complexity, complications, and costs you see something that is predicted by the above… and we see that many of us sitting here today are likely in the bottom 90% of people who use the system by cost.  Perhaps one year you have a baby or heaven forbid have a diagnosis of treatable cancer… but generally most of us stay quite a long time in the lowest 90%.  Ideally we’d like to find patients who are spending a lot… but not getting much for their money.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2"/>
        <p:cNvGrpSpPr/>
        <p:nvPr/>
      </p:nvGrpSpPr>
      <p:grpSpPr>
        <a:xfrm>
          <a:off x="0" y="0"/>
          <a:ext cx="0" cy="0"/>
          <a:chOff x="0" y="0"/>
          <a:chExt cx="0" cy="0"/>
        </a:xfrm>
      </p:grpSpPr>
      <p:sp>
        <p:nvSpPr>
          <p:cNvPr id="13" name="Shape 13"/>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txBox="1">
            <a:spLocks noGrp="1"/>
          </p:cNvSpPr>
          <p:nvPr>
            <p:ph type="body" idx="1"/>
          </p:nvPr>
        </p:nvSpPr>
        <p:spPr>
          <a:xfrm rot="5400000">
            <a:off x="2874750" y="-1217400"/>
            <a:ext cx="3394500"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5463750" y="1371628"/>
            <a:ext cx="4388700"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rot="5400000">
            <a:off x="1272750" y="-609571"/>
            <a:ext cx="4388700" cy="6019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81" name="Shape 8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82" name="Shape 82"/>
          <p:cNvSpPr txBox="1">
            <a:spLocks noGrp="1"/>
          </p:cNvSpPr>
          <p:nvPr>
            <p:ph type="sldNum" idx="12"/>
          </p:nvPr>
        </p:nvSpPr>
        <p:spPr>
          <a:xfrm>
            <a:off x="8472457" y="4663216"/>
            <a:ext cx="548700" cy="3936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Title Only">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5" name="Shape 85"/>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
        <p:nvSpPr>
          <p:cNvPr id="86" name="Shape 86"/>
          <p:cNvSpPr txBox="1">
            <a:spLocks noGrp="1"/>
          </p:cNvSpPr>
          <p:nvPr>
            <p:ph type="body" idx="1"/>
          </p:nvPr>
        </p:nvSpPr>
        <p:spPr>
          <a:xfrm>
            <a:off x="5833239" y="4792658"/>
            <a:ext cx="3310800" cy="2400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Arial"/>
              <a:buNone/>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2"/>
          </p:nvPr>
        </p:nvSpPr>
        <p:spPr>
          <a:xfrm>
            <a:off x="0" y="4792658"/>
            <a:ext cx="4382700" cy="240000"/>
          </a:xfrm>
          <a:prstGeom prst="rect">
            <a:avLst/>
          </a:prstGeom>
          <a:noFill/>
          <a:ln>
            <a:noFill/>
          </a:ln>
        </p:spPr>
        <p:txBody>
          <a:bodyPr lIns="91425" tIns="91425" rIns="91425" bIns="91425" anchor="b" anchorCtr="0"/>
          <a:lstStyle>
            <a:lvl1pPr marL="168275" marR="0" lvl="0" indent="-117475" algn="l" rtl="0">
              <a:spcBef>
                <a:spcPts val="0"/>
              </a:spcBef>
              <a:buClr>
                <a:schemeClr val="dk1"/>
              </a:buClr>
              <a:buSzPct val="100000"/>
              <a:buFont typeface="Calibri"/>
              <a:buAutoNum type="arabicParenR"/>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Title Only">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0" name="Shape 90"/>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
        <p:nvSpPr>
          <p:cNvPr id="91" name="Shape 91"/>
          <p:cNvSpPr txBox="1">
            <a:spLocks noGrp="1"/>
          </p:cNvSpPr>
          <p:nvPr>
            <p:ph type="body" idx="1"/>
          </p:nvPr>
        </p:nvSpPr>
        <p:spPr>
          <a:xfrm>
            <a:off x="5833239" y="4792658"/>
            <a:ext cx="3310800" cy="2400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Arial"/>
              <a:buNone/>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body" idx="2"/>
          </p:nvPr>
        </p:nvSpPr>
        <p:spPr>
          <a:xfrm>
            <a:off x="0" y="4792658"/>
            <a:ext cx="4382700" cy="240000"/>
          </a:xfrm>
          <a:prstGeom prst="rect">
            <a:avLst/>
          </a:prstGeom>
          <a:noFill/>
          <a:ln>
            <a:noFill/>
          </a:ln>
        </p:spPr>
        <p:txBody>
          <a:bodyPr lIns="91425" tIns="91425" rIns="91425" bIns="91425" anchor="b" anchorCtr="0"/>
          <a:lstStyle>
            <a:lvl1pPr marL="168275" marR="0" lvl="0" indent="-117475" algn="l" rtl="0">
              <a:spcBef>
                <a:spcPts val="0"/>
              </a:spcBef>
              <a:buClr>
                <a:schemeClr val="dk1"/>
              </a:buClr>
              <a:buSzPct val="100000"/>
              <a:buFont typeface="Calibri"/>
              <a:buAutoNum type="arabicParenR"/>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6_Title Only">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5" name="Shape 95"/>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
        <p:nvSpPr>
          <p:cNvPr id="96" name="Shape 96"/>
          <p:cNvSpPr txBox="1">
            <a:spLocks noGrp="1"/>
          </p:cNvSpPr>
          <p:nvPr>
            <p:ph type="body" idx="1"/>
          </p:nvPr>
        </p:nvSpPr>
        <p:spPr>
          <a:xfrm>
            <a:off x="5833239" y="4792658"/>
            <a:ext cx="3310800" cy="2400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Arial"/>
              <a:buNone/>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body" idx="2"/>
          </p:nvPr>
        </p:nvSpPr>
        <p:spPr>
          <a:xfrm>
            <a:off x="0" y="4792658"/>
            <a:ext cx="4382700" cy="240000"/>
          </a:xfrm>
          <a:prstGeom prst="rect">
            <a:avLst/>
          </a:prstGeom>
          <a:noFill/>
          <a:ln>
            <a:noFill/>
          </a:ln>
        </p:spPr>
        <p:txBody>
          <a:bodyPr lIns="91425" tIns="91425" rIns="91425" bIns="91425" anchor="b" anchorCtr="0"/>
          <a:lstStyle>
            <a:lvl1pPr marL="168275" marR="0" lvl="0" indent="-117475" algn="l" rtl="0">
              <a:spcBef>
                <a:spcPts val="0"/>
              </a:spcBef>
              <a:buClr>
                <a:schemeClr val="dk1"/>
              </a:buClr>
              <a:buSzPct val="100000"/>
              <a:buFont typeface="Calibri"/>
              <a:buAutoNum type="arabicParenR"/>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7_Title Only">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0" name="Shape 100"/>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
        <p:nvSpPr>
          <p:cNvPr id="101" name="Shape 101"/>
          <p:cNvSpPr txBox="1">
            <a:spLocks noGrp="1"/>
          </p:cNvSpPr>
          <p:nvPr>
            <p:ph type="body" idx="1"/>
          </p:nvPr>
        </p:nvSpPr>
        <p:spPr>
          <a:xfrm>
            <a:off x="5833239" y="4792658"/>
            <a:ext cx="3310800" cy="2400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Arial"/>
              <a:buNone/>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2"/>
          </p:nvPr>
        </p:nvSpPr>
        <p:spPr>
          <a:xfrm>
            <a:off x="0" y="4792658"/>
            <a:ext cx="4382700" cy="240000"/>
          </a:xfrm>
          <a:prstGeom prst="rect">
            <a:avLst/>
          </a:prstGeom>
          <a:noFill/>
          <a:ln>
            <a:noFill/>
          </a:ln>
        </p:spPr>
        <p:txBody>
          <a:bodyPr lIns="91425" tIns="91425" rIns="91425" bIns="91425" anchor="b" anchorCtr="0"/>
          <a:lstStyle>
            <a:lvl1pPr marL="168275" marR="0" lvl="0" indent="-117475" algn="l" rtl="0">
              <a:spcBef>
                <a:spcPts val="0"/>
              </a:spcBef>
              <a:buClr>
                <a:schemeClr val="dk1"/>
              </a:buClr>
              <a:buSzPct val="100000"/>
              <a:buFont typeface="Calibri"/>
              <a:buAutoNum type="arabicParenR"/>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0_Title Only">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5" name="Shape 105"/>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
        <p:nvSpPr>
          <p:cNvPr id="106" name="Shape 106"/>
          <p:cNvSpPr txBox="1">
            <a:spLocks noGrp="1"/>
          </p:cNvSpPr>
          <p:nvPr>
            <p:ph type="body" idx="1"/>
          </p:nvPr>
        </p:nvSpPr>
        <p:spPr>
          <a:xfrm>
            <a:off x="5833239" y="4792658"/>
            <a:ext cx="3310800" cy="2400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Arial"/>
              <a:buNone/>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body" idx="2"/>
          </p:nvPr>
        </p:nvSpPr>
        <p:spPr>
          <a:xfrm>
            <a:off x="0" y="4792658"/>
            <a:ext cx="4382700" cy="240000"/>
          </a:xfrm>
          <a:prstGeom prst="rect">
            <a:avLst/>
          </a:prstGeom>
          <a:noFill/>
          <a:ln>
            <a:noFill/>
          </a:ln>
        </p:spPr>
        <p:txBody>
          <a:bodyPr lIns="91425" tIns="91425" rIns="91425" bIns="91425" anchor="b" anchorCtr="0"/>
          <a:lstStyle>
            <a:lvl1pPr marL="168275" marR="0" lvl="0" indent="-117475" algn="l" rtl="0">
              <a:spcBef>
                <a:spcPts val="0"/>
              </a:spcBef>
              <a:buClr>
                <a:schemeClr val="dk1"/>
              </a:buClr>
              <a:buSzPct val="100000"/>
              <a:buFont typeface="Calibri"/>
              <a:buAutoNum type="arabicParenR"/>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1_Title Only">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0" name="Shape 110"/>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
        <p:nvSpPr>
          <p:cNvPr id="111" name="Shape 111"/>
          <p:cNvSpPr txBox="1">
            <a:spLocks noGrp="1"/>
          </p:cNvSpPr>
          <p:nvPr>
            <p:ph type="body" idx="1"/>
          </p:nvPr>
        </p:nvSpPr>
        <p:spPr>
          <a:xfrm>
            <a:off x="5833239" y="4792658"/>
            <a:ext cx="3310800" cy="2400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Arial"/>
              <a:buNone/>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body" idx="2"/>
          </p:nvPr>
        </p:nvSpPr>
        <p:spPr>
          <a:xfrm>
            <a:off x="0" y="4792658"/>
            <a:ext cx="4382700" cy="240000"/>
          </a:xfrm>
          <a:prstGeom prst="rect">
            <a:avLst/>
          </a:prstGeom>
          <a:noFill/>
          <a:ln>
            <a:noFill/>
          </a:ln>
        </p:spPr>
        <p:txBody>
          <a:bodyPr lIns="91425" tIns="91425" rIns="91425" bIns="91425" anchor="b" anchorCtr="0"/>
          <a:lstStyle>
            <a:lvl1pPr marL="168275" marR="0" lvl="0" indent="-117475" algn="l" rtl="0">
              <a:spcBef>
                <a:spcPts val="0"/>
              </a:spcBef>
              <a:buClr>
                <a:schemeClr val="dk1"/>
              </a:buClr>
              <a:buSzPct val="100000"/>
              <a:buFont typeface="Calibri"/>
              <a:buAutoNum type="arabicParenR"/>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ullets 2 Columns 20p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5" name="Shape 115"/>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
        <p:nvSpPr>
          <p:cNvPr id="116" name="Shape 116"/>
          <p:cNvSpPr txBox="1">
            <a:spLocks noGrp="1"/>
          </p:cNvSpPr>
          <p:nvPr>
            <p:ph type="body" idx="1"/>
          </p:nvPr>
        </p:nvSpPr>
        <p:spPr>
          <a:xfrm>
            <a:off x="461962" y="1361991"/>
            <a:ext cx="3840600" cy="3086100"/>
          </a:xfrm>
          <a:prstGeom prst="rect">
            <a:avLst/>
          </a:prstGeom>
          <a:noFill/>
          <a:ln>
            <a:noFill/>
          </a:ln>
        </p:spPr>
        <p:txBody>
          <a:bodyPr lIns="91425" tIns="91425" rIns="91425" bIns="91425" anchor="t" anchorCtr="0"/>
          <a:lstStyle>
            <a:lvl1pPr marL="342900" marR="0" lvl="0" indent="-2159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5143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746125" marR="0" lvl="2" indent="-11112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030287" marR="0" lvl="3" indent="-16668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1260475" marR="0" lvl="4" indent="-10477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body" idx="2"/>
          </p:nvPr>
        </p:nvSpPr>
        <p:spPr>
          <a:xfrm>
            <a:off x="4841557" y="1361991"/>
            <a:ext cx="3840600" cy="3086100"/>
          </a:xfrm>
          <a:prstGeom prst="rect">
            <a:avLst/>
          </a:prstGeom>
          <a:noFill/>
          <a:ln>
            <a:noFill/>
          </a:ln>
        </p:spPr>
        <p:txBody>
          <a:bodyPr lIns="91425" tIns="91425" rIns="91425" bIns="91425" anchor="t" anchorCtr="0"/>
          <a:lstStyle>
            <a:lvl1pPr marL="342900" marR="0" lvl="0" indent="-2159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5143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746125" marR="0" lvl="2" indent="-11112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030287" marR="0" lvl="3" indent="-16668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1260475" marR="0" lvl="4" indent="-10477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3"/>
          </p:nvPr>
        </p:nvSpPr>
        <p:spPr>
          <a:xfrm>
            <a:off x="5833239" y="4792658"/>
            <a:ext cx="3310800" cy="2400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Arial"/>
              <a:buNone/>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4"/>
          </p:nvPr>
        </p:nvSpPr>
        <p:spPr>
          <a:xfrm>
            <a:off x="0" y="4792658"/>
            <a:ext cx="4382700" cy="240000"/>
          </a:xfrm>
          <a:prstGeom prst="rect">
            <a:avLst/>
          </a:prstGeom>
          <a:noFill/>
          <a:ln>
            <a:noFill/>
          </a:ln>
        </p:spPr>
        <p:txBody>
          <a:bodyPr lIns="91425" tIns="91425" rIns="91425" bIns="91425" anchor="b" anchorCtr="0"/>
          <a:lstStyle>
            <a:lvl1pPr marL="168275" marR="0" lvl="0" indent="-117475" algn="l" rtl="0">
              <a:spcBef>
                <a:spcPts val="0"/>
              </a:spcBef>
              <a:buClr>
                <a:schemeClr val="dk1"/>
              </a:buClr>
              <a:buSzPct val="100000"/>
              <a:buFont typeface="Calibri"/>
              <a:buAutoNum type="arabicParenR"/>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2_Title Only">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2" name="Shape 122"/>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
        <p:nvSpPr>
          <p:cNvPr id="123" name="Shape 123"/>
          <p:cNvSpPr txBox="1">
            <a:spLocks noGrp="1"/>
          </p:cNvSpPr>
          <p:nvPr>
            <p:ph type="body" idx="1"/>
          </p:nvPr>
        </p:nvSpPr>
        <p:spPr>
          <a:xfrm>
            <a:off x="5833239" y="4792658"/>
            <a:ext cx="3310800" cy="2400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Arial"/>
              <a:buNone/>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body" idx="2"/>
          </p:nvPr>
        </p:nvSpPr>
        <p:spPr>
          <a:xfrm>
            <a:off x="0" y="4792658"/>
            <a:ext cx="4382700" cy="240000"/>
          </a:xfrm>
          <a:prstGeom prst="rect">
            <a:avLst/>
          </a:prstGeom>
          <a:noFill/>
          <a:ln>
            <a:noFill/>
          </a:ln>
        </p:spPr>
        <p:txBody>
          <a:bodyPr lIns="91425" tIns="91425" rIns="91425" bIns="91425" anchor="b" anchorCtr="0"/>
          <a:lstStyle>
            <a:lvl1pPr marL="168275" marR="0" lvl="0" indent="-117475" algn="l" rtl="0">
              <a:spcBef>
                <a:spcPts val="0"/>
              </a:spcBef>
              <a:buClr>
                <a:schemeClr val="dk1"/>
              </a:buClr>
              <a:buSzPct val="100000"/>
              <a:buFont typeface="Calibri"/>
              <a:buAutoNum type="arabicParenR"/>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3_Title Only">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7" name="Shape 127"/>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
        <p:nvSpPr>
          <p:cNvPr id="128" name="Shape 128"/>
          <p:cNvSpPr txBox="1">
            <a:spLocks noGrp="1"/>
          </p:cNvSpPr>
          <p:nvPr>
            <p:ph type="body" idx="1"/>
          </p:nvPr>
        </p:nvSpPr>
        <p:spPr>
          <a:xfrm>
            <a:off x="5833239" y="4792658"/>
            <a:ext cx="3310800" cy="2400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Arial"/>
              <a:buNone/>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body" idx="2"/>
          </p:nvPr>
        </p:nvSpPr>
        <p:spPr>
          <a:xfrm>
            <a:off x="0" y="4792658"/>
            <a:ext cx="4382700" cy="240000"/>
          </a:xfrm>
          <a:prstGeom prst="rect">
            <a:avLst/>
          </a:prstGeom>
          <a:noFill/>
          <a:ln>
            <a:noFill/>
          </a:ln>
        </p:spPr>
        <p:txBody>
          <a:bodyPr lIns="91425" tIns="91425" rIns="91425" bIns="91425" anchor="b" anchorCtr="0"/>
          <a:lstStyle>
            <a:lvl1pPr marL="168275" marR="0" lvl="0" indent="-117475" algn="l" rtl="0">
              <a:spcBef>
                <a:spcPts val="0"/>
              </a:spcBef>
              <a:buClr>
                <a:schemeClr val="dk1"/>
              </a:buClr>
              <a:buSzPct val="100000"/>
              <a:buFont typeface="Calibri"/>
              <a:buAutoNum type="arabicParenR"/>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4_Title Only">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2" name="Shape 132"/>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
        <p:nvSpPr>
          <p:cNvPr id="133" name="Shape 133"/>
          <p:cNvSpPr txBox="1">
            <a:spLocks noGrp="1"/>
          </p:cNvSpPr>
          <p:nvPr>
            <p:ph type="body" idx="1"/>
          </p:nvPr>
        </p:nvSpPr>
        <p:spPr>
          <a:xfrm>
            <a:off x="5833239" y="4792658"/>
            <a:ext cx="3310800" cy="2400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Arial"/>
              <a:buNone/>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body" idx="2"/>
          </p:nvPr>
        </p:nvSpPr>
        <p:spPr>
          <a:xfrm>
            <a:off x="0" y="4792658"/>
            <a:ext cx="4382700" cy="240000"/>
          </a:xfrm>
          <a:prstGeom prst="rect">
            <a:avLst/>
          </a:prstGeom>
          <a:noFill/>
          <a:ln>
            <a:noFill/>
          </a:ln>
        </p:spPr>
        <p:txBody>
          <a:bodyPr lIns="91425" tIns="91425" rIns="91425" bIns="91425" anchor="b" anchorCtr="0"/>
          <a:lstStyle>
            <a:lvl1pPr marL="168275" marR="0" lvl="0" indent="-117475" algn="l" rtl="0">
              <a:spcBef>
                <a:spcPts val="0"/>
              </a:spcBef>
              <a:buClr>
                <a:schemeClr val="dk1"/>
              </a:buClr>
              <a:buSzPct val="100000"/>
              <a:buFont typeface="Calibri"/>
              <a:buAutoNum type="arabicParenR"/>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5_Title Only">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7" name="Shape 137"/>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
        <p:nvSpPr>
          <p:cNvPr id="138" name="Shape 138"/>
          <p:cNvSpPr txBox="1">
            <a:spLocks noGrp="1"/>
          </p:cNvSpPr>
          <p:nvPr>
            <p:ph type="body" idx="1"/>
          </p:nvPr>
        </p:nvSpPr>
        <p:spPr>
          <a:xfrm>
            <a:off x="5833239" y="4792658"/>
            <a:ext cx="3310800" cy="2400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Arial"/>
              <a:buNone/>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body" idx="2"/>
          </p:nvPr>
        </p:nvSpPr>
        <p:spPr>
          <a:xfrm>
            <a:off x="0" y="4792658"/>
            <a:ext cx="4382700" cy="240000"/>
          </a:xfrm>
          <a:prstGeom prst="rect">
            <a:avLst/>
          </a:prstGeom>
          <a:noFill/>
          <a:ln>
            <a:noFill/>
          </a:ln>
        </p:spPr>
        <p:txBody>
          <a:bodyPr lIns="91425" tIns="91425" rIns="91425" bIns="91425" anchor="b" anchorCtr="0"/>
          <a:lstStyle>
            <a:lvl1pPr marL="168275" marR="0" lvl="0" indent="-117475" algn="l" rtl="0">
              <a:spcBef>
                <a:spcPts val="0"/>
              </a:spcBef>
              <a:buClr>
                <a:schemeClr val="dk1"/>
              </a:buClr>
              <a:buSzPct val="100000"/>
              <a:buFont typeface="Calibri"/>
              <a:buAutoNum type="arabicParenR"/>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7_Title Only">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42" name="Shape 142"/>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
        <p:nvSpPr>
          <p:cNvPr id="143" name="Shape 143"/>
          <p:cNvSpPr txBox="1">
            <a:spLocks noGrp="1"/>
          </p:cNvSpPr>
          <p:nvPr>
            <p:ph type="body" idx="1"/>
          </p:nvPr>
        </p:nvSpPr>
        <p:spPr>
          <a:xfrm>
            <a:off x="5833239" y="4792658"/>
            <a:ext cx="3310800" cy="2400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Arial"/>
              <a:buNone/>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body" idx="2"/>
          </p:nvPr>
        </p:nvSpPr>
        <p:spPr>
          <a:xfrm>
            <a:off x="0" y="4792658"/>
            <a:ext cx="4382700" cy="240000"/>
          </a:xfrm>
          <a:prstGeom prst="rect">
            <a:avLst/>
          </a:prstGeom>
          <a:noFill/>
          <a:ln>
            <a:noFill/>
          </a:ln>
        </p:spPr>
        <p:txBody>
          <a:bodyPr lIns="91425" tIns="91425" rIns="91425" bIns="91425" anchor="b" anchorCtr="0"/>
          <a:lstStyle>
            <a:lvl1pPr marL="168275" marR="0" lvl="0" indent="-117475" algn="l" rtl="0">
              <a:spcBef>
                <a:spcPts val="0"/>
              </a:spcBef>
              <a:buClr>
                <a:schemeClr val="dk1"/>
              </a:buClr>
              <a:buSzPct val="100000"/>
              <a:buFont typeface="Calibri"/>
              <a:buAutoNum type="arabicParenR"/>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8_Title Only">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47" name="Shape 147"/>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
        <p:nvSpPr>
          <p:cNvPr id="148" name="Shape 148"/>
          <p:cNvSpPr txBox="1">
            <a:spLocks noGrp="1"/>
          </p:cNvSpPr>
          <p:nvPr>
            <p:ph type="body" idx="1"/>
          </p:nvPr>
        </p:nvSpPr>
        <p:spPr>
          <a:xfrm>
            <a:off x="5833239" y="4792658"/>
            <a:ext cx="3310800" cy="2400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Arial"/>
              <a:buNone/>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body" idx="2"/>
          </p:nvPr>
        </p:nvSpPr>
        <p:spPr>
          <a:xfrm>
            <a:off x="0" y="4792658"/>
            <a:ext cx="4382700" cy="240000"/>
          </a:xfrm>
          <a:prstGeom prst="rect">
            <a:avLst/>
          </a:prstGeom>
          <a:noFill/>
          <a:ln>
            <a:noFill/>
          </a:ln>
        </p:spPr>
        <p:txBody>
          <a:bodyPr lIns="91425" tIns="91425" rIns="91425" bIns="91425" anchor="b" anchorCtr="0"/>
          <a:lstStyle>
            <a:lvl1pPr marL="168275" marR="0" lvl="0" indent="-117475" algn="l" rtl="0">
              <a:spcBef>
                <a:spcPts val="0"/>
              </a:spcBef>
              <a:buClr>
                <a:schemeClr val="dk1"/>
              </a:buClr>
              <a:buSzPct val="100000"/>
              <a:buFont typeface="Calibri"/>
              <a:buAutoNum type="arabicParenR"/>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9_Title Only">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52" name="Shape 152"/>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
        <p:nvSpPr>
          <p:cNvPr id="153" name="Shape 153"/>
          <p:cNvSpPr txBox="1">
            <a:spLocks noGrp="1"/>
          </p:cNvSpPr>
          <p:nvPr>
            <p:ph type="body" idx="1"/>
          </p:nvPr>
        </p:nvSpPr>
        <p:spPr>
          <a:xfrm>
            <a:off x="5833239" y="4792658"/>
            <a:ext cx="3310800" cy="2400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Arial"/>
              <a:buNone/>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body" idx="2"/>
          </p:nvPr>
        </p:nvSpPr>
        <p:spPr>
          <a:xfrm>
            <a:off x="0" y="4792658"/>
            <a:ext cx="4382700" cy="240000"/>
          </a:xfrm>
          <a:prstGeom prst="rect">
            <a:avLst/>
          </a:prstGeom>
          <a:noFill/>
          <a:ln>
            <a:noFill/>
          </a:ln>
        </p:spPr>
        <p:txBody>
          <a:bodyPr lIns="91425" tIns="91425" rIns="91425" bIns="91425" anchor="b" anchorCtr="0"/>
          <a:lstStyle>
            <a:lvl1pPr marL="168275" marR="0" lvl="0" indent="-117475" algn="l" rtl="0">
              <a:spcBef>
                <a:spcPts val="0"/>
              </a:spcBef>
              <a:buClr>
                <a:schemeClr val="dk1"/>
              </a:buClr>
              <a:buSzPct val="100000"/>
              <a:buFont typeface="Calibri"/>
              <a:buAutoNum type="arabicParenR"/>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0_Title Only">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57" name="Shape 157"/>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
        <p:nvSpPr>
          <p:cNvPr id="158" name="Shape 158"/>
          <p:cNvSpPr txBox="1">
            <a:spLocks noGrp="1"/>
          </p:cNvSpPr>
          <p:nvPr>
            <p:ph type="body" idx="1"/>
          </p:nvPr>
        </p:nvSpPr>
        <p:spPr>
          <a:xfrm>
            <a:off x="5833239" y="4792658"/>
            <a:ext cx="3310800" cy="2400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Arial"/>
              <a:buNone/>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body" idx="2"/>
          </p:nvPr>
        </p:nvSpPr>
        <p:spPr>
          <a:xfrm>
            <a:off x="0" y="4792658"/>
            <a:ext cx="4382700" cy="240000"/>
          </a:xfrm>
          <a:prstGeom prst="rect">
            <a:avLst/>
          </a:prstGeom>
          <a:noFill/>
          <a:ln>
            <a:noFill/>
          </a:ln>
        </p:spPr>
        <p:txBody>
          <a:bodyPr lIns="91425" tIns="91425" rIns="91425" bIns="91425" anchor="b" anchorCtr="0"/>
          <a:lstStyle>
            <a:lvl1pPr marL="168275" marR="0" lvl="0" indent="-117475" algn="l" rtl="0">
              <a:spcBef>
                <a:spcPts val="0"/>
              </a:spcBef>
              <a:buClr>
                <a:schemeClr val="dk1"/>
              </a:buClr>
              <a:buSzPct val="100000"/>
              <a:buFont typeface="Calibri"/>
              <a:buAutoNum type="arabicParenR"/>
              <a:defRPr sz="800" b="0" i="0" u="none" strike="noStrike" cap="none">
                <a:solidFill>
                  <a:schemeClr val="dk1"/>
                </a:solidFill>
                <a:latin typeface="Calibri"/>
                <a:ea typeface="Calibri"/>
                <a:cs typeface="Calibri"/>
                <a:sym typeface="Calibri"/>
              </a:defRPr>
            </a:lvl1pPr>
            <a:lvl2pPr marL="742950" marR="0" lvl="1" indent="-28575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2pPr>
            <a:lvl3pPr marL="1143000" marR="0" lvl="2"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3pPr>
            <a:lvl4pPr marL="1600200" marR="0" lvl="3"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4pPr>
            <a:lvl5pPr marL="2057400" marR="0" lvl="4" indent="-228600" algn="l" rtl="0">
              <a:spcBef>
                <a:spcPts val="120"/>
              </a:spcBef>
              <a:buClr>
                <a:schemeClr val="dk1"/>
              </a:buClr>
              <a:buFont typeface="Arial"/>
              <a:buNone/>
              <a:defRPr sz="6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62" name="Shape 162"/>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body" idx="2"/>
          </p:nvPr>
        </p:nvSpPr>
        <p:spPr>
          <a:xfrm>
            <a:off x="4648200" y="1200150"/>
            <a:ext cx="4038600" cy="33945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2"/>
        <p:cNvGrpSpPr/>
        <p:nvPr/>
      </p:nvGrpSpPr>
      <p:grpSpPr>
        <a:xfrm>
          <a:off x="0" y="0"/>
          <a:ext cx="0" cy="0"/>
          <a:chOff x="0" y="0"/>
          <a:chExt cx="0" cy="0"/>
        </a:xfrm>
      </p:grpSpPr>
      <p:sp>
        <p:nvSpPr>
          <p:cNvPr id="173" name="Shape 173"/>
          <p:cNvSpPr txBox="1">
            <a:spLocks noGrp="1"/>
          </p:cNvSpPr>
          <p:nvPr>
            <p:ph type="ctrTitle"/>
          </p:nvPr>
        </p:nvSpPr>
        <p:spPr>
          <a:xfrm>
            <a:off x="1219200" y="1085850"/>
            <a:ext cx="7239000" cy="16146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1268B6"/>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74" name="Shape 174"/>
          <p:cNvSpPr txBox="1">
            <a:spLocks noGrp="1"/>
          </p:cNvSpPr>
          <p:nvPr>
            <p:ph type="subTitle" idx="1"/>
          </p:nvPr>
        </p:nvSpPr>
        <p:spPr>
          <a:xfrm>
            <a:off x="1219200" y="2857500"/>
            <a:ext cx="6553200" cy="1371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0B69A9"/>
              </a:buClr>
              <a:buFont typeface="Arial"/>
              <a:buNone/>
              <a:defRPr sz="3200" b="0" i="0" u="none" strike="noStrike" cap="none">
                <a:solidFill>
                  <a:srgbClr val="0B69A9"/>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75" name="Shape 175"/>
          <p:cNvPicPr preferRelativeResize="0"/>
          <p:nvPr/>
        </p:nvPicPr>
        <p:blipFill rotWithShape="1">
          <a:blip r:embed="rId2">
            <a:alphaModFix/>
          </a:blip>
          <a:srcRect/>
          <a:stretch/>
        </p:blipFill>
        <p:spPr>
          <a:xfrm>
            <a:off x="6553200" y="4800600"/>
            <a:ext cx="2514600" cy="282300"/>
          </a:xfrm>
          <a:prstGeom prst="rect">
            <a:avLst/>
          </a:prstGeom>
          <a:noFill/>
          <a:ln>
            <a:noFill/>
          </a:ln>
        </p:spPr>
      </p:pic>
      <p:pic>
        <p:nvPicPr>
          <p:cNvPr id="176" name="Shape 176"/>
          <p:cNvPicPr preferRelativeResize="0"/>
          <p:nvPr/>
        </p:nvPicPr>
        <p:blipFill rotWithShape="1">
          <a:blip r:embed="rId3">
            <a:alphaModFix/>
          </a:blip>
          <a:srcRect/>
          <a:stretch/>
        </p:blipFill>
        <p:spPr>
          <a:xfrm>
            <a:off x="0" y="0"/>
            <a:ext cx="9144000" cy="508800"/>
          </a:xfrm>
          <a:prstGeom prst="rect">
            <a:avLst/>
          </a:prstGeom>
          <a:noFill/>
          <a:ln>
            <a:noFill/>
          </a:ln>
        </p:spPr>
      </p:pic>
      <p:pic>
        <p:nvPicPr>
          <p:cNvPr id="177" name="Shape 177"/>
          <p:cNvPicPr preferRelativeResize="0"/>
          <p:nvPr/>
        </p:nvPicPr>
        <p:blipFill rotWithShape="1">
          <a:blip r:embed="rId4">
            <a:alphaModFix/>
          </a:blip>
          <a:srcRect/>
          <a:stretch/>
        </p:blipFill>
        <p:spPr>
          <a:xfrm>
            <a:off x="0" y="4611788"/>
            <a:ext cx="9144000" cy="531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722312" y="3305175"/>
            <a:ext cx="7772400" cy="10215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body" idx="1"/>
          </p:nvPr>
        </p:nvSpPr>
        <p:spPr>
          <a:xfrm>
            <a:off x="722312" y="2180034"/>
            <a:ext cx="7772400" cy="112500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838200" y="571500"/>
            <a:ext cx="74676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B69A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838200" y="457200"/>
            <a:ext cx="74676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rgbClr val="0B69A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82" name="Shape 182"/>
          <p:cNvSpPr txBox="1">
            <a:spLocks noGrp="1"/>
          </p:cNvSpPr>
          <p:nvPr>
            <p:ph type="body" idx="1"/>
          </p:nvPr>
        </p:nvSpPr>
        <p:spPr>
          <a:xfrm>
            <a:off x="838200" y="1406127"/>
            <a:ext cx="7467600" cy="32802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0B69A9"/>
              </a:buClr>
              <a:buSzPct val="100000"/>
              <a:buFont typeface="Arial"/>
              <a:buChar char="•"/>
              <a:defRPr sz="2400" b="0" i="0" u="none" strike="noStrike" cap="none">
                <a:solidFill>
                  <a:srgbClr val="0B69A9"/>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83"/>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342900"/>
            <a:ext cx="82296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070C0"/>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722312" y="3305175"/>
            <a:ext cx="7772400" cy="10215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rgbClr val="0B69A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88" name="Shape 188"/>
          <p:cNvSpPr txBox="1">
            <a:spLocks noGrp="1"/>
          </p:cNvSpPr>
          <p:nvPr>
            <p:ph type="body" idx="1"/>
          </p:nvPr>
        </p:nvSpPr>
        <p:spPr>
          <a:xfrm>
            <a:off x="722312" y="2180034"/>
            <a:ext cx="7772400" cy="1125000"/>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0B69A9"/>
              </a:buClr>
              <a:buFont typeface="Arial"/>
              <a:buNone/>
              <a:defRPr sz="2000" b="0" i="0" u="none" strike="noStrike" cap="none">
                <a:solidFill>
                  <a:srgbClr val="0B69A9"/>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914400" y="514350"/>
            <a:ext cx="74676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B69A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91" name="Shape 191"/>
          <p:cNvSpPr txBox="1">
            <a:spLocks noGrp="1"/>
          </p:cNvSpPr>
          <p:nvPr>
            <p:ph type="body" idx="1"/>
          </p:nvPr>
        </p:nvSpPr>
        <p:spPr>
          <a:xfrm>
            <a:off x="914400" y="1406127"/>
            <a:ext cx="3657600" cy="32802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rgbClr val="0B69A9"/>
              </a:buClr>
              <a:buSzPct val="100000"/>
              <a:buFont typeface="Arial"/>
              <a:buChar char="•"/>
              <a:defRPr sz="2800" b="0" i="0" u="none" strike="noStrike" cap="none">
                <a:solidFill>
                  <a:srgbClr val="0B69A9"/>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2" name="Shape 192"/>
          <p:cNvSpPr txBox="1">
            <a:spLocks noGrp="1"/>
          </p:cNvSpPr>
          <p:nvPr>
            <p:ph type="body" idx="2"/>
          </p:nvPr>
        </p:nvSpPr>
        <p:spPr>
          <a:xfrm>
            <a:off x="4724400" y="1406127"/>
            <a:ext cx="3657600" cy="32802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rgbClr val="0B69A9"/>
              </a:buClr>
              <a:buSzPct val="100000"/>
              <a:buFont typeface="Arial"/>
              <a:buChar char="•"/>
              <a:defRPr sz="2800" b="0" i="0" u="none" strike="noStrike" cap="none">
                <a:solidFill>
                  <a:srgbClr val="0B69A9"/>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B69A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95" name="Shape 195"/>
          <p:cNvSpPr txBox="1">
            <a:spLocks noGrp="1"/>
          </p:cNvSpPr>
          <p:nvPr>
            <p:ph type="body" idx="1"/>
          </p:nvPr>
        </p:nvSpPr>
        <p:spPr>
          <a:xfrm>
            <a:off x="457200" y="1151334"/>
            <a:ext cx="4040100" cy="479700"/>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0B69A9"/>
              </a:buClr>
              <a:buFont typeface="Arial"/>
              <a:buNone/>
              <a:defRPr sz="2400" b="1" i="0" u="none" strike="noStrike" cap="none">
                <a:solidFill>
                  <a:srgbClr val="0B69A9"/>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96" name="Shape 196"/>
          <p:cNvSpPr txBox="1">
            <a:spLocks noGrp="1"/>
          </p:cNvSpPr>
          <p:nvPr>
            <p:ph type="body" idx="2"/>
          </p:nvPr>
        </p:nvSpPr>
        <p:spPr>
          <a:xfrm>
            <a:off x="457200" y="1631156"/>
            <a:ext cx="4040100" cy="29634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0B69A9"/>
              </a:buClr>
              <a:buSzPct val="100000"/>
              <a:buFont typeface="Arial"/>
              <a:buChar char="•"/>
              <a:defRPr sz="2400" b="0" i="0" u="none" strike="noStrike" cap="none">
                <a:solidFill>
                  <a:srgbClr val="0B69A9"/>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97" name="Shape 197"/>
          <p:cNvSpPr txBox="1">
            <a:spLocks noGrp="1"/>
          </p:cNvSpPr>
          <p:nvPr>
            <p:ph type="body" idx="3"/>
          </p:nvPr>
        </p:nvSpPr>
        <p:spPr>
          <a:xfrm>
            <a:off x="4645025" y="1151334"/>
            <a:ext cx="4041900" cy="479700"/>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0B69A9"/>
              </a:buClr>
              <a:buFont typeface="Arial"/>
              <a:buNone/>
              <a:defRPr sz="2400" b="1" i="0" u="none" strike="noStrike" cap="none">
                <a:solidFill>
                  <a:srgbClr val="0B69A9"/>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98" name="Shape 198"/>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0B69A9"/>
              </a:buClr>
              <a:buSzPct val="100000"/>
              <a:buFont typeface="Arial"/>
              <a:buChar char="•"/>
              <a:defRPr sz="2400" b="0" i="0" u="none" strike="noStrike" cap="none">
                <a:solidFill>
                  <a:srgbClr val="0B69A9"/>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04787"/>
            <a:ext cx="3008400" cy="8715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0B69A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01" name="Shape 201"/>
          <p:cNvSpPr txBox="1">
            <a:spLocks noGrp="1"/>
          </p:cNvSpPr>
          <p:nvPr>
            <p:ph type="body" idx="1"/>
          </p:nvPr>
        </p:nvSpPr>
        <p:spPr>
          <a:xfrm>
            <a:off x="3575050" y="204787"/>
            <a:ext cx="5111700" cy="43899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0B69A9"/>
              </a:buClr>
              <a:buSzPct val="100000"/>
              <a:buFont typeface="Arial"/>
              <a:buChar char="•"/>
              <a:defRPr sz="3200" b="0" i="0" u="none" strike="noStrike" cap="none">
                <a:solidFill>
                  <a:srgbClr val="0B69A9"/>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2" name="Shape 202"/>
          <p:cNvSpPr txBox="1">
            <a:spLocks noGrp="1"/>
          </p:cNvSpPr>
          <p:nvPr>
            <p:ph type="body" idx="2"/>
          </p:nvPr>
        </p:nvSpPr>
        <p:spPr>
          <a:xfrm>
            <a:off x="457200" y="1076325"/>
            <a:ext cx="3008400" cy="3518400"/>
          </a:xfrm>
          <a:prstGeom prst="rect">
            <a:avLst/>
          </a:prstGeom>
          <a:noFill/>
          <a:ln>
            <a:noFill/>
          </a:ln>
        </p:spPr>
        <p:txBody>
          <a:bodyPr lIns="91425" tIns="91425" rIns="91425" bIns="91425" anchor="t" anchorCtr="0"/>
          <a:lstStyle>
            <a:lvl1pPr marL="0" marR="0" lvl="0" indent="0" algn="l" rtl="0">
              <a:spcBef>
                <a:spcPts val="280"/>
              </a:spcBef>
              <a:spcAft>
                <a:spcPts val="0"/>
              </a:spcAft>
              <a:buClr>
                <a:srgbClr val="0B69A9"/>
              </a:buClr>
              <a:buFont typeface="Arial"/>
              <a:buNone/>
              <a:defRPr sz="1400" b="0" i="0" u="none" strike="noStrike" cap="none">
                <a:solidFill>
                  <a:srgbClr val="0B69A9"/>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1792288" y="3600450"/>
            <a:ext cx="5486400" cy="4251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0B69A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05" name="Shape 205"/>
          <p:cNvSpPr>
            <a:spLocks noGrp="1"/>
          </p:cNvSpPr>
          <p:nvPr>
            <p:ph type="pic" idx="2"/>
          </p:nvPr>
        </p:nvSpPr>
        <p:spPr>
          <a:xfrm>
            <a:off x="1792288" y="459581"/>
            <a:ext cx="5486400" cy="3086100"/>
          </a:xfrm>
          <a:prstGeom prst="rect">
            <a:avLst/>
          </a:prstGeom>
          <a:noFill/>
          <a:ln>
            <a:noFill/>
          </a:ln>
        </p:spPr>
        <p:txBody>
          <a:bodyPr lIns="91425" tIns="91425" rIns="91425" bIns="91425" anchor="t" anchorCtr="0"/>
          <a:lstStyle>
            <a:lvl1pPr marL="0" marR="0" lvl="0" indent="0" algn="l" rtl="0">
              <a:spcBef>
                <a:spcPts val="640"/>
              </a:spcBef>
              <a:spcAft>
                <a:spcPts val="0"/>
              </a:spcAft>
              <a:buClr>
                <a:srgbClr val="0B69A9"/>
              </a:buClr>
              <a:buFont typeface="Arial"/>
              <a:buNone/>
              <a:defRPr sz="3200" b="0" i="0" u="none" strike="noStrike" cap="none">
                <a:solidFill>
                  <a:srgbClr val="0B69A9"/>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206" name="Shape 206"/>
          <p:cNvSpPr txBox="1">
            <a:spLocks noGrp="1"/>
          </p:cNvSpPr>
          <p:nvPr>
            <p:ph type="body" idx="1"/>
          </p:nvPr>
        </p:nvSpPr>
        <p:spPr>
          <a:xfrm>
            <a:off x="1792288" y="4025503"/>
            <a:ext cx="5486400" cy="603600"/>
          </a:xfrm>
          <a:prstGeom prst="rect">
            <a:avLst/>
          </a:prstGeom>
          <a:noFill/>
          <a:ln>
            <a:noFill/>
          </a:ln>
        </p:spPr>
        <p:txBody>
          <a:bodyPr lIns="91425" tIns="91425" rIns="91425" bIns="91425" anchor="t" anchorCtr="0"/>
          <a:lstStyle>
            <a:lvl1pPr marL="0" marR="0" lvl="0" indent="0" algn="l" rtl="0">
              <a:spcBef>
                <a:spcPts val="280"/>
              </a:spcBef>
              <a:spcAft>
                <a:spcPts val="0"/>
              </a:spcAft>
              <a:buClr>
                <a:srgbClr val="0B69A9"/>
              </a:buClr>
              <a:buFont typeface="Arial"/>
              <a:buNone/>
              <a:defRPr sz="1400" b="0" i="0" u="none" strike="noStrike" cap="none">
                <a:solidFill>
                  <a:srgbClr val="0B69A9"/>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990600" y="514350"/>
            <a:ext cx="74676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B69A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09" name="Shape 209"/>
          <p:cNvSpPr txBox="1">
            <a:spLocks noGrp="1"/>
          </p:cNvSpPr>
          <p:nvPr>
            <p:ph type="body" idx="1"/>
          </p:nvPr>
        </p:nvSpPr>
        <p:spPr>
          <a:xfrm rot="5400000">
            <a:off x="3084300" y="-687572"/>
            <a:ext cx="3280200" cy="7467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0B69A9"/>
              </a:buClr>
              <a:buSzPct val="100000"/>
              <a:buFont typeface="Arial"/>
              <a:buChar char="•"/>
              <a:defRPr sz="3200" b="0" i="0" u="none" strike="noStrike" cap="none">
                <a:solidFill>
                  <a:srgbClr val="0B69A9"/>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2"/>
          </p:nvPr>
        </p:nvSpPr>
        <p:spPr>
          <a:xfrm>
            <a:off x="4648200" y="1200150"/>
            <a:ext cx="4038600" cy="33945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rot="5400000">
            <a:off x="5559000" y="1466878"/>
            <a:ext cx="4388700" cy="18669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B69A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12" name="Shape 212"/>
          <p:cNvSpPr txBox="1">
            <a:spLocks noGrp="1"/>
          </p:cNvSpPr>
          <p:nvPr>
            <p:ph type="body" idx="1"/>
          </p:nvPr>
        </p:nvSpPr>
        <p:spPr>
          <a:xfrm rot="5400000">
            <a:off x="1749000" y="-323821"/>
            <a:ext cx="4388700" cy="54483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0B69A9"/>
              </a:buClr>
              <a:buSzPct val="100000"/>
              <a:buFont typeface="Arial"/>
              <a:buChar char="•"/>
              <a:defRPr sz="3200" b="0" i="0" u="none" strike="noStrike" cap="none">
                <a:solidFill>
                  <a:srgbClr val="0B69A9"/>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B69A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15" name="Shape 215"/>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0B69A9"/>
              </a:buClr>
              <a:buSzPct val="100000"/>
              <a:buFont typeface="Arial"/>
              <a:buChar char="•"/>
              <a:defRPr sz="3200" b="0" i="0" u="none" strike="noStrike" cap="none">
                <a:solidFill>
                  <a:srgbClr val="0B69A9"/>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6" name="Shape 216"/>
          <p:cNvSpPr txBox="1">
            <a:spLocks noGrp="1"/>
          </p:cNvSpPr>
          <p:nvPr>
            <p:ph type="body" idx="2"/>
          </p:nvPr>
        </p:nvSpPr>
        <p:spPr>
          <a:xfrm>
            <a:off x="4648200" y="1200150"/>
            <a:ext cx="4038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0B69A9"/>
              </a:buClr>
              <a:buSzPct val="100000"/>
              <a:buFont typeface="Arial"/>
              <a:buChar char="•"/>
              <a:defRPr sz="3200" b="0" i="0" u="none" strike="noStrike" cap="none">
                <a:solidFill>
                  <a:srgbClr val="0B69A9"/>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7" name="Shape 217"/>
          <p:cNvSpPr txBox="1">
            <a:spLocks noGrp="1"/>
          </p:cNvSpPr>
          <p:nvPr>
            <p:ph type="dt" idx="10"/>
          </p:nvPr>
        </p:nvSpPr>
        <p:spPr>
          <a:xfrm>
            <a:off x="457200" y="4683918"/>
            <a:ext cx="2133600" cy="3573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a:solidFill>
                  <a:schemeClr val="dk1"/>
                </a:solidFill>
                <a:latin typeface="Arial"/>
                <a:ea typeface="Arial"/>
                <a:cs typeface="Arial"/>
                <a:sym typeface="Arial"/>
              </a:defRPr>
            </a:lvl1pPr>
            <a:lvl2pPr marL="45720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spcBef>
                <a:spcPts val="0"/>
              </a:spcBef>
              <a:buNone/>
              <a:defRPr sz="3600" b="0" i="0" u="none" strike="noStrike" cap="none">
                <a:solidFill>
                  <a:schemeClr val="dk1"/>
                </a:solidFill>
                <a:latin typeface="Arial"/>
                <a:ea typeface="Arial"/>
                <a:cs typeface="Arial"/>
                <a:sym typeface="Arial"/>
              </a:defRPr>
            </a:lvl6pPr>
            <a:lvl7pPr marL="2743200" marR="0" lvl="6" indent="0" algn="l" rtl="0">
              <a:spcBef>
                <a:spcPts val="0"/>
              </a:spcBef>
              <a:buNone/>
              <a:defRPr sz="3600" b="0" i="0" u="none" strike="noStrike" cap="none">
                <a:solidFill>
                  <a:schemeClr val="dk1"/>
                </a:solidFill>
                <a:latin typeface="Arial"/>
                <a:ea typeface="Arial"/>
                <a:cs typeface="Arial"/>
                <a:sym typeface="Arial"/>
              </a:defRPr>
            </a:lvl7pPr>
            <a:lvl8pPr marL="3200400" marR="0" lvl="7" indent="0" algn="l" rtl="0">
              <a:spcBef>
                <a:spcPts val="0"/>
              </a:spcBef>
              <a:buNone/>
              <a:defRPr sz="3600" b="0" i="0" u="none" strike="noStrike" cap="none">
                <a:solidFill>
                  <a:schemeClr val="dk1"/>
                </a:solidFill>
                <a:latin typeface="Arial"/>
                <a:ea typeface="Arial"/>
                <a:cs typeface="Arial"/>
                <a:sym typeface="Arial"/>
              </a:defRPr>
            </a:lvl8pPr>
            <a:lvl9pPr marL="3657600" marR="0" lvl="8" indent="0" algn="l" rtl="0">
              <a:spcBef>
                <a:spcPts val="0"/>
              </a:spcBef>
              <a:buNone/>
              <a:defRPr sz="3600" b="0" i="0" u="none" strike="noStrike" cap="none">
                <a:solidFill>
                  <a:schemeClr val="dk1"/>
                </a:solidFill>
                <a:latin typeface="Arial"/>
                <a:ea typeface="Arial"/>
                <a:cs typeface="Arial"/>
                <a:sym typeface="Arial"/>
              </a:defRPr>
            </a:lvl9pPr>
          </a:lstStyle>
          <a:p>
            <a:endParaRPr/>
          </a:p>
        </p:txBody>
      </p:sp>
      <p:sp>
        <p:nvSpPr>
          <p:cNvPr id="218" name="Shape 218"/>
          <p:cNvSpPr txBox="1">
            <a:spLocks noGrp="1"/>
          </p:cNvSpPr>
          <p:nvPr>
            <p:ph type="ftr" idx="11"/>
          </p:nvPr>
        </p:nvSpPr>
        <p:spPr>
          <a:xfrm>
            <a:off x="3124200" y="4683918"/>
            <a:ext cx="2895600" cy="3573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a:solidFill>
                  <a:schemeClr val="dk1"/>
                </a:solidFill>
                <a:latin typeface="Arial"/>
                <a:ea typeface="Arial"/>
                <a:cs typeface="Arial"/>
                <a:sym typeface="Arial"/>
              </a:defRPr>
            </a:lvl1pPr>
            <a:lvl2pPr marL="45720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spcBef>
                <a:spcPts val="0"/>
              </a:spcBef>
              <a:buNone/>
              <a:defRPr sz="3600" b="0" i="0" u="none" strike="noStrike" cap="none">
                <a:solidFill>
                  <a:schemeClr val="dk1"/>
                </a:solidFill>
                <a:latin typeface="Arial"/>
                <a:ea typeface="Arial"/>
                <a:cs typeface="Arial"/>
                <a:sym typeface="Arial"/>
              </a:defRPr>
            </a:lvl6pPr>
            <a:lvl7pPr marL="2743200" marR="0" lvl="6" indent="0" algn="l" rtl="0">
              <a:spcBef>
                <a:spcPts val="0"/>
              </a:spcBef>
              <a:buNone/>
              <a:defRPr sz="3600" b="0" i="0" u="none" strike="noStrike" cap="none">
                <a:solidFill>
                  <a:schemeClr val="dk1"/>
                </a:solidFill>
                <a:latin typeface="Arial"/>
                <a:ea typeface="Arial"/>
                <a:cs typeface="Arial"/>
                <a:sym typeface="Arial"/>
              </a:defRPr>
            </a:lvl7pPr>
            <a:lvl8pPr marL="3200400" marR="0" lvl="7" indent="0" algn="l" rtl="0">
              <a:spcBef>
                <a:spcPts val="0"/>
              </a:spcBef>
              <a:buNone/>
              <a:defRPr sz="3600" b="0" i="0" u="none" strike="noStrike" cap="none">
                <a:solidFill>
                  <a:schemeClr val="dk1"/>
                </a:solidFill>
                <a:latin typeface="Arial"/>
                <a:ea typeface="Arial"/>
                <a:cs typeface="Arial"/>
                <a:sym typeface="Arial"/>
              </a:defRPr>
            </a:lvl8pPr>
            <a:lvl9pPr marL="3657600" marR="0" lvl="8" indent="0" algn="l" rtl="0">
              <a:spcBef>
                <a:spcPts val="0"/>
              </a:spcBef>
              <a:buNone/>
              <a:defRPr sz="3600" b="0" i="0" u="none" strike="noStrike" cap="none">
                <a:solidFill>
                  <a:schemeClr val="dk1"/>
                </a:solidFill>
                <a:latin typeface="Arial"/>
                <a:ea typeface="Arial"/>
                <a:cs typeface="Arial"/>
                <a:sym typeface="Arial"/>
              </a:defRPr>
            </a:lvl9pPr>
          </a:lstStyle>
          <a:p>
            <a:endParaRPr/>
          </a:p>
        </p:txBody>
      </p:sp>
      <p:sp>
        <p:nvSpPr>
          <p:cNvPr id="219" name="Shape 219"/>
          <p:cNvSpPr txBox="1">
            <a:spLocks noGrp="1"/>
          </p:cNvSpPr>
          <p:nvPr>
            <p:ph type="sldNum" idx="12"/>
          </p:nvPr>
        </p:nvSpPr>
        <p:spPr>
          <a:xfrm>
            <a:off x="6553200" y="4683918"/>
            <a:ext cx="2133600" cy="357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 sz="3600">
                <a:solidFill>
                  <a:schemeClr val="dk1"/>
                </a:solidFill>
                <a:latin typeface="Arial"/>
                <a:ea typeface="Arial"/>
                <a:cs typeface="Arial"/>
                <a:sym typeface="Arial"/>
              </a:rPr>
              <a:t>‹#›</a:t>
            </a:fld>
            <a:endParaRPr lang="en" sz="36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457200" y="1151334"/>
            <a:ext cx="4040100" cy="479700"/>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2"/>
          </p:nvPr>
        </p:nvSpPr>
        <p:spPr>
          <a:xfrm>
            <a:off x="457200" y="1631156"/>
            <a:ext cx="4040100" cy="29634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3"/>
          </p:nvPr>
        </p:nvSpPr>
        <p:spPr>
          <a:xfrm>
            <a:off x="4645025" y="1151334"/>
            <a:ext cx="4041900" cy="479700"/>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04787"/>
            <a:ext cx="3008400" cy="8715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3575050" y="204787"/>
            <a:ext cx="5111700" cy="43899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2"/>
          </p:nvPr>
        </p:nvSpPr>
        <p:spPr>
          <a:xfrm>
            <a:off x="457200" y="1076325"/>
            <a:ext cx="3008400" cy="35184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3600450"/>
            <a:ext cx="5486400" cy="4251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a:spLocks noGrp="1"/>
          </p:cNvSpPr>
          <p:nvPr>
            <p:ph type="pic" idx="2"/>
          </p:nvPr>
        </p:nvSpPr>
        <p:spPr>
          <a:xfrm>
            <a:off x="1792288" y="459581"/>
            <a:ext cx="5486400" cy="30861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1"/>
          </p:nvPr>
        </p:nvSpPr>
        <p:spPr>
          <a:xfrm>
            <a:off x="1792288" y="4025503"/>
            <a:ext cx="5486400" cy="6036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2.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pic>
        <p:nvPicPr>
          <p:cNvPr id="11" name="Shape 11" descr="CHA PPT Masthead 4.jpg"/>
          <p:cNvPicPr preferRelativeResize="0"/>
          <p:nvPr/>
        </p:nvPicPr>
        <p:blipFill rotWithShape="1">
          <a:blip r:embed="rId30">
            <a:alphaModFix/>
          </a:blip>
          <a:srcRect r="21052"/>
          <a:stretch/>
        </p:blipFill>
        <p:spPr>
          <a:xfrm>
            <a:off x="0" y="0"/>
            <a:ext cx="9144000" cy="534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990600" y="514350"/>
            <a:ext cx="74676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B69A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69" name="Shape 169"/>
          <p:cNvSpPr txBox="1">
            <a:spLocks noGrp="1"/>
          </p:cNvSpPr>
          <p:nvPr>
            <p:ph type="body" idx="1"/>
          </p:nvPr>
        </p:nvSpPr>
        <p:spPr>
          <a:xfrm>
            <a:off x="990600" y="1406127"/>
            <a:ext cx="7467600" cy="32802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0B69A9"/>
              </a:buClr>
              <a:buSzPct val="100000"/>
              <a:buFont typeface="Arial"/>
              <a:buChar char="•"/>
              <a:defRPr sz="3200" b="0" i="0" u="none" strike="noStrike" cap="none">
                <a:solidFill>
                  <a:srgbClr val="0B69A9"/>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70" name="Shape 170"/>
          <p:cNvPicPr preferRelativeResize="0"/>
          <p:nvPr/>
        </p:nvPicPr>
        <p:blipFill rotWithShape="1">
          <a:blip r:embed="rId15">
            <a:alphaModFix/>
          </a:blip>
          <a:srcRect/>
          <a:stretch/>
        </p:blipFill>
        <p:spPr>
          <a:xfrm>
            <a:off x="-1" y="0"/>
            <a:ext cx="9144000" cy="508800"/>
          </a:xfrm>
          <a:prstGeom prst="rect">
            <a:avLst/>
          </a:prstGeom>
          <a:noFill/>
          <a:ln>
            <a:noFill/>
          </a:ln>
        </p:spPr>
      </p:pic>
      <p:pic>
        <p:nvPicPr>
          <p:cNvPr id="171" name="Shape 171"/>
          <p:cNvPicPr preferRelativeResize="0"/>
          <p:nvPr/>
        </p:nvPicPr>
        <p:blipFill rotWithShape="1">
          <a:blip r:embed="rId16">
            <a:alphaModFix/>
          </a:blip>
          <a:srcRect/>
          <a:stretch/>
        </p:blipFill>
        <p:spPr>
          <a:xfrm>
            <a:off x="0" y="4611788"/>
            <a:ext cx="9144000" cy="531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722312" y="3305175"/>
            <a:ext cx="7772400" cy="10215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rgbClr val="FF0000"/>
                </a:solidFill>
                <a:latin typeface="Calibri"/>
                <a:ea typeface="Calibri"/>
                <a:cs typeface="Calibri"/>
                <a:sym typeface="Calibri"/>
              </a:rPr>
              <a:t>Complex Care at Cambridge Health Alliance</a:t>
            </a:r>
          </a:p>
        </p:txBody>
      </p:sp>
      <p:sp>
        <p:nvSpPr>
          <p:cNvPr id="225" name="Shape 225"/>
          <p:cNvSpPr txBox="1">
            <a:spLocks noGrp="1"/>
          </p:cNvSpPr>
          <p:nvPr>
            <p:ph type="body" idx="1"/>
          </p:nvPr>
        </p:nvSpPr>
        <p:spPr>
          <a:xfrm>
            <a:off x="722312" y="2180034"/>
            <a:ext cx="7772400" cy="11250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r>
              <a:rPr lang="en" sz="3000" b="0" i="0" u="none" strike="noStrike" cap="none">
                <a:solidFill>
                  <a:srgbClr val="1268B6"/>
                </a:solidFill>
                <a:latin typeface="Calibri"/>
                <a:ea typeface="Calibri"/>
                <a:cs typeface="Calibri"/>
                <a:sym typeface="Calibri"/>
              </a:rPr>
              <a:t>Centered in Primary Care: A Partnership Between Teams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1145512" y="102475"/>
            <a:ext cx="7536525" cy="744589"/>
          </a:xfrm>
          <a:prstGeom prst="rect">
            <a:avLst/>
          </a:prstGeom>
          <a:noFill/>
          <a:ln>
            <a:noFill/>
          </a:ln>
        </p:spPr>
        <p:txBody>
          <a:bodyPr lIns="91425" tIns="45700" rIns="91425" bIns="45700" anchor="ctr" anchorCtr="0">
            <a:noAutofit/>
          </a:bodyPr>
          <a:lstStyle/>
          <a:p>
            <a:pPr marL="0" marR="0" lvl="0" indent="0" algn="r" rtl="0">
              <a:spcBef>
                <a:spcPts val="0"/>
              </a:spcBef>
              <a:buClr>
                <a:schemeClr val="dk1"/>
              </a:buClr>
              <a:buSzPct val="25000"/>
              <a:buFont typeface="Calibri"/>
              <a:buNone/>
            </a:pPr>
            <a:r>
              <a:rPr lang="en" sz="3200" b="0" i="0" u="none" strike="noStrike" cap="none">
                <a:solidFill>
                  <a:schemeClr val="dk1"/>
                </a:solidFill>
                <a:latin typeface="Calibri"/>
                <a:ea typeface="Calibri"/>
                <a:cs typeface="Calibri"/>
                <a:sym typeface="Calibri"/>
              </a:rPr>
              <a:t/>
            </a:r>
            <a:br>
              <a:rPr lang="en" sz="3200" b="0" i="0" u="none" strike="noStrike" cap="none">
                <a:solidFill>
                  <a:schemeClr val="dk1"/>
                </a:solidFill>
                <a:latin typeface="Calibri"/>
                <a:ea typeface="Calibri"/>
                <a:cs typeface="Calibri"/>
                <a:sym typeface="Calibri"/>
              </a:rPr>
            </a:br>
            <a:endParaRPr lang="en" sz="3200" b="0" i="0" u="none" strike="noStrike" cap="none">
              <a:solidFill>
                <a:schemeClr val="dk1"/>
              </a:solidFill>
              <a:latin typeface="Calibri"/>
              <a:ea typeface="Calibri"/>
              <a:cs typeface="Calibri"/>
              <a:sym typeface="Calibri"/>
            </a:endParaRPr>
          </a:p>
        </p:txBody>
      </p:sp>
      <p:sp>
        <p:nvSpPr>
          <p:cNvPr id="298" name="Shape 298"/>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10</a:t>
            </a:fld>
            <a:endParaRPr lang="en" sz="1200">
              <a:solidFill>
                <a:srgbClr val="888888"/>
              </a:solidFill>
              <a:latin typeface="Calibri"/>
              <a:ea typeface="Calibri"/>
              <a:cs typeface="Calibri"/>
              <a:sym typeface="Calibri"/>
            </a:endParaRPr>
          </a:p>
        </p:txBody>
      </p:sp>
      <p:sp>
        <p:nvSpPr>
          <p:cNvPr id="299" name="Shape 299"/>
          <p:cNvSpPr txBox="1"/>
          <p:nvPr/>
        </p:nvSpPr>
        <p:spPr>
          <a:xfrm>
            <a:off x="263434" y="1118507"/>
            <a:ext cx="8739051" cy="3771899"/>
          </a:xfrm>
          <a:prstGeom prst="rect">
            <a:avLst/>
          </a:prstGeom>
          <a:noFill/>
          <a:ln>
            <a:noFill/>
          </a:ln>
        </p:spPr>
        <p:txBody>
          <a:bodyPr lIns="45700" tIns="45700" rIns="45700" bIns="45700" anchor="t" anchorCtr="0">
            <a:noAutofit/>
          </a:bodyPr>
          <a:lstStyle/>
          <a:p>
            <a:pPr marL="398463" marR="0" lvl="0" indent="-398463" algn="l" rtl="0">
              <a:spcBef>
                <a:spcPts val="0"/>
              </a:spcBef>
              <a:buClr>
                <a:schemeClr val="dk1"/>
              </a:buClr>
              <a:buFont typeface="Arial"/>
              <a:buNone/>
            </a:pPr>
            <a:endParaRPr sz="2000">
              <a:solidFill>
                <a:schemeClr val="dk1"/>
              </a:solidFill>
              <a:latin typeface="Calibri"/>
              <a:ea typeface="Calibri"/>
              <a:cs typeface="Calibri"/>
              <a:sym typeface="Calibri"/>
            </a:endParaRPr>
          </a:p>
        </p:txBody>
      </p:sp>
      <p:sp>
        <p:nvSpPr>
          <p:cNvPr id="300" name="Shape 300"/>
          <p:cNvSpPr/>
          <p:nvPr/>
        </p:nvSpPr>
        <p:spPr>
          <a:xfrm>
            <a:off x="733168" y="1475116"/>
            <a:ext cx="7669426" cy="5309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4000">
                <a:solidFill>
                  <a:schemeClr val="dk1"/>
                </a:solidFill>
                <a:latin typeface="Calibri"/>
                <a:ea typeface="Calibri"/>
                <a:cs typeface="Calibri"/>
                <a:sym typeface="Calibri"/>
              </a:rPr>
              <a:t> </a:t>
            </a:r>
          </a:p>
        </p:txBody>
      </p:sp>
      <p:sp>
        <p:nvSpPr>
          <p:cNvPr id="301" name="Shape 301"/>
          <p:cNvSpPr txBox="1"/>
          <p:nvPr/>
        </p:nvSpPr>
        <p:spPr>
          <a:xfrm>
            <a:off x="1121433" y="1183975"/>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2400">
              <a:solidFill>
                <a:schemeClr val="dk1"/>
              </a:solidFill>
              <a:latin typeface="Calibri"/>
              <a:ea typeface="Calibri"/>
              <a:cs typeface="Calibri"/>
              <a:sym typeface="Calibri"/>
            </a:endParaRPr>
          </a:p>
        </p:txBody>
      </p:sp>
      <p:sp>
        <p:nvSpPr>
          <p:cNvPr id="302" name="Shape 302"/>
          <p:cNvSpPr txBox="1"/>
          <p:nvPr/>
        </p:nvSpPr>
        <p:spPr>
          <a:xfrm>
            <a:off x="870855" y="3910692"/>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sp>
        <p:nvSpPr>
          <p:cNvPr id="303" name="Shape 303"/>
          <p:cNvSpPr txBox="1"/>
          <p:nvPr/>
        </p:nvSpPr>
        <p:spPr>
          <a:xfrm>
            <a:off x="576943" y="2530928"/>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pic>
        <p:nvPicPr>
          <p:cNvPr id="304" name="Shape 304"/>
          <p:cNvPicPr preferRelativeResize="0"/>
          <p:nvPr/>
        </p:nvPicPr>
        <p:blipFill rotWithShape="1">
          <a:blip r:embed="rId3">
            <a:alphaModFix/>
          </a:blip>
          <a:srcRect/>
          <a:stretch/>
        </p:blipFill>
        <p:spPr>
          <a:xfrm>
            <a:off x="398834" y="751461"/>
            <a:ext cx="7970702" cy="4122096"/>
          </a:xfrm>
          <a:prstGeom prst="rect">
            <a:avLst/>
          </a:prstGeom>
          <a:noFill/>
          <a:ln>
            <a:noFill/>
          </a:ln>
        </p:spPr>
      </p:pic>
      <p:sp>
        <p:nvSpPr>
          <p:cNvPr id="305" name="Shape 305"/>
          <p:cNvSpPr/>
          <p:nvPr/>
        </p:nvSpPr>
        <p:spPr>
          <a:xfrm>
            <a:off x="1491344" y="328308"/>
            <a:ext cx="7292733" cy="39241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800" b="1">
                <a:solidFill>
                  <a:srgbClr val="FF0000"/>
                </a:solidFill>
                <a:latin typeface="Calibri"/>
                <a:ea typeface="Calibri"/>
                <a:cs typeface="Calibri"/>
                <a:sym typeface="Calibri"/>
              </a:rPr>
              <a:t>Why Care Management? </a:t>
            </a:r>
          </a:p>
        </p:txBody>
      </p:sp>
      <p:sp>
        <p:nvSpPr>
          <p:cNvPr id="306" name="Shape 306"/>
          <p:cNvSpPr/>
          <p:nvPr/>
        </p:nvSpPr>
        <p:spPr>
          <a:xfrm rot="2336531">
            <a:off x="7340350" y="3398169"/>
            <a:ext cx="1523916" cy="432802"/>
          </a:xfrm>
          <a:prstGeom prst="leftArrow">
            <a:avLst>
              <a:gd name="adj1" fmla="val 50000"/>
              <a:gd name="adj2" fmla="val 50000"/>
            </a:avLst>
          </a:prstGeom>
          <a:solidFill>
            <a:srgbClr val="C00000"/>
          </a:solidFill>
          <a:ln w="9525" cap="flat" cmpd="sng">
            <a:solidFill>
              <a:srgbClr val="FF66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904975" y="569850"/>
            <a:ext cx="7900800" cy="744600"/>
          </a:xfrm>
          <a:prstGeom prst="rect">
            <a:avLst/>
          </a:prstGeom>
          <a:noFill/>
          <a:ln>
            <a:noFill/>
          </a:ln>
        </p:spPr>
        <p:txBody>
          <a:bodyPr lIns="91425" tIns="45700" rIns="91425" bIns="45700" anchor="ctr" anchorCtr="0">
            <a:noAutofit/>
          </a:bodyPr>
          <a:lstStyle/>
          <a:p>
            <a:pPr marL="0" marR="0" lvl="0" indent="0" algn="ctr" rtl="0">
              <a:spcBef>
                <a:spcPts val="0"/>
              </a:spcBef>
              <a:buClr>
                <a:srgbClr val="FF0000"/>
              </a:buClr>
              <a:buSzPct val="25000"/>
              <a:buFont typeface="Calibri"/>
              <a:buNone/>
            </a:pPr>
            <a:r>
              <a:rPr lang="en" sz="2880" b="0" i="0" u="none" strike="noStrike" cap="none">
                <a:solidFill>
                  <a:srgbClr val="FF0000"/>
                </a:solidFill>
                <a:latin typeface="Calibri"/>
                <a:ea typeface="Calibri"/>
                <a:cs typeface="Calibri"/>
                <a:sym typeface="Calibri"/>
              </a:rPr>
              <a:t/>
            </a:r>
            <a:br>
              <a:rPr lang="en" sz="2880" b="0" i="0" u="none" strike="noStrike" cap="none">
                <a:solidFill>
                  <a:srgbClr val="FF0000"/>
                </a:solidFill>
                <a:latin typeface="Calibri"/>
                <a:ea typeface="Calibri"/>
                <a:cs typeface="Calibri"/>
                <a:sym typeface="Calibri"/>
              </a:rPr>
            </a:br>
            <a:r>
              <a:rPr lang="en" sz="2880" b="0" i="0" u="none" strike="noStrike" cap="none">
                <a:solidFill>
                  <a:srgbClr val="FF0000"/>
                </a:solidFill>
                <a:latin typeface="Calibri"/>
                <a:ea typeface="Calibri"/>
                <a:cs typeface="Calibri"/>
                <a:sym typeface="Calibri"/>
              </a:rPr>
              <a:t/>
            </a:r>
            <a:br>
              <a:rPr lang="en" sz="2880" b="0" i="0" u="none" strike="noStrike" cap="none">
                <a:solidFill>
                  <a:srgbClr val="FF0000"/>
                </a:solidFill>
                <a:latin typeface="Calibri"/>
                <a:ea typeface="Calibri"/>
                <a:cs typeface="Calibri"/>
                <a:sym typeface="Calibri"/>
              </a:rPr>
            </a:br>
            <a:r>
              <a:rPr lang="en" sz="2880" b="0" i="0" u="none" strike="noStrike" cap="none">
                <a:solidFill>
                  <a:srgbClr val="FF0000"/>
                </a:solidFill>
                <a:latin typeface="Calibri"/>
                <a:ea typeface="Calibri"/>
                <a:cs typeface="Calibri"/>
                <a:sym typeface="Calibri"/>
              </a:rPr>
              <a:t/>
            </a:r>
            <a:br>
              <a:rPr lang="en" sz="2880" b="0" i="0" u="none" strike="noStrike" cap="none">
                <a:solidFill>
                  <a:srgbClr val="FF0000"/>
                </a:solidFill>
                <a:latin typeface="Calibri"/>
                <a:ea typeface="Calibri"/>
                <a:cs typeface="Calibri"/>
                <a:sym typeface="Calibri"/>
              </a:rPr>
            </a:br>
            <a:r>
              <a:rPr lang="en" sz="2880" b="0" i="0" u="none" strike="noStrike" cap="none">
                <a:solidFill>
                  <a:srgbClr val="FF0000"/>
                </a:solidFill>
                <a:latin typeface="Calibri"/>
                <a:ea typeface="Calibri"/>
                <a:cs typeface="Calibri"/>
                <a:sym typeface="Calibri"/>
              </a:rPr>
              <a:t/>
            </a:r>
            <a:br>
              <a:rPr lang="en" sz="2880" b="0" i="0" u="none" strike="noStrike" cap="none">
                <a:solidFill>
                  <a:srgbClr val="FF0000"/>
                </a:solidFill>
                <a:latin typeface="Calibri"/>
                <a:ea typeface="Calibri"/>
                <a:cs typeface="Calibri"/>
                <a:sym typeface="Calibri"/>
              </a:rPr>
            </a:br>
            <a:r>
              <a:rPr lang="en" sz="2880" b="0" i="0" u="none" strike="noStrike" cap="none">
                <a:solidFill>
                  <a:srgbClr val="FF0000"/>
                </a:solidFill>
                <a:latin typeface="Calibri"/>
                <a:ea typeface="Calibri"/>
                <a:cs typeface="Calibri"/>
                <a:sym typeface="Calibri"/>
              </a:rPr>
              <a:t>What is Care Management?</a:t>
            </a:r>
            <a:br>
              <a:rPr lang="en" sz="2880" b="0" i="0" u="none" strike="noStrike" cap="none">
                <a:solidFill>
                  <a:srgbClr val="FF0000"/>
                </a:solidFill>
                <a:latin typeface="Calibri"/>
                <a:ea typeface="Calibri"/>
                <a:cs typeface="Calibri"/>
                <a:sym typeface="Calibri"/>
              </a:rPr>
            </a:br>
            <a:r>
              <a:rPr lang="en" sz="2880" b="0" i="0" u="none" strike="noStrike" cap="none">
                <a:solidFill>
                  <a:srgbClr val="FF0000"/>
                </a:solidFill>
                <a:latin typeface="Calibri"/>
                <a:ea typeface="Calibri"/>
                <a:cs typeface="Calibri"/>
                <a:sym typeface="Calibri"/>
              </a:rPr>
              <a:t/>
            </a:r>
            <a:br>
              <a:rPr lang="en" sz="2880" b="0" i="0" u="none" strike="noStrike" cap="none">
                <a:solidFill>
                  <a:srgbClr val="FF0000"/>
                </a:solidFill>
                <a:latin typeface="Calibri"/>
                <a:ea typeface="Calibri"/>
                <a:cs typeface="Calibri"/>
                <a:sym typeface="Calibri"/>
              </a:rPr>
            </a:br>
            <a:r>
              <a:rPr lang="en" sz="2880" b="0" i="0" u="none" strike="noStrike" cap="none">
                <a:solidFill>
                  <a:srgbClr val="FF0000"/>
                </a:solidFill>
                <a:latin typeface="Calibri"/>
                <a:ea typeface="Calibri"/>
                <a:cs typeface="Calibri"/>
                <a:sym typeface="Calibri"/>
              </a:rPr>
              <a:t/>
            </a:r>
            <a:br>
              <a:rPr lang="en" sz="2880" b="0" i="0" u="none" strike="noStrike" cap="none">
                <a:solidFill>
                  <a:srgbClr val="FF0000"/>
                </a:solidFill>
                <a:latin typeface="Calibri"/>
                <a:ea typeface="Calibri"/>
                <a:cs typeface="Calibri"/>
                <a:sym typeface="Calibri"/>
              </a:rPr>
            </a:br>
            <a:r>
              <a:rPr lang="en" sz="2880" b="0" i="0" u="none" strike="noStrike" cap="none">
                <a:solidFill>
                  <a:schemeClr val="dk1"/>
                </a:solidFill>
                <a:latin typeface="Calibri"/>
                <a:ea typeface="Calibri"/>
                <a:cs typeface="Calibri"/>
                <a:sym typeface="Calibri"/>
              </a:rPr>
              <a:t/>
            </a:r>
            <a:br>
              <a:rPr lang="en" sz="2880" b="0" i="0" u="none" strike="noStrike" cap="none">
                <a:solidFill>
                  <a:schemeClr val="dk1"/>
                </a:solidFill>
                <a:latin typeface="Calibri"/>
                <a:ea typeface="Calibri"/>
                <a:cs typeface="Calibri"/>
                <a:sym typeface="Calibri"/>
              </a:rPr>
            </a:br>
            <a:r>
              <a:rPr lang="en" sz="2160" b="0" i="0" u="none" strike="noStrike" cap="none">
                <a:solidFill>
                  <a:srgbClr val="5F497A"/>
                </a:solidFill>
                <a:latin typeface="Calibri"/>
                <a:ea typeface="Calibri"/>
                <a:cs typeface="Calibri"/>
                <a:sym typeface="Calibri"/>
              </a:rPr>
              <a:t/>
            </a:r>
            <a:br>
              <a:rPr lang="en" sz="2160" b="0" i="0" u="none" strike="noStrike" cap="none">
                <a:solidFill>
                  <a:srgbClr val="5F497A"/>
                </a:solidFill>
                <a:latin typeface="Calibri"/>
                <a:ea typeface="Calibri"/>
                <a:cs typeface="Calibri"/>
                <a:sym typeface="Calibri"/>
              </a:rPr>
            </a:br>
            <a:endParaRPr lang="en" sz="2160" b="0" i="0" u="none" strike="noStrike" cap="none">
              <a:solidFill>
                <a:srgbClr val="5F497A"/>
              </a:solidFill>
              <a:latin typeface="Calibri"/>
              <a:ea typeface="Calibri"/>
              <a:cs typeface="Calibri"/>
              <a:sym typeface="Calibri"/>
            </a:endParaRPr>
          </a:p>
        </p:txBody>
      </p:sp>
      <p:sp>
        <p:nvSpPr>
          <p:cNvPr id="312" name="Shape 31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11</a:t>
            </a:fld>
            <a:endParaRPr lang="en" sz="1200">
              <a:solidFill>
                <a:srgbClr val="888888"/>
              </a:solidFill>
              <a:latin typeface="Calibri"/>
              <a:ea typeface="Calibri"/>
              <a:cs typeface="Calibri"/>
              <a:sym typeface="Calibri"/>
            </a:endParaRPr>
          </a:p>
        </p:txBody>
      </p:sp>
      <p:sp>
        <p:nvSpPr>
          <p:cNvPr id="313" name="Shape 313"/>
          <p:cNvSpPr/>
          <p:nvPr/>
        </p:nvSpPr>
        <p:spPr>
          <a:xfrm>
            <a:off x="182525" y="1314450"/>
            <a:ext cx="8809200" cy="37266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Calibri"/>
              <a:buNone/>
            </a:pPr>
            <a:r>
              <a:rPr lang="en" sz="2400">
                <a:solidFill>
                  <a:schemeClr val="dk1"/>
                </a:solidFill>
                <a:latin typeface="Calibri"/>
                <a:ea typeface="Calibri"/>
                <a:cs typeface="Calibri"/>
                <a:sym typeface="Calibri"/>
              </a:rPr>
              <a:t>ACO strategy aimed at identifying and engaging patients whose</a:t>
            </a:r>
            <a:r>
              <a:rPr lang="en" sz="2400">
                <a:solidFill>
                  <a:schemeClr val="dk2"/>
                </a:solidFill>
                <a:latin typeface="Calibri"/>
                <a:ea typeface="Calibri"/>
                <a:cs typeface="Calibri"/>
                <a:sym typeface="Calibri"/>
              </a:rPr>
              <a:t> </a:t>
            </a:r>
            <a:r>
              <a:rPr lang="en" sz="2400">
                <a:solidFill>
                  <a:schemeClr val="dk1"/>
                </a:solidFill>
                <a:latin typeface="Calibri"/>
                <a:ea typeface="Calibri"/>
                <a:cs typeface="Calibri"/>
                <a:sym typeface="Calibri"/>
              </a:rPr>
              <a:t>complex and complicated care needs cannot be addressed by the health care system as currently designed.</a:t>
            </a:r>
          </a:p>
          <a:p>
            <a:pPr marL="0" marR="0" lvl="0" indent="0" algn="l" rtl="0">
              <a:spcBef>
                <a:spcPts val="0"/>
              </a:spcBef>
              <a:buClr>
                <a:schemeClr val="dk1"/>
              </a:buClr>
              <a:buSzPct val="25000"/>
              <a:buFont typeface="Calibri"/>
              <a:buNone/>
            </a:pPr>
            <a:r>
              <a:rPr lang="en" sz="2600">
                <a:solidFill>
                  <a:schemeClr val="dk1"/>
                </a:solidFill>
                <a:latin typeface="Calibri"/>
                <a:ea typeface="Calibri"/>
                <a:cs typeface="Calibri"/>
                <a:sym typeface="Calibri"/>
              </a:rPr>
              <a:t>	</a:t>
            </a:r>
            <a:r>
              <a:rPr lang="en" sz="2600">
                <a:solidFill>
                  <a:srgbClr val="FF0000"/>
                </a:solidFill>
                <a:latin typeface="Calibri"/>
                <a:ea typeface="Calibri"/>
                <a:cs typeface="Calibri"/>
                <a:sym typeface="Calibri"/>
              </a:rPr>
              <a:t>Symptoms of poor coordination:</a:t>
            </a:r>
          </a:p>
          <a:p>
            <a:pPr marL="914400" marR="0" lvl="2" indent="0" algn="l" rtl="0">
              <a:spcBef>
                <a:spcPts val="0"/>
              </a:spcBef>
              <a:buClr>
                <a:schemeClr val="dk1"/>
              </a:buClr>
              <a:buSzPct val="100000"/>
              <a:buFont typeface="Noto Sans Symbols"/>
              <a:buChar char="❑"/>
            </a:pPr>
            <a:r>
              <a:rPr lang="en" sz="2600" b="0" i="0" u="none" strike="noStrike" cap="none">
                <a:solidFill>
                  <a:schemeClr val="dk1"/>
                </a:solidFill>
                <a:latin typeface="Calibri"/>
                <a:ea typeface="Calibri"/>
                <a:cs typeface="Calibri"/>
                <a:sym typeface="Calibri"/>
              </a:rPr>
              <a:t> </a:t>
            </a:r>
            <a:r>
              <a:rPr lang="en" sz="2000" b="0" i="0" u="none" strike="noStrike" cap="none">
                <a:solidFill>
                  <a:schemeClr val="dk1"/>
                </a:solidFill>
                <a:latin typeface="Calibri"/>
                <a:ea typeface="Calibri"/>
                <a:cs typeface="Calibri"/>
                <a:sym typeface="Calibri"/>
              </a:rPr>
              <a:t>Under, over-utilization, or mis-utilization (both within and outside of our delivery system)</a:t>
            </a:r>
          </a:p>
          <a:p>
            <a:pPr marL="914400" marR="0" lvl="2" indent="0" algn="l" rtl="0">
              <a:spcBef>
                <a:spcPts val="0"/>
              </a:spcBef>
              <a:buClr>
                <a:schemeClr val="dk1"/>
              </a:buClr>
              <a:buSzPct val="100000"/>
              <a:buFont typeface="Noto Sans Symbols"/>
              <a:buChar char="❑"/>
            </a:pPr>
            <a:r>
              <a:rPr lang="en" sz="2000" b="0" i="0" u="none" strike="noStrike" cap="none">
                <a:solidFill>
                  <a:schemeClr val="dk1"/>
                </a:solidFill>
                <a:latin typeface="Calibri"/>
                <a:ea typeface="Calibri"/>
                <a:cs typeface="Calibri"/>
                <a:sym typeface="Calibri"/>
              </a:rPr>
              <a:t> Frequent ED visits, inpatient stays, and readmissions</a:t>
            </a:r>
          </a:p>
          <a:p>
            <a:pPr marL="914400" marR="0" lvl="2" indent="0" algn="l" rtl="0">
              <a:spcBef>
                <a:spcPts val="0"/>
              </a:spcBef>
              <a:buClr>
                <a:schemeClr val="dk1"/>
              </a:buClr>
              <a:buSzPct val="100000"/>
              <a:buFont typeface="Noto Sans Symbols"/>
              <a:buChar char="❑"/>
            </a:pPr>
            <a:r>
              <a:rPr lang="en" sz="2000" b="0" i="0" u="none" strike="noStrike" cap="none">
                <a:solidFill>
                  <a:schemeClr val="dk1"/>
                </a:solidFill>
                <a:latin typeface="Calibri"/>
                <a:ea typeface="Calibri"/>
                <a:cs typeface="Calibri"/>
                <a:sym typeface="Calibri"/>
              </a:rPr>
              <a:t> Poor health outcomes</a:t>
            </a:r>
          </a:p>
          <a:p>
            <a:pPr marL="914400" marR="0" lvl="2" indent="0" algn="l" rtl="0">
              <a:spcBef>
                <a:spcPts val="0"/>
              </a:spcBef>
              <a:buClr>
                <a:schemeClr val="dk1"/>
              </a:buClr>
              <a:buSzPct val="100000"/>
              <a:buFont typeface="Noto Sans Symbols"/>
              <a:buChar char="❑"/>
            </a:pPr>
            <a:r>
              <a:rPr lang="en" sz="2000" b="0" i="0" u="none" strike="noStrike" cap="none">
                <a:solidFill>
                  <a:schemeClr val="dk1"/>
                </a:solidFill>
                <a:latin typeface="Calibri"/>
                <a:ea typeface="Calibri"/>
                <a:cs typeface="Calibri"/>
                <a:sym typeface="Calibri"/>
              </a:rPr>
              <a:t> Unengaged/Unsatisfactory relationships with providers and staff</a:t>
            </a:r>
          </a:p>
          <a:p>
            <a:pPr marL="914400" marR="0" lvl="2" indent="0" algn="l" rtl="0">
              <a:spcBef>
                <a:spcPts val="0"/>
              </a:spcBef>
              <a:buClr>
                <a:schemeClr val="dk1"/>
              </a:buClr>
              <a:buSzPct val="100000"/>
              <a:buFont typeface="Noto Sans Symbols"/>
              <a:buChar char="❑"/>
            </a:pPr>
            <a:r>
              <a:rPr lang="en" sz="2000" b="0" i="0" u="none" strike="noStrike" cap="none">
                <a:solidFill>
                  <a:schemeClr val="dk1"/>
                </a:solidFill>
                <a:latin typeface="Calibri"/>
                <a:ea typeface="Calibri"/>
                <a:cs typeface="Calibri"/>
                <a:sym typeface="Calibri"/>
              </a:rPr>
              <a:t> Poor self-management of co-morbidities </a:t>
            </a:r>
          </a:p>
          <a:p>
            <a:pPr marL="914400" marR="0" lvl="2" indent="0" algn="l" rtl="0">
              <a:spcBef>
                <a:spcPts val="0"/>
              </a:spcBef>
              <a:buClr>
                <a:schemeClr val="dk1"/>
              </a:buClr>
              <a:buSzPct val="100000"/>
              <a:buFont typeface="Noto Sans Symbols"/>
              <a:buChar char="❑"/>
            </a:pPr>
            <a:r>
              <a:rPr lang="en" sz="2000" b="0" i="0" u="none" strike="noStrike" cap="none">
                <a:solidFill>
                  <a:schemeClr val="dk1"/>
                </a:solidFill>
                <a:latin typeface="Calibri"/>
                <a:ea typeface="Calibri"/>
                <a:cs typeface="Calibri"/>
                <a:sym typeface="Calibri"/>
              </a:rPr>
              <a:t> Low “Value” care</a:t>
            </a:r>
          </a:p>
        </p:txBody>
      </p:sp>
      <p:sp>
        <p:nvSpPr>
          <p:cNvPr id="314" name="Shape 314"/>
          <p:cNvSpPr txBox="1"/>
          <p:nvPr/>
        </p:nvSpPr>
        <p:spPr>
          <a:xfrm>
            <a:off x="543697" y="1075037"/>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36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1145512" y="102475"/>
            <a:ext cx="7536525" cy="744589"/>
          </a:xfrm>
          <a:prstGeom prst="rect">
            <a:avLst/>
          </a:prstGeom>
          <a:noFill/>
          <a:ln>
            <a:noFill/>
          </a:ln>
        </p:spPr>
        <p:txBody>
          <a:bodyPr lIns="91425" tIns="45700" rIns="91425" bIns="45700" anchor="ctr" anchorCtr="0">
            <a:noAutofit/>
          </a:bodyPr>
          <a:lstStyle/>
          <a:p>
            <a:pPr marL="0" marR="0" lvl="0" indent="0" algn="r" rtl="0">
              <a:spcBef>
                <a:spcPts val="0"/>
              </a:spcBef>
              <a:buClr>
                <a:schemeClr val="dk1"/>
              </a:buClr>
              <a:buSzPct val="25000"/>
              <a:buFont typeface="Calibri"/>
              <a:buNone/>
            </a:pPr>
            <a:r>
              <a:rPr lang="en" sz="3200" b="0" i="0" u="none" strike="noStrike" cap="none">
                <a:solidFill>
                  <a:schemeClr val="dk1"/>
                </a:solidFill>
                <a:latin typeface="Calibri"/>
                <a:ea typeface="Calibri"/>
                <a:cs typeface="Calibri"/>
                <a:sym typeface="Calibri"/>
              </a:rPr>
              <a:t/>
            </a:r>
            <a:br>
              <a:rPr lang="en" sz="3200" b="0" i="0" u="none" strike="noStrike" cap="none">
                <a:solidFill>
                  <a:schemeClr val="dk1"/>
                </a:solidFill>
                <a:latin typeface="Calibri"/>
                <a:ea typeface="Calibri"/>
                <a:cs typeface="Calibri"/>
                <a:sym typeface="Calibri"/>
              </a:rPr>
            </a:br>
            <a:endParaRPr lang="en" sz="3200" b="0" i="0" u="none" strike="noStrike" cap="none">
              <a:solidFill>
                <a:schemeClr val="dk1"/>
              </a:solidFill>
              <a:latin typeface="Calibri"/>
              <a:ea typeface="Calibri"/>
              <a:cs typeface="Calibri"/>
              <a:sym typeface="Calibri"/>
            </a:endParaRPr>
          </a:p>
        </p:txBody>
      </p:sp>
      <p:sp>
        <p:nvSpPr>
          <p:cNvPr id="320" name="Shape 320"/>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12</a:t>
            </a:fld>
            <a:endParaRPr lang="en" sz="1200">
              <a:solidFill>
                <a:srgbClr val="888888"/>
              </a:solidFill>
              <a:latin typeface="Calibri"/>
              <a:ea typeface="Calibri"/>
              <a:cs typeface="Calibri"/>
              <a:sym typeface="Calibri"/>
            </a:endParaRPr>
          </a:p>
        </p:txBody>
      </p:sp>
      <p:sp>
        <p:nvSpPr>
          <p:cNvPr id="321" name="Shape 321"/>
          <p:cNvSpPr txBox="1"/>
          <p:nvPr/>
        </p:nvSpPr>
        <p:spPr>
          <a:xfrm>
            <a:off x="263434" y="1118507"/>
            <a:ext cx="8739051" cy="3771899"/>
          </a:xfrm>
          <a:prstGeom prst="rect">
            <a:avLst/>
          </a:prstGeom>
          <a:noFill/>
          <a:ln>
            <a:noFill/>
          </a:ln>
        </p:spPr>
        <p:txBody>
          <a:bodyPr lIns="45700" tIns="45700" rIns="45700" bIns="45700" anchor="t" anchorCtr="0">
            <a:noAutofit/>
          </a:bodyPr>
          <a:lstStyle/>
          <a:p>
            <a:pPr marL="398463" marR="0" lvl="0" indent="-398463" algn="l" rtl="0">
              <a:spcBef>
                <a:spcPts val="0"/>
              </a:spcBef>
              <a:buClr>
                <a:schemeClr val="dk1"/>
              </a:buClr>
              <a:buFont typeface="Arial"/>
              <a:buNone/>
            </a:pPr>
            <a:endParaRPr sz="2000">
              <a:solidFill>
                <a:schemeClr val="dk1"/>
              </a:solidFill>
              <a:latin typeface="Calibri"/>
              <a:ea typeface="Calibri"/>
              <a:cs typeface="Calibri"/>
              <a:sym typeface="Calibri"/>
            </a:endParaRPr>
          </a:p>
        </p:txBody>
      </p:sp>
      <p:sp>
        <p:nvSpPr>
          <p:cNvPr id="322" name="Shape 322"/>
          <p:cNvSpPr/>
          <p:nvPr/>
        </p:nvSpPr>
        <p:spPr>
          <a:xfrm>
            <a:off x="733168" y="1475116"/>
            <a:ext cx="7669426" cy="5309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4000">
                <a:solidFill>
                  <a:schemeClr val="dk1"/>
                </a:solidFill>
                <a:latin typeface="Calibri"/>
                <a:ea typeface="Calibri"/>
                <a:cs typeface="Calibri"/>
                <a:sym typeface="Calibri"/>
              </a:rPr>
              <a:t> </a:t>
            </a:r>
          </a:p>
        </p:txBody>
      </p:sp>
      <p:sp>
        <p:nvSpPr>
          <p:cNvPr id="323" name="Shape 323"/>
          <p:cNvSpPr txBox="1"/>
          <p:nvPr/>
        </p:nvSpPr>
        <p:spPr>
          <a:xfrm>
            <a:off x="870855" y="3910692"/>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sp>
        <p:nvSpPr>
          <p:cNvPr id="324" name="Shape 324"/>
          <p:cNvSpPr txBox="1"/>
          <p:nvPr/>
        </p:nvSpPr>
        <p:spPr>
          <a:xfrm>
            <a:off x="576943" y="2530928"/>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sp>
        <p:nvSpPr>
          <p:cNvPr id="325" name="Shape 325"/>
          <p:cNvSpPr/>
          <p:nvPr/>
        </p:nvSpPr>
        <p:spPr>
          <a:xfrm>
            <a:off x="2391375" y="1245125"/>
            <a:ext cx="4271100" cy="1168200"/>
          </a:xfrm>
          <a:prstGeom prst="triangle">
            <a:avLst>
              <a:gd name="adj" fmla="val 50000"/>
            </a:avLst>
          </a:prstGeom>
          <a:solidFill>
            <a:schemeClr val="lt2"/>
          </a:solidFill>
          <a:ln w="9525" cap="flat" cmpd="sng">
            <a:solidFill>
              <a:schemeClr val="dk1"/>
            </a:solidFill>
            <a:prstDash val="solid"/>
            <a:miter/>
            <a:headEnd type="none" w="med" len="med"/>
            <a:tailEnd type="none" w="med" len="med"/>
          </a:ln>
        </p:spPr>
        <p:txBody>
          <a:bodyPr lIns="91425" tIns="45700" rIns="91425" bIns="45700" anchor="b" anchorCtr="0">
            <a:noAutofit/>
          </a:bodyPr>
          <a:lstStyle/>
          <a:p>
            <a:pPr marL="0" marR="0" lvl="0" indent="0" algn="ctr" rtl="0">
              <a:spcBef>
                <a:spcPts val="0"/>
              </a:spcBef>
              <a:spcAft>
                <a:spcPts val="0"/>
              </a:spcAft>
              <a:buSzPct val="25000"/>
              <a:buNone/>
            </a:pPr>
            <a:r>
              <a:rPr lang="en" sz="1800" b="1">
                <a:solidFill>
                  <a:schemeClr val="dk1"/>
                </a:solidFill>
                <a:latin typeface="Calibri"/>
                <a:ea typeface="Calibri"/>
                <a:cs typeface="Calibri"/>
                <a:sym typeface="Calibri"/>
              </a:rPr>
              <a:t>Payer-Based</a:t>
            </a:r>
            <a:r>
              <a:rPr lang="en"/>
              <a:t> </a:t>
            </a:r>
            <a:r>
              <a:rPr lang="en" sz="1800" b="1">
                <a:solidFill>
                  <a:schemeClr val="dk1"/>
                </a:solidFill>
                <a:latin typeface="Calibri"/>
                <a:ea typeface="Calibri"/>
                <a:cs typeface="Calibri"/>
                <a:sym typeface="Calibri"/>
              </a:rPr>
              <a:t>Case/Care Management</a:t>
            </a:r>
          </a:p>
        </p:txBody>
      </p:sp>
      <p:sp>
        <p:nvSpPr>
          <p:cNvPr id="326" name="Shape 326"/>
          <p:cNvSpPr/>
          <p:nvPr/>
        </p:nvSpPr>
        <p:spPr>
          <a:xfrm>
            <a:off x="2391383" y="2743200"/>
            <a:ext cx="4343400" cy="571500"/>
          </a:xfrm>
          <a:prstGeom prst="rect">
            <a:avLst/>
          </a:prstGeom>
          <a:solidFill>
            <a:srgbClr val="595959"/>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 sz="1800" b="1" i="1">
                <a:solidFill>
                  <a:schemeClr val="lt1"/>
                </a:solidFill>
                <a:latin typeface="Calibri"/>
                <a:ea typeface="Calibri"/>
                <a:cs typeface="Calibri"/>
                <a:sym typeface="Calibri"/>
              </a:rPr>
              <a:t>“Centralized”</a:t>
            </a:r>
            <a:r>
              <a:rPr lang="en" sz="1800" b="1">
                <a:solidFill>
                  <a:schemeClr val="lt1"/>
                </a:solidFill>
                <a:latin typeface="Calibri"/>
                <a:ea typeface="Calibri"/>
                <a:cs typeface="Calibri"/>
                <a:sym typeface="Calibri"/>
              </a:rPr>
              <a:t> </a:t>
            </a:r>
            <a:r>
              <a:rPr lang="en" sz="1800" b="1" u="sng">
                <a:solidFill>
                  <a:schemeClr val="lt1"/>
                </a:solidFill>
                <a:latin typeface="Calibri"/>
                <a:ea typeface="Calibri"/>
                <a:cs typeface="Calibri"/>
                <a:sym typeface="Calibri"/>
              </a:rPr>
              <a:t>Care</a:t>
            </a:r>
            <a:r>
              <a:rPr lang="en" sz="1800" b="1">
                <a:solidFill>
                  <a:schemeClr val="lt1"/>
                </a:solidFill>
                <a:latin typeface="Calibri"/>
                <a:ea typeface="Calibri"/>
                <a:cs typeface="Calibri"/>
                <a:sym typeface="Calibri"/>
              </a:rPr>
              <a:t> Management</a:t>
            </a:r>
          </a:p>
        </p:txBody>
      </p:sp>
      <p:sp>
        <p:nvSpPr>
          <p:cNvPr id="327" name="Shape 327"/>
          <p:cNvSpPr/>
          <p:nvPr/>
        </p:nvSpPr>
        <p:spPr>
          <a:xfrm>
            <a:off x="2362200" y="3551811"/>
            <a:ext cx="4343400" cy="971550"/>
          </a:xfrm>
          <a:prstGeom prst="rect">
            <a:avLst/>
          </a:prstGeom>
          <a:solidFill>
            <a:srgbClr val="0070C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 sz="1800" b="1">
                <a:solidFill>
                  <a:schemeClr val="lt1"/>
                </a:solidFill>
                <a:latin typeface="Calibri"/>
                <a:ea typeface="Calibri"/>
                <a:cs typeface="Calibri"/>
                <a:sym typeface="Calibri"/>
              </a:rPr>
              <a:t>Primary Care Based </a:t>
            </a:r>
            <a:r>
              <a:rPr lang="en" sz="1800" b="1" u="sng">
                <a:solidFill>
                  <a:schemeClr val="lt1"/>
                </a:solidFill>
                <a:latin typeface="Calibri"/>
                <a:ea typeface="Calibri"/>
                <a:cs typeface="Calibri"/>
                <a:sym typeface="Calibri"/>
              </a:rPr>
              <a:t>Care</a:t>
            </a:r>
            <a:r>
              <a:rPr lang="en" sz="1800" b="1">
                <a:solidFill>
                  <a:schemeClr val="lt1"/>
                </a:solidFill>
                <a:latin typeface="Calibri"/>
                <a:ea typeface="Calibri"/>
                <a:cs typeface="Calibri"/>
                <a:sym typeface="Calibri"/>
              </a:rPr>
              <a:t> Management</a:t>
            </a:r>
          </a:p>
        </p:txBody>
      </p:sp>
      <p:sp>
        <p:nvSpPr>
          <p:cNvPr id="328" name="Shape 328"/>
          <p:cNvSpPr txBox="1"/>
          <p:nvPr/>
        </p:nvSpPr>
        <p:spPr>
          <a:xfrm>
            <a:off x="2721308" y="572704"/>
            <a:ext cx="6366900" cy="545700"/>
          </a:xfrm>
          <a:prstGeom prst="rect">
            <a:avLst/>
          </a:prstGeom>
          <a:noFill/>
          <a:ln>
            <a:noFill/>
          </a:ln>
        </p:spPr>
        <p:txBody>
          <a:bodyPr lIns="45700" tIns="45700" rIns="45700" bIns="45700" anchor="t" anchorCtr="0">
            <a:noAutofit/>
          </a:bodyPr>
          <a:lstStyle/>
          <a:p>
            <a:pPr marL="0" marR="0" lvl="0" indent="0" algn="l" rtl="0">
              <a:spcBef>
                <a:spcPts val="0"/>
              </a:spcBef>
              <a:buSzPct val="25000"/>
              <a:buNone/>
            </a:pPr>
            <a:r>
              <a:rPr lang="en" sz="2800" b="1">
                <a:solidFill>
                  <a:srgbClr val="FF0000"/>
                </a:solidFill>
                <a:latin typeface="Calibri"/>
                <a:ea typeface="Calibri"/>
                <a:cs typeface="Calibri"/>
                <a:sym typeface="Calibri"/>
              </a:rPr>
              <a:t>Evolution of Care Management at CHA</a:t>
            </a:r>
          </a:p>
        </p:txBody>
      </p:sp>
      <p:sp>
        <p:nvSpPr>
          <p:cNvPr id="329" name="Shape 329"/>
          <p:cNvSpPr/>
          <p:nvPr/>
        </p:nvSpPr>
        <p:spPr>
          <a:xfrm>
            <a:off x="67800" y="1118500"/>
            <a:ext cx="2133600" cy="1630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i="1">
                <a:solidFill>
                  <a:schemeClr val="dk1"/>
                </a:solidFill>
                <a:latin typeface="Calibri"/>
                <a:ea typeface="Calibri"/>
                <a:cs typeface="Calibri"/>
                <a:sym typeface="Calibri"/>
              </a:rPr>
              <a:t>2010 –2011</a:t>
            </a:r>
          </a:p>
          <a:p>
            <a:pPr marR="0" lvl="0" algn="ctr" rtl="0">
              <a:spcBef>
                <a:spcPts val="0"/>
              </a:spcBef>
              <a:buNone/>
            </a:pPr>
            <a:r>
              <a:rPr lang="en" sz="1800" i="1">
                <a:solidFill>
                  <a:schemeClr val="dk1"/>
                </a:solidFill>
                <a:latin typeface="Calibri"/>
                <a:ea typeface="Calibri"/>
                <a:cs typeface="Calibri"/>
                <a:sym typeface="Calibri"/>
              </a:rPr>
              <a:t>Multi-organizational</a:t>
            </a:r>
            <a:r>
              <a:rPr lang="en"/>
              <a:t> </a:t>
            </a:r>
            <a:r>
              <a:rPr lang="en" sz="1800" i="1">
                <a:solidFill>
                  <a:schemeClr val="dk1"/>
                </a:solidFill>
                <a:latin typeface="Calibri"/>
                <a:ea typeface="Calibri"/>
                <a:cs typeface="Calibri"/>
                <a:sym typeface="Calibri"/>
              </a:rPr>
              <a:t>partnership</a:t>
            </a:r>
          </a:p>
          <a:p>
            <a:pPr marR="0" lvl="0" algn="ctr" rtl="0">
              <a:spcBef>
                <a:spcPts val="0"/>
              </a:spcBef>
              <a:buNone/>
            </a:pPr>
            <a:r>
              <a:rPr lang="en" sz="1800" i="1">
                <a:solidFill>
                  <a:schemeClr val="dk1"/>
                </a:solidFill>
                <a:latin typeface="Calibri"/>
                <a:ea typeface="Calibri"/>
                <a:cs typeface="Calibri"/>
                <a:sym typeface="Calibri"/>
              </a:rPr>
              <a:t>Off site  </a:t>
            </a:r>
          </a:p>
          <a:p>
            <a:pPr marR="0" lvl="0" algn="ctr" rtl="0">
              <a:spcBef>
                <a:spcPts val="0"/>
              </a:spcBef>
              <a:buNone/>
            </a:pPr>
            <a:r>
              <a:rPr lang="en" sz="1800" i="1">
                <a:solidFill>
                  <a:schemeClr val="dk1"/>
                </a:solidFill>
                <a:latin typeface="Calibri"/>
                <a:ea typeface="Calibri"/>
                <a:cs typeface="Calibri"/>
                <a:sym typeface="Calibri"/>
              </a:rPr>
              <a:t>Not integrated</a:t>
            </a:r>
          </a:p>
        </p:txBody>
      </p:sp>
      <p:sp>
        <p:nvSpPr>
          <p:cNvPr id="330" name="Shape 330"/>
          <p:cNvSpPr/>
          <p:nvPr/>
        </p:nvSpPr>
        <p:spPr>
          <a:xfrm>
            <a:off x="0" y="2940561"/>
            <a:ext cx="2201400" cy="1582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i="1">
                <a:solidFill>
                  <a:schemeClr val="dk1"/>
                </a:solidFill>
                <a:latin typeface="Calibri"/>
                <a:ea typeface="Calibri"/>
                <a:cs typeface="Calibri"/>
                <a:sym typeface="Calibri"/>
              </a:rPr>
              <a:t>2012-2014</a:t>
            </a:r>
          </a:p>
          <a:p>
            <a:pPr marR="0" lvl="0" algn="ctr" rtl="0">
              <a:spcBef>
                <a:spcPts val="0"/>
              </a:spcBef>
              <a:buNone/>
            </a:pPr>
            <a:r>
              <a:rPr lang="en" sz="1800" i="1">
                <a:solidFill>
                  <a:schemeClr val="dk1"/>
                </a:solidFill>
                <a:latin typeface="Calibri"/>
                <a:ea typeface="Calibri"/>
                <a:cs typeface="Calibri"/>
                <a:sym typeface="Calibri"/>
              </a:rPr>
              <a:t>Payer focused, within CHA </a:t>
            </a:r>
          </a:p>
          <a:p>
            <a:pPr marR="0" lvl="0" algn="ctr" rtl="0">
              <a:spcBef>
                <a:spcPts val="0"/>
              </a:spcBef>
              <a:buNone/>
            </a:pPr>
            <a:r>
              <a:rPr lang="en" sz="1800" i="1">
                <a:solidFill>
                  <a:schemeClr val="dk1"/>
                </a:solidFill>
                <a:latin typeface="Calibri"/>
                <a:ea typeface="Calibri"/>
                <a:cs typeface="Calibri"/>
                <a:sym typeface="Calibri"/>
              </a:rPr>
              <a:t>Access to all clinics</a:t>
            </a:r>
          </a:p>
          <a:p>
            <a:pPr marR="0" lvl="0" algn="ctr" rtl="0">
              <a:spcBef>
                <a:spcPts val="0"/>
              </a:spcBef>
              <a:buNone/>
            </a:pPr>
            <a:r>
              <a:rPr lang="en" sz="1800" i="1">
                <a:solidFill>
                  <a:schemeClr val="dk1"/>
                </a:solidFill>
                <a:latin typeface="Calibri"/>
                <a:ea typeface="Calibri"/>
                <a:cs typeface="Calibri"/>
                <a:sym typeface="Calibri"/>
              </a:rPr>
              <a:t>Not embedded</a:t>
            </a:r>
          </a:p>
        </p:txBody>
      </p:sp>
      <p:sp>
        <p:nvSpPr>
          <p:cNvPr id="331" name="Shape 331"/>
          <p:cNvSpPr/>
          <p:nvPr/>
        </p:nvSpPr>
        <p:spPr>
          <a:xfrm>
            <a:off x="6955775" y="2451625"/>
            <a:ext cx="2265900" cy="17598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400" b="1">
                <a:solidFill>
                  <a:schemeClr val="dk1"/>
                </a:solidFill>
                <a:latin typeface="Calibri"/>
                <a:ea typeface="Calibri"/>
                <a:cs typeface="Calibri"/>
                <a:sym typeface="Calibri"/>
              </a:rPr>
              <a:t>2013-2015</a:t>
            </a:r>
            <a:r>
              <a:rPr lang="en" sz="1800" b="1">
                <a:solidFill>
                  <a:schemeClr val="dk1"/>
                </a:solidFill>
                <a:latin typeface="Calibri"/>
                <a:ea typeface="Calibri"/>
                <a:cs typeface="Calibri"/>
                <a:sym typeface="Calibri"/>
              </a:rPr>
              <a:t> </a:t>
            </a:r>
          </a:p>
          <a:p>
            <a:pPr marL="0" marR="0" lvl="0" indent="0" algn="l" rtl="0">
              <a:spcBef>
                <a:spcPts val="0"/>
              </a:spcBef>
              <a:buNone/>
            </a:pPr>
            <a:endParaRPr sz="1800" b="1">
              <a:solidFill>
                <a:schemeClr val="dk1"/>
              </a:solidFill>
              <a:latin typeface="Calibri"/>
              <a:ea typeface="Calibri"/>
              <a:cs typeface="Calibri"/>
              <a:sym typeface="Calibri"/>
            </a:endParaRPr>
          </a:p>
          <a:p>
            <a:pPr marR="0" lvl="0" algn="ctr" rtl="0">
              <a:spcBef>
                <a:spcPts val="0"/>
              </a:spcBef>
              <a:buNone/>
            </a:pPr>
            <a:r>
              <a:rPr lang="en" sz="1800" b="1">
                <a:solidFill>
                  <a:schemeClr val="dk1"/>
                </a:solidFill>
                <a:latin typeface="Calibri"/>
                <a:ea typeface="Calibri"/>
                <a:cs typeface="Calibri"/>
                <a:sym typeface="Calibri"/>
              </a:rPr>
              <a:t>Payer informed </a:t>
            </a:r>
          </a:p>
          <a:p>
            <a:pPr marR="0" lvl="0" algn="ctr" rtl="0">
              <a:spcBef>
                <a:spcPts val="0"/>
              </a:spcBef>
              <a:buNone/>
            </a:pPr>
            <a:endParaRPr sz="1800" b="1">
              <a:solidFill>
                <a:schemeClr val="dk1"/>
              </a:solidFill>
              <a:latin typeface="Calibri"/>
              <a:ea typeface="Calibri"/>
              <a:cs typeface="Calibri"/>
              <a:sym typeface="Calibri"/>
            </a:endParaRPr>
          </a:p>
          <a:p>
            <a:pPr marR="0" lvl="0" algn="ctr" rtl="0">
              <a:spcBef>
                <a:spcPts val="0"/>
              </a:spcBef>
              <a:buNone/>
            </a:pPr>
            <a:r>
              <a:rPr lang="en" sz="1800" b="1">
                <a:solidFill>
                  <a:schemeClr val="dk1"/>
                </a:solidFill>
                <a:latin typeface="Calibri"/>
                <a:ea typeface="Calibri"/>
                <a:cs typeface="Calibri"/>
                <a:sym typeface="Calibri"/>
              </a:rPr>
              <a:t>Embedded within CHA Primary Care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1008069" y="587787"/>
            <a:ext cx="7536600" cy="744600"/>
          </a:xfrm>
          <a:prstGeom prst="rect">
            <a:avLst/>
          </a:prstGeom>
          <a:noFill/>
          <a:ln>
            <a:noFill/>
          </a:ln>
        </p:spPr>
        <p:txBody>
          <a:bodyPr lIns="91425" tIns="45700" rIns="91425" bIns="45700" anchor="ctr" anchorCtr="0">
            <a:noAutofit/>
          </a:bodyPr>
          <a:lstStyle/>
          <a:p>
            <a:pPr marL="0" marR="0" lvl="0" indent="0" algn="ctr" rtl="0">
              <a:spcBef>
                <a:spcPts val="0"/>
              </a:spcBef>
              <a:buClr>
                <a:srgbClr val="FF0000"/>
              </a:buClr>
              <a:buSzPct val="25000"/>
              <a:buFont typeface="Calibri"/>
              <a:buNone/>
            </a:pPr>
            <a:r>
              <a:rPr lang="en" sz="3200" b="0" i="0" u="none" strike="noStrike" cap="none">
                <a:solidFill>
                  <a:srgbClr val="FF0000"/>
                </a:solidFill>
                <a:latin typeface="Calibri"/>
                <a:ea typeface="Calibri"/>
                <a:cs typeface="Calibri"/>
                <a:sym typeface="Calibri"/>
              </a:rPr>
              <a:t>What do our highest risk patients need?</a:t>
            </a:r>
          </a:p>
        </p:txBody>
      </p:sp>
      <p:sp>
        <p:nvSpPr>
          <p:cNvPr id="337" name="Shape 337"/>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13</a:t>
            </a:fld>
            <a:endParaRPr lang="en" sz="1200">
              <a:solidFill>
                <a:srgbClr val="888888"/>
              </a:solidFill>
              <a:latin typeface="Calibri"/>
              <a:ea typeface="Calibri"/>
              <a:cs typeface="Calibri"/>
              <a:sym typeface="Calibri"/>
            </a:endParaRPr>
          </a:p>
        </p:txBody>
      </p:sp>
      <p:sp>
        <p:nvSpPr>
          <p:cNvPr id="338" name="Shape 338"/>
          <p:cNvSpPr txBox="1"/>
          <p:nvPr/>
        </p:nvSpPr>
        <p:spPr>
          <a:xfrm>
            <a:off x="256934" y="1163882"/>
            <a:ext cx="8739000" cy="3771900"/>
          </a:xfrm>
          <a:prstGeom prst="rect">
            <a:avLst/>
          </a:prstGeom>
          <a:noFill/>
          <a:ln>
            <a:noFill/>
          </a:ln>
        </p:spPr>
        <p:txBody>
          <a:bodyPr lIns="45700" tIns="45700" rIns="45700" bIns="45700" anchor="t" anchorCtr="0">
            <a:noAutofit/>
          </a:bodyPr>
          <a:lstStyle/>
          <a:p>
            <a:pPr marL="398463" marR="0" lvl="0" indent="-398463" algn="l" rtl="0">
              <a:spcBef>
                <a:spcPts val="0"/>
              </a:spcBef>
              <a:buClr>
                <a:schemeClr val="dk1"/>
              </a:buClr>
              <a:buFont typeface="Arial"/>
              <a:buNone/>
            </a:pPr>
            <a:endParaRPr sz="2000">
              <a:solidFill>
                <a:schemeClr val="dk1"/>
              </a:solidFill>
              <a:latin typeface="Calibri"/>
              <a:ea typeface="Calibri"/>
              <a:cs typeface="Calibri"/>
              <a:sym typeface="Calibri"/>
            </a:endParaRPr>
          </a:p>
        </p:txBody>
      </p:sp>
      <p:sp>
        <p:nvSpPr>
          <p:cNvPr id="339" name="Shape 339"/>
          <p:cNvSpPr/>
          <p:nvPr/>
        </p:nvSpPr>
        <p:spPr>
          <a:xfrm>
            <a:off x="733168" y="1475116"/>
            <a:ext cx="7669426" cy="5309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4000">
                <a:solidFill>
                  <a:schemeClr val="dk1"/>
                </a:solidFill>
                <a:latin typeface="Calibri"/>
                <a:ea typeface="Calibri"/>
                <a:cs typeface="Calibri"/>
                <a:sym typeface="Calibri"/>
              </a:rPr>
              <a:t> </a:t>
            </a:r>
          </a:p>
        </p:txBody>
      </p:sp>
      <p:sp>
        <p:nvSpPr>
          <p:cNvPr id="340" name="Shape 340"/>
          <p:cNvSpPr txBox="1"/>
          <p:nvPr/>
        </p:nvSpPr>
        <p:spPr>
          <a:xfrm>
            <a:off x="1121433" y="1183975"/>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2400">
              <a:solidFill>
                <a:schemeClr val="dk1"/>
              </a:solidFill>
              <a:latin typeface="Calibri"/>
              <a:ea typeface="Calibri"/>
              <a:cs typeface="Calibri"/>
              <a:sym typeface="Calibri"/>
            </a:endParaRPr>
          </a:p>
        </p:txBody>
      </p:sp>
      <p:sp>
        <p:nvSpPr>
          <p:cNvPr id="341" name="Shape 341"/>
          <p:cNvSpPr txBox="1"/>
          <p:nvPr/>
        </p:nvSpPr>
        <p:spPr>
          <a:xfrm>
            <a:off x="870855" y="3910692"/>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sp>
        <p:nvSpPr>
          <p:cNvPr id="342" name="Shape 342"/>
          <p:cNvSpPr txBox="1"/>
          <p:nvPr/>
        </p:nvSpPr>
        <p:spPr>
          <a:xfrm>
            <a:off x="576943" y="2530928"/>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sp>
        <p:nvSpPr>
          <p:cNvPr id="343" name="Shape 343"/>
          <p:cNvSpPr txBox="1"/>
          <p:nvPr/>
        </p:nvSpPr>
        <p:spPr>
          <a:xfrm>
            <a:off x="457197" y="1592056"/>
            <a:ext cx="8229600" cy="3372000"/>
          </a:xfrm>
          <a:prstGeom prst="rect">
            <a:avLst/>
          </a:prstGeom>
          <a:noFill/>
          <a:ln>
            <a:noFill/>
          </a:ln>
        </p:spPr>
        <p:txBody>
          <a:bodyPr lIns="91425" tIns="45700" rIns="91425" bIns="45700" anchor="t" anchorCtr="0">
            <a:noAutofit/>
          </a:bodyPr>
          <a:lstStyle/>
          <a:p>
            <a:pPr marL="231775" marR="0" lvl="0" indent="-168275" algn="l" rtl="0">
              <a:lnSpc>
                <a:spcPct val="80000"/>
              </a:lnSpc>
              <a:spcBef>
                <a:spcPts val="0"/>
              </a:spcBef>
              <a:spcAft>
                <a:spcPts val="0"/>
              </a:spcAft>
              <a:buClr>
                <a:srgbClr val="1268B6"/>
              </a:buClr>
              <a:buSzPct val="100000"/>
              <a:buFont typeface="Arial"/>
              <a:buChar char="•"/>
            </a:pPr>
            <a:r>
              <a:rPr lang="en" sz="1800" b="0" i="0" u="none" strike="noStrike" cap="none">
                <a:solidFill>
                  <a:srgbClr val="1268B6"/>
                </a:solidFill>
              </a:rPr>
              <a:t>Need to address the medical, social, and behavioral health conditions of these complex patients.</a:t>
            </a:r>
          </a:p>
          <a:p>
            <a:pPr marL="231775" marR="0" lvl="0" indent="-168275" algn="l" rtl="0">
              <a:lnSpc>
                <a:spcPct val="80000"/>
              </a:lnSpc>
              <a:spcBef>
                <a:spcPts val="600"/>
              </a:spcBef>
              <a:spcAft>
                <a:spcPts val="0"/>
              </a:spcAft>
              <a:buClr>
                <a:srgbClr val="1268B6"/>
              </a:buClr>
              <a:buSzPct val="100000"/>
              <a:buFont typeface="Arial"/>
              <a:buChar char="•"/>
            </a:pPr>
            <a:r>
              <a:rPr lang="en" sz="1800" b="0" i="0" u="none" strike="noStrike" cap="none">
                <a:solidFill>
                  <a:srgbClr val="1268B6"/>
                </a:solidFill>
              </a:rPr>
              <a:t>Care Coordination of health care services</a:t>
            </a:r>
          </a:p>
          <a:p>
            <a:pPr marL="231775" marR="0" lvl="0" indent="-168275" algn="l" rtl="0">
              <a:lnSpc>
                <a:spcPct val="80000"/>
              </a:lnSpc>
              <a:spcBef>
                <a:spcPts val="600"/>
              </a:spcBef>
              <a:spcAft>
                <a:spcPts val="0"/>
              </a:spcAft>
              <a:buClr>
                <a:srgbClr val="1268B6"/>
              </a:buClr>
              <a:buSzPct val="100000"/>
              <a:buFont typeface="Arial"/>
              <a:buChar char="•"/>
            </a:pPr>
            <a:r>
              <a:rPr lang="en" sz="1800" b="0" i="0" u="none" strike="noStrike" cap="none">
                <a:solidFill>
                  <a:srgbClr val="1268B6"/>
                </a:solidFill>
              </a:rPr>
              <a:t>Complex care management of medical conditions</a:t>
            </a:r>
          </a:p>
          <a:p>
            <a:pPr marL="628650" marR="0" lvl="1" indent="-247650" algn="l" rtl="0">
              <a:lnSpc>
                <a:spcPct val="80000"/>
              </a:lnSpc>
              <a:spcBef>
                <a:spcPts val="600"/>
              </a:spcBef>
              <a:spcAft>
                <a:spcPts val="0"/>
              </a:spcAft>
              <a:buClr>
                <a:srgbClr val="1268B6"/>
              </a:buClr>
              <a:buSzPct val="100000"/>
              <a:buFont typeface="Arial"/>
              <a:buChar char="–"/>
            </a:pPr>
            <a:r>
              <a:rPr lang="en" sz="1800" b="0" i="0" u="none" strike="noStrike" cap="none">
                <a:solidFill>
                  <a:srgbClr val="1268B6"/>
                </a:solidFill>
              </a:rPr>
              <a:t>Medication management</a:t>
            </a:r>
          </a:p>
          <a:p>
            <a:pPr marL="628650" marR="0" lvl="1" indent="-247650" algn="l" rtl="0">
              <a:lnSpc>
                <a:spcPct val="80000"/>
              </a:lnSpc>
              <a:spcBef>
                <a:spcPts val="600"/>
              </a:spcBef>
              <a:spcAft>
                <a:spcPts val="0"/>
              </a:spcAft>
              <a:buClr>
                <a:srgbClr val="1268B6"/>
              </a:buClr>
              <a:buSzPct val="100000"/>
              <a:buFont typeface="Arial"/>
              <a:buChar char="–"/>
            </a:pPr>
            <a:r>
              <a:rPr lang="en" sz="1800" b="0" i="0" u="none" strike="noStrike" cap="none">
                <a:solidFill>
                  <a:srgbClr val="1268B6"/>
                </a:solidFill>
              </a:rPr>
              <a:t>Disease management </a:t>
            </a:r>
          </a:p>
          <a:p>
            <a:pPr marL="231775" marR="0" lvl="0" indent="-168275" algn="l" rtl="0">
              <a:lnSpc>
                <a:spcPct val="80000"/>
              </a:lnSpc>
              <a:spcBef>
                <a:spcPts val="600"/>
              </a:spcBef>
              <a:spcAft>
                <a:spcPts val="0"/>
              </a:spcAft>
              <a:buClr>
                <a:srgbClr val="1268B6"/>
              </a:buClr>
              <a:buSzPct val="100000"/>
              <a:buFont typeface="Arial"/>
              <a:buChar char="•"/>
            </a:pPr>
            <a:r>
              <a:rPr lang="en" sz="1800" b="0" i="0" u="none" strike="noStrike" cap="none">
                <a:solidFill>
                  <a:srgbClr val="1268B6"/>
                </a:solidFill>
              </a:rPr>
              <a:t>Effective care management of behavioral health conditions</a:t>
            </a:r>
          </a:p>
          <a:p>
            <a:pPr marL="231775" marR="0" lvl="0" indent="-168275" algn="l" rtl="0">
              <a:lnSpc>
                <a:spcPct val="80000"/>
              </a:lnSpc>
              <a:spcBef>
                <a:spcPts val="600"/>
              </a:spcBef>
              <a:spcAft>
                <a:spcPts val="0"/>
              </a:spcAft>
              <a:buClr>
                <a:srgbClr val="1268B6"/>
              </a:buClr>
              <a:buSzPct val="100000"/>
              <a:buFont typeface="Arial"/>
              <a:buChar char="•"/>
            </a:pPr>
            <a:r>
              <a:rPr lang="en" sz="1800">
                <a:solidFill>
                  <a:srgbClr val="1268B6"/>
                </a:solidFill>
              </a:rPr>
              <a:t>Health Coaching</a:t>
            </a:r>
          </a:p>
          <a:p>
            <a:pPr marL="231775" marR="0" lvl="0" indent="-168275" algn="l" rtl="0">
              <a:lnSpc>
                <a:spcPct val="80000"/>
              </a:lnSpc>
              <a:spcBef>
                <a:spcPts val="600"/>
              </a:spcBef>
              <a:spcAft>
                <a:spcPts val="0"/>
              </a:spcAft>
              <a:buClr>
                <a:srgbClr val="1268B6"/>
              </a:buClr>
              <a:buSzPct val="100000"/>
              <a:buFont typeface="Arial"/>
              <a:buChar char="•"/>
            </a:pPr>
            <a:r>
              <a:rPr lang="en" sz="1800" b="0" i="0" u="none" strike="noStrike" cap="none">
                <a:solidFill>
                  <a:srgbClr val="1268B6"/>
                </a:solidFill>
              </a:rPr>
              <a:t>Access to basic social issues – effective engagement, food, housing, transportation, financial counseling and assistance with insurance</a:t>
            </a:r>
          </a:p>
          <a:p>
            <a:pPr marL="231775" marR="0" lvl="0" indent="-231775" algn="l" rtl="0">
              <a:lnSpc>
                <a:spcPct val="80000"/>
              </a:lnSpc>
              <a:spcBef>
                <a:spcPts val="600"/>
              </a:spcBef>
              <a:spcAft>
                <a:spcPts val="0"/>
              </a:spcAft>
              <a:buClr>
                <a:schemeClr val="dk1"/>
              </a:buClr>
              <a:buFont typeface="Arial"/>
              <a:buNone/>
            </a:pPr>
            <a:endParaRPr sz="2800" b="0" i="0" u="none" strike="noStrike" cap="none">
              <a:solidFill>
                <a:schemeClr val="dk1"/>
              </a:solidFill>
              <a:latin typeface="Garamond"/>
              <a:ea typeface="Garamond"/>
              <a:cs typeface="Garamond"/>
              <a:sym typeface="Garamo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495300" y="148825"/>
            <a:ext cx="8229600" cy="2511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2880" b="0" i="0" u="none" strike="noStrike" cap="none">
                <a:solidFill>
                  <a:schemeClr val="dk1"/>
                </a:solidFill>
                <a:latin typeface="Calibri"/>
                <a:ea typeface="Calibri"/>
                <a:cs typeface="Calibri"/>
                <a:sym typeface="Calibri"/>
              </a:rPr>
              <a:t>Patient Story</a:t>
            </a:r>
          </a:p>
        </p:txBody>
      </p:sp>
      <p:sp>
        <p:nvSpPr>
          <p:cNvPr id="349" name="Shape 349"/>
          <p:cNvSpPr txBox="1">
            <a:spLocks noGrp="1"/>
          </p:cNvSpPr>
          <p:nvPr>
            <p:ph type="body" idx="1"/>
          </p:nvPr>
        </p:nvSpPr>
        <p:spPr>
          <a:xfrm>
            <a:off x="5833239" y="4792658"/>
            <a:ext cx="3310758" cy="240029"/>
          </a:xfrm>
          <a:prstGeom prst="rect">
            <a:avLst/>
          </a:prstGeom>
          <a:noFill/>
          <a:ln>
            <a:noFill/>
          </a:ln>
        </p:spPr>
        <p:txBody>
          <a:bodyPr lIns="45700" tIns="45700" rIns="45700" bIns="45700" anchor="b" anchorCtr="0">
            <a:noAutofit/>
          </a:bodyPr>
          <a:lstStyle/>
          <a:p>
            <a:pPr marL="0" marR="0" lvl="0" indent="0" algn="l" rtl="0">
              <a:spcBef>
                <a:spcPts val="0"/>
              </a:spcBef>
              <a:buClr>
                <a:schemeClr val="dk1"/>
              </a:buClr>
              <a:buSzPct val="25000"/>
              <a:buFont typeface="Arial"/>
              <a:buNone/>
            </a:pPr>
            <a:endParaRPr sz="800" b="0" i="0" u="none" strike="noStrike" cap="none">
              <a:solidFill>
                <a:schemeClr val="dk1"/>
              </a:solidFill>
              <a:latin typeface="Calibri"/>
              <a:ea typeface="Calibri"/>
              <a:cs typeface="Calibri"/>
              <a:sym typeface="Calibri"/>
            </a:endParaRPr>
          </a:p>
        </p:txBody>
      </p:sp>
      <p:sp>
        <p:nvSpPr>
          <p:cNvPr id="350" name="Shape 350"/>
          <p:cNvSpPr txBox="1">
            <a:spLocks noGrp="1"/>
          </p:cNvSpPr>
          <p:nvPr>
            <p:ph type="body" idx="2"/>
          </p:nvPr>
        </p:nvSpPr>
        <p:spPr>
          <a:xfrm>
            <a:off x="0" y="4792658"/>
            <a:ext cx="4382813" cy="240029"/>
          </a:xfrm>
          <a:prstGeom prst="rect">
            <a:avLst/>
          </a:prstGeom>
          <a:noFill/>
          <a:ln>
            <a:noFill/>
          </a:ln>
        </p:spPr>
        <p:txBody>
          <a:bodyPr lIns="45700" tIns="45700" rIns="45700" bIns="45700" anchor="b" anchorCtr="0">
            <a:noAutofit/>
          </a:bodyPr>
          <a:lstStyle/>
          <a:p>
            <a:pPr marL="168275" marR="0" lvl="0" indent="-168275" algn="l" rtl="0">
              <a:spcBef>
                <a:spcPts val="0"/>
              </a:spcBef>
              <a:buClr>
                <a:schemeClr val="dk1"/>
              </a:buClr>
              <a:buSzPct val="100000"/>
              <a:buFont typeface="Calibri"/>
              <a:buNone/>
            </a:pPr>
            <a:endParaRPr sz="800" b="0" i="0" u="none" strike="noStrike" cap="none">
              <a:solidFill>
                <a:schemeClr val="dk1"/>
              </a:solidFill>
              <a:latin typeface="Calibri"/>
              <a:ea typeface="Calibri"/>
              <a:cs typeface="Calibri"/>
              <a:sym typeface="Calibri"/>
            </a:endParaRPr>
          </a:p>
        </p:txBody>
      </p:sp>
      <p:sp>
        <p:nvSpPr>
          <p:cNvPr id="351" name="Shape 351"/>
          <p:cNvSpPr/>
          <p:nvPr/>
        </p:nvSpPr>
        <p:spPr>
          <a:xfrm>
            <a:off x="76200" y="645375"/>
            <a:ext cx="9024300" cy="4098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400">
                <a:solidFill>
                  <a:schemeClr val="dk1"/>
                </a:solidFill>
                <a:latin typeface="Calibri"/>
                <a:ea typeface="Calibri"/>
                <a:cs typeface="Calibri"/>
                <a:sym typeface="Calibri"/>
              </a:rPr>
              <a:t>Pt is a </a:t>
            </a:r>
            <a:r>
              <a:rPr lang="en" sz="1400" b="1">
                <a:solidFill>
                  <a:schemeClr val="dk1"/>
                </a:solidFill>
                <a:latin typeface="Calibri"/>
                <a:ea typeface="Calibri"/>
                <a:cs typeface="Calibri"/>
                <a:sym typeface="Calibri"/>
              </a:rPr>
              <a:t>21 yr old non verbal Haitian male</a:t>
            </a:r>
            <a:r>
              <a:rPr lang="en" sz="1400">
                <a:solidFill>
                  <a:schemeClr val="dk1"/>
                </a:solidFill>
                <a:latin typeface="Calibri"/>
                <a:ea typeface="Calibri"/>
                <a:cs typeface="Calibri"/>
                <a:sym typeface="Calibri"/>
              </a:rPr>
              <a:t> with a global developmental delay, mental retardation, ataxic gait, incontinent of bowel, &amp;amp; pituitary insufficiency. He lives with his family in public housing in Cambridge Mass. </a:t>
            </a:r>
            <a:r>
              <a:rPr lang="en" sz="1400" b="1">
                <a:solidFill>
                  <a:schemeClr val="dk1"/>
                </a:solidFill>
                <a:latin typeface="Calibri"/>
                <a:ea typeface="Calibri"/>
                <a:cs typeface="Calibri"/>
                <a:sym typeface="Calibri"/>
              </a:rPr>
              <a:t>Pt’s mother only speaks Haitian Creole</a:t>
            </a:r>
            <a:r>
              <a:rPr lang="en" sz="1400">
                <a:solidFill>
                  <a:schemeClr val="dk1"/>
                </a:solidFill>
                <a:latin typeface="Calibri"/>
                <a:ea typeface="Calibri"/>
                <a:cs typeface="Calibri"/>
                <a:sym typeface="Calibri"/>
              </a:rPr>
              <a:t> and his brother is bilingual. Pt collects SSI.</a:t>
            </a:r>
          </a:p>
          <a:p>
            <a:pPr marL="0" marR="0" lvl="0" indent="0" algn="l" rtl="0">
              <a:spcBef>
                <a:spcPts val="0"/>
              </a:spcBef>
              <a:buNone/>
            </a:pPr>
            <a:endParaRPr>
              <a:solidFill>
                <a:schemeClr val="dk1"/>
              </a:solidFill>
              <a:latin typeface="Calibri"/>
              <a:ea typeface="Calibri"/>
              <a:cs typeface="Calibri"/>
              <a:sym typeface="Calibri"/>
            </a:endParaRPr>
          </a:p>
          <a:p>
            <a:pPr marL="0" marR="0" lvl="0" indent="0" algn="l" rtl="0">
              <a:spcBef>
                <a:spcPts val="0"/>
              </a:spcBef>
              <a:buSzPct val="25000"/>
              <a:buNone/>
            </a:pPr>
            <a:r>
              <a:rPr lang="en" sz="1400">
                <a:solidFill>
                  <a:schemeClr val="dk1"/>
                </a:solidFill>
                <a:latin typeface="Calibri"/>
                <a:ea typeface="Calibri"/>
                <a:cs typeface="Calibri"/>
                <a:sym typeface="Calibri"/>
              </a:rPr>
              <a:t>He was referred to the CCM program by his PCP. His PCP said that pt needed a guardian and to be connected with DDS and a day program for when he turns 22. Once disabled students turn 22 they graduate from the educational system.</a:t>
            </a:r>
          </a:p>
          <a:p>
            <a:pPr marL="0" marR="0" lvl="0" indent="0" algn="l" rtl="0">
              <a:spcBef>
                <a:spcPts val="0"/>
              </a:spcBef>
              <a:buNone/>
            </a:pPr>
            <a:endParaRPr sz="1400">
              <a:solidFill>
                <a:schemeClr val="dk1"/>
              </a:solidFill>
              <a:latin typeface="Calibri"/>
              <a:ea typeface="Calibri"/>
              <a:cs typeface="Calibri"/>
              <a:sym typeface="Calibri"/>
            </a:endParaRPr>
          </a:p>
          <a:p>
            <a:pPr marL="0" marR="0" lvl="0" indent="0" algn="l" rtl="0">
              <a:spcBef>
                <a:spcPts val="0"/>
              </a:spcBef>
              <a:buSzPct val="25000"/>
              <a:buNone/>
            </a:pPr>
            <a:r>
              <a:rPr lang="en" sz="1400">
                <a:solidFill>
                  <a:schemeClr val="dk1"/>
                </a:solidFill>
                <a:latin typeface="Calibri"/>
                <a:ea typeface="Calibri"/>
                <a:cs typeface="Calibri"/>
                <a:sym typeface="Calibri"/>
              </a:rPr>
              <a:t>Pt’s mother wanted to be his primary guardian and his brother wanted to be his secondary guardian. They were not able to afford a lawyer to process guardianship request.</a:t>
            </a:r>
          </a:p>
          <a:p>
            <a:pPr marL="0" marR="0" lvl="0" indent="0" algn="l" rtl="0">
              <a:spcBef>
                <a:spcPts val="0"/>
              </a:spcBef>
              <a:buSzPct val="25000"/>
              <a:buNone/>
            </a:pPr>
            <a:r>
              <a:rPr lang="en" sz="1400">
                <a:solidFill>
                  <a:schemeClr val="dk1"/>
                </a:solidFill>
                <a:latin typeface="Calibri"/>
                <a:ea typeface="Calibri"/>
                <a:cs typeface="Calibri"/>
                <a:sym typeface="Calibri"/>
              </a:rPr>
              <a:t>CCM worked with pt’s neuropsychologist and PCP at CHA to fill out guardianship paperwork and to support and educate family on this process with the help of an interpreter when needed.</a:t>
            </a:r>
          </a:p>
          <a:p>
            <a:pPr marL="0" marR="0" lvl="0" indent="0" algn="l" rtl="0">
              <a:spcBef>
                <a:spcPts val="0"/>
              </a:spcBef>
              <a:buSzPct val="25000"/>
              <a:buNone/>
            </a:pPr>
            <a:r>
              <a:rPr lang="en" sz="1400">
                <a:solidFill>
                  <a:schemeClr val="dk1"/>
                </a:solidFill>
                <a:latin typeface="Calibri"/>
                <a:ea typeface="Calibri"/>
                <a:cs typeface="Calibri"/>
                <a:sym typeface="Calibri"/>
              </a:rPr>
              <a:t>Connected family to a pro bono lawyer at Middlesex Probate Court that could review paperwork and guardianship process with family.</a:t>
            </a:r>
            <a:r>
              <a:rPr lang="en">
                <a:solidFill>
                  <a:schemeClr val="dk1"/>
                </a:solidFill>
                <a:latin typeface="Calibri"/>
                <a:ea typeface="Calibri"/>
                <a:cs typeface="Calibri"/>
                <a:sym typeface="Calibri"/>
              </a:rPr>
              <a:t> </a:t>
            </a:r>
            <a:r>
              <a:rPr lang="en" sz="1400">
                <a:solidFill>
                  <a:schemeClr val="dk1"/>
                </a:solidFill>
                <a:latin typeface="Calibri"/>
                <a:ea typeface="Calibri"/>
                <a:cs typeface="Calibri"/>
                <a:sym typeface="Calibri"/>
              </a:rPr>
              <a:t>Family is working towards getting a petition for guardianship hearing.</a:t>
            </a:r>
          </a:p>
          <a:p>
            <a:pPr marL="0" marR="0" lvl="0" indent="0" algn="l" rtl="0">
              <a:spcBef>
                <a:spcPts val="0"/>
              </a:spcBef>
              <a:buNone/>
            </a:pPr>
            <a:endParaRPr>
              <a:solidFill>
                <a:schemeClr val="dk1"/>
              </a:solidFill>
              <a:latin typeface="Calibri"/>
              <a:ea typeface="Calibri"/>
              <a:cs typeface="Calibri"/>
              <a:sym typeface="Calibri"/>
            </a:endParaRPr>
          </a:p>
          <a:p>
            <a:pPr marL="0" marR="0" lvl="0" indent="0" algn="l" rtl="0">
              <a:spcBef>
                <a:spcPts val="0"/>
              </a:spcBef>
              <a:buSzPct val="25000"/>
              <a:buNone/>
            </a:pPr>
            <a:r>
              <a:rPr lang="en" sz="1400">
                <a:solidFill>
                  <a:schemeClr val="dk1"/>
                </a:solidFill>
                <a:latin typeface="Calibri"/>
                <a:ea typeface="Calibri"/>
                <a:cs typeface="Calibri"/>
                <a:sym typeface="Calibri"/>
              </a:rPr>
              <a:t>Contacted Cambridge Public SPED dept and advocated for them to help pt’s mother to fill out a DDS application ASAP. They immediately helped mother fill out a DDS application. CCM met with mother to gather documents needed for application and submitted them to his school.</a:t>
            </a:r>
          </a:p>
          <a:p>
            <a:pPr marL="0" marR="0" lvl="0" indent="0" algn="l" rtl="0">
              <a:spcBef>
                <a:spcPts val="0"/>
              </a:spcBef>
              <a:buNone/>
            </a:pPr>
            <a:endParaRPr>
              <a:solidFill>
                <a:schemeClr val="dk1"/>
              </a:solidFill>
              <a:latin typeface="Calibri"/>
              <a:ea typeface="Calibri"/>
              <a:cs typeface="Calibri"/>
              <a:sym typeface="Calibri"/>
            </a:endParaRPr>
          </a:p>
          <a:p>
            <a:pPr marL="0" marR="0" lvl="0" indent="0" algn="l" rtl="0">
              <a:spcBef>
                <a:spcPts val="0"/>
              </a:spcBef>
              <a:buSzPct val="25000"/>
              <a:buNone/>
            </a:pPr>
            <a:r>
              <a:rPr lang="en" sz="1400">
                <a:solidFill>
                  <a:schemeClr val="dk1"/>
                </a:solidFill>
                <a:latin typeface="Calibri"/>
                <a:ea typeface="Calibri"/>
                <a:cs typeface="Calibri"/>
                <a:sym typeface="Calibri"/>
              </a:rPr>
              <a:t>Pt was approved for DDS and his DDS worker has connected him with a day program that he began this fall.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2362200" y="1257300"/>
            <a:ext cx="4114800" cy="3257550"/>
          </a:xfrm>
          <a:prstGeom prst="triangle">
            <a:avLst>
              <a:gd name="adj" fmla="val 50000"/>
            </a:avLst>
          </a:prstGeom>
          <a:solidFill>
            <a:srgbClr val="33996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58" name="Shape 358"/>
          <p:cNvSpPr/>
          <p:nvPr/>
        </p:nvSpPr>
        <p:spPr>
          <a:xfrm>
            <a:off x="4066162" y="1260389"/>
            <a:ext cx="719847" cy="519771"/>
          </a:xfrm>
          <a:prstGeom prst="triangle">
            <a:avLst>
              <a:gd name="adj" fmla="val 50192"/>
            </a:avLst>
          </a:prstGeom>
          <a:solidFill>
            <a:srgbClr val="FF00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 sz="1800">
                <a:solidFill>
                  <a:srgbClr val="FF0000"/>
                </a:solidFill>
                <a:latin typeface="Calibri"/>
                <a:ea typeface="Calibri"/>
                <a:cs typeface="Calibri"/>
                <a:sym typeface="Calibri"/>
              </a:rPr>
              <a:t>5</a:t>
            </a:r>
          </a:p>
        </p:txBody>
      </p:sp>
      <p:sp>
        <p:nvSpPr>
          <p:cNvPr id="359" name="Shape 359"/>
          <p:cNvSpPr txBox="1"/>
          <p:nvPr/>
        </p:nvSpPr>
        <p:spPr>
          <a:xfrm>
            <a:off x="3143250" y="3523517"/>
            <a:ext cx="2590800" cy="790575"/>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1800">
                <a:solidFill>
                  <a:schemeClr val="lt1"/>
                </a:solidFill>
                <a:latin typeface="Calibri"/>
                <a:ea typeface="Calibri"/>
                <a:cs typeface="Calibri"/>
                <a:sym typeface="Calibri"/>
              </a:rPr>
              <a:t>“Planned Care” Team</a:t>
            </a:r>
          </a:p>
          <a:p>
            <a:pPr marL="0" marR="0" lvl="0" indent="0" algn="ctr" rtl="0">
              <a:spcBef>
                <a:spcPts val="900"/>
              </a:spcBef>
              <a:buSzPct val="25000"/>
              <a:buNone/>
            </a:pPr>
            <a:r>
              <a:rPr lang="en" sz="1800">
                <a:solidFill>
                  <a:schemeClr val="lt1"/>
                </a:solidFill>
                <a:latin typeface="Calibri"/>
                <a:ea typeface="Calibri"/>
                <a:cs typeface="Calibri"/>
                <a:sym typeface="Calibri"/>
              </a:rPr>
              <a:t>Routine Care and Prevention</a:t>
            </a:r>
          </a:p>
        </p:txBody>
      </p:sp>
      <p:sp>
        <p:nvSpPr>
          <p:cNvPr id="360" name="Shape 360"/>
          <p:cNvSpPr txBox="1"/>
          <p:nvPr/>
        </p:nvSpPr>
        <p:spPr>
          <a:xfrm>
            <a:off x="3643460" y="2506298"/>
            <a:ext cx="1557188" cy="69249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1800">
                <a:solidFill>
                  <a:schemeClr val="lt1"/>
                </a:solidFill>
                <a:latin typeface="Calibri"/>
                <a:ea typeface="Calibri"/>
                <a:cs typeface="Calibri"/>
                <a:sym typeface="Calibri"/>
              </a:rPr>
              <a:t>Chronic Disease Management</a:t>
            </a:r>
          </a:p>
        </p:txBody>
      </p:sp>
      <p:sp>
        <p:nvSpPr>
          <p:cNvPr id="361" name="Shape 361"/>
          <p:cNvSpPr/>
          <p:nvPr/>
        </p:nvSpPr>
        <p:spPr>
          <a:xfrm>
            <a:off x="7315200" y="1874412"/>
            <a:ext cx="381000" cy="2636043"/>
          </a:xfrm>
          <a:prstGeom prst="rect">
            <a:avLst/>
          </a:prstGeom>
          <a:solidFill>
            <a:srgbClr val="33996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a:solidFill>
                <a:schemeClr val="dk1"/>
              </a:solidFill>
              <a:latin typeface="Calibri"/>
              <a:ea typeface="Calibri"/>
              <a:cs typeface="Calibri"/>
              <a:sym typeface="Calibri"/>
            </a:endParaRPr>
          </a:p>
          <a:p>
            <a:pPr marL="0" marR="0" lvl="0" indent="0" algn="ctr" rtl="0">
              <a:spcBef>
                <a:spcPts val="0"/>
              </a:spcBef>
              <a:buNone/>
            </a:pPr>
            <a:endParaRPr sz="1800" b="1">
              <a:solidFill>
                <a:schemeClr val="dk1"/>
              </a:solidFill>
              <a:latin typeface="Calibri"/>
              <a:ea typeface="Calibri"/>
              <a:cs typeface="Calibri"/>
              <a:sym typeface="Calibri"/>
            </a:endParaRPr>
          </a:p>
          <a:p>
            <a:pPr marL="0" marR="0" lvl="0" indent="0" algn="ctr" rtl="0">
              <a:spcBef>
                <a:spcPts val="0"/>
              </a:spcBef>
              <a:buNone/>
            </a:pPr>
            <a:endParaRPr sz="1800" b="1">
              <a:solidFill>
                <a:schemeClr val="dk1"/>
              </a:solidFill>
              <a:latin typeface="Calibri"/>
              <a:ea typeface="Calibri"/>
              <a:cs typeface="Calibri"/>
              <a:sym typeface="Calibri"/>
            </a:endParaRPr>
          </a:p>
          <a:p>
            <a:pPr marL="0" marR="0" lvl="0" indent="0" algn="ctr" rtl="0">
              <a:spcBef>
                <a:spcPts val="0"/>
              </a:spcBef>
              <a:buNone/>
            </a:pPr>
            <a:endParaRPr sz="1800" b="1">
              <a:solidFill>
                <a:schemeClr val="dk1"/>
              </a:solidFill>
              <a:latin typeface="Calibri"/>
              <a:ea typeface="Calibri"/>
              <a:cs typeface="Calibri"/>
              <a:sym typeface="Calibri"/>
            </a:endParaRPr>
          </a:p>
          <a:p>
            <a:pPr marL="0" marR="0" lvl="0" indent="0" algn="ctr" rtl="0">
              <a:spcBef>
                <a:spcPts val="0"/>
              </a:spcBef>
              <a:buNone/>
            </a:pPr>
            <a:endParaRPr sz="1800" b="1">
              <a:solidFill>
                <a:schemeClr val="dk1"/>
              </a:solidFill>
              <a:latin typeface="Calibri"/>
              <a:ea typeface="Calibri"/>
              <a:cs typeface="Calibri"/>
              <a:sym typeface="Calibri"/>
            </a:endParaRPr>
          </a:p>
          <a:p>
            <a:pPr marL="0" marR="0" lvl="0" indent="0" algn="ctr" rtl="0">
              <a:spcBef>
                <a:spcPts val="0"/>
              </a:spcBef>
              <a:buNone/>
            </a:pPr>
            <a:endParaRPr sz="1800" b="1">
              <a:solidFill>
                <a:schemeClr val="dk1"/>
              </a:solidFill>
              <a:latin typeface="Calibri"/>
              <a:ea typeface="Calibri"/>
              <a:cs typeface="Calibri"/>
              <a:sym typeface="Calibri"/>
            </a:endParaRPr>
          </a:p>
          <a:p>
            <a:pPr marL="0" marR="0" lvl="0" indent="0" algn="ctr" rtl="0">
              <a:spcBef>
                <a:spcPts val="0"/>
              </a:spcBef>
              <a:buNone/>
            </a:pPr>
            <a:endParaRPr sz="1800" b="1">
              <a:solidFill>
                <a:schemeClr val="dk1"/>
              </a:solidFill>
              <a:latin typeface="Calibri"/>
              <a:ea typeface="Calibri"/>
              <a:cs typeface="Calibri"/>
              <a:sym typeface="Calibri"/>
            </a:endParaRPr>
          </a:p>
          <a:p>
            <a:pPr marL="0" marR="0" lvl="0" indent="0" algn="ctr" rtl="0">
              <a:spcBef>
                <a:spcPts val="0"/>
              </a:spcBef>
              <a:buNone/>
            </a:pPr>
            <a:endParaRPr sz="1800" b="1">
              <a:solidFill>
                <a:schemeClr val="dk1"/>
              </a:solidFill>
              <a:latin typeface="Calibri"/>
              <a:ea typeface="Calibri"/>
              <a:cs typeface="Calibri"/>
              <a:sym typeface="Calibri"/>
            </a:endParaRPr>
          </a:p>
          <a:p>
            <a:pPr marL="0" marR="0" lvl="0" indent="0" algn="ctr" rtl="0">
              <a:spcBef>
                <a:spcPts val="0"/>
              </a:spcBef>
              <a:buNone/>
            </a:pPr>
            <a:endParaRPr sz="1800" b="1">
              <a:solidFill>
                <a:schemeClr val="dk1"/>
              </a:solidFill>
              <a:latin typeface="Calibri"/>
              <a:ea typeface="Calibri"/>
              <a:cs typeface="Calibri"/>
              <a:sym typeface="Calibri"/>
            </a:endParaRPr>
          </a:p>
          <a:p>
            <a:pPr marL="0" marR="0" lvl="0" indent="0" algn="ctr" rtl="0">
              <a:spcBef>
                <a:spcPts val="0"/>
              </a:spcBef>
              <a:buSzPct val="25000"/>
              <a:buNone/>
            </a:pPr>
            <a:r>
              <a:rPr lang="en" sz="1800" b="1">
                <a:solidFill>
                  <a:schemeClr val="dk1"/>
                </a:solidFill>
                <a:latin typeface="Calibri"/>
                <a:ea typeface="Calibri"/>
                <a:cs typeface="Calibri"/>
                <a:sym typeface="Calibri"/>
              </a:rPr>
              <a:t>$</a:t>
            </a:r>
          </a:p>
          <a:p>
            <a:pPr marL="0" marR="0" lvl="0" indent="0" algn="ctr" rtl="0">
              <a:spcBef>
                <a:spcPts val="0"/>
              </a:spcBef>
              <a:buNone/>
            </a:pPr>
            <a:endParaRPr sz="1800" b="1">
              <a:solidFill>
                <a:schemeClr val="dk1"/>
              </a:solidFill>
              <a:latin typeface="Calibri"/>
              <a:ea typeface="Calibri"/>
              <a:cs typeface="Calibri"/>
              <a:sym typeface="Calibri"/>
            </a:endParaRPr>
          </a:p>
          <a:p>
            <a:pPr marL="0" marR="0" lvl="0" indent="0" algn="ctr" rtl="0">
              <a:spcBef>
                <a:spcPts val="0"/>
              </a:spcBef>
              <a:buNone/>
            </a:pPr>
            <a:endParaRPr sz="1800" b="1">
              <a:solidFill>
                <a:schemeClr val="dk1"/>
              </a:solidFill>
              <a:latin typeface="Calibri"/>
              <a:ea typeface="Calibri"/>
              <a:cs typeface="Calibri"/>
              <a:sym typeface="Calibri"/>
            </a:endParaRPr>
          </a:p>
          <a:p>
            <a:pPr marL="0" marR="0" lvl="0" indent="0" algn="ctr" rtl="0">
              <a:spcBef>
                <a:spcPts val="0"/>
              </a:spcBef>
              <a:buNone/>
            </a:pPr>
            <a:endParaRPr sz="1800" b="1">
              <a:solidFill>
                <a:schemeClr val="dk1"/>
              </a:solidFill>
              <a:latin typeface="Calibri"/>
              <a:ea typeface="Calibri"/>
              <a:cs typeface="Calibri"/>
              <a:sym typeface="Calibri"/>
            </a:endParaRPr>
          </a:p>
          <a:p>
            <a:pPr marL="0" marR="0" lvl="0" indent="0" algn="ctr" rtl="0">
              <a:spcBef>
                <a:spcPts val="0"/>
              </a:spcBef>
              <a:buNone/>
            </a:pPr>
            <a:endParaRPr sz="1800" b="1">
              <a:solidFill>
                <a:schemeClr val="dk1"/>
              </a:solidFill>
              <a:latin typeface="Calibri"/>
              <a:ea typeface="Calibri"/>
              <a:cs typeface="Calibri"/>
              <a:sym typeface="Calibri"/>
            </a:endParaRPr>
          </a:p>
          <a:p>
            <a:pPr marL="0" marR="0" lvl="0" indent="0" algn="ctr" rtl="0">
              <a:spcBef>
                <a:spcPts val="0"/>
              </a:spcBef>
              <a:buNone/>
            </a:pPr>
            <a:endParaRPr sz="1800" b="1">
              <a:solidFill>
                <a:schemeClr val="dk1"/>
              </a:solidFill>
              <a:latin typeface="Calibri"/>
              <a:ea typeface="Calibri"/>
              <a:cs typeface="Calibri"/>
              <a:sym typeface="Calibri"/>
            </a:endParaRPr>
          </a:p>
          <a:p>
            <a:pPr marL="0" marR="0" lvl="0" indent="0" algn="ctr" rtl="0">
              <a:spcBef>
                <a:spcPts val="0"/>
              </a:spcBef>
              <a:buNone/>
            </a:pPr>
            <a:endParaRPr sz="1800" b="1">
              <a:solidFill>
                <a:schemeClr val="dk1"/>
              </a:solidFill>
              <a:latin typeface="Calibri"/>
              <a:ea typeface="Calibri"/>
              <a:cs typeface="Calibri"/>
              <a:sym typeface="Calibri"/>
            </a:endParaRPr>
          </a:p>
          <a:p>
            <a:pPr marL="0" marR="0" lvl="0" indent="0" algn="ctr" rtl="0">
              <a:spcBef>
                <a:spcPts val="0"/>
              </a:spcBef>
              <a:buNone/>
            </a:pPr>
            <a:endParaRPr sz="1800" b="1">
              <a:solidFill>
                <a:schemeClr val="dk1"/>
              </a:solidFill>
              <a:latin typeface="Calibri"/>
              <a:ea typeface="Calibri"/>
              <a:cs typeface="Calibri"/>
              <a:sym typeface="Calibri"/>
            </a:endParaRPr>
          </a:p>
        </p:txBody>
      </p:sp>
      <p:sp>
        <p:nvSpPr>
          <p:cNvPr id="362" name="Shape 362"/>
          <p:cNvSpPr txBox="1"/>
          <p:nvPr/>
        </p:nvSpPr>
        <p:spPr>
          <a:xfrm>
            <a:off x="7620000" y="1314450"/>
            <a:ext cx="1524000" cy="48458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1800" b="1">
                <a:solidFill>
                  <a:schemeClr val="dk1"/>
                </a:solidFill>
                <a:latin typeface="Calibri"/>
                <a:ea typeface="Calibri"/>
                <a:cs typeface="Calibri"/>
                <a:sym typeface="Calibri"/>
              </a:rPr>
              <a:t>&gt; 50% TME        top 5%</a:t>
            </a:r>
          </a:p>
        </p:txBody>
      </p:sp>
      <p:sp>
        <p:nvSpPr>
          <p:cNvPr id="363" name="Shape 363"/>
          <p:cNvSpPr txBox="1"/>
          <p:nvPr/>
        </p:nvSpPr>
        <p:spPr>
          <a:xfrm>
            <a:off x="7696200" y="2914650"/>
            <a:ext cx="1676399" cy="27741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1">
                <a:solidFill>
                  <a:schemeClr val="dk1"/>
                </a:solidFill>
                <a:latin typeface="Calibri"/>
                <a:ea typeface="Calibri"/>
                <a:cs typeface="Calibri"/>
                <a:sym typeface="Calibri"/>
              </a:rPr>
              <a:t>&lt; 50% TME</a:t>
            </a:r>
          </a:p>
        </p:txBody>
      </p:sp>
      <p:grpSp>
        <p:nvGrpSpPr>
          <p:cNvPr id="364" name="Shape 364"/>
          <p:cNvGrpSpPr/>
          <p:nvPr/>
        </p:nvGrpSpPr>
        <p:grpSpPr>
          <a:xfrm>
            <a:off x="3493075" y="949184"/>
            <a:ext cx="3122613" cy="939403"/>
            <a:chOff x="2230" y="325"/>
            <a:chExt cx="1967" cy="788"/>
          </a:xfrm>
        </p:grpSpPr>
        <p:sp>
          <p:nvSpPr>
            <p:cNvPr id="365" name="Shape 365"/>
            <p:cNvSpPr txBox="1"/>
            <p:nvPr/>
          </p:nvSpPr>
          <p:spPr>
            <a:xfrm>
              <a:off x="2230" y="882"/>
              <a:ext cx="383" cy="23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1">
                  <a:solidFill>
                    <a:srgbClr val="0070C0"/>
                  </a:solidFill>
                  <a:latin typeface="Calibri"/>
                  <a:ea typeface="Calibri"/>
                  <a:cs typeface="Calibri"/>
                  <a:sym typeface="Calibri"/>
                </a:rPr>
                <a:t>RN</a:t>
              </a:r>
            </a:p>
          </p:txBody>
        </p:sp>
        <p:sp>
          <p:nvSpPr>
            <p:cNvPr id="366" name="Shape 366"/>
            <p:cNvSpPr txBox="1"/>
            <p:nvPr/>
          </p:nvSpPr>
          <p:spPr>
            <a:xfrm>
              <a:off x="3045" y="881"/>
              <a:ext cx="623" cy="23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1">
                  <a:solidFill>
                    <a:srgbClr val="0070C0"/>
                  </a:solidFill>
                  <a:latin typeface="Calibri"/>
                  <a:ea typeface="Calibri"/>
                  <a:cs typeface="Calibri"/>
                  <a:sym typeface="Calibri"/>
                </a:rPr>
                <a:t> LICSW</a:t>
              </a:r>
            </a:p>
          </p:txBody>
        </p:sp>
        <p:sp>
          <p:nvSpPr>
            <p:cNvPr id="367" name="Shape 367"/>
            <p:cNvSpPr txBox="1"/>
            <p:nvPr/>
          </p:nvSpPr>
          <p:spPr>
            <a:xfrm>
              <a:off x="2511" y="352"/>
              <a:ext cx="583" cy="2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1">
                  <a:solidFill>
                    <a:srgbClr val="0070C0"/>
                  </a:solidFill>
                  <a:latin typeface="Calibri"/>
                  <a:ea typeface="Calibri"/>
                  <a:cs typeface="Calibri"/>
                  <a:sym typeface="Calibri"/>
                </a:rPr>
                <a:t>*CHW</a:t>
              </a:r>
            </a:p>
          </p:txBody>
        </p:sp>
        <p:sp>
          <p:nvSpPr>
            <p:cNvPr id="368" name="Shape 368"/>
            <p:cNvSpPr txBox="1"/>
            <p:nvPr/>
          </p:nvSpPr>
          <p:spPr>
            <a:xfrm>
              <a:off x="3334" y="325"/>
              <a:ext cx="864" cy="33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1400" i="1">
                  <a:solidFill>
                    <a:schemeClr val="dk1"/>
                  </a:solidFill>
                  <a:latin typeface="Calibri"/>
                  <a:ea typeface="Calibri"/>
                  <a:cs typeface="Calibri"/>
                  <a:sym typeface="Calibri"/>
                </a:rPr>
                <a:t>Complex Care Mgmt Team</a:t>
              </a:r>
            </a:p>
          </p:txBody>
        </p:sp>
        <p:sp>
          <p:nvSpPr>
            <p:cNvPr id="369" name="Shape 369"/>
            <p:cNvSpPr/>
            <p:nvPr/>
          </p:nvSpPr>
          <p:spPr>
            <a:xfrm>
              <a:off x="2779" y="534"/>
              <a:ext cx="86" cy="86"/>
            </a:xfrm>
            <a:prstGeom prst="ellipse">
              <a:avLst/>
            </a:pr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grpSp>
      <p:sp>
        <p:nvSpPr>
          <p:cNvPr id="370" name="Shape 370"/>
          <p:cNvSpPr txBox="1"/>
          <p:nvPr/>
        </p:nvSpPr>
        <p:spPr>
          <a:xfrm>
            <a:off x="228600" y="4800600"/>
            <a:ext cx="3063874" cy="277416"/>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71" name="Shape 371"/>
          <p:cNvSpPr txBox="1"/>
          <p:nvPr/>
        </p:nvSpPr>
        <p:spPr>
          <a:xfrm>
            <a:off x="381000" y="3143250"/>
            <a:ext cx="184149" cy="275034"/>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1" u="sng">
              <a:solidFill>
                <a:schemeClr val="dk1"/>
              </a:solidFill>
              <a:latin typeface="Calibri"/>
              <a:ea typeface="Calibri"/>
              <a:cs typeface="Calibri"/>
              <a:sym typeface="Calibri"/>
            </a:endParaRPr>
          </a:p>
        </p:txBody>
      </p:sp>
      <p:sp>
        <p:nvSpPr>
          <p:cNvPr id="372" name="Shape 372"/>
          <p:cNvSpPr/>
          <p:nvPr/>
        </p:nvSpPr>
        <p:spPr>
          <a:xfrm>
            <a:off x="4012485" y="1731950"/>
            <a:ext cx="136524" cy="102393"/>
          </a:xfrm>
          <a:prstGeom prst="ellipse">
            <a:avLst/>
          </a:pr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73" name="Shape 373"/>
          <p:cNvSpPr/>
          <p:nvPr/>
        </p:nvSpPr>
        <p:spPr>
          <a:xfrm>
            <a:off x="4698460" y="1714500"/>
            <a:ext cx="116730" cy="102140"/>
          </a:xfrm>
          <a:prstGeom prst="ellipse">
            <a:avLst/>
          </a:pr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74" name="Shape 374"/>
          <p:cNvSpPr/>
          <p:nvPr/>
        </p:nvSpPr>
        <p:spPr>
          <a:xfrm>
            <a:off x="7324928" y="1200056"/>
            <a:ext cx="381000" cy="1586917"/>
          </a:xfrm>
          <a:prstGeom prst="rect">
            <a:avLst/>
          </a:prstGeom>
          <a:solidFill>
            <a:srgbClr val="FF00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 sz="1800" b="1">
                <a:solidFill>
                  <a:schemeClr val="dk1"/>
                </a:solidFill>
                <a:latin typeface="Calibri"/>
                <a:ea typeface="Calibri"/>
                <a:cs typeface="Calibri"/>
                <a:sym typeface="Calibri"/>
              </a:rPr>
              <a:t>$</a:t>
            </a:r>
          </a:p>
        </p:txBody>
      </p:sp>
      <p:sp>
        <p:nvSpPr>
          <p:cNvPr id="375" name="Shape 375"/>
          <p:cNvSpPr/>
          <p:nvPr/>
        </p:nvSpPr>
        <p:spPr>
          <a:xfrm>
            <a:off x="384721" y="4629150"/>
            <a:ext cx="6613349" cy="34624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400" b="1" i="1">
                <a:solidFill>
                  <a:schemeClr val="dk1"/>
                </a:solidFill>
                <a:latin typeface="Calibri"/>
                <a:ea typeface="Calibri"/>
                <a:cs typeface="Calibri"/>
                <a:sym typeface="Calibri"/>
              </a:rPr>
              <a:t>Care Management Staff Model – Top 5 - 10%</a:t>
            </a:r>
          </a:p>
        </p:txBody>
      </p:sp>
      <p:sp>
        <p:nvSpPr>
          <p:cNvPr id="376" name="Shape 376"/>
          <p:cNvSpPr/>
          <p:nvPr/>
        </p:nvSpPr>
        <p:spPr>
          <a:xfrm>
            <a:off x="1110574" y="310838"/>
            <a:ext cx="7759429" cy="43858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3200">
                <a:solidFill>
                  <a:srgbClr val="FF0000"/>
                </a:solidFill>
                <a:latin typeface="Calibri"/>
                <a:ea typeface="Calibri"/>
                <a:cs typeface="Calibri"/>
                <a:sym typeface="Calibri"/>
              </a:rPr>
              <a:t>The CHA Model</a:t>
            </a:r>
          </a:p>
        </p:txBody>
      </p:sp>
      <p:sp>
        <p:nvSpPr>
          <p:cNvPr id="377" name="Shape 377"/>
          <p:cNvSpPr txBox="1"/>
          <p:nvPr/>
        </p:nvSpPr>
        <p:spPr>
          <a:xfrm>
            <a:off x="6881446" y="4879730"/>
            <a:ext cx="2262552" cy="263769"/>
          </a:xfrm>
          <a:prstGeom prst="rect">
            <a:avLst/>
          </a:prstGeom>
          <a:noFill/>
          <a:ln>
            <a:noFill/>
          </a:ln>
        </p:spPr>
        <p:txBody>
          <a:bodyPr lIns="45700" tIns="45700" rIns="45700" bIns="45700" anchor="t" anchorCtr="0">
            <a:noAutofit/>
          </a:bodyPr>
          <a:lstStyle/>
          <a:p>
            <a:pPr marL="0" marR="0" lvl="0" indent="0" algn="l" rtl="0">
              <a:spcBef>
                <a:spcPts val="0"/>
              </a:spcBef>
              <a:buSzPct val="25000"/>
              <a:buNone/>
            </a:pPr>
            <a:r>
              <a:rPr lang="en" sz="1400">
                <a:solidFill>
                  <a:schemeClr val="dk1"/>
                </a:solidFill>
                <a:latin typeface="Calibri"/>
                <a:ea typeface="Calibri"/>
                <a:cs typeface="Calibri"/>
                <a:sym typeface="Calibri"/>
              </a:rPr>
              <a:t>*Community Health Worker</a:t>
            </a:r>
          </a:p>
        </p:txBody>
      </p:sp>
      <p:sp>
        <p:nvSpPr>
          <p:cNvPr id="378" name="Shape 378"/>
          <p:cNvSpPr/>
          <p:nvPr/>
        </p:nvSpPr>
        <p:spPr>
          <a:xfrm>
            <a:off x="152400" y="1397976"/>
            <a:ext cx="2461846" cy="3050930"/>
          </a:xfrm>
          <a:prstGeom prst="ellipse">
            <a:avLst/>
          </a:prstGeom>
          <a:solidFill>
            <a:srgbClr val="0070C0"/>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1400">
                <a:solidFill>
                  <a:schemeClr val="lt1"/>
                </a:solidFill>
                <a:latin typeface="Calibri"/>
                <a:ea typeface="Calibri"/>
                <a:cs typeface="Calibri"/>
                <a:sym typeface="Calibri"/>
              </a:rPr>
              <a:t>Acute Illness</a:t>
            </a:r>
          </a:p>
          <a:p>
            <a:pPr marL="0" marR="0" lvl="0" indent="0" algn="ctr" rtl="0">
              <a:spcBef>
                <a:spcPts val="700"/>
              </a:spcBef>
              <a:spcAft>
                <a:spcPts val="0"/>
              </a:spcAft>
              <a:buSzPct val="25000"/>
              <a:buNone/>
            </a:pPr>
            <a:r>
              <a:rPr lang="en" sz="1400">
                <a:solidFill>
                  <a:schemeClr val="lt1"/>
                </a:solidFill>
                <a:latin typeface="Calibri"/>
                <a:ea typeface="Calibri"/>
                <a:cs typeface="Calibri"/>
                <a:sym typeface="Calibri"/>
              </a:rPr>
              <a:t>Chronic Disease </a:t>
            </a:r>
          </a:p>
          <a:p>
            <a:pPr marL="0" marR="0" lvl="0" indent="0" algn="ctr" rtl="0">
              <a:spcBef>
                <a:spcPts val="700"/>
              </a:spcBef>
              <a:spcAft>
                <a:spcPts val="0"/>
              </a:spcAft>
              <a:buSzPct val="25000"/>
              <a:buNone/>
            </a:pPr>
            <a:r>
              <a:rPr lang="en" sz="1400">
                <a:solidFill>
                  <a:schemeClr val="lt1"/>
                </a:solidFill>
                <a:latin typeface="Calibri"/>
                <a:ea typeface="Calibri"/>
                <a:cs typeface="Calibri"/>
                <a:sym typeface="Calibri"/>
              </a:rPr>
              <a:t>Under-use of PCP</a:t>
            </a:r>
          </a:p>
          <a:p>
            <a:pPr marL="0" marR="0" lvl="0" indent="0" algn="ctr" rtl="0">
              <a:spcBef>
                <a:spcPts val="700"/>
              </a:spcBef>
              <a:spcAft>
                <a:spcPts val="0"/>
              </a:spcAft>
              <a:buSzPct val="25000"/>
              <a:buNone/>
            </a:pPr>
            <a:r>
              <a:rPr lang="en" sz="1400">
                <a:solidFill>
                  <a:schemeClr val="lt1"/>
                </a:solidFill>
                <a:latin typeface="Calibri"/>
                <a:ea typeface="Calibri"/>
                <a:cs typeface="Calibri"/>
                <a:sym typeface="Calibri"/>
              </a:rPr>
              <a:t>Over/Mis-use of ED/Inpatient</a:t>
            </a:r>
          </a:p>
          <a:p>
            <a:pPr marL="0" marR="0" lvl="0" indent="0" algn="ctr" rtl="0">
              <a:spcBef>
                <a:spcPts val="700"/>
              </a:spcBef>
              <a:spcAft>
                <a:spcPts val="0"/>
              </a:spcAft>
              <a:buSzPct val="25000"/>
              <a:buNone/>
            </a:pPr>
            <a:r>
              <a:rPr lang="en" sz="1400">
                <a:solidFill>
                  <a:schemeClr val="lt1"/>
                </a:solidFill>
                <a:latin typeface="Calibri"/>
                <a:ea typeface="Calibri"/>
                <a:cs typeface="Calibri"/>
                <a:sym typeface="Calibri"/>
              </a:rPr>
              <a:t>Social disconnection</a:t>
            </a:r>
          </a:p>
          <a:p>
            <a:pPr marL="0" marR="0" lvl="0" indent="0" algn="ctr" rtl="0">
              <a:spcBef>
                <a:spcPts val="700"/>
              </a:spcBef>
              <a:spcAft>
                <a:spcPts val="0"/>
              </a:spcAft>
              <a:buSzPct val="25000"/>
              <a:buNone/>
            </a:pPr>
            <a:r>
              <a:rPr lang="en" sz="1400">
                <a:solidFill>
                  <a:schemeClr val="lt1"/>
                </a:solidFill>
                <a:latin typeface="Calibri"/>
                <a:ea typeface="Calibri"/>
                <a:cs typeface="Calibri"/>
                <a:sym typeface="Calibri"/>
              </a:rPr>
              <a:t>Substance Abuse</a:t>
            </a:r>
          </a:p>
          <a:p>
            <a:pPr marL="0" marR="0" lvl="0" indent="0" algn="ctr" rtl="0">
              <a:spcBef>
                <a:spcPts val="700"/>
              </a:spcBef>
              <a:spcAft>
                <a:spcPts val="0"/>
              </a:spcAft>
              <a:buSzPct val="25000"/>
              <a:buNone/>
            </a:pPr>
            <a:r>
              <a:rPr lang="en" sz="1400">
                <a:solidFill>
                  <a:schemeClr val="lt1"/>
                </a:solidFill>
                <a:latin typeface="Calibri"/>
                <a:ea typeface="Calibri"/>
                <a:cs typeface="Calibri"/>
                <a:sym typeface="Calibri"/>
              </a:rPr>
              <a:t>Mental Health</a:t>
            </a:r>
          </a:p>
          <a:p>
            <a:pPr marL="0" marR="0" lvl="0" indent="0" algn="ctr" rtl="0">
              <a:spcBef>
                <a:spcPts val="700"/>
              </a:spcBef>
              <a:spcAft>
                <a:spcPts val="0"/>
              </a:spcAft>
              <a:buSzPct val="25000"/>
              <a:buNone/>
            </a:pPr>
            <a:r>
              <a:rPr lang="en" sz="1400">
                <a:solidFill>
                  <a:schemeClr val="lt1"/>
                </a:solidFill>
                <a:latin typeface="Calibri"/>
                <a:ea typeface="Calibri"/>
                <a:cs typeface="Calibri"/>
                <a:sym typeface="Calibri"/>
              </a:rPr>
              <a:t>Disabilities</a:t>
            </a:r>
          </a:p>
          <a:p>
            <a:pPr marL="0" marR="0" lvl="0" indent="0" algn="ctr" rtl="0">
              <a:spcBef>
                <a:spcPts val="700"/>
              </a:spcBef>
              <a:buSzPct val="25000"/>
              <a:buNone/>
            </a:pPr>
            <a:r>
              <a:rPr lang="en" sz="1400">
                <a:solidFill>
                  <a:schemeClr val="lt1"/>
                </a:solidFill>
                <a:latin typeface="Calibri"/>
                <a:ea typeface="Calibri"/>
                <a:cs typeface="Calibri"/>
                <a:sym typeface="Calibri"/>
              </a:rPr>
              <a:t>Poverty</a:t>
            </a:r>
          </a:p>
          <a:p>
            <a:pPr marL="0" marR="0" lvl="0" indent="0" algn="l" rtl="0">
              <a:spcBef>
                <a:spcPts val="0"/>
              </a:spcBef>
              <a:buNone/>
            </a:pPr>
            <a:endParaRPr sz="1400">
              <a:solidFill>
                <a:schemeClr val="dk1"/>
              </a:solidFill>
              <a:latin typeface="Calibri"/>
              <a:ea typeface="Calibri"/>
              <a:cs typeface="Calibri"/>
              <a:sym typeface="Calibri"/>
            </a:endParaRPr>
          </a:p>
        </p:txBody>
      </p:sp>
      <p:sp>
        <p:nvSpPr>
          <p:cNvPr id="379" name="Shape 379"/>
          <p:cNvSpPr txBox="1"/>
          <p:nvPr/>
        </p:nvSpPr>
        <p:spPr>
          <a:xfrm>
            <a:off x="621322" y="1116623"/>
            <a:ext cx="1524000" cy="703384"/>
          </a:xfrm>
          <a:prstGeom prst="rect">
            <a:avLst/>
          </a:prstGeom>
          <a:noFill/>
          <a:ln>
            <a:noFill/>
          </a:ln>
        </p:spPr>
        <p:txBody>
          <a:bodyPr lIns="45700" tIns="45700" rIns="45700" bIns="45700" anchor="t" anchorCtr="0">
            <a:noAutofit/>
          </a:bodyPr>
          <a:lstStyle/>
          <a:p>
            <a:pPr marL="0" marR="0" lvl="0" indent="0" algn="l" rtl="0">
              <a:spcBef>
                <a:spcPts val="0"/>
              </a:spcBef>
              <a:buSzPct val="25000"/>
              <a:buNone/>
            </a:pPr>
            <a:r>
              <a:rPr lang="en" sz="1800">
                <a:solidFill>
                  <a:schemeClr val="dk1"/>
                </a:solidFill>
                <a:latin typeface="Calibri"/>
                <a:ea typeface="Calibri"/>
                <a:cs typeface="Calibri"/>
                <a:sym typeface="Calibri"/>
              </a:rPr>
              <a:t>Drivers of Cost</a:t>
            </a:r>
          </a:p>
        </p:txBody>
      </p:sp>
      <p:sp>
        <p:nvSpPr>
          <p:cNvPr id="380" name="Shape 380"/>
          <p:cNvSpPr/>
          <p:nvPr/>
        </p:nvSpPr>
        <p:spPr>
          <a:xfrm>
            <a:off x="2501973" y="1286730"/>
            <a:ext cx="1348153" cy="325315"/>
          </a:xfrm>
          <a:prstGeom prst="rightArrow">
            <a:avLst>
              <a:gd name="adj1" fmla="val 50000"/>
              <a:gd name="adj2" fmla="val 50000"/>
            </a:avLst>
          </a:prstGeom>
          <a:solidFill>
            <a:srgbClr val="0070C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cxnSp>
        <p:nvCxnSpPr>
          <p:cNvPr id="381" name="Shape 381"/>
          <p:cNvCxnSpPr/>
          <p:nvPr/>
        </p:nvCxnSpPr>
        <p:spPr>
          <a:xfrm>
            <a:off x="3118338" y="3314700"/>
            <a:ext cx="2590800" cy="0"/>
          </a:xfrm>
          <a:prstGeom prst="straightConnector1">
            <a:avLst/>
          </a:prstGeom>
          <a:noFill/>
          <a:ln w="25400" cap="flat" cmpd="sng">
            <a:solidFill>
              <a:schemeClr val="dk1"/>
            </a:solidFill>
            <a:prstDash val="solid"/>
            <a:round/>
            <a:headEnd type="none" w="med" len="med"/>
            <a:tailEnd type="none" w="med" len="med"/>
          </a:ln>
          <a:effectLst>
            <a:outerShdw blurRad="39999" dist="20000" dir="5400000" rotWithShape="0">
              <a:srgbClr val="000000">
                <a:alpha val="37647"/>
              </a:srgbClr>
            </a:outerShdw>
          </a:effectLst>
        </p:spPr>
      </p:cxnSp>
      <p:cxnSp>
        <p:nvCxnSpPr>
          <p:cNvPr id="382" name="Shape 382"/>
          <p:cNvCxnSpPr/>
          <p:nvPr/>
        </p:nvCxnSpPr>
        <p:spPr>
          <a:xfrm rot="10800000" flipH="1">
            <a:off x="4080378" y="1787457"/>
            <a:ext cx="695903" cy="2708"/>
          </a:xfrm>
          <a:prstGeom prst="straightConnector1">
            <a:avLst/>
          </a:prstGeom>
          <a:noFill/>
          <a:ln w="25400" cap="flat" cmpd="sng">
            <a:solidFill>
              <a:schemeClr val="dk1"/>
            </a:solidFill>
            <a:prstDash val="solid"/>
            <a:round/>
            <a:headEnd type="none" w="med" len="med"/>
            <a:tailEnd type="none" w="med" len="med"/>
          </a:ln>
          <a:effectLst>
            <a:outerShdw blurRad="39999" dist="20000" dir="5400000" rotWithShape="0">
              <a:srgbClr val="000000">
                <a:alpha val="37647"/>
              </a:srgbClr>
            </a:outerShdw>
          </a:effectLst>
        </p:spPr>
      </p:cxnSp>
      <p:sp>
        <p:nvSpPr>
          <p:cNvPr id="383" name="Shape 383"/>
          <p:cNvSpPr/>
          <p:nvPr/>
        </p:nvSpPr>
        <p:spPr>
          <a:xfrm rot="10800000">
            <a:off x="5900371" y="3143800"/>
            <a:ext cx="1348153" cy="325315"/>
          </a:xfrm>
          <a:prstGeom prst="rightArrow">
            <a:avLst>
              <a:gd name="adj1" fmla="val 50000"/>
              <a:gd name="adj2" fmla="val 50000"/>
            </a:avLst>
          </a:prstGeom>
          <a:solidFill>
            <a:srgbClr val="339966"/>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sp>
        <p:nvSpPr>
          <p:cNvPr id="384" name="Shape 384"/>
          <p:cNvSpPr/>
          <p:nvPr/>
        </p:nvSpPr>
        <p:spPr>
          <a:xfrm rot="10800000">
            <a:off x="5832682" y="1396165"/>
            <a:ext cx="1348153" cy="325315"/>
          </a:xfrm>
          <a:prstGeom prst="rightArrow">
            <a:avLst>
              <a:gd name="adj1" fmla="val 50000"/>
              <a:gd name="adj2" fmla="val 50000"/>
            </a:avLst>
          </a:prstGeom>
          <a:solidFill>
            <a:srgbClr val="FF00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sp>
        <p:nvSpPr>
          <p:cNvPr id="385" name="Shape 385"/>
          <p:cNvSpPr txBox="1"/>
          <p:nvPr/>
        </p:nvSpPr>
        <p:spPr>
          <a:xfrm>
            <a:off x="4270442" y="1481037"/>
            <a:ext cx="1060316" cy="780643"/>
          </a:xfrm>
          <a:prstGeom prst="rect">
            <a:avLst/>
          </a:prstGeom>
          <a:noFill/>
          <a:ln>
            <a:noFill/>
          </a:ln>
        </p:spPr>
        <p:txBody>
          <a:bodyPr lIns="45700" tIns="45700" rIns="45700" bIns="45700" anchor="t" anchorCtr="0">
            <a:noAutofit/>
          </a:bodyPr>
          <a:lstStyle/>
          <a:p>
            <a:pPr marL="0" marR="0" lvl="0" indent="0" algn="l" rtl="0">
              <a:spcBef>
                <a:spcPts val="0"/>
              </a:spcBef>
              <a:spcAft>
                <a:spcPts val="0"/>
              </a:spcAft>
              <a:buSzPct val="25000"/>
              <a:buNone/>
            </a:pPr>
            <a:r>
              <a:rPr lang="en" sz="1800" b="1">
                <a:solidFill>
                  <a:schemeClr val="dk1"/>
                </a:solidFill>
                <a:latin typeface="Calibri"/>
                <a:ea typeface="Calibri"/>
                <a:cs typeface="Calibri"/>
                <a:sym typeface="Calibri"/>
              </a:rPr>
              <a:t>5%</a:t>
            </a:r>
          </a:p>
          <a:p>
            <a:pPr marL="0" marR="0" lvl="0" indent="0" algn="l" rtl="0">
              <a:spcBef>
                <a:spcPts val="400"/>
              </a:spcBef>
              <a:buNone/>
            </a:pPr>
            <a:endParaRPr sz="1800" b="1">
              <a:solidFill>
                <a:schemeClr val="dk1"/>
              </a:solidFill>
              <a:latin typeface="Calibri"/>
              <a:ea typeface="Calibri"/>
              <a:cs typeface="Calibri"/>
              <a:sym typeface="Calibri"/>
            </a:endParaRPr>
          </a:p>
        </p:txBody>
      </p:sp>
      <p:cxnSp>
        <p:nvCxnSpPr>
          <p:cNvPr id="386" name="Shape 386"/>
          <p:cNvCxnSpPr/>
          <p:nvPr/>
        </p:nvCxnSpPr>
        <p:spPr>
          <a:xfrm>
            <a:off x="3871608" y="2093878"/>
            <a:ext cx="1079769" cy="0"/>
          </a:xfrm>
          <a:prstGeom prst="straightConnector1">
            <a:avLst/>
          </a:prstGeom>
          <a:noFill/>
          <a:ln w="25400" cap="flat" cmpd="sng">
            <a:solidFill>
              <a:schemeClr val="dk1"/>
            </a:solidFill>
            <a:prstDash val="solid"/>
            <a:round/>
            <a:headEnd type="none" w="med" len="med"/>
            <a:tailEnd type="none" w="med" len="med"/>
          </a:ln>
          <a:effectLst>
            <a:outerShdw blurRad="39999" dist="20000" dir="5400000" rotWithShape="0">
              <a:srgbClr val="000000">
                <a:alpha val="37647"/>
              </a:srgbClr>
            </a:outerShdw>
          </a:effectLst>
        </p:spPr>
      </p:cxnSp>
      <p:sp>
        <p:nvSpPr>
          <p:cNvPr id="387" name="Shape 387"/>
          <p:cNvSpPr/>
          <p:nvPr/>
        </p:nvSpPr>
        <p:spPr>
          <a:xfrm rot="10800000">
            <a:off x="3871609" y="1802043"/>
            <a:ext cx="1118680" cy="291833"/>
          </a:xfrm>
          <a:prstGeom prst="flowChartManualOperation">
            <a:avLst/>
          </a:prstGeom>
          <a:solidFill>
            <a:srgbClr val="FFC000"/>
          </a:solidFill>
          <a:ln>
            <a:noFill/>
          </a:ln>
        </p:spPr>
        <p:txBody>
          <a:bodyPr lIns="91425" tIns="45700" rIns="91425" bIns="45700"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sp>
        <p:nvSpPr>
          <p:cNvPr id="388" name="Shape 388"/>
          <p:cNvSpPr txBox="1"/>
          <p:nvPr/>
        </p:nvSpPr>
        <p:spPr>
          <a:xfrm>
            <a:off x="4202348" y="1853118"/>
            <a:ext cx="914400" cy="685800"/>
          </a:xfrm>
          <a:prstGeom prst="rect">
            <a:avLst/>
          </a:prstGeom>
          <a:noFill/>
          <a:ln>
            <a:noFill/>
          </a:ln>
        </p:spPr>
        <p:txBody>
          <a:bodyPr lIns="45700" tIns="45700" rIns="45700" bIns="45700" anchor="t" anchorCtr="0">
            <a:noAutofit/>
          </a:bodyPr>
          <a:lstStyle/>
          <a:p>
            <a:pPr marL="0" marR="0" lvl="0" indent="0" algn="l" rtl="0">
              <a:spcBef>
                <a:spcPts val="0"/>
              </a:spcBef>
              <a:buSzPct val="25000"/>
              <a:buNone/>
            </a:pPr>
            <a:r>
              <a:rPr lang="en" sz="1400">
                <a:solidFill>
                  <a:schemeClr val="dk1"/>
                </a:solidFill>
                <a:latin typeface="Calibri"/>
                <a:ea typeface="Calibri"/>
                <a:cs typeface="Calibri"/>
                <a:sym typeface="Calibri"/>
              </a:rPr>
              <a:t>10%</a:t>
            </a:r>
          </a:p>
        </p:txBody>
      </p:sp>
      <p:sp>
        <p:nvSpPr>
          <p:cNvPr id="389" name="Shape 389"/>
          <p:cNvSpPr txBox="1"/>
          <p:nvPr/>
        </p:nvSpPr>
        <p:spPr>
          <a:xfrm>
            <a:off x="2577827" y="1823936"/>
            <a:ext cx="914400" cy="685800"/>
          </a:xfrm>
          <a:prstGeom prst="rect">
            <a:avLst/>
          </a:prstGeom>
          <a:noFill/>
          <a:ln>
            <a:noFill/>
          </a:ln>
        </p:spPr>
        <p:txBody>
          <a:bodyPr lIns="45700" tIns="45700" rIns="45700" bIns="45700" anchor="t" anchorCtr="0">
            <a:noAutofit/>
          </a:bodyPr>
          <a:lstStyle/>
          <a:p>
            <a:pPr marL="0" marR="0" lvl="0" indent="0" algn="l" rtl="0">
              <a:spcBef>
                <a:spcPts val="0"/>
              </a:spcBef>
              <a:spcAft>
                <a:spcPts val="0"/>
              </a:spcAft>
              <a:buSzPct val="25000"/>
              <a:buNone/>
            </a:pPr>
            <a:r>
              <a:rPr lang="en" sz="1400">
                <a:solidFill>
                  <a:srgbClr val="DF8103"/>
                </a:solidFill>
                <a:latin typeface="Calibri"/>
                <a:ea typeface="Calibri"/>
                <a:cs typeface="Calibri"/>
                <a:sym typeface="Calibri"/>
              </a:rPr>
              <a:t>Rising Risk </a:t>
            </a:r>
          </a:p>
          <a:p>
            <a:pPr marL="0" marR="0" lvl="0" indent="0" algn="l" rtl="0">
              <a:spcBef>
                <a:spcPts val="400"/>
              </a:spcBef>
              <a:buSzPct val="25000"/>
              <a:buNone/>
            </a:pPr>
            <a:r>
              <a:rPr lang="en" sz="1400">
                <a:solidFill>
                  <a:srgbClr val="DF8103"/>
                </a:solidFill>
                <a:latin typeface="Calibri"/>
                <a:ea typeface="Calibri"/>
                <a:cs typeface="Calibri"/>
                <a:sym typeface="Calibri"/>
              </a:rPr>
              <a:t>Cohort</a:t>
            </a:r>
          </a:p>
        </p:txBody>
      </p:sp>
      <p:cxnSp>
        <p:nvCxnSpPr>
          <p:cNvPr id="390" name="Shape 390"/>
          <p:cNvCxnSpPr/>
          <p:nvPr/>
        </p:nvCxnSpPr>
        <p:spPr>
          <a:xfrm rot="10800000" flipH="1">
            <a:off x="3258766" y="2028216"/>
            <a:ext cx="554477" cy="21887"/>
          </a:xfrm>
          <a:prstGeom prst="straightConnector1">
            <a:avLst/>
          </a:prstGeom>
          <a:solidFill>
            <a:schemeClr val="accent1"/>
          </a:solidFill>
          <a:ln w="19050" cap="flat" cmpd="sng">
            <a:solidFill>
              <a:srgbClr val="E2AC00"/>
            </a:solidFill>
            <a:prstDash val="solid"/>
            <a:round/>
            <a:headEnd type="none" w="med" len="med"/>
            <a:tailEnd type="stealth" w="lg" len="lg"/>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818658" y="347644"/>
            <a:ext cx="8224800" cy="685800"/>
          </a:xfrm>
          <a:prstGeom prst="rect">
            <a:avLst/>
          </a:prstGeom>
          <a:noFill/>
          <a:ln>
            <a:noFill/>
          </a:ln>
        </p:spPr>
        <p:txBody>
          <a:bodyPr lIns="91425" tIns="45700" rIns="91425" bIns="45700" anchor="ctr" anchorCtr="0">
            <a:noAutofit/>
          </a:bodyPr>
          <a:lstStyle/>
          <a:p>
            <a:pPr marL="0" marR="0" lvl="0" indent="0" algn="ctr" rtl="0">
              <a:spcBef>
                <a:spcPts val="0"/>
              </a:spcBef>
              <a:buClr>
                <a:srgbClr val="5F497A"/>
              </a:buClr>
              <a:buSzPct val="25000"/>
              <a:buFont typeface="Calibri"/>
              <a:buNone/>
            </a:pPr>
            <a:r>
              <a:rPr lang="en" sz="4400" b="0" i="0" u="none" strike="noStrike" cap="none">
                <a:solidFill>
                  <a:srgbClr val="5F497A"/>
                </a:solidFill>
                <a:latin typeface="Calibri"/>
                <a:ea typeface="Calibri"/>
                <a:cs typeface="Calibri"/>
                <a:sym typeface="Calibri"/>
              </a:rPr>
              <a:t>    </a:t>
            </a:r>
            <a:r>
              <a:rPr lang="en" sz="4400" b="0" i="0" u="none" strike="noStrike" cap="none">
                <a:solidFill>
                  <a:srgbClr val="FF0000"/>
                </a:solidFill>
                <a:latin typeface="Calibri"/>
                <a:ea typeface="Calibri"/>
                <a:cs typeface="Calibri"/>
                <a:sym typeface="Calibri"/>
              </a:rPr>
              <a:t>Role Differentiation</a:t>
            </a:r>
          </a:p>
        </p:txBody>
      </p:sp>
      <p:sp>
        <p:nvSpPr>
          <p:cNvPr id="397" name="Shape 397"/>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16</a:t>
            </a:fld>
            <a:endParaRPr lang="en" sz="1200">
              <a:solidFill>
                <a:srgbClr val="888888"/>
              </a:solidFill>
              <a:latin typeface="Calibri"/>
              <a:ea typeface="Calibri"/>
              <a:cs typeface="Calibri"/>
              <a:sym typeface="Calibri"/>
            </a:endParaRPr>
          </a:p>
        </p:txBody>
      </p:sp>
      <p:sp>
        <p:nvSpPr>
          <p:cNvPr id="398" name="Shape 398"/>
          <p:cNvSpPr txBox="1">
            <a:spLocks noGrp="1"/>
          </p:cNvSpPr>
          <p:nvPr>
            <p:ph type="body" idx="1"/>
          </p:nvPr>
        </p:nvSpPr>
        <p:spPr>
          <a:xfrm>
            <a:off x="130629" y="1153031"/>
            <a:ext cx="2960913" cy="3331952"/>
          </a:xfrm>
          <a:prstGeom prst="rect">
            <a:avLst/>
          </a:prstGeom>
          <a:noFill/>
          <a:ln>
            <a:noFill/>
          </a:ln>
        </p:spPr>
        <p:txBody>
          <a:bodyPr lIns="91425" tIns="45700" rIns="91425" bIns="45700" anchor="t" anchorCtr="0">
            <a:noAutofit/>
          </a:bodyPr>
          <a:lstStyle/>
          <a:p>
            <a:pPr marL="342900" marR="0" lvl="0" indent="-342900" algn="ctr" rtl="0">
              <a:lnSpc>
                <a:spcPct val="90000"/>
              </a:lnSpc>
              <a:spcBef>
                <a:spcPts val="0"/>
              </a:spcBef>
              <a:spcAft>
                <a:spcPts val="0"/>
              </a:spcAft>
              <a:buClr>
                <a:srgbClr val="3F3151"/>
              </a:buClr>
              <a:buSzPct val="25000"/>
              <a:buFont typeface="Arial"/>
              <a:buNone/>
            </a:pPr>
            <a:r>
              <a:rPr lang="en" sz="1800" b="0" i="0" u="sng" strike="noStrike" cap="none">
                <a:solidFill>
                  <a:srgbClr val="3F3151"/>
                </a:solidFill>
                <a:latin typeface="Calibri"/>
                <a:ea typeface="Calibri"/>
                <a:cs typeface="Calibri"/>
                <a:sym typeface="Calibri"/>
              </a:rPr>
              <a:t>Social Work Care Manager</a:t>
            </a:r>
          </a:p>
          <a:p>
            <a:pPr marL="342900" marR="0" lvl="0" indent="-317500" algn="l" rtl="0">
              <a:lnSpc>
                <a:spcPct val="90000"/>
              </a:lnSpc>
              <a:spcBef>
                <a:spcPts val="360"/>
              </a:spcBef>
              <a:spcAft>
                <a:spcPts val="0"/>
              </a:spcAft>
              <a:buClr>
                <a:srgbClr val="3F3151"/>
              </a:buClr>
              <a:buSzPct val="100000"/>
              <a:buFont typeface="Arial"/>
              <a:buChar char="•"/>
            </a:pPr>
            <a:r>
              <a:rPr lang="en" sz="1400" b="0" i="0" u="none" strike="noStrike" cap="none">
                <a:solidFill>
                  <a:srgbClr val="3F3151"/>
                </a:solidFill>
                <a:latin typeface="Calibri"/>
                <a:ea typeface="Calibri"/>
                <a:cs typeface="Calibri"/>
                <a:sym typeface="Calibri"/>
              </a:rPr>
              <a:t>Care Plan development</a:t>
            </a:r>
          </a:p>
          <a:p>
            <a:pPr marL="342900" marR="0" lvl="0" indent="-317500" algn="l" rtl="0">
              <a:lnSpc>
                <a:spcPct val="90000"/>
              </a:lnSpc>
              <a:spcBef>
                <a:spcPts val="360"/>
              </a:spcBef>
              <a:spcAft>
                <a:spcPts val="0"/>
              </a:spcAft>
              <a:buClr>
                <a:srgbClr val="3F3151"/>
              </a:buClr>
              <a:buSzPct val="100000"/>
              <a:buFont typeface="Arial"/>
              <a:buChar char="•"/>
            </a:pPr>
            <a:r>
              <a:rPr lang="en" sz="1400" b="0" i="0" u="none" strike="noStrike" cap="none">
                <a:solidFill>
                  <a:srgbClr val="3F3151"/>
                </a:solidFill>
                <a:latin typeface="Calibri"/>
                <a:ea typeface="Calibri"/>
                <a:cs typeface="Calibri"/>
                <a:sym typeface="Calibri"/>
              </a:rPr>
              <a:t>Address systemic barriers to care </a:t>
            </a:r>
          </a:p>
          <a:p>
            <a:pPr marL="342900" marR="0" lvl="0" indent="-317500" algn="l" rtl="0">
              <a:lnSpc>
                <a:spcPct val="90000"/>
              </a:lnSpc>
              <a:spcBef>
                <a:spcPts val="360"/>
              </a:spcBef>
              <a:spcAft>
                <a:spcPts val="0"/>
              </a:spcAft>
              <a:buClr>
                <a:srgbClr val="3F3151"/>
              </a:buClr>
              <a:buSzPct val="100000"/>
              <a:buFont typeface="Arial"/>
              <a:buChar char="•"/>
            </a:pPr>
            <a:r>
              <a:rPr lang="en" sz="1400" b="0" i="0" u="none" strike="noStrike" cap="none">
                <a:solidFill>
                  <a:srgbClr val="3F3151"/>
                </a:solidFill>
                <a:latin typeface="Calibri"/>
                <a:ea typeface="Calibri"/>
                <a:cs typeface="Calibri"/>
                <a:sym typeface="Calibri"/>
              </a:rPr>
              <a:t>Integrate care among various providers, especially BH providers</a:t>
            </a:r>
          </a:p>
          <a:p>
            <a:pPr marL="342900" marR="0" lvl="0" indent="-317500" algn="l" rtl="0">
              <a:lnSpc>
                <a:spcPct val="90000"/>
              </a:lnSpc>
              <a:spcBef>
                <a:spcPts val="360"/>
              </a:spcBef>
              <a:spcAft>
                <a:spcPts val="0"/>
              </a:spcAft>
              <a:buClr>
                <a:srgbClr val="3F3151"/>
              </a:buClr>
              <a:buSzPct val="100000"/>
              <a:buFont typeface="Arial"/>
              <a:buChar char="•"/>
            </a:pPr>
            <a:r>
              <a:rPr lang="en" sz="1400" b="0" i="0" u="none" strike="noStrike" cap="none">
                <a:solidFill>
                  <a:srgbClr val="3F3151"/>
                </a:solidFill>
                <a:latin typeface="Calibri"/>
                <a:ea typeface="Calibri"/>
                <a:cs typeface="Calibri"/>
                <a:sym typeface="Calibri"/>
              </a:rPr>
              <a:t>Assess substance abuse and mental health needs and assess pt readiness for change</a:t>
            </a:r>
          </a:p>
          <a:p>
            <a:pPr marL="342900" marR="0" lvl="0" indent="-317500" algn="l" rtl="0">
              <a:lnSpc>
                <a:spcPct val="90000"/>
              </a:lnSpc>
              <a:spcBef>
                <a:spcPts val="360"/>
              </a:spcBef>
              <a:spcAft>
                <a:spcPts val="0"/>
              </a:spcAft>
              <a:buClr>
                <a:srgbClr val="3F3151"/>
              </a:buClr>
              <a:buSzPct val="100000"/>
              <a:buFont typeface="Arial"/>
              <a:buChar char="•"/>
            </a:pPr>
            <a:r>
              <a:rPr lang="en" sz="1400" b="0" i="0" u="none" strike="noStrike" cap="none">
                <a:solidFill>
                  <a:srgbClr val="3F3151"/>
                </a:solidFill>
                <a:latin typeface="Calibri"/>
                <a:ea typeface="Calibri"/>
                <a:cs typeface="Calibri"/>
                <a:sym typeface="Calibri"/>
              </a:rPr>
              <a:t>Address anxiety and trust issues</a:t>
            </a:r>
          </a:p>
          <a:p>
            <a:pPr marL="342900" marR="0" lvl="0" indent="-317500" algn="l" rtl="0">
              <a:lnSpc>
                <a:spcPct val="90000"/>
              </a:lnSpc>
              <a:spcBef>
                <a:spcPts val="360"/>
              </a:spcBef>
              <a:buClr>
                <a:srgbClr val="3F3151"/>
              </a:buClr>
              <a:buSzPct val="100000"/>
              <a:buFont typeface="Arial"/>
              <a:buChar char="•"/>
            </a:pPr>
            <a:r>
              <a:rPr lang="en" sz="1400" b="0" i="0" u="none" strike="noStrike" cap="none">
                <a:solidFill>
                  <a:srgbClr val="3F3151"/>
                </a:solidFill>
                <a:latin typeface="Calibri"/>
                <a:ea typeface="Calibri"/>
                <a:cs typeface="Calibri"/>
                <a:sym typeface="Calibri"/>
              </a:rPr>
              <a:t>Coach re: behavior change</a:t>
            </a:r>
          </a:p>
        </p:txBody>
      </p:sp>
      <p:sp>
        <p:nvSpPr>
          <p:cNvPr id="399" name="Shape 399"/>
          <p:cNvSpPr txBox="1"/>
          <p:nvPr/>
        </p:nvSpPr>
        <p:spPr>
          <a:xfrm>
            <a:off x="4546121" y="1067519"/>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sp>
        <p:nvSpPr>
          <p:cNvPr id="400" name="Shape 400"/>
          <p:cNvSpPr txBox="1"/>
          <p:nvPr/>
        </p:nvSpPr>
        <p:spPr>
          <a:xfrm>
            <a:off x="4584451" y="1238391"/>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2000">
              <a:solidFill>
                <a:schemeClr val="dk1"/>
              </a:solidFill>
              <a:latin typeface="Calibri"/>
              <a:ea typeface="Calibri"/>
              <a:cs typeface="Calibri"/>
              <a:sym typeface="Calibri"/>
            </a:endParaRPr>
          </a:p>
        </p:txBody>
      </p:sp>
      <p:sp>
        <p:nvSpPr>
          <p:cNvPr id="401" name="Shape 401"/>
          <p:cNvSpPr txBox="1"/>
          <p:nvPr/>
        </p:nvSpPr>
        <p:spPr>
          <a:xfrm>
            <a:off x="3243961" y="1159325"/>
            <a:ext cx="2532000" cy="645000"/>
          </a:xfrm>
          <a:prstGeom prst="rect">
            <a:avLst/>
          </a:prstGeom>
          <a:noFill/>
          <a:ln>
            <a:noFill/>
          </a:ln>
        </p:spPr>
        <p:txBody>
          <a:bodyPr lIns="45700" tIns="45700" rIns="45700" bIns="45700" anchor="t" anchorCtr="0">
            <a:noAutofit/>
          </a:bodyPr>
          <a:lstStyle/>
          <a:p>
            <a:pPr marL="0" marR="0" lvl="0" indent="0" algn="ctr" rtl="0">
              <a:spcBef>
                <a:spcPts val="0"/>
              </a:spcBef>
              <a:buSzPct val="25000"/>
              <a:buNone/>
            </a:pPr>
            <a:r>
              <a:rPr lang="en" sz="1800" u="sng">
                <a:solidFill>
                  <a:srgbClr val="00B050"/>
                </a:solidFill>
                <a:latin typeface="Calibri"/>
                <a:ea typeface="Calibri"/>
                <a:cs typeface="Calibri"/>
                <a:sym typeface="Calibri"/>
              </a:rPr>
              <a:t>Community Health Worker</a:t>
            </a:r>
          </a:p>
        </p:txBody>
      </p:sp>
      <p:sp>
        <p:nvSpPr>
          <p:cNvPr id="402" name="Shape 402"/>
          <p:cNvSpPr txBox="1"/>
          <p:nvPr/>
        </p:nvSpPr>
        <p:spPr>
          <a:xfrm>
            <a:off x="6836228" y="1298120"/>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sp>
        <p:nvSpPr>
          <p:cNvPr id="403" name="Shape 403"/>
          <p:cNvSpPr txBox="1"/>
          <p:nvPr/>
        </p:nvSpPr>
        <p:spPr>
          <a:xfrm>
            <a:off x="6466143" y="1143000"/>
            <a:ext cx="2497500" cy="363000"/>
          </a:xfrm>
          <a:prstGeom prst="rect">
            <a:avLst/>
          </a:prstGeom>
          <a:noFill/>
          <a:ln>
            <a:noFill/>
          </a:ln>
        </p:spPr>
        <p:txBody>
          <a:bodyPr lIns="45700" tIns="45700" rIns="45700" bIns="45700" anchor="t" anchorCtr="0">
            <a:noAutofit/>
          </a:bodyPr>
          <a:lstStyle/>
          <a:p>
            <a:pPr marL="0" marR="0" lvl="0" indent="0" algn="l" rtl="0">
              <a:spcBef>
                <a:spcPts val="0"/>
              </a:spcBef>
              <a:buSzPct val="25000"/>
              <a:buNone/>
            </a:pPr>
            <a:r>
              <a:rPr lang="en" sz="1800" u="sng">
                <a:solidFill>
                  <a:srgbClr val="1268B6"/>
                </a:solidFill>
                <a:latin typeface="Calibri"/>
                <a:ea typeface="Calibri"/>
                <a:cs typeface="Calibri"/>
                <a:sym typeface="Calibri"/>
              </a:rPr>
              <a:t>Nurse Care Manager</a:t>
            </a:r>
          </a:p>
        </p:txBody>
      </p:sp>
      <p:sp>
        <p:nvSpPr>
          <p:cNvPr id="404" name="Shape 404"/>
          <p:cNvSpPr txBox="1">
            <a:spLocks noGrp="1"/>
          </p:cNvSpPr>
          <p:nvPr>
            <p:ph type="body" idx="1"/>
          </p:nvPr>
        </p:nvSpPr>
        <p:spPr>
          <a:xfrm>
            <a:off x="3145980" y="1828796"/>
            <a:ext cx="2833799" cy="3332100"/>
          </a:xfrm>
          <a:prstGeom prst="rect">
            <a:avLst/>
          </a:prstGeom>
          <a:noFill/>
          <a:ln>
            <a:noFill/>
          </a:ln>
        </p:spPr>
        <p:txBody>
          <a:bodyPr lIns="91425" tIns="45700" rIns="91425" bIns="45700" anchor="t" anchorCtr="0">
            <a:noAutofit/>
          </a:bodyPr>
          <a:lstStyle/>
          <a:p>
            <a:pPr marL="342900" marR="0" lvl="0" indent="-317500" algn="l" rtl="0">
              <a:spcBef>
                <a:spcPts val="0"/>
              </a:spcBef>
              <a:spcAft>
                <a:spcPts val="0"/>
              </a:spcAft>
              <a:buClr>
                <a:srgbClr val="00B050"/>
              </a:buClr>
              <a:buSzPct val="100000"/>
              <a:buFont typeface="Arial"/>
              <a:buChar char="•"/>
            </a:pPr>
            <a:r>
              <a:rPr lang="en" sz="1400" b="0" i="0" u="none" strike="noStrike" cap="none">
                <a:solidFill>
                  <a:srgbClr val="00B050"/>
                </a:solidFill>
                <a:latin typeface="Calibri"/>
                <a:ea typeface="Calibri"/>
                <a:cs typeface="Calibri"/>
                <a:sym typeface="Calibri"/>
              </a:rPr>
              <a:t>Meet with patient during hospitalization</a:t>
            </a:r>
          </a:p>
          <a:p>
            <a:pPr marL="342900" marR="0" lvl="0" indent="-317500" algn="l" rtl="0">
              <a:spcBef>
                <a:spcPts val="360"/>
              </a:spcBef>
              <a:spcAft>
                <a:spcPts val="0"/>
              </a:spcAft>
              <a:buClr>
                <a:srgbClr val="00B050"/>
              </a:buClr>
              <a:buSzPct val="100000"/>
              <a:buFont typeface="Arial"/>
              <a:buChar char="•"/>
            </a:pPr>
            <a:r>
              <a:rPr lang="en" sz="1400" b="0" i="0" u="none" strike="noStrike" cap="none">
                <a:solidFill>
                  <a:srgbClr val="00B050"/>
                </a:solidFill>
                <a:latin typeface="Calibri"/>
                <a:ea typeface="Calibri"/>
                <a:cs typeface="Calibri"/>
                <a:sym typeface="Calibri"/>
              </a:rPr>
              <a:t>Arrange for post-acute home visit and other home visits as needed</a:t>
            </a:r>
          </a:p>
          <a:p>
            <a:pPr marL="342900" marR="0" lvl="0" indent="-317500" algn="l" rtl="0">
              <a:spcBef>
                <a:spcPts val="360"/>
              </a:spcBef>
              <a:spcAft>
                <a:spcPts val="0"/>
              </a:spcAft>
              <a:buClr>
                <a:srgbClr val="00B050"/>
              </a:buClr>
              <a:buSzPct val="100000"/>
              <a:buFont typeface="Arial"/>
              <a:buChar char="•"/>
            </a:pPr>
            <a:r>
              <a:rPr lang="en" sz="1400" b="0" i="0" u="none" strike="noStrike" cap="none">
                <a:solidFill>
                  <a:srgbClr val="00B050"/>
                </a:solidFill>
                <a:latin typeface="Calibri"/>
                <a:ea typeface="Calibri"/>
                <a:cs typeface="Calibri"/>
                <a:sym typeface="Calibri"/>
              </a:rPr>
              <a:t>Appointment reminders and accompaniment</a:t>
            </a:r>
          </a:p>
          <a:p>
            <a:pPr marL="342900" marR="0" lvl="0" indent="-317500" algn="l" rtl="0">
              <a:spcBef>
                <a:spcPts val="360"/>
              </a:spcBef>
              <a:spcAft>
                <a:spcPts val="0"/>
              </a:spcAft>
              <a:buClr>
                <a:srgbClr val="00B050"/>
              </a:buClr>
              <a:buSzPct val="100000"/>
              <a:buFont typeface="Arial"/>
              <a:buChar char="•"/>
            </a:pPr>
            <a:r>
              <a:rPr lang="en" sz="1400" b="0" i="0" u="none" strike="noStrike" cap="none">
                <a:solidFill>
                  <a:srgbClr val="00B050"/>
                </a:solidFill>
                <a:latin typeface="Calibri"/>
                <a:ea typeface="Calibri"/>
                <a:cs typeface="Calibri"/>
                <a:sym typeface="Calibri"/>
              </a:rPr>
              <a:t>Arrange transportation</a:t>
            </a:r>
          </a:p>
          <a:p>
            <a:pPr marL="342900" marR="0" lvl="0" indent="-317500" algn="l" rtl="0">
              <a:spcBef>
                <a:spcPts val="360"/>
              </a:spcBef>
              <a:spcAft>
                <a:spcPts val="0"/>
              </a:spcAft>
              <a:buClr>
                <a:srgbClr val="00B050"/>
              </a:buClr>
              <a:buSzPct val="100000"/>
              <a:buFont typeface="Arial"/>
              <a:buChar char="•"/>
            </a:pPr>
            <a:r>
              <a:rPr lang="en" sz="1400" b="0" i="0" u="none" strike="noStrike" cap="none">
                <a:solidFill>
                  <a:srgbClr val="00B050"/>
                </a:solidFill>
                <a:latin typeface="Calibri"/>
                <a:ea typeface="Calibri"/>
                <a:cs typeface="Calibri"/>
                <a:sym typeface="Calibri"/>
              </a:rPr>
              <a:t>Arrange entitlements</a:t>
            </a:r>
          </a:p>
          <a:p>
            <a:pPr marL="342900" marR="0" lvl="0" indent="-317500" algn="l" rtl="0">
              <a:spcBef>
                <a:spcPts val="360"/>
              </a:spcBef>
              <a:spcAft>
                <a:spcPts val="0"/>
              </a:spcAft>
              <a:buClr>
                <a:srgbClr val="00B050"/>
              </a:buClr>
              <a:buSzPct val="100000"/>
              <a:buFont typeface="Arial"/>
              <a:buChar char="•"/>
            </a:pPr>
            <a:r>
              <a:rPr lang="en" sz="1400" b="0" i="0" u="none" strike="noStrike" cap="none">
                <a:solidFill>
                  <a:srgbClr val="00B050"/>
                </a:solidFill>
                <a:latin typeface="Calibri"/>
                <a:ea typeface="Calibri"/>
                <a:cs typeface="Calibri"/>
                <a:sym typeface="Calibri"/>
              </a:rPr>
              <a:t>Link to community resources</a:t>
            </a:r>
          </a:p>
          <a:p>
            <a:pPr marL="342900" marR="0" lvl="0" indent="-317500" algn="l" rtl="0">
              <a:spcBef>
                <a:spcPts val="360"/>
              </a:spcBef>
              <a:spcAft>
                <a:spcPts val="0"/>
              </a:spcAft>
              <a:buClr>
                <a:srgbClr val="00B050"/>
              </a:buClr>
              <a:buSzPct val="100000"/>
              <a:buFont typeface="Arial"/>
              <a:buChar char="•"/>
            </a:pPr>
            <a:r>
              <a:rPr lang="en" sz="1400" b="0" i="0" u="none" strike="noStrike" cap="none">
                <a:solidFill>
                  <a:srgbClr val="00B050"/>
                </a:solidFill>
                <a:latin typeface="Calibri"/>
                <a:ea typeface="Calibri"/>
                <a:cs typeface="Calibri"/>
                <a:sym typeface="Calibri"/>
              </a:rPr>
              <a:t>Teach patients self monitoring strategies</a:t>
            </a:r>
          </a:p>
          <a:p>
            <a:pPr marL="342900" marR="0" lvl="0" indent="-342900" algn="l" rtl="0">
              <a:spcBef>
                <a:spcPts val="400"/>
              </a:spcBef>
              <a:buClr>
                <a:schemeClr val="dk1"/>
              </a:buClr>
              <a:buSzPct val="25000"/>
              <a:buFont typeface="Arial"/>
              <a:buNone/>
            </a:pPr>
            <a:endParaRPr sz="2000" b="0" i="0" u="none" strike="noStrike" cap="none">
              <a:solidFill>
                <a:schemeClr val="dk1"/>
              </a:solidFill>
              <a:latin typeface="Calibri"/>
              <a:ea typeface="Calibri"/>
              <a:cs typeface="Calibri"/>
              <a:sym typeface="Calibri"/>
            </a:endParaRPr>
          </a:p>
        </p:txBody>
      </p:sp>
      <p:sp>
        <p:nvSpPr>
          <p:cNvPr id="405" name="Shape 405"/>
          <p:cNvSpPr txBox="1">
            <a:spLocks noGrp="1"/>
          </p:cNvSpPr>
          <p:nvPr>
            <p:ph type="body" idx="1"/>
          </p:nvPr>
        </p:nvSpPr>
        <p:spPr>
          <a:xfrm>
            <a:off x="6117771" y="1455111"/>
            <a:ext cx="2884714" cy="3331952"/>
          </a:xfrm>
          <a:prstGeom prst="rect">
            <a:avLst/>
          </a:prstGeom>
          <a:noFill/>
          <a:ln>
            <a:noFill/>
          </a:ln>
        </p:spPr>
        <p:txBody>
          <a:bodyPr lIns="91425" tIns="45700" rIns="91425" bIns="45700" anchor="t" anchorCtr="0">
            <a:noAutofit/>
          </a:bodyPr>
          <a:lstStyle/>
          <a:p>
            <a:pPr marL="342900" marR="0" lvl="0" indent="-317500" algn="l" rtl="0">
              <a:spcBef>
                <a:spcPts val="0"/>
              </a:spcBef>
              <a:spcAft>
                <a:spcPts val="0"/>
              </a:spcAft>
              <a:buClr>
                <a:srgbClr val="1268B6"/>
              </a:buClr>
              <a:buSzPct val="100000"/>
              <a:buFont typeface="Arial"/>
              <a:buChar char="•"/>
            </a:pPr>
            <a:r>
              <a:rPr lang="en" sz="1400" b="0" i="0" u="none" strike="noStrike" cap="none">
                <a:solidFill>
                  <a:srgbClr val="1268B6"/>
                </a:solidFill>
                <a:latin typeface="Calibri"/>
                <a:ea typeface="Calibri"/>
                <a:cs typeface="Calibri"/>
                <a:sym typeface="Calibri"/>
              </a:rPr>
              <a:t>Care Plan Development</a:t>
            </a:r>
          </a:p>
          <a:p>
            <a:pPr marL="342900" marR="0" lvl="0" indent="-317500" algn="l" rtl="0">
              <a:spcBef>
                <a:spcPts val="360"/>
              </a:spcBef>
              <a:spcAft>
                <a:spcPts val="0"/>
              </a:spcAft>
              <a:buClr>
                <a:srgbClr val="1268B6"/>
              </a:buClr>
              <a:buSzPct val="100000"/>
              <a:buFont typeface="Arial"/>
              <a:buChar char="•"/>
            </a:pPr>
            <a:r>
              <a:rPr lang="en" sz="1400" b="0" i="0" u="none" strike="noStrike" cap="none">
                <a:solidFill>
                  <a:srgbClr val="1268B6"/>
                </a:solidFill>
                <a:latin typeface="Calibri"/>
                <a:ea typeface="Calibri"/>
                <a:cs typeface="Calibri"/>
                <a:sym typeface="Calibri"/>
              </a:rPr>
              <a:t>Integrate care among various providers</a:t>
            </a:r>
          </a:p>
          <a:p>
            <a:pPr marL="342900" marR="0" lvl="0" indent="-317500" algn="l" rtl="0">
              <a:spcBef>
                <a:spcPts val="360"/>
              </a:spcBef>
              <a:spcAft>
                <a:spcPts val="0"/>
              </a:spcAft>
              <a:buClr>
                <a:srgbClr val="1268B6"/>
              </a:buClr>
              <a:buSzPct val="100000"/>
              <a:buFont typeface="Arial"/>
              <a:buChar char="•"/>
            </a:pPr>
            <a:r>
              <a:rPr lang="en" sz="1400" b="0" i="0" u="none" strike="noStrike" cap="none">
                <a:solidFill>
                  <a:srgbClr val="1268B6"/>
                </a:solidFill>
                <a:latin typeface="Calibri"/>
                <a:ea typeface="Calibri"/>
                <a:cs typeface="Calibri"/>
                <a:sym typeface="Calibri"/>
              </a:rPr>
              <a:t>Assess degree of support req’d – diabetes, COPD, etc…</a:t>
            </a:r>
          </a:p>
          <a:p>
            <a:pPr marL="342900" marR="0" lvl="0" indent="-317500" algn="l" rtl="0">
              <a:spcBef>
                <a:spcPts val="360"/>
              </a:spcBef>
              <a:spcAft>
                <a:spcPts val="0"/>
              </a:spcAft>
              <a:buClr>
                <a:srgbClr val="1268B6"/>
              </a:buClr>
              <a:buSzPct val="100000"/>
              <a:buFont typeface="Arial"/>
              <a:buChar char="•"/>
            </a:pPr>
            <a:r>
              <a:rPr lang="en" sz="1400" b="0" i="0" u="none" strike="noStrike" cap="none">
                <a:solidFill>
                  <a:srgbClr val="1268B6"/>
                </a:solidFill>
                <a:latin typeface="Calibri"/>
                <a:ea typeface="Calibri"/>
                <a:cs typeface="Calibri"/>
                <a:sym typeface="Calibri"/>
              </a:rPr>
              <a:t>Arrange for nutrition consults, pulmonary, etc…</a:t>
            </a:r>
          </a:p>
          <a:p>
            <a:pPr marL="342900" marR="0" lvl="0" indent="-317500" algn="l" rtl="0">
              <a:spcBef>
                <a:spcPts val="360"/>
              </a:spcBef>
              <a:spcAft>
                <a:spcPts val="0"/>
              </a:spcAft>
              <a:buClr>
                <a:srgbClr val="1268B6"/>
              </a:buClr>
              <a:buSzPct val="100000"/>
              <a:buFont typeface="Arial"/>
              <a:buChar char="•"/>
            </a:pPr>
            <a:r>
              <a:rPr lang="en" sz="1400" b="0" i="0" u="none" strike="noStrike" cap="none">
                <a:solidFill>
                  <a:srgbClr val="1268B6"/>
                </a:solidFill>
                <a:latin typeface="Calibri"/>
                <a:ea typeface="Calibri"/>
                <a:cs typeface="Calibri"/>
                <a:sym typeface="Calibri"/>
              </a:rPr>
              <a:t>Coach patients re: med adherence and self care strategies</a:t>
            </a:r>
          </a:p>
          <a:p>
            <a:pPr marL="342900" marR="0" lvl="0" indent="-317500" algn="l" rtl="0">
              <a:spcBef>
                <a:spcPts val="360"/>
              </a:spcBef>
              <a:buClr>
                <a:srgbClr val="1268B6"/>
              </a:buClr>
              <a:buSzPct val="100000"/>
              <a:buFont typeface="Arial"/>
              <a:buChar char="•"/>
            </a:pPr>
            <a:r>
              <a:rPr lang="en" sz="1400" b="0" i="0" u="none" strike="noStrike" cap="none">
                <a:solidFill>
                  <a:srgbClr val="1268B6"/>
                </a:solidFill>
                <a:latin typeface="Calibri"/>
                <a:ea typeface="Calibri"/>
                <a:cs typeface="Calibri"/>
                <a:sym typeface="Calibri"/>
              </a:rPr>
              <a:t>Arrange for VNA and other services</a:t>
            </a:r>
          </a:p>
        </p:txBody>
      </p:sp>
      <p:cxnSp>
        <p:nvCxnSpPr>
          <p:cNvPr id="406" name="Shape 406"/>
          <p:cNvCxnSpPr/>
          <p:nvPr/>
        </p:nvCxnSpPr>
        <p:spPr>
          <a:xfrm>
            <a:off x="3113315" y="1118507"/>
            <a:ext cx="10883" cy="3690257"/>
          </a:xfrm>
          <a:prstGeom prst="straightConnector1">
            <a:avLst/>
          </a:prstGeom>
          <a:solidFill>
            <a:schemeClr val="accent1"/>
          </a:solidFill>
          <a:ln w="19050" cap="flat" cmpd="sng">
            <a:solidFill>
              <a:schemeClr val="dk1"/>
            </a:solidFill>
            <a:prstDash val="solid"/>
            <a:round/>
            <a:headEnd type="none" w="med" len="med"/>
            <a:tailEnd type="none" w="med" len="med"/>
          </a:ln>
        </p:spPr>
      </p:cxnSp>
      <p:cxnSp>
        <p:nvCxnSpPr>
          <p:cNvPr id="407" name="Shape 407"/>
          <p:cNvCxnSpPr/>
          <p:nvPr/>
        </p:nvCxnSpPr>
        <p:spPr>
          <a:xfrm>
            <a:off x="6117771" y="1110342"/>
            <a:ext cx="10883" cy="3690257"/>
          </a:xfrm>
          <a:prstGeom prst="straightConnector1">
            <a:avLst/>
          </a:prstGeom>
          <a:solidFill>
            <a:schemeClr val="accent1"/>
          </a:solidFill>
          <a:ln w="19050" cap="flat" cmpd="sng">
            <a:solidFill>
              <a:schemeClr val="dk1"/>
            </a:solidFill>
            <a:prstDash val="solid"/>
            <a:round/>
            <a:headEnd type="none" w="med" len="med"/>
            <a:tailEnd type="non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620381" y="341944"/>
            <a:ext cx="7998600" cy="744600"/>
          </a:xfrm>
          <a:prstGeom prst="rect">
            <a:avLst/>
          </a:prstGeom>
          <a:noFill/>
          <a:ln>
            <a:noFill/>
          </a:ln>
        </p:spPr>
        <p:txBody>
          <a:bodyPr lIns="91425" tIns="45700" rIns="91425" bIns="45700" anchor="ctr" anchorCtr="0">
            <a:noAutofit/>
          </a:bodyPr>
          <a:lstStyle/>
          <a:p>
            <a:pPr marL="0" marR="0" lvl="0" indent="0" algn="ctr" rtl="0">
              <a:spcBef>
                <a:spcPts val="0"/>
              </a:spcBef>
              <a:buClr>
                <a:srgbClr val="FF0000"/>
              </a:buClr>
              <a:buSzPct val="25000"/>
              <a:buFont typeface="Calibri"/>
              <a:buNone/>
            </a:pPr>
            <a:r>
              <a:rPr lang="en" sz="3200" b="0" i="0" u="none" strike="noStrike" cap="none">
                <a:solidFill>
                  <a:srgbClr val="FF0000"/>
                </a:solidFill>
                <a:latin typeface="Calibri"/>
                <a:ea typeface="Calibri"/>
                <a:cs typeface="Calibri"/>
                <a:sym typeface="Calibri"/>
              </a:rPr>
              <a:t>Care Management Goals</a:t>
            </a:r>
          </a:p>
        </p:txBody>
      </p:sp>
      <p:sp>
        <p:nvSpPr>
          <p:cNvPr id="413" name="Shape 413"/>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17</a:t>
            </a:fld>
            <a:endParaRPr lang="en" sz="1200">
              <a:solidFill>
                <a:srgbClr val="888888"/>
              </a:solidFill>
              <a:latin typeface="Calibri"/>
              <a:ea typeface="Calibri"/>
              <a:cs typeface="Calibri"/>
              <a:sym typeface="Calibri"/>
            </a:endParaRPr>
          </a:p>
        </p:txBody>
      </p:sp>
      <p:sp>
        <p:nvSpPr>
          <p:cNvPr id="414" name="Shape 414"/>
          <p:cNvSpPr txBox="1"/>
          <p:nvPr/>
        </p:nvSpPr>
        <p:spPr>
          <a:xfrm>
            <a:off x="238126" y="1143000"/>
            <a:ext cx="8763000" cy="3643311"/>
          </a:xfrm>
          <a:prstGeom prst="rect">
            <a:avLst/>
          </a:prstGeom>
          <a:noFill/>
          <a:ln>
            <a:noFill/>
          </a:ln>
        </p:spPr>
        <p:txBody>
          <a:bodyPr lIns="45700" tIns="45700" rIns="45700" bIns="45700" anchor="t" anchorCtr="0">
            <a:noAutofit/>
          </a:bodyPr>
          <a:lstStyle/>
          <a:p>
            <a:pPr marL="1430338" marR="0" lvl="2" indent="-515938" algn="l" rtl="0">
              <a:spcBef>
                <a:spcPts val="0"/>
              </a:spcBef>
              <a:spcAft>
                <a:spcPts val="0"/>
              </a:spcAft>
              <a:buClr>
                <a:schemeClr val="dk1"/>
              </a:buClr>
              <a:buFont typeface="Arial"/>
              <a:buNone/>
            </a:pPr>
            <a:endParaRPr sz="2000" b="0" i="0" u="none" strike="noStrike" cap="none">
              <a:solidFill>
                <a:schemeClr val="dk1"/>
              </a:solidFill>
              <a:latin typeface="Calibri"/>
              <a:ea typeface="Calibri"/>
              <a:cs typeface="Calibri"/>
              <a:sym typeface="Calibri"/>
            </a:endParaRPr>
          </a:p>
          <a:p>
            <a:pPr marL="0" marR="0" lvl="0" indent="0" algn="l" rtl="0">
              <a:spcBef>
                <a:spcPts val="400"/>
              </a:spcBef>
              <a:buNone/>
            </a:pPr>
            <a:endParaRPr sz="2000">
              <a:solidFill>
                <a:schemeClr val="dk1"/>
              </a:solidFill>
              <a:latin typeface="Calibri"/>
              <a:ea typeface="Calibri"/>
              <a:cs typeface="Calibri"/>
              <a:sym typeface="Calibri"/>
            </a:endParaRPr>
          </a:p>
        </p:txBody>
      </p:sp>
      <p:pic>
        <p:nvPicPr>
          <p:cNvPr id="415" name="Shape 415" descr="G:\My Pictures\2014-10-01\477.JPG"/>
          <p:cNvPicPr preferRelativeResize="0"/>
          <p:nvPr/>
        </p:nvPicPr>
        <p:blipFill rotWithShape="1">
          <a:blip r:embed="rId3">
            <a:alphaModFix/>
          </a:blip>
          <a:srcRect/>
          <a:stretch/>
        </p:blipFill>
        <p:spPr>
          <a:xfrm>
            <a:off x="3423601" y="2409669"/>
            <a:ext cx="2152500" cy="1109999"/>
          </a:xfrm>
          <a:prstGeom prst="rect">
            <a:avLst/>
          </a:prstGeom>
          <a:noFill/>
          <a:ln>
            <a:noFill/>
          </a:ln>
        </p:spPr>
      </p:pic>
      <p:pic>
        <p:nvPicPr>
          <p:cNvPr id="416" name="Shape 416" descr="G:\My Pictures\2014-10-01\479.JPG"/>
          <p:cNvPicPr preferRelativeResize="0"/>
          <p:nvPr/>
        </p:nvPicPr>
        <p:blipFill rotWithShape="1">
          <a:blip r:embed="rId4">
            <a:alphaModFix/>
          </a:blip>
          <a:srcRect/>
          <a:stretch/>
        </p:blipFill>
        <p:spPr>
          <a:xfrm>
            <a:off x="6191250" y="2943225"/>
            <a:ext cx="2752725" cy="1376362"/>
          </a:xfrm>
          <a:prstGeom prst="rect">
            <a:avLst/>
          </a:prstGeom>
          <a:noFill/>
          <a:ln>
            <a:noFill/>
          </a:ln>
        </p:spPr>
      </p:pic>
      <p:pic>
        <p:nvPicPr>
          <p:cNvPr id="417" name="Shape 417" descr="G:\My Pictures\2014-10-01\474.JPG"/>
          <p:cNvPicPr preferRelativeResize="0"/>
          <p:nvPr/>
        </p:nvPicPr>
        <p:blipFill rotWithShape="1">
          <a:blip r:embed="rId5">
            <a:alphaModFix/>
          </a:blip>
          <a:srcRect/>
          <a:stretch/>
        </p:blipFill>
        <p:spPr>
          <a:xfrm>
            <a:off x="3725882" y="3717065"/>
            <a:ext cx="2346000" cy="1234800"/>
          </a:xfrm>
          <a:prstGeom prst="rect">
            <a:avLst/>
          </a:prstGeom>
          <a:noFill/>
          <a:ln>
            <a:noFill/>
          </a:ln>
        </p:spPr>
      </p:pic>
      <p:pic>
        <p:nvPicPr>
          <p:cNvPr id="418" name="Shape 418" descr="G:\My Pictures\2014-10-01\478.JPG"/>
          <p:cNvPicPr preferRelativeResize="0"/>
          <p:nvPr/>
        </p:nvPicPr>
        <p:blipFill rotWithShape="1">
          <a:blip r:embed="rId6">
            <a:alphaModFix/>
          </a:blip>
          <a:srcRect/>
          <a:stretch/>
        </p:blipFill>
        <p:spPr>
          <a:xfrm>
            <a:off x="5858910" y="1427059"/>
            <a:ext cx="2505000" cy="1314599"/>
          </a:xfrm>
          <a:prstGeom prst="rect">
            <a:avLst/>
          </a:prstGeom>
          <a:noFill/>
          <a:ln>
            <a:noFill/>
          </a:ln>
        </p:spPr>
      </p:pic>
      <p:pic>
        <p:nvPicPr>
          <p:cNvPr id="419" name="Shape 419" descr="G:\My Pictures\2014-10-01\476.JPG"/>
          <p:cNvPicPr preferRelativeResize="0"/>
          <p:nvPr/>
        </p:nvPicPr>
        <p:blipFill rotWithShape="1">
          <a:blip r:embed="rId7">
            <a:alphaModFix/>
          </a:blip>
          <a:srcRect/>
          <a:stretch/>
        </p:blipFill>
        <p:spPr>
          <a:xfrm>
            <a:off x="1061409" y="3599011"/>
            <a:ext cx="2362200" cy="1314600"/>
          </a:xfrm>
          <a:prstGeom prst="rect">
            <a:avLst/>
          </a:prstGeom>
          <a:noFill/>
          <a:ln>
            <a:noFill/>
          </a:ln>
        </p:spPr>
      </p:pic>
      <p:sp>
        <p:nvSpPr>
          <p:cNvPr id="420" name="Shape 420"/>
          <p:cNvSpPr txBox="1"/>
          <p:nvPr/>
        </p:nvSpPr>
        <p:spPr>
          <a:xfrm>
            <a:off x="196722" y="948278"/>
            <a:ext cx="3563161" cy="2582571"/>
          </a:xfrm>
          <a:prstGeom prst="rect">
            <a:avLst/>
          </a:prstGeom>
          <a:noFill/>
          <a:ln>
            <a:noFill/>
          </a:ln>
        </p:spPr>
        <p:txBody>
          <a:bodyPr lIns="45700" tIns="45700" rIns="45700" bIns="45700" anchor="t" anchorCtr="0">
            <a:noAutofit/>
          </a:bodyPr>
          <a:lstStyle/>
          <a:p>
            <a:pPr marL="0" marR="0" lvl="0" indent="0" algn="l" rtl="0">
              <a:spcBef>
                <a:spcPts val="0"/>
              </a:spcBef>
              <a:spcAft>
                <a:spcPts val="0"/>
              </a:spcAft>
              <a:buClr>
                <a:schemeClr val="dk1"/>
              </a:buClr>
              <a:buSzPct val="100000"/>
              <a:buFont typeface="Arial"/>
              <a:buChar char="•"/>
            </a:pPr>
            <a:r>
              <a:rPr lang="en" sz="2000" b="1">
                <a:solidFill>
                  <a:schemeClr val="dk1"/>
                </a:solidFill>
                <a:latin typeface="Calibri"/>
                <a:ea typeface="Calibri"/>
                <a:cs typeface="Calibri"/>
                <a:sym typeface="Calibri"/>
              </a:rPr>
              <a:t> </a:t>
            </a:r>
            <a:r>
              <a:rPr lang="en" sz="1200" b="1">
                <a:solidFill>
                  <a:schemeClr val="dk1"/>
                </a:solidFill>
                <a:latin typeface="Calibri"/>
                <a:ea typeface="Calibri"/>
                <a:cs typeface="Calibri"/>
                <a:sym typeface="Calibri"/>
              </a:rPr>
              <a:t>Foster patient “trust” in the system </a:t>
            </a:r>
          </a:p>
          <a:p>
            <a:pPr marL="0" marR="0" lvl="0" indent="50800" algn="l" rtl="0">
              <a:spcBef>
                <a:spcPts val="400"/>
              </a:spcBef>
              <a:spcAft>
                <a:spcPts val="0"/>
              </a:spcAft>
              <a:buClr>
                <a:schemeClr val="dk1"/>
              </a:buClr>
              <a:buSzPct val="100000"/>
              <a:buFont typeface="Arial"/>
              <a:buChar char="•"/>
            </a:pPr>
            <a:r>
              <a:rPr lang="en" sz="1200" b="1">
                <a:solidFill>
                  <a:schemeClr val="dk1"/>
                </a:solidFill>
                <a:latin typeface="Calibri"/>
                <a:ea typeface="Calibri"/>
                <a:cs typeface="Calibri"/>
                <a:sym typeface="Calibri"/>
              </a:rPr>
              <a:t> Create a path to realize patient goals</a:t>
            </a:r>
          </a:p>
          <a:p>
            <a:pPr marL="0" marR="0" lvl="0" indent="50800" algn="l" rtl="0">
              <a:spcBef>
                <a:spcPts val="400"/>
              </a:spcBef>
              <a:spcAft>
                <a:spcPts val="0"/>
              </a:spcAft>
              <a:buClr>
                <a:schemeClr val="dk1"/>
              </a:buClr>
              <a:buSzPct val="100000"/>
              <a:buFont typeface="Arial"/>
              <a:buChar char="•"/>
            </a:pPr>
            <a:r>
              <a:rPr lang="en" sz="1200" b="1">
                <a:solidFill>
                  <a:schemeClr val="dk1"/>
                </a:solidFill>
                <a:latin typeface="Calibri"/>
                <a:ea typeface="Calibri"/>
                <a:cs typeface="Calibri"/>
                <a:sym typeface="Calibri"/>
              </a:rPr>
              <a:t> Build upon patient strengths</a:t>
            </a:r>
          </a:p>
          <a:p>
            <a:pPr marL="0" marR="0" lvl="0" indent="50800" algn="l" rtl="0">
              <a:spcBef>
                <a:spcPts val="400"/>
              </a:spcBef>
              <a:spcAft>
                <a:spcPts val="0"/>
              </a:spcAft>
              <a:buClr>
                <a:schemeClr val="dk1"/>
              </a:buClr>
              <a:buSzPct val="100000"/>
              <a:buFont typeface="Arial"/>
              <a:buChar char="•"/>
            </a:pPr>
            <a:r>
              <a:rPr lang="en" sz="1200" b="1">
                <a:solidFill>
                  <a:schemeClr val="dk1"/>
                </a:solidFill>
                <a:latin typeface="Calibri"/>
                <a:ea typeface="Calibri"/>
                <a:cs typeface="Calibri"/>
                <a:sym typeface="Calibri"/>
              </a:rPr>
              <a:t> Address gaps in care </a:t>
            </a:r>
          </a:p>
          <a:p>
            <a:pPr marL="0" marR="0" lvl="0" indent="50800" algn="l" rtl="0">
              <a:spcBef>
                <a:spcPts val="400"/>
              </a:spcBef>
              <a:spcAft>
                <a:spcPts val="0"/>
              </a:spcAft>
              <a:buClr>
                <a:schemeClr val="dk1"/>
              </a:buClr>
              <a:buSzPct val="100000"/>
              <a:buFont typeface="Arial"/>
              <a:buChar char="•"/>
            </a:pPr>
            <a:r>
              <a:rPr lang="en" sz="1200" b="1">
                <a:solidFill>
                  <a:schemeClr val="dk1"/>
                </a:solidFill>
                <a:latin typeface="Calibri"/>
                <a:ea typeface="Calibri"/>
                <a:cs typeface="Calibri"/>
                <a:sym typeface="Calibri"/>
              </a:rPr>
              <a:t> Create social support safety net</a:t>
            </a:r>
          </a:p>
          <a:p>
            <a:pPr marL="0" marR="0" lvl="0" indent="50800" algn="l" rtl="0">
              <a:spcBef>
                <a:spcPts val="400"/>
              </a:spcBef>
              <a:spcAft>
                <a:spcPts val="0"/>
              </a:spcAft>
              <a:buClr>
                <a:schemeClr val="dk1"/>
              </a:buClr>
              <a:buSzPct val="100000"/>
              <a:buFont typeface="Arial"/>
              <a:buChar char="•"/>
            </a:pPr>
            <a:r>
              <a:rPr lang="en" sz="1200" b="1">
                <a:solidFill>
                  <a:schemeClr val="dk1"/>
                </a:solidFill>
                <a:latin typeface="Calibri"/>
                <a:ea typeface="Calibri"/>
                <a:cs typeface="Calibri"/>
                <a:sym typeface="Calibri"/>
              </a:rPr>
              <a:t> Link Inpatient, ED and primary care</a:t>
            </a:r>
          </a:p>
          <a:p>
            <a:pPr marL="0" marR="0" lvl="0" indent="50800" algn="l" rtl="0">
              <a:spcBef>
                <a:spcPts val="400"/>
              </a:spcBef>
              <a:spcAft>
                <a:spcPts val="0"/>
              </a:spcAft>
              <a:buClr>
                <a:schemeClr val="dk1"/>
              </a:buClr>
              <a:buSzPct val="100000"/>
              <a:buFont typeface="Arial"/>
              <a:buChar char="•"/>
            </a:pPr>
            <a:r>
              <a:rPr lang="en" sz="1200" b="1">
                <a:solidFill>
                  <a:schemeClr val="dk1"/>
                </a:solidFill>
                <a:latin typeface="Calibri"/>
                <a:ea typeface="Calibri"/>
                <a:cs typeface="Calibri"/>
                <a:sym typeface="Calibri"/>
              </a:rPr>
              <a:t> Navigate the system</a:t>
            </a:r>
          </a:p>
          <a:p>
            <a:pPr marL="0" marR="0" lvl="0" indent="50800" algn="l" rtl="0">
              <a:spcBef>
                <a:spcPts val="400"/>
              </a:spcBef>
              <a:spcAft>
                <a:spcPts val="0"/>
              </a:spcAft>
              <a:buClr>
                <a:schemeClr val="dk1"/>
              </a:buClr>
              <a:buSzPct val="100000"/>
              <a:buFont typeface="Arial"/>
              <a:buChar char="•"/>
            </a:pPr>
            <a:r>
              <a:rPr lang="en" sz="1200" b="1">
                <a:solidFill>
                  <a:schemeClr val="dk1"/>
                </a:solidFill>
                <a:latin typeface="Calibri"/>
                <a:ea typeface="Calibri"/>
                <a:cs typeface="Calibri"/>
                <a:sym typeface="Calibri"/>
              </a:rPr>
              <a:t> Coach patients</a:t>
            </a:r>
          </a:p>
          <a:p>
            <a:pPr marL="0" marR="0" lvl="0" indent="50800" algn="l" rtl="0">
              <a:spcBef>
                <a:spcPts val="400"/>
              </a:spcBef>
              <a:spcAft>
                <a:spcPts val="0"/>
              </a:spcAft>
              <a:buClr>
                <a:schemeClr val="dk1"/>
              </a:buClr>
              <a:buSzPct val="100000"/>
              <a:buFont typeface="Arial"/>
              <a:buChar char="•"/>
            </a:pPr>
            <a:r>
              <a:rPr lang="en" sz="1200" b="1">
                <a:solidFill>
                  <a:schemeClr val="dk1"/>
                </a:solidFill>
                <a:latin typeface="Calibri"/>
                <a:ea typeface="Calibri"/>
                <a:cs typeface="Calibri"/>
                <a:sym typeface="Calibri"/>
              </a:rPr>
              <a:t> Optimize care </a:t>
            </a:r>
          </a:p>
          <a:p>
            <a:pPr marL="0" marR="0" lvl="0" indent="0" algn="l" rtl="0">
              <a:spcBef>
                <a:spcPts val="400"/>
              </a:spcBef>
              <a:buClr>
                <a:schemeClr val="dk1"/>
              </a:buClr>
              <a:buFont typeface="Arial"/>
              <a:buNone/>
            </a:pPr>
            <a:endParaRPr sz="2000" b="1">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762000" y="171450"/>
            <a:ext cx="7536525" cy="74458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2880" b="0" i="0" u="none" strike="noStrike" cap="none">
                <a:solidFill>
                  <a:schemeClr val="dk1"/>
                </a:solidFill>
                <a:latin typeface="Calibri"/>
                <a:ea typeface="Calibri"/>
                <a:cs typeface="Calibri"/>
                <a:sym typeface="Calibri"/>
              </a:rPr>
              <a:t/>
            </a:r>
            <a:br>
              <a:rPr lang="en" sz="2880" b="0" i="0" u="none" strike="noStrike" cap="none">
                <a:solidFill>
                  <a:schemeClr val="dk1"/>
                </a:solidFill>
                <a:latin typeface="Calibri"/>
                <a:ea typeface="Calibri"/>
                <a:cs typeface="Calibri"/>
                <a:sym typeface="Calibri"/>
              </a:rPr>
            </a:br>
            <a:r>
              <a:rPr lang="en" sz="2880" b="0" i="0" u="none" strike="noStrike" cap="none">
                <a:solidFill>
                  <a:srgbClr val="002060"/>
                </a:solidFill>
                <a:latin typeface="Calibri"/>
                <a:ea typeface="Calibri"/>
                <a:cs typeface="Calibri"/>
                <a:sym typeface="Calibri"/>
              </a:rPr>
              <a:t>Patient Selection and Referral Drivers</a:t>
            </a:r>
          </a:p>
        </p:txBody>
      </p:sp>
      <p:sp>
        <p:nvSpPr>
          <p:cNvPr id="426" name="Shape 426"/>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18</a:t>
            </a:fld>
            <a:endParaRPr lang="en" sz="1200">
              <a:solidFill>
                <a:srgbClr val="888888"/>
              </a:solidFill>
              <a:latin typeface="Calibri"/>
              <a:ea typeface="Calibri"/>
              <a:cs typeface="Calibri"/>
              <a:sym typeface="Calibri"/>
            </a:endParaRPr>
          </a:p>
        </p:txBody>
      </p:sp>
      <p:sp>
        <p:nvSpPr>
          <p:cNvPr id="427" name="Shape 427"/>
          <p:cNvSpPr txBox="1"/>
          <p:nvPr/>
        </p:nvSpPr>
        <p:spPr>
          <a:xfrm rot="10800000" flipH="1">
            <a:off x="263434" y="1118507"/>
            <a:ext cx="8739000" cy="3771900"/>
          </a:xfrm>
          <a:prstGeom prst="rect">
            <a:avLst/>
          </a:prstGeom>
          <a:noFill/>
          <a:ln>
            <a:noFill/>
          </a:ln>
        </p:spPr>
        <p:txBody>
          <a:bodyPr lIns="45700" tIns="45700" rIns="45700" bIns="45700" anchor="t" anchorCtr="0">
            <a:noAutofit/>
          </a:bodyPr>
          <a:lstStyle/>
          <a:p>
            <a:pPr marL="398463" marR="0" lvl="0" indent="-398463" algn="l" rtl="0">
              <a:spcBef>
                <a:spcPts val="0"/>
              </a:spcBef>
              <a:buClr>
                <a:schemeClr val="dk1"/>
              </a:buClr>
              <a:buFont typeface="Arial"/>
              <a:buNone/>
            </a:pPr>
            <a:endParaRPr sz="2000">
              <a:solidFill>
                <a:schemeClr val="dk1"/>
              </a:solidFill>
              <a:latin typeface="Calibri"/>
              <a:ea typeface="Calibri"/>
              <a:cs typeface="Calibri"/>
              <a:sym typeface="Calibri"/>
            </a:endParaRPr>
          </a:p>
        </p:txBody>
      </p:sp>
      <p:sp>
        <p:nvSpPr>
          <p:cNvPr id="428" name="Shape 428"/>
          <p:cNvSpPr/>
          <p:nvPr/>
        </p:nvSpPr>
        <p:spPr>
          <a:xfrm>
            <a:off x="733168" y="1475116"/>
            <a:ext cx="7669426" cy="5309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4000">
                <a:solidFill>
                  <a:schemeClr val="dk1"/>
                </a:solidFill>
                <a:latin typeface="Calibri"/>
                <a:ea typeface="Calibri"/>
                <a:cs typeface="Calibri"/>
                <a:sym typeface="Calibri"/>
              </a:rPr>
              <a:t> </a:t>
            </a:r>
          </a:p>
        </p:txBody>
      </p:sp>
      <p:sp>
        <p:nvSpPr>
          <p:cNvPr id="429" name="Shape 429"/>
          <p:cNvSpPr txBox="1"/>
          <p:nvPr/>
        </p:nvSpPr>
        <p:spPr>
          <a:xfrm>
            <a:off x="1121433" y="1183975"/>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2400">
              <a:solidFill>
                <a:schemeClr val="dk1"/>
              </a:solidFill>
              <a:latin typeface="Calibri"/>
              <a:ea typeface="Calibri"/>
              <a:cs typeface="Calibri"/>
              <a:sym typeface="Calibri"/>
            </a:endParaRPr>
          </a:p>
        </p:txBody>
      </p:sp>
      <p:grpSp>
        <p:nvGrpSpPr>
          <p:cNvPr id="430" name="Shape 430"/>
          <p:cNvGrpSpPr/>
          <p:nvPr/>
        </p:nvGrpSpPr>
        <p:grpSpPr>
          <a:xfrm rot="10800000" flipH="1">
            <a:off x="1776790" y="1085850"/>
            <a:ext cx="5333807" cy="3763919"/>
            <a:chOff x="1737913" y="1418253"/>
            <a:chExt cx="5333807" cy="5018559"/>
          </a:xfrm>
        </p:grpSpPr>
        <p:grpSp>
          <p:nvGrpSpPr>
            <p:cNvPr id="431" name="Shape 431"/>
            <p:cNvGrpSpPr/>
            <p:nvPr/>
          </p:nvGrpSpPr>
          <p:grpSpPr>
            <a:xfrm>
              <a:off x="1737913" y="1418253"/>
              <a:ext cx="5333807" cy="5018559"/>
              <a:chOff x="1243390" y="0"/>
              <a:chExt cx="5333807" cy="5018559"/>
            </a:xfrm>
          </p:grpSpPr>
          <p:sp>
            <p:nvSpPr>
              <p:cNvPr id="432" name="Shape 432"/>
              <p:cNvSpPr/>
              <p:nvPr/>
            </p:nvSpPr>
            <p:spPr>
              <a:xfrm rot="5400000">
                <a:off x="3391879" y="317861"/>
                <a:ext cx="1059982" cy="1015229"/>
              </a:xfrm>
              <a:prstGeom prst="hexagon">
                <a:avLst>
                  <a:gd name="adj" fmla="val 25000"/>
                  <a:gd name="vf" fmla="val 115470"/>
                </a:avLst>
              </a:prstGeom>
              <a:solidFill>
                <a:srgbClr val="7030A0"/>
              </a:solidFill>
              <a:ln w="254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3" name="Shape 433"/>
              <p:cNvSpPr txBox="1"/>
              <p:nvPr/>
            </p:nvSpPr>
            <p:spPr>
              <a:xfrm rot="10800000">
                <a:off x="3391880" y="317861"/>
                <a:ext cx="1059982" cy="1015229"/>
              </a:xfrm>
              <a:prstGeom prst="rect">
                <a:avLst/>
              </a:prstGeom>
              <a:noFill/>
              <a:ln>
                <a:noFill/>
              </a:ln>
            </p:spPr>
            <p:txBody>
              <a:bodyPr lIns="41900" tIns="41900" rIns="41900" bIns="41900" anchor="ctr" anchorCtr="0">
                <a:noAutofit/>
              </a:bodyPr>
              <a:lstStyle/>
              <a:p>
                <a:pPr marL="0" marR="0" lvl="0" indent="0" algn="ctr" rtl="0">
                  <a:lnSpc>
                    <a:spcPct val="90000"/>
                  </a:lnSpc>
                  <a:spcBef>
                    <a:spcPts val="0"/>
                  </a:spcBef>
                  <a:spcAft>
                    <a:spcPts val="0"/>
                  </a:spcAft>
                  <a:buSzPct val="25000"/>
                  <a:buNone/>
                </a:pPr>
                <a:r>
                  <a:rPr lang="en" sz="1100">
                    <a:solidFill>
                      <a:srgbClr val="FFFFFF"/>
                    </a:solidFill>
                    <a:latin typeface="Calibri"/>
                    <a:ea typeface="Calibri"/>
                    <a:cs typeface="Calibri"/>
                    <a:sym typeface="Calibri"/>
                  </a:rPr>
                  <a:t>Payer High Risk Lists</a:t>
                </a:r>
              </a:p>
            </p:txBody>
          </p:sp>
          <p:sp>
            <p:nvSpPr>
              <p:cNvPr id="434" name="Shape 434"/>
              <p:cNvSpPr/>
              <p:nvPr/>
            </p:nvSpPr>
            <p:spPr>
              <a:xfrm>
                <a:off x="4616194" y="461475"/>
                <a:ext cx="1092090" cy="58714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35" name="Shape 435"/>
              <p:cNvSpPr/>
              <p:nvPr/>
            </p:nvSpPr>
            <p:spPr>
              <a:xfrm rot="5400000">
                <a:off x="3269576" y="1748333"/>
                <a:ext cx="1506838" cy="1678328"/>
              </a:xfrm>
              <a:prstGeom prst="hexagon">
                <a:avLst>
                  <a:gd name="adj" fmla="val 25000"/>
                  <a:gd name="vf" fmla="val 115470"/>
                </a:avLst>
              </a:prstGeom>
              <a:solidFill>
                <a:srgbClr val="619428"/>
              </a:solidFill>
              <a:ln w="254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6" name="Shape 436"/>
              <p:cNvSpPr txBox="1"/>
              <p:nvPr/>
            </p:nvSpPr>
            <p:spPr>
              <a:xfrm rot="10800000">
                <a:off x="3269575" y="1748333"/>
                <a:ext cx="1506838" cy="1678328"/>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SzPct val="25000"/>
                  <a:buNone/>
                </a:pPr>
                <a:r>
                  <a:rPr lang="en" sz="1400">
                    <a:solidFill>
                      <a:srgbClr val="FFFFFF"/>
                    </a:solidFill>
                    <a:latin typeface="Calibri"/>
                    <a:ea typeface="Calibri"/>
                    <a:cs typeface="Calibri"/>
                    <a:sym typeface="Calibri"/>
                  </a:rPr>
                  <a:t>Complex Care Management</a:t>
                </a:r>
              </a:p>
            </p:txBody>
          </p:sp>
          <p:sp>
            <p:nvSpPr>
              <p:cNvPr id="437" name="Shape 437"/>
              <p:cNvSpPr/>
              <p:nvPr/>
            </p:nvSpPr>
            <p:spPr>
              <a:xfrm rot="5400000">
                <a:off x="1738992" y="2998505"/>
                <a:ext cx="1000024" cy="951301"/>
              </a:xfrm>
              <a:prstGeom prst="hexagon">
                <a:avLst>
                  <a:gd name="adj" fmla="val 25000"/>
                  <a:gd name="vf" fmla="val 115470"/>
                </a:avLst>
              </a:prstGeom>
              <a:solidFill>
                <a:srgbClr val="00B0F0"/>
              </a:solidFill>
              <a:ln w="254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8" name="Shape 438"/>
              <p:cNvSpPr txBox="1"/>
              <p:nvPr/>
            </p:nvSpPr>
            <p:spPr>
              <a:xfrm rot="10800000">
                <a:off x="1738992" y="2998505"/>
                <a:ext cx="1000024" cy="951301"/>
              </a:xfrm>
              <a:prstGeom prst="rect">
                <a:avLst/>
              </a:prstGeom>
              <a:noFill/>
              <a:ln>
                <a:noFill/>
              </a:ln>
            </p:spPr>
            <p:txBody>
              <a:bodyPr lIns="41900" tIns="41900" rIns="41900" bIns="41900" anchor="ctr" anchorCtr="0">
                <a:noAutofit/>
              </a:bodyPr>
              <a:lstStyle/>
              <a:p>
                <a:pPr marL="0" marR="0" lvl="0" indent="0" algn="ctr" rtl="0">
                  <a:lnSpc>
                    <a:spcPct val="90000"/>
                  </a:lnSpc>
                  <a:spcBef>
                    <a:spcPts val="0"/>
                  </a:spcBef>
                  <a:spcAft>
                    <a:spcPts val="0"/>
                  </a:spcAft>
                  <a:buSzPct val="25000"/>
                  <a:buNone/>
                </a:pPr>
                <a:r>
                  <a:rPr lang="en" sz="1100">
                    <a:solidFill>
                      <a:srgbClr val="FFFFFF"/>
                    </a:solidFill>
                    <a:latin typeface="Calibri"/>
                    <a:ea typeface="Calibri"/>
                    <a:cs typeface="Calibri"/>
                    <a:sym typeface="Calibri"/>
                  </a:rPr>
                  <a:t>Hospital to Home Staff</a:t>
                </a:r>
              </a:p>
            </p:txBody>
          </p:sp>
          <p:sp>
            <p:nvSpPr>
              <p:cNvPr id="439" name="Shape 439"/>
              <p:cNvSpPr/>
              <p:nvPr/>
            </p:nvSpPr>
            <p:spPr>
              <a:xfrm>
                <a:off x="1243390" y="0"/>
                <a:ext cx="1056860" cy="58714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40" name="Shape 440"/>
              <p:cNvSpPr/>
              <p:nvPr/>
            </p:nvSpPr>
            <p:spPr>
              <a:xfrm rot="5400000">
                <a:off x="2709392" y="3781658"/>
                <a:ext cx="1044442" cy="1054954"/>
              </a:xfrm>
              <a:prstGeom prst="hexagon">
                <a:avLst>
                  <a:gd name="adj" fmla="val 25000"/>
                  <a:gd name="vf" fmla="val 115470"/>
                </a:avLst>
              </a:prstGeom>
              <a:solidFill>
                <a:srgbClr val="00B0F0"/>
              </a:solidFill>
              <a:ln w="254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1" name="Shape 441"/>
              <p:cNvSpPr txBox="1"/>
              <p:nvPr/>
            </p:nvSpPr>
            <p:spPr>
              <a:xfrm rot="10800000">
                <a:off x="2709392" y="3781658"/>
                <a:ext cx="1044442" cy="1054954"/>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SzPct val="25000"/>
                  <a:buNone/>
                </a:pPr>
                <a:r>
                  <a:rPr lang="en" sz="1100" b="1">
                    <a:solidFill>
                      <a:srgbClr val="FFFFFF"/>
                    </a:solidFill>
                    <a:latin typeface="Calibri"/>
                    <a:ea typeface="Calibri"/>
                    <a:cs typeface="Calibri"/>
                    <a:sym typeface="Calibri"/>
                  </a:rPr>
                  <a:t>Inpatient Case Mgrs &amp; Social Workers</a:t>
                </a:r>
              </a:p>
            </p:txBody>
          </p:sp>
          <p:sp>
            <p:nvSpPr>
              <p:cNvPr id="442" name="Shape 442"/>
              <p:cNvSpPr/>
              <p:nvPr/>
            </p:nvSpPr>
            <p:spPr>
              <a:xfrm rot="5400000">
                <a:off x="4812078" y="712890"/>
                <a:ext cx="1087254" cy="1033073"/>
              </a:xfrm>
              <a:prstGeom prst="hexagon">
                <a:avLst>
                  <a:gd name="adj" fmla="val 25000"/>
                  <a:gd name="vf" fmla="val 115470"/>
                </a:avLst>
              </a:prstGeom>
              <a:solidFill>
                <a:srgbClr val="7030A0"/>
              </a:solidFill>
              <a:ln>
                <a:noFill/>
              </a:ln>
              <a:effectLst>
                <a:outerShdw blurRad="39999" dist="20000" dir="5400000" rotWithShape="0">
                  <a:srgbClr val="000000">
                    <a:alpha val="37647"/>
                  </a:srgbClr>
                </a:outerShdw>
              </a:effectLst>
            </p:spPr>
            <p:txBody>
              <a:bodyPr lIns="91425" tIns="91425" rIns="91425" bIns="91425" anchor="ctr" anchorCtr="0">
                <a:noAutofit/>
              </a:bodyPr>
              <a:lstStyle/>
              <a:p>
                <a:pPr lvl="0">
                  <a:spcBef>
                    <a:spcPts val="0"/>
                  </a:spcBef>
                  <a:buNone/>
                </a:pPr>
                <a:endParaRPr/>
              </a:p>
            </p:txBody>
          </p:sp>
          <p:sp>
            <p:nvSpPr>
              <p:cNvPr id="443" name="Shape 443"/>
              <p:cNvSpPr txBox="1"/>
              <p:nvPr/>
            </p:nvSpPr>
            <p:spPr>
              <a:xfrm rot="10800000">
                <a:off x="4812079" y="712890"/>
                <a:ext cx="1087254" cy="1033073"/>
              </a:xfrm>
              <a:prstGeom prst="rect">
                <a:avLst/>
              </a:prstGeom>
              <a:noFill/>
              <a:ln>
                <a:noFill/>
              </a:ln>
            </p:spPr>
            <p:txBody>
              <a:bodyPr lIns="45700" tIns="45700" rIns="45700" bIns="45700" anchor="ctr" anchorCtr="0">
                <a:noAutofit/>
              </a:bodyPr>
              <a:lstStyle/>
              <a:p>
                <a:pPr marL="0" marR="0" lvl="0" indent="0" algn="ctr" rtl="0">
                  <a:lnSpc>
                    <a:spcPct val="90000"/>
                  </a:lnSpc>
                  <a:spcBef>
                    <a:spcPts val="0"/>
                  </a:spcBef>
                  <a:spcAft>
                    <a:spcPts val="0"/>
                  </a:spcAft>
                  <a:buSzPct val="25000"/>
                  <a:buNone/>
                </a:pPr>
                <a:r>
                  <a:rPr lang="en" sz="1200" b="1">
                    <a:solidFill>
                      <a:srgbClr val="FFFFFF"/>
                    </a:solidFill>
                    <a:latin typeface="Calibri"/>
                    <a:ea typeface="Calibri"/>
                    <a:cs typeface="Calibri"/>
                    <a:sym typeface="Calibri"/>
                  </a:rPr>
                  <a:t>High ED use Lists</a:t>
                </a:r>
              </a:p>
            </p:txBody>
          </p:sp>
          <p:sp>
            <p:nvSpPr>
              <p:cNvPr id="444" name="Shape 444"/>
              <p:cNvSpPr/>
              <p:nvPr/>
            </p:nvSpPr>
            <p:spPr>
              <a:xfrm>
                <a:off x="4616194" y="2507046"/>
                <a:ext cx="1092090" cy="58714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45" name="Shape 445"/>
              <p:cNvSpPr/>
              <p:nvPr/>
            </p:nvSpPr>
            <p:spPr>
              <a:xfrm rot="5400000">
                <a:off x="4090507" y="3769075"/>
                <a:ext cx="1017648" cy="1241282"/>
              </a:xfrm>
              <a:prstGeom prst="hexagon">
                <a:avLst>
                  <a:gd name="adj" fmla="val 25000"/>
                  <a:gd name="vf" fmla="val 115470"/>
                </a:avLst>
              </a:prstGeom>
              <a:solidFill>
                <a:srgbClr val="C00000"/>
              </a:solidFill>
              <a:ln w="254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6" name="Shape 446"/>
              <p:cNvSpPr txBox="1"/>
              <p:nvPr/>
            </p:nvSpPr>
            <p:spPr>
              <a:xfrm rot="10800000">
                <a:off x="4090508" y="3769074"/>
                <a:ext cx="1017648" cy="1241282"/>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SzPct val="25000"/>
                  <a:buNone/>
                </a:pPr>
                <a:r>
                  <a:rPr lang="en" sz="1200" b="1">
                    <a:solidFill>
                      <a:srgbClr val="FFFFFF"/>
                    </a:solidFill>
                    <a:latin typeface="Calibri"/>
                    <a:ea typeface="Calibri"/>
                    <a:cs typeface="Calibri"/>
                    <a:sym typeface="Calibri"/>
                  </a:rPr>
                  <a:t>Readmission Reports</a:t>
                </a:r>
              </a:p>
            </p:txBody>
          </p:sp>
          <p:sp>
            <p:nvSpPr>
              <p:cNvPr id="447" name="Shape 447"/>
              <p:cNvSpPr/>
              <p:nvPr/>
            </p:nvSpPr>
            <p:spPr>
              <a:xfrm rot="5400000">
                <a:off x="1561883" y="1605847"/>
                <a:ext cx="1062310" cy="1171489"/>
              </a:xfrm>
              <a:prstGeom prst="hexagon">
                <a:avLst>
                  <a:gd name="adj" fmla="val 25000"/>
                  <a:gd name="vf" fmla="val 115470"/>
                </a:avLst>
              </a:prstGeom>
              <a:solidFill>
                <a:srgbClr val="00B0F0"/>
              </a:solidFill>
              <a:ln w="254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8" name="Shape 448"/>
              <p:cNvSpPr txBox="1"/>
              <p:nvPr/>
            </p:nvSpPr>
            <p:spPr>
              <a:xfrm rot="10800000">
                <a:off x="1561882" y="1605847"/>
                <a:ext cx="1062310" cy="1171489"/>
              </a:xfrm>
              <a:prstGeom prst="rect">
                <a:avLst/>
              </a:prstGeom>
              <a:noFill/>
              <a:ln>
                <a:noFill/>
              </a:ln>
            </p:spPr>
            <p:txBody>
              <a:bodyPr lIns="41900" tIns="41900" rIns="41900" bIns="41900" anchor="ctr" anchorCtr="0">
                <a:noAutofit/>
              </a:bodyPr>
              <a:lstStyle/>
              <a:p>
                <a:pPr marL="0" marR="0" lvl="0" indent="0" algn="ctr" rtl="0">
                  <a:lnSpc>
                    <a:spcPct val="90000"/>
                  </a:lnSpc>
                  <a:spcBef>
                    <a:spcPts val="0"/>
                  </a:spcBef>
                  <a:spcAft>
                    <a:spcPts val="0"/>
                  </a:spcAft>
                  <a:buSzPct val="25000"/>
                  <a:buNone/>
                </a:pPr>
                <a:r>
                  <a:rPr lang="en" sz="1100" b="1">
                    <a:solidFill>
                      <a:srgbClr val="FFFFFF"/>
                    </a:solidFill>
                    <a:latin typeface="Calibri"/>
                    <a:ea typeface="Calibri"/>
                    <a:cs typeface="Calibri"/>
                    <a:sym typeface="Calibri"/>
                  </a:rPr>
                  <a:t>Hospitalists and Specialists</a:t>
                </a:r>
              </a:p>
            </p:txBody>
          </p:sp>
          <p:sp>
            <p:nvSpPr>
              <p:cNvPr id="449" name="Shape 449"/>
              <p:cNvSpPr/>
              <p:nvPr/>
            </p:nvSpPr>
            <p:spPr>
              <a:xfrm>
                <a:off x="2185413" y="3463789"/>
                <a:ext cx="1056860" cy="58714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0" name="Shape 450"/>
              <p:cNvSpPr/>
              <p:nvPr/>
            </p:nvSpPr>
            <p:spPr>
              <a:xfrm rot="5400000">
                <a:off x="5370016" y="1823421"/>
                <a:ext cx="1122150" cy="1292212"/>
              </a:xfrm>
              <a:prstGeom prst="hexagon">
                <a:avLst>
                  <a:gd name="adj" fmla="val 25000"/>
                  <a:gd name="vf" fmla="val 115470"/>
                </a:avLst>
              </a:prstGeom>
              <a:solidFill>
                <a:srgbClr val="C00000"/>
              </a:solidFill>
              <a:ln w="254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1" name="Shape 451"/>
              <p:cNvSpPr txBox="1"/>
              <p:nvPr/>
            </p:nvSpPr>
            <p:spPr>
              <a:xfrm rot="10800000">
                <a:off x="5370016" y="1823420"/>
                <a:ext cx="1122150" cy="1292212"/>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SzPct val="25000"/>
                  <a:buNone/>
                </a:pPr>
                <a:r>
                  <a:rPr lang="en" sz="1100" b="1">
                    <a:solidFill>
                      <a:srgbClr val="FFFFFF"/>
                    </a:solidFill>
                    <a:latin typeface="Calibri"/>
                    <a:ea typeface="Calibri"/>
                    <a:cs typeface="Calibri"/>
                    <a:sym typeface="Calibri"/>
                  </a:rPr>
                  <a:t>Authorization and D/C Lists</a:t>
                </a:r>
              </a:p>
            </p:txBody>
          </p:sp>
          <p:sp>
            <p:nvSpPr>
              <p:cNvPr id="452" name="Shape 452"/>
              <p:cNvSpPr/>
              <p:nvPr/>
            </p:nvSpPr>
            <p:spPr>
              <a:xfrm rot="5400000">
                <a:off x="5283417" y="3360065"/>
                <a:ext cx="1109019" cy="1016260"/>
              </a:xfrm>
              <a:prstGeom prst="hexagon">
                <a:avLst>
                  <a:gd name="adj" fmla="val 25000"/>
                  <a:gd name="vf" fmla="val 115470"/>
                </a:avLst>
              </a:prstGeom>
              <a:solidFill>
                <a:srgbClr val="C00000"/>
              </a:solidFill>
              <a:ln w="254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3" name="Shape 453"/>
              <p:cNvSpPr txBox="1"/>
              <p:nvPr/>
            </p:nvSpPr>
            <p:spPr>
              <a:xfrm rot="10800000">
                <a:off x="5283416" y="3360064"/>
                <a:ext cx="1109019" cy="1016260"/>
              </a:xfrm>
              <a:prstGeom prst="rect">
                <a:avLst/>
              </a:prstGeom>
              <a:noFill/>
              <a:ln>
                <a:noFill/>
              </a:ln>
            </p:spPr>
            <p:txBody>
              <a:bodyPr lIns="41900" tIns="41900" rIns="41900" bIns="41900" anchor="ctr" anchorCtr="0">
                <a:noAutofit/>
              </a:bodyPr>
              <a:lstStyle/>
              <a:p>
                <a:pPr marL="0" marR="0" lvl="0" indent="0" algn="ctr" rtl="0">
                  <a:lnSpc>
                    <a:spcPct val="90000"/>
                  </a:lnSpc>
                  <a:spcBef>
                    <a:spcPts val="0"/>
                  </a:spcBef>
                  <a:spcAft>
                    <a:spcPts val="0"/>
                  </a:spcAft>
                  <a:buSzPct val="25000"/>
                  <a:buNone/>
                </a:pPr>
                <a:r>
                  <a:rPr lang="en" sz="1100" b="1">
                    <a:solidFill>
                      <a:srgbClr val="FFFFFF"/>
                    </a:solidFill>
                    <a:latin typeface="Calibri"/>
                    <a:ea typeface="Calibri"/>
                    <a:cs typeface="Calibri"/>
                    <a:sym typeface="Calibri"/>
                  </a:rPr>
                  <a:t>Disease Registries </a:t>
                </a:r>
              </a:p>
            </p:txBody>
          </p:sp>
          <p:sp>
            <p:nvSpPr>
              <p:cNvPr id="454" name="Shape 454"/>
              <p:cNvSpPr/>
              <p:nvPr/>
            </p:nvSpPr>
            <p:spPr>
              <a:xfrm>
                <a:off x="4616194" y="4431414"/>
                <a:ext cx="1092090" cy="58714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5" name="Shape 455"/>
              <p:cNvSpPr/>
              <p:nvPr/>
            </p:nvSpPr>
            <p:spPr>
              <a:xfrm rot="5400000">
                <a:off x="2137290" y="599066"/>
                <a:ext cx="978574" cy="931174"/>
              </a:xfrm>
              <a:prstGeom prst="hexagon">
                <a:avLst>
                  <a:gd name="adj" fmla="val 25000"/>
                  <a:gd name="vf" fmla="val 115470"/>
                </a:avLst>
              </a:prstGeom>
              <a:solidFill>
                <a:srgbClr val="7030A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6" name="Shape 456"/>
              <p:cNvSpPr txBox="1"/>
              <p:nvPr/>
            </p:nvSpPr>
            <p:spPr>
              <a:xfrm rot="10800000">
                <a:off x="2137290" y="599066"/>
                <a:ext cx="978574" cy="931174"/>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SzPct val="25000"/>
                  <a:buNone/>
                </a:pPr>
                <a:r>
                  <a:rPr lang="en" sz="1000">
                    <a:solidFill>
                      <a:schemeClr val="lt1"/>
                    </a:solidFill>
                    <a:latin typeface="Calibri"/>
                    <a:ea typeface="Calibri"/>
                    <a:cs typeface="Calibri"/>
                    <a:sym typeface="Calibri"/>
                  </a:rPr>
                  <a:t>PCP &amp; Care Team Referral</a:t>
                </a:r>
              </a:p>
            </p:txBody>
          </p:sp>
        </p:grpSp>
        <p:cxnSp>
          <p:nvCxnSpPr>
            <p:cNvPr id="457" name="Shape 457"/>
            <p:cNvCxnSpPr/>
            <p:nvPr/>
          </p:nvCxnSpPr>
          <p:spPr>
            <a:xfrm>
              <a:off x="3610946" y="2948473"/>
              <a:ext cx="335901" cy="363894"/>
            </a:xfrm>
            <a:prstGeom prst="straightConnector1">
              <a:avLst/>
            </a:prstGeom>
            <a:solidFill>
              <a:schemeClr val="accent1"/>
            </a:solidFill>
            <a:ln w="19050" cap="flat" cmpd="sng">
              <a:solidFill>
                <a:srgbClr val="686DCC"/>
              </a:solidFill>
              <a:prstDash val="solid"/>
              <a:round/>
              <a:headEnd type="none" w="med" len="med"/>
              <a:tailEnd type="stealth" w="lg" len="lg"/>
            </a:ln>
          </p:spPr>
        </p:cxnSp>
        <p:cxnSp>
          <p:nvCxnSpPr>
            <p:cNvPr id="458" name="Shape 458"/>
            <p:cNvCxnSpPr/>
            <p:nvPr/>
          </p:nvCxnSpPr>
          <p:spPr>
            <a:xfrm>
              <a:off x="4488023" y="2836506"/>
              <a:ext cx="9332" cy="354562"/>
            </a:xfrm>
            <a:prstGeom prst="straightConnector1">
              <a:avLst/>
            </a:prstGeom>
            <a:solidFill>
              <a:schemeClr val="accent1"/>
            </a:solidFill>
            <a:ln w="19050" cap="flat" cmpd="sng">
              <a:solidFill>
                <a:srgbClr val="686DCC"/>
              </a:solidFill>
              <a:prstDash val="solid"/>
              <a:round/>
              <a:headEnd type="none" w="med" len="med"/>
              <a:tailEnd type="stealth" w="lg" len="lg"/>
            </a:ln>
          </p:spPr>
        </p:cxnSp>
        <p:cxnSp>
          <p:nvCxnSpPr>
            <p:cNvPr id="459" name="Shape 459"/>
            <p:cNvCxnSpPr/>
            <p:nvPr/>
          </p:nvCxnSpPr>
          <p:spPr>
            <a:xfrm flipH="1">
              <a:off x="5094513" y="3107093"/>
              <a:ext cx="289248" cy="251925"/>
            </a:xfrm>
            <a:prstGeom prst="straightConnector1">
              <a:avLst/>
            </a:prstGeom>
            <a:solidFill>
              <a:schemeClr val="accent1"/>
            </a:solidFill>
            <a:ln w="19050" cap="flat" cmpd="sng">
              <a:solidFill>
                <a:srgbClr val="686DCC"/>
              </a:solidFill>
              <a:prstDash val="solid"/>
              <a:round/>
              <a:headEnd type="none" w="med" len="med"/>
              <a:tailEnd type="stealth" w="lg" len="lg"/>
            </a:ln>
          </p:spPr>
        </p:cxnSp>
        <p:cxnSp>
          <p:nvCxnSpPr>
            <p:cNvPr id="460" name="Shape 460"/>
            <p:cNvCxnSpPr/>
            <p:nvPr/>
          </p:nvCxnSpPr>
          <p:spPr>
            <a:xfrm flipH="1">
              <a:off x="5430415" y="3918857"/>
              <a:ext cx="298581" cy="46651"/>
            </a:xfrm>
            <a:prstGeom prst="straightConnector1">
              <a:avLst/>
            </a:prstGeom>
            <a:solidFill>
              <a:schemeClr val="accent1"/>
            </a:solidFill>
            <a:ln w="19050" cap="flat" cmpd="sng">
              <a:solidFill>
                <a:srgbClr val="686DCC"/>
              </a:solidFill>
              <a:prstDash val="solid"/>
              <a:round/>
              <a:headEnd type="none" w="med" len="med"/>
              <a:tailEnd type="stealth" w="lg" len="lg"/>
            </a:ln>
          </p:spPr>
        </p:cxnSp>
        <p:cxnSp>
          <p:nvCxnSpPr>
            <p:cNvPr id="461" name="Shape 461"/>
            <p:cNvCxnSpPr/>
            <p:nvPr/>
          </p:nvCxnSpPr>
          <p:spPr>
            <a:xfrm rot="10800000">
              <a:off x="5374433" y="4497355"/>
              <a:ext cx="317239" cy="317240"/>
            </a:xfrm>
            <a:prstGeom prst="straightConnector1">
              <a:avLst/>
            </a:prstGeom>
            <a:solidFill>
              <a:schemeClr val="accent1"/>
            </a:solidFill>
            <a:ln w="19050" cap="flat" cmpd="sng">
              <a:solidFill>
                <a:srgbClr val="686DCC"/>
              </a:solidFill>
              <a:prstDash val="solid"/>
              <a:round/>
              <a:headEnd type="none" w="med" len="med"/>
              <a:tailEnd type="stealth" w="lg" len="lg"/>
            </a:ln>
          </p:spPr>
        </p:cxnSp>
        <p:cxnSp>
          <p:nvCxnSpPr>
            <p:cNvPr id="462" name="Shape 462"/>
            <p:cNvCxnSpPr/>
            <p:nvPr/>
          </p:nvCxnSpPr>
          <p:spPr>
            <a:xfrm rot="10800000">
              <a:off x="4833256" y="4823927"/>
              <a:ext cx="83976" cy="438538"/>
            </a:xfrm>
            <a:prstGeom prst="straightConnector1">
              <a:avLst/>
            </a:prstGeom>
            <a:solidFill>
              <a:schemeClr val="accent1"/>
            </a:solidFill>
            <a:ln w="19050" cap="flat" cmpd="sng">
              <a:solidFill>
                <a:srgbClr val="686DCC"/>
              </a:solidFill>
              <a:prstDash val="solid"/>
              <a:round/>
              <a:headEnd type="none" w="med" len="med"/>
              <a:tailEnd type="stealth" w="lg" len="lg"/>
            </a:ln>
          </p:spPr>
        </p:cxnSp>
        <p:cxnSp>
          <p:nvCxnSpPr>
            <p:cNvPr id="463" name="Shape 463"/>
            <p:cNvCxnSpPr/>
            <p:nvPr/>
          </p:nvCxnSpPr>
          <p:spPr>
            <a:xfrm rot="10800000" flipH="1">
              <a:off x="3984171" y="4767943"/>
              <a:ext cx="177282" cy="457200"/>
            </a:xfrm>
            <a:prstGeom prst="straightConnector1">
              <a:avLst/>
            </a:prstGeom>
            <a:solidFill>
              <a:schemeClr val="accent1"/>
            </a:solidFill>
            <a:ln w="19050" cap="flat" cmpd="sng">
              <a:solidFill>
                <a:srgbClr val="686DCC"/>
              </a:solidFill>
              <a:prstDash val="solid"/>
              <a:round/>
              <a:headEnd type="none" w="med" len="med"/>
              <a:tailEnd type="stealth" w="lg" len="lg"/>
            </a:ln>
          </p:spPr>
        </p:cxnSp>
        <p:cxnSp>
          <p:nvCxnSpPr>
            <p:cNvPr id="464" name="Shape 464"/>
            <p:cNvCxnSpPr/>
            <p:nvPr/>
          </p:nvCxnSpPr>
          <p:spPr>
            <a:xfrm rot="10800000" flipH="1">
              <a:off x="3275044" y="4478693"/>
              <a:ext cx="354562" cy="251925"/>
            </a:xfrm>
            <a:prstGeom prst="straightConnector1">
              <a:avLst/>
            </a:prstGeom>
            <a:solidFill>
              <a:schemeClr val="accent1"/>
            </a:solidFill>
            <a:ln w="19050" cap="flat" cmpd="sng">
              <a:solidFill>
                <a:srgbClr val="686DCC"/>
              </a:solidFill>
              <a:prstDash val="solid"/>
              <a:round/>
              <a:headEnd type="none" w="med" len="med"/>
              <a:tailEnd type="stealth" w="lg" len="lg"/>
            </a:ln>
          </p:spPr>
        </p:cxnSp>
        <p:cxnSp>
          <p:nvCxnSpPr>
            <p:cNvPr id="465" name="Shape 465"/>
            <p:cNvCxnSpPr/>
            <p:nvPr/>
          </p:nvCxnSpPr>
          <p:spPr>
            <a:xfrm>
              <a:off x="3265714" y="3732246"/>
              <a:ext cx="345233" cy="65313"/>
            </a:xfrm>
            <a:prstGeom prst="straightConnector1">
              <a:avLst/>
            </a:prstGeom>
            <a:solidFill>
              <a:schemeClr val="accent1"/>
            </a:solidFill>
            <a:ln w="19050" cap="flat" cmpd="sng">
              <a:solidFill>
                <a:srgbClr val="686DCC"/>
              </a:solidFill>
              <a:prstDash val="solid"/>
              <a:round/>
              <a:headEnd type="none" w="med" len="med"/>
              <a:tailEnd type="stealth" w="lg" len="lg"/>
            </a:ln>
          </p:spPr>
        </p:cxnSp>
      </p:grpSp>
      <p:sp>
        <p:nvSpPr>
          <p:cNvPr id="466" name="Shape 466"/>
          <p:cNvSpPr txBox="1"/>
          <p:nvPr/>
        </p:nvSpPr>
        <p:spPr>
          <a:xfrm>
            <a:off x="870855" y="3910692"/>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sp>
        <p:nvSpPr>
          <p:cNvPr id="467" name="Shape 467"/>
          <p:cNvSpPr txBox="1"/>
          <p:nvPr/>
        </p:nvSpPr>
        <p:spPr>
          <a:xfrm>
            <a:off x="576943" y="2530928"/>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sp>
        <p:nvSpPr>
          <p:cNvPr id="468" name="Shape 468"/>
          <p:cNvSpPr txBox="1"/>
          <p:nvPr/>
        </p:nvSpPr>
        <p:spPr>
          <a:xfrm>
            <a:off x="515580" y="4027249"/>
            <a:ext cx="1427100" cy="744600"/>
          </a:xfrm>
          <a:prstGeom prst="rect">
            <a:avLst/>
          </a:prstGeom>
          <a:noFill/>
          <a:ln>
            <a:noFill/>
          </a:ln>
        </p:spPr>
        <p:txBody>
          <a:bodyPr lIns="45700" tIns="45700" rIns="45700" bIns="45700" anchor="t" anchorCtr="0">
            <a:noAutofit/>
          </a:bodyPr>
          <a:lstStyle/>
          <a:p>
            <a:pPr marL="0" marR="0" lvl="0" indent="0" algn="l" rtl="0">
              <a:spcBef>
                <a:spcPts val="0"/>
              </a:spcBef>
              <a:buSzPct val="25000"/>
              <a:buNone/>
            </a:pPr>
            <a:r>
              <a:rPr lang="en" sz="2400">
                <a:solidFill>
                  <a:srgbClr val="5F497A"/>
                </a:solidFill>
                <a:latin typeface="Calibri"/>
                <a:ea typeface="Calibri"/>
                <a:cs typeface="Calibri"/>
                <a:sym typeface="Calibri"/>
              </a:rPr>
              <a:t>People</a:t>
            </a:r>
          </a:p>
        </p:txBody>
      </p:sp>
      <p:sp>
        <p:nvSpPr>
          <p:cNvPr id="469" name="Shape 469"/>
          <p:cNvSpPr txBox="1"/>
          <p:nvPr/>
        </p:nvSpPr>
        <p:spPr>
          <a:xfrm>
            <a:off x="7431931" y="4056434"/>
            <a:ext cx="914400" cy="685800"/>
          </a:xfrm>
          <a:prstGeom prst="rect">
            <a:avLst/>
          </a:prstGeom>
          <a:noFill/>
          <a:ln>
            <a:noFill/>
          </a:ln>
        </p:spPr>
        <p:txBody>
          <a:bodyPr lIns="45700" tIns="45700" rIns="45700" bIns="45700" anchor="t" anchorCtr="0">
            <a:noAutofit/>
          </a:bodyPr>
          <a:lstStyle/>
          <a:p>
            <a:pPr marL="0" marR="0" lvl="0" indent="0" algn="l" rtl="0">
              <a:spcBef>
                <a:spcPts val="0"/>
              </a:spcBef>
              <a:buSzPct val="25000"/>
              <a:buNone/>
            </a:pPr>
            <a:r>
              <a:rPr lang="en" sz="2400">
                <a:solidFill>
                  <a:srgbClr val="5F497A"/>
                </a:solidFill>
                <a:latin typeface="Calibri"/>
                <a:ea typeface="Calibri"/>
                <a:cs typeface="Calibri"/>
                <a:sym typeface="Calibri"/>
              </a:rPr>
              <a:t>Data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1145512" y="286782"/>
            <a:ext cx="7536525" cy="744589"/>
          </a:xfrm>
          <a:prstGeom prst="rect">
            <a:avLst/>
          </a:prstGeom>
          <a:noFill/>
          <a:ln>
            <a:noFill/>
          </a:ln>
        </p:spPr>
        <p:txBody>
          <a:bodyPr lIns="91425" tIns="45700" rIns="91425" bIns="45700" anchor="ctr" anchorCtr="0">
            <a:noAutofit/>
          </a:bodyPr>
          <a:lstStyle/>
          <a:p>
            <a:pPr marL="0" marR="0" lvl="0" indent="0" algn="ctr" rtl="0">
              <a:spcBef>
                <a:spcPts val="0"/>
              </a:spcBef>
              <a:buClr>
                <a:srgbClr val="FF0000"/>
              </a:buClr>
              <a:buSzPct val="25000"/>
              <a:buFont typeface="Calibri"/>
              <a:buNone/>
            </a:pPr>
            <a:r>
              <a:rPr lang="en" sz="3200" b="0" i="0" u="none" strike="noStrike" cap="none">
                <a:solidFill>
                  <a:srgbClr val="FF0000"/>
                </a:solidFill>
                <a:latin typeface="Calibri"/>
                <a:ea typeface="Calibri"/>
                <a:cs typeface="Calibri"/>
                <a:sym typeface="Calibri"/>
              </a:rPr>
              <a:t>High Risk Payer Lists</a:t>
            </a:r>
          </a:p>
        </p:txBody>
      </p:sp>
      <p:sp>
        <p:nvSpPr>
          <p:cNvPr id="475" name="Shape 475"/>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19</a:t>
            </a:fld>
            <a:endParaRPr lang="en" sz="1200">
              <a:solidFill>
                <a:srgbClr val="888888"/>
              </a:solidFill>
              <a:latin typeface="Calibri"/>
              <a:ea typeface="Calibri"/>
              <a:cs typeface="Calibri"/>
              <a:sym typeface="Calibri"/>
            </a:endParaRPr>
          </a:p>
        </p:txBody>
      </p:sp>
      <p:sp>
        <p:nvSpPr>
          <p:cNvPr id="476" name="Shape 476"/>
          <p:cNvSpPr txBox="1"/>
          <p:nvPr/>
        </p:nvSpPr>
        <p:spPr>
          <a:xfrm>
            <a:off x="263434" y="1118507"/>
            <a:ext cx="8739051" cy="3771899"/>
          </a:xfrm>
          <a:prstGeom prst="rect">
            <a:avLst/>
          </a:prstGeom>
          <a:noFill/>
          <a:ln>
            <a:noFill/>
          </a:ln>
        </p:spPr>
        <p:txBody>
          <a:bodyPr lIns="45700" tIns="45700" rIns="45700" bIns="45700" anchor="t" anchorCtr="0">
            <a:noAutofit/>
          </a:bodyPr>
          <a:lstStyle/>
          <a:p>
            <a:pPr marL="398463" marR="0" lvl="0" indent="-398463" algn="l" rtl="0">
              <a:spcBef>
                <a:spcPts val="0"/>
              </a:spcBef>
              <a:buClr>
                <a:schemeClr val="dk1"/>
              </a:buClr>
              <a:buFont typeface="Arial"/>
              <a:buNone/>
            </a:pPr>
            <a:endParaRPr sz="2000">
              <a:solidFill>
                <a:schemeClr val="dk1"/>
              </a:solidFill>
              <a:latin typeface="Calibri"/>
              <a:ea typeface="Calibri"/>
              <a:cs typeface="Calibri"/>
              <a:sym typeface="Calibri"/>
            </a:endParaRPr>
          </a:p>
        </p:txBody>
      </p:sp>
      <p:sp>
        <p:nvSpPr>
          <p:cNvPr id="477" name="Shape 477"/>
          <p:cNvSpPr/>
          <p:nvPr/>
        </p:nvSpPr>
        <p:spPr>
          <a:xfrm>
            <a:off x="733168" y="1475116"/>
            <a:ext cx="7669426" cy="5309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4000">
                <a:solidFill>
                  <a:schemeClr val="dk1"/>
                </a:solidFill>
                <a:latin typeface="Calibri"/>
                <a:ea typeface="Calibri"/>
                <a:cs typeface="Calibri"/>
                <a:sym typeface="Calibri"/>
              </a:rPr>
              <a:t> </a:t>
            </a:r>
          </a:p>
        </p:txBody>
      </p:sp>
      <p:sp>
        <p:nvSpPr>
          <p:cNvPr id="478" name="Shape 478"/>
          <p:cNvSpPr txBox="1"/>
          <p:nvPr/>
        </p:nvSpPr>
        <p:spPr>
          <a:xfrm>
            <a:off x="672800" y="1475125"/>
            <a:ext cx="7920300" cy="3466200"/>
          </a:xfrm>
          <a:prstGeom prst="rect">
            <a:avLst/>
          </a:prstGeom>
          <a:noFill/>
          <a:ln>
            <a:noFill/>
          </a:ln>
        </p:spPr>
        <p:txBody>
          <a:bodyPr lIns="45700" tIns="45700" rIns="45700" bIns="45700" anchor="t" anchorCtr="0">
            <a:noAutofit/>
          </a:bodyPr>
          <a:lstStyle/>
          <a:p>
            <a:pPr marL="0" marR="0" lvl="0" indent="0" algn="l" rtl="0">
              <a:spcBef>
                <a:spcPts val="0"/>
              </a:spcBef>
              <a:spcAft>
                <a:spcPts val="0"/>
              </a:spcAft>
              <a:buSzPct val="25000"/>
              <a:buNone/>
            </a:pPr>
            <a:r>
              <a:rPr lang="en" sz="2800">
                <a:solidFill>
                  <a:srgbClr val="1268B6"/>
                </a:solidFill>
                <a:latin typeface="Calibri"/>
                <a:ea typeface="Calibri"/>
                <a:cs typeface="Calibri"/>
                <a:sym typeface="Calibri"/>
              </a:rPr>
              <a:t>Inclusion Criteria:</a:t>
            </a:r>
          </a:p>
          <a:p>
            <a:pPr marL="0" marR="0" lvl="0" indent="0" algn="l" rtl="0">
              <a:spcBef>
                <a:spcPts val="400"/>
              </a:spcBef>
              <a:spcAft>
                <a:spcPts val="0"/>
              </a:spcAft>
              <a:buNone/>
            </a:pPr>
            <a:endParaRPr sz="2400">
              <a:solidFill>
                <a:srgbClr val="1268B6"/>
              </a:solidFill>
              <a:latin typeface="Calibri"/>
              <a:ea typeface="Calibri"/>
              <a:cs typeface="Calibri"/>
              <a:sym typeface="Calibri"/>
            </a:endParaRPr>
          </a:p>
          <a:p>
            <a:pPr marL="0" marR="0" lvl="0" indent="38100" algn="l" rtl="0">
              <a:spcBef>
                <a:spcPts val="400"/>
              </a:spcBef>
              <a:spcAft>
                <a:spcPts val="0"/>
              </a:spcAft>
              <a:buClr>
                <a:srgbClr val="1268B6"/>
              </a:buClr>
              <a:buSzPct val="100000"/>
              <a:buFont typeface="Arial"/>
              <a:buChar char="•"/>
            </a:pPr>
            <a:r>
              <a:rPr lang="en" sz="1800">
                <a:solidFill>
                  <a:srgbClr val="1268B6"/>
                </a:solidFill>
                <a:latin typeface="Calibri"/>
                <a:ea typeface="Calibri"/>
                <a:cs typeface="Calibri"/>
                <a:sym typeface="Calibri"/>
              </a:rPr>
              <a:t> High Risk Score – MMP or Other</a:t>
            </a:r>
          </a:p>
          <a:p>
            <a:pPr marL="0" marR="0" lvl="0" indent="38100" algn="l" rtl="0">
              <a:spcBef>
                <a:spcPts val="400"/>
              </a:spcBef>
              <a:spcAft>
                <a:spcPts val="0"/>
              </a:spcAft>
              <a:buClr>
                <a:srgbClr val="1268B6"/>
              </a:buClr>
              <a:buSzPct val="100000"/>
              <a:buFont typeface="Arial"/>
              <a:buChar char="•"/>
            </a:pPr>
            <a:r>
              <a:rPr lang="en" sz="1800">
                <a:solidFill>
                  <a:srgbClr val="1268B6"/>
                </a:solidFill>
                <a:latin typeface="Calibri"/>
                <a:ea typeface="Calibri"/>
                <a:cs typeface="Calibri"/>
                <a:sym typeface="Calibri"/>
              </a:rPr>
              <a:t> High Past or Predicted Future Cost (&gt;$25,000)</a:t>
            </a:r>
          </a:p>
          <a:p>
            <a:pPr marL="0" marR="0" lvl="0" indent="38100" algn="l" rtl="0">
              <a:spcBef>
                <a:spcPts val="400"/>
              </a:spcBef>
              <a:spcAft>
                <a:spcPts val="0"/>
              </a:spcAft>
              <a:buClr>
                <a:srgbClr val="1268B6"/>
              </a:buClr>
              <a:buSzPct val="100000"/>
              <a:buFont typeface="Arial"/>
              <a:buChar char="•"/>
            </a:pPr>
            <a:r>
              <a:rPr lang="en" sz="1800">
                <a:solidFill>
                  <a:srgbClr val="1268B6"/>
                </a:solidFill>
                <a:latin typeface="Calibri"/>
                <a:ea typeface="Calibri"/>
                <a:cs typeface="Calibri"/>
                <a:sym typeface="Calibri"/>
              </a:rPr>
              <a:t> Inpatient Probability Risk (&gt;50%)</a:t>
            </a:r>
          </a:p>
          <a:p>
            <a:pPr marL="0" marR="0" lvl="0" indent="38100" algn="l" rtl="0">
              <a:spcBef>
                <a:spcPts val="400"/>
              </a:spcBef>
              <a:spcAft>
                <a:spcPts val="0"/>
              </a:spcAft>
              <a:buClr>
                <a:srgbClr val="1268B6"/>
              </a:buClr>
              <a:buSzPct val="100000"/>
              <a:buFont typeface="Arial"/>
              <a:buChar char="•"/>
            </a:pPr>
            <a:r>
              <a:rPr lang="en" sz="1800">
                <a:solidFill>
                  <a:srgbClr val="1268B6"/>
                </a:solidFill>
                <a:latin typeface="Calibri"/>
                <a:ea typeface="Calibri"/>
                <a:cs typeface="Calibri"/>
                <a:sym typeface="Calibri"/>
              </a:rPr>
              <a:t> High Number of ED Visits (8+ in 12 months)</a:t>
            </a:r>
          </a:p>
          <a:p>
            <a:pPr marL="0" marR="0" lvl="0" indent="38100" algn="l" rtl="0">
              <a:spcBef>
                <a:spcPts val="400"/>
              </a:spcBef>
              <a:spcAft>
                <a:spcPts val="0"/>
              </a:spcAft>
              <a:buClr>
                <a:srgbClr val="1268B6"/>
              </a:buClr>
              <a:buSzPct val="100000"/>
              <a:buFont typeface="Arial"/>
              <a:buChar char="•"/>
            </a:pPr>
            <a:r>
              <a:rPr lang="en" sz="1800">
                <a:solidFill>
                  <a:srgbClr val="1268B6"/>
                </a:solidFill>
                <a:latin typeface="Calibri"/>
                <a:ea typeface="Calibri"/>
                <a:cs typeface="Calibri"/>
                <a:sym typeface="Calibri"/>
              </a:rPr>
              <a:t> High Psychiatric Utilization </a:t>
            </a:r>
          </a:p>
          <a:p>
            <a:pPr marL="0" marR="0" lvl="0" indent="38100" algn="l" rtl="0">
              <a:spcBef>
                <a:spcPts val="400"/>
              </a:spcBef>
              <a:spcAft>
                <a:spcPts val="0"/>
              </a:spcAft>
              <a:buClr>
                <a:srgbClr val="1268B6"/>
              </a:buClr>
              <a:buSzPct val="100000"/>
              <a:buFont typeface="Arial"/>
              <a:buChar char="•"/>
            </a:pPr>
            <a:r>
              <a:rPr lang="en" sz="1800">
                <a:solidFill>
                  <a:srgbClr val="1268B6"/>
                </a:solidFill>
                <a:latin typeface="Calibri"/>
                <a:ea typeface="Calibri"/>
                <a:cs typeface="Calibri"/>
                <a:sym typeface="Calibri"/>
              </a:rPr>
              <a:t> Re-admission Risk</a:t>
            </a:r>
          </a:p>
          <a:p>
            <a:pPr marL="0" marR="0" lvl="0" indent="38100" algn="l" rtl="0">
              <a:spcBef>
                <a:spcPts val="400"/>
              </a:spcBef>
              <a:spcAft>
                <a:spcPts val="0"/>
              </a:spcAft>
              <a:buClr>
                <a:srgbClr val="1268B6"/>
              </a:buClr>
              <a:buSzPct val="100000"/>
              <a:buFont typeface="Arial"/>
              <a:buChar char="•"/>
            </a:pPr>
            <a:r>
              <a:rPr lang="en" sz="1800">
                <a:solidFill>
                  <a:srgbClr val="1268B6"/>
                </a:solidFill>
                <a:latin typeface="Calibri"/>
                <a:ea typeface="Calibri"/>
                <a:cs typeface="Calibri"/>
                <a:sym typeface="Calibri"/>
              </a:rPr>
              <a:t> Condition Specific – CHF, COPD, Diabetes</a:t>
            </a:r>
          </a:p>
          <a:p>
            <a:pPr marL="0" marR="0" lvl="0" indent="38100" algn="l" rtl="0">
              <a:spcBef>
                <a:spcPts val="400"/>
              </a:spcBef>
              <a:buClr>
                <a:srgbClr val="1268B6"/>
              </a:buClr>
              <a:buSzPct val="100000"/>
              <a:buFont typeface="Arial"/>
              <a:buChar char="•"/>
            </a:pPr>
            <a:r>
              <a:rPr lang="en" sz="1800">
                <a:solidFill>
                  <a:srgbClr val="1268B6"/>
                </a:solidFill>
                <a:latin typeface="Calibri"/>
                <a:ea typeface="Calibri"/>
                <a:cs typeface="Calibri"/>
                <a:sym typeface="Calibri"/>
              </a:rPr>
              <a:t> Levine Score – Palliative Care Consultation</a:t>
            </a:r>
          </a:p>
        </p:txBody>
      </p:sp>
      <p:sp>
        <p:nvSpPr>
          <p:cNvPr id="479" name="Shape 479"/>
          <p:cNvSpPr txBox="1"/>
          <p:nvPr/>
        </p:nvSpPr>
        <p:spPr>
          <a:xfrm>
            <a:off x="870855" y="3910692"/>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sp>
        <p:nvSpPr>
          <p:cNvPr id="480" name="Shape 480"/>
          <p:cNvSpPr txBox="1"/>
          <p:nvPr/>
        </p:nvSpPr>
        <p:spPr>
          <a:xfrm>
            <a:off x="576943" y="2530928"/>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sp>
        <p:nvSpPr>
          <p:cNvPr id="481" name="Shape 481"/>
          <p:cNvSpPr txBox="1"/>
          <p:nvPr/>
        </p:nvSpPr>
        <p:spPr>
          <a:xfrm>
            <a:off x="515566" y="4027250"/>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2400">
              <a:solidFill>
                <a:schemeClr val="dk1"/>
              </a:solidFill>
              <a:latin typeface="Calibri"/>
              <a:ea typeface="Calibri"/>
              <a:cs typeface="Calibri"/>
              <a:sym typeface="Calibri"/>
            </a:endParaRPr>
          </a:p>
        </p:txBody>
      </p:sp>
      <p:sp>
        <p:nvSpPr>
          <p:cNvPr id="482" name="Shape 482"/>
          <p:cNvSpPr txBox="1"/>
          <p:nvPr/>
        </p:nvSpPr>
        <p:spPr>
          <a:xfrm>
            <a:off x="7959981" y="4027259"/>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2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05978"/>
            <a:ext cx="8229600" cy="857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chemeClr val="dk1"/>
                </a:solidFill>
                <a:latin typeface="Calibri"/>
                <a:ea typeface="Calibri"/>
                <a:cs typeface="Calibri"/>
                <a:sym typeface="Calibri"/>
              </a:rPr>
              <a:t>Disclosures</a:t>
            </a:r>
          </a:p>
        </p:txBody>
      </p:sp>
      <p:sp>
        <p:nvSpPr>
          <p:cNvPr id="231" name="Shape 231"/>
          <p:cNvSpPr txBox="1">
            <a:spLocks noGrp="1"/>
          </p:cNvSpPr>
          <p:nvPr>
            <p:ph type="body" idx="1"/>
          </p:nvPr>
        </p:nvSpPr>
        <p:spPr>
          <a:xfrm>
            <a:off x="457200" y="1200150"/>
            <a:ext cx="8229600" cy="33945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 sz="3200" b="0" i="0" u="none" strike="noStrike" cap="none">
                <a:solidFill>
                  <a:schemeClr val="dk1"/>
                </a:solidFill>
                <a:latin typeface="Calibri"/>
                <a:ea typeface="Calibri"/>
                <a:cs typeface="Calibri"/>
                <a:sym typeface="Calibri"/>
              </a:rPr>
              <a:t>The presenter, Kirsten Meisinger, MD, has no disclosures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1282412" y="373906"/>
            <a:ext cx="7536600" cy="7446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2880" b="0" i="0" u="none" strike="noStrike" cap="none">
                <a:solidFill>
                  <a:schemeClr val="dk1"/>
                </a:solidFill>
                <a:latin typeface="Calibri"/>
                <a:ea typeface="Calibri"/>
                <a:cs typeface="Calibri"/>
                <a:sym typeface="Calibri"/>
              </a:rPr>
              <a:t/>
            </a:r>
            <a:br>
              <a:rPr lang="en" sz="2880" b="0" i="0" u="none" strike="noStrike" cap="none">
                <a:solidFill>
                  <a:schemeClr val="dk1"/>
                </a:solidFill>
                <a:latin typeface="Calibri"/>
                <a:ea typeface="Calibri"/>
                <a:cs typeface="Calibri"/>
                <a:sym typeface="Calibri"/>
              </a:rPr>
            </a:br>
            <a:r>
              <a:rPr lang="en" sz="2880" b="0" i="0" u="none" strike="noStrike" cap="none">
                <a:solidFill>
                  <a:srgbClr val="FF0000"/>
                </a:solidFill>
                <a:latin typeface="Calibri"/>
                <a:ea typeface="Calibri"/>
                <a:cs typeface="Calibri"/>
                <a:sym typeface="Calibri"/>
              </a:rPr>
              <a:t>Developing a standardized response</a:t>
            </a:r>
          </a:p>
        </p:txBody>
      </p:sp>
      <p:sp>
        <p:nvSpPr>
          <p:cNvPr id="488" name="Shape 488"/>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20</a:t>
            </a:fld>
            <a:endParaRPr lang="en" sz="1200">
              <a:solidFill>
                <a:srgbClr val="888888"/>
              </a:solidFill>
              <a:latin typeface="Calibri"/>
              <a:ea typeface="Calibri"/>
              <a:cs typeface="Calibri"/>
              <a:sym typeface="Calibri"/>
            </a:endParaRPr>
          </a:p>
        </p:txBody>
      </p:sp>
      <p:sp>
        <p:nvSpPr>
          <p:cNvPr id="489" name="Shape 489"/>
          <p:cNvSpPr txBox="1"/>
          <p:nvPr/>
        </p:nvSpPr>
        <p:spPr>
          <a:xfrm>
            <a:off x="263434" y="1118507"/>
            <a:ext cx="8739051" cy="3771899"/>
          </a:xfrm>
          <a:prstGeom prst="rect">
            <a:avLst/>
          </a:prstGeom>
          <a:noFill/>
          <a:ln>
            <a:noFill/>
          </a:ln>
        </p:spPr>
        <p:txBody>
          <a:bodyPr lIns="45700" tIns="45700" rIns="45700" bIns="45700" anchor="t" anchorCtr="0">
            <a:noAutofit/>
          </a:bodyPr>
          <a:lstStyle/>
          <a:p>
            <a:pPr marL="398463" marR="0" lvl="0" indent="-398463" algn="l" rtl="0">
              <a:spcBef>
                <a:spcPts val="0"/>
              </a:spcBef>
              <a:buClr>
                <a:schemeClr val="dk1"/>
              </a:buClr>
              <a:buFont typeface="Arial"/>
              <a:buNone/>
            </a:pPr>
            <a:endParaRPr sz="2000">
              <a:solidFill>
                <a:schemeClr val="dk1"/>
              </a:solidFill>
              <a:latin typeface="Calibri"/>
              <a:ea typeface="Calibri"/>
              <a:cs typeface="Calibri"/>
              <a:sym typeface="Calibri"/>
            </a:endParaRPr>
          </a:p>
        </p:txBody>
      </p:sp>
      <p:sp>
        <p:nvSpPr>
          <p:cNvPr id="490" name="Shape 490"/>
          <p:cNvSpPr/>
          <p:nvPr/>
        </p:nvSpPr>
        <p:spPr>
          <a:xfrm>
            <a:off x="769381" y="1475116"/>
            <a:ext cx="7669426" cy="5309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4000">
                <a:solidFill>
                  <a:schemeClr val="dk1"/>
                </a:solidFill>
                <a:latin typeface="Calibri"/>
                <a:ea typeface="Calibri"/>
                <a:cs typeface="Calibri"/>
                <a:sym typeface="Calibri"/>
              </a:rPr>
              <a:t> </a:t>
            </a:r>
          </a:p>
        </p:txBody>
      </p:sp>
      <p:sp>
        <p:nvSpPr>
          <p:cNvPr id="491" name="Shape 491"/>
          <p:cNvSpPr txBox="1"/>
          <p:nvPr/>
        </p:nvSpPr>
        <p:spPr>
          <a:xfrm>
            <a:off x="1121433" y="1183975"/>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2400">
              <a:solidFill>
                <a:schemeClr val="dk1"/>
              </a:solidFill>
              <a:latin typeface="Calibri"/>
              <a:ea typeface="Calibri"/>
              <a:cs typeface="Calibri"/>
              <a:sym typeface="Calibri"/>
            </a:endParaRPr>
          </a:p>
        </p:txBody>
      </p:sp>
      <p:grpSp>
        <p:nvGrpSpPr>
          <p:cNvPr id="492" name="Shape 492"/>
          <p:cNvGrpSpPr/>
          <p:nvPr/>
        </p:nvGrpSpPr>
        <p:grpSpPr>
          <a:xfrm>
            <a:off x="2866919" y="2094085"/>
            <a:ext cx="4088021" cy="2649820"/>
            <a:chOff x="1952519" y="1289"/>
            <a:chExt cx="4088021" cy="3533093"/>
          </a:xfrm>
        </p:grpSpPr>
        <p:sp>
          <p:nvSpPr>
            <p:cNvPr id="493" name="Shape 493"/>
            <p:cNvSpPr/>
            <p:nvPr/>
          </p:nvSpPr>
          <p:spPr>
            <a:xfrm>
              <a:off x="3407198" y="1289"/>
              <a:ext cx="1178664" cy="766130"/>
            </a:xfrm>
            <a:prstGeom prst="roundRect">
              <a:avLst>
                <a:gd name="adj" fmla="val 16667"/>
              </a:avLst>
            </a:prstGeom>
            <a:solidFill>
              <a:srgbClr val="686DCC"/>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4" name="Shape 494"/>
            <p:cNvSpPr txBox="1"/>
            <p:nvPr/>
          </p:nvSpPr>
          <p:spPr>
            <a:xfrm>
              <a:off x="3407198" y="1289"/>
              <a:ext cx="1178664" cy="766130"/>
            </a:xfrm>
            <a:prstGeom prst="rect">
              <a:avLst/>
            </a:prstGeom>
            <a:noFill/>
            <a:ln>
              <a:noFill/>
            </a:ln>
          </p:spPr>
          <p:txBody>
            <a:bodyPr lIns="49525" tIns="49525" rIns="49525" bIns="49525" anchor="ctr" anchorCtr="0">
              <a:noAutofit/>
            </a:bodyPr>
            <a:lstStyle/>
            <a:p>
              <a:pPr marL="0" marR="0" lvl="0" indent="0" algn="ctr" rtl="0">
                <a:lnSpc>
                  <a:spcPct val="90000"/>
                </a:lnSpc>
                <a:spcBef>
                  <a:spcPts val="0"/>
                </a:spcBef>
                <a:spcAft>
                  <a:spcPts val="0"/>
                </a:spcAft>
                <a:buSzPct val="25000"/>
                <a:buNone/>
              </a:pPr>
              <a:r>
                <a:rPr lang="en" sz="1300">
                  <a:solidFill>
                    <a:schemeClr val="lt1"/>
                  </a:solidFill>
                  <a:latin typeface="Calibri"/>
                  <a:ea typeface="Calibri"/>
                  <a:cs typeface="Calibri"/>
                  <a:sym typeface="Calibri"/>
                </a:rPr>
                <a:t>Identification/ Referral</a:t>
              </a:r>
            </a:p>
          </p:txBody>
        </p:sp>
        <p:sp>
          <p:nvSpPr>
            <p:cNvPr id="495" name="Shape 495"/>
            <p:cNvSpPr/>
            <p:nvPr/>
          </p:nvSpPr>
          <p:spPr>
            <a:xfrm>
              <a:off x="2466991" y="384355"/>
              <a:ext cx="3059079" cy="3059079"/>
            </a:xfrm>
            <a:custGeom>
              <a:avLst/>
              <a:gdLst/>
              <a:ahLst/>
              <a:cxnLst/>
              <a:rect l="0" t="0" r="0" b="0"/>
              <a:pathLst>
                <a:path w="120000" h="120000" extrusionOk="0">
                  <a:moveTo>
                    <a:pt x="89301" y="7641"/>
                  </a:moveTo>
                  <a:lnTo>
                    <a:pt x="89300" y="7640"/>
                  </a:lnTo>
                  <a:cubicBezTo>
                    <a:pt x="95463" y="11089"/>
                    <a:pt x="100968" y="15599"/>
                    <a:pt x="105563" y="20961"/>
                  </a:cubicBezTo>
                </a:path>
              </a:pathLst>
            </a:custGeom>
            <a:no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6" name="Shape 496"/>
            <p:cNvSpPr/>
            <p:nvPr/>
          </p:nvSpPr>
          <p:spPr>
            <a:xfrm>
              <a:off x="4861876" y="1058174"/>
              <a:ext cx="1178664" cy="766130"/>
            </a:xfrm>
            <a:prstGeom prst="roundRect">
              <a:avLst>
                <a:gd name="adj" fmla="val 16667"/>
              </a:avLst>
            </a:prstGeom>
            <a:solidFill>
              <a:srgbClr val="686DCC"/>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7" name="Shape 497"/>
            <p:cNvSpPr txBox="1"/>
            <p:nvPr/>
          </p:nvSpPr>
          <p:spPr>
            <a:xfrm>
              <a:off x="4861876" y="1058174"/>
              <a:ext cx="1178664" cy="766130"/>
            </a:xfrm>
            <a:prstGeom prst="rect">
              <a:avLst/>
            </a:prstGeom>
            <a:noFill/>
            <a:ln>
              <a:noFill/>
            </a:ln>
          </p:spPr>
          <p:txBody>
            <a:bodyPr lIns="49525" tIns="49525" rIns="49525" bIns="49525" anchor="ctr" anchorCtr="0">
              <a:noAutofit/>
            </a:bodyPr>
            <a:lstStyle/>
            <a:p>
              <a:pPr marL="0" marR="0" lvl="0" indent="0" algn="ctr" rtl="0">
                <a:lnSpc>
                  <a:spcPct val="90000"/>
                </a:lnSpc>
                <a:spcBef>
                  <a:spcPts val="0"/>
                </a:spcBef>
                <a:spcAft>
                  <a:spcPts val="0"/>
                </a:spcAft>
                <a:buSzPct val="25000"/>
                <a:buNone/>
              </a:pPr>
              <a:r>
                <a:rPr lang="en" sz="1300">
                  <a:solidFill>
                    <a:schemeClr val="lt1"/>
                  </a:solidFill>
                  <a:latin typeface="Calibri"/>
                  <a:ea typeface="Calibri"/>
                  <a:cs typeface="Calibri"/>
                  <a:sym typeface="Calibri"/>
                </a:rPr>
                <a:t>Validation and Triage </a:t>
              </a:r>
            </a:p>
          </p:txBody>
        </p:sp>
        <p:sp>
          <p:nvSpPr>
            <p:cNvPr id="498" name="Shape 498"/>
            <p:cNvSpPr/>
            <p:nvPr/>
          </p:nvSpPr>
          <p:spPr>
            <a:xfrm>
              <a:off x="2466991" y="384355"/>
              <a:ext cx="3059079" cy="3059079"/>
            </a:xfrm>
            <a:custGeom>
              <a:avLst/>
              <a:gdLst/>
              <a:ahLst/>
              <a:cxnLst/>
              <a:rect l="0" t="0" r="0" b="0"/>
              <a:pathLst>
                <a:path w="120000" h="120000" extrusionOk="0">
                  <a:moveTo>
                    <a:pt x="119855" y="64158"/>
                  </a:moveTo>
                  <a:lnTo>
                    <a:pt x="119855" y="64158"/>
                  </a:lnTo>
                  <a:cubicBezTo>
                    <a:pt x="119305" y="72071"/>
                    <a:pt x="117191" y="79797"/>
                    <a:pt x="113636" y="86889"/>
                  </a:cubicBezTo>
                </a:path>
              </a:pathLst>
            </a:custGeom>
            <a:no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9" name="Shape 499"/>
            <p:cNvSpPr/>
            <p:nvPr/>
          </p:nvSpPr>
          <p:spPr>
            <a:xfrm>
              <a:off x="4306239" y="2768251"/>
              <a:ext cx="1178664" cy="766130"/>
            </a:xfrm>
            <a:prstGeom prst="roundRect">
              <a:avLst>
                <a:gd name="adj" fmla="val 16667"/>
              </a:avLst>
            </a:prstGeom>
            <a:solidFill>
              <a:srgbClr val="686DCC"/>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0" name="Shape 500"/>
            <p:cNvSpPr txBox="1"/>
            <p:nvPr/>
          </p:nvSpPr>
          <p:spPr>
            <a:xfrm>
              <a:off x="4306239" y="2768251"/>
              <a:ext cx="1178664" cy="766130"/>
            </a:xfrm>
            <a:prstGeom prst="rect">
              <a:avLst/>
            </a:prstGeom>
            <a:noFill/>
            <a:ln>
              <a:noFill/>
            </a:ln>
          </p:spPr>
          <p:txBody>
            <a:bodyPr lIns="49525" tIns="49525" rIns="49525" bIns="49525" anchor="ctr" anchorCtr="0">
              <a:noAutofit/>
            </a:bodyPr>
            <a:lstStyle/>
            <a:p>
              <a:pPr marL="0" marR="0" lvl="0" indent="0" algn="ctr" rtl="0">
                <a:lnSpc>
                  <a:spcPct val="90000"/>
                </a:lnSpc>
                <a:spcBef>
                  <a:spcPts val="0"/>
                </a:spcBef>
                <a:spcAft>
                  <a:spcPts val="0"/>
                </a:spcAft>
                <a:buSzPct val="25000"/>
                <a:buNone/>
              </a:pPr>
              <a:r>
                <a:rPr lang="en" sz="1300">
                  <a:solidFill>
                    <a:schemeClr val="lt1"/>
                  </a:solidFill>
                  <a:latin typeface="Calibri"/>
                  <a:ea typeface="Calibri"/>
                  <a:cs typeface="Calibri"/>
                  <a:sym typeface="Calibri"/>
                </a:rPr>
                <a:t>Engagement and Outreach</a:t>
              </a:r>
            </a:p>
          </p:txBody>
        </p:sp>
        <p:sp>
          <p:nvSpPr>
            <p:cNvPr id="501" name="Shape 501"/>
            <p:cNvSpPr/>
            <p:nvPr/>
          </p:nvSpPr>
          <p:spPr>
            <a:xfrm>
              <a:off x="2466991" y="384355"/>
              <a:ext cx="3059079" cy="3059079"/>
            </a:xfrm>
            <a:custGeom>
              <a:avLst/>
              <a:gdLst/>
              <a:ahLst/>
              <a:cxnLst/>
              <a:rect l="0" t="0" r="0" b="0"/>
              <a:pathLst>
                <a:path w="120000" h="120000" extrusionOk="0">
                  <a:moveTo>
                    <a:pt x="67355" y="119547"/>
                  </a:moveTo>
                  <a:cubicBezTo>
                    <a:pt x="62469" y="120150"/>
                    <a:pt x="57529" y="120150"/>
                    <a:pt x="52644" y="119547"/>
                  </a:cubicBezTo>
                </a:path>
              </a:pathLst>
            </a:custGeom>
            <a:no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2" name="Shape 502"/>
            <p:cNvSpPr/>
            <p:nvPr/>
          </p:nvSpPr>
          <p:spPr>
            <a:xfrm>
              <a:off x="2508157" y="2768251"/>
              <a:ext cx="1178664" cy="766130"/>
            </a:xfrm>
            <a:prstGeom prst="roundRect">
              <a:avLst>
                <a:gd name="adj" fmla="val 16667"/>
              </a:avLst>
            </a:prstGeom>
            <a:solidFill>
              <a:srgbClr val="686DCC"/>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3" name="Shape 503"/>
            <p:cNvSpPr txBox="1"/>
            <p:nvPr/>
          </p:nvSpPr>
          <p:spPr>
            <a:xfrm>
              <a:off x="2508157" y="2768251"/>
              <a:ext cx="1178664" cy="766130"/>
            </a:xfrm>
            <a:prstGeom prst="rect">
              <a:avLst/>
            </a:prstGeom>
            <a:noFill/>
            <a:ln>
              <a:noFill/>
            </a:ln>
          </p:spPr>
          <p:txBody>
            <a:bodyPr lIns="49525" tIns="49525" rIns="49525" bIns="49525" anchor="ctr" anchorCtr="0">
              <a:noAutofit/>
            </a:bodyPr>
            <a:lstStyle/>
            <a:p>
              <a:pPr marL="0" marR="0" lvl="0" indent="0" algn="ctr" rtl="0">
                <a:lnSpc>
                  <a:spcPct val="90000"/>
                </a:lnSpc>
                <a:spcBef>
                  <a:spcPts val="0"/>
                </a:spcBef>
                <a:spcAft>
                  <a:spcPts val="0"/>
                </a:spcAft>
                <a:buSzPct val="25000"/>
                <a:buNone/>
              </a:pPr>
              <a:r>
                <a:rPr lang="en" sz="1300">
                  <a:solidFill>
                    <a:schemeClr val="lt1"/>
                  </a:solidFill>
                  <a:latin typeface="Calibri"/>
                  <a:ea typeface="Calibri"/>
                  <a:cs typeface="Calibri"/>
                  <a:sym typeface="Calibri"/>
                </a:rPr>
                <a:t>Assessment and Care Plan</a:t>
              </a:r>
            </a:p>
          </p:txBody>
        </p:sp>
        <p:sp>
          <p:nvSpPr>
            <p:cNvPr id="504" name="Shape 504"/>
            <p:cNvSpPr/>
            <p:nvPr/>
          </p:nvSpPr>
          <p:spPr>
            <a:xfrm>
              <a:off x="2466991" y="384355"/>
              <a:ext cx="3059079" cy="3059079"/>
            </a:xfrm>
            <a:custGeom>
              <a:avLst/>
              <a:gdLst/>
              <a:ahLst/>
              <a:cxnLst/>
              <a:rect l="0" t="0" r="0" b="0"/>
              <a:pathLst>
                <a:path w="120000" h="120000" extrusionOk="0">
                  <a:moveTo>
                    <a:pt x="6362" y="86889"/>
                  </a:moveTo>
                  <a:cubicBezTo>
                    <a:pt x="2806" y="79797"/>
                    <a:pt x="693" y="72071"/>
                    <a:pt x="143" y="64157"/>
                  </a:cubicBezTo>
                </a:path>
              </a:pathLst>
            </a:custGeom>
            <a:no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5" name="Shape 505"/>
            <p:cNvSpPr/>
            <p:nvPr/>
          </p:nvSpPr>
          <p:spPr>
            <a:xfrm>
              <a:off x="1952519" y="1058174"/>
              <a:ext cx="1178664" cy="766130"/>
            </a:xfrm>
            <a:prstGeom prst="roundRect">
              <a:avLst>
                <a:gd name="adj" fmla="val 16667"/>
              </a:avLst>
            </a:prstGeom>
            <a:solidFill>
              <a:srgbClr val="686DCC"/>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6" name="Shape 506"/>
            <p:cNvSpPr txBox="1"/>
            <p:nvPr/>
          </p:nvSpPr>
          <p:spPr>
            <a:xfrm>
              <a:off x="1952519" y="1058174"/>
              <a:ext cx="1178664" cy="766130"/>
            </a:xfrm>
            <a:prstGeom prst="rect">
              <a:avLst/>
            </a:prstGeom>
            <a:noFill/>
            <a:ln>
              <a:noFill/>
            </a:ln>
          </p:spPr>
          <p:txBody>
            <a:bodyPr lIns="49525" tIns="49525" rIns="49525" bIns="49525" anchor="ctr" anchorCtr="0">
              <a:noAutofit/>
            </a:bodyPr>
            <a:lstStyle/>
            <a:p>
              <a:pPr marL="0" marR="0" lvl="0" indent="0" algn="ctr" rtl="0">
                <a:lnSpc>
                  <a:spcPct val="90000"/>
                </a:lnSpc>
                <a:spcBef>
                  <a:spcPts val="0"/>
                </a:spcBef>
                <a:spcAft>
                  <a:spcPts val="0"/>
                </a:spcAft>
                <a:buSzPct val="25000"/>
                <a:buNone/>
              </a:pPr>
              <a:r>
                <a:rPr lang="en" sz="1300">
                  <a:solidFill>
                    <a:schemeClr val="lt1"/>
                  </a:solidFill>
                  <a:latin typeface="Calibri"/>
                  <a:ea typeface="Calibri"/>
                  <a:cs typeface="Calibri"/>
                  <a:sym typeface="Calibri"/>
                </a:rPr>
                <a:t>Evaluation and </a:t>
              </a:r>
            </a:p>
            <a:p>
              <a:pPr marL="0" marR="0" lvl="0" indent="0" algn="ctr" rtl="0">
                <a:lnSpc>
                  <a:spcPct val="90000"/>
                </a:lnSpc>
                <a:spcBef>
                  <a:spcPts val="455"/>
                </a:spcBef>
                <a:spcAft>
                  <a:spcPts val="0"/>
                </a:spcAft>
                <a:buSzPct val="25000"/>
                <a:buNone/>
              </a:pPr>
              <a:r>
                <a:rPr lang="en" sz="1300">
                  <a:solidFill>
                    <a:schemeClr val="lt1"/>
                  </a:solidFill>
                  <a:latin typeface="Calibri"/>
                  <a:ea typeface="Calibri"/>
                  <a:cs typeface="Calibri"/>
                  <a:sym typeface="Calibri"/>
                </a:rPr>
                <a:t>Re-assessment </a:t>
              </a:r>
            </a:p>
          </p:txBody>
        </p:sp>
        <p:sp>
          <p:nvSpPr>
            <p:cNvPr id="507" name="Shape 507"/>
            <p:cNvSpPr/>
            <p:nvPr/>
          </p:nvSpPr>
          <p:spPr>
            <a:xfrm>
              <a:off x="2466991" y="384355"/>
              <a:ext cx="3059079" cy="3059079"/>
            </a:xfrm>
            <a:custGeom>
              <a:avLst/>
              <a:gdLst/>
              <a:ahLst/>
              <a:cxnLst/>
              <a:rect l="0" t="0" r="0" b="0"/>
              <a:pathLst>
                <a:path w="120000" h="120000" extrusionOk="0">
                  <a:moveTo>
                    <a:pt x="14436" y="20962"/>
                  </a:moveTo>
                  <a:lnTo>
                    <a:pt x="14435" y="20962"/>
                  </a:lnTo>
                  <a:cubicBezTo>
                    <a:pt x="19030" y="15599"/>
                    <a:pt x="24535" y="11089"/>
                    <a:pt x="30698" y="7641"/>
                  </a:cubicBezTo>
                </a:path>
              </a:pathLst>
            </a:custGeom>
            <a:no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508" name="Shape 508"/>
          <p:cNvSpPr txBox="1"/>
          <p:nvPr/>
        </p:nvSpPr>
        <p:spPr>
          <a:xfrm>
            <a:off x="403350" y="1411125"/>
            <a:ext cx="1654800" cy="2037000"/>
          </a:xfrm>
          <a:prstGeom prst="rect">
            <a:avLst/>
          </a:prstGeom>
          <a:solidFill>
            <a:srgbClr val="686DCC"/>
          </a:solidFill>
          <a:ln w="38100" cap="flat" cmpd="sng">
            <a:solidFill>
              <a:schemeClr val="lt1"/>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t" anchorCtr="0">
            <a:noAutofit/>
          </a:bodyPr>
          <a:lstStyle/>
          <a:p>
            <a:pPr marL="0" marR="0" lvl="0" indent="0" algn="l" rtl="0">
              <a:spcBef>
                <a:spcPts val="0"/>
              </a:spcBef>
              <a:buSzPct val="25000"/>
              <a:buNone/>
            </a:pPr>
            <a:r>
              <a:rPr lang="en" sz="1200">
                <a:solidFill>
                  <a:schemeClr val="lt1"/>
                </a:solidFill>
                <a:latin typeface="Calibri"/>
                <a:ea typeface="Calibri"/>
                <a:cs typeface="Calibri"/>
                <a:sym typeface="Calibri"/>
              </a:rPr>
              <a:t>Transition back to care team:</a:t>
            </a:r>
          </a:p>
          <a:p>
            <a:pPr marL="0" marR="0" lvl="0" indent="0" algn="l" rtl="0">
              <a:spcBef>
                <a:spcPts val="0"/>
              </a:spcBef>
              <a:buNone/>
            </a:pPr>
            <a:endParaRPr sz="1200">
              <a:solidFill>
                <a:schemeClr val="lt1"/>
              </a:solidFill>
              <a:latin typeface="Calibri"/>
              <a:ea typeface="Calibri"/>
              <a:cs typeface="Calibri"/>
              <a:sym typeface="Calibri"/>
            </a:endParaRPr>
          </a:p>
          <a:p>
            <a:pPr marL="457200" marR="0" lvl="0" indent="-304800" algn="l" rtl="0">
              <a:spcBef>
                <a:spcPts val="0"/>
              </a:spcBef>
              <a:buClr>
                <a:schemeClr val="lt1"/>
              </a:buClr>
              <a:buSzPct val="100000"/>
              <a:buFont typeface="Calibri"/>
              <a:buAutoNum type="arabicParenR"/>
            </a:pPr>
            <a:r>
              <a:rPr lang="en" sz="1200">
                <a:solidFill>
                  <a:schemeClr val="lt1"/>
                </a:solidFill>
                <a:latin typeface="Calibri"/>
                <a:ea typeface="Calibri"/>
                <a:cs typeface="Calibri"/>
                <a:sym typeface="Calibri"/>
              </a:rPr>
              <a:t>Achieved Goals</a:t>
            </a:r>
          </a:p>
          <a:p>
            <a:pPr marL="457200" marR="0" lvl="0" indent="-304800" algn="l" rtl="0">
              <a:spcBef>
                <a:spcPts val="0"/>
              </a:spcBef>
              <a:buClr>
                <a:schemeClr val="lt1"/>
              </a:buClr>
              <a:buSzPct val="100000"/>
              <a:buFont typeface="Calibri"/>
              <a:buAutoNum type="arabicParenR"/>
            </a:pPr>
            <a:r>
              <a:rPr lang="en" sz="1200">
                <a:solidFill>
                  <a:schemeClr val="lt1"/>
                </a:solidFill>
                <a:latin typeface="Calibri"/>
                <a:ea typeface="Calibri"/>
                <a:cs typeface="Calibri"/>
                <a:sym typeface="Calibri"/>
              </a:rPr>
              <a:t>Disengaged</a:t>
            </a:r>
          </a:p>
          <a:p>
            <a:pPr marL="457200" marR="0" lvl="0" indent="-304800" algn="l" rtl="0">
              <a:spcBef>
                <a:spcPts val="0"/>
              </a:spcBef>
              <a:buClr>
                <a:schemeClr val="lt1"/>
              </a:buClr>
              <a:buSzPct val="100000"/>
              <a:buFont typeface="Calibri"/>
              <a:buAutoNum type="arabicParenR"/>
            </a:pPr>
            <a:r>
              <a:rPr lang="en" sz="1200">
                <a:solidFill>
                  <a:schemeClr val="lt1"/>
                </a:solidFill>
                <a:latin typeface="Calibri"/>
                <a:ea typeface="Calibri"/>
                <a:cs typeface="Calibri"/>
                <a:sym typeface="Calibri"/>
              </a:rPr>
              <a:t>CCM provides little to no added value to triple aim goals</a:t>
            </a:r>
          </a:p>
          <a:p>
            <a:pPr marL="0" marR="0" lvl="0" indent="0" algn="l" rtl="0">
              <a:spcBef>
                <a:spcPts val="0"/>
              </a:spcBef>
              <a:buNone/>
            </a:pPr>
            <a:endParaRPr sz="1200">
              <a:solidFill>
                <a:schemeClr val="lt1"/>
              </a:solidFill>
              <a:latin typeface="Calibri"/>
              <a:ea typeface="Calibri"/>
              <a:cs typeface="Calibri"/>
              <a:sym typeface="Calibri"/>
            </a:endParaRPr>
          </a:p>
          <a:p>
            <a:pPr marL="0" marR="0" lvl="0" indent="0" algn="l" rtl="0">
              <a:spcBef>
                <a:spcPts val="0"/>
              </a:spcBef>
              <a:buNone/>
            </a:pPr>
            <a:endParaRPr sz="1800">
              <a:solidFill>
                <a:schemeClr val="lt1"/>
              </a:solidFill>
              <a:latin typeface="Calibri"/>
              <a:ea typeface="Calibri"/>
              <a:cs typeface="Calibri"/>
              <a:sym typeface="Calibri"/>
            </a:endParaRPr>
          </a:p>
        </p:txBody>
      </p:sp>
      <p:grpSp>
        <p:nvGrpSpPr>
          <p:cNvPr id="509" name="Shape 509"/>
          <p:cNvGrpSpPr/>
          <p:nvPr/>
        </p:nvGrpSpPr>
        <p:grpSpPr>
          <a:xfrm>
            <a:off x="7321374" y="1453017"/>
            <a:ext cx="1184536" cy="980293"/>
            <a:chOff x="4979915" y="1379317"/>
            <a:chExt cx="1184536" cy="841052"/>
          </a:xfrm>
        </p:grpSpPr>
        <p:sp>
          <p:nvSpPr>
            <p:cNvPr id="510" name="Shape 510"/>
            <p:cNvSpPr/>
            <p:nvPr/>
          </p:nvSpPr>
          <p:spPr>
            <a:xfrm>
              <a:off x="4985751" y="1379317"/>
              <a:ext cx="1178700" cy="766200"/>
            </a:xfrm>
            <a:prstGeom prst="roundRect">
              <a:avLst>
                <a:gd name="adj" fmla="val 16667"/>
              </a:avLst>
            </a:prstGeom>
            <a:solidFill>
              <a:srgbClr val="686DCC"/>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1" name="Shape 511"/>
            <p:cNvSpPr/>
            <p:nvPr/>
          </p:nvSpPr>
          <p:spPr>
            <a:xfrm>
              <a:off x="4979915" y="1454170"/>
              <a:ext cx="1184400" cy="766200"/>
            </a:xfrm>
            <a:prstGeom prst="rect">
              <a:avLst/>
            </a:prstGeom>
            <a:solidFill>
              <a:srgbClr val="686DCC"/>
            </a:solidFill>
            <a:ln>
              <a:noFill/>
            </a:ln>
          </p:spPr>
          <p:txBody>
            <a:bodyPr lIns="49525" tIns="49525" rIns="49525" bIns="49525" anchor="ctr" anchorCtr="0">
              <a:noAutofit/>
            </a:bodyPr>
            <a:lstStyle/>
            <a:p>
              <a:pPr marL="0" marR="0" lvl="0" indent="0" algn="ctr" rtl="0">
                <a:lnSpc>
                  <a:spcPct val="90000"/>
                </a:lnSpc>
                <a:spcBef>
                  <a:spcPts val="0"/>
                </a:spcBef>
                <a:spcAft>
                  <a:spcPts val="0"/>
                </a:spcAft>
                <a:buSzPct val="25000"/>
                <a:buNone/>
              </a:pPr>
              <a:r>
                <a:rPr lang="en" sz="1050">
                  <a:solidFill>
                    <a:schemeClr val="lt1"/>
                  </a:solidFill>
                  <a:latin typeface="Calibri"/>
                  <a:ea typeface="Calibri"/>
                  <a:cs typeface="Calibri"/>
                  <a:sym typeface="Calibri"/>
                </a:rPr>
                <a:t>High Risk Stratification/ Payer Lists</a:t>
              </a:r>
            </a:p>
            <a:p>
              <a:pPr marL="0" marR="0" lvl="0" indent="0" algn="ctr" rtl="0">
                <a:lnSpc>
                  <a:spcPct val="90000"/>
                </a:lnSpc>
                <a:spcBef>
                  <a:spcPts val="368"/>
                </a:spcBef>
                <a:spcAft>
                  <a:spcPts val="0"/>
                </a:spcAft>
                <a:buSzPct val="25000"/>
                <a:buNone/>
              </a:pPr>
              <a:r>
                <a:rPr lang="en" sz="1050">
                  <a:solidFill>
                    <a:schemeClr val="lt1"/>
                  </a:solidFill>
                  <a:latin typeface="Calibri"/>
                  <a:ea typeface="Calibri"/>
                  <a:cs typeface="Calibri"/>
                  <a:sym typeface="Calibri"/>
                </a:rPr>
                <a:t>PCP Referral</a:t>
              </a:r>
            </a:p>
            <a:p>
              <a:pPr marL="0" marR="0" lvl="0" indent="0" algn="ctr" rtl="0">
                <a:lnSpc>
                  <a:spcPct val="90000"/>
                </a:lnSpc>
                <a:spcBef>
                  <a:spcPts val="368"/>
                </a:spcBef>
                <a:spcAft>
                  <a:spcPts val="0"/>
                </a:spcAft>
                <a:buSzPct val="25000"/>
                <a:buNone/>
              </a:pPr>
              <a:r>
                <a:rPr lang="en" sz="1050">
                  <a:solidFill>
                    <a:schemeClr val="lt1"/>
                  </a:solidFill>
                  <a:latin typeface="Calibri"/>
                  <a:ea typeface="Calibri"/>
                  <a:cs typeface="Calibri"/>
                  <a:sym typeface="Calibri"/>
                </a:rPr>
                <a:t>Inpatient Referrals</a:t>
              </a:r>
            </a:p>
          </p:txBody>
        </p:sp>
      </p:grpSp>
      <p:sp>
        <p:nvSpPr>
          <p:cNvPr id="512" name="Shape 512"/>
          <p:cNvSpPr/>
          <p:nvPr/>
        </p:nvSpPr>
        <p:spPr>
          <a:xfrm>
            <a:off x="2733675" y="3957637"/>
            <a:ext cx="914400" cy="685800"/>
          </a:xfrm>
          <a:prstGeom prst="star5">
            <a:avLst>
              <a:gd name="adj" fmla="val 19098"/>
              <a:gd name="hf" fmla="val 105146"/>
              <a:gd name="vf" fmla="val 11055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cxnSp>
        <p:nvCxnSpPr>
          <p:cNvPr id="513" name="Shape 513"/>
          <p:cNvCxnSpPr/>
          <p:nvPr/>
        </p:nvCxnSpPr>
        <p:spPr>
          <a:xfrm flipH="1">
            <a:off x="5783675" y="1772506"/>
            <a:ext cx="1412400" cy="502500"/>
          </a:xfrm>
          <a:prstGeom prst="straightConnector1">
            <a:avLst/>
          </a:prstGeom>
          <a:solidFill>
            <a:schemeClr val="accent1"/>
          </a:solidFill>
          <a:ln w="19050" cap="flat" cmpd="sng">
            <a:solidFill>
              <a:schemeClr val="accent1"/>
            </a:solidFill>
            <a:prstDash val="solid"/>
            <a:round/>
            <a:headEnd type="none" w="med" len="med"/>
            <a:tailEnd type="stealth" w="lg" len="lg"/>
          </a:ln>
        </p:spPr>
      </p:cxnSp>
      <p:cxnSp>
        <p:nvCxnSpPr>
          <p:cNvPr id="514" name="Shape 514"/>
          <p:cNvCxnSpPr/>
          <p:nvPr/>
        </p:nvCxnSpPr>
        <p:spPr>
          <a:xfrm rot="10800000">
            <a:off x="2172830" y="2471596"/>
            <a:ext cx="579422" cy="346294"/>
          </a:xfrm>
          <a:prstGeom prst="straightConnector1">
            <a:avLst/>
          </a:prstGeom>
          <a:solidFill>
            <a:schemeClr val="accent1"/>
          </a:solidFill>
          <a:ln w="19050" cap="flat" cmpd="sng">
            <a:solidFill>
              <a:schemeClr val="accent1"/>
            </a:solidFill>
            <a:prstDash val="solid"/>
            <a:round/>
            <a:headEnd type="none" w="med" len="med"/>
            <a:tailEnd type="stealth" w="lg" len="lg"/>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title"/>
          </p:nvPr>
        </p:nvSpPr>
        <p:spPr>
          <a:xfrm>
            <a:off x="890901" y="409996"/>
            <a:ext cx="8224838" cy="685800"/>
          </a:xfrm>
          <a:prstGeom prst="rect">
            <a:avLst/>
          </a:prstGeom>
          <a:noFill/>
          <a:ln>
            <a:noFill/>
          </a:ln>
        </p:spPr>
        <p:txBody>
          <a:bodyPr lIns="91425" tIns="45700" rIns="91425" bIns="45700" anchor="ctr" anchorCtr="0">
            <a:noAutofit/>
          </a:bodyPr>
          <a:lstStyle/>
          <a:p>
            <a:pPr marL="0" marR="0" lvl="0" indent="0" algn="r" rtl="0">
              <a:spcBef>
                <a:spcPts val="0"/>
              </a:spcBef>
              <a:buClr>
                <a:srgbClr val="FF0000"/>
              </a:buClr>
              <a:buSzPct val="25000"/>
              <a:buFont typeface="Calibri"/>
              <a:buNone/>
            </a:pPr>
            <a:r>
              <a:rPr lang="en" sz="3959" b="0" i="0" u="none" strike="noStrike" cap="none">
                <a:solidFill>
                  <a:srgbClr val="FF0000"/>
                </a:solidFill>
                <a:latin typeface="Calibri"/>
                <a:ea typeface="Calibri"/>
                <a:cs typeface="Calibri"/>
                <a:sym typeface="Calibri"/>
              </a:rPr>
              <a:t>Our Bi-Directional Validation Process</a:t>
            </a:r>
          </a:p>
        </p:txBody>
      </p:sp>
      <p:sp>
        <p:nvSpPr>
          <p:cNvPr id="521" name="Shape 521"/>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21</a:t>
            </a:fld>
            <a:endParaRPr lang="en"/>
          </a:p>
        </p:txBody>
      </p:sp>
      <p:sp>
        <p:nvSpPr>
          <p:cNvPr id="522" name="Shape 522"/>
          <p:cNvSpPr txBox="1">
            <a:spLocks noGrp="1"/>
          </p:cNvSpPr>
          <p:nvPr>
            <p:ph type="body" idx="1"/>
          </p:nvPr>
        </p:nvSpPr>
        <p:spPr>
          <a:xfrm>
            <a:off x="257855" y="1445071"/>
            <a:ext cx="4144500" cy="33321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25000"/>
              <a:buFont typeface="Arial"/>
              <a:buNone/>
            </a:pPr>
            <a:r>
              <a:rPr lang="en" sz="2000" b="0" i="0" u="none" strike="noStrike" cap="none">
                <a:solidFill>
                  <a:schemeClr val="dk1"/>
                </a:solidFill>
                <a:latin typeface="Calibri"/>
                <a:ea typeface="Calibri"/>
                <a:cs typeface="Calibri"/>
                <a:sym typeface="Calibri"/>
              </a:rPr>
              <a:t>PCPs validate data driven referrals</a:t>
            </a:r>
          </a:p>
        </p:txBody>
      </p:sp>
      <p:pic>
        <p:nvPicPr>
          <p:cNvPr id="523" name="Shape 523"/>
          <p:cNvPicPr preferRelativeResize="0">
            <a:picLocks noGrp="1"/>
          </p:cNvPicPr>
          <p:nvPr>
            <p:ph type="body" idx="2"/>
          </p:nvPr>
        </p:nvPicPr>
        <p:blipFill rotWithShape="1">
          <a:blip r:embed="rId3">
            <a:alphaModFix/>
          </a:blip>
          <a:srcRect/>
          <a:stretch/>
        </p:blipFill>
        <p:spPr>
          <a:xfrm>
            <a:off x="4402400" y="1421896"/>
            <a:ext cx="4144499" cy="3378300"/>
          </a:xfrm>
          <a:prstGeom prst="rect">
            <a:avLst/>
          </a:prstGeom>
          <a:noFill/>
          <a:ln>
            <a:noFill/>
          </a:ln>
        </p:spPr>
      </p:pic>
      <p:sp>
        <p:nvSpPr>
          <p:cNvPr id="524" name="Shape 524"/>
          <p:cNvSpPr txBox="1"/>
          <p:nvPr/>
        </p:nvSpPr>
        <p:spPr>
          <a:xfrm>
            <a:off x="4546121" y="1067519"/>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sp>
        <p:nvSpPr>
          <p:cNvPr id="525" name="Shape 525"/>
          <p:cNvSpPr txBox="1"/>
          <p:nvPr/>
        </p:nvSpPr>
        <p:spPr>
          <a:xfrm>
            <a:off x="4630093" y="1095795"/>
            <a:ext cx="4102500" cy="326100"/>
          </a:xfrm>
          <a:prstGeom prst="rect">
            <a:avLst/>
          </a:prstGeom>
          <a:noFill/>
          <a:ln>
            <a:noFill/>
          </a:ln>
        </p:spPr>
        <p:txBody>
          <a:bodyPr lIns="45700" tIns="45700" rIns="45700" bIns="45700" anchor="t" anchorCtr="0">
            <a:noAutofit/>
          </a:bodyPr>
          <a:lstStyle/>
          <a:p>
            <a:pPr marL="0" marR="0" lvl="0" indent="0" algn="l" rtl="0">
              <a:spcBef>
                <a:spcPts val="0"/>
              </a:spcBef>
              <a:buSzPct val="25000"/>
              <a:buNone/>
            </a:pPr>
            <a:r>
              <a:rPr lang="en" sz="2000">
                <a:solidFill>
                  <a:schemeClr val="dk1"/>
                </a:solidFill>
                <a:latin typeface="Calibri"/>
                <a:ea typeface="Calibri"/>
                <a:cs typeface="Calibri"/>
                <a:sym typeface="Calibri"/>
              </a:rPr>
              <a:t>Care Managers validate PCP referrals</a:t>
            </a:r>
          </a:p>
        </p:txBody>
      </p:sp>
      <p:sp>
        <p:nvSpPr>
          <p:cNvPr id="526" name="Shape 526"/>
          <p:cNvSpPr/>
          <p:nvPr/>
        </p:nvSpPr>
        <p:spPr>
          <a:xfrm>
            <a:off x="-359229" y="1847592"/>
            <a:ext cx="4572000" cy="1938992"/>
          </a:xfrm>
          <a:prstGeom prst="rect">
            <a:avLst/>
          </a:prstGeom>
          <a:noFill/>
          <a:ln>
            <a:noFill/>
          </a:ln>
        </p:spPr>
        <p:txBody>
          <a:bodyPr lIns="91425" tIns="45700" rIns="91425" bIns="45700" anchor="t" anchorCtr="0">
            <a:noAutofit/>
          </a:bodyPr>
          <a:lstStyle/>
          <a:p>
            <a:pPr marL="1181862" marR="0" lvl="2" indent="-521461" algn="l" rtl="0">
              <a:spcBef>
                <a:spcPts val="0"/>
              </a:spcBef>
              <a:buClr>
                <a:schemeClr val="dk1"/>
              </a:buClr>
              <a:buSzPct val="100000"/>
              <a:buFont typeface="Calibri"/>
              <a:buAutoNum type="arabicParenR"/>
            </a:pPr>
            <a:r>
              <a:rPr lang="en" sz="1800" b="0" i="0" u="none" strike="noStrike" cap="none">
                <a:solidFill>
                  <a:schemeClr val="dk1"/>
                </a:solidFill>
                <a:latin typeface="Calibri"/>
                <a:ea typeface="Calibri"/>
                <a:cs typeface="Calibri"/>
                <a:sym typeface="Calibri"/>
              </a:rPr>
              <a:t>“Would you be surprised if this patient is hospitalized or has ED visit in next 6 mo?”</a:t>
            </a:r>
          </a:p>
          <a:p>
            <a:pPr marL="1181862" marR="0" lvl="2" indent="-521461" algn="l" rtl="0">
              <a:spcBef>
                <a:spcPts val="0"/>
              </a:spcBef>
              <a:buClr>
                <a:schemeClr val="dk1"/>
              </a:buClr>
              <a:buFont typeface="Calibri"/>
              <a:buNone/>
            </a:pPr>
            <a:endParaRPr sz="1800" b="0" i="0" u="none" strike="noStrike" cap="none">
              <a:solidFill>
                <a:schemeClr val="dk1"/>
              </a:solidFill>
              <a:latin typeface="Calibri"/>
              <a:ea typeface="Calibri"/>
              <a:cs typeface="Calibri"/>
              <a:sym typeface="Calibri"/>
            </a:endParaRPr>
          </a:p>
          <a:p>
            <a:pPr marL="1181862" marR="0" lvl="2" indent="-521461" algn="l" rtl="0">
              <a:spcBef>
                <a:spcPts val="0"/>
              </a:spcBef>
              <a:buClr>
                <a:schemeClr val="dk1"/>
              </a:buClr>
              <a:buSzPct val="100000"/>
              <a:buFont typeface="Calibri"/>
              <a:buAutoNum type="arabicParenR"/>
            </a:pPr>
            <a:r>
              <a:rPr lang="en" sz="1800" b="0" i="0" u="none" strike="noStrike" cap="none">
                <a:solidFill>
                  <a:schemeClr val="dk1"/>
                </a:solidFill>
                <a:latin typeface="Calibri"/>
                <a:ea typeface="Calibri"/>
                <a:cs typeface="Calibri"/>
                <a:sym typeface="Calibri"/>
              </a:rPr>
              <a:t>Will this patient engage with care manager?</a:t>
            </a:r>
          </a:p>
          <a:p>
            <a:pPr marL="1181862" marR="0" lvl="2" indent="-521461" algn="l" rtl="0">
              <a:spcBef>
                <a:spcPts val="0"/>
              </a:spcBef>
              <a:buClr>
                <a:schemeClr val="dk1"/>
              </a:buClr>
              <a:buFont typeface="Calibri"/>
              <a:buNone/>
            </a:pPr>
            <a:endParaRPr sz="1800" b="0" i="0" u="none" strike="noStrike" cap="none">
              <a:solidFill>
                <a:schemeClr val="dk1"/>
              </a:solidFill>
              <a:latin typeface="Calibri"/>
              <a:ea typeface="Calibri"/>
              <a:cs typeface="Calibri"/>
              <a:sym typeface="Calibri"/>
            </a:endParaRPr>
          </a:p>
          <a:p>
            <a:pPr marL="1181862" marR="0" lvl="2" indent="-521461" algn="l" rtl="0">
              <a:spcBef>
                <a:spcPts val="0"/>
              </a:spcBef>
              <a:buClr>
                <a:schemeClr val="dk1"/>
              </a:buClr>
              <a:buSzPct val="100000"/>
              <a:buFont typeface="Calibri"/>
              <a:buAutoNum type="arabicParenR"/>
            </a:pPr>
            <a:r>
              <a:rPr lang="en" sz="1800" b="0" i="0" u="none" strike="noStrike" cap="none">
                <a:solidFill>
                  <a:schemeClr val="dk1"/>
                </a:solidFill>
                <a:latin typeface="Calibri"/>
                <a:ea typeface="Calibri"/>
                <a:cs typeface="Calibri"/>
                <a:sym typeface="Calibri"/>
              </a:rPr>
              <a:t>What is the focal area for care management intervention?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p:nvPr>
        </p:nvSpPr>
        <p:spPr>
          <a:xfrm>
            <a:off x="248575" y="1121274"/>
            <a:ext cx="4862400" cy="8957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rgbClr val="1268B6"/>
                </a:solidFill>
                <a:latin typeface="Calibri"/>
                <a:ea typeface="Calibri"/>
                <a:cs typeface="Calibri"/>
                <a:sym typeface="Calibri"/>
              </a:rPr>
              <a:t>Tools</a:t>
            </a:r>
          </a:p>
        </p:txBody>
      </p:sp>
      <p:sp>
        <p:nvSpPr>
          <p:cNvPr id="532" name="Shape 532"/>
          <p:cNvSpPr txBox="1">
            <a:spLocks noGrp="1"/>
          </p:cNvSpPr>
          <p:nvPr>
            <p:ph type="body" idx="1"/>
          </p:nvPr>
        </p:nvSpPr>
        <p:spPr>
          <a:xfrm>
            <a:off x="444150" y="2784250"/>
            <a:ext cx="8421600" cy="2059500"/>
          </a:xfrm>
          <a:prstGeom prst="rect">
            <a:avLst/>
          </a:prstGeom>
          <a:noFill/>
          <a:ln>
            <a:noFill/>
          </a:ln>
        </p:spPr>
        <p:txBody>
          <a:bodyPr lIns="91425" tIns="45700" rIns="91425" bIns="45700" anchor="t" anchorCtr="0">
            <a:noAutofit/>
          </a:bodyPr>
          <a:lstStyle/>
          <a:p>
            <a:pPr marL="342900" marR="0" lvl="0" indent="-292100" algn="l" rtl="0">
              <a:spcBef>
                <a:spcPts val="0"/>
              </a:spcBef>
              <a:spcAft>
                <a:spcPts val="0"/>
              </a:spcAft>
              <a:buClr>
                <a:srgbClr val="1268B6"/>
              </a:buClr>
              <a:buSzPct val="100000"/>
              <a:buFont typeface="Arial"/>
              <a:buChar char="•"/>
            </a:pPr>
            <a:r>
              <a:rPr lang="en" sz="2400" b="0" i="0" u="none" strike="noStrike" cap="none">
                <a:solidFill>
                  <a:srgbClr val="1268B6"/>
                </a:solidFill>
                <a:latin typeface="Calibri"/>
                <a:ea typeface="Calibri"/>
                <a:cs typeface="Calibri"/>
                <a:sym typeface="Calibri"/>
              </a:rPr>
              <a:t>Key to team function and happiness</a:t>
            </a:r>
          </a:p>
          <a:p>
            <a:pPr marL="342900" marR="0" lvl="0" indent="-292100" algn="l" rtl="0">
              <a:spcBef>
                <a:spcPts val="640"/>
              </a:spcBef>
              <a:spcAft>
                <a:spcPts val="0"/>
              </a:spcAft>
              <a:buClr>
                <a:srgbClr val="1268B6"/>
              </a:buClr>
              <a:buSzPct val="100000"/>
              <a:buFont typeface="Arial"/>
              <a:buChar char="•"/>
            </a:pPr>
            <a:r>
              <a:rPr lang="en" sz="2400" b="0" i="0" u="none" strike="noStrike" cap="none">
                <a:solidFill>
                  <a:srgbClr val="1268B6"/>
                </a:solidFill>
                <a:latin typeface="Calibri"/>
                <a:ea typeface="Calibri"/>
                <a:cs typeface="Calibri"/>
                <a:sym typeface="Calibri"/>
              </a:rPr>
              <a:t>Ideally need to be shared across the entire (extended) team</a:t>
            </a:r>
          </a:p>
          <a:p>
            <a:pPr marL="342900" marR="0" lvl="0" indent="-292100" algn="l" rtl="0">
              <a:spcBef>
                <a:spcPts val="640"/>
              </a:spcBef>
              <a:buClr>
                <a:srgbClr val="1268B6"/>
              </a:buClr>
              <a:buSzPct val="100000"/>
              <a:buFont typeface="Arial"/>
              <a:buChar char="•"/>
            </a:pPr>
            <a:r>
              <a:rPr lang="en" sz="2400" b="0" i="0" u="none" strike="noStrike" cap="none">
                <a:solidFill>
                  <a:srgbClr val="1268B6"/>
                </a:solidFill>
                <a:latin typeface="Calibri"/>
                <a:ea typeface="Calibri"/>
                <a:cs typeface="Calibri"/>
                <a:sym typeface="Calibri"/>
              </a:rPr>
              <a:t>Ideally are integrated into the EHR so all changes are seamless and all patient activity is discoverable</a:t>
            </a:r>
          </a:p>
        </p:txBody>
      </p:sp>
      <p:pic>
        <p:nvPicPr>
          <p:cNvPr id="533" name="Shape 533"/>
          <p:cNvPicPr preferRelativeResize="0"/>
          <p:nvPr/>
        </p:nvPicPr>
        <p:blipFill>
          <a:blip r:embed="rId3">
            <a:alphaModFix/>
          </a:blip>
          <a:stretch>
            <a:fillRect/>
          </a:stretch>
        </p:blipFill>
        <p:spPr>
          <a:xfrm>
            <a:off x="5619974" y="723625"/>
            <a:ext cx="3311250" cy="2207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xfrm>
            <a:off x="2732325" y="166825"/>
            <a:ext cx="6342000" cy="745800"/>
          </a:xfrm>
          <a:prstGeom prst="rect">
            <a:avLst/>
          </a:prstGeom>
          <a:noFill/>
          <a:ln>
            <a:noFill/>
          </a:ln>
        </p:spPr>
        <p:txBody>
          <a:bodyPr lIns="91425" tIns="45700" rIns="91425" bIns="45700" anchor="ctr" anchorCtr="0">
            <a:noAutofit/>
          </a:bodyPr>
          <a:lstStyle/>
          <a:p>
            <a:pPr marL="0" marR="0" lvl="0" indent="0" algn="ctr" rtl="0">
              <a:spcBef>
                <a:spcPts val="0"/>
              </a:spcBef>
              <a:buClr>
                <a:srgbClr val="FF0000"/>
              </a:buClr>
              <a:buSzPct val="25000"/>
              <a:buFont typeface="Calibri"/>
              <a:buNone/>
            </a:pPr>
            <a:r>
              <a:rPr lang="en" sz="1800" b="0" i="0" u="none" strike="noStrike" cap="none">
                <a:solidFill>
                  <a:srgbClr val="FF0000"/>
                </a:solidFill>
                <a:latin typeface="Calibri"/>
                <a:ea typeface="Calibri"/>
                <a:cs typeface="Calibri"/>
                <a:sym typeface="Calibri"/>
              </a:rPr>
              <a:t>Patient Centered, not Health Care System Centered</a:t>
            </a:r>
            <a:br>
              <a:rPr lang="en" sz="1800" b="0" i="0" u="none" strike="noStrike" cap="none">
                <a:solidFill>
                  <a:srgbClr val="FF0000"/>
                </a:solidFill>
                <a:latin typeface="Calibri"/>
                <a:ea typeface="Calibri"/>
                <a:cs typeface="Calibri"/>
                <a:sym typeface="Calibri"/>
              </a:rPr>
            </a:br>
            <a:r>
              <a:rPr lang="en" sz="1800" b="0" i="0" u="none" strike="noStrike" cap="none">
                <a:solidFill>
                  <a:srgbClr val="FF0000"/>
                </a:solidFill>
                <a:latin typeface="Calibri"/>
                <a:ea typeface="Calibri"/>
                <a:cs typeface="Calibri"/>
                <a:sym typeface="Calibri"/>
              </a:rPr>
              <a:t>“My Care Plan”</a:t>
            </a:r>
          </a:p>
        </p:txBody>
      </p:sp>
      <p:sp>
        <p:nvSpPr>
          <p:cNvPr id="539" name="Shape 539"/>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23</a:t>
            </a:fld>
            <a:endParaRPr lang="en" sz="1200">
              <a:solidFill>
                <a:srgbClr val="888888"/>
              </a:solidFill>
              <a:latin typeface="Calibri"/>
              <a:ea typeface="Calibri"/>
              <a:cs typeface="Calibri"/>
              <a:sym typeface="Calibri"/>
            </a:endParaRPr>
          </a:p>
        </p:txBody>
      </p:sp>
      <p:sp>
        <p:nvSpPr>
          <p:cNvPr id="540" name="Shape 540"/>
          <p:cNvSpPr txBox="1"/>
          <p:nvPr/>
        </p:nvSpPr>
        <p:spPr>
          <a:xfrm>
            <a:off x="288759" y="1202807"/>
            <a:ext cx="8739000" cy="3771900"/>
          </a:xfrm>
          <a:prstGeom prst="rect">
            <a:avLst/>
          </a:prstGeom>
          <a:noFill/>
          <a:ln>
            <a:noFill/>
          </a:ln>
        </p:spPr>
        <p:txBody>
          <a:bodyPr lIns="45700" tIns="45700" rIns="45700" bIns="45700" anchor="t" anchorCtr="0">
            <a:noAutofit/>
          </a:bodyPr>
          <a:lstStyle/>
          <a:p>
            <a:pPr marL="398463" marR="0" lvl="0" indent="-398463" algn="l" rtl="0">
              <a:spcBef>
                <a:spcPts val="0"/>
              </a:spcBef>
              <a:buClr>
                <a:schemeClr val="dk1"/>
              </a:buClr>
              <a:buFont typeface="Arial"/>
              <a:buNone/>
            </a:pPr>
            <a:endParaRPr sz="2000">
              <a:solidFill>
                <a:schemeClr val="dk1"/>
              </a:solidFill>
              <a:latin typeface="Calibri"/>
              <a:ea typeface="Calibri"/>
              <a:cs typeface="Calibri"/>
              <a:sym typeface="Calibri"/>
            </a:endParaRPr>
          </a:p>
        </p:txBody>
      </p:sp>
      <p:sp>
        <p:nvSpPr>
          <p:cNvPr id="541" name="Shape 541"/>
          <p:cNvSpPr/>
          <p:nvPr/>
        </p:nvSpPr>
        <p:spPr>
          <a:xfrm>
            <a:off x="733168" y="1140381"/>
            <a:ext cx="7669426" cy="5309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4000">
                <a:solidFill>
                  <a:schemeClr val="dk1"/>
                </a:solidFill>
                <a:latin typeface="Calibri"/>
                <a:ea typeface="Calibri"/>
                <a:cs typeface="Calibri"/>
                <a:sym typeface="Calibri"/>
              </a:rPr>
              <a:t> </a:t>
            </a:r>
          </a:p>
        </p:txBody>
      </p:sp>
      <p:sp>
        <p:nvSpPr>
          <p:cNvPr id="542" name="Shape 542"/>
          <p:cNvSpPr txBox="1"/>
          <p:nvPr/>
        </p:nvSpPr>
        <p:spPr>
          <a:xfrm>
            <a:off x="352000" y="818175"/>
            <a:ext cx="8539800" cy="4091400"/>
          </a:xfrm>
          <a:prstGeom prst="rect">
            <a:avLst/>
          </a:prstGeom>
          <a:noFill/>
          <a:ln>
            <a:noFill/>
          </a:ln>
        </p:spPr>
        <p:txBody>
          <a:bodyPr lIns="45700" tIns="45700" rIns="45700" bIns="45700" anchor="t" anchorCtr="0">
            <a:noAutofit/>
          </a:bodyPr>
          <a:lstStyle/>
          <a:p>
            <a:pPr marL="457200" marR="0" lvl="0" indent="-342900" algn="l" rtl="0">
              <a:spcBef>
                <a:spcPts val="400"/>
              </a:spcBef>
              <a:spcAft>
                <a:spcPts val="0"/>
              </a:spcAft>
              <a:buClr>
                <a:srgbClr val="1268B6"/>
              </a:buClr>
              <a:buSzPct val="100000"/>
              <a:buFont typeface="Calibri"/>
              <a:buAutoNum type="arabicPeriod"/>
            </a:pPr>
            <a:r>
              <a:rPr lang="en" sz="1800">
                <a:solidFill>
                  <a:srgbClr val="1268B6"/>
                </a:solidFill>
                <a:latin typeface="Calibri"/>
                <a:ea typeface="Calibri"/>
                <a:cs typeface="Calibri"/>
                <a:sym typeface="Calibri"/>
              </a:rPr>
              <a:t>My Goals to Improve my Health:</a:t>
            </a:r>
          </a:p>
          <a:p>
            <a:pPr marL="457200" marR="0" lvl="0" indent="-457200" algn="l" rtl="0">
              <a:spcBef>
                <a:spcPts val="400"/>
              </a:spcBef>
              <a:spcAft>
                <a:spcPts val="0"/>
              </a:spcAft>
              <a:buClr>
                <a:schemeClr val="dk1"/>
              </a:buClr>
              <a:buFont typeface="Calibri"/>
              <a:buNone/>
            </a:pPr>
            <a:endParaRPr sz="1800">
              <a:solidFill>
                <a:srgbClr val="1268B6"/>
              </a:solidFill>
              <a:latin typeface="Calibri"/>
              <a:ea typeface="Calibri"/>
              <a:cs typeface="Calibri"/>
              <a:sym typeface="Calibri"/>
            </a:endParaRPr>
          </a:p>
          <a:p>
            <a:pPr marL="0" marR="0" lvl="0" indent="0" algn="l" rtl="0">
              <a:spcBef>
                <a:spcPts val="400"/>
              </a:spcBef>
              <a:spcAft>
                <a:spcPts val="0"/>
              </a:spcAft>
              <a:buSzPct val="25000"/>
              <a:buNone/>
            </a:pPr>
            <a:r>
              <a:rPr lang="en" sz="1800">
                <a:solidFill>
                  <a:srgbClr val="1268B6"/>
                </a:solidFill>
                <a:latin typeface="Calibri"/>
                <a:ea typeface="Calibri"/>
                <a:cs typeface="Calibri"/>
                <a:sym typeface="Calibri"/>
              </a:rPr>
              <a:t>2.  	My Medical Team’s Goals:</a:t>
            </a:r>
          </a:p>
          <a:p>
            <a:pPr marL="0" marR="0" lvl="0" indent="0" algn="l" rtl="0">
              <a:spcBef>
                <a:spcPts val="400"/>
              </a:spcBef>
              <a:spcAft>
                <a:spcPts val="0"/>
              </a:spcAft>
              <a:buNone/>
            </a:pPr>
            <a:endParaRPr sz="1800">
              <a:solidFill>
                <a:srgbClr val="1268B6"/>
              </a:solidFill>
              <a:latin typeface="Calibri"/>
              <a:ea typeface="Calibri"/>
              <a:cs typeface="Calibri"/>
              <a:sym typeface="Calibri"/>
            </a:endParaRPr>
          </a:p>
          <a:p>
            <a:pPr marL="0" marR="0" lvl="0" indent="0" algn="l" rtl="0">
              <a:spcBef>
                <a:spcPts val="400"/>
              </a:spcBef>
              <a:spcAft>
                <a:spcPts val="0"/>
              </a:spcAft>
              <a:buSzPct val="25000"/>
              <a:buNone/>
            </a:pPr>
            <a:r>
              <a:rPr lang="en" sz="1800">
                <a:solidFill>
                  <a:srgbClr val="1268B6"/>
                </a:solidFill>
                <a:latin typeface="Calibri"/>
                <a:ea typeface="Calibri"/>
                <a:cs typeface="Calibri"/>
                <a:sym typeface="Calibri"/>
              </a:rPr>
              <a:t>3.  	Challenges to Meeting my Goals:</a:t>
            </a:r>
          </a:p>
          <a:p>
            <a:pPr marL="0" marR="0" lvl="0" indent="0" algn="l" rtl="0">
              <a:spcBef>
                <a:spcPts val="400"/>
              </a:spcBef>
              <a:spcAft>
                <a:spcPts val="0"/>
              </a:spcAft>
              <a:buNone/>
            </a:pPr>
            <a:endParaRPr sz="1800">
              <a:solidFill>
                <a:srgbClr val="1268B6"/>
              </a:solidFill>
              <a:latin typeface="Calibri"/>
              <a:ea typeface="Calibri"/>
              <a:cs typeface="Calibri"/>
              <a:sym typeface="Calibri"/>
            </a:endParaRPr>
          </a:p>
          <a:p>
            <a:pPr marL="0" marR="0" lvl="0" indent="0" algn="l" rtl="0">
              <a:spcBef>
                <a:spcPts val="400"/>
              </a:spcBef>
              <a:spcAft>
                <a:spcPts val="0"/>
              </a:spcAft>
              <a:buSzPct val="25000"/>
              <a:buNone/>
            </a:pPr>
            <a:r>
              <a:rPr lang="en" sz="1800">
                <a:solidFill>
                  <a:srgbClr val="1268B6"/>
                </a:solidFill>
                <a:latin typeface="Calibri"/>
                <a:ea typeface="Calibri"/>
                <a:cs typeface="Calibri"/>
                <a:sym typeface="Calibri"/>
              </a:rPr>
              <a:t>4.  	My Strengths and Supports to Meet my Goals:</a:t>
            </a:r>
          </a:p>
          <a:p>
            <a:pPr marL="0" marR="0" lvl="0" indent="0" algn="l" rtl="0">
              <a:spcBef>
                <a:spcPts val="400"/>
              </a:spcBef>
              <a:spcAft>
                <a:spcPts val="0"/>
              </a:spcAft>
              <a:buNone/>
            </a:pPr>
            <a:endParaRPr sz="1800">
              <a:solidFill>
                <a:srgbClr val="1268B6"/>
              </a:solidFill>
              <a:latin typeface="Calibri"/>
              <a:ea typeface="Calibri"/>
              <a:cs typeface="Calibri"/>
              <a:sym typeface="Calibri"/>
            </a:endParaRPr>
          </a:p>
          <a:p>
            <a:pPr marL="0" marR="0" lvl="0" indent="0" algn="l" rtl="0">
              <a:spcBef>
                <a:spcPts val="400"/>
              </a:spcBef>
              <a:spcAft>
                <a:spcPts val="0"/>
              </a:spcAft>
              <a:buSzPct val="25000"/>
              <a:buNone/>
            </a:pPr>
            <a:r>
              <a:rPr lang="en" sz="1800">
                <a:solidFill>
                  <a:srgbClr val="1268B6"/>
                </a:solidFill>
                <a:latin typeface="Calibri"/>
                <a:ea typeface="Calibri"/>
                <a:cs typeface="Calibri"/>
                <a:sym typeface="Calibri"/>
              </a:rPr>
              <a:t>5.  	My Healthcare Team:</a:t>
            </a:r>
          </a:p>
          <a:p>
            <a:pPr marL="0" marR="0" lvl="0" indent="0" algn="l" rtl="0">
              <a:spcBef>
                <a:spcPts val="400"/>
              </a:spcBef>
              <a:spcAft>
                <a:spcPts val="0"/>
              </a:spcAft>
              <a:buNone/>
            </a:pPr>
            <a:endParaRPr sz="1800">
              <a:solidFill>
                <a:srgbClr val="1268B6"/>
              </a:solidFill>
              <a:latin typeface="Calibri"/>
              <a:ea typeface="Calibri"/>
              <a:cs typeface="Calibri"/>
              <a:sym typeface="Calibri"/>
            </a:endParaRPr>
          </a:p>
          <a:p>
            <a:pPr marL="0" marR="0" lvl="0" indent="0" algn="l" rtl="0">
              <a:spcBef>
                <a:spcPts val="400"/>
              </a:spcBef>
              <a:spcAft>
                <a:spcPts val="0"/>
              </a:spcAft>
              <a:buSzPct val="25000"/>
              <a:buNone/>
            </a:pPr>
            <a:r>
              <a:rPr lang="en" sz="1800">
                <a:solidFill>
                  <a:srgbClr val="1268B6"/>
                </a:solidFill>
                <a:latin typeface="Calibri"/>
                <a:ea typeface="Calibri"/>
                <a:cs typeface="Calibri"/>
                <a:sym typeface="Calibri"/>
              </a:rPr>
              <a:t>6.  	My Action Plan:</a:t>
            </a:r>
          </a:p>
          <a:p>
            <a:pPr marL="0" marR="0" lvl="0" indent="0" algn="l" rtl="0">
              <a:spcBef>
                <a:spcPts val="400"/>
              </a:spcBef>
              <a:spcAft>
                <a:spcPts val="0"/>
              </a:spcAft>
              <a:buNone/>
            </a:pPr>
            <a:endParaRPr sz="1800">
              <a:solidFill>
                <a:srgbClr val="1268B6"/>
              </a:solidFill>
              <a:latin typeface="Calibri"/>
              <a:ea typeface="Calibri"/>
              <a:cs typeface="Calibri"/>
              <a:sym typeface="Calibri"/>
            </a:endParaRPr>
          </a:p>
          <a:p>
            <a:pPr marL="0" marR="0" lvl="0" indent="0" algn="l" rtl="0">
              <a:spcBef>
                <a:spcPts val="400"/>
              </a:spcBef>
              <a:spcAft>
                <a:spcPts val="0"/>
              </a:spcAft>
              <a:buSzPct val="25000"/>
              <a:buNone/>
            </a:pPr>
            <a:r>
              <a:rPr lang="en" sz="1800">
                <a:solidFill>
                  <a:srgbClr val="1268B6"/>
                </a:solidFill>
                <a:latin typeface="Calibri"/>
                <a:ea typeface="Calibri"/>
                <a:cs typeface="Calibri"/>
                <a:sym typeface="Calibri"/>
              </a:rPr>
              <a:t>7.  	My confidence that I can Follow My Action Plan is (1-10):</a:t>
            </a:r>
          </a:p>
          <a:p>
            <a:pPr marL="0" marR="0" lvl="0" indent="0" algn="l" rtl="0">
              <a:spcBef>
                <a:spcPts val="400"/>
              </a:spcBef>
              <a:buNone/>
            </a:pPr>
            <a:endParaRPr sz="2400">
              <a:solidFill>
                <a:schemeClr val="dk1"/>
              </a:solidFill>
              <a:latin typeface="Calibri"/>
              <a:ea typeface="Calibri"/>
              <a:cs typeface="Calibri"/>
              <a:sym typeface="Calibri"/>
            </a:endParaRPr>
          </a:p>
        </p:txBody>
      </p:sp>
      <p:sp>
        <p:nvSpPr>
          <p:cNvPr id="543" name="Shape 543"/>
          <p:cNvSpPr/>
          <p:nvPr/>
        </p:nvSpPr>
        <p:spPr>
          <a:xfrm>
            <a:off x="0" y="0"/>
            <a:ext cx="9144000" cy="3429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3168250" y="223600"/>
            <a:ext cx="5934900" cy="728100"/>
          </a:xfrm>
          <a:prstGeom prst="rect">
            <a:avLst/>
          </a:prstGeom>
          <a:noFill/>
          <a:ln>
            <a:noFill/>
          </a:ln>
        </p:spPr>
        <p:txBody>
          <a:bodyPr lIns="91425" tIns="45700" rIns="91425" bIns="45700" anchor="ctr" anchorCtr="0">
            <a:noAutofit/>
          </a:bodyPr>
          <a:lstStyle/>
          <a:p>
            <a:pPr marL="0" marR="0" lvl="0" indent="0" algn="ctr" rtl="0">
              <a:spcBef>
                <a:spcPts val="0"/>
              </a:spcBef>
              <a:buClr>
                <a:srgbClr val="FF0000"/>
              </a:buClr>
              <a:buSzPct val="25000"/>
              <a:buFont typeface="Calibri"/>
              <a:buNone/>
            </a:pPr>
            <a:r>
              <a:rPr lang="en" sz="2800" b="0" i="0" u="none" strike="noStrike" cap="none">
                <a:solidFill>
                  <a:srgbClr val="FF0000"/>
                </a:solidFill>
                <a:latin typeface="Calibri"/>
                <a:ea typeface="Calibri"/>
                <a:cs typeface="Calibri"/>
                <a:sym typeface="Calibri"/>
              </a:rPr>
              <a:t>Developing a Standardized Response: Is this a Complex Care Patient?</a:t>
            </a:r>
          </a:p>
        </p:txBody>
      </p:sp>
      <p:sp>
        <p:nvSpPr>
          <p:cNvPr id="549" name="Shape 549"/>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24</a:t>
            </a:fld>
            <a:endParaRPr lang="en" sz="1200">
              <a:solidFill>
                <a:srgbClr val="888888"/>
              </a:solidFill>
              <a:latin typeface="Calibri"/>
              <a:ea typeface="Calibri"/>
              <a:cs typeface="Calibri"/>
              <a:sym typeface="Calibri"/>
            </a:endParaRPr>
          </a:p>
        </p:txBody>
      </p:sp>
      <p:sp>
        <p:nvSpPr>
          <p:cNvPr id="550" name="Shape 550"/>
          <p:cNvSpPr txBox="1"/>
          <p:nvPr/>
        </p:nvSpPr>
        <p:spPr>
          <a:xfrm>
            <a:off x="263434" y="1118507"/>
            <a:ext cx="8739051" cy="3771899"/>
          </a:xfrm>
          <a:prstGeom prst="rect">
            <a:avLst/>
          </a:prstGeom>
          <a:noFill/>
          <a:ln>
            <a:noFill/>
          </a:ln>
        </p:spPr>
        <p:txBody>
          <a:bodyPr lIns="45700" tIns="45700" rIns="45700" bIns="45700" anchor="t" anchorCtr="0">
            <a:noAutofit/>
          </a:bodyPr>
          <a:lstStyle/>
          <a:p>
            <a:pPr marL="398463" marR="0" lvl="0" indent="-398463" algn="l" rtl="0">
              <a:spcBef>
                <a:spcPts val="0"/>
              </a:spcBef>
              <a:buClr>
                <a:schemeClr val="dk1"/>
              </a:buClr>
              <a:buFont typeface="Arial"/>
              <a:buNone/>
            </a:pPr>
            <a:endParaRPr sz="2000">
              <a:solidFill>
                <a:schemeClr val="dk1"/>
              </a:solidFill>
              <a:latin typeface="Calibri"/>
              <a:ea typeface="Calibri"/>
              <a:cs typeface="Calibri"/>
              <a:sym typeface="Calibri"/>
            </a:endParaRPr>
          </a:p>
        </p:txBody>
      </p:sp>
      <p:sp>
        <p:nvSpPr>
          <p:cNvPr id="551" name="Shape 551"/>
          <p:cNvSpPr/>
          <p:nvPr/>
        </p:nvSpPr>
        <p:spPr>
          <a:xfrm>
            <a:off x="733168" y="1475116"/>
            <a:ext cx="7669426" cy="5309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4000">
                <a:solidFill>
                  <a:schemeClr val="dk1"/>
                </a:solidFill>
                <a:latin typeface="Calibri"/>
                <a:ea typeface="Calibri"/>
                <a:cs typeface="Calibri"/>
                <a:sym typeface="Calibri"/>
              </a:rPr>
              <a:t> </a:t>
            </a:r>
          </a:p>
        </p:txBody>
      </p:sp>
      <p:sp>
        <p:nvSpPr>
          <p:cNvPr id="552" name="Shape 552"/>
          <p:cNvSpPr txBox="1"/>
          <p:nvPr/>
        </p:nvSpPr>
        <p:spPr>
          <a:xfrm>
            <a:off x="1121433" y="1183975"/>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2400">
              <a:solidFill>
                <a:schemeClr val="dk1"/>
              </a:solidFill>
              <a:latin typeface="Calibri"/>
              <a:ea typeface="Calibri"/>
              <a:cs typeface="Calibri"/>
              <a:sym typeface="Calibri"/>
            </a:endParaRPr>
          </a:p>
        </p:txBody>
      </p:sp>
      <p:sp>
        <p:nvSpPr>
          <p:cNvPr id="553" name="Shape 553"/>
          <p:cNvSpPr txBox="1"/>
          <p:nvPr/>
        </p:nvSpPr>
        <p:spPr>
          <a:xfrm>
            <a:off x="990599" y="1500186"/>
            <a:ext cx="6391274" cy="1064418"/>
          </a:xfrm>
          <a:prstGeom prst="rect">
            <a:avLst/>
          </a:prstGeom>
          <a:noFill/>
          <a:ln>
            <a:noFill/>
          </a:ln>
        </p:spPr>
        <p:txBody>
          <a:bodyPr lIns="45700" tIns="45700" rIns="45700" bIns="45700" anchor="t" anchorCtr="0">
            <a:noAutofit/>
          </a:bodyPr>
          <a:lstStyle/>
          <a:p>
            <a:pPr marL="342900" marR="0" lvl="0" indent="-342900" algn="l" rtl="0">
              <a:spcBef>
                <a:spcPts val="0"/>
              </a:spcBef>
              <a:buClr>
                <a:schemeClr val="dk1"/>
              </a:buClr>
              <a:buFont typeface="Calibri"/>
              <a:buNone/>
            </a:pPr>
            <a:endParaRPr sz="1400">
              <a:solidFill>
                <a:schemeClr val="dk1"/>
              </a:solidFill>
              <a:latin typeface="Calibri"/>
              <a:ea typeface="Calibri"/>
              <a:cs typeface="Calibri"/>
              <a:sym typeface="Calibri"/>
            </a:endParaRPr>
          </a:p>
        </p:txBody>
      </p:sp>
      <p:sp>
        <p:nvSpPr>
          <p:cNvPr id="554" name="Shape 554"/>
          <p:cNvSpPr txBox="1"/>
          <p:nvPr/>
        </p:nvSpPr>
        <p:spPr>
          <a:xfrm>
            <a:off x="457200" y="1028699"/>
            <a:ext cx="8229600" cy="307181"/>
          </a:xfrm>
          <a:prstGeom prst="rect">
            <a:avLst/>
          </a:prstGeom>
          <a:noFill/>
          <a:ln>
            <a:noFill/>
          </a:ln>
        </p:spPr>
        <p:txBody>
          <a:bodyPr lIns="91425" tIns="0" rIns="91425" bIns="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 sz="1600" b="1" i="0" u="none" strike="noStrike" cap="none">
                <a:solidFill>
                  <a:schemeClr val="dk1"/>
                </a:solidFill>
                <a:latin typeface="Calibri"/>
                <a:ea typeface="Calibri"/>
                <a:cs typeface="Calibri"/>
                <a:sym typeface="Calibri"/>
              </a:rPr>
              <a:t>How we identify patients in CCM (so go looking for the care plan!)</a:t>
            </a:r>
          </a:p>
        </p:txBody>
      </p:sp>
      <p:pic>
        <p:nvPicPr>
          <p:cNvPr id="555" name="Shape 555" descr="C:\Users\ALNWOZ~1\AppData\Local\Temp\SNAGHTML1c187716.PNG"/>
          <p:cNvPicPr preferRelativeResize="0"/>
          <p:nvPr/>
        </p:nvPicPr>
        <p:blipFill rotWithShape="1">
          <a:blip r:embed="rId3">
            <a:alphaModFix/>
          </a:blip>
          <a:srcRect/>
          <a:stretch/>
        </p:blipFill>
        <p:spPr>
          <a:xfrm>
            <a:off x="457200" y="1338942"/>
            <a:ext cx="8240485" cy="364943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type="title"/>
          </p:nvPr>
        </p:nvSpPr>
        <p:spPr>
          <a:xfrm>
            <a:off x="2855324" y="184475"/>
            <a:ext cx="5877900" cy="832500"/>
          </a:xfrm>
          <a:prstGeom prst="rect">
            <a:avLst/>
          </a:prstGeom>
          <a:noFill/>
          <a:ln>
            <a:noFill/>
          </a:ln>
        </p:spPr>
        <p:txBody>
          <a:bodyPr lIns="91425" tIns="45700" rIns="91425" bIns="45700" anchor="ctr" anchorCtr="0">
            <a:noAutofit/>
          </a:bodyPr>
          <a:lstStyle/>
          <a:p>
            <a:pPr marL="0" marR="0" lvl="0" indent="0" algn="ctr" rtl="0">
              <a:spcBef>
                <a:spcPts val="0"/>
              </a:spcBef>
              <a:buClr>
                <a:srgbClr val="FF0000"/>
              </a:buClr>
              <a:buSzPct val="25000"/>
              <a:buFont typeface="Calibri"/>
              <a:buNone/>
            </a:pPr>
            <a:r>
              <a:rPr lang="en" sz="2800" b="0" i="0" u="none" strike="noStrike" cap="none">
                <a:solidFill>
                  <a:srgbClr val="FF0000"/>
                </a:solidFill>
                <a:latin typeface="Calibri"/>
                <a:ea typeface="Calibri"/>
                <a:cs typeface="Calibri"/>
                <a:sym typeface="Calibri"/>
              </a:rPr>
              <a:t>Developing a Standardized Response: </a:t>
            </a:r>
            <a:br>
              <a:rPr lang="en" sz="2800" b="0" i="0" u="none" strike="noStrike" cap="none">
                <a:solidFill>
                  <a:srgbClr val="FF0000"/>
                </a:solidFill>
                <a:latin typeface="Calibri"/>
                <a:ea typeface="Calibri"/>
                <a:cs typeface="Calibri"/>
                <a:sym typeface="Calibri"/>
              </a:rPr>
            </a:br>
            <a:r>
              <a:rPr lang="en" sz="2800" b="0" i="0" u="none" strike="noStrike" cap="none">
                <a:solidFill>
                  <a:srgbClr val="FF0000"/>
                </a:solidFill>
                <a:latin typeface="Calibri"/>
                <a:ea typeface="Calibri"/>
                <a:cs typeface="Calibri"/>
                <a:sym typeface="Calibri"/>
              </a:rPr>
              <a:t>Where our care plan resides</a:t>
            </a:r>
          </a:p>
        </p:txBody>
      </p:sp>
      <p:sp>
        <p:nvSpPr>
          <p:cNvPr id="561" name="Shape 561"/>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25</a:t>
            </a:fld>
            <a:endParaRPr lang="en" sz="1200">
              <a:solidFill>
                <a:srgbClr val="888888"/>
              </a:solidFill>
              <a:latin typeface="Calibri"/>
              <a:ea typeface="Calibri"/>
              <a:cs typeface="Calibri"/>
              <a:sym typeface="Calibri"/>
            </a:endParaRPr>
          </a:p>
        </p:txBody>
      </p:sp>
      <p:sp>
        <p:nvSpPr>
          <p:cNvPr id="562" name="Shape 562"/>
          <p:cNvSpPr txBox="1"/>
          <p:nvPr/>
        </p:nvSpPr>
        <p:spPr>
          <a:xfrm>
            <a:off x="263434" y="1118507"/>
            <a:ext cx="8739051" cy="3771899"/>
          </a:xfrm>
          <a:prstGeom prst="rect">
            <a:avLst/>
          </a:prstGeom>
          <a:noFill/>
          <a:ln>
            <a:noFill/>
          </a:ln>
        </p:spPr>
        <p:txBody>
          <a:bodyPr lIns="45700" tIns="45700" rIns="45700" bIns="45700" anchor="t" anchorCtr="0">
            <a:noAutofit/>
          </a:bodyPr>
          <a:lstStyle/>
          <a:p>
            <a:pPr marL="398463" marR="0" lvl="0" indent="-398463" algn="l" rtl="0">
              <a:spcBef>
                <a:spcPts val="0"/>
              </a:spcBef>
              <a:buClr>
                <a:schemeClr val="dk1"/>
              </a:buClr>
              <a:buFont typeface="Arial"/>
              <a:buNone/>
            </a:pPr>
            <a:endParaRPr sz="2000">
              <a:solidFill>
                <a:schemeClr val="dk1"/>
              </a:solidFill>
              <a:latin typeface="Calibri"/>
              <a:ea typeface="Calibri"/>
              <a:cs typeface="Calibri"/>
              <a:sym typeface="Calibri"/>
            </a:endParaRPr>
          </a:p>
        </p:txBody>
      </p:sp>
      <p:sp>
        <p:nvSpPr>
          <p:cNvPr id="563" name="Shape 563"/>
          <p:cNvSpPr/>
          <p:nvPr/>
        </p:nvSpPr>
        <p:spPr>
          <a:xfrm>
            <a:off x="733168" y="1475116"/>
            <a:ext cx="7669426" cy="5309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4000">
                <a:solidFill>
                  <a:schemeClr val="dk1"/>
                </a:solidFill>
                <a:latin typeface="Calibri"/>
                <a:ea typeface="Calibri"/>
                <a:cs typeface="Calibri"/>
                <a:sym typeface="Calibri"/>
              </a:rPr>
              <a:t> </a:t>
            </a:r>
          </a:p>
        </p:txBody>
      </p:sp>
      <p:sp>
        <p:nvSpPr>
          <p:cNvPr id="564" name="Shape 564"/>
          <p:cNvSpPr txBox="1"/>
          <p:nvPr/>
        </p:nvSpPr>
        <p:spPr>
          <a:xfrm>
            <a:off x="1121433" y="1183975"/>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2400">
              <a:solidFill>
                <a:schemeClr val="dk1"/>
              </a:solidFill>
              <a:latin typeface="Calibri"/>
              <a:ea typeface="Calibri"/>
              <a:cs typeface="Calibri"/>
              <a:sym typeface="Calibri"/>
            </a:endParaRPr>
          </a:p>
        </p:txBody>
      </p:sp>
      <p:sp>
        <p:nvSpPr>
          <p:cNvPr id="565" name="Shape 565"/>
          <p:cNvSpPr txBox="1"/>
          <p:nvPr/>
        </p:nvSpPr>
        <p:spPr>
          <a:xfrm>
            <a:off x="990600" y="1478756"/>
            <a:ext cx="6391274" cy="750093"/>
          </a:xfrm>
          <a:prstGeom prst="rect">
            <a:avLst/>
          </a:prstGeom>
          <a:noFill/>
          <a:ln>
            <a:noFill/>
          </a:ln>
        </p:spPr>
        <p:txBody>
          <a:bodyPr lIns="45700" tIns="45700" rIns="45700" bIns="45700" anchor="t" anchorCtr="0">
            <a:noAutofit/>
          </a:bodyPr>
          <a:lstStyle/>
          <a:p>
            <a:pPr marL="342900" marR="0" lvl="0" indent="-342900" algn="l" rtl="0">
              <a:spcBef>
                <a:spcPts val="0"/>
              </a:spcBef>
              <a:buClr>
                <a:schemeClr val="dk1"/>
              </a:buClr>
              <a:buFont typeface="Calibri"/>
              <a:buNone/>
            </a:pPr>
            <a:endParaRPr sz="1400">
              <a:solidFill>
                <a:schemeClr val="dk1"/>
              </a:solidFill>
              <a:latin typeface="Calibri"/>
              <a:ea typeface="Calibri"/>
              <a:cs typeface="Calibri"/>
              <a:sym typeface="Calibri"/>
            </a:endParaRPr>
          </a:p>
        </p:txBody>
      </p:sp>
      <p:sp>
        <p:nvSpPr>
          <p:cNvPr id="566" name="Shape 566"/>
          <p:cNvSpPr txBox="1"/>
          <p:nvPr/>
        </p:nvSpPr>
        <p:spPr>
          <a:xfrm>
            <a:off x="438150" y="1157287"/>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2400">
              <a:solidFill>
                <a:schemeClr val="dk1"/>
              </a:solidFill>
              <a:latin typeface="Calibri"/>
              <a:ea typeface="Calibri"/>
              <a:cs typeface="Calibri"/>
              <a:sym typeface="Calibri"/>
            </a:endParaRPr>
          </a:p>
        </p:txBody>
      </p:sp>
      <p:pic>
        <p:nvPicPr>
          <p:cNvPr id="567" name="Shape 567"/>
          <p:cNvPicPr preferRelativeResize="0"/>
          <p:nvPr/>
        </p:nvPicPr>
        <p:blipFill rotWithShape="1">
          <a:blip r:embed="rId3">
            <a:alphaModFix/>
          </a:blip>
          <a:srcRect/>
          <a:stretch/>
        </p:blipFill>
        <p:spPr>
          <a:xfrm>
            <a:off x="413656" y="1216478"/>
            <a:ext cx="8022773" cy="369842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title"/>
          </p:nvPr>
        </p:nvSpPr>
        <p:spPr>
          <a:xfrm>
            <a:off x="2914000" y="163425"/>
            <a:ext cx="6256200" cy="798900"/>
          </a:xfrm>
          <a:prstGeom prst="rect">
            <a:avLst/>
          </a:prstGeom>
          <a:noFill/>
          <a:ln>
            <a:noFill/>
          </a:ln>
        </p:spPr>
        <p:txBody>
          <a:bodyPr lIns="91425" tIns="45700" rIns="91425" bIns="45700" anchor="ctr" anchorCtr="0">
            <a:noAutofit/>
          </a:bodyPr>
          <a:lstStyle/>
          <a:p>
            <a:pPr marL="0" marR="0" lvl="0" indent="0" algn="ctr" rtl="0">
              <a:spcBef>
                <a:spcPts val="0"/>
              </a:spcBef>
              <a:buClr>
                <a:srgbClr val="FF0000"/>
              </a:buClr>
              <a:buSzPct val="25000"/>
              <a:buFont typeface="Calibri"/>
              <a:buNone/>
            </a:pPr>
            <a:r>
              <a:rPr lang="en" sz="2880" b="0" i="0" u="none" strike="noStrike" cap="none">
                <a:solidFill>
                  <a:srgbClr val="FF0000"/>
                </a:solidFill>
                <a:latin typeface="Calibri"/>
                <a:ea typeface="Calibri"/>
                <a:cs typeface="Calibri"/>
                <a:sym typeface="Calibri"/>
              </a:rPr>
              <a:t>Care Manager Notification of Admission/ED visit</a:t>
            </a:r>
          </a:p>
        </p:txBody>
      </p:sp>
      <p:sp>
        <p:nvSpPr>
          <p:cNvPr id="573" name="Shape 573"/>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26</a:t>
            </a:fld>
            <a:endParaRPr lang="en" sz="1200">
              <a:solidFill>
                <a:srgbClr val="888888"/>
              </a:solidFill>
              <a:latin typeface="Calibri"/>
              <a:ea typeface="Calibri"/>
              <a:cs typeface="Calibri"/>
              <a:sym typeface="Calibri"/>
            </a:endParaRPr>
          </a:p>
        </p:txBody>
      </p:sp>
      <p:sp>
        <p:nvSpPr>
          <p:cNvPr id="574" name="Shape 574"/>
          <p:cNvSpPr txBox="1"/>
          <p:nvPr/>
        </p:nvSpPr>
        <p:spPr>
          <a:xfrm>
            <a:off x="263434" y="1118507"/>
            <a:ext cx="8739051" cy="3771899"/>
          </a:xfrm>
          <a:prstGeom prst="rect">
            <a:avLst/>
          </a:prstGeom>
          <a:noFill/>
          <a:ln>
            <a:noFill/>
          </a:ln>
        </p:spPr>
        <p:txBody>
          <a:bodyPr lIns="45700" tIns="45700" rIns="45700" bIns="45700" anchor="t" anchorCtr="0">
            <a:noAutofit/>
          </a:bodyPr>
          <a:lstStyle/>
          <a:p>
            <a:pPr marL="398463" marR="0" lvl="0" indent="-398463" algn="l" rtl="0">
              <a:spcBef>
                <a:spcPts val="0"/>
              </a:spcBef>
              <a:buClr>
                <a:schemeClr val="dk1"/>
              </a:buClr>
              <a:buFont typeface="Arial"/>
              <a:buNone/>
            </a:pPr>
            <a:endParaRPr sz="2000">
              <a:solidFill>
                <a:schemeClr val="dk1"/>
              </a:solidFill>
              <a:latin typeface="Calibri"/>
              <a:ea typeface="Calibri"/>
              <a:cs typeface="Calibri"/>
              <a:sym typeface="Calibri"/>
            </a:endParaRPr>
          </a:p>
        </p:txBody>
      </p:sp>
      <p:sp>
        <p:nvSpPr>
          <p:cNvPr id="575" name="Shape 575"/>
          <p:cNvSpPr/>
          <p:nvPr/>
        </p:nvSpPr>
        <p:spPr>
          <a:xfrm>
            <a:off x="733168" y="1475116"/>
            <a:ext cx="7669426" cy="5309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4000">
                <a:solidFill>
                  <a:schemeClr val="dk1"/>
                </a:solidFill>
                <a:latin typeface="Calibri"/>
                <a:ea typeface="Calibri"/>
                <a:cs typeface="Calibri"/>
                <a:sym typeface="Calibri"/>
              </a:rPr>
              <a:t> </a:t>
            </a:r>
          </a:p>
        </p:txBody>
      </p:sp>
      <p:sp>
        <p:nvSpPr>
          <p:cNvPr id="576" name="Shape 576"/>
          <p:cNvSpPr txBox="1"/>
          <p:nvPr/>
        </p:nvSpPr>
        <p:spPr>
          <a:xfrm>
            <a:off x="1121433" y="1183975"/>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2400">
              <a:solidFill>
                <a:schemeClr val="dk1"/>
              </a:solidFill>
              <a:latin typeface="Calibri"/>
              <a:ea typeface="Calibri"/>
              <a:cs typeface="Calibri"/>
              <a:sym typeface="Calibri"/>
            </a:endParaRPr>
          </a:p>
        </p:txBody>
      </p:sp>
      <p:sp>
        <p:nvSpPr>
          <p:cNvPr id="577" name="Shape 577"/>
          <p:cNvSpPr txBox="1"/>
          <p:nvPr/>
        </p:nvSpPr>
        <p:spPr>
          <a:xfrm>
            <a:off x="990599" y="1500186"/>
            <a:ext cx="6391274" cy="1064418"/>
          </a:xfrm>
          <a:prstGeom prst="rect">
            <a:avLst/>
          </a:prstGeom>
          <a:noFill/>
          <a:ln>
            <a:noFill/>
          </a:ln>
        </p:spPr>
        <p:txBody>
          <a:bodyPr lIns="45700" tIns="45700" rIns="45700" bIns="45700" anchor="t" anchorCtr="0">
            <a:noAutofit/>
          </a:bodyPr>
          <a:lstStyle/>
          <a:p>
            <a:pPr marL="342900" marR="0" lvl="0" indent="-342900" algn="l" rtl="0">
              <a:spcBef>
                <a:spcPts val="0"/>
              </a:spcBef>
              <a:buClr>
                <a:schemeClr val="dk1"/>
              </a:buClr>
              <a:buFont typeface="Calibri"/>
              <a:buNone/>
            </a:pPr>
            <a:endParaRPr sz="1400">
              <a:solidFill>
                <a:schemeClr val="dk1"/>
              </a:solidFill>
              <a:latin typeface="Calibri"/>
              <a:ea typeface="Calibri"/>
              <a:cs typeface="Calibri"/>
              <a:sym typeface="Calibri"/>
            </a:endParaRPr>
          </a:p>
        </p:txBody>
      </p:sp>
      <p:sp>
        <p:nvSpPr>
          <p:cNvPr id="578" name="Shape 578"/>
          <p:cNvSpPr txBox="1"/>
          <p:nvPr/>
        </p:nvSpPr>
        <p:spPr>
          <a:xfrm>
            <a:off x="576943" y="1077684"/>
            <a:ext cx="8229600" cy="307181"/>
          </a:xfrm>
          <a:prstGeom prst="rect">
            <a:avLst/>
          </a:prstGeom>
          <a:noFill/>
          <a:ln>
            <a:noFill/>
          </a:ln>
        </p:spPr>
        <p:txBody>
          <a:bodyPr lIns="91425" tIns="0" rIns="91425" bIns="0" anchor="b" anchorCtr="0">
            <a:noAutofit/>
          </a:bodyPr>
          <a:lstStyle/>
          <a:p>
            <a:pPr marL="0" marR="0" lvl="0" indent="0" algn="l" rtl="0">
              <a:spcBef>
                <a:spcPts val="0"/>
              </a:spcBef>
              <a:buNone/>
            </a:pPr>
            <a:endParaRPr sz="1600" b="1" i="0" u="none" strike="noStrike" cap="none">
              <a:solidFill>
                <a:schemeClr val="dk1"/>
              </a:solidFill>
              <a:latin typeface="Calibri"/>
              <a:ea typeface="Calibri"/>
              <a:cs typeface="Calibri"/>
              <a:sym typeface="Calibri"/>
            </a:endParaRPr>
          </a:p>
        </p:txBody>
      </p:sp>
      <p:pic>
        <p:nvPicPr>
          <p:cNvPr id="579" name="Shape 579"/>
          <p:cNvPicPr preferRelativeResize="0"/>
          <p:nvPr/>
        </p:nvPicPr>
        <p:blipFill rotWithShape="1">
          <a:blip r:embed="rId3">
            <a:alphaModFix/>
          </a:blip>
          <a:srcRect/>
          <a:stretch/>
        </p:blipFill>
        <p:spPr>
          <a:xfrm>
            <a:off x="522514" y="1263527"/>
            <a:ext cx="8229600" cy="359422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867900" y="643475"/>
            <a:ext cx="8229600" cy="6674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2400" b="0" i="0" u="none" strike="noStrike" cap="none">
                <a:solidFill>
                  <a:srgbClr val="FF0000"/>
                </a:solidFill>
                <a:latin typeface="Arial"/>
                <a:ea typeface="Arial"/>
                <a:cs typeface="Arial"/>
                <a:sym typeface="Arial"/>
              </a:rPr>
              <a:t>PCP team notification of patient Admission / ED visit</a:t>
            </a:r>
          </a:p>
        </p:txBody>
      </p:sp>
      <p:sp>
        <p:nvSpPr>
          <p:cNvPr id="585" name="Shape 585"/>
          <p:cNvSpPr txBox="1">
            <a:spLocks noGrp="1"/>
          </p:cNvSpPr>
          <p:nvPr>
            <p:ph type="body" idx="1"/>
          </p:nvPr>
        </p:nvSpPr>
        <p:spPr>
          <a:xfrm>
            <a:off x="1024350" y="1545650"/>
            <a:ext cx="7157100" cy="3394500"/>
          </a:xfrm>
          <a:prstGeom prst="rect">
            <a:avLst/>
          </a:prstGeom>
          <a:noFill/>
          <a:ln>
            <a:noFill/>
          </a:ln>
        </p:spPr>
        <p:txBody>
          <a:bodyPr lIns="91425" tIns="45700" rIns="91425" bIns="45700" anchor="t" anchorCtr="0">
            <a:noAutofit/>
          </a:bodyPr>
          <a:lstStyle/>
          <a:p>
            <a:pPr marL="342900" marR="0" lvl="0" indent="-292100" algn="l" rtl="0">
              <a:spcBef>
                <a:spcPts val="0"/>
              </a:spcBef>
              <a:spcAft>
                <a:spcPts val="0"/>
              </a:spcAft>
              <a:buClr>
                <a:srgbClr val="1268B6"/>
              </a:buClr>
              <a:buSzPct val="100000"/>
              <a:buFont typeface="Arial"/>
              <a:buChar char="•"/>
            </a:pPr>
            <a:r>
              <a:rPr lang="en" sz="2400" b="0" i="0" u="none" strike="noStrike" cap="none">
                <a:solidFill>
                  <a:srgbClr val="1268B6"/>
                </a:solidFill>
                <a:latin typeface="Arial"/>
                <a:ea typeface="Arial"/>
                <a:cs typeface="Arial"/>
                <a:sym typeface="Arial"/>
              </a:rPr>
              <a:t>Email notification when patient presents for care, when diagnosis is made and when patient is discharged from care</a:t>
            </a:r>
          </a:p>
          <a:p>
            <a:pPr marL="342900" marR="0" lvl="0" indent="-292100" algn="l" rtl="0">
              <a:spcBef>
                <a:spcPts val="640"/>
              </a:spcBef>
              <a:spcAft>
                <a:spcPts val="0"/>
              </a:spcAft>
              <a:buClr>
                <a:srgbClr val="1268B6"/>
              </a:buClr>
              <a:buSzPct val="100000"/>
              <a:buFont typeface="Arial"/>
              <a:buChar char="•"/>
            </a:pPr>
            <a:r>
              <a:rPr lang="en" sz="2400" b="0" i="0" u="none" strike="noStrike" cap="none">
                <a:solidFill>
                  <a:srgbClr val="1268B6"/>
                </a:solidFill>
                <a:latin typeface="Arial"/>
                <a:ea typeface="Arial"/>
                <a:cs typeface="Arial"/>
                <a:sym typeface="Arial"/>
              </a:rPr>
              <a:t>Note automatically appears in the PCP inbasket and is available for review by anyone with access to the chart</a:t>
            </a:r>
          </a:p>
          <a:p>
            <a:pPr marL="342900" marR="0" lvl="0" indent="-292100" algn="l" rtl="0">
              <a:spcBef>
                <a:spcPts val="640"/>
              </a:spcBef>
              <a:buClr>
                <a:srgbClr val="1268B6"/>
              </a:buClr>
              <a:buSzPct val="100000"/>
              <a:buFont typeface="Arial"/>
              <a:buChar char="•"/>
            </a:pPr>
            <a:r>
              <a:rPr lang="en" sz="2400" b="0" i="0" u="none" strike="noStrike" cap="none">
                <a:solidFill>
                  <a:srgbClr val="1268B6"/>
                </a:solidFill>
                <a:latin typeface="Arial"/>
                <a:ea typeface="Arial"/>
                <a:cs typeface="Arial"/>
                <a:sym typeface="Arial"/>
              </a:rPr>
              <a:t>Primary Care site also has a process to call everyone after an ER visit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2966150" y="247100"/>
            <a:ext cx="6177900" cy="861000"/>
          </a:xfrm>
          <a:prstGeom prst="rect">
            <a:avLst/>
          </a:prstGeom>
          <a:noFill/>
          <a:ln>
            <a:noFill/>
          </a:ln>
        </p:spPr>
        <p:txBody>
          <a:bodyPr lIns="91425" tIns="45700" rIns="91425" bIns="45700" anchor="ctr" anchorCtr="0">
            <a:noAutofit/>
          </a:bodyPr>
          <a:lstStyle/>
          <a:p>
            <a:pPr marL="0" marR="0" lvl="0" indent="0" algn="ctr" rtl="0">
              <a:spcBef>
                <a:spcPts val="0"/>
              </a:spcBef>
              <a:buClr>
                <a:srgbClr val="FF0000"/>
              </a:buClr>
              <a:buSzPct val="25000"/>
              <a:buFont typeface="Calibri"/>
              <a:buNone/>
            </a:pPr>
            <a:r>
              <a:rPr lang="en" sz="3600" b="0" i="0" u="none" strike="noStrike" cap="none">
                <a:solidFill>
                  <a:srgbClr val="FF0000"/>
                </a:solidFill>
                <a:latin typeface="Calibri"/>
                <a:ea typeface="Calibri"/>
                <a:cs typeface="Calibri"/>
                <a:sym typeface="Calibri"/>
              </a:rPr>
              <a:t>ED/Inpatient EMR Notification to CCM team</a:t>
            </a:r>
          </a:p>
        </p:txBody>
      </p:sp>
      <p:sp>
        <p:nvSpPr>
          <p:cNvPr id="591" name="Shape 591"/>
          <p:cNvSpPr txBox="1">
            <a:spLocks noGrp="1"/>
          </p:cNvSpPr>
          <p:nvPr>
            <p:ph type="body" idx="1"/>
          </p:nvPr>
        </p:nvSpPr>
        <p:spPr>
          <a:xfrm>
            <a:off x="0" y="1200150"/>
            <a:ext cx="8686800" cy="3398043"/>
          </a:xfrm>
          <a:prstGeom prst="rect">
            <a:avLst/>
          </a:prstGeom>
          <a:noFill/>
          <a:ln>
            <a:noFill/>
          </a:ln>
        </p:spPr>
        <p:txBody>
          <a:bodyPr lIns="91425" tIns="45700" rIns="91425" bIns="45700" anchor="t" anchorCtr="0">
            <a:noAutofit/>
          </a:bodyPr>
          <a:lstStyle/>
          <a:p>
            <a:pPr marL="742950" marR="0" lvl="1" indent="-285750" algn="l" rtl="0">
              <a:spcBef>
                <a:spcPts val="0"/>
              </a:spcBef>
              <a:spcAft>
                <a:spcPts val="0"/>
              </a:spcAft>
              <a:buClr>
                <a:schemeClr val="dk1"/>
              </a:buClr>
              <a:buSzPct val="100000"/>
              <a:buFont typeface="Arial"/>
              <a:buNone/>
            </a:pPr>
            <a:endParaRPr sz="2800" b="0" i="0" u="none" strike="noStrike" cap="none">
              <a:solidFill>
                <a:schemeClr val="dk1"/>
              </a:solidFill>
              <a:latin typeface="Garamond"/>
              <a:ea typeface="Garamond"/>
              <a:cs typeface="Garamond"/>
              <a:sym typeface="Garamond"/>
            </a:endParaRPr>
          </a:p>
          <a:p>
            <a:pPr marL="742950" marR="0" lvl="1" indent="-285750" algn="l" rtl="0">
              <a:spcBef>
                <a:spcPts val="560"/>
              </a:spcBef>
              <a:buClr>
                <a:schemeClr val="dk1"/>
              </a:buClr>
              <a:buSzPct val="100000"/>
              <a:buFont typeface="Arial"/>
              <a:buNone/>
            </a:pPr>
            <a:endParaRPr sz="2800" b="0" i="0" u="none" strike="noStrike" cap="none">
              <a:solidFill>
                <a:schemeClr val="dk1"/>
              </a:solidFill>
              <a:latin typeface="Garamond"/>
              <a:ea typeface="Garamond"/>
              <a:cs typeface="Garamond"/>
              <a:sym typeface="Garamond"/>
            </a:endParaRPr>
          </a:p>
        </p:txBody>
      </p:sp>
      <p:pic>
        <p:nvPicPr>
          <p:cNvPr id="592" name="Shape 592" descr="cid:image002.png@01CED1AD.C62405C0"/>
          <p:cNvPicPr preferRelativeResize="0"/>
          <p:nvPr/>
        </p:nvPicPr>
        <p:blipFill rotWithShape="1">
          <a:blip r:embed="rId3">
            <a:alphaModFix/>
          </a:blip>
          <a:srcRect/>
          <a:stretch/>
        </p:blipFill>
        <p:spPr>
          <a:xfrm>
            <a:off x="620485" y="1240971"/>
            <a:ext cx="8011885" cy="1435893"/>
          </a:xfrm>
          <a:prstGeom prst="rect">
            <a:avLst/>
          </a:prstGeom>
          <a:noFill/>
          <a:ln>
            <a:noFill/>
          </a:ln>
        </p:spPr>
      </p:pic>
      <p:pic>
        <p:nvPicPr>
          <p:cNvPr id="593" name="Shape 593" descr="cid:image003.png@01CED1AD.C62405C0"/>
          <p:cNvPicPr preferRelativeResize="0"/>
          <p:nvPr/>
        </p:nvPicPr>
        <p:blipFill rotWithShape="1">
          <a:blip r:embed="rId4">
            <a:alphaModFix/>
          </a:blip>
          <a:srcRect/>
          <a:stretch/>
        </p:blipFill>
        <p:spPr>
          <a:xfrm>
            <a:off x="773115" y="2703159"/>
            <a:ext cx="7324800" cy="1592999"/>
          </a:xfrm>
          <a:prstGeom prst="rect">
            <a:avLst/>
          </a:prstGeom>
          <a:noFill/>
          <a:ln>
            <a:noFill/>
          </a:ln>
        </p:spPr>
      </p:pic>
      <p:sp>
        <p:nvSpPr>
          <p:cNvPr id="594" name="Shape 594"/>
          <p:cNvSpPr/>
          <p:nvPr/>
        </p:nvSpPr>
        <p:spPr>
          <a:xfrm>
            <a:off x="0" y="0"/>
            <a:ext cx="9144000" cy="3429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95" name="Shape 595"/>
          <p:cNvSpPr/>
          <p:nvPr/>
        </p:nvSpPr>
        <p:spPr>
          <a:xfrm>
            <a:off x="0" y="1778793"/>
            <a:ext cx="9144000" cy="3429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96" name="Shape 596"/>
          <p:cNvSpPr txBox="1"/>
          <p:nvPr/>
        </p:nvSpPr>
        <p:spPr>
          <a:xfrm>
            <a:off x="385025" y="4322500"/>
            <a:ext cx="8482800" cy="762300"/>
          </a:xfrm>
          <a:prstGeom prst="rect">
            <a:avLst/>
          </a:prstGeom>
          <a:noFill/>
          <a:ln>
            <a:noFill/>
          </a:ln>
        </p:spPr>
        <p:txBody>
          <a:bodyPr lIns="45700" tIns="45700" rIns="45700" bIns="45700" anchor="t" anchorCtr="0">
            <a:noAutofit/>
          </a:bodyPr>
          <a:lstStyle/>
          <a:p>
            <a:pPr marL="0" marR="0" lvl="0" indent="0" algn="l" rtl="0">
              <a:spcBef>
                <a:spcPts val="0"/>
              </a:spcBef>
              <a:spcAft>
                <a:spcPts val="0"/>
              </a:spcAft>
              <a:buSzPct val="25000"/>
              <a:buNone/>
            </a:pPr>
            <a:r>
              <a:rPr lang="en" sz="1400" b="1" u="sng">
                <a:solidFill>
                  <a:srgbClr val="C00000"/>
                </a:solidFill>
                <a:latin typeface="Calibri"/>
                <a:ea typeface="Calibri"/>
                <a:cs typeface="Calibri"/>
                <a:sym typeface="Calibri"/>
              </a:rPr>
              <a:t>Workflow expectation</a:t>
            </a:r>
            <a:r>
              <a:rPr lang="en" sz="1400" b="1">
                <a:solidFill>
                  <a:srgbClr val="C00000"/>
                </a:solidFill>
                <a:latin typeface="Calibri"/>
                <a:ea typeface="Calibri"/>
                <a:cs typeface="Calibri"/>
                <a:sym typeface="Calibri"/>
              </a:rPr>
              <a:t>: Inpatient CM or SW should contact the ambulatory       CCM as soon as patient</a:t>
            </a:r>
          </a:p>
          <a:p>
            <a:pPr marL="0" marR="0" lvl="0" indent="0" algn="l" rtl="0">
              <a:spcBef>
                <a:spcPts val="400"/>
              </a:spcBef>
              <a:spcAft>
                <a:spcPts val="0"/>
              </a:spcAft>
              <a:buSzPct val="25000"/>
              <a:buNone/>
            </a:pPr>
            <a:r>
              <a:rPr lang="en" sz="1400" b="1">
                <a:solidFill>
                  <a:srgbClr val="C00000"/>
                </a:solidFill>
                <a:latin typeface="Calibri"/>
                <a:ea typeface="Calibri"/>
                <a:cs typeface="Calibri"/>
                <a:sym typeface="Calibri"/>
              </a:rPr>
              <a:t>presents in inpatient setting regardless of level of care for the purpose of guiding goals of hospital care </a:t>
            </a:r>
          </a:p>
          <a:p>
            <a:pPr marL="0" marR="0" lvl="0" indent="0" algn="l" rtl="0">
              <a:spcBef>
                <a:spcPts val="400"/>
              </a:spcBef>
              <a:buSzPct val="25000"/>
              <a:buNone/>
            </a:pPr>
            <a:r>
              <a:rPr lang="en" sz="1400" b="1">
                <a:solidFill>
                  <a:srgbClr val="C00000"/>
                </a:solidFill>
                <a:latin typeface="Calibri"/>
                <a:ea typeface="Calibri"/>
                <a:cs typeface="Calibri"/>
                <a:sym typeface="Calibri"/>
              </a:rPr>
              <a:t>and determining possible alternatives or considerations for aftercare plan.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Shape 601"/>
          <p:cNvSpPr txBox="1">
            <a:spLocks noGrp="1"/>
          </p:cNvSpPr>
          <p:nvPr>
            <p:ph type="title"/>
          </p:nvPr>
        </p:nvSpPr>
        <p:spPr>
          <a:xfrm>
            <a:off x="509350" y="573050"/>
            <a:ext cx="8229600" cy="8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3000" b="0" i="0" u="none" strike="noStrike" cap="none">
                <a:solidFill>
                  <a:srgbClr val="1268B6"/>
                </a:solidFill>
                <a:latin typeface="Calibri"/>
                <a:ea typeface="Calibri"/>
                <a:cs typeface="Calibri"/>
                <a:sym typeface="Calibri"/>
              </a:rPr>
              <a:t>What does this look like on the ground?</a:t>
            </a:r>
          </a:p>
        </p:txBody>
      </p:sp>
      <p:sp>
        <p:nvSpPr>
          <p:cNvPr id="602" name="Shape 602"/>
          <p:cNvSpPr txBox="1">
            <a:spLocks noGrp="1"/>
          </p:cNvSpPr>
          <p:nvPr>
            <p:ph type="body" idx="1"/>
          </p:nvPr>
        </p:nvSpPr>
        <p:spPr>
          <a:xfrm>
            <a:off x="457200" y="1978325"/>
            <a:ext cx="8229600" cy="2857500"/>
          </a:xfrm>
          <a:prstGeom prst="rect">
            <a:avLst/>
          </a:prstGeom>
          <a:noFill/>
          <a:ln>
            <a:noFill/>
          </a:ln>
        </p:spPr>
        <p:txBody>
          <a:bodyPr lIns="91425" tIns="45700" rIns="91425" bIns="45700" anchor="t" anchorCtr="0">
            <a:noAutofit/>
          </a:bodyPr>
          <a:lstStyle/>
          <a:p>
            <a:pPr marL="342900" marR="0" lvl="0" indent="-292100" algn="l" rtl="0">
              <a:spcBef>
                <a:spcPts val="0"/>
              </a:spcBef>
              <a:spcAft>
                <a:spcPts val="0"/>
              </a:spcAft>
              <a:buClr>
                <a:srgbClr val="1268B6"/>
              </a:buClr>
              <a:buSzPct val="100000"/>
              <a:buFont typeface="Arial"/>
              <a:buChar char="•"/>
            </a:pPr>
            <a:r>
              <a:rPr lang="en" sz="2400" b="0" i="0" u="none" strike="noStrike" cap="none">
                <a:solidFill>
                  <a:srgbClr val="1268B6"/>
                </a:solidFill>
                <a:latin typeface="Calibri"/>
                <a:ea typeface="Calibri"/>
                <a:cs typeface="Calibri"/>
                <a:sym typeface="Calibri"/>
              </a:rPr>
              <a:t>Monthly meetings with each Primary Care team in a structured format</a:t>
            </a:r>
          </a:p>
          <a:p>
            <a:pPr marL="342900" marR="0" lvl="0" indent="-292100" algn="l" rtl="0">
              <a:spcBef>
                <a:spcPts val="640"/>
              </a:spcBef>
              <a:spcAft>
                <a:spcPts val="0"/>
              </a:spcAft>
              <a:buClr>
                <a:srgbClr val="1268B6"/>
              </a:buClr>
              <a:buSzPct val="100000"/>
              <a:buFont typeface="Arial"/>
              <a:buChar char="•"/>
            </a:pPr>
            <a:r>
              <a:rPr lang="en" sz="2400" b="0" i="0" u="none" strike="noStrike" cap="none">
                <a:solidFill>
                  <a:srgbClr val="1268B6"/>
                </a:solidFill>
                <a:latin typeface="Calibri"/>
                <a:ea typeface="Calibri"/>
                <a:cs typeface="Calibri"/>
                <a:sym typeface="Calibri"/>
              </a:rPr>
              <a:t>Seamless team and extended team interactions (well, most of the time!)</a:t>
            </a:r>
          </a:p>
          <a:p>
            <a:pPr marL="342900" marR="0" lvl="0" indent="-292100" algn="l" rtl="0">
              <a:spcBef>
                <a:spcPts val="640"/>
              </a:spcBef>
              <a:buClr>
                <a:srgbClr val="1268B6"/>
              </a:buClr>
              <a:buSzPct val="100000"/>
              <a:buFont typeface="Arial"/>
              <a:buChar char="•"/>
            </a:pPr>
            <a:r>
              <a:rPr lang="en" sz="2400" b="0" i="0" u="none" strike="noStrike" cap="none">
                <a:solidFill>
                  <a:srgbClr val="1268B6"/>
                </a:solidFill>
                <a:latin typeface="Calibri"/>
                <a:ea typeface="Calibri"/>
                <a:cs typeface="Calibri"/>
                <a:sym typeface="Calibri"/>
              </a:rPr>
              <a:t>Telephone contact, integrated visits and home visits when necessary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89775" y="466775"/>
            <a:ext cx="8229600" cy="8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rgbClr val="1268B6"/>
                </a:solidFill>
                <a:latin typeface="Calibri"/>
                <a:ea typeface="Calibri"/>
                <a:cs typeface="Calibri"/>
                <a:sym typeface="Calibri"/>
              </a:rPr>
              <a:t>Cambridge Health Alliance</a:t>
            </a:r>
          </a:p>
        </p:txBody>
      </p:sp>
      <p:sp>
        <p:nvSpPr>
          <p:cNvPr id="237" name="Shape 237"/>
          <p:cNvSpPr txBox="1">
            <a:spLocks noGrp="1"/>
          </p:cNvSpPr>
          <p:nvPr>
            <p:ph type="body" idx="1"/>
          </p:nvPr>
        </p:nvSpPr>
        <p:spPr>
          <a:xfrm>
            <a:off x="647700" y="1661925"/>
            <a:ext cx="7848600" cy="3257700"/>
          </a:xfrm>
          <a:prstGeom prst="rect">
            <a:avLst/>
          </a:prstGeom>
          <a:noFill/>
          <a:ln>
            <a:noFill/>
          </a:ln>
        </p:spPr>
        <p:txBody>
          <a:bodyPr lIns="91425" tIns="45700" rIns="91425" bIns="45700" anchor="t" anchorCtr="0">
            <a:noAutofit/>
          </a:bodyPr>
          <a:lstStyle/>
          <a:p>
            <a:pPr marL="342900" marR="0" lvl="0" indent="-279400" algn="l" rtl="0">
              <a:lnSpc>
                <a:spcPct val="80000"/>
              </a:lnSpc>
              <a:spcBef>
                <a:spcPts val="0"/>
              </a:spcBef>
              <a:spcAft>
                <a:spcPts val="0"/>
              </a:spcAft>
              <a:buClr>
                <a:srgbClr val="1268B6"/>
              </a:buClr>
              <a:buSzPct val="100000"/>
              <a:buFont typeface="Arial"/>
              <a:buChar char="•"/>
            </a:pPr>
            <a:r>
              <a:rPr lang="en" sz="1800" b="0" i="0" u="none" strike="noStrike" cap="none">
                <a:solidFill>
                  <a:srgbClr val="1268B6"/>
                </a:solidFill>
                <a:latin typeface="Calibri"/>
                <a:ea typeface="Calibri"/>
                <a:cs typeface="Calibri"/>
                <a:sym typeface="Calibri"/>
              </a:rPr>
              <a:t>An academic public health safety net system outside of Boston</a:t>
            </a:r>
          </a:p>
          <a:p>
            <a:pPr marL="342900" marR="0" lvl="0" indent="-342900" algn="l" rtl="0">
              <a:lnSpc>
                <a:spcPct val="80000"/>
              </a:lnSpc>
              <a:spcBef>
                <a:spcPts val="560"/>
              </a:spcBef>
              <a:spcAft>
                <a:spcPts val="0"/>
              </a:spcAft>
              <a:buClr>
                <a:schemeClr val="dk1"/>
              </a:buClr>
              <a:buSzPct val="155555"/>
              <a:buFont typeface="Arial"/>
              <a:buNone/>
            </a:pPr>
            <a:endParaRPr sz="1800" b="0" i="0" u="none" strike="noStrike" cap="none">
              <a:solidFill>
                <a:srgbClr val="1268B6"/>
              </a:solidFill>
              <a:latin typeface="Calibri"/>
              <a:ea typeface="Calibri"/>
              <a:cs typeface="Calibri"/>
              <a:sym typeface="Calibri"/>
            </a:endParaRPr>
          </a:p>
          <a:p>
            <a:pPr marL="342900" marR="0" lvl="0" indent="-279400" algn="l" rtl="0">
              <a:lnSpc>
                <a:spcPct val="80000"/>
              </a:lnSpc>
              <a:spcBef>
                <a:spcPts val="560"/>
              </a:spcBef>
              <a:spcAft>
                <a:spcPts val="0"/>
              </a:spcAft>
              <a:buClr>
                <a:srgbClr val="1268B6"/>
              </a:buClr>
              <a:buSzPct val="100000"/>
              <a:buFont typeface="Arial"/>
              <a:buChar char="•"/>
            </a:pPr>
            <a:r>
              <a:rPr lang="en" sz="1800" b="0" i="0" u="none" strike="noStrike" cap="none">
                <a:solidFill>
                  <a:srgbClr val="1268B6"/>
                </a:solidFill>
                <a:latin typeface="Calibri"/>
                <a:ea typeface="Calibri"/>
                <a:cs typeface="Calibri"/>
                <a:sym typeface="Calibri"/>
              </a:rPr>
              <a:t>Largely public payer mix – 82%,almost all Medicaid</a:t>
            </a:r>
          </a:p>
          <a:p>
            <a:pPr marL="342900" marR="0" lvl="0" indent="-342900" algn="l" rtl="0">
              <a:lnSpc>
                <a:spcPct val="80000"/>
              </a:lnSpc>
              <a:spcBef>
                <a:spcPts val="560"/>
              </a:spcBef>
              <a:spcAft>
                <a:spcPts val="0"/>
              </a:spcAft>
              <a:buClr>
                <a:schemeClr val="dk1"/>
              </a:buClr>
              <a:buSzPct val="155555"/>
              <a:buFont typeface="Arial"/>
              <a:buNone/>
            </a:pPr>
            <a:endParaRPr sz="1800" b="0" i="0" u="none" strike="noStrike" cap="none">
              <a:solidFill>
                <a:srgbClr val="1268B6"/>
              </a:solidFill>
              <a:latin typeface="Calibri"/>
              <a:ea typeface="Calibri"/>
              <a:cs typeface="Calibri"/>
              <a:sym typeface="Calibri"/>
            </a:endParaRPr>
          </a:p>
          <a:p>
            <a:pPr marL="342900" marR="0" lvl="0" indent="-279400" algn="l" rtl="0">
              <a:lnSpc>
                <a:spcPct val="80000"/>
              </a:lnSpc>
              <a:spcBef>
                <a:spcPts val="560"/>
              </a:spcBef>
              <a:spcAft>
                <a:spcPts val="0"/>
              </a:spcAft>
              <a:buClr>
                <a:srgbClr val="1268B6"/>
              </a:buClr>
              <a:buSzPct val="100000"/>
              <a:buFont typeface="Arial"/>
              <a:buChar char="•"/>
            </a:pPr>
            <a:r>
              <a:rPr lang="en" sz="1800" b="0" i="0" u="none" strike="noStrike" cap="none">
                <a:solidFill>
                  <a:srgbClr val="1268B6"/>
                </a:solidFill>
                <a:latin typeface="Calibri"/>
                <a:ea typeface="Calibri"/>
                <a:cs typeface="Calibri"/>
                <a:sym typeface="Calibri"/>
              </a:rPr>
              <a:t>&gt;50% patients speak language other than English</a:t>
            </a:r>
          </a:p>
          <a:p>
            <a:pPr marL="342900" marR="0" lvl="0" indent="-342900" algn="l" rtl="0">
              <a:lnSpc>
                <a:spcPct val="80000"/>
              </a:lnSpc>
              <a:spcBef>
                <a:spcPts val="560"/>
              </a:spcBef>
              <a:spcAft>
                <a:spcPts val="0"/>
              </a:spcAft>
              <a:buClr>
                <a:schemeClr val="dk1"/>
              </a:buClr>
              <a:buSzPct val="155555"/>
              <a:buFont typeface="Arial"/>
              <a:buNone/>
            </a:pPr>
            <a:endParaRPr sz="1800" b="0" i="0" u="none" strike="noStrike" cap="none">
              <a:solidFill>
                <a:srgbClr val="1268B6"/>
              </a:solidFill>
              <a:latin typeface="Calibri"/>
              <a:ea typeface="Calibri"/>
              <a:cs typeface="Calibri"/>
              <a:sym typeface="Calibri"/>
            </a:endParaRPr>
          </a:p>
          <a:p>
            <a:pPr marL="342900" marR="0" lvl="0" indent="-279400" algn="l" rtl="0">
              <a:lnSpc>
                <a:spcPct val="80000"/>
              </a:lnSpc>
              <a:spcBef>
                <a:spcPts val="560"/>
              </a:spcBef>
              <a:spcAft>
                <a:spcPts val="0"/>
              </a:spcAft>
              <a:buClr>
                <a:srgbClr val="1268B6"/>
              </a:buClr>
              <a:buSzPct val="100000"/>
              <a:buFont typeface="Arial"/>
              <a:buChar char="•"/>
            </a:pPr>
            <a:r>
              <a:rPr lang="en" sz="1800" b="0" i="0" u="none" strike="noStrike" cap="none">
                <a:solidFill>
                  <a:srgbClr val="1268B6"/>
                </a:solidFill>
                <a:latin typeface="Calibri"/>
                <a:ea typeface="Calibri"/>
                <a:cs typeface="Calibri"/>
                <a:sym typeface="Calibri"/>
              </a:rPr>
              <a:t>190,000 primary care visits for 120,000 patients</a:t>
            </a:r>
          </a:p>
          <a:p>
            <a:pPr marL="342900" marR="0" lvl="0" indent="-342900" algn="l" rtl="0">
              <a:lnSpc>
                <a:spcPct val="80000"/>
              </a:lnSpc>
              <a:spcBef>
                <a:spcPts val="560"/>
              </a:spcBef>
              <a:spcAft>
                <a:spcPts val="0"/>
              </a:spcAft>
              <a:buClr>
                <a:schemeClr val="dk1"/>
              </a:buClr>
              <a:buSzPct val="155555"/>
              <a:buFont typeface="Arial"/>
              <a:buNone/>
            </a:pPr>
            <a:endParaRPr sz="1800" b="0" i="0" u="none" strike="noStrike" cap="none">
              <a:solidFill>
                <a:srgbClr val="1268B6"/>
              </a:solidFill>
              <a:latin typeface="Calibri"/>
              <a:ea typeface="Calibri"/>
              <a:cs typeface="Calibri"/>
              <a:sym typeface="Calibri"/>
            </a:endParaRPr>
          </a:p>
          <a:p>
            <a:pPr marL="342900" marR="0" lvl="0" indent="-279400" algn="l" rtl="0">
              <a:lnSpc>
                <a:spcPct val="80000"/>
              </a:lnSpc>
              <a:spcBef>
                <a:spcPts val="560"/>
              </a:spcBef>
              <a:buClr>
                <a:srgbClr val="1268B6"/>
              </a:buClr>
              <a:buSzPct val="100000"/>
              <a:buFont typeface="Arial"/>
              <a:buChar char="•"/>
            </a:pPr>
            <a:r>
              <a:rPr lang="en" sz="1800" b="0" i="0" u="none" strike="noStrike" cap="none">
                <a:solidFill>
                  <a:srgbClr val="1268B6"/>
                </a:solidFill>
                <a:latin typeface="Calibri"/>
                <a:ea typeface="Calibri"/>
                <a:cs typeface="Calibri"/>
                <a:sym typeface="Calibri"/>
              </a:rPr>
              <a:t>We are a “baby” ACO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Shape 608"/>
          <p:cNvSpPr txBox="1">
            <a:spLocks noGrp="1"/>
          </p:cNvSpPr>
          <p:nvPr>
            <p:ph type="title"/>
          </p:nvPr>
        </p:nvSpPr>
        <p:spPr>
          <a:xfrm>
            <a:off x="2340325" y="205975"/>
            <a:ext cx="6750600" cy="8565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chemeClr val="dk1"/>
                </a:solidFill>
                <a:latin typeface="Calibri"/>
                <a:ea typeface="Calibri"/>
                <a:cs typeface="Calibri"/>
                <a:sym typeface="Calibri"/>
              </a:rPr>
              <a:t>Planned Care Meetings</a:t>
            </a:r>
          </a:p>
        </p:txBody>
      </p:sp>
      <p:sp>
        <p:nvSpPr>
          <p:cNvPr id="609" name="Shape 609"/>
          <p:cNvSpPr txBox="1">
            <a:spLocks noGrp="1"/>
          </p:cNvSpPr>
          <p:nvPr>
            <p:ph type="body" idx="1"/>
          </p:nvPr>
        </p:nvSpPr>
        <p:spPr>
          <a:xfrm>
            <a:off x="457200" y="1198200"/>
            <a:ext cx="8534400" cy="3314700"/>
          </a:xfrm>
          <a:prstGeom prst="rect">
            <a:avLst/>
          </a:prstGeom>
          <a:noFill/>
          <a:ln>
            <a:noFill/>
          </a:ln>
        </p:spPr>
        <p:txBody>
          <a:bodyPr lIns="91425" tIns="45700" rIns="91425" bIns="45700" anchor="t" anchorCtr="0">
            <a:noAutofit/>
          </a:bodyPr>
          <a:lstStyle/>
          <a:p>
            <a:pPr marL="231775" marR="0" lvl="0" indent="-193675" algn="l" rtl="0">
              <a:spcBef>
                <a:spcPts val="0"/>
              </a:spcBef>
              <a:spcAft>
                <a:spcPts val="0"/>
              </a:spcAft>
              <a:buClr>
                <a:schemeClr val="dk1"/>
              </a:buClr>
              <a:buSzPct val="100000"/>
              <a:buFont typeface="Arial"/>
              <a:buChar char="•"/>
            </a:pPr>
            <a:r>
              <a:rPr lang="en" sz="1400" b="0" i="0" u="none" strike="noStrike" cap="none">
                <a:solidFill>
                  <a:schemeClr val="dk1"/>
                </a:solidFill>
                <a:latin typeface="Calibri"/>
                <a:ea typeface="Calibri"/>
                <a:cs typeface="Calibri"/>
                <a:sym typeface="Calibri"/>
              </a:rPr>
              <a:t>PCM Objective: provide care at a panel level</a:t>
            </a:r>
          </a:p>
          <a:p>
            <a:pPr marL="231775" marR="0" lvl="0" indent="-193675" algn="l" rtl="0">
              <a:spcBef>
                <a:spcPts val="400"/>
              </a:spcBef>
              <a:spcAft>
                <a:spcPts val="0"/>
              </a:spcAft>
              <a:buClr>
                <a:schemeClr val="dk1"/>
              </a:buClr>
              <a:buSzPct val="100000"/>
              <a:buFont typeface="Arial"/>
              <a:buChar char="•"/>
            </a:pPr>
            <a:r>
              <a:rPr lang="en" sz="1400" b="0" i="0" u="none" strike="noStrike" cap="none">
                <a:solidFill>
                  <a:schemeClr val="dk1"/>
                </a:solidFill>
                <a:latin typeface="Calibri"/>
                <a:ea typeface="Calibri"/>
                <a:cs typeface="Calibri"/>
                <a:sym typeface="Calibri"/>
              </a:rPr>
              <a:t>Meetings are meant to review a panel of patients, not 1-2 patients</a:t>
            </a:r>
          </a:p>
          <a:p>
            <a:pPr marL="231775" marR="0" lvl="0" indent="-193675" algn="l" rtl="0">
              <a:spcBef>
                <a:spcPts val="400"/>
              </a:spcBef>
              <a:spcAft>
                <a:spcPts val="0"/>
              </a:spcAft>
              <a:buClr>
                <a:schemeClr val="dk1"/>
              </a:buClr>
              <a:buSzPct val="100000"/>
              <a:buFont typeface="Arial"/>
              <a:buChar char="•"/>
            </a:pPr>
            <a:r>
              <a:rPr lang="en" sz="1400" b="0" i="0" u="none" strike="noStrike" cap="none">
                <a:solidFill>
                  <a:schemeClr val="dk1"/>
                </a:solidFill>
                <a:latin typeface="Calibri"/>
                <a:ea typeface="Calibri"/>
                <a:cs typeface="Calibri"/>
                <a:sym typeface="Calibri"/>
              </a:rPr>
              <a:t>Coordinated development of action plans by care teams for targeted patient cohorts; some actions include:</a:t>
            </a:r>
          </a:p>
          <a:p>
            <a:pPr marL="631825" marR="0" lvl="1" indent="-212725" algn="l" rtl="0">
              <a:spcBef>
                <a:spcPts val="360"/>
              </a:spcBef>
              <a:spcAft>
                <a:spcPts val="0"/>
              </a:spcAft>
              <a:buClr>
                <a:schemeClr val="dk1"/>
              </a:buClr>
              <a:buSzPct val="100000"/>
              <a:buFont typeface="Arial"/>
              <a:buChar char="–"/>
            </a:pPr>
            <a:r>
              <a:rPr lang="en" sz="1400" b="0" i="0" u="none" strike="noStrike" cap="none">
                <a:solidFill>
                  <a:schemeClr val="dk1"/>
                </a:solidFill>
                <a:latin typeface="Calibri"/>
                <a:ea typeface="Calibri"/>
                <a:cs typeface="Calibri"/>
                <a:sym typeface="Calibri"/>
              </a:rPr>
              <a:t>Send a staff message to remind a team member to schedule a visit with PCP, PA, RN, BH, Pharmacy, LPN, etc.</a:t>
            </a:r>
          </a:p>
          <a:p>
            <a:pPr marL="631825" marR="0" lvl="1" indent="-212725" algn="l" rtl="0">
              <a:spcBef>
                <a:spcPts val="360"/>
              </a:spcBef>
              <a:spcAft>
                <a:spcPts val="0"/>
              </a:spcAft>
              <a:buClr>
                <a:schemeClr val="dk1"/>
              </a:buClr>
              <a:buSzPct val="100000"/>
              <a:buFont typeface="Arial"/>
              <a:buChar char="–"/>
            </a:pPr>
            <a:r>
              <a:rPr lang="en" sz="1400" b="0" i="0" u="none" strike="noStrike" cap="none">
                <a:solidFill>
                  <a:schemeClr val="dk1"/>
                </a:solidFill>
                <a:latin typeface="Calibri"/>
                <a:ea typeface="Calibri"/>
                <a:cs typeface="Calibri"/>
                <a:sym typeface="Calibri"/>
              </a:rPr>
              <a:t>Phone call to update PHQ-9, care plan, ADHD check-in</a:t>
            </a:r>
          </a:p>
          <a:p>
            <a:pPr marL="631825" marR="0" lvl="1" indent="-212725" algn="l" rtl="0">
              <a:spcBef>
                <a:spcPts val="360"/>
              </a:spcBef>
              <a:spcAft>
                <a:spcPts val="0"/>
              </a:spcAft>
              <a:buClr>
                <a:schemeClr val="dk1"/>
              </a:buClr>
              <a:buSzPct val="100000"/>
              <a:buFont typeface="Arial"/>
              <a:buChar char="–"/>
            </a:pPr>
            <a:r>
              <a:rPr lang="en" sz="1400" b="0" i="0" u="none" strike="noStrike" cap="none">
                <a:solidFill>
                  <a:schemeClr val="dk1"/>
                </a:solidFill>
                <a:latin typeface="Calibri"/>
                <a:ea typeface="Calibri"/>
                <a:cs typeface="Calibri"/>
                <a:sym typeface="Calibri"/>
              </a:rPr>
              <a:t>Perform a change in medications</a:t>
            </a:r>
          </a:p>
          <a:p>
            <a:pPr marL="631825" marR="0" lvl="1" indent="-212725" algn="l" rtl="0">
              <a:spcBef>
                <a:spcPts val="360"/>
              </a:spcBef>
              <a:spcAft>
                <a:spcPts val="0"/>
              </a:spcAft>
              <a:buClr>
                <a:schemeClr val="dk1"/>
              </a:buClr>
              <a:buSzPct val="100000"/>
              <a:buFont typeface="Arial"/>
              <a:buChar char="–"/>
            </a:pPr>
            <a:r>
              <a:rPr lang="en" sz="1400" b="0" i="0" u="none" strike="noStrike" cap="none">
                <a:solidFill>
                  <a:schemeClr val="dk1"/>
                </a:solidFill>
                <a:latin typeface="Calibri"/>
                <a:ea typeface="Calibri"/>
                <a:cs typeface="Calibri"/>
                <a:sym typeface="Calibri"/>
              </a:rPr>
              <a:t>Update HM, problem list, etc.</a:t>
            </a:r>
          </a:p>
          <a:p>
            <a:pPr marL="631825" marR="0" lvl="1" indent="-212725" algn="l" rtl="0">
              <a:spcBef>
                <a:spcPts val="360"/>
              </a:spcBef>
              <a:spcAft>
                <a:spcPts val="0"/>
              </a:spcAft>
              <a:buClr>
                <a:schemeClr val="dk1"/>
              </a:buClr>
              <a:buSzPct val="100000"/>
              <a:buFont typeface="Arial"/>
              <a:buChar char="–"/>
            </a:pPr>
            <a:r>
              <a:rPr lang="en" sz="1400" b="0" i="0" u="none" strike="noStrike" cap="none">
                <a:solidFill>
                  <a:schemeClr val="dk1"/>
                </a:solidFill>
                <a:latin typeface="Calibri"/>
                <a:ea typeface="Calibri"/>
                <a:cs typeface="Calibri"/>
                <a:sym typeface="Calibri"/>
              </a:rPr>
              <a:t>Perform a referral to CCM, Specialty, community resources, etc.</a:t>
            </a:r>
          </a:p>
          <a:p>
            <a:pPr marL="631825" marR="0" lvl="1" indent="-212725" algn="l" rtl="0">
              <a:spcBef>
                <a:spcPts val="360"/>
              </a:spcBef>
              <a:spcAft>
                <a:spcPts val="0"/>
              </a:spcAft>
              <a:buClr>
                <a:schemeClr val="dk1"/>
              </a:buClr>
              <a:buSzPct val="100000"/>
              <a:buFont typeface="Arial"/>
              <a:buChar char="–"/>
            </a:pPr>
            <a:r>
              <a:rPr lang="en" sz="1400" b="0" i="0" u="none" strike="noStrike" cap="none">
                <a:solidFill>
                  <a:schemeClr val="dk1"/>
                </a:solidFill>
                <a:latin typeface="Calibri"/>
                <a:ea typeface="Calibri"/>
                <a:cs typeface="Calibri"/>
                <a:sym typeface="Calibri"/>
              </a:rPr>
              <a:t>Other…</a:t>
            </a:r>
          </a:p>
          <a:p>
            <a:pPr marL="231775" marR="0" lvl="0" indent="-193675" algn="l" rtl="0">
              <a:spcBef>
                <a:spcPts val="400"/>
              </a:spcBef>
              <a:spcAft>
                <a:spcPts val="0"/>
              </a:spcAft>
              <a:buClr>
                <a:schemeClr val="dk1"/>
              </a:buClr>
              <a:buSzPct val="100000"/>
              <a:buFont typeface="Arial"/>
              <a:buChar char="•"/>
            </a:pPr>
            <a:r>
              <a:rPr lang="en" sz="1400" b="0" i="0" u="none" strike="noStrike" cap="none">
                <a:solidFill>
                  <a:schemeClr val="dk1"/>
                </a:solidFill>
                <a:latin typeface="Calibri"/>
                <a:ea typeface="Calibri"/>
                <a:cs typeface="Calibri"/>
                <a:sym typeface="Calibri"/>
              </a:rPr>
              <a:t>Recommended PCMs typically occur weekly and last 30 mins.</a:t>
            </a:r>
          </a:p>
          <a:p>
            <a:pPr marL="631825" marR="0" lvl="1" indent="-238125" algn="l" rtl="0">
              <a:spcBef>
                <a:spcPts val="360"/>
              </a:spcBef>
              <a:spcAft>
                <a:spcPts val="0"/>
              </a:spcAft>
              <a:buClr>
                <a:schemeClr val="dk1"/>
              </a:buClr>
              <a:buSzPct val="100000"/>
              <a:buFont typeface="Arial"/>
              <a:buNone/>
            </a:pPr>
            <a:endParaRPr sz="1800" b="0" i="0" u="none" strike="noStrike" cap="none">
              <a:solidFill>
                <a:schemeClr val="dk1"/>
              </a:solidFill>
              <a:latin typeface="Calibri"/>
              <a:ea typeface="Calibri"/>
              <a:cs typeface="Calibri"/>
              <a:sym typeface="Calibri"/>
            </a:endParaRPr>
          </a:p>
          <a:p>
            <a:pPr marL="342900" marR="0" lvl="0" indent="-342900" algn="l" rtl="0">
              <a:spcBef>
                <a:spcPts val="400"/>
              </a:spcBef>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p:txBody>
      </p:sp>
      <p:sp>
        <p:nvSpPr>
          <p:cNvPr id="610" name="Shape 610"/>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30</a:t>
            </a:fld>
            <a:endParaRPr lang="en"/>
          </a:p>
        </p:txBody>
      </p:sp>
      <p:graphicFrame>
        <p:nvGraphicFramePr>
          <p:cNvPr id="611" name="Shape 611"/>
          <p:cNvGraphicFramePr/>
          <p:nvPr/>
        </p:nvGraphicFramePr>
        <p:xfrm>
          <a:off x="495300" y="4332425"/>
          <a:ext cx="3000000" cy="3000000"/>
        </p:xfrm>
        <a:graphic>
          <a:graphicData uri="http://schemas.openxmlformats.org/drawingml/2006/table">
            <a:tbl>
              <a:tblPr firstRow="1" bandRow="1">
                <a:noFill/>
                <a:tableStyleId>{D4704D26-6028-4844-BF34-D3C99D524B20}</a:tableStyleId>
              </a:tblPr>
              <a:tblGrid>
                <a:gridCol w="2038350"/>
                <a:gridCol w="2038350"/>
                <a:gridCol w="2038350"/>
                <a:gridCol w="2038350"/>
              </a:tblGrid>
              <a:tr h="278125">
                <a:tc>
                  <a:txBody>
                    <a:bodyPr/>
                    <a:lstStyle/>
                    <a:p>
                      <a:pPr marL="0" marR="0" lvl="0" indent="0" algn="ctr" rtl="0">
                        <a:spcBef>
                          <a:spcPts val="0"/>
                        </a:spcBef>
                        <a:buSzPct val="25000"/>
                        <a:buNone/>
                      </a:pPr>
                      <a:r>
                        <a:rPr lang="en" sz="1200" u="none" strike="noStrike" cap="none"/>
                        <a:t>Week 1</a:t>
                      </a:r>
                    </a:p>
                  </a:txBody>
                  <a:tcPr marL="91450" marR="91450" marT="34300" marB="34300"/>
                </a:tc>
                <a:tc>
                  <a:txBody>
                    <a:bodyPr/>
                    <a:lstStyle/>
                    <a:p>
                      <a:pPr marL="0" marR="0" lvl="0" indent="0" algn="ctr" rtl="0">
                        <a:spcBef>
                          <a:spcPts val="0"/>
                        </a:spcBef>
                        <a:buSzPct val="25000"/>
                        <a:buNone/>
                      </a:pPr>
                      <a:r>
                        <a:rPr lang="en" sz="1200" u="none" strike="noStrike" cap="none"/>
                        <a:t>Week 2</a:t>
                      </a:r>
                    </a:p>
                  </a:txBody>
                  <a:tcPr marL="91450" marR="91450" marT="34300" marB="34300"/>
                </a:tc>
                <a:tc>
                  <a:txBody>
                    <a:bodyPr/>
                    <a:lstStyle/>
                    <a:p>
                      <a:pPr marL="0" marR="0" lvl="0" indent="0" algn="ctr" rtl="0">
                        <a:spcBef>
                          <a:spcPts val="0"/>
                        </a:spcBef>
                        <a:buSzPct val="25000"/>
                        <a:buNone/>
                      </a:pPr>
                      <a:r>
                        <a:rPr lang="en" sz="1200" u="none" strike="noStrike" cap="none"/>
                        <a:t>Week 3</a:t>
                      </a:r>
                    </a:p>
                  </a:txBody>
                  <a:tcPr marL="91450" marR="91450" marT="34300" marB="34300"/>
                </a:tc>
                <a:tc>
                  <a:txBody>
                    <a:bodyPr/>
                    <a:lstStyle/>
                    <a:p>
                      <a:pPr marL="0" marR="0" lvl="0" indent="0" algn="ctr" rtl="0">
                        <a:spcBef>
                          <a:spcPts val="0"/>
                        </a:spcBef>
                        <a:buSzPct val="25000"/>
                        <a:buNone/>
                      </a:pPr>
                      <a:r>
                        <a:rPr lang="en" sz="1200" u="none" strike="noStrike" cap="none"/>
                        <a:t>Week 4</a:t>
                      </a:r>
                    </a:p>
                  </a:txBody>
                  <a:tcPr marL="91450" marR="91450" marT="34300" marB="34300"/>
                </a:tc>
              </a:tr>
              <a:tr h="278125">
                <a:tc>
                  <a:txBody>
                    <a:bodyPr/>
                    <a:lstStyle/>
                    <a:p>
                      <a:pPr marL="0" marR="0" lvl="0" indent="0" algn="ctr" rtl="0">
                        <a:lnSpc>
                          <a:spcPct val="100000"/>
                        </a:lnSpc>
                        <a:spcBef>
                          <a:spcPts val="0"/>
                        </a:spcBef>
                        <a:spcAft>
                          <a:spcPts val="0"/>
                        </a:spcAft>
                        <a:buClr>
                          <a:schemeClr val="dk1"/>
                        </a:buClr>
                        <a:buSzPct val="25000"/>
                        <a:buFont typeface="Calibri"/>
                        <a:buNone/>
                      </a:pPr>
                      <a:r>
                        <a:rPr lang="en" sz="1200" u="none" strike="noStrike" cap="none"/>
                        <a:t>Cancer Screening &amp; Follow Up</a:t>
                      </a:r>
                    </a:p>
                  </a:txBody>
                  <a:tcPr marL="91450" marR="91450" marT="34300" marB="34300"/>
                </a:tc>
                <a:tc>
                  <a:txBody>
                    <a:bodyPr/>
                    <a:lstStyle/>
                    <a:p>
                      <a:pPr marL="0" marR="0" lvl="0" indent="0" algn="ctr" rtl="0">
                        <a:lnSpc>
                          <a:spcPct val="100000"/>
                        </a:lnSpc>
                        <a:spcBef>
                          <a:spcPts val="0"/>
                        </a:spcBef>
                        <a:spcAft>
                          <a:spcPts val="0"/>
                        </a:spcAft>
                        <a:buClr>
                          <a:schemeClr val="dk1"/>
                        </a:buClr>
                        <a:buSzPct val="25000"/>
                        <a:buFont typeface="Calibri"/>
                        <a:buNone/>
                      </a:pPr>
                      <a:r>
                        <a:rPr lang="en" sz="1200"/>
                        <a:t>   </a:t>
                      </a:r>
                      <a:r>
                        <a:rPr lang="en" sz="1200" u="none" strike="noStrike" cap="none"/>
                        <a:t>Diabetes &amp;   Hypertension</a:t>
                      </a:r>
                    </a:p>
                  </a:txBody>
                  <a:tcPr marL="91450" marR="91450" marT="34300" marB="34300"/>
                </a:tc>
                <a:tc>
                  <a:txBody>
                    <a:bodyPr/>
                    <a:lstStyle/>
                    <a:p>
                      <a:pPr marL="0" marR="0" lvl="0" indent="0" algn="ctr" rtl="0">
                        <a:spcBef>
                          <a:spcPts val="0"/>
                        </a:spcBef>
                        <a:buSzPct val="25000"/>
                        <a:buNone/>
                      </a:pPr>
                      <a:r>
                        <a:rPr lang="en" sz="1200" u="none" strike="noStrike" cap="none"/>
                        <a:t>Depression</a:t>
                      </a:r>
                    </a:p>
                  </a:txBody>
                  <a:tcPr marL="91450" marR="91450" marT="34300" marB="34300"/>
                </a:tc>
                <a:tc>
                  <a:txBody>
                    <a:bodyPr/>
                    <a:lstStyle/>
                    <a:p>
                      <a:pPr marL="0" marR="0" lvl="0" indent="0" algn="ctr" rtl="0">
                        <a:spcBef>
                          <a:spcPts val="0"/>
                        </a:spcBef>
                        <a:buSzPct val="25000"/>
                        <a:buNone/>
                      </a:pPr>
                      <a:r>
                        <a:rPr lang="en" sz="1200" u="none" strike="noStrike" cap="none"/>
                        <a:t>Complex Care</a:t>
                      </a:r>
                    </a:p>
                  </a:txBody>
                  <a:tcPr marL="91450" marR="91450" marT="34300" marB="34300"/>
                </a:tc>
              </a:tr>
            </a:tbl>
          </a:graphicData>
        </a:graphic>
      </p:graphicFrame>
      <p:sp>
        <p:nvSpPr>
          <p:cNvPr id="612" name="Shape 612"/>
          <p:cNvSpPr/>
          <p:nvPr/>
        </p:nvSpPr>
        <p:spPr>
          <a:xfrm>
            <a:off x="306400" y="4191750"/>
            <a:ext cx="8272625" cy="886575"/>
          </a:xfrm>
          <a:custGeom>
            <a:avLst/>
            <a:gdLst/>
            <a:ahLst/>
            <a:cxnLst/>
            <a:rect l="0" t="0" r="0" b="0"/>
            <a:pathLst>
              <a:path w="330905" h="35463" extrusionOk="0">
                <a:moveTo>
                  <a:pt x="0" y="1825"/>
                </a:moveTo>
                <a:lnTo>
                  <a:pt x="330384" y="0"/>
                </a:lnTo>
                <a:lnTo>
                  <a:pt x="330905" y="34942"/>
                </a:lnTo>
                <a:lnTo>
                  <a:pt x="261" y="35463"/>
                </a:lnTo>
                <a:close/>
              </a:path>
            </a:pathLst>
          </a:custGeom>
          <a:noFill/>
          <a:ln w="38100" cap="flat" cmpd="sng">
            <a:solidFill>
              <a:schemeClr val="dk2"/>
            </a:solidFill>
            <a:prstDash val="solid"/>
            <a:round/>
            <a:headEnd type="none" w="lg" len="lg"/>
            <a:tailEnd type="none" w="lg" len="lg"/>
          </a:ln>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pic>
        <p:nvPicPr>
          <p:cNvPr id="617" name="Shape 617" descr="Planned Care Model.PNG"/>
          <p:cNvPicPr preferRelativeResize="0">
            <a:picLocks noGrp="1"/>
          </p:cNvPicPr>
          <p:nvPr>
            <p:ph type="body" idx="1"/>
          </p:nvPr>
        </p:nvPicPr>
        <p:blipFill rotWithShape="1">
          <a:blip r:embed="rId3">
            <a:alphaModFix/>
          </a:blip>
          <a:srcRect/>
          <a:stretch/>
        </p:blipFill>
        <p:spPr>
          <a:xfrm>
            <a:off x="0" y="704431"/>
            <a:ext cx="9144000" cy="4150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Shape 622"/>
          <p:cNvSpPr/>
          <p:nvPr/>
        </p:nvSpPr>
        <p:spPr>
          <a:xfrm>
            <a:off x="6858000" y="3600450"/>
            <a:ext cx="1447800" cy="514349"/>
          </a:xfrm>
          <a:prstGeom prst="downArrow">
            <a:avLst>
              <a:gd name="adj1" fmla="val 47957"/>
              <a:gd name="adj2" fmla="val 47015"/>
            </a:avLst>
          </a:prstGeom>
          <a:solidFill>
            <a:srgbClr val="D6E3BC"/>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23" name="Shape 623"/>
          <p:cNvSpPr/>
          <p:nvPr/>
        </p:nvSpPr>
        <p:spPr>
          <a:xfrm>
            <a:off x="6400800" y="4164273"/>
            <a:ext cx="2438399" cy="693477"/>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ctr" rtl="0">
              <a:spcBef>
                <a:spcPts val="0"/>
              </a:spcBef>
              <a:buSzPct val="25000"/>
              <a:buNone/>
            </a:pPr>
            <a:r>
              <a:rPr lang="en" sz="1600" b="1">
                <a:solidFill>
                  <a:srgbClr val="BFBFBF"/>
                </a:solidFill>
                <a:latin typeface="Calibri"/>
                <a:ea typeface="Calibri"/>
                <a:cs typeface="Calibri"/>
                <a:sym typeface="Calibri"/>
              </a:rPr>
              <a:t>Operational Strategy: Deploy &amp; monitor planned care actions</a:t>
            </a:r>
          </a:p>
        </p:txBody>
      </p:sp>
      <p:sp>
        <p:nvSpPr>
          <p:cNvPr id="624" name="Shape 624"/>
          <p:cNvSpPr/>
          <p:nvPr/>
        </p:nvSpPr>
        <p:spPr>
          <a:xfrm>
            <a:off x="3886200" y="3600450"/>
            <a:ext cx="1447800" cy="514349"/>
          </a:xfrm>
          <a:prstGeom prst="downArrow">
            <a:avLst>
              <a:gd name="adj1" fmla="val 47957"/>
              <a:gd name="adj2" fmla="val 47015"/>
            </a:avLst>
          </a:prstGeom>
          <a:solidFill>
            <a:srgbClr val="D6E3BC"/>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25" name="Shape 625"/>
          <p:cNvSpPr/>
          <p:nvPr/>
        </p:nvSpPr>
        <p:spPr>
          <a:xfrm>
            <a:off x="3429000" y="4164273"/>
            <a:ext cx="2438399" cy="693477"/>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ctr" rtl="0">
              <a:spcBef>
                <a:spcPts val="0"/>
              </a:spcBef>
              <a:buSzPct val="25000"/>
              <a:buNone/>
            </a:pPr>
            <a:r>
              <a:rPr lang="en" sz="1600" b="1">
                <a:solidFill>
                  <a:srgbClr val="BFBFBF"/>
                </a:solidFill>
                <a:latin typeface="Calibri"/>
                <a:ea typeface="Calibri"/>
                <a:cs typeface="Calibri"/>
                <a:sym typeface="Calibri"/>
              </a:rPr>
              <a:t>Operational Strategy: Agree on care actions for patients in need</a:t>
            </a:r>
          </a:p>
        </p:txBody>
      </p:sp>
      <p:sp>
        <p:nvSpPr>
          <p:cNvPr id="626" name="Shape 626"/>
          <p:cNvSpPr/>
          <p:nvPr/>
        </p:nvSpPr>
        <p:spPr>
          <a:xfrm>
            <a:off x="1066800" y="3600450"/>
            <a:ext cx="1447800" cy="514349"/>
          </a:xfrm>
          <a:prstGeom prst="downArrow">
            <a:avLst>
              <a:gd name="adj1" fmla="val 47957"/>
              <a:gd name="adj2" fmla="val 47015"/>
            </a:avLst>
          </a:prstGeom>
          <a:solidFill>
            <a:srgbClr val="D6E3BC"/>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27" name="Shape 627"/>
          <p:cNvSpPr txBox="1"/>
          <p:nvPr/>
        </p:nvSpPr>
        <p:spPr>
          <a:xfrm>
            <a:off x="76200" y="629587"/>
            <a:ext cx="756937" cy="10849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8800" b="1">
                <a:solidFill>
                  <a:srgbClr val="D6E3BC"/>
                </a:solidFill>
                <a:latin typeface="Calibri"/>
                <a:ea typeface="Calibri"/>
                <a:cs typeface="Calibri"/>
                <a:sym typeface="Calibri"/>
              </a:rPr>
              <a:t>1</a:t>
            </a:r>
          </a:p>
        </p:txBody>
      </p:sp>
      <p:sp>
        <p:nvSpPr>
          <p:cNvPr id="628" name="Shape 628"/>
          <p:cNvSpPr txBox="1"/>
          <p:nvPr/>
        </p:nvSpPr>
        <p:spPr>
          <a:xfrm>
            <a:off x="2971800" y="629587"/>
            <a:ext cx="756937" cy="10849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8800" b="1">
                <a:solidFill>
                  <a:srgbClr val="D6E3BC"/>
                </a:solidFill>
                <a:latin typeface="Calibri"/>
                <a:ea typeface="Calibri"/>
                <a:cs typeface="Calibri"/>
                <a:sym typeface="Calibri"/>
              </a:rPr>
              <a:t>2</a:t>
            </a:r>
          </a:p>
        </p:txBody>
      </p:sp>
      <p:sp>
        <p:nvSpPr>
          <p:cNvPr id="629" name="Shape 629"/>
          <p:cNvSpPr txBox="1"/>
          <p:nvPr/>
        </p:nvSpPr>
        <p:spPr>
          <a:xfrm>
            <a:off x="6078735" y="629587"/>
            <a:ext cx="756937" cy="10849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8800" b="1">
                <a:solidFill>
                  <a:srgbClr val="D6E3BC"/>
                </a:solidFill>
                <a:latin typeface="Calibri"/>
                <a:ea typeface="Calibri"/>
                <a:cs typeface="Calibri"/>
                <a:sym typeface="Calibri"/>
              </a:rPr>
              <a:t>3</a:t>
            </a:r>
          </a:p>
        </p:txBody>
      </p:sp>
      <p:sp>
        <p:nvSpPr>
          <p:cNvPr id="630" name="Shape 630"/>
          <p:cNvSpPr txBox="1">
            <a:spLocks noGrp="1"/>
          </p:cNvSpPr>
          <p:nvPr>
            <p:ph type="title"/>
          </p:nvPr>
        </p:nvSpPr>
        <p:spPr>
          <a:xfrm>
            <a:off x="2020900" y="238375"/>
            <a:ext cx="6939900" cy="9219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chemeClr val="dk1"/>
                </a:solidFill>
                <a:latin typeface="Calibri"/>
                <a:ea typeface="Calibri"/>
                <a:cs typeface="Calibri"/>
                <a:sym typeface="Calibri"/>
              </a:rPr>
              <a:t>PCM Sample Workflow: </a:t>
            </a:r>
            <a:r>
              <a:rPr lang="en" sz="4400" b="0" i="0" u="none" strike="noStrike" cap="none">
                <a:solidFill>
                  <a:srgbClr val="00CC00"/>
                </a:solidFill>
                <a:latin typeface="Calibri"/>
                <a:ea typeface="Calibri"/>
                <a:cs typeface="Calibri"/>
                <a:sym typeface="Calibri"/>
              </a:rPr>
              <a:t>CCM</a:t>
            </a:r>
          </a:p>
        </p:txBody>
      </p:sp>
      <p:sp>
        <p:nvSpPr>
          <p:cNvPr id="631" name="Shape 631"/>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32</a:t>
            </a:fld>
            <a:endParaRPr lang="en"/>
          </a:p>
        </p:txBody>
      </p:sp>
      <p:sp>
        <p:nvSpPr>
          <p:cNvPr id="632" name="Shape 632"/>
          <p:cNvSpPr/>
          <p:nvPr/>
        </p:nvSpPr>
        <p:spPr>
          <a:xfrm>
            <a:off x="3429000" y="1257300"/>
            <a:ext cx="2590800" cy="285750"/>
          </a:xfrm>
          <a:prstGeom prst="rect">
            <a:avLst/>
          </a:prstGeom>
          <a:solidFill>
            <a:srgbClr val="339933"/>
          </a:solidFill>
          <a:ln w="25400" cap="flat" cmpd="sng">
            <a:solidFill>
              <a:srgbClr val="339933"/>
            </a:solidFill>
            <a:prstDash val="solid"/>
            <a:round/>
            <a:headEnd type="none" w="med" len="med"/>
            <a:tailEnd type="none" w="med" len="med"/>
          </a:ln>
          <a:effectLst>
            <a:outerShdw blurRad="50799" dist="38100" dir="2700000" algn="tl" rotWithShape="0">
              <a:srgbClr val="000000">
                <a:alpha val="40000"/>
              </a:srgbClr>
            </a:outerShdw>
          </a:effectLst>
        </p:spPr>
        <p:txBody>
          <a:bodyPr lIns="45700" tIns="45700" rIns="45700" bIns="45700" anchor="ctr" anchorCtr="0">
            <a:noAutofit/>
          </a:bodyPr>
          <a:lstStyle/>
          <a:p>
            <a:pPr marL="0" marR="0" lvl="0" indent="0" algn="ctr" rtl="0">
              <a:spcBef>
                <a:spcPts val="0"/>
              </a:spcBef>
              <a:buSzPct val="25000"/>
              <a:buNone/>
            </a:pPr>
            <a:r>
              <a:rPr lang="en" sz="1800">
                <a:solidFill>
                  <a:schemeClr val="lt1"/>
                </a:solidFill>
                <a:latin typeface="Calibri"/>
                <a:ea typeface="Calibri"/>
                <a:cs typeface="Calibri"/>
                <a:sym typeface="Calibri"/>
              </a:rPr>
              <a:t>At PCM</a:t>
            </a:r>
          </a:p>
        </p:txBody>
      </p:sp>
      <p:sp>
        <p:nvSpPr>
          <p:cNvPr id="633" name="Shape 633"/>
          <p:cNvSpPr/>
          <p:nvPr/>
        </p:nvSpPr>
        <p:spPr>
          <a:xfrm>
            <a:off x="6553200" y="1160262"/>
            <a:ext cx="2438400" cy="285900"/>
          </a:xfrm>
          <a:prstGeom prst="rect">
            <a:avLst/>
          </a:prstGeom>
          <a:solidFill>
            <a:srgbClr val="339933"/>
          </a:solidFill>
          <a:ln w="25400" cap="flat" cmpd="sng">
            <a:solidFill>
              <a:srgbClr val="339933"/>
            </a:solidFill>
            <a:prstDash val="solid"/>
            <a:round/>
            <a:headEnd type="none" w="med" len="med"/>
            <a:tailEnd type="none" w="med" len="med"/>
          </a:ln>
          <a:effectLst>
            <a:outerShdw blurRad="50799" dist="38100" dir="2700000" algn="tl" rotWithShape="0">
              <a:srgbClr val="000000">
                <a:alpha val="40000"/>
              </a:srgbClr>
            </a:outerShdw>
          </a:effectLst>
        </p:spPr>
        <p:txBody>
          <a:bodyPr lIns="45700" tIns="45700" rIns="45700" bIns="45700" anchor="ctr" anchorCtr="0">
            <a:noAutofit/>
          </a:bodyPr>
          <a:lstStyle/>
          <a:p>
            <a:pPr marL="0" marR="0" lvl="0" indent="0" algn="ctr" rtl="0">
              <a:spcBef>
                <a:spcPts val="0"/>
              </a:spcBef>
              <a:buSzPct val="25000"/>
              <a:buNone/>
            </a:pPr>
            <a:r>
              <a:rPr lang="en" sz="1800">
                <a:solidFill>
                  <a:schemeClr val="lt1"/>
                </a:solidFill>
                <a:latin typeface="Calibri"/>
                <a:ea typeface="Calibri"/>
                <a:cs typeface="Calibri"/>
                <a:sym typeface="Calibri"/>
              </a:rPr>
              <a:t>After PCM</a:t>
            </a:r>
          </a:p>
        </p:txBody>
      </p:sp>
      <p:sp>
        <p:nvSpPr>
          <p:cNvPr id="634" name="Shape 634"/>
          <p:cNvSpPr/>
          <p:nvPr/>
        </p:nvSpPr>
        <p:spPr>
          <a:xfrm>
            <a:off x="609600" y="1257300"/>
            <a:ext cx="2362200" cy="285750"/>
          </a:xfrm>
          <a:prstGeom prst="rect">
            <a:avLst/>
          </a:prstGeom>
          <a:solidFill>
            <a:srgbClr val="339933"/>
          </a:solidFill>
          <a:ln w="25400" cap="flat" cmpd="sng">
            <a:solidFill>
              <a:srgbClr val="339933"/>
            </a:solidFill>
            <a:prstDash val="solid"/>
            <a:round/>
            <a:headEnd type="none" w="med" len="med"/>
            <a:tailEnd type="none" w="med" len="med"/>
          </a:ln>
          <a:effectLst>
            <a:outerShdw blurRad="50799" dist="38100" dir="2700000" algn="tl" rotWithShape="0">
              <a:srgbClr val="000000">
                <a:alpha val="40000"/>
              </a:srgbClr>
            </a:outerShdw>
          </a:effectLst>
        </p:spPr>
        <p:txBody>
          <a:bodyPr lIns="45700" tIns="45700" rIns="45700" bIns="45700" anchor="ctr" anchorCtr="0">
            <a:noAutofit/>
          </a:bodyPr>
          <a:lstStyle/>
          <a:p>
            <a:pPr marL="0" marR="0" lvl="0" indent="0" algn="ctr" rtl="0">
              <a:spcBef>
                <a:spcPts val="0"/>
              </a:spcBef>
              <a:buSzPct val="25000"/>
              <a:buNone/>
            </a:pPr>
            <a:r>
              <a:rPr lang="en" sz="1800">
                <a:solidFill>
                  <a:schemeClr val="lt1"/>
                </a:solidFill>
                <a:latin typeface="Calibri"/>
                <a:ea typeface="Calibri"/>
                <a:cs typeface="Calibri"/>
                <a:sym typeface="Calibri"/>
              </a:rPr>
              <a:t>Before PCM</a:t>
            </a:r>
          </a:p>
        </p:txBody>
      </p:sp>
      <p:sp>
        <p:nvSpPr>
          <p:cNvPr id="635" name="Shape 635"/>
          <p:cNvSpPr/>
          <p:nvPr/>
        </p:nvSpPr>
        <p:spPr>
          <a:xfrm>
            <a:off x="609600" y="1543050"/>
            <a:ext cx="2362200" cy="2171700"/>
          </a:xfrm>
          <a:prstGeom prst="rect">
            <a:avLst/>
          </a:prstGeom>
          <a:solidFill>
            <a:srgbClr val="F2F2F2"/>
          </a:solidFill>
          <a:ln w="25400" cap="flat" cmpd="sng">
            <a:solidFill>
              <a:srgbClr val="339933"/>
            </a:solidFill>
            <a:prstDash val="solid"/>
            <a:round/>
            <a:headEnd type="none" w="med" len="med"/>
            <a:tailEnd type="none" w="med" len="med"/>
          </a:ln>
          <a:effectLst>
            <a:outerShdw blurRad="50799" dist="38100" dir="2700000" algn="tl" rotWithShape="0">
              <a:srgbClr val="000000">
                <a:alpha val="40000"/>
              </a:srgbClr>
            </a:outerShdw>
          </a:effectLst>
        </p:spPr>
        <p:txBody>
          <a:bodyPr lIns="45700" tIns="45700" rIns="45700" bIns="45700" anchor="t" anchorCtr="0">
            <a:noAutofit/>
          </a:bodyPr>
          <a:lstStyle/>
          <a:p>
            <a:pPr marL="284163" marR="0" lvl="0" indent="-169863" algn="l" rtl="0">
              <a:spcBef>
                <a:spcPts val="0"/>
              </a:spcBef>
              <a:buClr>
                <a:srgbClr val="00CC00"/>
              </a:buClr>
              <a:buSzPct val="100000"/>
              <a:buFont typeface="Arial"/>
              <a:buChar char="•"/>
            </a:pPr>
            <a:r>
              <a:rPr lang="en" sz="1600" b="1">
                <a:solidFill>
                  <a:srgbClr val="00CC00"/>
                </a:solidFill>
                <a:latin typeface="Calibri"/>
                <a:ea typeface="Calibri"/>
                <a:cs typeface="Calibri"/>
                <a:sym typeface="Calibri"/>
              </a:rPr>
              <a:t>CCM</a:t>
            </a:r>
            <a:r>
              <a:rPr lang="en" sz="1600">
                <a:solidFill>
                  <a:srgbClr val="244061"/>
                </a:solidFill>
                <a:latin typeface="Calibri"/>
                <a:ea typeface="Calibri"/>
                <a:cs typeface="Calibri"/>
                <a:sym typeface="Calibri"/>
              </a:rPr>
              <a:t> identify/review pipeline of </a:t>
            </a:r>
            <a:r>
              <a:rPr lang="en" sz="1600" b="1">
                <a:solidFill>
                  <a:srgbClr val="00CC00"/>
                </a:solidFill>
                <a:latin typeface="Calibri"/>
                <a:ea typeface="Calibri"/>
                <a:cs typeface="Calibri"/>
                <a:sym typeface="Calibri"/>
              </a:rPr>
              <a:t>CCM</a:t>
            </a:r>
            <a:r>
              <a:rPr lang="en" sz="1600">
                <a:solidFill>
                  <a:srgbClr val="244061"/>
                </a:solidFill>
                <a:latin typeface="Calibri"/>
                <a:ea typeface="Calibri"/>
                <a:cs typeface="Calibri"/>
                <a:sym typeface="Calibri"/>
              </a:rPr>
              <a:t> patients</a:t>
            </a:r>
          </a:p>
        </p:txBody>
      </p:sp>
      <p:sp>
        <p:nvSpPr>
          <p:cNvPr id="636" name="Shape 636"/>
          <p:cNvSpPr/>
          <p:nvPr/>
        </p:nvSpPr>
        <p:spPr>
          <a:xfrm>
            <a:off x="3429000" y="1543050"/>
            <a:ext cx="2590800" cy="2446500"/>
          </a:xfrm>
          <a:prstGeom prst="rect">
            <a:avLst/>
          </a:prstGeom>
          <a:solidFill>
            <a:srgbClr val="F2F2F2"/>
          </a:solidFill>
          <a:ln w="25400" cap="flat" cmpd="sng">
            <a:solidFill>
              <a:srgbClr val="339933"/>
            </a:solidFill>
            <a:prstDash val="solid"/>
            <a:round/>
            <a:headEnd type="none" w="med" len="med"/>
            <a:tailEnd type="none" w="med" len="med"/>
          </a:ln>
          <a:effectLst>
            <a:outerShdw blurRad="50799" dist="38100" dir="2700000" algn="tl" rotWithShape="0">
              <a:srgbClr val="000000">
                <a:alpha val="40000"/>
              </a:srgbClr>
            </a:outerShdw>
          </a:effectLst>
        </p:spPr>
        <p:txBody>
          <a:bodyPr lIns="45700" tIns="45700" rIns="45700" bIns="45700" anchor="t" anchorCtr="0">
            <a:noAutofit/>
          </a:bodyPr>
          <a:lstStyle/>
          <a:p>
            <a:pPr marL="284163" marR="0" lvl="0" indent="-157163" algn="l" rtl="0">
              <a:spcBef>
                <a:spcPts val="0"/>
              </a:spcBef>
              <a:spcAft>
                <a:spcPts val="0"/>
              </a:spcAft>
              <a:buClr>
                <a:srgbClr val="00CC00"/>
              </a:buClr>
              <a:buFont typeface="Arial"/>
              <a:buChar char="•"/>
            </a:pPr>
            <a:r>
              <a:rPr lang="en" b="1">
                <a:solidFill>
                  <a:srgbClr val="00CC00"/>
                </a:solidFill>
                <a:latin typeface="Calibri"/>
                <a:ea typeface="Calibri"/>
                <a:cs typeface="Calibri"/>
                <a:sym typeface="Calibri"/>
              </a:rPr>
              <a:t>Care team meets to discuss CCM patients</a:t>
            </a:r>
          </a:p>
          <a:p>
            <a:pPr marL="284163" marR="0" lvl="0" indent="-157163" algn="l" rtl="0">
              <a:spcBef>
                <a:spcPts val="300"/>
              </a:spcBef>
              <a:spcAft>
                <a:spcPts val="0"/>
              </a:spcAft>
              <a:buClr>
                <a:srgbClr val="00CC00"/>
              </a:buClr>
              <a:buFont typeface="Arial"/>
              <a:buChar char="•"/>
            </a:pPr>
            <a:r>
              <a:rPr lang="en" b="1">
                <a:solidFill>
                  <a:srgbClr val="00CC00"/>
                </a:solidFill>
                <a:latin typeface="Calibri"/>
                <a:ea typeface="Calibri"/>
                <a:cs typeface="Calibri"/>
                <a:sym typeface="Calibri"/>
              </a:rPr>
              <a:t>CCM reviews pipeline:</a:t>
            </a:r>
          </a:p>
          <a:p>
            <a:pPr marL="520700" marR="0" lvl="1" indent="-241300" algn="l" rtl="0">
              <a:spcBef>
                <a:spcPts val="300"/>
              </a:spcBef>
              <a:spcAft>
                <a:spcPts val="0"/>
              </a:spcAft>
              <a:buClr>
                <a:srgbClr val="00CC00"/>
              </a:buClr>
              <a:buFont typeface="Courier New"/>
              <a:buChar char="o"/>
            </a:pPr>
            <a:r>
              <a:rPr lang="en" b="1" i="0" u="none" strike="noStrike" cap="none">
                <a:solidFill>
                  <a:srgbClr val="00CC00"/>
                </a:solidFill>
                <a:latin typeface="Calibri"/>
                <a:ea typeface="Calibri"/>
                <a:cs typeface="Calibri"/>
                <a:sym typeface="Calibri"/>
              </a:rPr>
              <a:t>Pts. referred to CCM</a:t>
            </a:r>
          </a:p>
          <a:p>
            <a:pPr marL="520700" marR="0" lvl="1" indent="-241300" algn="l" rtl="0">
              <a:spcBef>
                <a:spcPts val="300"/>
              </a:spcBef>
              <a:spcAft>
                <a:spcPts val="0"/>
              </a:spcAft>
              <a:buClr>
                <a:srgbClr val="00CC00"/>
              </a:buClr>
              <a:buFont typeface="Courier New"/>
              <a:buChar char="o"/>
            </a:pPr>
            <a:r>
              <a:rPr lang="en" b="1" i="0" u="none" strike="noStrike" cap="none">
                <a:solidFill>
                  <a:srgbClr val="00CC00"/>
                </a:solidFill>
                <a:latin typeface="Calibri"/>
                <a:ea typeface="Calibri"/>
                <a:cs typeface="Calibri"/>
                <a:sym typeface="Calibri"/>
              </a:rPr>
              <a:t>Pts. in CCM care</a:t>
            </a:r>
          </a:p>
          <a:p>
            <a:pPr marL="520700" marR="0" lvl="1" indent="-241300" algn="l" rtl="0">
              <a:spcBef>
                <a:spcPts val="300"/>
              </a:spcBef>
              <a:spcAft>
                <a:spcPts val="0"/>
              </a:spcAft>
              <a:buClr>
                <a:srgbClr val="00CC00"/>
              </a:buClr>
              <a:buFont typeface="Courier New"/>
              <a:buChar char="o"/>
            </a:pPr>
            <a:r>
              <a:rPr lang="en" b="1" i="0" u="none" strike="noStrike" cap="none">
                <a:solidFill>
                  <a:srgbClr val="00CC00"/>
                </a:solidFill>
                <a:latin typeface="Calibri"/>
                <a:ea typeface="Calibri"/>
                <a:cs typeface="Calibri"/>
                <a:sym typeface="Calibri"/>
              </a:rPr>
              <a:t>Pts. soon to be discharged from CCM</a:t>
            </a:r>
          </a:p>
          <a:p>
            <a:pPr marL="520700" marR="0" lvl="1" indent="-241300" algn="l" rtl="0">
              <a:spcBef>
                <a:spcPts val="300"/>
              </a:spcBef>
              <a:spcAft>
                <a:spcPts val="0"/>
              </a:spcAft>
              <a:buClr>
                <a:srgbClr val="00CC00"/>
              </a:buClr>
              <a:buFont typeface="Courier New"/>
              <a:buChar char="o"/>
            </a:pPr>
            <a:r>
              <a:rPr lang="en" b="1" i="0" u="none" strike="noStrike" cap="none">
                <a:solidFill>
                  <a:srgbClr val="00CC00"/>
                </a:solidFill>
                <a:latin typeface="Calibri"/>
                <a:ea typeface="Calibri"/>
                <a:cs typeface="Calibri"/>
                <a:sym typeface="Calibri"/>
              </a:rPr>
              <a:t>Pts. at risk who yet to be referred to CCM</a:t>
            </a:r>
          </a:p>
          <a:p>
            <a:pPr marL="520700" marR="0" lvl="1" indent="-241300" algn="l" rtl="0">
              <a:spcBef>
                <a:spcPts val="300"/>
              </a:spcBef>
              <a:buClr>
                <a:srgbClr val="00CC00"/>
              </a:buClr>
              <a:buFont typeface="Courier New"/>
              <a:buChar char="o"/>
            </a:pPr>
            <a:r>
              <a:rPr lang="en" b="1" i="0" u="none" strike="noStrike" cap="none">
                <a:solidFill>
                  <a:srgbClr val="00CC00"/>
                </a:solidFill>
                <a:latin typeface="Calibri"/>
                <a:ea typeface="Calibri"/>
                <a:cs typeface="Calibri"/>
                <a:sym typeface="Calibri"/>
              </a:rPr>
              <a:t>Etc</a:t>
            </a:r>
            <a:r>
              <a:rPr lang="en" b="1" i="0" u="none" strike="noStrike" cap="none">
                <a:solidFill>
                  <a:srgbClr val="339933"/>
                </a:solidFill>
                <a:latin typeface="Calibri"/>
                <a:ea typeface="Calibri"/>
                <a:cs typeface="Calibri"/>
                <a:sym typeface="Calibri"/>
              </a:rPr>
              <a:t>.</a:t>
            </a:r>
          </a:p>
        </p:txBody>
      </p:sp>
      <p:sp>
        <p:nvSpPr>
          <p:cNvPr id="637" name="Shape 637"/>
          <p:cNvSpPr/>
          <p:nvPr/>
        </p:nvSpPr>
        <p:spPr>
          <a:xfrm>
            <a:off x="6553200" y="1429950"/>
            <a:ext cx="2438400" cy="2283600"/>
          </a:xfrm>
          <a:prstGeom prst="rect">
            <a:avLst/>
          </a:prstGeom>
          <a:solidFill>
            <a:srgbClr val="F2F2F2"/>
          </a:solidFill>
          <a:ln w="25400" cap="flat" cmpd="sng">
            <a:solidFill>
              <a:srgbClr val="339933"/>
            </a:solidFill>
            <a:prstDash val="solid"/>
            <a:round/>
            <a:headEnd type="none" w="med" len="med"/>
            <a:tailEnd type="none" w="med" len="med"/>
          </a:ln>
          <a:effectLst>
            <a:outerShdw blurRad="50799" dist="38100" dir="2700000" algn="tl" rotWithShape="0">
              <a:srgbClr val="000000">
                <a:alpha val="40000"/>
              </a:srgbClr>
            </a:outerShdw>
          </a:effectLst>
        </p:spPr>
        <p:txBody>
          <a:bodyPr lIns="45700" tIns="45700" rIns="45700" bIns="45700" anchor="t" anchorCtr="0">
            <a:noAutofit/>
          </a:bodyPr>
          <a:lstStyle/>
          <a:p>
            <a:pPr marL="284163" marR="0" lvl="0" indent="-169863" algn="l" rtl="0">
              <a:spcBef>
                <a:spcPts val="0"/>
              </a:spcBef>
              <a:spcAft>
                <a:spcPts val="0"/>
              </a:spcAft>
              <a:buClr>
                <a:srgbClr val="A5A5A5"/>
              </a:buClr>
              <a:buSzPct val="100000"/>
              <a:buFont typeface="Arial"/>
              <a:buChar char="•"/>
            </a:pPr>
            <a:r>
              <a:rPr lang="en" sz="1600">
                <a:solidFill>
                  <a:srgbClr val="A5A5A5"/>
                </a:solidFill>
                <a:latin typeface="Calibri"/>
                <a:ea typeface="Calibri"/>
                <a:cs typeface="Calibri"/>
                <a:sym typeface="Calibri"/>
              </a:rPr>
              <a:t>Teams deploy actions agreed during PCM</a:t>
            </a:r>
          </a:p>
          <a:p>
            <a:pPr marL="520700" marR="0" lvl="1" indent="-241300" algn="l" rtl="0">
              <a:spcBef>
                <a:spcPts val="300"/>
              </a:spcBef>
              <a:spcAft>
                <a:spcPts val="0"/>
              </a:spcAft>
              <a:buClr>
                <a:srgbClr val="A5A5A5"/>
              </a:buClr>
              <a:buSzPct val="100000"/>
              <a:buFont typeface="Courier New"/>
              <a:buChar char="o"/>
            </a:pPr>
            <a:r>
              <a:rPr lang="en" sz="1400" b="0" i="0" u="none" strike="noStrike" cap="none">
                <a:solidFill>
                  <a:srgbClr val="A5A5A5"/>
                </a:solidFill>
                <a:latin typeface="Calibri"/>
                <a:ea typeface="Calibri"/>
                <a:cs typeface="Calibri"/>
                <a:sym typeface="Calibri"/>
              </a:rPr>
              <a:t>Schedule a visit</a:t>
            </a:r>
          </a:p>
          <a:p>
            <a:pPr marL="520700" marR="0" lvl="1" indent="-241300" algn="l" rtl="0">
              <a:spcBef>
                <a:spcPts val="300"/>
              </a:spcBef>
              <a:spcAft>
                <a:spcPts val="0"/>
              </a:spcAft>
              <a:buClr>
                <a:srgbClr val="A5A5A5"/>
              </a:buClr>
              <a:buSzPct val="100000"/>
              <a:buFont typeface="Courier New"/>
              <a:buChar char="o"/>
            </a:pPr>
            <a:r>
              <a:rPr lang="en" sz="1400" b="0" i="0" u="none" strike="noStrike" cap="none">
                <a:solidFill>
                  <a:srgbClr val="A5A5A5"/>
                </a:solidFill>
                <a:latin typeface="Calibri"/>
                <a:ea typeface="Calibri"/>
                <a:cs typeface="Calibri"/>
                <a:sym typeface="Calibri"/>
              </a:rPr>
              <a:t>Phone encounter to update a care plan, PHQ-9, etc.</a:t>
            </a:r>
          </a:p>
          <a:p>
            <a:pPr marL="520700" marR="0" lvl="1" indent="-241300" algn="l" rtl="0">
              <a:spcBef>
                <a:spcPts val="300"/>
              </a:spcBef>
              <a:spcAft>
                <a:spcPts val="0"/>
              </a:spcAft>
              <a:buClr>
                <a:srgbClr val="A5A5A5"/>
              </a:buClr>
              <a:buSzPct val="100000"/>
              <a:buFont typeface="Courier New"/>
              <a:buChar char="o"/>
            </a:pPr>
            <a:r>
              <a:rPr lang="en" sz="1400" b="0" i="0" u="none" strike="noStrike" cap="none">
                <a:solidFill>
                  <a:srgbClr val="A5A5A5"/>
                </a:solidFill>
                <a:latin typeface="Calibri"/>
                <a:ea typeface="Calibri"/>
                <a:cs typeface="Calibri"/>
                <a:sym typeface="Calibri"/>
              </a:rPr>
              <a:t>Change medications</a:t>
            </a:r>
          </a:p>
          <a:p>
            <a:pPr marL="520700" marR="0" lvl="1" indent="-241300" algn="l" rtl="0">
              <a:spcBef>
                <a:spcPts val="300"/>
              </a:spcBef>
              <a:spcAft>
                <a:spcPts val="0"/>
              </a:spcAft>
              <a:buClr>
                <a:srgbClr val="A5A5A5"/>
              </a:buClr>
              <a:buSzPct val="100000"/>
              <a:buFont typeface="Courier New"/>
              <a:buChar char="o"/>
            </a:pPr>
            <a:r>
              <a:rPr lang="en" sz="1400" b="0" i="0" u="none" strike="noStrike" cap="none">
                <a:solidFill>
                  <a:srgbClr val="A5A5A5"/>
                </a:solidFill>
                <a:latin typeface="Calibri"/>
                <a:ea typeface="Calibri"/>
                <a:cs typeface="Calibri"/>
                <a:sym typeface="Calibri"/>
              </a:rPr>
              <a:t>Process referrals</a:t>
            </a:r>
          </a:p>
          <a:p>
            <a:pPr marL="520700" marR="0" lvl="1" indent="-241300" algn="l" rtl="0">
              <a:spcBef>
                <a:spcPts val="300"/>
              </a:spcBef>
              <a:spcAft>
                <a:spcPts val="0"/>
              </a:spcAft>
              <a:buClr>
                <a:srgbClr val="A5A5A5"/>
              </a:buClr>
              <a:buSzPct val="100000"/>
              <a:buFont typeface="Courier New"/>
              <a:buChar char="o"/>
            </a:pPr>
            <a:r>
              <a:rPr lang="en" sz="1400" b="0" i="0" u="none" strike="noStrike" cap="none">
                <a:solidFill>
                  <a:srgbClr val="A5A5A5"/>
                </a:solidFill>
                <a:latin typeface="Calibri"/>
                <a:ea typeface="Calibri"/>
                <a:cs typeface="Calibri"/>
                <a:sym typeface="Calibri"/>
              </a:rPr>
              <a:t>Etc.</a:t>
            </a:r>
          </a:p>
          <a:p>
            <a:pPr marL="0" marR="0" lvl="0" indent="0" algn="l" rtl="0">
              <a:spcBef>
                <a:spcPts val="300"/>
              </a:spcBef>
              <a:spcAft>
                <a:spcPts val="0"/>
              </a:spcAft>
              <a:buNone/>
            </a:pPr>
            <a:endParaRPr/>
          </a:p>
          <a:p>
            <a:pPr marL="63500" marR="0" lvl="0" indent="-63500" algn="l" rtl="0">
              <a:spcBef>
                <a:spcPts val="300"/>
              </a:spcBef>
              <a:buNone/>
            </a:pPr>
            <a:endParaRPr sz="1400">
              <a:solidFill>
                <a:srgbClr val="244061"/>
              </a:solidFill>
              <a:latin typeface="Calibri"/>
              <a:ea typeface="Calibri"/>
              <a:cs typeface="Calibri"/>
              <a:sym typeface="Calibri"/>
            </a:endParaRPr>
          </a:p>
        </p:txBody>
      </p:sp>
      <p:sp>
        <p:nvSpPr>
          <p:cNvPr id="638" name="Shape 638"/>
          <p:cNvSpPr/>
          <p:nvPr/>
        </p:nvSpPr>
        <p:spPr>
          <a:xfrm>
            <a:off x="609600" y="4164273"/>
            <a:ext cx="2286000" cy="693477"/>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ctr" rtl="0">
              <a:spcBef>
                <a:spcPts val="0"/>
              </a:spcBef>
              <a:buSzPct val="25000"/>
              <a:buNone/>
            </a:pPr>
            <a:r>
              <a:rPr lang="en" sz="1600" b="1">
                <a:solidFill>
                  <a:srgbClr val="93B3D7"/>
                </a:solidFill>
                <a:latin typeface="Calibri"/>
                <a:ea typeface="Calibri"/>
                <a:cs typeface="Calibri"/>
                <a:sym typeface="Calibri"/>
              </a:rPr>
              <a:t>Epic Report Used: </a:t>
            </a:r>
          </a:p>
          <a:p>
            <a:pPr marL="0" marR="0" lvl="0" indent="0" algn="ctr" rtl="0">
              <a:spcBef>
                <a:spcPts val="0"/>
              </a:spcBef>
              <a:buSzPct val="25000"/>
              <a:buNone/>
            </a:pPr>
            <a:r>
              <a:rPr lang="en" sz="1600" b="1">
                <a:solidFill>
                  <a:srgbClr val="00CC00"/>
                </a:solidFill>
                <a:latin typeface="Calibri"/>
                <a:ea typeface="Calibri"/>
                <a:cs typeface="Calibri"/>
                <a:sym typeface="Calibri"/>
              </a:rPr>
              <a:t>My Loc Pts w/ </a:t>
            </a:r>
          </a:p>
          <a:p>
            <a:pPr marL="0" marR="0" lvl="0" indent="0" algn="ctr" rtl="0">
              <a:spcBef>
                <a:spcPts val="0"/>
              </a:spcBef>
              <a:buSzPct val="25000"/>
              <a:buNone/>
            </a:pPr>
            <a:r>
              <a:rPr lang="en" sz="1600" b="1">
                <a:solidFill>
                  <a:srgbClr val="00CC00"/>
                </a:solidFill>
                <a:latin typeface="Calibri"/>
                <a:ea typeface="Calibri"/>
                <a:cs typeface="Calibri"/>
                <a:sym typeface="Calibri"/>
              </a:rPr>
              <a:t>CCM - Active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Shape 644"/>
          <p:cNvSpPr txBox="1">
            <a:spLocks noGrp="1"/>
          </p:cNvSpPr>
          <p:nvPr>
            <p:ph type="title" idx="4294967295"/>
          </p:nvPr>
        </p:nvSpPr>
        <p:spPr>
          <a:xfrm>
            <a:off x="494300" y="977225"/>
            <a:ext cx="8229600" cy="8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2400" b="0" i="0" u="none" strike="noStrike" cap="none">
                <a:solidFill>
                  <a:srgbClr val="1268B6"/>
                </a:solidFill>
                <a:latin typeface="Arial"/>
                <a:ea typeface="Arial"/>
                <a:cs typeface="Arial"/>
                <a:sym typeface="Arial"/>
              </a:rPr>
              <a:t>RN Role on the Primary Care team: essential to supporting the CCM extended team</a:t>
            </a:r>
          </a:p>
        </p:txBody>
      </p:sp>
      <p:sp>
        <p:nvSpPr>
          <p:cNvPr id="645" name="Shape 645"/>
          <p:cNvSpPr txBox="1">
            <a:spLocks noGrp="1"/>
          </p:cNvSpPr>
          <p:nvPr>
            <p:ph type="body" idx="4294967295"/>
          </p:nvPr>
        </p:nvSpPr>
        <p:spPr>
          <a:xfrm>
            <a:off x="461675" y="2217925"/>
            <a:ext cx="8084700" cy="2730000"/>
          </a:xfrm>
          <a:prstGeom prst="rect">
            <a:avLst/>
          </a:prstGeom>
          <a:noFill/>
          <a:ln>
            <a:noFill/>
          </a:ln>
        </p:spPr>
        <p:txBody>
          <a:bodyPr lIns="91425" tIns="45700" rIns="91425" bIns="45700" anchor="t" anchorCtr="0">
            <a:noAutofit/>
          </a:bodyPr>
          <a:lstStyle/>
          <a:p>
            <a:pPr marL="342900" marR="0" lvl="0" indent="-292735" algn="l" rtl="0">
              <a:spcBef>
                <a:spcPts val="0"/>
              </a:spcBef>
              <a:spcAft>
                <a:spcPts val="0"/>
              </a:spcAft>
              <a:buClr>
                <a:srgbClr val="1268B6"/>
              </a:buClr>
              <a:buSzPct val="100000"/>
              <a:buFont typeface="Arial"/>
              <a:buChar char="•"/>
            </a:pPr>
            <a:r>
              <a:rPr lang="en" sz="1800" b="0" i="0" u="none" strike="noStrike" cap="none">
                <a:solidFill>
                  <a:srgbClr val="1268B6"/>
                </a:solidFill>
                <a:latin typeface="Arial"/>
                <a:ea typeface="Arial"/>
                <a:cs typeface="Arial"/>
                <a:sym typeface="Arial"/>
              </a:rPr>
              <a:t>RNs co-manage multiple chronic diseases: depression, diabetes, HTN, anxiety, abnormal cancer screening</a:t>
            </a:r>
          </a:p>
          <a:p>
            <a:pPr marL="342900" marR="0" lvl="0" indent="-292735" algn="l" rtl="0">
              <a:spcBef>
                <a:spcPts val="518"/>
              </a:spcBef>
              <a:spcAft>
                <a:spcPts val="0"/>
              </a:spcAft>
              <a:buClr>
                <a:srgbClr val="1268B6"/>
              </a:buClr>
              <a:buSzPct val="100000"/>
              <a:buFont typeface="Arial"/>
              <a:buChar char="•"/>
            </a:pPr>
            <a:r>
              <a:rPr lang="en" sz="1800" b="0" i="0" u="none" strike="noStrike" cap="none">
                <a:solidFill>
                  <a:srgbClr val="1268B6"/>
                </a:solidFill>
                <a:latin typeface="Arial"/>
                <a:ea typeface="Arial"/>
                <a:cs typeface="Arial"/>
                <a:sym typeface="Arial"/>
              </a:rPr>
              <a:t>Monthly review of Rising Risk, depression, diabetes, abnormal cancer screen lists at weekly team meetings</a:t>
            </a:r>
          </a:p>
          <a:p>
            <a:pPr marL="342900" marR="0" lvl="0" indent="-292735" algn="l" rtl="0">
              <a:spcBef>
                <a:spcPts val="518"/>
              </a:spcBef>
              <a:spcAft>
                <a:spcPts val="0"/>
              </a:spcAft>
              <a:buClr>
                <a:srgbClr val="1268B6"/>
              </a:buClr>
              <a:buSzPct val="100000"/>
              <a:buFont typeface="Arial"/>
              <a:buChar char="•"/>
            </a:pPr>
            <a:r>
              <a:rPr lang="en" sz="1800" b="0" i="0" u="none" strike="noStrike" cap="none">
                <a:solidFill>
                  <a:srgbClr val="1268B6"/>
                </a:solidFill>
                <a:latin typeface="Arial"/>
                <a:ea typeface="Arial"/>
                <a:cs typeface="Arial"/>
                <a:sym typeface="Arial"/>
              </a:rPr>
              <a:t>Self structured review of lists in between to outreach to patients</a:t>
            </a:r>
          </a:p>
          <a:p>
            <a:pPr marL="342900" marR="0" lvl="0" indent="-292735" algn="l" rtl="0">
              <a:spcBef>
                <a:spcPts val="518"/>
              </a:spcBef>
              <a:buClr>
                <a:srgbClr val="1268B6"/>
              </a:buClr>
              <a:buSzPct val="100000"/>
              <a:buFont typeface="Arial"/>
              <a:buChar char="•"/>
            </a:pPr>
            <a:r>
              <a:rPr lang="en" sz="1800" b="0" i="0" u="none" strike="noStrike" cap="none">
                <a:solidFill>
                  <a:srgbClr val="1268B6"/>
                </a:solidFill>
                <a:latin typeface="Arial"/>
                <a:ea typeface="Arial"/>
                <a:cs typeface="Arial"/>
                <a:sym typeface="Arial"/>
              </a:rPr>
              <a:t>Comfortable interfacing with the CCM team to take patients back into care or deal with acute illnesses that occur even while managed by CCM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a:spLocks noGrp="1"/>
          </p:cNvSpPr>
          <p:nvPr>
            <p:ph type="title"/>
          </p:nvPr>
        </p:nvSpPr>
        <p:spPr>
          <a:xfrm>
            <a:off x="381000" y="114300"/>
            <a:ext cx="8153399" cy="5715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3000" b="0" i="0" u="none" strike="noStrike" cap="none">
                <a:solidFill>
                  <a:srgbClr val="1268B6"/>
                </a:solidFill>
                <a:latin typeface="Calibri"/>
                <a:ea typeface="Calibri"/>
                <a:cs typeface="Calibri"/>
                <a:sym typeface="Calibri"/>
              </a:rPr>
              <a:t>Typical RN Schedule</a:t>
            </a:r>
          </a:p>
        </p:txBody>
      </p:sp>
      <p:sp>
        <p:nvSpPr>
          <p:cNvPr id="651" name="Shape 651"/>
          <p:cNvSpPr txBox="1">
            <a:spLocks noGrp="1"/>
          </p:cNvSpPr>
          <p:nvPr>
            <p:ph type="body" idx="1"/>
          </p:nvPr>
        </p:nvSpPr>
        <p:spPr>
          <a:xfrm>
            <a:off x="457200" y="1600200"/>
            <a:ext cx="4038599" cy="3394472"/>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
        <p:nvSpPr>
          <p:cNvPr id="652" name="Shape 652"/>
          <p:cNvSpPr txBox="1">
            <a:spLocks noGrp="1"/>
          </p:cNvSpPr>
          <p:nvPr>
            <p:ph type="body" idx="2"/>
          </p:nvPr>
        </p:nvSpPr>
        <p:spPr>
          <a:xfrm>
            <a:off x="4648200" y="1600200"/>
            <a:ext cx="4038599" cy="3394472"/>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grpSp>
        <p:nvGrpSpPr>
          <p:cNvPr id="653" name="Shape 653"/>
          <p:cNvGrpSpPr/>
          <p:nvPr/>
        </p:nvGrpSpPr>
        <p:grpSpPr>
          <a:xfrm>
            <a:off x="457200" y="1485900"/>
            <a:ext cx="4038599" cy="3394471"/>
            <a:chOff x="457200" y="1166019"/>
            <a:chExt cx="4038599" cy="4525963"/>
          </a:xfrm>
        </p:grpSpPr>
        <p:pic>
          <p:nvPicPr>
            <p:cNvPr id="654" name="Shape 654"/>
            <p:cNvPicPr preferRelativeResize="0"/>
            <p:nvPr/>
          </p:nvPicPr>
          <p:blipFill rotWithShape="1">
            <a:blip r:embed="rId3">
              <a:alphaModFix/>
            </a:blip>
            <a:srcRect/>
            <a:stretch/>
          </p:blipFill>
          <p:spPr>
            <a:xfrm>
              <a:off x="457200" y="1166019"/>
              <a:ext cx="4038599" cy="4525963"/>
            </a:xfrm>
            <a:prstGeom prst="rect">
              <a:avLst/>
            </a:prstGeom>
            <a:noFill/>
            <a:ln>
              <a:noFill/>
            </a:ln>
          </p:spPr>
        </p:pic>
        <p:cxnSp>
          <p:nvCxnSpPr>
            <p:cNvPr id="655" name="Shape 655"/>
            <p:cNvCxnSpPr/>
            <p:nvPr/>
          </p:nvCxnSpPr>
          <p:spPr>
            <a:xfrm>
              <a:off x="2286000" y="2320893"/>
              <a:ext cx="457200" cy="0"/>
            </a:xfrm>
            <a:prstGeom prst="straightConnector1">
              <a:avLst/>
            </a:prstGeom>
            <a:noFill/>
            <a:ln w="63500" cap="flat" cmpd="sng">
              <a:solidFill>
                <a:schemeClr val="dk1">
                  <a:alpha val="82745"/>
                </a:schemeClr>
              </a:solidFill>
              <a:prstDash val="solid"/>
              <a:round/>
              <a:headEnd type="none" w="med" len="med"/>
              <a:tailEnd type="none" w="med" len="med"/>
            </a:ln>
          </p:spPr>
        </p:cxnSp>
        <p:cxnSp>
          <p:nvCxnSpPr>
            <p:cNvPr id="656" name="Shape 656"/>
            <p:cNvCxnSpPr/>
            <p:nvPr/>
          </p:nvCxnSpPr>
          <p:spPr>
            <a:xfrm>
              <a:off x="2286000" y="2400141"/>
              <a:ext cx="457200" cy="0"/>
            </a:xfrm>
            <a:prstGeom prst="straightConnector1">
              <a:avLst/>
            </a:prstGeom>
            <a:noFill/>
            <a:ln w="63500" cap="flat" cmpd="sng">
              <a:solidFill>
                <a:schemeClr val="dk1">
                  <a:alpha val="82745"/>
                </a:schemeClr>
              </a:solidFill>
              <a:prstDash val="solid"/>
              <a:round/>
              <a:headEnd type="none" w="med" len="med"/>
              <a:tailEnd type="none" w="med" len="med"/>
            </a:ln>
          </p:spPr>
        </p:cxnSp>
        <p:cxnSp>
          <p:nvCxnSpPr>
            <p:cNvPr id="657" name="Shape 657"/>
            <p:cNvCxnSpPr/>
            <p:nvPr/>
          </p:nvCxnSpPr>
          <p:spPr>
            <a:xfrm>
              <a:off x="2286000" y="2473293"/>
              <a:ext cx="457200" cy="0"/>
            </a:xfrm>
            <a:prstGeom prst="straightConnector1">
              <a:avLst/>
            </a:prstGeom>
            <a:noFill/>
            <a:ln w="63500" cap="flat" cmpd="sng">
              <a:solidFill>
                <a:schemeClr val="dk1">
                  <a:alpha val="82745"/>
                </a:schemeClr>
              </a:solidFill>
              <a:prstDash val="solid"/>
              <a:round/>
              <a:headEnd type="none" w="med" len="med"/>
              <a:tailEnd type="none" w="med" len="med"/>
            </a:ln>
          </p:spPr>
        </p:cxnSp>
        <p:cxnSp>
          <p:nvCxnSpPr>
            <p:cNvPr id="658" name="Shape 658"/>
            <p:cNvCxnSpPr/>
            <p:nvPr/>
          </p:nvCxnSpPr>
          <p:spPr>
            <a:xfrm>
              <a:off x="2286000" y="2552541"/>
              <a:ext cx="457200" cy="0"/>
            </a:xfrm>
            <a:prstGeom prst="straightConnector1">
              <a:avLst/>
            </a:prstGeom>
            <a:noFill/>
            <a:ln w="63500" cap="flat" cmpd="sng">
              <a:solidFill>
                <a:schemeClr val="dk1">
                  <a:alpha val="82745"/>
                </a:schemeClr>
              </a:solidFill>
              <a:prstDash val="solid"/>
              <a:round/>
              <a:headEnd type="none" w="med" len="med"/>
              <a:tailEnd type="none" w="med" len="med"/>
            </a:ln>
          </p:spPr>
        </p:cxnSp>
        <p:cxnSp>
          <p:nvCxnSpPr>
            <p:cNvPr id="659" name="Shape 659"/>
            <p:cNvCxnSpPr/>
            <p:nvPr/>
          </p:nvCxnSpPr>
          <p:spPr>
            <a:xfrm>
              <a:off x="2286000" y="2247741"/>
              <a:ext cx="457200" cy="0"/>
            </a:xfrm>
            <a:prstGeom prst="straightConnector1">
              <a:avLst/>
            </a:prstGeom>
            <a:noFill/>
            <a:ln w="63500" cap="flat" cmpd="sng">
              <a:solidFill>
                <a:schemeClr val="dk1">
                  <a:alpha val="82745"/>
                </a:schemeClr>
              </a:solidFill>
              <a:prstDash val="solid"/>
              <a:round/>
              <a:headEnd type="none" w="med" len="med"/>
              <a:tailEnd type="none" w="med" len="med"/>
            </a:ln>
          </p:spPr>
        </p:cxnSp>
      </p:grpSp>
      <p:grpSp>
        <p:nvGrpSpPr>
          <p:cNvPr id="660" name="Shape 660"/>
          <p:cNvGrpSpPr/>
          <p:nvPr/>
        </p:nvGrpSpPr>
        <p:grpSpPr>
          <a:xfrm>
            <a:off x="4648200" y="1428750"/>
            <a:ext cx="4038599" cy="3394471"/>
            <a:chOff x="4648200" y="1166019"/>
            <a:chExt cx="4038599" cy="4525963"/>
          </a:xfrm>
        </p:grpSpPr>
        <p:pic>
          <p:nvPicPr>
            <p:cNvPr id="661" name="Shape 661"/>
            <p:cNvPicPr preferRelativeResize="0"/>
            <p:nvPr/>
          </p:nvPicPr>
          <p:blipFill rotWithShape="1">
            <a:blip r:embed="rId4">
              <a:alphaModFix/>
            </a:blip>
            <a:srcRect/>
            <a:stretch/>
          </p:blipFill>
          <p:spPr>
            <a:xfrm>
              <a:off x="4648200" y="1166019"/>
              <a:ext cx="4038599" cy="4525963"/>
            </a:xfrm>
            <a:prstGeom prst="rect">
              <a:avLst/>
            </a:prstGeom>
            <a:noFill/>
            <a:ln w="9525" cap="flat" cmpd="sng">
              <a:solidFill>
                <a:schemeClr val="dk1">
                  <a:alpha val="84705"/>
                </a:schemeClr>
              </a:solidFill>
              <a:prstDash val="solid"/>
              <a:miter/>
              <a:headEnd type="none" w="med" len="med"/>
              <a:tailEnd type="none" w="med" len="med"/>
            </a:ln>
          </p:spPr>
        </p:pic>
        <p:cxnSp>
          <p:nvCxnSpPr>
            <p:cNvPr id="662" name="Shape 662"/>
            <p:cNvCxnSpPr/>
            <p:nvPr/>
          </p:nvCxnSpPr>
          <p:spPr>
            <a:xfrm>
              <a:off x="6477000" y="2247741"/>
              <a:ext cx="457200" cy="0"/>
            </a:xfrm>
            <a:prstGeom prst="straightConnector1">
              <a:avLst/>
            </a:prstGeom>
            <a:noFill/>
            <a:ln w="63500" cap="flat" cmpd="sng">
              <a:solidFill>
                <a:schemeClr val="dk1">
                  <a:alpha val="84705"/>
                </a:schemeClr>
              </a:solidFill>
              <a:prstDash val="solid"/>
              <a:round/>
              <a:headEnd type="none" w="med" len="med"/>
              <a:tailEnd type="none" w="med" len="med"/>
            </a:ln>
          </p:spPr>
        </p:cxnSp>
        <p:cxnSp>
          <p:nvCxnSpPr>
            <p:cNvPr id="663" name="Shape 663"/>
            <p:cNvCxnSpPr/>
            <p:nvPr/>
          </p:nvCxnSpPr>
          <p:spPr>
            <a:xfrm>
              <a:off x="6477000" y="2320893"/>
              <a:ext cx="457200" cy="0"/>
            </a:xfrm>
            <a:prstGeom prst="straightConnector1">
              <a:avLst/>
            </a:prstGeom>
            <a:noFill/>
            <a:ln w="63500" cap="flat" cmpd="sng">
              <a:solidFill>
                <a:schemeClr val="dk1">
                  <a:alpha val="84705"/>
                </a:schemeClr>
              </a:solidFill>
              <a:prstDash val="solid"/>
              <a:round/>
              <a:headEnd type="none" w="med" len="med"/>
              <a:tailEnd type="none" w="med" len="med"/>
            </a:ln>
          </p:spPr>
        </p:cxnSp>
        <p:cxnSp>
          <p:nvCxnSpPr>
            <p:cNvPr id="664" name="Shape 664"/>
            <p:cNvCxnSpPr/>
            <p:nvPr/>
          </p:nvCxnSpPr>
          <p:spPr>
            <a:xfrm>
              <a:off x="6477000" y="2400141"/>
              <a:ext cx="457200" cy="0"/>
            </a:xfrm>
            <a:prstGeom prst="straightConnector1">
              <a:avLst/>
            </a:prstGeom>
            <a:noFill/>
            <a:ln w="63500" cap="flat" cmpd="sng">
              <a:solidFill>
                <a:schemeClr val="dk1">
                  <a:alpha val="84705"/>
                </a:schemeClr>
              </a:solidFill>
              <a:prstDash val="solid"/>
              <a:round/>
              <a:headEnd type="none" w="med" len="med"/>
              <a:tailEnd type="none" w="med" len="med"/>
            </a:ln>
          </p:spPr>
        </p:cxnSp>
        <p:cxnSp>
          <p:nvCxnSpPr>
            <p:cNvPr id="665" name="Shape 665"/>
            <p:cNvCxnSpPr/>
            <p:nvPr/>
          </p:nvCxnSpPr>
          <p:spPr>
            <a:xfrm>
              <a:off x="6477000" y="2473293"/>
              <a:ext cx="457200" cy="0"/>
            </a:xfrm>
            <a:prstGeom prst="straightConnector1">
              <a:avLst/>
            </a:prstGeom>
            <a:noFill/>
            <a:ln w="63500" cap="flat" cmpd="sng">
              <a:solidFill>
                <a:schemeClr val="dk1">
                  <a:alpha val="84705"/>
                </a:schemeClr>
              </a:solidFill>
              <a:prstDash val="solid"/>
              <a:round/>
              <a:headEnd type="none" w="med" len="med"/>
              <a:tailEnd type="none" w="med" len="med"/>
            </a:ln>
          </p:spPr>
        </p:cxnSp>
        <p:cxnSp>
          <p:nvCxnSpPr>
            <p:cNvPr id="666" name="Shape 666"/>
            <p:cNvCxnSpPr/>
            <p:nvPr/>
          </p:nvCxnSpPr>
          <p:spPr>
            <a:xfrm>
              <a:off x="6477000" y="2552541"/>
              <a:ext cx="457200" cy="0"/>
            </a:xfrm>
            <a:prstGeom prst="straightConnector1">
              <a:avLst/>
            </a:prstGeom>
            <a:noFill/>
            <a:ln w="63500" cap="flat" cmpd="sng">
              <a:solidFill>
                <a:schemeClr val="dk1">
                  <a:alpha val="84705"/>
                </a:schemeClr>
              </a:solidFill>
              <a:prstDash val="solid"/>
              <a:round/>
              <a:headEnd type="none" w="med" len="med"/>
              <a:tailEnd type="none" w="med" len="med"/>
            </a:ln>
          </p:spPr>
        </p:cxnSp>
        <p:cxnSp>
          <p:nvCxnSpPr>
            <p:cNvPr id="667" name="Shape 667"/>
            <p:cNvCxnSpPr/>
            <p:nvPr/>
          </p:nvCxnSpPr>
          <p:spPr>
            <a:xfrm>
              <a:off x="6477000" y="2625693"/>
              <a:ext cx="457200" cy="0"/>
            </a:xfrm>
            <a:prstGeom prst="straightConnector1">
              <a:avLst/>
            </a:prstGeom>
            <a:noFill/>
            <a:ln w="63500" cap="flat" cmpd="sng">
              <a:solidFill>
                <a:schemeClr val="dk1">
                  <a:alpha val="84705"/>
                </a:schemeClr>
              </a:solidFill>
              <a:prstDash val="solid"/>
              <a:round/>
              <a:headEnd type="none" w="med" len="med"/>
              <a:tailEnd type="none" w="med" len="med"/>
            </a:ln>
          </p:spPr>
        </p:cxnSp>
        <p:cxnSp>
          <p:nvCxnSpPr>
            <p:cNvPr id="668" name="Shape 668"/>
            <p:cNvCxnSpPr/>
            <p:nvPr/>
          </p:nvCxnSpPr>
          <p:spPr>
            <a:xfrm>
              <a:off x="6477000" y="2704941"/>
              <a:ext cx="457200" cy="0"/>
            </a:xfrm>
            <a:prstGeom prst="straightConnector1">
              <a:avLst/>
            </a:prstGeom>
            <a:noFill/>
            <a:ln w="63500" cap="flat" cmpd="sng">
              <a:solidFill>
                <a:schemeClr val="dk1">
                  <a:alpha val="84705"/>
                </a:schemeClr>
              </a:solidFill>
              <a:prstDash val="solid"/>
              <a:round/>
              <a:headEnd type="none" w="med" len="med"/>
              <a:tailEnd type="none" w="med" len="med"/>
            </a:ln>
          </p:spPr>
        </p:cxnSp>
        <p:cxnSp>
          <p:nvCxnSpPr>
            <p:cNvPr id="669" name="Shape 669"/>
            <p:cNvCxnSpPr/>
            <p:nvPr/>
          </p:nvCxnSpPr>
          <p:spPr>
            <a:xfrm>
              <a:off x="6477000" y="2778093"/>
              <a:ext cx="457200" cy="0"/>
            </a:xfrm>
            <a:prstGeom prst="straightConnector1">
              <a:avLst/>
            </a:prstGeom>
            <a:noFill/>
            <a:ln w="63500" cap="flat" cmpd="sng">
              <a:solidFill>
                <a:schemeClr val="dk1">
                  <a:alpha val="84705"/>
                </a:schemeClr>
              </a:solidFill>
              <a:prstDash val="solid"/>
              <a:round/>
              <a:headEnd type="none" w="med" len="med"/>
              <a:tailEnd type="none" w="med" len="med"/>
            </a:ln>
          </p:spPr>
        </p:cxnSp>
        <p:cxnSp>
          <p:nvCxnSpPr>
            <p:cNvPr id="670" name="Shape 670"/>
            <p:cNvCxnSpPr/>
            <p:nvPr/>
          </p:nvCxnSpPr>
          <p:spPr>
            <a:xfrm>
              <a:off x="6477000" y="2857341"/>
              <a:ext cx="457200" cy="0"/>
            </a:xfrm>
            <a:prstGeom prst="straightConnector1">
              <a:avLst/>
            </a:prstGeom>
            <a:noFill/>
            <a:ln w="63500" cap="flat" cmpd="sng">
              <a:solidFill>
                <a:schemeClr val="dk1">
                  <a:alpha val="84705"/>
                </a:schemeClr>
              </a:solidFill>
              <a:prstDash val="solid"/>
              <a:round/>
              <a:headEnd type="none" w="med" len="med"/>
              <a:tailEnd type="none" w="med" len="med"/>
            </a:ln>
          </p:spPr>
        </p:cxnSp>
        <p:cxnSp>
          <p:nvCxnSpPr>
            <p:cNvPr id="671" name="Shape 671"/>
            <p:cNvCxnSpPr/>
            <p:nvPr/>
          </p:nvCxnSpPr>
          <p:spPr>
            <a:xfrm>
              <a:off x="6477000" y="2930493"/>
              <a:ext cx="457200" cy="0"/>
            </a:xfrm>
            <a:prstGeom prst="straightConnector1">
              <a:avLst/>
            </a:prstGeom>
            <a:noFill/>
            <a:ln w="63500" cap="flat" cmpd="sng">
              <a:solidFill>
                <a:schemeClr val="dk1">
                  <a:alpha val="84705"/>
                </a:schemeClr>
              </a:solidFill>
              <a:prstDash val="solid"/>
              <a:round/>
              <a:headEnd type="none" w="med" len="med"/>
              <a:tailEnd type="none" w="med" len="med"/>
            </a:ln>
          </p:spPr>
        </p:cxnSp>
        <p:cxnSp>
          <p:nvCxnSpPr>
            <p:cNvPr id="672" name="Shape 672"/>
            <p:cNvCxnSpPr/>
            <p:nvPr/>
          </p:nvCxnSpPr>
          <p:spPr>
            <a:xfrm>
              <a:off x="6477000" y="3009741"/>
              <a:ext cx="457200" cy="0"/>
            </a:xfrm>
            <a:prstGeom prst="straightConnector1">
              <a:avLst/>
            </a:prstGeom>
            <a:noFill/>
            <a:ln w="63500" cap="flat" cmpd="sng">
              <a:solidFill>
                <a:schemeClr val="dk1">
                  <a:alpha val="84705"/>
                </a:schemeClr>
              </a:solidFill>
              <a:prstDash val="solid"/>
              <a:round/>
              <a:headEnd type="none" w="med" len="med"/>
              <a:tailEnd type="none" w="med" len="med"/>
            </a:ln>
          </p:spPr>
        </p:cxnSp>
        <p:cxnSp>
          <p:nvCxnSpPr>
            <p:cNvPr id="673" name="Shape 673"/>
            <p:cNvCxnSpPr/>
            <p:nvPr/>
          </p:nvCxnSpPr>
          <p:spPr>
            <a:xfrm>
              <a:off x="6477000" y="3082893"/>
              <a:ext cx="457200" cy="0"/>
            </a:xfrm>
            <a:prstGeom prst="straightConnector1">
              <a:avLst/>
            </a:prstGeom>
            <a:noFill/>
            <a:ln w="63500" cap="flat" cmpd="sng">
              <a:solidFill>
                <a:schemeClr val="dk1">
                  <a:alpha val="84705"/>
                </a:schemeClr>
              </a:solidFill>
              <a:prstDash val="solid"/>
              <a:round/>
              <a:headEnd type="none" w="med" len="med"/>
              <a:tailEnd type="none" w="med" len="med"/>
            </a:ln>
          </p:spPr>
        </p:cxnSp>
      </p:grpSp>
      <p:pic>
        <p:nvPicPr>
          <p:cNvPr id="674" name="Shape 674"/>
          <p:cNvPicPr preferRelativeResize="0"/>
          <p:nvPr/>
        </p:nvPicPr>
        <p:blipFill rotWithShape="1">
          <a:blip r:embed="rId5">
            <a:alphaModFix/>
          </a:blip>
          <a:srcRect/>
          <a:stretch/>
        </p:blipFill>
        <p:spPr>
          <a:xfrm>
            <a:off x="647700" y="1196577"/>
            <a:ext cx="3924299" cy="2064543"/>
          </a:xfrm>
          <a:prstGeom prst="rect">
            <a:avLst/>
          </a:prstGeom>
          <a:noFill/>
          <a:ln w="9525" cap="flat" cmpd="sng">
            <a:solidFill>
              <a:schemeClr val="dk1"/>
            </a:solidFill>
            <a:prstDash val="solid"/>
            <a:miter/>
            <a:headEnd type="none" w="med" len="med"/>
            <a:tailEnd type="none" w="med" len="med"/>
          </a:ln>
          <a:effectLst>
            <a:outerShdw dist="35921" dir="2700000" algn="ctr" rotWithShape="0">
              <a:schemeClr val="lt2"/>
            </a:outerShdw>
          </a:effectLst>
        </p:spPr>
      </p:pic>
      <p:pic>
        <p:nvPicPr>
          <p:cNvPr id="675" name="Shape 675"/>
          <p:cNvPicPr preferRelativeResize="0"/>
          <p:nvPr/>
        </p:nvPicPr>
        <p:blipFill rotWithShape="1">
          <a:blip r:embed="rId6">
            <a:alphaModFix/>
          </a:blip>
          <a:srcRect/>
          <a:stretch/>
        </p:blipFill>
        <p:spPr>
          <a:xfrm>
            <a:off x="4795837" y="870249"/>
            <a:ext cx="3819525" cy="3493293"/>
          </a:xfrm>
          <a:prstGeom prst="rect">
            <a:avLst/>
          </a:prstGeom>
          <a:noFill/>
          <a:ln w="9525" cap="flat" cmpd="sng">
            <a:solidFill>
              <a:schemeClr val="dk1"/>
            </a:solidFill>
            <a:prstDash val="solid"/>
            <a:miter/>
            <a:headEnd type="none" w="med" len="med"/>
            <a:tailEnd type="none" w="med" len="med"/>
          </a:ln>
          <a:effectLst>
            <a:outerShdw dist="35921" dir="2700000" algn="ctr" rotWithShape="0">
              <a:schemeClr val="lt2"/>
            </a:outerShdw>
          </a:effectLst>
        </p:spPr>
      </p:pic>
      <p:sp>
        <p:nvSpPr>
          <p:cNvPr id="676" name="Shape 676"/>
          <p:cNvSpPr txBox="1"/>
          <p:nvPr/>
        </p:nvSpPr>
        <p:spPr>
          <a:xfrm>
            <a:off x="914400" y="742950"/>
            <a:ext cx="630237" cy="3452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a:solidFill>
                  <a:schemeClr val="dk1"/>
                </a:solidFill>
                <a:latin typeface="Calibri"/>
                <a:ea typeface="Calibri"/>
                <a:cs typeface="Calibri"/>
                <a:sym typeface="Calibri"/>
              </a:rPr>
              <a:t>RN</a:t>
            </a:r>
          </a:p>
        </p:txBody>
      </p:sp>
      <p:sp>
        <p:nvSpPr>
          <p:cNvPr id="677" name="Shape 677"/>
          <p:cNvSpPr txBox="1"/>
          <p:nvPr/>
        </p:nvSpPr>
        <p:spPr>
          <a:xfrm>
            <a:off x="7010400" y="514350"/>
            <a:ext cx="819150" cy="34647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a:solidFill>
                  <a:schemeClr val="dk1"/>
                </a:solidFill>
                <a:latin typeface="Calibri"/>
                <a:ea typeface="Calibri"/>
                <a:cs typeface="Calibri"/>
                <a:sym typeface="Calibri"/>
              </a:rPr>
              <a:t>PCP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75"/>
                                        </p:tgtEl>
                                        <p:attrNameLst>
                                          <p:attrName>style.visibility</p:attrName>
                                        </p:attrNameLst>
                                      </p:cBhvr>
                                      <p:to>
                                        <p:strVal val="visible"/>
                                      </p:to>
                                    </p:set>
                                    <p:anim calcmode="lin" valueType="num">
                                      <p:cBhvr additive="base">
                                        <p:cTn id="7" dur="500"/>
                                        <p:tgtEl>
                                          <p:spTgt spid="675"/>
                                        </p:tgtEl>
                                        <p:attrNameLst>
                                          <p:attrName>ppt_w</p:attrName>
                                        </p:attrNameLst>
                                      </p:cBhvr>
                                      <p:tavLst>
                                        <p:tav tm="0">
                                          <p:val>
                                            <p:strVal val="0"/>
                                          </p:val>
                                        </p:tav>
                                        <p:tav tm="100000">
                                          <p:val>
                                            <p:strVal val="#ppt_w"/>
                                          </p:val>
                                        </p:tav>
                                      </p:tavLst>
                                    </p:anim>
                                    <p:anim calcmode="lin" valueType="num">
                                      <p:cBhvr additive="base">
                                        <p:cTn id="8" dur="500"/>
                                        <p:tgtEl>
                                          <p:spTgt spid="67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74"/>
                                        </p:tgtEl>
                                        <p:attrNameLst>
                                          <p:attrName>style.visibility</p:attrName>
                                        </p:attrNameLst>
                                      </p:cBhvr>
                                      <p:to>
                                        <p:strVal val="visible"/>
                                      </p:to>
                                    </p:set>
                                    <p:anim calcmode="lin" valueType="num">
                                      <p:cBhvr additive="base">
                                        <p:cTn id="11" dur="500"/>
                                        <p:tgtEl>
                                          <p:spTgt spid="674"/>
                                        </p:tgtEl>
                                        <p:attrNameLst>
                                          <p:attrName>ppt_w</p:attrName>
                                        </p:attrNameLst>
                                      </p:cBhvr>
                                      <p:tavLst>
                                        <p:tav tm="0">
                                          <p:val>
                                            <p:strVal val="0"/>
                                          </p:val>
                                        </p:tav>
                                        <p:tav tm="100000">
                                          <p:val>
                                            <p:strVal val="#ppt_w"/>
                                          </p:val>
                                        </p:tav>
                                      </p:tavLst>
                                    </p:anim>
                                    <p:anim calcmode="lin" valueType="num">
                                      <p:cBhvr additive="base">
                                        <p:cTn id="12" dur="500"/>
                                        <p:tgtEl>
                                          <p:spTgt spid="67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Shape 682"/>
          <p:cNvSpPr txBox="1">
            <a:spLocks noGrp="1"/>
          </p:cNvSpPr>
          <p:nvPr>
            <p:ph type="title"/>
          </p:nvPr>
        </p:nvSpPr>
        <p:spPr>
          <a:xfrm>
            <a:off x="463725" y="451775"/>
            <a:ext cx="8305800" cy="365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3959" b="0" i="0" u="none" strike="noStrike" cap="none">
                <a:solidFill>
                  <a:schemeClr val="dk1"/>
                </a:solidFill>
                <a:latin typeface="Calibri"/>
                <a:ea typeface="Calibri"/>
                <a:cs typeface="Calibri"/>
                <a:sym typeface="Calibri"/>
              </a:rPr>
              <a:t>Patient Story</a:t>
            </a:r>
          </a:p>
        </p:txBody>
      </p:sp>
      <p:sp>
        <p:nvSpPr>
          <p:cNvPr id="683" name="Shape 683"/>
          <p:cNvSpPr txBox="1">
            <a:spLocks noGrp="1"/>
          </p:cNvSpPr>
          <p:nvPr>
            <p:ph type="body" idx="1"/>
          </p:nvPr>
        </p:nvSpPr>
        <p:spPr>
          <a:xfrm>
            <a:off x="186000" y="1192975"/>
            <a:ext cx="8823300" cy="3709200"/>
          </a:xfrm>
          <a:prstGeom prst="rect">
            <a:avLst/>
          </a:prstGeom>
          <a:noFill/>
          <a:ln>
            <a:noFill/>
          </a:ln>
        </p:spPr>
        <p:txBody>
          <a:bodyPr lIns="91425" tIns="45700" rIns="91425" bIns="45700" anchor="t" anchorCtr="0">
            <a:noAutofit/>
          </a:bodyPr>
          <a:lstStyle/>
          <a:p>
            <a:pPr marL="342900" marR="0" lvl="0" indent="-300037" algn="l" rtl="0">
              <a:lnSpc>
                <a:spcPct val="80000"/>
              </a:lnSpc>
              <a:spcBef>
                <a:spcPts val="0"/>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B. is a 48 yr old African American single woman that suffers from Somatoform disorder, anxiety disorder with panic and mild cognitive deficits as evidenced on Basic MOCA and neuropsych evaluation.</a:t>
            </a:r>
          </a:p>
          <a:p>
            <a:pPr marL="342900" marR="0" lvl="0" indent="-300037" algn="l" rtl="0">
              <a:lnSpc>
                <a:spcPct val="80000"/>
              </a:lnSpc>
              <a:spcBef>
                <a:spcPts val="495"/>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Her adult son and daughter live with her in a Section 8 Apartment in Cambridge,  Ma.  She has an 88 yr old mother that is a retired nurse. Her family is supportive.</a:t>
            </a:r>
          </a:p>
          <a:p>
            <a:pPr marL="342900" marR="0" lvl="0" indent="-300037" algn="l" rtl="0">
              <a:lnSpc>
                <a:spcPct val="80000"/>
              </a:lnSpc>
              <a:spcBef>
                <a:spcPts val="495"/>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B. was presenting to TCH ED </a:t>
            </a:r>
            <a:r>
              <a:rPr lang="en" sz="1800" b="1" i="0" u="none" strike="noStrike" cap="none">
                <a:solidFill>
                  <a:schemeClr val="dk1"/>
                </a:solidFill>
                <a:latin typeface="Calibri"/>
                <a:ea typeface="Calibri"/>
                <a:cs typeface="Calibri"/>
                <a:sym typeface="Calibri"/>
              </a:rPr>
              <a:t>every single evening </a:t>
            </a:r>
            <a:r>
              <a:rPr lang="en" sz="1800" b="0" i="0" u="none" strike="noStrike" cap="none">
                <a:solidFill>
                  <a:schemeClr val="dk1"/>
                </a:solidFill>
                <a:latin typeface="Calibri"/>
                <a:ea typeface="Calibri"/>
                <a:cs typeface="Calibri"/>
                <a:sym typeface="Calibri"/>
              </a:rPr>
              <a:t>between 7pm-12am for many years for various somatic complaints- SOB, dizziness, headaches, asthma (which she does not have), chest pain, pharyngitis, nasal congestion etc.</a:t>
            </a:r>
          </a:p>
          <a:p>
            <a:pPr marL="342900" marR="0" lvl="0" indent="-300037" algn="l" rtl="0">
              <a:lnSpc>
                <a:spcPct val="80000"/>
              </a:lnSpc>
              <a:spcBef>
                <a:spcPts val="495"/>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B. refuses to engage with psychiatrists or social workers in the ED or in PCP office. She feels all of her concerns are medical in nature.</a:t>
            </a:r>
          </a:p>
          <a:p>
            <a:pPr marL="342900" marR="0" lvl="0" indent="-300037" algn="l" rtl="0">
              <a:lnSpc>
                <a:spcPct val="80000"/>
              </a:lnSpc>
              <a:spcBef>
                <a:spcPts val="495"/>
              </a:spcBef>
              <a:spcAft>
                <a:spcPts val="0"/>
              </a:spcAft>
              <a:buClr>
                <a:schemeClr val="dk1"/>
              </a:buClr>
              <a:buSzPct val="100000"/>
              <a:buFont typeface="Arial"/>
              <a:buChar char="•"/>
            </a:pPr>
            <a:r>
              <a:rPr lang="en" sz="1800" b="0" i="0" u="none" strike="noStrike" cap="none">
                <a:solidFill>
                  <a:schemeClr val="dk1"/>
                </a:solidFill>
                <a:latin typeface="Calibri"/>
                <a:ea typeface="Calibri"/>
                <a:cs typeface="Calibri"/>
                <a:sym typeface="Calibri"/>
              </a:rPr>
              <a:t>B. claims that her family does not think it is unusual for her to go to the ED every day.</a:t>
            </a:r>
          </a:p>
          <a:p>
            <a:pPr marL="342900" marR="0" lvl="0" indent="-342900" algn="l" rtl="0">
              <a:lnSpc>
                <a:spcPct val="80000"/>
              </a:lnSpc>
              <a:spcBef>
                <a:spcPts val="440"/>
              </a:spcBef>
              <a:spcAft>
                <a:spcPts val="0"/>
              </a:spcAft>
              <a:buClr>
                <a:schemeClr val="dk1"/>
              </a:buClr>
              <a:buSzPct val="122222"/>
              <a:buFont typeface="Arial"/>
              <a:buNone/>
            </a:pPr>
            <a:endParaRPr sz="18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352"/>
              </a:spcBef>
              <a:buClr>
                <a:schemeClr val="dk1"/>
              </a:buClr>
              <a:buSzPct val="97777"/>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Shape 688"/>
          <p:cNvSpPr txBox="1">
            <a:spLocks noGrp="1"/>
          </p:cNvSpPr>
          <p:nvPr>
            <p:ph type="title"/>
          </p:nvPr>
        </p:nvSpPr>
        <p:spPr>
          <a:xfrm>
            <a:off x="457200" y="114300"/>
            <a:ext cx="8229600" cy="53697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3959" b="0" i="0" u="none" strike="noStrike" cap="none">
                <a:solidFill>
                  <a:schemeClr val="dk1"/>
                </a:solidFill>
                <a:latin typeface="Calibri"/>
                <a:ea typeface="Calibri"/>
                <a:cs typeface="Calibri"/>
                <a:sym typeface="Calibri"/>
              </a:rPr>
              <a:t>Intervention</a:t>
            </a:r>
          </a:p>
        </p:txBody>
      </p:sp>
      <p:sp>
        <p:nvSpPr>
          <p:cNvPr id="689" name="Shape 689"/>
          <p:cNvSpPr txBox="1">
            <a:spLocks noGrp="1"/>
          </p:cNvSpPr>
          <p:nvPr>
            <p:ph type="body" idx="1"/>
          </p:nvPr>
        </p:nvSpPr>
        <p:spPr>
          <a:xfrm>
            <a:off x="152400" y="769250"/>
            <a:ext cx="8837400" cy="4145700"/>
          </a:xfrm>
          <a:prstGeom prst="rect">
            <a:avLst/>
          </a:prstGeom>
          <a:noFill/>
          <a:ln>
            <a:noFill/>
          </a:ln>
        </p:spPr>
        <p:txBody>
          <a:bodyPr lIns="91425" tIns="45700" rIns="91425" bIns="45700" anchor="t" anchorCtr="0">
            <a:noAutofit/>
          </a:bodyPr>
          <a:lstStyle/>
          <a:p>
            <a:pPr marL="342900" marR="0" lvl="0" indent="-330200" algn="l" rtl="0">
              <a:lnSpc>
                <a:spcPct val="80000"/>
              </a:lnSpc>
              <a:spcBef>
                <a:spcPts val="0"/>
              </a:spcBef>
              <a:spcAft>
                <a:spcPts val="0"/>
              </a:spcAft>
              <a:buClr>
                <a:schemeClr val="dk1"/>
              </a:buClr>
              <a:buSzPct val="100000"/>
              <a:buFont typeface="Arial"/>
              <a:buChar char="•"/>
            </a:pPr>
            <a:r>
              <a:rPr lang="en" sz="1400" b="0" i="0" u="none" strike="noStrike" cap="none">
                <a:solidFill>
                  <a:schemeClr val="dk1"/>
                </a:solidFill>
                <a:latin typeface="Calibri"/>
                <a:ea typeface="Calibri"/>
                <a:cs typeface="Calibri"/>
                <a:sym typeface="Calibri"/>
              </a:rPr>
              <a:t>A groups of clinicians decided to have monthly 30 minute conference calls to discuss case with goal of decreasing ED visits and to instead increase PCP office calls and visits. The group consists of the director of the CCM Dept, B’s CCM, and the Chief of Medicine at Cambridge Hospital, the ED Nurse Manager, CFH PCP and psychiatrist.</a:t>
            </a:r>
          </a:p>
          <a:p>
            <a:pPr marL="342900" marR="0" lvl="0" indent="-342900" algn="l" rtl="0">
              <a:lnSpc>
                <a:spcPct val="80000"/>
              </a:lnSpc>
              <a:spcBef>
                <a:spcPts val="320"/>
              </a:spcBef>
              <a:spcAft>
                <a:spcPts val="0"/>
              </a:spcAft>
              <a:buClr>
                <a:schemeClr val="dk1"/>
              </a:buClr>
              <a:buSzPct val="114285"/>
              <a:buFont typeface="Arial"/>
              <a:buNone/>
            </a:pPr>
            <a:endParaRPr sz="1400" b="0" i="0" u="none" strike="noStrike" cap="none">
              <a:solidFill>
                <a:schemeClr val="dk1"/>
              </a:solidFill>
              <a:latin typeface="Calibri"/>
              <a:ea typeface="Calibri"/>
              <a:cs typeface="Calibri"/>
              <a:sym typeface="Calibri"/>
            </a:endParaRPr>
          </a:p>
          <a:p>
            <a:pPr marL="342900" marR="0" lvl="0" indent="-330200" algn="l" rtl="0">
              <a:lnSpc>
                <a:spcPct val="80000"/>
              </a:lnSpc>
              <a:spcBef>
                <a:spcPts val="320"/>
              </a:spcBef>
              <a:spcAft>
                <a:spcPts val="0"/>
              </a:spcAft>
              <a:buClr>
                <a:schemeClr val="dk1"/>
              </a:buClr>
              <a:buSzPct val="100000"/>
              <a:buFont typeface="Arial"/>
              <a:buChar char="•"/>
            </a:pPr>
            <a:r>
              <a:rPr lang="en" sz="1400" b="1" i="0" u="none" strike="noStrike" cap="none">
                <a:solidFill>
                  <a:schemeClr val="dk1"/>
                </a:solidFill>
                <a:latin typeface="Calibri"/>
                <a:ea typeface="Calibri"/>
                <a:cs typeface="Calibri"/>
                <a:sym typeface="Calibri"/>
              </a:rPr>
              <a:t>Medical Team goals:</a:t>
            </a:r>
            <a:r>
              <a:rPr lang="en" sz="1400" b="0" i="0" u="none" strike="noStrike" cap="none">
                <a:solidFill>
                  <a:schemeClr val="dk1"/>
                </a:solidFill>
                <a:latin typeface="Calibri"/>
                <a:ea typeface="Calibri"/>
                <a:cs typeface="Calibri"/>
                <a:sym typeface="Calibri"/>
              </a:rPr>
              <a:t>  To improve her quality of life by engaging B. in more community, family, and social activities in order to divert B’s care-seeking energies to more family—focused and social activities.</a:t>
            </a:r>
          </a:p>
          <a:p>
            <a:pPr marL="342900" marR="0" lvl="0" indent="-330200" algn="l" rtl="0">
              <a:lnSpc>
                <a:spcPct val="80000"/>
              </a:lnSpc>
              <a:spcBef>
                <a:spcPts val="320"/>
              </a:spcBef>
              <a:spcAft>
                <a:spcPts val="0"/>
              </a:spcAft>
              <a:buClr>
                <a:schemeClr val="dk1"/>
              </a:buClr>
              <a:buSzPct val="100000"/>
              <a:buFont typeface="Arial"/>
              <a:buChar char="•"/>
            </a:pPr>
            <a:r>
              <a:rPr lang="en" sz="1400" b="1" i="0" u="none" strike="noStrike" cap="none">
                <a:solidFill>
                  <a:schemeClr val="dk1"/>
                </a:solidFill>
                <a:latin typeface="Calibri"/>
                <a:ea typeface="Calibri"/>
                <a:cs typeface="Calibri"/>
                <a:sym typeface="Calibri"/>
              </a:rPr>
              <a:t>B’s Care Plan goals: </a:t>
            </a:r>
            <a:r>
              <a:rPr lang="en" sz="1400" b="0" i="0" u="none" strike="noStrike" cap="none">
                <a:solidFill>
                  <a:schemeClr val="dk1"/>
                </a:solidFill>
                <a:latin typeface="Calibri"/>
                <a:ea typeface="Calibri"/>
                <a:cs typeface="Calibri"/>
                <a:sym typeface="Calibri"/>
              </a:rPr>
              <a:t>To spend more time with friends and family doing fun things, like dancing at night clubs, going to parties, shopping and going to free events in the community such as music festivals.</a:t>
            </a:r>
          </a:p>
          <a:p>
            <a:pPr marL="342900" marR="0" lvl="0" indent="-330200" algn="l" rtl="0">
              <a:lnSpc>
                <a:spcPct val="80000"/>
              </a:lnSpc>
              <a:spcBef>
                <a:spcPts val="320"/>
              </a:spcBef>
              <a:spcAft>
                <a:spcPts val="0"/>
              </a:spcAft>
              <a:buClr>
                <a:schemeClr val="dk1"/>
              </a:buClr>
              <a:buSzPct val="100000"/>
              <a:buFont typeface="Arial"/>
              <a:buChar char="•"/>
            </a:pPr>
            <a:r>
              <a:rPr lang="en" sz="1400" b="1" i="0" u="none" strike="noStrike" cap="none">
                <a:solidFill>
                  <a:schemeClr val="dk1"/>
                </a:solidFill>
                <a:latin typeface="Calibri"/>
                <a:ea typeface="Calibri"/>
                <a:cs typeface="Calibri"/>
                <a:sym typeface="Calibri"/>
              </a:rPr>
              <a:t>CCM’s role: </a:t>
            </a:r>
            <a:r>
              <a:rPr lang="en" sz="1400" b="0" i="0" u="none" strike="noStrike" cap="none">
                <a:solidFill>
                  <a:schemeClr val="dk1"/>
                </a:solidFill>
                <a:latin typeface="Calibri"/>
                <a:ea typeface="Calibri"/>
                <a:cs typeface="Calibri"/>
                <a:sym typeface="Calibri"/>
              </a:rPr>
              <a:t>B. agreed to meet with CCM at PCP office regularly to work towards these Care Plan goals. CCM educated patient on websites to use to find free events. Gather more information about her personal life to determine if she is trying to avoid something by going to the ED every evening.</a:t>
            </a:r>
          </a:p>
          <a:p>
            <a:pPr marL="342900" marR="0" lvl="0" indent="-330200" algn="l" rtl="0">
              <a:lnSpc>
                <a:spcPct val="80000"/>
              </a:lnSpc>
              <a:spcBef>
                <a:spcPts val="320"/>
              </a:spcBef>
              <a:spcAft>
                <a:spcPts val="0"/>
              </a:spcAft>
              <a:buClr>
                <a:schemeClr val="dk1"/>
              </a:buClr>
              <a:buSzPct val="100000"/>
              <a:buFont typeface="Arial"/>
              <a:buChar char="•"/>
            </a:pPr>
            <a:r>
              <a:rPr lang="en" sz="1400" b="1" i="0" u="none" strike="noStrike" cap="none">
                <a:solidFill>
                  <a:schemeClr val="dk1"/>
                </a:solidFill>
                <a:latin typeface="Calibri"/>
                <a:ea typeface="Calibri"/>
                <a:cs typeface="Calibri"/>
                <a:sym typeface="Calibri"/>
              </a:rPr>
              <a:t>ED’s role: </a:t>
            </a:r>
            <a:r>
              <a:rPr lang="en" sz="1400" b="0" i="0" u="none" strike="noStrike" cap="none">
                <a:solidFill>
                  <a:schemeClr val="dk1"/>
                </a:solidFill>
                <a:latin typeface="Calibri"/>
                <a:ea typeface="Calibri"/>
                <a:cs typeface="Calibri"/>
                <a:sym typeface="Calibri"/>
              </a:rPr>
              <a:t>As medically appropriate, limit B’s physical exam to address the presenting symptoms (e.g. not examining her ears unless that is medically indicated). Disrupting “the tension release” of going to the ED. The PES Social Worker will meet with B. prior to the ED’s physical exam if medically appropriate</a:t>
            </a:r>
          </a:p>
          <a:p>
            <a:pPr marL="342900" marR="0" lvl="0" indent="-342900" algn="l" rtl="0">
              <a:lnSpc>
                <a:spcPct val="80000"/>
              </a:lnSpc>
              <a:spcBef>
                <a:spcPts val="320"/>
              </a:spcBef>
              <a:spcAft>
                <a:spcPts val="0"/>
              </a:spcAft>
              <a:buClr>
                <a:schemeClr val="dk1"/>
              </a:buClr>
              <a:buSzPct val="114285"/>
              <a:buFont typeface="Arial"/>
              <a:buNone/>
            </a:pPr>
            <a:endParaRPr sz="1400" b="0" i="0" u="none" strike="noStrike" cap="none">
              <a:solidFill>
                <a:schemeClr val="dk1"/>
              </a:solidFill>
              <a:latin typeface="Calibri"/>
              <a:ea typeface="Calibri"/>
              <a:cs typeface="Calibri"/>
              <a:sym typeface="Calibri"/>
            </a:endParaRPr>
          </a:p>
          <a:p>
            <a:pPr marL="342900" marR="0" lvl="0" indent="-330200" algn="l" rtl="0">
              <a:lnSpc>
                <a:spcPct val="80000"/>
              </a:lnSpc>
              <a:spcBef>
                <a:spcPts val="320"/>
              </a:spcBef>
              <a:spcAft>
                <a:spcPts val="0"/>
              </a:spcAft>
              <a:buClr>
                <a:schemeClr val="dk1"/>
              </a:buClr>
              <a:buSzPct val="100000"/>
              <a:buFont typeface="Arial"/>
              <a:buChar char="•"/>
            </a:pPr>
            <a:r>
              <a:rPr lang="en" sz="1400" b="1" i="0" u="none" strike="noStrike" cap="none">
                <a:solidFill>
                  <a:schemeClr val="dk1"/>
                </a:solidFill>
                <a:latin typeface="Calibri"/>
                <a:ea typeface="Calibri"/>
                <a:cs typeface="Calibri"/>
                <a:sym typeface="Calibri"/>
              </a:rPr>
              <a:t>PCP team’s role: </a:t>
            </a:r>
            <a:r>
              <a:rPr lang="en" sz="1400" b="0" i="0" u="none" strike="noStrike" cap="none">
                <a:solidFill>
                  <a:schemeClr val="dk1"/>
                </a:solidFill>
                <a:latin typeface="Calibri"/>
                <a:ea typeface="Calibri"/>
                <a:cs typeface="Calibri"/>
                <a:sym typeface="Calibri"/>
              </a:rPr>
              <a:t>regularly schedule primary care visits in order to replace ED use and build trust and rapport.  Page psychiatrist to meet with B. whenever he is available. Psychiatrist only met with her once briefly to introduce himself, but she refused to meet with him again.</a:t>
            </a:r>
          </a:p>
          <a:p>
            <a:pPr marL="342900" marR="0" lvl="0" indent="-342900" algn="l" rtl="0">
              <a:lnSpc>
                <a:spcPct val="80000"/>
              </a:lnSpc>
              <a:spcBef>
                <a:spcPts val="256"/>
              </a:spcBef>
              <a:spcAft>
                <a:spcPts val="0"/>
              </a:spcAft>
              <a:buClr>
                <a:schemeClr val="dk1"/>
              </a:buClr>
              <a:buSzPct val="98461"/>
              <a:buFont typeface="Arial"/>
              <a:buNone/>
            </a:pPr>
            <a:endParaRPr sz="128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256"/>
              </a:spcBef>
              <a:spcAft>
                <a:spcPts val="0"/>
              </a:spcAft>
              <a:buClr>
                <a:schemeClr val="dk1"/>
              </a:buClr>
              <a:buSzPct val="98461"/>
              <a:buFont typeface="Arial"/>
              <a:buNone/>
            </a:pPr>
            <a:endParaRPr sz="128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256"/>
              </a:spcBef>
              <a:buClr>
                <a:schemeClr val="dk1"/>
              </a:buClr>
              <a:buSzPct val="98461"/>
              <a:buFont typeface="Arial"/>
              <a:buNone/>
            </a:pPr>
            <a:endParaRPr sz="1280" b="0" i="0" u="none" strike="noStrike" cap="non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Shape 694"/>
          <p:cNvSpPr txBox="1">
            <a:spLocks noGrp="1"/>
          </p:cNvSpPr>
          <p:nvPr>
            <p:ph type="title"/>
          </p:nvPr>
        </p:nvSpPr>
        <p:spPr>
          <a:xfrm>
            <a:off x="457200" y="205978"/>
            <a:ext cx="8229600" cy="857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chemeClr val="dk1"/>
                </a:solidFill>
                <a:latin typeface="Calibri"/>
                <a:ea typeface="Calibri"/>
                <a:cs typeface="Calibri"/>
                <a:sym typeface="Calibri"/>
              </a:rPr>
              <a:t>Results</a:t>
            </a:r>
          </a:p>
        </p:txBody>
      </p:sp>
      <p:sp>
        <p:nvSpPr>
          <p:cNvPr id="695" name="Shape 695"/>
          <p:cNvSpPr txBox="1">
            <a:spLocks noGrp="1"/>
          </p:cNvSpPr>
          <p:nvPr>
            <p:ph type="body" idx="1"/>
          </p:nvPr>
        </p:nvSpPr>
        <p:spPr>
          <a:xfrm>
            <a:off x="84750" y="971550"/>
            <a:ext cx="8830800" cy="4119900"/>
          </a:xfrm>
          <a:prstGeom prst="rect">
            <a:avLst/>
          </a:prstGeom>
          <a:noFill/>
          <a:ln>
            <a:noFill/>
          </a:ln>
        </p:spPr>
        <p:txBody>
          <a:bodyPr lIns="91425" tIns="45700" rIns="91425" bIns="45700" anchor="t" anchorCtr="0">
            <a:noAutofit/>
          </a:bodyPr>
          <a:lstStyle/>
          <a:p>
            <a:pPr marL="342900" marR="0" lvl="0" indent="-320040" algn="l" rtl="0">
              <a:lnSpc>
                <a:spcPct val="80000"/>
              </a:lnSpc>
              <a:spcBef>
                <a:spcPts val="0"/>
              </a:spcBef>
              <a:spcAft>
                <a:spcPts val="0"/>
              </a:spcAft>
              <a:buClr>
                <a:schemeClr val="dk1"/>
              </a:buClr>
              <a:buSzPct val="100000"/>
              <a:buFont typeface="Arial"/>
              <a:buChar char="•"/>
            </a:pPr>
            <a:r>
              <a:rPr lang="en" sz="1400" b="0" i="0" u="none" strike="noStrike" cap="none">
                <a:solidFill>
                  <a:schemeClr val="dk1"/>
                </a:solidFill>
                <a:latin typeface="Calibri"/>
                <a:ea typeface="Calibri"/>
                <a:cs typeface="Calibri"/>
                <a:sym typeface="Calibri"/>
              </a:rPr>
              <a:t>B</a:t>
            </a:r>
            <a:r>
              <a:rPr lang="en" sz="1400" b="1" i="0" u="none" strike="noStrike" cap="none">
                <a:solidFill>
                  <a:schemeClr val="dk1"/>
                </a:solidFill>
                <a:latin typeface="Calibri"/>
                <a:ea typeface="Calibri"/>
                <a:cs typeface="Calibri"/>
                <a:sym typeface="Calibri"/>
              </a:rPr>
              <a:t>. did not use the ED from 7/9-8/27/16</a:t>
            </a:r>
            <a:r>
              <a:rPr lang="en" sz="1400" b="0" i="0" u="none" strike="noStrike" cap="none">
                <a:solidFill>
                  <a:schemeClr val="dk1"/>
                </a:solidFill>
                <a:latin typeface="Calibri"/>
                <a:ea typeface="Calibri"/>
                <a:cs typeface="Calibri"/>
                <a:sym typeface="Calibri"/>
              </a:rPr>
              <a:t>. Since this time she has only been to the ED 3x and once was s/p MVA.</a:t>
            </a:r>
          </a:p>
          <a:p>
            <a:pPr marL="342900" marR="0" lvl="0" indent="-320040" algn="ctr" rtl="0">
              <a:lnSpc>
                <a:spcPct val="80000"/>
              </a:lnSpc>
              <a:spcBef>
                <a:spcPts val="352"/>
              </a:spcBef>
              <a:spcAft>
                <a:spcPts val="0"/>
              </a:spcAft>
              <a:buClr>
                <a:schemeClr val="dk1"/>
              </a:buClr>
              <a:buSzPct val="100000"/>
              <a:buFont typeface="Arial"/>
              <a:buChar char="•"/>
            </a:pPr>
            <a:r>
              <a:rPr lang="en" sz="1400" b="0" i="0" u="none" strike="noStrike" cap="none">
                <a:solidFill>
                  <a:schemeClr val="dk1"/>
                </a:solidFill>
                <a:latin typeface="Calibri"/>
                <a:ea typeface="Calibri"/>
                <a:cs typeface="Calibri"/>
                <a:sym typeface="Calibri"/>
              </a:rPr>
              <a:t>Still not perfect!</a:t>
            </a:r>
          </a:p>
          <a:p>
            <a:pPr marL="342900" marR="0" lvl="0" indent="-320040" algn="l" rtl="0">
              <a:lnSpc>
                <a:spcPct val="80000"/>
              </a:lnSpc>
              <a:spcBef>
                <a:spcPts val="352"/>
              </a:spcBef>
              <a:spcAft>
                <a:spcPts val="0"/>
              </a:spcAft>
              <a:buClr>
                <a:schemeClr val="dk1"/>
              </a:buClr>
              <a:buSzPct val="100000"/>
              <a:buFont typeface="Arial"/>
              <a:buChar char="•"/>
            </a:pPr>
            <a:r>
              <a:rPr lang="en" sz="1400" b="0" i="0" u="none" strike="noStrike" cap="none">
                <a:solidFill>
                  <a:schemeClr val="dk1"/>
                </a:solidFill>
                <a:latin typeface="Calibri"/>
                <a:ea typeface="Calibri"/>
                <a:cs typeface="Calibri"/>
                <a:sym typeface="Calibri"/>
              </a:rPr>
              <a:t>She feels that the ED staff is harassing her (by encouraging her to engage with PES staff) and calling her racial slurs.  Patient relations are closely involved and has been reaching out to her.</a:t>
            </a:r>
          </a:p>
          <a:p>
            <a:pPr marL="342900" marR="0" lvl="0" indent="-320040" algn="l" rtl="0">
              <a:lnSpc>
                <a:spcPct val="80000"/>
              </a:lnSpc>
              <a:spcBef>
                <a:spcPts val="352"/>
              </a:spcBef>
              <a:spcAft>
                <a:spcPts val="0"/>
              </a:spcAft>
              <a:buClr>
                <a:schemeClr val="dk1"/>
              </a:buClr>
              <a:buSzPct val="100000"/>
              <a:buFont typeface="Arial"/>
              <a:buChar char="•"/>
            </a:pPr>
            <a:r>
              <a:rPr lang="en" sz="1400" b="0" i="0" u="none" strike="noStrike" cap="none">
                <a:solidFill>
                  <a:schemeClr val="dk1"/>
                </a:solidFill>
                <a:latin typeface="Calibri"/>
                <a:ea typeface="Calibri"/>
                <a:cs typeface="Calibri"/>
                <a:sym typeface="Calibri"/>
              </a:rPr>
              <a:t>Patient calls on call PCP physician each evening instead of going to the ED. Patient sees PA-C or PCP 1-3x per week. She feels well supported, but is concerned that her medical issues will get worse in the winter.</a:t>
            </a:r>
          </a:p>
          <a:p>
            <a:pPr marL="342900" marR="0" lvl="0" indent="-320040" algn="l" rtl="0">
              <a:lnSpc>
                <a:spcPct val="80000"/>
              </a:lnSpc>
              <a:spcBef>
                <a:spcPts val="352"/>
              </a:spcBef>
              <a:spcAft>
                <a:spcPts val="0"/>
              </a:spcAft>
              <a:buClr>
                <a:schemeClr val="dk1"/>
              </a:buClr>
              <a:buSzPct val="100000"/>
              <a:buFont typeface="Arial"/>
              <a:buChar char="•"/>
            </a:pPr>
            <a:r>
              <a:rPr lang="en" sz="1400" b="0" i="0" u="none" strike="noStrike" cap="none">
                <a:solidFill>
                  <a:schemeClr val="dk1"/>
                </a:solidFill>
                <a:latin typeface="Calibri"/>
                <a:ea typeface="Calibri"/>
                <a:cs typeface="Calibri"/>
                <a:sym typeface="Calibri"/>
              </a:rPr>
              <a:t>The medical team’s plan is to “de-medicalize” her before the winter begins. (i.e she had several normal PFTS, has never demonstrated any wheezing and does not have asthma). Assure her that her SOB will not get worse over the winter etc. </a:t>
            </a:r>
          </a:p>
          <a:p>
            <a:pPr marL="342900" marR="0" lvl="0" indent="-320040" algn="l" rtl="0">
              <a:lnSpc>
                <a:spcPct val="80000"/>
              </a:lnSpc>
              <a:spcBef>
                <a:spcPts val="352"/>
              </a:spcBef>
              <a:spcAft>
                <a:spcPts val="0"/>
              </a:spcAft>
              <a:buClr>
                <a:schemeClr val="dk1"/>
              </a:buClr>
              <a:buSzPct val="100000"/>
              <a:buFont typeface="Arial"/>
              <a:buChar char="•"/>
            </a:pPr>
            <a:r>
              <a:rPr lang="en" sz="1400" b="0" i="0" u="none" strike="noStrike" cap="none">
                <a:solidFill>
                  <a:schemeClr val="dk1"/>
                </a:solidFill>
                <a:latin typeface="Calibri"/>
                <a:ea typeface="Calibri"/>
                <a:cs typeface="Calibri"/>
                <a:sym typeface="Calibri"/>
              </a:rPr>
              <a:t>Her “only real medical issue is anemia”</a:t>
            </a:r>
          </a:p>
          <a:p>
            <a:pPr marL="342900" marR="0" lvl="0" indent="-320040" algn="l" rtl="0">
              <a:lnSpc>
                <a:spcPct val="80000"/>
              </a:lnSpc>
              <a:spcBef>
                <a:spcPts val="352"/>
              </a:spcBef>
              <a:spcAft>
                <a:spcPts val="0"/>
              </a:spcAft>
              <a:buClr>
                <a:schemeClr val="dk1"/>
              </a:buClr>
              <a:buSzPct val="100000"/>
              <a:buFont typeface="Arial"/>
              <a:buChar char="•"/>
            </a:pPr>
            <a:r>
              <a:rPr lang="en" sz="1400" b="0" i="0" u="none" strike="noStrike" cap="none">
                <a:solidFill>
                  <a:schemeClr val="dk1"/>
                </a:solidFill>
                <a:latin typeface="Calibri"/>
                <a:ea typeface="Calibri"/>
                <a:cs typeface="Calibri"/>
                <a:sym typeface="Calibri"/>
              </a:rPr>
              <a:t>B. reported to CCM that she has a verbally abusive boyfriend that she has had an “on and off” relationship with for the past 2-3yrs. He “couch surfs” and sometimes brings over another woman that he is seeing and she said that sometimes they would steal things like toilet paper and paper towels.  She reports having various altercations/restraining orders on the woman her boyfriend is seeing over the years.</a:t>
            </a:r>
          </a:p>
          <a:p>
            <a:pPr marL="342900" marR="0" lvl="0" indent="-320040" algn="l" rtl="0">
              <a:lnSpc>
                <a:spcPct val="80000"/>
              </a:lnSpc>
              <a:spcBef>
                <a:spcPts val="352"/>
              </a:spcBef>
              <a:spcAft>
                <a:spcPts val="0"/>
              </a:spcAft>
              <a:buClr>
                <a:schemeClr val="dk1"/>
              </a:buClr>
              <a:buSzPct val="100000"/>
              <a:buFont typeface="Arial"/>
              <a:buChar char="•"/>
            </a:pPr>
            <a:r>
              <a:rPr lang="en" sz="1400" b="0" i="0" u="none" strike="noStrike" cap="none">
                <a:solidFill>
                  <a:schemeClr val="dk1"/>
                </a:solidFill>
                <a:latin typeface="Calibri"/>
                <a:ea typeface="Calibri"/>
                <a:cs typeface="Calibri"/>
                <a:sym typeface="Calibri"/>
              </a:rPr>
              <a:t>CCM was able to get her to agree to meet with a clinical social worker to talk about her relationship issues, but then decided against it and refused to re schedule. She sees him much less and also sees another man intermittently that she met at a party.</a:t>
            </a:r>
          </a:p>
          <a:p>
            <a:pPr marL="342900" marR="0" lvl="0" indent="-342900" algn="l" rtl="0">
              <a:lnSpc>
                <a:spcPct val="80000"/>
              </a:lnSpc>
              <a:spcBef>
                <a:spcPts val="352"/>
              </a:spcBef>
              <a:buClr>
                <a:schemeClr val="dk1"/>
              </a:buClr>
              <a:buSzPct val="97777"/>
              <a:buFont typeface="Arial"/>
              <a:buNone/>
            </a:pPr>
            <a:endParaRPr sz="176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1447800" y="228600"/>
            <a:ext cx="6264300" cy="579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800" b="1" i="0" u="none" strike="noStrike" cap="none">
                <a:solidFill>
                  <a:srgbClr val="0066CC"/>
                </a:solidFill>
                <a:latin typeface="Garamond"/>
                <a:ea typeface="Garamond"/>
                <a:cs typeface="Garamond"/>
                <a:sym typeface="Garamond"/>
              </a:rPr>
              <a:t>Cambridge Health Alliance</a:t>
            </a:r>
          </a:p>
        </p:txBody>
      </p:sp>
      <p:sp>
        <p:nvSpPr>
          <p:cNvPr id="243" name="Shape 243"/>
          <p:cNvSpPr/>
          <p:nvPr/>
        </p:nvSpPr>
        <p:spPr>
          <a:xfrm>
            <a:off x="3048000" y="1828800"/>
            <a:ext cx="3124200" cy="2457300"/>
          </a:xfrm>
          <a:prstGeom prst="ellipse">
            <a:avLst/>
          </a:prstGeom>
          <a:solidFill>
            <a:schemeClr val="accen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2400">
                <a:solidFill>
                  <a:schemeClr val="dk1"/>
                </a:solidFill>
                <a:latin typeface="Arial"/>
                <a:ea typeface="Arial"/>
                <a:cs typeface="Arial"/>
                <a:sym typeface="Arial"/>
              </a:rPr>
              <a:t>Integrated care</a:t>
            </a:r>
          </a:p>
          <a:p>
            <a:pPr marL="0" marR="0" lvl="0" indent="0" algn="ctr" rtl="0">
              <a:spcBef>
                <a:spcPts val="0"/>
              </a:spcBef>
              <a:spcAft>
                <a:spcPts val="0"/>
              </a:spcAft>
              <a:buSzPct val="25000"/>
              <a:buNone/>
            </a:pPr>
            <a:r>
              <a:rPr lang="en" sz="2400">
                <a:solidFill>
                  <a:schemeClr val="dk1"/>
                </a:solidFill>
                <a:latin typeface="Arial"/>
                <a:ea typeface="Arial"/>
                <a:cs typeface="Arial"/>
                <a:sym typeface="Arial"/>
              </a:rPr>
              <a:t>delivery system serving</a:t>
            </a:r>
          </a:p>
          <a:p>
            <a:pPr marL="0" marR="0" lvl="0" indent="0" algn="ctr" rtl="0">
              <a:spcBef>
                <a:spcPts val="0"/>
              </a:spcBef>
              <a:spcAft>
                <a:spcPts val="0"/>
              </a:spcAft>
              <a:buSzPct val="25000"/>
              <a:buNone/>
            </a:pPr>
            <a:r>
              <a:rPr lang="en" sz="2400">
                <a:solidFill>
                  <a:schemeClr val="dk1"/>
                </a:solidFill>
                <a:latin typeface="Arial"/>
                <a:ea typeface="Arial"/>
                <a:cs typeface="Arial"/>
                <a:sym typeface="Arial"/>
              </a:rPr>
              <a:t>120,000 patients</a:t>
            </a:r>
          </a:p>
          <a:p>
            <a:pPr marL="0" marR="0" lvl="0" indent="0" algn="ctr" rtl="0">
              <a:spcBef>
                <a:spcPts val="0"/>
              </a:spcBef>
              <a:spcAft>
                <a:spcPts val="0"/>
              </a:spcAft>
              <a:buSzPct val="25000"/>
              <a:buNone/>
            </a:pPr>
            <a:r>
              <a:rPr lang="en" sz="2400">
                <a:solidFill>
                  <a:schemeClr val="dk1"/>
                </a:solidFill>
                <a:latin typeface="Arial"/>
                <a:ea typeface="Arial"/>
                <a:cs typeface="Arial"/>
                <a:sym typeface="Arial"/>
              </a:rPr>
              <a:t>(12 community clinics, </a:t>
            </a:r>
          </a:p>
          <a:p>
            <a:pPr marL="0" marR="0" lvl="0" indent="0" algn="ctr" rtl="0">
              <a:spcBef>
                <a:spcPts val="0"/>
              </a:spcBef>
              <a:spcAft>
                <a:spcPts val="0"/>
              </a:spcAft>
              <a:buSzPct val="25000"/>
              <a:buNone/>
            </a:pPr>
            <a:r>
              <a:rPr lang="en" sz="2400">
                <a:solidFill>
                  <a:schemeClr val="dk1"/>
                </a:solidFill>
                <a:latin typeface="Arial"/>
                <a:ea typeface="Arial"/>
                <a:cs typeface="Arial"/>
                <a:sym typeface="Arial"/>
              </a:rPr>
              <a:t>2 hospitals, </a:t>
            </a:r>
          </a:p>
          <a:p>
            <a:pPr marL="0" marR="0" lvl="0" indent="0" algn="ctr" rtl="0">
              <a:spcBef>
                <a:spcPts val="0"/>
              </a:spcBef>
              <a:spcAft>
                <a:spcPts val="0"/>
              </a:spcAft>
              <a:buSzPct val="25000"/>
              <a:buNone/>
            </a:pPr>
            <a:r>
              <a:rPr lang="en" sz="2400">
                <a:solidFill>
                  <a:schemeClr val="dk1"/>
                </a:solidFill>
                <a:latin typeface="Arial"/>
                <a:ea typeface="Arial"/>
                <a:cs typeface="Arial"/>
                <a:sym typeface="Arial"/>
              </a:rPr>
              <a:t>3 EDs, specialty sites)</a:t>
            </a:r>
          </a:p>
          <a:p>
            <a:pPr marL="0" marR="0" lvl="0" indent="0" algn="ctr" rtl="0">
              <a:spcBef>
                <a:spcPts val="0"/>
              </a:spcBef>
              <a:spcAft>
                <a:spcPts val="0"/>
              </a:spcAft>
              <a:buNone/>
            </a:pPr>
            <a:endParaRPr sz="2400">
              <a:solidFill>
                <a:schemeClr val="dk1"/>
              </a:solidFill>
            </a:endParaRPr>
          </a:p>
        </p:txBody>
      </p:sp>
      <p:sp>
        <p:nvSpPr>
          <p:cNvPr id="244" name="Shape 244"/>
          <p:cNvSpPr/>
          <p:nvPr/>
        </p:nvSpPr>
        <p:spPr>
          <a:xfrm>
            <a:off x="2057400" y="1314450"/>
            <a:ext cx="5105400" cy="3600600"/>
          </a:xfrm>
          <a:prstGeom prst="ellipse">
            <a:avLst/>
          </a:prstGeom>
          <a:noFill/>
          <a:ln w="9525" cap="flat" cmpd="sng">
            <a:solidFill>
              <a:schemeClr val="dk1"/>
            </a:solidFill>
            <a:prstDash val="dash"/>
            <a:round/>
            <a:headEnd type="none" w="med" len="med"/>
            <a:tailEnd type="none" w="med" len="med"/>
          </a:ln>
        </p:spPr>
        <p:txBody>
          <a:bodyPr lIns="91425" tIns="45700" rIns="91425" bIns="45700" anchor="ctr" anchorCtr="0">
            <a:noAutofit/>
          </a:bodyPr>
          <a:lstStyle/>
          <a:p>
            <a:pPr marL="0" marR="0" lvl="0" indent="0" algn="r" rtl="0">
              <a:spcBef>
                <a:spcPts val="0"/>
              </a:spcBef>
              <a:spcAft>
                <a:spcPts val="0"/>
              </a:spcAft>
              <a:buNone/>
            </a:pPr>
            <a:endParaRPr sz="3600">
              <a:solidFill>
                <a:schemeClr val="dk1"/>
              </a:solidFill>
              <a:latin typeface="Arial"/>
              <a:ea typeface="Arial"/>
              <a:cs typeface="Arial"/>
              <a:sym typeface="Arial"/>
            </a:endParaRPr>
          </a:p>
        </p:txBody>
      </p:sp>
      <p:sp>
        <p:nvSpPr>
          <p:cNvPr id="245" name="Shape 245"/>
          <p:cNvSpPr txBox="1"/>
          <p:nvPr/>
        </p:nvSpPr>
        <p:spPr>
          <a:xfrm>
            <a:off x="3048000" y="1714500"/>
            <a:ext cx="184200" cy="2751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None/>
            </a:pPr>
            <a:endParaRPr sz="3600">
              <a:solidFill>
                <a:schemeClr val="dk1"/>
              </a:solidFill>
              <a:latin typeface="Arial"/>
              <a:ea typeface="Arial"/>
              <a:cs typeface="Arial"/>
              <a:sym typeface="Arial"/>
            </a:endParaRPr>
          </a:p>
        </p:txBody>
      </p:sp>
      <p:sp>
        <p:nvSpPr>
          <p:cNvPr id="246" name="Shape 246"/>
          <p:cNvSpPr/>
          <p:nvPr/>
        </p:nvSpPr>
        <p:spPr>
          <a:xfrm>
            <a:off x="213000" y="808375"/>
            <a:ext cx="8794200" cy="4302600"/>
          </a:xfrm>
          <a:prstGeom prst="ellipse">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r" rtl="0">
              <a:spcBef>
                <a:spcPts val="0"/>
              </a:spcBef>
              <a:spcAft>
                <a:spcPts val="0"/>
              </a:spcAft>
              <a:buNone/>
            </a:pPr>
            <a:endParaRPr sz="3600">
              <a:solidFill>
                <a:schemeClr val="dk1"/>
              </a:solidFill>
              <a:latin typeface="Arial"/>
              <a:ea typeface="Arial"/>
              <a:cs typeface="Arial"/>
              <a:sym typeface="Arial"/>
            </a:endParaRPr>
          </a:p>
        </p:txBody>
      </p:sp>
      <p:sp>
        <p:nvSpPr>
          <p:cNvPr id="247" name="Shape 247"/>
          <p:cNvSpPr txBox="1"/>
          <p:nvPr/>
        </p:nvSpPr>
        <p:spPr>
          <a:xfrm>
            <a:off x="753875" y="3497025"/>
            <a:ext cx="1838400" cy="669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1800">
                <a:solidFill>
                  <a:schemeClr val="dk1"/>
                </a:solidFill>
                <a:latin typeface="Arial"/>
                <a:ea typeface="Arial"/>
                <a:cs typeface="Arial"/>
                <a:sym typeface="Arial"/>
              </a:rPr>
              <a:t>Community</a:t>
            </a:r>
          </a:p>
          <a:p>
            <a:pPr marL="0" marR="0" lvl="0" indent="0" algn="ctr" rtl="0">
              <a:spcBef>
                <a:spcPts val="0"/>
              </a:spcBef>
              <a:spcAft>
                <a:spcPts val="0"/>
              </a:spcAft>
              <a:buSzPct val="25000"/>
              <a:buNone/>
            </a:pPr>
            <a:r>
              <a:rPr lang="en" sz="1800">
                <a:solidFill>
                  <a:schemeClr val="dk1"/>
                </a:solidFill>
                <a:latin typeface="Arial"/>
                <a:ea typeface="Arial"/>
                <a:cs typeface="Arial"/>
                <a:sym typeface="Arial"/>
              </a:rPr>
              <a:t>(7 cities)</a:t>
            </a:r>
          </a:p>
        </p:txBody>
      </p:sp>
      <p:pic>
        <p:nvPicPr>
          <p:cNvPr id="248" name="Shape 248" descr="Harvard-Medical-School"/>
          <p:cNvPicPr preferRelativeResize="0"/>
          <p:nvPr/>
        </p:nvPicPr>
        <p:blipFill rotWithShape="1">
          <a:blip r:embed="rId3">
            <a:alphaModFix/>
          </a:blip>
          <a:srcRect/>
          <a:stretch/>
        </p:blipFill>
        <p:spPr>
          <a:xfrm>
            <a:off x="7663175" y="36500"/>
            <a:ext cx="1447800" cy="878700"/>
          </a:xfrm>
          <a:prstGeom prst="rect">
            <a:avLst/>
          </a:prstGeom>
          <a:noFill/>
          <a:ln>
            <a:noFill/>
          </a:ln>
        </p:spPr>
      </p:pic>
      <p:sp>
        <p:nvSpPr>
          <p:cNvPr id="249" name="Shape 249"/>
          <p:cNvSpPr txBox="1"/>
          <p:nvPr/>
        </p:nvSpPr>
        <p:spPr>
          <a:xfrm>
            <a:off x="480800" y="1828800"/>
            <a:ext cx="2111400" cy="8085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 sz="2400">
                <a:solidFill>
                  <a:schemeClr val="dk1"/>
                </a:solidFill>
                <a:latin typeface="Arial"/>
                <a:ea typeface="Arial"/>
                <a:cs typeface="Arial"/>
                <a:sym typeface="Arial"/>
              </a:rPr>
              <a:t>Customers</a:t>
            </a:r>
          </a:p>
          <a:p>
            <a:pPr marL="0" marR="0" lvl="0" indent="0" algn="r" rtl="0">
              <a:spcBef>
                <a:spcPts val="0"/>
              </a:spcBef>
              <a:spcAft>
                <a:spcPts val="0"/>
              </a:spcAft>
              <a:buSzPct val="25000"/>
              <a:buNone/>
            </a:pPr>
            <a:r>
              <a:rPr lang="en" sz="1200">
                <a:solidFill>
                  <a:schemeClr val="dk1"/>
                </a:solidFill>
                <a:latin typeface="Arial"/>
                <a:ea typeface="Arial"/>
                <a:cs typeface="Arial"/>
                <a:sym typeface="Arial"/>
              </a:rPr>
              <a:t>(50% speak language </a:t>
            </a:r>
          </a:p>
          <a:p>
            <a:pPr marL="0" marR="0" lvl="0" indent="0" algn="r" rtl="0">
              <a:spcBef>
                <a:spcPts val="0"/>
              </a:spcBef>
              <a:spcAft>
                <a:spcPts val="0"/>
              </a:spcAft>
              <a:buSzPct val="25000"/>
              <a:buNone/>
            </a:pPr>
            <a:r>
              <a:rPr lang="en" sz="1200">
                <a:solidFill>
                  <a:schemeClr val="dk1"/>
                </a:solidFill>
                <a:latin typeface="Arial"/>
                <a:ea typeface="Arial"/>
                <a:cs typeface="Arial"/>
                <a:sym typeface="Arial"/>
              </a:rPr>
              <a:t>other than English)</a:t>
            </a:r>
          </a:p>
        </p:txBody>
      </p:sp>
      <p:sp>
        <p:nvSpPr>
          <p:cNvPr id="250" name="Shape 250"/>
          <p:cNvSpPr txBox="1"/>
          <p:nvPr/>
        </p:nvSpPr>
        <p:spPr>
          <a:xfrm>
            <a:off x="6293762" y="3457875"/>
            <a:ext cx="2479800" cy="600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 sz="2400">
                <a:solidFill>
                  <a:schemeClr val="dk1"/>
                </a:solidFill>
                <a:latin typeface="Arial"/>
                <a:ea typeface="Arial"/>
                <a:cs typeface="Arial"/>
                <a:sym typeface="Arial"/>
              </a:rPr>
              <a:t>3393 Employees</a:t>
            </a:r>
          </a:p>
          <a:p>
            <a:pPr marL="0" marR="0" lvl="0" indent="0" algn="r" rtl="0">
              <a:spcBef>
                <a:spcPts val="0"/>
              </a:spcBef>
              <a:spcAft>
                <a:spcPts val="0"/>
              </a:spcAft>
              <a:buSzPct val="25000"/>
              <a:buNone/>
            </a:pPr>
            <a:r>
              <a:rPr lang="en" sz="1200">
                <a:solidFill>
                  <a:schemeClr val="dk1"/>
                </a:solidFill>
                <a:latin typeface="Arial"/>
                <a:ea typeface="Arial"/>
                <a:cs typeface="Arial"/>
                <a:sym typeface="Arial"/>
              </a:rPr>
              <a:t>(in 18 labor unions)</a:t>
            </a:r>
          </a:p>
        </p:txBody>
      </p:sp>
      <p:sp>
        <p:nvSpPr>
          <p:cNvPr id="251" name="Shape 251"/>
          <p:cNvSpPr/>
          <p:nvPr/>
        </p:nvSpPr>
        <p:spPr>
          <a:xfrm>
            <a:off x="6293775" y="1678737"/>
            <a:ext cx="2240100" cy="10155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 sz="2400">
                <a:solidFill>
                  <a:schemeClr val="dk1"/>
                </a:solidFill>
                <a:latin typeface="Arial"/>
                <a:ea typeface="Arial"/>
                <a:cs typeface="Arial"/>
                <a:sym typeface="Arial"/>
              </a:rPr>
              <a:t>Trainees</a:t>
            </a:r>
          </a:p>
          <a:p>
            <a:pPr marL="0" marR="0" lvl="0" indent="0" algn="r" rtl="0">
              <a:spcBef>
                <a:spcPts val="0"/>
              </a:spcBef>
              <a:spcAft>
                <a:spcPts val="0"/>
              </a:spcAft>
              <a:buSzPct val="25000"/>
              <a:buNone/>
            </a:pPr>
            <a:r>
              <a:rPr lang="en" sz="1200">
                <a:solidFill>
                  <a:schemeClr val="dk1"/>
                </a:solidFill>
                <a:latin typeface="Arial"/>
                <a:ea typeface="Arial"/>
                <a:cs typeface="Arial"/>
                <a:sym typeface="Arial"/>
              </a:rPr>
              <a:t>(actively engaged</a:t>
            </a:r>
          </a:p>
          <a:p>
            <a:pPr marL="0" marR="0" lvl="0" indent="0" algn="r" rtl="0">
              <a:spcBef>
                <a:spcPts val="0"/>
              </a:spcBef>
              <a:spcAft>
                <a:spcPts val="0"/>
              </a:spcAft>
              <a:buSzPct val="25000"/>
              <a:buNone/>
            </a:pPr>
            <a:r>
              <a:rPr lang="en" sz="1200">
                <a:solidFill>
                  <a:schemeClr val="dk1"/>
                </a:solidFill>
                <a:latin typeface="Arial"/>
                <a:ea typeface="Arial"/>
                <a:cs typeface="Arial"/>
                <a:sym typeface="Arial"/>
              </a:rPr>
              <a:t>in creating </a:t>
            </a:r>
          </a:p>
          <a:p>
            <a:pPr marL="0" marR="0" lvl="0" indent="0" algn="r" rtl="0">
              <a:spcBef>
                <a:spcPts val="0"/>
              </a:spcBef>
              <a:spcAft>
                <a:spcPts val="0"/>
              </a:spcAft>
              <a:buSzPct val="25000"/>
              <a:buNone/>
            </a:pPr>
            <a:r>
              <a:rPr lang="en" sz="1200">
                <a:solidFill>
                  <a:schemeClr val="dk1"/>
                </a:solidFill>
                <a:latin typeface="Arial"/>
                <a:ea typeface="Arial"/>
                <a:cs typeface="Arial"/>
                <a:sym typeface="Arial"/>
              </a:rPr>
              <a:t>Transformation)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ctrTitle"/>
          </p:nvPr>
        </p:nvSpPr>
        <p:spPr>
          <a:xfrm>
            <a:off x="319500" y="547600"/>
            <a:ext cx="8553000" cy="854100"/>
          </a:xfrm>
          <a:prstGeom prst="rect">
            <a:avLst/>
          </a:prstGeom>
          <a:noFill/>
          <a:ln>
            <a:noFill/>
          </a:ln>
        </p:spPr>
        <p:txBody>
          <a:bodyPr lIns="91425" tIns="45700" rIns="91425" bIns="45700" anchor="ctr" anchorCtr="0">
            <a:noAutofit/>
          </a:bodyPr>
          <a:lstStyle/>
          <a:p>
            <a:pPr marL="0" marR="0" lvl="0" indent="0" algn="r" rtl="0">
              <a:spcBef>
                <a:spcPts val="0"/>
              </a:spcBef>
              <a:buClr>
                <a:srgbClr val="002060"/>
              </a:buClr>
              <a:buSzPct val="25000"/>
              <a:buFont typeface="Garamond"/>
              <a:buNone/>
            </a:pPr>
            <a:r>
              <a:rPr lang="en" sz="3600" b="1" i="0" u="none" strike="noStrike" cap="none">
                <a:solidFill>
                  <a:srgbClr val="002060"/>
                </a:solidFill>
                <a:latin typeface="Arial"/>
                <a:ea typeface="Arial"/>
                <a:cs typeface="Arial"/>
                <a:sym typeface="Arial"/>
              </a:rPr>
              <a:t>Two Major Complementary Strategies</a:t>
            </a:r>
            <a:r>
              <a:rPr lang="en" sz="4000" b="0" i="0" u="none" strike="noStrike" cap="none">
                <a:solidFill>
                  <a:srgbClr val="002060"/>
                </a:solidFill>
                <a:latin typeface="Garamond"/>
                <a:ea typeface="Garamond"/>
                <a:cs typeface="Garamond"/>
                <a:sym typeface="Garamond"/>
              </a:rPr>
              <a:t> </a:t>
            </a:r>
          </a:p>
        </p:txBody>
      </p:sp>
      <p:sp>
        <p:nvSpPr>
          <p:cNvPr id="257" name="Shape 257"/>
          <p:cNvSpPr txBox="1">
            <a:spLocks noGrp="1"/>
          </p:cNvSpPr>
          <p:nvPr>
            <p:ph type="subTitle" idx="1"/>
          </p:nvPr>
        </p:nvSpPr>
        <p:spPr>
          <a:xfrm>
            <a:off x="533400" y="1567175"/>
            <a:ext cx="8339100" cy="33939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002060"/>
              </a:buClr>
              <a:buSzPct val="25000"/>
              <a:buFont typeface="Arial"/>
              <a:buNone/>
            </a:pPr>
            <a:r>
              <a:rPr lang="en" sz="1400" b="1" i="0" u="none" strike="noStrike" cap="none">
                <a:solidFill>
                  <a:srgbClr val="002060"/>
                </a:solidFill>
                <a:latin typeface="Arial"/>
                <a:ea typeface="Arial"/>
                <a:cs typeface="Arial"/>
                <a:sym typeface="Arial"/>
              </a:rPr>
              <a:t>Care redesign: </a:t>
            </a:r>
          </a:p>
          <a:p>
            <a:pPr marL="0" marR="0" lvl="0" indent="48895" algn="l" rtl="0">
              <a:lnSpc>
                <a:spcPct val="80000"/>
              </a:lnSpc>
              <a:spcBef>
                <a:spcPts val="434"/>
              </a:spcBef>
              <a:spcAft>
                <a:spcPts val="0"/>
              </a:spcAft>
              <a:buClr>
                <a:srgbClr val="002060"/>
              </a:buClr>
              <a:buSzPct val="100000"/>
              <a:buFont typeface="Arial"/>
              <a:buChar char="•"/>
            </a:pPr>
            <a:r>
              <a:rPr lang="en" sz="1400" b="0" i="0" u="none" strike="noStrike" cap="none">
                <a:solidFill>
                  <a:srgbClr val="002060"/>
                </a:solidFill>
                <a:latin typeface="Arial"/>
                <a:ea typeface="Arial"/>
                <a:cs typeface="Arial"/>
                <a:sym typeface="Arial"/>
              </a:rPr>
              <a:t>  Patient-centered medical homes/neighborhoods</a:t>
            </a:r>
          </a:p>
          <a:p>
            <a:pPr marL="457200" marR="0" lvl="1" indent="29209" algn="ctr" rtl="0">
              <a:lnSpc>
                <a:spcPct val="80000"/>
              </a:lnSpc>
              <a:spcBef>
                <a:spcPts val="372"/>
              </a:spcBef>
              <a:spcAft>
                <a:spcPts val="0"/>
              </a:spcAft>
              <a:buClr>
                <a:srgbClr val="002060"/>
              </a:buClr>
              <a:buSzPct val="100000"/>
              <a:buFont typeface="Arial"/>
              <a:buChar char="•"/>
            </a:pPr>
            <a:r>
              <a:rPr lang="en" sz="1400" b="0" i="0" u="none" strike="noStrike" cap="none">
                <a:solidFill>
                  <a:srgbClr val="002060"/>
                </a:solidFill>
                <a:latin typeface="Arial"/>
                <a:ea typeface="Arial"/>
                <a:cs typeface="Arial"/>
                <a:sym typeface="Arial"/>
              </a:rPr>
              <a:t> High functioning primary care teams accountable for improving the health of a panel of patients</a:t>
            </a:r>
          </a:p>
          <a:p>
            <a:pPr marL="0" marR="0" lvl="0" indent="48895" algn="l" rtl="0">
              <a:lnSpc>
                <a:spcPct val="80000"/>
              </a:lnSpc>
              <a:spcBef>
                <a:spcPts val="434"/>
              </a:spcBef>
              <a:spcAft>
                <a:spcPts val="0"/>
              </a:spcAft>
              <a:buClr>
                <a:srgbClr val="002060"/>
              </a:buClr>
              <a:buSzPct val="100000"/>
              <a:buFont typeface="Arial"/>
              <a:buChar char="•"/>
            </a:pPr>
            <a:r>
              <a:rPr lang="en" sz="1400" b="0" i="0" u="none" strike="noStrike" cap="none">
                <a:solidFill>
                  <a:srgbClr val="002060"/>
                </a:solidFill>
                <a:latin typeface="Arial"/>
                <a:ea typeface="Arial"/>
                <a:cs typeface="Arial"/>
                <a:sym typeface="Arial"/>
              </a:rPr>
              <a:t>  Clinical integration across the continuum of health</a:t>
            </a:r>
          </a:p>
          <a:p>
            <a:pPr marL="457200" marR="0" lvl="1" indent="29209" algn="ctr" rtl="0">
              <a:lnSpc>
                <a:spcPct val="80000"/>
              </a:lnSpc>
              <a:spcBef>
                <a:spcPts val="372"/>
              </a:spcBef>
              <a:spcAft>
                <a:spcPts val="0"/>
              </a:spcAft>
              <a:buClr>
                <a:srgbClr val="002060"/>
              </a:buClr>
              <a:buSzPct val="100000"/>
              <a:buFont typeface="Arial"/>
              <a:buChar char="•"/>
            </a:pPr>
            <a:r>
              <a:rPr lang="en" sz="1400" b="0" i="0" u="none" strike="noStrike" cap="none">
                <a:solidFill>
                  <a:srgbClr val="002060"/>
                </a:solidFill>
                <a:latin typeface="Arial"/>
                <a:ea typeface="Arial"/>
                <a:cs typeface="Arial"/>
                <a:sym typeface="Arial"/>
              </a:rPr>
              <a:t>Specialty/ED/inpatient integration – behavioral health</a:t>
            </a:r>
          </a:p>
          <a:p>
            <a:pPr marL="457200" marR="0" lvl="1" indent="29209" algn="ctr" rtl="0">
              <a:lnSpc>
                <a:spcPct val="80000"/>
              </a:lnSpc>
              <a:spcBef>
                <a:spcPts val="372"/>
              </a:spcBef>
              <a:spcAft>
                <a:spcPts val="0"/>
              </a:spcAft>
              <a:buClr>
                <a:srgbClr val="002060"/>
              </a:buClr>
              <a:buSzPct val="100000"/>
              <a:buFont typeface="Arial"/>
              <a:buChar char="•"/>
            </a:pPr>
            <a:r>
              <a:rPr lang="en" sz="1400" b="0" i="0" u="none" strike="noStrike" cap="none">
                <a:solidFill>
                  <a:srgbClr val="002060"/>
                </a:solidFill>
                <a:latin typeface="Arial"/>
                <a:ea typeface="Arial"/>
                <a:cs typeface="Arial"/>
                <a:sym typeface="Arial"/>
              </a:rPr>
              <a:t>Strategic partnerships </a:t>
            </a:r>
          </a:p>
          <a:p>
            <a:pPr marL="457200" marR="0" lvl="1" indent="29209" algn="ctr" rtl="0">
              <a:lnSpc>
                <a:spcPct val="80000"/>
              </a:lnSpc>
              <a:spcBef>
                <a:spcPts val="372"/>
              </a:spcBef>
              <a:spcAft>
                <a:spcPts val="0"/>
              </a:spcAft>
              <a:buClr>
                <a:srgbClr val="002060"/>
              </a:buClr>
              <a:buSzPct val="100000"/>
              <a:buFont typeface="Arial"/>
              <a:buChar char="•"/>
            </a:pPr>
            <a:r>
              <a:rPr lang="en" sz="1400" b="0" i="0" u="none" strike="noStrike" cap="none">
                <a:solidFill>
                  <a:srgbClr val="002060"/>
                </a:solidFill>
                <a:latin typeface="Arial"/>
                <a:ea typeface="Arial"/>
                <a:cs typeface="Arial"/>
                <a:sym typeface="Arial"/>
              </a:rPr>
              <a:t>IT integration</a:t>
            </a:r>
          </a:p>
          <a:p>
            <a:pPr marL="0" marR="0" lvl="0" indent="0" algn="l" rtl="0">
              <a:lnSpc>
                <a:spcPct val="80000"/>
              </a:lnSpc>
              <a:spcBef>
                <a:spcPts val="434"/>
              </a:spcBef>
              <a:spcAft>
                <a:spcPts val="0"/>
              </a:spcAft>
              <a:buClr>
                <a:srgbClr val="002060"/>
              </a:buClr>
              <a:buSzPct val="25000"/>
              <a:buFont typeface="Arial"/>
              <a:buNone/>
            </a:pPr>
            <a:r>
              <a:rPr lang="en" sz="1400" b="1" i="0" u="none" strike="noStrike" cap="none">
                <a:solidFill>
                  <a:srgbClr val="002060"/>
                </a:solidFill>
                <a:latin typeface="Arial"/>
                <a:ea typeface="Arial"/>
                <a:cs typeface="Arial"/>
                <a:sym typeface="Arial"/>
              </a:rPr>
              <a:t>Financial redesign:</a:t>
            </a:r>
          </a:p>
          <a:p>
            <a:pPr marL="0" marR="0" lvl="0" indent="48895" algn="l" rtl="0">
              <a:lnSpc>
                <a:spcPct val="80000"/>
              </a:lnSpc>
              <a:spcBef>
                <a:spcPts val="434"/>
              </a:spcBef>
              <a:spcAft>
                <a:spcPts val="0"/>
              </a:spcAft>
              <a:buClr>
                <a:srgbClr val="002060"/>
              </a:buClr>
              <a:buSzPct val="100000"/>
              <a:buFont typeface="Arial"/>
              <a:buChar char="•"/>
            </a:pPr>
            <a:r>
              <a:rPr lang="en" sz="1400" b="1" i="0" u="none" strike="noStrike" cap="none">
                <a:solidFill>
                  <a:srgbClr val="002060"/>
                </a:solidFill>
                <a:latin typeface="Arial"/>
                <a:ea typeface="Arial"/>
                <a:cs typeface="Arial"/>
                <a:sym typeface="Arial"/>
              </a:rPr>
              <a:t>   </a:t>
            </a:r>
            <a:r>
              <a:rPr lang="en" sz="1400" b="0" i="0" u="none" strike="noStrike" cap="none">
                <a:solidFill>
                  <a:srgbClr val="002060"/>
                </a:solidFill>
                <a:latin typeface="Arial"/>
                <a:ea typeface="Arial"/>
                <a:cs typeface="Arial"/>
                <a:sym typeface="Arial"/>
              </a:rPr>
              <a:t>Global payments/accountable care organization</a:t>
            </a:r>
          </a:p>
          <a:p>
            <a:pPr marL="0" marR="0" lvl="0" indent="48895" algn="l" rtl="0">
              <a:lnSpc>
                <a:spcPct val="80000"/>
              </a:lnSpc>
              <a:spcBef>
                <a:spcPts val="434"/>
              </a:spcBef>
              <a:spcAft>
                <a:spcPts val="0"/>
              </a:spcAft>
              <a:buClr>
                <a:srgbClr val="002060"/>
              </a:buClr>
              <a:buSzPct val="100000"/>
              <a:buFont typeface="Arial"/>
              <a:buChar char="•"/>
            </a:pPr>
            <a:r>
              <a:rPr lang="en" sz="1400" b="1" i="0" u="none" strike="noStrike" cap="none">
                <a:solidFill>
                  <a:srgbClr val="002060"/>
                </a:solidFill>
                <a:latin typeface="Arial"/>
                <a:ea typeface="Arial"/>
                <a:cs typeface="Arial"/>
                <a:sym typeface="Arial"/>
              </a:rPr>
              <a:t>   </a:t>
            </a:r>
            <a:r>
              <a:rPr lang="en" sz="1400" b="0" i="0" u="none" strike="noStrike" cap="none">
                <a:solidFill>
                  <a:srgbClr val="002060"/>
                </a:solidFill>
                <a:latin typeface="Arial"/>
                <a:ea typeface="Arial"/>
                <a:cs typeface="Arial"/>
                <a:sym typeface="Arial"/>
              </a:rPr>
              <a:t>Reduce waste/unnecessary costs</a:t>
            </a:r>
          </a:p>
          <a:p>
            <a:pPr marL="0" marR="0" lvl="0" indent="0" algn="l" rtl="0">
              <a:lnSpc>
                <a:spcPct val="80000"/>
              </a:lnSpc>
              <a:spcBef>
                <a:spcPts val="434"/>
              </a:spcBef>
              <a:spcAft>
                <a:spcPts val="0"/>
              </a:spcAft>
              <a:buClr>
                <a:srgbClr val="888888"/>
              </a:buClr>
              <a:buSzPct val="155000"/>
              <a:buFont typeface="Arial"/>
              <a:buNone/>
            </a:pPr>
            <a:endParaRPr sz="1400" b="0" i="0" u="none" strike="noStrike" cap="none">
              <a:solidFill>
                <a:srgbClr val="002060"/>
              </a:solidFill>
              <a:latin typeface="Arial"/>
              <a:ea typeface="Arial"/>
              <a:cs typeface="Arial"/>
              <a:sym typeface="Arial"/>
            </a:endParaRPr>
          </a:p>
          <a:p>
            <a:pPr marL="0" marR="0" lvl="0" indent="0" algn="l" rtl="0">
              <a:lnSpc>
                <a:spcPct val="80000"/>
              </a:lnSpc>
              <a:spcBef>
                <a:spcPts val="434"/>
              </a:spcBef>
              <a:spcAft>
                <a:spcPts val="0"/>
              </a:spcAft>
              <a:buClr>
                <a:srgbClr val="002060"/>
              </a:buClr>
              <a:buSzPct val="25000"/>
              <a:buFont typeface="Arial"/>
              <a:buNone/>
            </a:pPr>
            <a:r>
              <a:rPr lang="en" sz="1400" b="1" i="0" u="none" strike="noStrike" cap="none">
                <a:solidFill>
                  <a:srgbClr val="002060"/>
                </a:solidFill>
                <a:latin typeface="Arial"/>
                <a:ea typeface="Arial"/>
                <a:cs typeface="Arial"/>
                <a:sym typeface="Arial"/>
              </a:rPr>
              <a:t>Close collaboration with government and payers</a:t>
            </a:r>
          </a:p>
          <a:p>
            <a:pPr marL="0" marR="0" lvl="0" indent="0" algn="l" rtl="0">
              <a:lnSpc>
                <a:spcPct val="80000"/>
              </a:lnSpc>
              <a:spcBef>
                <a:spcPts val="434"/>
              </a:spcBef>
              <a:spcAft>
                <a:spcPts val="0"/>
              </a:spcAft>
              <a:buClr>
                <a:srgbClr val="888888"/>
              </a:buClr>
              <a:buSzPct val="25000"/>
              <a:buFont typeface="Arial"/>
              <a:buNone/>
            </a:pPr>
            <a:endParaRPr sz="2170" b="1" i="0" u="none" strike="noStrike" cap="none">
              <a:solidFill>
                <a:srgbClr val="888888"/>
              </a:solidFill>
              <a:latin typeface="Garamond"/>
              <a:ea typeface="Garamond"/>
              <a:cs typeface="Garamond"/>
              <a:sym typeface="Garamond"/>
            </a:endParaRPr>
          </a:p>
          <a:p>
            <a:pPr marL="0" marR="0" lvl="0" indent="0" algn="l" rtl="0">
              <a:lnSpc>
                <a:spcPct val="80000"/>
              </a:lnSpc>
              <a:spcBef>
                <a:spcPts val="434"/>
              </a:spcBef>
              <a:spcAft>
                <a:spcPts val="0"/>
              </a:spcAft>
              <a:buClr>
                <a:srgbClr val="888888"/>
              </a:buClr>
              <a:buSzPct val="25000"/>
              <a:buFont typeface="Arial"/>
              <a:buNone/>
            </a:pPr>
            <a:endParaRPr sz="2170" b="0" i="0" u="none" strike="noStrike" cap="none">
              <a:solidFill>
                <a:srgbClr val="888888"/>
              </a:solidFill>
              <a:latin typeface="Garamond"/>
              <a:ea typeface="Garamond"/>
              <a:cs typeface="Garamond"/>
              <a:sym typeface="Garamond"/>
            </a:endParaRPr>
          </a:p>
          <a:p>
            <a:pPr marL="0" marR="0" lvl="0" indent="0" algn="l" rtl="0">
              <a:lnSpc>
                <a:spcPct val="80000"/>
              </a:lnSpc>
              <a:spcBef>
                <a:spcPts val="434"/>
              </a:spcBef>
              <a:spcAft>
                <a:spcPts val="0"/>
              </a:spcAft>
              <a:buClr>
                <a:srgbClr val="888888"/>
              </a:buClr>
              <a:buSzPct val="25000"/>
              <a:buFont typeface="Arial"/>
              <a:buNone/>
            </a:pPr>
            <a:endParaRPr sz="2170" b="0" i="0" u="none" strike="noStrike" cap="none">
              <a:solidFill>
                <a:srgbClr val="888888"/>
              </a:solidFill>
              <a:latin typeface="Garamond"/>
              <a:ea typeface="Garamond"/>
              <a:cs typeface="Garamond"/>
              <a:sym typeface="Garamond"/>
            </a:endParaRPr>
          </a:p>
          <a:p>
            <a:pPr marL="0" marR="0" lvl="0" indent="0" algn="ctr" rtl="0">
              <a:lnSpc>
                <a:spcPct val="80000"/>
              </a:lnSpc>
              <a:spcBef>
                <a:spcPts val="496"/>
              </a:spcBef>
              <a:buClr>
                <a:srgbClr val="888888"/>
              </a:buClr>
              <a:buSzPct val="25000"/>
              <a:buFont typeface="Arial"/>
              <a:buNone/>
            </a:pPr>
            <a:endParaRPr sz="2480" b="0" i="0" u="none" strike="noStrike" cap="none">
              <a:solidFill>
                <a:srgbClr val="888888"/>
              </a:solidFill>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1633500" y="352300"/>
            <a:ext cx="7467600" cy="8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1" i="0" u="none" strike="noStrike" cap="none">
                <a:solidFill>
                  <a:srgbClr val="1268B6"/>
                </a:solidFill>
                <a:latin typeface="Calibri"/>
                <a:ea typeface="Calibri"/>
                <a:cs typeface="Calibri"/>
                <a:sym typeface="Calibri"/>
              </a:rPr>
              <a:t>Primary Care Team</a:t>
            </a:r>
          </a:p>
        </p:txBody>
      </p:sp>
      <p:sp>
        <p:nvSpPr>
          <p:cNvPr id="263" name="Shape 263"/>
          <p:cNvSpPr txBox="1">
            <a:spLocks noGrp="1"/>
          </p:cNvSpPr>
          <p:nvPr>
            <p:ph type="body" idx="1"/>
          </p:nvPr>
        </p:nvSpPr>
        <p:spPr>
          <a:xfrm>
            <a:off x="358550" y="1450900"/>
            <a:ext cx="8233500" cy="3477600"/>
          </a:xfrm>
          <a:prstGeom prst="rect">
            <a:avLst/>
          </a:prstGeom>
          <a:noFill/>
          <a:ln>
            <a:noFill/>
          </a:ln>
        </p:spPr>
        <p:txBody>
          <a:bodyPr lIns="91425" tIns="45700" rIns="91425" bIns="45700" anchor="t" anchorCtr="0">
            <a:noAutofit/>
          </a:bodyPr>
          <a:lstStyle/>
          <a:p>
            <a:pPr marL="342900" marR="0" lvl="0" indent="-330835" algn="l" rtl="0">
              <a:spcBef>
                <a:spcPts val="0"/>
              </a:spcBef>
              <a:spcAft>
                <a:spcPts val="0"/>
              </a:spcAft>
              <a:buClr>
                <a:srgbClr val="1268B6"/>
              </a:buClr>
              <a:buSzPct val="100000"/>
              <a:buFont typeface="Arial"/>
              <a:buChar char="•"/>
            </a:pPr>
            <a:r>
              <a:rPr lang="en" sz="2400" b="1" i="0" u="none" strike="noStrike" cap="none">
                <a:solidFill>
                  <a:srgbClr val="1268B6"/>
                </a:solidFill>
                <a:latin typeface="Calibri"/>
                <a:ea typeface="Calibri"/>
                <a:cs typeface="Calibri"/>
                <a:sym typeface="Calibri"/>
              </a:rPr>
              <a:t>PCP </a:t>
            </a:r>
            <a:r>
              <a:rPr lang="en" sz="2400" b="0" i="0" u="none" strike="noStrike" cap="none">
                <a:solidFill>
                  <a:srgbClr val="1268B6"/>
                </a:solidFill>
                <a:latin typeface="Calibri"/>
                <a:ea typeface="Calibri"/>
                <a:cs typeface="Calibri"/>
                <a:sym typeface="Calibri"/>
              </a:rPr>
              <a:t>– panel composition created around their skill set</a:t>
            </a:r>
          </a:p>
          <a:p>
            <a:pPr marL="342900" marR="0" lvl="0" indent="-330835" algn="l" rtl="0">
              <a:spcBef>
                <a:spcPts val="518"/>
              </a:spcBef>
              <a:spcAft>
                <a:spcPts val="0"/>
              </a:spcAft>
              <a:buClr>
                <a:srgbClr val="1268B6"/>
              </a:buClr>
              <a:buSzPct val="100000"/>
              <a:buFont typeface="Arial"/>
              <a:buChar char="•"/>
            </a:pPr>
            <a:r>
              <a:rPr lang="en" sz="2400" b="1" i="0" u="none" strike="noStrike" cap="none">
                <a:solidFill>
                  <a:srgbClr val="1268B6"/>
                </a:solidFill>
                <a:latin typeface="Calibri"/>
                <a:ea typeface="Calibri"/>
                <a:cs typeface="Calibri"/>
                <a:sym typeface="Calibri"/>
              </a:rPr>
              <a:t>Physician Assistant </a:t>
            </a:r>
            <a:r>
              <a:rPr lang="en" sz="2400" b="0" i="0" u="none" strike="noStrike" cap="none">
                <a:solidFill>
                  <a:srgbClr val="1268B6"/>
                </a:solidFill>
                <a:latin typeface="Calibri"/>
                <a:ea typeface="Calibri"/>
                <a:cs typeface="Calibri"/>
                <a:sym typeface="Calibri"/>
              </a:rPr>
              <a:t>– works to co-manage patients and do urgent care</a:t>
            </a:r>
          </a:p>
          <a:p>
            <a:pPr marL="342900" marR="0" lvl="0" indent="-330835" algn="l" rtl="0">
              <a:spcBef>
                <a:spcPts val="518"/>
              </a:spcBef>
              <a:spcAft>
                <a:spcPts val="0"/>
              </a:spcAft>
              <a:buClr>
                <a:srgbClr val="1268B6"/>
              </a:buClr>
              <a:buSzPct val="100000"/>
              <a:buFont typeface="Arial"/>
              <a:buChar char="•"/>
            </a:pPr>
            <a:r>
              <a:rPr lang="en" sz="2400" b="1" i="0" u="none" strike="noStrike" cap="none">
                <a:solidFill>
                  <a:srgbClr val="1268B6"/>
                </a:solidFill>
                <a:latin typeface="Calibri"/>
                <a:ea typeface="Calibri"/>
                <a:cs typeface="Calibri"/>
                <a:sym typeface="Calibri"/>
              </a:rPr>
              <a:t>RN</a:t>
            </a:r>
            <a:r>
              <a:rPr lang="en" sz="2400" b="0" i="0" u="none" strike="noStrike" cap="none">
                <a:solidFill>
                  <a:srgbClr val="1268B6"/>
                </a:solidFill>
                <a:latin typeface="Calibri"/>
                <a:ea typeface="Calibri"/>
                <a:cs typeface="Calibri"/>
                <a:sym typeface="Calibri"/>
              </a:rPr>
              <a:t> – chronic disease management and patient education</a:t>
            </a:r>
          </a:p>
          <a:p>
            <a:pPr marL="342900" marR="0" lvl="0" indent="-330835" algn="l" rtl="0">
              <a:spcBef>
                <a:spcPts val="518"/>
              </a:spcBef>
              <a:spcAft>
                <a:spcPts val="0"/>
              </a:spcAft>
              <a:buClr>
                <a:srgbClr val="1268B6"/>
              </a:buClr>
              <a:buSzPct val="100000"/>
              <a:buFont typeface="Arial"/>
              <a:buChar char="•"/>
            </a:pPr>
            <a:r>
              <a:rPr lang="en" sz="2400" b="1" i="0" u="none" strike="noStrike" cap="none">
                <a:solidFill>
                  <a:srgbClr val="1268B6"/>
                </a:solidFill>
                <a:latin typeface="Calibri"/>
                <a:ea typeface="Calibri"/>
                <a:cs typeface="Calibri"/>
                <a:sym typeface="Calibri"/>
              </a:rPr>
              <a:t>MA</a:t>
            </a:r>
            <a:r>
              <a:rPr lang="en" sz="2400" b="0" i="0" u="none" strike="noStrike" cap="none">
                <a:solidFill>
                  <a:srgbClr val="1268B6"/>
                </a:solidFill>
                <a:latin typeface="Calibri"/>
                <a:ea typeface="Calibri"/>
                <a:cs typeface="Calibri"/>
                <a:sym typeface="Calibri"/>
              </a:rPr>
              <a:t> – flow manager, key to inreach and outreach</a:t>
            </a:r>
          </a:p>
          <a:p>
            <a:pPr marL="342900" marR="0" lvl="0" indent="-330835" algn="l" rtl="0">
              <a:spcBef>
                <a:spcPts val="518"/>
              </a:spcBef>
              <a:spcAft>
                <a:spcPts val="0"/>
              </a:spcAft>
              <a:buClr>
                <a:srgbClr val="1268B6"/>
              </a:buClr>
              <a:buSzPct val="100000"/>
              <a:buFont typeface="Arial"/>
              <a:buChar char="•"/>
            </a:pPr>
            <a:r>
              <a:rPr lang="en" sz="2400" b="1" i="0" u="none" strike="noStrike" cap="none">
                <a:solidFill>
                  <a:srgbClr val="1268B6"/>
                </a:solidFill>
                <a:latin typeface="Calibri"/>
                <a:ea typeface="Calibri"/>
                <a:cs typeface="Calibri"/>
                <a:sym typeface="Calibri"/>
              </a:rPr>
              <a:t>Receptionist</a:t>
            </a:r>
            <a:r>
              <a:rPr lang="en" sz="2400" b="0" i="0" u="none" strike="noStrike" cap="none">
                <a:solidFill>
                  <a:srgbClr val="1268B6"/>
                </a:solidFill>
                <a:latin typeface="Calibri"/>
                <a:ea typeface="Calibri"/>
                <a:cs typeface="Calibri"/>
                <a:sym typeface="Calibri"/>
              </a:rPr>
              <a:t> – primary access to the services, key to in-reach and outreach, directs electronic medical record flow</a:t>
            </a:r>
          </a:p>
          <a:p>
            <a:pPr marL="342900" marR="0" lvl="0" indent="-330835" algn="l" rtl="0">
              <a:spcBef>
                <a:spcPts val="518"/>
              </a:spcBef>
              <a:buClr>
                <a:srgbClr val="1268B6"/>
              </a:buClr>
              <a:buSzPct val="100000"/>
              <a:buFont typeface="Arial"/>
              <a:buChar char="•"/>
            </a:pPr>
            <a:r>
              <a:rPr lang="en" sz="2400" b="1" i="0" u="none" strike="noStrike" cap="none">
                <a:solidFill>
                  <a:srgbClr val="1268B6"/>
                </a:solidFill>
                <a:latin typeface="Calibri"/>
                <a:ea typeface="Calibri"/>
                <a:cs typeface="Calibri"/>
                <a:sym typeface="Calibri"/>
              </a:rPr>
              <a:t>Patient Resource Coordinator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727528"/>
            <a:ext cx="8229600" cy="8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3000" b="0" i="0" u="none" strike="noStrike" cap="none">
                <a:solidFill>
                  <a:srgbClr val="FF0000"/>
                </a:solidFill>
                <a:latin typeface="Calibri"/>
                <a:ea typeface="Calibri"/>
                <a:cs typeface="Calibri"/>
                <a:sym typeface="Calibri"/>
              </a:rPr>
              <a:t>CCM Team – Integrated into the Primary Care sites</a:t>
            </a:r>
          </a:p>
        </p:txBody>
      </p:sp>
      <p:sp>
        <p:nvSpPr>
          <p:cNvPr id="269" name="Shape 269"/>
          <p:cNvSpPr txBox="1">
            <a:spLocks noGrp="1"/>
          </p:cNvSpPr>
          <p:nvPr>
            <p:ph type="body" idx="1"/>
          </p:nvPr>
        </p:nvSpPr>
        <p:spPr>
          <a:xfrm>
            <a:off x="371575" y="1982400"/>
            <a:ext cx="8487900" cy="2808900"/>
          </a:xfrm>
          <a:prstGeom prst="rect">
            <a:avLst/>
          </a:prstGeom>
          <a:noFill/>
          <a:ln>
            <a:noFill/>
          </a:ln>
        </p:spPr>
        <p:txBody>
          <a:bodyPr lIns="91425" tIns="45700" rIns="91425" bIns="45700" anchor="t" anchorCtr="0">
            <a:noAutofit/>
          </a:bodyPr>
          <a:lstStyle/>
          <a:p>
            <a:pPr marL="342900" marR="0" lvl="0" indent="-292100" algn="l" rtl="0">
              <a:spcBef>
                <a:spcPts val="0"/>
              </a:spcBef>
              <a:spcAft>
                <a:spcPts val="0"/>
              </a:spcAft>
              <a:buClr>
                <a:srgbClr val="1268B6"/>
              </a:buClr>
              <a:buSzPct val="80000"/>
              <a:buFont typeface="Arial"/>
              <a:buChar char="•"/>
            </a:pPr>
            <a:r>
              <a:rPr lang="en" sz="3000" b="0" i="0" u="none" strike="noStrike" cap="none">
                <a:solidFill>
                  <a:srgbClr val="1268B6"/>
                </a:solidFill>
                <a:latin typeface="Calibri"/>
                <a:ea typeface="Calibri"/>
                <a:cs typeface="Calibri"/>
                <a:sym typeface="Calibri"/>
              </a:rPr>
              <a:t>RN Care Manager</a:t>
            </a:r>
            <a:r>
              <a:rPr lang="en" sz="2400" b="0" i="0" u="none" strike="noStrike" cap="none">
                <a:solidFill>
                  <a:srgbClr val="1268B6"/>
                </a:solidFill>
                <a:latin typeface="Calibri"/>
                <a:ea typeface="Calibri"/>
                <a:cs typeface="Calibri"/>
                <a:sym typeface="Calibri"/>
              </a:rPr>
              <a:t> – Focuses on medically complex patients</a:t>
            </a:r>
          </a:p>
          <a:p>
            <a:pPr marL="342900" marR="0" lvl="0" indent="-292100" algn="l" rtl="0">
              <a:spcBef>
                <a:spcPts val="640"/>
              </a:spcBef>
              <a:spcAft>
                <a:spcPts val="0"/>
              </a:spcAft>
              <a:buClr>
                <a:srgbClr val="1268B6"/>
              </a:buClr>
              <a:buSzPct val="80000"/>
              <a:buFont typeface="Arial"/>
              <a:buChar char="•"/>
            </a:pPr>
            <a:r>
              <a:rPr lang="en" sz="3000" b="0" i="0" u="none" strike="noStrike" cap="none">
                <a:solidFill>
                  <a:srgbClr val="1268B6"/>
                </a:solidFill>
                <a:latin typeface="Calibri"/>
                <a:ea typeface="Calibri"/>
                <a:cs typeface="Calibri"/>
                <a:sym typeface="Calibri"/>
              </a:rPr>
              <a:t>SW care Manager </a:t>
            </a:r>
            <a:r>
              <a:rPr lang="en" sz="2400" b="0" i="0" u="none" strike="noStrike" cap="none">
                <a:solidFill>
                  <a:srgbClr val="1268B6"/>
                </a:solidFill>
                <a:latin typeface="Calibri"/>
                <a:ea typeface="Calibri"/>
                <a:cs typeface="Calibri"/>
                <a:sym typeface="Calibri"/>
              </a:rPr>
              <a:t>– focuses on Socially or Psychiatrically complex patients</a:t>
            </a:r>
          </a:p>
          <a:p>
            <a:pPr marL="342900" marR="0" lvl="0" indent="-292100" algn="l" rtl="0">
              <a:spcBef>
                <a:spcPts val="640"/>
              </a:spcBef>
              <a:buClr>
                <a:srgbClr val="1268B6"/>
              </a:buClr>
              <a:buSzPct val="80000"/>
              <a:buFont typeface="Arial"/>
              <a:buChar char="•"/>
            </a:pPr>
            <a:r>
              <a:rPr lang="en" sz="3000" b="0" i="0" u="none" strike="noStrike" cap="none">
                <a:solidFill>
                  <a:srgbClr val="1268B6"/>
                </a:solidFill>
                <a:latin typeface="Calibri"/>
                <a:ea typeface="Calibri"/>
                <a:cs typeface="Calibri"/>
                <a:sym typeface="Calibri"/>
              </a:rPr>
              <a:t>Community Health Worker </a:t>
            </a:r>
            <a:r>
              <a:rPr lang="en" sz="2400" b="0" i="0" u="none" strike="noStrike" cap="none">
                <a:solidFill>
                  <a:srgbClr val="1268B6"/>
                </a:solidFill>
                <a:latin typeface="Calibri"/>
                <a:ea typeface="Calibri"/>
                <a:cs typeface="Calibri"/>
                <a:sym typeface="Calibri"/>
              </a:rPr>
              <a:t>– available for patients who have trouble coordinating their own care / life coaching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1066800" y="342900"/>
            <a:ext cx="7462838" cy="52617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2880" b="0" i="0" u="none" strike="noStrike" cap="none">
                <a:solidFill>
                  <a:schemeClr val="dk1"/>
                </a:solidFill>
                <a:latin typeface="Calibri"/>
                <a:ea typeface="Calibri"/>
                <a:cs typeface="Calibri"/>
                <a:sym typeface="Calibri"/>
              </a:rPr>
              <a:t/>
            </a:r>
            <a:br>
              <a:rPr lang="en" sz="2880" b="0" i="0" u="none" strike="noStrike" cap="none">
                <a:solidFill>
                  <a:schemeClr val="dk1"/>
                </a:solidFill>
                <a:latin typeface="Calibri"/>
                <a:ea typeface="Calibri"/>
                <a:cs typeface="Calibri"/>
                <a:sym typeface="Calibri"/>
              </a:rPr>
            </a:br>
            <a:r>
              <a:rPr lang="en" sz="2880" b="0" i="0" u="none" strike="noStrike" cap="none">
                <a:solidFill>
                  <a:schemeClr val="dk1"/>
                </a:solidFill>
                <a:latin typeface="Calibri"/>
                <a:ea typeface="Calibri"/>
                <a:cs typeface="Calibri"/>
                <a:sym typeface="Calibri"/>
              </a:rPr>
              <a:t>Why Complex Care?</a:t>
            </a:r>
          </a:p>
        </p:txBody>
      </p:sp>
      <p:sp>
        <p:nvSpPr>
          <p:cNvPr id="275" name="Shape 275"/>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8</a:t>
            </a:fld>
            <a:endParaRPr lang="en" sz="1200" b="0" i="0" u="none" strike="noStrike" cap="none">
              <a:solidFill>
                <a:srgbClr val="888888"/>
              </a:solidFill>
              <a:latin typeface="Calibri"/>
              <a:ea typeface="Calibri"/>
              <a:cs typeface="Calibri"/>
              <a:sym typeface="Calibri"/>
            </a:endParaRPr>
          </a:p>
        </p:txBody>
      </p:sp>
      <p:sp>
        <p:nvSpPr>
          <p:cNvPr id="276" name="Shape 276"/>
          <p:cNvSpPr txBox="1"/>
          <p:nvPr/>
        </p:nvSpPr>
        <p:spPr>
          <a:xfrm>
            <a:off x="263434" y="1118507"/>
            <a:ext cx="8739051" cy="3771899"/>
          </a:xfrm>
          <a:prstGeom prst="rect">
            <a:avLst/>
          </a:prstGeom>
          <a:noFill/>
          <a:ln>
            <a:noFill/>
          </a:ln>
        </p:spPr>
        <p:txBody>
          <a:bodyPr lIns="45700" tIns="45700" rIns="45700" bIns="45700" anchor="t" anchorCtr="0">
            <a:noAutofit/>
          </a:bodyPr>
          <a:lstStyle/>
          <a:p>
            <a:pPr marL="398463" marR="0" lvl="0" indent="-398463" algn="l" rtl="0">
              <a:spcBef>
                <a:spcPts val="0"/>
              </a:spcBef>
              <a:buClr>
                <a:schemeClr val="dk1"/>
              </a:buClr>
              <a:buFont typeface="Arial"/>
              <a:buNone/>
            </a:pPr>
            <a:endParaRPr sz="2000" b="0" i="0" u="none" strike="noStrike" cap="none">
              <a:solidFill>
                <a:schemeClr val="dk1"/>
              </a:solidFill>
              <a:latin typeface="Calibri"/>
              <a:ea typeface="Calibri"/>
              <a:cs typeface="Calibri"/>
              <a:sym typeface="Calibri"/>
            </a:endParaRPr>
          </a:p>
        </p:txBody>
      </p:sp>
      <p:sp>
        <p:nvSpPr>
          <p:cNvPr id="277" name="Shape 277"/>
          <p:cNvSpPr/>
          <p:nvPr/>
        </p:nvSpPr>
        <p:spPr>
          <a:xfrm>
            <a:off x="733168" y="1475116"/>
            <a:ext cx="7669426" cy="5309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4000" b="0" i="0" u="none" strike="noStrike" cap="none">
                <a:solidFill>
                  <a:schemeClr val="dk1"/>
                </a:solidFill>
                <a:latin typeface="Calibri"/>
                <a:ea typeface="Calibri"/>
                <a:cs typeface="Calibri"/>
                <a:sym typeface="Calibri"/>
              </a:rPr>
              <a:t> </a:t>
            </a:r>
          </a:p>
        </p:txBody>
      </p:sp>
      <p:sp>
        <p:nvSpPr>
          <p:cNvPr id="278" name="Shape 278"/>
          <p:cNvSpPr txBox="1"/>
          <p:nvPr/>
        </p:nvSpPr>
        <p:spPr>
          <a:xfrm>
            <a:off x="1121433" y="1183975"/>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2400">
              <a:solidFill>
                <a:schemeClr val="dk1"/>
              </a:solidFill>
              <a:latin typeface="Calibri"/>
              <a:ea typeface="Calibri"/>
              <a:cs typeface="Calibri"/>
              <a:sym typeface="Calibri"/>
            </a:endParaRPr>
          </a:p>
        </p:txBody>
      </p:sp>
      <p:sp>
        <p:nvSpPr>
          <p:cNvPr id="279" name="Shape 279"/>
          <p:cNvSpPr txBox="1"/>
          <p:nvPr/>
        </p:nvSpPr>
        <p:spPr>
          <a:xfrm>
            <a:off x="870855" y="3910692"/>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sp>
        <p:nvSpPr>
          <p:cNvPr id="280" name="Shape 280"/>
          <p:cNvSpPr txBox="1"/>
          <p:nvPr/>
        </p:nvSpPr>
        <p:spPr>
          <a:xfrm>
            <a:off x="576943" y="2530928"/>
            <a:ext cx="914400" cy="685800"/>
          </a:xfrm>
          <a:prstGeom prst="rect">
            <a:avLst/>
          </a:prstGeom>
          <a:noFill/>
          <a:ln>
            <a:noFill/>
          </a:ln>
        </p:spPr>
        <p:txBody>
          <a:bodyPr lIns="45700" tIns="45700" rIns="45700" bIns="45700"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pic>
        <p:nvPicPr>
          <p:cNvPr id="281" name="Shape 281" descr="cost_longlife75"/>
          <p:cNvPicPr preferRelativeResize="0"/>
          <p:nvPr/>
        </p:nvPicPr>
        <p:blipFill rotWithShape="1">
          <a:blip r:embed="rId3">
            <a:alphaModFix/>
          </a:blip>
          <a:srcRect/>
          <a:stretch/>
        </p:blipFill>
        <p:spPr>
          <a:xfrm>
            <a:off x="381000" y="1028700"/>
            <a:ext cx="8381999" cy="3564731"/>
          </a:xfrm>
          <a:prstGeom prst="rect">
            <a:avLst/>
          </a:prstGeom>
          <a:noFill/>
          <a:ln>
            <a:noFill/>
          </a:ln>
        </p:spPr>
      </p:pic>
      <p:sp>
        <p:nvSpPr>
          <p:cNvPr id="282" name="Shape 282"/>
          <p:cNvSpPr/>
          <p:nvPr/>
        </p:nvSpPr>
        <p:spPr>
          <a:xfrm>
            <a:off x="262646" y="4766155"/>
            <a:ext cx="7373565" cy="19620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100">
                <a:solidFill>
                  <a:schemeClr val="dk1"/>
                </a:solidFill>
                <a:latin typeface="Calibri"/>
                <a:ea typeface="Calibri"/>
                <a:cs typeface="Calibri"/>
                <a:sym typeface="Calibri"/>
              </a:rPr>
              <a:t>http://ucatlas.ucsc.edu/health/spend/cost_longlife75.gif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0" y="0"/>
            <a:ext cx="8834438" cy="1014412"/>
          </a:xfrm>
          <a:prstGeom prst="rect">
            <a:avLst/>
          </a:prstGeom>
          <a:noFill/>
          <a:ln>
            <a:noFill/>
          </a:ln>
        </p:spPr>
        <p:txBody>
          <a:bodyPr lIns="91425" tIns="45700" rIns="91425" bIns="45700" anchor="ctr" anchorCtr="0">
            <a:noAutofit/>
          </a:bodyPr>
          <a:lstStyle/>
          <a:p>
            <a:pPr marL="0" marR="0" lvl="0" indent="0" algn="r" rtl="0">
              <a:spcBef>
                <a:spcPts val="0"/>
              </a:spcBef>
              <a:buClr>
                <a:srgbClr val="FF0000"/>
              </a:buClr>
              <a:buSzPct val="25000"/>
              <a:buFont typeface="Calibri"/>
              <a:buNone/>
            </a:pPr>
            <a:r>
              <a:rPr lang="en" sz="2880" b="0" i="0" u="none" strike="noStrike" cap="none">
                <a:solidFill>
                  <a:srgbClr val="FF0000"/>
                </a:solidFill>
                <a:latin typeface="Calibri"/>
                <a:ea typeface="Calibri"/>
                <a:cs typeface="Calibri"/>
                <a:sym typeface="Calibri"/>
              </a:rPr>
              <a:t/>
            </a:r>
            <a:br>
              <a:rPr lang="en" sz="2880" b="0" i="0" u="none" strike="noStrike" cap="none">
                <a:solidFill>
                  <a:srgbClr val="FF0000"/>
                </a:solidFill>
                <a:latin typeface="Calibri"/>
                <a:ea typeface="Calibri"/>
                <a:cs typeface="Calibri"/>
                <a:sym typeface="Calibri"/>
              </a:rPr>
            </a:br>
            <a:r>
              <a:rPr lang="en" sz="2880" b="0" i="0" u="none" strike="noStrike" cap="none">
                <a:solidFill>
                  <a:schemeClr val="dk1"/>
                </a:solidFill>
                <a:latin typeface="Calibri"/>
                <a:ea typeface="Calibri"/>
                <a:cs typeface="Calibri"/>
                <a:sym typeface="Calibri"/>
              </a:rPr>
              <a:t/>
            </a:r>
            <a:br>
              <a:rPr lang="en" sz="2880" b="0" i="0" u="none" strike="noStrike" cap="none">
                <a:solidFill>
                  <a:schemeClr val="dk1"/>
                </a:solidFill>
                <a:latin typeface="Calibri"/>
                <a:ea typeface="Calibri"/>
                <a:cs typeface="Calibri"/>
                <a:sym typeface="Calibri"/>
              </a:rPr>
            </a:br>
            <a:endParaRPr lang="en" sz="2880" b="0" i="0" u="none" strike="noStrike" cap="none">
              <a:solidFill>
                <a:schemeClr val="dk1"/>
              </a:solidFill>
              <a:latin typeface="Calibri"/>
              <a:ea typeface="Calibri"/>
              <a:cs typeface="Calibri"/>
              <a:sym typeface="Calibri"/>
            </a:endParaRPr>
          </a:p>
        </p:txBody>
      </p:sp>
      <p:sp>
        <p:nvSpPr>
          <p:cNvPr id="288" name="Shape 288"/>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9</a:t>
            </a:fld>
            <a:endParaRPr lang="en" sz="1200">
              <a:solidFill>
                <a:srgbClr val="888888"/>
              </a:solidFill>
              <a:latin typeface="Calibri"/>
              <a:ea typeface="Calibri"/>
              <a:cs typeface="Calibri"/>
              <a:sym typeface="Calibri"/>
            </a:endParaRPr>
          </a:p>
        </p:txBody>
      </p:sp>
      <p:sp>
        <p:nvSpPr>
          <p:cNvPr id="289" name="Shape 289"/>
          <p:cNvSpPr txBox="1"/>
          <p:nvPr/>
        </p:nvSpPr>
        <p:spPr>
          <a:xfrm>
            <a:off x="263434" y="1118507"/>
            <a:ext cx="8739051" cy="3771899"/>
          </a:xfrm>
          <a:prstGeom prst="rect">
            <a:avLst/>
          </a:prstGeom>
          <a:noFill/>
          <a:ln>
            <a:noFill/>
          </a:ln>
        </p:spPr>
        <p:txBody>
          <a:bodyPr lIns="45700" tIns="45700" rIns="45700" bIns="45700" anchor="t" anchorCtr="0">
            <a:noAutofit/>
          </a:bodyPr>
          <a:lstStyle/>
          <a:p>
            <a:pPr marL="398463" marR="0" lvl="0" indent="-398463" algn="l" rtl="0">
              <a:spcBef>
                <a:spcPts val="0"/>
              </a:spcBef>
              <a:buClr>
                <a:schemeClr val="dk1"/>
              </a:buClr>
              <a:buFont typeface="Arial"/>
              <a:buNone/>
            </a:pPr>
            <a:endParaRPr sz="2000">
              <a:solidFill>
                <a:schemeClr val="dk1"/>
              </a:solidFill>
              <a:latin typeface="Calibri"/>
              <a:ea typeface="Calibri"/>
              <a:cs typeface="Calibri"/>
              <a:sym typeface="Calibri"/>
            </a:endParaRPr>
          </a:p>
        </p:txBody>
      </p:sp>
      <p:pic>
        <p:nvPicPr>
          <p:cNvPr id="290" name="Shape 290" descr="http://1.bp.blogspot.com/-gssWHXlUD5Q/T22MdGglP3I/AAAAAAAAF5U/6cNGQzc4b5E/s1600/health%2Bcare%2B6.png"/>
          <p:cNvPicPr preferRelativeResize="0"/>
          <p:nvPr/>
        </p:nvPicPr>
        <p:blipFill rotWithShape="1">
          <a:blip r:embed="rId3">
            <a:alphaModFix/>
          </a:blip>
          <a:srcRect/>
          <a:stretch/>
        </p:blipFill>
        <p:spPr>
          <a:xfrm>
            <a:off x="515014" y="885950"/>
            <a:ext cx="7815532" cy="4082450"/>
          </a:xfrm>
          <a:prstGeom prst="rect">
            <a:avLst/>
          </a:prstGeom>
          <a:noFill/>
          <a:ln>
            <a:noFill/>
          </a:ln>
        </p:spPr>
      </p:pic>
      <p:sp>
        <p:nvSpPr>
          <p:cNvPr id="291" name="Shape 291"/>
          <p:cNvSpPr txBox="1"/>
          <p:nvPr/>
        </p:nvSpPr>
        <p:spPr>
          <a:xfrm>
            <a:off x="4357991" y="561772"/>
            <a:ext cx="45718" cy="34289"/>
          </a:xfrm>
          <a:prstGeom prst="rect">
            <a:avLst/>
          </a:prstGeom>
          <a:noFill/>
          <a:ln>
            <a:noFill/>
          </a:ln>
        </p:spPr>
        <p:txBody>
          <a:bodyPr lIns="45700" tIns="45700" rIns="45700" bIns="45700" anchor="t" anchorCtr="0">
            <a:noAutofit/>
          </a:bodyPr>
          <a:lstStyle/>
          <a:p>
            <a:pPr marL="0" marR="0" lvl="0" indent="0" algn="l" rtl="0">
              <a:spcBef>
                <a:spcPts val="0"/>
              </a:spcBef>
              <a:buNone/>
            </a:pPr>
            <a:endParaRPr sz="1400">
              <a:solidFill>
                <a:schemeClr val="dk1"/>
              </a:solidFill>
              <a:latin typeface="Calibri"/>
              <a:ea typeface="Calibri"/>
              <a:cs typeface="Calibri"/>
              <a:sym typeface="Calibri"/>
            </a:endParaRPr>
          </a:p>
        </p:txBody>
      </p:sp>
      <p:sp>
        <p:nvSpPr>
          <p:cNvPr id="292" name="Shape 292"/>
          <p:cNvSpPr txBox="1"/>
          <p:nvPr/>
        </p:nvSpPr>
        <p:spPr>
          <a:xfrm>
            <a:off x="2155640" y="253161"/>
            <a:ext cx="6353033" cy="482090"/>
          </a:xfrm>
          <a:prstGeom prst="rect">
            <a:avLst/>
          </a:prstGeom>
          <a:noFill/>
          <a:ln>
            <a:noFill/>
          </a:ln>
        </p:spPr>
        <p:txBody>
          <a:bodyPr lIns="45700" tIns="45700" rIns="45700" bIns="45700" anchor="t" anchorCtr="0">
            <a:noAutofit/>
          </a:bodyPr>
          <a:lstStyle/>
          <a:p>
            <a:pPr marL="0" marR="0" lvl="0" indent="0" algn="ctr" rtl="0">
              <a:spcBef>
                <a:spcPts val="0"/>
              </a:spcBef>
              <a:buSzPct val="25000"/>
              <a:buNone/>
            </a:pPr>
            <a:r>
              <a:rPr lang="en" sz="2800">
                <a:solidFill>
                  <a:srgbClr val="FF0000"/>
                </a:solidFill>
                <a:latin typeface="Calibri"/>
                <a:ea typeface="Calibri"/>
                <a:cs typeface="Calibri"/>
                <a:sym typeface="Calibri"/>
              </a:rPr>
              <a:t>Analysis of Health Care Spending</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2222</Words>
  <Application>Microsoft Office PowerPoint</Application>
  <PresentationFormat>On-screen Show (16:9)</PresentationFormat>
  <Paragraphs>398</Paragraphs>
  <Slides>37</Slides>
  <Notes>37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Calibri</vt:lpstr>
      <vt:lpstr>Noto Sans Symbols</vt:lpstr>
      <vt:lpstr>Courier New</vt:lpstr>
      <vt:lpstr>Garamond</vt:lpstr>
      <vt:lpstr>Office Theme</vt:lpstr>
      <vt:lpstr>Custom Design</vt:lpstr>
      <vt:lpstr>Complex Care at Cambridge Health Alliance</vt:lpstr>
      <vt:lpstr>Disclosures</vt:lpstr>
      <vt:lpstr>Cambridge Health Alliance</vt:lpstr>
      <vt:lpstr>Cambridge Health Alliance</vt:lpstr>
      <vt:lpstr>Two Major Complementary Strategies </vt:lpstr>
      <vt:lpstr>Primary Care Team</vt:lpstr>
      <vt:lpstr>CCM Team – Integrated into the Primary Care sites</vt:lpstr>
      <vt:lpstr> Why Complex Care?</vt:lpstr>
      <vt:lpstr>  </vt:lpstr>
      <vt:lpstr> </vt:lpstr>
      <vt:lpstr>    What is Care Management?     </vt:lpstr>
      <vt:lpstr> </vt:lpstr>
      <vt:lpstr>What do our highest risk patients need?</vt:lpstr>
      <vt:lpstr>Patient Story</vt:lpstr>
      <vt:lpstr>PowerPoint Presentation</vt:lpstr>
      <vt:lpstr>    Role Differentiation</vt:lpstr>
      <vt:lpstr>Care Management Goals</vt:lpstr>
      <vt:lpstr> Patient Selection and Referral Drivers</vt:lpstr>
      <vt:lpstr>High Risk Payer Lists</vt:lpstr>
      <vt:lpstr> Developing a standardized response</vt:lpstr>
      <vt:lpstr>Our Bi-Directional Validation Process</vt:lpstr>
      <vt:lpstr>Tools</vt:lpstr>
      <vt:lpstr>Patient Centered, not Health Care System Centered “My Care Plan”</vt:lpstr>
      <vt:lpstr>Developing a Standardized Response: Is this a Complex Care Patient?</vt:lpstr>
      <vt:lpstr>Developing a Standardized Response:  Where our care plan resides</vt:lpstr>
      <vt:lpstr>Care Manager Notification of Admission/ED visit</vt:lpstr>
      <vt:lpstr>PCP team notification of patient Admission / ED visit</vt:lpstr>
      <vt:lpstr>ED/Inpatient EMR Notification to CCM team</vt:lpstr>
      <vt:lpstr>What does this look like on the ground?</vt:lpstr>
      <vt:lpstr>Planned Care Meetings</vt:lpstr>
      <vt:lpstr>PowerPoint Presentation</vt:lpstr>
      <vt:lpstr>PCM Sample Workflow: CCM</vt:lpstr>
      <vt:lpstr>RN Role on the Primary Care team: essential to supporting the CCM extended team</vt:lpstr>
      <vt:lpstr>Typical RN Schedule</vt:lpstr>
      <vt:lpstr>Patient Story</vt:lpstr>
      <vt:lpstr>Intervention</vt:lpstr>
      <vt:lpstr>Results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Complex Care at Cambridge Health Alliance</dc:title>
  <dc:creator>Randi Belhumeur</dc:creator>
  <cp:lastModifiedBy>Campbell, Susanne</cp:lastModifiedBy>
  <cp:revision>1</cp:revision>
  <dcterms:modified xsi:type="dcterms:W3CDTF">2016-09-22T20:23:50Z</dcterms:modified>
</cp:coreProperties>
</file>