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  <p:sldMasterId id="2147483696" r:id="rId7"/>
  </p:sldMasterIdLst>
  <p:notesMasterIdLst>
    <p:notesMasterId r:id="rId30"/>
  </p:notesMasterIdLst>
  <p:sldIdLst>
    <p:sldId id="256" r:id="rId8"/>
    <p:sldId id="352" r:id="rId9"/>
    <p:sldId id="366" r:id="rId10"/>
    <p:sldId id="371" r:id="rId11"/>
    <p:sldId id="372" r:id="rId12"/>
    <p:sldId id="374" r:id="rId13"/>
    <p:sldId id="373" r:id="rId14"/>
    <p:sldId id="375" r:id="rId15"/>
    <p:sldId id="367" r:id="rId16"/>
    <p:sldId id="369" r:id="rId17"/>
    <p:sldId id="377" r:id="rId18"/>
    <p:sldId id="378" r:id="rId19"/>
    <p:sldId id="376" r:id="rId20"/>
    <p:sldId id="383" r:id="rId21"/>
    <p:sldId id="379" r:id="rId22"/>
    <p:sldId id="380" r:id="rId23"/>
    <p:sldId id="384" r:id="rId24"/>
    <p:sldId id="381" r:id="rId25"/>
    <p:sldId id="370" r:id="rId26"/>
    <p:sldId id="382" r:id="rId27"/>
    <p:sldId id="385" r:id="rId28"/>
    <p:sldId id="386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0" autoAdjust="0"/>
    <p:restoredTop sz="84201" autoAdjust="0"/>
  </p:normalViewPr>
  <p:slideViewPr>
    <p:cSldViewPr>
      <p:cViewPr varScale="1">
        <p:scale>
          <a:sx n="94" d="100"/>
          <a:sy n="94" d="100"/>
        </p:scale>
        <p:origin x="21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436" y="0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r">
              <a:defRPr sz="1200"/>
            </a:lvl1pPr>
          </a:lstStyle>
          <a:p>
            <a:fld id="{9348EC96-8AAD-4584-AAD7-49B1FDD88C84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50" tIns="45825" rIns="91650" bIns="458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108"/>
            <a:ext cx="5608320" cy="4182427"/>
          </a:xfrm>
          <a:prstGeom prst="rect">
            <a:avLst/>
          </a:prstGeom>
        </p:spPr>
        <p:txBody>
          <a:bodyPr vert="horz" lIns="91650" tIns="45825" rIns="91650" bIns="4582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27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436" y="8830627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r">
              <a:defRPr sz="1200"/>
            </a:lvl1pPr>
          </a:lstStyle>
          <a:p>
            <a:fld id="{FE2E535B-D768-461B-9927-DBAE311F2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10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E535B-D768-461B-9927-DBAE311F20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20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BCAAF-6F79-4A0B-BA3F-D0D554DA37C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429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09" indent="-28573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37" indent="-22858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11" indent="-22858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287" indent="-22858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4036C3-EC7A-8841-81C1-7723286417D7}" type="slidenum">
              <a:rPr lang="en-US" sz="1200"/>
              <a:pPr/>
              <a:t>17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54703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keller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F4FD9A5-F2F2-EC41-823B-717239FB5D7A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787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22300" y="2476501"/>
            <a:ext cx="3987799" cy="828860"/>
          </a:xfrm>
        </p:spPr>
        <p:txBody>
          <a:bodyPr>
            <a:normAutofit/>
          </a:bodyPr>
          <a:lstStyle/>
          <a:p>
            <a:r>
              <a:rPr lang="en-US" sz="4000" smtClean="0"/>
              <a:t>Click to edit Master title style</a:t>
            </a:r>
            <a:endParaRPr lang="en-US" sz="4000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2300" y="3305360"/>
            <a:ext cx="2458166" cy="597169"/>
          </a:xfrm>
        </p:spPr>
        <p:txBody>
          <a:bodyPr>
            <a:normAutofit/>
          </a:bodyPr>
          <a:lstStyle/>
          <a:p>
            <a:r>
              <a:rPr lang="en-US" sz="1600" b="1" smtClean="0"/>
              <a:t>Click to edit Master subtitle style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287326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A585DA-002F-4113-8C28-4D479CA7A3EA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3B000E-14EA-46BE-863B-1FC39EAC3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3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A585DA-002F-4113-8C28-4D479CA7A3EA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3B000E-14EA-46BE-863B-1FC39EAC3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61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ED3B-748A-2A4D-9D95-3C84F10AB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18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ED3B-748A-2A4D-9D95-3C84F10AB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36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ED3B-748A-2A4D-9D95-3C84F10AB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3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ED3B-748A-2A4D-9D95-3C84F10AB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15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ED3B-748A-2A4D-9D95-3C84F10AB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16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ED3B-748A-2A4D-9D95-3C84F10AB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99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ED3B-748A-2A4D-9D95-3C84F10AB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893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ED3B-748A-2A4D-9D95-3C84F10AB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96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A585DA-002F-4113-8C28-4D479CA7A3EA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3B000E-14EA-46BE-863B-1FC39EAC3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487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ED3B-748A-2A4D-9D95-3C84F10AB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714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ED3B-748A-2A4D-9D95-3C84F10AB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65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ED3B-748A-2A4D-9D95-3C84F10AB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448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407150"/>
            <a:ext cx="4953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6985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223838"/>
            <a:ext cx="8229600" cy="10680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549401"/>
            <a:ext cx="8229600" cy="4229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407150"/>
            <a:ext cx="4953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1529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407150"/>
            <a:ext cx="4953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5774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98600"/>
            <a:ext cx="4038600" cy="424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8600"/>
            <a:ext cx="4038600" cy="424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407150"/>
            <a:ext cx="4953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9818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00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097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00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097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09600" y="6407150"/>
            <a:ext cx="4953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1140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407150"/>
            <a:ext cx="4953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9340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407150"/>
            <a:ext cx="4953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232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A585DA-002F-4113-8C28-4D479CA7A3EA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3B000E-14EA-46BE-863B-1FC39EAC3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100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7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27051"/>
            <a:ext cx="5111750" cy="5467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89101"/>
            <a:ext cx="3008313" cy="4381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407150"/>
            <a:ext cx="4953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1587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42999"/>
            <a:ext cx="5486400" cy="3584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173787"/>
            <a:ext cx="6832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810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0738"/>
            <a:ext cx="7924800" cy="10680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46301"/>
            <a:ext cx="7924800" cy="37464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407150"/>
            <a:ext cx="4953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8863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1999"/>
            <a:ext cx="2057400" cy="52324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1999"/>
            <a:ext cx="6019800" cy="52324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407150"/>
            <a:ext cx="4953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6700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4100" y="86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4100" y="2489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4950" y="6407150"/>
            <a:ext cx="4953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6551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4950" y="6407150"/>
            <a:ext cx="4953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5135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4950" y="6407150"/>
            <a:ext cx="4953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3624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1100" y="1600201"/>
            <a:ext cx="3619500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0" y="1600201"/>
            <a:ext cx="3695700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4950" y="6407150"/>
            <a:ext cx="4953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5352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1100" y="1535113"/>
            <a:ext cx="36195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1100" y="2174875"/>
            <a:ext cx="3619500" cy="3819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41901" y="1535113"/>
            <a:ext cx="36449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41901" y="2174875"/>
            <a:ext cx="3644900" cy="3819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854950" y="6407150"/>
            <a:ext cx="4953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2016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363538"/>
            <a:ext cx="7594600" cy="10968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4950" y="6407150"/>
            <a:ext cx="4953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13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A585DA-002F-4113-8C28-4D479CA7A3EA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3B000E-14EA-46BE-863B-1FC39EAC3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401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4950" y="6407150"/>
            <a:ext cx="4953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8876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3050"/>
            <a:ext cx="25400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500" y="273051"/>
            <a:ext cx="4940299" cy="5695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1435101"/>
            <a:ext cx="2540000" cy="456510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4950" y="6407150"/>
            <a:ext cx="4953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0530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4950" y="6407150"/>
            <a:ext cx="4953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4962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4950" y="6407150"/>
            <a:ext cx="4953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9253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732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732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4950" y="6407150"/>
            <a:ext cx="4953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270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A585DA-002F-4113-8C28-4D479CA7A3EA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3B000E-14EA-46BE-863B-1FC39EAC3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8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A585DA-002F-4113-8C28-4D479CA7A3EA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3B000E-14EA-46BE-863B-1FC39EAC3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17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A585DA-002F-4113-8C28-4D479CA7A3EA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3B000E-14EA-46BE-863B-1FC39EAC3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25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A585DA-002F-4113-8C28-4D479CA7A3EA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3B000E-14EA-46BE-863B-1FC39EAC3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93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A585DA-002F-4113-8C28-4D479CA7A3EA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3B000E-14EA-46BE-863B-1FC39EAC3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09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_3_Cover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0" y="655638"/>
            <a:ext cx="5321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0" y="1981201"/>
            <a:ext cx="53213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2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9F60B5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rgbClr val="696158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696158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696158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rgbClr val="696158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696158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0ED3B-748A-2A4D-9D95-3C84F10AB7C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PPT_3_Questions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135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08100"/>
            <a:ext cx="8229600" cy="4483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407150"/>
            <a:ext cx="4953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3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E57C23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rgbClr val="696158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696158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696158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rgbClr val="696158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696158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44600" y="274638"/>
            <a:ext cx="6769100" cy="1096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4600" y="1600201"/>
            <a:ext cx="67691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4950" y="6407150"/>
            <a:ext cx="4953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44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61AB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696158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696158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696158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rgbClr val="696158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696158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package" Target="../embeddings/Microsoft_Word_Document1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png"/><Relationship Id="rId4" Type="http://schemas.openxmlformats.org/officeDocument/2006/relationships/package" Target="../embeddings/Microsoft_Word_Document2.docx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Advancing Primary Care:</a:t>
            </a:r>
            <a:br>
              <a:rPr lang="en-US" dirty="0" smtClean="0"/>
            </a:br>
            <a:r>
              <a:rPr lang="en-US" dirty="0" smtClean="0"/>
              <a:t>Practicing with Value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David Keller MD</a:t>
            </a:r>
          </a:p>
          <a:p>
            <a:r>
              <a:rPr lang="en-US" sz="2400" dirty="0" smtClean="0"/>
              <a:t>Professor of Pediatrics, </a:t>
            </a:r>
            <a:r>
              <a:rPr lang="en-US" sz="2400" dirty="0" err="1" smtClean="0"/>
              <a:t>UCDenver</a:t>
            </a:r>
            <a:r>
              <a:rPr lang="en-US" sz="2400" dirty="0" smtClean="0"/>
              <a:t> SOM</a:t>
            </a:r>
          </a:p>
          <a:p>
            <a:r>
              <a:rPr lang="en-US" sz="2400" dirty="0" smtClean="0"/>
              <a:t>Vice Chair of Clinical Affairs and Clinical Transformation, Children’s Hospital Colorado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768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 txBox="1">
            <a:spLocks noGrp="1"/>
          </p:cNvSpPr>
          <p:nvPr>
            <p:ph type="title"/>
          </p:nvPr>
        </p:nvSpPr>
        <p:spPr>
          <a:xfrm>
            <a:off x="304800" y="488289"/>
            <a:ext cx="8554600" cy="120032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Within my practice:</a:t>
            </a:r>
            <a:br>
              <a:rPr lang="en-US" dirty="0" smtClean="0"/>
            </a:br>
            <a:r>
              <a:rPr lang="en-US" dirty="0" smtClean="0"/>
              <a:t>4704 CHC children attributed by ACC</a:t>
            </a:r>
            <a:endParaRPr lang="en-US" sz="2000" dirty="0" smtClean="0"/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52445753"/>
              </p:ext>
            </p:extLst>
          </p:nvPr>
        </p:nvGraphicFramePr>
        <p:xfrm>
          <a:off x="2183379" y="1842405"/>
          <a:ext cx="6164973" cy="4190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272"/>
                <a:gridCol w="1461039"/>
                <a:gridCol w="1099081"/>
                <a:gridCol w="950026"/>
                <a:gridCol w="605642"/>
                <a:gridCol w="653142"/>
                <a:gridCol w="783771"/>
              </a:tblGrid>
              <a:tr h="73779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CFDFE"/>
                          </a:solidFill>
                          <a:effectLst/>
                          <a:latin typeface="Calibri"/>
                        </a:rPr>
                        <a:t>3M categories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CFDFE"/>
                          </a:solidFill>
                          <a:effectLst/>
                          <a:latin typeface="Calibri"/>
                        </a:rPr>
                        <a:t>% of </a:t>
                      </a:r>
                      <a:r>
                        <a:rPr lang="en-US" sz="1200" b="1" i="0" u="none" strike="noStrike" dirty="0" smtClean="0">
                          <a:solidFill>
                            <a:srgbClr val="FCFDFE"/>
                          </a:solidFill>
                          <a:effectLst/>
                          <a:latin typeface="Calibri"/>
                        </a:rPr>
                        <a:t>patients</a:t>
                      </a:r>
                      <a:endParaRPr lang="en-US" sz="1200" b="1" i="0" u="none" strike="noStrike" dirty="0">
                        <a:solidFill>
                          <a:srgbClr val="FCFDFE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CFDFE"/>
                          </a:solidFill>
                          <a:effectLst/>
                          <a:latin typeface="Calibri"/>
                        </a:rPr>
                        <a:t>total </a:t>
                      </a:r>
                      <a:endParaRPr lang="en-US" sz="1200" b="1" i="0" u="none" strike="noStrike" dirty="0" smtClean="0">
                        <a:solidFill>
                          <a:srgbClr val="FCFDFE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FCFDFE"/>
                          </a:solidFill>
                          <a:effectLst/>
                          <a:latin typeface="Calibri"/>
                        </a:rPr>
                        <a:t>paid </a:t>
                      </a:r>
                      <a:endParaRPr lang="en-US" sz="1200" b="1" i="0" u="none" strike="noStrike" dirty="0">
                        <a:solidFill>
                          <a:srgbClr val="FCFDFE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CFDFE"/>
                          </a:solidFill>
                          <a:effectLst/>
                          <a:latin typeface="Calibri"/>
                        </a:rPr>
                        <a:t>% of </a:t>
                      </a:r>
                      <a:endParaRPr lang="en-US" sz="1200" b="1" i="0" u="none" strike="noStrike" dirty="0" smtClean="0">
                        <a:solidFill>
                          <a:srgbClr val="FCFDFE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FCFDFE"/>
                          </a:solidFill>
                          <a:effectLst/>
                          <a:latin typeface="Calibri"/>
                        </a:rPr>
                        <a:t>total </a:t>
                      </a:r>
                      <a:r>
                        <a:rPr lang="en-US" sz="1200" b="1" i="0" u="none" strike="noStrike" dirty="0">
                          <a:solidFill>
                            <a:srgbClr val="FCFDFE"/>
                          </a:solidFill>
                          <a:effectLst/>
                          <a:latin typeface="Calibri"/>
                        </a:rPr>
                        <a:t>spend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CFDFE"/>
                          </a:solidFill>
                          <a:effectLst/>
                          <a:latin typeface="Calibri"/>
                        </a:rPr>
                        <a:t>Average </a:t>
                      </a:r>
                      <a:r>
                        <a:rPr lang="en-US" sz="1200" b="1" i="0" u="none" strike="noStrike" dirty="0" err="1">
                          <a:solidFill>
                            <a:srgbClr val="FCFDFE"/>
                          </a:solidFill>
                          <a:effectLst/>
                          <a:latin typeface="Calibri"/>
                        </a:rPr>
                        <a:t>PMPM</a:t>
                      </a:r>
                      <a:endParaRPr lang="en-US" sz="1200" b="1" i="0" u="none" strike="noStrike" dirty="0">
                        <a:solidFill>
                          <a:srgbClr val="FCFDFE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rgbClr val="FCFDFE"/>
                          </a:solidFill>
                          <a:effectLst/>
                          <a:latin typeface="Calibri"/>
                        </a:rPr>
                        <a:t>PMPY</a:t>
                      </a:r>
                      <a:r>
                        <a:rPr lang="en-US" sz="1200" b="1" i="0" u="none" strike="noStrike" dirty="0">
                          <a:solidFill>
                            <a:srgbClr val="FCFDFE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en-US" sz="1200" b="1" i="0" u="none" strike="noStrike" dirty="0" smtClean="0">
                          <a:solidFill>
                            <a:srgbClr val="FCFDFE"/>
                          </a:solidFill>
                          <a:effectLst/>
                          <a:latin typeface="Calibri"/>
                        </a:rPr>
                        <a:t>estimate</a:t>
                      </a:r>
                      <a:r>
                        <a:rPr lang="en-US" sz="1200" b="1" i="0" u="none" strike="noStrike" dirty="0">
                          <a:solidFill>
                            <a:srgbClr val="FCFDFE"/>
                          </a:solidFill>
                          <a:effectLst/>
                          <a:latin typeface="Calibri"/>
                        </a:rPr>
                        <a:t>) </a:t>
                      </a:r>
                    </a:p>
                  </a:txBody>
                  <a:tcPr marL="9525" marR="9525" marT="9525" marB="0" anchor="ctr"/>
                </a:tc>
              </a:tr>
              <a:tr h="24056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9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0.7%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$ 1,031,154 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9.3%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$ </a:t>
                      </a: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2,527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$30,328 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1601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5b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6, 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6.0%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$ 2,702,527 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24.4%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$ </a:t>
                      </a: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801 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$ </a:t>
                      </a: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9,618 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573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2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3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4, 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27.4%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$ 4,191,139 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37.8%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$ 271 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$ 3,254 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</a:tr>
              <a:tr h="21383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 only 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8F2B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65.9%</a:t>
                      </a:r>
                    </a:p>
                  </a:txBody>
                  <a:tcPr marL="9525" marR="9525" marT="9525" marB="0" anchor="ctr">
                    <a:solidFill>
                      <a:srgbClr val="D8F2B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$ </a:t>
                      </a: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3,170,386 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8F2B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28.6%</a:t>
                      </a:r>
                    </a:p>
                  </a:txBody>
                  <a:tcPr marL="9525" marR="9525" marT="9525" marB="0" anchor="ctr">
                    <a:solidFill>
                      <a:srgbClr val="D8F2B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$  85 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8F2B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$ </a:t>
                      </a: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1,022 </a:t>
                      </a:r>
                    </a:p>
                  </a:txBody>
                  <a:tcPr marL="9525" marR="9525" marT="9525" marB="0" anchor="ctr">
                    <a:solidFill>
                      <a:srgbClr val="D8F2B8"/>
                    </a:solidFill>
                  </a:tcPr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81244" y="2550591"/>
            <a:ext cx="4035780" cy="3425358"/>
            <a:chOff x="-3914757" y="1480410"/>
            <a:chExt cx="4035780" cy="3425358"/>
          </a:xfrm>
          <a:solidFill>
            <a:srgbClr val="669900"/>
          </a:solidFill>
        </p:grpSpPr>
        <p:grpSp>
          <p:nvGrpSpPr>
            <p:cNvPr id="13" name="Group 12"/>
            <p:cNvGrpSpPr/>
            <p:nvPr/>
          </p:nvGrpSpPr>
          <p:grpSpPr>
            <a:xfrm>
              <a:off x="-3914757" y="1480410"/>
              <a:ext cx="4035780" cy="3425358"/>
              <a:chOff x="5019156" y="3377756"/>
              <a:chExt cx="4035780" cy="3425358"/>
            </a:xfrm>
            <a:grpFill/>
          </p:grpSpPr>
          <p:sp>
            <p:nvSpPr>
              <p:cNvPr id="15" name="Trapezoid 14"/>
              <p:cNvSpPr/>
              <p:nvPr/>
            </p:nvSpPr>
            <p:spPr>
              <a:xfrm>
                <a:off x="5019156" y="4738255"/>
                <a:ext cx="4035780" cy="2064859"/>
              </a:xfrm>
              <a:prstGeom prst="trapezoid">
                <a:avLst>
                  <a:gd name="adj" fmla="val 59568"/>
                </a:avLst>
              </a:prstGeom>
              <a:grpFill/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3101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Isosceles Triangle 13"/>
              <p:cNvSpPr/>
              <p:nvPr/>
            </p:nvSpPr>
            <p:spPr>
              <a:xfrm>
                <a:off x="6864936" y="3377756"/>
                <a:ext cx="344220" cy="294364"/>
              </a:xfrm>
              <a:prstGeom prst="triangle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" name="Trapezoid 15"/>
              <p:cNvSpPr/>
              <p:nvPr/>
            </p:nvSpPr>
            <p:spPr>
              <a:xfrm>
                <a:off x="6246422" y="3951487"/>
                <a:ext cx="1602712" cy="786768"/>
              </a:xfrm>
              <a:prstGeom prst="trapezoid">
                <a:avLst>
                  <a:gd name="adj" fmla="val 59568"/>
                </a:avLst>
              </a:pr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FFFFFF"/>
                    </a:solidFill>
                  </a:rPr>
                  <a:t>1288</a:t>
                </a:r>
                <a:endParaRPr lang="en-US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Trapezoid 19"/>
              <p:cNvSpPr/>
              <p:nvPr/>
            </p:nvSpPr>
            <p:spPr>
              <a:xfrm>
                <a:off x="6638307" y="3672119"/>
                <a:ext cx="828989" cy="389242"/>
              </a:xfrm>
              <a:prstGeom prst="trapezoid">
                <a:avLst>
                  <a:gd name="adj" fmla="val 61429"/>
                </a:avLst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b="1" dirty="0" smtClean="0">
                    <a:solidFill>
                      <a:srgbClr val="FFFFFF"/>
                    </a:solidFill>
                  </a:rPr>
                  <a:t>281</a:t>
                </a:r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-2104114" y="1590107"/>
              <a:ext cx="41449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</a:rPr>
                <a:t>34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85800" y="6248400"/>
            <a:ext cx="7165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Derived from talk by Katie Price, CO-SIM Learning Collaborative, Sept 2016  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6400800"/>
            <a:ext cx="7165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Derived from talk by Katie Price, CO-SIM Learning Collaborative, Sept 2016  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58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 txBox="1">
            <a:spLocks noGrp="1"/>
          </p:cNvSpPr>
          <p:nvPr>
            <p:ph type="title"/>
          </p:nvPr>
        </p:nvSpPr>
        <p:spPr>
          <a:xfrm>
            <a:off x="569630" y="746141"/>
            <a:ext cx="7594600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Within our Special Care Clinic:</a:t>
            </a:r>
            <a:br>
              <a:rPr lang="en-US" dirty="0" smtClean="0"/>
            </a:br>
            <a:r>
              <a:rPr lang="en-US" dirty="0" smtClean="0"/>
              <a:t>455 SCC children attributed </a:t>
            </a:r>
            <a:r>
              <a:rPr lang="en-US" dirty="0"/>
              <a:t>by ACC</a:t>
            </a:r>
            <a:endParaRPr lang="en-US" sz="2000" dirty="0" smtClean="0"/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35706214"/>
              </p:ext>
            </p:extLst>
          </p:nvPr>
        </p:nvGraphicFramePr>
        <p:xfrm>
          <a:off x="2183379" y="1842406"/>
          <a:ext cx="6164973" cy="4144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272"/>
                <a:gridCol w="612272"/>
                <a:gridCol w="1235329"/>
                <a:gridCol w="712519"/>
                <a:gridCol w="950026"/>
                <a:gridCol w="605642"/>
                <a:gridCol w="653142"/>
                <a:gridCol w="783771"/>
              </a:tblGrid>
              <a:tr h="65550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CFDFE"/>
                          </a:solidFill>
                          <a:effectLst/>
                          <a:latin typeface="Calibri"/>
                        </a:rPr>
                        <a:t>3M categories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CFDFE"/>
                          </a:solidFill>
                          <a:effectLst/>
                          <a:latin typeface="Calibri"/>
                        </a:rPr>
                        <a:t>% of </a:t>
                      </a:r>
                      <a:r>
                        <a:rPr lang="en-US" sz="1200" b="1" i="0" u="none" strike="noStrike" dirty="0" smtClean="0">
                          <a:solidFill>
                            <a:srgbClr val="FCFDFE"/>
                          </a:solidFill>
                          <a:effectLst/>
                          <a:latin typeface="Calibri"/>
                        </a:rPr>
                        <a:t>patients</a:t>
                      </a:r>
                      <a:endParaRPr lang="en-US" sz="1200" b="1" i="0" u="none" strike="noStrike" dirty="0">
                        <a:solidFill>
                          <a:srgbClr val="FCFDFE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CFDFE"/>
                          </a:solidFill>
                          <a:effectLst/>
                          <a:latin typeface="Calibri"/>
                        </a:rPr>
                        <a:t>total </a:t>
                      </a:r>
                      <a:endParaRPr lang="en-US" sz="1200" b="1" i="0" u="none" strike="noStrike" dirty="0" smtClean="0">
                        <a:solidFill>
                          <a:srgbClr val="FCFDFE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FCFDFE"/>
                          </a:solidFill>
                          <a:effectLst/>
                          <a:latin typeface="Calibri"/>
                        </a:rPr>
                        <a:t>paid </a:t>
                      </a:r>
                      <a:endParaRPr lang="en-US" sz="1200" b="1" i="0" u="none" strike="noStrike" dirty="0">
                        <a:solidFill>
                          <a:srgbClr val="FCFDFE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CFDFE"/>
                          </a:solidFill>
                          <a:effectLst/>
                          <a:latin typeface="Calibri"/>
                        </a:rPr>
                        <a:t>% of </a:t>
                      </a:r>
                      <a:endParaRPr lang="en-US" sz="1200" b="1" i="0" u="none" strike="noStrike" dirty="0" smtClean="0">
                        <a:solidFill>
                          <a:srgbClr val="FCFDFE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FCFDFE"/>
                          </a:solidFill>
                          <a:effectLst/>
                          <a:latin typeface="Calibri"/>
                        </a:rPr>
                        <a:t>total </a:t>
                      </a:r>
                      <a:r>
                        <a:rPr lang="en-US" sz="1200" b="1" i="0" u="none" strike="noStrike" dirty="0">
                          <a:solidFill>
                            <a:srgbClr val="FCFDFE"/>
                          </a:solidFill>
                          <a:effectLst/>
                          <a:latin typeface="Calibri"/>
                        </a:rPr>
                        <a:t>spend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CFDFE"/>
                          </a:solidFill>
                          <a:effectLst/>
                          <a:latin typeface="Calibri"/>
                        </a:rPr>
                        <a:t>Average </a:t>
                      </a:r>
                      <a:r>
                        <a:rPr lang="en-US" sz="1200" b="1" i="0" u="none" strike="noStrike" dirty="0" err="1">
                          <a:solidFill>
                            <a:srgbClr val="FCFDFE"/>
                          </a:solidFill>
                          <a:effectLst/>
                          <a:latin typeface="Calibri"/>
                        </a:rPr>
                        <a:t>PMPM</a:t>
                      </a:r>
                      <a:endParaRPr lang="en-US" sz="1200" b="1" i="0" u="none" strike="noStrike" dirty="0">
                        <a:solidFill>
                          <a:srgbClr val="FCFDFE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rgbClr val="FCFDFE"/>
                          </a:solidFill>
                          <a:effectLst/>
                          <a:latin typeface="Calibri"/>
                        </a:rPr>
                        <a:t>PMPY</a:t>
                      </a:r>
                      <a:r>
                        <a:rPr lang="en-US" sz="1200" b="1" i="0" u="none" strike="noStrike" dirty="0">
                          <a:solidFill>
                            <a:srgbClr val="FCFDFE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en-US" sz="1200" b="1" i="0" u="none" strike="noStrike" dirty="0" smtClean="0">
                          <a:solidFill>
                            <a:srgbClr val="FCFDFE"/>
                          </a:solidFill>
                          <a:effectLst/>
                          <a:latin typeface="Calibri"/>
                        </a:rPr>
                        <a:t>estimate</a:t>
                      </a:r>
                      <a:r>
                        <a:rPr lang="en-US" sz="1200" b="1" i="0" u="none" strike="noStrike" dirty="0">
                          <a:solidFill>
                            <a:srgbClr val="FCFDFE"/>
                          </a:solidFill>
                          <a:effectLst/>
                          <a:latin typeface="Calibri"/>
                        </a:rPr>
                        <a:t>) </a:t>
                      </a:r>
                    </a:p>
                  </a:txBody>
                  <a:tcPr marL="9525" marR="9525" marT="9525" marB="0" anchor="ctr"/>
                </a:tc>
              </a:tr>
              <a:tr h="62127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8, 9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20.2%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8,997,324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52%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$ 8,150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$ 97,797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43316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5b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6, 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44.2%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$7,584,936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44.0%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$ 3,398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 40,779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4126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3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4, 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17.4%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$580,513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3.5%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$ 597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$ 7,167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</a:tr>
              <a:tr h="79327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only </a:t>
                      </a:r>
                    </a:p>
                  </a:txBody>
                  <a:tcPr anchor="ctr">
                    <a:solidFill>
                      <a:srgbClr val="D8F2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18.2%</a:t>
                      </a:r>
                    </a:p>
                  </a:txBody>
                  <a:tcPr marL="9525" marR="9525" marT="9525" marB="0" anchor="ctr">
                    <a:solidFill>
                      <a:srgbClr val="D8F2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61,686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D8F2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0.5%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D8F2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55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D8F2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$ 643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D8F2B8"/>
                    </a:solidFill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21023" y="2478213"/>
            <a:ext cx="4087368" cy="3480245"/>
            <a:chOff x="50156" y="3377755"/>
            <a:chExt cx="4087368" cy="3480245"/>
          </a:xfrm>
        </p:grpSpPr>
        <p:sp>
          <p:nvSpPr>
            <p:cNvPr id="9" name="Isosceles Triangle 8"/>
            <p:cNvSpPr/>
            <p:nvPr/>
          </p:nvSpPr>
          <p:spPr>
            <a:xfrm>
              <a:off x="1769423" y="3408212"/>
              <a:ext cx="621603" cy="590572"/>
            </a:xfrm>
            <a:prstGeom prst="triangl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92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Trapezoid 9"/>
            <p:cNvSpPr/>
            <p:nvPr/>
          </p:nvSpPr>
          <p:spPr>
            <a:xfrm>
              <a:off x="50156" y="6056416"/>
              <a:ext cx="4087368" cy="801584"/>
            </a:xfrm>
            <a:prstGeom prst="trapezoid">
              <a:avLst>
                <a:gd name="adj" fmla="val 59568"/>
              </a:avLst>
            </a:prstGeom>
            <a:solidFill>
              <a:srgbClr val="669900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  <a:r>
                <a:rPr lang="en-US" dirty="0" smtClean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Trapezoid 10"/>
            <p:cNvSpPr/>
            <p:nvPr/>
          </p:nvSpPr>
          <p:spPr>
            <a:xfrm>
              <a:off x="514664" y="5411232"/>
              <a:ext cx="3158351" cy="631073"/>
            </a:xfrm>
            <a:prstGeom prst="trapezoid">
              <a:avLst>
                <a:gd name="adj" fmla="val 59568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79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Trapezoid 11"/>
            <p:cNvSpPr/>
            <p:nvPr/>
          </p:nvSpPr>
          <p:spPr>
            <a:xfrm>
              <a:off x="878774" y="3995163"/>
              <a:ext cx="2386940" cy="1430180"/>
            </a:xfrm>
            <a:prstGeom prst="trapezoid">
              <a:avLst>
                <a:gd name="adj" fmla="val 61429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201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446103" y="3377755"/>
              <a:ext cx="16914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000" dirty="0">
                <a:latin typeface="Arial"/>
              </a:endParaRPr>
            </a:p>
            <a:p>
              <a:endParaRPr lang="en-US" sz="1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1462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Metrics, Similar Pattern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6071156"/>
              </p:ext>
            </p:extLst>
          </p:nvPr>
        </p:nvGraphicFramePr>
        <p:xfrm>
          <a:off x="533399" y="1676400"/>
          <a:ext cx="8102725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Document" r:id="rId4" imgW="6375400" imgH="2578100" progId="Word.Document.12">
                  <p:embed/>
                </p:oleObj>
              </mc:Choice>
              <mc:Fallback>
                <p:oleObj name="Document" r:id="rId4" imgW="6375400" imgH="2578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399" y="1676400"/>
                        <a:ext cx="8102725" cy="327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663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Tiering</a:t>
            </a:r>
            <a:r>
              <a:rPr lang="en-US" dirty="0" smtClean="0"/>
              <a:t> All of the Patient in CHCO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094684"/>
              </p:ext>
            </p:extLst>
          </p:nvPr>
        </p:nvGraphicFramePr>
        <p:xfrm>
          <a:off x="146931" y="1873250"/>
          <a:ext cx="8920869" cy="445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" r:id="rId4" imgW="6235700" imgH="3111500" progId="Word.Document.12">
                  <p:embed/>
                </p:oleObj>
              </mc:Choice>
              <mc:Fallback>
                <p:oleObj name="Document" r:id="rId4" imgW="6235700" imgH="3111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931" y="1873250"/>
                        <a:ext cx="8920869" cy="445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408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41667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fld id="{1A45BA50-858A-464F-9C52-C80CD0198520}" type="slidenum">
              <a:rPr lang="en-US" sz="1200" i="1">
                <a:solidFill>
                  <a:srgbClr val="237743"/>
                </a:solidFill>
                <a:latin typeface="Garamond" charset="0"/>
              </a:rPr>
              <a:pPr algn="ctr"/>
              <a:t>14</a:t>
            </a:fld>
            <a:endParaRPr lang="en-US" sz="1200" i="1">
              <a:solidFill>
                <a:srgbClr val="237743"/>
              </a:solidFill>
              <a:latin typeface="Garamond" charset="0"/>
            </a:endParaRPr>
          </a:p>
        </p:txBody>
      </p:sp>
      <p:sp>
        <p:nvSpPr>
          <p:cNvPr id="56324" name="Rectangle 2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8229600" cy="990600"/>
          </a:xfr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We’ve found them- now what?</a:t>
            </a:r>
            <a:endParaRPr lang="en-US" dirty="0">
              <a:latin typeface="Arial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86267" y="1447799"/>
            <a:ext cx="8686799" cy="4766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ts val="800"/>
              </a:spcBef>
              <a:spcAft>
                <a:spcPts val="700"/>
              </a:spcAft>
              <a:buFont typeface="Arial" charset="0"/>
              <a:buNone/>
            </a:pPr>
            <a:endParaRPr lang="en-US" sz="2400" dirty="0"/>
          </a:p>
          <a:p>
            <a:pPr marL="342900" indent="-342900">
              <a:lnSpc>
                <a:spcPct val="80000"/>
              </a:lnSpc>
              <a:spcBef>
                <a:spcPts val="800"/>
              </a:spcBef>
              <a:spcAft>
                <a:spcPts val="700"/>
              </a:spcAft>
              <a:buFont typeface="Arial" charset="0"/>
              <a:buChar char="•"/>
            </a:pPr>
            <a:r>
              <a:rPr lang="en-US" sz="2800" dirty="0"/>
              <a:t>Manage patient population through risk stratification</a:t>
            </a:r>
          </a:p>
          <a:p>
            <a:pPr marL="342900" indent="-342900">
              <a:lnSpc>
                <a:spcPct val="80000"/>
              </a:lnSpc>
              <a:spcBef>
                <a:spcPts val="800"/>
              </a:spcBef>
              <a:spcAft>
                <a:spcPts val="700"/>
              </a:spcAft>
              <a:buFont typeface="Arial" charset="0"/>
              <a:buChar char="•"/>
            </a:pPr>
            <a:r>
              <a:rPr lang="en-US" sz="2800" dirty="0"/>
              <a:t>Keep healthy people healthy</a:t>
            </a:r>
          </a:p>
          <a:p>
            <a:pPr marL="342900" indent="-342900">
              <a:lnSpc>
                <a:spcPct val="80000"/>
              </a:lnSpc>
              <a:spcBef>
                <a:spcPts val="800"/>
              </a:spcBef>
              <a:spcAft>
                <a:spcPts val="700"/>
              </a:spcAft>
              <a:buFont typeface="Arial" charset="0"/>
              <a:buChar char="•"/>
            </a:pPr>
            <a:r>
              <a:rPr lang="en-US" sz="2800" dirty="0"/>
              <a:t>Keep sick people from getting sicker</a:t>
            </a:r>
          </a:p>
          <a:p>
            <a:pPr marL="342900" indent="-342900">
              <a:lnSpc>
                <a:spcPct val="80000"/>
              </a:lnSpc>
              <a:spcBef>
                <a:spcPts val="800"/>
              </a:spcBef>
              <a:spcAft>
                <a:spcPts val="700"/>
              </a:spcAft>
              <a:buFont typeface="Arial" charset="0"/>
              <a:buChar char="•"/>
            </a:pPr>
            <a:r>
              <a:rPr lang="en-US" sz="2800" dirty="0"/>
              <a:t>Aggressively manage high risk population</a:t>
            </a:r>
          </a:p>
          <a:p>
            <a:pPr marL="342900" indent="-342900">
              <a:lnSpc>
                <a:spcPct val="80000"/>
              </a:lnSpc>
              <a:spcBef>
                <a:spcPts val="800"/>
              </a:spcBef>
              <a:spcAft>
                <a:spcPts val="700"/>
              </a:spcAft>
              <a:buFont typeface="Arial" charset="0"/>
              <a:buChar char="•"/>
            </a:pPr>
            <a:r>
              <a:rPr lang="en-US" sz="2800" dirty="0"/>
              <a:t>Use evidence and threat-based resourcing</a:t>
            </a:r>
          </a:p>
          <a:p>
            <a:pPr marL="342900" indent="-342900">
              <a:lnSpc>
                <a:spcPct val="80000"/>
              </a:lnSpc>
              <a:spcBef>
                <a:spcPts val="800"/>
              </a:spcBef>
              <a:spcAft>
                <a:spcPts val="700"/>
              </a:spcAft>
              <a:buFont typeface="Arial" charset="0"/>
              <a:buChar char="•"/>
            </a:pPr>
            <a:r>
              <a:rPr lang="en-US" sz="2800" dirty="0"/>
              <a:t>Maintain 90-95% panel participation and keep 75-85% at low-risk</a:t>
            </a:r>
          </a:p>
          <a:p>
            <a:pPr marL="342900" indent="-342900">
              <a:lnSpc>
                <a:spcPct val="80000"/>
              </a:lnSpc>
              <a:spcBef>
                <a:spcPts val="800"/>
              </a:spcBef>
              <a:spcAft>
                <a:spcPts val="700"/>
              </a:spcAft>
              <a:buFont typeface="Arial" charset="0"/>
              <a:buChar char="•"/>
            </a:pPr>
            <a:r>
              <a:rPr lang="en-US" sz="2800" dirty="0"/>
              <a:t>Partners: health plan, </a:t>
            </a:r>
            <a:r>
              <a:rPr lang="en-US" sz="2800" dirty="0" smtClean="0"/>
              <a:t>consumers</a:t>
            </a:r>
            <a:r>
              <a:rPr lang="en-US" sz="2800" dirty="0"/>
              <a:t>/patients, community resources</a:t>
            </a:r>
          </a:p>
        </p:txBody>
      </p:sp>
    </p:spTree>
    <p:extLst>
      <p:ext uri="{BB962C8B-B14F-4D97-AF65-F5344CB8AC3E}">
        <p14:creationId xmlns:p14="http://schemas.microsoft.com/office/powerpoint/2010/main" val="96480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Translate that into </a:t>
            </a:r>
            <a:r>
              <a:rPr lang="en-US" dirty="0"/>
              <a:t>p</a:t>
            </a:r>
            <a:r>
              <a:rPr lang="en-US" dirty="0" smtClean="0"/>
              <a:t>ediatric practice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What’s missing?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Social factors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Mental health factors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Resources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What can you do?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Identify needs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Build teams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Coordinate care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71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549400"/>
            <a:ext cx="8229600" cy="4851399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Needs assessment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Identify care team (internal and external)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Subspecialty Care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Family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School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Home Visiting/ Early Intervention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Mental Health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Social Service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Title V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Define goals in partnership with family</a:t>
            </a:r>
          </a:p>
          <a:p>
            <a:endParaRPr lang="en-US" i="1" dirty="0" smtClean="0">
              <a:solidFill>
                <a:schemeClr val="tx1"/>
              </a:solidFill>
            </a:endParaRPr>
          </a:p>
          <a:p>
            <a:r>
              <a:rPr lang="en-US" i="1" dirty="0" smtClean="0">
                <a:solidFill>
                  <a:schemeClr val="tx1"/>
                </a:solidFill>
              </a:rPr>
              <a:t>Don’t reinvent the wheel- someone else may be doing this already!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28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321736" y="152400"/>
            <a:ext cx="4822264" cy="914400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/>
          <a:p>
            <a:pPr algn="ctr" defTabSz="457200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FF6600"/>
                </a:solidFill>
                <a:latin typeface="+mj-lt"/>
                <a:ea typeface="ＭＳ Ｐゴシック" pitchFamily="-84" charset="-128"/>
                <a:cs typeface="ＭＳ Ｐゴシック" pitchFamily="-84" charset="-128"/>
              </a:rPr>
              <a:t>When in Doubt, Ask a Parent</a:t>
            </a:r>
            <a:endParaRPr lang="en-US" sz="4400" dirty="0">
              <a:solidFill>
                <a:srgbClr val="FF6600"/>
              </a:solidFill>
              <a:latin typeface="+mj-lt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Oval 3"/>
          <p:cNvSpPr/>
          <p:nvPr/>
        </p:nvSpPr>
        <p:spPr>
          <a:xfrm>
            <a:off x="4190069" y="3503145"/>
            <a:ext cx="1112823" cy="976973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3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0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small and build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Build a registry within you’re EHR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Think about who needs to be on the team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Make the plans simple and focus on family needs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Build partnerships with sub-specialists and community agencies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Nurse care coordinator or social worker?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31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Users\132867\AppData\Local\Microsoft\Windows\Temporary Internet Files\Content.Outlook\OI1CIMJP\CARE Award Diagram beta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63650"/>
            <a:ext cx="8001000" cy="534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ea typeface="ＭＳ Ｐゴシック" charset="0"/>
                <a:cs typeface="Arial Black" charset="0"/>
              </a:rPr>
              <a:t>Focus on Tiers 3 and 4</a:t>
            </a:r>
            <a:endParaRPr lang="en-US" sz="3600" dirty="0">
              <a:ea typeface="ＭＳ Ｐゴシック" charset="0"/>
              <a:cs typeface="Arial Black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 Bold" charset="0"/>
                <a:ea typeface="ＭＳ Ｐゴシック" charset="0"/>
                <a:cs typeface="Arial Bold" charset="0"/>
              </a:defRPr>
            </a:lvl1pPr>
            <a:lvl2pPr>
              <a:defRPr sz="2000">
                <a:solidFill>
                  <a:schemeClr val="tx2"/>
                </a:solidFill>
                <a:latin typeface="Arial Bold" charset="0"/>
                <a:ea typeface="ＭＳ Ｐゴシック" charset="0"/>
                <a:cs typeface="Arial Bold" charset="0"/>
              </a:defRPr>
            </a:lvl2pPr>
            <a:lvl3pPr>
              <a:defRPr>
                <a:solidFill>
                  <a:schemeClr val="tx2"/>
                </a:solidFill>
                <a:latin typeface="Arial Bold" charset="0"/>
                <a:ea typeface="ＭＳ Ｐゴシック" charset="0"/>
                <a:cs typeface="Arial Bold" charset="0"/>
              </a:defRPr>
            </a:lvl3pPr>
            <a:lvl4pPr>
              <a:defRPr sz="1600">
                <a:solidFill>
                  <a:schemeClr val="tx2"/>
                </a:solidFill>
                <a:latin typeface="Arial Bold" charset="0"/>
                <a:ea typeface="ＭＳ Ｐゴシック" charset="0"/>
                <a:cs typeface="Arial Bold" charset="0"/>
              </a:defRPr>
            </a:lvl4pPr>
            <a:lvl5pPr>
              <a:defRPr sz="1400">
                <a:solidFill>
                  <a:schemeClr val="tx2"/>
                </a:solidFill>
                <a:latin typeface="Arial Bold" charset="0"/>
                <a:ea typeface="ＭＳ Ｐゴシック" charset="0"/>
                <a:cs typeface="Arial Bold" charset="0"/>
              </a:defRPr>
            </a:lvl5pPr>
            <a:lvl6pPr eaLnBrk="0" hangingPunct="0">
              <a:buClr>
                <a:schemeClr val="bg1"/>
              </a:buClr>
              <a:buFont typeface="Arial" charset="0"/>
              <a:defRPr sz="1400">
                <a:solidFill>
                  <a:schemeClr val="tx2"/>
                </a:solidFill>
                <a:latin typeface="Arial Bold" charset="0"/>
                <a:ea typeface="ＭＳ Ｐゴシック" charset="0"/>
                <a:cs typeface="Arial Bold" charset="0"/>
              </a:defRPr>
            </a:lvl6pPr>
            <a:lvl7pPr eaLnBrk="0" hangingPunct="0">
              <a:buClr>
                <a:schemeClr val="bg1"/>
              </a:buClr>
              <a:buFont typeface="Arial" charset="0"/>
              <a:defRPr sz="1400">
                <a:solidFill>
                  <a:schemeClr val="tx2"/>
                </a:solidFill>
                <a:latin typeface="Arial Bold" charset="0"/>
                <a:ea typeface="ＭＳ Ｐゴシック" charset="0"/>
                <a:cs typeface="Arial Bold" charset="0"/>
              </a:defRPr>
            </a:lvl7pPr>
            <a:lvl8pPr eaLnBrk="0" hangingPunct="0">
              <a:buClr>
                <a:schemeClr val="bg1"/>
              </a:buClr>
              <a:buFont typeface="Arial" charset="0"/>
              <a:defRPr sz="1400">
                <a:solidFill>
                  <a:schemeClr val="tx2"/>
                </a:solidFill>
                <a:latin typeface="Arial Bold" charset="0"/>
                <a:ea typeface="ＭＳ Ｐゴシック" charset="0"/>
                <a:cs typeface="Arial Bold" charset="0"/>
              </a:defRPr>
            </a:lvl8pPr>
            <a:lvl9pPr eaLnBrk="0" hangingPunct="0">
              <a:buClr>
                <a:schemeClr val="bg1"/>
              </a:buClr>
              <a:buFont typeface="Arial" charset="0"/>
              <a:defRPr sz="1400">
                <a:solidFill>
                  <a:schemeClr val="tx2"/>
                </a:solidFill>
                <a:latin typeface="Arial Bold" charset="0"/>
                <a:ea typeface="ＭＳ Ｐゴシック" charset="0"/>
                <a:cs typeface="Arial Bold" charset="0"/>
              </a:defRPr>
            </a:lvl9pPr>
          </a:lstStyle>
          <a:p>
            <a:fld id="{5B676248-4BEB-F449-966C-0A7BD580D322}" type="slidenum">
              <a:rPr lang="en-US" sz="800">
                <a:solidFill>
                  <a:srgbClr val="0069AA"/>
                </a:solidFill>
                <a:latin typeface="Myriad Pro" charset="0"/>
              </a:rPr>
              <a:pPr/>
              <a:t>19</a:t>
            </a:fld>
            <a:endParaRPr lang="en-US" sz="800">
              <a:solidFill>
                <a:srgbClr val="0069AA"/>
              </a:solidFill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69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By </a:t>
            </a:r>
            <a:r>
              <a:rPr lang="en-US" dirty="0"/>
              <a:t>the end of this session, learners will be able to:</a:t>
            </a:r>
          </a:p>
          <a:p>
            <a:endParaRPr lang="en-US" dirty="0"/>
          </a:p>
          <a:p>
            <a:r>
              <a:rPr lang="en-US" dirty="0" smtClean="0"/>
              <a:t>Describe </a:t>
            </a:r>
            <a:r>
              <a:rPr lang="en-US" dirty="0"/>
              <a:t>three different ways in which risk can be defined within child health practice</a:t>
            </a:r>
          </a:p>
          <a:p>
            <a:r>
              <a:rPr lang="en-US" dirty="0" smtClean="0"/>
              <a:t>Match </a:t>
            </a:r>
            <a:r>
              <a:rPr lang="en-US" dirty="0"/>
              <a:t>resources with risk within a primary care children health team </a:t>
            </a:r>
          </a:p>
          <a:p>
            <a:r>
              <a:rPr lang="en-US" dirty="0" smtClean="0"/>
              <a:t>Develop </a:t>
            </a:r>
            <a:r>
              <a:rPr lang="en-US" dirty="0"/>
              <a:t>at least one PDSA cycle for the implementation of a tiered risk model within their own primary care practice</a:t>
            </a:r>
          </a:p>
        </p:txBody>
      </p:sp>
    </p:spTree>
    <p:extLst>
      <p:ext uri="{BB962C8B-B14F-4D97-AF65-F5344CB8AC3E}">
        <p14:creationId xmlns:p14="http://schemas.microsoft.com/office/powerpoint/2010/main" val="194710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latin typeface="Arial" charset="0"/>
              </a:rPr>
              <a:t>Learn to measure process and outcomes</a:t>
            </a:r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4800" y="1533525"/>
            <a:ext cx="8686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00"/>
                </a:solidFill>
              </a:rPr>
              <a:t>ER Follow-up &amp; Transition Care  :Data</a:t>
            </a:r>
          </a:p>
        </p:txBody>
      </p:sp>
      <p:graphicFrame>
        <p:nvGraphicFramePr>
          <p:cNvPr id="7" name="Group 111"/>
          <p:cNvGraphicFramePr>
            <a:graphicFrameLocks/>
          </p:cNvGraphicFramePr>
          <p:nvPr/>
        </p:nvGraphicFramePr>
        <p:xfrm>
          <a:off x="228600" y="2209800"/>
          <a:ext cx="8686800" cy="3886201"/>
        </p:xfrm>
        <a:graphic>
          <a:graphicData uri="http://schemas.openxmlformats.org/drawingml/2006/table">
            <a:tbl>
              <a:tblPr/>
              <a:tblGrid>
                <a:gridCol w="1828800"/>
                <a:gridCol w="1066800"/>
                <a:gridCol w="1219200"/>
                <a:gridCol w="1143000"/>
                <a:gridCol w="1066800"/>
                <a:gridCol w="1219200"/>
                <a:gridCol w="1143000"/>
              </a:tblGrid>
              <a:tr h="5857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July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August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Numerator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Denominator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Result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Numerator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Denominator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Result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1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Hospital Discharge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79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Chronic  ER Visit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075" name="Rectangle 7"/>
          <p:cNvSpPr>
            <a:spLocks noChangeArrowheads="1"/>
          </p:cNvSpPr>
          <p:nvPr/>
        </p:nvSpPr>
        <p:spPr bwMode="auto">
          <a:xfrm>
            <a:off x="228600" y="6400800"/>
            <a:ext cx="6934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000">
                <a:latin typeface="Franklin Gothic Demi" charset="0"/>
              </a:rPr>
              <a:t>Form Pediatric Associates of Hampden County,  Westfield, MA</a:t>
            </a:r>
          </a:p>
        </p:txBody>
      </p:sp>
    </p:spTree>
    <p:extLst>
      <p:ext uri="{BB962C8B-B14F-4D97-AF65-F5344CB8AC3E}">
        <p14:creationId xmlns:p14="http://schemas.microsoft.com/office/powerpoint/2010/main" val="377761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this real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Questions for you all: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How could you tier your patients to identify risk in your “current state”?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How could you reallocate tasks within your practice to focus on the children at highest risk?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With whom could you partner to work with CMC in your practice?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What sort of payment model would it take to support all of this work?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35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DSCN2250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3" r="17893"/>
          <a:stretch>
            <a:fillRect/>
          </a:stretch>
        </p:blipFill>
        <p:spPr>
          <a:xfrm>
            <a:off x="457200" y="1673352"/>
            <a:ext cx="8229600" cy="4271339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to my partners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8229600" cy="4166587"/>
          </a:xfrm>
        </p:spPr>
        <p:txBody>
          <a:bodyPr numCol="2">
            <a:normAutofit fontScale="55000" lnSpcReduction="20000"/>
          </a:bodyPr>
          <a:lstStyle/>
          <a:p>
            <a:r>
              <a:rPr lang="en-US" sz="4400" dirty="0" err="1" smtClean="0">
                <a:solidFill>
                  <a:srgbClr val="FFFF00"/>
                </a:solidFill>
                <a:latin typeface="Bradley Hand Bold"/>
                <a:cs typeface="Bradley Hand Bold"/>
              </a:rPr>
              <a:t>Lalit</a:t>
            </a:r>
            <a:r>
              <a:rPr lang="en-US" sz="4400" dirty="0" smtClean="0">
                <a:solidFill>
                  <a:srgbClr val="FFFF00"/>
                </a:solidFill>
                <a:latin typeface="Bradley Hand Bold"/>
                <a:cs typeface="Bradley Hand Bold"/>
              </a:rPr>
              <a:t> Bajaj</a:t>
            </a:r>
          </a:p>
          <a:p>
            <a:r>
              <a:rPr lang="en-US" sz="4400" dirty="0" smtClean="0">
                <a:solidFill>
                  <a:srgbClr val="FFFF00"/>
                </a:solidFill>
                <a:latin typeface="Bradley Hand Bold"/>
                <a:cs typeface="Bradley Hand Bold"/>
              </a:rPr>
              <a:t>Heidi </a:t>
            </a:r>
            <a:r>
              <a:rPr lang="en-US" sz="4400" dirty="0" err="1" smtClean="0">
                <a:solidFill>
                  <a:srgbClr val="FFFF00"/>
                </a:solidFill>
                <a:latin typeface="Bradley Hand Bold"/>
                <a:cs typeface="Bradley Hand Bold"/>
              </a:rPr>
              <a:t>Baskfield</a:t>
            </a:r>
            <a:endParaRPr lang="en-US" sz="4400" dirty="0" smtClean="0">
              <a:solidFill>
                <a:srgbClr val="FFFF00"/>
              </a:solidFill>
              <a:latin typeface="Bradley Hand Bold"/>
              <a:cs typeface="Bradley Hand Bold"/>
            </a:endParaRPr>
          </a:p>
          <a:p>
            <a:r>
              <a:rPr lang="en-US" sz="4400" dirty="0" smtClean="0">
                <a:solidFill>
                  <a:srgbClr val="FFFF00"/>
                </a:solidFill>
                <a:latin typeface="Bradley Hand Bold"/>
                <a:cs typeface="Bradley Hand Bold"/>
              </a:rPr>
              <a:t>John Bear</a:t>
            </a:r>
          </a:p>
          <a:p>
            <a:r>
              <a:rPr lang="en-US" sz="4400" dirty="0" smtClean="0">
                <a:solidFill>
                  <a:srgbClr val="FFFF00"/>
                </a:solidFill>
                <a:latin typeface="Bradley Hand Bold"/>
                <a:cs typeface="Bradley Hand Bold"/>
              </a:rPr>
              <a:t>Perry Dickenson</a:t>
            </a:r>
          </a:p>
          <a:p>
            <a:r>
              <a:rPr lang="en-US" sz="4400" dirty="0" smtClean="0">
                <a:solidFill>
                  <a:srgbClr val="FFFF00"/>
                </a:solidFill>
                <a:latin typeface="Bradley Hand Bold"/>
                <a:cs typeface="Bradley Hand Bold"/>
              </a:rPr>
              <a:t>Bryan Downey</a:t>
            </a:r>
          </a:p>
          <a:p>
            <a:r>
              <a:rPr lang="en-US" sz="4400" dirty="0" smtClean="0">
                <a:solidFill>
                  <a:srgbClr val="FFFF00"/>
                </a:solidFill>
                <a:latin typeface="Bradley Hand Bold"/>
                <a:cs typeface="Bradley Hand Bold"/>
              </a:rPr>
              <a:t>Kelly Galloway</a:t>
            </a:r>
          </a:p>
          <a:p>
            <a:r>
              <a:rPr lang="en-US" sz="4400" dirty="0" smtClean="0">
                <a:solidFill>
                  <a:srgbClr val="FFFF00"/>
                </a:solidFill>
                <a:latin typeface="Bradley Hand Bold"/>
                <a:cs typeface="Bradley Hand Bold"/>
              </a:rPr>
              <a:t>Camille Harding</a:t>
            </a:r>
          </a:p>
          <a:p>
            <a:r>
              <a:rPr lang="en-US" sz="4400" dirty="0" smtClean="0">
                <a:solidFill>
                  <a:srgbClr val="FFFF00"/>
                </a:solidFill>
                <a:latin typeface="Bradley Hand Bold"/>
                <a:cs typeface="Bradley Hand Bold"/>
              </a:rPr>
              <a:t>Dan Hyman</a:t>
            </a:r>
          </a:p>
          <a:p>
            <a:r>
              <a:rPr lang="en-US" sz="4400" dirty="0" smtClean="0">
                <a:solidFill>
                  <a:srgbClr val="FFFF00"/>
                </a:solidFill>
                <a:latin typeface="Bradley Hand Bold"/>
                <a:cs typeface="Bradley Hand Bold"/>
              </a:rPr>
              <a:t>Ray Jones</a:t>
            </a:r>
          </a:p>
          <a:p>
            <a:r>
              <a:rPr lang="en-US" sz="4400" dirty="0" smtClean="0">
                <a:solidFill>
                  <a:srgbClr val="FFFF00"/>
                </a:solidFill>
                <a:latin typeface="Bradley Hand Bold"/>
                <a:cs typeface="Bradley Hand Bold"/>
              </a:rPr>
              <a:t>Sara Martin</a:t>
            </a:r>
          </a:p>
          <a:p>
            <a:r>
              <a:rPr lang="en-US" sz="4400" dirty="0" smtClean="0">
                <a:solidFill>
                  <a:srgbClr val="FFFF00"/>
                </a:solidFill>
                <a:latin typeface="Bradley Hand Bold"/>
                <a:cs typeface="Bradley Hand Bold"/>
              </a:rPr>
              <a:t>Venus Mann</a:t>
            </a:r>
          </a:p>
          <a:p>
            <a:r>
              <a:rPr lang="en-US" sz="4400" dirty="0" smtClean="0">
                <a:solidFill>
                  <a:srgbClr val="FFFF00"/>
                </a:solidFill>
                <a:latin typeface="Bradley Hand Bold"/>
                <a:cs typeface="Bradley Hand Bold"/>
              </a:rPr>
              <a:t>Gretchen McGinnis</a:t>
            </a:r>
          </a:p>
          <a:p>
            <a:r>
              <a:rPr lang="en-US" sz="4400" dirty="0" smtClean="0">
                <a:solidFill>
                  <a:srgbClr val="FFFF00"/>
                </a:solidFill>
                <a:latin typeface="Bradley Hand Bold"/>
                <a:cs typeface="Bradley Hand Bold"/>
              </a:rPr>
              <a:t>Ben Miller </a:t>
            </a:r>
          </a:p>
          <a:p>
            <a:r>
              <a:rPr lang="en-US" sz="4400" dirty="0" smtClean="0">
                <a:solidFill>
                  <a:srgbClr val="FFFF00"/>
                </a:solidFill>
                <a:latin typeface="Bradley Hand Bold"/>
                <a:cs typeface="Bradley Hand Bold"/>
              </a:rPr>
              <a:t>Mike </a:t>
            </a:r>
            <a:r>
              <a:rPr lang="en-US" sz="4400" dirty="0" err="1" smtClean="0">
                <a:solidFill>
                  <a:srgbClr val="FFFF00"/>
                </a:solidFill>
                <a:latin typeface="Bradley Hand Bold"/>
                <a:cs typeface="Bradley Hand Bold"/>
              </a:rPr>
              <a:t>Narkewicz</a:t>
            </a:r>
            <a:endParaRPr lang="en-US" sz="4400" dirty="0" smtClean="0">
              <a:solidFill>
                <a:srgbClr val="FFFF00"/>
              </a:solidFill>
              <a:latin typeface="Bradley Hand Bold"/>
              <a:cs typeface="Bradley Hand Bold"/>
            </a:endParaRPr>
          </a:p>
          <a:p>
            <a:r>
              <a:rPr lang="en-US" sz="4400" dirty="0" err="1" smtClean="0">
                <a:solidFill>
                  <a:srgbClr val="FFFF00"/>
                </a:solidFill>
                <a:latin typeface="Bradley Hand Bold"/>
                <a:cs typeface="Bradley Hand Bold"/>
              </a:rPr>
              <a:t>Vatsala</a:t>
            </a:r>
            <a:r>
              <a:rPr lang="en-US" sz="4400" dirty="0" smtClean="0">
                <a:solidFill>
                  <a:srgbClr val="FFFF00"/>
                </a:solidFill>
                <a:latin typeface="Bradley Hand Bold"/>
                <a:cs typeface="Bradley Hand Bold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Bradley Hand Bold"/>
                <a:cs typeface="Bradley Hand Bold"/>
              </a:rPr>
              <a:t>Pathy</a:t>
            </a:r>
            <a:endParaRPr lang="en-US" sz="4400" dirty="0" smtClean="0">
              <a:solidFill>
                <a:srgbClr val="FFFF00"/>
              </a:solidFill>
              <a:latin typeface="Bradley Hand Bold"/>
              <a:cs typeface="Bradley Hand Bold"/>
            </a:endParaRPr>
          </a:p>
          <a:p>
            <a:r>
              <a:rPr lang="en-US" sz="4400" dirty="0" smtClean="0">
                <a:solidFill>
                  <a:srgbClr val="FFFF00"/>
                </a:solidFill>
                <a:latin typeface="Bradley Hand Bold"/>
                <a:cs typeface="Bradley Hand Bold"/>
              </a:rPr>
              <a:t>Gil </a:t>
            </a:r>
            <a:r>
              <a:rPr lang="en-US" sz="4400" dirty="0" err="1" smtClean="0">
                <a:solidFill>
                  <a:srgbClr val="FFFF00"/>
                </a:solidFill>
                <a:latin typeface="Bradley Hand Bold"/>
                <a:cs typeface="Bradley Hand Bold"/>
              </a:rPr>
              <a:t>Peri</a:t>
            </a:r>
            <a:endParaRPr lang="en-US" sz="4400" dirty="0" smtClean="0">
              <a:solidFill>
                <a:srgbClr val="FFFF00"/>
              </a:solidFill>
              <a:latin typeface="Bradley Hand Bold"/>
              <a:cs typeface="Bradley Hand Bold"/>
            </a:endParaRPr>
          </a:p>
          <a:p>
            <a:r>
              <a:rPr lang="en-US" sz="4400" dirty="0" smtClean="0">
                <a:solidFill>
                  <a:srgbClr val="FFFF00"/>
                </a:solidFill>
                <a:latin typeface="Bradley Hand Bold"/>
                <a:cs typeface="Bradley Hand Bold"/>
              </a:rPr>
              <a:t>Ellen </a:t>
            </a:r>
            <a:r>
              <a:rPr lang="en-US" sz="4400" dirty="0" err="1" smtClean="0">
                <a:solidFill>
                  <a:srgbClr val="FFFF00"/>
                </a:solidFill>
                <a:latin typeface="Bradley Hand Bold"/>
                <a:cs typeface="Bradley Hand Bold"/>
              </a:rPr>
              <a:t>Servetar</a:t>
            </a:r>
            <a:endParaRPr lang="en-US" sz="4400" dirty="0" smtClean="0">
              <a:solidFill>
                <a:srgbClr val="FFFF00"/>
              </a:solidFill>
              <a:latin typeface="Bradley Hand Bold"/>
              <a:cs typeface="Bradley Hand Bold"/>
            </a:endParaRPr>
          </a:p>
          <a:p>
            <a:r>
              <a:rPr lang="en-US" sz="4400" dirty="0" smtClean="0">
                <a:solidFill>
                  <a:srgbClr val="FFFF00"/>
                </a:solidFill>
                <a:latin typeface="Bradley Hand Bold"/>
                <a:cs typeface="Bradley Hand Bold"/>
              </a:rPr>
              <a:t>Chris </a:t>
            </a:r>
            <a:r>
              <a:rPr lang="en-US" sz="4400" dirty="0" err="1" smtClean="0">
                <a:solidFill>
                  <a:srgbClr val="FFFF00"/>
                </a:solidFill>
                <a:latin typeface="Bradley Hand Bold"/>
                <a:cs typeface="Bradley Hand Bold"/>
              </a:rPr>
              <a:t>Stille</a:t>
            </a:r>
            <a:endParaRPr lang="en-US" sz="4400" dirty="0" smtClean="0">
              <a:solidFill>
                <a:srgbClr val="FFFF00"/>
              </a:solidFill>
              <a:latin typeface="Bradley Hand Bold"/>
              <a:cs typeface="Bradley Hand Bold"/>
            </a:endParaRPr>
          </a:p>
          <a:p>
            <a:r>
              <a:rPr lang="en-US" sz="4400" dirty="0" smtClean="0">
                <a:solidFill>
                  <a:srgbClr val="FFFF00"/>
                </a:solidFill>
                <a:latin typeface="Bradley Hand Bold"/>
                <a:cs typeface="Bradley Hand Bold"/>
              </a:rPr>
              <a:t>Judy </a:t>
            </a:r>
            <a:r>
              <a:rPr lang="en-US" sz="4400" dirty="0" err="1" smtClean="0">
                <a:solidFill>
                  <a:srgbClr val="FFFF00"/>
                </a:solidFill>
                <a:latin typeface="Bradley Hand Bold"/>
                <a:cs typeface="Bradley Hand Bold"/>
              </a:rPr>
              <a:t>Zerzan</a:t>
            </a:r>
            <a:endParaRPr lang="en-US" sz="4400" dirty="0" smtClean="0">
              <a:solidFill>
                <a:srgbClr val="FFFF00"/>
              </a:solidFill>
              <a:latin typeface="Bradley Hand Bold"/>
              <a:cs typeface="Bradley Hand Bold"/>
            </a:endParaRPr>
          </a:p>
          <a:p>
            <a:endParaRPr lang="en-US" sz="4400" dirty="0" smtClean="0">
              <a:solidFill>
                <a:srgbClr val="FFFF00"/>
              </a:solidFill>
              <a:latin typeface="Bradley Hand Bold"/>
              <a:cs typeface="Bradley Hand Bold"/>
            </a:endParaRPr>
          </a:p>
          <a:p>
            <a:pPr marL="0" indent="0">
              <a:buNone/>
            </a:pPr>
            <a:r>
              <a:rPr lang="en-US" sz="4400" dirty="0" smtClean="0">
                <a:solidFill>
                  <a:srgbClr val="FFFF00"/>
                </a:solidFill>
                <a:latin typeface="Bradley Hand Bold"/>
                <a:cs typeface="Bradley Hand Bold"/>
              </a:rPr>
              <a:t>and many others….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46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63002"/>
            <a:ext cx="9144000" cy="5212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411480" y="313439"/>
            <a:ext cx="8354264" cy="492354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ＭＳ Ｐゴシック" pitchFamily="1" charset="-128"/>
                <a:cs typeface="ＭＳ Ｐゴシック" pitchFamily="1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ＭＳ Ｐゴシック" pitchFamily="1" charset="-128"/>
                <a:cs typeface="ＭＳ Ｐゴシック" pitchFamily="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ＭＳ Ｐゴシック" pitchFamily="1" charset="-128"/>
                <a:cs typeface="ＭＳ Ｐゴシック" pitchFamily="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ＭＳ Ｐゴシック" pitchFamily="1" charset="-128"/>
                <a:cs typeface="ＭＳ Ｐゴシック" pitchFamily="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ＭＳ Ｐゴシック" pitchFamily="1" charset="-128"/>
                <a:cs typeface="ＭＳ Ｐゴシック" pitchFamily="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sz="2600" kern="0" dirty="0" smtClean="0">
                <a:solidFill>
                  <a:srgbClr val="FF0000"/>
                </a:solidFill>
                <a:latin typeface="+mj-lt"/>
                <a:ea typeface="ＭＳ Ｐゴシック"/>
                <a:cs typeface="ＭＳ Ｐゴシック"/>
              </a:rPr>
              <a:t>Children with Special Health Needs: Who Are They?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0" y="863003"/>
            <a:ext cx="9144000" cy="914400"/>
          </a:xfrm>
          <a:prstGeom prst="rect">
            <a:avLst/>
          </a:prstGeom>
          <a:solidFill>
            <a:srgbClr val="336699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58" tIns="50929" rIns="101858" bIns="50929" numCol="1" rtlCol="0" anchor="ctr" anchorCtr="0" compatLnSpc="1">
            <a:prstTxWarp prst="textNoShape">
              <a:avLst/>
            </a:prstTxWarp>
          </a:bodyPr>
          <a:lstStyle/>
          <a:p>
            <a:pPr marL="112712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1"/>
                </a:solidFill>
              </a:rPr>
              <a:t>Children with </a:t>
            </a:r>
            <a:r>
              <a:rPr lang="en-US" sz="1600" b="1" dirty="0" smtClean="0">
                <a:solidFill>
                  <a:schemeClr val="bg1"/>
                </a:solidFill>
              </a:rPr>
              <a:t>special health </a:t>
            </a:r>
            <a:r>
              <a:rPr lang="en-US" sz="1600" b="1" dirty="0">
                <a:solidFill>
                  <a:schemeClr val="bg1"/>
                </a:solidFill>
              </a:rPr>
              <a:t>care needs are defined as those who </a:t>
            </a:r>
            <a:r>
              <a:rPr lang="en-US" sz="1600" b="1" dirty="0" smtClean="0">
                <a:solidFill>
                  <a:schemeClr val="bg1"/>
                </a:solidFill>
              </a:rPr>
              <a:t>have, </a:t>
            </a:r>
            <a:r>
              <a:rPr lang="en-US" sz="1600" b="1" dirty="0">
                <a:solidFill>
                  <a:schemeClr val="bg1"/>
                </a:solidFill>
              </a:rPr>
              <a:t>or are at increased risk </a:t>
            </a:r>
            <a:r>
              <a:rPr lang="en-US" sz="1600" b="1" dirty="0" smtClean="0">
                <a:solidFill>
                  <a:schemeClr val="bg1"/>
                </a:solidFill>
              </a:rPr>
              <a:t>for, </a:t>
            </a:r>
            <a:r>
              <a:rPr lang="en-US" sz="1600" b="1" dirty="0">
                <a:solidFill>
                  <a:schemeClr val="bg1"/>
                </a:solidFill>
              </a:rPr>
              <a:t>a chronic physical, developmental, behavioral, or emotional </a:t>
            </a:r>
            <a:r>
              <a:rPr lang="en-US" sz="1600" b="1" dirty="0" smtClean="0">
                <a:solidFill>
                  <a:schemeClr val="bg1"/>
                </a:solidFill>
              </a:rPr>
              <a:t>condition that requires health </a:t>
            </a:r>
            <a:r>
              <a:rPr lang="en-US" sz="1600" b="1" dirty="0">
                <a:solidFill>
                  <a:schemeClr val="bg1"/>
                </a:solidFill>
              </a:rPr>
              <a:t>and related services of a type or amount beyond that required by children generally.</a:t>
            </a:r>
            <a:endParaRPr lang="en-US" sz="1600" b="1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034360"/>
            <a:ext cx="9144000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6220047"/>
            <a:ext cx="78361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Source: Lucile Packard Foundation for Children’s Health; “Children with Medical Complexity and Medicaid: Spending and Cost Savings,” </a:t>
            </a:r>
            <a:r>
              <a:rPr lang="en-US" sz="1100" i="1" dirty="0" smtClean="0">
                <a:solidFill>
                  <a:schemeClr val="bg1"/>
                </a:solidFill>
              </a:rPr>
              <a:t>Health Affairs</a:t>
            </a:r>
            <a:r>
              <a:rPr lang="en-US" sz="1100" dirty="0" smtClean="0">
                <a:solidFill>
                  <a:schemeClr val="bg1"/>
                </a:solidFill>
              </a:rPr>
              <a:t>, 33, no. 12 (2014)2199-2206. 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5482" y="2024871"/>
            <a:ext cx="4206240" cy="3698102"/>
          </a:xfrm>
          <a:prstGeom prst="rect">
            <a:avLst/>
          </a:prstGeom>
          <a:solidFill>
            <a:schemeClr val="bg1"/>
          </a:solidFill>
          <a:ln w="76200"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300"/>
              </a:spcAft>
              <a:buClr>
                <a:srgbClr val="F0AB00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000000"/>
              </a:solidFill>
              <a:latin typeface="Calibri"/>
            </a:endParaRPr>
          </a:p>
          <a:p>
            <a:pPr marL="285750" indent="-285750">
              <a:spcAft>
                <a:spcPts val="300"/>
              </a:spcAft>
              <a:buClr>
                <a:srgbClr val="F0AB00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20% of </a:t>
            </a:r>
            <a:r>
              <a:rPr lang="en-US" sz="1600" dirty="0">
                <a:solidFill>
                  <a:srgbClr val="000000"/>
                </a:solidFill>
              </a:rPr>
              <a:t>children in the United States have special health care </a:t>
            </a:r>
            <a:r>
              <a:rPr lang="en-US" sz="1600" dirty="0" smtClean="0">
                <a:solidFill>
                  <a:srgbClr val="000000"/>
                </a:solidFill>
              </a:rPr>
              <a:t>needs</a:t>
            </a:r>
          </a:p>
          <a:p>
            <a:pPr marL="285750" indent="-285750">
              <a:spcAft>
                <a:spcPts val="300"/>
              </a:spcAft>
              <a:buClr>
                <a:srgbClr val="F0AB00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spcAft>
                <a:spcPts val="300"/>
              </a:spcAft>
              <a:buClr>
                <a:srgbClr val="F0AB00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23% of children with public insurance have special health care </a:t>
            </a:r>
            <a:r>
              <a:rPr lang="en-US" sz="1600" dirty="0" smtClean="0">
                <a:solidFill>
                  <a:srgbClr val="000000"/>
                </a:solidFill>
              </a:rPr>
              <a:t>needs</a:t>
            </a:r>
          </a:p>
          <a:p>
            <a:pPr>
              <a:spcAft>
                <a:spcPts val="300"/>
              </a:spcAft>
              <a:buClr>
                <a:srgbClr val="F0AB00">
                  <a:lumMod val="60000"/>
                  <a:lumOff val="40000"/>
                </a:srgbClr>
              </a:buClr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spcAft>
                <a:spcPts val="300"/>
              </a:spcAft>
              <a:buClr>
                <a:srgbClr val="F0AB00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17% of children with special health </a:t>
            </a:r>
            <a:r>
              <a:rPr lang="en-US" sz="1600" dirty="0" smtClean="0">
                <a:solidFill>
                  <a:srgbClr val="000000"/>
                </a:solidFill>
              </a:rPr>
              <a:t>needs </a:t>
            </a:r>
            <a:r>
              <a:rPr lang="en-US" sz="1600" dirty="0">
                <a:solidFill>
                  <a:srgbClr val="000000"/>
                </a:solidFill>
              </a:rPr>
              <a:t>have </a:t>
            </a:r>
            <a:r>
              <a:rPr lang="en-US" sz="1600" dirty="0" smtClean="0">
                <a:solidFill>
                  <a:srgbClr val="000000"/>
                </a:solidFill>
              </a:rPr>
              <a:t>≥4 chronic </a:t>
            </a:r>
            <a:r>
              <a:rPr lang="en-US" sz="1600" dirty="0">
                <a:solidFill>
                  <a:srgbClr val="000000"/>
                </a:solidFill>
              </a:rPr>
              <a:t>conditions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107" y="2055348"/>
            <a:ext cx="414223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Children with Special Health Needs</a:t>
            </a:r>
            <a:endParaRPr lang="en-US" b="1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84309" y="2024871"/>
            <a:ext cx="4206240" cy="3698102"/>
          </a:xfrm>
          <a:prstGeom prst="rect">
            <a:avLst/>
          </a:prstGeom>
          <a:solidFill>
            <a:schemeClr val="bg1"/>
          </a:solidFill>
          <a:ln w="76200"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300"/>
              </a:spcAft>
              <a:buClr>
                <a:srgbClr val="F0AB00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000000"/>
              </a:solidFill>
              <a:latin typeface="Calibri"/>
            </a:endParaRPr>
          </a:p>
          <a:p>
            <a:pPr marL="285750" indent="-285750">
              <a:spcAft>
                <a:spcPts val="300"/>
              </a:spcAft>
              <a:buClr>
                <a:srgbClr val="F0AB00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60% of </a:t>
            </a:r>
            <a:r>
              <a:rPr lang="en-US" sz="1600" dirty="0">
                <a:solidFill>
                  <a:srgbClr val="000000"/>
                </a:solidFill>
              </a:rPr>
              <a:t>children with special health </a:t>
            </a:r>
            <a:r>
              <a:rPr lang="en-US" sz="1600" dirty="0" smtClean="0">
                <a:solidFill>
                  <a:srgbClr val="000000"/>
                </a:solidFill>
              </a:rPr>
              <a:t>needs have “more </a:t>
            </a:r>
            <a:r>
              <a:rPr lang="en-US" sz="1600" dirty="0">
                <a:solidFill>
                  <a:srgbClr val="000000"/>
                </a:solidFill>
              </a:rPr>
              <a:t>complex needs</a:t>
            </a:r>
            <a:r>
              <a:rPr lang="en-US" sz="1600" dirty="0" smtClean="0">
                <a:solidFill>
                  <a:srgbClr val="000000"/>
                </a:solidFill>
              </a:rPr>
              <a:t>”</a:t>
            </a:r>
          </a:p>
          <a:p>
            <a:pPr marL="285750" indent="-285750">
              <a:spcAft>
                <a:spcPts val="300"/>
              </a:spcAft>
              <a:buClr>
                <a:srgbClr val="F0AB00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spcAft>
                <a:spcPts val="300"/>
              </a:spcAft>
              <a:buClr>
                <a:srgbClr val="F0AB00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Children with medical complexity account for 34% of Medicaid spending on </a:t>
            </a:r>
            <a:r>
              <a:rPr lang="en-US" sz="1600" dirty="0" smtClean="0">
                <a:solidFill>
                  <a:srgbClr val="000000"/>
                </a:solidFill>
              </a:rPr>
              <a:t>children</a:t>
            </a:r>
          </a:p>
          <a:p>
            <a:pPr>
              <a:spcAft>
                <a:spcPts val="300"/>
              </a:spcAft>
              <a:buClr>
                <a:srgbClr val="F0AB00">
                  <a:lumMod val="60000"/>
                  <a:lumOff val="40000"/>
                </a:srgbClr>
              </a:buClr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spcAft>
                <a:spcPts val="300"/>
              </a:spcAft>
              <a:buClr>
                <a:srgbClr val="F0AB00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47% of Medicaid spending for children with medical complexity is tied to hospital care; only 2% to primary care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19934" y="2055348"/>
            <a:ext cx="414223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Children with “More Complex” Needs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871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CMC are “at risk”- but for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Are we talking: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mortality </a:t>
            </a:r>
            <a:r>
              <a:rPr lang="en-US" dirty="0"/>
              <a:t>(during what </a:t>
            </a:r>
            <a:r>
              <a:rPr lang="en-US" dirty="0" smtClean="0"/>
              <a:t>time frame</a:t>
            </a:r>
            <a:r>
              <a:rPr lang="en-US" dirty="0"/>
              <a:t>?), </a:t>
            </a: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readmission </a:t>
            </a:r>
            <a:r>
              <a:rPr lang="en-US" dirty="0"/>
              <a:t>(when? what type?),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preventable morbidity (what kind?), </a:t>
            </a: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/>
              <a:t>u</a:t>
            </a:r>
            <a:r>
              <a:rPr lang="en-US" dirty="0" smtClean="0"/>
              <a:t>nmet needs </a:t>
            </a:r>
            <a:r>
              <a:rPr lang="en-US" dirty="0"/>
              <a:t>(what needs count?), </a:t>
            </a: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cost </a:t>
            </a:r>
            <a:r>
              <a:rPr lang="en-US" dirty="0"/>
              <a:t>(to whom?),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or </a:t>
            </a:r>
            <a:r>
              <a:rPr lang="en-US" dirty="0" smtClean="0"/>
              <a:t>something else?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6248400"/>
            <a:ext cx="6733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Derived from talk by Chris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Feudtner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NAM Meeting on CMC, Dec 2015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54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Recognizing risk:  Old school</a:t>
            </a:r>
            <a:endParaRPr lang="en-US" sz="4800" dirty="0"/>
          </a:p>
        </p:txBody>
      </p:sp>
      <p:pic>
        <p:nvPicPr>
          <p:cNvPr id="1026" name="Picture 2" descr="C:\Users\Owner\Desktop\SIM Sept 2016\Medical Record Chart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990600" y="3886200"/>
            <a:ext cx="1676400" cy="990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6324600" y="3897086"/>
            <a:ext cx="1447800" cy="1295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85800" y="6248400"/>
            <a:ext cx="7165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Derived from talk by Katie Price, CO-SIM Learning Collaborative, Sept 2016  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00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of unmet needs:  “New school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4038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1.  Information </a:t>
            </a:r>
            <a:r>
              <a:rPr lang="en-US" dirty="0"/>
              <a:t>from any source…</a:t>
            </a:r>
          </a:p>
          <a:p>
            <a:pPr>
              <a:buSzPct val="80000"/>
              <a:buFont typeface="Wingdings" panose="05000000000000000000" pitchFamily="2" charset="2"/>
              <a:buChar char="ü"/>
            </a:pPr>
            <a:r>
              <a:rPr lang="en-US" dirty="0"/>
              <a:t>Patient visit</a:t>
            </a:r>
          </a:p>
          <a:p>
            <a:pPr>
              <a:buSzPct val="80000"/>
              <a:buFont typeface="Wingdings" panose="05000000000000000000" pitchFamily="2" charset="2"/>
              <a:buChar char="ü"/>
            </a:pPr>
            <a:r>
              <a:rPr lang="en-US" dirty="0"/>
              <a:t>Phone call</a:t>
            </a:r>
          </a:p>
          <a:p>
            <a:pPr>
              <a:buSzPct val="80000"/>
              <a:buFont typeface="Wingdings" panose="05000000000000000000" pitchFamily="2" charset="2"/>
              <a:buChar char="ü"/>
            </a:pPr>
            <a:r>
              <a:rPr lang="en-US" dirty="0"/>
              <a:t>Consultant report</a:t>
            </a:r>
          </a:p>
          <a:p>
            <a:pPr>
              <a:buSzPct val="80000"/>
              <a:buFont typeface="Wingdings" panose="05000000000000000000" pitchFamily="2" charset="2"/>
              <a:buChar char="ü"/>
            </a:pPr>
            <a:r>
              <a:rPr lang="en-US" dirty="0"/>
              <a:t>Old records review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 Tell care coordinator &amp;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Rank as CC 1, 2 or 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3.  Keep the list of who is ranked as care coordination</a:t>
            </a:r>
          </a:p>
        </p:txBody>
      </p:sp>
      <p:pic>
        <p:nvPicPr>
          <p:cNvPr id="5123" name="Picture 3" descr="C:\Users\Owner\Desktop\SIM Sept 2016\Easy-Butt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3581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6248400"/>
            <a:ext cx="7165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Derived from talk by Katie Price, CO-SIM Learning Collaborative, Sept 2016  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82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590800" y="4648200"/>
            <a:ext cx="33528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541" y="1600200"/>
            <a:ext cx="618891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223838"/>
            <a:ext cx="8229600" cy="114776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Risk of over-utilization</a:t>
            </a:r>
            <a:endParaRPr lang="en-US" sz="4800" dirty="0"/>
          </a:p>
        </p:txBody>
      </p:sp>
      <p:sp>
        <p:nvSpPr>
          <p:cNvPr id="4" name="Right Arrow 3"/>
          <p:cNvSpPr/>
          <p:nvPr/>
        </p:nvSpPr>
        <p:spPr>
          <a:xfrm>
            <a:off x="805543" y="2590800"/>
            <a:ext cx="609600" cy="2286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805543" y="32766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7620000" y="1295400"/>
            <a:ext cx="838200" cy="685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5800" y="6248400"/>
            <a:ext cx="7165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Derived from talk by Katie Price, CO-SIM Learning Collaborative, Sept 2016  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06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is some overlap</a:t>
            </a:r>
            <a:r>
              <a:rPr lang="mr-IN" dirty="0" smtClean="0"/>
              <a:t>…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1"/>
            <a:ext cx="6096000" cy="4857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6248400"/>
            <a:ext cx="7165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Derived from talk by Katie Price, CO-SIM Learning Collaborative, Sept 2016  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9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Or you can use “claims-based analytics”</a:t>
            </a:r>
            <a:endParaRPr lang="en-US" sz="3200" dirty="0"/>
          </a:p>
        </p:txBody>
      </p:sp>
      <p:graphicFrame>
        <p:nvGraphicFramePr>
          <p:cNvPr id="5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252113"/>
              </p:ext>
            </p:extLst>
          </p:nvPr>
        </p:nvGraphicFramePr>
        <p:xfrm>
          <a:off x="228602" y="1219200"/>
          <a:ext cx="8686803" cy="4642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198035"/>
                <a:gridCol w="1722966"/>
                <a:gridCol w="1644651"/>
                <a:gridCol w="1644651"/>
                <a:gridCol w="1409700"/>
              </a:tblGrid>
              <a:tr h="630283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NON-CHRONIC (CRGs 1,2)</a:t>
                      </a:r>
                      <a:endParaRPr lang="en-US" sz="1200" b="1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FF00"/>
                          </a:solidFill>
                        </a:rPr>
                        <a:t>EPISODIC CHRONIC (CRGs 3,4)</a:t>
                      </a:r>
                      <a:endParaRPr 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LIFELONG CHRONIC (CRG</a:t>
                      </a:r>
                      <a:r>
                        <a:rPr lang="en-US" sz="1200" b="1" baseline="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 5*)</a:t>
                      </a:r>
                      <a:endParaRPr lang="en-US" sz="1200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COMPLEX CHRONIC (6,7,9)</a:t>
                      </a:r>
                      <a:endParaRPr lang="en-US" sz="12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MALIGNANCIES (CRG</a:t>
                      </a:r>
                      <a:r>
                        <a:rPr lang="en-US" sz="1200" b="1" baseline="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 8)</a:t>
                      </a:r>
                      <a:endParaRPr lang="en-US" sz="12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484120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Brief Description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Acute</a:t>
                      </a:r>
                      <a:r>
                        <a:rPr lang="en-US" sz="1200" baseline="0" dirty="0" smtClean="0"/>
                        <a:t> conditions that will not last one year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Chronic</a:t>
                      </a:r>
                      <a:r>
                        <a:rPr lang="en-US" sz="1200" baseline="0" dirty="0" smtClean="0"/>
                        <a:t> conditions that will last one year and are likely to be episodic in manifestation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baseline="0" dirty="0" smtClean="0"/>
                        <a:t>Potentially curable with adequate treatment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baseline="0" dirty="0" smtClean="0"/>
                        <a:t>Not likely to last into adulthood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More severe primary condition</a:t>
                      </a:r>
                      <a:r>
                        <a:rPr lang="en-US" sz="1200" baseline="0" dirty="0" smtClean="0"/>
                        <a:t> in one body system that is more likely to cause significant, long-lasting health-impairment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Significant chronic condition</a:t>
                      </a:r>
                      <a:r>
                        <a:rPr lang="en-US" sz="1200" baseline="0" dirty="0" smtClean="0"/>
                        <a:t> in two or more body systems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200" baseline="0" dirty="0" smtClean="0"/>
                        <a:t>or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baseline="0" dirty="0" smtClean="0"/>
                        <a:t>Progressive or life limiting chronic conditions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200" baseline="0" dirty="0" smtClean="0"/>
                        <a:t>or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Conditions requiring a dependency on technology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Malignancies</a:t>
                      </a:r>
                      <a:r>
                        <a:rPr lang="en-US" sz="1200" baseline="0" dirty="0" smtClean="0"/>
                        <a:t> requiring active treatment</a:t>
                      </a:r>
                      <a:endParaRPr lang="en-US" sz="1200" dirty="0"/>
                    </a:p>
                  </a:txBody>
                  <a:tcPr/>
                </a:tc>
              </a:tr>
              <a:tr h="1528354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Example</a:t>
                      </a:r>
                      <a:r>
                        <a:rPr lang="en-US" sz="1100" b="1" baseline="0" dirty="0" smtClean="0"/>
                        <a:t> Conditions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Fracture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Pneumonia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b="0" dirty="0" smtClean="0"/>
                        <a:t>Appendicitis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Trauma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Asthma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Depression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Conduct disorders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Sickle cell disease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Congenital</a:t>
                      </a:r>
                      <a:r>
                        <a:rPr lang="en-US" sz="1200" baseline="0" dirty="0" smtClean="0"/>
                        <a:t> heart disease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A</a:t>
                      </a:r>
                      <a:r>
                        <a:rPr lang="en-US" sz="1200" baseline="0" dirty="0" smtClean="0"/>
                        <a:t> c</a:t>
                      </a:r>
                      <a:r>
                        <a:rPr lang="en-US" sz="1200" dirty="0" smtClean="0"/>
                        <a:t>hild with encephalopathy,</a:t>
                      </a:r>
                      <a:r>
                        <a:rPr lang="en-US" sz="1200" baseline="0" dirty="0" smtClean="0"/>
                        <a:t> diabetes </a:t>
                      </a:r>
                      <a:r>
                        <a:rPr lang="en-US" sz="1200" dirty="0" smtClean="0"/>
                        <a:t>and chronic</a:t>
                      </a:r>
                      <a:r>
                        <a:rPr lang="en-US" sz="1200" baseline="0" dirty="0" smtClean="0"/>
                        <a:t> pulmonary disease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Down syndrome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Cerebral palsy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Cystic</a:t>
                      </a:r>
                      <a:r>
                        <a:rPr lang="en-US" sz="1200" baseline="0" dirty="0" smtClean="0"/>
                        <a:t> fibrosis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Leukemia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Bone tumors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Brain tumors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3"/>
          <p:cNvSpPr txBox="1">
            <a:spLocks/>
          </p:cNvSpPr>
          <p:nvPr/>
        </p:nvSpPr>
        <p:spPr>
          <a:xfrm>
            <a:off x="6781799" y="6051716"/>
            <a:ext cx="2133600" cy="365125"/>
          </a:xfrm>
          <a:prstGeom prst="rect">
            <a:avLst/>
          </a:prstGeom>
        </p:spPr>
        <p:txBody>
          <a:bodyPr vert="horz" lIns="91248" tIns="45623" rIns="91248" bIns="45623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15D994-0852-4F75-99F1-5016CE36A8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750" y="6124545"/>
            <a:ext cx="6638049" cy="553814"/>
          </a:xfrm>
          <a:prstGeom prst="rect">
            <a:avLst/>
          </a:prstGeom>
          <a:noFill/>
        </p:spPr>
        <p:txBody>
          <a:bodyPr wrap="square" lIns="91259" tIns="45629" rIns="91259" bIns="45629" rtlCol="0">
            <a:spAutoFit/>
          </a:bodyPr>
          <a:lstStyle/>
          <a:p>
            <a:pPr defTabSz="456290"/>
            <a:r>
              <a:rPr lang="en-US" sz="1000" dirty="0">
                <a:solidFill>
                  <a:prstClr val="black"/>
                </a:solidFill>
              </a:rPr>
              <a:t>* CRG (Clinical Risk Groups) category 5 is broken up into two subcategories by the Children’s Hospital Association – 5a and 5b. The definition of medical complexity includes 5b, “single dominant chronic disease,” such as patients with sickle cell disease or congenital heart disease.</a:t>
            </a:r>
          </a:p>
        </p:txBody>
      </p:sp>
    </p:spTree>
    <p:extLst>
      <p:ext uri="{BB962C8B-B14F-4D97-AF65-F5344CB8AC3E}">
        <p14:creationId xmlns:p14="http://schemas.microsoft.com/office/powerpoint/2010/main" val="151163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7560A172CF4D43A5530DCEBEDCE359" ma:contentTypeVersion="" ma:contentTypeDescription="Create a new document." ma:contentTypeScope="" ma:versionID="f7fc9e87f1f8b88b08c703e7a0dbbc04">
  <xsd:schema xmlns:xsd="http://www.w3.org/2001/XMLSchema" xmlns:xs="http://www.w3.org/2001/XMLSchema" xmlns:p="http://schemas.microsoft.com/office/2006/metadata/properties" xmlns:ns1="http://schemas.microsoft.com/sharepoint/v3" xmlns:ns2="EC6D741D-F7AC-483D-A4FC-27C1C8EA1532" targetNamespace="http://schemas.microsoft.com/office/2006/metadata/properties" ma:root="true" ma:fieldsID="945f7dabc88b79aa56629357bccf46c2" ns1:_="" ns2:_="">
    <xsd:import namespace="http://schemas.microsoft.com/sharepoint/v3"/>
    <xsd:import namespace="EC6D741D-F7AC-483D-A4FC-27C1C8EA153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roject_x0020_Phase" minOccurs="0"/>
                <xsd:element ref="ns2:Project_x0020_Classification" minOccurs="0"/>
                <xsd:element ref="ns2:Category" minOccurs="0"/>
                <xsd:element ref="ns2:Sub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6D741D-F7AC-483D-A4FC-27C1C8EA1532" elementFormDefault="qualified">
    <xsd:import namespace="http://schemas.microsoft.com/office/2006/documentManagement/types"/>
    <xsd:import namespace="http://schemas.microsoft.com/office/infopath/2007/PartnerControls"/>
    <xsd:element name="Project_x0020_Phase" ma:index="10" nillable="true" ma:displayName="Project Phase" ma:default="Initiate" ma:format="Dropdown" ma:internalName="Project_x0020_Phase">
      <xsd:simpleType>
        <xsd:restriction base="dms:Choice">
          <xsd:enumeration value="Initiate"/>
          <xsd:enumeration value="Plan"/>
          <xsd:enumeration value="Execute"/>
          <xsd:enumeration value="Control"/>
          <xsd:enumeration value="Close"/>
        </xsd:restriction>
      </xsd:simpleType>
    </xsd:element>
    <xsd:element name="Project_x0020_Classification" ma:index="11" nillable="true" ma:displayName="Project Classification" ma:default="Assessment" ma:internalName="Project_x0020_Classificatio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ssessment"/>
                    <xsd:enumeration value="Implementation"/>
                  </xsd:restriction>
                </xsd:simpleType>
              </xsd:element>
            </xsd:sequence>
          </xsd:extension>
        </xsd:complexContent>
      </xsd:complexType>
    </xsd:element>
    <xsd:element name="Category" ma:index="12" nillable="true" ma:displayName="Category" ma:internalName="Category">
      <xsd:simpleType>
        <xsd:restriction base="dms:Text">
          <xsd:maxLength value="255"/>
        </xsd:restriction>
      </xsd:simpleType>
    </xsd:element>
    <xsd:element name="Subcategory" ma:index="13" nillable="true" ma:displayName="Subcategory" ma:internalName="Subcategor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Subcategory xmlns="EC6D741D-F7AC-483D-A4FC-27C1C8EA1532" xsi:nil="true"/>
    <Project_x0020_Phase xmlns="EC6D741D-F7AC-483D-A4FC-27C1C8EA1532">Initiate</Project_x0020_Phase>
    <Project_x0020_Classification xmlns="EC6D741D-F7AC-483D-A4FC-27C1C8EA1532">
      <Value>Assessment</Value>
    </Project_x0020_Classification>
    <Category xmlns="EC6D741D-F7AC-483D-A4FC-27C1C8EA1532" xsi:nil="true"/>
  </documentManagement>
</p:properties>
</file>

<file path=customXml/itemProps1.xml><?xml version="1.0" encoding="utf-8"?>
<ds:datastoreItem xmlns:ds="http://schemas.openxmlformats.org/officeDocument/2006/customXml" ds:itemID="{2E90E7DB-CFAA-4EED-B359-FF8661F281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D1DB81-DA5A-497D-9BE3-4F980B28D8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C6D741D-F7AC-483D-A4FC-27C1C8EA15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AC48534-1345-42F6-A50C-7CFF2373DC57}">
  <ds:schemaRefs>
    <ds:schemaRef ds:uri="http://schemas.microsoft.com/sharepoint/v3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dcmitype/"/>
    <ds:schemaRef ds:uri="EC6D741D-F7AC-483D-A4FC-27C1C8EA1532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Childrens_PP_Template</Template>
  <TotalTime>26813</TotalTime>
  <Words>1244</Words>
  <Application>Microsoft Office PowerPoint</Application>
  <PresentationFormat>On-screen Show (4:3)</PresentationFormat>
  <Paragraphs>284</Paragraphs>
  <Slides>22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9" baseType="lpstr">
      <vt:lpstr>ＭＳ Ｐゴシック</vt:lpstr>
      <vt:lpstr>Arial</vt:lpstr>
      <vt:lpstr>Arial Black</vt:lpstr>
      <vt:lpstr>Arial Bold</vt:lpstr>
      <vt:lpstr>Bradley Hand Bold</vt:lpstr>
      <vt:lpstr>Calibri</vt:lpstr>
      <vt:lpstr>Franklin Gothic Demi</vt:lpstr>
      <vt:lpstr>Garamond</vt:lpstr>
      <vt:lpstr>Mangal</vt:lpstr>
      <vt:lpstr>Myriad Pro</vt:lpstr>
      <vt:lpstr>Times New Roman</vt:lpstr>
      <vt:lpstr>Wingdings</vt:lpstr>
      <vt:lpstr>Custom Design</vt:lpstr>
      <vt:lpstr>3_Custom Design</vt:lpstr>
      <vt:lpstr>2_Custom Design</vt:lpstr>
      <vt:lpstr>1_Custom Design</vt:lpstr>
      <vt:lpstr>Document</vt:lpstr>
      <vt:lpstr>Advancing Primary Care: Practicing with Value</vt:lpstr>
      <vt:lpstr>Learning Objectives</vt:lpstr>
      <vt:lpstr>PowerPoint Presentation</vt:lpstr>
      <vt:lpstr>CMC are “at risk”- but for what?</vt:lpstr>
      <vt:lpstr>Recognizing risk:  Old school</vt:lpstr>
      <vt:lpstr>Risk of unmet needs:  “New school</vt:lpstr>
      <vt:lpstr>Risk of over-utilization</vt:lpstr>
      <vt:lpstr>There is some overlap….</vt:lpstr>
      <vt:lpstr>Or you can use “claims-based analytics”</vt:lpstr>
      <vt:lpstr>Within my practice: 4704 CHC children attributed by ACC</vt:lpstr>
      <vt:lpstr>Within our Special Care Clinic: 455 SCC children attributed by ACC</vt:lpstr>
      <vt:lpstr>Internal Metrics, Similar Pattern</vt:lpstr>
      <vt:lpstr>Tiering All of the Patient in CHCO</vt:lpstr>
      <vt:lpstr>We’ve found them- now what?</vt:lpstr>
      <vt:lpstr>Translate that into pediatric practice…</vt:lpstr>
      <vt:lpstr>Creating a structure</vt:lpstr>
      <vt:lpstr>PowerPoint Presentation</vt:lpstr>
      <vt:lpstr>Start small and build</vt:lpstr>
      <vt:lpstr>Focus on Tiers 3 and 4</vt:lpstr>
      <vt:lpstr>Learn to measure process and outcomes</vt:lpstr>
      <vt:lpstr>Make this real</vt:lpstr>
      <vt:lpstr>Thanks to my partners</vt:lpstr>
    </vt:vector>
  </TitlesOfParts>
  <Company>Children's Hospital Colorado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pHIE Design Review</dc:title>
  <dc:creator>Killpack, Megan</dc:creator>
  <cp:lastModifiedBy>Goldstein, Andrea</cp:lastModifiedBy>
  <cp:revision>383</cp:revision>
  <cp:lastPrinted>2016-01-19T20:14:34Z</cp:lastPrinted>
  <dcterms:created xsi:type="dcterms:W3CDTF">2015-07-07T16:37:29Z</dcterms:created>
  <dcterms:modified xsi:type="dcterms:W3CDTF">2016-10-17T18:32:58Z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0x010100347560A172CF4D43A5530DCEBEDCE359</vt:lpwstr>
  </property>
</Properties>
</file>