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6" r:id="rId2"/>
    <p:sldId id="298" r:id="rId3"/>
    <p:sldId id="290" r:id="rId4"/>
    <p:sldId id="292" r:id="rId5"/>
    <p:sldId id="273" r:id="rId6"/>
    <p:sldId id="286" r:id="rId7"/>
    <p:sldId id="299" r:id="rId8"/>
    <p:sldId id="300" r:id="rId9"/>
    <p:sldId id="293" r:id="rId10"/>
    <p:sldId id="296" r:id="rId1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ginald Tucker-Seeley" initials="RT" lastIdx="1" clrIdx="0">
    <p:extLst/>
  </p:cmAuthor>
  <p:cmAuthor id="2" name="Jill Glickman" initials="" lastIdx="1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66"/>
    <a:srgbClr val="00B050"/>
    <a:srgbClr val="660033"/>
    <a:srgbClr val="A50021"/>
    <a:srgbClr val="CC9900"/>
    <a:srgbClr val="0F898F"/>
    <a:srgbClr val="006600"/>
    <a:srgbClr val="DFB20F"/>
    <a:srgbClr val="B4B00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66" autoAdjust="0"/>
    <p:restoredTop sz="85234" autoAdjust="0"/>
  </p:normalViewPr>
  <p:slideViewPr>
    <p:cSldViewPr>
      <p:cViewPr varScale="1">
        <p:scale>
          <a:sx n="93" d="100"/>
          <a:sy n="93" d="100"/>
        </p:scale>
        <p:origin x="-414" y="-90"/>
      </p:cViewPr>
      <p:guideLst>
        <p:guide orient="horz" pos="2160"/>
        <p:guide pos="2880"/>
      </p:guideLst>
    </p:cSldViewPr>
  </p:slideViewPr>
  <p:outlineViewPr>
    <p:cViewPr>
      <p:scale>
        <a:sx n="33" d="100"/>
        <a:sy n="33" d="100"/>
      </p:scale>
      <p:origin x="42" y="343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8A7726EF-4166-4F09-BB32-A6D64C01C624}" type="datetimeFigureOut">
              <a:rPr lang="en-US" smtClean="0"/>
              <a:t>10/18/2016</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78D9DB80-613C-4E36-9902-532A1D795889}" type="slidenum">
              <a:rPr lang="en-US" smtClean="0"/>
              <a:t>‹#›</a:t>
            </a:fld>
            <a:endParaRPr lang="en-US"/>
          </a:p>
        </p:txBody>
      </p:sp>
    </p:spTree>
    <p:extLst>
      <p:ext uri="{BB962C8B-B14F-4D97-AF65-F5344CB8AC3E}">
        <p14:creationId xmlns:p14="http://schemas.microsoft.com/office/powerpoint/2010/main" val="425864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D9DB80-613C-4E36-9902-532A1D795889}" type="slidenum">
              <a:rPr lang="en-US" smtClean="0"/>
              <a:t>1</a:t>
            </a:fld>
            <a:endParaRPr lang="en-US"/>
          </a:p>
        </p:txBody>
      </p:sp>
    </p:spTree>
    <p:extLst>
      <p:ext uri="{BB962C8B-B14F-4D97-AF65-F5344CB8AC3E}">
        <p14:creationId xmlns:p14="http://schemas.microsoft.com/office/powerpoint/2010/main" val="31135304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a:t>
            </a:r>
            <a:r>
              <a:rPr lang="en-US" baseline="0" dirty="0" smtClean="0"/>
              <a:t> is not JUST a payment reform grant, though. SIM’s theory of change says that as the payment system changes AND we address the social and environmental determinants of health, we will improve Rhode Island’s population health. </a:t>
            </a:r>
          </a:p>
          <a:p>
            <a:endParaRPr lang="en-US" baseline="0" dirty="0" smtClean="0"/>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Talk about the health focus areas. Mention MCH in particular as an addition.</a:t>
            </a:r>
            <a:r>
              <a:rPr lang="en-US" sz="1200" kern="1200" dirty="0" smtClean="0">
                <a:solidFill>
                  <a:schemeClr val="tx1"/>
                </a:solidFill>
                <a:effectLst/>
                <a:latin typeface="+mn-lt"/>
                <a:ea typeface="+mn-ea"/>
                <a:cs typeface="+mn-cs"/>
              </a:rPr>
              <a:t> MCH, </a:t>
            </a:r>
            <a:r>
              <a:rPr lang="en-US" sz="1200" kern="1200" baseline="0" dirty="0" smtClean="0">
                <a:solidFill>
                  <a:schemeClr val="tx1"/>
                </a:solidFill>
                <a:effectLst/>
                <a:latin typeface="+mn-lt"/>
                <a:ea typeface="+mn-ea"/>
                <a:cs typeface="+mn-cs"/>
              </a:rPr>
              <a:t>a </a:t>
            </a:r>
            <a:r>
              <a:rPr lang="en-US" sz="1200" kern="1200" dirty="0" smtClean="0">
                <a:solidFill>
                  <a:schemeClr val="tx1"/>
                </a:solidFill>
                <a:effectLst/>
                <a:latin typeface="+mn-lt"/>
                <a:ea typeface="+mn-ea"/>
                <a:cs typeface="+mn-cs"/>
              </a:rPr>
              <a:t>physical health</a:t>
            </a:r>
            <a:r>
              <a:rPr lang="en-US" sz="1200" kern="1200" baseline="0" dirty="0" smtClean="0">
                <a:solidFill>
                  <a:schemeClr val="tx1"/>
                </a:solidFill>
                <a:effectLst/>
                <a:latin typeface="+mn-lt"/>
                <a:ea typeface="+mn-ea"/>
                <a:cs typeface="+mn-cs"/>
              </a:rPr>
              <a:t> focus, </a:t>
            </a:r>
            <a:r>
              <a:rPr lang="en-US" sz="1200" kern="1200" dirty="0" smtClean="0">
                <a:solidFill>
                  <a:schemeClr val="tx1"/>
                </a:solidFill>
                <a:effectLst/>
                <a:latin typeface="+mn-lt"/>
                <a:ea typeface="+mn-ea"/>
                <a:cs typeface="+mn-cs"/>
              </a:rPr>
              <a:t> gives us an opportunity to complement the</a:t>
            </a:r>
            <a:r>
              <a:rPr lang="en-US" sz="1200" kern="1200" baseline="0" dirty="0" smtClean="0">
                <a:solidFill>
                  <a:schemeClr val="tx1"/>
                </a:solidFill>
                <a:effectLst/>
                <a:latin typeface="+mn-lt"/>
                <a:ea typeface="+mn-ea"/>
                <a:cs typeface="+mn-cs"/>
              </a:rPr>
              <a:t> behavioral health focus on Children with SED</a:t>
            </a:r>
            <a:endParaRPr lang="en-US" baseline="0" dirty="0" smtClean="0"/>
          </a:p>
          <a:p>
            <a:endParaRPr lang="en-US" baseline="0" dirty="0" smtClean="0"/>
          </a:p>
          <a:p>
            <a:r>
              <a:rPr lang="en-US" baseline="0" dirty="0" smtClean="0"/>
              <a:t>There is one challenge for us in thinking about these focus areas, as the feds asked us to do. They are focused on disease. We are looking for ways to focus on wellness instead of disease.</a:t>
            </a:r>
          </a:p>
          <a:p>
            <a:endParaRPr lang="en-US" baseline="0" dirty="0" smtClean="0"/>
          </a:p>
          <a:p>
            <a:r>
              <a:rPr lang="en-US" dirty="0" smtClean="0">
                <a:solidFill>
                  <a:schemeClr val="tx1">
                    <a:lumMod val="65000"/>
                    <a:lumOff val="35000"/>
                  </a:schemeClr>
                </a:solidFill>
              </a:rPr>
              <a:t>Focus area details:</a:t>
            </a:r>
          </a:p>
          <a:p>
            <a:pPr lvl="1">
              <a:buFont typeface="Courier New"/>
              <a:buChar char="o"/>
            </a:pPr>
            <a:r>
              <a:rPr lang="en-US" dirty="0" smtClean="0">
                <a:solidFill>
                  <a:schemeClr val="tx1">
                    <a:lumMod val="65000"/>
                    <a:lumOff val="35000"/>
                  </a:schemeClr>
                </a:solidFill>
              </a:rPr>
              <a:t>Data on presence in RI </a:t>
            </a:r>
          </a:p>
          <a:p>
            <a:pPr lvl="1">
              <a:buFont typeface="Courier New"/>
              <a:buChar char="o"/>
            </a:pPr>
            <a:r>
              <a:rPr lang="en-US" dirty="0" smtClean="0">
                <a:solidFill>
                  <a:schemeClr val="tx1">
                    <a:lumMod val="65000"/>
                    <a:lumOff val="35000"/>
                  </a:schemeClr>
                </a:solidFill>
              </a:rPr>
              <a:t>Descriptions of existing programs</a:t>
            </a:r>
          </a:p>
          <a:p>
            <a:pPr>
              <a:buFont typeface="Arial"/>
              <a:buChar char="•"/>
            </a:pPr>
            <a:r>
              <a:rPr lang="en-US" dirty="0" smtClean="0">
                <a:solidFill>
                  <a:schemeClr val="tx1">
                    <a:lumMod val="65000"/>
                    <a:lumOff val="35000"/>
                  </a:schemeClr>
                </a:solidFill>
              </a:rPr>
              <a:t>Content influenced by federal requirements</a:t>
            </a:r>
          </a:p>
          <a:p>
            <a:r>
              <a:rPr lang="en-US" dirty="0" smtClean="0">
                <a:solidFill>
                  <a:schemeClr val="tx1">
                    <a:lumMod val="65000"/>
                    <a:lumOff val="35000"/>
                  </a:schemeClr>
                </a:solidFill>
              </a:rPr>
              <a:t>New focus area: Maternal and Child Health </a:t>
            </a:r>
          </a:p>
          <a:p>
            <a:endParaRPr lang="en-US" dirty="0"/>
          </a:p>
        </p:txBody>
      </p:sp>
      <p:sp>
        <p:nvSpPr>
          <p:cNvPr id="4" name="Slide Number Placeholder 3"/>
          <p:cNvSpPr>
            <a:spLocks noGrp="1"/>
          </p:cNvSpPr>
          <p:nvPr>
            <p:ph type="sldNum" sz="quarter" idx="10"/>
          </p:nvPr>
        </p:nvSpPr>
        <p:spPr/>
        <p:txBody>
          <a:bodyPr/>
          <a:lstStyle/>
          <a:p>
            <a:fld id="{78D9DB80-613C-4E36-9902-532A1D795889}" type="slidenum">
              <a:rPr lang="en-US" smtClean="0"/>
              <a:t>10</a:t>
            </a:fld>
            <a:endParaRPr lang="en-US"/>
          </a:p>
        </p:txBody>
      </p:sp>
    </p:spTree>
    <p:extLst>
      <p:ext uri="{BB962C8B-B14F-4D97-AF65-F5344CB8AC3E}">
        <p14:creationId xmlns:p14="http://schemas.microsoft.com/office/powerpoint/2010/main" val="2305711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SIM? RI is one of 24 states to receive an</a:t>
            </a:r>
            <a:r>
              <a:rPr lang="en-US" baseline="0" dirty="0" smtClean="0"/>
              <a:t> award. It is a 4-year, $20 mil grant from CMS, awarded to the state, to improve our healthcare system</a:t>
            </a:r>
          </a:p>
          <a:p>
            <a:endParaRPr lang="en-US" baseline="0" dirty="0" smtClean="0"/>
          </a:p>
          <a:p>
            <a:r>
              <a:rPr lang="en-US" baseline="0" dirty="0" smtClean="0"/>
              <a:t>Focused on payment reform &amp; healthcare system transformation</a:t>
            </a:r>
          </a:p>
          <a:p>
            <a:endParaRPr lang="en-US" baseline="0" dirty="0" smtClean="0"/>
          </a:p>
          <a:p>
            <a:r>
              <a:rPr lang="en-US" baseline="0" dirty="0" smtClean="0"/>
              <a:t>JG NOTE TO PRESENTER:  Save examples for later on in deck depending on audience</a:t>
            </a:r>
          </a:p>
          <a:p>
            <a:endParaRPr lang="en-US" dirty="0"/>
          </a:p>
        </p:txBody>
      </p:sp>
      <p:sp>
        <p:nvSpPr>
          <p:cNvPr id="4" name="Slide Number Placeholder 3"/>
          <p:cNvSpPr>
            <a:spLocks noGrp="1"/>
          </p:cNvSpPr>
          <p:nvPr>
            <p:ph type="sldNum" sz="quarter" idx="10"/>
          </p:nvPr>
        </p:nvSpPr>
        <p:spPr/>
        <p:txBody>
          <a:bodyPr/>
          <a:lstStyle/>
          <a:p>
            <a:fld id="{78D9DB80-613C-4E36-9902-532A1D795889}" type="slidenum">
              <a:rPr lang="en-US" smtClean="0"/>
              <a:t>2</a:t>
            </a:fld>
            <a:endParaRPr lang="en-US"/>
          </a:p>
        </p:txBody>
      </p:sp>
    </p:spTree>
    <p:extLst>
      <p:ext uri="{BB962C8B-B14F-4D97-AF65-F5344CB8AC3E}">
        <p14:creationId xmlns:p14="http://schemas.microsoft.com/office/powerpoint/2010/main" val="2689084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we go</a:t>
            </a:r>
            <a:r>
              <a:rPr lang="en-US" baseline="0" dirty="0" smtClean="0"/>
              <a:t> deeper into </a:t>
            </a:r>
            <a:r>
              <a:rPr lang="en-US" dirty="0" smtClean="0"/>
              <a:t>SIM,</a:t>
            </a:r>
            <a:r>
              <a:rPr lang="en-US" baseline="0" dirty="0" smtClean="0"/>
              <a:t> I want to take a moment to orient us all to the ultimate goal of this project, which aligns with overarching federal and state reform efforts.</a:t>
            </a:r>
          </a:p>
          <a:p>
            <a:endParaRPr lang="en-US" baseline="0" dirty="0" smtClean="0"/>
          </a:p>
          <a:p>
            <a:r>
              <a:rPr lang="en-US" baseline="0" dirty="0" smtClean="0"/>
              <a:t>The Triple Aim was conceived by Don Berwick and his team at the Institute for Healthcare Improvement in 2008. Basically, it articulates a three part vision – a healthier population, reduced costs of healthcare, and improving the quality of care patients receive – that we should strive for as we shape and transform the healthcare system.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78D9DB80-613C-4E36-9902-532A1D795889}" type="slidenum">
              <a:rPr lang="en-US" smtClean="0"/>
              <a:t>3</a:t>
            </a:fld>
            <a:endParaRPr lang="en-US"/>
          </a:p>
        </p:txBody>
      </p:sp>
    </p:spTree>
    <p:extLst>
      <p:ext uri="{BB962C8B-B14F-4D97-AF65-F5344CB8AC3E}">
        <p14:creationId xmlns:p14="http://schemas.microsoft.com/office/powerpoint/2010/main" val="24019361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way SIM proposes</a:t>
            </a:r>
            <a:r>
              <a:rPr lang="en-US" baseline="0" dirty="0" smtClean="0"/>
              <a:t> to achieve this goal – a healthier population, smarter spending, and a higher quality of care – is through these three components. By supporting providers, empowering patients, and addressing the things that influence our health, we can improve population health and make progress toward the triple aim. </a:t>
            </a:r>
          </a:p>
          <a:p>
            <a:endParaRPr lang="en-US" baseline="0" dirty="0" smtClean="0"/>
          </a:p>
          <a:p>
            <a:r>
              <a:rPr lang="en-US" i="1" baseline="0" dirty="0" smtClean="0"/>
              <a:t>LB comment – Not sure if this is too similar to the SIM strategies on slide 6. If we cut this one, I recommend moving the triple aim up to be slide 2.</a:t>
            </a:r>
            <a:endParaRPr lang="en-US" i="1" dirty="0"/>
          </a:p>
        </p:txBody>
      </p:sp>
      <p:sp>
        <p:nvSpPr>
          <p:cNvPr id="4" name="Slide Number Placeholder 3"/>
          <p:cNvSpPr>
            <a:spLocks noGrp="1"/>
          </p:cNvSpPr>
          <p:nvPr>
            <p:ph type="sldNum" sz="quarter" idx="10"/>
          </p:nvPr>
        </p:nvSpPr>
        <p:spPr/>
        <p:txBody>
          <a:bodyPr/>
          <a:lstStyle/>
          <a:p>
            <a:fld id="{78D9DB80-613C-4E36-9902-532A1D795889}" type="slidenum">
              <a:rPr lang="en-US" smtClean="0"/>
              <a:t>4</a:t>
            </a:fld>
            <a:endParaRPr lang="en-US"/>
          </a:p>
        </p:txBody>
      </p:sp>
    </p:spTree>
    <p:extLst>
      <p:ext uri="{BB962C8B-B14F-4D97-AF65-F5344CB8AC3E}">
        <p14:creationId xmlns:p14="http://schemas.microsoft.com/office/powerpoint/2010/main" val="26657107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just submitted a 300 page Operational and Population</a:t>
            </a:r>
            <a:r>
              <a:rPr lang="en-US" baseline="0" dirty="0" smtClean="0"/>
              <a:t> Health plan to the federal government. Strategically, we can boil all that down to these three components. </a:t>
            </a:r>
          </a:p>
          <a:p>
            <a:pPr marL="514350" indent="-514350">
              <a:buFont typeface="+mj-lt"/>
              <a:buAutoNum type="arabicPeriod"/>
            </a:pPr>
            <a:r>
              <a:rPr lang="en-US" dirty="0" smtClean="0">
                <a:solidFill>
                  <a:schemeClr val="tx1">
                    <a:lumMod val="65000"/>
                    <a:lumOff val="35000"/>
                  </a:schemeClr>
                </a:solidFill>
              </a:rPr>
              <a:t>Linking payments to outcomes refers to how we pay for the healthcare we receive.</a:t>
            </a:r>
            <a:r>
              <a:rPr lang="en-US" baseline="0" dirty="0" smtClean="0">
                <a:solidFill>
                  <a:schemeClr val="tx1">
                    <a:lumMod val="65000"/>
                    <a:lumOff val="35000"/>
                  </a:schemeClr>
                </a:solidFill>
              </a:rPr>
              <a:t> We are trying to move away from a system where we pay for services piecemeal, which can be inefficiency and costly, to a system where providers are rewarded for better health outcomes </a:t>
            </a:r>
            <a:r>
              <a:rPr lang="en-US" dirty="0" smtClean="0">
                <a:solidFill>
                  <a:schemeClr val="tx1">
                    <a:lumMod val="65000"/>
                    <a:lumOff val="35000"/>
                  </a:schemeClr>
                </a:solidFill>
              </a:rPr>
              <a:t>using “</a:t>
            </a:r>
            <a:r>
              <a:rPr lang="en-US" u="sng" dirty="0" smtClean="0">
                <a:solidFill>
                  <a:schemeClr val="tx1">
                    <a:lumMod val="65000"/>
                    <a:lumOff val="35000"/>
                  </a:schemeClr>
                </a:solidFill>
              </a:rPr>
              <a:t>Alternative Payment Models”.</a:t>
            </a:r>
            <a:r>
              <a:rPr lang="en-US" u="none" baseline="0" dirty="0" smtClean="0">
                <a:solidFill>
                  <a:schemeClr val="tx1">
                    <a:lumMod val="65000"/>
                    <a:lumOff val="35000"/>
                  </a:schemeClr>
                </a:solidFill>
              </a:rPr>
              <a:t> Another way we like to say this is “moving from volume to value”</a:t>
            </a:r>
          </a:p>
          <a:p>
            <a:pPr marL="514350" indent="-514350">
              <a:buFont typeface="+mj-lt"/>
              <a:buAutoNum type="arabicPeriod"/>
            </a:pPr>
            <a:endParaRPr lang="en-US" u="sng" dirty="0" smtClean="0">
              <a:solidFill>
                <a:schemeClr val="tx1">
                  <a:lumMod val="65000"/>
                  <a:lumOff val="35000"/>
                </a:schemeClr>
              </a:solidFill>
            </a:endParaRPr>
          </a:p>
          <a:p>
            <a:pPr marL="514350" indent="-514350">
              <a:buFont typeface="+mj-lt"/>
              <a:buAutoNum type="arabicPeriod"/>
            </a:pPr>
            <a:r>
              <a:rPr lang="en-US" dirty="0" smtClean="0">
                <a:solidFill>
                  <a:schemeClr val="tx1">
                    <a:lumMod val="65000"/>
                    <a:lumOff val="35000"/>
                  </a:schemeClr>
                </a:solidFill>
              </a:rPr>
              <a:t>We are Investing in </a:t>
            </a:r>
            <a:r>
              <a:rPr lang="en-US" u="sng" dirty="0" smtClean="0">
                <a:solidFill>
                  <a:schemeClr val="tx1">
                    <a:lumMod val="65000"/>
                    <a:lumOff val="35000"/>
                  </a:schemeClr>
                </a:solidFill>
              </a:rPr>
              <a:t>workforce</a:t>
            </a:r>
            <a:r>
              <a:rPr lang="en-US" dirty="0" smtClean="0">
                <a:solidFill>
                  <a:schemeClr val="tx1">
                    <a:lumMod val="65000"/>
                    <a:lumOff val="35000"/>
                  </a:schemeClr>
                </a:solidFill>
              </a:rPr>
              <a:t> and </a:t>
            </a:r>
            <a:r>
              <a:rPr lang="en-US" u="sng" dirty="0" smtClean="0">
                <a:solidFill>
                  <a:schemeClr val="tx1">
                    <a:lumMod val="65000"/>
                    <a:lumOff val="35000"/>
                  </a:schemeClr>
                </a:solidFill>
              </a:rPr>
              <a:t>health information technology</a:t>
            </a:r>
            <a:r>
              <a:rPr lang="en-US" dirty="0" smtClean="0">
                <a:solidFill>
                  <a:schemeClr val="tx1">
                    <a:lumMod val="65000"/>
                    <a:lumOff val="35000"/>
                  </a:schemeClr>
                </a:solidFill>
              </a:rPr>
              <a:t> to build a healthcare infrastructure that </a:t>
            </a:r>
            <a:r>
              <a:rPr lang="en-US" baseline="0" dirty="0" smtClean="0">
                <a:solidFill>
                  <a:schemeClr val="tx1">
                    <a:lumMod val="65000"/>
                    <a:lumOff val="35000"/>
                  </a:schemeClr>
                </a:solidFill>
              </a:rPr>
              <a:t>is oriented toward primary care, wellness, and prevention </a:t>
            </a:r>
          </a:p>
          <a:p>
            <a:pPr marL="0" indent="0" algn="l">
              <a:buFont typeface="+mj-lt"/>
              <a:buNone/>
            </a:pPr>
            <a:r>
              <a:rPr lang="en-US" i="1" baseline="0" dirty="0" smtClean="0">
                <a:solidFill>
                  <a:schemeClr val="tx1">
                    <a:lumMod val="65000"/>
                    <a:lumOff val="35000"/>
                  </a:schemeClr>
                </a:solidFill>
              </a:rPr>
              <a:t>JR suggestion to change to “developing integrated infrastructure” – There was feedback that we were already using the term “Integrated” too much. Is there another adjective we want, or is it fine as is?</a:t>
            </a:r>
          </a:p>
          <a:p>
            <a:pPr marL="514350" indent="-514350">
              <a:buFont typeface="+mj-lt"/>
              <a:buAutoNum type="arabicPeriod"/>
            </a:pPr>
            <a:endParaRPr lang="en-US" dirty="0" smtClean="0">
              <a:solidFill>
                <a:schemeClr val="tx1">
                  <a:lumMod val="65000"/>
                  <a:lumOff val="35000"/>
                </a:schemeClr>
              </a:solidFill>
            </a:endParaRPr>
          </a:p>
          <a:p>
            <a:pPr marL="0" indent="0">
              <a:buFont typeface="+mj-lt"/>
              <a:buNone/>
            </a:pPr>
            <a:r>
              <a:rPr lang="en-US" dirty="0" smtClean="0">
                <a:solidFill>
                  <a:schemeClr val="tx1">
                    <a:lumMod val="65000"/>
                    <a:lumOff val="35000"/>
                  </a:schemeClr>
                </a:solidFill>
              </a:rPr>
              <a:t>3.	We are</a:t>
            </a:r>
            <a:r>
              <a:rPr lang="en-US" baseline="0" dirty="0" smtClean="0">
                <a:solidFill>
                  <a:schemeClr val="tx1">
                    <a:lumMod val="65000"/>
                    <a:lumOff val="35000"/>
                  </a:schemeClr>
                </a:solidFill>
              </a:rPr>
              <a:t> developing a statewide </a:t>
            </a:r>
            <a:r>
              <a:rPr lang="en-US" u="sng" baseline="0" dirty="0" smtClean="0">
                <a:solidFill>
                  <a:schemeClr val="tx1">
                    <a:lumMod val="65000"/>
                    <a:lumOff val="35000"/>
                  </a:schemeClr>
                </a:solidFill>
              </a:rPr>
              <a:t>Integrated Population Health Plan </a:t>
            </a:r>
            <a:r>
              <a:rPr lang="en-US" u="none" baseline="0" dirty="0" smtClean="0">
                <a:solidFill>
                  <a:schemeClr val="tx1">
                    <a:lumMod val="65000"/>
                    <a:lumOff val="35000"/>
                  </a:schemeClr>
                </a:solidFill>
              </a:rPr>
              <a:t>to make sure that as we move forward, we maintain a strategic vision for optimizing the health of Rhode Islanders. </a:t>
            </a:r>
            <a:endParaRPr lang="en-US" u="sng" baseline="0" dirty="0" smtClean="0">
              <a:solidFill>
                <a:schemeClr val="tx1">
                  <a:lumMod val="65000"/>
                  <a:lumOff val="35000"/>
                </a:schemeClr>
              </a:solidFill>
            </a:endParaRPr>
          </a:p>
          <a:p>
            <a:pPr marL="514350" indent="-514350">
              <a:buFont typeface="+mj-lt"/>
              <a:buAutoNum type="arabicPeriod"/>
            </a:pPr>
            <a:endParaRPr lang="en-US" u="sng" baseline="0" dirty="0" smtClean="0">
              <a:solidFill>
                <a:schemeClr val="tx1">
                  <a:lumMod val="65000"/>
                  <a:lumOff val="35000"/>
                </a:schemeClr>
              </a:solidFill>
            </a:endParaRPr>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u="none" baseline="0" dirty="0" smtClean="0">
                <a:solidFill>
                  <a:schemeClr val="tx1">
                    <a:lumMod val="65000"/>
                    <a:lumOff val="35000"/>
                  </a:schemeClr>
                </a:solidFill>
              </a:rPr>
              <a:t>We’ll be diving more deeply into population health in a little bit. Just to make sure we’re speaking the same language, </a:t>
            </a:r>
            <a:r>
              <a:rPr lang="en-US" baseline="0" dirty="0" smtClean="0"/>
              <a:t>the focus here is on ”Integrated Population Health”, meaning BOTH physical and behavioral health, and when we say behavioral health, we always mean mental health and substance use.  </a:t>
            </a:r>
            <a:endParaRPr lang="en-US" u="none" dirty="0" smtClean="0">
              <a:solidFill>
                <a:schemeClr val="tx1">
                  <a:lumMod val="65000"/>
                  <a:lumOff val="35000"/>
                </a:schemeClr>
              </a:solidFill>
            </a:endParaRPr>
          </a:p>
          <a:p>
            <a:pPr marL="514350" indent="-514350">
              <a:buFont typeface="+mj-lt"/>
              <a:buAutoNum type="arabicPeriod"/>
            </a:pPr>
            <a:endParaRPr lang="en-US" dirty="0" smtClean="0">
              <a:solidFill>
                <a:schemeClr val="tx1">
                  <a:lumMod val="65000"/>
                  <a:lumOff val="35000"/>
                </a:schemeClr>
              </a:solidFill>
            </a:endParaRPr>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baseline="0" dirty="0" smtClean="0"/>
              <a:t>With regard to each of these, we’ve been conducting extensive stakeholder engagement to make sure we move forward in the best way possible. </a:t>
            </a:r>
          </a:p>
          <a:p>
            <a:pPr marL="0" indent="0">
              <a:buFont typeface="+mj-lt"/>
              <a:buNone/>
            </a:pPr>
            <a:endParaRPr lang="en-US" dirty="0" smtClean="0">
              <a:solidFill>
                <a:schemeClr val="tx1">
                  <a:lumMod val="65000"/>
                  <a:lumOff val="35000"/>
                </a:schemeClr>
              </a:solidFill>
            </a:endParaRPr>
          </a:p>
        </p:txBody>
      </p:sp>
      <p:sp>
        <p:nvSpPr>
          <p:cNvPr id="4" name="Slide Number Placeholder 3"/>
          <p:cNvSpPr>
            <a:spLocks noGrp="1"/>
          </p:cNvSpPr>
          <p:nvPr>
            <p:ph type="sldNum" sz="quarter" idx="10"/>
          </p:nvPr>
        </p:nvSpPr>
        <p:spPr/>
        <p:txBody>
          <a:bodyPr/>
          <a:lstStyle/>
          <a:p>
            <a:fld id="{78D9DB80-613C-4E36-9902-532A1D795889}" type="slidenum">
              <a:rPr lang="en-US" smtClean="0"/>
              <a:t>5</a:t>
            </a:fld>
            <a:endParaRPr lang="en-US"/>
          </a:p>
        </p:txBody>
      </p:sp>
    </p:spTree>
    <p:extLst>
      <p:ext uri="{BB962C8B-B14F-4D97-AF65-F5344CB8AC3E}">
        <p14:creationId xmlns:p14="http://schemas.microsoft.com/office/powerpoint/2010/main" val="2035731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a:t>
            </a:r>
            <a:r>
              <a:rPr lang="en-US" baseline="0" dirty="0" smtClean="0"/>
              <a:t> funding has been strategically allocated into 3 buckets. </a:t>
            </a:r>
          </a:p>
          <a:p>
            <a:endParaRPr lang="en-US" baseline="0" dirty="0" smtClean="0"/>
          </a:p>
          <a:p>
            <a:endParaRPr lang="en-US" baseline="0" dirty="0" smtClean="0"/>
          </a:p>
          <a:p>
            <a:r>
              <a:rPr lang="en-US" dirty="0" smtClean="0"/>
              <a:t>Segue</a:t>
            </a:r>
            <a:r>
              <a:rPr lang="en-US" baseline="0" dirty="0" smtClean="0"/>
              <a:t> into population health slides….</a:t>
            </a:r>
            <a:endParaRPr lang="en-US" dirty="0"/>
          </a:p>
        </p:txBody>
      </p:sp>
      <p:sp>
        <p:nvSpPr>
          <p:cNvPr id="4" name="Slide Number Placeholder 3"/>
          <p:cNvSpPr>
            <a:spLocks noGrp="1"/>
          </p:cNvSpPr>
          <p:nvPr>
            <p:ph type="sldNum" sz="quarter" idx="10"/>
          </p:nvPr>
        </p:nvSpPr>
        <p:spPr/>
        <p:txBody>
          <a:bodyPr/>
          <a:lstStyle/>
          <a:p>
            <a:fld id="{78D9DB80-613C-4E36-9902-532A1D795889}" type="slidenum">
              <a:rPr lang="en-US" smtClean="0"/>
              <a:t>6</a:t>
            </a:fld>
            <a:endParaRPr lang="en-US"/>
          </a:p>
        </p:txBody>
      </p:sp>
    </p:spTree>
    <p:extLst>
      <p:ext uri="{BB962C8B-B14F-4D97-AF65-F5344CB8AC3E}">
        <p14:creationId xmlns:p14="http://schemas.microsoft.com/office/powerpoint/2010/main" val="955278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of these</a:t>
            </a:r>
            <a:r>
              <a:rPr lang="en-US" baseline="0" dirty="0" smtClean="0"/>
              <a:t> investments directly help primary care practices – and together add up to approximately $5.5 million. </a:t>
            </a:r>
            <a:endParaRPr lang="en-US" dirty="0"/>
          </a:p>
        </p:txBody>
      </p:sp>
      <p:sp>
        <p:nvSpPr>
          <p:cNvPr id="4" name="Slide Number Placeholder 3"/>
          <p:cNvSpPr>
            <a:spLocks noGrp="1"/>
          </p:cNvSpPr>
          <p:nvPr>
            <p:ph type="sldNum" sz="quarter" idx="10"/>
          </p:nvPr>
        </p:nvSpPr>
        <p:spPr/>
        <p:txBody>
          <a:bodyPr/>
          <a:lstStyle/>
          <a:p>
            <a:fld id="{78D9DB80-613C-4E36-9902-532A1D795889}" type="slidenum">
              <a:rPr lang="en-US" smtClean="0"/>
              <a:t>7</a:t>
            </a:fld>
            <a:endParaRPr lang="en-US"/>
          </a:p>
        </p:txBody>
      </p:sp>
    </p:spTree>
    <p:extLst>
      <p:ext uri="{BB962C8B-B14F-4D97-AF65-F5344CB8AC3E}">
        <p14:creationId xmlns:p14="http://schemas.microsoft.com/office/powerpoint/2010/main" val="32819347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projects have a broader</a:t>
            </a:r>
            <a:r>
              <a:rPr lang="en-US" baseline="0" dirty="0" smtClean="0"/>
              <a:t> focus, but will include assistance to primary care practices.</a:t>
            </a:r>
          </a:p>
          <a:p>
            <a:endParaRPr lang="en-US" baseline="0" dirty="0" smtClean="0"/>
          </a:p>
          <a:p>
            <a:r>
              <a:rPr lang="en-US" dirty="0" smtClean="0"/>
              <a:t>All told, the 6</a:t>
            </a:r>
            <a:r>
              <a:rPr lang="en-US" baseline="0" dirty="0" smtClean="0"/>
              <a:t> projects include </a:t>
            </a:r>
            <a:r>
              <a:rPr lang="en-US" b="1" baseline="0" dirty="0" smtClean="0"/>
              <a:t>over $7 million of the SIM grant </a:t>
            </a:r>
            <a:r>
              <a:rPr lang="en-US" baseline="0" dirty="0" smtClean="0"/>
              <a:t>in investments that touch primary care practice needs.</a:t>
            </a:r>
            <a:endParaRPr lang="en-US" dirty="0"/>
          </a:p>
        </p:txBody>
      </p:sp>
      <p:sp>
        <p:nvSpPr>
          <p:cNvPr id="4" name="Slide Number Placeholder 3"/>
          <p:cNvSpPr>
            <a:spLocks noGrp="1"/>
          </p:cNvSpPr>
          <p:nvPr>
            <p:ph type="sldNum" sz="quarter" idx="10"/>
          </p:nvPr>
        </p:nvSpPr>
        <p:spPr/>
        <p:txBody>
          <a:bodyPr/>
          <a:lstStyle/>
          <a:p>
            <a:fld id="{78D9DB80-613C-4E36-9902-532A1D795889}" type="slidenum">
              <a:rPr lang="en-US" smtClean="0"/>
              <a:t>8</a:t>
            </a:fld>
            <a:endParaRPr lang="en-US"/>
          </a:p>
        </p:txBody>
      </p:sp>
    </p:spTree>
    <p:extLst>
      <p:ext uri="{BB962C8B-B14F-4D97-AF65-F5344CB8AC3E}">
        <p14:creationId xmlns:p14="http://schemas.microsoft.com/office/powerpoint/2010/main" val="1929925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MR</a:t>
            </a:r>
            <a:r>
              <a:rPr lang="en-US" baseline="0" dirty="0" smtClean="0"/>
              <a:t>  -- update here on RFP processes and $$ moving out for initiatives. </a:t>
            </a:r>
            <a:endParaRPr lang="en-US" dirty="0"/>
          </a:p>
        </p:txBody>
      </p:sp>
      <p:sp>
        <p:nvSpPr>
          <p:cNvPr id="4" name="Slide Number Placeholder 3"/>
          <p:cNvSpPr>
            <a:spLocks noGrp="1"/>
          </p:cNvSpPr>
          <p:nvPr>
            <p:ph type="sldNum" sz="quarter" idx="10"/>
          </p:nvPr>
        </p:nvSpPr>
        <p:spPr/>
        <p:txBody>
          <a:bodyPr/>
          <a:lstStyle/>
          <a:p>
            <a:fld id="{78D9DB80-613C-4E36-9902-532A1D795889}" type="slidenum">
              <a:rPr lang="en-US" smtClean="0"/>
              <a:t>9</a:t>
            </a:fld>
            <a:endParaRPr lang="en-US"/>
          </a:p>
        </p:txBody>
      </p:sp>
    </p:spTree>
    <p:extLst>
      <p:ext uri="{BB962C8B-B14F-4D97-AF65-F5344CB8AC3E}">
        <p14:creationId xmlns:p14="http://schemas.microsoft.com/office/powerpoint/2010/main" val="260856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644825-002B-4E05-BBF8-2607AEDB7C2D}"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E5700-FA54-4DC5-B403-78F4B92113A2}" type="slidenum">
              <a:rPr lang="en-US" smtClean="0"/>
              <a:t>‹#›</a:t>
            </a:fld>
            <a:endParaRPr lang="en-US"/>
          </a:p>
        </p:txBody>
      </p:sp>
    </p:spTree>
    <p:extLst>
      <p:ext uri="{BB962C8B-B14F-4D97-AF65-F5344CB8AC3E}">
        <p14:creationId xmlns:p14="http://schemas.microsoft.com/office/powerpoint/2010/main" val="3503508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644825-002B-4E05-BBF8-2607AEDB7C2D}"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E5700-FA54-4DC5-B403-78F4B92113A2}" type="slidenum">
              <a:rPr lang="en-US" smtClean="0"/>
              <a:t>‹#›</a:t>
            </a:fld>
            <a:endParaRPr lang="en-US"/>
          </a:p>
        </p:txBody>
      </p:sp>
    </p:spTree>
    <p:extLst>
      <p:ext uri="{BB962C8B-B14F-4D97-AF65-F5344CB8AC3E}">
        <p14:creationId xmlns:p14="http://schemas.microsoft.com/office/powerpoint/2010/main" val="3998911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644825-002B-4E05-BBF8-2607AEDB7C2D}"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E5700-FA54-4DC5-B403-78F4B92113A2}" type="slidenum">
              <a:rPr lang="en-US" smtClean="0"/>
              <a:t>‹#›</a:t>
            </a:fld>
            <a:endParaRPr lang="en-US"/>
          </a:p>
        </p:txBody>
      </p:sp>
    </p:spTree>
    <p:extLst>
      <p:ext uri="{BB962C8B-B14F-4D97-AF65-F5344CB8AC3E}">
        <p14:creationId xmlns:p14="http://schemas.microsoft.com/office/powerpoint/2010/main" val="1042458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644825-002B-4E05-BBF8-2607AEDB7C2D}"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E5700-FA54-4DC5-B403-78F4B92113A2}" type="slidenum">
              <a:rPr lang="en-US" smtClean="0"/>
              <a:t>‹#›</a:t>
            </a:fld>
            <a:endParaRPr lang="en-US"/>
          </a:p>
        </p:txBody>
      </p:sp>
    </p:spTree>
    <p:extLst>
      <p:ext uri="{BB962C8B-B14F-4D97-AF65-F5344CB8AC3E}">
        <p14:creationId xmlns:p14="http://schemas.microsoft.com/office/powerpoint/2010/main" val="378034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644825-002B-4E05-BBF8-2607AEDB7C2D}" type="datetimeFigureOut">
              <a:rPr lang="en-US" smtClean="0"/>
              <a:t>10/18/2016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E5700-FA54-4DC5-B403-78F4B92113A2}" type="slidenum">
              <a:rPr lang="en-US" smtClean="0"/>
              <a:t>‹#›</a:t>
            </a:fld>
            <a:endParaRPr lang="en-US"/>
          </a:p>
        </p:txBody>
      </p:sp>
    </p:spTree>
    <p:extLst>
      <p:ext uri="{BB962C8B-B14F-4D97-AF65-F5344CB8AC3E}">
        <p14:creationId xmlns:p14="http://schemas.microsoft.com/office/powerpoint/2010/main" val="1721085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644825-002B-4E05-BBF8-2607AEDB7C2D}" type="datetimeFigureOut">
              <a:rPr lang="en-US" smtClean="0"/>
              <a:t>10/18/2016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5E5700-FA54-4DC5-B403-78F4B92113A2}" type="slidenum">
              <a:rPr lang="en-US" smtClean="0"/>
              <a:t>‹#›</a:t>
            </a:fld>
            <a:endParaRPr lang="en-US"/>
          </a:p>
        </p:txBody>
      </p:sp>
    </p:spTree>
    <p:extLst>
      <p:ext uri="{BB962C8B-B14F-4D97-AF65-F5344CB8AC3E}">
        <p14:creationId xmlns:p14="http://schemas.microsoft.com/office/powerpoint/2010/main" val="2863353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644825-002B-4E05-BBF8-2607AEDB7C2D}" type="datetimeFigureOut">
              <a:rPr lang="en-US" smtClean="0"/>
              <a:t>10/18/2016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5E5700-FA54-4DC5-B403-78F4B92113A2}" type="slidenum">
              <a:rPr lang="en-US" smtClean="0"/>
              <a:t>‹#›</a:t>
            </a:fld>
            <a:endParaRPr lang="en-US"/>
          </a:p>
        </p:txBody>
      </p:sp>
    </p:spTree>
    <p:extLst>
      <p:ext uri="{BB962C8B-B14F-4D97-AF65-F5344CB8AC3E}">
        <p14:creationId xmlns:p14="http://schemas.microsoft.com/office/powerpoint/2010/main" val="1943458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644825-002B-4E05-BBF8-2607AEDB7C2D}" type="datetimeFigureOut">
              <a:rPr lang="en-US" smtClean="0"/>
              <a:t>10/18/2016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5E5700-FA54-4DC5-B403-78F4B92113A2}" type="slidenum">
              <a:rPr lang="en-US" smtClean="0"/>
              <a:t>‹#›</a:t>
            </a:fld>
            <a:endParaRPr lang="en-US"/>
          </a:p>
        </p:txBody>
      </p:sp>
    </p:spTree>
    <p:extLst>
      <p:ext uri="{BB962C8B-B14F-4D97-AF65-F5344CB8AC3E}">
        <p14:creationId xmlns:p14="http://schemas.microsoft.com/office/powerpoint/2010/main" val="3220860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644825-002B-4E05-BBF8-2607AEDB7C2D}" type="datetimeFigureOut">
              <a:rPr lang="en-US" smtClean="0"/>
              <a:t>10/18/2016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5E5700-FA54-4DC5-B403-78F4B92113A2}" type="slidenum">
              <a:rPr lang="en-US" smtClean="0"/>
              <a:t>‹#›</a:t>
            </a:fld>
            <a:endParaRPr lang="en-US"/>
          </a:p>
        </p:txBody>
      </p:sp>
    </p:spTree>
    <p:extLst>
      <p:ext uri="{BB962C8B-B14F-4D97-AF65-F5344CB8AC3E}">
        <p14:creationId xmlns:p14="http://schemas.microsoft.com/office/powerpoint/2010/main" val="3568745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644825-002B-4E05-BBF8-2607AEDB7C2D}" type="datetimeFigureOut">
              <a:rPr lang="en-US" smtClean="0"/>
              <a:t>10/18/2016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5E5700-FA54-4DC5-B403-78F4B92113A2}" type="slidenum">
              <a:rPr lang="en-US" smtClean="0"/>
              <a:t>‹#›</a:t>
            </a:fld>
            <a:endParaRPr lang="en-US"/>
          </a:p>
        </p:txBody>
      </p:sp>
    </p:spTree>
    <p:extLst>
      <p:ext uri="{BB962C8B-B14F-4D97-AF65-F5344CB8AC3E}">
        <p14:creationId xmlns:p14="http://schemas.microsoft.com/office/powerpoint/2010/main" val="701272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644825-002B-4E05-BBF8-2607AEDB7C2D}" type="datetimeFigureOut">
              <a:rPr lang="en-US" smtClean="0"/>
              <a:t>10/18/2016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5E5700-FA54-4DC5-B403-78F4B92113A2}" type="slidenum">
              <a:rPr lang="en-US" smtClean="0"/>
              <a:t>‹#›</a:t>
            </a:fld>
            <a:endParaRPr lang="en-US"/>
          </a:p>
        </p:txBody>
      </p:sp>
    </p:spTree>
    <p:extLst>
      <p:ext uri="{BB962C8B-B14F-4D97-AF65-F5344CB8AC3E}">
        <p14:creationId xmlns:p14="http://schemas.microsoft.com/office/powerpoint/2010/main" val="37200697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644825-002B-4E05-BBF8-2607AEDB7C2D}" type="datetimeFigureOut">
              <a:rPr lang="en-US" smtClean="0"/>
              <a:t>10/18/2016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5E5700-FA54-4DC5-B403-78F4B92113A2}" type="slidenum">
              <a:rPr lang="en-US" smtClean="0"/>
              <a:t>‹#›</a:t>
            </a:fld>
            <a:endParaRPr lang="en-US"/>
          </a:p>
        </p:txBody>
      </p:sp>
    </p:spTree>
    <p:extLst>
      <p:ext uri="{BB962C8B-B14F-4D97-AF65-F5344CB8AC3E}">
        <p14:creationId xmlns:p14="http://schemas.microsoft.com/office/powerpoint/2010/main" val="174483816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hdphoto" Target="../media/hdphoto4.wdp"/><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microsoft.com/office/2007/relationships/hdphoto" Target="../media/hdphoto3.wdp"/><Relationship Id="rId5" Type="http://schemas.openxmlformats.org/officeDocument/2006/relationships/image" Target="../media/image5.png"/><Relationship Id="rId4" Type="http://schemas.microsoft.com/office/2007/relationships/hdphoto" Target="../media/hdphoto2.wdp"/></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588498"/>
            <a:ext cx="7406640" cy="1697502"/>
          </a:xfrm>
        </p:spPr>
        <p:txBody>
          <a:bodyPr>
            <a:normAutofit fontScale="90000"/>
          </a:bodyPr>
          <a:lstStyle/>
          <a:p>
            <a:pPr>
              <a:spcBef>
                <a:spcPts val="0"/>
              </a:spcBef>
            </a:pPr>
            <a:r>
              <a:rPr lang="en-US" b="1" dirty="0">
                <a:solidFill>
                  <a:schemeClr val="tx1">
                    <a:lumMod val="75000"/>
                    <a:lumOff val="25000"/>
                  </a:schemeClr>
                </a:solidFill>
              </a:rPr>
              <a:t>Rhode Island </a:t>
            </a:r>
            <a:r>
              <a:rPr lang="en-US" b="1" dirty="0" smtClean="0">
                <a:solidFill>
                  <a:schemeClr val="tx1">
                    <a:lumMod val="75000"/>
                    <a:lumOff val="25000"/>
                  </a:schemeClr>
                </a:solidFill>
              </a:rPr>
              <a:t/>
            </a:r>
            <a:br>
              <a:rPr lang="en-US" b="1" dirty="0" smtClean="0">
                <a:solidFill>
                  <a:schemeClr val="tx1">
                    <a:lumMod val="75000"/>
                    <a:lumOff val="25000"/>
                  </a:schemeClr>
                </a:solidFill>
              </a:rPr>
            </a:br>
            <a:r>
              <a:rPr lang="en-US" b="1" dirty="0" smtClean="0">
                <a:solidFill>
                  <a:schemeClr val="tx1">
                    <a:lumMod val="75000"/>
                    <a:lumOff val="25000"/>
                  </a:schemeClr>
                </a:solidFill>
              </a:rPr>
              <a:t>State </a:t>
            </a:r>
            <a:r>
              <a:rPr lang="en-US" b="1" dirty="0">
                <a:solidFill>
                  <a:schemeClr val="tx1">
                    <a:lumMod val="75000"/>
                    <a:lumOff val="25000"/>
                  </a:schemeClr>
                </a:solidFill>
              </a:rPr>
              <a:t>Innovation Model </a:t>
            </a:r>
            <a:r>
              <a:rPr lang="en-US" b="1" dirty="0" smtClean="0">
                <a:solidFill>
                  <a:schemeClr val="tx1">
                    <a:lumMod val="75000"/>
                    <a:lumOff val="25000"/>
                  </a:schemeClr>
                </a:solidFill>
              </a:rPr>
              <a:t>(SIM)</a:t>
            </a:r>
            <a:br>
              <a:rPr lang="en-US" b="1" dirty="0" smtClean="0">
                <a:solidFill>
                  <a:schemeClr val="tx1">
                    <a:lumMod val="75000"/>
                    <a:lumOff val="25000"/>
                  </a:schemeClr>
                </a:solidFill>
              </a:rPr>
            </a:br>
            <a:r>
              <a:rPr lang="en-US" b="1" dirty="0" smtClean="0">
                <a:solidFill>
                  <a:schemeClr val="tx1">
                    <a:lumMod val="75000"/>
                    <a:lumOff val="25000"/>
                  </a:schemeClr>
                </a:solidFill>
              </a:rPr>
              <a:t>Test Grant</a:t>
            </a:r>
            <a:endParaRPr lang="en-US" b="1" dirty="0">
              <a:solidFill>
                <a:schemeClr val="tx1">
                  <a:lumMod val="75000"/>
                  <a:lumOff val="25000"/>
                </a:schemeClr>
              </a:solidFill>
            </a:endParaRPr>
          </a:p>
        </p:txBody>
      </p:sp>
      <p:sp>
        <p:nvSpPr>
          <p:cNvPr id="3" name="Subtitle 2"/>
          <p:cNvSpPr>
            <a:spLocks noGrp="1"/>
          </p:cNvSpPr>
          <p:nvPr>
            <p:ph type="subTitle" idx="1"/>
          </p:nvPr>
        </p:nvSpPr>
        <p:spPr>
          <a:xfrm>
            <a:off x="1219200" y="2743200"/>
            <a:ext cx="7406640" cy="4191000"/>
          </a:xfrm>
        </p:spPr>
        <p:txBody>
          <a:bodyPr>
            <a:normAutofit fontScale="92500" lnSpcReduction="10000"/>
          </a:bodyPr>
          <a:lstStyle/>
          <a:p>
            <a:r>
              <a:rPr lang="en-US" sz="3000" i="1" spc="300" dirty="0" smtClean="0">
                <a:solidFill>
                  <a:srgbClr val="9F4B65"/>
                </a:solidFill>
              </a:rPr>
              <a:t>Pursuing Healthcare Transformation: Supporting Healthcare Providers Moving from Volume to Value</a:t>
            </a:r>
          </a:p>
          <a:p>
            <a:endParaRPr lang="en-US" dirty="0">
              <a:solidFill>
                <a:schemeClr val="tx1">
                  <a:lumMod val="65000"/>
                  <a:lumOff val="35000"/>
                </a:schemeClr>
              </a:solidFill>
            </a:endParaRPr>
          </a:p>
          <a:p>
            <a:endParaRPr lang="en-US" sz="2400" dirty="0" smtClean="0">
              <a:solidFill>
                <a:schemeClr val="tx1">
                  <a:lumMod val="65000"/>
                  <a:lumOff val="35000"/>
                </a:schemeClr>
              </a:solidFill>
            </a:endParaRPr>
          </a:p>
          <a:p>
            <a:endParaRPr lang="en-US" sz="2400" dirty="0">
              <a:solidFill>
                <a:schemeClr val="tx1">
                  <a:lumMod val="65000"/>
                  <a:lumOff val="35000"/>
                </a:schemeClr>
              </a:solidFill>
            </a:endParaRPr>
          </a:p>
          <a:p>
            <a:endParaRPr lang="en-US" sz="2400" dirty="0" smtClean="0">
              <a:solidFill>
                <a:schemeClr val="tx1">
                  <a:lumMod val="65000"/>
                  <a:lumOff val="35000"/>
                </a:schemeClr>
              </a:solidFill>
            </a:endParaRPr>
          </a:p>
          <a:p>
            <a:endParaRPr lang="en-US" sz="2400" dirty="0" smtClean="0">
              <a:solidFill>
                <a:schemeClr val="tx1">
                  <a:lumMod val="65000"/>
                  <a:lumOff val="35000"/>
                </a:schemeClr>
              </a:solidFill>
            </a:endParaRPr>
          </a:p>
          <a:p>
            <a:r>
              <a:rPr lang="en-US" sz="2400" dirty="0" smtClean="0">
                <a:solidFill>
                  <a:schemeClr val="tx1">
                    <a:lumMod val="65000"/>
                    <a:lumOff val="35000"/>
                  </a:schemeClr>
                </a:solidFill>
              </a:rPr>
              <a:t>Presentation at CTC-RI Learning Collaborative</a:t>
            </a:r>
          </a:p>
          <a:p>
            <a:r>
              <a:rPr lang="en-US" sz="2400" smtClean="0">
                <a:solidFill>
                  <a:schemeClr val="tx1">
                    <a:lumMod val="65000"/>
                    <a:lumOff val="35000"/>
                  </a:schemeClr>
                </a:solidFill>
              </a:rPr>
              <a:t>October 20, </a:t>
            </a:r>
            <a:r>
              <a:rPr lang="en-US" sz="2400" dirty="0" smtClean="0">
                <a:solidFill>
                  <a:schemeClr val="tx1">
                    <a:lumMod val="65000"/>
                    <a:lumOff val="35000"/>
                  </a:schemeClr>
                </a:solidFill>
              </a:rPr>
              <a:t>2016</a:t>
            </a:r>
            <a:endParaRPr lang="en-US" sz="2400" dirty="0">
              <a:solidFill>
                <a:schemeClr val="tx1">
                  <a:lumMod val="65000"/>
                  <a:lumOff val="35000"/>
                </a:schemeClr>
              </a:solidFill>
            </a:endParaRPr>
          </a:p>
        </p:txBody>
      </p:sp>
      <p:grpSp>
        <p:nvGrpSpPr>
          <p:cNvPr id="10" name="Group 9"/>
          <p:cNvGrpSpPr/>
          <p:nvPr/>
        </p:nvGrpSpPr>
        <p:grpSpPr>
          <a:xfrm>
            <a:off x="2" y="0"/>
            <a:ext cx="919846" cy="6858000"/>
            <a:chOff x="-5446" y="0"/>
            <a:chExt cx="772889" cy="6485173"/>
          </a:xfrm>
        </p:grpSpPr>
        <p:sp>
          <p:nvSpPr>
            <p:cNvPr id="5" name="Rectangle 4"/>
            <p:cNvSpPr/>
            <p:nvPr/>
          </p:nvSpPr>
          <p:spPr>
            <a:xfrm rot="16200000">
              <a:off x="-2368409" y="3349321"/>
              <a:ext cx="5498815" cy="772889"/>
            </a:xfrm>
            <a:prstGeom prst="rect">
              <a:avLst/>
            </a:prstGeom>
            <a:solidFill>
              <a:srgbClr val="003366">
                <a:alpha val="69804"/>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6" name="Rectangle 5"/>
            <p:cNvSpPr/>
            <p:nvPr/>
          </p:nvSpPr>
          <p:spPr>
            <a:xfrm rot="16200000">
              <a:off x="256826" y="238286"/>
              <a:ext cx="242899" cy="767442"/>
            </a:xfrm>
            <a:prstGeom prst="rect">
              <a:avLst/>
            </a:prstGeom>
            <a:solidFill>
              <a:srgbClr val="339966">
                <a:alpha val="69804"/>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7" name="Rectangle 6"/>
            <p:cNvSpPr/>
            <p:nvPr/>
          </p:nvSpPr>
          <p:spPr>
            <a:xfrm rot="16200000">
              <a:off x="256825" y="-4613"/>
              <a:ext cx="242899" cy="767442"/>
            </a:xfrm>
            <a:prstGeom prst="rect">
              <a:avLst/>
            </a:prstGeom>
            <a:solidFill>
              <a:srgbClr val="339933">
                <a:alpha val="69804"/>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 name="Rectangle 7"/>
            <p:cNvSpPr/>
            <p:nvPr/>
          </p:nvSpPr>
          <p:spPr>
            <a:xfrm rot="16200000">
              <a:off x="259549" y="478463"/>
              <a:ext cx="242900" cy="772888"/>
            </a:xfrm>
            <a:prstGeom prst="rect">
              <a:avLst/>
            </a:prstGeom>
            <a:solidFill>
              <a:srgbClr val="006666">
                <a:alpha val="69804"/>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9" name="Rectangle 8"/>
            <p:cNvSpPr/>
            <p:nvPr/>
          </p:nvSpPr>
          <p:spPr>
            <a:xfrm rot="16200000">
              <a:off x="249448" y="-254892"/>
              <a:ext cx="257657" cy="767442"/>
            </a:xfrm>
            <a:prstGeom prst="rect">
              <a:avLst/>
            </a:prstGeom>
            <a:solidFill>
              <a:srgbClr val="CCCC00">
                <a:alpha val="69804"/>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Tree>
    <p:extLst>
      <p:ext uri="{BB962C8B-B14F-4D97-AF65-F5344CB8AC3E}">
        <p14:creationId xmlns:p14="http://schemas.microsoft.com/office/powerpoint/2010/main" val="23054312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8991600" cy="2362200"/>
          </a:xfrm>
          <a:ln>
            <a:noFill/>
          </a:ln>
        </p:spPr>
        <p:txBody>
          <a:bodyPr>
            <a:normAutofit/>
          </a:bodyPr>
          <a:lstStyle/>
          <a:p>
            <a:pPr marL="0" indent="0" algn="ctr">
              <a:buNone/>
            </a:pPr>
            <a:r>
              <a:rPr lang="en-US" sz="2800" dirty="0" smtClean="0">
                <a:solidFill>
                  <a:schemeClr val="tx1">
                    <a:lumMod val="65000"/>
                    <a:lumOff val="35000"/>
                  </a:schemeClr>
                </a:solidFill>
              </a:rPr>
              <a:t>A</a:t>
            </a:r>
            <a:r>
              <a:rPr lang="en-US" sz="2800" b="1" dirty="0" smtClean="0">
                <a:solidFill>
                  <a:schemeClr val="tx1">
                    <a:lumMod val="65000"/>
                    <a:lumOff val="35000"/>
                  </a:schemeClr>
                </a:solidFill>
              </a:rPr>
              <a:t> report </a:t>
            </a:r>
            <a:r>
              <a:rPr lang="en-US" sz="2800" dirty="0">
                <a:solidFill>
                  <a:schemeClr val="tx1">
                    <a:lumMod val="65000"/>
                    <a:lumOff val="35000"/>
                  </a:schemeClr>
                </a:solidFill>
              </a:rPr>
              <a:t>describing the </a:t>
            </a:r>
            <a:r>
              <a:rPr lang="en-US" sz="2800" b="1" dirty="0" smtClean="0">
                <a:solidFill>
                  <a:schemeClr val="tx1">
                    <a:lumMod val="65000"/>
                    <a:lumOff val="35000"/>
                  </a:schemeClr>
                </a:solidFill>
              </a:rPr>
              <a:t>physical</a:t>
            </a:r>
            <a:r>
              <a:rPr lang="en-US" sz="2800" dirty="0" smtClean="0">
                <a:solidFill>
                  <a:schemeClr val="tx1">
                    <a:lumMod val="65000"/>
                    <a:lumOff val="35000"/>
                  </a:schemeClr>
                </a:solidFill>
              </a:rPr>
              <a:t> and </a:t>
            </a:r>
            <a:r>
              <a:rPr lang="en-US" sz="2800" b="1" dirty="0" smtClean="0">
                <a:solidFill>
                  <a:schemeClr val="tx1">
                    <a:lumMod val="65000"/>
                    <a:lumOff val="35000"/>
                  </a:schemeClr>
                </a:solidFill>
              </a:rPr>
              <a:t>behavioral health </a:t>
            </a:r>
            <a:r>
              <a:rPr lang="en-US" sz="2800" dirty="0">
                <a:solidFill>
                  <a:schemeClr val="tx1">
                    <a:lumMod val="65000"/>
                    <a:lumOff val="35000"/>
                  </a:schemeClr>
                </a:solidFill>
              </a:rPr>
              <a:t>of Rhode </a:t>
            </a:r>
            <a:r>
              <a:rPr lang="en-US" sz="2800" dirty="0" smtClean="0">
                <a:solidFill>
                  <a:schemeClr val="tx1">
                    <a:lumMod val="65000"/>
                    <a:lumOff val="35000"/>
                  </a:schemeClr>
                </a:solidFill>
              </a:rPr>
              <a:t>Islanders using </a:t>
            </a:r>
            <a:r>
              <a:rPr lang="en-US" sz="2800" b="1" dirty="0" smtClean="0">
                <a:solidFill>
                  <a:schemeClr val="tx1">
                    <a:lumMod val="65000"/>
                    <a:lumOff val="35000"/>
                  </a:schemeClr>
                </a:solidFill>
              </a:rPr>
              <a:t>8 focus areas:</a:t>
            </a:r>
          </a:p>
          <a:p>
            <a:pPr marL="0" indent="0" algn="ctr">
              <a:buNone/>
            </a:pPr>
            <a:endParaRPr lang="en-US" sz="2800" b="1" dirty="0">
              <a:solidFill>
                <a:schemeClr val="tx1">
                  <a:lumMod val="65000"/>
                  <a:lumOff val="35000"/>
                </a:schemeClr>
              </a:solidFill>
            </a:endParaRPr>
          </a:p>
        </p:txBody>
      </p:sp>
      <p:sp>
        <p:nvSpPr>
          <p:cNvPr id="6" name="Title 1"/>
          <p:cNvSpPr txBox="1">
            <a:spLocks/>
          </p:cNvSpPr>
          <p:nvPr/>
        </p:nvSpPr>
        <p:spPr>
          <a:xfrm>
            <a:off x="457200" y="228600"/>
            <a:ext cx="8229600" cy="1143000"/>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rgbClr val="9F4B65"/>
                </a:solidFill>
              </a:rPr>
              <a:t>What is the SIM Integrated Population Health Plan?</a:t>
            </a:r>
            <a:endParaRPr lang="en-US" b="1" dirty="0">
              <a:solidFill>
                <a:srgbClr val="9F4B65"/>
              </a:solidFill>
            </a:endParaRPr>
          </a:p>
        </p:txBody>
      </p:sp>
      <p:grpSp>
        <p:nvGrpSpPr>
          <p:cNvPr id="18" name="Group 17"/>
          <p:cNvGrpSpPr/>
          <p:nvPr/>
        </p:nvGrpSpPr>
        <p:grpSpPr>
          <a:xfrm>
            <a:off x="152400" y="2819400"/>
            <a:ext cx="8839200" cy="2895600"/>
            <a:chOff x="511895" y="2743200"/>
            <a:chExt cx="8337176" cy="2362200"/>
          </a:xfrm>
        </p:grpSpPr>
        <p:sp>
          <p:nvSpPr>
            <p:cNvPr id="7" name="Rectangle 6"/>
            <p:cNvSpPr/>
            <p:nvPr/>
          </p:nvSpPr>
          <p:spPr>
            <a:xfrm>
              <a:off x="511895" y="2743200"/>
              <a:ext cx="8337176" cy="416859"/>
            </a:xfrm>
            <a:prstGeom prst="rect">
              <a:avLst/>
            </a:prstGeom>
            <a:solidFill>
              <a:srgbClr val="660033">
                <a:alpha val="80000"/>
              </a:srgb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SIM Health Focus Areas</a:t>
              </a:r>
              <a:endParaRPr lang="en-US" b="1" dirty="0"/>
            </a:p>
          </p:txBody>
        </p:sp>
        <p:sp>
          <p:nvSpPr>
            <p:cNvPr id="8" name="Rectangle 7"/>
            <p:cNvSpPr/>
            <p:nvPr/>
          </p:nvSpPr>
          <p:spPr>
            <a:xfrm>
              <a:off x="511895" y="4896971"/>
              <a:ext cx="8337176" cy="208429"/>
            </a:xfrm>
            <a:prstGeom prst="rect">
              <a:avLst/>
            </a:prstGeom>
            <a:solidFill>
              <a:srgbClr val="660033">
                <a:alpha val="80000"/>
              </a:srgb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p>
          </p:txBody>
        </p:sp>
        <p:sp>
          <p:nvSpPr>
            <p:cNvPr id="9" name="Rectangle 8"/>
            <p:cNvSpPr/>
            <p:nvPr/>
          </p:nvSpPr>
          <p:spPr>
            <a:xfrm>
              <a:off x="511895" y="3160059"/>
              <a:ext cx="1042147" cy="1736912"/>
            </a:xfrm>
            <a:prstGeom prst="rect">
              <a:avLst/>
            </a:prstGeom>
            <a:solidFill>
              <a:srgbClr val="003366">
                <a:alpha val="69804"/>
              </a:srgb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Obesity</a:t>
              </a:r>
              <a:endParaRPr lang="en-US" sz="1400" b="1" dirty="0"/>
            </a:p>
          </p:txBody>
        </p:sp>
        <p:sp>
          <p:nvSpPr>
            <p:cNvPr id="10" name="Rectangle 9"/>
            <p:cNvSpPr/>
            <p:nvPr/>
          </p:nvSpPr>
          <p:spPr>
            <a:xfrm>
              <a:off x="1554042" y="3160059"/>
              <a:ext cx="1042147" cy="1736912"/>
            </a:xfrm>
            <a:prstGeom prst="rect">
              <a:avLst/>
            </a:prstGeom>
            <a:solidFill>
              <a:srgbClr val="006666">
                <a:alpha val="69804"/>
              </a:srgb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Tobacco Use</a:t>
              </a:r>
              <a:endParaRPr lang="en-US" sz="1400" b="1" dirty="0"/>
            </a:p>
          </p:txBody>
        </p:sp>
        <p:sp>
          <p:nvSpPr>
            <p:cNvPr id="11" name="Rectangle 10"/>
            <p:cNvSpPr/>
            <p:nvPr/>
          </p:nvSpPr>
          <p:spPr>
            <a:xfrm>
              <a:off x="2596189" y="3160059"/>
              <a:ext cx="1042147" cy="1736912"/>
            </a:xfrm>
            <a:prstGeom prst="rect">
              <a:avLst/>
            </a:prstGeom>
            <a:solidFill>
              <a:srgbClr val="339966">
                <a:alpha val="69804"/>
              </a:srgb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Chronic Disease (Diabetes, Heart Disease, &amp; Stroke)</a:t>
              </a:r>
              <a:endParaRPr lang="en-US" sz="1400" b="1" dirty="0"/>
            </a:p>
          </p:txBody>
        </p:sp>
        <p:sp>
          <p:nvSpPr>
            <p:cNvPr id="12" name="Rectangle 11"/>
            <p:cNvSpPr/>
            <p:nvPr/>
          </p:nvSpPr>
          <p:spPr>
            <a:xfrm>
              <a:off x="3638336" y="3160059"/>
              <a:ext cx="1042147" cy="1736912"/>
            </a:xfrm>
            <a:prstGeom prst="rect">
              <a:avLst/>
            </a:prstGeom>
            <a:solidFill>
              <a:srgbClr val="00BC5E">
                <a:alpha val="69804"/>
              </a:srgb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Maternal &amp; Child Health</a:t>
              </a:r>
              <a:endParaRPr lang="en-US" sz="1400" b="1" dirty="0"/>
            </a:p>
          </p:txBody>
        </p:sp>
        <p:sp>
          <p:nvSpPr>
            <p:cNvPr id="13" name="Rectangle 12"/>
            <p:cNvSpPr/>
            <p:nvPr/>
          </p:nvSpPr>
          <p:spPr>
            <a:xfrm>
              <a:off x="4680482" y="3160059"/>
              <a:ext cx="1042147" cy="1736912"/>
            </a:xfrm>
            <a:prstGeom prst="rect">
              <a:avLst/>
            </a:prstGeom>
            <a:solidFill>
              <a:srgbClr val="006600">
                <a:alpha val="69804"/>
              </a:srgb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Depression</a:t>
              </a:r>
              <a:endParaRPr lang="en-US" sz="1400" b="1" dirty="0"/>
            </a:p>
          </p:txBody>
        </p:sp>
        <p:sp>
          <p:nvSpPr>
            <p:cNvPr id="14" name="Rectangle 13"/>
            <p:cNvSpPr/>
            <p:nvPr/>
          </p:nvSpPr>
          <p:spPr>
            <a:xfrm>
              <a:off x="5722630" y="3160059"/>
              <a:ext cx="1042147" cy="1736912"/>
            </a:xfrm>
            <a:prstGeom prst="rect">
              <a:avLst/>
            </a:prstGeom>
            <a:solidFill>
              <a:srgbClr val="669900">
                <a:alpha val="69804"/>
              </a:srgb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Children with Social &amp; Emotional Disturbance</a:t>
              </a:r>
              <a:endParaRPr lang="en-US" sz="1400" b="1" dirty="0"/>
            </a:p>
          </p:txBody>
        </p:sp>
        <p:sp>
          <p:nvSpPr>
            <p:cNvPr id="15" name="Rectangle 14"/>
            <p:cNvSpPr/>
            <p:nvPr/>
          </p:nvSpPr>
          <p:spPr>
            <a:xfrm>
              <a:off x="6764777" y="3160059"/>
              <a:ext cx="1042147" cy="1736912"/>
            </a:xfrm>
            <a:prstGeom prst="rect">
              <a:avLst/>
            </a:prstGeom>
            <a:solidFill>
              <a:srgbClr val="A4A000">
                <a:alpha val="69804"/>
              </a:srgb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Serious Mental Illness (e.g. </a:t>
              </a:r>
              <a:r>
                <a:rPr lang="en-US" sz="1400" b="1" dirty="0" err="1" smtClean="0"/>
                <a:t>Schizo-phrenia</a:t>
              </a:r>
              <a:r>
                <a:rPr lang="en-US" sz="1400" b="1" dirty="0" smtClean="0"/>
                <a:t>)</a:t>
              </a:r>
              <a:endParaRPr lang="en-US" sz="1400" b="1" dirty="0"/>
            </a:p>
          </p:txBody>
        </p:sp>
        <p:sp>
          <p:nvSpPr>
            <p:cNvPr id="17" name="Rectangle 16"/>
            <p:cNvSpPr/>
            <p:nvPr/>
          </p:nvSpPr>
          <p:spPr>
            <a:xfrm>
              <a:off x="7806924" y="3160059"/>
              <a:ext cx="1042147" cy="1736912"/>
            </a:xfrm>
            <a:prstGeom prst="rect">
              <a:avLst/>
            </a:prstGeom>
            <a:solidFill>
              <a:srgbClr val="D6A300">
                <a:alpha val="69804"/>
              </a:srgbClr>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Opioid Use Disorders</a:t>
              </a:r>
              <a:endParaRPr lang="en-US" sz="1400" b="1" dirty="0"/>
            </a:p>
          </p:txBody>
        </p:sp>
      </p:grpSp>
    </p:spTree>
    <p:extLst>
      <p:ext uri="{BB962C8B-B14F-4D97-AF65-F5344CB8AC3E}">
        <p14:creationId xmlns:p14="http://schemas.microsoft.com/office/powerpoint/2010/main" val="4973185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solidFill>
                  <a:srgbClr val="9F4B65"/>
                </a:solidFill>
              </a:rPr>
              <a:t>SIM Backgroun</a:t>
            </a:r>
            <a:r>
              <a:rPr lang="en-US" b="1" dirty="0">
                <a:solidFill>
                  <a:srgbClr val="9F4B65"/>
                </a:solidFill>
              </a:rPr>
              <a:t>d</a:t>
            </a:r>
          </a:p>
        </p:txBody>
      </p:sp>
      <p:sp>
        <p:nvSpPr>
          <p:cNvPr id="3" name="Content Placeholder 2"/>
          <p:cNvSpPr>
            <a:spLocks noGrp="1"/>
          </p:cNvSpPr>
          <p:nvPr>
            <p:ph idx="1"/>
          </p:nvPr>
        </p:nvSpPr>
        <p:spPr>
          <a:xfrm>
            <a:off x="114300" y="1143000"/>
            <a:ext cx="8915400" cy="4953000"/>
          </a:xfrm>
        </p:spPr>
        <p:txBody>
          <a:bodyPr>
            <a:normAutofit/>
          </a:bodyPr>
          <a:lstStyle/>
          <a:p>
            <a:r>
              <a:rPr lang="en-US" sz="2800" dirty="0" smtClean="0">
                <a:solidFill>
                  <a:schemeClr val="tx1">
                    <a:lumMod val="65000"/>
                    <a:lumOff val="35000"/>
                  </a:schemeClr>
                </a:solidFill>
              </a:rPr>
              <a:t>$20 million grant from the Centers for Medicare and Medicaid Services (CMS)</a:t>
            </a:r>
          </a:p>
          <a:p>
            <a:r>
              <a:rPr lang="en-US" sz="2800" dirty="0" smtClean="0">
                <a:solidFill>
                  <a:schemeClr val="tx1">
                    <a:lumMod val="65000"/>
                    <a:lumOff val="35000"/>
                  </a:schemeClr>
                </a:solidFill>
              </a:rPr>
              <a:t>Transforms the way care is delivered and paid for</a:t>
            </a:r>
            <a:endParaRPr lang="en-US" sz="2800" dirty="0">
              <a:solidFill>
                <a:schemeClr val="tx1">
                  <a:lumMod val="65000"/>
                  <a:lumOff val="35000"/>
                </a:schemeClr>
              </a:solidFill>
            </a:endParaRPr>
          </a:p>
        </p:txBody>
      </p:sp>
      <p:pic>
        <p:nvPicPr>
          <p:cNvPr id="5122" name="Picture 2"/>
          <p:cNvPicPr>
            <a:picLocks noChangeAspect="1" noChangeArrowheads="1"/>
          </p:cNvPicPr>
          <p:nvPr/>
        </p:nvPicPr>
        <p:blipFill>
          <a:blip r:embed="rId3">
            <a:extLst>
              <a:ext uri="{BEBA8EAE-BF5A-486C-A8C5-ECC9F3942E4B}">
                <a14:imgProps xmlns:a14="http://schemas.microsoft.com/office/drawing/2010/main">
                  <a14:imgLayer r:embed="rId4">
                    <a14:imgEffect>
                      <a14:saturation sat="165000"/>
                    </a14:imgEffect>
                    <a14:imgEffect>
                      <a14:brightnessContrast contrast="-24000"/>
                    </a14:imgEffect>
                  </a14:imgLayer>
                </a14:imgProps>
              </a:ext>
              <a:ext uri="{28A0092B-C50C-407E-A947-70E740481C1C}">
                <a14:useLocalDpi xmlns:a14="http://schemas.microsoft.com/office/drawing/2010/main" val="0"/>
              </a:ext>
            </a:extLst>
          </a:blip>
          <a:srcRect/>
          <a:stretch>
            <a:fillRect/>
          </a:stretch>
        </p:blipFill>
        <p:spPr bwMode="auto">
          <a:xfrm>
            <a:off x="2209800" y="2895600"/>
            <a:ext cx="4953000" cy="35042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380507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9F4B65"/>
                </a:solidFill>
              </a:rPr>
              <a:t>The Ultimate Goal</a:t>
            </a:r>
            <a:endParaRPr lang="en-US" dirty="0"/>
          </a:p>
        </p:txBody>
      </p:sp>
      <p:pic>
        <p:nvPicPr>
          <p:cNvPr id="1026" name="Picture 2" descr="http://www.ihi.org/Engage/Initiatives/TripleAim/Documents/Triple-Aim-Triangle_withTitle%20white%20background%20v3.jpg"/>
          <p:cNvPicPr>
            <a:picLocks noChangeAspect="1" noChangeArrowheads="1"/>
          </p:cNvPicPr>
          <p:nvPr/>
        </p:nvPicPr>
        <p:blipFill rotWithShape="1">
          <a:blip r:embed="rId3">
            <a:extLst>
              <a:ext uri="{28A0092B-C50C-407E-A947-70E740481C1C}">
                <a14:useLocalDpi xmlns:a14="http://schemas.microsoft.com/office/drawing/2010/main" val="0"/>
              </a:ext>
            </a:extLst>
          </a:blip>
          <a:srcRect l="11398" t="27550" r="11400" b="12430"/>
          <a:stretch/>
        </p:blipFill>
        <p:spPr bwMode="auto">
          <a:xfrm>
            <a:off x="2727324" y="2819399"/>
            <a:ext cx="3505200" cy="237824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727324" y="1676400"/>
            <a:ext cx="3505200" cy="584775"/>
          </a:xfrm>
          <a:prstGeom prst="rect">
            <a:avLst/>
          </a:prstGeom>
          <a:noFill/>
        </p:spPr>
        <p:txBody>
          <a:bodyPr wrap="square" rtlCol="0">
            <a:spAutoFit/>
          </a:bodyPr>
          <a:lstStyle/>
          <a:p>
            <a:pPr algn="ctr"/>
            <a:r>
              <a:rPr lang="en-US" sz="3200" dirty="0" smtClean="0">
                <a:solidFill>
                  <a:schemeClr val="tx1">
                    <a:lumMod val="65000"/>
                    <a:lumOff val="35000"/>
                  </a:schemeClr>
                </a:solidFill>
                <a:latin typeface="Cambria" panose="02040503050406030204" pitchFamily="18" charset="0"/>
              </a:rPr>
              <a:t>The Triple Aim</a:t>
            </a:r>
            <a:endParaRPr lang="en-US" sz="3200" dirty="0">
              <a:solidFill>
                <a:schemeClr val="tx1">
                  <a:lumMod val="65000"/>
                  <a:lumOff val="35000"/>
                </a:schemeClr>
              </a:solidFill>
              <a:latin typeface="Cambria" panose="02040503050406030204" pitchFamily="18" charset="0"/>
            </a:endParaRPr>
          </a:p>
        </p:txBody>
      </p:sp>
      <p:pic>
        <p:nvPicPr>
          <p:cNvPr id="4" name="Picture 2" descr="Image result for triple aim"/>
          <p:cNvPicPr>
            <a:picLocks noChangeAspect="1" noChangeArrowheads="1"/>
          </p:cNvPicPr>
          <p:nvPr/>
        </p:nvPicPr>
        <p:blipFill rotWithShape="1">
          <a:blip r:embed="rId4">
            <a:extLst>
              <a:ext uri="{28A0092B-C50C-407E-A947-70E740481C1C}">
                <a14:useLocalDpi xmlns:a14="http://schemas.microsoft.com/office/drawing/2010/main" val="0"/>
              </a:ext>
            </a:extLst>
          </a:blip>
          <a:srcRect t="89050"/>
          <a:stretch/>
        </p:blipFill>
        <p:spPr bwMode="auto">
          <a:xfrm>
            <a:off x="381000" y="6228769"/>
            <a:ext cx="8455051" cy="40063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298824" y="2404646"/>
            <a:ext cx="2362200" cy="338554"/>
          </a:xfrm>
          <a:prstGeom prst="rect">
            <a:avLst/>
          </a:prstGeom>
          <a:noFill/>
        </p:spPr>
        <p:txBody>
          <a:bodyPr wrap="square" rtlCol="0">
            <a:spAutoFit/>
          </a:bodyPr>
          <a:lstStyle/>
          <a:p>
            <a:pPr algn="ctr"/>
            <a:r>
              <a:rPr lang="en-US" sz="1600" b="1" dirty="0" smtClean="0">
                <a:solidFill>
                  <a:srgbClr val="0F898F"/>
                </a:solidFill>
                <a:latin typeface="Tahoma" panose="020B0604030504040204" pitchFamily="34" charset="0"/>
                <a:ea typeface="Tahoma" panose="020B0604030504040204" pitchFamily="34" charset="0"/>
                <a:cs typeface="Tahoma" panose="020B0604030504040204" pitchFamily="34" charset="0"/>
              </a:rPr>
              <a:t>Healthier People</a:t>
            </a:r>
            <a:endParaRPr lang="en-US" sz="1600" b="1" dirty="0">
              <a:solidFill>
                <a:srgbClr val="0F898F"/>
              </a:solidFill>
              <a:latin typeface="Tahoma" panose="020B0604030504040204" pitchFamily="34" charset="0"/>
              <a:ea typeface="Tahoma" panose="020B0604030504040204" pitchFamily="34" charset="0"/>
              <a:cs typeface="Tahoma" panose="020B0604030504040204" pitchFamily="34" charset="0"/>
            </a:endParaRPr>
          </a:p>
        </p:txBody>
      </p:sp>
      <p:sp>
        <p:nvSpPr>
          <p:cNvPr id="7" name="TextBox 6"/>
          <p:cNvSpPr txBox="1"/>
          <p:nvPr/>
        </p:nvSpPr>
        <p:spPr>
          <a:xfrm>
            <a:off x="1828800" y="5181600"/>
            <a:ext cx="2362200" cy="338554"/>
          </a:xfrm>
          <a:prstGeom prst="rect">
            <a:avLst/>
          </a:prstGeom>
          <a:noFill/>
        </p:spPr>
        <p:txBody>
          <a:bodyPr wrap="square" rtlCol="0">
            <a:spAutoFit/>
          </a:bodyPr>
          <a:lstStyle/>
          <a:p>
            <a:pPr algn="ctr"/>
            <a:r>
              <a:rPr lang="en-US" sz="1600" b="1" dirty="0" smtClean="0">
                <a:solidFill>
                  <a:srgbClr val="0F898F"/>
                </a:solidFill>
                <a:latin typeface="Tahoma" panose="020B0604030504040204" pitchFamily="34" charset="0"/>
                <a:ea typeface="Tahoma" panose="020B0604030504040204" pitchFamily="34" charset="0"/>
                <a:cs typeface="Tahoma" panose="020B0604030504040204" pitchFamily="34" charset="0"/>
              </a:rPr>
              <a:t>Better Care</a:t>
            </a:r>
            <a:endParaRPr lang="en-US" sz="1600" b="1" dirty="0">
              <a:solidFill>
                <a:srgbClr val="0F898F"/>
              </a:solidFill>
              <a:latin typeface="Tahoma" panose="020B0604030504040204" pitchFamily="34" charset="0"/>
              <a:ea typeface="Tahoma" panose="020B0604030504040204" pitchFamily="34" charset="0"/>
              <a:cs typeface="Tahoma" panose="020B0604030504040204" pitchFamily="34" charset="0"/>
            </a:endParaRPr>
          </a:p>
        </p:txBody>
      </p:sp>
      <p:sp>
        <p:nvSpPr>
          <p:cNvPr id="8" name="TextBox 7"/>
          <p:cNvSpPr txBox="1"/>
          <p:nvPr/>
        </p:nvSpPr>
        <p:spPr>
          <a:xfrm>
            <a:off x="4953000" y="5181600"/>
            <a:ext cx="2362200" cy="338554"/>
          </a:xfrm>
          <a:prstGeom prst="rect">
            <a:avLst/>
          </a:prstGeom>
          <a:noFill/>
        </p:spPr>
        <p:txBody>
          <a:bodyPr wrap="square" rtlCol="0">
            <a:spAutoFit/>
          </a:bodyPr>
          <a:lstStyle/>
          <a:p>
            <a:pPr algn="ctr"/>
            <a:r>
              <a:rPr lang="en-US" sz="1600" b="1" dirty="0" smtClean="0">
                <a:solidFill>
                  <a:srgbClr val="0F898F"/>
                </a:solidFill>
                <a:latin typeface="Tahoma" panose="020B0604030504040204" pitchFamily="34" charset="0"/>
                <a:ea typeface="Tahoma" panose="020B0604030504040204" pitchFamily="34" charset="0"/>
                <a:cs typeface="Tahoma" panose="020B0604030504040204" pitchFamily="34" charset="0"/>
              </a:rPr>
              <a:t>Smarter Spending</a:t>
            </a:r>
          </a:p>
        </p:txBody>
      </p:sp>
    </p:spTree>
    <p:extLst>
      <p:ext uri="{BB962C8B-B14F-4D97-AF65-F5344CB8AC3E}">
        <p14:creationId xmlns:p14="http://schemas.microsoft.com/office/powerpoint/2010/main" val="24595452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609600"/>
            <a:ext cx="8229600" cy="1143000"/>
          </a:xfrm>
        </p:spPr>
        <p:txBody>
          <a:bodyPr/>
          <a:lstStyle/>
          <a:p>
            <a:r>
              <a:rPr lang="en-US" b="1" dirty="0" smtClean="0">
                <a:solidFill>
                  <a:srgbClr val="9F4B65"/>
                </a:solidFill>
              </a:rPr>
              <a:t>SIM Theory of Change</a:t>
            </a:r>
            <a:endParaRPr lang="en-US" b="1" dirty="0">
              <a:solidFill>
                <a:srgbClr val="9F4B65"/>
              </a:solidFill>
            </a:endParaRPr>
          </a:p>
        </p:txBody>
      </p:sp>
      <p:grpSp>
        <p:nvGrpSpPr>
          <p:cNvPr id="13" name="Group 12"/>
          <p:cNvGrpSpPr/>
          <p:nvPr/>
        </p:nvGrpSpPr>
        <p:grpSpPr>
          <a:xfrm>
            <a:off x="152400" y="2623088"/>
            <a:ext cx="8839200" cy="1872712"/>
            <a:chOff x="0" y="1661162"/>
            <a:chExt cx="8991600" cy="1905000"/>
          </a:xfrm>
        </p:grpSpPr>
        <p:sp>
          <p:nvSpPr>
            <p:cNvPr id="5" name="Oval 4"/>
            <p:cNvSpPr/>
            <p:nvPr/>
          </p:nvSpPr>
          <p:spPr>
            <a:xfrm>
              <a:off x="0" y="1661162"/>
              <a:ext cx="1905000" cy="1905000"/>
            </a:xfrm>
            <a:prstGeom prst="ellipse">
              <a:avLst/>
            </a:prstGeom>
            <a:solidFill>
              <a:srgbClr val="003366">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Empower Patients</a:t>
              </a:r>
              <a:endParaRPr lang="en-US" sz="1600" b="1" dirty="0"/>
            </a:p>
          </p:txBody>
        </p:sp>
        <p:sp>
          <p:nvSpPr>
            <p:cNvPr id="7" name="Oval 6"/>
            <p:cNvSpPr/>
            <p:nvPr/>
          </p:nvSpPr>
          <p:spPr>
            <a:xfrm>
              <a:off x="2362200" y="1661162"/>
              <a:ext cx="1905000" cy="1905000"/>
            </a:xfrm>
            <a:prstGeom prst="ellipse">
              <a:avLst/>
            </a:prstGeom>
            <a:solidFill>
              <a:srgbClr val="006666">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Support Providers</a:t>
              </a:r>
              <a:endParaRPr lang="en-US" sz="1600" b="1" dirty="0"/>
            </a:p>
          </p:txBody>
        </p:sp>
        <p:sp>
          <p:nvSpPr>
            <p:cNvPr id="8" name="Oval 7"/>
            <p:cNvSpPr/>
            <p:nvPr/>
          </p:nvSpPr>
          <p:spPr>
            <a:xfrm>
              <a:off x="4724399" y="1661162"/>
              <a:ext cx="1941787" cy="1905000"/>
            </a:xfrm>
            <a:prstGeom prst="ellipse">
              <a:avLst/>
            </a:prstGeom>
            <a:solidFill>
              <a:srgbClr val="339966">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Address Determinants of Health</a:t>
              </a:r>
              <a:endParaRPr lang="en-US" sz="1600" b="1" dirty="0"/>
            </a:p>
          </p:txBody>
        </p:sp>
        <p:sp>
          <p:nvSpPr>
            <p:cNvPr id="9" name="Oval 8"/>
            <p:cNvSpPr/>
            <p:nvPr/>
          </p:nvSpPr>
          <p:spPr>
            <a:xfrm>
              <a:off x="7086600" y="1661162"/>
              <a:ext cx="1905000" cy="1905000"/>
            </a:xfrm>
            <a:prstGeom prst="ellipse">
              <a:avLst/>
            </a:prstGeom>
            <a:solidFill>
              <a:srgbClr val="ACA80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Improved Population Health </a:t>
              </a:r>
            </a:p>
            <a:p>
              <a:pPr algn="ctr"/>
              <a:r>
                <a:rPr lang="en-US" sz="1600" b="1" dirty="0" smtClean="0"/>
                <a:t>&amp; </a:t>
              </a:r>
            </a:p>
            <a:p>
              <a:pPr algn="ctr"/>
              <a:r>
                <a:rPr lang="en-US" sz="1600" b="1" dirty="0" smtClean="0"/>
                <a:t>Progress Toward Triple Aim</a:t>
              </a:r>
              <a:endParaRPr lang="en-US" sz="1600" b="1" dirty="0"/>
            </a:p>
          </p:txBody>
        </p:sp>
        <p:sp>
          <p:nvSpPr>
            <p:cNvPr id="6" name="Cross 5"/>
            <p:cNvSpPr/>
            <p:nvPr/>
          </p:nvSpPr>
          <p:spPr>
            <a:xfrm>
              <a:off x="1981200" y="2545080"/>
              <a:ext cx="304800" cy="304800"/>
            </a:xfrm>
            <a:prstGeom prst="plus">
              <a:avLst>
                <a:gd name="adj" fmla="val 38187"/>
              </a:avLst>
            </a:prstGeom>
            <a:solidFill>
              <a:srgbClr val="003366">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ross 10"/>
            <p:cNvSpPr/>
            <p:nvPr/>
          </p:nvSpPr>
          <p:spPr>
            <a:xfrm>
              <a:off x="4343400" y="2545080"/>
              <a:ext cx="304800" cy="304800"/>
            </a:xfrm>
            <a:prstGeom prst="plus">
              <a:avLst>
                <a:gd name="adj" fmla="val 38187"/>
              </a:avLst>
            </a:prstGeom>
            <a:solidFill>
              <a:srgbClr val="006666">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Equal 9"/>
            <p:cNvSpPr/>
            <p:nvPr/>
          </p:nvSpPr>
          <p:spPr>
            <a:xfrm>
              <a:off x="6666186" y="2506980"/>
              <a:ext cx="396239" cy="381000"/>
            </a:xfrm>
            <a:prstGeom prst="mathEqual">
              <a:avLst/>
            </a:prstGeom>
            <a:solidFill>
              <a:srgbClr val="339966">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10642980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9F4B65"/>
                </a:solidFill>
              </a:rPr>
              <a:t>SIM Strategies</a:t>
            </a:r>
            <a:endParaRPr lang="en-US" b="1" dirty="0">
              <a:solidFill>
                <a:srgbClr val="9F4B65"/>
              </a:solidFill>
            </a:endParaRPr>
          </a:p>
        </p:txBody>
      </p:sp>
      <p:sp>
        <p:nvSpPr>
          <p:cNvPr id="15" name="AutoShape 7" descr="Image result for infrastructure icon 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21" name="Group 20"/>
          <p:cNvGrpSpPr/>
          <p:nvPr/>
        </p:nvGrpSpPr>
        <p:grpSpPr>
          <a:xfrm>
            <a:off x="1066800" y="1752600"/>
            <a:ext cx="7010400" cy="4191000"/>
            <a:chOff x="1125682" y="1600200"/>
            <a:chExt cx="7010400" cy="4191000"/>
          </a:xfrm>
        </p:grpSpPr>
        <p:sp>
          <p:nvSpPr>
            <p:cNvPr id="14" name="Rounded Rectangle 13"/>
            <p:cNvSpPr/>
            <p:nvPr/>
          </p:nvSpPr>
          <p:spPr>
            <a:xfrm>
              <a:off x="1125682" y="1600200"/>
              <a:ext cx="7010400" cy="1143000"/>
            </a:xfrm>
            <a:prstGeom prst="roundRect">
              <a:avLst/>
            </a:prstGeom>
            <a:solidFill>
              <a:srgbClr val="003366">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bg1"/>
                  </a:solidFill>
                </a:rPr>
                <a:t>               Linking Payment to Outcomes</a:t>
              </a:r>
              <a:endParaRPr lang="en-US" sz="2400" dirty="0">
                <a:solidFill>
                  <a:schemeClr val="bg1"/>
                </a:solidFill>
              </a:endParaRPr>
            </a:p>
          </p:txBody>
        </p:sp>
        <p:sp>
          <p:nvSpPr>
            <p:cNvPr id="17" name="Rounded Rectangle 16"/>
            <p:cNvSpPr/>
            <p:nvPr/>
          </p:nvSpPr>
          <p:spPr>
            <a:xfrm>
              <a:off x="1125682" y="3124200"/>
              <a:ext cx="7010400" cy="1143000"/>
            </a:xfrm>
            <a:prstGeom prst="roundRect">
              <a:avLst/>
            </a:prstGeom>
            <a:solidFill>
              <a:srgbClr val="006666">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rPr>
                <a:t>       Developing Infrastructure for Quality Care  </a:t>
              </a:r>
              <a:endParaRPr lang="en-US" sz="2400" dirty="0">
                <a:solidFill>
                  <a:schemeClr val="bg1"/>
                </a:solidFill>
              </a:endParaRPr>
            </a:p>
          </p:txBody>
        </p:sp>
        <p:sp>
          <p:nvSpPr>
            <p:cNvPr id="18" name="Rounded Rectangle 17"/>
            <p:cNvSpPr/>
            <p:nvPr/>
          </p:nvSpPr>
          <p:spPr>
            <a:xfrm>
              <a:off x="1125682" y="4648200"/>
              <a:ext cx="7010400" cy="1143000"/>
            </a:xfrm>
            <a:prstGeom prst="roundRect">
              <a:avLst/>
            </a:prstGeom>
            <a:solidFill>
              <a:srgbClr val="339966">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rPr>
                <a:t>              Planning and Aligning for a Healthy Population</a:t>
              </a:r>
              <a:endParaRPr lang="en-US" sz="2400" dirty="0">
                <a:solidFill>
                  <a:schemeClr val="bg1"/>
                </a:solidFill>
              </a:endParaRPr>
            </a:p>
          </p:txBody>
        </p:sp>
        <p:pic>
          <p:nvPicPr>
            <p:cNvPr id="4101" name="Picture 5" descr="http://www.freeiconspng.com/uploads/dollar-black-circle-icon-28.png"/>
            <p:cNvPicPr>
              <a:picLocks noChangeAspect="1" noChangeArrowheads="1"/>
            </p:cNvPicPr>
            <p:nvPr/>
          </p:nvPicPr>
          <p:blipFill>
            <a:blip r:embed="rId3" cstate="print">
              <a:extLst>
                <a:ext uri="{BEBA8EAE-BF5A-486C-A8C5-ECC9F3942E4B}">
                  <a14:imgProps xmlns:a14="http://schemas.microsoft.com/office/drawing/2010/main">
                    <a14:imgLayer r:embed="rId4">
                      <a14:imgEffect>
                        <a14:brightnessContrast bright="100000" contrast="100000"/>
                      </a14:imgEffect>
                    </a14:imgLayer>
                  </a14:imgProps>
                </a:ext>
                <a:ext uri="{28A0092B-C50C-407E-A947-70E740481C1C}">
                  <a14:useLocalDpi xmlns:a14="http://schemas.microsoft.com/office/drawing/2010/main" val="0"/>
                </a:ext>
              </a:extLst>
            </a:blip>
            <a:srcRect/>
            <a:stretch>
              <a:fillRect/>
            </a:stretch>
          </p:blipFill>
          <p:spPr bwMode="auto">
            <a:xfrm>
              <a:off x="1285875" y="1714500"/>
              <a:ext cx="914400" cy="914400"/>
            </a:xfrm>
            <a:prstGeom prst="rect">
              <a:avLst/>
            </a:prstGeom>
            <a:noFill/>
            <a:extLst>
              <a:ext uri="{909E8E84-426E-40DD-AFC4-6F175D3DCCD1}">
                <a14:hiddenFill xmlns:a14="http://schemas.microsoft.com/office/drawing/2010/main">
                  <a:solidFill>
                    <a:srgbClr val="FFFFFF"/>
                  </a:solidFill>
                </a14:hiddenFill>
              </a:ext>
            </a:extLst>
          </p:spPr>
        </p:pic>
        <p:grpSp>
          <p:nvGrpSpPr>
            <p:cNvPr id="19" name="Group 18"/>
            <p:cNvGrpSpPr/>
            <p:nvPr/>
          </p:nvGrpSpPr>
          <p:grpSpPr>
            <a:xfrm>
              <a:off x="1319213" y="3276600"/>
              <a:ext cx="847725" cy="847725"/>
              <a:chOff x="1155700" y="3363880"/>
              <a:chExt cx="847725" cy="847725"/>
            </a:xfrm>
          </p:grpSpPr>
          <p:pic>
            <p:nvPicPr>
              <p:cNvPr id="4106" name="Picture 10" descr="infrastructure, settings icon"/>
              <p:cNvPicPr>
                <a:picLocks noChangeAspect="1" noChangeArrowheads="1"/>
              </p:cNvPicPr>
              <p:nvPr/>
            </p:nvPicPr>
            <p:blipFill>
              <a:blip r:embed="rId5">
                <a:clrChange>
                  <a:clrFrom>
                    <a:srgbClr val="000000">
                      <a:alpha val="0"/>
                    </a:srgbClr>
                  </a:clrFrom>
                  <a:clrTo>
                    <a:srgbClr val="000000">
                      <a:alpha val="0"/>
                    </a:srgbClr>
                  </a:clrTo>
                </a:clrChange>
                <a:extLst>
                  <a:ext uri="{BEBA8EAE-BF5A-486C-A8C5-ECC9F3942E4B}">
                    <a14:imgProps xmlns:a14="http://schemas.microsoft.com/office/drawing/2010/main">
                      <a14:imgLayer r:embed="rId6">
                        <a14:imgEffect>
                          <a14:brightnessContrast bright="100000" contrast="100000"/>
                        </a14:imgEffect>
                      </a14:imgLayer>
                    </a14:imgProps>
                  </a:ext>
                  <a:ext uri="{28A0092B-C50C-407E-A947-70E740481C1C}">
                    <a14:useLocalDpi xmlns:a14="http://schemas.microsoft.com/office/drawing/2010/main" val="0"/>
                  </a:ext>
                </a:extLst>
              </a:blip>
              <a:srcRect/>
              <a:stretch>
                <a:fillRect/>
              </a:stretch>
            </p:blipFill>
            <p:spPr bwMode="auto">
              <a:xfrm>
                <a:off x="1277967" y="3486147"/>
                <a:ext cx="603189" cy="603189"/>
              </a:xfrm>
              <a:prstGeom prst="rect">
                <a:avLst/>
              </a:prstGeom>
              <a:noFill/>
              <a:extLst>
                <a:ext uri="{909E8E84-426E-40DD-AFC4-6F175D3DCCD1}">
                  <a14:hiddenFill xmlns:a14="http://schemas.microsoft.com/office/drawing/2010/main">
                    <a:solidFill>
                      <a:srgbClr val="FFFFFF"/>
                    </a:solidFill>
                  </a14:hiddenFill>
                </a:ext>
              </a:extLst>
            </p:spPr>
          </p:pic>
          <p:sp>
            <p:nvSpPr>
              <p:cNvPr id="16" name="Rounded Rectangle 15"/>
              <p:cNvSpPr/>
              <p:nvPr/>
            </p:nvSpPr>
            <p:spPr>
              <a:xfrm>
                <a:off x="1155700" y="3363880"/>
                <a:ext cx="847725" cy="847725"/>
              </a:xfrm>
              <a:prstGeom prst="round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p:cNvGrpSpPr/>
            <p:nvPr/>
          </p:nvGrpSpPr>
          <p:grpSpPr>
            <a:xfrm>
              <a:off x="1319213" y="4795837"/>
              <a:ext cx="847725" cy="847725"/>
              <a:chOff x="1247774" y="4795837"/>
              <a:chExt cx="847725" cy="847725"/>
            </a:xfrm>
          </p:grpSpPr>
          <p:pic>
            <p:nvPicPr>
              <p:cNvPr id="4109" name="Picture 13" descr="https://d30y9cdsu7xlg0.cloudfront.net/png/48890-200.png"/>
              <p:cNvPicPr>
                <a:picLocks noChangeAspect="1" noChangeArrowheads="1"/>
              </p:cNvPicPr>
              <p:nvPr/>
            </p:nvPicPr>
            <p:blipFill>
              <a:blip r:embed="rId7" cstate="print">
                <a:extLst>
                  <a:ext uri="{BEBA8EAE-BF5A-486C-A8C5-ECC9F3942E4B}">
                    <a14:imgProps xmlns:a14="http://schemas.microsoft.com/office/drawing/2010/main">
                      <a14:imgLayer r:embed="rId8">
                        <a14:imgEffect>
                          <a14:brightnessContrast bright="100000" contrast="100000"/>
                        </a14:imgEffect>
                      </a14:imgLayer>
                    </a14:imgProps>
                  </a:ext>
                  <a:ext uri="{28A0092B-C50C-407E-A947-70E740481C1C}">
                    <a14:useLocalDpi xmlns:a14="http://schemas.microsoft.com/office/drawing/2010/main" val="0"/>
                  </a:ext>
                </a:extLst>
              </a:blip>
              <a:srcRect/>
              <a:stretch>
                <a:fillRect/>
              </a:stretch>
            </p:blipFill>
            <p:spPr bwMode="auto">
              <a:xfrm>
                <a:off x="1345405" y="4893469"/>
                <a:ext cx="652462" cy="652462"/>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27" name="Rounded Rectangle 26"/>
              <p:cNvSpPr/>
              <p:nvPr/>
            </p:nvSpPr>
            <p:spPr>
              <a:xfrm>
                <a:off x="1247774" y="4795837"/>
                <a:ext cx="847725" cy="847725"/>
              </a:xfrm>
              <a:prstGeom prst="roundRec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10521759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7586" y="1417637"/>
            <a:ext cx="8534400" cy="4525963"/>
          </a:xfrm>
        </p:spPr>
        <p:txBody>
          <a:bodyPr>
            <a:normAutofit/>
          </a:bodyPr>
          <a:lstStyle/>
          <a:p>
            <a:pPr marL="0" indent="0">
              <a:buNone/>
            </a:pPr>
            <a:r>
              <a:rPr lang="en-US" dirty="0" smtClean="0">
                <a:solidFill>
                  <a:schemeClr val="tx1">
                    <a:lumMod val="65000"/>
                    <a:lumOff val="35000"/>
                  </a:schemeClr>
                </a:solidFill>
              </a:rPr>
              <a:t>SIM funds are supporting 3 categories of activities</a:t>
            </a:r>
          </a:p>
          <a:p>
            <a:pPr lvl="1"/>
            <a:endParaRPr lang="en-US" dirty="0">
              <a:solidFill>
                <a:schemeClr val="tx1">
                  <a:lumMod val="65000"/>
                  <a:lumOff val="35000"/>
                </a:schemeClr>
              </a:solidFill>
            </a:endParaRPr>
          </a:p>
          <a:p>
            <a:pPr marL="0" indent="0">
              <a:buNone/>
            </a:pPr>
            <a:endParaRPr lang="en-US" dirty="0">
              <a:solidFill>
                <a:schemeClr val="tx1">
                  <a:lumMod val="65000"/>
                  <a:lumOff val="35000"/>
                </a:schemeClr>
              </a:solidFill>
            </a:endParaRPr>
          </a:p>
        </p:txBody>
      </p:sp>
      <p:sp>
        <p:nvSpPr>
          <p:cNvPr id="4" name="Title 1"/>
          <p:cNvSpPr txBox="1">
            <a:spLocks/>
          </p:cNvSpPr>
          <p:nvPr/>
        </p:nvSpPr>
        <p:spPr>
          <a:xfrm>
            <a:off x="609600" y="2286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rgbClr val="9F4B65"/>
                </a:solidFill>
              </a:rPr>
              <a:t>SIM Investments</a:t>
            </a:r>
            <a:endParaRPr lang="en-US" b="1" dirty="0">
              <a:solidFill>
                <a:srgbClr val="9F4B65"/>
              </a:solidFill>
            </a:endParaRPr>
          </a:p>
        </p:txBody>
      </p:sp>
      <p:sp>
        <p:nvSpPr>
          <p:cNvPr id="21" name="Rounded Rectangle 20"/>
          <p:cNvSpPr/>
          <p:nvPr/>
        </p:nvSpPr>
        <p:spPr>
          <a:xfrm>
            <a:off x="813814" y="2191189"/>
            <a:ext cx="1932432" cy="1119334"/>
          </a:xfrm>
          <a:prstGeom prst="roundRect">
            <a:avLst/>
          </a:prstGeom>
          <a:solidFill>
            <a:srgbClr val="3B756F">
              <a:alpha val="69804"/>
            </a:srgb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en-US" dirty="0" smtClean="0"/>
              <a:t>Practice &amp; Workforce Transformation</a:t>
            </a:r>
            <a:endParaRPr lang="en-US" dirty="0"/>
          </a:p>
        </p:txBody>
      </p:sp>
      <p:sp>
        <p:nvSpPr>
          <p:cNvPr id="22" name="Rounded Rectangle 4"/>
          <p:cNvSpPr/>
          <p:nvPr/>
        </p:nvSpPr>
        <p:spPr>
          <a:xfrm>
            <a:off x="868455" y="2245830"/>
            <a:ext cx="1823149" cy="1010051"/>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endParaRPr lang="en-US" sz="1600" b="1" kern="1200" dirty="0">
              <a:solidFill>
                <a:schemeClr val="tx1">
                  <a:lumMod val="65000"/>
                  <a:lumOff val="35000"/>
                </a:schemeClr>
              </a:solidFill>
            </a:endParaRPr>
          </a:p>
        </p:txBody>
      </p:sp>
      <p:sp>
        <p:nvSpPr>
          <p:cNvPr id="19" name="Rounded Rectangle 18"/>
          <p:cNvSpPr/>
          <p:nvPr/>
        </p:nvSpPr>
        <p:spPr>
          <a:xfrm>
            <a:off x="3581400" y="2191189"/>
            <a:ext cx="1932432" cy="1119334"/>
          </a:xfrm>
          <a:prstGeom prst="roundRect">
            <a:avLst/>
          </a:prstGeom>
          <a:solidFill>
            <a:srgbClr val="339966">
              <a:alpha val="69804"/>
            </a:srgb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endParaRPr lang="en-US" sz="1000" dirty="0" smtClean="0"/>
          </a:p>
          <a:p>
            <a:pPr algn="ctr"/>
            <a:r>
              <a:rPr lang="en-US" dirty="0" smtClean="0"/>
              <a:t>Patient Empowerment</a:t>
            </a:r>
            <a:endParaRPr lang="en-US" dirty="0"/>
          </a:p>
        </p:txBody>
      </p:sp>
      <p:sp>
        <p:nvSpPr>
          <p:cNvPr id="17" name="Rounded Rectangle 16"/>
          <p:cNvSpPr/>
          <p:nvPr/>
        </p:nvSpPr>
        <p:spPr>
          <a:xfrm>
            <a:off x="6286712" y="2191189"/>
            <a:ext cx="1932432" cy="1119334"/>
          </a:xfrm>
          <a:prstGeom prst="roundRect">
            <a:avLst/>
          </a:prstGeom>
          <a:solidFill>
            <a:srgbClr val="BCB800">
              <a:alpha val="69804"/>
            </a:srgb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algn="ctr"/>
            <a:r>
              <a:rPr lang="en-US" dirty="0" smtClean="0"/>
              <a:t>Data Capacity &amp; Expertise Expansion</a:t>
            </a:r>
            <a:endParaRPr lang="en-US" dirty="0"/>
          </a:p>
        </p:txBody>
      </p:sp>
      <p:cxnSp>
        <p:nvCxnSpPr>
          <p:cNvPr id="25" name="Straight Arrow Connector 24"/>
          <p:cNvCxnSpPr>
            <a:stCxn id="19" idx="2"/>
            <a:endCxn id="29" idx="0"/>
          </p:cNvCxnSpPr>
          <p:nvPr/>
        </p:nvCxnSpPr>
        <p:spPr>
          <a:xfrm>
            <a:off x="4547616" y="3310523"/>
            <a:ext cx="1" cy="570992"/>
          </a:xfrm>
          <a:prstGeom prst="straightConnector1">
            <a:avLst/>
          </a:prstGeom>
          <a:ln>
            <a:solidFill>
              <a:schemeClr val="tx1">
                <a:lumMod val="65000"/>
                <a:lumOff val="35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7" idx="2"/>
            <a:endCxn id="38" idx="0"/>
          </p:cNvCxnSpPr>
          <p:nvPr/>
        </p:nvCxnSpPr>
        <p:spPr>
          <a:xfrm flipH="1">
            <a:off x="7252926" y="3310523"/>
            <a:ext cx="2" cy="570992"/>
          </a:xfrm>
          <a:prstGeom prst="straightConnector1">
            <a:avLst/>
          </a:prstGeom>
          <a:ln>
            <a:solidFill>
              <a:schemeClr val="tx1">
                <a:lumMod val="65000"/>
                <a:lumOff val="35000"/>
              </a:schemeClr>
            </a:solidFill>
            <a:prstDash val="dash"/>
            <a:tailEnd type="arrow"/>
          </a:ln>
        </p:spPr>
        <p:style>
          <a:lnRef idx="1">
            <a:schemeClr val="accent1"/>
          </a:lnRef>
          <a:fillRef idx="0">
            <a:schemeClr val="accent1"/>
          </a:fillRef>
          <a:effectRef idx="0">
            <a:schemeClr val="accent1"/>
          </a:effectRef>
          <a:fontRef idx="minor">
            <a:schemeClr val="tx1"/>
          </a:fontRef>
        </p:style>
      </p:cxnSp>
      <p:grpSp>
        <p:nvGrpSpPr>
          <p:cNvPr id="28" name="Group 27"/>
          <p:cNvGrpSpPr/>
          <p:nvPr/>
        </p:nvGrpSpPr>
        <p:grpSpPr>
          <a:xfrm>
            <a:off x="3581401" y="3881515"/>
            <a:ext cx="1932432" cy="1119334"/>
            <a:chOff x="0" y="1704230"/>
            <a:chExt cx="2798064" cy="1620738"/>
          </a:xfrm>
          <a:noFill/>
        </p:grpSpPr>
        <p:sp>
          <p:nvSpPr>
            <p:cNvPr id="29" name="Rounded Rectangle 28"/>
            <p:cNvSpPr/>
            <p:nvPr/>
          </p:nvSpPr>
          <p:spPr>
            <a:xfrm>
              <a:off x="0" y="1704230"/>
              <a:ext cx="2798064" cy="1620738"/>
            </a:xfrm>
            <a:prstGeom prst="roundRect">
              <a:avLst/>
            </a:prstGeom>
            <a:grpFill/>
            <a:ln>
              <a:solidFill>
                <a:srgbClr val="339966">
                  <a:alpha val="50196"/>
                </a:srgb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0" name="Rounded Rectangle 6"/>
            <p:cNvSpPr/>
            <p:nvPr/>
          </p:nvSpPr>
          <p:spPr>
            <a:xfrm>
              <a:off x="79118" y="1783348"/>
              <a:ext cx="2639828" cy="1462502"/>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60960" tIns="30480" rIns="60960" bIns="30480" numCol="1" spcCol="1270" anchor="ctr" anchorCtr="0">
              <a:noAutofit/>
            </a:bodyPr>
            <a:lstStyle/>
            <a:p>
              <a:pPr lvl="0" algn="ctr"/>
              <a:r>
                <a:rPr lang="en-US" sz="1400" dirty="0">
                  <a:solidFill>
                    <a:schemeClr val="tx1">
                      <a:lumMod val="65000"/>
                      <a:lumOff val="35000"/>
                    </a:schemeClr>
                  </a:solidFill>
                </a:rPr>
                <a:t>E</a:t>
              </a:r>
              <a:r>
                <a:rPr lang="en-US" sz="1400" dirty="0" smtClean="0">
                  <a:solidFill>
                    <a:schemeClr val="tx1">
                      <a:lumMod val="65000"/>
                      <a:lumOff val="35000"/>
                    </a:schemeClr>
                  </a:solidFill>
                </a:rPr>
                <a:t>ngage </a:t>
              </a:r>
              <a:r>
                <a:rPr lang="en-US" sz="1400" dirty="0">
                  <a:solidFill>
                    <a:schemeClr val="tx1">
                      <a:lumMod val="65000"/>
                      <a:lumOff val="35000"/>
                    </a:schemeClr>
                  </a:solidFill>
                </a:rPr>
                <a:t>patients in positive health behaviors and self-advocacy</a:t>
              </a:r>
            </a:p>
          </p:txBody>
        </p:sp>
      </p:grpSp>
      <p:grpSp>
        <p:nvGrpSpPr>
          <p:cNvPr id="34" name="Group 33"/>
          <p:cNvGrpSpPr/>
          <p:nvPr/>
        </p:nvGrpSpPr>
        <p:grpSpPr>
          <a:xfrm>
            <a:off x="813814" y="3881515"/>
            <a:ext cx="1932432" cy="1119334"/>
            <a:chOff x="0" y="1704230"/>
            <a:chExt cx="2798064" cy="1620738"/>
          </a:xfrm>
          <a:noFill/>
        </p:grpSpPr>
        <p:sp>
          <p:nvSpPr>
            <p:cNvPr id="35" name="Rounded Rectangle 34"/>
            <p:cNvSpPr/>
            <p:nvPr/>
          </p:nvSpPr>
          <p:spPr>
            <a:xfrm>
              <a:off x="0" y="1704230"/>
              <a:ext cx="2798064" cy="1620738"/>
            </a:xfrm>
            <a:prstGeom prst="roundRect">
              <a:avLst/>
            </a:prstGeom>
            <a:grpFill/>
            <a:ln>
              <a:solidFill>
                <a:srgbClr val="006666">
                  <a:alpha val="50196"/>
                </a:srgb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6" name="Rounded Rectangle 6"/>
            <p:cNvSpPr/>
            <p:nvPr/>
          </p:nvSpPr>
          <p:spPr>
            <a:xfrm>
              <a:off x="79118" y="1783348"/>
              <a:ext cx="2639828" cy="1462502"/>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60960" tIns="30480" rIns="60960" bIns="30480" numCol="1" spcCol="1270" anchor="ctr" anchorCtr="0">
              <a:noAutofit/>
            </a:bodyPr>
            <a:lstStyle/>
            <a:p>
              <a:pPr lvl="0" algn="ctr"/>
              <a:r>
                <a:rPr lang="en-US" sz="1400" dirty="0">
                  <a:solidFill>
                    <a:schemeClr val="tx1">
                      <a:lumMod val="65000"/>
                      <a:lumOff val="35000"/>
                    </a:schemeClr>
                  </a:solidFill>
                </a:rPr>
                <a:t>I</a:t>
              </a:r>
              <a:r>
                <a:rPr lang="en-US" sz="1400" dirty="0" smtClean="0">
                  <a:solidFill>
                    <a:schemeClr val="tx1">
                      <a:lumMod val="65000"/>
                      <a:lumOff val="35000"/>
                    </a:schemeClr>
                  </a:solidFill>
                </a:rPr>
                <a:t>mprove primary care and behavioral health infrastructure</a:t>
              </a:r>
              <a:endParaRPr lang="en-US" sz="1400" dirty="0">
                <a:solidFill>
                  <a:schemeClr val="tx1">
                    <a:lumMod val="65000"/>
                    <a:lumOff val="35000"/>
                  </a:schemeClr>
                </a:solidFill>
              </a:endParaRPr>
            </a:p>
          </p:txBody>
        </p:sp>
      </p:grpSp>
      <p:grpSp>
        <p:nvGrpSpPr>
          <p:cNvPr id="37" name="Group 36"/>
          <p:cNvGrpSpPr/>
          <p:nvPr/>
        </p:nvGrpSpPr>
        <p:grpSpPr>
          <a:xfrm>
            <a:off x="6286710" y="3881515"/>
            <a:ext cx="1932432" cy="1119334"/>
            <a:chOff x="0" y="1704230"/>
            <a:chExt cx="2798064" cy="1620738"/>
          </a:xfrm>
          <a:noFill/>
        </p:grpSpPr>
        <p:sp>
          <p:nvSpPr>
            <p:cNvPr id="38" name="Rounded Rectangle 37"/>
            <p:cNvSpPr/>
            <p:nvPr/>
          </p:nvSpPr>
          <p:spPr>
            <a:xfrm>
              <a:off x="0" y="1704230"/>
              <a:ext cx="2798064" cy="1620738"/>
            </a:xfrm>
            <a:prstGeom prst="roundRect">
              <a:avLst/>
            </a:prstGeom>
            <a:grpFill/>
            <a:ln>
              <a:solidFill>
                <a:srgbClr val="CCCC00">
                  <a:alpha val="50196"/>
                </a:srgb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9" name="Rounded Rectangle 6"/>
            <p:cNvSpPr/>
            <p:nvPr/>
          </p:nvSpPr>
          <p:spPr>
            <a:xfrm>
              <a:off x="79118" y="1783348"/>
              <a:ext cx="2639828" cy="1462502"/>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60960" tIns="30480" rIns="60960" bIns="30480" numCol="1" spcCol="1270" anchor="ctr" anchorCtr="0">
              <a:noAutofit/>
            </a:bodyPr>
            <a:lstStyle/>
            <a:p>
              <a:pPr lvl="0" algn="ctr"/>
              <a:r>
                <a:rPr lang="en-US" sz="1400" dirty="0">
                  <a:solidFill>
                    <a:schemeClr val="tx1">
                      <a:lumMod val="65000"/>
                      <a:lumOff val="35000"/>
                    </a:schemeClr>
                  </a:solidFill>
                </a:rPr>
                <a:t>E</a:t>
              </a:r>
              <a:r>
                <a:rPr lang="en-US" sz="1400" dirty="0" smtClean="0">
                  <a:solidFill>
                    <a:schemeClr val="tx1">
                      <a:lumMod val="65000"/>
                      <a:lumOff val="35000"/>
                    </a:schemeClr>
                  </a:solidFill>
                </a:rPr>
                <a:t>xpand the </a:t>
              </a:r>
              <a:r>
                <a:rPr lang="en-US" sz="1400" dirty="0">
                  <a:solidFill>
                    <a:schemeClr val="tx1">
                      <a:lumMod val="65000"/>
                      <a:lumOff val="35000"/>
                    </a:schemeClr>
                  </a:solidFill>
                </a:rPr>
                <a:t>ability of providers and </a:t>
              </a:r>
              <a:r>
                <a:rPr lang="en-US" sz="1400" dirty="0" smtClean="0">
                  <a:solidFill>
                    <a:schemeClr val="tx1">
                      <a:lumMod val="65000"/>
                      <a:lumOff val="35000"/>
                    </a:schemeClr>
                  </a:solidFill>
                </a:rPr>
                <a:t>policy makers </a:t>
              </a:r>
              <a:r>
                <a:rPr lang="en-US" sz="1400" dirty="0">
                  <a:solidFill>
                    <a:schemeClr val="tx1">
                      <a:lumMod val="65000"/>
                      <a:lumOff val="35000"/>
                    </a:schemeClr>
                  </a:solidFill>
                </a:rPr>
                <a:t>to use and share data </a:t>
              </a:r>
            </a:p>
          </p:txBody>
        </p:sp>
      </p:grpSp>
      <p:sp>
        <p:nvSpPr>
          <p:cNvPr id="46" name="Rounded Rectangle 45"/>
          <p:cNvSpPr/>
          <p:nvPr/>
        </p:nvSpPr>
        <p:spPr>
          <a:xfrm>
            <a:off x="3569208" y="5364162"/>
            <a:ext cx="1956818" cy="1123202"/>
          </a:xfrm>
          <a:prstGeom prst="roundRect">
            <a:avLst>
              <a:gd name="adj" fmla="val 50000"/>
            </a:avLst>
          </a:prstGeom>
          <a:solidFill>
            <a:srgbClr val="990033">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Improved Population </a:t>
            </a:r>
            <a:endParaRPr lang="en-US" sz="1600" dirty="0" smtClean="0">
              <a:solidFill>
                <a:schemeClr val="bg1"/>
              </a:solidFill>
            </a:endParaRPr>
          </a:p>
          <a:p>
            <a:pPr algn="ctr"/>
            <a:r>
              <a:rPr lang="en-US" sz="1600" dirty="0" smtClean="0">
                <a:solidFill>
                  <a:schemeClr val="bg1"/>
                </a:solidFill>
              </a:rPr>
              <a:t>Health</a:t>
            </a:r>
            <a:endParaRPr lang="en-US" sz="1600" dirty="0">
              <a:solidFill>
                <a:schemeClr val="bg1"/>
              </a:solidFill>
            </a:endParaRPr>
          </a:p>
        </p:txBody>
      </p:sp>
      <p:cxnSp>
        <p:nvCxnSpPr>
          <p:cNvPr id="47" name="Straight Arrow Connector 46"/>
          <p:cNvCxnSpPr>
            <a:stCxn id="29" idx="2"/>
            <a:endCxn id="46" idx="0"/>
          </p:cNvCxnSpPr>
          <p:nvPr/>
        </p:nvCxnSpPr>
        <p:spPr>
          <a:xfrm>
            <a:off x="4547617" y="5000849"/>
            <a:ext cx="0" cy="363313"/>
          </a:xfrm>
          <a:prstGeom prst="straightConnector1">
            <a:avLst/>
          </a:prstGeom>
          <a:ln>
            <a:solidFill>
              <a:schemeClr val="tx1">
                <a:lumMod val="65000"/>
                <a:lumOff val="35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35" idx="2"/>
            <a:endCxn id="46" idx="1"/>
          </p:cNvCxnSpPr>
          <p:nvPr/>
        </p:nvCxnSpPr>
        <p:spPr>
          <a:xfrm>
            <a:off x="1780030" y="5000849"/>
            <a:ext cx="1789178" cy="924914"/>
          </a:xfrm>
          <a:prstGeom prst="straightConnector1">
            <a:avLst/>
          </a:prstGeom>
          <a:ln>
            <a:solidFill>
              <a:schemeClr val="tx1">
                <a:lumMod val="65000"/>
                <a:lumOff val="35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38" idx="2"/>
            <a:endCxn id="46" idx="3"/>
          </p:cNvCxnSpPr>
          <p:nvPr/>
        </p:nvCxnSpPr>
        <p:spPr>
          <a:xfrm flipH="1">
            <a:off x="5526026" y="5000849"/>
            <a:ext cx="1726900" cy="924914"/>
          </a:xfrm>
          <a:prstGeom prst="straightConnector1">
            <a:avLst/>
          </a:prstGeom>
          <a:ln>
            <a:solidFill>
              <a:schemeClr val="tx1">
                <a:lumMod val="65000"/>
                <a:lumOff val="35000"/>
              </a:schemeClr>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21" idx="2"/>
            <a:endCxn id="35" idx="0"/>
          </p:cNvCxnSpPr>
          <p:nvPr/>
        </p:nvCxnSpPr>
        <p:spPr>
          <a:xfrm>
            <a:off x="1780030" y="3310523"/>
            <a:ext cx="0" cy="570992"/>
          </a:xfrm>
          <a:prstGeom prst="straightConnector1">
            <a:avLst/>
          </a:prstGeom>
          <a:ln>
            <a:solidFill>
              <a:schemeClr val="tx1">
                <a:lumMod val="65000"/>
                <a:lumOff val="35000"/>
              </a:schemeClr>
            </a:solidFill>
            <a:prstDash val="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85959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9F4B65"/>
                </a:solidFill>
              </a:rPr>
              <a:t>SIM Investments that Can Assist </a:t>
            </a:r>
            <a:br>
              <a:rPr lang="en-US" b="1" dirty="0" smtClean="0">
                <a:solidFill>
                  <a:srgbClr val="9F4B65"/>
                </a:solidFill>
              </a:rPr>
            </a:br>
            <a:r>
              <a:rPr lang="en-US" b="1" dirty="0" smtClean="0">
                <a:solidFill>
                  <a:srgbClr val="9F4B65"/>
                </a:solidFill>
              </a:rPr>
              <a:t>Primary Care Practices</a:t>
            </a:r>
            <a:endParaRPr lang="en-US" b="1" dirty="0">
              <a:solidFill>
                <a:srgbClr val="9F4B65"/>
              </a:solidFill>
            </a:endParaRPr>
          </a:p>
        </p:txBody>
      </p:sp>
      <p:sp>
        <p:nvSpPr>
          <p:cNvPr id="3" name="Content Placeholder 2"/>
          <p:cNvSpPr>
            <a:spLocks noGrp="1"/>
          </p:cNvSpPr>
          <p:nvPr>
            <p:ph idx="1"/>
          </p:nvPr>
        </p:nvSpPr>
        <p:spPr>
          <a:xfrm>
            <a:off x="990600" y="1646237"/>
            <a:ext cx="8229600" cy="4525963"/>
          </a:xfrm>
        </p:spPr>
        <p:txBody>
          <a:bodyPr>
            <a:normAutofit lnSpcReduction="10000"/>
          </a:bodyPr>
          <a:lstStyle/>
          <a:p>
            <a:pPr marL="0" indent="0">
              <a:buNone/>
            </a:pPr>
            <a:r>
              <a:rPr lang="en-US" dirty="0" smtClean="0">
                <a:solidFill>
                  <a:schemeClr val="tx1">
                    <a:lumMod val="65000"/>
                    <a:lumOff val="35000"/>
                  </a:schemeClr>
                </a:solidFill>
              </a:rPr>
              <a:t>Community Health Teams/Screening, Brief Intervention, and Referral to Treatment (SBIRT)</a:t>
            </a:r>
          </a:p>
          <a:p>
            <a:pPr marL="0" indent="0">
              <a:buNone/>
            </a:pPr>
            <a:endParaRPr lang="en-US" sz="1800" dirty="0" smtClean="0">
              <a:solidFill>
                <a:schemeClr val="tx1">
                  <a:lumMod val="65000"/>
                  <a:lumOff val="35000"/>
                </a:schemeClr>
              </a:solidFill>
            </a:endParaRPr>
          </a:p>
          <a:p>
            <a:pPr marL="0" indent="0">
              <a:buNone/>
            </a:pPr>
            <a:r>
              <a:rPr lang="en-US" dirty="0" smtClean="0">
                <a:solidFill>
                  <a:schemeClr val="tx1">
                    <a:lumMod val="65000"/>
                    <a:lumOff val="35000"/>
                  </a:schemeClr>
                </a:solidFill>
              </a:rPr>
              <a:t>Child Psychiatric Access Project</a:t>
            </a:r>
          </a:p>
          <a:p>
            <a:pPr marL="0" indent="0">
              <a:buNone/>
            </a:pPr>
            <a:endParaRPr lang="en-US" sz="1800" dirty="0" smtClean="0">
              <a:solidFill>
                <a:schemeClr val="tx1">
                  <a:lumMod val="65000"/>
                  <a:lumOff val="35000"/>
                </a:schemeClr>
              </a:solidFill>
            </a:endParaRPr>
          </a:p>
          <a:p>
            <a:pPr marL="0" indent="0">
              <a:buNone/>
            </a:pPr>
            <a:r>
              <a:rPr lang="en-US" dirty="0" smtClean="0">
                <a:solidFill>
                  <a:schemeClr val="tx1">
                    <a:lumMod val="65000"/>
                    <a:lumOff val="35000"/>
                  </a:schemeClr>
                </a:solidFill>
              </a:rPr>
              <a:t>Practice </a:t>
            </a:r>
            <a:r>
              <a:rPr lang="en-US" dirty="0">
                <a:solidFill>
                  <a:schemeClr val="tx1">
                    <a:lumMod val="65000"/>
                    <a:lumOff val="35000"/>
                  </a:schemeClr>
                </a:solidFill>
              </a:rPr>
              <a:t>Transformation: PCMH Kids and Integrated Behavioral Health </a:t>
            </a:r>
            <a:r>
              <a:rPr lang="en-US" dirty="0" smtClean="0">
                <a:solidFill>
                  <a:schemeClr val="tx1">
                    <a:lumMod val="65000"/>
                    <a:lumOff val="35000"/>
                  </a:schemeClr>
                </a:solidFill>
              </a:rPr>
              <a:t>Program</a:t>
            </a:r>
          </a:p>
          <a:p>
            <a:pPr marL="0" indent="0">
              <a:buNone/>
            </a:pPr>
            <a:endParaRPr lang="en-US" sz="1800" dirty="0">
              <a:solidFill>
                <a:schemeClr val="tx1">
                  <a:lumMod val="65000"/>
                  <a:lumOff val="35000"/>
                </a:schemeClr>
              </a:solidFill>
            </a:endParaRPr>
          </a:p>
          <a:p>
            <a:pPr marL="0" indent="0">
              <a:buNone/>
            </a:pPr>
            <a:r>
              <a:rPr lang="en-US" dirty="0" smtClean="0">
                <a:solidFill>
                  <a:schemeClr val="tx1">
                    <a:lumMod val="65000"/>
                    <a:lumOff val="35000"/>
                  </a:schemeClr>
                </a:solidFill>
              </a:rPr>
              <a:t>Healthcare Quality, Measurement Reporting and Feedback System</a:t>
            </a:r>
          </a:p>
          <a:p>
            <a:pPr marL="0" indent="0">
              <a:buNone/>
            </a:pPr>
            <a:endParaRPr lang="en-US" dirty="0" smtClean="0">
              <a:solidFill>
                <a:schemeClr val="tx1">
                  <a:lumMod val="65000"/>
                  <a:lumOff val="35000"/>
                </a:schemeClr>
              </a:solidFill>
            </a:endParaRPr>
          </a:p>
        </p:txBody>
      </p:sp>
      <p:grpSp>
        <p:nvGrpSpPr>
          <p:cNvPr id="8" name="Group 7"/>
          <p:cNvGrpSpPr/>
          <p:nvPr/>
        </p:nvGrpSpPr>
        <p:grpSpPr>
          <a:xfrm>
            <a:off x="359229" y="1828800"/>
            <a:ext cx="609600" cy="3934562"/>
            <a:chOff x="304800" y="1780438"/>
            <a:chExt cx="609600" cy="3934562"/>
          </a:xfrm>
        </p:grpSpPr>
        <p:sp>
          <p:nvSpPr>
            <p:cNvPr id="4" name="Oval 3"/>
            <p:cNvSpPr/>
            <p:nvPr/>
          </p:nvSpPr>
          <p:spPr>
            <a:xfrm>
              <a:off x="304800" y="1780438"/>
              <a:ext cx="609600" cy="609600"/>
            </a:xfrm>
            <a:prstGeom prst="ellipse">
              <a:avLst/>
            </a:prstGeom>
            <a:solidFill>
              <a:srgbClr val="003366">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1</a:t>
              </a:r>
              <a:endParaRPr lang="en-US" sz="2800" b="1" dirty="0"/>
            </a:p>
          </p:txBody>
        </p:sp>
        <p:sp>
          <p:nvSpPr>
            <p:cNvPr id="5" name="Oval 4"/>
            <p:cNvSpPr/>
            <p:nvPr/>
          </p:nvSpPr>
          <p:spPr>
            <a:xfrm>
              <a:off x="304800" y="2858747"/>
              <a:ext cx="609600" cy="609600"/>
            </a:xfrm>
            <a:prstGeom prst="ellipse">
              <a:avLst/>
            </a:prstGeom>
            <a:solidFill>
              <a:srgbClr val="006666">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2</a:t>
              </a:r>
              <a:endParaRPr lang="en-US" sz="2800" b="1" dirty="0"/>
            </a:p>
          </p:txBody>
        </p:sp>
        <p:sp>
          <p:nvSpPr>
            <p:cNvPr id="6" name="Oval 5"/>
            <p:cNvSpPr/>
            <p:nvPr/>
          </p:nvSpPr>
          <p:spPr>
            <a:xfrm>
              <a:off x="304800" y="3937056"/>
              <a:ext cx="609600" cy="609600"/>
            </a:xfrm>
            <a:prstGeom prst="ellipse">
              <a:avLst/>
            </a:prstGeom>
            <a:solidFill>
              <a:srgbClr val="339966">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3</a:t>
              </a:r>
            </a:p>
          </p:txBody>
        </p:sp>
        <p:sp>
          <p:nvSpPr>
            <p:cNvPr id="7" name="Oval 6"/>
            <p:cNvSpPr/>
            <p:nvPr/>
          </p:nvSpPr>
          <p:spPr>
            <a:xfrm>
              <a:off x="304800" y="5105400"/>
              <a:ext cx="609600" cy="609600"/>
            </a:xfrm>
            <a:prstGeom prst="ellipse">
              <a:avLst/>
            </a:prstGeom>
            <a:solidFill>
              <a:srgbClr val="ACA800">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t>4</a:t>
              </a:r>
              <a:endParaRPr lang="en-US" sz="2800" b="1" dirty="0"/>
            </a:p>
          </p:txBody>
        </p:sp>
      </p:grpSp>
    </p:spTree>
    <p:extLst>
      <p:ext uri="{BB962C8B-B14F-4D97-AF65-F5344CB8AC3E}">
        <p14:creationId xmlns:p14="http://schemas.microsoft.com/office/powerpoint/2010/main" val="10379603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9F4B65"/>
                </a:solidFill>
              </a:rPr>
              <a:t>SIM Investments that Can Assist </a:t>
            </a:r>
            <a:br>
              <a:rPr lang="en-US" b="1" dirty="0" smtClean="0">
                <a:solidFill>
                  <a:srgbClr val="9F4B65"/>
                </a:solidFill>
              </a:rPr>
            </a:br>
            <a:r>
              <a:rPr lang="en-US" b="1" dirty="0" smtClean="0">
                <a:solidFill>
                  <a:srgbClr val="9F4B65"/>
                </a:solidFill>
              </a:rPr>
              <a:t>Primary Care Practices</a:t>
            </a:r>
            <a:endParaRPr lang="en-US" b="1" dirty="0">
              <a:solidFill>
                <a:srgbClr val="9F4B65"/>
              </a:solidFill>
            </a:endParaRPr>
          </a:p>
        </p:txBody>
      </p:sp>
      <p:sp>
        <p:nvSpPr>
          <p:cNvPr id="3" name="Content Placeholder 2"/>
          <p:cNvSpPr>
            <a:spLocks noGrp="1"/>
          </p:cNvSpPr>
          <p:nvPr>
            <p:ph idx="1"/>
          </p:nvPr>
        </p:nvSpPr>
        <p:spPr>
          <a:xfrm>
            <a:off x="990600" y="1646237"/>
            <a:ext cx="8229600" cy="4525963"/>
          </a:xfrm>
        </p:spPr>
        <p:txBody>
          <a:bodyPr>
            <a:normAutofit/>
          </a:bodyPr>
          <a:lstStyle/>
          <a:p>
            <a:pPr marL="0" indent="0">
              <a:buNone/>
            </a:pPr>
            <a:r>
              <a:rPr lang="en-US" dirty="0" smtClean="0">
                <a:solidFill>
                  <a:schemeClr val="tx1">
                    <a:lumMod val="65000"/>
                    <a:lumOff val="35000"/>
                  </a:schemeClr>
                </a:solidFill>
              </a:rPr>
              <a:t>Patient Engagement projects that work with practices to education patients</a:t>
            </a:r>
          </a:p>
          <a:p>
            <a:pPr marL="0" indent="0">
              <a:buNone/>
            </a:pPr>
            <a:endParaRPr lang="en-US" sz="1800" dirty="0" smtClean="0">
              <a:solidFill>
                <a:schemeClr val="tx1">
                  <a:lumMod val="65000"/>
                  <a:lumOff val="35000"/>
                </a:schemeClr>
              </a:solidFill>
            </a:endParaRPr>
          </a:p>
          <a:p>
            <a:pPr marL="0" indent="0">
              <a:buNone/>
            </a:pPr>
            <a:r>
              <a:rPr lang="en-US" dirty="0" smtClean="0">
                <a:solidFill>
                  <a:schemeClr val="tx1">
                    <a:lumMod val="65000"/>
                    <a:lumOff val="35000"/>
                  </a:schemeClr>
                </a:solidFill>
              </a:rPr>
              <a:t>Statewide Common Provider Directory</a:t>
            </a:r>
          </a:p>
          <a:p>
            <a:pPr marL="0" indent="0">
              <a:buNone/>
            </a:pPr>
            <a:endParaRPr lang="en-US" dirty="0" smtClean="0">
              <a:solidFill>
                <a:schemeClr val="tx1">
                  <a:lumMod val="65000"/>
                  <a:lumOff val="35000"/>
                </a:schemeClr>
              </a:solidFill>
            </a:endParaRPr>
          </a:p>
          <a:p>
            <a:pPr marL="0" indent="0">
              <a:buNone/>
            </a:pPr>
            <a:endParaRPr lang="en-US" dirty="0" smtClean="0">
              <a:solidFill>
                <a:schemeClr val="tx1">
                  <a:lumMod val="65000"/>
                  <a:lumOff val="35000"/>
                </a:schemeClr>
              </a:solidFill>
            </a:endParaRPr>
          </a:p>
        </p:txBody>
      </p:sp>
      <p:grpSp>
        <p:nvGrpSpPr>
          <p:cNvPr id="8" name="Group 7"/>
          <p:cNvGrpSpPr/>
          <p:nvPr/>
        </p:nvGrpSpPr>
        <p:grpSpPr>
          <a:xfrm>
            <a:off x="304800" y="1676400"/>
            <a:ext cx="609600" cy="1981200"/>
            <a:chOff x="304800" y="1676400"/>
            <a:chExt cx="609600" cy="1761067"/>
          </a:xfrm>
        </p:grpSpPr>
        <p:sp>
          <p:nvSpPr>
            <p:cNvPr id="4" name="Oval 3"/>
            <p:cNvSpPr/>
            <p:nvPr/>
          </p:nvSpPr>
          <p:spPr>
            <a:xfrm>
              <a:off x="304800" y="1676400"/>
              <a:ext cx="609600" cy="609600"/>
            </a:xfrm>
            <a:prstGeom prst="ellipse">
              <a:avLst/>
            </a:prstGeom>
            <a:solidFill>
              <a:srgbClr val="003366">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5</a:t>
              </a:r>
            </a:p>
          </p:txBody>
        </p:sp>
        <p:sp>
          <p:nvSpPr>
            <p:cNvPr id="5" name="Oval 4"/>
            <p:cNvSpPr/>
            <p:nvPr/>
          </p:nvSpPr>
          <p:spPr>
            <a:xfrm>
              <a:off x="304800" y="2895600"/>
              <a:ext cx="609600" cy="541867"/>
            </a:xfrm>
            <a:prstGeom prst="ellipse">
              <a:avLst/>
            </a:prstGeom>
            <a:solidFill>
              <a:srgbClr val="006666">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6</a:t>
              </a:r>
            </a:p>
          </p:txBody>
        </p:sp>
      </p:grpSp>
    </p:spTree>
    <p:extLst>
      <p:ext uri="{BB962C8B-B14F-4D97-AF65-F5344CB8AC3E}">
        <p14:creationId xmlns:p14="http://schemas.microsoft.com/office/powerpoint/2010/main" val="29839450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p:cNvPicPr>
            <a:picLocks noGrp="1" noChangeAspect="1"/>
          </p:cNvPicPr>
          <p:nvPr/>
        </p:nvPicPr>
        <p:blipFill>
          <a:blip r:embed="rId3"/>
          <a:stretch>
            <a:fillRect/>
          </a:stretch>
        </p:blipFill>
        <p:spPr>
          <a:xfrm>
            <a:off x="1219200" y="1371600"/>
            <a:ext cx="6791778" cy="5253054"/>
          </a:xfrm>
          <a:prstGeom prst="rect">
            <a:avLst/>
          </a:prstGeom>
        </p:spPr>
      </p:pic>
      <p:sp>
        <p:nvSpPr>
          <p:cNvPr id="5" name="Title 1"/>
          <p:cNvSpPr>
            <a:spLocks noGrp="1"/>
          </p:cNvSpPr>
          <p:nvPr>
            <p:ph type="title"/>
          </p:nvPr>
        </p:nvSpPr>
        <p:spPr>
          <a:xfrm>
            <a:off x="457200" y="274638"/>
            <a:ext cx="8229600" cy="1143000"/>
          </a:xfrm>
        </p:spPr>
        <p:txBody>
          <a:bodyPr>
            <a:normAutofit/>
          </a:bodyPr>
          <a:lstStyle/>
          <a:p>
            <a:r>
              <a:rPr lang="en-US" b="1" dirty="0" smtClean="0">
                <a:solidFill>
                  <a:srgbClr val="9F4B65"/>
                </a:solidFill>
              </a:rPr>
              <a:t>SIM Transformation Wheel</a:t>
            </a:r>
            <a:endParaRPr lang="en-US" b="1" dirty="0">
              <a:solidFill>
                <a:srgbClr val="9F4B65"/>
              </a:solidFill>
            </a:endParaRPr>
          </a:p>
        </p:txBody>
      </p:sp>
    </p:spTree>
    <p:extLst>
      <p:ext uri="{BB962C8B-B14F-4D97-AF65-F5344CB8AC3E}">
        <p14:creationId xmlns:p14="http://schemas.microsoft.com/office/powerpoint/2010/main" val="12497103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7470</TotalTime>
  <Words>948</Words>
  <Application>Microsoft Office PowerPoint</Application>
  <PresentationFormat>On-screen Show (4:3)</PresentationFormat>
  <Paragraphs>122</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Rhode Island  State Innovation Model (SIM) Test Grant</vt:lpstr>
      <vt:lpstr>SIM Background</vt:lpstr>
      <vt:lpstr>The Ultimate Goal</vt:lpstr>
      <vt:lpstr>SIM Theory of Change</vt:lpstr>
      <vt:lpstr>SIM Strategies</vt:lpstr>
      <vt:lpstr>PowerPoint Presentation</vt:lpstr>
      <vt:lpstr>SIM Investments that Can Assist  Primary Care Practices</vt:lpstr>
      <vt:lpstr>SIM Investments that Can Assist  Primary Care Practices</vt:lpstr>
      <vt:lpstr>SIM Transformation Wheel</vt:lpstr>
      <vt:lpstr>PowerPoint Presentation</vt:lpstr>
    </vt:vector>
  </TitlesOfParts>
  <Company>UMASS Medical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SIM</dc:title>
  <dc:creator>Kalp, Joanne</dc:creator>
  <cp:lastModifiedBy>Campbell, Susanne</cp:lastModifiedBy>
  <cp:revision>175</cp:revision>
  <cp:lastPrinted>2016-03-16T11:50:15Z</cp:lastPrinted>
  <dcterms:created xsi:type="dcterms:W3CDTF">2016-03-14T19:17:02Z</dcterms:created>
  <dcterms:modified xsi:type="dcterms:W3CDTF">2016-10-18T13:25:18Z</dcterms:modified>
</cp:coreProperties>
</file>