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85" r:id="rId3"/>
    <p:sldId id="286" r:id="rId4"/>
    <p:sldId id="260" r:id="rId5"/>
    <p:sldId id="263" r:id="rId6"/>
    <p:sldId id="264" r:id="rId7"/>
    <p:sldId id="268" r:id="rId8"/>
    <p:sldId id="266" r:id="rId9"/>
    <p:sldId id="287" r:id="rId10"/>
    <p:sldId id="288" r:id="rId11"/>
    <p:sldId id="289" r:id="rId12"/>
    <p:sldId id="269" r:id="rId13"/>
    <p:sldId id="291" r:id="rId14"/>
    <p:sldId id="292" r:id="rId15"/>
    <p:sldId id="302" r:id="rId16"/>
    <p:sldId id="303" r:id="rId17"/>
    <p:sldId id="293" r:id="rId18"/>
    <p:sldId id="273" r:id="rId19"/>
    <p:sldId id="274" r:id="rId20"/>
    <p:sldId id="275" r:id="rId21"/>
    <p:sldId id="294" r:id="rId22"/>
    <p:sldId id="296" r:id="rId23"/>
    <p:sldId id="297" r:id="rId24"/>
    <p:sldId id="300" r:id="rId25"/>
    <p:sldId id="298" r:id="rId26"/>
    <p:sldId id="301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68116" autoAdjust="0"/>
  </p:normalViewPr>
  <p:slideViewPr>
    <p:cSldViewPr snapToGrid="0">
      <p:cViewPr varScale="1">
        <p:scale>
          <a:sx n="75" d="100"/>
          <a:sy n="75" d="100"/>
        </p:scale>
        <p:origin x="181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199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DBA0E6-1403-4B1B-9A3D-2D6512823D68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9BDBEE1-971E-4B77-BB72-2983086FD8C6}">
      <dgm:prSet phldrT="[Text]"/>
      <dgm:spPr/>
      <dgm:t>
        <a:bodyPr/>
        <a:lstStyle/>
        <a:p>
          <a:r>
            <a:rPr lang="en-US" dirty="0"/>
            <a:t>EHR</a:t>
          </a:r>
        </a:p>
      </dgm:t>
    </dgm:pt>
    <dgm:pt modelId="{6DA0322D-9223-4788-B099-C5E114611783}" type="parTrans" cxnId="{8A0DDF46-BBBC-4A5C-ADA1-B9F2E259A22D}">
      <dgm:prSet/>
      <dgm:spPr/>
      <dgm:t>
        <a:bodyPr/>
        <a:lstStyle/>
        <a:p>
          <a:endParaRPr lang="en-US"/>
        </a:p>
      </dgm:t>
    </dgm:pt>
    <dgm:pt modelId="{22D55ACC-A88C-4CB2-92E9-6E6CAF6AFCC8}" type="sibTrans" cxnId="{8A0DDF46-BBBC-4A5C-ADA1-B9F2E259A22D}">
      <dgm:prSet/>
      <dgm:spPr/>
      <dgm:t>
        <a:bodyPr/>
        <a:lstStyle/>
        <a:p>
          <a:endParaRPr lang="en-US"/>
        </a:p>
      </dgm:t>
    </dgm:pt>
    <dgm:pt modelId="{5BF8AB9C-DB99-4F57-9522-86FEF0920B90}">
      <dgm:prSet phldrT="[Text]"/>
      <dgm:spPr/>
      <dgm:t>
        <a:bodyPr/>
        <a:lstStyle/>
        <a:p>
          <a:r>
            <a:rPr lang="en-US" dirty="0"/>
            <a:t>Clinical Workflow</a:t>
          </a:r>
        </a:p>
      </dgm:t>
    </dgm:pt>
    <dgm:pt modelId="{E311F80F-2E18-47B0-BD38-37CF16ED2E4A}" type="parTrans" cxnId="{3EE57E02-9B8C-46E8-BB60-9E93ABC28196}">
      <dgm:prSet/>
      <dgm:spPr/>
      <dgm:t>
        <a:bodyPr/>
        <a:lstStyle/>
        <a:p>
          <a:endParaRPr lang="en-US"/>
        </a:p>
      </dgm:t>
    </dgm:pt>
    <dgm:pt modelId="{B752CD46-E2E6-48F8-9620-E9326659AF09}" type="sibTrans" cxnId="{3EE57E02-9B8C-46E8-BB60-9E93ABC28196}">
      <dgm:prSet/>
      <dgm:spPr/>
      <dgm:t>
        <a:bodyPr/>
        <a:lstStyle/>
        <a:p>
          <a:endParaRPr lang="en-US"/>
        </a:p>
      </dgm:t>
    </dgm:pt>
    <dgm:pt modelId="{0471155B-3DE7-4B84-B1B1-485BE55E9322}">
      <dgm:prSet phldrT="[Text]"/>
      <dgm:spPr/>
      <dgm:t>
        <a:bodyPr/>
        <a:lstStyle/>
        <a:p>
          <a:r>
            <a:rPr lang="en-US" dirty="0"/>
            <a:t>Data Capture</a:t>
          </a:r>
        </a:p>
      </dgm:t>
    </dgm:pt>
    <dgm:pt modelId="{FECCA857-351D-47CE-A195-0662756AA7B2}" type="parTrans" cxnId="{105EF109-815A-458A-9969-A4DCD7CCBBBA}">
      <dgm:prSet/>
      <dgm:spPr/>
      <dgm:t>
        <a:bodyPr/>
        <a:lstStyle/>
        <a:p>
          <a:endParaRPr lang="en-US"/>
        </a:p>
      </dgm:t>
    </dgm:pt>
    <dgm:pt modelId="{3B3D1344-DD8E-420D-A58D-6DDB24429A63}" type="sibTrans" cxnId="{105EF109-815A-458A-9969-A4DCD7CCBBBA}">
      <dgm:prSet/>
      <dgm:spPr/>
      <dgm:t>
        <a:bodyPr/>
        <a:lstStyle/>
        <a:p>
          <a:endParaRPr lang="en-US"/>
        </a:p>
      </dgm:t>
    </dgm:pt>
    <dgm:pt modelId="{63B12C40-0D12-4C7A-AA6B-A3D2AA0948DD}">
      <dgm:prSet phldrT="[Text]"/>
      <dgm:spPr/>
      <dgm:t>
        <a:bodyPr/>
        <a:lstStyle/>
        <a:p>
          <a:r>
            <a:rPr lang="en-US" dirty="0"/>
            <a:t>Data Validation</a:t>
          </a:r>
        </a:p>
      </dgm:t>
    </dgm:pt>
    <dgm:pt modelId="{ACA30EDC-BB7B-4403-B59E-90640516D0A1}" type="parTrans" cxnId="{653BEA4A-C6CD-4719-B990-D9158BB93611}">
      <dgm:prSet/>
      <dgm:spPr/>
      <dgm:t>
        <a:bodyPr/>
        <a:lstStyle/>
        <a:p>
          <a:endParaRPr lang="en-US"/>
        </a:p>
      </dgm:t>
    </dgm:pt>
    <dgm:pt modelId="{2F304743-9316-4518-87F2-116EA5F20AD6}" type="sibTrans" cxnId="{653BEA4A-C6CD-4719-B990-D9158BB93611}">
      <dgm:prSet/>
      <dgm:spPr/>
      <dgm:t>
        <a:bodyPr/>
        <a:lstStyle/>
        <a:p>
          <a:endParaRPr lang="en-US"/>
        </a:p>
      </dgm:t>
    </dgm:pt>
    <dgm:pt modelId="{20590A06-5475-42A6-A280-36360E8F7093}">
      <dgm:prSet phldrT="[Text]"/>
      <dgm:spPr/>
      <dgm:t>
        <a:bodyPr/>
        <a:lstStyle/>
        <a:p>
          <a:r>
            <a:rPr lang="en-US" dirty="0"/>
            <a:t>Substantive Use</a:t>
          </a:r>
        </a:p>
      </dgm:t>
    </dgm:pt>
    <dgm:pt modelId="{1F709A2A-A54A-4B4C-ACCA-52D1FE461FD1}" type="parTrans" cxnId="{7DBD9F40-26E9-4896-90BF-6B85834575A7}">
      <dgm:prSet/>
      <dgm:spPr/>
      <dgm:t>
        <a:bodyPr/>
        <a:lstStyle/>
        <a:p>
          <a:endParaRPr lang="en-US"/>
        </a:p>
      </dgm:t>
    </dgm:pt>
    <dgm:pt modelId="{C000BF6B-1C49-4559-97E3-B7B67E0C0B9E}" type="sibTrans" cxnId="{7DBD9F40-26E9-4896-90BF-6B85834575A7}">
      <dgm:prSet/>
      <dgm:spPr/>
      <dgm:t>
        <a:bodyPr/>
        <a:lstStyle/>
        <a:p>
          <a:endParaRPr lang="en-US"/>
        </a:p>
      </dgm:t>
    </dgm:pt>
    <dgm:pt modelId="{5E1773E1-5C37-4E57-9984-C56AC2C3515C}">
      <dgm:prSet phldrT="[Text]"/>
      <dgm:spPr/>
      <dgm:t>
        <a:bodyPr/>
        <a:lstStyle/>
        <a:p>
          <a:r>
            <a:rPr lang="en-US" dirty="0"/>
            <a:t>Data Definition</a:t>
          </a:r>
        </a:p>
      </dgm:t>
    </dgm:pt>
    <dgm:pt modelId="{E0DC2D70-E62F-45F1-8B7E-5A8C4C3CCC0F}" type="parTrans" cxnId="{772F8F70-9E50-4659-A774-49C8D14CCD32}">
      <dgm:prSet/>
      <dgm:spPr/>
      <dgm:t>
        <a:bodyPr/>
        <a:lstStyle/>
        <a:p>
          <a:endParaRPr lang="en-US"/>
        </a:p>
      </dgm:t>
    </dgm:pt>
    <dgm:pt modelId="{A1C9578C-FB23-4C31-B832-8300483F5C3F}" type="sibTrans" cxnId="{772F8F70-9E50-4659-A774-49C8D14CCD32}">
      <dgm:prSet/>
      <dgm:spPr/>
      <dgm:t>
        <a:bodyPr/>
        <a:lstStyle/>
        <a:p>
          <a:endParaRPr lang="en-US"/>
        </a:p>
      </dgm:t>
    </dgm:pt>
    <dgm:pt modelId="{7FD4B26C-0D1A-412A-9F6E-8FD6C653F93C}" type="pres">
      <dgm:prSet presAssocID="{8DDBA0E6-1403-4B1B-9A3D-2D6512823D68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F3F7D99-12C7-465E-9512-3E3C9A970FD5}" type="pres">
      <dgm:prSet presAssocID="{8DDBA0E6-1403-4B1B-9A3D-2D6512823D68}" presName="wedge1" presStyleLbl="node1" presStyleIdx="0" presStyleCnt="6" custAng="0"/>
      <dgm:spPr/>
      <dgm:t>
        <a:bodyPr/>
        <a:lstStyle/>
        <a:p>
          <a:endParaRPr lang="en-US"/>
        </a:p>
      </dgm:t>
    </dgm:pt>
    <dgm:pt modelId="{988F3B8D-378C-4D03-A61F-4189EACC4630}" type="pres">
      <dgm:prSet presAssocID="{8DDBA0E6-1403-4B1B-9A3D-2D6512823D68}" presName="dummy1a" presStyleCnt="0"/>
      <dgm:spPr/>
    </dgm:pt>
    <dgm:pt modelId="{B0A97946-1706-4014-B107-F97501CCA159}" type="pres">
      <dgm:prSet presAssocID="{8DDBA0E6-1403-4B1B-9A3D-2D6512823D68}" presName="dummy1b" presStyleCnt="0"/>
      <dgm:spPr/>
    </dgm:pt>
    <dgm:pt modelId="{39EF5BF3-63C5-493D-BD2C-04C8C27F2689}" type="pres">
      <dgm:prSet presAssocID="{8DDBA0E6-1403-4B1B-9A3D-2D6512823D68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6EEBDE-84CC-4ED4-9A7B-D3095DE86D41}" type="pres">
      <dgm:prSet presAssocID="{8DDBA0E6-1403-4B1B-9A3D-2D6512823D68}" presName="wedge2" presStyleLbl="node1" presStyleIdx="1" presStyleCnt="6"/>
      <dgm:spPr/>
      <dgm:t>
        <a:bodyPr/>
        <a:lstStyle/>
        <a:p>
          <a:endParaRPr lang="en-US"/>
        </a:p>
      </dgm:t>
    </dgm:pt>
    <dgm:pt modelId="{ABBC47F3-DFA0-4F62-A312-E3671B68ED72}" type="pres">
      <dgm:prSet presAssocID="{8DDBA0E6-1403-4B1B-9A3D-2D6512823D68}" presName="dummy2a" presStyleCnt="0"/>
      <dgm:spPr/>
    </dgm:pt>
    <dgm:pt modelId="{D1AE0D8B-302E-4FB1-B1D4-30AF7EB9BA07}" type="pres">
      <dgm:prSet presAssocID="{8DDBA0E6-1403-4B1B-9A3D-2D6512823D68}" presName="dummy2b" presStyleCnt="0"/>
      <dgm:spPr/>
    </dgm:pt>
    <dgm:pt modelId="{D719F02D-AE1F-4C95-9AA7-EF5C83B70B72}" type="pres">
      <dgm:prSet presAssocID="{8DDBA0E6-1403-4B1B-9A3D-2D6512823D68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EC7B52-B3C9-40D3-A3B6-1D10D4096F72}" type="pres">
      <dgm:prSet presAssocID="{8DDBA0E6-1403-4B1B-9A3D-2D6512823D68}" presName="wedge3" presStyleLbl="node1" presStyleIdx="2" presStyleCnt="6"/>
      <dgm:spPr/>
      <dgm:t>
        <a:bodyPr/>
        <a:lstStyle/>
        <a:p>
          <a:endParaRPr lang="en-US"/>
        </a:p>
      </dgm:t>
    </dgm:pt>
    <dgm:pt modelId="{63110ED9-B6C6-44EC-A4E9-D22D8523D48D}" type="pres">
      <dgm:prSet presAssocID="{8DDBA0E6-1403-4B1B-9A3D-2D6512823D68}" presName="dummy3a" presStyleCnt="0"/>
      <dgm:spPr/>
    </dgm:pt>
    <dgm:pt modelId="{9F3F008C-E65D-4EC0-8E83-1E92BF499BCA}" type="pres">
      <dgm:prSet presAssocID="{8DDBA0E6-1403-4B1B-9A3D-2D6512823D68}" presName="dummy3b" presStyleCnt="0"/>
      <dgm:spPr/>
    </dgm:pt>
    <dgm:pt modelId="{6AD759A5-CA62-4D59-8630-15D3D14510E2}" type="pres">
      <dgm:prSet presAssocID="{8DDBA0E6-1403-4B1B-9A3D-2D6512823D68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89B46E-95AD-4A3E-8C0E-7F0C89B3E111}" type="pres">
      <dgm:prSet presAssocID="{8DDBA0E6-1403-4B1B-9A3D-2D6512823D68}" presName="wedge4" presStyleLbl="node1" presStyleIdx="3" presStyleCnt="6"/>
      <dgm:spPr/>
      <dgm:t>
        <a:bodyPr/>
        <a:lstStyle/>
        <a:p>
          <a:endParaRPr lang="en-US"/>
        </a:p>
      </dgm:t>
    </dgm:pt>
    <dgm:pt modelId="{50095AE9-E434-4EDC-849B-1962673FD9A1}" type="pres">
      <dgm:prSet presAssocID="{8DDBA0E6-1403-4B1B-9A3D-2D6512823D68}" presName="dummy4a" presStyleCnt="0"/>
      <dgm:spPr/>
    </dgm:pt>
    <dgm:pt modelId="{C0E0BE7D-149C-4EAD-9232-28827489CA19}" type="pres">
      <dgm:prSet presAssocID="{8DDBA0E6-1403-4B1B-9A3D-2D6512823D68}" presName="dummy4b" presStyleCnt="0"/>
      <dgm:spPr/>
    </dgm:pt>
    <dgm:pt modelId="{07EA1B81-8161-44FB-BFA4-8C035EDC30D0}" type="pres">
      <dgm:prSet presAssocID="{8DDBA0E6-1403-4B1B-9A3D-2D6512823D68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85C315-3374-48DC-BE98-E9FE4A310959}" type="pres">
      <dgm:prSet presAssocID="{8DDBA0E6-1403-4B1B-9A3D-2D6512823D68}" presName="wedge5" presStyleLbl="node1" presStyleIdx="4" presStyleCnt="6"/>
      <dgm:spPr/>
      <dgm:t>
        <a:bodyPr/>
        <a:lstStyle/>
        <a:p>
          <a:endParaRPr lang="en-US"/>
        </a:p>
      </dgm:t>
    </dgm:pt>
    <dgm:pt modelId="{02B1046B-E279-4BDC-AA31-A0006E61C1ED}" type="pres">
      <dgm:prSet presAssocID="{8DDBA0E6-1403-4B1B-9A3D-2D6512823D68}" presName="dummy5a" presStyleCnt="0"/>
      <dgm:spPr/>
    </dgm:pt>
    <dgm:pt modelId="{8189775E-E28E-4116-977E-E2646E1D5D30}" type="pres">
      <dgm:prSet presAssocID="{8DDBA0E6-1403-4B1B-9A3D-2D6512823D68}" presName="dummy5b" presStyleCnt="0"/>
      <dgm:spPr/>
    </dgm:pt>
    <dgm:pt modelId="{06D2C1CC-6C6A-4974-843E-D0762ED989DC}" type="pres">
      <dgm:prSet presAssocID="{8DDBA0E6-1403-4B1B-9A3D-2D6512823D68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011819-1D3B-4416-BB89-2DAFFBF44A70}" type="pres">
      <dgm:prSet presAssocID="{8DDBA0E6-1403-4B1B-9A3D-2D6512823D68}" presName="wedge6" presStyleLbl="node1" presStyleIdx="5" presStyleCnt="6"/>
      <dgm:spPr/>
      <dgm:t>
        <a:bodyPr/>
        <a:lstStyle/>
        <a:p>
          <a:endParaRPr lang="en-US"/>
        </a:p>
      </dgm:t>
    </dgm:pt>
    <dgm:pt modelId="{E8547EEF-75AA-4FEC-81B9-02F391C3B966}" type="pres">
      <dgm:prSet presAssocID="{8DDBA0E6-1403-4B1B-9A3D-2D6512823D68}" presName="dummy6a" presStyleCnt="0"/>
      <dgm:spPr/>
    </dgm:pt>
    <dgm:pt modelId="{957CF234-6685-4EC2-BE65-B388FFBAB31B}" type="pres">
      <dgm:prSet presAssocID="{8DDBA0E6-1403-4B1B-9A3D-2D6512823D68}" presName="dummy6b" presStyleCnt="0"/>
      <dgm:spPr/>
    </dgm:pt>
    <dgm:pt modelId="{C34B2383-D6DC-497B-82A5-05BCDCDA299E}" type="pres">
      <dgm:prSet presAssocID="{8DDBA0E6-1403-4B1B-9A3D-2D6512823D68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F30BD4-A9E8-499F-B5B4-15FDC272A7A8}" type="pres">
      <dgm:prSet presAssocID="{22D55ACC-A88C-4CB2-92E9-6E6CAF6AFCC8}" presName="arrowWedge1" presStyleLbl="fgSibTrans2D1" presStyleIdx="0" presStyleCnt="6"/>
      <dgm:spPr/>
    </dgm:pt>
    <dgm:pt modelId="{D92CDDAB-EBA3-4C26-8ED7-1995080CB49F}" type="pres">
      <dgm:prSet presAssocID="{B752CD46-E2E6-48F8-9620-E9326659AF09}" presName="arrowWedge2" presStyleLbl="fgSibTrans2D1" presStyleIdx="1" presStyleCnt="6"/>
      <dgm:spPr/>
    </dgm:pt>
    <dgm:pt modelId="{1219632E-7711-4458-B4EC-8F1CC6331695}" type="pres">
      <dgm:prSet presAssocID="{3B3D1344-DD8E-420D-A58D-6DDB24429A63}" presName="arrowWedge3" presStyleLbl="fgSibTrans2D1" presStyleIdx="2" presStyleCnt="6"/>
      <dgm:spPr/>
    </dgm:pt>
    <dgm:pt modelId="{D2036AE9-BEBC-4F31-B0E4-8FCFFD34E5F0}" type="pres">
      <dgm:prSet presAssocID="{2F304743-9316-4518-87F2-116EA5F20AD6}" presName="arrowWedge4" presStyleLbl="fgSibTrans2D1" presStyleIdx="3" presStyleCnt="6"/>
      <dgm:spPr/>
    </dgm:pt>
    <dgm:pt modelId="{302F26B5-02DF-4400-BA92-00649EDE646F}" type="pres">
      <dgm:prSet presAssocID="{C000BF6B-1C49-4559-97E3-B7B67E0C0B9E}" presName="arrowWedge5" presStyleLbl="fgSibTrans2D1" presStyleIdx="4" presStyleCnt="6"/>
      <dgm:spPr/>
    </dgm:pt>
    <dgm:pt modelId="{C31E8135-9187-40AE-8F42-864BCBACAFF0}" type="pres">
      <dgm:prSet presAssocID="{A1C9578C-FB23-4C31-B832-8300483F5C3F}" presName="arrowWedge6" presStyleLbl="fgSibTrans2D1" presStyleIdx="5" presStyleCnt="6"/>
      <dgm:spPr/>
    </dgm:pt>
  </dgm:ptLst>
  <dgm:cxnLst>
    <dgm:cxn modelId="{105EF109-815A-458A-9969-A4DCD7CCBBBA}" srcId="{8DDBA0E6-1403-4B1B-9A3D-2D6512823D68}" destId="{0471155B-3DE7-4B84-B1B1-485BE55E9322}" srcOrd="2" destOrd="0" parTransId="{FECCA857-351D-47CE-A195-0662756AA7B2}" sibTransId="{3B3D1344-DD8E-420D-A58D-6DDB24429A63}"/>
    <dgm:cxn modelId="{B19B568D-C750-41C9-BF6E-46D081B945FF}" type="presOf" srcId="{5BF8AB9C-DB99-4F57-9522-86FEF0920B90}" destId="{D719F02D-AE1F-4C95-9AA7-EF5C83B70B72}" srcOrd="1" destOrd="0" presId="urn:microsoft.com/office/officeart/2005/8/layout/cycle8"/>
    <dgm:cxn modelId="{86685CBD-80AE-4F89-94F3-9871D2F674B6}" type="presOf" srcId="{63B12C40-0D12-4C7A-AA6B-A3D2AA0948DD}" destId="{2589B46E-95AD-4A3E-8C0E-7F0C89B3E111}" srcOrd="0" destOrd="0" presId="urn:microsoft.com/office/officeart/2005/8/layout/cycle8"/>
    <dgm:cxn modelId="{B9944ADC-B3CA-44AC-B212-26459C61FFD9}" type="presOf" srcId="{C9BDBEE1-971E-4B77-BB72-2983086FD8C6}" destId="{39EF5BF3-63C5-493D-BD2C-04C8C27F2689}" srcOrd="1" destOrd="0" presId="urn:microsoft.com/office/officeart/2005/8/layout/cycle8"/>
    <dgm:cxn modelId="{7DBD9F40-26E9-4896-90BF-6B85834575A7}" srcId="{8DDBA0E6-1403-4B1B-9A3D-2D6512823D68}" destId="{20590A06-5475-42A6-A280-36360E8F7093}" srcOrd="4" destOrd="0" parTransId="{1F709A2A-A54A-4B4C-ACCA-52D1FE461FD1}" sibTransId="{C000BF6B-1C49-4559-97E3-B7B67E0C0B9E}"/>
    <dgm:cxn modelId="{8A0DDF46-BBBC-4A5C-ADA1-B9F2E259A22D}" srcId="{8DDBA0E6-1403-4B1B-9A3D-2D6512823D68}" destId="{C9BDBEE1-971E-4B77-BB72-2983086FD8C6}" srcOrd="0" destOrd="0" parTransId="{6DA0322D-9223-4788-B099-C5E114611783}" sibTransId="{22D55ACC-A88C-4CB2-92E9-6E6CAF6AFCC8}"/>
    <dgm:cxn modelId="{A942B393-0AA5-45F1-A076-02EF02089796}" type="presOf" srcId="{8DDBA0E6-1403-4B1B-9A3D-2D6512823D68}" destId="{7FD4B26C-0D1A-412A-9F6E-8FD6C653F93C}" srcOrd="0" destOrd="0" presId="urn:microsoft.com/office/officeart/2005/8/layout/cycle8"/>
    <dgm:cxn modelId="{772F8F70-9E50-4659-A774-49C8D14CCD32}" srcId="{8DDBA0E6-1403-4B1B-9A3D-2D6512823D68}" destId="{5E1773E1-5C37-4E57-9984-C56AC2C3515C}" srcOrd="5" destOrd="0" parTransId="{E0DC2D70-E62F-45F1-8B7E-5A8C4C3CCC0F}" sibTransId="{A1C9578C-FB23-4C31-B832-8300483F5C3F}"/>
    <dgm:cxn modelId="{B30A80A2-A943-41E0-8988-526D961069E0}" type="presOf" srcId="{20590A06-5475-42A6-A280-36360E8F7093}" destId="{06D2C1CC-6C6A-4974-843E-D0762ED989DC}" srcOrd="1" destOrd="0" presId="urn:microsoft.com/office/officeart/2005/8/layout/cycle8"/>
    <dgm:cxn modelId="{F02BBB1C-4AD2-4616-B2BB-EC37D858B8C4}" type="presOf" srcId="{63B12C40-0D12-4C7A-AA6B-A3D2AA0948DD}" destId="{07EA1B81-8161-44FB-BFA4-8C035EDC30D0}" srcOrd="1" destOrd="0" presId="urn:microsoft.com/office/officeart/2005/8/layout/cycle8"/>
    <dgm:cxn modelId="{E2A622EE-7346-4E21-994A-450F095A764E}" type="presOf" srcId="{5E1773E1-5C37-4E57-9984-C56AC2C3515C}" destId="{C34B2383-D6DC-497B-82A5-05BCDCDA299E}" srcOrd="1" destOrd="0" presId="urn:microsoft.com/office/officeart/2005/8/layout/cycle8"/>
    <dgm:cxn modelId="{05200CD1-C04C-4DA0-85B3-A3C9597E4356}" type="presOf" srcId="{20590A06-5475-42A6-A280-36360E8F7093}" destId="{C485C315-3374-48DC-BE98-E9FE4A310959}" srcOrd="0" destOrd="0" presId="urn:microsoft.com/office/officeart/2005/8/layout/cycle8"/>
    <dgm:cxn modelId="{3EE57E02-9B8C-46E8-BB60-9E93ABC28196}" srcId="{8DDBA0E6-1403-4B1B-9A3D-2D6512823D68}" destId="{5BF8AB9C-DB99-4F57-9522-86FEF0920B90}" srcOrd="1" destOrd="0" parTransId="{E311F80F-2E18-47B0-BD38-37CF16ED2E4A}" sibTransId="{B752CD46-E2E6-48F8-9620-E9326659AF09}"/>
    <dgm:cxn modelId="{75A6A203-FA03-4032-BFB1-C3C43958657D}" type="presOf" srcId="{0471155B-3DE7-4B84-B1B1-485BE55E9322}" destId="{6AD759A5-CA62-4D59-8630-15D3D14510E2}" srcOrd="1" destOrd="0" presId="urn:microsoft.com/office/officeart/2005/8/layout/cycle8"/>
    <dgm:cxn modelId="{49DC5D6B-7C66-47A9-8BDE-C5FA2A966698}" type="presOf" srcId="{0471155B-3DE7-4B84-B1B1-485BE55E9322}" destId="{9DEC7B52-B3C9-40D3-A3B6-1D10D4096F72}" srcOrd="0" destOrd="0" presId="urn:microsoft.com/office/officeart/2005/8/layout/cycle8"/>
    <dgm:cxn modelId="{653BEA4A-C6CD-4719-B990-D9158BB93611}" srcId="{8DDBA0E6-1403-4B1B-9A3D-2D6512823D68}" destId="{63B12C40-0D12-4C7A-AA6B-A3D2AA0948DD}" srcOrd="3" destOrd="0" parTransId="{ACA30EDC-BB7B-4403-B59E-90640516D0A1}" sibTransId="{2F304743-9316-4518-87F2-116EA5F20AD6}"/>
    <dgm:cxn modelId="{109B4183-15C8-48CA-91D7-8E9897D19E6B}" type="presOf" srcId="{C9BDBEE1-971E-4B77-BB72-2983086FD8C6}" destId="{4F3F7D99-12C7-465E-9512-3E3C9A970FD5}" srcOrd="0" destOrd="0" presId="urn:microsoft.com/office/officeart/2005/8/layout/cycle8"/>
    <dgm:cxn modelId="{45EB4E18-3919-4594-AB30-EDFF17519C46}" type="presOf" srcId="{5E1773E1-5C37-4E57-9984-C56AC2C3515C}" destId="{47011819-1D3B-4416-BB89-2DAFFBF44A70}" srcOrd="0" destOrd="0" presId="urn:microsoft.com/office/officeart/2005/8/layout/cycle8"/>
    <dgm:cxn modelId="{C54F847D-095B-429E-B1F8-F521C8D8D119}" type="presOf" srcId="{5BF8AB9C-DB99-4F57-9522-86FEF0920B90}" destId="{BA6EEBDE-84CC-4ED4-9A7B-D3095DE86D41}" srcOrd="0" destOrd="0" presId="urn:microsoft.com/office/officeart/2005/8/layout/cycle8"/>
    <dgm:cxn modelId="{0A7F0E61-7E3F-459C-9E29-F1E23F31334A}" type="presParOf" srcId="{7FD4B26C-0D1A-412A-9F6E-8FD6C653F93C}" destId="{4F3F7D99-12C7-465E-9512-3E3C9A970FD5}" srcOrd="0" destOrd="0" presId="urn:microsoft.com/office/officeart/2005/8/layout/cycle8"/>
    <dgm:cxn modelId="{58BC2358-0B91-4964-818D-050AB57640B3}" type="presParOf" srcId="{7FD4B26C-0D1A-412A-9F6E-8FD6C653F93C}" destId="{988F3B8D-378C-4D03-A61F-4189EACC4630}" srcOrd="1" destOrd="0" presId="urn:microsoft.com/office/officeart/2005/8/layout/cycle8"/>
    <dgm:cxn modelId="{74CAE084-C605-48E0-8EB9-4FE9A46D3513}" type="presParOf" srcId="{7FD4B26C-0D1A-412A-9F6E-8FD6C653F93C}" destId="{B0A97946-1706-4014-B107-F97501CCA159}" srcOrd="2" destOrd="0" presId="urn:microsoft.com/office/officeart/2005/8/layout/cycle8"/>
    <dgm:cxn modelId="{537BDEEB-2D98-4E58-A7DF-CE2FB760644F}" type="presParOf" srcId="{7FD4B26C-0D1A-412A-9F6E-8FD6C653F93C}" destId="{39EF5BF3-63C5-493D-BD2C-04C8C27F2689}" srcOrd="3" destOrd="0" presId="urn:microsoft.com/office/officeart/2005/8/layout/cycle8"/>
    <dgm:cxn modelId="{73EBC75E-0B67-437F-B493-111E9D899840}" type="presParOf" srcId="{7FD4B26C-0D1A-412A-9F6E-8FD6C653F93C}" destId="{BA6EEBDE-84CC-4ED4-9A7B-D3095DE86D41}" srcOrd="4" destOrd="0" presId="urn:microsoft.com/office/officeart/2005/8/layout/cycle8"/>
    <dgm:cxn modelId="{DCF8496A-C187-4D06-9776-E0F99803AE44}" type="presParOf" srcId="{7FD4B26C-0D1A-412A-9F6E-8FD6C653F93C}" destId="{ABBC47F3-DFA0-4F62-A312-E3671B68ED72}" srcOrd="5" destOrd="0" presId="urn:microsoft.com/office/officeart/2005/8/layout/cycle8"/>
    <dgm:cxn modelId="{69840E53-1F31-41AF-ACD8-BC4615EE2D77}" type="presParOf" srcId="{7FD4B26C-0D1A-412A-9F6E-8FD6C653F93C}" destId="{D1AE0D8B-302E-4FB1-B1D4-30AF7EB9BA07}" srcOrd="6" destOrd="0" presId="urn:microsoft.com/office/officeart/2005/8/layout/cycle8"/>
    <dgm:cxn modelId="{273B7FC1-4704-44F7-9658-F4AEF051D214}" type="presParOf" srcId="{7FD4B26C-0D1A-412A-9F6E-8FD6C653F93C}" destId="{D719F02D-AE1F-4C95-9AA7-EF5C83B70B72}" srcOrd="7" destOrd="0" presId="urn:microsoft.com/office/officeart/2005/8/layout/cycle8"/>
    <dgm:cxn modelId="{6161F089-683B-4D7B-BEB6-C93DD95BAF6E}" type="presParOf" srcId="{7FD4B26C-0D1A-412A-9F6E-8FD6C653F93C}" destId="{9DEC7B52-B3C9-40D3-A3B6-1D10D4096F72}" srcOrd="8" destOrd="0" presId="urn:microsoft.com/office/officeart/2005/8/layout/cycle8"/>
    <dgm:cxn modelId="{26354C2A-5748-4C87-9CB7-5E0306CAC8A6}" type="presParOf" srcId="{7FD4B26C-0D1A-412A-9F6E-8FD6C653F93C}" destId="{63110ED9-B6C6-44EC-A4E9-D22D8523D48D}" srcOrd="9" destOrd="0" presId="urn:microsoft.com/office/officeart/2005/8/layout/cycle8"/>
    <dgm:cxn modelId="{8FC5D831-FF35-4384-9580-0FF1F713904E}" type="presParOf" srcId="{7FD4B26C-0D1A-412A-9F6E-8FD6C653F93C}" destId="{9F3F008C-E65D-4EC0-8E83-1E92BF499BCA}" srcOrd="10" destOrd="0" presId="urn:microsoft.com/office/officeart/2005/8/layout/cycle8"/>
    <dgm:cxn modelId="{DCAFA932-5A3D-44BE-B6A7-1F2C6A955D8D}" type="presParOf" srcId="{7FD4B26C-0D1A-412A-9F6E-8FD6C653F93C}" destId="{6AD759A5-CA62-4D59-8630-15D3D14510E2}" srcOrd="11" destOrd="0" presId="urn:microsoft.com/office/officeart/2005/8/layout/cycle8"/>
    <dgm:cxn modelId="{5A15196E-667F-414C-ABAD-57004D26FBBC}" type="presParOf" srcId="{7FD4B26C-0D1A-412A-9F6E-8FD6C653F93C}" destId="{2589B46E-95AD-4A3E-8C0E-7F0C89B3E111}" srcOrd="12" destOrd="0" presId="urn:microsoft.com/office/officeart/2005/8/layout/cycle8"/>
    <dgm:cxn modelId="{D6FF0D33-75C6-4E0B-B235-CCFA99FD925B}" type="presParOf" srcId="{7FD4B26C-0D1A-412A-9F6E-8FD6C653F93C}" destId="{50095AE9-E434-4EDC-849B-1962673FD9A1}" srcOrd="13" destOrd="0" presId="urn:microsoft.com/office/officeart/2005/8/layout/cycle8"/>
    <dgm:cxn modelId="{74B6219D-C601-486B-9523-4FFA56776DEF}" type="presParOf" srcId="{7FD4B26C-0D1A-412A-9F6E-8FD6C653F93C}" destId="{C0E0BE7D-149C-4EAD-9232-28827489CA19}" srcOrd="14" destOrd="0" presId="urn:microsoft.com/office/officeart/2005/8/layout/cycle8"/>
    <dgm:cxn modelId="{034AE4D4-94B6-4A4A-8EE9-EF5DCC7E478E}" type="presParOf" srcId="{7FD4B26C-0D1A-412A-9F6E-8FD6C653F93C}" destId="{07EA1B81-8161-44FB-BFA4-8C035EDC30D0}" srcOrd="15" destOrd="0" presId="urn:microsoft.com/office/officeart/2005/8/layout/cycle8"/>
    <dgm:cxn modelId="{DE61C220-685A-4277-8DB8-B83CC6B90290}" type="presParOf" srcId="{7FD4B26C-0D1A-412A-9F6E-8FD6C653F93C}" destId="{C485C315-3374-48DC-BE98-E9FE4A310959}" srcOrd="16" destOrd="0" presId="urn:microsoft.com/office/officeart/2005/8/layout/cycle8"/>
    <dgm:cxn modelId="{B9F58BC1-C46C-42E9-A45A-9FAD8FB6368C}" type="presParOf" srcId="{7FD4B26C-0D1A-412A-9F6E-8FD6C653F93C}" destId="{02B1046B-E279-4BDC-AA31-A0006E61C1ED}" srcOrd="17" destOrd="0" presId="urn:microsoft.com/office/officeart/2005/8/layout/cycle8"/>
    <dgm:cxn modelId="{2F7C8200-EA01-4DEA-81EC-E1D34826AB04}" type="presParOf" srcId="{7FD4B26C-0D1A-412A-9F6E-8FD6C653F93C}" destId="{8189775E-E28E-4116-977E-E2646E1D5D30}" srcOrd="18" destOrd="0" presId="urn:microsoft.com/office/officeart/2005/8/layout/cycle8"/>
    <dgm:cxn modelId="{2817770D-551F-4B6F-A048-BED039EEDB7E}" type="presParOf" srcId="{7FD4B26C-0D1A-412A-9F6E-8FD6C653F93C}" destId="{06D2C1CC-6C6A-4974-843E-D0762ED989DC}" srcOrd="19" destOrd="0" presId="urn:microsoft.com/office/officeart/2005/8/layout/cycle8"/>
    <dgm:cxn modelId="{E8FDE31A-D91E-4488-9555-B1882CBBA483}" type="presParOf" srcId="{7FD4B26C-0D1A-412A-9F6E-8FD6C653F93C}" destId="{47011819-1D3B-4416-BB89-2DAFFBF44A70}" srcOrd="20" destOrd="0" presId="urn:microsoft.com/office/officeart/2005/8/layout/cycle8"/>
    <dgm:cxn modelId="{F7302818-E32B-47D2-BC1B-16772F494E07}" type="presParOf" srcId="{7FD4B26C-0D1A-412A-9F6E-8FD6C653F93C}" destId="{E8547EEF-75AA-4FEC-81B9-02F391C3B966}" srcOrd="21" destOrd="0" presId="urn:microsoft.com/office/officeart/2005/8/layout/cycle8"/>
    <dgm:cxn modelId="{7FC01316-35E3-4A0B-9A80-F52BE1F1BF07}" type="presParOf" srcId="{7FD4B26C-0D1A-412A-9F6E-8FD6C653F93C}" destId="{957CF234-6685-4EC2-BE65-B388FFBAB31B}" srcOrd="22" destOrd="0" presId="urn:microsoft.com/office/officeart/2005/8/layout/cycle8"/>
    <dgm:cxn modelId="{1C7853D0-CCBA-41F5-94DB-3886013B1706}" type="presParOf" srcId="{7FD4B26C-0D1A-412A-9F6E-8FD6C653F93C}" destId="{C34B2383-D6DC-497B-82A5-05BCDCDA299E}" srcOrd="23" destOrd="0" presId="urn:microsoft.com/office/officeart/2005/8/layout/cycle8"/>
    <dgm:cxn modelId="{87A61B5C-ED27-4890-AD0B-DA29442FE92F}" type="presParOf" srcId="{7FD4B26C-0D1A-412A-9F6E-8FD6C653F93C}" destId="{85F30BD4-A9E8-499F-B5B4-15FDC272A7A8}" srcOrd="24" destOrd="0" presId="urn:microsoft.com/office/officeart/2005/8/layout/cycle8"/>
    <dgm:cxn modelId="{3FF55CAF-5D04-4882-8FC1-96B0B708B2A3}" type="presParOf" srcId="{7FD4B26C-0D1A-412A-9F6E-8FD6C653F93C}" destId="{D92CDDAB-EBA3-4C26-8ED7-1995080CB49F}" srcOrd="25" destOrd="0" presId="urn:microsoft.com/office/officeart/2005/8/layout/cycle8"/>
    <dgm:cxn modelId="{EF3C47B6-891B-48E2-8FAD-2CCCA6E0D854}" type="presParOf" srcId="{7FD4B26C-0D1A-412A-9F6E-8FD6C653F93C}" destId="{1219632E-7711-4458-B4EC-8F1CC6331695}" srcOrd="26" destOrd="0" presId="urn:microsoft.com/office/officeart/2005/8/layout/cycle8"/>
    <dgm:cxn modelId="{6A17A633-B257-4209-A4D1-88C9236B2B84}" type="presParOf" srcId="{7FD4B26C-0D1A-412A-9F6E-8FD6C653F93C}" destId="{D2036AE9-BEBC-4F31-B0E4-8FCFFD34E5F0}" srcOrd="27" destOrd="0" presId="urn:microsoft.com/office/officeart/2005/8/layout/cycle8"/>
    <dgm:cxn modelId="{78F1DFEC-1DA5-49F3-928B-D6668206E6BB}" type="presParOf" srcId="{7FD4B26C-0D1A-412A-9F6E-8FD6C653F93C}" destId="{302F26B5-02DF-4400-BA92-00649EDE646F}" srcOrd="28" destOrd="0" presId="urn:microsoft.com/office/officeart/2005/8/layout/cycle8"/>
    <dgm:cxn modelId="{638D34A1-E062-4747-8534-DB0A20960B0A}" type="presParOf" srcId="{7FD4B26C-0D1A-412A-9F6E-8FD6C653F93C}" destId="{C31E8135-9187-40AE-8F42-864BCBACAFF0}" srcOrd="2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8173B9-2F70-4ED2-8B30-9691616224CB}" type="datetimeFigureOut">
              <a:rPr lang="en-US" smtClean="0"/>
              <a:t>10/3/2016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0318AB-7BDC-42D1-99E7-E6EB6AF07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407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318AB-7BDC-42D1-99E7-E6EB6AF0764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6301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318AB-7BDC-42D1-99E7-E6EB6AF0764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5366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318AB-7BDC-42D1-99E7-E6EB6AF0764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2446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318AB-7BDC-42D1-99E7-E6EB6AF0764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686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318AB-7BDC-42D1-99E7-E6EB6AF0764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7860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318AB-7BDC-42D1-99E7-E6EB6AF0764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7375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318AB-7BDC-42D1-99E7-E6EB6AF0764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4916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318AB-7BDC-42D1-99E7-E6EB6AF0764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9938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318AB-7BDC-42D1-99E7-E6EB6AF0764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3023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318AB-7BDC-42D1-99E7-E6EB6AF0764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8223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318AB-7BDC-42D1-99E7-E6EB6AF0764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769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318AB-7BDC-42D1-99E7-E6EB6AF076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8773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318AB-7BDC-42D1-99E7-E6EB6AF0764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3697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318AB-7BDC-42D1-99E7-E6EB6AF0764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837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318AB-7BDC-42D1-99E7-E6EB6AF076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879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318AB-7BDC-42D1-99E7-E6EB6AF076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45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318AB-7BDC-42D1-99E7-E6EB6AF0764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731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318AB-7BDC-42D1-99E7-E6EB6AF0764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815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318AB-7BDC-42D1-99E7-E6EB6AF0764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4229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318AB-7BDC-42D1-99E7-E6EB6AF0764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992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318AB-7BDC-42D1-99E7-E6EB6AF0764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187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E30B-F2CE-47E7-A09C-F45861F38167}" type="datetimeFigureOut">
              <a:rPr lang="en-US" smtClean="0"/>
              <a:t>10/3/2016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40DEF-B21A-434A-B9CB-F8237AD02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246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E30B-F2CE-47E7-A09C-F45861F38167}" type="datetimeFigureOut">
              <a:rPr lang="en-US" smtClean="0"/>
              <a:t>10/3/2016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40DEF-B21A-434A-B9CB-F8237AD02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68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E30B-F2CE-47E7-A09C-F45861F38167}" type="datetimeFigureOut">
              <a:rPr lang="en-US" smtClean="0"/>
              <a:t>10/3/2016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40DEF-B21A-434A-B9CB-F8237AD02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53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2" r="9091" b="167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8" name="Content Placeholder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38" y="400792"/>
            <a:ext cx="11303925" cy="6457207"/>
          </a:xfrm>
          <a:prstGeom prst="rect">
            <a:avLst/>
          </a:prstGeom>
        </p:spPr>
      </p:pic>
      <p:sp>
        <p:nvSpPr>
          <p:cNvPr id="9" name="Right Triangle 8"/>
          <p:cNvSpPr/>
          <p:nvPr userDrawn="1"/>
        </p:nvSpPr>
        <p:spPr>
          <a:xfrm flipH="1">
            <a:off x="0" y="5985152"/>
            <a:ext cx="12192000" cy="889462"/>
          </a:xfrm>
          <a:prstGeom prst="rt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668" y="6220336"/>
            <a:ext cx="3760341" cy="5486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79426"/>
            <a:ext cx="10515600" cy="744018"/>
          </a:xfrm>
        </p:spPr>
        <p:txBody>
          <a:bodyPr>
            <a:normAutofit/>
          </a:bodyPr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12468"/>
            <a:ext cx="10515600" cy="4771343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E30B-F2CE-47E7-A09C-F45861F38167}" type="datetimeFigureOut">
              <a:rPr lang="en-US" smtClean="0"/>
              <a:t>10/3/2016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40DEF-B21A-434A-B9CB-F8237AD0213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009650" y="1118802"/>
            <a:ext cx="8648700" cy="0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4105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E30B-F2CE-47E7-A09C-F45861F38167}" type="datetimeFigureOut">
              <a:rPr lang="en-US" smtClean="0"/>
              <a:t>10/3/2016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40DEF-B21A-434A-B9CB-F8237AD02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298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E30B-F2CE-47E7-A09C-F45861F38167}" type="datetimeFigureOut">
              <a:rPr lang="en-US" smtClean="0"/>
              <a:t>10/3/2016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40DEF-B21A-434A-B9CB-F8237AD02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432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E30B-F2CE-47E7-A09C-F45861F38167}" type="datetimeFigureOut">
              <a:rPr lang="en-US" smtClean="0"/>
              <a:t>10/3/2016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40DEF-B21A-434A-B9CB-F8237AD02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607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E30B-F2CE-47E7-A09C-F45861F38167}" type="datetimeFigureOut">
              <a:rPr lang="en-US" smtClean="0"/>
              <a:t>10/3/2016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40DEF-B21A-434A-B9CB-F8237AD02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638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E30B-F2CE-47E7-A09C-F45861F38167}" type="datetimeFigureOut">
              <a:rPr lang="en-US" smtClean="0"/>
              <a:t>10/3/2016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40DEF-B21A-434A-B9CB-F8237AD02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05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E30B-F2CE-47E7-A09C-F45861F38167}" type="datetimeFigureOut">
              <a:rPr lang="en-US" smtClean="0"/>
              <a:t>10/3/2016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40DEF-B21A-434A-B9CB-F8237AD02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506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E30B-F2CE-47E7-A09C-F45861F38167}" type="datetimeFigureOut">
              <a:rPr lang="en-US" smtClean="0"/>
              <a:t>10/3/2016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40DEF-B21A-434A-B9CB-F8237AD02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217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2E30B-F2CE-47E7-A09C-F45861F38167}" type="datetimeFigureOut">
              <a:rPr lang="en-US" smtClean="0"/>
              <a:t>10/3/2016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40DEF-B21A-434A-B9CB-F8237AD02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02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9678" r="4090" b="15422"/>
          <a:stretch/>
        </p:blipFill>
        <p:spPr>
          <a:xfrm>
            <a:off x="6643710" y="4251961"/>
            <a:ext cx="5548290" cy="26060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9174"/>
          <a:stretch/>
        </p:blipFill>
        <p:spPr>
          <a:xfrm>
            <a:off x="4818888" y="-479"/>
            <a:ext cx="7373112" cy="4252439"/>
          </a:xfrm>
          <a:prstGeom prst="rect">
            <a:avLst/>
          </a:prstGeom>
        </p:spPr>
      </p:pic>
      <p:sp>
        <p:nvSpPr>
          <p:cNvPr id="115" name="Freeform 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479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Freeform 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-479"/>
            <a:ext cx="8078052" cy="6858478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4671" y="2600325"/>
            <a:ext cx="6918301" cy="2651200"/>
          </a:xfrm>
        </p:spPr>
        <p:txBody>
          <a:bodyPr anchor="t">
            <a:noAutofit/>
          </a:bodyPr>
          <a:lstStyle/>
          <a:p>
            <a:pPr algn="l"/>
            <a:r>
              <a:rPr lang="en-US" sz="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Role of High Performing Clinical Teams in Health Information Technology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4672" y="1300450"/>
            <a:ext cx="4167376" cy="1155525"/>
          </a:xfrm>
        </p:spPr>
        <p:txBody>
          <a:bodyPr anchor="b">
            <a:noAutofit/>
          </a:bodyPr>
          <a:lstStyle/>
          <a:p>
            <a:pPr algn="l">
              <a:lnSpc>
                <a:spcPct val="70000"/>
              </a:lnSpc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70000"/>
              </a:lnSpc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Emily Eagle and Adrian Bishop</a:t>
            </a:r>
          </a:p>
          <a:p>
            <a:pPr algn="l">
              <a:lnSpc>
                <a:spcPct val="70000"/>
              </a:lnSpc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70000"/>
              </a:lnSpc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59" y="6044251"/>
            <a:ext cx="3718252" cy="5424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43115" y="6550222"/>
            <a:ext cx="1178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10/20/2016</a:t>
            </a:r>
          </a:p>
        </p:txBody>
      </p:sp>
    </p:spTree>
    <p:extLst>
      <p:ext uri="{BB962C8B-B14F-4D97-AF65-F5344CB8AC3E}">
        <p14:creationId xmlns:p14="http://schemas.microsoft.com/office/powerpoint/2010/main" val="76826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Life-cycle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043898" y="1036526"/>
            <a:ext cx="5488252" cy="5458474"/>
            <a:chOff x="3043898" y="1036526"/>
            <a:chExt cx="5488252" cy="5458474"/>
          </a:xfrm>
        </p:grpSpPr>
        <p:sp>
          <p:nvSpPr>
            <p:cNvPr id="4" name="Freeform 3"/>
            <p:cNvSpPr/>
            <p:nvPr/>
          </p:nvSpPr>
          <p:spPr>
            <a:xfrm>
              <a:off x="3501110" y="1326574"/>
              <a:ext cx="4685385" cy="4685385"/>
            </a:xfrm>
            <a:custGeom>
              <a:avLst/>
              <a:gdLst>
                <a:gd name="connsiteX0" fmla="*/ 2342692 w 4685385"/>
                <a:gd name="connsiteY0" fmla="*/ 0 h 4685385"/>
                <a:gd name="connsiteX1" fmla="*/ 4371524 w 4685385"/>
                <a:gd name="connsiteY1" fmla="*/ 1171346 h 4685385"/>
                <a:gd name="connsiteX2" fmla="*/ 2342693 w 4685385"/>
                <a:gd name="connsiteY2" fmla="*/ 2342693 h 4685385"/>
                <a:gd name="connsiteX3" fmla="*/ 2342692 w 4685385"/>
                <a:gd name="connsiteY3" fmla="*/ 0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2342692" y="0"/>
                  </a:moveTo>
                  <a:cubicBezTo>
                    <a:pt x="3179656" y="0"/>
                    <a:pt x="3953042" y="446515"/>
                    <a:pt x="4371524" y="1171346"/>
                  </a:cubicBezTo>
                  <a:lnTo>
                    <a:pt x="2342693" y="2342693"/>
                  </a:lnTo>
                  <a:cubicBezTo>
                    <a:pt x="2342693" y="1561795"/>
                    <a:pt x="2342692" y="780898"/>
                    <a:pt x="2342692" y="0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79650" tIns="623902" rIns="1029411" bIns="3164051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EHR</a:t>
              </a:r>
            </a:p>
          </p:txBody>
        </p:sp>
        <p:sp>
          <p:nvSpPr>
            <p:cNvPr id="5" name="Freeform 4"/>
            <p:cNvSpPr/>
            <p:nvPr/>
          </p:nvSpPr>
          <p:spPr>
            <a:xfrm>
              <a:off x="3556888" y="1423071"/>
              <a:ext cx="4685385" cy="4685385"/>
            </a:xfrm>
            <a:custGeom>
              <a:avLst/>
              <a:gdLst>
                <a:gd name="connsiteX0" fmla="*/ 4371524 w 4685385"/>
                <a:gd name="connsiteY0" fmla="*/ 1171346 h 4685385"/>
                <a:gd name="connsiteX1" fmla="*/ 4371524 w 4685385"/>
                <a:gd name="connsiteY1" fmla="*/ 3514039 h 4685385"/>
                <a:gd name="connsiteX2" fmla="*/ 2342693 w 4685385"/>
                <a:gd name="connsiteY2" fmla="*/ 2342693 h 4685385"/>
                <a:gd name="connsiteX3" fmla="*/ 4371524 w 4685385"/>
                <a:gd name="connsiteY3" fmla="*/ 1171346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4371524" y="1171346"/>
                  </a:moveTo>
                  <a:cubicBezTo>
                    <a:pt x="4790006" y="1896178"/>
                    <a:pt x="4790006" y="2789207"/>
                    <a:pt x="4371524" y="3514039"/>
                  </a:cubicBezTo>
                  <a:lnTo>
                    <a:pt x="2342693" y="2342693"/>
                  </a:lnTo>
                  <a:lnTo>
                    <a:pt x="4371524" y="117134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04769" tIns="1921865" rIns="248513" bIns="1893977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Clinical Workflow</a:t>
              </a:r>
            </a:p>
          </p:txBody>
        </p:sp>
        <p:sp>
          <p:nvSpPr>
            <p:cNvPr id="6" name="Freeform 5"/>
            <p:cNvSpPr/>
            <p:nvPr/>
          </p:nvSpPr>
          <p:spPr>
            <a:xfrm>
              <a:off x="3501110" y="1519567"/>
              <a:ext cx="4685385" cy="4685385"/>
            </a:xfrm>
            <a:custGeom>
              <a:avLst/>
              <a:gdLst>
                <a:gd name="connsiteX0" fmla="*/ 4371524 w 4685385"/>
                <a:gd name="connsiteY0" fmla="*/ 3514039 h 4685385"/>
                <a:gd name="connsiteX1" fmla="*/ 2342692 w 4685385"/>
                <a:gd name="connsiteY1" fmla="*/ 4685386 h 4685385"/>
                <a:gd name="connsiteX2" fmla="*/ 2342693 w 4685385"/>
                <a:gd name="connsiteY2" fmla="*/ 2342693 h 4685385"/>
                <a:gd name="connsiteX3" fmla="*/ 4371524 w 4685385"/>
                <a:gd name="connsiteY3" fmla="*/ 3514039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4371524" y="3514039"/>
                  </a:moveTo>
                  <a:cubicBezTo>
                    <a:pt x="3953042" y="4238871"/>
                    <a:pt x="3179656" y="4685386"/>
                    <a:pt x="2342692" y="4685386"/>
                  </a:cubicBezTo>
                  <a:cubicBezTo>
                    <a:pt x="2342692" y="3904488"/>
                    <a:pt x="2342693" y="3123591"/>
                    <a:pt x="2342693" y="2342693"/>
                  </a:cubicBezTo>
                  <a:lnTo>
                    <a:pt x="4371524" y="351403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79650" tIns="3191940" rIns="1029411" bIns="596013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Data Capture</a:t>
              </a:r>
            </a:p>
          </p:txBody>
        </p:sp>
        <p:sp>
          <p:nvSpPr>
            <p:cNvPr id="8" name="Freeform 7"/>
            <p:cNvSpPr/>
            <p:nvPr/>
          </p:nvSpPr>
          <p:spPr>
            <a:xfrm>
              <a:off x="3389553" y="1519567"/>
              <a:ext cx="4685385" cy="4685385"/>
            </a:xfrm>
            <a:custGeom>
              <a:avLst/>
              <a:gdLst>
                <a:gd name="connsiteX0" fmla="*/ 2342693 w 4685385"/>
                <a:gd name="connsiteY0" fmla="*/ 4685385 h 4685385"/>
                <a:gd name="connsiteX1" fmla="*/ 313861 w 4685385"/>
                <a:gd name="connsiteY1" fmla="*/ 3514039 h 4685385"/>
                <a:gd name="connsiteX2" fmla="*/ 2342693 w 4685385"/>
                <a:gd name="connsiteY2" fmla="*/ 2342693 h 4685385"/>
                <a:gd name="connsiteX3" fmla="*/ 2342693 w 4685385"/>
                <a:gd name="connsiteY3" fmla="*/ 4685385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2342693" y="4685385"/>
                  </a:moveTo>
                  <a:cubicBezTo>
                    <a:pt x="1505729" y="4685385"/>
                    <a:pt x="732343" y="4238870"/>
                    <a:pt x="313861" y="3514039"/>
                  </a:cubicBezTo>
                  <a:lnTo>
                    <a:pt x="2342693" y="2342693"/>
                  </a:lnTo>
                  <a:lnTo>
                    <a:pt x="2342693" y="4685385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9412" tIns="3191940" rIns="2479649" bIns="596013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Data Validation</a:t>
              </a:r>
            </a:p>
          </p:txBody>
        </p:sp>
        <p:sp>
          <p:nvSpPr>
            <p:cNvPr id="9" name="Freeform 8"/>
            <p:cNvSpPr/>
            <p:nvPr/>
          </p:nvSpPr>
          <p:spPr>
            <a:xfrm>
              <a:off x="3333775" y="1423071"/>
              <a:ext cx="4685385" cy="4685385"/>
            </a:xfrm>
            <a:custGeom>
              <a:avLst/>
              <a:gdLst>
                <a:gd name="connsiteX0" fmla="*/ 313861 w 4685385"/>
                <a:gd name="connsiteY0" fmla="*/ 3514039 h 4685385"/>
                <a:gd name="connsiteX1" fmla="*/ 313861 w 4685385"/>
                <a:gd name="connsiteY1" fmla="*/ 1171346 h 4685385"/>
                <a:gd name="connsiteX2" fmla="*/ 2342693 w 4685385"/>
                <a:gd name="connsiteY2" fmla="*/ 2342693 h 4685385"/>
                <a:gd name="connsiteX3" fmla="*/ 313861 w 4685385"/>
                <a:gd name="connsiteY3" fmla="*/ 3514039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313861" y="3514039"/>
                  </a:moveTo>
                  <a:cubicBezTo>
                    <a:pt x="-104621" y="2789207"/>
                    <a:pt x="-104621" y="1896178"/>
                    <a:pt x="313861" y="1171346"/>
                  </a:cubicBezTo>
                  <a:lnTo>
                    <a:pt x="2342693" y="2342693"/>
                  </a:lnTo>
                  <a:lnTo>
                    <a:pt x="313861" y="351403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8513" tIns="1921865" rIns="3204769" bIns="1893977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Substantive Use</a:t>
              </a:r>
            </a:p>
          </p:txBody>
        </p:sp>
        <p:sp>
          <p:nvSpPr>
            <p:cNvPr id="10" name="Freeform 9"/>
            <p:cNvSpPr/>
            <p:nvPr/>
          </p:nvSpPr>
          <p:spPr>
            <a:xfrm>
              <a:off x="3389553" y="1326574"/>
              <a:ext cx="4685385" cy="4685385"/>
            </a:xfrm>
            <a:custGeom>
              <a:avLst/>
              <a:gdLst>
                <a:gd name="connsiteX0" fmla="*/ 313861 w 4685385"/>
                <a:gd name="connsiteY0" fmla="*/ 1171346 h 4685385"/>
                <a:gd name="connsiteX1" fmla="*/ 2342693 w 4685385"/>
                <a:gd name="connsiteY1" fmla="*/ -1 h 4685385"/>
                <a:gd name="connsiteX2" fmla="*/ 2342693 w 4685385"/>
                <a:gd name="connsiteY2" fmla="*/ 2342693 h 4685385"/>
                <a:gd name="connsiteX3" fmla="*/ 313861 w 4685385"/>
                <a:gd name="connsiteY3" fmla="*/ 1171346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313861" y="1171346"/>
                  </a:moveTo>
                  <a:cubicBezTo>
                    <a:pt x="732343" y="446514"/>
                    <a:pt x="1505729" y="-1"/>
                    <a:pt x="2342693" y="-1"/>
                  </a:cubicBezTo>
                  <a:lnTo>
                    <a:pt x="2342693" y="2342693"/>
                  </a:lnTo>
                  <a:lnTo>
                    <a:pt x="313861" y="1171346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9412" tIns="623902" rIns="2479649" bIns="3164051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Data Definition</a:t>
              </a:r>
            </a:p>
          </p:txBody>
        </p:sp>
        <p:sp>
          <p:nvSpPr>
            <p:cNvPr id="11" name="Circular Arrow 10"/>
            <p:cNvSpPr/>
            <p:nvPr/>
          </p:nvSpPr>
          <p:spPr>
            <a:xfrm>
              <a:off x="3210891" y="1036526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19472472"/>
                <a:gd name="adj4" fmla="val 16200251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Circular Arrow 11"/>
            <p:cNvSpPr/>
            <p:nvPr/>
          </p:nvSpPr>
          <p:spPr>
            <a:xfrm>
              <a:off x="3266670" y="1133023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1472472"/>
                <a:gd name="adj4" fmla="val 19800000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Circular Arrow 12"/>
            <p:cNvSpPr/>
            <p:nvPr/>
          </p:nvSpPr>
          <p:spPr>
            <a:xfrm>
              <a:off x="3210891" y="1229520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5072221"/>
                <a:gd name="adj4" fmla="val 1800000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Circular Arrow 13"/>
            <p:cNvSpPr/>
            <p:nvPr/>
          </p:nvSpPr>
          <p:spPr>
            <a:xfrm>
              <a:off x="3099677" y="1229520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8672472"/>
                <a:gd name="adj4" fmla="val 5400251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Circular Arrow 14"/>
            <p:cNvSpPr/>
            <p:nvPr/>
          </p:nvSpPr>
          <p:spPr>
            <a:xfrm>
              <a:off x="3043898" y="1133023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12272472"/>
                <a:gd name="adj4" fmla="val 9000000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Circular Arrow 15"/>
            <p:cNvSpPr/>
            <p:nvPr/>
          </p:nvSpPr>
          <p:spPr>
            <a:xfrm>
              <a:off x="3099677" y="1036526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15872221"/>
                <a:gd name="adj4" fmla="val 12600000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359961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Defining your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2019"/>
            <a:ext cx="10515600" cy="12211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Everything in the patient record </a:t>
            </a:r>
            <a:br>
              <a:rPr lang="en-US" sz="3600" dirty="0"/>
            </a:br>
            <a:r>
              <a:rPr lang="en-US" sz="3600" dirty="0"/>
              <a:t>has a definition! 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6703748" y="1312468"/>
            <a:ext cx="5488252" cy="5458474"/>
            <a:chOff x="3043898" y="1036526"/>
            <a:chExt cx="5488252" cy="5458474"/>
          </a:xfrm>
        </p:grpSpPr>
        <p:sp>
          <p:nvSpPr>
            <p:cNvPr id="33" name="Freeform 32"/>
            <p:cNvSpPr/>
            <p:nvPr/>
          </p:nvSpPr>
          <p:spPr>
            <a:xfrm>
              <a:off x="3501110" y="1326574"/>
              <a:ext cx="4685385" cy="4685385"/>
            </a:xfrm>
            <a:custGeom>
              <a:avLst/>
              <a:gdLst>
                <a:gd name="connsiteX0" fmla="*/ 2342692 w 4685385"/>
                <a:gd name="connsiteY0" fmla="*/ 0 h 4685385"/>
                <a:gd name="connsiteX1" fmla="*/ 4371524 w 4685385"/>
                <a:gd name="connsiteY1" fmla="*/ 1171346 h 4685385"/>
                <a:gd name="connsiteX2" fmla="*/ 2342693 w 4685385"/>
                <a:gd name="connsiteY2" fmla="*/ 2342693 h 4685385"/>
                <a:gd name="connsiteX3" fmla="*/ 2342692 w 4685385"/>
                <a:gd name="connsiteY3" fmla="*/ 0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2342692" y="0"/>
                  </a:moveTo>
                  <a:cubicBezTo>
                    <a:pt x="3179656" y="0"/>
                    <a:pt x="3953042" y="446515"/>
                    <a:pt x="4371524" y="1171346"/>
                  </a:cubicBezTo>
                  <a:lnTo>
                    <a:pt x="2342693" y="2342693"/>
                  </a:lnTo>
                  <a:cubicBezTo>
                    <a:pt x="2342693" y="1561795"/>
                    <a:pt x="2342692" y="780898"/>
                    <a:pt x="2342692" y="0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79650" tIns="623902" rIns="1029411" bIns="3164051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/>
                <a:t>EHR</a:t>
              </a:r>
            </a:p>
          </p:txBody>
        </p:sp>
        <p:sp>
          <p:nvSpPr>
            <p:cNvPr id="34" name="Freeform 33"/>
            <p:cNvSpPr/>
            <p:nvPr/>
          </p:nvSpPr>
          <p:spPr>
            <a:xfrm>
              <a:off x="3556888" y="1423071"/>
              <a:ext cx="4685385" cy="4685385"/>
            </a:xfrm>
            <a:custGeom>
              <a:avLst/>
              <a:gdLst>
                <a:gd name="connsiteX0" fmla="*/ 4371524 w 4685385"/>
                <a:gd name="connsiteY0" fmla="*/ 1171346 h 4685385"/>
                <a:gd name="connsiteX1" fmla="*/ 4371524 w 4685385"/>
                <a:gd name="connsiteY1" fmla="*/ 3514039 h 4685385"/>
                <a:gd name="connsiteX2" fmla="*/ 2342693 w 4685385"/>
                <a:gd name="connsiteY2" fmla="*/ 2342693 h 4685385"/>
                <a:gd name="connsiteX3" fmla="*/ 4371524 w 4685385"/>
                <a:gd name="connsiteY3" fmla="*/ 1171346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4371524" y="1171346"/>
                  </a:moveTo>
                  <a:cubicBezTo>
                    <a:pt x="4790006" y="1896178"/>
                    <a:pt x="4790006" y="2789207"/>
                    <a:pt x="4371524" y="3514039"/>
                  </a:cubicBezTo>
                  <a:lnTo>
                    <a:pt x="2342693" y="2342693"/>
                  </a:lnTo>
                  <a:lnTo>
                    <a:pt x="4371524" y="117134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04769" tIns="1921865" rIns="248513" bIns="1893977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/>
                <a:t>Clinical Workflow</a:t>
              </a:r>
            </a:p>
          </p:txBody>
        </p:sp>
        <p:sp>
          <p:nvSpPr>
            <p:cNvPr id="35" name="Freeform 34"/>
            <p:cNvSpPr/>
            <p:nvPr/>
          </p:nvSpPr>
          <p:spPr>
            <a:xfrm>
              <a:off x="3501110" y="1519567"/>
              <a:ext cx="4685385" cy="4685385"/>
            </a:xfrm>
            <a:custGeom>
              <a:avLst/>
              <a:gdLst>
                <a:gd name="connsiteX0" fmla="*/ 4371524 w 4685385"/>
                <a:gd name="connsiteY0" fmla="*/ 3514039 h 4685385"/>
                <a:gd name="connsiteX1" fmla="*/ 2342692 w 4685385"/>
                <a:gd name="connsiteY1" fmla="*/ 4685386 h 4685385"/>
                <a:gd name="connsiteX2" fmla="*/ 2342693 w 4685385"/>
                <a:gd name="connsiteY2" fmla="*/ 2342693 h 4685385"/>
                <a:gd name="connsiteX3" fmla="*/ 4371524 w 4685385"/>
                <a:gd name="connsiteY3" fmla="*/ 3514039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4371524" y="3514039"/>
                  </a:moveTo>
                  <a:cubicBezTo>
                    <a:pt x="3953042" y="4238871"/>
                    <a:pt x="3179656" y="4685386"/>
                    <a:pt x="2342692" y="4685386"/>
                  </a:cubicBezTo>
                  <a:cubicBezTo>
                    <a:pt x="2342692" y="3904488"/>
                    <a:pt x="2342693" y="3123591"/>
                    <a:pt x="2342693" y="2342693"/>
                  </a:cubicBezTo>
                  <a:lnTo>
                    <a:pt x="4371524" y="351403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79650" tIns="3191940" rIns="1029411" bIns="596013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/>
                <a:t>Data Capture</a:t>
              </a:r>
            </a:p>
          </p:txBody>
        </p:sp>
        <p:sp>
          <p:nvSpPr>
            <p:cNvPr id="36" name="Freeform 35"/>
            <p:cNvSpPr/>
            <p:nvPr/>
          </p:nvSpPr>
          <p:spPr>
            <a:xfrm>
              <a:off x="3389553" y="1519567"/>
              <a:ext cx="4685385" cy="4685385"/>
            </a:xfrm>
            <a:custGeom>
              <a:avLst/>
              <a:gdLst>
                <a:gd name="connsiteX0" fmla="*/ 2342693 w 4685385"/>
                <a:gd name="connsiteY0" fmla="*/ 4685385 h 4685385"/>
                <a:gd name="connsiteX1" fmla="*/ 313861 w 4685385"/>
                <a:gd name="connsiteY1" fmla="*/ 3514039 h 4685385"/>
                <a:gd name="connsiteX2" fmla="*/ 2342693 w 4685385"/>
                <a:gd name="connsiteY2" fmla="*/ 2342693 h 4685385"/>
                <a:gd name="connsiteX3" fmla="*/ 2342693 w 4685385"/>
                <a:gd name="connsiteY3" fmla="*/ 4685385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2342693" y="4685385"/>
                  </a:moveTo>
                  <a:cubicBezTo>
                    <a:pt x="1505729" y="4685385"/>
                    <a:pt x="732343" y="4238870"/>
                    <a:pt x="313861" y="3514039"/>
                  </a:cubicBezTo>
                  <a:lnTo>
                    <a:pt x="2342693" y="2342693"/>
                  </a:lnTo>
                  <a:lnTo>
                    <a:pt x="2342693" y="4685385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9412" tIns="3191940" rIns="2479649" bIns="596013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/>
                <a:t>Data Validation</a:t>
              </a:r>
            </a:p>
          </p:txBody>
        </p:sp>
        <p:sp>
          <p:nvSpPr>
            <p:cNvPr id="37" name="Freeform 36"/>
            <p:cNvSpPr/>
            <p:nvPr/>
          </p:nvSpPr>
          <p:spPr>
            <a:xfrm>
              <a:off x="3333775" y="1423071"/>
              <a:ext cx="4685385" cy="4685385"/>
            </a:xfrm>
            <a:custGeom>
              <a:avLst/>
              <a:gdLst>
                <a:gd name="connsiteX0" fmla="*/ 313861 w 4685385"/>
                <a:gd name="connsiteY0" fmla="*/ 3514039 h 4685385"/>
                <a:gd name="connsiteX1" fmla="*/ 313861 w 4685385"/>
                <a:gd name="connsiteY1" fmla="*/ 1171346 h 4685385"/>
                <a:gd name="connsiteX2" fmla="*/ 2342693 w 4685385"/>
                <a:gd name="connsiteY2" fmla="*/ 2342693 h 4685385"/>
                <a:gd name="connsiteX3" fmla="*/ 313861 w 4685385"/>
                <a:gd name="connsiteY3" fmla="*/ 3514039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313861" y="3514039"/>
                  </a:moveTo>
                  <a:cubicBezTo>
                    <a:pt x="-104621" y="2789207"/>
                    <a:pt x="-104621" y="1896178"/>
                    <a:pt x="313861" y="1171346"/>
                  </a:cubicBezTo>
                  <a:lnTo>
                    <a:pt x="2342693" y="2342693"/>
                  </a:lnTo>
                  <a:lnTo>
                    <a:pt x="313861" y="351403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8513" tIns="1921865" rIns="3204769" bIns="1893977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/>
                <a:t>Substantive Use</a:t>
              </a:r>
            </a:p>
          </p:txBody>
        </p:sp>
        <p:sp>
          <p:nvSpPr>
            <p:cNvPr id="38" name="Freeform 37"/>
            <p:cNvSpPr/>
            <p:nvPr/>
          </p:nvSpPr>
          <p:spPr>
            <a:xfrm>
              <a:off x="3389553" y="1326573"/>
              <a:ext cx="4685385" cy="4685386"/>
            </a:xfrm>
            <a:custGeom>
              <a:avLst/>
              <a:gdLst>
                <a:gd name="connsiteX0" fmla="*/ 313861 w 4685385"/>
                <a:gd name="connsiteY0" fmla="*/ 1171346 h 4685385"/>
                <a:gd name="connsiteX1" fmla="*/ 2342693 w 4685385"/>
                <a:gd name="connsiteY1" fmla="*/ -1 h 4685385"/>
                <a:gd name="connsiteX2" fmla="*/ 2342693 w 4685385"/>
                <a:gd name="connsiteY2" fmla="*/ 2342693 h 4685385"/>
                <a:gd name="connsiteX3" fmla="*/ 313861 w 4685385"/>
                <a:gd name="connsiteY3" fmla="*/ 1171346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313861" y="1171346"/>
                  </a:moveTo>
                  <a:cubicBezTo>
                    <a:pt x="732343" y="446514"/>
                    <a:pt x="1505729" y="-1"/>
                    <a:pt x="2342693" y="-1"/>
                  </a:cubicBezTo>
                  <a:lnTo>
                    <a:pt x="2342693" y="2342693"/>
                  </a:lnTo>
                  <a:lnTo>
                    <a:pt x="313861" y="1171346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9412" tIns="623902" rIns="2479649" bIns="3164051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/>
                <a:t>Data Definition</a:t>
              </a:r>
            </a:p>
          </p:txBody>
        </p:sp>
        <p:sp>
          <p:nvSpPr>
            <p:cNvPr id="39" name="Circular Arrow 38"/>
            <p:cNvSpPr/>
            <p:nvPr/>
          </p:nvSpPr>
          <p:spPr>
            <a:xfrm>
              <a:off x="3210891" y="1036526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19472472"/>
                <a:gd name="adj4" fmla="val 16200251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Circular Arrow 39"/>
            <p:cNvSpPr/>
            <p:nvPr/>
          </p:nvSpPr>
          <p:spPr>
            <a:xfrm>
              <a:off x="3266670" y="1133023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1472472"/>
                <a:gd name="adj4" fmla="val 19800000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Circular Arrow 40"/>
            <p:cNvSpPr/>
            <p:nvPr/>
          </p:nvSpPr>
          <p:spPr>
            <a:xfrm>
              <a:off x="3210891" y="1229520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5072221"/>
                <a:gd name="adj4" fmla="val 1800000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Circular Arrow 41"/>
            <p:cNvSpPr/>
            <p:nvPr/>
          </p:nvSpPr>
          <p:spPr>
            <a:xfrm>
              <a:off x="3099677" y="1229520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8672472"/>
                <a:gd name="adj4" fmla="val 5400251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Circular Arrow 42"/>
            <p:cNvSpPr/>
            <p:nvPr/>
          </p:nvSpPr>
          <p:spPr>
            <a:xfrm>
              <a:off x="3043898" y="1133023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12272472"/>
                <a:gd name="adj4" fmla="val 9000000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Circular Arrow 43"/>
            <p:cNvSpPr/>
            <p:nvPr/>
          </p:nvSpPr>
          <p:spPr>
            <a:xfrm>
              <a:off x="3099677" y="1036526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15872221"/>
                <a:gd name="adj4" fmla="val 12600000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17" name="Content Placeholder 2"/>
          <p:cNvSpPr txBox="1">
            <a:spLocks/>
          </p:cNvSpPr>
          <p:nvPr/>
        </p:nvSpPr>
        <p:spPr>
          <a:xfrm>
            <a:off x="838200" y="3189594"/>
            <a:ext cx="10515600" cy="1992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The more explicit you make 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your definitions, the more 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consistent you’ll be</a:t>
            </a:r>
          </a:p>
          <a:p>
            <a:pPr marL="0" indent="0">
              <a:buNone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610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Hypertension (CMS165v5; NQF 0018)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Active Patients</a:t>
            </a:r>
          </a:p>
          <a:p>
            <a:r>
              <a:rPr lang="en-US" dirty="0"/>
              <a:t>Patients age 18-85</a:t>
            </a:r>
          </a:p>
          <a:p>
            <a:r>
              <a:rPr lang="en-US" dirty="0"/>
              <a:t>Hypertension diagnosis</a:t>
            </a:r>
          </a:p>
          <a:p>
            <a:r>
              <a:rPr lang="en-US" dirty="0"/>
              <a:t>BP &lt;140/90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Excluding</a:t>
            </a:r>
          </a:p>
          <a:p>
            <a:r>
              <a:rPr lang="en-US" dirty="0"/>
              <a:t>Pregnant patients</a:t>
            </a:r>
          </a:p>
          <a:p>
            <a:r>
              <a:rPr lang="en-US" dirty="0"/>
              <a:t>Patients with ESRD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6703748" y="1312468"/>
            <a:ext cx="5488252" cy="5458474"/>
            <a:chOff x="3043898" y="1036526"/>
            <a:chExt cx="5488252" cy="5458474"/>
          </a:xfrm>
        </p:grpSpPr>
        <p:sp>
          <p:nvSpPr>
            <p:cNvPr id="33" name="Freeform 32"/>
            <p:cNvSpPr/>
            <p:nvPr/>
          </p:nvSpPr>
          <p:spPr>
            <a:xfrm>
              <a:off x="3501110" y="1326574"/>
              <a:ext cx="4685385" cy="4685385"/>
            </a:xfrm>
            <a:custGeom>
              <a:avLst/>
              <a:gdLst>
                <a:gd name="connsiteX0" fmla="*/ 2342692 w 4685385"/>
                <a:gd name="connsiteY0" fmla="*/ 0 h 4685385"/>
                <a:gd name="connsiteX1" fmla="*/ 4371524 w 4685385"/>
                <a:gd name="connsiteY1" fmla="*/ 1171346 h 4685385"/>
                <a:gd name="connsiteX2" fmla="*/ 2342693 w 4685385"/>
                <a:gd name="connsiteY2" fmla="*/ 2342693 h 4685385"/>
                <a:gd name="connsiteX3" fmla="*/ 2342692 w 4685385"/>
                <a:gd name="connsiteY3" fmla="*/ 0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2342692" y="0"/>
                  </a:moveTo>
                  <a:cubicBezTo>
                    <a:pt x="3179656" y="0"/>
                    <a:pt x="3953042" y="446515"/>
                    <a:pt x="4371524" y="1171346"/>
                  </a:cubicBezTo>
                  <a:lnTo>
                    <a:pt x="2342693" y="2342693"/>
                  </a:lnTo>
                  <a:cubicBezTo>
                    <a:pt x="2342693" y="1561795"/>
                    <a:pt x="2342692" y="780898"/>
                    <a:pt x="2342692" y="0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79650" tIns="623902" rIns="1029411" bIns="3164051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/>
                <a:t>EHR</a:t>
              </a:r>
            </a:p>
          </p:txBody>
        </p:sp>
        <p:sp>
          <p:nvSpPr>
            <p:cNvPr id="34" name="Freeform 33"/>
            <p:cNvSpPr/>
            <p:nvPr/>
          </p:nvSpPr>
          <p:spPr>
            <a:xfrm>
              <a:off x="3556888" y="1423071"/>
              <a:ext cx="4685385" cy="4685385"/>
            </a:xfrm>
            <a:custGeom>
              <a:avLst/>
              <a:gdLst>
                <a:gd name="connsiteX0" fmla="*/ 4371524 w 4685385"/>
                <a:gd name="connsiteY0" fmla="*/ 1171346 h 4685385"/>
                <a:gd name="connsiteX1" fmla="*/ 4371524 w 4685385"/>
                <a:gd name="connsiteY1" fmla="*/ 3514039 h 4685385"/>
                <a:gd name="connsiteX2" fmla="*/ 2342693 w 4685385"/>
                <a:gd name="connsiteY2" fmla="*/ 2342693 h 4685385"/>
                <a:gd name="connsiteX3" fmla="*/ 4371524 w 4685385"/>
                <a:gd name="connsiteY3" fmla="*/ 1171346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4371524" y="1171346"/>
                  </a:moveTo>
                  <a:cubicBezTo>
                    <a:pt x="4790006" y="1896178"/>
                    <a:pt x="4790006" y="2789207"/>
                    <a:pt x="4371524" y="3514039"/>
                  </a:cubicBezTo>
                  <a:lnTo>
                    <a:pt x="2342693" y="2342693"/>
                  </a:lnTo>
                  <a:lnTo>
                    <a:pt x="4371524" y="117134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04769" tIns="1921865" rIns="248513" bIns="1893977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/>
                <a:t>Clinical Workflow</a:t>
              </a:r>
            </a:p>
          </p:txBody>
        </p:sp>
        <p:sp>
          <p:nvSpPr>
            <p:cNvPr id="35" name="Freeform 34"/>
            <p:cNvSpPr/>
            <p:nvPr/>
          </p:nvSpPr>
          <p:spPr>
            <a:xfrm>
              <a:off x="3501110" y="1519567"/>
              <a:ext cx="4685385" cy="4685385"/>
            </a:xfrm>
            <a:custGeom>
              <a:avLst/>
              <a:gdLst>
                <a:gd name="connsiteX0" fmla="*/ 4371524 w 4685385"/>
                <a:gd name="connsiteY0" fmla="*/ 3514039 h 4685385"/>
                <a:gd name="connsiteX1" fmla="*/ 2342692 w 4685385"/>
                <a:gd name="connsiteY1" fmla="*/ 4685386 h 4685385"/>
                <a:gd name="connsiteX2" fmla="*/ 2342693 w 4685385"/>
                <a:gd name="connsiteY2" fmla="*/ 2342693 h 4685385"/>
                <a:gd name="connsiteX3" fmla="*/ 4371524 w 4685385"/>
                <a:gd name="connsiteY3" fmla="*/ 3514039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4371524" y="3514039"/>
                  </a:moveTo>
                  <a:cubicBezTo>
                    <a:pt x="3953042" y="4238871"/>
                    <a:pt x="3179656" y="4685386"/>
                    <a:pt x="2342692" y="4685386"/>
                  </a:cubicBezTo>
                  <a:cubicBezTo>
                    <a:pt x="2342692" y="3904488"/>
                    <a:pt x="2342693" y="3123591"/>
                    <a:pt x="2342693" y="2342693"/>
                  </a:cubicBezTo>
                  <a:lnTo>
                    <a:pt x="4371524" y="351403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79650" tIns="3191940" rIns="1029411" bIns="596013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/>
                <a:t>Data Capture</a:t>
              </a:r>
            </a:p>
          </p:txBody>
        </p:sp>
        <p:sp>
          <p:nvSpPr>
            <p:cNvPr id="36" name="Freeform 35"/>
            <p:cNvSpPr/>
            <p:nvPr/>
          </p:nvSpPr>
          <p:spPr>
            <a:xfrm>
              <a:off x="3389553" y="1519567"/>
              <a:ext cx="4685385" cy="4685385"/>
            </a:xfrm>
            <a:custGeom>
              <a:avLst/>
              <a:gdLst>
                <a:gd name="connsiteX0" fmla="*/ 2342693 w 4685385"/>
                <a:gd name="connsiteY0" fmla="*/ 4685385 h 4685385"/>
                <a:gd name="connsiteX1" fmla="*/ 313861 w 4685385"/>
                <a:gd name="connsiteY1" fmla="*/ 3514039 h 4685385"/>
                <a:gd name="connsiteX2" fmla="*/ 2342693 w 4685385"/>
                <a:gd name="connsiteY2" fmla="*/ 2342693 h 4685385"/>
                <a:gd name="connsiteX3" fmla="*/ 2342693 w 4685385"/>
                <a:gd name="connsiteY3" fmla="*/ 4685385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2342693" y="4685385"/>
                  </a:moveTo>
                  <a:cubicBezTo>
                    <a:pt x="1505729" y="4685385"/>
                    <a:pt x="732343" y="4238870"/>
                    <a:pt x="313861" y="3514039"/>
                  </a:cubicBezTo>
                  <a:lnTo>
                    <a:pt x="2342693" y="2342693"/>
                  </a:lnTo>
                  <a:lnTo>
                    <a:pt x="2342693" y="4685385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9412" tIns="3191940" rIns="2479649" bIns="596013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/>
                <a:t>Data Validation</a:t>
              </a:r>
            </a:p>
          </p:txBody>
        </p:sp>
        <p:sp>
          <p:nvSpPr>
            <p:cNvPr id="37" name="Freeform 36"/>
            <p:cNvSpPr/>
            <p:nvPr/>
          </p:nvSpPr>
          <p:spPr>
            <a:xfrm>
              <a:off x="3333775" y="1423071"/>
              <a:ext cx="4685385" cy="4685385"/>
            </a:xfrm>
            <a:custGeom>
              <a:avLst/>
              <a:gdLst>
                <a:gd name="connsiteX0" fmla="*/ 313861 w 4685385"/>
                <a:gd name="connsiteY0" fmla="*/ 3514039 h 4685385"/>
                <a:gd name="connsiteX1" fmla="*/ 313861 w 4685385"/>
                <a:gd name="connsiteY1" fmla="*/ 1171346 h 4685385"/>
                <a:gd name="connsiteX2" fmla="*/ 2342693 w 4685385"/>
                <a:gd name="connsiteY2" fmla="*/ 2342693 h 4685385"/>
                <a:gd name="connsiteX3" fmla="*/ 313861 w 4685385"/>
                <a:gd name="connsiteY3" fmla="*/ 3514039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313861" y="3514039"/>
                  </a:moveTo>
                  <a:cubicBezTo>
                    <a:pt x="-104621" y="2789207"/>
                    <a:pt x="-104621" y="1896178"/>
                    <a:pt x="313861" y="1171346"/>
                  </a:cubicBezTo>
                  <a:lnTo>
                    <a:pt x="2342693" y="2342693"/>
                  </a:lnTo>
                  <a:lnTo>
                    <a:pt x="313861" y="351403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8513" tIns="1921865" rIns="3204769" bIns="1893977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/>
                <a:t>Substantive Use</a:t>
              </a:r>
            </a:p>
          </p:txBody>
        </p:sp>
        <p:sp>
          <p:nvSpPr>
            <p:cNvPr id="38" name="Freeform 37"/>
            <p:cNvSpPr/>
            <p:nvPr/>
          </p:nvSpPr>
          <p:spPr>
            <a:xfrm>
              <a:off x="3389553" y="1326573"/>
              <a:ext cx="4685385" cy="4685386"/>
            </a:xfrm>
            <a:custGeom>
              <a:avLst/>
              <a:gdLst>
                <a:gd name="connsiteX0" fmla="*/ 313861 w 4685385"/>
                <a:gd name="connsiteY0" fmla="*/ 1171346 h 4685385"/>
                <a:gd name="connsiteX1" fmla="*/ 2342693 w 4685385"/>
                <a:gd name="connsiteY1" fmla="*/ -1 h 4685385"/>
                <a:gd name="connsiteX2" fmla="*/ 2342693 w 4685385"/>
                <a:gd name="connsiteY2" fmla="*/ 2342693 h 4685385"/>
                <a:gd name="connsiteX3" fmla="*/ 313861 w 4685385"/>
                <a:gd name="connsiteY3" fmla="*/ 1171346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313861" y="1171346"/>
                  </a:moveTo>
                  <a:cubicBezTo>
                    <a:pt x="732343" y="446514"/>
                    <a:pt x="1505729" y="-1"/>
                    <a:pt x="2342693" y="-1"/>
                  </a:cubicBezTo>
                  <a:lnTo>
                    <a:pt x="2342693" y="2342693"/>
                  </a:lnTo>
                  <a:lnTo>
                    <a:pt x="313861" y="1171346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9412" tIns="623902" rIns="2479649" bIns="3164051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/>
                <a:t>Data Definition</a:t>
              </a:r>
            </a:p>
          </p:txBody>
        </p:sp>
        <p:sp>
          <p:nvSpPr>
            <p:cNvPr id="39" name="Circular Arrow 38"/>
            <p:cNvSpPr/>
            <p:nvPr/>
          </p:nvSpPr>
          <p:spPr>
            <a:xfrm>
              <a:off x="3210891" y="1036526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19472472"/>
                <a:gd name="adj4" fmla="val 16200251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Circular Arrow 39"/>
            <p:cNvSpPr/>
            <p:nvPr/>
          </p:nvSpPr>
          <p:spPr>
            <a:xfrm>
              <a:off x="3266670" y="1133023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1472472"/>
                <a:gd name="adj4" fmla="val 19800000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Circular Arrow 40"/>
            <p:cNvSpPr/>
            <p:nvPr/>
          </p:nvSpPr>
          <p:spPr>
            <a:xfrm>
              <a:off x="3210891" y="1229520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5072221"/>
                <a:gd name="adj4" fmla="val 1800000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Circular Arrow 41"/>
            <p:cNvSpPr/>
            <p:nvPr/>
          </p:nvSpPr>
          <p:spPr>
            <a:xfrm>
              <a:off x="3099677" y="1229520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8672472"/>
                <a:gd name="adj4" fmla="val 5400251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Circular Arrow 42"/>
            <p:cNvSpPr/>
            <p:nvPr/>
          </p:nvSpPr>
          <p:spPr>
            <a:xfrm>
              <a:off x="3043898" y="1133023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12272472"/>
                <a:gd name="adj4" fmla="val 9000000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Circular Arrow 43"/>
            <p:cNvSpPr/>
            <p:nvPr/>
          </p:nvSpPr>
          <p:spPr>
            <a:xfrm>
              <a:off x="3099677" y="1036526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15872221"/>
                <a:gd name="adj4" fmla="val 12600000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45" name="Left Arrow 44"/>
          <p:cNvSpPr/>
          <p:nvPr/>
        </p:nvSpPr>
        <p:spPr>
          <a:xfrm>
            <a:off x="3733800" y="1801739"/>
            <a:ext cx="628650" cy="290047"/>
          </a:xfrm>
          <a:prstGeom prst="lef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4513668" y="1788718"/>
            <a:ext cx="127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Age</a:t>
            </a:r>
          </a:p>
        </p:txBody>
      </p:sp>
      <p:sp>
        <p:nvSpPr>
          <p:cNvPr id="47" name="Left Arrow 46"/>
          <p:cNvSpPr/>
          <p:nvPr/>
        </p:nvSpPr>
        <p:spPr>
          <a:xfrm>
            <a:off x="4434626" y="2281093"/>
            <a:ext cx="628650" cy="290047"/>
          </a:xfrm>
          <a:prstGeom prst="lef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5214494" y="2268072"/>
            <a:ext cx="127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Diagnosis</a:t>
            </a:r>
          </a:p>
        </p:txBody>
      </p:sp>
      <p:sp>
        <p:nvSpPr>
          <p:cNvPr id="49" name="Left Arrow 48"/>
          <p:cNvSpPr/>
          <p:nvPr/>
        </p:nvSpPr>
        <p:spPr>
          <a:xfrm>
            <a:off x="2798285" y="2787323"/>
            <a:ext cx="628650" cy="290047"/>
          </a:xfrm>
          <a:prstGeom prst="lef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3522733" y="2760447"/>
            <a:ext cx="127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Vitals</a:t>
            </a:r>
          </a:p>
        </p:txBody>
      </p:sp>
      <p:sp>
        <p:nvSpPr>
          <p:cNvPr id="51" name="Left Arrow 50"/>
          <p:cNvSpPr/>
          <p:nvPr/>
        </p:nvSpPr>
        <p:spPr>
          <a:xfrm>
            <a:off x="3966083" y="4090437"/>
            <a:ext cx="628650" cy="290047"/>
          </a:xfrm>
          <a:prstGeom prst="lef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4745951" y="4077416"/>
            <a:ext cx="127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Diagnosis</a:t>
            </a:r>
          </a:p>
        </p:txBody>
      </p:sp>
      <p:sp>
        <p:nvSpPr>
          <p:cNvPr id="53" name="Left Arrow 52"/>
          <p:cNvSpPr/>
          <p:nvPr/>
        </p:nvSpPr>
        <p:spPr>
          <a:xfrm>
            <a:off x="3966083" y="4575588"/>
            <a:ext cx="628650" cy="290047"/>
          </a:xfrm>
          <a:prstGeom prst="lef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4745951" y="4562567"/>
            <a:ext cx="127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Diagnosis</a:t>
            </a:r>
          </a:p>
        </p:txBody>
      </p:sp>
      <p:sp>
        <p:nvSpPr>
          <p:cNvPr id="55" name="Left Arrow 54"/>
          <p:cNvSpPr/>
          <p:nvPr/>
        </p:nvSpPr>
        <p:spPr>
          <a:xfrm>
            <a:off x="3371515" y="1344945"/>
            <a:ext cx="628650" cy="290047"/>
          </a:xfrm>
          <a:prstGeom prst="lef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4151383" y="1331924"/>
            <a:ext cx="1881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Date of last visit</a:t>
            </a:r>
          </a:p>
        </p:txBody>
      </p:sp>
    </p:spTree>
    <p:extLst>
      <p:ext uri="{BB962C8B-B14F-4D97-AF65-F5344CB8AC3E}">
        <p14:creationId xmlns:p14="http://schemas.microsoft.com/office/powerpoint/2010/main" val="42823048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479426"/>
            <a:ext cx="11186807" cy="74401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Colorectal Cancer Screening </a:t>
            </a:r>
            <a:r>
              <a:rPr lang="en-US" dirty="0"/>
              <a:t>(CMS130v5; </a:t>
            </a:r>
            <a:r>
              <a:rPr lang="en-US" dirty="0" err="1"/>
              <a:t>NQF</a:t>
            </a:r>
            <a:r>
              <a:rPr lang="en-US" dirty="0"/>
              <a:t> 34)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12469"/>
            <a:ext cx="10515600" cy="333573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Active Patients</a:t>
            </a:r>
          </a:p>
          <a:p>
            <a:r>
              <a:rPr lang="en-US" dirty="0"/>
              <a:t>Patients age 50-75</a:t>
            </a:r>
          </a:p>
          <a:p>
            <a:r>
              <a:rPr lang="en-US" dirty="0"/>
              <a:t>Documented screening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Excluding</a:t>
            </a:r>
          </a:p>
          <a:p>
            <a:r>
              <a:rPr lang="en-US" dirty="0"/>
              <a:t>Patients who had colorectal cancer </a:t>
            </a:r>
            <a:br>
              <a:rPr lang="en-US" dirty="0"/>
            </a:br>
            <a:r>
              <a:rPr lang="en-US" dirty="0"/>
              <a:t>or colectomy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6703748" y="1312468"/>
            <a:ext cx="5488252" cy="5458474"/>
            <a:chOff x="3043898" y="1036526"/>
            <a:chExt cx="5488252" cy="5458474"/>
          </a:xfrm>
        </p:grpSpPr>
        <p:sp>
          <p:nvSpPr>
            <p:cNvPr id="33" name="Freeform 32"/>
            <p:cNvSpPr/>
            <p:nvPr/>
          </p:nvSpPr>
          <p:spPr>
            <a:xfrm>
              <a:off x="3501110" y="1326574"/>
              <a:ext cx="4685385" cy="4685385"/>
            </a:xfrm>
            <a:custGeom>
              <a:avLst/>
              <a:gdLst>
                <a:gd name="connsiteX0" fmla="*/ 2342692 w 4685385"/>
                <a:gd name="connsiteY0" fmla="*/ 0 h 4685385"/>
                <a:gd name="connsiteX1" fmla="*/ 4371524 w 4685385"/>
                <a:gd name="connsiteY1" fmla="*/ 1171346 h 4685385"/>
                <a:gd name="connsiteX2" fmla="*/ 2342693 w 4685385"/>
                <a:gd name="connsiteY2" fmla="*/ 2342693 h 4685385"/>
                <a:gd name="connsiteX3" fmla="*/ 2342692 w 4685385"/>
                <a:gd name="connsiteY3" fmla="*/ 0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2342692" y="0"/>
                  </a:moveTo>
                  <a:cubicBezTo>
                    <a:pt x="3179656" y="0"/>
                    <a:pt x="3953042" y="446515"/>
                    <a:pt x="4371524" y="1171346"/>
                  </a:cubicBezTo>
                  <a:lnTo>
                    <a:pt x="2342693" y="2342693"/>
                  </a:lnTo>
                  <a:cubicBezTo>
                    <a:pt x="2342693" y="1561795"/>
                    <a:pt x="2342692" y="780898"/>
                    <a:pt x="2342692" y="0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79650" tIns="623902" rIns="1029411" bIns="3164051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/>
                <a:t>EHR</a:t>
              </a:r>
            </a:p>
          </p:txBody>
        </p:sp>
        <p:sp>
          <p:nvSpPr>
            <p:cNvPr id="34" name="Freeform 33"/>
            <p:cNvSpPr/>
            <p:nvPr/>
          </p:nvSpPr>
          <p:spPr>
            <a:xfrm>
              <a:off x="3556888" y="1423071"/>
              <a:ext cx="4685385" cy="4685385"/>
            </a:xfrm>
            <a:custGeom>
              <a:avLst/>
              <a:gdLst>
                <a:gd name="connsiteX0" fmla="*/ 4371524 w 4685385"/>
                <a:gd name="connsiteY0" fmla="*/ 1171346 h 4685385"/>
                <a:gd name="connsiteX1" fmla="*/ 4371524 w 4685385"/>
                <a:gd name="connsiteY1" fmla="*/ 3514039 h 4685385"/>
                <a:gd name="connsiteX2" fmla="*/ 2342693 w 4685385"/>
                <a:gd name="connsiteY2" fmla="*/ 2342693 h 4685385"/>
                <a:gd name="connsiteX3" fmla="*/ 4371524 w 4685385"/>
                <a:gd name="connsiteY3" fmla="*/ 1171346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4371524" y="1171346"/>
                  </a:moveTo>
                  <a:cubicBezTo>
                    <a:pt x="4790006" y="1896178"/>
                    <a:pt x="4790006" y="2789207"/>
                    <a:pt x="4371524" y="3514039"/>
                  </a:cubicBezTo>
                  <a:lnTo>
                    <a:pt x="2342693" y="2342693"/>
                  </a:lnTo>
                  <a:lnTo>
                    <a:pt x="4371524" y="117134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04769" tIns="1921865" rIns="248513" bIns="1893977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/>
                <a:t>Clinical Workflow</a:t>
              </a:r>
            </a:p>
          </p:txBody>
        </p:sp>
        <p:sp>
          <p:nvSpPr>
            <p:cNvPr id="35" name="Freeform 34"/>
            <p:cNvSpPr/>
            <p:nvPr/>
          </p:nvSpPr>
          <p:spPr>
            <a:xfrm>
              <a:off x="3501110" y="1519567"/>
              <a:ext cx="4685385" cy="4685385"/>
            </a:xfrm>
            <a:custGeom>
              <a:avLst/>
              <a:gdLst>
                <a:gd name="connsiteX0" fmla="*/ 4371524 w 4685385"/>
                <a:gd name="connsiteY0" fmla="*/ 3514039 h 4685385"/>
                <a:gd name="connsiteX1" fmla="*/ 2342692 w 4685385"/>
                <a:gd name="connsiteY1" fmla="*/ 4685386 h 4685385"/>
                <a:gd name="connsiteX2" fmla="*/ 2342693 w 4685385"/>
                <a:gd name="connsiteY2" fmla="*/ 2342693 h 4685385"/>
                <a:gd name="connsiteX3" fmla="*/ 4371524 w 4685385"/>
                <a:gd name="connsiteY3" fmla="*/ 3514039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4371524" y="3514039"/>
                  </a:moveTo>
                  <a:cubicBezTo>
                    <a:pt x="3953042" y="4238871"/>
                    <a:pt x="3179656" y="4685386"/>
                    <a:pt x="2342692" y="4685386"/>
                  </a:cubicBezTo>
                  <a:cubicBezTo>
                    <a:pt x="2342692" y="3904488"/>
                    <a:pt x="2342693" y="3123591"/>
                    <a:pt x="2342693" y="2342693"/>
                  </a:cubicBezTo>
                  <a:lnTo>
                    <a:pt x="4371524" y="351403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79650" tIns="3191940" rIns="1029411" bIns="596013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/>
                <a:t>Data Capture</a:t>
              </a:r>
            </a:p>
          </p:txBody>
        </p:sp>
        <p:sp>
          <p:nvSpPr>
            <p:cNvPr id="36" name="Freeform 35"/>
            <p:cNvSpPr/>
            <p:nvPr/>
          </p:nvSpPr>
          <p:spPr>
            <a:xfrm>
              <a:off x="3389553" y="1519567"/>
              <a:ext cx="4685385" cy="4685385"/>
            </a:xfrm>
            <a:custGeom>
              <a:avLst/>
              <a:gdLst>
                <a:gd name="connsiteX0" fmla="*/ 2342693 w 4685385"/>
                <a:gd name="connsiteY0" fmla="*/ 4685385 h 4685385"/>
                <a:gd name="connsiteX1" fmla="*/ 313861 w 4685385"/>
                <a:gd name="connsiteY1" fmla="*/ 3514039 h 4685385"/>
                <a:gd name="connsiteX2" fmla="*/ 2342693 w 4685385"/>
                <a:gd name="connsiteY2" fmla="*/ 2342693 h 4685385"/>
                <a:gd name="connsiteX3" fmla="*/ 2342693 w 4685385"/>
                <a:gd name="connsiteY3" fmla="*/ 4685385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2342693" y="4685385"/>
                  </a:moveTo>
                  <a:cubicBezTo>
                    <a:pt x="1505729" y="4685385"/>
                    <a:pt x="732343" y="4238870"/>
                    <a:pt x="313861" y="3514039"/>
                  </a:cubicBezTo>
                  <a:lnTo>
                    <a:pt x="2342693" y="2342693"/>
                  </a:lnTo>
                  <a:lnTo>
                    <a:pt x="2342693" y="4685385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9412" tIns="3191940" rIns="2479649" bIns="596013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/>
                <a:t>Data Validation</a:t>
              </a:r>
            </a:p>
          </p:txBody>
        </p:sp>
        <p:sp>
          <p:nvSpPr>
            <p:cNvPr id="37" name="Freeform 36"/>
            <p:cNvSpPr/>
            <p:nvPr/>
          </p:nvSpPr>
          <p:spPr>
            <a:xfrm>
              <a:off x="3333775" y="1423071"/>
              <a:ext cx="4685385" cy="4685385"/>
            </a:xfrm>
            <a:custGeom>
              <a:avLst/>
              <a:gdLst>
                <a:gd name="connsiteX0" fmla="*/ 313861 w 4685385"/>
                <a:gd name="connsiteY0" fmla="*/ 3514039 h 4685385"/>
                <a:gd name="connsiteX1" fmla="*/ 313861 w 4685385"/>
                <a:gd name="connsiteY1" fmla="*/ 1171346 h 4685385"/>
                <a:gd name="connsiteX2" fmla="*/ 2342693 w 4685385"/>
                <a:gd name="connsiteY2" fmla="*/ 2342693 h 4685385"/>
                <a:gd name="connsiteX3" fmla="*/ 313861 w 4685385"/>
                <a:gd name="connsiteY3" fmla="*/ 3514039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313861" y="3514039"/>
                  </a:moveTo>
                  <a:cubicBezTo>
                    <a:pt x="-104621" y="2789207"/>
                    <a:pt x="-104621" y="1896178"/>
                    <a:pt x="313861" y="1171346"/>
                  </a:cubicBezTo>
                  <a:lnTo>
                    <a:pt x="2342693" y="2342693"/>
                  </a:lnTo>
                  <a:lnTo>
                    <a:pt x="313861" y="351403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8513" tIns="1921865" rIns="3204769" bIns="1893977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/>
                <a:t>Substantive Use</a:t>
              </a:r>
            </a:p>
          </p:txBody>
        </p:sp>
        <p:sp>
          <p:nvSpPr>
            <p:cNvPr id="38" name="Freeform 37"/>
            <p:cNvSpPr/>
            <p:nvPr/>
          </p:nvSpPr>
          <p:spPr>
            <a:xfrm>
              <a:off x="3389553" y="1326573"/>
              <a:ext cx="4685385" cy="4685386"/>
            </a:xfrm>
            <a:custGeom>
              <a:avLst/>
              <a:gdLst>
                <a:gd name="connsiteX0" fmla="*/ 313861 w 4685385"/>
                <a:gd name="connsiteY0" fmla="*/ 1171346 h 4685385"/>
                <a:gd name="connsiteX1" fmla="*/ 2342693 w 4685385"/>
                <a:gd name="connsiteY1" fmla="*/ -1 h 4685385"/>
                <a:gd name="connsiteX2" fmla="*/ 2342693 w 4685385"/>
                <a:gd name="connsiteY2" fmla="*/ 2342693 h 4685385"/>
                <a:gd name="connsiteX3" fmla="*/ 313861 w 4685385"/>
                <a:gd name="connsiteY3" fmla="*/ 1171346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313861" y="1171346"/>
                  </a:moveTo>
                  <a:cubicBezTo>
                    <a:pt x="732343" y="446514"/>
                    <a:pt x="1505729" y="-1"/>
                    <a:pt x="2342693" y="-1"/>
                  </a:cubicBezTo>
                  <a:lnTo>
                    <a:pt x="2342693" y="2342693"/>
                  </a:lnTo>
                  <a:lnTo>
                    <a:pt x="313861" y="1171346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9412" tIns="623902" rIns="2479649" bIns="3164051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/>
                <a:t>Data Definition</a:t>
              </a:r>
            </a:p>
          </p:txBody>
        </p:sp>
        <p:sp>
          <p:nvSpPr>
            <p:cNvPr id="39" name="Circular Arrow 38"/>
            <p:cNvSpPr/>
            <p:nvPr/>
          </p:nvSpPr>
          <p:spPr>
            <a:xfrm>
              <a:off x="3210891" y="1036526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19472472"/>
                <a:gd name="adj4" fmla="val 16200251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Circular Arrow 39"/>
            <p:cNvSpPr/>
            <p:nvPr/>
          </p:nvSpPr>
          <p:spPr>
            <a:xfrm>
              <a:off x="3266670" y="1133023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1472472"/>
                <a:gd name="adj4" fmla="val 19800000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Circular Arrow 40"/>
            <p:cNvSpPr/>
            <p:nvPr/>
          </p:nvSpPr>
          <p:spPr>
            <a:xfrm>
              <a:off x="3210891" y="1229520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5072221"/>
                <a:gd name="adj4" fmla="val 1800000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Circular Arrow 41"/>
            <p:cNvSpPr/>
            <p:nvPr/>
          </p:nvSpPr>
          <p:spPr>
            <a:xfrm>
              <a:off x="3099677" y="1229520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8672472"/>
                <a:gd name="adj4" fmla="val 5400251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Circular Arrow 42"/>
            <p:cNvSpPr/>
            <p:nvPr/>
          </p:nvSpPr>
          <p:spPr>
            <a:xfrm>
              <a:off x="3043898" y="1133023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12272472"/>
                <a:gd name="adj4" fmla="val 9000000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Circular Arrow 43"/>
            <p:cNvSpPr/>
            <p:nvPr/>
          </p:nvSpPr>
          <p:spPr>
            <a:xfrm>
              <a:off x="3099677" y="1036526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15872221"/>
                <a:gd name="adj4" fmla="val 12600000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45" name="Left Arrow 44"/>
          <p:cNvSpPr/>
          <p:nvPr/>
        </p:nvSpPr>
        <p:spPr>
          <a:xfrm>
            <a:off x="3674425" y="1611739"/>
            <a:ext cx="628650" cy="290047"/>
          </a:xfrm>
          <a:prstGeom prst="lef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4454293" y="1598718"/>
            <a:ext cx="127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Age</a:t>
            </a:r>
          </a:p>
        </p:txBody>
      </p:sp>
      <p:sp>
        <p:nvSpPr>
          <p:cNvPr id="47" name="Left Arrow 46"/>
          <p:cNvSpPr/>
          <p:nvPr/>
        </p:nvSpPr>
        <p:spPr>
          <a:xfrm>
            <a:off x="4251445" y="2035448"/>
            <a:ext cx="628650" cy="290047"/>
          </a:xfrm>
          <a:prstGeom prst="lef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4952146" y="2022427"/>
            <a:ext cx="127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51" name="Left Arrow 50"/>
          <p:cNvSpPr/>
          <p:nvPr/>
        </p:nvSpPr>
        <p:spPr>
          <a:xfrm>
            <a:off x="3033440" y="3375431"/>
            <a:ext cx="628650" cy="290047"/>
          </a:xfrm>
          <a:prstGeom prst="lef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3813308" y="3362410"/>
            <a:ext cx="127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Diagnosis</a:t>
            </a:r>
          </a:p>
        </p:txBody>
      </p:sp>
      <p:sp>
        <p:nvSpPr>
          <p:cNvPr id="55" name="Left Arrow 54"/>
          <p:cNvSpPr/>
          <p:nvPr/>
        </p:nvSpPr>
        <p:spPr>
          <a:xfrm>
            <a:off x="3193388" y="1261820"/>
            <a:ext cx="628650" cy="290047"/>
          </a:xfrm>
          <a:prstGeom prst="lef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3973256" y="1248799"/>
            <a:ext cx="1881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Date of last visit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952145" y="2231977"/>
            <a:ext cx="1837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Patient History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813308" y="3627648"/>
            <a:ext cx="1952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Procedure codes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813308" y="3913518"/>
            <a:ext cx="1744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Patient History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31933" y="4975150"/>
            <a:ext cx="5314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else might 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want to know?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38290" y="2467502"/>
            <a:ext cx="2037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Procedure codes</a:t>
            </a:r>
          </a:p>
        </p:txBody>
      </p:sp>
    </p:spTree>
    <p:extLst>
      <p:ext uri="{BB962C8B-B14F-4D97-AF65-F5344CB8AC3E}">
        <p14:creationId xmlns:p14="http://schemas.microsoft.com/office/powerpoint/2010/main" val="393511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EHR technology</a:t>
            </a:r>
            <a:endParaRPr lang="en-US" b="1" dirty="0"/>
          </a:p>
        </p:txBody>
      </p:sp>
      <p:grpSp>
        <p:nvGrpSpPr>
          <p:cNvPr id="32" name="Group 31"/>
          <p:cNvGrpSpPr/>
          <p:nvPr/>
        </p:nvGrpSpPr>
        <p:grpSpPr>
          <a:xfrm>
            <a:off x="3073857" y="1076941"/>
            <a:ext cx="5488252" cy="5458474"/>
            <a:chOff x="3043898" y="1036526"/>
            <a:chExt cx="5488252" cy="5458474"/>
          </a:xfrm>
        </p:grpSpPr>
        <p:sp>
          <p:nvSpPr>
            <p:cNvPr id="33" name="Freeform 32"/>
            <p:cNvSpPr/>
            <p:nvPr/>
          </p:nvSpPr>
          <p:spPr>
            <a:xfrm>
              <a:off x="3501110" y="1326574"/>
              <a:ext cx="4685385" cy="4685385"/>
            </a:xfrm>
            <a:custGeom>
              <a:avLst/>
              <a:gdLst>
                <a:gd name="connsiteX0" fmla="*/ 2342692 w 4685385"/>
                <a:gd name="connsiteY0" fmla="*/ 0 h 4685385"/>
                <a:gd name="connsiteX1" fmla="*/ 4371524 w 4685385"/>
                <a:gd name="connsiteY1" fmla="*/ 1171346 h 4685385"/>
                <a:gd name="connsiteX2" fmla="*/ 2342693 w 4685385"/>
                <a:gd name="connsiteY2" fmla="*/ 2342693 h 4685385"/>
                <a:gd name="connsiteX3" fmla="*/ 2342692 w 4685385"/>
                <a:gd name="connsiteY3" fmla="*/ 0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2342692" y="0"/>
                  </a:moveTo>
                  <a:cubicBezTo>
                    <a:pt x="3179656" y="0"/>
                    <a:pt x="3953042" y="446515"/>
                    <a:pt x="4371524" y="1171346"/>
                  </a:cubicBezTo>
                  <a:lnTo>
                    <a:pt x="2342693" y="2342693"/>
                  </a:lnTo>
                  <a:cubicBezTo>
                    <a:pt x="2342693" y="1561795"/>
                    <a:pt x="2342692" y="780898"/>
                    <a:pt x="2342692" y="0"/>
                  </a:cubicBez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79650" tIns="623902" rIns="1029411" bIns="3164051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/>
                <a:t>EHR</a:t>
              </a:r>
            </a:p>
          </p:txBody>
        </p:sp>
        <p:sp>
          <p:nvSpPr>
            <p:cNvPr id="34" name="Freeform 33"/>
            <p:cNvSpPr/>
            <p:nvPr/>
          </p:nvSpPr>
          <p:spPr>
            <a:xfrm>
              <a:off x="3556888" y="1423071"/>
              <a:ext cx="4685385" cy="4685385"/>
            </a:xfrm>
            <a:custGeom>
              <a:avLst/>
              <a:gdLst>
                <a:gd name="connsiteX0" fmla="*/ 4371524 w 4685385"/>
                <a:gd name="connsiteY0" fmla="*/ 1171346 h 4685385"/>
                <a:gd name="connsiteX1" fmla="*/ 4371524 w 4685385"/>
                <a:gd name="connsiteY1" fmla="*/ 3514039 h 4685385"/>
                <a:gd name="connsiteX2" fmla="*/ 2342693 w 4685385"/>
                <a:gd name="connsiteY2" fmla="*/ 2342693 h 4685385"/>
                <a:gd name="connsiteX3" fmla="*/ 4371524 w 4685385"/>
                <a:gd name="connsiteY3" fmla="*/ 1171346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4371524" y="1171346"/>
                  </a:moveTo>
                  <a:cubicBezTo>
                    <a:pt x="4790006" y="1896178"/>
                    <a:pt x="4790006" y="2789207"/>
                    <a:pt x="4371524" y="3514039"/>
                  </a:cubicBezTo>
                  <a:lnTo>
                    <a:pt x="2342693" y="2342693"/>
                  </a:lnTo>
                  <a:lnTo>
                    <a:pt x="4371524" y="117134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04769" tIns="1921865" rIns="248513" bIns="1893977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/>
                <a:t>Clinical Workflow</a:t>
              </a:r>
            </a:p>
          </p:txBody>
        </p:sp>
        <p:sp>
          <p:nvSpPr>
            <p:cNvPr id="35" name="Freeform 34"/>
            <p:cNvSpPr/>
            <p:nvPr/>
          </p:nvSpPr>
          <p:spPr>
            <a:xfrm>
              <a:off x="3501110" y="1519567"/>
              <a:ext cx="4685385" cy="4685385"/>
            </a:xfrm>
            <a:custGeom>
              <a:avLst/>
              <a:gdLst>
                <a:gd name="connsiteX0" fmla="*/ 4371524 w 4685385"/>
                <a:gd name="connsiteY0" fmla="*/ 3514039 h 4685385"/>
                <a:gd name="connsiteX1" fmla="*/ 2342692 w 4685385"/>
                <a:gd name="connsiteY1" fmla="*/ 4685386 h 4685385"/>
                <a:gd name="connsiteX2" fmla="*/ 2342693 w 4685385"/>
                <a:gd name="connsiteY2" fmla="*/ 2342693 h 4685385"/>
                <a:gd name="connsiteX3" fmla="*/ 4371524 w 4685385"/>
                <a:gd name="connsiteY3" fmla="*/ 3514039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4371524" y="3514039"/>
                  </a:moveTo>
                  <a:cubicBezTo>
                    <a:pt x="3953042" y="4238871"/>
                    <a:pt x="3179656" y="4685386"/>
                    <a:pt x="2342692" y="4685386"/>
                  </a:cubicBezTo>
                  <a:cubicBezTo>
                    <a:pt x="2342692" y="3904488"/>
                    <a:pt x="2342693" y="3123591"/>
                    <a:pt x="2342693" y="2342693"/>
                  </a:cubicBezTo>
                  <a:lnTo>
                    <a:pt x="4371524" y="351403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79650" tIns="3191940" rIns="1029411" bIns="596013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/>
                <a:t>Data Capture</a:t>
              </a:r>
            </a:p>
          </p:txBody>
        </p:sp>
        <p:sp>
          <p:nvSpPr>
            <p:cNvPr id="36" name="Freeform 35"/>
            <p:cNvSpPr/>
            <p:nvPr/>
          </p:nvSpPr>
          <p:spPr>
            <a:xfrm>
              <a:off x="3389553" y="1519567"/>
              <a:ext cx="4685385" cy="4685385"/>
            </a:xfrm>
            <a:custGeom>
              <a:avLst/>
              <a:gdLst>
                <a:gd name="connsiteX0" fmla="*/ 2342693 w 4685385"/>
                <a:gd name="connsiteY0" fmla="*/ 4685385 h 4685385"/>
                <a:gd name="connsiteX1" fmla="*/ 313861 w 4685385"/>
                <a:gd name="connsiteY1" fmla="*/ 3514039 h 4685385"/>
                <a:gd name="connsiteX2" fmla="*/ 2342693 w 4685385"/>
                <a:gd name="connsiteY2" fmla="*/ 2342693 h 4685385"/>
                <a:gd name="connsiteX3" fmla="*/ 2342693 w 4685385"/>
                <a:gd name="connsiteY3" fmla="*/ 4685385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2342693" y="4685385"/>
                  </a:moveTo>
                  <a:cubicBezTo>
                    <a:pt x="1505729" y="4685385"/>
                    <a:pt x="732343" y="4238870"/>
                    <a:pt x="313861" y="3514039"/>
                  </a:cubicBezTo>
                  <a:lnTo>
                    <a:pt x="2342693" y="2342693"/>
                  </a:lnTo>
                  <a:lnTo>
                    <a:pt x="2342693" y="4685385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9412" tIns="3191940" rIns="2479649" bIns="596013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/>
                <a:t>Data Validation</a:t>
              </a:r>
            </a:p>
          </p:txBody>
        </p:sp>
        <p:sp>
          <p:nvSpPr>
            <p:cNvPr id="37" name="Freeform 36"/>
            <p:cNvSpPr/>
            <p:nvPr/>
          </p:nvSpPr>
          <p:spPr>
            <a:xfrm>
              <a:off x="3333775" y="1423071"/>
              <a:ext cx="4685385" cy="4685385"/>
            </a:xfrm>
            <a:custGeom>
              <a:avLst/>
              <a:gdLst>
                <a:gd name="connsiteX0" fmla="*/ 313861 w 4685385"/>
                <a:gd name="connsiteY0" fmla="*/ 3514039 h 4685385"/>
                <a:gd name="connsiteX1" fmla="*/ 313861 w 4685385"/>
                <a:gd name="connsiteY1" fmla="*/ 1171346 h 4685385"/>
                <a:gd name="connsiteX2" fmla="*/ 2342693 w 4685385"/>
                <a:gd name="connsiteY2" fmla="*/ 2342693 h 4685385"/>
                <a:gd name="connsiteX3" fmla="*/ 313861 w 4685385"/>
                <a:gd name="connsiteY3" fmla="*/ 3514039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313861" y="3514039"/>
                  </a:moveTo>
                  <a:cubicBezTo>
                    <a:pt x="-104621" y="2789207"/>
                    <a:pt x="-104621" y="1896178"/>
                    <a:pt x="313861" y="1171346"/>
                  </a:cubicBezTo>
                  <a:lnTo>
                    <a:pt x="2342693" y="2342693"/>
                  </a:lnTo>
                  <a:lnTo>
                    <a:pt x="313861" y="351403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8513" tIns="1921865" rIns="3204769" bIns="1893977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/>
                <a:t>Substantive Use</a:t>
              </a:r>
            </a:p>
          </p:txBody>
        </p:sp>
        <p:sp>
          <p:nvSpPr>
            <p:cNvPr id="38" name="Freeform 37"/>
            <p:cNvSpPr/>
            <p:nvPr/>
          </p:nvSpPr>
          <p:spPr>
            <a:xfrm>
              <a:off x="3389553" y="1326573"/>
              <a:ext cx="4685385" cy="4685386"/>
            </a:xfrm>
            <a:custGeom>
              <a:avLst/>
              <a:gdLst>
                <a:gd name="connsiteX0" fmla="*/ 313861 w 4685385"/>
                <a:gd name="connsiteY0" fmla="*/ 1171346 h 4685385"/>
                <a:gd name="connsiteX1" fmla="*/ 2342693 w 4685385"/>
                <a:gd name="connsiteY1" fmla="*/ -1 h 4685385"/>
                <a:gd name="connsiteX2" fmla="*/ 2342693 w 4685385"/>
                <a:gd name="connsiteY2" fmla="*/ 2342693 h 4685385"/>
                <a:gd name="connsiteX3" fmla="*/ 313861 w 4685385"/>
                <a:gd name="connsiteY3" fmla="*/ 1171346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313861" y="1171346"/>
                  </a:moveTo>
                  <a:cubicBezTo>
                    <a:pt x="732343" y="446514"/>
                    <a:pt x="1505729" y="-1"/>
                    <a:pt x="2342693" y="-1"/>
                  </a:cubicBezTo>
                  <a:lnTo>
                    <a:pt x="2342693" y="2342693"/>
                  </a:lnTo>
                  <a:lnTo>
                    <a:pt x="313861" y="1171346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9412" tIns="623902" rIns="2479649" bIns="3164051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/>
                <a:t>Data Definition</a:t>
              </a:r>
            </a:p>
          </p:txBody>
        </p:sp>
        <p:sp>
          <p:nvSpPr>
            <p:cNvPr id="39" name="Circular Arrow 38"/>
            <p:cNvSpPr/>
            <p:nvPr/>
          </p:nvSpPr>
          <p:spPr>
            <a:xfrm>
              <a:off x="3210891" y="1036526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19472472"/>
                <a:gd name="adj4" fmla="val 16200251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Circular Arrow 39"/>
            <p:cNvSpPr/>
            <p:nvPr/>
          </p:nvSpPr>
          <p:spPr>
            <a:xfrm>
              <a:off x="3266670" y="1133023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1472472"/>
                <a:gd name="adj4" fmla="val 19800000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Circular Arrow 40"/>
            <p:cNvSpPr/>
            <p:nvPr/>
          </p:nvSpPr>
          <p:spPr>
            <a:xfrm>
              <a:off x="3210891" y="1229520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5072221"/>
                <a:gd name="adj4" fmla="val 1800000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Circular Arrow 41"/>
            <p:cNvSpPr/>
            <p:nvPr/>
          </p:nvSpPr>
          <p:spPr>
            <a:xfrm>
              <a:off x="3099677" y="1229520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8672472"/>
                <a:gd name="adj4" fmla="val 5400251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Circular Arrow 42"/>
            <p:cNvSpPr/>
            <p:nvPr/>
          </p:nvSpPr>
          <p:spPr>
            <a:xfrm>
              <a:off x="3043898" y="1133023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12272472"/>
                <a:gd name="adj4" fmla="val 9000000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Circular Arrow 43"/>
            <p:cNvSpPr/>
            <p:nvPr/>
          </p:nvSpPr>
          <p:spPr>
            <a:xfrm>
              <a:off x="3099677" y="1036526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15872221"/>
                <a:gd name="adj4" fmla="val 12600000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329705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Configuring an EHR</a:t>
            </a:r>
            <a:endParaRPr lang="en-US" b="1" dirty="0"/>
          </a:p>
        </p:txBody>
      </p:sp>
      <p:grpSp>
        <p:nvGrpSpPr>
          <p:cNvPr id="32" name="Group 31"/>
          <p:cNvGrpSpPr/>
          <p:nvPr/>
        </p:nvGrpSpPr>
        <p:grpSpPr>
          <a:xfrm>
            <a:off x="6703748" y="1399526"/>
            <a:ext cx="5488252" cy="5458474"/>
            <a:chOff x="3043898" y="1036526"/>
            <a:chExt cx="5488252" cy="5458474"/>
          </a:xfrm>
        </p:grpSpPr>
        <p:sp>
          <p:nvSpPr>
            <p:cNvPr id="33" name="Freeform 32"/>
            <p:cNvSpPr/>
            <p:nvPr/>
          </p:nvSpPr>
          <p:spPr>
            <a:xfrm>
              <a:off x="3501110" y="1326574"/>
              <a:ext cx="4685385" cy="4685385"/>
            </a:xfrm>
            <a:custGeom>
              <a:avLst/>
              <a:gdLst>
                <a:gd name="connsiteX0" fmla="*/ 2342692 w 4685385"/>
                <a:gd name="connsiteY0" fmla="*/ 0 h 4685385"/>
                <a:gd name="connsiteX1" fmla="*/ 4371524 w 4685385"/>
                <a:gd name="connsiteY1" fmla="*/ 1171346 h 4685385"/>
                <a:gd name="connsiteX2" fmla="*/ 2342693 w 4685385"/>
                <a:gd name="connsiteY2" fmla="*/ 2342693 h 4685385"/>
                <a:gd name="connsiteX3" fmla="*/ 2342692 w 4685385"/>
                <a:gd name="connsiteY3" fmla="*/ 0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2342692" y="0"/>
                  </a:moveTo>
                  <a:cubicBezTo>
                    <a:pt x="3179656" y="0"/>
                    <a:pt x="3953042" y="446515"/>
                    <a:pt x="4371524" y="1171346"/>
                  </a:cubicBezTo>
                  <a:lnTo>
                    <a:pt x="2342693" y="2342693"/>
                  </a:lnTo>
                  <a:cubicBezTo>
                    <a:pt x="2342693" y="1561795"/>
                    <a:pt x="2342692" y="780898"/>
                    <a:pt x="2342692" y="0"/>
                  </a:cubicBez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79650" tIns="623902" rIns="1029411" bIns="3164051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/>
                <a:t>EHR</a:t>
              </a:r>
            </a:p>
          </p:txBody>
        </p:sp>
        <p:sp>
          <p:nvSpPr>
            <p:cNvPr id="34" name="Freeform 33"/>
            <p:cNvSpPr/>
            <p:nvPr/>
          </p:nvSpPr>
          <p:spPr>
            <a:xfrm>
              <a:off x="3556888" y="1423071"/>
              <a:ext cx="4685385" cy="4685385"/>
            </a:xfrm>
            <a:custGeom>
              <a:avLst/>
              <a:gdLst>
                <a:gd name="connsiteX0" fmla="*/ 4371524 w 4685385"/>
                <a:gd name="connsiteY0" fmla="*/ 1171346 h 4685385"/>
                <a:gd name="connsiteX1" fmla="*/ 4371524 w 4685385"/>
                <a:gd name="connsiteY1" fmla="*/ 3514039 h 4685385"/>
                <a:gd name="connsiteX2" fmla="*/ 2342693 w 4685385"/>
                <a:gd name="connsiteY2" fmla="*/ 2342693 h 4685385"/>
                <a:gd name="connsiteX3" fmla="*/ 4371524 w 4685385"/>
                <a:gd name="connsiteY3" fmla="*/ 1171346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4371524" y="1171346"/>
                  </a:moveTo>
                  <a:cubicBezTo>
                    <a:pt x="4790006" y="1896178"/>
                    <a:pt x="4790006" y="2789207"/>
                    <a:pt x="4371524" y="3514039"/>
                  </a:cubicBezTo>
                  <a:lnTo>
                    <a:pt x="2342693" y="2342693"/>
                  </a:lnTo>
                  <a:lnTo>
                    <a:pt x="4371524" y="117134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04769" tIns="1921865" rIns="248513" bIns="1893977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/>
                <a:t>Clinical Workflow</a:t>
              </a:r>
            </a:p>
          </p:txBody>
        </p:sp>
        <p:sp>
          <p:nvSpPr>
            <p:cNvPr id="35" name="Freeform 34"/>
            <p:cNvSpPr/>
            <p:nvPr/>
          </p:nvSpPr>
          <p:spPr>
            <a:xfrm>
              <a:off x="3501110" y="1519567"/>
              <a:ext cx="4685385" cy="4685385"/>
            </a:xfrm>
            <a:custGeom>
              <a:avLst/>
              <a:gdLst>
                <a:gd name="connsiteX0" fmla="*/ 4371524 w 4685385"/>
                <a:gd name="connsiteY0" fmla="*/ 3514039 h 4685385"/>
                <a:gd name="connsiteX1" fmla="*/ 2342692 w 4685385"/>
                <a:gd name="connsiteY1" fmla="*/ 4685386 h 4685385"/>
                <a:gd name="connsiteX2" fmla="*/ 2342693 w 4685385"/>
                <a:gd name="connsiteY2" fmla="*/ 2342693 h 4685385"/>
                <a:gd name="connsiteX3" fmla="*/ 4371524 w 4685385"/>
                <a:gd name="connsiteY3" fmla="*/ 3514039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4371524" y="3514039"/>
                  </a:moveTo>
                  <a:cubicBezTo>
                    <a:pt x="3953042" y="4238871"/>
                    <a:pt x="3179656" y="4685386"/>
                    <a:pt x="2342692" y="4685386"/>
                  </a:cubicBezTo>
                  <a:cubicBezTo>
                    <a:pt x="2342692" y="3904488"/>
                    <a:pt x="2342693" y="3123591"/>
                    <a:pt x="2342693" y="2342693"/>
                  </a:cubicBezTo>
                  <a:lnTo>
                    <a:pt x="4371524" y="351403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79650" tIns="3191940" rIns="1029411" bIns="596013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/>
                <a:t>Data Capture</a:t>
              </a:r>
            </a:p>
          </p:txBody>
        </p:sp>
        <p:sp>
          <p:nvSpPr>
            <p:cNvPr id="36" name="Freeform 35"/>
            <p:cNvSpPr/>
            <p:nvPr/>
          </p:nvSpPr>
          <p:spPr>
            <a:xfrm>
              <a:off x="3389553" y="1519567"/>
              <a:ext cx="4685385" cy="4685385"/>
            </a:xfrm>
            <a:custGeom>
              <a:avLst/>
              <a:gdLst>
                <a:gd name="connsiteX0" fmla="*/ 2342693 w 4685385"/>
                <a:gd name="connsiteY0" fmla="*/ 4685385 h 4685385"/>
                <a:gd name="connsiteX1" fmla="*/ 313861 w 4685385"/>
                <a:gd name="connsiteY1" fmla="*/ 3514039 h 4685385"/>
                <a:gd name="connsiteX2" fmla="*/ 2342693 w 4685385"/>
                <a:gd name="connsiteY2" fmla="*/ 2342693 h 4685385"/>
                <a:gd name="connsiteX3" fmla="*/ 2342693 w 4685385"/>
                <a:gd name="connsiteY3" fmla="*/ 4685385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2342693" y="4685385"/>
                  </a:moveTo>
                  <a:cubicBezTo>
                    <a:pt x="1505729" y="4685385"/>
                    <a:pt x="732343" y="4238870"/>
                    <a:pt x="313861" y="3514039"/>
                  </a:cubicBezTo>
                  <a:lnTo>
                    <a:pt x="2342693" y="2342693"/>
                  </a:lnTo>
                  <a:lnTo>
                    <a:pt x="2342693" y="4685385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9412" tIns="3191940" rIns="2479649" bIns="596013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/>
                <a:t>Data Validation</a:t>
              </a:r>
            </a:p>
          </p:txBody>
        </p:sp>
        <p:sp>
          <p:nvSpPr>
            <p:cNvPr id="37" name="Freeform 36"/>
            <p:cNvSpPr/>
            <p:nvPr/>
          </p:nvSpPr>
          <p:spPr>
            <a:xfrm>
              <a:off x="3333775" y="1423071"/>
              <a:ext cx="4685385" cy="4685385"/>
            </a:xfrm>
            <a:custGeom>
              <a:avLst/>
              <a:gdLst>
                <a:gd name="connsiteX0" fmla="*/ 313861 w 4685385"/>
                <a:gd name="connsiteY0" fmla="*/ 3514039 h 4685385"/>
                <a:gd name="connsiteX1" fmla="*/ 313861 w 4685385"/>
                <a:gd name="connsiteY1" fmla="*/ 1171346 h 4685385"/>
                <a:gd name="connsiteX2" fmla="*/ 2342693 w 4685385"/>
                <a:gd name="connsiteY2" fmla="*/ 2342693 h 4685385"/>
                <a:gd name="connsiteX3" fmla="*/ 313861 w 4685385"/>
                <a:gd name="connsiteY3" fmla="*/ 3514039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313861" y="3514039"/>
                  </a:moveTo>
                  <a:cubicBezTo>
                    <a:pt x="-104621" y="2789207"/>
                    <a:pt x="-104621" y="1896178"/>
                    <a:pt x="313861" y="1171346"/>
                  </a:cubicBezTo>
                  <a:lnTo>
                    <a:pt x="2342693" y="2342693"/>
                  </a:lnTo>
                  <a:lnTo>
                    <a:pt x="313861" y="351403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8513" tIns="1921865" rIns="3204769" bIns="1893977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/>
                <a:t>Substantive Use</a:t>
              </a:r>
            </a:p>
          </p:txBody>
        </p:sp>
        <p:sp>
          <p:nvSpPr>
            <p:cNvPr id="38" name="Freeform 37"/>
            <p:cNvSpPr/>
            <p:nvPr/>
          </p:nvSpPr>
          <p:spPr>
            <a:xfrm>
              <a:off x="3389553" y="1326573"/>
              <a:ext cx="4685385" cy="4685386"/>
            </a:xfrm>
            <a:custGeom>
              <a:avLst/>
              <a:gdLst>
                <a:gd name="connsiteX0" fmla="*/ 313861 w 4685385"/>
                <a:gd name="connsiteY0" fmla="*/ 1171346 h 4685385"/>
                <a:gd name="connsiteX1" fmla="*/ 2342693 w 4685385"/>
                <a:gd name="connsiteY1" fmla="*/ -1 h 4685385"/>
                <a:gd name="connsiteX2" fmla="*/ 2342693 w 4685385"/>
                <a:gd name="connsiteY2" fmla="*/ 2342693 h 4685385"/>
                <a:gd name="connsiteX3" fmla="*/ 313861 w 4685385"/>
                <a:gd name="connsiteY3" fmla="*/ 1171346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313861" y="1171346"/>
                  </a:moveTo>
                  <a:cubicBezTo>
                    <a:pt x="732343" y="446514"/>
                    <a:pt x="1505729" y="-1"/>
                    <a:pt x="2342693" y="-1"/>
                  </a:cubicBezTo>
                  <a:lnTo>
                    <a:pt x="2342693" y="2342693"/>
                  </a:lnTo>
                  <a:lnTo>
                    <a:pt x="313861" y="1171346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9412" tIns="623902" rIns="2479649" bIns="3164051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/>
                <a:t>Data Definition</a:t>
              </a:r>
            </a:p>
          </p:txBody>
        </p:sp>
        <p:sp>
          <p:nvSpPr>
            <p:cNvPr id="39" name="Circular Arrow 38"/>
            <p:cNvSpPr/>
            <p:nvPr/>
          </p:nvSpPr>
          <p:spPr>
            <a:xfrm>
              <a:off x="3210891" y="1036526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19472472"/>
                <a:gd name="adj4" fmla="val 16200251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Circular Arrow 39"/>
            <p:cNvSpPr/>
            <p:nvPr/>
          </p:nvSpPr>
          <p:spPr>
            <a:xfrm>
              <a:off x="3266670" y="1133023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1472472"/>
                <a:gd name="adj4" fmla="val 19800000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Circular Arrow 40"/>
            <p:cNvSpPr/>
            <p:nvPr/>
          </p:nvSpPr>
          <p:spPr>
            <a:xfrm>
              <a:off x="3210891" y="1229520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5072221"/>
                <a:gd name="adj4" fmla="val 1800000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Circular Arrow 41"/>
            <p:cNvSpPr/>
            <p:nvPr/>
          </p:nvSpPr>
          <p:spPr>
            <a:xfrm>
              <a:off x="3099677" y="1229520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8672472"/>
                <a:gd name="adj4" fmla="val 5400251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Circular Arrow 42"/>
            <p:cNvSpPr/>
            <p:nvPr/>
          </p:nvSpPr>
          <p:spPr>
            <a:xfrm>
              <a:off x="3043898" y="1133023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12272472"/>
                <a:gd name="adj4" fmla="val 9000000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Circular Arrow 43"/>
            <p:cNvSpPr/>
            <p:nvPr/>
          </p:nvSpPr>
          <p:spPr>
            <a:xfrm>
              <a:off x="3099677" y="1036526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15872221"/>
                <a:gd name="adj4" fmla="val 12600000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838200" y="1312468"/>
            <a:ext cx="10515600" cy="477134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Clinical leadership should be directing the</a:t>
            </a:r>
            <a:br>
              <a:rPr lang="en-US" dirty="0"/>
            </a:br>
            <a:r>
              <a:rPr lang="en-US" dirty="0"/>
              <a:t>process by defining the following:</a:t>
            </a:r>
          </a:p>
          <a:p>
            <a:pPr lvl="1"/>
            <a:r>
              <a:rPr lang="en-US" dirty="0"/>
              <a:t>Content</a:t>
            </a:r>
          </a:p>
          <a:p>
            <a:pPr lvl="1"/>
            <a:r>
              <a:rPr lang="en-US" dirty="0"/>
              <a:t>Best practices</a:t>
            </a:r>
          </a:p>
          <a:p>
            <a:pPr lvl="1"/>
            <a:r>
              <a:rPr lang="en-US" dirty="0"/>
              <a:t>Workflows</a:t>
            </a:r>
          </a:p>
          <a:p>
            <a:pPr lvl="1"/>
            <a:r>
              <a:rPr lang="en-US" dirty="0"/>
              <a:t>Roles and Responsibilities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/>
              <a:t>This can then be translated into an effective</a:t>
            </a:r>
            <a:br>
              <a:rPr lang="en-US" dirty="0"/>
            </a:br>
            <a:r>
              <a:rPr lang="en-US" dirty="0"/>
              <a:t>configuration by technical staff</a:t>
            </a:r>
          </a:p>
        </p:txBody>
      </p:sp>
    </p:spTree>
    <p:extLst>
      <p:ext uri="{BB962C8B-B14F-4D97-AF65-F5344CB8AC3E}">
        <p14:creationId xmlns:p14="http://schemas.microsoft.com/office/powerpoint/2010/main" val="392217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Clinical Workflows – The Role of Your Team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312468"/>
            <a:ext cx="5798443" cy="477134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Front Desk</a:t>
            </a:r>
          </a:p>
          <a:p>
            <a:r>
              <a:rPr lang="en-US" dirty="0"/>
              <a:t>Medical Assistant</a:t>
            </a:r>
          </a:p>
          <a:p>
            <a:r>
              <a:rPr lang="en-US" dirty="0"/>
              <a:t>Primary Care Provider</a:t>
            </a:r>
          </a:p>
          <a:p>
            <a:r>
              <a:rPr lang="en-US" dirty="0"/>
              <a:t>Nursing</a:t>
            </a:r>
          </a:p>
          <a:p>
            <a:r>
              <a:rPr lang="en-US" dirty="0"/>
              <a:t>Care Coordinator</a:t>
            </a:r>
          </a:p>
          <a:p>
            <a:r>
              <a:rPr lang="en-US" dirty="0"/>
              <a:t>Referral Coordinator</a:t>
            </a:r>
          </a:p>
          <a:p>
            <a:r>
              <a:rPr lang="en-US" dirty="0"/>
              <a:t>Behavioral Health</a:t>
            </a:r>
          </a:p>
          <a:p>
            <a:pPr marL="0" indent="0">
              <a:buNone/>
            </a:pPr>
            <a:r>
              <a:rPr lang="en-US" dirty="0"/>
              <a:t>etc.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>A clinical team includes everyone who inputs data in the EHR as part of a patient visit or as a result of the visit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703748" y="968902"/>
            <a:ext cx="5488252" cy="5458474"/>
            <a:chOff x="3043898" y="1036526"/>
            <a:chExt cx="5488252" cy="5458474"/>
          </a:xfrm>
        </p:grpSpPr>
        <p:sp>
          <p:nvSpPr>
            <p:cNvPr id="5" name="Freeform 3"/>
            <p:cNvSpPr/>
            <p:nvPr/>
          </p:nvSpPr>
          <p:spPr>
            <a:xfrm>
              <a:off x="3501110" y="1326574"/>
              <a:ext cx="4685385" cy="4685385"/>
            </a:xfrm>
            <a:custGeom>
              <a:avLst/>
              <a:gdLst>
                <a:gd name="connsiteX0" fmla="*/ 2342692 w 4685385"/>
                <a:gd name="connsiteY0" fmla="*/ 0 h 4685385"/>
                <a:gd name="connsiteX1" fmla="*/ 4371524 w 4685385"/>
                <a:gd name="connsiteY1" fmla="*/ 1171346 h 4685385"/>
                <a:gd name="connsiteX2" fmla="*/ 2342693 w 4685385"/>
                <a:gd name="connsiteY2" fmla="*/ 2342693 h 4685385"/>
                <a:gd name="connsiteX3" fmla="*/ 2342692 w 4685385"/>
                <a:gd name="connsiteY3" fmla="*/ 0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2342692" y="0"/>
                  </a:moveTo>
                  <a:cubicBezTo>
                    <a:pt x="3179656" y="0"/>
                    <a:pt x="3953042" y="446515"/>
                    <a:pt x="4371524" y="1171346"/>
                  </a:cubicBezTo>
                  <a:lnTo>
                    <a:pt x="2342693" y="2342693"/>
                  </a:lnTo>
                  <a:cubicBezTo>
                    <a:pt x="2342693" y="1561795"/>
                    <a:pt x="2342692" y="780898"/>
                    <a:pt x="2342692" y="0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79650" tIns="623902" rIns="1029411" bIns="3164051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EHR</a:t>
              </a:r>
            </a:p>
          </p:txBody>
        </p:sp>
        <p:sp>
          <p:nvSpPr>
            <p:cNvPr id="6" name="Freeform 4"/>
            <p:cNvSpPr/>
            <p:nvPr/>
          </p:nvSpPr>
          <p:spPr>
            <a:xfrm>
              <a:off x="3556888" y="1423071"/>
              <a:ext cx="4685385" cy="4685385"/>
            </a:xfrm>
            <a:custGeom>
              <a:avLst/>
              <a:gdLst>
                <a:gd name="connsiteX0" fmla="*/ 4371524 w 4685385"/>
                <a:gd name="connsiteY0" fmla="*/ 1171346 h 4685385"/>
                <a:gd name="connsiteX1" fmla="*/ 4371524 w 4685385"/>
                <a:gd name="connsiteY1" fmla="*/ 3514039 h 4685385"/>
                <a:gd name="connsiteX2" fmla="*/ 2342693 w 4685385"/>
                <a:gd name="connsiteY2" fmla="*/ 2342693 h 4685385"/>
                <a:gd name="connsiteX3" fmla="*/ 4371524 w 4685385"/>
                <a:gd name="connsiteY3" fmla="*/ 1171346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4371524" y="1171346"/>
                  </a:moveTo>
                  <a:cubicBezTo>
                    <a:pt x="4790006" y="1896178"/>
                    <a:pt x="4790006" y="2789207"/>
                    <a:pt x="4371524" y="3514039"/>
                  </a:cubicBezTo>
                  <a:lnTo>
                    <a:pt x="2342693" y="2342693"/>
                  </a:lnTo>
                  <a:lnTo>
                    <a:pt x="4371524" y="1171346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04769" tIns="1921865" rIns="248513" bIns="1893977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Clinical Workflow</a:t>
              </a:r>
            </a:p>
          </p:txBody>
        </p:sp>
        <p:sp>
          <p:nvSpPr>
            <p:cNvPr id="7" name="Freeform 5"/>
            <p:cNvSpPr/>
            <p:nvPr/>
          </p:nvSpPr>
          <p:spPr>
            <a:xfrm>
              <a:off x="3501110" y="1519567"/>
              <a:ext cx="4685385" cy="4685385"/>
            </a:xfrm>
            <a:custGeom>
              <a:avLst/>
              <a:gdLst>
                <a:gd name="connsiteX0" fmla="*/ 4371524 w 4685385"/>
                <a:gd name="connsiteY0" fmla="*/ 3514039 h 4685385"/>
                <a:gd name="connsiteX1" fmla="*/ 2342692 w 4685385"/>
                <a:gd name="connsiteY1" fmla="*/ 4685386 h 4685385"/>
                <a:gd name="connsiteX2" fmla="*/ 2342693 w 4685385"/>
                <a:gd name="connsiteY2" fmla="*/ 2342693 h 4685385"/>
                <a:gd name="connsiteX3" fmla="*/ 4371524 w 4685385"/>
                <a:gd name="connsiteY3" fmla="*/ 3514039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4371524" y="3514039"/>
                  </a:moveTo>
                  <a:cubicBezTo>
                    <a:pt x="3953042" y="4238871"/>
                    <a:pt x="3179656" y="4685386"/>
                    <a:pt x="2342692" y="4685386"/>
                  </a:cubicBezTo>
                  <a:cubicBezTo>
                    <a:pt x="2342692" y="3904488"/>
                    <a:pt x="2342693" y="3123591"/>
                    <a:pt x="2342693" y="2342693"/>
                  </a:cubicBezTo>
                  <a:lnTo>
                    <a:pt x="4371524" y="351403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79650" tIns="3191940" rIns="1029411" bIns="596013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Data Capture</a:t>
              </a:r>
            </a:p>
          </p:txBody>
        </p:sp>
        <p:sp>
          <p:nvSpPr>
            <p:cNvPr id="8" name="Freeform 7"/>
            <p:cNvSpPr/>
            <p:nvPr/>
          </p:nvSpPr>
          <p:spPr>
            <a:xfrm>
              <a:off x="3389553" y="1519567"/>
              <a:ext cx="4685385" cy="4685385"/>
            </a:xfrm>
            <a:custGeom>
              <a:avLst/>
              <a:gdLst>
                <a:gd name="connsiteX0" fmla="*/ 2342693 w 4685385"/>
                <a:gd name="connsiteY0" fmla="*/ 4685385 h 4685385"/>
                <a:gd name="connsiteX1" fmla="*/ 313861 w 4685385"/>
                <a:gd name="connsiteY1" fmla="*/ 3514039 h 4685385"/>
                <a:gd name="connsiteX2" fmla="*/ 2342693 w 4685385"/>
                <a:gd name="connsiteY2" fmla="*/ 2342693 h 4685385"/>
                <a:gd name="connsiteX3" fmla="*/ 2342693 w 4685385"/>
                <a:gd name="connsiteY3" fmla="*/ 4685385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2342693" y="4685385"/>
                  </a:moveTo>
                  <a:cubicBezTo>
                    <a:pt x="1505729" y="4685385"/>
                    <a:pt x="732343" y="4238870"/>
                    <a:pt x="313861" y="3514039"/>
                  </a:cubicBezTo>
                  <a:lnTo>
                    <a:pt x="2342693" y="2342693"/>
                  </a:lnTo>
                  <a:lnTo>
                    <a:pt x="2342693" y="4685385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9412" tIns="3191940" rIns="2479649" bIns="596013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Data Validation</a:t>
              </a:r>
            </a:p>
          </p:txBody>
        </p:sp>
        <p:sp>
          <p:nvSpPr>
            <p:cNvPr id="9" name="Freeform 8"/>
            <p:cNvSpPr/>
            <p:nvPr/>
          </p:nvSpPr>
          <p:spPr>
            <a:xfrm>
              <a:off x="3333775" y="1423071"/>
              <a:ext cx="4685385" cy="4685385"/>
            </a:xfrm>
            <a:custGeom>
              <a:avLst/>
              <a:gdLst>
                <a:gd name="connsiteX0" fmla="*/ 313861 w 4685385"/>
                <a:gd name="connsiteY0" fmla="*/ 3514039 h 4685385"/>
                <a:gd name="connsiteX1" fmla="*/ 313861 w 4685385"/>
                <a:gd name="connsiteY1" fmla="*/ 1171346 h 4685385"/>
                <a:gd name="connsiteX2" fmla="*/ 2342693 w 4685385"/>
                <a:gd name="connsiteY2" fmla="*/ 2342693 h 4685385"/>
                <a:gd name="connsiteX3" fmla="*/ 313861 w 4685385"/>
                <a:gd name="connsiteY3" fmla="*/ 3514039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313861" y="3514039"/>
                  </a:moveTo>
                  <a:cubicBezTo>
                    <a:pt x="-104621" y="2789207"/>
                    <a:pt x="-104621" y="1896178"/>
                    <a:pt x="313861" y="1171346"/>
                  </a:cubicBezTo>
                  <a:lnTo>
                    <a:pt x="2342693" y="2342693"/>
                  </a:lnTo>
                  <a:lnTo>
                    <a:pt x="313861" y="351403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8513" tIns="1921865" rIns="3204769" bIns="1893977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Substantive Use</a:t>
              </a:r>
            </a:p>
          </p:txBody>
        </p:sp>
        <p:sp>
          <p:nvSpPr>
            <p:cNvPr id="10" name="Freeform 9"/>
            <p:cNvSpPr/>
            <p:nvPr/>
          </p:nvSpPr>
          <p:spPr>
            <a:xfrm>
              <a:off x="3389553" y="1326574"/>
              <a:ext cx="4685385" cy="4685385"/>
            </a:xfrm>
            <a:custGeom>
              <a:avLst/>
              <a:gdLst>
                <a:gd name="connsiteX0" fmla="*/ 313861 w 4685385"/>
                <a:gd name="connsiteY0" fmla="*/ 1171346 h 4685385"/>
                <a:gd name="connsiteX1" fmla="*/ 2342693 w 4685385"/>
                <a:gd name="connsiteY1" fmla="*/ -1 h 4685385"/>
                <a:gd name="connsiteX2" fmla="*/ 2342693 w 4685385"/>
                <a:gd name="connsiteY2" fmla="*/ 2342693 h 4685385"/>
                <a:gd name="connsiteX3" fmla="*/ 313861 w 4685385"/>
                <a:gd name="connsiteY3" fmla="*/ 1171346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313861" y="1171346"/>
                  </a:moveTo>
                  <a:cubicBezTo>
                    <a:pt x="732343" y="446514"/>
                    <a:pt x="1505729" y="-1"/>
                    <a:pt x="2342693" y="-1"/>
                  </a:cubicBezTo>
                  <a:lnTo>
                    <a:pt x="2342693" y="2342693"/>
                  </a:lnTo>
                  <a:lnTo>
                    <a:pt x="313861" y="1171346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9412" tIns="623902" rIns="2479649" bIns="3164051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Data Definition</a:t>
              </a:r>
            </a:p>
          </p:txBody>
        </p:sp>
        <p:sp>
          <p:nvSpPr>
            <p:cNvPr id="11" name="Circular Arrow 10"/>
            <p:cNvSpPr/>
            <p:nvPr/>
          </p:nvSpPr>
          <p:spPr>
            <a:xfrm>
              <a:off x="3210891" y="1036526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19472472"/>
                <a:gd name="adj4" fmla="val 16200251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Circular Arrow 11"/>
            <p:cNvSpPr/>
            <p:nvPr/>
          </p:nvSpPr>
          <p:spPr>
            <a:xfrm>
              <a:off x="3266670" y="1133023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1472472"/>
                <a:gd name="adj4" fmla="val 19800000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Circular Arrow 12"/>
            <p:cNvSpPr/>
            <p:nvPr/>
          </p:nvSpPr>
          <p:spPr>
            <a:xfrm>
              <a:off x="3210891" y="1229520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5072221"/>
                <a:gd name="adj4" fmla="val 1800000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Circular Arrow 13"/>
            <p:cNvSpPr/>
            <p:nvPr/>
          </p:nvSpPr>
          <p:spPr>
            <a:xfrm>
              <a:off x="3099677" y="1229520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8672472"/>
                <a:gd name="adj4" fmla="val 5400251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Circular Arrow 14"/>
            <p:cNvSpPr/>
            <p:nvPr/>
          </p:nvSpPr>
          <p:spPr>
            <a:xfrm>
              <a:off x="3043898" y="1133023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12272472"/>
                <a:gd name="adj4" fmla="val 9000000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Circular Arrow 15"/>
            <p:cNvSpPr/>
            <p:nvPr/>
          </p:nvSpPr>
          <p:spPr>
            <a:xfrm>
              <a:off x="3099677" y="1036526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15872221"/>
                <a:gd name="adj4" fmla="val 12600000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241767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Meet John Smith – a practical application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6703748" y="1312468"/>
            <a:ext cx="5488252" cy="5458474"/>
            <a:chOff x="3043898" y="1036526"/>
            <a:chExt cx="5488252" cy="5458474"/>
          </a:xfrm>
        </p:grpSpPr>
        <p:sp>
          <p:nvSpPr>
            <p:cNvPr id="33" name="Freeform 32"/>
            <p:cNvSpPr/>
            <p:nvPr/>
          </p:nvSpPr>
          <p:spPr>
            <a:xfrm>
              <a:off x="3501110" y="1326574"/>
              <a:ext cx="4685385" cy="4685385"/>
            </a:xfrm>
            <a:custGeom>
              <a:avLst/>
              <a:gdLst>
                <a:gd name="connsiteX0" fmla="*/ 2342692 w 4685385"/>
                <a:gd name="connsiteY0" fmla="*/ 0 h 4685385"/>
                <a:gd name="connsiteX1" fmla="*/ 4371524 w 4685385"/>
                <a:gd name="connsiteY1" fmla="*/ 1171346 h 4685385"/>
                <a:gd name="connsiteX2" fmla="*/ 2342693 w 4685385"/>
                <a:gd name="connsiteY2" fmla="*/ 2342693 h 4685385"/>
                <a:gd name="connsiteX3" fmla="*/ 2342692 w 4685385"/>
                <a:gd name="connsiteY3" fmla="*/ 0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2342692" y="0"/>
                  </a:moveTo>
                  <a:cubicBezTo>
                    <a:pt x="3179656" y="0"/>
                    <a:pt x="3953042" y="446515"/>
                    <a:pt x="4371524" y="1171346"/>
                  </a:cubicBezTo>
                  <a:lnTo>
                    <a:pt x="2342693" y="2342693"/>
                  </a:lnTo>
                  <a:cubicBezTo>
                    <a:pt x="2342693" y="1561795"/>
                    <a:pt x="2342692" y="780898"/>
                    <a:pt x="2342692" y="0"/>
                  </a:cubicBez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79650" tIns="623902" rIns="1029411" bIns="3164051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/>
                <a:t>EHR</a:t>
              </a:r>
            </a:p>
          </p:txBody>
        </p:sp>
        <p:sp>
          <p:nvSpPr>
            <p:cNvPr id="34" name="Freeform 33"/>
            <p:cNvSpPr/>
            <p:nvPr/>
          </p:nvSpPr>
          <p:spPr>
            <a:xfrm>
              <a:off x="3556888" y="1423071"/>
              <a:ext cx="4685385" cy="4685385"/>
            </a:xfrm>
            <a:custGeom>
              <a:avLst/>
              <a:gdLst>
                <a:gd name="connsiteX0" fmla="*/ 4371524 w 4685385"/>
                <a:gd name="connsiteY0" fmla="*/ 1171346 h 4685385"/>
                <a:gd name="connsiteX1" fmla="*/ 4371524 w 4685385"/>
                <a:gd name="connsiteY1" fmla="*/ 3514039 h 4685385"/>
                <a:gd name="connsiteX2" fmla="*/ 2342693 w 4685385"/>
                <a:gd name="connsiteY2" fmla="*/ 2342693 h 4685385"/>
                <a:gd name="connsiteX3" fmla="*/ 4371524 w 4685385"/>
                <a:gd name="connsiteY3" fmla="*/ 1171346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4371524" y="1171346"/>
                  </a:moveTo>
                  <a:cubicBezTo>
                    <a:pt x="4790006" y="1896178"/>
                    <a:pt x="4790006" y="2789207"/>
                    <a:pt x="4371524" y="3514039"/>
                  </a:cubicBezTo>
                  <a:lnTo>
                    <a:pt x="2342693" y="2342693"/>
                  </a:lnTo>
                  <a:lnTo>
                    <a:pt x="4371524" y="1171346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04769" tIns="1921865" rIns="248513" bIns="1893977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/>
                <a:t>Clinical Workflow</a:t>
              </a:r>
            </a:p>
          </p:txBody>
        </p:sp>
        <p:sp>
          <p:nvSpPr>
            <p:cNvPr id="35" name="Freeform 34"/>
            <p:cNvSpPr/>
            <p:nvPr/>
          </p:nvSpPr>
          <p:spPr>
            <a:xfrm>
              <a:off x="3501110" y="1519567"/>
              <a:ext cx="4685385" cy="4685385"/>
            </a:xfrm>
            <a:custGeom>
              <a:avLst/>
              <a:gdLst>
                <a:gd name="connsiteX0" fmla="*/ 4371524 w 4685385"/>
                <a:gd name="connsiteY0" fmla="*/ 3514039 h 4685385"/>
                <a:gd name="connsiteX1" fmla="*/ 2342692 w 4685385"/>
                <a:gd name="connsiteY1" fmla="*/ 4685386 h 4685385"/>
                <a:gd name="connsiteX2" fmla="*/ 2342693 w 4685385"/>
                <a:gd name="connsiteY2" fmla="*/ 2342693 h 4685385"/>
                <a:gd name="connsiteX3" fmla="*/ 4371524 w 4685385"/>
                <a:gd name="connsiteY3" fmla="*/ 3514039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4371524" y="3514039"/>
                  </a:moveTo>
                  <a:cubicBezTo>
                    <a:pt x="3953042" y="4238871"/>
                    <a:pt x="3179656" y="4685386"/>
                    <a:pt x="2342692" y="4685386"/>
                  </a:cubicBezTo>
                  <a:cubicBezTo>
                    <a:pt x="2342692" y="3904488"/>
                    <a:pt x="2342693" y="3123591"/>
                    <a:pt x="2342693" y="2342693"/>
                  </a:cubicBezTo>
                  <a:lnTo>
                    <a:pt x="4371524" y="3514039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79650" tIns="3191940" rIns="1029411" bIns="596013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/>
                <a:t>Data Capture</a:t>
              </a:r>
            </a:p>
          </p:txBody>
        </p:sp>
        <p:sp>
          <p:nvSpPr>
            <p:cNvPr id="36" name="Freeform 35"/>
            <p:cNvSpPr/>
            <p:nvPr/>
          </p:nvSpPr>
          <p:spPr>
            <a:xfrm>
              <a:off x="3389553" y="1519567"/>
              <a:ext cx="4685385" cy="4685385"/>
            </a:xfrm>
            <a:custGeom>
              <a:avLst/>
              <a:gdLst>
                <a:gd name="connsiteX0" fmla="*/ 2342693 w 4685385"/>
                <a:gd name="connsiteY0" fmla="*/ 4685385 h 4685385"/>
                <a:gd name="connsiteX1" fmla="*/ 313861 w 4685385"/>
                <a:gd name="connsiteY1" fmla="*/ 3514039 h 4685385"/>
                <a:gd name="connsiteX2" fmla="*/ 2342693 w 4685385"/>
                <a:gd name="connsiteY2" fmla="*/ 2342693 h 4685385"/>
                <a:gd name="connsiteX3" fmla="*/ 2342693 w 4685385"/>
                <a:gd name="connsiteY3" fmla="*/ 4685385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2342693" y="4685385"/>
                  </a:moveTo>
                  <a:cubicBezTo>
                    <a:pt x="1505729" y="4685385"/>
                    <a:pt x="732343" y="4238870"/>
                    <a:pt x="313861" y="3514039"/>
                  </a:cubicBezTo>
                  <a:lnTo>
                    <a:pt x="2342693" y="2342693"/>
                  </a:lnTo>
                  <a:lnTo>
                    <a:pt x="2342693" y="4685385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9412" tIns="3191940" rIns="2479649" bIns="596013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/>
                <a:t>Data Validation</a:t>
              </a:r>
            </a:p>
          </p:txBody>
        </p:sp>
        <p:sp>
          <p:nvSpPr>
            <p:cNvPr id="37" name="Freeform 36"/>
            <p:cNvSpPr/>
            <p:nvPr/>
          </p:nvSpPr>
          <p:spPr>
            <a:xfrm>
              <a:off x="3333775" y="1423071"/>
              <a:ext cx="4685385" cy="4685385"/>
            </a:xfrm>
            <a:custGeom>
              <a:avLst/>
              <a:gdLst>
                <a:gd name="connsiteX0" fmla="*/ 313861 w 4685385"/>
                <a:gd name="connsiteY0" fmla="*/ 3514039 h 4685385"/>
                <a:gd name="connsiteX1" fmla="*/ 313861 w 4685385"/>
                <a:gd name="connsiteY1" fmla="*/ 1171346 h 4685385"/>
                <a:gd name="connsiteX2" fmla="*/ 2342693 w 4685385"/>
                <a:gd name="connsiteY2" fmla="*/ 2342693 h 4685385"/>
                <a:gd name="connsiteX3" fmla="*/ 313861 w 4685385"/>
                <a:gd name="connsiteY3" fmla="*/ 3514039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313861" y="3514039"/>
                  </a:moveTo>
                  <a:cubicBezTo>
                    <a:pt x="-104621" y="2789207"/>
                    <a:pt x="-104621" y="1896178"/>
                    <a:pt x="313861" y="1171346"/>
                  </a:cubicBezTo>
                  <a:lnTo>
                    <a:pt x="2342693" y="2342693"/>
                  </a:lnTo>
                  <a:lnTo>
                    <a:pt x="313861" y="351403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8513" tIns="1921865" rIns="3204769" bIns="1893977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/>
                <a:t>Substantive Use</a:t>
              </a:r>
            </a:p>
          </p:txBody>
        </p:sp>
        <p:sp>
          <p:nvSpPr>
            <p:cNvPr id="38" name="Freeform 37"/>
            <p:cNvSpPr/>
            <p:nvPr/>
          </p:nvSpPr>
          <p:spPr>
            <a:xfrm>
              <a:off x="3389553" y="1326573"/>
              <a:ext cx="4685385" cy="4685386"/>
            </a:xfrm>
            <a:custGeom>
              <a:avLst/>
              <a:gdLst>
                <a:gd name="connsiteX0" fmla="*/ 313861 w 4685385"/>
                <a:gd name="connsiteY0" fmla="*/ 1171346 h 4685385"/>
                <a:gd name="connsiteX1" fmla="*/ 2342693 w 4685385"/>
                <a:gd name="connsiteY1" fmla="*/ -1 h 4685385"/>
                <a:gd name="connsiteX2" fmla="*/ 2342693 w 4685385"/>
                <a:gd name="connsiteY2" fmla="*/ 2342693 h 4685385"/>
                <a:gd name="connsiteX3" fmla="*/ 313861 w 4685385"/>
                <a:gd name="connsiteY3" fmla="*/ 1171346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313861" y="1171346"/>
                  </a:moveTo>
                  <a:cubicBezTo>
                    <a:pt x="732343" y="446514"/>
                    <a:pt x="1505729" y="-1"/>
                    <a:pt x="2342693" y="-1"/>
                  </a:cubicBezTo>
                  <a:lnTo>
                    <a:pt x="2342693" y="2342693"/>
                  </a:lnTo>
                  <a:lnTo>
                    <a:pt x="313861" y="1171346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9412" tIns="623902" rIns="2479649" bIns="3164051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/>
                <a:t>Data Definition</a:t>
              </a:r>
            </a:p>
          </p:txBody>
        </p:sp>
        <p:sp>
          <p:nvSpPr>
            <p:cNvPr id="39" name="Circular Arrow 38"/>
            <p:cNvSpPr/>
            <p:nvPr/>
          </p:nvSpPr>
          <p:spPr>
            <a:xfrm>
              <a:off x="3210891" y="1036526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19472472"/>
                <a:gd name="adj4" fmla="val 16200251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Circular Arrow 39"/>
            <p:cNvSpPr/>
            <p:nvPr/>
          </p:nvSpPr>
          <p:spPr>
            <a:xfrm>
              <a:off x="3266670" y="1133023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1472472"/>
                <a:gd name="adj4" fmla="val 19800000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Circular Arrow 40"/>
            <p:cNvSpPr/>
            <p:nvPr/>
          </p:nvSpPr>
          <p:spPr>
            <a:xfrm>
              <a:off x="3210891" y="1229520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5072221"/>
                <a:gd name="adj4" fmla="val 1800000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Circular Arrow 41"/>
            <p:cNvSpPr/>
            <p:nvPr/>
          </p:nvSpPr>
          <p:spPr>
            <a:xfrm>
              <a:off x="3099677" y="1229520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8672472"/>
                <a:gd name="adj4" fmla="val 5400251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Circular Arrow 42"/>
            <p:cNvSpPr/>
            <p:nvPr/>
          </p:nvSpPr>
          <p:spPr>
            <a:xfrm>
              <a:off x="3043898" y="1133023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12272472"/>
                <a:gd name="adj4" fmla="val 9000000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Circular Arrow 43"/>
            <p:cNvSpPr/>
            <p:nvPr/>
          </p:nvSpPr>
          <p:spPr>
            <a:xfrm>
              <a:off x="3099677" y="1036526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15872221"/>
                <a:gd name="adj4" fmla="val 12600000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pic>
        <p:nvPicPr>
          <p:cNvPr id="30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33" y="1505462"/>
            <a:ext cx="1663243" cy="20295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87154" y="1699013"/>
            <a:ext cx="397237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58 years 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BMI: 37.7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Blood Pressure: 130/85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Smoker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Abuses alcohol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Father had colon cancer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History of polyps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Last visit to doctor: </a:t>
            </a:r>
            <a:br>
              <a:rPr lang="en-US" sz="2800" dirty="0"/>
            </a:br>
            <a:r>
              <a:rPr lang="en-US" sz="2800" dirty="0"/>
              <a:t>3 years prior</a:t>
            </a:r>
          </a:p>
        </p:txBody>
      </p:sp>
    </p:spTree>
    <p:extLst>
      <p:ext uri="{BB962C8B-B14F-4D97-AF65-F5344CB8AC3E}">
        <p14:creationId xmlns:p14="http://schemas.microsoft.com/office/powerpoint/2010/main" val="20576132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710025" y="3525132"/>
            <a:ext cx="9121709" cy="4289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Clinic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710025" y="2608790"/>
            <a:ext cx="9121709" cy="42976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Patient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710025" y="4441473"/>
            <a:ext cx="9121709" cy="4289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710023" y="4870451"/>
            <a:ext cx="4575687" cy="488401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Hardware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285710" y="4870450"/>
            <a:ext cx="4546024" cy="487363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Software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710023" y="3956840"/>
            <a:ext cx="3035808" cy="484632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Medical Staff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738058" y="3954109"/>
            <a:ext cx="3039576" cy="484632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Support Staff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773863" y="3954109"/>
            <a:ext cx="3060001" cy="484632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Workflows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710023" y="3040281"/>
            <a:ext cx="4572000" cy="4846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Patient Security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287166" y="3039893"/>
            <a:ext cx="4544568" cy="4846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Patient Reported Data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712154" y="1692449"/>
            <a:ext cx="9121711" cy="42976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External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10023" y="2122926"/>
            <a:ext cx="4572000" cy="484632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Exchanging Data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282023" y="2122926"/>
            <a:ext cx="4549711" cy="484632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Receiving Reports</a:t>
            </a:r>
          </a:p>
        </p:txBody>
      </p:sp>
      <p:sp>
        <p:nvSpPr>
          <p:cNvPr id="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Drivers of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1515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Front Desk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189691" y="5244144"/>
            <a:ext cx="2924568" cy="4289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Clinic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130239" y="5239121"/>
            <a:ext cx="2702827" cy="42976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Patient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38197" y="5239516"/>
            <a:ext cx="2343503" cy="4289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38197" y="5688562"/>
            <a:ext cx="1118708" cy="488401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Hardware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944306" y="5689600"/>
            <a:ext cx="1245385" cy="487363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Software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186494" y="5673122"/>
            <a:ext cx="895648" cy="484632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Medical Staff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092715" y="5680088"/>
            <a:ext cx="992702" cy="484632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Support Staff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095990" y="5680088"/>
            <a:ext cx="1029985" cy="484632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Workflow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129173" y="5668889"/>
            <a:ext cx="1473239" cy="4846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Patient Security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602412" y="5666157"/>
            <a:ext cx="1228523" cy="4846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Patient Data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834132" y="5241853"/>
            <a:ext cx="2519667" cy="42976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External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832001" y="5672330"/>
            <a:ext cx="1302598" cy="484632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Exchanging Data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134600" y="5672196"/>
            <a:ext cx="1219200" cy="484632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Receiving Reports</a:t>
            </a:r>
          </a:p>
        </p:txBody>
      </p:sp>
      <p:pic>
        <p:nvPicPr>
          <p:cNvPr id="30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283" y="1277248"/>
            <a:ext cx="1663243" cy="20295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585" y="-132452"/>
            <a:ext cx="3114415" cy="330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876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98476"/>
            <a:ext cx="10515600" cy="582226"/>
          </a:xfrm>
        </p:spPr>
        <p:txBody>
          <a:bodyPr>
            <a:normAutofit fontScale="90000"/>
          </a:bodyPr>
          <a:lstStyle/>
          <a:p>
            <a:r>
              <a:rPr lang="en-US" dirty="0"/>
              <a:t>Why is data important?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04950"/>
            <a:ext cx="10515600" cy="4672013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dirty="0"/>
              <a:t>Allows us to: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Manage patient’s health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Preventative needs of healthy patients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Disease management of patients with chronic conditions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dirty="0"/>
              <a:t>Manage Public Health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Managing health threats to individuals and communities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Providing informed healthcare care choices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dirty="0"/>
              <a:t>Manage Population Health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Using “big” data to analyze approaches and outcomes that improve the health of the entire population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dirty="0"/>
              <a:t>Poor data puts patients at risk and skews aggregate data!!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94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83" y="1389648"/>
            <a:ext cx="2194090" cy="323189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Front Desk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242" y="1151766"/>
            <a:ext cx="1663243" cy="2029506"/>
          </a:xfrm>
        </p:spPr>
      </p:pic>
      <p:sp>
        <p:nvSpPr>
          <p:cNvPr id="17" name="Rectangle 16"/>
          <p:cNvSpPr/>
          <p:nvPr/>
        </p:nvSpPr>
        <p:spPr>
          <a:xfrm>
            <a:off x="3189691" y="5244144"/>
            <a:ext cx="2924568" cy="4289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Clinic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130239" y="5239121"/>
            <a:ext cx="2702827" cy="42976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Patient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38197" y="5239516"/>
            <a:ext cx="2343503" cy="4289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38197" y="5688562"/>
            <a:ext cx="1118708" cy="488401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Hardware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944306" y="5689600"/>
            <a:ext cx="1245385" cy="487363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Software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186494" y="5673122"/>
            <a:ext cx="895648" cy="484632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Medical Staff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092715" y="5680088"/>
            <a:ext cx="992702" cy="484632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Support Staff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095990" y="5680088"/>
            <a:ext cx="1029985" cy="484632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Workflow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129173" y="5668889"/>
            <a:ext cx="1473239" cy="4846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Patient Security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602412" y="5666157"/>
            <a:ext cx="1228523" cy="4846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Patient Data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834132" y="5241853"/>
            <a:ext cx="2519667" cy="42976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External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832001" y="5672330"/>
            <a:ext cx="1302598" cy="484632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Exchanging Data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134600" y="5672196"/>
            <a:ext cx="1219200" cy="484632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Receiving Reports</a:t>
            </a:r>
          </a:p>
        </p:txBody>
      </p:sp>
      <p:sp>
        <p:nvSpPr>
          <p:cNvPr id="7" name="Down Arrow 6"/>
          <p:cNvSpPr/>
          <p:nvPr/>
        </p:nvSpPr>
        <p:spPr>
          <a:xfrm>
            <a:off x="1774894" y="4672368"/>
            <a:ext cx="338823" cy="495527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29"/>
          <p:cNvSpPr/>
          <p:nvPr/>
        </p:nvSpPr>
        <p:spPr>
          <a:xfrm>
            <a:off x="4675635" y="4682766"/>
            <a:ext cx="338823" cy="495527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own Arrow 30"/>
          <p:cNvSpPr/>
          <p:nvPr/>
        </p:nvSpPr>
        <p:spPr>
          <a:xfrm>
            <a:off x="7481652" y="4682765"/>
            <a:ext cx="338823" cy="495527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585" y="-132452"/>
            <a:ext cx="3114415" cy="3306754"/>
          </a:xfrm>
          <a:prstGeom prst="rect">
            <a:avLst/>
          </a:prstGeom>
        </p:spPr>
      </p:pic>
      <p:sp>
        <p:nvSpPr>
          <p:cNvPr id="33" name="Down Arrow 32"/>
          <p:cNvSpPr/>
          <p:nvPr/>
        </p:nvSpPr>
        <p:spPr>
          <a:xfrm>
            <a:off x="9996921" y="4621543"/>
            <a:ext cx="338823" cy="495527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015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0" grpId="0" animBg="1"/>
      <p:bldP spid="31" grpId="0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MA/Nurse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95" y="1963946"/>
            <a:ext cx="1663243" cy="2029506"/>
          </a:xfrm>
        </p:spPr>
      </p:pic>
      <p:sp>
        <p:nvSpPr>
          <p:cNvPr id="17" name="Rectangle 16"/>
          <p:cNvSpPr/>
          <p:nvPr/>
        </p:nvSpPr>
        <p:spPr>
          <a:xfrm>
            <a:off x="3189691" y="5244144"/>
            <a:ext cx="2924568" cy="4289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Clinic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130239" y="5239121"/>
            <a:ext cx="2702827" cy="42976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Patient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38197" y="5239516"/>
            <a:ext cx="2343503" cy="4289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38197" y="5688562"/>
            <a:ext cx="1118708" cy="488401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Hardware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944306" y="5689600"/>
            <a:ext cx="1245385" cy="487363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Software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186494" y="5673122"/>
            <a:ext cx="895648" cy="484632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Medical Staff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092715" y="5680088"/>
            <a:ext cx="992702" cy="484632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Support Staff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095990" y="5680088"/>
            <a:ext cx="1029985" cy="484632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Workflow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129173" y="5668889"/>
            <a:ext cx="1473239" cy="4846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Patient Security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602412" y="5666157"/>
            <a:ext cx="1228523" cy="4846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Patient Data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834132" y="5241853"/>
            <a:ext cx="2519667" cy="42976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External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832001" y="5672330"/>
            <a:ext cx="1302598" cy="484632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Exchanging Data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134600" y="5672196"/>
            <a:ext cx="1219200" cy="484632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Receiving Reports</a:t>
            </a:r>
          </a:p>
        </p:txBody>
      </p:sp>
      <p:sp>
        <p:nvSpPr>
          <p:cNvPr id="7" name="Down Arrow 6"/>
          <p:cNvSpPr/>
          <p:nvPr/>
        </p:nvSpPr>
        <p:spPr>
          <a:xfrm>
            <a:off x="1774894" y="4672368"/>
            <a:ext cx="338823" cy="495527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29"/>
          <p:cNvSpPr/>
          <p:nvPr/>
        </p:nvSpPr>
        <p:spPr>
          <a:xfrm>
            <a:off x="4675635" y="4682766"/>
            <a:ext cx="338823" cy="495527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own Arrow 30"/>
          <p:cNvSpPr/>
          <p:nvPr/>
        </p:nvSpPr>
        <p:spPr>
          <a:xfrm>
            <a:off x="7481652" y="4682765"/>
            <a:ext cx="338823" cy="495527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585" y="-132452"/>
            <a:ext cx="3114415" cy="3306754"/>
          </a:xfrm>
          <a:prstGeom prst="rect">
            <a:avLst/>
          </a:prstGeom>
        </p:spPr>
      </p:pic>
      <p:sp>
        <p:nvSpPr>
          <p:cNvPr id="33" name="Down Arrow 32"/>
          <p:cNvSpPr/>
          <p:nvPr/>
        </p:nvSpPr>
        <p:spPr>
          <a:xfrm>
            <a:off x="9996921" y="4621543"/>
            <a:ext cx="338823" cy="495527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http://icons.iconarchive.com/icons/icons-land/vista-people/256/Medical-Nurse-Male-Dark-ic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233" y="1981772"/>
            <a:ext cx="2011680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910529" y="1065401"/>
            <a:ext cx="58381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549902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0" grpId="0" animBg="1"/>
      <p:bldP spid="31" grpId="0" animBg="1"/>
      <p:bldP spid="33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Provider visit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95" y="1963946"/>
            <a:ext cx="1663243" cy="2029506"/>
          </a:xfrm>
        </p:spPr>
      </p:pic>
      <p:sp>
        <p:nvSpPr>
          <p:cNvPr id="17" name="Rectangle 16"/>
          <p:cNvSpPr/>
          <p:nvPr/>
        </p:nvSpPr>
        <p:spPr>
          <a:xfrm>
            <a:off x="3189691" y="5244144"/>
            <a:ext cx="2924568" cy="4289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Clinic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130239" y="5239121"/>
            <a:ext cx="2702827" cy="42976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Patient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38197" y="5239516"/>
            <a:ext cx="2343503" cy="4289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38197" y="5688562"/>
            <a:ext cx="1118708" cy="488401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Hardware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944306" y="5689600"/>
            <a:ext cx="1245385" cy="487363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Software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186494" y="5673122"/>
            <a:ext cx="895648" cy="484632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Medical Staff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092715" y="5680088"/>
            <a:ext cx="992702" cy="484632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Support Staff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095990" y="5680088"/>
            <a:ext cx="1029985" cy="484632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Workflow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129173" y="5668889"/>
            <a:ext cx="1473239" cy="4846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Patient Security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602412" y="5666157"/>
            <a:ext cx="1228523" cy="4846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Patient Data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834132" y="5241853"/>
            <a:ext cx="2519667" cy="42976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External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832001" y="5672330"/>
            <a:ext cx="1302598" cy="484632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Exchanging Data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134600" y="5672196"/>
            <a:ext cx="1219200" cy="484632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Receiving Reports</a:t>
            </a:r>
          </a:p>
        </p:txBody>
      </p:sp>
      <p:sp>
        <p:nvSpPr>
          <p:cNvPr id="7" name="Down Arrow 6"/>
          <p:cNvSpPr/>
          <p:nvPr/>
        </p:nvSpPr>
        <p:spPr>
          <a:xfrm>
            <a:off x="1774894" y="4672368"/>
            <a:ext cx="338823" cy="495527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29"/>
          <p:cNvSpPr/>
          <p:nvPr/>
        </p:nvSpPr>
        <p:spPr>
          <a:xfrm>
            <a:off x="4675635" y="4682766"/>
            <a:ext cx="338823" cy="495527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own Arrow 30"/>
          <p:cNvSpPr/>
          <p:nvPr/>
        </p:nvSpPr>
        <p:spPr>
          <a:xfrm>
            <a:off x="7481652" y="4682765"/>
            <a:ext cx="338823" cy="495527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585" y="-132452"/>
            <a:ext cx="3114415" cy="3306754"/>
          </a:xfrm>
          <a:prstGeom prst="rect">
            <a:avLst/>
          </a:prstGeom>
        </p:spPr>
      </p:pic>
      <p:sp>
        <p:nvSpPr>
          <p:cNvPr id="33" name="Down Arrow 32"/>
          <p:cNvSpPr/>
          <p:nvPr/>
        </p:nvSpPr>
        <p:spPr>
          <a:xfrm>
            <a:off x="9996921" y="4621543"/>
            <a:ext cx="338823" cy="495527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http://icons.iconarchive.com/icons/icons-land/medical/256/People-Doctor-Female-ic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691" y="1938120"/>
            <a:ext cx="2029968" cy="202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6820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0" grpId="0" animBg="1"/>
      <p:bldP spid="31" grpId="0" animBg="1"/>
      <p:bldP spid="3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Check-out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95" y="1963946"/>
            <a:ext cx="1663243" cy="2029506"/>
          </a:xfrm>
        </p:spPr>
      </p:pic>
      <p:sp>
        <p:nvSpPr>
          <p:cNvPr id="17" name="Rectangle 16"/>
          <p:cNvSpPr/>
          <p:nvPr/>
        </p:nvSpPr>
        <p:spPr>
          <a:xfrm>
            <a:off x="3189691" y="5244144"/>
            <a:ext cx="2924568" cy="4289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Clinic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130239" y="5239121"/>
            <a:ext cx="2702827" cy="42976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Patient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38197" y="5239516"/>
            <a:ext cx="2343503" cy="4289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38197" y="5688562"/>
            <a:ext cx="1118708" cy="488401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Hardware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944306" y="5689600"/>
            <a:ext cx="1245385" cy="487363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Software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186494" y="5673122"/>
            <a:ext cx="895648" cy="484632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Medical Staff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092715" y="5680088"/>
            <a:ext cx="992702" cy="484632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Support Staff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095990" y="5680088"/>
            <a:ext cx="1029985" cy="484632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Workflow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129173" y="5668889"/>
            <a:ext cx="1473239" cy="4846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Patient Security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602412" y="5666157"/>
            <a:ext cx="1228523" cy="4846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Patient Data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834132" y="5241853"/>
            <a:ext cx="2519667" cy="42976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External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832001" y="5672330"/>
            <a:ext cx="1302598" cy="484632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Exchanging Data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134600" y="5672196"/>
            <a:ext cx="1219200" cy="484632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Receiving Reports</a:t>
            </a:r>
          </a:p>
        </p:txBody>
      </p:sp>
      <p:sp>
        <p:nvSpPr>
          <p:cNvPr id="7" name="Down Arrow 6"/>
          <p:cNvSpPr/>
          <p:nvPr/>
        </p:nvSpPr>
        <p:spPr>
          <a:xfrm>
            <a:off x="1774894" y="4672368"/>
            <a:ext cx="338823" cy="495527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29"/>
          <p:cNvSpPr/>
          <p:nvPr/>
        </p:nvSpPr>
        <p:spPr>
          <a:xfrm>
            <a:off x="4675635" y="4682766"/>
            <a:ext cx="338823" cy="495527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own Arrow 30"/>
          <p:cNvSpPr/>
          <p:nvPr/>
        </p:nvSpPr>
        <p:spPr>
          <a:xfrm>
            <a:off x="7481652" y="4682765"/>
            <a:ext cx="338823" cy="495527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585" y="-132452"/>
            <a:ext cx="3114415" cy="3306754"/>
          </a:xfrm>
          <a:prstGeom prst="rect">
            <a:avLst/>
          </a:prstGeom>
        </p:spPr>
      </p:pic>
      <p:sp>
        <p:nvSpPr>
          <p:cNvPr id="33" name="Down Arrow 32"/>
          <p:cNvSpPr/>
          <p:nvPr/>
        </p:nvSpPr>
        <p:spPr>
          <a:xfrm>
            <a:off x="9996921" y="4621543"/>
            <a:ext cx="338823" cy="495527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9770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0" grpId="0" animBg="1"/>
      <p:bldP spid="31" grpId="0" animBg="1"/>
      <p:bldP spid="3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Life-cycle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043898" y="1036526"/>
            <a:ext cx="5488252" cy="5458474"/>
            <a:chOff x="3043898" y="1036526"/>
            <a:chExt cx="5488252" cy="5458474"/>
          </a:xfrm>
        </p:grpSpPr>
        <p:sp>
          <p:nvSpPr>
            <p:cNvPr id="4" name="Freeform 3"/>
            <p:cNvSpPr/>
            <p:nvPr/>
          </p:nvSpPr>
          <p:spPr>
            <a:xfrm>
              <a:off x="3501110" y="1326574"/>
              <a:ext cx="4685385" cy="4685385"/>
            </a:xfrm>
            <a:custGeom>
              <a:avLst/>
              <a:gdLst>
                <a:gd name="connsiteX0" fmla="*/ 2342692 w 4685385"/>
                <a:gd name="connsiteY0" fmla="*/ 0 h 4685385"/>
                <a:gd name="connsiteX1" fmla="*/ 4371524 w 4685385"/>
                <a:gd name="connsiteY1" fmla="*/ 1171346 h 4685385"/>
                <a:gd name="connsiteX2" fmla="*/ 2342693 w 4685385"/>
                <a:gd name="connsiteY2" fmla="*/ 2342693 h 4685385"/>
                <a:gd name="connsiteX3" fmla="*/ 2342692 w 4685385"/>
                <a:gd name="connsiteY3" fmla="*/ 0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2342692" y="0"/>
                  </a:moveTo>
                  <a:cubicBezTo>
                    <a:pt x="3179656" y="0"/>
                    <a:pt x="3953042" y="446515"/>
                    <a:pt x="4371524" y="1171346"/>
                  </a:cubicBezTo>
                  <a:lnTo>
                    <a:pt x="2342693" y="2342693"/>
                  </a:lnTo>
                  <a:cubicBezTo>
                    <a:pt x="2342693" y="1561795"/>
                    <a:pt x="2342692" y="780898"/>
                    <a:pt x="2342692" y="0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79650" tIns="623902" rIns="1029411" bIns="3164051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EHR</a:t>
              </a:r>
            </a:p>
          </p:txBody>
        </p:sp>
        <p:sp>
          <p:nvSpPr>
            <p:cNvPr id="5" name="Freeform 4"/>
            <p:cNvSpPr/>
            <p:nvPr/>
          </p:nvSpPr>
          <p:spPr>
            <a:xfrm>
              <a:off x="3556888" y="1423071"/>
              <a:ext cx="4685385" cy="4685385"/>
            </a:xfrm>
            <a:custGeom>
              <a:avLst/>
              <a:gdLst>
                <a:gd name="connsiteX0" fmla="*/ 4371524 w 4685385"/>
                <a:gd name="connsiteY0" fmla="*/ 1171346 h 4685385"/>
                <a:gd name="connsiteX1" fmla="*/ 4371524 w 4685385"/>
                <a:gd name="connsiteY1" fmla="*/ 3514039 h 4685385"/>
                <a:gd name="connsiteX2" fmla="*/ 2342693 w 4685385"/>
                <a:gd name="connsiteY2" fmla="*/ 2342693 h 4685385"/>
                <a:gd name="connsiteX3" fmla="*/ 4371524 w 4685385"/>
                <a:gd name="connsiteY3" fmla="*/ 1171346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4371524" y="1171346"/>
                  </a:moveTo>
                  <a:cubicBezTo>
                    <a:pt x="4790006" y="1896178"/>
                    <a:pt x="4790006" y="2789207"/>
                    <a:pt x="4371524" y="3514039"/>
                  </a:cubicBezTo>
                  <a:lnTo>
                    <a:pt x="2342693" y="2342693"/>
                  </a:lnTo>
                  <a:lnTo>
                    <a:pt x="4371524" y="1171346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04769" tIns="1921865" rIns="248513" bIns="1893977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Clinical Workflow</a:t>
              </a:r>
            </a:p>
          </p:txBody>
        </p:sp>
        <p:sp>
          <p:nvSpPr>
            <p:cNvPr id="6" name="Freeform 5"/>
            <p:cNvSpPr/>
            <p:nvPr/>
          </p:nvSpPr>
          <p:spPr>
            <a:xfrm>
              <a:off x="3501110" y="1519567"/>
              <a:ext cx="4685385" cy="4685385"/>
            </a:xfrm>
            <a:custGeom>
              <a:avLst/>
              <a:gdLst>
                <a:gd name="connsiteX0" fmla="*/ 4371524 w 4685385"/>
                <a:gd name="connsiteY0" fmla="*/ 3514039 h 4685385"/>
                <a:gd name="connsiteX1" fmla="*/ 2342692 w 4685385"/>
                <a:gd name="connsiteY1" fmla="*/ 4685386 h 4685385"/>
                <a:gd name="connsiteX2" fmla="*/ 2342693 w 4685385"/>
                <a:gd name="connsiteY2" fmla="*/ 2342693 h 4685385"/>
                <a:gd name="connsiteX3" fmla="*/ 4371524 w 4685385"/>
                <a:gd name="connsiteY3" fmla="*/ 3514039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4371524" y="3514039"/>
                  </a:moveTo>
                  <a:cubicBezTo>
                    <a:pt x="3953042" y="4238871"/>
                    <a:pt x="3179656" y="4685386"/>
                    <a:pt x="2342692" y="4685386"/>
                  </a:cubicBezTo>
                  <a:cubicBezTo>
                    <a:pt x="2342692" y="3904488"/>
                    <a:pt x="2342693" y="3123591"/>
                    <a:pt x="2342693" y="2342693"/>
                  </a:cubicBezTo>
                  <a:lnTo>
                    <a:pt x="4371524" y="3514039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79650" tIns="3191940" rIns="1029411" bIns="596013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Data Capture</a:t>
              </a:r>
            </a:p>
          </p:txBody>
        </p:sp>
        <p:sp>
          <p:nvSpPr>
            <p:cNvPr id="8" name="Freeform 7"/>
            <p:cNvSpPr/>
            <p:nvPr/>
          </p:nvSpPr>
          <p:spPr>
            <a:xfrm>
              <a:off x="3389553" y="1519567"/>
              <a:ext cx="4685385" cy="4685385"/>
            </a:xfrm>
            <a:custGeom>
              <a:avLst/>
              <a:gdLst>
                <a:gd name="connsiteX0" fmla="*/ 2342693 w 4685385"/>
                <a:gd name="connsiteY0" fmla="*/ 4685385 h 4685385"/>
                <a:gd name="connsiteX1" fmla="*/ 313861 w 4685385"/>
                <a:gd name="connsiteY1" fmla="*/ 3514039 h 4685385"/>
                <a:gd name="connsiteX2" fmla="*/ 2342693 w 4685385"/>
                <a:gd name="connsiteY2" fmla="*/ 2342693 h 4685385"/>
                <a:gd name="connsiteX3" fmla="*/ 2342693 w 4685385"/>
                <a:gd name="connsiteY3" fmla="*/ 4685385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2342693" y="4685385"/>
                  </a:moveTo>
                  <a:cubicBezTo>
                    <a:pt x="1505729" y="4685385"/>
                    <a:pt x="732343" y="4238870"/>
                    <a:pt x="313861" y="3514039"/>
                  </a:cubicBezTo>
                  <a:lnTo>
                    <a:pt x="2342693" y="2342693"/>
                  </a:lnTo>
                  <a:lnTo>
                    <a:pt x="2342693" y="4685385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9412" tIns="3191940" rIns="2479649" bIns="596013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Data Validation</a:t>
              </a:r>
            </a:p>
          </p:txBody>
        </p:sp>
        <p:sp>
          <p:nvSpPr>
            <p:cNvPr id="9" name="Freeform 8"/>
            <p:cNvSpPr/>
            <p:nvPr/>
          </p:nvSpPr>
          <p:spPr>
            <a:xfrm>
              <a:off x="3333775" y="1423071"/>
              <a:ext cx="4685385" cy="4685385"/>
            </a:xfrm>
            <a:custGeom>
              <a:avLst/>
              <a:gdLst>
                <a:gd name="connsiteX0" fmla="*/ 313861 w 4685385"/>
                <a:gd name="connsiteY0" fmla="*/ 3514039 h 4685385"/>
                <a:gd name="connsiteX1" fmla="*/ 313861 w 4685385"/>
                <a:gd name="connsiteY1" fmla="*/ 1171346 h 4685385"/>
                <a:gd name="connsiteX2" fmla="*/ 2342693 w 4685385"/>
                <a:gd name="connsiteY2" fmla="*/ 2342693 h 4685385"/>
                <a:gd name="connsiteX3" fmla="*/ 313861 w 4685385"/>
                <a:gd name="connsiteY3" fmla="*/ 3514039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313861" y="3514039"/>
                  </a:moveTo>
                  <a:cubicBezTo>
                    <a:pt x="-104621" y="2789207"/>
                    <a:pt x="-104621" y="1896178"/>
                    <a:pt x="313861" y="1171346"/>
                  </a:cubicBezTo>
                  <a:lnTo>
                    <a:pt x="2342693" y="2342693"/>
                  </a:lnTo>
                  <a:lnTo>
                    <a:pt x="313861" y="3514039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8513" tIns="1921865" rIns="3204769" bIns="1893977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Substantive Use</a:t>
              </a:r>
            </a:p>
          </p:txBody>
        </p:sp>
        <p:sp>
          <p:nvSpPr>
            <p:cNvPr id="10" name="Freeform 9"/>
            <p:cNvSpPr/>
            <p:nvPr/>
          </p:nvSpPr>
          <p:spPr>
            <a:xfrm>
              <a:off x="3389553" y="1326574"/>
              <a:ext cx="4685385" cy="4685385"/>
            </a:xfrm>
            <a:custGeom>
              <a:avLst/>
              <a:gdLst>
                <a:gd name="connsiteX0" fmla="*/ 313861 w 4685385"/>
                <a:gd name="connsiteY0" fmla="*/ 1171346 h 4685385"/>
                <a:gd name="connsiteX1" fmla="*/ 2342693 w 4685385"/>
                <a:gd name="connsiteY1" fmla="*/ -1 h 4685385"/>
                <a:gd name="connsiteX2" fmla="*/ 2342693 w 4685385"/>
                <a:gd name="connsiteY2" fmla="*/ 2342693 h 4685385"/>
                <a:gd name="connsiteX3" fmla="*/ 313861 w 4685385"/>
                <a:gd name="connsiteY3" fmla="*/ 1171346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313861" y="1171346"/>
                  </a:moveTo>
                  <a:cubicBezTo>
                    <a:pt x="732343" y="446514"/>
                    <a:pt x="1505729" y="-1"/>
                    <a:pt x="2342693" y="-1"/>
                  </a:cubicBezTo>
                  <a:lnTo>
                    <a:pt x="2342693" y="2342693"/>
                  </a:lnTo>
                  <a:lnTo>
                    <a:pt x="313861" y="1171346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9412" tIns="623902" rIns="2479649" bIns="3164051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Data Definition</a:t>
              </a:r>
            </a:p>
          </p:txBody>
        </p:sp>
        <p:sp>
          <p:nvSpPr>
            <p:cNvPr id="11" name="Circular Arrow 10"/>
            <p:cNvSpPr/>
            <p:nvPr/>
          </p:nvSpPr>
          <p:spPr>
            <a:xfrm>
              <a:off x="3210891" y="1036526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19472472"/>
                <a:gd name="adj4" fmla="val 16200251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Circular Arrow 11"/>
            <p:cNvSpPr/>
            <p:nvPr/>
          </p:nvSpPr>
          <p:spPr>
            <a:xfrm>
              <a:off x="3266670" y="1133023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1472472"/>
                <a:gd name="adj4" fmla="val 19800000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Circular Arrow 12"/>
            <p:cNvSpPr/>
            <p:nvPr/>
          </p:nvSpPr>
          <p:spPr>
            <a:xfrm>
              <a:off x="3210891" y="1229520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5072221"/>
                <a:gd name="adj4" fmla="val 1800000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Circular Arrow 13"/>
            <p:cNvSpPr/>
            <p:nvPr/>
          </p:nvSpPr>
          <p:spPr>
            <a:xfrm>
              <a:off x="3099677" y="1229520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8672472"/>
                <a:gd name="adj4" fmla="val 5400251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Circular Arrow 14"/>
            <p:cNvSpPr/>
            <p:nvPr/>
          </p:nvSpPr>
          <p:spPr>
            <a:xfrm>
              <a:off x="3043898" y="1133023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12272472"/>
                <a:gd name="adj4" fmla="val 9000000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Circular Arrow 15"/>
            <p:cNvSpPr/>
            <p:nvPr/>
          </p:nvSpPr>
          <p:spPr>
            <a:xfrm>
              <a:off x="3099677" y="1036526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15872221"/>
                <a:gd name="adj4" fmla="val 12600000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107338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Life-cycle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043898" y="1036526"/>
            <a:ext cx="5488252" cy="5458474"/>
            <a:chOff x="3043898" y="1036526"/>
            <a:chExt cx="5488252" cy="5458474"/>
          </a:xfrm>
        </p:grpSpPr>
        <p:sp>
          <p:nvSpPr>
            <p:cNvPr id="4" name="Freeform 3"/>
            <p:cNvSpPr/>
            <p:nvPr/>
          </p:nvSpPr>
          <p:spPr>
            <a:xfrm>
              <a:off x="3501110" y="1326574"/>
              <a:ext cx="4685385" cy="4685385"/>
            </a:xfrm>
            <a:custGeom>
              <a:avLst/>
              <a:gdLst>
                <a:gd name="connsiteX0" fmla="*/ 2342692 w 4685385"/>
                <a:gd name="connsiteY0" fmla="*/ 0 h 4685385"/>
                <a:gd name="connsiteX1" fmla="*/ 4371524 w 4685385"/>
                <a:gd name="connsiteY1" fmla="*/ 1171346 h 4685385"/>
                <a:gd name="connsiteX2" fmla="*/ 2342693 w 4685385"/>
                <a:gd name="connsiteY2" fmla="*/ 2342693 h 4685385"/>
                <a:gd name="connsiteX3" fmla="*/ 2342692 w 4685385"/>
                <a:gd name="connsiteY3" fmla="*/ 0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2342692" y="0"/>
                  </a:moveTo>
                  <a:cubicBezTo>
                    <a:pt x="3179656" y="0"/>
                    <a:pt x="3953042" y="446515"/>
                    <a:pt x="4371524" y="1171346"/>
                  </a:cubicBezTo>
                  <a:lnTo>
                    <a:pt x="2342693" y="2342693"/>
                  </a:lnTo>
                  <a:cubicBezTo>
                    <a:pt x="2342693" y="1561795"/>
                    <a:pt x="2342692" y="780898"/>
                    <a:pt x="2342692" y="0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79650" tIns="623902" rIns="1029411" bIns="3164051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EHR</a:t>
              </a:r>
            </a:p>
          </p:txBody>
        </p:sp>
        <p:sp>
          <p:nvSpPr>
            <p:cNvPr id="5" name="Freeform 4"/>
            <p:cNvSpPr/>
            <p:nvPr/>
          </p:nvSpPr>
          <p:spPr>
            <a:xfrm>
              <a:off x="3556888" y="1423071"/>
              <a:ext cx="4685385" cy="4685385"/>
            </a:xfrm>
            <a:custGeom>
              <a:avLst/>
              <a:gdLst>
                <a:gd name="connsiteX0" fmla="*/ 4371524 w 4685385"/>
                <a:gd name="connsiteY0" fmla="*/ 1171346 h 4685385"/>
                <a:gd name="connsiteX1" fmla="*/ 4371524 w 4685385"/>
                <a:gd name="connsiteY1" fmla="*/ 3514039 h 4685385"/>
                <a:gd name="connsiteX2" fmla="*/ 2342693 w 4685385"/>
                <a:gd name="connsiteY2" fmla="*/ 2342693 h 4685385"/>
                <a:gd name="connsiteX3" fmla="*/ 4371524 w 4685385"/>
                <a:gd name="connsiteY3" fmla="*/ 1171346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4371524" y="1171346"/>
                  </a:moveTo>
                  <a:cubicBezTo>
                    <a:pt x="4790006" y="1896178"/>
                    <a:pt x="4790006" y="2789207"/>
                    <a:pt x="4371524" y="3514039"/>
                  </a:cubicBezTo>
                  <a:lnTo>
                    <a:pt x="2342693" y="2342693"/>
                  </a:lnTo>
                  <a:lnTo>
                    <a:pt x="4371524" y="117134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04769" tIns="1921865" rIns="248513" bIns="1893977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/>
                <a:t>Clinical Workflow</a:t>
              </a:r>
              <a:endParaRPr lang="en-US" sz="2000" kern="1200" dirty="0"/>
            </a:p>
          </p:txBody>
        </p:sp>
        <p:sp>
          <p:nvSpPr>
            <p:cNvPr id="6" name="Freeform 5"/>
            <p:cNvSpPr/>
            <p:nvPr/>
          </p:nvSpPr>
          <p:spPr>
            <a:xfrm>
              <a:off x="3501110" y="1519567"/>
              <a:ext cx="4685385" cy="4685385"/>
            </a:xfrm>
            <a:custGeom>
              <a:avLst/>
              <a:gdLst>
                <a:gd name="connsiteX0" fmla="*/ 4371524 w 4685385"/>
                <a:gd name="connsiteY0" fmla="*/ 3514039 h 4685385"/>
                <a:gd name="connsiteX1" fmla="*/ 2342692 w 4685385"/>
                <a:gd name="connsiteY1" fmla="*/ 4685386 h 4685385"/>
                <a:gd name="connsiteX2" fmla="*/ 2342693 w 4685385"/>
                <a:gd name="connsiteY2" fmla="*/ 2342693 h 4685385"/>
                <a:gd name="connsiteX3" fmla="*/ 4371524 w 4685385"/>
                <a:gd name="connsiteY3" fmla="*/ 3514039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4371524" y="3514039"/>
                  </a:moveTo>
                  <a:cubicBezTo>
                    <a:pt x="3953042" y="4238871"/>
                    <a:pt x="3179656" y="4685386"/>
                    <a:pt x="2342692" y="4685386"/>
                  </a:cubicBezTo>
                  <a:cubicBezTo>
                    <a:pt x="2342692" y="3904488"/>
                    <a:pt x="2342693" y="3123591"/>
                    <a:pt x="2342693" y="2342693"/>
                  </a:cubicBezTo>
                  <a:lnTo>
                    <a:pt x="4371524" y="351403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79650" tIns="3191940" rIns="1029411" bIns="596013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Data Capture</a:t>
              </a:r>
            </a:p>
          </p:txBody>
        </p:sp>
        <p:sp>
          <p:nvSpPr>
            <p:cNvPr id="8" name="Freeform 7"/>
            <p:cNvSpPr/>
            <p:nvPr/>
          </p:nvSpPr>
          <p:spPr>
            <a:xfrm>
              <a:off x="3389553" y="1519567"/>
              <a:ext cx="4685385" cy="4685385"/>
            </a:xfrm>
            <a:custGeom>
              <a:avLst/>
              <a:gdLst>
                <a:gd name="connsiteX0" fmla="*/ 2342693 w 4685385"/>
                <a:gd name="connsiteY0" fmla="*/ 4685385 h 4685385"/>
                <a:gd name="connsiteX1" fmla="*/ 313861 w 4685385"/>
                <a:gd name="connsiteY1" fmla="*/ 3514039 h 4685385"/>
                <a:gd name="connsiteX2" fmla="*/ 2342693 w 4685385"/>
                <a:gd name="connsiteY2" fmla="*/ 2342693 h 4685385"/>
                <a:gd name="connsiteX3" fmla="*/ 2342693 w 4685385"/>
                <a:gd name="connsiteY3" fmla="*/ 4685385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2342693" y="4685385"/>
                  </a:moveTo>
                  <a:cubicBezTo>
                    <a:pt x="1505729" y="4685385"/>
                    <a:pt x="732343" y="4238870"/>
                    <a:pt x="313861" y="3514039"/>
                  </a:cubicBezTo>
                  <a:lnTo>
                    <a:pt x="2342693" y="2342693"/>
                  </a:lnTo>
                  <a:lnTo>
                    <a:pt x="2342693" y="4685385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9412" tIns="3191940" rIns="2479649" bIns="596013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Data Validation</a:t>
              </a:r>
            </a:p>
          </p:txBody>
        </p:sp>
        <p:sp>
          <p:nvSpPr>
            <p:cNvPr id="9" name="Freeform 8"/>
            <p:cNvSpPr/>
            <p:nvPr/>
          </p:nvSpPr>
          <p:spPr>
            <a:xfrm>
              <a:off x="3333775" y="1423071"/>
              <a:ext cx="4685385" cy="4685385"/>
            </a:xfrm>
            <a:custGeom>
              <a:avLst/>
              <a:gdLst>
                <a:gd name="connsiteX0" fmla="*/ 313861 w 4685385"/>
                <a:gd name="connsiteY0" fmla="*/ 3514039 h 4685385"/>
                <a:gd name="connsiteX1" fmla="*/ 313861 w 4685385"/>
                <a:gd name="connsiteY1" fmla="*/ 1171346 h 4685385"/>
                <a:gd name="connsiteX2" fmla="*/ 2342693 w 4685385"/>
                <a:gd name="connsiteY2" fmla="*/ 2342693 h 4685385"/>
                <a:gd name="connsiteX3" fmla="*/ 313861 w 4685385"/>
                <a:gd name="connsiteY3" fmla="*/ 3514039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313861" y="3514039"/>
                  </a:moveTo>
                  <a:cubicBezTo>
                    <a:pt x="-104621" y="2789207"/>
                    <a:pt x="-104621" y="1896178"/>
                    <a:pt x="313861" y="1171346"/>
                  </a:cubicBezTo>
                  <a:lnTo>
                    <a:pt x="2342693" y="2342693"/>
                  </a:lnTo>
                  <a:lnTo>
                    <a:pt x="313861" y="3514039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8513" tIns="1921865" rIns="3204769" bIns="1893977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Substantive Use</a:t>
              </a:r>
            </a:p>
          </p:txBody>
        </p:sp>
        <p:sp>
          <p:nvSpPr>
            <p:cNvPr id="10" name="Freeform 9"/>
            <p:cNvSpPr/>
            <p:nvPr/>
          </p:nvSpPr>
          <p:spPr>
            <a:xfrm>
              <a:off x="3389553" y="1326574"/>
              <a:ext cx="4685385" cy="4685385"/>
            </a:xfrm>
            <a:custGeom>
              <a:avLst/>
              <a:gdLst>
                <a:gd name="connsiteX0" fmla="*/ 313861 w 4685385"/>
                <a:gd name="connsiteY0" fmla="*/ 1171346 h 4685385"/>
                <a:gd name="connsiteX1" fmla="*/ 2342693 w 4685385"/>
                <a:gd name="connsiteY1" fmla="*/ -1 h 4685385"/>
                <a:gd name="connsiteX2" fmla="*/ 2342693 w 4685385"/>
                <a:gd name="connsiteY2" fmla="*/ 2342693 h 4685385"/>
                <a:gd name="connsiteX3" fmla="*/ 313861 w 4685385"/>
                <a:gd name="connsiteY3" fmla="*/ 1171346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313861" y="1171346"/>
                  </a:moveTo>
                  <a:cubicBezTo>
                    <a:pt x="732343" y="446514"/>
                    <a:pt x="1505729" y="-1"/>
                    <a:pt x="2342693" y="-1"/>
                  </a:cubicBezTo>
                  <a:lnTo>
                    <a:pt x="2342693" y="2342693"/>
                  </a:lnTo>
                  <a:lnTo>
                    <a:pt x="313861" y="1171346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9412" tIns="623902" rIns="2479649" bIns="3164051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Data Definition</a:t>
              </a:r>
            </a:p>
          </p:txBody>
        </p:sp>
        <p:sp>
          <p:nvSpPr>
            <p:cNvPr id="11" name="Circular Arrow 10"/>
            <p:cNvSpPr/>
            <p:nvPr/>
          </p:nvSpPr>
          <p:spPr>
            <a:xfrm>
              <a:off x="3210891" y="1036526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19472472"/>
                <a:gd name="adj4" fmla="val 16200251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Circular Arrow 11"/>
            <p:cNvSpPr/>
            <p:nvPr/>
          </p:nvSpPr>
          <p:spPr>
            <a:xfrm>
              <a:off x="3266670" y="1133023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1472472"/>
                <a:gd name="adj4" fmla="val 19800000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Circular Arrow 12"/>
            <p:cNvSpPr/>
            <p:nvPr/>
          </p:nvSpPr>
          <p:spPr>
            <a:xfrm>
              <a:off x="3210891" y="1229520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5072221"/>
                <a:gd name="adj4" fmla="val 1800000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Circular Arrow 13"/>
            <p:cNvSpPr/>
            <p:nvPr/>
          </p:nvSpPr>
          <p:spPr>
            <a:xfrm>
              <a:off x="3099677" y="1229520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8672472"/>
                <a:gd name="adj4" fmla="val 5400251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Circular Arrow 14"/>
            <p:cNvSpPr/>
            <p:nvPr/>
          </p:nvSpPr>
          <p:spPr>
            <a:xfrm>
              <a:off x="3043898" y="1133023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12272472"/>
                <a:gd name="adj4" fmla="val 9000000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Circular Arrow 15"/>
            <p:cNvSpPr/>
            <p:nvPr/>
          </p:nvSpPr>
          <p:spPr>
            <a:xfrm>
              <a:off x="3099677" y="1036526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15872221"/>
                <a:gd name="adj4" fmla="val 12600000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30083003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we’ve learned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2400"/>
              </a:spcBef>
            </a:pPr>
            <a:r>
              <a:rPr lang="en-US" sz="2800" dirty="0"/>
              <a:t>Data must be viewed in the context of its overall lifecycle, not just in its use in the moment</a:t>
            </a:r>
          </a:p>
          <a:p>
            <a:pPr>
              <a:spcBef>
                <a:spcPts val="2400"/>
              </a:spcBef>
            </a:pPr>
            <a:r>
              <a:rPr lang="en-US" sz="2800" dirty="0"/>
              <a:t>The importance of optimized teams and team based workflows in quality care and maintaining data integrity</a:t>
            </a:r>
          </a:p>
          <a:p>
            <a:pPr>
              <a:spcBef>
                <a:spcPts val="2400"/>
              </a:spcBef>
            </a:pPr>
            <a:r>
              <a:rPr lang="en-US" sz="2800" dirty="0"/>
              <a:t>Within a practice there are many potential pitfalls in the collection of patient data, and often several solutions for overcoming them</a:t>
            </a:r>
          </a:p>
          <a:p>
            <a:pPr>
              <a:spcBef>
                <a:spcPts val="2400"/>
              </a:spcBef>
            </a:pPr>
            <a:r>
              <a:rPr lang="en-US" sz="2800" dirty="0"/>
              <a:t>Data collection is a combined effort that is impacted by a number of drivers. Changing one part of the process must be viewed within the context of all the internal and external stakeholders.  </a:t>
            </a:r>
          </a:p>
        </p:txBody>
      </p:sp>
    </p:spTree>
    <p:extLst>
      <p:ext uri="{BB962C8B-B14F-4D97-AF65-F5344CB8AC3E}">
        <p14:creationId xmlns:p14="http://schemas.microsoft.com/office/powerpoint/2010/main" val="211810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Life-cycle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650714355"/>
              </p:ext>
            </p:extLst>
          </p:nvPr>
        </p:nvGraphicFramePr>
        <p:xfrm>
          <a:off x="1250950" y="994844"/>
          <a:ext cx="9074150" cy="5577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4403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Drivers of data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60" y="4478498"/>
            <a:ext cx="9121709" cy="91634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4060" y="3562157"/>
            <a:ext cx="9121709" cy="91634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Clinic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24058" y="2643875"/>
            <a:ext cx="9121711" cy="916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External</a:t>
            </a:r>
          </a:p>
        </p:txBody>
      </p:sp>
      <p:sp>
        <p:nvSpPr>
          <p:cNvPr id="8" name="Rectangle 7"/>
          <p:cNvSpPr/>
          <p:nvPr/>
        </p:nvSpPr>
        <p:spPr>
          <a:xfrm>
            <a:off x="1524060" y="1712366"/>
            <a:ext cx="9121709" cy="91634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Patient</a:t>
            </a:r>
          </a:p>
        </p:txBody>
      </p:sp>
    </p:spTree>
    <p:extLst>
      <p:ext uri="{BB962C8B-B14F-4D97-AF65-F5344CB8AC3E}">
        <p14:creationId xmlns:p14="http://schemas.microsoft.com/office/powerpoint/2010/main" val="24150572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Drivers of data</a:t>
            </a:r>
          </a:p>
        </p:txBody>
      </p:sp>
      <p:sp>
        <p:nvSpPr>
          <p:cNvPr id="9" name="Rectangle 8"/>
          <p:cNvSpPr/>
          <p:nvPr/>
        </p:nvSpPr>
        <p:spPr>
          <a:xfrm>
            <a:off x="1538575" y="3677531"/>
            <a:ext cx="9121709" cy="91634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Clinic</a:t>
            </a:r>
          </a:p>
        </p:txBody>
      </p:sp>
      <p:sp>
        <p:nvSpPr>
          <p:cNvPr id="7" name="Rectangle 6"/>
          <p:cNvSpPr/>
          <p:nvPr/>
        </p:nvSpPr>
        <p:spPr>
          <a:xfrm>
            <a:off x="1538575" y="4593873"/>
            <a:ext cx="9121709" cy="4289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38573" y="5022851"/>
            <a:ext cx="4575687" cy="488401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Hardware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114260" y="5022850"/>
            <a:ext cx="4546024" cy="487363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Software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540704" y="2740199"/>
            <a:ext cx="9121711" cy="916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External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38575" y="1808690"/>
            <a:ext cx="9121709" cy="91634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Patient</a:t>
            </a:r>
          </a:p>
        </p:txBody>
      </p:sp>
    </p:spTree>
    <p:extLst>
      <p:ext uri="{BB962C8B-B14F-4D97-AF65-F5344CB8AC3E}">
        <p14:creationId xmlns:p14="http://schemas.microsoft.com/office/powerpoint/2010/main" val="31818103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Drivers of data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538575" y="3582282"/>
            <a:ext cx="9121709" cy="4289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Clinic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538575" y="4498623"/>
            <a:ext cx="9121709" cy="4289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538573" y="4927601"/>
            <a:ext cx="4575687" cy="488401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Hardware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114260" y="4927600"/>
            <a:ext cx="4546024" cy="487363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Software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538573" y="4013990"/>
            <a:ext cx="3035808" cy="484632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Medical Staff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566608" y="4011259"/>
            <a:ext cx="3039576" cy="484632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Support Staff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602414" y="4011259"/>
            <a:ext cx="3048724" cy="484632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Workflows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540704" y="2663999"/>
            <a:ext cx="9121711" cy="916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External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38575" y="1732490"/>
            <a:ext cx="9121709" cy="91634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Patient</a:t>
            </a:r>
          </a:p>
        </p:txBody>
      </p:sp>
    </p:spTree>
    <p:extLst>
      <p:ext uri="{BB962C8B-B14F-4D97-AF65-F5344CB8AC3E}">
        <p14:creationId xmlns:p14="http://schemas.microsoft.com/office/powerpoint/2010/main" val="23302206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838200" y="365126"/>
            <a:ext cx="10515600" cy="582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Drivers of data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538575" y="3620382"/>
            <a:ext cx="9121709" cy="4289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Clinic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538575" y="4536723"/>
            <a:ext cx="9121709" cy="4289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538573" y="4965701"/>
            <a:ext cx="4575687" cy="488401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Hardware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114260" y="4965700"/>
            <a:ext cx="4546024" cy="487363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Software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538573" y="4052090"/>
            <a:ext cx="3035808" cy="484632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Medical Staff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566608" y="4049359"/>
            <a:ext cx="3039576" cy="484632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Support Staff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602413" y="4049359"/>
            <a:ext cx="3060001" cy="484632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Workflows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540704" y="2702099"/>
            <a:ext cx="9121711" cy="42976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External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538573" y="3132576"/>
            <a:ext cx="4572000" cy="484632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Exchanging Data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110573" y="3132576"/>
            <a:ext cx="4549711" cy="484632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Receiving Reports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538575" y="1770590"/>
            <a:ext cx="9121709" cy="91634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Patient</a:t>
            </a:r>
          </a:p>
        </p:txBody>
      </p:sp>
    </p:spTree>
    <p:extLst>
      <p:ext uri="{BB962C8B-B14F-4D97-AF65-F5344CB8AC3E}">
        <p14:creationId xmlns:p14="http://schemas.microsoft.com/office/powerpoint/2010/main" val="21180328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Drivers of data</a:t>
            </a:r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38200" y="365126"/>
            <a:ext cx="10515600" cy="582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38575" y="3639432"/>
            <a:ext cx="9121709" cy="4289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Clinic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538575" y="1808690"/>
            <a:ext cx="9121709" cy="42976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Patient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538575" y="4555773"/>
            <a:ext cx="9121709" cy="4289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538573" y="4984751"/>
            <a:ext cx="4575687" cy="488401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Hardware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114260" y="4984750"/>
            <a:ext cx="4546024" cy="487363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Software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538573" y="4071140"/>
            <a:ext cx="3035808" cy="484632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Medical Staff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566608" y="4068409"/>
            <a:ext cx="3039576" cy="484632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Support Staff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602413" y="4068409"/>
            <a:ext cx="3060001" cy="484632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Workflows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538573" y="2240181"/>
            <a:ext cx="4572000" cy="4846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Patient Security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115716" y="2239793"/>
            <a:ext cx="4544568" cy="4846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Patient Reported Data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540704" y="2721149"/>
            <a:ext cx="9121711" cy="42976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External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538573" y="3151626"/>
            <a:ext cx="4572000" cy="484632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Exchanging Data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110573" y="3151626"/>
            <a:ext cx="4549711" cy="484632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Receiving Reports</a:t>
            </a:r>
          </a:p>
        </p:txBody>
      </p:sp>
    </p:spTree>
    <p:extLst>
      <p:ext uri="{BB962C8B-B14F-4D97-AF65-F5344CB8AC3E}">
        <p14:creationId xmlns:p14="http://schemas.microsoft.com/office/powerpoint/2010/main" val="41550786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Life-cycle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043898" y="1036526"/>
            <a:ext cx="5488252" cy="5458474"/>
            <a:chOff x="3043898" y="1036526"/>
            <a:chExt cx="5488252" cy="5458474"/>
          </a:xfrm>
        </p:grpSpPr>
        <p:sp>
          <p:nvSpPr>
            <p:cNvPr id="4" name="Freeform 3"/>
            <p:cNvSpPr/>
            <p:nvPr/>
          </p:nvSpPr>
          <p:spPr>
            <a:xfrm>
              <a:off x="3501110" y="1326574"/>
              <a:ext cx="4685385" cy="4685385"/>
            </a:xfrm>
            <a:custGeom>
              <a:avLst/>
              <a:gdLst>
                <a:gd name="connsiteX0" fmla="*/ 2342692 w 4685385"/>
                <a:gd name="connsiteY0" fmla="*/ 0 h 4685385"/>
                <a:gd name="connsiteX1" fmla="*/ 4371524 w 4685385"/>
                <a:gd name="connsiteY1" fmla="*/ 1171346 h 4685385"/>
                <a:gd name="connsiteX2" fmla="*/ 2342693 w 4685385"/>
                <a:gd name="connsiteY2" fmla="*/ 2342693 h 4685385"/>
                <a:gd name="connsiteX3" fmla="*/ 2342692 w 4685385"/>
                <a:gd name="connsiteY3" fmla="*/ 0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2342692" y="0"/>
                  </a:moveTo>
                  <a:cubicBezTo>
                    <a:pt x="3179656" y="0"/>
                    <a:pt x="3953042" y="446515"/>
                    <a:pt x="4371524" y="1171346"/>
                  </a:cubicBezTo>
                  <a:lnTo>
                    <a:pt x="2342693" y="2342693"/>
                  </a:lnTo>
                  <a:cubicBezTo>
                    <a:pt x="2342693" y="1561795"/>
                    <a:pt x="2342692" y="780898"/>
                    <a:pt x="2342692" y="0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79650" tIns="623902" rIns="1029411" bIns="3164051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EHR</a:t>
              </a:r>
            </a:p>
          </p:txBody>
        </p:sp>
        <p:sp>
          <p:nvSpPr>
            <p:cNvPr id="5" name="Freeform 4"/>
            <p:cNvSpPr/>
            <p:nvPr/>
          </p:nvSpPr>
          <p:spPr>
            <a:xfrm>
              <a:off x="3556888" y="1423071"/>
              <a:ext cx="4685385" cy="4685385"/>
            </a:xfrm>
            <a:custGeom>
              <a:avLst/>
              <a:gdLst>
                <a:gd name="connsiteX0" fmla="*/ 4371524 w 4685385"/>
                <a:gd name="connsiteY0" fmla="*/ 1171346 h 4685385"/>
                <a:gd name="connsiteX1" fmla="*/ 4371524 w 4685385"/>
                <a:gd name="connsiteY1" fmla="*/ 3514039 h 4685385"/>
                <a:gd name="connsiteX2" fmla="*/ 2342693 w 4685385"/>
                <a:gd name="connsiteY2" fmla="*/ 2342693 h 4685385"/>
                <a:gd name="connsiteX3" fmla="*/ 4371524 w 4685385"/>
                <a:gd name="connsiteY3" fmla="*/ 1171346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4371524" y="1171346"/>
                  </a:moveTo>
                  <a:cubicBezTo>
                    <a:pt x="4790006" y="1896178"/>
                    <a:pt x="4790006" y="2789207"/>
                    <a:pt x="4371524" y="3514039"/>
                  </a:cubicBezTo>
                  <a:lnTo>
                    <a:pt x="2342693" y="2342693"/>
                  </a:lnTo>
                  <a:lnTo>
                    <a:pt x="4371524" y="1171346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04769" tIns="1921865" rIns="248513" bIns="1893977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Clinical Workflow</a:t>
              </a:r>
            </a:p>
          </p:txBody>
        </p:sp>
        <p:sp>
          <p:nvSpPr>
            <p:cNvPr id="6" name="Freeform 5"/>
            <p:cNvSpPr/>
            <p:nvPr/>
          </p:nvSpPr>
          <p:spPr>
            <a:xfrm>
              <a:off x="3501110" y="1519567"/>
              <a:ext cx="4685385" cy="4685385"/>
            </a:xfrm>
            <a:custGeom>
              <a:avLst/>
              <a:gdLst>
                <a:gd name="connsiteX0" fmla="*/ 4371524 w 4685385"/>
                <a:gd name="connsiteY0" fmla="*/ 3514039 h 4685385"/>
                <a:gd name="connsiteX1" fmla="*/ 2342692 w 4685385"/>
                <a:gd name="connsiteY1" fmla="*/ 4685386 h 4685385"/>
                <a:gd name="connsiteX2" fmla="*/ 2342693 w 4685385"/>
                <a:gd name="connsiteY2" fmla="*/ 2342693 h 4685385"/>
                <a:gd name="connsiteX3" fmla="*/ 4371524 w 4685385"/>
                <a:gd name="connsiteY3" fmla="*/ 3514039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4371524" y="3514039"/>
                  </a:moveTo>
                  <a:cubicBezTo>
                    <a:pt x="3953042" y="4238871"/>
                    <a:pt x="3179656" y="4685386"/>
                    <a:pt x="2342692" y="4685386"/>
                  </a:cubicBezTo>
                  <a:cubicBezTo>
                    <a:pt x="2342692" y="3904488"/>
                    <a:pt x="2342693" y="3123591"/>
                    <a:pt x="2342693" y="2342693"/>
                  </a:cubicBezTo>
                  <a:lnTo>
                    <a:pt x="4371524" y="351403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79650" tIns="3191940" rIns="1029411" bIns="596013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Data Capture</a:t>
              </a:r>
            </a:p>
          </p:txBody>
        </p:sp>
        <p:sp>
          <p:nvSpPr>
            <p:cNvPr id="8" name="Freeform 7"/>
            <p:cNvSpPr/>
            <p:nvPr/>
          </p:nvSpPr>
          <p:spPr>
            <a:xfrm>
              <a:off x="3389553" y="1519567"/>
              <a:ext cx="4685385" cy="4685385"/>
            </a:xfrm>
            <a:custGeom>
              <a:avLst/>
              <a:gdLst>
                <a:gd name="connsiteX0" fmla="*/ 2342693 w 4685385"/>
                <a:gd name="connsiteY0" fmla="*/ 4685385 h 4685385"/>
                <a:gd name="connsiteX1" fmla="*/ 313861 w 4685385"/>
                <a:gd name="connsiteY1" fmla="*/ 3514039 h 4685385"/>
                <a:gd name="connsiteX2" fmla="*/ 2342693 w 4685385"/>
                <a:gd name="connsiteY2" fmla="*/ 2342693 h 4685385"/>
                <a:gd name="connsiteX3" fmla="*/ 2342693 w 4685385"/>
                <a:gd name="connsiteY3" fmla="*/ 4685385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2342693" y="4685385"/>
                  </a:moveTo>
                  <a:cubicBezTo>
                    <a:pt x="1505729" y="4685385"/>
                    <a:pt x="732343" y="4238870"/>
                    <a:pt x="313861" y="3514039"/>
                  </a:cubicBezTo>
                  <a:lnTo>
                    <a:pt x="2342693" y="2342693"/>
                  </a:lnTo>
                  <a:lnTo>
                    <a:pt x="2342693" y="4685385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9412" tIns="3191940" rIns="2479649" bIns="596013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Data Validation</a:t>
              </a:r>
            </a:p>
          </p:txBody>
        </p:sp>
        <p:sp>
          <p:nvSpPr>
            <p:cNvPr id="9" name="Freeform 8"/>
            <p:cNvSpPr/>
            <p:nvPr/>
          </p:nvSpPr>
          <p:spPr>
            <a:xfrm>
              <a:off x="3333775" y="1423071"/>
              <a:ext cx="4685385" cy="4685385"/>
            </a:xfrm>
            <a:custGeom>
              <a:avLst/>
              <a:gdLst>
                <a:gd name="connsiteX0" fmla="*/ 313861 w 4685385"/>
                <a:gd name="connsiteY0" fmla="*/ 3514039 h 4685385"/>
                <a:gd name="connsiteX1" fmla="*/ 313861 w 4685385"/>
                <a:gd name="connsiteY1" fmla="*/ 1171346 h 4685385"/>
                <a:gd name="connsiteX2" fmla="*/ 2342693 w 4685385"/>
                <a:gd name="connsiteY2" fmla="*/ 2342693 h 4685385"/>
                <a:gd name="connsiteX3" fmla="*/ 313861 w 4685385"/>
                <a:gd name="connsiteY3" fmla="*/ 3514039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313861" y="3514039"/>
                  </a:moveTo>
                  <a:cubicBezTo>
                    <a:pt x="-104621" y="2789207"/>
                    <a:pt x="-104621" y="1896178"/>
                    <a:pt x="313861" y="1171346"/>
                  </a:cubicBezTo>
                  <a:lnTo>
                    <a:pt x="2342693" y="2342693"/>
                  </a:lnTo>
                  <a:lnTo>
                    <a:pt x="313861" y="351403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8513" tIns="1921865" rIns="3204769" bIns="1893977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Substantive Use</a:t>
              </a:r>
            </a:p>
          </p:txBody>
        </p:sp>
        <p:sp>
          <p:nvSpPr>
            <p:cNvPr id="10" name="Freeform 9"/>
            <p:cNvSpPr/>
            <p:nvPr/>
          </p:nvSpPr>
          <p:spPr>
            <a:xfrm>
              <a:off x="3389553" y="1326574"/>
              <a:ext cx="4685385" cy="4685385"/>
            </a:xfrm>
            <a:custGeom>
              <a:avLst/>
              <a:gdLst>
                <a:gd name="connsiteX0" fmla="*/ 313861 w 4685385"/>
                <a:gd name="connsiteY0" fmla="*/ 1171346 h 4685385"/>
                <a:gd name="connsiteX1" fmla="*/ 2342693 w 4685385"/>
                <a:gd name="connsiteY1" fmla="*/ -1 h 4685385"/>
                <a:gd name="connsiteX2" fmla="*/ 2342693 w 4685385"/>
                <a:gd name="connsiteY2" fmla="*/ 2342693 h 4685385"/>
                <a:gd name="connsiteX3" fmla="*/ 313861 w 4685385"/>
                <a:gd name="connsiteY3" fmla="*/ 1171346 h 46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85" h="4685385">
                  <a:moveTo>
                    <a:pt x="313861" y="1171346"/>
                  </a:moveTo>
                  <a:cubicBezTo>
                    <a:pt x="732343" y="446514"/>
                    <a:pt x="1505729" y="-1"/>
                    <a:pt x="2342693" y="-1"/>
                  </a:cubicBezTo>
                  <a:lnTo>
                    <a:pt x="2342693" y="2342693"/>
                  </a:lnTo>
                  <a:lnTo>
                    <a:pt x="313861" y="1171346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9412" tIns="623902" rIns="2479649" bIns="3164051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Data Definition</a:t>
              </a:r>
            </a:p>
          </p:txBody>
        </p:sp>
        <p:sp>
          <p:nvSpPr>
            <p:cNvPr id="11" name="Circular Arrow 10"/>
            <p:cNvSpPr/>
            <p:nvPr/>
          </p:nvSpPr>
          <p:spPr>
            <a:xfrm>
              <a:off x="3210891" y="1036526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19472472"/>
                <a:gd name="adj4" fmla="val 16200251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Circular Arrow 11"/>
            <p:cNvSpPr/>
            <p:nvPr/>
          </p:nvSpPr>
          <p:spPr>
            <a:xfrm>
              <a:off x="3266670" y="1133023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1472472"/>
                <a:gd name="adj4" fmla="val 19800000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Circular Arrow 12"/>
            <p:cNvSpPr/>
            <p:nvPr/>
          </p:nvSpPr>
          <p:spPr>
            <a:xfrm>
              <a:off x="3210891" y="1229520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5072221"/>
                <a:gd name="adj4" fmla="val 1800000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Circular Arrow 13"/>
            <p:cNvSpPr/>
            <p:nvPr/>
          </p:nvSpPr>
          <p:spPr>
            <a:xfrm>
              <a:off x="3099677" y="1229520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8672472"/>
                <a:gd name="adj4" fmla="val 5400251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Circular Arrow 14"/>
            <p:cNvSpPr/>
            <p:nvPr/>
          </p:nvSpPr>
          <p:spPr>
            <a:xfrm>
              <a:off x="3043898" y="1133023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12272472"/>
                <a:gd name="adj4" fmla="val 9000000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Circular Arrow 15"/>
            <p:cNvSpPr/>
            <p:nvPr/>
          </p:nvSpPr>
          <p:spPr>
            <a:xfrm>
              <a:off x="3099677" y="1036526"/>
              <a:ext cx="5265480" cy="5265480"/>
            </a:xfrm>
            <a:prstGeom prst="circularArrow">
              <a:avLst>
                <a:gd name="adj1" fmla="val 5085"/>
                <a:gd name="adj2" fmla="val 327528"/>
                <a:gd name="adj3" fmla="val 15872221"/>
                <a:gd name="adj4" fmla="val 12600000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278002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155&quot;&gt;&lt;object type=&quot;3&quot; unique_id=&quot;10156&quot;&gt;&lt;property id=&quot;20148&quot; value=&quot;5&quot;/&gt;&lt;property id=&quot;20300&quot; value=&quot;Slide 1 - &amp;quot;The Role of High Performing Clinical Teams in Health Information Technology&amp;quot;&quot;/&gt;&lt;property id=&quot;20307&quot; value=&quot;256&quot;/&gt;&lt;/object&gt;&lt;object type=&quot;3&quot; unique_id=&quot;10157&quot;&gt;&lt;property id=&quot;20148&quot; value=&quot;5&quot;/&gt;&lt;property id=&quot;20300&quot; value=&quot;Slide 2 - &amp;quot;Why is data important?&amp;quot;&quot;/&gt;&lt;property id=&quot;20307&quot; value=&quot;285&quot;/&gt;&lt;/object&gt;&lt;object type=&quot;3&quot; unique_id=&quot;10158&quot;&gt;&lt;property id=&quot;20148&quot; value=&quot;5&quot;/&gt;&lt;property id=&quot;20300&quot; value=&quot;Slide 3 - &amp;quot;Data Life-cycle&amp;quot;&quot;/&gt;&lt;property id=&quot;20307&quot; value=&quot;286&quot;/&gt;&lt;/object&gt;&lt;object type=&quot;3&quot; unique_id=&quot;10159&quot;&gt;&lt;property id=&quot;20148&quot; value=&quot;5&quot;/&gt;&lt;property id=&quot;20300&quot; value=&quot;Slide 4 - &amp;quot;Drivers of data&amp;quot;&quot;/&gt;&lt;property id=&quot;20307&quot; value=&quot;260&quot;/&gt;&lt;/object&gt;&lt;object type=&quot;3&quot; unique_id=&quot;10161&quot;&gt;&lt;property id=&quot;20148&quot; value=&quot;5&quot;/&gt;&lt;property id=&quot;20300&quot; value=&quot;Slide 5 - &amp;quot;Drivers of data&amp;quot;&quot;/&gt;&lt;property id=&quot;20307&quot; value=&quot;263&quot;/&gt;&lt;/object&gt;&lt;object type=&quot;3&quot; unique_id=&quot;10163&quot;&gt;&lt;property id=&quot;20148&quot; value=&quot;5&quot;/&gt;&lt;property id=&quot;20300&quot; value=&quot;Slide 6 - &amp;quot;Drivers of data&amp;quot;&quot;/&gt;&lt;property id=&quot;20307&quot; value=&quot;264&quot;/&gt;&lt;/object&gt;&lt;object type=&quot;3&quot; unique_id=&quot;10165&quot;&gt;&lt;property id=&quot;20148&quot; value=&quot;5&quot;/&gt;&lt;property id=&quot;20300&quot; value=&quot;Slide 7&quot;/&gt;&lt;property id=&quot;20307&quot; value=&quot;268&quot;/&gt;&lt;/object&gt;&lt;object type=&quot;3&quot; unique_id=&quot;10167&quot;&gt;&lt;property id=&quot;20148&quot; value=&quot;5&quot;/&gt;&lt;property id=&quot;20300&quot; value=&quot;Slide 8 - &amp;quot;Drivers of data&amp;quot;&quot;/&gt;&lt;property id=&quot;20307&quot; value=&quot;266&quot;/&gt;&lt;/object&gt;&lt;object type=&quot;3&quot; unique_id=&quot;10168&quot;&gt;&lt;property id=&quot;20148&quot; value=&quot;5&quot;/&gt;&lt;property id=&quot;20300&quot; value=&quot;Slide 9 - &amp;quot;Data Life-cycle&amp;quot;&quot;/&gt;&lt;property id=&quot;20307&quot; value=&quot;287&quot;/&gt;&lt;/object&gt;&lt;object type=&quot;3&quot; unique_id=&quot;10169&quot;&gt;&lt;property id=&quot;20148&quot; value=&quot;5&quot;/&gt;&lt;property id=&quot;20300&quot; value=&quot;Slide 10 - &amp;quot;Data Life-cycle&amp;quot;&quot;/&gt;&lt;property id=&quot;20307&quot; value=&quot;288&quot;/&gt;&lt;/object&gt;&lt;object type=&quot;3&quot; unique_id=&quot;10170&quot;&gt;&lt;property id=&quot;20148&quot; value=&quot;5&quot;/&gt;&lt;property id=&quot;20300&quot; value=&quot;Slide 11 - &amp;quot;Defining your data&amp;quot;&quot;/&gt;&lt;property id=&quot;20307&quot; value=&quot;289&quot;/&gt;&lt;/object&gt;&lt;object type=&quot;3&quot; unique_id=&quot;10171&quot;&gt;&lt;property id=&quot;20148&quot; value=&quot;5&quot;/&gt;&lt;property id=&quot;20300&quot; value=&quot;Slide 12 - &amp;quot;Hypertension (CMS165v5; NQF 0018)&amp;quot;&quot;/&gt;&lt;property id=&quot;20307&quot; value=&quot;269&quot;/&gt;&lt;/object&gt;&lt;object type=&quot;3&quot; unique_id=&quot;10172&quot;&gt;&lt;property id=&quot;20148&quot; value=&quot;5&quot;/&gt;&lt;property id=&quot;20300&quot; value=&quot;Slide 13 - &amp;quot;Colorectal Cancer Screening (CMS130v5; NQF 34)&amp;quot;&quot;/&gt;&lt;property id=&quot;20307&quot; value=&quot;291&quot;/&gt;&lt;/object&gt;&lt;object type=&quot;3&quot; unique_id=&quot;10173&quot;&gt;&lt;property id=&quot;20148&quot; value=&quot;5&quot;/&gt;&lt;property id=&quot;20300&quot; value=&quot;Slide 14 - &amp;quot;EHR technology&amp;quot;&quot;/&gt;&lt;property id=&quot;20307&quot; value=&quot;292&quot;/&gt;&lt;/object&gt;&lt;object type=&quot;3&quot; unique_id=&quot;10174&quot;&gt;&lt;property id=&quot;20148&quot; value=&quot;5&quot;/&gt;&lt;property id=&quot;20300&quot; value=&quot;Slide 17 - &amp;quot;Meet John Smith – a practical application&amp;quot;&quot;/&gt;&lt;property id=&quot;20307&quot; value=&quot;293&quot;/&gt;&lt;/object&gt;&lt;object type=&quot;3&quot; unique_id=&quot;10175&quot;&gt;&lt;property id=&quot;20148&quot; value=&quot;5&quot;/&gt;&lt;property id=&quot;20300&quot; value=&quot;Slide 18 - &amp;quot;Drivers of data&amp;quot;&quot;/&gt;&lt;property id=&quot;20307&quot; value=&quot;273&quot;/&gt;&lt;/object&gt;&lt;object type=&quot;3&quot; unique_id=&quot;10176&quot;&gt;&lt;property id=&quot;20148&quot; value=&quot;5&quot;/&gt;&lt;property id=&quot;20300&quot; value=&quot;Slide 19 - &amp;quot;Front Desk&amp;quot;&quot;/&gt;&lt;property id=&quot;20307&quot; value=&quot;274&quot;/&gt;&lt;/object&gt;&lt;object type=&quot;3&quot; unique_id=&quot;10177&quot;&gt;&lt;property id=&quot;20148&quot; value=&quot;5&quot;/&gt;&lt;property id=&quot;20300&quot; value=&quot;Slide 20 - &amp;quot;Front Desk&amp;quot;&quot;/&gt;&lt;property id=&quot;20307&quot; value=&quot;275&quot;/&gt;&lt;/object&gt;&lt;object type=&quot;3&quot; unique_id=&quot;10178&quot;&gt;&lt;property id=&quot;20148&quot; value=&quot;5&quot;/&gt;&lt;property id=&quot;20300&quot; value=&quot;Slide 21 - &amp;quot;MA/Nurse&amp;quot;&quot;/&gt;&lt;property id=&quot;20307&quot; value=&quot;294&quot;/&gt;&lt;/object&gt;&lt;object type=&quot;3&quot; unique_id=&quot;10179&quot;&gt;&lt;property id=&quot;20148&quot; value=&quot;5&quot;/&gt;&lt;property id=&quot;20300&quot; value=&quot;Slide 22 - &amp;quot;Provider visit&amp;quot;&quot;/&gt;&lt;property id=&quot;20307&quot; value=&quot;296&quot;/&gt;&lt;/object&gt;&lt;object type=&quot;3&quot; unique_id=&quot;10180&quot;&gt;&lt;property id=&quot;20148&quot; value=&quot;5&quot;/&gt;&lt;property id=&quot;20300&quot; value=&quot;Slide 23 - &amp;quot;Check-out&amp;quot;&quot;/&gt;&lt;property id=&quot;20307&quot; value=&quot;297&quot;/&gt;&lt;/object&gt;&lt;object type=&quot;3&quot; unique_id=&quot;10181&quot;&gt;&lt;property id=&quot;20148&quot; value=&quot;5&quot;/&gt;&lt;property id=&quot;20300&quot; value=&quot;Slide 24 - &amp;quot;Data Life-cycle&amp;quot;&quot;/&gt;&lt;property id=&quot;20307&quot; value=&quot;300&quot;/&gt;&lt;/object&gt;&lt;object type=&quot;3&quot; unique_id=&quot;10182&quot;&gt;&lt;property id=&quot;20148&quot; value=&quot;5&quot;/&gt;&lt;property id=&quot;20300&quot; value=&quot;Slide 25 - &amp;quot;Data Life-cycle&amp;quot;&quot;/&gt;&lt;property id=&quot;20307&quot; value=&quot;298&quot;/&gt;&lt;/object&gt;&lt;object type=&quot;3&quot; unique_id=&quot;10183&quot;&gt;&lt;property id=&quot;20148&quot; value=&quot;5&quot;/&gt;&lt;property id=&quot;20300&quot; value=&quot;Slide 26 - &amp;quot;What we’ve learned&amp;quot;&quot;/&gt;&lt;property id=&quot;20307&quot; value=&quot;301&quot;/&gt;&lt;/object&gt;&lt;object type=&quot;3&quot; unique_id=&quot;10544&quot;&gt;&lt;property id=&quot;20148&quot; value=&quot;5&quot;/&gt;&lt;property id=&quot;20300&quot; value=&quot;Slide 15 - &amp;quot;Configuring an EHR&amp;quot;&quot;/&gt;&lt;property id=&quot;20307&quot; value=&quot;302&quot;/&gt;&lt;/object&gt;&lt;object type=&quot;3&quot; unique_id=&quot;10573&quot;&gt;&lt;property id=&quot;20148&quot; value=&quot;5&quot;/&gt;&lt;property id=&quot;20300&quot; value=&quot;Slide 16 - &amp;quot;Clinical Workflows – The Role of Your Team&amp;quot;&quot;/&gt;&lt;property id=&quot;20307&quot; value=&quot;303&quot;/&gt;&lt;/object&gt;&lt;/object&gt;&lt;object type=&quot;8&quot; unique_id=&quot;10213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New AHP">
      <a:dk1>
        <a:sysClr val="windowText" lastClr="000000"/>
      </a:dk1>
      <a:lt1>
        <a:sysClr val="window" lastClr="FFFFFF"/>
      </a:lt1>
      <a:dk2>
        <a:srgbClr val="666666"/>
      </a:dk2>
      <a:lt2>
        <a:srgbClr val="96B7D1"/>
      </a:lt2>
      <a:accent1>
        <a:srgbClr val="2C72B3"/>
      </a:accent1>
      <a:accent2>
        <a:srgbClr val="9D5A9E"/>
      </a:accent2>
      <a:accent3>
        <a:srgbClr val="EA7D1E"/>
      </a:accent3>
      <a:accent4>
        <a:srgbClr val="FF0000"/>
      </a:accent4>
      <a:accent5>
        <a:srgbClr val="009966"/>
      </a:accent5>
      <a:accent6>
        <a:srgbClr val="005581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2336</TotalTime>
  <Words>726</Words>
  <Application>Microsoft Office PowerPoint</Application>
  <PresentationFormat>Widescreen</PresentationFormat>
  <Paragraphs>316</Paragraphs>
  <Slides>26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The Role of High Performing Clinical Teams in Health Information Technology</vt:lpstr>
      <vt:lpstr>Why is data important?</vt:lpstr>
      <vt:lpstr>Data Life-cycle</vt:lpstr>
      <vt:lpstr>Drivers of data</vt:lpstr>
      <vt:lpstr>Drivers of data</vt:lpstr>
      <vt:lpstr>Drivers of data</vt:lpstr>
      <vt:lpstr>PowerPoint Presentation</vt:lpstr>
      <vt:lpstr>Drivers of data</vt:lpstr>
      <vt:lpstr>Data Life-cycle</vt:lpstr>
      <vt:lpstr>Data Life-cycle</vt:lpstr>
      <vt:lpstr>Defining your data</vt:lpstr>
      <vt:lpstr>Hypertension (CMS165v5; NQF 0018)</vt:lpstr>
      <vt:lpstr>Colorectal Cancer Screening (CMS130v5; NQF 34)</vt:lpstr>
      <vt:lpstr>EHR technology</vt:lpstr>
      <vt:lpstr>Configuring an EHR</vt:lpstr>
      <vt:lpstr>Clinical Workflows – The Role of Your Team</vt:lpstr>
      <vt:lpstr>Meet John Smith – a practical application</vt:lpstr>
      <vt:lpstr>Drivers of data</vt:lpstr>
      <vt:lpstr>Front Desk</vt:lpstr>
      <vt:lpstr>Front Desk</vt:lpstr>
      <vt:lpstr>MA/Nurse</vt:lpstr>
      <vt:lpstr>Provider visit</vt:lpstr>
      <vt:lpstr>Check-out</vt:lpstr>
      <vt:lpstr>Data Life-cycle</vt:lpstr>
      <vt:lpstr>Data Life-cycle</vt:lpstr>
      <vt:lpstr>What we’ve learned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Adrian Bishop</dc:creator>
  <cp:lastModifiedBy>Goldstein, Andrea</cp:lastModifiedBy>
  <cp:revision>108</cp:revision>
  <dcterms:created xsi:type="dcterms:W3CDTF">2016-04-28T18:44:28Z</dcterms:created>
  <dcterms:modified xsi:type="dcterms:W3CDTF">2016-10-03T18:44:33Z</dcterms:modified>
</cp:coreProperties>
</file>