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Lst>
  <p:notesMasterIdLst>
    <p:notesMasterId r:id="rId15"/>
  </p:notesMasterIdLst>
  <p:sldIdLst>
    <p:sldId id="271" r:id="rId6"/>
    <p:sldId id="331" r:id="rId7"/>
    <p:sldId id="329" r:id="rId8"/>
    <p:sldId id="316" r:id="rId9"/>
    <p:sldId id="302" r:id="rId10"/>
    <p:sldId id="315" r:id="rId11"/>
    <p:sldId id="304" r:id="rId12"/>
    <p:sldId id="317" r:id="rId13"/>
    <p:sldId id="29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00"/>
    <a:srgbClr val="969696"/>
    <a:srgbClr val="008600"/>
    <a:srgbClr val="008000"/>
    <a:srgbClr val="1634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7153" autoAdjust="0"/>
  </p:normalViewPr>
  <p:slideViewPr>
    <p:cSldViewPr>
      <p:cViewPr>
        <p:scale>
          <a:sx n="70" d="100"/>
          <a:sy n="70" d="100"/>
        </p:scale>
        <p:origin x="-2160" y="-9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E691D59-F6F3-4BC6-B0CA-8AA680F74CA6}" type="datetimeFigureOut">
              <a:rPr lang="en-US" smtClean="0"/>
              <a:t>10/17/2016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99CF31F-D2E6-47E1-901C-1BDE131AB194}" type="slidenum">
              <a:rPr lang="en-US" smtClean="0"/>
              <a:t>‹#›</a:t>
            </a:fld>
            <a:endParaRPr lang="en-US" dirty="0"/>
          </a:p>
        </p:txBody>
      </p:sp>
    </p:spTree>
    <p:extLst>
      <p:ext uri="{BB962C8B-B14F-4D97-AF65-F5344CB8AC3E}">
        <p14:creationId xmlns:p14="http://schemas.microsoft.com/office/powerpoint/2010/main" val="52721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1C3A8F8-F6ED-431D-9A1C-56BA2BB9C581}" type="slidenum">
              <a:rPr lang="en-US" smtClean="0">
                <a:solidFill>
                  <a:srgbClr val="000000"/>
                </a:solidFill>
              </a:rPr>
              <a:pPr>
                <a:defRPr/>
              </a:pPr>
              <a:t>1</a:t>
            </a:fld>
            <a:endParaRPr lang="en-US" dirty="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However, making decisions with limited information can be costly.</a:t>
            </a:r>
            <a:endParaRPr lang="en-US" altLang="en-US" dirty="0" smtClean="0">
              <a:solidFill>
                <a:srgbClr val="FF0000"/>
              </a:solidFill>
            </a:endParaRPr>
          </a:p>
          <a:p>
            <a:pPr eaLnBrk="1" hangingPunct="1">
              <a:spcBef>
                <a:spcPct val="0"/>
              </a:spcBef>
            </a:pPr>
            <a:endParaRPr lang="en-US" altLang="en-US" dirty="0" smtClean="0"/>
          </a:p>
          <a:p>
            <a:pPr eaLnBrk="1" hangingPunct="1">
              <a:spcBef>
                <a:spcPct val="0"/>
              </a:spcBef>
            </a:pPr>
            <a:r>
              <a:rPr lang="en-US" altLang="en-US" dirty="0" smtClean="0"/>
              <a:t>We have in front of us an enormous opportunity, and it would be imprudent to remain in the dark.</a:t>
            </a:r>
          </a:p>
          <a:p>
            <a:pPr eaLnBrk="1" hangingPunct="1">
              <a:spcBef>
                <a:spcPct val="0"/>
              </a:spcBef>
            </a:pPr>
            <a:endParaRPr lang="en-US" altLang="en-US" dirty="0" smtClean="0"/>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601CE8A-DCE9-428C-A3DE-0D36FF0D55F0}" type="slidenum">
              <a:rPr lang="en-US" altLang="en-US"/>
              <a:pPr fontAlgn="base">
                <a:spcBef>
                  <a:spcPct val="0"/>
                </a:spcBef>
                <a:spcAft>
                  <a:spcPct val="0"/>
                </a:spcAft>
                <a:defRPr/>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CF31F-D2E6-47E1-901C-1BDE131AB194}" type="slidenum">
              <a:rPr lang="en-US" smtClean="0"/>
              <a:t>4</a:t>
            </a:fld>
            <a:endParaRPr lang="en-US" dirty="0"/>
          </a:p>
        </p:txBody>
      </p:sp>
    </p:spTree>
    <p:extLst>
      <p:ext uri="{BB962C8B-B14F-4D97-AF65-F5344CB8AC3E}">
        <p14:creationId xmlns:p14="http://schemas.microsoft.com/office/powerpoint/2010/main" val="1639712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CF31F-D2E6-47E1-901C-1BDE131AB194}" type="slidenum">
              <a:rPr lang="en-US" smtClean="0"/>
              <a:t>8</a:t>
            </a:fld>
            <a:endParaRPr lang="en-US" dirty="0"/>
          </a:p>
        </p:txBody>
      </p:sp>
    </p:spTree>
    <p:extLst>
      <p:ext uri="{BB962C8B-B14F-4D97-AF65-F5344CB8AC3E}">
        <p14:creationId xmlns:p14="http://schemas.microsoft.com/office/powerpoint/2010/main" val="1639712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CF31F-D2E6-47E1-901C-1BDE131AB194}" type="slidenum">
              <a:rPr lang="en-US" smtClean="0"/>
              <a:t>9</a:t>
            </a:fld>
            <a:endParaRPr lang="en-US" dirty="0"/>
          </a:p>
        </p:txBody>
      </p:sp>
    </p:spTree>
    <p:extLst>
      <p:ext uri="{BB962C8B-B14F-4D97-AF65-F5344CB8AC3E}">
        <p14:creationId xmlns:p14="http://schemas.microsoft.com/office/powerpoint/2010/main" val="16397127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pic>
        <p:nvPicPr>
          <p:cNvPr id="5" name="Picture 8" descr="BluHdr.jpg"/>
          <p:cNvPicPr>
            <a:picLocks noChangeAspect="1"/>
          </p:cNvPicPr>
          <p:nvPr userDrawn="1"/>
        </p:nvPicPr>
        <p:blipFill>
          <a:blip r:embed="rId3" cstate="print"/>
          <a:srcRect/>
          <a:stretch>
            <a:fillRect/>
          </a:stretch>
        </p:blipFill>
        <p:spPr bwMode="auto">
          <a:xfrm>
            <a:off x="517525" y="192088"/>
            <a:ext cx="8169275" cy="798512"/>
          </a:xfrm>
          <a:prstGeom prst="rect">
            <a:avLst/>
          </a:prstGeom>
          <a:noFill/>
          <a:ln w="9525">
            <a:noFill/>
            <a:miter lim="800000"/>
            <a:headEnd/>
            <a:tailEnd/>
          </a:ln>
        </p:spPr>
      </p:pic>
      <p:sp>
        <p:nvSpPr>
          <p:cNvPr id="2" name="Title 1"/>
          <p:cNvSpPr>
            <a:spLocks noGrp="1"/>
          </p:cNvSpPr>
          <p:nvPr>
            <p:ph type="ctrTitle"/>
          </p:nvPr>
        </p:nvSpPr>
        <p:spPr>
          <a:xfrm>
            <a:off x="533400" y="1295400"/>
            <a:ext cx="7772400" cy="1295400"/>
          </a:xfrm>
        </p:spPr>
        <p:txBody>
          <a:bodyPr>
            <a:normAutofit/>
          </a:bodyPr>
          <a:lstStyle>
            <a:lvl1pPr algn="l">
              <a:defRPr sz="3200">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352800"/>
            <a:ext cx="6400800" cy="1524000"/>
          </a:xfrm>
        </p:spPr>
        <p:txBody>
          <a:bodyPr/>
          <a:lstStyle>
            <a:lvl1pPr marL="0" indent="0" algn="l">
              <a:buNone/>
              <a:defRPr sz="18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55751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81000" y="304800"/>
            <a:ext cx="8382000" cy="914400"/>
          </a:xfrm>
          <a:prstGeom prst="rect">
            <a:avLst/>
          </a:prstGeom>
          <a:solidFill>
            <a:schemeClr val="tx1"/>
          </a:solidFill>
          <a:ln w="9525">
            <a:noFill/>
            <a:miter lim="800000"/>
            <a:headEnd/>
            <a:tailEnd/>
          </a:ln>
        </p:spPr>
      </p:pic>
      <p:pic>
        <p:nvPicPr>
          <p:cNvPr id="6" name="Picture 6"/>
          <p:cNvPicPr>
            <a:picLocks noChangeAspect="1" noChangeArrowheads="1"/>
          </p:cNvPicPr>
          <p:nvPr userDrawn="1"/>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pic>
        <p:nvPicPr>
          <p:cNvPr id="7" name="Picture 2"/>
          <p:cNvPicPr>
            <a:picLocks noChangeAspect="1" noChangeArrowheads="1"/>
          </p:cNvPicPr>
          <p:nvPr userDrawn="1"/>
        </p:nvPicPr>
        <p:blipFill>
          <a:blip r:embed="rId3" cstate="print"/>
          <a:srcRect/>
          <a:stretch>
            <a:fillRect/>
          </a:stretch>
        </p:blipFill>
        <p:spPr bwMode="auto">
          <a:xfrm>
            <a:off x="381000" y="304800"/>
            <a:ext cx="8382000" cy="914400"/>
          </a:xfrm>
          <a:prstGeom prst="rect">
            <a:avLst/>
          </a:prstGeom>
          <a:solidFill>
            <a:schemeClr val="tx1"/>
          </a:solidFill>
          <a:ln w="9525">
            <a:noFill/>
            <a:miter lim="800000"/>
            <a:headEnd/>
            <a:tailEnd/>
          </a:ln>
        </p:spPr>
      </p:pic>
      <p:sp>
        <p:nvSpPr>
          <p:cNvPr id="3" name="Content Placeholder 2"/>
          <p:cNvSpPr>
            <a:spLocks noGrp="1"/>
          </p:cNvSpPr>
          <p:nvPr>
            <p:ph idx="1"/>
          </p:nvPr>
        </p:nvSpPr>
        <p:spPr>
          <a:xfrm>
            <a:off x="381000" y="1447801"/>
            <a:ext cx="8382000" cy="4419599"/>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381000" y="381000"/>
            <a:ext cx="8305800" cy="762000"/>
          </a:xfrm>
        </p:spPr>
        <p:txBody>
          <a:bodyPr>
            <a:normAutofit/>
          </a:bodyPr>
          <a:lstStyle>
            <a:lvl1pPr algn="l">
              <a:defRPr sz="360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0"/>
          </p:nvPr>
        </p:nvSpPr>
        <p:spPr>
          <a:xfrm>
            <a:off x="0" y="6324600"/>
            <a:ext cx="457200" cy="365125"/>
          </a:xfrm>
        </p:spPr>
        <p:txBody>
          <a:bodyPr/>
          <a:lstStyle>
            <a:lvl1pPr>
              <a:defRPr>
                <a:latin typeface="Arial" pitchFamily="34" charset="0"/>
                <a:cs typeface="Arial" pitchFamily="34" charset="0"/>
              </a:defRPr>
            </a:lvl1pPr>
          </a:lstStyle>
          <a:p>
            <a:pPr>
              <a:defRPr/>
            </a:pPr>
            <a:fld id="{1E1C1C60-E07B-48CB-A066-03AE6728CFB9}" type="slidenum">
              <a:rPr lang="en-US"/>
              <a:pPr>
                <a:defRPr/>
              </a:pPr>
              <a:t>‹#›</a:t>
            </a:fld>
            <a:endParaRPr lang="en-US" dirty="0"/>
          </a:p>
        </p:txBody>
      </p:sp>
    </p:spTree>
    <p:extLst>
      <p:ext uri="{BB962C8B-B14F-4D97-AF65-F5344CB8AC3E}">
        <p14:creationId xmlns:p14="http://schemas.microsoft.com/office/powerpoint/2010/main" val="293463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381000" y="304800"/>
            <a:ext cx="8382000" cy="914400"/>
          </a:xfrm>
          <a:prstGeom prst="rect">
            <a:avLst/>
          </a:prstGeom>
          <a:solidFill>
            <a:schemeClr val="tx1"/>
          </a:solidFill>
          <a:ln w="9525">
            <a:noFill/>
            <a:miter lim="800000"/>
            <a:headEnd/>
            <a:tailEnd/>
          </a:ln>
        </p:spPr>
      </p:pic>
      <p:pic>
        <p:nvPicPr>
          <p:cNvPr id="6" name="Picture 6"/>
          <p:cNvPicPr>
            <a:picLocks noChangeAspect="1" noChangeArrowheads="1"/>
          </p:cNvPicPr>
          <p:nvPr/>
        </p:nvPicPr>
        <p:blipFill>
          <a:blip r:embed="rId3" cstate="print"/>
          <a:srcRect/>
          <a:stretch>
            <a:fillRect/>
          </a:stretch>
        </p:blipFill>
        <p:spPr bwMode="auto">
          <a:xfrm>
            <a:off x="533400" y="6362700"/>
            <a:ext cx="8382000" cy="495300"/>
          </a:xfrm>
          <a:prstGeom prst="rect">
            <a:avLst/>
          </a:prstGeom>
          <a:noFill/>
          <a:ln w="9525">
            <a:noFill/>
            <a:miter lim="800000"/>
            <a:headEnd/>
            <a:tailEnd/>
          </a:ln>
        </p:spPr>
      </p:pic>
      <p:sp>
        <p:nvSpPr>
          <p:cNvPr id="3" name="Content Placeholder 2"/>
          <p:cNvSpPr>
            <a:spLocks noGrp="1"/>
          </p:cNvSpPr>
          <p:nvPr>
            <p:ph sz="half" idx="1"/>
          </p:nvPr>
        </p:nvSpPr>
        <p:spPr>
          <a:xfrm>
            <a:off x="457200" y="1600201"/>
            <a:ext cx="40386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381000" y="381000"/>
            <a:ext cx="8305800" cy="762000"/>
          </a:xfrm>
        </p:spPr>
        <p:txBody>
          <a:bodyPr>
            <a:normAutofit/>
          </a:bodyPr>
          <a:lstStyle>
            <a:lvl1pPr algn="l">
              <a:defRPr sz="360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7" name="Slide Number Placeholder 5"/>
          <p:cNvSpPr>
            <a:spLocks noGrp="1"/>
          </p:cNvSpPr>
          <p:nvPr>
            <p:ph type="sldNum" sz="quarter" idx="10"/>
          </p:nvPr>
        </p:nvSpPr>
        <p:spPr>
          <a:xfrm>
            <a:off x="0" y="6324600"/>
            <a:ext cx="457200" cy="365125"/>
          </a:xfrm>
        </p:spPr>
        <p:txBody>
          <a:bodyPr/>
          <a:lstStyle>
            <a:lvl1pPr>
              <a:defRPr>
                <a:latin typeface="Arial" pitchFamily="34" charset="0"/>
                <a:cs typeface="Arial" pitchFamily="34" charset="0"/>
              </a:defRPr>
            </a:lvl1pPr>
          </a:lstStyle>
          <a:p>
            <a:pPr>
              <a:defRPr/>
            </a:pPr>
            <a:fld id="{44370905-DBB0-4DA7-B5D0-DD48377244D2}" type="slidenum">
              <a:rPr lang="en-US"/>
              <a:pPr>
                <a:defRPr/>
              </a:pPr>
              <a:t>‹#›</a:t>
            </a:fld>
            <a:endParaRPr lang="en-US" dirty="0"/>
          </a:p>
        </p:txBody>
      </p:sp>
    </p:spTree>
    <p:extLst>
      <p:ext uri="{BB962C8B-B14F-4D97-AF65-F5344CB8AC3E}">
        <p14:creationId xmlns:p14="http://schemas.microsoft.com/office/powerpoint/2010/main" val="256180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31B4C-1C69-4C60-9610-CA13FA45AEE1}" type="datetime1">
              <a:rPr lang="en-US" smtClean="0"/>
              <a:pPr>
                <a:defRPr/>
              </a:pPr>
              <a:t>10/17/2016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4739574-9B2A-4714-BED4-CAE7E21EAE1F}" type="slidenum">
              <a:rPr lang="en-US"/>
              <a:pPr>
                <a:defRPr/>
              </a:pPr>
              <a:t>‹#›</a:t>
            </a:fld>
            <a:endParaRPr lang="en-US" dirty="0"/>
          </a:p>
        </p:txBody>
      </p:sp>
    </p:spTree>
    <p:extLst>
      <p:ext uri="{BB962C8B-B14F-4D97-AF65-F5344CB8AC3E}">
        <p14:creationId xmlns:p14="http://schemas.microsoft.com/office/powerpoint/2010/main" val="194758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sp>
        <p:nvSpPr>
          <p:cNvPr id="2" name="Title 1"/>
          <p:cNvSpPr>
            <a:spLocks noGrp="1"/>
          </p:cNvSpPr>
          <p:nvPr>
            <p:ph type="ctrTitle"/>
          </p:nvPr>
        </p:nvSpPr>
        <p:spPr>
          <a:xfrm>
            <a:off x="533400" y="1295400"/>
            <a:ext cx="7772400" cy="1295400"/>
          </a:xfrm>
        </p:spPr>
        <p:txBody>
          <a:bodyPr>
            <a:normAutofit/>
          </a:bodyPr>
          <a:lstStyle>
            <a:lvl1pPr algn="l">
              <a:defRPr sz="3200">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352800"/>
            <a:ext cx="6400800" cy="1524000"/>
          </a:xfrm>
        </p:spPr>
        <p:txBody>
          <a:bodyPr/>
          <a:lstStyle>
            <a:lvl1pPr marL="0" indent="0" algn="l">
              <a:buNone/>
              <a:defRPr sz="18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576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pic>
        <p:nvPicPr>
          <p:cNvPr id="5" name="Picture 6"/>
          <p:cNvPicPr>
            <a:picLocks noChangeAspect="1" noChangeArrowheads="1"/>
          </p:cNvPicPr>
          <p:nvPr userDrawn="1"/>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sp>
        <p:nvSpPr>
          <p:cNvPr id="3" name="Content Placeholder 2"/>
          <p:cNvSpPr>
            <a:spLocks noGrp="1"/>
          </p:cNvSpPr>
          <p:nvPr>
            <p:ph idx="1"/>
          </p:nvPr>
        </p:nvSpPr>
        <p:spPr>
          <a:xfrm>
            <a:off x="381000" y="1447801"/>
            <a:ext cx="8382000" cy="4419599"/>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381000" y="381000"/>
            <a:ext cx="8305800" cy="762000"/>
          </a:xfrm>
        </p:spPr>
        <p:txBody>
          <a:bodyPr>
            <a:normAutofit/>
          </a:bodyPr>
          <a:lstStyle>
            <a:lvl1pPr algn="l">
              <a:defRPr sz="360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a:xfrm>
            <a:off x="0" y="6324600"/>
            <a:ext cx="457200" cy="365125"/>
          </a:xfrm>
        </p:spPr>
        <p:txBody>
          <a:bodyPr/>
          <a:lstStyle>
            <a:lvl1pPr>
              <a:defRPr>
                <a:latin typeface="Arial" pitchFamily="34" charset="0"/>
                <a:cs typeface="Arial" pitchFamily="34" charset="0"/>
              </a:defRPr>
            </a:lvl1pPr>
          </a:lstStyle>
          <a:p>
            <a:pPr>
              <a:defRPr/>
            </a:pPr>
            <a:fld id="{D1B30925-4D87-43AE-AF8A-EDC6AF5FA54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5308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cstate="print"/>
          <a:srcRect/>
          <a:stretch>
            <a:fillRect/>
          </a:stretch>
        </p:blipFill>
        <p:spPr bwMode="auto">
          <a:xfrm>
            <a:off x="533400" y="6362700"/>
            <a:ext cx="8382000" cy="495300"/>
          </a:xfrm>
          <a:prstGeom prst="rect">
            <a:avLst/>
          </a:prstGeom>
          <a:noFill/>
          <a:ln w="9525">
            <a:noFill/>
            <a:miter lim="800000"/>
            <a:headEnd/>
            <a:tailEnd/>
          </a:ln>
        </p:spPr>
      </p:pic>
      <p:sp>
        <p:nvSpPr>
          <p:cNvPr id="3" name="Content Placeholder 2"/>
          <p:cNvSpPr>
            <a:spLocks noGrp="1"/>
          </p:cNvSpPr>
          <p:nvPr>
            <p:ph sz="half" idx="1"/>
          </p:nvPr>
        </p:nvSpPr>
        <p:spPr>
          <a:xfrm>
            <a:off x="457200" y="1600201"/>
            <a:ext cx="40386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381000" y="381000"/>
            <a:ext cx="8305800" cy="762000"/>
          </a:xfrm>
        </p:spPr>
        <p:txBody>
          <a:bodyPr>
            <a:normAutofit/>
          </a:bodyPr>
          <a:lstStyle>
            <a:lvl1pPr algn="l">
              <a:defRPr sz="360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6" name="Slide Number Placeholder 5"/>
          <p:cNvSpPr>
            <a:spLocks noGrp="1"/>
          </p:cNvSpPr>
          <p:nvPr>
            <p:ph type="sldNum" sz="quarter" idx="10"/>
          </p:nvPr>
        </p:nvSpPr>
        <p:spPr>
          <a:xfrm>
            <a:off x="0" y="6324600"/>
            <a:ext cx="457200" cy="365125"/>
          </a:xfrm>
        </p:spPr>
        <p:txBody>
          <a:bodyPr/>
          <a:lstStyle>
            <a:lvl1pPr>
              <a:defRPr>
                <a:latin typeface="Arial" pitchFamily="34" charset="0"/>
                <a:cs typeface="Arial" pitchFamily="34" charset="0"/>
              </a:defRPr>
            </a:lvl1pPr>
          </a:lstStyle>
          <a:p>
            <a:pPr>
              <a:defRPr/>
            </a:pPr>
            <a:fld id="{34FFFA3E-746A-49AD-9443-C652037A7C3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68286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69BE410-6101-4F22-9C2E-E3131069EE02}" type="datetime1">
              <a:rPr lang="en-US" smtClean="0">
                <a:solidFill>
                  <a:prstClr val="black">
                    <a:tint val="75000"/>
                  </a:prstClr>
                </a:solidFill>
              </a:rPr>
              <a:pPr>
                <a:defRPr/>
              </a:pPr>
              <a:t>10/17/2016</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D4ADDDD-9E8F-4A9A-A918-9A856C052F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8332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B983E8B-EC64-4A0D-8B13-8D36AE4E73E3}" type="datetime1">
              <a:rPr lang="en-US" smtClean="0">
                <a:solidFill>
                  <a:prstClr val="black">
                    <a:tint val="75000"/>
                  </a:prstClr>
                </a:solidFill>
              </a:rPr>
              <a:pPr>
                <a:defRPr/>
              </a:pPr>
              <a:t>10/17/2016</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9A6D631-D10A-4B35-AE55-CE8549D8090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24290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8CD46407-00B0-4BF9-A128-B805EA87CCA3}" type="datetime1">
              <a:rPr lang="en-US" smtClean="0"/>
              <a:pPr>
                <a:defRPr/>
              </a:pPr>
              <a:t>10/17/2016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0503C64D-D75D-45F5-8886-3639E54F0806}" type="slidenum">
              <a:rPr lang="en-US"/>
              <a:pPr>
                <a:defRPr/>
              </a:pPr>
              <a:t>‹#›</a:t>
            </a:fld>
            <a:endParaRPr lang="en-US" dirty="0"/>
          </a:p>
        </p:txBody>
      </p:sp>
    </p:spTree>
    <p:extLst>
      <p:ext uri="{BB962C8B-B14F-4D97-AF65-F5344CB8AC3E}">
        <p14:creationId xmlns:p14="http://schemas.microsoft.com/office/powerpoint/2010/main" val="284760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5B51898-E569-4077-82E3-C0E078A408CA}" type="datetime1">
              <a:rPr lang="en-US" smtClean="0">
                <a:solidFill>
                  <a:prstClr val="black">
                    <a:tint val="75000"/>
                  </a:prstClr>
                </a:solidFill>
              </a:rPr>
              <a:pPr>
                <a:defRPr/>
              </a:pPr>
              <a:t>10/17/2016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D6B0AF2-C7C7-4606-A787-2BC5876946F0}" type="slidenum">
              <a:rPr lang="en-US">
                <a:solidFill>
                  <a:prstClr val="black">
                    <a:tint val="75000"/>
                  </a:prstClr>
                </a:solidFill>
              </a:rPr>
              <a:pPr>
                <a:defRPr/>
              </a:pPr>
              <a:t>‹#›</a:t>
            </a:fld>
            <a:endParaRPr lang="en-US" dirty="0">
              <a:solidFill>
                <a:prstClr val="black">
                  <a:tint val="75000"/>
                </a:prstClr>
              </a:solidFill>
            </a:endParaRPr>
          </a:p>
        </p:txBody>
      </p:sp>
      <p:pic>
        <p:nvPicPr>
          <p:cNvPr id="1031" name="Picture 8" descr="BluHdr.jpg"/>
          <p:cNvPicPr>
            <a:picLocks noChangeAspect="1"/>
          </p:cNvPicPr>
          <p:nvPr/>
        </p:nvPicPr>
        <p:blipFill>
          <a:blip r:embed="rId7" cstate="print"/>
          <a:srcRect/>
          <a:stretch>
            <a:fillRect/>
          </a:stretch>
        </p:blipFill>
        <p:spPr bwMode="auto">
          <a:xfrm>
            <a:off x="517525" y="192088"/>
            <a:ext cx="8169275" cy="798512"/>
          </a:xfrm>
          <a:prstGeom prst="rect">
            <a:avLst/>
          </a:prstGeom>
          <a:noFill/>
          <a:ln w="9525">
            <a:noFill/>
            <a:miter lim="800000"/>
            <a:headEnd/>
            <a:tailEnd/>
          </a:ln>
        </p:spPr>
      </p:pic>
    </p:spTree>
    <p:extLst>
      <p:ext uri="{BB962C8B-B14F-4D97-AF65-F5344CB8AC3E}">
        <p14:creationId xmlns:p14="http://schemas.microsoft.com/office/powerpoint/2010/main" val="274382530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Box 4"/>
          <p:cNvSpPr txBox="1">
            <a:spLocks noChangeArrowheads="1"/>
          </p:cNvSpPr>
          <p:nvPr/>
        </p:nvSpPr>
        <p:spPr bwMode="auto">
          <a:xfrm>
            <a:off x="533400" y="304800"/>
            <a:ext cx="8077200" cy="584775"/>
          </a:xfrm>
          <a:prstGeom prst="rect">
            <a:avLst/>
          </a:prstGeom>
          <a:noFill/>
          <a:ln w="9525">
            <a:noFill/>
            <a:miter lim="800000"/>
            <a:headEnd/>
            <a:tailEnd/>
          </a:ln>
        </p:spPr>
        <p:txBody>
          <a:bodyPr wrap="square">
            <a:spAutoFit/>
          </a:bodyPr>
          <a:lstStyle/>
          <a:p>
            <a:pPr algn="ctr" fontAlgn="base">
              <a:spcBef>
                <a:spcPct val="0"/>
              </a:spcBef>
              <a:spcAft>
                <a:spcPct val="0"/>
              </a:spcAft>
            </a:pPr>
            <a:r>
              <a:rPr lang="en-US" altLang="en-US" sz="3200" b="1" dirty="0" smtClean="0">
                <a:solidFill>
                  <a:prstClr val="white"/>
                </a:solidFill>
                <a:cs typeface="Arial" charset="0"/>
              </a:rPr>
              <a:t>Rhode Island Quality Institute</a:t>
            </a:r>
            <a:endParaRPr lang="en-US" altLang="en-US" sz="3200" b="1" dirty="0">
              <a:solidFill>
                <a:prstClr val="white"/>
              </a:solidFill>
              <a:cs typeface="Arial" charset="0"/>
            </a:endParaRPr>
          </a:p>
        </p:txBody>
      </p:sp>
      <p:sp>
        <p:nvSpPr>
          <p:cNvPr id="6" name="TextBox 7"/>
          <p:cNvSpPr txBox="1">
            <a:spLocks noChangeArrowheads="1"/>
          </p:cNvSpPr>
          <p:nvPr/>
        </p:nvSpPr>
        <p:spPr bwMode="auto">
          <a:xfrm>
            <a:off x="4114800" y="6451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latin typeface="Arial" charset="0"/>
            </a:endParaRPr>
          </a:p>
        </p:txBody>
      </p:sp>
      <p:sp>
        <p:nvSpPr>
          <p:cNvPr id="7" name="TextBox 6"/>
          <p:cNvSpPr txBox="1"/>
          <p:nvPr/>
        </p:nvSpPr>
        <p:spPr>
          <a:xfrm>
            <a:off x="861951" y="3585066"/>
            <a:ext cx="7848600" cy="986934"/>
          </a:xfrm>
          <a:prstGeom prst="rect">
            <a:avLst/>
          </a:prstGeom>
          <a:gradFill>
            <a:gsLst>
              <a:gs pos="45000">
                <a:srgbClr val="82A1AA"/>
              </a:gs>
              <a:gs pos="50000">
                <a:schemeClr val="accent1">
                  <a:tint val="44500"/>
                  <a:satMod val="160000"/>
                </a:schemeClr>
              </a:gs>
              <a:gs pos="100000">
                <a:schemeClr val="accent1">
                  <a:tint val="23500"/>
                  <a:satMod val="160000"/>
                </a:schemeClr>
              </a:gs>
            </a:gsLst>
            <a:lin ang="9000000" scaled="0"/>
          </a:gradFill>
          <a:effectLst>
            <a:outerShdw blurRad="50800" dist="38100" dir="8100000" algn="tr" rotWithShape="0">
              <a:prstClr val="black">
                <a:alpha val="40000"/>
              </a:prstClr>
            </a:outerShdw>
          </a:effectLst>
        </p:spPr>
        <p:txBody>
          <a:bodyPr lIns="0" tIns="0" rIns="0" bIns="0" anchor="ctr" anchorCtr="1">
            <a:noAutofit/>
          </a:bodyPr>
          <a:lstStyle/>
          <a:p>
            <a:pPr marL="4349750" algn="r">
              <a:defRPr/>
            </a:pPr>
            <a:r>
              <a:rPr lang="en-US" sz="2400" i="1" dirty="0" smtClean="0">
                <a:solidFill>
                  <a:schemeClr val="tx2">
                    <a:lumMod val="75000"/>
                  </a:schemeClr>
                </a:solidFill>
                <a:latin typeface="Arial Narrow" pitchFamily="34" charset="0"/>
              </a:rPr>
              <a:t>Advancing Primary Care Through Effective Use of Data</a:t>
            </a:r>
            <a:endParaRPr lang="en-US" sz="2400" i="1" dirty="0">
              <a:solidFill>
                <a:schemeClr val="tx2">
                  <a:lumMod val="75000"/>
                </a:schemeClr>
              </a:solidFill>
              <a:latin typeface="Arial Narrow" pitchFamily="34" charset="0"/>
            </a:endParaRPr>
          </a:p>
        </p:txBody>
      </p:sp>
      <p:pic>
        <p:nvPicPr>
          <p:cNvPr id="8" name="Picture 7" descr="1HealthcareComm_01 cover.bmp"/>
          <p:cNvPicPr>
            <a:picLocks noChangeAspect="1"/>
          </p:cNvPicPr>
          <p:nvPr/>
        </p:nvPicPr>
        <p:blipFill>
          <a:blip r:embed="rId3" cstate="email"/>
          <a:srcRect l="29498" t="4412" r="14163"/>
          <a:stretch>
            <a:fillRect/>
          </a:stretch>
        </p:blipFill>
        <p:spPr>
          <a:xfrm>
            <a:off x="830283" y="1366652"/>
            <a:ext cx="3659776" cy="4134591"/>
          </a:xfrm>
          <a:prstGeom prst="rect">
            <a:avLst/>
          </a:prstGeom>
          <a:ln>
            <a:noFill/>
          </a:ln>
          <a:effectLst>
            <a:outerShdw blurRad="292100" dist="139700" dir="2700000" algn="tl" rotWithShape="0">
              <a:srgbClr val="333333">
                <a:alpha val="65000"/>
              </a:srgbClr>
            </a:outerShdw>
            <a:softEdge rad="31750"/>
          </a:effectLst>
        </p:spPr>
      </p:pic>
      <p:sp>
        <p:nvSpPr>
          <p:cNvPr id="4" name="TextBox 3"/>
          <p:cNvSpPr txBox="1"/>
          <p:nvPr/>
        </p:nvSpPr>
        <p:spPr>
          <a:xfrm>
            <a:off x="861951" y="5715000"/>
            <a:ext cx="7748649" cy="461665"/>
          </a:xfrm>
          <a:prstGeom prst="rect">
            <a:avLst/>
          </a:prstGeom>
          <a:noFill/>
        </p:spPr>
        <p:txBody>
          <a:bodyPr wrap="square" rtlCol="0">
            <a:spAutoFit/>
          </a:bodyPr>
          <a:lstStyle/>
          <a:p>
            <a:r>
              <a:rPr lang="en-US" sz="2400" dirty="0" smtClean="0"/>
              <a:t>Elaine Fontaine, Director, Data Quality and Analytics</a:t>
            </a:r>
            <a:endParaRPr lang="en-US" sz="2400" dirty="0"/>
          </a:p>
        </p:txBody>
      </p:sp>
    </p:spTree>
    <p:extLst>
      <p:ext uri="{BB962C8B-B14F-4D97-AF65-F5344CB8AC3E}">
        <p14:creationId xmlns:p14="http://schemas.microsoft.com/office/powerpoint/2010/main" val="2513874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762000"/>
          </a:xfrm>
        </p:spPr>
        <p:txBody>
          <a:bodyPr>
            <a:normAutofit/>
          </a:bodyPr>
          <a:lstStyle/>
          <a:p>
            <a:r>
              <a:rPr lang="en-US" sz="2800" dirty="0" smtClean="0">
                <a:solidFill>
                  <a:schemeClr val="bg1"/>
                </a:solidFill>
                <a:latin typeface="+mj-lt"/>
              </a:rPr>
              <a:t>You Say You Want A Revolution….</a:t>
            </a:r>
            <a:endParaRPr lang="en-US" sz="2800" dirty="0">
              <a:solidFill>
                <a:schemeClr val="bg1"/>
              </a:solidFill>
              <a:latin typeface="+mj-lt"/>
            </a:endParaRPr>
          </a:p>
        </p:txBody>
      </p:sp>
      <p:pic>
        <p:nvPicPr>
          <p:cNvPr id="4098" name="Picture 2" descr="Independence Hall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323" y="1143000"/>
            <a:ext cx="3659676" cy="48918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0343974">
            <a:off x="1509194" y="2417582"/>
            <a:ext cx="1638300" cy="646331"/>
          </a:xfrm>
          <a:prstGeom prst="rect">
            <a:avLst/>
          </a:prstGeom>
          <a:noFill/>
        </p:spPr>
        <p:txBody>
          <a:bodyPr wrap="square" rtlCol="0">
            <a:spAutoFit/>
          </a:bodyPr>
          <a:lstStyle/>
          <a:p>
            <a:r>
              <a:rPr lang="en-US" sz="3600" b="1" dirty="0" smtClean="0"/>
              <a:t>ACOs</a:t>
            </a:r>
            <a:endParaRPr lang="en-US" sz="3600" b="1" dirty="0"/>
          </a:p>
        </p:txBody>
      </p:sp>
      <p:sp>
        <p:nvSpPr>
          <p:cNvPr id="6" name="TextBox 5"/>
          <p:cNvSpPr txBox="1"/>
          <p:nvPr/>
        </p:nvSpPr>
        <p:spPr>
          <a:xfrm rot="20306755">
            <a:off x="2829949" y="2681040"/>
            <a:ext cx="3034466" cy="646331"/>
          </a:xfrm>
          <a:prstGeom prst="rect">
            <a:avLst/>
          </a:prstGeom>
          <a:noFill/>
        </p:spPr>
        <p:txBody>
          <a:bodyPr wrap="square" rtlCol="0">
            <a:spAutoFit/>
          </a:bodyPr>
          <a:lstStyle/>
          <a:p>
            <a:r>
              <a:rPr lang="en-US" sz="3600" b="1" dirty="0" smtClean="0"/>
              <a:t>MACRA/MIPS</a:t>
            </a:r>
            <a:endParaRPr lang="en-US" sz="3600" b="1" dirty="0"/>
          </a:p>
        </p:txBody>
      </p:sp>
      <p:sp>
        <p:nvSpPr>
          <p:cNvPr id="7" name="TextBox 6"/>
          <p:cNvSpPr txBox="1"/>
          <p:nvPr/>
        </p:nvSpPr>
        <p:spPr>
          <a:xfrm rot="20980810">
            <a:off x="4554251" y="5049280"/>
            <a:ext cx="3845497" cy="646331"/>
          </a:xfrm>
          <a:prstGeom prst="rect">
            <a:avLst/>
          </a:prstGeom>
          <a:noFill/>
        </p:spPr>
        <p:txBody>
          <a:bodyPr wrap="square" rtlCol="0">
            <a:spAutoFit/>
          </a:bodyPr>
          <a:lstStyle/>
          <a:p>
            <a:r>
              <a:rPr lang="en-US" sz="3600" b="1" dirty="0" smtClean="0"/>
              <a:t>Population Health</a:t>
            </a:r>
            <a:endParaRPr lang="en-US" sz="3600" b="1" dirty="0"/>
          </a:p>
        </p:txBody>
      </p:sp>
      <p:sp>
        <p:nvSpPr>
          <p:cNvPr id="8" name="TextBox 7"/>
          <p:cNvSpPr txBox="1"/>
          <p:nvPr/>
        </p:nvSpPr>
        <p:spPr>
          <a:xfrm rot="392352">
            <a:off x="1836011" y="3849837"/>
            <a:ext cx="4619212" cy="646331"/>
          </a:xfrm>
          <a:prstGeom prst="rect">
            <a:avLst/>
          </a:prstGeom>
          <a:noFill/>
        </p:spPr>
        <p:txBody>
          <a:bodyPr wrap="square" rtlCol="0">
            <a:spAutoFit/>
          </a:bodyPr>
          <a:lstStyle/>
          <a:p>
            <a:r>
              <a:rPr lang="en-US" sz="3600" b="1" dirty="0" smtClean="0"/>
              <a:t>The Opioid Epidemic</a:t>
            </a:r>
            <a:endParaRPr lang="en-US" sz="3600" b="1" dirty="0"/>
          </a:p>
        </p:txBody>
      </p:sp>
      <p:sp>
        <p:nvSpPr>
          <p:cNvPr id="9" name="TextBox 8"/>
          <p:cNvSpPr txBox="1"/>
          <p:nvPr/>
        </p:nvSpPr>
        <p:spPr>
          <a:xfrm rot="2343122">
            <a:off x="5427213" y="2569983"/>
            <a:ext cx="3034466" cy="646331"/>
          </a:xfrm>
          <a:prstGeom prst="rect">
            <a:avLst/>
          </a:prstGeom>
          <a:noFill/>
        </p:spPr>
        <p:txBody>
          <a:bodyPr wrap="square" rtlCol="0">
            <a:spAutoFit/>
          </a:bodyPr>
          <a:lstStyle/>
          <a:p>
            <a:r>
              <a:rPr lang="en-US" sz="3600" b="1" dirty="0" smtClean="0"/>
              <a:t>Risk Contracts</a:t>
            </a:r>
            <a:endParaRPr lang="en-US" sz="3600" b="1" dirty="0"/>
          </a:p>
        </p:txBody>
      </p:sp>
      <p:sp>
        <p:nvSpPr>
          <p:cNvPr id="5" name="TextBox 4"/>
          <p:cNvSpPr txBox="1"/>
          <p:nvPr/>
        </p:nvSpPr>
        <p:spPr>
          <a:xfrm>
            <a:off x="1676400" y="6229290"/>
            <a:ext cx="7239000" cy="430887"/>
          </a:xfrm>
          <a:prstGeom prst="rect">
            <a:avLst/>
          </a:prstGeom>
          <a:noFill/>
        </p:spPr>
        <p:txBody>
          <a:bodyPr wrap="square" rtlCol="0">
            <a:spAutoFit/>
          </a:bodyPr>
          <a:lstStyle/>
          <a:p>
            <a:r>
              <a:rPr lang="en-US" sz="2200" b="1" dirty="0" smtClean="0">
                <a:solidFill>
                  <a:srgbClr val="FF0000"/>
                </a:solidFill>
              </a:rPr>
              <a:t>We are in the midst of a transformative time, but it is messy</a:t>
            </a:r>
            <a:endParaRPr lang="en-US" sz="2200" b="1" dirty="0">
              <a:solidFill>
                <a:srgbClr val="FF0000"/>
              </a:solidFill>
            </a:endParaRPr>
          </a:p>
        </p:txBody>
      </p:sp>
    </p:spTree>
    <p:extLst>
      <p:ext uri="{BB962C8B-B14F-4D97-AF65-F5344CB8AC3E}">
        <p14:creationId xmlns:p14="http://schemas.microsoft.com/office/powerpoint/2010/main" val="15792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0375" y="152400"/>
            <a:ext cx="8226426" cy="838200"/>
          </a:xfr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algn="ctr"/>
            <a:r>
              <a:rPr lang="en-US" altLang="en-US" sz="2800" dirty="0" smtClean="0">
                <a:latin typeface="+mj-lt"/>
                <a:cs typeface="+mj-cs"/>
              </a:rPr>
              <a:t>Primary Care </a:t>
            </a:r>
            <a:r>
              <a:rPr lang="en-US" altLang="en-US" sz="2800" dirty="0">
                <a:latin typeface="+mj-lt"/>
                <a:cs typeface="+mj-cs"/>
              </a:rPr>
              <a:t>Needs </a:t>
            </a:r>
            <a:r>
              <a:rPr lang="en-US" altLang="en-US" sz="2800" dirty="0" smtClean="0">
                <a:latin typeface="+mj-lt"/>
                <a:cs typeface="+mj-cs"/>
              </a:rPr>
              <a:t>Actionable Data, Leading to Insight </a:t>
            </a:r>
            <a:endParaRPr lang="en-US" altLang="en-US" sz="2800" dirty="0">
              <a:latin typeface="+mj-lt"/>
              <a:cs typeface="+mj-cs"/>
            </a:endParaRPr>
          </a:p>
        </p:txBody>
      </p:sp>
      <p:sp>
        <p:nvSpPr>
          <p:cNvPr id="12291" name="Rectangle 2"/>
          <p:cNvSpPr>
            <a:spLocks noChangeArrowheads="1"/>
          </p:cNvSpPr>
          <p:nvPr/>
        </p:nvSpPr>
        <p:spPr bwMode="auto">
          <a:xfrm>
            <a:off x="533400" y="1219200"/>
            <a:ext cx="8153400" cy="4832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800" i="1" dirty="0"/>
          </a:p>
          <a:p>
            <a:pPr eaLnBrk="1" hangingPunct="1">
              <a:spcBef>
                <a:spcPct val="0"/>
              </a:spcBef>
              <a:buFontTx/>
              <a:buNone/>
            </a:pPr>
            <a:endParaRPr lang="en-US" altLang="en-US" sz="2800" i="1" dirty="0"/>
          </a:p>
          <a:p>
            <a:pPr eaLnBrk="1" hangingPunct="1">
              <a:spcBef>
                <a:spcPct val="0"/>
              </a:spcBef>
              <a:buFontTx/>
              <a:buNone/>
            </a:pPr>
            <a:endParaRPr lang="en-US" altLang="en-US" sz="2800" i="1" dirty="0"/>
          </a:p>
          <a:p>
            <a:pPr eaLnBrk="1" hangingPunct="1">
              <a:spcBef>
                <a:spcPct val="0"/>
              </a:spcBef>
              <a:buFontTx/>
              <a:buNone/>
            </a:pPr>
            <a:endParaRPr lang="en-US" altLang="en-US" sz="2800" i="1" dirty="0"/>
          </a:p>
          <a:p>
            <a:pPr eaLnBrk="1" hangingPunct="1">
              <a:spcBef>
                <a:spcPct val="0"/>
              </a:spcBef>
              <a:buFontTx/>
              <a:buNone/>
            </a:pPr>
            <a:endParaRPr lang="en-US" altLang="en-US" sz="2800" i="1" dirty="0"/>
          </a:p>
          <a:p>
            <a:pPr eaLnBrk="1" hangingPunct="1">
              <a:spcBef>
                <a:spcPct val="0"/>
              </a:spcBef>
              <a:buFontTx/>
              <a:buNone/>
            </a:pPr>
            <a:endParaRPr lang="en-US" altLang="en-US" sz="2800" i="1" dirty="0"/>
          </a:p>
          <a:p>
            <a:pPr eaLnBrk="1" hangingPunct="1">
              <a:spcBef>
                <a:spcPct val="0"/>
              </a:spcBef>
              <a:buFontTx/>
              <a:buNone/>
            </a:pPr>
            <a:endParaRPr lang="en-US" altLang="en-US" sz="2800" i="1" dirty="0"/>
          </a:p>
          <a:p>
            <a:pPr algn="r" eaLnBrk="1" hangingPunct="1">
              <a:spcBef>
                <a:spcPct val="0"/>
              </a:spcBef>
              <a:buFontTx/>
              <a:buNone/>
            </a:pPr>
            <a:endParaRPr lang="en-US" altLang="en-US" sz="2800" i="1" dirty="0">
              <a:solidFill>
                <a:schemeClr val="bg1"/>
              </a:solidFill>
            </a:endParaRPr>
          </a:p>
          <a:p>
            <a:pPr algn="r" eaLnBrk="1" hangingPunct="1">
              <a:spcBef>
                <a:spcPct val="0"/>
              </a:spcBef>
              <a:buFontTx/>
              <a:buNone/>
            </a:pPr>
            <a:endParaRPr lang="en-US" altLang="en-US" sz="2800" i="1" dirty="0">
              <a:solidFill>
                <a:schemeClr val="bg1"/>
              </a:solidFill>
            </a:endParaRPr>
          </a:p>
          <a:p>
            <a:pPr algn="r" eaLnBrk="1" hangingPunct="1">
              <a:spcBef>
                <a:spcPct val="0"/>
              </a:spcBef>
              <a:buFontTx/>
              <a:buNone/>
            </a:pPr>
            <a:r>
              <a:rPr lang="en-US" altLang="en-US" sz="2800" i="1" dirty="0">
                <a:solidFill>
                  <a:schemeClr val="bg1"/>
                </a:solidFill>
              </a:rPr>
              <a:t>"The price of light is less than the cost of darkness." </a:t>
            </a:r>
            <a:r>
              <a:rPr lang="en-US" altLang="en-US" sz="2800" dirty="0">
                <a:solidFill>
                  <a:schemeClr val="bg1"/>
                </a:solidFill>
              </a:rPr>
              <a:t/>
            </a:r>
            <a:br>
              <a:rPr lang="en-US" altLang="en-US" sz="2800" dirty="0">
                <a:solidFill>
                  <a:schemeClr val="bg1"/>
                </a:solidFill>
              </a:rPr>
            </a:br>
            <a:r>
              <a:rPr lang="en-US" altLang="en-US" sz="2800" dirty="0">
                <a:solidFill>
                  <a:schemeClr val="bg1"/>
                </a:solidFill>
              </a:rPr>
              <a:t>- Arthur C. Nielsen</a:t>
            </a:r>
            <a:endParaRPr lang="en-US" altLang="en-US" sz="2800" dirty="0"/>
          </a:p>
        </p:txBody>
      </p:sp>
      <p:sp>
        <p:nvSpPr>
          <p:cNvPr id="12292" name="AutoShape 2" descr="data:image/jpeg;base64,/9j/4AAQSkZJRgABAQAAAQABAAD/2wCEAAkGBhQSERUUExQUFBUVFxQUFxQXFBgYFBcVFBQXFxUUFBQYHCYeFxkjGRUUHy8gIycpLCwsFR4xNTAqNSYrLCkBCQoKDgwOGg8PGiwcHBwpLCksLCkpKSkpLCwpLCksLCksKSwpKSkpLCwpLCwpLCkpKSkpLCwpLCwpKSkpKSksLP/AABEIAOMA3gMBIgACEQEDEQH/xAAbAAACAwEBAQAAAAAAAAAAAAADBAECBQAGB//EAEsQAAECAwMIBAkJBwIHAQAAAAEAAgMRIQQxQQUSIlFhcZGxBoGh0RMjMlJykrLB8AcUM0JTgpPC4RUkQ2Ki0vEXsxZjg6PD0+Il/8QAGAEAAwEBAAAAAAAAAAAAAAAAAAECAwT/xAAjEQEBAAIDAAICAgMAAAAAAAAAAQIREiExQWEDUROBIjLB/9oADAMBAAIRAxEAPwD4cpUKZoCZKwCoHIgCFRIapDVIUeFAQd6WDVYNVRHG3giMiA3V6k9CZRIarEK+YpzUReU6Lxm04c0NrKdaYtDdHhzQYddXEDmrjnpmJCAY3efZYgyTsdvi2bz7DEqGpUQtEbXq71aHZwXS38l0cV+NqYso0rjc7kqkK1EZknO2OI4EqjxRMWhvjHek72ihvFDuKhZJpNamiYDDmzJJqKb87uQoePxinczxQ+7+dNJSSo4nZwRs1CiDkkaBOcqLojKnhwRoTdJVjDSdvPMoogBGj1jkVUIr/JO8cihNFUjSQokryVQmSqs0XqCrMxSh1zAivFTvVISM8VO8oqsVQhyqUYNQXCpRDy8GiwxMUwHuTNnhANNPNQIx8na0cgnIQlDP3Vd8Rh7FJKCFIKkqI6MvArQNHhzQIZE0+bOHMmXsbUCTjI4Ge7BCh5Nr5cI7ogWkjktOWiHKGze72WJXNWhaWDwTdJujMmTgaZrB11BSMxK+mtFnYnhC1DS4JrJzJu6nHHUi2zI8XO+jNw1d6Pk7Jz2mZY4aLsNYTxnZZXpS1M03+m/2ilnXHcnbewh7sJucRuzjVLOhmRlM0OChbOhul/gHmtIN8SDrLf8AyJBjarVI/d272/8AkVfCfkhJCjMqjlCiX9XepUvZWTcFS0jSd6TuZTOTxUbkO0s03ek7mUUoViDQPpN5OQGpuMPFn0m8nJaEKhI1pKEVzd6CSmTg3aFeHDvqOKq0K4Ypi9bXgwd3EIkUaRQhDGoKwhhFVjLF2hUiWR8zouv1FSApDTrPE96cGW6JEszjm6J8kYHUE74IiEaeZhvSLSfOd6xUl7rs51dqdyhY45SitCvJBh700wqY1y/1cG050VDZmn6o4BMSEpzF+JA5q0Ms18Cz/wBq01tzW6KGyN81vBX8GBIC4Iloe1omK7JtOOxxVAZj4mlrQ9UdBaTdXXMjkuFn1Od1Od3pltnnr9R0pbwCrOso87sd72hPjS3CTrPUHOcZa3T6qpiE9zZ5ri2YkSDeJgy4gHqUOInmzrfKSnMofjYkbvDRftXcGn3Kj7RFlLwkwdbGorIM7iPWHvITsDo9aIgnDgxHjW1ji31pST7LpishSFTPaiRY7qSbCoAKs80ATnOpMpnaSnbZk2JD+khvZ6TSOYSphH4OtI1GRnNuZCG4EIMWI5zpkATnOU775pgwjK5Cf8TRdiSARx4t3pM5PScO8J6OPFO9JnJ6ShDSCRmiKfogZiYitlKou1oGbqrxVVKrWorYZQXKzGkzk65RI1tsGzDqU5iEzPNzimnQ5Ei/Ce5KxWNtDkpkiNahOtTwSARTYE5NnlbFpLs1SY8UXhtRO4XFGheEeHZwAAAwrWlO9O4pmdvWlWNR2hS2Epc1TGuU/wAQrYNHhzCVZZ2kEyx14I9qGj1jmFVkGmjr91VrHJTQsrWwxIXkz9VhHM8VFJpmM3xbR8fRw0uwJX054zsoUd1e8q1ngEulnOF9x1Ca7KPlDcOZTFgq/qdyKc9Kno8ENe4C4OcOoEgTONyYsWSYsaIyFBD3PeJNDaEzoRfcCDXYTRL2uZjPAEznvkMfKOpfSsj2l9iydBcxjBEjNjNdEzR4QDwrzIPBnUSH3VG1kBkiBk9ma4ttVrEs5z9OBCPmsYaRXDznCWxIZQylaI7S6LELhNrQ36oBzjIC5o0RQBUhQi4kmpPetF1j8V1s5RFFyKR4/KNlJGdiOSxI9pcCJSuxA5r3EeyLyeWbDmPzh5J7DVVhRlCgjRSc2Q4kDmujQpPdjIluOBliU1ZGzf8AGsIVqb4x/pv9oq8ixLx/on+lD/Ok7L5bd6ftA8S/0of50jZxpt3hKCmo9f094KpDhokRoBxVXSVJKxMN6LZ/JduCE+4b0aFc70TzCjFpmvAHLuTEYaR3lAszeRR4/lO3lGXi/wAftQ0JUjSO9NhLFoLzv9wSis/DkYaQ9FvIJljdB33OaTcPJ9BvJPQ2yhu+5zK0y8rL8fs/v/oOcqOKl6GSso6c/FLQabKcwohsGGrD9Ef5m97ZtY5wBAJAnWhlwRIeTok/o3eqVrjHHaYitlDZvPstQE7a4DvBtmCJE4Gmiy/4wSbQUsvRj4zreJvEjgOZWjkOwvivFTKTpnC48U3Z+j5LpxAbhoy2m8r1OR8nyIpIBpwpcly0LNl4OTA2I+QqXvmTedI/El7DKtm//Psn/V9tyzXWbTd6TvaK9HlOF+42X/q+05c+2tjylms0v8LT+beK628nqIMFaL4fixvbyelsfLz1osq89lawB0xgQvZR4KybTZM54BpMgTlOUzfJPGivA2WA5sXNIHbdrCDa/pH+m/2ivWZayY2FEdUuMOYmGgZw4ryNqiNMWIJ1z30u+sV0XtnA7SPEv9KH+dZsA6Q34rUtQ8Q/0of51l2caQ3ogPHcguad6OWdao46pfG9VUgtDSKh3VL3o0PME6RKiX1e5UYESSzl06LhteFEYMInALosQOeZB0jWo7FUBccEb2Jjx8qzTzVsxkyfCGv/ACnd6r8fHYrtRLoXHYh8HMeMuABmwi7G9HNshhjhn1kJUP1Z9qC1S7BVcvgY/i13KqIk6hUciTUT2KI0z3pVs5Sm4Y0JHXRTpYRIn4ju9EhwCRMa5d3xsWrYOjpdIvIaNUxM9tFbl6ZUGyRIuiHxCDQzeS2W1ehyXkNsMC8m7ON+7YFowMmhgoWyGruC0oFmWWWVXIiG15M893Ebk/B8J554DuRIVm3cU4yy7RxCztp6hcQ3EglxMti9HbXltjs0sfCC6dM8nmAsXMktm3tnZbP9/wBoqZ8mzGxXa2+qFLoziJaPqqzIB1KHQiMEdl0UcylUtaHkEENZMSkS3EAV30n1p94S8aFsRLo685lWG95LjKZmTU1JxqCvD5ZyK5sXwmBM3V+tOZN2K+l2qymVywcoWWYIIvWsyqdR4q1/QP8ASh/nWVABzhvWxlOzlkKID58KR2aciseB5Q3raIPEEYIZGwlHeNtNyWe3cqqYs0jEyRA9vnN4pWOaDerQIAIdS4THFRJttllZTk2+c3ioEjSdKEnYZ93aloVnaeE03FGa40pqvpL44Ipy2+qNMzXH4mjQ4e0cUNrEpEYM4/GCUPK2Tpqhg1jiO9c4gDClcFnxbC0ECtWg9ZkmrHYWta515k2+4TcqskLHPK9COCiDZy8yaJ8usp2zZNL6mg7StuyWANoBJZXLTbPwnZMk5gnM51K9y2LLZnec7iUdlmpw5p2zwVNyc+hIdlIYJkmZN51BsuZTEOEmvBaDd7vZYuaxZ5Kioc4YkdaO0unLOQIl/wAbUaAa9R5IhUaK2TjsJE9xktO3vlZoG5/tOWbHOk70ncyn8oH92gbn+05E+TrNEZ2z1R3IlS0kyvAoBjPZsSzHponxfW3k9BBFCiRjhK5XzkJ96UMCKXkypxPesm3WbSPDHCi3mibvjWs62w9J2881eykeN6QWDPgPleHQyP66LxELyhvX1DKMDxT/AEmfnXg8rWHNeHi6dd+ta4VNgDSZYdahrpD9VRzsVJE9nVNbMwYtw3o9mNHbuRCFFw3hGhY7jzCjFrmJAHJNRmjTM7s09oB5peyjkUWMKu3fmajJWHz/AEHr4cf0SrvKNPiSaaiWTJrnuJuE7+oXBKVWfiXMLnNkDVgw2CpXosmZJAYSamTdwqugWENDJD6o3ml5W9ZbPJh3N5pZ5eo/HO4UhWVPwLOiQ4KZhw1z7bXxTwVOHNGhCSPZoAc9jTOTnsaZXyc4Ay21TbbEzwjmjO0S4TmMHSrRVJtjUOEmN3u9lioqPtjS1oxBPJo9xUB6m+nFYxqi2ZxJ6jgNSXjOqi2N1eo8kT0qcjnTd6TuZTuUHfu0Hc/2nLNtD9N3pO5lO5Qf+7wdz/aciHWVDcnSfF9beT1mw3LQcfF9beT0fBfIU0OIars5DiGqUMeAZkXJa0sm47zzTFj8ofGpCj3neeaqiMq3wfFu3s/MvMWiygmREwV6+1t8W7ez8ywIsKo3qsamvG2uwljyCARgdiUM8F6rKtizm7cD7l5R7JY9WorplZisY8CWa3raDzKK0RPNZ6gTrAryqJquJctk4bomDYf4YRIlmiPOdK8SLQMZ305rWs9kc4gtkMJkUOyWPxuW3ZoAAukee44os+zmX6jBsORSJZwmdWH6rch2N3mQ/UC1LNZrifiZpPqTrII2LLiu579Z0GA6ni2UoNHBNta+RGY2uzgnWBHa1K4/ZTLTPZAdqM9yK2GdR4J8K7VP8av5KUZEeBIUrPyZ1Qnw3Ez5NIWi65SCjh9lyZgguE9tPJ5alIY7UeC0pqCUfxjkUfaHz8luH8PUu+dP1M9RNzUNRwv7LcIxIj3GZl1NvWpaopFng0B0XConLTJmNtJdZQwmrUfFw9x9opcD5MhsYj6jPVKl1sdKWazgdte0pyahponwv7LcZ7CZVvRIkf8AkZcBccABPeb+tNzUFKfjPkU+dkfUZ2oEWKXGcgNcua0iAqouF/Y5MqKJseMaO6mznLisd7Kr01p8h3ou5JGyDQG880cPgbeftNmrivOZVyZM5zRU0InftXvo0NZ8eAtJ0l4WHasM1+zRWpZYM/Ka7dm801YrAG4TOtaMKAJq7knSbO4S8l3qp+zRBOodK8zbSlTXBTBhBNQaTnWX+a8VNtOK2e0SAm105D6pTLbSJXO9UqzSPi5WbJI1m2kSud6pVvnY1O9QqWuUzT7J3zwan+o7uVhbRqf6ju5dNWDkdhQ20aneo7uXG3tArnAei7uUvNEvlJ3ij93mEXYF/asPX2Fccqw/O7D3LMgAEVRAwalHKq1Gk23NNRnH7ru5d8+bt9V3cpYdFnotQrR9G70Xcir7St+1Ifndh7k5a7e0QoTiaEGRkcHFebs5neta2AGDBGx3tFZ8qrQjbew3En7ru5cLc2V59V3cpgHxbNzv9x6HaH6DvRPJadpccpQ/O7D3Lv2lD87sPcsyygEVRjCbqUcqrUPfP26+w9yj563WeB7lIOgz0T7b1Bcq7SFFtQLXAGua7A6tyUstoAbImszSRTr30O5Z8J/jX/GpTd7UJEtDdfYUq+K3XzTj3ILigmPDYmobUBhRWPRs9HYRR64bt47/ANUk121GhvN2y/sqnaUO56tnIDTibzyRG1VEMXKc9UARpBMnBykRJLi8SScSNVMHm1S2VmkQj932giWaPuVMtRwYLt7faCL4GXAigCpA60ZsYTvHFAsLqHqTGKxi614UElrPRah2uCRCef5XcijMigNbUXBAtsceBfUeS7HYtvhDDs7wLyAta0xh4KCZiUj7RWPYHCZ3LXtb/FQtx9orFZqAPFs3O/3HoVoGg70TyTFnigMb97/cehWuMPBuqPJd7JW3whi2WMAKlH+cN1hKWE8k05qxW0Q7QZ6J9t6rnqryM1tRcf8AcegudtWiV4kShWfCf41/xiEZ0W/ckIMQCI741KaZ58RDc9DfGQjFU0yDURhS8OIrNfd3qTONdUbUwx0nDG4cT3hIh9W7z1JiG/47bkyN505neOGApsXOfLjJAZEprqcZY3z+L1LolBPzhj2z+L1ZHmuw+OW1SIl+EjLfQH3pbwlcONd+b8XKWxKux0qzMh5Ixwx4JkYjxZNB2gca8kGI6uCpaH6OEpjGY440QokSv614IBuHEocJGW+gK7KM/AkiZBc1tBcTUDaaIEM0dLXWZl9UX6seCNaAfByJk3OaRJxldKc8TL3oBazWd7ZgscCZUzXT6wjCG+ui6hI8l18uy9S6wvzqxX9btKWOHvwUfMTpeMieUQZupOQnOl6Whs5EeQIZ86TbpV1VQ47S5rwAXGRoASdUpDal35Oo3OiPM3AeVPC8Uvu4pxsAgZoNbjIuDyA6kyKTzgmGVZrJEAnmOE5jyTgZHtWlaWuLIIAJOlSVaEm5LNsMxMRIgbnP+s6VHkXSnOcp7Ue02YlsFmc6YLhMEzJm7FTo9jQ3HNaCZGtPvPdK+nahuLnQ6VJZOVaTG/WQOsJZuSwb3OdiRM6pg1EjTUiMg6DK0LGymHG8TmJXC+9WRKzWWICQWEHNzpSqBrRXNeATmmnvMtao+xaZE30aD5R56rl0HJWec0EmcsSBtmCo0ezcRxGaCZG6t884mUp6jNCEXyp4EjggW7JsOE8siRmNcJHNPhXTa4AghwYRIgq8WzeDa0zBa/Sa4AkEXSIcAZ941p9luIjRO2c+oTpVIsdpP2AnkrR33Y3yps1YJSHE0nz1FTVQ259BtQzEQzEoNwwn17EN7qnq5JGWZFV2xLki2KrQ4lyA0RFq3ZuRxGqDt2be9ZYi1G8o7Y3v9yZNOHFoRSpcbxjrqrRHTA2OBvHes+HG5nnVXfH9oHnVUTWD6zrxGzbs7divDI0p4unQimiBIrLFoMuvu7uxWFplM7Z/0tr2STJo2pwzJXVBqeqnNKxIszNIRspg4G8HggnKI1FAb1li+VjM8NECtE3aYoLGiYEnNM5m+UvNprxXmoWVQMDfPDUB7leJlYH6pvaZburqTGnrHRwTnSGJNXbLjm0lLtNyG2N5QJBm8u+sM0loBHk1levNty3Q6Jv1j4rLsXDLMjdjO8ahzkmWnoo8UaAmBJ4ON8t1N21FbaBPOpfrPnXzkvMPyvjm3Gd+/tr2KW5WMpBnxw696A9Gy0DNlMHSiGdRKcQkiUq1pxUWiOA6ERISziMfOnXVevOsyo6f0ZNXGVcXE+9XjW2IWtJDjK5tdGYcO2SmnG+LSBdKtBfSkqa6a/0QWR25jROcmtkZGZGbSYnSkz8VxDa4p/hOp/K7uVIcaNKkF9wHkP1DZsTDYNpGeTO9gEpUlPXOepN5OjDPN05E3fzb9ZK834+f0L/Ufv1J7Jj4oc7PY5gLCJlrhWlKjVyS2LDGWXw3xSYjM4tDWjSIoBMXbyhR8pBzWtkAGzAxw6sAkcpx/GO+77ISbS93kNLiDMyBMhhctMsmeOPhq0xhrunhsrOqTbF0nbiqRIMU3sdwQfARBPRNVhWxvwyEY6A5j9XJULX6u0JG2IfR538vb3I8Po27+Tt70izpUBijw+lwxPYjoNKH0Zd/Jwd3q8Lo6fC5uhPMncZUdK7OvScHpq0YlHZ00h54ec7OALZ7CZ3TT6LtsQ+ijtcP1D/cm4fRE45m/wAFOX9SyYXygQ8c4j0f1TTPlKhi7P4f/Se4XbUgdCHTmXt3eCbLtK0ofRAGQPg56jCZXqJWCz5U2an9nejN+Vdlxa4jbLvRuDt6H/gQGUhBEv8AkQsDPajwugwA/h/gQp8c1efh/K5DF0N3EI/+sDPs3evLknyharcPQdrqTZ92FCBHVmpaL8lucZiM4bMxo/Ks5vywslIw3O3ub/aif6zN+yPrj+1HIaPWb5PY0HyIodWdQP7CmP8Ah+0gzLS70YjJcCwLJHyzD7Eev+iq/wCWXVCHrz/Klz+hpvNyXEA0mWobQ9h5BT+zW/WfaW+lngdjZLzn+szvs2S3n41Kj/llfhDhjrKOc/Q4/b1kLIkNxmLS80+2PuPuWfk3o62JaLRmxXESg5rmxXHO0XZ03B03SJlW5edf8sLzeyFLaCeZQWfK0WmbYcBuFGS5FLn9Hr7e4d0LBvfF/Ff/AHe9Cd0Dh350TX9K/H7+1eKifLFFw8GNw/VBf8r8Y4t4fqjn9DT2UboNDH1nfiO/uWRlLoiwOhAZxGec/SNG+DiSMrzpZgprXnYnyrxziOH6pd/ykx3aj9xPn9DRzKPRlhZHkx+eIjWw5seJsAhTIJF0s/grv6NQPDEAAM8GDMgtGcXkSm7GQFNqyInT2Mfq/wDbHcgnppG8134Y/tS5/R6bz+isHBrTukUlG6Lw/MHq/osp3TGPqf8Ah/ogROlsc+f6v6Jcr+hppP6NtwaOCWf0cGocFmRuk8Y4O4JV+Xouoo3f0enmQUQFQuQFwVdpXLkAVgTcGCD/AJK5cmR6BYGHD+o960bPkeEb2n1nd6lcgNKB0fgH6n9b+9aEHozZ/s/63/3LlyZHYXRWzfZD1nd6ZZ0Vsv2LO3vUrkyGb0Zso/gQ/VnzRB0fs32EL8NvcoXJhduRLOP4EH8Jncp/ZcEXQYP4TO5cuQThYoY/hwvw2dy4wG+Yz1G9yhcgw3gDAcAl4kQ/AUrkgUixjrSUW0O1lcuQCUaO7WUhGjHWVK5BkYsQ60pEeVy5IFYjylnuULkG/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12293" name="AutoShape 4" descr="data:image/jpeg;base64,/9j/4AAQSkZJRgABAQAAAQABAAD/2wCEAAkGBhQSERUUExQUFBUVFxQUFxQXFBgYFBcVFBQXFxUUFBQYHCYeFxkjGRUUHy8gIycpLCwsFR4xNTAqNSYrLCkBCQoKDgwOGg8PGiwcHBwpLCksLCkpKSkpLCwpLCksLCksKSwpKSkpLCwpLCwpLCkpKSkpLCwpLCwpKSkpKSksLP/AABEIAOMA3gMBIgACEQEDEQH/xAAbAAACAwEBAQAAAAAAAAAAAAADBAECBQAGB//EAEsQAAECAwMIBAkJBwIHAQAAAAEAAgMRIQQxQQUSIlFhcZGxBoGh0RMjMlJykrLB8AcUM0JTgpPC4RUkQ2Ki0vEXsxZjg6PD0+Il/8QAGAEAAwEBAAAAAAAAAAAAAAAAAAECAwT/xAAjEQEBAAIDAAICAgMAAAAAAAAAAQIREiExQWEDUROBIjLB/9oADAMBAAIRAxEAPwD4cpUKZoCZKwCoHIgCFRIapDVIUeFAQd6WDVYNVRHG3giMiA3V6k9CZRIarEK+YpzUReU6Lxm04c0NrKdaYtDdHhzQYddXEDmrjnpmJCAY3efZYgyTsdvi2bz7DEqGpUQtEbXq71aHZwXS38l0cV+NqYso0rjc7kqkK1EZknO2OI4EqjxRMWhvjHek72ihvFDuKhZJpNamiYDDmzJJqKb87uQoePxinczxQ+7+dNJSSo4nZwRs1CiDkkaBOcqLojKnhwRoTdJVjDSdvPMoogBGj1jkVUIr/JO8cihNFUjSQokryVQmSqs0XqCrMxSh1zAivFTvVISM8VO8oqsVQhyqUYNQXCpRDy8GiwxMUwHuTNnhANNPNQIx8na0cgnIQlDP3Vd8Rh7FJKCFIKkqI6MvArQNHhzQIZE0+bOHMmXsbUCTjI4Ge7BCh5Nr5cI7ogWkjktOWiHKGze72WJXNWhaWDwTdJujMmTgaZrB11BSMxK+mtFnYnhC1DS4JrJzJu6nHHUi2zI8XO+jNw1d6Pk7Jz2mZY4aLsNYTxnZZXpS1M03+m/2ilnXHcnbewh7sJucRuzjVLOhmRlM0OChbOhul/gHmtIN8SDrLf8AyJBjarVI/d272/8AkVfCfkhJCjMqjlCiX9XepUvZWTcFS0jSd6TuZTOTxUbkO0s03ek7mUUoViDQPpN5OQGpuMPFn0m8nJaEKhI1pKEVzd6CSmTg3aFeHDvqOKq0K4Ypi9bXgwd3EIkUaRQhDGoKwhhFVjLF2hUiWR8zouv1FSApDTrPE96cGW6JEszjm6J8kYHUE74IiEaeZhvSLSfOd6xUl7rs51dqdyhY45SitCvJBh700wqY1y/1cG050VDZmn6o4BMSEpzF+JA5q0Ms18Cz/wBq01tzW6KGyN81vBX8GBIC4Iloe1omK7JtOOxxVAZj4mlrQ9UdBaTdXXMjkuFn1Od1Od3pltnnr9R0pbwCrOso87sd72hPjS3CTrPUHOcZa3T6qpiE9zZ5ri2YkSDeJgy4gHqUOInmzrfKSnMofjYkbvDRftXcGn3Kj7RFlLwkwdbGorIM7iPWHvITsDo9aIgnDgxHjW1ji31pST7LpishSFTPaiRY7qSbCoAKs80ATnOpMpnaSnbZk2JD+khvZ6TSOYSphH4OtI1GRnNuZCG4EIMWI5zpkATnOU775pgwjK5Cf8TRdiSARx4t3pM5PScO8J6OPFO9JnJ6ShDSCRmiKfogZiYitlKou1oGbqrxVVKrWorYZQXKzGkzk65RI1tsGzDqU5iEzPNzimnQ5Ei/Ce5KxWNtDkpkiNahOtTwSARTYE5NnlbFpLs1SY8UXhtRO4XFGheEeHZwAAAwrWlO9O4pmdvWlWNR2hS2Epc1TGuU/wAQrYNHhzCVZZ2kEyx14I9qGj1jmFVkGmjr91VrHJTQsrWwxIXkz9VhHM8VFJpmM3xbR8fRw0uwJX054zsoUd1e8q1ngEulnOF9x1Ca7KPlDcOZTFgq/qdyKc9Kno8ENe4C4OcOoEgTONyYsWSYsaIyFBD3PeJNDaEzoRfcCDXYTRL2uZjPAEznvkMfKOpfSsj2l9iydBcxjBEjNjNdEzR4QDwrzIPBnUSH3VG1kBkiBk9ma4ttVrEs5z9OBCPmsYaRXDznCWxIZQylaI7S6LELhNrQ36oBzjIC5o0RQBUhQi4kmpPetF1j8V1s5RFFyKR4/KNlJGdiOSxI9pcCJSuxA5r3EeyLyeWbDmPzh5J7DVVhRlCgjRSc2Q4kDmujQpPdjIluOBliU1ZGzf8AGsIVqb4x/pv9oq8ixLx/on+lD/Ok7L5bd6ftA8S/0of50jZxpt3hKCmo9f094KpDhokRoBxVXSVJKxMN6LZ/JduCE+4b0aFc70TzCjFpmvAHLuTEYaR3lAszeRR4/lO3lGXi/wAftQ0JUjSO9NhLFoLzv9wSis/DkYaQ9FvIJljdB33OaTcPJ9BvJPQ2yhu+5zK0y8rL8fs/v/oOcqOKl6GSso6c/FLQabKcwohsGGrD9Ef5m97ZtY5wBAJAnWhlwRIeTok/o3eqVrjHHaYitlDZvPstQE7a4DvBtmCJE4Gmiy/4wSbQUsvRj4zreJvEjgOZWjkOwvivFTKTpnC48U3Z+j5LpxAbhoy2m8r1OR8nyIpIBpwpcly0LNl4OTA2I+QqXvmTedI/El7DKtm//Psn/V9tyzXWbTd6TvaK9HlOF+42X/q+05c+2tjylms0v8LT+beK628nqIMFaL4fixvbyelsfLz1osq89lawB0xgQvZR4KybTZM54BpMgTlOUzfJPGivA2WA5sXNIHbdrCDa/pH+m/2ivWZayY2FEdUuMOYmGgZw4ryNqiNMWIJ1z30u+sV0XtnA7SPEv9KH+dZsA6Q34rUtQ8Q/0of51l2caQ3ogPHcguad6OWdao46pfG9VUgtDSKh3VL3o0PME6RKiX1e5UYESSzl06LhteFEYMInALosQOeZB0jWo7FUBccEb2Jjx8qzTzVsxkyfCGv/ACnd6r8fHYrtRLoXHYh8HMeMuABmwi7G9HNshhjhn1kJUP1Z9qC1S7BVcvgY/i13KqIk6hUciTUT2KI0z3pVs5Sm4Y0JHXRTpYRIn4ju9EhwCRMa5d3xsWrYOjpdIvIaNUxM9tFbl6ZUGyRIuiHxCDQzeS2W1ehyXkNsMC8m7ON+7YFowMmhgoWyGruC0oFmWWWVXIiG15M893Ebk/B8J554DuRIVm3cU4yy7RxCztp6hcQ3EglxMti9HbXltjs0sfCC6dM8nmAsXMktm3tnZbP9/wBoqZ8mzGxXa2+qFLoziJaPqqzIB1KHQiMEdl0UcylUtaHkEENZMSkS3EAV30n1p94S8aFsRLo685lWG95LjKZmTU1JxqCvD5ZyK5sXwmBM3V+tOZN2K+l2qymVywcoWWYIIvWsyqdR4q1/QP8ASh/nWVABzhvWxlOzlkKID58KR2aciseB5Q3raIPEEYIZGwlHeNtNyWe3cqqYs0jEyRA9vnN4pWOaDerQIAIdS4THFRJttllZTk2+c3ioEjSdKEnYZ93aloVnaeE03FGa40pqvpL44Ipy2+qNMzXH4mjQ4e0cUNrEpEYM4/GCUPK2Tpqhg1jiO9c4gDClcFnxbC0ECtWg9ZkmrHYWta515k2+4TcqskLHPK9COCiDZy8yaJ8usp2zZNL6mg7StuyWANoBJZXLTbPwnZMk5gnM51K9y2LLZnec7iUdlmpw5p2zwVNyc+hIdlIYJkmZN51BsuZTEOEmvBaDd7vZYuaxZ5Kioc4YkdaO0unLOQIl/wAbUaAa9R5IhUaK2TjsJE9xktO3vlZoG5/tOWbHOk70ncyn8oH92gbn+05E+TrNEZ2z1R3IlS0kyvAoBjPZsSzHponxfW3k9BBFCiRjhK5XzkJ96UMCKXkypxPesm3WbSPDHCi3mibvjWs62w9J2881eykeN6QWDPgPleHQyP66LxELyhvX1DKMDxT/AEmfnXg8rWHNeHi6dd+ta4VNgDSZYdahrpD9VRzsVJE9nVNbMwYtw3o9mNHbuRCFFw3hGhY7jzCjFrmJAHJNRmjTM7s09oB5peyjkUWMKu3fmajJWHz/AEHr4cf0SrvKNPiSaaiWTJrnuJuE7+oXBKVWfiXMLnNkDVgw2CpXosmZJAYSamTdwqugWENDJD6o3ml5W9ZbPJh3N5pZ5eo/HO4UhWVPwLOiQ4KZhw1z7bXxTwVOHNGhCSPZoAc9jTOTnsaZXyc4Ay21TbbEzwjmjO0S4TmMHSrRVJtjUOEmN3u9lioqPtjS1oxBPJo9xUB6m+nFYxqi2ZxJ6jgNSXjOqi2N1eo8kT0qcjnTd6TuZTuUHfu0Hc/2nLNtD9N3pO5lO5Qf+7wdz/aciHWVDcnSfF9beT1mw3LQcfF9beT0fBfIU0OIars5DiGqUMeAZkXJa0sm47zzTFj8ofGpCj3neeaqiMq3wfFu3s/MvMWiygmREwV6+1t8W7ez8ywIsKo3qsamvG2uwljyCARgdiUM8F6rKtizm7cD7l5R7JY9WorplZisY8CWa3raDzKK0RPNZ6gTrAryqJquJctk4bomDYf4YRIlmiPOdK8SLQMZ305rWs9kc4gtkMJkUOyWPxuW3ZoAAukee44os+zmX6jBsORSJZwmdWH6rch2N3mQ/UC1LNZrifiZpPqTrII2LLiu579Z0GA6ni2UoNHBNta+RGY2uzgnWBHa1K4/ZTLTPZAdqM9yK2GdR4J8K7VP8av5KUZEeBIUrPyZ1Qnw3Ez5NIWi65SCjh9lyZgguE9tPJ5alIY7UeC0pqCUfxjkUfaHz8luH8PUu+dP1M9RNzUNRwv7LcIxIj3GZl1NvWpaopFng0B0XConLTJmNtJdZQwmrUfFw9x9opcD5MhsYj6jPVKl1sdKWazgdte0pyahponwv7LcZ7CZVvRIkf8AkZcBccABPeb+tNzUFKfjPkU+dkfUZ2oEWKXGcgNcua0iAqouF/Y5MqKJseMaO6mznLisd7Kr01p8h3ou5JGyDQG880cPgbeftNmrivOZVyZM5zRU0InftXvo0NZ8eAtJ0l4WHasM1+zRWpZYM/Ka7dm801YrAG4TOtaMKAJq7knSbO4S8l3qp+zRBOodK8zbSlTXBTBhBNQaTnWX+a8VNtOK2e0SAm105D6pTLbSJXO9UqzSPi5WbJI1m2kSud6pVvnY1O9QqWuUzT7J3zwan+o7uVhbRqf6ju5dNWDkdhQ20aneo7uXG3tArnAei7uUvNEvlJ3ij93mEXYF/asPX2Fccqw/O7D3LMgAEVRAwalHKq1Gk23NNRnH7ru5d8+bt9V3cpYdFnotQrR9G70Xcir7St+1Ifndh7k5a7e0QoTiaEGRkcHFebs5neta2AGDBGx3tFZ8qrQjbew3En7ru5cLc2V59V3cpgHxbNzv9x6HaH6DvRPJadpccpQ/O7D3Lv2lD87sPcsyygEVRjCbqUcqrUPfP26+w9yj563WeB7lIOgz0T7b1Bcq7SFFtQLXAGua7A6tyUstoAbImszSRTr30O5Z8J/jX/GpTd7UJEtDdfYUq+K3XzTj3ILigmPDYmobUBhRWPRs9HYRR64bt47/ANUk121GhvN2y/sqnaUO56tnIDTibzyRG1VEMXKc9UARpBMnBykRJLi8SScSNVMHm1S2VmkQj932giWaPuVMtRwYLt7faCL4GXAigCpA60ZsYTvHFAsLqHqTGKxi614UElrPRah2uCRCef5XcijMigNbUXBAtsceBfUeS7HYtvhDDs7wLyAta0xh4KCZiUj7RWPYHCZ3LXtb/FQtx9orFZqAPFs3O/3HoVoGg70TyTFnigMb97/cehWuMPBuqPJd7JW3whi2WMAKlH+cN1hKWE8k05qxW0Q7QZ6J9t6rnqryM1tRcf8AcegudtWiV4kShWfCf41/xiEZ0W/ckIMQCI741KaZ58RDc9DfGQjFU0yDURhS8OIrNfd3qTONdUbUwx0nDG4cT3hIh9W7z1JiG/47bkyN505neOGApsXOfLjJAZEprqcZY3z+L1LolBPzhj2z+L1ZHmuw+OW1SIl+EjLfQH3pbwlcONd+b8XKWxKux0qzMh5Ixwx4JkYjxZNB2gca8kGI6uCpaH6OEpjGY440QokSv614IBuHEocJGW+gK7KM/AkiZBc1tBcTUDaaIEM0dLXWZl9UX6seCNaAfByJk3OaRJxldKc8TL3oBazWd7ZgscCZUzXT6wjCG+ui6hI8l18uy9S6wvzqxX9btKWOHvwUfMTpeMieUQZupOQnOl6Whs5EeQIZ86TbpV1VQ47S5rwAXGRoASdUpDal35Oo3OiPM3AeVPC8Uvu4pxsAgZoNbjIuDyA6kyKTzgmGVZrJEAnmOE5jyTgZHtWlaWuLIIAJOlSVaEm5LNsMxMRIgbnP+s6VHkXSnOcp7Ue02YlsFmc6YLhMEzJm7FTo9jQ3HNaCZGtPvPdK+nahuLnQ6VJZOVaTG/WQOsJZuSwb3OdiRM6pg1EjTUiMg6DK0LGymHG8TmJXC+9WRKzWWICQWEHNzpSqBrRXNeATmmnvMtao+xaZE30aD5R56rl0HJWec0EmcsSBtmCo0ezcRxGaCZG6t884mUp6jNCEXyp4EjggW7JsOE8siRmNcJHNPhXTa4AghwYRIgq8WzeDa0zBa/Sa4AkEXSIcAZ941p9luIjRO2c+oTpVIsdpP2AnkrR33Y3yps1YJSHE0nz1FTVQ259BtQzEQzEoNwwn17EN7qnq5JGWZFV2xLki2KrQ4lyA0RFq3ZuRxGqDt2be9ZYi1G8o7Y3v9yZNOHFoRSpcbxjrqrRHTA2OBvHes+HG5nnVXfH9oHnVUTWD6zrxGzbs7divDI0p4unQimiBIrLFoMuvu7uxWFplM7Z/0tr2STJo2pwzJXVBqeqnNKxIszNIRspg4G8HggnKI1FAb1li+VjM8NECtE3aYoLGiYEnNM5m+UvNprxXmoWVQMDfPDUB7leJlYH6pvaZburqTGnrHRwTnSGJNXbLjm0lLtNyG2N5QJBm8u+sM0loBHk1levNty3Q6Jv1j4rLsXDLMjdjO8ahzkmWnoo8UaAmBJ4ON8t1N21FbaBPOpfrPnXzkvMPyvjm3Gd+/tr2KW5WMpBnxw696A9Gy0DNlMHSiGdRKcQkiUq1pxUWiOA6ERISziMfOnXVevOsyo6f0ZNXGVcXE+9XjW2IWtJDjK5tdGYcO2SmnG+LSBdKtBfSkqa6a/0QWR25jROcmtkZGZGbSYnSkz8VxDa4p/hOp/K7uVIcaNKkF9wHkP1DZsTDYNpGeTO9gEpUlPXOepN5OjDPN05E3fzb9ZK834+f0L/Ufv1J7Jj4oc7PY5gLCJlrhWlKjVyS2LDGWXw3xSYjM4tDWjSIoBMXbyhR8pBzWtkAGzAxw6sAkcpx/GO+77ISbS93kNLiDMyBMhhctMsmeOPhq0xhrunhsrOqTbF0nbiqRIMU3sdwQfARBPRNVhWxvwyEY6A5j9XJULX6u0JG2IfR538vb3I8Po27+Tt70izpUBijw+lwxPYjoNKH0Zd/Jwd3q8Lo6fC5uhPMncZUdK7OvScHpq0YlHZ00h54ec7OALZ7CZ3TT6LtsQ+ijtcP1D/cm4fRE45m/wAFOX9SyYXygQ8c4j0f1TTPlKhi7P4f/Se4XbUgdCHTmXt3eCbLtK0ofRAGQPg56jCZXqJWCz5U2an9nejN+Vdlxa4jbLvRuDt6H/gQGUhBEv8AkQsDPajwugwA/h/gQp8c1efh/K5DF0N3EI/+sDPs3evLknyharcPQdrqTZ92FCBHVmpaL8lucZiM4bMxo/Ks5vywslIw3O3ub/aif6zN+yPrj+1HIaPWb5PY0HyIodWdQP7CmP8Ah+0gzLS70YjJcCwLJHyzD7Eev+iq/wCWXVCHrz/Klz+hpvNyXEA0mWobQ9h5BT+zW/WfaW+lngdjZLzn+szvs2S3n41Kj/llfhDhjrKOc/Q4/b1kLIkNxmLS80+2PuPuWfk3o62JaLRmxXESg5rmxXHO0XZ03B03SJlW5edf8sLzeyFLaCeZQWfK0WmbYcBuFGS5FLn9Hr7e4d0LBvfF/Ff/AHe9Cd0Dh350TX9K/H7+1eKifLFFw8GNw/VBf8r8Y4t4fqjn9DT2UboNDH1nfiO/uWRlLoiwOhAZxGec/SNG+DiSMrzpZgprXnYnyrxziOH6pd/ykx3aj9xPn9DRzKPRlhZHkx+eIjWw5seJsAhTIJF0s/grv6NQPDEAAM8GDMgtGcXkSm7GQFNqyInT2Mfq/wDbHcgnppG8134Y/tS5/R6bz+isHBrTukUlG6Lw/MHq/osp3TGPqf8Ah/ogROlsc+f6v6Jcr+hppP6NtwaOCWf0cGocFmRuk8Y4O4JV+Xouoo3f0enmQUQFQuQFwVdpXLkAVgTcGCD/AJK5cmR6BYGHD+o960bPkeEb2n1nd6lcgNKB0fgH6n9b+9aEHozZ/s/63/3LlyZHYXRWzfZD1nd6ZZ0Vsv2LO3vUrkyGb0Zso/gQ/VnzRB0fs32EL8NvcoXJhduRLOP4EH8Jncp/ZcEXQYP4TO5cuQThYoY/hwvw2dy4wG+Yz1G9yhcgw3gDAcAl4kQ/AUrkgUixjrSUW0O1lcuQCUaO7WUhGjHWVK5BkYsQ60pEeVy5IFYjylnuULkG/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12294" name="AutoShape 6" descr="data:image/jpeg;base64,/9j/4AAQSkZJRgABAQAAAQABAAD/2wCEAAkGBxQTEhQUExQUFBUXFhgXFxgYFxgdFxgXFxwYFxUaFxccHSggGBwlHBwXIjEiJSkrLi4uFx8zODMsNygtLisBCgoKBQUFDgUFDisZExkrKysrKysrKysrKysrKysrKysrKysrKysrKysrKysrKysrKysrKysrKysrKysrKysrK//AABEIAMsA+AMBIgACEQEDEQH/xAAcAAABBQEBAQAAAAAAAAAAAAAEAAECAwUGBwj/xABEEAABAwIDBAcFBQYEBgMAAAABAAIRAyEEEjEFQVFhBhMicYGRsTKhwdHwI0JScuEHFDNikvEWJKKyFUNzgpOjJWNk/8QAFAEBAAAAAAAAAAAAAAAAAAAAAP/EABQRAQAAAAAAAAAAAAAAAAAAAAD/2gAMAwEAAhEDEQA/APGHOTByi5MEFocl1hVcpILM5VjXlUgK6mEBeGJlb2ysEah3rK2fRzR3r07oXsEvLba6+aA3o50WeRYHmeHzWji+h9QT2ZuYI4fBejbPwbabQ1oAtuRRYg8E2xsrJMt9y5rFYQiTBj64L3jpNsJrwXgXA0XlG32ZSQLT6oOA2sTA01N/AfXgscvW9tVoLRuWDWN0DZ02cqKSCWZNmUZSQWuBtzE694+CdrzuTlwMXiLKwNG5AhVPE+ajnPNKbqBCCec81DrDzTOUEE+sPNIPUQJSIQOX96QeVfQwuYZnEMZxOp/KNSjKWGYfu9kG02e4m0mNw4IA8PSc/TTidPNaNPCxaC4k3M8JEETa/iiyyBAtvgac/moEE/XqguBG4+SSYjTf9fNJBzDkgnhRQSSASBU2NQSazkr6NMKLdyJotG9BrbFw/aG76sva+gEBwHLw+vmvGdnPAIK9G6KbVLXNyoPZWpwgMBjg9gO/f3oo1REygp2nHVum1ivDuloue8r1DpTthuTK1198LyTa+Ka91RpknISDublIc4uGsZQ4d5FkHPbbwoy03Ee20v3/AHon3yuSrtuV1fSbFP6nCOdq6k+15DWVatNsz/K0LkX1JKCBCZKUkEqdiERSaJvEIVMgNzNEwVS6oFQU0oLi4KsqKSCRTJpVgpHfbeLXPcgalTLjDRJRlDDQbAPOn8gPP8Ssp0SREZW8N7uZPwReHZAsOH0PregjQwkOl5Lne4dw3I3LMbr/AD/VUl3Hw4b1bSMj69PrVBbl/Xj9c1ECPX0U8lvrwUssmPf6QgpcYHaIA5xbXfKS5/EVnOd2pMGBwHcEkA7kxKmRdQhA0qTXkKMJIL24nkraWJvogwFY1qDewuLbZdd0f6Sii9pa24Pf7l57SbwWnh3Rfeg9md04dVA0Z+Uaomnt85HDOvH6WNIi6Lp7XcLTyQdVtTbMXmeS4vH7RcC5zTqC0ji1wIcI4R8OCqxWNuZ0Kwq2Ive41i9+UoNvpk6KWAb/APja/uNSrXdA5Lliuq6f4qq59BtRwc1tCmabRSZT6pjmg9W3KLtadJM8QCTPKIFKeUySBSnTJIHlMnyGJ3aJQgSZF0cL+KZ3MHtHv/CO9PWw4YWGSZN48LBBdg6EAECXb3O0aTezd55lHNw4aZ1JmTq4m2nyU8KRkMc+/lvKVSJk/pfifrUoIvPcq2u+v0Vz2fe033IgRMz5/WqzquPA0Acbyd2/T680BwIEyd2/dw9EPSx8vDW3k6x6b9yyq1ZztTPordm/xWfmCDpjNjx+FzMq5u6w8O+1/oWVOkWGk8hx4bpur2M79b91pnfx0v70HKYlsPcP5nepSVm1GRVfwzGPNJAPVVasr6qsIFKkFBSCC5jAeStZQB0uqGCUfRtZBfTogDircuqrZUjindWQJ2v91AOIuoPqfH4oeo5A+MqE8UC8q+pKHfvQdJ+0BoGIptAAjCYQGBv6lhJPO65hdT+0lpGOeCIy0sO244UaYXLIEkkkgk0TZM5sEjgY8kgr6NAvdMWJPGO5BFpJbEWBmd19yLoYJ1iOzz3+HDx4orD4QAy6+6Nw/XRHZxJhBS2i1ogCD8ef6rO2iyCyL3i839n1Wm9w+oQGOiKZE+3vM8EBzZvMR6eJ03ITFbTYD2BmI37ufeq9utILbmDNpMWiDHispBbiMU55lxnluHcFSnSCBlfgv4jPzt9QqVOie0PzD1QdhRdpvyuOhsDcQRN9+7cFcW8uE+FxPvuoPImPauDGoEkQdDxnTVXUqBgZo3EE3uL2G68IOW2037UxFxPnJHuSRPSJoFXebanW0JkGVUNyq1fiGan6vdUoIp5TwnhBbTCKZohaYi6vzILzUIuqHVFWXlQLygIFS6g4qoFJzu5BOt3qgiVZnT4Nk1GN4vaPMgIN79pbv/ksT+YD+lob8FzC6H9oD52jiz/9z/VYFPf4fFAwCUKzImy693xCCyjTRdPTh9BJjIOny804bw4+F0BrHny1+uCGxG0GtkNueRt5/JZtau51ieUKmEFuIxTn6m3AWCKrn7Ol3j4IAhaOIH2NHvj1QT22DDJ5/D5LJWzt1tm8cx8jdYyB0kySB0pSVlLDPd7LSecW89EHeYeny+iiy3SSLcxpf9fLvWbh6pytP1uBPHkrXGZN+fCw15oMXb1Fz6rW02udbRoJPl8Ul01A1MsU6gYyIMMGYn2jc24xASQcBXKHCJxLYQ6B2pJ2lRDkFzSoueq83BMUEi5RzJk8IFmSLkySBAo/YQnE4cca1If62rPW30NwvWY3DiWth+cudOVopgvl0EW7PG6CHTGpmxuJPGq75rGWx0spZcVV9kyQZYSWmQJIkk3MrIhA4RYy2B3oUAI14Ae3xhBVncWunQR4XReEHZbfcEKw9mpwt6/oicNZoBEfL+0IAawGZ35j6qohX1WSXkRZx74Ji3mFQUDQjKr/ALGnyJ9ShAJMC6IxIIYxpBBGaZF7mfQoCdsunLeRqPFZi0SA4NLg93ZFgRrYXO4KylTd91raf+p1/wCYoMsNU6VKSBc91ytijs5o+7J3T6cNEa2mG6ACfdwQAYZgaAWUmfmqHNfkBYeqKZTdU/iPcQLwIa202IHdxSA11J1It7ipU3QPib87oNHBE2AAgSO7TnwRtNup3b4mDYc7ILDE6kxvGsbp0tuV7n3Hx3Rbj8EBYqCRGnPy17k6rcXSBoSY0A4zEa2I15pIOGrX+j9FCwiHu4oaUDpJJigUp5TQkgeUkyaUDp00pkEltdDmzi6Wo9u41tTeeCxFu9Ch/nKfJtU/+t4+KALb5/zFQcCB5ALNR+3XTiKp/mKAQOi65GZviLINEEyRyQJmj/qddyMouzNBsD4wd2nGyFY2N0z48UTStzvG5BTEl2gDvEi4Og7ldTwQIkNJ5uMD+kT7yjKFIADuV7DaxQBsoEWmPyCB56+9C7Up5Q0czz1jetKo/UfXmszaTpA4z8EBeFjK225vHh9eSLYbnd4d+5A0H9kC0w3zGiIpzNvfvQFGoLb9N++50Hj5JdaZHHhGo4Axpb+yGq4sA+00a2nv3D60UKm0qfEu5NBt4mPVAcG8ZPIzaeFrjXimDBzPMXPiCsmptYTIZeZBmD46yq6m13nc0c7k+8wfJB1WGcB90xBBiefHw0WkWQB7IEERcg6317tyxdiVHVGMeT2odJEcXC8RG76K2TSI9m9rwcuutt/ggqxOKZTgueA2QTbMDJMc26EwZnLwSQ3SGmDh7XIcJIkXiDbf94TzPFMg4t6phW1NVWUEUpSKZA6lulRSQJJIJIFCSUKUIIgrougjZxY/6dT/AGx8Vz+RdL0AZ/mXcqL/AFYPigwtr/x6v5z6oRF7V/jVf+o//cUKgUoyk22n1v8AFBgog1bcEBNNkxH0EZTpAc/RA08WIA+aJoYsOsLECSfJBe+qwRJaI3T8ELV2g3cb30/sgMae27TX4CVUKRILgDAgE7gTMSd0wfJAS7GD8KjXq5mg2HaiPBDgIvD4Vz2wxpcc2jQSdBuCC2qyKYIsYabeHzQD3k6knvuvRW9Eq9DDNdWwoBcxw+1eA7shrj1dMgtzXAA9okG1lwOMw0dpslhMAkRB1ykbjHmgFSTpkCTpJIOt2AAKNM6GXX4do+f6rcwZLjab8bGxGhPisDYAJotiCc5FzzB0hdFQcS68+zAHYA3DXdpvH3igF27hyKLtIsb62EHl+FJaW38ORhXw02ABMgxeD3b7JIPM3lVuVlXVQDZQVlJTNI77QYM2vvtqpUqObST3NJQVJQjmbMefu1P/ABv+SqdhjJGZsjUGQR3yLIB04CVRsGDqOc+8KdVjmgAti5vESbA336abr8UDgBRJTMk6X3qBKCZcul6Az11V24UCCd13si/OD5Llwuu/Z+1v+ZLiARTaBPMuJjyCDmMf/Fqfnd/uKHV2MjrHx+N3qVUEChWVNB3KGZJz0DKTTCiBzSCBORWA2nVo5urflDvaENLTAc0S1wIMBzvNCuTIJNC+q/2fdFaWz8IxoaOtcwOrPI7ReQC4TuaNAOXFfNXRMUv3zDde4No9cw1CdA0EG/AaAngSvqrYuO6/DtqCIdni4IgPcBcEjQBALjcWXGqARlawm4m8ON2/e9mI4lfJuLLs7s2uY5haM0nNpbWdF9Q4nFmn1xMiKbyDF5a1xEXAB7UyeB718uVok5ZA3SQTHMgQUFaSSUIEkkkg7boWCaDtbVHRA35WG/LXyXR4Slrxy6lkabrCY9653oQfsKvtdmoXW5MBgCLExquvplopdY8uY3LmOYiwAkjXgDfvsUAm2xGFqNkTkBIuL543+PemVOM6SUq1LEU6eeGskOsGuEibRbXTmeCSDzuphjGY2EloJ0JEZh4SPNBuHmj9oVZMcJjvJufFNs/ZFWs0uptBaDBJc0XsTqeY80AlaDlIJJIl0/iLnedsp7yVe41MrWjM0ATGYgGd8cV1tT9muKF+sw2gI7VX2SQ0EHqoO7T3Ln8Ps2lJD3OlpIdGhI1g/EoGwGw8TUvTidw66m0+94SxmFxDQWVpIEkDO18HfEOMTfvXc9Ftn7ELHnFse0gWmpUlx/lLXATyI8VidKaOyA0/ujcUx/3ZqNLfEEE+9BxBT5rAaceaYpkCSSTIJAc13nQrGMZhKgAGckkmLkzYE8A2LczxXBLtOiDYwtU8Xke4fJByu06gdVeWgAE914E275QqsxRl7z/M71KqQOkkkgSSSSBFPCZIFBNll9YdBdltwuz8NRaZPVZyeLn/AGjzyEvgcoXycF7p0c6T1TTw9epUs5jW5YGRgjI0NbFmzqScxtJMCA1Ok22RSxgZUDiMtSoQLy1oc1tt+aT/AEOgE5QfA9ovdXq1Koptb1j3PysjK3MSYbyEwvTOl+MzUq+NqSHYhrKVGARkbTl9LqwTmNwHudpmLS0kCV5R1pvfW5v8EE/3R/4XeSh1buDvIpxXcNCfMp/3l3EoImk78LvIqJaRuhXU679zj/ZTrlw++023Onkg1ej1UCm8ET2/gF0ez67dYbHcPG64MVTOqLo4pwgZjH1zQd63DUKTw7K1xqTmmPvEmI03e9JcdSxbjAJPK36pIMurclRp1S3Qkd3gfDTcnqBVoN/C9KsZZv7ziS4vBzdfWzEQBl9rx4roML0Lqvw/Wgt7Vxfhr4i4PcVzWxOlFXC/w6eGdGhqUWPIvOpWgP2iYwUxTBohgzEDqWauJLieJklBkbUwuSJe0uzRAOgjXznyWc6TzgX7vr1W+3pxjBMPpgHUdTTie4tgKDummL7PbZ2XFw+zZqeNr9yDAY8BrhlaSQIJmWwQZbBiTpcGx43UEdj9pVcQ6ajsxPAADwAVdPBOMaCefyQCp8q2KGzW96LGyuDZ1Qc7kK7Pos6MJU45ifOQgqWxjwPkjMpp0XstIPEQNZnzQck+iSSeZ9SnGHdw4bvRdNsnZoqUmOEGRw3gw6fGVqYfo9OvlH6oOF/dj/dX0GuYHiKZzNjtNDiObDq08wu0rbMo0zD3lp/CILv6RJUaOyXVD9nQMfiqHKPLUoOGOFPA+Sg6nGtl6IzoiXfxagb/ACsBA84KsZ0VptHYygjU5STrxJHNB503DuNw0x5BTGAdwK9I/wAPSPaB4y2PeCVTW2MxmrmATckn3TZB54cGRrZekdC29ZgqTbfZ1HB0iRAdnNt9nb7LGr4WlJGcDuEi24wD7lvdBntFKuGy6HhxtA7Tctv6EBPT2m1+Z1Q/Y0mtYTN3knO5rOGdwpsnlNg0z5O7Dxz4r0z9odRz6GBpiCHim9waIzvLA4uO+zSYH8/JcrVovBs0A83OJ8ZKDmuoPAqf7qd9vL5rd/4ZUPtPaJ3QEO7ZA/HPdETz4IMoUm/i8FB4HLwn3rVqbIidQBqULVp0m7weQk+9AHTVzHclJ+JaLNYB3/JN236AxyEDzQEUqgtYBJSw2Acd48L+lvemQV16MRpB0Q/VFaNXDX0i6rOHKDP6kqJpHgjSI3QqndxQDZUsquyqWX6ugagG5XAjtGMrsxGWJmREGbcIhF4LEPoEFwOU+LSL6HzuL2VIquMSTHekCfvCRe0nxO/6CDs9lbSo1IjsO/mMNJ4B3HvWwHAH2Se5s+vivN8KwtMi41IMbvivSOjVQFgDT1gIEU7ZmkWN90WQSx9UNpOexri4ARLezcgXHiVyWPJLXE75m28yTfivWMFsWlWIAa15IkgsYSBMXdEG9uPJE/4WpNtle3uDQPIDTvQeOdGNs1qQdSpUBWEyJa52QnXTcecLtMCa9RoNcuYCI6qlSa3+qpv8Ce9d5S2AxoDWsMm8ad1giqGwhYOGX65yg4jD4JrP4eHDTx7EnxklPGIcT2GDve6b9zV6NR2HSYJkEHQ2nlpZVDA4cu9poIMEZgD47oEz4c0HBMoVI1aDqezJnhLnD0TP2a9w9uoDNsrWieQgEld5tHZlMNgRO4i3O5hYOIEeyDH4rlo/7pAnuQc8NitNnOceTnvA8I4dymNh0m3DGd+pO7eVuZap0pudNvYOneBI9yGrU36BpAi8bj4k39UGRU2dT0Fu4DXu3KvBYfquuFyXMMHmJAMd7pRtWk8AkkDdEmRMXsPigv3d7XEh+dwacod7BJH3jrEoM/pa1rcVh6LiM1OgQwCwAawMaf8Au7f9AWTiXMY0l0tuRBykR+ZC9JjjK2K619ImHuyupNaSWaEZmgtBy6Ai3BUV6DySRhHtj/mYjPVcN9m9ljfJBU7arSIaDVi/YYYHedAgMTtN0kNbTpnkS9/+myJrMcT9pTqVjpBdlbbgymArqeJIlrKDafENBPnJCDF/c6tQ3zX31DA/pVv/AAmIzO8GNgeZuVovNQnRo5ZQB7zZC1M03j+oQPCQEEWYWk13sHxPv0RbnsBtA5T8YQjMS4WLh/Tu+ai1tySARxzR6IDxWFoB8CkqGUhI1BtvmfcmQa52UfUqLdjmdP7Lu61BsiwRFDDN4DX0QcPT2EXC4vuTnosTu9F6VhMMywyhTr4RgcAGhB5l/hY8p96dvRXkPIL1B2HbAMXlTp4dpiQNY9yDy09FyBZs8rSfNWDo7H/LPw/3Ben/ALqy3ZCsfhWR7I3BB5YejjtzQL75n1Iiy1ejXR77enmqCgA6S82DcoJvcC8RrvXbOoN4blWaYBsEGu7HU8MepY/O8MBL2gZHBxDQHGS2TJM28lr7Fc6nTpiqdW9nMRIg+yeMDLfUiZ0XL4IQfErXYBrlYDDXZg1odN75on3oOjqOHGe4E+gQtagH6sce8iPKVZs55dSY51yWgnv7tAr3WEjmgA6gtgBrG3MXJ11tA9ULVwpmA9jCQbANBdrukmJm/etUiWiePx9yxWVC6Q7tQTE3IidCb7kAL8A8O9rM02lxdI3jsC0TG/edNVW/DtFgWtIPIG+tjclRxOJc0sa0wCzMbC5jWdUKa7sskyYtYWvuGgQPX3jrXnlmgb7GLHuJKyqriPxecGO7cttuGbkDoudf7aIHFtytBbYkj4hBmVq50Gu7WPPRZ+IdBlwibWJ+Bj0WvXu1nMGSLE9oi5Cwa1ECoNTIMySRaNxMBAThMa5gOQgTAb6mTwjks/au0jALiJM3LZ+N1aWh1O4nTXxWVjaDeqa7K2eMCdJQZmM2g0iMpnjJ57uKynvO7KO4AecIwjTTX5KoUWwbDefJAFWruOvv+V0LUbzIB14fJHVWxp6lNnMDvQZ4nQEnv+I3K91Plfw+grqlMGLBNVYBEDd8kEKDTOgF+N0kVQFvJJB//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pic>
        <p:nvPicPr>
          <p:cNvPr id="14348" name="Picture 12" descr="C:\Users\EFontaine\AppData\Local\Microsoft\Windows\Temporary Internet Files\Content.IE5\OH94YF08\MC900292594[1].wmf"/>
          <p:cNvPicPr>
            <a:picLocks noChangeAspect="1" noChangeArrowheads="1"/>
          </p:cNvPicPr>
          <p:nvPr/>
        </p:nvPicPr>
        <p:blipFill>
          <a:blip r:embed="rId3" cstate="print">
            <a:duotone>
              <a:schemeClr val="bg2">
                <a:shade val="45000"/>
                <a:satMod val="135000"/>
              </a:schemeClr>
              <a:prstClr val="white"/>
            </a:duotone>
          </a:blip>
          <a:srcRect b="28792"/>
          <a:stretch>
            <a:fillRect/>
          </a:stretch>
        </p:blipFill>
        <p:spPr bwMode="auto">
          <a:xfrm rot="10800000">
            <a:off x="5862737" y="1219199"/>
            <a:ext cx="2661229" cy="2362200"/>
          </a:xfrm>
          <a:prstGeom prst="rect">
            <a:avLst/>
          </a:prstGeom>
          <a:noFill/>
        </p:spPr>
      </p:pic>
      <p:sp>
        <p:nvSpPr>
          <p:cNvPr id="12296" name="AutoShape 8" descr="data:image/jpeg;base64,/9j/4AAQSkZJRgABAQAAAQABAAD/2wCEAAkGBxQTEhQUExQUFBUXFhgXFxgYFxgdFxgXFxwYFxUaFxccHSggGBwlHBwXIjEiJSkrLi4uFx8zODMsNygtLisBCgoKBQUFDgUFDisZExkrKysrKysrKysrKysrKysrKysrKysrKysrKysrKysrKysrKysrKysrKysrKysrKysrK//AABEIAMsA+AMBIgACEQEDEQH/xAAcAAABBQEBAQAAAAAAAAAAAAAEAAECAwUGBwj/xABEEAABAwIDBAcFBQYEBgMAAAABAAIRAyEEEjEFQVFhBhMicYGRsTKhwdHwI0JScuEHFDNikvEWJKKyFUNzgpOjJWNk/8QAFAEBAAAAAAAAAAAAAAAAAAAAAP/EABQRAQAAAAAAAAAAAAAAAAAAAAD/2gAMAwEAAhEDEQA/APGHOTByi5MEFocl1hVcpILM5VjXlUgK6mEBeGJlb2ysEah3rK2fRzR3r07oXsEvLba6+aA3o50WeRYHmeHzWji+h9QT2ZuYI4fBejbPwbabQ1oAtuRRYg8E2xsrJMt9y5rFYQiTBj64L3jpNsJrwXgXA0XlG32ZSQLT6oOA2sTA01N/AfXgscvW9tVoLRuWDWN0DZ02cqKSCWZNmUZSQWuBtzE694+CdrzuTlwMXiLKwNG5AhVPE+ajnPNKbqBCCec81DrDzTOUEE+sPNIPUQJSIQOX96QeVfQwuYZnEMZxOp/KNSjKWGYfu9kG02e4m0mNw4IA8PSc/TTidPNaNPCxaC4k3M8JEETa/iiyyBAtvgac/moEE/XqguBG4+SSYjTf9fNJBzDkgnhRQSSASBU2NQSazkr6NMKLdyJotG9BrbFw/aG76sva+gEBwHLw+vmvGdnPAIK9G6KbVLXNyoPZWpwgMBjg9gO/f3oo1REygp2nHVum1ivDuloue8r1DpTthuTK1198LyTa+Ka91RpknISDublIc4uGsZQ4d5FkHPbbwoy03Ee20v3/AHon3yuSrtuV1fSbFP6nCOdq6k+15DWVatNsz/K0LkX1JKCBCZKUkEqdiERSaJvEIVMgNzNEwVS6oFQU0oLi4KsqKSCRTJpVgpHfbeLXPcgalTLjDRJRlDDQbAPOn8gPP8Ssp0SREZW8N7uZPwReHZAsOH0PregjQwkOl5Lne4dw3I3LMbr/AD/VUl3Hw4b1bSMj69PrVBbl/Xj9c1ECPX0U8lvrwUssmPf6QgpcYHaIA5xbXfKS5/EVnOd2pMGBwHcEkA7kxKmRdQhA0qTXkKMJIL24nkraWJvogwFY1qDewuLbZdd0f6Sii9pa24Pf7l57SbwWnh3Rfeg9md04dVA0Z+Uaomnt85HDOvH6WNIi6Lp7XcLTyQdVtTbMXmeS4vH7RcC5zTqC0ji1wIcI4R8OCqxWNuZ0Kwq2Ive41i9+UoNvpk6KWAb/APja/uNSrXdA5Lliuq6f4qq59BtRwc1tCmabRSZT6pjmg9W3KLtadJM8QCTPKIFKeUySBSnTJIHlMnyGJ3aJQgSZF0cL+KZ3MHtHv/CO9PWw4YWGSZN48LBBdg6EAECXb3O0aTezd55lHNw4aZ1JmTq4m2nyU8KRkMc+/lvKVSJk/pfifrUoIvPcq2u+v0Vz2fe033IgRMz5/WqzquPA0Acbyd2/T680BwIEyd2/dw9EPSx8vDW3k6x6b9yyq1ZztTPordm/xWfmCDpjNjx+FzMq5u6w8O+1/oWVOkWGk8hx4bpur2M79b91pnfx0v70HKYlsPcP5nepSVm1GRVfwzGPNJAPVVasr6qsIFKkFBSCC5jAeStZQB0uqGCUfRtZBfTogDircuqrZUjindWQJ2v91AOIuoPqfH4oeo5A+MqE8UC8q+pKHfvQdJ+0BoGIptAAjCYQGBv6lhJPO65hdT+0lpGOeCIy0sO244UaYXLIEkkkgk0TZM5sEjgY8kgr6NAvdMWJPGO5BFpJbEWBmd19yLoYJ1iOzz3+HDx4orD4QAy6+6Nw/XRHZxJhBS2i1ogCD8ef6rO2iyCyL3i839n1Wm9w+oQGOiKZE+3vM8EBzZvMR6eJ03ITFbTYD2BmI37ufeq9utILbmDNpMWiDHispBbiMU55lxnluHcFSnSCBlfgv4jPzt9QqVOie0PzD1QdhRdpvyuOhsDcQRN9+7cFcW8uE+FxPvuoPImPauDGoEkQdDxnTVXUqBgZo3EE3uL2G68IOW2037UxFxPnJHuSRPSJoFXebanW0JkGVUNyq1fiGan6vdUoIp5TwnhBbTCKZohaYi6vzILzUIuqHVFWXlQLygIFS6g4qoFJzu5BOt3qgiVZnT4Nk1GN4vaPMgIN79pbv/ksT+YD+lob8FzC6H9oD52jiz/9z/VYFPf4fFAwCUKzImy693xCCyjTRdPTh9BJjIOny804bw4+F0BrHny1+uCGxG0GtkNueRt5/JZtau51ieUKmEFuIxTn6m3AWCKrn7Ol3j4IAhaOIH2NHvj1QT22DDJ5/D5LJWzt1tm8cx8jdYyB0kySB0pSVlLDPd7LSecW89EHeYeny+iiy3SSLcxpf9fLvWbh6pytP1uBPHkrXGZN+fCw15oMXb1Fz6rW02udbRoJPl8Ul01A1MsU6gYyIMMGYn2jc24xASQcBXKHCJxLYQ6B2pJ2lRDkFzSoueq83BMUEi5RzJk8IFmSLkySBAo/YQnE4cca1If62rPW30NwvWY3DiWth+cudOVopgvl0EW7PG6CHTGpmxuJPGq75rGWx0spZcVV9kyQZYSWmQJIkk3MrIhA4RYy2B3oUAI14Ae3xhBVncWunQR4XReEHZbfcEKw9mpwt6/oicNZoBEfL+0IAawGZ35j6qohX1WSXkRZx74Ji3mFQUDQjKr/ALGnyJ9ShAJMC6IxIIYxpBBGaZF7mfQoCdsunLeRqPFZi0SA4NLg93ZFgRrYXO4KylTd91raf+p1/wCYoMsNU6VKSBc91ytijs5o+7J3T6cNEa2mG6ACfdwQAYZgaAWUmfmqHNfkBYeqKZTdU/iPcQLwIa202IHdxSA11J1It7ipU3QPib87oNHBE2AAgSO7TnwRtNup3b4mDYc7ILDE6kxvGsbp0tuV7n3Hx3Rbj8EBYqCRGnPy17k6rcXSBoSY0A4zEa2I15pIOGrX+j9FCwiHu4oaUDpJJigUp5TQkgeUkyaUDp00pkEltdDmzi6Wo9u41tTeeCxFu9Ch/nKfJtU/+t4+KALb5/zFQcCB5ALNR+3XTiKp/mKAQOi65GZviLINEEyRyQJmj/qddyMouzNBsD4wd2nGyFY2N0z48UTStzvG5BTEl2gDvEi4Og7ldTwQIkNJ5uMD+kT7yjKFIADuV7DaxQBsoEWmPyCB56+9C7Up5Q0czz1jetKo/UfXmszaTpA4z8EBeFjK225vHh9eSLYbnd4d+5A0H9kC0w3zGiIpzNvfvQFGoLb9N++50Hj5JdaZHHhGo4Axpb+yGq4sA+00a2nv3D60UKm0qfEu5NBt4mPVAcG8ZPIzaeFrjXimDBzPMXPiCsmptYTIZeZBmD46yq6m13nc0c7k+8wfJB1WGcB90xBBiefHw0WkWQB7IEERcg6317tyxdiVHVGMeT2odJEcXC8RG76K2TSI9m9rwcuutt/ggqxOKZTgueA2QTbMDJMc26EwZnLwSQ3SGmDh7XIcJIkXiDbf94TzPFMg4t6phW1NVWUEUpSKZA6lulRSQJJIJIFCSUKUIIgrougjZxY/6dT/AGx8Vz+RdL0AZ/mXcqL/AFYPigwtr/x6v5z6oRF7V/jVf+o//cUKgUoyk22n1v8AFBgog1bcEBNNkxH0EZTpAc/RA08WIA+aJoYsOsLECSfJBe+qwRJaI3T8ELV2g3cb30/sgMae27TX4CVUKRILgDAgE7gTMSd0wfJAS7GD8KjXq5mg2HaiPBDgIvD4Vz2wxpcc2jQSdBuCC2qyKYIsYabeHzQD3k6knvuvRW9Eq9DDNdWwoBcxw+1eA7shrj1dMgtzXAA9okG1lwOMw0dpslhMAkRB1ykbjHmgFSTpkCTpJIOt2AAKNM6GXX4do+f6rcwZLjab8bGxGhPisDYAJotiCc5FzzB0hdFQcS68+zAHYA3DXdpvH3igF27hyKLtIsb62EHl+FJaW38ORhXw02ABMgxeD3b7JIPM3lVuVlXVQDZQVlJTNI77QYM2vvtqpUqObST3NJQVJQjmbMefu1P/ABv+SqdhjJGZsjUGQR3yLIB04CVRsGDqOc+8KdVjmgAti5vESbA336abr8UDgBRJTMk6X3qBKCZcul6Az11V24UCCd13si/OD5Llwuu/Z+1v+ZLiARTaBPMuJjyCDmMf/Fqfnd/uKHV2MjrHx+N3qVUEChWVNB3KGZJz0DKTTCiBzSCBORWA2nVo5urflDvaENLTAc0S1wIMBzvNCuTIJNC+q/2fdFaWz8IxoaOtcwOrPI7ReQC4TuaNAOXFfNXRMUv3zDde4No9cw1CdA0EG/AaAngSvqrYuO6/DtqCIdni4IgPcBcEjQBALjcWXGqARlawm4m8ON2/e9mI4lfJuLLs7s2uY5haM0nNpbWdF9Q4nFmn1xMiKbyDF5a1xEXAB7UyeB718uVok5ZA3SQTHMgQUFaSSUIEkkkg7boWCaDtbVHRA35WG/LXyXR4Slrxy6lkabrCY9653oQfsKvtdmoXW5MBgCLExquvplopdY8uY3LmOYiwAkjXgDfvsUAm2xGFqNkTkBIuL543+PemVOM6SUq1LEU6eeGskOsGuEibRbXTmeCSDzuphjGY2EloJ0JEZh4SPNBuHmj9oVZMcJjvJufFNs/ZFWs0uptBaDBJc0XsTqeY80AlaDlIJJIl0/iLnedsp7yVe41MrWjM0ATGYgGd8cV1tT9muKF+sw2gI7VX2SQ0EHqoO7T3Ln8Ps2lJD3OlpIdGhI1g/EoGwGw8TUvTidw66m0+94SxmFxDQWVpIEkDO18HfEOMTfvXc9Ftn7ELHnFse0gWmpUlx/lLXATyI8VidKaOyA0/ujcUx/3ZqNLfEEE+9BxBT5rAaceaYpkCSSTIJAc13nQrGMZhKgAGckkmLkzYE8A2LczxXBLtOiDYwtU8Xke4fJByu06gdVeWgAE914E275QqsxRl7z/M71KqQOkkkgSSSSBFPCZIFBNll9YdBdltwuz8NRaZPVZyeLn/AGjzyEvgcoXycF7p0c6T1TTw9epUs5jW5YGRgjI0NbFmzqScxtJMCA1Ok22RSxgZUDiMtSoQLy1oc1tt+aT/AEOgE5QfA9ovdXq1Koptb1j3PysjK3MSYbyEwvTOl+MzUq+NqSHYhrKVGARkbTl9LqwTmNwHudpmLS0kCV5R1pvfW5v8EE/3R/4XeSh1buDvIpxXcNCfMp/3l3EoImk78LvIqJaRuhXU679zj/ZTrlw++023Onkg1ej1UCm8ET2/gF0ez67dYbHcPG64MVTOqLo4pwgZjH1zQd63DUKTw7K1xqTmmPvEmI03e9JcdSxbjAJPK36pIMurclRp1S3Qkd3gfDTcnqBVoN/C9KsZZv7ziS4vBzdfWzEQBl9rx4roML0Lqvw/Wgt7Vxfhr4i4PcVzWxOlFXC/w6eGdGhqUWPIvOpWgP2iYwUxTBohgzEDqWauJLieJklBkbUwuSJe0uzRAOgjXznyWc6TzgX7vr1W+3pxjBMPpgHUdTTie4tgKDummL7PbZ2XFw+zZqeNr9yDAY8BrhlaSQIJmWwQZbBiTpcGx43UEdj9pVcQ6ajsxPAADwAVdPBOMaCefyQCp8q2KGzW96LGyuDZ1Qc7kK7Pos6MJU45ifOQgqWxjwPkjMpp0XstIPEQNZnzQck+iSSeZ9SnGHdw4bvRdNsnZoqUmOEGRw3gw6fGVqYfo9OvlH6oOF/dj/dX0GuYHiKZzNjtNDiObDq08wu0rbMo0zD3lp/CILv6RJUaOyXVD9nQMfiqHKPLUoOGOFPA+Sg6nGtl6IzoiXfxagb/ACsBA84KsZ0VptHYygjU5STrxJHNB503DuNw0x5BTGAdwK9I/wAPSPaB4y2PeCVTW2MxmrmATckn3TZB54cGRrZekdC29ZgqTbfZ1HB0iRAdnNt9nb7LGr4WlJGcDuEi24wD7lvdBntFKuGy6HhxtA7Tctv6EBPT2m1+Z1Q/Y0mtYTN3knO5rOGdwpsnlNg0z5O7Dxz4r0z9odRz6GBpiCHim9waIzvLA4uO+zSYH8/JcrVovBs0A83OJ8ZKDmuoPAqf7qd9vL5rd/4ZUPtPaJ3QEO7ZA/HPdETz4IMoUm/i8FB4HLwn3rVqbIidQBqULVp0m7weQk+9AHTVzHclJ+JaLNYB3/JN236AxyEDzQEUqgtYBJSw2Acd48L+lvemQV16MRpB0Q/VFaNXDX0i6rOHKDP6kqJpHgjSI3QqndxQDZUsquyqWX6ugagG5XAjtGMrsxGWJmREGbcIhF4LEPoEFwOU+LSL6HzuL2VIquMSTHekCfvCRe0nxO/6CDs9lbSo1IjsO/mMNJ4B3HvWwHAH2Se5s+vivN8KwtMi41IMbvivSOjVQFgDT1gIEU7ZmkWN90WQSx9UNpOexri4ARLezcgXHiVyWPJLXE75m28yTfivWMFsWlWIAa15IkgsYSBMXdEG9uPJE/4WpNtle3uDQPIDTvQeOdGNs1qQdSpUBWEyJa52QnXTcecLtMCa9RoNcuYCI6qlSa3+qpv8Ce9d5S2AxoDWsMm8ad1giqGwhYOGX65yg4jD4JrP4eHDTx7EnxklPGIcT2GDve6b9zV6NR2HSYJkEHQ2nlpZVDA4cu9poIMEZgD47oEz4c0HBMoVI1aDqezJnhLnD0TP2a9w9uoDNsrWieQgEld5tHZlMNgRO4i3O5hYOIEeyDH4rlo/7pAnuQc8NitNnOceTnvA8I4dymNh0m3DGd+pO7eVuZap0pudNvYOneBI9yGrU36BpAi8bj4k39UGRU2dT0Fu4DXu3KvBYfquuFyXMMHmJAMd7pRtWk8AkkDdEmRMXsPigv3d7XEh+dwacod7BJH3jrEoM/pa1rcVh6LiM1OgQwCwAawMaf8Au7f9AWTiXMY0l0tuRBykR+ZC9JjjK2K619ImHuyupNaSWaEZmgtBy6Ai3BUV6DySRhHtj/mYjPVcN9m9ljfJBU7arSIaDVi/YYYHedAgMTtN0kNbTpnkS9/+myJrMcT9pTqVjpBdlbbgymArqeJIlrKDafENBPnJCDF/c6tQ3zX31DA/pVv/AAmIzO8GNgeZuVovNQnRo5ZQB7zZC1M03j+oQPCQEEWYWk13sHxPv0RbnsBtA5T8YQjMS4WLh/Tu+ai1tySARxzR6IDxWFoB8CkqGUhI1BtvmfcmQa52UfUqLdjmdP7Lu61BsiwRFDDN4DX0QcPT2EXC4vuTnosTu9F6VhMMywyhTr4RgcAGhB5l/hY8p96dvRXkPIL1B2HbAMXlTp4dpiQNY9yDy09FyBZs8rSfNWDo7H/LPw/3Ben/ALqy3ZCsfhWR7I3BB5YejjtzQL75n1Iiy1ejXR77enmqCgA6S82DcoJvcC8RrvXbOoN4blWaYBsEGu7HU8MepY/O8MBL2gZHBxDQHGS2TJM28lr7Fc6nTpiqdW9nMRIg+yeMDLfUiZ0XL4IQfErXYBrlYDDXZg1odN75on3oOjqOHGe4E+gQtagH6sce8iPKVZs55dSY51yWgnv7tAr3WEjmgA6gtgBrG3MXJ11tA9ULVwpmA9jCQbANBdrukmJm/etUiWiePx9yxWVC6Q7tQTE3IidCb7kAL8A8O9rM02lxdI3jsC0TG/edNVW/DtFgWtIPIG+tjclRxOJc0sa0wCzMbC5jWdUKa7sskyYtYWvuGgQPX3jrXnlmgb7GLHuJKyqriPxecGO7cttuGbkDoudf7aIHFtytBbYkj4hBmVq50Gu7WPPRZ+IdBlwibWJ+Bj0WvXu1nMGSLE9oi5Cwa1ECoNTIMySRaNxMBAThMa5gOQgTAb6mTwjks/au0jALiJM3LZ+N1aWh1O4nTXxWVjaDeqa7K2eMCdJQZmM2g0iMpnjJ57uKynvO7KO4AecIwjTTX5KoUWwbDefJAFWruOvv+V0LUbzIB14fJHVWxp6lNnMDvQZ4nQEnv+I3K91Plfw+grqlMGLBNVYBEDd8kEKDTOgF+N0kVQFvJJB//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4101611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3" cstate="print"/>
          <a:srcRect/>
          <a:stretch>
            <a:fillRect/>
          </a:stretch>
        </p:blipFill>
        <p:spPr bwMode="auto">
          <a:xfrm>
            <a:off x="381000" y="6248400"/>
            <a:ext cx="8382000" cy="495300"/>
          </a:xfrm>
          <a:prstGeom prst="rect">
            <a:avLst/>
          </a:prstGeom>
          <a:noFill/>
          <a:ln w="9525">
            <a:noFill/>
            <a:miter lim="800000"/>
            <a:headEnd/>
            <a:tailEnd/>
          </a:ln>
        </p:spPr>
      </p:pic>
      <p:sp>
        <p:nvSpPr>
          <p:cNvPr id="7" name="Title 1"/>
          <p:cNvSpPr txBox="1">
            <a:spLocks/>
          </p:cNvSpPr>
          <p:nvPr/>
        </p:nvSpPr>
        <p:spPr bwMode="auto">
          <a:xfrm>
            <a:off x="533400" y="225002"/>
            <a:ext cx="8153400" cy="739527"/>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r>
              <a:rPr lang="en-US" sz="2800" dirty="0" smtClean="0">
                <a:solidFill>
                  <a:schemeClr val="bg1"/>
                </a:solidFill>
              </a:rPr>
              <a:t>Defining Analytics</a:t>
            </a:r>
            <a:endParaRPr lang="en-US" sz="2800" dirty="0">
              <a:solidFill>
                <a:schemeClr val="bg1"/>
              </a:solidFill>
            </a:endParaRPr>
          </a:p>
        </p:txBody>
      </p:sp>
      <p:sp>
        <p:nvSpPr>
          <p:cNvPr id="5" name="Content Placeholder 2"/>
          <p:cNvSpPr txBox="1">
            <a:spLocks/>
          </p:cNvSpPr>
          <p:nvPr/>
        </p:nvSpPr>
        <p:spPr>
          <a:xfrm>
            <a:off x="457200" y="1219200"/>
            <a:ext cx="8229600" cy="4525963"/>
          </a:xfrm>
          <a:prstGeom prst="rect">
            <a:avLst/>
          </a:prstGeom>
        </p:spPr>
        <p:txBody>
          <a:bodyPr>
            <a:normAutofit fontScale="850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Font typeface="Arial" charset="0"/>
              <a:buNone/>
            </a:pPr>
            <a:r>
              <a:rPr lang="en-US" sz="3000" b="1" dirty="0" smtClean="0"/>
              <a:t>Analytics leverage data </a:t>
            </a:r>
          </a:p>
          <a:p>
            <a:pPr marL="0" indent="0" algn="ctr">
              <a:lnSpc>
                <a:spcPct val="120000"/>
              </a:lnSpc>
              <a:spcBef>
                <a:spcPts val="0"/>
              </a:spcBef>
              <a:buFont typeface="Arial" charset="0"/>
              <a:buNone/>
            </a:pPr>
            <a:r>
              <a:rPr lang="en-US" sz="3000" b="1" dirty="0" smtClean="0"/>
              <a:t>in a particular functional process (or application) </a:t>
            </a:r>
          </a:p>
          <a:p>
            <a:pPr marL="0" indent="0" algn="ctr">
              <a:lnSpc>
                <a:spcPct val="120000"/>
              </a:lnSpc>
              <a:spcBef>
                <a:spcPts val="0"/>
              </a:spcBef>
              <a:buFont typeface="Arial" charset="0"/>
              <a:buNone/>
            </a:pPr>
            <a:r>
              <a:rPr lang="en-US" sz="3000" b="1" dirty="0" smtClean="0"/>
              <a:t>to enable context-specific insight that is actionable.</a:t>
            </a:r>
            <a:r>
              <a:rPr lang="en-US" sz="3000" b="1" baseline="30000" dirty="0" smtClean="0"/>
              <a:t>1</a:t>
            </a:r>
            <a:r>
              <a:rPr lang="en-US" sz="3000" b="1" dirty="0" smtClean="0"/>
              <a:t> </a:t>
            </a:r>
          </a:p>
          <a:p>
            <a:pPr marL="0" indent="0" algn="ctr">
              <a:buFont typeface="Arial" charset="0"/>
              <a:buNone/>
            </a:pPr>
            <a:endParaRPr lang="en-US" sz="2800" dirty="0" smtClean="0"/>
          </a:p>
          <a:p>
            <a:pPr marL="0" indent="0" algn="ctr">
              <a:lnSpc>
                <a:spcPct val="120000"/>
              </a:lnSpc>
              <a:spcBef>
                <a:spcPts val="0"/>
              </a:spcBef>
              <a:buFont typeface="Arial" charset="0"/>
              <a:buNone/>
            </a:pPr>
            <a:r>
              <a:rPr lang="en-US" sz="2400" dirty="0" smtClean="0"/>
              <a:t>Especially valuable in areas rich with recorded information, analytics relies on the simultaneous application of statistics, computer programming and operations research  to quantify performance. Analytics often favors data visualization to communicate insight.  Firms may commonly apply analytics to business data, to describe, predict, and improve business performance.</a:t>
            </a:r>
            <a:r>
              <a:rPr lang="en-US" sz="2400" baseline="30000" dirty="0" smtClean="0"/>
              <a:t>2</a:t>
            </a:r>
          </a:p>
          <a:p>
            <a:pPr marL="0" indent="0">
              <a:lnSpc>
                <a:spcPct val="120000"/>
              </a:lnSpc>
              <a:spcBef>
                <a:spcPts val="0"/>
              </a:spcBef>
              <a:buFont typeface="Arial" charset="0"/>
              <a:buNone/>
            </a:pPr>
            <a:endParaRPr lang="en-US" sz="2400" dirty="0" smtClean="0"/>
          </a:p>
          <a:p>
            <a:pPr marL="0" indent="0">
              <a:buFont typeface="Arial" charset="0"/>
              <a:buNone/>
            </a:pPr>
            <a:r>
              <a:rPr lang="en-US" sz="1400" dirty="0" smtClean="0"/>
              <a:t>1. Kirk, Jeremy. “'Analytics' buzzword needs careful definition.”  </a:t>
            </a:r>
            <a:r>
              <a:rPr lang="en-US" sz="1400" i="1" dirty="0" smtClean="0"/>
              <a:t>InfoWorld.</a:t>
            </a:r>
            <a:r>
              <a:rPr lang="en-US" sz="1400" dirty="0" smtClean="0"/>
              <a:t> 2/7/2006. Web.  Accessed 4/24/14.  http://www.infoworld.com/t/data-management/analytics-buzzword-needs-careful-definition-567</a:t>
            </a:r>
          </a:p>
          <a:p>
            <a:pPr marL="0" indent="0">
              <a:buFont typeface="Arial" charset="0"/>
              <a:buNone/>
            </a:pPr>
            <a:r>
              <a:rPr lang="en-US" sz="1400" dirty="0" smtClean="0"/>
              <a:t>2. </a:t>
            </a:r>
            <a:r>
              <a:rPr lang="en-US" sz="1400" i="1" dirty="0" smtClean="0"/>
              <a:t>Wikipedia. </a:t>
            </a:r>
            <a:r>
              <a:rPr lang="en-US" sz="1400" dirty="0" smtClean="0"/>
              <a:t>Web. Accessed 4/24/2014.  http://en.wikipedia.org/wiki/Analytics.</a:t>
            </a:r>
            <a:endParaRPr lang="en-US" sz="1400" dirty="0"/>
          </a:p>
        </p:txBody>
      </p:sp>
    </p:spTree>
    <p:extLst>
      <p:ext uri="{BB962C8B-B14F-4D97-AF65-F5344CB8AC3E}">
        <p14:creationId xmlns:p14="http://schemas.microsoft.com/office/powerpoint/2010/main" val="104958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2" cstate="print"/>
          <a:srcRect/>
          <a:stretch>
            <a:fillRect/>
          </a:stretch>
        </p:blipFill>
        <p:spPr bwMode="auto">
          <a:xfrm>
            <a:off x="381000" y="6248400"/>
            <a:ext cx="8382000" cy="495300"/>
          </a:xfrm>
          <a:prstGeom prst="rect">
            <a:avLst/>
          </a:prstGeom>
          <a:noFill/>
          <a:ln w="9525">
            <a:noFill/>
            <a:miter lim="800000"/>
            <a:headEnd/>
            <a:tailEnd/>
          </a:ln>
        </p:spPr>
      </p:pic>
      <p:sp>
        <p:nvSpPr>
          <p:cNvPr id="7" name="Title 1"/>
          <p:cNvSpPr txBox="1">
            <a:spLocks/>
          </p:cNvSpPr>
          <p:nvPr/>
        </p:nvSpPr>
        <p:spPr bwMode="auto">
          <a:xfrm>
            <a:off x="533400" y="188025"/>
            <a:ext cx="8153400" cy="78774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dirty="0" smtClean="0">
                <a:solidFill>
                  <a:schemeClr val="bg1"/>
                </a:solidFill>
              </a:rPr>
              <a:t>Gartner’s Analytics Maturity Model</a:t>
            </a:r>
          </a:p>
        </p:txBody>
      </p:sp>
      <p:pic>
        <p:nvPicPr>
          <p:cNvPr id="3074" name="Picture 2" descr="http://www.miprofs.com/mp/wp-content/uploads/2014/04/GartnerAnalyti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89795"/>
            <a:ext cx="7772400" cy="515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987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2" cstate="print"/>
          <a:srcRect/>
          <a:stretch>
            <a:fillRect/>
          </a:stretch>
        </p:blipFill>
        <p:spPr bwMode="auto">
          <a:xfrm>
            <a:off x="381000" y="6248400"/>
            <a:ext cx="8382000" cy="495300"/>
          </a:xfrm>
          <a:prstGeom prst="rect">
            <a:avLst/>
          </a:prstGeom>
          <a:noFill/>
          <a:ln w="9525">
            <a:noFill/>
            <a:miter lim="800000"/>
            <a:headEnd/>
            <a:tailEnd/>
          </a:ln>
        </p:spPr>
      </p:pic>
      <p:sp>
        <p:nvSpPr>
          <p:cNvPr id="7" name="Title 1"/>
          <p:cNvSpPr txBox="1">
            <a:spLocks/>
          </p:cNvSpPr>
          <p:nvPr/>
        </p:nvSpPr>
        <p:spPr bwMode="auto">
          <a:xfrm>
            <a:off x="533400" y="188025"/>
            <a:ext cx="8153400" cy="78774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dirty="0" smtClean="0">
                <a:solidFill>
                  <a:schemeClr val="bg1"/>
                </a:solidFill>
              </a:rPr>
              <a:t>Primary Care</a:t>
            </a:r>
            <a:r>
              <a:rPr lang="en-US" sz="2800" b="1" i="1" dirty="0" smtClean="0">
                <a:solidFill>
                  <a:schemeClr val="bg1"/>
                </a:solidFill>
              </a:rPr>
              <a:t> </a:t>
            </a:r>
            <a:r>
              <a:rPr lang="en-US" sz="2800" dirty="0" smtClean="0">
                <a:solidFill>
                  <a:schemeClr val="bg1"/>
                </a:solidFill>
              </a:rPr>
              <a:t>Can Demonstrate Value Through Metrics</a:t>
            </a:r>
            <a:endParaRPr lang="en-US" sz="2800" dirty="0">
              <a:solidFill>
                <a:schemeClr val="bg1"/>
              </a:solidFill>
            </a:endParaRPr>
          </a:p>
        </p:txBody>
      </p:sp>
      <p:sp>
        <p:nvSpPr>
          <p:cNvPr id="3" name="Rectangle 2"/>
          <p:cNvSpPr/>
          <p:nvPr/>
        </p:nvSpPr>
        <p:spPr>
          <a:xfrm>
            <a:off x="533400" y="1295400"/>
            <a:ext cx="8153400" cy="4154984"/>
          </a:xfrm>
          <a:prstGeom prst="rect">
            <a:avLst/>
          </a:prstGeom>
        </p:spPr>
        <p:txBody>
          <a:bodyPr wrap="square">
            <a:spAutoFit/>
          </a:bodyPr>
          <a:lstStyle/>
          <a:p>
            <a:pPr marL="342900" indent="-342900">
              <a:buFont typeface="Wingdings" panose="05000000000000000000" pitchFamily="2" charset="2"/>
              <a:buChar char="v"/>
            </a:pPr>
            <a:r>
              <a:rPr lang="en-US" sz="2400" dirty="0">
                <a:solidFill>
                  <a:schemeClr val="dk1"/>
                </a:solidFill>
              </a:rPr>
              <a:t>Process measures </a:t>
            </a:r>
          </a:p>
          <a:p>
            <a:pPr marL="800100" lvl="1" indent="-342900">
              <a:buFont typeface="Wingdings" panose="05000000000000000000" pitchFamily="2" charset="2"/>
              <a:buChar char="Ø"/>
            </a:pPr>
            <a:r>
              <a:rPr lang="en-US" sz="2400" dirty="0">
                <a:solidFill>
                  <a:schemeClr val="dk1"/>
                </a:solidFill>
              </a:rPr>
              <a:t>What are the steps in the processes that support the system performing as planned? </a:t>
            </a:r>
          </a:p>
          <a:p>
            <a:pPr marL="342900" indent="-342900">
              <a:buFont typeface="Wingdings" panose="05000000000000000000" pitchFamily="2" charset="2"/>
              <a:buChar char="v"/>
            </a:pPr>
            <a:endParaRPr lang="en-US" sz="2400" dirty="0" smtClean="0">
              <a:solidFill>
                <a:schemeClr val="dk1"/>
              </a:solidFill>
              <a:latin typeface="+mj-lt"/>
            </a:endParaRPr>
          </a:p>
          <a:p>
            <a:pPr marL="342900" indent="-342900">
              <a:buFont typeface="Wingdings" panose="05000000000000000000" pitchFamily="2" charset="2"/>
              <a:buChar char="v"/>
            </a:pPr>
            <a:r>
              <a:rPr lang="en-US" sz="2400" dirty="0" smtClean="0">
                <a:solidFill>
                  <a:schemeClr val="dk1"/>
                </a:solidFill>
                <a:latin typeface="+mj-lt"/>
              </a:rPr>
              <a:t>Outcome </a:t>
            </a:r>
            <a:r>
              <a:rPr lang="en-US" sz="2400" dirty="0">
                <a:solidFill>
                  <a:schemeClr val="dk1"/>
                </a:solidFill>
                <a:latin typeface="+mj-lt"/>
              </a:rPr>
              <a:t>measures </a:t>
            </a:r>
          </a:p>
          <a:p>
            <a:pPr marL="800100" lvl="1" indent="-342900">
              <a:buFont typeface="Wingdings" panose="05000000000000000000" pitchFamily="2" charset="2"/>
              <a:buChar char="Ø"/>
            </a:pPr>
            <a:r>
              <a:rPr lang="en-US" sz="2400" dirty="0">
                <a:solidFill>
                  <a:schemeClr val="dk1"/>
                </a:solidFill>
                <a:latin typeface="+mj-lt"/>
              </a:rPr>
              <a:t>What </a:t>
            </a:r>
            <a:r>
              <a:rPr lang="en-US" sz="2400" dirty="0" smtClean="0">
                <a:solidFill>
                  <a:schemeClr val="dk1"/>
                </a:solidFill>
                <a:latin typeface="+mj-lt"/>
              </a:rPr>
              <a:t>is the intermediate or final desired result?</a:t>
            </a:r>
          </a:p>
          <a:p>
            <a:pPr marL="800100" lvl="1" indent="-342900">
              <a:buFont typeface="Wingdings" panose="05000000000000000000" pitchFamily="2" charset="2"/>
              <a:buChar char="Ø"/>
            </a:pPr>
            <a:endParaRPr lang="en-US" sz="2400" dirty="0">
              <a:solidFill>
                <a:schemeClr val="dk1"/>
              </a:solidFill>
              <a:latin typeface="+mj-lt"/>
            </a:endParaRPr>
          </a:p>
          <a:p>
            <a:pPr marL="800100" lvl="1" indent="-342900">
              <a:buFont typeface="Wingdings" panose="05000000000000000000" pitchFamily="2" charset="2"/>
              <a:buChar char="Ø"/>
            </a:pPr>
            <a:endParaRPr lang="en-US" sz="2400" dirty="0">
              <a:solidFill>
                <a:schemeClr val="dk1"/>
              </a:solidFill>
              <a:latin typeface="+mj-lt"/>
            </a:endParaRPr>
          </a:p>
          <a:p>
            <a:pPr marL="342900" indent="-342900">
              <a:buFont typeface="Wingdings" panose="05000000000000000000" pitchFamily="2" charset="2"/>
              <a:buChar char="v"/>
            </a:pPr>
            <a:r>
              <a:rPr lang="en-US" sz="2400" dirty="0">
                <a:solidFill>
                  <a:schemeClr val="dk1"/>
                </a:solidFill>
                <a:latin typeface="+mj-lt"/>
              </a:rPr>
              <a:t>Balancing measures </a:t>
            </a:r>
            <a:endParaRPr lang="en-US" sz="2400" dirty="0" smtClean="0">
              <a:solidFill>
                <a:schemeClr val="dk1"/>
              </a:solidFill>
              <a:latin typeface="+mj-lt"/>
            </a:endParaRPr>
          </a:p>
          <a:p>
            <a:pPr marL="800100" lvl="1" indent="-342900">
              <a:buFont typeface="Wingdings" panose="05000000000000000000" pitchFamily="2" charset="2"/>
              <a:buChar char="Ø"/>
            </a:pPr>
            <a:r>
              <a:rPr lang="en-US" sz="2400" dirty="0" smtClean="0">
                <a:solidFill>
                  <a:schemeClr val="dk1"/>
                </a:solidFill>
                <a:latin typeface="+mj-lt"/>
              </a:rPr>
              <a:t>Are </a:t>
            </a:r>
            <a:r>
              <a:rPr lang="en-US" sz="2400" dirty="0">
                <a:solidFill>
                  <a:schemeClr val="dk1"/>
                </a:solidFill>
                <a:latin typeface="+mj-lt"/>
              </a:rPr>
              <a:t>changes designed to improve one part of the system causing new problems in other parts of the system?</a:t>
            </a:r>
          </a:p>
        </p:txBody>
      </p:sp>
    </p:spTree>
    <p:extLst>
      <p:ext uri="{BB962C8B-B14F-4D97-AF65-F5344CB8AC3E}">
        <p14:creationId xmlns:p14="http://schemas.microsoft.com/office/powerpoint/2010/main" val="2900404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2" cstate="print"/>
          <a:srcRect/>
          <a:stretch>
            <a:fillRect/>
          </a:stretch>
        </p:blipFill>
        <p:spPr bwMode="auto">
          <a:xfrm>
            <a:off x="381000" y="6248400"/>
            <a:ext cx="8382000" cy="495300"/>
          </a:xfrm>
          <a:prstGeom prst="rect">
            <a:avLst/>
          </a:prstGeom>
          <a:noFill/>
          <a:ln w="9525">
            <a:noFill/>
            <a:miter lim="800000"/>
            <a:headEnd/>
            <a:tailEnd/>
          </a:ln>
        </p:spPr>
      </p:pic>
      <p:sp>
        <p:nvSpPr>
          <p:cNvPr id="7" name="Title 1"/>
          <p:cNvSpPr txBox="1">
            <a:spLocks/>
          </p:cNvSpPr>
          <p:nvPr/>
        </p:nvSpPr>
        <p:spPr bwMode="auto">
          <a:xfrm>
            <a:off x="533400" y="228599"/>
            <a:ext cx="8153400" cy="762001"/>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defPPr>
              <a:defRPr lang="en-US"/>
            </a:defPPr>
            <a:lvl1pPr algn="ctr" eaLnBrk="0" fontAlgn="base" hangingPunct="0">
              <a:spcBef>
                <a:spcPct val="0"/>
              </a:spcBef>
              <a:spcAft>
                <a:spcPct val="0"/>
              </a:spcAft>
              <a:defRPr sz="4400">
                <a:latin typeface="+mj-lt"/>
                <a:ea typeface="+mj-ea"/>
                <a:cs typeface="+mj-cs"/>
              </a:defRPr>
            </a:lvl1pPr>
            <a:lvl2pPr lvl="1" algn="ctr" eaLnBrk="0" fontAlgn="base" hangingPunct="0">
              <a:spcBef>
                <a:spcPct val="0"/>
              </a:spcBef>
              <a:spcAft>
                <a:spcPct val="0"/>
              </a:spcAft>
              <a:defRPr sz="4400" b="1">
                <a:solidFill>
                  <a:schemeClr val="bg1"/>
                </a:solidFill>
                <a:latin typeface="Calibri" pitchFamily="34" charset="0"/>
              </a:defRPr>
            </a:lvl2pPr>
            <a:lvl3pPr algn="ctr" eaLnBrk="0" fontAlgn="base" hangingPunct="0">
              <a:spcBef>
                <a:spcPct val="0"/>
              </a:spcBef>
              <a:spcAft>
                <a:spcPct val="0"/>
              </a:spcAft>
              <a:defRPr sz="4400">
                <a:latin typeface="Calibri" pitchFamily="34" charset="0"/>
              </a:defRPr>
            </a:lvl3pPr>
            <a:lvl4pPr algn="ctr" eaLnBrk="0" fontAlgn="base" hangingPunct="0">
              <a:spcBef>
                <a:spcPct val="0"/>
              </a:spcBef>
              <a:spcAft>
                <a:spcPct val="0"/>
              </a:spcAft>
              <a:defRPr sz="4400">
                <a:latin typeface="Calibri" pitchFamily="34" charset="0"/>
              </a:defRPr>
            </a:lvl4pPr>
            <a:lvl5pPr algn="ctr" eaLnBrk="0" fontAlgn="base" hangingPunct="0">
              <a:spcBef>
                <a:spcPct val="0"/>
              </a:spcBef>
              <a:spcAft>
                <a:spcPct val="0"/>
              </a:spcAft>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pPr lvl="1"/>
            <a:endParaRPr lang="en-US" sz="2800" b="0" dirty="0"/>
          </a:p>
        </p:txBody>
      </p:sp>
      <p:sp>
        <p:nvSpPr>
          <p:cNvPr id="2" name="Rectangle 1"/>
          <p:cNvSpPr/>
          <p:nvPr/>
        </p:nvSpPr>
        <p:spPr>
          <a:xfrm>
            <a:off x="533400" y="1219200"/>
            <a:ext cx="8153400" cy="452431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Wingdings" panose="05000000000000000000" pitchFamily="2" charset="2"/>
              <a:buChar char="v"/>
            </a:pPr>
            <a:r>
              <a:rPr lang="en-US" sz="2400" dirty="0" smtClean="0">
                <a:solidFill>
                  <a:schemeClr val="dk1"/>
                </a:solidFill>
              </a:rPr>
              <a:t>Know Your Data</a:t>
            </a:r>
          </a:p>
          <a:p>
            <a:pPr marL="342900" indent="-342900">
              <a:buFont typeface="Wingdings" panose="05000000000000000000" pitchFamily="2" charset="2"/>
              <a:buChar char="v"/>
            </a:pPr>
            <a:endParaRPr lang="en-US" sz="2400" dirty="0"/>
          </a:p>
          <a:p>
            <a:pPr marL="342900" indent="-342900">
              <a:buFont typeface="Wingdings" panose="05000000000000000000" pitchFamily="2" charset="2"/>
              <a:buChar char="v"/>
            </a:pPr>
            <a:r>
              <a:rPr lang="en-US" sz="2400" dirty="0" smtClean="0">
                <a:solidFill>
                  <a:schemeClr val="dk1"/>
                </a:solidFill>
              </a:rPr>
              <a:t>Understand </a:t>
            </a:r>
            <a:r>
              <a:rPr lang="en-US" sz="2400" dirty="0" smtClean="0"/>
              <a:t>Why, When and How to Aggregate</a:t>
            </a:r>
          </a:p>
          <a:p>
            <a:pPr marL="342900" indent="-342900">
              <a:buFont typeface="Wingdings" panose="05000000000000000000" pitchFamily="2" charset="2"/>
              <a:buChar char="v"/>
            </a:pPr>
            <a:endParaRPr lang="en-US" sz="2400" dirty="0">
              <a:solidFill>
                <a:schemeClr val="dk1"/>
              </a:solidFill>
            </a:endParaRPr>
          </a:p>
          <a:p>
            <a:pPr marL="342900" indent="-342900">
              <a:buFont typeface="Wingdings" panose="05000000000000000000" pitchFamily="2" charset="2"/>
              <a:buChar char="v"/>
            </a:pPr>
            <a:r>
              <a:rPr lang="en-US" sz="2400" dirty="0" smtClean="0">
                <a:solidFill>
                  <a:schemeClr val="dk1"/>
                </a:solidFill>
              </a:rPr>
              <a:t>Know Your Audience</a:t>
            </a:r>
          </a:p>
          <a:p>
            <a:pPr marL="342900" indent="-342900">
              <a:buFont typeface="Wingdings" panose="05000000000000000000" pitchFamily="2" charset="2"/>
              <a:buChar char="v"/>
            </a:pPr>
            <a:endParaRPr lang="en-US" sz="2400" dirty="0" smtClean="0">
              <a:solidFill>
                <a:schemeClr val="dk1"/>
              </a:solidFill>
            </a:endParaRPr>
          </a:p>
          <a:p>
            <a:pPr marL="342900" indent="-342900">
              <a:buFont typeface="Wingdings" panose="05000000000000000000" pitchFamily="2" charset="2"/>
              <a:buChar char="v"/>
            </a:pPr>
            <a:r>
              <a:rPr lang="en-US" sz="2400" dirty="0"/>
              <a:t>Be Transparent and Acknowledge </a:t>
            </a:r>
            <a:r>
              <a:rPr lang="en-US" sz="2400" dirty="0" smtClean="0"/>
              <a:t>Limitations</a:t>
            </a:r>
          </a:p>
          <a:p>
            <a:pPr marL="342900" indent="-342900">
              <a:buFont typeface="Wingdings" panose="05000000000000000000" pitchFamily="2" charset="2"/>
              <a:buChar char="v"/>
            </a:pPr>
            <a:endParaRPr lang="en-US" sz="2400" dirty="0"/>
          </a:p>
          <a:p>
            <a:pPr marL="342900" indent="-342900">
              <a:buFont typeface="Wingdings" panose="05000000000000000000" pitchFamily="2" charset="2"/>
              <a:buChar char="v"/>
            </a:pPr>
            <a:r>
              <a:rPr lang="en-US" sz="2400" dirty="0" smtClean="0">
                <a:solidFill>
                  <a:schemeClr val="dk1"/>
                </a:solidFill>
              </a:rPr>
              <a:t>Keep It Simple, but Be Prepared to Provide Details</a:t>
            </a:r>
          </a:p>
          <a:p>
            <a:endParaRPr lang="en-US" sz="2400" dirty="0" smtClean="0">
              <a:solidFill>
                <a:schemeClr val="dk1"/>
              </a:solidFill>
            </a:endParaRPr>
          </a:p>
          <a:p>
            <a:pPr marL="342900" indent="-342900">
              <a:buFont typeface="Wingdings" panose="05000000000000000000" pitchFamily="2" charset="2"/>
              <a:buChar char="v"/>
            </a:pPr>
            <a:r>
              <a:rPr lang="en-US" sz="2400" dirty="0" smtClean="0">
                <a:solidFill>
                  <a:schemeClr val="dk1"/>
                </a:solidFill>
              </a:rPr>
              <a:t> Provide Answers to The Questions</a:t>
            </a:r>
          </a:p>
          <a:p>
            <a:pPr marL="1143000" lvl="1" indent="-342900">
              <a:buFont typeface="Wingdings" panose="05000000000000000000" pitchFamily="2" charset="2"/>
              <a:buChar char="Ø"/>
            </a:pPr>
            <a:r>
              <a:rPr lang="en-US" sz="2400" dirty="0" smtClean="0">
                <a:solidFill>
                  <a:schemeClr val="dk1"/>
                </a:solidFill>
              </a:rPr>
              <a:t>How are we making the lives of our patients better?</a:t>
            </a:r>
            <a:endParaRPr lang="en-US" sz="2400" dirty="0">
              <a:solidFill>
                <a:schemeClr val="dk1"/>
              </a:solidFill>
            </a:endParaRPr>
          </a:p>
        </p:txBody>
      </p:sp>
      <p:sp>
        <p:nvSpPr>
          <p:cNvPr id="5" name="Title 1"/>
          <p:cNvSpPr txBox="1">
            <a:spLocks/>
          </p:cNvSpPr>
          <p:nvPr/>
        </p:nvSpPr>
        <p:spPr bwMode="auto">
          <a:xfrm>
            <a:off x="533400" y="253320"/>
            <a:ext cx="8153400" cy="81348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solidFill>
                  <a:schemeClr val="bg1"/>
                </a:solidFill>
              </a:rPr>
              <a:t>Requirements for Using Data Effectively</a:t>
            </a:r>
            <a:endParaRPr lang="en-US" sz="3200" dirty="0">
              <a:solidFill>
                <a:schemeClr val="bg1"/>
              </a:solidFill>
            </a:endParaRPr>
          </a:p>
        </p:txBody>
      </p:sp>
    </p:spTree>
    <p:extLst>
      <p:ext uri="{BB962C8B-B14F-4D97-AF65-F5344CB8AC3E}">
        <p14:creationId xmlns:p14="http://schemas.microsoft.com/office/powerpoint/2010/main" val="396782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3" cstate="print"/>
          <a:srcRect/>
          <a:stretch>
            <a:fillRect/>
          </a:stretch>
        </p:blipFill>
        <p:spPr bwMode="auto">
          <a:xfrm>
            <a:off x="381000" y="6248400"/>
            <a:ext cx="8382000" cy="495300"/>
          </a:xfrm>
          <a:prstGeom prst="rect">
            <a:avLst/>
          </a:prstGeom>
          <a:noFill/>
          <a:ln w="9525">
            <a:noFill/>
            <a:miter lim="800000"/>
            <a:headEnd/>
            <a:tailEnd/>
          </a:ln>
        </p:spPr>
      </p:pic>
      <p:sp>
        <p:nvSpPr>
          <p:cNvPr id="7" name="Title 1"/>
          <p:cNvSpPr txBox="1">
            <a:spLocks/>
          </p:cNvSpPr>
          <p:nvPr/>
        </p:nvSpPr>
        <p:spPr bwMode="auto">
          <a:xfrm>
            <a:off x="533400" y="242797"/>
            <a:ext cx="8153400" cy="739527"/>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dirty="0" smtClean="0">
                <a:solidFill>
                  <a:schemeClr val="bg1"/>
                </a:solidFill>
              </a:rPr>
              <a:t>Understand Different Uses for Data in Primary Care</a:t>
            </a:r>
            <a:endParaRPr lang="en-US" sz="2800" dirty="0">
              <a:solidFill>
                <a:schemeClr val="bg1"/>
              </a:solidFill>
            </a:endParaRPr>
          </a:p>
        </p:txBody>
      </p:sp>
      <p:sp>
        <p:nvSpPr>
          <p:cNvPr id="6" name="Flowchart: Merge 5"/>
          <p:cNvSpPr/>
          <p:nvPr/>
        </p:nvSpPr>
        <p:spPr>
          <a:xfrm>
            <a:off x="2438400" y="1866900"/>
            <a:ext cx="4267200" cy="30861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267200" y="4495800"/>
            <a:ext cx="609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67200" y="5562600"/>
            <a:ext cx="6096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38400" y="1295400"/>
            <a:ext cx="4267200" cy="11430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TextBox 9"/>
          <p:cNvSpPr txBox="1"/>
          <p:nvPr/>
        </p:nvSpPr>
        <p:spPr>
          <a:xfrm>
            <a:off x="2438400" y="1752600"/>
            <a:ext cx="4267200" cy="461665"/>
          </a:xfrm>
          <a:prstGeom prst="rect">
            <a:avLst/>
          </a:prstGeom>
          <a:noFill/>
        </p:spPr>
        <p:txBody>
          <a:bodyPr wrap="square" rtlCol="0">
            <a:spAutoFit/>
          </a:bodyPr>
          <a:lstStyle/>
          <a:p>
            <a:pPr algn="ctr"/>
            <a:r>
              <a:rPr lang="en-US" sz="2400" b="1" dirty="0" smtClean="0"/>
              <a:t>Intervention</a:t>
            </a:r>
            <a:endParaRPr lang="en-US" sz="2400" b="1" dirty="0"/>
          </a:p>
        </p:txBody>
      </p:sp>
      <p:sp>
        <p:nvSpPr>
          <p:cNvPr id="13" name="TextBox 12"/>
          <p:cNvSpPr txBox="1"/>
          <p:nvPr/>
        </p:nvSpPr>
        <p:spPr>
          <a:xfrm>
            <a:off x="2476500" y="3135867"/>
            <a:ext cx="4267200" cy="461665"/>
          </a:xfrm>
          <a:prstGeom prst="rect">
            <a:avLst/>
          </a:prstGeom>
          <a:noFill/>
        </p:spPr>
        <p:txBody>
          <a:bodyPr wrap="square" rtlCol="0">
            <a:spAutoFit/>
          </a:bodyPr>
          <a:lstStyle/>
          <a:p>
            <a:pPr algn="ctr"/>
            <a:r>
              <a:rPr lang="en-US" sz="2400" b="1" dirty="0" smtClean="0"/>
              <a:t>Feedback</a:t>
            </a:r>
            <a:endParaRPr lang="en-US" sz="2400" b="1" dirty="0"/>
          </a:p>
        </p:txBody>
      </p:sp>
      <p:sp>
        <p:nvSpPr>
          <p:cNvPr id="14" name="TextBox 13"/>
          <p:cNvSpPr txBox="1"/>
          <p:nvPr/>
        </p:nvSpPr>
        <p:spPr>
          <a:xfrm>
            <a:off x="3352800" y="5907206"/>
            <a:ext cx="2438400" cy="461665"/>
          </a:xfrm>
          <a:prstGeom prst="rect">
            <a:avLst/>
          </a:prstGeom>
          <a:noFill/>
        </p:spPr>
        <p:txBody>
          <a:bodyPr wrap="square" rtlCol="0">
            <a:spAutoFit/>
          </a:bodyPr>
          <a:lstStyle/>
          <a:p>
            <a:pPr algn="ctr"/>
            <a:r>
              <a:rPr lang="en-US" sz="2400" b="1" dirty="0" smtClean="0"/>
              <a:t>Accountability</a:t>
            </a:r>
            <a:endParaRPr lang="en-US" sz="2400" b="1" dirty="0"/>
          </a:p>
        </p:txBody>
      </p:sp>
    </p:spTree>
    <p:extLst>
      <p:ext uri="{BB962C8B-B14F-4D97-AF65-F5344CB8AC3E}">
        <p14:creationId xmlns:p14="http://schemas.microsoft.com/office/powerpoint/2010/main" val="2776838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p:cNvPicPr>
            <a:picLocks noChangeAspect="1" noChangeArrowheads="1"/>
          </p:cNvPicPr>
          <p:nvPr/>
        </p:nvPicPr>
        <p:blipFill>
          <a:blip r:embed="rId3" cstate="print"/>
          <a:srcRect/>
          <a:stretch>
            <a:fillRect/>
          </a:stretch>
        </p:blipFill>
        <p:spPr bwMode="auto">
          <a:xfrm>
            <a:off x="381000" y="6248400"/>
            <a:ext cx="8382000" cy="495300"/>
          </a:xfrm>
          <a:prstGeom prst="rect">
            <a:avLst/>
          </a:prstGeom>
          <a:noFill/>
          <a:ln w="9525">
            <a:noFill/>
            <a:miter lim="800000"/>
            <a:headEnd/>
            <a:tailEnd/>
          </a:ln>
        </p:spPr>
      </p:pic>
      <p:sp>
        <p:nvSpPr>
          <p:cNvPr id="7" name="Title 1"/>
          <p:cNvSpPr txBox="1">
            <a:spLocks/>
          </p:cNvSpPr>
          <p:nvPr/>
        </p:nvSpPr>
        <p:spPr bwMode="auto">
          <a:xfrm>
            <a:off x="533400" y="253320"/>
            <a:ext cx="8153400" cy="81348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solidFill>
                  <a:schemeClr val="bg1"/>
                </a:solidFill>
              </a:rPr>
              <a:t>Important Take </a:t>
            </a:r>
            <a:r>
              <a:rPr lang="en-US" sz="3200" dirty="0" err="1" smtClean="0">
                <a:solidFill>
                  <a:schemeClr val="bg1"/>
                </a:solidFill>
              </a:rPr>
              <a:t>Aways</a:t>
            </a:r>
            <a:endParaRPr lang="en-US" sz="3200" dirty="0">
              <a:solidFill>
                <a:schemeClr val="bg1"/>
              </a:solidFill>
            </a:endParaRPr>
          </a:p>
        </p:txBody>
      </p:sp>
      <p:sp>
        <p:nvSpPr>
          <p:cNvPr id="2" name="TextBox 1"/>
          <p:cNvSpPr txBox="1"/>
          <p:nvPr/>
        </p:nvSpPr>
        <p:spPr>
          <a:xfrm>
            <a:off x="381000" y="1219200"/>
            <a:ext cx="8405751" cy="489364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342900" indent="-342900">
              <a:buFont typeface="Wingdings" panose="05000000000000000000" pitchFamily="2" charset="2"/>
              <a:buChar char="Ø"/>
              <a:defRPr sz="2400">
                <a:latin typeface="+mj-lt"/>
              </a:defRPr>
            </a:lvl1pPr>
            <a:lvl2pPr marL="800100" lvl="1" indent="-342900">
              <a:buFont typeface="Arial" panose="020B0604020202020204" pitchFamily="34" charset="0"/>
              <a:buChar char="•"/>
              <a:defRPr sz="2400">
                <a:latin typeface="+mj-lt"/>
              </a:defRPr>
            </a:lvl2pPr>
          </a:lstStyle>
          <a:p>
            <a:pPr>
              <a:buFont typeface="Wingdings" panose="05000000000000000000" pitchFamily="2" charset="2"/>
              <a:buChar char="v"/>
            </a:pPr>
            <a:r>
              <a:rPr lang="en-US" dirty="0" smtClean="0"/>
              <a:t>Do</a:t>
            </a:r>
          </a:p>
          <a:p>
            <a:pPr lvl="1">
              <a:buFont typeface="Wingdings" panose="05000000000000000000" pitchFamily="2" charset="2"/>
              <a:buChar char="Ø"/>
            </a:pPr>
            <a:r>
              <a:rPr lang="en-US" dirty="0" smtClean="0"/>
              <a:t>Begin </a:t>
            </a:r>
            <a:r>
              <a:rPr lang="en-US" dirty="0"/>
              <a:t>with the </a:t>
            </a:r>
            <a:r>
              <a:rPr lang="en-US" dirty="0" smtClean="0"/>
              <a:t>End </a:t>
            </a:r>
            <a:r>
              <a:rPr lang="en-US" dirty="0"/>
              <a:t>in </a:t>
            </a:r>
            <a:r>
              <a:rPr lang="en-US" dirty="0" smtClean="0"/>
              <a:t>Mind</a:t>
            </a:r>
            <a:endParaRPr lang="en-US" dirty="0"/>
          </a:p>
          <a:p>
            <a:pPr lvl="1">
              <a:buFont typeface="Wingdings" panose="05000000000000000000" pitchFamily="2" charset="2"/>
              <a:buChar char="Ø"/>
            </a:pPr>
            <a:r>
              <a:rPr lang="en-US" dirty="0" smtClean="0"/>
              <a:t>Understand and Acknowledge Data Limitations </a:t>
            </a:r>
          </a:p>
          <a:p>
            <a:pPr lvl="1">
              <a:buFont typeface="Wingdings" panose="05000000000000000000" pitchFamily="2" charset="2"/>
              <a:buChar char="Ø"/>
            </a:pPr>
            <a:r>
              <a:rPr lang="en-US" dirty="0" smtClean="0"/>
              <a:t>Keep Your Analysis as Simple as Possible, but Not Simpler</a:t>
            </a:r>
          </a:p>
          <a:p>
            <a:pPr lvl="1">
              <a:buFont typeface="Wingdings" panose="05000000000000000000" pitchFamily="2" charset="2"/>
              <a:buChar char="Ø"/>
            </a:pPr>
            <a:r>
              <a:rPr lang="en-US" dirty="0" smtClean="0"/>
              <a:t>Provide Clear, Understandable Visualizations</a:t>
            </a:r>
            <a:endParaRPr lang="en-US" dirty="0"/>
          </a:p>
          <a:p>
            <a:pPr lvl="1">
              <a:buFont typeface="Wingdings" panose="05000000000000000000" pitchFamily="2" charset="2"/>
              <a:buChar char="v"/>
            </a:pPr>
            <a:endParaRPr lang="en-US" dirty="0" smtClean="0"/>
          </a:p>
          <a:p>
            <a:pPr>
              <a:buFont typeface="Wingdings" panose="05000000000000000000" pitchFamily="2" charset="2"/>
              <a:buChar char="v"/>
            </a:pPr>
            <a:endParaRPr lang="en-US" dirty="0"/>
          </a:p>
          <a:p>
            <a:pPr>
              <a:buFont typeface="Wingdings" panose="05000000000000000000" pitchFamily="2" charset="2"/>
              <a:buChar char="v"/>
            </a:pPr>
            <a:r>
              <a:rPr lang="en-US" dirty="0"/>
              <a:t>Don’t </a:t>
            </a:r>
            <a:endParaRPr lang="en-US" dirty="0" smtClean="0"/>
          </a:p>
          <a:p>
            <a:pPr lvl="1">
              <a:buFont typeface="Wingdings" panose="05000000000000000000" pitchFamily="2" charset="2"/>
              <a:buChar char="Ø"/>
            </a:pPr>
            <a:r>
              <a:rPr lang="en-US" dirty="0" smtClean="0"/>
              <a:t>Let </a:t>
            </a:r>
            <a:r>
              <a:rPr lang="en-US" dirty="0"/>
              <a:t>Perfection Be the Enemy of the </a:t>
            </a:r>
            <a:r>
              <a:rPr lang="en-US" dirty="0" smtClean="0"/>
              <a:t>Good</a:t>
            </a:r>
          </a:p>
          <a:p>
            <a:pPr lvl="1">
              <a:buFont typeface="Wingdings" panose="05000000000000000000" pitchFamily="2" charset="2"/>
              <a:buChar char="Ø"/>
            </a:pPr>
            <a:r>
              <a:rPr lang="en-US" dirty="0" smtClean="0"/>
              <a:t>Confuse Data for Improvement with Data for Accountability</a:t>
            </a:r>
          </a:p>
          <a:p>
            <a:pPr>
              <a:buFont typeface="Wingdings" panose="05000000000000000000" pitchFamily="2" charset="2"/>
              <a:buChar char="v"/>
            </a:pPr>
            <a:endParaRPr lang="en-US" dirty="0">
              <a:latin typeface="+mj-lt"/>
            </a:endParaRPr>
          </a:p>
          <a:p>
            <a:pPr marL="0" indent="0">
              <a:buNone/>
            </a:pPr>
            <a:r>
              <a:rPr lang="en-US" dirty="0"/>
              <a:t/>
            </a:r>
            <a:br>
              <a:rPr lang="en-US" dirty="0"/>
            </a:br>
            <a:endParaRPr lang="en-US" dirty="0"/>
          </a:p>
        </p:txBody>
      </p:sp>
    </p:spTree>
    <p:extLst>
      <p:ext uri="{BB962C8B-B14F-4D97-AF65-F5344CB8AC3E}">
        <p14:creationId xmlns:p14="http://schemas.microsoft.com/office/powerpoint/2010/main" val="912212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RIQI (REC) - PP Presentation Master Template -mmm dec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QI (REC) - PP Presentation Master Template -mmm dec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7C41CA3A6D7B48883EDD2818449214" ma:contentTypeVersion="0" ma:contentTypeDescription="Create a new document." ma:contentTypeScope="" ma:versionID="12074c1831f611ece8f02803e622501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0EE1DC-1533-4923-A49D-75D372BAF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3F193D7-DA95-4391-B93B-BE14A28035DE}">
  <ds:schemaRefs>
    <ds:schemaRef ds:uri="http://schemas.microsoft.com/sharepoint/v3/contenttype/forms"/>
  </ds:schemaRefs>
</ds:datastoreItem>
</file>

<file path=customXml/itemProps3.xml><?xml version="1.0" encoding="utf-8"?>
<ds:datastoreItem xmlns:ds="http://schemas.openxmlformats.org/officeDocument/2006/customXml" ds:itemID="{0485F6EB-295E-4ADC-9AB0-9655F9335640}">
  <ds:schemaRefs>
    <ds:schemaRef ds:uri="http://purl.org/dc/dcmitype/"/>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RIQI (currentcare) - PP Presentation Master Template - 11-Aug-2011</Template>
  <TotalTime>16374</TotalTime>
  <Words>302</Words>
  <Application>Microsoft Office PowerPoint</Application>
  <PresentationFormat>On-screen Show (4:3)</PresentationFormat>
  <Paragraphs>79</Paragraphs>
  <Slides>9</Slides>
  <Notes>5</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1_RIQI (REC) - PP Presentation Master Template -mmm dec 2011</vt:lpstr>
      <vt:lpstr>RIQI (REC) - PP Presentation Master Template -mmm dec 2011</vt:lpstr>
      <vt:lpstr>PowerPoint Presentation</vt:lpstr>
      <vt:lpstr>You Say You Want A Revolution….</vt:lpstr>
      <vt:lpstr>Primary Care Needs Actionable Data, Leading to Insight </vt:lpstr>
      <vt:lpstr>PowerPoint Presentation</vt:lpstr>
      <vt:lpstr>PowerPoint Presentation</vt:lpstr>
      <vt:lpstr>PowerPoint Presentation</vt:lpstr>
      <vt:lpstr>PowerPoint Presentation</vt:lpstr>
      <vt:lpstr>PowerPoint Presentation</vt:lpstr>
      <vt:lpstr>PowerPoint Presentation</vt:lpstr>
    </vt:vector>
  </TitlesOfParts>
  <Company>Rhode Island Quality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Martins</dc:creator>
  <cp:lastModifiedBy>Campbell, Susanne</cp:lastModifiedBy>
  <cp:revision>160</cp:revision>
  <cp:lastPrinted>2014-12-18T17:05:10Z</cp:lastPrinted>
  <dcterms:created xsi:type="dcterms:W3CDTF">2014-09-19T12:14:33Z</dcterms:created>
  <dcterms:modified xsi:type="dcterms:W3CDTF">2016-10-17T21:53:14Z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0x010100E67C41CA3A6D7B48883EDD2818449214</vt:lpwstr>
  </property>
</Properties>
</file>