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</p:sldMasterIdLst>
  <p:notesMasterIdLst>
    <p:notesMasterId r:id="rId22"/>
  </p:notesMasterIdLst>
  <p:sldIdLst>
    <p:sldId id="271" r:id="rId6"/>
    <p:sldId id="302" r:id="rId7"/>
    <p:sldId id="316" r:id="rId8"/>
    <p:sldId id="315" r:id="rId9"/>
    <p:sldId id="319" r:id="rId10"/>
    <p:sldId id="317" r:id="rId11"/>
    <p:sldId id="310" r:id="rId12"/>
    <p:sldId id="314" r:id="rId13"/>
    <p:sldId id="324" r:id="rId14"/>
    <p:sldId id="323" r:id="rId15"/>
    <p:sldId id="326" r:id="rId16"/>
    <p:sldId id="327" r:id="rId17"/>
    <p:sldId id="328" r:id="rId18"/>
    <p:sldId id="304" r:id="rId19"/>
    <p:sldId id="295" r:id="rId20"/>
    <p:sldId id="30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  <a:srgbClr val="969696"/>
    <a:srgbClr val="008600"/>
    <a:srgbClr val="008000"/>
    <a:srgbClr val="163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7331" autoAdjust="0"/>
  </p:normalViewPr>
  <p:slideViewPr>
    <p:cSldViewPr>
      <p:cViewPr>
        <p:scale>
          <a:sx n="80" d="100"/>
          <a:sy n="80" d="100"/>
        </p:scale>
        <p:origin x="-186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268820369416436"/>
          <c:y val="1.7843624810056639E-2"/>
          <c:w val="0.36511516667893151"/>
          <c:h val="0.5258649905603904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A1c Control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Q4 2015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75</c:v>
                </c:pt>
                <c:pt idx="1">
                  <c:v>76</c:v>
                </c:pt>
                <c:pt idx="2">
                  <c:v>77</c:v>
                </c:pt>
                <c:pt idx="3">
                  <c:v>90</c:v>
                </c:pt>
                <c:pt idx="4">
                  <c:v>91</c:v>
                </c:pt>
                <c:pt idx="5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LDL Control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Q4 2015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90</c:v>
                </c:pt>
                <c:pt idx="1">
                  <c:v>80</c:v>
                </c:pt>
                <c:pt idx="2">
                  <c:v>90</c:v>
                </c:pt>
                <c:pt idx="3">
                  <c:v>80</c:v>
                </c:pt>
                <c:pt idx="4">
                  <c:v>85</c:v>
                </c:pt>
                <c:pt idx="5">
                  <c:v>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BP Control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Q4 2015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95</c:v>
                </c:pt>
                <c:pt idx="1">
                  <c:v>81</c:v>
                </c:pt>
                <c:pt idx="2">
                  <c:v>85</c:v>
                </c:pt>
                <c:pt idx="3">
                  <c:v>87</c:v>
                </c:pt>
                <c:pt idx="4">
                  <c:v>92</c:v>
                </c:pt>
                <c:pt idx="5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267200"/>
        <c:axId val="85268736"/>
      </c:lineChart>
      <c:catAx>
        <c:axId val="8526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85268736"/>
        <c:crosses val="autoZero"/>
        <c:auto val="1"/>
        <c:lblAlgn val="ctr"/>
        <c:lblOffset val="100"/>
        <c:noMultiLvlLbl val="0"/>
      </c:catAx>
      <c:valAx>
        <c:axId val="85268736"/>
        <c:scaling>
          <c:orientation val="minMax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26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11178158804915"/>
          <c:y val="0.19554266243035406"/>
          <c:w val="0.12088821841195084"/>
          <c:h val="0.158622047244094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A1c Control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75</c:v>
                </c:pt>
                <c:pt idx="1">
                  <c:v>76</c:v>
                </c:pt>
                <c:pt idx="2">
                  <c:v>77</c:v>
                </c:pt>
                <c:pt idx="3">
                  <c:v>90</c:v>
                </c:pt>
                <c:pt idx="4">
                  <c:v>91</c:v>
                </c:pt>
                <c:pt idx="5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LDL Control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80</c:v>
                </c:pt>
                <c:pt idx="4">
                  <c:v>85</c:v>
                </c:pt>
                <c:pt idx="5">
                  <c:v>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BP Control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78</c:v>
                </c:pt>
                <c:pt idx="1">
                  <c:v>81</c:v>
                </c:pt>
                <c:pt idx="2">
                  <c:v>85</c:v>
                </c:pt>
                <c:pt idx="3">
                  <c:v>87</c:v>
                </c:pt>
                <c:pt idx="4">
                  <c:v>92</c:v>
                </c:pt>
                <c:pt idx="5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298560"/>
        <c:axId val="85304448"/>
      </c:lineChart>
      <c:catAx>
        <c:axId val="8529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85304448"/>
        <c:crosses val="autoZero"/>
        <c:auto val="1"/>
        <c:lblAlgn val="ctr"/>
        <c:lblOffset val="100"/>
        <c:noMultiLvlLbl val="0"/>
      </c:catAx>
      <c:valAx>
        <c:axId val="8530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29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41601049868777"/>
          <c:y val="0.36516477107028289"/>
          <c:w val="0.21558398950131233"/>
          <c:h val="0.25115157480314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A1c </c:v>
                </c:pt>
              </c:strCache>
            </c:strRef>
          </c:tx>
          <c:invertIfNegative val="0"/>
          <c:cat>
            <c:strRef>
              <c:f>Sheet1!$B$1:$G$1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75</c:v>
                </c:pt>
                <c:pt idx="1">
                  <c:v>76</c:v>
                </c:pt>
                <c:pt idx="2">
                  <c:v>77</c:v>
                </c:pt>
                <c:pt idx="3">
                  <c:v>90</c:v>
                </c:pt>
                <c:pt idx="4">
                  <c:v>91</c:v>
                </c:pt>
                <c:pt idx="5">
                  <c:v>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LDL  </c:v>
                </c:pt>
              </c:strCache>
            </c:strRef>
          </c:tx>
          <c:invertIfNegative val="0"/>
          <c:cat>
            <c:strRef>
              <c:f>Sheet1!$B$1:$G$1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80</c:v>
                </c:pt>
                <c:pt idx="4">
                  <c:v>85</c:v>
                </c:pt>
                <c:pt idx="5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60192"/>
        <c:axId val="85961728"/>
      </c:barChart>
      <c:catAx>
        <c:axId val="8596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85961728"/>
        <c:crosses val="autoZero"/>
        <c:auto val="1"/>
        <c:lblAlgn val="ctr"/>
        <c:lblOffset val="100"/>
        <c:noMultiLvlLbl val="0"/>
      </c:catAx>
      <c:valAx>
        <c:axId val="8596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960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Diabetes</a:t>
            </a:r>
            <a:r>
              <a:rPr lang="en-US" sz="1200" baseline="0" dirty="0"/>
              <a:t> Composite Performance Relative to  National 90th%   </a:t>
            </a:r>
            <a:r>
              <a:rPr lang="en-US" sz="1200" baseline="0" dirty="0" smtClean="0"/>
              <a:t>                     Cohort </a:t>
            </a:r>
            <a:r>
              <a:rPr lang="en-US" sz="1200" baseline="0" dirty="0"/>
              <a:t>1</a:t>
            </a:r>
            <a:endParaRPr lang="en-US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460872946437249"/>
          <c:y val="0.25303381194997682"/>
          <c:w val="0.41432179773824568"/>
          <c:h val="0.65804050229015487"/>
        </c:manualLayout>
      </c:layout>
      <c:radarChart>
        <c:radarStyle val="marker"/>
        <c:varyColors val="0"/>
        <c:ser>
          <c:idx val="0"/>
          <c:order val="0"/>
          <c:tx>
            <c:strRef>
              <c:f>[Book1]Sheet1!$B$9</c:f>
              <c:strCache>
                <c:ptCount val="1"/>
                <c:pt idx="0">
                  <c:v>Q4 2015</c:v>
                </c:pt>
              </c:strCache>
            </c:strRef>
          </c:tx>
          <c:cat>
            <c:strRef>
              <c:f>[Book1]Sheet1!$A$10:$A$14</c:f>
              <c:strCache>
                <c:ptCount val="5"/>
                <c:pt idx="0">
                  <c:v>A1c Control</c:v>
                </c:pt>
                <c:pt idx="1">
                  <c:v>LDL Control</c:v>
                </c:pt>
                <c:pt idx="2">
                  <c:v>BP Control</c:v>
                </c:pt>
                <c:pt idx="3">
                  <c:v>Eye Exam</c:v>
                </c:pt>
                <c:pt idx="4">
                  <c:v>Nephropathy</c:v>
                </c:pt>
              </c:strCache>
            </c:strRef>
          </c:cat>
          <c:val>
            <c:numRef>
              <c:f>[Book1]Sheet1!$B$10:$B$14</c:f>
              <c:numCache>
                <c:formatCode>General</c:formatCode>
                <c:ptCount val="5"/>
                <c:pt idx="0">
                  <c:v>75</c:v>
                </c:pt>
                <c:pt idx="1">
                  <c:v>90</c:v>
                </c:pt>
                <c:pt idx="2">
                  <c:v>95</c:v>
                </c:pt>
                <c:pt idx="3">
                  <c:v>35</c:v>
                </c:pt>
                <c:pt idx="4">
                  <c:v>68</c:v>
                </c:pt>
              </c:numCache>
            </c:numRef>
          </c:val>
        </c:ser>
        <c:ser>
          <c:idx val="1"/>
          <c:order val="1"/>
          <c:tx>
            <c:strRef>
              <c:f>[Book1]Sheet1!$C$9</c:f>
              <c:strCache>
                <c:ptCount val="1"/>
                <c:pt idx="0">
                  <c:v>National 90th%</c:v>
                </c:pt>
              </c:strCache>
            </c:strRef>
          </c:tx>
          <c:cat>
            <c:strRef>
              <c:f>[Book1]Sheet1!$A$10:$A$14</c:f>
              <c:strCache>
                <c:ptCount val="5"/>
                <c:pt idx="0">
                  <c:v>A1c Control</c:v>
                </c:pt>
                <c:pt idx="1">
                  <c:v>LDL Control</c:v>
                </c:pt>
                <c:pt idx="2">
                  <c:v>BP Control</c:v>
                </c:pt>
                <c:pt idx="3">
                  <c:v>Eye Exam</c:v>
                </c:pt>
                <c:pt idx="4">
                  <c:v>Nephropathy</c:v>
                </c:pt>
              </c:strCache>
            </c:strRef>
          </c:cat>
          <c:val>
            <c:numRef>
              <c:f>[Book1]Sheet1!$C$10:$C$14</c:f>
              <c:numCache>
                <c:formatCode>General</c:formatCode>
                <c:ptCount val="5"/>
                <c:pt idx="0">
                  <c:v>78</c:v>
                </c:pt>
                <c:pt idx="1">
                  <c:v>89</c:v>
                </c:pt>
                <c:pt idx="2">
                  <c:v>85</c:v>
                </c:pt>
                <c:pt idx="3">
                  <c:v>65</c:v>
                </c:pt>
                <c:pt idx="4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28416"/>
        <c:axId val="85629952"/>
      </c:radarChart>
      <c:catAx>
        <c:axId val="85628416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spPr>
          <a:ln w="9525">
            <a:noFill/>
          </a:ln>
        </c:spPr>
        <c:crossAx val="85629952"/>
        <c:crosses val="autoZero"/>
        <c:auto val="1"/>
        <c:lblAlgn val="ctr"/>
        <c:lblOffset val="100"/>
        <c:noMultiLvlLbl val="0"/>
      </c:catAx>
      <c:valAx>
        <c:axId val="85629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5628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91D59-F6F3-4BC6-B0CA-8AA680F74CA6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CF31F-D2E6-47E1-901C-1BDE131AB1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1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C3A8F8-F6ED-431D-9A1C-56BA2BB9C58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CF31F-D2E6-47E1-901C-1BDE131AB1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12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CF31F-D2E6-47E1-901C-1BDE131AB1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1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CF31F-D2E6-47E1-901C-1BDE131AB1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12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CF31F-D2E6-47E1-901C-1BDE131AB19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1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BluHd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192088"/>
            <a:ext cx="816927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772400" cy="1295400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6400800" cy="1524000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1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8382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8382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382000" cy="441959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4572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1C1C60-E07B-48CB-A066-03AE6728C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3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4572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4370905-DBB0-4DA7-B5D0-DD4837724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0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1B4C-1C69-4C60-9610-CA13FA45AEE1}" type="datetime1">
              <a:rPr lang="en-US" smtClean="0"/>
              <a:pPr>
                <a:defRPr/>
              </a:pPr>
              <a:t>10/17/2016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9574-9B2A-4714-BED4-CAE7E21EA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8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772400" cy="1295400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6400800" cy="1524000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382000" cy="441959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4572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B30925-4D87-43AE-AF8A-EDC6AF5FA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8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3627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4572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FFFA3E-746A-49AD-9443-C652037A7C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8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BE410-6101-4F22-9C2E-E3131069EE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ADDDD-9E8F-4A9A-A918-9A856C052F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3E8B-EC64-4A0D-8B13-8D36AE4E73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D631-D10A-4B35-AE55-CE8549D8090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9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D46407-00B0-4BF9-A128-B805EA87CCA3}" type="datetime1">
              <a:rPr lang="en-US" smtClean="0"/>
              <a:pPr>
                <a:defRPr/>
              </a:pPr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3C64D-D75D-45F5-8886-3639E54F0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B51898-E569-4077-82E3-C0E078A408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6B0AF2-C7C7-4606-A787-2BC5876946F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8" descr="BluHd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7525" y="192088"/>
            <a:ext cx="816927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82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533400" y="3048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prstClr val="white"/>
                </a:solidFill>
                <a:cs typeface="Arial" charset="0"/>
              </a:rPr>
              <a:t>Rhode Island Quality Institute</a:t>
            </a:r>
            <a:endParaRPr lang="en-US" altLang="en-US" sz="32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114800" y="6451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1951" y="3585066"/>
            <a:ext cx="7848600" cy="986934"/>
          </a:xfrm>
          <a:prstGeom prst="rect">
            <a:avLst/>
          </a:prstGeom>
          <a:gradFill>
            <a:gsLst>
              <a:gs pos="45000">
                <a:srgbClr val="82A1A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90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>
            <a:noAutofit/>
          </a:bodyPr>
          <a:lstStyle/>
          <a:p>
            <a:pPr marL="4349750" algn="r">
              <a:defRPr/>
            </a:pPr>
            <a:r>
              <a:rPr lang="en-US" sz="2800" i="1" dirty="0" smtClean="0">
                <a:solidFill>
                  <a:srgbClr val="FFFFFF"/>
                </a:solidFill>
                <a:latin typeface="Arial Narrow" pitchFamily="34" charset="0"/>
              </a:rPr>
              <a:t>Using Data for </a:t>
            </a:r>
          </a:p>
          <a:p>
            <a:pPr marL="4349750" algn="r">
              <a:defRPr/>
            </a:pPr>
            <a:r>
              <a:rPr lang="en-US" sz="2800" i="1" dirty="0" smtClean="0">
                <a:solidFill>
                  <a:srgbClr val="FFFFFF"/>
                </a:solidFill>
                <a:latin typeface="Arial Narrow" pitchFamily="34" charset="0"/>
              </a:rPr>
              <a:t>Continuous Improvement</a:t>
            </a:r>
            <a:endParaRPr lang="en-US" sz="2800" i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8" name="Picture 7" descr="1HealthcareComm_01 cover.bmp"/>
          <p:cNvPicPr>
            <a:picLocks noChangeAspect="1"/>
          </p:cNvPicPr>
          <p:nvPr/>
        </p:nvPicPr>
        <p:blipFill>
          <a:blip r:embed="rId3" cstate="email"/>
          <a:srcRect l="29498" t="4412" r="14163"/>
          <a:stretch>
            <a:fillRect/>
          </a:stretch>
        </p:blipFill>
        <p:spPr>
          <a:xfrm>
            <a:off x="830283" y="1366652"/>
            <a:ext cx="3659776" cy="4134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  <p:sp>
        <p:nvSpPr>
          <p:cNvPr id="4" name="TextBox 3"/>
          <p:cNvSpPr txBox="1"/>
          <p:nvPr/>
        </p:nvSpPr>
        <p:spPr>
          <a:xfrm>
            <a:off x="861951" y="5715000"/>
            <a:ext cx="7748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Elaine Fontaine, Director, Data Quality and Analytics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38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228600"/>
            <a:ext cx="80772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Use </a:t>
            </a:r>
            <a:r>
              <a: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Right Chart for the Right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Purpose</a:t>
            </a:r>
            <a:endParaRPr lang="en-US" sz="3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296" y="990600"/>
            <a:ext cx="8077200" cy="550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</a:rPr>
              <a:t>Run </a:t>
            </a:r>
            <a:r>
              <a:rPr lang="en-US" sz="2400" dirty="0">
                <a:solidFill>
                  <a:schemeClr val="dk1"/>
                </a:solidFill>
              </a:rPr>
              <a:t>Charts and Statistical Process Control </a:t>
            </a:r>
          </a:p>
          <a:p>
            <a:pPr marL="160020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</a:rPr>
              <a:t>Often </a:t>
            </a:r>
            <a:r>
              <a:rPr lang="en-US" sz="2000" dirty="0">
                <a:solidFill>
                  <a:schemeClr val="dk1"/>
                </a:solidFill>
              </a:rPr>
              <a:t>best for QI </a:t>
            </a:r>
            <a:r>
              <a:rPr lang="en-US" sz="2000" dirty="0" smtClean="0">
                <a:solidFill>
                  <a:schemeClr val="dk1"/>
                </a:solidFill>
              </a:rPr>
              <a:t>Projects</a:t>
            </a:r>
          </a:p>
          <a:p>
            <a:pPr marL="1600200" lvl="2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dk1"/>
              </a:solidFill>
            </a:endParaRP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</a:rPr>
              <a:t>Bar  </a:t>
            </a:r>
            <a:r>
              <a:rPr lang="en-US" sz="2400" dirty="0">
                <a:solidFill>
                  <a:schemeClr val="dk1"/>
                </a:solidFill>
              </a:rPr>
              <a:t>and Column Charts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dk1"/>
                </a:solidFill>
              </a:rPr>
              <a:t>Categorical Data During A Single Period.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dk1"/>
                </a:solidFill>
              </a:rPr>
              <a:t>Comparison Of The Actual Versus The Reference Amount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dk1"/>
                </a:solidFill>
              </a:rPr>
              <a:t>Shows The Number Of Observations Of A Particular Variable For Given Interval (Histogram)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dk1"/>
                </a:solidFill>
              </a:rPr>
              <a:t>Bars For Long Labels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dk1"/>
                </a:solidFill>
              </a:rPr>
              <a:t>Charts For Quantitative Data By Category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/>
              <a:t>S</a:t>
            </a:r>
            <a:r>
              <a:rPr lang="en-US" dirty="0" smtClean="0">
                <a:solidFill>
                  <a:schemeClr val="dk1"/>
                </a:solidFill>
              </a:rPr>
              <a:t>tacked Bar/Chart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dk1"/>
              </a:solidFill>
            </a:endParaRP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Pie </a:t>
            </a:r>
            <a:r>
              <a:rPr lang="en-US" sz="2400" dirty="0" smtClean="0"/>
              <a:t>Charts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Scatter Plots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Radar Chart/Spider Graph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4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228600"/>
            <a:ext cx="80772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Avoid </a:t>
            </a:r>
            <a:r>
              <a: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These Common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Visualization Mistakes </a:t>
            </a:r>
            <a:endParaRPr lang="en-US" sz="3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8400" y="1387050"/>
            <a:ext cx="4133600" cy="4293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dk1"/>
                </a:solidFill>
              </a:rPr>
              <a:t>Wrong Visualization for the Data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 smtClean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dk1"/>
                </a:solidFill>
              </a:rPr>
              <a:t>LABELS!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chemeClr val="dk1"/>
                </a:solidFill>
              </a:rPr>
              <a:t>Missing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chemeClr val="dk1"/>
                </a:solidFill>
              </a:rPr>
              <a:t>Unclear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chemeClr val="dk1"/>
                </a:solidFill>
              </a:rPr>
              <a:t>Misleading </a:t>
            </a:r>
          </a:p>
          <a:p>
            <a:pPr marL="800100" lvl="1"/>
            <a:endParaRPr lang="en-US" sz="2100" dirty="0" smtClean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dk1"/>
                </a:solidFill>
              </a:rPr>
              <a:t>Numbers Don’t Add Up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 smtClean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dk1"/>
                </a:solidFill>
              </a:rPr>
              <a:t>Axis 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chemeClr val="dk1"/>
                </a:solidFill>
              </a:rPr>
              <a:t>Crop/Scale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chemeClr val="dk1"/>
                </a:solidFill>
              </a:rPr>
              <a:t>Reverse 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dk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22325" y="1398925"/>
            <a:ext cx="38100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/>
              <a:t>Uni</a:t>
            </a:r>
            <a:r>
              <a:rPr lang="en-US" sz="2100" dirty="0" smtClean="0">
                <a:solidFill>
                  <a:schemeClr val="dk1"/>
                </a:solidFill>
              </a:rPr>
              <a:t>ntuitive Ordering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dk1"/>
                </a:solidFill>
              </a:rPr>
              <a:t>Too much data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dk1"/>
                </a:solidFill>
              </a:rPr>
              <a:t>Correlation and Causation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dk1"/>
                </a:solidFill>
              </a:rPr>
              <a:t>Impossible Comparisons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dk1"/>
                </a:solidFill>
              </a:rPr>
              <a:t>Missing Annotations</a:t>
            </a:r>
            <a:endParaRPr lang="en-US" sz="2100" dirty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100" dirty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dk1"/>
                </a:solidFill>
              </a:rPr>
              <a:t>No headline</a:t>
            </a:r>
            <a:endParaRPr lang="en-US" sz="2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6D631-D10A-4B35-AE55-CE8549D809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32763"/>
              </p:ext>
            </p:extLst>
          </p:nvPr>
        </p:nvGraphicFramePr>
        <p:xfrm>
          <a:off x="533400" y="1066800"/>
          <a:ext cx="815340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447800"/>
                <a:gridCol w="1349888"/>
                <a:gridCol w="1072228"/>
                <a:gridCol w="1072228"/>
                <a:gridCol w="1072228"/>
                <a:gridCol w="1072228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Measure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A1c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LDL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BP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593836"/>
              </p:ext>
            </p:extLst>
          </p:nvPr>
        </p:nvGraphicFramePr>
        <p:xfrm>
          <a:off x="990600" y="19812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260297"/>
              </p:ext>
            </p:extLst>
          </p:nvPr>
        </p:nvGraphicFramePr>
        <p:xfrm>
          <a:off x="533400" y="1905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440344"/>
              </p:ext>
            </p:extLst>
          </p:nvPr>
        </p:nvGraphicFramePr>
        <p:xfrm>
          <a:off x="3200400" y="4648200"/>
          <a:ext cx="3581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10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6D631-D10A-4B35-AE55-CE8549D809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69605"/>
              </p:ext>
            </p:extLst>
          </p:nvPr>
        </p:nvGraphicFramePr>
        <p:xfrm>
          <a:off x="533400" y="1524000"/>
          <a:ext cx="2197100" cy="1297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9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Measure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Q4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National 90th%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A1c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LDL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BP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Eye Exam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Nephropathy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069339"/>
              </p:ext>
            </p:extLst>
          </p:nvPr>
        </p:nvGraphicFramePr>
        <p:xfrm>
          <a:off x="2819400" y="1447800"/>
          <a:ext cx="6172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81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228599"/>
            <a:ext cx="815340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+mj-lt"/>
                <a:ea typeface="+mj-ea"/>
                <a:cs typeface="+mj-cs"/>
              </a:defRPr>
            </a:lvl1pPr>
            <a:lvl2pPr lvl="1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lvl="1"/>
            <a:r>
              <a:rPr lang="en-US" sz="2800" dirty="0" smtClean="0"/>
              <a:t>Pulling </a:t>
            </a:r>
            <a:r>
              <a:rPr lang="en-US" sz="2800" dirty="0"/>
              <a:t>It All Together:  </a:t>
            </a:r>
          </a:p>
          <a:p>
            <a:pPr lvl="1"/>
            <a:r>
              <a:rPr lang="en-US" sz="2800" dirty="0" smtClean="0"/>
              <a:t>Interpret and Communicate Your Results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533400" y="1219200"/>
            <a:ext cx="8153400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dk1"/>
                </a:solidFill>
              </a:rPr>
              <a:t>Know Your Audience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Be Transparent and Acknowledge </a:t>
            </a:r>
            <a:r>
              <a:rPr lang="en-US" sz="2400" dirty="0" smtClean="0"/>
              <a:t>Limitations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dk1"/>
                </a:solidFill>
              </a:rPr>
              <a:t>Keep It Simple, but Be Prepared to Provide Details</a:t>
            </a:r>
          </a:p>
          <a:p>
            <a:endParaRPr lang="en-US" sz="2400" dirty="0" smtClean="0">
              <a:solidFill>
                <a:schemeClr val="dk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dk1"/>
                </a:solidFill>
              </a:rPr>
              <a:t> Provide Answers to These Questions -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</a:rPr>
              <a:t>Did the Change Result in Improvement?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</a:rPr>
              <a:t>Did Something Else Break in </a:t>
            </a:r>
            <a:r>
              <a:rPr lang="en-US" sz="2400" dirty="0"/>
              <a:t>t</a:t>
            </a:r>
            <a:r>
              <a:rPr lang="en-US" sz="2400" dirty="0" smtClean="0">
                <a:solidFill>
                  <a:schemeClr val="dk1"/>
                </a:solidFill>
              </a:rPr>
              <a:t>he Process?</a:t>
            </a:r>
            <a:endParaRPr lang="en-US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253320"/>
            <a:ext cx="8153400" cy="81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 smtClean="0">
                <a:solidFill>
                  <a:schemeClr val="bg1"/>
                </a:solidFill>
              </a:rPr>
              <a:t>Important Take </a:t>
            </a:r>
            <a:r>
              <a:rPr lang="en-US" sz="3200" b="1" dirty="0" err="1" smtClean="0">
                <a:solidFill>
                  <a:schemeClr val="bg1"/>
                </a:solidFill>
              </a:rPr>
              <a:t>Aways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9649" y="1219200"/>
            <a:ext cx="8177151" cy="526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Wingdings" panose="05000000000000000000" pitchFamily="2" charset="2"/>
              <a:buChar char="Ø"/>
              <a:defRPr sz="2400">
                <a:latin typeface="+mj-lt"/>
              </a:defRPr>
            </a:lvl1pPr>
            <a:lvl2pPr marL="800100" lvl="1" indent="-342900">
              <a:buFont typeface="Arial" panose="020B0604020202020204" pitchFamily="34" charset="0"/>
              <a:buChar char="•"/>
              <a:defRPr sz="2400">
                <a:latin typeface="+mj-lt"/>
              </a:defRPr>
            </a:lvl2pPr>
          </a:lstStyle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Begin </a:t>
            </a:r>
            <a:r>
              <a:rPr lang="en-US" dirty="0"/>
              <a:t>with the </a:t>
            </a:r>
            <a:r>
              <a:rPr lang="en-US" dirty="0" smtClean="0"/>
              <a:t>End </a:t>
            </a:r>
            <a:r>
              <a:rPr lang="en-US" dirty="0"/>
              <a:t>in </a:t>
            </a:r>
            <a:r>
              <a:rPr lang="en-US" dirty="0" smtClean="0"/>
              <a:t>Mind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Understand and Acknowledge Data Limitations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Keep Your Analysis as Simple as Possible, but Not Simpler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 Clear, Understandable Visualizations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Don’t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Let </a:t>
            </a:r>
            <a:r>
              <a:rPr lang="en-US" dirty="0"/>
              <a:t>Perfection Be the Enemy of the </a:t>
            </a:r>
            <a:r>
              <a:rPr lang="en-US" dirty="0" smtClean="0"/>
              <a:t>Good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Confuse Data for Quality Improvement with Data for Incentive Payments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228600"/>
            <a:ext cx="8153400" cy="78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+mj-lt"/>
                <a:ea typeface="+mj-ea"/>
                <a:cs typeface="+mj-cs"/>
              </a:defRPr>
            </a:lvl1pPr>
            <a:lvl2pPr lvl="1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lvl="1"/>
            <a:r>
              <a:rPr lang="en-US" sz="3200" dirty="0" smtClean="0"/>
              <a:t>Questions?</a:t>
            </a:r>
            <a:endParaRPr lang="en-US" sz="3200" dirty="0"/>
          </a:p>
        </p:txBody>
      </p:sp>
      <p:pic>
        <p:nvPicPr>
          <p:cNvPr id="2050" name="Picture 2" descr="Image result for ques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828800"/>
            <a:ext cx="4076700" cy="359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4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188025"/>
            <a:ext cx="8153400" cy="78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000" b="1" dirty="0" smtClean="0">
                <a:solidFill>
                  <a:schemeClr val="bg1"/>
                </a:solidFill>
              </a:rPr>
              <a:t>The Foundations of Improvement Science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40334"/>
            <a:ext cx="8763000" cy="4062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+mj-lt"/>
              </a:rPr>
              <a:t>Plan –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+mj-lt"/>
              </a:rPr>
              <a:t>What Are We Trying to Accomplish?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endParaRPr lang="en-US" sz="2200" dirty="0">
              <a:latin typeface="+mj-lt"/>
            </a:endParaRPr>
          </a:p>
          <a:p>
            <a:pPr lvl="1"/>
            <a:endParaRPr lang="en-US" sz="2200" b="1" dirty="0" smtClean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+mj-lt"/>
              </a:rPr>
              <a:t>How Will We Know If A Change Is An Improvement?  </a:t>
            </a:r>
          </a:p>
          <a:p>
            <a:pPr lvl="1"/>
            <a:endParaRPr lang="en-US" sz="2200" dirty="0" smtClean="0">
              <a:latin typeface="+mj-lt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200" b="1" dirty="0" smtClean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+mj-lt"/>
              </a:rPr>
              <a:t>What Changes Can We Make That Will Result In Improvement?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…</a:t>
            </a:r>
            <a:r>
              <a:rPr lang="en-US" sz="2600" b="1" dirty="0" smtClean="0">
                <a:latin typeface="+mj-lt"/>
              </a:rPr>
              <a:t>Do </a:t>
            </a:r>
            <a:r>
              <a:rPr lang="en-US" sz="2600" b="1" dirty="0">
                <a:latin typeface="+mj-lt"/>
              </a:rPr>
              <a:t>– Study – Act</a:t>
            </a: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69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225002"/>
            <a:ext cx="8153400" cy="73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en-US" sz="2800" b="1" dirty="0" smtClean="0">
                <a:solidFill>
                  <a:schemeClr val="bg1"/>
                </a:solidFill>
              </a:rPr>
              <a:t>What </a:t>
            </a:r>
            <a:r>
              <a:rPr lang="en-US" sz="2800" b="1" dirty="0">
                <a:solidFill>
                  <a:schemeClr val="bg1"/>
                </a:solidFill>
              </a:rPr>
              <a:t>Are We Trying to Accomplish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83816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dk1"/>
                </a:solidFill>
                <a:latin typeface="+mj-lt"/>
              </a:rPr>
              <a:t>Set </a:t>
            </a:r>
            <a:r>
              <a:rPr lang="en-US" sz="2400" b="1" dirty="0">
                <a:solidFill>
                  <a:schemeClr val="dk1"/>
                </a:solidFill>
                <a:latin typeface="+mj-lt"/>
              </a:rPr>
              <a:t>SMART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goals:</a:t>
            </a:r>
          </a:p>
          <a:p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lvl="1"/>
            <a:r>
              <a:rPr lang="en-US" sz="2400" b="1" dirty="0">
                <a:solidFill>
                  <a:schemeClr val="dk1"/>
                </a:solidFill>
                <a:latin typeface="+mj-lt"/>
              </a:rPr>
              <a:t>S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 - specific, significant,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stretching</a:t>
            </a:r>
          </a:p>
          <a:p>
            <a:pPr lvl="1"/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lvl="1"/>
            <a:r>
              <a:rPr lang="en-US" sz="2400" b="1" dirty="0">
                <a:solidFill>
                  <a:schemeClr val="dk1"/>
                </a:solidFill>
                <a:latin typeface="+mj-lt"/>
              </a:rPr>
              <a:t>M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 - measurable, meaningful,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motivational</a:t>
            </a:r>
          </a:p>
          <a:p>
            <a:pPr lvl="1"/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lvl="1"/>
            <a:r>
              <a:rPr lang="en-US" sz="2400" b="1" dirty="0">
                <a:solidFill>
                  <a:schemeClr val="dk1"/>
                </a:solidFill>
                <a:latin typeface="+mj-lt"/>
              </a:rPr>
              <a:t>A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 - agreed upon,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achievable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, acceptable,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action-oriented</a:t>
            </a:r>
          </a:p>
          <a:p>
            <a:pPr lvl="1"/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lvl="1"/>
            <a:r>
              <a:rPr lang="en-US" sz="2400" b="1" dirty="0">
                <a:solidFill>
                  <a:schemeClr val="dk1"/>
                </a:solidFill>
                <a:latin typeface="+mj-lt"/>
              </a:rPr>
              <a:t>R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 - realistic, relevant, reasonable, rewarding,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results-oriented</a:t>
            </a:r>
          </a:p>
          <a:p>
            <a:pPr lvl="1"/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lvl="1"/>
            <a:r>
              <a:rPr lang="en-US" sz="2400" b="1" dirty="0" smtClean="0">
                <a:solidFill>
                  <a:schemeClr val="dk1"/>
                </a:solidFill>
                <a:latin typeface="+mj-lt"/>
              </a:rPr>
              <a:t>T 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- time-based, time-bound, timely, tangible, trackable</a:t>
            </a:r>
            <a:endParaRPr lang="en-US" sz="2400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9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188025"/>
            <a:ext cx="8153400" cy="78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How </a:t>
            </a:r>
            <a:r>
              <a:rPr lang="en-US" sz="2800" b="1" dirty="0">
                <a:solidFill>
                  <a:schemeClr val="bg1"/>
                </a:solidFill>
              </a:rPr>
              <a:t>Will We Know If a Change Is an Improvement?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Outcome measures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What 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is the intermediate or final desired result?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Process measures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What are the steps in the processes that support the system performing as planned? </a:t>
            </a:r>
            <a:endParaRPr lang="en-US" sz="2400" dirty="0" smtClean="0">
              <a:solidFill>
                <a:schemeClr val="dk1"/>
              </a:solidFill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Balancing measures </a:t>
            </a:r>
            <a:endParaRPr lang="en-US" sz="2400" dirty="0" smtClean="0">
              <a:solidFill>
                <a:schemeClr val="dk1"/>
              </a:solidFill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Are 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changes designed to improve one part of the system causing new problems in other parts of the system?</a:t>
            </a:r>
          </a:p>
        </p:txBody>
      </p:sp>
    </p:spTree>
    <p:extLst>
      <p:ext uri="{BB962C8B-B14F-4D97-AF65-F5344CB8AC3E}">
        <p14:creationId xmlns:p14="http://schemas.microsoft.com/office/powerpoint/2010/main" val="29004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219047"/>
            <a:ext cx="8153400" cy="73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Measure Considerations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961900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Units of 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A</a:t>
            </a: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nalysis</a:t>
            </a:r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Patient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Provider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Practice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  <a:latin typeface="+mj-lt"/>
              </a:rPr>
              <a:t>Academic Department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ACO</a:t>
            </a:r>
            <a:endParaRPr lang="en-US" sz="2400" dirty="0">
              <a:solidFill>
                <a:schemeClr val="dk1"/>
              </a:solidFill>
              <a:latin typeface="+mj-lt"/>
            </a:endParaRPr>
          </a:p>
          <a:p>
            <a:endParaRPr lang="en-US" sz="2400" dirty="0" smtClean="0">
              <a:solidFill>
                <a:schemeClr val="dk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Standard 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vs. Homegrown Measures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Availability of Benchmarks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Type of Measure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</a:rPr>
              <a:t>Counts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</a:rPr>
              <a:t>Rates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dk1"/>
                </a:solidFill>
                <a:latin typeface="+mj-lt"/>
              </a:rPr>
              <a:t>Aggregated Scores</a:t>
            </a:r>
            <a:endParaRPr lang="en-US" sz="2400" dirty="0">
              <a:solidFill>
                <a:schemeClr val="dk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dk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84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242797"/>
            <a:ext cx="8153400" cy="73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Understand Data Quality Requirements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Flowchart: Merge 5"/>
          <p:cNvSpPr/>
          <p:nvPr/>
        </p:nvSpPr>
        <p:spPr>
          <a:xfrm>
            <a:off x="2438400" y="1866900"/>
            <a:ext cx="4267200" cy="30861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4495800"/>
            <a:ext cx="60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5486400"/>
            <a:ext cx="609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1295400"/>
            <a:ext cx="4267200" cy="1143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18669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Intervention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3135868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Feedback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5867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Accountability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768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228600"/>
            <a:ext cx="8087096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Understand Your Underlying Data</a:t>
            </a:r>
            <a:endParaRPr lang="en-US" sz="3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296" y="1061621"/>
            <a:ext cx="8077200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lvl="2"/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j-lt"/>
              </a:rPr>
              <a:t>Availability / Feasibility of Collection</a:t>
            </a:r>
          </a:p>
          <a:p>
            <a:endParaRPr lang="en-US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+mj-lt"/>
              </a:rPr>
              <a:t>Data Quality 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Complete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Valid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Consistent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Accurate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Timely</a:t>
            </a:r>
          </a:p>
        </p:txBody>
      </p:sp>
    </p:spTree>
    <p:extLst>
      <p:ext uri="{BB962C8B-B14F-4D97-AF65-F5344CB8AC3E}">
        <p14:creationId xmlns:p14="http://schemas.microsoft.com/office/powerpoint/2010/main" val="35285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228600"/>
            <a:ext cx="80772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Profile to Know </a:t>
            </a:r>
            <a:r>
              <a: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Limitations </a:t>
            </a:r>
            <a:r>
              <a: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 your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</a:t>
            </a:r>
            <a:endParaRPr lang="en-US" sz="3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296" y="1102816"/>
            <a:ext cx="8077200" cy="415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For </a:t>
            </a:r>
            <a:r>
              <a:rPr lang="en-US" sz="2400" dirty="0" smtClean="0"/>
              <a:t>Every Data Element</a:t>
            </a:r>
            <a:endParaRPr lang="en-US" sz="2400" dirty="0"/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Data </a:t>
            </a:r>
            <a:r>
              <a:rPr lang="en-US" sz="2400" dirty="0" smtClean="0">
                <a:latin typeface="+mj-lt"/>
              </a:rPr>
              <a:t>Type</a:t>
            </a:r>
            <a:endParaRPr lang="en-US" sz="2400" dirty="0">
              <a:latin typeface="+mj-lt"/>
            </a:endParaRPr>
          </a:p>
          <a:p>
            <a:pPr marL="1714500" lvl="3" indent="-342900">
              <a:buFont typeface="Wingdings" panose="05000000000000000000" pitchFamily="2" charset="2"/>
              <a:buChar char="v"/>
            </a:pPr>
            <a:r>
              <a:rPr lang="en-US" dirty="0" smtClean="0"/>
              <a:t>Quantitative</a:t>
            </a:r>
            <a:endParaRPr lang="en-US" dirty="0"/>
          </a:p>
          <a:p>
            <a:pPr marL="1714500" lvl="3" indent="-342900">
              <a:buFont typeface="Wingdings" panose="05000000000000000000" pitchFamily="2" charset="2"/>
              <a:buChar char="v"/>
            </a:pPr>
            <a:r>
              <a:rPr lang="en-US" dirty="0"/>
              <a:t>Qualitative</a:t>
            </a:r>
          </a:p>
          <a:p>
            <a:pPr lvl="5" indent="-342900">
              <a:buFont typeface="Wingdings" panose="05000000000000000000" pitchFamily="2" charset="2"/>
              <a:buChar char="Ø"/>
            </a:pPr>
            <a:r>
              <a:rPr lang="en-US" dirty="0"/>
              <a:t>Categorical</a:t>
            </a:r>
          </a:p>
          <a:p>
            <a:pPr lvl="5" indent="-342900">
              <a:buFont typeface="Wingdings" panose="05000000000000000000" pitchFamily="2" charset="2"/>
              <a:buChar char="Ø"/>
            </a:pPr>
            <a:r>
              <a:rPr lang="en-US" dirty="0"/>
              <a:t>Free </a:t>
            </a:r>
            <a:r>
              <a:rPr lang="en-US" dirty="0" smtClean="0"/>
              <a:t>Text</a:t>
            </a:r>
            <a:endParaRPr lang="en-US" sz="2400" dirty="0" smtClean="0">
              <a:latin typeface="+mj-lt"/>
            </a:endParaRP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Null </a:t>
            </a:r>
            <a:r>
              <a:rPr lang="en-US" sz="2400" dirty="0">
                <a:latin typeface="+mj-lt"/>
              </a:rPr>
              <a:t>Values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% Complete</a:t>
            </a:r>
            <a:endParaRPr lang="en-US" sz="2400" dirty="0">
              <a:latin typeface="+mj-lt"/>
            </a:endParaRP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% In </a:t>
            </a:r>
            <a:r>
              <a:rPr lang="en-US" sz="2400" dirty="0" smtClean="0">
                <a:latin typeface="+mj-lt"/>
              </a:rPr>
              <a:t>Range (Min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Max) </a:t>
            </a:r>
            <a:endParaRPr lang="en-US" sz="2400" dirty="0">
              <a:latin typeface="+mj-lt"/>
            </a:endParaRP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Mean</a:t>
            </a:r>
            <a:r>
              <a:rPr lang="en-US" sz="2400" dirty="0">
                <a:latin typeface="+mj-lt"/>
              </a:rPr>
              <a:t>, Mode, Standard Deviation, Skewness, </a:t>
            </a:r>
            <a:r>
              <a:rPr lang="en-US" sz="2400" dirty="0" smtClean="0">
                <a:latin typeface="+mj-lt"/>
              </a:rPr>
              <a:t>Sum</a:t>
            </a:r>
            <a:endParaRPr lang="en-US" sz="2400" dirty="0">
              <a:latin typeface="+mj-lt"/>
            </a:endParaRP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% Discrete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Text Patterns, Misspelling, Varying Value Duplicates</a:t>
            </a:r>
          </a:p>
        </p:txBody>
      </p:sp>
    </p:spTree>
    <p:extLst>
      <p:ext uri="{BB962C8B-B14F-4D97-AF65-F5344CB8AC3E}">
        <p14:creationId xmlns:p14="http://schemas.microsoft.com/office/powerpoint/2010/main" val="5981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0"/>
            <a:ext cx="838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228600"/>
            <a:ext cx="80772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Profile to Know </a:t>
            </a:r>
            <a:r>
              <a: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Limitations </a:t>
            </a:r>
            <a:r>
              <a: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 your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</a:t>
            </a:r>
            <a:endParaRPr lang="en-US" sz="3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296" y="1231880"/>
            <a:ext cx="8077200" cy="4708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Between Data Elements and Tables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Relational Integrity</a:t>
            </a:r>
          </a:p>
          <a:p>
            <a:pPr marL="11430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% Unique Identifier Match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Collecting Data Over Time</a:t>
            </a: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Reasonableness</a:t>
            </a: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Trending</a:t>
            </a: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Unexpected Variation</a:t>
            </a:r>
          </a:p>
          <a:p>
            <a:pPr marL="11430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Did Something Break in </a:t>
            </a:r>
            <a:r>
              <a:rPr lang="en-US" sz="2000" dirty="0"/>
              <a:t>t</a:t>
            </a:r>
            <a:r>
              <a:rPr lang="en-US" sz="2000" dirty="0" smtClean="0"/>
              <a:t>he Data Process?</a:t>
            </a:r>
          </a:p>
          <a:p>
            <a:pPr marL="1143000" lvl="1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Basic Statistics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Paired t-test for Change Over Time</a:t>
            </a:r>
          </a:p>
          <a:p>
            <a:pPr marL="685800" indent="-34290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79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IQI (REC) - PP Presentation Master Template -mmm dec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QI (REC) - PP Presentation Master Template -mmm dec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C41CA3A6D7B48883EDD2818449214" ma:contentTypeVersion="0" ma:contentTypeDescription="Create a new document." ma:contentTypeScope="" ma:versionID="12074c1831f611ece8f02803e62250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0EE1DC-1533-4923-A49D-75D372BAF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F193D7-DA95-4391-B93B-BE14A2803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85F6EB-295E-4ADC-9AB0-9655F9335640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RIQI (currentcare) - PP Presentation Master Template - 11-Aug-2011</Template>
  <TotalTime>16293</TotalTime>
  <Words>562</Words>
  <Application>Microsoft Office PowerPoint</Application>
  <PresentationFormat>On-screen Show (4:3)</PresentationFormat>
  <Paragraphs>214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1_RIQI (REC) - PP Presentation Master Template -mmm dec 2011</vt:lpstr>
      <vt:lpstr>RIQI (REC) - PP Presentation Master Template -mmm dec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Examples</vt:lpstr>
      <vt:lpstr>PowerPoint Presentation</vt:lpstr>
      <vt:lpstr>PowerPoint Presentation</vt:lpstr>
      <vt:lpstr>PowerPoint Presentation</vt:lpstr>
    </vt:vector>
  </TitlesOfParts>
  <Company>Rhode Island Quality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Martins</dc:creator>
  <cp:lastModifiedBy>Campbell, Susanne</cp:lastModifiedBy>
  <cp:revision>152</cp:revision>
  <cp:lastPrinted>2014-12-18T17:05:10Z</cp:lastPrinted>
  <dcterms:created xsi:type="dcterms:W3CDTF">2014-09-19T12:14:33Z</dcterms:created>
  <dcterms:modified xsi:type="dcterms:W3CDTF">2016-10-17T22:00:41Z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0x010100E67C41CA3A6D7B48883EDD2818449214</vt:lpwstr>
  </property>
</Properties>
</file>