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82" y="-1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1/26/2017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1/26/2017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401783"/>
            <a:ext cx="8791575" cy="817418"/>
          </a:xfrm>
        </p:spPr>
        <p:txBody>
          <a:bodyPr/>
          <a:lstStyle/>
          <a:p>
            <a:pPr algn="ctr"/>
            <a:r>
              <a:rPr lang="en-US" b="1" dirty="0">
                <a:solidFill>
                  <a:srgbClr val="002060"/>
                </a:solidFill>
              </a:rPr>
              <a:t>East Greenwich Pediatrics</a:t>
            </a:r>
          </a:p>
        </p:txBody>
      </p:sp>
      <p:sp>
        <p:nvSpPr>
          <p:cNvPr id="3" name="Subtitle 2"/>
          <p:cNvSpPr>
            <a:spLocks noGrp="1"/>
          </p:cNvSpPr>
          <p:nvPr>
            <p:ph type="subTitle" idx="1"/>
          </p:nvPr>
        </p:nvSpPr>
        <p:spPr>
          <a:xfrm>
            <a:off x="1876424" y="1219201"/>
            <a:ext cx="9764591" cy="4038599"/>
          </a:xfrm>
        </p:spPr>
        <p:txBody>
          <a:bodyPr>
            <a:normAutofit/>
          </a:bodyPr>
          <a:lstStyle/>
          <a:p>
            <a:pPr algn="ctr"/>
            <a:r>
              <a:rPr lang="en-US" sz="3600" dirty="0">
                <a:solidFill>
                  <a:schemeClr val="tx1"/>
                </a:solidFill>
              </a:rPr>
              <a:t>Method of Qualifying High Risk Patients</a:t>
            </a:r>
          </a:p>
          <a:p>
            <a:pPr algn="ctr"/>
            <a:r>
              <a:rPr lang="en-US" sz="3600" dirty="0">
                <a:solidFill>
                  <a:schemeClr val="tx1"/>
                </a:solidFill>
              </a:rPr>
              <a:t>Presented by Dr. Peter </a:t>
            </a:r>
            <a:r>
              <a:rPr lang="en-US" sz="3600" dirty="0" err="1">
                <a:solidFill>
                  <a:schemeClr val="tx1"/>
                </a:solidFill>
              </a:rPr>
              <a:t>Pogacar</a:t>
            </a:r>
            <a:r>
              <a:rPr lang="en-US" sz="3600" dirty="0">
                <a:solidFill>
                  <a:schemeClr val="tx1"/>
                </a:solidFill>
              </a:rPr>
              <a:t> </a:t>
            </a:r>
          </a:p>
          <a:p>
            <a:pPr algn="ctr"/>
            <a:r>
              <a:rPr lang="en-US" sz="3600" dirty="0">
                <a:solidFill>
                  <a:schemeClr val="tx1"/>
                </a:solidFill>
              </a:rPr>
              <a:t>And Linda Hughes, BSW, MA, Care Manager</a:t>
            </a:r>
          </a:p>
          <a:p>
            <a:pPr algn="ctr"/>
            <a:endParaRPr lang="en-US" sz="3600" dirty="0">
              <a:solidFill>
                <a:schemeClr val="tx1"/>
              </a:solidFill>
            </a:endParaRPr>
          </a:p>
        </p:txBody>
      </p:sp>
      <p:pic>
        <p:nvPicPr>
          <p:cNvPr id="5" name="Picture 4"/>
          <p:cNvPicPr>
            <a:picLocks noChangeAspect="1"/>
          </p:cNvPicPr>
          <p:nvPr/>
        </p:nvPicPr>
        <p:blipFill>
          <a:blip r:embed="rId2"/>
          <a:stretch>
            <a:fillRect/>
          </a:stretch>
        </p:blipFill>
        <p:spPr>
          <a:xfrm>
            <a:off x="4433455" y="3879273"/>
            <a:ext cx="4752110" cy="1932442"/>
          </a:xfrm>
          <a:prstGeom prst="rect">
            <a:avLst/>
          </a:prstGeom>
        </p:spPr>
      </p:pic>
    </p:spTree>
    <p:extLst>
      <p:ext uri="{BB962C8B-B14F-4D97-AF65-F5344CB8AC3E}">
        <p14:creationId xmlns:p14="http://schemas.microsoft.com/office/powerpoint/2010/main" val="1967789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791570"/>
            <a:ext cx="9905998" cy="600502"/>
          </a:xfrm>
        </p:spPr>
        <p:txBody>
          <a:bodyPr>
            <a:normAutofit fontScale="90000"/>
          </a:bodyPr>
          <a:lstStyle/>
          <a:p>
            <a:pPr algn="ctr"/>
            <a:r>
              <a:rPr lang="en-US" dirty="0">
                <a:solidFill>
                  <a:srgbClr val="002060"/>
                </a:solidFill>
              </a:rPr>
              <a:t> </a:t>
            </a:r>
            <a:r>
              <a:rPr lang="en-US" b="1" dirty="0">
                <a:solidFill>
                  <a:srgbClr val="002060"/>
                </a:solidFill>
              </a:rPr>
              <a:t>mental health issues and school issues</a:t>
            </a:r>
            <a:r>
              <a:rPr lang="en-US" dirty="0">
                <a:solidFill>
                  <a:srgbClr val="002060"/>
                </a:solidFill>
              </a:rPr>
              <a:t>.</a:t>
            </a:r>
            <a:br>
              <a:rPr lang="en-US" dirty="0">
                <a:solidFill>
                  <a:srgbClr val="002060"/>
                </a:solidFill>
              </a:rPr>
            </a:br>
            <a:endParaRPr lang="en-US" dirty="0">
              <a:solidFill>
                <a:srgbClr val="002060"/>
              </a:solidFill>
            </a:endParaRPr>
          </a:p>
        </p:txBody>
      </p:sp>
      <p:sp>
        <p:nvSpPr>
          <p:cNvPr id="3" name="Content Placeholder 2"/>
          <p:cNvSpPr>
            <a:spLocks noGrp="1"/>
          </p:cNvSpPr>
          <p:nvPr>
            <p:ph idx="1"/>
          </p:nvPr>
        </p:nvSpPr>
        <p:spPr>
          <a:xfrm>
            <a:off x="1141412" y="1269242"/>
            <a:ext cx="9905999" cy="5336274"/>
          </a:xfrm>
        </p:spPr>
        <p:txBody>
          <a:bodyPr>
            <a:normAutofit/>
          </a:bodyPr>
          <a:lstStyle/>
          <a:p>
            <a:pPr marL="0" indent="0">
              <a:buNone/>
            </a:pPr>
            <a:r>
              <a:rPr lang="en-US" sz="3200" dirty="0"/>
              <a:t>Research has shown that ADHD can have co-morbid conditions, but is it possible that the additional mental health issues are caused by school failure and low self-esteem? By providing services to secure educational accommodations to maximize success through 504 Plans </a:t>
            </a:r>
          </a:p>
          <a:p>
            <a:pPr marL="0" indent="0">
              <a:buNone/>
            </a:pPr>
            <a:r>
              <a:rPr lang="en-US" sz="3200" dirty="0"/>
              <a:t>as soon as diagnosed, can future </a:t>
            </a:r>
          </a:p>
          <a:p>
            <a:pPr marL="0" indent="0">
              <a:buNone/>
            </a:pPr>
            <a:r>
              <a:rPr lang="en-US" sz="3200" dirty="0"/>
              <a:t>mental health issues be prevented?</a:t>
            </a:r>
          </a:p>
          <a:p>
            <a:pPr marL="0" indent="0">
              <a:buNone/>
            </a:pPr>
            <a:endParaRPr lang="en-US" sz="3200" dirty="0"/>
          </a:p>
          <a:p>
            <a:pPr marL="0" indent="0">
              <a:buNone/>
            </a:pPr>
            <a:endParaRPr lang="en-US" sz="3200" dirty="0"/>
          </a:p>
        </p:txBody>
      </p:sp>
      <p:pic>
        <p:nvPicPr>
          <p:cNvPr id="4" name="Picture 3"/>
          <p:cNvPicPr>
            <a:picLocks noChangeAspect="1"/>
          </p:cNvPicPr>
          <p:nvPr/>
        </p:nvPicPr>
        <p:blipFill>
          <a:blip r:embed="rId2"/>
          <a:stretch>
            <a:fillRect/>
          </a:stretch>
        </p:blipFill>
        <p:spPr>
          <a:xfrm>
            <a:off x="7620000" y="3796146"/>
            <a:ext cx="4471207" cy="2809370"/>
          </a:xfrm>
          <a:prstGeom prst="rect">
            <a:avLst/>
          </a:prstGeom>
        </p:spPr>
      </p:pic>
    </p:spTree>
    <p:extLst>
      <p:ext uri="{BB962C8B-B14F-4D97-AF65-F5344CB8AC3E}">
        <p14:creationId xmlns:p14="http://schemas.microsoft.com/office/powerpoint/2010/main" val="1502794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582485"/>
          </a:xfrm>
        </p:spPr>
        <p:txBody>
          <a:bodyPr>
            <a:noAutofit/>
          </a:bodyPr>
          <a:lstStyle/>
          <a:p>
            <a:pPr algn="ctr"/>
            <a:r>
              <a:rPr lang="en-US" b="1" dirty="0">
                <a:solidFill>
                  <a:srgbClr val="002060"/>
                </a:solidFill>
              </a:rPr>
              <a:t>Provision of high risk services not only saves money, but it can greatly improve a child’s quality of life and mental health.</a:t>
            </a:r>
          </a:p>
        </p:txBody>
      </p:sp>
      <p:sp>
        <p:nvSpPr>
          <p:cNvPr id="3" name="Content Placeholder 2"/>
          <p:cNvSpPr>
            <a:spLocks noGrp="1"/>
          </p:cNvSpPr>
          <p:nvPr>
            <p:ph idx="1"/>
          </p:nvPr>
        </p:nvSpPr>
        <p:spPr>
          <a:xfrm>
            <a:off x="1141412" y="2078181"/>
            <a:ext cx="9905999" cy="3713019"/>
          </a:xfrm>
        </p:spPr>
        <p:txBody>
          <a:bodyPr>
            <a:normAutofit/>
          </a:bodyPr>
          <a:lstStyle/>
          <a:p>
            <a:r>
              <a:rPr lang="en-US" sz="3200" dirty="0"/>
              <a:t>Questions?</a:t>
            </a:r>
          </a:p>
          <a:p>
            <a:r>
              <a:rPr lang="en-US" sz="3200" dirty="0"/>
              <a:t>Answers?</a:t>
            </a:r>
          </a:p>
          <a:p>
            <a:r>
              <a:rPr lang="en-US" sz="3200" dirty="0"/>
              <a:t>Suggestions?</a:t>
            </a:r>
          </a:p>
          <a:p>
            <a:r>
              <a:rPr lang="en-US" sz="3200" dirty="0"/>
              <a:t>Thoughts?</a:t>
            </a:r>
          </a:p>
        </p:txBody>
      </p:sp>
      <p:pic>
        <p:nvPicPr>
          <p:cNvPr id="4" name="Picture 3"/>
          <p:cNvPicPr>
            <a:picLocks noChangeAspect="1"/>
          </p:cNvPicPr>
          <p:nvPr/>
        </p:nvPicPr>
        <p:blipFill>
          <a:blip r:embed="rId2"/>
          <a:stretch>
            <a:fillRect/>
          </a:stretch>
        </p:blipFill>
        <p:spPr>
          <a:xfrm>
            <a:off x="4798434" y="2299854"/>
            <a:ext cx="5661747" cy="3491346"/>
          </a:xfrm>
          <a:prstGeom prst="rect">
            <a:avLst/>
          </a:prstGeom>
        </p:spPr>
      </p:pic>
    </p:spTree>
    <p:extLst>
      <p:ext uri="{BB962C8B-B14F-4D97-AF65-F5344CB8AC3E}">
        <p14:creationId xmlns:p14="http://schemas.microsoft.com/office/powerpoint/2010/main" val="2348766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1473958"/>
          </a:xfrm>
        </p:spPr>
        <p:txBody>
          <a:bodyPr>
            <a:normAutofit fontScale="90000"/>
          </a:bodyPr>
          <a:lstStyle/>
          <a:p>
            <a:pPr algn="ctr"/>
            <a:r>
              <a:rPr lang="en-US" sz="6000" dirty="0"/>
              <a:t>Previous High Risk Children</a:t>
            </a:r>
          </a:p>
        </p:txBody>
      </p:sp>
      <p:sp>
        <p:nvSpPr>
          <p:cNvPr id="3" name="Content Placeholder 2"/>
          <p:cNvSpPr>
            <a:spLocks noGrp="1"/>
          </p:cNvSpPr>
          <p:nvPr>
            <p:ph idx="1"/>
          </p:nvPr>
        </p:nvSpPr>
        <p:spPr>
          <a:xfrm>
            <a:off x="1141412" y="1066800"/>
            <a:ext cx="9905999" cy="5181601"/>
          </a:xfrm>
        </p:spPr>
        <p:txBody>
          <a:bodyPr>
            <a:noAutofit/>
          </a:bodyPr>
          <a:lstStyle/>
          <a:p>
            <a:pPr marL="457200" lvl="1" indent="0" algn="ctr">
              <a:buNone/>
            </a:pPr>
            <a:r>
              <a:rPr lang="en-US" sz="3600" b="1" dirty="0">
                <a:solidFill>
                  <a:schemeClr val="accent5">
                    <a:lumMod val="50000"/>
                  </a:schemeClr>
                </a:solidFill>
              </a:rPr>
              <a:t>Using Medical Cost as a Determinant</a:t>
            </a:r>
          </a:p>
          <a:p>
            <a:pPr lvl="1"/>
            <a:r>
              <a:rPr lang="en-US" sz="3600" dirty="0"/>
              <a:t>Some of the children with the highest medical expenses, such as children with leukemia and cancer, are involved with the </a:t>
            </a:r>
          </a:p>
          <a:p>
            <a:pPr marL="457200" lvl="1" indent="0">
              <a:buNone/>
            </a:pPr>
            <a:r>
              <a:rPr lang="en-US" sz="3600" dirty="0"/>
              <a:t>  Rainbow Clinic </a:t>
            </a:r>
          </a:p>
          <a:p>
            <a:pPr marL="457200" lvl="1" indent="0">
              <a:buNone/>
            </a:pPr>
            <a:r>
              <a:rPr lang="en-US" sz="3600" dirty="0"/>
              <a:t>  providing all services.  </a:t>
            </a:r>
          </a:p>
          <a:p>
            <a:pPr lvl="1"/>
            <a:endParaRPr lang="en-US" sz="3600" dirty="0"/>
          </a:p>
          <a:p>
            <a:pPr lvl="1"/>
            <a:endParaRPr lang="en-US" dirty="0"/>
          </a:p>
        </p:txBody>
      </p:sp>
      <p:pic>
        <p:nvPicPr>
          <p:cNvPr id="5" name="Picture 4"/>
          <p:cNvPicPr>
            <a:picLocks noChangeAspect="1"/>
          </p:cNvPicPr>
          <p:nvPr/>
        </p:nvPicPr>
        <p:blipFill>
          <a:blip r:embed="rId2"/>
          <a:stretch>
            <a:fillRect/>
          </a:stretch>
        </p:blipFill>
        <p:spPr>
          <a:xfrm>
            <a:off x="6449601" y="3941930"/>
            <a:ext cx="4263891" cy="1994846"/>
          </a:xfrm>
          <a:prstGeom prst="rect">
            <a:avLst/>
          </a:prstGeom>
        </p:spPr>
      </p:pic>
    </p:spTree>
    <p:extLst>
      <p:ext uri="{BB962C8B-B14F-4D97-AF65-F5344CB8AC3E}">
        <p14:creationId xmlns:p14="http://schemas.microsoft.com/office/powerpoint/2010/main" val="45544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968990"/>
            <a:ext cx="9905998" cy="395785"/>
          </a:xfrm>
        </p:spPr>
        <p:txBody>
          <a:bodyPr>
            <a:normAutofit fontScale="90000"/>
          </a:bodyPr>
          <a:lstStyle/>
          <a:p>
            <a:pPr algn="ctr"/>
            <a:r>
              <a:rPr lang="en-US" b="1" dirty="0">
                <a:solidFill>
                  <a:schemeClr val="accent5">
                    <a:lumMod val="50000"/>
                  </a:schemeClr>
                </a:solidFill>
              </a:rPr>
              <a:t>Using Medical Cost as a Determinant</a:t>
            </a:r>
            <a:r>
              <a:rPr lang="en-US" sz="6000" dirty="0">
                <a:solidFill>
                  <a:schemeClr val="accent5">
                    <a:lumMod val="50000"/>
                  </a:schemeClr>
                </a:solidFill>
              </a:rPr>
              <a:t/>
            </a:r>
            <a:br>
              <a:rPr lang="en-US" sz="6000" dirty="0">
                <a:solidFill>
                  <a:schemeClr val="accent5">
                    <a:lumMod val="50000"/>
                  </a:schemeClr>
                </a:solidFill>
              </a:rPr>
            </a:br>
            <a:endParaRPr lang="en-US" sz="6000" dirty="0"/>
          </a:p>
        </p:txBody>
      </p:sp>
      <p:sp>
        <p:nvSpPr>
          <p:cNvPr id="3" name="Content Placeholder 2"/>
          <p:cNvSpPr>
            <a:spLocks noGrp="1"/>
          </p:cNvSpPr>
          <p:nvPr>
            <p:ph idx="1"/>
          </p:nvPr>
        </p:nvSpPr>
        <p:spPr>
          <a:xfrm>
            <a:off x="1141412" y="1241946"/>
            <a:ext cx="9905999" cy="4549255"/>
          </a:xfrm>
        </p:spPr>
        <p:txBody>
          <a:bodyPr>
            <a:normAutofit/>
          </a:bodyPr>
          <a:lstStyle/>
          <a:p>
            <a:r>
              <a:rPr lang="en-US" sz="3600" dirty="0"/>
              <a:t>By the time the medical expenses have been documented, the crisis is over and the patient is well.  Examples are children who have appendicitis or surgery for broken bones.   </a:t>
            </a:r>
          </a:p>
        </p:txBody>
      </p:sp>
      <p:pic>
        <p:nvPicPr>
          <p:cNvPr id="4" name="Picture 3"/>
          <p:cNvPicPr>
            <a:picLocks noChangeAspect="1"/>
          </p:cNvPicPr>
          <p:nvPr/>
        </p:nvPicPr>
        <p:blipFill>
          <a:blip r:embed="rId2"/>
          <a:stretch>
            <a:fillRect/>
          </a:stretch>
        </p:blipFill>
        <p:spPr>
          <a:xfrm>
            <a:off x="6947745" y="3616864"/>
            <a:ext cx="2851348" cy="2447293"/>
          </a:xfrm>
          <a:prstGeom prst="rect">
            <a:avLst/>
          </a:prstGeom>
        </p:spPr>
      </p:pic>
    </p:spTree>
    <p:extLst>
      <p:ext uri="{BB962C8B-B14F-4D97-AF65-F5344CB8AC3E}">
        <p14:creationId xmlns:p14="http://schemas.microsoft.com/office/powerpoint/2010/main" val="1524722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805217"/>
            <a:ext cx="9905998" cy="723331"/>
          </a:xfrm>
        </p:spPr>
        <p:txBody>
          <a:bodyPr>
            <a:normAutofit fontScale="90000"/>
          </a:bodyPr>
          <a:lstStyle/>
          <a:p>
            <a:pPr algn="ctr"/>
            <a:r>
              <a:rPr lang="en-US" b="1" dirty="0">
                <a:solidFill>
                  <a:schemeClr val="accent5">
                    <a:lumMod val="50000"/>
                  </a:schemeClr>
                </a:solidFill>
              </a:rPr>
              <a:t>Using Medical Cost as a Determinant</a:t>
            </a:r>
            <a:r>
              <a:rPr lang="en-US" sz="6000" b="1" dirty="0">
                <a:solidFill>
                  <a:schemeClr val="accent5">
                    <a:lumMod val="50000"/>
                  </a:schemeClr>
                </a:solidFill>
              </a:rPr>
              <a:t/>
            </a:r>
            <a:br>
              <a:rPr lang="en-US" sz="6000" b="1" dirty="0">
                <a:solidFill>
                  <a:schemeClr val="accent5">
                    <a:lumMod val="50000"/>
                  </a:schemeClr>
                </a:solidFill>
              </a:rPr>
            </a:br>
            <a:endParaRPr lang="en-US" sz="6000" b="1" dirty="0"/>
          </a:p>
        </p:txBody>
      </p:sp>
      <p:sp>
        <p:nvSpPr>
          <p:cNvPr id="3" name="Content Placeholder 2"/>
          <p:cNvSpPr>
            <a:spLocks noGrp="1"/>
          </p:cNvSpPr>
          <p:nvPr>
            <p:ph idx="1"/>
          </p:nvPr>
        </p:nvSpPr>
        <p:spPr>
          <a:xfrm>
            <a:off x="1141412" y="1815151"/>
            <a:ext cx="9905999" cy="3976049"/>
          </a:xfrm>
        </p:spPr>
        <p:txBody>
          <a:bodyPr>
            <a:normAutofit/>
          </a:bodyPr>
          <a:lstStyle/>
          <a:p>
            <a:r>
              <a:rPr lang="en-US" sz="3600" dirty="0"/>
              <a:t>Premature infants can have very high expenses which seem to stay on their records even </a:t>
            </a:r>
          </a:p>
          <a:p>
            <a:pPr marL="0" indent="0">
              <a:buNone/>
            </a:pPr>
            <a:r>
              <a:rPr lang="en-US" sz="3600" dirty="0"/>
              <a:t>  as they age gracefully.</a:t>
            </a:r>
          </a:p>
          <a:p>
            <a:endParaRPr lang="en-US" sz="3200" dirty="0"/>
          </a:p>
          <a:p>
            <a:endParaRPr lang="en-US" sz="3200" dirty="0"/>
          </a:p>
          <a:p>
            <a:endParaRPr lang="en-US" sz="3200" dirty="0"/>
          </a:p>
          <a:p>
            <a:endParaRPr lang="en-US" sz="3200" dirty="0"/>
          </a:p>
        </p:txBody>
      </p:sp>
      <p:pic>
        <p:nvPicPr>
          <p:cNvPr id="4" name="Picture 3"/>
          <p:cNvPicPr>
            <a:picLocks noChangeAspect="1"/>
          </p:cNvPicPr>
          <p:nvPr/>
        </p:nvPicPr>
        <p:blipFill>
          <a:blip r:embed="rId2"/>
          <a:stretch>
            <a:fillRect/>
          </a:stretch>
        </p:blipFill>
        <p:spPr>
          <a:xfrm>
            <a:off x="5548968" y="3574473"/>
            <a:ext cx="4816054" cy="2216727"/>
          </a:xfrm>
          <a:prstGeom prst="rect">
            <a:avLst/>
          </a:prstGeom>
        </p:spPr>
      </p:pic>
    </p:spTree>
    <p:extLst>
      <p:ext uri="{BB962C8B-B14F-4D97-AF65-F5344CB8AC3E}">
        <p14:creationId xmlns:p14="http://schemas.microsoft.com/office/powerpoint/2010/main" val="327090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8365"/>
            <a:ext cx="9905998" cy="1433014"/>
          </a:xfrm>
        </p:spPr>
        <p:txBody>
          <a:bodyPr>
            <a:noAutofit/>
          </a:bodyPr>
          <a:lstStyle/>
          <a:p>
            <a:pPr algn="ctr"/>
            <a:r>
              <a:rPr lang="en-US" dirty="0"/>
              <a:t>East Greenwich Pediatrics Method of Determining High Risk Patients</a:t>
            </a:r>
          </a:p>
        </p:txBody>
      </p:sp>
      <p:sp>
        <p:nvSpPr>
          <p:cNvPr id="3" name="Content Placeholder 2"/>
          <p:cNvSpPr>
            <a:spLocks noGrp="1"/>
          </p:cNvSpPr>
          <p:nvPr>
            <p:ph idx="1"/>
          </p:nvPr>
        </p:nvSpPr>
        <p:spPr>
          <a:xfrm>
            <a:off x="1141412" y="1651379"/>
            <a:ext cx="9905999" cy="4599296"/>
          </a:xfrm>
        </p:spPr>
        <p:txBody>
          <a:bodyPr>
            <a:normAutofit fontScale="25000" lnSpcReduction="20000"/>
          </a:bodyPr>
          <a:lstStyle/>
          <a:p>
            <a:pPr marL="0" indent="0" algn="ctr">
              <a:buNone/>
            </a:pPr>
            <a:r>
              <a:rPr lang="en-US" sz="14400" b="1" dirty="0">
                <a:solidFill>
                  <a:srgbClr val="002060"/>
                </a:solidFill>
              </a:rPr>
              <a:t>High risk patients are referred to the Care Manager</a:t>
            </a:r>
          </a:p>
          <a:p>
            <a:pPr algn="ctr">
              <a:buFont typeface="Wingdings" panose="05000000000000000000" pitchFamily="2" charset="2"/>
              <a:buChar char="ü"/>
            </a:pPr>
            <a:r>
              <a:rPr lang="en-US" sz="12800" dirty="0"/>
              <a:t>During office visits</a:t>
            </a:r>
          </a:p>
          <a:p>
            <a:pPr algn="ctr">
              <a:buFont typeface="Wingdings" panose="05000000000000000000" pitchFamily="2" charset="2"/>
              <a:buChar char="ü"/>
            </a:pPr>
            <a:r>
              <a:rPr lang="en-US" sz="12800" dirty="0"/>
              <a:t>Follow up on children who have mental health issues</a:t>
            </a:r>
          </a:p>
          <a:p>
            <a:pPr algn="ctr">
              <a:buFont typeface="Wingdings" panose="05000000000000000000" pitchFamily="2" charset="2"/>
              <a:buChar char="ü"/>
            </a:pPr>
            <a:r>
              <a:rPr lang="en-US" sz="12800" dirty="0"/>
              <a:t>Follow up on phone calls after emergency room visits</a:t>
            </a:r>
          </a:p>
          <a:p>
            <a:pPr algn="ctr">
              <a:buFont typeface="Wingdings" panose="05000000000000000000" pitchFamily="2" charset="2"/>
              <a:buChar char="ü"/>
            </a:pPr>
            <a:r>
              <a:rPr lang="en-US" sz="12800" dirty="0"/>
              <a:t>If pediatrician has any concerns regarding medical issues</a:t>
            </a:r>
          </a:p>
          <a:p>
            <a:pPr algn="ctr">
              <a:buFont typeface="Wingdings" panose="05000000000000000000" pitchFamily="2" charset="2"/>
              <a:buChar char="ü"/>
            </a:pPr>
            <a:r>
              <a:rPr lang="en-US" sz="12800" dirty="0"/>
              <a:t>To assist with applications for Katie Beckett, PASS, CNA</a:t>
            </a:r>
          </a:p>
          <a:p>
            <a:pPr marL="0" indent="0" algn="ctr">
              <a:buNone/>
            </a:pPr>
            <a:endParaRPr lang="en-US" sz="9600" dirty="0">
              <a:solidFill>
                <a:schemeClr val="accent5">
                  <a:lumMod val="50000"/>
                </a:schemeClr>
              </a:solidFill>
            </a:endParaRPr>
          </a:p>
          <a:p>
            <a:pPr marL="0" indent="0" algn="ctr">
              <a:buNone/>
            </a:pPr>
            <a:endParaRPr lang="en-US" sz="3600" dirty="0">
              <a:solidFill>
                <a:schemeClr val="accent5">
                  <a:lumMod val="50000"/>
                </a:schemeClr>
              </a:solidFill>
            </a:endParaRPr>
          </a:p>
          <a:p>
            <a:endParaRPr lang="en-US" sz="3600" dirty="0">
              <a:solidFill>
                <a:schemeClr val="accent5">
                  <a:lumMod val="50000"/>
                </a:schemeClr>
              </a:solidFill>
            </a:endParaRPr>
          </a:p>
          <a:p>
            <a:pPr marL="0" indent="0">
              <a:buNone/>
            </a:pPr>
            <a:endParaRPr lang="en-US" sz="3600" dirty="0">
              <a:solidFill>
                <a:schemeClr val="accent5">
                  <a:lumMod val="50000"/>
                </a:schemeClr>
              </a:solidFill>
            </a:endParaRPr>
          </a:p>
          <a:p>
            <a:pPr marL="0" indent="0">
              <a:buNone/>
            </a:pPr>
            <a:r>
              <a:rPr lang="en-US" sz="3600" dirty="0">
                <a:solidFill>
                  <a:schemeClr val="accent5">
                    <a:lumMod val="50000"/>
                  </a:schemeClr>
                </a:solidFill>
              </a:rPr>
              <a:t>                                </a:t>
            </a:r>
          </a:p>
        </p:txBody>
      </p:sp>
    </p:spTree>
    <p:extLst>
      <p:ext uri="{BB962C8B-B14F-4D97-AF65-F5344CB8AC3E}">
        <p14:creationId xmlns:p14="http://schemas.microsoft.com/office/powerpoint/2010/main" val="78369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41194"/>
            <a:ext cx="9905998" cy="1119116"/>
          </a:xfrm>
        </p:spPr>
        <p:txBody>
          <a:bodyPr/>
          <a:lstStyle/>
          <a:p>
            <a:pPr algn="ctr"/>
            <a:r>
              <a:rPr lang="en-US" b="1" dirty="0">
                <a:solidFill>
                  <a:srgbClr val="002060"/>
                </a:solidFill>
              </a:rPr>
              <a:t>Types of Patients</a:t>
            </a:r>
          </a:p>
        </p:txBody>
      </p:sp>
      <p:sp>
        <p:nvSpPr>
          <p:cNvPr id="3" name="Content Placeholder 2"/>
          <p:cNvSpPr>
            <a:spLocks noGrp="1"/>
          </p:cNvSpPr>
          <p:nvPr>
            <p:ph idx="1"/>
          </p:nvPr>
        </p:nvSpPr>
        <p:spPr>
          <a:xfrm>
            <a:off x="1141412" y="1460310"/>
            <a:ext cx="9905999" cy="4330891"/>
          </a:xfrm>
        </p:spPr>
        <p:txBody>
          <a:bodyPr>
            <a:normAutofit lnSpcReduction="10000"/>
          </a:bodyPr>
          <a:lstStyle/>
          <a:p>
            <a:r>
              <a:rPr lang="en-US" sz="3200" dirty="0"/>
              <a:t>Patients who have chronic medical conditions, such as cerebral palsy or severe developmental delay, for whom ancillary services stabilize home life through the provision of diapers, CNAs, Katie Beckett, respite and PASS services. These services save money by </a:t>
            </a:r>
          </a:p>
          <a:p>
            <a:pPr marL="0" indent="0">
              <a:buNone/>
            </a:pPr>
            <a:r>
              <a:rPr lang="en-US" sz="3200" dirty="0"/>
              <a:t>  preventing hospitalizations or </a:t>
            </a:r>
          </a:p>
          <a:p>
            <a:pPr marL="0" indent="0">
              <a:buNone/>
            </a:pPr>
            <a:r>
              <a:rPr lang="en-US" sz="3200" dirty="0"/>
              <a:t>  residential placements.</a:t>
            </a:r>
          </a:p>
          <a:p>
            <a:endParaRPr lang="en-US" dirty="0"/>
          </a:p>
        </p:txBody>
      </p:sp>
      <p:pic>
        <p:nvPicPr>
          <p:cNvPr id="4" name="Picture 3"/>
          <p:cNvPicPr>
            <a:picLocks noChangeAspect="1"/>
          </p:cNvPicPr>
          <p:nvPr/>
        </p:nvPicPr>
        <p:blipFill>
          <a:blip r:embed="rId2"/>
          <a:stretch>
            <a:fillRect/>
          </a:stretch>
        </p:blipFill>
        <p:spPr>
          <a:xfrm>
            <a:off x="7873355" y="3795216"/>
            <a:ext cx="2840138" cy="2127912"/>
          </a:xfrm>
          <a:prstGeom prst="rect">
            <a:avLst/>
          </a:prstGeom>
        </p:spPr>
      </p:pic>
    </p:spTree>
    <p:extLst>
      <p:ext uri="{BB962C8B-B14F-4D97-AF65-F5344CB8AC3E}">
        <p14:creationId xmlns:p14="http://schemas.microsoft.com/office/powerpoint/2010/main" val="1319326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295882"/>
          </a:xfrm>
        </p:spPr>
        <p:txBody>
          <a:bodyPr>
            <a:noAutofit/>
          </a:bodyPr>
          <a:lstStyle/>
          <a:p>
            <a:pPr algn="ctr"/>
            <a:r>
              <a:rPr lang="en-US" b="1" dirty="0">
                <a:solidFill>
                  <a:srgbClr val="002060"/>
                </a:solidFill>
              </a:rPr>
              <a:t>Post Partum Depression</a:t>
            </a:r>
          </a:p>
        </p:txBody>
      </p:sp>
      <p:sp>
        <p:nvSpPr>
          <p:cNvPr id="3" name="Content Placeholder 2"/>
          <p:cNvSpPr>
            <a:spLocks noGrp="1"/>
          </p:cNvSpPr>
          <p:nvPr>
            <p:ph idx="1"/>
          </p:nvPr>
        </p:nvSpPr>
        <p:spPr>
          <a:xfrm>
            <a:off x="1141412" y="1337481"/>
            <a:ext cx="9905999" cy="4453720"/>
          </a:xfrm>
        </p:spPr>
        <p:txBody>
          <a:bodyPr>
            <a:normAutofit/>
          </a:bodyPr>
          <a:lstStyle/>
          <a:p>
            <a:r>
              <a:rPr lang="en-US" sz="3200" dirty="0"/>
              <a:t>Moms who demonstrate post-partum depression on the Edinburg Scale or who are observed to have limited parenting skills. This saves money by establishing mother/child bond and teaching parenting skills to prevent future psychological and </a:t>
            </a:r>
          </a:p>
          <a:p>
            <a:pPr marL="0" indent="0">
              <a:buNone/>
            </a:pPr>
            <a:r>
              <a:rPr lang="en-US" sz="3200" dirty="0"/>
              <a:t>  developmental issues.</a:t>
            </a:r>
          </a:p>
          <a:p>
            <a:pPr marL="0" indent="0">
              <a:buNone/>
            </a:pPr>
            <a:endParaRPr lang="en-US" sz="3200" dirty="0"/>
          </a:p>
        </p:txBody>
      </p:sp>
      <p:pic>
        <p:nvPicPr>
          <p:cNvPr id="4" name="Picture 3"/>
          <p:cNvPicPr>
            <a:picLocks noChangeAspect="1"/>
          </p:cNvPicPr>
          <p:nvPr/>
        </p:nvPicPr>
        <p:blipFill>
          <a:blip r:embed="rId2"/>
          <a:stretch>
            <a:fillRect/>
          </a:stretch>
        </p:blipFill>
        <p:spPr>
          <a:xfrm>
            <a:off x="6449253" y="3845155"/>
            <a:ext cx="2466108" cy="2369127"/>
          </a:xfrm>
          <a:prstGeom prst="rect">
            <a:avLst/>
          </a:prstGeom>
        </p:spPr>
      </p:pic>
    </p:spTree>
    <p:extLst>
      <p:ext uri="{BB962C8B-B14F-4D97-AF65-F5344CB8AC3E}">
        <p14:creationId xmlns:p14="http://schemas.microsoft.com/office/powerpoint/2010/main" val="3967488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37327"/>
          </a:xfrm>
        </p:spPr>
        <p:txBody>
          <a:bodyPr>
            <a:normAutofit fontScale="90000"/>
          </a:bodyPr>
          <a:lstStyle/>
          <a:p>
            <a:pPr algn="ctr"/>
            <a:r>
              <a:rPr lang="en-US" dirty="0">
                <a:solidFill>
                  <a:srgbClr val="002060"/>
                </a:solidFill>
              </a:rPr>
              <a:t/>
            </a:r>
            <a:br>
              <a:rPr lang="en-US" dirty="0">
                <a:solidFill>
                  <a:srgbClr val="002060"/>
                </a:solidFill>
              </a:rPr>
            </a:br>
            <a:r>
              <a:rPr lang="en-US" b="1" dirty="0">
                <a:solidFill>
                  <a:srgbClr val="002060"/>
                </a:solidFill>
              </a:rPr>
              <a:t>Department of Children, Youth and Families</a:t>
            </a:r>
          </a:p>
        </p:txBody>
      </p:sp>
      <p:sp>
        <p:nvSpPr>
          <p:cNvPr id="3" name="Content Placeholder 2"/>
          <p:cNvSpPr>
            <a:spLocks noGrp="1"/>
          </p:cNvSpPr>
          <p:nvPr>
            <p:ph idx="1"/>
          </p:nvPr>
        </p:nvSpPr>
        <p:spPr>
          <a:xfrm>
            <a:off x="1141412" y="1665027"/>
            <a:ext cx="9905999" cy="4126175"/>
          </a:xfrm>
        </p:spPr>
        <p:txBody>
          <a:bodyPr>
            <a:normAutofit lnSpcReduction="10000"/>
          </a:bodyPr>
          <a:lstStyle/>
          <a:p>
            <a:r>
              <a:rPr lang="en-US" sz="3200" dirty="0"/>
              <a:t>Families who are involved with DCYF, being considered for a referral to DCYF,  or for whom we have made calls to DCYF with no action taking place. Money is save by  preventing child abuse, which can not only cause physical harm, but also psychologically affects </a:t>
            </a:r>
          </a:p>
          <a:p>
            <a:pPr marL="0" indent="0">
              <a:buNone/>
            </a:pPr>
            <a:r>
              <a:rPr lang="en-US" sz="3200" dirty="0"/>
              <a:t>  a child causing </a:t>
            </a:r>
          </a:p>
          <a:p>
            <a:pPr marL="0" indent="0">
              <a:buNone/>
            </a:pPr>
            <a:r>
              <a:rPr lang="en-US" dirty="0"/>
              <a:t>   </a:t>
            </a:r>
            <a:r>
              <a:rPr lang="en-US" sz="3200" dirty="0"/>
              <a:t>future problems.</a:t>
            </a:r>
          </a:p>
        </p:txBody>
      </p:sp>
      <p:pic>
        <p:nvPicPr>
          <p:cNvPr id="4" name="Picture 3"/>
          <p:cNvPicPr>
            <a:picLocks noChangeAspect="1"/>
          </p:cNvPicPr>
          <p:nvPr/>
        </p:nvPicPr>
        <p:blipFill>
          <a:blip r:embed="rId2"/>
          <a:stretch>
            <a:fillRect/>
          </a:stretch>
        </p:blipFill>
        <p:spPr>
          <a:xfrm>
            <a:off x="5838068" y="4476465"/>
            <a:ext cx="3809524" cy="1078174"/>
          </a:xfrm>
          <a:prstGeom prst="rect">
            <a:avLst/>
          </a:prstGeom>
        </p:spPr>
      </p:pic>
    </p:spTree>
    <p:extLst>
      <p:ext uri="{BB962C8B-B14F-4D97-AF65-F5344CB8AC3E}">
        <p14:creationId xmlns:p14="http://schemas.microsoft.com/office/powerpoint/2010/main" val="336717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511556"/>
          </a:xfrm>
        </p:spPr>
        <p:txBody>
          <a:bodyPr>
            <a:normAutofit fontScale="90000"/>
          </a:bodyPr>
          <a:lstStyle/>
          <a:p>
            <a:pPr algn="ctr"/>
            <a:r>
              <a:rPr lang="en-US" dirty="0">
                <a:solidFill>
                  <a:srgbClr val="002060"/>
                </a:solidFill>
              </a:rPr>
              <a:t>Asthma</a:t>
            </a:r>
          </a:p>
        </p:txBody>
      </p:sp>
      <p:sp>
        <p:nvSpPr>
          <p:cNvPr id="3" name="Content Placeholder 2"/>
          <p:cNvSpPr>
            <a:spLocks noGrp="1"/>
          </p:cNvSpPr>
          <p:nvPr>
            <p:ph idx="1"/>
          </p:nvPr>
        </p:nvSpPr>
        <p:spPr>
          <a:xfrm>
            <a:off x="1141412" y="1302327"/>
            <a:ext cx="9905999" cy="4488874"/>
          </a:xfrm>
        </p:spPr>
        <p:txBody>
          <a:bodyPr>
            <a:normAutofit lnSpcReduction="10000"/>
          </a:bodyPr>
          <a:lstStyle/>
          <a:p>
            <a:r>
              <a:rPr lang="en-US" sz="3200" dirty="0"/>
              <a:t>Counseling with parents of children whose asthma is not well controlled. Obvious savings when the child comes to the office instead of the </a:t>
            </a:r>
          </a:p>
          <a:p>
            <a:pPr marL="0" indent="0">
              <a:buNone/>
            </a:pPr>
            <a:r>
              <a:rPr lang="en-US" sz="3200" dirty="0"/>
              <a:t>  emergency room. Or, better</a:t>
            </a:r>
          </a:p>
          <a:p>
            <a:pPr marL="0" indent="0">
              <a:buNone/>
            </a:pPr>
            <a:r>
              <a:rPr lang="en-US" sz="3200" dirty="0"/>
              <a:t>  still, the asthma is better</a:t>
            </a:r>
          </a:p>
          <a:p>
            <a:pPr marL="0" indent="0">
              <a:buNone/>
            </a:pPr>
            <a:r>
              <a:rPr lang="en-US" sz="3200" dirty="0"/>
              <a:t>  controlled where no visit</a:t>
            </a:r>
          </a:p>
          <a:p>
            <a:pPr marL="0" indent="0">
              <a:buNone/>
            </a:pPr>
            <a:r>
              <a:rPr lang="en-US" sz="3200" dirty="0"/>
              <a:t>  is needed.</a:t>
            </a:r>
          </a:p>
        </p:txBody>
      </p:sp>
      <p:pic>
        <p:nvPicPr>
          <p:cNvPr id="4" name="Picture 3"/>
          <p:cNvPicPr>
            <a:picLocks noChangeAspect="1"/>
          </p:cNvPicPr>
          <p:nvPr/>
        </p:nvPicPr>
        <p:blipFill>
          <a:blip r:embed="rId2"/>
          <a:stretch>
            <a:fillRect/>
          </a:stretch>
        </p:blipFill>
        <p:spPr>
          <a:xfrm>
            <a:off x="6094411" y="2590603"/>
            <a:ext cx="4409416" cy="3028345"/>
          </a:xfrm>
          <a:prstGeom prst="rect">
            <a:avLst/>
          </a:prstGeom>
        </p:spPr>
      </p:pic>
    </p:spTree>
    <p:extLst>
      <p:ext uri="{BB962C8B-B14F-4D97-AF65-F5344CB8AC3E}">
        <p14:creationId xmlns:p14="http://schemas.microsoft.com/office/powerpoint/2010/main" val="2431695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210</TotalTime>
  <Words>487</Words>
  <Application>Microsoft Office PowerPoint</Application>
  <PresentationFormat>Custom</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Circuit</vt:lpstr>
      <vt:lpstr>East Greenwich Pediatrics</vt:lpstr>
      <vt:lpstr>Previous High Risk Children</vt:lpstr>
      <vt:lpstr>Using Medical Cost as a Determinant </vt:lpstr>
      <vt:lpstr>Using Medical Cost as a Determinant </vt:lpstr>
      <vt:lpstr>East Greenwich Pediatrics Method of Determining High Risk Patients</vt:lpstr>
      <vt:lpstr>Types of Patients</vt:lpstr>
      <vt:lpstr>Post Partum Depression</vt:lpstr>
      <vt:lpstr> Department of Children, Youth and Families</vt:lpstr>
      <vt:lpstr>Asthma</vt:lpstr>
      <vt:lpstr> mental health issues and school issues. </vt:lpstr>
      <vt:lpstr>Provision of high risk services not only saves money, but it can greatly improve a child’s quality of life and mental health.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 Greenwich Pediatrics</dc:title>
  <dc:creator>User</dc:creator>
  <cp:lastModifiedBy>Information Technology</cp:lastModifiedBy>
  <cp:revision>17</cp:revision>
  <dcterms:created xsi:type="dcterms:W3CDTF">2017-01-24T15:04:40Z</dcterms:created>
  <dcterms:modified xsi:type="dcterms:W3CDTF">2017-01-26T12:21:34Z</dcterms:modified>
</cp:coreProperties>
</file>