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8" r:id="rId1"/>
    <p:sldMasterId id="2147483664" r:id="rId2"/>
    <p:sldMasterId id="2147483661" r:id="rId3"/>
    <p:sldMasterId id="2147483667" r:id="rId4"/>
  </p:sldMasterIdLst>
  <p:notesMasterIdLst>
    <p:notesMasterId r:id="rId17"/>
  </p:notesMasterIdLst>
  <p:handoutMasterIdLst>
    <p:handoutMasterId r:id="rId18"/>
  </p:handoutMasterIdLst>
  <p:sldIdLst>
    <p:sldId id="257" r:id="rId5"/>
    <p:sldId id="281" r:id="rId6"/>
    <p:sldId id="368" r:id="rId7"/>
    <p:sldId id="385" r:id="rId8"/>
    <p:sldId id="386" r:id="rId9"/>
    <p:sldId id="388" r:id="rId10"/>
    <p:sldId id="390" r:id="rId11"/>
    <p:sldId id="371" r:id="rId12"/>
    <p:sldId id="375" r:id="rId13"/>
    <p:sldId id="391" r:id="rId14"/>
    <p:sldId id="381" r:id="rId15"/>
    <p:sldId id="367" r:id="rId1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A5CA34"/>
    <a:srgbClr val="99CC00"/>
    <a:srgbClr val="009999"/>
    <a:srgbClr val="29719F"/>
    <a:srgbClr val="E0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005" autoAdjust="0"/>
    <p:restoredTop sz="95276" autoAdjust="0"/>
  </p:normalViewPr>
  <p:slideViewPr>
    <p:cSldViewPr snapToGrid="0" snapToObjects="1">
      <p:cViewPr>
        <p:scale>
          <a:sx n="70" d="100"/>
          <a:sy n="70" d="100"/>
        </p:scale>
        <p:origin x="-11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2976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98820" y="3"/>
            <a:ext cx="3038475" cy="79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463550">
              <a:defRPr sz="1200">
                <a:latin typeface="Times New Roman" pitchFamily="18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4635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4635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191494-CE17-48AE-A416-7F42E3F36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72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1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4635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9" y="1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4635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644CCB2-73F6-4CEC-85DA-2DE79349CA5D}" type="datetimeFigureOut">
              <a:rPr lang="en-US"/>
              <a:pPr>
                <a:defRPr/>
              </a:pPr>
              <a:t>6/15/2016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51375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8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829675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4635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4635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A389599-C949-4072-AA77-143374882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5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0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03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40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2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8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5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7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2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8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7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9599-C949-4072-AA77-1433748826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1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149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292475"/>
            <a:ext cx="82296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028" name="Picture 3" descr="photo_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466725"/>
            <a:ext cx="67421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bottom_wav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75313"/>
            <a:ext cx="91440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700" b="1" kern="1200">
          <a:solidFill>
            <a:srgbClr val="29719F"/>
          </a:solidFill>
          <a:latin typeface="Times New Roman"/>
          <a:ea typeface="+mj-ea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7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7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7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7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rgbClr val="A5CA34"/>
          </a:solidFill>
          <a:latin typeface="+mn-lt"/>
          <a:ea typeface="+mn-ea"/>
          <a:cs typeface="+mn-cs"/>
        </a:defRPr>
      </a:lvl1pPr>
      <a:lvl2pPr marL="457200" algn="ctr" defTabSz="457200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000" kern="1200">
          <a:solidFill>
            <a:srgbClr val="A5CA34"/>
          </a:solidFill>
          <a:latin typeface="+mn-lt"/>
          <a:ea typeface="+mn-ea"/>
          <a:cs typeface="+mn-cs"/>
        </a:defRPr>
      </a:lvl2pPr>
      <a:lvl3pPr marL="914400" algn="ctr" defTabSz="4572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A5CA34"/>
          </a:solidFill>
          <a:latin typeface="+mn-lt"/>
          <a:ea typeface="+mn-ea"/>
          <a:cs typeface="+mn-cs"/>
        </a:defRPr>
      </a:lvl3pPr>
      <a:lvl4pPr marL="1371600" algn="ctr" defTabSz="45720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A5CA34"/>
          </a:solidFill>
          <a:latin typeface="+mn-lt"/>
          <a:ea typeface="+mn-ea"/>
          <a:cs typeface="+mn-cs"/>
        </a:defRPr>
      </a:lvl4pPr>
      <a:lvl5pPr marL="1828800" algn="ctr" defTabSz="45720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A5CA3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op_wav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imes New Roman"/>
          <a:ea typeface="+mj-ea"/>
          <a:cs typeface="Times New Roma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241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665538"/>
            <a:ext cx="82296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6148" name="Picture 4" descr="top_wav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29719F"/>
          </a:solidFill>
          <a:latin typeface="Times New Roman"/>
          <a:ea typeface="+mj-ea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Char char="•"/>
        <a:defRPr sz="2900" kern="1200">
          <a:solidFill>
            <a:srgbClr val="A5CA34"/>
          </a:solidFill>
          <a:latin typeface="+mn-lt"/>
          <a:ea typeface="+mn-ea"/>
          <a:cs typeface="+mn-cs"/>
        </a:defRPr>
      </a:lvl1pPr>
      <a:lvl2pPr marL="457200" algn="ctr" defTabSz="457200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rgbClr val="A5CA34"/>
          </a:solidFill>
          <a:latin typeface="+mn-lt"/>
          <a:ea typeface="+mn-ea"/>
          <a:cs typeface="+mn-cs"/>
        </a:defRPr>
      </a:lvl2pPr>
      <a:lvl3pPr marL="914400" algn="ctr" defTabSz="4572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ctr" defTabSz="45720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ctr" defTabSz="45720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3643313" y="2587625"/>
            <a:ext cx="483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8195" name="Picture 3" descr="bottom_wav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9913"/>
            <a:ext cx="91440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29719F"/>
          </a:solidFill>
          <a:latin typeface="Times New Roman"/>
          <a:ea typeface="+mj-ea"/>
          <a:cs typeface="Times New Roma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800" b="1">
          <a:solidFill>
            <a:srgbClr val="29719F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hhs.ri.gov/Initiatives/IntegratedCareInitiative.aspx" TargetMode="External"/><Relationship Id="rId7" Type="http://schemas.openxmlformats.org/officeDocument/2006/relationships/hyperlink" Target="mailto:lauren.lapolla@ohhs.ri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oise.bourdeau@ohhs.ri.gov" TargetMode="External"/><Relationship Id="rId5" Type="http://schemas.openxmlformats.org/officeDocument/2006/relationships/hyperlink" Target="mailto:ohhs.Integratedcare@ohhs.ri.gov" TargetMode="External"/><Relationship Id="rId4" Type="http://schemas.openxmlformats.org/officeDocument/2006/relationships/hyperlink" Target="mailto:jennifer.bowdoin@ohhs.ri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516701" y="2578679"/>
            <a:ext cx="8229600" cy="944603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Integrated Care Initiative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3108048" y="4785681"/>
            <a:ext cx="3255070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3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June 16, 2016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11" y="4258697"/>
            <a:ext cx="1638819" cy="1638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01" y="3180694"/>
            <a:ext cx="8230313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656" y="228662"/>
            <a:ext cx="8882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Initial enrollment schedule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22216"/>
              </p:ext>
            </p:extLst>
          </p:nvPr>
        </p:nvGraphicFramePr>
        <p:xfrm>
          <a:off x="285750" y="1983894"/>
          <a:ext cx="855345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94"/>
                <a:gridCol w="519289"/>
                <a:gridCol w="982134"/>
                <a:gridCol w="620889"/>
                <a:gridCol w="654755"/>
                <a:gridCol w="722489"/>
                <a:gridCol w="1038578"/>
                <a:gridCol w="1004711"/>
                <a:gridCol w="575733"/>
                <a:gridCol w="519289"/>
                <a:gridCol w="925689"/>
              </a:tblGrid>
              <a:tr h="23729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Enrollment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Effective Enrollment Date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4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Notice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Notice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Populations to Receive Letters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People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Nursing facility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LTSS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no LTSS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SPMI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I/DD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549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Opt-In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500" dirty="0"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4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Aug1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500" dirty="0"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 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500" dirty="0"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Opt-In Enrollment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7,887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Passive Enrollment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Opt-Out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Aug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 to 17,500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 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 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Feb 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 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4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771" y="218270"/>
            <a:ext cx="388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Consumer support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971" y="1624636"/>
            <a:ext cx="816626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+mn-lt"/>
              </a:rPr>
              <a:t>MMP Enrollment Line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Dedicated call center for Phase 2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Help consumers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opt-in or out-out and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answer basic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questions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1-844-602-3469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(TTY 711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) M-F 8:30am-7pm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, Sat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9am-12pm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/>
              </a:rPr>
              <a:t>Medicare-Medicaid Eligible Counselors </a:t>
            </a:r>
          </a:p>
          <a:p>
            <a:pPr marL="182880" lvl="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Expansion of SHIP Counselor network</a:t>
            </a:r>
          </a:p>
          <a:p>
            <a:pPr marL="182880" lvl="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In-person options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counseling </a:t>
            </a:r>
            <a:endParaRPr lang="en-US" sz="2000" dirty="0" smtClean="0">
              <a:solidFill>
                <a:prstClr val="black"/>
              </a:solidFill>
              <a:latin typeface="+mn-lt"/>
            </a:endParaRPr>
          </a:p>
          <a:p>
            <a:pPr marL="182880" lvl="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1-401-462-4444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(TTY 711)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M/W/F 8:30am-4pm, Tue/Thu 8:30am-8pm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, Sat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8:30am-12pm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/>
              </a:rPr>
              <a:t>ICI Ombudsman Program</a:t>
            </a:r>
            <a:endParaRPr lang="en-US" sz="2000" b="1" dirty="0" smtClean="0">
              <a:solidFill>
                <a:sysClr val="windowText" lastClr="000000"/>
              </a:solidFill>
              <a:latin typeface="+mn-lt"/>
            </a:endParaRP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Advocacy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and support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for consumers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Will be available in Summer 2016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+mn-lt"/>
              </a:rPr>
              <a:t>Neighborhood INTEGRITY Member Services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1-844-812-6896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(TTY 711) Hours: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M-F 8am-8pm,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Sat 8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am-12pm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74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59229" y="261694"/>
            <a:ext cx="7915399" cy="49688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More Information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94276" y="1627900"/>
            <a:ext cx="7792028" cy="402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+mn-lt"/>
              </a:rPr>
              <a:t>Website</a:t>
            </a:r>
            <a:r>
              <a:rPr lang="en-US" sz="2000" dirty="0" smtClean="0">
                <a:solidFill>
                  <a:sysClr val="windowText" lastClr="000000"/>
                </a:solidFill>
                <a:latin typeface="+mn-lt"/>
              </a:rPr>
              <a:t>: </a:t>
            </a:r>
            <a:r>
              <a:rPr lang="en-US" sz="2000" dirty="0">
                <a:solidFill>
                  <a:sysClr val="windowText" lastClr="000000"/>
                </a:solidFill>
                <a:latin typeface="+mn-lt"/>
                <a:hlinkClick r:id="rId3"/>
              </a:rPr>
              <a:t>http://</a:t>
            </a:r>
            <a:r>
              <a:rPr lang="en-US" sz="2000" dirty="0" smtClean="0">
                <a:solidFill>
                  <a:sysClr val="windowText" lastClr="000000"/>
                </a:solidFill>
                <a:latin typeface="+mn-lt"/>
                <a:hlinkClick r:id="rId3"/>
              </a:rPr>
              <a:t>www.eohhs.ri.gov/Initiatives/IntegratedCareInitiative.aspx</a:t>
            </a:r>
            <a:r>
              <a:rPr lang="en-US" sz="2000" dirty="0" smtClean="0">
                <a:solidFill>
                  <a:sysClr val="windowText" lastClr="000000"/>
                </a:solidFill>
                <a:latin typeface="+mn-lt"/>
              </a:rPr>
              <a:t> 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+mn-lt"/>
              </a:rPr>
              <a:t>Program updates, factsheets, notices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+mn-lt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+mn-lt"/>
              </a:rPr>
              <a:t>Email: </a:t>
            </a:r>
            <a:r>
              <a:rPr lang="en-US" sz="2000" dirty="0">
                <a:solidFill>
                  <a:sysClr val="windowText" lastClr="000000"/>
                </a:solidFill>
                <a:latin typeface="+mn-lt"/>
              </a:rPr>
              <a:t>	</a:t>
            </a:r>
            <a:endParaRPr lang="en-US" sz="2000" dirty="0" smtClean="0">
              <a:solidFill>
                <a:sysClr val="windowText" lastClr="000000"/>
              </a:solidFill>
              <a:latin typeface="+mn-lt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+mn-lt"/>
              </a:rPr>
              <a:t>Jennifer Bowdoin </a:t>
            </a:r>
            <a:r>
              <a:rPr lang="en-US" sz="2000" dirty="0">
                <a:solidFill>
                  <a:sysClr val="windowText" lastClr="000000"/>
                </a:solidFill>
                <a:latin typeface="+mn-lt"/>
                <a:hlinkClick r:id="rId4"/>
              </a:rPr>
              <a:t>jennifer.bowdoin@ohhs.ri.gov</a:t>
            </a:r>
            <a:r>
              <a:rPr lang="en-US" sz="2000" dirty="0">
                <a:solidFill>
                  <a:sysClr val="windowText" lastClr="000000"/>
                </a:solidFill>
                <a:latin typeface="+mn-lt"/>
              </a:rPr>
              <a:t> 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+mn-lt"/>
              </a:rPr>
              <a:t>General </a:t>
            </a:r>
            <a:r>
              <a:rPr lang="en-US" sz="2000" dirty="0">
                <a:solidFill>
                  <a:sysClr val="windowText" lastClr="000000"/>
                </a:solidFill>
                <a:latin typeface="+mn-lt"/>
              </a:rPr>
              <a:t>mailbox </a:t>
            </a:r>
            <a:r>
              <a:rPr lang="en-US" sz="2000" dirty="0">
                <a:solidFill>
                  <a:sysClr val="windowText" lastClr="000000"/>
                </a:solidFill>
                <a:latin typeface="+mn-lt"/>
                <a:hlinkClick r:id="rId5"/>
              </a:rPr>
              <a:t>ohhs.Integratedcare@ohhs.ri.gov</a:t>
            </a:r>
            <a:endParaRPr lang="en-US" sz="2000" dirty="0">
              <a:solidFill>
                <a:sysClr val="windowText" lastClr="000000"/>
              </a:solidFill>
              <a:latin typeface="+mn-lt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  <a:defRPr/>
            </a:pPr>
            <a:endParaRPr lang="en-US" sz="2000" dirty="0" smtClean="0">
              <a:solidFill>
                <a:prstClr val="black"/>
              </a:solidFill>
              <a:latin typeface="+mn-lt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+mn-lt"/>
              </a:rPr>
              <a:t>ICI Implementation Council </a:t>
            </a:r>
            <a:r>
              <a:rPr lang="en-US" sz="2000" dirty="0" smtClean="0">
                <a:solidFill>
                  <a:sysClr val="windowText" lastClr="000000"/>
                </a:solidFill>
                <a:latin typeface="+mn-lt"/>
              </a:rPr>
              <a:t>(monthly stakeholder meeting)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+mn-lt"/>
              </a:rPr>
              <a:t>Applying to become a council member: Moe </a:t>
            </a:r>
            <a:r>
              <a:rPr lang="en-US" sz="2000" dirty="0">
                <a:solidFill>
                  <a:sysClr val="windowText" lastClr="000000"/>
                </a:solidFill>
                <a:latin typeface="+mn-lt"/>
              </a:rPr>
              <a:t>Bourdeau (</a:t>
            </a:r>
            <a:r>
              <a:rPr lang="en-US" sz="2000" dirty="0" smtClean="0">
                <a:solidFill>
                  <a:sysClr val="windowText" lastClr="000000"/>
                </a:solidFill>
                <a:latin typeface="+mn-lt"/>
                <a:hlinkClick r:id="rId6"/>
              </a:rPr>
              <a:t>moise.bourdeau@ohhs.ri.gov</a:t>
            </a:r>
            <a:r>
              <a:rPr lang="en-US" sz="2000" dirty="0" smtClean="0">
                <a:solidFill>
                  <a:sysClr val="windowText" lastClr="000000"/>
                </a:solidFill>
                <a:latin typeface="+mn-lt"/>
              </a:rPr>
              <a:t>) 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+mn-lt"/>
              </a:rPr>
              <a:t>Meeting notifications/dates/locations: Lauren Lapolla (</a:t>
            </a:r>
            <a:r>
              <a:rPr lang="en-US" sz="2000" dirty="0" smtClean="0">
                <a:solidFill>
                  <a:sysClr val="windowText" lastClr="000000"/>
                </a:solidFill>
                <a:latin typeface="+mn-lt"/>
                <a:hlinkClick r:id="rId7"/>
              </a:rPr>
              <a:t>lauren.lapolla@ohhs.ri.gov</a:t>
            </a:r>
            <a:r>
              <a:rPr lang="en-US" sz="2000" dirty="0" smtClean="0">
                <a:solidFill>
                  <a:sysClr val="windowText" lastClr="000000"/>
                </a:solidFill>
                <a:latin typeface="+mn-lt"/>
              </a:rPr>
              <a:t>)</a:t>
            </a:r>
            <a:endParaRPr lang="en-US" sz="2000" dirty="0">
              <a:solidFill>
                <a:prstClr val="white">
                  <a:lumMod val="50000"/>
                </a:prstClr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5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013" y="227568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Overview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400" y="1616839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759" y="1615285"/>
            <a:ext cx="835198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Align care and financing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for and creates new health plan options for: 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  <a:ea typeface="MingLiU_HKSCS" panose="02020500000000000000" pitchFamily="18" charset="-120"/>
              </a:rPr>
              <a:t>individuals </a:t>
            </a:r>
            <a:r>
              <a:rPr lang="en-US" sz="2400" dirty="0">
                <a:solidFill>
                  <a:prstClr val="black"/>
                </a:solidFill>
                <a:latin typeface="+mn-lt"/>
                <a:ea typeface="MingLiU_HKSCS" panose="02020500000000000000" pitchFamily="18" charset="-120"/>
              </a:rPr>
              <a:t>with Medicare and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MingLiU_HKSCS" panose="02020500000000000000" pitchFamily="18" charset="-120"/>
              </a:rPr>
              <a:t>Medicaid 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  <a:ea typeface="MingLiU_HKSCS" panose="02020500000000000000" pitchFamily="18" charset="-120"/>
              </a:rPr>
              <a:t>individuals with Medicaid who are receiving long-term services and supports in a nursing facility or the community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Partnership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with Neighborhood Health Plan of RI and the Centers for Medicare and Medicaid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Services (CMS)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Two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phases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  <a:ea typeface="MingLiU_HKSCS" panose="02020500000000000000" pitchFamily="18" charset="-120"/>
              </a:rPr>
              <a:t>Phase 1: Medicaid managed care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  <a:ea typeface="MingLiU_HKSCS" panose="02020500000000000000" pitchFamily="18" charset="-120"/>
              </a:rPr>
              <a:t>Phase 2: Medicare-Medicaid integration</a:t>
            </a:r>
            <a:endParaRPr lang="en-US" sz="2400" dirty="0">
              <a:solidFill>
                <a:prstClr val="black"/>
              </a:solidFill>
              <a:latin typeface="+mn-lt"/>
              <a:ea typeface="MingLiU_HKSCS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87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7400" y="1616839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156" y="1459725"/>
            <a:ext cx="80664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Started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in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November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2013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Medicaid managed care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err="1">
                <a:solidFill>
                  <a:prstClr val="black"/>
                </a:solidFill>
                <a:latin typeface="+mn-lt"/>
              </a:rPr>
              <a:t>Rhody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 Health Options/</a:t>
            </a:r>
            <a:r>
              <a:rPr lang="en-US" sz="2400" i="1" dirty="0">
                <a:solidFill>
                  <a:prstClr val="black"/>
                </a:solidFill>
                <a:latin typeface="+mn-lt"/>
              </a:rPr>
              <a:t>Neighborhood UNITY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Voluntary enrollment 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No impact on Medicare benefits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Will continue after Phase 2 is implemented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013" y="227568"/>
            <a:ext cx="35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Phase 1 overview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92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013" y="227568"/>
            <a:ext cx="3946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Phase 1 enrollment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400" y="1616839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674" y="1616839"/>
            <a:ext cx="7972916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</a:pPr>
            <a:r>
              <a:rPr lang="en-US" sz="2400" b="1" dirty="0" err="1" smtClean="0">
                <a:solidFill>
                  <a:prstClr val="black"/>
                </a:solidFill>
                <a:latin typeface="+mn-lt"/>
              </a:rPr>
              <a:t>Rhody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</a:rPr>
              <a:t> Health Options/UNITY Enrollment (as of April 1)   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Nursing facility LTSS				2,784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Community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LTSS         	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		1,783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Intellectual/developmental disabilities 	2,075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Severe and persistent mental illness		1,746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Community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no LTSS    	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		12,587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Medicaid only	LTSS				560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rgbClr val="C0CF3A"/>
              </a:buClr>
              <a:buSzPct val="95000"/>
            </a:pPr>
            <a:r>
              <a:rPr lang="en-US" sz="2400" b="1" dirty="0" smtClean="0">
                <a:solidFill>
                  <a:prstClr val="black"/>
                </a:solidFill>
                <a:latin typeface="Times New Roman"/>
              </a:rPr>
              <a:t>Total 						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</a:rPr>
              <a:t>21,535</a:t>
            </a:r>
            <a:endParaRPr lang="en-US" sz="2400" dirty="0" smtClean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7400" y="1616839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156" y="1459725"/>
            <a:ext cx="8066434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Federal/state partnership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Financial Alignment Demonstration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Will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start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in July 2016 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Medicare-Medicaid Plan (</a:t>
            </a:r>
            <a:r>
              <a:rPr lang="en-US" sz="2400" i="1" dirty="0" smtClean="0">
                <a:solidFill>
                  <a:prstClr val="black"/>
                </a:solidFill>
                <a:latin typeface="+mn-lt"/>
              </a:rPr>
              <a:t>Neighborhood INTEGRITY)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Integrates Medicare and Medicaid benefits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013" y="227568"/>
            <a:ext cx="35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Phase 2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verview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18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742" y="145534"/>
            <a:ext cx="7762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2 eligibility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343" y="2019841"/>
            <a:ext cx="6505085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Rhode Island residents 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Over age 21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Medicare Part A, B, and Part D 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Medicaid</a:t>
            </a:r>
            <a:r>
              <a:rPr lang="en-US" sz="2400" dirty="0" smtClean="0">
                <a:solidFill>
                  <a:sysClr val="windowText" lastClr="000000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ysClr val="windowText" lastClr="000000"/>
                </a:solidFill>
                <a:latin typeface="+mn-lt"/>
              </a:rPr>
            </a:br>
            <a:endParaRPr lang="en-US" sz="2400" dirty="0">
              <a:solidFill>
                <a:sysClr val="windowText" lastClr="000000"/>
              </a:solidFill>
              <a:latin typeface="+mn-lt"/>
            </a:endParaRP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95000"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+mn-lt"/>
              </a:rPr>
              <a:t>Estimated number of eligible individuals: 25,500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501" y="1846845"/>
            <a:ext cx="3257745" cy="20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013" y="227568"/>
            <a:ext cx="4985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Phase 2 covered services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400" y="1616839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63" y="2447836"/>
            <a:ext cx="5639289" cy="3596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0489" y="1717459"/>
            <a:ext cx="556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Combine Covered Services in Medicare, Medicaid,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and Medicaid LTSS (if eligible)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9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013" y="227568"/>
            <a:ext cx="8330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Medicare-Medicaid Plan benefits for members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400" y="1616839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418" y="1602305"/>
            <a:ext cx="796564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Single, integrated benefit package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Medicare Parts A, B, and D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and Medicaid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benefits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Preventive services (e.g., home care, respite) for people at risk for hospitalization or nursing facility admission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No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co-payments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for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prescription drugs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Care management and care coordination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Assessments to proactively identify members at high risk 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Services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vary based on needs, risk level, and preferences of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members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One place to call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- answer questions, find services,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solve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problems </a:t>
            </a: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Expanded customer service hours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Nurse advice line 24/7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9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656" y="228662"/>
            <a:ext cx="8882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Medicare-Medicaid Plan enrollment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610" y="1636383"/>
            <a:ext cx="7863619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Voluntary enrollment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182880" lvl="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Phased in over several months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Opt-in waves</a:t>
            </a:r>
          </a:p>
          <a:p>
            <a:pPr marL="1097280" lvl="2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Not enrolled in Neighborhood Unity</a:t>
            </a:r>
          </a:p>
          <a:p>
            <a:pPr marL="1097280" lvl="2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Enrolled in Medicare Advantage</a:t>
            </a:r>
          </a:p>
          <a:p>
            <a:pPr marL="1097280" lvl="2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Has other comprehensive coverage</a:t>
            </a:r>
          </a:p>
          <a:p>
            <a:pPr marL="1097280" lvl="2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Has been auto-assigned to a Part D plan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Passive or auto-enrollment waves</a:t>
            </a:r>
          </a:p>
          <a:p>
            <a:pPr marL="182880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Enrollment notices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sent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prior to the health plan start date</a:t>
            </a:r>
          </a:p>
          <a:p>
            <a:pPr marL="640080" lvl="1" indent="-246888" defTabSz="914400" fontAlgn="auto">
              <a:spcBef>
                <a:spcPct val="20000"/>
              </a:spcBef>
              <a:spcAft>
                <a:spcPts val="0"/>
              </a:spcAft>
              <a:buClr>
                <a:srgbClr val="549E39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Will include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an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FAQ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and an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application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(opt-in enrollees only)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56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571</Words>
  <Application>Microsoft Office PowerPoint</Application>
  <PresentationFormat>On-screen Show (4:3)</PresentationFormat>
  <Paragraphs>205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4_Custom Design</vt:lpstr>
      <vt:lpstr>Custom Design</vt:lpstr>
      <vt:lpstr>3_Custom Design</vt:lpstr>
      <vt:lpstr>1_Custom Design</vt:lpstr>
      <vt:lpstr>Integrated Care Initiative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Carli Kabilyo</dc:creator>
  <cp:lastModifiedBy>Campbell, Susanne</cp:lastModifiedBy>
  <cp:revision>376</cp:revision>
  <cp:lastPrinted>2016-04-27T23:14:39Z</cp:lastPrinted>
  <dcterms:created xsi:type="dcterms:W3CDTF">2013-08-02T15:31:07Z</dcterms:created>
  <dcterms:modified xsi:type="dcterms:W3CDTF">2016-06-15T15:59:43Z</dcterms:modified>
</cp:coreProperties>
</file>