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2" r:id="rId6"/>
    <p:sldId id="263" r:id="rId7"/>
    <p:sldId id="264" r:id="rId8"/>
    <p:sldId id="266" r:id="rId9"/>
    <p:sldId id="267"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2086DF-639D-4BCC-BBBE-7E17928B9572}"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767C-3DCD-4479-8C2B-5466F0A049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086DF-639D-4BCC-BBBE-7E17928B9572}"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767C-3DCD-4479-8C2B-5466F0A049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086DF-639D-4BCC-BBBE-7E17928B9572}"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767C-3DCD-4479-8C2B-5466F0A049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086DF-639D-4BCC-BBBE-7E17928B9572}"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767C-3DCD-4479-8C2B-5466F0A049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02086DF-639D-4BCC-BBBE-7E17928B9572}"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E767C-3DCD-4479-8C2B-5466F0A049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2086DF-639D-4BCC-BBBE-7E17928B9572}"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E767C-3DCD-4479-8C2B-5466F0A049E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2086DF-639D-4BCC-BBBE-7E17928B9572}" type="datetimeFigureOut">
              <a:rPr lang="en-US" smtClean="0"/>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BE767C-3DCD-4479-8C2B-5466F0A049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086DF-639D-4BCC-BBBE-7E17928B9572}" type="datetimeFigureOut">
              <a:rPr lang="en-US" smtClean="0"/>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BE767C-3DCD-4479-8C2B-5466F0A049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086DF-639D-4BCC-BBBE-7E17928B9572}" type="datetimeFigureOut">
              <a:rPr lang="en-US" smtClean="0"/>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BE767C-3DCD-4479-8C2B-5466F0A049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02086DF-639D-4BCC-BBBE-7E17928B9572}" type="datetimeFigureOut">
              <a:rPr lang="en-US" smtClean="0"/>
              <a:t>4/11/2016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1BE767C-3DCD-4479-8C2B-5466F0A049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086DF-639D-4BCC-BBBE-7E17928B9572}"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E767C-3DCD-4479-8C2B-5466F0A049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02086DF-639D-4BCC-BBBE-7E17928B9572}" type="datetimeFigureOut">
              <a:rPr lang="en-US" smtClean="0"/>
              <a:t>4/11/2016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1BE767C-3DCD-4479-8C2B-5466F0A049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9700" y="4724400"/>
            <a:ext cx="6400800" cy="1219200"/>
          </a:xfrm>
        </p:spPr>
        <p:txBody>
          <a:bodyPr>
            <a:normAutofit/>
          </a:bodyPr>
          <a:lstStyle/>
          <a:p>
            <a:r>
              <a:rPr lang="en-US" dirty="0" smtClean="0"/>
              <a:t>The Rhode Island Care Transformation Collaborative (CTC-RI)Meeting </a:t>
            </a:r>
            <a:endParaRPr lang="en-US" dirty="0"/>
          </a:p>
          <a:p>
            <a:r>
              <a:rPr lang="en-US" dirty="0" smtClean="0"/>
              <a:t> 		April 12, 2016</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1295400"/>
            <a:ext cx="7086600" cy="1581912"/>
          </a:xfrm>
          <a:prstGeom prst="rect">
            <a:avLst/>
          </a:prstGeom>
        </p:spPr>
      </p:pic>
    </p:spTree>
    <p:extLst>
      <p:ext uri="{BB962C8B-B14F-4D97-AF65-F5344CB8AC3E}">
        <p14:creationId xmlns:p14="http://schemas.microsoft.com/office/powerpoint/2010/main" val="746725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Questions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27316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 Basics (per CMS)</a:t>
            </a:r>
            <a:endParaRPr lang="en-US" dirty="0"/>
          </a:p>
        </p:txBody>
      </p:sp>
      <p:sp>
        <p:nvSpPr>
          <p:cNvPr id="3" name="Content Placeholder 2"/>
          <p:cNvSpPr>
            <a:spLocks noGrp="1"/>
          </p:cNvSpPr>
          <p:nvPr>
            <p:ph idx="1"/>
          </p:nvPr>
        </p:nvSpPr>
        <p:spPr>
          <a:xfrm>
            <a:off x="457200" y="1828800"/>
            <a:ext cx="8229600" cy="4525963"/>
          </a:xfrm>
        </p:spPr>
        <p:txBody>
          <a:bodyPr>
            <a:normAutofit/>
          </a:bodyPr>
          <a:lstStyle/>
          <a:p>
            <a:r>
              <a:rPr lang="en-US" dirty="0" smtClean="0">
                <a:effectLst/>
              </a:rPr>
              <a:t>Accountable Care Organizations (ACOs) are groups of doctors, hospitals, and other health care providers, who come together voluntarily to give coordinated high quality care to their patients.</a:t>
            </a:r>
          </a:p>
          <a:p>
            <a:r>
              <a:rPr lang="en-US" dirty="0" smtClean="0">
                <a:effectLst/>
              </a:rPr>
              <a:t>The goal of coordinated care is to ensure that patients, especially the chronically ill, get the right care at the right time, while avoiding unnecessary duplication of services and preventing medical errors.</a:t>
            </a:r>
          </a:p>
          <a:p>
            <a:r>
              <a:rPr lang="en-US" dirty="0" smtClean="0">
                <a:effectLst/>
              </a:rPr>
              <a:t>When an ACO succeeds both in delivering high-quality care and spending health care dollars more wisely, it will </a:t>
            </a:r>
            <a:r>
              <a:rPr lang="en-US" b="1" dirty="0" smtClean="0">
                <a:effectLst/>
              </a:rPr>
              <a:t>share in the savings</a:t>
            </a:r>
            <a:r>
              <a:rPr lang="en-US" dirty="0" smtClean="0">
                <a:effectLst/>
              </a:rPr>
              <a:t> it achieves</a:t>
            </a:r>
            <a:endParaRPr lang="en-US" dirty="0">
              <a:effectLst/>
            </a:endParaRPr>
          </a:p>
        </p:txBody>
      </p:sp>
    </p:spTree>
    <p:extLst>
      <p:ext uri="{BB962C8B-B14F-4D97-AF65-F5344CB8AC3E}">
        <p14:creationId xmlns:p14="http://schemas.microsoft.com/office/powerpoint/2010/main" val="4270791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normAutofit/>
          </a:bodyPr>
          <a:lstStyle/>
          <a:p>
            <a:r>
              <a:rPr lang="en-US" dirty="0" smtClean="0"/>
              <a:t>Commitment to Population </a:t>
            </a:r>
            <a:r>
              <a:rPr lang="en-US" dirty="0"/>
              <a:t>H</a:t>
            </a:r>
            <a:r>
              <a:rPr lang="en-US" dirty="0" smtClean="0"/>
              <a:t>ealth</a:t>
            </a:r>
            <a:endParaRPr lang="en-US" dirty="0"/>
          </a:p>
        </p:txBody>
      </p:sp>
      <p:sp>
        <p:nvSpPr>
          <p:cNvPr id="3" name="Content Placeholder 2"/>
          <p:cNvSpPr>
            <a:spLocks noGrp="1"/>
          </p:cNvSpPr>
          <p:nvPr>
            <p:ph idx="1"/>
          </p:nvPr>
        </p:nvSpPr>
        <p:spPr>
          <a:xfrm>
            <a:off x="457200" y="1676400"/>
            <a:ext cx="8229600" cy="4602163"/>
          </a:xfrm>
        </p:spPr>
        <p:txBody>
          <a:bodyPr>
            <a:normAutofit/>
          </a:bodyPr>
          <a:lstStyle/>
          <a:p>
            <a:r>
              <a:rPr lang="en-US" dirty="0" smtClean="0"/>
              <a:t>Integra formed in May, 2014</a:t>
            </a:r>
          </a:p>
          <a:p>
            <a:pPr lvl="1"/>
            <a:r>
              <a:rPr lang="en-US" dirty="0" smtClean="0"/>
              <a:t>MSSP status awarded effective 1/1/2015</a:t>
            </a:r>
          </a:p>
          <a:p>
            <a:pPr lvl="1"/>
            <a:r>
              <a:rPr lang="en-US" dirty="0" smtClean="0"/>
              <a:t>RI Foundation grant to develop a Medicaid ACO – October 2015</a:t>
            </a:r>
          </a:p>
          <a:p>
            <a:pPr lvl="1"/>
            <a:r>
              <a:rPr lang="en-US" dirty="0" smtClean="0"/>
              <a:t>Integra granted next generation status effective 1/1/2017</a:t>
            </a:r>
          </a:p>
          <a:p>
            <a:pPr lvl="1"/>
            <a:r>
              <a:rPr lang="en-US" dirty="0" smtClean="0"/>
              <a:t>Integra named Accountable entity for RI Medicaid effective 1/1/2016</a:t>
            </a:r>
          </a:p>
          <a:p>
            <a:pPr lvl="1"/>
            <a:r>
              <a:rPr lang="en-US" dirty="0" smtClean="0"/>
              <a:t>Integra contracts with RIBC for commercial lives and converts Medicare Advantage agreement to Integra in Q1 2016</a:t>
            </a:r>
          </a:p>
          <a:p>
            <a:pPr lvl="1"/>
            <a:r>
              <a:rPr lang="en-US" dirty="0" smtClean="0"/>
              <a:t>More than 150,000 covered lives and $1b in total cost of care budget under management</a:t>
            </a:r>
          </a:p>
          <a:p>
            <a:pPr lvl="1"/>
            <a:r>
              <a:rPr lang="en-US" dirty="0" smtClean="0"/>
              <a:t>Integra staff now at 32</a:t>
            </a:r>
          </a:p>
          <a:p>
            <a:pPr lvl="1"/>
            <a:r>
              <a:rPr lang="en-US" dirty="0" smtClean="0"/>
              <a:t> Integra partners – RI Primary Care, South County Health System</a:t>
            </a:r>
            <a:endParaRPr lang="en-US" dirty="0"/>
          </a:p>
        </p:txBody>
      </p:sp>
    </p:spTree>
    <p:extLst>
      <p:ext uri="{BB962C8B-B14F-4D97-AF65-F5344CB8AC3E}">
        <p14:creationId xmlns:p14="http://schemas.microsoft.com/office/powerpoint/2010/main" val="183129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success factors</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p>
            <a:pPr>
              <a:buFont typeface="Arial" panose="020B0604020202020204" pitchFamily="34" charset="0"/>
              <a:buChar char="•"/>
            </a:pPr>
            <a:r>
              <a:rPr lang="en-US" dirty="0" smtClean="0"/>
              <a:t>Effective care management of the most complex</a:t>
            </a:r>
          </a:p>
          <a:p>
            <a:pPr>
              <a:buFont typeface="Arial" panose="020B0604020202020204" pitchFamily="34" charset="0"/>
              <a:buChar char="•"/>
            </a:pPr>
            <a:r>
              <a:rPr lang="en-US" dirty="0" smtClean="0"/>
              <a:t>Increased steerage of people who need care to the Integra network</a:t>
            </a:r>
          </a:p>
          <a:p>
            <a:pPr>
              <a:buFont typeface="Arial" panose="020B0604020202020204" pitchFamily="34" charset="0"/>
              <a:buChar char="•"/>
            </a:pPr>
            <a:r>
              <a:rPr lang="en-US" dirty="0" smtClean="0"/>
              <a:t>Effecting and proving quality improvement</a:t>
            </a:r>
          </a:p>
          <a:p>
            <a:pPr>
              <a:buFont typeface="Arial" panose="020B0604020202020204" pitchFamily="34" charset="0"/>
              <a:buChar char="•"/>
            </a:pPr>
            <a:r>
              <a:rPr lang="en-US" dirty="0" smtClean="0"/>
              <a:t>Creating a high performing </a:t>
            </a:r>
            <a:r>
              <a:rPr lang="en-US" b="1" u="sng" dirty="0" smtClean="0"/>
              <a:t>integrated</a:t>
            </a:r>
            <a:r>
              <a:rPr lang="en-US" dirty="0" smtClean="0"/>
              <a:t> delivery system – especially BH</a:t>
            </a:r>
          </a:p>
          <a:p>
            <a:pPr>
              <a:buFont typeface="Arial" panose="020B0604020202020204" pitchFamily="34" charset="0"/>
              <a:buChar char="•"/>
            </a:pPr>
            <a:r>
              <a:rPr lang="en-US" dirty="0" smtClean="0"/>
              <a:t>Whoever has the most of the best data will win</a:t>
            </a:r>
            <a:endParaRPr lang="en-US" dirty="0"/>
          </a:p>
        </p:txBody>
      </p:sp>
    </p:spTree>
    <p:extLst>
      <p:ext uri="{BB962C8B-B14F-4D97-AF65-F5344CB8AC3E}">
        <p14:creationId xmlns:p14="http://schemas.microsoft.com/office/powerpoint/2010/main" val="2047929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Care Management</a:t>
            </a:r>
            <a:endParaRPr lang="en-US" dirty="0"/>
          </a:p>
        </p:txBody>
      </p:sp>
      <p:sp>
        <p:nvSpPr>
          <p:cNvPr id="6" name="TextBox 5"/>
          <p:cNvSpPr txBox="1"/>
          <p:nvPr/>
        </p:nvSpPr>
        <p:spPr>
          <a:xfrm>
            <a:off x="990600" y="1447800"/>
            <a:ext cx="8248861" cy="3539430"/>
          </a:xfrm>
          <a:prstGeom prst="rect">
            <a:avLst/>
          </a:prstGeom>
          <a:noFill/>
        </p:spPr>
        <p:txBody>
          <a:bodyPr wrap="none" rtlCol="0">
            <a:spAutoFit/>
          </a:bodyPr>
          <a:lstStyle/>
          <a:p>
            <a:endParaRPr lang="en-US" sz="1600" b="1" dirty="0"/>
          </a:p>
          <a:p>
            <a:endParaRPr lang="en-US" sz="1600" b="1" dirty="0" smtClean="0"/>
          </a:p>
          <a:p>
            <a:pPr marL="285750" indent="-285750">
              <a:buFont typeface="Arial" panose="020B0604020202020204" pitchFamily="34" charset="0"/>
              <a:buChar char="•"/>
            </a:pPr>
            <a:r>
              <a:rPr lang="en-US" sz="1600" b="1" dirty="0" smtClean="0"/>
              <a:t>Management of the sickest of the sick patients</a:t>
            </a:r>
          </a:p>
          <a:p>
            <a:endParaRPr lang="en-US" sz="1600" b="1" dirty="0"/>
          </a:p>
          <a:p>
            <a:pPr marL="285750" indent="-285750">
              <a:buFont typeface="Arial" panose="020B0604020202020204" pitchFamily="34" charset="0"/>
              <a:buChar char="•"/>
            </a:pPr>
            <a:r>
              <a:rPr lang="en-US" sz="1600" b="1" dirty="0" smtClean="0"/>
              <a:t>Nurse Practitioners, Nurse Care Managers, Social Workers, Resource Specialist</a:t>
            </a:r>
          </a:p>
          <a:p>
            <a:endParaRPr lang="en-US" sz="1600" b="1" dirty="0"/>
          </a:p>
          <a:p>
            <a:pPr marL="285750" indent="-285750">
              <a:buFont typeface="Arial" panose="020B0604020202020204" pitchFamily="34" charset="0"/>
              <a:buChar char="•"/>
            </a:pPr>
            <a:r>
              <a:rPr lang="en-US" sz="1600" b="1" dirty="0" smtClean="0"/>
              <a:t>Integrated Care Management, Patient Case Conferencing, Pharmacist</a:t>
            </a:r>
          </a:p>
          <a:p>
            <a:endParaRPr lang="en-US" sz="1600" b="1" dirty="0"/>
          </a:p>
          <a:p>
            <a:pPr marL="285750" indent="-285750">
              <a:buFont typeface="Arial" panose="020B0604020202020204" pitchFamily="34" charset="0"/>
              <a:buChar char="•"/>
            </a:pPr>
            <a:r>
              <a:rPr lang="en-US" sz="1600" b="1" dirty="0" smtClean="0"/>
              <a:t>Assistance with transportation, housing, food etc.</a:t>
            </a:r>
          </a:p>
          <a:p>
            <a:endParaRPr lang="en-US" sz="1600" b="1" dirty="0"/>
          </a:p>
          <a:p>
            <a:endParaRPr lang="en-US" sz="1600" b="1" dirty="0" smtClean="0"/>
          </a:p>
          <a:p>
            <a:endParaRPr lang="en-US" sz="1600" dirty="0" smtClean="0"/>
          </a:p>
          <a:p>
            <a:endParaRPr lang="en-US" sz="1600" dirty="0"/>
          </a:p>
          <a:p>
            <a:endParaRPr lang="en-US" sz="1600" dirty="0"/>
          </a:p>
        </p:txBody>
      </p:sp>
    </p:spTree>
    <p:extLst>
      <p:ext uri="{BB962C8B-B14F-4D97-AF65-F5344CB8AC3E}">
        <p14:creationId xmlns:p14="http://schemas.microsoft.com/office/powerpoint/2010/main" val="63171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77240"/>
          </a:xfrm>
        </p:spPr>
        <p:txBody>
          <a:bodyPr/>
          <a:lstStyle/>
          <a:p>
            <a:r>
              <a:rPr lang="en-US" dirty="0" smtClean="0"/>
              <a:t>Integra Complex Care Management Team</a:t>
            </a:r>
            <a:endParaRPr lang="en-US" dirty="0"/>
          </a:p>
        </p:txBody>
      </p:sp>
      <p:sp>
        <p:nvSpPr>
          <p:cNvPr id="3" name="TextBox 2"/>
          <p:cNvSpPr txBox="1"/>
          <p:nvPr/>
        </p:nvSpPr>
        <p:spPr>
          <a:xfrm>
            <a:off x="1066800" y="1524000"/>
            <a:ext cx="7239000" cy="3139321"/>
          </a:xfrm>
          <a:prstGeom prst="rect">
            <a:avLst/>
          </a:prstGeom>
          <a:noFill/>
        </p:spPr>
        <p:txBody>
          <a:bodyPr wrap="square" rtlCol="0">
            <a:spAutoFit/>
          </a:bodyPr>
          <a:lstStyle/>
          <a:p>
            <a:r>
              <a:rPr lang="en-US" b="1" dirty="0" smtClean="0"/>
              <a:t>3 – Nurse Practitioners</a:t>
            </a:r>
            <a:endParaRPr lang="en-US" b="1" dirty="0"/>
          </a:p>
          <a:p>
            <a:r>
              <a:rPr lang="en-US" b="1" dirty="0" smtClean="0"/>
              <a:t>10 – Office Nurse Care Managers</a:t>
            </a:r>
            <a:endParaRPr lang="en-US" b="1" dirty="0"/>
          </a:p>
          <a:p>
            <a:r>
              <a:rPr lang="en-US" b="1" dirty="0" smtClean="0"/>
              <a:t>2 – ED Nurse Care Managers at Kent</a:t>
            </a:r>
            <a:endParaRPr lang="en-US" b="1" dirty="0"/>
          </a:p>
          <a:p>
            <a:r>
              <a:rPr lang="en-US" b="1" dirty="0" smtClean="0"/>
              <a:t>1 – Community Nurse Care Manager</a:t>
            </a:r>
          </a:p>
          <a:p>
            <a:r>
              <a:rPr lang="en-US" b="1" dirty="0" smtClean="0"/>
              <a:t>1 – Transitions Nurse Care Manager at Kent</a:t>
            </a:r>
          </a:p>
          <a:p>
            <a:r>
              <a:rPr lang="en-US" b="1" dirty="0" smtClean="0"/>
              <a:t>3 – Pharmacists</a:t>
            </a:r>
          </a:p>
          <a:p>
            <a:r>
              <a:rPr lang="en-US" b="1" dirty="0" smtClean="0"/>
              <a:t>2 – Social Workers</a:t>
            </a:r>
          </a:p>
          <a:p>
            <a:r>
              <a:rPr lang="en-US" b="1" dirty="0" smtClean="0"/>
              <a:t>3 – Resource Specialist</a:t>
            </a:r>
          </a:p>
          <a:p>
            <a:r>
              <a:rPr lang="en-US" b="1" dirty="0" smtClean="0"/>
              <a:t>1 – Transition Resource Specialist at Kent</a:t>
            </a:r>
          </a:p>
          <a:p>
            <a:endParaRPr lang="en-US" dirty="0"/>
          </a:p>
          <a:p>
            <a:endParaRPr lang="en-US" dirty="0"/>
          </a:p>
        </p:txBody>
      </p:sp>
    </p:spTree>
    <p:extLst>
      <p:ext uri="{BB962C8B-B14F-4D97-AF65-F5344CB8AC3E}">
        <p14:creationId xmlns:p14="http://schemas.microsoft.com/office/powerpoint/2010/main" val="358002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9" y="0"/>
            <a:ext cx="9134021" cy="6153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5810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382000" cy="6391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0048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6792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316</TotalTime>
  <Words>343</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PowerPoint Presentation</vt:lpstr>
      <vt:lpstr>ACO Basics (per CMS)</vt:lpstr>
      <vt:lpstr>Commitment to Population Health</vt:lpstr>
      <vt:lpstr>Key success factors</vt:lpstr>
      <vt:lpstr>Complex Care Management</vt:lpstr>
      <vt:lpstr>Integra Complex Care Management Team</vt:lpstr>
      <vt:lpstr>PowerPoint Presentation</vt:lpstr>
      <vt:lpstr>PowerPoint Presentation</vt:lpstr>
      <vt:lpstr>PowerPoint Presentation</vt:lpstr>
      <vt:lpstr>            Questions ????    </vt:lpstr>
    </vt:vector>
  </TitlesOfParts>
  <Company>Care New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 Community Care Network</dc:title>
  <dc:creator>Delmonico, Domenic</dc:creator>
  <cp:lastModifiedBy>Brown, Candice</cp:lastModifiedBy>
  <cp:revision>36</cp:revision>
  <cp:lastPrinted>2016-04-11T20:00:16Z</cp:lastPrinted>
  <dcterms:created xsi:type="dcterms:W3CDTF">2016-02-02T21:41:09Z</dcterms:created>
  <dcterms:modified xsi:type="dcterms:W3CDTF">2016-04-11T20:00:46Z</dcterms:modified>
</cp:coreProperties>
</file>