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62" r:id="rId4"/>
    <p:sldId id="257" r:id="rId5"/>
    <p:sldId id="26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2A8C7D-BBC2-425C-BE80-66CF322A4F7A}" type="datetimeFigureOut">
              <a:rPr lang="en-US"/>
              <a:t>10/9/2016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82184B-E07D-437B-AC21-F5215F93E33C}"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2184B-E07D-437B-AC21-F5215F93E33C}" type="slidenum">
              <a:rPr lang="en-US"/>
              <a:t>2</a:t>
            </a:fld>
            <a:endParaRPr lang="en-US"/>
          </a:p>
        </p:txBody>
      </p:sp>
    </p:spTree>
    <p:extLst>
      <p:ext uri="{BB962C8B-B14F-4D97-AF65-F5344CB8AC3E}">
        <p14:creationId xmlns:p14="http://schemas.microsoft.com/office/powerpoint/2010/main" val="4194486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2184B-E07D-437B-AC21-F5215F93E33C}" type="slidenum">
              <a:rPr lang="en-US"/>
              <a:t>3</a:t>
            </a:fld>
            <a:endParaRPr lang="en-US"/>
          </a:p>
        </p:txBody>
      </p:sp>
    </p:spTree>
    <p:extLst>
      <p:ext uri="{BB962C8B-B14F-4D97-AF65-F5344CB8AC3E}">
        <p14:creationId xmlns:p14="http://schemas.microsoft.com/office/powerpoint/2010/main" val="3010661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2184B-E07D-437B-AC21-F5215F93E33C}" type="slidenum">
              <a:rPr lang="en-US"/>
              <a:t>4</a:t>
            </a:fld>
            <a:endParaRPr lang="en-US"/>
          </a:p>
        </p:txBody>
      </p:sp>
    </p:spTree>
    <p:extLst>
      <p:ext uri="{BB962C8B-B14F-4D97-AF65-F5344CB8AC3E}">
        <p14:creationId xmlns:p14="http://schemas.microsoft.com/office/powerpoint/2010/main" val="2233003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2184B-E07D-437B-AC21-F5215F93E33C}" type="slidenum">
              <a:rPr lang="en-US"/>
              <a:t>6</a:t>
            </a:fld>
            <a:endParaRPr lang="en-US"/>
          </a:p>
        </p:txBody>
      </p:sp>
    </p:spTree>
    <p:extLst>
      <p:ext uri="{BB962C8B-B14F-4D97-AF65-F5344CB8AC3E}">
        <p14:creationId xmlns:p14="http://schemas.microsoft.com/office/powerpoint/2010/main" val="3232408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2184B-E07D-437B-AC21-F5215F93E33C}" type="slidenum">
              <a:rPr lang="en-US"/>
              <a:t>5</a:t>
            </a:fld>
            <a:endParaRPr lang="en-US"/>
          </a:p>
        </p:txBody>
      </p:sp>
    </p:spTree>
    <p:extLst>
      <p:ext uri="{BB962C8B-B14F-4D97-AF65-F5344CB8AC3E}">
        <p14:creationId xmlns:p14="http://schemas.microsoft.com/office/powerpoint/2010/main" val="2674253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home\chronos\u-baee9c0517ff7c8a58f1762abfc69a13d1d74b60\Downloads\code-2016-ch3%20(1).pdf" TargetMode="External"/><Relationship Id="rId7" Type="http://schemas.openxmlformats.org/officeDocument/2006/relationships/hyperlink" Target="http://www.naadac.org/code-of-ethics#ii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ounseling.org/resources/aca-code-of-ethics.pdf" TargetMode="External"/><Relationship Id="rId5" Type="http://schemas.openxmlformats.org/officeDocument/2006/relationships/hyperlink" Target="https://www.socialworkers.org/pubs/code/code.asp" TargetMode="External"/><Relationship Id="rId4" Type="http://schemas.openxmlformats.org/officeDocument/2006/relationships/hyperlink" Target="http://nursingworld.org/DocumentVault/Ethics-1/Code-of-Ethics-for-Nurse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csl.org/research/health/mental-health-professionals-duty-to-warn.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azelon.org/LinkClick.aspx?fileticket=R9fUUiBzuS4%3d&amp;tabid=32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integration.samhsa.gov/operations-administration/Integrated_Behavioral_Health_and_Primary_Care_Confidentiality_Policy.pdf" TargetMode="External"/><Relationship Id="rId4" Type="http://schemas.openxmlformats.org/officeDocument/2006/relationships/hyperlink" Target="http://www.integration.samhsa.gov/operations-administration/confidential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solidFill>
                  <a:srgbClr val="1E4E79"/>
                </a:solidFill>
              </a:rPr>
              <a:t>Integrated Behavioral Health: Ethical Considerations</a:t>
            </a:r>
            <a:endParaRPr lang="en-US" b="1"/>
          </a:p>
        </p:txBody>
      </p:sp>
      <p:sp>
        <p:nvSpPr>
          <p:cNvPr id="3" name="Subtitle 2"/>
          <p:cNvSpPr>
            <a:spLocks noGrp="1"/>
          </p:cNvSpPr>
          <p:nvPr>
            <p:ph type="subTitle" idx="1"/>
          </p:nvPr>
        </p:nvSpPr>
        <p:spPr/>
        <p:txBody>
          <a:bodyPr vert="horz" lIns="91440" tIns="45720" rIns="91440" bIns="45720" rtlCol="0" anchor="t">
            <a:normAutofit lnSpcReduction="10000"/>
          </a:bodyPr>
          <a:lstStyle/>
          <a:p>
            <a:r>
              <a:rPr lang="en-US" b="1"/>
              <a:t>Frederic G. Reamer, Ph.D.</a:t>
            </a:r>
          </a:p>
          <a:p>
            <a:r>
              <a:rPr lang="en-US" b="1"/>
              <a:t>Professor</a:t>
            </a:r>
          </a:p>
          <a:p>
            <a:r>
              <a:rPr lang="en-US" b="1"/>
              <a:t>School of Social Work</a:t>
            </a:r>
          </a:p>
          <a:p>
            <a:r>
              <a:rPr lang="en-US" b="1"/>
              <a:t>Rhode Island College</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4472C4"/>
                </a:solidFill>
              </a:rPr>
              <a:t>Illustrative Scenarios</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sz="3200"/>
              <a:t>32-year-old patient presents with symptoms of bipolar disorder and anxiety.  Psychiatrist prescribes psychotropic medication and refers to clinical social worker for counseling.  Patient discloses to social worker that he is struggling with sexual orientation issues.  Patient consents to disclosure of this information to psychiatrist but not to primary care physician.</a:t>
            </a:r>
          </a:p>
          <a:p>
            <a:r>
              <a:rPr lang="en-US" sz="3200"/>
              <a:t>15-year-old patient who struggles with clinical depression discloses to social worker at health clinic that he fears he is addicted to synthetic marijuana.  The agency has a federal grant to provide state-of-the-art treatment to high-risk adolescents diagnosed with co-occurring disorders.  The patient is willing to enroll in the program but refuses to consent to disclosure to his parents.</a:t>
            </a:r>
          </a:p>
          <a:p>
            <a:r>
              <a:rPr lang="en-US" sz="3200"/>
              <a:t>43-year-old patient who struggles with sickle cell disease served 2.5 years of prison sentence at ACI, where he was treated for chronic depression.  Patient paroled and seeks medical care at neighborhood health clinic, where he had been a patient prior to incarceration. </a:t>
            </a:r>
          </a:p>
        </p:txBody>
      </p:sp>
    </p:spTree>
    <p:extLst>
      <p:ext uri="{BB962C8B-B14F-4D97-AF65-F5344CB8AC3E}">
        <p14:creationId xmlns:p14="http://schemas.microsoft.com/office/powerpoint/2010/main" val="3000771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4472C4"/>
                </a:solidFill>
              </a:rPr>
              <a:t>Permitted and Required Disclosures</a:t>
            </a:r>
            <a:endParaRPr lang="en-US" b="1">
              <a:solidFill>
                <a:srgbClr val="4472C4"/>
              </a:solidFill>
            </a:endParaRP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a:t>Legal considerations</a:t>
            </a:r>
          </a:p>
          <a:p>
            <a:pPr lvl="1"/>
            <a:r>
              <a:rPr lang="en-US"/>
              <a:t>Federal and state statutes (for example, HIPAA, FERPA, RI statutes 5-37.3, 14-5-3, and 23-6.3)</a:t>
            </a:r>
          </a:p>
          <a:p>
            <a:pPr lvl="1"/>
            <a:r>
              <a:rPr lang="en-US"/>
              <a:t>Federal and state regulations (for example, 42 CFR Part 2, Veterans Administration, RI licensing regulations)</a:t>
            </a:r>
          </a:p>
          <a:p>
            <a:r>
              <a:rPr lang="en-US"/>
              <a:t>Ethical considerations</a:t>
            </a:r>
          </a:p>
          <a:p>
            <a:pPr lvl="1"/>
            <a:r>
              <a:rPr lang="en-US"/>
              <a:t>Medicine: </a:t>
            </a:r>
            <a:r>
              <a:rPr lang="en-US">
                <a:hlinkClick r:id="rId3"/>
              </a:rPr>
              <a:t>file:///home/chronos/u-baee9c0517ff7c8a58f1762abfc69a13d1d74b60/Downloads/code-2016-ch3%20(1).pdf</a:t>
            </a:r>
            <a:r>
              <a:rPr lang="en-US"/>
              <a:t> [Chapter 3] </a:t>
            </a:r>
          </a:p>
          <a:p>
            <a:pPr lvl="1"/>
            <a:r>
              <a:rPr lang="en-US"/>
              <a:t>Nursing: </a:t>
            </a:r>
            <a:r>
              <a:rPr lang="en-US">
                <a:hlinkClick r:id="rId4"/>
              </a:rPr>
              <a:t>http://nursingworld.org/DocumentVault/Ethics-1/Code-of-Ethics-for-Nurses.html</a:t>
            </a:r>
            <a:r>
              <a:rPr lang="en-US"/>
              <a:t> [section 3.1] </a:t>
            </a:r>
          </a:p>
          <a:p>
            <a:pPr lvl="1"/>
            <a:r>
              <a:rPr lang="en-US"/>
              <a:t>Social Work: </a:t>
            </a:r>
            <a:r>
              <a:rPr lang="en-US">
                <a:hlinkClick r:id="rId5"/>
              </a:rPr>
              <a:t>https://www.socialworkers.org/pubs/code/code.asp</a:t>
            </a:r>
            <a:r>
              <a:rPr lang="en-US"/>
              <a:t> [section 1.07] </a:t>
            </a:r>
          </a:p>
          <a:p>
            <a:pPr lvl="1"/>
            <a:r>
              <a:rPr lang="en-US"/>
              <a:t>Mental Health Counseling: </a:t>
            </a:r>
            <a:r>
              <a:rPr lang="en-US">
                <a:hlinkClick r:id="rId6"/>
              </a:rPr>
              <a:t>https://www.counseling.org/resources/aca-code-of-ethics.pdf</a:t>
            </a:r>
            <a:r>
              <a:rPr lang="en-US"/>
              <a:t> [section B] </a:t>
            </a:r>
          </a:p>
          <a:p>
            <a:pPr lvl="1"/>
            <a:r>
              <a:rPr lang="en-US"/>
              <a:t>Addictions: </a:t>
            </a:r>
            <a:r>
              <a:rPr lang="en-US">
                <a:hlinkClick r:id="rId7"/>
              </a:rPr>
              <a:t>http://www.naadac.org/code-of-ethics#iii</a:t>
            </a:r>
            <a:r>
              <a:rPr lang="en-US"/>
              <a:t> [section III] </a:t>
            </a:r>
          </a:p>
        </p:txBody>
      </p:sp>
    </p:spTree>
    <p:extLst>
      <p:ext uri="{BB962C8B-B14F-4D97-AF65-F5344CB8AC3E}">
        <p14:creationId xmlns:p14="http://schemas.microsoft.com/office/powerpoint/2010/main" val="37712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2E75B5"/>
                </a:solidFill>
              </a:rPr>
              <a:t>Key Ethical Issues</a:t>
            </a:r>
            <a:endParaRPr lang="en-US" b="1"/>
          </a:p>
        </p:txBody>
      </p:sp>
      <p:sp>
        <p:nvSpPr>
          <p:cNvPr id="3" name="Content Placeholder 2"/>
          <p:cNvSpPr>
            <a:spLocks noGrp="1"/>
          </p:cNvSpPr>
          <p:nvPr>
            <p:ph idx="1"/>
          </p:nvPr>
        </p:nvSpPr>
        <p:spPr/>
        <p:txBody>
          <a:bodyPr vert="horz" lIns="91440" tIns="45720" rIns="91440" bIns="45720" rtlCol="0" anchor="t">
            <a:normAutofit/>
          </a:bodyPr>
          <a:lstStyle/>
          <a:p>
            <a:r>
              <a:rPr lang="en-US">
                <a:solidFill>
                  <a:srgbClr val="FF0000"/>
                </a:solidFill>
              </a:rPr>
              <a:t>Informed consent</a:t>
            </a:r>
            <a:r>
              <a:rPr lang="en-US"/>
              <a:t> (considering evidence of voluntariness and capacity to consent based on age, cognitive status, literacy)</a:t>
            </a:r>
          </a:p>
          <a:p>
            <a:r>
              <a:rPr lang="en-US">
                <a:solidFill>
                  <a:srgbClr val="FF0000"/>
                </a:solidFill>
              </a:rPr>
              <a:t>Privacy </a:t>
            </a:r>
            <a:r>
              <a:rPr lang="en-US"/>
              <a:t>(respecting patients' privacy rights and control over release of sensitive information)</a:t>
            </a:r>
          </a:p>
          <a:p>
            <a:r>
              <a:rPr lang="en-US">
                <a:solidFill>
                  <a:srgbClr val="FF0000"/>
                </a:solidFill>
              </a:rPr>
              <a:t>Confidentiality </a:t>
            </a:r>
            <a:r>
              <a:rPr lang="en-US"/>
              <a:t>(managing protection and release of protected health information)</a:t>
            </a:r>
          </a:p>
          <a:p>
            <a:r>
              <a:rPr lang="en-US">
                <a:solidFill>
                  <a:srgbClr val="FF0000"/>
                </a:solidFill>
              </a:rPr>
              <a:t>Privileged communication </a:t>
            </a:r>
            <a:r>
              <a:rPr lang="en-US">
                <a:solidFill>
                  <a:srgbClr val="000000"/>
                </a:solidFill>
              </a:rPr>
              <a:t>(</a:t>
            </a:r>
            <a:r>
              <a:rPr lang="en-US"/>
              <a:t>managing protected health information in conjunction with legal proceedings, e.g., custody, divorce, criminal, workers' compensation, termination of parental rights)</a:t>
            </a:r>
          </a:p>
        </p:txBody>
      </p:sp>
    </p:spTree>
    <p:extLst>
      <p:ext uri="{BB962C8B-B14F-4D97-AF65-F5344CB8AC3E}">
        <p14:creationId xmlns:p14="http://schemas.microsoft.com/office/powerpoint/2010/main" val="276320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4472C4"/>
                </a:solidFill>
              </a:rPr>
              <a:t>Key Ethics Concepts Regarding Disclosure</a:t>
            </a:r>
            <a:endParaRPr lang="en-US" b="1"/>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sz="4000">
                <a:solidFill>
                  <a:srgbClr val="FF0000"/>
                </a:solidFill>
                <a:latin typeface="Calibri" charset="0"/>
              </a:rPr>
              <a:t>Duty </a:t>
            </a:r>
            <a:r>
              <a:rPr lang="EN-US" sz="4000">
                <a:solidFill>
                  <a:srgbClr val="000000"/>
                </a:solidFill>
                <a:latin typeface="Calibri" charset="0"/>
              </a:rPr>
              <a:t>to disclose </a:t>
            </a:r>
            <a:endParaRPr lang="en-US" sz="4000">
              <a:latin typeface="Calibri" charset="0"/>
            </a:endParaRPr>
          </a:p>
          <a:p>
            <a:r>
              <a:rPr lang="EN-US" sz="4000">
                <a:solidFill>
                  <a:srgbClr val="FF0000"/>
                </a:solidFill>
                <a:latin typeface="Calibri" charset="0"/>
              </a:rPr>
              <a:t>Privilege </a:t>
            </a:r>
            <a:r>
              <a:rPr lang="EN-US" sz="4000">
                <a:solidFill>
                  <a:srgbClr val="000000"/>
                </a:solidFill>
                <a:latin typeface="Calibri" charset="0"/>
              </a:rPr>
              <a:t>to disclose </a:t>
            </a:r>
            <a:endParaRPr lang="EN-US" sz="4000">
              <a:latin typeface="Calibri" charset="0"/>
            </a:endParaRPr>
          </a:p>
          <a:p>
            <a:r>
              <a:rPr lang="EN-US" sz="4000">
                <a:latin typeface="Calibri" charset="0"/>
              </a:rPr>
              <a:t>Varying state laws: </a:t>
            </a:r>
            <a:r>
              <a:rPr lang="EN-US" sz="4000">
                <a:latin typeface="Calibri" charset="0"/>
                <a:hlinkClick r:id="rId3"/>
              </a:rPr>
              <a:t>http://www.ncsl.org/research/health/mental-health-professionals-duty-to-warn.aspx</a:t>
            </a:r>
            <a:r>
              <a:rPr lang="EN-US" sz="4000">
                <a:latin typeface="Calibri" charset="0"/>
              </a:rPr>
              <a:t>  </a:t>
            </a:r>
          </a:p>
          <a:p>
            <a:r>
              <a:rPr lang="EN-US" sz="4000">
                <a:latin typeface="Calibri" charset="0"/>
              </a:rPr>
              <a:t>Need to know/disclose: The extent to which a colleague </a:t>
            </a:r>
            <a:r>
              <a:rPr lang="EN-US" sz="4000" i="1">
                <a:latin typeface="Calibri" charset="0"/>
              </a:rPr>
              <a:t>needs to know</a:t>
            </a:r>
            <a:r>
              <a:rPr lang="EN-US" sz="4000">
                <a:latin typeface="Calibri" charset="0"/>
              </a:rPr>
              <a:t> the information in order for the recipient to perform her/his professional duty, consistent with prevailing laws and ethical standards (adhering to standards of care regarding meeting patients' needs and protecting third parties from harm).   </a:t>
            </a:r>
          </a:p>
          <a:p>
            <a:pPr marL="0" indent="0">
              <a:buNone/>
            </a:pPr>
            <a:endParaRPr lang="en-US" sz="4000"/>
          </a:p>
          <a:p>
            <a:endParaRPr lang="en-US" sz="4000"/>
          </a:p>
        </p:txBody>
      </p:sp>
    </p:spTree>
    <p:extLst>
      <p:ext uri="{BB962C8B-B14F-4D97-AF65-F5344CB8AC3E}">
        <p14:creationId xmlns:p14="http://schemas.microsoft.com/office/powerpoint/2010/main" val="235054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4472C4"/>
                </a:solidFill>
              </a:rPr>
              <a:t>Sample Guidelines and Protocols</a:t>
            </a:r>
            <a:endParaRPr lang="en-US" b="1"/>
          </a:p>
        </p:txBody>
      </p:sp>
      <p:sp>
        <p:nvSpPr>
          <p:cNvPr id="3" name="Content Placeholder 2"/>
          <p:cNvSpPr>
            <a:spLocks noGrp="1"/>
          </p:cNvSpPr>
          <p:nvPr>
            <p:ph idx="1"/>
          </p:nvPr>
        </p:nvSpPr>
        <p:spPr/>
        <p:txBody>
          <a:bodyPr vert="horz" lIns="91440" tIns="45720" rIns="91440" bIns="45720" rtlCol="0" anchor="t">
            <a:normAutofit/>
          </a:bodyPr>
          <a:lstStyle/>
          <a:p>
            <a:r>
              <a:rPr lang="en-US" err="1">
                <a:latin typeface="Calibri" charset="0"/>
              </a:rPr>
              <a:t>Bazelon</a:t>
            </a:r>
            <a:r>
              <a:rPr lang="en-US">
                <a:latin typeface="Calibri" charset="0"/>
              </a:rPr>
              <a:t> Center for Mental Health Law: </a:t>
            </a:r>
            <a:r>
              <a:rPr lang="en-US">
                <a:latin typeface="Calibri" charset="0"/>
                <a:hlinkClick r:id="rId3"/>
              </a:rPr>
              <a:t>http://www.bazelon.org/LinkClick.aspx?fileticket=R9fUUiBzuS4%3d&amp;tabid=320</a:t>
            </a:r>
            <a:r>
              <a:rPr lang="en-US">
                <a:latin typeface="Calibri" charset="0"/>
              </a:rPr>
              <a:t> </a:t>
            </a:r>
          </a:p>
          <a:p>
            <a:r>
              <a:rPr lang="en-US">
                <a:latin typeface="Calibri" charset="0"/>
              </a:rPr>
              <a:t>SAMHSA-HRSA Center for Integrated Health Solutions: </a:t>
            </a:r>
            <a:r>
              <a:rPr lang="en-US">
                <a:latin typeface="Calibri" charset="0"/>
                <a:hlinkClick r:id="rId4"/>
              </a:rPr>
              <a:t>http://www.integration.samhsa.gov/operations-administration/confidentiality</a:t>
            </a:r>
            <a:r>
              <a:rPr lang="en-US">
                <a:latin typeface="Calibri" charset="0"/>
              </a:rPr>
              <a:t> </a:t>
            </a:r>
          </a:p>
          <a:p>
            <a:r>
              <a:rPr lang="en-US">
                <a:latin typeface="Calibri" charset="0"/>
              </a:rPr>
              <a:t>Washtenaw Community Health Organization (Michigan): </a:t>
            </a:r>
            <a:r>
              <a:rPr lang="en-US">
                <a:latin typeface="Calibri" charset="0"/>
                <a:hlinkClick r:id="rId5"/>
              </a:rPr>
              <a:t>http://www.integration.samhsa.gov/operations-administration/Integrated_Behavioral_Health_and_Primary_Care_Confidentiality_Policy.pdf</a:t>
            </a:r>
            <a:r>
              <a:rPr lang="en-US">
                <a:latin typeface="Calibri" charset="0"/>
              </a:rPr>
              <a:t> </a:t>
            </a:r>
          </a:p>
        </p:txBody>
      </p:sp>
    </p:spTree>
    <p:extLst>
      <p:ext uri="{BB962C8B-B14F-4D97-AF65-F5344CB8AC3E}">
        <p14:creationId xmlns:p14="http://schemas.microsoft.com/office/powerpoint/2010/main" val="1219375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5</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Integrated Behavioral Health: Ethical Considerations</vt:lpstr>
      <vt:lpstr>Illustrative Scenarios</vt:lpstr>
      <vt:lpstr>Permitted and Required Disclosures</vt:lpstr>
      <vt:lpstr>Key Ethical Issues</vt:lpstr>
      <vt:lpstr>Key Ethics Concepts Regarding Disclosure</vt:lpstr>
      <vt:lpstr>Sample Guidelines and Protocols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Behavioral Health: Ethical Considerations</dc:title>
  <cp:revision>2</cp:revision>
  <dcterms:modified xsi:type="dcterms:W3CDTF">2016-10-09T15:26:27Z</dcterms:modified>
</cp:coreProperties>
</file>