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02" r:id="rId3"/>
  </p:sldMasterIdLst>
  <p:notesMasterIdLst>
    <p:notesMasterId r:id="rId42"/>
  </p:notesMasterIdLst>
  <p:sldIdLst>
    <p:sldId id="256" r:id="rId4"/>
    <p:sldId id="391" r:id="rId5"/>
    <p:sldId id="348" r:id="rId6"/>
    <p:sldId id="419" r:id="rId7"/>
    <p:sldId id="384" r:id="rId8"/>
    <p:sldId id="385" r:id="rId9"/>
    <p:sldId id="389" r:id="rId10"/>
    <p:sldId id="365" r:id="rId11"/>
    <p:sldId id="421" r:id="rId12"/>
    <p:sldId id="358" r:id="rId13"/>
    <p:sldId id="375" r:id="rId14"/>
    <p:sldId id="426" r:id="rId15"/>
    <p:sldId id="403" r:id="rId16"/>
    <p:sldId id="402" r:id="rId17"/>
    <p:sldId id="431" r:id="rId18"/>
    <p:sldId id="430" r:id="rId19"/>
    <p:sldId id="433" r:id="rId20"/>
    <p:sldId id="428" r:id="rId21"/>
    <p:sldId id="438" r:id="rId22"/>
    <p:sldId id="411" r:id="rId23"/>
    <p:sldId id="412" r:id="rId24"/>
    <p:sldId id="413" r:id="rId25"/>
    <p:sldId id="414" r:id="rId26"/>
    <p:sldId id="429" r:id="rId27"/>
    <p:sldId id="392" r:id="rId28"/>
    <p:sldId id="393" r:id="rId29"/>
    <p:sldId id="435" r:id="rId30"/>
    <p:sldId id="394" r:id="rId31"/>
    <p:sldId id="395" r:id="rId32"/>
    <p:sldId id="436" r:id="rId33"/>
    <p:sldId id="396" r:id="rId34"/>
    <p:sldId id="397" r:id="rId35"/>
    <p:sldId id="347" r:id="rId36"/>
    <p:sldId id="346" r:id="rId37"/>
    <p:sldId id="383" r:id="rId38"/>
    <p:sldId id="437" r:id="rId39"/>
    <p:sldId id="341" r:id="rId40"/>
    <p:sldId id="388" r:id="rId4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16" autoAdjust="0"/>
    <p:restoredTop sz="86619" autoAdjust="0"/>
  </p:normalViewPr>
  <p:slideViewPr>
    <p:cSldViewPr>
      <p:cViewPr varScale="1">
        <p:scale>
          <a:sx n="97" d="100"/>
          <a:sy n="97" d="100"/>
        </p:scale>
        <p:origin x="219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9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BCB12FF-FB57-419D-832F-C0C25B28E585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60D7293-6A68-4157-8841-EBBFE4989C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15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D7293-6A68-4157-8841-EBBFE4989C5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73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Block schedules to provide time for meetings</a:t>
            </a:r>
          </a:p>
          <a:p>
            <a:r>
              <a:rPr lang="en-US" dirty="0" smtClean="0"/>
              <a:t>They are as important as patient care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D7293-6A68-4157-8841-EBBFE4989C5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03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6756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Talking stick</a:t>
            </a:r>
          </a:p>
          <a:p>
            <a:r>
              <a:rPr lang="en-US" dirty="0" smtClean="0"/>
              <a:t>Bulletin board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D7293-6A68-4157-8841-EBBFE4989C5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795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Staff</a:t>
            </a:r>
            <a:r>
              <a:rPr lang="en-US" baseline="0" dirty="0" smtClean="0"/>
              <a:t> Meetings:  Whole clinic</a:t>
            </a:r>
            <a:endParaRPr lang="en-US" dirty="0" smtClean="0"/>
          </a:p>
          <a:p>
            <a:r>
              <a:rPr lang="en-US" dirty="0" smtClean="0"/>
              <a:t>Operations</a:t>
            </a:r>
            <a:r>
              <a:rPr lang="en-US" baseline="0" dirty="0" smtClean="0"/>
              <a:t> team:  Consisted of one individual from each team, plus leadership.  Met monthly to review metrics and discuss clinic issues, projects and new ideas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D7293-6A68-4157-8841-EBBFE4989C5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307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D7293-6A68-4157-8841-EBBFE4989C5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7866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69C24-013D-47DB-A716-FE6785A3151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3885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69C24-013D-47DB-A716-FE6785A3151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2466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69C24-013D-47DB-A716-FE6785A3151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8459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69C24-013D-47DB-A716-FE6785A3151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4936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69C24-013D-47DB-A716-FE6785A31517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162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# of people in room?</a:t>
            </a:r>
          </a:p>
          <a:p>
            <a:r>
              <a:rPr lang="en-US" dirty="0" smtClean="0"/>
              <a:t>Amount of time?</a:t>
            </a:r>
          </a:p>
          <a:p>
            <a:r>
              <a:rPr lang="en-US" dirty="0" smtClean="0"/>
              <a:t>Could introduce</a:t>
            </a:r>
            <a:r>
              <a:rPr lang="en-US" baseline="0" dirty="0" smtClean="0"/>
              <a:t> at tables depending on #’s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69C24-013D-47DB-A716-FE6785A3151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0252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69C24-013D-47DB-A716-FE6785A31517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1304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dirty="0"/>
              <a:t>Katie – Demo</a:t>
            </a:r>
          </a:p>
          <a:p>
            <a:r>
              <a:rPr lang="en-US" sz="800" dirty="0"/>
              <a:t>In 2013 and 2014, representatives from the AMA visited clinics across the country who were involved in innovative practices leading to excellent results in quality, patient and provider/staff satisfaction.  As a result of these visits, the StepsForward program was created.  </a:t>
            </a:r>
          </a:p>
          <a:p>
            <a:r>
              <a:rPr lang="en-US" sz="800" dirty="0"/>
              <a:t>  </a:t>
            </a:r>
          </a:p>
          <a:p>
            <a:r>
              <a:rPr lang="en-US" sz="800" b="1" u="sng" dirty="0"/>
              <a:t>STEPSFOWARD </a:t>
            </a:r>
          </a:p>
          <a:p>
            <a:r>
              <a:rPr lang="en-US" sz="800" dirty="0"/>
              <a:t>In partnership with the Medical Group Management Association (MGMA), the AMA leveraged the findings from the AMA-RAND study, "Factors affecting physician professional satisfaction and their implications for patient care, health systems and health policy," to develop the STEPS Forward™ practice transformation series.</a:t>
            </a:r>
          </a:p>
          <a:p>
            <a:r>
              <a:rPr lang="en-US" sz="800" dirty="0"/>
              <a:t>STEPS Forward™ offers innovative strategies that will allow physicians and their staff to thrive in the new health care environment.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D7293-6A68-4157-8841-EBBFE4989C57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0632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Lynne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D7293-6A68-4157-8841-EBBFE4989C57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6281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Metric</a:t>
            </a:r>
            <a:r>
              <a:rPr lang="en-US" baseline="0" dirty="0" smtClean="0"/>
              <a:t>s – it’s about the team, not the individual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D7293-6A68-4157-8841-EBBFE4989C57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2104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D7293-6A68-4157-8841-EBBFE4989C57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4940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D7293-6A68-4157-8841-EBBFE4989C57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537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8F8D2F8-7CD7-4764-AAAA-8A8D555AE76A}" type="slidenum">
              <a:rPr lang="en-US" altLang="en-US" smtClean="0">
                <a:latin typeface="Times New Roman" pitchFamily="18" charset="0"/>
              </a:rPr>
              <a:pPr/>
              <a:t>3</a:t>
            </a:fld>
            <a:endParaRPr lang="en-US" altLang="en-US" dirty="0" smtClean="0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000" dirty="0"/>
              <a:t>Katie</a:t>
            </a:r>
          </a:p>
        </p:txBody>
      </p:sp>
    </p:spTree>
    <p:extLst>
      <p:ext uri="{BB962C8B-B14F-4D97-AF65-F5344CB8AC3E}">
        <p14:creationId xmlns:p14="http://schemas.microsoft.com/office/powerpoint/2010/main" val="291483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D7293-6A68-4157-8841-EBBFE4989C5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756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ACA:  Insurance expansion could lead to 15-24 million additional visits each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D7293-6A68-4157-8841-EBBFE4989C5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612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Assessing</a:t>
            </a:r>
            <a:r>
              <a:rPr lang="en-US" u="sng" baseline="0" dirty="0" smtClean="0"/>
              <a:t> inefficiency in Primary Care</a:t>
            </a:r>
          </a:p>
          <a:p>
            <a:r>
              <a:rPr lang="en-US" baseline="0" dirty="0" smtClean="0"/>
              <a:t>Efficiency is highly prized in other industries – but has not moved broadly into healthcare</a:t>
            </a:r>
          </a:p>
          <a:p>
            <a:r>
              <a:rPr lang="en-US" baseline="0" dirty="0" smtClean="0"/>
              <a:t>Increased physician efficiencies:  ability to serve a larger population at a constant level of quality.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2008 Richard Baron – independent 5 physician IM group with electronic EMR</a:t>
            </a:r>
          </a:p>
          <a:p>
            <a:r>
              <a:rPr lang="en-US" baseline="0" dirty="0" smtClean="0"/>
              <a:t>Average day:  18 in-person visits; 24 phone calls; 12 prescription refills; 17 emails; 20 lab reports; 11 imagining reports and 14 consult reports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Insurance plans:  Time spent by US physicians 4x that of Canadian physicians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Time spent signing into various programs and taking care of billing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D7293-6A68-4157-8841-EBBFE4989C5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039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D7293-6A68-4157-8841-EBBFE4989C5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551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search of – crazy wild things</a:t>
            </a:r>
          </a:p>
          <a:p>
            <a:r>
              <a:rPr lang="en-US" baseline="0" dirty="0" smtClean="0"/>
              <a:t>We keep hearing about these high functioning teams – where are there?</a:t>
            </a:r>
          </a:p>
          <a:p>
            <a:r>
              <a:rPr lang="en-US" baseline="0" dirty="0" smtClean="0"/>
              <a:t>I put people together to make a team and they aren’t?  </a:t>
            </a:r>
          </a:p>
          <a:p>
            <a:r>
              <a:rPr lang="en-US" baseline="0" dirty="0" smtClean="0"/>
              <a:t>This is how it will relate and what you can take out of it – nuts and bolts of effective teams’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D7293-6A68-4157-8841-EBBFE4989C5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000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D7293-6A68-4157-8841-EBBFE4989C5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741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png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" b="53"/>
          <a:stretch/>
        </p:blipFill>
        <p:spPr>
          <a:xfrm>
            <a:off x="-1" y="4076325"/>
            <a:ext cx="9144001" cy="2781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5137" y="971551"/>
            <a:ext cx="8243887" cy="169545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6000" baseline="0"/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4188" y="4076324"/>
            <a:ext cx="8215312" cy="1191001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or Speaker Information, Speaker Title in italics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5138" y="5267325"/>
            <a:ext cx="4106862" cy="438150"/>
          </a:xfrm>
        </p:spPr>
        <p:txBody>
          <a:bodyPr vert="horz" lIns="54864" tIns="0" rIns="91440" bIns="0" rtlCol="0">
            <a:normAutofit/>
          </a:bodyPr>
          <a:lstStyle>
            <a:lvl1pPr marL="0" indent="0">
              <a:buNone/>
              <a:defRPr lang="en-US" sz="1600" i="0" baseline="0" smtClean="0">
                <a:solidFill>
                  <a:schemeClr val="tx2"/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600"/>
              </a:spcBef>
            </a:pPr>
            <a:r>
              <a:rPr lang="en-US" dirty="0" smtClean="0"/>
              <a:t>Month, DD, YYYY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9" y="6417376"/>
            <a:ext cx="1391285" cy="2336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9029" y="-203203"/>
            <a:ext cx="419987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27122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Type key insight in sentence case 1 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466974"/>
            <a:ext cx="3990975" cy="381382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icon to add content (do not use for text)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10099" y="2466974"/>
            <a:ext cx="4098926" cy="371476"/>
          </a:xfrm>
        </p:spPr>
        <p:txBody>
          <a:bodyPr vert="horz" lIns="54864" tIns="0" rIns="91440" bIns="0" rtlCol="0" anchor="t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857501"/>
            <a:ext cx="4041775" cy="3268662"/>
          </a:xfrm>
        </p:spPr>
        <p:txBody>
          <a:bodyPr vert="horz" lIns="54864" tIns="0" rIns="91440" bIns="0"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dirty="0" smtClean="0"/>
              <a:t>Click icon to add content (do not use for text)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2438" y="6385378"/>
            <a:ext cx="534533" cy="365125"/>
          </a:xfrm>
        </p:spPr>
        <p:txBody>
          <a:bodyPr/>
          <a:lstStyle/>
          <a:p>
            <a:fld id="{4C3BE661-29DE-4FDA-BDEB-8A1415D08A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Type source information here. Placeholder will not show if you don’t type text in it. Do not extend text over logo.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29029" y="-203203"/>
            <a:ext cx="1040157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COMPARISON</a:t>
            </a:r>
          </a:p>
        </p:txBody>
      </p:sp>
    </p:spTree>
    <p:extLst>
      <p:ext uri="{BB962C8B-B14F-4D97-AF65-F5344CB8AC3E}">
        <p14:creationId xmlns:p14="http://schemas.microsoft.com/office/powerpoint/2010/main" val="44730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-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Type key insight in sentence case 1 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466974"/>
            <a:ext cx="3990975" cy="381382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icon to add content (do not use for text)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10099" y="2466974"/>
            <a:ext cx="4098926" cy="371476"/>
          </a:xfrm>
        </p:spPr>
        <p:txBody>
          <a:bodyPr vert="horz" lIns="54864" tIns="0" rIns="91440" bIns="0" rtlCol="0" anchor="t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857501"/>
            <a:ext cx="4041775" cy="3268662"/>
          </a:xfrm>
        </p:spPr>
        <p:txBody>
          <a:bodyPr vert="horz" lIns="54864" tIns="0" rIns="91440" bIns="0"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dirty="0" smtClean="0"/>
              <a:t>Click icon to add content (do not use for text)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2438" y="6385378"/>
            <a:ext cx="461962" cy="365125"/>
          </a:xfrm>
        </p:spPr>
        <p:txBody>
          <a:bodyPr/>
          <a:lstStyle/>
          <a:p>
            <a:fld id="{4C3BE661-29DE-4FDA-BDEB-8A1415D08A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Type source information here. Placeholder will not show if you don’t type text in it. Do not extend text over logo.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29029" y="-203203"/>
            <a:ext cx="2263248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COMPARISON WITH SUBHEAD</a:t>
            </a:r>
          </a:p>
        </p:txBody>
      </p:sp>
    </p:spTree>
    <p:extLst>
      <p:ext uri="{BB962C8B-B14F-4D97-AF65-F5344CB8AC3E}">
        <p14:creationId xmlns:p14="http://schemas.microsoft.com/office/powerpoint/2010/main" val="176393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Type key insight in sentence case 1 line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E661-29DE-4FDA-BDEB-8A1415D08A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Type source information here. Placeholder will not show if you don’t type text in it. Do not extend text over logo.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29029" y="-203203"/>
            <a:ext cx="870238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TITLE ONLY</a:t>
            </a:r>
          </a:p>
        </p:txBody>
      </p:sp>
    </p:spTree>
    <p:extLst>
      <p:ext uri="{BB962C8B-B14F-4D97-AF65-F5344CB8AC3E}">
        <p14:creationId xmlns:p14="http://schemas.microsoft.com/office/powerpoint/2010/main" val="270137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E661-29DE-4FDA-BDEB-8A1415D08A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Type source information here. Placeholder will not show if you don’t type text in it. Do not extend text over logo.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29029" y="-203203"/>
            <a:ext cx="503343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BLANK</a:t>
            </a:r>
          </a:p>
        </p:txBody>
      </p:sp>
    </p:spTree>
    <p:extLst>
      <p:ext uri="{BB962C8B-B14F-4D97-AF65-F5344CB8AC3E}">
        <p14:creationId xmlns:p14="http://schemas.microsoft.com/office/powerpoint/2010/main" val="384540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 AV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6538"/>
            <a:ext cx="3008313" cy="893762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06538"/>
            <a:ext cx="5111750" cy="4619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23697"/>
            <a:ext cx="3008313" cy="37024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E661-29DE-4FDA-BDEB-8A1415D08A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Type source information here. Placeholder will not show if you don’t type text in it. Do not extend text over logo.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29029" y="-203203"/>
            <a:ext cx="955839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DO</a:t>
            </a:r>
            <a:r>
              <a:rPr lang="en-US" sz="1200" baseline="0" dirty="0" smtClean="0">
                <a:solidFill>
                  <a:schemeClr val="bg1"/>
                </a:solidFill>
              </a:rPr>
              <a:t> NOT USE</a:t>
            </a:r>
            <a:endParaRPr lang="en-US" sz="1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80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8787" y="966525"/>
            <a:ext cx="8250237" cy="636408"/>
          </a:xfrm>
        </p:spPr>
        <p:txBody>
          <a:bodyPr vert="horz" lIns="54864" tIns="45720" rIns="91440" bIns="0" rtlCol="0" anchor="b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dirty="0" smtClean="0"/>
              <a:t>Type key insight in sentence case 1 line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7688" y="2486025"/>
            <a:ext cx="8161337" cy="368141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138" y="1601788"/>
            <a:ext cx="8243887" cy="527050"/>
          </a:xfrm>
        </p:spPr>
        <p:txBody>
          <a:bodyPr vert="horz" lIns="54864" tIns="45720" rIns="91440" bIns="0" rtlCol="0" anchor="b">
            <a:normAutofit/>
          </a:bodyPr>
          <a:lstStyle>
            <a:lvl1pPr marL="0" indent="0">
              <a:buNone/>
              <a:defRPr lang="en-US" sz="28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E661-29DE-4FDA-BDEB-8A1415D08A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Type source information here. Placeholder will not show if you don’t type text in it. Do not extend text over logo.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29029" y="-203203"/>
            <a:ext cx="1693284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HORIZONTAL</a:t>
            </a:r>
            <a:r>
              <a:rPr lang="en-US" sz="1200" baseline="0" dirty="0" smtClean="0">
                <a:solidFill>
                  <a:schemeClr val="bg1"/>
                </a:solidFill>
              </a:rPr>
              <a:t> PICTURE</a:t>
            </a:r>
            <a:endParaRPr lang="en-US" sz="1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81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 – send picture To Back to edit caption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8787" y="966525"/>
            <a:ext cx="8250237" cy="636408"/>
          </a:xfrm>
        </p:spPr>
        <p:txBody>
          <a:bodyPr vert="horz" lIns="54864" tIns="45720" rIns="91440" bIns="0" rtlCol="0" anchor="b">
            <a:normAutofit/>
          </a:bodyPr>
          <a:lstStyle>
            <a:lvl1pPr>
              <a:defRPr lang="en-US" baseline="0"/>
            </a:lvl1pPr>
          </a:lstStyle>
          <a:p>
            <a:pPr lvl="0"/>
            <a:r>
              <a:rPr lang="en-US" dirty="0" smtClean="0"/>
              <a:t>Caption – change color/location for contrast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29029" y="-203203"/>
            <a:ext cx="1677447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FULL BLEED PICTURE</a:t>
            </a:r>
          </a:p>
        </p:txBody>
      </p:sp>
    </p:spTree>
    <p:extLst>
      <p:ext uri="{BB962C8B-B14F-4D97-AF65-F5344CB8AC3E}">
        <p14:creationId xmlns:p14="http://schemas.microsoft.com/office/powerpoint/2010/main" val="93728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7509596" y="438150"/>
            <a:ext cx="945430" cy="6200775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en-US" dirty="0" smtClean="0"/>
              <a:t>Type headline in 1 line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171" y="447675"/>
            <a:ext cx="6147247" cy="6220716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4159963" y="3270142"/>
            <a:ext cx="6189789" cy="527050"/>
          </a:xfrm>
        </p:spPr>
        <p:txBody>
          <a:bodyPr vert="horz" lIns="54864" tIns="45720" rIns="91440" bIns="0" rtlCol="0" anchor="b">
            <a:normAutofit/>
          </a:bodyPr>
          <a:lstStyle>
            <a:lvl1pPr>
              <a:defRPr lang="en-US" sz="24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 smtClean="0"/>
              <a:t>Type subhead sentence case 1 line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47352" y="5826436"/>
            <a:ext cx="1391285" cy="233692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68925" y="3086100"/>
            <a:ext cx="6858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102743" y="460378"/>
            <a:ext cx="524763" cy="365125"/>
          </a:xfrm>
        </p:spPr>
        <p:txBody>
          <a:bodyPr/>
          <a:lstStyle/>
          <a:p>
            <a:fld id="{4C3BE661-29DE-4FDA-BDEB-8A1415D08A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 rot="5400000">
            <a:off x="-1558075" y="2723635"/>
            <a:ext cx="4138158" cy="429421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Type source information here. Placeholder will not show if you don’t type text in it. Do not extend text over logo.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29029" y="-203203"/>
            <a:ext cx="3028971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VERTICAL TITLE &amp; TEXT (can use for</a:t>
            </a:r>
            <a:r>
              <a:rPr lang="en-US" sz="1200" baseline="0" dirty="0" smtClean="0">
                <a:solidFill>
                  <a:schemeClr val="bg1"/>
                </a:solidFill>
              </a:rPr>
              <a:t> print)</a:t>
            </a:r>
            <a:endParaRPr lang="en-US" sz="1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78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E661-29DE-4FDA-BDEB-8A1415D08A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E661-29DE-4FDA-BDEB-8A1415D08A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" b="53"/>
          <a:stretch/>
        </p:blipFill>
        <p:spPr>
          <a:xfrm>
            <a:off x="-1" y="4076325"/>
            <a:ext cx="9144001" cy="2781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Type Agenda 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514350" indent="-514350">
              <a:lnSpc>
                <a:spcPct val="150000"/>
              </a:lnSpc>
              <a:buClr>
                <a:schemeClr val="accent3"/>
              </a:buClr>
              <a:buSzPct val="150000"/>
              <a:buFont typeface="+mj-lt"/>
              <a:buAutoNum type="arabicPeriod"/>
              <a:defRPr sz="2400" baseline="0"/>
            </a:lvl1pPr>
          </a:lstStyle>
          <a:p>
            <a:pPr lvl="0"/>
            <a:r>
              <a:rPr lang="en-US" dirty="0" smtClean="0"/>
              <a:t>Item one</a:t>
            </a:r>
          </a:p>
          <a:p>
            <a:pPr lvl="0"/>
            <a:r>
              <a:rPr lang="en-US" dirty="0" smtClean="0"/>
              <a:t>Item two</a:t>
            </a:r>
          </a:p>
          <a:p>
            <a:pPr lvl="0"/>
            <a:r>
              <a:rPr lang="en-US" dirty="0" smtClean="0"/>
              <a:t>Item three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E661-29DE-4FDA-BDEB-8A1415D08A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5138" y="1601788"/>
            <a:ext cx="8243887" cy="527050"/>
          </a:xfrm>
        </p:spPr>
        <p:txBody>
          <a:bodyPr vert="horz" lIns="54864" tIns="45720" rIns="91440" bIns="0" rtlCol="0" anchor="b">
            <a:normAutofit/>
          </a:bodyPr>
          <a:lstStyle>
            <a:lvl1pPr>
              <a:defRPr lang="en-US" sz="28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 smtClean="0"/>
              <a:t>Type subhead sentence case 1 line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29029" y="-203203"/>
            <a:ext cx="649217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28185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E661-29DE-4FDA-BDEB-8A1415D08A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E661-29DE-4FDA-BDEB-8A1415D08A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65477" y="1577720"/>
            <a:ext cx="7828499" cy="451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300"/>
              </a:spcBef>
              <a:spcAft>
                <a:spcPts val="400"/>
              </a:spcAft>
              <a:buClr>
                <a:srgbClr val="A5A5A5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spcBef>
                <a:spcPts val="300"/>
              </a:spcBef>
              <a:spcAft>
                <a:spcPts val="400"/>
              </a:spcAft>
              <a:buClr>
                <a:srgbClr val="A5A5A5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39700" algn="l" rtl="0">
              <a:spcBef>
                <a:spcPts val="300"/>
              </a:spcBef>
              <a:spcAft>
                <a:spcPts val="400"/>
              </a:spcAft>
              <a:buClr>
                <a:srgbClr val="A5A5A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52400" algn="l" rtl="0">
              <a:spcBef>
                <a:spcPts val="300"/>
              </a:spcBef>
              <a:spcAft>
                <a:spcPts val="400"/>
              </a:spcAft>
              <a:buClr>
                <a:srgbClr val="A5A5A5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65100" algn="l" rtl="0">
              <a:spcBef>
                <a:spcPts val="300"/>
              </a:spcBef>
              <a:spcAft>
                <a:spcPts val="400"/>
              </a:spcAft>
              <a:buClr>
                <a:srgbClr val="A5A5A5"/>
              </a:buClr>
              <a:buSzPct val="100000"/>
              <a:buFont typeface="Arial"/>
              <a:buChar char="»"/>
              <a:defRPr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499513" y="6526471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46166B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dirty="0">
              <a:solidFill>
                <a:srgbClr val="4616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Shape 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77261" y="5990457"/>
            <a:ext cx="884099" cy="5099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659985" y="461772"/>
            <a:ext cx="7834199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46166B"/>
              </a:buClr>
              <a:buFont typeface="Arial"/>
              <a:buNone/>
              <a:defRPr sz="2200" b="0" i="0" u="none" strike="noStrike" cap="none">
                <a:solidFill>
                  <a:srgbClr val="46166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07401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" b="53"/>
          <a:stretch/>
        </p:blipFill>
        <p:spPr>
          <a:xfrm>
            <a:off x="-1" y="4076325"/>
            <a:ext cx="9144001" cy="2781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5137" y="971551"/>
            <a:ext cx="8243887" cy="169545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6000" baseline="0"/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4188" y="4076324"/>
            <a:ext cx="8215312" cy="1191001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or Speaker Information, Speaker Title in italics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5138" y="5267325"/>
            <a:ext cx="4106862" cy="438150"/>
          </a:xfrm>
        </p:spPr>
        <p:txBody>
          <a:bodyPr vert="horz" lIns="54864" tIns="0" rIns="91440" bIns="0" rtlCol="0">
            <a:normAutofit/>
          </a:bodyPr>
          <a:lstStyle>
            <a:lvl1pPr marL="0" indent="0">
              <a:buNone/>
              <a:defRPr lang="en-US" sz="1600" i="0" baseline="0" smtClean="0">
                <a:solidFill>
                  <a:schemeClr val="tx2"/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600"/>
              </a:spcBef>
            </a:pPr>
            <a:r>
              <a:rPr lang="en-US" dirty="0" smtClean="0"/>
              <a:t>Month, DD, YYYY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9" y="6417376"/>
            <a:ext cx="1391285" cy="23369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-29029" y="-203203"/>
            <a:ext cx="419987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67767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" b="53"/>
          <a:stretch/>
        </p:blipFill>
        <p:spPr>
          <a:xfrm>
            <a:off x="-1" y="4076325"/>
            <a:ext cx="9144001" cy="2781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Type Agenda 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514350" indent="-514350">
              <a:lnSpc>
                <a:spcPct val="150000"/>
              </a:lnSpc>
              <a:buClr>
                <a:schemeClr val="accent3"/>
              </a:buClr>
              <a:buSzPct val="150000"/>
              <a:buFont typeface="+mj-lt"/>
              <a:buAutoNum type="arabicPeriod"/>
              <a:defRPr sz="2400" baseline="0"/>
            </a:lvl1pPr>
          </a:lstStyle>
          <a:p>
            <a:pPr lvl="0"/>
            <a:r>
              <a:rPr lang="en-US" dirty="0" smtClean="0"/>
              <a:t>Item one</a:t>
            </a:r>
          </a:p>
          <a:p>
            <a:pPr lvl="0"/>
            <a:r>
              <a:rPr lang="en-US" dirty="0" smtClean="0"/>
              <a:t>Item two</a:t>
            </a:r>
          </a:p>
          <a:p>
            <a:pPr lvl="0"/>
            <a:r>
              <a:rPr lang="en-US" dirty="0" smtClean="0"/>
              <a:t>Item three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8891-B2BB-4542-8ABA-3B8A942566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-29029" y="-203203"/>
            <a:ext cx="649217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37431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Type key insight in sentence case 1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8891-B2BB-4542-8ABA-3B8A942566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Type source information here. Placeholder will not show if you don’t type text in it. Do not extend text over logo.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-29029" y="-203203"/>
            <a:ext cx="1352934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TITLE &amp; CONTENT</a:t>
            </a:r>
          </a:p>
        </p:txBody>
      </p:sp>
    </p:spTree>
    <p:extLst>
      <p:ext uri="{BB962C8B-B14F-4D97-AF65-F5344CB8AC3E}">
        <p14:creationId xmlns:p14="http://schemas.microsoft.com/office/powerpoint/2010/main" val="234831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Type key insight in sentence case 1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8891-B2BB-4542-8ABA-3B8A942566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Type source information here. Placeholder will not show if you don’t type text in it. Do not extend text over logo.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29029" y="-203203"/>
            <a:ext cx="2573269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TITLE &amp; CONTENT WITH SUBHEAD</a:t>
            </a:r>
          </a:p>
        </p:txBody>
      </p:sp>
    </p:spTree>
    <p:extLst>
      <p:ext uri="{BB962C8B-B14F-4D97-AF65-F5344CB8AC3E}">
        <p14:creationId xmlns:p14="http://schemas.microsoft.com/office/powerpoint/2010/main" val="374549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ANNER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Type key insight in sentence case 1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8891-B2BB-4542-8ABA-3B8A942566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9" y="6417376"/>
            <a:ext cx="1391285" cy="233692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Type source information here. Placeholder will not show if you don’t type text in it. Do not extend text over logo.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-29029" y="-203203"/>
            <a:ext cx="1378583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NO BANNER + logo</a:t>
            </a:r>
          </a:p>
        </p:txBody>
      </p:sp>
    </p:spTree>
    <p:extLst>
      <p:ext uri="{BB962C8B-B14F-4D97-AF65-F5344CB8AC3E}">
        <p14:creationId xmlns:p14="http://schemas.microsoft.com/office/powerpoint/2010/main" val="319181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ANNER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Type key insight in sentence case 1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8891-B2BB-4542-8ABA-3B8A942566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Type source information here. Placeholder will not show if you don’t type text in it. Do not extend text over logo.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29029" y="-203203"/>
            <a:ext cx="1809791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NO BANNER +</a:t>
            </a:r>
            <a:r>
              <a:rPr lang="en-US" sz="1200" baseline="0" dirty="0" smtClean="0">
                <a:solidFill>
                  <a:schemeClr val="bg1"/>
                </a:solidFill>
              </a:rPr>
              <a:t> NO LOGO</a:t>
            </a:r>
            <a:endParaRPr lang="en-US" sz="1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07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" b="53"/>
          <a:stretch/>
        </p:blipFill>
        <p:spPr>
          <a:xfrm>
            <a:off x="-1" y="4076325"/>
            <a:ext cx="9144001" cy="2781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4663" y="4406900"/>
            <a:ext cx="7772400" cy="1362075"/>
          </a:xfrm>
        </p:spPr>
        <p:txBody>
          <a:bodyPr anchor="t"/>
          <a:lstStyle>
            <a:lvl1pPr algn="l">
              <a:defRPr sz="4000" b="0" cap="none" baseline="0"/>
            </a:lvl1pPr>
          </a:lstStyle>
          <a:p>
            <a:r>
              <a:rPr lang="en-US" dirty="0" smtClean="0"/>
              <a:t>Type section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7466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1" baseline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Section subtitle here  |  Title corresponds with agenda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8891-B2BB-4542-8ABA-3B8A9425666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9" y="6417376"/>
            <a:ext cx="1391285" cy="23369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-29029" y="-203203"/>
            <a:ext cx="684483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371579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Type key insight in sentence case 1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2438" y="6385378"/>
            <a:ext cx="505505" cy="365125"/>
          </a:xfrm>
        </p:spPr>
        <p:txBody>
          <a:bodyPr/>
          <a:lstStyle/>
          <a:p>
            <a:fld id="{4C3BE661-29DE-4FDA-BDEB-8A1415D08A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Type source information here. Placeholder will not show if you don’t type text in it. Do not extend text over logo.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29029" y="-203203"/>
            <a:ext cx="1352934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TITLE &amp; CONTENT</a:t>
            </a:r>
          </a:p>
        </p:txBody>
      </p:sp>
    </p:spTree>
    <p:extLst>
      <p:ext uri="{BB962C8B-B14F-4D97-AF65-F5344CB8AC3E}">
        <p14:creationId xmlns:p14="http://schemas.microsoft.com/office/powerpoint/2010/main" val="40380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Type key insight in sentence case 1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8891-B2BB-4542-8ABA-3B8A942566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Type source information here. Placeholder will not show if you don’t type text in it. Do not extend text over logo.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29029" y="-203203"/>
            <a:ext cx="1147750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TWO</a:t>
            </a:r>
            <a:r>
              <a:rPr lang="en-US" sz="1200" baseline="0" dirty="0" smtClean="0">
                <a:solidFill>
                  <a:schemeClr val="bg1"/>
                </a:solidFill>
              </a:rPr>
              <a:t> CONTENT</a:t>
            </a:r>
            <a:endParaRPr lang="en-US" sz="1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11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Type key insight in sentence case 1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8891-B2BB-4542-8ABA-3B8A942566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Type source information here. Placeholder will not show if you don’t type text in it. Do not extend text over logo.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29029" y="-203203"/>
            <a:ext cx="2368084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TWO CONTENT WITH SUBHEAD</a:t>
            </a:r>
          </a:p>
        </p:txBody>
      </p:sp>
    </p:spTree>
    <p:extLst>
      <p:ext uri="{BB962C8B-B14F-4D97-AF65-F5344CB8AC3E}">
        <p14:creationId xmlns:p14="http://schemas.microsoft.com/office/powerpoint/2010/main" val="332698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Type key insight in sentence case 1 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466974"/>
            <a:ext cx="3990975" cy="381382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icon to add content (do not use for text)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10099" y="2466974"/>
            <a:ext cx="4098926" cy="371476"/>
          </a:xfrm>
        </p:spPr>
        <p:txBody>
          <a:bodyPr vert="horz" lIns="54864" tIns="0" rIns="91440" bIns="0" rtlCol="0" anchor="t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857501"/>
            <a:ext cx="4041775" cy="3268662"/>
          </a:xfrm>
        </p:spPr>
        <p:txBody>
          <a:bodyPr vert="horz" lIns="54864" tIns="0" rIns="91440" bIns="0"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dirty="0" smtClean="0"/>
              <a:t>Click icon to add content (do not use for text)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2438" y="6385378"/>
            <a:ext cx="549048" cy="365125"/>
          </a:xfrm>
        </p:spPr>
        <p:txBody>
          <a:bodyPr/>
          <a:lstStyle/>
          <a:p>
            <a:fld id="{8E328891-B2BB-4542-8ABA-3B8A942566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Type source information here. Placeholder will not show if you don’t type text in it. Do not extend text over logo.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-29029" y="-203203"/>
            <a:ext cx="1040157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COMPARISON</a:t>
            </a:r>
          </a:p>
        </p:txBody>
      </p:sp>
    </p:spTree>
    <p:extLst>
      <p:ext uri="{BB962C8B-B14F-4D97-AF65-F5344CB8AC3E}">
        <p14:creationId xmlns:p14="http://schemas.microsoft.com/office/powerpoint/2010/main" val="360760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Type key insight in sentence case 1 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466974"/>
            <a:ext cx="3990975" cy="381382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icon to add content (do not use for text)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10099" y="2466974"/>
            <a:ext cx="4098926" cy="371476"/>
          </a:xfrm>
        </p:spPr>
        <p:txBody>
          <a:bodyPr vert="horz" lIns="54864" tIns="0" rIns="91440" bIns="0" rtlCol="0" anchor="t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857501"/>
            <a:ext cx="4041775" cy="3268662"/>
          </a:xfrm>
        </p:spPr>
        <p:txBody>
          <a:bodyPr vert="horz" lIns="54864" tIns="0" rIns="91440" bIns="0"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dirty="0" smtClean="0"/>
              <a:t>Click icon to add content (do not use for text)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2438" y="6385378"/>
            <a:ext cx="592591" cy="365125"/>
          </a:xfrm>
        </p:spPr>
        <p:txBody>
          <a:bodyPr/>
          <a:lstStyle/>
          <a:p>
            <a:fld id="{8E328891-B2BB-4542-8ABA-3B8A942566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Type source information here. Placeholder will not show if you don’t type text in it. Do not extend text over logo.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29029" y="-203203"/>
            <a:ext cx="2263248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COMPARISON WITH SUBHEAD</a:t>
            </a:r>
          </a:p>
        </p:txBody>
      </p:sp>
    </p:spTree>
    <p:extLst>
      <p:ext uri="{BB962C8B-B14F-4D97-AF65-F5344CB8AC3E}">
        <p14:creationId xmlns:p14="http://schemas.microsoft.com/office/powerpoint/2010/main" val="193345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Type key insight in sentence case 1 line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8891-B2BB-4542-8ABA-3B8A942566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Type source information here. Placeholder will not show if you don’t type text in it. Do not extend text over logo.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29029" y="-203203"/>
            <a:ext cx="870238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TITLE ONLY</a:t>
            </a:r>
          </a:p>
        </p:txBody>
      </p:sp>
    </p:spTree>
    <p:extLst>
      <p:ext uri="{BB962C8B-B14F-4D97-AF65-F5344CB8AC3E}">
        <p14:creationId xmlns:p14="http://schemas.microsoft.com/office/powerpoint/2010/main" val="64621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8891-B2BB-4542-8ABA-3B8A942566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Type source information here. Placeholder will not show if you don’t type text in it. Do not extend text over logo.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-29029" y="-203203"/>
            <a:ext cx="503343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BLANK</a:t>
            </a:r>
          </a:p>
        </p:txBody>
      </p:sp>
    </p:spTree>
    <p:extLst>
      <p:ext uri="{BB962C8B-B14F-4D97-AF65-F5344CB8AC3E}">
        <p14:creationId xmlns:p14="http://schemas.microsoft.com/office/powerpoint/2010/main" val="22665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AV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6538"/>
            <a:ext cx="3008313" cy="893762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06538"/>
            <a:ext cx="5111750" cy="4619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23697"/>
            <a:ext cx="3008313" cy="37024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8891-B2BB-4542-8ABA-3B8A942566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Type source information here. Placeholder will not show if you don’t type text in it. Do not extend text over logo.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29029" y="-203203"/>
            <a:ext cx="955839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DO</a:t>
            </a:r>
            <a:r>
              <a:rPr lang="en-US" sz="1200" baseline="0" dirty="0" smtClean="0">
                <a:solidFill>
                  <a:schemeClr val="bg1"/>
                </a:solidFill>
              </a:rPr>
              <a:t> NOT USE</a:t>
            </a:r>
            <a:endParaRPr lang="en-US" sz="1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89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8787" y="966525"/>
            <a:ext cx="8250237" cy="636408"/>
          </a:xfrm>
        </p:spPr>
        <p:txBody>
          <a:bodyPr vert="horz" lIns="54864" tIns="45720" rIns="91440" bIns="0" rtlCol="0" anchor="b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dirty="0" smtClean="0"/>
              <a:t>Type key insight in sentence case 1 line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7688" y="2486025"/>
            <a:ext cx="8161337" cy="368141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8891-B2BB-4542-8ABA-3B8A942566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Type source information here. Placeholder will not show if you don’t type text in it. Do not extend text over logo.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-29029" y="-203203"/>
            <a:ext cx="1693284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HORIZONTAL</a:t>
            </a:r>
            <a:r>
              <a:rPr lang="en-US" sz="1200" baseline="0" dirty="0" smtClean="0">
                <a:solidFill>
                  <a:schemeClr val="bg1"/>
                </a:solidFill>
              </a:rPr>
              <a:t> PICTURE</a:t>
            </a:r>
            <a:endParaRPr lang="en-US" sz="1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46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 – send picture To Back to edit caption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8787" y="966525"/>
            <a:ext cx="8250237" cy="636408"/>
          </a:xfrm>
        </p:spPr>
        <p:txBody>
          <a:bodyPr vert="horz" lIns="54864" tIns="45720" rIns="91440" bIns="0" rtlCol="0" anchor="b">
            <a:normAutofit/>
          </a:bodyPr>
          <a:lstStyle>
            <a:lvl1pPr>
              <a:defRPr lang="en-US" baseline="0"/>
            </a:lvl1pPr>
          </a:lstStyle>
          <a:p>
            <a:pPr lvl="0"/>
            <a:r>
              <a:rPr lang="en-US" dirty="0" smtClean="0"/>
              <a:t>Caption – change color/location for contrast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29029" y="-203203"/>
            <a:ext cx="1677447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FULL BLEED PICTURE</a:t>
            </a:r>
          </a:p>
        </p:txBody>
      </p:sp>
    </p:spTree>
    <p:extLst>
      <p:ext uri="{BB962C8B-B14F-4D97-AF65-F5344CB8AC3E}">
        <p14:creationId xmlns:p14="http://schemas.microsoft.com/office/powerpoint/2010/main" val="163907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7509596" y="438150"/>
            <a:ext cx="945430" cy="6200775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en-US" dirty="0" smtClean="0"/>
              <a:t>Type headline in 1 line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171" y="447675"/>
            <a:ext cx="6147247" cy="6220716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4159963" y="3270142"/>
            <a:ext cx="6189789" cy="527050"/>
          </a:xfrm>
        </p:spPr>
        <p:txBody>
          <a:bodyPr vert="horz" lIns="54864" tIns="45720" rIns="91440" bIns="0" rtlCol="0" anchor="b">
            <a:normAutofit/>
          </a:bodyPr>
          <a:lstStyle>
            <a:lvl1pPr>
              <a:defRPr lang="en-US" sz="24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 smtClean="0"/>
              <a:t>Type subhead sentence case 1 line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47352" y="5826436"/>
            <a:ext cx="1391285" cy="233692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102743" y="460378"/>
            <a:ext cx="524763" cy="365125"/>
          </a:xfrm>
        </p:spPr>
        <p:txBody>
          <a:bodyPr/>
          <a:lstStyle/>
          <a:p>
            <a:fld id="{8E328891-B2BB-4542-8ABA-3B8A9425666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68925" y="3086100"/>
            <a:ext cx="6858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 rot="5400000">
            <a:off x="-1297716" y="2400357"/>
            <a:ext cx="3991088" cy="816656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Type source information here. Placeholder will not show if you don’t type text in it. Do not extend text over logo.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-29029" y="-203203"/>
            <a:ext cx="3028971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VERTICAL TITLE &amp; TEXT (can use for</a:t>
            </a:r>
            <a:r>
              <a:rPr lang="en-US" sz="1200" baseline="0" dirty="0" smtClean="0">
                <a:solidFill>
                  <a:schemeClr val="bg1"/>
                </a:solidFill>
              </a:rPr>
              <a:t> print)</a:t>
            </a:r>
            <a:endParaRPr lang="en-US" sz="1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10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Type key insight in sentence case 1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E661-29DE-4FDA-BDEB-8A1415D08A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Type source information here. Placeholder will not show if you don’t type text in it. Do not extend text over logo.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29029" y="-203203"/>
            <a:ext cx="2573269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TITLE &amp; CONTENT WITH SUBHEAD</a:t>
            </a:r>
          </a:p>
        </p:txBody>
      </p:sp>
    </p:spTree>
    <p:extLst>
      <p:ext uri="{BB962C8B-B14F-4D97-AF65-F5344CB8AC3E}">
        <p14:creationId xmlns:p14="http://schemas.microsoft.com/office/powerpoint/2010/main" val="316579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" b="53"/>
          <a:stretch/>
        </p:blipFill>
        <p:spPr>
          <a:xfrm>
            <a:off x="-1" y="4076325"/>
            <a:ext cx="9144001" cy="2781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5137" y="971551"/>
            <a:ext cx="8243887" cy="169545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6000" baseline="0"/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4188" y="4076324"/>
            <a:ext cx="8215312" cy="1191001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or Speaker Information, Speaker Title in italics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5138" y="5267325"/>
            <a:ext cx="4106862" cy="438150"/>
          </a:xfrm>
        </p:spPr>
        <p:txBody>
          <a:bodyPr vert="horz" lIns="54864" tIns="0" rIns="91440" bIns="0" rtlCol="0">
            <a:normAutofit/>
          </a:bodyPr>
          <a:lstStyle>
            <a:lvl1pPr marL="0" indent="0">
              <a:buNone/>
              <a:defRPr lang="en-US" sz="1600" i="0" baseline="0" smtClean="0">
                <a:solidFill>
                  <a:schemeClr val="tx2"/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600"/>
              </a:spcBef>
            </a:pPr>
            <a:r>
              <a:rPr lang="en-US" dirty="0" smtClean="0"/>
              <a:t>Month, DD, YYYY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9" y="6417376"/>
            <a:ext cx="1391285" cy="23369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-29029" y="-203203"/>
            <a:ext cx="419987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30915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" b="53"/>
          <a:stretch/>
        </p:blipFill>
        <p:spPr>
          <a:xfrm>
            <a:off x="-1" y="4076325"/>
            <a:ext cx="9144001" cy="2781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Type Agenda 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514350" indent="-514350">
              <a:lnSpc>
                <a:spcPct val="150000"/>
              </a:lnSpc>
              <a:buClr>
                <a:schemeClr val="accent3"/>
              </a:buClr>
              <a:buSzPct val="150000"/>
              <a:buFont typeface="+mj-lt"/>
              <a:buAutoNum type="arabicPeriod"/>
              <a:defRPr sz="2400" baseline="0"/>
            </a:lvl1pPr>
          </a:lstStyle>
          <a:p>
            <a:pPr lvl="0"/>
            <a:r>
              <a:rPr lang="en-US" dirty="0" smtClean="0"/>
              <a:t>Item one</a:t>
            </a:r>
          </a:p>
          <a:p>
            <a:pPr lvl="0"/>
            <a:r>
              <a:rPr lang="en-US" dirty="0" smtClean="0"/>
              <a:t>Item two</a:t>
            </a:r>
          </a:p>
          <a:p>
            <a:pPr lvl="0"/>
            <a:r>
              <a:rPr lang="en-US" dirty="0" smtClean="0"/>
              <a:t>Item three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8891-B2BB-4542-8ABA-3B8A942566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5138" y="1601788"/>
            <a:ext cx="8243887" cy="527050"/>
          </a:xfrm>
        </p:spPr>
        <p:txBody>
          <a:bodyPr vert="horz" lIns="54864" tIns="45720" rIns="91440" bIns="0" rtlCol="0" anchor="b">
            <a:normAutofit/>
          </a:bodyPr>
          <a:lstStyle>
            <a:lvl1pPr>
              <a:defRPr lang="en-US" sz="28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 smtClean="0"/>
              <a:t>Type subhead sentence case 1 line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29029" y="-203203"/>
            <a:ext cx="649217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30366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Type key insight in sentence case 1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8891-B2BB-4542-8ABA-3B8A942566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Type source information here. Placeholder will not show if you don’t type text in it. Do not extend text over logo.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-29029" y="-203203"/>
            <a:ext cx="1352934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TITLE &amp; CONTENT</a:t>
            </a:r>
          </a:p>
        </p:txBody>
      </p:sp>
    </p:spTree>
    <p:extLst>
      <p:ext uri="{BB962C8B-B14F-4D97-AF65-F5344CB8AC3E}">
        <p14:creationId xmlns:p14="http://schemas.microsoft.com/office/powerpoint/2010/main" val="238863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Type key insight in sentence case 1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8891-B2BB-4542-8ABA-3B8A942566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Type source information here. Placeholder will not show if you don’t type text in it. Do not extend text over logo.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29029" y="-203203"/>
            <a:ext cx="2573269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TITLE &amp; CONTENT WITH SUBHEAD</a:t>
            </a:r>
          </a:p>
        </p:txBody>
      </p:sp>
    </p:spTree>
    <p:extLst>
      <p:ext uri="{BB962C8B-B14F-4D97-AF65-F5344CB8AC3E}">
        <p14:creationId xmlns:p14="http://schemas.microsoft.com/office/powerpoint/2010/main" val="140531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ANNER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Type key insight in sentence case 1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8891-B2BB-4542-8ABA-3B8A942566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Type source information here. Placeholder will not show if you don’t type text in it. Do not extend text over logo.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29029" y="-203203"/>
            <a:ext cx="1809791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NO BANNER +</a:t>
            </a:r>
            <a:r>
              <a:rPr lang="en-US" sz="1200" baseline="0" dirty="0" smtClean="0">
                <a:solidFill>
                  <a:schemeClr val="bg1"/>
                </a:solidFill>
              </a:rPr>
              <a:t> NO LOGO</a:t>
            </a:r>
            <a:endParaRPr lang="en-US" sz="1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49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" b="53"/>
          <a:stretch/>
        </p:blipFill>
        <p:spPr>
          <a:xfrm>
            <a:off x="-1" y="4076325"/>
            <a:ext cx="9144001" cy="2781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4663" y="4406900"/>
            <a:ext cx="7772400" cy="1362075"/>
          </a:xfrm>
        </p:spPr>
        <p:txBody>
          <a:bodyPr anchor="t"/>
          <a:lstStyle>
            <a:lvl1pPr algn="l">
              <a:defRPr sz="4000" b="0" cap="none" baseline="0"/>
            </a:lvl1pPr>
          </a:lstStyle>
          <a:p>
            <a:r>
              <a:rPr lang="en-US" dirty="0" smtClean="0"/>
              <a:t>Type section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7466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1" baseline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Section subtitle here  |  Title corresponds with agenda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8891-B2BB-4542-8ABA-3B8A9425666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9" y="6417376"/>
            <a:ext cx="1391285" cy="233692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-29029" y="-203203"/>
            <a:ext cx="684483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293776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Type key insight in sentence case 1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8891-B2BB-4542-8ABA-3B8A942566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Type source information here. Placeholder will not show if you don’t type text in it. Do not extend text over logo.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29029" y="-203203"/>
            <a:ext cx="1147750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TWO</a:t>
            </a:r>
            <a:r>
              <a:rPr lang="en-US" sz="1200" baseline="0" dirty="0" smtClean="0">
                <a:solidFill>
                  <a:schemeClr val="bg1"/>
                </a:solidFill>
              </a:rPr>
              <a:t> CONTENT</a:t>
            </a:r>
            <a:endParaRPr lang="en-US" sz="1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30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Type key insight in sentence case 1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8891-B2BB-4542-8ABA-3B8A942566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Type source information here. Placeholder will not show if you don’t type text in it. Do not extend text over logo.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29029" y="-203203"/>
            <a:ext cx="2368084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TWO CONTENT WITH SUBHEAD</a:t>
            </a:r>
          </a:p>
        </p:txBody>
      </p:sp>
    </p:spTree>
    <p:extLst>
      <p:ext uri="{BB962C8B-B14F-4D97-AF65-F5344CB8AC3E}">
        <p14:creationId xmlns:p14="http://schemas.microsoft.com/office/powerpoint/2010/main" val="289144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Type key insight in sentence case 1 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466974"/>
            <a:ext cx="3990975" cy="381382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icon to add content (do not use for text)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10099" y="2466974"/>
            <a:ext cx="4098926" cy="371476"/>
          </a:xfrm>
        </p:spPr>
        <p:txBody>
          <a:bodyPr vert="horz" lIns="54864" tIns="0" rIns="91440" bIns="0" rtlCol="0" anchor="t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857501"/>
            <a:ext cx="4041775" cy="3268662"/>
          </a:xfrm>
        </p:spPr>
        <p:txBody>
          <a:bodyPr vert="horz" lIns="54864" tIns="0" rIns="91440" bIns="0"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dirty="0" smtClean="0"/>
              <a:t>Click icon to add content (do not use for text)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2438" y="6385378"/>
            <a:ext cx="636133" cy="365125"/>
          </a:xfrm>
        </p:spPr>
        <p:txBody>
          <a:bodyPr/>
          <a:lstStyle/>
          <a:p>
            <a:fld id="{8E328891-B2BB-4542-8ABA-3B8A942566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Type source information here. Placeholder will not show if you don’t type text in it. Do not extend text over logo.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-29029" y="-203203"/>
            <a:ext cx="1040157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COMPARISON</a:t>
            </a:r>
          </a:p>
        </p:txBody>
      </p:sp>
    </p:spTree>
    <p:extLst>
      <p:ext uri="{BB962C8B-B14F-4D97-AF65-F5344CB8AC3E}">
        <p14:creationId xmlns:p14="http://schemas.microsoft.com/office/powerpoint/2010/main" val="407537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Type key insight in sentence case 1 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466974"/>
            <a:ext cx="3990975" cy="381382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icon to add content (do not use for text)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10099" y="2466974"/>
            <a:ext cx="4098926" cy="371476"/>
          </a:xfrm>
        </p:spPr>
        <p:txBody>
          <a:bodyPr vert="horz" lIns="54864" tIns="0" rIns="91440" bIns="0" rtlCol="0" anchor="t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857501"/>
            <a:ext cx="4041775" cy="3268662"/>
          </a:xfrm>
        </p:spPr>
        <p:txBody>
          <a:bodyPr vert="horz" lIns="54864" tIns="0" rIns="91440" bIns="0"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dirty="0" smtClean="0"/>
              <a:t>Click icon to add content (do not use for text)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2438" y="6385378"/>
            <a:ext cx="578076" cy="365125"/>
          </a:xfrm>
        </p:spPr>
        <p:txBody>
          <a:bodyPr/>
          <a:lstStyle/>
          <a:p>
            <a:fld id="{8E328891-B2BB-4542-8ABA-3B8A942566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Type source information here. Placeholder will not show if you don’t type text in it. Do not extend text over logo.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29029" y="-203203"/>
            <a:ext cx="2263248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COMPARISON WITH SUBHEAD</a:t>
            </a:r>
          </a:p>
        </p:txBody>
      </p:sp>
    </p:spTree>
    <p:extLst>
      <p:ext uri="{BB962C8B-B14F-4D97-AF65-F5344CB8AC3E}">
        <p14:creationId xmlns:p14="http://schemas.microsoft.com/office/powerpoint/2010/main" val="248033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 BANNER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Type key insight in sentence case 1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E661-29DE-4FDA-BDEB-8A1415D08A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9" y="6417376"/>
            <a:ext cx="1391285" cy="233692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Type source information here. Placeholder will not show if you don’t type text in it. Do not extend text over logo.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29029" y="-203203"/>
            <a:ext cx="1378583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NO BANNER + logo</a:t>
            </a:r>
          </a:p>
        </p:txBody>
      </p:sp>
    </p:spTree>
    <p:extLst>
      <p:ext uri="{BB962C8B-B14F-4D97-AF65-F5344CB8AC3E}">
        <p14:creationId xmlns:p14="http://schemas.microsoft.com/office/powerpoint/2010/main" val="122218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Type key insight in sentence case 1 line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8891-B2BB-4542-8ABA-3B8A942566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Type source information here. Placeholder will not show if you don’t type text in it. Do not extend text over logo.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29029" y="-203203"/>
            <a:ext cx="870238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TITLE ONLY</a:t>
            </a:r>
          </a:p>
        </p:txBody>
      </p:sp>
    </p:spTree>
    <p:extLst>
      <p:ext uri="{BB962C8B-B14F-4D97-AF65-F5344CB8AC3E}">
        <p14:creationId xmlns:p14="http://schemas.microsoft.com/office/powerpoint/2010/main" val="299797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8891-B2BB-4542-8ABA-3B8A942566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Type source information here. Placeholder will not show if you don’t type text in it. Do not extend text over logo.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-29029" y="-203203"/>
            <a:ext cx="503343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BLANK</a:t>
            </a:r>
          </a:p>
        </p:txBody>
      </p:sp>
    </p:spTree>
    <p:extLst>
      <p:ext uri="{BB962C8B-B14F-4D97-AF65-F5344CB8AC3E}">
        <p14:creationId xmlns:p14="http://schemas.microsoft.com/office/powerpoint/2010/main" val="334033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AV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6538"/>
            <a:ext cx="3008313" cy="893762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06538"/>
            <a:ext cx="5111750" cy="4619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23697"/>
            <a:ext cx="3008313" cy="37024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8891-B2BB-4542-8ABA-3B8A942566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Type source information here. Placeholder will not show if you don’t type text in it. Do not extend text over logo.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29029" y="-203203"/>
            <a:ext cx="955839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DO</a:t>
            </a:r>
            <a:r>
              <a:rPr lang="en-US" sz="1200" baseline="0" dirty="0" smtClean="0">
                <a:solidFill>
                  <a:schemeClr val="bg1"/>
                </a:solidFill>
              </a:rPr>
              <a:t> NOT USE</a:t>
            </a:r>
            <a:endParaRPr lang="en-US" sz="1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10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8787" y="966525"/>
            <a:ext cx="8250237" cy="636408"/>
          </a:xfrm>
        </p:spPr>
        <p:txBody>
          <a:bodyPr vert="horz" lIns="54864" tIns="45720" rIns="91440" bIns="0" rtlCol="0" anchor="b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dirty="0" smtClean="0"/>
              <a:t>Type key insight in sentence case 1 line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7688" y="2486025"/>
            <a:ext cx="8161337" cy="368141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138" y="1601788"/>
            <a:ext cx="8243887" cy="527050"/>
          </a:xfrm>
        </p:spPr>
        <p:txBody>
          <a:bodyPr vert="horz" lIns="54864" tIns="45720" rIns="91440" bIns="0" rtlCol="0" anchor="b">
            <a:normAutofit/>
          </a:bodyPr>
          <a:lstStyle>
            <a:lvl1pPr marL="0" indent="0">
              <a:buNone/>
              <a:defRPr lang="en-US" sz="28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8891-B2BB-4542-8ABA-3B8A942566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Type source information here. Placeholder will not show if you don’t type text in it. Do not extend text over logo.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29029" y="-203203"/>
            <a:ext cx="1693284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HORIZONTAL</a:t>
            </a:r>
            <a:r>
              <a:rPr lang="en-US" sz="1200" baseline="0" dirty="0" smtClean="0">
                <a:solidFill>
                  <a:schemeClr val="bg1"/>
                </a:solidFill>
              </a:rPr>
              <a:t> PICTURE</a:t>
            </a:r>
            <a:endParaRPr lang="en-US" sz="1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90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 – send picture To Back to edit caption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8787" y="966525"/>
            <a:ext cx="8250237" cy="636408"/>
          </a:xfrm>
        </p:spPr>
        <p:txBody>
          <a:bodyPr vert="horz" lIns="54864" tIns="45720" rIns="91440" bIns="0" rtlCol="0" anchor="b">
            <a:normAutofit/>
          </a:bodyPr>
          <a:lstStyle>
            <a:lvl1pPr>
              <a:defRPr lang="en-US" baseline="0"/>
            </a:lvl1pPr>
          </a:lstStyle>
          <a:p>
            <a:pPr lvl="0"/>
            <a:r>
              <a:rPr lang="en-US" dirty="0" smtClean="0"/>
              <a:t>Caption – change color/location for contrast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29029" y="-203203"/>
            <a:ext cx="1677447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FULL BLEED PICTURE</a:t>
            </a:r>
          </a:p>
        </p:txBody>
      </p:sp>
    </p:spTree>
    <p:extLst>
      <p:ext uri="{BB962C8B-B14F-4D97-AF65-F5344CB8AC3E}">
        <p14:creationId xmlns:p14="http://schemas.microsoft.com/office/powerpoint/2010/main" val="337834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7509596" y="438150"/>
            <a:ext cx="945430" cy="6200775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en-US" dirty="0" smtClean="0"/>
              <a:t>Type headline in 1 line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171" y="447675"/>
            <a:ext cx="6147247" cy="6220716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4159963" y="3270142"/>
            <a:ext cx="6189789" cy="527050"/>
          </a:xfrm>
        </p:spPr>
        <p:txBody>
          <a:bodyPr vert="horz" lIns="54864" tIns="45720" rIns="91440" bIns="0" rtlCol="0" anchor="b">
            <a:normAutofit/>
          </a:bodyPr>
          <a:lstStyle>
            <a:lvl1pPr>
              <a:defRPr lang="en-US" sz="24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 smtClean="0"/>
              <a:t>Type subhead sentence case 1 line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47352" y="5826436"/>
            <a:ext cx="1391285" cy="233692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102743" y="460378"/>
            <a:ext cx="524763" cy="365125"/>
          </a:xfrm>
        </p:spPr>
        <p:txBody>
          <a:bodyPr/>
          <a:lstStyle/>
          <a:p>
            <a:fld id="{8E328891-B2BB-4542-8ABA-3B8A942566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 rot="5400000">
            <a:off x="-1535399" y="2760826"/>
            <a:ext cx="4116502" cy="434754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Type source information here. Placeholder will not show if you don’t type text in it. Do not extend text over logo.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29029" y="-203203"/>
            <a:ext cx="3028971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VERTICAL TITLE &amp; TEXT (can use for</a:t>
            </a:r>
            <a:r>
              <a:rPr lang="en-US" sz="1200" baseline="0" dirty="0" smtClean="0">
                <a:solidFill>
                  <a:schemeClr val="bg1"/>
                </a:solidFill>
              </a:rPr>
              <a:t> print)</a:t>
            </a:r>
            <a:endParaRPr lang="en-US" sz="1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69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  <a:prstGeom prst="rect">
            <a:avLst/>
          </a:prstGeom>
        </p:spPr>
        <p:txBody>
          <a:bodyPr anchor="b"/>
          <a:lstStyle>
            <a:lvl1pPr algn="l">
              <a:defRPr sz="2400"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C3BE661-29DE-4FDA-BDEB-8A1415D08A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E661-29DE-4FDA-BDEB-8A1415D08A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E661-29DE-4FDA-BDEB-8A1415D08A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5938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Type key insight in sentence case 1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2438" y="6385378"/>
            <a:ext cx="505505" cy="365125"/>
          </a:xfrm>
        </p:spPr>
        <p:txBody>
          <a:bodyPr/>
          <a:lstStyle/>
          <a:p>
            <a:fld id="{4C3BE661-29DE-4FDA-BDEB-8A1415D08A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Type source information here. Placeholder will not show if you don’t type text in it. Do not extend text over logo.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29029" y="-203203"/>
            <a:ext cx="1352934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TITLE &amp; CONTENT</a:t>
            </a:r>
          </a:p>
        </p:txBody>
      </p:sp>
    </p:spTree>
    <p:extLst>
      <p:ext uri="{BB962C8B-B14F-4D97-AF65-F5344CB8AC3E}">
        <p14:creationId xmlns:p14="http://schemas.microsoft.com/office/powerpoint/2010/main" val="257941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 BANNER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Type key insight in sentence case 1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E661-29DE-4FDA-BDEB-8A1415D08A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Type source information here. Placeholder will not show if you don’t type text in it. Do not extend text over logo.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29029" y="-203203"/>
            <a:ext cx="1809791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NO BANNER +</a:t>
            </a:r>
            <a:r>
              <a:rPr lang="en-US" sz="1200" baseline="0" dirty="0" smtClean="0">
                <a:solidFill>
                  <a:schemeClr val="bg1"/>
                </a:solidFill>
              </a:rPr>
              <a:t> NO LOGO</a:t>
            </a:r>
            <a:endParaRPr lang="en-US" sz="1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32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BB1D8-95CF-473B-8036-7DE4CAC7A3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860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" b="53"/>
          <a:stretch/>
        </p:blipFill>
        <p:spPr>
          <a:xfrm>
            <a:off x="-1" y="4076325"/>
            <a:ext cx="9144001" cy="2781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4663" y="4406900"/>
            <a:ext cx="7772400" cy="1362075"/>
          </a:xfrm>
        </p:spPr>
        <p:txBody>
          <a:bodyPr anchor="t"/>
          <a:lstStyle>
            <a:lvl1pPr algn="l">
              <a:defRPr sz="4000" b="0" cap="none" baseline="0"/>
            </a:lvl1pPr>
          </a:lstStyle>
          <a:p>
            <a:r>
              <a:rPr lang="en-US" dirty="0" smtClean="0"/>
              <a:t>Type section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7466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1" baseline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Section subtitle here  |  Title corresponds with agenda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E661-29DE-4FDA-BDEB-8A1415D08A1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9" y="6417376"/>
            <a:ext cx="1391285" cy="2336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29029" y="-203203"/>
            <a:ext cx="684483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77195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Type key insight in sentence case 1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E661-29DE-4FDA-BDEB-8A1415D08A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Type source information here. Placeholder will not show if you don’t type text in it. Do not extend text over logo.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29029" y="-203203"/>
            <a:ext cx="1147750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TWO</a:t>
            </a:r>
            <a:r>
              <a:rPr lang="en-US" sz="1200" baseline="0" dirty="0" smtClean="0">
                <a:solidFill>
                  <a:schemeClr val="bg1"/>
                </a:solidFill>
              </a:rPr>
              <a:t> CONTENT</a:t>
            </a:r>
            <a:endParaRPr lang="en-US" sz="1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59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-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Type key insight in sentence case 1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E661-29DE-4FDA-BDEB-8A1415D08A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Type source information here. Placeholder will not show if you don’t type text in it. Do not extend text over logo.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29029" y="-203203"/>
            <a:ext cx="2368084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TWO CONTENT WITH SUBHEAD</a:t>
            </a:r>
          </a:p>
        </p:txBody>
      </p:sp>
    </p:spTree>
    <p:extLst>
      <p:ext uri="{BB962C8B-B14F-4D97-AF65-F5344CB8AC3E}">
        <p14:creationId xmlns:p14="http://schemas.microsoft.com/office/powerpoint/2010/main" val="175395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8.jpe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8788" y="966525"/>
            <a:ext cx="8221662" cy="636408"/>
          </a:xfrm>
          <a:prstGeom prst="rect">
            <a:avLst/>
          </a:prstGeom>
        </p:spPr>
        <p:txBody>
          <a:bodyPr vert="horz" lIns="54864" tIns="45720" rIns="91440" bIns="0" rtlCol="0" anchor="b">
            <a:normAutofit/>
          </a:bodyPr>
          <a:lstStyle/>
          <a:p>
            <a:pPr lvl="0"/>
            <a:r>
              <a:rPr lang="en-US" dirty="0" smtClean="0"/>
              <a:t>Type headline sentence case 1 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8229600" cy="3705225"/>
          </a:xfrm>
          <a:prstGeom prst="rect">
            <a:avLst/>
          </a:prstGeom>
        </p:spPr>
        <p:txBody>
          <a:bodyPr vert="horz" lIns="54864" tIns="0" rIns="9144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438" y="6385378"/>
            <a:ext cx="5635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BE661-29DE-4FDA-BDEB-8A1415D08A1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9" y="6417376"/>
            <a:ext cx="1391285" cy="23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1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80" r:id="rId19"/>
    <p:sldLayoutId id="2147483682" r:id="rId20"/>
    <p:sldLayoutId id="2147483683" r:id="rId21"/>
    <p:sldLayoutId id="2147483870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200" kern="1200" dirty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ct val="20000"/>
        </a:spcBef>
        <a:spcAft>
          <a:spcPts val="576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defTabSz="914400" rtl="0" eaLnBrk="1" latinLnBrk="0" hangingPunct="1">
        <a:lnSpc>
          <a:spcPct val="90000"/>
        </a:lnSpc>
        <a:spcBef>
          <a:spcPct val="20000"/>
        </a:spcBef>
        <a:spcAft>
          <a:spcPts val="576"/>
        </a:spcAft>
        <a:buFont typeface="Symbol" pitchFamily="18" charset="2"/>
        <a:buChar char="-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285750" algn="l" defTabSz="914400" rtl="0" eaLnBrk="1" latinLnBrk="0" hangingPunct="1">
        <a:lnSpc>
          <a:spcPct val="90000"/>
        </a:lnSpc>
        <a:spcBef>
          <a:spcPct val="20000"/>
        </a:spcBef>
        <a:spcAft>
          <a:spcPts val="576"/>
        </a:spcAft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228600" algn="l" defTabSz="914400" rtl="0" eaLnBrk="1" latinLnBrk="0" hangingPunct="1">
        <a:lnSpc>
          <a:spcPct val="90000"/>
        </a:lnSpc>
        <a:spcBef>
          <a:spcPct val="20000"/>
        </a:spcBef>
        <a:spcAft>
          <a:spcPts val="576"/>
        </a:spcAft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8788" y="966525"/>
            <a:ext cx="8221662" cy="636408"/>
          </a:xfrm>
          <a:prstGeom prst="rect">
            <a:avLst/>
          </a:prstGeom>
        </p:spPr>
        <p:txBody>
          <a:bodyPr vert="horz" lIns="54864" tIns="45720" rIns="91440" bIns="0" rtlCol="0" anchor="b">
            <a:normAutofit/>
          </a:bodyPr>
          <a:lstStyle/>
          <a:p>
            <a:pPr lvl="0"/>
            <a:r>
              <a:rPr lang="en-US" dirty="0" smtClean="0"/>
              <a:t>Type headline sentence case 1 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8229600" cy="3705225"/>
          </a:xfrm>
          <a:prstGeom prst="rect">
            <a:avLst/>
          </a:prstGeom>
        </p:spPr>
        <p:txBody>
          <a:bodyPr vert="horz" lIns="54864" tIns="0" rIns="9144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438" y="6385378"/>
            <a:ext cx="4909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28891-B2BB-4542-8ABA-3B8A9425666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9" y="6417376"/>
            <a:ext cx="1391285" cy="23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7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200" kern="1200" dirty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ct val="20000"/>
        </a:spcBef>
        <a:spcAft>
          <a:spcPts val="576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defTabSz="914400" rtl="0" eaLnBrk="1" latinLnBrk="0" hangingPunct="1">
        <a:lnSpc>
          <a:spcPct val="90000"/>
        </a:lnSpc>
        <a:spcBef>
          <a:spcPct val="20000"/>
        </a:spcBef>
        <a:spcAft>
          <a:spcPts val="576"/>
        </a:spcAft>
        <a:buFont typeface="Symbol" pitchFamily="18" charset="2"/>
        <a:buChar char="-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285750" algn="l" defTabSz="914400" rtl="0" eaLnBrk="1" latinLnBrk="0" hangingPunct="1">
        <a:lnSpc>
          <a:spcPct val="90000"/>
        </a:lnSpc>
        <a:spcBef>
          <a:spcPct val="20000"/>
        </a:spcBef>
        <a:spcAft>
          <a:spcPts val="576"/>
        </a:spcAft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228600" algn="l" defTabSz="914400" rtl="0" eaLnBrk="1" latinLnBrk="0" hangingPunct="1">
        <a:lnSpc>
          <a:spcPct val="90000"/>
        </a:lnSpc>
        <a:spcBef>
          <a:spcPct val="20000"/>
        </a:spcBef>
        <a:spcAft>
          <a:spcPts val="576"/>
        </a:spcAft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8788" y="966525"/>
            <a:ext cx="8221662" cy="636408"/>
          </a:xfrm>
          <a:prstGeom prst="rect">
            <a:avLst/>
          </a:prstGeom>
        </p:spPr>
        <p:txBody>
          <a:bodyPr vert="horz" lIns="54864" tIns="45720" rIns="91440" bIns="0" rtlCol="0" anchor="b">
            <a:normAutofit/>
          </a:bodyPr>
          <a:lstStyle/>
          <a:p>
            <a:pPr lvl="0"/>
            <a:r>
              <a:rPr lang="en-US" dirty="0" smtClean="0"/>
              <a:t>Type headline sentence case 1 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8229600" cy="3705225"/>
          </a:xfrm>
          <a:prstGeom prst="rect">
            <a:avLst/>
          </a:prstGeom>
        </p:spPr>
        <p:txBody>
          <a:bodyPr vert="horz" lIns="54864" tIns="0" rIns="9144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438" y="6385378"/>
            <a:ext cx="54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28891-B2BB-4542-8ABA-3B8A9425666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9" y="6417376"/>
            <a:ext cx="1391285" cy="23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8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863" r:id="rId17"/>
    <p:sldLayoutId id="2147483865" r:id="rId18"/>
    <p:sldLayoutId id="2147483868" r:id="rId19"/>
    <p:sldLayoutId id="2147483871" r:id="rId20"/>
    <p:sldLayoutId id="2147483872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200" kern="1200" dirty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ct val="20000"/>
        </a:spcBef>
        <a:spcAft>
          <a:spcPts val="576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defTabSz="914400" rtl="0" eaLnBrk="1" latinLnBrk="0" hangingPunct="1">
        <a:lnSpc>
          <a:spcPct val="90000"/>
        </a:lnSpc>
        <a:spcBef>
          <a:spcPct val="20000"/>
        </a:spcBef>
        <a:spcAft>
          <a:spcPts val="576"/>
        </a:spcAft>
        <a:buFont typeface="Symbol" pitchFamily="18" charset="2"/>
        <a:buChar char="-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285750" algn="l" defTabSz="914400" rtl="0" eaLnBrk="1" latinLnBrk="0" hangingPunct="1">
        <a:lnSpc>
          <a:spcPct val="90000"/>
        </a:lnSpc>
        <a:spcBef>
          <a:spcPct val="20000"/>
        </a:spcBef>
        <a:spcAft>
          <a:spcPts val="576"/>
        </a:spcAft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228600" algn="l" defTabSz="914400" rtl="0" eaLnBrk="1" latinLnBrk="0" hangingPunct="1">
        <a:lnSpc>
          <a:spcPct val="90000"/>
        </a:lnSpc>
        <a:spcBef>
          <a:spcPct val="20000"/>
        </a:spcBef>
        <a:spcAft>
          <a:spcPts val="576"/>
        </a:spcAft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epsforward.org/Static/images/modules/9/downloadable/sample-ground-rules.doc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torialspoint.com/individual_and_group_behavior/five_stage_model_group_development.htm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173" y="3810000"/>
            <a:ext cx="8221662" cy="6364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Advancing Primary Care:  Practicing With Value</a:t>
            </a:r>
            <a:br>
              <a:rPr lang="en-US" sz="53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900" dirty="0" smtClean="0">
                <a:solidFill>
                  <a:schemeClr val="accent5"/>
                </a:solidFill>
              </a:rPr>
              <a:t/>
            </a:r>
            <a:br>
              <a:rPr lang="en-US" sz="4900" dirty="0" smtClean="0">
                <a:solidFill>
                  <a:schemeClr val="accent5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Communication Strategies to Promote </a:t>
            </a:r>
            <a:r>
              <a:rPr lang="en-US" sz="4000" dirty="0">
                <a:solidFill>
                  <a:schemeClr val="tx1"/>
                </a:solidFill>
              </a:rPr>
              <a:t>T</a:t>
            </a:r>
            <a:r>
              <a:rPr lang="en-US" sz="4000" dirty="0" smtClean="0">
                <a:solidFill>
                  <a:schemeClr val="tx1"/>
                </a:solidFill>
              </a:rPr>
              <a:t>eam Development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3100" dirty="0" smtClean="0">
                <a:solidFill>
                  <a:schemeClr val="tx1"/>
                </a:solidFill>
              </a:rPr>
              <a:t/>
            </a:r>
            <a:br>
              <a:rPr lang="en-US" sz="3100" dirty="0" smtClean="0">
                <a:solidFill>
                  <a:schemeClr val="tx1"/>
                </a:solidFill>
              </a:rPr>
            </a:br>
            <a:r>
              <a:rPr lang="en-US" sz="3100" dirty="0">
                <a:solidFill>
                  <a:schemeClr val="tx1"/>
                </a:solidFill>
              </a:rPr>
              <a:t>E</a:t>
            </a:r>
            <a:r>
              <a:rPr lang="en-US" sz="3100" dirty="0" smtClean="0">
                <a:solidFill>
                  <a:schemeClr val="tx1"/>
                </a:solidFill>
              </a:rPr>
              <a:t>xperiences from Fairview Medical Group and </a:t>
            </a:r>
            <a:br>
              <a:rPr lang="en-US" sz="3100" dirty="0" smtClean="0">
                <a:solidFill>
                  <a:schemeClr val="tx1"/>
                </a:solidFill>
              </a:rPr>
            </a:br>
            <a:r>
              <a:rPr lang="en-US" sz="3100" dirty="0" smtClean="0">
                <a:solidFill>
                  <a:schemeClr val="tx1"/>
                </a:solidFill>
              </a:rPr>
              <a:t>the AMA’s StepsForward Program</a:t>
            </a:r>
            <a:endParaRPr lang="en-US" sz="3100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10173" y="5358845"/>
            <a:ext cx="5688919" cy="455839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+mj-lt"/>
              </a:rPr>
              <a:t>October 20, 2016</a:t>
            </a:r>
            <a:endParaRPr lang="en-US" sz="20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162" y="48768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>
                <a:latin typeface="+mj-lt"/>
              </a:rPr>
              <a:t>Lynne Fiscus, MD, MPH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+mj-lt"/>
              </a:rPr>
              <a:t>Katie Holley, MHA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86474"/>
            <a:ext cx="22479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8891-B2BB-4542-8ABA-3B8A94256660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000" b="1" dirty="0">
                <a:solidFill>
                  <a:schemeClr val="accent5"/>
                </a:solidFill>
                <a:cs typeface="Arial" charset="0"/>
              </a:rPr>
              <a:t>Innovative Changes at </a:t>
            </a:r>
            <a:br>
              <a:rPr lang="en-US" altLang="en-US" sz="4000" b="1" dirty="0">
                <a:solidFill>
                  <a:schemeClr val="accent5"/>
                </a:solidFill>
                <a:cs typeface="Arial" charset="0"/>
              </a:rPr>
            </a:br>
            <a:r>
              <a:rPr lang="en-US" altLang="en-US" sz="4000" b="1" dirty="0">
                <a:solidFill>
                  <a:schemeClr val="accent5"/>
                </a:solidFill>
                <a:cs typeface="Arial" charset="0"/>
              </a:rPr>
              <a:t>Fairview Clinics - Rosemount</a:t>
            </a:r>
            <a:endParaRPr lang="en-US" sz="4000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705225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Primary care clinic in Rosemount, MN</a:t>
            </a:r>
          </a:p>
          <a:p>
            <a:pPr lvl="1"/>
            <a:r>
              <a:rPr lang="en-US" sz="2400" dirty="0" smtClean="0">
                <a:latin typeface="+mj-lt"/>
              </a:rPr>
              <a:t>7 providers:  Family Practice, Internal Medicine, Pediatrics, Podiatry, MTM Pharmacy, Care Coordination, Social Work</a:t>
            </a:r>
          </a:p>
          <a:p>
            <a:pPr lvl="1"/>
            <a:r>
              <a:rPr lang="en-US" sz="2400" dirty="0" smtClean="0">
                <a:latin typeface="+mj-lt"/>
              </a:rPr>
              <a:t>Part of Fairview Medical Group – 44 clinics in MN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Clinic designed and built for team-based care model</a:t>
            </a:r>
          </a:p>
          <a:p>
            <a:pPr lvl="1"/>
            <a:r>
              <a:rPr lang="en-US" sz="2400" dirty="0" smtClean="0">
                <a:latin typeface="+mj-lt"/>
              </a:rPr>
              <a:t>Team members sit in close proximity to one another, everyone works to top of licensure and culture of trust encourages all members of the team to work in providers’ inbaskets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E661-29DE-4FDA-BDEB-8A1415D08A1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75947"/>
            <a:ext cx="22479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31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1662" cy="636408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accent5"/>
                </a:solidFill>
              </a:rPr>
              <a:t>Communication Strategies</a:t>
            </a:r>
            <a:endParaRPr lang="en-US" sz="4400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3396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>
                <a:latin typeface="+mj-lt"/>
              </a:rPr>
              <a:t>Strategies to facilitate consistent and timely communication:</a:t>
            </a:r>
          </a:p>
          <a:p>
            <a:pPr lvl="1"/>
            <a:r>
              <a:rPr lang="en-US" sz="2000" dirty="0" smtClean="0">
                <a:latin typeface="+mj-lt"/>
              </a:rPr>
              <a:t>Co-location is helpful but not required</a:t>
            </a:r>
          </a:p>
          <a:p>
            <a:pPr lvl="1"/>
            <a:r>
              <a:rPr lang="en-US" sz="2000" dirty="0" smtClean="0">
                <a:latin typeface="+mj-lt"/>
              </a:rPr>
              <a:t>Create communication plan</a:t>
            </a:r>
          </a:p>
          <a:p>
            <a:pPr lvl="2"/>
            <a:r>
              <a:rPr lang="en-US" sz="2000" dirty="0" smtClean="0">
                <a:latin typeface="+mj-lt"/>
              </a:rPr>
              <a:t>Huddles</a:t>
            </a:r>
          </a:p>
          <a:p>
            <a:pPr lvl="2"/>
            <a:r>
              <a:rPr lang="en-US" sz="2000" dirty="0" smtClean="0">
                <a:latin typeface="+mj-lt"/>
              </a:rPr>
              <a:t>Operations meetings</a:t>
            </a:r>
          </a:p>
          <a:p>
            <a:pPr lvl="2"/>
            <a:r>
              <a:rPr lang="en-US" sz="2000" dirty="0" smtClean="0">
                <a:latin typeface="+mj-lt"/>
              </a:rPr>
              <a:t>iConnect or other means to communicate internal and external to clinic</a:t>
            </a:r>
          </a:p>
          <a:p>
            <a:pPr lvl="2"/>
            <a:r>
              <a:rPr lang="en-US" sz="2000" dirty="0" smtClean="0">
                <a:latin typeface="+mj-lt"/>
              </a:rPr>
              <a:t>Monthly all-clinic meetings</a:t>
            </a:r>
          </a:p>
          <a:p>
            <a:pPr lvl="2"/>
            <a:r>
              <a:rPr lang="en-US" sz="2000" dirty="0" smtClean="0">
                <a:latin typeface="+mj-lt"/>
              </a:rPr>
              <a:t>Regular team meetings</a:t>
            </a:r>
          </a:p>
          <a:p>
            <a:pPr lvl="2"/>
            <a:r>
              <a:rPr lang="en-US" sz="2000" dirty="0" smtClean="0">
                <a:latin typeface="+mj-lt"/>
              </a:rPr>
              <a:t>Identify how/when metrics will be shared in the clinic</a:t>
            </a:r>
          </a:p>
          <a:p>
            <a:pPr lvl="2"/>
            <a:r>
              <a:rPr lang="en-US" sz="2000" dirty="0" smtClean="0">
                <a:latin typeface="+mj-lt"/>
              </a:rPr>
              <a:t>Establish multiple lines of communication (e.g. on-line; bulletin boards; emails, etc.)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8891-B2BB-4542-8ABA-3B8A94256660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86475"/>
            <a:ext cx="22479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478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419600"/>
            <a:ext cx="8221662" cy="636408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Conducting Effective Team Meetings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8891-B2BB-4542-8ABA-3B8A94256660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86475"/>
            <a:ext cx="22479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14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81000" y="4876800"/>
            <a:ext cx="8221662" cy="636408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b="1" dirty="0"/>
              <a:t>and contribute to </a:t>
            </a:r>
            <a:r>
              <a:rPr lang="en-US" b="1" dirty="0">
                <a:solidFill>
                  <a:srgbClr val="009DDC"/>
                </a:solidFill>
              </a:rPr>
              <a:t>improving the practice</a:t>
            </a:r>
            <a:r>
              <a:rPr lang="en-US" b="1" dirty="0"/>
              <a:t>.</a:t>
            </a:r>
          </a:p>
        </p:txBody>
      </p:sp>
      <p:sp>
        <p:nvSpPr>
          <p:cNvPr id="5" name="Shape 5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46166B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en-US" sz="900" dirty="0">
              <a:solidFill>
                <a:srgbClr val="4616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title" idx="4294967295"/>
          </p:nvPr>
        </p:nvSpPr>
        <p:spPr>
          <a:xfrm>
            <a:off x="228600" y="257509"/>
            <a:ext cx="8686800" cy="157129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b="1" dirty="0"/>
              <a:t>Use team meetings to </a:t>
            </a:r>
            <a:r>
              <a:rPr lang="en-US" b="1" dirty="0">
                <a:solidFill>
                  <a:srgbClr val="009DDC"/>
                </a:solidFill>
              </a:rPr>
              <a:t>encourage</a:t>
            </a:r>
            <a:r>
              <a:rPr lang="en-US" b="1" dirty="0"/>
              <a:t> members to </a:t>
            </a:r>
            <a:r>
              <a:rPr lang="en-US" b="1" dirty="0">
                <a:solidFill>
                  <a:srgbClr val="009DDC"/>
                </a:solidFill>
              </a:rPr>
              <a:t>share ideas</a:t>
            </a:r>
            <a:r>
              <a:rPr lang="en-US" b="1" dirty="0"/>
              <a:t> for problem solving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6100" y="1676400"/>
            <a:ext cx="2450432" cy="2971800"/>
          </a:xfrm>
          <a:prstGeom prst="rect">
            <a:avLst/>
          </a:prstGeom>
          <a:noFill/>
          <a:ln w="38100" cap="flat" cmpd="sng">
            <a:solidFill>
              <a:srgbClr val="009DDC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" name="TextBox 1"/>
          <p:cNvSpPr txBox="1"/>
          <p:nvPr/>
        </p:nvSpPr>
        <p:spPr>
          <a:xfrm>
            <a:off x="75824" y="5709486"/>
            <a:ext cx="6401176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i="1" dirty="0" smtClean="0"/>
              <a:t>Steps Forward Website: American Medical Association;  Retrieved </a:t>
            </a:r>
            <a:r>
              <a:rPr lang="en-US" sz="1200" i="1" dirty="0"/>
              <a:t>from:  https://www.stepsforward.org/modules/conducting-effective-team-meetings</a:t>
            </a:r>
            <a:endParaRPr lang="en-US" sz="1200" i="1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6086475"/>
            <a:ext cx="22479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30986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1662" cy="636408"/>
          </a:xfrm>
        </p:spPr>
        <p:txBody>
          <a:bodyPr/>
          <a:lstStyle/>
          <a:p>
            <a:pPr marL="0" indent="0"/>
            <a:r>
              <a:rPr lang="en-US" b="1" dirty="0">
                <a:solidFill>
                  <a:schemeClr val="accent5"/>
                </a:solidFill>
              </a:rPr>
              <a:t>Ten steps for effective team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3933825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900" dirty="0" smtClean="0">
                <a:latin typeface="+mj-lt"/>
              </a:rPr>
              <a:t>Identify </a:t>
            </a:r>
            <a:r>
              <a:rPr lang="en-US" sz="2900" dirty="0">
                <a:latin typeface="+mj-lt"/>
              </a:rPr>
              <a:t>the team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900" dirty="0">
                <a:latin typeface="+mj-lt"/>
              </a:rPr>
              <a:t>Meet regularly and “on‑the‑clock”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900" dirty="0">
                <a:latin typeface="+mj-lt"/>
              </a:rPr>
              <a:t>Agree on </a:t>
            </a:r>
            <a:r>
              <a:rPr lang="en-US" sz="2900" dirty="0">
                <a:latin typeface="+mj-lt"/>
                <a:hlinkClick r:id="rId3" tooltip="Sample ground rules"/>
              </a:rPr>
              <a:t>ground rules</a:t>
            </a:r>
            <a:endParaRPr lang="en-US" sz="2900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900" dirty="0">
                <a:latin typeface="+mj-lt"/>
              </a:rPr>
              <a:t>Set a consistent meeting agenda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900" dirty="0">
                <a:latin typeface="+mj-lt"/>
              </a:rPr>
              <a:t>Rotate meeting roles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900" dirty="0">
                <a:latin typeface="+mj-lt"/>
              </a:rPr>
              <a:t>Solve problems as a group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900" dirty="0">
                <a:latin typeface="+mj-lt"/>
              </a:rPr>
              <a:t>Record action steps, owners and due dates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900" dirty="0">
                <a:latin typeface="+mj-lt"/>
              </a:rPr>
              <a:t>Practice good meeting skills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900" dirty="0">
                <a:latin typeface="+mj-lt"/>
              </a:rPr>
              <a:t>Have some fun!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900" dirty="0">
                <a:latin typeface="+mj-lt"/>
              </a:rPr>
              <a:t>Celebrate your </a:t>
            </a:r>
            <a:r>
              <a:rPr lang="en-US" sz="2900" dirty="0" smtClean="0">
                <a:latin typeface="+mj-lt"/>
              </a:rPr>
              <a:t>successes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8891-B2BB-4542-8ABA-3B8A94256660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47" y="6084500"/>
            <a:ext cx="22479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5515587"/>
            <a:ext cx="6401176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i="1" dirty="0" smtClean="0"/>
              <a:t>Steps Forward Website: American Medical Association;  Retrieved </a:t>
            </a:r>
            <a:r>
              <a:rPr lang="en-US" sz="1200" i="1" dirty="0"/>
              <a:t>from:  https://www.stepsforward.org/modules/conducting-effective-team-meetings</a:t>
            </a:r>
            <a:endParaRPr lang="en-US" sz="1200" i="1" dirty="0" smtClean="0"/>
          </a:p>
        </p:txBody>
      </p:sp>
    </p:spTree>
    <p:extLst>
      <p:ext uri="{BB962C8B-B14F-4D97-AF65-F5344CB8AC3E}">
        <p14:creationId xmlns:p14="http://schemas.microsoft.com/office/powerpoint/2010/main" val="289307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1662" cy="636408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accent5"/>
                </a:solidFill>
              </a:rPr>
              <a:t>Types of Meetings</a:t>
            </a:r>
            <a:endParaRPr lang="en-US" sz="4400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3705225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j-lt"/>
              </a:rPr>
              <a:t>Staff Meetings</a:t>
            </a:r>
          </a:p>
          <a:p>
            <a:r>
              <a:rPr lang="en-US" sz="3200" dirty="0" smtClean="0">
                <a:latin typeface="+mj-lt"/>
              </a:rPr>
              <a:t>Operations Team</a:t>
            </a:r>
          </a:p>
          <a:p>
            <a:r>
              <a:rPr lang="en-US" sz="3200" dirty="0" smtClean="0">
                <a:latin typeface="+mj-lt"/>
              </a:rPr>
              <a:t>Huddles</a:t>
            </a:r>
          </a:p>
          <a:p>
            <a:r>
              <a:rPr lang="en-US" sz="3200" dirty="0" smtClean="0">
                <a:latin typeface="+mj-lt"/>
              </a:rPr>
              <a:t>Team Compass</a:t>
            </a:r>
            <a:endParaRPr lang="en-US" sz="32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E661-29DE-4FDA-BDEB-8A1415D08A1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86475"/>
            <a:ext cx="22479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0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769" y="1143000"/>
            <a:ext cx="8221662" cy="636408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b="1" dirty="0" smtClean="0">
                <a:solidFill>
                  <a:schemeClr val="accent5"/>
                </a:solidFill>
              </a:rPr>
              <a:t>Team Huddles</a:t>
            </a:r>
            <a:br>
              <a:rPr lang="en-US" sz="4400" b="1" dirty="0" smtClean="0">
                <a:solidFill>
                  <a:schemeClr val="accent5"/>
                </a:solidFill>
              </a:rPr>
            </a:br>
            <a:endParaRPr lang="en-US" sz="4400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7620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sz="4300" dirty="0" smtClean="0">
              <a:latin typeface="+mj-lt"/>
            </a:endParaRPr>
          </a:p>
          <a:p>
            <a:pPr>
              <a:buNone/>
            </a:pPr>
            <a:r>
              <a:rPr lang="en-US" sz="8000" dirty="0" smtClean="0">
                <a:latin typeface="+mj-lt"/>
              </a:rPr>
              <a:t>Designated time for the team to come together to discuss, plan and coordinate current issues, process improvements and innovations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04800" y="2590800"/>
            <a:ext cx="4114800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u="sng" dirty="0" smtClean="0">
                <a:latin typeface="+mj-lt"/>
              </a:rPr>
              <a:t>Huddle Rules: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Start and end on time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Come prepared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1 person talks at a time – everyone is heard!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Keep it short = 15 mins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“Huddle Master” facilitates and gets everyone involved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63762" y="2590800"/>
            <a:ext cx="4351638" cy="334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u="sng" dirty="0" smtClean="0">
                <a:latin typeface="+mj-lt"/>
              </a:rPr>
              <a:t>What Do We Do in a Huddle?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Prepare for the day – first huddle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Handle situations that arise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Assign &amp; report out tasks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Review progress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Share important news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Review quality progress on metrics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Keep the board up-to-date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E661-29DE-4FDA-BDEB-8A1415D08A1E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75947"/>
            <a:ext cx="22479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51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5272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chemeClr val="accent5"/>
                </a:solidFill>
              </a:rPr>
              <a:t>Team Compass</a:t>
            </a:r>
            <a:br>
              <a:rPr lang="en-US" sz="4400" b="1" dirty="0" smtClean="0">
                <a:solidFill>
                  <a:schemeClr val="accent5"/>
                </a:solidFill>
              </a:rPr>
            </a:br>
            <a:r>
              <a:rPr lang="en-US" sz="2400" b="1" dirty="0" smtClean="0">
                <a:solidFill>
                  <a:schemeClr val="accent5"/>
                </a:solidFill>
              </a:rPr>
              <a:t>Individual team meetings to discuss outcomes, goals, issues</a:t>
            </a:r>
            <a:endParaRPr lang="en-US" sz="4400" b="1" dirty="0">
              <a:solidFill>
                <a:schemeClr val="accent5"/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1800" b="1" u="sng" dirty="0" smtClean="0">
                <a:latin typeface="+mj-lt"/>
              </a:rPr>
              <a:t>Organize </a:t>
            </a:r>
            <a:r>
              <a:rPr lang="en-US" altLang="en-US" sz="1800" b="1" u="sng" dirty="0">
                <a:latin typeface="+mj-lt"/>
              </a:rPr>
              <a:t>Meetings / Block provider schedules</a:t>
            </a:r>
          </a:p>
          <a:p>
            <a:pPr lvl="1" indent="-319088">
              <a:spcBef>
                <a:spcPct val="0"/>
              </a:spcBef>
              <a:buFont typeface="Wingdings 2" pitchFamily="18" charset="2"/>
              <a:buChar char=""/>
            </a:pPr>
            <a:r>
              <a:rPr lang="en-US" altLang="en-US" sz="1800" dirty="0">
                <a:latin typeface="+mj-lt"/>
              </a:rPr>
              <a:t>Meetings are 1-2 hours in length</a:t>
            </a:r>
          </a:p>
          <a:p>
            <a:pPr lvl="1" indent="-319088">
              <a:spcBef>
                <a:spcPct val="0"/>
              </a:spcBef>
              <a:buFont typeface="Wingdings 2" pitchFamily="18" charset="2"/>
              <a:buChar char=""/>
            </a:pPr>
            <a:r>
              <a:rPr lang="en-US" altLang="en-US" sz="1800" dirty="0">
                <a:latin typeface="+mj-lt"/>
              </a:rPr>
              <a:t>Meetings quarterly – EMBED (team takes over scheduling</a:t>
            </a:r>
            <a:r>
              <a:rPr lang="en-US" altLang="en-US" sz="1800" dirty="0" smtClean="0">
                <a:latin typeface="+mj-lt"/>
              </a:rPr>
              <a:t>)</a:t>
            </a:r>
            <a:endParaRPr lang="en-US" altLang="en-US" sz="1800" b="1" u="sng" dirty="0" smtClean="0">
              <a:latin typeface="+mj-lt"/>
            </a:endParaRPr>
          </a:p>
          <a:p>
            <a:pPr marL="0" indent="0">
              <a:buNone/>
            </a:pPr>
            <a:r>
              <a:rPr lang="en-US" altLang="en-US" sz="1800" b="1" u="sng" dirty="0" smtClean="0">
                <a:latin typeface="+mj-lt"/>
              </a:rPr>
              <a:t>Who </a:t>
            </a:r>
            <a:r>
              <a:rPr lang="en-US" altLang="en-US" sz="1800" b="1" u="sng" dirty="0">
                <a:latin typeface="+mj-lt"/>
              </a:rPr>
              <a:t>to include?</a:t>
            </a:r>
          </a:p>
          <a:p>
            <a:pPr lvl="1" indent="-319088">
              <a:spcBef>
                <a:spcPct val="0"/>
              </a:spcBef>
              <a:buFont typeface="Wingdings 2" pitchFamily="18" charset="2"/>
              <a:buChar char=""/>
            </a:pPr>
            <a:r>
              <a:rPr lang="en-US" altLang="en-US" sz="1800" dirty="0">
                <a:latin typeface="+mj-lt"/>
              </a:rPr>
              <a:t>Providers; Nursing staff; Clinic unit coordinators; Clinic administrator and/or supervisors (initially</a:t>
            </a:r>
            <a:r>
              <a:rPr lang="en-US" altLang="en-US" sz="1800" dirty="0" smtClean="0">
                <a:latin typeface="+mj-lt"/>
              </a:rPr>
              <a:t>)</a:t>
            </a:r>
            <a:endParaRPr lang="en-US" altLang="en-US" sz="1800" b="1" u="sng" dirty="0" smtClean="0">
              <a:latin typeface="+mj-lt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1800" b="1" u="sng" dirty="0" smtClean="0">
                <a:latin typeface="+mj-lt"/>
              </a:rPr>
              <a:t>Process</a:t>
            </a:r>
          </a:p>
          <a:p>
            <a:pPr marL="438912" indent="-320040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1800" dirty="0">
                <a:latin typeface="+mj-lt"/>
              </a:rPr>
              <a:t>Meet monthly for first 3 months / then quarterly or as needed</a:t>
            </a:r>
          </a:p>
          <a:p>
            <a:pPr marL="438912" indent="-320040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1800" dirty="0">
                <a:latin typeface="+mj-lt"/>
              </a:rPr>
              <a:t>Review Team Data</a:t>
            </a:r>
          </a:p>
          <a:p>
            <a:pPr marL="438912" indent="-320040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1800" dirty="0">
                <a:latin typeface="+mj-lt"/>
              </a:rPr>
              <a:t>Celebrate success and identify what is working</a:t>
            </a:r>
          </a:p>
          <a:p>
            <a:pPr marL="438912" indent="-320040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1800" dirty="0">
                <a:latin typeface="+mj-lt"/>
              </a:rPr>
              <a:t>What are we inspired to do</a:t>
            </a:r>
            <a:r>
              <a:rPr lang="en-US" sz="1800" dirty="0" smtClean="0">
                <a:latin typeface="+mj-lt"/>
              </a:rPr>
              <a:t>?</a:t>
            </a:r>
            <a:endParaRPr lang="en-US" altLang="en-US" sz="1800" dirty="0" smtClean="0">
              <a:latin typeface="+mj-lt"/>
            </a:endParaRPr>
          </a:p>
          <a:p>
            <a:pPr marL="731520" lvl="1" indent="-274320">
              <a:spcAft>
                <a:spcPts val="0"/>
              </a:spcAft>
              <a:buNone/>
              <a:defRPr/>
            </a:pPr>
            <a:endParaRPr lang="en-US" sz="1800" dirty="0">
              <a:latin typeface="+mj-lt"/>
            </a:endParaRPr>
          </a:p>
          <a:p>
            <a:pPr marL="438912" indent="-320040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1800" b="1" i="1" dirty="0">
                <a:latin typeface="+mj-lt"/>
              </a:rPr>
              <a:t>Remember:  Administrator/Supervisors don’t solve problems – only remove barriers</a:t>
            </a:r>
          </a:p>
          <a:p>
            <a:pPr marL="438912" indent="-32004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100" dirty="0">
              <a:latin typeface="+mj-lt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altLang="en-US" sz="2100" dirty="0" smtClean="0">
              <a:latin typeface="+mj-lt"/>
            </a:endParaRPr>
          </a:p>
          <a:p>
            <a:pPr lvl="1" indent="-319088"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sz="2100" dirty="0" smtClean="0">
              <a:latin typeface="+mj-lt"/>
            </a:endParaRPr>
          </a:p>
          <a:p>
            <a:pPr eaLnBrk="1" hangingPunct="1">
              <a:buFont typeface="Wingdings 2" pitchFamily="18" charset="2"/>
              <a:buNone/>
            </a:pPr>
            <a:endParaRPr lang="en-US" altLang="en-US" sz="12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9BB1D8-95CF-473B-8036-7DE4CAC7A3B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86475"/>
            <a:ext cx="22479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01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495800"/>
            <a:ext cx="8221662" cy="636408"/>
          </a:xfrm>
        </p:spPr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</a:rPr>
              <a:t>Communication Strategies in Teams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8891-B2BB-4542-8ABA-3B8A94256660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86475"/>
            <a:ext cx="22479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05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06375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Gathering- Tuckman’s Stages of Group Development</a:t>
            </a:r>
            <a:endParaRPr lang="en-US" b="1" dirty="0">
              <a:solidFill>
                <a:schemeClr val="accent5"/>
              </a:solidFill>
            </a:endParaRPr>
          </a:p>
        </p:txBody>
      </p:sp>
      <p:pic>
        <p:nvPicPr>
          <p:cNvPr id="4" name="Content Placeholder 3" descr="group_developme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365077"/>
            <a:ext cx="7733072" cy="4197523"/>
          </a:xfrm>
        </p:spPr>
      </p:pic>
      <p:sp>
        <p:nvSpPr>
          <p:cNvPr id="5" name="TextBox 4"/>
          <p:cNvSpPr txBox="1"/>
          <p:nvPr/>
        </p:nvSpPr>
        <p:spPr>
          <a:xfrm>
            <a:off x="76200" y="57150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Tuckman, Bruce W. (1965) ‘Developmental sequence in small groups’, </a:t>
            </a:r>
            <a:r>
              <a:rPr lang="en-US" sz="1000" i="1" dirty="0" smtClean="0"/>
              <a:t>Psychological Bulletin</a:t>
            </a:r>
            <a:r>
              <a:rPr lang="en-US" sz="1000" dirty="0" smtClean="0"/>
              <a:t>, 63, 384-399. The article was reprinted in </a:t>
            </a:r>
            <a:r>
              <a:rPr lang="en-US" sz="1000" i="1" dirty="0" smtClean="0"/>
              <a:t>Group Facilitation: A Research and Applications Journal </a:t>
            </a:r>
            <a:r>
              <a:rPr lang="en-US" sz="1000" dirty="0" smtClean="0"/>
              <a:t>?</a:t>
            </a:r>
            <a:endParaRPr lang="en-US" sz="1000" dirty="0" smtClean="0">
              <a:hlinkClick r:id="rId3"/>
            </a:endParaRPr>
          </a:p>
          <a:p>
            <a:r>
              <a:rPr lang="en-US" sz="1000" dirty="0" smtClean="0">
                <a:hlinkClick r:id="rId3"/>
              </a:rPr>
              <a:t>http://www.tutorialspoint.com/individual_and_group_behavior/five_stage_model_group_development.htm</a:t>
            </a:r>
            <a:endParaRPr lang="en-US" sz="1000" dirty="0" smtClean="0"/>
          </a:p>
          <a:p>
            <a:endParaRPr lang="en-US" sz="1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9BB1D8-95CF-473B-8036-7DE4CAC7A3B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248400"/>
            <a:ext cx="22479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498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1662" cy="636408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accent5"/>
                </a:solidFill>
              </a:rPr>
              <a:t>Introductions</a:t>
            </a:r>
            <a:endParaRPr lang="en-US" sz="4400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37052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>
                <a:latin typeface="+mj-lt"/>
              </a:rPr>
              <a:t>Please introduce yourself: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+mj-lt"/>
              </a:rPr>
              <a:t>Name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+mj-lt"/>
              </a:rPr>
              <a:t>Where you work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+mj-lt"/>
              </a:rPr>
              <a:t>What are you hoping to gain from this session?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+mj-lt"/>
              </a:rPr>
              <a:t>What are the biggest communication issues you face in your clinic(s) today?</a:t>
            </a:r>
            <a:endParaRPr lang="en-US" sz="28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8891-B2BB-4542-8ABA-3B8A9425666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86475"/>
            <a:ext cx="22479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512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</a:rPr>
              <a:t>What has worked for us….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7052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400" b="1" u="sng" dirty="0" smtClean="0">
                <a:latin typeface="+mj-lt"/>
              </a:rPr>
              <a:t>SPACE</a:t>
            </a:r>
            <a:endParaRPr lang="en-US" sz="2800" dirty="0" smtClean="0">
              <a:latin typeface="+mj-lt"/>
            </a:endParaRPr>
          </a:p>
          <a:p>
            <a:pPr lvl="1"/>
            <a:r>
              <a:rPr lang="en-US" sz="2600" dirty="0" smtClean="0">
                <a:latin typeface="+mj-lt"/>
              </a:rPr>
              <a:t>How can you build/organize your space to promote easy communication within the team?</a:t>
            </a:r>
          </a:p>
          <a:p>
            <a:pPr lvl="1"/>
            <a:r>
              <a:rPr lang="en-US" sz="2600" dirty="0" smtClean="0">
                <a:latin typeface="+mj-lt"/>
              </a:rPr>
              <a:t>Putting teams together increases ability to communicate with each other</a:t>
            </a:r>
          </a:p>
          <a:p>
            <a:pPr lvl="1"/>
            <a:r>
              <a:rPr lang="en-US" sz="2600" dirty="0" smtClean="0">
                <a:latin typeface="+mj-lt"/>
              </a:rPr>
              <a:t>Decreases incoming phone calls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8891-B2BB-4542-8ABA-3B8A94256660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86475"/>
            <a:ext cx="22479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230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</a:rPr>
              <a:t>What has worked for us…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052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400" b="1" u="sng" dirty="0" smtClean="0">
                <a:latin typeface="+mj-lt"/>
              </a:rPr>
              <a:t>TIME:</a:t>
            </a:r>
          </a:p>
          <a:p>
            <a:pPr>
              <a:buNone/>
            </a:pPr>
            <a:r>
              <a:rPr lang="en-US" sz="2000" dirty="0" smtClean="0">
                <a:latin typeface="+mj-lt"/>
              </a:rPr>
              <a:t>Teams need time to communicate</a:t>
            </a:r>
          </a:p>
          <a:p>
            <a:pPr lvl="1">
              <a:buNone/>
            </a:pPr>
            <a:r>
              <a:rPr lang="en-US" sz="1800" dirty="0" smtClean="0">
                <a:latin typeface="+mj-lt"/>
              </a:rPr>
              <a:t>	</a:t>
            </a:r>
            <a:r>
              <a:rPr lang="en-US" sz="2000" b="1" dirty="0" smtClean="0">
                <a:latin typeface="+mj-lt"/>
              </a:rPr>
              <a:t>Huddles</a:t>
            </a:r>
          </a:p>
          <a:p>
            <a:pPr lvl="1">
              <a:buNone/>
            </a:pPr>
            <a:r>
              <a:rPr lang="en-US" sz="2000" b="1" dirty="0" smtClean="0">
                <a:latin typeface="+mj-lt"/>
              </a:rPr>
              <a:t>	Compass Meetings</a:t>
            </a:r>
          </a:p>
          <a:p>
            <a:pPr lvl="1">
              <a:buNone/>
            </a:pPr>
            <a:r>
              <a:rPr lang="en-US" sz="2000" b="1" dirty="0" smtClean="0">
                <a:latin typeface="+mj-lt"/>
              </a:rPr>
              <a:t>	Quality Meetings</a:t>
            </a:r>
          </a:p>
          <a:p>
            <a:pPr>
              <a:buFontTx/>
              <a:buChar char="-"/>
            </a:pPr>
            <a:endParaRPr lang="en-US" sz="2000" dirty="0" smtClean="0">
              <a:latin typeface="+mj-lt"/>
            </a:endParaRPr>
          </a:p>
          <a:p>
            <a:pPr>
              <a:buFont typeface="Arial" charset="0"/>
              <a:buChar char="•"/>
            </a:pPr>
            <a:endParaRPr lang="en-US" sz="2000" dirty="0" smtClean="0">
              <a:latin typeface="+mj-lt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8891-B2BB-4542-8ABA-3B8A94256660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53" y="6086475"/>
            <a:ext cx="22479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44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</a:rPr>
              <a:t>What has worked for us…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400" b="1" u="sng" dirty="0" smtClean="0">
                <a:latin typeface="+mj-lt"/>
              </a:rPr>
              <a:t>Communication Styles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Personality Testing</a:t>
            </a:r>
          </a:p>
          <a:p>
            <a:pPr lvl="1">
              <a:buFontTx/>
              <a:buChar char="-"/>
            </a:pPr>
            <a:r>
              <a:rPr lang="en-US" dirty="0" smtClean="0">
                <a:latin typeface="+mj-lt"/>
              </a:rPr>
              <a:t>How do you come across to others?</a:t>
            </a:r>
          </a:p>
          <a:p>
            <a:pPr lvl="1">
              <a:buFontTx/>
              <a:buChar char="-"/>
            </a:pPr>
            <a:r>
              <a:rPr lang="en-US" dirty="0" smtClean="0">
                <a:latin typeface="+mj-lt"/>
              </a:rPr>
              <a:t>What communication style do your team members appreciate?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8891-B2BB-4542-8ABA-3B8A94256660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86475"/>
            <a:ext cx="22479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796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</a:rPr>
              <a:t>What has worked for us…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400" b="1" u="sng" dirty="0" smtClean="0">
                <a:latin typeface="+mj-lt"/>
              </a:rPr>
              <a:t>Data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n-US" dirty="0" smtClean="0">
                <a:latin typeface="+mj-lt"/>
              </a:rPr>
              <a:t>Sharing results for the organization, clinic, team and provider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n-US" dirty="0" smtClean="0">
                <a:latin typeface="+mj-lt"/>
              </a:rPr>
              <a:t>Encouraging teams to help each other and work to top of licensure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8891-B2BB-4542-8ABA-3B8A94256660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86475"/>
            <a:ext cx="22479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19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19600"/>
            <a:ext cx="8221662" cy="636408"/>
          </a:xfrm>
        </p:spPr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</a:rPr>
              <a:t>Dealing with Conflict in Teams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8891-B2BB-4542-8ABA-3B8A94256660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86475"/>
            <a:ext cx="22479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07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1662" cy="636408"/>
          </a:xfrm>
        </p:spPr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</a:rPr>
              <a:t>Case Study #1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37052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>
                <a:latin typeface="+mj-lt"/>
              </a:rPr>
              <a:t>Physician Communication Style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Physician with communication style perceived as harsh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Staff complain about being treated poorly by this physician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When physician’s roomer is out, other staff refuse to work with them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How would you approach this physician?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8891-B2BB-4542-8ABA-3B8A94256660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16" y="6086475"/>
            <a:ext cx="22479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749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1662" cy="636408"/>
          </a:xfrm>
        </p:spPr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</a:rPr>
              <a:t>Case Study #1 </a:t>
            </a:r>
            <a:endParaRPr lang="en-US" b="1" dirty="0">
              <a:solidFill>
                <a:schemeClr val="accent5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61267" y="1066800"/>
            <a:ext cx="6306333" cy="5299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8891-B2BB-4542-8ABA-3B8A94256660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112042"/>
            <a:ext cx="22479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40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3705225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>
                <a:latin typeface="+mj-lt"/>
              </a:rPr>
              <a:t>Intervention</a:t>
            </a:r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Administrator and physician reviewed physician’s personality profile</a:t>
            </a:r>
          </a:p>
          <a:p>
            <a:r>
              <a:rPr lang="en-US" dirty="0" smtClean="0">
                <a:latin typeface="+mj-lt"/>
              </a:rPr>
              <a:t>Discussed physician’s communication style and impact on team</a:t>
            </a:r>
          </a:p>
          <a:p>
            <a:r>
              <a:rPr lang="en-US" dirty="0" smtClean="0">
                <a:latin typeface="+mj-lt"/>
              </a:rPr>
              <a:t>Physician modified communication style and now a leader within the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8891-B2BB-4542-8ABA-3B8A94256660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86475"/>
            <a:ext cx="22479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1662" cy="636408"/>
          </a:xfrm>
        </p:spPr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</a:rPr>
              <a:t>Case Study #1</a:t>
            </a:r>
            <a:endParaRPr lang="en-US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60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1662" cy="636408"/>
          </a:xfrm>
        </p:spPr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</a:rPr>
              <a:t>Case Study #2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3705225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sz="5500" b="1" u="sng" dirty="0" smtClean="0">
                <a:latin typeface="+mj-lt"/>
              </a:rPr>
              <a:t>Provider Communication Style</a:t>
            </a:r>
          </a:p>
          <a:p>
            <a:pPr>
              <a:buFont typeface="Arial" pitchFamily="34" charset="0"/>
              <a:buChar char="•"/>
            </a:pPr>
            <a:r>
              <a:rPr lang="en-US" sz="6200" dirty="0" smtClean="0">
                <a:latin typeface="+mj-lt"/>
              </a:rPr>
              <a:t>Provider is very caring about staff in difficult situations and always steps up to help out with clinic events</a:t>
            </a:r>
          </a:p>
          <a:p>
            <a:pPr>
              <a:buFont typeface="Arial" pitchFamily="34" charset="0"/>
              <a:buChar char="•"/>
            </a:pPr>
            <a:r>
              <a:rPr lang="en-US" sz="6200" dirty="0" smtClean="0">
                <a:latin typeface="+mj-lt"/>
              </a:rPr>
              <a:t>While working in clinic, provides excellent care, yet is seen as difficult, harsh and demanding  </a:t>
            </a:r>
          </a:p>
          <a:p>
            <a:pPr>
              <a:buFont typeface="Arial" pitchFamily="34" charset="0"/>
              <a:buChar char="•"/>
            </a:pPr>
            <a:r>
              <a:rPr lang="en-US" sz="6200" dirty="0" smtClean="0">
                <a:latin typeface="+mj-lt"/>
              </a:rPr>
              <a:t>Has gone through multiple roomers who claim they cannot work with this provider </a:t>
            </a:r>
          </a:p>
          <a:p>
            <a:pPr>
              <a:buFont typeface="Arial" pitchFamily="34" charset="0"/>
              <a:buChar char="•"/>
            </a:pPr>
            <a:r>
              <a:rPr lang="en-US" sz="6200" dirty="0" smtClean="0">
                <a:latin typeface="+mj-lt"/>
              </a:rPr>
              <a:t>Provider has alienated majority of staff, including supervisors</a:t>
            </a:r>
          </a:p>
          <a:p>
            <a:pPr>
              <a:buFont typeface="Arial" pitchFamily="34" charset="0"/>
              <a:buChar char="•"/>
            </a:pPr>
            <a:r>
              <a:rPr lang="en-US" sz="6200" dirty="0" smtClean="0">
                <a:latin typeface="+mj-lt"/>
              </a:rPr>
              <a:t>How would you approach this provider?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8891-B2BB-4542-8ABA-3B8A94256660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86475"/>
            <a:ext cx="22479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22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1662" cy="636408"/>
          </a:xfrm>
        </p:spPr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</a:rPr>
              <a:t>Case Study #2</a:t>
            </a:r>
            <a:endParaRPr lang="en-US" b="1" dirty="0">
              <a:solidFill>
                <a:schemeClr val="accent5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838200" y="1371600"/>
            <a:ext cx="690444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8891-B2BB-4542-8ABA-3B8A94256660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86475"/>
            <a:ext cx="22479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27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4400" b="1" dirty="0" smtClean="0">
                <a:solidFill>
                  <a:schemeClr val="accent5"/>
                </a:solidFill>
                <a:cs typeface="Arial" charset="0"/>
              </a:rPr>
              <a:t>Agenda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  <a:tabLst>
                <a:tab pos="290513" algn="l"/>
              </a:tabLst>
            </a:pPr>
            <a:r>
              <a:rPr lang="en-US" altLang="en-US" sz="2800" dirty="0" smtClean="0">
                <a:latin typeface="+mj-lt"/>
              </a:rPr>
              <a:t>Background – What is the problem?</a:t>
            </a:r>
          </a:p>
          <a:p>
            <a:pPr>
              <a:buFont typeface="Arial" panose="020B0604020202020204" pitchFamily="34" charset="0"/>
              <a:buChar char="•"/>
              <a:tabLst>
                <a:tab pos="290513" algn="l"/>
              </a:tabLst>
            </a:pPr>
            <a:r>
              <a:rPr lang="en-US" altLang="en-US" sz="2800" dirty="0" smtClean="0">
                <a:latin typeface="+mj-lt"/>
              </a:rPr>
              <a:t>Our Story</a:t>
            </a:r>
          </a:p>
          <a:p>
            <a:pPr>
              <a:buFont typeface="Arial" panose="020B0604020202020204" pitchFamily="34" charset="0"/>
              <a:buChar char="•"/>
              <a:tabLst>
                <a:tab pos="290513" algn="l"/>
              </a:tabLst>
            </a:pPr>
            <a:r>
              <a:rPr lang="en-US" altLang="en-US" sz="2800" dirty="0" smtClean="0">
                <a:latin typeface="+mj-lt"/>
              </a:rPr>
              <a:t>Tools for Effective Team Meetings</a:t>
            </a:r>
          </a:p>
          <a:p>
            <a:pPr>
              <a:buFont typeface="Arial" panose="020B0604020202020204" pitchFamily="34" charset="0"/>
              <a:buChar char="•"/>
              <a:tabLst>
                <a:tab pos="290513" algn="l"/>
              </a:tabLst>
            </a:pPr>
            <a:r>
              <a:rPr lang="en-US" altLang="en-US" sz="2800" dirty="0" smtClean="0">
                <a:latin typeface="+mj-lt"/>
              </a:rPr>
              <a:t>Communication Strategies for Teams</a:t>
            </a:r>
          </a:p>
          <a:p>
            <a:pPr>
              <a:buFont typeface="Arial" panose="020B0604020202020204" pitchFamily="34" charset="0"/>
              <a:buChar char="•"/>
              <a:tabLst>
                <a:tab pos="290513" algn="l"/>
              </a:tabLst>
            </a:pPr>
            <a:r>
              <a:rPr lang="en-US" altLang="en-US" sz="2800" dirty="0" smtClean="0">
                <a:latin typeface="+mj-lt"/>
              </a:rPr>
              <a:t>Dealing with Conflict in Teams</a:t>
            </a:r>
          </a:p>
          <a:p>
            <a:pPr marL="0" indent="0" eaLnBrk="1" hangingPunct="1">
              <a:buNone/>
              <a:tabLst>
                <a:tab pos="290513" algn="l"/>
              </a:tabLst>
            </a:pPr>
            <a:endParaRPr lang="en-US" altLang="en-US" sz="2000" dirty="0" smtClean="0">
              <a:latin typeface="+mj-lt"/>
            </a:endParaRPr>
          </a:p>
        </p:txBody>
      </p:sp>
      <p:sp>
        <p:nvSpPr>
          <p:cNvPr id="1229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229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8891-B2BB-4542-8ABA-3B8A9425666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32" y="6086475"/>
            <a:ext cx="22479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3540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/>
                </a:solidFill>
              </a:rPr>
              <a:t>Case Study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38375"/>
            <a:ext cx="8229600" cy="3705225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>
                <a:latin typeface="+mj-lt"/>
              </a:rPr>
              <a:t>Intervention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Clinic leadership reviewed personality profile with provider and discussed provider’s reaction to stress; how to manage those feelings and the communication style generated </a:t>
            </a:r>
          </a:p>
          <a:p>
            <a:r>
              <a:rPr lang="en-US" dirty="0" smtClean="0">
                <a:latin typeface="+mj-lt"/>
              </a:rPr>
              <a:t>Assisted with changes to help provider feel more supported:  different schedule templates, conversations with scheduling staff on communication strategies,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8891-B2BB-4542-8ABA-3B8A94256660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86475"/>
            <a:ext cx="22479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14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</a:rPr>
              <a:t>Case Study #3</a:t>
            </a:r>
            <a:r>
              <a:rPr lang="en-US" b="1" dirty="0" smtClean="0"/>
              <a:t>	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7052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u="sng" dirty="0" smtClean="0">
                <a:latin typeface="+mj-lt"/>
              </a:rPr>
              <a:t>Staff Expectations / Communication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Long-term staff member, who normally excels at their job, is refusing to complete an expected task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When asked about the refusal, claims task takes too much time and is not beneficial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Staff member is vocal about her thoughts and is negatively impacting the team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How would you approach this staff member?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8891-B2BB-4542-8ABA-3B8A94256660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86475"/>
            <a:ext cx="22479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42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</a:rPr>
              <a:t>Case Study #3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7052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u="sng" dirty="0" smtClean="0">
                <a:latin typeface="+mj-lt"/>
              </a:rPr>
              <a:t>Intervention</a:t>
            </a:r>
            <a:r>
              <a:rPr lang="en-US" sz="2800" dirty="0" smtClean="0">
                <a:latin typeface="+mj-lt"/>
              </a:rPr>
              <a:t>:  </a:t>
            </a:r>
            <a:r>
              <a:rPr lang="en-US" sz="2800" b="1" u="sng" dirty="0" smtClean="0">
                <a:latin typeface="+mj-lt"/>
              </a:rPr>
              <a:t>Team Compass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With entire team in a room – group discussed importance of this particular task and physicians emphasized how much it helped them with their clinic day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Staff member always took great pride in providing assistance to her physician – after this meeting, she was the top performer in completing this task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8891-B2BB-4542-8ABA-3B8A94256660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86475"/>
            <a:ext cx="22479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02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1662" cy="63640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5"/>
                </a:solidFill>
              </a:rPr>
              <a:t>AMA StepsForward Website</a:t>
            </a:r>
            <a:endParaRPr lang="en-US" sz="4000" b="1" dirty="0">
              <a:solidFill>
                <a:schemeClr val="accent5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0" y="1295401"/>
            <a:ext cx="5257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E661-29DE-4FDA-BDEB-8A1415D08A1E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86475"/>
            <a:ext cx="22479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4800" y="5698677"/>
            <a:ext cx="6401176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i="1" dirty="0" smtClean="0"/>
              <a:t>Steps Forward Website: American Medical Association;  Retrieved </a:t>
            </a:r>
            <a:r>
              <a:rPr lang="en-US" sz="1200" i="1" dirty="0"/>
              <a:t>from:  https://www.stepsforward.org/modules/conducting-effective-team-meetings</a:t>
            </a:r>
            <a:endParaRPr lang="en-US" sz="1200" i="1" dirty="0" smtClean="0"/>
          </a:p>
        </p:txBody>
      </p:sp>
    </p:spTree>
    <p:extLst>
      <p:ext uri="{BB962C8B-B14F-4D97-AF65-F5344CB8AC3E}">
        <p14:creationId xmlns:p14="http://schemas.microsoft.com/office/powerpoint/2010/main" val="186167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5"/>
                </a:solidFill>
              </a:rPr>
              <a:t>AMA StepsForward Program</a:t>
            </a:r>
            <a:endParaRPr lang="en-US" sz="4000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37052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+mj-lt"/>
              </a:rPr>
              <a:t>The </a:t>
            </a:r>
            <a:r>
              <a:rPr lang="en-US" dirty="0">
                <a:latin typeface="+mj-lt"/>
              </a:rPr>
              <a:t>STEPS Forward™ transformation series is a collection of interactive, educational modules developed by the AMA to help physicians address common practice challenges.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u="sng" dirty="0">
                <a:latin typeface="+mj-lt"/>
              </a:rPr>
              <a:t>Online Modules</a:t>
            </a:r>
            <a:endParaRPr lang="en-US" dirty="0">
              <a:latin typeface="+mj-lt"/>
            </a:endParaRPr>
          </a:p>
          <a:p>
            <a:pPr lvl="0"/>
            <a:r>
              <a:rPr lang="en-US" dirty="0">
                <a:latin typeface="+mj-lt"/>
              </a:rPr>
              <a:t>Education on each topic</a:t>
            </a:r>
          </a:p>
          <a:p>
            <a:pPr lvl="0"/>
            <a:r>
              <a:rPr lang="en-US" dirty="0">
                <a:latin typeface="+mj-lt"/>
              </a:rPr>
              <a:t>STEPS in Practice (real world examples)</a:t>
            </a:r>
          </a:p>
          <a:p>
            <a:pPr lvl="0"/>
            <a:r>
              <a:rPr lang="en-US" dirty="0">
                <a:latin typeface="+mj-lt"/>
              </a:rPr>
              <a:t>Downloadable Tools</a:t>
            </a:r>
          </a:p>
          <a:p>
            <a:pPr lvl="0"/>
            <a:r>
              <a:rPr lang="en-US" dirty="0">
                <a:latin typeface="+mj-lt"/>
              </a:rPr>
              <a:t>Implementation Support (links to consultants)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E661-29DE-4FDA-BDEB-8A1415D08A1E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86475"/>
            <a:ext cx="22479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20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accent5"/>
                </a:solidFill>
              </a:rPr>
              <a:t>Summary – Take Aways</a:t>
            </a:r>
            <a:endParaRPr lang="en-US" sz="4400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705225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+mj-lt"/>
              </a:rPr>
              <a:t>Position teams in close proximity</a:t>
            </a:r>
          </a:p>
          <a:p>
            <a:r>
              <a:rPr lang="en-US" sz="2800" dirty="0" smtClean="0">
                <a:latin typeface="+mj-lt"/>
              </a:rPr>
              <a:t>Communication tools; standardized protocols</a:t>
            </a:r>
          </a:p>
          <a:p>
            <a:r>
              <a:rPr lang="en-US" sz="2800" dirty="0" smtClean="0">
                <a:latin typeface="+mj-lt"/>
              </a:rPr>
              <a:t>Make it about the process and not the people</a:t>
            </a:r>
          </a:p>
          <a:p>
            <a:r>
              <a:rPr lang="en-US" sz="2800" dirty="0" smtClean="0">
                <a:latin typeface="+mj-lt"/>
              </a:rPr>
              <a:t>Give staff and providers time to meet</a:t>
            </a:r>
          </a:p>
          <a:p>
            <a:r>
              <a:rPr lang="en-US" sz="2800" dirty="0" smtClean="0">
                <a:latin typeface="+mj-lt"/>
              </a:rPr>
              <a:t>Allow innovation</a:t>
            </a:r>
          </a:p>
          <a:p>
            <a:r>
              <a:rPr lang="en-US" sz="2800" dirty="0" smtClean="0">
                <a:latin typeface="+mj-lt"/>
              </a:rPr>
              <a:t>Accountability/Responsibility at system and team level</a:t>
            </a:r>
            <a:endParaRPr lang="en-US" sz="2800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8891-B2BB-4542-8ABA-3B8A94256660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86475"/>
            <a:ext cx="22479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44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5"/>
                </a:solidFill>
              </a:rPr>
              <a:t>What will you do next week?</a:t>
            </a:r>
            <a:endParaRPr lang="en-US" sz="4000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38375"/>
            <a:ext cx="8229600" cy="37052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>
                <a:latin typeface="+mj-lt"/>
              </a:rPr>
              <a:t>Write down and commit to one thing you will do to build improved communications within your clinical team next week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8891-B2BB-4542-8ABA-3B8A94256660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86475"/>
            <a:ext cx="22479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73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400" b="1" dirty="0" smtClean="0">
                <a:solidFill>
                  <a:schemeClr val="accent5"/>
                </a:solidFill>
                <a:latin typeface="+mj-lt"/>
              </a:rPr>
              <a:t>Questions?</a:t>
            </a:r>
            <a:endParaRPr lang="en-US" sz="4400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8891-B2BB-4542-8ABA-3B8A94256660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63916"/>
            <a:ext cx="22479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accent5"/>
                </a:solidFill>
              </a:rPr>
              <a:t>Citations</a:t>
            </a:r>
            <a:endParaRPr lang="en-US" sz="4400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70522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aseline="30000" dirty="0"/>
              <a:t>1</a:t>
            </a:r>
            <a:r>
              <a:rPr lang="en-US" dirty="0" smtClean="0"/>
              <a:t>Yarnall </a:t>
            </a:r>
            <a:r>
              <a:rPr lang="en-US" dirty="0"/>
              <a:t>KS, Pollak KI, Østbye </a:t>
            </a:r>
            <a:r>
              <a:rPr lang="en-US" dirty="0" smtClean="0"/>
              <a:t>T, </a:t>
            </a:r>
            <a:r>
              <a:rPr lang="de-DE" dirty="0" smtClean="0"/>
              <a:t>Krause </a:t>
            </a:r>
            <a:r>
              <a:rPr lang="de-DE" dirty="0"/>
              <a:t>KM, Michener JL. </a:t>
            </a:r>
            <a:r>
              <a:rPr lang="de-DE" dirty="0" smtClean="0"/>
              <a:t>Primary </a:t>
            </a:r>
            <a:r>
              <a:rPr lang="en-US" dirty="0" smtClean="0"/>
              <a:t>care</a:t>
            </a:r>
            <a:r>
              <a:rPr lang="en-US" dirty="0"/>
              <a:t>: is there enough time for </a:t>
            </a:r>
            <a:r>
              <a:rPr lang="en-US" dirty="0" smtClean="0"/>
              <a:t>prevention? Am </a:t>
            </a:r>
            <a:r>
              <a:rPr lang="en-US" dirty="0"/>
              <a:t>J Public Health. </a:t>
            </a:r>
            <a:r>
              <a:rPr lang="en-US" dirty="0" smtClean="0"/>
              <a:t>2003;  93(4</a:t>
            </a:r>
            <a:r>
              <a:rPr lang="en-US" dirty="0"/>
              <a:t>):635–41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fi-FI" baseline="30000" dirty="0"/>
              <a:t>2</a:t>
            </a:r>
            <a:r>
              <a:rPr lang="fi-FI" dirty="0" smtClean="0"/>
              <a:t>Wetterneck </a:t>
            </a:r>
            <a:r>
              <a:rPr lang="fi-FI" dirty="0"/>
              <a:t>TB, Lapin JA, Kruger </a:t>
            </a:r>
            <a:r>
              <a:rPr lang="fi-FI" dirty="0" smtClean="0"/>
              <a:t>DJ,</a:t>
            </a:r>
            <a:r>
              <a:rPr lang="en-US" dirty="0" smtClean="0"/>
              <a:t>Holman </a:t>
            </a:r>
            <a:r>
              <a:rPr lang="en-US" dirty="0"/>
              <a:t>GT, Beasley JW, Karsh </a:t>
            </a:r>
            <a:r>
              <a:rPr lang="en-US" dirty="0" smtClean="0"/>
              <a:t>BT.  Development </a:t>
            </a:r>
            <a:r>
              <a:rPr lang="en-US" dirty="0"/>
              <a:t>of a primary </a:t>
            </a:r>
            <a:r>
              <a:rPr lang="en-US" dirty="0" smtClean="0"/>
              <a:t>care physician </a:t>
            </a:r>
            <a:r>
              <a:rPr lang="en-US" dirty="0"/>
              <a:t>task list to evaluate </a:t>
            </a:r>
            <a:r>
              <a:rPr lang="en-US" dirty="0" smtClean="0"/>
              <a:t>clinic visit </a:t>
            </a:r>
            <a:r>
              <a:rPr lang="en-US" dirty="0"/>
              <a:t>workflow. BMJ Qual Saf. </a:t>
            </a:r>
            <a:r>
              <a:rPr lang="en-US" dirty="0" smtClean="0"/>
              <a:t>2012; 21(1</a:t>
            </a:r>
            <a:r>
              <a:rPr lang="en-US" dirty="0"/>
              <a:t>):</a:t>
            </a:r>
            <a:r>
              <a:rPr lang="en-US" dirty="0" smtClean="0"/>
              <a:t>47–53.</a:t>
            </a:r>
          </a:p>
          <a:p>
            <a:pPr marL="0" indent="0">
              <a:buNone/>
            </a:pPr>
            <a:r>
              <a:rPr lang="en-US" baseline="30000" dirty="0" smtClean="0"/>
              <a:t>3</a:t>
            </a:r>
            <a:r>
              <a:rPr lang="pl-PL" dirty="0" smtClean="0"/>
              <a:t>Sakowski </a:t>
            </a:r>
            <a:r>
              <a:rPr lang="pl-PL" dirty="0"/>
              <a:t>JA, Kahn JG, Kronick </a:t>
            </a:r>
            <a:r>
              <a:rPr lang="pl-PL" dirty="0" smtClean="0"/>
              <a:t>RG.</a:t>
            </a:r>
            <a:r>
              <a:rPr lang="en-US" dirty="0" smtClean="0"/>
              <a:t> Peering </a:t>
            </a:r>
            <a:r>
              <a:rPr lang="en-US" dirty="0"/>
              <a:t>into the black box: </a:t>
            </a:r>
            <a:r>
              <a:rPr lang="en-US" dirty="0" smtClean="0"/>
              <a:t>billing and </a:t>
            </a:r>
            <a:r>
              <a:rPr lang="en-US" dirty="0"/>
              <a:t>insurance activities in a </a:t>
            </a:r>
            <a:r>
              <a:rPr lang="en-US" dirty="0" smtClean="0"/>
              <a:t>medical group</a:t>
            </a:r>
            <a:r>
              <a:rPr lang="en-US" dirty="0"/>
              <a:t>. Health Aff (Millwood). </a:t>
            </a:r>
            <a:r>
              <a:rPr lang="en-US" dirty="0" smtClean="0"/>
              <a:t>2009; 28(4</a:t>
            </a:r>
            <a:r>
              <a:rPr lang="en-US" dirty="0"/>
              <a:t>):w544–54. DOI: </a:t>
            </a:r>
            <a:r>
              <a:rPr lang="en-US" dirty="0" smtClean="0"/>
              <a:t>10.13 77/hlthaff.28.4.w544.</a:t>
            </a:r>
          </a:p>
          <a:p>
            <a:pPr marL="0" indent="0">
              <a:buNone/>
            </a:pPr>
            <a:r>
              <a:rPr lang="en-US" baseline="30000" dirty="0"/>
              <a:t>4</a:t>
            </a:r>
            <a:r>
              <a:rPr lang="en-US" dirty="0" smtClean="0"/>
              <a:t>Farber </a:t>
            </a:r>
            <a:r>
              <a:rPr lang="en-US" dirty="0"/>
              <a:t>J, Siu A, Bloom P. How </a:t>
            </a:r>
            <a:r>
              <a:rPr lang="en-US" dirty="0" smtClean="0"/>
              <a:t>much time </a:t>
            </a:r>
            <a:r>
              <a:rPr lang="en-US" dirty="0"/>
              <a:t>do physicians spend </a:t>
            </a:r>
            <a:r>
              <a:rPr lang="en-US" dirty="0" smtClean="0"/>
              <a:t>providing care </a:t>
            </a:r>
            <a:r>
              <a:rPr lang="en-US" dirty="0"/>
              <a:t>outside of office visits? </a:t>
            </a:r>
            <a:r>
              <a:rPr lang="en-US" dirty="0" smtClean="0"/>
              <a:t>Ann Intern </a:t>
            </a:r>
            <a:r>
              <a:rPr lang="en-US" dirty="0"/>
              <a:t>Med. 2007;147(10):693–8.</a:t>
            </a:r>
            <a:endParaRPr lang="en-US" baseline="30000" dirty="0" smtClean="0"/>
          </a:p>
          <a:p>
            <a:pPr marL="0" indent="0">
              <a:buNone/>
            </a:pPr>
            <a:r>
              <a:rPr lang="en-US" baseline="30000" dirty="0" smtClean="0"/>
              <a:t>5</a:t>
            </a:r>
            <a:r>
              <a:rPr lang="en-US" dirty="0" smtClean="0"/>
              <a:t>Doerr </a:t>
            </a:r>
            <a:r>
              <a:rPr lang="en-US" dirty="0"/>
              <a:t>E, Galpin K, Jones-Taylor </a:t>
            </a:r>
            <a:r>
              <a:rPr lang="en-US" dirty="0" smtClean="0"/>
              <a:t>C, </a:t>
            </a:r>
            <a:r>
              <a:rPr lang="pt-BR" dirty="0" smtClean="0"/>
              <a:t>Anander </a:t>
            </a:r>
            <a:r>
              <a:rPr lang="pt-BR" dirty="0"/>
              <a:t>S, Demosthenes C, Platt </a:t>
            </a:r>
            <a:r>
              <a:rPr lang="pt-BR" dirty="0" smtClean="0"/>
              <a:t>S,</a:t>
            </a:r>
            <a:r>
              <a:rPr lang="en-US" dirty="0" smtClean="0"/>
              <a:t>et </a:t>
            </a:r>
            <a:r>
              <a:rPr lang="en-US" dirty="0"/>
              <a:t>al. Between-visit workload in </a:t>
            </a:r>
            <a:r>
              <a:rPr lang="en-US" dirty="0" smtClean="0"/>
              <a:t>primary</a:t>
            </a:r>
            <a:r>
              <a:rPr lang="sv-SE" dirty="0" smtClean="0"/>
              <a:t>care</a:t>
            </a:r>
            <a:r>
              <a:rPr lang="sv-SE" dirty="0"/>
              <a:t>. J Gen Intern Med. </a:t>
            </a:r>
            <a:r>
              <a:rPr lang="sv-SE" dirty="0" smtClean="0"/>
              <a:t>2010; </a:t>
            </a:r>
            <a:r>
              <a:rPr lang="en-US" dirty="0" smtClean="0"/>
              <a:t>25(12</a:t>
            </a:r>
            <a:r>
              <a:rPr lang="en-US" dirty="0"/>
              <a:t>):1289–92.</a:t>
            </a:r>
            <a:endParaRPr lang="en-US" baseline="30000" dirty="0" smtClean="0"/>
          </a:p>
          <a:p>
            <a:pPr marL="0" indent="0">
              <a:buNone/>
            </a:pPr>
            <a:endParaRPr lang="en-US" baseline="30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8891-B2BB-4542-8ABA-3B8A94256660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86475"/>
            <a:ext cx="22479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72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495800"/>
            <a:ext cx="8221662" cy="636408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5"/>
                </a:solidFill>
              </a:rPr>
              <a:t>Background</a:t>
            </a:r>
            <a:br>
              <a:rPr lang="en-US" sz="3600" b="1" dirty="0" smtClean="0">
                <a:solidFill>
                  <a:schemeClr val="accent5"/>
                </a:solidFill>
              </a:rPr>
            </a:br>
            <a:r>
              <a:rPr lang="en-US" sz="3600" b="1" i="1" dirty="0" smtClean="0">
                <a:solidFill>
                  <a:schemeClr val="accent5"/>
                </a:solidFill>
              </a:rPr>
              <a:t>What is the problem?</a:t>
            </a:r>
            <a:endParaRPr lang="en-US" sz="3600" b="1" i="1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8891-B2BB-4542-8ABA-3B8A9425666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86475"/>
            <a:ext cx="22479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983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accent5"/>
                </a:solidFill>
              </a:rPr>
              <a:t>The Problem…..</a:t>
            </a:r>
            <a:endParaRPr lang="en-US" sz="4400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10301"/>
            <a:ext cx="8229600" cy="370522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Passage of the ACA led to additional patients covered by insurance and more demand for clinic visits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Shortage of primary care providers led to access difficulties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Additional work resulting from advent of electronic </a:t>
            </a:r>
            <a:r>
              <a:rPr lang="en-US" dirty="0">
                <a:latin typeface="+mj-lt"/>
              </a:rPr>
              <a:t>medical records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Increased expectations for care provided by primary care providers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8891-B2BB-4542-8ABA-3B8A9425666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26" y="6086475"/>
            <a:ext cx="22479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63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382000" cy="636408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accent5"/>
                </a:solidFill>
              </a:rPr>
              <a:t>Inefficiency in Primary Care</a:t>
            </a:r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accent5"/>
                </a:solidFill>
              </a:rPr>
              <a:t>How Primary Care Physicians Spend Their Time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705225"/>
          </a:xfrm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500" dirty="0" smtClean="0">
                <a:latin typeface="+mj-lt"/>
              </a:rPr>
              <a:t>To accomplish the preventive services recommended by the US Preventive Services Task Force for average panel of 2500 patients = 7.4 hours per day</a:t>
            </a:r>
            <a:r>
              <a:rPr lang="en-US" sz="3500" baseline="30000" dirty="0">
                <a:latin typeface="+mj-lt"/>
              </a:rPr>
              <a:t>1</a:t>
            </a:r>
            <a:endParaRPr lang="en-US" sz="3500" dirty="0" smtClean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500" dirty="0" smtClean="0">
                <a:latin typeface="+mj-lt"/>
              </a:rPr>
              <a:t>During a typical office visit – physicians complete 191 discrete tasks</a:t>
            </a:r>
            <a:r>
              <a:rPr lang="en-US" sz="3500" baseline="30000" dirty="0">
                <a:latin typeface="+mj-lt"/>
              </a:rPr>
              <a:t>2</a:t>
            </a:r>
            <a:endParaRPr lang="en-US" sz="3500" dirty="0" smtClean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500" dirty="0" smtClean="0">
                <a:latin typeface="+mj-lt"/>
              </a:rPr>
              <a:t>Physicians spend 4.3 hours per week interacting with insurance plans = $23-$31 billion annually</a:t>
            </a:r>
            <a:r>
              <a:rPr lang="en-US" sz="3500" baseline="30000" dirty="0">
                <a:latin typeface="+mj-lt"/>
              </a:rPr>
              <a:t>3</a:t>
            </a:r>
            <a:endParaRPr lang="en-US" sz="3500" dirty="0" smtClean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500" dirty="0" smtClean="0">
                <a:latin typeface="+mj-lt"/>
              </a:rPr>
              <a:t>Each 30 minutes of scheduled patient visits generates an additional 6.7 minutes of care outside clinic time</a:t>
            </a:r>
            <a:r>
              <a:rPr lang="en-US" sz="3500" baseline="30000" dirty="0">
                <a:latin typeface="+mj-lt"/>
              </a:rPr>
              <a:t>4</a:t>
            </a:r>
            <a:endParaRPr lang="en-US" sz="3500" dirty="0" smtClean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500" dirty="0" smtClean="0">
                <a:latin typeface="+mj-lt"/>
              </a:rPr>
              <a:t>Activities outside scheduled office visits estimated at 7-10 hours of work per week for a physician</a:t>
            </a:r>
            <a:r>
              <a:rPr lang="en-US" sz="3500" baseline="30000" dirty="0">
                <a:latin typeface="+mj-lt"/>
              </a:rPr>
              <a:t>5</a:t>
            </a:r>
            <a:r>
              <a:rPr lang="en-US" sz="3500" dirty="0" smtClean="0">
                <a:latin typeface="+mj-lt"/>
              </a:rPr>
              <a:t> 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8891-B2BB-4542-8ABA-3B8A9425666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86475"/>
            <a:ext cx="22479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40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7052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chemeClr val="accent5"/>
                </a:solidFill>
                <a:latin typeface="+mj-lt"/>
              </a:rPr>
              <a:t>How can we address increased demand, prevent provider burnout and provide high quality when needed?</a:t>
            </a:r>
            <a:endParaRPr lang="en-US" sz="4000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8891-B2BB-4542-8ABA-3B8A9425666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68" y="6086475"/>
            <a:ext cx="22479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05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763000" cy="636408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accent5"/>
                </a:solidFill>
              </a:rPr>
              <a:t>In Search of - Effective teams!</a:t>
            </a:r>
            <a:endParaRPr lang="en-US" sz="4400" b="1" dirty="0">
              <a:solidFill>
                <a:schemeClr val="accent5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0800" y="1447800"/>
            <a:ext cx="3733800" cy="441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E661-29DE-4FDA-BDEB-8A1415D08A1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86475"/>
            <a:ext cx="22479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45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43400"/>
            <a:ext cx="8221662" cy="63640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5"/>
                </a:solidFill>
              </a:rPr>
              <a:t>How we began….</a:t>
            </a:r>
            <a:endParaRPr lang="en-US" sz="3600" b="1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8891-B2BB-4542-8ABA-3B8A94256660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74443"/>
            <a:ext cx="22479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49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XED Fairview Master">
  <a:themeElements>
    <a:clrScheme name="Fairview">
      <a:dk1>
        <a:sysClr val="windowText" lastClr="000000"/>
      </a:dk1>
      <a:lt1>
        <a:sysClr val="window" lastClr="FFFFFF"/>
      </a:lt1>
      <a:dk2>
        <a:srgbClr val="000000"/>
      </a:dk2>
      <a:lt2>
        <a:srgbClr val="F8F5EE"/>
      </a:lt2>
      <a:accent1>
        <a:srgbClr val="E37222"/>
      </a:accent1>
      <a:accent2>
        <a:srgbClr val="988042"/>
      </a:accent2>
      <a:accent3>
        <a:srgbClr val="077079"/>
      </a:accent3>
      <a:accent4>
        <a:srgbClr val="665546"/>
      </a:accent4>
      <a:accent5>
        <a:srgbClr val="C53104"/>
      </a:accent5>
      <a:accent6>
        <a:srgbClr val="F8F5EE"/>
      </a:accent6>
      <a:hlink>
        <a:srgbClr val="AF1601"/>
      </a:hlink>
      <a:folHlink>
        <a:srgbClr val="23ACAF"/>
      </a:folHlink>
    </a:clrScheme>
    <a:fontScheme name="Custom 2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80000"/>
          </a:lnSpc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CONSUMER Fairview Master">
  <a:themeElements>
    <a:clrScheme name="Fairview">
      <a:dk1>
        <a:sysClr val="windowText" lastClr="000000"/>
      </a:dk1>
      <a:lt1>
        <a:sysClr val="window" lastClr="FFFFFF"/>
      </a:lt1>
      <a:dk2>
        <a:srgbClr val="000000"/>
      </a:dk2>
      <a:lt2>
        <a:srgbClr val="F8F5EE"/>
      </a:lt2>
      <a:accent1>
        <a:srgbClr val="E37222"/>
      </a:accent1>
      <a:accent2>
        <a:srgbClr val="988042"/>
      </a:accent2>
      <a:accent3>
        <a:srgbClr val="077079"/>
      </a:accent3>
      <a:accent4>
        <a:srgbClr val="665546"/>
      </a:accent4>
      <a:accent5>
        <a:srgbClr val="C53104"/>
      </a:accent5>
      <a:accent6>
        <a:srgbClr val="F8F5EE"/>
      </a:accent6>
      <a:hlink>
        <a:srgbClr val="AF1601"/>
      </a:hlink>
      <a:folHlink>
        <a:srgbClr val="23ACAF"/>
      </a:folHlink>
    </a:clrScheme>
    <a:fontScheme name="Custom 2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80000"/>
          </a:lnSpc>
          <a:defRPr sz="20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BLANK Fairview Master">
  <a:themeElements>
    <a:clrScheme name="Fairview">
      <a:dk1>
        <a:sysClr val="windowText" lastClr="000000"/>
      </a:dk1>
      <a:lt1>
        <a:sysClr val="window" lastClr="FFFFFF"/>
      </a:lt1>
      <a:dk2>
        <a:srgbClr val="000000"/>
      </a:dk2>
      <a:lt2>
        <a:srgbClr val="F8F5EE"/>
      </a:lt2>
      <a:accent1>
        <a:srgbClr val="E37222"/>
      </a:accent1>
      <a:accent2>
        <a:srgbClr val="988042"/>
      </a:accent2>
      <a:accent3>
        <a:srgbClr val="077079"/>
      </a:accent3>
      <a:accent4>
        <a:srgbClr val="665546"/>
      </a:accent4>
      <a:accent5>
        <a:srgbClr val="C53104"/>
      </a:accent5>
      <a:accent6>
        <a:srgbClr val="F8F5EE"/>
      </a:accent6>
      <a:hlink>
        <a:srgbClr val="AF1601"/>
      </a:hlink>
      <a:folHlink>
        <a:srgbClr val="23ACAF"/>
      </a:folHlink>
    </a:clrScheme>
    <a:fontScheme name="Custom 2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80000"/>
          </a:lnSpc>
          <a:defRPr sz="2000"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Fairview PowerPoint Template Jan  2012 (2)</Template>
  <TotalTime>1937</TotalTime>
  <Words>1926</Words>
  <Application>Microsoft Office PowerPoint</Application>
  <PresentationFormat>On-screen Show (4:3)</PresentationFormat>
  <Paragraphs>283</Paragraphs>
  <Slides>38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Calibri</vt:lpstr>
      <vt:lpstr>Georgia</vt:lpstr>
      <vt:lpstr>Symbol</vt:lpstr>
      <vt:lpstr>Times New Roman</vt:lpstr>
      <vt:lpstr>Wingdings</vt:lpstr>
      <vt:lpstr>Wingdings 2</vt:lpstr>
      <vt:lpstr>MIXED Fairview Master</vt:lpstr>
      <vt:lpstr>CONSUMER Fairview Master</vt:lpstr>
      <vt:lpstr>BLANK Fairview Master</vt:lpstr>
      <vt:lpstr>Advancing Primary Care:  Practicing With Value  Communication Strategies to Promote Team Development  Experiences from Fairview Medical Group and  the AMA’s StepsForward Program</vt:lpstr>
      <vt:lpstr>Introductions</vt:lpstr>
      <vt:lpstr>Agenda</vt:lpstr>
      <vt:lpstr>Background What is the problem?</vt:lpstr>
      <vt:lpstr>The Problem…..</vt:lpstr>
      <vt:lpstr>Inefficiency in Primary Care How Primary Care Physicians Spend Their Time</vt:lpstr>
      <vt:lpstr>PowerPoint Presentation</vt:lpstr>
      <vt:lpstr>In Search of - Effective teams!</vt:lpstr>
      <vt:lpstr>How we began….</vt:lpstr>
      <vt:lpstr>Innovative Changes at  Fairview Clinics - Rosemount</vt:lpstr>
      <vt:lpstr>Communication Strategies</vt:lpstr>
      <vt:lpstr>Conducting Effective Team Meetings</vt:lpstr>
      <vt:lpstr>and contribute to improving the practice.</vt:lpstr>
      <vt:lpstr>Ten steps for effective team meetings</vt:lpstr>
      <vt:lpstr>Types of Meetings</vt:lpstr>
      <vt:lpstr> Team Huddles </vt:lpstr>
      <vt:lpstr>Team Compass Individual team meetings to discuss outcomes, goals, issues</vt:lpstr>
      <vt:lpstr>Communication Strategies in Teams</vt:lpstr>
      <vt:lpstr>Gathering- Tuckman’s Stages of Group Development</vt:lpstr>
      <vt:lpstr>What has worked for us….</vt:lpstr>
      <vt:lpstr>What has worked for us…</vt:lpstr>
      <vt:lpstr>What has worked for us…</vt:lpstr>
      <vt:lpstr>What has worked for us…</vt:lpstr>
      <vt:lpstr>Dealing with Conflict in Teams</vt:lpstr>
      <vt:lpstr>Case Study #1</vt:lpstr>
      <vt:lpstr>Case Study #1 </vt:lpstr>
      <vt:lpstr>Case Study #1</vt:lpstr>
      <vt:lpstr>Case Study #2</vt:lpstr>
      <vt:lpstr>Case Study #2</vt:lpstr>
      <vt:lpstr>Case Study #2</vt:lpstr>
      <vt:lpstr>Case Study #3 </vt:lpstr>
      <vt:lpstr>Case Study #3</vt:lpstr>
      <vt:lpstr>AMA StepsForward Website</vt:lpstr>
      <vt:lpstr>AMA StepsForward Program</vt:lpstr>
      <vt:lpstr>Summary – Take Aways</vt:lpstr>
      <vt:lpstr>What will you do next week?</vt:lpstr>
      <vt:lpstr>PowerPoint Presentation</vt:lpstr>
      <vt:lpstr>Citations</vt:lpstr>
    </vt:vector>
  </TitlesOfParts>
  <Company>Fairview Health Services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kholley1</dc:creator>
  <cp:lastModifiedBy>Goldstein, Andrea</cp:lastModifiedBy>
  <cp:revision>176</cp:revision>
  <cp:lastPrinted>2016-03-03T21:22:08Z</cp:lastPrinted>
  <dcterms:created xsi:type="dcterms:W3CDTF">2011-11-30T15:43:45Z</dcterms:created>
  <dcterms:modified xsi:type="dcterms:W3CDTF">2016-10-03T18:46:47Z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