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424" r:id="rId13"/>
    <p:sldId id="425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18" r:id="rId37"/>
    <p:sldId id="419" r:id="rId38"/>
    <p:sldId id="420" r:id="rId39"/>
    <p:sldId id="421" r:id="rId40"/>
    <p:sldId id="422" r:id="rId41"/>
    <p:sldId id="423" r:id="rId4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8FDB2-5415-468B-96C6-A2E1F3A55A6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78058-9C23-4195-AC4D-6FF2E280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A34CD-0226-43D4-8851-21CA8E9C435B}" type="datetimeFigureOut">
              <a:rPr lang="en-US" smtClean="0"/>
              <a:t>10/3/2016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0D8C-1FA2-4DC6-AD64-2E4BD70A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F65FA-74C8-450D-B978-18C5FEEFA9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F65FA-74C8-450D-B978-18C5FEEFA9D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0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888" y="25527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Swis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41" y="412273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wiss"/>
              </a:defRPr>
            </a:lvl1pPr>
          </a:lstStyle>
          <a:p>
            <a:fld id="{4DA9A362-9700-43B1-A887-302CF21719E2}" type="datetime1">
              <a:rPr lang="en-US" smtClean="0"/>
              <a:pPr/>
              <a:t>10/3/2016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9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AC87-636E-4E20-BB75-B5894F2D673E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2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769B-5C3C-4803-90C5-80295CA20AEA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7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4419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675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008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13"/>
          </a:p>
        </p:txBody>
      </p:sp>
      <p:pic>
        <p:nvPicPr>
          <p:cNvPr id="4" name="Picture 10" descr="IHI_Symb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4" y="6224588"/>
            <a:ext cx="4397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" y="838200"/>
            <a:ext cx="8229600" cy="5257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675" b="1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2938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28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bg1">
                    <a:lumMod val="65000"/>
                  </a:schemeClr>
                </a:solidFill>
                <a:latin typeface="Swiss"/>
              </a:defRPr>
            </a:lvl2pPr>
            <a:lvl3pPr marL="11430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>
                <a:latin typeface="Swiss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>
                <a:latin typeface="Swiss"/>
              </a:defRPr>
            </a:lvl4pPr>
            <a:lvl5pPr marL="20574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>
                <a:latin typeface="Swis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4217" y="651950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2F773-725D-6A46-9AF1-E26C5E23D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0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7F05-6EE7-47E8-8D58-4CCD5D4B6CDA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4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9E93-1EE1-4719-859D-9DD6936BAC29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7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32E8-A4D5-40A1-B4DE-6A1EE58E49A4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8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EB9-8201-4F31-87B6-743E02BD5486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8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4606-FAA9-47F9-9019-B62A4DAE6736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6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81A8-FAFC-4E61-876B-7900CAFD10AB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1D0-36F8-4AC2-ABD7-542CD398BDAB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7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9AF1C-27F9-4E1B-931B-EF968ACFF93F}" type="datetime1">
              <a:rPr lang="en-US" smtClean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2F773-725D-6A46-9AF1-E26C5E23D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1r0Xbh0UV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End-of-life Conversations: </a:t>
            </a:r>
            <a:r>
              <a:rPr lang="en-US" sz="3600" dirty="0"/>
              <a:t>Overcoming Barriers, Managing your team, and Utilizing the ACP billing codes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39506"/>
            <a:ext cx="7541639" cy="131445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Kate Lally, MD, FACP</a:t>
            </a:r>
          </a:p>
          <a:p>
            <a:r>
              <a:rPr lang="en-US" dirty="0"/>
              <a:t>Chief of Palliative Care, Care New England</a:t>
            </a:r>
          </a:p>
          <a:p>
            <a:r>
              <a:rPr lang="en-US" dirty="0"/>
              <a:t>Assistant Professor Of Medicine (Clinical), Alpert Medical School of Brown University</a:t>
            </a:r>
          </a:p>
          <a:p>
            <a:r>
              <a:rPr lang="en-US" dirty="0"/>
              <a:t>Providence, RI</a:t>
            </a:r>
          </a:p>
        </p:txBody>
      </p:sp>
    </p:spTree>
    <p:extLst>
      <p:ext uri="{BB962C8B-B14F-4D97-AF65-F5344CB8AC3E}">
        <p14:creationId xmlns:p14="http://schemas.microsoft.com/office/powerpoint/2010/main" val="40849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Lynch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Fills out living will</a:t>
            </a:r>
          </a:p>
          <a:p>
            <a:r>
              <a:rPr lang="en-US" dirty="0"/>
              <a:t>No heroic measures</a:t>
            </a:r>
          </a:p>
          <a:p>
            <a:r>
              <a:rPr lang="en-US" dirty="0"/>
              <a:t>Doesn’t discuss with her son or daughter “it will only upset them”</a:t>
            </a:r>
          </a:p>
          <a:p>
            <a:r>
              <a:rPr lang="en-US" dirty="0"/>
              <a:t>She gets very ill and goes to the hospital</a:t>
            </a:r>
          </a:p>
          <a:p>
            <a:r>
              <a:rPr lang="en-US" dirty="0"/>
              <a:t>Daughter says “she wants to live, put her on a ventilator”</a:t>
            </a:r>
          </a:p>
          <a:p>
            <a:r>
              <a:rPr lang="en-US" dirty="0"/>
              <a:t>She dies in the ICU a week later, instead of at home as she had wished</a:t>
            </a:r>
          </a:p>
        </p:txBody>
      </p:sp>
    </p:spTree>
    <p:extLst>
      <p:ext uri="{BB962C8B-B14F-4D97-AF65-F5344CB8AC3E}">
        <p14:creationId xmlns:p14="http://schemas.microsoft.com/office/powerpoint/2010/main" val="42791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1143000" y="857250"/>
            <a:ext cx="2686050" cy="2571750"/>
          </a:xfrm>
          <a:prstGeom prst="cloudCallout">
            <a:avLst>
              <a:gd name="adj1" fmla="val -39997"/>
              <a:gd name="adj2" fmla="val 663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Am I taking away hope?  Does this patient trust me?</a:t>
            </a:r>
          </a:p>
        </p:txBody>
      </p:sp>
      <p:pic>
        <p:nvPicPr>
          <p:cNvPr id="107524" name="Picture 4" descr="Illustration of a blank frame with silhouettes : Free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71750" y="3714750"/>
            <a:ext cx="417195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1" name="Cloud Callout 10"/>
          <p:cNvSpPr/>
          <p:nvPr/>
        </p:nvSpPr>
        <p:spPr>
          <a:xfrm>
            <a:off x="5086350" y="857250"/>
            <a:ext cx="2914650" cy="2571750"/>
          </a:xfrm>
          <a:prstGeom prst="cloudCallout">
            <a:avLst>
              <a:gd name="adj1" fmla="val 15482"/>
              <a:gd name="adj2" fmla="val 66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Do I trust this person? Does she recognize how this will affect my life?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14750" y="1485900"/>
            <a:ext cx="1600200" cy="108585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Relationship</a:t>
            </a:r>
          </a:p>
          <a:p>
            <a:pPr algn="ctr">
              <a:defRPr/>
            </a:pPr>
            <a:r>
              <a:rPr lang="en-US" dirty="0"/>
              <a:t>and</a:t>
            </a:r>
          </a:p>
          <a:p>
            <a:pPr algn="ctr">
              <a:defRPr/>
            </a:pPr>
            <a:r>
              <a:rPr lang="en-US" dirty="0"/>
              <a:t>Emotions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2486025" y="3486150"/>
            <a:ext cx="1571625" cy="1533525"/>
          </a:xfrm>
          <a:prstGeom prst="wedgeEllipseCallout">
            <a:avLst>
              <a:gd name="adj1" fmla="val -58762"/>
              <a:gd name="adj2" fmla="val 51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/>
              <a:t>Let’s talk about your illness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4972050" y="3600450"/>
            <a:ext cx="1657350" cy="1657350"/>
          </a:xfrm>
          <a:prstGeom prst="wedgeEllipseCallout">
            <a:avLst>
              <a:gd name="adj1" fmla="val 67428"/>
              <a:gd name="adj2" fmla="val 39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dirty="0"/>
              <a:t>What are my options?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943350" y="4057650"/>
            <a:ext cx="1143000" cy="571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/>
              <a:t>Content</a:t>
            </a:r>
          </a:p>
        </p:txBody>
      </p:sp>
      <p:sp>
        <p:nvSpPr>
          <p:cNvPr id="107531" name="TextBox 3"/>
          <p:cNvSpPr txBox="1">
            <a:spLocks noChangeArrowheads="1"/>
          </p:cNvSpPr>
          <p:nvPr/>
        </p:nvSpPr>
        <p:spPr bwMode="auto">
          <a:xfrm>
            <a:off x="1257300" y="5543551"/>
            <a:ext cx="1085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CD4E4"/>
              </a:buClr>
              <a:buSzPct val="85000"/>
              <a:buBlip>
                <a:blip r:embed="rId3"/>
              </a:buBlip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itchFamily="34" charset="0"/>
              </a:rPr>
              <a:t>Provider</a:t>
            </a:r>
          </a:p>
        </p:txBody>
      </p:sp>
      <p:sp>
        <p:nvSpPr>
          <p:cNvPr id="107532" name="TextBox 10"/>
          <p:cNvSpPr txBox="1">
            <a:spLocks noChangeArrowheads="1"/>
          </p:cNvSpPr>
          <p:nvPr/>
        </p:nvSpPr>
        <p:spPr bwMode="auto">
          <a:xfrm>
            <a:off x="7029450" y="5543551"/>
            <a:ext cx="1085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CD4E4"/>
              </a:buClr>
              <a:buSzPct val="85000"/>
              <a:buBlip>
                <a:blip r:embed="rId3"/>
              </a:buBlip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itchFamily="34" charset="0"/>
              </a:rPr>
              <a:t>Patient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572250" y="5429250"/>
            <a:ext cx="4572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1129163" y="6412832"/>
            <a:ext cx="6771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Thanks to Dr. </a:t>
            </a:r>
            <a:r>
              <a:rPr lang="en-US" sz="1200" dirty="0" err="1"/>
              <a:t>Lauge</a:t>
            </a:r>
            <a:r>
              <a:rPr lang="en-US" sz="1200" dirty="0"/>
              <a:t> </a:t>
            </a:r>
            <a:r>
              <a:rPr lang="en-US" sz="1200" dirty="0" err="1"/>
              <a:t>Sokol-Hessner</a:t>
            </a:r>
            <a:r>
              <a:rPr lang="en-US" sz="1200" dirty="0"/>
              <a:t> for the use of this slide</a:t>
            </a:r>
          </a:p>
        </p:txBody>
      </p:sp>
    </p:spTree>
    <p:extLst>
      <p:ext uri="{BB962C8B-B14F-4D97-AF65-F5344CB8AC3E}">
        <p14:creationId xmlns:p14="http://schemas.microsoft.com/office/powerpoint/2010/main" val="37071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Conversation Stoppers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 l="100" r="100"/>
          <a:stretch>
            <a:fillRect/>
          </a:stretch>
        </p:blipFill>
        <p:spPr>
          <a:xfrm>
            <a:off x="815009" y="1572768"/>
            <a:ext cx="7513983" cy="4800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5800636"/>
            <a:ext cx="4214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Arial" panose="020B0604020202020204" pitchFamily="34" charset="0"/>
              </a:rPr>
              <a:t>Conversation Stopper: What’s Preventing Physicians from Talking with Patients About End-of-Life and Advance Care Planning?” Cambria, Hartford &amp; California Healthcare Foundations, 2016 physician poll</a:t>
            </a:r>
          </a:p>
        </p:txBody>
      </p:sp>
    </p:spTree>
    <p:extLst>
      <p:ext uri="{BB962C8B-B14F-4D97-AF65-F5344CB8AC3E}">
        <p14:creationId xmlns:p14="http://schemas.microsoft.com/office/powerpoint/2010/main" val="18059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Conversation Stoppers</a:t>
            </a: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3"/>
          <a:srcRect l="825" r="825"/>
          <a:stretch>
            <a:fillRect/>
          </a:stretch>
        </p:blipFill>
        <p:spPr>
          <a:xfrm>
            <a:off x="815009" y="1572768"/>
            <a:ext cx="7513982" cy="4800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5800636"/>
            <a:ext cx="4214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cs typeface="Arial" panose="020B0604020202020204" pitchFamily="34" charset="0"/>
              </a:rPr>
              <a:t>Conversation Stopper: What’s Preventing Physicians from Talking with Patients About End-of-Life and Advance Care Planning?” Cambria, Hartford &amp; California Healthcare Foundations, 2016 physician poll</a:t>
            </a:r>
          </a:p>
        </p:txBody>
      </p:sp>
    </p:spTree>
    <p:extLst>
      <p:ext uri="{BB962C8B-B14F-4D97-AF65-F5344CB8AC3E}">
        <p14:creationId xmlns:p14="http://schemas.microsoft.com/office/powerpoint/2010/main" val="5163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How can we change the outcome for Mrs. Lynch?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3" y="160982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1800" dirty="0">
                <a:ea typeface="ＭＳ Ｐゴシック" pitchFamily="34" charset="-128"/>
              </a:rPr>
              <a:t>Ms. Lynch is 68 year-old woman with hypertension, hyperlipidemia, and history of smoking. She is followed closely for a family history of breast cancer and periodic abnormalities on mammogram that have always been benign. She’s coming in for a routine follow-up for her hypertension with her daughter.</a:t>
            </a:r>
          </a:p>
          <a:p>
            <a:endParaRPr lang="en-US" altLang="en-US" sz="1800" dirty="0">
              <a:ea typeface="ＭＳ Ｐゴシック" pitchFamily="34" charset="-128"/>
            </a:endParaRPr>
          </a:p>
          <a:p>
            <a:r>
              <a:rPr lang="en-US" altLang="en-US" sz="1800" dirty="0">
                <a:ea typeface="ＭＳ Ｐゴシック" pitchFamily="34" charset="-128"/>
              </a:rPr>
              <a:t>You wonder…</a:t>
            </a:r>
          </a:p>
          <a:p>
            <a:pPr lvl="1"/>
            <a:r>
              <a:rPr lang="en-US" altLang="en-US" sz="1500" i="1" dirty="0">
                <a:solidFill>
                  <a:schemeClr val="tx2"/>
                </a:solidFill>
              </a:rPr>
              <a:t>Does she need “a conversation”?</a:t>
            </a:r>
          </a:p>
          <a:p>
            <a:pPr lvl="1"/>
            <a:r>
              <a:rPr lang="en-US" altLang="en-US" sz="1500" i="1" dirty="0">
                <a:solidFill>
                  <a:schemeClr val="tx2"/>
                </a:solidFill>
              </a:rPr>
              <a:t>At this stage, what’s the purpose?</a:t>
            </a:r>
          </a:p>
          <a:p>
            <a:pPr lvl="1"/>
            <a:r>
              <a:rPr lang="en-US" altLang="en-US" sz="1500" i="1" dirty="0">
                <a:solidFill>
                  <a:schemeClr val="tx2"/>
                </a:solidFill>
              </a:rPr>
              <a:t>How do I begin?</a:t>
            </a:r>
          </a:p>
          <a:p>
            <a:pPr lvl="1"/>
            <a:r>
              <a:rPr lang="en-US" altLang="en-US" sz="1500" i="1" dirty="0">
                <a:solidFill>
                  <a:schemeClr val="tx2"/>
                </a:solidFill>
              </a:rPr>
              <a:t>How do I document and bill for this?</a:t>
            </a:r>
          </a:p>
        </p:txBody>
      </p:sp>
    </p:spTree>
    <p:extLst>
      <p:ext uri="{BB962C8B-B14F-4D97-AF65-F5344CB8AC3E}">
        <p14:creationId xmlns:p14="http://schemas.microsoft.com/office/powerpoint/2010/main" val="9480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Background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/>
              <a:t>90% of people want to talk about their end-of-life care preferences</a:t>
            </a:r>
          </a:p>
          <a:p>
            <a:pPr>
              <a:defRPr/>
            </a:pPr>
            <a:r>
              <a:rPr lang="en-US" sz="1800" dirty="0"/>
              <a:t>&lt;30% have actually done so with loved ones</a:t>
            </a:r>
          </a:p>
          <a:p>
            <a:pPr>
              <a:defRPr/>
            </a:pPr>
            <a:r>
              <a:rPr lang="en-US" sz="1800" dirty="0"/>
              <a:t>&lt;10% have done so with their doctor</a:t>
            </a:r>
          </a:p>
          <a:p>
            <a:pPr>
              <a:defRPr/>
            </a:pPr>
            <a:endParaRPr lang="en-US" sz="1200" u="sng" dirty="0"/>
          </a:p>
          <a:p>
            <a:pPr>
              <a:defRPr/>
            </a:pPr>
            <a:r>
              <a:rPr lang="en-US" sz="1800" dirty="0"/>
              <a:t>Conversation goals when there is no serious illness</a:t>
            </a:r>
          </a:p>
          <a:p>
            <a:pPr lvl="1">
              <a:defRPr/>
            </a:pPr>
            <a:r>
              <a:rPr lang="en-US" sz="1500" dirty="0">
                <a:solidFill>
                  <a:schemeClr val="tx2"/>
                </a:solidFill>
              </a:rPr>
              <a:t>Build trusting and respectful relationships</a:t>
            </a:r>
          </a:p>
          <a:p>
            <a:pPr lvl="1">
              <a:defRPr/>
            </a:pPr>
            <a:r>
              <a:rPr lang="en-US" sz="1500" dirty="0">
                <a:solidFill>
                  <a:schemeClr val="tx2"/>
                </a:solidFill>
              </a:rPr>
              <a:t>Learn about the patient as a person</a:t>
            </a:r>
          </a:p>
          <a:p>
            <a:pPr lvl="1">
              <a:defRPr/>
            </a:pPr>
            <a:r>
              <a:rPr lang="en-US" sz="1500" dirty="0">
                <a:solidFill>
                  <a:schemeClr val="tx2"/>
                </a:solidFill>
              </a:rPr>
              <a:t>Establish a surrogate decision maker</a:t>
            </a:r>
          </a:p>
          <a:p>
            <a:pPr lvl="1">
              <a:defRPr/>
            </a:pPr>
            <a:r>
              <a:rPr lang="en-US" sz="1500" dirty="0">
                <a:solidFill>
                  <a:schemeClr val="tx2"/>
                </a:solidFill>
              </a:rPr>
              <a:t>Promote patient-surrogate-family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57350" y="5029201"/>
            <a:ext cx="5829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CD4E4"/>
              </a:buClr>
              <a:buSzPct val="85000"/>
              <a:buBlip>
                <a:blip r:embed="rId2"/>
              </a:buBlip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latin typeface="Calibri" pitchFamily="34" charset="0"/>
              </a:rPr>
              <a:t>National Survey by The Conversation Project 2013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dirty="0">
                <a:latin typeface="Calibri" pitchFamily="34" charset="0"/>
              </a:rPr>
              <a:t>Survey of Californians by the California HealthCare Foundation 2012</a:t>
            </a:r>
          </a:p>
        </p:txBody>
      </p:sp>
    </p:spTree>
    <p:extLst>
      <p:ext uri="{BB962C8B-B14F-4D97-AF65-F5344CB8AC3E}">
        <p14:creationId xmlns:p14="http://schemas.microsoft.com/office/powerpoint/2010/main" val="23439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Triggers for the conversation: the 5 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Death in the family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Moment of reflection</a:t>
            </a:r>
          </a:p>
          <a:p>
            <a:r>
              <a:rPr lang="en-US" altLang="en-US" sz="1800" dirty="0">
                <a:solidFill>
                  <a:schemeClr val="tx2"/>
                </a:solidFill>
              </a:rPr>
              <a:t>Divorce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Previously selected surrogate may no longer be valid</a:t>
            </a:r>
          </a:p>
          <a:p>
            <a:r>
              <a:rPr lang="en-US" altLang="en-US" sz="1800" dirty="0">
                <a:solidFill>
                  <a:schemeClr val="tx2"/>
                </a:solidFill>
              </a:rPr>
              <a:t>Decade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People and preferences change with time</a:t>
            </a:r>
          </a:p>
          <a:p>
            <a:r>
              <a:rPr lang="en-US" altLang="en-US" sz="1800" dirty="0">
                <a:solidFill>
                  <a:schemeClr val="tx2"/>
                </a:solidFill>
              </a:rPr>
              <a:t>Decline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“Would you be surprised if this patient became seriously ill or died?”</a:t>
            </a:r>
          </a:p>
          <a:p>
            <a:r>
              <a:rPr lang="en-US" altLang="en-US" sz="1800" dirty="0">
                <a:solidFill>
                  <a:schemeClr val="tx2"/>
                </a:solidFill>
              </a:rPr>
              <a:t>Diagnosis of serious illness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Difficult decisions may be ahead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Starting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/>
              <a:t>Key is to normalize the conversation</a:t>
            </a:r>
          </a:p>
          <a:p>
            <a:r>
              <a:rPr lang="en-US" altLang="en-US" sz="1800" dirty="0"/>
              <a:t>Try starting it after family history</a:t>
            </a:r>
          </a:p>
          <a:p>
            <a:r>
              <a:rPr lang="en-US" altLang="en-US" sz="1800" dirty="0"/>
              <a:t>“Can you tell me about the supports in your life?”</a:t>
            </a:r>
          </a:p>
          <a:p>
            <a:r>
              <a:rPr lang="en-US" altLang="en-US" sz="1800" dirty="0"/>
              <a:t>“Who should speak for you if you cannot speak for yourself?”</a:t>
            </a:r>
          </a:p>
          <a:p>
            <a:r>
              <a:rPr lang="en-US" altLang="en-US" sz="1800" dirty="0"/>
              <a:t>“Have you ever thought about your end-of-life wishes?”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</a:rPr>
              <a:t>or… “about the kind of care you’d want if you got really sick someday?”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The conversation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200" dirty="0"/>
              <a:t>If they already have an advance directive (AD)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“May I see it? What does it say?” </a:t>
            </a:r>
          </a:p>
          <a:p>
            <a:pPr lvl="1"/>
            <a:endParaRPr lang="en-US" altLang="en-US" sz="2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altLang="en-US" sz="2200" dirty="0">
                <a:solidFill>
                  <a:schemeClr val="tx2"/>
                </a:solidFill>
              </a:rPr>
              <a:t>If they do not have an AD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“Can I offer you some tools to start thinking about it?”</a:t>
            </a:r>
          </a:p>
          <a:p>
            <a:pPr lvl="2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Conversation Project Starter Kit</a:t>
            </a:r>
          </a:p>
          <a:p>
            <a:pPr lvl="2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State durable power of attorney form</a:t>
            </a:r>
          </a:p>
          <a:p>
            <a:pPr lvl="2"/>
            <a:endParaRPr lang="en-US" altLang="en-US" sz="2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altLang="en-US" sz="2200" dirty="0">
                <a:solidFill>
                  <a:schemeClr val="tx2"/>
                </a:solidFill>
              </a:rPr>
              <a:t>Regardless of AD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“It is important that your surrogate know what your wishes are”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“A lot can happen beyond what is written in your AD”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The Conversation can be more powerful than the paper</a:t>
            </a:r>
          </a:p>
          <a:p>
            <a:pPr lvl="1"/>
            <a:endParaRPr lang="en-US" altLang="en-US" sz="2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altLang="en-US" sz="2200" dirty="0">
                <a:solidFill>
                  <a:schemeClr val="tx2"/>
                </a:solidFill>
              </a:rPr>
              <a:t>“Would it be ok if we talk about this at your next visit?”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Georgia" panose="02040502050405020303" pitchFamily="18" charset="0"/>
              </a:rPr>
              <a:t>Consider delegating follow up to another member of your team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Using the team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>
          <a:xfrm>
            <a:off x="1485900" y="1833563"/>
            <a:ext cx="6172200" cy="3314700"/>
          </a:xfrm>
        </p:spPr>
        <p:txBody>
          <a:bodyPr/>
          <a:lstStyle/>
          <a:p>
            <a:pPr eaLnBrk="1" hangingPunct="1"/>
            <a:r>
              <a:rPr lang="en-US" altLang="en-US" sz="1350">
                <a:ea typeface="ＭＳ Ｐゴシック" pitchFamily="34" charset="-128"/>
              </a:rPr>
              <a:t>Medical assistants, nurses, social workers, administrative staff all have a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pic>
        <p:nvPicPr>
          <p:cNvPr id="1146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62" y="2238375"/>
            <a:ext cx="2833688" cy="253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4" name="TextBox 5"/>
          <p:cNvSpPr txBox="1">
            <a:spLocks noChangeArrowheads="1"/>
          </p:cNvSpPr>
          <p:nvPr/>
        </p:nvSpPr>
        <p:spPr bwMode="auto">
          <a:xfrm>
            <a:off x="4424362" y="4911330"/>
            <a:ext cx="2833688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CD4E4"/>
              </a:buClr>
              <a:buSzPct val="85000"/>
              <a:buBlip>
                <a:blip r:embed="rId3"/>
              </a:buBlip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latin typeface="Calibri" pitchFamily="34" charset="0"/>
              </a:rPr>
              <a:t>Beth Israel Deaconess Medical Center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latin typeface="Calibri" pitchFamily="34" charset="0"/>
              </a:rPr>
              <a:t>Health care proxy improvement work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pic>
        <p:nvPicPr>
          <p:cNvPr id="11469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2238375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6" name="TextBox 7"/>
          <p:cNvSpPr txBox="1">
            <a:spLocks noChangeArrowheads="1"/>
          </p:cNvSpPr>
          <p:nvPr/>
        </p:nvSpPr>
        <p:spPr bwMode="auto">
          <a:xfrm>
            <a:off x="1885950" y="4870848"/>
            <a:ext cx="20574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CD4E4"/>
              </a:buClr>
              <a:buSzPct val="85000"/>
              <a:buBlip>
                <a:blip r:embed="rId3"/>
              </a:buBlip>
              <a:defRPr sz="2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CD4E4"/>
              </a:buClr>
              <a:buSzPct val="85000"/>
              <a:buFont typeface="Arial" pitchFamily="34" charset="0"/>
              <a:buChar char="–"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latin typeface="Calibri" pitchFamily="34" charset="0"/>
              </a:rPr>
              <a:t>Care New England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latin typeface="Calibri" pitchFamily="34" charset="0"/>
              </a:rPr>
              <a:t>“Conversation Nurse”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</p:spTree>
    <p:extLst>
      <p:ext uri="{BB962C8B-B14F-4D97-AF65-F5344CB8AC3E}">
        <p14:creationId xmlns:p14="http://schemas.microsoft.com/office/powerpoint/2010/main" val="33044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for the Institute for Healthcare Improvement</a:t>
            </a:r>
          </a:p>
          <a:p>
            <a:r>
              <a:rPr lang="en-US" dirty="0"/>
              <a:t>Some of the material presented today was developed in collaboration with IHI</a:t>
            </a:r>
          </a:p>
        </p:txBody>
      </p:sp>
    </p:spTree>
    <p:extLst>
      <p:ext uri="{BB962C8B-B14F-4D97-AF65-F5344CB8AC3E}">
        <p14:creationId xmlns:p14="http://schemas.microsoft.com/office/powerpoint/2010/main" val="2790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Mrs. Lynch Case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Mrs. Lynch has done well for a few years after your last visit.  She identified her daughter as her surrogate decision maker. </a:t>
            </a:r>
          </a:p>
          <a:p>
            <a:r>
              <a:rPr lang="en-US" altLang="en-US" dirty="0">
                <a:ea typeface="ＭＳ Ｐゴシック" pitchFamily="34" charset="-128"/>
              </a:rPr>
              <a:t>She developed back pain and was diagnosed with metastatic breast cancer.</a:t>
            </a:r>
          </a:p>
          <a:p>
            <a:r>
              <a:rPr lang="en-US" altLang="en-US" dirty="0">
                <a:ea typeface="ＭＳ Ｐゴシック" pitchFamily="34" charset="-128"/>
              </a:rPr>
              <a:t>Soon after diagnosis, she has COPD exacerbation and is hospitalized.  While hospitalized, she became obtunded.</a:t>
            </a:r>
          </a:p>
          <a:p>
            <a:r>
              <a:rPr lang="en-US" altLang="en-US" dirty="0">
                <a:ea typeface="ＭＳ Ｐゴシック" pitchFamily="34" charset="-128"/>
              </a:rPr>
              <a:t>The doctors discussed with daughter what her wishes would be if she requires intubation.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She recovered from her COPD exacerbation, did not require intubation is now weakened, but close to her pre-hospitalization functional status </a:t>
            </a:r>
          </a:p>
          <a:p>
            <a:r>
              <a:rPr lang="en-US" altLang="en-US" dirty="0">
                <a:ea typeface="ＭＳ Ｐゴシック" pitchFamily="34" charset="-128"/>
              </a:rPr>
              <a:t>She wants to pursue aggressive treatment for her cancer with chemo and radiation.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Case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You wonder…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ea typeface="Arial" pitchFamily="34" charset="0"/>
              </a:rPr>
              <a:t>At this stage, what’s the purpose of “the conversation”?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ea typeface="Arial" pitchFamily="34" charset="0"/>
              </a:rPr>
              <a:t>How can I begin “the conversation,” document, and bill for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Why have another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Conversation goals when there is a serious illness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Continue to build trusting, respectful relationships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Continue to learn more about the patient as a person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Ensure a good understanding of diagnosis, prognosis, and treatment options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Anticipate emergencies and make a plan when appropriate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Promote patient-surrogate-family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</a:t>
            </a:r>
            <a:r>
              <a:rPr lang="en-US" sz="2100" dirty="0"/>
              <a:t> </a:t>
            </a:r>
            <a:r>
              <a:rPr lang="en-US" dirty="0"/>
              <a:t>the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Talk about “what matters most”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“What do you understand about what happened in the hospital?”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“That is a lot to take in, how are you handling things emotionally?”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“If surrogate decision making was needed, how was that?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Identify the values that guided decision making, i.e. “what mattered most”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Goals, hopes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Fears, worries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Tradeoffs</a:t>
            </a:r>
          </a:p>
          <a:p>
            <a:r>
              <a:rPr lang="en-US" altLang="en-US" dirty="0">
                <a:ea typeface="ＭＳ Ｐゴシック" pitchFamily="34" charset="-128"/>
              </a:rPr>
              <a:t>Try using an RN or MSW to get at “what matters most”</a:t>
            </a:r>
          </a:p>
          <a:p>
            <a:r>
              <a:rPr lang="en-US" altLang="en-US" dirty="0">
                <a:ea typeface="ＭＳ Ｐゴシック" pitchFamily="34" charset="-128"/>
              </a:rPr>
              <a:t>Ensure &gt;50 % of time dedicated to patient, family talking*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62623" y="5880639"/>
            <a:ext cx="62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900" dirty="0">
                <a:ea typeface="ＭＳ Ｐゴシック" pitchFamily="34" charset="-128"/>
              </a:rPr>
              <a:t>* Back et al, “Compassionate silence in the patient-clinician encounter: a contemplative approach,” J </a:t>
            </a:r>
            <a:r>
              <a:rPr lang="en-US" altLang="en-US" sz="900" dirty="0" err="1">
                <a:ea typeface="ＭＳ Ｐゴシック" pitchFamily="34" charset="-128"/>
              </a:rPr>
              <a:t>Palliat</a:t>
            </a:r>
            <a:r>
              <a:rPr lang="en-US" altLang="en-US" sz="900" dirty="0">
                <a:ea typeface="ＭＳ Ｐゴシック" pitchFamily="34" charset="-128"/>
              </a:rPr>
              <a:t> Med 2009</a:t>
            </a:r>
          </a:p>
        </p:txBody>
      </p:sp>
    </p:spTree>
    <p:extLst>
      <p:ext uri="{BB962C8B-B14F-4D97-AF65-F5344CB8AC3E}">
        <p14:creationId xmlns:p14="http://schemas.microsoft.com/office/powerpoint/2010/main" val="17160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Conversation Tips for the Healthcare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Ask if anyone else needs to be present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Georgia" panose="02040502050405020303" pitchFamily="18" charset="0"/>
                <a:ea typeface="Arial" pitchFamily="34" charset="0"/>
              </a:rPr>
              <a:t>“Are the right family members/friends here?”</a:t>
            </a:r>
          </a:p>
          <a:p>
            <a:pPr lvl="1"/>
            <a:endParaRPr lang="en-US" altLang="en-US" dirty="0">
              <a:solidFill>
                <a:schemeClr val="tx2"/>
              </a:solidFill>
              <a:latin typeface="Georgia" panose="02040502050405020303" pitchFamily="18" charset="0"/>
              <a:ea typeface="Arial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Align around hope, ask for permission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Georgia" panose="02040502050405020303" pitchFamily="18" charset="0"/>
                <a:ea typeface="Arial" pitchFamily="34" charset="0"/>
              </a:rPr>
              <a:t>“We’re all hoping things go well, but as you’ve experienced, that doesn’t always happen.  Would it be ok to talk about a plan in case things don’t go the way we’d like?”</a:t>
            </a:r>
          </a:p>
          <a:p>
            <a:pPr lvl="1"/>
            <a:endParaRPr lang="en-US" altLang="en-US" dirty="0">
              <a:solidFill>
                <a:schemeClr val="tx2"/>
              </a:solidFill>
              <a:latin typeface="Georgia" panose="02040502050405020303" pitchFamily="18" charset="0"/>
              <a:ea typeface="Arial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Explain potential emergencies, reflect on experiences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Georgia" panose="02040502050405020303" pitchFamily="18" charset="0"/>
                <a:ea typeface="Arial" pitchFamily="34" charset="0"/>
              </a:rPr>
              <a:t>“I am worried that you might get sick again and that they might consider putting you on the breathing machine again”</a:t>
            </a:r>
          </a:p>
          <a:p>
            <a:pPr lvl="1"/>
            <a:endParaRPr lang="en-US" altLang="en-US" dirty="0">
              <a:solidFill>
                <a:schemeClr val="tx2"/>
              </a:solidFill>
              <a:latin typeface="Georgia" panose="02040502050405020303" pitchFamily="18" charset="0"/>
              <a:ea typeface="Arial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Align around respect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Georgia" panose="02040502050405020303" pitchFamily="18" charset="0"/>
                <a:ea typeface="Arial" pitchFamily="34" charset="0"/>
              </a:rPr>
              <a:t>“If you get sick again, it’s important to me that we’re certain we’re respecting your wishes.”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Georgia" panose="02040502050405020303" pitchFamily="18" charset="0"/>
                <a:ea typeface="Arial" pitchFamily="34" charset="0"/>
              </a:rPr>
              <a:t>“Your family wasn’t sure what your wishes were.  Give them the gift of knowing what you want.”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Conversation Nurse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Palliative care at CNE-August 2012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Palliative care consults experienced explosive growth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About 70% were for goals of care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We need to engage more people in goals of care conversations with limited resources</a:t>
            </a:r>
          </a:p>
          <a:p>
            <a:r>
              <a:rPr lang="en-US" dirty="0">
                <a:solidFill>
                  <a:schemeClr val="tx2"/>
                </a:solidFill>
              </a:rPr>
              <a:t>Developed The Conversation Nurse as part of CNE’s role as Pioneer sponsor of the conversation project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RN very skilled in having goals of care conversation</a:t>
            </a:r>
          </a:p>
          <a:p>
            <a:pPr lvl="2"/>
            <a:r>
              <a:rPr lang="en-US" dirty="0">
                <a:solidFill>
                  <a:schemeClr val="tx2"/>
                </a:solidFill>
                <a:latin typeface="Georgia" panose="02040502050405020303" pitchFamily="18" charset="0"/>
              </a:rPr>
              <a:t>Re-labelled her “Conversation Nurse”</a:t>
            </a:r>
          </a:p>
          <a:p>
            <a:r>
              <a:rPr lang="en-US" dirty="0"/>
              <a:t>Now using Conversation Nurses in the community as part of a Geriatric Workforce Enhancement Program Grant with URI.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Case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itchFamily="34" charset="-128"/>
                <a:cs typeface="Arial" charset="0"/>
              </a:rPr>
              <a:t>Ms. Lynch did well for about a year after your last conversation.  </a:t>
            </a:r>
          </a:p>
          <a:p>
            <a:r>
              <a:rPr lang="en-US" altLang="en-US" dirty="0">
                <a:ea typeface="ＭＳ Ｐゴシック" pitchFamily="34" charset="-128"/>
                <a:cs typeface="Arial" charset="0"/>
              </a:rPr>
              <a:t>She has been admitted to the hospital 3 times over the last 2 months with worsening pain, nausea and failure to thrive</a:t>
            </a:r>
          </a:p>
          <a:p>
            <a:r>
              <a:rPr lang="en-US" altLang="en-US" dirty="0">
                <a:ea typeface="ＭＳ Ｐゴシック" pitchFamily="34" charset="-128"/>
                <a:cs typeface="Arial" charset="0"/>
              </a:rPr>
              <a:t>A hospital social worker during her most recent admission, introduced her to the </a:t>
            </a:r>
            <a:r>
              <a:rPr lang="ja-JP" altLang="en-US" dirty="0"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dirty="0">
                <a:ea typeface="ＭＳ Ｐゴシック" pitchFamily="34" charset="-128"/>
                <a:cs typeface="Arial" charset="0"/>
              </a:rPr>
              <a:t>How to talk with your doctor kit.</a:t>
            </a:r>
            <a:r>
              <a:rPr lang="ja-JP" altLang="en-US" dirty="0">
                <a:ea typeface="ＭＳ Ｐゴシック" pitchFamily="34" charset="-128"/>
                <a:cs typeface="Arial" charset="0"/>
              </a:rPr>
              <a:t>”</a:t>
            </a:r>
            <a:r>
              <a:rPr lang="en-US" altLang="ja-JP" dirty="0">
                <a:ea typeface="ＭＳ Ｐゴシック" pitchFamily="34" charset="-128"/>
                <a:cs typeface="Arial" charset="0"/>
              </a:rPr>
              <a:t>  </a:t>
            </a:r>
          </a:p>
          <a:p>
            <a:r>
              <a:rPr lang="en-US" altLang="ja-JP" dirty="0">
                <a:ea typeface="ＭＳ Ｐゴシック" pitchFamily="34" charset="-128"/>
                <a:cs typeface="Arial" charset="0"/>
              </a:rPr>
              <a:t> She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dirty="0">
                <a:ea typeface="ＭＳ Ｐゴシック" pitchFamily="34" charset="-128"/>
                <a:cs typeface="Arial" charset="0"/>
              </a:rPr>
              <a:t>s now 73 years old and starts the visit by telling you how tired she is.  She doesn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dirty="0">
                <a:ea typeface="ＭＳ Ｐゴシック" pitchFamily="34" charset="-128"/>
                <a:cs typeface="Arial" charset="0"/>
              </a:rPr>
              <a:t>t want to have to go back to the hospital if it isn</a:t>
            </a:r>
            <a:r>
              <a:rPr lang="en-US" altLang="en-US" dirty="0"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dirty="0">
                <a:ea typeface="ＭＳ Ｐゴシック" pitchFamily="34" charset="-128"/>
                <a:cs typeface="Arial" charset="0"/>
              </a:rPr>
              <a:t>t necessary.  She really prefers to stay at home.  Her daughter is with her again today.</a:t>
            </a:r>
            <a:endParaRPr lang="en-US" altLang="en-US" dirty="0">
              <a:ea typeface="ＭＳ Ｐゴシック" pitchFamily="34" charset="-128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Consider your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You wonder…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At this stage, what’s the purpose of “the conversation”?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How can I begin “the conversation”?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How can I introduce palliative care, and help the patient make a transition to hospice when the time is right for her?</a:t>
            </a:r>
          </a:p>
          <a:p>
            <a:pPr lvl="1"/>
            <a:r>
              <a:rPr lang="en-US" altLang="en-US" i="1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How do I document and bill for “the conversation”?</a:t>
            </a:r>
          </a:p>
          <a:p>
            <a:pPr lvl="1"/>
            <a:endParaRPr lang="en-US" altLang="en-US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r>
              <a:rPr lang="en-US" altLang="en-US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Conversation goals when there is an advanced serious illness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Rely on the trusting, respectful relationships that were built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Keep the focus on the patient as a person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Ensure a good understanding of diagnosis, prognosis, and treatment options before introducing hospice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Continue to hope for the best, but prepare for when things don’t go well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Palliative care is focused on providing patients with relief from the symptoms of a serious illness—whatever the diagnosis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main goal is to improve quality of life for both the patient and the family.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Definition of Palliative Care</a:t>
            </a:r>
          </a:p>
        </p:txBody>
      </p:sp>
    </p:spTree>
    <p:extLst>
      <p:ext uri="{BB962C8B-B14F-4D97-AF65-F5344CB8AC3E}">
        <p14:creationId xmlns:p14="http://schemas.microsoft.com/office/powerpoint/2010/main" val="18178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talk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barriers in having end-of-life conversations with our patients</a:t>
            </a:r>
          </a:p>
          <a:p>
            <a:r>
              <a:rPr lang="en-US" dirty="0"/>
              <a:t>Describe better language to use in having these conversations</a:t>
            </a:r>
          </a:p>
          <a:p>
            <a:r>
              <a:rPr lang="en-US" dirty="0"/>
              <a:t>Identify ways to use a multidisciplinary team to overcome these barriers</a:t>
            </a:r>
          </a:p>
          <a:p>
            <a:r>
              <a:rPr lang="en-US" dirty="0"/>
              <a:t>Describe the new billing codes and how to use them to be reimbursed for end of life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Palliative care is provided by a team of doctors, nurses and other specialists to provide an extra layer of support.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Palliative care is appropriate at any stage in a serious illness, and </a:t>
            </a:r>
            <a:r>
              <a:rPr lang="en-US" sz="2400" b="1" u="sng" dirty="0"/>
              <a:t>can be provided together with curative treatment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Definition of Palliative Care</a:t>
            </a:r>
          </a:p>
        </p:txBody>
      </p:sp>
    </p:spTree>
    <p:extLst>
      <p:ext uri="{BB962C8B-B14F-4D97-AF65-F5344CB8AC3E}">
        <p14:creationId xmlns:p14="http://schemas.microsoft.com/office/powerpoint/2010/main" val="9447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Traditional Palliative Care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00" y="2286000"/>
            <a:ext cx="1911668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500" dirty="0">
                <a:ea typeface="Calibri"/>
                <a:cs typeface="Times New Roman"/>
              </a:rPr>
              <a:t>Treatment directed primarily toward cure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3777702" y="2286000"/>
            <a:ext cx="1734935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500" dirty="0">
                <a:ea typeface="Calibri"/>
                <a:cs typeface="Times New Roman"/>
              </a:rPr>
              <a:t>Treatments primarily supportive of physical emotional and spiritual needs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2636" y="2286000"/>
            <a:ext cx="1688264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dirty="0">
                <a:ea typeface="Calibri"/>
                <a:cs typeface="Times New Roman"/>
              </a:rPr>
              <a:t>Bereavement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856510" y="4413409"/>
            <a:ext cx="0" cy="37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78568" y="4413409"/>
            <a:ext cx="0" cy="37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512636" y="4413409"/>
            <a:ext cx="0" cy="37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143001" y="8902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65013" y="4495495"/>
            <a:ext cx="5314950" cy="81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75" dirty="0">
                <a:latin typeface="Arial" pitchFamily="34" charset="0"/>
                <a:cs typeface="Arial" pitchFamily="34" charset="0"/>
              </a:rPr>
              <a:t/>
            </a:r>
            <a:br>
              <a:rPr lang="en-US" sz="675" dirty="0">
                <a:latin typeface="Arial" pitchFamily="34" charset="0"/>
                <a:cs typeface="Arial" pitchFamily="34" charset="0"/>
              </a:rPr>
            </a:br>
            <a:endParaRPr lang="en-US" sz="135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Diagnosis            Move to Palliative care              Death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1" y="5314950"/>
            <a:ext cx="5151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From Palliative care services Guidelines: Health Canada, </a:t>
            </a:r>
            <a:r>
              <a:rPr lang="en-US" sz="1050" i="1" dirty="0"/>
              <a:t>By the minister of Public Works and Government services, Canada, 1989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260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461084" y="1485900"/>
          <a:ext cx="6308398" cy="348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6297803" imgH="3477080" progId="">
                  <p:embed/>
                </p:oleObj>
              </mc:Choice>
              <mc:Fallback>
                <p:oleObj r:id="rId3" imgW="6297803" imgH="3477080" progId="">
                  <p:embed/>
                  <p:pic>
                    <p:nvPicPr>
                      <p:cNvPr id="4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084" y="1485900"/>
                        <a:ext cx="6308398" cy="3482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9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97" y="601579"/>
            <a:ext cx="8540052" cy="547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0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Better Clinical outcomes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Studies show palliative care improves symptoms at all stages of illness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Assists in difficult decision making</a:t>
            </a:r>
          </a:p>
          <a:p>
            <a:r>
              <a:rPr lang="en-US" sz="2400" dirty="0">
                <a:solidFill>
                  <a:schemeClr val="tx2"/>
                </a:solidFill>
              </a:rPr>
              <a:t>Strengthened patient satisfaction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Studies show palliative care increases patient and family satisfaction with hospitals and health care teams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Patients are able to get comfort care w/o forgoing other treatment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Why is Palliative Care Important?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5777" y="5872247"/>
            <a:ext cx="5886450" cy="2539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http://www.capc.org/building-a-hospital-based-palliative-care-program</a:t>
            </a:r>
          </a:p>
        </p:txBody>
      </p:sp>
    </p:spTree>
    <p:extLst>
      <p:ext uri="{BB962C8B-B14F-4D97-AF65-F5344CB8AC3E}">
        <p14:creationId xmlns:p14="http://schemas.microsoft.com/office/powerpoint/2010/main" val="13132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Starting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“You have been in and out of the hospital quite a bit, how has that been?”</a:t>
            </a:r>
          </a:p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“How do you feel about your quality of life?”</a:t>
            </a:r>
          </a:p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“Given everything that has happened, what are you hoping for?”</a:t>
            </a:r>
          </a:p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“Unfortunately, we don’t have any more treatments to shrink your cancer”</a:t>
            </a:r>
          </a:p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“It seems to me what matters most to you is to stay out of the hospital, control your symptoms at home and make the most of each day, and I think hospice is the best way of doing that.”</a:t>
            </a:r>
          </a:p>
          <a:p>
            <a:r>
              <a:rPr lang="en-US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“Would it be ok if I had one of the hospice nurses come to your home and speak with you about what they can offer?”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Handling difficult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dirty="0">
                <a:latin typeface="Calibri" pitchFamily="34" charset="0"/>
                <a:ea typeface="ＭＳ Ｐゴシック" pitchFamily="34" charset="-128"/>
                <a:cs typeface="Arial" charset="0"/>
              </a:rPr>
              <a:t>I still want everything done</a:t>
            </a:r>
            <a:r>
              <a:rPr lang="ja-JP" altLang="en-US" dirty="0">
                <a:latin typeface="Calibri" pitchFamily="34" charset="0"/>
                <a:ea typeface="ＭＳ Ｐゴシック" pitchFamily="34" charset="-128"/>
                <a:cs typeface="Arial" charset="0"/>
              </a:rPr>
              <a:t>”</a:t>
            </a:r>
            <a:r>
              <a:rPr lang="en-US" altLang="ja-JP" dirty="0">
                <a:latin typeface="Calibri" pitchFamily="34" charset="0"/>
                <a:ea typeface="ＭＳ Ｐゴシック" pitchFamily="34" charset="-128"/>
                <a:cs typeface="Arial" charset="0"/>
              </a:rPr>
              <a:t> when curative treatments </a:t>
            </a:r>
            <a:r>
              <a:rPr lang="en-US" altLang="ja-JP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would be harmful and offer no benefit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Return to understanding, ask 1</a:t>
            </a:r>
            <a:r>
              <a:rPr lang="en-US" altLang="en-US" sz="1500" baseline="300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st</a:t>
            </a:r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, don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t tell 1</a:t>
            </a:r>
            <a:r>
              <a:rPr lang="en-US" altLang="ja-JP" sz="1500" baseline="300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st</a:t>
            </a:r>
            <a:endParaRPr lang="en-US" altLang="ja-JP" sz="1500" dirty="0">
              <a:solidFill>
                <a:schemeClr val="tx2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lvl="2"/>
            <a:r>
              <a:rPr lang="ja-JP" altLang="en-US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Can you help me understand what </a:t>
            </a:r>
            <a:r>
              <a:rPr lang="ja-JP" altLang="en-US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‘</a:t>
            </a:r>
            <a:r>
              <a:rPr lang="en-US" altLang="ja-JP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everything</a:t>
            </a:r>
            <a:r>
              <a:rPr lang="ja-JP" altLang="en-US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means to you?</a:t>
            </a:r>
            <a:r>
              <a:rPr lang="ja-JP" altLang="en-US" sz="12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”</a:t>
            </a:r>
            <a:endParaRPr lang="en-US" altLang="ja-JP" sz="1200" dirty="0">
              <a:solidFill>
                <a:schemeClr val="tx2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Work from the foundation of trust and respect that you built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Return to 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what matters most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”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and reflect on prior experiences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Make a recommendation – consider </a:t>
            </a:r>
            <a:r>
              <a:rPr lang="en-US" altLang="en-US" sz="1500" dirty="0" err="1">
                <a:solidFill>
                  <a:schemeClr val="tx2"/>
                </a:solidFill>
                <a:latin typeface="Calibri" pitchFamily="34" charset="0"/>
                <a:cs typeface="Arial" charset="0"/>
              </a:rPr>
              <a:t>Temel</a:t>
            </a:r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 et al.*</a:t>
            </a:r>
          </a:p>
          <a:p>
            <a:pPr lvl="1"/>
            <a:endParaRPr lang="en-US" altLang="en-US" sz="750" dirty="0">
              <a:solidFill>
                <a:schemeClr val="tx2"/>
              </a:solidFill>
              <a:latin typeface="Calibri" pitchFamily="34" charset="0"/>
              <a:cs typeface="Arial" charset="0"/>
            </a:endParaRPr>
          </a:p>
          <a:p>
            <a:r>
              <a:rPr lang="ja-JP" altLang="en-US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 want hospice but my family </a:t>
            </a:r>
            <a:r>
              <a:rPr lang="en-US" altLang="ja-JP" dirty="0" err="1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doesn</a:t>
            </a:r>
            <a:r>
              <a:rPr lang="ja-JP" altLang="en-US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t agree</a:t>
            </a:r>
            <a:r>
              <a:rPr lang="ja-JP" altLang="en-US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”</a:t>
            </a:r>
            <a:endParaRPr lang="en-US" altLang="ja-JP" dirty="0">
              <a:solidFill>
                <a:schemeClr val="tx2"/>
              </a:solidFill>
              <a:latin typeface="Calibri" pitchFamily="34" charset="0"/>
              <a:ea typeface="ＭＳ Ｐゴシック" pitchFamily="34" charset="-128"/>
              <a:cs typeface="Arial" charset="0"/>
            </a:endParaRP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Hold a family meeting, begin by asking everyone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’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s understanding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Then make 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“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what matters most</a:t>
            </a:r>
            <a:r>
              <a:rPr lang="ja-JP" altLang="en-US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”</a:t>
            </a:r>
            <a:r>
              <a:rPr lang="en-US" altLang="ja-JP" sz="1500" dirty="0">
                <a:solidFill>
                  <a:schemeClr val="tx2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 to the patient the focus</a:t>
            </a:r>
          </a:p>
          <a:p>
            <a:pPr lvl="1"/>
            <a:r>
              <a:rPr lang="en-US" altLang="en-US" sz="1500" dirty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Ask a palliative care specialist or hospice agency for help</a:t>
            </a:r>
          </a:p>
          <a:p>
            <a:pPr marL="342900" lvl="1" indent="0">
              <a:buNone/>
            </a:pPr>
            <a:endParaRPr lang="en-US" altLang="en-US" sz="1500" dirty="0">
              <a:latin typeface="Calibri" pitchFamily="34" charset="0"/>
              <a:cs typeface="Arial" charset="0"/>
            </a:endParaRPr>
          </a:p>
          <a:p>
            <a:pPr marL="342900" lvl="1" indent="0">
              <a:buNone/>
            </a:pPr>
            <a:r>
              <a:rPr lang="en-US" altLang="en-US" sz="975" dirty="0">
                <a:latin typeface="Calibri" pitchFamily="34" charset="0"/>
                <a:ea typeface="ＭＳ Ｐゴシック" pitchFamily="34" charset="-128"/>
                <a:cs typeface="Arial" charset="0"/>
              </a:rPr>
              <a:t>*</a:t>
            </a:r>
            <a:r>
              <a:rPr lang="en-US" altLang="en-US" sz="975" dirty="0" err="1">
                <a:latin typeface="Calibri" pitchFamily="34" charset="0"/>
                <a:ea typeface="ＭＳ Ｐゴシック" pitchFamily="34" charset="-128"/>
                <a:cs typeface="Arial" charset="0"/>
              </a:rPr>
              <a:t>Temel</a:t>
            </a:r>
            <a:r>
              <a:rPr lang="en-US" altLang="en-US" sz="975" dirty="0">
                <a:latin typeface="Calibri" pitchFamily="34" charset="0"/>
                <a:ea typeface="ＭＳ Ｐゴシック" pitchFamily="34" charset="-128"/>
                <a:cs typeface="Arial" charset="0"/>
              </a:rPr>
              <a:t> et al., Early palliative care for patients with metastatic non-small cell lung cancer. N </a:t>
            </a:r>
            <a:r>
              <a:rPr lang="en-US" altLang="en-US" sz="975" dirty="0" err="1">
                <a:latin typeface="Calibri" pitchFamily="34" charset="0"/>
                <a:ea typeface="ＭＳ Ｐゴシック" pitchFamily="34" charset="-128"/>
                <a:cs typeface="Arial" charset="0"/>
              </a:rPr>
              <a:t>Engl</a:t>
            </a:r>
            <a:r>
              <a:rPr lang="en-US" altLang="en-US" sz="975" dirty="0">
                <a:latin typeface="Calibri" pitchFamily="34" charset="0"/>
                <a:ea typeface="ＭＳ Ｐゴシック" pitchFamily="34" charset="-128"/>
                <a:cs typeface="Arial" charset="0"/>
              </a:rPr>
              <a:t> J Med 2010</a:t>
            </a:r>
          </a:p>
          <a:p>
            <a:pPr lvl="1"/>
            <a:endParaRPr lang="en-US" altLang="en-US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Documenting the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Who was in the room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What was discussed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Understanding of illness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Spiritual factors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Reflections on family/personal losses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Why making the decision they are making.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Was advance directive offered/filled out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</a:rPr>
              <a:t>Follow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New advance care planning billing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99497 – Advance care planning including the explanation and discussion of advance directives such as standard forms (with completion of such forms, when performed), by the physician or other qualified health professional; first 30 minutes, face-to-face with the patient, family member(s) and/or surrogate)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1.5 RVU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99498 – each additional 30 minutes</a:t>
            </a:r>
          </a:p>
          <a:p>
            <a:pPr lvl="1">
              <a:defRPr/>
            </a:pPr>
            <a:r>
              <a:rPr lang="en-US" dirty="0">
                <a:solidFill>
                  <a:schemeClr val="tx2"/>
                </a:solidFill>
              </a:rPr>
              <a:t>1.4 RVU</a:t>
            </a:r>
          </a:p>
          <a:p>
            <a:pPr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i="1" dirty="0">
                <a:solidFill>
                  <a:schemeClr val="tx2"/>
                </a:solidFill>
              </a:rPr>
              <a:t>Note: we are sharing our best understanding of these codes at this time, please be sure to work with your local billing compliance expert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Billing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ea typeface="ＭＳ Ｐゴシック" pitchFamily="34" charset="-128"/>
              </a:rPr>
              <a:t>If </a:t>
            </a:r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billing for medical management…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If based on medical decision making </a:t>
            </a:r>
            <a:r>
              <a:rPr lang="en-US" altLang="en-US" dirty="0">
                <a:solidFill>
                  <a:schemeClr val="tx2"/>
                </a:solidFill>
                <a:ea typeface="Arial" pitchFamily="34" charset="0"/>
                <a:sym typeface="Wingdings" pitchFamily="2" charset="2"/>
              </a:rPr>
              <a:t> </a:t>
            </a:r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bill as you normally would</a:t>
            </a:r>
          </a:p>
          <a:p>
            <a:pPr lvl="2"/>
            <a:r>
              <a:rPr lang="en-US" altLang="en-US" sz="1275" dirty="0">
                <a:solidFill>
                  <a:schemeClr val="tx2"/>
                </a:solidFill>
                <a:ea typeface="Arial" pitchFamily="34" charset="0"/>
              </a:rPr>
              <a:t>Then </a:t>
            </a:r>
            <a:r>
              <a:rPr lang="en-US" altLang="en-US" sz="1275" u="sng" dirty="0">
                <a:solidFill>
                  <a:schemeClr val="tx2"/>
                </a:solidFill>
                <a:ea typeface="Arial" pitchFamily="34" charset="0"/>
              </a:rPr>
              <a:t>also</a:t>
            </a:r>
            <a:r>
              <a:rPr lang="en-US" altLang="en-US" sz="1275" dirty="0">
                <a:solidFill>
                  <a:schemeClr val="tx2"/>
                </a:solidFill>
                <a:ea typeface="Arial" pitchFamily="34" charset="0"/>
              </a:rPr>
              <a:t> bill based on time for advance care planning conversation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If based on time </a:t>
            </a:r>
            <a:r>
              <a:rPr lang="en-US" altLang="en-US" dirty="0">
                <a:solidFill>
                  <a:schemeClr val="tx2"/>
                </a:solidFill>
                <a:ea typeface="Arial" pitchFamily="34" charset="0"/>
                <a:sym typeface="Wingdings" pitchFamily="2" charset="2"/>
              </a:rPr>
              <a:t> </a:t>
            </a:r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do not double count time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If not billing for medical management…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Use 99497 if you exceed 15 minutes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Use 99497 + 99498 if you exceed 45 minutes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Arial" pitchFamily="34" charset="0"/>
              </a:rPr>
              <a:t>Use 99497 + 99498 + 99498 if you exceed 75 minutes</a:t>
            </a:r>
          </a:p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“Incident to” rules apply in the outpatient setting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solidFill>
                  <a:schemeClr val="tx2"/>
                </a:solidFill>
              </a:rPr>
              <a:t>Billing provider performs an initial service, a non-billing team member (e.g. RN, SW) helps deliver part of the service, with ongoing direct supervision and involvement of the billing provider</a:t>
            </a:r>
            <a:endParaRPr lang="en-US" altLang="en-US" dirty="0">
              <a:solidFill>
                <a:schemeClr val="tx2"/>
              </a:solidFill>
              <a:ea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Had a large stroke several months before her hospitalization.</a:t>
            </a:r>
          </a:p>
          <a:p>
            <a:r>
              <a:rPr lang="en-US" dirty="0"/>
              <a:t>Difficulty eating and with caring for herself</a:t>
            </a:r>
          </a:p>
          <a:p>
            <a:r>
              <a:rPr lang="en-US" dirty="0"/>
              <a:t>Daughter was her primary caretaker</a:t>
            </a:r>
          </a:p>
          <a:p>
            <a:r>
              <a:rPr lang="en-US" dirty="0"/>
              <a:t>Mrs. S develops abdominal pain</a:t>
            </a:r>
          </a:p>
          <a:p>
            <a:r>
              <a:rPr lang="en-US" dirty="0"/>
              <a:t>Admitted to hospital</a:t>
            </a:r>
          </a:p>
        </p:txBody>
      </p:sp>
    </p:spTree>
    <p:extLst>
      <p:ext uri="{BB962C8B-B14F-4D97-AF65-F5344CB8AC3E}">
        <p14:creationId xmlns:p14="http://schemas.microsoft.com/office/powerpoint/2010/main" val="12565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89"/>
    </mc:Choice>
    <mc:Fallback xmlns="">
      <p:transition spd="slow" advTm="36489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Summary of billing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Recognize the many (non-billing) barriers to these conversations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Time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Skill (and comfort level)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Competing priorities</a:t>
            </a:r>
          </a:p>
          <a:p>
            <a:r>
              <a:rPr lang="en-US" altLang="en-US" dirty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  <a:t>Consider the business case for the new codes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Can you use them to carve out more time for encounters?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How might non-billing providers fit in?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  <a:latin typeface="Arial" charset="0"/>
                <a:cs typeface="Arial" charset="0"/>
              </a:rPr>
              <a:t>“Incident to” rules in the outpatient setting</a:t>
            </a:r>
          </a:p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Many unknowns – CMS will be learning from how they are used</a:t>
            </a:r>
          </a:p>
          <a:p>
            <a:r>
              <a:rPr lang="en-US" altLang="en-US" dirty="0">
                <a:latin typeface="Arial" charset="0"/>
                <a:ea typeface="ＭＳ Ｐゴシック" pitchFamily="34" charset="-128"/>
                <a:cs typeface="Arial" charset="0"/>
              </a:rPr>
              <a:t>Work with your local billing compliance expert(s)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TheConversationProject.org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2F773-725D-6A46-9AF1-E26C5E23DE0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518" y="1744419"/>
            <a:ext cx="6829906" cy="2588022"/>
          </a:xfrm>
        </p:spPr>
        <p:txBody>
          <a:bodyPr>
            <a:noAutofit/>
          </a:bodyPr>
          <a:lstStyle/>
          <a:p>
            <a:r>
              <a:rPr lang="en-US" dirty="0"/>
              <a:t>Doctors recommend comfort care</a:t>
            </a:r>
          </a:p>
          <a:p>
            <a:r>
              <a:rPr lang="en-US" dirty="0"/>
              <a:t>Daughter is uncomfortable changing with this</a:t>
            </a:r>
          </a:p>
          <a:p>
            <a:r>
              <a:rPr lang="en-US" dirty="0"/>
              <a:t>“I don’t know what she would want, we never talked about it”</a:t>
            </a:r>
          </a:p>
          <a:p>
            <a:r>
              <a:rPr lang="en-US" dirty="0"/>
              <a:t>Daughter had asked but mother told her she didn’t want to discuss such things</a:t>
            </a:r>
          </a:p>
          <a:p>
            <a:r>
              <a:rPr lang="en-US" dirty="0"/>
              <a:t>Daughter tearful and anxious making decisions</a:t>
            </a:r>
          </a:p>
        </p:txBody>
      </p:sp>
    </p:spTree>
    <p:extLst>
      <p:ext uri="{BB962C8B-B14F-4D97-AF65-F5344CB8AC3E}">
        <p14:creationId xmlns:p14="http://schemas.microsoft.com/office/powerpoint/2010/main" val="417909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66"/>
    </mc:Choice>
    <mc:Fallback xmlns="">
      <p:transition spd="slow" advTm="525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265" y="967979"/>
            <a:ext cx="7080785" cy="857250"/>
          </a:xfrm>
        </p:spPr>
        <p:txBody>
          <a:bodyPr>
            <a:noAutofit/>
          </a:bodyPr>
          <a:lstStyle/>
          <a:p>
            <a:r>
              <a:rPr lang="en-US" sz="2400" dirty="0"/>
              <a:t>There’s a big gap between what people say they want and what actually happens.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14" y="1998378"/>
            <a:ext cx="7271886" cy="3394472"/>
          </a:xfrm>
        </p:spPr>
        <p:txBody>
          <a:bodyPr>
            <a:normAutofit fontScale="92500"/>
          </a:bodyPr>
          <a:lstStyle/>
          <a:p>
            <a:pPr marL="34290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60%</a:t>
            </a:r>
            <a:r>
              <a:rPr lang="en-US" dirty="0">
                <a:solidFill>
                  <a:schemeClr val="tx2"/>
                </a:solidFill>
              </a:rPr>
              <a:t> of people say that making sure their family is not burdened by tough decisions is “extremely important”</a:t>
            </a:r>
          </a:p>
          <a:p>
            <a:pPr marL="34290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56%</a:t>
            </a:r>
            <a:r>
              <a:rPr lang="en-US" dirty="0">
                <a:solidFill>
                  <a:schemeClr val="tx2"/>
                </a:solidFill>
              </a:rPr>
              <a:t> have not communicated their end-of-life wishes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34290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70%</a:t>
            </a:r>
            <a:r>
              <a:rPr lang="en-US" dirty="0">
                <a:solidFill>
                  <a:schemeClr val="tx2"/>
                </a:solidFill>
              </a:rPr>
              <a:t> of people say they prefer to die at home</a:t>
            </a:r>
          </a:p>
          <a:p>
            <a:pPr marL="342900" lvl="1" indent="0">
              <a:buNone/>
            </a:pPr>
            <a:r>
              <a:rPr lang="en-US" b="1" dirty="0">
                <a:solidFill>
                  <a:schemeClr val="tx2"/>
                </a:solidFill>
              </a:rPr>
              <a:t>70%</a:t>
            </a:r>
            <a:r>
              <a:rPr lang="en-US" dirty="0">
                <a:solidFill>
                  <a:schemeClr val="tx2"/>
                </a:solidFill>
              </a:rPr>
              <a:t> die in a hospital, nursing home, or long-term care facility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766" y="4857750"/>
            <a:ext cx="654308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Source: Survey of Californians by the California HealthCare Foundation (2012) and Centers for Disease Control (2005)</a:t>
            </a:r>
          </a:p>
          <a:p>
            <a:endParaRPr lang="en-US" sz="13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9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36"/>
    </mc:Choice>
    <mc:Fallback xmlns="">
      <p:transition spd="slow" advTm="251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https://www.youtube.com/watch?v=J1r0Xbh0UVo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have “The Conversation”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94" y="1689234"/>
            <a:ext cx="6746106" cy="3689392"/>
          </a:xfrm>
        </p:spPr>
        <p:txBody>
          <a:bodyPr>
            <a:normAutofit/>
          </a:bodyPr>
          <a:lstStyle/>
          <a:p>
            <a:r>
              <a:rPr lang="en-US" sz="1800" dirty="0"/>
              <a:t>Think First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“What is important to me?”</a:t>
            </a:r>
          </a:p>
          <a:p>
            <a:pPr lvl="2"/>
            <a:r>
              <a:rPr lang="en-US" sz="1350" dirty="0">
                <a:solidFill>
                  <a:schemeClr val="tx2"/>
                </a:solidFill>
              </a:rPr>
              <a:t>Being able to recognize my family? Living as long as possible? Being able to live independently?</a:t>
            </a:r>
          </a:p>
          <a:p>
            <a:r>
              <a:rPr lang="en-US" sz="1800" dirty="0"/>
              <a:t>Write a letter if you are more comfortable</a:t>
            </a:r>
          </a:p>
          <a:p>
            <a:r>
              <a:rPr lang="en-US" sz="1800" dirty="0"/>
              <a:t>Practice having the conversation with a friend</a:t>
            </a:r>
          </a:p>
          <a:p>
            <a:r>
              <a:rPr lang="en-US" sz="1800" dirty="0"/>
              <a:t>Know that you and your family may disagree</a:t>
            </a:r>
          </a:p>
          <a:p>
            <a:r>
              <a:rPr lang="en-US" sz="1800" dirty="0"/>
              <a:t>It is likely going to be more than one conversation</a:t>
            </a:r>
          </a:p>
        </p:txBody>
      </p:sp>
    </p:spTree>
    <p:extLst>
      <p:ext uri="{BB962C8B-B14F-4D97-AF65-F5344CB8AC3E}">
        <p14:creationId xmlns:p14="http://schemas.microsoft.com/office/powerpoint/2010/main" val="18478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2"/>
    </mc:Choice>
    <mc:Fallback xmlns="">
      <p:transition spd="slow" advTm="86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Lynch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Mrs. Lynch an 71 </a:t>
            </a:r>
            <a:r>
              <a:rPr lang="en-US" sz="1800" dirty="0" err="1"/>
              <a:t>yo</a:t>
            </a:r>
            <a:r>
              <a:rPr lang="en-US" sz="1800" dirty="0"/>
              <a:t> woman coming to see PCP for management of COPD and evaluation of back pain</a:t>
            </a:r>
          </a:p>
          <a:p>
            <a:r>
              <a:rPr lang="en-US" sz="1800" dirty="0"/>
              <a:t>On exam she has a mass in her left breast.  </a:t>
            </a:r>
          </a:p>
          <a:p>
            <a:r>
              <a:rPr lang="en-US" sz="1800" dirty="0"/>
              <a:t>Imaging reveals it to be cancer with bony spread.  </a:t>
            </a:r>
          </a:p>
          <a:p>
            <a:r>
              <a:rPr lang="en-US" sz="1800" dirty="0"/>
              <a:t>Oncology recommends radiation and chemotherapy which she plans on pursuing.</a:t>
            </a:r>
          </a:p>
        </p:txBody>
      </p:sp>
    </p:spTree>
    <p:extLst>
      <p:ext uri="{BB962C8B-B14F-4D97-AF65-F5344CB8AC3E}">
        <p14:creationId xmlns:p14="http://schemas.microsoft.com/office/powerpoint/2010/main" val="3690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10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</TotalTime>
  <Words>2635</Words>
  <Application>Microsoft Office PowerPoint</Application>
  <PresentationFormat>On-screen Show (4:3)</PresentationFormat>
  <Paragraphs>306</Paragraphs>
  <Slides>41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Arial</vt:lpstr>
      <vt:lpstr>Calibri</vt:lpstr>
      <vt:lpstr>Georgia</vt:lpstr>
      <vt:lpstr>Swiss</vt:lpstr>
      <vt:lpstr>Times New Roman</vt:lpstr>
      <vt:lpstr>Wingdings</vt:lpstr>
      <vt:lpstr>Office Theme</vt:lpstr>
      <vt:lpstr>End-of-life Conversations: Overcoming Barriers, Managing your team, and Utilizing the ACP billing codes</vt:lpstr>
      <vt:lpstr>Disclosures</vt:lpstr>
      <vt:lpstr>Goals for this talk </vt:lpstr>
      <vt:lpstr>Mrs. S</vt:lpstr>
      <vt:lpstr>Mrs. S</vt:lpstr>
      <vt:lpstr>There’s a big gap between what people say they want and what actually happens.</vt:lpstr>
      <vt:lpstr>PowerPoint Presentation</vt:lpstr>
      <vt:lpstr>How to have “The Conversation”</vt:lpstr>
      <vt:lpstr>Mrs. Lynch</vt:lpstr>
      <vt:lpstr>Mrs. Lynch</vt:lpstr>
      <vt:lpstr>PowerPoint Presentation</vt:lpstr>
      <vt:lpstr>Conversation Stoppers</vt:lpstr>
      <vt:lpstr>Conversation Stoppers</vt:lpstr>
      <vt:lpstr>How can we change the outcome for Mrs. Lynch?</vt:lpstr>
      <vt:lpstr>Background and goals</vt:lpstr>
      <vt:lpstr>Triggers for the conversation: the 5 D’s</vt:lpstr>
      <vt:lpstr>Starting the conversation</vt:lpstr>
      <vt:lpstr>The conversation (continued)</vt:lpstr>
      <vt:lpstr>Using the team</vt:lpstr>
      <vt:lpstr>Mrs. Lynch Case continued…</vt:lpstr>
      <vt:lpstr>Case continued…</vt:lpstr>
      <vt:lpstr>Case continued…</vt:lpstr>
      <vt:lpstr>Why have another Conversation?</vt:lpstr>
      <vt:lpstr>Starting the Conversation</vt:lpstr>
      <vt:lpstr>Conversation Tips for the Healthcare Team</vt:lpstr>
      <vt:lpstr>The Conversation Nurse</vt:lpstr>
      <vt:lpstr>Case continued…</vt:lpstr>
      <vt:lpstr>Consider your goals </vt:lpstr>
      <vt:lpstr>Definition of Palliative Care</vt:lpstr>
      <vt:lpstr>Definition of Palliative Care</vt:lpstr>
      <vt:lpstr>Traditional Palliative Care Services</vt:lpstr>
      <vt:lpstr>PowerPoint Presentation</vt:lpstr>
      <vt:lpstr>PowerPoint Presentation</vt:lpstr>
      <vt:lpstr>Why is Palliative Care Important?</vt:lpstr>
      <vt:lpstr>Starting the Conversation</vt:lpstr>
      <vt:lpstr>Handling difficult situations</vt:lpstr>
      <vt:lpstr>Documenting the conversation</vt:lpstr>
      <vt:lpstr>New advance care planning billing codes</vt:lpstr>
      <vt:lpstr>Billing</vt:lpstr>
      <vt:lpstr>Summary of billing guidance</vt:lpstr>
      <vt:lpstr>Resources</vt:lpstr>
    </vt:vector>
  </TitlesOfParts>
  <Company>care new england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mesordi</dc:creator>
  <cp:lastModifiedBy>Goldstein, Andrea</cp:lastModifiedBy>
  <cp:revision>192</cp:revision>
  <cp:lastPrinted>2016-08-15T18:16:19Z</cp:lastPrinted>
  <dcterms:created xsi:type="dcterms:W3CDTF">2014-11-04T17:05:09Z</dcterms:created>
  <dcterms:modified xsi:type="dcterms:W3CDTF">2016-10-03T18:44:46Z</dcterms:modified>
</cp:coreProperties>
</file>