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26"/>
  </p:notesMasterIdLst>
  <p:handoutMasterIdLst>
    <p:handoutMasterId r:id="rId27"/>
  </p:handoutMasterIdLst>
  <p:sldIdLst>
    <p:sldId id="317" r:id="rId2"/>
    <p:sldId id="318" r:id="rId3"/>
    <p:sldId id="378" r:id="rId4"/>
    <p:sldId id="375" r:id="rId5"/>
    <p:sldId id="380" r:id="rId6"/>
    <p:sldId id="376" r:id="rId7"/>
    <p:sldId id="379" r:id="rId8"/>
    <p:sldId id="377" r:id="rId9"/>
    <p:sldId id="363" r:id="rId10"/>
    <p:sldId id="366" r:id="rId11"/>
    <p:sldId id="373" r:id="rId12"/>
    <p:sldId id="371" r:id="rId13"/>
    <p:sldId id="372" r:id="rId14"/>
    <p:sldId id="343" r:id="rId15"/>
    <p:sldId id="370" r:id="rId16"/>
    <p:sldId id="367" r:id="rId17"/>
    <p:sldId id="361" r:id="rId18"/>
    <p:sldId id="364" r:id="rId19"/>
    <p:sldId id="354" r:id="rId20"/>
    <p:sldId id="355" r:id="rId21"/>
    <p:sldId id="356" r:id="rId22"/>
    <p:sldId id="357" r:id="rId23"/>
    <p:sldId id="358" r:id="rId24"/>
    <p:sldId id="316"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chko, Amy M" initials="LAM" lastIdx="6" clrIdx="0"/>
  <p:cmAuthor id="1" name="Deepti Kanneganti" initials="DK"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201" autoAdjust="0"/>
    <p:restoredTop sz="94660"/>
  </p:normalViewPr>
  <p:slideViewPr>
    <p:cSldViewPr snapToGrid="0">
      <p:cViewPr>
        <p:scale>
          <a:sx n="93" d="100"/>
          <a:sy n="93" d="100"/>
        </p:scale>
        <p:origin x="-1392" y="-504"/>
      </p:cViewPr>
      <p:guideLst>
        <p:guide orient="horz" pos="2160"/>
        <p:guide pos="3840"/>
      </p:guideLst>
    </p:cSldViewPr>
  </p:slideViewPr>
  <p:notesTextViewPr>
    <p:cViewPr>
      <p:scale>
        <a:sx n="1" d="1"/>
        <a:sy n="1" d="1"/>
      </p:scale>
      <p:origin x="0" y="0"/>
    </p:cViewPr>
  </p:notesTextViewPr>
  <p:sorterViewPr>
    <p:cViewPr>
      <p:scale>
        <a:sx n="66" d="100"/>
        <a:sy n="66" d="100"/>
      </p:scale>
      <p:origin x="0" y="372"/>
    </p:cViewPr>
  </p:sorterViewPr>
  <p:notesViewPr>
    <p:cSldViewPr snapToGrid="0" snapToObjects="1">
      <p:cViewPr varScale="1">
        <p:scale>
          <a:sx n="59" d="100"/>
          <a:sy n="59" d="100"/>
        </p:scale>
        <p:origin x="-3752"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20FF95A-6B84-4A10-A962-A64D64C500D9}" type="datetimeFigureOut">
              <a:rPr lang="en-US" smtClean="0"/>
              <a:pPr/>
              <a:t>12/12/2016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63C1080-0042-46E5-B9D6-D04206D63145}" type="slidenum">
              <a:rPr lang="en-US" smtClean="0"/>
              <a:pPr/>
              <a:t>‹#›</a:t>
            </a:fld>
            <a:endParaRPr lang="en-US" dirty="0"/>
          </a:p>
        </p:txBody>
      </p:sp>
    </p:spTree>
    <p:extLst>
      <p:ext uri="{BB962C8B-B14F-4D97-AF65-F5344CB8AC3E}">
        <p14:creationId xmlns:p14="http://schemas.microsoft.com/office/powerpoint/2010/main" val="887771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9CFD78C-DA17-43EA-A631-3315031E50FB}" type="datetimeFigureOut">
              <a:rPr lang="en-US" smtClean="0"/>
              <a:pPr/>
              <a:t>12/12/2016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3AC3178-9ACC-4243-B99F-6F6F0010B1EC}" type="slidenum">
              <a:rPr lang="en-US" smtClean="0"/>
              <a:pPr/>
              <a:t>‹#›</a:t>
            </a:fld>
            <a:endParaRPr lang="en-US" dirty="0"/>
          </a:p>
        </p:txBody>
      </p:sp>
    </p:spTree>
    <p:extLst>
      <p:ext uri="{BB962C8B-B14F-4D97-AF65-F5344CB8AC3E}">
        <p14:creationId xmlns:p14="http://schemas.microsoft.com/office/powerpoint/2010/main" val="250518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C3178-9ACC-4243-B99F-6F6F0010B1EC}" type="slidenum">
              <a:rPr lang="en-US" smtClean="0"/>
              <a:pPr/>
              <a:t>1</a:t>
            </a:fld>
            <a:endParaRPr lang="en-US" dirty="0"/>
          </a:p>
        </p:txBody>
      </p:sp>
    </p:spTree>
    <p:extLst>
      <p:ext uri="{BB962C8B-B14F-4D97-AF65-F5344CB8AC3E}">
        <p14:creationId xmlns:p14="http://schemas.microsoft.com/office/powerpoint/2010/main" val="2642926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a:t>
            </a:r>
            <a:r>
              <a:rPr lang="en-US" baseline="0" dirty="0"/>
              <a:t> of OHIC’s tools for bringing about affordable health coverage</a:t>
            </a:r>
          </a:p>
          <a:p>
            <a:endParaRPr lang="en-US" baseline="0" dirty="0"/>
          </a:p>
          <a:p>
            <a:r>
              <a:rPr lang="en-US" baseline="0" dirty="0"/>
              <a:t>OHIC sets commercial health insurance rates each year through a process called Rate Review. In addition to ensuring rate increases are as low as possible and justified by actuarial data, OHIC oversees compliance with federal and state law. Coupled with the innovative regulatory approaches OHIC has taken to reform the healthcare delivery system, thanks to the Office’s forward thinking legislative charge, this rate setting process gives Rhode Island a one of a kind regulatory lever to bring about smarter spending – for individuals, businesses, and the system – better quality of care, and better health outcomes. </a:t>
            </a:r>
          </a:p>
        </p:txBody>
      </p:sp>
      <p:sp>
        <p:nvSpPr>
          <p:cNvPr id="4" name="Slide Number Placeholder 3"/>
          <p:cNvSpPr>
            <a:spLocks noGrp="1"/>
          </p:cNvSpPr>
          <p:nvPr>
            <p:ph type="sldNum" sz="quarter" idx="10"/>
          </p:nvPr>
        </p:nvSpPr>
        <p:spPr/>
        <p:txBody>
          <a:bodyPr/>
          <a:lstStyle/>
          <a:p>
            <a:fld id="{F783CA94-E470-4A20-B0D5-59CF129DFF24}" type="slidenum">
              <a:rPr lang="en-US" smtClean="0"/>
              <a:pPr/>
              <a:t>3</a:t>
            </a:fld>
            <a:endParaRPr lang="en-US"/>
          </a:p>
        </p:txBody>
      </p:sp>
    </p:spTree>
    <p:extLst>
      <p:ext uri="{BB962C8B-B14F-4D97-AF65-F5344CB8AC3E}">
        <p14:creationId xmlns:p14="http://schemas.microsoft.com/office/powerpoint/2010/main" val="3478533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Aberrant rates could be a result of a practice’s lack of familiarity with using an EHR to report on these measures, or with reporting on these measures entirely.</a:t>
            </a:r>
          </a:p>
          <a:p>
            <a:endParaRPr lang="en-US" sz="100" dirty="0"/>
          </a:p>
          <a:p>
            <a:r>
              <a:rPr lang="en-US" dirty="0"/>
              <a:t>There is no correlation between aberrant rates and a practice’s inclusion in CTC-RI.</a:t>
            </a:r>
          </a:p>
          <a:p>
            <a:endParaRPr lang="en-US" sz="100" dirty="0"/>
          </a:p>
          <a:p>
            <a:r>
              <a:rPr lang="en-US" dirty="0"/>
              <a:t>These rates will complicate OHIC’s ability to designate performance improvements in the next year.</a:t>
            </a:r>
          </a:p>
          <a:p>
            <a:endParaRPr lang="en-US" dirty="0"/>
          </a:p>
        </p:txBody>
      </p:sp>
      <p:sp>
        <p:nvSpPr>
          <p:cNvPr id="4" name="Slide Number Placeholder 3"/>
          <p:cNvSpPr>
            <a:spLocks noGrp="1"/>
          </p:cNvSpPr>
          <p:nvPr>
            <p:ph type="sldNum" sz="quarter" idx="10"/>
          </p:nvPr>
        </p:nvSpPr>
        <p:spPr/>
        <p:txBody>
          <a:bodyPr/>
          <a:lstStyle/>
          <a:p>
            <a:fld id="{03AC3178-9ACC-4243-B99F-6F6F0010B1EC}" type="slidenum">
              <a:rPr lang="en-US" smtClean="0"/>
              <a:pPr/>
              <a:t>23</a:t>
            </a:fld>
            <a:endParaRPr lang="en-US" dirty="0"/>
          </a:p>
        </p:txBody>
      </p:sp>
    </p:spTree>
    <p:extLst>
      <p:ext uri="{BB962C8B-B14F-4D97-AF65-F5344CB8AC3E}">
        <p14:creationId xmlns:p14="http://schemas.microsoft.com/office/powerpoint/2010/main" val="3903903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49340E-8420-4079-89BF-94D0D8C0E0BC}" type="datetime1">
              <a:rPr lang="en-US" smtClean="0"/>
              <a:pPr/>
              <a:t>12/12/2016</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53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18D6DE-AA82-464D-AFAE-FE67C86B3A24}" type="datetime1">
              <a:rPr lang="en-US" smtClean="0"/>
              <a:pPr/>
              <a:t>12/12/2016</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170981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51169-7923-4081-AA01-9C3415728E2C}" type="datetime1">
              <a:rPr lang="en-US" smtClean="0"/>
              <a:pPr/>
              <a:t>12/12/2016</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20909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E0CBEF-8773-49A0-9016-C44F4C01AB2E}" type="datetime1">
              <a:rPr lang="en-US" smtClean="0"/>
              <a:pPr/>
              <a:t>12/12/2016</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18637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5592F-8202-427F-8A8B-A00F36BA2CE4}" type="datetime1">
              <a:rPr lang="en-US" smtClean="0"/>
              <a:pPr/>
              <a:t>12/12/2016</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43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7FD82-E85F-4BE5-9AF0-0F7CD121BC2E}" type="datetime1">
              <a:rPr lang="en-US" smtClean="0"/>
              <a:pPr/>
              <a:t>12/12/2016</a:t>
            </a:fld>
            <a:endParaRPr lang="en-US" dirty="0"/>
          </a:p>
        </p:txBody>
      </p:sp>
      <p:sp>
        <p:nvSpPr>
          <p:cNvPr id="6" name="Footer Placeholder 5"/>
          <p:cNvSpPr>
            <a:spLocks noGrp="1"/>
          </p:cNvSpPr>
          <p:nvPr>
            <p:ph type="ftr" sz="quarter" idx="11"/>
          </p:nvPr>
        </p:nvSpPr>
        <p:spPr/>
        <p:txBody>
          <a:bodyPr/>
          <a:lstStyle/>
          <a:p>
            <a:r>
              <a:rPr lang="en-US" dirty="0"/>
              <a:t>Office of the Health Insurance Commissioner</a:t>
            </a:r>
          </a:p>
        </p:txBody>
      </p:sp>
      <p:sp>
        <p:nvSpPr>
          <p:cNvPr id="7" name="Slide Number Placeholder 6"/>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377078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CEA0B2-9F6E-4B55-9401-F26CBE9F02D8}" type="datetime1">
              <a:rPr lang="en-US" smtClean="0"/>
              <a:pPr/>
              <a:t>12/12/2016</a:t>
            </a:fld>
            <a:endParaRPr lang="en-US" dirty="0"/>
          </a:p>
        </p:txBody>
      </p:sp>
      <p:sp>
        <p:nvSpPr>
          <p:cNvPr id="8" name="Footer Placeholder 7"/>
          <p:cNvSpPr>
            <a:spLocks noGrp="1"/>
          </p:cNvSpPr>
          <p:nvPr>
            <p:ph type="ftr" sz="quarter" idx="11"/>
          </p:nvPr>
        </p:nvSpPr>
        <p:spPr/>
        <p:txBody>
          <a:bodyPr/>
          <a:lstStyle/>
          <a:p>
            <a:r>
              <a:rPr lang="en-US" dirty="0"/>
              <a:t>Office of the Health Insurance Commissioner</a:t>
            </a:r>
          </a:p>
        </p:txBody>
      </p:sp>
      <p:sp>
        <p:nvSpPr>
          <p:cNvPr id="9" name="Slide Number Placeholder 8"/>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334194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FE88F0-9F82-4756-A08C-901F64FF3CE2}" type="datetime1">
              <a:rPr lang="en-US" smtClean="0"/>
              <a:pPr/>
              <a:t>12/12/2016</a:t>
            </a:fld>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10143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B7C59-C793-481C-B7A9-69493F47F2A7}" type="datetime1">
              <a:rPr lang="en-US" smtClean="0"/>
              <a:pPr/>
              <a:t>12/12/2016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Office of the Health Insurance Commissioner</a:t>
            </a:r>
          </a:p>
        </p:txBody>
      </p:sp>
      <p:sp>
        <p:nvSpPr>
          <p:cNvPr id="9" name="Slide Number Placeholder 8"/>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2783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99D0EF-1BB5-4A54-BADB-2CCB40203277}" type="datetime1">
              <a:rPr lang="en-US" smtClean="0"/>
              <a:pPr/>
              <a:t>12/12/2016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Office of the Health Insurance Commissioner</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358736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8CEA6-CBAF-458F-AB9E-59931F5AE304}" type="datetime1">
              <a:rPr lang="en-US" smtClean="0"/>
              <a:pPr/>
              <a:t>12/12/2016</a:t>
            </a:fld>
            <a:endParaRPr lang="en-US" dirty="0"/>
          </a:p>
        </p:txBody>
      </p:sp>
      <p:sp>
        <p:nvSpPr>
          <p:cNvPr id="6" name="Footer Placeholder 5"/>
          <p:cNvSpPr>
            <a:spLocks noGrp="1"/>
          </p:cNvSpPr>
          <p:nvPr>
            <p:ph type="ftr" sz="quarter" idx="11"/>
          </p:nvPr>
        </p:nvSpPr>
        <p:spPr/>
        <p:txBody>
          <a:bodyPr/>
          <a:lstStyle/>
          <a:p>
            <a:r>
              <a:rPr lang="en-US" dirty="0"/>
              <a:t>Office of the Health Insurance Commissioner</a:t>
            </a:r>
          </a:p>
        </p:txBody>
      </p:sp>
      <p:sp>
        <p:nvSpPr>
          <p:cNvPr id="7" name="Slide Number Placeholder 6"/>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99584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096ADBF-A941-4906-BACE-1465343A510B}" type="datetime1">
              <a:rPr lang="en-US" smtClean="0"/>
              <a:pPr/>
              <a:t>12/12/2016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Office of the Health Insurance Commissioner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88AA37-CDEA-44EC-A0B7-972E33B09182}"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591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Implementation Update on OHIC Affordability Standards</a:t>
            </a:r>
            <a:r>
              <a:rPr lang="en-US" sz="5400" dirty="0"/>
              <a:t/>
            </a:r>
            <a:br>
              <a:rPr lang="en-US" sz="5400" dirty="0"/>
            </a:br>
            <a:endParaRPr lang="en-US" sz="2800" dirty="0"/>
          </a:p>
        </p:txBody>
      </p:sp>
      <p:sp>
        <p:nvSpPr>
          <p:cNvPr id="3" name="Subtitle 2"/>
          <p:cNvSpPr>
            <a:spLocks noGrp="1"/>
          </p:cNvSpPr>
          <p:nvPr>
            <p:ph type="subTitle" idx="1"/>
          </p:nvPr>
        </p:nvSpPr>
        <p:spPr/>
        <p:txBody>
          <a:bodyPr>
            <a:normAutofit lnSpcReduction="10000"/>
          </a:bodyPr>
          <a:lstStyle/>
          <a:p>
            <a:r>
              <a:rPr lang="en-US" sz="1800" dirty="0" smtClean="0"/>
              <a:t>Clinical practice champion quarterly learning session</a:t>
            </a:r>
          </a:p>
          <a:p>
            <a:r>
              <a:rPr lang="en-US" sz="1800" dirty="0" smtClean="0"/>
              <a:t>December </a:t>
            </a:r>
            <a:r>
              <a:rPr lang="en-US" sz="1800" dirty="0"/>
              <a:t>9</a:t>
            </a:r>
            <a:r>
              <a:rPr lang="en-US" sz="1800" baseline="30000" dirty="0" smtClean="0"/>
              <a:t>th</a:t>
            </a:r>
            <a:r>
              <a:rPr lang="en-US" sz="1800" dirty="0" smtClean="0"/>
              <a:t> </a:t>
            </a:r>
            <a:r>
              <a:rPr lang="en-US" sz="1800" dirty="0"/>
              <a:t>2016</a:t>
            </a:r>
          </a:p>
          <a:p>
            <a:r>
              <a:rPr lang="en-US" sz="1800" dirty="0" smtClean="0"/>
              <a:t>Cory King - Office </a:t>
            </a:r>
            <a:r>
              <a:rPr lang="en-US" sz="1800" dirty="0"/>
              <a:t>of the Health Insurance Commissioner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26880" y="4600893"/>
            <a:ext cx="2360278" cy="1322388"/>
          </a:xfrm>
          <a:prstGeom prst="rect">
            <a:avLst/>
          </a:prstGeom>
        </p:spPr>
      </p:pic>
    </p:spTree>
    <p:extLst>
      <p:ext uri="{BB962C8B-B14F-4D97-AF65-F5344CB8AC3E}">
        <p14:creationId xmlns:p14="http://schemas.microsoft.com/office/powerpoint/2010/main" val="299524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Attainment of 3-Part PCMH Definition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92074127"/>
              </p:ext>
            </p:extLst>
          </p:nvPr>
        </p:nvGraphicFramePr>
        <p:xfrm>
          <a:off x="1219200" y="1950720"/>
          <a:ext cx="10030969" cy="4184684"/>
        </p:xfrm>
        <a:graphic>
          <a:graphicData uri="http://schemas.openxmlformats.org/drawingml/2006/table">
            <a:tbl>
              <a:tblPr/>
              <a:tblGrid>
                <a:gridCol w="5627482"/>
                <a:gridCol w="1622337"/>
                <a:gridCol w="1390575"/>
                <a:gridCol w="1390575"/>
              </a:tblGrid>
              <a:tr h="275790">
                <a:tc>
                  <a:txBody>
                    <a:bodyPr/>
                    <a:lstStyle/>
                    <a:p>
                      <a:pPr algn="l" fontAlgn="b"/>
                      <a:r>
                        <a:rPr lang="en-US" sz="1800" b="1" i="0" u="none" strike="noStrike" dirty="0">
                          <a:solidFill>
                            <a:srgbClr val="FFFFFF"/>
                          </a:solidFill>
                          <a:effectLst/>
                          <a:latin typeface="Calibri" panose="020F0502020204030204" pitchFamily="34" charset="0"/>
                        </a:rPr>
                        <a:t>Transformation Experience</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r" fontAlgn="b"/>
                      <a:r>
                        <a:rPr lang="en-US" sz="1800" b="1" i="0" u="none" strike="noStrike" dirty="0">
                          <a:solidFill>
                            <a:srgbClr val="FFFFFF"/>
                          </a:solidFill>
                          <a:effectLst/>
                          <a:latin typeface="Calibri" panose="020F0502020204030204" pitchFamily="34" charset="0"/>
                        </a:rPr>
                        <a:t>n</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r" fontAlgn="b"/>
                      <a:r>
                        <a:rPr lang="en-US" sz="1800" b="1" i="0" u="none" strike="noStrike" dirty="0">
                          <a:solidFill>
                            <a:srgbClr val="FFFFFF"/>
                          </a:solidFill>
                          <a:effectLst/>
                          <a:latin typeface="Calibri" panose="020F0502020204030204" pitchFamily="34" charset="0"/>
                        </a:rPr>
                        <a:t>Yes</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r" fontAlgn="b"/>
                      <a:r>
                        <a:rPr lang="en-US" sz="1800" b="1" i="0" u="none" strike="noStrike" dirty="0">
                          <a:solidFill>
                            <a:srgbClr val="FFFFFF"/>
                          </a:solidFill>
                          <a:effectLst/>
                          <a:latin typeface="Calibri" panose="020F0502020204030204" pitchFamily="34" charset="0"/>
                        </a:rPr>
                        <a:t>No</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275790">
                <a:tc>
                  <a:txBody>
                    <a:bodyPr/>
                    <a:lstStyle/>
                    <a:p>
                      <a:pPr algn="l" fontAlgn="b"/>
                      <a:r>
                        <a:rPr lang="en-US" sz="1800" b="0" i="0" u="none" strike="noStrike" dirty="0">
                          <a:solidFill>
                            <a:srgbClr val="000000"/>
                          </a:solidFill>
                          <a:effectLst/>
                          <a:latin typeface="Calibri" panose="020F0502020204030204" pitchFamily="34" charset="0"/>
                        </a:rPr>
                        <a:t>None reported</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0</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1190410">
                <a:tc>
                  <a:txBody>
                    <a:bodyPr/>
                    <a:lstStyle/>
                    <a:p>
                      <a:pPr algn="l" fontAlgn="b"/>
                      <a:r>
                        <a:rPr lang="en-US" sz="1800" b="0" i="0" u="none" strike="noStrike" dirty="0">
                          <a:solidFill>
                            <a:srgbClr val="000000"/>
                          </a:solidFill>
                          <a:effectLst/>
                          <a:latin typeface="Calibri" panose="020F0502020204030204" pitchFamily="34" charset="0"/>
                        </a:rPr>
                        <a:t>Less than one year (Year 1</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practice joined CTC on January 1, 2016; joined TCPI in 2016; or practice is not participating in any transformation initiative</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952329">
                <a:tc>
                  <a:txBody>
                    <a:bodyPr/>
                    <a:lstStyle/>
                    <a:p>
                      <a:pPr algn="l" fontAlgn="b"/>
                      <a:r>
                        <a:rPr lang="en-US" sz="1800" b="0" i="0" u="none" strike="noStrike" dirty="0">
                          <a:solidFill>
                            <a:srgbClr val="000000"/>
                          </a:solidFill>
                          <a:effectLst/>
                          <a:latin typeface="Calibri" panose="020F0502020204030204" pitchFamily="34" charset="0"/>
                        </a:rPr>
                        <a:t>One to two years (Year 2):   practice joined CTC on January 1, 2015 or independently achieved NCQA PCMH Level 3 recognition during 2015</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30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dirty="0">
                          <a:solidFill>
                            <a:srgbClr val="000000"/>
                          </a:solidFill>
                          <a:effectLst/>
                          <a:latin typeface="Calibri" panose="020F0502020204030204" pitchFamily="34" charset="0"/>
                        </a:rPr>
                        <a:t>30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0</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1190410">
                <a:tc>
                  <a:txBody>
                    <a:bodyPr/>
                    <a:lstStyle/>
                    <a:p>
                      <a:pPr algn="l" fontAlgn="b"/>
                      <a:r>
                        <a:rPr lang="en-US" sz="1800" b="0" i="0" u="none" strike="noStrike">
                          <a:solidFill>
                            <a:srgbClr val="000000"/>
                          </a:solidFill>
                          <a:effectLst/>
                          <a:latin typeface="Calibri" panose="020F0502020204030204" pitchFamily="34" charset="0"/>
                        </a:rPr>
                        <a:t>Three or more years (Year 3):   practice joined CTC prior to January 1, 2015 or independently achieved NCQA PCMH Level 3 recognition prior to January 1, 2015</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76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72</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275790">
                <a:tc>
                  <a:txBody>
                    <a:bodyPr/>
                    <a:lstStyle/>
                    <a:p>
                      <a:pPr algn="l" fontAlgn="b"/>
                      <a:r>
                        <a:rPr lang="en-US" sz="18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126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116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dirty="0">
                          <a:solidFill>
                            <a:srgbClr val="000000"/>
                          </a:solidFill>
                          <a:effectLst/>
                          <a:latin typeface="Calibri" panose="020F0502020204030204" pitchFamily="34" charset="0"/>
                        </a:rPr>
                        <a:t>10</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bl>
          </a:graphicData>
        </a:graphic>
      </p:graphicFrame>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10</a:t>
            </a:fld>
            <a:endParaRPr lang="en-US" dirty="0"/>
          </a:p>
        </p:txBody>
      </p:sp>
    </p:spTree>
    <p:extLst>
      <p:ext uri="{BB962C8B-B14F-4D97-AF65-F5344CB8AC3E}">
        <p14:creationId xmlns:p14="http://schemas.microsoft.com/office/powerpoint/2010/main" val="4290221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Attainment of 80% Cost Management Strategy Threshold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527878"/>
              </p:ext>
            </p:extLst>
          </p:nvPr>
        </p:nvGraphicFramePr>
        <p:xfrm>
          <a:off x="1178561" y="1859278"/>
          <a:ext cx="10033921" cy="4159624"/>
        </p:xfrm>
        <a:graphic>
          <a:graphicData uri="http://schemas.openxmlformats.org/drawingml/2006/table">
            <a:tbl>
              <a:tblPr/>
              <a:tblGrid>
                <a:gridCol w="5629140"/>
                <a:gridCol w="1622813"/>
                <a:gridCol w="1390984"/>
                <a:gridCol w="1390984"/>
              </a:tblGrid>
              <a:tr h="212800">
                <a:tc>
                  <a:txBody>
                    <a:bodyPr/>
                    <a:lstStyle/>
                    <a:p>
                      <a:pPr algn="l" fontAlgn="b"/>
                      <a:r>
                        <a:rPr lang="en-US" sz="2000" b="1" i="0" u="none" strike="noStrike" dirty="0">
                          <a:solidFill>
                            <a:srgbClr val="FFFFFF"/>
                          </a:solidFill>
                          <a:effectLst/>
                          <a:latin typeface="Calibri" panose="020F0502020204030204" pitchFamily="34" charset="0"/>
                        </a:rPr>
                        <a:t>Transformation Experience</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c>
                  <a:txBody>
                    <a:bodyPr/>
                    <a:lstStyle/>
                    <a:p>
                      <a:pPr algn="r" fontAlgn="b"/>
                      <a:r>
                        <a:rPr lang="en-US" sz="2000" b="1" i="0" u="none" strike="noStrike" dirty="0">
                          <a:solidFill>
                            <a:srgbClr val="FFFFFF"/>
                          </a:solidFill>
                          <a:effectLst/>
                          <a:latin typeface="Calibri" panose="020F0502020204030204" pitchFamily="34" charset="0"/>
                        </a:rPr>
                        <a:t>n</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c>
                  <a:txBody>
                    <a:bodyPr/>
                    <a:lstStyle/>
                    <a:p>
                      <a:pPr algn="r" fontAlgn="b"/>
                      <a:r>
                        <a:rPr lang="en-US" sz="2000" b="1" i="0" u="none" strike="noStrike" dirty="0">
                          <a:solidFill>
                            <a:srgbClr val="FFFFFF"/>
                          </a:solidFill>
                          <a:effectLst/>
                          <a:latin typeface="Calibri" panose="020F0502020204030204" pitchFamily="34" charset="0"/>
                        </a:rPr>
                        <a:t>Yes</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c>
                  <a:txBody>
                    <a:bodyPr/>
                    <a:lstStyle/>
                    <a:p>
                      <a:pPr algn="r" fontAlgn="b"/>
                      <a:r>
                        <a:rPr lang="en-US" sz="2000" b="1" i="0" u="none" strike="noStrike" dirty="0">
                          <a:solidFill>
                            <a:srgbClr val="FFFFFF"/>
                          </a:solidFill>
                          <a:effectLst/>
                          <a:latin typeface="Calibri" panose="020F0502020204030204" pitchFamily="34" charset="0"/>
                        </a:rPr>
                        <a:t>No</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r>
              <a:tr h="212800">
                <a:tc>
                  <a:txBody>
                    <a:bodyPr/>
                    <a:lstStyle/>
                    <a:p>
                      <a:pPr algn="l" fontAlgn="b"/>
                      <a:r>
                        <a:rPr lang="en-US" sz="2000" b="0" i="0" u="none" strike="noStrike" dirty="0">
                          <a:solidFill>
                            <a:srgbClr val="000000"/>
                          </a:solidFill>
                          <a:effectLst/>
                          <a:latin typeface="Calibri" panose="020F0502020204030204" pitchFamily="34" charset="0"/>
                        </a:rPr>
                        <a:t>None reported</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0</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r>
              <a:tr h="1063999">
                <a:tc>
                  <a:txBody>
                    <a:bodyPr/>
                    <a:lstStyle/>
                    <a:p>
                      <a:pPr algn="l" fontAlgn="b"/>
                      <a:r>
                        <a:rPr lang="en-US" sz="2000" b="0" i="0" u="none" strike="noStrike" dirty="0">
                          <a:solidFill>
                            <a:srgbClr val="000000"/>
                          </a:solidFill>
                          <a:effectLst/>
                          <a:latin typeface="Calibri" panose="020F0502020204030204" pitchFamily="34" charset="0"/>
                        </a:rPr>
                        <a:t>Less than one year (Year 1</a:t>
                      </a:r>
                      <a:r>
                        <a:rPr lang="en-US" sz="2000" b="0" i="0" u="none" strike="noStrike" dirty="0" smtClean="0">
                          <a:solidFill>
                            <a:srgbClr val="000000"/>
                          </a:solidFill>
                          <a:effectLst/>
                          <a:latin typeface="Calibri" panose="020F0502020204030204" pitchFamily="34" charset="0"/>
                        </a:rPr>
                        <a:t> ) </a:t>
                      </a:r>
                      <a:r>
                        <a:rPr lang="en-US" sz="2000" b="0" i="0" u="none" strike="noStrike" dirty="0">
                          <a:solidFill>
                            <a:srgbClr val="000000"/>
                          </a:solidFill>
                          <a:effectLst/>
                          <a:latin typeface="Calibri" panose="020F0502020204030204" pitchFamily="34" charset="0"/>
                        </a:rPr>
                        <a:t>practice joined CTC on January 1, 2016; joined TCPI in 2016; or practice is not participating in any transformation initiative</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10</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r>
              <a:tr h="851199">
                <a:tc>
                  <a:txBody>
                    <a:bodyPr/>
                    <a:lstStyle/>
                    <a:p>
                      <a:pPr algn="l" fontAlgn="b"/>
                      <a:r>
                        <a:rPr lang="en-US" sz="2000" b="0" i="0" u="none" strike="noStrike" dirty="0">
                          <a:solidFill>
                            <a:srgbClr val="000000"/>
                          </a:solidFill>
                          <a:effectLst/>
                          <a:latin typeface="Calibri" panose="020F0502020204030204" pitchFamily="34" charset="0"/>
                        </a:rPr>
                        <a:t>One to two years (Year 2):   practice joined CTC on January 1, 2015 or independently achieved NCQA PCMH Level 3 recognition during 2015</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a:solidFill>
                            <a:srgbClr val="000000"/>
                          </a:solidFill>
                          <a:effectLst/>
                          <a:latin typeface="Calibri" panose="020F0502020204030204" pitchFamily="34" charset="0"/>
                        </a:rPr>
                        <a:t>30</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a:solidFill>
                            <a:srgbClr val="000000"/>
                          </a:solidFill>
                          <a:effectLst/>
                          <a:latin typeface="Calibri" panose="020F0502020204030204" pitchFamily="34" charset="0"/>
                        </a:rPr>
                        <a:t>21</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9</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r>
              <a:tr h="1063999">
                <a:tc>
                  <a:txBody>
                    <a:bodyPr/>
                    <a:lstStyle/>
                    <a:p>
                      <a:pPr algn="l" fontAlgn="b"/>
                      <a:r>
                        <a:rPr lang="en-US" sz="2000" b="0" i="0" u="none" strike="noStrike">
                          <a:solidFill>
                            <a:srgbClr val="000000"/>
                          </a:solidFill>
                          <a:effectLst/>
                          <a:latin typeface="Calibri" panose="020F0502020204030204" pitchFamily="34" charset="0"/>
                        </a:rPr>
                        <a:t>Three or more years (Year 3):   practice joined CTC prior to January 1, 2015 or independently achieved NCQA PCMH Level 3 recognition prior to January 1, 2015</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76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73</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3</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r>
              <a:tr h="212800">
                <a:tc>
                  <a:txBody>
                    <a:bodyPr/>
                    <a:lstStyle/>
                    <a:p>
                      <a:pPr algn="l" fontAlgn="b"/>
                      <a:r>
                        <a:rPr lang="en-US" sz="20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126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104</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a:solidFill>
                            <a:srgbClr val="000000"/>
                          </a:solidFill>
                          <a:effectLst/>
                          <a:latin typeface="Calibri" panose="020F0502020204030204" pitchFamily="34" charset="0"/>
                        </a:rPr>
                        <a:t>22</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r>
            </a:tbl>
          </a:graphicData>
        </a:graphic>
      </p:graphicFrame>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11</a:t>
            </a:fld>
            <a:endParaRPr lang="en-US" dirty="0"/>
          </a:p>
        </p:txBody>
      </p:sp>
      <p:sp>
        <p:nvSpPr>
          <p:cNvPr id="7" name="TextBox 6"/>
          <p:cNvSpPr txBox="1"/>
          <p:nvPr/>
        </p:nvSpPr>
        <p:spPr>
          <a:xfrm>
            <a:off x="71120" y="6018902"/>
            <a:ext cx="11141362" cy="338554"/>
          </a:xfrm>
          <a:prstGeom prst="rect">
            <a:avLst/>
          </a:prstGeom>
          <a:noFill/>
        </p:spPr>
        <p:txBody>
          <a:bodyPr wrap="square" rtlCol="0">
            <a:spAutoFit/>
          </a:bodyPr>
          <a:lstStyle/>
          <a:p>
            <a:r>
              <a:rPr lang="en-US" sz="1600" dirty="0" smtClean="0"/>
              <a:t>Note that only practices with three or more years of transformation experience were required to meet 80% threshold.</a:t>
            </a:r>
            <a:endParaRPr lang="en-US" sz="1600" dirty="0"/>
          </a:p>
        </p:txBody>
      </p:sp>
    </p:spTree>
    <p:extLst>
      <p:ext uri="{BB962C8B-B14F-4D97-AF65-F5344CB8AC3E}">
        <p14:creationId xmlns:p14="http://schemas.microsoft.com/office/powerpoint/2010/main" val="1663203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 Strategy Data – Digging Deeper</a:t>
            </a:r>
            <a:endParaRPr lang="en-US" dirty="0"/>
          </a:p>
        </p:txBody>
      </p:sp>
      <p:pic>
        <p:nvPicPr>
          <p:cNvPr id="6" name="Content Placeholder 5"/>
          <p:cNvPicPr>
            <a:picLocks noGrp="1" noChangeAspect="1"/>
          </p:cNvPicPr>
          <p:nvPr>
            <p:ph idx="1"/>
          </p:nvPr>
        </p:nvPicPr>
        <p:blipFill>
          <a:blip r:embed="rId2" cstate="print"/>
          <a:stretch>
            <a:fillRect/>
          </a:stretch>
        </p:blipFill>
        <p:spPr>
          <a:xfrm>
            <a:off x="588698" y="1737360"/>
            <a:ext cx="5415862" cy="4217618"/>
          </a:xfrm>
          <a:prstGeom prst="rect">
            <a:avLst/>
          </a:prstGeom>
        </p:spPr>
      </p:pic>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12</a:t>
            </a:fld>
            <a:endParaRPr lang="en-US" dirty="0"/>
          </a:p>
        </p:txBody>
      </p:sp>
      <p:pic>
        <p:nvPicPr>
          <p:cNvPr id="7" name="Picture 6"/>
          <p:cNvPicPr>
            <a:picLocks noChangeAspect="1"/>
          </p:cNvPicPr>
          <p:nvPr/>
        </p:nvPicPr>
        <p:blipFill>
          <a:blip r:embed="rId3" cstate="print"/>
          <a:stretch>
            <a:fillRect/>
          </a:stretch>
        </p:blipFill>
        <p:spPr>
          <a:xfrm>
            <a:off x="5877560" y="1737360"/>
            <a:ext cx="5405120" cy="4217618"/>
          </a:xfrm>
          <a:prstGeom prst="rect">
            <a:avLst/>
          </a:prstGeom>
        </p:spPr>
      </p:pic>
    </p:spTree>
    <p:extLst>
      <p:ext uri="{BB962C8B-B14F-4D97-AF65-F5344CB8AC3E}">
        <p14:creationId xmlns:p14="http://schemas.microsoft.com/office/powerpoint/2010/main" val="4256986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Management Strategy Data – Digging Deeper</a:t>
            </a:r>
          </a:p>
        </p:txBody>
      </p:sp>
      <p:pic>
        <p:nvPicPr>
          <p:cNvPr id="7" name="Content Placeholder 6"/>
          <p:cNvPicPr>
            <a:picLocks noGrp="1" noChangeAspect="1"/>
          </p:cNvPicPr>
          <p:nvPr>
            <p:ph idx="1"/>
          </p:nvPr>
        </p:nvPicPr>
        <p:blipFill>
          <a:blip r:embed="rId2"/>
          <a:stretch>
            <a:fillRect/>
          </a:stretch>
        </p:blipFill>
        <p:spPr>
          <a:xfrm>
            <a:off x="3247355" y="1873246"/>
            <a:ext cx="5758250" cy="4215384"/>
          </a:xfrm>
          <a:prstGeom prst="rect">
            <a:avLst/>
          </a:prstGeom>
        </p:spPr>
      </p:pic>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13</a:t>
            </a:fld>
            <a:endParaRPr lang="en-US" dirty="0"/>
          </a:p>
        </p:txBody>
      </p:sp>
    </p:spTree>
    <p:extLst>
      <p:ext uri="{BB962C8B-B14F-4D97-AF65-F5344CB8AC3E}">
        <p14:creationId xmlns:p14="http://schemas.microsoft.com/office/powerpoint/2010/main" val="746686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401" y="273724"/>
            <a:ext cx="10058400" cy="1450757"/>
          </a:xfrm>
        </p:spPr>
        <p:txBody>
          <a:bodyPr/>
          <a:lstStyle/>
          <a:p>
            <a:r>
              <a:rPr lang="en-US" dirty="0"/>
              <a:t>Clinical Quality Performance Measures</a:t>
            </a:r>
          </a:p>
        </p:txBody>
      </p:sp>
      <p:sp>
        <p:nvSpPr>
          <p:cNvPr id="3" name="Content Placeholder 2"/>
          <p:cNvSpPr>
            <a:spLocks noGrp="1"/>
          </p:cNvSpPr>
          <p:nvPr>
            <p:ph idx="1"/>
          </p:nvPr>
        </p:nvSpPr>
        <p:spPr>
          <a:xfrm>
            <a:off x="1097279" y="1845734"/>
            <a:ext cx="10339159" cy="4023360"/>
          </a:xfrm>
        </p:spPr>
        <p:txBody>
          <a:bodyPr>
            <a:normAutofit fontScale="92500" lnSpcReduction="10000"/>
          </a:bodyPr>
          <a:lstStyle/>
          <a:p>
            <a:pPr>
              <a:buFont typeface="Wingdings" panose="05000000000000000000" pitchFamily="2" charset="2"/>
              <a:buChar char="Ø"/>
            </a:pPr>
            <a:r>
              <a:rPr lang="en-US" sz="3200" b="1" dirty="0"/>
              <a:t>Adult practices </a:t>
            </a:r>
            <a:r>
              <a:rPr lang="en-US" sz="3200" dirty="0"/>
              <a:t>required to submit the following 5 measures using clinical data specifications developed with CTC-RI:</a:t>
            </a:r>
          </a:p>
          <a:p>
            <a:pPr lvl="1">
              <a:buFont typeface="Wingdings" panose="05000000000000000000" pitchFamily="2" charset="2"/>
              <a:buChar char="Ø"/>
            </a:pPr>
            <a:r>
              <a:rPr lang="en-US" sz="2400" dirty="0"/>
              <a:t>Adult BMI, Screening for Clinical Depression and Follow-up Plan, HbA1c Control (&lt;8), Controlling High Blood Pressure, Tobacco Cessation Intervention</a:t>
            </a:r>
          </a:p>
          <a:p>
            <a:pPr>
              <a:buFont typeface="Wingdings" panose="05000000000000000000" pitchFamily="2" charset="2"/>
              <a:buChar char="Ø"/>
            </a:pPr>
            <a:r>
              <a:rPr lang="en-US" sz="3200" b="1" dirty="0"/>
              <a:t>Pediatric practices </a:t>
            </a:r>
            <a:r>
              <a:rPr lang="en-US" sz="3200" dirty="0"/>
              <a:t>required to submit the following 4 measures using clinical data specifications developed with CTC-RI:</a:t>
            </a:r>
          </a:p>
          <a:p>
            <a:pPr lvl="1">
              <a:buFont typeface="Wingdings" panose="05000000000000000000" pitchFamily="2" charset="2"/>
              <a:buChar char="Ø"/>
            </a:pPr>
            <a:r>
              <a:rPr lang="en-US" sz="2400" dirty="0"/>
              <a:t>Weight Assessment and Counseling for Nutrition and Physical Activity (3 sub measures),  Developmental Screening</a:t>
            </a:r>
          </a:p>
          <a:p>
            <a:pPr>
              <a:buFont typeface="Wingdings" panose="05000000000000000000" pitchFamily="2" charset="2"/>
              <a:buChar char="Ø"/>
            </a:pPr>
            <a:r>
              <a:rPr lang="en-US" sz="3200" dirty="0"/>
              <a:t>All measures generally align with the SIM Aligned Measure Set, but are not identical.</a:t>
            </a:r>
          </a:p>
          <a:p>
            <a:pPr lvl="1">
              <a:buFont typeface="Wingdings" panose="05000000000000000000" pitchFamily="2" charset="2"/>
              <a:buChar char="Ø"/>
            </a:pPr>
            <a:endParaRPr lang="en-US" sz="3000" dirty="0"/>
          </a:p>
          <a:p>
            <a:pPr>
              <a:buFont typeface="Wingdings" panose="05000000000000000000" pitchFamily="2" charset="2"/>
              <a:buChar char="Ø"/>
            </a:pPr>
            <a:endParaRPr lang="en-US" sz="3200" dirty="0"/>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14</a:t>
            </a:fld>
            <a:endParaRPr lang="en-US" dirty="0"/>
          </a:p>
        </p:txBody>
      </p:sp>
    </p:spTree>
    <p:extLst>
      <p:ext uri="{BB962C8B-B14F-4D97-AF65-F5344CB8AC3E}">
        <p14:creationId xmlns:p14="http://schemas.microsoft.com/office/powerpoint/2010/main" val="2603824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Clinical Quality Performance Improvement Requirement Beginning in 2017</a:t>
            </a:r>
          </a:p>
        </p:txBody>
      </p:sp>
      <p:sp>
        <p:nvSpPr>
          <p:cNvPr id="3" name="Content Placeholder 2"/>
          <p:cNvSpPr>
            <a:spLocks noGrp="1"/>
          </p:cNvSpPr>
          <p:nvPr>
            <p:ph idx="1"/>
          </p:nvPr>
        </p:nvSpPr>
        <p:spPr>
          <a:xfrm>
            <a:off x="1097279" y="1845734"/>
            <a:ext cx="10815679" cy="4023360"/>
          </a:xfrm>
        </p:spPr>
        <p:txBody>
          <a:bodyPr>
            <a:normAutofit fontScale="92500" lnSpcReduction="10000"/>
          </a:bodyPr>
          <a:lstStyle/>
          <a:p>
            <a:pPr marL="0" lvl="0" indent="0">
              <a:buNone/>
            </a:pPr>
            <a:r>
              <a:rPr lang="en-US" sz="3200" dirty="0"/>
              <a:t>The following methodology was finalized by a work group of the Care Transformation Advisory Group in April 2016:</a:t>
            </a:r>
          </a:p>
          <a:p>
            <a:pPr lvl="1">
              <a:buFont typeface="Wingdings" panose="05000000000000000000" pitchFamily="2" charset="2"/>
              <a:buChar char="Ø"/>
            </a:pPr>
            <a:r>
              <a:rPr lang="en-US" sz="3000" dirty="0"/>
              <a:t>3 percentage point improvement over one or two years </a:t>
            </a:r>
            <a:r>
              <a:rPr lang="en-US" sz="3000" u="sng" dirty="0"/>
              <a:t>or</a:t>
            </a:r>
          </a:p>
          <a:p>
            <a:pPr lvl="1">
              <a:lnSpc>
                <a:spcPct val="110000"/>
              </a:lnSpc>
              <a:spcBef>
                <a:spcPts val="0"/>
              </a:spcBef>
              <a:spcAft>
                <a:spcPts val="0"/>
              </a:spcAft>
              <a:buFont typeface="Wingdings" panose="05000000000000000000" pitchFamily="2" charset="2"/>
              <a:buChar char="Ø"/>
            </a:pPr>
            <a:r>
              <a:rPr lang="en-US" sz="3000" dirty="0"/>
              <a:t>Performance at or above the national 66</a:t>
            </a:r>
            <a:r>
              <a:rPr lang="en-US" sz="3000" baseline="30000" dirty="0"/>
              <a:t>th</a:t>
            </a:r>
            <a:r>
              <a:rPr lang="en-US" sz="3000" dirty="0"/>
              <a:t> percentile (average of HEDIS Medicaid (HMO) and commercial (PPO) values) or the state median (for non-HEDIS measures)</a:t>
            </a:r>
          </a:p>
          <a:p>
            <a:pPr lvl="1">
              <a:lnSpc>
                <a:spcPct val="110000"/>
              </a:lnSpc>
              <a:spcBef>
                <a:spcPts val="0"/>
              </a:spcBef>
              <a:spcAft>
                <a:spcPts val="0"/>
              </a:spcAft>
              <a:buFont typeface="Wingdings" panose="05000000000000000000" pitchFamily="2" charset="2"/>
              <a:buChar char="Ø"/>
            </a:pPr>
            <a:endParaRPr lang="en-US" sz="900" dirty="0"/>
          </a:p>
          <a:p>
            <a:pPr marL="0" lvl="0" indent="0">
              <a:lnSpc>
                <a:spcPct val="110000"/>
              </a:lnSpc>
              <a:spcBef>
                <a:spcPts val="0"/>
              </a:spcBef>
              <a:spcAft>
                <a:spcPts val="0"/>
              </a:spcAft>
              <a:buNone/>
            </a:pPr>
            <a:r>
              <a:rPr lang="en-US" sz="3200" dirty="0"/>
              <a:t>The work group also recommended:</a:t>
            </a:r>
          </a:p>
          <a:p>
            <a:pPr lvl="1">
              <a:buFont typeface="Wingdings" panose="05000000000000000000" pitchFamily="2" charset="2"/>
              <a:buChar char="Ø"/>
            </a:pPr>
            <a:r>
              <a:rPr lang="en-US" sz="3000" dirty="0"/>
              <a:t>Assessment of  practical implications after a year of reporting</a:t>
            </a:r>
          </a:p>
          <a:p>
            <a:pPr lvl="1">
              <a:buFont typeface="Wingdings" panose="05000000000000000000" pitchFamily="2" charset="2"/>
              <a:buChar char="Ø"/>
            </a:pPr>
            <a:r>
              <a:rPr lang="en-US" sz="3000" dirty="0"/>
              <a:t>Sub-analysis of FQHC performance with baseline data</a:t>
            </a:r>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15</a:t>
            </a:fld>
            <a:endParaRPr lang="en-US" dirty="0"/>
          </a:p>
        </p:txBody>
      </p:sp>
    </p:spTree>
    <p:extLst>
      <p:ext uri="{BB962C8B-B14F-4D97-AF65-F5344CB8AC3E}">
        <p14:creationId xmlns:p14="http://schemas.microsoft.com/office/powerpoint/2010/main" val="1700870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Quality Performance Measures: Baseline Data Analytical Plan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dirty="0"/>
              <a:t>Compare baseline rates to non-Rhode Island benchmarks:</a:t>
            </a:r>
          </a:p>
          <a:p>
            <a:pPr lvl="1">
              <a:buFont typeface="Wingdings" panose="05000000000000000000" pitchFamily="2" charset="2"/>
              <a:buChar char="Ø"/>
            </a:pPr>
            <a:r>
              <a:rPr lang="en-US" sz="2400" dirty="0"/>
              <a:t>NCQA for HEDIS measures</a:t>
            </a:r>
          </a:p>
          <a:p>
            <a:pPr lvl="1">
              <a:buFont typeface="Wingdings" panose="05000000000000000000" pitchFamily="2" charset="2"/>
              <a:buChar char="Ø"/>
            </a:pPr>
            <a:r>
              <a:rPr lang="en-US" sz="2400" dirty="0"/>
              <a:t>Rates from other states for non-HEDIS measures</a:t>
            </a:r>
          </a:p>
          <a:p>
            <a:pPr lvl="1">
              <a:buFont typeface="Wingdings" panose="05000000000000000000" pitchFamily="2" charset="2"/>
              <a:buChar char="Ø"/>
            </a:pPr>
            <a:endParaRPr lang="en-US" sz="800" dirty="0"/>
          </a:p>
          <a:p>
            <a:pPr>
              <a:spcBef>
                <a:spcPts val="0"/>
              </a:spcBef>
              <a:buFont typeface="Wingdings" panose="05000000000000000000" pitchFamily="2" charset="2"/>
              <a:buChar char="Ø"/>
            </a:pPr>
            <a:r>
              <a:rPr lang="en-US" sz="3200" dirty="0"/>
              <a:t>Compare CTC-RI and non-CTC-RI practices.</a:t>
            </a:r>
          </a:p>
          <a:p>
            <a:pPr>
              <a:spcBef>
                <a:spcPts val="0"/>
              </a:spcBef>
              <a:buFont typeface="Wingdings" panose="05000000000000000000" pitchFamily="2" charset="2"/>
              <a:buChar char="Ø"/>
            </a:pPr>
            <a:endParaRPr lang="en-US" sz="800" dirty="0"/>
          </a:p>
          <a:p>
            <a:pPr>
              <a:spcBef>
                <a:spcPts val="0"/>
              </a:spcBef>
              <a:buFont typeface="Wingdings" panose="05000000000000000000" pitchFamily="2" charset="2"/>
              <a:buChar char="Ø"/>
            </a:pPr>
            <a:r>
              <a:rPr lang="en-US" sz="3200" dirty="0"/>
              <a:t>Conduct a focused analysis of FQHC rates as recommended by the work group in April.</a:t>
            </a:r>
          </a:p>
          <a:p>
            <a:pPr>
              <a:spcBef>
                <a:spcPts val="0"/>
              </a:spcBef>
              <a:buFont typeface="Wingdings" panose="05000000000000000000" pitchFamily="2" charset="2"/>
              <a:buChar char="Ø"/>
            </a:pPr>
            <a:endParaRPr lang="en-US" sz="800" dirty="0"/>
          </a:p>
          <a:p>
            <a:pPr>
              <a:spcBef>
                <a:spcPts val="0"/>
              </a:spcBef>
              <a:buFont typeface="Wingdings" panose="05000000000000000000" pitchFamily="2" charset="2"/>
              <a:buChar char="Ø"/>
            </a:pPr>
            <a:r>
              <a:rPr lang="en-US" sz="3200" dirty="0"/>
              <a:t>Identify any potential data integrity concerns.</a:t>
            </a:r>
          </a:p>
          <a:p>
            <a:pPr>
              <a:buFont typeface="Wingdings" panose="05000000000000000000" pitchFamily="2" charset="2"/>
              <a:buChar char="Ø"/>
            </a:pPr>
            <a:endParaRPr lang="en-US" sz="3200"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16</a:t>
            </a:fld>
            <a:endParaRPr lang="en-US" dirty="0"/>
          </a:p>
        </p:txBody>
      </p:sp>
    </p:spTree>
    <p:extLst>
      <p:ext uri="{BB962C8B-B14F-4D97-AF65-F5344CB8AC3E}">
        <p14:creationId xmlns:p14="http://schemas.microsoft.com/office/powerpoint/2010/main" val="3550174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Non-RI Benchmarks: HEDIS</a:t>
            </a:r>
          </a:p>
        </p:txBody>
      </p:sp>
      <p:sp>
        <p:nvSpPr>
          <p:cNvPr id="3" name="Content Placeholder 2"/>
          <p:cNvSpPr>
            <a:spLocks noGrp="1"/>
          </p:cNvSpPr>
          <p:nvPr>
            <p:ph idx="1"/>
          </p:nvPr>
        </p:nvSpPr>
        <p:spPr>
          <a:xfrm>
            <a:off x="1097279" y="1845734"/>
            <a:ext cx="10339159" cy="4023360"/>
          </a:xfrm>
        </p:spPr>
        <p:txBody>
          <a:bodyPr>
            <a:normAutofit fontScale="92500" lnSpcReduction="10000"/>
          </a:bodyPr>
          <a:lstStyle/>
          <a:p>
            <a:pPr>
              <a:buFont typeface="Wingdings" charset="2"/>
              <a:buChar char="Ø"/>
            </a:pPr>
            <a:r>
              <a:rPr lang="en-US" sz="3200" dirty="0"/>
              <a:t>For the following HEDIS measures, we used an average of the National Commercial (PPO) and Medicaid (HMO) 66</a:t>
            </a:r>
            <a:r>
              <a:rPr lang="en-US" sz="3200" baseline="30000" dirty="0"/>
              <a:t>th</a:t>
            </a:r>
            <a:r>
              <a:rPr lang="en-US" sz="3200" dirty="0"/>
              <a:t> percentile from NCQA’s 2016 Quality Compass product (CY2015 service period):</a:t>
            </a:r>
          </a:p>
          <a:p>
            <a:pPr>
              <a:buFont typeface="Wingdings" charset="2"/>
              <a:buChar char="Ø"/>
            </a:pPr>
            <a:endParaRPr lang="en-US" sz="800" dirty="0"/>
          </a:p>
          <a:p>
            <a:pPr lvl="3">
              <a:buFont typeface="Wingdings" panose="05000000000000000000" pitchFamily="2" charset="2"/>
              <a:buChar char="Ø"/>
            </a:pPr>
            <a:r>
              <a:rPr lang="en-US" sz="3000" dirty="0"/>
              <a:t>Adult BMI Assessment</a:t>
            </a:r>
          </a:p>
          <a:p>
            <a:pPr lvl="3">
              <a:buFont typeface="Wingdings" panose="05000000000000000000" pitchFamily="2" charset="2"/>
              <a:buChar char="Ø"/>
            </a:pPr>
            <a:r>
              <a:rPr lang="en-US" sz="3000" dirty="0"/>
              <a:t>Comprehensive Diabetes Care: HbA1c Control (&lt;8.0) </a:t>
            </a:r>
          </a:p>
          <a:p>
            <a:pPr lvl="3">
              <a:buFont typeface="Wingdings" panose="05000000000000000000" pitchFamily="2" charset="2"/>
              <a:buChar char="Ø"/>
            </a:pPr>
            <a:r>
              <a:rPr lang="en-US" sz="3000" dirty="0"/>
              <a:t>Controlling High Blood Pressure</a:t>
            </a:r>
          </a:p>
          <a:p>
            <a:pPr lvl="3">
              <a:buFont typeface="Wingdings" panose="05000000000000000000" pitchFamily="2" charset="2"/>
              <a:buChar char="Ø"/>
            </a:pPr>
            <a:r>
              <a:rPr lang="en-US" sz="3000" dirty="0"/>
              <a:t>Well Child Counseling: Weight Assessment and Counseling for Nutrition and Physical Activity (avg. of 3 components)</a:t>
            </a:r>
          </a:p>
          <a:p>
            <a:pPr marL="0" indent="0">
              <a:buNone/>
            </a:pPr>
            <a:endParaRPr lang="en-US" sz="3000" dirty="0"/>
          </a:p>
          <a:p>
            <a:pPr>
              <a:buFont typeface="Wingdings" panose="05000000000000000000" pitchFamily="2" charset="2"/>
              <a:buChar char="Ø"/>
            </a:pPr>
            <a:endParaRPr lang="en-US" sz="3200" dirty="0"/>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17</a:t>
            </a:fld>
            <a:endParaRPr lang="en-US" dirty="0"/>
          </a:p>
        </p:txBody>
      </p:sp>
    </p:spTree>
    <p:extLst>
      <p:ext uri="{BB962C8B-B14F-4D97-AF65-F5344CB8AC3E}">
        <p14:creationId xmlns:p14="http://schemas.microsoft.com/office/powerpoint/2010/main" val="4042105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Non-RI Benchmarks: Non-HEDIS</a:t>
            </a:r>
          </a:p>
        </p:txBody>
      </p:sp>
      <p:sp>
        <p:nvSpPr>
          <p:cNvPr id="3" name="Content Placeholder 2"/>
          <p:cNvSpPr>
            <a:spLocks noGrp="1"/>
          </p:cNvSpPr>
          <p:nvPr>
            <p:ph idx="1"/>
          </p:nvPr>
        </p:nvSpPr>
        <p:spPr>
          <a:xfrm>
            <a:off x="1097280" y="1845734"/>
            <a:ext cx="9759610" cy="4023360"/>
          </a:xfrm>
        </p:spPr>
        <p:txBody>
          <a:bodyPr>
            <a:normAutofit fontScale="92500" lnSpcReduction="10000"/>
          </a:bodyPr>
          <a:lstStyle/>
          <a:p>
            <a:pPr>
              <a:buFont typeface="Wingdings" charset="2"/>
              <a:buChar char="Ø"/>
            </a:pPr>
            <a:r>
              <a:rPr lang="en-US" sz="3000" b="1" dirty="0"/>
              <a:t> </a:t>
            </a:r>
            <a:r>
              <a:rPr lang="en-US" sz="3600" dirty="0"/>
              <a:t>For the non-HEDIS measures, we used the following:</a:t>
            </a:r>
          </a:p>
          <a:p>
            <a:pPr>
              <a:spcBef>
                <a:spcPts val="0"/>
              </a:spcBef>
              <a:spcAft>
                <a:spcPts val="0"/>
              </a:spcAft>
              <a:buFont typeface="Wingdings" charset="2"/>
              <a:buChar char="Ø"/>
            </a:pPr>
            <a:endParaRPr lang="en-US" sz="900" dirty="0"/>
          </a:p>
          <a:p>
            <a:pPr lvl="1">
              <a:buFont typeface="Wingdings" charset="2"/>
              <a:buChar char="Ø"/>
            </a:pPr>
            <a:r>
              <a:rPr lang="en-US" sz="3000" b="1" dirty="0"/>
              <a:t>Developmental Screening in the First Three Years of Life</a:t>
            </a:r>
          </a:p>
          <a:p>
            <a:pPr lvl="2">
              <a:buFont typeface="Wingdings" charset="2"/>
              <a:buChar char="Ø"/>
            </a:pPr>
            <a:r>
              <a:rPr lang="en-US" sz="3000" dirty="0"/>
              <a:t>Median rate of 9 states reporting using the Medicaid Child Core Set specifications (FFY 2014)</a:t>
            </a:r>
            <a:endParaRPr lang="en-US" sz="3000" b="1" dirty="0"/>
          </a:p>
          <a:p>
            <a:pPr lvl="1">
              <a:buFont typeface="Wingdings" charset="2"/>
              <a:buChar char="Ø"/>
            </a:pPr>
            <a:r>
              <a:rPr lang="en-US" sz="3000" b="1" dirty="0"/>
              <a:t>Screening for Clinical Depression and Follow-Up Plan</a:t>
            </a:r>
          </a:p>
          <a:p>
            <a:pPr lvl="2">
              <a:buFont typeface="Wingdings" charset="2"/>
              <a:buChar char="Ø"/>
            </a:pPr>
            <a:r>
              <a:rPr lang="en-US" sz="3000" dirty="0"/>
              <a:t>Oregon Medicaid Coordinated Care Organization (CCO) rate (CY 2015)</a:t>
            </a:r>
          </a:p>
          <a:p>
            <a:pPr lvl="1">
              <a:buFont typeface="Wingdings" charset="2"/>
              <a:buChar char="Ø"/>
            </a:pPr>
            <a:r>
              <a:rPr lang="en-US" sz="3000" b="1" dirty="0"/>
              <a:t>Tobacco Use: Screening and Cessation Intervention</a:t>
            </a:r>
          </a:p>
          <a:p>
            <a:pPr lvl="2">
              <a:buFont typeface="Wingdings" charset="2"/>
              <a:buChar char="Ø"/>
            </a:pPr>
            <a:r>
              <a:rPr lang="en-US" sz="3000" dirty="0"/>
              <a:t>Vermont commercial ACO rate (CY 2015)</a:t>
            </a:r>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18</a:t>
            </a:fld>
            <a:endParaRPr lang="en-US" dirty="0"/>
          </a:p>
        </p:txBody>
      </p:sp>
    </p:spTree>
    <p:extLst>
      <p:ext uri="{BB962C8B-B14F-4D97-AF65-F5344CB8AC3E}">
        <p14:creationId xmlns:p14="http://schemas.microsoft.com/office/powerpoint/2010/main" val="2771770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Non-RI Benchmark Rates</a:t>
            </a:r>
          </a:p>
        </p:txBody>
      </p:sp>
      <p:graphicFrame>
        <p:nvGraphicFramePr>
          <p:cNvPr id="6" name="Table 5"/>
          <p:cNvGraphicFramePr>
            <a:graphicFrameLocks noGrp="1"/>
          </p:cNvGraphicFramePr>
          <p:nvPr>
            <p:extLst>
              <p:ext uri="{D42A27DB-BD31-4B8C-83A1-F6EECF244321}">
                <p14:modId xmlns:p14="http://schemas.microsoft.com/office/powerpoint/2010/main" val="2788766673"/>
              </p:ext>
            </p:extLst>
          </p:nvPr>
        </p:nvGraphicFramePr>
        <p:xfrm>
          <a:off x="1097280" y="1847088"/>
          <a:ext cx="7673233" cy="3922218"/>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5093594">
                  <a:extLst>
                    <a:ext uri="{9D8B030D-6E8A-4147-A177-3AD203B41FA5}">
                      <a16:colId xmlns:a16="http://schemas.microsoft.com/office/drawing/2014/main" xmlns="" val="20000"/>
                    </a:ext>
                  </a:extLst>
                </a:gridCol>
                <a:gridCol w="1390919">
                  <a:extLst>
                    <a:ext uri="{9D8B030D-6E8A-4147-A177-3AD203B41FA5}">
                      <a16:colId xmlns:a16="http://schemas.microsoft.com/office/drawing/2014/main" xmlns="" val="20001"/>
                    </a:ext>
                  </a:extLst>
                </a:gridCol>
              </a:tblGrid>
              <a:tr h="370840">
                <a:tc>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a:solidFill>
                            <a:schemeClr val="bg1"/>
                          </a:solidFill>
                          <a:latin typeface="+mj-lt"/>
                        </a:rPr>
                        <a:t>Non-RI Benchmark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411480">
                <a:tc rowSpan="5">
                  <a:txBody>
                    <a:bodyPr/>
                    <a:lstStyle/>
                    <a:p>
                      <a:r>
                        <a:rPr lang="en-US" sz="1600" dirty="0">
                          <a:solidFill>
                            <a:schemeClr val="tx1"/>
                          </a:solidFill>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solidFill>
                            <a:schemeClr val="tx1"/>
                          </a:solidFill>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53%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58%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Screening for Clinical Depression and Follow-Up Plan</a:t>
                      </a:r>
                      <a:r>
                        <a:rPr lang="en-US" sz="1600" b="1" dirty="0">
                          <a:solidFill>
                            <a:schemeClr val="tx1"/>
                          </a:solidFill>
                          <a:latin typeface="+mj-lt"/>
                        </a:rPr>
                        <a: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Tobacco Use: Screening and Cessation Intervention</a:t>
                      </a:r>
                      <a:r>
                        <a:rPr lang="en-US" sz="1600" b="1" dirty="0">
                          <a:solidFill>
                            <a:schemeClr val="tx1"/>
                          </a:solidFill>
                          <a:latin typeface="+mj-lt"/>
                        </a:rPr>
                        <a: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462738">
                <a:tc rowSpan="2">
                  <a:txBody>
                    <a:bodyPr/>
                    <a:lstStyle/>
                    <a:p>
                      <a:r>
                        <a:rPr lang="en-US" sz="1600" dirty="0">
                          <a:solidFill>
                            <a:schemeClr val="tx1"/>
                          </a:solidFill>
                          <a:latin typeface="+mj-lt"/>
                        </a:rPr>
                        <a:t>Pediatric</a:t>
                      </a:r>
                      <a:r>
                        <a:rPr lang="en-US" sz="1600" baseline="0" dirty="0">
                          <a:solidFill>
                            <a:schemeClr val="tx1"/>
                          </a:solidFill>
                          <a:latin typeface="+mj-lt"/>
                        </a:rPr>
                        <a:t> Measures</a:t>
                      </a:r>
                      <a:endParaRPr lang="en-US" sz="1600" dirty="0">
                        <a:solidFill>
                          <a:schemeClr val="tx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j-lt"/>
                        </a:rPr>
                        <a:t>Developmental Screening</a:t>
                      </a:r>
                      <a:r>
                        <a:rPr lang="en-US" sz="1600" baseline="0" dirty="0">
                          <a:solidFill>
                            <a:schemeClr val="tx1"/>
                          </a:solidFill>
                          <a:latin typeface="+mj-lt"/>
                        </a:rPr>
                        <a:t> in the First Three Years of Life</a:t>
                      </a:r>
                      <a:r>
                        <a:rPr lang="en-US" sz="1600" b="1" baseline="0" dirty="0">
                          <a:solidFill>
                            <a:schemeClr val="tx1"/>
                          </a:solidFill>
                          <a:latin typeface="+mj-lt"/>
                        </a:rPr>
                        <a:t>*</a:t>
                      </a:r>
                      <a:endParaRPr lang="en-US" sz="1600" b="1" dirty="0">
                        <a:solidFill>
                          <a:schemeClr val="tx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16%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6"/>
                  </a:ext>
                </a:extLst>
              </a:tr>
              <a:tr h="37084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j-lt"/>
                        </a:rPr>
                        <a:t>Well Child Counseling: Weight Assessment and Counseling</a:t>
                      </a:r>
                      <a:r>
                        <a:rPr lang="en-US" sz="1600" baseline="0" dirty="0">
                          <a:solidFill>
                            <a:schemeClr val="tx1"/>
                          </a:solidFill>
                          <a:latin typeface="+mj-lt"/>
                        </a:rPr>
                        <a:t> for Nutrition and Physical Activity</a:t>
                      </a:r>
                      <a:endParaRPr lang="en-US" sz="1600" dirty="0">
                        <a:solidFill>
                          <a:schemeClr val="tx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62%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19</a:t>
            </a:fld>
            <a:endParaRPr lang="en-US" dirty="0"/>
          </a:p>
        </p:txBody>
      </p:sp>
      <p:sp>
        <p:nvSpPr>
          <p:cNvPr id="8" name="Content Placeholder 2"/>
          <p:cNvSpPr>
            <a:spLocks noGrp="1"/>
          </p:cNvSpPr>
          <p:nvPr>
            <p:ph idx="1"/>
          </p:nvPr>
        </p:nvSpPr>
        <p:spPr>
          <a:xfrm>
            <a:off x="1097280" y="5777793"/>
            <a:ext cx="10058400" cy="301451"/>
          </a:xfrm>
        </p:spPr>
        <p:txBody>
          <a:bodyPr>
            <a:normAutofit/>
          </a:bodyPr>
          <a:lstStyle/>
          <a:p>
            <a:pPr marL="0" indent="0">
              <a:buNone/>
            </a:pPr>
            <a:r>
              <a:rPr lang="en-US" sz="1400" dirty="0"/>
              <a:t>*Indicates a Non-HEDIS measure.</a:t>
            </a:r>
          </a:p>
        </p:txBody>
      </p:sp>
    </p:spTree>
    <p:extLst>
      <p:ext uri="{BB962C8B-B14F-4D97-AF65-F5344CB8AC3E}">
        <p14:creationId xmlns:p14="http://schemas.microsoft.com/office/powerpoint/2010/main" val="2058059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537" y="286603"/>
            <a:ext cx="10058400" cy="1450757"/>
          </a:xfrm>
        </p:spPr>
        <p:txBody>
          <a:bodyPr/>
          <a:lstStyle/>
          <a:p>
            <a:r>
              <a:rPr lang="en-US" dirty="0"/>
              <a:t>  Agenda</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sz="3000" dirty="0" smtClean="0"/>
          </a:p>
          <a:p>
            <a:pPr marL="514350" indent="-514350">
              <a:buFont typeface="+mj-lt"/>
              <a:buAutoNum type="arabicPeriod"/>
            </a:pPr>
            <a:r>
              <a:rPr lang="en-US" sz="3000" dirty="0" smtClean="0"/>
              <a:t>Overview of OHIC Affordability Standards Initiatives + Opportunities for Collaboration in 2017</a:t>
            </a:r>
            <a:endParaRPr lang="en-US" sz="3000" dirty="0"/>
          </a:p>
          <a:p>
            <a:pPr marL="514350" indent="-514350">
              <a:buFont typeface="+mj-lt"/>
              <a:buAutoNum type="arabicPeriod"/>
            </a:pPr>
            <a:r>
              <a:rPr lang="en-US" sz="3000" dirty="0" smtClean="0"/>
              <a:t>Results of Year 1 PCMH Reporting</a:t>
            </a:r>
            <a:endParaRPr lang="en-US" sz="3000" dirty="0"/>
          </a:p>
          <a:p>
            <a:pPr marL="514350" indent="-514350">
              <a:buFont typeface="+mj-lt"/>
              <a:buAutoNum type="arabicPeriod"/>
            </a:pPr>
            <a:r>
              <a:rPr lang="en-US" sz="3000" dirty="0" smtClean="0"/>
              <a:t>Discussion &amp; Questions</a:t>
            </a:r>
            <a:endParaRPr lang="en-US" sz="3000"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a:t>
            </a:fld>
            <a:endParaRPr lang="en-US" dirty="0"/>
          </a:p>
        </p:txBody>
      </p:sp>
    </p:spTree>
    <p:extLst>
      <p:ext uri="{BB962C8B-B14F-4D97-AF65-F5344CB8AC3E}">
        <p14:creationId xmlns:p14="http://schemas.microsoft.com/office/powerpoint/2010/main" val="1055758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3463"/>
            <a:ext cx="10058400" cy="1453896"/>
          </a:xfrm>
        </p:spPr>
        <p:txBody>
          <a:bodyPr/>
          <a:lstStyle/>
          <a:p>
            <a:r>
              <a:rPr lang="en-US" dirty="0"/>
              <a:t>Performance of Practices Submitting Data to OHIC</a:t>
            </a:r>
          </a:p>
        </p:txBody>
      </p:sp>
      <p:graphicFrame>
        <p:nvGraphicFramePr>
          <p:cNvPr id="6" name="Table 5"/>
          <p:cNvGraphicFramePr>
            <a:graphicFrameLocks noGrp="1"/>
          </p:cNvGraphicFramePr>
          <p:nvPr>
            <p:extLst>
              <p:ext uri="{D42A27DB-BD31-4B8C-83A1-F6EECF244321}">
                <p14:modId xmlns:p14="http://schemas.microsoft.com/office/powerpoint/2010/main" val="2197638238"/>
              </p:ext>
            </p:extLst>
          </p:nvPr>
        </p:nvGraphicFramePr>
        <p:xfrm>
          <a:off x="1097280" y="1847088"/>
          <a:ext cx="9052560" cy="4106909"/>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45720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661064650"/>
                    </a:ext>
                  </a:extLst>
                </a:gridCol>
                <a:gridCol w="1920240">
                  <a:extLst>
                    <a:ext uri="{9D8B030D-6E8A-4147-A177-3AD203B41FA5}">
                      <a16:colId xmlns:a16="http://schemas.microsoft.com/office/drawing/2014/main" xmlns="" val="20001"/>
                    </a:ext>
                  </a:extLst>
                </a:gridCol>
              </a:tblGrid>
              <a:tr h="822960">
                <a:tc>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Number of Practices</a:t>
                      </a:r>
                      <a:r>
                        <a:rPr lang="en-US" sz="1600" b="1" i="0" kern="1200" baseline="0" dirty="0">
                          <a:solidFill>
                            <a:schemeClr val="bg1"/>
                          </a:solidFill>
                          <a:latin typeface="+mj-lt"/>
                          <a:ea typeface="+mn-ea"/>
                          <a:cs typeface="+mn-cs"/>
                        </a:rPr>
                        <a:t> Reporting (N)</a:t>
                      </a:r>
                      <a:endParaRPr lang="en-US" sz="1600" b="1" i="0"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Practices</a:t>
                      </a:r>
                      <a:r>
                        <a:rPr lang="en-US" sz="1600" b="1" kern="1200" baseline="0" dirty="0">
                          <a:solidFill>
                            <a:schemeClr val="bg1"/>
                          </a:solidFill>
                          <a:latin typeface="+mj-lt"/>
                          <a:ea typeface="+mn-ea"/>
                          <a:cs typeface="+mn-cs"/>
                        </a:rPr>
                        <a:t> Performing at or above </a:t>
                      </a:r>
                      <a:r>
                        <a:rPr lang="en-US" sz="1600" b="1" i="0" kern="1200" dirty="0">
                          <a:solidFill>
                            <a:schemeClr val="bg1"/>
                          </a:solidFill>
                          <a:latin typeface="+mj-lt"/>
                          <a:ea typeface="+mn-ea"/>
                          <a:cs typeface="+mn-cs"/>
                        </a:rPr>
                        <a:t>Non-RI Benchmark</a:t>
                      </a: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409927">
                <a:tc rowSpan="5">
                  <a:txBody>
                    <a:bodyPr/>
                    <a:lstStyle/>
                    <a:p>
                      <a:r>
                        <a:rPr lang="en-US" sz="1600" dirty="0">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97%</a:t>
                      </a:r>
                    </a:p>
                    <a:p>
                      <a:pPr algn="ctr" fontAlgn="b"/>
                      <a:r>
                        <a:rPr lang="en-US" sz="1100" b="0" i="0" u="none" strike="noStrike" dirty="0">
                          <a:solidFill>
                            <a:schemeClr val="tx1"/>
                          </a:solidFill>
                          <a:effectLst/>
                          <a:latin typeface="+mj-lt"/>
                        </a:rPr>
                        <a:t>(n=102)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89%</a:t>
                      </a:r>
                    </a:p>
                    <a:p>
                      <a:pPr algn="ctr" fontAlgn="b"/>
                      <a:r>
                        <a:rPr lang="en-US" sz="1100" b="0" i="0" u="none" strike="noStrike" dirty="0">
                          <a:solidFill>
                            <a:schemeClr val="tx1"/>
                          </a:solidFill>
                          <a:effectLst/>
                          <a:latin typeface="+mj-lt"/>
                        </a:rPr>
                        <a:t>(n=93)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09927">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97%</a:t>
                      </a:r>
                    </a:p>
                    <a:p>
                      <a:pPr algn="ctr" fontAlgn="b"/>
                      <a:r>
                        <a:rPr lang="en-US" sz="1100" b="0" i="0" u="none" strike="noStrike" dirty="0">
                          <a:solidFill>
                            <a:schemeClr val="tx1"/>
                          </a:solidFill>
                          <a:effectLst/>
                          <a:latin typeface="+mj-lt"/>
                        </a:rPr>
                        <a:t>(n=102)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Screening for Clinical Depression and Follow-Up Plan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88%</a:t>
                      </a:r>
                    </a:p>
                    <a:p>
                      <a:pPr algn="ctr" fontAlgn="b"/>
                      <a:r>
                        <a:rPr lang="en-US" sz="1100" b="0" i="0" u="none" strike="noStrike" dirty="0">
                          <a:solidFill>
                            <a:schemeClr val="tx1"/>
                          </a:solidFill>
                          <a:effectLst/>
                          <a:latin typeface="+mj-lt"/>
                        </a:rPr>
                        <a:t>(n=91)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Tobacco Use: Screening and Cessation Intervention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72%</a:t>
                      </a:r>
                    </a:p>
                    <a:p>
                      <a:pPr algn="ctr" fontAlgn="b"/>
                      <a:r>
                        <a:rPr lang="en-US" sz="1100" b="0" i="0" u="none" strike="noStrike" dirty="0">
                          <a:solidFill>
                            <a:schemeClr val="tx1"/>
                          </a:solidFill>
                          <a:effectLst/>
                          <a:latin typeface="+mj-lt"/>
                        </a:rPr>
                        <a:t>(n=75)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585060">
                <a:tc rowSpan="2">
                  <a:txBody>
                    <a:bodyPr/>
                    <a:lstStyle/>
                    <a:p>
                      <a:r>
                        <a:rPr lang="en-US" sz="1600" dirty="0">
                          <a:latin typeface="+mj-lt"/>
                        </a:rPr>
                        <a:t>Pediatric</a:t>
                      </a:r>
                      <a:r>
                        <a:rPr lang="en-US" sz="1600" baseline="0" dirty="0">
                          <a:latin typeface="+mj-lt"/>
                        </a:rPr>
                        <a:t> Measures</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Developmental Screening</a:t>
                      </a:r>
                      <a:r>
                        <a:rPr lang="en-US" sz="1600" baseline="0" dirty="0">
                          <a:latin typeface="+mj-lt"/>
                        </a:rPr>
                        <a:t> in the First Three Years of Life</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21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500" b="0" i="0" u="none" strike="noStrike" dirty="0">
                          <a:solidFill>
                            <a:schemeClr val="tx1"/>
                          </a:solidFill>
                          <a:effectLst/>
                          <a:latin typeface="+mj-lt"/>
                        </a:rPr>
                        <a:t>90%</a:t>
                      </a:r>
                    </a:p>
                    <a:p>
                      <a:pPr algn="ctr" fontAlgn="b"/>
                      <a:r>
                        <a:rPr lang="en-US" sz="1100" b="0" i="0" u="none" strike="noStrike" dirty="0">
                          <a:solidFill>
                            <a:schemeClr val="tx1"/>
                          </a:solidFill>
                          <a:effectLst/>
                          <a:latin typeface="+mj-lt"/>
                        </a:rPr>
                        <a:t>(n=19)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6"/>
                  </a:ext>
                </a:extLst>
              </a:tr>
              <a:tr h="58506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Well Child Counseling: Weight Assessment and Counseling</a:t>
                      </a:r>
                      <a:r>
                        <a:rPr lang="en-US" sz="1600" baseline="0" dirty="0">
                          <a:latin typeface="+mj-lt"/>
                        </a:rPr>
                        <a:t> for Nutrition and Physical Activity</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21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500" b="0" i="0" u="none" strike="noStrike" dirty="0">
                          <a:solidFill>
                            <a:schemeClr val="tx1"/>
                          </a:solidFill>
                          <a:effectLst/>
                          <a:latin typeface="+mj-lt"/>
                        </a:rPr>
                        <a:t>81%</a:t>
                      </a:r>
                    </a:p>
                    <a:p>
                      <a:pPr algn="ctr" fontAlgn="b"/>
                      <a:r>
                        <a:rPr lang="en-US" sz="1100" b="0" i="0" u="none" strike="noStrike" dirty="0">
                          <a:solidFill>
                            <a:schemeClr val="tx1"/>
                          </a:solidFill>
                          <a:effectLst/>
                          <a:latin typeface="+mj-lt"/>
                        </a:rPr>
                        <a:t>(n=17)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20</a:t>
            </a:fld>
            <a:endParaRPr lang="en-US" dirty="0"/>
          </a:p>
        </p:txBody>
      </p:sp>
    </p:spTree>
    <p:extLst>
      <p:ext uri="{BB962C8B-B14F-4D97-AF65-F5344CB8AC3E}">
        <p14:creationId xmlns:p14="http://schemas.microsoft.com/office/powerpoint/2010/main" val="1849781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3464"/>
            <a:ext cx="10058400" cy="1450757"/>
          </a:xfrm>
        </p:spPr>
        <p:txBody>
          <a:bodyPr/>
          <a:lstStyle/>
          <a:p>
            <a:r>
              <a:rPr lang="en-US" dirty="0"/>
              <a:t>CTC-RI Practice Performance</a:t>
            </a:r>
          </a:p>
        </p:txBody>
      </p:sp>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21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40557037"/>
              </p:ext>
            </p:extLst>
          </p:nvPr>
        </p:nvGraphicFramePr>
        <p:xfrm>
          <a:off x="1097280" y="1847088"/>
          <a:ext cx="9784080" cy="3954509"/>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4572000">
                  <a:extLst>
                    <a:ext uri="{9D8B030D-6E8A-4147-A177-3AD203B41FA5}">
                      <a16:colId xmlns:a16="http://schemas.microsoft.com/office/drawing/2014/main" xmlns="" val="20000"/>
                    </a:ext>
                  </a:extLst>
                </a:gridCol>
                <a:gridCol w="731520">
                  <a:extLst>
                    <a:ext uri="{9D8B030D-6E8A-4147-A177-3AD203B41FA5}">
                      <a16:colId xmlns:a16="http://schemas.microsoft.com/office/drawing/2014/main" xmlns="" val="661064650"/>
                    </a:ext>
                  </a:extLst>
                </a:gridCol>
                <a:gridCol w="1280160">
                  <a:extLst>
                    <a:ext uri="{9D8B030D-6E8A-4147-A177-3AD203B41FA5}">
                      <a16:colId xmlns:a16="http://schemas.microsoft.com/office/drawing/2014/main" xmlns="" val="20001"/>
                    </a:ext>
                  </a:extLst>
                </a:gridCol>
                <a:gridCol w="731520">
                  <a:extLst>
                    <a:ext uri="{9D8B030D-6E8A-4147-A177-3AD203B41FA5}">
                      <a16:colId xmlns:a16="http://schemas.microsoft.com/office/drawing/2014/main" xmlns="" val="3705431640"/>
                    </a:ext>
                  </a:extLst>
                </a:gridCol>
                <a:gridCol w="1280160">
                  <a:extLst>
                    <a:ext uri="{9D8B030D-6E8A-4147-A177-3AD203B41FA5}">
                      <a16:colId xmlns:a16="http://schemas.microsoft.com/office/drawing/2014/main" xmlns="" val="2441786240"/>
                    </a:ext>
                  </a:extLst>
                </a:gridCol>
              </a:tblGrid>
              <a:tr h="0">
                <a:tc rowSpan="2">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CTC-RI Practices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Non</a:t>
                      </a:r>
                      <a:r>
                        <a:rPr lang="en-US" sz="1600" b="1" kern="1200" baseline="0" dirty="0">
                          <a:solidFill>
                            <a:schemeClr val="bg1"/>
                          </a:solidFill>
                          <a:latin typeface="+mj-lt"/>
                          <a:ea typeface="+mn-ea"/>
                          <a:cs typeface="+mn-cs"/>
                        </a:rPr>
                        <a:t>-CTC-RI Practices</a:t>
                      </a: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0">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20999407"/>
                  </a:ext>
                </a:extLst>
              </a:tr>
              <a:tr h="409927">
                <a:tc rowSpan="5">
                  <a:txBody>
                    <a:bodyPr/>
                    <a:lstStyle/>
                    <a:p>
                      <a:r>
                        <a:rPr lang="en-US" sz="1600" dirty="0">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69%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66%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09927">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Screening for Clinical Depression and Follow-Up Plan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80%</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Tobacco Use: Screening and Cessation Intervention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585060">
                <a:tc rowSpan="2">
                  <a:txBody>
                    <a:bodyPr/>
                    <a:lstStyle/>
                    <a:p>
                      <a:r>
                        <a:rPr lang="en-US" sz="1600" dirty="0">
                          <a:latin typeface="+mj-lt"/>
                        </a:rPr>
                        <a:t>Pediatric</a:t>
                      </a:r>
                      <a:r>
                        <a:rPr lang="en-US" sz="1600" baseline="0" dirty="0">
                          <a:latin typeface="+mj-lt"/>
                        </a:rPr>
                        <a:t> Measures</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Developmental Screening</a:t>
                      </a:r>
                      <a:r>
                        <a:rPr lang="en-US" sz="1600" baseline="0" dirty="0">
                          <a:latin typeface="+mj-lt"/>
                        </a:rPr>
                        <a:t> in the First Three Years of Life</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58%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13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6"/>
                  </a:ext>
                </a:extLst>
              </a:tr>
              <a:tr h="58506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Well Child Counseling: Weight Assessment and Counseling</a:t>
                      </a:r>
                      <a:r>
                        <a:rPr lang="en-US" sz="1600" baseline="0" dirty="0">
                          <a:latin typeface="+mj-lt"/>
                        </a:rPr>
                        <a:t> for Nutrition and Physical Activity</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13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92%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513666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3464"/>
            <a:ext cx="10058400" cy="1453896"/>
          </a:xfrm>
        </p:spPr>
        <p:txBody>
          <a:bodyPr/>
          <a:lstStyle/>
          <a:p>
            <a:r>
              <a:rPr lang="en-US" dirty="0"/>
              <a:t>FQHC Performance</a:t>
            </a:r>
          </a:p>
        </p:txBody>
      </p:sp>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22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36552502"/>
              </p:ext>
            </p:extLst>
          </p:nvPr>
        </p:nvGraphicFramePr>
        <p:xfrm>
          <a:off x="1097280" y="1847088"/>
          <a:ext cx="9784080" cy="2784389"/>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4572000">
                  <a:extLst>
                    <a:ext uri="{9D8B030D-6E8A-4147-A177-3AD203B41FA5}">
                      <a16:colId xmlns:a16="http://schemas.microsoft.com/office/drawing/2014/main" xmlns="" val="20000"/>
                    </a:ext>
                  </a:extLst>
                </a:gridCol>
                <a:gridCol w="731520">
                  <a:extLst>
                    <a:ext uri="{9D8B030D-6E8A-4147-A177-3AD203B41FA5}">
                      <a16:colId xmlns:a16="http://schemas.microsoft.com/office/drawing/2014/main" xmlns="" val="661064650"/>
                    </a:ext>
                  </a:extLst>
                </a:gridCol>
                <a:gridCol w="1280160">
                  <a:extLst>
                    <a:ext uri="{9D8B030D-6E8A-4147-A177-3AD203B41FA5}">
                      <a16:colId xmlns:a16="http://schemas.microsoft.com/office/drawing/2014/main" xmlns="" val="20001"/>
                    </a:ext>
                  </a:extLst>
                </a:gridCol>
                <a:gridCol w="731520">
                  <a:extLst>
                    <a:ext uri="{9D8B030D-6E8A-4147-A177-3AD203B41FA5}">
                      <a16:colId xmlns:a16="http://schemas.microsoft.com/office/drawing/2014/main" xmlns="" val="3705431640"/>
                    </a:ext>
                  </a:extLst>
                </a:gridCol>
                <a:gridCol w="1280160">
                  <a:extLst>
                    <a:ext uri="{9D8B030D-6E8A-4147-A177-3AD203B41FA5}">
                      <a16:colId xmlns:a16="http://schemas.microsoft.com/office/drawing/2014/main" xmlns="" val="2441786240"/>
                    </a:ext>
                  </a:extLst>
                </a:gridCol>
              </a:tblGrid>
              <a:tr h="0">
                <a:tc rowSpan="2">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FQHC</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Non-FQHC</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0">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20999407"/>
                  </a:ext>
                </a:extLst>
              </a:tr>
              <a:tr h="409927">
                <a:tc rowSpan="5">
                  <a:txBody>
                    <a:bodyPr/>
                    <a:lstStyle/>
                    <a:p>
                      <a:r>
                        <a:rPr lang="en-US" sz="1600" dirty="0">
                          <a:solidFill>
                            <a:schemeClr val="tx1"/>
                          </a:solidFill>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solidFill>
                            <a:schemeClr val="tx1"/>
                          </a:solidFill>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66%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71%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09927">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77%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Screening for Clinical Depression and Follow-Up Plan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Tobacco Use: Screening and Cessation Intervention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9" name="Content Placeholder 2"/>
          <p:cNvSpPr>
            <a:spLocks noGrp="1"/>
          </p:cNvSpPr>
          <p:nvPr>
            <p:ph idx="1"/>
          </p:nvPr>
        </p:nvSpPr>
        <p:spPr>
          <a:xfrm>
            <a:off x="1097280" y="4933738"/>
            <a:ext cx="10058400" cy="301451"/>
          </a:xfrm>
        </p:spPr>
        <p:txBody>
          <a:bodyPr>
            <a:normAutofit/>
          </a:bodyPr>
          <a:lstStyle/>
          <a:p>
            <a:pPr marL="0" indent="0">
              <a:buNone/>
            </a:pPr>
            <a:r>
              <a:rPr lang="en-US" sz="1400" dirty="0"/>
              <a:t>Note: Pediatric measures were excluded from this analysis because there were only two FHQCs that reported on the measures.</a:t>
            </a:r>
          </a:p>
        </p:txBody>
      </p:sp>
    </p:spTree>
    <p:extLst>
      <p:ext uri="{BB962C8B-B14F-4D97-AF65-F5344CB8AC3E}">
        <p14:creationId xmlns:p14="http://schemas.microsoft.com/office/powerpoint/2010/main" val="115304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Integrity Concerns</a:t>
            </a:r>
          </a:p>
        </p:txBody>
      </p:sp>
      <p:sp>
        <p:nvSpPr>
          <p:cNvPr id="3" name="Content Placeholder 2"/>
          <p:cNvSpPr>
            <a:spLocks noGrp="1"/>
          </p:cNvSpPr>
          <p:nvPr>
            <p:ph idx="1"/>
          </p:nvPr>
        </p:nvSpPr>
        <p:spPr>
          <a:xfrm>
            <a:off x="508000" y="1447800"/>
            <a:ext cx="10668000" cy="4114800"/>
          </a:xfrm>
        </p:spPr>
        <p:txBody>
          <a:bodyPr/>
          <a:lstStyle/>
          <a:p>
            <a:endParaRPr lang="en-US" sz="1000" dirty="0"/>
          </a:p>
          <a:p>
            <a:pPr lvl="1"/>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47622299"/>
              </p:ext>
            </p:extLst>
          </p:nvPr>
        </p:nvGraphicFramePr>
        <p:xfrm>
          <a:off x="1097280" y="1847088"/>
          <a:ext cx="9591040" cy="3496129"/>
        </p:xfrm>
        <a:graphic>
          <a:graphicData uri="http://schemas.openxmlformats.org/drawingml/2006/table">
            <a:tbl>
              <a:tblPr firstRow="1" bandRow="1">
                <a:tableStyleId>{2D5ABB26-0587-4C30-8999-92F81FD0307C}</a:tableStyleId>
              </a:tblPr>
              <a:tblGrid>
                <a:gridCol w="2194560">
                  <a:extLst>
                    <a:ext uri="{9D8B030D-6E8A-4147-A177-3AD203B41FA5}">
                      <a16:colId xmlns:a16="http://schemas.microsoft.com/office/drawing/2014/main" xmlns="" val="20000"/>
                    </a:ext>
                  </a:extLst>
                </a:gridCol>
                <a:gridCol w="7396480">
                  <a:extLst>
                    <a:ext uri="{9D8B030D-6E8A-4147-A177-3AD203B41FA5}">
                      <a16:colId xmlns:a16="http://schemas.microsoft.com/office/drawing/2014/main" xmlns="" val="661064650"/>
                    </a:ext>
                  </a:extLst>
                </a:gridCol>
              </a:tblGrid>
              <a:tr h="390152">
                <a:tc>
                  <a:txBody>
                    <a:bodyPr/>
                    <a:lstStyle/>
                    <a:p>
                      <a:pPr algn="ctr"/>
                      <a:r>
                        <a:rPr lang="en-US" sz="1600" b="1" i="0" dirty="0">
                          <a:solidFill>
                            <a:schemeClr val="bg1"/>
                          </a:solidFill>
                          <a:latin typeface="+mj-lt"/>
                        </a:rPr>
                        <a:t>Type of Concern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Detail</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1227165">
                <a:tc>
                  <a:txBody>
                    <a:bodyPr/>
                    <a:lstStyle/>
                    <a:p>
                      <a:r>
                        <a:rPr lang="en-US" sz="1600" dirty="0">
                          <a:latin typeface="+mj-lt"/>
                        </a:rPr>
                        <a:t>Aberrant Rates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1 practice submitted a rate that was greater than 100%.</a:t>
                      </a:r>
                    </a:p>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9 practices submitted rates for a measure that were at or close to 0%.</a:t>
                      </a:r>
                    </a:p>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27 practices submitted rates that were noticeably lower than the median rate for that measure.</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199945">
                <a:tc>
                  <a:txBody>
                    <a:bodyPr/>
                    <a:lstStyle/>
                    <a:p>
                      <a:r>
                        <a:rPr lang="en-US" sz="1600" dirty="0">
                          <a:latin typeface="+mj-lt"/>
                        </a:rPr>
                        <a:t>Aberrant</a:t>
                      </a:r>
                      <a:r>
                        <a:rPr lang="en-US" sz="1600" baseline="0" dirty="0">
                          <a:latin typeface="+mj-lt"/>
                        </a:rPr>
                        <a:t> </a:t>
                      </a:r>
                      <a:r>
                        <a:rPr lang="en-US" sz="1600" dirty="0">
                          <a:latin typeface="+mj-lt"/>
                        </a:rPr>
                        <a:t>Denominators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3 practices submitted data for a measure where the denominator was less than 30.</a:t>
                      </a:r>
                    </a:p>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17 practices reported a denominator for “Adult BMI Assessment” that was noticeably different than that of “Tobacco Use: Screening and Cessation Intervention.” </a:t>
                      </a:r>
                    </a:p>
                    <a:p>
                      <a:pPr marL="640080" lvl="1"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This is notable because the denominators for both of these measures should be similar.</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573887">
                <a:tc>
                  <a:txBody>
                    <a:bodyPr/>
                    <a:lstStyle/>
                    <a:p>
                      <a:r>
                        <a:rPr lang="en-US" sz="1600" dirty="0">
                          <a:latin typeface="+mj-lt"/>
                        </a:rPr>
                        <a:t>Other</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2 practices submitted rates for both Adult and Pediatric measures, whereas 1 practice did not submit rates for any measures.</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6"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23</a:t>
            </a:fld>
            <a:endParaRPr lang="en-US" dirty="0"/>
          </a:p>
        </p:txBody>
      </p:sp>
    </p:spTree>
    <p:extLst>
      <p:ext uri="{BB962C8B-B14F-4D97-AF65-F5344CB8AC3E}">
        <p14:creationId xmlns:p14="http://schemas.microsoft.com/office/powerpoint/2010/main" val="1898616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Questions &amp; Discussion</a:t>
            </a:r>
            <a:endParaRPr lang="en-US" sz="6600"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76178" y="2181061"/>
            <a:ext cx="3137338" cy="1371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rebuchet MS" panose="020B0603020202020204" pitchFamily="34" charset="0"/>
              </a:rPr>
              <a:t>Setting Rates for Commercial Insurers</a:t>
            </a:r>
          </a:p>
        </p:txBody>
      </p:sp>
      <p:sp>
        <p:nvSpPr>
          <p:cNvPr id="8" name="Rounded Rectangle 7"/>
          <p:cNvSpPr/>
          <p:nvPr/>
        </p:nvSpPr>
        <p:spPr>
          <a:xfrm>
            <a:off x="4708633" y="2181061"/>
            <a:ext cx="3137338" cy="1371600"/>
          </a:xfrm>
          <a:prstGeom prst="round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rebuchet MS" panose="020B0603020202020204" pitchFamily="34" charset="0"/>
              </a:rPr>
              <a:t>Innovative Regulatory Approaches to Healthcare Reform</a:t>
            </a:r>
          </a:p>
        </p:txBody>
      </p:sp>
      <p:sp>
        <p:nvSpPr>
          <p:cNvPr id="9" name="TextBox 8"/>
          <p:cNvSpPr txBox="1"/>
          <p:nvPr/>
        </p:nvSpPr>
        <p:spPr>
          <a:xfrm>
            <a:off x="2438400" y="677912"/>
            <a:ext cx="7315200" cy="646331"/>
          </a:xfrm>
          <a:prstGeom prst="rect">
            <a:avLst/>
          </a:prstGeom>
          <a:noFill/>
        </p:spPr>
        <p:txBody>
          <a:bodyPr wrap="square" rtlCol="0">
            <a:spAutoFit/>
          </a:bodyPr>
          <a:lstStyle/>
          <a:p>
            <a:pPr algn="ctr"/>
            <a:r>
              <a:rPr lang="en-US" sz="3600" dirty="0">
                <a:solidFill>
                  <a:schemeClr val="tx1">
                    <a:lumMod val="65000"/>
                    <a:lumOff val="35000"/>
                  </a:schemeClr>
                </a:solidFill>
                <a:latin typeface="Trebuchet MS" panose="020B0603020202020204" pitchFamily="34" charset="0"/>
              </a:rPr>
              <a:t>OHIC Theory of Action</a:t>
            </a:r>
          </a:p>
        </p:txBody>
      </p:sp>
      <p:sp>
        <p:nvSpPr>
          <p:cNvPr id="10" name="Rounded Rectangle 9"/>
          <p:cNvSpPr/>
          <p:nvPr/>
        </p:nvSpPr>
        <p:spPr>
          <a:xfrm>
            <a:off x="5408461" y="4001492"/>
            <a:ext cx="1737682" cy="759690"/>
          </a:xfrm>
          <a:prstGeom prst="roundRect">
            <a:avLst>
              <a:gd name="adj" fmla="val 0"/>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Affordability Standards</a:t>
            </a:r>
          </a:p>
        </p:txBody>
      </p:sp>
      <p:sp>
        <p:nvSpPr>
          <p:cNvPr id="12" name="Rounded Rectangle 11"/>
          <p:cNvSpPr/>
          <p:nvPr/>
        </p:nvSpPr>
        <p:spPr>
          <a:xfrm>
            <a:off x="5556474" y="5162371"/>
            <a:ext cx="1441656" cy="1087406"/>
          </a:xfrm>
          <a:prstGeom prst="roundRect">
            <a:avLst>
              <a:gd name="adj"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Payment Reform</a:t>
            </a:r>
          </a:p>
        </p:txBody>
      </p:sp>
      <p:sp>
        <p:nvSpPr>
          <p:cNvPr id="14" name="Rounded Rectangle 13"/>
          <p:cNvSpPr/>
          <p:nvPr/>
        </p:nvSpPr>
        <p:spPr>
          <a:xfrm>
            <a:off x="1104919" y="4192009"/>
            <a:ext cx="2279855" cy="1087817"/>
          </a:xfrm>
          <a:prstGeom prst="roundRect">
            <a:avLst>
              <a:gd name="adj" fmla="val 0"/>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Compliance with State &amp; Federal Statute &amp; Regulation</a:t>
            </a:r>
          </a:p>
        </p:txBody>
      </p:sp>
      <p:sp>
        <p:nvSpPr>
          <p:cNvPr id="15" name="Rounded Rectangle 14"/>
          <p:cNvSpPr/>
          <p:nvPr/>
        </p:nvSpPr>
        <p:spPr>
          <a:xfrm>
            <a:off x="9372557" y="1433512"/>
            <a:ext cx="1737682" cy="799778"/>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95000"/>
                  </a:schemeClr>
                </a:solidFill>
                <a:latin typeface="Trebuchet MS" panose="020B0603020202020204" pitchFamily="34" charset="0"/>
              </a:rPr>
              <a:t>Smarter Spending</a:t>
            </a:r>
          </a:p>
        </p:txBody>
      </p:sp>
      <p:sp>
        <p:nvSpPr>
          <p:cNvPr id="16" name="Rounded Rectangle 15"/>
          <p:cNvSpPr/>
          <p:nvPr/>
        </p:nvSpPr>
        <p:spPr>
          <a:xfrm>
            <a:off x="9372557" y="2507869"/>
            <a:ext cx="1737682" cy="729481"/>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95000"/>
                  </a:schemeClr>
                </a:solidFill>
                <a:latin typeface="Trebuchet MS" panose="020B0603020202020204" pitchFamily="34" charset="0"/>
              </a:rPr>
              <a:t>Better Care</a:t>
            </a:r>
          </a:p>
        </p:txBody>
      </p:sp>
      <p:sp>
        <p:nvSpPr>
          <p:cNvPr id="17" name="Rounded Rectangle 16"/>
          <p:cNvSpPr/>
          <p:nvPr/>
        </p:nvSpPr>
        <p:spPr>
          <a:xfrm>
            <a:off x="9372557" y="3501006"/>
            <a:ext cx="1737682" cy="739829"/>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95000"/>
                  </a:schemeClr>
                </a:solidFill>
                <a:latin typeface="Trebuchet MS" panose="020B0603020202020204" pitchFamily="34" charset="0"/>
              </a:rPr>
              <a:t>Healthier Population</a:t>
            </a:r>
          </a:p>
        </p:txBody>
      </p:sp>
      <p:sp>
        <p:nvSpPr>
          <p:cNvPr id="13" name="Rounded Rectangle 12"/>
          <p:cNvSpPr/>
          <p:nvPr/>
        </p:nvSpPr>
        <p:spPr>
          <a:xfrm>
            <a:off x="7198273" y="5163199"/>
            <a:ext cx="1441656" cy="1087406"/>
          </a:xfrm>
          <a:prstGeom prst="roundRect">
            <a:avLst>
              <a:gd name="adj"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Cost Growth Containment</a:t>
            </a:r>
          </a:p>
        </p:txBody>
      </p:sp>
      <p:sp>
        <p:nvSpPr>
          <p:cNvPr id="18" name="Rounded Rectangle 17"/>
          <p:cNvSpPr/>
          <p:nvPr/>
        </p:nvSpPr>
        <p:spPr>
          <a:xfrm>
            <a:off x="3914675" y="5162371"/>
            <a:ext cx="1441656" cy="1087406"/>
          </a:xfrm>
          <a:prstGeom prst="roundRect">
            <a:avLst>
              <a:gd name="adj"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Care Transformation</a:t>
            </a:r>
          </a:p>
        </p:txBody>
      </p:sp>
      <p:sp>
        <p:nvSpPr>
          <p:cNvPr id="25" name="Chevron 24"/>
          <p:cNvSpPr/>
          <p:nvPr/>
        </p:nvSpPr>
        <p:spPr>
          <a:xfrm>
            <a:off x="8411329" y="1555441"/>
            <a:ext cx="457200" cy="630621"/>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hevron 25"/>
          <p:cNvSpPr/>
          <p:nvPr/>
        </p:nvSpPr>
        <p:spPr>
          <a:xfrm>
            <a:off x="8411329" y="2551550"/>
            <a:ext cx="457200" cy="630621"/>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hevron 26"/>
          <p:cNvSpPr/>
          <p:nvPr/>
        </p:nvSpPr>
        <p:spPr>
          <a:xfrm>
            <a:off x="8411329" y="3545627"/>
            <a:ext cx="457200" cy="630621"/>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ross 28"/>
          <p:cNvSpPr/>
          <p:nvPr/>
        </p:nvSpPr>
        <p:spPr>
          <a:xfrm>
            <a:off x="4001992" y="2607305"/>
            <a:ext cx="518165" cy="519110"/>
          </a:xfrm>
          <a:prstGeom prst="plus">
            <a:avLst>
              <a:gd name="adj" fmla="val 3750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7" idx="2"/>
            <a:endCxn id="14" idx="0"/>
          </p:cNvCxnSpPr>
          <p:nvPr/>
        </p:nvCxnSpPr>
        <p:spPr>
          <a:xfrm>
            <a:off x="2244847" y="3552661"/>
            <a:ext cx="0" cy="639348"/>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2"/>
            <a:endCxn id="10" idx="0"/>
          </p:cNvCxnSpPr>
          <p:nvPr/>
        </p:nvCxnSpPr>
        <p:spPr>
          <a:xfrm>
            <a:off x="6277302" y="3552661"/>
            <a:ext cx="0" cy="448831"/>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0" idx="2"/>
            <a:endCxn id="18" idx="0"/>
          </p:cNvCxnSpPr>
          <p:nvPr/>
        </p:nvCxnSpPr>
        <p:spPr>
          <a:xfrm flipH="1">
            <a:off x="4635503" y="4761182"/>
            <a:ext cx="1641799" cy="401189"/>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0" idx="2"/>
            <a:endCxn id="12" idx="0"/>
          </p:cNvCxnSpPr>
          <p:nvPr/>
        </p:nvCxnSpPr>
        <p:spPr>
          <a:xfrm>
            <a:off x="6277302" y="4761182"/>
            <a:ext cx="0" cy="401189"/>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3" idx="0"/>
          </p:cNvCxnSpPr>
          <p:nvPr/>
        </p:nvCxnSpPr>
        <p:spPr>
          <a:xfrm>
            <a:off x="6277302" y="4761182"/>
            <a:ext cx="1641799" cy="402017"/>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28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708" y="286603"/>
            <a:ext cx="10384972" cy="1450757"/>
          </a:xfrm>
        </p:spPr>
        <p:txBody>
          <a:bodyPr/>
          <a:lstStyle/>
          <a:p>
            <a:r>
              <a:rPr lang="en-US" dirty="0" smtClean="0"/>
              <a:t>Affordability Standards Highlights to Date</a:t>
            </a:r>
            <a:endParaRPr lang="en-US" dirty="0"/>
          </a:p>
        </p:txBody>
      </p:sp>
      <p:sp>
        <p:nvSpPr>
          <p:cNvPr id="7" name="Text Placeholder 6"/>
          <p:cNvSpPr>
            <a:spLocks noGrp="1"/>
          </p:cNvSpPr>
          <p:nvPr>
            <p:ph type="body" idx="1"/>
          </p:nvPr>
        </p:nvSpPr>
        <p:spPr>
          <a:xfrm>
            <a:off x="783772" y="1832989"/>
            <a:ext cx="4937760" cy="736282"/>
          </a:xfrm>
          <a:solidFill>
            <a:schemeClr val="bg2"/>
          </a:solidFill>
        </p:spPr>
        <p:txBody>
          <a:bodyPr/>
          <a:lstStyle/>
          <a:p>
            <a:r>
              <a:rPr lang="en-US" dirty="0" smtClean="0"/>
              <a:t>Care transformation</a:t>
            </a:r>
            <a:endParaRPr lang="en-US" dirty="0"/>
          </a:p>
        </p:txBody>
      </p:sp>
      <p:sp>
        <p:nvSpPr>
          <p:cNvPr id="8" name="Content Placeholder 7"/>
          <p:cNvSpPr>
            <a:spLocks noGrp="1"/>
          </p:cNvSpPr>
          <p:nvPr>
            <p:ph sz="half" idx="2"/>
          </p:nvPr>
        </p:nvSpPr>
        <p:spPr>
          <a:xfrm>
            <a:off x="770708" y="2569272"/>
            <a:ext cx="4937760" cy="3286760"/>
          </a:xfrm>
        </p:spPr>
        <p:txBody>
          <a:bodyPr>
            <a:normAutofit lnSpcReduction="10000"/>
          </a:bodyPr>
          <a:lstStyle/>
          <a:p>
            <a:r>
              <a:rPr lang="en-US" dirty="0" smtClean="0"/>
              <a:t>Value-based PCMH definition that relies on NCQA recognition, clinical quality performance, and implementation of a standard set of cost management processes.</a:t>
            </a:r>
          </a:p>
          <a:p>
            <a:r>
              <a:rPr lang="en-US" dirty="0" smtClean="0"/>
              <a:t>By 2019 health insurers must have 80% of contracted primary care clinicians practicing in PCMHs.</a:t>
            </a:r>
          </a:p>
          <a:p>
            <a:r>
              <a:rPr lang="en-US" dirty="0" smtClean="0"/>
              <a:t>Practices that meet the 3-part PCMH definition qualify for a “sustainability” payment when included in insurer PCMH count.</a:t>
            </a:r>
          </a:p>
          <a:p>
            <a:endParaRPr lang="en-US" dirty="0"/>
          </a:p>
        </p:txBody>
      </p:sp>
      <p:sp>
        <p:nvSpPr>
          <p:cNvPr id="9" name="Text Placeholder 8"/>
          <p:cNvSpPr>
            <a:spLocks noGrp="1"/>
          </p:cNvSpPr>
          <p:nvPr>
            <p:ph type="body" sz="quarter" idx="3"/>
          </p:nvPr>
        </p:nvSpPr>
        <p:spPr>
          <a:xfrm>
            <a:off x="6518365" y="1859115"/>
            <a:ext cx="4937760" cy="736282"/>
          </a:xfrm>
          <a:solidFill>
            <a:schemeClr val="bg2"/>
          </a:solidFill>
        </p:spPr>
        <p:txBody>
          <a:bodyPr/>
          <a:lstStyle/>
          <a:p>
            <a:r>
              <a:rPr lang="en-US" dirty="0" smtClean="0"/>
              <a:t>Payment reform</a:t>
            </a:r>
            <a:endParaRPr lang="en-US" dirty="0"/>
          </a:p>
        </p:txBody>
      </p:sp>
      <p:sp>
        <p:nvSpPr>
          <p:cNvPr id="10" name="Content Placeholder 9"/>
          <p:cNvSpPr>
            <a:spLocks noGrp="1"/>
          </p:cNvSpPr>
          <p:nvPr>
            <p:ph sz="quarter" idx="4"/>
          </p:nvPr>
        </p:nvSpPr>
        <p:spPr>
          <a:xfrm>
            <a:off x="6492240" y="2569271"/>
            <a:ext cx="4937760" cy="3286760"/>
          </a:xfrm>
        </p:spPr>
        <p:txBody>
          <a:bodyPr/>
          <a:lstStyle/>
          <a:p>
            <a:r>
              <a:rPr lang="en-US" dirty="0" smtClean="0"/>
              <a:t>Annual targets for the percentage of medical payments that must be paid under an Alternative Payment Model (APM) - </a:t>
            </a:r>
            <a:r>
              <a:rPr lang="en-US" b="1" dirty="0" smtClean="0"/>
              <a:t>40% by 2017 and 50% by 2018</a:t>
            </a:r>
          </a:p>
          <a:p>
            <a:r>
              <a:rPr lang="en-US" dirty="0" smtClean="0"/>
              <a:t>Concerted effort to have total cost of care contracts migrate to greater risk sharing.</a:t>
            </a:r>
          </a:p>
          <a:p>
            <a:r>
              <a:rPr lang="en-US" dirty="0" smtClean="0"/>
              <a:t>Concerted effort to figure out the place of specialist providers in the world of population-based care. </a:t>
            </a:r>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4</a:t>
            </a:fld>
            <a:endParaRPr lang="en-US" dirty="0"/>
          </a:p>
        </p:txBody>
      </p:sp>
      <p:sp>
        <p:nvSpPr>
          <p:cNvPr id="12" name="Plus 11"/>
          <p:cNvSpPr/>
          <p:nvPr/>
        </p:nvSpPr>
        <p:spPr>
          <a:xfrm>
            <a:off x="5643155" y="3331028"/>
            <a:ext cx="627017" cy="692332"/>
          </a:xfrm>
          <a:prstGeom prst="mathPlus">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2017 Care Transformation &amp; APM Initiatives – Opportunities for Collaboration</a:t>
            </a:r>
            <a:endParaRPr lang="en-US" dirty="0"/>
          </a:p>
        </p:txBody>
      </p:sp>
      <p:sp>
        <p:nvSpPr>
          <p:cNvPr id="3" name="Content Placeholder 2"/>
          <p:cNvSpPr>
            <a:spLocks noGrp="1"/>
          </p:cNvSpPr>
          <p:nvPr>
            <p:ph idx="1"/>
          </p:nvPr>
        </p:nvSpPr>
        <p:spPr/>
        <p:txBody>
          <a:bodyPr/>
          <a:lstStyle/>
          <a:p>
            <a:pPr marL="514350" lvl="0" indent="-514350">
              <a:buClr>
                <a:srgbClr val="1CADE4"/>
              </a:buClr>
              <a:buFont typeface="+mj-lt"/>
              <a:buAutoNum type="arabicPeriod"/>
            </a:pPr>
            <a:r>
              <a:rPr lang="en-US" sz="2800" dirty="0">
                <a:solidFill>
                  <a:prstClr val="black">
                    <a:lumMod val="75000"/>
                    <a:lumOff val="25000"/>
                  </a:prstClr>
                </a:solidFill>
              </a:rPr>
              <a:t>Identification and Outreach Strategy to Non-PCMH Small Primary Care </a:t>
            </a:r>
            <a:r>
              <a:rPr lang="en-US" sz="2800" dirty="0" smtClean="0">
                <a:solidFill>
                  <a:prstClr val="black">
                    <a:lumMod val="75000"/>
                    <a:lumOff val="25000"/>
                  </a:prstClr>
                </a:solidFill>
              </a:rPr>
              <a:t>Practices</a:t>
            </a:r>
          </a:p>
          <a:p>
            <a:pPr marL="514350" lvl="0" indent="-514350">
              <a:buClr>
                <a:srgbClr val="1CADE4"/>
              </a:buClr>
              <a:buFont typeface="+mj-lt"/>
              <a:buAutoNum type="arabicPeriod"/>
            </a:pPr>
            <a:r>
              <a:rPr lang="en-US" sz="2800" dirty="0" smtClean="0">
                <a:solidFill>
                  <a:prstClr val="black">
                    <a:lumMod val="75000"/>
                    <a:lumOff val="25000"/>
                  </a:prstClr>
                </a:solidFill>
              </a:rPr>
              <a:t>Primary Care Alternative Payment Model &amp; Clinical Processes Under APMs</a:t>
            </a:r>
          </a:p>
          <a:p>
            <a:pPr marL="514350" lvl="0" indent="-514350">
              <a:buClr>
                <a:srgbClr val="1CADE4"/>
              </a:buClr>
              <a:buFont typeface="+mj-lt"/>
              <a:buAutoNum type="arabicPeriod"/>
            </a:pPr>
            <a:r>
              <a:rPr lang="en-US" sz="2800" dirty="0" smtClean="0">
                <a:solidFill>
                  <a:prstClr val="black">
                    <a:lumMod val="75000"/>
                    <a:lumOff val="25000"/>
                  </a:prstClr>
                </a:solidFill>
              </a:rPr>
              <a:t>Evidenced-based Approaches for High Risk Patient Identification</a:t>
            </a:r>
          </a:p>
          <a:p>
            <a:pPr marL="514350" lvl="0" indent="-514350">
              <a:buClr>
                <a:srgbClr val="1CADE4"/>
              </a:buClr>
              <a:buFont typeface="+mj-lt"/>
              <a:buAutoNum type="arabicPeriod"/>
            </a:pPr>
            <a:r>
              <a:rPr lang="en-US" sz="2800" dirty="0" smtClean="0">
                <a:solidFill>
                  <a:prstClr val="black">
                    <a:lumMod val="75000"/>
                    <a:lumOff val="25000"/>
                  </a:prstClr>
                </a:solidFill>
              </a:rPr>
              <a:t>Pilot Cost Management Strategy Data Audit</a:t>
            </a:r>
          </a:p>
          <a:p>
            <a:pPr marL="514350" lvl="0" indent="-514350">
              <a:buClr>
                <a:srgbClr val="1CADE4"/>
              </a:buClr>
              <a:buFont typeface="+mj-lt"/>
              <a:buAutoNum type="arabicPeriod"/>
            </a:pPr>
            <a:r>
              <a:rPr lang="en-US" sz="2800" dirty="0" smtClean="0">
                <a:solidFill>
                  <a:prstClr val="black">
                    <a:lumMod val="75000"/>
                    <a:lumOff val="25000"/>
                  </a:prstClr>
                </a:solidFill>
              </a:rPr>
              <a:t>Specialist Engagement – Commonly Defined Episodes of Care</a:t>
            </a:r>
            <a:endParaRPr lang="en-US" sz="2600" dirty="0">
              <a:solidFill>
                <a:prstClr val="black">
                  <a:lumMod val="75000"/>
                  <a:lumOff val="25000"/>
                </a:prstClr>
              </a:solidFill>
            </a:endParaRPr>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5</a:t>
            </a:fld>
            <a:endParaRPr lang="en-US" dirty="0"/>
          </a:p>
        </p:txBody>
      </p:sp>
    </p:spTree>
    <p:extLst>
      <p:ext uri="{BB962C8B-B14F-4D97-AF65-F5344CB8AC3E}">
        <p14:creationId xmlns:p14="http://schemas.microsoft.com/office/powerpoint/2010/main" val="325041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Small Practice Engagement</a:t>
            </a:r>
            <a:endParaRPr lang="en-US" dirty="0"/>
          </a:p>
        </p:txBody>
      </p:sp>
      <p:sp>
        <p:nvSpPr>
          <p:cNvPr id="6" name="Text Placeholder 5"/>
          <p:cNvSpPr>
            <a:spLocks noGrp="1"/>
          </p:cNvSpPr>
          <p:nvPr>
            <p:ph idx="1"/>
          </p:nvPr>
        </p:nvSpPr>
        <p:spPr/>
        <p:txBody>
          <a:bodyPr>
            <a:normAutofit/>
          </a:bodyPr>
          <a:lstStyle/>
          <a:p>
            <a:pPr marL="0" indent="0">
              <a:buNone/>
            </a:pPr>
            <a:r>
              <a:rPr lang="en-US" sz="2800" dirty="0" smtClean="0"/>
              <a:t>Identification and Outreach Strategy to Non-PCMH Small Primary Care Practices</a:t>
            </a:r>
            <a:endParaRPr lang="en-US" sz="2600" dirty="0"/>
          </a:p>
          <a:p>
            <a:pPr marL="658368" lvl="1" indent="-457200">
              <a:buFont typeface="+mj-lt"/>
              <a:buAutoNum type="arabicPeriod"/>
            </a:pPr>
            <a:r>
              <a:rPr lang="en-US" sz="2400" dirty="0" smtClean="0"/>
              <a:t>Identify </a:t>
            </a:r>
            <a:r>
              <a:rPr lang="en-US" sz="2400" dirty="0"/>
              <a:t>non-participating practices and to the extent possible, confirm their specific reason(s) for non-engagement.  Among the identified practices, prioritize practices for transformation based on reason(s) for non-participation, and develop and implement a cooperative outreach strategy for engaging and supporting their practice transformation</a:t>
            </a:r>
            <a:r>
              <a:rPr lang="en-US" sz="2400" dirty="0" smtClean="0"/>
              <a:t>.</a:t>
            </a:r>
          </a:p>
          <a:p>
            <a:pPr marL="658368" lvl="1" indent="-457200">
              <a:buFont typeface="+mj-lt"/>
              <a:buAutoNum type="arabicPeriod"/>
            </a:pPr>
            <a:r>
              <a:rPr lang="en-US" sz="2400" dirty="0" smtClean="0"/>
              <a:t>Consider redrafting </a:t>
            </a:r>
            <a:r>
              <a:rPr lang="en-US" sz="2400" dirty="0"/>
              <a:t>PCMH standards for non-participating </a:t>
            </a:r>
            <a:r>
              <a:rPr lang="en-US" sz="2400" dirty="0" smtClean="0"/>
              <a:t>small practices </a:t>
            </a:r>
            <a:r>
              <a:rPr lang="en-US" sz="2400" dirty="0"/>
              <a:t>and develop eligibility criteria for the revised </a:t>
            </a:r>
            <a:r>
              <a:rPr lang="en-US" sz="2400" dirty="0" smtClean="0"/>
              <a:t>standards and </a:t>
            </a:r>
            <a:r>
              <a:rPr lang="en-US" sz="2400" dirty="0"/>
              <a:t>develop strategies with CTC-RI and RIQI for supporting practices through this transformation.</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APM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Primary </a:t>
            </a:r>
            <a:r>
              <a:rPr lang="en-US" sz="2800" dirty="0"/>
              <a:t>Care Alternative Payment Model &amp; Clinical Processes Under Alternative </a:t>
            </a:r>
            <a:r>
              <a:rPr lang="en-US" sz="2800" dirty="0" smtClean="0"/>
              <a:t>Payment</a:t>
            </a:r>
          </a:p>
          <a:p>
            <a:pPr marL="715518" lvl="1" indent="-514350">
              <a:buFont typeface="+mj-lt"/>
              <a:buAutoNum type="arabicPeriod"/>
            </a:pPr>
            <a:r>
              <a:rPr lang="en-US" sz="2400" dirty="0" smtClean="0"/>
              <a:t>OHIC will convene a work group of insurers and interested primary care organizations in January 2017.</a:t>
            </a:r>
          </a:p>
          <a:p>
            <a:pPr marL="715518" lvl="1" indent="-514350">
              <a:buFont typeface="+mj-lt"/>
              <a:buAutoNum type="arabicPeriod"/>
            </a:pPr>
            <a:r>
              <a:rPr lang="en-US" sz="2400" dirty="0" smtClean="0"/>
              <a:t>The work group will begin by defining the principles and objectives for the payment model.</a:t>
            </a:r>
          </a:p>
          <a:p>
            <a:pPr marL="715518" lvl="1" indent="-514350">
              <a:buFont typeface="+mj-lt"/>
              <a:buAutoNum type="arabicPeriod"/>
            </a:pPr>
            <a:r>
              <a:rPr lang="en-US" sz="2400" dirty="0" smtClean="0"/>
              <a:t>The payment model design work will begin with service-based definitions of primary care and will include study of the CPC+ Track 2 Hybrid Model.</a:t>
            </a:r>
          </a:p>
          <a:p>
            <a:pPr marL="715518" lvl="1" indent="-514350">
              <a:buFont typeface="+mj-lt"/>
              <a:buAutoNum type="arabicPeriod"/>
            </a:pPr>
            <a:r>
              <a:rPr lang="en-US" sz="2400" dirty="0" smtClean="0"/>
              <a:t>Work to be completed by June 30</a:t>
            </a:r>
            <a:r>
              <a:rPr lang="en-US" sz="2400" baseline="30000" dirty="0" smtClean="0"/>
              <a:t>th</a:t>
            </a:r>
            <a:r>
              <a:rPr lang="en-US" sz="2400" dirty="0" smtClean="0"/>
              <a:t>, 2017.</a:t>
            </a:r>
            <a:endParaRPr lang="en-US" sz="2400"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7</a:t>
            </a:fld>
            <a:endParaRPr lang="en-US" dirty="0"/>
          </a:p>
        </p:txBody>
      </p:sp>
    </p:spTree>
    <p:extLst>
      <p:ext uri="{BB962C8B-B14F-4D97-AF65-F5344CB8AC3E}">
        <p14:creationId xmlns:p14="http://schemas.microsoft.com/office/powerpoint/2010/main" val="286474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dirty="0" smtClean="0"/>
              <a:t>Results of Year 1 PCMH Reporting</a:t>
            </a:r>
            <a:endParaRPr lang="en-US" dirty="0"/>
          </a:p>
        </p:txBody>
      </p:sp>
      <p:sp>
        <p:nvSpPr>
          <p:cNvPr id="3" name="Text Placeholder 2"/>
          <p:cNvSpPr>
            <a:spLocks noGrp="1"/>
          </p:cNvSpPr>
          <p:nvPr>
            <p:ph type="body" idx="1"/>
          </p:nvPr>
        </p:nvSpPr>
        <p:spPr/>
        <p:txBody>
          <a:bodyPr/>
          <a:lstStyle/>
          <a:p>
            <a:r>
              <a:rPr lang="en-US" dirty="0" smtClean="0"/>
              <a:t>Cost management strategies &amp; clinical quality performance</a:t>
            </a:r>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Review of Data on Cost Management Strategies and Clinical Quality Performance</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u="sng" dirty="0"/>
              <a:t>Submission results</a:t>
            </a:r>
            <a:r>
              <a:rPr lang="en-US" sz="3200" dirty="0"/>
              <a:t>:</a:t>
            </a:r>
          </a:p>
          <a:p>
            <a:pPr lvl="1">
              <a:buFont typeface="Wingdings" panose="05000000000000000000" pitchFamily="2" charset="2"/>
              <a:buChar char="Ø"/>
            </a:pPr>
            <a:r>
              <a:rPr lang="en-US" sz="3000" dirty="0"/>
              <a:t>Cost strategy survey: </a:t>
            </a:r>
            <a:r>
              <a:rPr lang="en-US" sz="3000" dirty="0" smtClean="0"/>
              <a:t>126 </a:t>
            </a:r>
            <a:r>
              <a:rPr lang="en-US" sz="3000" dirty="0"/>
              <a:t>practices</a:t>
            </a:r>
          </a:p>
          <a:p>
            <a:pPr lvl="1">
              <a:buFont typeface="Wingdings" panose="05000000000000000000" pitchFamily="2" charset="2"/>
              <a:buChar char="Ø"/>
            </a:pPr>
            <a:r>
              <a:rPr lang="en-US" sz="3000" dirty="0"/>
              <a:t>Quality data submission: </a:t>
            </a:r>
            <a:r>
              <a:rPr lang="en-US" sz="3000" dirty="0" smtClean="0"/>
              <a:t>125 </a:t>
            </a:r>
            <a:r>
              <a:rPr lang="en-US" sz="3000" dirty="0"/>
              <a:t>practices</a:t>
            </a:r>
          </a:p>
          <a:p>
            <a:pPr lvl="1">
              <a:buFont typeface="Wingdings" panose="05000000000000000000" pitchFamily="2" charset="2"/>
              <a:buChar char="Ø"/>
            </a:pPr>
            <a:endParaRPr lang="en-US" sz="1000" dirty="0"/>
          </a:p>
          <a:p>
            <a:pPr>
              <a:buFont typeface="Wingdings" panose="05000000000000000000" pitchFamily="2" charset="2"/>
              <a:buChar char="Ø"/>
            </a:pPr>
            <a:r>
              <a:rPr lang="en-US" sz="3200" u="sng" dirty="0"/>
              <a:t>In comparison</a:t>
            </a:r>
            <a:r>
              <a:rPr lang="en-US" sz="3200" dirty="0"/>
              <a:t>…</a:t>
            </a:r>
          </a:p>
          <a:p>
            <a:pPr lvl="1">
              <a:buFont typeface="Wingdings" panose="05000000000000000000" pitchFamily="2" charset="2"/>
              <a:buChar char="Ø"/>
            </a:pPr>
            <a:r>
              <a:rPr lang="en-US" sz="3000" dirty="0"/>
              <a:t>CTC-RI: 81 practices</a:t>
            </a:r>
          </a:p>
          <a:p>
            <a:pPr lvl="1">
              <a:buFont typeface="Wingdings" panose="05000000000000000000" pitchFamily="2" charset="2"/>
              <a:buChar char="Ø"/>
            </a:pPr>
            <a:r>
              <a:rPr lang="en-US" sz="3000" dirty="0"/>
              <a:t>RI primary care practice total (est.): 400-450</a:t>
            </a:r>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9</a:t>
            </a:fld>
            <a:endParaRPr lang="en-US" dirty="0"/>
          </a:p>
        </p:txBody>
      </p:sp>
    </p:spTree>
    <p:extLst>
      <p:ext uri="{BB962C8B-B14F-4D97-AF65-F5344CB8AC3E}">
        <p14:creationId xmlns:p14="http://schemas.microsoft.com/office/powerpoint/2010/main" val="452603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4039</TotalTime>
  <Words>2043</Words>
  <Application>Microsoft Office PowerPoint</Application>
  <PresentationFormat>Custom</PresentationFormat>
  <Paragraphs>355</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Retrospect</vt:lpstr>
      <vt:lpstr>Implementation Update on OHIC Affordability Standards </vt:lpstr>
      <vt:lpstr>  Agenda</vt:lpstr>
      <vt:lpstr>PowerPoint Presentation</vt:lpstr>
      <vt:lpstr>Affordability Standards Highlights to Date</vt:lpstr>
      <vt:lpstr>2017 Care Transformation &amp; APM Initiatives – Opportunities for Collaboration</vt:lpstr>
      <vt:lpstr>Small Practice Engagement</vt:lpstr>
      <vt:lpstr>Primary Care APM</vt:lpstr>
      <vt:lpstr>Results of Year 1 PCMH Reporting</vt:lpstr>
      <vt:lpstr>Review of Data on Cost Management Strategies and Clinical Quality Performance</vt:lpstr>
      <vt:lpstr>Attainment of 3-Part PCMH Definition</vt:lpstr>
      <vt:lpstr>Attainment of 80% Cost Management Strategy Threshold </vt:lpstr>
      <vt:lpstr>Cost Management Strategy Data – Digging Deeper</vt:lpstr>
      <vt:lpstr>Cost Management Strategy Data – Digging Deeper</vt:lpstr>
      <vt:lpstr>Clinical Quality Performance Measures</vt:lpstr>
      <vt:lpstr>Clinical Quality Performance Improvement Requirement Beginning in 2017</vt:lpstr>
      <vt:lpstr>Clinical Quality Performance Measures: Baseline Data Analytical Plan</vt:lpstr>
      <vt:lpstr>Non-RI Benchmarks: HEDIS</vt:lpstr>
      <vt:lpstr>Non-RI Benchmarks: Non-HEDIS</vt:lpstr>
      <vt:lpstr>Non-RI Benchmark Rates</vt:lpstr>
      <vt:lpstr>Performance of Practices Submitting Data to OHIC</vt:lpstr>
      <vt:lpstr>CTC-RI Practice Performance</vt:lpstr>
      <vt:lpstr>FQHC Performance</vt:lpstr>
      <vt:lpstr>Data Integrity Concerns</vt:lpstr>
      <vt:lpstr>Questions &amp;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Care Spending 2008 – 2014 Actual | 2015 Projections</dc:title>
  <dc:creator>King, Cory (OHIC)</dc:creator>
  <cp:lastModifiedBy>Campbell, Susanne</cp:lastModifiedBy>
  <cp:revision>228</cp:revision>
  <cp:lastPrinted>2016-12-02T15:05:35Z</cp:lastPrinted>
  <dcterms:created xsi:type="dcterms:W3CDTF">2016-01-19T14:50:04Z</dcterms:created>
  <dcterms:modified xsi:type="dcterms:W3CDTF">2016-12-12T14:56:54Z</dcterms:modified>
</cp:coreProperties>
</file>