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1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932" y="-324"/>
      </p:cViewPr>
      <p:guideLst>
        <p:guide orient="horz" pos="200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589E2-A476-4409-89BE-4FF435E613AC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12128F-FF01-44E2-A23B-032AF28FE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9ED2-021E-4D4E-A9DB-384E25BB72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1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8B9FF-384D-4A21-A26D-62EAD62B852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8B9FF-384D-4A21-A26D-62EAD62B852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8B9FF-384D-4A21-A26D-62EAD62B852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8B9FF-384D-4A21-A26D-62EAD62B852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29ED2-021E-4D4E-A9DB-384E25BB72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0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88B9FF-384D-4A21-A26D-62EAD62B852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227295" y="1562711"/>
            <a:ext cx="85302" cy="4574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3327" y="2509455"/>
            <a:ext cx="5182152" cy="1546761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3327" y="3801205"/>
            <a:ext cx="5182153" cy="235146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0091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BCBSRI_CMYK_HZ_2C_313_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" y="3064865"/>
            <a:ext cx="2128977" cy="53224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990342" y="4211092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945721" y="6014159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831014" y="4524343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342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29892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61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729892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0838" y="1600200"/>
            <a:ext cx="4221162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8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or 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 flipH="1">
            <a:off x="4359299" y="-110943"/>
            <a:ext cx="45719" cy="78499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6377151" y="3688939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6688319" y="4006210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611212"/>
            <a:ext cx="7849918" cy="117994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5D34239C-B352-0948-B9CE-E2E2EB6EF3E9}" type="datetimeFigureOut">
              <a:rPr lang="en-US" smtClean="0"/>
              <a:pPr/>
              <a:t>10/13/2016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399AE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BCBSRI_CMYK_HZ_2C_313_K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86" y="6419848"/>
            <a:ext cx="1007762" cy="25194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27978" y="6419848"/>
            <a:ext cx="0" cy="25194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5DDE3-9986-F04A-9DDB-8956EA89D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541040" y="-307075"/>
            <a:ext cx="45719" cy="11277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170055" y="86028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81224" y="403300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1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E5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85000"/>
        <a:buFont typeface="Lucida Grande"/>
        <a:buChar char="&gt;"/>
        <a:defRPr sz="2000" kern="1200">
          <a:solidFill>
            <a:srgbClr val="003E51"/>
          </a:solidFill>
          <a:latin typeface="+mj-lt"/>
          <a:ea typeface="+mn-ea"/>
          <a:cs typeface="+mn-cs"/>
        </a:defRPr>
      </a:lvl3pPr>
      <a:lvl4pPr marL="1657350" indent="-285750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003E5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E5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dirty="0"/>
              <a:t>of BCBSRI</a:t>
            </a:r>
            <a:br>
              <a:rPr lang="en-US" dirty="0"/>
            </a:br>
            <a:r>
              <a:rPr lang="en-US" dirty="0"/>
              <a:t>Primary Care Provider Profile</a:t>
            </a:r>
            <a:br>
              <a:rPr lang="en-US" dirty="0"/>
            </a:br>
            <a:r>
              <a:rPr lang="en-US" dirty="0"/>
              <a:t>to Improve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3327" y="5202989"/>
            <a:ext cx="5182153" cy="949677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Matthew J. Collins, M.D., M.B.A.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October 20, 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0154"/>
            <a:ext cx="8229600" cy="4081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sz="1200" kern="12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905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Primary Care Provider Utilization Summary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616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/>
              <a:t>Inpatient comparison </a:t>
            </a:r>
            <a:r>
              <a:rPr lang="en-US" sz="1600" b="1" dirty="0"/>
              <a:t>to Peer and Network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410" y="16426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 smtClean="0"/>
              <a:t>Medicare Advantage Population</a:t>
            </a:r>
          </a:p>
        </p:txBody>
      </p:sp>
      <p:pic>
        <p:nvPicPr>
          <p:cNvPr id="12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873" t="28238" r="21250" b="37135"/>
          <a:stretch/>
        </p:blipFill>
        <p:spPr>
          <a:xfrm>
            <a:off x="651510" y="2057400"/>
            <a:ext cx="4419600" cy="37338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2667000" y="3270737"/>
            <a:ext cx="457200" cy="1148863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632710" y="4872990"/>
            <a:ext cx="457200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ine Callout 2 17"/>
          <p:cNvSpPr/>
          <p:nvPr/>
        </p:nvSpPr>
        <p:spPr bwMode="auto">
          <a:xfrm>
            <a:off x="3657600" y="2165988"/>
            <a:ext cx="4886131" cy="424812"/>
          </a:xfrm>
          <a:prstGeom prst="borderCallout2">
            <a:avLst>
              <a:gd name="adj1" fmla="val 48214"/>
              <a:gd name="adj2" fmla="val -34"/>
              <a:gd name="adj3" fmla="val 54849"/>
              <a:gd name="adj4" fmla="val -1082"/>
              <a:gd name="adj5" fmla="val 384039"/>
              <a:gd name="adj6" fmla="val -10426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/>
              <a:t>57% more admissions </a:t>
            </a:r>
            <a:r>
              <a:rPr lang="en-US" sz="1200" dirty="0" smtClean="0"/>
              <a:t>and substantially more days than peers, but similar length of stay.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Line Callout 2 20"/>
          <p:cNvSpPr/>
          <p:nvPr/>
        </p:nvSpPr>
        <p:spPr bwMode="auto">
          <a:xfrm flipH="1">
            <a:off x="99060" y="5928360"/>
            <a:ext cx="2644140" cy="396240"/>
          </a:xfrm>
          <a:prstGeom prst="borderCallout2">
            <a:avLst>
              <a:gd name="adj1" fmla="val 48214"/>
              <a:gd name="adj2" fmla="val -1204"/>
              <a:gd name="adj3" fmla="val 46270"/>
              <a:gd name="adj4" fmla="val -11140"/>
              <a:gd name="adj5" fmla="val -184996"/>
              <a:gd name="adj6" fmla="val -513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21% of admissions resulted in a readmission vs. only 18% for peers</a:t>
            </a:r>
            <a:endParaRPr lang="en-US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latin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45432" y="850232"/>
            <a:ext cx="844616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Sample Provider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3378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/>
              <a:t>RX </a:t>
            </a:r>
            <a:r>
              <a:rPr lang="en-US" sz="1600" b="1" dirty="0"/>
              <a:t>comparison to Peer and </a:t>
            </a:r>
            <a:r>
              <a:rPr lang="en-US" sz="1600" b="1" dirty="0" smtClean="0"/>
              <a:t>Network</a:t>
            </a:r>
            <a:endParaRPr lang="en-US" sz="1600" b="1" dirty="0">
              <a:solidFill>
                <a:srgbClr val="202F3C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5882" t="26016" r="20892" b="26303"/>
          <a:stretch/>
        </p:blipFill>
        <p:spPr>
          <a:xfrm>
            <a:off x="1172093" y="2110749"/>
            <a:ext cx="4953000" cy="353213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362498" y="2895600"/>
            <a:ext cx="599902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48642" y="3200400"/>
            <a:ext cx="613758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48643" y="4191000"/>
            <a:ext cx="599901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7188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 smtClean="0"/>
              <a:t>Medicare Advantage Population</a:t>
            </a:r>
          </a:p>
        </p:txBody>
      </p:sp>
      <p:sp>
        <p:nvSpPr>
          <p:cNvPr id="14" name="Line Callout 2 13"/>
          <p:cNvSpPr/>
          <p:nvPr/>
        </p:nvSpPr>
        <p:spPr bwMode="auto">
          <a:xfrm>
            <a:off x="4114800" y="2171706"/>
            <a:ext cx="4724400" cy="495294"/>
          </a:xfrm>
          <a:prstGeom prst="borderCallout2">
            <a:avLst>
              <a:gd name="adj1" fmla="val 48214"/>
              <a:gd name="adj2" fmla="val -34"/>
              <a:gd name="adj3" fmla="val 48123"/>
              <a:gd name="adj4" fmla="val 380"/>
              <a:gd name="adj5" fmla="val 155031"/>
              <a:gd name="adj6" fmla="val -4797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/>
              <a:t>PMPM costs for this provider are significantly higher than their risk score would indicate (26% higher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7" name="Line Callout 2 16"/>
          <p:cNvSpPr/>
          <p:nvPr/>
        </p:nvSpPr>
        <p:spPr bwMode="auto">
          <a:xfrm>
            <a:off x="4648200" y="5638801"/>
            <a:ext cx="3733800" cy="838199"/>
          </a:xfrm>
          <a:prstGeom prst="borderCallout2">
            <a:avLst>
              <a:gd name="adj1" fmla="val 48214"/>
              <a:gd name="adj2" fmla="val -1204"/>
              <a:gd name="adj3" fmla="val -34285"/>
              <a:gd name="adj4" fmla="val -9913"/>
              <a:gd name="adj5" fmla="val -149752"/>
              <a:gd name="adj6" fmla="val -18778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91</a:t>
            </a:r>
            <a:r>
              <a:rPr lang="en-US" sz="1200" dirty="0"/>
              <a:t>% of </a:t>
            </a:r>
            <a:r>
              <a:rPr lang="en-US" sz="1200" dirty="0" smtClean="0"/>
              <a:t>required diabetic </a:t>
            </a:r>
            <a:r>
              <a:rPr lang="en-US" sz="1200" dirty="0"/>
              <a:t>prescriptions for this provider’s </a:t>
            </a:r>
            <a:r>
              <a:rPr lang="en-US" sz="1200" dirty="0" smtClean="0"/>
              <a:t>patients </a:t>
            </a:r>
            <a:r>
              <a:rPr lang="en-US" sz="1200" dirty="0"/>
              <a:t>have been filled </a:t>
            </a:r>
            <a:r>
              <a:rPr lang="en-US" sz="1200" dirty="0" smtClean="0"/>
              <a:t>appropriately in the last 12 months.  Slightly better than peer and network comparators.</a:t>
            </a:r>
            <a:endParaRPr lang="en-US" sz="1200" dirty="0"/>
          </a:p>
        </p:txBody>
      </p:sp>
      <p:sp>
        <p:nvSpPr>
          <p:cNvPr id="12" name="Line Callout 2 11"/>
          <p:cNvSpPr/>
          <p:nvPr/>
        </p:nvSpPr>
        <p:spPr bwMode="auto">
          <a:xfrm>
            <a:off x="6200775" y="2895601"/>
            <a:ext cx="2943225" cy="838200"/>
          </a:xfrm>
          <a:prstGeom prst="borderCallout2">
            <a:avLst>
              <a:gd name="adj1" fmla="val 48214"/>
              <a:gd name="adj2" fmla="val -34"/>
              <a:gd name="adj3" fmla="val 32290"/>
              <a:gd name="adj4" fmla="val -35402"/>
              <a:gd name="adj5" fmla="val 47357"/>
              <a:gd name="adj6" fmla="val -74945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% of prescriptions filled as a generic.  Slightly lower than peer and network average.  A small shift in generic prescribing can yield significant savings.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3348642" y="3976687"/>
            <a:ext cx="599901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ine Callout 2 14"/>
          <p:cNvSpPr/>
          <p:nvPr/>
        </p:nvSpPr>
        <p:spPr bwMode="auto">
          <a:xfrm>
            <a:off x="6629400" y="4152901"/>
            <a:ext cx="2514600" cy="495299"/>
          </a:xfrm>
          <a:prstGeom prst="borderCallout2">
            <a:avLst>
              <a:gd name="adj1" fmla="val 48214"/>
              <a:gd name="adj2" fmla="val -1204"/>
              <a:gd name="adj3" fmla="val 14754"/>
              <a:gd name="adj4" fmla="val -88322"/>
              <a:gd name="adj5" fmla="val -4617"/>
              <a:gd name="adj6" fmla="val -104956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Significantly higher spend for high cost specialty drugs than peers.</a:t>
            </a:r>
            <a:endParaRPr lang="en-US" sz="12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61474" y="914400"/>
            <a:ext cx="843012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Sample Provider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9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7" grpId="0" animBg="1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534400" cy="685800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Summary	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23161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Understanding key terms and definitions is key to understanding performance reports.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Information for peer comparison should be timely, actionable, relevant and benchmarked.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Taking action as a group or individual can successfully impact efficiency.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Primary Care Provider Utilization Summary</a:t>
            </a:r>
          </a:p>
        </p:txBody>
      </p:sp>
    </p:spTree>
    <p:extLst>
      <p:ext uri="{BB962C8B-B14F-4D97-AF65-F5344CB8AC3E}">
        <p14:creationId xmlns:p14="http://schemas.microsoft.com/office/powerpoint/2010/main" val="25674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1143000"/>
            <a:ext cx="8313821" cy="6858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Objectives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58" y="2163595"/>
            <a:ext cx="8443495" cy="2798763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>
                <a:solidFill>
                  <a:schemeClr val="tx2"/>
                </a:solidFill>
              </a:rPr>
              <a:t>The </a:t>
            </a:r>
            <a:r>
              <a:rPr lang="en-US" sz="4200" dirty="0">
                <a:solidFill>
                  <a:schemeClr val="tx2"/>
                </a:solidFill>
              </a:rPr>
              <a:t>participant will understand definitions of key terms in the PCP profile </a:t>
            </a:r>
            <a:r>
              <a:rPr lang="en-US" sz="4200" dirty="0" smtClean="0">
                <a:solidFill>
                  <a:schemeClr val="tx2"/>
                </a:solidFill>
              </a:rPr>
              <a:t>report</a:t>
            </a:r>
          </a:p>
          <a:p>
            <a:endParaRPr lang="en-US" sz="4200" dirty="0">
              <a:solidFill>
                <a:schemeClr val="tx2"/>
              </a:solidFill>
            </a:endParaRPr>
          </a:p>
          <a:p>
            <a:r>
              <a:rPr lang="en-US" sz="4200" dirty="0">
                <a:solidFill>
                  <a:schemeClr val="tx2"/>
                </a:solidFill>
              </a:rPr>
              <a:t>The participant will understand how performance is compared to a peer group</a:t>
            </a:r>
            <a:r>
              <a:rPr lang="en-US" sz="4200" dirty="0" smtClean="0">
                <a:solidFill>
                  <a:schemeClr val="tx2"/>
                </a:solidFill>
              </a:rPr>
              <a:t>.</a:t>
            </a:r>
          </a:p>
          <a:p>
            <a:endParaRPr lang="en-US" sz="4200" dirty="0">
              <a:solidFill>
                <a:schemeClr val="tx2"/>
              </a:solidFill>
            </a:endParaRPr>
          </a:p>
          <a:p>
            <a:r>
              <a:rPr lang="en-US" sz="4200" dirty="0">
                <a:solidFill>
                  <a:schemeClr val="tx2"/>
                </a:solidFill>
              </a:rPr>
              <a:t>The participant will begin to reflect how changes in patient management, utilization of resources and coding can impact PCP profile information.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endParaRPr lang="en-US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</p:spTree>
    <p:extLst>
      <p:ext uri="{BB962C8B-B14F-4D97-AF65-F5344CB8AC3E}">
        <p14:creationId xmlns:p14="http://schemas.microsoft.com/office/powerpoint/2010/main" val="14502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82296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Definitions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031" y="1447800"/>
            <a:ext cx="7938169" cy="463215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sz="2000" b="1" kern="1200" dirty="0" smtClean="0">
              <a:solidFill>
                <a:prstClr val="black"/>
              </a:solidFill>
              <a:cs typeface="Calibri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chemeClr val="tx2"/>
                </a:solidFill>
                <a:cs typeface="Calibri" pitchFamily="34" charset="0"/>
              </a:rPr>
              <a:t>PCP:  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Limited </a:t>
            </a:r>
            <a:r>
              <a:rPr lang="en-US" sz="2000" kern="1200" dirty="0">
                <a:solidFill>
                  <a:schemeClr val="tx2"/>
                </a:solidFill>
                <a:cs typeface="Calibri" pitchFamily="34" charset="0"/>
              </a:rPr>
              <a:t>to Internal Medicine, Pediatrics, Family Practice, NP/PCP, and PA/PCP provider specialties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sz="2000" kern="1200" dirty="0">
              <a:solidFill>
                <a:schemeClr val="tx2"/>
              </a:solidFill>
              <a:cs typeface="Calibri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solidFill>
                  <a:schemeClr val="tx2"/>
                </a:solidFill>
                <a:cs typeface="Calibri" pitchFamily="34" charset="0"/>
              </a:rPr>
              <a:t>Peer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n-US" sz="2000" b="1" kern="1200" dirty="0" smtClean="0">
                <a:solidFill>
                  <a:schemeClr val="tx2"/>
                </a:solidFill>
                <a:cs typeface="Calibri" pitchFamily="34" charset="0"/>
              </a:rPr>
              <a:t>Comparison:  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All </a:t>
            </a:r>
            <a:r>
              <a:rPr lang="en-US" sz="2000" kern="1200" dirty="0">
                <a:solidFill>
                  <a:schemeClr val="tx2"/>
                </a:solidFill>
                <a:cs typeface="Calibri" pitchFamily="34" charset="0"/>
              </a:rPr>
              <a:t>PCPs with the same 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primary </a:t>
            </a:r>
            <a:r>
              <a:rPr lang="en-US" sz="2000" kern="1200" dirty="0">
                <a:solidFill>
                  <a:schemeClr val="tx2"/>
                </a:solidFill>
                <a:cs typeface="Calibri" pitchFamily="34" charset="0"/>
              </a:rPr>
              <a:t>specialty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sz="2000" kern="1200" dirty="0">
              <a:solidFill>
                <a:schemeClr val="tx2"/>
              </a:solidFill>
              <a:cs typeface="Calibri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chemeClr val="tx2"/>
                </a:solidFill>
                <a:cs typeface="Calibri" pitchFamily="34" charset="0"/>
              </a:rPr>
              <a:t>Network Comparison</a:t>
            </a:r>
            <a:r>
              <a:rPr lang="en-US" sz="2000" b="1" kern="1200" dirty="0" smtClean="0">
                <a:solidFill>
                  <a:schemeClr val="tx2"/>
                </a:solidFill>
                <a:cs typeface="Calibri" pitchFamily="34" charset="0"/>
              </a:rPr>
              <a:t>: 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 All </a:t>
            </a:r>
            <a:r>
              <a:rPr lang="en-US" sz="2000" kern="1200" dirty="0">
                <a:solidFill>
                  <a:schemeClr val="tx2"/>
                </a:solidFill>
                <a:cs typeface="Calibri" pitchFamily="34" charset="0"/>
              </a:rPr>
              <a:t>PCPs regardless of 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specialty (IM, 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FP, 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Peds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).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sz="2000" kern="1200" dirty="0" smtClean="0">
              <a:solidFill>
                <a:schemeClr val="tx2"/>
              </a:solidFill>
              <a:cs typeface="Calibri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chemeClr val="tx2"/>
                </a:solidFill>
                <a:cs typeface="Calibri" pitchFamily="34" charset="0"/>
              </a:rPr>
              <a:t>Attribution:  </a:t>
            </a:r>
            <a:r>
              <a:rPr lang="en-US" sz="2000" kern="1200" dirty="0">
                <a:solidFill>
                  <a:schemeClr val="tx2"/>
                </a:solidFill>
                <a:cs typeface="Calibri" pitchFamily="34" charset="0"/>
              </a:rPr>
              <a:t>RI 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residents and </a:t>
            </a:r>
            <a:r>
              <a:rPr lang="en-US" sz="2000" kern="1200" dirty="0">
                <a:solidFill>
                  <a:schemeClr val="tx2"/>
                </a:solidFill>
                <a:cs typeface="Calibri" pitchFamily="34" charset="0"/>
              </a:rPr>
              <a:t>members in bordering counties, attributed by self selection or 2 year look back on office visits</a:t>
            </a:r>
            <a:r>
              <a:rPr lang="en-US" sz="2000" kern="1200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sz="2000" kern="1200" dirty="0">
              <a:solidFill>
                <a:schemeClr val="tx2"/>
              </a:solidFill>
              <a:cs typeface="Calibri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cs typeface="Calibri" pitchFamily="34" charset="0"/>
              </a:rPr>
              <a:t>Readmission: 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Any admission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to a hospital within 30 days of discharge from a hospital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  <a:endParaRPr lang="en-US" sz="2000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</p:spTree>
    <p:extLst>
      <p:ext uri="{BB962C8B-B14F-4D97-AF65-F5344CB8AC3E}">
        <p14:creationId xmlns:p14="http://schemas.microsoft.com/office/powerpoint/2010/main" val="36752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High level metrics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txBody>
          <a:bodyPr/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sz="2000" kern="1200" dirty="0" smtClean="0">
              <a:solidFill>
                <a:prstClr val="black"/>
              </a:solidFill>
              <a:cs typeface="Calibri" pitchFamily="34" charset="0"/>
            </a:endParaRPr>
          </a:p>
          <a:p>
            <a:pPr lvl="0"/>
            <a:r>
              <a:rPr lang="en-US" sz="2000" b="1" dirty="0">
                <a:solidFill>
                  <a:schemeClr val="tx2"/>
                </a:solidFill>
                <a:cs typeface="Calibri" pitchFamily="34" charset="0"/>
              </a:rPr>
              <a:t>Distinct Attributed Members: </a:t>
            </a:r>
            <a:r>
              <a:rPr lang="en-US" sz="2000" b="1" dirty="0" smtClean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nique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members enrolled for at least 1 month during the claims period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</a:p>
          <a:p>
            <a:pPr lvl="0"/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pPr lvl="0"/>
            <a:r>
              <a:rPr lang="en-US" sz="2000" b="1" dirty="0" smtClean="0">
                <a:solidFill>
                  <a:schemeClr val="tx2"/>
                </a:solidFill>
                <a:cs typeface="Calibri" pitchFamily="34" charset="0"/>
              </a:rPr>
              <a:t>Member </a:t>
            </a:r>
            <a:r>
              <a:rPr lang="en-US" sz="2000" b="1" dirty="0">
                <a:solidFill>
                  <a:schemeClr val="tx2"/>
                </a:solidFill>
                <a:cs typeface="Calibri" pitchFamily="34" charset="0"/>
              </a:rPr>
              <a:t>Months: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Number of months that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all members were active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for the given time period.</a:t>
            </a:r>
          </a:p>
          <a:p>
            <a:pPr lvl="0"/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cs typeface="Calibri" pitchFamily="34" charset="0"/>
              </a:rPr>
              <a:t>Risk score: 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Represents the illness burden of a particular population.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dirty="0">
                <a:solidFill>
                  <a:schemeClr val="tx2"/>
                </a:solidFill>
                <a:cs typeface="Calibri" pitchFamily="34" charset="0"/>
              </a:rPr>
              <a:t>Greater than 1 - “sicker” than average population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dirty="0">
                <a:solidFill>
                  <a:schemeClr val="tx2"/>
                </a:solidFill>
                <a:cs typeface="Calibri" pitchFamily="34" charset="0"/>
              </a:rPr>
              <a:t>Less than 1 – healthier than average </a:t>
            </a:r>
            <a:r>
              <a:rPr lang="en-US" sz="1600" dirty="0" smtClean="0">
                <a:solidFill>
                  <a:schemeClr val="tx2"/>
                </a:solidFill>
                <a:cs typeface="Calibri" pitchFamily="34" charset="0"/>
              </a:rPr>
              <a:t>population</a:t>
            </a:r>
          </a:p>
          <a:p>
            <a:pPr lvl="1" eaLnBrk="1" hangingPunct="1">
              <a:spcBef>
                <a:spcPct val="0"/>
              </a:spcBef>
            </a:pPr>
            <a:endParaRPr lang="en-US" sz="1600" dirty="0">
              <a:solidFill>
                <a:schemeClr val="tx2"/>
              </a:solidFill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chemeClr val="tx2"/>
                </a:solidFill>
                <a:cs typeface="Calibri" pitchFamily="34" charset="0"/>
              </a:rPr>
              <a:t>Performance </a:t>
            </a:r>
            <a:r>
              <a:rPr lang="en-US" sz="2000" b="1" dirty="0" smtClean="0">
                <a:solidFill>
                  <a:schemeClr val="tx2"/>
                </a:solidFill>
                <a:cs typeface="Calibri" pitchFamily="34" charset="0"/>
              </a:rPr>
              <a:t>(Peer) Index</a:t>
            </a:r>
            <a:r>
              <a:rPr lang="en-US" sz="2000" b="1" dirty="0">
                <a:solidFill>
                  <a:schemeClr val="tx2"/>
                </a:solidFill>
                <a:cs typeface="Calibri" pitchFamily="34" charset="0"/>
              </a:rPr>
              <a:t>: 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Average cost vs. peers on a risk adjusted basis.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dirty="0">
                <a:solidFill>
                  <a:schemeClr val="tx2"/>
                </a:solidFill>
                <a:cs typeface="Calibri" pitchFamily="34" charset="0"/>
              </a:rPr>
              <a:t>Greater than 1 – More costly than peers in same specialty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600" dirty="0">
                <a:solidFill>
                  <a:schemeClr val="tx2"/>
                </a:solidFill>
                <a:cs typeface="Calibri" pitchFamily="34" charset="0"/>
              </a:rPr>
              <a:t>Less than 1 – Less costly than peers in same specialty</a:t>
            </a:r>
          </a:p>
          <a:p>
            <a:pPr lvl="0"/>
            <a:endParaRPr lang="en-US" sz="2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</p:spTree>
    <p:extLst>
      <p:ext uri="{BB962C8B-B14F-4D97-AF65-F5344CB8AC3E}">
        <p14:creationId xmlns:p14="http://schemas.microsoft.com/office/powerpoint/2010/main" val="17336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304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Comparative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metrics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lvl="0"/>
            <a:r>
              <a:rPr lang="en-US" sz="2000" b="1" dirty="0" smtClean="0">
                <a:solidFill>
                  <a:schemeClr val="tx2"/>
                </a:solidFill>
                <a:cs typeface="Calibri" pitchFamily="34" charset="0"/>
              </a:rPr>
              <a:t>PMPM: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 Per member 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per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month.  Typically used with dollar amounts.</a:t>
            </a:r>
          </a:p>
          <a:p>
            <a:pPr lvl="0"/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cs typeface="Calibri" pitchFamily="34" charset="0"/>
              </a:rPr>
              <a:t>PMPY: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  Per member per year.  Used with Rx utilization.</a:t>
            </a:r>
          </a:p>
          <a:p>
            <a:endParaRPr lang="en-US" sz="2000" dirty="0">
              <a:solidFill>
                <a:schemeClr val="tx2"/>
              </a:solidFill>
              <a:cs typeface="Calibri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cs typeface="Calibri" pitchFamily="34" charset="0"/>
              </a:rPr>
              <a:t>Per 1,000</a:t>
            </a:r>
            <a:r>
              <a:rPr lang="en-US" sz="2000" dirty="0">
                <a:solidFill>
                  <a:schemeClr val="tx2"/>
                </a:solidFill>
                <a:cs typeface="Calibri" pitchFamily="34" charset="0"/>
              </a:rPr>
              <a:t>: Per 1,000 members per year.  Used with outpatient visits, inpatient discharges/days, readmissions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cs typeface="Calibri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cs typeface="Calibri" pitchFamily="34" charset="0"/>
              </a:rPr>
              <a:t>Average Length of Stay:  </a:t>
            </a:r>
            <a:r>
              <a:rPr lang="en-US" sz="2000" dirty="0" smtClean="0">
                <a:solidFill>
                  <a:schemeClr val="tx2"/>
                </a:solidFill>
                <a:cs typeface="Calibri" pitchFamily="34" charset="0"/>
              </a:rPr>
              <a:t>Average number of days members are in a facility during an inpatient stay.</a:t>
            </a:r>
            <a:endParaRPr lang="en-US" sz="2000" b="1" dirty="0" smtClean="0">
              <a:solidFill>
                <a:schemeClr val="tx2"/>
              </a:solidFill>
              <a:cs typeface="Calibri" pitchFamily="34" charset="0"/>
            </a:endParaRPr>
          </a:p>
          <a:p>
            <a:endParaRPr lang="en-US" sz="2000" dirty="0">
              <a:solidFill>
                <a:srgbClr val="002060"/>
              </a:solidFill>
              <a:cs typeface="Calibri" pitchFamily="34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cs typeface="Calibri" pitchFamily="34" charset="0"/>
              </a:rPr>
              <a:t>Rx Adherence</a:t>
            </a:r>
            <a:r>
              <a:rPr lang="en-US" sz="2000" dirty="0" smtClean="0">
                <a:solidFill>
                  <a:srgbClr val="002060"/>
                </a:solidFill>
                <a:cs typeface="Calibri" pitchFamily="34" charset="0"/>
              </a:rPr>
              <a:t>:  Percentage </a:t>
            </a:r>
            <a:r>
              <a:rPr lang="en-US" sz="2000" dirty="0">
                <a:solidFill>
                  <a:srgbClr val="002060"/>
                </a:solidFill>
                <a:cs typeface="Calibri" pitchFamily="34" charset="0"/>
              </a:rPr>
              <a:t>of </a:t>
            </a:r>
            <a:r>
              <a:rPr lang="en-US" sz="2000" dirty="0" smtClean="0">
                <a:solidFill>
                  <a:srgbClr val="002060"/>
                </a:solidFill>
                <a:cs typeface="Calibri" pitchFamily="34" charset="0"/>
              </a:rPr>
              <a:t>possible days for which a patient with a certain condition has filled an appropriate prescription for that condition.</a:t>
            </a:r>
            <a:endParaRPr lang="en-US" sz="2000" dirty="0"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5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</p:spTree>
    <p:extLst>
      <p:ext uri="{BB962C8B-B14F-4D97-AF65-F5344CB8AC3E}">
        <p14:creationId xmlns:p14="http://schemas.microsoft.com/office/powerpoint/2010/main" val="17238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Who get’s this report: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Individual PCPs in SOC or PCMH (via SFTP)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Generated separately for:</a:t>
            </a:r>
          </a:p>
          <a:p>
            <a:pPr lvl="2" eaLnBrk="1" hangingPunct="1">
              <a:defRPr/>
            </a:pPr>
            <a:r>
              <a:rPr lang="en-US" sz="1600" dirty="0">
                <a:solidFill>
                  <a:schemeClr val="tx2"/>
                </a:solidFill>
              </a:rPr>
              <a:t>Medicare </a:t>
            </a:r>
            <a:r>
              <a:rPr lang="en-US" sz="1600" dirty="0" smtClean="0">
                <a:solidFill>
                  <a:schemeClr val="tx2"/>
                </a:solidFill>
              </a:rPr>
              <a:t>Advantage</a:t>
            </a:r>
          </a:p>
          <a:p>
            <a:pPr lvl="2" eaLnBrk="1" hangingPunct="1"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Commercial Adult – </a:t>
            </a:r>
            <a:r>
              <a:rPr lang="en-US" sz="1200" dirty="0" smtClean="0">
                <a:solidFill>
                  <a:schemeClr val="tx2"/>
                </a:solidFill>
              </a:rPr>
              <a:t>currently not provided to Prospect doctors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2" eaLnBrk="1" hangingPunct="1">
              <a:defRPr/>
            </a:pPr>
            <a:r>
              <a:rPr lang="en-US" sz="1600" dirty="0">
                <a:solidFill>
                  <a:schemeClr val="tx2"/>
                </a:solidFill>
              </a:rPr>
              <a:t>Commercial Pediatric – </a:t>
            </a:r>
            <a:r>
              <a:rPr lang="en-US" sz="1200" dirty="0">
                <a:solidFill>
                  <a:schemeClr val="tx2"/>
                </a:solidFill>
              </a:rPr>
              <a:t>currently not provided to Prospect doctors</a:t>
            </a:r>
            <a:endParaRPr lang="en-US" sz="1200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Must have 50 members in a population to receive a report</a:t>
            </a:r>
          </a:p>
          <a:p>
            <a:pPr marL="457200" lvl="1" indent="0" eaLnBrk="1" hangingPunct="1"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When is this report produced:</a:t>
            </a: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Semi-annually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What does this report cover: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Latest 12 months of data for attributed members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Key metrics relative to peers and BCBSRI PCP Network</a:t>
            </a:r>
          </a:p>
        </p:txBody>
      </p:sp>
    </p:spTree>
    <p:extLst>
      <p:ext uri="{BB962C8B-B14F-4D97-AF65-F5344CB8AC3E}">
        <p14:creationId xmlns:p14="http://schemas.microsoft.com/office/powerpoint/2010/main" val="29917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4140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 smtClean="0"/>
              <a:t>Member </a:t>
            </a:r>
            <a:r>
              <a:rPr lang="en-US" sz="1600" b="1" dirty="0"/>
              <a:t>Statistics, Risk/Performance Measures and Total </a:t>
            </a:r>
            <a:r>
              <a:rPr lang="en-US" sz="1600" b="1" dirty="0" smtClean="0"/>
              <a:t>Spend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71" t="54275" r="20683" b="17194"/>
          <a:stretch/>
        </p:blipFill>
        <p:spPr>
          <a:xfrm>
            <a:off x="381000" y="2133600"/>
            <a:ext cx="8229600" cy="188553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5029200" y="2667000"/>
            <a:ext cx="457200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49982" y="3429000"/>
            <a:ext cx="457200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7188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 smtClean="0"/>
              <a:t>Medicare Advantage Population</a:t>
            </a:r>
          </a:p>
        </p:txBody>
      </p:sp>
      <p:sp>
        <p:nvSpPr>
          <p:cNvPr id="5" name="Line Callout 2 4"/>
          <p:cNvSpPr/>
          <p:nvPr/>
        </p:nvSpPr>
        <p:spPr bwMode="auto">
          <a:xfrm>
            <a:off x="5638800" y="1735723"/>
            <a:ext cx="3124200" cy="397877"/>
          </a:xfrm>
          <a:prstGeom prst="borderCallout2">
            <a:avLst>
              <a:gd name="adj1" fmla="val 48214"/>
              <a:gd name="adj2" fmla="val -1204"/>
              <a:gd name="adj3" fmla="val 113035"/>
              <a:gd name="adj4" fmla="val -9913"/>
              <a:gd name="adj5" fmla="val 221885"/>
              <a:gd name="adj6" fmla="val -11442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Population is 13% “sicker” than average for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peers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ine Callout 2 15"/>
          <p:cNvSpPr/>
          <p:nvPr/>
        </p:nvSpPr>
        <p:spPr bwMode="auto">
          <a:xfrm>
            <a:off x="5791200" y="4267200"/>
            <a:ext cx="3124200" cy="838200"/>
          </a:xfrm>
          <a:prstGeom prst="borderCallout2">
            <a:avLst>
              <a:gd name="adj1" fmla="val 48214"/>
              <a:gd name="adj2" fmla="val -1204"/>
              <a:gd name="adj3" fmla="val 1510"/>
              <a:gd name="adj4" fmla="val -11742"/>
              <a:gd name="adj5" fmla="val -57052"/>
              <a:gd name="adj6" fmla="val -16273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Population is 10% more expensive than peers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after adjusting for risk scores and removing claims for members above $150,000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Line Callout 2 12"/>
          <p:cNvSpPr/>
          <p:nvPr/>
        </p:nvSpPr>
        <p:spPr bwMode="auto">
          <a:xfrm flipH="1">
            <a:off x="381000" y="4466138"/>
            <a:ext cx="2895600" cy="1325062"/>
          </a:xfrm>
          <a:prstGeom prst="borderCallout2">
            <a:avLst>
              <a:gd name="adj1" fmla="val 48214"/>
              <a:gd name="adj2" fmla="val -1204"/>
              <a:gd name="adj3" fmla="val -8034"/>
              <a:gd name="adj4" fmla="val -23413"/>
              <a:gd name="adj5" fmla="val -86823"/>
              <a:gd name="adj6" fmla="val -51446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Total PMPM </a:t>
            </a:r>
            <a:r>
              <a:rPr lang="en-US" sz="1200" dirty="0" smtClean="0">
                <a:latin typeface="Arial" charset="0"/>
              </a:rPr>
              <a:t>of $1,184.04 is </a:t>
            </a:r>
            <a:r>
              <a:rPr lang="en-US" sz="1200" dirty="0">
                <a:latin typeface="Arial" charset="0"/>
              </a:rPr>
              <a:t>28% higher than Peer Avg. PMPM </a:t>
            </a:r>
            <a:r>
              <a:rPr lang="en-US" sz="1200" dirty="0" smtClean="0">
                <a:latin typeface="Arial" charset="0"/>
              </a:rPr>
              <a:t>of $924.18.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latin typeface="Arial" charset="0"/>
              </a:rPr>
              <a:t>After removing costs for high cost members, this results in a performance index that is 10% higher than peers.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800600" y="2971800"/>
            <a:ext cx="685800" cy="457200"/>
          </a:xfrm>
          <a:prstGeom prst="roundRect">
            <a:avLst/>
          </a:prstGeom>
          <a:solidFill>
            <a:srgbClr val="0359B7">
              <a:alpha val="0"/>
            </a:srgb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18695" y="914400"/>
            <a:ext cx="84729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Sample Provider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5" grpId="0" animBg="1"/>
      <p:bldP spid="16" grpId="0" animBg="1"/>
      <p:bldP spid="1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3378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 smtClean="0"/>
              <a:t>Professional </a:t>
            </a:r>
            <a:r>
              <a:rPr lang="en-US" sz="1600" b="1" dirty="0"/>
              <a:t>Services comparison to Peer and </a:t>
            </a:r>
            <a:r>
              <a:rPr lang="en-US" sz="1600" b="1" dirty="0" smtClean="0"/>
              <a:t>Network</a:t>
            </a:r>
            <a:r>
              <a:rPr lang="en-US" sz="1600" b="1" dirty="0" smtClean="0">
                <a:solidFill>
                  <a:srgbClr val="202F3C"/>
                </a:solidFill>
              </a:rPr>
              <a:t>   </a:t>
            </a:r>
            <a:endParaRPr lang="en-US" sz="1600" b="1" dirty="0">
              <a:solidFill>
                <a:srgbClr val="202F3C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19" t="27590" r="53649" b="37876"/>
          <a:stretch/>
        </p:blipFill>
        <p:spPr>
          <a:xfrm>
            <a:off x="762000" y="1905000"/>
            <a:ext cx="6096000" cy="3200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3505200" y="3044536"/>
            <a:ext cx="762000" cy="689264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505200" y="3733800"/>
            <a:ext cx="762000" cy="6096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05200" y="4343400"/>
            <a:ext cx="762000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6426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 smtClean="0"/>
              <a:t>Medicare Advantage Population</a:t>
            </a:r>
          </a:p>
        </p:txBody>
      </p:sp>
      <p:sp>
        <p:nvSpPr>
          <p:cNvPr id="13" name="Line Callout 2 12"/>
          <p:cNvSpPr/>
          <p:nvPr/>
        </p:nvSpPr>
        <p:spPr bwMode="auto">
          <a:xfrm flipH="1">
            <a:off x="152400" y="5181600"/>
            <a:ext cx="2514600" cy="397877"/>
          </a:xfrm>
          <a:prstGeom prst="borderCallout2">
            <a:avLst>
              <a:gd name="adj1" fmla="val 48214"/>
              <a:gd name="adj2" fmla="val -1204"/>
              <a:gd name="adj3" fmla="val -9420"/>
              <a:gd name="adj4" fmla="val -21708"/>
              <a:gd name="adj5" fmla="val -128141"/>
              <a:gd name="adj6" fmla="val -40213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dirty="0" smtClean="0"/>
              <a:t>Basically</a:t>
            </a:r>
            <a:r>
              <a:rPr lang="en-US" sz="1200" dirty="0"/>
              <a:t>, 1 to 1 relationship between PCP and specialist </a:t>
            </a:r>
            <a:r>
              <a:rPr lang="en-US" sz="1200" dirty="0" smtClean="0"/>
              <a:t>visits.</a:t>
            </a:r>
            <a:endParaRPr lang="en-US" sz="1200" dirty="0"/>
          </a:p>
        </p:txBody>
      </p:sp>
      <p:sp>
        <p:nvSpPr>
          <p:cNvPr id="14" name="Line Callout 2 13"/>
          <p:cNvSpPr/>
          <p:nvPr/>
        </p:nvSpPr>
        <p:spPr bwMode="auto">
          <a:xfrm>
            <a:off x="4876800" y="2057400"/>
            <a:ext cx="3124200" cy="611237"/>
          </a:xfrm>
          <a:prstGeom prst="borderCallout2">
            <a:avLst>
              <a:gd name="adj1" fmla="val 48214"/>
              <a:gd name="adj2" fmla="val -1204"/>
              <a:gd name="adj3" fmla="val 94335"/>
              <a:gd name="adj4" fmla="val -14943"/>
              <a:gd name="adj5" fmla="val 162385"/>
              <a:gd name="adj6" fmla="val -24155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20% more PCP visits than peer, but a similar PMPM cost, meaning lower cost/intensity visits.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ine Callout 2 15"/>
          <p:cNvSpPr/>
          <p:nvPr/>
        </p:nvSpPr>
        <p:spPr bwMode="auto">
          <a:xfrm>
            <a:off x="5029200" y="5181600"/>
            <a:ext cx="3124200" cy="397877"/>
          </a:xfrm>
          <a:prstGeom prst="borderCallout2">
            <a:avLst>
              <a:gd name="adj1" fmla="val 48214"/>
              <a:gd name="adj2" fmla="val -1204"/>
              <a:gd name="adj3" fmla="val -34285"/>
              <a:gd name="adj4" fmla="val -9913"/>
              <a:gd name="adj5" fmla="val -283589"/>
              <a:gd name="adj6" fmla="val -24870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25% more specialist </a:t>
            </a:r>
            <a:r>
              <a:rPr lang="en-US" sz="1200" dirty="0" smtClean="0"/>
              <a:t>visits, as well as high cost PMPM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943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**Utilization expected to be around 13% higher than network based on risk score, but PCP and Specialist visits are both much higher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50780" y="906380"/>
            <a:ext cx="842477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Sample Provider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33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Primary Care Provider Utilization Summary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616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smtClean="0"/>
              <a:t>OP comparison </a:t>
            </a:r>
            <a:r>
              <a:rPr lang="en-US" sz="1600" b="1" dirty="0"/>
              <a:t>to Peer and Network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113" t="26016" r="55681" b="26303"/>
          <a:stretch/>
        </p:blipFill>
        <p:spPr>
          <a:xfrm>
            <a:off x="609600" y="1981200"/>
            <a:ext cx="4953000" cy="4191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3048000" y="2971800"/>
            <a:ext cx="457200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086100" y="3630930"/>
            <a:ext cx="457200" cy="3048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019230" y="4800600"/>
            <a:ext cx="590939" cy="990600"/>
          </a:xfrm>
          <a:prstGeom prst="ellipse">
            <a:avLst/>
          </a:prstGeom>
          <a:solidFill>
            <a:srgbClr val="0359B7">
              <a:alpha val="1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1566446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 smtClean="0"/>
              <a:t>Medicare Advantage Population</a:t>
            </a:r>
          </a:p>
        </p:txBody>
      </p:sp>
      <p:sp>
        <p:nvSpPr>
          <p:cNvPr id="18" name="Line Callout 2 17"/>
          <p:cNvSpPr/>
          <p:nvPr/>
        </p:nvSpPr>
        <p:spPr bwMode="auto">
          <a:xfrm>
            <a:off x="3962400" y="2068834"/>
            <a:ext cx="4886131" cy="651508"/>
          </a:xfrm>
          <a:prstGeom prst="borderCallout2">
            <a:avLst>
              <a:gd name="adj1" fmla="val 48214"/>
              <a:gd name="adj2" fmla="val -34"/>
              <a:gd name="adj3" fmla="val 240667"/>
              <a:gd name="adj4" fmla="val -9036"/>
              <a:gd name="adj5" fmla="val 238908"/>
              <a:gd name="adj6" fmla="val -8963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ER visits and </a:t>
            </a:r>
            <a:r>
              <a:rPr lang="en-US" sz="1200" dirty="0" smtClean="0"/>
              <a:t>Urgent care </a:t>
            </a:r>
            <a:r>
              <a:rPr lang="en-US" sz="1200" dirty="0"/>
              <a:t>are both substantially higher than peers.  </a:t>
            </a:r>
            <a:r>
              <a:rPr lang="en-US" sz="1200" dirty="0" smtClean="0"/>
              <a:t>These two </a:t>
            </a:r>
            <a:r>
              <a:rPr lang="en-US" sz="1200" dirty="0"/>
              <a:t>statistics </a:t>
            </a:r>
            <a:r>
              <a:rPr lang="en-US" sz="1200" dirty="0" smtClean="0"/>
              <a:t> along with specialist visits illustrate how </a:t>
            </a:r>
            <a:r>
              <a:rPr lang="en-US" sz="1200" dirty="0"/>
              <a:t>often patients </a:t>
            </a:r>
            <a:r>
              <a:rPr lang="en-US" sz="1200" dirty="0" smtClean="0"/>
              <a:t>seek </a:t>
            </a:r>
            <a:r>
              <a:rPr lang="en-US" sz="1200" dirty="0"/>
              <a:t>medical attention outside of PCP’s office.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stCxn id="18" idx="2"/>
          </p:cNvCxnSpPr>
          <p:nvPr/>
        </p:nvCxnSpPr>
        <p:spPr bwMode="auto">
          <a:xfrm flipH="1">
            <a:off x="3505200" y="2394588"/>
            <a:ext cx="457200" cy="680084"/>
          </a:xfrm>
          <a:prstGeom prst="line">
            <a:avLst/>
          </a:prstGeom>
          <a:solidFill>
            <a:srgbClr val="0359B7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Line Callout 2 13"/>
          <p:cNvSpPr/>
          <p:nvPr/>
        </p:nvSpPr>
        <p:spPr bwMode="auto">
          <a:xfrm>
            <a:off x="5562600" y="4229100"/>
            <a:ext cx="3438331" cy="533400"/>
          </a:xfrm>
          <a:prstGeom prst="borderCallout2">
            <a:avLst>
              <a:gd name="adj1" fmla="val 48214"/>
              <a:gd name="adj2" fmla="val -34"/>
              <a:gd name="adj3" fmla="val 122810"/>
              <a:gd name="adj4" fmla="val -47266"/>
              <a:gd name="adj5" fmla="val 192033"/>
              <a:gd name="adj6" fmla="val -55919"/>
            </a:avLst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% of visits being done in a freestanding facility as opposed to in a hospital setting.</a:t>
            </a:r>
            <a:endParaRPr lang="en-US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562" y="61354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**Again, expectations would be about 13% higher than peer based on risk score, but ER and Urgent Care visits are both much higher.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81500" y="844885"/>
            <a:ext cx="84194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Sample Provider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4" grpId="0" animBg="1"/>
      <p:bldP spid="20" grpId="0"/>
    </p:bldLst>
  </p:timing>
</p:sld>
</file>

<file path=ppt/theme/theme1.xml><?xml version="1.0" encoding="utf-8"?>
<a:theme xmlns:a="http://schemas.openxmlformats.org/drawingml/2006/main" name="BCBSRI">
  <a:themeElements>
    <a:clrScheme name="BCBSRI BRAND COLORS">
      <a:dk1>
        <a:srgbClr val="A20067"/>
      </a:dk1>
      <a:lt1>
        <a:srgbClr val="6399AE"/>
      </a:lt1>
      <a:dk2>
        <a:srgbClr val="003E51"/>
      </a:dk2>
      <a:lt2>
        <a:srgbClr val="FFFFFF"/>
      </a:lt2>
      <a:accent1>
        <a:srgbClr val="0091DA"/>
      </a:accent1>
      <a:accent2>
        <a:srgbClr val="5BC2E7"/>
      </a:accent2>
      <a:accent3>
        <a:srgbClr val="F1BE48"/>
      </a:accent3>
      <a:accent4>
        <a:srgbClr val="DDCBA4"/>
      </a:accent4>
      <a:accent5>
        <a:srgbClr val="78BE20"/>
      </a:accent5>
      <a:accent6>
        <a:srgbClr val="C4D600"/>
      </a:accent6>
      <a:hlink>
        <a:srgbClr val="0091DA"/>
      </a:hlink>
      <a:folHlink>
        <a:srgbClr val="5BC2E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922</Words>
  <Application>Microsoft Office PowerPoint</Application>
  <PresentationFormat>On-screen Show (4:3)</PresentationFormat>
  <Paragraphs>117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BCBSRI</vt:lpstr>
      <vt:lpstr>Use of BCBSRI Primary Care Provider Profile to Improve Performance</vt:lpstr>
      <vt:lpstr>Objectives</vt:lpstr>
      <vt:lpstr>Definitions</vt:lpstr>
      <vt:lpstr>High level metrics</vt:lpstr>
      <vt:lpstr>Comparative metrics</vt:lpstr>
      <vt:lpstr>Primary Care Provider Utilization Summary</vt:lpstr>
      <vt:lpstr>Primary Care Provider Utilization Summary</vt:lpstr>
      <vt:lpstr>Primary Care Provider Utilization Summary</vt:lpstr>
      <vt:lpstr>Primary Care Provider Utilization Summary</vt:lpstr>
      <vt:lpstr>PowerPoint Presentation</vt:lpstr>
      <vt:lpstr>Primary Care Provider Utilization Summary</vt:lpstr>
      <vt:lpstr>Summary </vt:lpstr>
      <vt:lpstr>Thank you </vt:lpstr>
    </vt:vector>
  </TitlesOfParts>
  <Company>BCBSRI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DCOM335 DCOM335</dc:creator>
  <cp:lastModifiedBy>Francine Leonardo</cp:lastModifiedBy>
  <cp:revision>51</cp:revision>
  <cp:lastPrinted>2016-10-13T18:58:41Z</cp:lastPrinted>
  <dcterms:created xsi:type="dcterms:W3CDTF">2015-09-16T11:39:03Z</dcterms:created>
  <dcterms:modified xsi:type="dcterms:W3CDTF">2016-10-13T19:00:50Z</dcterms:modified>
</cp:coreProperties>
</file>