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8" r:id="rId2"/>
  </p:sldMasterIdLst>
  <p:notesMasterIdLst>
    <p:notesMasterId r:id="rId77"/>
  </p:notesMasterIdLst>
  <p:handoutMasterIdLst>
    <p:handoutMasterId r:id="rId78"/>
  </p:handoutMasterIdLst>
  <p:sldIdLst>
    <p:sldId id="256" r:id="rId3"/>
    <p:sldId id="304" r:id="rId4"/>
    <p:sldId id="257" r:id="rId5"/>
    <p:sldId id="259" r:id="rId6"/>
    <p:sldId id="260" r:id="rId7"/>
    <p:sldId id="261" r:id="rId8"/>
    <p:sldId id="302" r:id="rId9"/>
    <p:sldId id="303" r:id="rId10"/>
    <p:sldId id="322" r:id="rId11"/>
    <p:sldId id="321" r:id="rId12"/>
    <p:sldId id="263" r:id="rId13"/>
    <p:sldId id="264" r:id="rId14"/>
    <p:sldId id="265" r:id="rId15"/>
    <p:sldId id="267" r:id="rId16"/>
    <p:sldId id="323" r:id="rId17"/>
    <p:sldId id="305" r:id="rId18"/>
    <p:sldId id="307" r:id="rId19"/>
    <p:sldId id="308" r:id="rId20"/>
    <p:sldId id="269" r:id="rId21"/>
    <p:sldId id="270" r:id="rId22"/>
    <p:sldId id="271" r:id="rId23"/>
    <p:sldId id="272" r:id="rId24"/>
    <p:sldId id="273" r:id="rId25"/>
    <p:sldId id="274" r:id="rId26"/>
    <p:sldId id="275" r:id="rId27"/>
    <p:sldId id="276" r:id="rId28"/>
    <p:sldId id="277" r:id="rId29"/>
    <p:sldId id="278" r:id="rId30"/>
    <p:sldId id="287" r:id="rId31"/>
    <p:sldId id="289" r:id="rId32"/>
    <p:sldId id="298" r:id="rId33"/>
    <p:sldId id="290" r:id="rId34"/>
    <p:sldId id="291" r:id="rId35"/>
    <p:sldId id="324" r:id="rId36"/>
    <p:sldId id="325" r:id="rId37"/>
    <p:sldId id="326" r:id="rId38"/>
    <p:sldId id="331" r:id="rId39"/>
    <p:sldId id="310" r:id="rId40"/>
    <p:sldId id="311" r:id="rId41"/>
    <p:sldId id="327" r:id="rId42"/>
    <p:sldId id="312" r:id="rId43"/>
    <p:sldId id="279" r:id="rId44"/>
    <p:sldId id="280" r:id="rId45"/>
    <p:sldId id="281" r:id="rId46"/>
    <p:sldId id="301" r:id="rId47"/>
    <p:sldId id="283" r:id="rId48"/>
    <p:sldId id="284" r:id="rId49"/>
    <p:sldId id="285" r:id="rId50"/>
    <p:sldId id="286" r:id="rId51"/>
    <p:sldId id="288" r:id="rId52"/>
    <p:sldId id="294" r:id="rId53"/>
    <p:sldId id="328" r:id="rId54"/>
    <p:sldId id="329" r:id="rId55"/>
    <p:sldId id="330" r:id="rId56"/>
    <p:sldId id="332" r:id="rId57"/>
    <p:sldId id="333" r:id="rId58"/>
    <p:sldId id="334" r:id="rId59"/>
    <p:sldId id="314" r:id="rId60"/>
    <p:sldId id="266" r:id="rId61"/>
    <p:sldId id="335" r:id="rId62"/>
    <p:sldId id="336" r:id="rId63"/>
    <p:sldId id="268" r:id="rId64"/>
    <p:sldId id="315" r:id="rId65"/>
    <p:sldId id="316" r:id="rId66"/>
    <p:sldId id="318" r:id="rId67"/>
    <p:sldId id="317" r:id="rId68"/>
    <p:sldId id="337" r:id="rId69"/>
    <p:sldId id="339" r:id="rId70"/>
    <p:sldId id="292" r:id="rId71"/>
    <p:sldId id="293" r:id="rId72"/>
    <p:sldId id="299" r:id="rId73"/>
    <p:sldId id="300" r:id="rId74"/>
    <p:sldId id="340" r:id="rId75"/>
    <p:sldId id="296" r:id="rId76"/>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DDC"/>
    <a:srgbClr val="E71933"/>
    <a:srgbClr val="46166B"/>
    <a:srgbClr val="C1D82A"/>
    <a:srgbClr val="FAA634"/>
    <a:srgbClr val="000000"/>
    <a:srgbClr val="007EB9"/>
    <a:srgbClr val="E9E3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8841" autoAdjust="0"/>
  </p:normalViewPr>
  <p:slideViewPr>
    <p:cSldViewPr snapToGrid="0" snapToObjects="1" showGuides="1">
      <p:cViewPr varScale="1">
        <p:scale>
          <a:sx n="109" d="100"/>
          <a:sy n="109" d="100"/>
        </p:scale>
        <p:origin x="-840" y="-36"/>
      </p:cViewPr>
      <p:guideLst>
        <p:guide orient="horz" pos="556"/>
        <p:guide pos="5708"/>
      </p:guideLst>
    </p:cSldViewPr>
  </p:slideViewPr>
  <p:outlineViewPr>
    <p:cViewPr>
      <p:scale>
        <a:sx n="33" d="100"/>
        <a:sy n="33" d="100"/>
      </p:scale>
      <p:origin x="0" y="22704"/>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2D3E58-B0C9-4C34-9A91-B3BAAA09EA69}" type="doc">
      <dgm:prSet loTypeId="urn:microsoft.com/office/officeart/2005/8/layout/venn1" loCatId="relationship" qsTypeId="urn:microsoft.com/office/officeart/2005/8/quickstyle/simple1" qsCatId="simple" csTypeId="urn:microsoft.com/office/officeart/2005/8/colors/accent1_2" csCatId="accent1" phldr="1"/>
      <dgm:spPr/>
    </dgm:pt>
    <dgm:pt modelId="{53C6C0C9-13E9-4C02-9F8A-CD955B209843}">
      <dgm:prSet phldrT="[Text]" custT="1"/>
      <dgm:spPr/>
      <dgm:t>
        <a:bodyPr/>
        <a:lstStyle/>
        <a:p>
          <a:r>
            <a:rPr lang="en-US" sz="1600" dirty="0" smtClean="0"/>
            <a:t>Physician Co-Manager</a:t>
          </a:r>
        </a:p>
        <a:p>
          <a:r>
            <a:rPr lang="en-US" sz="1200" dirty="0" smtClean="0"/>
            <a:t>• Quality of the Clinical Professionals and Work</a:t>
          </a:r>
        </a:p>
        <a:p>
          <a:r>
            <a:rPr lang="en-US" sz="1200" dirty="0" smtClean="0"/>
            <a:t> • Provider Behaviors &amp; Production </a:t>
          </a:r>
        </a:p>
        <a:p>
          <a:r>
            <a:rPr lang="en-US" sz="1200" dirty="0" smtClean="0"/>
            <a:t>• Clinical Innovation </a:t>
          </a:r>
        </a:p>
        <a:p>
          <a:r>
            <a:rPr lang="en-US" sz="1200" dirty="0" smtClean="0"/>
            <a:t>• Compliance </a:t>
          </a:r>
        </a:p>
        <a:p>
          <a:r>
            <a:rPr lang="en-US" sz="1200" dirty="0" smtClean="0"/>
            <a:t>• Patient Care Standards </a:t>
          </a:r>
        </a:p>
        <a:p>
          <a:r>
            <a:rPr lang="en-US" sz="1200" dirty="0" smtClean="0"/>
            <a:t>• Clinical Pathway/ Model Management </a:t>
          </a:r>
        </a:p>
        <a:p>
          <a:r>
            <a:rPr lang="en-US" sz="1200" dirty="0" smtClean="0"/>
            <a:t>• Referring Physician Relations </a:t>
          </a:r>
        </a:p>
        <a:p>
          <a:r>
            <a:rPr lang="en-US" sz="1200" dirty="0" smtClean="0"/>
            <a:t>• Provider "Leverage</a:t>
          </a:r>
          <a:endParaRPr lang="en-US" sz="1200" dirty="0"/>
        </a:p>
      </dgm:t>
    </dgm:pt>
    <dgm:pt modelId="{41D172D0-B1A9-46C7-8292-01CDA7BCA850}" type="parTrans" cxnId="{6A42922D-0A60-44F0-8D2A-4FAA6D53EA8A}">
      <dgm:prSet/>
      <dgm:spPr/>
      <dgm:t>
        <a:bodyPr/>
        <a:lstStyle/>
        <a:p>
          <a:endParaRPr lang="en-US"/>
        </a:p>
      </dgm:t>
    </dgm:pt>
    <dgm:pt modelId="{934D71A6-817F-4742-8FC0-F3C2C65F665B}" type="sibTrans" cxnId="{6A42922D-0A60-44F0-8D2A-4FAA6D53EA8A}">
      <dgm:prSet/>
      <dgm:spPr/>
      <dgm:t>
        <a:bodyPr/>
        <a:lstStyle/>
        <a:p>
          <a:endParaRPr lang="en-US"/>
        </a:p>
      </dgm:t>
    </dgm:pt>
    <dgm:pt modelId="{8BAD3C5D-A7DB-41DF-AC00-DD22F64CAE3D}">
      <dgm:prSet phldrT="[Text]" custT="1"/>
      <dgm:spPr/>
      <dgm:t>
        <a:bodyPr/>
        <a:lstStyle/>
        <a:p>
          <a:r>
            <a:rPr lang="en-US" sz="1600" dirty="0" smtClean="0"/>
            <a:t>Administrative Co-Manager</a:t>
          </a:r>
        </a:p>
        <a:p>
          <a:r>
            <a:rPr lang="en-US" sz="1200" dirty="0" smtClean="0"/>
            <a:t>• Operations </a:t>
          </a:r>
        </a:p>
        <a:p>
          <a:r>
            <a:rPr lang="en-US" sz="1200" dirty="0" smtClean="0"/>
            <a:t>• Revenue Management • Operating Expense Management </a:t>
          </a:r>
        </a:p>
        <a:p>
          <a:r>
            <a:rPr lang="en-US" sz="1200" dirty="0" smtClean="0"/>
            <a:t>• Capital Planning and Application </a:t>
          </a:r>
        </a:p>
        <a:p>
          <a:r>
            <a:rPr lang="en-US" sz="1200" dirty="0" smtClean="0"/>
            <a:t>• Staffing Models </a:t>
          </a:r>
        </a:p>
        <a:p>
          <a:r>
            <a:rPr lang="en-US" sz="1200" dirty="0" smtClean="0"/>
            <a:t>• Performance Reporting • Supply Chain </a:t>
          </a:r>
        </a:p>
        <a:p>
          <a:r>
            <a:rPr lang="en-US" sz="1200" dirty="0" smtClean="0"/>
            <a:t>• Support Systems and Services</a:t>
          </a:r>
        </a:p>
        <a:p>
          <a:endParaRPr lang="en-US" sz="1400" dirty="0"/>
        </a:p>
      </dgm:t>
    </dgm:pt>
    <dgm:pt modelId="{C17BE60C-90A7-42D9-88F6-73967D6493B0}" type="parTrans" cxnId="{C890A0EE-CFE7-4A64-8F79-9E766ED56C69}">
      <dgm:prSet/>
      <dgm:spPr/>
      <dgm:t>
        <a:bodyPr/>
        <a:lstStyle/>
        <a:p>
          <a:endParaRPr lang="en-US"/>
        </a:p>
      </dgm:t>
    </dgm:pt>
    <dgm:pt modelId="{ACDDD529-FA2A-4D3A-BB79-C30E684747CD}" type="sibTrans" cxnId="{C890A0EE-CFE7-4A64-8F79-9E766ED56C69}">
      <dgm:prSet/>
      <dgm:spPr/>
      <dgm:t>
        <a:bodyPr/>
        <a:lstStyle/>
        <a:p>
          <a:endParaRPr lang="en-US"/>
        </a:p>
      </dgm:t>
    </dgm:pt>
    <dgm:pt modelId="{2107A283-7729-4A0C-A68E-B882432DDE3A}" type="pres">
      <dgm:prSet presAssocID="{F42D3E58-B0C9-4C34-9A91-B3BAAA09EA69}" presName="compositeShape" presStyleCnt="0">
        <dgm:presLayoutVars>
          <dgm:chMax val="7"/>
          <dgm:dir/>
          <dgm:resizeHandles val="exact"/>
        </dgm:presLayoutVars>
      </dgm:prSet>
      <dgm:spPr/>
    </dgm:pt>
    <dgm:pt modelId="{9B446276-24C9-4A80-B1DD-953124882826}" type="pres">
      <dgm:prSet presAssocID="{53C6C0C9-13E9-4C02-9F8A-CD955B209843}" presName="circ1" presStyleLbl="vennNode1" presStyleIdx="0" presStyleCnt="2" custScaleX="116466"/>
      <dgm:spPr/>
      <dgm:t>
        <a:bodyPr/>
        <a:lstStyle/>
        <a:p>
          <a:endParaRPr lang="en-US"/>
        </a:p>
      </dgm:t>
    </dgm:pt>
    <dgm:pt modelId="{3AFEF792-62AD-4724-8053-39974315EEBF}" type="pres">
      <dgm:prSet presAssocID="{53C6C0C9-13E9-4C02-9F8A-CD955B209843}" presName="circ1Tx" presStyleLbl="revTx" presStyleIdx="0" presStyleCnt="0">
        <dgm:presLayoutVars>
          <dgm:chMax val="0"/>
          <dgm:chPref val="0"/>
          <dgm:bulletEnabled val="1"/>
        </dgm:presLayoutVars>
      </dgm:prSet>
      <dgm:spPr/>
      <dgm:t>
        <a:bodyPr/>
        <a:lstStyle/>
        <a:p>
          <a:endParaRPr lang="en-US"/>
        </a:p>
      </dgm:t>
    </dgm:pt>
    <dgm:pt modelId="{7D327DE2-17F9-4384-91DA-5C0E941109DF}" type="pres">
      <dgm:prSet presAssocID="{8BAD3C5D-A7DB-41DF-AC00-DD22F64CAE3D}" presName="circ2" presStyleLbl="vennNode1" presStyleIdx="1" presStyleCnt="2" custScaleX="109635"/>
      <dgm:spPr/>
      <dgm:t>
        <a:bodyPr/>
        <a:lstStyle/>
        <a:p>
          <a:endParaRPr lang="en-US"/>
        </a:p>
      </dgm:t>
    </dgm:pt>
    <dgm:pt modelId="{756049CB-03F3-414D-B3B5-73CF3626F754}" type="pres">
      <dgm:prSet presAssocID="{8BAD3C5D-A7DB-41DF-AC00-DD22F64CAE3D}" presName="circ2Tx" presStyleLbl="revTx" presStyleIdx="0" presStyleCnt="0">
        <dgm:presLayoutVars>
          <dgm:chMax val="0"/>
          <dgm:chPref val="0"/>
          <dgm:bulletEnabled val="1"/>
        </dgm:presLayoutVars>
      </dgm:prSet>
      <dgm:spPr/>
      <dgm:t>
        <a:bodyPr/>
        <a:lstStyle/>
        <a:p>
          <a:endParaRPr lang="en-US"/>
        </a:p>
      </dgm:t>
    </dgm:pt>
  </dgm:ptLst>
  <dgm:cxnLst>
    <dgm:cxn modelId="{68B061BA-A1E7-4E46-B6E8-BBFB4353D98E}" type="presOf" srcId="{8BAD3C5D-A7DB-41DF-AC00-DD22F64CAE3D}" destId="{756049CB-03F3-414D-B3B5-73CF3626F754}" srcOrd="1" destOrd="0" presId="urn:microsoft.com/office/officeart/2005/8/layout/venn1"/>
    <dgm:cxn modelId="{6A42922D-0A60-44F0-8D2A-4FAA6D53EA8A}" srcId="{F42D3E58-B0C9-4C34-9A91-B3BAAA09EA69}" destId="{53C6C0C9-13E9-4C02-9F8A-CD955B209843}" srcOrd="0" destOrd="0" parTransId="{41D172D0-B1A9-46C7-8292-01CDA7BCA850}" sibTransId="{934D71A6-817F-4742-8FC0-F3C2C65F665B}"/>
    <dgm:cxn modelId="{C890A0EE-CFE7-4A64-8F79-9E766ED56C69}" srcId="{F42D3E58-B0C9-4C34-9A91-B3BAAA09EA69}" destId="{8BAD3C5D-A7DB-41DF-AC00-DD22F64CAE3D}" srcOrd="1" destOrd="0" parTransId="{C17BE60C-90A7-42D9-88F6-73967D6493B0}" sibTransId="{ACDDD529-FA2A-4D3A-BB79-C30E684747CD}"/>
    <dgm:cxn modelId="{141FC60C-749E-4948-9930-F1B0FAA73681}" type="presOf" srcId="{53C6C0C9-13E9-4C02-9F8A-CD955B209843}" destId="{3AFEF792-62AD-4724-8053-39974315EEBF}" srcOrd="1" destOrd="0" presId="urn:microsoft.com/office/officeart/2005/8/layout/venn1"/>
    <dgm:cxn modelId="{B2954461-A514-414F-8331-C999F83711EC}" type="presOf" srcId="{53C6C0C9-13E9-4C02-9F8A-CD955B209843}" destId="{9B446276-24C9-4A80-B1DD-953124882826}" srcOrd="0" destOrd="0" presId="urn:microsoft.com/office/officeart/2005/8/layout/venn1"/>
    <dgm:cxn modelId="{2D362F7F-BE25-4648-A273-AB0C587680C8}" type="presOf" srcId="{F42D3E58-B0C9-4C34-9A91-B3BAAA09EA69}" destId="{2107A283-7729-4A0C-A68E-B882432DDE3A}" srcOrd="0" destOrd="0" presId="urn:microsoft.com/office/officeart/2005/8/layout/venn1"/>
    <dgm:cxn modelId="{2341A1F6-BD42-4A37-8AB8-11DFF2BB8511}" type="presOf" srcId="{8BAD3C5D-A7DB-41DF-AC00-DD22F64CAE3D}" destId="{7D327DE2-17F9-4384-91DA-5C0E941109DF}" srcOrd="0" destOrd="0" presId="urn:microsoft.com/office/officeart/2005/8/layout/venn1"/>
    <dgm:cxn modelId="{DD9E823E-3377-4295-B230-E98523BFBB47}" type="presParOf" srcId="{2107A283-7729-4A0C-A68E-B882432DDE3A}" destId="{9B446276-24C9-4A80-B1DD-953124882826}" srcOrd="0" destOrd="0" presId="urn:microsoft.com/office/officeart/2005/8/layout/venn1"/>
    <dgm:cxn modelId="{50B8A462-C654-4AF0-922C-017F9EE4AC8A}" type="presParOf" srcId="{2107A283-7729-4A0C-A68E-B882432DDE3A}" destId="{3AFEF792-62AD-4724-8053-39974315EEBF}" srcOrd="1" destOrd="0" presId="urn:microsoft.com/office/officeart/2005/8/layout/venn1"/>
    <dgm:cxn modelId="{4A971F6B-3527-4860-83C6-4D2A436CC39D}" type="presParOf" srcId="{2107A283-7729-4A0C-A68E-B882432DDE3A}" destId="{7D327DE2-17F9-4384-91DA-5C0E941109DF}" srcOrd="2" destOrd="0" presId="urn:microsoft.com/office/officeart/2005/8/layout/venn1"/>
    <dgm:cxn modelId="{7A182ECB-1EB1-4FD0-A7E6-E566C731DE08}" type="presParOf" srcId="{2107A283-7729-4A0C-A68E-B882432DDE3A}" destId="{756049CB-03F3-414D-B3B5-73CF3626F754}"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446276-24C9-4A80-B1DD-953124882826}">
      <dsp:nvSpPr>
        <dsp:cNvPr id="0" name=""/>
        <dsp:cNvSpPr/>
      </dsp:nvSpPr>
      <dsp:spPr>
        <a:xfrm>
          <a:off x="-85222" y="71287"/>
          <a:ext cx="4016491" cy="344863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smtClean="0"/>
            <a:t>Physician Co-Manager</a:t>
          </a:r>
        </a:p>
        <a:p>
          <a:pPr lvl="0" algn="ctr" defTabSz="711200">
            <a:lnSpc>
              <a:spcPct val="90000"/>
            </a:lnSpc>
            <a:spcBef>
              <a:spcPct val="0"/>
            </a:spcBef>
            <a:spcAft>
              <a:spcPct val="35000"/>
            </a:spcAft>
          </a:pPr>
          <a:r>
            <a:rPr lang="en-US" sz="1200" kern="1200" dirty="0" smtClean="0"/>
            <a:t>• Quality of the Clinical Professionals and Work</a:t>
          </a:r>
        </a:p>
        <a:p>
          <a:pPr lvl="0" algn="ctr" defTabSz="711200">
            <a:lnSpc>
              <a:spcPct val="90000"/>
            </a:lnSpc>
            <a:spcBef>
              <a:spcPct val="0"/>
            </a:spcBef>
            <a:spcAft>
              <a:spcPct val="35000"/>
            </a:spcAft>
          </a:pPr>
          <a:r>
            <a:rPr lang="en-US" sz="1200" kern="1200" dirty="0" smtClean="0"/>
            <a:t> • Provider Behaviors &amp; Production </a:t>
          </a:r>
        </a:p>
        <a:p>
          <a:pPr lvl="0" algn="ctr" defTabSz="711200">
            <a:lnSpc>
              <a:spcPct val="90000"/>
            </a:lnSpc>
            <a:spcBef>
              <a:spcPct val="0"/>
            </a:spcBef>
            <a:spcAft>
              <a:spcPct val="35000"/>
            </a:spcAft>
          </a:pPr>
          <a:r>
            <a:rPr lang="en-US" sz="1200" kern="1200" dirty="0" smtClean="0"/>
            <a:t>• Clinical Innovation </a:t>
          </a:r>
        </a:p>
        <a:p>
          <a:pPr lvl="0" algn="ctr" defTabSz="711200">
            <a:lnSpc>
              <a:spcPct val="90000"/>
            </a:lnSpc>
            <a:spcBef>
              <a:spcPct val="0"/>
            </a:spcBef>
            <a:spcAft>
              <a:spcPct val="35000"/>
            </a:spcAft>
          </a:pPr>
          <a:r>
            <a:rPr lang="en-US" sz="1200" kern="1200" dirty="0" smtClean="0"/>
            <a:t>• Compliance </a:t>
          </a:r>
        </a:p>
        <a:p>
          <a:pPr lvl="0" algn="ctr" defTabSz="711200">
            <a:lnSpc>
              <a:spcPct val="90000"/>
            </a:lnSpc>
            <a:spcBef>
              <a:spcPct val="0"/>
            </a:spcBef>
            <a:spcAft>
              <a:spcPct val="35000"/>
            </a:spcAft>
          </a:pPr>
          <a:r>
            <a:rPr lang="en-US" sz="1200" kern="1200" dirty="0" smtClean="0"/>
            <a:t>• Patient Care Standards </a:t>
          </a:r>
        </a:p>
        <a:p>
          <a:pPr lvl="0" algn="ctr" defTabSz="711200">
            <a:lnSpc>
              <a:spcPct val="90000"/>
            </a:lnSpc>
            <a:spcBef>
              <a:spcPct val="0"/>
            </a:spcBef>
            <a:spcAft>
              <a:spcPct val="35000"/>
            </a:spcAft>
          </a:pPr>
          <a:r>
            <a:rPr lang="en-US" sz="1200" kern="1200" dirty="0" smtClean="0"/>
            <a:t>• Clinical Pathway/ Model Management </a:t>
          </a:r>
        </a:p>
        <a:p>
          <a:pPr lvl="0" algn="ctr" defTabSz="711200">
            <a:lnSpc>
              <a:spcPct val="90000"/>
            </a:lnSpc>
            <a:spcBef>
              <a:spcPct val="0"/>
            </a:spcBef>
            <a:spcAft>
              <a:spcPct val="35000"/>
            </a:spcAft>
          </a:pPr>
          <a:r>
            <a:rPr lang="en-US" sz="1200" kern="1200" dirty="0" smtClean="0"/>
            <a:t>• Referring Physician Relations </a:t>
          </a:r>
        </a:p>
        <a:p>
          <a:pPr lvl="0" algn="ctr" defTabSz="711200">
            <a:lnSpc>
              <a:spcPct val="90000"/>
            </a:lnSpc>
            <a:spcBef>
              <a:spcPct val="0"/>
            </a:spcBef>
            <a:spcAft>
              <a:spcPct val="35000"/>
            </a:spcAft>
          </a:pPr>
          <a:r>
            <a:rPr lang="en-US" sz="1200" kern="1200" dirty="0" smtClean="0"/>
            <a:t>• Provider "Leverage</a:t>
          </a:r>
          <a:endParaRPr lang="en-US" sz="1200" kern="1200" dirty="0"/>
        </a:p>
      </dsp:txBody>
      <dsp:txXfrm>
        <a:off x="475638" y="477956"/>
        <a:ext cx="2315814" cy="2635301"/>
      </dsp:txXfrm>
    </dsp:sp>
    <dsp:sp modelId="{7D327DE2-17F9-4384-91DA-5C0E941109DF}">
      <dsp:nvSpPr>
        <dsp:cNvPr id="0" name=""/>
        <dsp:cNvSpPr/>
      </dsp:nvSpPr>
      <dsp:spPr>
        <a:xfrm>
          <a:off x="2518070" y="71287"/>
          <a:ext cx="3780914" cy="344863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smtClean="0"/>
            <a:t>Administrative Co-Manager</a:t>
          </a:r>
        </a:p>
        <a:p>
          <a:pPr lvl="0" algn="ctr" defTabSz="711200">
            <a:lnSpc>
              <a:spcPct val="90000"/>
            </a:lnSpc>
            <a:spcBef>
              <a:spcPct val="0"/>
            </a:spcBef>
            <a:spcAft>
              <a:spcPct val="35000"/>
            </a:spcAft>
          </a:pPr>
          <a:r>
            <a:rPr lang="en-US" sz="1200" kern="1200" dirty="0" smtClean="0"/>
            <a:t>• Operations </a:t>
          </a:r>
        </a:p>
        <a:p>
          <a:pPr lvl="0" algn="ctr" defTabSz="711200">
            <a:lnSpc>
              <a:spcPct val="90000"/>
            </a:lnSpc>
            <a:spcBef>
              <a:spcPct val="0"/>
            </a:spcBef>
            <a:spcAft>
              <a:spcPct val="35000"/>
            </a:spcAft>
          </a:pPr>
          <a:r>
            <a:rPr lang="en-US" sz="1200" kern="1200" dirty="0" smtClean="0"/>
            <a:t>• Revenue Management • Operating Expense Management </a:t>
          </a:r>
        </a:p>
        <a:p>
          <a:pPr lvl="0" algn="ctr" defTabSz="711200">
            <a:lnSpc>
              <a:spcPct val="90000"/>
            </a:lnSpc>
            <a:spcBef>
              <a:spcPct val="0"/>
            </a:spcBef>
            <a:spcAft>
              <a:spcPct val="35000"/>
            </a:spcAft>
          </a:pPr>
          <a:r>
            <a:rPr lang="en-US" sz="1200" kern="1200" dirty="0" smtClean="0"/>
            <a:t>• Capital Planning and Application </a:t>
          </a:r>
        </a:p>
        <a:p>
          <a:pPr lvl="0" algn="ctr" defTabSz="711200">
            <a:lnSpc>
              <a:spcPct val="90000"/>
            </a:lnSpc>
            <a:spcBef>
              <a:spcPct val="0"/>
            </a:spcBef>
            <a:spcAft>
              <a:spcPct val="35000"/>
            </a:spcAft>
          </a:pPr>
          <a:r>
            <a:rPr lang="en-US" sz="1200" kern="1200" dirty="0" smtClean="0"/>
            <a:t>• Staffing Models </a:t>
          </a:r>
        </a:p>
        <a:p>
          <a:pPr lvl="0" algn="ctr" defTabSz="711200">
            <a:lnSpc>
              <a:spcPct val="90000"/>
            </a:lnSpc>
            <a:spcBef>
              <a:spcPct val="0"/>
            </a:spcBef>
            <a:spcAft>
              <a:spcPct val="35000"/>
            </a:spcAft>
          </a:pPr>
          <a:r>
            <a:rPr lang="en-US" sz="1200" kern="1200" dirty="0" smtClean="0"/>
            <a:t>• Performance Reporting • Supply Chain </a:t>
          </a:r>
        </a:p>
        <a:p>
          <a:pPr lvl="0" algn="ctr" defTabSz="711200">
            <a:lnSpc>
              <a:spcPct val="90000"/>
            </a:lnSpc>
            <a:spcBef>
              <a:spcPct val="0"/>
            </a:spcBef>
            <a:spcAft>
              <a:spcPct val="35000"/>
            </a:spcAft>
          </a:pPr>
          <a:r>
            <a:rPr lang="en-US" sz="1200" kern="1200" dirty="0" smtClean="0"/>
            <a:t>• Support Systems and Services</a:t>
          </a:r>
        </a:p>
        <a:p>
          <a:pPr lvl="0" algn="ctr" defTabSz="711200">
            <a:lnSpc>
              <a:spcPct val="90000"/>
            </a:lnSpc>
            <a:spcBef>
              <a:spcPct val="0"/>
            </a:spcBef>
            <a:spcAft>
              <a:spcPct val="35000"/>
            </a:spcAft>
          </a:pPr>
          <a:endParaRPr lang="en-US" sz="1400" kern="1200" dirty="0"/>
        </a:p>
      </dsp:txBody>
      <dsp:txXfrm>
        <a:off x="3591033" y="477956"/>
        <a:ext cx="2179986" cy="263530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7" tIns="46583" rIns="93167" bIns="46583"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67" tIns="46583" rIns="93167" bIns="46583" rtlCol="0"/>
          <a:lstStyle>
            <a:lvl1pPr algn="r">
              <a:defRPr sz="1200"/>
            </a:lvl1pPr>
          </a:lstStyle>
          <a:p>
            <a:fld id="{8274B2CA-F352-4048-BF5E-BC9CDFDD49AE}" type="datetimeFigureOut">
              <a:rPr lang="en-US" smtClean="0"/>
              <a:pPr/>
              <a:t>10/5/2016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7" tIns="46583" rIns="93167" bIns="4658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7" tIns="46583" rIns="93167" bIns="46583" rtlCol="0" anchor="b"/>
          <a:lstStyle>
            <a:lvl1pPr algn="r">
              <a:defRPr sz="1200"/>
            </a:lvl1pPr>
          </a:lstStyle>
          <a:p>
            <a:fld id="{9325EC04-120A-B54A-926A-201D98A50ABB}" type="slidenum">
              <a:rPr lang="en-US" smtClean="0"/>
              <a:pPr/>
              <a:t>‹#›</a:t>
            </a:fld>
            <a:endParaRPr lang="en-US" dirty="0"/>
          </a:p>
        </p:txBody>
      </p:sp>
    </p:spTree>
    <p:extLst>
      <p:ext uri="{BB962C8B-B14F-4D97-AF65-F5344CB8AC3E}">
        <p14:creationId xmlns:p14="http://schemas.microsoft.com/office/powerpoint/2010/main" val="36178560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7" tIns="46583" rIns="93167" bIns="46583"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7" tIns="46583" rIns="93167" bIns="46583" rtlCol="0"/>
          <a:lstStyle>
            <a:lvl1pPr algn="r">
              <a:defRPr sz="1200"/>
            </a:lvl1pPr>
          </a:lstStyle>
          <a:p>
            <a:fld id="{490844F4-A1AB-044E-B59A-A7CE0BFDA5B6}" type="datetimeFigureOut">
              <a:rPr lang="en-US" smtClean="0"/>
              <a:pPr/>
              <a:t>10/5/2016</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67" tIns="46583" rIns="93167" bIns="46583" rtlCol="0" anchor="ctr"/>
          <a:lstStyle/>
          <a:p>
            <a:endParaRPr lang="en-US"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67" tIns="46583" rIns="93167" bIns="4658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7" tIns="46583" rIns="93167" bIns="4658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7" tIns="46583" rIns="93167" bIns="46583" rtlCol="0" anchor="b"/>
          <a:lstStyle>
            <a:lvl1pPr algn="r">
              <a:defRPr sz="1200"/>
            </a:lvl1pPr>
          </a:lstStyle>
          <a:p>
            <a:fld id="{21633E5F-3683-0140-832F-D6B972C1BC5D}" type="slidenum">
              <a:rPr lang="en-US" smtClean="0"/>
              <a:pPr/>
              <a:t>‹#›</a:t>
            </a:fld>
            <a:endParaRPr lang="en-US" dirty="0"/>
          </a:p>
        </p:txBody>
      </p:sp>
    </p:spTree>
    <p:extLst>
      <p:ext uri="{BB962C8B-B14F-4D97-AF65-F5344CB8AC3E}">
        <p14:creationId xmlns:p14="http://schemas.microsoft.com/office/powerpoint/2010/main" val="396533657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excited to be in Rhode Island here to talk about Joy in Practice. It is exciting to be here in such a progressive community and particularly to be part of the CTC initiative that started back 8 years ago with Five “pilot” sites and has now grown to more than 80 practices, caring for more than 350,000 Rhode Islanders! Your results have been impressive with reductions in hospitalizations, reductions in cost, while improving clinical quality! Y’all have so much to be proud of! You are hitting the Triple aim!  I am here today to talk about the “fourth aim” which has been discussed in recent years as we continue to work to improve patient outcomes, provide exceptional service at a lower cost, how do we look as rigorously at the clinicians and staff who are creating those outcomes for our patients every single day?  That’s what I’m here to spend the next 90 minutes or so discussing with you. And I intentionally use the word “discussing” as I intend this to be a conversation. We will be looking at some specific examples of interventions at the clinic level, the health system level, and the community level to help increase the joy of our whole clinical teams in engaging with our patients in the tremendous privilege we all have in caring for patients. As we go through some examples, we will be pausing and asking for you to reflect on how some of these examples may inspire you to take action within your practice or community to help create joy in our teams tasked with implementing the triple aim for our patients. </a:t>
            </a:r>
            <a:endParaRPr lang="en-US" dirty="0"/>
          </a:p>
        </p:txBody>
      </p:sp>
      <p:sp>
        <p:nvSpPr>
          <p:cNvPr id="4" name="Slide Number Placeholder 3"/>
          <p:cNvSpPr>
            <a:spLocks noGrp="1"/>
          </p:cNvSpPr>
          <p:nvPr>
            <p:ph type="sldNum" sz="quarter" idx="10"/>
          </p:nvPr>
        </p:nvSpPr>
        <p:spPr/>
        <p:txBody>
          <a:bodyPr/>
          <a:lstStyle/>
          <a:p>
            <a:fld id="{21633E5F-3683-0140-832F-D6B972C1BC5D}"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633E5F-3683-0140-832F-D6B972C1BC5D}" type="slidenum">
              <a:rPr lang="en-US" smtClean="0"/>
              <a:pPr/>
              <a:t>44</a:t>
            </a:fld>
            <a:endParaRPr lang="en-US" dirty="0"/>
          </a:p>
        </p:txBody>
      </p:sp>
    </p:spTree>
    <p:extLst>
      <p:ext uri="{BB962C8B-B14F-4D97-AF65-F5344CB8AC3E}">
        <p14:creationId xmlns:p14="http://schemas.microsoft.com/office/powerpoint/2010/main" val="2521243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reality, the overlap is much more significant and, in these areas, physician involvement needs to be engaged around staffing models, operations through reporting on quality, compliance, etc/ This diagram is helpful place to begin</a:t>
            </a:r>
            <a:endParaRPr lang="en-US" dirty="0"/>
          </a:p>
        </p:txBody>
      </p:sp>
      <p:sp>
        <p:nvSpPr>
          <p:cNvPr id="4" name="Slide Number Placeholder 3"/>
          <p:cNvSpPr>
            <a:spLocks noGrp="1"/>
          </p:cNvSpPr>
          <p:nvPr>
            <p:ph type="sldNum" sz="quarter" idx="10"/>
          </p:nvPr>
        </p:nvSpPr>
        <p:spPr/>
        <p:txBody>
          <a:bodyPr/>
          <a:lstStyle/>
          <a:p>
            <a:fld id="{21633E5F-3683-0140-832F-D6B972C1BC5D}" type="slidenum">
              <a:rPr lang="en-US" smtClean="0"/>
              <a:pPr/>
              <a:t>54</a:t>
            </a:fld>
            <a:endParaRPr lang="en-US" dirty="0"/>
          </a:p>
        </p:txBody>
      </p:sp>
    </p:spTree>
    <p:extLst>
      <p:ext uri="{BB962C8B-B14F-4D97-AF65-F5344CB8AC3E}">
        <p14:creationId xmlns:p14="http://schemas.microsoft.com/office/powerpoint/2010/main" val="1145405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the most important take away</a:t>
            </a:r>
            <a:r>
              <a:rPr lang="en-US" baseline="0" dirty="0" smtClean="0"/>
              <a:t> from this is not the details on this model used by Mayo, but that you think about burnout and engage teams in listening to help understand how it looks at your organization and empower and resource clinicians to be part of the solution.</a:t>
            </a:r>
            <a:endParaRPr lang="en-US" dirty="0"/>
          </a:p>
        </p:txBody>
      </p:sp>
      <p:sp>
        <p:nvSpPr>
          <p:cNvPr id="4" name="Slide Number Placeholder 3"/>
          <p:cNvSpPr>
            <a:spLocks noGrp="1"/>
          </p:cNvSpPr>
          <p:nvPr>
            <p:ph type="sldNum" sz="quarter" idx="10"/>
          </p:nvPr>
        </p:nvSpPr>
        <p:spPr/>
        <p:txBody>
          <a:bodyPr/>
          <a:lstStyle/>
          <a:p>
            <a:fld id="{21633E5F-3683-0140-832F-D6B972C1BC5D}" type="slidenum">
              <a:rPr lang="en-US" smtClean="0"/>
              <a:pPr/>
              <a:t>56</a:t>
            </a:fld>
            <a:endParaRPr lang="en-US" dirty="0"/>
          </a:p>
        </p:txBody>
      </p:sp>
    </p:spTree>
    <p:extLst>
      <p:ext uri="{BB962C8B-B14F-4D97-AF65-F5344CB8AC3E}">
        <p14:creationId xmlns:p14="http://schemas.microsoft.com/office/powerpoint/2010/main" val="2573633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leave you today</a:t>
            </a:r>
            <a:r>
              <a:rPr lang="en-US" baseline="0" dirty="0" smtClean="0"/>
              <a:t> with Hope- Hope from all of the conversations we are having with one another, the real dialogue about ways to make practice sustainable for our teams, for ourselves, so we may continue to care for our patients. I appreciate your attention this morning and welcome being on this journey with all of you.</a:t>
            </a:r>
            <a:endParaRPr lang="en-US" dirty="0"/>
          </a:p>
        </p:txBody>
      </p:sp>
      <p:sp>
        <p:nvSpPr>
          <p:cNvPr id="4" name="Slide Number Placeholder 3"/>
          <p:cNvSpPr>
            <a:spLocks noGrp="1"/>
          </p:cNvSpPr>
          <p:nvPr>
            <p:ph type="sldNum" sz="quarter" idx="10"/>
          </p:nvPr>
        </p:nvSpPr>
        <p:spPr/>
        <p:txBody>
          <a:bodyPr/>
          <a:lstStyle/>
          <a:p>
            <a:fld id="{21633E5F-3683-0140-832F-D6B972C1BC5D}" type="slidenum">
              <a:rPr lang="en-US" smtClean="0"/>
              <a:pPr/>
              <a:t>73</a:t>
            </a:fld>
            <a:endParaRPr lang="en-US" dirty="0"/>
          </a:p>
        </p:txBody>
      </p:sp>
    </p:spTree>
    <p:extLst>
      <p:ext uri="{BB962C8B-B14F-4D97-AF65-F5344CB8AC3E}">
        <p14:creationId xmlns:p14="http://schemas.microsoft.com/office/powerpoint/2010/main" val="1860101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633E5F-3683-0140-832F-D6B972C1BC5D}" type="slidenum">
              <a:rPr lang="en-US" smtClean="0"/>
              <a:pPr/>
              <a:t>74</a:t>
            </a:fld>
            <a:endParaRPr lang="en-US" dirty="0"/>
          </a:p>
        </p:txBody>
      </p:sp>
    </p:spTree>
    <p:extLst>
      <p:ext uri="{BB962C8B-B14F-4D97-AF65-F5344CB8AC3E}">
        <p14:creationId xmlns:p14="http://schemas.microsoft.com/office/powerpoint/2010/main" val="741688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am here to talk about physician burnout. It can be such an overwhelming problem to tackle that we can be tempted to run away from it. I am here to tell</a:t>
            </a:r>
            <a:r>
              <a:rPr lang="en-US" baseline="0" dirty="0" smtClean="0"/>
              <a:t> you that we all have a role to play and there are all real, concrete steps we can take to create joy in practice no matter which groups we stood up in today.</a:t>
            </a:r>
            <a:endParaRPr lang="en-US" dirty="0"/>
          </a:p>
        </p:txBody>
      </p:sp>
      <p:sp>
        <p:nvSpPr>
          <p:cNvPr id="4" name="Slide Number Placeholder 3"/>
          <p:cNvSpPr>
            <a:spLocks noGrp="1"/>
          </p:cNvSpPr>
          <p:nvPr>
            <p:ph type="sldNum" sz="quarter" idx="10"/>
          </p:nvPr>
        </p:nvSpPr>
        <p:spPr/>
        <p:txBody>
          <a:bodyPr/>
          <a:lstStyle/>
          <a:p>
            <a:fld id="{21633E5F-3683-0140-832F-D6B972C1BC5D}"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One organization</a:t>
            </a:r>
            <a:r>
              <a:rPr lang="en-US" baseline="0" dirty="0" smtClean="0"/>
              <a:t> in my community advertises their burnout prevention program by hiring a psychologist and “</a:t>
            </a:r>
            <a:r>
              <a:rPr lang="en-US" sz="1200" b="0" i="0" u="none" strike="noStrike" baseline="0" dirty="0" smtClean="0"/>
              <a:t>If you are feeling signs of burnout, struggling to balance your work and home life or have other challenges affecting your well-being, you can find the support you need with our PRP.” I commend this organization for taking this problem seriously, but when you look at half of all physicians describing being burned out, we don’t have enough psychologists to address it one by one. It is not a personal issue with how I react or deal with a stressful environment. We need to fundamentally change the practice environment to one that supports clinicians, creates joy, and prevents burnout in the first place.  A problem this large is not going to be solved with one on one interventions. It would be like tackling pediatric obesity by sending Michelle Obama door to door to teach families how to shop better and cook healthier meals. Yes, it might be a small piece of the answer, but it’s not going to make a dent in the problem.  We need better school lunches, more walkable communities, cities to invest in playgrounds in neighborhoods to get kids outside, lower cost participation in athletics, more affordable healthy food options in our grocery stores- a true PUBLIC Health approach. This is the kind of mindset we need to start taking in order to really begin to address a problem this prevalent among our clinicians.</a:t>
            </a:r>
            <a:endParaRPr lang="en-US" dirty="0" smtClean="0"/>
          </a:p>
          <a:p>
            <a:endParaRPr lang="en-US" dirty="0"/>
          </a:p>
        </p:txBody>
      </p:sp>
      <p:sp>
        <p:nvSpPr>
          <p:cNvPr id="4" name="Slide Number Placeholder 3"/>
          <p:cNvSpPr>
            <a:spLocks noGrp="1"/>
          </p:cNvSpPr>
          <p:nvPr>
            <p:ph type="sldNum" sz="quarter" idx="10"/>
          </p:nvPr>
        </p:nvSpPr>
        <p:spPr/>
        <p:txBody>
          <a:bodyPr/>
          <a:lstStyle/>
          <a:p>
            <a:fld id="{21633E5F-3683-0140-832F-D6B972C1BC5D}" type="slidenum">
              <a:rPr lang="en-US" smtClean="0"/>
              <a:pPr/>
              <a:t>4</a:t>
            </a:fld>
            <a:endParaRPr lang="en-US" dirty="0"/>
          </a:p>
        </p:txBody>
      </p:sp>
    </p:spTree>
    <p:extLst>
      <p:ext uri="{BB962C8B-B14F-4D97-AF65-F5344CB8AC3E}">
        <p14:creationId xmlns:p14="http://schemas.microsoft.com/office/powerpoint/2010/main" val="3953877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Exit Practice as we all see is</a:t>
            </a:r>
            <a:r>
              <a:rPr lang="en-US" baseline="0" dirty="0" smtClean="0"/>
              <a:t> a real phenomenon that is taking place across the country. I’ve asked this question in 3 different regions in the last 3 weeks and all have had incredible numbers of hands raised</a:t>
            </a:r>
            <a:endParaRPr lang="en-US" dirty="0"/>
          </a:p>
        </p:txBody>
      </p:sp>
      <p:sp>
        <p:nvSpPr>
          <p:cNvPr id="4" name="Slide Number Placeholder 3"/>
          <p:cNvSpPr>
            <a:spLocks noGrp="1"/>
          </p:cNvSpPr>
          <p:nvPr>
            <p:ph type="sldNum" sz="quarter" idx="10"/>
          </p:nvPr>
        </p:nvSpPr>
        <p:spPr/>
        <p:txBody>
          <a:bodyPr/>
          <a:lstStyle/>
          <a:p>
            <a:fld id="{21633E5F-3683-0140-832F-D6B972C1BC5D}" type="slidenum">
              <a:rPr lang="en-US" smtClean="0"/>
              <a:pPr/>
              <a:t>9</a:t>
            </a:fld>
            <a:endParaRPr lang="en-US" dirty="0"/>
          </a:p>
        </p:txBody>
      </p:sp>
    </p:spTree>
    <p:extLst>
      <p:ext uri="{BB962C8B-B14F-4D97-AF65-F5344CB8AC3E}">
        <p14:creationId xmlns:p14="http://schemas.microsoft.com/office/powerpoint/2010/main" val="4256693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AMA believes</a:t>
            </a:r>
            <a:r>
              <a:rPr lang="en-US" baseline="0" dirty="0" smtClean="0"/>
              <a:t> we can ALL DO BETTER and has reorganized in the last several years into three focus areas…</a:t>
            </a:r>
            <a:endParaRPr lang="en-US" dirty="0"/>
          </a:p>
        </p:txBody>
      </p:sp>
      <p:sp>
        <p:nvSpPr>
          <p:cNvPr id="4" name="Slide Number Placeholder 3"/>
          <p:cNvSpPr>
            <a:spLocks noGrp="1"/>
          </p:cNvSpPr>
          <p:nvPr>
            <p:ph type="sldNum" sz="quarter" idx="10"/>
          </p:nvPr>
        </p:nvSpPr>
        <p:spPr/>
        <p:txBody>
          <a:bodyPr/>
          <a:lstStyle/>
          <a:p>
            <a:fld id="{21633E5F-3683-0140-832F-D6B972C1BC5D}" type="slidenum">
              <a:rPr lang="en-US" smtClean="0"/>
              <a:pPr/>
              <a:t>11</a:t>
            </a:fld>
            <a:endParaRPr lang="en-US" dirty="0"/>
          </a:p>
        </p:txBody>
      </p:sp>
    </p:spTree>
    <p:extLst>
      <p:ext uri="{BB962C8B-B14F-4D97-AF65-F5344CB8AC3E}">
        <p14:creationId xmlns:p14="http://schemas.microsoft.com/office/powerpoint/2010/main" val="2521796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Importance of agreeing on standard set as a CLINIC</a:t>
            </a:r>
          </a:p>
          <a:p>
            <a:endParaRPr lang="en-US" dirty="0"/>
          </a:p>
        </p:txBody>
      </p:sp>
      <p:sp>
        <p:nvSpPr>
          <p:cNvPr id="4" name="Slide Number Placeholder 3"/>
          <p:cNvSpPr>
            <a:spLocks noGrp="1"/>
          </p:cNvSpPr>
          <p:nvPr>
            <p:ph type="sldNum" sz="quarter" idx="10"/>
          </p:nvPr>
        </p:nvSpPr>
        <p:spPr/>
        <p:txBody>
          <a:bodyPr/>
          <a:lstStyle/>
          <a:p>
            <a:fld id="{21633E5F-3683-0140-832F-D6B972C1BC5D}" type="slidenum">
              <a:rPr lang="en-US" smtClean="0"/>
              <a:pPr/>
              <a:t>25</a:t>
            </a:fld>
            <a:endParaRPr lang="en-US" dirty="0"/>
          </a:p>
        </p:txBody>
      </p:sp>
    </p:spTree>
    <p:extLst>
      <p:ext uri="{BB962C8B-B14F-4D97-AF65-F5344CB8AC3E}">
        <p14:creationId xmlns:p14="http://schemas.microsoft.com/office/powerpoint/2010/main" val="3393896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Called, not so affectionately</a:t>
            </a:r>
            <a:r>
              <a:rPr lang="en-US" baseline="0" dirty="0" smtClean="0"/>
              <a:t> in different systems the “Fail list” “Ding List” “You Suck Report” closely related to the “I Suck report” </a:t>
            </a:r>
            <a:endParaRPr lang="en-US" dirty="0"/>
          </a:p>
        </p:txBody>
      </p:sp>
      <p:sp>
        <p:nvSpPr>
          <p:cNvPr id="4" name="Slide Number Placeholder 3"/>
          <p:cNvSpPr>
            <a:spLocks noGrp="1"/>
          </p:cNvSpPr>
          <p:nvPr>
            <p:ph type="sldNum" sz="quarter" idx="10"/>
          </p:nvPr>
        </p:nvSpPr>
        <p:spPr/>
        <p:txBody>
          <a:bodyPr/>
          <a:lstStyle/>
          <a:p>
            <a:fld id="{21633E5F-3683-0140-832F-D6B972C1BC5D}" type="slidenum">
              <a:rPr lang="en-US" smtClean="0"/>
              <a:pPr/>
              <a:t>34</a:t>
            </a:fld>
            <a:endParaRPr lang="en-US" dirty="0"/>
          </a:p>
        </p:txBody>
      </p:sp>
    </p:spTree>
    <p:extLst>
      <p:ext uri="{BB962C8B-B14F-4D97-AF65-F5344CB8AC3E}">
        <p14:creationId xmlns:p14="http://schemas.microsoft.com/office/powerpoint/2010/main" val="13984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language</a:t>
            </a:r>
            <a:r>
              <a:rPr lang="en-US" baseline="0" dirty="0" smtClean="0"/>
              <a:t> and context we use to improve quality ABSOLUTELY matters </a:t>
            </a:r>
            <a:endParaRPr lang="en-US" dirty="0" smtClean="0"/>
          </a:p>
          <a:p>
            <a:endParaRPr lang="en-US" dirty="0"/>
          </a:p>
        </p:txBody>
      </p:sp>
      <p:sp>
        <p:nvSpPr>
          <p:cNvPr id="4" name="Slide Number Placeholder 3"/>
          <p:cNvSpPr>
            <a:spLocks noGrp="1"/>
          </p:cNvSpPr>
          <p:nvPr>
            <p:ph type="sldNum" sz="quarter" idx="10"/>
          </p:nvPr>
        </p:nvSpPr>
        <p:spPr/>
        <p:txBody>
          <a:bodyPr/>
          <a:lstStyle/>
          <a:p>
            <a:fld id="{21633E5F-3683-0140-832F-D6B972C1BC5D}" type="slidenum">
              <a:rPr lang="en-US" smtClean="0"/>
              <a:pPr/>
              <a:t>36</a:t>
            </a:fld>
            <a:endParaRPr lang="en-US" dirty="0"/>
          </a:p>
        </p:txBody>
      </p:sp>
    </p:spTree>
    <p:extLst>
      <p:ext uri="{BB962C8B-B14F-4D97-AF65-F5344CB8AC3E}">
        <p14:creationId xmlns:p14="http://schemas.microsoft.com/office/powerpoint/2010/main" val="2370154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transparency</a:t>
            </a:r>
            <a:r>
              <a:rPr lang="en-US" baseline="0" dirty="0" smtClean="0"/>
              <a:t> needs to be owned and talked about by the team, not individual clinicians</a:t>
            </a:r>
            <a:endParaRPr lang="en-US" dirty="0"/>
          </a:p>
        </p:txBody>
      </p:sp>
      <p:sp>
        <p:nvSpPr>
          <p:cNvPr id="4" name="Slide Number Placeholder 3"/>
          <p:cNvSpPr>
            <a:spLocks noGrp="1"/>
          </p:cNvSpPr>
          <p:nvPr>
            <p:ph type="sldNum" sz="quarter" idx="10"/>
          </p:nvPr>
        </p:nvSpPr>
        <p:spPr/>
        <p:txBody>
          <a:bodyPr/>
          <a:lstStyle/>
          <a:p>
            <a:fld id="{21633E5F-3683-0140-832F-D6B972C1BC5D}" type="slidenum">
              <a:rPr lang="en-US" smtClean="0"/>
              <a:pPr/>
              <a:t>37</a:t>
            </a:fld>
            <a:endParaRPr lang="en-US" dirty="0"/>
          </a:p>
        </p:txBody>
      </p:sp>
    </p:spTree>
    <p:extLst>
      <p:ext uri="{BB962C8B-B14F-4D97-AF65-F5344CB8AC3E}">
        <p14:creationId xmlns:p14="http://schemas.microsoft.com/office/powerpoint/2010/main" val="263967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7790" y="1390792"/>
            <a:ext cx="8315158" cy="1314450"/>
          </a:xfrm>
        </p:spPr>
        <p:txBody>
          <a:bodyPr>
            <a:normAutofit/>
          </a:bodyPr>
          <a:lstStyle>
            <a:lvl1pPr marL="0" indent="0" algn="ctr">
              <a:buNone/>
              <a:defRPr sz="1600" b="1" cap="none" spc="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2" name="Title 1"/>
          <p:cNvSpPr>
            <a:spLocks noGrp="1"/>
          </p:cNvSpPr>
          <p:nvPr>
            <p:ph type="ctrTitle"/>
          </p:nvPr>
        </p:nvSpPr>
        <p:spPr>
          <a:xfrm>
            <a:off x="427790" y="205500"/>
            <a:ext cx="8315158" cy="1005233"/>
          </a:xfrm>
        </p:spPr>
        <p:txBody>
          <a:bodyPr anchor="b">
            <a:normAutofit/>
          </a:bodyPr>
          <a:lstStyle>
            <a:lvl1pPr algn="ctr">
              <a:defRPr sz="3000" spc="0"/>
            </a:lvl1pPr>
          </a:lstStyle>
          <a:p>
            <a:r>
              <a:rPr lang="en-US" dirty="0" smtClean="0"/>
              <a:t>Click to edit Master title style</a:t>
            </a:r>
            <a:endParaRPr lang="en-US" dirty="0"/>
          </a:p>
        </p:txBody>
      </p:sp>
      <p:pic>
        <p:nvPicPr>
          <p:cNvPr id="7" name="Picture 6" descr="14-1193 AMA PPT 2015_cover-graphic.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 y="2142842"/>
            <a:ext cx="9137904" cy="1981200"/>
          </a:xfrm>
          <a:prstGeom prst="rect">
            <a:avLst/>
          </a:prstGeom>
        </p:spPr>
      </p:pic>
      <p:pic>
        <p:nvPicPr>
          <p:cNvPr id="9" name="Picture 8" descr="AMA_1C_269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16949" y="4276442"/>
            <a:ext cx="1364290" cy="590203"/>
          </a:xfrm>
          <a:prstGeom prst="rect">
            <a:avLst/>
          </a:prstGeom>
        </p:spPr>
      </p:pic>
    </p:spTree>
    <p:extLst>
      <p:ext uri="{BB962C8B-B14F-4D97-AF65-F5344CB8AC3E}">
        <p14:creationId xmlns:p14="http://schemas.microsoft.com/office/powerpoint/2010/main" val="10908313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1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rgbClr val="FFFFFF"/>
                </a:solidFill>
              </a:defRPr>
            </a:lvl1pPr>
          </a:lstStyle>
          <a:p>
            <a:fld id="{8C16AB82-9A5A-374F-8160-9694430342A9}" type="slidenum">
              <a:rPr lang="en-US" smtClean="0"/>
              <a:pPr/>
              <a:t>‹#›</a:t>
            </a:fld>
            <a:endParaRPr lang="en-US" dirty="0"/>
          </a:p>
        </p:txBody>
      </p:sp>
      <p:sp>
        <p:nvSpPr>
          <p:cNvPr id="5" name="Rectangle 4"/>
          <p:cNvSpPr/>
          <p:nvPr userDrawn="1"/>
        </p:nvSpPr>
        <p:spPr>
          <a:xfrm>
            <a:off x="0" y="0"/>
            <a:ext cx="9144000" cy="5143500"/>
          </a:xfrm>
          <a:prstGeom prst="rect">
            <a:avLst/>
          </a:prstGeom>
          <a:solidFill>
            <a:srgbClr val="33B1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l="1" r="-5990" b="32210"/>
          <a:stretch/>
        </p:blipFill>
        <p:spPr>
          <a:xfrm rot="16200000">
            <a:off x="4299655" y="522945"/>
            <a:ext cx="5794022" cy="3497483"/>
          </a:xfrm>
          <a:prstGeom prst="triangle">
            <a:avLst/>
          </a:prstGeom>
          <a:effectLst/>
        </p:spPr>
      </p:pic>
      <p:sp>
        <p:nvSpPr>
          <p:cNvPr id="10" name="Title 1"/>
          <p:cNvSpPr>
            <a:spLocks noGrp="1"/>
          </p:cNvSpPr>
          <p:nvPr>
            <p:ph type="title"/>
          </p:nvPr>
        </p:nvSpPr>
        <p:spPr>
          <a:xfrm>
            <a:off x="176019" y="1576388"/>
            <a:ext cx="3417187" cy="2006600"/>
          </a:xfrm>
          <a:ln w="0">
            <a:noFill/>
          </a:ln>
        </p:spPr>
        <p:txBody>
          <a:bodyPr>
            <a:normAutofit/>
          </a:bodyPr>
          <a:lstStyle>
            <a:lvl1pPr algn="l">
              <a:defRPr sz="3000" spc="0">
                <a:ln>
                  <a:noFill/>
                </a:ln>
                <a:solidFill>
                  <a:schemeClr val="bg1"/>
                </a:solidFill>
              </a:defRPr>
            </a:lvl1pPr>
          </a:lstStyle>
          <a:p>
            <a:endParaRPr lang="en-US" dirty="0"/>
          </a:p>
        </p:txBody>
      </p:sp>
    </p:spTree>
    <p:extLst>
      <p:ext uri="{BB962C8B-B14F-4D97-AF65-F5344CB8AC3E}">
        <p14:creationId xmlns:p14="http://schemas.microsoft.com/office/powerpoint/2010/main" val="8361114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477" y="1183290"/>
            <a:ext cx="7828596" cy="338870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p>
            <a:fld id="{8C16AB82-9A5A-374F-8160-9694430342A9}" type="slidenum">
              <a:rPr lang="en-US" smtClean="0"/>
              <a:pPr/>
              <a:t>‹#›</a:t>
            </a:fld>
            <a:endParaRPr lang="en-US" dirty="0"/>
          </a:p>
        </p:txBody>
      </p:sp>
      <p:pic>
        <p:nvPicPr>
          <p:cNvPr id="9" name="Picture 8" descr="AMA_1C_269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77261" y="4492843"/>
            <a:ext cx="884189" cy="382508"/>
          </a:xfrm>
          <a:prstGeom prst="rect">
            <a:avLst/>
          </a:prstGeom>
        </p:spPr>
      </p:pic>
      <p:sp>
        <p:nvSpPr>
          <p:cNvPr id="6" name="Title Placeholder 1"/>
          <p:cNvSpPr>
            <a:spLocks noGrp="1"/>
          </p:cNvSpPr>
          <p:nvPr>
            <p:ph type="title"/>
          </p:nvPr>
        </p:nvSpPr>
        <p:spPr>
          <a:xfrm>
            <a:off x="659985" y="346329"/>
            <a:ext cx="7834089"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1601114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6499512" y="4894854"/>
            <a:ext cx="2133600" cy="273844"/>
          </a:xfrm>
          <a:prstGeom prst="rect">
            <a:avLst/>
          </a:prstGeom>
        </p:spPr>
        <p:txBody>
          <a:bodyPr/>
          <a:lstStyle>
            <a:lvl1pPr algn="r">
              <a:defRPr sz="900">
                <a:solidFill>
                  <a:srgbClr val="46166B"/>
                </a:solidFill>
              </a:defRPr>
            </a:lvl1pPr>
          </a:lstStyle>
          <a:p>
            <a:fld id="{8C16AB82-9A5A-374F-8160-9694430342A9}" type="slidenum">
              <a:rPr lang="en-US" smtClean="0"/>
              <a:pPr/>
              <a:t>‹#›</a:t>
            </a:fld>
            <a:endParaRPr lang="en-US" dirty="0"/>
          </a:p>
        </p:txBody>
      </p:sp>
      <p:sp>
        <p:nvSpPr>
          <p:cNvPr id="10" name="Content Placeholder 2"/>
          <p:cNvSpPr>
            <a:spLocks noGrp="1"/>
          </p:cNvSpPr>
          <p:nvPr>
            <p:ph sz="half" idx="1"/>
          </p:nvPr>
        </p:nvSpPr>
        <p:spPr>
          <a:xfrm>
            <a:off x="659984" y="1178612"/>
            <a:ext cx="3835815" cy="3147855"/>
          </a:xfrm>
        </p:spPr>
        <p:txBody>
          <a:bodyPr/>
          <a:lstStyle>
            <a:lvl1pPr>
              <a:defRPr sz="1800">
                <a:solidFill>
                  <a:schemeClr val="tx1">
                    <a:lumMod val="75000"/>
                    <a:lumOff val="25000"/>
                  </a:schemeClr>
                </a:solidFill>
              </a:defRPr>
            </a:lvl1pPr>
            <a:lvl2pPr>
              <a:defRPr sz="1600">
                <a:solidFill>
                  <a:schemeClr val="tx1">
                    <a:lumMod val="75000"/>
                    <a:lumOff val="25000"/>
                  </a:schemeClr>
                </a:solidFill>
              </a:defRPr>
            </a:lvl2pPr>
            <a:lvl3pPr>
              <a:defRPr sz="1400">
                <a:solidFill>
                  <a:schemeClr val="tx1">
                    <a:lumMod val="75000"/>
                    <a:lumOff val="25000"/>
                  </a:schemeClr>
                </a:solidFill>
              </a:defRPr>
            </a:lvl3pPr>
            <a:lvl4pPr>
              <a:defRPr sz="1200">
                <a:solidFill>
                  <a:schemeClr val="tx1">
                    <a:lumMod val="75000"/>
                    <a:lumOff val="25000"/>
                  </a:schemeClr>
                </a:solidFill>
              </a:defRPr>
            </a:lvl4pPr>
            <a:lvl5pPr>
              <a:defRPr sz="1000">
                <a:solidFill>
                  <a:schemeClr val="tx1">
                    <a:lumMod val="75000"/>
                    <a:lumOff val="2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half" idx="2"/>
          </p:nvPr>
        </p:nvSpPr>
        <p:spPr>
          <a:xfrm>
            <a:off x="4648200" y="1178605"/>
            <a:ext cx="3845874" cy="3147862"/>
          </a:xfrm>
        </p:spPr>
        <p:txBody>
          <a:bodyPr/>
          <a:lstStyle>
            <a:lvl1pPr>
              <a:defRPr sz="1800">
                <a:solidFill>
                  <a:schemeClr val="tx1">
                    <a:lumMod val="75000"/>
                    <a:lumOff val="25000"/>
                  </a:schemeClr>
                </a:solidFill>
              </a:defRPr>
            </a:lvl1pPr>
            <a:lvl2pPr>
              <a:defRPr sz="1600">
                <a:solidFill>
                  <a:schemeClr val="tx1">
                    <a:lumMod val="75000"/>
                    <a:lumOff val="25000"/>
                  </a:schemeClr>
                </a:solidFill>
              </a:defRPr>
            </a:lvl2pPr>
            <a:lvl3pPr>
              <a:defRPr sz="1400">
                <a:solidFill>
                  <a:schemeClr val="tx1">
                    <a:lumMod val="75000"/>
                    <a:lumOff val="25000"/>
                  </a:schemeClr>
                </a:solidFill>
              </a:defRPr>
            </a:lvl3pPr>
            <a:lvl4pPr>
              <a:defRPr sz="1200">
                <a:solidFill>
                  <a:schemeClr val="tx1">
                    <a:lumMod val="75000"/>
                    <a:lumOff val="25000"/>
                  </a:schemeClr>
                </a:solidFill>
              </a:defRPr>
            </a:lvl4pPr>
            <a:lvl5pPr>
              <a:defRPr sz="1000">
                <a:solidFill>
                  <a:schemeClr val="tx1">
                    <a:lumMod val="75000"/>
                    <a:lumOff val="2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descr="AMA_1C_269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77261" y="4492843"/>
            <a:ext cx="884189" cy="382508"/>
          </a:xfrm>
          <a:prstGeom prst="rect">
            <a:avLst/>
          </a:prstGeom>
        </p:spPr>
      </p:pic>
      <p:sp>
        <p:nvSpPr>
          <p:cNvPr id="8" name="Title Placeholder 1"/>
          <p:cNvSpPr>
            <a:spLocks noGrp="1"/>
          </p:cNvSpPr>
          <p:nvPr>
            <p:ph type="title"/>
          </p:nvPr>
        </p:nvSpPr>
        <p:spPr>
          <a:xfrm>
            <a:off x="659985" y="346329"/>
            <a:ext cx="7834089"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9179868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99512" y="4894854"/>
            <a:ext cx="2133600" cy="273844"/>
          </a:xfrm>
          <a:prstGeom prst="rect">
            <a:avLst/>
          </a:prstGeom>
        </p:spPr>
        <p:txBody>
          <a:bodyPr/>
          <a:lstStyle>
            <a:lvl1pPr algn="r">
              <a:defRPr sz="900">
                <a:solidFill>
                  <a:srgbClr val="46166B"/>
                </a:solidFill>
              </a:defRPr>
            </a:lvl1pPr>
          </a:lstStyle>
          <a:p>
            <a:fld id="{8C16AB82-9A5A-374F-8160-9694430342A9}" type="slidenum">
              <a:rPr lang="en-US" smtClean="0"/>
              <a:pPr/>
              <a:t>‹#›</a:t>
            </a:fld>
            <a:endParaRPr lang="en-US" dirty="0"/>
          </a:p>
        </p:txBody>
      </p:sp>
      <p:pic>
        <p:nvPicPr>
          <p:cNvPr id="7" name="Picture 6" descr="AMA_1C_269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77261" y="4492843"/>
            <a:ext cx="884189" cy="382508"/>
          </a:xfrm>
          <a:prstGeom prst="rect">
            <a:avLst/>
          </a:prstGeom>
        </p:spPr>
      </p:pic>
      <p:sp>
        <p:nvSpPr>
          <p:cNvPr id="6" name="Title Placeholder 1"/>
          <p:cNvSpPr>
            <a:spLocks noGrp="1"/>
          </p:cNvSpPr>
          <p:nvPr>
            <p:ph type="title"/>
          </p:nvPr>
        </p:nvSpPr>
        <p:spPr>
          <a:xfrm>
            <a:off x="659985" y="346329"/>
            <a:ext cx="7834089"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1205968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89881C44-A4D1-4A18-AA4C-8AE23174FA6D}" type="datetimeFigureOut">
              <a:rPr lang="en-US" smtClean="0"/>
              <a:pPr/>
              <a:t>10/5/2016</a:t>
            </a:fld>
            <a:endParaRPr lang="en-US"/>
          </a:p>
        </p:txBody>
      </p:sp>
      <p:sp>
        <p:nvSpPr>
          <p:cNvPr id="5" name="Footer Placeholder 4"/>
          <p:cNvSpPr>
            <a:spLocks noGrp="1"/>
          </p:cNvSpPr>
          <p:nvPr>
            <p:ph type="ftr" sz="quarter" idx="11"/>
          </p:nvPr>
        </p:nvSpPr>
        <p:spPr>
          <a:xfrm>
            <a:off x="2667000" y="4767263"/>
            <a:ext cx="33528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A44D368-7D29-4C71-BD9E-2A2799E7857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89881C44-A4D1-4A18-AA4C-8AE23174FA6D}" type="datetimeFigureOut">
              <a:rPr lang="en-US" smtClean="0"/>
              <a:pPr/>
              <a:t>10/5/2016</a:t>
            </a:fld>
            <a:endParaRPr lang="en-US"/>
          </a:p>
        </p:txBody>
      </p:sp>
      <p:sp>
        <p:nvSpPr>
          <p:cNvPr id="3" name="Footer Placeholder 2"/>
          <p:cNvSpPr>
            <a:spLocks noGrp="1"/>
          </p:cNvSpPr>
          <p:nvPr>
            <p:ph type="ftr" sz="quarter" idx="11"/>
          </p:nvPr>
        </p:nvSpPr>
        <p:spPr>
          <a:xfrm>
            <a:off x="2667000" y="4767263"/>
            <a:ext cx="3352800" cy="273844"/>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1A44D368-7D29-4C71-BD9E-2A2799E7857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MA_1C_269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62300" y="1955802"/>
            <a:ext cx="2804254" cy="1213144"/>
          </a:xfrm>
          <a:prstGeom prst="rect">
            <a:avLst/>
          </a:prstGeom>
        </p:spPr>
      </p:pic>
    </p:spTree>
    <p:extLst>
      <p:ext uri="{BB962C8B-B14F-4D97-AF65-F5344CB8AC3E}">
        <p14:creationId xmlns:p14="http://schemas.microsoft.com/office/powerpoint/2010/main" val="76209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9881C44-A4D1-4A18-AA4C-8AE23174FA6D}" type="datetimeFigureOut">
              <a:rPr lang="en-US" smtClean="0"/>
              <a:pPr/>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44D368-7D29-4C71-BD9E-2A2799E7857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9985" y="364377"/>
            <a:ext cx="7834089"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65477" y="1266973"/>
            <a:ext cx="7828596" cy="338969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p:nvSpPr>
        <p:spPr>
          <a:xfrm>
            <a:off x="553040" y="4894863"/>
            <a:ext cx="3417384" cy="323165"/>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dirty="0" smtClean="0">
                <a:solidFill>
                  <a:srgbClr val="46166B"/>
                </a:solidFill>
              </a:rPr>
              <a:t>© 2015 American Medical Association. All rights reserved.</a:t>
            </a:r>
          </a:p>
          <a:p>
            <a:endParaRPr lang="en-US" sz="800" dirty="0">
              <a:solidFill>
                <a:srgbClr val="46166B"/>
              </a:solidFill>
            </a:endParaRPr>
          </a:p>
        </p:txBody>
      </p:sp>
      <p:sp>
        <p:nvSpPr>
          <p:cNvPr id="5" name="Slide Number Placeholder 4"/>
          <p:cNvSpPr>
            <a:spLocks noGrp="1"/>
          </p:cNvSpPr>
          <p:nvPr>
            <p:ph type="sldNum" sz="quarter" idx="4"/>
          </p:nvPr>
        </p:nvSpPr>
        <p:spPr>
          <a:xfrm>
            <a:off x="6499512" y="4894854"/>
            <a:ext cx="2133600" cy="273844"/>
          </a:xfrm>
          <a:prstGeom prst="rect">
            <a:avLst/>
          </a:prstGeom>
        </p:spPr>
        <p:txBody>
          <a:bodyPr/>
          <a:lstStyle>
            <a:lvl1pPr algn="r">
              <a:defRPr sz="900">
                <a:solidFill>
                  <a:srgbClr val="46166B"/>
                </a:solidFill>
              </a:defRPr>
            </a:lvl1pPr>
          </a:lstStyle>
          <a:p>
            <a:fld id="{8C16AB82-9A5A-374F-8160-9694430342A9}" type="slidenum">
              <a:rPr lang="en-US" smtClean="0"/>
              <a:pPr/>
              <a:t>‹#›</a:t>
            </a:fld>
            <a:endParaRPr lang="en-US" dirty="0"/>
          </a:p>
        </p:txBody>
      </p:sp>
      <p:sp>
        <p:nvSpPr>
          <p:cNvPr id="6" name="Rectangle 5"/>
          <p:cNvSpPr/>
          <p:nvPr userDrawn="1"/>
        </p:nvSpPr>
        <p:spPr>
          <a:xfrm>
            <a:off x="0" y="0"/>
            <a:ext cx="9144000" cy="439153"/>
          </a:xfrm>
          <a:prstGeom prst="rect">
            <a:avLst/>
          </a:prstGeom>
          <a:solidFill>
            <a:srgbClr val="33B1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9" cstate="screen">
            <a:extLst>
              <a:ext uri="{28A0092B-C50C-407E-A947-70E740481C1C}">
                <a14:useLocalDpi xmlns:a14="http://schemas.microsoft.com/office/drawing/2010/main"/>
              </a:ext>
            </a:extLst>
          </a:blip>
          <a:srcRect l="1" t="41239" r="-15644" b="32210"/>
          <a:stretch/>
        </p:blipFill>
        <p:spPr>
          <a:xfrm>
            <a:off x="2039356" y="-987567"/>
            <a:ext cx="6321777" cy="1369864"/>
          </a:xfrm>
          <a:prstGeom prst="triangle">
            <a:avLst/>
          </a:prstGeom>
          <a:effectLst/>
        </p:spPr>
      </p:pic>
      <p:pic>
        <p:nvPicPr>
          <p:cNvPr id="4" name="Pictur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87149" y="56541"/>
            <a:ext cx="1613839" cy="334822"/>
          </a:xfrm>
          <a:prstGeom prst="rect">
            <a:avLst/>
          </a:prstGeom>
        </p:spPr>
      </p:pic>
    </p:spTree>
    <p:extLst>
      <p:ext uri="{BB962C8B-B14F-4D97-AF65-F5344CB8AC3E}">
        <p14:creationId xmlns:p14="http://schemas.microsoft.com/office/powerpoint/2010/main" val="728132988"/>
      </p:ext>
    </p:extLst>
  </p:cSld>
  <p:clrMap bg1="lt1" tx1="dk1" bg2="lt2" tx2="dk2" accent1="accent1" accent2="accent2" accent3="accent3" accent4="accent4" accent5="accent5" accent6="accent6" hlink="hlink" folHlink="folHlink"/>
  <p:sldLayoutIdLst>
    <p:sldLayoutId id="2147483649" r:id="rId1"/>
    <p:sldLayoutId id="2147483696" r:id="rId2"/>
    <p:sldLayoutId id="2147483663" r:id="rId3"/>
    <p:sldLayoutId id="2147483664" r:id="rId4"/>
    <p:sldLayoutId id="2147483657" r:id="rId5"/>
    <p:sldLayoutId id="2147483698" r:id="rId6"/>
    <p:sldLayoutId id="2147483699" r:id="rId7"/>
  </p:sldLayoutIdLst>
  <p:timing>
    <p:tnLst>
      <p:par>
        <p:cTn id="1" dur="indefinite" restart="never" nodeType="tmRoot"/>
      </p:par>
    </p:tnLst>
  </p:timing>
  <p:hf hdr="0" ftr="0" dt="0"/>
  <p:txStyles>
    <p:titleStyle>
      <a:lvl1pPr algn="l" defTabSz="457200" rtl="0" eaLnBrk="1" latinLnBrk="0" hangingPunct="1">
        <a:spcBef>
          <a:spcPct val="0"/>
        </a:spcBef>
        <a:buNone/>
        <a:defRPr sz="2200" kern="1200" spc="0">
          <a:solidFill>
            <a:srgbClr val="46166B"/>
          </a:solidFill>
          <a:latin typeface="+mj-lt"/>
          <a:ea typeface="+mj-ea"/>
          <a:cs typeface="+mj-cs"/>
        </a:defRPr>
      </a:lvl1pPr>
    </p:titleStyle>
    <p:bodyStyle>
      <a:lvl1pPr marL="342900" indent="-342900" algn="l" defTabSz="457200" rtl="0" eaLnBrk="1" latinLnBrk="0" hangingPunct="1">
        <a:spcBef>
          <a:spcPts val="300"/>
        </a:spcBef>
        <a:spcAft>
          <a:spcPts val="400"/>
        </a:spcAft>
        <a:buClr>
          <a:schemeClr val="bg1">
            <a:lumMod val="65000"/>
          </a:schemeClr>
        </a:buClr>
        <a:buFont typeface="Arial"/>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300"/>
        </a:spcBef>
        <a:spcAft>
          <a:spcPts val="400"/>
        </a:spcAft>
        <a:buClr>
          <a:schemeClr val="bg1">
            <a:lumMod val="65000"/>
          </a:schemeClr>
        </a:buClr>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300"/>
        </a:spcBef>
        <a:spcAft>
          <a:spcPts val="400"/>
        </a:spcAft>
        <a:buClr>
          <a:schemeClr val="bg1">
            <a:lumMod val="65000"/>
          </a:schemeClr>
        </a:buClr>
        <a:buFont typeface="Arial"/>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300"/>
        </a:spcBef>
        <a:spcAft>
          <a:spcPts val="400"/>
        </a:spcAft>
        <a:buClr>
          <a:schemeClr val="bg1">
            <a:lumMod val="65000"/>
          </a:schemeClr>
        </a:buClr>
        <a:buFont typeface="Arial"/>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300"/>
        </a:spcBef>
        <a:spcAft>
          <a:spcPts val="400"/>
        </a:spcAft>
        <a:buClr>
          <a:schemeClr val="bg1">
            <a:lumMod val="65000"/>
          </a:schemeClr>
        </a:buClr>
        <a:buFont typeface="Arial"/>
        <a:buChar char="»"/>
        <a:defRPr sz="1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B32354AE-96E4-4A4F-872A-00B23BCF7F5F}" type="datetimeFigureOut">
              <a:rPr lang="en-US" smtClean="0"/>
              <a:pPr/>
              <a:t>10/5/2016</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441AF17-65D7-4062-8667-1B36526CE54F}" type="slidenum">
              <a:rPr lang="en-US" smtClean="0"/>
              <a:pPr/>
              <a:t>‹#›</a:t>
            </a:fld>
            <a:endParaRPr lang="en-US"/>
          </a:p>
        </p:txBody>
      </p:sp>
    </p:spTree>
    <p:extLst>
      <p:ext uri="{BB962C8B-B14F-4D97-AF65-F5344CB8AC3E}">
        <p14:creationId xmlns:p14="http://schemas.microsoft.com/office/powerpoint/2010/main" val="3867826450"/>
      </p:ext>
    </p:extLst>
  </p:cSld>
  <p:clrMap bg1="lt1" tx1="dk1" bg2="lt2" tx2="dk2" accent1="accent1" accent2="accent2" accent3="accent3" accent4="accent4" accent5="accent5" accent6="accent6" hlink="hlink" folHlink="folHlink"/>
  <p:sldLayoutIdLst>
    <p:sldLayoutId id="2147483695" r:id="rId1"/>
    <p:sldLayoutId id="2147483697"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hyperlink" Target="http://ajcp.ascpjournals.org/content/142/5/640.abstract"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30.wmf"/><Relationship Id="rId4" Type="http://schemas.openxmlformats.org/officeDocument/2006/relationships/image" Target="../media/image29.wm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hyperlink" Target="mailto:Lcfiscus@umn.edu"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7790" y="147760"/>
            <a:ext cx="8315158" cy="1314450"/>
          </a:xfrm>
        </p:spPr>
        <p:txBody>
          <a:bodyPr>
            <a:noAutofit/>
          </a:bodyPr>
          <a:lstStyle/>
          <a:p>
            <a:r>
              <a:rPr lang="en-US" sz="2800" dirty="0" smtClean="0"/>
              <a:t>How Can I Create Joy in Practice? </a:t>
            </a:r>
          </a:p>
          <a:p>
            <a:r>
              <a:rPr lang="en-US" sz="2800" dirty="0" smtClean="0"/>
              <a:t>Clinic, Health System, and Community Interventions to Sustain Primary Care</a:t>
            </a:r>
          </a:p>
          <a:p>
            <a:r>
              <a:rPr lang="en-US" sz="2400" dirty="0" smtClean="0"/>
              <a:t>Lynne Fiscus MD, MPH, FAAP, FACP</a:t>
            </a:r>
          </a:p>
        </p:txBody>
      </p:sp>
      <p:pic>
        <p:nvPicPr>
          <p:cNvPr id="4" name="Picture 3"/>
          <p:cNvPicPr>
            <a:picLocks noChangeAspect="1"/>
          </p:cNvPicPr>
          <p:nvPr/>
        </p:nvPicPr>
        <p:blipFill>
          <a:blip r:embed="rId3"/>
          <a:stretch>
            <a:fillRect/>
          </a:stretch>
        </p:blipFill>
        <p:spPr>
          <a:xfrm>
            <a:off x="6400800" y="4282831"/>
            <a:ext cx="2591736" cy="523583"/>
          </a:xfrm>
          <a:prstGeom prst="rect">
            <a:avLst/>
          </a:prstGeom>
        </p:spPr>
      </p:pic>
    </p:spTree>
    <p:extLst>
      <p:ext uri="{BB962C8B-B14F-4D97-AF65-F5344CB8AC3E}">
        <p14:creationId xmlns:p14="http://schemas.microsoft.com/office/powerpoint/2010/main" val="373121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9985" y="1747234"/>
            <a:ext cx="7828596" cy="3388709"/>
          </a:xfrm>
        </p:spPr>
        <p:txBody>
          <a:bodyPr>
            <a:normAutofit/>
          </a:bodyPr>
          <a:lstStyle/>
          <a:p>
            <a:r>
              <a:rPr lang="en-US" sz="3400" dirty="0" smtClean="0"/>
              <a:t>“We all do better when we all do better”</a:t>
            </a:r>
          </a:p>
          <a:p>
            <a:pPr marL="1371600" lvl="3" indent="0">
              <a:buNone/>
            </a:pPr>
            <a:r>
              <a:rPr lang="en-US" sz="1800" dirty="0" smtClean="0"/>
              <a:t>		</a:t>
            </a:r>
            <a:r>
              <a:rPr lang="en-US" sz="2400" dirty="0" smtClean="0"/>
              <a:t>Senator Paul Wellstone </a:t>
            </a:r>
          </a:p>
          <a:p>
            <a:pPr marL="1371600" lvl="3" indent="0">
              <a:buNone/>
            </a:pPr>
            <a:r>
              <a:rPr lang="en-US" sz="2400" dirty="0"/>
              <a:t>	</a:t>
            </a:r>
            <a:r>
              <a:rPr lang="en-US" sz="2400" dirty="0" smtClean="0"/>
              <a:t>		DFL- Minn</a:t>
            </a:r>
          </a:p>
          <a:p>
            <a:pPr marL="1371600" lvl="3" indent="0">
              <a:buNone/>
            </a:pPr>
            <a:r>
              <a:rPr lang="en-US" sz="1800" dirty="0" smtClean="0"/>
              <a:t>	</a:t>
            </a:r>
            <a:endParaRPr lang="en-US" sz="1800" dirty="0"/>
          </a:p>
        </p:txBody>
      </p:sp>
      <p:sp>
        <p:nvSpPr>
          <p:cNvPr id="3" name="Slide Number Placeholder 2"/>
          <p:cNvSpPr>
            <a:spLocks noGrp="1"/>
          </p:cNvSpPr>
          <p:nvPr>
            <p:ph type="sldNum" sz="quarter" idx="10"/>
          </p:nvPr>
        </p:nvSpPr>
        <p:spPr/>
        <p:txBody>
          <a:bodyPr/>
          <a:lstStyle/>
          <a:p>
            <a:fld id="{8C16AB82-9A5A-374F-8160-9694430342A9}" type="slidenum">
              <a:rPr lang="en-US" smtClean="0"/>
              <a:pPr/>
              <a:t>10</a:t>
            </a:fld>
            <a:endParaRPr lang="en-US" dirty="0"/>
          </a:p>
        </p:txBody>
      </p:sp>
      <p:sp>
        <p:nvSpPr>
          <p:cNvPr id="4" name="Title 3"/>
          <p:cNvSpPr>
            <a:spLocks noGrp="1"/>
          </p:cNvSpPr>
          <p:nvPr>
            <p:ph type="title"/>
          </p:nvPr>
        </p:nvSpPr>
        <p:spPr>
          <a:xfrm>
            <a:off x="212651" y="477810"/>
            <a:ext cx="8725786" cy="857250"/>
          </a:xfrm>
        </p:spPr>
        <p:txBody>
          <a:bodyPr>
            <a:noAutofit/>
          </a:bodyPr>
          <a:lstStyle/>
          <a:p>
            <a:r>
              <a:rPr lang="en-US" sz="3000" dirty="0" smtClean="0"/>
              <a:t>How do we get to a Win-Win-Win for Physicians, Health Systems, and Communities?</a:t>
            </a:r>
            <a:endParaRPr lang="en-US" sz="3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9512" y="2571583"/>
            <a:ext cx="1580818" cy="2051443"/>
          </a:xfrm>
          <a:prstGeom prst="rect">
            <a:avLst/>
          </a:prstGeom>
        </p:spPr>
      </p:pic>
    </p:spTree>
    <p:extLst>
      <p:ext uri="{BB962C8B-B14F-4D97-AF65-F5344CB8AC3E}">
        <p14:creationId xmlns:p14="http://schemas.microsoft.com/office/powerpoint/2010/main" val="40980889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C16AB82-9A5A-374F-8160-9694430342A9}" type="slidenum">
              <a:rPr lang="en-US" smtClean="0"/>
              <a:pPr/>
              <a:t>11</a:t>
            </a:fld>
            <a:endParaRPr lang="en-US" dirty="0"/>
          </a:p>
        </p:txBody>
      </p:sp>
      <p:sp>
        <p:nvSpPr>
          <p:cNvPr id="4" name="Title 3"/>
          <p:cNvSpPr>
            <a:spLocks noGrp="1"/>
          </p:cNvSpPr>
          <p:nvPr>
            <p:ph type="title"/>
          </p:nvPr>
        </p:nvSpPr>
        <p:spPr/>
        <p:txBody>
          <a:bodyPr/>
          <a:lstStyle/>
          <a:p>
            <a:r>
              <a:rPr lang="en-US" dirty="0" smtClean="0"/>
              <a:t>AMA’s strategic focus areas</a:t>
            </a:r>
            <a:endParaRPr lang="en-US" dirty="0"/>
          </a:p>
        </p:txBody>
      </p:sp>
      <p:grpSp>
        <p:nvGrpSpPr>
          <p:cNvPr id="19" name="Group 18"/>
          <p:cNvGrpSpPr/>
          <p:nvPr/>
        </p:nvGrpSpPr>
        <p:grpSpPr>
          <a:xfrm>
            <a:off x="294769" y="1768642"/>
            <a:ext cx="8199975" cy="2391375"/>
            <a:chOff x="294769" y="1768642"/>
            <a:chExt cx="8199975" cy="2391375"/>
          </a:xfrm>
        </p:grpSpPr>
        <p:sp>
          <p:nvSpPr>
            <p:cNvPr id="2" name="Donut 1"/>
            <p:cNvSpPr/>
            <p:nvPr/>
          </p:nvSpPr>
          <p:spPr>
            <a:xfrm>
              <a:off x="511342" y="1768642"/>
              <a:ext cx="2377440" cy="2377440"/>
            </a:xfrm>
            <a:prstGeom prst="donut">
              <a:avLst>
                <a:gd name="adj" fmla="val 9744"/>
              </a:avLst>
            </a:prstGeom>
            <a:solidFill>
              <a:srgbClr val="4616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 name="Donut 5"/>
            <p:cNvSpPr/>
            <p:nvPr/>
          </p:nvSpPr>
          <p:spPr>
            <a:xfrm>
              <a:off x="3196390" y="1768642"/>
              <a:ext cx="2377440" cy="2377440"/>
            </a:xfrm>
            <a:prstGeom prst="donut">
              <a:avLst>
                <a:gd name="adj" fmla="val 9744"/>
              </a:avLst>
            </a:prstGeom>
            <a:solidFill>
              <a:srgbClr val="4616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 name="Donut 6"/>
            <p:cNvSpPr/>
            <p:nvPr/>
          </p:nvSpPr>
          <p:spPr>
            <a:xfrm>
              <a:off x="5881438" y="1782577"/>
              <a:ext cx="2377440" cy="2377440"/>
            </a:xfrm>
            <a:prstGeom prst="donut">
              <a:avLst>
                <a:gd name="adj" fmla="val 9744"/>
              </a:avLst>
            </a:prstGeom>
            <a:solidFill>
              <a:srgbClr val="4616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 name="Rectangle 9"/>
            <p:cNvSpPr/>
            <p:nvPr/>
          </p:nvSpPr>
          <p:spPr>
            <a:xfrm>
              <a:off x="294769" y="2882755"/>
              <a:ext cx="8199975" cy="2611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1146753" y="2646926"/>
              <a:ext cx="1153521" cy="646331"/>
            </a:xfrm>
            <a:prstGeom prst="rect">
              <a:avLst/>
            </a:prstGeom>
            <a:noFill/>
          </p:spPr>
          <p:txBody>
            <a:bodyPr wrap="none" rtlCol="0">
              <a:spAutoFit/>
            </a:bodyPr>
            <a:lstStyle/>
            <a:p>
              <a:pPr algn="ctr"/>
              <a:r>
                <a:rPr lang="en-US" b="1" dirty="0" smtClean="0">
                  <a:solidFill>
                    <a:srgbClr val="46166B"/>
                  </a:solidFill>
                  <a:latin typeface="Calibri" panose="020F0502020204030204" pitchFamily="34" charset="0"/>
                </a:rPr>
                <a:t>Health </a:t>
              </a:r>
            </a:p>
            <a:p>
              <a:pPr algn="ctr"/>
              <a:r>
                <a:rPr lang="en-US" b="1" dirty="0" smtClean="0">
                  <a:solidFill>
                    <a:srgbClr val="46166B"/>
                  </a:solidFill>
                  <a:latin typeface="Calibri" panose="020F0502020204030204" pitchFamily="34" charset="0"/>
                </a:rPr>
                <a:t>Outcomes</a:t>
              </a:r>
              <a:endParaRPr lang="en-US" b="1" dirty="0">
                <a:solidFill>
                  <a:srgbClr val="46166B"/>
                </a:solidFill>
                <a:latin typeface="Calibri" panose="020F0502020204030204" pitchFamily="34" charset="0"/>
              </a:endParaRPr>
            </a:p>
          </p:txBody>
        </p:sp>
        <p:sp>
          <p:nvSpPr>
            <p:cNvPr id="9" name="TextBox 8"/>
            <p:cNvSpPr txBox="1"/>
            <p:nvPr/>
          </p:nvSpPr>
          <p:spPr>
            <a:xfrm>
              <a:off x="6556691" y="2648131"/>
              <a:ext cx="1129988" cy="646331"/>
            </a:xfrm>
            <a:prstGeom prst="rect">
              <a:avLst/>
            </a:prstGeom>
            <a:noFill/>
          </p:spPr>
          <p:txBody>
            <a:bodyPr wrap="none" rtlCol="0">
              <a:spAutoFit/>
            </a:bodyPr>
            <a:lstStyle/>
            <a:p>
              <a:pPr algn="ctr"/>
              <a:r>
                <a:rPr lang="en-US" b="1" dirty="0" smtClean="0">
                  <a:solidFill>
                    <a:srgbClr val="46166B"/>
                  </a:solidFill>
                  <a:latin typeface="Calibri" panose="020F0502020204030204" pitchFamily="34" charset="0"/>
                </a:rPr>
                <a:t>Medical </a:t>
              </a:r>
              <a:br>
                <a:rPr lang="en-US" b="1" dirty="0" smtClean="0">
                  <a:solidFill>
                    <a:srgbClr val="46166B"/>
                  </a:solidFill>
                  <a:latin typeface="Calibri" panose="020F0502020204030204" pitchFamily="34" charset="0"/>
                </a:rPr>
              </a:br>
              <a:r>
                <a:rPr lang="en-US" b="1" dirty="0" smtClean="0">
                  <a:solidFill>
                    <a:srgbClr val="46166B"/>
                  </a:solidFill>
                  <a:latin typeface="Calibri" panose="020F0502020204030204" pitchFamily="34" charset="0"/>
                </a:rPr>
                <a:t>Education</a:t>
              </a:r>
              <a:endParaRPr lang="en-US" b="1" dirty="0">
                <a:solidFill>
                  <a:srgbClr val="46166B"/>
                </a:solidFill>
                <a:latin typeface="Calibri" panose="020F0502020204030204" pitchFamily="34" charset="0"/>
              </a:endParaRPr>
            </a:p>
          </p:txBody>
        </p:sp>
        <p:sp>
          <p:nvSpPr>
            <p:cNvPr id="11" name="Isosceles Triangle 10"/>
            <p:cNvSpPr/>
            <p:nvPr/>
          </p:nvSpPr>
          <p:spPr>
            <a:xfrm>
              <a:off x="394809" y="2951346"/>
              <a:ext cx="530352" cy="356837"/>
            </a:xfrm>
            <a:prstGeom prst="triangle">
              <a:avLst/>
            </a:prstGeom>
            <a:solidFill>
              <a:srgbClr val="4616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Isosceles Triangle 11"/>
            <p:cNvSpPr/>
            <p:nvPr/>
          </p:nvSpPr>
          <p:spPr>
            <a:xfrm>
              <a:off x="5173351" y="2951345"/>
              <a:ext cx="530352" cy="356837"/>
            </a:xfrm>
            <a:prstGeom prst="triangle">
              <a:avLst/>
            </a:prstGeom>
            <a:solidFill>
              <a:srgbClr val="4616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Isosceles Triangle 12"/>
            <p:cNvSpPr/>
            <p:nvPr/>
          </p:nvSpPr>
          <p:spPr>
            <a:xfrm>
              <a:off x="5746856" y="2951343"/>
              <a:ext cx="530352" cy="356837"/>
            </a:xfrm>
            <a:prstGeom prst="triangle">
              <a:avLst/>
            </a:prstGeom>
            <a:solidFill>
              <a:srgbClr val="4616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3"/>
            <p:cNvSpPr/>
            <p:nvPr/>
          </p:nvSpPr>
          <p:spPr>
            <a:xfrm rot="10800000">
              <a:off x="7872435" y="2733902"/>
              <a:ext cx="530352" cy="356837"/>
            </a:xfrm>
            <a:prstGeom prst="triangle">
              <a:avLst/>
            </a:prstGeom>
            <a:solidFill>
              <a:srgbClr val="4616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Isosceles Triangle 14"/>
            <p:cNvSpPr/>
            <p:nvPr/>
          </p:nvSpPr>
          <p:spPr>
            <a:xfrm rot="10800000">
              <a:off x="3055793" y="2718747"/>
              <a:ext cx="530352" cy="356837"/>
            </a:xfrm>
            <a:prstGeom prst="triangle">
              <a:avLst/>
            </a:prstGeom>
            <a:solidFill>
              <a:srgbClr val="4616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p:nvSpPr>
          <p:spPr>
            <a:xfrm rot="10800000">
              <a:off x="2515667" y="2720769"/>
              <a:ext cx="530352" cy="356837"/>
            </a:xfrm>
            <a:prstGeom prst="triangle">
              <a:avLst/>
            </a:prstGeom>
            <a:solidFill>
              <a:srgbClr val="4616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3600823" y="2174103"/>
              <a:ext cx="1554480" cy="1554480"/>
            </a:xfrm>
            <a:prstGeom prst="ellipse">
              <a:avLst/>
            </a:prstGeom>
            <a:solidFill>
              <a:srgbClr val="009D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3707623" y="2426722"/>
              <a:ext cx="1410386" cy="1077218"/>
            </a:xfrm>
            <a:prstGeom prst="rect">
              <a:avLst/>
            </a:prstGeom>
            <a:noFill/>
          </p:spPr>
          <p:txBody>
            <a:bodyPr wrap="none" rtlCol="0">
              <a:spAutoFit/>
            </a:bodyPr>
            <a:lstStyle/>
            <a:p>
              <a:pPr algn="ctr"/>
              <a:r>
                <a:rPr lang="en-US" sz="1600" b="1" dirty="0" smtClean="0">
                  <a:solidFill>
                    <a:schemeClr val="bg1"/>
                  </a:solidFill>
                  <a:latin typeface="Calibri" panose="020F0502020204030204" pitchFamily="34" charset="0"/>
                </a:rPr>
                <a:t>Physician </a:t>
              </a:r>
            </a:p>
            <a:p>
              <a:pPr algn="ctr"/>
              <a:r>
                <a:rPr lang="en-US" sz="1600" b="1" dirty="0" smtClean="0">
                  <a:solidFill>
                    <a:schemeClr val="bg1"/>
                  </a:solidFill>
                  <a:latin typeface="Calibri" panose="020F0502020204030204" pitchFamily="34" charset="0"/>
                </a:rPr>
                <a:t>Satisfaction &amp; </a:t>
              </a:r>
            </a:p>
            <a:p>
              <a:pPr algn="ctr"/>
              <a:r>
                <a:rPr lang="en-US" sz="1600" b="1" dirty="0" smtClean="0">
                  <a:solidFill>
                    <a:schemeClr val="bg1"/>
                  </a:solidFill>
                  <a:latin typeface="Calibri" panose="020F0502020204030204" pitchFamily="34" charset="0"/>
                </a:rPr>
                <a:t>Practice </a:t>
              </a:r>
            </a:p>
            <a:p>
              <a:pPr algn="ctr"/>
              <a:r>
                <a:rPr lang="en-US" sz="1600" b="1" dirty="0" smtClean="0">
                  <a:solidFill>
                    <a:schemeClr val="bg1"/>
                  </a:solidFill>
                  <a:latin typeface="Calibri" panose="020F0502020204030204" pitchFamily="34" charset="0"/>
                </a:rPr>
                <a:t>Sustainability</a:t>
              </a:r>
              <a:endParaRPr lang="en-US" sz="1600" b="1"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15325990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C16AB82-9A5A-374F-8160-9694430342A9}" type="slidenum">
              <a:rPr lang="en-US" smtClean="0"/>
              <a:pPr/>
              <a:t>12</a:t>
            </a:fld>
            <a:endParaRPr lang="en-US" dirty="0"/>
          </a:p>
        </p:txBody>
      </p:sp>
      <p:sp>
        <p:nvSpPr>
          <p:cNvPr id="4" name="Title 3"/>
          <p:cNvSpPr>
            <a:spLocks noGrp="1"/>
          </p:cNvSpPr>
          <p:nvPr>
            <p:ph type="title"/>
          </p:nvPr>
        </p:nvSpPr>
        <p:spPr/>
        <p:txBody>
          <a:bodyPr/>
          <a:lstStyle/>
          <a:p>
            <a:r>
              <a:rPr lang="en-US" dirty="0" smtClean="0"/>
              <a:t>Where to begin</a:t>
            </a:r>
            <a:endParaRPr lang="en-US" dirty="0"/>
          </a:p>
        </p:txBody>
      </p:sp>
      <p:pic>
        <p:nvPicPr>
          <p:cNvPr id="6" name="Picture 5"/>
          <p:cNvPicPr>
            <a:picLocks noChangeAspect="1"/>
          </p:cNvPicPr>
          <p:nvPr/>
        </p:nvPicPr>
        <p:blipFill>
          <a:blip r:embed="rId2"/>
          <a:stretch>
            <a:fillRect/>
          </a:stretch>
        </p:blipFill>
        <p:spPr>
          <a:xfrm>
            <a:off x="3046897" y="1829354"/>
            <a:ext cx="4868322" cy="3065500"/>
          </a:xfrm>
          <a:prstGeom prst="rect">
            <a:avLst/>
          </a:prstGeom>
        </p:spPr>
      </p:pic>
      <p:pic>
        <p:nvPicPr>
          <p:cNvPr id="5" name="Picture 4"/>
          <p:cNvPicPr>
            <a:picLocks noChangeAspect="1"/>
          </p:cNvPicPr>
          <p:nvPr/>
        </p:nvPicPr>
        <p:blipFill rotWithShape="1">
          <a:blip r:embed="rId3"/>
          <a:srcRect t="23608" b="42730"/>
          <a:stretch/>
        </p:blipFill>
        <p:spPr>
          <a:xfrm>
            <a:off x="476519" y="985524"/>
            <a:ext cx="4636838" cy="1063079"/>
          </a:xfrm>
          <a:prstGeom prst="rect">
            <a:avLst/>
          </a:prstGeom>
        </p:spPr>
      </p:pic>
    </p:spTree>
    <p:extLst>
      <p:ext uri="{BB962C8B-B14F-4D97-AF65-F5344CB8AC3E}">
        <p14:creationId xmlns:p14="http://schemas.microsoft.com/office/powerpoint/2010/main" val="7595068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defRPr/>
            </a:pPr>
            <a:r>
              <a:rPr lang="en-US" sz="2200" dirty="0">
                <a:solidFill>
                  <a:srgbClr val="DE564A"/>
                </a:solidFill>
                <a:latin typeface="Arial" pitchFamily="34" charset="0"/>
                <a:cs typeface="ＭＳ Ｐゴシック" charset="0"/>
              </a:rPr>
              <a:t>Workflow Redesign </a:t>
            </a:r>
          </a:p>
          <a:p>
            <a:pPr lvl="1">
              <a:defRPr/>
            </a:pPr>
            <a:r>
              <a:rPr lang="en-US" sz="2200" dirty="0">
                <a:solidFill>
                  <a:srgbClr val="49AFEE"/>
                </a:solidFill>
                <a:latin typeface="Arial" pitchFamily="34" charset="0"/>
                <a:cs typeface="ＭＳ Ｐゴシック" charset="0"/>
              </a:rPr>
              <a:t>Improve quality</a:t>
            </a:r>
          </a:p>
          <a:p>
            <a:pPr lvl="1">
              <a:defRPr/>
            </a:pPr>
            <a:r>
              <a:rPr lang="en-US" sz="2200" dirty="0">
                <a:solidFill>
                  <a:srgbClr val="49AFEE"/>
                </a:solidFill>
                <a:latin typeface="Arial" pitchFamily="34" charset="0"/>
                <a:cs typeface="ＭＳ Ｐゴシック" charset="0"/>
              </a:rPr>
              <a:t>Relationship with team and patients</a:t>
            </a:r>
          </a:p>
          <a:p>
            <a:pPr lvl="1">
              <a:defRPr/>
            </a:pPr>
            <a:r>
              <a:rPr lang="en-US" sz="2200" dirty="0">
                <a:solidFill>
                  <a:srgbClr val="49AFEE"/>
                </a:solidFill>
                <a:latin typeface="Arial" pitchFamily="34" charset="0"/>
                <a:cs typeface="ＭＳ Ｐゴシック" charset="0"/>
              </a:rPr>
              <a:t>Plan ahead</a:t>
            </a:r>
          </a:p>
          <a:p>
            <a:pPr>
              <a:defRPr/>
            </a:pPr>
            <a:r>
              <a:rPr lang="en-US" sz="2200" dirty="0">
                <a:solidFill>
                  <a:srgbClr val="DE564A"/>
                </a:solidFill>
                <a:latin typeface="Arial" pitchFamily="34" charset="0"/>
                <a:cs typeface="ＭＳ Ｐゴシック" charset="0"/>
              </a:rPr>
              <a:t>Communication </a:t>
            </a:r>
          </a:p>
          <a:p>
            <a:pPr lvl="1">
              <a:defRPr/>
            </a:pPr>
            <a:r>
              <a:rPr lang="en-US" sz="2200" dirty="0">
                <a:solidFill>
                  <a:srgbClr val="49AFEE"/>
                </a:solidFill>
                <a:latin typeface="Arial" pitchFamily="34" charset="0"/>
                <a:cs typeface="ＭＳ Ｐゴシック" charset="0"/>
              </a:rPr>
              <a:t>Among team members</a:t>
            </a:r>
          </a:p>
          <a:p>
            <a:pPr lvl="1">
              <a:defRPr/>
            </a:pPr>
            <a:r>
              <a:rPr lang="en-US" sz="2200" dirty="0">
                <a:solidFill>
                  <a:srgbClr val="49AFEE"/>
                </a:solidFill>
                <a:latin typeface="Arial" pitchFamily="34" charset="0"/>
                <a:cs typeface="ＭＳ Ｐゴシック" charset="0"/>
              </a:rPr>
              <a:t>Physicians     </a:t>
            </a:r>
            <a:r>
              <a:rPr lang="en-US" sz="2200" dirty="0">
                <a:solidFill>
                  <a:srgbClr val="49AFEE"/>
                </a:solidFill>
                <a:latin typeface="Arial" pitchFamily="34" charset="0"/>
                <a:cs typeface="ＭＳ Ｐゴシック" charset="0"/>
                <a:sym typeface="Wingdings"/>
              </a:rPr>
              <a:t>     a</a:t>
            </a:r>
            <a:r>
              <a:rPr lang="en-US" sz="2200" dirty="0">
                <a:solidFill>
                  <a:srgbClr val="49AFEE"/>
                </a:solidFill>
                <a:latin typeface="Arial" pitchFamily="34" charset="0"/>
                <a:cs typeface="ＭＳ Ｐゴシック" charset="0"/>
              </a:rPr>
              <a:t>dministration</a:t>
            </a:r>
          </a:p>
          <a:p>
            <a:endParaRPr lang="en-US" dirty="0"/>
          </a:p>
        </p:txBody>
      </p:sp>
      <p:sp>
        <p:nvSpPr>
          <p:cNvPr id="3" name="Slide Number Placeholder 2"/>
          <p:cNvSpPr>
            <a:spLocks noGrp="1"/>
          </p:cNvSpPr>
          <p:nvPr>
            <p:ph type="sldNum" sz="quarter" idx="10"/>
          </p:nvPr>
        </p:nvSpPr>
        <p:spPr/>
        <p:txBody>
          <a:bodyPr/>
          <a:lstStyle/>
          <a:p>
            <a:fld id="{8C16AB82-9A5A-374F-8160-9694430342A9}" type="slidenum">
              <a:rPr lang="en-US" smtClean="0"/>
              <a:pPr/>
              <a:t>13</a:t>
            </a:fld>
            <a:endParaRPr lang="en-US" dirty="0"/>
          </a:p>
        </p:txBody>
      </p:sp>
      <p:sp>
        <p:nvSpPr>
          <p:cNvPr id="4" name="Title 3"/>
          <p:cNvSpPr>
            <a:spLocks noGrp="1"/>
          </p:cNvSpPr>
          <p:nvPr>
            <p:ph type="title"/>
          </p:nvPr>
        </p:nvSpPr>
        <p:spPr/>
        <p:txBody>
          <a:bodyPr/>
          <a:lstStyle/>
          <a:p>
            <a:r>
              <a:rPr lang="en-US" dirty="0" smtClean="0"/>
              <a:t>Qualities of successful practices</a:t>
            </a:r>
            <a:endParaRPr lang="en-US" dirty="0"/>
          </a:p>
        </p:txBody>
      </p:sp>
      <p:sp>
        <p:nvSpPr>
          <p:cNvPr id="5" name="Left-Right Arrow 4"/>
          <p:cNvSpPr/>
          <p:nvPr/>
        </p:nvSpPr>
        <p:spPr>
          <a:xfrm>
            <a:off x="2912623" y="3876540"/>
            <a:ext cx="629067" cy="196974"/>
          </a:xfrm>
          <a:prstGeom prst="leftRightArrow">
            <a:avLst/>
          </a:prstGeom>
          <a:solidFill>
            <a:srgbClr val="49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9668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Prescription management</a:t>
            </a:r>
          </a:p>
          <a:p>
            <a:r>
              <a:rPr lang="en-US" dirty="0" smtClean="0"/>
              <a:t>Pre-visit planning</a:t>
            </a:r>
          </a:p>
          <a:p>
            <a:r>
              <a:rPr lang="en-US" dirty="0" smtClean="0"/>
              <a:t>Expanded rooming and discharge</a:t>
            </a:r>
          </a:p>
          <a:p>
            <a:r>
              <a:rPr lang="en-US" dirty="0" smtClean="0"/>
              <a:t>Team documentation</a:t>
            </a:r>
          </a:p>
          <a:p>
            <a:r>
              <a:rPr lang="en-US" dirty="0" smtClean="0"/>
              <a:t>Huddles and meetings</a:t>
            </a:r>
            <a:endParaRPr lang="en-US" dirty="0"/>
          </a:p>
        </p:txBody>
      </p:sp>
      <p:sp>
        <p:nvSpPr>
          <p:cNvPr id="3" name="Slide Number Placeholder 2"/>
          <p:cNvSpPr>
            <a:spLocks noGrp="1"/>
          </p:cNvSpPr>
          <p:nvPr>
            <p:ph type="sldNum" sz="quarter" idx="10"/>
          </p:nvPr>
        </p:nvSpPr>
        <p:spPr/>
        <p:txBody>
          <a:bodyPr/>
          <a:lstStyle/>
          <a:p>
            <a:fld id="{8C16AB82-9A5A-374F-8160-9694430342A9}" type="slidenum">
              <a:rPr lang="en-US" smtClean="0"/>
              <a:pPr/>
              <a:t>14</a:t>
            </a:fld>
            <a:endParaRPr lang="en-US" dirty="0"/>
          </a:p>
        </p:txBody>
      </p:sp>
      <p:sp>
        <p:nvSpPr>
          <p:cNvPr id="4" name="Title 3"/>
          <p:cNvSpPr>
            <a:spLocks noGrp="1"/>
          </p:cNvSpPr>
          <p:nvPr>
            <p:ph type="title"/>
          </p:nvPr>
        </p:nvSpPr>
        <p:spPr>
          <a:xfrm>
            <a:off x="235527" y="346329"/>
            <a:ext cx="8846128" cy="857250"/>
          </a:xfrm>
        </p:spPr>
        <p:txBody>
          <a:bodyPr/>
          <a:lstStyle/>
          <a:p>
            <a:r>
              <a:rPr lang="en-US" dirty="0" smtClean="0"/>
              <a:t>Transformation toolkits- Free tools on AMA Steps Forward Website</a:t>
            </a:r>
            <a:endParaRPr lang="en-US" dirty="0"/>
          </a:p>
        </p:txBody>
      </p:sp>
    </p:spTree>
    <p:extLst>
      <p:ext uri="{BB962C8B-B14F-4D97-AF65-F5344CB8AC3E}">
        <p14:creationId xmlns:p14="http://schemas.microsoft.com/office/powerpoint/2010/main" val="42270640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Where has clinicians and team Burn-Out shown up in your clinical setting?</a:t>
            </a:r>
          </a:p>
          <a:p>
            <a:r>
              <a:rPr lang="en-US" dirty="0" smtClean="0"/>
              <a:t>Whom has it impacted?</a:t>
            </a:r>
          </a:p>
          <a:p>
            <a:pPr marL="0" indent="0">
              <a:buNone/>
            </a:pPr>
            <a:endParaRPr lang="en-US" dirty="0"/>
          </a:p>
          <a:p>
            <a:pPr marL="0" indent="0">
              <a:buNone/>
            </a:pPr>
            <a:r>
              <a:rPr lang="en-US" dirty="0" smtClean="0"/>
              <a:t>Think for 1 minute then we will discuss at tables for 4 minutes</a:t>
            </a:r>
            <a:endParaRPr lang="en-US" dirty="0"/>
          </a:p>
        </p:txBody>
      </p:sp>
      <p:sp>
        <p:nvSpPr>
          <p:cNvPr id="3" name="Slide Number Placeholder 2"/>
          <p:cNvSpPr>
            <a:spLocks noGrp="1"/>
          </p:cNvSpPr>
          <p:nvPr>
            <p:ph type="sldNum" sz="quarter" idx="10"/>
          </p:nvPr>
        </p:nvSpPr>
        <p:spPr/>
        <p:txBody>
          <a:bodyPr/>
          <a:lstStyle/>
          <a:p>
            <a:fld id="{8C16AB82-9A5A-374F-8160-9694430342A9}" type="slidenum">
              <a:rPr lang="en-US" smtClean="0"/>
              <a:pPr/>
              <a:t>15</a:t>
            </a:fld>
            <a:endParaRPr lang="en-US" dirty="0"/>
          </a:p>
        </p:txBody>
      </p:sp>
      <p:sp>
        <p:nvSpPr>
          <p:cNvPr id="4" name="Title 3"/>
          <p:cNvSpPr>
            <a:spLocks noGrp="1"/>
          </p:cNvSpPr>
          <p:nvPr>
            <p:ph type="title"/>
          </p:nvPr>
        </p:nvSpPr>
        <p:spPr/>
        <p:txBody>
          <a:bodyPr/>
          <a:lstStyle/>
          <a:p>
            <a:r>
              <a:rPr lang="en-US" dirty="0" smtClean="0"/>
              <a:t>Audience Participation Activity- Clinic Level Interventions</a:t>
            </a:r>
            <a:endParaRPr lang="en-US" dirty="0"/>
          </a:p>
        </p:txBody>
      </p:sp>
    </p:spTree>
    <p:extLst>
      <p:ext uri="{BB962C8B-B14F-4D97-AF65-F5344CB8AC3E}">
        <p14:creationId xmlns:p14="http://schemas.microsoft.com/office/powerpoint/2010/main" val="1223793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C16AB82-9A5A-374F-8160-9694430342A9}" type="slidenum">
              <a:rPr lang="en-US" smtClean="0"/>
              <a:pPr/>
              <a:t>16</a:t>
            </a:fld>
            <a:endParaRPr lang="en-US" dirty="0"/>
          </a:p>
        </p:txBody>
      </p:sp>
      <p:sp>
        <p:nvSpPr>
          <p:cNvPr id="5" name="Title 4"/>
          <p:cNvSpPr>
            <a:spLocks noGrp="1"/>
          </p:cNvSpPr>
          <p:nvPr>
            <p:ph type="title"/>
          </p:nvPr>
        </p:nvSpPr>
        <p:spPr>
          <a:xfrm>
            <a:off x="176019" y="1576388"/>
            <a:ext cx="5951512" cy="2006600"/>
          </a:xfrm>
        </p:spPr>
        <p:txBody>
          <a:bodyPr>
            <a:normAutofit fontScale="90000"/>
          </a:bodyPr>
          <a:lstStyle/>
          <a:p>
            <a:r>
              <a:rPr lang="en-US" dirty="0" smtClean="0"/>
              <a:t>Clinic Level Interventions</a:t>
            </a:r>
            <a:br>
              <a:rPr lang="en-US" dirty="0" smtClean="0"/>
            </a:br>
            <a:r>
              <a:rPr lang="en-US" dirty="0" smtClean="0"/>
              <a:t>	Pre-visit Planning</a:t>
            </a:r>
            <a:br>
              <a:rPr lang="en-US" dirty="0" smtClean="0"/>
            </a:br>
            <a:r>
              <a:rPr lang="en-US" dirty="0" smtClean="0"/>
              <a:t>	Expanded Rooming Protocols</a:t>
            </a:r>
            <a:br>
              <a:rPr lang="en-US" dirty="0" smtClean="0"/>
            </a:br>
            <a:r>
              <a:rPr lang="en-US" dirty="0" smtClean="0"/>
              <a:t>	Huddles &amp; Team Meetings</a:t>
            </a:r>
            <a:br>
              <a:rPr lang="en-US" dirty="0" smtClean="0"/>
            </a:b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life before Clinic Practice Transformation</a:t>
            </a:r>
            <a:endParaRPr lang="en-US" dirty="0"/>
          </a:p>
        </p:txBody>
      </p:sp>
      <p:grpSp>
        <p:nvGrpSpPr>
          <p:cNvPr id="3" name="Group 11"/>
          <p:cNvGrpSpPr/>
          <p:nvPr/>
        </p:nvGrpSpPr>
        <p:grpSpPr>
          <a:xfrm>
            <a:off x="1752600" y="1028701"/>
            <a:ext cx="6400800" cy="3849767"/>
            <a:chOff x="1752600" y="1371600"/>
            <a:chExt cx="6400800" cy="5133023"/>
          </a:xfrm>
        </p:grpSpPr>
        <p:pic>
          <p:nvPicPr>
            <p:cNvPr id="4" name="Picture 3" descr="firehose.jpg"/>
            <p:cNvPicPr>
              <a:picLocks noChangeAspect="1"/>
            </p:cNvPicPr>
            <p:nvPr/>
          </p:nvPicPr>
          <p:blipFill>
            <a:blip r:embed="rId2" cstate="print"/>
            <a:stretch>
              <a:fillRect/>
            </a:stretch>
          </p:blipFill>
          <p:spPr>
            <a:xfrm>
              <a:off x="1752600" y="1371600"/>
              <a:ext cx="5181600" cy="5133023"/>
            </a:xfrm>
            <a:prstGeom prst="rect">
              <a:avLst/>
            </a:prstGeom>
          </p:spPr>
        </p:pic>
        <p:sp>
          <p:nvSpPr>
            <p:cNvPr id="5" name="TextBox 4"/>
            <p:cNvSpPr txBox="1"/>
            <p:nvPr/>
          </p:nvSpPr>
          <p:spPr>
            <a:xfrm>
              <a:off x="4724400" y="1676400"/>
              <a:ext cx="2819400" cy="492443"/>
            </a:xfrm>
            <a:prstGeom prst="rect">
              <a:avLst/>
            </a:prstGeom>
            <a:noFill/>
          </p:spPr>
          <p:txBody>
            <a:bodyPr wrap="square" rtlCol="0">
              <a:spAutoFit/>
            </a:bodyPr>
            <a:lstStyle/>
            <a:p>
              <a:r>
                <a:rPr lang="en-US" dirty="0" smtClean="0">
                  <a:latin typeface="Impact" pitchFamily="34" charset="0"/>
                </a:rPr>
                <a:t>Patients in office</a:t>
              </a:r>
              <a:endParaRPr lang="en-US" dirty="0">
                <a:latin typeface="Impact" pitchFamily="34" charset="0"/>
              </a:endParaRPr>
            </a:p>
          </p:txBody>
        </p:sp>
        <p:sp>
          <p:nvSpPr>
            <p:cNvPr id="6" name="TextBox 5"/>
            <p:cNvSpPr txBox="1"/>
            <p:nvPr/>
          </p:nvSpPr>
          <p:spPr>
            <a:xfrm>
              <a:off x="5029200" y="4191000"/>
              <a:ext cx="2819400" cy="492443"/>
            </a:xfrm>
            <a:prstGeom prst="rect">
              <a:avLst/>
            </a:prstGeom>
            <a:noFill/>
          </p:spPr>
          <p:txBody>
            <a:bodyPr wrap="square" rtlCol="0">
              <a:spAutoFit/>
            </a:bodyPr>
            <a:lstStyle/>
            <a:p>
              <a:r>
                <a:rPr lang="en-US" dirty="0" smtClean="0">
                  <a:latin typeface="Impact" pitchFamily="34" charset="0"/>
                </a:rPr>
                <a:t>Charting</a:t>
              </a:r>
              <a:endParaRPr lang="en-US" dirty="0">
                <a:latin typeface="Impact" pitchFamily="34" charset="0"/>
              </a:endParaRPr>
            </a:p>
          </p:txBody>
        </p:sp>
        <p:sp>
          <p:nvSpPr>
            <p:cNvPr id="8" name="TextBox 7"/>
            <p:cNvSpPr txBox="1"/>
            <p:nvPr/>
          </p:nvSpPr>
          <p:spPr>
            <a:xfrm>
              <a:off x="5410200" y="3733800"/>
              <a:ext cx="2209800" cy="492443"/>
            </a:xfrm>
            <a:prstGeom prst="rect">
              <a:avLst/>
            </a:prstGeom>
            <a:noFill/>
          </p:spPr>
          <p:txBody>
            <a:bodyPr wrap="square" rtlCol="0">
              <a:spAutoFit/>
            </a:bodyPr>
            <a:lstStyle/>
            <a:p>
              <a:r>
                <a:rPr lang="en-US" dirty="0" smtClean="0">
                  <a:latin typeface="Impact" pitchFamily="34" charset="0"/>
                </a:rPr>
                <a:t>Mychart messages</a:t>
              </a:r>
              <a:endParaRPr lang="en-US" dirty="0">
                <a:latin typeface="Impact" pitchFamily="34" charset="0"/>
              </a:endParaRPr>
            </a:p>
          </p:txBody>
        </p:sp>
        <p:sp>
          <p:nvSpPr>
            <p:cNvPr id="9" name="TextBox 8"/>
            <p:cNvSpPr txBox="1"/>
            <p:nvPr/>
          </p:nvSpPr>
          <p:spPr>
            <a:xfrm>
              <a:off x="5334000" y="3124200"/>
              <a:ext cx="2819400" cy="492443"/>
            </a:xfrm>
            <a:prstGeom prst="rect">
              <a:avLst/>
            </a:prstGeom>
            <a:noFill/>
          </p:spPr>
          <p:txBody>
            <a:bodyPr wrap="square" rtlCol="0">
              <a:spAutoFit/>
            </a:bodyPr>
            <a:lstStyle/>
            <a:p>
              <a:r>
                <a:rPr lang="en-US" dirty="0" smtClean="0">
                  <a:latin typeface="Impact" pitchFamily="34" charset="0"/>
                </a:rPr>
                <a:t>Refills</a:t>
              </a:r>
              <a:endParaRPr lang="en-US" dirty="0">
                <a:latin typeface="Impact" pitchFamily="34" charset="0"/>
              </a:endParaRPr>
            </a:p>
          </p:txBody>
        </p:sp>
        <p:sp>
          <p:nvSpPr>
            <p:cNvPr id="10" name="TextBox 9"/>
            <p:cNvSpPr txBox="1"/>
            <p:nvPr/>
          </p:nvSpPr>
          <p:spPr>
            <a:xfrm>
              <a:off x="5029200" y="2438400"/>
              <a:ext cx="2819400" cy="492443"/>
            </a:xfrm>
            <a:prstGeom prst="rect">
              <a:avLst/>
            </a:prstGeom>
            <a:noFill/>
          </p:spPr>
          <p:txBody>
            <a:bodyPr wrap="square" rtlCol="0">
              <a:spAutoFit/>
            </a:bodyPr>
            <a:lstStyle/>
            <a:p>
              <a:r>
                <a:rPr lang="en-US" dirty="0" smtClean="0">
                  <a:latin typeface="Impact" pitchFamily="34" charset="0"/>
                </a:rPr>
                <a:t>Telephone encounters</a:t>
              </a:r>
              <a:endParaRPr lang="en-US" dirty="0">
                <a:latin typeface="Impact" pitchFamily="34" charset="0"/>
              </a:endParaRPr>
            </a:p>
          </p:txBody>
        </p:sp>
        <p:sp>
          <p:nvSpPr>
            <p:cNvPr id="11" name="TextBox 10"/>
            <p:cNvSpPr txBox="1"/>
            <p:nvPr/>
          </p:nvSpPr>
          <p:spPr>
            <a:xfrm>
              <a:off x="4953000" y="4648200"/>
              <a:ext cx="2819400" cy="492443"/>
            </a:xfrm>
            <a:prstGeom prst="rect">
              <a:avLst/>
            </a:prstGeom>
            <a:noFill/>
          </p:spPr>
          <p:txBody>
            <a:bodyPr wrap="square" rtlCol="0">
              <a:spAutoFit/>
            </a:bodyPr>
            <a:lstStyle/>
            <a:p>
              <a:r>
                <a:rPr lang="en-US" dirty="0" smtClean="0">
                  <a:latin typeface="Impact" pitchFamily="34" charset="0"/>
                </a:rPr>
                <a:t>E-visits</a:t>
              </a:r>
              <a:endParaRPr lang="en-US" dirty="0">
                <a:latin typeface="Impact" pitchFamily="34" charset="0"/>
              </a:endParaRPr>
            </a:p>
          </p:txBody>
        </p:sp>
        <p:sp>
          <p:nvSpPr>
            <p:cNvPr id="13" name="TextBox 12"/>
            <p:cNvSpPr txBox="1"/>
            <p:nvPr/>
          </p:nvSpPr>
          <p:spPr>
            <a:xfrm>
              <a:off x="2667000" y="1981200"/>
              <a:ext cx="1295400" cy="492443"/>
            </a:xfrm>
            <a:prstGeom prst="rect">
              <a:avLst/>
            </a:prstGeom>
            <a:noFill/>
            <a:ln>
              <a:noFill/>
            </a:ln>
          </p:spPr>
          <p:txBody>
            <a:bodyPr wrap="square" rtlCol="0">
              <a:spAutoFit/>
            </a:bodyPr>
            <a:lstStyle/>
            <a:p>
              <a:r>
                <a:rPr lang="en-US" dirty="0" smtClean="0">
                  <a:latin typeface="Impact" pitchFamily="34" charset="0"/>
                </a:rPr>
                <a:t>Quality</a:t>
              </a:r>
              <a:endParaRPr lang="en-US" dirty="0">
                <a:latin typeface="Impact" pitchFamily="34" charset="0"/>
              </a:endParaRPr>
            </a:p>
          </p:txBody>
        </p:sp>
        <p:sp>
          <p:nvSpPr>
            <p:cNvPr id="14" name="TextBox 13"/>
            <p:cNvSpPr txBox="1"/>
            <p:nvPr/>
          </p:nvSpPr>
          <p:spPr>
            <a:xfrm>
              <a:off x="4800600" y="5181600"/>
              <a:ext cx="1295400" cy="492443"/>
            </a:xfrm>
            <a:prstGeom prst="rect">
              <a:avLst/>
            </a:prstGeom>
            <a:noFill/>
            <a:ln>
              <a:noFill/>
            </a:ln>
          </p:spPr>
          <p:txBody>
            <a:bodyPr wrap="square" rtlCol="0">
              <a:spAutoFit/>
            </a:bodyPr>
            <a:lstStyle/>
            <a:p>
              <a:r>
                <a:rPr lang="en-US" dirty="0" smtClean="0">
                  <a:latin typeface="Impact" pitchFamily="34" charset="0"/>
                </a:rPr>
                <a:t>Results</a:t>
              </a:r>
              <a:endParaRPr lang="en-US" dirty="0">
                <a:latin typeface="Impact" pitchFamily="34" charset="0"/>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5477" y="1183290"/>
            <a:ext cx="7828596" cy="3960210"/>
          </a:xfrm>
        </p:spPr>
        <p:txBody>
          <a:bodyPr>
            <a:normAutofit fontScale="92500" lnSpcReduction="10000"/>
          </a:bodyPr>
          <a:lstStyle/>
          <a:p>
            <a:r>
              <a:rPr lang="en-US" dirty="0" smtClean="0"/>
              <a:t>Arrive at clinic 7:30 to chart, refills, messages, results, quality</a:t>
            </a:r>
          </a:p>
          <a:p>
            <a:r>
              <a:rPr lang="en-US" dirty="0" smtClean="0"/>
              <a:t>See patients 8-12, trying to keep up charts, refills, messages, results, quality</a:t>
            </a:r>
          </a:p>
          <a:p>
            <a:r>
              <a:rPr lang="en-US" dirty="0" smtClean="0"/>
              <a:t>12-1 charts , refills, messages, results, quality, Lunch (what’s that?)</a:t>
            </a:r>
          </a:p>
          <a:p>
            <a:r>
              <a:rPr lang="en-US" dirty="0" smtClean="0"/>
              <a:t>1-5 seeing patients</a:t>
            </a:r>
          </a:p>
          <a:p>
            <a:r>
              <a:rPr lang="en-US" dirty="0" smtClean="0"/>
              <a:t>5 until… charts, refills, messages, results, quality</a:t>
            </a:r>
          </a:p>
          <a:p>
            <a:r>
              <a:rPr lang="en-US" dirty="0" smtClean="0"/>
              <a:t>Downsides- </a:t>
            </a:r>
          </a:p>
          <a:p>
            <a:pPr lvl="1"/>
            <a:r>
              <a:rPr lang="en-US" dirty="0" smtClean="0"/>
              <a:t>poor provider satisfaction</a:t>
            </a:r>
          </a:p>
          <a:p>
            <a:pPr lvl="1"/>
            <a:r>
              <a:rPr lang="en-US" dirty="0" smtClean="0"/>
              <a:t>poor patient satisfaction (messages not returned in a timely manner due to large volume)</a:t>
            </a:r>
          </a:p>
          <a:p>
            <a:pPr lvl="1"/>
            <a:r>
              <a:rPr lang="en-US" dirty="0" smtClean="0"/>
              <a:t>poor clinical care  abnormal results hard to weed-through between normals- often not addressed until the end of the day and quality generally the last in line to be addressed</a:t>
            </a:r>
          </a:p>
          <a:p>
            <a:endParaRPr lang="en-US" dirty="0"/>
          </a:p>
        </p:txBody>
      </p:sp>
      <p:sp>
        <p:nvSpPr>
          <p:cNvPr id="3" name="Slide Number Placeholder 2"/>
          <p:cNvSpPr>
            <a:spLocks noGrp="1"/>
          </p:cNvSpPr>
          <p:nvPr>
            <p:ph type="sldNum" sz="quarter" idx="10"/>
          </p:nvPr>
        </p:nvSpPr>
        <p:spPr/>
        <p:txBody>
          <a:bodyPr/>
          <a:lstStyle/>
          <a:p>
            <a:fld id="{8C16AB82-9A5A-374F-8160-9694430342A9}" type="slidenum">
              <a:rPr lang="en-US" smtClean="0"/>
              <a:pPr/>
              <a:t>18</a:t>
            </a:fld>
            <a:endParaRPr lang="en-US" dirty="0"/>
          </a:p>
        </p:txBody>
      </p:sp>
      <p:sp>
        <p:nvSpPr>
          <p:cNvPr id="4" name="Title 3"/>
          <p:cNvSpPr>
            <a:spLocks noGrp="1"/>
          </p:cNvSpPr>
          <p:nvPr>
            <p:ph type="title"/>
          </p:nvPr>
        </p:nvSpPr>
        <p:spPr/>
        <p:txBody>
          <a:bodyPr/>
          <a:lstStyle/>
          <a:p>
            <a:r>
              <a:rPr lang="en-US" dirty="0" smtClean="0"/>
              <a:t>My Daily Schedule</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C16AB82-9A5A-374F-8160-9694430342A9}" type="slidenum">
              <a:rPr lang="en-US" smtClean="0"/>
              <a:pPr/>
              <a:t>19</a:t>
            </a:fld>
            <a:endParaRPr lang="en-US" dirty="0"/>
          </a:p>
        </p:txBody>
      </p:sp>
      <p:sp>
        <p:nvSpPr>
          <p:cNvPr id="5" name="Title 4"/>
          <p:cNvSpPr>
            <a:spLocks noGrp="1"/>
          </p:cNvSpPr>
          <p:nvPr>
            <p:ph type="title"/>
          </p:nvPr>
        </p:nvSpPr>
        <p:spPr>
          <a:xfrm>
            <a:off x="176019" y="1576388"/>
            <a:ext cx="3880825" cy="2006600"/>
          </a:xfrm>
        </p:spPr>
        <p:txBody>
          <a:bodyPr/>
          <a:lstStyle/>
          <a:p>
            <a:r>
              <a:rPr lang="en-US" dirty="0" smtClean="0"/>
              <a:t>Pre-visit planning</a:t>
            </a:r>
            <a:endParaRPr lang="en-US" dirty="0"/>
          </a:p>
        </p:txBody>
      </p:sp>
    </p:spTree>
    <p:extLst>
      <p:ext uri="{BB962C8B-B14F-4D97-AF65-F5344CB8AC3E}">
        <p14:creationId xmlns:p14="http://schemas.microsoft.com/office/powerpoint/2010/main" val="20814331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Stand up if you are here as a:</a:t>
            </a:r>
          </a:p>
          <a:p>
            <a:pPr lvl="1"/>
            <a:r>
              <a:rPr lang="en-US" dirty="0" smtClean="0"/>
              <a:t>Clinician</a:t>
            </a:r>
          </a:p>
          <a:p>
            <a:pPr lvl="1"/>
            <a:r>
              <a:rPr lang="en-US" dirty="0" smtClean="0"/>
              <a:t>Front line staff member</a:t>
            </a:r>
          </a:p>
          <a:p>
            <a:pPr lvl="1"/>
            <a:r>
              <a:rPr lang="en-US" dirty="0" smtClean="0"/>
              <a:t>Clinic Administrative Partner</a:t>
            </a:r>
          </a:p>
          <a:p>
            <a:pPr lvl="1"/>
            <a:r>
              <a:rPr lang="en-US" dirty="0" smtClean="0"/>
              <a:t>Health System Administrative Partner</a:t>
            </a:r>
          </a:p>
          <a:p>
            <a:pPr lvl="1"/>
            <a:r>
              <a:rPr lang="en-US" dirty="0" smtClean="0"/>
              <a:t>Health Plan/Payer Representative</a:t>
            </a:r>
          </a:p>
          <a:p>
            <a:pPr lvl="1"/>
            <a:r>
              <a:rPr lang="en-US" dirty="0" smtClean="0"/>
              <a:t>Community Partner</a:t>
            </a:r>
          </a:p>
          <a:p>
            <a:pPr lvl="1"/>
            <a:r>
              <a:rPr lang="en-US" dirty="0" smtClean="0"/>
              <a:t>Patient</a:t>
            </a:r>
            <a:endParaRPr lang="en-US" dirty="0"/>
          </a:p>
        </p:txBody>
      </p:sp>
      <p:sp>
        <p:nvSpPr>
          <p:cNvPr id="2" name="Slide Number Placeholder 1"/>
          <p:cNvSpPr>
            <a:spLocks noGrp="1"/>
          </p:cNvSpPr>
          <p:nvPr>
            <p:ph type="sldNum" sz="quarter" idx="10"/>
          </p:nvPr>
        </p:nvSpPr>
        <p:spPr/>
        <p:txBody>
          <a:bodyPr/>
          <a:lstStyle/>
          <a:p>
            <a:fld id="{8C16AB82-9A5A-374F-8160-9694430342A9}" type="slidenum">
              <a:rPr lang="en-US" smtClean="0"/>
              <a:pPr/>
              <a:t>2</a:t>
            </a:fld>
            <a:endParaRPr lang="en-US" dirty="0"/>
          </a:p>
        </p:txBody>
      </p:sp>
      <p:sp>
        <p:nvSpPr>
          <p:cNvPr id="4" name="Title 3"/>
          <p:cNvSpPr>
            <a:spLocks noGrp="1"/>
          </p:cNvSpPr>
          <p:nvPr>
            <p:ph type="title"/>
          </p:nvPr>
        </p:nvSpPr>
        <p:spPr/>
        <p:txBody>
          <a:bodyPr/>
          <a:lstStyle/>
          <a:p>
            <a:r>
              <a:rPr lang="en-US" dirty="0" smtClean="0"/>
              <a:t>Audience Survey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Pre-visit laboratory testing</a:t>
            </a:r>
          </a:p>
          <a:p>
            <a:r>
              <a:rPr lang="en-US" dirty="0" smtClean="0"/>
              <a:t>Visit planner</a:t>
            </a:r>
          </a:p>
          <a:p>
            <a:r>
              <a:rPr lang="en-US" dirty="0" smtClean="0"/>
              <a:t>Visit prep checklist</a:t>
            </a:r>
          </a:p>
          <a:p>
            <a:r>
              <a:rPr lang="en-US" dirty="0" smtClean="0"/>
              <a:t>Pre-appointment </a:t>
            </a:r>
          </a:p>
          <a:p>
            <a:r>
              <a:rPr lang="en-US" dirty="0" smtClean="0"/>
              <a:t>	questionnaire</a:t>
            </a:r>
          </a:p>
          <a:p>
            <a:endParaRPr lang="en-US" dirty="0"/>
          </a:p>
        </p:txBody>
      </p:sp>
      <p:sp>
        <p:nvSpPr>
          <p:cNvPr id="2" name="Slide Number Placeholder 1"/>
          <p:cNvSpPr>
            <a:spLocks noGrp="1"/>
          </p:cNvSpPr>
          <p:nvPr>
            <p:ph type="sldNum" sz="quarter" idx="10"/>
          </p:nvPr>
        </p:nvSpPr>
        <p:spPr/>
        <p:txBody>
          <a:bodyPr/>
          <a:lstStyle/>
          <a:p>
            <a:fld id="{8C16AB82-9A5A-374F-8160-9694430342A9}" type="slidenum">
              <a:rPr lang="en-US" smtClean="0"/>
              <a:pPr/>
              <a:t>20</a:t>
            </a:fld>
            <a:endParaRPr lang="en-US" dirty="0"/>
          </a:p>
        </p:txBody>
      </p:sp>
      <p:sp>
        <p:nvSpPr>
          <p:cNvPr id="4" name="Title 3"/>
          <p:cNvSpPr>
            <a:spLocks noGrp="1"/>
          </p:cNvSpPr>
          <p:nvPr>
            <p:ph type="title"/>
          </p:nvPr>
        </p:nvSpPr>
        <p:spPr/>
        <p:txBody>
          <a:bodyPr/>
          <a:lstStyle/>
          <a:p>
            <a:r>
              <a:rPr lang="en-US" dirty="0" smtClean="0"/>
              <a:t>Pre-visit planning</a:t>
            </a:r>
            <a:endParaRPr lang="en-US" dirty="0"/>
          </a:p>
        </p:txBody>
      </p:sp>
      <p:pic>
        <p:nvPicPr>
          <p:cNvPr id="7" name="Picture 6" descr="Screen Shot 2015-05-24 at 9.56.49 PM.png"/>
          <p:cNvPicPr>
            <a:picLocks noChangeAspect="1"/>
          </p:cNvPicPr>
          <p:nvPr/>
        </p:nvPicPr>
        <p:blipFill rotWithShape="1">
          <a:blip r:embed="rId2">
            <a:extLst>
              <a:ext uri="{28A0092B-C50C-407E-A947-70E740481C1C}">
                <a14:useLocalDpi xmlns:a14="http://schemas.microsoft.com/office/drawing/2010/main" val="0"/>
              </a:ext>
            </a:extLst>
          </a:blip>
          <a:srcRect l="32074"/>
          <a:stretch/>
        </p:blipFill>
        <p:spPr>
          <a:xfrm>
            <a:off x="4458292" y="1041622"/>
            <a:ext cx="3527794" cy="3040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08257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Majority of lab ahead</a:t>
            </a:r>
          </a:p>
          <a:p>
            <a:r>
              <a:rPr lang="en-US" dirty="0" smtClean="0"/>
              <a:t>Quality</a:t>
            </a:r>
          </a:p>
          <a:p>
            <a:pPr lvl="1"/>
            <a:r>
              <a:rPr lang="en-US" dirty="0" smtClean="0"/>
              <a:t>In-person, shared decision making</a:t>
            </a:r>
          </a:p>
          <a:p>
            <a:r>
              <a:rPr lang="en-US" dirty="0" smtClean="0"/>
              <a:t>Efficiency </a:t>
            </a:r>
          </a:p>
          <a:p>
            <a:pPr lvl="1"/>
            <a:r>
              <a:rPr lang="en-US" dirty="0" smtClean="0"/>
              <a:t>Close the loop of care </a:t>
            </a:r>
          </a:p>
          <a:p>
            <a:pPr lvl="1"/>
            <a:r>
              <a:rPr lang="en-US" dirty="0" smtClean="0"/>
              <a:t>4 hr clinic </a:t>
            </a:r>
            <a:r>
              <a:rPr lang="en-US" dirty="0" smtClean="0">
                <a:sym typeface="Wingdings"/>
              </a:rPr>
              <a:t> </a:t>
            </a:r>
            <a:r>
              <a:rPr lang="en-US" b="1" dirty="0" smtClean="0">
                <a:sym typeface="Wingdings"/>
              </a:rPr>
              <a:t>2 hrs </a:t>
            </a:r>
            <a:r>
              <a:rPr lang="en-US" dirty="0" smtClean="0">
                <a:sym typeface="Wingdings"/>
              </a:rPr>
              <a:t>saved</a:t>
            </a:r>
          </a:p>
          <a:p>
            <a:r>
              <a:rPr lang="en-US" dirty="0" smtClean="0">
                <a:sym typeface="Wingdings"/>
              </a:rPr>
              <a:t>Safety</a:t>
            </a:r>
          </a:p>
          <a:p>
            <a:pPr lvl="1"/>
            <a:r>
              <a:rPr lang="en-US" b="1" dirty="0" smtClean="0"/>
              <a:t>↓ </a:t>
            </a:r>
            <a:r>
              <a:rPr lang="en-US" dirty="0" smtClean="0">
                <a:sym typeface="Wingdings"/>
              </a:rPr>
              <a:t>missing/overlooked information</a:t>
            </a:r>
          </a:p>
          <a:p>
            <a:pPr lvl="1"/>
            <a:r>
              <a:rPr lang="en-US" b="1" dirty="0" smtClean="0"/>
              <a:t>↑</a:t>
            </a:r>
            <a:r>
              <a:rPr lang="en-US" dirty="0" smtClean="0"/>
              <a:t> </a:t>
            </a:r>
            <a:r>
              <a:rPr lang="en-US" dirty="0" smtClean="0">
                <a:sym typeface="Wingdings"/>
              </a:rPr>
              <a:t>patient/family access</a:t>
            </a:r>
            <a:endParaRPr lang="en-US" dirty="0" smtClean="0"/>
          </a:p>
          <a:p>
            <a:endParaRPr lang="en-US" dirty="0"/>
          </a:p>
        </p:txBody>
      </p:sp>
      <p:sp>
        <p:nvSpPr>
          <p:cNvPr id="2" name="Slide Number Placeholder 1"/>
          <p:cNvSpPr>
            <a:spLocks noGrp="1"/>
          </p:cNvSpPr>
          <p:nvPr>
            <p:ph type="sldNum" sz="quarter" idx="10"/>
          </p:nvPr>
        </p:nvSpPr>
        <p:spPr/>
        <p:txBody>
          <a:bodyPr/>
          <a:lstStyle/>
          <a:p>
            <a:fld id="{8C16AB82-9A5A-374F-8160-9694430342A9}" type="slidenum">
              <a:rPr lang="en-US" smtClean="0"/>
              <a:pPr/>
              <a:t>21</a:t>
            </a:fld>
            <a:endParaRPr lang="en-US" dirty="0"/>
          </a:p>
        </p:txBody>
      </p:sp>
      <p:sp>
        <p:nvSpPr>
          <p:cNvPr id="4" name="Title 3"/>
          <p:cNvSpPr>
            <a:spLocks noGrp="1"/>
          </p:cNvSpPr>
          <p:nvPr>
            <p:ph type="title"/>
          </p:nvPr>
        </p:nvSpPr>
        <p:spPr/>
        <p:txBody>
          <a:bodyPr/>
          <a:lstStyle/>
          <a:p>
            <a:r>
              <a:rPr lang="en-US" dirty="0" smtClean="0"/>
              <a:t>Pre-visit laboratory testing</a:t>
            </a:r>
            <a:endParaRPr lang="en-US" dirty="0"/>
          </a:p>
        </p:txBody>
      </p:sp>
      <p:pic>
        <p:nvPicPr>
          <p:cNvPr id="6" name="Picture 5" descr="Screen Shot 2015-05-24 at 10.12.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7759" y="1596981"/>
            <a:ext cx="3566162" cy="19437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55950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C16AB82-9A5A-374F-8160-9694430342A9}" type="slidenum">
              <a:rPr lang="en-US" smtClean="0"/>
              <a:pPr/>
              <a:t>22</a:t>
            </a:fld>
            <a:endParaRPr lang="en-US" dirty="0"/>
          </a:p>
        </p:txBody>
      </p:sp>
      <p:sp>
        <p:nvSpPr>
          <p:cNvPr id="4" name="Title 3"/>
          <p:cNvSpPr>
            <a:spLocks noGrp="1"/>
          </p:cNvSpPr>
          <p:nvPr>
            <p:ph type="title"/>
          </p:nvPr>
        </p:nvSpPr>
        <p:spPr/>
        <p:txBody>
          <a:bodyPr/>
          <a:lstStyle/>
          <a:p>
            <a:r>
              <a:rPr lang="en-US" dirty="0" smtClean="0"/>
              <a:t>Lab summary</a:t>
            </a:r>
            <a:endParaRPr lang="en-US" dirty="0"/>
          </a:p>
        </p:txBody>
      </p:sp>
      <p:pic>
        <p:nvPicPr>
          <p:cNvPr id="5" name="Picture 3"/>
          <p:cNvPicPr>
            <a:picLocks noGrp="1" noChangeAspect="1" noChangeArrowheads="1"/>
          </p:cNvPicPr>
          <p:nvPr>
            <p:ph idx="1"/>
          </p:nvPr>
        </p:nvPicPr>
        <p:blipFill>
          <a:blip r:embed="rId2" cstate="print"/>
          <a:stretch>
            <a:fillRect/>
          </a:stretch>
        </p:blipFill>
        <p:spPr>
          <a:xfrm>
            <a:off x="759853" y="1089452"/>
            <a:ext cx="6999668" cy="3796446"/>
          </a:xfrm>
          <a:ln>
            <a:solidFill>
              <a:schemeClr val="tx1"/>
            </a:solidFill>
          </a:ln>
        </p:spPr>
      </p:pic>
    </p:spTree>
    <p:extLst>
      <p:ext uri="{BB962C8B-B14F-4D97-AF65-F5344CB8AC3E}">
        <p14:creationId xmlns:p14="http://schemas.microsoft.com/office/powerpoint/2010/main" val="30325169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latin typeface="Roboto Slab Bold"/>
              </a:rPr>
              <a:t>Case study from MGH</a:t>
            </a:r>
          </a:p>
          <a:p>
            <a:pPr>
              <a:buClr>
                <a:schemeClr val="tx1">
                  <a:lumMod val="75000"/>
                  <a:lumOff val="25000"/>
                </a:schemeClr>
              </a:buClr>
            </a:pPr>
            <a:r>
              <a:rPr lang="en-US" dirty="0">
                <a:latin typeface="Roboto Slab Bold"/>
              </a:rPr>
              <a:t>89%  </a:t>
            </a:r>
            <a:r>
              <a:rPr lang="en-US" dirty="0">
                <a:solidFill>
                  <a:srgbClr val="DE564A"/>
                </a:solidFill>
                <a:latin typeface="Roboto Slab Bold"/>
              </a:rPr>
              <a:t>↓ phone calls </a:t>
            </a:r>
            <a:r>
              <a:rPr lang="en-US" dirty="0">
                <a:solidFill>
                  <a:schemeClr val="bg1">
                    <a:lumMod val="65000"/>
                  </a:schemeClr>
                </a:solidFill>
                <a:latin typeface="Roboto Slab Bold"/>
              </a:rPr>
              <a:t>(p&lt;0.001)</a:t>
            </a:r>
          </a:p>
          <a:p>
            <a:pPr>
              <a:buClr>
                <a:schemeClr val="tx1">
                  <a:lumMod val="75000"/>
                  <a:lumOff val="25000"/>
                </a:schemeClr>
              </a:buClr>
            </a:pPr>
            <a:r>
              <a:rPr lang="en-US" dirty="0">
                <a:latin typeface="Roboto Slab Bold"/>
              </a:rPr>
              <a:t>85%  </a:t>
            </a:r>
            <a:r>
              <a:rPr lang="en-US" dirty="0">
                <a:solidFill>
                  <a:srgbClr val="DE564A"/>
                </a:solidFill>
                <a:latin typeface="Roboto Slab Bold"/>
              </a:rPr>
              <a:t>↓ letters </a:t>
            </a:r>
            <a:r>
              <a:rPr lang="en-US" dirty="0">
                <a:solidFill>
                  <a:srgbClr val="A6A6A6"/>
                </a:solidFill>
                <a:latin typeface="Roboto Slab Bold"/>
              </a:rPr>
              <a:t>(p&lt;0.0001)</a:t>
            </a:r>
          </a:p>
          <a:p>
            <a:pPr>
              <a:buClr>
                <a:schemeClr val="tx1">
                  <a:lumMod val="75000"/>
                  <a:lumOff val="25000"/>
                </a:schemeClr>
              </a:buClr>
            </a:pPr>
            <a:r>
              <a:rPr lang="en-US" dirty="0">
                <a:solidFill>
                  <a:srgbClr val="DE564A"/>
                </a:solidFill>
                <a:latin typeface="Roboto Slab Bold"/>
              </a:rPr>
              <a:t>↑ </a:t>
            </a:r>
            <a:r>
              <a:rPr lang="en-US" dirty="0">
                <a:latin typeface="Roboto Slab Bold"/>
              </a:rPr>
              <a:t>patient satisfaction</a:t>
            </a:r>
          </a:p>
          <a:p>
            <a:r>
              <a:rPr lang="en-US" dirty="0"/>
              <a:t>S</a:t>
            </a:r>
            <a:r>
              <a:rPr lang="en-US" dirty="0">
                <a:solidFill>
                  <a:srgbClr val="000000"/>
                </a:solidFill>
              </a:rPr>
              <a:t>ave</a:t>
            </a:r>
            <a:r>
              <a:rPr lang="en-US" dirty="0">
                <a:solidFill>
                  <a:srgbClr val="DE564A"/>
                </a:solidFill>
              </a:rPr>
              <a:t> $24 per visit</a:t>
            </a:r>
            <a:endParaRPr lang="en-US" dirty="0">
              <a:solidFill>
                <a:srgbClr val="DE564A"/>
              </a:solidFill>
              <a:latin typeface="Roboto Slab Bold"/>
            </a:endParaRPr>
          </a:p>
          <a:p>
            <a:endParaRPr lang="en-US" dirty="0"/>
          </a:p>
        </p:txBody>
      </p:sp>
      <p:sp>
        <p:nvSpPr>
          <p:cNvPr id="3" name="Slide Number Placeholder 2"/>
          <p:cNvSpPr>
            <a:spLocks noGrp="1"/>
          </p:cNvSpPr>
          <p:nvPr>
            <p:ph type="sldNum" sz="quarter" idx="10"/>
          </p:nvPr>
        </p:nvSpPr>
        <p:spPr/>
        <p:txBody>
          <a:bodyPr/>
          <a:lstStyle/>
          <a:p>
            <a:fld id="{8C16AB82-9A5A-374F-8160-9694430342A9}" type="slidenum">
              <a:rPr lang="en-US" smtClean="0"/>
              <a:pPr/>
              <a:t>23</a:t>
            </a:fld>
            <a:endParaRPr lang="en-US" dirty="0"/>
          </a:p>
        </p:txBody>
      </p:sp>
      <p:sp>
        <p:nvSpPr>
          <p:cNvPr id="4" name="Title 3"/>
          <p:cNvSpPr>
            <a:spLocks noGrp="1"/>
          </p:cNvSpPr>
          <p:nvPr>
            <p:ph type="title"/>
          </p:nvPr>
        </p:nvSpPr>
        <p:spPr/>
        <p:txBody>
          <a:bodyPr/>
          <a:lstStyle/>
          <a:p>
            <a:r>
              <a:rPr lang="en-US" dirty="0" smtClean="0"/>
              <a:t>Pre-visit laboratory testing</a:t>
            </a:r>
            <a:endParaRPr lang="en-US" dirty="0"/>
          </a:p>
        </p:txBody>
      </p:sp>
      <p:sp>
        <p:nvSpPr>
          <p:cNvPr id="5" name="TextBox 4"/>
          <p:cNvSpPr txBox="1"/>
          <p:nvPr/>
        </p:nvSpPr>
        <p:spPr>
          <a:xfrm>
            <a:off x="819472" y="4081857"/>
            <a:ext cx="7095079" cy="577081"/>
          </a:xfrm>
          <a:prstGeom prst="rect">
            <a:avLst/>
          </a:prstGeom>
          <a:noFill/>
        </p:spPr>
        <p:txBody>
          <a:bodyPr wrap="square" rtlCol="0">
            <a:spAutoFit/>
          </a:bodyPr>
          <a:lstStyle/>
          <a:p>
            <a:r>
              <a:rPr lang="en-US" sz="1050" b="1" dirty="0">
                <a:solidFill>
                  <a:srgbClr val="7F7F7F"/>
                </a:solidFill>
                <a:latin typeface="Roboto Slab Bold"/>
              </a:rPr>
              <a:t>Source: </a:t>
            </a:r>
            <a:r>
              <a:rPr lang="en-US" sz="1050" dirty="0">
                <a:solidFill>
                  <a:srgbClr val="7F7F7F"/>
                </a:solidFill>
                <a:latin typeface="Roboto Slab Bold"/>
              </a:rPr>
              <a:t>Crocker B, Lewandrowski E, Lewandrowski N, Gregory K, Lewandrowski K.  Patient Satisfaction With Point-of-Care Laboratory Testing: Report of a Quality Improvement Program in an Ambulatory Practice of an Academic Medical Center</a:t>
            </a:r>
            <a:r>
              <a:rPr lang="en-US" sz="1050" dirty="0" smtClean="0">
                <a:solidFill>
                  <a:srgbClr val="7F7F7F"/>
                </a:solidFill>
                <a:latin typeface="Roboto Slab Bold"/>
              </a:rPr>
              <a:t>. </a:t>
            </a:r>
            <a:r>
              <a:rPr lang="en-US" sz="1050" i="1" dirty="0">
                <a:solidFill>
                  <a:srgbClr val="7F7F7F"/>
                </a:solidFill>
                <a:latin typeface="Roboto Slab Bold"/>
              </a:rPr>
              <a:t>Clin Chem Acta</a:t>
            </a:r>
            <a:r>
              <a:rPr lang="en-US" sz="1050" dirty="0">
                <a:solidFill>
                  <a:srgbClr val="7F7F7F"/>
                </a:solidFill>
                <a:latin typeface="Roboto Slab Bold"/>
              </a:rPr>
              <a:t> 2013; 424:8-12</a:t>
            </a:r>
            <a:r>
              <a:rPr lang="en-US" sz="1050" dirty="0" smtClean="0">
                <a:solidFill>
                  <a:srgbClr val="7F7F7F"/>
                </a:solidFill>
                <a:latin typeface="Roboto Slab Bold"/>
              </a:rPr>
              <a:t>.</a:t>
            </a:r>
            <a:r>
              <a:rPr lang="en-US" sz="1050" dirty="0" smtClean="0">
                <a:hlinkClick r:id="rId2"/>
              </a:rPr>
              <a:t>http</a:t>
            </a:r>
            <a:r>
              <a:rPr lang="en-US" sz="1050" dirty="0">
                <a:hlinkClick r:id="rId2"/>
              </a:rPr>
              <a:t>://ajcp.ascpjournals.org/content/142/5/640.abstract</a:t>
            </a:r>
            <a:r>
              <a:rPr lang="en-US" sz="1050" dirty="0"/>
              <a:t> </a:t>
            </a:r>
            <a:endParaRPr lang="en-US" sz="1050" dirty="0">
              <a:solidFill>
                <a:schemeClr val="tx1">
                  <a:lumMod val="75000"/>
                  <a:lumOff val="25000"/>
                </a:schemeClr>
              </a:solidFill>
              <a:latin typeface="Roboto Slab Bold"/>
            </a:endParaRPr>
          </a:p>
        </p:txBody>
      </p:sp>
    </p:spTree>
    <p:extLst>
      <p:ext uri="{BB962C8B-B14F-4D97-AF65-F5344CB8AC3E}">
        <p14:creationId xmlns:p14="http://schemas.microsoft.com/office/powerpoint/2010/main" val="13364200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C16AB82-9A5A-374F-8160-9694430342A9}" type="slidenum">
              <a:rPr lang="en-US" smtClean="0"/>
              <a:pPr/>
              <a:t>24</a:t>
            </a:fld>
            <a:endParaRPr lang="en-US" dirty="0"/>
          </a:p>
        </p:txBody>
      </p:sp>
      <p:sp>
        <p:nvSpPr>
          <p:cNvPr id="4" name="Title 3"/>
          <p:cNvSpPr>
            <a:spLocks noGrp="1"/>
          </p:cNvSpPr>
          <p:nvPr>
            <p:ph type="title"/>
          </p:nvPr>
        </p:nvSpPr>
        <p:spPr/>
        <p:txBody>
          <a:bodyPr/>
          <a:lstStyle/>
          <a:p>
            <a:r>
              <a:rPr lang="en-US" dirty="0" smtClean="0"/>
              <a:t>Visit planner: “Next appointment starts today”</a:t>
            </a:r>
            <a:endParaRPr lang="en-US" dirty="0"/>
          </a:p>
        </p:txBody>
      </p:sp>
      <p:pic>
        <p:nvPicPr>
          <p:cNvPr id="5" name="Picture 4" descr="Screen Shot 2015-05-24 at 10.03.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434" y="1203578"/>
            <a:ext cx="5918585" cy="3522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72538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C16AB82-9A5A-374F-8160-9694430342A9}" type="slidenum">
              <a:rPr lang="en-US" smtClean="0"/>
              <a:pPr/>
              <a:t>25</a:t>
            </a:fld>
            <a:endParaRPr lang="en-US" dirty="0"/>
          </a:p>
        </p:txBody>
      </p:sp>
      <p:sp>
        <p:nvSpPr>
          <p:cNvPr id="4" name="Title 3"/>
          <p:cNvSpPr>
            <a:spLocks noGrp="1"/>
          </p:cNvSpPr>
          <p:nvPr>
            <p:ph type="title"/>
          </p:nvPr>
        </p:nvSpPr>
        <p:spPr/>
        <p:txBody>
          <a:bodyPr/>
          <a:lstStyle/>
          <a:p>
            <a:r>
              <a:rPr lang="en-US" dirty="0" smtClean="0"/>
              <a:t>Visit prep checklist</a:t>
            </a: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2310"/>
          <a:stretch/>
        </p:blipFill>
        <p:spPr>
          <a:xfrm>
            <a:off x="3157421" y="553790"/>
            <a:ext cx="4663726" cy="4341063"/>
          </a:xfrm>
          <a:prstGeom prst="rect">
            <a:avLst/>
          </a:prstGeom>
        </p:spPr>
      </p:pic>
    </p:spTree>
    <p:extLst>
      <p:ext uri="{BB962C8B-B14F-4D97-AF65-F5344CB8AC3E}">
        <p14:creationId xmlns:p14="http://schemas.microsoft.com/office/powerpoint/2010/main" val="1029077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55000" lnSpcReduction="20000"/>
          </a:bodyPr>
          <a:lstStyle/>
          <a:p>
            <a:r>
              <a:rPr lang="en-US" sz="2200" b="1" dirty="0" smtClean="0"/>
              <a:t>Systems approach</a:t>
            </a:r>
          </a:p>
          <a:p>
            <a:pPr lvl="1"/>
            <a:r>
              <a:rPr lang="en-US" sz="2200" dirty="0" smtClean="0"/>
              <a:t>Update PFSH</a:t>
            </a:r>
          </a:p>
          <a:p>
            <a:pPr lvl="1"/>
            <a:r>
              <a:rPr lang="en-US" sz="2200" dirty="0" smtClean="0"/>
              <a:t>Complete ROS</a:t>
            </a:r>
          </a:p>
          <a:p>
            <a:pPr lvl="1"/>
            <a:r>
              <a:rPr lang="en-US" sz="2200" dirty="0" smtClean="0"/>
              <a:t>Behavior items</a:t>
            </a:r>
          </a:p>
          <a:p>
            <a:pPr lvl="2"/>
            <a:r>
              <a:rPr lang="en-US" sz="2200" dirty="0" smtClean="0"/>
              <a:t>Exercise</a:t>
            </a:r>
          </a:p>
          <a:p>
            <a:pPr lvl="2"/>
            <a:r>
              <a:rPr lang="en-US" sz="2200" dirty="0" smtClean="0"/>
              <a:t>Smoking </a:t>
            </a:r>
          </a:p>
          <a:p>
            <a:pPr lvl="2"/>
            <a:r>
              <a:rPr lang="en-US" sz="2200" dirty="0" smtClean="0"/>
              <a:t>Alcohol</a:t>
            </a:r>
          </a:p>
          <a:p>
            <a:pPr lvl="1"/>
            <a:r>
              <a:rPr lang="en-US" sz="2200" dirty="0" smtClean="0"/>
              <a:t>Patient sets agenda for visit with nurse/MA</a:t>
            </a:r>
          </a:p>
          <a:p>
            <a:r>
              <a:rPr lang="en-US" sz="2200" b="1" dirty="0" smtClean="0"/>
              <a:t>AWV</a:t>
            </a:r>
          </a:p>
          <a:p>
            <a:pPr lvl="1"/>
            <a:r>
              <a:rPr lang="en-US" sz="2200" dirty="0" smtClean="0"/>
              <a:t>Mirrors EHR</a:t>
            </a:r>
          </a:p>
          <a:p>
            <a:r>
              <a:rPr lang="en-US" sz="2200" b="1" dirty="0" smtClean="0"/>
              <a:t>Leveraging Technology</a:t>
            </a:r>
          </a:p>
          <a:p>
            <a:pPr lvl="1"/>
            <a:r>
              <a:rPr lang="en-US" sz="2200" dirty="0" smtClean="0"/>
              <a:t>Patient portal</a:t>
            </a:r>
          </a:p>
          <a:p>
            <a:pPr lvl="1"/>
            <a:r>
              <a:rPr lang="en-US" sz="2200" dirty="0" smtClean="0"/>
              <a:t>Kiosk</a:t>
            </a:r>
          </a:p>
          <a:p>
            <a:endParaRPr lang="en-US" dirty="0"/>
          </a:p>
        </p:txBody>
      </p:sp>
      <p:sp>
        <p:nvSpPr>
          <p:cNvPr id="3" name="Slide Number Placeholder 2"/>
          <p:cNvSpPr>
            <a:spLocks noGrp="1"/>
          </p:cNvSpPr>
          <p:nvPr>
            <p:ph type="sldNum" sz="quarter" idx="10"/>
          </p:nvPr>
        </p:nvSpPr>
        <p:spPr/>
        <p:txBody>
          <a:bodyPr/>
          <a:lstStyle/>
          <a:p>
            <a:fld id="{8C16AB82-9A5A-374F-8160-9694430342A9}" type="slidenum">
              <a:rPr lang="en-US" smtClean="0"/>
              <a:pPr/>
              <a:t>26</a:t>
            </a:fld>
            <a:endParaRPr lang="en-US" dirty="0"/>
          </a:p>
        </p:txBody>
      </p:sp>
      <p:sp>
        <p:nvSpPr>
          <p:cNvPr id="4" name="Title 3"/>
          <p:cNvSpPr>
            <a:spLocks noGrp="1"/>
          </p:cNvSpPr>
          <p:nvPr>
            <p:ph type="title"/>
          </p:nvPr>
        </p:nvSpPr>
        <p:spPr/>
        <p:txBody>
          <a:bodyPr/>
          <a:lstStyle/>
          <a:p>
            <a:r>
              <a:rPr lang="en-US" dirty="0" smtClean="0"/>
              <a:t>Pre-appointment questionnaire</a:t>
            </a:r>
            <a:endParaRPr lang="en-US" dirty="0"/>
          </a:p>
        </p:txBody>
      </p:sp>
      <p:pic>
        <p:nvPicPr>
          <p:cNvPr id="8" name="Picture 7" descr="Screen Shot 2015-05-24 at 9.56.49 PM.png"/>
          <p:cNvPicPr>
            <a:picLocks noChangeAspect="1"/>
          </p:cNvPicPr>
          <p:nvPr/>
        </p:nvPicPr>
        <p:blipFill rotWithShape="1">
          <a:blip r:embed="rId2">
            <a:extLst>
              <a:ext uri="{28A0092B-C50C-407E-A947-70E740481C1C}">
                <a14:useLocalDpi xmlns:a14="http://schemas.microsoft.com/office/drawing/2010/main" val="0"/>
              </a:ext>
            </a:extLst>
          </a:blip>
          <a:srcRect l="24551" r="8364"/>
          <a:stretch/>
        </p:blipFill>
        <p:spPr>
          <a:xfrm>
            <a:off x="4607965" y="1080259"/>
            <a:ext cx="3686029" cy="3217233"/>
          </a:xfrm>
          <a:prstGeom prst="rect">
            <a:avLst/>
          </a:prstGeom>
        </p:spPr>
      </p:pic>
    </p:spTree>
    <p:extLst>
      <p:ext uri="{BB962C8B-B14F-4D97-AF65-F5344CB8AC3E}">
        <p14:creationId xmlns:p14="http://schemas.microsoft.com/office/powerpoint/2010/main" val="41004800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C16AB82-9A5A-374F-8160-9694430342A9}" type="slidenum">
              <a:rPr lang="en-US" smtClean="0"/>
              <a:pPr/>
              <a:t>27</a:t>
            </a:fld>
            <a:endParaRPr lang="en-US" dirty="0"/>
          </a:p>
        </p:txBody>
      </p:sp>
      <p:sp>
        <p:nvSpPr>
          <p:cNvPr id="5" name="Title 4"/>
          <p:cNvSpPr>
            <a:spLocks noGrp="1"/>
          </p:cNvSpPr>
          <p:nvPr>
            <p:ph type="title"/>
          </p:nvPr>
        </p:nvSpPr>
        <p:spPr>
          <a:xfrm>
            <a:off x="176019" y="1576388"/>
            <a:ext cx="3880825" cy="2006600"/>
          </a:xfrm>
        </p:spPr>
        <p:txBody>
          <a:bodyPr/>
          <a:lstStyle/>
          <a:p>
            <a:r>
              <a:rPr lang="en-US" dirty="0" smtClean="0"/>
              <a:t>Expanded rooming &amp;</a:t>
            </a:r>
            <a:br>
              <a:rPr lang="en-US" dirty="0" smtClean="0"/>
            </a:br>
            <a:r>
              <a:rPr lang="en-US" dirty="0" smtClean="0"/>
              <a:t>discharge protocols</a:t>
            </a:r>
            <a:endParaRPr lang="en-US" dirty="0"/>
          </a:p>
        </p:txBody>
      </p:sp>
    </p:spTree>
    <p:extLst>
      <p:ext uri="{BB962C8B-B14F-4D97-AF65-F5344CB8AC3E}">
        <p14:creationId xmlns:p14="http://schemas.microsoft.com/office/powerpoint/2010/main" val="34693384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16AB82-9A5A-374F-8160-9694430342A9}" type="slidenum">
              <a:rPr lang="en-US" smtClean="0"/>
              <a:pPr/>
              <a:t>28</a:t>
            </a:fld>
            <a:endParaRPr lang="en-US" dirty="0"/>
          </a:p>
        </p:txBody>
      </p:sp>
      <p:sp>
        <p:nvSpPr>
          <p:cNvPr id="6" name="Content Placeholder 5"/>
          <p:cNvSpPr>
            <a:spLocks noGrp="1"/>
          </p:cNvSpPr>
          <p:nvPr>
            <p:ph sz="half" idx="1"/>
          </p:nvPr>
        </p:nvSpPr>
        <p:spPr/>
        <p:txBody>
          <a:bodyPr>
            <a:normAutofit fontScale="85000" lnSpcReduction="20000"/>
          </a:bodyPr>
          <a:lstStyle/>
          <a:p>
            <a:pPr marL="0" indent="0">
              <a:lnSpc>
                <a:spcPct val="80000"/>
              </a:lnSpc>
              <a:buNone/>
            </a:pPr>
            <a:r>
              <a:rPr lang="en-US" sz="2400" b="1" kern="0" dirty="0">
                <a:solidFill>
                  <a:srgbClr val="DE564A"/>
                </a:solidFill>
                <a:latin typeface="Roboto Slab Bold"/>
              </a:rPr>
              <a:t>Rooming</a:t>
            </a:r>
          </a:p>
          <a:p>
            <a:pPr>
              <a:lnSpc>
                <a:spcPct val="80000"/>
              </a:lnSpc>
            </a:pPr>
            <a:r>
              <a:rPr lang="en-US" sz="2400" kern="0" dirty="0">
                <a:solidFill>
                  <a:srgbClr val="000000"/>
                </a:solidFill>
                <a:latin typeface="Roboto Slab Bold"/>
              </a:rPr>
              <a:t>Vitals</a:t>
            </a:r>
          </a:p>
          <a:p>
            <a:pPr>
              <a:lnSpc>
                <a:spcPct val="80000"/>
              </a:lnSpc>
            </a:pPr>
            <a:r>
              <a:rPr lang="en-US" sz="2400" kern="0" dirty="0">
                <a:solidFill>
                  <a:srgbClr val="000000"/>
                </a:solidFill>
                <a:latin typeface="Roboto Slab Bold"/>
              </a:rPr>
              <a:t>Medication reconciliation</a:t>
            </a:r>
          </a:p>
          <a:p>
            <a:pPr>
              <a:lnSpc>
                <a:spcPct val="80000"/>
              </a:lnSpc>
            </a:pPr>
            <a:r>
              <a:rPr lang="en-US" sz="2400" kern="0" dirty="0">
                <a:solidFill>
                  <a:srgbClr val="000000"/>
                </a:solidFill>
                <a:latin typeface="Roboto Slab Bold"/>
              </a:rPr>
              <a:t>Standing orders</a:t>
            </a:r>
          </a:p>
          <a:p>
            <a:pPr lvl="1">
              <a:lnSpc>
                <a:spcPct val="80000"/>
              </a:lnSpc>
            </a:pPr>
            <a:r>
              <a:rPr lang="en-US" sz="2400" kern="0" dirty="0">
                <a:solidFill>
                  <a:srgbClr val="000000"/>
                </a:solidFill>
                <a:latin typeface="Roboto Slab Bold"/>
              </a:rPr>
              <a:t>Immunizations</a:t>
            </a:r>
          </a:p>
          <a:p>
            <a:pPr lvl="1">
              <a:lnSpc>
                <a:spcPct val="80000"/>
              </a:lnSpc>
            </a:pPr>
            <a:r>
              <a:rPr lang="en-US" sz="2400" kern="0" dirty="0">
                <a:solidFill>
                  <a:srgbClr val="000000"/>
                </a:solidFill>
                <a:latin typeface="Roboto Slab Bold"/>
              </a:rPr>
              <a:t>Preventive testing</a:t>
            </a:r>
          </a:p>
          <a:p>
            <a:pPr lvl="1">
              <a:lnSpc>
                <a:spcPct val="80000"/>
              </a:lnSpc>
            </a:pPr>
            <a:r>
              <a:rPr lang="en-US" sz="2400" kern="0" dirty="0">
                <a:solidFill>
                  <a:srgbClr val="000000"/>
                </a:solidFill>
                <a:latin typeface="Roboto Slab Bold"/>
              </a:rPr>
              <a:t>Diabetic foot exam</a:t>
            </a:r>
          </a:p>
          <a:p>
            <a:pPr>
              <a:lnSpc>
                <a:spcPct val="80000"/>
              </a:lnSpc>
            </a:pPr>
            <a:r>
              <a:rPr lang="en-US" sz="2400" kern="0" dirty="0">
                <a:solidFill>
                  <a:srgbClr val="000000"/>
                </a:solidFill>
                <a:latin typeface="Roboto Slab Bold"/>
              </a:rPr>
              <a:t>AWV</a:t>
            </a:r>
          </a:p>
          <a:p>
            <a:pPr>
              <a:lnSpc>
                <a:spcPct val="80000"/>
              </a:lnSpc>
            </a:pPr>
            <a:r>
              <a:rPr lang="en-US" sz="2400" kern="0" dirty="0">
                <a:solidFill>
                  <a:srgbClr val="000000"/>
                </a:solidFill>
                <a:latin typeface="Roboto Slab Bold"/>
              </a:rPr>
              <a:t>Initial review of lab results</a:t>
            </a:r>
          </a:p>
          <a:p>
            <a:pPr>
              <a:lnSpc>
                <a:spcPct val="80000"/>
              </a:lnSpc>
            </a:pPr>
            <a:r>
              <a:rPr lang="en-US" sz="2400" kern="0" dirty="0">
                <a:solidFill>
                  <a:srgbClr val="000000"/>
                </a:solidFill>
                <a:latin typeface="Roboto Slab Bold"/>
              </a:rPr>
              <a:t>Set visit agenda with patient</a:t>
            </a:r>
          </a:p>
          <a:p>
            <a:pPr>
              <a:lnSpc>
                <a:spcPct val="80000"/>
              </a:lnSpc>
            </a:pPr>
            <a:r>
              <a:rPr lang="en-US" sz="2400" kern="0" dirty="0">
                <a:solidFill>
                  <a:srgbClr val="000000"/>
                </a:solidFill>
                <a:latin typeface="Roboto Slab Bold"/>
              </a:rPr>
              <a:t>Mini huddle</a:t>
            </a:r>
          </a:p>
          <a:p>
            <a:endParaRPr lang="en-US" dirty="0"/>
          </a:p>
        </p:txBody>
      </p:sp>
      <p:sp>
        <p:nvSpPr>
          <p:cNvPr id="7" name="Content Placeholder 6"/>
          <p:cNvSpPr>
            <a:spLocks noGrp="1"/>
          </p:cNvSpPr>
          <p:nvPr>
            <p:ph sz="half" idx="2"/>
          </p:nvPr>
        </p:nvSpPr>
        <p:spPr/>
        <p:txBody>
          <a:bodyPr/>
          <a:lstStyle/>
          <a:p>
            <a:pPr marL="0" indent="0">
              <a:lnSpc>
                <a:spcPct val="80000"/>
              </a:lnSpc>
              <a:buNone/>
            </a:pPr>
            <a:r>
              <a:rPr lang="en-US" b="1" kern="0" dirty="0">
                <a:solidFill>
                  <a:schemeClr val="tx1">
                    <a:lumMod val="50000"/>
                    <a:lumOff val="50000"/>
                  </a:schemeClr>
                </a:solidFill>
                <a:latin typeface="Roboto Slab Bold"/>
              </a:rPr>
              <a:t>Discharge</a:t>
            </a:r>
          </a:p>
          <a:p>
            <a:pPr>
              <a:lnSpc>
                <a:spcPct val="80000"/>
              </a:lnSpc>
            </a:pPr>
            <a:r>
              <a:rPr lang="en-US" kern="0" dirty="0">
                <a:solidFill>
                  <a:schemeClr val="tx1">
                    <a:lumMod val="50000"/>
                    <a:lumOff val="50000"/>
                  </a:schemeClr>
                </a:solidFill>
                <a:latin typeface="Roboto Slab Bold"/>
              </a:rPr>
              <a:t>Order entry</a:t>
            </a:r>
          </a:p>
          <a:p>
            <a:pPr>
              <a:lnSpc>
                <a:spcPct val="80000"/>
              </a:lnSpc>
            </a:pPr>
            <a:r>
              <a:rPr lang="en-US" kern="0" dirty="0">
                <a:solidFill>
                  <a:schemeClr val="tx1">
                    <a:lumMod val="50000"/>
                    <a:lumOff val="50000"/>
                  </a:schemeClr>
                </a:solidFill>
                <a:latin typeface="Roboto Slab Bold"/>
              </a:rPr>
              <a:t>Prescriptions</a:t>
            </a:r>
          </a:p>
          <a:p>
            <a:pPr>
              <a:lnSpc>
                <a:spcPct val="80000"/>
              </a:lnSpc>
            </a:pPr>
            <a:r>
              <a:rPr lang="en-US" kern="0" dirty="0">
                <a:solidFill>
                  <a:schemeClr val="tx1">
                    <a:lumMod val="50000"/>
                    <a:lumOff val="50000"/>
                  </a:schemeClr>
                </a:solidFill>
                <a:latin typeface="Roboto Slab Bold"/>
              </a:rPr>
              <a:t>Education, reinforce physician portion of visit</a:t>
            </a:r>
          </a:p>
          <a:p>
            <a:pPr>
              <a:lnSpc>
                <a:spcPct val="80000"/>
              </a:lnSpc>
            </a:pPr>
            <a:r>
              <a:rPr lang="en-US" kern="0" dirty="0">
                <a:solidFill>
                  <a:schemeClr val="tx1">
                    <a:lumMod val="50000"/>
                    <a:lumOff val="50000"/>
                  </a:schemeClr>
                </a:solidFill>
                <a:latin typeface="Roboto Slab Bold"/>
              </a:rPr>
              <a:t>Review clinical summary</a:t>
            </a:r>
          </a:p>
          <a:p>
            <a:pPr>
              <a:lnSpc>
                <a:spcPct val="80000"/>
              </a:lnSpc>
            </a:pPr>
            <a:r>
              <a:rPr lang="en-US" kern="0" dirty="0">
                <a:solidFill>
                  <a:schemeClr val="tx1">
                    <a:lumMod val="50000"/>
                    <a:lumOff val="50000"/>
                  </a:schemeClr>
                </a:solidFill>
                <a:latin typeface="Roboto Slab Bold"/>
              </a:rPr>
              <a:t>Standardized, predictable</a:t>
            </a:r>
          </a:p>
          <a:p>
            <a:endParaRPr lang="en-US" dirty="0"/>
          </a:p>
        </p:txBody>
      </p:sp>
      <p:sp>
        <p:nvSpPr>
          <p:cNvPr id="4" name="Title 3"/>
          <p:cNvSpPr>
            <a:spLocks noGrp="1"/>
          </p:cNvSpPr>
          <p:nvPr>
            <p:ph type="title"/>
          </p:nvPr>
        </p:nvSpPr>
        <p:spPr/>
        <p:txBody>
          <a:bodyPr/>
          <a:lstStyle/>
          <a:p>
            <a:r>
              <a:rPr lang="en-US" dirty="0" smtClean="0"/>
              <a:t>Expanded rooming process</a:t>
            </a:r>
            <a:endParaRPr lang="en-US" dirty="0"/>
          </a:p>
        </p:txBody>
      </p:sp>
    </p:spTree>
    <p:extLst>
      <p:ext uri="{BB962C8B-B14F-4D97-AF65-F5344CB8AC3E}">
        <p14:creationId xmlns:p14="http://schemas.microsoft.com/office/powerpoint/2010/main" val="2999967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16AB82-9A5A-374F-8160-9694430342A9}" type="slidenum">
              <a:rPr lang="en-US" smtClean="0"/>
              <a:pPr/>
              <a:t>29</a:t>
            </a:fld>
            <a:endParaRPr lang="en-US" dirty="0"/>
          </a:p>
        </p:txBody>
      </p:sp>
      <p:sp>
        <p:nvSpPr>
          <p:cNvPr id="6" name="Content Placeholder 5"/>
          <p:cNvSpPr>
            <a:spLocks noGrp="1"/>
          </p:cNvSpPr>
          <p:nvPr>
            <p:ph sz="half" idx="1"/>
          </p:nvPr>
        </p:nvSpPr>
        <p:spPr/>
        <p:txBody>
          <a:bodyPr>
            <a:normAutofit fontScale="85000" lnSpcReduction="20000"/>
          </a:bodyPr>
          <a:lstStyle/>
          <a:p>
            <a:pPr marL="0" indent="0">
              <a:lnSpc>
                <a:spcPct val="80000"/>
              </a:lnSpc>
              <a:buNone/>
            </a:pPr>
            <a:r>
              <a:rPr lang="en-US" sz="2400" b="1" kern="0" dirty="0">
                <a:solidFill>
                  <a:schemeClr val="tx1">
                    <a:lumMod val="50000"/>
                    <a:lumOff val="50000"/>
                  </a:schemeClr>
                </a:solidFill>
                <a:latin typeface="Roboto Slab Bold"/>
              </a:rPr>
              <a:t>Rooming</a:t>
            </a:r>
          </a:p>
          <a:p>
            <a:pPr>
              <a:lnSpc>
                <a:spcPct val="80000"/>
              </a:lnSpc>
            </a:pPr>
            <a:r>
              <a:rPr lang="en-US" sz="2400" kern="0" dirty="0">
                <a:solidFill>
                  <a:schemeClr val="tx1">
                    <a:lumMod val="50000"/>
                    <a:lumOff val="50000"/>
                  </a:schemeClr>
                </a:solidFill>
                <a:latin typeface="Roboto Slab Bold"/>
              </a:rPr>
              <a:t>Vitals</a:t>
            </a:r>
          </a:p>
          <a:p>
            <a:pPr>
              <a:lnSpc>
                <a:spcPct val="80000"/>
              </a:lnSpc>
            </a:pPr>
            <a:r>
              <a:rPr lang="en-US" sz="2400" kern="0" dirty="0">
                <a:solidFill>
                  <a:schemeClr val="tx1">
                    <a:lumMod val="50000"/>
                    <a:lumOff val="50000"/>
                  </a:schemeClr>
                </a:solidFill>
                <a:latin typeface="Roboto Slab Bold"/>
              </a:rPr>
              <a:t>Medication reconciliation</a:t>
            </a:r>
          </a:p>
          <a:p>
            <a:pPr>
              <a:lnSpc>
                <a:spcPct val="80000"/>
              </a:lnSpc>
            </a:pPr>
            <a:r>
              <a:rPr lang="en-US" sz="2400" kern="0" dirty="0">
                <a:solidFill>
                  <a:schemeClr val="tx1">
                    <a:lumMod val="50000"/>
                    <a:lumOff val="50000"/>
                  </a:schemeClr>
                </a:solidFill>
                <a:latin typeface="Roboto Slab Bold"/>
              </a:rPr>
              <a:t>Standing orders</a:t>
            </a:r>
          </a:p>
          <a:p>
            <a:pPr lvl="1">
              <a:lnSpc>
                <a:spcPct val="80000"/>
              </a:lnSpc>
            </a:pPr>
            <a:r>
              <a:rPr lang="en-US" sz="2400" kern="0" dirty="0">
                <a:solidFill>
                  <a:schemeClr val="tx1">
                    <a:lumMod val="50000"/>
                    <a:lumOff val="50000"/>
                  </a:schemeClr>
                </a:solidFill>
                <a:latin typeface="Roboto Slab Bold"/>
              </a:rPr>
              <a:t>Immunizations</a:t>
            </a:r>
          </a:p>
          <a:p>
            <a:pPr lvl="1">
              <a:lnSpc>
                <a:spcPct val="80000"/>
              </a:lnSpc>
            </a:pPr>
            <a:r>
              <a:rPr lang="en-US" sz="2400" kern="0" dirty="0">
                <a:solidFill>
                  <a:schemeClr val="tx1">
                    <a:lumMod val="50000"/>
                    <a:lumOff val="50000"/>
                  </a:schemeClr>
                </a:solidFill>
                <a:latin typeface="Roboto Slab Bold"/>
              </a:rPr>
              <a:t>Preventive testing</a:t>
            </a:r>
          </a:p>
          <a:p>
            <a:pPr lvl="1">
              <a:lnSpc>
                <a:spcPct val="80000"/>
              </a:lnSpc>
            </a:pPr>
            <a:r>
              <a:rPr lang="en-US" sz="2400" kern="0" dirty="0">
                <a:solidFill>
                  <a:schemeClr val="tx1">
                    <a:lumMod val="50000"/>
                    <a:lumOff val="50000"/>
                  </a:schemeClr>
                </a:solidFill>
                <a:latin typeface="Roboto Slab Bold"/>
              </a:rPr>
              <a:t>Diabetic foot exam</a:t>
            </a:r>
          </a:p>
          <a:p>
            <a:pPr>
              <a:lnSpc>
                <a:spcPct val="80000"/>
              </a:lnSpc>
            </a:pPr>
            <a:r>
              <a:rPr lang="en-US" sz="2400" kern="0" dirty="0">
                <a:solidFill>
                  <a:schemeClr val="tx1">
                    <a:lumMod val="50000"/>
                    <a:lumOff val="50000"/>
                  </a:schemeClr>
                </a:solidFill>
                <a:latin typeface="Roboto Slab Bold"/>
              </a:rPr>
              <a:t>AWV</a:t>
            </a:r>
          </a:p>
          <a:p>
            <a:pPr>
              <a:lnSpc>
                <a:spcPct val="80000"/>
              </a:lnSpc>
            </a:pPr>
            <a:r>
              <a:rPr lang="en-US" sz="2400" kern="0" dirty="0">
                <a:solidFill>
                  <a:schemeClr val="tx1">
                    <a:lumMod val="50000"/>
                    <a:lumOff val="50000"/>
                  </a:schemeClr>
                </a:solidFill>
                <a:latin typeface="Roboto Slab Bold"/>
              </a:rPr>
              <a:t>Initial review of lab results</a:t>
            </a:r>
          </a:p>
          <a:p>
            <a:pPr>
              <a:lnSpc>
                <a:spcPct val="80000"/>
              </a:lnSpc>
            </a:pPr>
            <a:r>
              <a:rPr lang="en-US" sz="2400" kern="0" dirty="0">
                <a:solidFill>
                  <a:schemeClr val="tx1">
                    <a:lumMod val="50000"/>
                    <a:lumOff val="50000"/>
                  </a:schemeClr>
                </a:solidFill>
                <a:latin typeface="Roboto Slab Bold"/>
              </a:rPr>
              <a:t>Set visit agenda with patient</a:t>
            </a:r>
          </a:p>
          <a:p>
            <a:pPr>
              <a:lnSpc>
                <a:spcPct val="80000"/>
              </a:lnSpc>
            </a:pPr>
            <a:r>
              <a:rPr lang="en-US" sz="2400" kern="0" dirty="0">
                <a:solidFill>
                  <a:schemeClr val="tx1">
                    <a:lumMod val="50000"/>
                    <a:lumOff val="50000"/>
                  </a:schemeClr>
                </a:solidFill>
                <a:latin typeface="Roboto Slab Bold"/>
              </a:rPr>
              <a:t>Mini huddle</a:t>
            </a:r>
          </a:p>
          <a:p>
            <a:endParaRPr lang="en-US" dirty="0"/>
          </a:p>
        </p:txBody>
      </p:sp>
      <p:sp>
        <p:nvSpPr>
          <p:cNvPr id="7" name="Content Placeholder 6"/>
          <p:cNvSpPr>
            <a:spLocks noGrp="1"/>
          </p:cNvSpPr>
          <p:nvPr>
            <p:ph sz="half" idx="2"/>
          </p:nvPr>
        </p:nvSpPr>
        <p:spPr/>
        <p:txBody>
          <a:bodyPr/>
          <a:lstStyle/>
          <a:p>
            <a:pPr marL="0" indent="0">
              <a:lnSpc>
                <a:spcPct val="80000"/>
              </a:lnSpc>
              <a:buNone/>
            </a:pPr>
            <a:r>
              <a:rPr lang="en-US" b="1" kern="0" dirty="0">
                <a:solidFill>
                  <a:srgbClr val="E71933"/>
                </a:solidFill>
                <a:latin typeface="Roboto Slab Bold"/>
              </a:rPr>
              <a:t>Discharge</a:t>
            </a:r>
          </a:p>
          <a:p>
            <a:pPr>
              <a:lnSpc>
                <a:spcPct val="80000"/>
              </a:lnSpc>
            </a:pPr>
            <a:r>
              <a:rPr lang="en-US" kern="0" dirty="0">
                <a:solidFill>
                  <a:schemeClr val="tx1"/>
                </a:solidFill>
                <a:latin typeface="Roboto Slab Bold"/>
              </a:rPr>
              <a:t>Order entry</a:t>
            </a:r>
          </a:p>
          <a:p>
            <a:pPr>
              <a:lnSpc>
                <a:spcPct val="80000"/>
              </a:lnSpc>
            </a:pPr>
            <a:r>
              <a:rPr lang="en-US" kern="0" dirty="0">
                <a:solidFill>
                  <a:schemeClr val="tx1"/>
                </a:solidFill>
                <a:latin typeface="Roboto Slab Bold"/>
              </a:rPr>
              <a:t>Prescriptions</a:t>
            </a:r>
          </a:p>
          <a:p>
            <a:pPr>
              <a:lnSpc>
                <a:spcPct val="80000"/>
              </a:lnSpc>
            </a:pPr>
            <a:r>
              <a:rPr lang="en-US" kern="0" dirty="0">
                <a:solidFill>
                  <a:schemeClr val="tx1"/>
                </a:solidFill>
                <a:latin typeface="Roboto Slab Bold"/>
              </a:rPr>
              <a:t>Education, reinforce physician portion of visit</a:t>
            </a:r>
          </a:p>
          <a:p>
            <a:pPr>
              <a:lnSpc>
                <a:spcPct val="80000"/>
              </a:lnSpc>
            </a:pPr>
            <a:r>
              <a:rPr lang="en-US" kern="0" dirty="0">
                <a:solidFill>
                  <a:schemeClr val="tx1"/>
                </a:solidFill>
                <a:latin typeface="Roboto Slab Bold"/>
              </a:rPr>
              <a:t>Review clinical summary</a:t>
            </a:r>
          </a:p>
          <a:p>
            <a:pPr>
              <a:lnSpc>
                <a:spcPct val="80000"/>
              </a:lnSpc>
            </a:pPr>
            <a:r>
              <a:rPr lang="en-US" kern="0" dirty="0">
                <a:solidFill>
                  <a:schemeClr val="tx1"/>
                </a:solidFill>
                <a:latin typeface="Roboto Slab Bold"/>
              </a:rPr>
              <a:t>Standardized, predictable</a:t>
            </a:r>
          </a:p>
          <a:p>
            <a:endParaRPr lang="en-US" dirty="0">
              <a:solidFill>
                <a:schemeClr val="tx1"/>
              </a:solidFill>
            </a:endParaRPr>
          </a:p>
        </p:txBody>
      </p:sp>
      <p:sp>
        <p:nvSpPr>
          <p:cNvPr id="4" name="Title 3"/>
          <p:cNvSpPr>
            <a:spLocks noGrp="1"/>
          </p:cNvSpPr>
          <p:nvPr>
            <p:ph type="title"/>
          </p:nvPr>
        </p:nvSpPr>
        <p:spPr/>
        <p:txBody>
          <a:bodyPr/>
          <a:lstStyle/>
          <a:p>
            <a:r>
              <a:rPr lang="en-US" dirty="0" smtClean="0"/>
              <a:t>Expanded rooming process</a:t>
            </a:r>
            <a:endParaRPr lang="en-US" dirty="0"/>
          </a:p>
        </p:txBody>
      </p:sp>
    </p:spTree>
    <p:extLst>
      <p:ext uri="{BB962C8B-B14F-4D97-AF65-F5344CB8AC3E}">
        <p14:creationId xmlns:p14="http://schemas.microsoft.com/office/powerpoint/2010/main" val="3305543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985" y="350111"/>
            <a:ext cx="7834089" cy="857250"/>
          </a:xfrm>
        </p:spPr>
        <p:txBody>
          <a:bodyPr/>
          <a:lstStyle/>
          <a:p>
            <a:r>
              <a:rPr lang="en-US" dirty="0" smtClean="0"/>
              <a:t>Agenda</a:t>
            </a:r>
            <a:endParaRPr lang="en-US" dirty="0"/>
          </a:p>
        </p:txBody>
      </p:sp>
      <p:sp>
        <p:nvSpPr>
          <p:cNvPr id="9" name="Content Placeholder 8"/>
          <p:cNvSpPr>
            <a:spLocks noGrp="1"/>
          </p:cNvSpPr>
          <p:nvPr>
            <p:ph idx="1"/>
          </p:nvPr>
        </p:nvSpPr>
        <p:spPr/>
        <p:txBody>
          <a:bodyPr>
            <a:normAutofit fontScale="62500" lnSpcReduction="20000"/>
          </a:bodyPr>
          <a:lstStyle/>
          <a:p>
            <a:pPr marL="0" indent="0">
              <a:buNone/>
            </a:pPr>
            <a:r>
              <a:rPr lang="en-US" b="1" dirty="0" smtClean="0"/>
              <a:t>Introduction</a:t>
            </a:r>
          </a:p>
          <a:p>
            <a:r>
              <a:rPr lang="en-US" dirty="0" smtClean="0"/>
              <a:t>How bad has burnout become?</a:t>
            </a:r>
          </a:p>
          <a:p>
            <a:r>
              <a:rPr lang="en-US" dirty="0" smtClean="0"/>
              <a:t>Whom does it impact?</a:t>
            </a:r>
            <a:endParaRPr lang="en-US" b="1" dirty="0" smtClean="0"/>
          </a:p>
          <a:p>
            <a:pPr marL="0" indent="0">
              <a:buNone/>
            </a:pPr>
            <a:r>
              <a:rPr lang="en-US" b="1" dirty="0" smtClean="0"/>
              <a:t>Clinic Practice Solutions</a:t>
            </a:r>
          </a:p>
          <a:p>
            <a:pPr marL="0" indent="0"/>
            <a:r>
              <a:rPr lang="en-US" b="1" dirty="0" smtClean="0"/>
              <a:t>	</a:t>
            </a:r>
            <a:r>
              <a:rPr lang="en-US" dirty="0" smtClean="0"/>
              <a:t>Pre-visit Planning</a:t>
            </a:r>
          </a:p>
          <a:p>
            <a:pPr marL="0" indent="0"/>
            <a:r>
              <a:rPr lang="en-US" dirty="0" smtClean="0"/>
              <a:t>	Expanded Rooming</a:t>
            </a:r>
          </a:p>
          <a:p>
            <a:pPr marL="0" indent="0"/>
            <a:r>
              <a:rPr lang="en-US" dirty="0" smtClean="0"/>
              <a:t>	Huddles &amp; Team Meetings</a:t>
            </a:r>
          </a:p>
          <a:p>
            <a:pPr marL="0" indent="0">
              <a:buNone/>
            </a:pPr>
            <a:r>
              <a:rPr lang="en-US" b="1" dirty="0" smtClean="0"/>
              <a:t>Health System Solutions</a:t>
            </a:r>
          </a:p>
          <a:p>
            <a:pPr>
              <a:buFont typeface="Arial" pitchFamily="34" charset="0"/>
              <a:buChar char="•"/>
            </a:pPr>
            <a:r>
              <a:rPr lang="en-US" dirty="0" smtClean="0"/>
              <a:t>Team Documentation</a:t>
            </a:r>
          </a:p>
          <a:p>
            <a:pPr lvl="1">
              <a:buFont typeface="Arial" pitchFamily="34" charset="0"/>
              <a:buChar char="•"/>
            </a:pPr>
            <a:r>
              <a:rPr lang="en-US" dirty="0" smtClean="0"/>
              <a:t>Models &amp; Making the Business Case for changing staffing ratios</a:t>
            </a:r>
          </a:p>
          <a:p>
            <a:pPr>
              <a:buFont typeface="Arial" pitchFamily="34" charset="0"/>
              <a:buChar char="•"/>
            </a:pPr>
            <a:r>
              <a:rPr lang="en-US" dirty="0" smtClean="0"/>
              <a:t>Clinician leadership in practice decisions</a:t>
            </a:r>
            <a:endParaRPr lang="en-US" b="1" dirty="0" smtClean="0"/>
          </a:p>
          <a:p>
            <a:pPr marL="0" indent="0">
              <a:buNone/>
            </a:pPr>
            <a:r>
              <a:rPr lang="en-US" b="1" dirty="0" smtClean="0"/>
              <a:t>Community Solutions</a:t>
            </a:r>
          </a:p>
          <a:p>
            <a:pPr marL="0" indent="0">
              <a:buFont typeface="Arial" pitchFamily="34" charset="0"/>
              <a:buChar char="•"/>
            </a:pPr>
            <a:r>
              <a:rPr lang="en-US" dirty="0" smtClean="0"/>
              <a:t>	Reimbursing asynchronous care</a:t>
            </a:r>
          </a:p>
          <a:p>
            <a:pPr marL="0" indent="0">
              <a:buFont typeface="Arial" pitchFamily="34" charset="0"/>
              <a:buChar char="•"/>
            </a:pPr>
            <a:r>
              <a:rPr lang="en-US" dirty="0" smtClean="0"/>
              <a:t>	Prescription management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C16AB82-9A5A-374F-8160-9694430342A9}" type="slidenum">
              <a:rPr lang="en-US" smtClean="0"/>
              <a:pPr/>
              <a:t>3</a:t>
            </a:fld>
            <a:endParaRPr lang="en-US" dirty="0"/>
          </a:p>
        </p:txBody>
      </p:sp>
      <p:pic>
        <p:nvPicPr>
          <p:cNvPr id="5" name="Picture 4" descr="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4580" y="1168304"/>
            <a:ext cx="1333136" cy="1539678"/>
          </a:xfrm>
          <a:prstGeom prst="rect">
            <a:avLst/>
          </a:prstGeom>
        </p:spPr>
      </p:pic>
      <p:pic>
        <p:nvPicPr>
          <p:cNvPr id="6" name="Picture 5" descr="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041" y="2316560"/>
            <a:ext cx="1333136" cy="1533418"/>
          </a:xfrm>
          <a:prstGeom prst="rect">
            <a:avLst/>
          </a:prstGeom>
        </p:spPr>
      </p:pic>
      <p:pic>
        <p:nvPicPr>
          <p:cNvPr id="7" name="Picture 6" descr="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9133" y="2602059"/>
            <a:ext cx="1333136" cy="1533418"/>
          </a:xfrm>
          <a:prstGeom prst="rect">
            <a:avLst/>
          </a:prstGeom>
        </p:spPr>
      </p:pic>
      <p:pic>
        <p:nvPicPr>
          <p:cNvPr id="8" name="Picture 7" descr="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0288" y="1168304"/>
            <a:ext cx="1333136" cy="1539678"/>
          </a:xfrm>
          <a:prstGeom prst="rect">
            <a:avLst/>
          </a:prstGeom>
        </p:spPr>
      </p:pic>
    </p:spTree>
    <p:extLst>
      <p:ext uri="{BB962C8B-B14F-4D97-AF65-F5344CB8AC3E}">
        <p14:creationId xmlns:p14="http://schemas.microsoft.com/office/powerpoint/2010/main" val="13446682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16AB82-9A5A-374F-8160-9694430342A9}" type="slidenum">
              <a:rPr lang="en-US" smtClean="0"/>
              <a:pPr/>
              <a:t>30</a:t>
            </a:fld>
            <a:endParaRPr lang="en-US" dirty="0"/>
          </a:p>
        </p:txBody>
      </p:sp>
      <p:sp>
        <p:nvSpPr>
          <p:cNvPr id="3" name="Title 2"/>
          <p:cNvSpPr>
            <a:spLocks noGrp="1"/>
          </p:cNvSpPr>
          <p:nvPr>
            <p:ph type="title"/>
          </p:nvPr>
        </p:nvSpPr>
        <p:spPr/>
        <p:txBody>
          <a:bodyPr/>
          <a:lstStyle/>
          <a:p>
            <a:r>
              <a:rPr lang="en-US" dirty="0" smtClean="0"/>
              <a:t>Huddles &amp; </a:t>
            </a:r>
            <a:br>
              <a:rPr lang="en-US" dirty="0" smtClean="0"/>
            </a:br>
            <a:r>
              <a:rPr lang="en-US" dirty="0" smtClean="0"/>
              <a:t>team meetings</a:t>
            </a:r>
            <a:endParaRPr lang="en-US" dirty="0"/>
          </a:p>
        </p:txBody>
      </p:sp>
    </p:spTree>
    <p:extLst>
      <p:ext uri="{BB962C8B-B14F-4D97-AF65-F5344CB8AC3E}">
        <p14:creationId xmlns:p14="http://schemas.microsoft.com/office/powerpoint/2010/main" val="16886706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16AB82-9A5A-374F-8160-9694430342A9}" type="slidenum">
              <a:rPr lang="en-US" smtClean="0"/>
              <a:pPr/>
              <a:t>31</a:t>
            </a:fld>
            <a:endParaRPr lang="en-US" dirty="0"/>
          </a:p>
        </p:txBody>
      </p:sp>
      <p:sp>
        <p:nvSpPr>
          <p:cNvPr id="4" name="Title 3"/>
          <p:cNvSpPr>
            <a:spLocks noGrp="1"/>
          </p:cNvSpPr>
          <p:nvPr>
            <p:ph type="title"/>
          </p:nvPr>
        </p:nvSpPr>
        <p:spPr/>
        <p:txBody>
          <a:bodyPr/>
          <a:lstStyle/>
          <a:p>
            <a:r>
              <a:rPr lang="en-US" dirty="0" smtClean="0"/>
              <a:t>Huddles</a:t>
            </a:r>
            <a:endParaRPr lang="en-US" dirty="0"/>
          </a:p>
        </p:txBody>
      </p:sp>
      <p:pic>
        <p:nvPicPr>
          <p:cNvPr id="6" name="Picture 5" descr="Screen Shot 2015-05-24 at 10.30.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4806" y="1183290"/>
            <a:ext cx="4829412" cy="2139979"/>
          </a:xfrm>
          <a:prstGeom prst="rect">
            <a:avLst/>
          </a:prstGeom>
          <a:effectLst>
            <a:outerShdw blurRad="50800" dist="38100" dir="2700000" algn="tl" rotWithShape="0">
              <a:prstClr val="black">
                <a:alpha val="40000"/>
              </a:prstClr>
            </a:outerShdw>
          </a:effectLst>
        </p:spPr>
      </p:pic>
      <p:sp>
        <p:nvSpPr>
          <p:cNvPr id="5" name="Content Placeholder 4"/>
          <p:cNvSpPr>
            <a:spLocks noGrp="1"/>
          </p:cNvSpPr>
          <p:nvPr>
            <p:ph idx="1"/>
          </p:nvPr>
        </p:nvSpPr>
        <p:spPr>
          <a:xfrm>
            <a:off x="665478" y="1183290"/>
            <a:ext cx="3419328" cy="3388709"/>
          </a:xfrm>
        </p:spPr>
        <p:txBody>
          <a:bodyPr>
            <a:normAutofit/>
          </a:bodyPr>
          <a:lstStyle/>
          <a:p>
            <a:pPr>
              <a:lnSpc>
                <a:spcPct val="80000"/>
              </a:lnSpc>
            </a:pPr>
            <a:r>
              <a:rPr lang="en-US" sz="2400" kern="0" dirty="0" smtClean="0">
                <a:solidFill>
                  <a:srgbClr val="000000"/>
                </a:solidFill>
              </a:rPr>
              <a:t>10-15 minute check-in before each clinic session begins</a:t>
            </a:r>
          </a:p>
          <a:p>
            <a:pPr>
              <a:lnSpc>
                <a:spcPct val="80000"/>
              </a:lnSpc>
            </a:pPr>
            <a:r>
              <a:rPr lang="en-US" sz="2400" kern="0" dirty="0" smtClean="0">
                <a:solidFill>
                  <a:srgbClr val="000000"/>
                </a:solidFill>
              </a:rPr>
              <a:t>Team discusses patients and focuses around issues that may come up</a:t>
            </a:r>
          </a:p>
        </p:txBody>
      </p:sp>
      <p:sp>
        <p:nvSpPr>
          <p:cNvPr id="7" name="Content Placeholder 4"/>
          <p:cNvSpPr txBox="1">
            <a:spLocks/>
          </p:cNvSpPr>
          <p:nvPr/>
        </p:nvSpPr>
        <p:spPr>
          <a:xfrm>
            <a:off x="659984" y="3503575"/>
            <a:ext cx="7973127" cy="1961302"/>
          </a:xfrm>
          <a:prstGeom prst="rect">
            <a:avLst/>
          </a:prstGeom>
        </p:spPr>
        <p:txBody>
          <a:bodyPr vert="horz" lIns="91440" tIns="45720" rIns="91440" bIns="45720" rtlCol="0">
            <a:normAutofit/>
          </a:bodyPr>
          <a:lstStyle>
            <a:lvl1pPr marL="342900" indent="-342900" algn="l" defTabSz="457200" rtl="0" eaLnBrk="1" latinLnBrk="0" hangingPunct="1">
              <a:spcBef>
                <a:spcPts val="300"/>
              </a:spcBef>
              <a:spcAft>
                <a:spcPts val="400"/>
              </a:spcAft>
              <a:buClr>
                <a:schemeClr val="bg1">
                  <a:lumMod val="65000"/>
                </a:schemeClr>
              </a:buClr>
              <a:buFont typeface="Arial"/>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300"/>
              </a:spcBef>
              <a:spcAft>
                <a:spcPts val="400"/>
              </a:spcAft>
              <a:buClr>
                <a:schemeClr val="bg1">
                  <a:lumMod val="65000"/>
                </a:schemeClr>
              </a:buClr>
              <a:buFont typeface="Arial"/>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300"/>
              </a:spcBef>
              <a:spcAft>
                <a:spcPts val="400"/>
              </a:spcAft>
              <a:buClr>
                <a:schemeClr val="bg1">
                  <a:lumMod val="65000"/>
                </a:schemeClr>
              </a:buClr>
              <a:buFont typeface="Arial"/>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300"/>
              </a:spcBef>
              <a:spcAft>
                <a:spcPts val="400"/>
              </a:spcAft>
              <a:buClr>
                <a:schemeClr val="bg1">
                  <a:lumMod val="65000"/>
                </a:schemeClr>
              </a:buClr>
              <a:buFont typeface="Arial"/>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300"/>
              </a:spcBef>
              <a:spcAft>
                <a:spcPts val="400"/>
              </a:spcAft>
              <a:buClr>
                <a:schemeClr val="bg1">
                  <a:lumMod val="65000"/>
                </a:schemeClr>
              </a:buClr>
              <a:buFont typeface="Arial"/>
              <a:buChar char="»"/>
              <a:defRPr sz="1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2400" kern="0" dirty="0" smtClean="0">
                <a:solidFill>
                  <a:srgbClr val="000000"/>
                </a:solidFill>
              </a:rPr>
              <a:t>Discussion of scheduling opportunities (e.g., available walk-in appointments or recent cancelations</a:t>
            </a:r>
            <a:endParaRPr lang="en-US" sz="2400" kern="0" dirty="0">
              <a:solidFill>
                <a:srgbClr val="000000"/>
              </a:solidFill>
            </a:endParaRPr>
          </a:p>
        </p:txBody>
      </p:sp>
    </p:spTree>
    <p:extLst>
      <p:ext uri="{BB962C8B-B14F-4D97-AF65-F5344CB8AC3E}">
        <p14:creationId xmlns:p14="http://schemas.microsoft.com/office/powerpoint/2010/main" val="22417323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en-US" sz="2000" dirty="0" smtClean="0"/>
              <a:t>Check in 						7:30-7:40</a:t>
            </a:r>
          </a:p>
          <a:p>
            <a:r>
              <a:rPr lang="en-US" sz="2000" dirty="0" smtClean="0"/>
              <a:t>Be the reason					7:40-7:45</a:t>
            </a:r>
          </a:p>
          <a:p>
            <a:r>
              <a:rPr lang="en-US" sz="2000" dirty="0" smtClean="0"/>
              <a:t>Opportunities					7:45-7:50</a:t>
            </a:r>
          </a:p>
          <a:p>
            <a:r>
              <a:rPr lang="en-US" sz="2000" dirty="0" smtClean="0"/>
              <a:t>Refinement workflow				7:50-8:15</a:t>
            </a:r>
          </a:p>
          <a:p>
            <a:pPr lvl="1"/>
            <a:r>
              <a:rPr lang="en-US" sz="2000" dirty="0" smtClean="0"/>
              <a:t>Standing orders</a:t>
            </a:r>
          </a:p>
          <a:p>
            <a:pPr lvl="1"/>
            <a:r>
              <a:rPr lang="en-US" sz="2000" dirty="0" smtClean="0"/>
              <a:t>Lean A3</a:t>
            </a:r>
          </a:p>
          <a:p>
            <a:r>
              <a:rPr lang="en-US" sz="2000" dirty="0" smtClean="0"/>
              <a:t>Education/speaker 				8:15-8:30</a:t>
            </a:r>
            <a:endParaRPr lang="en-US" sz="2000" dirty="0"/>
          </a:p>
        </p:txBody>
      </p:sp>
      <p:sp>
        <p:nvSpPr>
          <p:cNvPr id="2" name="Slide Number Placeholder 1"/>
          <p:cNvSpPr>
            <a:spLocks noGrp="1"/>
          </p:cNvSpPr>
          <p:nvPr>
            <p:ph type="sldNum" sz="quarter" idx="10"/>
          </p:nvPr>
        </p:nvSpPr>
        <p:spPr/>
        <p:txBody>
          <a:bodyPr/>
          <a:lstStyle/>
          <a:p>
            <a:fld id="{8C16AB82-9A5A-374F-8160-9694430342A9}" type="slidenum">
              <a:rPr lang="en-US" smtClean="0"/>
              <a:pPr/>
              <a:t>32</a:t>
            </a:fld>
            <a:endParaRPr lang="en-US" dirty="0"/>
          </a:p>
        </p:txBody>
      </p:sp>
      <p:sp>
        <p:nvSpPr>
          <p:cNvPr id="4" name="Title 3"/>
          <p:cNvSpPr>
            <a:spLocks noGrp="1"/>
          </p:cNvSpPr>
          <p:nvPr>
            <p:ph type="title"/>
          </p:nvPr>
        </p:nvSpPr>
        <p:spPr/>
        <p:txBody>
          <a:bodyPr/>
          <a:lstStyle/>
          <a:p>
            <a:r>
              <a:rPr lang="en-US" dirty="0" smtClean="0"/>
              <a:t>Team meetings</a:t>
            </a:r>
            <a:endParaRPr lang="en-US" dirty="0"/>
          </a:p>
        </p:txBody>
      </p:sp>
    </p:spTree>
    <p:extLst>
      <p:ext uri="{BB962C8B-B14F-4D97-AF65-F5344CB8AC3E}">
        <p14:creationId xmlns:p14="http://schemas.microsoft.com/office/powerpoint/2010/main" val="39589374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16AB82-9A5A-374F-8160-9694430342A9}" type="slidenum">
              <a:rPr lang="en-US" smtClean="0"/>
              <a:pPr/>
              <a:t>33</a:t>
            </a:fld>
            <a:endParaRPr lang="en-US" dirty="0"/>
          </a:p>
        </p:txBody>
      </p:sp>
      <p:sp>
        <p:nvSpPr>
          <p:cNvPr id="5" name="Content Placeholder 4"/>
          <p:cNvSpPr>
            <a:spLocks noGrp="1"/>
          </p:cNvSpPr>
          <p:nvPr>
            <p:ph sz="half" idx="1"/>
          </p:nvPr>
        </p:nvSpPr>
        <p:spPr>
          <a:xfrm>
            <a:off x="659984" y="1178612"/>
            <a:ext cx="3680196" cy="3147855"/>
          </a:xfrm>
        </p:spPr>
        <p:txBody>
          <a:bodyPr>
            <a:normAutofit/>
          </a:bodyPr>
          <a:lstStyle/>
          <a:p>
            <a:pPr marL="0" indent="0">
              <a:lnSpc>
                <a:spcPct val="90000"/>
              </a:lnSpc>
              <a:buNone/>
            </a:pPr>
            <a:r>
              <a:rPr lang="en-US" sz="2000" b="1" dirty="0">
                <a:solidFill>
                  <a:schemeClr val="tx1"/>
                </a:solidFill>
                <a:latin typeface="Roboto Slab Bold"/>
              </a:rPr>
              <a:t>Practice efficiency and patient care</a:t>
            </a:r>
          </a:p>
          <a:p>
            <a:pPr>
              <a:lnSpc>
                <a:spcPct val="90000"/>
              </a:lnSpc>
            </a:pPr>
            <a:r>
              <a:rPr lang="en-US" dirty="0">
                <a:solidFill>
                  <a:schemeClr val="tx1"/>
                </a:solidFill>
                <a:latin typeface="Roboto Slab Bold"/>
              </a:rPr>
              <a:t>Pre-visit lab testing</a:t>
            </a:r>
          </a:p>
          <a:p>
            <a:pPr>
              <a:lnSpc>
                <a:spcPct val="90000"/>
              </a:lnSpc>
            </a:pPr>
            <a:r>
              <a:rPr lang="en-US" dirty="0">
                <a:solidFill>
                  <a:schemeClr val="tx1"/>
                </a:solidFill>
                <a:latin typeface="Roboto Slab Bold"/>
              </a:rPr>
              <a:t>Strengthening team culture</a:t>
            </a:r>
          </a:p>
          <a:p>
            <a:pPr>
              <a:lnSpc>
                <a:spcPct val="90000"/>
              </a:lnSpc>
            </a:pPr>
            <a:r>
              <a:rPr lang="en-US" dirty="0">
                <a:solidFill>
                  <a:schemeClr val="tx1"/>
                </a:solidFill>
                <a:latin typeface="Roboto Slab Bold"/>
              </a:rPr>
              <a:t>Lean management</a:t>
            </a:r>
          </a:p>
          <a:p>
            <a:pPr marL="0" indent="0">
              <a:lnSpc>
                <a:spcPct val="90000"/>
              </a:lnSpc>
              <a:buNone/>
            </a:pPr>
            <a:r>
              <a:rPr lang="en-US" sz="2000" b="1" dirty="0">
                <a:solidFill>
                  <a:schemeClr val="tx1"/>
                </a:solidFill>
                <a:latin typeface="Roboto Slab Bold"/>
              </a:rPr>
              <a:t>Physician health</a:t>
            </a:r>
          </a:p>
          <a:p>
            <a:pPr>
              <a:lnSpc>
                <a:spcPct val="90000"/>
              </a:lnSpc>
            </a:pPr>
            <a:r>
              <a:rPr lang="en-US" dirty="0">
                <a:solidFill>
                  <a:schemeClr val="tx1"/>
                </a:solidFill>
                <a:latin typeface="Roboto Slab Bold"/>
              </a:rPr>
              <a:t>Burnout</a:t>
            </a:r>
          </a:p>
          <a:p>
            <a:pPr>
              <a:lnSpc>
                <a:spcPct val="90000"/>
              </a:lnSpc>
            </a:pPr>
            <a:r>
              <a:rPr lang="en-US" dirty="0">
                <a:solidFill>
                  <a:schemeClr val="tx1"/>
                </a:solidFill>
                <a:latin typeface="Roboto Slab Bold"/>
              </a:rPr>
              <a:t>Resiliency</a:t>
            </a:r>
          </a:p>
          <a:p>
            <a:endParaRPr lang="en-US" dirty="0">
              <a:solidFill>
                <a:schemeClr val="tx1"/>
              </a:solidFill>
            </a:endParaRPr>
          </a:p>
        </p:txBody>
      </p:sp>
      <p:sp>
        <p:nvSpPr>
          <p:cNvPr id="3" name="Content Placeholder 2"/>
          <p:cNvSpPr>
            <a:spLocks noGrp="1"/>
          </p:cNvSpPr>
          <p:nvPr>
            <p:ph sz="half" idx="2"/>
          </p:nvPr>
        </p:nvSpPr>
        <p:spPr/>
        <p:txBody>
          <a:bodyPr/>
          <a:lstStyle/>
          <a:p>
            <a:pPr marL="0" indent="0">
              <a:lnSpc>
                <a:spcPct val="90000"/>
              </a:lnSpc>
              <a:buNone/>
            </a:pPr>
            <a:r>
              <a:rPr lang="en-US" sz="2000" b="1" dirty="0">
                <a:solidFill>
                  <a:schemeClr val="tx1"/>
                </a:solidFill>
                <a:latin typeface="Roboto Slab Bold"/>
              </a:rPr>
              <a:t>Patient health</a:t>
            </a:r>
          </a:p>
          <a:p>
            <a:pPr>
              <a:lnSpc>
                <a:spcPct val="90000"/>
              </a:lnSpc>
            </a:pPr>
            <a:r>
              <a:rPr lang="en-US" dirty="0">
                <a:solidFill>
                  <a:schemeClr val="tx1"/>
                </a:solidFill>
                <a:latin typeface="Roboto Slab Bold"/>
              </a:rPr>
              <a:t>Prediabetes</a:t>
            </a:r>
          </a:p>
          <a:p>
            <a:pPr>
              <a:lnSpc>
                <a:spcPct val="90000"/>
              </a:lnSpc>
            </a:pPr>
            <a:r>
              <a:rPr lang="en-US" dirty="0">
                <a:solidFill>
                  <a:schemeClr val="tx1"/>
                </a:solidFill>
                <a:latin typeface="Roboto Slab Bold"/>
              </a:rPr>
              <a:t>Hypertension</a:t>
            </a:r>
          </a:p>
          <a:p>
            <a:pPr>
              <a:lnSpc>
                <a:spcPct val="90000"/>
              </a:lnSpc>
            </a:pPr>
            <a:r>
              <a:rPr lang="en-US" dirty="0">
                <a:solidFill>
                  <a:schemeClr val="tx1"/>
                </a:solidFill>
                <a:latin typeface="Roboto Slab Bold"/>
              </a:rPr>
              <a:t>Medication Adherence</a:t>
            </a:r>
          </a:p>
          <a:p>
            <a:pPr>
              <a:lnSpc>
                <a:spcPct val="90000"/>
              </a:lnSpc>
            </a:pPr>
            <a:r>
              <a:rPr lang="en-US" dirty="0">
                <a:solidFill>
                  <a:schemeClr val="tx1"/>
                </a:solidFill>
                <a:latin typeface="Roboto Slab Bold"/>
              </a:rPr>
              <a:t>Panel management</a:t>
            </a:r>
          </a:p>
          <a:p>
            <a:pPr marL="0" indent="0">
              <a:lnSpc>
                <a:spcPct val="90000"/>
              </a:lnSpc>
              <a:buNone/>
            </a:pPr>
            <a:r>
              <a:rPr lang="en-US" sz="2000" b="1" dirty="0">
                <a:solidFill>
                  <a:schemeClr val="tx1"/>
                </a:solidFill>
                <a:latin typeface="Roboto Slab Bold"/>
              </a:rPr>
              <a:t>Technology and innovation</a:t>
            </a:r>
          </a:p>
          <a:p>
            <a:pPr>
              <a:lnSpc>
                <a:spcPct val="90000"/>
              </a:lnSpc>
            </a:pPr>
            <a:r>
              <a:rPr lang="en-US" dirty="0">
                <a:solidFill>
                  <a:schemeClr val="tx1"/>
                </a:solidFill>
                <a:latin typeface="Roboto Slab Bold"/>
              </a:rPr>
              <a:t>EHR selection and purchase</a:t>
            </a:r>
          </a:p>
          <a:p>
            <a:pPr>
              <a:lnSpc>
                <a:spcPct val="90000"/>
              </a:lnSpc>
            </a:pPr>
            <a:r>
              <a:rPr lang="en-US" dirty="0">
                <a:solidFill>
                  <a:schemeClr val="tx1"/>
                </a:solidFill>
                <a:latin typeface="Roboto Slab Bold"/>
              </a:rPr>
              <a:t>EHR implementation</a:t>
            </a:r>
          </a:p>
          <a:p>
            <a:endParaRPr lang="en-US" dirty="0"/>
          </a:p>
        </p:txBody>
      </p:sp>
      <p:sp>
        <p:nvSpPr>
          <p:cNvPr id="4" name="Title 3"/>
          <p:cNvSpPr>
            <a:spLocks noGrp="1"/>
          </p:cNvSpPr>
          <p:nvPr>
            <p:ph type="title"/>
          </p:nvPr>
        </p:nvSpPr>
        <p:spPr/>
        <p:txBody>
          <a:bodyPr/>
          <a:lstStyle/>
          <a:p>
            <a:r>
              <a:rPr lang="en-US" dirty="0" smtClean="0"/>
              <a:t>Transformation toolkits</a:t>
            </a:r>
            <a:endParaRPr lang="en-US" dirty="0"/>
          </a:p>
        </p:txBody>
      </p:sp>
    </p:spTree>
    <p:extLst>
      <p:ext uri="{BB962C8B-B14F-4D97-AF65-F5344CB8AC3E}">
        <p14:creationId xmlns:p14="http://schemas.microsoft.com/office/powerpoint/2010/main" val="521795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Important to drive performance</a:t>
            </a:r>
          </a:p>
          <a:p>
            <a:pPr marL="457200" lvl="1" indent="0">
              <a:buNone/>
            </a:pPr>
            <a:r>
              <a:rPr lang="en-US" dirty="0" smtClean="0"/>
              <a:t>	</a:t>
            </a:r>
            <a:r>
              <a:rPr lang="en-US" b="1" dirty="0" smtClean="0"/>
              <a:t>AND</a:t>
            </a:r>
          </a:p>
          <a:p>
            <a:r>
              <a:rPr lang="en-US" dirty="0" smtClean="0"/>
              <a:t>Needs to be delivered in a format that recognizes it as a </a:t>
            </a:r>
          </a:p>
          <a:p>
            <a:pPr lvl="1"/>
            <a:r>
              <a:rPr lang="en-US" dirty="0" smtClean="0"/>
              <a:t>team effort</a:t>
            </a:r>
          </a:p>
          <a:p>
            <a:pPr lvl="1"/>
            <a:r>
              <a:rPr lang="en-US" dirty="0" smtClean="0"/>
              <a:t>team responsibility</a:t>
            </a:r>
          </a:p>
          <a:p>
            <a:pPr lvl="1"/>
            <a:r>
              <a:rPr lang="en-US" dirty="0" smtClean="0"/>
              <a:t>Healthy and collaborative environment</a:t>
            </a:r>
          </a:p>
          <a:p>
            <a:pPr lvl="1"/>
            <a:r>
              <a:rPr lang="en-US" dirty="0" smtClean="0"/>
              <a:t>Focused on process, not people</a:t>
            </a:r>
          </a:p>
          <a:p>
            <a:r>
              <a:rPr lang="en-US" dirty="0" smtClean="0"/>
              <a:t>Feels lonely and isolating as the list of items I’m being told I have failed at today, this month, this year</a:t>
            </a:r>
          </a:p>
        </p:txBody>
      </p:sp>
      <p:sp>
        <p:nvSpPr>
          <p:cNvPr id="3" name="Slide Number Placeholder 2"/>
          <p:cNvSpPr>
            <a:spLocks noGrp="1"/>
          </p:cNvSpPr>
          <p:nvPr>
            <p:ph type="sldNum" sz="quarter" idx="10"/>
          </p:nvPr>
        </p:nvSpPr>
        <p:spPr/>
        <p:txBody>
          <a:bodyPr/>
          <a:lstStyle/>
          <a:p>
            <a:fld id="{8C16AB82-9A5A-374F-8160-9694430342A9}" type="slidenum">
              <a:rPr lang="en-US" smtClean="0"/>
              <a:pPr/>
              <a:t>34</a:t>
            </a:fld>
            <a:endParaRPr lang="en-US" dirty="0"/>
          </a:p>
        </p:txBody>
      </p:sp>
      <p:sp>
        <p:nvSpPr>
          <p:cNvPr id="4" name="Title 3"/>
          <p:cNvSpPr>
            <a:spLocks noGrp="1"/>
          </p:cNvSpPr>
          <p:nvPr>
            <p:ph type="title"/>
          </p:nvPr>
        </p:nvSpPr>
        <p:spPr/>
        <p:txBody>
          <a:bodyPr/>
          <a:lstStyle/>
          <a:p>
            <a:r>
              <a:rPr lang="en-US" dirty="0" smtClean="0"/>
              <a:t>Data Transparency </a:t>
            </a:r>
            <a:endParaRPr lang="en-US" dirty="0"/>
          </a:p>
        </p:txBody>
      </p:sp>
    </p:spTree>
    <p:extLst>
      <p:ext uri="{BB962C8B-B14F-4D97-AF65-F5344CB8AC3E}">
        <p14:creationId xmlns:p14="http://schemas.microsoft.com/office/powerpoint/2010/main" val="3583322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C16AB82-9A5A-374F-8160-9694430342A9}" type="slidenum">
              <a:rPr lang="en-US" smtClean="0"/>
              <a:pPr/>
              <a:t>35</a:t>
            </a:fld>
            <a:endParaRPr lang="en-US" dirty="0"/>
          </a:p>
        </p:txBody>
      </p:sp>
      <p:sp>
        <p:nvSpPr>
          <p:cNvPr id="4" name="Title 3"/>
          <p:cNvSpPr>
            <a:spLocks noGrp="1"/>
          </p:cNvSpPr>
          <p:nvPr>
            <p:ph type="title"/>
          </p:nvPr>
        </p:nvSpPr>
        <p:spPr/>
        <p:txBody>
          <a:bodyPr/>
          <a:lstStyle/>
          <a:p>
            <a:r>
              <a:rPr lang="en-US" dirty="0" smtClean="0"/>
              <a:t>Data Transparency</a:t>
            </a:r>
            <a:endParaRPr lang="en-US" dirty="0"/>
          </a:p>
        </p:txBody>
      </p:sp>
      <p:pic>
        <p:nvPicPr>
          <p:cNvPr id="9" name="Content Placeholder 8" descr="De Identified quality list.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7917" t="15513" r="21140" b="19121"/>
          <a:stretch/>
        </p:blipFill>
        <p:spPr>
          <a:xfrm>
            <a:off x="1311442" y="1067623"/>
            <a:ext cx="6370721" cy="36728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3545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a:p>
          <a:p>
            <a:pPr marL="0" indent="0">
              <a:buNone/>
            </a:pPr>
            <a:r>
              <a:rPr lang="en-US" sz="2400" dirty="0" smtClean="0"/>
              <a:t>“I would take a pay cut of $20,000 a year to NEVER have to look at one of these fail lists again.”	</a:t>
            </a:r>
            <a:r>
              <a:rPr lang="en-US" dirty="0" smtClean="0"/>
              <a:t>		</a:t>
            </a:r>
          </a:p>
          <a:p>
            <a:pPr marL="3200400" lvl="7" indent="0">
              <a:buNone/>
            </a:pPr>
            <a:r>
              <a:rPr lang="en-US" dirty="0" smtClean="0"/>
              <a:t>-Dr Kristy Schmitz</a:t>
            </a:r>
          </a:p>
          <a:p>
            <a:pPr marL="3200400" lvl="7" indent="0">
              <a:buNone/>
            </a:pPr>
            <a:r>
              <a:rPr lang="en-US" sz="1400" dirty="0" smtClean="0"/>
              <a:t>Primary Care Physician</a:t>
            </a:r>
          </a:p>
          <a:p>
            <a:pPr marL="3200400" lvl="7" indent="0">
              <a:buNone/>
            </a:pPr>
            <a:r>
              <a:rPr lang="en-US" sz="1400" dirty="0" smtClean="0"/>
              <a:t>Minnesota</a:t>
            </a:r>
            <a:endParaRPr lang="en-US" sz="1400" dirty="0"/>
          </a:p>
        </p:txBody>
      </p:sp>
      <p:sp>
        <p:nvSpPr>
          <p:cNvPr id="3" name="Slide Number Placeholder 2"/>
          <p:cNvSpPr>
            <a:spLocks noGrp="1"/>
          </p:cNvSpPr>
          <p:nvPr>
            <p:ph type="sldNum" sz="quarter" idx="10"/>
          </p:nvPr>
        </p:nvSpPr>
        <p:spPr/>
        <p:txBody>
          <a:bodyPr/>
          <a:lstStyle/>
          <a:p>
            <a:fld id="{8C16AB82-9A5A-374F-8160-9694430342A9}" type="slidenum">
              <a:rPr lang="en-US" smtClean="0"/>
              <a:pPr/>
              <a:t>36</a:t>
            </a:fld>
            <a:endParaRPr lang="en-US" dirty="0"/>
          </a:p>
        </p:txBody>
      </p:sp>
      <p:sp>
        <p:nvSpPr>
          <p:cNvPr id="4" name="Title 3"/>
          <p:cNvSpPr>
            <a:spLocks noGrp="1"/>
          </p:cNvSpPr>
          <p:nvPr>
            <p:ph type="title"/>
          </p:nvPr>
        </p:nvSpPr>
        <p:spPr/>
        <p:txBody>
          <a:bodyPr/>
          <a:lstStyle/>
          <a:p>
            <a:r>
              <a:rPr lang="en-US" dirty="0" smtClean="0"/>
              <a:t>The fine line to being transparent about data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37" y="2217778"/>
            <a:ext cx="1488360" cy="2080947"/>
          </a:xfrm>
          <a:prstGeom prst="rect">
            <a:avLst/>
          </a:prstGeom>
        </p:spPr>
      </p:pic>
    </p:spTree>
    <p:extLst>
      <p:ext uri="{BB962C8B-B14F-4D97-AF65-F5344CB8AC3E}">
        <p14:creationId xmlns:p14="http://schemas.microsoft.com/office/powerpoint/2010/main" val="7255522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0626" y="807153"/>
            <a:ext cx="7828596" cy="3388709"/>
          </a:xfrm>
        </p:spPr>
        <p:txBody>
          <a:bodyPr>
            <a:normAutofit/>
          </a:bodyPr>
          <a:lstStyle/>
          <a:p>
            <a:pPr marL="0" indent="0">
              <a:buNone/>
            </a:pPr>
            <a:r>
              <a:rPr lang="en-US" sz="3600" dirty="0" smtClean="0"/>
              <a:t>“Performance is a SYSTEM property, not just a function of how smart we all are”</a:t>
            </a:r>
          </a:p>
          <a:p>
            <a:pPr marL="3200400" lvl="7" indent="0">
              <a:buNone/>
            </a:pPr>
            <a:endParaRPr lang="en-US" sz="1400" dirty="0" smtClean="0"/>
          </a:p>
          <a:p>
            <a:pPr marL="3200400" lvl="7" indent="0">
              <a:buNone/>
            </a:pPr>
            <a:endParaRPr lang="en-US" sz="1400" dirty="0"/>
          </a:p>
          <a:p>
            <a:pPr marL="3200400" lvl="7" indent="0">
              <a:buNone/>
            </a:pPr>
            <a:endParaRPr lang="en-US" sz="1400" dirty="0" smtClean="0"/>
          </a:p>
          <a:p>
            <a:pPr marL="3200400" lvl="7" indent="0">
              <a:buNone/>
            </a:pPr>
            <a:r>
              <a:rPr lang="en-US" sz="1400" dirty="0" smtClean="0"/>
              <a:t>Ed Wagner MD, MPH</a:t>
            </a:r>
          </a:p>
          <a:p>
            <a:pPr marL="3200400" lvl="7" indent="0">
              <a:buNone/>
            </a:pPr>
            <a:r>
              <a:rPr lang="en-US" sz="1400" dirty="0" smtClean="0"/>
              <a:t>Group Health Research Institute </a:t>
            </a:r>
          </a:p>
          <a:p>
            <a:pPr marL="3200400" lvl="7" indent="0">
              <a:buNone/>
            </a:pPr>
            <a:r>
              <a:rPr lang="en-US" sz="1400" dirty="0" smtClean="0"/>
              <a:t>Founder of Chronic Care Model</a:t>
            </a:r>
            <a:endParaRPr lang="en-US" sz="1400" dirty="0"/>
          </a:p>
        </p:txBody>
      </p:sp>
      <p:sp>
        <p:nvSpPr>
          <p:cNvPr id="3" name="Slide Number Placeholder 2"/>
          <p:cNvSpPr>
            <a:spLocks noGrp="1"/>
          </p:cNvSpPr>
          <p:nvPr>
            <p:ph type="sldNum" sz="quarter" idx="10"/>
          </p:nvPr>
        </p:nvSpPr>
        <p:spPr/>
        <p:txBody>
          <a:bodyPr/>
          <a:lstStyle/>
          <a:p>
            <a:fld id="{8C16AB82-9A5A-374F-8160-9694430342A9}" type="slidenum">
              <a:rPr lang="en-US" smtClean="0"/>
              <a:pPr/>
              <a:t>37</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4265" y="2290828"/>
            <a:ext cx="1605470" cy="1905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90593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759"/>
            <a:ext cx="8229600" cy="857250"/>
          </a:xfrm>
        </p:spPr>
        <p:txBody>
          <a:bodyPr/>
          <a:lstStyle/>
          <a:p>
            <a:r>
              <a:rPr lang="en-US" dirty="0" smtClean="0"/>
              <a:t>My Day after Practice Transformation</a:t>
            </a:r>
            <a:endParaRPr lang="en-US" dirty="0"/>
          </a:p>
        </p:txBody>
      </p:sp>
      <p:sp>
        <p:nvSpPr>
          <p:cNvPr id="3" name="Content Placeholder 2"/>
          <p:cNvSpPr>
            <a:spLocks noGrp="1"/>
          </p:cNvSpPr>
          <p:nvPr>
            <p:ph idx="1"/>
          </p:nvPr>
        </p:nvSpPr>
        <p:spPr>
          <a:xfrm>
            <a:off x="457200" y="935421"/>
            <a:ext cx="8229600" cy="4057650"/>
          </a:xfrm>
        </p:spPr>
        <p:txBody>
          <a:bodyPr>
            <a:normAutofit fontScale="92500" lnSpcReduction="10000"/>
          </a:bodyPr>
          <a:lstStyle/>
          <a:p>
            <a:r>
              <a:rPr lang="en-US" dirty="0" smtClean="0"/>
              <a:t>Arrive at 8 with a ‘clean’ inbasket</a:t>
            </a:r>
          </a:p>
          <a:p>
            <a:r>
              <a:rPr lang="en-US" dirty="0" smtClean="0"/>
              <a:t>8-10- see patients while… </a:t>
            </a:r>
          </a:p>
          <a:p>
            <a:pPr lvl="1"/>
            <a:r>
              <a:rPr lang="en-US" dirty="0" smtClean="0"/>
              <a:t>triage RN addresses phone calls and mychart and nurse visits (UTI, strep, conjunctivitis)</a:t>
            </a:r>
          </a:p>
          <a:p>
            <a:pPr lvl="1"/>
            <a:r>
              <a:rPr lang="en-US" dirty="0" smtClean="0"/>
              <a:t>MA results normal labs and calls patients before their visits for ‘pre-visit planning’ </a:t>
            </a:r>
          </a:p>
          <a:p>
            <a:pPr lvl="1"/>
            <a:r>
              <a:rPr lang="en-US" dirty="0" smtClean="0"/>
              <a:t>Between patients huddling with triage RN to quickly address phone calls/mycharts with the RN documenting</a:t>
            </a:r>
          </a:p>
          <a:p>
            <a:r>
              <a:rPr lang="en-US" dirty="0" smtClean="0"/>
              <a:t>10-10:15- huddle with team to address weekly scorecards, ways to improve clinical processes</a:t>
            </a:r>
          </a:p>
          <a:p>
            <a:r>
              <a:rPr lang="en-US" dirty="0" smtClean="0"/>
              <a:t>10:15-12 see patients</a:t>
            </a:r>
          </a:p>
          <a:p>
            <a:r>
              <a:rPr lang="en-US" dirty="0" smtClean="0"/>
              <a:t>12-1 chart &amp; lunch! While addressing issues that require MD (signing narcotic rxs, specialist phone consultations, etc)</a:t>
            </a:r>
          </a:p>
          <a:p>
            <a:r>
              <a:rPr lang="en-US" dirty="0" smtClean="0"/>
              <a:t>1-5 see patients while CMI machine churns</a:t>
            </a:r>
          </a:p>
          <a:p>
            <a:r>
              <a:rPr lang="en-US" dirty="0" smtClean="0"/>
              <a:t>5:15- go home!</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ehose.jpg"/>
          <p:cNvPicPr>
            <a:picLocks noChangeAspect="1"/>
          </p:cNvPicPr>
          <p:nvPr/>
        </p:nvPicPr>
        <p:blipFill>
          <a:blip r:embed="rId2" cstate="print"/>
          <a:stretch>
            <a:fillRect/>
          </a:stretch>
        </p:blipFill>
        <p:spPr>
          <a:xfrm>
            <a:off x="1524000" y="914401"/>
            <a:ext cx="5257800" cy="3771900"/>
          </a:xfrm>
          <a:prstGeom prst="rect">
            <a:avLst/>
          </a:prstGeom>
        </p:spPr>
      </p:pic>
      <p:pic>
        <p:nvPicPr>
          <p:cNvPr id="15362" name="Picture 2" descr="C:\Documents and Settings\lfiscus1\Local Settings\Temporary Internet Files\Content.IE5\55IGIJK9\MCj03340300000[1].wmf"/>
          <p:cNvPicPr>
            <a:picLocks noChangeAspect="1" noChangeArrowheads="1"/>
          </p:cNvPicPr>
          <p:nvPr/>
        </p:nvPicPr>
        <p:blipFill>
          <a:blip r:embed="rId3" cstate="print"/>
          <a:srcRect/>
          <a:stretch>
            <a:fillRect/>
          </a:stretch>
        </p:blipFill>
        <p:spPr bwMode="auto">
          <a:xfrm>
            <a:off x="4495800" y="1143000"/>
            <a:ext cx="1065276" cy="1364742"/>
          </a:xfrm>
          <a:prstGeom prst="rect">
            <a:avLst/>
          </a:prstGeom>
          <a:noFill/>
        </p:spPr>
      </p:pic>
      <p:pic>
        <p:nvPicPr>
          <p:cNvPr id="15363" name="Picture 3" descr="C:\Documents and Settings\lfiscus1\Local Settings\Temporary Internet Files\Content.IE5\X24D9PYG\MCj02864300000[1].wmf"/>
          <p:cNvPicPr>
            <a:picLocks noChangeAspect="1" noChangeArrowheads="1"/>
          </p:cNvPicPr>
          <p:nvPr/>
        </p:nvPicPr>
        <p:blipFill>
          <a:blip r:embed="rId4" cstate="print"/>
          <a:srcRect/>
          <a:stretch>
            <a:fillRect/>
          </a:stretch>
        </p:blipFill>
        <p:spPr bwMode="auto">
          <a:xfrm>
            <a:off x="4800601" y="2800350"/>
            <a:ext cx="1716329" cy="1340739"/>
          </a:xfrm>
          <a:prstGeom prst="rect">
            <a:avLst/>
          </a:prstGeom>
          <a:noFill/>
        </p:spPr>
      </p:pic>
      <p:pic>
        <p:nvPicPr>
          <p:cNvPr id="15364" name="Picture 4" descr="C:\Documents and Settings\lfiscus1\Local Settings\Temporary Internet Files\Content.IE5\55IGIJK9\MCj01953080000[1].wmf"/>
          <p:cNvPicPr>
            <a:picLocks noChangeAspect="1" noChangeArrowheads="1"/>
          </p:cNvPicPr>
          <p:nvPr/>
        </p:nvPicPr>
        <p:blipFill>
          <a:blip r:embed="rId5" cstate="print"/>
          <a:srcRect/>
          <a:stretch>
            <a:fillRect/>
          </a:stretch>
        </p:blipFill>
        <p:spPr bwMode="auto">
          <a:xfrm>
            <a:off x="2438401" y="1200150"/>
            <a:ext cx="1224229" cy="1195872"/>
          </a:xfrm>
          <a:prstGeom prst="rect">
            <a:avLst/>
          </a:prstGeom>
          <a:noFill/>
        </p:spPr>
      </p:pic>
      <p:sp>
        <p:nvSpPr>
          <p:cNvPr id="6" name="TextBox 5"/>
          <p:cNvSpPr txBox="1"/>
          <p:nvPr/>
        </p:nvSpPr>
        <p:spPr>
          <a:xfrm>
            <a:off x="1447800" y="514350"/>
            <a:ext cx="2819400" cy="369332"/>
          </a:xfrm>
          <a:prstGeom prst="rect">
            <a:avLst/>
          </a:prstGeom>
          <a:noFill/>
          <a:ln>
            <a:solidFill>
              <a:schemeClr val="accent1">
                <a:alpha val="62000"/>
              </a:schemeClr>
            </a:solidFill>
          </a:ln>
        </p:spPr>
        <p:txBody>
          <a:bodyPr wrap="square" rtlCol="0">
            <a:spAutoFit/>
          </a:bodyPr>
          <a:lstStyle/>
          <a:p>
            <a:r>
              <a:rPr lang="en-US" dirty="0" smtClean="0">
                <a:latin typeface="Impact" pitchFamily="34" charset="0"/>
              </a:rPr>
              <a:t>Patients in office</a:t>
            </a:r>
            <a:endParaRPr lang="en-US" dirty="0">
              <a:latin typeface="Impact" pitchFamily="34" charset="0"/>
            </a:endParaRPr>
          </a:p>
        </p:txBody>
      </p:sp>
      <p:sp>
        <p:nvSpPr>
          <p:cNvPr id="7" name="TextBox 6"/>
          <p:cNvSpPr txBox="1"/>
          <p:nvPr/>
        </p:nvSpPr>
        <p:spPr>
          <a:xfrm>
            <a:off x="4495800" y="571500"/>
            <a:ext cx="2819400" cy="369332"/>
          </a:xfrm>
          <a:prstGeom prst="rect">
            <a:avLst/>
          </a:prstGeom>
          <a:noFill/>
          <a:ln>
            <a:solidFill>
              <a:schemeClr val="accent1"/>
            </a:solidFill>
          </a:ln>
        </p:spPr>
        <p:txBody>
          <a:bodyPr wrap="square" rtlCol="0">
            <a:spAutoFit/>
          </a:bodyPr>
          <a:lstStyle/>
          <a:p>
            <a:r>
              <a:rPr lang="en-US" dirty="0" smtClean="0">
                <a:latin typeface="Impact" pitchFamily="34" charset="0"/>
              </a:rPr>
              <a:t>Telephone encounters</a:t>
            </a:r>
            <a:endParaRPr lang="en-US" dirty="0">
              <a:latin typeface="Impact" pitchFamily="34" charset="0"/>
            </a:endParaRPr>
          </a:p>
        </p:txBody>
      </p:sp>
      <p:sp>
        <p:nvSpPr>
          <p:cNvPr id="8" name="TextBox 7"/>
          <p:cNvSpPr txBox="1"/>
          <p:nvPr/>
        </p:nvSpPr>
        <p:spPr>
          <a:xfrm>
            <a:off x="5715000" y="2457450"/>
            <a:ext cx="2819400" cy="369332"/>
          </a:xfrm>
          <a:prstGeom prst="rect">
            <a:avLst/>
          </a:prstGeom>
          <a:noFill/>
          <a:ln>
            <a:solidFill>
              <a:schemeClr val="accent1"/>
            </a:solidFill>
          </a:ln>
        </p:spPr>
        <p:txBody>
          <a:bodyPr wrap="square" rtlCol="0">
            <a:spAutoFit/>
          </a:bodyPr>
          <a:lstStyle/>
          <a:p>
            <a:r>
              <a:rPr lang="en-US" dirty="0" smtClean="0">
                <a:latin typeface="Impact" pitchFamily="34" charset="0"/>
              </a:rPr>
              <a:t>Refills</a:t>
            </a:r>
            <a:endParaRPr lang="en-US" dirty="0">
              <a:latin typeface="Impact" pitchFamily="34" charset="0"/>
            </a:endParaRPr>
          </a:p>
        </p:txBody>
      </p:sp>
      <p:sp>
        <p:nvSpPr>
          <p:cNvPr id="9" name="TextBox 8"/>
          <p:cNvSpPr txBox="1"/>
          <p:nvPr/>
        </p:nvSpPr>
        <p:spPr>
          <a:xfrm>
            <a:off x="5943600" y="1543050"/>
            <a:ext cx="2209800" cy="369332"/>
          </a:xfrm>
          <a:prstGeom prst="rect">
            <a:avLst/>
          </a:prstGeom>
          <a:noFill/>
          <a:ln>
            <a:solidFill>
              <a:schemeClr val="accent1"/>
            </a:solidFill>
          </a:ln>
        </p:spPr>
        <p:txBody>
          <a:bodyPr wrap="square" rtlCol="0">
            <a:spAutoFit/>
          </a:bodyPr>
          <a:lstStyle/>
          <a:p>
            <a:r>
              <a:rPr lang="en-US" dirty="0" smtClean="0">
                <a:latin typeface="Impact" pitchFamily="34" charset="0"/>
              </a:rPr>
              <a:t>Mychart messages</a:t>
            </a:r>
            <a:endParaRPr lang="en-US" dirty="0">
              <a:latin typeface="Impact" pitchFamily="34" charset="0"/>
            </a:endParaRPr>
          </a:p>
        </p:txBody>
      </p:sp>
      <p:sp>
        <p:nvSpPr>
          <p:cNvPr id="10" name="TextBox 9"/>
          <p:cNvSpPr txBox="1"/>
          <p:nvPr/>
        </p:nvSpPr>
        <p:spPr>
          <a:xfrm>
            <a:off x="6324600" y="3771900"/>
            <a:ext cx="1981200" cy="369332"/>
          </a:xfrm>
          <a:prstGeom prst="rect">
            <a:avLst/>
          </a:prstGeom>
          <a:noFill/>
          <a:ln>
            <a:solidFill>
              <a:schemeClr val="accent1"/>
            </a:solidFill>
          </a:ln>
        </p:spPr>
        <p:txBody>
          <a:bodyPr wrap="square" rtlCol="0">
            <a:spAutoFit/>
          </a:bodyPr>
          <a:lstStyle/>
          <a:p>
            <a:r>
              <a:rPr lang="en-US" dirty="0" smtClean="0">
                <a:latin typeface="Impact" pitchFamily="34" charset="0"/>
              </a:rPr>
              <a:t>Charting</a:t>
            </a:r>
            <a:endParaRPr lang="en-US" dirty="0">
              <a:latin typeface="Impact" pitchFamily="34" charset="0"/>
            </a:endParaRPr>
          </a:p>
        </p:txBody>
      </p:sp>
      <p:sp>
        <p:nvSpPr>
          <p:cNvPr id="11" name="TextBox 10"/>
          <p:cNvSpPr txBox="1"/>
          <p:nvPr/>
        </p:nvSpPr>
        <p:spPr>
          <a:xfrm>
            <a:off x="5943600" y="1028700"/>
            <a:ext cx="2819400" cy="369332"/>
          </a:xfrm>
          <a:prstGeom prst="rect">
            <a:avLst/>
          </a:prstGeom>
          <a:noFill/>
          <a:ln>
            <a:solidFill>
              <a:schemeClr val="accent1"/>
            </a:solidFill>
          </a:ln>
        </p:spPr>
        <p:txBody>
          <a:bodyPr wrap="square" rtlCol="0">
            <a:spAutoFit/>
          </a:bodyPr>
          <a:lstStyle/>
          <a:p>
            <a:r>
              <a:rPr lang="en-US" dirty="0" smtClean="0">
                <a:latin typeface="Impact" pitchFamily="34" charset="0"/>
              </a:rPr>
              <a:t>E-visits</a:t>
            </a:r>
            <a:endParaRPr lang="en-US" dirty="0">
              <a:latin typeface="Impact" pitchFamily="34" charset="0"/>
            </a:endParaRPr>
          </a:p>
        </p:txBody>
      </p:sp>
      <p:cxnSp>
        <p:nvCxnSpPr>
          <p:cNvPr id="13" name="Straight Arrow Connector 12"/>
          <p:cNvCxnSpPr/>
          <p:nvPr/>
        </p:nvCxnSpPr>
        <p:spPr>
          <a:xfrm rot="16200000" flipH="1">
            <a:off x="3743325" y="790575"/>
            <a:ext cx="97155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3657600" y="800100"/>
            <a:ext cx="1066800" cy="742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5020933" y="960768"/>
            <a:ext cx="400050" cy="78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H="1">
            <a:off x="3895725" y="1838325"/>
            <a:ext cx="211455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295900" y="1066800"/>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419725" y="1590675"/>
            <a:ext cx="51435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0800000">
            <a:off x="3657600" y="2000250"/>
            <a:ext cx="2057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0800000">
            <a:off x="5486400" y="2228850"/>
            <a:ext cx="38100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905500" y="2781300"/>
            <a:ext cx="457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10400" y="3200400"/>
            <a:ext cx="1295400" cy="369332"/>
          </a:xfrm>
          <a:prstGeom prst="rect">
            <a:avLst/>
          </a:prstGeom>
          <a:noFill/>
          <a:ln>
            <a:solidFill>
              <a:schemeClr val="accent1"/>
            </a:solidFill>
          </a:ln>
        </p:spPr>
        <p:txBody>
          <a:bodyPr wrap="square" rtlCol="0">
            <a:spAutoFit/>
          </a:bodyPr>
          <a:lstStyle/>
          <a:p>
            <a:r>
              <a:rPr lang="en-US" dirty="0" smtClean="0">
                <a:latin typeface="Impact" pitchFamily="34" charset="0"/>
              </a:rPr>
              <a:t>Results</a:t>
            </a:r>
            <a:endParaRPr lang="en-US" dirty="0">
              <a:latin typeface="Impact" pitchFamily="34" charset="0"/>
            </a:endParaRPr>
          </a:p>
        </p:txBody>
      </p:sp>
      <p:cxnSp>
        <p:nvCxnSpPr>
          <p:cNvPr id="47" name="Straight Arrow Connector 46"/>
          <p:cNvCxnSpPr/>
          <p:nvPr/>
        </p:nvCxnSpPr>
        <p:spPr>
          <a:xfrm rot="10800000" flipV="1">
            <a:off x="6096000" y="3314700"/>
            <a:ext cx="914400" cy="114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172200" y="2000250"/>
            <a:ext cx="1295400" cy="369332"/>
          </a:xfrm>
          <a:prstGeom prst="rect">
            <a:avLst/>
          </a:prstGeom>
          <a:noFill/>
          <a:ln>
            <a:solidFill>
              <a:schemeClr val="accent1"/>
            </a:solidFill>
          </a:ln>
        </p:spPr>
        <p:txBody>
          <a:bodyPr wrap="square" rtlCol="0">
            <a:spAutoFit/>
          </a:bodyPr>
          <a:lstStyle/>
          <a:p>
            <a:r>
              <a:rPr lang="en-US" dirty="0" smtClean="0">
                <a:latin typeface="Impact" pitchFamily="34" charset="0"/>
              </a:rPr>
              <a:t>Quality</a:t>
            </a:r>
            <a:endParaRPr lang="en-US" dirty="0">
              <a:latin typeface="Impact" pitchFamily="34" charset="0"/>
            </a:endParaRPr>
          </a:p>
        </p:txBody>
      </p:sp>
      <p:cxnSp>
        <p:nvCxnSpPr>
          <p:cNvPr id="50" name="Straight Arrow Connector 49"/>
          <p:cNvCxnSpPr/>
          <p:nvPr/>
        </p:nvCxnSpPr>
        <p:spPr>
          <a:xfrm rot="10800000">
            <a:off x="3657600" y="1943100"/>
            <a:ext cx="2514600" cy="57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a:off x="5410200" y="2038350"/>
            <a:ext cx="6858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10800000" flipV="1">
            <a:off x="5486400" y="2057400"/>
            <a:ext cx="685800" cy="114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52400" y="4686301"/>
            <a:ext cx="9144000" cy="307777"/>
          </a:xfrm>
          <a:prstGeom prst="rect">
            <a:avLst/>
          </a:prstGeom>
          <a:noFill/>
        </p:spPr>
        <p:txBody>
          <a:bodyPr wrap="square" rtlCol="0">
            <a:spAutoFit/>
          </a:bodyPr>
          <a:lstStyle/>
          <a:p>
            <a:r>
              <a:rPr lang="en-US" sz="1400" dirty="0" smtClean="0"/>
              <a:t>Only items physicians ‘touch’ are those requiring provider input (can’t be done by other team member)</a:t>
            </a:r>
            <a:endParaRPr lang="en-US" sz="1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C16AB82-9A5A-374F-8160-9694430342A9}" type="slidenum">
              <a:rPr lang="en-US" smtClean="0"/>
              <a:pPr/>
              <a:t>4</a:t>
            </a:fld>
            <a:endParaRPr lang="en-US" dirty="0"/>
          </a:p>
        </p:txBody>
      </p:sp>
      <p:sp>
        <p:nvSpPr>
          <p:cNvPr id="4" name="Title 3"/>
          <p:cNvSpPr>
            <a:spLocks noGrp="1"/>
          </p:cNvSpPr>
          <p:nvPr>
            <p:ph type="title"/>
          </p:nvPr>
        </p:nvSpPr>
        <p:spPr/>
        <p:txBody>
          <a:bodyPr/>
          <a:lstStyle/>
          <a:p>
            <a:r>
              <a:rPr lang="en-US" dirty="0" smtClean="0"/>
              <a:t>Burnout rates by specialty</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3664" t="1768" r="3214" b="6804"/>
          <a:stretch/>
        </p:blipFill>
        <p:spPr bwMode="auto">
          <a:xfrm>
            <a:off x="3110163" y="1201450"/>
            <a:ext cx="4800380" cy="38799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7949" y="4234460"/>
            <a:ext cx="2920778" cy="584775"/>
          </a:xfrm>
          <a:prstGeom prst="rect">
            <a:avLst/>
          </a:prstGeom>
          <a:noFill/>
        </p:spPr>
        <p:txBody>
          <a:bodyPr wrap="square" rtlCol="0">
            <a:spAutoFit/>
          </a:bodyPr>
          <a:lstStyle/>
          <a:p>
            <a:pPr lvl="0"/>
            <a:r>
              <a:rPr lang="en-US" sz="800" dirty="0"/>
              <a:t>Shanafelt TD, Boone S, Tan L, et al. Burnout and satisfaction with work-life balance among US physicians relative to the general US population. </a:t>
            </a:r>
            <a:r>
              <a:rPr lang="en-US" sz="800" i="1" dirty="0"/>
              <a:t>Arch Intern Med</a:t>
            </a:r>
            <a:r>
              <a:rPr lang="en-US" sz="800" dirty="0"/>
              <a:t>. 2012;172(18):</a:t>
            </a:r>
            <a:r>
              <a:rPr lang="en-US" sz="800" dirty="0" smtClean="0"/>
              <a:t>1377-1385.</a:t>
            </a:r>
            <a:endParaRPr lang="en-US" sz="800" dirty="0"/>
          </a:p>
        </p:txBody>
      </p:sp>
      <p:sp>
        <p:nvSpPr>
          <p:cNvPr id="7" name="Rectangle 6"/>
          <p:cNvSpPr/>
          <p:nvPr/>
        </p:nvSpPr>
        <p:spPr>
          <a:xfrm>
            <a:off x="3158288" y="1408123"/>
            <a:ext cx="4144880" cy="166844"/>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158288" y="1692100"/>
            <a:ext cx="4144880" cy="166844"/>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90849" y="1131481"/>
            <a:ext cx="1890261" cy="646331"/>
          </a:xfrm>
          <a:prstGeom prst="rect">
            <a:avLst/>
          </a:prstGeom>
          <a:noFill/>
        </p:spPr>
        <p:txBody>
          <a:bodyPr wrap="none" rtlCol="0">
            <a:spAutoFit/>
          </a:bodyPr>
          <a:lstStyle/>
          <a:p>
            <a:pPr algn="r"/>
            <a:r>
              <a:rPr lang="en-US" dirty="0" smtClean="0"/>
              <a:t>General internal</a:t>
            </a:r>
          </a:p>
          <a:p>
            <a:pPr algn="r"/>
            <a:r>
              <a:rPr lang="en-US" dirty="0" smtClean="0"/>
              <a:t>medicine</a:t>
            </a:r>
            <a:endParaRPr lang="en-US" dirty="0"/>
          </a:p>
        </p:txBody>
      </p:sp>
      <p:sp>
        <p:nvSpPr>
          <p:cNvPr id="11" name="TextBox 10"/>
          <p:cNvSpPr txBox="1"/>
          <p:nvPr/>
        </p:nvSpPr>
        <p:spPr>
          <a:xfrm>
            <a:off x="1582004" y="1858239"/>
            <a:ext cx="1107996" cy="646331"/>
          </a:xfrm>
          <a:prstGeom prst="rect">
            <a:avLst/>
          </a:prstGeom>
          <a:noFill/>
        </p:spPr>
        <p:txBody>
          <a:bodyPr wrap="none" rtlCol="0">
            <a:spAutoFit/>
          </a:bodyPr>
          <a:lstStyle/>
          <a:p>
            <a:pPr algn="r"/>
            <a:r>
              <a:rPr lang="en-US" dirty="0" smtClean="0"/>
              <a:t>Family </a:t>
            </a:r>
          </a:p>
          <a:p>
            <a:pPr algn="r"/>
            <a:r>
              <a:rPr lang="en-US" dirty="0" smtClean="0"/>
              <a:t>medicine</a:t>
            </a:r>
            <a:endParaRPr lang="en-US" dirty="0"/>
          </a:p>
        </p:txBody>
      </p:sp>
      <p:sp>
        <p:nvSpPr>
          <p:cNvPr id="12" name="Right Arrow 11"/>
          <p:cNvSpPr/>
          <p:nvPr/>
        </p:nvSpPr>
        <p:spPr>
          <a:xfrm>
            <a:off x="2557046" y="1394564"/>
            <a:ext cx="527225" cy="167291"/>
          </a:xfrm>
          <a:prstGeom prst="rightArrow">
            <a:avLst/>
          </a:prstGeom>
          <a:solidFill>
            <a:srgbClr val="E71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3" name="Right Arrow 12"/>
          <p:cNvSpPr/>
          <p:nvPr/>
        </p:nvSpPr>
        <p:spPr>
          <a:xfrm rot="19512887">
            <a:off x="2595582" y="1872011"/>
            <a:ext cx="527225" cy="167291"/>
          </a:xfrm>
          <a:prstGeom prst="rightArrow">
            <a:avLst/>
          </a:prstGeom>
          <a:solidFill>
            <a:srgbClr val="E71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29055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Which of these Practice Level Opportunities are you thinking about implementing at your site (or another topic you have been considering)?</a:t>
            </a:r>
          </a:p>
          <a:p>
            <a:r>
              <a:rPr lang="en-US" dirty="0" smtClean="0"/>
              <a:t>What would be your next steps?</a:t>
            </a:r>
          </a:p>
          <a:p>
            <a:endParaRPr lang="en-US" dirty="0" smtClean="0"/>
          </a:p>
          <a:p>
            <a:r>
              <a:rPr lang="en-US" dirty="0" smtClean="0"/>
              <a:t>Think </a:t>
            </a:r>
            <a:r>
              <a:rPr lang="en-US" dirty="0"/>
              <a:t>for 1 minute then we will discuss at tables for 4 minutes</a:t>
            </a:r>
          </a:p>
          <a:p>
            <a:pPr marL="0" indent="0">
              <a:buNone/>
            </a:pPr>
            <a:r>
              <a:rPr lang="en-US" dirty="0" smtClean="0"/>
              <a:t>	</a:t>
            </a:r>
          </a:p>
          <a:p>
            <a:pPr marL="0" indent="0">
              <a:buNone/>
            </a:pPr>
            <a:r>
              <a:rPr lang="en-US" dirty="0"/>
              <a:t>	</a:t>
            </a:r>
            <a:r>
              <a:rPr lang="en-US" dirty="0" smtClean="0"/>
              <a:t>Pre-visit </a:t>
            </a:r>
            <a:r>
              <a:rPr lang="en-US" dirty="0"/>
              <a:t>Planning</a:t>
            </a:r>
            <a:br>
              <a:rPr lang="en-US" dirty="0"/>
            </a:br>
            <a:r>
              <a:rPr lang="en-US" dirty="0"/>
              <a:t>	Expanded Rooming Protocols</a:t>
            </a:r>
            <a:br>
              <a:rPr lang="en-US" dirty="0"/>
            </a:br>
            <a:r>
              <a:rPr lang="en-US" dirty="0"/>
              <a:t>	Huddles &amp; Team Meetings</a:t>
            </a:r>
          </a:p>
        </p:txBody>
      </p:sp>
      <p:sp>
        <p:nvSpPr>
          <p:cNvPr id="2" name="Slide Number Placeholder 1"/>
          <p:cNvSpPr>
            <a:spLocks noGrp="1"/>
          </p:cNvSpPr>
          <p:nvPr>
            <p:ph type="sldNum" sz="quarter" idx="10"/>
          </p:nvPr>
        </p:nvSpPr>
        <p:spPr/>
        <p:txBody>
          <a:bodyPr/>
          <a:lstStyle/>
          <a:p>
            <a:fld id="{1A44D368-7D29-4C71-BD9E-2A2799E7857C}" type="slidenum">
              <a:rPr lang="en-US" smtClean="0"/>
              <a:pPr/>
              <a:t>40</a:t>
            </a:fld>
            <a:endParaRPr lang="en-US" dirty="0"/>
          </a:p>
        </p:txBody>
      </p:sp>
      <p:sp>
        <p:nvSpPr>
          <p:cNvPr id="3" name="Title 2"/>
          <p:cNvSpPr>
            <a:spLocks noGrp="1"/>
          </p:cNvSpPr>
          <p:nvPr>
            <p:ph type="title"/>
          </p:nvPr>
        </p:nvSpPr>
        <p:spPr/>
        <p:txBody>
          <a:bodyPr/>
          <a:lstStyle/>
          <a:p>
            <a:r>
              <a:rPr lang="en-US" dirty="0" smtClean="0"/>
              <a:t>Audience Participation Activity</a:t>
            </a:r>
            <a:endParaRPr lang="en-US" dirty="0"/>
          </a:p>
        </p:txBody>
      </p:sp>
    </p:spTree>
    <p:extLst>
      <p:ext uri="{BB962C8B-B14F-4D97-AF65-F5344CB8AC3E}">
        <p14:creationId xmlns:p14="http://schemas.microsoft.com/office/powerpoint/2010/main" val="1504345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A44D368-7D29-4C71-BD9E-2A2799E7857C}" type="slidenum">
              <a:rPr lang="en-US" smtClean="0"/>
              <a:pPr/>
              <a:t>41</a:t>
            </a:fld>
            <a:endParaRPr lang="en-US" dirty="0"/>
          </a:p>
        </p:txBody>
      </p:sp>
      <p:sp>
        <p:nvSpPr>
          <p:cNvPr id="3" name="Title 2"/>
          <p:cNvSpPr>
            <a:spLocks noGrp="1"/>
          </p:cNvSpPr>
          <p:nvPr>
            <p:ph type="title"/>
          </p:nvPr>
        </p:nvSpPr>
        <p:spPr>
          <a:xfrm>
            <a:off x="176019" y="1576388"/>
            <a:ext cx="8967981" cy="2006600"/>
          </a:xfrm>
        </p:spPr>
        <p:txBody>
          <a:bodyPr>
            <a:normAutofit fontScale="90000"/>
          </a:bodyPr>
          <a:lstStyle/>
          <a:p>
            <a:r>
              <a:rPr lang="en-US" dirty="0" smtClean="0"/>
              <a:t>Health System Interventions</a:t>
            </a:r>
            <a:r>
              <a:rPr lang="en-US" sz="2700" dirty="0" smtClean="0"/>
              <a:t/>
            </a:r>
            <a:br>
              <a:rPr lang="en-US" sz="2700" dirty="0" smtClean="0"/>
            </a:br>
            <a:r>
              <a:rPr lang="en-US" sz="2700" dirty="0" smtClean="0"/>
              <a:t>	Team Documentation</a:t>
            </a:r>
            <a:br>
              <a:rPr lang="en-US" sz="2700" dirty="0" smtClean="0"/>
            </a:br>
            <a:r>
              <a:rPr lang="en-US" sz="2700" dirty="0" smtClean="0"/>
              <a:t>	Clinician Leadership in Practice Operations</a:t>
            </a:r>
            <a:br>
              <a:rPr lang="en-US" sz="2700" dirty="0" smtClean="0"/>
            </a:br>
            <a:r>
              <a:rPr lang="en-US" sz="2700" dirty="0" smtClean="0"/>
              <a:t>	</a:t>
            </a:r>
            <a:r>
              <a:rPr lang="en-US" b="1" dirty="0" smtClean="0"/>
              <a:t/>
            </a:r>
            <a:br>
              <a:rPr lang="en-US" b="1" dirty="0" smtClean="0"/>
            </a:b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16AB82-9A5A-374F-8160-9694430342A9}" type="slidenum">
              <a:rPr lang="en-US" smtClean="0"/>
              <a:pPr/>
              <a:t>42</a:t>
            </a:fld>
            <a:endParaRPr lang="en-US" dirty="0"/>
          </a:p>
        </p:txBody>
      </p:sp>
      <p:sp>
        <p:nvSpPr>
          <p:cNvPr id="3" name="Title 2"/>
          <p:cNvSpPr>
            <a:spLocks noGrp="1"/>
          </p:cNvSpPr>
          <p:nvPr>
            <p:ph type="title"/>
          </p:nvPr>
        </p:nvSpPr>
        <p:spPr>
          <a:xfrm>
            <a:off x="176019" y="1576388"/>
            <a:ext cx="4221523" cy="2006600"/>
          </a:xfrm>
        </p:spPr>
        <p:txBody>
          <a:bodyPr/>
          <a:lstStyle/>
          <a:p>
            <a:r>
              <a:rPr lang="en-US" dirty="0" smtClean="0"/>
              <a:t>Team documentation</a:t>
            </a:r>
            <a:endParaRPr lang="en-US" dirty="0"/>
          </a:p>
        </p:txBody>
      </p:sp>
    </p:spTree>
    <p:extLst>
      <p:ext uri="{BB962C8B-B14F-4D97-AF65-F5344CB8AC3E}">
        <p14:creationId xmlns:p14="http://schemas.microsoft.com/office/powerpoint/2010/main" val="16454702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23057" y="1646934"/>
            <a:ext cx="7828596" cy="1456879"/>
          </a:xfrm>
        </p:spPr>
        <p:txBody>
          <a:bodyPr>
            <a:normAutofit/>
          </a:bodyPr>
          <a:lstStyle/>
          <a:p>
            <a:pPr marL="0" indent="0">
              <a:buNone/>
            </a:pPr>
            <a:r>
              <a:rPr lang="en-US" sz="4400" dirty="0" smtClean="0"/>
              <a:t>I used to be a doctor. Now I am a typist.</a:t>
            </a:r>
          </a:p>
        </p:txBody>
      </p:sp>
      <p:sp>
        <p:nvSpPr>
          <p:cNvPr id="2" name="Slide Number Placeholder 1"/>
          <p:cNvSpPr>
            <a:spLocks noGrp="1"/>
          </p:cNvSpPr>
          <p:nvPr>
            <p:ph type="sldNum" sz="quarter" idx="10"/>
          </p:nvPr>
        </p:nvSpPr>
        <p:spPr/>
        <p:txBody>
          <a:bodyPr/>
          <a:lstStyle/>
          <a:p>
            <a:fld id="{8C16AB82-9A5A-374F-8160-9694430342A9}" type="slidenum">
              <a:rPr lang="en-US" smtClean="0"/>
              <a:pPr/>
              <a:t>43</a:t>
            </a:fld>
            <a:endParaRPr lang="en-US" dirty="0"/>
          </a:p>
        </p:txBody>
      </p:sp>
      <p:sp>
        <p:nvSpPr>
          <p:cNvPr id="7" name="TextBox 6"/>
          <p:cNvSpPr txBox="1"/>
          <p:nvPr/>
        </p:nvSpPr>
        <p:spPr>
          <a:xfrm>
            <a:off x="855374" y="3084709"/>
            <a:ext cx="7204641" cy="584775"/>
          </a:xfrm>
          <a:prstGeom prst="rect">
            <a:avLst/>
          </a:prstGeom>
          <a:noFill/>
        </p:spPr>
        <p:txBody>
          <a:bodyPr wrap="square" rtlCol="0">
            <a:spAutoFit/>
          </a:bodyPr>
          <a:lstStyle/>
          <a:p>
            <a:pPr marL="0" lvl="1" algn="r"/>
            <a:r>
              <a:rPr lang="en-US" sz="1600" b="1" i="1" dirty="0" smtClean="0">
                <a:solidFill>
                  <a:srgbClr val="009DDC"/>
                </a:solidFill>
                <a:ea typeface="MS PGothic" pitchFamily="34" charset="-128"/>
                <a:cs typeface="Bookman Old Style"/>
              </a:rPr>
              <a:t>Elizabeth </a:t>
            </a:r>
            <a:r>
              <a:rPr lang="en-US" sz="1600" b="1" i="1" dirty="0">
                <a:solidFill>
                  <a:srgbClr val="009DDC"/>
                </a:solidFill>
                <a:ea typeface="MS PGothic" pitchFamily="34" charset="-128"/>
                <a:cs typeface="Bookman Old Style"/>
              </a:rPr>
              <a:t>Kohnen, MD</a:t>
            </a:r>
            <a:r>
              <a:rPr lang="en-US" sz="1600" b="1" i="1" dirty="0" smtClean="0">
                <a:solidFill>
                  <a:srgbClr val="009DDC"/>
                </a:solidFill>
                <a:ea typeface="MS PGothic" pitchFamily="34" charset="-128"/>
                <a:cs typeface="Bookman Old Style"/>
              </a:rPr>
              <a:t>, MPH</a:t>
            </a:r>
          </a:p>
          <a:p>
            <a:pPr marL="0" lvl="1" algn="r"/>
            <a:r>
              <a:rPr lang="en-US" sz="1600" b="1" i="1" dirty="0" smtClean="0">
                <a:solidFill>
                  <a:srgbClr val="009DDC"/>
                </a:solidFill>
                <a:ea typeface="MS PGothic" pitchFamily="34" charset="-128"/>
                <a:cs typeface="Bookman Old Style"/>
              </a:rPr>
              <a:t>Internist, Anchorage</a:t>
            </a:r>
            <a:r>
              <a:rPr lang="en-US" sz="1600" b="1" i="1" dirty="0">
                <a:solidFill>
                  <a:srgbClr val="009DDC"/>
                </a:solidFill>
                <a:ea typeface="MS PGothic" pitchFamily="34" charset="-128"/>
                <a:cs typeface="Bookman Old Style"/>
              </a:rPr>
              <a:t>, AK</a:t>
            </a:r>
            <a:endParaRPr lang="en-US" sz="1600" b="1" i="1" dirty="0">
              <a:solidFill>
                <a:srgbClr val="009DDC"/>
              </a:solidFill>
              <a:cs typeface="Roboto Slab Bold"/>
            </a:endParaRPr>
          </a:p>
        </p:txBody>
      </p:sp>
      <p:sp>
        <p:nvSpPr>
          <p:cNvPr id="8" name="TextBox 7"/>
          <p:cNvSpPr txBox="1"/>
          <p:nvPr/>
        </p:nvSpPr>
        <p:spPr>
          <a:xfrm>
            <a:off x="439765" y="1378045"/>
            <a:ext cx="607859" cy="1107996"/>
          </a:xfrm>
          <a:prstGeom prst="rect">
            <a:avLst/>
          </a:prstGeom>
          <a:noFill/>
        </p:spPr>
        <p:txBody>
          <a:bodyPr wrap="none" rtlCol="0">
            <a:spAutoFit/>
          </a:bodyPr>
          <a:lstStyle/>
          <a:p>
            <a:r>
              <a:rPr lang="en-US" sz="6600" dirty="0" smtClean="0">
                <a:solidFill>
                  <a:srgbClr val="009DDC"/>
                </a:solidFill>
                <a:latin typeface="Arial Black" panose="020B0A04020102020204" pitchFamily="34" charset="0"/>
              </a:rPr>
              <a:t>“</a:t>
            </a:r>
            <a:endParaRPr lang="en-US" sz="6600" dirty="0">
              <a:solidFill>
                <a:srgbClr val="009DDC"/>
              </a:solidFill>
              <a:latin typeface="Arial Black" panose="020B0A04020102020204" pitchFamily="34" charset="0"/>
            </a:endParaRPr>
          </a:p>
        </p:txBody>
      </p:sp>
      <p:sp>
        <p:nvSpPr>
          <p:cNvPr id="9" name="TextBox 8"/>
          <p:cNvSpPr txBox="1"/>
          <p:nvPr/>
        </p:nvSpPr>
        <p:spPr>
          <a:xfrm>
            <a:off x="3742154" y="2131036"/>
            <a:ext cx="607859" cy="1107996"/>
          </a:xfrm>
          <a:prstGeom prst="rect">
            <a:avLst/>
          </a:prstGeom>
          <a:noFill/>
        </p:spPr>
        <p:txBody>
          <a:bodyPr wrap="none" rtlCol="0">
            <a:spAutoFit/>
          </a:bodyPr>
          <a:lstStyle/>
          <a:p>
            <a:r>
              <a:rPr lang="en-US" sz="6600" dirty="0" smtClean="0">
                <a:solidFill>
                  <a:srgbClr val="009DDC"/>
                </a:solidFill>
                <a:latin typeface="Arial Black" panose="020B0A04020102020204" pitchFamily="34" charset="0"/>
              </a:rPr>
              <a:t>”</a:t>
            </a:r>
            <a:endParaRPr lang="en-US" sz="6600" dirty="0">
              <a:solidFill>
                <a:srgbClr val="009DDC"/>
              </a:solidFill>
              <a:latin typeface="Arial Black" panose="020B0A04020102020204" pitchFamily="34" charset="0"/>
            </a:endParaRPr>
          </a:p>
        </p:txBody>
      </p:sp>
    </p:spTree>
    <p:extLst>
      <p:ext uri="{BB962C8B-B14F-4D97-AF65-F5344CB8AC3E}">
        <p14:creationId xmlns:p14="http://schemas.microsoft.com/office/powerpoint/2010/main" val="17563517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16AB82-9A5A-374F-8160-9694430342A9}" type="slidenum">
              <a:rPr lang="en-US" smtClean="0"/>
              <a:pPr/>
              <a:t>44</a:t>
            </a:fld>
            <a:endParaRPr lang="en-US" dirty="0"/>
          </a:p>
        </p:txBody>
      </p:sp>
      <p:sp>
        <p:nvSpPr>
          <p:cNvPr id="4" name="Title 3"/>
          <p:cNvSpPr>
            <a:spLocks noGrp="1"/>
          </p:cNvSpPr>
          <p:nvPr>
            <p:ph type="title"/>
          </p:nvPr>
        </p:nvSpPr>
        <p:spPr/>
        <p:txBody>
          <a:bodyPr/>
          <a:lstStyle/>
          <a:p>
            <a:endParaRPr lang="en-US" dirty="0"/>
          </a:p>
        </p:txBody>
      </p:sp>
      <p:pic>
        <p:nvPicPr>
          <p:cNvPr id="6" name="Picture 5"/>
          <p:cNvPicPr>
            <a:picLocks noChangeAspect="1"/>
          </p:cNvPicPr>
          <p:nvPr/>
        </p:nvPicPr>
        <p:blipFill rotWithShape="1">
          <a:blip r:embed="rId3"/>
          <a:srcRect t="5726" b="16569"/>
          <a:stretch/>
        </p:blipFill>
        <p:spPr>
          <a:xfrm>
            <a:off x="-684761" y="0"/>
            <a:ext cx="9822811" cy="5143500"/>
          </a:xfrm>
          <a:prstGeom prst="rect">
            <a:avLst/>
          </a:prstGeom>
        </p:spPr>
      </p:pic>
      <p:sp>
        <p:nvSpPr>
          <p:cNvPr id="9" name="Text Box 6"/>
          <p:cNvSpPr txBox="1">
            <a:spLocks noChangeArrowheads="1"/>
          </p:cNvSpPr>
          <p:nvPr/>
        </p:nvSpPr>
        <p:spPr bwMode="auto">
          <a:xfrm>
            <a:off x="2175481" y="4335777"/>
            <a:ext cx="6705600" cy="523220"/>
          </a:xfrm>
          <a:prstGeom prst="rect">
            <a:avLst/>
          </a:prstGeom>
          <a:noFill/>
          <a:ln w="9525">
            <a:noFill/>
            <a:miter lim="800000"/>
            <a:headEnd/>
            <a:tailEnd/>
          </a:ln>
        </p:spPr>
        <p:txBody>
          <a:bodyPr>
            <a:spAutoFit/>
          </a:bodyPr>
          <a:lstStyle/>
          <a:p>
            <a:pPr algn="r" defTabSz="914400" fontAlgn="base">
              <a:spcBef>
                <a:spcPct val="50000"/>
              </a:spcBef>
              <a:spcAft>
                <a:spcPct val="0"/>
              </a:spcAft>
            </a:pPr>
            <a:r>
              <a:rPr lang="en-US" sz="2800" b="1" dirty="0" smtClean="0">
                <a:solidFill>
                  <a:srgbClr val="FFFFFF"/>
                </a:solidFill>
                <a:latin typeface="Arial" charset="0"/>
              </a:rPr>
              <a:t>Undivided attention</a:t>
            </a:r>
            <a:endParaRPr lang="en-US" sz="2800" b="1" dirty="0">
              <a:solidFill>
                <a:srgbClr val="FFFFFF"/>
              </a:solidFill>
              <a:latin typeface="Arial" charset="0"/>
            </a:endParaRPr>
          </a:p>
        </p:txBody>
      </p:sp>
      <p:sp>
        <p:nvSpPr>
          <p:cNvPr id="10" name="Text Box 6"/>
          <p:cNvSpPr txBox="1">
            <a:spLocks noChangeArrowheads="1"/>
          </p:cNvSpPr>
          <p:nvPr/>
        </p:nvSpPr>
        <p:spPr bwMode="auto">
          <a:xfrm>
            <a:off x="304800" y="333839"/>
            <a:ext cx="6705600" cy="461665"/>
          </a:xfrm>
          <a:prstGeom prst="rect">
            <a:avLst/>
          </a:prstGeom>
          <a:noFill/>
          <a:ln w="9525">
            <a:noFill/>
            <a:miter lim="800000"/>
            <a:headEnd/>
            <a:tailEnd/>
          </a:ln>
        </p:spPr>
        <p:txBody>
          <a:bodyPr>
            <a:spAutoFit/>
          </a:bodyPr>
          <a:lstStyle/>
          <a:p>
            <a:pPr defTabSz="914400" fontAlgn="base">
              <a:spcBef>
                <a:spcPct val="50000"/>
              </a:spcBef>
              <a:spcAft>
                <a:spcPct val="0"/>
              </a:spcAft>
              <a:defRPr/>
            </a:pPr>
            <a:r>
              <a:rPr lang="en-US" sz="2400" b="1" dirty="0">
                <a:solidFill>
                  <a:srgbClr val="FFFFFF"/>
                </a:solidFill>
                <a:latin typeface="Arial" pitchFamily="34" charset="0"/>
              </a:rPr>
              <a:t>The Doctor 1891 </a:t>
            </a:r>
            <a:r>
              <a:rPr lang="en-US" sz="2400" b="1" dirty="0">
                <a:solidFill>
                  <a:schemeClr val="bg1">
                    <a:lumMod val="75000"/>
                  </a:schemeClr>
                </a:solidFill>
                <a:latin typeface="Arial" pitchFamily="34" charset="0"/>
              </a:rPr>
              <a:t>Fildes</a:t>
            </a:r>
          </a:p>
        </p:txBody>
      </p:sp>
    </p:spTree>
    <p:extLst>
      <p:ext uri="{BB962C8B-B14F-4D97-AF65-F5344CB8AC3E}">
        <p14:creationId xmlns:p14="http://schemas.microsoft.com/office/powerpoint/2010/main" val="41256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C16AB82-9A5A-374F-8160-9694430342A9}" type="slidenum">
              <a:rPr lang="en-US" smtClean="0"/>
              <a:pPr/>
              <a:t>45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866" y="487524"/>
            <a:ext cx="6389065" cy="4407330"/>
          </a:xfrm>
          <a:prstGeom prst="rect">
            <a:avLst/>
          </a:prstGeom>
        </p:spPr>
      </p:pic>
      <p:sp>
        <p:nvSpPr>
          <p:cNvPr id="4" name="Text Box 6"/>
          <p:cNvSpPr txBox="1">
            <a:spLocks noChangeArrowheads="1"/>
          </p:cNvSpPr>
          <p:nvPr/>
        </p:nvSpPr>
        <p:spPr bwMode="auto">
          <a:xfrm>
            <a:off x="2389908" y="4371634"/>
            <a:ext cx="5391023" cy="523220"/>
          </a:xfrm>
          <a:prstGeom prst="rect">
            <a:avLst/>
          </a:prstGeom>
          <a:noFill/>
          <a:ln w="9525">
            <a:noFill/>
            <a:miter lim="800000"/>
            <a:headEnd/>
            <a:tailEnd/>
          </a:ln>
        </p:spPr>
        <p:txBody>
          <a:bodyPr wrap="square">
            <a:spAutoFit/>
          </a:bodyPr>
          <a:lstStyle/>
          <a:p>
            <a:pPr algn="r" defTabSz="914400" fontAlgn="base">
              <a:spcBef>
                <a:spcPct val="50000"/>
              </a:spcBef>
              <a:spcAft>
                <a:spcPct val="0"/>
              </a:spcAft>
            </a:pPr>
            <a:r>
              <a:rPr lang="en-US" sz="2800" b="1" dirty="0" smtClean="0">
                <a:solidFill>
                  <a:srgbClr val="FFFFFF"/>
                </a:solidFill>
                <a:latin typeface="Arial" charset="0"/>
              </a:rPr>
              <a:t>Continuous Partial Attention</a:t>
            </a:r>
            <a:endParaRPr lang="en-US" sz="2800" b="1" dirty="0">
              <a:solidFill>
                <a:srgbClr val="FFFFFF"/>
              </a:solidFill>
              <a:latin typeface="Arial" charset="0"/>
            </a:endParaRPr>
          </a:p>
        </p:txBody>
      </p:sp>
      <p:sp>
        <p:nvSpPr>
          <p:cNvPr id="2" name="Rectangle 1"/>
          <p:cNvSpPr/>
          <p:nvPr/>
        </p:nvSpPr>
        <p:spPr>
          <a:xfrm>
            <a:off x="1391866" y="487524"/>
            <a:ext cx="2031390" cy="369332"/>
          </a:xfrm>
          <a:prstGeom prst="rect">
            <a:avLst/>
          </a:prstGeom>
        </p:spPr>
        <p:txBody>
          <a:bodyPr wrap="none">
            <a:spAutoFit/>
          </a:bodyPr>
          <a:lstStyle/>
          <a:p>
            <a:pPr defTabSz="914400" fontAlgn="base">
              <a:spcBef>
                <a:spcPct val="50000"/>
              </a:spcBef>
              <a:spcAft>
                <a:spcPct val="0"/>
              </a:spcAft>
              <a:defRPr/>
            </a:pPr>
            <a:r>
              <a:rPr lang="en-US" b="1" dirty="0">
                <a:solidFill>
                  <a:srgbClr val="FFFFFF"/>
                </a:solidFill>
                <a:latin typeface="Arial" pitchFamily="34" charset="0"/>
              </a:rPr>
              <a:t>The </a:t>
            </a:r>
            <a:r>
              <a:rPr lang="en-US" b="1" dirty="0" smtClean="0">
                <a:solidFill>
                  <a:srgbClr val="FFFFFF"/>
                </a:solidFill>
                <a:latin typeface="Arial" pitchFamily="34" charset="0"/>
              </a:rPr>
              <a:t>Doctor, 2016</a:t>
            </a:r>
            <a:endParaRPr lang="en-US" b="1" dirty="0">
              <a:solidFill>
                <a:schemeClr val="bg1">
                  <a:lumMod val="75000"/>
                </a:schemeClr>
              </a:solidFill>
              <a:latin typeface="Arial" pitchFamily="34" charset="0"/>
            </a:endParaRPr>
          </a:p>
        </p:txBody>
      </p:sp>
    </p:spTree>
    <p:extLst>
      <p:ext uri="{BB962C8B-B14F-4D97-AF65-F5344CB8AC3E}">
        <p14:creationId xmlns:p14="http://schemas.microsoft.com/office/powerpoint/2010/main" val="371276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92500" lnSpcReduction="20000"/>
          </a:bodyPr>
          <a:lstStyle/>
          <a:p>
            <a:pPr marL="0" indent="0">
              <a:buNone/>
            </a:pPr>
            <a:r>
              <a:rPr lang="en-US" b="1" dirty="0" smtClean="0">
                <a:solidFill>
                  <a:srgbClr val="E71933"/>
                </a:solidFill>
              </a:rPr>
              <a:t>The visit</a:t>
            </a:r>
          </a:p>
          <a:p>
            <a:r>
              <a:rPr lang="en-US" dirty="0" smtClean="0">
                <a:solidFill>
                  <a:srgbClr val="009DDC"/>
                </a:solidFill>
              </a:rPr>
              <a:t>Pre-visit (nurse/MA)</a:t>
            </a:r>
          </a:p>
          <a:p>
            <a:pPr lvl="1"/>
            <a:r>
              <a:rPr lang="en-US" dirty="0" smtClean="0"/>
              <a:t>Med rec</a:t>
            </a:r>
          </a:p>
          <a:p>
            <a:pPr lvl="1"/>
            <a:r>
              <a:rPr lang="en-US" dirty="0" smtClean="0"/>
              <a:t>Agenda, HPI</a:t>
            </a:r>
          </a:p>
          <a:p>
            <a:r>
              <a:rPr lang="en-US" dirty="0" smtClean="0">
                <a:solidFill>
                  <a:srgbClr val="009DDC"/>
                </a:solidFill>
              </a:rPr>
              <a:t>Visit (MD + assistant)</a:t>
            </a:r>
          </a:p>
          <a:p>
            <a:pPr lvl="1"/>
            <a:r>
              <a:rPr lang="en-US" dirty="0" smtClean="0"/>
              <a:t>Order labs, medications, diagnostics</a:t>
            </a:r>
          </a:p>
          <a:p>
            <a:pPr lvl="1"/>
            <a:r>
              <a:rPr lang="en-US" dirty="0" smtClean="0"/>
              <a:t>Arranges next appointment(s)</a:t>
            </a:r>
          </a:p>
          <a:p>
            <a:r>
              <a:rPr lang="en-US" dirty="0" smtClean="0">
                <a:solidFill>
                  <a:srgbClr val="009DDC"/>
                </a:solidFill>
              </a:rPr>
              <a:t>Post-visit (nurse/MA)</a:t>
            </a:r>
          </a:p>
          <a:p>
            <a:pPr lvl="1"/>
            <a:r>
              <a:rPr lang="en-US" dirty="0" smtClean="0"/>
              <a:t>Review AVS</a:t>
            </a:r>
          </a:p>
          <a:p>
            <a:pPr lvl="1"/>
            <a:r>
              <a:rPr lang="en-US" dirty="0" smtClean="0"/>
              <a:t>Health coaching</a:t>
            </a:r>
          </a:p>
          <a:p>
            <a:r>
              <a:rPr lang="en-US" dirty="0" smtClean="0">
                <a:solidFill>
                  <a:srgbClr val="009DDC"/>
                </a:solidFill>
              </a:rPr>
              <a:t>MD </a:t>
            </a:r>
            <a:r>
              <a:rPr lang="en-US" dirty="0" smtClean="0">
                <a:solidFill>
                  <a:srgbClr val="009DDC"/>
                </a:solidFill>
                <a:sym typeface="Wingdings"/>
              </a:rPr>
              <a:t> next patient </a:t>
            </a:r>
            <a:r>
              <a:rPr lang="en-US" dirty="0" smtClean="0">
                <a:sym typeface="Wingdings"/>
              </a:rPr>
              <a:t>(concurrently with nurse/MA post-visit)</a:t>
            </a:r>
            <a:endParaRPr lang="en-US" dirty="0" smtClean="0"/>
          </a:p>
          <a:p>
            <a:endParaRPr lang="en-US" dirty="0"/>
          </a:p>
        </p:txBody>
      </p:sp>
      <p:sp>
        <p:nvSpPr>
          <p:cNvPr id="2" name="Slide Number Placeholder 1"/>
          <p:cNvSpPr>
            <a:spLocks noGrp="1"/>
          </p:cNvSpPr>
          <p:nvPr>
            <p:ph type="sldNum" sz="quarter" idx="10"/>
          </p:nvPr>
        </p:nvSpPr>
        <p:spPr/>
        <p:txBody>
          <a:bodyPr/>
          <a:lstStyle/>
          <a:p>
            <a:fld id="{8C16AB82-9A5A-374F-8160-9694430342A9}" type="slidenum">
              <a:rPr lang="en-US" smtClean="0"/>
              <a:pPr/>
              <a:t>46</a:t>
            </a:fld>
            <a:endParaRPr lang="en-US" dirty="0"/>
          </a:p>
        </p:txBody>
      </p:sp>
      <p:sp>
        <p:nvSpPr>
          <p:cNvPr id="4" name="Title 3"/>
          <p:cNvSpPr>
            <a:spLocks noGrp="1"/>
          </p:cNvSpPr>
          <p:nvPr>
            <p:ph type="title"/>
          </p:nvPr>
        </p:nvSpPr>
        <p:spPr/>
        <p:txBody>
          <a:bodyPr/>
          <a:lstStyle/>
          <a:p>
            <a:r>
              <a:rPr lang="en-US" dirty="0" smtClean="0"/>
              <a:t>Team care model</a:t>
            </a:r>
            <a:endParaRPr lang="en-US" dirty="0"/>
          </a:p>
        </p:txBody>
      </p:sp>
      <p:pic>
        <p:nvPicPr>
          <p:cNvPr id="6" name="Picture 5" descr="Screen Shot 2015-05-24 at 12.20.49 PM.png"/>
          <p:cNvPicPr>
            <a:picLocks noChangeAspect="1"/>
          </p:cNvPicPr>
          <p:nvPr/>
        </p:nvPicPr>
        <p:blipFill rotWithShape="1">
          <a:blip r:embed="rId2">
            <a:extLst>
              <a:ext uri="{28A0092B-C50C-407E-A947-70E740481C1C}">
                <a14:useLocalDpi xmlns:a14="http://schemas.microsoft.com/office/drawing/2010/main" val="0"/>
              </a:ext>
            </a:extLst>
          </a:blip>
          <a:srcRect r="2261"/>
          <a:stretch/>
        </p:blipFill>
        <p:spPr>
          <a:xfrm>
            <a:off x="4682062" y="1254051"/>
            <a:ext cx="4230118" cy="2328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02035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sz="2400" b="1" dirty="0"/>
              <a:t>Care Model</a:t>
            </a:r>
          </a:p>
          <a:p>
            <a:pPr marL="342900" lvl="1" indent="-342900">
              <a:buClr>
                <a:schemeClr val="tx1">
                  <a:lumMod val="75000"/>
                  <a:lumOff val="25000"/>
                </a:schemeClr>
              </a:buClr>
              <a:buFont typeface="Arial" panose="020B0604020202020204" pitchFamily="34" charset="0"/>
              <a:buChar char="•"/>
            </a:pPr>
            <a:r>
              <a:rPr lang="en-US" sz="2400" dirty="0"/>
              <a:t>2 MAs per 1 MD</a:t>
            </a:r>
          </a:p>
          <a:p>
            <a:pPr marL="342900" lvl="1" indent="-342900">
              <a:buClr>
                <a:schemeClr val="tx1">
                  <a:lumMod val="75000"/>
                  <a:lumOff val="25000"/>
                </a:schemeClr>
              </a:buClr>
              <a:buFont typeface="Arial" panose="020B0604020202020204" pitchFamily="34" charset="0"/>
              <a:buChar char="•"/>
            </a:pPr>
            <a:r>
              <a:rPr lang="en-US" sz="2400" dirty="0">
                <a:solidFill>
                  <a:srgbClr val="DE564A"/>
                </a:solidFill>
              </a:rPr>
              <a:t>2 patients per day cover cost of additional staff</a:t>
            </a:r>
          </a:p>
          <a:p>
            <a:pPr marL="342900" lvl="1" indent="-342900">
              <a:buClr>
                <a:schemeClr val="tx1">
                  <a:lumMod val="75000"/>
                  <a:lumOff val="25000"/>
                </a:schemeClr>
              </a:buClr>
              <a:buFont typeface="Arial" panose="020B0604020202020204" pitchFamily="34" charset="0"/>
              <a:buChar char="•"/>
            </a:pPr>
            <a:r>
              <a:rPr lang="en-US" sz="2400" dirty="0">
                <a:solidFill>
                  <a:srgbClr val="DE564A"/>
                </a:solidFill>
              </a:rPr>
              <a:t>Actual results: 21 → 28 visits per day</a:t>
            </a:r>
          </a:p>
          <a:p>
            <a:pPr marL="342900" lvl="1" indent="-342900">
              <a:buClr>
                <a:schemeClr val="tx1">
                  <a:lumMod val="75000"/>
                  <a:lumOff val="25000"/>
                </a:schemeClr>
              </a:buClr>
              <a:buFont typeface="Arial" panose="020B0604020202020204" pitchFamily="34" charset="0"/>
              <a:buChar char="•"/>
            </a:pPr>
            <a:r>
              <a:rPr lang="en-US" sz="2400" dirty="0">
                <a:solidFill>
                  <a:srgbClr val="000000"/>
                </a:solidFill>
              </a:rPr>
              <a:t>20-30% ↑ revenue</a:t>
            </a:r>
          </a:p>
          <a:p>
            <a:pPr marL="342900" lvl="1" indent="-342900">
              <a:buClr>
                <a:schemeClr val="tx1">
                  <a:lumMod val="75000"/>
                  <a:lumOff val="25000"/>
                </a:schemeClr>
              </a:buClr>
              <a:buFont typeface="Arial" panose="020B0604020202020204" pitchFamily="34" charset="0"/>
              <a:buChar char="•"/>
            </a:pPr>
            <a:r>
              <a:rPr lang="en-US" sz="2400" dirty="0">
                <a:solidFill>
                  <a:srgbClr val="000000"/>
                </a:solidFill>
              </a:rPr>
              <a:t>Spread to others</a:t>
            </a:r>
          </a:p>
          <a:p>
            <a:pPr marL="342900" lvl="1" indent="-342900">
              <a:buClr>
                <a:schemeClr val="tx1">
                  <a:lumMod val="75000"/>
                  <a:lumOff val="25000"/>
                </a:schemeClr>
              </a:buClr>
              <a:buFont typeface="Arial" panose="020B0604020202020204" pitchFamily="34" charset="0"/>
              <a:buChar char="•"/>
            </a:pPr>
            <a:r>
              <a:rPr lang="en-US" sz="2400" dirty="0">
                <a:solidFill>
                  <a:srgbClr val="000000"/>
                </a:solidFill>
              </a:rPr>
              <a:t>“We’re having FUN.”</a:t>
            </a:r>
          </a:p>
        </p:txBody>
      </p:sp>
      <p:sp>
        <p:nvSpPr>
          <p:cNvPr id="2" name="Slide Number Placeholder 1"/>
          <p:cNvSpPr>
            <a:spLocks noGrp="1"/>
          </p:cNvSpPr>
          <p:nvPr>
            <p:ph type="sldNum" sz="quarter" idx="10"/>
          </p:nvPr>
        </p:nvSpPr>
        <p:spPr/>
        <p:txBody>
          <a:bodyPr/>
          <a:lstStyle/>
          <a:p>
            <a:fld id="{8C16AB82-9A5A-374F-8160-9694430342A9}" type="slidenum">
              <a:rPr lang="en-US" smtClean="0"/>
              <a:pPr/>
              <a:t>47</a:t>
            </a:fld>
            <a:endParaRPr lang="en-US" dirty="0"/>
          </a:p>
        </p:txBody>
      </p:sp>
      <p:sp>
        <p:nvSpPr>
          <p:cNvPr id="4" name="Title 3"/>
          <p:cNvSpPr>
            <a:spLocks noGrp="1"/>
          </p:cNvSpPr>
          <p:nvPr>
            <p:ph type="title"/>
          </p:nvPr>
        </p:nvSpPr>
        <p:spPr/>
        <p:txBody>
          <a:bodyPr/>
          <a:lstStyle/>
          <a:p>
            <a:r>
              <a:rPr lang="en-US" dirty="0" smtClean="0"/>
              <a:t>Team care: Cleveland Clinic</a:t>
            </a:r>
            <a:endParaRPr lang="en-US" dirty="0"/>
          </a:p>
        </p:txBody>
      </p:sp>
    </p:spTree>
    <p:extLst>
      <p:ext uri="{BB962C8B-B14F-4D97-AF65-F5344CB8AC3E}">
        <p14:creationId xmlns:p14="http://schemas.microsoft.com/office/powerpoint/2010/main" val="8662789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sz="2400" b="1" dirty="0" smtClean="0"/>
              <a:t>Care </a:t>
            </a:r>
            <a:r>
              <a:rPr lang="en-US" sz="2400" b="1" dirty="0"/>
              <a:t>model</a:t>
            </a:r>
          </a:p>
          <a:p>
            <a:pPr marL="342900" lvl="1" indent="-342900">
              <a:buClr>
                <a:schemeClr val="tx1">
                  <a:lumMod val="75000"/>
                  <a:lumOff val="25000"/>
                </a:schemeClr>
              </a:buClr>
              <a:buFont typeface="Arial" panose="020B0604020202020204" pitchFamily="34" charset="0"/>
              <a:buChar char="•"/>
            </a:pPr>
            <a:r>
              <a:rPr lang="en-US" sz="2400" dirty="0"/>
              <a:t>2 MA: 1 MD</a:t>
            </a:r>
          </a:p>
          <a:p>
            <a:pPr marL="342900" lvl="1" indent="-342900">
              <a:buClr>
                <a:schemeClr val="tx1">
                  <a:lumMod val="75000"/>
                  <a:lumOff val="25000"/>
                </a:schemeClr>
              </a:buClr>
              <a:buFont typeface="Arial" panose="020B0604020202020204" pitchFamily="34" charset="0"/>
              <a:buChar char="•"/>
            </a:pPr>
            <a:r>
              <a:rPr lang="en-US" sz="2400" dirty="0"/>
              <a:t>Billing more visits level 4-5 </a:t>
            </a:r>
          </a:p>
          <a:p>
            <a:pPr marL="342900" lvl="1" indent="-342900">
              <a:buClr>
                <a:schemeClr val="tx1">
                  <a:lumMod val="75000"/>
                  <a:lumOff val="25000"/>
                </a:schemeClr>
              </a:buClr>
              <a:buFont typeface="Arial" panose="020B0604020202020204" pitchFamily="34" charset="0"/>
              <a:buChar char="•"/>
            </a:pPr>
            <a:r>
              <a:rPr lang="en-US" sz="2400" dirty="0"/>
              <a:t>Seeing more patients per day</a:t>
            </a:r>
          </a:p>
          <a:p>
            <a:pPr marL="342900" lvl="1" indent="-342900">
              <a:buClr>
                <a:schemeClr val="tx1">
                  <a:lumMod val="75000"/>
                  <a:lumOff val="25000"/>
                </a:schemeClr>
              </a:buClr>
              <a:buFont typeface="Arial" panose="020B0604020202020204" pitchFamily="34" charset="0"/>
              <a:buChar char="•"/>
            </a:pPr>
            <a:r>
              <a:rPr lang="en-US" sz="2400" dirty="0"/>
              <a:t>Organizational spread across practices</a:t>
            </a:r>
          </a:p>
          <a:p>
            <a:pPr marL="342900" lvl="1" indent="-342900">
              <a:buClr>
                <a:schemeClr val="tx1">
                  <a:lumMod val="75000"/>
                  <a:lumOff val="25000"/>
                </a:schemeClr>
              </a:buClr>
              <a:buFont typeface="Arial" panose="020B0604020202020204" pitchFamily="34" charset="0"/>
              <a:buChar char="•"/>
            </a:pPr>
            <a:r>
              <a:rPr lang="en-US" sz="2400" dirty="0"/>
              <a:t>“I can’t imagine practicing any other way.”</a:t>
            </a:r>
          </a:p>
          <a:p>
            <a:endParaRPr lang="en-US" dirty="0"/>
          </a:p>
        </p:txBody>
      </p:sp>
      <p:sp>
        <p:nvSpPr>
          <p:cNvPr id="2" name="Slide Number Placeholder 1"/>
          <p:cNvSpPr>
            <a:spLocks noGrp="1"/>
          </p:cNvSpPr>
          <p:nvPr>
            <p:ph type="sldNum" sz="quarter" idx="10"/>
          </p:nvPr>
        </p:nvSpPr>
        <p:spPr/>
        <p:txBody>
          <a:bodyPr/>
          <a:lstStyle/>
          <a:p>
            <a:fld id="{8C16AB82-9A5A-374F-8160-9694430342A9}" type="slidenum">
              <a:rPr lang="en-US" smtClean="0"/>
              <a:pPr/>
              <a:t>48</a:t>
            </a:fld>
            <a:endParaRPr lang="en-US" dirty="0"/>
          </a:p>
        </p:txBody>
      </p:sp>
      <p:sp>
        <p:nvSpPr>
          <p:cNvPr id="4" name="Title 3"/>
          <p:cNvSpPr>
            <a:spLocks noGrp="1"/>
          </p:cNvSpPr>
          <p:nvPr>
            <p:ph type="title"/>
          </p:nvPr>
        </p:nvSpPr>
        <p:spPr/>
        <p:txBody>
          <a:bodyPr/>
          <a:lstStyle/>
          <a:p>
            <a:r>
              <a:rPr lang="en-US" dirty="0" smtClean="0"/>
              <a:t>Team care: Bellin Health System</a:t>
            </a:r>
            <a:endParaRPr lang="en-US" dirty="0"/>
          </a:p>
        </p:txBody>
      </p:sp>
    </p:spTree>
    <p:extLst>
      <p:ext uri="{BB962C8B-B14F-4D97-AF65-F5344CB8AC3E}">
        <p14:creationId xmlns:p14="http://schemas.microsoft.com/office/powerpoint/2010/main" val="26541590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dirty="0" smtClean="0"/>
              <a:t>Care model</a:t>
            </a:r>
          </a:p>
          <a:p>
            <a:r>
              <a:rPr lang="en-US" dirty="0" smtClean="0"/>
              <a:t>3 Physician partners: 2 MD</a:t>
            </a:r>
          </a:p>
          <a:p>
            <a:pPr lvl="1"/>
            <a:r>
              <a:rPr lang="en-US" dirty="0" smtClean="0"/>
              <a:t>Physician partners are pre-med or pre-nursing students or recent grads of health programs</a:t>
            </a:r>
          </a:p>
          <a:p>
            <a:r>
              <a:rPr lang="en-US" dirty="0" smtClean="0"/>
              <a:t>LVN or MA performs rooming and discharge responsibilities</a:t>
            </a:r>
          </a:p>
          <a:p>
            <a:r>
              <a:rPr lang="en-US" dirty="0" smtClean="0"/>
              <a:t>Impressive time savings per 4-hour clinic session</a:t>
            </a:r>
          </a:p>
          <a:p>
            <a:pPr lvl="1"/>
            <a:r>
              <a:rPr lang="en-US" dirty="0" smtClean="0"/>
              <a:t>28.2 minutes in geriatrics</a:t>
            </a:r>
          </a:p>
          <a:p>
            <a:pPr lvl="1"/>
            <a:r>
              <a:rPr lang="en-US" dirty="0" smtClean="0"/>
              <a:t>40 minutes in internal medicine</a:t>
            </a:r>
          </a:p>
          <a:p>
            <a:r>
              <a:rPr lang="en-US" dirty="0" smtClean="0"/>
              <a:t>Increased patient satisfaction</a:t>
            </a:r>
          </a:p>
          <a:p>
            <a:endParaRPr lang="en-US" dirty="0"/>
          </a:p>
        </p:txBody>
      </p:sp>
      <p:sp>
        <p:nvSpPr>
          <p:cNvPr id="2" name="Slide Number Placeholder 1"/>
          <p:cNvSpPr>
            <a:spLocks noGrp="1"/>
          </p:cNvSpPr>
          <p:nvPr>
            <p:ph type="sldNum" sz="quarter" idx="10"/>
          </p:nvPr>
        </p:nvSpPr>
        <p:spPr/>
        <p:txBody>
          <a:bodyPr/>
          <a:lstStyle/>
          <a:p>
            <a:fld id="{8C16AB82-9A5A-374F-8160-9694430342A9}" type="slidenum">
              <a:rPr lang="en-US" smtClean="0"/>
              <a:pPr/>
              <a:t>49</a:t>
            </a:fld>
            <a:endParaRPr lang="en-US" dirty="0"/>
          </a:p>
        </p:txBody>
      </p:sp>
      <p:sp>
        <p:nvSpPr>
          <p:cNvPr id="4" name="Title 3"/>
          <p:cNvSpPr>
            <a:spLocks noGrp="1"/>
          </p:cNvSpPr>
          <p:nvPr>
            <p:ph type="title"/>
          </p:nvPr>
        </p:nvSpPr>
        <p:spPr/>
        <p:txBody>
          <a:bodyPr/>
          <a:lstStyle/>
          <a:p>
            <a:r>
              <a:rPr lang="en-US" dirty="0" smtClean="0"/>
              <a:t>Team care: UCLA Geriatrics &amp; Internal Medicine</a:t>
            </a:r>
            <a:endParaRPr lang="en-US" dirty="0"/>
          </a:p>
        </p:txBody>
      </p:sp>
      <p:sp>
        <p:nvSpPr>
          <p:cNvPr id="6" name="TextBox 5"/>
          <p:cNvSpPr txBox="1"/>
          <p:nvPr/>
        </p:nvSpPr>
        <p:spPr>
          <a:xfrm>
            <a:off x="565002" y="4460551"/>
            <a:ext cx="7535810" cy="430887"/>
          </a:xfrm>
          <a:prstGeom prst="rect">
            <a:avLst/>
          </a:prstGeom>
          <a:noFill/>
        </p:spPr>
        <p:txBody>
          <a:bodyPr wrap="square" rtlCol="0">
            <a:spAutoFit/>
          </a:bodyPr>
          <a:lstStyle/>
          <a:p>
            <a:r>
              <a:rPr lang="en-US" sz="1100" dirty="0"/>
              <a:t>Reuben DB, Knudsen J, Senelick W, Glazier E, Koretz BK. The Effect of a Physician Partner Program on Physician Efficiency and Patient Satisfaction. </a:t>
            </a:r>
            <a:r>
              <a:rPr lang="en-US" sz="1100" i="1" dirty="0"/>
              <a:t>JAMA Intern Med. </a:t>
            </a:r>
            <a:r>
              <a:rPr lang="en-US" sz="1100" dirty="0"/>
              <a:t>2014;174(7):1190-1193.</a:t>
            </a:r>
          </a:p>
        </p:txBody>
      </p:sp>
    </p:spTree>
    <p:extLst>
      <p:ext uri="{BB962C8B-B14F-4D97-AF65-F5344CB8AC3E}">
        <p14:creationId xmlns:p14="http://schemas.microsoft.com/office/powerpoint/2010/main" val="783333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EHR</a:t>
            </a:r>
          </a:p>
          <a:p>
            <a:r>
              <a:rPr lang="en-US" dirty="0" smtClean="0"/>
              <a:t>Increasing administrative tasks</a:t>
            </a:r>
          </a:p>
          <a:p>
            <a:pPr lvl="1"/>
            <a:r>
              <a:rPr lang="en-US" dirty="0" smtClean="0"/>
              <a:t>Two hours in documentation tasks </a:t>
            </a:r>
            <a:r>
              <a:rPr lang="en-US" i="1" dirty="0" smtClean="0"/>
              <a:t>in clinic </a:t>
            </a:r>
            <a:r>
              <a:rPr lang="en-US" dirty="0" smtClean="0"/>
              <a:t>for every 1 hour face to face patient care time AND 1-2 hours at home each night</a:t>
            </a:r>
          </a:p>
          <a:p>
            <a:r>
              <a:rPr lang="en-US" dirty="0" smtClean="0"/>
              <a:t>Front-line care</a:t>
            </a:r>
          </a:p>
          <a:p>
            <a:pPr lvl="1"/>
            <a:r>
              <a:rPr lang="en-US" dirty="0" smtClean="0"/>
              <a:t>Emergency medicine</a:t>
            </a:r>
          </a:p>
          <a:p>
            <a:pPr lvl="1"/>
            <a:r>
              <a:rPr lang="en-US" dirty="0" smtClean="0"/>
              <a:t>Primary care specialties</a:t>
            </a:r>
          </a:p>
          <a:p>
            <a:r>
              <a:rPr lang="en-US" dirty="0" smtClean="0"/>
              <a:t>Increasing regulatory burdens</a:t>
            </a:r>
          </a:p>
          <a:p>
            <a:r>
              <a:rPr lang="en-US" dirty="0" smtClean="0"/>
              <a:t>Uncertainty about future</a:t>
            </a:r>
          </a:p>
          <a:p>
            <a:endParaRPr lang="en-US" dirty="0"/>
          </a:p>
        </p:txBody>
      </p:sp>
      <p:sp>
        <p:nvSpPr>
          <p:cNvPr id="3" name="Slide Number Placeholder 2"/>
          <p:cNvSpPr>
            <a:spLocks noGrp="1"/>
          </p:cNvSpPr>
          <p:nvPr>
            <p:ph type="sldNum" sz="quarter" idx="10"/>
          </p:nvPr>
        </p:nvSpPr>
        <p:spPr/>
        <p:txBody>
          <a:bodyPr/>
          <a:lstStyle/>
          <a:p>
            <a:fld id="{8C16AB82-9A5A-374F-8160-9694430342A9}" type="slidenum">
              <a:rPr lang="en-US" smtClean="0"/>
              <a:pPr/>
              <a:t>5</a:t>
            </a:fld>
            <a:endParaRPr lang="en-US" dirty="0"/>
          </a:p>
        </p:txBody>
      </p:sp>
      <p:sp>
        <p:nvSpPr>
          <p:cNvPr id="4" name="Title 3"/>
          <p:cNvSpPr>
            <a:spLocks noGrp="1"/>
          </p:cNvSpPr>
          <p:nvPr>
            <p:ph type="title"/>
          </p:nvPr>
        </p:nvSpPr>
        <p:spPr/>
        <p:txBody>
          <a:bodyPr/>
          <a:lstStyle/>
          <a:p>
            <a:r>
              <a:rPr lang="en-US" dirty="0" smtClean="0"/>
              <a:t>Causes of physician burnout</a:t>
            </a:r>
            <a:endParaRPr lang="en-US" dirty="0"/>
          </a:p>
        </p:txBody>
      </p:sp>
      <p:sp>
        <p:nvSpPr>
          <p:cNvPr id="5" name="TextBox 4"/>
          <p:cNvSpPr txBox="1"/>
          <p:nvPr/>
        </p:nvSpPr>
        <p:spPr>
          <a:xfrm>
            <a:off x="0" y="4416180"/>
            <a:ext cx="8189274" cy="738664"/>
          </a:xfrm>
          <a:prstGeom prst="rect">
            <a:avLst/>
          </a:prstGeom>
          <a:noFill/>
        </p:spPr>
        <p:txBody>
          <a:bodyPr wrap="square" rtlCol="0">
            <a:spAutoFit/>
          </a:bodyPr>
          <a:lstStyle/>
          <a:p>
            <a:r>
              <a:rPr lang="en-US" sz="1400" dirty="0" smtClean="0"/>
              <a:t>Sinsky, et al. </a:t>
            </a:r>
            <a:r>
              <a:rPr lang="en-US" sz="1400" dirty="0"/>
              <a:t>Allocation of Physician Time in Ambulatory Practice: A Time and Motion Study in 4 </a:t>
            </a:r>
            <a:r>
              <a:rPr lang="en-US" sz="1400" dirty="0" smtClean="0"/>
              <a:t>Specialties. </a:t>
            </a:r>
            <a:r>
              <a:rPr lang="en-US" sz="1400" i="1" dirty="0" smtClean="0"/>
              <a:t>Annals Int Med </a:t>
            </a:r>
            <a:r>
              <a:rPr lang="en-US" sz="1400" dirty="0"/>
              <a:t>2016. </a:t>
            </a:r>
            <a:r>
              <a:rPr lang="en-US" sz="1400" dirty="0" smtClean="0"/>
              <a:t>[Epub </a:t>
            </a:r>
            <a:r>
              <a:rPr lang="en-US" sz="1400" dirty="0"/>
              <a:t>ahead of print 6 September </a:t>
            </a:r>
            <a:r>
              <a:rPr lang="en-US" sz="1400" dirty="0" smtClean="0"/>
              <a:t>2016] </a:t>
            </a:r>
            <a:r>
              <a:rPr lang="en-US" sz="1400" dirty="0"/>
              <a:t>doi:10.7326/M16-0961 </a:t>
            </a:r>
          </a:p>
          <a:p>
            <a:r>
              <a:rPr lang="en-US" sz="1400" dirty="0" smtClean="0"/>
              <a:t> </a:t>
            </a:r>
            <a:endParaRPr lang="en-US" sz="1400" dirty="0"/>
          </a:p>
        </p:txBody>
      </p:sp>
    </p:spTree>
    <p:extLst>
      <p:ext uri="{BB962C8B-B14F-4D97-AF65-F5344CB8AC3E}">
        <p14:creationId xmlns:p14="http://schemas.microsoft.com/office/powerpoint/2010/main" val="3405141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23057" y="978793"/>
            <a:ext cx="7828596" cy="3226379"/>
          </a:xfrm>
        </p:spPr>
        <p:txBody>
          <a:bodyPr>
            <a:noAutofit/>
          </a:bodyPr>
          <a:lstStyle/>
          <a:p>
            <a:pPr marL="0" indent="0">
              <a:buNone/>
            </a:pPr>
            <a:r>
              <a:rPr lang="en-US" sz="2800" dirty="0" smtClean="0"/>
              <a:t>I get to look at my patients and talk with them again. We’re reconnecting…</a:t>
            </a:r>
            <a:endParaRPr lang="en-US" sz="1400" dirty="0" smtClean="0"/>
          </a:p>
          <a:p>
            <a:pPr marL="0" indent="0">
              <a:buNone/>
            </a:pPr>
            <a:r>
              <a:rPr lang="en-US" sz="2800" dirty="0" smtClean="0"/>
              <a:t>	Our patient satisfaction numbers are up, our quality metrics have improved, our nurses are contributing more and I am going home an hour earlier to be with my family.</a:t>
            </a:r>
          </a:p>
        </p:txBody>
      </p:sp>
      <p:sp>
        <p:nvSpPr>
          <p:cNvPr id="2" name="Slide Number Placeholder 1"/>
          <p:cNvSpPr>
            <a:spLocks noGrp="1"/>
          </p:cNvSpPr>
          <p:nvPr>
            <p:ph type="sldNum" sz="quarter" idx="10"/>
          </p:nvPr>
        </p:nvSpPr>
        <p:spPr/>
        <p:txBody>
          <a:bodyPr/>
          <a:lstStyle/>
          <a:p>
            <a:fld id="{8C16AB82-9A5A-374F-8160-9694430342A9}" type="slidenum">
              <a:rPr lang="en-US" smtClean="0"/>
              <a:pPr/>
              <a:t>50</a:t>
            </a:fld>
            <a:endParaRPr lang="en-US" dirty="0"/>
          </a:p>
        </p:txBody>
      </p:sp>
      <p:sp>
        <p:nvSpPr>
          <p:cNvPr id="7" name="TextBox 6"/>
          <p:cNvSpPr txBox="1"/>
          <p:nvPr/>
        </p:nvSpPr>
        <p:spPr>
          <a:xfrm>
            <a:off x="1661375" y="3921835"/>
            <a:ext cx="4726545" cy="584775"/>
          </a:xfrm>
          <a:prstGeom prst="rect">
            <a:avLst/>
          </a:prstGeom>
          <a:noFill/>
        </p:spPr>
        <p:txBody>
          <a:bodyPr wrap="square" rtlCol="0">
            <a:spAutoFit/>
          </a:bodyPr>
          <a:lstStyle/>
          <a:p>
            <a:pPr marL="0" lvl="1" algn="r"/>
            <a:r>
              <a:rPr lang="en-US" sz="1600" b="1" dirty="0">
                <a:solidFill>
                  <a:srgbClr val="009DDC"/>
                </a:solidFill>
                <a:latin typeface="Roboto Slab Bold"/>
                <a:ea typeface="MS PGothic" pitchFamily="34" charset="-128"/>
                <a:cs typeface="Roboto Slab Bold"/>
              </a:rPr>
              <a:t>Amy Haupert, </a:t>
            </a:r>
            <a:r>
              <a:rPr lang="en-US" sz="1600" b="1" dirty="0" smtClean="0">
                <a:solidFill>
                  <a:srgbClr val="009DDC"/>
                </a:solidFill>
                <a:latin typeface="Roboto Slab Bold"/>
                <a:ea typeface="MS PGothic" pitchFamily="34" charset="-128"/>
                <a:cs typeface="Roboto Slab Bold"/>
              </a:rPr>
              <a:t>MD, Family </a:t>
            </a:r>
            <a:r>
              <a:rPr lang="en-US" sz="1600" b="1" dirty="0">
                <a:solidFill>
                  <a:srgbClr val="009DDC"/>
                </a:solidFill>
                <a:latin typeface="Roboto Slab Bold"/>
                <a:ea typeface="MS PGothic" pitchFamily="34" charset="-128"/>
                <a:cs typeface="Roboto Slab Bold"/>
              </a:rPr>
              <a:t>Medicine, Allina Health Cambridge Clinic</a:t>
            </a:r>
            <a:endParaRPr lang="en-US" sz="1600" b="1" dirty="0">
              <a:solidFill>
                <a:srgbClr val="009DDC"/>
              </a:solidFill>
              <a:latin typeface="Roboto Slab Bold"/>
              <a:cs typeface="Roboto Slab Bold"/>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0951" y="3444378"/>
            <a:ext cx="918847" cy="1161424"/>
          </a:xfrm>
          <a:prstGeom prst="ellipse">
            <a:avLst/>
          </a:prstGeom>
          <a:noFill/>
          <a:ln w="25400">
            <a:no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439765" y="708337"/>
            <a:ext cx="607859" cy="1107996"/>
          </a:xfrm>
          <a:prstGeom prst="rect">
            <a:avLst/>
          </a:prstGeom>
          <a:noFill/>
        </p:spPr>
        <p:txBody>
          <a:bodyPr wrap="none" rtlCol="0">
            <a:spAutoFit/>
          </a:bodyPr>
          <a:lstStyle/>
          <a:p>
            <a:r>
              <a:rPr lang="en-US" sz="6600" dirty="0" smtClean="0">
                <a:solidFill>
                  <a:srgbClr val="009DDC"/>
                </a:solidFill>
                <a:latin typeface="Arial Black" panose="020B0A04020102020204" pitchFamily="34" charset="0"/>
              </a:rPr>
              <a:t>“</a:t>
            </a:r>
            <a:endParaRPr lang="en-US" sz="6600" dirty="0">
              <a:solidFill>
                <a:srgbClr val="009DDC"/>
              </a:solidFill>
              <a:latin typeface="Arial Black" panose="020B0A04020102020204" pitchFamily="34" charset="0"/>
            </a:endParaRPr>
          </a:p>
        </p:txBody>
      </p:sp>
      <p:sp>
        <p:nvSpPr>
          <p:cNvPr id="10" name="TextBox 9"/>
          <p:cNvSpPr txBox="1"/>
          <p:nvPr/>
        </p:nvSpPr>
        <p:spPr>
          <a:xfrm>
            <a:off x="5313376" y="3033005"/>
            <a:ext cx="607859" cy="1107996"/>
          </a:xfrm>
          <a:prstGeom prst="rect">
            <a:avLst/>
          </a:prstGeom>
          <a:noFill/>
        </p:spPr>
        <p:txBody>
          <a:bodyPr wrap="none" rtlCol="0">
            <a:spAutoFit/>
          </a:bodyPr>
          <a:lstStyle/>
          <a:p>
            <a:r>
              <a:rPr lang="en-US" sz="6600" dirty="0" smtClean="0">
                <a:solidFill>
                  <a:srgbClr val="009DDC"/>
                </a:solidFill>
                <a:latin typeface="Arial Black" panose="020B0A04020102020204" pitchFamily="34" charset="0"/>
              </a:rPr>
              <a:t>”</a:t>
            </a:r>
            <a:endParaRPr lang="en-US" sz="6600" dirty="0">
              <a:solidFill>
                <a:srgbClr val="009DDC"/>
              </a:solidFill>
              <a:latin typeface="Arial Black" panose="020B0A04020102020204" pitchFamily="34" charset="0"/>
            </a:endParaRPr>
          </a:p>
        </p:txBody>
      </p:sp>
    </p:spTree>
    <p:extLst>
      <p:ext uri="{BB962C8B-B14F-4D97-AF65-F5344CB8AC3E}">
        <p14:creationId xmlns:p14="http://schemas.microsoft.com/office/powerpoint/2010/main" val="31979463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16AB82-9A5A-374F-8160-9694430342A9}" type="slidenum">
              <a:rPr lang="en-US" smtClean="0"/>
              <a:pPr/>
              <a:t>51</a:t>
            </a:fld>
            <a:endParaRPr lang="en-US" dirty="0"/>
          </a:p>
        </p:txBody>
      </p:sp>
      <p:sp>
        <p:nvSpPr>
          <p:cNvPr id="4" name="Title 3"/>
          <p:cNvSpPr>
            <a:spLocks noGrp="1"/>
          </p:cNvSpPr>
          <p:nvPr>
            <p:ph type="title"/>
          </p:nvPr>
        </p:nvSpPr>
        <p:spPr/>
        <p:txBody>
          <a:bodyPr/>
          <a:lstStyle/>
          <a:p>
            <a:r>
              <a:rPr lang="en-US" dirty="0" smtClean="0"/>
              <a:t>Making the business case</a:t>
            </a:r>
            <a:endParaRPr lang="en-US" dirty="0"/>
          </a:p>
        </p:txBody>
      </p:sp>
      <p:pic>
        <p:nvPicPr>
          <p:cNvPr id="6" name="Picture 5" descr="Screen Shot 2015-05-24 at 11.11.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06" y="1013358"/>
            <a:ext cx="6858457" cy="4138852"/>
          </a:xfrm>
          <a:prstGeom prst="rect">
            <a:avLst/>
          </a:prstGeom>
        </p:spPr>
      </p:pic>
    </p:spTree>
    <p:extLst>
      <p:ext uri="{BB962C8B-B14F-4D97-AF65-F5344CB8AC3E}">
        <p14:creationId xmlns:p14="http://schemas.microsoft.com/office/powerpoint/2010/main" val="22005961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16AB82-9A5A-374F-8160-9694430342A9}" type="slidenum">
              <a:rPr lang="en-US" smtClean="0"/>
              <a:pPr/>
              <a:t>52</a:t>
            </a:fld>
            <a:endParaRPr lang="en-US" dirty="0"/>
          </a:p>
        </p:txBody>
      </p:sp>
      <p:sp>
        <p:nvSpPr>
          <p:cNvPr id="3" name="Title 2"/>
          <p:cNvSpPr>
            <a:spLocks noGrp="1"/>
          </p:cNvSpPr>
          <p:nvPr>
            <p:ph type="title"/>
          </p:nvPr>
        </p:nvSpPr>
        <p:spPr>
          <a:xfrm>
            <a:off x="176019" y="1576388"/>
            <a:ext cx="6169363" cy="2006600"/>
          </a:xfrm>
        </p:spPr>
        <p:txBody>
          <a:bodyPr/>
          <a:lstStyle/>
          <a:p>
            <a:r>
              <a:rPr lang="en-US" dirty="0" smtClean="0"/>
              <a:t>Clinician Leadership in Practice Operations</a:t>
            </a:r>
            <a:endParaRPr lang="en-US" dirty="0"/>
          </a:p>
        </p:txBody>
      </p:sp>
    </p:spTree>
    <p:extLst>
      <p:ext uri="{BB962C8B-B14F-4D97-AF65-F5344CB8AC3E}">
        <p14:creationId xmlns:p14="http://schemas.microsoft.com/office/powerpoint/2010/main" val="7417154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64586" y="920054"/>
            <a:ext cx="7828596" cy="3866692"/>
          </a:xfrm>
        </p:spPr>
        <p:txBody>
          <a:bodyPr>
            <a:normAutofit lnSpcReduction="10000"/>
          </a:bodyPr>
          <a:lstStyle/>
          <a:p>
            <a:r>
              <a:rPr lang="en-US" dirty="0" smtClean="0"/>
              <a:t>Tsunami of work that requires heavy clinician engagement</a:t>
            </a:r>
          </a:p>
          <a:p>
            <a:pPr lvl="1"/>
            <a:r>
              <a:rPr lang="en-US" dirty="0"/>
              <a:t>Quality</a:t>
            </a:r>
          </a:p>
          <a:p>
            <a:pPr lvl="2"/>
            <a:r>
              <a:rPr lang="en-US" dirty="0"/>
              <a:t>Prioritizing with teams</a:t>
            </a:r>
          </a:p>
          <a:p>
            <a:pPr lvl="1"/>
            <a:r>
              <a:rPr lang="en-US" dirty="0"/>
              <a:t>Cost</a:t>
            </a:r>
          </a:p>
          <a:p>
            <a:pPr lvl="2"/>
            <a:r>
              <a:rPr lang="en-US" dirty="0"/>
              <a:t>Who is prescribing the next test, medications, recommending hospitalization versus close outpatient treatment?</a:t>
            </a:r>
          </a:p>
          <a:p>
            <a:pPr lvl="1"/>
            <a:r>
              <a:rPr lang="en-US" dirty="0"/>
              <a:t>Patient Experience</a:t>
            </a:r>
          </a:p>
          <a:p>
            <a:pPr lvl="2"/>
            <a:r>
              <a:rPr lang="en-US" dirty="0"/>
              <a:t>Often a poor office experience can be “overcome” by an excellent clinical encounter and vice versa, no matter how well the practice is run, with a poor clinician experience, patients will not rate the overall experience </a:t>
            </a:r>
            <a:r>
              <a:rPr lang="en-US" dirty="0" smtClean="0"/>
              <a:t>highly</a:t>
            </a:r>
          </a:p>
          <a:p>
            <a:r>
              <a:rPr lang="en-US" dirty="0" smtClean="0"/>
              <a:t>Team Sport/ System Property, but…</a:t>
            </a:r>
          </a:p>
          <a:p>
            <a:pPr lvl="1"/>
            <a:r>
              <a:rPr lang="en-US" dirty="0" smtClean="0"/>
              <a:t>Clinicians </a:t>
            </a:r>
            <a:r>
              <a:rPr lang="en-US" dirty="0"/>
              <a:t>can promote or actively sink any clinical </a:t>
            </a:r>
            <a:r>
              <a:rPr lang="en-US" dirty="0" smtClean="0"/>
              <a:t>initiative</a:t>
            </a:r>
          </a:p>
          <a:p>
            <a:pPr lvl="1"/>
            <a:r>
              <a:rPr lang="en-US" dirty="0" smtClean="0"/>
              <a:t>All are informal leaders in their practice whether in any formal leadership role</a:t>
            </a:r>
            <a:endParaRPr lang="en-US" dirty="0"/>
          </a:p>
          <a:p>
            <a:pPr lvl="1"/>
            <a:endParaRPr lang="en-US" dirty="0" smtClean="0"/>
          </a:p>
          <a:p>
            <a:pPr lvl="1"/>
            <a:endParaRPr lang="en-US" dirty="0" smtClean="0"/>
          </a:p>
        </p:txBody>
      </p:sp>
      <p:sp>
        <p:nvSpPr>
          <p:cNvPr id="2" name="Slide Number Placeholder 1"/>
          <p:cNvSpPr>
            <a:spLocks noGrp="1"/>
          </p:cNvSpPr>
          <p:nvPr>
            <p:ph type="sldNum" sz="quarter" idx="10"/>
          </p:nvPr>
        </p:nvSpPr>
        <p:spPr/>
        <p:txBody>
          <a:bodyPr/>
          <a:lstStyle/>
          <a:p>
            <a:fld id="{8C16AB82-9A5A-374F-8160-9694430342A9}" type="slidenum">
              <a:rPr lang="en-US" smtClean="0"/>
              <a:pPr/>
              <a:t>53</a:t>
            </a:fld>
            <a:endParaRPr lang="en-US" dirty="0"/>
          </a:p>
        </p:txBody>
      </p:sp>
      <p:sp>
        <p:nvSpPr>
          <p:cNvPr id="4" name="Title 3"/>
          <p:cNvSpPr>
            <a:spLocks noGrp="1"/>
          </p:cNvSpPr>
          <p:nvPr>
            <p:ph type="title"/>
          </p:nvPr>
        </p:nvSpPr>
        <p:spPr/>
        <p:txBody>
          <a:bodyPr/>
          <a:lstStyle/>
          <a:p>
            <a:r>
              <a:rPr lang="en-US" dirty="0" smtClean="0"/>
              <a:t>Physician Leadership</a:t>
            </a:r>
            <a:endParaRPr lang="en-US" dirty="0"/>
          </a:p>
        </p:txBody>
      </p:sp>
    </p:spTree>
    <p:extLst>
      <p:ext uri="{BB962C8B-B14F-4D97-AF65-F5344CB8AC3E}">
        <p14:creationId xmlns:p14="http://schemas.microsoft.com/office/powerpoint/2010/main" val="31456329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Partners Physician and Administrative Partner to Co-Lead clinical area</a:t>
            </a:r>
          </a:p>
        </p:txBody>
      </p:sp>
      <p:sp>
        <p:nvSpPr>
          <p:cNvPr id="3" name="Slide Number Placeholder 2"/>
          <p:cNvSpPr>
            <a:spLocks noGrp="1"/>
          </p:cNvSpPr>
          <p:nvPr>
            <p:ph type="sldNum" sz="quarter" idx="10"/>
          </p:nvPr>
        </p:nvSpPr>
        <p:spPr/>
        <p:txBody>
          <a:bodyPr/>
          <a:lstStyle/>
          <a:p>
            <a:fld id="{8C16AB82-9A5A-374F-8160-9694430342A9}" type="slidenum">
              <a:rPr lang="en-US" smtClean="0"/>
              <a:pPr/>
              <a:t>54</a:t>
            </a:fld>
            <a:endParaRPr lang="en-US" dirty="0"/>
          </a:p>
        </p:txBody>
      </p:sp>
      <p:sp>
        <p:nvSpPr>
          <p:cNvPr id="4" name="Title 3"/>
          <p:cNvSpPr>
            <a:spLocks noGrp="1"/>
          </p:cNvSpPr>
          <p:nvPr>
            <p:ph type="title"/>
          </p:nvPr>
        </p:nvSpPr>
        <p:spPr/>
        <p:txBody>
          <a:bodyPr/>
          <a:lstStyle/>
          <a:p>
            <a:r>
              <a:rPr lang="en-US" dirty="0" smtClean="0"/>
              <a:t>Dyad Leadership Model</a:t>
            </a:r>
            <a:endParaRPr lang="en-US" dirty="0"/>
          </a:p>
        </p:txBody>
      </p:sp>
      <p:graphicFrame>
        <p:nvGraphicFramePr>
          <p:cNvPr id="5" name="Diagram 4"/>
          <p:cNvGraphicFramePr/>
          <p:nvPr>
            <p:extLst>
              <p:ext uri="{D42A27DB-BD31-4B8C-83A1-F6EECF244321}">
                <p14:modId xmlns:p14="http://schemas.microsoft.com/office/powerpoint/2010/main" val="1769801086"/>
              </p:ext>
            </p:extLst>
          </p:nvPr>
        </p:nvGraphicFramePr>
        <p:xfrm>
          <a:off x="1586345" y="1579418"/>
          <a:ext cx="6213763" cy="3591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4274127" y="2473035"/>
            <a:ext cx="1233055" cy="1631216"/>
          </a:xfrm>
          <a:prstGeom prst="rect">
            <a:avLst/>
          </a:prstGeom>
          <a:noFill/>
        </p:spPr>
        <p:txBody>
          <a:bodyPr wrap="square" rtlCol="0">
            <a:spAutoFit/>
          </a:bodyPr>
          <a:lstStyle/>
          <a:p>
            <a:r>
              <a:rPr lang="en-US" sz="1600" b="1" dirty="0" smtClean="0"/>
              <a:t>Shared:</a:t>
            </a:r>
          </a:p>
          <a:p>
            <a:pPr marL="171450" indent="-171450">
              <a:buFont typeface="Arial" panose="020B0604020202020204" pitchFamily="34" charset="0"/>
              <a:buChar char="•"/>
            </a:pPr>
            <a:r>
              <a:rPr lang="en-US" sz="1200" dirty="0" smtClean="0"/>
              <a:t>Vision</a:t>
            </a:r>
          </a:p>
          <a:p>
            <a:pPr marL="171450" indent="-171450">
              <a:buFont typeface="Arial" panose="020B0604020202020204" pitchFamily="34" charset="0"/>
              <a:buChar char="•"/>
            </a:pPr>
            <a:r>
              <a:rPr lang="en-US" sz="1200" dirty="0" smtClean="0"/>
              <a:t>Mission</a:t>
            </a:r>
          </a:p>
          <a:p>
            <a:pPr marL="171450" indent="-171450">
              <a:buFont typeface="Arial" panose="020B0604020202020204" pitchFamily="34" charset="0"/>
              <a:buChar char="•"/>
            </a:pPr>
            <a:r>
              <a:rPr lang="en-US" sz="1200" dirty="0" smtClean="0"/>
              <a:t>Values</a:t>
            </a:r>
          </a:p>
          <a:p>
            <a:pPr marL="171450" indent="-171450">
              <a:buFont typeface="Arial" panose="020B0604020202020204" pitchFamily="34" charset="0"/>
              <a:buChar char="•"/>
            </a:pPr>
            <a:r>
              <a:rPr lang="en-US" sz="1200" dirty="0" smtClean="0"/>
              <a:t>Culture</a:t>
            </a:r>
          </a:p>
          <a:p>
            <a:pPr marL="171450" indent="-171450">
              <a:buFont typeface="Arial" panose="020B0604020202020204" pitchFamily="34" charset="0"/>
              <a:buChar char="•"/>
            </a:pPr>
            <a:r>
              <a:rPr lang="en-US" sz="1200" dirty="0" smtClean="0"/>
              <a:t>Performance evaluation</a:t>
            </a:r>
          </a:p>
          <a:p>
            <a:pPr marL="171450" indent="-171450">
              <a:buFont typeface="Arial" panose="020B0604020202020204" pitchFamily="34" charset="0"/>
              <a:buChar char="•"/>
            </a:pPr>
            <a:r>
              <a:rPr lang="en-US" sz="1200" dirty="0" smtClean="0"/>
              <a:t>Strategy</a:t>
            </a:r>
            <a:endParaRPr lang="en-US" sz="1200" dirty="0"/>
          </a:p>
        </p:txBody>
      </p:sp>
      <p:sp>
        <p:nvSpPr>
          <p:cNvPr id="7" name="TextBox 6"/>
          <p:cNvSpPr txBox="1"/>
          <p:nvPr/>
        </p:nvSpPr>
        <p:spPr>
          <a:xfrm>
            <a:off x="103909" y="4405746"/>
            <a:ext cx="1808018" cy="553998"/>
          </a:xfrm>
          <a:prstGeom prst="rect">
            <a:avLst/>
          </a:prstGeom>
          <a:noFill/>
        </p:spPr>
        <p:txBody>
          <a:bodyPr wrap="square" rtlCol="0">
            <a:spAutoFit/>
          </a:bodyPr>
          <a:lstStyle/>
          <a:p>
            <a:r>
              <a:rPr lang="en-US" sz="1000" dirty="0" smtClean="0"/>
              <a:t>Adapted from Zismer, DK &amp; J Brueggemann</a:t>
            </a:r>
            <a:r>
              <a:rPr lang="en-US" sz="1000" dirty="0"/>
              <a:t>.</a:t>
            </a:r>
            <a:r>
              <a:rPr lang="en-US" sz="1000" dirty="0" smtClean="0"/>
              <a:t>  </a:t>
            </a:r>
            <a:r>
              <a:rPr lang="en-US" sz="1000" i="1" dirty="0" smtClean="0"/>
              <a:t>Phys Exec J.</a:t>
            </a:r>
            <a:r>
              <a:rPr lang="en-US" sz="1000" dirty="0" smtClean="0"/>
              <a:t> 2010 1: 14</a:t>
            </a:r>
            <a:endParaRPr lang="en-US" sz="1000" dirty="0"/>
          </a:p>
        </p:txBody>
      </p:sp>
    </p:spTree>
    <p:extLst>
      <p:ext uri="{BB962C8B-B14F-4D97-AF65-F5344CB8AC3E}">
        <p14:creationId xmlns:p14="http://schemas.microsoft.com/office/powerpoint/2010/main" val="41220542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Define general clinician needs</a:t>
            </a:r>
          </a:p>
          <a:p>
            <a:pPr lvl="1"/>
            <a:r>
              <a:rPr lang="en-US" dirty="0" smtClean="0"/>
              <a:t>Some degree of choice (Autonomy)</a:t>
            </a:r>
          </a:p>
          <a:p>
            <a:pPr lvl="1"/>
            <a:r>
              <a:rPr lang="en-US" dirty="0" smtClean="0"/>
              <a:t>Camaraderie (Social Connectedness)</a:t>
            </a:r>
          </a:p>
          <a:p>
            <a:pPr lvl="2"/>
            <a:r>
              <a:rPr lang="en-US" dirty="0" smtClean="0"/>
              <a:t>Program to connect clinicians over coffee/ lunch covered by the organization</a:t>
            </a:r>
          </a:p>
          <a:p>
            <a:pPr lvl="1"/>
            <a:r>
              <a:rPr lang="en-US" dirty="0" smtClean="0"/>
              <a:t>Opportunity for Excellence (Being part of something meaningful)</a:t>
            </a:r>
          </a:p>
          <a:p>
            <a:r>
              <a:rPr lang="en-US" dirty="0" smtClean="0"/>
              <a:t>Get there through</a:t>
            </a:r>
          </a:p>
          <a:p>
            <a:pPr lvl="1"/>
            <a:r>
              <a:rPr lang="en-US" dirty="0" smtClean="0"/>
              <a:t>Constructive Dyad Leadership Models</a:t>
            </a:r>
          </a:p>
          <a:p>
            <a:pPr lvl="1"/>
            <a:r>
              <a:rPr lang="en-US" dirty="0" smtClean="0"/>
              <a:t>Intentionally developing physician leaders</a:t>
            </a:r>
          </a:p>
          <a:p>
            <a:pPr lvl="1"/>
            <a:r>
              <a:rPr lang="en-US" dirty="0" smtClean="0"/>
              <a:t>Use of “Listen, Act, Develop” model</a:t>
            </a:r>
          </a:p>
        </p:txBody>
      </p:sp>
      <p:sp>
        <p:nvSpPr>
          <p:cNvPr id="3" name="Slide Number Placeholder 2"/>
          <p:cNvSpPr>
            <a:spLocks noGrp="1"/>
          </p:cNvSpPr>
          <p:nvPr>
            <p:ph type="sldNum" sz="quarter" idx="10"/>
          </p:nvPr>
        </p:nvSpPr>
        <p:spPr/>
        <p:txBody>
          <a:bodyPr/>
          <a:lstStyle/>
          <a:p>
            <a:fld id="{8C16AB82-9A5A-374F-8160-9694430342A9}" type="slidenum">
              <a:rPr lang="en-US" smtClean="0"/>
              <a:pPr/>
              <a:t>55</a:t>
            </a:fld>
            <a:endParaRPr lang="en-US" dirty="0"/>
          </a:p>
        </p:txBody>
      </p:sp>
      <p:sp>
        <p:nvSpPr>
          <p:cNvPr id="4" name="Title 3"/>
          <p:cNvSpPr>
            <a:spLocks noGrp="1"/>
          </p:cNvSpPr>
          <p:nvPr>
            <p:ph type="title"/>
          </p:nvPr>
        </p:nvSpPr>
        <p:spPr/>
        <p:txBody>
          <a:bodyPr/>
          <a:lstStyle/>
          <a:p>
            <a:r>
              <a:rPr lang="en-US" dirty="0" smtClean="0"/>
              <a:t>Low Burnout Organizations- Mayo Clinic Leadership Model</a:t>
            </a:r>
            <a:endParaRPr lang="en-US" dirty="0"/>
          </a:p>
        </p:txBody>
      </p:sp>
      <p:sp>
        <p:nvSpPr>
          <p:cNvPr id="5" name="TextBox 4"/>
          <p:cNvSpPr txBox="1"/>
          <p:nvPr/>
        </p:nvSpPr>
        <p:spPr>
          <a:xfrm>
            <a:off x="200891" y="4438237"/>
            <a:ext cx="8146472" cy="461665"/>
          </a:xfrm>
          <a:prstGeom prst="rect">
            <a:avLst/>
          </a:prstGeom>
          <a:noFill/>
        </p:spPr>
        <p:txBody>
          <a:bodyPr wrap="square" rtlCol="0">
            <a:spAutoFit/>
          </a:bodyPr>
          <a:lstStyle/>
          <a:p>
            <a:r>
              <a:rPr lang="en-US" sz="1200" dirty="0" smtClean="0"/>
              <a:t>Swensen S, et al. Physician – Organization Collaboration Reduces Physician Burnout and Promotes Engagement: The Mayo Clinic Experience. </a:t>
            </a:r>
            <a:r>
              <a:rPr lang="en-US" sz="1200" i="1" dirty="0" smtClean="0"/>
              <a:t>J Healthcare Mgmt. </a:t>
            </a:r>
            <a:r>
              <a:rPr lang="en-US" sz="1200" dirty="0" smtClean="0"/>
              <a:t> 2016 61:2</a:t>
            </a:r>
            <a:endParaRPr lang="en-US" sz="1200" dirty="0"/>
          </a:p>
        </p:txBody>
      </p:sp>
    </p:spTree>
    <p:extLst>
      <p:ext uri="{BB962C8B-B14F-4D97-AF65-F5344CB8AC3E}">
        <p14:creationId xmlns:p14="http://schemas.microsoft.com/office/powerpoint/2010/main" val="27183698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C16AB82-9A5A-374F-8160-9694430342A9}" type="slidenum">
              <a:rPr lang="en-US" smtClean="0"/>
              <a:pPr/>
              <a:t>56</a:t>
            </a:fld>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00659" y="477982"/>
            <a:ext cx="4692877" cy="4094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35526" y="4530436"/>
            <a:ext cx="7897091" cy="461665"/>
          </a:xfrm>
          <a:prstGeom prst="rect">
            <a:avLst/>
          </a:prstGeom>
          <a:noFill/>
        </p:spPr>
        <p:txBody>
          <a:bodyPr wrap="square" rtlCol="0">
            <a:spAutoFit/>
          </a:bodyPr>
          <a:lstStyle/>
          <a:p>
            <a:r>
              <a:rPr lang="en-US" sz="1200" dirty="0"/>
              <a:t>Swensen S, et al. Physician – Organization Collaboration Reduces Physician Burnout and Promotes Engagement: The Mayo Clinic Experience. </a:t>
            </a:r>
            <a:r>
              <a:rPr lang="en-US" sz="1200" i="1" dirty="0"/>
              <a:t>J Healthcare Mgmt. </a:t>
            </a:r>
            <a:r>
              <a:rPr lang="en-US" sz="1200" dirty="0"/>
              <a:t> 2016 61:2</a:t>
            </a:r>
          </a:p>
        </p:txBody>
      </p:sp>
    </p:spTree>
    <p:extLst>
      <p:ext uri="{BB962C8B-B14F-4D97-AF65-F5344CB8AC3E}">
        <p14:creationId xmlns:p14="http://schemas.microsoft.com/office/powerpoint/2010/main" val="12690339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Which of these Health System Opportunities are you thinking about implementing at your site (or another topic you have been considering)?</a:t>
            </a:r>
          </a:p>
          <a:p>
            <a:r>
              <a:rPr lang="en-US" dirty="0" smtClean="0"/>
              <a:t>What would be your next steps?</a:t>
            </a:r>
          </a:p>
          <a:p>
            <a:endParaRPr lang="en-US" dirty="0" smtClean="0"/>
          </a:p>
          <a:p>
            <a:r>
              <a:rPr lang="en-US" dirty="0" smtClean="0"/>
              <a:t>Think </a:t>
            </a:r>
            <a:r>
              <a:rPr lang="en-US" dirty="0"/>
              <a:t>for 1 minute then we will discuss at tables for 4 minutes</a:t>
            </a:r>
          </a:p>
          <a:p>
            <a:pPr marL="0" indent="0">
              <a:buNone/>
            </a:pPr>
            <a:r>
              <a:rPr lang="en-US" dirty="0" smtClean="0"/>
              <a:t>	</a:t>
            </a:r>
          </a:p>
          <a:p>
            <a:pPr marL="0" indent="0">
              <a:buNone/>
            </a:pPr>
            <a:r>
              <a:rPr lang="en-US" dirty="0"/>
              <a:t>	</a:t>
            </a:r>
            <a:r>
              <a:rPr lang="en-US" dirty="0" smtClean="0"/>
              <a:t>Team Documentation</a:t>
            </a:r>
          </a:p>
          <a:p>
            <a:pPr marL="0" indent="0">
              <a:buNone/>
            </a:pPr>
            <a:r>
              <a:rPr lang="en-US" dirty="0" smtClean="0"/>
              <a:t>	Clinician Leadership in Practice Operations</a:t>
            </a:r>
          </a:p>
        </p:txBody>
      </p:sp>
      <p:sp>
        <p:nvSpPr>
          <p:cNvPr id="2" name="Slide Number Placeholder 1"/>
          <p:cNvSpPr>
            <a:spLocks noGrp="1"/>
          </p:cNvSpPr>
          <p:nvPr>
            <p:ph type="sldNum" sz="quarter" idx="10"/>
          </p:nvPr>
        </p:nvSpPr>
        <p:spPr/>
        <p:txBody>
          <a:bodyPr/>
          <a:lstStyle/>
          <a:p>
            <a:fld id="{1A44D368-7D29-4C71-BD9E-2A2799E7857C}" type="slidenum">
              <a:rPr lang="en-US" smtClean="0"/>
              <a:pPr/>
              <a:t>57</a:t>
            </a:fld>
            <a:endParaRPr lang="en-US" dirty="0"/>
          </a:p>
        </p:txBody>
      </p:sp>
      <p:sp>
        <p:nvSpPr>
          <p:cNvPr id="3" name="Title 2"/>
          <p:cNvSpPr>
            <a:spLocks noGrp="1"/>
          </p:cNvSpPr>
          <p:nvPr>
            <p:ph type="title"/>
          </p:nvPr>
        </p:nvSpPr>
        <p:spPr/>
        <p:txBody>
          <a:bodyPr/>
          <a:lstStyle/>
          <a:p>
            <a:r>
              <a:rPr lang="en-US" dirty="0" smtClean="0"/>
              <a:t>Audience Participation Activity</a:t>
            </a:r>
            <a:endParaRPr lang="en-US" dirty="0"/>
          </a:p>
        </p:txBody>
      </p:sp>
    </p:spTree>
    <p:extLst>
      <p:ext uri="{BB962C8B-B14F-4D97-AF65-F5344CB8AC3E}">
        <p14:creationId xmlns:p14="http://schemas.microsoft.com/office/powerpoint/2010/main" val="32573230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C16AB82-9A5A-374F-8160-9694430342A9}" type="slidenum">
              <a:rPr lang="en-US" smtClean="0"/>
              <a:pPr/>
              <a:t>58</a:t>
            </a:fld>
            <a:endParaRPr lang="en-US" dirty="0"/>
          </a:p>
        </p:txBody>
      </p:sp>
      <p:sp>
        <p:nvSpPr>
          <p:cNvPr id="5" name="Title 4"/>
          <p:cNvSpPr>
            <a:spLocks noGrp="1"/>
          </p:cNvSpPr>
          <p:nvPr>
            <p:ph type="title"/>
          </p:nvPr>
        </p:nvSpPr>
        <p:spPr>
          <a:xfrm>
            <a:off x="176019" y="1576388"/>
            <a:ext cx="8457093" cy="2006600"/>
          </a:xfrm>
        </p:spPr>
        <p:txBody>
          <a:bodyPr>
            <a:normAutofit/>
          </a:bodyPr>
          <a:lstStyle/>
          <a:p>
            <a:r>
              <a:rPr lang="en-US" dirty="0" smtClean="0"/>
              <a:t>Community Interventions</a:t>
            </a:r>
            <a:br>
              <a:rPr lang="en-US" dirty="0" smtClean="0"/>
            </a:br>
            <a:r>
              <a:rPr lang="en-US" dirty="0" smtClean="0"/>
              <a:t>	Synchronized Prescription Renewal</a:t>
            </a:r>
            <a:br>
              <a:rPr lang="en-US" dirty="0" smtClean="0"/>
            </a:br>
            <a:r>
              <a:rPr lang="en-US" dirty="0" smtClean="0"/>
              <a:t>	Reimbursement for Asynchronous Care</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C16AB82-9A5A-374F-8160-9694430342A9}" type="slidenum">
              <a:rPr lang="en-US" smtClean="0"/>
              <a:pPr/>
              <a:t>59</a:t>
            </a:fld>
            <a:endParaRPr lang="en-US" dirty="0"/>
          </a:p>
        </p:txBody>
      </p:sp>
      <p:sp>
        <p:nvSpPr>
          <p:cNvPr id="5" name="Title 4"/>
          <p:cNvSpPr>
            <a:spLocks noGrp="1"/>
          </p:cNvSpPr>
          <p:nvPr>
            <p:ph type="title"/>
          </p:nvPr>
        </p:nvSpPr>
        <p:spPr>
          <a:xfrm>
            <a:off x="176019" y="1576388"/>
            <a:ext cx="4630597" cy="2006600"/>
          </a:xfrm>
        </p:spPr>
        <p:txBody>
          <a:bodyPr/>
          <a:lstStyle/>
          <a:p>
            <a:r>
              <a:rPr lang="en-US" dirty="0" smtClean="0"/>
              <a:t>Synchronized prescription </a:t>
            </a:r>
            <a:br>
              <a:rPr lang="en-US" dirty="0" smtClean="0"/>
            </a:br>
            <a:r>
              <a:rPr lang="en-US" dirty="0" smtClean="0"/>
              <a:t>renewal</a:t>
            </a:r>
            <a:endParaRPr lang="en-US" dirty="0"/>
          </a:p>
        </p:txBody>
      </p:sp>
    </p:spTree>
    <p:extLst>
      <p:ext uri="{BB962C8B-B14F-4D97-AF65-F5344CB8AC3E}">
        <p14:creationId xmlns:p14="http://schemas.microsoft.com/office/powerpoint/2010/main" val="1962836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nSpc>
                <a:spcPct val="90000"/>
              </a:lnSpc>
              <a:buFontTx/>
              <a:buNone/>
              <a:defRPr/>
            </a:pPr>
            <a:r>
              <a:rPr lang="en-US" sz="2000" dirty="0">
                <a:solidFill>
                  <a:srgbClr val="49AFEE"/>
                </a:solidFill>
                <a:latin typeface="Arial" pitchFamily="34" charset="0"/>
              </a:rPr>
              <a:t>Physician burnout …</a:t>
            </a:r>
          </a:p>
          <a:p>
            <a:pPr marL="457200" lvl="1" indent="-342900">
              <a:lnSpc>
                <a:spcPct val="90000"/>
              </a:lnSpc>
              <a:buFont typeface="Courier New" pitchFamily="49" charset="0"/>
              <a:buChar char="o"/>
              <a:defRPr/>
            </a:pPr>
            <a:r>
              <a:rPr lang="en-US" sz="2000" dirty="0">
                <a:solidFill>
                  <a:srgbClr val="DE564A"/>
                </a:solidFill>
                <a:latin typeface="Arial" pitchFamily="34" charset="0"/>
              </a:rPr>
              <a:t>↑ Mistakes </a:t>
            </a:r>
          </a:p>
          <a:p>
            <a:pPr marL="457200" lvl="1" indent="-342900">
              <a:lnSpc>
                <a:spcPct val="90000"/>
              </a:lnSpc>
              <a:buFont typeface="Courier New" pitchFamily="49" charset="0"/>
              <a:buChar char="o"/>
              <a:defRPr/>
            </a:pPr>
            <a:r>
              <a:rPr lang="en-US" sz="2000" dirty="0">
                <a:solidFill>
                  <a:srgbClr val="DE564A"/>
                </a:solidFill>
                <a:latin typeface="Arial" pitchFamily="34" charset="0"/>
              </a:rPr>
              <a:t>↓ Adherence</a:t>
            </a:r>
          </a:p>
          <a:p>
            <a:pPr marL="457200" lvl="1" indent="-342900">
              <a:lnSpc>
                <a:spcPct val="90000"/>
              </a:lnSpc>
              <a:buFont typeface="Courier New" pitchFamily="49" charset="0"/>
              <a:buChar char="o"/>
              <a:defRPr/>
            </a:pPr>
            <a:r>
              <a:rPr lang="en-US" sz="2000" dirty="0">
                <a:solidFill>
                  <a:srgbClr val="DE564A"/>
                </a:solidFill>
                <a:latin typeface="Arial" pitchFamily="34" charset="0"/>
              </a:rPr>
              <a:t>↓ Empathy</a:t>
            </a:r>
          </a:p>
          <a:p>
            <a:pPr marL="457200" lvl="1" indent="-342900">
              <a:lnSpc>
                <a:spcPct val="90000"/>
              </a:lnSpc>
              <a:buFont typeface="Courier New" pitchFamily="49" charset="0"/>
              <a:buChar char="o"/>
              <a:defRPr/>
            </a:pPr>
            <a:r>
              <a:rPr lang="en-US" sz="2000" dirty="0">
                <a:solidFill>
                  <a:srgbClr val="DE564A"/>
                </a:solidFill>
                <a:latin typeface="Arial" pitchFamily="34" charset="0"/>
              </a:rPr>
              <a:t>↓ Patient satisfaction</a:t>
            </a:r>
          </a:p>
          <a:p>
            <a:endParaRPr lang="en-US" dirty="0"/>
          </a:p>
        </p:txBody>
      </p:sp>
      <p:sp>
        <p:nvSpPr>
          <p:cNvPr id="3" name="Slide Number Placeholder 2"/>
          <p:cNvSpPr>
            <a:spLocks noGrp="1"/>
          </p:cNvSpPr>
          <p:nvPr>
            <p:ph type="sldNum" sz="quarter" idx="10"/>
          </p:nvPr>
        </p:nvSpPr>
        <p:spPr/>
        <p:txBody>
          <a:bodyPr/>
          <a:lstStyle/>
          <a:p>
            <a:fld id="{8C16AB82-9A5A-374F-8160-9694430342A9}" type="slidenum">
              <a:rPr lang="en-US" smtClean="0"/>
              <a:pPr/>
              <a:t>6</a:t>
            </a:fld>
            <a:endParaRPr lang="en-US" dirty="0"/>
          </a:p>
        </p:txBody>
      </p:sp>
      <p:sp>
        <p:nvSpPr>
          <p:cNvPr id="4" name="Title 3"/>
          <p:cNvSpPr>
            <a:spLocks noGrp="1"/>
          </p:cNvSpPr>
          <p:nvPr>
            <p:ph type="title"/>
          </p:nvPr>
        </p:nvSpPr>
        <p:spPr/>
        <p:txBody>
          <a:bodyPr/>
          <a:lstStyle/>
          <a:p>
            <a:r>
              <a:rPr lang="en-US" dirty="0" smtClean="0"/>
              <a:t>Impact of burnout on patients</a:t>
            </a:r>
            <a:endParaRPr lang="en-US" dirty="0"/>
          </a:p>
        </p:txBody>
      </p:sp>
    </p:spTree>
    <p:extLst>
      <p:ext uri="{BB962C8B-B14F-4D97-AF65-F5344CB8AC3E}">
        <p14:creationId xmlns:p14="http://schemas.microsoft.com/office/powerpoint/2010/main" val="8100180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I see patient October 20</a:t>
            </a:r>
            <a:r>
              <a:rPr lang="en-US" baseline="30000" dirty="0" smtClean="0"/>
              <a:t>th</a:t>
            </a:r>
            <a:r>
              <a:rPr lang="en-US" dirty="0" smtClean="0"/>
              <a:t> 2016 for annual physical</a:t>
            </a:r>
          </a:p>
          <a:p>
            <a:r>
              <a:rPr lang="en-US" dirty="0" smtClean="0"/>
              <a:t>Prescribe medication for 12 months</a:t>
            </a:r>
          </a:p>
          <a:p>
            <a:r>
              <a:rPr lang="en-US" dirty="0" smtClean="0"/>
              <a:t>Patient is “triggered” to make follow-up appointment (maybe) at 11 month mark when she notices she has no more refills OR</a:t>
            </a:r>
          </a:p>
          <a:p>
            <a:r>
              <a:rPr lang="en-US" dirty="0" smtClean="0"/>
              <a:t>At 1 year mark when she goes to pick up next month’s refill and is told by the pharmacy to contact office, prescription has run out</a:t>
            </a:r>
          </a:p>
          <a:p>
            <a:r>
              <a:rPr lang="en-US" dirty="0" smtClean="0"/>
              <a:t>Contact clinician or nurse to approve 1 month until annual exam scheduled</a:t>
            </a:r>
          </a:p>
          <a:p>
            <a:r>
              <a:rPr lang="en-US" dirty="0" smtClean="0"/>
              <a:t>Wastes time of:</a:t>
            </a:r>
          </a:p>
          <a:p>
            <a:pPr lvl="1"/>
            <a:r>
              <a:rPr lang="en-US" dirty="0" smtClean="0"/>
              <a:t>Patient</a:t>
            </a:r>
          </a:p>
          <a:p>
            <a:pPr lvl="1"/>
            <a:r>
              <a:rPr lang="en-US" dirty="0" smtClean="0"/>
              <a:t>Clinician</a:t>
            </a:r>
            <a:endParaRPr lang="en-US" dirty="0"/>
          </a:p>
          <a:p>
            <a:pPr lvl="1"/>
            <a:r>
              <a:rPr lang="en-US" dirty="0" smtClean="0"/>
              <a:t>Nurse</a:t>
            </a:r>
          </a:p>
          <a:p>
            <a:pPr lvl="1"/>
            <a:r>
              <a:rPr lang="en-US" dirty="0" smtClean="0"/>
              <a:t>Pharmacist</a:t>
            </a:r>
          </a:p>
        </p:txBody>
      </p:sp>
      <p:sp>
        <p:nvSpPr>
          <p:cNvPr id="3" name="Slide Number Placeholder 2"/>
          <p:cNvSpPr>
            <a:spLocks noGrp="1"/>
          </p:cNvSpPr>
          <p:nvPr>
            <p:ph type="sldNum" sz="quarter" idx="10"/>
          </p:nvPr>
        </p:nvSpPr>
        <p:spPr/>
        <p:txBody>
          <a:bodyPr/>
          <a:lstStyle/>
          <a:p>
            <a:fld id="{8C16AB82-9A5A-374F-8160-9694430342A9}" type="slidenum">
              <a:rPr lang="en-US" smtClean="0"/>
              <a:pPr/>
              <a:t>60</a:t>
            </a:fld>
            <a:endParaRPr lang="en-US" dirty="0"/>
          </a:p>
        </p:txBody>
      </p:sp>
      <p:sp>
        <p:nvSpPr>
          <p:cNvPr id="4" name="Title 3"/>
          <p:cNvSpPr>
            <a:spLocks noGrp="1"/>
          </p:cNvSpPr>
          <p:nvPr>
            <p:ph type="title"/>
          </p:nvPr>
        </p:nvSpPr>
        <p:spPr/>
        <p:txBody>
          <a:bodyPr/>
          <a:lstStyle/>
          <a:p>
            <a:r>
              <a:rPr lang="en-US" dirty="0" smtClean="0"/>
              <a:t>The Medication Renewal Cycle</a:t>
            </a:r>
            <a:endParaRPr lang="en-US" dirty="0"/>
          </a:p>
        </p:txBody>
      </p:sp>
    </p:spTree>
    <p:extLst>
      <p:ext uri="{BB962C8B-B14F-4D97-AF65-F5344CB8AC3E}">
        <p14:creationId xmlns:p14="http://schemas.microsoft.com/office/powerpoint/2010/main" val="697383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Board of Pharmacy in Iowa approved allowing a Prescription to be written for 15 months</a:t>
            </a:r>
          </a:p>
          <a:p>
            <a:r>
              <a:rPr lang="en-US" dirty="0" smtClean="0"/>
              <a:t>Allows the “wiggle room” for patients between annual exams the cushion to schedule without placing undue burden on clinical teams and pharmacies to approve these medications</a:t>
            </a:r>
          </a:p>
          <a:p>
            <a:r>
              <a:rPr lang="en-US" dirty="0" smtClean="0"/>
              <a:t>Combined with Visit Planning for next year’s Annual Exam, a powerful tool to create additional time within existing staffing</a:t>
            </a:r>
            <a:endParaRPr lang="en-US" dirty="0"/>
          </a:p>
        </p:txBody>
      </p:sp>
      <p:sp>
        <p:nvSpPr>
          <p:cNvPr id="3" name="Slide Number Placeholder 2"/>
          <p:cNvSpPr>
            <a:spLocks noGrp="1"/>
          </p:cNvSpPr>
          <p:nvPr>
            <p:ph type="sldNum" sz="quarter" idx="10"/>
          </p:nvPr>
        </p:nvSpPr>
        <p:spPr/>
        <p:txBody>
          <a:bodyPr/>
          <a:lstStyle/>
          <a:p>
            <a:fld id="{8C16AB82-9A5A-374F-8160-9694430342A9}" type="slidenum">
              <a:rPr lang="en-US" smtClean="0"/>
              <a:pPr/>
              <a:t>61</a:t>
            </a:fld>
            <a:endParaRPr lang="en-US" dirty="0"/>
          </a:p>
        </p:txBody>
      </p:sp>
      <p:sp>
        <p:nvSpPr>
          <p:cNvPr id="4" name="Title 3"/>
          <p:cNvSpPr>
            <a:spLocks noGrp="1"/>
          </p:cNvSpPr>
          <p:nvPr>
            <p:ph type="title"/>
          </p:nvPr>
        </p:nvSpPr>
        <p:spPr/>
        <p:txBody>
          <a:bodyPr/>
          <a:lstStyle/>
          <a:p>
            <a:r>
              <a:rPr lang="en-US" dirty="0" smtClean="0"/>
              <a:t>What is possible</a:t>
            </a:r>
            <a:endParaRPr lang="en-US" dirty="0"/>
          </a:p>
        </p:txBody>
      </p:sp>
    </p:spTree>
    <p:extLst>
      <p:ext uri="{BB962C8B-B14F-4D97-AF65-F5344CB8AC3E}">
        <p14:creationId xmlns:p14="http://schemas.microsoft.com/office/powerpoint/2010/main" val="38708491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9985" y="966129"/>
            <a:ext cx="7828596" cy="3388709"/>
          </a:xfrm>
        </p:spPr>
        <p:txBody>
          <a:bodyPr>
            <a:normAutofit/>
          </a:bodyPr>
          <a:lstStyle/>
          <a:p>
            <a:r>
              <a:rPr lang="en-US" sz="2400" dirty="0" smtClean="0">
                <a:solidFill>
                  <a:srgbClr val="000000"/>
                </a:solidFill>
                <a:latin typeface="Roboto Slab Bold"/>
              </a:rPr>
              <a:t>Physician </a:t>
            </a:r>
            <a:r>
              <a:rPr lang="en-US" sz="2400" dirty="0">
                <a:solidFill>
                  <a:srgbClr val="000000"/>
                </a:solidFill>
                <a:latin typeface="Roboto Slab Bold"/>
              </a:rPr>
              <a:t>time</a:t>
            </a:r>
          </a:p>
          <a:p>
            <a:pPr lvl="1"/>
            <a:r>
              <a:rPr lang="en-US" sz="2400" dirty="0">
                <a:solidFill>
                  <a:srgbClr val="000000"/>
                </a:solidFill>
                <a:latin typeface="Roboto Slab Bold"/>
              </a:rPr>
              <a:t>0.5 hour/day</a:t>
            </a:r>
          </a:p>
          <a:p>
            <a:pPr marL="457200" lvl="1" indent="0">
              <a:buNone/>
            </a:pPr>
            <a:endParaRPr lang="en-US" sz="1400" dirty="0">
              <a:solidFill>
                <a:srgbClr val="000000"/>
              </a:solidFill>
              <a:latin typeface="Roboto Slab Bold"/>
            </a:endParaRPr>
          </a:p>
          <a:p>
            <a:r>
              <a:rPr lang="en-US" sz="2400" dirty="0">
                <a:solidFill>
                  <a:srgbClr val="000000"/>
                </a:solidFill>
                <a:latin typeface="Roboto Slab Bold"/>
              </a:rPr>
              <a:t>Nursing time</a:t>
            </a:r>
          </a:p>
          <a:p>
            <a:pPr lvl="1"/>
            <a:r>
              <a:rPr lang="en-US" sz="2400" dirty="0">
                <a:solidFill>
                  <a:srgbClr val="000000"/>
                </a:solidFill>
                <a:latin typeface="Roboto Slab Bold"/>
              </a:rPr>
              <a:t>1 hour per day per physician</a:t>
            </a:r>
          </a:p>
          <a:p>
            <a:pPr lvl="1"/>
            <a:r>
              <a:rPr lang="en-US" sz="2400" dirty="0">
                <a:solidFill>
                  <a:srgbClr val="000000"/>
                </a:solidFill>
                <a:latin typeface="Roboto Slab Bold"/>
              </a:rPr>
              <a:t>↑ patient adherence</a:t>
            </a:r>
          </a:p>
          <a:p>
            <a:pPr marL="457200" lvl="1" indent="0">
              <a:buNone/>
            </a:pPr>
            <a:endParaRPr lang="en-US" sz="1400" dirty="0">
              <a:solidFill>
                <a:schemeClr val="accent2">
                  <a:lumMod val="75000"/>
                </a:schemeClr>
              </a:solidFill>
              <a:latin typeface="Roboto Slab Bold"/>
            </a:endParaRPr>
          </a:p>
          <a:p>
            <a:r>
              <a:rPr lang="en-US" sz="2400" dirty="0">
                <a:latin typeface="Roboto Slab Bold"/>
              </a:rPr>
              <a:t>Time saved ↑ patient access</a:t>
            </a:r>
            <a:endParaRPr lang="en-US" sz="1600" dirty="0">
              <a:latin typeface="Roboto Slab Bold"/>
            </a:endParaRPr>
          </a:p>
          <a:p>
            <a:endParaRPr lang="en-US" dirty="0"/>
          </a:p>
        </p:txBody>
      </p:sp>
      <p:sp>
        <p:nvSpPr>
          <p:cNvPr id="2" name="Slide Number Placeholder 1"/>
          <p:cNvSpPr>
            <a:spLocks noGrp="1"/>
          </p:cNvSpPr>
          <p:nvPr>
            <p:ph type="sldNum" sz="quarter" idx="10"/>
          </p:nvPr>
        </p:nvSpPr>
        <p:spPr/>
        <p:txBody>
          <a:bodyPr/>
          <a:lstStyle/>
          <a:p>
            <a:fld id="{8C16AB82-9A5A-374F-8160-9694430342A9}" type="slidenum">
              <a:rPr lang="en-US" smtClean="0"/>
              <a:pPr/>
              <a:t>62</a:t>
            </a:fld>
            <a:endParaRPr lang="en-US" dirty="0"/>
          </a:p>
        </p:txBody>
      </p:sp>
      <p:sp>
        <p:nvSpPr>
          <p:cNvPr id="4" name="Title 3"/>
          <p:cNvSpPr>
            <a:spLocks noGrp="1"/>
          </p:cNvSpPr>
          <p:nvPr>
            <p:ph type="title"/>
          </p:nvPr>
        </p:nvSpPr>
        <p:spPr/>
        <p:txBody>
          <a:bodyPr/>
          <a:lstStyle/>
          <a:p>
            <a:r>
              <a:rPr lang="en-US" dirty="0" smtClean="0"/>
              <a:t>Annual prescription renewals</a:t>
            </a:r>
            <a:endParaRPr lang="en-US" dirty="0"/>
          </a:p>
        </p:txBody>
      </p:sp>
      <p:pic>
        <p:nvPicPr>
          <p:cNvPr id="6" name="Picture 5" descr="pill bottles1"/>
          <p:cNvPicPr>
            <a:picLocks noChangeAspect="1" noChangeArrowheads="1"/>
          </p:cNvPicPr>
          <p:nvPr/>
        </p:nvPicPr>
        <p:blipFill>
          <a:blip r:embed="rId2" cstate="print"/>
          <a:srcRect/>
          <a:stretch>
            <a:fillRect/>
          </a:stretch>
        </p:blipFill>
        <p:spPr bwMode="auto">
          <a:xfrm>
            <a:off x="5848087" y="845600"/>
            <a:ext cx="2645987" cy="350923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76200" y="4433189"/>
            <a:ext cx="5570996" cy="461665"/>
          </a:xfrm>
          <a:prstGeom prst="rect">
            <a:avLst/>
          </a:prstGeom>
          <a:noFill/>
        </p:spPr>
        <p:txBody>
          <a:bodyPr wrap="square" rtlCol="0">
            <a:spAutoFit/>
          </a:bodyPr>
          <a:lstStyle/>
          <a:p>
            <a:r>
              <a:rPr lang="en-US" sz="1200" dirty="0" smtClean="0"/>
              <a:t>Sinsky TA, CA Sinsky. </a:t>
            </a:r>
            <a:r>
              <a:rPr lang="en-US" sz="1200" dirty="0"/>
              <a:t>A streamlined approach to prescription management</a:t>
            </a:r>
            <a:r>
              <a:rPr lang="en-US" sz="1200" dirty="0" smtClean="0"/>
              <a:t>  </a:t>
            </a:r>
            <a:r>
              <a:rPr lang="en-US" sz="1200" i="1" dirty="0" smtClean="0"/>
              <a:t>Fam </a:t>
            </a:r>
            <a:r>
              <a:rPr lang="en-US" sz="1200" i="1" dirty="0"/>
              <a:t>Pract Manag</a:t>
            </a:r>
            <a:r>
              <a:rPr lang="en-US" sz="1200" dirty="0"/>
              <a:t>. </a:t>
            </a:r>
            <a:r>
              <a:rPr lang="en-US" sz="1200" dirty="0" smtClean="0"/>
              <a:t>2012;19(6</a:t>
            </a:r>
            <a:r>
              <a:rPr lang="en-US" sz="1200" dirty="0"/>
              <a:t>):11-3. </a:t>
            </a:r>
            <a:endParaRPr lang="en-US" dirty="0"/>
          </a:p>
        </p:txBody>
      </p:sp>
    </p:spTree>
    <p:extLst>
      <p:ext uri="{BB962C8B-B14F-4D97-AF65-F5344CB8AC3E}">
        <p14:creationId xmlns:p14="http://schemas.microsoft.com/office/powerpoint/2010/main" val="11403757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C16AB82-9A5A-374F-8160-9694430342A9}" type="slidenum">
              <a:rPr lang="en-US" smtClean="0"/>
              <a:pPr/>
              <a:t>63</a:t>
            </a:fld>
            <a:endParaRPr lang="en-US" dirty="0"/>
          </a:p>
        </p:txBody>
      </p:sp>
      <p:sp>
        <p:nvSpPr>
          <p:cNvPr id="5" name="Title 4"/>
          <p:cNvSpPr>
            <a:spLocks noGrp="1"/>
          </p:cNvSpPr>
          <p:nvPr>
            <p:ph type="title"/>
          </p:nvPr>
        </p:nvSpPr>
        <p:spPr/>
        <p:txBody>
          <a:bodyPr/>
          <a:lstStyle/>
          <a:p>
            <a:r>
              <a:rPr lang="en-US" dirty="0" smtClean="0"/>
              <a:t>Reimbursement for asynchronous care</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92500" lnSpcReduction="10000"/>
          </a:bodyPr>
          <a:lstStyle/>
          <a:p>
            <a:r>
              <a:rPr lang="en-US" dirty="0" smtClean="0"/>
              <a:t>Examples of types of care</a:t>
            </a:r>
          </a:p>
          <a:p>
            <a:pPr lvl="1"/>
            <a:r>
              <a:rPr lang="en-US" dirty="0" smtClean="0"/>
              <a:t>Telephone Visits</a:t>
            </a:r>
          </a:p>
          <a:p>
            <a:pPr lvl="1"/>
            <a:r>
              <a:rPr lang="en-US" dirty="0" smtClean="0"/>
              <a:t>Electronic Visits</a:t>
            </a:r>
          </a:p>
          <a:p>
            <a:pPr lvl="1"/>
            <a:r>
              <a:rPr lang="en-US" dirty="0" smtClean="0"/>
              <a:t>Virtual Visits</a:t>
            </a:r>
          </a:p>
          <a:p>
            <a:r>
              <a:rPr lang="en-US" dirty="0" smtClean="0"/>
              <a:t>Examples of conditions</a:t>
            </a:r>
          </a:p>
          <a:p>
            <a:pPr lvl="1"/>
            <a:r>
              <a:rPr lang="en-US" dirty="0" smtClean="0"/>
              <a:t>Follow-up for depression / anxiety to ensure symptoms improving and conduct assessment (PHQ-9 or GAD-7)</a:t>
            </a:r>
          </a:p>
          <a:p>
            <a:pPr lvl="1"/>
            <a:r>
              <a:rPr lang="en-US" dirty="0" smtClean="0"/>
              <a:t>New UTI symptoms where a patient can drop off a urine or have a strep test done in lab and then followup on phone or electronically</a:t>
            </a:r>
          </a:p>
          <a:p>
            <a:pPr lvl="1"/>
            <a:r>
              <a:rPr lang="en-US" dirty="0" smtClean="0"/>
              <a:t>Questions or assistance in interpreting external information (confusion about specialist care, external Health Risk Assessment information to discuss/ plan)</a:t>
            </a:r>
          </a:p>
          <a:p>
            <a:pPr lvl="1"/>
            <a:r>
              <a:rPr lang="en-US" dirty="0" smtClean="0"/>
              <a:t>Diabetes mid year followup (labs done beforehand)</a:t>
            </a:r>
          </a:p>
          <a:p>
            <a:endParaRPr lang="en-US" dirty="0" smtClean="0"/>
          </a:p>
        </p:txBody>
      </p:sp>
      <p:sp>
        <p:nvSpPr>
          <p:cNvPr id="2" name="Slide Number Placeholder 1"/>
          <p:cNvSpPr>
            <a:spLocks noGrp="1"/>
          </p:cNvSpPr>
          <p:nvPr>
            <p:ph type="sldNum" sz="quarter" idx="10"/>
          </p:nvPr>
        </p:nvSpPr>
        <p:spPr/>
        <p:txBody>
          <a:bodyPr/>
          <a:lstStyle/>
          <a:p>
            <a:fld id="{8C16AB82-9A5A-374F-8160-9694430342A9}" type="slidenum">
              <a:rPr lang="en-US" smtClean="0"/>
              <a:pPr/>
              <a:t>64</a:t>
            </a:fld>
            <a:endParaRPr lang="en-US" dirty="0"/>
          </a:p>
        </p:txBody>
      </p:sp>
      <p:sp>
        <p:nvSpPr>
          <p:cNvPr id="4" name="Title 3"/>
          <p:cNvSpPr>
            <a:spLocks noGrp="1"/>
          </p:cNvSpPr>
          <p:nvPr>
            <p:ph type="title"/>
          </p:nvPr>
        </p:nvSpPr>
        <p:spPr/>
        <p:txBody>
          <a:bodyPr/>
          <a:lstStyle/>
          <a:p>
            <a:r>
              <a:rPr lang="en-US" dirty="0" smtClean="0"/>
              <a:t>Asynchronous Care</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Benefits to patients</a:t>
            </a:r>
          </a:p>
          <a:p>
            <a:pPr lvl="1"/>
            <a:r>
              <a:rPr lang="en-US" dirty="0" smtClean="0"/>
              <a:t>Efficient use of time</a:t>
            </a:r>
          </a:p>
          <a:p>
            <a:pPr lvl="1"/>
            <a:r>
              <a:rPr lang="en-US" dirty="0" smtClean="0"/>
              <a:t>Maintains continuity with known practice</a:t>
            </a:r>
          </a:p>
          <a:p>
            <a:r>
              <a:rPr lang="en-US" dirty="0" smtClean="0"/>
              <a:t>Benefits to clinicians</a:t>
            </a:r>
          </a:p>
          <a:p>
            <a:pPr lvl="1"/>
            <a:r>
              <a:rPr lang="en-US" dirty="0" smtClean="0"/>
              <a:t>Efficient use to allow low cost, simple followup for visits not needing physical exams</a:t>
            </a:r>
          </a:p>
          <a:p>
            <a:r>
              <a:rPr lang="en-US" dirty="0" smtClean="0"/>
              <a:t>Benefits to employers</a:t>
            </a:r>
          </a:p>
          <a:p>
            <a:pPr lvl="1"/>
            <a:r>
              <a:rPr lang="en-US" dirty="0" smtClean="0"/>
              <a:t>Patients don’t miss a half day of work for care that could be provided at work or home</a:t>
            </a:r>
          </a:p>
          <a:p>
            <a:endParaRPr lang="en-US" dirty="0"/>
          </a:p>
        </p:txBody>
      </p:sp>
      <p:sp>
        <p:nvSpPr>
          <p:cNvPr id="3" name="Slide Number Placeholder 2"/>
          <p:cNvSpPr>
            <a:spLocks noGrp="1"/>
          </p:cNvSpPr>
          <p:nvPr>
            <p:ph type="sldNum" sz="quarter" idx="10"/>
          </p:nvPr>
        </p:nvSpPr>
        <p:spPr/>
        <p:txBody>
          <a:bodyPr/>
          <a:lstStyle/>
          <a:p>
            <a:fld id="{8C16AB82-9A5A-374F-8160-9694430342A9}" type="slidenum">
              <a:rPr lang="en-US" smtClean="0"/>
              <a:pPr/>
              <a:t>65</a:t>
            </a:fld>
            <a:endParaRPr lang="en-US" dirty="0"/>
          </a:p>
        </p:txBody>
      </p:sp>
      <p:sp>
        <p:nvSpPr>
          <p:cNvPr id="4" name="Title 3"/>
          <p:cNvSpPr>
            <a:spLocks noGrp="1"/>
          </p:cNvSpPr>
          <p:nvPr>
            <p:ph type="title"/>
          </p:nvPr>
        </p:nvSpPr>
        <p:spPr/>
        <p:txBody>
          <a:bodyPr/>
          <a:lstStyle/>
          <a:p>
            <a:r>
              <a:rPr lang="en-US" dirty="0" smtClean="0"/>
              <a:t>Asynchronous Care- Benefits</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Community Specific</a:t>
            </a:r>
          </a:p>
          <a:p>
            <a:r>
              <a:rPr lang="en-US" dirty="0" smtClean="0"/>
              <a:t>Only viable if reimbursed by health plans or through alternative payment models</a:t>
            </a:r>
          </a:p>
          <a:p>
            <a:r>
              <a:rPr lang="en-US" dirty="0" smtClean="0"/>
              <a:t>Otherwise, can’t support infrastructure and staff to support</a:t>
            </a:r>
            <a:endParaRPr lang="en-US" dirty="0"/>
          </a:p>
        </p:txBody>
      </p:sp>
      <p:sp>
        <p:nvSpPr>
          <p:cNvPr id="3" name="Slide Number Placeholder 2"/>
          <p:cNvSpPr>
            <a:spLocks noGrp="1"/>
          </p:cNvSpPr>
          <p:nvPr>
            <p:ph type="sldNum" sz="quarter" idx="10"/>
          </p:nvPr>
        </p:nvSpPr>
        <p:spPr/>
        <p:txBody>
          <a:bodyPr/>
          <a:lstStyle/>
          <a:p>
            <a:fld id="{8C16AB82-9A5A-374F-8160-9694430342A9}" type="slidenum">
              <a:rPr lang="en-US" smtClean="0"/>
              <a:pPr/>
              <a:t>66</a:t>
            </a:fld>
            <a:endParaRPr lang="en-US" dirty="0"/>
          </a:p>
        </p:txBody>
      </p:sp>
      <p:sp>
        <p:nvSpPr>
          <p:cNvPr id="4" name="Title 3"/>
          <p:cNvSpPr>
            <a:spLocks noGrp="1"/>
          </p:cNvSpPr>
          <p:nvPr>
            <p:ph type="title"/>
          </p:nvPr>
        </p:nvSpPr>
        <p:spPr/>
        <p:txBody>
          <a:bodyPr/>
          <a:lstStyle/>
          <a:p>
            <a:r>
              <a:rPr lang="en-US" dirty="0" smtClean="0"/>
              <a:t>Reimbursement</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C16AB82-9A5A-374F-8160-9694430342A9}" type="slidenum">
              <a:rPr lang="en-US" smtClean="0"/>
              <a:pPr/>
              <a:t>67</a:t>
            </a:fld>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3156" y="621580"/>
            <a:ext cx="6942317" cy="3721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4371634"/>
            <a:ext cx="8160327" cy="523220"/>
          </a:xfrm>
          <a:prstGeom prst="rect">
            <a:avLst/>
          </a:prstGeom>
          <a:noFill/>
        </p:spPr>
        <p:txBody>
          <a:bodyPr wrap="square" rtlCol="0">
            <a:spAutoFit/>
          </a:bodyPr>
          <a:lstStyle/>
          <a:p>
            <a:r>
              <a:rPr lang="en-US" sz="1400" dirty="0" smtClean="0"/>
              <a:t>American Telemedicine Association, October 3, 2016 http</a:t>
            </a:r>
            <a:r>
              <a:rPr lang="en-US" sz="1400" dirty="0"/>
              <a:t>://www.americantelemed.org/policy/state-policy-resource-center#.V_KKK4-cGUk</a:t>
            </a:r>
          </a:p>
        </p:txBody>
      </p:sp>
    </p:spTree>
    <p:extLst>
      <p:ext uri="{BB962C8B-B14F-4D97-AF65-F5344CB8AC3E}">
        <p14:creationId xmlns:p14="http://schemas.microsoft.com/office/powerpoint/2010/main" val="18982965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Which of these Community Interventions are you thinking about advancing or advocating for (or another topic you have been considering)?</a:t>
            </a:r>
          </a:p>
          <a:p>
            <a:r>
              <a:rPr lang="en-US" dirty="0" smtClean="0"/>
              <a:t>What would be your next steps?</a:t>
            </a:r>
          </a:p>
          <a:p>
            <a:endParaRPr lang="en-US" dirty="0" smtClean="0"/>
          </a:p>
          <a:p>
            <a:r>
              <a:rPr lang="en-US" dirty="0" smtClean="0"/>
              <a:t>Think </a:t>
            </a:r>
            <a:r>
              <a:rPr lang="en-US" dirty="0"/>
              <a:t>for 1 minute then we will discuss at tables for 4 minutes</a:t>
            </a:r>
          </a:p>
          <a:p>
            <a:pPr marL="0" indent="0">
              <a:buNone/>
            </a:pPr>
            <a:r>
              <a:rPr lang="en-US" dirty="0" smtClean="0"/>
              <a:t>	</a:t>
            </a:r>
          </a:p>
          <a:p>
            <a:pPr marL="0" indent="0">
              <a:buNone/>
            </a:pPr>
            <a:r>
              <a:rPr lang="en-US" dirty="0"/>
              <a:t>	</a:t>
            </a:r>
            <a:r>
              <a:rPr lang="en-US" dirty="0" smtClean="0"/>
              <a:t>Synchronized Prescription Renewal</a:t>
            </a:r>
          </a:p>
          <a:p>
            <a:pPr marL="0" indent="0">
              <a:buNone/>
            </a:pPr>
            <a:r>
              <a:rPr lang="en-US" dirty="0"/>
              <a:t>	</a:t>
            </a:r>
            <a:r>
              <a:rPr lang="en-US" dirty="0" smtClean="0"/>
              <a:t>Reimbursement for Asynchronous Care</a:t>
            </a:r>
          </a:p>
        </p:txBody>
      </p:sp>
      <p:sp>
        <p:nvSpPr>
          <p:cNvPr id="2" name="Slide Number Placeholder 1"/>
          <p:cNvSpPr>
            <a:spLocks noGrp="1"/>
          </p:cNvSpPr>
          <p:nvPr>
            <p:ph type="sldNum" sz="quarter" idx="10"/>
          </p:nvPr>
        </p:nvSpPr>
        <p:spPr/>
        <p:txBody>
          <a:bodyPr/>
          <a:lstStyle/>
          <a:p>
            <a:fld id="{1A44D368-7D29-4C71-BD9E-2A2799E7857C}" type="slidenum">
              <a:rPr lang="en-US" smtClean="0"/>
              <a:pPr/>
              <a:t>68</a:t>
            </a:fld>
            <a:endParaRPr lang="en-US" dirty="0"/>
          </a:p>
        </p:txBody>
      </p:sp>
      <p:sp>
        <p:nvSpPr>
          <p:cNvPr id="3" name="Title 2"/>
          <p:cNvSpPr>
            <a:spLocks noGrp="1"/>
          </p:cNvSpPr>
          <p:nvPr>
            <p:ph type="title"/>
          </p:nvPr>
        </p:nvSpPr>
        <p:spPr/>
        <p:txBody>
          <a:bodyPr/>
          <a:lstStyle/>
          <a:p>
            <a:r>
              <a:rPr lang="en-US" dirty="0" smtClean="0"/>
              <a:t>Audience Participation Activity</a:t>
            </a:r>
            <a:endParaRPr lang="en-US" dirty="0"/>
          </a:p>
        </p:txBody>
      </p:sp>
    </p:spTree>
    <p:extLst>
      <p:ext uri="{BB962C8B-B14F-4D97-AF65-F5344CB8AC3E}">
        <p14:creationId xmlns:p14="http://schemas.microsoft.com/office/powerpoint/2010/main" val="12682438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16AB82-9A5A-374F-8160-9694430342A9}" type="slidenum">
              <a:rPr lang="en-US" smtClean="0"/>
              <a:pPr/>
              <a:t>69</a:t>
            </a:fld>
            <a:endParaRPr lang="en-US" dirty="0"/>
          </a:p>
        </p:txBody>
      </p:sp>
      <p:sp>
        <p:nvSpPr>
          <p:cNvPr id="3" name="Title 2"/>
          <p:cNvSpPr>
            <a:spLocks noGrp="1"/>
          </p:cNvSpPr>
          <p:nvPr>
            <p:ph type="title"/>
          </p:nvPr>
        </p:nvSpPr>
        <p:spPr/>
        <p:txBody>
          <a:bodyPr/>
          <a:lstStyle/>
          <a:p>
            <a:r>
              <a:rPr lang="en-US" dirty="0" smtClean="0"/>
              <a:t>Taking action</a:t>
            </a:r>
            <a:endParaRPr lang="en-US" dirty="0"/>
          </a:p>
        </p:txBody>
      </p:sp>
    </p:spTree>
    <p:extLst>
      <p:ext uri="{BB962C8B-B14F-4D97-AF65-F5344CB8AC3E}">
        <p14:creationId xmlns:p14="http://schemas.microsoft.com/office/powerpoint/2010/main" val="2722491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Raise your hand if you know a mid career physician who has left traditional practice in the last year?</a:t>
            </a:r>
            <a:endParaRPr lang="en-US" dirty="0"/>
          </a:p>
        </p:txBody>
      </p:sp>
      <p:sp>
        <p:nvSpPr>
          <p:cNvPr id="3" name="Slide Number Placeholder 2"/>
          <p:cNvSpPr>
            <a:spLocks noGrp="1"/>
          </p:cNvSpPr>
          <p:nvPr>
            <p:ph type="sldNum" sz="quarter" idx="10"/>
          </p:nvPr>
        </p:nvSpPr>
        <p:spPr/>
        <p:txBody>
          <a:bodyPr/>
          <a:lstStyle/>
          <a:p>
            <a:fld id="{8C16AB82-9A5A-374F-8160-9694430342A9}" type="slidenum">
              <a:rPr lang="en-US" smtClean="0"/>
              <a:pPr/>
              <a:t>7</a:t>
            </a:fld>
            <a:endParaRPr lang="en-US" dirty="0"/>
          </a:p>
        </p:txBody>
      </p:sp>
      <p:sp>
        <p:nvSpPr>
          <p:cNvPr id="4" name="Title 3"/>
          <p:cNvSpPr>
            <a:spLocks noGrp="1"/>
          </p:cNvSpPr>
          <p:nvPr>
            <p:ph type="title"/>
          </p:nvPr>
        </p:nvSpPr>
        <p:spPr/>
        <p:txBody>
          <a:bodyPr/>
          <a:lstStyle/>
          <a:p>
            <a:r>
              <a:rPr lang="en-US" dirty="0" smtClean="0"/>
              <a:t>Audience Survey</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92500" lnSpcReduction="10000"/>
          </a:bodyPr>
          <a:lstStyle/>
          <a:p>
            <a:pPr>
              <a:lnSpc>
                <a:spcPct val="80000"/>
              </a:lnSpc>
            </a:pPr>
            <a:r>
              <a:rPr lang="en-US" sz="2400" kern="0" dirty="0">
                <a:solidFill>
                  <a:srgbClr val="000000"/>
                </a:solidFill>
                <a:latin typeface="Roboto Slab Bold"/>
              </a:rPr>
              <a:t>Assess staffing</a:t>
            </a:r>
          </a:p>
          <a:p>
            <a:pPr marL="0" indent="0">
              <a:lnSpc>
                <a:spcPct val="80000"/>
              </a:lnSpc>
              <a:buNone/>
            </a:pPr>
            <a:endParaRPr lang="en-US" b="1" kern="0" dirty="0">
              <a:solidFill>
                <a:srgbClr val="000000"/>
              </a:solidFill>
              <a:latin typeface="Roboto Slab Bold"/>
            </a:endParaRPr>
          </a:p>
          <a:p>
            <a:pPr>
              <a:lnSpc>
                <a:spcPct val="80000"/>
              </a:lnSpc>
            </a:pPr>
            <a:r>
              <a:rPr lang="en-US" sz="2400" kern="0" dirty="0">
                <a:solidFill>
                  <a:srgbClr val="000000"/>
                </a:solidFill>
                <a:latin typeface="Roboto Slab Bold"/>
              </a:rPr>
              <a:t>Train staff to take on more</a:t>
            </a:r>
          </a:p>
          <a:p>
            <a:pPr marL="457200" lvl="1" indent="0">
              <a:lnSpc>
                <a:spcPct val="80000"/>
              </a:lnSpc>
              <a:buNone/>
            </a:pPr>
            <a:endParaRPr lang="en-US" sz="2400" b="1" kern="0" dirty="0">
              <a:solidFill>
                <a:srgbClr val="000000"/>
              </a:solidFill>
              <a:latin typeface="Roboto Slab Bold"/>
            </a:endParaRPr>
          </a:p>
          <a:p>
            <a:pPr>
              <a:lnSpc>
                <a:spcPct val="80000"/>
              </a:lnSpc>
            </a:pPr>
            <a:r>
              <a:rPr lang="en-US" sz="2400" kern="0" dirty="0">
                <a:solidFill>
                  <a:srgbClr val="000000"/>
                </a:solidFill>
                <a:latin typeface="Roboto Slab Bold"/>
              </a:rPr>
              <a:t>Partner with administrative leaders</a:t>
            </a:r>
          </a:p>
          <a:p>
            <a:pPr lvl="1">
              <a:lnSpc>
                <a:spcPct val="80000"/>
              </a:lnSpc>
            </a:pPr>
            <a:r>
              <a:rPr lang="en-US" sz="2400" kern="0" dirty="0">
                <a:solidFill>
                  <a:srgbClr val="000000"/>
                </a:solidFill>
                <a:latin typeface="Roboto Slab Bold"/>
              </a:rPr>
              <a:t>Policies and procedures</a:t>
            </a:r>
          </a:p>
          <a:p>
            <a:pPr lvl="1">
              <a:lnSpc>
                <a:spcPct val="80000"/>
              </a:lnSpc>
            </a:pPr>
            <a:r>
              <a:rPr lang="en-US" sz="2400" kern="0" dirty="0">
                <a:solidFill>
                  <a:srgbClr val="000000"/>
                </a:solidFill>
                <a:latin typeface="Roboto Slab Bold"/>
              </a:rPr>
              <a:t>Re-write job descriptions</a:t>
            </a:r>
          </a:p>
          <a:p>
            <a:pPr lvl="1">
              <a:lnSpc>
                <a:spcPct val="80000"/>
              </a:lnSpc>
            </a:pPr>
            <a:r>
              <a:rPr lang="en-US" sz="2400" kern="0" dirty="0">
                <a:solidFill>
                  <a:srgbClr val="000000"/>
                </a:solidFill>
                <a:latin typeface="Roboto Slab Bold"/>
              </a:rPr>
              <a:t>Identify training opportunities</a:t>
            </a:r>
          </a:p>
          <a:p>
            <a:pPr lvl="1">
              <a:lnSpc>
                <a:spcPct val="80000"/>
              </a:lnSpc>
            </a:pPr>
            <a:r>
              <a:rPr lang="en-US" sz="2400" kern="0" dirty="0">
                <a:solidFill>
                  <a:srgbClr val="000000"/>
                </a:solidFill>
                <a:latin typeface="Roboto Slab Bold"/>
              </a:rPr>
              <a:t>Create plan for pilot or roll-out</a:t>
            </a:r>
          </a:p>
          <a:p>
            <a:pPr lvl="1">
              <a:lnSpc>
                <a:spcPct val="80000"/>
              </a:lnSpc>
            </a:pPr>
            <a:r>
              <a:rPr lang="en-US" sz="2400" kern="0" dirty="0">
                <a:solidFill>
                  <a:srgbClr val="000000"/>
                </a:solidFill>
                <a:latin typeface="Roboto Slab Bold"/>
              </a:rPr>
              <a:t>Manage team, patient and other physician expectations</a:t>
            </a:r>
          </a:p>
          <a:p>
            <a:endParaRPr lang="en-US" dirty="0"/>
          </a:p>
        </p:txBody>
      </p:sp>
      <p:sp>
        <p:nvSpPr>
          <p:cNvPr id="2" name="Slide Number Placeholder 1"/>
          <p:cNvSpPr>
            <a:spLocks noGrp="1"/>
          </p:cNvSpPr>
          <p:nvPr>
            <p:ph type="sldNum" sz="quarter" idx="10"/>
          </p:nvPr>
        </p:nvSpPr>
        <p:spPr/>
        <p:txBody>
          <a:bodyPr/>
          <a:lstStyle/>
          <a:p>
            <a:fld id="{8C16AB82-9A5A-374F-8160-9694430342A9}" type="slidenum">
              <a:rPr lang="en-US" smtClean="0"/>
              <a:pPr/>
              <a:t>70</a:t>
            </a:fld>
            <a:endParaRPr lang="en-US" dirty="0"/>
          </a:p>
        </p:txBody>
      </p:sp>
      <p:sp>
        <p:nvSpPr>
          <p:cNvPr id="4" name="Title 3"/>
          <p:cNvSpPr>
            <a:spLocks noGrp="1"/>
          </p:cNvSpPr>
          <p:nvPr>
            <p:ph type="title"/>
          </p:nvPr>
        </p:nvSpPr>
        <p:spPr/>
        <p:txBody>
          <a:bodyPr/>
          <a:lstStyle/>
          <a:p>
            <a:r>
              <a:rPr lang="en-US" dirty="0" smtClean="0"/>
              <a:t>Key steps</a:t>
            </a:r>
            <a:endParaRPr lang="en-US" dirty="0"/>
          </a:p>
        </p:txBody>
      </p:sp>
    </p:spTree>
    <p:extLst>
      <p:ext uri="{BB962C8B-B14F-4D97-AF65-F5344CB8AC3E}">
        <p14:creationId xmlns:p14="http://schemas.microsoft.com/office/powerpoint/2010/main" val="26411366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000" dirty="0"/>
              <a:t>It’s all about </a:t>
            </a:r>
          </a:p>
          <a:p>
            <a:pPr marL="990600" lvl="1" indent="-533400"/>
            <a:r>
              <a:rPr lang="en-US" sz="2000" dirty="0">
                <a:solidFill>
                  <a:srgbClr val="49AFFF"/>
                </a:solidFill>
              </a:rPr>
              <a:t>Planning ahead  </a:t>
            </a:r>
          </a:p>
          <a:p>
            <a:pPr marL="990600" lvl="1" indent="-533400"/>
            <a:r>
              <a:rPr lang="en-US" sz="2000" dirty="0">
                <a:solidFill>
                  <a:srgbClr val="49AFFF"/>
                </a:solidFill>
              </a:rPr>
              <a:t>Teamwork</a:t>
            </a:r>
          </a:p>
          <a:p>
            <a:pPr marL="990600" lvl="1" indent="-533400"/>
            <a:r>
              <a:rPr lang="en-US" sz="2000" dirty="0">
                <a:solidFill>
                  <a:srgbClr val="49AFFF"/>
                </a:solidFill>
              </a:rPr>
              <a:t>Enjoying the work</a:t>
            </a:r>
            <a:endParaRPr lang="en-US" sz="2000" dirty="0"/>
          </a:p>
        </p:txBody>
      </p:sp>
      <p:sp>
        <p:nvSpPr>
          <p:cNvPr id="3" name="Slide Number Placeholder 2"/>
          <p:cNvSpPr>
            <a:spLocks noGrp="1"/>
          </p:cNvSpPr>
          <p:nvPr>
            <p:ph type="sldNum" sz="quarter" idx="10"/>
          </p:nvPr>
        </p:nvSpPr>
        <p:spPr/>
        <p:txBody>
          <a:bodyPr/>
          <a:lstStyle/>
          <a:p>
            <a:fld id="{8C16AB82-9A5A-374F-8160-9694430342A9}" type="slidenum">
              <a:rPr lang="en-US" smtClean="0"/>
              <a:pPr/>
              <a:t>71</a:t>
            </a:fld>
            <a:endParaRPr lang="en-US" dirty="0"/>
          </a:p>
        </p:txBody>
      </p:sp>
      <p:sp>
        <p:nvSpPr>
          <p:cNvPr id="4" name="Title 3"/>
          <p:cNvSpPr>
            <a:spLocks noGrp="1"/>
          </p:cNvSpPr>
          <p:nvPr>
            <p:ph type="title"/>
          </p:nvPr>
        </p:nvSpPr>
        <p:spPr/>
        <p:txBody>
          <a:bodyPr/>
          <a:lstStyle/>
          <a:p>
            <a:r>
              <a:rPr lang="en-US" dirty="0" smtClean="0"/>
              <a:t>Take home messages</a:t>
            </a:r>
            <a:endParaRPr lang="en-US" dirty="0"/>
          </a:p>
        </p:txBody>
      </p:sp>
      <p:pic>
        <p:nvPicPr>
          <p:cNvPr id="5" name="Picture 4" descr="Screen Shot 2015-05-24 at 10.12.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9271" y="782263"/>
            <a:ext cx="3726480" cy="2031100"/>
          </a:xfrm>
          <a:prstGeom prst="rect">
            <a:avLst/>
          </a:prstGeom>
          <a:effectLst>
            <a:outerShdw blurRad="50800" dist="38100" dir="2700000" algn="tl" rotWithShape="0">
              <a:prstClr val="black">
                <a:alpha val="40000"/>
              </a:prstClr>
            </a:outerShdw>
          </a:effectLst>
        </p:spPr>
      </p:pic>
      <p:pic>
        <p:nvPicPr>
          <p:cNvPr id="6" name="Picture 5" descr="Screen Shot 2015-05-24 at 10.37.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0022" y="3165562"/>
            <a:ext cx="2987831" cy="17292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21311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23057" y="1339407"/>
            <a:ext cx="7420296" cy="2562891"/>
          </a:xfrm>
        </p:spPr>
        <p:txBody>
          <a:bodyPr>
            <a:normAutofit fontScale="85000" lnSpcReduction="20000"/>
          </a:bodyPr>
          <a:lstStyle/>
          <a:p>
            <a:pPr marL="0" indent="0">
              <a:buNone/>
            </a:pPr>
            <a:r>
              <a:rPr lang="en-US" sz="4400" dirty="0" smtClean="0"/>
              <a:t>Medical care must be provided with utmost efficiency. To do less is a disservice to those we treat, and an injustice to those we might have treated.</a:t>
            </a:r>
          </a:p>
        </p:txBody>
      </p:sp>
      <p:sp>
        <p:nvSpPr>
          <p:cNvPr id="2" name="Slide Number Placeholder 1"/>
          <p:cNvSpPr>
            <a:spLocks noGrp="1"/>
          </p:cNvSpPr>
          <p:nvPr>
            <p:ph type="sldNum" sz="quarter" idx="10"/>
          </p:nvPr>
        </p:nvSpPr>
        <p:spPr/>
        <p:txBody>
          <a:bodyPr/>
          <a:lstStyle/>
          <a:p>
            <a:fld id="{8C16AB82-9A5A-374F-8160-9694430342A9}" type="slidenum">
              <a:rPr lang="en-US" smtClean="0"/>
              <a:pPr/>
              <a:t>72</a:t>
            </a:fld>
            <a:endParaRPr lang="en-US" dirty="0"/>
          </a:p>
        </p:txBody>
      </p:sp>
      <p:sp>
        <p:nvSpPr>
          <p:cNvPr id="3" name="TextBox 2"/>
          <p:cNvSpPr txBox="1"/>
          <p:nvPr/>
        </p:nvSpPr>
        <p:spPr>
          <a:xfrm>
            <a:off x="401128" y="991675"/>
            <a:ext cx="607859" cy="1107996"/>
          </a:xfrm>
          <a:prstGeom prst="rect">
            <a:avLst/>
          </a:prstGeom>
          <a:noFill/>
        </p:spPr>
        <p:txBody>
          <a:bodyPr wrap="none" rtlCol="0">
            <a:spAutoFit/>
          </a:bodyPr>
          <a:lstStyle/>
          <a:p>
            <a:r>
              <a:rPr lang="en-US" sz="6600" dirty="0" smtClean="0">
                <a:solidFill>
                  <a:srgbClr val="009DDC"/>
                </a:solidFill>
                <a:latin typeface="Arial Black" panose="020B0A04020102020204" pitchFamily="34" charset="0"/>
              </a:rPr>
              <a:t>“</a:t>
            </a:r>
            <a:endParaRPr lang="en-US" sz="6600" dirty="0">
              <a:solidFill>
                <a:srgbClr val="009DDC"/>
              </a:solidFill>
              <a:latin typeface="Arial Black" panose="020B0A04020102020204" pitchFamily="34" charset="0"/>
            </a:endParaRPr>
          </a:p>
        </p:txBody>
      </p:sp>
      <p:sp>
        <p:nvSpPr>
          <p:cNvPr id="6" name="TextBox 5"/>
          <p:cNvSpPr txBox="1"/>
          <p:nvPr/>
        </p:nvSpPr>
        <p:spPr>
          <a:xfrm>
            <a:off x="3639123" y="2923279"/>
            <a:ext cx="607859" cy="1107996"/>
          </a:xfrm>
          <a:prstGeom prst="rect">
            <a:avLst/>
          </a:prstGeom>
          <a:noFill/>
        </p:spPr>
        <p:txBody>
          <a:bodyPr wrap="none" rtlCol="0">
            <a:spAutoFit/>
          </a:bodyPr>
          <a:lstStyle/>
          <a:p>
            <a:r>
              <a:rPr lang="en-US" sz="6600" dirty="0" smtClean="0">
                <a:solidFill>
                  <a:srgbClr val="009DDC"/>
                </a:solidFill>
                <a:latin typeface="Arial Black" panose="020B0A04020102020204" pitchFamily="34" charset="0"/>
              </a:rPr>
              <a:t>”</a:t>
            </a:r>
            <a:endParaRPr lang="en-US" sz="6600" dirty="0">
              <a:solidFill>
                <a:srgbClr val="009DDC"/>
              </a:solidFill>
              <a:latin typeface="Arial Black" panose="020B0A04020102020204" pitchFamily="34" charset="0"/>
            </a:endParaRPr>
          </a:p>
        </p:txBody>
      </p:sp>
      <p:sp>
        <p:nvSpPr>
          <p:cNvPr id="7" name="TextBox 6"/>
          <p:cNvSpPr txBox="1"/>
          <p:nvPr/>
        </p:nvSpPr>
        <p:spPr>
          <a:xfrm>
            <a:off x="923057" y="3717632"/>
            <a:ext cx="7204641" cy="369332"/>
          </a:xfrm>
          <a:prstGeom prst="rect">
            <a:avLst/>
          </a:prstGeom>
          <a:noFill/>
        </p:spPr>
        <p:txBody>
          <a:bodyPr wrap="square" rtlCol="0">
            <a:spAutoFit/>
          </a:bodyPr>
          <a:lstStyle/>
          <a:p>
            <a:pPr marL="0" lvl="1" algn="r"/>
            <a:r>
              <a:rPr lang="en-US" b="1" i="1" dirty="0" smtClean="0">
                <a:solidFill>
                  <a:srgbClr val="009DDC"/>
                </a:solidFill>
                <a:ea typeface="MS PGothic" pitchFamily="34" charset="-128"/>
                <a:cs typeface="Bookman Old Style"/>
              </a:rPr>
              <a:t>Sir William Osler, 1893</a:t>
            </a:r>
            <a:endParaRPr lang="en-US" b="1" i="1" dirty="0">
              <a:solidFill>
                <a:srgbClr val="009DDC"/>
              </a:solidFill>
              <a:cs typeface="Roboto Slab Bold"/>
            </a:endParaRPr>
          </a:p>
        </p:txBody>
      </p:sp>
    </p:spTree>
    <p:extLst>
      <p:ext uri="{BB962C8B-B14F-4D97-AF65-F5344CB8AC3E}">
        <p14:creationId xmlns:p14="http://schemas.microsoft.com/office/powerpoint/2010/main" val="23415487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11" y="280508"/>
            <a:ext cx="8229600" cy="457200"/>
          </a:xfrm>
        </p:spPr>
        <p:txBody>
          <a:bodyPr>
            <a:normAutofit fontScale="90000"/>
          </a:bodyPr>
          <a:lstStyle/>
          <a:p>
            <a:r>
              <a:rPr lang="en-US" sz="3200" dirty="0" smtClean="0"/>
              <a:t>	</a:t>
            </a:r>
            <a:r>
              <a:rPr lang="en-US" dirty="0" smtClean="0"/>
              <a:t>		At the Gates of Hope 				by Victoria Stafford</a:t>
            </a:r>
            <a:endParaRPr lang="en-US" dirty="0"/>
          </a:p>
        </p:txBody>
      </p:sp>
      <p:sp>
        <p:nvSpPr>
          <p:cNvPr id="3" name="Content Placeholder 2"/>
          <p:cNvSpPr>
            <a:spLocks noGrp="1"/>
          </p:cNvSpPr>
          <p:nvPr>
            <p:ph idx="1"/>
          </p:nvPr>
        </p:nvSpPr>
        <p:spPr>
          <a:xfrm>
            <a:off x="1774658" y="643061"/>
            <a:ext cx="6839953" cy="4301289"/>
          </a:xfrm>
        </p:spPr>
        <p:txBody>
          <a:bodyPr>
            <a:noAutofit/>
          </a:bodyPr>
          <a:lstStyle/>
          <a:p>
            <a:pPr>
              <a:spcBef>
                <a:spcPts val="200"/>
              </a:spcBef>
              <a:spcAft>
                <a:spcPts val="0"/>
              </a:spcAft>
              <a:buNone/>
            </a:pPr>
            <a:r>
              <a:rPr lang="en-US" sz="1150" dirty="0" smtClean="0"/>
              <a:t>Our mission is to plant ourselves at the gates of Hope— </a:t>
            </a:r>
          </a:p>
          <a:p>
            <a:pPr>
              <a:spcBef>
                <a:spcPts val="200"/>
              </a:spcBef>
              <a:spcAft>
                <a:spcPts val="0"/>
              </a:spcAft>
              <a:buNone/>
            </a:pPr>
            <a:r>
              <a:rPr lang="en-US" sz="1150" dirty="0" smtClean="0"/>
              <a:t>not the prudent gates of Optimism,  </a:t>
            </a:r>
          </a:p>
          <a:p>
            <a:pPr>
              <a:spcBef>
                <a:spcPts val="200"/>
              </a:spcBef>
              <a:spcAft>
                <a:spcPts val="0"/>
              </a:spcAft>
              <a:buNone/>
            </a:pPr>
            <a:r>
              <a:rPr lang="en-US" sz="1150" dirty="0" smtClean="0"/>
              <a:t>which are somewhat narrower;  </a:t>
            </a:r>
          </a:p>
          <a:p>
            <a:pPr>
              <a:spcBef>
                <a:spcPts val="200"/>
              </a:spcBef>
              <a:spcAft>
                <a:spcPts val="0"/>
              </a:spcAft>
              <a:buNone/>
            </a:pPr>
            <a:r>
              <a:rPr lang="en-US" sz="1150" dirty="0" smtClean="0"/>
              <a:t>nor the stalwart, boring gates of Common Sense;  </a:t>
            </a:r>
          </a:p>
          <a:p>
            <a:pPr>
              <a:spcBef>
                <a:spcPts val="200"/>
              </a:spcBef>
              <a:spcAft>
                <a:spcPts val="0"/>
              </a:spcAft>
              <a:buNone/>
            </a:pPr>
            <a:r>
              <a:rPr lang="en-US" sz="1150" dirty="0" smtClean="0"/>
              <a:t>nor the strident gates of Self-Righteousness,  </a:t>
            </a:r>
          </a:p>
          <a:p>
            <a:pPr>
              <a:spcBef>
                <a:spcPts val="200"/>
              </a:spcBef>
              <a:spcAft>
                <a:spcPts val="0"/>
              </a:spcAft>
              <a:buNone/>
            </a:pPr>
            <a:r>
              <a:rPr lang="en-US" sz="1150" dirty="0" smtClean="0"/>
              <a:t>which can creak on shrill and angry hinges;  </a:t>
            </a:r>
          </a:p>
          <a:p>
            <a:pPr>
              <a:spcBef>
                <a:spcPts val="200"/>
              </a:spcBef>
              <a:spcAft>
                <a:spcPts val="0"/>
              </a:spcAft>
              <a:buNone/>
            </a:pPr>
            <a:r>
              <a:rPr lang="en-US" sz="1150" dirty="0" smtClean="0"/>
              <a:t>(people cannot hear us there; they cannot pass through); </a:t>
            </a:r>
          </a:p>
          <a:p>
            <a:pPr>
              <a:spcBef>
                <a:spcPts val="200"/>
              </a:spcBef>
              <a:spcAft>
                <a:spcPts val="0"/>
              </a:spcAft>
              <a:buNone/>
            </a:pPr>
            <a:r>
              <a:rPr lang="en-US" sz="1150" dirty="0" smtClean="0"/>
              <a:t>nor the cheerful, flimsy garden gate of  </a:t>
            </a:r>
          </a:p>
          <a:p>
            <a:pPr>
              <a:spcBef>
                <a:spcPts val="200"/>
              </a:spcBef>
              <a:spcAft>
                <a:spcPts val="0"/>
              </a:spcAft>
              <a:buNone/>
            </a:pPr>
            <a:r>
              <a:rPr lang="en-US" sz="1150" dirty="0" smtClean="0"/>
              <a:t>“Everything is gonna be all right.”   </a:t>
            </a:r>
          </a:p>
          <a:p>
            <a:pPr>
              <a:spcBef>
                <a:spcPts val="200"/>
              </a:spcBef>
              <a:spcAft>
                <a:spcPts val="0"/>
              </a:spcAft>
              <a:buNone/>
            </a:pPr>
            <a:r>
              <a:rPr lang="en-US" sz="1150" dirty="0" smtClean="0"/>
              <a:t>But a different, somewhat lonely place,  </a:t>
            </a:r>
          </a:p>
          <a:p>
            <a:pPr>
              <a:spcBef>
                <a:spcPts val="200"/>
              </a:spcBef>
              <a:spcAft>
                <a:spcPts val="0"/>
              </a:spcAft>
              <a:buNone/>
            </a:pPr>
            <a:r>
              <a:rPr lang="en-US" sz="1150" dirty="0" smtClean="0"/>
              <a:t>the place of truth-telling, </a:t>
            </a:r>
          </a:p>
          <a:p>
            <a:pPr>
              <a:spcBef>
                <a:spcPts val="200"/>
              </a:spcBef>
              <a:spcAft>
                <a:spcPts val="0"/>
              </a:spcAft>
              <a:buNone/>
            </a:pPr>
            <a:r>
              <a:rPr lang="en-US" sz="1150" dirty="0" smtClean="0"/>
              <a:t>about your own soul first of all and its condition, </a:t>
            </a:r>
          </a:p>
          <a:p>
            <a:pPr>
              <a:spcBef>
                <a:spcPts val="200"/>
              </a:spcBef>
              <a:spcAft>
                <a:spcPts val="0"/>
              </a:spcAft>
              <a:buNone/>
            </a:pPr>
            <a:r>
              <a:rPr lang="en-US" sz="1150" dirty="0" smtClean="0"/>
              <a:t>the place of resistance and defiance,  </a:t>
            </a:r>
          </a:p>
          <a:p>
            <a:pPr>
              <a:spcBef>
                <a:spcPts val="200"/>
              </a:spcBef>
              <a:spcAft>
                <a:spcPts val="0"/>
              </a:spcAft>
              <a:buNone/>
            </a:pPr>
            <a:r>
              <a:rPr lang="en-US" sz="1150" dirty="0" smtClean="0"/>
              <a:t>the piece of ground from which you see the world  </a:t>
            </a:r>
          </a:p>
          <a:p>
            <a:pPr>
              <a:spcBef>
                <a:spcPts val="200"/>
              </a:spcBef>
              <a:spcAft>
                <a:spcPts val="0"/>
              </a:spcAft>
              <a:buNone/>
            </a:pPr>
            <a:r>
              <a:rPr lang="en-US" sz="1150" dirty="0" smtClean="0"/>
              <a:t>both as it is and as it could be, as it will be;  </a:t>
            </a:r>
          </a:p>
          <a:p>
            <a:pPr>
              <a:spcBef>
                <a:spcPts val="200"/>
              </a:spcBef>
              <a:spcAft>
                <a:spcPts val="0"/>
              </a:spcAft>
              <a:buNone/>
            </a:pPr>
            <a:r>
              <a:rPr lang="en-US" sz="1150" dirty="0" smtClean="0"/>
              <a:t>the place from which you glimpse not only the struggle,  </a:t>
            </a:r>
          </a:p>
          <a:p>
            <a:pPr>
              <a:spcBef>
                <a:spcPts val="200"/>
              </a:spcBef>
              <a:spcAft>
                <a:spcPts val="0"/>
              </a:spcAft>
              <a:buNone/>
            </a:pPr>
            <a:r>
              <a:rPr lang="en-US" sz="1150" dirty="0" smtClean="0"/>
              <a:t>but joy in the struggle. </a:t>
            </a:r>
          </a:p>
          <a:p>
            <a:pPr>
              <a:spcBef>
                <a:spcPts val="200"/>
              </a:spcBef>
              <a:spcAft>
                <a:spcPts val="0"/>
              </a:spcAft>
              <a:buNone/>
            </a:pPr>
            <a:r>
              <a:rPr lang="en-US" sz="1150" dirty="0" smtClean="0"/>
              <a:t>And we stand there, beckoning and calling,  </a:t>
            </a:r>
          </a:p>
          <a:p>
            <a:pPr>
              <a:spcBef>
                <a:spcPts val="200"/>
              </a:spcBef>
              <a:spcAft>
                <a:spcPts val="0"/>
              </a:spcAft>
              <a:buNone/>
            </a:pPr>
            <a:r>
              <a:rPr lang="en-US" sz="1150" dirty="0" smtClean="0"/>
              <a:t>telling people what we are seeing,  </a:t>
            </a:r>
          </a:p>
          <a:p>
            <a:pPr>
              <a:spcBef>
                <a:spcPts val="200"/>
              </a:spcBef>
              <a:spcAft>
                <a:spcPts val="0"/>
              </a:spcAft>
              <a:buNone/>
            </a:pPr>
            <a:r>
              <a:rPr lang="en-US" sz="1150" dirty="0" smtClean="0"/>
              <a:t>asking people what they see.</a:t>
            </a:r>
          </a:p>
          <a:p>
            <a:pPr>
              <a:buNone/>
            </a:pPr>
            <a:r>
              <a:rPr lang="en-US" sz="1150" dirty="0" smtClean="0"/>
              <a:t>From</a:t>
            </a:r>
            <a:r>
              <a:rPr lang="en-US" sz="1150" b="1" dirty="0" smtClean="0"/>
              <a:t> "The Small Work in the Great Work,"</a:t>
            </a:r>
            <a:r>
              <a:rPr lang="en-US" sz="1150" dirty="0" smtClean="0"/>
              <a:t>  in The Impossible Will Take a Little While: A 				Citizen's Guide to Hope in a Time of Fear, Ed. Paul Rogat Loeb, Basic Books, 2004 </a:t>
            </a:r>
          </a:p>
          <a:p>
            <a:pPr>
              <a:buNone/>
            </a:pPr>
            <a:endParaRPr lang="en-US" sz="1150" dirty="0"/>
          </a:p>
        </p:txBody>
      </p:sp>
    </p:spTree>
    <p:extLst>
      <p:ext uri="{BB962C8B-B14F-4D97-AF65-F5344CB8AC3E}">
        <p14:creationId xmlns:p14="http://schemas.microsoft.com/office/powerpoint/2010/main" val="22190481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65477" y="331339"/>
            <a:ext cx="7828596" cy="2910624"/>
          </a:xfrm>
        </p:spPr>
        <p:txBody>
          <a:bodyPr>
            <a:noAutofit/>
          </a:bodyPr>
          <a:lstStyle/>
          <a:p>
            <a:pPr marL="0" indent="0" algn="ctr">
              <a:buNone/>
            </a:pPr>
            <a:r>
              <a:rPr lang="en-US" sz="4000" b="1" dirty="0">
                <a:solidFill>
                  <a:schemeClr val="tx1"/>
                </a:solidFill>
                <a:cs typeface="Roboto Slab Bold"/>
              </a:rPr>
              <a:t>Thank you</a:t>
            </a:r>
            <a:r>
              <a:rPr lang="en-US" sz="4000" b="1" dirty="0" smtClean="0">
                <a:solidFill>
                  <a:schemeClr val="tx1"/>
                </a:solidFill>
                <a:cs typeface="Roboto Slab Bold"/>
              </a:rPr>
              <a:t>!</a:t>
            </a:r>
          </a:p>
          <a:p>
            <a:pPr marL="0" indent="0" algn="ctr">
              <a:buNone/>
            </a:pPr>
            <a:r>
              <a:rPr lang="en-US" sz="2000" b="1" dirty="0">
                <a:solidFill>
                  <a:schemeClr val="tx1"/>
                </a:solidFill>
                <a:cs typeface="Roboto Slab Bold"/>
              </a:rPr>
              <a:t>Thanks also </a:t>
            </a:r>
            <a:r>
              <a:rPr lang="en-US" sz="2000" b="1" dirty="0" smtClean="0">
                <a:solidFill>
                  <a:schemeClr val="tx1"/>
                </a:solidFill>
                <a:cs typeface="Roboto Slab Bold"/>
              </a:rPr>
              <a:t>to:</a:t>
            </a:r>
          </a:p>
          <a:p>
            <a:pPr marL="0" indent="0" algn="ctr">
              <a:buNone/>
            </a:pPr>
            <a:r>
              <a:rPr lang="en-US" sz="2000" b="1" dirty="0" err="1" smtClean="0">
                <a:solidFill>
                  <a:schemeClr val="tx1"/>
                </a:solidFill>
                <a:cs typeface="Roboto Slab Bold"/>
              </a:rPr>
              <a:t>Dr</a:t>
            </a:r>
            <a:r>
              <a:rPr lang="en-US" sz="2000" b="1" dirty="0" smtClean="0">
                <a:solidFill>
                  <a:schemeClr val="tx1"/>
                </a:solidFill>
                <a:cs typeface="Roboto Slab Bold"/>
              </a:rPr>
              <a:t> </a:t>
            </a:r>
            <a:r>
              <a:rPr lang="en-US" sz="2000" b="1" dirty="0">
                <a:solidFill>
                  <a:schemeClr val="tx1"/>
                </a:solidFill>
                <a:cs typeface="Roboto Slab Bold"/>
              </a:rPr>
              <a:t>Chris Sinsky, AMA &amp; Medical Associates Clinic </a:t>
            </a:r>
          </a:p>
          <a:p>
            <a:pPr marL="0" indent="0" algn="ctr">
              <a:buNone/>
            </a:pPr>
            <a:r>
              <a:rPr lang="en-US" sz="2000" b="1" dirty="0">
                <a:solidFill>
                  <a:schemeClr val="tx1"/>
                </a:solidFill>
                <a:cs typeface="Roboto Slab Bold"/>
              </a:rPr>
              <a:t>Maria </a:t>
            </a:r>
            <a:r>
              <a:rPr lang="en-US" sz="2000" b="1" dirty="0" err="1">
                <a:solidFill>
                  <a:schemeClr val="tx1"/>
                </a:solidFill>
                <a:cs typeface="Roboto Slab Bold"/>
              </a:rPr>
              <a:t>Nienhaus</a:t>
            </a:r>
            <a:r>
              <a:rPr lang="en-US" sz="2000" b="1" dirty="0">
                <a:solidFill>
                  <a:schemeClr val="tx1"/>
                </a:solidFill>
                <a:cs typeface="Roboto Slab Bold"/>
              </a:rPr>
              <a:t>, </a:t>
            </a:r>
            <a:r>
              <a:rPr lang="en-US" sz="2000" b="1" dirty="0" smtClean="0">
                <a:solidFill>
                  <a:schemeClr val="tx1"/>
                </a:solidFill>
                <a:cs typeface="Roboto Slab Bold"/>
              </a:rPr>
              <a:t>AMA</a:t>
            </a:r>
          </a:p>
          <a:p>
            <a:pPr marL="0" indent="0" algn="ctr">
              <a:buNone/>
            </a:pPr>
            <a:r>
              <a:rPr lang="en-US" sz="2000" b="1" dirty="0" smtClean="0">
                <a:solidFill>
                  <a:schemeClr val="tx1"/>
                </a:solidFill>
                <a:cs typeface="Roboto Slab Bold"/>
              </a:rPr>
              <a:t>Susanne Campbell, RN MS, UMass Medical School, CTC-RI</a:t>
            </a:r>
          </a:p>
          <a:p>
            <a:pPr marL="0" indent="0" algn="ctr">
              <a:buNone/>
            </a:pPr>
            <a:r>
              <a:rPr lang="en-US" sz="2000" b="1" dirty="0" err="1" smtClean="0">
                <a:solidFill>
                  <a:schemeClr val="tx1"/>
                </a:solidFill>
                <a:cs typeface="Roboto Slab Bold"/>
              </a:rPr>
              <a:t>Dr</a:t>
            </a:r>
            <a:r>
              <a:rPr lang="en-US" sz="2000" b="1" dirty="0" smtClean="0">
                <a:solidFill>
                  <a:schemeClr val="tx1"/>
                </a:solidFill>
                <a:cs typeface="Roboto Slab Bold"/>
              </a:rPr>
              <a:t> </a:t>
            </a:r>
            <a:r>
              <a:rPr lang="en-US" sz="2000" b="1" dirty="0" err="1" smtClean="0">
                <a:solidFill>
                  <a:schemeClr val="tx1"/>
                </a:solidFill>
                <a:cs typeface="Roboto Slab Bold"/>
              </a:rPr>
              <a:t>Pano</a:t>
            </a:r>
            <a:r>
              <a:rPr lang="en-US" sz="2000" b="1" dirty="0" smtClean="0">
                <a:solidFill>
                  <a:schemeClr val="tx1"/>
                </a:solidFill>
                <a:cs typeface="Roboto Slab Bold"/>
              </a:rPr>
              <a:t> </a:t>
            </a:r>
            <a:r>
              <a:rPr lang="en-US" sz="2000" b="1" dirty="0" err="1" smtClean="0">
                <a:solidFill>
                  <a:schemeClr val="tx1"/>
                </a:solidFill>
                <a:cs typeface="Roboto Slab Bold"/>
              </a:rPr>
              <a:t>Yeracaris</a:t>
            </a:r>
            <a:r>
              <a:rPr lang="en-US" sz="2000" b="1" dirty="0" smtClean="0">
                <a:solidFill>
                  <a:schemeClr val="tx1"/>
                </a:solidFill>
                <a:cs typeface="Roboto Slab Bold"/>
              </a:rPr>
              <a:t>, CTC-RI</a:t>
            </a:r>
          </a:p>
          <a:p>
            <a:pPr marL="0" indent="0" algn="ctr">
              <a:buNone/>
            </a:pPr>
            <a:r>
              <a:rPr lang="en-US" sz="2000" b="1" dirty="0" smtClean="0">
                <a:solidFill>
                  <a:schemeClr val="tx1"/>
                </a:solidFill>
                <a:cs typeface="Roboto Slab Bold"/>
              </a:rPr>
              <a:t>Andrea Goldstein, Brown University</a:t>
            </a:r>
            <a:endParaRPr lang="en-US" sz="2000" b="1" dirty="0">
              <a:solidFill>
                <a:schemeClr val="tx1"/>
              </a:solidFill>
              <a:cs typeface="Roboto Slab Bold"/>
            </a:endParaRPr>
          </a:p>
          <a:p>
            <a:pPr marL="0" indent="0" algn="ctr">
              <a:buNone/>
            </a:pPr>
            <a:r>
              <a:rPr lang="en-US" sz="2000" b="1" dirty="0">
                <a:solidFill>
                  <a:schemeClr val="tx1"/>
                </a:solidFill>
                <a:cs typeface="Roboto Slab Bold"/>
              </a:rPr>
              <a:t>Katie Holley, MHA Fairview Health</a:t>
            </a:r>
            <a:br>
              <a:rPr lang="en-US" sz="2000" b="1" dirty="0">
                <a:solidFill>
                  <a:schemeClr val="tx1"/>
                </a:solidFill>
                <a:cs typeface="Roboto Slab Bold"/>
              </a:rPr>
            </a:br>
            <a:r>
              <a:rPr lang="en-US" sz="2000" b="1" dirty="0" smtClean="0">
                <a:solidFill>
                  <a:schemeClr val="tx1"/>
                </a:solidFill>
                <a:cs typeface="Roboto Slab Bold"/>
              </a:rPr>
              <a:t>Contact me at:	 </a:t>
            </a:r>
            <a:r>
              <a:rPr lang="en-US" sz="2000" dirty="0" smtClean="0">
                <a:solidFill>
                  <a:schemeClr val="tx1"/>
                </a:solidFill>
                <a:cs typeface="Roboto Slab Bold"/>
                <a:hlinkClick r:id="rId3"/>
              </a:rPr>
              <a:t>Lcfiscus@umn.edu</a:t>
            </a:r>
            <a:r>
              <a:rPr lang="en-US" sz="2000" dirty="0" smtClean="0">
                <a:solidFill>
                  <a:schemeClr val="tx1"/>
                </a:solidFill>
                <a:cs typeface="Roboto Slab Bold"/>
              </a:rPr>
              <a:t> 			@</a:t>
            </a:r>
            <a:r>
              <a:rPr lang="en-US" sz="2000" b="1" dirty="0" err="1" smtClean="0">
                <a:solidFill>
                  <a:schemeClr val="tx1"/>
                </a:solidFill>
                <a:cs typeface="Roboto Slab Bold"/>
              </a:rPr>
              <a:t>IMPedsDoc</a:t>
            </a:r>
            <a:endParaRPr lang="en-US" sz="2000" b="1" dirty="0">
              <a:solidFill>
                <a:schemeClr val="tx1"/>
              </a:solidFill>
              <a:cs typeface="Roboto Slab Bold"/>
            </a:endParaRPr>
          </a:p>
          <a:p>
            <a:pPr marL="0" indent="0" algn="ctr">
              <a:buNone/>
            </a:pPr>
            <a:r>
              <a:rPr lang="en-US" sz="2000" b="1" dirty="0">
                <a:solidFill>
                  <a:srgbClr val="009DDC"/>
                </a:solidFill>
                <a:cs typeface="Roboto Slab Bold"/>
              </a:rPr>
              <a:t>STEPSForward.org</a:t>
            </a:r>
          </a:p>
        </p:txBody>
      </p:sp>
      <p:sp>
        <p:nvSpPr>
          <p:cNvPr id="2" name="Slide Number Placeholder 1"/>
          <p:cNvSpPr>
            <a:spLocks noGrp="1"/>
          </p:cNvSpPr>
          <p:nvPr>
            <p:ph type="sldNum" sz="quarter" idx="10"/>
          </p:nvPr>
        </p:nvSpPr>
        <p:spPr/>
        <p:txBody>
          <a:bodyPr/>
          <a:lstStyle/>
          <a:p>
            <a:fld id="{8C16AB82-9A5A-374F-8160-9694430342A9}" type="slidenum">
              <a:rPr lang="en-US" smtClean="0"/>
              <a:pPr/>
              <a:t>74</a:t>
            </a:fld>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717" y="3686445"/>
            <a:ext cx="519795" cy="519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17643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Patients</a:t>
            </a:r>
          </a:p>
          <a:p>
            <a:pPr lvl="1"/>
            <a:r>
              <a:rPr lang="en-US" dirty="0" smtClean="0"/>
              <a:t>2000 patients who no longer have PCP</a:t>
            </a:r>
          </a:p>
          <a:p>
            <a:r>
              <a:rPr lang="en-US" dirty="0" smtClean="0"/>
              <a:t>Health System</a:t>
            </a:r>
          </a:p>
          <a:p>
            <a:pPr lvl="1"/>
            <a:r>
              <a:rPr lang="en-US" dirty="0" smtClean="0"/>
              <a:t>What’s the Cost of Physician Turnover?</a:t>
            </a:r>
          </a:p>
          <a:p>
            <a:pPr lvl="2"/>
            <a:r>
              <a:rPr lang="en-US" dirty="0" smtClean="0"/>
              <a:t>Recruitment costs for single physician: $88,000</a:t>
            </a:r>
          </a:p>
          <a:p>
            <a:pPr lvl="2"/>
            <a:r>
              <a:rPr lang="en-US" dirty="0" smtClean="0"/>
              <a:t>Prolonged Vacancies lost productivity &amp; recruitment costs? 6 months $800,000, 12 months average $1.2million</a:t>
            </a:r>
          </a:p>
          <a:p>
            <a:r>
              <a:rPr lang="en-US" dirty="0" smtClean="0"/>
              <a:t>Community</a:t>
            </a:r>
          </a:p>
          <a:p>
            <a:pPr lvl="1"/>
            <a:r>
              <a:rPr lang="en-US" dirty="0" smtClean="0"/>
              <a:t>Exacerbates primary care physician shortage</a:t>
            </a:r>
          </a:p>
          <a:p>
            <a:pPr lvl="1"/>
            <a:r>
              <a:rPr lang="en-US" dirty="0" smtClean="0"/>
              <a:t>Investment in physician training (Medicare spends approximately $100,000 per resident per year in training, state subsidies to medical education)</a:t>
            </a:r>
          </a:p>
          <a:p>
            <a:pPr lvl="1"/>
            <a:r>
              <a:rPr lang="en-US" dirty="0" smtClean="0"/>
              <a:t>Delays establishing care for patients discharged with new diagnoses</a:t>
            </a:r>
          </a:p>
        </p:txBody>
      </p:sp>
      <p:sp>
        <p:nvSpPr>
          <p:cNvPr id="3" name="Slide Number Placeholder 2"/>
          <p:cNvSpPr>
            <a:spLocks noGrp="1"/>
          </p:cNvSpPr>
          <p:nvPr>
            <p:ph type="sldNum" sz="quarter" idx="10"/>
          </p:nvPr>
        </p:nvSpPr>
        <p:spPr/>
        <p:txBody>
          <a:bodyPr/>
          <a:lstStyle/>
          <a:p>
            <a:fld id="{8C16AB82-9A5A-374F-8160-9694430342A9}" type="slidenum">
              <a:rPr lang="en-US" smtClean="0"/>
              <a:pPr/>
              <a:t>8</a:t>
            </a:fld>
            <a:endParaRPr lang="en-US" dirty="0"/>
          </a:p>
        </p:txBody>
      </p:sp>
      <p:sp>
        <p:nvSpPr>
          <p:cNvPr id="4" name="Title 3"/>
          <p:cNvSpPr>
            <a:spLocks noGrp="1"/>
          </p:cNvSpPr>
          <p:nvPr>
            <p:ph type="title"/>
          </p:nvPr>
        </p:nvSpPr>
        <p:spPr/>
        <p:txBody>
          <a:bodyPr/>
          <a:lstStyle/>
          <a:p>
            <a:r>
              <a:rPr lang="en-US" dirty="0" smtClean="0"/>
              <a:t>Who has lost?</a:t>
            </a:r>
            <a:endParaRPr lang="en-US" dirty="0"/>
          </a:p>
        </p:txBody>
      </p:sp>
      <p:sp>
        <p:nvSpPr>
          <p:cNvPr id="6" name="TextBox 5"/>
          <p:cNvSpPr txBox="1"/>
          <p:nvPr/>
        </p:nvSpPr>
        <p:spPr>
          <a:xfrm>
            <a:off x="319262" y="4571999"/>
            <a:ext cx="7940431" cy="400110"/>
          </a:xfrm>
          <a:prstGeom prst="rect">
            <a:avLst/>
          </a:prstGeom>
          <a:noFill/>
        </p:spPr>
        <p:txBody>
          <a:bodyPr wrap="square" rtlCol="0">
            <a:spAutoFit/>
          </a:bodyPr>
          <a:lstStyle/>
          <a:p>
            <a:r>
              <a:rPr lang="en-US" sz="1000" dirty="0" smtClean="0"/>
              <a:t>Schutte, L. </a:t>
            </a:r>
            <a:r>
              <a:rPr lang="en-US" sz="1000" i="1" dirty="0" smtClean="0"/>
              <a:t>J Assoc Staff Phys Recruit. </a:t>
            </a:r>
            <a:r>
              <a:rPr lang="en-US" sz="1000" dirty="0" smtClean="0"/>
              <a:t>Summer 2012. Source data 2011 Cejka Search and AMGA Physician Retention Survey</a:t>
            </a:r>
          </a:p>
          <a:p>
            <a:r>
              <a:rPr lang="en-US" sz="1000" dirty="0" smtClean="0"/>
              <a:t>Dower, C.  Graduate Medical Education Health Policy Brief</a:t>
            </a:r>
            <a:r>
              <a:rPr lang="en-US" sz="1000" i="1" dirty="0" smtClean="0"/>
              <a:t>.  Health Affairs. 31 August 2012</a:t>
            </a:r>
            <a:endParaRPr lang="en-US" sz="1000"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C16AB82-9A5A-374F-8160-9694430342A9}" type="slidenum">
              <a:rPr lang="en-US" smtClean="0"/>
              <a:pPr/>
              <a:t>9</a:t>
            </a:fld>
            <a:endParaRPr lang="en-US" dirty="0"/>
          </a:p>
        </p:txBody>
      </p:sp>
      <p:sp>
        <p:nvSpPr>
          <p:cNvPr id="4" name="Title 3"/>
          <p:cNvSpPr>
            <a:spLocks noGrp="1"/>
          </p:cNvSpPr>
          <p:nvPr>
            <p:ph type="title"/>
          </p:nvPr>
        </p:nvSpPr>
        <p:spPr/>
        <p:txBody>
          <a:bodyPr>
            <a:normAutofit/>
          </a:bodyPr>
          <a:lstStyle/>
          <a:p>
            <a:r>
              <a:rPr lang="en-US" sz="2600" dirty="0" smtClean="0"/>
              <a:t>The Roads a Burned </a:t>
            </a:r>
            <a:r>
              <a:rPr lang="en-US" sz="2600" dirty="0"/>
              <a:t>O</a:t>
            </a:r>
            <a:r>
              <a:rPr lang="en-US" sz="2600" dirty="0" smtClean="0"/>
              <a:t>ut Physician Can Take</a:t>
            </a:r>
            <a:endParaRPr lang="en-US" sz="26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40191" y="3369456"/>
            <a:ext cx="1579418" cy="1184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Up Arrow 5"/>
          <p:cNvSpPr/>
          <p:nvPr/>
        </p:nvSpPr>
        <p:spPr>
          <a:xfrm rot="18305981">
            <a:off x="2910375" y="2708226"/>
            <a:ext cx="484632" cy="134001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Up Arrow 7"/>
          <p:cNvSpPr/>
          <p:nvPr/>
        </p:nvSpPr>
        <p:spPr>
          <a:xfrm>
            <a:off x="4464242" y="2449573"/>
            <a:ext cx="484632" cy="80503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Up Arrow 8"/>
          <p:cNvSpPr/>
          <p:nvPr/>
        </p:nvSpPr>
        <p:spPr>
          <a:xfrm rot="4326958">
            <a:off x="5847370" y="2923305"/>
            <a:ext cx="484632" cy="1236067"/>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219850" y="4435870"/>
            <a:ext cx="7478360" cy="553998"/>
          </a:xfrm>
          <a:prstGeom prst="rect">
            <a:avLst/>
          </a:prstGeom>
        </p:spPr>
        <p:txBody>
          <a:bodyPr wrap="square">
            <a:spAutoFit/>
          </a:bodyPr>
          <a:lstStyle/>
          <a:p>
            <a:r>
              <a:rPr lang="en-US" sz="1000" dirty="0"/>
              <a:t>Unpublished data, Stanford</a:t>
            </a:r>
          </a:p>
          <a:p>
            <a:r>
              <a:rPr lang="en-US" sz="1000" dirty="0"/>
              <a:t>Shanafelt TD, et al. Longitudinal Study Evaluation the Association Between Physician Burnout and Changes in Professional Work Effort. </a:t>
            </a:r>
            <a:r>
              <a:rPr lang="en-US" sz="1000" i="1" dirty="0"/>
              <a:t>Mayo Clinic Proc</a:t>
            </a:r>
            <a:r>
              <a:rPr lang="en-US" sz="1000" dirty="0"/>
              <a:t> 2016 91(4):422</a:t>
            </a:r>
          </a:p>
        </p:txBody>
      </p:sp>
      <p:sp>
        <p:nvSpPr>
          <p:cNvPr id="10" name="TextBox 9"/>
          <p:cNvSpPr txBox="1"/>
          <p:nvPr/>
        </p:nvSpPr>
        <p:spPr>
          <a:xfrm>
            <a:off x="296050" y="2190370"/>
            <a:ext cx="2093859" cy="1323439"/>
          </a:xfrm>
          <a:prstGeom prst="rect">
            <a:avLst/>
          </a:prstGeom>
          <a:noFill/>
          <a:ln w="25400">
            <a:gradFill>
              <a:gsLst>
                <a:gs pos="53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r>
              <a:rPr lang="en-US" sz="2600" dirty="0" smtClean="0"/>
              <a:t>Exit Practice</a:t>
            </a:r>
          </a:p>
          <a:p>
            <a:pPr marL="0" lvl="1"/>
            <a:r>
              <a:rPr lang="en-US" dirty="0" smtClean="0"/>
              <a:t>Twice </a:t>
            </a:r>
            <a:r>
              <a:rPr lang="en-US" dirty="0"/>
              <a:t>the rate of non burned out </a:t>
            </a:r>
            <a:r>
              <a:rPr lang="en-US" dirty="0" smtClean="0"/>
              <a:t>physicians</a:t>
            </a:r>
            <a:endParaRPr lang="en-US" dirty="0"/>
          </a:p>
        </p:txBody>
      </p:sp>
      <p:sp>
        <p:nvSpPr>
          <p:cNvPr id="12" name="TextBox 11"/>
          <p:cNvSpPr txBox="1"/>
          <p:nvPr/>
        </p:nvSpPr>
        <p:spPr>
          <a:xfrm>
            <a:off x="2977606" y="1083751"/>
            <a:ext cx="3970449" cy="1323439"/>
          </a:xfrm>
          <a:prstGeom prst="rect">
            <a:avLst/>
          </a:prstGeom>
          <a:noFill/>
          <a:ln w="25400">
            <a:gradFill>
              <a:gsLst>
                <a:gs pos="49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r>
              <a:rPr lang="en-US" sz="2600" dirty="0" smtClean="0"/>
              <a:t>Reduce Clinic Time</a:t>
            </a:r>
          </a:p>
          <a:p>
            <a:r>
              <a:rPr lang="en-US" dirty="0" smtClean="0"/>
              <a:t>Increases in emotional </a:t>
            </a:r>
            <a:r>
              <a:rPr lang="en-US" dirty="0"/>
              <a:t>exhaustion </a:t>
            </a:r>
            <a:r>
              <a:rPr lang="en-US" dirty="0" smtClean="0"/>
              <a:t>&amp; decreased satisfaction associated </a:t>
            </a:r>
            <a:r>
              <a:rPr lang="en-US" dirty="0"/>
              <a:t>with future reduction in clinical FTE</a:t>
            </a:r>
          </a:p>
        </p:txBody>
      </p:sp>
      <p:sp>
        <p:nvSpPr>
          <p:cNvPr id="13" name="TextBox 12"/>
          <p:cNvSpPr txBox="1"/>
          <p:nvPr/>
        </p:nvSpPr>
        <p:spPr>
          <a:xfrm>
            <a:off x="6752268" y="2711861"/>
            <a:ext cx="2093859" cy="1292662"/>
          </a:xfrm>
          <a:prstGeom prst="rect">
            <a:avLst/>
          </a:prstGeom>
          <a:noFill/>
          <a:ln w="25400">
            <a:gradFill>
              <a:gsLst>
                <a:gs pos="53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ln>
        </p:spPr>
        <p:txBody>
          <a:bodyPr wrap="square" rtlCol="0">
            <a:spAutoFit/>
          </a:bodyPr>
          <a:lstStyle/>
          <a:p>
            <a:r>
              <a:rPr lang="en-US" sz="2600" dirty="0" smtClean="0"/>
              <a:t>Continue to Practice </a:t>
            </a:r>
            <a:r>
              <a:rPr lang="en-US" sz="2600" dirty="0"/>
              <a:t>B</a:t>
            </a:r>
            <a:r>
              <a:rPr lang="en-US" sz="2600" dirty="0" smtClean="0"/>
              <a:t>urned Out</a:t>
            </a:r>
            <a:endParaRPr lang="en-US" dirty="0"/>
          </a:p>
        </p:txBody>
      </p:sp>
    </p:spTree>
    <p:extLst>
      <p:ext uri="{BB962C8B-B14F-4D97-AF65-F5344CB8AC3E}">
        <p14:creationId xmlns:p14="http://schemas.microsoft.com/office/powerpoint/2010/main" val="2826439260"/>
      </p:ext>
    </p:extLst>
  </p:cSld>
  <p:clrMapOvr>
    <a:masterClrMapping/>
  </p:clrMapOvr>
</p:sld>
</file>

<file path=ppt/theme/theme1.xml><?xml version="1.0" encoding="utf-8"?>
<a:theme xmlns:a="http://schemas.openxmlformats.org/drawingml/2006/main" name="Office Theme">
  <a:themeElements>
    <a:clrScheme name="Custom 2">
      <a:dk1>
        <a:srgbClr val="000000"/>
      </a:dk1>
      <a:lt1>
        <a:sysClr val="window" lastClr="FFFFFF"/>
      </a:lt1>
      <a:dk2>
        <a:srgbClr val="1F497D"/>
      </a:dk2>
      <a:lt2>
        <a:srgbClr val="EEECE1"/>
      </a:lt2>
      <a:accent1>
        <a:srgbClr val="46166B"/>
      </a:accent1>
      <a:accent2>
        <a:srgbClr val="A1A1A4"/>
      </a:accent2>
      <a:accent3>
        <a:srgbClr val="009DDC"/>
      </a:accent3>
      <a:accent4>
        <a:srgbClr val="FAA634"/>
      </a:accent4>
      <a:accent5>
        <a:srgbClr val="C1D82F"/>
      </a:accent5>
      <a:accent6>
        <a:srgbClr val="E71933"/>
      </a:accent6>
      <a:hlink>
        <a:srgbClr val="46166B"/>
      </a:hlink>
      <a:folHlink>
        <a:srgbClr val="46166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6972</TotalTime>
  <Words>3531</Words>
  <Application>Microsoft Office PowerPoint</Application>
  <PresentationFormat>On-screen Show (16:9)</PresentationFormat>
  <Paragraphs>602</Paragraphs>
  <Slides>74</Slides>
  <Notes>14</Notes>
  <HiddenSlides>0</HiddenSlides>
  <MMClips>0</MMClips>
  <ScaleCrop>false</ScaleCrop>
  <HeadingPairs>
    <vt:vector size="4" baseType="variant">
      <vt:variant>
        <vt:lpstr>Theme</vt:lpstr>
      </vt:variant>
      <vt:variant>
        <vt:i4>2</vt:i4>
      </vt:variant>
      <vt:variant>
        <vt:lpstr>Slide Titles</vt:lpstr>
      </vt:variant>
      <vt:variant>
        <vt:i4>74</vt:i4>
      </vt:variant>
    </vt:vector>
  </HeadingPairs>
  <TitlesOfParts>
    <vt:vector size="76" baseType="lpstr">
      <vt:lpstr>Office Theme</vt:lpstr>
      <vt:lpstr>Custom Design</vt:lpstr>
      <vt:lpstr>PowerPoint Presentation</vt:lpstr>
      <vt:lpstr>Audience Survey</vt:lpstr>
      <vt:lpstr>Agenda</vt:lpstr>
      <vt:lpstr>Burnout rates by specialty</vt:lpstr>
      <vt:lpstr>Causes of physician burnout</vt:lpstr>
      <vt:lpstr>Impact of burnout on patients</vt:lpstr>
      <vt:lpstr>Audience Survey</vt:lpstr>
      <vt:lpstr>Who has lost?</vt:lpstr>
      <vt:lpstr>The Roads a Burned Out Physician Can Take</vt:lpstr>
      <vt:lpstr>How do we get to a Win-Win-Win for Physicians, Health Systems, and Communities?</vt:lpstr>
      <vt:lpstr>AMA’s strategic focus areas</vt:lpstr>
      <vt:lpstr>Where to begin</vt:lpstr>
      <vt:lpstr>Qualities of successful practices</vt:lpstr>
      <vt:lpstr>Transformation toolkits- Free tools on AMA Steps Forward Website</vt:lpstr>
      <vt:lpstr>Audience Participation Activity- Clinic Level Interventions</vt:lpstr>
      <vt:lpstr>Clinic Level Interventions  Pre-visit Planning  Expanded Rooming Protocols  Huddles &amp; Team Meetings </vt:lpstr>
      <vt:lpstr>My life before Clinic Practice Transformation</vt:lpstr>
      <vt:lpstr>My Daily Schedule</vt:lpstr>
      <vt:lpstr>Pre-visit planning</vt:lpstr>
      <vt:lpstr>Pre-visit planning</vt:lpstr>
      <vt:lpstr>Pre-visit laboratory testing</vt:lpstr>
      <vt:lpstr>Lab summary</vt:lpstr>
      <vt:lpstr>Pre-visit laboratory testing</vt:lpstr>
      <vt:lpstr>Visit planner: “Next appointment starts today”</vt:lpstr>
      <vt:lpstr>Visit prep checklist</vt:lpstr>
      <vt:lpstr>Pre-appointment questionnaire</vt:lpstr>
      <vt:lpstr>Expanded rooming &amp; discharge protocols</vt:lpstr>
      <vt:lpstr>Expanded rooming process</vt:lpstr>
      <vt:lpstr>Expanded rooming process</vt:lpstr>
      <vt:lpstr>Huddles &amp;  team meetings</vt:lpstr>
      <vt:lpstr>Huddles</vt:lpstr>
      <vt:lpstr>Team meetings</vt:lpstr>
      <vt:lpstr>Transformation toolkits</vt:lpstr>
      <vt:lpstr>Data Transparency </vt:lpstr>
      <vt:lpstr>Data Transparency</vt:lpstr>
      <vt:lpstr>The fine line to being transparent about data</vt:lpstr>
      <vt:lpstr>PowerPoint Presentation</vt:lpstr>
      <vt:lpstr>My Day after Practice Transformation</vt:lpstr>
      <vt:lpstr>PowerPoint Presentation</vt:lpstr>
      <vt:lpstr>Audience Participation Activity</vt:lpstr>
      <vt:lpstr>Health System Interventions  Team Documentation  Clinician Leadership in Practice Operations   </vt:lpstr>
      <vt:lpstr>Team documentation</vt:lpstr>
      <vt:lpstr>PowerPoint Presentation</vt:lpstr>
      <vt:lpstr>PowerPoint Presentation</vt:lpstr>
      <vt:lpstr>PowerPoint Presentation</vt:lpstr>
      <vt:lpstr>Team care model</vt:lpstr>
      <vt:lpstr>Team care: Cleveland Clinic</vt:lpstr>
      <vt:lpstr>Team care: Bellin Health System</vt:lpstr>
      <vt:lpstr>Team care: UCLA Geriatrics &amp; Internal Medicine</vt:lpstr>
      <vt:lpstr>PowerPoint Presentation</vt:lpstr>
      <vt:lpstr>Making the business case</vt:lpstr>
      <vt:lpstr>Clinician Leadership in Practice Operations</vt:lpstr>
      <vt:lpstr>Physician Leadership</vt:lpstr>
      <vt:lpstr>Dyad Leadership Model</vt:lpstr>
      <vt:lpstr>Low Burnout Organizations- Mayo Clinic Leadership Model</vt:lpstr>
      <vt:lpstr>PowerPoint Presentation</vt:lpstr>
      <vt:lpstr>Audience Participation Activity</vt:lpstr>
      <vt:lpstr>Community Interventions  Synchronized Prescription Renewal  Reimbursement for Asynchronous Care</vt:lpstr>
      <vt:lpstr>Synchronized prescription  renewal</vt:lpstr>
      <vt:lpstr>The Medication Renewal Cycle</vt:lpstr>
      <vt:lpstr>What is possible</vt:lpstr>
      <vt:lpstr>Annual prescription renewals</vt:lpstr>
      <vt:lpstr>Reimbursement for asynchronous care</vt:lpstr>
      <vt:lpstr>Asynchronous Care</vt:lpstr>
      <vt:lpstr>Asynchronous Care- Benefits</vt:lpstr>
      <vt:lpstr>Reimbursement</vt:lpstr>
      <vt:lpstr>PowerPoint Presentation</vt:lpstr>
      <vt:lpstr>Audience Participation Activity</vt:lpstr>
      <vt:lpstr>Taking action</vt:lpstr>
      <vt:lpstr>Key steps</vt:lpstr>
      <vt:lpstr>Take home messages</vt:lpstr>
      <vt:lpstr>PowerPoint Presentation</vt:lpstr>
      <vt:lpstr>   At the Gates of Hope     by Victoria Stafford</vt:lpstr>
      <vt:lpstr>PowerPoint Presentation</vt:lpstr>
    </vt:vector>
  </TitlesOfParts>
  <Company>American Medical Association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Berk</dc:creator>
  <cp:lastModifiedBy>Fiscus, Lynne C</cp:lastModifiedBy>
  <cp:revision>458</cp:revision>
  <cp:lastPrinted>2014-07-14T21:30:32Z</cp:lastPrinted>
  <dcterms:created xsi:type="dcterms:W3CDTF">2013-07-16T20:36:18Z</dcterms:created>
  <dcterms:modified xsi:type="dcterms:W3CDTF">2016-10-06T01:06:51Z</dcterms:modified>
</cp:coreProperties>
</file>