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20" r:id="rId5"/>
    <p:sldMasterId id="2147483732" r:id="rId6"/>
    <p:sldMasterId id="2147483792" r:id="rId7"/>
    <p:sldMasterId id="2147483804" r:id="rId8"/>
  </p:sldMasterIdLst>
  <p:notesMasterIdLst>
    <p:notesMasterId r:id="rId51"/>
  </p:notesMasterIdLst>
  <p:handoutMasterIdLst>
    <p:handoutMasterId r:id="rId52"/>
  </p:handoutMasterIdLst>
  <p:sldIdLst>
    <p:sldId id="321" r:id="rId9"/>
    <p:sldId id="297" r:id="rId10"/>
    <p:sldId id="298" r:id="rId11"/>
    <p:sldId id="324" r:id="rId12"/>
    <p:sldId id="325" r:id="rId13"/>
    <p:sldId id="326" r:id="rId14"/>
    <p:sldId id="352" r:id="rId15"/>
    <p:sldId id="332" r:id="rId16"/>
    <p:sldId id="327" r:id="rId17"/>
    <p:sldId id="328" r:id="rId18"/>
    <p:sldId id="329" r:id="rId19"/>
    <p:sldId id="330" r:id="rId20"/>
    <p:sldId id="331" r:id="rId21"/>
    <p:sldId id="302" r:id="rId22"/>
    <p:sldId id="277" r:id="rId23"/>
    <p:sldId id="333" r:id="rId24"/>
    <p:sldId id="279" r:id="rId25"/>
    <p:sldId id="284" r:id="rId26"/>
    <p:sldId id="285" r:id="rId27"/>
    <p:sldId id="334" r:id="rId28"/>
    <p:sldId id="336" r:id="rId29"/>
    <p:sldId id="337" r:id="rId30"/>
    <p:sldId id="338" r:id="rId31"/>
    <p:sldId id="339" r:id="rId32"/>
    <p:sldId id="357" r:id="rId33"/>
    <p:sldId id="358" r:id="rId34"/>
    <p:sldId id="340" r:id="rId35"/>
    <p:sldId id="341" r:id="rId36"/>
    <p:sldId id="289" r:id="rId37"/>
    <p:sldId id="356" r:id="rId38"/>
    <p:sldId id="344" r:id="rId39"/>
    <p:sldId id="345" r:id="rId40"/>
    <p:sldId id="349" r:id="rId41"/>
    <p:sldId id="350" r:id="rId42"/>
    <p:sldId id="351" r:id="rId43"/>
    <p:sldId id="348" r:id="rId44"/>
    <p:sldId id="346" r:id="rId45"/>
    <p:sldId id="347" r:id="rId46"/>
    <p:sldId id="342" r:id="rId47"/>
    <p:sldId id="353" r:id="rId48"/>
    <p:sldId id="354" r:id="rId49"/>
    <p:sldId id="35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31" autoAdjust="0"/>
  </p:normalViewPr>
  <p:slideViewPr>
    <p:cSldViewPr>
      <p:cViewPr>
        <p:scale>
          <a:sx n="118" d="100"/>
          <a:sy n="118" d="100"/>
        </p:scale>
        <p:origin x="-331" y="6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4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1F81F-D20D-4636-A59D-2043C2B238FA}" type="doc">
      <dgm:prSet loTypeId="urn:microsoft.com/office/officeart/2005/8/layout/vList3" loCatId="picture" qsTypeId="urn:microsoft.com/office/officeart/2005/8/quickstyle/simple1" qsCatId="simple" csTypeId="urn:microsoft.com/office/officeart/2005/8/colors/accent1_2" csCatId="accent1" phldr="1"/>
      <dgm:spPr/>
    </dgm:pt>
    <dgm:pt modelId="{11601259-C19F-4FEF-AC8F-E964E1B48B66}">
      <dgm:prSet phldrT="[Text]" custT="1"/>
      <dgm:spPr/>
      <dgm:t>
        <a:bodyPr/>
        <a:lstStyle/>
        <a:p>
          <a:r>
            <a:rPr lang="en-US" sz="3200" dirty="0" smtClean="0">
              <a:solidFill>
                <a:schemeClr val="bg2"/>
              </a:solidFill>
            </a:rPr>
            <a:t>Subgroup of women with hormonal sensitivity</a:t>
          </a:r>
        </a:p>
      </dgm:t>
    </dgm:pt>
    <dgm:pt modelId="{59B91418-15A7-4D63-924C-43E0711957D6}" type="parTrans" cxnId="{21AE911E-52B6-4397-83FB-326A0DABA30C}">
      <dgm:prSet/>
      <dgm:spPr/>
      <dgm:t>
        <a:bodyPr/>
        <a:lstStyle/>
        <a:p>
          <a:endParaRPr lang="en-US"/>
        </a:p>
      </dgm:t>
    </dgm:pt>
    <dgm:pt modelId="{182060BB-B27B-4429-A136-FD34C31AA5FC}" type="sibTrans" cxnId="{21AE911E-52B6-4397-83FB-326A0DABA30C}">
      <dgm:prSet/>
      <dgm:spPr/>
      <dgm:t>
        <a:bodyPr/>
        <a:lstStyle/>
        <a:p>
          <a:endParaRPr lang="en-US"/>
        </a:p>
      </dgm:t>
    </dgm:pt>
    <dgm:pt modelId="{D58F3C58-4F9A-4AE6-87E7-53DE2DB03717}">
      <dgm:prSet phldrT="[Text]" custT="1"/>
      <dgm:spPr/>
      <dgm:t>
        <a:bodyPr/>
        <a:lstStyle/>
        <a:p>
          <a:r>
            <a:rPr lang="en-US" sz="3200" dirty="0" smtClean="0">
              <a:solidFill>
                <a:schemeClr val="bg2"/>
              </a:solidFill>
            </a:rPr>
            <a:t>Quicker Onset</a:t>
          </a:r>
          <a:endParaRPr lang="en-US" sz="3200" dirty="0">
            <a:solidFill>
              <a:schemeClr val="bg2"/>
            </a:solidFill>
          </a:endParaRPr>
        </a:p>
      </dgm:t>
    </dgm:pt>
    <dgm:pt modelId="{BF1D8670-30D5-4AE7-BF32-BA839A5BDBB1}" type="parTrans" cxnId="{210ACE3C-A13C-402E-960A-D34BDD31BB59}">
      <dgm:prSet/>
      <dgm:spPr/>
      <dgm:t>
        <a:bodyPr/>
        <a:lstStyle/>
        <a:p>
          <a:endParaRPr lang="en-US"/>
        </a:p>
      </dgm:t>
    </dgm:pt>
    <dgm:pt modelId="{16F995B4-8607-493E-B009-3256B8030FE8}" type="sibTrans" cxnId="{210ACE3C-A13C-402E-960A-D34BDD31BB59}">
      <dgm:prSet/>
      <dgm:spPr/>
      <dgm:t>
        <a:bodyPr/>
        <a:lstStyle/>
        <a:p>
          <a:endParaRPr lang="en-US"/>
        </a:p>
      </dgm:t>
    </dgm:pt>
    <dgm:pt modelId="{2461852D-9E0F-4F13-904C-6644F9986860}">
      <dgm:prSet phldrT="[Text]" custT="1"/>
      <dgm:spPr/>
      <dgm:t>
        <a:bodyPr/>
        <a:lstStyle/>
        <a:p>
          <a:r>
            <a:rPr lang="en-US" sz="3200" dirty="0" smtClean="0">
              <a:solidFill>
                <a:schemeClr val="bg2"/>
              </a:solidFill>
            </a:rPr>
            <a:t>Simulation of placental delivery provokes symptoms</a:t>
          </a:r>
          <a:endParaRPr lang="en-US" sz="3200" dirty="0">
            <a:solidFill>
              <a:schemeClr val="bg2"/>
            </a:solidFill>
          </a:endParaRPr>
        </a:p>
      </dgm:t>
    </dgm:pt>
    <dgm:pt modelId="{1F928A81-856A-4B91-B914-011A3D3BA17E}" type="parTrans" cxnId="{44418A66-F24B-49B9-9DF4-A138EA864878}">
      <dgm:prSet/>
      <dgm:spPr/>
      <dgm:t>
        <a:bodyPr/>
        <a:lstStyle/>
        <a:p>
          <a:endParaRPr lang="en-US"/>
        </a:p>
      </dgm:t>
    </dgm:pt>
    <dgm:pt modelId="{C97724DD-08FB-49E8-A0EA-7554143C7550}" type="sibTrans" cxnId="{44418A66-F24B-49B9-9DF4-A138EA864878}">
      <dgm:prSet/>
      <dgm:spPr/>
      <dgm:t>
        <a:bodyPr/>
        <a:lstStyle/>
        <a:p>
          <a:endParaRPr lang="en-US"/>
        </a:p>
      </dgm:t>
    </dgm:pt>
    <dgm:pt modelId="{ACFCA2EC-4CEF-4FE9-A631-9BAC484E592F}" type="pres">
      <dgm:prSet presAssocID="{A271F81F-D20D-4636-A59D-2043C2B238FA}" presName="linearFlow" presStyleCnt="0">
        <dgm:presLayoutVars>
          <dgm:dir/>
          <dgm:resizeHandles val="exact"/>
        </dgm:presLayoutVars>
      </dgm:prSet>
      <dgm:spPr/>
    </dgm:pt>
    <dgm:pt modelId="{98BF2481-41E2-4BC8-B941-4302C0CBDEB6}" type="pres">
      <dgm:prSet presAssocID="{11601259-C19F-4FEF-AC8F-E964E1B48B66}" presName="composite" presStyleCnt="0"/>
      <dgm:spPr/>
    </dgm:pt>
    <dgm:pt modelId="{86508819-5D80-480F-9784-2D676083B9A8}" type="pres">
      <dgm:prSet presAssocID="{11601259-C19F-4FEF-AC8F-E964E1B48B6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641225F2-7B9E-4E2E-B09F-119C8B8BE83A}" type="pres">
      <dgm:prSet presAssocID="{11601259-C19F-4FEF-AC8F-E964E1B48B66}" presName="txShp" presStyleLbl="node1" presStyleIdx="0" presStyleCnt="3">
        <dgm:presLayoutVars>
          <dgm:bulletEnabled val="1"/>
        </dgm:presLayoutVars>
      </dgm:prSet>
      <dgm:spPr/>
      <dgm:t>
        <a:bodyPr/>
        <a:lstStyle/>
        <a:p>
          <a:endParaRPr lang="en-US"/>
        </a:p>
      </dgm:t>
    </dgm:pt>
    <dgm:pt modelId="{0C553159-AB14-4F12-941A-4A1F31AAA13D}" type="pres">
      <dgm:prSet presAssocID="{182060BB-B27B-4429-A136-FD34C31AA5FC}" presName="spacing" presStyleCnt="0"/>
      <dgm:spPr/>
    </dgm:pt>
    <dgm:pt modelId="{1A607494-3AB6-4FAC-B0BA-C072F148549B}" type="pres">
      <dgm:prSet presAssocID="{D58F3C58-4F9A-4AE6-87E7-53DE2DB03717}" presName="composite" presStyleCnt="0"/>
      <dgm:spPr/>
    </dgm:pt>
    <dgm:pt modelId="{7142DA4C-C3FA-4156-8357-1F9ED6427830}" type="pres">
      <dgm:prSet presAssocID="{D58F3C58-4F9A-4AE6-87E7-53DE2DB03717}" presName="imgShp" presStyleLbl="fgImgPlace1" presStyleIdx="1" presStyleCnt="3"/>
      <dgm:spPr>
        <a:blipFill rotWithShape="1">
          <a:blip xmlns:r="http://schemas.openxmlformats.org/officeDocument/2006/relationships" r:embed="rId2"/>
          <a:stretch>
            <a:fillRect/>
          </a:stretch>
        </a:blipFill>
      </dgm:spPr>
    </dgm:pt>
    <dgm:pt modelId="{C5964960-E81E-4ECD-BE49-3F3D10433F1B}" type="pres">
      <dgm:prSet presAssocID="{D58F3C58-4F9A-4AE6-87E7-53DE2DB03717}" presName="txShp" presStyleLbl="node1" presStyleIdx="1" presStyleCnt="3">
        <dgm:presLayoutVars>
          <dgm:bulletEnabled val="1"/>
        </dgm:presLayoutVars>
      </dgm:prSet>
      <dgm:spPr/>
      <dgm:t>
        <a:bodyPr/>
        <a:lstStyle/>
        <a:p>
          <a:endParaRPr lang="en-US"/>
        </a:p>
      </dgm:t>
    </dgm:pt>
    <dgm:pt modelId="{1019D3F8-1807-4212-89C3-4A6EEE9A37E2}" type="pres">
      <dgm:prSet presAssocID="{16F995B4-8607-493E-B009-3256B8030FE8}" presName="spacing" presStyleCnt="0"/>
      <dgm:spPr/>
    </dgm:pt>
    <dgm:pt modelId="{2C44851E-ADC7-4709-9ED2-CFB04D9CE51C}" type="pres">
      <dgm:prSet presAssocID="{2461852D-9E0F-4F13-904C-6644F9986860}" presName="composite" presStyleCnt="0"/>
      <dgm:spPr/>
    </dgm:pt>
    <dgm:pt modelId="{ADC52E1B-44B0-49CC-B2F1-BEF89DF5568F}" type="pres">
      <dgm:prSet presAssocID="{2461852D-9E0F-4F13-904C-6644F9986860}" presName="imgShp" presStyleLbl="fgImgPlace1" presStyleIdx="2" presStyleCnt="3" custScaleX="119061" custScaleY="105218"/>
      <dgm:spPr>
        <a:blipFill rotWithShape="1">
          <a:blip xmlns:r="http://schemas.openxmlformats.org/officeDocument/2006/relationships" r:embed="rId3"/>
          <a:stretch>
            <a:fillRect/>
          </a:stretch>
        </a:blipFill>
      </dgm:spPr>
    </dgm:pt>
    <dgm:pt modelId="{83B8C0A4-FB07-49F0-9BA1-28EF8960BE1D}" type="pres">
      <dgm:prSet presAssocID="{2461852D-9E0F-4F13-904C-6644F9986860}" presName="txShp" presStyleLbl="node1" presStyleIdx="2" presStyleCnt="3">
        <dgm:presLayoutVars>
          <dgm:bulletEnabled val="1"/>
        </dgm:presLayoutVars>
      </dgm:prSet>
      <dgm:spPr/>
      <dgm:t>
        <a:bodyPr/>
        <a:lstStyle/>
        <a:p>
          <a:endParaRPr lang="en-US"/>
        </a:p>
      </dgm:t>
    </dgm:pt>
  </dgm:ptLst>
  <dgm:cxnLst>
    <dgm:cxn modelId="{BA7A97DF-59A5-4BC1-92FA-023E28938A91}" type="presOf" srcId="{A271F81F-D20D-4636-A59D-2043C2B238FA}" destId="{ACFCA2EC-4CEF-4FE9-A631-9BAC484E592F}" srcOrd="0" destOrd="0" presId="urn:microsoft.com/office/officeart/2005/8/layout/vList3"/>
    <dgm:cxn modelId="{D60CB302-FC15-43CF-9EF1-89A5F55D8C94}" type="presOf" srcId="{2461852D-9E0F-4F13-904C-6644F9986860}" destId="{83B8C0A4-FB07-49F0-9BA1-28EF8960BE1D}" srcOrd="0" destOrd="0" presId="urn:microsoft.com/office/officeart/2005/8/layout/vList3"/>
    <dgm:cxn modelId="{32909014-D410-4ECC-B2B7-7BDEA81437D5}" type="presOf" srcId="{D58F3C58-4F9A-4AE6-87E7-53DE2DB03717}" destId="{C5964960-E81E-4ECD-BE49-3F3D10433F1B}" srcOrd="0" destOrd="0" presId="urn:microsoft.com/office/officeart/2005/8/layout/vList3"/>
    <dgm:cxn modelId="{44418A66-F24B-49B9-9DF4-A138EA864878}" srcId="{A271F81F-D20D-4636-A59D-2043C2B238FA}" destId="{2461852D-9E0F-4F13-904C-6644F9986860}" srcOrd="2" destOrd="0" parTransId="{1F928A81-856A-4B91-B914-011A3D3BA17E}" sibTransId="{C97724DD-08FB-49E8-A0EA-7554143C7550}"/>
    <dgm:cxn modelId="{21AE911E-52B6-4397-83FB-326A0DABA30C}" srcId="{A271F81F-D20D-4636-A59D-2043C2B238FA}" destId="{11601259-C19F-4FEF-AC8F-E964E1B48B66}" srcOrd="0" destOrd="0" parTransId="{59B91418-15A7-4D63-924C-43E0711957D6}" sibTransId="{182060BB-B27B-4429-A136-FD34C31AA5FC}"/>
    <dgm:cxn modelId="{270CCF42-7F89-485E-B1EE-CAE7B6A37811}" type="presOf" srcId="{11601259-C19F-4FEF-AC8F-E964E1B48B66}" destId="{641225F2-7B9E-4E2E-B09F-119C8B8BE83A}" srcOrd="0" destOrd="0" presId="urn:microsoft.com/office/officeart/2005/8/layout/vList3"/>
    <dgm:cxn modelId="{210ACE3C-A13C-402E-960A-D34BDD31BB59}" srcId="{A271F81F-D20D-4636-A59D-2043C2B238FA}" destId="{D58F3C58-4F9A-4AE6-87E7-53DE2DB03717}" srcOrd="1" destOrd="0" parTransId="{BF1D8670-30D5-4AE7-BF32-BA839A5BDBB1}" sibTransId="{16F995B4-8607-493E-B009-3256B8030FE8}"/>
    <dgm:cxn modelId="{EAFD0E6E-83A8-4B01-95C9-A1D0FB1A0341}" type="presParOf" srcId="{ACFCA2EC-4CEF-4FE9-A631-9BAC484E592F}" destId="{98BF2481-41E2-4BC8-B941-4302C0CBDEB6}" srcOrd="0" destOrd="0" presId="urn:microsoft.com/office/officeart/2005/8/layout/vList3"/>
    <dgm:cxn modelId="{E5FB62B8-D917-4819-B6B9-4ABB2C3CBFD9}" type="presParOf" srcId="{98BF2481-41E2-4BC8-B941-4302C0CBDEB6}" destId="{86508819-5D80-480F-9784-2D676083B9A8}" srcOrd="0" destOrd="0" presId="urn:microsoft.com/office/officeart/2005/8/layout/vList3"/>
    <dgm:cxn modelId="{1B5A2228-B8AB-4B09-8DF5-BEB06701CA01}" type="presParOf" srcId="{98BF2481-41E2-4BC8-B941-4302C0CBDEB6}" destId="{641225F2-7B9E-4E2E-B09F-119C8B8BE83A}" srcOrd="1" destOrd="0" presId="urn:microsoft.com/office/officeart/2005/8/layout/vList3"/>
    <dgm:cxn modelId="{2ACD3300-C3EC-48A2-B66D-F53904DF5F70}" type="presParOf" srcId="{ACFCA2EC-4CEF-4FE9-A631-9BAC484E592F}" destId="{0C553159-AB14-4F12-941A-4A1F31AAA13D}" srcOrd="1" destOrd="0" presId="urn:microsoft.com/office/officeart/2005/8/layout/vList3"/>
    <dgm:cxn modelId="{247CE45D-F095-49DC-9CC5-09C811FB5E7F}" type="presParOf" srcId="{ACFCA2EC-4CEF-4FE9-A631-9BAC484E592F}" destId="{1A607494-3AB6-4FAC-B0BA-C072F148549B}" srcOrd="2" destOrd="0" presId="urn:microsoft.com/office/officeart/2005/8/layout/vList3"/>
    <dgm:cxn modelId="{A860C93D-6FA7-4551-8796-EE074BC95DF2}" type="presParOf" srcId="{1A607494-3AB6-4FAC-B0BA-C072F148549B}" destId="{7142DA4C-C3FA-4156-8357-1F9ED6427830}" srcOrd="0" destOrd="0" presId="urn:microsoft.com/office/officeart/2005/8/layout/vList3"/>
    <dgm:cxn modelId="{84F1AC24-E010-4D84-9CA5-135451D3BF2F}" type="presParOf" srcId="{1A607494-3AB6-4FAC-B0BA-C072F148549B}" destId="{C5964960-E81E-4ECD-BE49-3F3D10433F1B}" srcOrd="1" destOrd="0" presId="urn:microsoft.com/office/officeart/2005/8/layout/vList3"/>
    <dgm:cxn modelId="{0417C4C8-FA7F-41D4-B15A-3F2713E03D44}" type="presParOf" srcId="{ACFCA2EC-4CEF-4FE9-A631-9BAC484E592F}" destId="{1019D3F8-1807-4212-89C3-4A6EEE9A37E2}" srcOrd="3" destOrd="0" presId="urn:microsoft.com/office/officeart/2005/8/layout/vList3"/>
    <dgm:cxn modelId="{FA5F50C4-B4B3-4D30-9273-CC509D576E59}" type="presParOf" srcId="{ACFCA2EC-4CEF-4FE9-A631-9BAC484E592F}" destId="{2C44851E-ADC7-4709-9ED2-CFB04D9CE51C}" srcOrd="4" destOrd="0" presId="urn:microsoft.com/office/officeart/2005/8/layout/vList3"/>
    <dgm:cxn modelId="{C0B19F8D-A5C7-4D08-A3D5-260E2090F0C6}" type="presParOf" srcId="{2C44851E-ADC7-4709-9ED2-CFB04D9CE51C}" destId="{ADC52E1B-44B0-49CC-B2F1-BEF89DF5568F}" srcOrd="0" destOrd="0" presId="urn:microsoft.com/office/officeart/2005/8/layout/vList3"/>
    <dgm:cxn modelId="{65F7D7B4-9180-4CF9-97BE-19C89C96DCE0}" type="presParOf" srcId="{2C44851E-ADC7-4709-9ED2-CFB04D9CE51C}" destId="{83B8C0A4-FB07-49F0-9BA1-28EF8960BE1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225F2-7B9E-4E2E-B09F-119C8B8BE83A}">
      <dsp:nvSpPr>
        <dsp:cNvPr id="0" name=""/>
        <dsp:cNvSpPr/>
      </dsp:nvSpPr>
      <dsp:spPr>
        <a:xfrm rot="10800000">
          <a:off x="1710103" y="330"/>
          <a:ext cx="5590921" cy="120745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454"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2"/>
              </a:solidFill>
            </a:rPr>
            <a:t>Subgroup of women with hormonal sensitivity</a:t>
          </a:r>
        </a:p>
      </dsp:txBody>
      <dsp:txXfrm rot="10800000">
        <a:off x="2011967" y="330"/>
        <a:ext cx="5289057" cy="1207455"/>
      </dsp:txXfrm>
    </dsp:sp>
    <dsp:sp modelId="{86508819-5D80-480F-9784-2D676083B9A8}">
      <dsp:nvSpPr>
        <dsp:cNvPr id="0" name=""/>
        <dsp:cNvSpPr/>
      </dsp:nvSpPr>
      <dsp:spPr>
        <a:xfrm>
          <a:off x="1106375" y="330"/>
          <a:ext cx="1207455" cy="12074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964960-E81E-4ECD-BE49-3F3D10433F1B}">
      <dsp:nvSpPr>
        <dsp:cNvPr id="0" name=""/>
        <dsp:cNvSpPr/>
      </dsp:nvSpPr>
      <dsp:spPr>
        <a:xfrm rot="10800000">
          <a:off x="1710103" y="1568219"/>
          <a:ext cx="5590921" cy="120745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454"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2"/>
              </a:solidFill>
            </a:rPr>
            <a:t>Quicker Onset</a:t>
          </a:r>
          <a:endParaRPr lang="en-US" sz="3200" kern="1200" dirty="0">
            <a:solidFill>
              <a:schemeClr val="bg2"/>
            </a:solidFill>
          </a:endParaRPr>
        </a:p>
      </dsp:txBody>
      <dsp:txXfrm rot="10800000">
        <a:off x="2011967" y="1568219"/>
        <a:ext cx="5289057" cy="1207455"/>
      </dsp:txXfrm>
    </dsp:sp>
    <dsp:sp modelId="{7142DA4C-C3FA-4156-8357-1F9ED6427830}">
      <dsp:nvSpPr>
        <dsp:cNvPr id="0" name=""/>
        <dsp:cNvSpPr/>
      </dsp:nvSpPr>
      <dsp:spPr>
        <a:xfrm>
          <a:off x="1106375" y="1568219"/>
          <a:ext cx="1207455" cy="1207455"/>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B8C0A4-FB07-49F0-9BA1-28EF8960BE1D}">
      <dsp:nvSpPr>
        <dsp:cNvPr id="0" name=""/>
        <dsp:cNvSpPr/>
      </dsp:nvSpPr>
      <dsp:spPr>
        <a:xfrm rot="10800000">
          <a:off x="1767641" y="3167612"/>
          <a:ext cx="5590921" cy="120745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2454"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2"/>
              </a:solidFill>
            </a:rPr>
            <a:t>Simulation of placental delivery provokes symptoms</a:t>
          </a:r>
          <a:endParaRPr lang="en-US" sz="3200" kern="1200" dirty="0">
            <a:solidFill>
              <a:schemeClr val="bg2"/>
            </a:solidFill>
          </a:endParaRPr>
        </a:p>
      </dsp:txBody>
      <dsp:txXfrm rot="10800000">
        <a:off x="2069505" y="3167612"/>
        <a:ext cx="5289057" cy="1207455"/>
      </dsp:txXfrm>
    </dsp:sp>
    <dsp:sp modelId="{ADC52E1B-44B0-49CC-B2F1-BEF89DF5568F}">
      <dsp:nvSpPr>
        <dsp:cNvPr id="0" name=""/>
        <dsp:cNvSpPr/>
      </dsp:nvSpPr>
      <dsp:spPr>
        <a:xfrm>
          <a:off x="1048837" y="3136109"/>
          <a:ext cx="1437608" cy="1270460"/>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E17CED-5967-4BC0-9ACA-AFC2620F1A62}" type="datetimeFigureOut">
              <a:rPr lang="en-US" smtClean="0"/>
              <a:t>4/26/2017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EB93C7-3829-48B8-9874-ED066B426F7C}" type="slidenum">
              <a:rPr lang="en-US" smtClean="0"/>
              <a:t>‹#›</a:t>
            </a:fld>
            <a:endParaRPr lang="en-US"/>
          </a:p>
        </p:txBody>
      </p:sp>
    </p:spTree>
    <p:extLst>
      <p:ext uri="{BB962C8B-B14F-4D97-AF65-F5344CB8AC3E}">
        <p14:creationId xmlns:p14="http://schemas.microsoft.com/office/powerpoint/2010/main" val="2131147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D47741-3A9A-4611-B534-1A03D87104E9}" type="datetimeFigureOut">
              <a:rPr lang="en-US" smtClean="0"/>
              <a:t>4/26/2017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B3ECBA-FF94-43CA-B719-6CA0A3E9F9DE}" type="slidenum">
              <a:rPr lang="en-US" smtClean="0"/>
              <a:t>‹#›</a:t>
            </a:fld>
            <a:endParaRPr lang="en-US"/>
          </a:p>
        </p:txBody>
      </p:sp>
    </p:spTree>
    <p:extLst>
      <p:ext uri="{BB962C8B-B14F-4D97-AF65-F5344CB8AC3E}">
        <p14:creationId xmlns:p14="http://schemas.microsoft.com/office/powerpoint/2010/main" val="413369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C5A15-1FCC-4A4E-AAF6-DFD51E31B2BF}" type="slidenum">
              <a:rPr lang="en-US" altLang="en-US"/>
              <a:pPr/>
              <a:t>3</a:t>
            </a:fld>
            <a:endParaRPr lang="en-US" alt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6A1B7A7-776B-4930-9204-7CDB20DCDC6A}" type="slidenum">
              <a:rPr lang="en-US"/>
              <a:pPr/>
              <a:t>12</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dirty="0" smtClean="0"/>
              <a:t>Misconceptions still abound so I want to take this opportunity to be clear that we have years of research that underscores that:…..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Studies have identified several risk factors.  The strongest predictors are depression during pregnancy and prior </a:t>
            </a:r>
            <a:r>
              <a:rPr lang="en-US" sz="1300" dirty="0" err="1"/>
              <a:t>ppd</a:t>
            </a:r>
            <a:endParaRPr lang="en-US" sz="1300" dirty="0"/>
          </a:p>
        </p:txBody>
      </p:sp>
      <p:sp>
        <p:nvSpPr>
          <p:cNvPr id="4" name="Slide Number Placeholder 3"/>
          <p:cNvSpPr>
            <a:spLocks noGrp="1"/>
          </p:cNvSpPr>
          <p:nvPr>
            <p:ph type="sldNum" sz="quarter" idx="10"/>
          </p:nvPr>
        </p:nvSpPr>
        <p:spPr/>
        <p:txBody>
          <a:bodyPr/>
          <a:lstStyle/>
          <a:p>
            <a:fld id="{BAFA4FA0-650E-4B4A-8961-FD4E0201AA3F}" type="slidenum">
              <a:rPr lang="en-US" smtClean="0"/>
              <a:pPr/>
              <a:t>13</a:t>
            </a:fld>
            <a:endParaRPr lang="en-US" dirty="0"/>
          </a:p>
        </p:txBody>
      </p:sp>
    </p:spTree>
    <p:extLst>
      <p:ext uri="{BB962C8B-B14F-4D97-AF65-F5344CB8AC3E}">
        <p14:creationId xmlns:p14="http://schemas.microsoft.com/office/powerpoint/2010/main" val="81365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mothers will discontinue breastfeeding at higher rates</a:t>
            </a:r>
            <a:r>
              <a:rPr lang="en-US" baseline="0" dirty="0" smtClean="0"/>
              <a:t> when depressed compared to non-depressed mothers</a:t>
            </a:r>
          </a:p>
          <a:p>
            <a:r>
              <a:rPr lang="en-US" baseline="0" dirty="0" smtClean="0"/>
              <a:t>More impaired sleep patterns for mother and infant</a:t>
            </a:r>
            <a:endParaRPr lang="en-US" dirty="0"/>
          </a:p>
        </p:txBody>
      </p:sp>
      <p:sp>
        <p:nvSpPr>
          <p:cNvPr id="4" name="Slide Number Placeholder 3"/>
          <p:cNvSpPr>
            <a:spLocks noGrp="1"/>
          </p:cNvSpPr>
          <p:nvPr>
            <p:ph type="sldNum" sz="quarter" idx="10"/>
          </p:nvPr>
        </p:nvSpPr>
        <p:spPr/>
        <p:txBody>
          <a:bodyPr/>
          <a:lstStyle/>
          <a:p>
            <a:fld id="{BAFA4FA0-650E-4B4A-8961-FD4E0201AA3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012519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Hostility and resentment</a:t>
            </a:r>
            <a:endParaRPr lang="en-US" dirty="0"/>
          </a:p>
        </p:txBody>
      </p:sp>
      <p:sp>
        <p:nvSpPr>
          <p:cNvPr id="4" name="Slide Number Placeholder 3"/>
          <p:cNvSpPr>
            <a:spLocks noGrp="1"/>
          </p:cNvSpPr>
          <p:nvPr>
            <p:ph type="sldNum" sz="quarter" idx="10"/>
          </p:nvPr>
        </p:nvSpPr>
        <p:spPr/>
        <p:txBody>
          <a:bodyPr/>
          <a:lstStyle/>
          <a:p>
            <a:fld id="{3F9845DD-FE19-4037-986D-FCA389066709}" type="slidenum">
              <a:rPr lang="en-US" smtClean="0"/>
              <a:t>16</a:t>
            </a:fld>
            <a:endParaRPr lang="en-US"/>
          </a:p>
        </p:txBody>
      </p:sp>
    </p:spTree>
    <p:extLst>
      <p:ext uri="{BB962C8B-B14F-4D97-AF65-F5344CB8AC3E}">
        <p14:creationId xmlns:p14="http://schemas.microsoft.com/office/powerpoint/2010/main" val="56886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Infants of depressed moms have higher rates of insecure and disorganized attachment. Most studies focused on 3-6 month age – when typically non-depressed</a:t>
            </a:r>
            <a:r>
              <a:rPr lang="en-US" baseline="0" dirty="0" smtClean="0"/>
              <a:t> parents engage in face to face socialization and game playing, “teaching” communication skills.  </a:t>
            </a:r>
          </a:p>
          <a:p>
            <a:r>
              <a:rPr lang="en-US" baseline="0" dirty="0" smtClean="0"/>
              <a:t>Infants of depressed mothers spend more time touching their own skin</a:t>
            </a:r>
            <a:endParaRPr lang="en-US" dirty="0"/>
          </a:p>
        </p:txBody>
      </p:sp>
      <p:sp>
        <p:nvSpPr>
          <p:cNvPr id="4" name="Slide Number Placeholder 3"/>
          <p:cNvSpPr>
            <a:spLocks noGrp="1"/>
          </p:cNvSpPr>
          <p:nvPr>
            <p:ph type="sldNum" sz="quarter" idx="10"/>
          </p:nvPr>
        </p:nvSpPr>
        <p:spPr/>
        <p:txBody>
          <a:bodyPr/>
          <a:lstStyle/>
          <a:p>
            <a:fld id="{BAFA4FA0-650E-4B4A-8961-FD4E0201AA3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422323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Mothers are “less synchronized” with their infants and children</a:t>
            </a:r>
            <a:endParaRPr lang="en-US" dirty="0"/>
          </a:p>
        </p:txBody>
      </p:sp>
      <p:sp>
        <p:nvSpPr>
          <p:cNvPr id="4" name="Slide Number Placeholder 3"/>
          <p:cNvSpPr>
            <a:spLocks noGrp="1"/>
          </p:cNvSpPr>
          <p:nvPr>
            <p:ph type="sldNum" sz="quarter" idx="10"/>
          </p:nvPr>
        </p:nvSpPr>
        <p:spPr/>
        <p:txBody>
          <a:bodyPr/>
          <a:lstStyle/>
          <a:p>
            <a:fld id="{BAFA4FA0-650E-4B4A-8961-FD4E0201AA3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602799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Externalizing</a:t>
            </a:r>
            <a:r>
              <a:rPr lang="en-US" baseline="0" dirty="0" smtClean="0"/>
              <a:t> disorders tend to be male, internalizing tend to be female</a:t>
            </a:r>
            <a:endParaRPr lang="en-US" dirty="0" smtClean="0"/>
          </a:p>
          <a:p>
            <a:endParaRPr lang="en-US" dirty="0"/>
          </a:p>
        </p:txBody>
      </p:sp>
      <p:sp>
        <p:nvSpPr>
          <p:cNvPr id="4" name="Slide Number Placeholder 3"/>
          <p:cNvSpPr>
            <a:spLocks noGrp="1"/>
          </p:cNvSpPr>
          <p:nvPr>
            <p:ph type="sldNum" sz="quarter" idx="10"/>
          </p:nvPr>
        </p:nvSpPr>
        <p:spPr/>
        <p:txBody>
          <a:bodyPr/>
          <a:lstStyle/>
          <a:p>
            <a:fld id="{BAFA4FA0-650E-4B4A-8961-FD4E0201AA3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179221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sense of connection to her baby has been referred to as both attachment or bonding and though these terms are often used interchangeably when describing the mother-infant relationship  for our study we adhered to the term “bonding” to describe the mothers  expressed thoughts about and feelings toward</a:t>
            </a:r>
            <a:r>
              <a:rPr lang="en-US" baseline="0" dirty="0" smtClean="0"/>
              <a:t> her baby.</a:t>
            </a:r>
            <a:endParaRPr lang="en-US" dirty="0"/>
          </a:p>
        </p:txBody>
      </p:sp>
      <p:sp>
        <p:nvSpPr>
          <p:cNvPr id="4" name="Slide Number Placeholder 3"/>
          <p:cNvSpPr>
            <a:spLocks noGrp="1"/>
          </p:cNvSpPr>
          <p:nvPr>
            <p:ph type="sldNum" sz="quarter" idx="10"/>
          </p:nvPr>
        </p:nvSpPr>
        <p:spPr/>
        <p:txBody>
          <a:bodyPr/>
          <a:lstStyle/>
          <a:p>
            <a:fld id="{ADE890D3-8516-46F5-A938-F7FAB5CCD0E4}" type="slidenum">
              <a:rPr lang="en-US" smtClean="0"/>
              <a:pPr/>
              <a:t>20</a:t>
            </a:fld>
            <a:endParaRPr lang="en-US"/>
          </a:p>
        </p:txBody>
      </p:sp>
    </p:spTree>
    <p:extLst>
      <p:ext uri="{BB962C8B-B14F-4D97-AF65-F5344CB8AC3E}">
        <p14:creationId xmlns:p14="http://schemas.microsoft.com/office/powerpoint/2010/main" val="3760129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5D3852BA-821F-4C63-A8FC-98F1DDA65346}" type="slidenum">
              <a:rPr lang="en-US" smtClean="0"/>
              <a:t>21</a:t>
            </a:fld>
            <a:endParaRPr lang="en-US"/>
          </a:p>
        </p:txBody>
      </p:sp>
    </p:spTree>
    <p:extLst>
      <p:ext uri="{BB962C8B-B14F-4D97-AF65-F5344CB8AC3E}">
        <p14:creationId xmlns:p14="http://schemas.microsoft.com/office/powerpoint/2010/main" val="2504704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5D3852BA-821F-4C63-A8FC-98F1DDA65346}" type="slidenum">
              <a:rPr lang="en-US" smtClean="0"/>
              <a:t>22</a:t>
            </a:fld>
            <a:endParaRPr lang="en-US"/>
          </a:p>
        </p:txBody>
      </p:sp>
    </p:spTree>
    <p:extLst>
      <p:ext uri="{BB962C8B-B14F-4D97-AF65-F5344CB8AC3E}">
        <p14:creationId xmlns:p14="http://schemas.microsoft.com/office/powerpoint/2010/main" val="119574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get more specific.  As I mentioned in an opening slide, </a:t>
            </a:r>
            <a:r>
              <a:rPr lang="en-US" dirty="0" err="1" smtClean="0"/>
              <a:t>mdd</a:t>
            </a:r>
            <a:r>
              <a:rPr lang="en-US" dirty="0" smtClean="0"/>
              <a:t> is the leading cause of disease burden worldwide in childbearing and for women and their families, there is an associated morbidity.</a:t>
            </a:r>
          </a:p>
          <a:p>
            <a:r>
              <a:rPr lang="en-US" dirty="0" smtClean="0"/>
              <a:t>Mortality</a:t>
            </a:r>
            <a:endParaRPr lang="en-US" dirty="0"/>
          </a:p>
        </p:txBody>
      </p:sp>
      <p:sp>
        <p:nvSpPr>
          <p:cNvPr id="4" name="Slide Number Placeholder 3"/>
          <p:cNvSpPr>
            <a:spLocks noGrp="1"/>
          </p:cNvSpPr>
          <p:nvPr>
            <p:ph type="sldNum" sz="quarter" idx="10"/>
          </p:nvPr>
        </p:nvSpPr>
        <p:spPr/>
        <p:txBody>
          <a:bodyPr/>
          <a:lstStyle/>
          <a:p>
            <a:fld id="{5D3852BA-821F-4C63-A8FC-98F1DDA65346}" type="slidenum">
              <a:rPr lang="en-US" smtClean="0"/>
              <a:t>4</a:t>
            </a:fld>
            <a:endParaRPr lang="en-US"/>
          </a:p>
        </p:txBody>
      </p:sp>
    </p:spTree>
    <p:extLst>
      <p:ext uri="{BB962C8B-B14F-4D97-AF65-F5344CB8AC3E}">
        <p14:creationId xmlns:p14="http://schemas.microsoft.com/office/powerpoint/2010/main" val="1342326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5D3852BA-821F-4C63-A8FC-98F1DDA65346}" type="slidenum">
              <a:rPr lang="en-US" smtClean="0"/>
              <a:t>23</a:t>
            </a:fld>
            <a:endParaRPr lang="en-US"/>
          </a:p>
        </p:txBody>
      </p:sp>
    </p:spTree>
    <p:extLst>
      <p:ext uri="{BB962C8B-B14F-4D97-AF65-F5344CB8AC3E}">
        <p14:creationId xmlns:p14="http://schemas.microsoft.com/office/powerpoint/2010/main" val="3458853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3852BA-821F-4C63-A8FC-98F1DDA65346}" type="slidenum">
              <a:rPr lang="en-US" smtClean="0"/>
              <a:t>24</a:t>
            </a:fld>
            <a:endParaRPr lang="en-US"/>
          </a:p>
        </p:txBody>
      </p:sp>
    </p:spTree>
    <p:extLst>
      <p:ext uri="{BB962C8B-B14F-4D97-AF65-F5344CB8AC3E}">
        <p14:creationId xmlns:p14="http://schemas.microsoft.com/office/powerpoint/2010/main" val="2410173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3" y="4343400"/>
            <a:ext cx="5486399" cy="4114800"/>
          </a:xfrm>
          <a:prstGeom prst="rect">
            <a:avLst/>
          </a:prstGeom>
        </p:spPr>
        <p:txBody>
          <a:bodyPr lIns="91420" tIns="91420" rIns="91420" bIns="91420" anchor="ctr" anchorCtr="0">
            <a:noAutofit/>
          </a:bodyPr>
          <a:lstStyle/>
          <a:p>
            <a:r>
              <a:rPr lang="en-US" dirty="0" smtClean="0"/>
              <a:t>Moving to anxiety Disorders.</a:t>
            </a:r>
            <a:endParaRPr dirty="0"/>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3" y="4343400"/>
            <a:ext cx="5486399" cy="4114800"/>
          </a:xfrm>
          <a:prstGeom prst="rect">
            <a:avLst/>
          </a:prstGeom>
        </p:spPr>
        <p:txBody>
          <a:bodyPr lIns="91420" tIns="91420" rIns="91420" bIns="91420" anchor="ctr" anchorCtr="0">
            <a:noAutofit/>
          </a:bodyPr>
          <a:lstStyle/>
          <a:p>
            <a:r>
              <a:rPr lang="en-US" dirty="0" smtClean="0"/>
              <a:t>OCD is not uncommon and often times childbirth results in a first expression of sx.</a:t>
            </a: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5D3852BA-821F-4C63-A8FC-98F1DDA65346}" type="slidenum">
              <a:rPr lang="en-US" smtClean="0"/>
              <a:t>27</a:t>
            </a:fld>
            <a:endParaRPr lang="en-US"/>
          </a:p>
        </p:txBody>
      </p:sp>
    </p:spTree>
    <p:extLst>
      <p:ext uri="{BB962C8B-B14F-4D97-AF65-F5344CB8AC3E}">
        <p14:creationId xmlns:p14="http://schemas.microsoft.com/office/powerpoint/2010/main" val="2049188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5D3852BA-821F-4C63-A8FC-98F1DDA65346}" type="slidenum">
              <a:rPr lang="en-US" smtClean="0"/>
              <a:t>28</a:t>
            </a:fld>
            <a:endParaRPr lang="en-US"/>
          </a:p>
        </p:txBody>
      </p:sp>
    </p:spTree>
    <p:extLst>
      <p:ext uri="{BB962C8B-B14F-4D97-AF65-F5344CB8AC3E}">
        <p14:creationId xmlns:p14="http://schemas.microsoft.com/office/powerpoint/2010/main" val="585283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852BA-821F-4C63-A8FC-98F1DDA65346}" type="slidenum">
              <a:rPr lang="en-US" smtClean="0"/>
              <a:t>31</a:t>
            </a:fld>
            <a:endParaRPr lang="en-US"/>
          </a:p>
        </p:txBody>
      </p:sp>
    </p:spTree>
    <p:extLst>
      <p:ext uri="{BB962C8B-B14F-4D97-AF65-F5344CB8AC3E}">
        <p14:creationId xmlns:p14="http://schemas.microsoft.com/office/powerpoint/2010/main" val="961854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4" y="4343400"/>
            <a:ext cx="5486399" cy="4114800"/>
          </a:xfrm>
          <a:prstGeom prst="rect">
            <a:avLst/>
          </a:prstGeom>
        </p:spPr>
        <p:txBody>
          <a:bodyPr lIns="91415" tIns="91415" rIns="91415" bIns="91415" anchor="ctr" anchorCtr="0">
            <a:noAutofit/>
          </a:bodyPr>
          <a:lstStyle/>
          <a:p>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852BA-821F-4C63-A8FC-98F1DDA65346}" type="slidenum">
              <a:rPr lang="en-US" smtClean="0"/>
              <a:t>33</a:t>
            </a:fld>
            <a:endParaRPr lang="en-US"/>
          </a:p>
        </p:txBody>
      </p:sp>
    </p:spTree>
    <p:extLst>
      <p:ext uri="{BB962C8B-B14F-4D97-AF65-F5344CB8AC3E}">
        <p14:creationId xmlns:p14="http://schemas.microsoft.com/office/powerpoint/2010/main" val="3510260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robust screening recommendation</a:t>
            </a:r>
            <a:r>
              <a:rPr lang="en-US" baseline="0" dirty="0" smtClean="0"/>
              <a:t> by American academy of pediatrics</a:t>
            </a:r>
            <a:endParaRPr lang="en-US" dirty="0"/>
          </a:p>
        </p:txBody>
      </p:sp>
      <p:sp>
        <p:nvSpPr>
          <p:cNvPr id="4" name="Slide Number Placeholder 3"/>
          <p:cNvSpPr>
            <a:spLocks noGrp="1"/>
          </p:cNvSpPr>
          <p:nvPr>
            <p:ph type="sldNum" sz="quarter" idx="10"/>
          </p:nvPr>
        </p:nvSpPr>
        <p:spPr/>
        <p:txBody>
          <a:bodyPr/>
          <a:lstStyle/>
          <a:p>
            <a:fld id="{5D3852BA-821F-4C63-A8FC-98F1DDA65346}" type="slidenum">
              <a:rPr lang="en-US" smtClean="0"/>
              <a:t>34</a:t>
            </a:fld>
            <a:endParaRPr lang="en-US"/>
          </a:p>
        </p:txBody>
      </p:sp>
    </p:spTree>
    <p:extLst>
      <p:ext uri="{BB962C8B-B14F-4D97-AF65-F5344CB8AC3E}">
        <p14:creationId xmlns:p14="http://schemas.microsoft.com/office/powerpoint/2010/main" val="33384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probably recall from your mood disorders seminar, Must have 2 weeks of depressed mood or decreased interest along with 5/9 of symptoms</a:t>
            </a:r>
            <a:r>
              <a:rPr lang="en-US" baseline="0" dirty="0" smtClean="0"/>
              <a:t> to meet criteria for MDD (with postpartum onset).</a:t>
            </a:r>
          </a:p>
          <a:p>
            <a:r>
              <a:rPr lang="en-US" baseline="0" dirty="0" smtClean="0"/>
              <a:t>Per DSM onset within 4 weeks postpartum but in perinatal field observe these effects anytime within the first 12 months following delivery</a:t>
            </a:r>
          </a:p>
          <a:p>
            <a:r>
              <a:rPr lang="en-US" baseline="0" dirty="0" smtClean="0"/>
              <a:t>MDD associated with increased cortisol levels</a:t>
            </a:r>
            <a:endParaRPr lang="en-US" dirty="0"/>
          </a:p>
        </p:txBody>
      </p:sp>
      <p:sp>
        <p:nvSpPr>
          <p:cNvPr id="4" name="Slide Number Placeholder 3"/>
          <p:cNvSpPr>
            <a:spLocks noGrp="1"/>
          </p:cNvSpPr>
          <p:nvPr>
            <p:ph type="sldNum" sz="quarter" idx="10"/>
          </p:nvPr>
        </p:nvSpPr>
        <p:spPr/>
        <p:txBody>
          <a:bodyPr/>
          <a:lstStyle/>
          <a:p>
            <a:fld id="{BAFA4FA0-650E-4B4A-8961-FD4E0201AA3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772466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recommendation</a:t>
            </a:r>
            <a:r>
              <a:rPr lang="en-US" baseline="0" dirty="0" smtClean="0"/>
              <a:t> particular important because it also targets primary care providers and </a:t>
            </a:r>
            <a:r>
              <a:rPr lang="en-US" baseline="0" dirty="0" err="1" smtClean="0"/>
              <a:t>recognizeds</a:t>
            </a:r>
            <a:r>
              <a:rPr lang="en-US" baseline="0" dirty="0" smtClean="0"/>
              <a:t> the particular vulnerability of women to depression during the peripartum and the consequences of untreated depression</a:t>
            </a:r>
            <a:endParaRPr lang="en-US" dirty="0"/>
          </a:p>
        </p:txBody>
      </p:sp>
      <p:sp>
        <p:nvSpPr>
          <p:cNvPr id="4" name="Slide Number Placeholder 3"/>
          <p:cNvSpPr>
            <a:spLocks noGrp="1"/>
          </p:cNvSpPr>
          <p:nvPr>
            <p:ph type="sldNum" sz="quarter" idx="10"/>
          </p:nvPr>
        </p:nvSpPr>
        <p:spPr/>
        <p:txBody>
          <a:bodyPr/>
          <a:lstStyle/>
          <a:p>
            <a:fld id="{5D3852BA-821F-4C63-A8FC-98F1DDA65346}" type="slidenum">
              <a:rPr lang="en-US" smtClean="0"/>
              <a:t>35</a:t>
            </a:fld>
            <a:endParaRPr lang="en-US"/>
          </a:p>
        </p:txBody>
      </p:sp>
    </p:spTree>
    <p:extLst>
      <p:ext uri="{BB962C8B-B14F-4D97-AF65-F5344CB8AC3E}">
        <p14:creationId xmlns:p14="http://schemas.microsoft.com/office/powerpoint/2010/main" val="563329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validated tool for</a:t>
            </a:r>
            <a:r>
              <a:rPr lang="en-US" baseline="0" dirty="0" smtClean="0"/>
              <a:t> screening for depression in the perinatal period, has subscales for anxiety (questions4+5) and </a:t>
            </a:r>
            <a:r>
              <a:rPr lang="en-US" baseline="0" dirty="0" err="1" smtClean="0"/>
              <a:t>suicidality</a:t>
            </a:r>
            <a:r>
              <a:rPr lang="en-US" baseline="0" dirty="0" smtClean="0"/>
              <a:t>/safety (question 10)</a:t>
            </a:r>
          </a:p>
          <a:p>
            <a:r>
              <a:rPr lang="en-US" baseline="0" dirty="0" smtClean="0"/>
              <a:t>Score greater than 12 generally indicative of concerning depressive symptoms, though more conservative studies use 10 as lower cutoff</a:t>
            </a:r>
          </a:p>
          <a:p>
            <a:r>
              <a:rPr lang="en-US" baseline="0" dirty="0" smtClean="0"/>
              <a:t>High specificity/sensitivity to maternal depression</a:t>
            </a:r>
            <a:endParaRPr lang="en-US" dirty="0" smtClean="0"/>
          </a:p>
          <a:p>
            <a:endParaRPr lang="en-US" dirty="0"/>
          </a:p>
        </p:txBody>
      </p:sp>
      <p:sp>
        <p:nvSpPr>
          <p:cNvPr id="4" name="Slide Number Placeholder 3"/>
          <p:cNvSpPr>
            <a:spLocks noGrp="1"/>
          </p:cNvSpPr>
          <p:nvPr>
            <p:ph type="sldNum" sz="quarter" idx="10"/>
          </p:nvPr>
        </p:nvSpPr>
        <p:spPr/>
        <p:txBody>
          <a:bodyPr/>
          <a:lstStyle/>
          <a:p>
            <a:fld id="{BAFA4FA0-650E-4B4A-8961-FD4E0201AA3F}" type="slidenum">
              <a:rPr lang="en-US" smtClean="0"/>
              <a:pPr/>
              <a:t>36</a:t>
            </a:fld>
            <a:endParaRPr lang="en-US" dirty="0"/>
          </a:p>
        </p:txBody>
      </p:sp>
    </p:spTree>
    <p:extLst>
      <p:ext uri="{BB962C8B-B14F-4D97-AF65-F5344CB8AC3E}">
        <p14:creationId xmlns:p14="http://schemas.microsoft.com/office/powerpoint/2010/main" val="3480113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SCREEN SCREEN!!!</a:t>
            </a:r>
          </a:p>
          <a:p>
            <a:r>
              <a:rPr lang="en-US" dirty="0" smtClean="0"/>
              <a:t>May not be appropriate</a:t>
            </a:r>
            <a:r>
              <a:rPr lang="en-US" baseline="0" dirty="0" smtClean="0"/>
              <a:t> in all environments, if there is no access to mental health care. </a:t>
            </a:r>
            <a:endParaRPr lang="en-US" dirty="0"/>
          </a:p>
        </p:txBody>
      </p:sp>
      <p:sp>
        <p:nvSpPr>
          <p:cNvPr id="4" name="Slide Number Placeholder 3"/>
          <p:cNvSpPr>
            <a:spLocks noGrp="1"/>
          </p:cNvSpPr>
          <p:nvPr>
            <p:ph type="sldNum" sz="quarter" idx="10"/>
          </p:nvPr>
        </p:nvSpPr>
        <p:spPr/>
        <p:txBody>
          <a:bodyPr/>
          <a:lstStyle/>
          <a:p>
            <a:fld id="{BAFA4FA0-650E-4B4A-8961-FD4E0201AA3F}" type="slidenum">
              <a:rPr lang="en-US" smtClean="0"/>
              <a:pPr/>
              <a:t>37</a:t>
            </a:fld>
            <a:endParaRPr lang="en-US" dirty="0"/>
          </a:p>
        </p:txBody>
      </p:sp>
    </p:spTree>
    <p:extLst>
      <p:ext uri="{BB962C8B-B14F-4D97-AF65-F5344CB8AC3E}">
        <p14:creationId xmlns:p14="http://schemas.microsoft.com/office/powerpoint/2010/main" val="2719672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852BA-821F-4C63-A8FC-98F1DDA65346}" type="slidenum">
              <a:rPr lang="en-US" smtClean="0"/>
              <a:t>38</a:t>
            </a:fld>
            <a:endParaRPr lang="en-US"/>
          </a:p>
        </p:txBody>
      </p:sp>
    </p:spTree>
    <p:extLst>
      <p:ext uri="{BB962C8B-B14F-4D97-AF65-F5344CB8AC3E}">
        <p14:creationId xmlns:p14="http://schemas.microsoft.com/office/powerpoint/2010/main" val="1255513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852BA-821F-4C63-A8FC-98F1DDA65346}" type="slidenum">
              <a:rPr lang="en-US" smtClean="0"/>
              <a:t>39</a:t>
            </a:fld>
            <a:endParaRPr lang="en-US"/>
          </a:p>
        </p:txBody>
      </p:sp>
    </p:spTree>
    <p:extLst>
      <p:ext uri="{BB962C8B-B14F-4D97-AF65-F5344CB8AC3E}">
        <p14:creationId xmlns:p14="http://schemas.microsoft.com/office/powerpoint/2010/main" val="2758510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PSI in particular has list of referral options organized by state and by type of provider</a:t>
            </a:r>
          </a:p>
          <a:p>
            <a:r>
              <a:rPr lang="en-US" dirty="0" smtClean="0"/>
              <a:t>OTIS is</a:t>
            </a:r>
            <a:r>
              <a:rPr lang="en-US" baseline="0" dirty="0" smtClean="0"/>
              <a:t> available 24/7 by phone and has information on medications in pregnancy and breastfeeding (safety)</a:t>
            </a:r>
          </a:p>
          <a:p>
            <a:r>
              <a:rPr lang="en-US" baseline="0" dirty="0" smtClean="0"/>
              <a:t>Med ed PPD is resources on PPD for both patients and providers</a:t>
            </a:r>
            <a:endParaRPr lang="en-US" dirty="0"/>
          </a:p>
        </p:txBody>
      </p:sp>
      <p:sp>
        <p:nvSpPr>
          <p:cNvPr id="4" name="Slide Number Placeholder 3"/>
          <p:cNvSpPr>
            <a:spLocks noGrp="1"/>
          </p:cNvSpPr>
          <p:nvPr>
            <p:ph type="sldNum" sz="quarter" idx="10"/>
          </p:nvPr>
        </p:nvSpPr>
        <p:spPr/>
        <p:txBody>
          <a:bodyPr/>
          <a:lstStyle/>
          <a:p>
            <a:fld id="{BAFA4FA0-650E-4B4A-8961-FD4E0201AA3F}" type="slidenum">
              <a:rPr lang="en-US" smtClean="0"/>
              <a:pPr/>
              <a:t>41</a:t>
            </a:fld>
            <a:endParaRPr lang="en-US" dirty="0"/>
          </a:p>
        </p:txBody>
      </p:sp>
    </p:spTree>
    <p:extLst>
      <p:ext uri="{BB962C8B-B14F-4D97-AF65-F5344CB8AC3E}">
        <p14:creationId xmlns:p14="http://schemas.microsoft.com/office/powerpoint/2010/main" val="59131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a:p>
            <a:endParaRPr lang="en-US" dirty="0"/>
          </a:p>
          <a:p>
            <a:r>
              <a:rPr lang="en-US" sz="1400" dirty="0"/>
              <a:t>Some progress made with DSM 5 in recognition of peripartum depression which recognizes that a </a:t>
            </a:r>
            <a:r>
              <a:rPr lang="en-US" sz="1400" dirty="0" err="1"/>
              <a:t>ppd</a:t>
            </a:r>
            <a:r>
              <a:rPr lang="en-US" sz="1400" dirty="0"/>
              <a:t> often begins during pregnancy and that there is hormonal involvement, major psychosocial changes that play a large role.</a:t>
            </a:r>
          </a:p>
        </p:txBody>
      </p:sp>
      <p:sp>
        <p:nvSpPr>
          <p:cNvPr id="4" name="Slide Number Placeholder 3"/>
          <p:cNvSpPr>
            <a:spLocks noGrp="1"/>
          </p:cNvSpPr>
          <p:nvPr>
            <p:ph type="sldNum" sz="quarter" idx="10"/>
          </p:nvPr>
        </p:nvSpPr>
        <p:spPr/>
        <p:txBody>
          <a:bodyPr/>
          <a:lstStyle/>
          <a:p>
            <a:fld id="{5D3852BA-821F-4C63-A8FC-98F1DDA65346}" type="slidenum">
              <a:rPr lang="en-US" smtClean="0"/>
              <a:t>6</a:t>
            </a:fld>
            <a:endParaRPr lang="en-US"/>
          </a:p>
        </p:txBody>
      </p:sp>
      <p:sp>
        <p:nvSpPr>
          <p:cNvPr id="9" name="Rectangle 8"/>
          <p:cNvSpPr/>
          <p:nvPr/>
        </p:nvSpPr>
        <p:spPr>
          <a:xfrm>
            <a:off x="521804" y="5096656"/>
            <a:ext cx="3876261" cy="1567934"/>
          </a:xfrm>
          <a:prstGeom prst="rect">
            <a:avLst/>
          </a:prstGeom>
        </p:spPr>
        <p:txBody>
          <a:bodyPr wrap="square" lIns="89730" tIns="44865" rIns="89730" bIns="44865">
            <a:spAutoFit/>
          </a:bodyPr>
          <a:lstStyle/>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endParaRPr lang="en-US" sz="1200" dirty="0">
              <a:solidFill>
                <a:prstClr val="black"/>
              </a:solidFill>
            </a:endParaRPr>
          </a:p>
          <a:p>
            <a:pPr lvl="0"/>
            <a:r>
              <a:rPr lang="en-US" sz="1200" dirty="0">
                <a:solidFill>
                  <a:prstClr val="black"/>
                </a:solidFill>
              </a:rPr>
              <a:t>Per DSM onset within 4 weeks postpartum but in perinatal field observe these effects anytime within the first 12 months following delivery</a:t>
            </a:r>
          </a:p>
          <a:p>
            <a:pPr lvl="0"/>
            <a:r>
              <a:rPr lang="en-US" sz="1200" dirty="0">
                <a:solidFill>
                  <a:prstClr val="black"/>
                </a:solidFill>
              </a:rPr>
              <a:t>MDD associated with increased cortisol levels</a:t>
            </a:r>
          </a:p>
        </p:txBody>
      </p:sp>
      <p:sp>
        <p:nvSpPr>
          <p:cNvPr id="10" name="Rectangle 9"/>
          <p:cNvSpPr/>
          <p:nvPr/>
        </p:nvSpPr>
        <p:spPr>
          <a:xfrm rot="10953075" flipV="1">
            <a:off x="1100458" y="5877826"/>
            <a:ext cx="4251401" cy="2029599"/>
          </a:xfrm>
          <a:prstGeom prst="rect">
            <a:avLst/>
          </a:prstGeom>
        </p:spPr>
        <p:txBody>
          <a:bodyPr wrap="square" lIns="89730" tIns="44865" rIns="89730" bIns="44865">
            <a:spAutoFit/>
          </a:bodyPr>
          <a:lstStyle/>
          <a:p>
            <a:endParaRPr lang="en-US" dirty="0" smtClean="0"/>
          </a:p>
          <a:p>
            <a:endParaRPr lang="en-US" dirty="0"/>
          </a:p>
          <a:p>
            <a:endParaRPr lang="en-US" dirty="0" smtClean="0"/>
          </a:p>
          <a:p>
            <a:endParaRPr lang="en-US" dirty="0"/>
          </a:p>
          <a:p>
            <a:r>
              <a:rPr lang="en-US" dirty="0" smtClean="0"/>
              <a:t>DSM </a:t>
            </a:r>
            <a:r>
              <a:rPr lang="en-US" dirty="0"/>
              <a:t>defines as within first 4 weeks but is more broadly defined.  Peak symptoms often within 3 months of delivery</a:t>
            </a:r>
          </a:p>
        </p:txBody>
      </p:sp>
    </p:spTree>
    <p:extLst>
      <p:ext uri="{BB962C8B-B14F-4D97-AF65-F5344CB8AC3E}">
        <p14:creationId xmlns:p14="http://schemas.microsoft.com/office/powerpoint/2010/main" val="413183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fully understood but there seems to be a subgroup of women who are exquisitely hormonally sensitive .</a:t>
            </a:r>
            <a:r>
              <a:rPr lang="en-US" baseline="0" dirty="0" smtClean="0"/>
              <a:t>  Simulation studies provoke sx in subgroup of women.  Reliance on animal, correlational, and simulation studies</a:t>
            </a:r>
            <a:endParaRPr lang="en-US" dirty="0"/>
          </a:p>
        </p:txBody>
      </p:sp>
      <p:sp>
        <p:nvSpPr>
          <p:cNvPr id="4" name="Slide Number Placeholder 3"/>
          <p:cNvSpPr>
            <a:spLocks noGrp="1"/>
          </p:cNvSpPr>
          <p:nvPr>
            <p:ph type="sldNum" sz="quarter" idx="10"/>
          </p:nvPr>
        </p:nvSpPr>
        <p:spPr/>
        <p:txBody>
          <a:bodyPr/>
          <a:lstStyle/>
          <a:p>
            <a:fld id="{1BCCF8EE-EECA-42AF-ABFB-523E129C3483}" type="slidenum">
              <a:rPr lang="en-US" smtClean="0"/>
              <a:t>7</a:t>
            </a:fld>
            <a:endParaRPr lang="en-US"/>
          </a:p>
        </p:txBody>
      </p:sp>
    </p:spTree>
    <p:extLst>
      <p:ext uri="{BB962C8B-B14F-4D97-AF65-F5344CB8AC3E}">
        <p14:creationId xmlns:p14="http://schemas.microsoft.com/office/powerpoint/2010/main" val="1709862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lists some of the hallmark sx that characterize peripartum depression that are described nearly universally by postpartum women—that is, after delivery.  In addition to the DSM5  MDD description.</a:t>
            </a:r>
          </a:p>
          <a:p>
            <a:endParaRPr lang="en-US" dirty="0"/>
          </a:p>
          <a:p>
            <a:r>
              <a:rPr lang="en-US" dirty="0" smtClean="0"/>
              <a:t>While irritability, anxiety, and obsessive thinking can be part of MDD picture, these features tend to be consistently reported by peripartum women.</a:t>
            </a:r>
            <a:endParaRPr lang="en-US" dirty="0"/>
          </a:p>
        </p:txBody>
      </p:sp>
      <p:sp>
        <p:nvSpPr>
          <p:cNvPr id="4" name="Slide Number Placeholder 3"/>
          <p:cNvSpPr>
            <a:spLocks noGrp="1"/>
          </p:cNvSpPr>
          <p:nvPr>
            <p:ph type="sldNum" sz="quarter" idx="10"/>
          </p:nvPr>
        </p:nvSpPr>
        <p:spPr/>
        <p:txBody>
          <a:bodyPr/>
          <a:lstStyle/>
          <a:p>
            <a:fld id="{5D3852BA-821F-4C63-A8FC-98F1DDA65346}" type="slidenum">
              <a:rPr lang="en-US" smtClean="0"/>
              <a:t>8</a:t>
            </a:fld>
            <a:endParaRPr lang="en-US"/>
          </a:p>
        </p:txBody>
      </p:sp>
    </p:spTree>
    <p:extLst>
      <p:ext uri="{BB962C8B-B14F-4D97-AF65-F5344CB8AC3E}">
        <p14:creationId xmlns:p14="http://schemas.microsoft.com/office/powerpoint/2010/main" val="178627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 in the mid-late 1800’s puerperal psychosis or, as Sir George Henry Savage referred to it, insanity of pregnancy and childbirth .  Sir George was a psychiatrist who wrote about Pp illness and in this case example captures the essence of the experience  women.</a:t>
            </a:r>
            <a:endParaRPr lang="en-US" dirty="0"/>
          </a:p>
        </p:txBody>
      </p:sp>
      <p:sp>
        <p:nvSpPr>
          <p:cNvPr id="4" name="Slide Number Placeholder 3"/>
          <p:cNvSpPr>
            <a:spLocks noGrp="1"/>
          </p:cNvSpPr>
          <p:nvPr>
            <p:ph type="sldNum" sz="quarter" idx="10"/>
          </p:nvPr>
        </p:nvSpPr>
        <p:spPr/>
        <p:txBody>
          <a:bodyPr/>
          <a:lstStyle/>
          <a:p>
            <a:fld id="{5D3852BA-821F-4C63-A8FC-98F1DDA65346}" type="slidenum">
              <a:rPr lang="en-US" smtClean="0"/>
              <a:t>9</a:t>
            </a:fld>
            <a:endParaRPr lang="en-US"/>
          </a:p>
        </p:txBody>
      </p:sp>
    </p:spTree>
    <p:extLst>
      <p:ext uri="{BB962C8B-B14F-4D97-AF65-F5344CB8AC3E}">
        <p14:creationId xmlns:p14="http://schemas.microsoft.com/office/powerpoint/2010/main" val="2266722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 a more present day example and  I use this excerpt from Brooke Shields autobiography about her journey through </a:t>
            </a:r>
            <a:r>
              <a:rPr lang="en-US" dirty="0" err="1" smtClean="0"/>
              <a:t>ppd</a:t>
            </a:r>
            <a:r>
              <a:rPr lang="en-US" dirty="0" smtClean="0"/>
              <a:t> as an example of how </a:t>
            </a:r>
            <a:r>
              <a:rPr lang="en-US" dirty="0" err="1" smtClean="0"/>
              <a:t>ppd</a:t>
            </a:r>
            <a:r>
              <a:rPr lang="en-US" dirty="0" smtClean="0"/>
              <a:t> can strike anyone and fame, beauty, wealth, resources is not protective.  Can you think of other examples?</a:t>
            </a:r>
            <a:endParaRPr lang="en-US" dirty="0"/>
          </a:p>
        </p:txBody>
      </p:sp>
      <p:sp>
        <p:nvSpPr>
          <p:cNvPr id="4" name="Slide Number Placeholder 3"/>
          <p:cNvSpPr>
            <a:spLocks noGrp="1"/>
          </p:cNvSpPr>
          <p:nvPr>
            <p:ph type="sldNum" sz="quarter" idx="10"/>
          </p:nvPr>
        </p:nvSpPr>
        <p:spPr/>
        <p:txBody>
          <a:bodyPr/>
          <a:lstStyle/>
          <a:p>
            <a:fld id="{5D3852BA-821F-4C63-A8FC-98F1DDA65346}" type="slidenum">
              <a:rPr lang="en-US" smtClean="0"/>
              <a:t>10</a:t>
            </a:fld>
            <a:endParaRPr lang="en-US"/>
          </a:p>
        </p:txBody>
      </p:sp>
    </p:spTree>
    <p:extLst>
      <p:ext uri="{BB962C8B-B14F-4D97-AF65-F5344CB8AC3E}">
        <p14:creationId xmlns:p14="http://schemas.microsoft.com/office/powerpoint/2010/main" val="3261857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terms postpartum blues or baby blues are oftentimes erroneously interchanged with postpartum depression.  I want to be very clear that the blues is NOT a psychiatric condition but rather a condition that is universal world wide and up to 85% of women will experience a 2-3 week period of mood swings, hypersensitivity, tearfulness, feeling overwhelmed and anxious.  But always important to keep tabs on these women if they present to your office.</a:t>
            </a:r>
            <a:endParaRPr lang="en-US" dirty="0"/>
          </a:p>
        </p:txBody>
      </p:sp>
      <p:sp>
        <p:nvSpPr>
          <p:cNvPr id="4" name="Slide Number Placeholder 3"/>
          <p:cNvSpPr>
            <a:spLocks noGrp="1"/>
          </p:cNvSpPr>
          <p:nvPr>
            <p:ph type="sldNum" sz="quarter" idx="10"/>
          </p:nvPr>
        </p:nvSpPr>
        <p:spPr/>
        <p:txBody>
          <a:bodyPr/>
          <a:lstStyle/>
          <a:p>
            <a:fld id="{5D3852BA-821F-4C63-A8FC-98F1DDA65346}" type="slidenum">
              <a:rPr lang="en-US" smtClean="0"/>
              <a:t>11</a:t>
            </a:fld>
            <a:endParaRPr lang="en-US"/>
          </a:p>
        </p:txBody>
      </p:sp>
    </p:spTree>
    <p:extLst>
      <p:ext uri="{BB962C8B-B14F-4D97-AF65-F5344CB8AC3E}">
        <p14:creationId xmlns:p14="http://schemas.microsoft.com/office/powerpoint/2010/main" val="2163045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ACDB3CC-F982-40F9-8DD6-BCC9AFBF44BD}" type="datetime1">
              <a:rPr lang="en-US" smtClean="0">
                <a:solidFill>
                  <a:srgbClr val="CCD1B9"/>
                </a:solidFill>
              </a:rPr>
              <a:pPr/>
              <a:t>4/26/2017</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C5B1FEA-406A-7749-A5C3-DDCB5F67A4CE}"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055935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238164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5700149-C808-5444-8D2E-B9E2F034F012}" type="slidenum">
              <a:rPr lang="en-US" smtClean="0">
                <a:solidFill>
                  <a:srgbClr val="CCD1B9"/>
                </a:solidFill>
              </a:rPr>
              <a:pPr/>
              <a:t>‹#›</a:t>
            </a:fld>
            <a:endParaRPr lang="en-US" dirty="0">
              <a:solidFill>
                <a:srgbClr val="CCD1B9"/>
              </a:solidFill>
            </a:endParaRPr>
          </a:p>
        </p:txBody>
      </p:sp>
    </p:spTree>
    <p:extLst>
      <p:ext uri="{BB962C8B-B14F-4D97-AF65-F5344CB8AC3E}">
        <p14:creationId xmlns:p14="http://schemas.microsoft.com/office/powerpoint/2010/main" val="4060974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ACDB3CC-F982-40F9-8DD6-BCC9AFBF44BD}" type="datetime1">
              <a:rPr lang="en-US" smtClean="0">
                <a:solidFill>
                  <a:srgbClr val="CCD1B9"/>
                </a:solidFill>
              </a:rPr>
              <a:pPr/>
              <a:t>4/26/2017</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C5B1FEA-406A-7749-A5C3-DDCB5F67A4CE}"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976514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987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4DDAE5B-B07C-441A-8026-C23A427A74DC}" type="datetime1">
              <a:rPr lang="en-US" smtClean="0"/>
              <a:pPr/>
              <a:t>4/26/2017</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C5B1FEA-406A-7749-A5C3-DDCB5F67A4CE}" type="slidenum">
              <a:rPr lang="en-US" smtClean="0">
                <a:solidFill>
                  <a:srgbClr val="CCD1B9"/>
                </a:solidFill>
              </a: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293438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5544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8" name="Footer Placeholder 7"/>
          <p:cNvSpPr>
            <a:spLocks noGrp="1"/>
          </p:cNvSpPr>
          <p:nvPr>
            <p:ph type="ftr" sz="quarter" idx="11"/>
          </p:nvPr>
        </p:nvSpPr>
        <p:spPr/>
        <p:txBody>
          <a:bodyPr/>
          <a:lstStyle/>
          <a:p>
            <a:endParaRPr lang="en-US" dirty="0">
              <a:solidFill>
                <a:srgbClr val="534949"/>
              </a:solidFill>
            </a:endParaRPr>
          </a:p>
        </p:txBody>
      </p:sp>
      <p:sp>
        <p:nvSpPr>
          <p:cNvPr id="9" name="Slide Number Placeholder 8"/>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4717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4" name="Footer Placeholder 3"/>
          <p:cNvSpPr>
            <a:spLocks noGrp="1"/>
          </p:cNvSpPr>
          <p:nvPr>
            <p:ph type="ftr" sz="quarter" idx="11"/>
          </p:nvPr>
        </p:nvSpPr>
        <p:spPr/>
        <p:txBody>
          <a:bodyPr/>
          <a:lstStyle/>
          <a:p>
            <a:endParaRPr lang="en-US" dirty="0">
              <a:solidFill>
                <a:srgbClr val="534949"/>
              </a:solidFill>
            </a:endParaRPr>
          </a:p>
        </p:txBody>
      </p:sp>
      <p:sp>
        <p:nvSpPr>
          <p:cNvPr id="5" name="Slide Number Placeholder 4"/>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8796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Date Placeholder 1"/>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3" name="Footer Placeholder 2"/>
          <p:cNvSpPr>
            <a:spLocks noGrp="1"/>
          </p:cNvSpPr>
          <p:nvPr>
            <p:ph type="ftr" sz="quarter" idx="11"/>
          </p:nvPr>
        </p:nvSpPr>
        <p:spPr/>
        <p:txBody>
          <a:bodyPr/>
          <a:lstStyle/>
          <a:p>
            <a:endParaRPr lang="en-US" dirty="0">
              <a:solidFill>
                <a:srgbClr val="534949"/>
              </a:solidFill>
            </a:endParaRPr>
          </a:p>
        </p:txBody>
      </p:sp>
      <p:sp>
        <p:nvSpPr>
          <p:cNvPr id="4" name="Slide Number Placeholder 3"/>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2074506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FB56013-B943-42BA-886F-6F9D4EB85E9D}"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5347806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2362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CCD1B9"/>
                </a:solidFill>
              </a:rPr>
              <a:pPr/>
              <a:t>4/26/2017</a:t>
            </a:fld>
            <a:endParaRPr lang="en-US" dirty="0">
              <a:solidFill>
                <a:srgbClr val="CCD1B9"/>
              </a:solidFill>
            </a:endParaRPr>
          </a:p>
        </p:txBody>
      </p:sp>
      <p:sp>
        <p:nvSpPr>
          <p:cNvPr id="6" name="Footer Placeholder 5"/>
          <p:cNvSpPr>
            <a:spLocks noGrp="1"/>
          </p:cNvSpPr>
          <p:nvPr>
            <p:ph type="ftr" sz="quarter" idx="11"/>
          </p:nvPr>
        </p:nvSpPr>
        <p:spPr/>
        <p:txBody>
          <a:bodyPr/>
          <a:lstStyle/>
          <a:p>
            <a:endParaRPr lang="en-US" dirty="0">
              <a:solidFill>
                <a:srgbClr val="CCD1B9"/>
              </a:solidFill>
            </a:endParaRPr>
          </a:p>
        </p:txBody>
      </p:sp>
      <p:sp>
        <p:nvSpPr>
          <p:cNvPr id="7" name="Slide Number Placeholder 6"/>
          <p:cNvSpPr>
            <a:spLocks noGrp="1"/>
          </p:cNvSpPr>
          <p:nvPr>
            <p:ph type="sldNum" sz="quarter" idx="12"/>
          </p:nvPr>
        </p:nvSpPr>
        <p:spPr/>
        <p:txBody>
          <a:bodyPr/>
          <a:lstStyle/>
          <a:p>
            <a:fld id="{F5700149-C808-5444-8D2E-B9E2F034F012}" type="slidenum">
              <a:rPr lang="en-US" smtClean="0">
                <a:solidFill>
                  <a:srgbClr val="CCD1B9"/>
                </a:solidFill>
              </a: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309683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750387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5700149-C808-5444-8D2E-B9E2F034F012}" type="slidenum">
              <a:rPr lang="en-US" smtClean="0">
                <a:solidFill>
                  <a:srgbClr val="CCD1B9"/>
                </a:solidFill>
              </a:rPr>
              <a:pPr/>
              <a:t>‹#›</a:t>
            </a:fld>
            <a:endParaRPr lang="en-US" dirty="0">
              <a:solidFill>
                <a:srgbClr val="CCD1B9"/>
              </a:solidFill>
            </a:endParaRPr>
          </a:p>
        </p:txBody>
      </p:sp>
    </p:spTree>
    <p:extLst>
      <p:ext uri="{BB962C8B-B14F-4D97-AF65-F5344CB8AC3E}">
        <p14:creationId xmlns:p14="http://schemas.microsoft.com/office/powerpoint/2010/main" val="25343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ACDB3CC-F982-40F9-8DD6-BCC9AFBF44BD}" type="datetime1">
              <a:rPr lang="en-US" smtClean="0">
                <a:solidFill>
                  <a:srgbClr val="CCD1B9"/>
                </a:solidFill>
              </a:rPr>
              <a:pPr/>
              <a:t>4/26/2017</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C5B1FEA-406A-7749-A5C3-DDCB5F67A4CE}"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747591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5089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4DDAE5B-B07C-441A-8026-C23A427A74DC}" type="datetime1">
              <a:rPr lang="en-US" smtClean="0"/>
              <a:pPr/>
              <a:t>4/26/2017</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C5B1FEA-406A-7749-A5C3-DDCB5F67A4CE}" type="slidenum">
              <a:rPr lang="en-US" smtClean="0">
                <a:solidFill>
                  <a:srgbClr val="CCD1B9"/>
                </a:solidFill>
              </a: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780452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933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8" name="Footer Placeholder 7"/>
          <p:cNvSpPr>
            <a:spLocks noGrp="1"/>
          </p:cNvSpPr>
          <p:nvPr>
            <p:ph type="ftr" sz="quarter" idx="11"/>
          </p:nvPr>
        </p:nvSpPr>
        <p:spPr/>
        <p:txBody>
          <a:bodyPr/>
          <a:lstStyle/>
          <a:p>
            <a:endParaRPr lang="en-US" dirty="0">
              <a:solidFill>
                <a:srgbClr val="534949"/>
              </a:solidFill>
            </a:endParaRPr>
          </a:p>
        </p:txBody>
      </p:sp>
      <p:sp>
        <p:nvSpPr>
          <p:cNvPr id="9" name="Slide Number Placeholder 8"/>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798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4" name="Footer Placeholder 3"/>
          <p:cNvSpPr>
            <a:spLocks noGrp="1"/>
          </p:cNvSpPr>
          <p:nvPr>
            <p:ph type="ftr" sz="quarter" idx="11"/>
          </p:nvPr>
        </p:nvSpPr>
        <p:spPr/>
        <p:txBody>
          <a:bodyPr/>
          <a:lstStyle/>
          <a:p>
            <a:endParaRPr lang="en-US" dirty="0">
              <a:solidFill>
                <a:srgbClr val="534949"/>
              </a:solidFill>
            </a:endParaRPr>
          </a:p>
        </p:txBody>
      </p:sp>
      <p:sp>
        <p:nvSpPr>
          <p:cNvPr id="5" name="Slide Number Placeholder 4"/>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99250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Date Placeholder 1"/>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3" name="Footer Placeholder 2"/>
          <p:cNvSpPr>
            <a:spLocks noGrp="1"/>
          </p:cNvSpPr>
          <p:nvPr>
            <p:ph type="ftr" sz="quarter" idx="11"/>
          </p:nvPr>
        </p:nvSpPr>
        <p:spPr/>
        <p:txBody>
          <a:bodyPr/>
          <a:lstStyle/>
          <a:p>
            <a:endParaRPr lang="en-US" dirty="0">
              <a:solidFill>
                <a:srgbClr val="534949"/>
              </a:solidFill>
            </a:endParaRPr>
          </a:p>
        </p:txBody>
      </p:sp>
      <p:sp>
        <p:nvSpPr>
          <p:cNvPr id="4" name="Slide Number Placeholder 3"/>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49411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4DDAE5B-B07C-441A-8026-C23A427A74DC}" type="datetime1">
              <a:rPr lang="en-US" smtClean="0"/>
              <a:pPr/>
              <a:t>4/26/2017</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C5B1FEA-406A-7749-A5C3-DDCB5F67A4CE}" type="slidenum">
              <a:rPr lang="en-US" smtClean="0">
                <a:solidFill>
                  <a:srgbClr val="CCD1B9"/>
                </a:solidFill>
              </a: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554694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FB56013-B943-42BA-886F-6F9D4EB85E9D}"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16222785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CCD1B9"/>
                </a:solidFill>
              </a:rPr>
              <a:pPr/>
              <a:t>4/26/2017</a:t>
            </a:fld>
            <a:endParaRPr lang="en-US" dirty="0">
              <a:solidFill>
                <a:srgbClr val="CCD1B9"/>
              </a:solidFill>
            </a:endParaRPr>
          </a:p>
        </p:txBody>
      </p:sp>
      <p:sp>
        <p:nvSpPr>
          <p:cNvPr id="6" name="Footer Placeholder 5"/>
          <p:cNvSpPr>
            <a:spLocks noGrp="1"/>
          </p:cNvSpPr>
          <p:nvPr>
            <p:ph type="ftr" sz="quarter" idx="11"/>
          </p:nvPr>
        </p:nvSpPr>
        <p:spPr/>
        <p:txBody>
          <a:bodyPr/>
          <a:lstStyle/>
          <a:p>
            <a:endParaRPr lang="en-US" dirty="0">
              <a:solidFill>
                <a:srgbClr val="CCD1B9"/>
              </a:solidFill>
            </a:endParaRPr>
          </a:p>
        </p:txBody>
      </p:sp>
      <p:sp>
        <p:nvSpPr>
          <p:cNvPr id="7" name="Slide Number Placeholder 6"/>
          <p:cNvSpPr>
            <a:spLocks noGrp="1"/>
          </p:cNvSpPr>
          <p:nvPr>
            <p:ph type="sldNum" sz="quarter" idx="12"/>
          </p:nvPr>
        </p:nvSpPr>
        <p:spPr/>
        <p:txBody>
          <a:bodyPr/>
          <a:lstStyle/>
          <a:p>
            <a:fld id="{F5700149-C808-5444-8D2E-B9E2F034F012}" type="slidenum">
              <a:rPr lang="en-US" smtClean="0">
                <a:solidFill>
                  <a:srgbClr val="CCD1B9"/>
                </a:solidFill>
              </a: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6081513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664503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5700149-C808-5444-8D2E-B9E2F034F012}" type="slidenum">
              <a:rPr lang="en-US" smtClean="0">
                <a:solidFill>
                  <a:srgbClr val="CCD1B9"/>
                </a:solidFill>
              </a:rPr>
              <a:pPr/>
              <a:t>‹#›</a:t>
            </a:fld>
            <a:endParaRPr lang="en-US" dirty="0">
              <a:solidFill>
                <a:srgbClr val="CCD1B9"/>
              </a:solidFill>
            </a:endParaRPr>
          </a:p>
        </p:txBody>
      </p:sp>
    </p:spTree>
    <p:extLst>
      <p:ext uri="{BB962C8B-B14F-4D97-AF65-F5344CB8AC3E}">
        <p14:creationId xmlns:p14="http://schemas.microsoft.com/office/powerpoint/2010/main" val="3277776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ACDB3CC-F982-40F9-8DD6-BCC9AFBF44BD}" type="datetime1">
              <a:rPr lang="en-US" smtClean="0">
                <a:solidFill>
                  <a:srgbClr val="CCD1B9"/>
                </a:solidFill>
              </a:rPr>
              <a:pPr/>
              <a:t>4/26/2017</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C5B1FEA-406A-7749-A5C3-DDCB5F67A4CE}"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761572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90752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4DDAE5B-B07C-441A-8026-C23A427A74DC}" type="datetime1">
              <a:rPr lang="en-US" smtClean="0"/>
              <a:pPr/>
              <a:t>4/26/2017</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C5B1FEA-406A-7749-A5C3-DDCB5F67A4CE}" type="slidenum">
              <a:rPr lang="en-US" smtClean="0">
                <a:solidFill>
                  <a:srgbClr val="CCD1B9"/>
                </a:solidFill>
              </a: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354315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0861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8" name="Footer Placeholder 7"/>
          <p:cNvSpPr>
            <a:spLocks noGrp="1"/>
          </p:cNvSpPr>
          <p:nvPr>
            <p:ph type="ftr" sz="quarter" idx="11"/>
          </p:nvPr>
        </p:nvSpPr>
        <p:spPr/>
        <p:txBody>
          <a:bodyPr/>
          <a:lstStyle/>
          <a:p>
            <a:endParaRPr lang="en-US" dirty="0">
              <a:solidFill>
                <a:srgbClr val="534949"/>
              </a:solidFill>
            </a:endParaRPr>
          </a:p>
        </p:txBody>
      </p:sp>
      <p:sp>
        <p:nvSpPr>
          <p:cNvPr id="9" name="Slide Number Placeholder 8"/>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9178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4" name="Footer Placeholder 3"/>
          <p:cNvSpPr>
            <a:spLocks noGrp="1"/>
          </p:cNvSpPr>
          <p:nvPr>
            <p:ph type="ftr" sz="quarter" idx="11"/>
          </p:nvPr>
        </p:nvSpPr>
        <p:spPr/>
        <p:txBody>
          <a:bodyPr/>
          <a:lstStyle/>
          <a:p>
            <a:endParaRPr lang="en-US" dirty="0">
              <a:solidFill>
                <a:srgbClr val="534949"/>
              </a:solidFill>
            </a:endParaRPr>
          </a:p>
        </p:txBody>
      </p:sp>
      <p:sp>
        <p:nvSpPr>
          <p:cNvPr id="5" name="Slide Number Placeholder 4"/>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750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9379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Date Placeholder 1"/>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3" name="Footer Placeholder 2"/>
          <p:cNvSpPr>
            <a:spLocks noGrp="1"/>
          </p:cNvSpPr>
          <p:nvPr>
            <p:ph type="ftr" sz="quarter" idx="11"/>
          </p:nvPr>
        </p:nvSpPr>
        <p:spPr/>
        <p:txBody>
          <a:bodyPr/>
          <a:lstStyle/>
          <a:p>
            <a:endParaRPr lang="en-US" dirty="0">
              <a:solidFill>
                <a:srgbClr val="534949"/>
              </a:solidFill>
            </a:endParaRPr>
          </a:p>
        </p:txBody>
      </p:sp>
      <p:sp>
        <p:nvSpPr>
          <p:cNvPr id="4" name="Slide Number Placeholder 3"/>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11125005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FB56013-B943-42BA-886F-6F9D4EB85E9D}"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91345586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CCD1B9"/>
                </a:solidFill>
              </a:rPr>
              <a:pPr/>
              <a:t>4/26/2017</a:t>
            </a:fld>
            <a:endParaRPr lang="en-US" dirty="0">
              <a:solidFill>
                <a:srgbClr val="CCD1B9"/>
              </a:solidFill>
            </a:endParaRPr>
          </a:p>
        </p:txBody>
      </p:sp>
      <p:sp>
        <p:nvSpPr>
          <p:cNvPr id="6" name="Footer Placeholder 5"/>
          <p:cNvSpPr>
            <a:spLocks noGrp="1"/>
          </p:cNvSpPr>
          <p:nvPr>
            <p:ph type="ftr" sz="quarter" idx="11"/>
          </p:nvPr>
        </p:nvSpPr>
        <p:spPr/>
        <p:txBody>
          <a:bodyPr/>
          <a:lstStyle/>
          <a:p>
            <a:endParaRPr lang="en-US" dirty="0">
              <a:solidFill>
                <a:srgbClr val="CCD1B9"/>
              </a:solidFill>
            </a:endParaRPr>
          </a:p>
        </p:txBody>
      </p:sp>
      <p:sp>
        <p:nvSpPr>
          <p:cNvPr id="7" name="Slide Number Placeholder 6"/>
          <p:cNvSpPr>
            <a:spLocks noGrp="1"/>
          </p:cNvSpPr>
          <p:nvPr>
            <p:ph type="sldNum" sz="quarter" idx="12"/>
          </p:nvPr>
        </p:nvSpPr>
        <p:spPr/>
        <p:txBody>
          <a:bodyPr/>
          <a:lstStyle/>
          <a:p>
            <a:fld id="{F5700149-C808-5444-8D2E-B9E2F034F012}" type="slidenum">
              <a:rPr lang="en-US" smtClean="0">
                <a:solidFill>
                  <a:srgbClr val="CCD1B9"/>
                </a:solidFill>
              </a: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4477203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4179058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5700149-C808-5444-8D2E-B9E2F034F012}" type="slidenum">
              <a:rPr lang="en-US" smtClean="0">
                <a:solidFill>
                  <a:srgbClr val="CCD1B9"/>
                </a:solidFill>
              </a:rPr>
              <a:pPr/>
              <a:t>‹#›</a:t>
            </a:fld>
            <a:endParaRPr lang="en-US" dirty="0">
              <a:solidFill>
                <a:srgbClr val="CCD1B9"/>
              </a:solidFill>
            </a:endParaRPr>
          </a:p>
        </p:txBody>
      </p:sp>
    </p:spTree>
    <p:extLst>
      <p:ext uri="{BB962C8B-B14F-4D97-AF65-F5344CB8AC3E}">
        <p14:creationId xmlns:p14="http://schemas.microsoft.com/office/powerpoint/2010/main" val="209255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ACDB3CC-F982-40F9-8DD6-BCC9AFBF44BD}" type="datetime1">
              <a:rPr lang="en-US" smtClean="0">
                <a:solidFill>
                  <a:srgbClr val="CCD1B9"/>
                </a:solidFill>
              </a:rPr>
              <a:pPr/>
              <a:t>4/26/2017</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C5B1FEA-406A-7749-A5C3-DDCB5F67A4CE}"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785178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03556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4DDAE5B-B07C-441A-8026-C23A427A74DC}" type="datetime1">
              <a:rPr lang="en-US" smtClean="0"/>
              <a:pPr/>
              <a:t>4/26/2017</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C5B1FEA-406A-7749-A5C3-DDCB5F67A4CE}" type="slidenum">
              <a:rPr lang="en-US" smtClean="0">
                <a:solidFill>
                  <a:srgbClr val="CCD1B9"/>
                </a:solidFill>
              </a: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1649837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6532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8" name="Footer Placeholder 7"/>
          <p:cNvSpPr>
            <a:spLocks noGrp="1"/>
          </p:cNvSpPr>
          <p:nvPr>
            <p:ph type="ftr" sz="quarter" idx="11"/>
          </p:nvPr>
        </p:nvSpPr>
        <p:spPr/>
        <p:txBody>
          <a:bodyPr/>
          <a:lstStyle/>
          <a:p>
            <a:endParaRPr lang="en-US" dirty="0">
              <a:solidFill>
                <a:srgbClr val="534949"/>
              </a:solidFill>
            </a:endParaRPr>
          </a:p>
        </p:txBody>
      </p:sp>
      <p:sp>
        <p:nvSpPr>
          <p:cNvPr id="9" name="Slide Number Placeholder 8"/>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1764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8" name="Footer Placeholder 7"/>
          <p:cNvSpPr>
            <a:spLocks noGrp="1"/>
          </p:cNvSpPr>
          <p:nvPr>
            <p:ph type="ftr" sz="quarter" idx="11"/>
          </p:nvPr>
        </p:nvSpPr>
        <p:spPr/>
        <p:txBody>
          <a:bodyPr/>
          <a:lstStyle/>
          <a:p>
            <a:endParaRPr lang="en-US" dirty="0">
              <a:solidFill>
                <a:srgbClr val="534949"/>
              </a:solidFill>
            </a:endParaRPr>
          </a:p>
        </p:txBody>
      </p:sp>
      <p:sp>
        <p:nvSpPr>
          <p:cNvPr id="9" name="Slide Number Placeholder 8"/>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373913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4" name="Footer Placeholder 3"/>
          <p:cNvSpPr>
            <a:spLocks noGrp="1"/>
          </p:cNvSpPr>
          <p:nvPr>
            <p:ph type="ftr" sz="quarter" idx="11"/>
          </p:nvPr>
        </p:nvSpPr>
        <p:spPr/>
        <p:txBody>
          <a:bodyPr/>
          <a:lstStyle/>
          <a:p>
            <a:endParaRPr lang="en-US" dirty="0">
              <a:solidFill>
                <a:srgbClr val="534949"/>
              </a:solidFill>
            </a:endParaRPr>
          </a:p>
        </p:txBody>
      </p:sp>
      <p:sp>
        <p:nvSpPr>
          <p:cNvPr id="5" name="Slide Number Placeholder 4"/>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73202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Date Placeholder 1"/>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3" name="Footer Placeholder 2"/>
          <p:cNvSpPr>
            <a:spLocks noGrp="1"/>
          </p:cNvSpPr>
          <p:nvPr>
            <p:ph type="ftr" sz="quarter" idx="11"/>
          </p:nvPr>
        </p:nvSpPr>
        <p:spPr/>
        <p:txBody>
          <a:bodyPr/>
          <a:lstStyle/>
          <a:p>
            <a:endParaRPr lang="en-US" dirty="0">
              <a:solidFill>
                <a:srgbClr val="534949"/>
              </a:solidFill>
            </a:endParaRPr>
          </a:p>
        </p:txBody>
      </p:sp>
      <p:sp>
        <p:nvSpPr>
          <p:cNvPr id="4" name="Slide Number Placeholder 3"/>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3048141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FB56013-B943-42BA-886F-6F9D4EB85E9D}"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85698949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CCD1B9"/>
                </a:solidFill>
              </a:rPr>
              <a:pPr/>
              <a:t>4/26/2017</a:t>
            </a:fld>
            <a:endParaRPr lang="en-US" dirty="0">
              <a:solidFill>
                <a:srgbClr val="CCD1B9"/>
              </a:solidFill>
            </a:endParaRPr>
          </a:p>
        </p:txBody>
      </p:sp>
      <p:sp>
        <p:nvSpPr>
          <p:cNvPr id="6" name="Footer Placeholder 5"/>
          <p:cNvSpPr>
            <a:spLocks noGrp="1"/>
          </p:cNvSpPr>
          <p:nvPr>
            <p:ph type="ftr" sz="quarter" idx="11"/>
          </p:nvPr>
        </p:nvSpPr>
        <p:spPr/>
        <p:txBody>
          <a:bodyPr/>
          <a:lstStyle/>
          <a:p>
            <a:endParaRPr lang="en-US" dirty="0">
              <a:solidFill>
                <a:srgbClr val="CCD1B9"/>
              </a:solidFill>
            </a:endParaRPr>
          </a:p>
        </p:txBody>
      </p:sp>
      <p:sp>
        <p:nvSpPr>
          <p:cNvPr id="7" name="Slide Number Placeholder 6"/>
          <p:cNvSpPr>
            <a:spLocks noGrp="1"/>
          </p:cNvSpPr>
          <p:nvPr>
            <p:ph type="sldNum" sz="quarter" idx="12"/>
          </p:nvPr>
        </p:nvSpPr>
        <p:spPr/>
        <p:txBody>
          <a:bodyPr/>
          <a:lstStyle/>
          <a:p>
            <a:fld id="{F5700149-C808-5444-8D2E-B9E2F034F012}" type="slidenum">
              <a:rPr lang="en-US" smtClean="0">
                <a:solidFill>
                  <a:srgbClr val="CCD1B9"/>
                </a:solidFill>
              </a: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51353946"/>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2315116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5700149-C808-5444-8D2E-B9E2F034F012}" type="slidenum">
              <a:rPr lang="en-US" smtClean="0">
                <a:solidFill>
                  <a:srgbClr val="CCD1B9"/>
                </a:solidFill>
              </a:rPr>
              <a:pPr/>
              <a:t>‹#›</a:t>
            </a:fld>
            <a:endParaRPr lang="en-US" dirty="0">
              <a:solidFill>
                <a:srgbClr val="CCD1B9"/>
              </a:solidFill>
            </a:endParaRPr>
          </a:p>
        </p:txBody>
      </p:sp>
    </p:spTree>
    <p:extLst>
      <p:ext uri="{BB962C8B-B14F-4D97-AF65-F5344CB8AC3E}">
        <p14:creationId xmlns:p14="http://schemas.microsoft.com/office/powerpoint/2010/main" val="2411284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ACDB3CC-F982-40F9-8DD6-BCC9AFBF44BD}" type="datetime1">
              <a:rPr lang="en-US" smtClean="0">
                <a:solidFill>
                  <a:srgbClr val="CCD1B9"/>
                </a:solidFill>
              </a:rPr>
              <a:pPr/>
              <a:t>4/26/2017</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C5B1FEA-406A-7749-A5C3-DDCB5F67A4CE}"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960440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3653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4DDAE5B-B07C-441A-8026-C23A427A74DC}" type="datetime1">
              <a:rPr lang="en-US" smtClean="0"/>
              <a:pPr/>
              <a:t>4/26/2017</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C5B1FEA-406A-7749-A5C3-DDCB5F67A4CE}" type="slidenum">
              <a:rPr lang="en-US" smtClean="0">
                <a:solidFill>
                  <a:srgbClr val="CCD1B9"/>
                </a:solidFill>
              </a: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4270744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377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4" name="Footer Placeholder 3"/>
          <p:cNvSpPr>
            <a:spLocks noGrp="1"/>
          </p:cNvSpPr>
          <p:nvPr>
            <p:ph type="ftr" sz="quarter" idx="11"/>
          </p:nvPr>
        </p:nvSpPr>
        <p:spPr/>
        <p:txBody>
          <a:bodyPr/>
          <a:lstStyle/>
          <a:p>
            <a:endParaRPr lang="en-US" dirty="0">
              <a:solidFill>
                <a:srgbClr val="534949"/>
              </a:solidFill>
            </a:endParaRPr>
          </a:p>
        </p:txBody>
      </p:sp>
      <p:sp>
        <p:nvSpPr>
          <p:cNvPr id="5" name="Slide Number Placeholder 4"/>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66661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8" name="Footer Placeholder 7"/>
          <p:cNvSpPr>
            <a:spLocks noGrp="1"/>
          </p:cNvSpPr>
          <p:nvPr>
            <p:ph type="ftr" sz="quarter" idx="11"/>
          </p:nvPr>
        </p:nvSpPr>
        <p:spPr/>
        <p:txBody>
          <a:bodyPr/>
          <a:lstStyle/>
          <a:p>
            <a:endParaRPr lang="en-US" dirty="0">
              <a:solidFill>
                <a:srgbClr val="534949"/>
              </a:solidFill>
            </a:endParaRPr>
          </a:p>
        </p:txBody>
      </p:sp>
      <p:sp>
        <p:nvSpPr>
          <p:cNvPr id="9" name="Slide Number Placeholder 8"/>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528884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4" name="Footer Placeholder 3"/>
          <p:cNvSpPr>
            <a:spLocks noGrp="1"/>
          </p:cNvSpPr>
          <p:nvPr>
            <p:ph type="ftr" sz="quarter" idx="11"/>
          </p:nvPr>
        </p:nvSpPr>
        <p:spPr/>
        <p:txBody>
          <a:bodyPr/>
          <a:lstStyle/>
          <a:p>
            <a:endParaRPr lang="en-US" dirty="0">
              <a:solidFill>
                <a:srgbClr val="534949"/>
              </a:solidFill>
            </a:endParaRPr>
          </a:p>
        </p:txBody>
      </p:sp>
      <p:sp>
        <p:nvSpPr>
          <p:cNvPr id="5" name="Slide Number Placeholder 4"/>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78426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Date Placeholder 1"/>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3" name="Footer Placeholder 2"/>
          <p:cNvSpPr>
            <a:spLocks noGrp="1"/>
          </p:cNvSpPr>
          <p:nvPr>
            <p:ph type="ftr" sz="quarter" idx="11"/>
          </p:nvPr>
        </p:nvSpPr>
        <p:spPr/>
        <p:txBody>
          <a:bodyPr/>
          <a:lstStyle/>
          <a:p>
            <a:endParaRPr lang="en-US" dirty="0">
              <a:solidFill>
                <a:srgbClr val="534949"/>
              </a:solidFill>
            </a:endParaRPr>
          </a:p>
        </p:txBody>
      </p:sp>
      <p:sp>
        <p:nvSpPr>
          <p:cNvPr id="4" name="Slide Number Placeholder 3"/>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10512726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FB56013-B943-42BA-886F-6F9D4EB85E9D}"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19314344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CCD1B9"/>
                </a:solidFill>
              </a:rPr>
              <a:pPr/>
              <a:t>4/26/2017</a:t>
            </a:fld>
            <a:endParaRPr lang="en-US" dirty="0">
              <a:solidFill>
                <a:srgbClr val="CCD1B9"/>
              </a:solidFill>
            </a:endParaRPr>
          </a:p>
        </p:txBody>
      </p:sp>
      <p:sp>
        <p:nvSpPr>
          <p:cNvPr id="6" name="Footer Placeholder 5"/>
          <p:cNvSpPr>
            <a:spLocks noGrp="1"/>
          </p:cNvSpPr>
          <p:nvPr>
            <p:ph type="ftr" sz="quarter" idx="11"/>
          </p:nvPr>
        </p:nvSpPr>
        <p:spPr/>
        <p:txBody>
          <a:bodyPr/>
          <a:lstStyle/>
          <a:p>
            <a:endParaRPr lang="en-US" dirty="0">
              <a:solidFill>
                <a:srgbClr val="CCD1B9"/>
              </a:solidFill>
            </a:endParaRPr>
          </a:p>
        </p:txBody>
      </p:sp>
      <p:sp>
        <p:nvSpPr>
          <p:cNvPr id="7" name="Slide Number Placeholder 6"/>
          <p:cNvSpPr>
            <a:spLocks noGrp="1"/>
          </p:cNvSpPr>
          <p:nvPr>
            <p:ph type="sldNum" sz="quarter" idx="12"/>
          </p:nvPr>
        </p:nvSpPr>
        <p:spPr/>
        <p:txBody>
          <a:bodyPr/>
          <a:lstStyle/>
          <a:p>
            <a:fld id="{F5700149-C808-5444-8D2E-B9E2F034F012}" type="slidenum">
              <a:rPr lang="en-US" smtClean="0">
                <a:solidFill>
                  <a:srgbClr val="CCD1B9"/>
                </a:solidFill>
              </a: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79304455"/>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2882067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5700149-C808-5444-8D2E-B9E2F034F012}" type="slidenum">
              <a:rPr lang="en-US" smtClean="0">
                <a:solidFill>
                  <a:srgbClr val="CCD1B9"/>
                </a:solidFill>
              </a:rPr>
              <a:pPr/>
              <a:t>‹#›</a:t>
            </a:fld>
            <a:endParaRPr lang="en-US" dirty="0">
              <a:solidFill>
                <a:srgbClr val="CCD1B9"/>
              </a:solidFill>
            </a:endParaRPr>
          </a:p>
        </p:txBody>
      </p:sp>
    </p:spTree>
    <p:extLst>
      <p:ext uri="{BB962C8B-B14F-4D97-AF65-F5344CB8AC3E}">
        <p14:creationId xmlns:p14="http://schemas.microsoft.com/office/powerpoint/2010/main" val="25183756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ACDB3CC-F982-40F9-8DD6-BCC9AFBF44BD}" type="datetime1">
              <a:rPr lang="en-US" smtClean="0">
                <a:solidFill>
                  <a:srgbClr val="CCD1B9"/>
                </a:solidFill>
              </a:rPr>
              <a:pPr/>
              <a:t>4/26/2017</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C5B1FEA-406A-7749-A5C3-DDCB5F67A4CE}"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3861660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80032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4DDAE5B-B07C-441A-8026-C23A427A74DC}" type="datetime1">
              <a:rPr lang="en-US" smtClean="0"/>
              <a:pPr/>
              <a:t>4/26/2017</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C5B1FEA-406A-7749-A5C3-DDCB5F67A4CE}" type="slidenum">
              <a:rPr lang="en-US" smtClean="0">
                <a:solidFill>
                  <a:srgbClr val="CCD1B9"/>
                </a:solidFill>
              </a: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71213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Date Placeholder 1"/>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3" name="Footer Placeholder 2"/>
          <p:cNvSpPr>
            <a:spLocks noGrp="1"/>
          </p:cNvSpPr>
          <p:nvPr>
            <p:ph type="ftr" sz="quarter" idx="11"/>
          </p:nvPr>
        </p:nvSpPr>
        <p:spPr/>
        <p:txBody>
          <a:bodyPr/>
          <a:lstStyle/>
          <a:p>
            <a:endParaRPr lang="en-US" dirty="0">
              <a:solidFill>
                <a:srgbClr val="534949"/>
              </a:solidFill>
            </a:endParaRPr>
          </a:p>
        </p:txBody>
      </p:sp>
      <p:sp>
        <p:nvSpPr>
          <p:cNvPr id="4" name="Slide Number Placeholder 3"/>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28457798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89133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8" name="Footer Placeholder 7"/>
          <p:cNvSpPr>
            <a:spLocks noGrp="1"/>
          </p:cNvSpPr>
          <p:nvPr>
            <p:ph type="ftr" sz="quarter" idx="11"/>
          </p:nvPr>
        </p:nvSpPr>
        <p:spPr/>
        <p:txBody>
          <a:bodyPr/>
          <a:lstStyle/>
          <a:p>
            <a:endParaRPr lang="en-US" dirty="0">
              <a:solidFill>
                <a:srgbClr val="534949"/>
              </a:solidFill>
            </a:endParaRPr>
          </a:p>
        </p:txBody>
      </p:sp>
      <p:sp>
        <p:nvSpPr>
          <p:cNvPr id="9" name="Slide Number Placeholder 8"/>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98022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4" name="Footer Placeholder 3"/>
          <p:cNvSpPr>
            <a:spLocks noGrp="1"/>
          </p:cNvSpPr>
          <p:nvPr>
            <p:ph type="ftr" sz="quarter" idx="11"/>
          </p:nvPr>
        </p:nvSpPr>
        <p:spPr/>
        <p:txBody>
          <a:bodyPr/>
          <a:lstStyle/>
          <a:p>
            <a:endParaRPr lang="en-US" dirty="0">
              <a:solidFill>
                <a:srgbClr val="534949"/>
              </a:solidFill>
            </a:endParaRPr>
          </a:p>
        </p:txBody>
      </p:sp>
      <p:sp>
        <p:nvSpPr>
          <p:cNvPr id="5" name="Slide Number Placeholder 4"/>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54729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Date Placeholder 1"/>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3" name="Footer Placeholder 2"/>
          <p:cNvSpPr>
            <a:spLocks noGrp="1"/>
          </p:cNvSpPr>
          <p:nvPr>
            <p:ph type="ftr" sz="quarter" idx="11"/>
          </p:nvPr>
        </p:nvSpPr>
        <p:spPr/>
        <p:txBody>
          <a:bodyPr/>
          <a:lstStyle/>
          <a:p>
            <a:endParaRPr lang="en-US" dirty="0">
              <a:solidFill>
                <a:srgbClr val="534949"/>
              </a:solidFill>
            </a:endParaRPr>
          </a:p>
        </p:txBody>
      </p:sp>
      <p:sp>
        <p:nvSpPr>
          <p:cNvPr id="4" name="Slide Number Placeholder 3"/>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18310258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FB56013-B943-42BA-886F-6F9D4EB85E9D}"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73325525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CCD1B9"/>
                </a:solidFill>
              </a:rPr>
              <a:pPr/>
              <a:t>4/26/2017</a:t>
            </a:fld>
            <a:endParaRPr lang="en-US" dirty="0">
              <a:solidFill>
                <a:srgbClr val="CCD1B9"/>
              </a:solidFill>
            </a:endParaRPr>
          </a:p>
        </p:txBody>
      </p:sp>
      <p:sp>
        <p:nvSpPr>
          <p:cNvPr id="6" name="Footer Placeholder 5"/>
          <p:cNvSpPr>
            <a:spLocks noGrp="1"/>
          </p:cNvSpPr>
          <p:nvPr>
            <p:ph type="ftr" sz="quarter" idx="11"/>
          </p:nvPr>
        </p:nvSpPr>
        <p:spPr/>
        <p:txBody>
          <a:bodyPr/>
          <a:lstStyle/>
          <a:p>
            <a:endParaRPr lang="en-US" dirty="0">
              <a:solidFill>
                <a:srgbClr val="CCD1B9"/>
              </a:solidFill>
            </a:endParaRPr>
          </a:p>
        </p:txBody>
      </p:sp>
      <p:sp>
        <p:nvSpPr>
          <p:cNvPr id="7" name="Slide Number Placeholder 6"/>
          <p:cNvSpPr>
            <a:spLocks noGrp="1"/>
          </p:cNvSpPr>
          <p:nvPr>
            <p:ph type="sldNum" sz="quarter" idx="12"/>
          </p:nvPr>
        </p:nvSpPr>
        <p:spPr/>
        <p:txBody>
          <a:bodyPr/>
          <a:lstStyle/>
          <a:p>
            <a:fld id="{F5700149-C808-5444-8D2E-B9E2F034F012}" type="slidenum">
              <a:rPr lang="en-US" smtClean="0">
                <a:solidFill>
                  <a:srgbClr val="CCD1B9"/>
                </a:solidFill>
              </a: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02476679"/>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19015476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5700149-C808-5444-8D2E-B9E2F034F012}" type="slidenum">
              <a:rPr lang="en-US" smtClean="0">
                <a:solidFill>
                  <a:srgbClr val="CCD1B9"/>
                </a:solidFill>
              </a:rPr>
              <a:pPr/>
              <a:t>‹#›</a:t>
            </a:fld>
            <a:endParaRPr lang="en-US" dirty="0">
              <a:solidFill>
                <a:srgbClr val="CCD1B9"/>
              </a:solidFill>
            </a:endParaRPr>
          </a:p>
        </p:txBody>
      </p:sp>
    </p:spTree>
    <p:extLst>
      <p:ext uri="{BB962C8B-B14F-4D97-AF65-F5344CB8AC3E}">
        <p14:creationId xmlns:p14="http://schemas.microsoft.com/office/powerpoint/2010/main" val="29104206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ACDB3CC-F982-40F9-8DD6-BCC9AFBF44BD}" type="datetime1">
              <a:rPr lang="en-US" smtClean="0">
                <a:solidFill>
                  <a:srgbClr val="CCD1B9"/>
                </a:solidFill>
              </a:rPr>
              <a:pPr/>
              <a:t>4/26/2017</a:t>
            </a:fld>
            <a:endParaRPr lang="en-US" dirty="0">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C5B1FEA-406A-7749-A5C3-DDCB5F67A4CE}"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1009141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57242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FB56013-B943-42BA-886F-6F9D4EB85E9D}"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827323000"/>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4DDAE5B-B07C-441A-8026-C23A427A74DC}" type="datetime1">
              <a:rPr lang="en-US" smtClean="0"/>
              <a:pPr/>
              <a:t>4/26/2017</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C5B1FEA-406A-7749-A5C3-DDCB5F67A4CE}" type="slidenum">
              <a:rPr lang="en-US" smtClean="0">
                <a:solidFill>
                  <a:srgbClr val="CCD1B9"/>
                </a:solidFill>
              </a:rPr>
              <a:pPr/>
              <a:t>‹#›</a:t>
            </a:fld>
            <a:endParaRPr lang="en-US" dirty="0">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4294394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1961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8" name="Footer Placeholder 7"/>
          <p:cNvSpPr>
            <a:spLocks noGrp="1"/>
          </p:cNvSpPr>
          <p:nvPr>
            <p:ph type="ftr" sz="quarter" idx="11"/>
          </p:nvPr>
        </p:nvSpPr>
        <p:spPr/>
        <p:txBody>
          <a:bodyPr/>
          <a:lstStyle/>
          <a:p>
            <a:endParaRPr lang="en-US" dirty="0">
              <a:solidFill>
                <a:srgbClr val="534949"/>
              </a:solidFill>
            </a:endParaRPr>
          </a:p>
        </p:txBody>
      </p:sp>
      <p:sp>
        <p:nvSpPr>
          <p:cNvPr id="9" name="Slide Number Placeholder 8"/>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95651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4" name="Footer Placeholder 3"/>
          <p:cNvSpPr>
            <a:spLocks noGrp="1"/>
          </p:cNvSpPr>
          <p:nvPr>
            <p:ph type="ftr" sz="quarter" idx="11"/>
          </p:nvPr>
        </p:nvSpPr>
        <p:spPr/>
        <p:txBody>
          <a:bodyPr/>
          <a:lstStyle/>
          <a:p>
            <a:endParaRPr lang="en-US" dirty="0">
              <a:solidFill>
                <a:srgbClr val="534949"/>
              </a:solidFill>
            </a:endParaRPr>
          </a:p>
        </p:txBody>
      </p:sp>
      <p:sp>
        <p:nvSpPr>
          <p:cNvPr id="5" name="Slide Number Placeholder 4"/>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188596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Date Placeholder 1"/>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3" name="Footer Placeholder 2"/>
          <p:cNvSpPr>
            <a:spLocks noGrp="1"/>
          </p:cNvSpPr>
          <p:nvPr>
            <p:ph type="ftr" sz="quarter" idx="11"/>
          </p:nvPr>
        </p:nvSpPr>
        <p:spPr/>
        <p:txBody>
          <a:bodyPr/>
          <a:lstStyle/>
          <a:p>
            <a:endParaRPr lang="en-US" dirty="0">
              <a:solidFill>
                <a:srgbClr val="534949"/>
              </a:solidFill>
            </a:endParaRPr>
          </a:p>
        </p:txBody>
      </p:sp>
      <p:sp>
        <p:nvSpPr>
          <p:cNvPr id="4" name="Slide Number Placeholder 3"/>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24591005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6" name="Footer Placeholder 5"/>
          <p:cNvSpPr>
            <a:spLocks noGrp="1"/>
          </p:cNvSpPr>
          <p:nvPr>
            <p:ph type="ftr" sz="quarter" idx="11"/>
          </p:nvPr>
        </p:nvSpPr>
        <p:spPr/>
        <p:txBody>
          <a:bodyPr/>
          <a:lstStyle/>
          <a:p>
            <a:endParaRPr lang="en-US" dirty="0">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FB56013-B943-42BA-886F-6F9D4EB85E9D}"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92804942"/>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CCD1B9"/>
                </a:solidFill>
              </a:rPr>
              <a:pPr/>
              <a:t>4/26/2017</a:t>
            </a:fld>
            <a:endParaRPr lang="en-US" dirty="0">
              <a:solidFill>
                <a:srgbClr val="CCD1B9"/>
              </a:solidFill>
            </a:endParaRPr>
          </a:p>
        </p:txBody>
      </p:sp>
      <p:sp>
        <p:nvSpPr>
          <p:cNvPr id="6" name="Footer Placeholder 5"/>
          <p:cNvSpPr>
            <a:spLocks noGrp="1"/>
          </p:cNvSpPr>
          <p:nvPr>
            <p:ph type="ftr" sz="quarter" idx="11"/>
          </p:nvPr>
        </p:nvSpPr>
        <p:spPr/>
        <p:txBody>
          <a:bodyPr/>
          <a:lstStyle/>
          <a:p>
            <a:endParaRPr lang="en-US" dirty="0">
              <a:solidFill>
                <a:srgbClr val="CCD1B9"/>
              </a:solidFill>
            </a:endParaRPr>
          </a:p>
        </p:txBody>
      </p:sp>
      <p:sp>
        <p:nvSpPr>
          <p:cNvPr id="7" name="Slide Number Placeholder 6"/>
          <p:cNvSpPr>
            <a:spLocks noGrp="1"/>
          </p:cNvSpPr>
          <p:nvPr>
            <p:ph type="sldNum" sz="quarter" idx="12"/>
          </p:nvPr>
        </p:nvSpPr>
        <p:spPr/>
        <p:txBody>
          <a:bodyPr/>
          <a:lstStyle/>
          <a:p>
            <a:fld id="{F5700149-C808-5444-8D2E-B9E2F034F012}" type="slidenum">
              <a:rPr lang="en-US" smtClean="0">
                <a:solidFill>
                  <a:srgbClr val="CCD1B9"/>
                </a:solidFill>
              </a: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84996805"/>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p>
            <a:fld id="{F5700149-C808-5444-8D2E-B9E2F034F012}" type="slidenum">
              <a:rPr lang="en-US" smtClean="0">
                <a:solidFill>
                  <a:srgbClr val="534949"/>
                </a:solidFill>
              </a:rPr>
              <a:pPr/>
              <a:t>‹#›</a:t>
            </a:fld>
            <a:endParaRPr lang="en-US" dirty="0">
              <a:solidFill>
                <a:srgbClr val="534949"/>
              </a:solidFill>
            </a:endParaRPr>
          </a:p>
        </p:txBody>
      </p:sp>
    </p:spTree>
    <p:extLst>
      <p:ext uri="{BB962C8B-B14F-4D97-AF65-F5344CB8AC3E}">
        <p14:creationId xmlns:p14="http://schemas.microsoft.com/office/powerpoint/2010/main" val="18378455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89C9D0-985A-7B4E-945E-63DD1E76B36D}" type="datetimeFigureOut">
              <a:rPr lang="en-US" smtClean="0">
                <a:solidFill>
                  <a:srgbClr val="534949"/>
                </a:solidFill>
              </a:rPr>
              <a:pPr/>
              <a:t>4/26/2017</a:t>
            </a:fld>
            <a:endParaRPr lang="en-US" dirty="0">
              <a:solidFill>
                <a:srgbClr val="534949"/>
              </a:solidFill>
            </a:endParaRPr>
          </a:p>
        </p:txBody>
      </p:sp>
      <p:sp>
        <p:nvSpPr>
          <p:cNvPr id="5" name="Footer Placeholder 4"/>
          <p:cNvSpPr>
            <a:spLocks noGrp="1"/>
          </p:cNvSpPr>
          <p:nvPr>
            <p:ph type="ftr" sz="quarter" idx="11"/>
          </p:nvPr>
        </p:nvSpPr>
        <p:spPr/>
        <p:txBody>
          <a:bodyPr/>
          <a:lstStyle/>
          <a:p>
            <a:endParaRPr lang="en-US" dirty="0">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5700149-C808-5444-8D2E-B9E2F034F012}" type="slidenum">
              <a:rPr lang="en-US" smtClean="0">
                <a:solidFill>
                  <a:srgbClr val="CCD1B9"/>
                </a:solidFill>
              </a:rPr>
              <a:pPr/>
              <a:t>‹#›</a:t>
            </a:fld>
            <a:endParaRPr lang="en-US" dirty="0">
              <a:solidFill>
                <a:srgbClr val="CCD1B9"/>
              </a:solidFill>
            </a:endParaRPr>
          </a:p>
        </p:txBody>
      </p:sp>
    </p:spTree>
    <p:extLst>
      <p:ext uri="{BB962C8B-B14F-4D97-AF65-F5344CB8AC3E}">
        <p14:creationId xmlns:p14="http://schemas.microsoft.com/office/powerpoint/2010/main" val="361369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9C9D0-985A-7B4E-945E-63DD1E76B36D}" type="datetimeFigureOut">
              <a:rPr lang="en-US" smtClean="0">
                <a:solidFill>
                  <a:srgbClr val="CCD1B9"/>
                </a:solidFill>
              </a:rPr>
              <a:pPr/>
              <a:t>4/26/2017</a:t>
            </a:fld>
            <a:endParaRPr lang="en-US" dirty="0">
              <a:solidFill>
                <a:srgbClr val="CCD1B9"/>
              </a:solidFill>
            </a:endParaRPr>
          </a:p>
        </p:txBody>
      </p:sp>
      <p:sp>
        <p:nvSpPr>
          <p:cNvPr id="6" name="Footer Placeholder 5"/>
          <p:cNvSpPr>
            <a:spLocks noGrp="1"/>
          </p:cNvSpPr>
          <p:nvPr>
            <p:ph type="ftr" sz="quarter" idx="11"/>
          </p:nvPr>
        </p:nvSpPr>
        <p:spPr/>
        <p:txBody>
          <a:bodyPr/>
          <a:lstStyle/>
          <a:p>
            <a:endParaRPr lang="en-US" dirty="0">
              <a:solidFill>
                <a:srgbClr val="CCD1B9"/>
              </a:solidFill>
            </a:endParaRPr>
          </a:p>
        </p:txBody>
      </p:sp>
      <p:sp>
        <p:nvSpPr>
          <p:cNvPr id="7" name="Slide Number Placeholder 6"/>
          <p:cNvSpPr>
            <a:spLocks noGrp="1"/>
          </p:cNvSpPr>
          <p:nvPr>
            <p:ph type="sldNum" sz="quarter" idx="12"/>
          </p:nvPr>
        </p:nvSpPr>
        <p:spPr/>
        <p:txBody>
          <a:bodyPr/>
          <a:lstStyle/>
          <a:p>
            <a:fld id="{F5700149-C808-5444-8D2E-B9E2F034F012}" type="slidenum">
              <a:rPr lang="en-US" smtClean="0">
                <a:solidFill>
                  <a:srgbClr val="CCD1B9"/>
                </a:solidFill>
              </a:rPr>
              <a:pPr/>
              <a:t>‹#›</a:t>
            </a:fld>
            <a:endParaRPr lang="en-US" dirty="0">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4679090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defTabSz="457200"/>
            <a:fld id="{A089C9D0-985A-7B4E-945E-63DD1E76B36D}" type="datetimeFigureOut">
              <a:rPr lang="en-US" smtClean="0">
                <a:solidFill>
                  <a:srgbClr val="534949"/>
                </a:solidFill>
              </a:rPr>
              <a:pPr defTabSz="457200"/>
              <a:t>4/26/2017</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defTabSz="457200"/>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defTabSz="457200"/>
            <a:fld id="{F5700149-C808-5444-8D2E-B9E2F034F012}" type="slidenum">
              <a:rPr lang="en-US" smtClean="0">
                <a:solidFill>
                  <a:srgbClr val="534949"/>
                </a:solidFill>
              </a:rPr>
              <a:pPr defTabSz="457200"/>
              <a:t>‹#›</a:t>
            </a:fld>
            <a:endParaRPr lang="en-US" dirty="0">
              <a:solidFill>
                <a:srgbClr val="534949"/>
              </a:solidFill>
            </a:endParaRPr>
          </a:p>
        </p:txBody>
      </p:sp>
    </p:spTree>
    <p:extLst>
      <p:ext uri="{BB962C8B-B14F-4D97-AF65-F5344CB8AC3E}">
        <p14:creationId xmlns:p14="http://schemas.microsoft.com/office/powerpoint/2010/main" val="1593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defTabSz="457200"/>
            <a:fld id="{A089C9D0-985A-7B4E-945E-63DD1E76B36D}" type="datetimeFigureOut">
              <a:rPr lang="en-US" smtClean="0">
                <a:solidFill>
                  <a:srgbClr val="534949"/>
                </a:solidFill>
              </a:rPr>
              <a:pPr defTabSz="457200"/>
              <a:t>4/26/2017</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defTabSz="457200"/>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defTabSz="457200"/>
            <a:fld id="{F5700149-C808-5444-8D2E-B9E2F034F012}" type="slidenum">
              <a:rPr lang="en-US" smtClean="0">
                <a:solidFill>
                  <a:srgbClr val="534949"/>
                </a:solidFill>
              </a:rPr>
              <a:pPr defTabSz="457200"/>
              <a:t>‹#›</a:t>
            </a:fld>
            <a:endParaRPr lang="en-US" dirty="0">
              <a:solidFill>
                <a:srgbClr val="534949"/>
              </a:solidFill>
            </a:endParaRPr>
          </a:p>
        </p:txBody>
      </p:sp>
    </p:spTree>
    <p:extLst>
      <p:ext uri="{BB962C8B-B14F-4D97-AF65-F5344CB8AC3E}">
        <p14:creationId xmlns:p14="http://schemas.microsoft.com/office/powerpoint/2010/main" val="34121151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defTabSz="457200"/>
            <a:fld id="{A089C9D0-985A-7B4E-945E-63DD1E76B36D}" type="datetimeFigureOut">
              <a:rPr lang="en-US" smtClean="0">
                <a:solidFill>
                  <a:srgbClr val="534949"/>
                </a:solidFill>
              </a:rPr>
              <a:pPr defTabSz="457200"/>
              <a:t>4/26/2017</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defTabSz="457200"/>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defTabSz="457200"/>
            <a:fld id="{F5700149-C808-5444-8D2E-B9E2F034F012}" type="slidenum">
              <a:rPr lang="en-US" smtClean="0">
                <a:solidFill>
                  <a:srgbClr val="534949"/>
                </a:solidFill>
              </a:rPr>
              <a:pPr defTabSz="457200"/>
              <a:t>‹#›</a:t>
            </a:fld>
            <a:endParaRPr lang="en-US" dirty="0">
              <a:solidFill>
                <a:srgbClr val="534949"/>
              </a:solidFill>
            </a:endParaRPr>
          </a:p>
        </p:txBody>
      </p:sp>
    </p:spTree>
    <p:extLst>
      <p:ext uri="{BB962C8B-B14F-4D97-AF65-F5344CB8AC3E}">
        <p14:creationId xmlns:p14="http://schemas.microsoft.com/office/powerpoint/2010/main" val="15725985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defTabSz="457200"/>
            <a:fld id="{A089C9D0-985A-7B4E-945E-63DD1E76B36D}" type="datetimeFigureOut">
              <a:rPr lang="en-US" smtClean="0">
                <a:solidFill>
                  <a:srgbClr val="534949"/>
                </a:solidFill>
              </a:rPr>
              <a:pPr defTabSz="457200"/>
              <a:t>4/26/2017</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defTabSz="457200"/>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defTabSz="457200"/>
            <a:fld id="{F5700149-C808-5444-8D2E-B9E2F034F012}" type="slidenum">
              <a:rPr lang="en-US" smtClean="0">
                <a:solidFill>
                  <a:srgbClr val="534949"/>
                </a:solidFill>
              </a:rPr>
              <a:pPr defTabSz="457200"/>
              <a:t>‹#›</a:t>
            </a:fld>
            <a:endParaRPr lang="en-US" dirty="0">
              <a:solidFill>
                <a:srgbClr val="534949"/>
              </a:solidFill>
            </a:endParaRPr>
          </a:p>
        </p:txBody>
      </p:sp>
    </p:spTree>
    <p:extLst>
      <p:ext uri="{BB962C8B-B14F-4D97-AF65-F5344CB8AC3E}">
        <p14:creationId xmlns:p14="http://schemas.microsoft.com/office/powerpoint/2010/main" val="34971851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defTabSz="457200"/>
            <a:fld id="{A089C9D0-985A-7B4E-945E-63DD1E76B36D}" type="datetimeFigureOut">
              <a:rPr lang="en-US" smtClean="0">
                <a:solidFill>
                  <a:srgbClr val="534949"/>
                </a:solidFill>
              </a:rPr>
              <a:pPr defTabSz="457200"/>
              <a:t>4/26/2017</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defTabSz="457200"/>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defTabSz="457200"/>
            <a:fld id="{F5700149-C808-5444-8D2E-B9E2F034F012}" type="slidenum">
              <a:rPr lang="en-US" smtClean="0">
                <a:solidFill>
                  <a:srgbClr val="534949"/>
                </a:solidFill>
              </a:rPr>
              <a:pPr defTabSz="457200"/>
              <a:t>‹#›</a:t>
            </a:fld>
            <a:endParaRPr lang="en-US" dirty="0">
              <a:solidFill>
                <a:srgbClr val="534949"/>
              </a:solidFill>
            </a:endParaRPr>
          </a:p>
        </p:txBody>
      </p:sp>
    </p:spTree>
    <p:extLst>
      <p:ext uri="{BB962C8B-B14F-4D97-AF65-F5344CB8AC3E}">
        <p14:creationId xmlns:p14="http://schemas.microsoft.com/office/powerpoint/2010/main" val="11378745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defTabSz="457200"/>
            <a:fld id="{A089C9D0-985A-7B4E-945E-63DD1E76B36D}" type="datetimeFigureOut">
              <a:rPr lang="en-US" smtClean="0">
                <a:solidFill>
                  <a:srgbClr val="534949"/>
                </a:solidFill>
              </a:rPr>
              <a:pPr defTabSz="457200"/>
              <a:t>4/26/2017</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defTabSz="457200"/>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defTabSz="457200"/>
            <a:fld id="{F5700149-C808-5444-8D2E-B9E2F034F012}" type="slidenum">
              <a:rPr lang="en-US" smtClean="0">
                <a:solidFill>
                  <a:srgbClr val="534949"/>
                </a:solidFill>
              </a:rPr>
              <a:pPr defTabSz="457200"/>
              <a:t>‹#›</a:t>
            </a:fld>
            <a:endParaRPr lang="en-US" dirty="0">
              <a:solidFill>
                <a:srgbClr val="534949"/>
              </a:solidFill>
            </a:endParaRPr>
          </a:p>
        </p:txBody>
      </p:sp>
    </p:spTree>
    <p:extLst>
      <p:ext uri="{BB962C8B-B14F-4D97-AF65-F5344CB8AC3E}">
        <p14:creationId xmlns:p14="http://schemas.microsoft.com/office/powerpoint/2010/main" val="6275661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defTabSz="457200"/>
            <a:fld id="{A089C9D0-985A-7B4E-945E-63DD1E76B36D}" type="datetimeFigureOut">
              <a:rPr lang="en-US" smtClean="0">
                <a:solidFill>
                  <a:srgbClr val="534949"/>
                </a:solidFill>
              </a:rPr>
              <a:pPr defTabSz="457200"/>
              <a:t>4/26/2017</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defTabSz="457200"/>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defTabSz="457200"/>
            <a:fld id="{F5700149-C808-5444-8D2E-B9E2F034F012}" type="slidenum">
              <a:rPr lang="en-US" smtClean="0">
                <a:solidFill>
                  <a:srgbClr val="534949"/>
                </a:solidFill>
              </a:rPr>
              <a:pPr defTabSz="457200"/>
              <a:t>‹#›</a:t>
            </a:fld>
            <a:endParaRPr lang="en-US" dirty="0">
              <a:solidFill>
                <a:srgbClr val="534949"/>
              </a:solidFill>
            </a:endParaRPr>
          </a:p>
        </p:txBody>
      </p:sp>
    </p:spTree>
    <p:extLst>
      <p:ext uri="{BB962C8B-B14F-4D97-AF65-F5344CB8AC3E}">
        <p14:creationId xmlns:p14="http://schemas.microsoft.com/office/powerpoint/2010/main" val="88001096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defTabSz="457200"/>
            <a:fld id="{A089C9D0-985A-7B4E-945E-63DD1E76B36D}" type="datetimeFigureOut">
              <a:rPr lang="en-US" smtClean="0">
                <a:solidFill>
                  <a:srgbClr val="534949"/>
                </a:solidFill>
              </a:rPr>
              <a:pPr defTabSz="457200"/>
              <a:t>4/26/2017</a:t>
            </a:fld>
            <a:endParaRPr lang="en-US" dirty="0">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defTabSz="457200"/>
            <a:endParaRPr lang="en-US" dirty="0">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defTabSz="457200"/>
            <a:fld id="{F5700149-C808-5444-8D2E-B9E2F034F012}" type="slidenum">
              <a:rPr lang="en-US" smtClean="0">
                <a:solidFill>
                  <a:srgbClr val="534949"/>
                </a:solidFill>
              </a:rPr>
              <a:pPr defTabSz="457200"/>
              <a:t>‹#›</a:t>
            </a:fld>
            <a:endParaRPr lang="en-US" dirty="0">
              <a:solidFill>
                <a:srgbClr val="534949"/>
              </a:solidFill>
            </a:endParaRPr>
          </a:p>
        </p:txBody>
      </p:sp>
    </p:spTree>
    <p:extLst>
      <p:ext uri="{BB962C8B-B14F-4D97-AF65-F5344CB8AC3E}">
        <p14:creationId xmlns:p14="http://schemas.microsoft.com/office/powerpoint/2010/main" val="33365305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hyperlink" Target="http://www.slideshare.net/preethibalan9/bowlbys-theory-of-attachment" TargetMode="External"/><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5.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png"/><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www.mededppd.org/" TargetMode="External"/><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motherisk.org/" TargetMode="External"/><Relationship Id="rId11" Type="http://schemas.openxmlformats.org/officeDocument/2006/relationships/image" Target="../media/image25.png"/><Relationship Id="rId5" Type="http://schemas.openxmlformats.org/officeDocument/2006/relationships/hyperlink" Target="http://www.mothertobaby.org" TargetMode="External"/><Relationship Id="rId10" Type="http://schemas.openxmlformats.org/officeDocument/2006/relationships/image" Target="../media/image24.jpeg"/><Relationship Id="rId4" Type="http://schemas.openxmlformats.org/officeDocument/2006/relationships/hyperlink" Target="http://www.perinatalmentalhealth.com/" TargetMode="External"/><Relationship Id="rId9" Type="http://schemas.openxmlformats.org/officeDocument/2006/relationships/image" Target="../media/image23.jpeg"/></Relationships>
</file>

<file path=ppt/slides/_rels/slide42.xml.rels><?xml version="1.0" encoding="UTF-8" standalone="yes"?>
<Relationships xmlns="http://schemas.openxmlformats.org/package/2006/relationships"><Relationship Id="rId3" Type="http://schemas.openxmlformats.org/officeDocument/2006/relationships/hyperlink" Target="mailto:Mhoward@wihri.org" TargetMode="External"/><Relationship Id="rId2" Type="http://schemas.openxmlformats.org/officeDocument/2006/relationships/hyperlink" Target="mailto:Margaret_Howard@brown.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3400"/>
            <a:ext cx="6248400" cy="1981200"/>
          </a:xfrm>
        </p:spPr>
        <p:txBody>
          <a:bodyPr>
            <a:noAutofit/>
          </a:bodyPr>
          <a:lstStyle/>
          <a:p>
            <a:r>
              <a:rPr lang="en-US" sz="2800" dirty="0" smtClean="0">
                <a:solidFill>
                  <a:schemeClr val="bg1">
                    <a:lumMod val="95000"/>
                  </a:schemeClr>
                </a:solidFill>
              </a:rPr>
              <a:t/>
            </a:r>
            <a:br>
              <a:rPr lang="en-US" sz="2800" dirty="0" smtClean="0">
                <a:solidFill>
                  <a:schemeClr val="bg1">
                    <a:lumMod val="95000"/>
                  </a:schemeClr>
                </a:solidFill>
              </a:rPr>
            </a:br>
            <a:r>
              <a:rPr lang="en-US" sz="2800" dirty="0" smtClean="0"/>
              <a:t>Screening for Postpartum Depression:  </a:t>
            </a:r>
            <a:br>
              <a:rPr lang="en-US" sz="2800" dirty="0" smtClean="0"/>
            </a:br>
            <a:r>
              <a:rPr lang="en-US" sz="2800" dirty="0" smtClean="0"/>
              <a:t>why Pediatricians matter</a:t>
            </a:r>
            <a:endParaRPr lang="en-US" sz="2800" dirty="0"/>
          </a:p>
        </p:txBody>
      </p:sp>
      <p:sp>
        <p:nvSpPr>
          <p:cNvPr id="3" name="Subtitle 2"/>
          <p:cNvSpPr>
            <a:spLocks noGrp="1"/>
          </p:cNvSpPr>
          <p:nvPr>
            <p:ph type="subTitle" idx="1"/>
          </p:nvPr>
        </p:nvSpPr>
        <p:spPr>
          <a:xfrm>
            <a:off x="7124363" y="4495800"/>
            <a:ext cx="1752600" cy="1905001"/>
          </a:xfrm>
        </p:spPr>
        <p:txBody>
          <a:bodyPr>
            <a:noAutofit/>
          </a:bodyPr>
          <a:lstStyle/>
          <a:p>
            <a:endParaRPr lang="en-US" sz="1100" dirty="0"/>
          </a:p>
          <a:p>
            <a:endParaRPr lang="en-US" sz="1100" dirty="0" smtClean="0"/>
          </a:p>
          <a:p>
            <a:endParaRPr lang="en-US" sz="1100" dirty="0"/>
          </a:p>
        </p:txBody>
      </p:sp>
      <p:sp>
        <p:nvSpPr>
          <p:cNvPr id="6" name="TextBox 5"/>
          <p:cNvSpPr txBox="1"/>
          <p:nvPr/>
        </p:nvSpPr>
        <p:spPr>
          <a:xfrm>
            <a:off x="7096041" y="914400"/>
            <a:ext cx="1676400" cy="4339650"/>
          </a:xfrm>
          <a:prstGeom prst="rect">
            <a:avLst/>
          </a:prstGeom>
          <a:noFill/>
        </p:spPr>
        <p:txBody>
          <a:bodyPr wrap="square" rtlCol="0">
            <a:spAutoFit/>
          </a:bodyPr>
          <a:lstStyle/>
          <a:p>
            <a:r>
              <a:rPr lang="en-US" sz="1400" dirty="0" smtClean="0">
                <a:solidFill>
                  <a:schemeClr val="bg1"/>
                </a:solidFill>
              </a:rPr>
              <a:t>Margaret Howard, PhD</a:t>
            </a:r>
          </a:p>
          <a:p>
            <a:r>
              <a:rPr lang="en-US" sz="1400" dirty="0" smtClean="0">
                <a:solidFill>
                  <a:schemeClr val="bg1"/>
                </a:solidFill>
              </a:rPr>
              <a:t>Professor, Psychiatry and Human Behavior (Clinical)</a:t>
            </a:r>
          </a:p>
          <a:p>
            <a:r>
              <a:rPr lang="en-US" sz="1400" dirty="0" smtClean="0">
                <a:solidFill>
                  <a:schemeClr val="bg1"/>
                </a:solidFill>
              </a:rPr>
              <a:t>Alpert Medical School of Brown University</a:t>
            </a:r>
          </a:p>
          <a:p>
            <a:endParaRPr lang="en-US" sz="1400" dirty="0">
              <a:solidFill>
                <a:schemeClr val="bg1"/>
              </a:solidFill>
            </a:endParaRPr>
          </a:p>
          <a:p>
            <a:endParaRPr lang="en-US" sz="1400" dirty="0" smtClean="0">
              <a:solidFill>
                <a:schemeClr val="bg1"/>
              </a:solidFill>
            </a:endParaRPr>
          </a:p>
          <a:p>
            <a:r>
              <a:rPr lang="en-US" sz="1400" dirty="0" smtClean="0">
                <a:solidFill>
                  <a:schemeClr val="bg1"/>
                </a:solidFill>
              </a:rPr>
              <a:t>Division Director, Center for Women’s Behavioral Health</a:t>
            </a:r>
          </a:p>
          <a:p>
            <a:r>
              <a:rPr lang="en-US" sz="1400" dirty="0" smtClean="0">
                <a:solidFill>
                  <a:schemeClr val="bg1"/>
                </a:solidFill>
              </a:rPr>
              <a:t>Women &amp; Infants Hospital, Providence, RI</a:t>
            </a:r>
          </a:p>
          <a:p>
            <a:endParaRPr lang="en-US" sz="1200" dirty="0" smtClean="0">
              <a:solidFill>
                <a:schemeClr val="bg1"/>
              </a:solidFill>
            </a:endParaRPr>
          </a:p>
          <a:p>
            <a:endParaRPr lang="en-US" sz="1200"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158232"/>
            <a:ext cx="1174841" cy="50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59168"/>
            <a:ext cx="1219200" cy="59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2895600"/>
            <a:ext cx="3023185" cy="2030168"/>
          </a:xfrm>
          <a:prstGeom prst="rect">
            <a:avLst/>
          </a:prstGeom>
        </p:spPr>
      </p:pic>
    </p:spTree>
    <p:extLst>
      <p:ext uri="{BB962C8B-B14F-4D97-AF65-F5344CB8AC3E}">
        <p14:creationId xmlns:p14="http://schemas.microsoft.com/office/powerpoint/2010/main" val="1473309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438400"/>
            <a:ext cx="8407893" cy="4419600"/>
          </a:xfrm>
        </p:spPr>
        <p:txBody>
          <a:bodyPr/>
          <a:lstStyle/>
          <a:p>
            <a:pPr>
              <a:lnSpc>
                <a:spcPct val="90000"/>
              </a:lnSpc>
              <a:buNone/>
            </a:pPr>
            <a:r>
              <a:rPr lang="en-US" altLang="en-US" dirty="0">
                <a:solidFill>
                  <a:schemeClr val="tx1"/>
                </a:solidFill>
                <a:ea typeface="ＭＳ Ｐゴシック" pitchFamily="64" charset="-128"/>
              </a:rPr>
              <a:t>“I never thought I would have postpartum depression…..I thought I would be overjoyed….instead I felt completely overwhelmed.  This baby was a stranger to me.  I didn’t feel joyful.  I attributed feelings of doom to simple fatigue and figured that they would eventually go away. But they didn’t; in fact, they got worse.  I wanted her to disappear. I wanted to disappear. At my lowest points, I thought of swallowing a bottle of pills or jumping out the window of my apartment.”</a:t>
            </a:r>
          </a:p>
          <a:p>
            <a:pPr>
              <a:lnSpc>
                <a:spcPct val="90000"/>
              </a:lnSpc>
              <a:buNone/>
            </a:pPr>
            <a:endParaRPr lang="en-US" altLang="en-US" dirty="0">
              <a:solidFill>
                <a:schemeClr val="tx1"/>
              </a:solidFill>
              <a:ea typeface="ＭＳ Ｐゴシック" pitchFamily="64" charset="-128"/>
            </a:endParaRPr>
          </a:p>
          <a:p>
            <a:pPr>
              <a:lnSpc>
                <a:spcPct val="90000"/>
              </a:lnSpc>
              <a:buNone/>
            </a:pPr>
            <a:endParaRPr lang="en-US" altLang="en-US" b="1" dirty="0">
              <a:ea typeface="ＭＳ Ｐゴシック" pitchFamily="64" charset="-128"/>
            </a:endParaRPr>
          </a:p>
          <a:p>
            <a:pPr>
              <a:lnSpc>
                <a:spcPct val="90000"/>
              </a:lnSpc>
              <a:buNone/>
            </a:pPr>
            <a:r>
              <a:rPr lang="en-US" altLang="en-US" dirty="0">
                <a:solidFill>
                  <a:schemeClr val="accent1"/>
                </a:solidFill>
                <a:ea typeface="ＭＳ Ｐゴシック" pitchFamily="64" charset="-128"/>
              </a:rPr>
              <a:t>From Brooke Shield’s “Down Came the Rain” 2005</a:t>
            </a:r>
          </a:p>
          <a:p>
            <a:pPr>
              <a:lnSpc>
                <a:spcPct val="90000"/>
              </a:lnSpc>
            </a:pPr>
            <a:endParaRPr lang="en-US" altLang="en-US" sz="1600" b="1" dirty="0">
              <a:solidFill>
                <a:srgbClr val="FFFF00"/>
              </a:solidFill>
              <a:ea typeface="ＭＳ Ｐゴシック" pitchFamily="64" charset="-128"/>
            </a:endParaRPr>
          </a:p>
          <a:p>
            <a:endParaRPr lang="en-US" dirty="0"/>
          </a:p>
        </p:txBody>
      </p:sp>
      <p:sp>
        <p:nvSpPr>
          <p:cNvPr id="3" name="Title 2"/>
          <p:cNvSpPr>
            <a:spLocks noGrp="1"/>
          </p:cNvSpPr>
          <p:nvPr>
            <p:ph type="title"/>
          </p:nvPr>
        </p:nvSpPr>
        <p:spPr/>
        <p:txBody>
          <a:bodyPr/>
          <a:lstStyle/>
          <a:p>
            <a:r>
              <a:rPr lang="en-US" sz="2800" dirty="0"/>
              <a:t>Peripartum Depression Now…..</a:t>
            </a:r>
            <a:br>
              <a:rPr lang="en-US" sz="2800" dirty="0"/>
            </a:b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242" y="914400"/>
            <a:ext cx="1165744" cy="1731962"/>
          </a:xfrm>
          <a:prstGeom prst="rect">
            <a:avLst/>
          </a:prstGeom>
        </p:spPr>
      </p:pic>
    </p:spTree>
    <p:extLst>
      <p:ext uri="{BB962C8B-B14F-4D97-AF65-F5344CB8AC3E}">
        <p14:creationId xmlns:p14="http://schemas.microsoft.com/office/powerpoint/2010/main" val="3021436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381000"/>
            <a:ext cx="8229600" cy="1219200"/>
          </a:xfrm>
        </p:spPr>
        <p:txBody>
          <a:bodyPr>
            <a:normAutofit/>
          </a:bodyPr>
          <a:lstStyle/>
          <a:p>
            <a:pPr eaLnBrk="1" hangingPunct="1">
              <a:defRPr/>
            </a:pPr>
            <a:r>
              <a:rPr lang="en-US" sz="2800" dirty="0"/>
              <a:t>N</a:t>
            </a:r>
            <a:r>
              <a:rPr lang="en-US" sz="2800" dirty="0" smtClean="0"/>
              <a:t>ot to be confused with “Postpartum “Blues”</a:t>
            </a:r>
          </a:p>
        </p:txBody>
      </p:sp>
      <p:sp>
        <p:nvSpPr>
          <p:cNvPr id="235523" name="Rectangle 3"/>
          <p:cNvSpPr>
            <a:spLocks noGrp="1" noChangeArrowheads="1"/>
          </p:cNvSpPr>
          <p:nvPr>
            <p:ph type="body" idx="1"/>
          </p:nvPr>
        </p:nvSpPr>
        <p:spPr>
          <a:xfrm>
            <a:off x="380999" y="2057399"/>
            <a:ext cx="8407893" cy="4069079"/>
          </a:xfrm>
        </p:spPr>
        <p:txBody>
          <a:bodyPr>
            <a:normAutofit/>
          </a:bodyPr>
          <a:lstStyle/>
          <a:p>
            <a:pPr eaLnBrk="1" hangingPunct="1">
              <a:lnSpc>
                <a:spcPct val="90000"/>
              </a:lnSpc>
              <a:defRPr/>
            </a:pPr>
            <a:r>
              <a:rPr lang="en-US" dirty="0" smtClean="0"/>
              <a:t>Mood swings, anxiety, irritability, tearfulness</a:t>
            </a:r>
          </a:p>
          <a:p>
            <a:pPr eaLnBrk="1" hangingPunct="1">
              <a:lnSpc>
                <a:spcPct val="90000"/>
              </a:lnSpc>
              <a:defRPr/>
            </a:pPr>
            <a:r>
              <a:rPr lang="en-US" dirty="0" smtClean="0"/>
              <a:t>Prevalence 15-85%</a:t>
            </a:r>
          </a:p>
          <a:p>
            <a:pPr eaLnBrk="1" hangingPunct="1">
              <a:lnSpc>
                <a:spcPct val="90000"/>
              </a:lnSpc>
              <a:defRPr/>
            </a:pPr>
            <a:r>
              <a:rPr lang="en-US" dirty="0" smtClean="0"/>
              <a:t>Not a psychiatric diagnosis</a:t>
            </a:r>
          </a:p>
          <a:p>
            <a:pPr eaLnBrk="1" hangingPunct="1">
              <a:lnSpc>
                <a:spcPct val="90000"/>
              </a:lnSpc>
              <a:defRPr/>
            </a:pPr>
            <a:r>
              <a:rPr lang="en-US" dirty="0" smtClean="0"/>
              <a:t>Onset within 72 hours, resolves within 2 weeks</a:t>
            </a:r>
          </a:p>
          <a:p>
            <a:pPr eaLnBrk="1" hangingPunct="1">
              <a:lnSpc>
                <a:spcPct val="90000"/>
              </a:lnSpc>
              <a:defRPr/>
            </a:pPr>
            <a:r>
              <a:rPr lang="en-US" dirty="0" smtClean="0"/>
              <a:t>Responds to support and reassurance</a:t>
            </a:r>
          </a:p>
          <a:p>
            <a:pPr eaLnBrk="1" hangingPunct="1">
              <a:lnSpc>
                <a:spcPct val="90000"/>
              </a:lnSpc>
              <a:defRPr/>
            </a:pPr>
            <a:r>
              <a:rPr lang="en-US" dirty="0" smtClean="0"/>
              <a:t>20-25% will develop MDD</a:t>
            </a:r>
          </a:p>
          <a:p>
            <a:pPr eaLnBrk="1" hangingPunct="1">
              <a:lnSpc>
                <a:spcPct val="90000"/>
              </a:lnSpc>
              <a:defRPr/>
            </a:pPr>
            <a:r>
              <a:rPr lang="en-US" dirty="0" smtClean="0"/>
              <a:t>Occurs transculturally</a:t>
            </a:r>
          </a:p>
        </p:txBody>
      </p:sp>
      <p:sp>
        <p:nvSpPr>
          <p:cNvPr id="52228" name="Text Box 4"/>
          <p:cNvSpPr txBox="1">
            <a:spLocks noChangeArrowheads="1"/>
          </p:cNvSpPr>
          <p:nvPr/>
        </p:nvSpPr>
        <p:spPr bwMode="auto">
          <a:xfrm>
            <a:off x="134938" y="6019800"/>
            <a:ext cx="9009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sz="1200" b="0" i="1" dirty="0" smtClean="0">
              <a:solidFill>
                <a:schemeClr val="tx2"/>
              </a:solidFill>
              <a:latin typeface="+mj-lt"/>
            </a:endParaRPr>
          </a:p>
          <a:p>
            <a:pPr eaLnBrk="1" hangingPunct="1"/>
            <a:r>
              <a:rPr lang="en-US" altLang="en-US" sz="1200" b="0" i="1" dirty="0" smtClean="0">
                <a:solidFill>
                  <a:schemeClr val="tx2"/>
                </a:solidFill>
                <a:latin typeface="+mj-lt"/>
              </a:rPr>
              <a:t>Henshaw </a:t>
            </a:r>
            <a:r>
              <a:rPr lang="en-US" altLang="en-US" sz="1200" b="0" i="1" dirty="0">
                <a:solidFill>
                  <a:schemeClr val="tx2"/>
                </a:solidFill>
                <a:latin typeface="+mj-lt"/>
              </a:rPr>
              <a:t>C et al., J Psychosom Obstet </a:t>
            </a:r>
            <a:r>
              <a:rPr lang="en-US" altLang="en-US" sz="1200" b="0" i="1" dirty="0" err="1">
                <a:solidFill>
                  <a:schemeClr val="tx2"/>
                </a:solidFill>
                <a:latin typeface="+mj-lt"/>
              </a:rPr>
              <a:t>Gynaecol</a:t>
            </a:r>
            <a:r>
              <a:rPr lang="en-US" altLang="en-US" sz="1200" b="0" i="1" dirty="0">
                <a:solidFill>
                  <a:schemeClr val="tx2"/>
                </a:solidFill>
                <a:latin typeface="+mj-lt"/>
              </a:rPr>
              <a:t> 2004;25:267-72; Beck C et al., J Affect </a:t>
            </a:r>
            <a:r>
              <a:rPr lang="en-US" altLang="en-US" sz="1200" b="0" i="1" dirty="0" err="1">
                <a:solidFill>
                  <a:schemeClr val="tx2"/>
                </a:solidFill>
                <a:latin typeface="+mj-lt"/>
              </a:rPr>
              <a:t>Disord</a:t>
            </a:r>
            <a:r>
              <a:rPr lang="en-US" altLang="en-US" sz="1200" b="0" i="1" dirty="0">
                <a:solidFill>
                  <a:schemeClr val="tx2"/>
                </a:solidFill>
                <a:latin typeface="+mj-lt"/>
              </a:rPr>
              <a:t> 2009;113:77-87.</a:t>
            </a:r>
          </a:p>
        </p:txBody>
      </p:sp>
    </p:spTree>
    <p:extLst>
      <p:ext uri="{BB962C8B-B14F-4D97-AF65-F5344CB8AC3E}">
        <p14:creationId xmlns:p14="http://schemas.microsoft.com/office/powerpoint/2010/main" val="85127669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457200" y="304800"/>
            <a:ext cx="8229600" cy="990600"/>
          </a:xfrm>
        </p:spPr>
        <p:txBody>
          <a:bodyPr>
            <a:normAutofit/>
          </a:bodyPr>
          <a:lstStyle/>
          <a:p>
            <a:pPr eaLnBrk="1" hangingPunct="1">
              <a:defRPr/>
            </a:pPr>
            <a:r>
              <a:rPr lang="en-US" sz="2800" dirty="0" smtClean="0"/>
              <a:t>Peripartum Depression is not:</a:t>
            </a:r>
          </a:p>
        </p:txBody>
      </p:sp>
      <p:sp>
        <p:nvSpPr>
          <p:cNvPr id="483331" name="Rectangle 3"/>
          <p:cNvSpPr>
            <a:spLocks noGrp="1" noChangeArrowheads="1"/>
          </p:cNvSpPr>
          <p:nvPr>
            <p:ph type="body" idx="1"/>
          </p:nvPr>
        </p:nvSpPr>
        <p:spPr/>
        <p:txBody>
          <a:bodyPr>
            <a:normAutofit/>
          </a:bodyPr>
          <a:lstStyle/>
          <a:p>
            <a:pPr eaLnBrk="1" hangingPunct="1">
              <a:defRPr/>
            </a:pPr>
            <a:r>
              <a:rPr lang="en-US" dirty="0" smtClean="0"/>
              <a:t>A sign of weakness</a:t>
            </a:r>
          </a:p>
          <a:p>
            <a:pPr eaLnBrk="1" hangingPunct="1">
              <a:defRPr/>
            </a:pPr>
            <a:r>
              <a:rPr lang="en-US" dirty="0" smtClean="0"/>
              <a:t>A character flaw</a:t>
            </a:r>
          </a:p>
          <a:p>
            <a:pPr eaLnBrk="1" hangingPunct="1">
              <a:defRPr/>
            </a:pPr>
            <a:r>
              <a:rPr lang="en-US" dirty="0" smtClean="0"/>
              <a:t>An indication that a woman “didn’t really want to be a mother”</a:t>
            </a:r>
          </a:p>
          <a:p>
            <a:pPr eaLnBrk="1" hangingPunct="1">
              <a:defRPr/>
            </a:pPr>
            <a:r>
              <a:rPr lang="en-US" dirty="0" smtClean="0"/>
              <a:t>Something a woman can control if she just “tries harder”</a:t>
            </a:r>
          </a:p>
          <a:p>
            <a:pPr eaLnBrk="1" hangingPunct="1">
              <a:defRPr/>
            </a:pPr>
            <a:r>
              <a:rPr lang="en-US" dirty="0" smtClean="0"/>
              <a:t>Associated with:</a:t>
            </a:r>
          </a:p>
          <a:p>
            <a:pPr lvl="1">
              <a:defRPr/>
            </a:pPr>
            <a:r>
              <a:rPr lang="en-US" dirty="0" smtClean="0"/>
              <a:t>Mode of delivery</a:t>
            </a:r>
          </a:p>
          <a:p>
            <a:pPr lvl="1">
              <a:defRPr/>
            </a:pPr>
            <a:r>
              <a:rPr lang="en-US" dirty="0" smtClean="0"/>
              <a:t>Educational level</a:t>
            </a:r>
          </a:p>
          <a:p>
            <a:pPr lvl="1">
              <a:defRPr/>
            </a:pPr>
            <a:r>
              <a:rPr lang="en-US" dirty="0" smtClean="0"/>
              <a:t>Race/Ethnicity</a:t>
            </a:r>
          </a:p>
          <a:p>
            <a:pPr lvl="1">
              <a:defRPr/>
            </a:pPr>
            <a:r>
              <a:rPr lang="en-US" dirty="0" smtClean="0"/>
              <a:t>Sex of Infant</a:t>
            </a:r>
          </a:p>
          <a:p>
            <a:pPr lvl="1">
              <a:defRPr/>
            </a:pPr>
            <a:r>
              <a:rPr lang="en-US" dirty="0" smtClean="0"/>
              <a:t>Planned or Unplanned</a:t>
            </a:r>
          </a:p>
          <a:p>
            <a:pPr eaLnBrk="1" hangingPunct="1">
              <a:defRPr/>
            </a:pPr>
            <a:endParaRPr lang="en-US" dirty="0" smtClean="0"/>
          </a:p>
        </p:txBody>
      </p:sp>
    </p:spTree>
    <p:extLst>
      <p:ext uri="{BB962C8B-B14F-4D97-AF65-F5344CB8AC3E}">
        <p14:creationId xmlns:p14="http://schemas.microsoft.com/office/powerpoint/2010/main" val="3735902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dirty="0" smtClean="0"/>
              <a:t>Women with</a:t>
            </a:r>
            <a:r>
              <a:rPr lang="en-US" dirty="0" smtClean="0"/>
              <a:t>:</a:t>
            </a:r>
          </a:p>
          <a:p>
            <a:pPr marL="45720" indent="0">
              <a:buNone/>
            </a:pPr>
            <a:endParaRPr lang="en-US" dirty="0" smtClean="0"/>
          </a:p>
          <a:p>
            <a:pPr lvl="1"/>
            <a:r>
              <a:rPr lang="en-US" sz="2000" dirty="0" smtClean="0"/>
              <a:t>Prior history of PPD</a:t>
            </a:r>
          </a:p>
          <a:p>
            <a:pPr lvl="1"/>
            <a:r>
              <a:rPr lang="en-US" sz="2000" dirty="0" smtClean="0"/>
              <a:t>Depression during Pregnancy</a:t>
            </a:r>
          </a:p>
          <a:p>
            <a:pPr lvl="1"/>
            <a:r>
              <a:rPr lang="en-US" sz="2000" dirty="0" smtClean="0"/>
              <a:t>Family history </a:t>
            </a:r>
          </a:p>
          <a:p>
            <a:pPr lvl="1"/>
            <a:r>
              <a:rPr lang="en-US" sz="2000" dirty="0" smtClean="0"/>
              <a:t>Diminished social support</a:t>
            </a:r>
          </a:p>
          <a:p>
            <a:pPr lvl="1"/>
            <a:r>
              <a:rPr lang="en-US" sz="2000" dirty="0" smtClean="0"/>
              <a:t>Single parenthood</a:t>
            </a:r>
          </a:p>
          <a:p>
            <a:pPr lvl="1"/>
            <a:r>
              <a:rPr lang="en-US" sz="2000" dirty="0" smtClean="0"/>
              <a:t>Current or historical stressful life events (poverty, trauma, unwanted pregnancy)</a:t>
            </a:r>
          </a:p>
          <a:p>
            <a:pPr lvl="1"/>
            <a:r>
              <a:rPr lang="en-US" sz="2000" dirty="0" smtClean="0"/>
              <a:t>Adolescence</a:t>
            </a:r>
          </a:p>
        </p:txBody>
      </p:sp>
      <p:sp>
        <p:nvSpPr>
          <p:cNvPr id="3" name="Title 2"/>
          <p:cNvSpPr>
            <a:spLocks noGrp="1"/>
          </p:cNvSpPr>
          <p:nvPr>
            <p:ph type="title"/>
          </p:nvPr>
        </p:nvSpPr>
        <p:spPr/>
        <p:txBody>
          <a:bodyPr/>
          <a:lstStyle/>
          <a:p>
            <a:r>
              <a:rPr lang="en-US" sz="2800" dirty="0" smtClean="0"/>
              <a:t>who's most at risk?</a:t>
            </a:r>
            <a:endParaRPr lang="en-US" sz="2800" dirty="0"/>
          </a:p>
        </p:txBody>
      </p:sp>
      <p:sp>
        <p:nvSpPr>
          <p:cNvPr id="5" name="TextBox 4"/>
          <p:cNvSpPr txBox="1"/>
          <p:nvPr/>
        </p:nvSpPr>
        <p:spPr>
          <a:xfrm>
            <a:off x="181992" y="6273180"/>
            <a:ext cx="6371208" cy="461665"/>
          </a:xfrm>
          <a:prstGeom prst="rect">
            <a:avLst/>
          </a:prstGeom>
          <a:noFill/>
        </p:spPr>
        <p:txBody>
          <a:bodyPr wrap="square" rtlCol="0">
            <a:spAutoFit/>
          </a:bodyPr>
          <a:lstStyle/>
          <a:p>
            <a:r>
              <a:rPr lang="en-US" sz="1200" i="1" dirty="0" smtClean="0">
                <a:solidFill>
                  <a:schemeClr val="tx2"/>
                </a:solidFill>
              </a:rPr>
              <a:t>Lancaster CA et al  (2010) et al Am J Ob Gyn, </a:t>
            </a:r>
            <a:r>
              <a:rPr lang="en-US" sz="1200" i="1" dirty="0" err="1" smtClean="0">
                <a:solidFill>
                  <a:schemeClr val="tx2"/>
                </a:solidFill>
              </a:rPr>
              <a:t>Koleva</a:t>
            </a:r>
            <a:r>
              <a:rPr lang="en-US" sz="1200" i="1" dirty="0" smtClean="0">
                <a:solidFill>
                  <a:schemeClr val="tx2"/>
                </a:solidFill>
              </a:rPr>
              <a:t> :H et al (2011) Arch Women’s Ment Health</a:t>
            </a:r>
          </a:p>
          <a:p>
            <a:r>
              <a:rPr lang="en-US" sz="1200" i="1" dirty="0" smtClean="0">
                <a:solidFill>
                  <a:schemeClr val="tx2"/>
                </a:solidFill>
              </a:rPr>
              <a:t>Gavin et al. (2005) Obst &amp; Gyn; Gaynes et al. (2005) AHRQ Systematic Review </a:t>
            </a:r>
            <a:endParaRPr lang="en-US" sz="1200" i="1" dirty="0">
              <a:solidFill>
                <a:schemeClr val="tx2"/>
              </a:solidFill>
            </a:endParaRPr>
          </a:p>
        </p:txBody>
      </p:sp>
    </p:spTree>
    <p:extLst>
      <p:ext uri="{BB962C8B-B14F-4D97-AF65-F5344CB8AC3E}">
        <p14:creationId xmlns:p14="http://schemas.microsoft.com/office/powerpoint/2010/main" val="880461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solidFill>
                  <a:schemeClr val="bg1">
                    <a:lumMod val="95000"/>
                  </a:schemeClr>
                </a:solidFill>
              </a:rPr>
              <a:t>Why Maternal Depression matters to Pediatricians:</a:t>
            </a:r>
            <a:endParaRPr lang="en-US" sz="2800" dirty="0">
              <a:solidFill>
                <a:schemeClr val="bg1">
                  <a:lumMod val="95000"/>
                </a:schemeClr>
              </a:solidFill>
            </a:endParaRPr>
          </a:p>
        </p:txBody>
      </p:sp>
      <p:sp>
        <p:nvSpPr>
          <p:cNvPr id="2" name="TextBox 1"/>
          <p:cNvSpPr txBox="1"/>
          <p:nvPr/>
        </p:nvSpPr>
        <p:spPr>
          <a:xfrm>
            <a:off x="2667000" y="2438400"/>
            <a:ext cx="5334000" cy="1261884"/>
          </a:xfrm>
          <a:prstGeom prst="rect">
            <a:avLst/>
          </a:prstGeom>
          <a:noFill/>
        </p:spPr>
        <p:txBody>
          <a:bodyPr wrap="square" rtlCol="0">
            <a:spAutoFit/>
          </a:bodyPr>
          <a:lstStyle/>
          <a:p>
            <a:r>
              <a:rPr lang="en-US" sz="2800" i="1" dirty="0" smtClean="0"/>
              <a:t>BECAUSE</a:t>
            </a:r>
            <a:r>
              <a:rPr lang="en-US" dirty="0" smtClean="0"/>
              <a:t> </a:t>
            </a:r>
            <a:r>
              <a:rPr lang="en-US" sz="2400" dirty="0" smtClean="0"/>
              <a:t>the baby is your patient.  And your patient’s well-being depends on maternal functioning</a:t>
            </a:r>
            <a:endParaRPr lang="en-US" sz="2400" dirty="0"/>
          </a:p>
        </p:txBody>
      </p:sp>
      <p:sp>
        <p:nvSpPr>
          <p:cNvPr id="6" name="Content Placeholder 5"/>
          <p:cNvSpPr>
            <a:spLocks noGrp="1"/>
          </p:cNvSpPr>
          <p:nvPr>
            <p:ph idx="1"/>
          </p:nvPr>
        </p:nvSpPr>
        <p:spPr>
          <a:xfrm>
            <a:off x="76200" y="1752600"/>
            <a:ext cx="8407893" cy="4407408"/>
          </a:xfrm>
        </p:spPr>
        <p:txBody>
          <a:bodyPr/>
          <a:lstStyle/>
          <a:p>
            <a:endParaRPr lang="en-US" dirty="0"/>
          </a:p>
        </p:txBody>
      </p:sp>
    </p:spTree>
    <p:extLst>
      <p:ext uri="{BB962C8B-B14F-4D97-AF65-F5344CB8AC3E}">
        <p14:creationId xmlns:p14="http://schemas.microsoft.com/office/powerpoint/2010/main" val="904039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Depression in the mother affects interactions in:</a:t>
            </a:r>
          </a:p>
          <a:p>
            <a:pPr lvl="1"/>
            <a:r>
              <a:rPr lang="en-US" dirty="0" smtClean="0"/>
              <a:t>Feeding</a:t>
            </a:r>
          </a:p>
          <a:p>
            <a:pPr lvl="1"/>
            <a:r>
              <a:rPr lang="en-US" dirty="0" smtClean="0"/>
              <a:t>Sleep routines (positioning)</a:t>
            </a:r>
          </a:p>
          <a:p>
            <a:pPr lvl="1"/>
            <a:r>
              <a:rPr lang="en-US" dirty="0" smtClean="0"/>
              <a:t>Safety practices (car seats, electric outlet covers)</a:t>
            </a:r>
          </a:p>
          <a:p>
            <a:pPr lvl="1"/>
            <a:endParaRPr lang="en-US" dirty="0"/>
          </a:p>
          <a:p>
            <a:r>
              <a:rPr lang="en-US" dirty="0" smtClean="0"/>
              <a:t>Mothers with depression tend to have more ER and acute care visits than well-baby visits</a:t>
            </a:r>
          </a:p>
          <a:p>
            <a:pPr lvl="1"/>
            <a:r>
              <a:rPr lang="en-US" dirty="0" smtClean="0"/>
              <a:t>Fewer preventative practices (vaccination, car seat use)</a:t>
            </a:r>
          </a:p>
          <a:p>
            <a:pPr lvl="1"/>
            <a:r>
              <a:rPr lang="en-US" dirty="0" smtClean="0"/>
              <a:t>May not manage chronic conditions adequately</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91440" indent="0">
              <a:buNone/>
            </a:pPr>
            <a:endParaRPr lang="en-US" dirty="0" smtClean="0"/>
          </a:p>
          <a:p>
            <a:pPr marL="91440" indent="0">
              <a:buNone/>
            </a:pPr>
            <a:endParaRPr lang="en-US" dirty="0" smtClean="0"/>
          </a:p>
        </p:txBody>
      </p:sp>
      <p:sp>
        <p:nvSpPr>
          <p:cNvPr id="3" name="Title 2"/>
          <p:cNvSpPr>
            <a:spLocks noGrp="1"/>
          </p:cNvSpPr>
          <p:nvPr>
            <p:ph type="title"/>
          </p:nvPr>
        </p:nvSpPr>
        <p:spPr/>
        <p:txBody>
          <a:bodyPr/>
          <a:lstStyle/>
          <a:p>
            <a:r>
              <a:rPr lang="en-US" sz="2800" dirty="0" smtClean="0">
                <a:solidFill>
                  <a:schemeClr val="bg1">
                    <a:lumMod val="95000"/>
                  </a:schemeClr>
                </a:solidFill>
              </a:rPr>
              <a:t>Impact of Maternal depression on infant care</a:t>
            </a:r>
            <a:endParaRPr lang="en-US" sz="2800" dirty="0">
              <a:solidFill>
                <a:schemeClr val="bg1">
                  <a:lumMod val="95000"/>
                </a:schemeClr>
              </a:solidFill>
            </a:endParaRPr>
          </a:p>
        </p:txBody>
      </p:sp>
      <p:sp>
        <p:nvSpPr>
          <p:cNvPr id="4" name="Text Box 4"/>
          <p:cNvSpPr txBox="1">
            <a:spLocks noChangeArrowheads="1"/>
          </p:cNvSpPr>
          <p:nvPr/>
        </p:nvSpPr>
        <p:spPr bwMode="auto">
          <a:xfrm>
            <a:off x="288925" y="5927725"/>
            <a:ext cx="4291559" cy="430887"/>
          </a:xfrm>
          <a:prstGeom prst="rect">
            <a:avLst/>
          </a:prstGeom>
          <a:noFill/>
          <a:ln w="9525">
            <a:noFill/>
            <a:miter lim="800000"/>
            <a:headEnd/>
            <a:tailEnd/>
          </a:ln>
          <a:effectLst/>
        </p:spPr>
        <p:txBody>
          <a:bodyPr wrap="none">
            <a:spAutoFit/>
          </a:bodyPr>
          <a:lstStyle/>
          <a:p>
            <a:pPr defTabSz="457200"/>
            <a:r>
              <a:rPr lang="en-US" sz="1100" dirty="0" smtClean="0">
                <a:solidFill>
                  <a:srgbClr val="534949"/>
                </a:solidFill>
              </a:rPr>
              <a:t>Swanson </a:t>
            </a:r>
            <a:r>
              <a:rPr lang="en-US" sz="1100" dirty="0">
                <a:solidFill>
                  <a:srgbClr val="534949"/>
                </a:solidFill>
              </a:rPr>
              <a:t>LM et al</a:t>
            </a:r>
            <a:r>
              <a:rPr lang="en-US" sz="1100" dirty="0" smtClean="0">
                <a:solidFill>
                  <a:srgbClr val="534949"/>
                </a:solidFill>
              </a:rPr>
              <a:t>, (2010) </a:t>
            </a:r>
            <a:r>
              <a:rPr lang="en-US" sz="1100" i="1" dirty="0">
                <a:solidFill>
                  <a:srgbClr val="534949"/>
                </a:solidFill>
              </a:rPr>
              <a:t>Arch Women's Ment Health</a:t>
            </a:r>
            <a:r>
              <a:rPr lang="en-US" sz="1100" dirty="0">
                <a:solidFill>
                  <a:srgbClr val="534949"/>
                </a:solidFill>
              </a:rPr>
              <a:t>, </a:t>
            </a:r>
            <a:r>
              <a:rPr lang="en-US" sz="1100" dirty="0" smtClean="0">
                <a:solidFill>
                  <a:srgbClr val="534949"/>
                </a:solidFill>
              </a:rPr>
              <a:t>13:531-34</a:t>
            </a:r>
          </a:p>
          <a:p>
            <a:pPr defTabSz="457200"/>
            <a:r>
              <a:rPr lang="en-US" sz="1100" dirty="0" smtClean="0">
                <a:solidFill>
                  <a:srgbClr val="534949"/>
                </a:solidFill>
              </a:rPr>
              <a:t>Minkovitz CS et al, (2005) </a:t>
            </a:r>
            <a:r>
              <a:rPr lang="en-US" sz="1100" i="1" dirty="0" smtClean="0">
                <a:solidFill>
                  <a:srgbClr val="534949"/>
                </a:solidFill>
              </a:rPr>
              <a:t>Pediatrics</a:t>
            </a:r>
            <a:r>
              <a:rPr lang="en-US" sz="1100" dirty="0" smtClean="0">
                <a:solidFill>
                  <a:srgbClr val="534949"/>
                </a:solidFill>
              </a:rPr>
              <a:t>, 115:306-14</a:t>
            </a:r>
          </a:p>
        </p:txBody>
      </p:sp>
    </p:spTree>
    <p:extLst>
      <p:ext uri="{BB962C8B-B14F-4D97-AF65-F5344CB8AC3E}">
        <p14:creationId xmlns:p14="http://schemas.microsoft.com/office/powerpoint/2010/main" val="192387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042" y="152401"/>
            <a:ext cx="7802798" cy="1447800"/>
          </a:xfrm>
        </p:spPr>
        <p:txBody>
          <a:bodyPr/>
          <a:lstStyle/>
          <a:p>
            <a:pPr algn="ctr"/>
            <a:r>
              <a:rPr lang="en-US" dirty="0" smtClean="0"/>
              <a:t> </a:t>
            </a:r>
            <a:r>
              <a:rPr lang="en-US" sz="2800" dirty="0" smtClean="0"/>
              <a:t>impact of maternal depression on infant engagement</a:t>
            </a:r>
            <a:endParaRPr lang="en-US" sz="2800" dirty="0"/>
          </a:p>
        </p:txBody>
      </p:sp>
      <p:sp>
        <p:nvSpPr>
          <p:cNvPr id="3" name="Content Placeholder 2"/>
          <p:cNvSpPr>
            <a:spLocks noGrp="1"/>
          </p:cNvSpPr>
          <p:nvPr>
            <p:ph idx="1"/>
          </p:nvPr>
        </p:nvSpPr>
        <p:spPr>
          <a:xfrm>
            <a:off x="991630" y="2000075"/>
            <a:ext cx="7283405" cy="3862596"/>
          </a:xfrm>
          <a:solidFill>
            <a:schemeClr val="accent5">
              <a:lumMod val="40000"/>
              <a:lumOff val="60000"/>
            </a:schemeClr>
          </a:solidFill>
          <a:ln>
            <a:solidFill>
              <a:schemeClr val="tx1">
                <a:lumMod val="85000"/>
                <a:lumOff val="15000"/>
              </a:schemeClr>
            </a:solidFill>
          </a:ln>
        </p:spPr>
        <p:txBody>
          <a:bodyPr wrap="square">
            <a:spAutoFit/>
          </a:bodyPr>
          <a:lstStyle/>
          <a:p>
            <a:pPr marL="457200" indent="-365760">
              <a:spcBef>
                <a:spcPts val="600"/>
              </a:spcBef>
              <a:buClr>
                <a:schemeClr val="tx1">
                  <a:lumMod val="75000"/>
                  <a:lumOff val="25000"/>
                </a:schemeClr>
              </a:buClr>
              <a:buFont typeface="Wingdings" panose="05000000000000000000" pitchFamily="2" charset="2"/>
              <a:buChar char="ü"/>
            </a:pPr>
            <a:r>
              <a:rPr lang="en-US" dirty="0" smtClean="0"/>
              <a:t>Decreased playfulness and gaze</a:t>
            </a:r>
          </a:p>
          <a:p>
            <a:pPr marL="457200" indent="-365760">
              <a:spcBef>
                <a:spcPts val="600"/>
              </a:spcBef>
              <a:buClr>
                <a:schemeClr val="tx1">
                  <a:lumMod val="75000"/>
                  <a:lumOff val="25000"/>
                </a:schemeClr>
              </a:buClr>
              <a:buFont typeface="Wingdings" panose="05000000000000000000" pitchFamily="2" charset="2"/>
              <a:buChar char="ü"/>
            </a:pPr>
            <a:r>
              <a:rPr lang="en-US" dirty="0" smtClean="0"/>
              <a:t>Absence of feelings of closeness</a:t>
            </a:r>
          </a:p>
          <a:p>
            <a:pPr marL="457200" indent="-365760">
              <a:spcBef>
                <a:spcPts val="600"/>
              </a:spcBef>
              <a:buClr>
                <a:schemeClr val="tx1">
                  <a:lumMod val="75000"/>
                  <a:lumOff val="25000"/>
                </a:schemeClr>
              </a:buClr>
              <a:buFont typeface="Wingdings" panose="05000000000000000000" pitchFamily="2" charset="2"/>
              <a:buChar char="ü"/>
            </a:pPr>
            <a:r>
              <a:rPr lang="en-US" dirty="0" smtClean="0"/>
              <a:t>Less talking to infant</a:t>
            </a:r>
          </a:p>
          <a:p>
            <a:pPr marL="457200" indent="-365760">
              <a:spcBef>
                <a:spcPts val="600"/>
              </a:spcBef>
              <a:buClr>
                <a:schemeClr val="tx1">
                  <a:lumMod val="75000"/>
                  <a:lumOff val="25000"/>
                </a:schemeClr>
              </a:buClr>
              <a:buFont typeface="Wingdings" panose="05000000000000000000" pitchFamily="2" charset="2"/>
              <a:buChar char="ü"/>
            </a:pPr>
            <a:r>
              <a:rPr lang="en-US" dirty="0" smtClean="0"/>
              <a:t>Feelings of hostility</a:t>
            </a:r>
          </a:p>
          <a:p>
            <a:pPr marL="457200" indent="-365760">
              <a:spcBef>
                <a:spcPts val="600"/>
              </a:spcBef>
              <a:buClr>
                <a:schemeClr val="tx1">
                  <a:lumMod val="75000"/>
                  <a:lumOff val="25000"/>
                </a:schemeClr>
              </a:buClr>
              <a:buFont typeface="Wingdings" panose="05000000000000000000" pitchFamily="2" charset="2"/>
              <a:buChar char="ü"/>
            </a:pPr>
            <a:r>
              <a:rPr lang="en-US" dirty="0"/>
              <a:t>Anxious or avoidant </a:t>
            </a:r>
            <a:r>
              <a:rPr lang="en-US" dirty="0" smtClean="0"/>
              <a:t>bond</a:t>
            </a:r>
          </a:p>
          <a:p>
            <a:pPr marL="457200" indent="-365760">
              <a:spcBef>
                <a:spcPts val="600"/>
              </a:spcBef>
              <a:buClr>
                <a:schemeClr val="tx1">
                  <a:lumMod val="75000"/>
                  <a:lumOff val="25000"/>
                </a:schemeClr>
              </a:buClr>
              <a:buFont typeface="Wingdings" panose="05000000000000000000" pitchFamily="2" charset="2"/>
              <a:buChar char="ü"/>
            </a:pPr>
            <a:r>
              <a:rPr lang="en-US" dirty="0" smtClean="0"/>
              <a:t>Greater perception of infant as bothersome</a:t>
            </a:r>
          </a:p>
          <a:p>
            <a:pPr marL="457200" indent="-365760">
              <a:spcBef>
                <a:spcPts val="600"/>
              </a:spcBef>
              <a:buClr>
                <a:schemeClr val="tx1">
                  <a:lumMod val="75000"/>
                  <a:lumOff val="25000"/>
                </a:schemeClr>
              </a:buClr>
              <a:buFont typeface="Wingdings" panose="05000000000000000000" pitchFamily="2" charset="2"/>
              <a:buChar char="ü"/>
            </a:pPr>
            <a:r>
              <a:rPr lang="en-US" dirty="0" smtClean="0"/>
              <a:t>Increased preoccupation/withdrawal</a:t>
            </a:r>
          </a:p>
          <a:p>
            <a:pPr marL="457200" indent="-365760">
              <a:spcBef>
                <a:spcPts val="600"/>
              </a:spcBef>
              <a:buClr>
                <a:schemeClr val="tx1">
                  <a:lumMod val="75000"/>
                  <a:lumOff val="25000"/>
                </a:schemeClr>
              </a:buClr>
              <a:buFont typeface="Wingdings" panose="05000000000000000000" pitchFamily="2" charset="2"/>
              <a:buChar char="ü"/>
            </a:pPr>
            <a:r>
              <a:rPr lang="en-US" dirty="0" smtClean="0"/>
              <a:t>Greater latency in response to infant cues</a:t>
            </a:r>
          </a:p>
          <a:p>
            <a:pPr marL="457200" indent="-365760">
              <a:spcBef>
                <a:spcPts val="600"/>
              </a:spcBef>
              <a:buClr>
                <a:schemeClr val="tx1">
                  <a:lumMod val="75000"/>
                  <a:lumOff val="25000"/>
                </a:schemeClr>
              </a:buClr>
              <a:buFont typeface="Wingdings" panose="05000000000000000000" pitchFamily="2" charset="2"/>
              <a:buChar char="ü"/>
            </a:pPr>
            <a:r>
              <a:rPr lang="en-US" dirty="0" smtClean="0"/>
              <a:t>Absence of attunement or synchronicity</a:t>
            </a:r>
          </a:p>
          <a:p>
            <a:pPr marL="457200" indent="-365760">
              <a:spcBef>
                <a:spcPts val="600"/>
              </a:spcBef>
              <a:buClr>
                <a:schemeClr val="tx1">
                  <a:lumMod val="75000"/>
                  <a:lumOff val="25000"/>
                </a:schemeClr>
              </a:buClr>
              <a:buFont typeface="Wingdings" panose="05000000000000000000" pitchFamily="2" charset="2"/>
              <a:buChar char="ü"/>
            </a:pPr>
            <a:endParaRPr lang="en-US" dirty="0" smtClean="0"/>
          </a:p>
        </p:txBody>
      </p:sp>
      <p:sp>
        <p:nvSpPr>
          <p:cNvPr id="4" name="Text Box 4"/>
          <p:cNvSpPr txBox="1">
            <a:spLocks noChangeArrowheads="1"/>
          </p:cNvSpPr>
          <p:nvPr/>
        </p:nvSpPr>
        <p:spPr bwMode="auto">
          <a:xfrm>
            <a:off x="152401" y="5972372"/>
            <a:ext cx="8839199" cy="707886"/>
          </a:xfrm>
          <a:prstGeom prst="rect">
            <a:avLst/>
          </a:prstGeom>
          <a:noFill/>
          <a:ln w="9525">
            <a:noFill/>
            <a:miter lim="800000"/>
            <a:headEnd/>
            <a:tailEnd/>
          </a:ln>
          <a:effectLst/>
        </p:spPr>
        <p:txBody>
          <a:bodyPr wrap="square">
            <a:spAutoFit/>
          </a:bodyPr>
          <a:lstStyle/>
          <a:p>
            <a:endParaRPr lang="en-US" sz="1400" i="1" dirty="0" smtClean="0">
              <a:latin typeface="+mj-lt"/>
            </a:endParaRPr>
          </a:p>
          <a:p>
            <a:endParaRPr lang="en-US" sz="1400" i="1" dirty="0" smtClean="0">
              <a:latin typeface="+mj-lt"/>
            </a:endParaRPr>
          </a:p>
          <a:p>
            <a:r>
              <a:rPr lang="en-US" sz="1200" i="1" dirty="0" smtClean="0">
                <a:solidFill>
                  <a:schemeClr val="tx2"/>
                </a:solidFill>
                <a:latin typeface="+mj-lt"/>
              </a:rPr>
              <a:t>Beebe, Psychoanalytic </a:t>
            </a:r>
            <a:r>
              <a:rPr lang="en-US" sz="1200" i="1" dirty="0">
                <a:solidFill>
                  <a:schemeClr val="tx2"/>
                </a:solidFill>
                <a:latin typeface="+mj-lt"/>
              </a:rPr>
              <a:t>Psychology </a:t>
            </a:r>
            <a:r>
              <a:rPr lang="en-US" sz="1200" i="1" dirty="0" smtClean="0">
                <a:solidFill>
                  <a:schemeClr val="tx2"/>
                </a:solidFill>
                <a:latin typeface="+mj-lt"/>
              </a:rPr>
              <a:t>2012; Brockington, Arch </a:t>
            </a:r>
            <a:r>
              <a:rPr lang="en-US" sz="1200" i="1" dirty="0">
                <a:solidFill>
                  <a:schemeClr val="tx2"/>
                </a:solidFill>
                <a:latin typeface="+mj-lt"/>
              </a:rPr>
              <a:t>Women Ment Health </a:t>
            </a:r>
            <a:r>
              <a:rPr lang="en-US" sz="1200" i="1" dirty="0" smtClean="0">
                <a:solidFill>
                  <a:schemeClr val="tx2"/>
                </a:solidFill>
                <a:latin typeface="+mj-lt"/>
              </a:rPr>
              <a:t>2006</a:t>
            </a:r>
            <a:endParaRPr lang="en-US" sz="1200" i="1" dirty="0">
              <a:solidFill>
                <a:schemeClr val="tx2"/>
              </a:solidFill>
              <a:latin typeface="+mj-lt"/>
            </a:endParaRPr>
          </a:p>
        </p:txBody>
      </p:sp>
    </p:spTree>
    <p:extLst>
      <p:ext uri="{BB962C8B-B14F-4D97-AF65-F5344CB8AC3E}">
        <p14:creationId xmlns:p14="http://schemas.microsoft.com/office/powerpoint/2010/main" val="220682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Early Social – Emotional Impact</a:t>
            </a:r>
          </a:p>
          <a:p>
            <a:pPr lvl="1"/>
            <a:r>
              <a:rPr lang="en-US" sz="1600" dirty="0"/>
              <a:t>Develop less secure attachments to caregivers</a:t>
            </a:r>
          </a:p>
          <a:p>
            <a:pPr lvl="1"/>
            <a:r>
              <a:rPr lang="en-US" sz="1600" dirty="0" smtClean="0"/>
              <a:t>Infants of depressed mothers cry more, smile less</a:t>
            </a:r>
          </a:p>
          <a:p>
            <a:pPr lvl="1"/>
            <a:r>
              <a:rPr lang="en-US" sz="1600" dirty="0" smtClean="0"/>
              <a:t>Less interactive, few vocalizations, less physically active</a:t>
            </a:r>
            <a:endParaRPr lang="en-US" sz="1600" dirty="0"/>
          </a:p>
          <a:p>
            <a:r>
              <a:rPr lang="en-US" sz="2000" dirty="0" smtClean="0"/>
              <a:t>Long Term Impairments: </a:t>
            </a:r>
          </a:p>
          <a:p>
            <a:pPr lvl="1"/>
            <a:r>
              <a:rPr lang="en-US" sz="1600" dirty="0" smtClean="0"/>
              <a:t>Increased risk for child psychopathology</a:t>
            </a:r>
          </a:p>
          <a:p>
            <a:pPr lvl="1"/>
            <a:r>
              <a:rPr lang="en-US" sz="1600" dirty="0" smtClean="0"/>
              <a:t>Cognitive deficits</a:t>
            </a:r>
          </a:p>
          <a:p>
            <a:pPr lvl="1"/>
            <a:r>
              <a:rPr lang="en-US" sz="1600" dirty="0" smtClean="0"/>
              <a:t>Behavioral problems</a:t>
            </a:r>
          </a:p>
          <a:p>
            <a:pPr lvl="1"/>
            <a:r>
              <a:rPr lang="en-US" altLang="en-US" sz="1600" dirty="0" smtClean="0"/>
              <a:t>Social </a:t>
            </a:r>
            <a:r>
              <a:rPr lang="en-US" altLang="en-US" sz="1600" dirty="0"/>
              <a:t>deficits</a:t>
            </a:r>
          </a:p>
          <a:p>
            <a:pPr lvl="1"/>
            <a:r>
              <a:rPr lang="en-US" altLang="en-US" sz="1600" dirty="0"/>
              <a:t>Poorer p</a:t>
            </a:r>
            <a:r>
              <a:rPr lang="en-US" altLang="en-US" sz="1600" dirty="0" smtClean="0"/>
              <a:t>hysical health</a:t>
            </a:r>
          </a:p>
          <a:p>
            <a:pPr marL="457200" lvl="1" indent="0">
              <a:buNone/>
            </a:pPr>
            <a:endParaRPr lang="en-US" altLang="en-US" sz="1600" dirty="0"/>
          </a:p>
          <a:p>
            <a:endParaRPr lang="en-US" sz="2000" dirty="0" smtClean="0"/>
          </a:p>
        </p:txBody>
      </p:sp>
      <p:sp>
        <p:nvSpPr>
          <p:cNvPr id="2" name="Title 1"/>
          <p:cNvSpPr>
            <a:spLocks noGrp="1"/>
          </p:cNvSpPr>
          <p:nvPr>
            <p:ph type="title"/>
          </p:nvPr>
        </p:nvSpPr>
        <p:spPr>
          <a:xfrm>
            <a:off x="457200" y="274638"/>
            <a:ext cx="7543800" cy="1143000"/>
          </a:xfrm>
        </p:spPr>
        <p:txBody>
          <a:bodyPr>
            <a:normAutofit/>
          </a:bodyPr>
          <a:lstStyle/>
          <a:p>
            <a:r>
              <a:rPr lang="en-US" sz="2800" dirty="0" smtClean="0">
                <a:solidFill>
                  <a:schemeClr val="bg1">
                    <a:lumMod val="95000"/>
                  </a:schemeClr>
                </a:solidFill>
              </a:rPr>
              <a:t>Impact of Maternal Depression on infant &amp; Child Development</a:t>
            </a:r>
            <a:endParaRPr lang="en-US" sz="2800" dirty="0">
              <a:solidFill>
                <a:schemeClr val="bg1">
                  <a:lumMod val="95000"/>
                </a:schemeClr>
              </a:solidFill>
            </a:endParaRPr>
          </a:p>
        </p:txBody>
      </p:sp>
      <p:sp>
        <p:nvSpPr>
          <p:cNvPr id="7" name="Text Box 4"/>
          <p:cNvSpPr txBox="1">
            <a:spLocks noChangeArrowheads="1"/>
          </p:cNvSpPr>
          <p:nvPr/>
        </p:nvSpPr>
        <p:spPr bwMode="auto">
          <a:xfrm>
            <a:off x="221382" y="5938787"/>
            <a:ext cx="6497052" cy="600164"/>
          </a:xfrm>
          <a:prstGeom prst="rect">
            <a:avLst/>
          </a:prstGeom>
          <a:noFill/>
          <a:ln w="9525">
            <a:noFill/>
            <a:miter lim="800000"/>
            <a:headEnd/>
            <a:tailEnd/>
          </a:ln>
          <a:effectLst/>
        </p:spPr>
        <p:txBody>
          <a:bodyPr wrap="square">
            <a:spAutoFit/>
          </a:bodyPr>
          <a:lstStyle/>
          <a:p>
            <a:pPr defTabSz="457200"/>
            <a:r>
              <a:rPr lang="en-US" sz="1100" dirty="0" smtClean="0">
                <a:solidFill>
                  <a:schemeClr val="tx2"/>
                </a:solidFill>
              </a:rPr>
              <a:t>Wisner et al (1999) </a:t>
            </a:r>
            <a:r>
              <a:rPr lang="en-US" sz="1100" i="1" dirty="0" smtClean="0">
                <a:solidFill>
                  <a:schemeClr val="tx2"/>
                </a:solidFill>
              </a:rPr>
              <a:t>JAMA</a:t>
            </a:r>
            <a:r>
              <a:rPr lang="en-US" sz="1100" dirty="0" smtClean="0">
                <a:solidFill>
                  <a:schemeClr val="tx2"/>
                </a:solidFill>
              </a:rPr>
              <a:t>, 282: 1264-9.</a:t>
            </a:r>
          </a:p>
          <a:p>
            <a:pPr defTabSz="457200"/>
            <a:r>
              <a:rPr lang="en-US" sz="1100" dirty="0" smtClean="0">
                <a:solidFill>
                  <a:schemeClr val="tx2"/>
                </a:solidFill>
              </a:rPr>
              <a:t>Murray et al (2003) </a:t>
            </a:r>
            <a:r>
              <a:rPr lang="en-US" sz="1100" i="1" dirty="0">
                <a:solidFill>
                  <a:schemeClr val="tx2"/>
                </a:solidFill>
              </a:rPr>
              <a:t>Br J Psychiatry</a:t>
            </a:r>
            <a:r>
              <a:rPr lang="en-US" sz="1100" dirty="0">
                <a:solidFill>
                  <a:schemeClr val="tx2"/>
                </a:solidFill>
              </a:rPr>
              <a:t>, 2003.182:  420-427.</a:t>
            </a:r>
            <a:endParaRPr lang="en-US" sz="1100" dirty="0" smtClean="0">
              <a:solidFill>
                <a:schemeClr val="tx2"/>
              </a:solidFill>
            </a:endParaRPr>
          </a:p>
          <a:p>
            <a:pPr defTabSz="457200"/>
            <a:r>
              <a:rPr lang="en-US" sz="1100" dirty="0" smtClean="0">
                <a:solidFill>
                  <a:schemeClr val="tx2"/>
                </a:solidFill>
              </a:rPr>
              <a:t>Beebe et al (2008) </a:t>
            </a:r>
            <a:r>
              <a:rPr lang="en-US" sz="1100" i="1" dirty="0">
                <a:solidFill>
                  <a:schemeClr val="tx2"/>
                </a:solidFill>
              </a:rPr>
              <a:t>Infant Mental Health Journal</a:t>
            </a:r>
            <a:r>
              <a:rPr lang="en-US" sz="1100" dirty="0">
                <a:solidFill>
                  <a:schemeClr val="tx2"/>
                </a:solidFill>
              </a:rPr>
              <a:t>, 2008. 29 (5): 442-471.</a:t>
            </a:r>
            <a:endParaRPr lang="en-US" sz="1100" dirty="0" smtClean="0">
              <a:solidFill>
                <a:schemeClr val="tx2"/>
              </a:solidFill>
            </a:endParaRPr>
          </a:p>
        </p:txBody>
      </p:sp>
    </p:spTree>
    <p:extLst>
      <p:ext uri="{BB962C8B-B14F-4D97-AF65-F5344CB8AC3E}">
        <p14:creationId xmlns:p14="http://schemas.microsoft.com/office/powerpoint/2010/main" val="5015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Lower frustration tolerance</a:t>
            </a:r>
          </a:p>
          <a:p>
            <a:r>
              <a:rPr lang="en-US" dirty="0" smtClean="0"/>
              <a:t>Less easily soothed</a:t>
            </a:r>
          </a:p>
          <a:p>
            <a:r>
              <a:rPr lang="en-US" dirty="0" smtClean="0"/>
              <a:t>More angry, irritable, tearful</a:t>
            </a:r>
          </a:p>
          <a:p>
            <a:r>
              <a:rPr lang="en-US" dirty="0" smtClean="0"/>
              <a:t>Less tolerant of mild stress </a:t>
            </a:r>
            <a:r>
              <a:rPr lang="en-US" dirty="0" smtClean="0">
                <a:sym typeface="Wingdings"/>
              </a:rPr>
              <a:t> results in higher anxiety</a:t>
            </a:r>
          </a:p>
          <a:p>
            <a:endParaRPr lang="en-US" dirty="0">
              <a:sym typeface="Wingdings"/>
            </a:endParaRPr>
          </a:p>
          <a:p>
            <a:r>
              <a:rPr lang="en-US" dirty="0" smtClean="0">
                <a:sym typeface="Wingdings"/>
              </a:rPr>
              <a:t>Depressed mothers are less likely to:</a:t>
            </a:r>
          </a:p>
          <a:p>
            <a:pPr lvl="1"/>
            <a:r>
              <a:rPr lang="en-US" dirty="0" smtClean="0">
                <a:sym typeface="Wingdings"/>
              </a:rPr>
              <a:t>Tell stories</a:t>
            </a:r>
          </a:p>
          <a:p>
            <a:pPr lvl="1"/>
            <a:r>
              <a:rPr lang="en-US" dirty="0" smtClean="0">
                <a:sym typeface="Wingdings"/>
              </a:rPr>
              <a:t>Read to children</a:t>
            </a:r>
          </a:p>
          <a:p>
            <a:pPr lvl="1"/>
            <a:r>
              <a:rPr lang="en-US" dirty="0" smtClean="0">
                <a:sym typeface="Wingdings"/>
              </a:rPr>
              <a:t>Sing songs</a:t>
            </a:r>
          </a:p>
          <a:p>
            <a:pPr lvl="1"/>
            <a:r>
              <a:rPr lang="en-US" dirty="0" smtClean="0">
                <a:sym typeface="Wingdings"/>
              </a:rPr>
              <a:t>Engage in verbal repetition</a:t>
            </a:r>
          </a:p>
          <a:p>
            <a:pPr lvl="1"/>
            <a:r>
              <a:rPr lang="en-US" dirty="0" smtClean="0">
                <a:sym typeface="Wingdings"/>
              </a:rPr>
              <a:t>Offer explanations</a:t>
            </a:r>
          </a:p>
          <a:p>
            <a:pPr lvl="1"/>
            <a:r>
              <a:rPr lang="en-US" dirty="0" smtClean="0">
                <a:sym typeface="Wingdings"/>
              </a:rPr>
              <a:t>Ask questions</a:t>
            </a:r>
          </a:p>
        </p:txBody>
      </p:sp>
      <p:sp>
        <p:nvSpPr>
          <p:cNvPr id="3" name="Title 2"/>
          <p:cNvSpPr>
            <a:spLocks noGrp="1"/>
          </p:cNvSpPr>
          <p:nvPr>
            <p:ph type="title"/>
          </p:nvPr>
        </p:nvSpPr>
        <p:spPr/>
        <p:txBody>
          <a:bodyPr/>
          <a:lstStyle/>
          <a:p>
            <a:r>
              <a:rPr lang="en-US" sz="2800" dirty="0" smtClean="0">
                <a:solidFill>
                  <a:schemeClr val="bg1">
                    <a:lumMod val="95000"/>
                  </a:schemeClr>
                </a:solidFill>
              </a:rPr>
              <a:t>Impact on TODDLERS</a:t>
            </a:r>
            <a:endParaRPr lang="en-US" sz="2800" dirty="0">
              <a:solidFill>
                <a:schemeClr val="bg1">
                  <a:lumMod val="95000"/>
                </a:schemeClr>
              </a:solidFill>
            </a:endParaRPr>
          </a:p>
        </p:txBody>
      </p:sp>
    </p:spTree>
    <p:extLst>
      <p:ext uri="{BB962C8B-B14F-4D97-AF65-F5344CB8AC3E}">
        <p14:creationId xmlns:p14="http://schemas.microsoft.com/office/powerpoint/2010/main" val="2236763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Impaired cognitive and motor development</a:t>
            </a:r>
          </a:p>
          <a:p>
            <a:r>
              <a:rPr lang="en-US" dirty="0" smtClean="0"/>
              <a:t>Attention difficulties</a:t>
            </a:r>
          </a:p>
          <a:p>
            <a:r>
              <a:rPr lang="en-US" dirty="0" smtClean="0"/>
              <a:t>Problems in peer relationships</a:t>
            </a:r>
          </a:p>
          <a:p>
            <a:r>
              <a:rPr lang="en-US" dirty="0" smtClean="0"/>
              <a:t>Increased developmental delays (fine &amp; gross motor, language)</a:t>
            </a:r>
          </a:p>
          <a:p>
            <a:endParaRPr lang="en-US" dirty="0"/>
          </a:p>
          <a:p>
            <a:r>
              <a:rPr lang="en-US" dirty="0" smtClean="0"/>
              <a:t>Children are described as:</a:t>
            </a:r>
          </a:p>
          <a:p>
            <a:pPr lvl="1"/>
            <a:r>
              <a:rPr lang="en-US" dirty="0" smtClean="0"/>
              <a:t>“Disorganized”</a:t>
            </a:r>
          </a:p>
          <a:p>
            <a:pPr lvl="1"/>
            <a:r>
              <a:rPr lang="en-US" dirty="0" smtClean="0"/>
              <a:t>“Controlling”</a:t>
            </a:r>
          </a:p>
          <a:p>
            <a:pPr lvl="1"/>
            <a:r>
              <a:rPr lang="en-US" dirty="0" smtClean="0"/>
              <a:t>“Hostile”</a:t>
            </a:r>
          </a:p>
          <a:p>
            <a:pPr lvl="1"/>
            <a:endParaRPr lang="en-US" dirty="0"/>
          </a:p>
          <a:p>
            <a:r>
              <a:rPr lang="en-US" dirty="0"/>
              <a:t>Higher rate of externalizing disorders:</a:t>
            </a:r>
          </a:p>
          <a:p>
            <a:pPr lvl="1"/>
            <a:r>
              <a:rPr lang="en-US" dirty="0"/>
              <a:t>ADHD</a:t>
            </a:r>
          </a:p>
          <a:p>
            <a:pPr lvl="1"/>
            <a:r>
              <a:rPr lang="en-US" dirty="0"/>
              <a:t>Oppositional defiant disorder</a:t>
            </a:r>
          </a:p>
          <a:p>
            <a:pPr lvl="1"/>
            <a:r>
              <a:rPr lang="en-US" dirty="0"/>
              <a:t>Conduct disorder</a:t>
            </a:r>
          </a:p>
          <a:p>
            <a:r>
              <a:rPr lang="en-US" dirty="0"/>
              <a:t>Higher rate of internalizing disorders:</a:t>
            </a:r>
          </a:p>
          <a:p>
            <a:pPr lvl="1"/>
            <a:r>
              <a:rPr lang="en-US" dirty="0"/>
              <a:t>Depression</a:t>
            </a:r>
          </a:p>
          <a:p>
            <a:pPr lvl="1"/>
            <a:r>
              <a:rPr lang="en-US" dirty="0" smtClean="0"/>
              <a:t>Anxiety</a:t>
            </a:r>
          </a:p>
          <a:p>
            <a:pPr marL="365760" lvl="1" indent="0">
              <a:buNone/>
            </a:pPr>
            <a:endParaRPr lang="en-US" dirty="0"/>
          </a:p>
        </p:txBody>
      </p:sp>
      <p:sp>
        <p:nvSpPr>
          <p:cNvPr id="3" name="Title 2"/>
          <p:cNvSpPr>
            <a:spLocks noGrp="1"/>
          </p:cNvSpPr>
          <p:nvPr>
            <p:ph type="title"/>
          </p:nvPr>
        </p:nvSpPr>
        <p:spPr/>
        <p:txBody>
          <a:bodyPr/>
          <a:lstStyle/>
          <a:p>
            <a:r>
              <a:rPr lang="en-US" sz="2800" dirty="0" smtClean="0">
                <a:solidFill>
                  <a:schemeClr val="bg1">
                    <a:lumMod val="95000"/>
                  </a:schemeClr>
                </a:solidFill>
              </a:rPr>
              <a:t>Impact on School-aged children</a:t>
            </a:r>
            <a:endParaRPr lang="en-US" sz="2800" dirty="0">
              <a:solidFill>
                <a:schemeClr val="bg1">
                  <a:lumMod val="95000"/>
                </a:schemeClr>
              </a:solidFill>
            </a:endParaRPr>
          </a:p>
        </p:txBody>
      </p:sp>
      <p:sp>
        <p:nvSpPr>
          <p:cNvPr id="4" name="Text Box 4"/>
          <p:cNvSpPr txBox="1">
            <a:spLocks noChangeArrowheads="1"/>
          </p:cNvSpPr>
          <p:nvPr/>
        </p:nvSpPr>
        <p:spPr bwMode="auto">
          <a:xfrm>
            <a:off x="297981" y="6346195"/>
            <a:ext cx="3942105" cy="261610"/>
          </a:xfrm>
          <a:prstGeom prst="rect">
            <a:avLst/>
          </a:prstGeom>
          <a:noFill/>
          <a:ln w="9525">
            <a:noFill/>
            <a:miter lim="800000"/>
            <a:headEnd/>
            <a:tailEnd/>
          </a:ln>
          <a:effectLst/>
        </p:spPr>
        <p:txBody>
          <a:bodyPr wrap="none">
            <a:spAutoFit/>
          </a:bodyPr>
          <a:lstStyle/>
          <a:p>
            <a:pPr defTabSz="457200"/>
            <a:r>
              <a:rPr lang="en-US" sz="1100" dirty="0">
                <a:solidFill>
                  <a:schemeClr val="tx2"/>
                </a:solidFill>
              </a:rPr>
              <a:t>Barker et al (2012) </a:t>
            </a:r>
            <a:r>
              <a:rPr lang="en-US" sz="1100" i="1" dirty="0">
                <a:solidFill>
                  <a:schemeClr val="tx2"/>
                </a:solidFill>
              </a:rPr>
              <a:t>British Journal of Psychiatry</a:t>
            </a:r>
            <a:r>
              <a:rPr lang="en-US" sz="1100" dirty="0">
                <a:solidFill>
                  <a:schemeClr val="tx2"/>
                </a:solidFill>
              </a:rPr>
              <a:t>, 200:124-129</a:t>
            </a:r>
          </a:p>
        </p:txBody>
      </p:sp>
    </p:spTree>
    <p:extLst>
      <p:ext uri="{BB962C8B-B14F-4D97-AF65-F5344CB8AC3E}">
        <p14:creationId xmlns:p14="http://schemas.microsoft.com/office/powerpoint/2010/main" val="4153291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a:t>
            </a:r>
            <a:r>
              <a:rPr lang="en-US" sz="2800" dirty="0" smtClean="0"/>
              <a:t>isclosures</a:t>
            </a:r>
            <a:endParaRPr lang="en-US" sz="2800" dirty="0"/>
          </a:p>
        </p:txBody>
      </p:sp>
      <p:sp>
        <p:nvSpPr>
          <p:cNvPr id="3" name="Content Placeholder 2"/>
          <p:cNvSpPr>
            <a:spLocks noGrp="1"/>
          </p:cNvSpPr>
          <p:nvPr>
            <p:ph idx="1"/>
          </p:nvPr>
        </p:nvSpPr>
        <p:spPr>
          <a:xfrm>
            <a:off x="380999" y="1981199"/>
            <a:ext cx="8407893" cy="4145279"/>
          </a:xfrm>
        </p:spPr>
        <p:txBody>
          <a:bodyPr>
            <a:normAutofit/>
          </a:bodyPr>
          <a:lstStyle/>
          <a:p>
            <a:pPr marL="45720" indent="0" algn="ctr">
              <a:buNone/>
            </a:pPr>
            <a:r>
              <a:rPr lang="en-US" sz="2800" dirty="0" smtClean="0"/>
              <a:t>Nothing to Disclose</a:t>
            </a:r>
          </a:p>
        </p:txBody>
      </p:sp>
    </p:spTree>
    <p:extLst>
      <p:ext uri="{BB962C8B-B14F-4D97-AF65-F5344CB8AC3E}">
        <p14:creationId xmlns:p14="http://schemas.microsoft.com/office/powerpoint/2010/main" val="4143902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Autofit/>
          </a:bodyPr>
          <a:lstStyle/>
          <a:p>
            <a:r>
              <a:rPr lang="en-US" sz="2800" dirty="0"/>
              <a:t>Maternal responsiveness is an important predictor of cognitive, social and emotional development</a:t>
            </a:r>
            <a:br>
              <a:rPr lang="en-US" sz="2800" dirty="0"/>
            </a:br>
            <a:endParaRPr lang="en-US" sz="2800" dirty="0"/>
          </a:p>
        </p:txBody>
      </p:sp>
      <p:sp>
        <p:nvSpPr>
          <p:cNvPr id="3" name="Content Placeholder 2"/>
          <p:cNvSpPr>
            <a:spLocks noGrp="1"/>
          </p:cNvSpPr>
          <p:nvPr>
            <p:ph idx="1"/>
          </p:nvPr>
        </p:nvSpPr>
        <p:spPr>
          <a:xfrm>
            <a:off x="1219200" y="1752600"/>
            <a:ext cx="7239000" cy="4114800"/>
          </a:xfrm>
        </p:spPr>
        <p:txBody>
          <a:bodyPr>
            <a:normAutofit/>
          </a:bodyPr>
          <a:lstStyle/>
          <a:p>
            <a:r>
              <a:rPr lang="en-US" sz="2400" dirty="0" smtClean="0"/>
              <a:t>Attachment = how a baby “feels”/behaves toward the mother</a:t>
            </a:r>
            <a:endParaRPr lang="en-US" sz="2400"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Bonding = How a mother feels toward her baby</a:t>
            </a:r>
            <a:endParaRPr lang="en-US" dirty="0"/>
          </a:p>
        </p:txBody>
      </p:sp>
      <p:sp>
        <p:nvSpPr>
          <p:cNvPr id="4" name="TextBox 3"/>
          <p:cNvSpPr txBox="1"/>
          <p:nvPr/>
        </p:nvSpPr>
        <p:spPr>
          <a:xfrm>
            <a:off x="76200" y="6019800"/>
            <a:ext cx="9067800" cy="430887"/>
          </a:xfrm>
          <a:prstGeom prst="rect">
            <a:avLst/>
          </a:prstGeom>
          <a:noFill/>
        </p:spPr>
        <p:txBody>
          <a:bodyPr wrap="square" rtlCol="0">
            <a:spAutoFit/>
          </a:bodyPr>
          <a:lstStyle/>
          <a:p>
            <a:r>
              <a:rPr lang="en-US" sz="1100" i="1" dirty="0" smtClean="0">
                <a:solidFill>
                  <a:schemeClr val="tx2"/>
                </a:solidFill>
              </a:rPr>
              <a:t>Landry </a:t>
            </a:r>
            <a:r>
              <a:rPr lang="en-US" sz="1100" i="1" dirty="0">
                <a:solidFill>
                  <a:schemeClr val="tx2"/>
                </a:solidFill>
              </a:rPr>
              <a:t>et al (2006)  Develop Psychology </a:t>
            </a:r>
            <a:r>
              <a:rPr lang="en-US" sz="1100" i="1" dirty="0" smtClean="0">
                <a:solidFill>
                  <a:schemeClr val="tx2"/>
                </a:solidFill>
              </a:rPr>
              <a:t>42:627-642 Murray </a:t>
            </a:r>
            <a:r>
              <a:rPr lang="en-US" sz="1100" i="1" dirty="0">
                <a:solidFill>
                  <a:schemeClr val="tx2"/>
                </a:solidFill>
              </a:rPr>
              <a:t>et al (1996) Child Development </a:t>
            </a:r>
            <a:r>
              <a:rPr lang="en-US" sz="1100" i="1" dirty="0" smtClean="0">
                <a:solidFill>
                  <a:schemeClr val="tx2"/>
                </a:solidFill>
              </a:rPr>
              <a:t>67:25  Taylor et al (2005) Arch Women’s Ment Health 8: 45-51</a:t>
            </a:r>
            <a:endParaRPr lang="en-US" sz="1100" i="1" dirty="0">
              <a:solidFill>
                <a:schemeClr val="tx2"/>
              </a:solidFill>
            </a:endParaRPr>
          </a:p>
        </p:txBody>
      </p:sp>
    </p:spTree>
    <p:extLst>
      <p:ext uri="{BB962C8B-B14F-4D97-AF65-F5344CB8AC3E}">
        <p14:creationId xmlns:p14="http://schemas.microsoft.com/office/powerpoint/2010/main" val="787575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381000" y="152400"/>
            <a:ext cx="8381260" cy="1257841"/>
          </a:xfrm>
        </p:spPr>
        <p:txBody>
          <a:bodyPr>
            <a:normAutofit/>
          </a:bodyPr>
          <a:lstStyle/>
          <a:p>
            <a:r>
              <a:rPr lang="en-US" sz="2800" dirty="0" smtClean="0">
                <a:latin typeface="+mn-lt"/>
              </a:rPr>
              <a:t>Securely attached infants</a:t>
            </a:r>
            <a:r>
              <a:rPr lang="en-US" sz="2800" dirty="0">
                <a:latin typeface="+mn-lt"/>
              </a:rPr>
              <a:t>…</a:t>
            </a:r>
          </a:p>
        </p:txBody>
      </p:sp>
      <p:sp>
        <p:nvSpPr>
          <p:cNvPr id="477187" name="Rectangle 3"/>
          <p:cNvSpPr>
            <a:spLocks noGrp="1" noChangeArrowheads="1"/>
          </p:cNvSpPr>
          <p:nvPr>
            <p:ph type="body" idx="1"/>
          </p:nvPr>
        </p:nvSpPr>
        <p:spPr/>
        <p:txBody>
          <a:bodyPr>
            <a:normAutofit/>
          </a:bodyPr>
          <a:lstStyle/>
          <a:p>
            <a:r>
              <a:rPr lang="en-US" sz="2400" dirty="0"/>
              <a:t>Learn they can trust what they feel</a:t>
            </a:r>
          </a:p>
          <a:p>
            <a:r>
              <a:rPr lang="en-US" sz="2400" dirty="0" smtClean="0"/>
              <a:t>Have confidence that </a:t>
            </a:r>
            <a:r>
              <a:rPr lang="en-US" sz="2400" dirty="0"/>
              <a:t>the environment </a:t>
            </a:r>
            <a:r>
              <a:rPr lang="en-US" sz="2400" dirty="0" smtClean="0"/>
              <a:t>is </a:t>
            </a:r>
            <a:r>
              <a:rPr lang="en-US" sz="2400" dirty="0"/>
              <a:t>predictable and responsive to their needs</a:t>
            </a:r>
          </a:p>
          <a:p>
            <a:r>
              <a:rPr lang="en-US" sz="2400" dirty="0"/>
              <a:t>Rely on </a:t>
            </a:r>
            <a:r>
              <a:rPr lang="en-US" sz="2400" dirty="0" smtClean="0"/>
              <a:t>particular caregivers </a:t>
            </a:r>
            <a:r>
              <a:rPr lang="en-US" sz="2400" dirty="0"/>
              <a:t>to be there when they need them</a:t>
            </a:r>
          </a:p>
          <a:p>
            <a:r>
              <a:rPr lang="en-US" sz="2400" dirty="0"/>
              <a:t>Expect success in social interactions with others </a:t>
            </a:r>
            <a:r>
              <a:rPr lang="en-US" sz="2400" dirty="0" smtClean="0"/>
              <a:t>now and </a:t>
            </a:r>
            <a:r>
              <a:rPr lang="en-US" sz="2400" dirty="0"/>
              <a:t>over the lifespan (peers, romantic partners)</a:t>
            </a:r>
          </a:p>
        </p:txBody>
      </p:sp>
    </p:spTree>
    <p:extLst>
      <p:ext uri="{BB962C8B-B14F-4D97-AF65-F5344CB8AC3E}">
        <p14:creationId xmlns:p14="http://schemas.microsoft.com/office/powerpoint/2010/main" val="3811144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457200" y="304800"/>
            <a:ext cx="8229600" cy="914400"/>
          </a:xfrm>
        </p:spPr>
        <p:txBody>
          <a:bodyPr>
            <a:normAutofit/>
          </a:bodyPr>
          <a:lstStyle/>
          <a:p>
            <a:r>
              <a:rPr lang="en-US" sz="2800" dirty="0" smtClean="0">
                <a:latin typeface="+mn-lt"/>
              </a:rPr>
              <a:t>Insecurely attached </a:t>
            </a:r>
            <a:r>
              <a:rPr lang="en-US" sz="2800" dirty="0">
                <a:latin typeface="+mn-lt"/>
              </a:rPr>
              <a:t>infants…</a:t>
            </a:r>
          </a:p>
        </p:txBody>
      </p:sp>
      <p:sp>
        <p:nvSpPr>
          <p:cNvPr id="525315" name="Rectangle 3"/>
          <p:cNvSpPr>
            <a:spLocks noGrp="1" noChangeArrowheads="1"/>
          </p:cNvSpPr>
          <p:nvPr>
            <p:ph type="body" idx="1"/>
          </p:nvPr>
        </p:nvSpPr>
        <p:spPr>
          <a:xfrm>
            <a:off x="457200" y="1828800"/>
            <a:ext cx="8229600" cy="4572000"/>
          </a:xfrm>
        </p:spPr>
        <p:txBody>
          <a:bodyPr>
            <a:normAutofit/>
          </a:bodyPr>
          <a:lstStyle/>
          <a:p>
            <a:r>
              <a:rPr lang="en-US" sz="2400" dirty="0"/>
              <a:t>Have trouble regulating affect especially during stressful situations</a:t>
            </a:r>
          </a:p>
          <a:p>
            <a:r>
              <a:rPr lang="en-US" sz="2400" dirty="0"/>
              <a:t>Exhibit poor self-control</a:t>
            </a:r>
          </a:p>
          <a:p>
            <a:r>
              <a:rPr lang="en-US" sz="2400" dirty="0" smtClean="0"/>
              <a:t>Do not seek out or rely on </a:t>
            </a:r>
            <a:r>
              <a:rPr lang="en-US" sz="2400" dirty="0"/>
              <a:t>others for comfort</a:t>
            </a:r>
          </a:p>
          <a:p>
            <a:r>
              <a:rPr lang="en-US" sz="2400" dirty="0"/>
              <a:t>May display excessive </a:t>
            </a:r>
            <a:r>
              <a:rPr lang="en-US" sz="2400" dirty="0" smtClean="0"/>
              <a:t>anxiety or minimal affect</a:t>
            </a:r>
            <a:endParaRPr lang="en-US" sz="2400" dirty="0"/>
          </a:p>
          <a:p>
            <a:r>
              <a:rPr lang="en-US" sz="2400" dirty="0"/>
              <a:t>Are not certain about their own feelings and cannot trust others to help them sort out affective situations </a:t>
            </a:r>
          </a:p>
        </p:txBody>
      </p:sp>
    </p:spTree>
    <p:extLst>
      <p:ext uri="{BB962C8B-B14F-4D97-AF65-F5344CB8AC3E}">
        <p14:creationId xmlns:p14="http://schemas.microsoft.com/office/powerpoint/2010/main" val="2083886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Secure attachment: childhood impact</a:t>
            </a:r>
            <a:endParaRPr lang="en-US" sz="2800" dirty="0"/>
          </a:p>
        </p:txBody>
      </p:sp>
      <p:sp>
        <p:nvSpPr>
          <p:cNvPr id="3" name="Content Placeholder 2"/>
          <p:cNvSpPr>
            <a:spLocks noGrp="1"/>
          </p:cNvSpPr>
          <p:nvPr>
            <p:ph idx="1"/>
          </p:nvPr>
        </p:nvSpPr>
        <p:spPr/>
        <p:txBody>
          <a:bodyPr>
            <a:normAutofit/>
          </a:bodyPr>
          <a:lstStyle/>
          <a:p>
            <a:r>
              <a:rPr lang="en-US" dirty="0" smtClean="0"/>
              <a:t>Children with secure attachment (around 65%) may have:</a:t>
            </a:r>
          </a:p>
          <a:p>
            <a:endParaRPr lang="en-US" dirty="0"/>
          </a:p>
          <a:p>
            <a:r>
              <a:rPr lang="en-US" dirty="0" smtClean="0"/>
              <a:t>Higher self esteem</a:t>
            </a:r>
          </a:p>
          <a:p>
            <a:r>
              <a:rPr lang="en-US" dirty="0"/>
              <a:t>More self </a:t>
            </a:r>
            <a:r>
              <a:rPr lang="en-US" dirty="0" smtClean="0"/>
              <a:t>reliance</a:t>
            </a:r>
          </a:p>
          <a:p>
            <a:r>
              <a:rPr lang="en-US" dirty="0" smtClean="0"/>
              <a:t>Better school performance</a:t>
            </a:r>
          </a:p>
          <a:p>
            <a:r>
              <a:rPr lang="en-US" dirty="0" smtClean="0"/>
              <a:t>Better social relationships</a:t>
            </a:r>
          </a:p>
          <a:p>
            <a:r>
              <a:rPr lang="en-US" dirty="0" smtClean="0"/>
              <a:t>Less depression and anxiety</a:t>
            </a:r>
          </a:p>
          <a:p>
            <a:endParaRPr lang="en-US" dirty="0"/>
          </a:p>
          <a:p>
            <a:endParaRPr lang="en-US" dirty="0" smtClean="0"/>
          </a:p>
          <a:p>
            <a:endParaRPr lang="en-US" sz="1200" dirty="0" smtClean="0">
              <a:hlinkClick r:id="rId3"/>
            </a:endParaRPr>
          </a:p>
          <a:p>
            <a:endParaRPr lang="en-US" sz="1200" dirty="0">
              <a:hlinkClick r:id="rId3"/>
            </a:endParaRPr>
          </a:p>
          <a:p>
            <a:pPr marL="45720" indent="0">
              <a:buNone/>
            </a:pPr>
            <a:r>
              <a:rPr lang="en-US" sz="1200" i="1" dirty="0" smtClean="0">
                <a:hlinkClick r:id="rId3"/>
              </a:rPr>
              <a:t>http</a:t>
            </a:r>
            <a:r>
              <a:rPr lang="en-US" sz="1200" i="1" dirty="0">
                <a:hlinkClick r:id="rId3"/>
              </a:rPr>
              <a:t>://</a:t>
            </a:r>
            <a:r>
              <a:rPr lang="en-US" sz="1200" i="1" dirty="0" smtClean="0">
                <a:hlinkClick r:id="rId3"/>
              </a:rPr>
              <a:t>www.slideshare.net/preethibalan9/bowlbys-theory-of-attachment</a:t>
            </a:r>
            <a:r>
              <a:rPr lang="en-US" sz="1200" i="1" dirty="0" smtClean="0"/>
              <a:t>; www.saylor.org/site/wp-content/uploads/2010/11/psych101_wiki-attachment-theory.pdf</a:t>
            </a:r>
          </a:p>
        </p:txBody>
      </p:sp>
    </p:spTree>
    <p:extLst>
      <p:ext uri="{BB962C8B-B14F-4D97-AF65-F5344CB8AC3E}">
        <p14:creationId xmlns:p14="http://schemas.microsoft.com/office/powerpoint/2010/main" val="1935104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Insecure attachment: Childhood impact</a:t>
            </a:r>
            <a:endParaRPr lang="en-US" sz="2800" dirty="0"/>
          </a:p>
        </p:txBody>
      </p:sp>
      <p:sp>
        <p:nvSpPr>
          <p:cNvPr id="3" name="Content Placeholder 2"/>
          <p:cNvSpPr>
            <a:spLocks noGrp="1"/>
          </p:cNvSpPr>
          <p:nvPr>
            <p:ph idx="1"/>
          </p:nvPr>
        </p:nvSpPr>
        <p:spPr>
          <a:xfrm>
            <a:off x="380999" y="1719070"/>
            <a:ext cx="8407893" cy="4757929"/>
          </a:xfrm>
        </p:spPr>
        <p:txBody>
          <a:bodyPr>
            <a:normAutofit/>
          </a:bodyPr>
          <a:lstStyle/>
          <a:p>
            <a:r>
              <a:rPr lang="en-US" dirty="0" smtClean="0"/>
              <a:t>Insecure attachment can lead to:</a:t>
            </a:r>
          </a:p>
          <a:p>
            <a:endParaRPr lang="en-US" dirty="0"/>
          </a:p>
          <a:p>
            <a:r>
              <a:rPr lang="en-US" dirty="0" smtClean="0"/>
              <a:t>Depression</a:t>
            </a:r>
          </a:p>
          <a:p>
            <a:r>
              <a:rPr lang="en-US" dirty="0" smtClean="0"/>
              <a:t>Anxiety</a:t>
            </a:r>
          </a:p>
          <a:p>
            <a:r>
              <a:rPr lang="en-US" dirty="0" smtClean="0"/>
              <a:t>Personality Disorder (which can be severe)</a:t>
            </a:r>
          </a:p>
          <a:p>
            <a:r>
              <a:rPr lang="en-US" dirty="0" smtClean="0"/>
              <a:t>Attachment Disorders</a:t>
            </a:r>
          </a:p>
          <a:p>
            <a:r>
              <a:rPr lang="en-US" dirty="0" smtClean="0"/>
              <a:t>Low Self Esteem</a:t>
            </a:r>
          </a:p>
          <a:p>
            <a:r>
              <a:rPr lang="en-US" dirty="0" smtClean="0"/>
              <a:t>Less successful interpersonal relationships</a:t>
            </a:r>
          </a:p>
          <a:p>
            <a:r>
              <a:rPr lang="en-US" dirty="0" smtClean="0"/>
              <a:t>School trouble</a:t>
            </a:r>
            <a:endParaRPr lang="en-US" dirty="0"/>
          </a:p>
          <a:p>
            <a:endParaRPr lang="en-US" dirty="0" smtClean="0"/>
          </a:p>
          <a:p>
            <a:pPr marL="45720" indent="0">
              <a:buNone/>
            </a:pPr>
            <a:endParaRPr lang="en-US" sz="1300" dirty="0" smtClean="0"/>
          </a:p>
          <a:p>
            <a:pPr marL="45720" indent="0">
              <a:buNone/>
            </a:pPr>
            <a:r>
              <a:rPr lang="en-US" sz="1050" i="1" dirty="0" smtClean="0"/>
              <a:t>Lee and Hankin (2009) Journal or Child and Adolescent Psychology 38(2):219-231; </a:t>
            </a:r>
            <a:r>
              <a:rPr lang="en-US" sz="1050" i="1" dirty="0"/>
              <a:t>Arietta : Minding the Baby: Attachment, Trauma and Reflective Practice. Master Class, Infant Parent Training </a:t>
            </a:r>
            <a:r>
              <a:rPr lang="en-US" sz="1050" i="1" dirty="0" smtClean="0"/>
              <a:t>Institute, </a:t>
            </a:r>
            <a:r>
              <a:rPr lang="en-US" sz="1050" i="1" dirty="0"/>
              <a:t>Waltham, MA, December 7, 2012</a:t>
            </a:r>
          </a:p>
          <a:p>
            <a:endParaRPr lang="en-US" sz="1100" i="1" dirty="0"/>
          </a:p>
          <a:p>
            <a:endParaRPr lang="en-US" sz="1200" i="1" dirty="0"/>
          </a:p>
        </p:txBody>
      </p:sp>
    </p:spTree>
    <p:extLst>
      <p:ext uri="{BB962C8B-B14F-4D97-AF65-F5344CB8AC3E}">
        <p14:creationId xmlns:p14="http://schemas.microsoft.com/office/powerpoint/2010/main" val="3266627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457200"/>
            <a:ext cx="8229600" cy="762000"/>
          </a:xfrm>
          <a:prstGeom prst="rect">
            <a:avLst/>
          </a:prstGeom>
          <a:noFill/>
          <a:ln>
            <a:noFill/>
          </a:ln>
        </p:spPr>
        <p:txBody>
          <a:bodyPr lIns="91425" tIns="45700" rIns="91425" bIns="45700" anchor="ctr" anchorCtr="0">
            <a:noAutofit/>
          </a:bodyPr>
          <a:lstStyle/>
          <a:p>
            <a:pPr marL="0" marR="0" lvl="0" indent="0" rtl="0">
              <a:spcBef>
                <a:spcPts val="0"/>
              </a:spcBef>
              <a:buClr>
                <a:schemeClr val="dk2"/>
              </a:buClr>
              <a:buSzPct val="25000"/>
              <a:buFont typeface="Cambria"/>
              <a:buNone/>
            </a:pPr>
            <a:r>
              <a:rPr lang="en-US" sz="2800" b="0" i="0" u="none" strike="noStrike" cap="none" baseline="0" dirty="0" smtClean="0">
                <a:ea typeface="Cambria"/>
                <a:cs typeface="Cambria"/>
                <a:sym typeface="Cambria"/>
              </a:rPr>
              <a:t>PERIPARTUM ANXIETY DISORDERS</a:t>
            </a:r>
            <a:endParaRPr lang="en-US" sz="2800" b="0" i="0" u="none" strike="noStrike" cap="none" baseline="0" dirty="0">
              <a:ea typeface="Cambria"/>
              <a:cs typeface="Cambria"/>
              <a:sym typeface="Cambria"/>
            </a:endParaRPr>
          </a:p>
        </p:txBody>
      </p:sp>
      <p:sp>
        <p:nvSpPr>
          <p:cNvPr id="107" name="Shape 107"/>
          <p:cNvSpPr txBox="1">
            <a:spLocks noGrp="1"/>
          </p:cNvSpPr>
          <p:nvPr>
            <p:ph idx="1"/>
          </p:nvPr>
        </p:nvSpPr>
        <p:spPr>
          <a:xfrm>
            <a:off x="380999" y="2057400"/>
            <a:ext cx="8407893" cy="4343399"/>
          </a:xfrm>
          <a:prstGeom prst="rect">
            <a:avLst/>
          </a:prstGeom>
          <a:noFill/>
          <a:ln>
            <a:noFill/>
          </a:ln>
        </p:spPr>
        <p:txBody>
          <a:bodyPr lIns="91425" tIns="45700" rIns="91425" bIns="45700" anchor="t" anchorCtr="0">
            <a:noAutofit/>
          </a:bodyPr>
          <a:lstStyle/>
          <a:p>
            <a:pPr marL="342900" marR="0" lvl="0" indent="-228600" algn="l" rtl="0">
              <a:lnSpc>
                <a:spcPct val="90000"/>
              </a:lnSpc>
              <a:spcBef>
                <a:spcPts val="0"/>
              </a:spcBef>
              <a:buClr>
                <a:schemeClr val="accent1"/>
              </a:buClr>
              <a:buSzPct val="97619"/>
              <a:buFont typeface="Calibri"/>
              <a:buChar char="•"/>
            </a:pPr>
            <a:r>
              <a:rPr lang="en-US" dirty="0" smtClean="0">
                <a:ea typeface="Calibri"/>
                <a:cs typeface="Calibri"/>
                <a:sym typeface="Calibri"/>
              </a:rPr>
              <a:t>There is less research on postpartum anxiety, though </a:t>
            </a:r>
            <a:r>
              <a:rPr lang="en-US" i="1" dirty="0" smtClean="0">
                <a:ea typeface="Calibri"/>
                <a:cs typeface="Calibri"/>
                <a:sym typeface="Calibri"/>
              </a:rPr>
              <a:t>some studies, report it may be more common than postpartum depression.</a:t>
            </a:r>
            <a:endParaRPr lang="en-US" dirty="0" smtClean="0">
              <a:ea typeface="Calibri"/>
              <a:cs typeface="Calibri"/>
              <a:sym typeface="Calibri"/>
            </a:endParaRPr>
          </a:p>
          <a:p>
            <a:pPr marL="342900" marR="0" lvl="0" indent="-228600" algn="l" rtl="0">
              <a:lnSpc>
                <a:spcPct val="90000"/>
              </a:lnSpc>
              <a:spcBef>
                <a:spcPts val="0"/>
              </a:spcBef>
              <a:buClr>
                <a:schemeClr val="accent1"/>
              </a:buClr>
              <a:buSzPct val="97619"/>
              <a:buFont typeface="Calibri"/>
              <a:buChar char="•"/>
            </a:pPr>
            <a:endParaRPr lang="en-US" dirty="0">
              <a:ea typeface="Calibri"/>
              <a:cs typeface="Calibri"/>
              <a:sym typeface="Calibri"/>
            </a:endParaRPr>
          </a:p>
          <a:p>
            <a:pPr marL="342900" marR="0" lvl="0" indent="-228600" algn="l" rtl="0">
              <a:lnSpc>
                <a:spcPct val="90000"/>
              </a:lnSpc>
              <a:spcBef>
                <a:spcPts val="0"/>
              </a:spcBef>
              <a:buClr>
                <a:schemeClr val="accent1"/>
              </a:buClr>
              <a:buSzPct val="97619"/>
              <a:buFont typeface="Calibri"/>
              <a:buChar char="•"/>
            </a:pPr>
            <a:r>
              <a:rPr lang="en-US" dirty="0" smtClean="0">
                <a:ea typeface="Calibri"/>
                <a:cs typeface="Calibri"/>
                <a:sym typeface="Calibri"/>
              </a:rPr>
              <a:t>Many women with peripartum depression also have anxiety symptoms</a:t>
            </a:r>
            <a:endParaRPr lang="en-US" dirty="0">
              <a:ea typeface="Calibri"/>
              <a:cs typeface="Calibri"/>
              <a:sym typeface="Calibri"/>
            </a:endParaRPr>
          </a:p>
          <a:p>
            <a:pPr marL="342900" marR="0" lvl="0" indent="-228600" algn="l" rtl="0">
              <a:lnSpc>
                <a:spcPct val="90000"/>
              </a:lnSpc>
              <a:spcBef>
                <a:spcPts val="0"/>
              </a:spcBef>
              <a:buClr>
                <a:schemeClr val="accent1"/>
              </a:buClr>
              <a:buSzPct val="97619"/>
              <a:buFont typeface="Calibri"/>
              <a:buChar char="•"/>
            </a:pPr>
            <a:endParaRPr lang="en-US" dirty="0" smtClean="0">
              <a:ea typeface="Calibri"/>
              <a:cs typeface="Calibri"/>
              <a:sym typeface="Calibri"/>
            </a:endParaRPr>
          </a:p>
          <a:p>
            <a:pPr marL="342900" marR="0" lvl="0" indent="-228600" algn="l" rtl="0">
              <a:lnSpc>
                <a:spcPct val="90000"/>
              </a:lnSpc>
              <a:spcBef>
                <a:spcPts val="0"/>
              </a:spcBef>
              <a:buClr>
                <a:schemeClr val="accent1"/>
              </a:buClr>
              <a:buSzPct val="97619"/>
              <a:buFont typeface="Calibri"/>
              <a:buChar char="•"/>
            </a:pPr>
            <a:r>
              <a:rPr lang="en-US" dirty="0" smtClean="0">
                <a:ea typeface="Calibri"/>
                <a:cs typeface="Calibri"/>
                <a:sym typeface="Calibri"/>
              </a:rPr>
              <a:t>OCD </a:t>
            </a:r>
            <a:r>
              <a:rPr lang="en-US" dirty="0">
                <a:ea typeface="Calibri"/>
                <a:cs typeface="Calibri"/>
                <a:sym typeface="Calibri"/>
              </a:rPr>
              <a:t>and </a:t>
            </a:r>
            <a:r>
              <a:rPr lang="en-US" dirty="0" smtClean="0">
                <a:ea typeface="Calibri"/>
                <a:cs typeface="Calibri"/>
                <a:sym typeface="Calibri"/>
              </a:rPr>
              <a:t>Generalized </a:t>
            </a:r>
            <a:r>
              <a:rPr lang="en-US" dirty="0">
                <a:ea typeface="Calibri"/>
                <a:cs typeface="Calibri"/>
                <a:sym typeface="Calibri"/>
              </a:rPr>
              <a:t>Anxiety Disorder </a:t>
            </a:r>
            <a:r>
              <a:rPr lang="en-US" dirty="0" smtClean="0">
                <a:ea typeface="Calibri"/>
                <a:cs typeface="Calibri"/>
                <a:sym typeface="Calibri"/>
              </a:rPr>
              <a:t>specifically, may be </a:t>
            </a:r>
            <a:r>
              <a:rPr lang="en-US" dirty="0">
                <a:ea typeface="Calibri"/>
                <a:cs typeface="Calibri"/>
                <a:sym typeface="Calibri"/>
              </a:rPr>
              <a:t>more</a:t>
            </a:r>
            <a:r>
              <a:rPr lang="en-US" b="0" i="0" u="none" strike="noStrike" cap="none" baseline="0" dirty="0">
                <a:ea typeface="Calibri"/>
                <a:cs typeface="Calibri"/>
                <a:sym typeface="Calibri"/>
              </a:rPr>
              <a:t> common in the postpartum period than in the general population</a:t>
            </a:r>
          </a:p>
          <a:p>
            <a:pPr marL="342900" marR="0" lvl="0" indent="-99377" algn="l" rtl="0">
              <a:lnSpc>
                <a:spcPct val="90000"/>
              </a:lnSpc>
              <a:spcBef>
                <a:spcPts val="407"/>
              </a:spcBef>
              <a:buClr>
                <a:schemeClr val="accent1"/>
              </a:buClr>
              <a:buFont typeface="Calibri"/>
              <a:buNone/>
            </a:pPr>
            <a:endParaRPr sz="2400" b="0" i="0" u="none" strike="noStrike" cap="none" baseline="0" dirty="0">
              <a:ea typeface="Calibri"/>
              <a:cs typeface="Calibri"/>
              <a:sym typeface="Calibri"/>
            </a:endParaRPr>
          </a:p>
          <a:p>
            <a:pPr marL="0" marR="0" indent="0" algn="l" rtl="0">
              <a:lnSpc>
                <a:spcPct val="90000"/>
              </a:lnSpc>
              <a:spcBef>
                <a:spcPts val="410"/>
              </a:spcBef>
              <a:buNone/>
            </a:pPr>
            <a:endParaRPr lang="en-US" sz="1200" i="1" dirty="0" smtClean="0">
              <a:ea typeface="Calibri"/>
              <a:cs typeface="Calibri"/>
              <a:sym typeface="Calibri"/>
            </a:endParaRPr>
          </a:p>
          <a:p>
            <a:pPr marL="0" marR="0" indent="0" algn="l" rtl="0">
              <a:lnSpc>
                <a:spcPct val="90000"/>
              </a:lnSpc>
              <a:spcBef>
                <a:spcPts val="410"/>
              </a:spcBef>
              <a:buNone/>
            </a:pPr>
            <a:endParaRPr lang="en-US" sz="1200" i="1" dirty="0">
              <a:ea typeface="Calibri"/>
              <a:cs typeface="Calibri"/>
              <a:sym typeface="Calibri"/>
            </a:endParaRPr>
          </a:p>
          <a:p>
            <a:pPr marL="0" marR="0" indent="0" algn="l" rtl="0">
              <a:lnSpc>
                <a:spcPct val="90000"/>
              </a:lnSpc>
              <a:spcBef>
                <a:spcPts val="410"/>
              </a:spcBef>
              <a:buNone/>
            </a:pPr>
            <a:endParaRPr lang="en-US" sz="1200" i="1" dirty="0" smtClean="0">
              <a:ea typeface="Calibri"/>
              <a:cs typeface="Calibri"/>
              <a:sym typeface="Calibri"/>
            </a:endParaRPr>
          </a:p>
          <a:p>
            <a:pPr marL="0" marR="0" indent="0" algn="l" rtl="0">
              <a:lnSpc>
                <a:spcPct val="90000"/>
              </a:lnSpc>
              <a:spcBef>
                <a:spcPts val="410"/>
              </a:spcBef>
              <a:buNone/>
            </a:pPr>
            <a:endParaRPr lang="en-US" sz="1050" i="1" dirty="0" smtClean="0">
              <a:ea typeface="Calibri"/>
              <a:cs typeface="Calibri"/>
              <a:sym typeface="Calibri"/>
            </a:endParaRPr>
          </a:p>
          <a:p>
            <a:pPr marL="0" marR="0" indent="0" algn="l" rtl="0">
              <a:lnSpc>
                <a:spcPct val="90000"/>
              </a:lnSpc>
              <a:spcBef>
                <a:spcPts val="410"/>
              </a:spcBef>
              <a:buNone/>
            </a:pPr>
            <a:endParaRPr lang="en-US" sz="1050" i="1" dirty="0">
              <a:ea typeface="Calibri"/>
              <a:cs typeface="Calibri"/>
              <a:sym typeface="Calibri"/>
            </a:endParaRPr>
          </a:p>
          <a:p>
            <a:pPr marL="0" marR="0" indent="0" algn="l" rtl="0">
              <a:lnSpc>
                <a:spcPct val="90000"/>
              </a:lnSpc>
              <a:spcBef>
                <a:spcPts val="410"/>
              </a:spcBef>
              <a:buNone/>
            </a:pPr>
            <a:r>
              <a:rPr lang="en-US" sz="1050" i="1" dirty="0" err="1" smtClean="0">
                <a:ea typeface="Calibri"/>
                <a:cs typeface="Calibri"/>
                <a:sym typeface="Calibri"/>
              </a:rPr>
              <a:t>Reck</a:t>
            </a:r>
            <a:r>
              <a:rPr lang="en-US" sz="1050" i="1" dirty="0" smtClean="0">
                <a:ea typeface="Calibri"/>
                <a:cs typeface="Calibri"/>
                <a:sym typeface="Calibri"/>
              </a:rPr>
              <a:t> </a:t>
            </a:r>
            <a:r>
              <a:rPr lang="en-US" sz="1050" i="1" dirty="0" err="1" smtClean="0">
                <a:ea typeface="Calibri"/>
                <a:cs typeface="Calibri"/>
                <a:sym typeface="Calibri"/>
              </a:rPr>
              <a:t>etal</a:t>
            </a:r>
            <a:r>
              <a:rPr lang="en-US" sz="1050" i="1" dirty="0" smtClean="0">
                <a:ea typeface="Calibri"/>
                <a:cs typeface="Calibri"/>
                <a:sym typeface="Calibri"/>
              </a:rPr>
              <a:t> (2008) Acta </a:t>
            </a:r>
            <a:r>
              <a:rPr lang="en-US" sz="1050" i="1" dirty="0" err="1" smtClean="0">
                <a:ea typeface="Calibri"/>
                <a:cs typeface="Calibri"/>
                <a:sym typeface="Calibri"/>
              </a:rPr>
              <a:t>psychiatrica</a:t>
            </a:r>
            <a:r>
              <a:rPr lang="en-US" sz="1050" i="1" dirty="0" smtClean="0">
                <a:ea typeface="Calibri"/>
                <a:cs typeface="Calibri"/>
                <a:sym typeface="Calibri"/>
              </a:rPr>
              <a:t> Scandinaciva1-10;Ross and McLean (2006) Journal of Clinical Psychiatry;67(8): 1285-1298; www.postpartumprogress.com</a:t>
            </a:r>
            <a:endParaRPr sz="1050" i="1" dirty="0">
              <a:ea typeface="Calibri"/>
              <a:cs typeface="Calibri"/>
              <a:sym typeface="Calibri"/>
            </a:endParaRPr>
          </a:p>
          <a:p>
            <a:pPr marL="0" marR="0" indent="0" algn="l" rtl="0">
              <a:lnSpc>
                <a:spcPct val="90000"/>
              </a:lnSpc>
              <a:spcBef>
                <a:spcPts val="410"/>
              </a:spcBef>
              <a:buNone/>
            </a:pPr>
            <a:endParaRPr sz="1200" dirty="0">
              <a:solidFill>
                <a:schemeClr val="dk1"/>
              </a:solidFill>
              <a:latin typeface="Calibri"/>
              <a:ea typeface="Calibri"/>
              <a:cs typeface="Calibri"/>
              <a:sym typeface="Calibri"/>
            </a:endParaRPr>
          </a:p>
          <a:p>
            <a:pPr marL="0" marR="0" indent="0" algn="l" rtl="0">
              <a:lnSpc>
                <a:spcPct val="90000"/>
              </a:lnSpc>
              <a:spcBef>
                <a:spcPts val="410"/>
              </a:spcBef>
              <a:buNone/>
            </a:pPr>
            <a:endParaRPr sz="2050" dirty="0">
              <a:solidFill>
                <a:schemeClr val="dk1"/>
              </a:solidFill>
              <a:latin typeface="Calibri"/>
              <a:ea typeface="Calibri"/>
              <a:cs typeface="Calibri"/>
              <a:sym typeface="Calibri"/>
            </a:endParaRPr>
          </a:p>
          <a:p>
            <a:pPr marL="0" marR="0" indent="0" algn="l" rtl="0">
              <a:lnSpc>
                <a:spcPct val="90000"/>
              </a:lnSpc>
              <a:spcBef>
                <a:spcPts val="410"/>
              </a:spcBef>
              <a:buNone/>
            </a:pPr>
            <a:endParaRPr sz="205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0559929"/>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97779" y="228600"/>
            <a:ext cx="8229600" cy="1295400"/>
          </a:xfrm>
          <a:prstGeom prst="rect">
            <a:avLst/>
          </a:prstGeom>
          <a:noFill/>
          <a:ln>
            <a:noFill/>
          </a:ln>
        </p:spPr>
        <p:txBody>
          <a:bodyPr lIns="91425" tIns="45700" rIns="91425" bIns="45700" anchor="ctr" anchorCtr="0">
            <a:noAutofit/>
          </a:bodyPr>
          <a:lstStyle/>
          <a:p>
            <a:pPr marL="0" marR="0" lvl="0" indent="0" rtl="0">
              <a:spcBef>
                <a:spcPts val="0"/>
              </a:spcBef>
              <a:buClr>
                <a:schemeClr val="dk2"/>
              </a:buClr>
              <a:buSzPct val="25000"/>
              <a:buFont typeface="Cambria"/>
              <a:buNone/>
            </a:pPr>
            <a:r>
              <a:rPr lang="en-US" sz="2800" dirty="0">
                <a:ea typeface="Cambria"/>
                <a:cs typeface="Cambria"/>
                <a:sym typeface="Cambria"/>
              </a:rPr>
              <a:t>Postpartum OCD</a:t>
            </a:r>
          </a:p>
        </p:txBody>
      </p:sp>
      <p:sp>
        <p:nvSpPr>
          <p:cNvPr id="149" name="Shape 149"/>
          <p:cNvSpPr txBox="1">
            <a:spLocks noGrp="1"/>
          </p:cNvSpPr>
          <p:nvPr>
            <p:ph idx="1"/>
          </p:nvPr>
        </p:nvSpPr>
        <p:spPr>
          <a:xfrm>
            <a:off x="457200" y="2209800"/>
            <a:ext cx="7619999" cy="44751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Font typeface="Calibri"/>
              <a:buNone/>
            </a:pPr>
            <a:r>
              <a:rPr lang="en-US" dirty="0" smtClean="0">
                <a:ea typeface="Calibri"/>
                <a:cs typeface="Calibri"/>
                <a:sym typeface="Calibri"/>
              </a:rPr>
              <a:t>Up to  3-5 % of newly postpartum women develop full blown symptoms</a:t>
            </a:r>
          </a:p>
          <a:p>
            <a:pPr marL="0" marR="0" lvl="0" indent="0" algn="l" rtl="0">
              <a:spcBef>
                <a:spcPts val="0"/>
              </a:spcBef>
              <a:buClr>
                <a:schemeClr val="accent1"/>
              </a:buClr>
              <a:buFont typeface="Calibri"/>
              <a:buNone/>
            </a:pPr>
            <a:endParaRPr lang="en-US" dirty="0">
              <a:ea typeface="Calibri"/>
              <a:cs typeface="Calibri"/>
              <a:sym typeface="Calibri"/>
            </a:endParaRPr>
          </a:p>
          <a:p>
            <a:pPr marL="0" marR="0" lvl="0" indent="0" algn="l" rtl="0">
              <a:spcBef>
                <a:spcPts val="0"/>
              </a:spcBef>
              <a:buClr>
                <a:schemeClr val="accent1"/>
              </a:buClr>
              <a:buFont typeface="Calibri"/>
              <a:buNone/>
            </a:pPr>
            <a:r>
              <a:rPr lang="en-US" dirty="0" smtClean="0">
                <a:ea typeface="Calibri"/>
                <a:cs typeface="Calibri"/>
                <a:sym typeface="Calibri"/>
              </a:rPr>
              <a:t>In one study, 90% of postpartum women reported mild, fleeting intrusive thoughts, less intense than but similar in content to thoughts reported by women with OCD</a:t>
            </a:r>
          </a:p>
          <a:p>
            <a:pPr marL="0" marR="0" lvl="0" indent="0" algn="l" rtl="0">
              <a:spcBef>
                <a:spcPts val="0"/>
              </a:spcBef>
              <a:buClr>
                <a:schemeClr val="accent1"/>
              </a:buClr>
              <a:buFont typeface="Calibri"/>
              <a:buNone/>
            </a:pPr>
            <a:endParaRPr lang="en-US" dirty="0">
              <a:ea typeface="Calibri"/>
              <a:cs typeface="Calibri"/>
              <a:sym typeface="Calibri"/>
            </a:endParaRPr>
          </a:p>
          <a:p>
            <a:pPr marL="0" marR="0" lvl="0" indent="0" algn="l" rtl="0">
              <a:spcBef>
                <a:spcPts val="0"/>
              </a:spcBef>
              <a:buClr>
                <a:schemeClr val="accent1"/>
              </a:buClr>
              <a:buFont typeface="Calibri"/>
              <a:buNone/>
            </a:pPr>
            <a:r>
              <a:rPr lang="en-US" dirty="0" smtClean="0">
                <a:ea typeface="Calibri"/>
                <a:cs typeface="Calibri"/>
                <a:sym typeface="Calibri"/>
              </a:rPr>
              <a:t>Pregnancy and childbirth are cited more often than other life events as triggers of OCD onset or exacerbation</a:t>
            </a:r>
          </a:p>
          <a:p>
            <a:pPr marL="0" marR="0" lvl="0" indent="0" algn="l" rtl="0">
              <a:spcBef>
                <a:spcPts val="0"/>
              </a:spcBef>
              <a:buClr>
                <a:schemeClr val="accent1"/>
              </a:buClr>
              <a:buFont typeface="Calibri"/>
              <a:buNone/>
            </a:pPr>
            <a:endParaRPr lang="en-US" sz="2000" dirty="0">
              <a:solidFill>
                <a:schemeClr val="dk1"/>
              </a:solidFill>
              <a:latin typeface="Calibri"/>
              <a:ea typeface="Calibri"/>
              <a:cs typeface="Calibri"/>
              <a:sym typeface="Calibri"/>
            </a:endParaRPr>
          </a:p>
          <a:p>
            <a:pPr marL="0" lvl="0" indent="0">
              <a:spcBef>
                <a:spcPts val="0"/>
              </a:spcBef>
              <a:buSzPct val="183333"/>
              <a:buNone/>
            </a:pPr>
            <a:endParaRPr lang="en-US" sz="1100" i="1" dirty="0" smtClean="0">
              <a:ea typeface="Calibri"/>
              <a:cs typeface="Calibri"/>
              <a:sym typeface="Calibri"/>
            </a:endParaRPr>
          </a:p>
          <a:p>
            <a:pPr marL="0" lvl="0" indent="0">
              <a:spcBef>
                <a:spcPts val="0"/>
              </a:spcBef>
              <a:buSzPct val="183333"/>
              <a:buNone/>
            </a:pPr>
            <a:endParaRPr lang="en-US" sz="1100" i="1" dirty="0">
              <a:ea typeface="Calibri"/>
              <a:cs typeface="Calibri"/>
              <a:sym typeface="Calibri"/>
            </a:endParaRPr>
          </a:p>
          <a:p>
            <a:pPr marL="0" lvl="0" indent="0">
              <a:spcBef>
                <a:spcPts val="0"/>
              </a:spcBef>
              <a:buSzPct val="183333"/>
              <a:buNone/>
            </a:pPr>
            <a:endParaRPr lang="en-US" sz="1100" i="1" dirty="0" smtClean="0">
              <a:ea typeface="Calibri"/>
              <a:cs typeface="Calibri"/>
              <a:sym typeface="Calibri"/>
            </a:endParaRPr>
          </a:p>
          <a:p>
            <a:pPr marL="0" lvl="0" indent="0">
              <a:spcBef>
                <a:spcPts val="0"/>
              </a:spcBef>
              <a:buSzPct val="183333"/>
              <a:buNone/>
            </a:pPr>
            <a:endParaRPr lang="en-US" sz="1100" i="1" dirty="0">
              <a:ea typeface="Calibri"/>
              <a:cs typeface="Calibri"/>
              <a:sym typeface="Calibri"/>
            </a:endParaRPr>
          </a:p>
          <a:p>
            <a:pPr marL="0" lvl="0" indent="0">
              <a:spcBef>
                <a:spcPts val="0"/>
              </a:spcBef>
              <a:buSzPct val="183333"/>
              <a:buNone/>
            </a:pPr>
            <a:r>
              <a:rPr lang="en-US" sz="1050" i="1" dirty="0" err="1" smtClean="0">
                <a:ea typeface="Calibri"/>
                <a:cs typeface="Calibri"/>
                <a:sym typeface="Calibri"/>
              </a:rPr>
              <a:t>Hudak</a:t>
            </a:r>
            <a:r>
              <a:rPr lang="en-US" sz="1050" i="1" dirty="0" smtClean="0">
                <a:ea typeface="Calibri"/>
                <a:cs typeface="Calibri"/>
                <a:sym typeface="Calibri"/>
              </a:rPr>
              <a:t> and Wisner (2012) American Journal of Psychiatry 169: 360-363; </a:t>
            </a:r>
            <a:r>
              <a:rPr lang="en-US" sz="1050" i="1" dirty="0" err="1" smtClean="0">
                <a:ea typeface="Calibri"/>
                <a:cs typeface="Calibri"/>
                <a:sym typeface="Calibri"/>
              </a:rPr>
              <a:t>Karsnitz</a:t>
            </a:r>
            <a:r>
              <a:rPr lang="en-US" sz="1050" i="1" dirty="0" smtClean="0">
                <a:ea typeface="Calibri"/>
                <a:cs typeface="Calibri"/>
                <a:sym typeface="Calibri"/>
              </a:rPr>
              <a:t> </a:t>
            </a:r>
            <a:r>
              <a:rPr lang="en-US" sz="1050" i="1" dirty="0">
                <a:ea typeface="Calibri"/>
                <a:cs typeface="Calibri"/>
                <a:sym typeface="Calibri"/>
              </a:rPr>
              <a:t>and Ward(2011) Journal of Midwifery and Women’s Health 56; </a:t>
            </a:r>
            <a:r>
              <a:rPr lang="en-US" sz="1050" i="1" dirty="0" smtClean="0">
                <a:ea typeface="Calibri"/>
                <a:cs typeface="Calibri"/>
                <a:sym typeface="Calibri"/>
              </a:rPr>
              <a:t>266-281; </a:t>
            </a:r>
            <a:r>
              <a:rPr lang="en-US" sz="1050" i="1" dirty="0" err="1" smtClean="0">
                <a:ea typeface="Calibri"/>
                <a:cs typeface="Calibri"/>
                <a:sym typeface="Calibri"/>
              </a:rPr>
              <a:t>Fairbrother</a:t>
            </a:r>
            <a:r>
              <a:rPr lang="en-US" sz="1050" i="1" dirty="0" smtClean="0">
                <a:ea typeface="Calibri"/>
                <a:cs typeface="Calibri"/>
                <a:sym typeface="Calibri"/>
              </a:rPr>
              <a:t> and Abramowitz (2007) </a:t>
            </a:r>
            <a:r>
              <a:rPr lang="en-US" sz="1050" i="1" dirty="0" err="1" smtClean="0">
                <a:ea typeface="Calibri"/>
                <a:cs typeface="Calibri"/>
                <a:sym typeface="Calibri"/>
              </a:rPr>
              <a:t>Behaviour</a:t>
            </a:r>
            <a:r>
              <a:rPr lang="en-US" sz="1050" i="1" dirty="0" smtClean="0">
                <a:ea typeface="Calibri"/>
                <a:cs typeface="Calibri"/>
                <a:sym typeface="Calibri"/>
              </a:rPr>
              <a:t> Research and Therapy 45: 2155-2163; www.postpartum.net</a:t>
            </a:r>
            <a:endParaRPr lang="en-US" sz="1050" i="1" dirty="0">
              <a:ea typeface="Calibri"/>
              <a:cs typeface="Calibri"/>
              <a:sym typeface="Calibri"/>
            </a:endParaRPr>
          </a:p>
          <a:p>
            <a:pPr marL="0" marR="0" lvl="0" indent="0" algn="l" rtl="0">
              <a:spcBef>
                <a:spcPts val="0"/>
              </a:spcBef>
              <a:buClr>
                <a:schemeClr val="accent1"/>
              </a:buClr>
              <a:buFont typeface="Calibri"/>
              <a:buNone/>
            </a:pPr>
            <a:endParaRPr lang="en-US" sz="2400" dirty="0" smtClean="0">
              <a:solidFill>
                <a:schemeClr val="dk1"/>
              </a:solidFill>
              <a:latin typeface="Calibri"/>
              <a:ea typeface="Calibri"/>
              <a:cs typeface="Calibri"/>
              <a:sym typeface="Calibri"/>
            </a:endParaRPr>
          </a:p>
          <a:p>
            <a:pPr marL="0" marR="0" lvl="0" indent="0" algn="l" rtl="0">
              <a:spcBef>
                <a:spcPts val="0"/>
              </a:spcBef>
              <a:buClr>
                <a:schemeClr val="accent1"/>
              </a:buClr>
              <a:buFont typeface="Calibri"/>
              <a:buNone/>
            </a:pPr>
            <a:endParaRPr lang="en-US" sz="2400" dirty="0">
              <a:solidFill>
                <a:schemeClr val="dk1"/>
              </a:solidFill>
              <a:latin typeface="Calibri"/>
              <a:ea typeface="Calibri"/>
              <a:cs typeface="Calibri"/>
              <a:sym typeface="Calibri"/>
            </a:endParaRPr>
          </a:p>
          <a:p>
            <a:pPr marL="0" marR="0" lvl="0" indent="0" algn="l" rtl="0">
              <a:spcBef>
                <a:spcPts val="0"/>
              </a:spcBef>
              <a:buClr>
                <a:schemeClr val="accent1"/>
              </a:buClr>
              <a:buFont typeface="Calibri"/>
              <a:buNone/>
            </a:pPr>
            <a:endParaRPr lang="en-US" sz="2400" dirty="0" smtClean="0">
              <a:solidFill>
                <a:schemeClr val="dk1"/>
              </a:solidFill>
              <a:latin typeface="Calibri"/>
              <a:ea typeface="Calibri"/>
              <a:cs typeface="Calibri"/>
              <a:sym typeface="Calibri"/>
            </a:endParaRPr>
          </a:p>
          <a:p>
            <a:pPr marL="0" marR="0" lvl="0" indent="0" algn="l" rtl="0">
              <a:spcBef>
                <a:spcPts val="0"/>
              </a:spcBef>
              <a:buClr>
                <a:schemeClr val="accent1"/>
              </a:buClr>
              <a:buFont typeface="Calibri"/>
              <a:buNone/>
            </a:pPr>
            <a:endParaRPr lang="en-US" sz="2400" dirty="0">
              <a:solidFill>
                <a:schemeClr val="dk1"/>
              </a:solidFill>
              <a:latin typeface="Calibri"/>
              <a:ea typeface="Calibri"/>
              <a:cs typeface="Calibri"/>
              <a:sym typeface="Calibri"/>
            </a:endParaRPr>
          </a:p>
          <a:p>
            <a:pPr marL="0" marR="0" lvl="0" indent="0" algn="l" rtl="0">
              <a:spcBef>
                <a:spcPts val="0"/>
              </a:spcBef>
              <a:buClr>
                <a:schemeClr val="accent1"/>
              </a:buClr>
              <a:buFont typeface="Calibri"/>
              <a:buNone/>
            </a:pPr>
            <a:endParaRPr lang="en-US" sz="2400" dirty="0" smtClean="0">
              <a:solidFill>
                <a:schemeClr val="dk1"/>
              </a:solidFill>
              <a:latin typeface="Calibri"/>
              <a:ea typeface="Calibri"/>
              <a:cs typeface="Calibri"/>
              <a:sym typeface="Calibri"/>
            </a:endParaRPr>
          </a:p>
          <a:p>
            <a:pPr marL="0" marR="0" lvl="0" indent="0" algn="l" rtl="0">
              <a:spcBef>
                <a:spcPts val="0"/>
              </a:spcBef>
              <a:buClr>
                <a:schemeClr val="accent1"/>
              </a:buClr>
              <a:buFont typeface="Calibri"/>
              <a:buNone/>
            </a:pPr>
            <a:endParaRPr lang="en-US" sz="2400" dirty="0">
              <a:solidFill>
                <a:schemeClr val="dk1"/>
              </a:solidFill>
              <a:latin typeface="Calibri"/>
              <a:ea typeface="Calibri"/>
              <a:cs typeface="Calibri"/>
              <a:sym typeface="Calibri"/>
            </a:endParaRPr>
          </a:p>
          <a:p>
            <a:pPr marL="0" marR="0" lvl="0" indent="0" algn="l" rtl="0">
              <a:spcBef>
                <a:spcPts val="0"/>
              </a:spcBef>
              <a:buClr>
                <a:schemeClr val="accent1"/>
              </a:buClr>
              <a:buFont typeface="Calibri"/>
              <a:buNone/>
            </a:pPr>
            <a:endParaRPr lang="en-US" sz="2400" dirty="0" smtClean="0">
              <a:solidFill>
                <a:schemeClr val="dk1"/>
              </a:solidFill>
              <a:latin typeface="Calibri"/>
              <a:ea typeface="Calibri"/>
              <a:cs typeface="Calibri"/>
              <a:sym typeface="Calibri"/>
            </a:endParaRPr>
          </a:p>
          <a:p>
            <a:pPr marL="0" marR="0" lvl="0" indent="0" algn="l" rtl="0">
              <a:spcBef>
                <a:spcPts val="0"/>
              </a:spcBef>
              <a:buClr>
                <a:schemeClr val="accent1"/>
              </a:buClr>
              <a:buFont typeface="Calibri"/>
              <a:buNone/>
            </a:pPr>
            <a:endParaRPr lang="en-US" sz="2400" dirty="0">
              <a:solidFill>
                <a:schemeClr val="dk1"/>
              </a:solidFill>
              <a:latin typeface="Calibri"/>
              <a:ea typeface="Calibri"/>
              <a:cs typeface="Calibri"/>
              <a:sym typeface="Calibri"/>
            </a:endParaRPr>
          </a:p>
          <a:p>
            <a:pPr marL="0" marR="0" lvl="0" indent="0" algn="l" rtl="0">
              <a:spcBef>
                <a:spcPts val="0"/>
              </a:spcBef>
              <a:buClr>
                <a:schemeClr val="accent1"/>
              </a:buClr>
              <a:buFont typeface="Calibri"/>
              <a:buNone/>
            </a:pPr>
            <a:endParaRPr lang="en-US" sz="2400" dirty="0" smtClean="0">
              <a:solidFill>
                <a:schemeClr val="dk1"/>
              </a:solidFill>
              <a:latin typeface="Calibri"/>
              <a:ea typeface="Calibri"/>
              <a:cs typeface="Calibri"/>
              <a:sym typeface="Calibri"/>
            </a:endParaRPr>
          </a:p>
          <a:p>
            <a:pPr marL="0" indent="0">
              <a:spcBef>
                <a:spcPts val="0"/>
              </a:spcBef>
              <a:buNone/>
            </a:pPr>
            <a:endParaRPr lang="en-US" sz="1200" i="1" dirty="0" smtClean="0">
              <a:solidFill>
                <a:schemeClr val="dk1"/>
              </a:solidFill>
              <a:ea typeface="Calibri"/>
              <a:cs typeface="Calibri"/>
              <a:sym typeface="Calibri"/>
            </a:endParaRPr>
          </a:p>
          <a:p>
            <a:pPr marL="0" indent="0">
              <a:spcBef>
                <a:spcPts val="0"/>
              </a:spcBef>
              <a:buNone/>
            </a:pPr>
            <a:endParaRPr lang="en-US" sz="1200" i="1" dirty="0">
              <a:solidFill>
                <a:schemeClr val="dk1"/>
              </a:solidFill>
              <a:ea typeface="Calibri"/>
              <a:cs typeface="Calibri"/>
              <a:sym typeface="Calibri"/>
            </a:endParaRPr>
          </a:p>
          <a:p>
            <a:pPr marL="0" indent="0">
              <a:spcBef>
                <a:spcPts val="0"/>
              </a:spcBef>
              <a:buNone/>
            </a:pPr>
            <a:r>
              <a:rPr lang="en-US" sz="1200" i="1" dirty="0" err="1" smtClean="0">
                <a:solidFill>
                  <a:schemeClr val="dk1"/>
                </a:solidFill>
                <a:ea typeface="Calibri"/>
                <a:cs typeface="Calibri"/>
                <a:sym typeface="Calibri"/>
              </a:rPr>
              <a:t>Karsnitz</a:t>
            </a:r>
            <a:r>
              <a:rPr lang="en-US" sz="1200" i="1" dirty="0" smtClean="0">
                <a:solidFill>
                  <a:schemeClr val="dk1"/>
                </a:solidFill>
                <a:ea typeface="Calibri"/>
                <a:cs typeface="Calibri"/>
                <a:sym typeface="Calibri"/>
              </a:rPr>
              <a:t> </a:t>
            </a:r>
            <a:r>
              <a:rPr lang="en-US" sz="1200" i="1" dirty="0">
                <a:solidFill>
                  <a:schemeClr val="dk1"/>
                </a:solidFill>
                <a:ea typeface="Calibri"/>
                <a:cs typeface="Calibri"/>
                <a:sym typeface="Calibri"/>
              </a:rPr>
              <a:t>and Ward(2011) Journal of Midwifery and Women’s Health 56; 266-281</a:t>
            </a:r>
          </a:p>
          <a:p>
            <a:pPr marL="0" marR="0" lvl="0" indent="0" algn="l" rtl="0">
              <a:spcBef>
                <a:spcPts val="0"/>
              </a:spcBef>
              <a:buClr>
                <a:schemeClr val="accent1"/>
              </a:buClr>
              <a:buFont typeface="Calibri"/>
              <a:buNone/>
            </a:pPr>
            <a:endParaRPr lang="en-US" sz="2400" dirty="0" smtClean="0">
              <a:solidFill>
                <a:schemeClr val="dk1"/>
              </a:solidFill>
              <a:latin typeface="Calibri"/>
              <a:ea typeface="Calibri"/>
              <a:cs typeface="Calibri"/>
              <a:sym typeface="Calibri"/>
            </a:endParaRPr>
          </a:p>
          <a:p>
            <a:pPr marL="0" marR="0" lvl="0" indent="0" algn="l" rtl="0">
              <a:spcBef>
                <a:spcPts val="0"/>
              </a:spcBef>
              <a:buClr>
                <a:schemeClr val="accent1"/>
              </a:buClr>
              <a:buFont typeface="Calibri"/>
              <a:buNone/>
            </a:pPr>
            <a:endParaRPr lang="en-US" sz="2400" dirty="0">
              <a:solidFill>
                <a:schemeClr val="dk1"/>
              </a:solidFill>
              <a:latin typeface="Calibri"/>
              <a:ea typeface="Calibri"/>
              <a:cs typeface="Calibri"/>
              <a:sym typeface="Calibri"/>
            </a:endParaRPr>
          </a:p>
          <a:p>
            <a:pPr marL="0" marR="0" lvl="0" indent="0" algn="l" rtl="0">
              <a:spcBef>
                <a:spcPts val="0"/>
              </a:spcBef>
              <a:buClr>
                <a:schemeClr val="accent1"/>
              </a:buClr>
              <a:buFont typeface="Calibri"/>
              <a:buNone/>
            </a:pPr>
            <a:endParaRPr sz="240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859104"/>
            <a:ext cx="1503096" cy="1503096"/>
          </a:xfrm>
          <a:prstGeom prst="rect">
            <a:avLst/>
          </a:prstGeom>
        </p:spPr>
      </p:pic>
    </p:spTree>
    <p:extLst>
      <p:ext uri="{BB962C8B-B14F-4D97-AF65-F5344CB8AC3E}">
        <p14:creationId xmlns:p14="http://schemas.microsoft.com/office/powerpoint/2010/main" val="272699128"/>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r>
              <a:rPr lang="en-US" sz="2800" dirty="0" smtClean="0">
                <a:latin typeface="+mn-lt"/>
              </a:rPr>
              <a:t>Case example: Anxious Bond</a:t>
            </a:r>
            <a:endParaRPr lang="en-US" sz="2800" dirty="0">
              <a:latin typeface="+mn-lt"/>
            </a:endParaRPr>
          </a:p>
        </p:txBody>
      </p:sp>
      <p:sp>
        <p:nvSpPr>
          <p:cNvPr id="3" name="Content Placeholder 2"/>
          <p:cNvSpPr>
            <a:spLocks noGrp="1"/>
          </p:cNvSpPr>
          <p:nvPr>
            <p:ph idx="1"/>
          </p:nvPr>
        </p:nvSpPr>
        <p:spPr>
          <a:xfrm>
            <a:off x="228600" y="1600200"/>
            <a:ext cx="8686800" cy="5181600"/>
          </a:xfrm>
        </p:spPr>
        <p:txBody>
          <a:bodyPr>
            <a:normAutofit/>
          </a:bodyPr>
          <a:lstStyle/>
          <a:p>
            <a:r>
              <a:rPr lang="en-US" sz="1200" dirty="0" smtClean="0"/>
              <a:t> 32 y/o MWF G8P2 ( 6 miscarriages) 16 y/o Daughter and 4 mo old son evaluated and scheduled for admission twice beginning in September. Did not follow through on either plan for admission 2/2  “I’m afraid to leave the baby in the nursery”.  Had not been apart from infant since his birth.</a:t>
            </a:r>
          </a:p>
          <a:p>
            <a:r>
              <a:rPr lang="en-US" sz="1200" dirty="0" smtClean="0"/>
              <a:t>Finally admitted in late November</a:t>
            </a:r>
          </a:p>
          <a:p>
            <a:r>
              <a:rPr lang="en-US" sz="1200" dirty="0" smtClean="0"/>
              <a:t>Chief complaint: “I’m not doing very well. I can’t function and I need more treatment” w/</a:t>
            </a:r>
            <a:r>
              <a:rPr lang="en-US" sz="1200" dirty="0" err="1" smtClean="0"/>
              <a:t>Dx</a:t>
            </a:r>
            <a:r>
              <a:rPr lang="en-US" sz="1200" dirty="0" smtClean="0"/>
              <a:t> OCD, R/O GAD, PD</a:t>
            </a:r>
          </a:p>
          <a:p>
            <a:pPr marL="0" indent="0">
              <a:buNone/>
            </a:pPr>
            <a:r>
              <a:rPr lang="en-US" sz="1200" b="1" dirty="0" smtClean="0"/>
              <a:t>On Admission</a:t>
            </a:r>
          </a:p>
          <a:p>
            <a:pPr marL="0" indent="0">
              <a:buNone/>
            </a:pPr>
            <a:r>
              <a:rPr lang="en-US" sz="1200" dirty="0" smtClean="0"/>
              <a:t>EPDS: 11/30</a:t>
            </a:r>
          </a:p>
          <a:p>
            <a:pPr marL="0" indent="0">
              <a:buNone/>
            </a:pPr>
            <a:r>
              <a:rPr lang="en-US" sz="1200" dirty="0" smtClean="0"/>
              <a:t>PBQ:  2</a:t>
            </a:r>
          </a:p>
          <a:p>
            <a:pPr marL="0" indent="0">
              <a:buNone/>
            </a:pPr>
            <a:r>
              <a:rPr lang="en-US" sz="1200" dirty="0" smtClean="0"/>
              <a:t>OCI:  24</a:t>
            </a:r>
          </a:p>
          <a:p>
            <a:r>
              <a:rPr lang="en-US" sz="1200" dirty="0" smtClean="0"/>
              <a:t>At time of admission noted awareness that she was impeding baby's development.</a:t>
            </a:r>
          </a:p>
          <a:p>
            <a:r>
              <a:rPr lang="en-US" sz="1200" dirty="0" smtClean="0"/>
              <a:t>Sx positive for: Chronic unrelenting anxiety, obsessive fears related to the baby’s health, well-being and viability.  Also need for order, organizing, cleaning related to baby. anxiety, panic, poor sleep, poor appetite, weight loss (size 12-6 since delivery), nightmares and inability to be apart from baby or let others hold, feed, or care for him, including husband or daughter.</a:t>
            </a:r>
          </a:p>
          <a:p>
            <a:r>
              <a:rPr lang="en-US" sz="1200" dirty="0" smtClean="0"/>
              <a:t>No evidence or h/o psychosis, mania, suicidality, PPD, or MDD, eating disorder</a:t>
            </a:r>
          </a:p>
          <a:p>
            <a:r>
              <a:rPr lang="en-US" sz="1200" dirty="0" smtClean="0"/>
              <a:t>Dropped out of HS. chronic home life (maternal psych illness and SUD, sexual abuse).  Delivered first baby @ age 16, FOB abusive. Pt made decision to “change my life”.  Moved in w/ family of best friend, obtained GED, steady employment, </a:t>
            </a:r>
            <a:r>
              <a:rPr lang="en-US" sz="1200" dirty="0"/>
              <a:t>m</a:t>
            </a:r>
            <a:r>
              <a:rPr lang="en-US" sz="1200" dirty="0" smtClean="0"/>
              <a:t>et husband and married X 3 years; husband described as “good, supportive”</a:t>
            </a:r>
          </a:p>
        </p:txBody>
      </p:sp>
    </p:spTree>
    <p:extLst>
      <p:ext uri="{BB962C8B-B14F-4D97-AF65-F5344CB8AC3E}">
        <p14:creationId xmlns:p14="http://schemas.microsoft.com/office/powerpoint/2010/main" val="2166987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72779"/>
            <a:ext cx="8382000" cy="5047536"/>
          </a:xfrm>
          <a:prstGeom prst="rect">
            <a:avLst/>
          </a:prstGeom>
        </p:spPr>
        <p:txBody>
          <a:bodyPr wrap="square">
            <a:spAutoFit/>
          </a:bodyPr>
          <a:lstStyle/>
          <a:p>
            <a:pPr lvl="0">
              <a:spcBef>
                <a:spcPct val="20000"/>
              </a:spcBef>
              <a:buClr>
                <a:srgbClr val="C66951"/>
              </a:buClr>
            </a:pPr>
            <a:endParaRPr lang="en-US" sz="1400" b="1" spc="150" dirty="0" smtClean="0">
              <a:solidFill>
                <a:srgbClr val="534949"/>
              </a:solidFill>
            </a:endParaRPr>
          </a:p>
          <a:p>
            <a:pPr lvl="0">
              <a:spcBef>
                <a:spcPct val="20000"/>
              </a:spcBef>
              <a:buClr>
                <a:srgbClr val="C66951"/>
              </a:buClr>
            </a:pPr>
            <a:endParaRPr lang="en-US" sz="1400" b="1" spc="150" dirty="0">
              <a:solidFill>
                <a:srgbClr val="534949"/>
              </a:solidFill>
            </a:endParaRPr>
          </a:p>
          <a:p>
            <a:pPr lvl="0">
              <a:spcBef>
                <a:spcPct val="20000"/>
              </a:spcBef>
              <a:buClr>
                <a:srgbClr val="C66951"/>
              </a:buClr>
            </a:pPr>
            <a:r>
              <a:rPr lang="en-US" sz="1400" b="1" spc="150" dirty="0" smtClean="0">
                <a:solidFill>
                  <a:srgbClr val="534949"/>
                </a:solidFill>
              </a:rPr>
              <a:t>Hospital </a:t>
            </a:r>
            <a:r>
              <a:rPr lang="en-US" sz="1400" b="1" spc="150" dirty="0">
                <a:solidFill>
                  <a:srgbClr val="534949"/>
                </a:solidFill>
              </a:rPr>
              <a:t>Course:  </a:t>
            </a:r>
          </a:p>
          <a:p>
            <a:pPr marL="274320" lvl="0" indent="-228600">
              <a:spcBef>
                <a:spcPct val="20000"/>
              </a:spcBef>
              <a:buClr>
                <a:srgbClr val="C66951"/>
              </a:buClr>
              <a:buFont typeface="Wingdings 2" pitchFamily="18" charset="2"/>
              <a:buChar char=""/>
            </a:pPr>
            <a:r>
              <a:rPr lang="en-US" sz="1400" spc="150" dirty="0">
                <a:solidFill>
                  <a:srgbClr val="534949"/>
                </a:solidFill>
              </a:rPr>
              <a:t>Attended 8/9 days. Daily group therapies,  relaxation/mindfulness training, 2 family meetings and individual therapy consisting of graduated exposures to separation from baby starting with letting baby sit on floor in front of her for one minute with time and space increases.  </a:t>
            </a:r>
          </a:p>
          <a:p>
            <a:pPr lvl="0">
              <a:spcBef>
                <a:spcPct val="20000"/>
              </a:spcBef>
              <a:buClr>
                <a:srgbClr val="C66951"/>
              </a:buClr>
            </a:pPr>
            <a:r>
              <a:rPr lang="en-US" sz="1400" b="1" spc="150" dirty="0">
                <a:solidFill>
                  <a:srgbClr val="534949"/>
                </a:solidFill>
              </a:rPr>
              <a:t>Pharmacotherapy: </a:t>
            </a:r>
          </a:p>
          <a:p>
            <a:pPr marL="274320" lvl="0" indent="-228600">
              <a:spcBef>
                <a:spcPct val="20000"/>
              </a:spcBef>
              <a:buClr>
                <a:srgbClr val="C66951"/>
              </a:buClr>
              <a:buFont typeface="Wingdings 2" pitchFamily="18" charset="2"/>
              <a:buChar char=""/>
            </a:pPr>
            <a:r>
              <a:rPr lang="en-US" sz="1400" b="1" spc="150" dirty="0">
                <a:solidFill>
                  <a:srgbClr val="534949"/>
                </a:solidFill>
              </a:rPr>
              <a:t> </a:t>
            </a:r>
            <a:r>
              <a:rPr lang="en-US" sz="1400" spc="150" dirty="0">
                <a:solidFill>
                  <a:srgbClr val="534949"/>
                </a:solidFill>
              </a:rPr>
              <a:t>Had been prescribed sertraline and lorazepam by OB but didn’t take 2/2 fear of addiction like family members.  Agreed </a:t>
            </a:r>
            <a:r>
              <a:rPr lang="en-US" sz="1400" spc="150" dirty="0" smtClean="0">
                <a:solidFill>
                  <a:srgbClr val="534949"/>
                </a:solidFill>
              </a:rPr>
              <a:t>to sleep aide 2/2 </a:t>
            </a:r>
            <a:r>
              <a:rPr lang="en-US" sz="1400" spc="150" dirty="0">
                <a:solidFill>
                  <a:srgbClr val="534949"/>
                </a:solidFill>
              </a:rPr>
              <a:t>“my wake up call” of forgetting to strap son into car seat and nodding of while driving d/t exhaustion. Improvement in sleep and obsessive/ruminative thinking pattern.  Also agreed to </a:t>
            </a:r>
            <a:r>
              <a:rPr lang="en-US" sz="1400" spc="150" dirty="0" smtClean="0">
                <a:solidFill>
                  <a:srgbClr val="534949"/>
                </a:solidFill>
              </a:rPr>
              <a:t>  benzodiazepine prn </a:t>
            </a:r>
            <a:r>
              <a:rPr lang="en-US" sz="1400" spc="150" dirty="0">
                <a:solidFill>
                  <a:srgbClr val="534949"/>
                </a:solidFill>
              </a:rPr>
              <a:t>anxiety/panic</a:t>
            </a:r>
          </a:p>
          <a:p>
            <a:pPr lvl="0">
              <a:spcBef>
                <a:spcPct val="20000"/>
              </a:spcBef>
              <a:buClr>
                <a:srgbClr val="C66951"/>
              </a:buClr>
            </a:pPr>
            <a:r>
              <a:rPr lang="en-US" sz="1400" b="1" spc="150" dirty="0">
                <a:solidFill>
                  <a:srgbClr val="534949"/>
                </a:solidFill>
              </a:rPr>
              <a:t>At Discharge </a:t>
            </a:r>
          </a:p>
          <a:p>
            <a:pPr lvl="0">
              <a:spcBef>
                <a:spcPct val="20000"/>
              </a:spcBef>
              <a:buClr>
                <a:srgbClr val="C66951"/>
              </a:buClr>
            </a:pPr>
            <a:r>
              <a:rPr lang="en-US" sz="1400" spc="150" dirty="0">
                <a:solidFill>
                  <a:srgbClr val="534949"/>
                </a:solidFill>
              </a:rPr>
              <a:t>EPDS: 6/30</a:t>
            </a:r>
          </a:p>
          <a:p>
            <a:pPr lvl="0">
              <a:spcBef>
                <a:spcPct val="20000"/>
              </a:spcBef>
              <a:buClr>
                <a:srgbClr val="C66951"/>
              </a:buClr>
            </a:pPr>
            <a:r>
              <a:rPr lang="en-US" sz="1400" spc="150" dirty="0">
                <a:solidFill>
                  <a:srgbClr val="534949"/>
                </a:solidFill>
              </a:rPr>
              <a:t> PBQ: 6 (scale 1 and 3  my baby cries too much and is easily comforted items). </a:t>
            </a:r>
          </a:p>
          <a:p>
            <a:pPr marL="274320" lvl="0" indent="-228600">
              <a:spcBef>
                <a:spcPct val="20000"/>
              </a:spcBef>
              <a:buClr>
                <a:srgbClr val="C66951"/>
              </a:buClr>
              <a:buFont typeface="Wingdings 2" pitchFamily="18" charset="2"/>
              <a:buChar char=""/>
            </a:pPr>
            <a:r>
              <a:rPr lang="en-US" sz="1400" spc="150" dirty="0">
                <a:solidFill>
                  <a:srgbClr val="534949"/>
                </a:solidFill>
              </a:rPr>
              <a:t>Able to leave baby in another room (nursery) and finally let husband hold baby. In final family session, husband tearful with gratitude “I can finally hold my son….”  pt mood “better” w/ decreased anxiety, rumination, intrusive thoughts and fears of harm coming to baby, compulsive behaviors related to infant, and improved insight</a:t>
            </a:r>
          </a:p>
          <a:p>
            <a:pPr marL="274320" lvl="0" indent="-228600">
              <a:spcBef>
                <a:spcPct val="20000"/>
              </a:spcBef>
              <a:buClr>
                <a:srgbClr val="C66951"/>
              </a:buClr>
              <a:buFont typeface="Wingdings 2" pitchFamily="18" charset="2"/>
              <a:buChar char=""/>
            </a:pPr>
            <a:r>
              <a:rPr lang="en-US" sz="1400" spc="150" dirty="0">
                <a:solidFill>
                  <a:srgbClr val="534949"/>
                </a:solidFill>
              </a:rPr>
              <a:t>Discharge </a:t>
            </a:r>
            <a:r>
              <a:rPr lang="en-US" sz="1400" spc="150" dirty="0" err="1">
                <a:solidFill>
                  <a:srgbClr val="534949"/>
                </a:solidFill>
              </a:rPr>
              <a:t>Dx</a:t>
            </a:r>
            <a:r>
              <a:rPr lang="en-US" sz="1400" spc="150" dirty="0">
                <a:solidFill>
                  <a:srgbClr val="534949"/>
                </a:solidFill>
              </a:rPr>
              <a:t>: OCD</a:t>
            </a:r>
          </a:p>
        </p:txBody>
      </p:sp>
    </p:spTree>
    <p:extLst>
      <p:ext uri="{BB962C8B-B14F-4D97-AF65-F5344CB8AC3E}">
        <p14:creationId xmlns:p14="http://schemas.microsoft.com/office/powerpoint/2010/main" val="4052026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a:xfrm>
            <a:off x="533400" y="76200"/>
            <a:ext cx="7772400" cy="1371600"/>
          </a:xfrm>
        </p:spPr>
        <p:txBody>
          <a:bodyPr/>
          <a:lstStyle/>
          <a:p>
            <a:r>
              <a:rPr lang="en-US" altLang="en-US" sz="2000" dirty="0">
                <a:solidFill>
                  <a:schemeClr val="bg1">
                    <a:lumMod val="95000"/>
                  </a:schemeClr>
                </a:solidFill>
              </a:rPr>
              <a:t>Pediatric Providers have </a:t>
            </a:r>
            <a:r>
              <a:rPr lang="en-US" altLang="en-US" sz="2000" dirty="0" smtClean="0">
                <a:solidFill>
                  <a:schemeClr val="bg1">
                    <a:lumMod val="95000"/>
                  </a:schemeClr>
                </a:solidFill>
              </a:rPr>
              <a:t>more </a:t>
            </a:r>
            <a:r>
              <a:rPr lang="en-US" altLang="en-US" sz="2000" dirty="0">
                <a:solidFill>
                  <a:schemeClr val="bg1">
                    <a:lumMod val="95000"/>
                  </a:schemeClr>
                </a:solidFill>
              </a:rPr>
              <a:t>frequent contact with mothers in the first postpartum year than any other health care provider</a:t>
            </a:r>
          </a:p>
        </p:txBody>
      </p:sp>
      <p:pic>
        <p:nvPicPr>
          <p:cNvPr id="156680" name="Picture 8" descr="MPj04071220000[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857500"/>
            <a:ext cx="4011655"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24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81000" y="609600"/>
            <a:ext cx="8305800" cy="762000"/>
          </a:xfrm>
        </p:spPr>
        <p:txBody>
          <a:bodyPr>
            <a:normAutofit fontScale="90000"/>
          </a:bodyPr>
          <a:lstStyle/>
          <a:p>
            <a:r>
              <a:rPr lang="en-US" altLang="en-US" sz="3100" dirty="0"/>
              <a:t>Objectives:</a:t>
            </a:r>
            <a:br>
              <a:rPr lang="en-US" altLang="en-US" sz="3100" dirty="0"/>
            </a:br>
            <a:r>
              <a:rPr lang="en-US" altLang="en-US" dirty="0">
                <a:latin typeface="Century Gothic" pitchFamily="34" charset="0"/>
              </a:rPr>
              <a:t> </a:t>
            </a:r>
            <a:endParaRPr lang="en-US" altLang="en-US" b="1" dirty="0"/>
          </a:p>
        </p:txBody>
      </p:sp>
      <p:sp>
        <p:nvSpPr>
          <p:cNvPr id="150531" name="Rectangle 3"/>
          <p:cNvSpPr>
            <a:spLocks noGrp="1" noChangeArrowheads="1"/>
          </p:cNvSpPr>
          <p:nvPr>
            <p:ph type="body" idx="1"/>
          </p:nvPr>
        </p:nvSpPr>
        <p:spPr>
          <a:xfrm>
            <a:off x="457200" y="1219200"/>
            <a:ext cx="8229600" cy="4906963"/>
          </a:xfrm>
        </p:spPr>
        <p:txBody>
          <a:bodyPr>
            <a:normAutofit/>
          </a:bodyPr>
          <a:lstStyle/>
          <a:p>
            <a:pPr lvl="1">
              <a:lnSpc>
                <a:spcPct val="90000"/>
              </a:lnSpc>
              <a:buFont typeface="Wingdings" panose="05000000000000000000" pitchFamily="2" charset="2"/>
              <a:buChar char="§"/>
            </a:pPr>
            <a:endParaRPr lang="en-US" altLang="en-US" sz="2400" dirty="0" smtClean="0"/>
          </a:p>
          <a:p>
            <a:pPr lvl="1">
              <a:lnSpc>
                <a:spcPct val="90000"/>
              </a:lnSpc>
              <a:buFont typeface="Wingdings" panose="05000000000000000000" pitchFamily="2" charset="2"/>
              <a:buChar char="§"/>
            </a:pPr>
            <a:endParaRPr lang="en-US" altLang="en-US" sz="2400" dirty="0"/>
          </a:p>
          <a:p>
            <a:pPr lvl="1">
              <a:lnSpc>
                <a:spcPct val="90000"/>
              </a:lnSpc>
              <a:buFont typeface="Wingdings" panose="05000000000000000000" pitchFamily="2" charset="2"/>
              <a:buChar char="§"/>
            </a:pPr>
            <a:r>
              <a:rPr lang="en-US" altLang="en-US" sz="2400" dirty="0" smtClean="0"/>
              <a:t>Describe prevalence, and onset of PPD and why pediatric providers are a ‘captive audience”</a:t>
            </a:r>
          </a:p>
          <a:p>
            <a:pPr lvl="1">
              <a:lnSpc>
                <a:spcPct val="90000"/>
              </a:lnSpc>
              <a:buFont typeface="Wingdings" panose="05000000000000000000" pitchFamily="2" charset="2"/>
              <a:buChar char="§"/>
            </a:pPr>
            <a:endParaRPr lang="en-US" altLang="en-US" sz="2400" dirty="0" smtClean="0"/>
          </a:p>
          <a:p>
            <a:pPr lvl="1">
              <a:lnSpc>
                <a:spcPct val="90000"/>
              </a:lnSpc>
              <a:buFont typeface="Wingdings" panose="05000000000000000000" pitchFamily="2" charset="2"/>
              <a:buChar char="§"/>
            </a:pPr>
            <a:r>
              <a:rPr lang="en-US" altLang="en-US" sz="2400" dirty="0" smtClean="0"/>
              <a:t>Describe barriers to recognition of PPD among pediatric providers from perspective of both mothers and providers</a:t>
            </a:r>
          </a:p>
          <a:p>
            <a:pPr lvl="1">
              <a:lnSpc>
                <a:spcPct val="90000"/>
              </a:lnSpc>
              <a:buFont typeface="Wingdings" panose="05000000000000000000" pitchFamily="2" charset="2"/>
              <a:buChar char="§"/>
            </a:pPr>
            <a:endParaRPr lang="en-US" altLang="en-US" sz="2400" dirty="0"/>
          </a:p>
          <a:p>
            <a:pPr lvl="1">
              <a:lnSpc>
                <a:spcPct val="90000"/>
              </a:lnSpc>
              <a:buFont typeface="Wingdings" panose="05000000000000000000" pitchFamily="2" charset="2"/>
              <a:buChar char="§"/>
            </a:pPr>
            <a:r>
              <a:rPr lang="en-US" altLang="en-US" sz="2400" dirty="0" smtClean="0"/>
              <a:t>Screening</a:t>
            </a:r>
          </a:p>
          <a:p>
            <a:pPr marL="457200" lvl="1" indent="0">
              <a:lnSpc>
                <a:spcPct val="90000"/>
              </a:lnSpc>
              <a:buNone/>
            </a:pPr>
            <a:endParaRPr lang="en-US" altLang="en-US" sz="2400" dirty="0" smtClean="0"/>
          </a:p>
          <a:p>
            <a:pPr marL="0" indent="0">
              <a:lnSpc>
                <a:spcPct val="90000"/>
              </a:lnSpc>
              <a:buNone/>
            </a:pPr>
            <a:endParaRPr lang="en-US" altLang="en-US" sz="2800" dirty="0"/>
          </a:p>
          <a:p>
            <a:pPr marL="990600" lvl="1" indent="-533400">
              <a:lnSpc>
                <a:spcPct val="90000"/>
              </a:lnSpc>
            </a:pPr>
            <a:endParaRPr lang="en-US" altLang="en-US" sz="2400" dirty="0"/>
          </a:p>
          <a:p>
            <a:pPr marL="609600" indent="-609600">
              <a:lnSpc>
                <a:spcPct val="90000"/>
              </a:lnSpc>
            </a:pPr>
            <a:endParaRPr lang="en-US" altLang="en-US" sz="2800" dirty="0"/>
          </a:p>
        </p:txBody>
      </p:sp>
    </p:spTree>
    <p:extLst>
      <p:ext uri="{BB962C8B-B14F-4D97-AF65-F5344CB8AC3E}">
        <p14:creationId xmlns:p14="http://schemas.microsoft.com/office/powerpoint/2010/main" val="3484486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04800" y="457200"/>
            <a:ext cx="4724400" cy="793750"/>
          </a:xfrm>
        </p:spPr>
        <p:txBody>
          <a:bodyPr/>
          <a:lstStyle/>
          <a:p>
            <a:r>
              <a:rPr lang="en-US" altLang="en-US" sz="2000" b="1" dirty="0">
                <a:latin typeface="+mn-lt"/>
              </a:rPr>
              <a:t>Rates of Psychiatric Admissions  following Childbirth:</a:t>
            </a:r>
          </a:p>
        </p:txBody>
      </p:sp>
      <p:graphicFrame>
        <p:nvGraphicFramePr>
          <p:cNvPr id="155651" name="Object 3"/>
          <p:cNvGraphicFramePr>
            <a:graphicFrameLocks noGrp="1" noChangeAspect="1"/>
          </p:cNvGraphicFramePr>
          <p:nvPr>
            <p:ph sz="half" idx="2"/>
          </p:nvPr>
        </p:nvGraphicFramePr>
        <p:xfrm>
          <a:off x="5103813" y="2139950"/>
          <a:ext cx="3805237" cy="4110038"/>
        </p:xfrm>
        <a:graphic>
          <a:graphicData uri="http://schemas.openxmlformats.org/presentationml/2006/ole">
            <mc:AlternateContent xmlns:mc="http://schemas.openxmlformats.org/markup-compatibility/2006">
              <mc:Choice xmlns:v="urn:schemas-microsoft-com:vml" Requires="v">
                <p:oleObj spid="_x0000_s1046" name="Chart" r:id="rId3" imgW="3809955" imgH="4114800" progId="MSGraph.Chart.8">
                  <p:embed followColorScheme="full"/>
                </p:oleObj>
              </mc:Choice>
              <mc:Fallback>
                <p:oleObj name="Chart" r:id="rId3" imgW="3809955" imgH="4114800" progId="MSGraph.Chart.8">
                  <p:embed followColorScheme="full"/>
                  <p:pic>
                    <p:nvPicPr>
                      <p:cNvPr id="0" name=""/>
                      <p:cNvPicPr>
                        <a:picLocks noChangeAspect="1" noChangeArrowheads="1"/>
                      </p:cNvPicPr>
                      <p:nvPr/>
                    </p:nvPicPr>
                    <p:blipFill>
                      <a:blip r:embed="rId4"/>
                      <a:srcRect/>
                      <a:stretch>
                        <a:fillRect/>
                      </a:stretch>
                    </p:blipFill>
                    <p:spPr bwMode="auto">
                      <a:xfrm>
                        <a:off x="5103813" y="2139950"/>
                        <a:ext cx="3805237" cy="4110038"/>
                      </a:xfrm>
                      <a:prstGeom prst="rect">
                        <a:avLst/>
                      </a:prstGeom>
                    </p:spPr>
                  </p:pic>
                </p:oleObj>
              </mc:Fallback>
            </mc:AlternateContent>
          </a:graphicData>
        </a:graphic>
      </p:graphicFrame>
      <p:pic>
        <p:nvPicPr>
          <p:cNvPr id="155652" name="Picture 4"/>
          <p:cNvPicPr>
            <a:picLocks noGrp="1" noChangeArrowheads="1"/>
          </p:cNvPicPr>
          <p:nvPr>
            <p:ph type="body" idx="4294967295"/>
          </p:nvPr>
        </p:nvPicPr>
        <p:blipFill>
          <a:blip r:embed="rId5">
            <a:extLst>
              <a:ext uri="{28A0092B-C50C-407E-A947-70E740481C1C}">
                <a14:useLocalDpi xmlns:a14="http://schemas.microsoft.com/office/drawing/2010/main" val="0"/>
              </a:ext>
            </a:extLst>
          </a:blip>
          <a:srcRect/>
          <a:stretch>
            <a:fillRect/>
          </a:stretch>
        </p:blipFill>
        <p:spPr>
          <a:xfrm>
            <a:off x="0" y="2133600"/>
            <a:ext cx="5027613" cy="4114800"/>
          </a:xfrm>
          <a:noFill/>
        </p:spPr>
      </p:pic>
      <p:graphicFrame>
        <p:nvGraphicFramePr>
          <p:cNvPr id="155653" name="Object 5"/>
          <p:cNvGraphicFramePr>
            <a:graphicFrameLocks noGrp="1" noChangeAspect="1"/>
          </p:cNvGraphicFramePr>
          <p:nvPr>
            <p:ph sz="half" idx="1"/>
          </p:nvPr>
        </p:nvGraphicFramePr>
        <p:xfrm>
          <a:off x="5181600" y="2438400"/>
          <a:ext cx="3792538" cy="4024313"/>
        </p:xfrm>
        <a:graphic>
          <a:graphicData uri="http://schemas.openxmlformats.org/presentationml/2006/ole">
            <mc:AlternateContent xmlns:mc="http://schemas.openxmlformats.org/markup-compatibility/2006">
              <mc:Choice xmlns:v="urn:schemas-microsoft-com:vml" Requires="v">
                <p:oleObj spid="_x0000_s1047" name="Chart" r:id="rId6" imgW="6096090" imgH="6467580" progId="MSGraph.Chart.8">
                  <p:embed followColorScheme="full"/>
                </p:oleObj>
              </mc:Choice>
              <mc:Fallback>
                <p:oleObj name="Chart" r:id="rId6" imgW="6096090" imgH="6467580" progId="MSGraph.Chart.8">
                  <p:embed followColorScheme="full"/>
                  <p:pic>
                    <p:nvPicPr>
                      <p:cNvPr id="0" name=""/>
                      <p:cNvPicPr>
                        <a:picLocks noGrp="1" noChangeAspect="1" noChangeArrowheads="1"/>
                      </p:cNvPicPr>
                      <p:nvPr/>
                    </p:nvPicPr>
                    <p:blipFill>
                      <a:blip r:embed="rId7"/>
                      <a:srcRect/>
                      <a:stretch>
                        <a:fillRect/>
                      </a:stretch>
                    </p:blipFill>
                    <p:spPr bwMode="auto">
                      <a:xfrm>
                        <a:off x="5181600" y="2438400"/>
                        <a:ext cx="3792538"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5654" name="Text Box 6"/>
          <p:cNvSpPr txBox="1">
            <a:spLocks noChangeArrowheads="1"/>
          </p:cNvSpPr>
          <p:nvPr/>
        </p:nvSpPr>
        <p:spPr bwMode="auto">
          <a:xfrm>
            <a:off x="5486400" y="609600"/>
            <a:ext cx="320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55655" name="Text Box 7"/>
          <p:cNvSpPr txBox="1">
            <a:spLocks noChangeArrowheads="1"/>
          </p:cNvSpPr>
          <p:nvPr/>
        </p:nvSpPr>
        <p:spPr bwMode="auto">
          <a:xfrm>
            <a:off x="5562600" y="609600"/>
            <a:ext cx="3200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solidFill>
                  <a:schemeClr val="bg1"/>
                </a:solidFill>
              </a:rPr>
              <a:t>Rates of Pediatric Visits following Childbirth:</a:t>
            </a:r>
          </a:p>
        </p:txBody>
      </p:sp>
    </p:spTree>
    <p:extLst>
      <p:ext uri="{BB962C8B-B14F-4D97-AF65-F5344CB8AC3E}">
        <p14:creationId xmlns:p14="http://schemas.microsoft.com/office/powerpoint/2010/main" val="2883648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rrowheads="1"/>
          </p:cNvSpPr>
          <p:nvPr>
            <p:ph type="title"/>
          </p:nvPr>
        </p:nvSpPr>
        <p:spPr/>
        <p:txBody>
          <a:bodyPr/>
          <a:lstStyle/>
          <a:p>
            <a:pPr fontAlgn="auto">
              <a:spcAft>
                <a:spcPts val="0"/>
              </a:spcAft>
              <a:defRPr/>
            </a:pPr>
            <a:r>
              <a:rPr lang="en-US" sz="2800" dirty="0" smtClean="0">
                <a:ea typeface="+mj-ea"/>
              </a:rPr>
              <a:t>Challenges in detection</a:t>
            </a:r>
            <a:endParaRPr lang="en-US" sz="2800" dirty="0">
              <a:ea typeface="+mj-ea"/>
            </a:endParaRPr>
          </a:p>
        </p:txBody>
      </p:sp>
      <p:sp>
        <p:nvSpPr>
          <p:cNvPr id="29699" name="Rectangle 3"/>
          <p:cNvSpPr>
            <a:spLocks noGrp="1" noChangeArrowheads="1"/>
          </p:cNvSpPr>
          <p:nvPr>
            <p:ph type="body" idx="1"/>
          </p:nvPr>
        </p:nvSpPr>
        <p:spPr/>
        <p:txBody>
          <a:bodyPr/>
          <a:lstStyle/>
          <a:p>
            <a:pPr>
              <a:spcAft>
                <a:spcPts val="1800"/>
              </a:spcAft>
            </a:pPr>
            <a:r>
              <a:rPr lang="en-US" dirty="0" smtClean="0"/>
              <a:t>Difficult to diagnose because pregnancy and infants cause changes in energy, sleep and appetite</a:t>
            </a:r>
          </a:p>
          <a:p>
            <a:pPr>
              <a:spcAft>
                <a:spcPts val="1800"/>
              </a:spcAft>
            </a:pPr>
            <a:r>
              <a:rPr lang="en-US" dirty="0" smtClean="0"/>
              <a:t>Many women assume they will “feel better” once the baby is born if they are pregnant</a:t>
            </a:r>
          </a:p>
          <a:p>
            <a:pPr>
              <a:spcAft>
                <a:spcPts val="1800"/>
              </a:spcAft>
            </a:pPr>
            <a:endParaRPr lang="en-US" sz="2400" dirty="0"/>
          </a:p>
          <a:p>
            <a:pPr>
              <a:spcAft>
                <a:spcPts val="1800"/>
              </a:spcAft>
            </a:pPr>
            <a:r>
              <a:rPr lang="en-US" sz="2400" dirty="0" smtClean="0"/>
              <a:t>What do you think?</a:t>
            </a:r>
          </a:p>
          <a:p>
            <a:pPr lvl="1">
              <a:spcAft>
                <a:spcPts val="1800"/>
              </a:spcAft>
            </a:pPr>
            <a:endParaRPr lang="en-US" sz="2400" dirty="0" smtClean="0"/>
          </a:p>
        </p:txBody>
      </p:sp>
    </p:spTree>
    <p:extLst>
      <p:ext uri="{BB962C8B-B14F-4D97-AF65-F5344CB8AC3E}">
        <p14:creationId xmlns:p14="http://schemas.microsoft.com/office/powerpoint/2010/main" val="3236484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533400"/>
            <a:ext cx="8229600" cy="762000"/>
          </a:xfrm>
          <a:prstGeom prst="rect">
            <a:avLst/>
          </a:prstGeom>
          <a:noFill/>
          <a:ln>
            <a:noFill/>
          </a:ln>
        </p:spPr>
        <p:txBody>
          <a:bodyPr lIns="91425" tIns="45700" rIns="91425" bIns="45700" anchor="ctr" anchorCtr="0">
            <a:noAutofit/>
          </a:bodyPr>
          <a:lstStyle/>
          <a:p>
            <a:pPr marL="0" marR="0" lvl="0" indent="0" rtl="0">
              <a:spcBef>
                <a:spcPts val="0"/>
              </a:spcBef>
              <a:buClr>
                <a:schemeClr val="dk2"/>
              </a:buClr>
              <a:buSzPct val="25000"/>
              <a:buFont typeface="Cambria"/>
              <a:buNone/>
            </a:pPr>
            <a:r>
              <a:rPr lang="en-US" sz="2800" b="0" i="0" u="none" strike="noStrike" cap="none" baseline="0" dirty="0" smtClean="0">
                <a:latin typeface="+mn-lt"/>
                <a:ea typeface="Cambria"/>
                <a:cs typeface="Cambria"/>
                <a:sym typeface="Cambria"/>
              </a:rPr>
              <a:t>STIGMA, SHAME, FEAR</a:t>
            </a:r>
            <a:endParaRPr lang="en-US" sz="2800" b="0" i="0" u="none" strike="noStrike" cap="none" baseline="0" dirty="0">
              <a:latin typeface="+mn-lt"/>
              <a:ea typeface="Cambria"/>
              <a:cs typeface="Cambria"/>
              <a:sym typeface="Cambria"/>
            </a:endParaRPr>
          </a:p>
        </p:txBody>
      </p:sp>
      <p:sp>
        <p:nvSpPr>
          <p:cNvPr id="95" name="Shape 95"/>
          <p:cNvSpPr txBox="1">
            <a:spLocks noGrp="1"/>
          </p:cNvSpPr>
          <p:nvPr>
            <p:ph idx="1"/>
          </p:nvPr>
        </p:nvSpPr>
        <p:spPr>
          <a:xfrm>
            <a:off x="381000" y="1828800"/>
            <a:ext cx="7619999" cy="4800600"/>
          </a:xfrm>
          <a:prstGeom prst="rect">
            <a:avLst/>
          </a:prstGeom>
          <a:noFill/>
          <a:ln>
            <a:noFill/>
          </a:ln>
        </p:spPr>
        <p:txBody>
          <a:bodyPr lIns="91425" tIns="45700" rIns="91425" bIns="45700" anchor="t" anchorCtr="0">
            <a:noAutofit/>
          </a:bodyPr>
          <a:lstStyle/>
          <a:p>
            <a:pPr marL="114300" marR="0" lvl="0" indent="0" algn="l" rtl="0">
              <a:lnSpc>
                <a:spcPct val="80000"/>
              </a:lnSpc>
              <a:spcBef>
                <a:spcPts val="0"/>
              </a:spcBef>
              <a:buClr>
                <a:schemeClr val="accent1"/>
              </a:buClr>
              <a:buSzPct val="100000"/>
              <a:buNone/>
            </a:pPr>
            <a:endParaRPr lang="en-US" sz="2000" dirty="0">
              <a:ea typeface="Calibri"/>
              <a:cs typeface="Calibri"/>
              <a:sym typeface="Calibri"/>
            </a:endParaRPr>
          </a:p>
          <a:p>
            <a:pPr marL="342900" marR="0" lvl="0" indent="-228600" algn="l" rtl="0">
              <a:lnSpc>
                <a:spcPct val="80000"/>
              </a:lnSpc>
              <a:spcBef>
                <a:spcPts val="0"/>
              </a:spcBef>
              <a:buClr>
                <a:schemeClr val="accent1"/>
              </a:buClr>
              <a:buSzPct val="100000"/>
              <a:buFont typeface="Calibri"/>
              <a:buChar char="•"/>
            </a:pPr>
            <a:endParaRPr lang="en-US" sz="2000" dirty="0">
              <a:ea typeface="Calibri"/>
              <a:cs typeface="Calibri"/>
              <a:sym typeface="Calibri"/>
            </a:endParaRPr>
          </a:p>
          <a:p>
            <a:pPr marL="342900" marR="0" lvl="0" indent="-228600" algn="l" rtl="0">
              <a:lnSpc>
                <a:spcPct val="80000"/>
              </a:lnSpc>
              <a:spcBef>
                <a:spcPts val="0"/>
              </a:spcBef>
              <a:buClr>
                <a:schemeClr val="accent1"/>
              </a:buClr>
              <a:buSzPct val="100000"/>
              <a:buFont typeface="Calibri"/>
              <a:buChar char="•"/>
            </a:pPr>
            <a:r>
              <a:rPr lang="en-US" sz="2000" b="0" i="0" u="none" strike="noStrike" cap="none" baseline="0" dirty="0" smtClean="0">
                <a:ea typeface="Calibri"/>
                <a:cs typeface="Calibri"/>
                <a:sym typeface="Calibri"/>
              </a:rPr>
              <a:t>Lack of access / knowledge</a:t>
            </a:r>
            <a:endParaRPr lang="en-US" sz="2000" dirty="0">
              <a:ea typeface="Calibri"/>
              <a:cs typeface="Calibri"/>
              <a:sym typeface="Calibri"/>
            </a:endParaRPr>
          </a:p>
          <a:p>
            <a:pPr marL="114300" marR="0" lvl="0" indent="0" algn="l" rtl="0">
              <a:lnSpc>
                <a:spcPct val="80000"/>
              </a:lnSpc>
              <a:spcBef>
                <a:spcPts val="0"/>
              </a:spcBef>
              <a:buClr>
                <a:schemeClr val="accent1"/>
              </a:buClr>
              <a:buSzPct val="100000"/>
              <a:buNone/>
            </a:pPr>
            <a:endParaRPr lang="en-US" sz="2000" b="0" i="0" u="none" strike="noStrike" cap="none" baseline="0" dirty="0">
              <a:ea typeface="Calibri"/>
              <a:cs typeface="Calibri"/>
              <a:sym typeface="Calibri"/>
            </a:endParaRPr>
          </a:p>
          <a:p>
            <a:pPr marL="342900" marR="0" lvl="0" indent="-228600" algn="l" rtl="0">
              <a:lnSpc>
                <a:spcPct val="80000"/>
              </a:lnSpc>
              <a:spcBef>
                <a:spcPts val="0"/>
              </a:spcBef>
              <a:buClr>
                <a:schemeClr val="accent1"/>
              </a:buClr>
              <a:buSzPct val="100000"/>
              <a:buFont typeface="Calibri"/>
              <a:buChar char="•"/>
            </a:pPr>
            <a:r>
              <a:rPr lang="en-US" sz="2000" dirty="0" smtClean="0">
                <a:ea typeface="Calibri"/>
                <a:cs typeface="Calibri"/>
                <a:sym typeface="Calibri"/>
              </a:rPr>
              <a:t>Media focus on catastrophic events</a:t>
            </a:r>
            <a:endParaRPr lang="en-US" sz="2000" b="0" i="0" u="none" strike="noStrike" cap="none" baseline="0" dirty="0" smtClean="0">
              <a:ea typeface="Calibri"/>
              <a:cs typeface="Calibri"/>
              <a:sym typeface="Calibri"/>
            </a:endParaRPr>
          </a:p>
          <a:p>
            <a:pPr marL="342900" marR="0" lvl="0" indent="-228600" algn="l" rtl="0">
              <a:lnSpc>
                <a:spcPct val="80000"/>
              </a:lnSpc>
              <a:spcBef>
                <a:spcPts val="0"/>
              </a:spcBef>
              <a:buClr>
                <a:schemeClr val="accent1"/>
              </a:buClr>
              <a:buSzPct val="100000"/>
              <a:buFont typeface="Calibri"/>
              <a:buChar char="•"/>
            </a:pPr>
            <a:endParaRPr lang="en-US" sz="2000" dirty="0">
              <a:ea typeface="Calibri"/>
              <a:cs typeface="Calibri"/>
              <a:sym typeface="Calibri"/>
            </a:endParaRPr>
          </a:p>
          <a:p>
            <a:pPr marL="342900" marR="0" lvl="0" indent="-228600" algn="l" rtl="0">
              <a:lnSpc>
                <a:spcPct val="80000"/>
              </a:lnSpc>
              <a:spcBef>
                <a:spcPts val="0"/>
              </a:spcBef>
              <a:buClr>
                <a:schemeClr val="accent1"/>
              </a:buClr>
              <a:buSzPct val="100000"/>
              <a:buFont typeface="Calibri"/>
              <a:buChar char="•"/>
            </a:pPr>
            <a:r>
              <a:rPr lang="en-US" sz="2000" b="0" i="0" u="none" strike="noStrike" cap="none" baseline="0" dirty="0" smtClean="0">
                <a:ea typeface="Calibri"/>
                <a:cs typeface="Calibri"/>
                <a:sym typeface="Calibri"/>
              </a:rPr>
              <a:t>Glorification </a:t>
            </a:r>
            <a:r>
              <a:rPr lang="en-US" sz="2000" b="0" i="0" u="none" strike="noStrike" cap="none" baseline="0" dirty="0">
                <a:ea typeface="Calibri"/>
                <a:cs typeface="Calibri"/>
                <a:sym typeface="Calibri"/>
              </a:rPr>
              <a:t>of </a:t>
            </a:r>
            <a:r>
              <a:rPr lang="en-US" sz="2000" b="0" i="0" u="none" strike="noStrike" cap="none" baseline="0" dirty="0" smtClean="0">
                <a:ea typeface="Calibri"/>
                <a:cs typeface="Calibri"/>
                <a:sym typeface="Calibri"/>
              </a:rPr>
              <a:t>motherhood</a:t>
            </a:r>
            <a:r>
              <a:rPr lang="en-US" sz="2000" b="0" i="0" u="none" strike="noStrike" cap="none" dirty="0" smtClean="0">
                <a:ea typeface="Calibri"/>
                <a:cs typeface="Calibri"/>
                <a:sym typeface="Calibri"/>
              </a:rPr>
              <a:t> and early motherhood</a:t>
            </a:r>
          </a:p>
          <a:p>
            <a:pPr marL="342900" marR="0" lvl="0" indent="-228600" algn="l" rtl="0">
              <a:lnSpc>
                <a:spcPct val="80000"/>
              </a:lnSpc>
              <a:spcBef>
                <a:spcPts val="0"/>
              </a:spcBef>
              <a:buClr>
                <a:schemeClr val="accent1"/>
              </a:buClr>
              <a:buSzPct val="100000"/>
              <a:buFont typeface="Calibri"/>
              <a:buChar char="•"/>
            </a:pPr>
            <a:endParaRPr lang="en-US" sz="2000" b="0" i="0" u="none" strike="noStrike" cap="none" baseline="0" dirty="0">
              <a:ea typeface="Calibri"/>
              <a:cs typeface="Calibri"/>
              <a:sym typeface="Calibri"/>
            </a:endParaRPr>
          </a:p>
          <a:p>
            <a:pPr marL="342900" marR="0" lvl="0" indent="-228600" algn="l" rtl="0">
              <a:lnSpc>
                <a:spcPct val="80000"/>
              </a:lnSpc>
              <a:spcBef>
                <a:spcPts val="0"/>
              </a:spcBef>
              <a:buClr>
                <a:schemeClr val="accent1"/>
              </a:buClr>
              <a:buSzPct val="100000"/>
              <a:buFont typeface="Calibri"/>
              <a:buChar char="•"/>
            </a:pPr>
            <a:r>
              <a:rPr lang="en-US" sz="2000" b="0" i="0" u="none" strike="noStrike" cap="none" baseline="0" dirty="0" smtClean="0">
                <a:ea typeface="Calibri"/>
                <a:cs typeface="Calibri"/>
                <a:sym typeface="Calibri"/>
              </a:rPr>
              <a:t>Common </a:t>
            </a:r>
            <a:r>
              <a:rPr lang="en-US" sz="2000" b="0" i="0" u="none" strike="noStrike" cap="none" baseline="0" dirty="0">
                <a:ea typeface="Calibri"/>
                <a:cs typeface="Calibri"/>
                <a:sym typeface="Calibri"/>
              </a:rPr>
              <a:t>symptoms are very frightening to </a:t>
            </a:r>
            <a:r>
              <a:rPr lang="en-US" sz="2000" b="0" i="0" u="none" strike="noStrike" cap="none" baseline="0" dirty="0" smtClean="0">
                <a:ea typeface="Calibri"/>
                <a:cs typeface="Calibri"/>
                <a:sym typeface="Calibri"/>
              </a:rPr>
              <a:t>women (</a:t>
            </a:r>
            <a:r>
              <a:rPr lang="en-US" sz="2000" dirty="0" err="1" smtClean="0">
                <a:ea typeface="Calibri"/>
                <a:cs typeface="Calibri"/>
                <a:sym typeface="Calibri"/>
              </a:rPr>
              <a:t>e.g</a:t>
            </a:r>
            <a:r>
              <a:rPr lang="en-US" sz="2000" dirty="0" smtClean="0">
                <a:ea typeface="Calibri"/>
                <a:cs typeface="Calibri"/>
                <a:sym typeface="Calibri"/>
              </a:rPr>
              <a:t> intrusive</a:t>
            </a:r>
            <a:r>
              <a:rPr lang="en-US" sz="2000" b="0" i="0" u="none" strike="noStrike" cap="none" dirty="0" smtClean="0">
                <a:ea typeface="Calibri"/>
                <a:cs typeface="Calibri"/>
                <a:sym typeface="Calibri"/>
              </a:rPr>
              <a:t> thoughts)</a:t>
            </a:r>
            <a:endParaRPr lang="en-US" sz="2000" dirty="0">
              <a:ea typeface="Calibri"/>
              <a:cs typeface="Calibri"/>
              <a:sym typeface="Calibri"/>
            </a:endParaRPr>
          </a:p>
          <a:p>
            <a:pPr marL="342900" marR="0" lvl="0" indent="-228600" algn="l" rtl="0">
              <a:lnSpc>
                <a:spcPct val="80000"/>
              </a:lnSpc>
              <a:spcBef>
                <a:spcPts val="0"/>
              </a:spcBef>
              <a:buClr>
                <a:schemeClr val="accent1"/>
              </a:buClr>
              <a:buSzPct val="100000"/>
              <a:buFont typeface="Calibri"/>
              <a:buChar char="•"/>
            </a:pPr>
            <a:endParaRPr lang="en-US" sz="2000" b="0" i="0" u="none" strike="noStrike" cap="none" baseline="0" dirty="0">
              <a:ea typeface="Calibri"/>
              <a:cs typeface="Calibri"/>
              <a:sym typeface="Calibri"/>
            </a:endParaRPr>
          </a:p>
          <a:p>
            <a:pPr marL="342900" marR="0" lvl="0" indent="-228600" algn="l" rtl="0">
              <a:lnSpc>
                <a:spcPct val="80000"/>
              </a:lnSpc>
              <a:spcBef>
                <a:spcPts val="0"/>
              </a:spcBef>
              <a:buClr>
                <a:schemeClr val="accent1"/>
              </a:buClr>
              <a:buSzPct val="100000"/>
              <a:buFont typeface="Calibri"/>
              <a:buChar char="•"/>
            </a:pPr>
            <a:r>
              <a:rPr lang="en-US" sz="2000" b="0" i="0" u="none" strike="noStrike" cap="none" baseline="0" dirty="0" smtClean="0">
                <a:ea typeface="Calibri"/>
                <a:cs typeface="Calibri"/>
                <a:sym typeface="Calibri"/>
              </a:rPr>
              <a:t>General </a:t>
            </a:r>
            <a:r>
              <a:rPr lang="en-US" sz="2000" b="0" i="0" u="none" strike="noStrike" cap="none" baseline="0" dirty="0">
                <a:ea typeface="Calibri"/>
                <a:cs typeface="Calibri"/>
                <a:sym typeface="Calibri"/>
              </a:rPr>
              <a:t>stigma of mental illness as something we </a:t>
            </a:r>
            <a:r>
              <a:rPr lang="en-US" sz="2000" b="0" i="0" u="none" strike="noStrike" cap="none" baseline="0" dirty="0" smtClean="0">
                <a:ea typeface="Calibri"/>
                <a:cs typeface="Calibri"/>
                <a:sym typeface="Calibri"/>
              </a:rPr>
              <a:t>do </a:t>
            </a:r>
            <a:r>
              <a:rPr lang="en-US" sz="2000" b="0" i="0" u="none" strike="noStrike" cap="none" baseline="0" dirty="0">
                <a:ea typeface="Calibri"/>
                <a:cs typeface="Calibri"/>
                <a:sym typeface="Calibri"/>
              </a:rPr>
              <a:t>to </a:t>
            </a:r>
            <a:r>
              <a:rPr lang="en-US" sz="2000" b="0" i="0" u="none" strike="noStrike" cap="none" baseline="0" dirty="0" smtClean="0">
                <a:ea typeface="Calibri"/>
                <a:cs typeface="Calibri"/>
                <a:sym typeface="Calibri"/>
              </a:rPr>
              <a:t>ourselves and can get ourselves out of</a:t>
            </a:r>
          </a:p>
          <a:p>
            <a:pPr marL="114300" marR="0" lvl="0" indent="0" algn="l" rtl="0">
              <a:lnSpc>
                <a:spcPct val="80000"/>
              </a:lnSpc>
              <a:spcBef>
                <a:spcPts val="0"/>
              </a:spcBef>
              <a:buClr>
                <a:schemeClr val="accent1"/>
              </a:buClr>
              <a:buSzPct val="100000"/>
              <a:buNone/>
            </a:pPr>
            <a:endParaRPr lang="en-US" sz="2000" dirty="0">
              <a:ea typeface="Calibri"/>
              <a:cs typeface="Calibri"/>
              <a:sym typeface="Calibri"/>
            </a:endParaRPr>
          </a:p>
          <a:p>
            <a:pPr marL="342900" marR="0" lvl="0" indent="-228600" algn="l" rtl="0">
              <a:lnSpc>
                <a:spcPct val="80000"/>
              </a:lnSpc>
              <a:spcBef>
                <a:spcPts val="0"/>
              </a:spcBef>
              <a:buClr>
                <a:schemeClr val="accent1"/>
              </a:buClr>
              <a:buSzPct val="100000"/>
              <a:buFont typeface="Calibri"/>
              <a:buChar char="•"/>
            </a:pPr>
            <a:r>
              <a:rPr lang="en-US" sz="2000" dirty="0" smtClean="0">
                <a:ea typeface="Calibri"/>
                <a:cs typeface="Calibri"/>
                <a:sym typeface="Calibri"/>
              </a:rPr>
              <a:t>Some cultural beliefs: “I don’t believe in it”</a:t>
            </a:r>
          </a:p>
          <a:p>
            <a:pPr marL="342900" marR="0" lvl="0" indent="-228600" algn="l" rtl="0">
              <a:lnSpc>
                <a:spcPct val="80000"/>
              </a:lnSpc>
              <a:spcBef>
                <a:spcPts val="0"/>
              </a:spcBef>
              <a:buClr>
                <a:schemeClr val="accent1"/>
              </a:buClr>
              <a:buSzPct val="100000"/>
              <a:buFont typeface="Calibri"/>
              <a:buChar char="•"/>
            </a:pPr>
            <a:endParaRPr lang="en-US" sz="2000" dirty="0">
              <a:ea typeface="Calibri"/>
              <a:cs typeface="Calibri"/>
              <a:sym typeface="Calibri"/>
            </a:endParaRPr>
          </a:p>
          <a:p>
            <a:pPr marL="406400" marR="0" lvl="1" indent="0" algn="l" rtl="0">
              <a:lnSpc>
                <a:spcPct val="80000"/>
              </a:lnSpc>
              <a:spcBef>
                <a:spcPts val="310"/>
              </a:spcBef>
              <a:buClr>
                <a:schemeClr val="accent2"/>
              </a:buClr>
              <a:buSzPct val="96875"/>
              <a:buNone/>
            </a:pPr>
            <a:endParaRPr lang="en-US" sz="2000" dirty="0">
              <a:solidFill>
                <a:schemeClr val="dk1"/>
              </a:solidFill>
              <a:ea typeface="Calibri"/>
              <a:cs typeface="Calibri"/>
              <a:sym typeface="Calibri"/>
            </a:endParaRPr>
          </a:p>
          <a:p>
            <a:pPr marL="406400" marR="0" lvl="1" indent="0" algn="l" rtl="0">
              <a:lnSpc>
                <a:spcPct val="80000"/>
              </a:lnSpc>
              <a:spcBef>
                <a:spcPts val="310"/>
              </a:spcBef>
              <a:buClr>
                <a:schemeClr val="accent2"/>
              </a:buClr>
              <a:buSzPct val="96875"/>
              <a:buNone/>
            </a:pPr>
            <a:endParaRPr lang="en-US" sz="1200" i="1" dirty="0" smtClean="0">
              <a:solidFill>
                <a:schemeClr val="dk1"/>
              </a:solidFill>
              <a:ea typeface="Calibri"/>
              <a:cs typeface="Calibri"/>
              <a:sym typeface="Calibri"/>
            </a:endParaRPr>
          </a:p>
          <a:p>
            <a:pPr marL="406400" marR="0" lvl="1" indent="0" algn="l" rtl="0">
              <a:lnSpc>
                <a:spcPct val="80000"/>
              </a:lnSpc>
              <a:spcBef>
                <a:spcPts val="310"/>
              </a:spcBef>
              <a:buClr>
                <a:schemeClr val="accent2"/>
              </a:buClr>
              <a:buSzPct val="96875"/>
              <a:buNone/>
            </a:pPr>
            <a:endParaRPr lang="en-US" sz="1200" i="1" dirty="0">
              <a:solidFill>
                <a:schemeClr val="dk1"/>
              </a:solidFill>
              <a:latin typeface="Calibri"/>
              <a:ea typeface="Calibri"/>
              <a:cs typeface="Calibri"/>
              <a:sym typeface="Calibri"/>
            </a:endParaRPr>
          </a:p>
          <a:p>
            <a:pPr marL="406400" marR="0" lvl="1" indent="0" algn="l" rtl="0">
              <a:lnSpc>
                <a:spcPct val="80000"/>
              </a:lnSpc>
              <a:spcBef>
                <a:spcPts val="310"/>
              </a:spcBef>
              <a:buClr>
                <a:schemeClr val="accent2"/>
              </a:buClr>
              <a:buSzPct val="96875"/>
              <a:buNone/>
            </a:pPr>
            <a:endParaRPr lang="en-US" sz="1200" i="1" dirty="0" smtClean="0">
              <a:solidFill>
                <a:schemeClr val="dk1"/>
              </a:solidFill>
              <a:latin typeface="Calibri"/>
              <a:ea typeface="Calibri"/>
              <a:cs typeface="Calibri"/>
              <a:sym typeface="Calibri"/>
            </a:endParaRPr>
          </a:p>
          <a:p>
            <a:pPr marL="406400" marR="0" lvl="1" indent="0" algn="l" rtl="0">
              <a:lnSpc>
                <a:spcPct val="80000"/>
              </a:lnSpc>
              <a:spcBef>
                <a:spcPts val="310"/>
              </a:spcBef>
              <a:buClr>
                <a:schemeClr val="accent2"/>
              </a:buClr>
              <a:buSzPct val="96875"/>
              <a:buNone/>
            </a:pPr>
            <a:endParaRPr lang="en-US" sz="1200" i="1" dirty="0">
              <a:solidFill>
                <a:schemeClr val="dk1"/>
              </a:solidFill>
              <a:latin typeface="Calibri"/>
              <a:ea typeface="Calibri"/>
              <a:cs typeface="Calibri"/>
              <a:sym typeface="Calibri"/>
            </a:endParaRPr>
          </a:p>
          <a:p>
            <a:pPr marL="406400" marR="0" lvl="1" indent="0" algn="l" rtl="0">
              <a:lnSpc>
                <a:spcPct val="80000"/>
              </a:lnSpc>
              <a:spcBef>
                <a:spcPts val="310"/>
              </a:spcBef>
              <a:buClr>
                <a:schemeClr val="accent2"/>
              </a:buClr>
              <a:buSzPct val="96875"/>
              <a:buNone/>
            </a:pPr>
            <a:endParaRPr lang="en-US" sz="1200" i="1" dirty="0" smtClean="0">
              <a:solidFill>
                <a:schemeClr val="dk1"/>
              </a:solidFill>
              <a:latin typeface="Calibri"/>
              <a:ea typeface="Calibri"/>
              <a:cs typeface="Calibri"/>
              <a:sym typeface="Calibri"/>
            </a:endParaRPr>
          </a:p>
          <a:p>
            <a:pPr marL="406400" marR="0" lvl="1" indent="0" algn="l" rtl="0">
              <a:lnSpc>
                <a:spcPct val="80000"/>
              </a:lnSpc>
              <a:spcBef>
                <a:spcPts val="310"/>
              </a:spcBef>
              <a:buClr>
                <a:schemeClr val="accent2"/>
              </a:buClr>
              <a:buSzPct val="96875"/>
              <a:buNone/>
            </a:pPr>
            <a:endParaRPr lang="en-US" sz="1200"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2407418"/>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457200" y="0"/>
            <a:ext cx="8229600" cy="1420813"/>
          </a:xfrm>
          <a:noFill/>
          <a:ln/>
        </p:spPr>
        <p:txBody>
          <a:bodyPr/>
          <a:lstStyle/>
          <a:p>
            <a:r>
              <a:rPr lang="en-US" sz="2800" dirty="0" smtClean="0">
                <a:effectLst/>
              </a:rPr>
              <a:t>Edinburgh Postnatal Depression Scale (EPDS)</a:t>
            </a:r>
          </a:p>
        </p:txBody>
      </p:sp>
      <p:sp>
        <p:nvSpPr>
          <p:cNvPr id="304131" name="Rectangle 3"/>
          <p:cNvSpPr>
            <a:spLocks noGrp="1" noChangeArrowheads="1"/>
          </p:cNvSpPr>
          <p:nvPr>
            <p:ph idx="1"/>
          </p:nvPr>
        </p:nvSpPr>
        <p:spPr>
          <a:xfrm>
            <a:off x="304800" y="1752600"/>
            <a:ext cx="8077200" cy="4800600"/>
          </a:xfrm>
          <a:noFill/>
          <a:ln/>
        </p:spPr>
        <p:txBody>
          <a:bodyPr>
            <a:normAutofit fontScale="92500" lnSpcReduction="20000"/>
          </a:bodyPr>
          <a:lstStyle/>
          <a:p>
            <a:pPr>
              <a:lnSpc>
                <a:spcPct val="80000"/>
              </a:lnSpc>
            </a:pPr>
            <a:r>
              <a:rPr lang="en-US" sz="1800" dirty="0" smtClean="0">
                <a:effectLst/>
              </a:rPr>
              <a:t>10 items and available in 23 language</a:t>
            </a:r>
          </a:p>
          <a:p>
            <a:pPr marL="45720" indent="0">
              <a:lnSpc>
                <a:spcPct val="80000"/>
              </a:lnSpc>
              <a:buNone/>
            </a:pPr>
            <a:endParaRPr lang="en-US" sz="1800" dirty="0" smtClean="0">
              <a:effectLst/>
            </a:endParaRPr>
          </a:p>
          <a:p>
            <a:pPr>
              <a:lnSpc>
                <a:spcPct val="80000"/>
              </a:lnSpc>
            </a:pPr>
            <a:r>
              <a:rPr lang="en-US" sz="1800" dirty="0" smtClean="0">
                <a:effectLst/>
              </a:rPr>
              <a:t>Easily administered and scored. Available on the Internet</a:t>
            </a:r>
          </a:p>
          <a:p>
            <a:pPr marL="45720" indent="0">
              <a:lnSpc>
                <a:spcPct val="80000"/>
              </a:lnSpc>
              <a:buNone/>
            </a:pPr>
            <a:endParaRPr lang="en-US" sz="1800" dirty="0" smtClean="0">
              <a:effectLst/>
            </a:endParaRPr>
          </a:p>
          <a:p>
            <a:pPr>
              <a:lnSpc>
                <a:spcPct val="80000"/>
              </a:lnSpc>
            </a:pPr>
            <a:r>
              <a:rPr lang="en-US" sz="1800" dirty="0" smtClean="0">
                <a:effectLst/>
              </a:rPr>
              <a:t>Validated for use with adolescents</a:t>
            </a:r>
          </a:p>
          <a:p>
            <a:pPr marL="45720" indent="0">
              <a:lnSpc>
                <a:spcPct val="80000"/>
              </a:lnSpc>
              <a:buNone/>
            </a:pPr>
            <a:endParaRPr lang="en-US" sz="1800" dirty="0" smtClean="0">
              <a:effectLst/>
            </a:endParaRPr>
          </a:p>
          <a:p>
            <a:pPr>
              <a:lnSpc>
                <a:spcPct val="80000"/>
              </a:lnSpc>
            </a:pPr>
            <a:r>
              <a:rPr lang="en-US" sz="1800" dirty="0" smtClean="0">
                <a:effectLst/>
              </a:rPr>
              <a:t>Valid screen for pregnant women</a:t>
            </a:r>
          </a:p>
          <a:p>
            <a:pPr>
              <a:lnSpc>
                <a:spcPct val="80000"/>
              </a:lnSpc>
            </a:pPr>
            <a:endParaRPr lang="en-US" sz="1800" dirty="0" smtClean="0">
              <a:effectLst/>
            </a:endParaRPr>
          </a:p>
          <a:p>
            <a:pPr>
              <a:lnSpc>
                <a:spcPct val="80000"/>
              </a:lnSpc>
            </a:pPr>
            <a:r>
              <a:rPr lang="en-US" sz="1800" dirty="0" smtClean="0">
                <a:effectLst/>
              </a:rPr>
              <a:t>High sensitivity  78%(identified correctly as depressed)</a:t>
            </a:r>
          </a:p>
          <a:p>
            <a:pPr>
              <a:lnSpc>
                <a:spcPct val="80000"/>
              </a:lnSpc>
            </a:pPr>
            <a:endParaRPr lang="en-US" sz="1800" dirty="0" smtClean="0">
              <a:effectLst/>
            </a:endParaRPr>
          </a:p>
          <a:p>
            <a:pPr>
              <a:lnSpc>
                <a:spcPct val="80000"/>
              </a:lnSpc>
            </a:pPr>
            <a:r>
              <a:rPr lang="en-US" sz="1800" dirty="0" smtClean="0">
                <a:effectLst/>
              </a:rPr>
              <a:t>High specificity 99% (identified correctly as non-depressed)</a:t>
            </a:r>
          </a:p>
          <a:p>
            <a:pPr>
              <a:lnSpc>
                <a:spcPct val="80000"/>
              </a:lnSpc>
            </a:pPr>
            <a:endParaRPr lang="en-US" sz="1800" dirty="0" smtClean="0">
              <a:effectLst/>
            </a:endParaRPr>
          </a:p>
          <a:p>
            <a:pPr>
              <a:lnSpc>
                <a:spcPct val="80000"/>
              </a:lnSpc>
            </a:pPr>
            <a:r>
              <a:rPr lang="en-US" sz="1800" dirty="0" smtClean="0">
                <a:effectLst/>
              </a:rPr>
              <a:t>Only stipulation is that Dr. Cox be cited as the author on copies administered</a:t>
            </a:r>
          </a:p>
          <a:p>
            <a:pPr marL="45720" indent="0">
              <a:lnSpc>
                <a:spcPct val="80000"/>
              </a:lnSpc>
              <a:buNone/>
            </a:pPr>
            <a:endParaRPr lang="en-US" sz="1800" dirty="0" smtClean="0">
              <a:effectLst/>
            </a:endParaRPr>
          </a:p>
          <a:p>
            <a:pPr>
              <a:lnSpc>
                <a:spcPct val="80000"/>
              </a:lnSpc>
            </a:pPr>
            <a:r>
              <a:rPr lang="en-US" sz="1800" dirty="0" smtClean="0">
                <a:effectLst/>
              </a:rPr>
              <a:t>Lower cutoff scores recommended for pregnant women(11 in 1</a:t>
            </a:r>
            <a:r>
              <a:rPr lang="en-US" sz="1800" baseline="30000" dirty="0" smtClean="0">
                <a:effectLst/>
              </a:rPr>
              <a:t>st</a:t>
            </a:r>
            <a:r>
              <a:rPr lang="en-US" sz="1800" dirty="0" smtClean="0">
                <a:effectLst/>
              </a:rPr>
              <a:t> tri., 10 in 2</a:t>
            </a:r>
            <a:r>
              <a:rPr lang="en-US" sz="1800" baseline="30000" dirty="0" smtClean="0">
                <a:effectLst/>
              </a:rPr>
              <a:t>nd</a:t>
            </a:r>
            <a:r>
              <a:rPr lang="en-US" sz="1800" dirty="0" smtClean="0">
                <a:effectLst/>
              </a:rPr>
              <a:t> &amp; 3</a:t>
            </a:r>
            <a:r>
              <a:rPr lang="en-US" sz="1800" baseline="30000" dirty="0" smtClean="0">
                <a:effectLst/>
              </a:rPr>
              <a:t>rd</a:t>
            </a:r>
            <a:r>
              <a:rPr lang="en-US" sz="1800" dirty="0" smtClean="0">
                <a:effectLst/>
              </a:rPr>
              <a:t>)</a:t>
            </a:r>
          </a:p>
          <a:p>
            <a:pPr>
              <a:lnSpc>
                <a:spcPct val="80000"/>
              </a:lnSpc>
              <a:buFont typeface="Wingdings" pitchFamily="2" charset="2"/>
              <a:buNone/>
            </a:pPr>
            <a:endParaRPr lang="en-US" sz="2400" dirty="0" smtClean="0">
              <a:effectLst/>
            </a:endParaRPr>
          </a:p>
          <a:p>
            <a:pPr>
              <a:lnSpc>
                <a:spcPct val="80000"/>
              </a:lnSpc>
              <a:buFont typeface="Wingdings" pitchFamily="2" charset="2"/>
              <a:buNone/>
            </a:pPr>
            <a:endParaRPr lang="en-US" sz="1200" i="1" dirty="0" smtClean="0">
              <a:effectLst/>
            </a:endParaRPr>
          </a:p>
          <a:p>
            <a:pPr>
              <a:lnSpc>
                <a:spcPct val="80000"/>
              </a:lnSpc>
              <a:buFont typeface="Wingdings" pitchFamily="2" charset="2"/>
              <a:buNone/>
            </a:pPr>
            <a:endParaRPr lang="en-US" sz="1200" i="1" dirty="0"/>
          </a:p>
          <a:p>
            <a:pPr>
              <a:lnSpc>
                <a:spcPct val="80000"/>
              </a:lnSpc>
              <a:buFont typeface="Wingdings" pitchFamily="2" charset="2"/>
              <a:buNone/>
            </a:pPr>
            <a:endParaRPr lang="en-US" sz="1200" i="1" dirty="0" smtClean="0">
              <a:effectLst/>
            </a:endParaRPr>
          </a:p>
          <a:p>
            <a:pPr>
              <a:lnSpc>
                <a:spcPct val="80000"/>
              </a:lnSpc>
              <a:buFont typeface="Wingdings" pitchFamily="2" charset="2"/>
              <a:buNone/>
            </a:pPr>
            <a:endParaRPr lang="en-US" sz="1200" i="1" dirty="0"/>
          </a:p>
          <a:p>
            <a:pPr>
              <a:lnSpc>
                <a:spcPct val="80000"/>
              </a:lnSpc>
              <a:buFont typeface="Wingdings" pitchFamily="2" charset="2"/>
              <a:buNone/>
            </a:pPr>
            <a:endParaRPr lang="en-US" sz="1200" i="1" dirty="0" smtClean="0">
              <a:effectLst/>
            </a:endParaRPr>
          </a:p>
          <a:p>
            <a:pPr>
              <a:lnSpc>
                <a:spcPct val="80000"/>
              </a:lnSpc>
              <a:buFont typeface="Wingdings" pitchFamily="2" charset="2"/>
              <a:buNone/>
            </a:pPr>
            <a:endParaRPr lang="en-US" sz="1200" i="1" dirty="0"/>
          </a:p>
          <a:p>
            <a:pPr>
              <a:lnSpc>
                <a:spcPct val="80000"/>
              </a:lnSpc>
              <a:buFont typeface="Wingdings" pitchFamily="2" charset="2"/>
              <a:buNone/>
            </a:pPr>
            <a:r>
              <a:rPr lang="en-US" sz="1200" i="1" dirty="0" err="1" smtClean="0">
                <a:effectLst/>
              </a:rPr>
              <a:t>Longsdon</a:t>
            </a:r>
            <a:r>
              <a:rPr lang="en-US" sz="1200" i="1" dirty="0" smtClean="0">
                <a:effectLst/>
              </a:rPr>
              <a:t> MC et al (2009) Archives of Women’s </a:t>
            </a:r>
            <a:r>
              <a:rPr lang="en-US" sz="1200" i="1" dirty="0" err="1" smtClean="0">
                <a:effectLst/>
              </a:rPr>
              <a:t>Mentl</a:t>
            </a:r>
            <a:r>
              <a:rPr lang="en-US" sz="1200" i="1" dirty="0" smtClean="0">
                <a:effectLst/>
              </a:rPr>
              <a:t> Health 12: 433-40</a:t>
            </a:r>
          </a:p>
          <a:p>
            <a:pPr>
              <a:lnSpc>
                <a:spcPct val="80000"/>
              </a:lnSpc>
              <a:buFont typeface="Wingdings" pitchFamily="2" charset="2"/>
              <a:buNone/>
            </a:pPr>
            <a:r>
              <a:rPr lang="en-US" sz="1200" i="1" dirty="0" err="1" smtClean="0">
                <a:effectLst/>
              </a:rPr>
              <a:t>Bergink</a:t>
            </a:r>
            <a:r>
              <a:rPr lang="en-US" sz="1200" i="1" dirty="0" smtClean="0">
                <a:effectLst/>
              </a:rPr>
              <a:t> V et al (2011) J Psychosom Res 70: 385-9 </a:t>
            </a:r>
          </a:p>
        </p:txBody>
      </p:sp>
    </p:spTree>
    <p:extLst>
      <p:ext uri="{BB962C8B-B14F-4D97-AF65-F5344CB8AC3E}">
        <p14:creationId xmlns:p14="http://schemas.microsoft.com/office/powerpoint/2010/main" val="2722523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458200" cy="3810000"/>
          </a:xfrm>
        </p:spPr>
        <p:txBody>
          <a:bodyPr>
            <a:normAutofit/>
          </a:bodyPr>
          <a:lstStyle/>
          <a:p>
            <a:endParaRPr lang="en-US" dirty="0" smtClean="0"/>
          </a:p>
          <a:p>
            <a:endParaRPr lang="en-US" dirty="0"/>
          </a:p>
          <a:p>
            <a:endParaRPr lang="en-US" dirty="0" smtClean="0"/>
          </a:p>
          <a:p>
            <a:r>
              <a:rPr lang="en-US" b="1" dirty="0" smtClean="0"/>
              <a:t>Screen at 1, 2,4 and 6 month well-baby visits </a:t>
            </a:r>
          </a:p>
          <a:p>
            <a:pPr marL="45720" indent="0">
              <a:buNone/>
            </a:pPr>
            <a:r>
              <a:rPr lang="en-US" b="1" dirty="0"/>
              <a:t> </a:t>
            </a:r>
            <a:r>
              <a:rPr lang="en-US" b="1" dirty="0" smtClean="0"/>
              <a:t>  using:</a:t>
            </a:r>
          </a:p>
          <a:p>
            <a:pPr lvl="0">
              <a:buClr>
                <a:srgbClr val="C66951"/>
              </a:buClr>
            </a:pPr>
            <a:endParaRPr lang="en-US" dirty="0">
              <a:solidFill>
                <a:srgbClr val="534949"/>
              </a:solidFill>
            </a:endParaRPr>
          </a:p>
          <a:p>
            <a:pPr lvl="0">
              <a:buClr>
                <a:srgbClr val="C66951"/>
              </a:buClr>
            </a:pPr>
            <a:r>
              <a:rPr lang="en-US" dirty="0" smtClean="0">
                <a:solidFill>
                  <a:srgbClr val="534949"/>
                </a:solidFill>
              </a:rPr>
              <a:t>EPDS</a:t>
            </a:r>
            <a:endParaRPr lang="en-US" dirty="0" smtClean="0"/>
          </a:p>
          <a:p>
            <a:r>
              <a:rPr lang="en-US" dirty="0" smtClean="0"/>
              <a:t> PHQ-2</a:t>
            </a:r>
          </a:p>
          <a:p>
            <a:pPr lvl="1"/>
            <a:r>
              <a:rPr lang="en-US" i="1" dirty="0" smtClean="0">
                <a:solidFill>
                  <a:schemeClr val="tx1"/>
                </a:solidFill>
              </a:rPr>
              <a:t>Have you felt down, depressed, or hopeless?</a:t>
            </a:r>
          </a:p>
          <a:p>
            <a:pPr lvl="1"/>
            <a:r>
              <a:rPr lang="en-US" i="1" dirty="0" smtClean="0">
                <a:solidFill>
                  <a:schemeClr val="tx1"/>
                </a:solidFill>
              </a:rPr>
              <a:t>Have you lost interest or pleasure in things</a:t>
            </a:r>
          </a:p>
        </p:txBody>
      </p:sp>
      <p:sp>
        <p:nvSpPr>
          <p:cNvPr id="3" name="Title 2"/>
          <p:cNvSpPr>
            <a:spLocks noGrp="1"/>
          </p:cNvSpPr>
          <p:nvPr>
            <p:ph type="title"/>
          </p:nvPr>
        </p:nvSpPr>
        <p:spPr>
          <a:xfrm>
            <a:off x="457200" y="609600"/>
            <a:ext cx="8229600" cy="990600"/>
          </a:xfrm>
        </p:spPr>
        <p:txBody>
          <a:bodyPr>
            <a:normAutofit/>
          </a:bodyPr>
          <a:lstStyle/>
          <a:p>
            <a:r>
              <a:rPr lang="en-US" sz="2800" dirty="0" smtClean="0"/>
              <a:t>AAP Position-October 2010</a:t>
            </a:r>
            <a:endParaRPr lang="en-US" sz="2800" dirty="0"/>
          </a:p>
        </p:txBody>
      </p:sp>
      <p:sp>
        <p:nvSpPr>
          <p:cNvPr id="4" name="TextBox 3"/>
          <p:cNvSpPr txBox="1"/>
          <p:nvPr/>
        </p:nvSpPr>
        <p:spPr>
          <a:xfrm>
            <a:off x="152400" y="6027768"/>
            <a:ext cx="4572000" cy="615553"/>
          </a:xfrm>
          <a:prstGeom prst="rect">
            <a:avLst/>
          </a:prstGeom>
          <a:noFill/>
        </p:spPr>
        <p:txBody>
          <a:bodyPr wrap="square" rtlCol="0">
            <a:spAutoFit/>
          </a:bodyPr>
          <a:lstStyle/>
          <a:p>
            <a:endParaRPr lang="en-US" sz="1100" i="1" dirty="0" smtClean="0"/>
          </a:p>
          <a:p>
            <a:endParaRPr lang="en-US" sz="1100" i="1" dirty="0"/>
          </a:p>
          <a:p>
            <a:r>
              <a:rPr lang="en-US" sz="1200" i="1" dirty="0" smtClean="0">
                <a:solidFill>
                  <a:schemeClr val="tx2"/>
                </a:solidFill>
              </a:rPr>
              <a:t>Earls M (2010) Pediatrics 126: 1032-1039</a:t>
            </a:r>
            <a:endParaRPr lang="en-US" sz="1200" i="1" dirty="0">
              <a:solidFill>
                <a:schemeClr val="tx2"/>
              </a:solidFill>
            </a:endParaRPr>
          </a:p>
        </p:txBody>
      </p:sp>
    </p:spTree>
    <p:extLst>
      <p:ext uri="{BB962C8B-B14F-4D97-AF65-F5344CB8AC3E}">
        <p14:creationId xmlns:p14="http://schemas.microsoft.com/office/powerpoint/2010/main" val="792281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“Screening pregnant and postpartum women for depression may reduce depressive symptoms in women with depression and reduce the prevalence of depression in a given population.”</a:t>
            </a:r>
            <a:endParaRPr lang="en-US" dirty="0"/>
          </a:p>
        </p:txBody>
      </p:sp>
      <p:sp>
        <p:nvSpPr>
          <p:cNvPr id="3" name="Title 2"/>
          <p:cNvSpPr>
            <a:spLocks noGrp="1"/>
          </p:cNvSpPr>
          <p:nvPr>
            <p:ph type="title"/>
          </p:nvPr>
        </p:nvSpPr>
        <p:spPr>
          <a:xfrm>
            <a:off x="457200" y="381000"/>
            <a:ext cx="8229600" cy="990600"/>
          </a:xfrm>
        </p:spPr>
        <p:txBody>
          <a:bodyPr>
            <a:normAutofit/>
          </a:bodyPr>
          <a:lstStyle/>
          <a:p>
            <a:r>
              <a:rPr lang="en-US" sz="2800" dirty="0" smtClean="0"/>
              <a:t>US  Preventive Services Task Force</a:t>
            </a:r>
            <a:br>
              <a:rPr lang="en-US" sz="2800" dirty="0" smtClean="0"/>
            </a:br>
            <a:r>
              <a:rPr lang="en-US" sz="2800" dirty="0" smtClean="0"/>
              <a:t>2016</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5029200"/>
            <a:ext cx="2771775" cy="8001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191000"/>
            <a:ext cx="3778770" cy="2514600"/>
          </a:xfrm>
          <a:prstGeom prst="rect">
            <a:avLst/>
          </a:prstGeom>
        </p:spPr>
      </p:pic>
    </p:spTree>
    <p:extLst>
      <p:ext uri="{BB962C8B-B14F-4D97-AF65-F5344CB8AC3E}">
        <p14:creationId xmlns:p14="http://schemas.microsoft.com/office/powerpoint/2010/main" val="2704834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985" name="Picture 1" descr="C1EB4B83"/>
          <p:cNvPicPr>
            <a:picLocks noChangeAspect="1" noChangeArrowheads="1"/>
          </p:cNvPicPr>
          <p:nvPr/>
        </p:nvPicPr>
        <p:blipFill>
          <a:blip r:embed="rId3"/>
          <a:srcRect/>
          <a:stretch>
            <a:fillRect/>
          </a:stretch>
        </p:blipFill>
        <p:spPr bwMode="auto">
          <a:xfrm>
            <a:off x="0" y="0"/>
            <a:ext cx="6740624" cy="6858000"/>
          </a:xfrm>
          <a:prstGeom prst="rect">
            <a:avLst/>
          </a:prstGeom>
          <a:noFill/>
        </p:spPr>
      </p:pic>
      <p:sp>
        <p:nvSpPr>
          <p:cNvPr id="3" name="TextBox 2"/>
          <p:cNvSpPr txBox="1"/>
          <p:nvPr/>
        </p:nvSpPr>
        <p:spPr>
          <a:xfrm>
            <a:off x="6629400" y="1330859"/>
            <a:ext cx="2233944" cy="2246769"/>
          </a:xfrm>
          <a:prstGeom prst="rect">
            <a:avLst/>
          </a:prstGeom>
          <a:noFill/>
        </p:spPr>
        <p:txBody>
          <a:bodyPr wrap="square" rtlCol="0">
            <a:spAutoFit/>
          </a:bodyPr>
          <a:lstStyle/>
          <a:p>
            <a:r>
              <a:rPr lang="en-US" sz="2800" dirty="0" smtClean="0"/>
              <a:t>Edinburgh Postnatal Depression Scale</a:t>
            </a:r>
          </a:p>
          <a:p>
            <a:r>
              <a:rPr lang="en-US" sz="2800" dirty="0" smtClean="0"/>
              <a:t>(EPDS)</a:t>
            </a:r>
            <a:endParaRPr lang="en-US" sz="2800" dirty="0"/>
          </a:p>
        </p:txBody>
      </p:sp>
    </p:spTree>
    <p:extLst>
      <p:ext uri="{BB962C8B-B14F-4D97-AF65-F5344CB8AC3E}">
        <p14:creationId xmlns:p14="http://schemas.microsoft.com/office/powerpoint/2010/main" val="369332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419600"/>
          </a:xfrm>
        </p:spPr>
        <p:txBody>
          <a:bodyPr>
            <a:normAutofit/>
          </a:bodyPr>
          <a:lstStyle/>
          <a:p>
            <a:pPr marL="45720" indent="0">
              <a:buNone/>
            </a:pPr>
            <a:endParaRPr lang="en-US" dirty="0"/>
          </a:p>
          <a:p>
            <a:pPr lvl="1"/>
            <a:r>
              <a:rPr lang="en-US" sz="2400" b="1" i="1" dirty="0" smtClean="0"/>
              <a:t>How are YOU doing?</a:t>
            </a:r>
          </a:p>
          <a:p>
            <a:pPr lvl="1"/>
            <a:r>
              <a:rPr lang="en-US" sz="2400" b="1" i="1" dirty="0" smtClean="0"/>
              <a:t>Are you feeling moodier than normal?</a:t>
            </a:r>
          </a:p>
          <a:p>
            <a:pPr lvl="1"/>
            <a:r>
              <a:rPr lang="en-US" sz="2400" b="1" i="1" dirty="0" smtClean="0"/>
              <a:t>Can you sleep when the baby sleeps?</a:t>
            </a:r>
          </a:p>
          <a:p>
            <a:pPr lvl="1"/>
            <a:r>
              <a:rPr lang="en-US" sz="2400" b="1" i="1" dirty="0" smtClean="0"/>
              <a:t>Even though everyone expects this to be a happy time, many women who have just had a baby feel sad, nervous, irritable or just “not themselves”.  Has this been your experience?</a:t>
            </a:r>
          </a:p>
        </p:txBody>
      </p:sp>
      <p:sp>
        <p:nvSpPr>
          <p:cNvPr id="2" name="Title 1"/>
          <p:cNvSpPr>
            <a:spLocks noGrp="1"/>
          </p:cNvSpPr>
          <p:nvPr>
            <p:ph type="title"/>
          </p:nvPr>
        </p:nvSpPr>
        <p:spPr>
          <a:xfrm>
            <a:off x="457200" y="457200"/>
            <a:ext cx="8229600" cy="1066800"/>
          </a:xfrm>
        </p:spPr>
        <p:txBody>
          <a:bodyPr>
            <a:normAutofit/>
          </a:bodyPr>
          <a:lstStyle/>
          <a:p>
            <a:r>
              <a:rPr lang="en-US" sz="2800" dirty="0" smtClean="0"/>
              <a:t>Screening: What to Ask</a:t>
            </a:r>
            <a:endParaRPr lang="en-US" sz="2800" dirty="0"/>
          </a:p>
        </p:txBody>
      </p:sp>
    </p:spTree>
    <p:extLst>
      <p:ext uri="{BB962C8B-B14F-4D97-AF65-F5344CB8AC3E}">
        <p14:creationId xmlns:p14="http://schemas.microsoft.com/office/powerpoint/2010/main" val="2911475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i="1" dirty="0" smtClean="0">
                <a:solidFill>
                  <a:schemeClr val="tx1"/>
                </a:solidFill>
              </a:rPr>
              <a:t>Tearfulness</a:t>
            </a:r>
          </a:p>
          <a:p>
            <a:r>
              <a:rPr lang="en-US" b="1" i="1" dirty="0" smtClean="0">
                <a:solidFill>
                  <a:schemeClr val="tx1"/>
                </a:solidFill>
              </a:rPr>
              <a:t>Appearing unusually tired</a:t>
            </a:r>
          </a:p>
          <a:p>
            <a:r>
              <a:rPr lang="en-US" b="1" i="1" dirty="0" smtClean="0">
                <a:solidFill>
                  <a:schemeClr val="tx1"/>
                </a:solidFill>
              </a:rPr>
              <a:t>Disheveled, poor hygiene</a:t>
            </a:r>
          </a:p>
          <a:p>
            <a:r>
              <a:rPr lang="en-US" b="1" i="1" dirty="0" smtClean="0">
                <a:solidFill>
                  <a:schemeClr val="tx1"/>
                </a:solidFill>
              </a:rPr>
              <a:t>Poor eye contact</a:t>
            </a:r>
          </a:p>
          <a:p>
            <a:r>
              <a:rPr lang="en-US" b="1" i="1" dirty="0" smtClean="0">
                <a:solidFill>
                  <a:schemeClr val="tx1"/>
                </a:solidFill>
              </a:rPr>
              <a:t>Irritability</a:t>
            </a:r>
          </a:p>
          <a:p>
            <a:r>
              <a:rPr lang="en-US" b="1" i="1" dirty="0" smtClean="0">
                <a:solidFill>
                  <a:schemeClr val="tx1"/>
                </a:solidFill>
              </a:rPr>
              <a:t>Discomfort holding/handling the baby</a:t>
            </a:r>
          </a:p>
          <a:p>
            <a:r>
              <a:rPr lang="en-US" b="1" i="1" dirty="0" smtClean="0">
                <a:solidFill>
                  <a:schemeClr val="tx1"/>
                </a:solidFill>
              </a:rPr>
              <a:t>Unwilling to let others hold or handle the baby</a:t>
            </a:r>
          </a:p>
          <a:p>
            <a:r>
              <a:rPr lang="en-US" b="1" i="1" dirty="0" smtClean="0">
                <a:solidFill>
                  <a:schemeClr val="tx1"/>
                </a:solidFill>
              </a:rPr>
              <a:t>Significant weight loss</a:t>
            </a:r>
          </a:p>
          <a:p>
            <a:r>
              <a:rPr lang="en-US" b="1" i="1" dirty="0" smtClean="0">
                <a:solidFill>
                  <a:schemeClr val="tx1"/>
                </a:solidFill>
              </a:rPr>
              <a:t>Excessive concern about the baby despite reassurance</a:t>
            </a:r>
          </a:p>
          <a:p>
            <a:endParaRPr lang="en-US" dirty="0">
              <a:solidFill>
                <a:schemeClr val="accent2"/>
              </a:solidFill>
            </a:endParaRPr>
          </a:p>
        </p:txBody>
      </p:sp>
      <p:sp>
        <p:nvSpPr>
          <p:cNvPr id="3" name="Title 2"/>
          <p:cNvSpPr>
            <a:spLocks noGrp="1"/>
          </p:cNvSpPr>
          <p:nvPr>
            <p:ph type="title"/>
          </p:nvPr>
        </p:nvSpPr>
        <p:spPr>
          <a:xfrm>
            <a:off x="457200" y="304800"/>
            <a:ext cx="8229600" cy="1143000"/>
          </a:xfrm>
        </p:spPr>
        <p:txBody>
          <a:bodyPr/>
          <a:lstStyle/>
          <a:p>
            <a:r>
              <a:rPr lang="en-US" sz="2800" dirty="0" smtClean="0"/>
              <a:t>Screening:  What to look for</a:t>
            </a:r>
            <a:endParaRPr lang="en-US" sz="2800" dirty="0"/>
          </a:p>
        </p:txBody>
      </p:sp>
    </p:spTree>
    <p:extLst>
      <p:ext uri="{BB962C8B-B14F-4D97-AF65-F5344CB8AC3E}">
        <p14:creationId xmlns:p14="http://schemas.microsoft.com/office/powerpoint/2010/main" val="3325526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a:xfrm>
            <a:off x="228600" y="609600"/>
            <a:ext cx="8458200" cy="685800"/>
          </a:xfrm>
        </p:spPr>
        <p:txBody>
          <a:bodyPr>
            <a:normAutofit/>
          </a:bodyPr>
          <a:lstStyle/>
          <a:p>
            <a:pPr fontAlgn="auto">
              <a:spcAft>
                <a:spcPts val="0"/>
              </a:spcAft>
              <a:defRPr/>
            </a:pPr>
            <a:r>
              <a:rPr lang="en-US" sz="2800" dirty="0" smtClean="0">
                <a:ea typeface="+mj-ea"/>
                <a:cs typeface="+mj-cs"/>
              </a:rPr>
              <a:t>The Good News: treatment works</a:t>
            </a:r>
          </a:p>
        </p:txBody>
      </p:sp>
      <p:sp>
        <p:nvSpPr>
          <p:cNvPr id="43011" name="Rectangle 3"/>
          <p:cNvSpPr>
            <a:spLocks noGrp="1" noChangeArrowheads="1"/>
          </p:cNvSpPr>
          <p:nvPr>
            <p:ph idx="1"/>
          </p:nvPr>
        </p:nvSpPr>
        <p:spPr/>
        <p:txBody>
          <a:bodyPr/>
          <a:lstStyle/>
          <a:p>
            <a:pPr>
              <a:spcAft>
                <a:spcPts val="3000"/>
              </a:spcAft>
              <a:buFont typeface="Wingdings 3" charset="0"/>
              <a:buNone/>
            </a:pPr>
            <a:r>
              <a:rPr lang="en-US" sz="2400" dirty="0">
                <a:solidFill>
                  <a:schemeClr val="tx1"/>
                </a:solidFill>
              </a:rPr>
              <a:t>Remission of maternal depression benefits children:</a:t>
            </a:r>
          </a:p>
          <a:p>
            <a:pPr lvl="1">
              <a:spcAft>
                <a:spcPts val="1800"/>
              </a:spcAft>
            </a:pPr>
            <a:r>
              <a:rPr lang="en-US" dirty="0"/>
              <a:t>151 mother-child pairs in STAR*D study</a:t>
            </a:r>
          </a:p>
          <a:p>
            <a:pPr lvl="1">
              <a:spcAft>
                <a:spcPts val="1800"/>
              </a:spcAft>
            </a:pPr>
            <a:r>
              <a:rPr lang="en-US" dirty="0"/>
              <a:t>Remission of maternal depression after 3 </a:t>
            </a:r>
            <a:r>
              <a:rPr lang="en-US" dirty="0" smtClean="0"/>
              <a:t>mos. </a:t>
            </a:r>
            <a:r>
              <a:rPr lang="en-US" dirty="0"/>
              <a:t>of treatment associated with significant reductions in </a:t>
            </a:r>
            <a:r>
              <a:rPr lang="en-US" dirty="0" smtClean="0"/>
              <a:t>children’s </a:t>
            </a:r>
            <a:r>
              <a:rPr lang="en-US" dirty="0"/>
              <a:t>depressive, anxiety and disruptive behavior disorders and symptoms</a:t>
            </a:r>
            <a:endParaRPr lang="en-US" sz="1000" dirty="0"/>
          </a:p>
        </p:txBody>
      </p:sp>
      <p:sp>
        <p:nvSpPr>
          <p:cNvPr id="43012" name="Text Box 4"/>
          <p:cNvSpPr txBox="1">
            <a:spLocks noChangeArrowheads="1"/>
          </p:cNvSpPr>
          <p:nvPr/>
        </p:nvSpPr>
        <p:spPr bwMode="auto">
          <a:xfrm rot="10800000" flipV="1">
            <a:off x="0" y="5315705"/>
            <a:ext cx="39624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charset="0"/>
                <a:ea typeface="ＭＳ Ｐゴシック" charset="0"/>
                <a:cs typeface="ＭＳ Ｐゴシック" charset="0"/>
              </a:defRPr>
            </a:lvl1pPr>
            <a:lvl2pPr marL="37931725" indent="-37474525">
              <a:defRPr>
                <a:solidFill>
                  <a:schemeClr val="tx1"/>
                </a:solidFill>
                <a:latin typeface="Lucida Sans Unicode" charset="0"/>
                <a:ea typeface="ＭＳ Ｐゴシック" charset="0"/>
              </a:defRPr>
            </a:lvl2pPr>
            <a:lvl3pPr>
              <a:defRPr>
                <a:solidFill>
                  <a:schemeClr val="tx1"/>
                </a:solidFill>
                <a:latin typeface="Lucida Sans Unicode" charset="0"/>
                <a:ea typeface="ＭＳ Ｐゴシック" charset="0"/>
              </a:defRPr>
            </a:lvl3pPr>
            <a:lvl4pPr>
              <a:defRPr>
                <a:solidFill>
                  <a:schemeClr val="tx1"/>
                </a:solidFill>
                <a:latin typeface="Lucida Sans Unicode" charset="0"/>
                <a:ea typeface="ＭＳ Ｐゴシック" charset="0"/>
              </a:defRPr>
            </a:lvl4pPr>
            <a:lvl5pPr>
              <a:defRPr>
                <a:solidFill>
                  <a:schemeClr val="tx1"/>
                </a:solidFill>
                <a:latin typeface="Lucida Sans Unicode" charset="0"/>
                <a:ea typeface="ＭＳ Ｐゴシック" charset="0"/>
              </a:defRPr>
            </a:lvl5pPr>
            <a:lvl6pPr marL="457200" fontAlgn="base">
              <a:spcBef>
                <a:spcPct val="0"/>
              </a:spcBef>
              <a:spcAft>
                <a:spcPct val="0"/>
              </a:spcAft>
              <a:defRPr>
                <a:solidFill>
                  <a:schemeClr val="tx1"/>
                </a:solidFill>
                <a:latin typeface="Lucida Sans Unicode" charset="0"/>
                <a:ea typeface="ＭＳ Ｐゴシック" charset="0"/>
              </a:defRPr>
            </a:lvl6pPr>
            <a:lvl7pPr marL="914400" fontAlgn="base">
              <a:spcBef>
                <a:spcPct val="0"/>
              </a:spcBef>
              <a:spcAft>
                <a:spcPct val="0"/>
              </a:spcAft>
              <a:defRPr>
                <a:solidFill>
                  <a:schemeClr val="tx1"/>
                </a:solidFill>
                <a:latin typeface="Lucida Sans Unicode" charset="0"/>
                <a:ea typeface="ＭＳ Ｐゴシック" charset="0"/>
              </a:defRPr>
            </a:lvl7pPr>
            <a:lvl8pPr marL="1371600" fontAlgn="base">
              <a:spcBef>
                <a:spcPct val="0"/>
              </a:spcBef>
              <a:spcAft>
                <a:spcPct val="0"/>
              </a:spcAft>
              <a:defRPr>
                <a:solidFill>
                  <a:schemeClr val="tx1"/>
                </a:solidFill>
                <a:latin typeface="Lucida Sans Unicode" charset="0"/>
                <a:ea typeface="ＭＳ Ｐゴシック" charset="0"/>
              </a:defRPr>
            </a:lvl8pPr>
            <a:lvl9pPr marL="1828800" fontAlgn="base">
              <a:spcBef>
                <a:spcPct val="0"/>
              </a:spcBef>
              <a:spcAft>
                <a:spcPct val="0"/>
              </a:spcAft>
              <a:defRPr>
                <a:solidFill>
                  <a:schemeClr val="tx1"/>
                </a:solidFill>
                <a:latin typeface="Lucida Sans Unicode" charset="0"/>
                <a:ea typeface="ＭＳ Ｐゴシック" charset="0"/>
              </a:defRPr>
            </a:lvl9pPr>
          </a:lstStyle>
          <a:p>
            <a:pPr>
              <a:spcBef>
                <a:spcPct val="50000"/>
              </a:spcBef>
            </a:pPr>
            <a:endParaRPr lang="en-US" sz="1100" dirty="0" smtClean="0">
              <a:solidFill>
                <a:schemeClr val="tx2"/>
              </a:solidFill>
              <a:latin typeface="+mn-lt"/>
            </a:endParaRPr>
          </a:p>
          <a:p>
            <a:pPr>
              <a:spcBef>
                <a:spcPct val="50000"/>
              </a:spcBef>
            </a:pPr>
            <a:endParaRPr lang="en-US" sz="1100" dirty="0">
              <a:solidFill>
                <a:schemeClr val="tx2"/>
              </a:solidFill>
              <a:latin typeface="+mn-lt"/>
            </a:endParaRPr>
          </a:p>
          <a:p>
            <a:pPr>
              <a:spcBef>
                <a:spcPct val="50000"/>
              </a:spcBef>
            </a:pPr>
            <a:endParaRPr lang="en-US" sz="1100" dirty="0" smtClean="0">
              <a:solidFill>
                <a:schemeClr val="tx2"/>
              </a:solidFill>
              <a:latin typeface="+mn-lt"/>
            </a:endParaRPr>
          </a:p>
          <a:p>
            <a:pPr>
              <a:spcBef>
                <a:spcPct val="50000"/>
              </a:spcBef>
            </a:pPr>
            <a:endParaRPr lang="en-US" sz="1400" dirty="0">
              <a:solidFill>
                <a:schemeClr val="tx2"/>
              </a:solidFill>
              <a:latin typeface="+mn-lt"/>
            </a:endParaRPr>
          </a:p>
          <a:p>
            <a:pPr>
              <a:spcBef>
                <a:spcPct val="50000"/>
              </a:spcBef>
            </a:pPr>
            <a:r>
              <a:rPr lang="en-US" sz="1400" dirty="0" smtClean="0">
                <a:solidFill>
                  <a:schemeClr val="tx2"/>
                </a:solidFill>
                <a:latin typeface="+mn-lt"/>
              </a:rPr>
              <a:t>    </a:t>
            </a:r>
            <a:r>
              <a:rPr lang="en-US" sz="1200" i="1" dirty="0" smtClean="0">
                <a:solidFill>
                  <a:schemeClr val="tx2"/>
                </a:solidFill>
                <a:latin typeface="+mn-lt"/>
              </a:rPr>
              <a:t>Weissman (2006); WHO (2008)</a:t>
            </a:r>
            <a:endParaRPr lang="en-US" sz="1200" i="1" dirty="0">
              <a:solidFill>
                <a:schemeClr val="tx2"/>
              </a:solidFill>
              <a:latin typeface="+mn-lt"/>
            </a:endParaRPr>
          </a:p>
        </p:txBody>
      </p:sp>
    </p:spTree>
    <p:extLst>
      <p:ext uri="{BB962C8B-B14F-4D97-AF65-F5344CB8AC3E}">
        <p14:creationId xmlns:p14="http://schemas.microsoft.com/office/powerpoint/2010/main" val="1059978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Peripartum Depression </a:t>
            </a:r>
            <a:endParaRPr lang="en-US" sz="2800" dirty="0"/>
          </a:p>
        </p:txBody>
      </p:sp>
      <p:sp>
        <p:nvSpPr>
          <p:cNvPr id="10" name="Content Placeholder 9"/>
          <p:cNvSpPr>
            <a:spLocks noGrp="1"/>
          </p:cNvSpPr>
          <p:nvPr>
            <p:ph idx="1"/>
          </p:nvPr>
        </p:nvSpPr>
        <p:spPr>
          <a:xfrm>
            <a:off x="381000" y="1828800"/>
            <a:ext cx="8407893" cy="4470769"/>
          </a:xfrm>
        </p:spPr>
        <p:txBody>
          <a:bodyPr>
            <a:normAutofit/>
          </a:bodyPr>
          <a:lstStyle/>
          <a:p>
            <a:r>
              <a:rPr lang="en-US" dirty="0" smtClean="0"/>
              <a:t>COMMON</a:t>
            </a:r>
          </a:p>
          <a:p>
            <a:pPr lvl="1"/>
            <a:r>
              <a:rPr lang="en-US" dirty="0" smtClean="0"/>
              <a:t>Depression is the </a:t>
            </a:r>
            <a:r>
              <a:rPr lang="en-US" dirty="0" smtClean="0">
                <a:solidFill>
                  <a:srgbClr val="000090"/>
                </a:solidFill>
              </a:rPr>
              <a:t>leading</a:t>
            </a:r>
            <a:r>
              <a:rPr lang="en-US" dirty="0" smtClean="0"/>
              <a:t> </a:t>
            </a:r>
            <a:r>
              <a:rPr lang="en-US" dirty="0"/>
              <a:t>cause of disease burden in women of childbearing age worldwide </a:t>
            </a:r>
            <a:r>
              <a:rPr lang="en-US" sz="1600" dirty="0"/>
              <a:t>(WHO 2001</a:t>
            </a:r>
            <a:r>
              <a:rPr lang="en-US" sz="1600" dirty="0" smtClean="0"/>
              <a:t>)</a:t>
            </a:r>
            <a:endParaRPr lang="en-US" sz="1600" dirty="0"/>
          </a:p>
          <a:p>
            <a:pPr lvl="1"/>
            <a:r>
              <a:rPr lang="en-US" dirty="0" smtClean="0"/>
              <a:t>Perinatal depression: 10-15% prevalence</a:t>
            </a:r>
            <a:endParaRPr lang="en-US" dirty="0"/>
          </a:p>
          <a:p>
            <a:pPr lvl="1"/>
            <a:r>
              <a:rPr lang="en-US" dirty="0" smtClean="0"/>
              <a:t>The </a:t>
            </a:r>
            <a:r>
              <a:rPr lang="en-US" i="1" dirty="0" smtClean="0">
                <a:solidFill>
                  <a:srgbClr val="000090"/>
                </a:solidFill>
              </a:rPr>
              <a:t>most common, unrecognized complication </a:t>
            </a:r>
            <a:r>
              <a:rPr lang="en-US" dirty="0" smtClean="0"/>
              <a:t>of the perinatal period </a:t>
            </a:r>
            <a:r>
              <a:rPr lang="en-US" sz="1600" dirty="0" smtClean="0"/>
              <a:t>(compare to 2-5% gestational diabetes)</a:t>
            </a:r>
            <a:r>
              <a:rPr lang="en-US" dirty="0"/>
              <a:t/>
            </a:r>
            <a:br>
              <a:rPr lang="en-US" dirty="0"/>
            </a:br>
            <a:endParaRPr lang="en-US" dirty="0" smtClean="0"/>
          </a:p>
          <a:p>
            <a:pPr>
              <a:buFont typeface="Wingdings" panose="05000000000000000000" pitchFamily="2" charset="2"/>
              <a:buChar char="§"/>
            </a:pPr>
            <a:r>
              <a:rPr lang="en-US" dirty="0" smtClean="0"/>
              <a:t>MORBID</a:t>
            </a:r>
          </a:p>
          <a:p>
            <a:pPr lvl="1"/>
            <a:r>
              <a:rPr lang="en-US" dirty="0" smtClean="0"/>
              <a:t>Devastating consequences for women, infants, and their families  </a:t>
            </a:r>
            <a:endParaRPr lang="en-US" dirty="0"/>
          </a:p>
          <a:p>
            <a:pPr marL="45720" indent="0">
              <a:buNone/>
            </a:pPr>
            <a:endParaRPr lang="en-US" dirty="0" smtClean="0"/>
          </a:p>
          <a:p>
            <a:r>
              <a:rPr lang="en-US" dirty="0" smtClean="0"/>
              <a:t>TREATABLE</a:t>
            </a:r>
          </a:p>
          <a:p>
            <a:pPr marL="45720" indent="0">
              <a:buNone/>
            </a:pPr>
            <a:endParaRPr lang="en-US" dirty="0"/>
          </a:p>
          <a:p>
            <a:endParaRPr lang="en-US" dirty="0"/>
          </a:p>
        </p:txBody>
      </p:sp>
      <p:sp>
        <p:nvSpPr>
          <p:cNvPr id="12" name="Rectangle 11"/>
          <p:cNvSpPr/>
          <p:nvPr/>
        </p:nvSpPr>
        <p:spPr>
          <a:xfrm rot="10800000" flipV="1">
            <a:off x="152400" y="5809838"/>
            <a:ext cx="6019800" cy="1164421"/>
          </a:xfrm>
          <a:prstGeom prst="rect">
            <a:avLst/>
          </a:prstGeom>
        </p:spPr>
        <p:txBody>
          <a:bodyPr wrap="square">
            <a:spAutoFit/>
          </a:bodyPr>
          <a:lstStyle/>
          <a:p>
            <a:pPr defTabSz="457200"/>
            <a:endParaRPr lang="en-US" sz="1100" dirty="0" smtClean="0">
              <a:solidFill>
                <a:srgbClr val="534949"/>
              </a:solidFill>
            </a:endParaRPr>
          </a:p>
          <a:p>
            <a:pPr defTabSz="457200"/>
            <a:endParaRPr lang="en-US" sz="1100" dirty="0">
              <a:solidFill>
                <a:srgbClr val="534949"/>
              </a:solidFill>
            </a:endParaRPr>
          </a:p>
          <a:p>
            <a:pPr defTabSz="457200"/>
            <a:endParaRPr lang="en-US" sz="1100" dirty="0" smtClean="0">
              <a:solidFill>
                <a:srgbClr val="534949"/>
              </a:solidFill>
            </a:endParaRPr>
          </a:p>
          <a:p>
            <a:pPr defTabSz="457200"/>
            <a:r>
              <a:rPr lang="en-US" sz="1100" i="1" dirty="0" err="1" smtClean="0">
                <a:solidFill>
                  <a:schemeClr val="tx2"/>
                </a:solidFill>
              </a:rPr>
              <a:t>Davalos</a:t>
            </a:r>
            <a:r>
              <a:rPr lang="en-US" sz="1100" i="1" dirty="0" smtClean="0">
                <a:solidFill>
                  <a:schemeClr val="tx2"/>
                </a:solidFill>
              </a:rPr>
              <a:t> </a:t>
            </a:r>
            <a:r>
              <a:rPr lang="en-US" sz="1100" i="1" dirty="0">
                <a:solidFill>
                  <a:schemeClr val="tx2"/>
                </a:solidFill>
              </a:rPr>
              <a:t>et al (2012) Arch Women Ment Health </a:t>
            </a:r>
            <a:r>
              <a:rPr lang="en-US" sz="1100" i="1" dirty="0" smtClean="0">
                <a:solidFill>
                  <a:schemeClr val="tx2"/>
                </a:solidFill>
              </a:rPr>
              <a:t>15:1-14</a:t>
            </a:r>
          </a:p>
          <a:p>
            <a:pPr defTabSz="457200"/>
            <a:r>
              <a:rPr lang="en-US" sz="1100" i="1" dirty="0" smtClean="0">
                <a:solidFill>
                  <a:schemeClr val="tx2"/>
                </a:solidFill>
              </a:rPr>
              <a:t>Gavin et al (2005) Obstetrics &amp; Gynecology: </a:t>
            </a:r>
            <a:r>
              <a:rPr lang="en-US" sz="1100" i="1" dirty="0" err="1" smtClean="0">
                <a:solidFill>
                  <a:schemeClr val="tx2"/>
                </a:solidFill>
              </a:rPr>
              <a:t>Gaynes</a:t>
            </a:r>
            <a:r>
              <a:rPr lang="en-US" sz="1100" i="1" dirty="0" smtClean="0">
                <a:solidFill>
                  <a:schemeClr val="tx2"/>
                </a:solidFill>
              </a:rPr>
              <a:t> et al (2005) AHRQ Systematic Review </a:t>
            </a:r>
          </a:p>
          <a:p>
            <a:pPr defTabSz="457200"/>
            <a:endParaRPr lang="en-US" sz="1100" i="1" baseline="30000" dirty="0">
              <a:solidFill>
                <a:schemeClr val="tx2"/>
              </a:solidFill>
            </a:endParaRPr>
          </a:p>
          <a:p>
            <a:pPr defTabSz="457200"/>
            <a:endParaRPr lang="en-US" sz="1100" baseline="30000" dirty="0">
              <a:solidFill>
                <a:srgbClr val="534949"/>
              </a:solidFill>
            </a:endParaRPr>
          </a:p>
        </p:txBody>
      </p:sp>
      <p:pic>
        <p:nvPicPr>
          <p:cNvPr id="7" name="Picture 6" descr="2255108_ori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837569"/>
            <a:ext cx="1826387" cy="1554480"/>
          </a:xfrm>
          <a:prstGeom prst="rect">
            <a:avLst/>
          </a:prstGeom>
        </p:spPr>
      </p:pic>
    </p:spTree>
    <p:extLst>
      <p:ext uri="{BB962C8B-B14F-4D97-AF65-F5344CB8AC3E}">
        <p14:creationId xmlns:p14="http://schemas.microsoft.com/office/powerpoint/2010/main" val="1020502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43800" cy="1143000"/>
          </a:xfrm>
        </p:spPr>
        <p:txBody>
          <a:bodyPr>
            <a:normAutofit/>
          </a:bodyPr>
          <a:lstStyle/>
          <a:p>
            <a:r>
              <a:rPr lang="en-US" sz="2800" dirty="0" smtClean="0"/>
              <a:t>Acknowledgements</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1801" y="1952625"/>
            <a:ext cx="6784848" cy="3810000"/>
          </a:xfrm>
        </p:spPr>
      </p:pic>
    </p:spTree>
    <p:extLst>
      <p:ext uri="{BB962C8B-B14F-4D97-AF65-F5344CB8AC3E}">
        <p14:creationId xmlns:p14="http://schemas.microsoft.com/office/powerpoint/2010/main" val="67186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05000"/>
            <a:ext cx="9144000" cy="4953000"/>
          </a:xfrm>
        </p:spPr>
        <p:txBody>
          <a:bodyPr>
            <a:normAutofit/>
          </a:bodyPr>
          <a:lstStyle/>
          <a:p>
            <a:r>
              <a:rPr lang="en-US" dirty="0" smtClean="0"/>
              <a:t>Postpartum Support International (PSI)</a:t>
            </a:r>
          </a:p>
          <a:p>
            <a:endParaRPr lang="en-US" dirty="0" smtClean="0"/>
          </a:p>
          <a:p>
            <a:r>
              <a:rPr lang="en-US" dirty="0"/>
              <a:t>Thomas Hale’s </a:t>
            </a:r>
            <a:r>
              <a:rPr lang="en-US" i="1" dirty="0"/>
              <a:t>Medications and Mother’s </a:t>
            </a:r>
            <a:r>
              <a:rPr lang="en-US" i="1" dirty="0" smtClean="0"/>
              <a:t>Milk </a:t>
            </a:r>
            <a:r>
              <a:rPr lang="en-US" sz="1400" i="1" dirty="0" smtClean="0"/>
              <a:t>(updated frequently)</a:t>
            </a:r>
            <a:endParaRPr lang="en-US" dirty="0" smtClean="0"/>
          </a:p>
          <a:p>
            <a:r>
              <a:rPr lang="en-US" dirty="0" smtClean="0">
                <a:solidFill>
                  <a:schemeClr val="tx1"/>
                </a:solidFill>
                <a:hlinkClick r:id="rId3"/>
              </a:rPr>
              <a:t>www.MedEdPPD.org</a:t>
            </a:r>
            <a:endParaRPr lang="en-US" dirty="0" smtClean="0">
              <a:solidFill>
                <a:schemeClr val="tx1"/>
              </a:solidFill>
            </a:endParaRPr>
          </a:p>
          <a:p>
            <a:r>
              <a:rPr lang="en-US" dirty="0" smtClean="0">
                <a:solidFill>
                  <a:schemeClr val="tx1"/>
                </a:solidFill>
                <a:hlinkClick r:id="rId4"/>
              </a:rPr>
              <a:t>www.perinatalmentalhealth.com</a:t>
            </a:r>
            <a:endParaRPr lang="en-US" dirty="0" smtClean="0">
              <a:solidFill>
                <a:schemeClr val="tx1"/>
              </a:solidFill>
            </a:endParaRPr>
          </a:p>
          <a:p>
            <a:r>
              <a:rPr lang="en-US" dirty="0" smtClean="0">
                <a:hlinkClick r:id="rId5"/>
              </a:rPr>
              <a:t>www.mothertobaby.org</a:t>
            </a:r>
            <a:r>
              <a:rPr lang="en-US" dirty="0" smtClean="0"/>
              <a:t> </a:t>
            </a:r>
            <a:endParaRPr lang="en-US" dirty="0" smtClean="0">
              <a:solidFill>
                <a:schemeClr val="tx1"/>
              </a:solidFill>
            </a:endParaRPr>
          </a:p>
          <a:p>
            <a:r>
              <a:rPr lang="en-US" dirty="0" err="1" smtClean="0"/>
              <a:t>LactMed</a:t>
            </a:r>
            <a:endParaRPr lang="en-US" dirty="0" smtClean="0"/>
          </a:p>
          <a:p>
            <a:endParaRPr lang="en-US" dirty="0" smtClean="0"/>
          </a:p>
          <a:p>
            <a:endParaRPr lang="en-US" dirty="0"/>
          </a:p>
          <a:p>
            <a:endParaRPr lang="en-US" dirty="0" smtClean="0"/>
          </a:p>
          <a:p>
            <a:pPr marL="109728" indent="0">
              <a:buNone/>
            </a:pPr>
            <a:r>
              <a:rPr lang="en-US" dirty="0" err="1" smtClean="0"/>
              <a:t>Motherisk</a:t>
            </a:r>
            <a:r>
              <a:rPr lang="en-US" dirty="0" smtClean="0"/>
              <a:t> </a:t>
            </a:r>
            <a:endParaRPr lang="en-US" dirty="0"/>
          </a:p>
          <a:p>
            <a:pPr lvl="1"/>
            <a:r>
              <a:rPr lang="en-US" dirty="0" smtClean="0">
                <a:hlinkClick r:id="rId6"/>
              </a:rPr>
              <a:t>www.motherisk.org</a:t>
            </a:r>
            <a:endParaRPr lang="en-US" dirty="0" smtClean="0"/>
          </a:p>
          <a:p>
            <a:pPr marL="365760" lvl="1" indent="0">
              <a:buNone/>
            </a:pPr>
            <a:endParaRPr lang="en-US" dirty="0"/>
          </a:p>
          <a:p>
            <a:endParaRPr lang="en-US" dirty="0"/>
          </a:p>
        </p:txBody>
      </p:sp>
      <p:sp>
        <p:nvSpPr>
          <p:cNvPr id="3" name="Title 2"/>
          <p:cNvSpPr>
            <a:spLocks noGrp="1"/>
          </p:cNvSpPr>
          <p:nvPr>
            <p:ph type="title"/>
          </p:nvPr>
        </p:nvSpPr>
        <p:spPr>
          <a:xfrm>
            <a:off x="457200" y="533400"/>
            <a:ext cx="8229600" cy="990600"/>
          </a:xfrm>
        </p:spPr>
        <p:txBody>
          <a:bodyPr/>
          <a:lstStyle/>
          <a:p>
            <a:r>
              <a:rPr lang="en-US" sz="2800" dirty="0" smtClean="0"/>
              <a:t>Helpful Resources </a:t>
            </a:r>
            <a:endParaRPr lang="en-US" sz="2800" dirty="0"/>
          </a:p>
        </p:txBody>
      </p:sp>
      <p:pic>
        <p:nvPicPr>
          <p:cNvPr id="4" name="Picture 3" descr="images-3.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9703" y="5442524"/>
            <a:ext cx="1767407" cy="676057"/>
          </a:xfrm>
          <a:prstGeom prst="rect">
            <a:avLst/>
          </a:prstGeom>
        </p:spPr>
      </p:pic>
      <p:pic>
        <p:nvPicPr>
          <p:cNvPr id="5" name="Picture 4" descr="Unknown-1.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0" y="5730240"/>
            <a:ext cx="1498600" cy="899160"/>
          </a:xfrm>
          <a:prstGeom prst="rect">
            <a:avLst/>
          </a:prstGeom>
        </p:spPr>
      </p:pic>
      <p:pic>
        <p:nvPicPr>
          <p:cNvPr id="6" name="Picture 5" descr="Unknown-2.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0000" y="1295400"/>
            <a:ext cx="1024944" cy="1076425"/>
          </a:xfrm>
          <a:prstGeom prst="rect">
            <a:avLst/>
          </a:prstGeom>
        </p:spPr>
      </p:pic>
      <p:pic>
        <p:nvPicPr>
          <p:cNvPr id="7" name="Picture 6" descr="lactmed.jpg"/>
          <p:cNvPicPr>
            <a:picLocks noChangeAspect="1"/>
          </p:cNvPicPr>
          <p:nvPr/>
        </p:nvPicPr>
        <p:blipFill>
          <a:blip r:embed="rId10"/>
          <a:stretch>
            <a:fillRect/>
          </a:stretch>
        </p:blipFill>
        <p:spPr>
          <a:xfrm>
            <a:off x="7162800" y="3425054"/>
            <a:ext cx="1752600" cy="1446504"/>
          </a:xfrm>
          <a:prstGeom prst="rect">
            <a:avLst/>
          </a:prstGeom>
        </p:spPr>
      </p:pic>
      <p:pic>
        <p:nvPicPr>
          <p:cNvPr id="307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4571999"/>
            <a:ext cx="7126287" cy="121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38148" y="3048000"/>
            <a:ext cx="1894452" cy="1856600"/>
          </a:xfrm>
          <a:prstGeom prst="rect">
            <a:avLst/>
          </a:prstGeom>
        </p:spPr>
      </p:pic>
    </p:spTree>
    <p:extLst>
      <p:ext uri="{BB962C8B-B14F-4D97-AF65-F5344CB8AC3E}">
        <p14:creationId xmlns:p14="http://schemas.microsoft.com/office/powerpoint/2010/main" val="1543783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6200"/>
          </a:xfrm>
        </p:spPr>
        <p:txBody>
          <a:bodyPr>
            <a:noAutofit/>
          </a:bodyPr>
          <a:lstStyle/>
          <a:p>
            <a:r>
              <a:rPr lang="en-US" sz="2800" dirty="0" smtClean="0"/>
              <a:t>Thank You &amp; Discussion</a:t>
            </a:r>
            <a:endParaRPr lang="en-US" sz="2800" dirty="0"/>
          </a:p>
        </p:txBody>
      </p:sp>
      <p:sp>
        <p:nvSpPr>
          <p:cNvPr id="3" name="TextBox 2"/>
          <p:cNvSpPr txBox="1"/>
          <p:nvPr/>
        </p:nvSpPr>
        <p:spPr>
          <a:xfrm>
            <a:off x="152400" y="5638800"/>
            <a:ext cx="3352801" cy="1200329"/>
          </a:xfrm>
          <a:prstGeom prst="rect">
            <a:avLst/>
          </a:prstGeom>
          <a:noFill/>
        </p:spPr>
        <p:txBody>
          <a:bodyPr wrap="square" rtlCol="0">
            <a:spAutoFit/>
          </a:bodyPr>
          <a:lstStyle/>
          <a:p>
            <a:endParaRPr lang="en-US" dirty="0" smtClean="0">
              <a:hlinkClick r:id="rId2"/>
            </a:endParaRPr>
          </a:p>
          <a:p>
            <a:r>
              <a:rPr lang="en-US" dirty="0" smtClean="0">
                <a:hlinkClick r:id="rId2"/>
              </a:rPr>
              <a:t>Margaret_Howard@brown.edu</a:t>
            </a:r>
            <a:endParaRPr lang="en-US" dirty="0" smtClean="0"/>
          </a:p>
          <a:p>
            <a:r>
              <a:rPr lang="en-US" dirty="0" smtClean="0">
                <a:hlinkClick r:id="rId3"/>
              </a:rPr>
              <a:t>MHoward@wihri.org</a:t>
            </a:r>
            <a:endParaRPr lang="en-US" dirty="0" smtClean="0"/>
          </a:p>
          <a:p>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729353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47800"/>
            <a:ext cx="8936037" cy="5181600"/>
          </a:xfrm>
        </p:spPr>
        <p:txBody>
          <a:bodyPr>
            <a:normAutofit lnSpcReduction="10000"/>
          </a:bodyPr>
          <a:lstStyle/>
          <a:p>
            <a:endParaRPr lang="en-US" dirty="0" smtClean="0"/>
          </a:p>
          <a:p>
            <a:r>
              <a:rPr lang="en-US" sz="2400" u="sng" dirty="0" smtClean="0"/>
              <a:t>DSM 5  Major Depressive Disorder</a:t>
            </a:r>
          </a:p>
          <a:p>
            <a:pPr lvl="1"/>
            <a:r>
              <a:rPr lang="en-US" dirty="0" smtClean="0"/>
              <a:t>Five or more of the following sx every day during the same 2 week period.</a:t>
            </a:r>
          </a:p>
          <a:p>
            <a:pPr lvl="1"/>
            <a:r>
              <a:rPr lang="en-US" dirty="0" smtClean="0"/>
              <a:t>Depressed mood most or all of day (sad, empty, hopeless, tearful)</a:t>
            </a:r>
          </a:p>
          <a:p>
            <a:pPr lvl="1"/>
            <a:r>
              <a:rPr lang="en-US" dirty="0" smtClean="0"/>
              <a:t>Loss of pleasure and/or interest in normally pleasurable activities</a:t>
            </a:r>
          </a:p>
          <a:p>
            <a:pPr lvl="1"/>
            <a:r>
              <a:rPr lang="en-US" dirty="0" smtClean="0"/>
              <a:t>Weight loss or gain</a:t>
            </a:r>
          </a:p>
          <a:p>
            <a:pPr lvl="1"/>
            <a:r>
              <a:rPr lang="en-US" dirty="0" smtClean="0"/>
              <a:t>Sleeping too much or too little</a:t>
            </a:r>
          </a:p>
          <a:p>
            <a:pPr lvl="1"/>
            <a:r>
              <a:rPr lang="en-US" dirty="0" smtClean="0"/>
              <a:t>Fatigue, low energy</a:t>
            </a:r>
          </a:p>
          <a:p>
            <a:pPr lvl="1"/>
            <a:r>
              <a:rPr lang="en-US" dirty="0" smtClean="0"/>
              <a:t>Feelings of worthlessness, inadequacy, guilt</a:t>
            </a:r>
          </a:p>
          <a:p>
            <a:pPr lvl="1"/>
            <a:r>
              <a:rPr lang="en-US" dirty="0" smtClean="0"/>
              <a:t>Impaired concentration, indecisive</a:t>
            </a:r>
          </a:p>
          <a:p>
            <a:pPr lvl="1"/>
            <a:r>
              <a:rPr lang="en-US" dirty="0" smtClean="0"/>
              <a:t>Recurrent thoughts of death, suicide</a:t>
            </a:r>
          </a:p>
          <a:p>
            <a:pPr marL="365760" lvl="1" indent="0">
              <a:buNone/>
            </a:pPr>
            <a:r>
              <a:rPr lang="en-US" dirty="0" smtClean="0"/>
              <a:t> </a:t>
            </a:r>
          </a:p>
          <a:p>
            <a:pPr marL="365760" lvl="1" indent="0">
              <a:buNone/>
            </a:pPr>
            <a:r>
              <a:rPr lang="en-US" sz="2000" i="1" dirty="0" smtClean="0">
                <a:solidFill>
                  <a:srgbClr val="C00000"/>
                </a:solidFill>
              </a:rPr>
              <a:t>These symptoms cause significant distress or </a:t>
            </a:r>
          </a:p>
          <a:p>
            <a:pPr marL="365760" lvl="1" indent="0">
              <a:buNone/>
            </a:pPr>
            <a:r>
              <a:rPr lang="en-US" sz="2000" i="1" dirty="0" smtClean="0">
                <a:solidFill>
                  <a:srgbClr val="C00000"/>
                </a:solidFill>
              </a:rPr>
              <a:t>impairment in social, occupational, or other</a:t>
            </a:r>
          </a:p>
          <a:p>
            <a:pPr marL="365760" lvl="1" indent="0">
              <a:buNone/>
            </a:pPr>
            <a:r>
              <a:rPr lang="en-US" sz="2000" i="1" dirty="0" smtClean="0">
                <a:solidFill>
                  <a:srgbClr val="C00000"/>
                </a:solidFill>
              </a:rPr>
              <a:t>important areas</a:t>
            </a:r>
          </a:p>
          <a:p>
            <a:pPr marL="365760" lvl="1" indent="0">
              <a:buNone/>
            </a:pPr>
            <a:r>
              <a:rPr lang="en-US" sz="2000" i="1" dirty="0">
                <a:solidFill>
                  <a:srgbClr val="C00000"/>
                </a:solidFill>
              </a:rPr>
              <a:t>o</a:t>
            </a:r>
            <a:r>
              <a:rPr lang="en-US" sz="2000" i="1" dirty="0" smtClean="0">
                <a:solidFill>
                  <a:srgbClr val="C00000"/>
                </a:solidFill>
              </a:rPr>
              <a:t>f functioning</a:t>
            </a:r>
          </a:p>
          <a:p>
            <a:pPr lvl="1"/>
            <a:endParaRPr lang="en-US" sz="1200" dirty="0"/>
          </a:p>
        </p:txBody>
      </p:sp>
      <p:sp>
        <p:nvSpPr>
          <p:cNvPr id="3" name="Title 2"/>
          <p:cNvSpPr>
            <a:spLocks noGrp="1"/>
          </p:cNvSpPr>
          <p:nvPr>
            <p:ph type="title"/>
          </p:nvPr>
        </p:nvSpPr>
        <p:spPr/>
        <p:txBody>
          <a:bodyPr>
            <a:normAutofit/>
          </a:bodyPr>
          <a:lstStyle/>
          <a:p>
            <a:r>
              <a:rPr lang="en-US" sz="2800" dirty="0" smtClean="0"/>
              <a:t>Peripartum Depression is Major depression</a:t>
            </a:r>
            <a:r>
              <a:rPr lang="en-US" sz="3200" dirty="0" smtClean="0"/>
              <a:t> </a:t>
            </a:r>
            <a:r>
              <a:rPr lang="en-US" sz="2000" dirty="0" smtClean="0"/>
              <a:t>(with lousy timing)</a:t>
            </a:r>
            <a:endParaRPr lang="en-US" sz="2000" dirty="0"/>
          </a:p>
        </p:txBody>
      </p:sp>
      <p:pic>
        <p:nvPicPr>
          <p:cNvPr id="5" name="Picture 4" descr="DSM-5-260x17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800600"/>
            <a:ext cx="2625678" cy="1747086"/>
          </a:xfrm>
          <a:prstGeom prst="rect">
            <a:avLst/>
          </a:prstGeom>
        </p:spPr>
      </p:pic>
    </p:spTree>
    <p:extLst>
      <p:ext uri="{BB962C8B-B14F-4D97-AF65-F5344CB8AC3E}">
        <p14:creationId xmlns:p14="http://schemas.microsoft.com/office/powerpoint/2010/main" val="2890904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lvl="0" indent="0" algn="ctr">
              <a:buClr>
                <a:srgbClr val="C66951"/>
              </a:buClr>
              <a:buNone/>
            </a:pPr>
            <a:r>
              <a:rPr lang="en-US" sz="2400" u="sng" dirty="0">
                <a:solidFill>
                  <a:srgbClr val="534949"/>
                </a:solidFill>
              </a:rPr>
              <a:t>WHAT’S NEW:</a:t>
            </a:r>
          </a:p>
          <a:p>
            <a:endParaRPr lang="en-US" dirty="0"/>
          </a:p>
        </p:txBody>
      </p:sp>
      <p:sp>
        <p:nvSpPr>
          <p:cNvPr id="3" name="Title 2"/>
          <p:cNvSpPr>
            <a:spLocks noGrp="1"/>
          </p:cNvSpPr>
          <p:nvPr>
            <p:ph type="title"/>
          </p:nvPr>
        </p:nvSpPr>
        <p:spPr/>
        <p:txBody>
          <a:bodyPr/>
          <a:lstStyle/>
          <a:p>
            <a:r>
              <a:rPr lang="en-US" sz="2800" dirty="0" smtClean="0"/>
              <a:t>MDD with Peripartum Onset</a:t>
            </a:r>
            <a:endParaRPr lang="en-US" sz="2800" dirty="0"/>
          </a:p>
        </p:txBody>
      </p:sp>
      <p:sp>
        <p:nvSpPr>
          <p:cNvPr id="4" name="Rectangle 3"/>
          <p:cNvSpPr/>
          <p:nvPr/>
        </p:nvSpPr>
        <p:spPr>
          <a:xfrm>
            <a:off x="990600" y="2286000"/>
            <a:ext cx="6858000" cy="3582519"/>
          </a:xfrm>
          <a:prstGeom prst="rect">
            <a:avLst/>
          </a:prstGeom>
        </p:spPr>
        <p:txBody>
          <a:bodyPr wrap="square">
            <a:spAutoFit/>
          </a:bodyPr>
          <a:lstStyle/>
          <a:p>
            <a:pPr marL="548640" lvl="1" indent="-182880">
              <a:spcBef>
                <a:spcPct val="20000"/>
              </a:spcBef>
              <a:buClr>
                <a:srgbClr val="BF974D"/>
              </a:buClr>
              <a:buFont typeface="Wingdings" pitchFamily="2" charset="2"/>
              <a:buChar char="§"/>
            </a:pPr>
            <a:r>
              <a:rPr lang="en-US" spc="100" dirty="0">
                <a:solidFill>
                  <a:srgbClr val="534949"/>
                </a:solidFill>
              </a:rPr>
              <a:t>New specifier:  “</a:t>
            </a:r>
            <a:r>
              <a:rPr lang="en-US" b="1" i="1" spc="100" dirty="0">
                <a:solidFill>
                  <a:prstClr val="black"/>
                </a:solidFill>
              </a:rPr>
              <a:t>with peripartum onset</a:t>
            </a:r>
            <a:r>
              <a:rPr lang="en-US" spc="100" dirty="0">
                <a:solidFill>
                  <a:srgbClr val="534949"/>
                </a:solidFill>
              </a:rPr>
              <a:t>”</a:t>
            </a:r>
          </a:p>
          <a:p>
            <a:pPr marL="548640" lvl="1" indent="-182880">
              <a:spcBef>
                <a:spcPct val="20000"/>
              </a:spcBef>
              <a:buClr>
                <a:srgbClr val="BF974D"/>
              </a:buClr>
              <a:buFont typeface="Wingdings" pitchFamily="2" charset="2"/>
              <a:buChar char="§"/>
            </a:pPr>
            <a:r>
              <a:rPr lang="en-US" spc="100" dirty="0">
                <a:solidFill>
                  <a:srgbClr val="534949"/>
                </a:solidFill>
              </a:rPr>
              <a:t>Diagnosis can be made DURING or AFTER pregnancy</a:t>
            </a:r>
          </a:p>
          <a:p>
            <a:pPr marL="548640" lvl="1" indent="-182880">
              <a:spcBef>
                <a:spcPct val="20000"/>
              </a:spcBef>
              <a:buClr>
                <a:srgbClr val="BF974D"/>
              </a:buClr>
              <a:buFont typeface="Wingdings" pitchFamily="2" charset="2"/>
              <a:buChar char="§"/>
            </a:pPr>
            <a:r>
              <a:rPr lang="en-US" spc="100" dirty="0">
                <a:solidFill>
                  <a:srgbClr val="534949"/>
                </a:solidFill>
              </a:rPr>
              <a:t>50% of PPD episodes begin prior to </a:t>
            </a:r>
            <a:r>
              <a:rPr lang="en-US" spc="100" dirty="0" smtClean="0">
                <a:solidFill>
                  <a:srgbClr val="534949"/>
                </a:solidFill>
              </a:rPr>
              <a:t>delivery and this is being recognized</a:t>
            </a:r>
          </a:p>
          <a:p>
            <a:pPr marL="548640" lvl="1" indent="-182880">
              <a:spcBef>
                <a:spcPct val="20000"/>
              </a:spcBef>
              <a:buClr>
                <a:srgbClr val="BF974D"/>
              </a:buClr>
              <a:buFont typeface="Wingdings" pitchFamily="2" charset="2"/>
              <a:buChar char="§"/>
            </a:pPr>
            <a:r>
              <a:rPr lang="en-US" spc="100" dirty="0" smtClean="0">
                <a:solidFill>
                  <a:srgbClr val="534949"/>
                </a:solidFill>
              </a:rPr>
              <a:t>No change in 4 week postpartum time period even though experts regard 12 months as valid</a:t>
            </a:r>
            <a:endParaRPr lang="en-US" spc="100" dirty="0">
              <a:solidFill>
                <a:srgbClr val="534949"/>
              </a:solidFill>
            </a:endParaRPr>
          </a:p>
          <a:p>
            <a:pPr marL="548640" lvl="1" indent="-182880">
              <a:spcBef>
                <a:spcPct val="20000"/>
              </a:spcBef>
              <a:buClr>
                <a:srgbClr val="BF974D"/>
              </a:buClr>
              <a:buFont typeface="Wingdings" pitchFamily="2" charset="2"/>
              <a:buChar char="§"/>
            </a:pPr>
            <a:r>
              <a:rPr lang="en-US" spc="100" dirty="0">
                <a:solidFill>
                  <a:srgbClr val="534949"/>
                </a:solidFill>
              </a:rPr>
              <a:t>Anxiety, including panic is common in context of MDD</a:t>
            </a:r>
          </a:p>
          <a:p>
            <a:pPr marL="548640" lvl="1" indent="-182880">
              <a:spcBef>
                <a:spcPct val="20000"/>
              </a:spcBef>
              <a:buClr>
                <a:srgbClr val="BF974D"/>
              </a:buClr>
              <a:buFont typeface="Wingdings" pitchFamily="2" charset="2"/>
              <a:buChar char="§"/>
            </a:pPr>
            <a:r>
              <a:rPr lang="en-US" spc="100" dirty="0" smtClean="0">
                <a:solidFill>
                  <a:srgbClr val="534949"/>
                </a:solidFill>
              </a:rPr>
              <a:t>Recognizes:</a:t>
            </a:r>
          </a:p>
          <a:p>
            <a:pPr marL="1005840" lvl="2" indent="-182880">
              <a:spcBef>
                <a:spcPct val="20000"/>
              </a:spcBef>
              <a:buClr>
                <a:srgbClr val="BF974D"/>
              </a:buClr>
              <a:buFont typeface="Wingdings" pitchFamily="2" charset="2"/>
              <a:buChar char="§"/>
            </a:pPr>
            <a:r>
              <a:rPr lang="en-US" spc="100" dirty="0" smtClean="0">
                <a:solidFill>
                  <a:srgbClr val="534949"/>
                </a:solidFill>
              </a:rPr>
              <a:t> neuroendocrine changes</a:t>
            </a:r>
          </a:p>
          <a:p>
            <a:pPr marL="1005840" lvl="2" indent="-182880">
              <a:spcBef>
                <a:spcPct val="20000"/>
              </a:spcBef>
              <a:buClr>
                <a:srgbClr val="BF974D"/>
              </a:buClr>
              <a:buFont typeface="Wingdings" pitchFamily="2" charset="2"/>
              <a:buChar char="§"/>
            </a:pPr>
            <a:r>
              <a:rPr lang="en-US" spc="100" dirty="0" smtClean="0">
                <a:solidFill>
                  <a:srgbClr val="534949"/>
                </a:solidFill>
              </a:rPr>
              <a:t> </a:t>
            </a:r>
            <a:r>
              <a:rPr lang="en-US" spc="100" dirty="0">
                <a:solidFill>
                  <a:srgbClr val="534949"/>
                </a:solidFill>
              </a:rPr>
              <a:t>psychosocial </a:t>
            </a:r>
            <a:r>
              <a:rPr lang="en-US" spc="100" dirty="0" smtClean="0">
                <a:solidFill>
                  <a:srgbClr val="534949"/>
                </a:solidFill>
              </a:rPr>
              <a:t>changes</a:t>
            </a:r>
          </a:p>
          <a:p>
            <a:pPr marL="1005840" lvl="2" indent="-182880">
              <a:spcBef>
                <a:spcPct val="20000"/>
              </a:spcBef>
              <a:buClr>
                <a:srgbClr val="BF974D"/>
              </a:buClr>
              <a:buFont typeface="Wingdings" pitchFamily="2" charset="2"/>
              <a:buChar char="§"/>
            </a:pPr>
            <a:r>
              <a:rPr lang="en-US" spc="100" dirty="0" smtClean="0">
                <a:solidFill>
                  <a:srgbClr val="534949"/>
                </a:solidFill>
              </a:rPr>
              <a:t> </a:t>
            </a:r>
            <a:r>
              <a:rPr lang="en-US" spc="100" dirty="0">
                <a:solidFill>
                  <a:srgbClr val="534949"/>
                </a:solidFill>
              </a:rPr>
              <a:t>impact on </a:t>
            </a:r>
            <a:r>
              <a:rPr lang="en-US" spc="100" dirty="0" smtClean="0">
                <a:solidFill>
                  <a:srgbClr val="534949"/>
                </a:solidFill>
              </a:rPr>
              <a:t>breastfeeding</a:t>
            </a:r>
            <a:endParaRPr lang="en-US" spc="100" dirty="0">
              <a:solidFill>
                <a:srgbClr val="534949"/>
              </a:solidFill>
            </a:endParaRPr>
          </a:p>
        </p:txBody>
      </p:sp>
    </p:spTree>
    <p:extLst>
      <p:ext uri="{BB962C8B-B14F-4D97-AF65-F5344CB8AC3E}">
        <p14:creationId xmlns:p14="http://schemas.microsoft.com/office/powerpoint/2010/main" val="1679549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9334233"/>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457200"/>
            <a:ext cx="8229600" cy="914400"/>
          </a:xfrm>
        </p:spPr>
        <p:txBody>
          <a:bodyPr>
            <a:noAutofit/>
          </a:bodyPr>
          <a:lstStyle/>
          <a:p>
            <a:r>
              <a:rPr lang="en-US" sz="2800" dirty="0"/>
              <a:t>Peripartum Depression and Role of Hormones</a:t>
            </a:r>
          </a:p>
        </p:txBody>
      </p:sp>
      <p:sp>
        <p:nvSpPr>
          <p:cNvPr id="5" name="TextBox 4"/>
          <p:cNvSpPr txBox="1"/>
          <p:nvPr/>
        </p:nvSpPr>
        <p:spPr>
          <a:xfrm>
            <a:off x="453092" y="6292334"/>
            <a:ext cx="7564378" cy="276999"/>
          </a:xfrm>
          <a:prstGeom prst="rect">
            <a:avLst/>
          </a:prstGeom>
          <a:noFill/>
        </p:spPr>
        <p:txBody>
          <a:bodyPr wrap="none" rtlCol="0">
            <a:spAutoFit/>
          </a:bodyPr>
          <a:lstStyle/>
          <a:p>
            <a:r>
              <a:rPr lang="en-US" sz="1200" i="1" dirty="0" smtClean="0">
                <a:solidFill>
                  <a:srgbClr val="534949"/>
                </a:solidFill>
              </a:rPr>
              <a:t>Schiller CE et al (2015);20:48-59.  </a:t>
            </a:r>
            <a:r>
              <a:rPr lang="en-US" sz="1200" i="1" dirty="0">
                <a:solidFill>
                  <a:srgbClr val="534949"/>
                </a:solidFill>
              </a:rPr>
              <a:t>B</a:t>
            </a:r>
            <a:r>
              <a:rPr lang="en-US" sz="1200" i="1" dirty="0" smtClean="0">
                <a:solidFill>
                  <a:srgbClr val="534949"/>
                </a:solidFill>
              </a:rPr>
              <a:t>loch et al (2003) Comp Psychiatry; Bloch et al (2005) J Clin </a:t>
            </a:r>
            <a:r>
              <a:rPr lang="en-US" sz="1200" i="1" dirty="0" err="1" smtClean="0">
                <a:solidFill>
                  <a:srgbClr val="534949"/>
                </a:solidFill>
              </a:rPr>
              <a:t>Endocrin</a:t>
            </a:r>
            <a:r>
              <a:rPr lang="en-US" sz="1200" i="1" dirty="0" smtClean="0">
                <a:solidFill>
                  <a:srgbClr val="534949"/>
                </a:solidFill>
              </a:rPr>
              <a:t> </a:t>
            </a:r>
            <a:r>
              <a:rPr lang="en-US" sz="1200" i="1" dirty="0" err="1" smtClean="0">
                <a:solidFill>
                  <a:srgbClr val="534949"/>
                </a:solidFill>
              </a:rPr>
              <a:t>Metab</a:t>
            </a:r>
            <a:endParaRPr lang="en-US" sz="1200" i="1" dirty="0">
              <a:solidFill>
                <a:srgbClr val="534949"/>
              </a:solidFill>
            </a:endParaRPr>
          </a:p>
        </p:txBody>
      </p:sp>
    </p:spTree>
    <p:extLst>
      <p:ext uri="{BB962C8B-B14F-4D97-AF65-F5344CB8AC3E}">
        <p14:creationId xmlns:p14="http://schemas.microsoft.com/office/powerpoint/2010/main" val="1092587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457200" y="2133600"/>
            <a:ext cx="5715001" cy="3093154"/>
          </a:xfrm>
          <a:solidFill>
            <a:schemeClr val="bg1">
              <a:lumMod val="85000"/>
            </a:schemeClr>
          </a:solidFill>
          <a:ln>
            <a:solidFill>
              <a:schemeClr val="tx1"/>
            </a:solidFill>
          </a:ln>
        </p:spPr>
        <p:txBody>
          <a:bodyPr wrap="square" lIns="91440">
            <a:spAutoFit/>
          </a:bodyPr>
          <a:lstStyle/>
          <a:p>
            <a:pPr>
              <a:lnSpc>
                <a:spcPct val="100000"/>
              </a:lnSpc>
              <a:spcBef>
                <a:spcPts val="0"/>
              </a:spcBef>
              <a:spcAft>
                <a:spcPts val="300"/>
              </a:spcAft>
              <a:buClrTx/>
              <a:buFont typeface="Wingdings" panose="05000000000000000000" pitchFamily="2" charset="2"/>
              <a:buChar char="ü"/>
            </a:pPr>
            <a:r>
              <a:rPr lang="en-US" sz="2000" dirty="0"/>
              <a:t>Irritability (“I’m screaming at my </a:t>
            </a:r>
            <a:r>
              <a:rPr lang="en-US" sz="2000" dirty="0" smtClean="0"/>
              <a:t>kids)</a:t>
            </a:r>
            <a:endParaRPr lang="en-US" sz="2000" dirty="0"/>
          </a:p>
          <a:p>
            <a:pPr>
              <a:lnSpc>
                <a:spcPct val="100000"/>
              </a:lnSpc>
              <a:spcBef>
                <a:spcPts val="0"/>
              </a:spcBef>
              <a:spcAft>
                <a:spcPts val="300"/>
              </a:spcAft>
              <a:buClrTx/>
              <a:buFont typeface="Wingdings" panose="05000000000000000000" pitchFamily="2" charset="2"/>
              <a:buChar char="ü"/>
            </a:pPr>
            <a:r>
              <a:rPr lang="en-US" sz="2000" dirty="0" smtClean="0"/>
              <a:t> Overwhelmed, </a:t>
            </a:r>
            <a:r>
              <a:rPr lang="en-US" sz="2000" dirty="0"/>
              <a:t>impaired concentration</a:t>
            </a:r>
          </a:p>
          <a:p>
            <a:pPr>
              <a:lnSpc>
                <a:spcPct val="100000"/>
              </a:lnSpc>
              <a:spcBef>
                <a:spcPts val="0"/>
              </a:spcBef>
              <a:spcAft>
                <a:spcPts val="300"/>
              </a:spcAft>
              <a:buClrTx/>
              <a:buFont typeface="Wingdings" panose="05000000000000000000" pitchFamily="2" charset="2"/>
              <a:buChar char="ü"/>
            </a:pPr>
            <a:r>
              <a:rPr lang="en-US" sz="2000" dirty="0"/>
              <a:t>Inadequacy (“I’m a terrible mother”)</a:t>
            </a:r>
          </a:p>
          <a:p>
            <a:pPr>
              <a:lnSpc>
                <a:spcPct val="100000"/>
              </a:lnSpc>
              <a:spcBef>
                <a:spcPts val="0"/>
              </a:spcBef>
              <a:spcAft>
                <a:spcPts val="300"/>
              </a:spcAft>
              <a:buClrTx/>
              <a:buFont typeface="Wingdings" panose="05000000000000000000" pitchFamily="2" charset="2"/>
              <a:buChar char="ü"/>
            </a:pPr>
            <a:r>
              <a:rPr lang="en-US" sz="2000" dirty="0"/>
              <a:t>Hypervigilance about the baby </a:t>
            </a:r>
            <a:r>
              <a:rPr lang="en-US" sz="2000" u="sng" dirty="0" smtClean="0"/>
              <a:t>or</a:t>
            </a:r>
            <a:r>
              <a:rPr lang="en-US" sz="2000" dirty="0" smtClean="0"/>
              <a:t> lack                                           </a:t>
            </a:r>
            <a:r>
              <a:rPr lang="en-US" sz="2000" dirty="0"/>
              <a:t>of interest in the baby</a:t>
            </a:r>
          </a:p>
          <a:p>
            <a:pPr>
              <a:lnSpc>
                <a:spcPct val="100000"/>
              </a:lnSpc>
              <a:spcBef>
                <a:spcPts val="0"/>
              </a:spcBef>
              <a:spcAft>
                <a:spcPts val="300"/>
              </a:spcAft>
              <a:buClrTx/>
              <a:buFont typeface="Wingdings" panose="05000000000000000000" pitchFamily="2" charset="2"/>
              <a:buChar char="ü"/>
            </a:pPr>
            <a:r>
              <a:rPr lang="en-US" sz="2000" dirty="0"/>
              <a:t>Anxiety/Agitation </a:t>
            </a:r>
            <a:endParaRPr lang="en-US" sz="2000" dirty="0" smtClean="0"/>
          </a:p>
          <a:p>
            <a:pPr>
              <a:lnSpc>
                <a:spcPct val="100000"/>
              </a:lnSpc>
              <a:spcBef>
                <a:spcPts val="0"/>
              </a:spcBef>
              <a:spcAft>
                <a:spcPts val="300"/>
              </a:spcAft>
              <a:buClrTx/>
              <a:buFont typeface="Wingdings" panose="05000000000000000000" pitchFamily="2" charset="2"/>
              <a:buChar char="ü"/>
            </a:pPr>
            <a:r>
              <a:rPr lang="en-US" sz="2000" dirty="0"/>
              <a:t>O</a:t>
            </a:r>
            <a:r>
              <a:rPr lang="en-US" sz="2000" dirty="0" smtClean="0"/>
              <a:t>bsessional </a:t>
            </a:r>
            <a:r>
              <a:rPr lang="en-US" sz="2000" dirty="0"/>
              <a:t>thoughts: </a:t>
            </a:r>
          </a:p>
          <a:p>
            <a:pPr lvl="1">
              <a:lnSpc>
                <a:spcPct val="100000"/>
              </a:lnSpc>
              <a:spcBef>
                <a:spcPts val="0"/>
              </a:spcBef>
              <a:spcAft>
                <a:spcPts val="300"/>
              </a:spcAft>
              <a:buClrTx/>
              <a:buFont typeface="Wingdings" panose="05000000000000000000" pitchFamily="2" charset="2"/>
              <a:buChar char="§"/>
            </a:pPr>
            <a:r>
              <a:rPr lang="en-US" sz="2000" dirty="0"/>
              <a:t>60% </a:t>
            </a:r>
            <a:r>
              <a:rPr lang="en-US" sz="2000" dirty="0" smtClean="0"/>
              <a:t>report fears or </a:t>
            </a:r>
            <a:r>
              <a:rPr lang="en-US" sz="2000" dirty="0"/>
              <a:t>images of harm occurring to </a:t>
            </a:r>
            <a:r>
              <a:rPr lang="en-US" sz="2000" dirty="0" smtClean="0"/>
              <a:t>baby</a:t>
            </a:r>
            <a:endParaRPr lang="en-US" sz="2000" dirty="0"/>
          </a:p>
        </p:txBody>
      </p:sp>
      <p:sp>
        <p:nvSpPr>
          <p:cNvPr id="3" name="Title 2"/>
          <p:cNvSpPr>
            <a:spLocks noGrp="1"/>
          </p:cNvSpPr>
          <p:nvPr>
            <p:ph type="title"/>
          </p:nvPr>
        </p:nvSpPr>
        <p:spPr>
          <a:xfrm>
            <a:off x="152400" y="304800"/>
            <a:ext cx="8195940" cy="914400"/>
          </a:xfrm>
        </p:spPr>
        <p:txBody>
          <a:bodyPr>
            <a:noAutofit/>
          </a:bodyPr>
          <a:lstStyle/>
          <a:p>
            <a:pPr algn="ctr">
              <a:defRPr/>
            </a:pPr>
            <a:r>
              <a:rPr lang="en-US" sz="2800" dirty="0"/>
              <a:t>Peripartum </a:t>
            </a:r>
            <a:r>
              <a:rPr lang="en-US" sz="2800" dirty="0" smtClean="0"/>
              <a:t>Depression (after delivery): </a:t>
            </a:r>
            <a:br>
              <a:rPr lang="en-US" sz="2800" dirty="0" smtClean="0"/>
            </a:br>
            <a:r>
              <a:rPr lang="en-US" sz="2800" dirty="0" smtClean="0"/>
              <a:t>Unique Features</a:t>
            </a:r>
            <a:endParaRPr lang="en-US" sz="2800" dirty="0"/>
          </a:p>
        </p:txBody>
      </p:sp>
      <p:sp>
        <p:nvSpPr>
          <p:cNvPr id="5" name="TextBox 4"/>
          <p:cNvSpPr txBox="1"/>
          <p:nvPr/>
        </p:nvSpPr>
        <p:spPr>
          <a:xfrm>
            <a:off x="152400" y="6324600"/>
            <a:ext cx="7696200" cy="387798"/>
          </a:xfrm>
          <a:prstGeom prst="rect">
            <a:avLst/>
          </a:prstGeom>
          <a:noFill/>
        </p:spPr>
        <p:txBody>
          <a:bodyPr wrap="square" rtlCol="0">
            <a:spAutoFit/>
          </a:bodyPr>
          <a:lstStyle/>
          <a:p>
            <a:pPr>
              <a:lnSpc>
                <a:spcPct val="80000"/>
              </a:lnSpc>
              <a:defRPr/>
            </a:pPr>
            <a:endParaRPr lang="en-US" sz="1200" i="1" dirty="0" smtClean="0">
              <a:solidFill>
                <a:schemeClr val="tx2"/>
              </a:solidFill>
              <a:latin typeface="+mj-lt"/>
            </a:endParaRPr>
          </a:p>
          <a:p>
            <a:pPr>
              <a:lnSpc>
                <a:spcPct val="80000"/>
              </a:lnSpc>
              <a:defRPr/>
            </a:pPr>
            <a:r>
              <a:rPr lang="en-US" sz="1200" i="1" dirty="0" smtClean="0">
                <a:solidFill>
                  <a:schemeClr val="tx2"/>
                </a:solidFill>
                <a:latin typeface="+mj-lt"/>
              </a:rPr>
              <a:t>Jennings, </a:t>
            </a:r>
            <a:r>
              <a:rPr lang="en-US" sz="1200" i="1" dirty="0">
                <a:solidFill>
                  <a:schemeClr val="tx2"/>
                </a:solidFill>
                <a:latin typeface="+mj-lt"/>
              </a:rPr>
              <a:t>J </a:t>
            </a:r>
            <a:r>
              <a:rPr lang="en-US" sz="1200" i="1" dirty="0" smtClean="0">
                <a:solidFill>
                  <a:schemeClr val="tx2"/>
                </a:solidFill>
                <a:latin typeface="+mj-lt"/>
              </a:rPr>
              <a:t>Affect </a:t>
            </a:r>
            <a:r>
              <a:rPr lang="en-US" sz="1200" i="1" dirty="0" err="1" smtClean="0">
                <a:solidFill>
                  <a:schemeClr val="tx2"/>
                </a:solidFill>
                <a:latin typeface="+mj-lt"/>
              </a:rPr>
              <a:t>Disord</a:t>
            </a:r>
            <a:r>
              <a:rPr lang="en-US" sz="1200" i="1" dirty="0" smtClean="0">
                <a:solidFill>
                  <a:schemeClr val="tx2"/>
                </a:solidFill>
                <a:latin typeface="+mj-lt"/>
              </a:rPr>
              <a:t> 1999; </a:t>
            </a:r>
            <a:r>
              <a:rPr lang="en-US" sz="1200" i="1" dirty="0" smtClean="0">
                <a:solidFill>
                  <a:schemeClr val="tx2"/>
                </a:solidFill>
                <a:latin typeface="+mj-lt"/>
                <a:cs typeface="Arial" charset="0"/>
              </a:rPr>
              <a:t>Ross, J Clin Psychiatry 2006; </a:t>
            </a:r>
            <a:r>
              <a:rPr lang="en-US" sz="1200" i="1" dirty="0" smtClean="0">
                <a:solidFill>
                  <a:schemeClr val="tx2"/>
                </a:solidFill>
                <a:latin typeface="+mj-lt"/>
              </a:rPr>
              <a:t>Wisner, J </a:t>
            </a:r>
            <a:r>
              <a:rPr lang="en-US" sz="1200" i="1" dirty="0">
                <a:solidFill>
                  <a:schemeClr val="tx2"/>
                </a:solidFill>
                <a:latin typeface="+mj-lt"/>
              </a:rPr>
              <a:t>Clin </a:t>
            </a:r>
            <a:r>
              <a:rPr lang="en-US" sz="1200" i="1" dirty="0" smtClean="0">
                <a:solidFill>
                  <a:schemeClr val="tx2"/>
                </a:solidFill>
                <a:latin typeface="+mj-lt"/>
              </a:rPr>
              <a:t>Psychiatry</a:t>
            </a:r>
            <a:r>
              <a:rPr lang="en-US" sz="1200" i="1" dirty="0">
                <a:solidFill>
                  <a:schemeClr val="tx2"/>
                </a:solidFill>
                <a:latin typeface="+mj-lt"/>
              </a:rPr>
              <a:t> </a:t>
            </a:r>
            <a:r>
              <a:rPr lang="en-US" sz="1200" i="1" dirty="0" smtClean="0">
                <a:solidFill>
                  <a:schemeClr val="tx2"/>
                </a:solidFill>
                <a:latin typeface="+mj-lt"/>
              </a:rPr>
              <a:t>1999</a:t>
            </a:r>
            <a:endParaRPr lang="en-US" sz="1200" i="1" dirty="0">
              <a:solidFill>
                <a:schemeClr val="tx2"/>
              </a:solidFill>
              <a:latin typeface="+mj-lt"/>
            </a:endParaRPr>
          </a:p>
        </p:txBody>
      </p:sp>
    </p:spTree>
    <p:extLst>
      <p:ext uri="{BB962C8B-B14F-4D97-AF65-F5344CB8AC3E}">
        <p14:creationId xmlns:p14="http://schemas.microsoft.com/office/powerpoint/2010/main" val="233098379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Peripartum Depression Then…..</a:t>
            </a:r>
            <a:br>
              <a:rPr lang="en-US" sz="2800" dirty="0"/>
            </a:br>
            <a:endParaRPr lang="en-US" sz="2800" dirty="0"/>
          </a:p>
        </p:txBody>
      </p:sp>
      <p:sp>
        <p:nvSpPr>
          <p:cNvPr id="3" name="Rectangle 2"/>
          <p:cNvSpPr/>
          <p:nvPr/>
        </p:nvSpPr>
        <p:spPr>
          <a:xfrm>
            <a:off x="228600" y="1887040"/>
            <a:ext cx="7315200" cy="3139321"/>
          </a:xfrm>
          <a:prstGeom prst="rect">
            <a:avLst/>
          </a:prstGeom>
        </p:spPr>
        <p:txBody>
          <a:bodyPr wrap="square">
            <a:spAutoFit/>
          </a:bodyPr>
          <a:lstStyle/>
          <a:p>
            <a:pPr>
              <a:lnSpc>
                <a:spcPct val="90000"/>
              </a:lnSpc>
            </a:pPr>
            <a:endParaRPr lang="en-US" altLang="en-US" sz="2000" dirty="0" smtClean="0">
              <a:ea typeface="ＭＳ Ｐゴシック" pitchFamily="64" charset="-128"/>
            </a:endParaRPr>
          </a:p>
          <a:p>
            <a:pPr>
              <a:lnSpc>
                <a:spcPct val="90000"/>
              </a:lnSpc>
            </a:pPr>
            <a:endParaRPr lang="en-US" altLang="en-US" sz="2000" dirty="0">
              <a:ea typeface="ＭＳ Ｐゴシック" pitchFamily="64" charset="-128"/>
            </a:endParaRPr>
          </a:p>
          <a:p>
            <a:pPr>
              <a:lnSpc>
                <a:spcPct val="90000"/>
              </a:lnSpc>
            </a:pPr>
            <a:r>
              <a:rPr lang="en-US" altLang="en-US" sz="2000" dirty="0" smtClean="0">
                <a:ea typeface="ＭＳ Ｐゴシック" pitchFamily="64" charset="-128"/>
              </a:rPr>
              <a:t>The </a:t>
            </a:r>
            <a:r>
              <a:rPr lang="en-US" altLang="en-US" sz="2000" dirty="0">
                <a:ea typeface="ＭＳ Ｐゴシック" pitchFamily="64" charset="-128"/>
              </a:rPr>
              <a:t>present attack commenced in November, 1872, 10 days after delivery…she had a dull vacant look, and was very dirty in her habits; her memory was good, but she was indifferent about her food, seeming to be too dull to feed herself.  She slept much and heavily and during the day selected warm nooks, where she lay curled up for hours…….</a:t>
            </a:r>
          </a:p>
          <a:p>
            <a:pPr>
              <a:lnSpc>
                <a:spcPct val="90000"/>
              </a:lnSpc>
            </a:pPr>
            <a:endParaRPr lang="en-US" altLang="en-US" sz="2000" dirty="0">
              <a:ea typeface="ＭＳ Ｐゴシック" pitchFamily="64" charset="-128"/>
            </a:endParaRPr>
          </a:p>
          <a:p>
            <a:pPr>
              <a:lnSpc>
                <a:spcPct val="90000"/>
              </a:lnSpc>
            </a:pPr>
            <a:r>
              <a:rPr lang="en-US" altLang="en-US" sz="2000" dirty="0">
                <a:solidFill>
                  <a:schemeClr val="accent1"/>
                </a:solidFill>
                <a:ea typeface="ＭＳ Ｐゴシック" pitchFamily="64" charset="-128"/>
              </a:rPr>
              <a:t>From:  Sir George Henry Savage’s ” Insanity of Pregnancy and Childbirth”1875</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143000"/>
            <a:ext cx="1475232" cy="2517648"/>
          </a:xfrm>
          <a:prstGeom prst="rect">
            <a:avLst/>
          </a:prstGeom>
        </p:spPr>
      </p:pic>
    </p:spTree>
    <p:extLst>
      <p:ext uri="{BB962C8B-B14F-4D97-AF65-F5344CB8AC3E}">
        <p14:creationId xmlns:p14="http://schemas.microsoft.com/office/powerpoint/2010/main" val="19750109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4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5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6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11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12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TotalTime>
  <Words>3586</Words>
  <Application>Microsoft Office PowerPoint</Application>
  <PresentationFormat>On-screen Show (4:3)</PresentationFormat>
  <Paragraphs>509</Paragraphs>
  <Slides>42</Slides>
  <Notes>35</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42</vt:i4>
      </vt:variant>
    </vt:vector>
  </HeadingPairs>
  <TitlesOfParts>
    <vt:vector size="51" baseType="lpstr">
      <vt:lpstr>Grid</vt:lpstr>
      <vt:lpstr>1_Grid</vt:lpstr>
      <vt:lpstr>3_Grid</vt:lpstr>
      <vt:lpstr>4_Grid</vt:lpstr>
      <vt:lpstr>5_Grid</vt:lpstr>
      <vt:lpstr>6_Grid</vt:lpstr>
      <vt:lpstr>11_Grid</vt:lpstr>
      <vt:lpstr>12_Grid</vt:lpstr>
      <vt:lpstr>Chart</vt:lpstr>
      <vt:lpstr> Screening for Postpartum Depression:   why Pediatricians matter</vt:lpstr>
      <vt:lpstr>Disclosures</vt:lpstr>
      <vt:lpstr>Objectives:  </vt:lpstr>
      <vt:lpstr>Peripartum Depression </vt:lpstr>
      <vt:lpstr>Peripartum Depression is Major depression (with lousy timing)</vt:lpstr>
      <vt:lpstr>MDD with Peripartum Onset</vt:lpstr>
      <vt:lpstr>Peripartum Depression and Role of Hormones</vt:lpstr>
      <vt:lpstr>Peripartum Depression (after delivery):  Unique Features</vt:lpstr>
      <vt:lpstr>Peripartum Depression Then….. </vt:lpstr>
      <vt:lpstr>Peripartum Depression Now….. </vt:lpstr>
      <vt:lpstr>Not to be confused with “Postpartum “Blues”</vt:lpstr>
      <vt:lpstr>Peripartum Depression is not:</vt:lpstr>
      <vt:lpstr>who's most at risk?</vt:lpstr>
      <vt:lpstr>Why Maternal Depression matters to Pediatricians:</vt:lpstr>
      <vt:lpstr>Impact of Maternal depression on infant care</vt:lpstr>
      <vt:lpstr> impact of maternal depression on infant engagement</vt:lpstr>
      <vt:lpstr>Impact of Maternal Depression on infant &amp; Child Development</vt:lpstr>
      <vt:lpstr>Impact on TODDLERS</vt:lpstr>
      <vt:lpstr>Impact on School-aged children</vt:lpstr>
      <vt:lpstr>Maternal responsiveness is an important predictor of cognitive, social and emotional development </vt:lpstr>
      <vt:lpstr>Securely attached infants…</vt:lpstr>
      <vt:lpstr>Insecurely attached infants…</vt:lpstr>
      <vt:lpstr>Secure attachment: childhood impact</vt:lpstr>
      <vt:lpstr>Insecure attachment: Childhood impact</vt:lpstr>
      <vt:lpstr>PERIPARTUM ANXIETY DISORDERS</vt:lpstr>
      <vt:lpstr>Postpartum OCD</vt:lpstr>
      <vt:lpstr>Case example: Anxious Bond</vt:lpstr>
      <vt:lpstr>PowerPoint Presentation</vt:lpstr>
      <vt:lpstr>Pediatric Providers have more frequent contact with mothers in the first postpartum year than any other health care provider</vt:lpstr>
      <vt:lpstr>Rates of Psychiatric Admissions  following Childbirth:</vt:lpstr>
      <vt:lpstr>Challenges in detection</vt:lpstr>
      <vt:lpstr>STIGMA, SHAME, FEAR</vt:lpstr>
      <vt:lpstr>Edinburgh Postnatal Depression Scale (EPDS)</vt:lpstr>
      <vt:lpstr>AAP Position-October 2010</vt:lpstr>
      <vt:lpstr>US  Preventive Services Task Force 2016</vt:lpstr>
      <vt:lpstr>PowerPoint Presentation</vt:lpstr>
      <vt:lpstr>Screening: What to Ask</vt:lpstr>
      <vt:lpstr>Screening:  What to look for</vt:lpstr>
      <vt:lpstr>The Good News: treatment works</vt:lpstr>
      <vt:lpstr>Acknowledgements</vt:lpstr>
      <vt:lpstr>Helpful Resources </vt:lpstr>
      <vt:lpstr>Thank You &amp;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Ask the Pediatrician</dc:title>
  <dc:creator>dkaplan1</dc:creator>
  <cp:lastModifiedBy>Brown, Michele (Roy)</cp:lastModifiedBy>
  <cp:revision>70</cp:revision>
  <dcterms:created xsi:type="dcterms:W3CDTF">2014-03-25T15:21:52Z</dcterms:created>
  <dcterms:modified xsi:type="dcterms:W3CDTF">2017-04-26T17:59:09Z</dcterms:modified>
</cp:coreProperties>
</file>