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3E231A"/>
        </a:solidFill>
        <a:effectLst/>
        <a:uFillTx/>
        <a:latin typeface="+mn-lt"/>
        <a:ea typeface="+mn-ea"/>
        <a:cs typeface="+mn-cs"/>
        <a:sym typeface="Papyru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FEBD2">
              <a:alpha val="48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254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lastRow>
    <a:fir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254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D6A96F">
              <a:alpha val="48000"/>
            </a:srgbClr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3E231A"/>
              </a:solidFill>
              <a:prstDash val="solid"/>
              <a:miter lim="400000"/>
            </a:ln>
          </a:insideV>
        </a:tcBdr>
        <a:fill>
          <a:solidFill>
            <a:srgbClr val="9BA7B4">
              <a:alpha val="9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F8B9E">
              <a:alpha val="90000"/>
            </a:srgb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B1A596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3D231A"/>
              </a:solidFill>
              <a:prstDash val="solid"/>
              <a:miter lim="400000"/>
            </a:ln>
          </a:left>
          <a:right>
            <a:ln w="12700" cap="flat">
              <a:solidFill>
                <a:srgbClr val="3D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CA581">
              <a:alpha val="50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D231A"/>
              </a:solidFill>
              <a:prstDash val="solid"/>
              <a:miter lim="400000"/>
            </a:ln>
          </a:top>
          <a:bottom>
            <a:ln w="12700" cap="flat">
              <a:solidFill>
                <a:srgbClr val="3D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D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56333">
              <a:alpha val="75000"/>
            </a:srgbClr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solidFill>
                <a:srgbClr val="3E231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19B68">
              <a:alpha val="50000"/>
            </a:srgbClr>
          </a:solidFill>
        </a:fill>
      </a:tcStyle>
    </a:wholeTbl>
    <a:band2H>
      <a:tcTxStyle/>
      <a:tcStyle>
        <a:tcBdr/>
        <a:fill>
          <a:solidFill>
            <a:srgbClr val="C09B6C">
              <a:alpha val="26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3E231A"/>
              </a:solidFill>
              <a:prstDash val="solid"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45C39">
              <a:alpha val="80000"/>
            </a:srgb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A77A48">
              <a:alpha val="8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3E29">
              <a:alpha val="85000"/>
            </a:srgb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solidFill>
                <a:srgbClr val="828D8E"/>
              </a:solidFill>
              <a:prstDash val="solid"/>
              <a:miter lim="400000"/>
            </a:ln>
          </a:left>
          <a:right>
            <a:ln w="12700" cap="flat">
              <a:solidFill>
                <a:srgbClr val="828D8E"/>
              </a:solidFill>
              <a:prstDash val="solid"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solidFill>
                <a:srgbClr val="828D8E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firstCol>
    <a:lastRow>
      <a:tcTxStyle b="off" i="off">
        <a:fontRef idx="minor">
          <a:srgbClr val="3E231A"/>
        </a:fontRef>
        <a:srgbClr val="3E231A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DFD8">
              <a:alpha val="61000"/>
            </a:srgbClr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28D8E"/>
              </a:solidFill>
              <a:prstDash val="solid"/>
              <a:miter lim="400000"/>
            </a:ln>
          </a:top>
          <a:bottom>
            <a:ln w="12700" cap="flat">
              <a:solidFill>
                <a:srgbClr val="828D8E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D5E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83867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6654F">
              <a:alpha val="20000"/>
            </a:srgbClr>
          </a:solidFill>
        </a:fill>
      </a:tcStyle>
    </a:band2H>
    <a:firstCol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3E231A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E231A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232323"/>
        </a:fontRef>
        <a:srgbClr val="232323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3E231A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3" d="100"/>
          <a:sy n="53" d="100"/>
        </p:scale>
        <p:origin x="342" y="726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0675509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89100"/>
            <a:ext cx="10464800" cy="34671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1816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4267200"/>
            <a:ext cx="10464800" cy="8509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r>
              <a:t>“Type a quote here.”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6362700"/>
            <a:ext cx="10464800" cy="6477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/>
            </a:lvl1pPr>
          </a:lstStyle>
          <a:p>
            <a:r>
              <a:t>–Johnny Appleseed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sz="half" idx="13"/>
          </p:nvPr>
        </p:nvSpPr>
        <p:spPr>
          <a:xfrm>
            <a:off x="1573807" y="1421425"/>
            <a:ext cx="9855201" cy="5143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680200"/>
            <a:ext cx="10464800" cy="1270000"/>
          </a:xfrm>
          <a:prstGeom prst="rect">
            <a:avLst/>
          </a:prstGeom>
        </p:spPr>
        <p:txBody>
          <a:bodyPr anchor="b"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7835900"/>
            <a:ext cx="10464800" cy="146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89300"/>
            <a:ext cx="10464800" cy="3175000"/>
          </a:xfrm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75450" y="1408083"/>
            <a:ext cx="4673600" cy="69723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65200" y="1397000"/>
            <a:ext cx="5600700" cy="4038600"/>
          </a:xfrm>
          <a:prstGeom prst="rect">
            <a:avLst/>
          </a:prstGeom>
        </p:spPr>
        <p:txBody>
          <a:bodyPr anchor="b"/>
          <a:lstStyle>
            <a:lvl1pPr algn="ctr">
              <a:defRPr sz="68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65200" y="5448300"/>
            <a:ext cx="5600700" cy="2933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600"/>
            </a:lvl1pPr>
            <a:lvl2pPr marL="0" indent="228600" algn="ctr">
              <a:spcBef>
                <a:spcPts val="0"/>
              </a:spcBef>
              <a:buSzTx/>
              <a:buNone/>
              <a:defRPr sz="3600"/>
            </a:lvl2pPr>
            <a:lvl3pPr marL="0" indent="457200" algn="ctr">
              <a:spcBef>
                <a:spcPts val="0"/>
              </a:spcBef>
              <a:buSzTx/>
              <a:buNone/>
              <a:defRPr sz="3600"/>
            </a:lvl3pPr>
            <a:lvl4pPr marL="0" indent="685800" algn="ctr">
              <a:spcBef>
                <a:spcPts val="0"/>
              </a:spcBef>
              <a:buSzTx/>
              <a:buNone/>
              <a:defRPr sz="3600"/>
            </a:lvl4pPr>
            <a:lvl5pPr marL="0" indent="914400" algn="ctr">
              <a:spcBef>
                <a:spcPts val="0"/>
              </a:spcBef>
              <a:buSzTx/>
              <a:buNone/>
              <a:defRPr sz="3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xfrm>
            <a:off x="1270000" y="2819400"/>
            <a:ext cx="10464800" cy="5842000"/>
          </a:xfrm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31000" y="2857500"/>
            <a:ext cx="5003800" cy="55880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algn="ctr"/>
          </a:lstStyle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1270000" y="2819400"/>
            <a:ext cx="5016500" cy="5651500"/>
          </a:xfrm>
          <a:prstGeom prst="rect">
            <a:avLst/>
          </a:prstGeom>
        </p:spPr>
        <p:txBody>
          <a:bodyPr/>
          <a:lstStyle>
            <a:lvl1pPr marL="368300" indent="-368300">
              <a:spcBef>
                <a:spcPts val="2800"/>
              </a:spcBef>
              <a:buBlip>
                <a:blip r:embed="rId2"/>
              </a:buBlip>
              <a:defRPr sz="3000"/>
            </a:lvl1pPr>
            <a:lvl2pPr marL="736600" indent="-368300">
              <a:spcBef>
                <a:spcPts val="2800"/>
              </a:spcBef>
              <a:buBlip>
                <a:blip r:embed="rId2"/>
              </a:buBlip>
              <a:defRPr sz="3000"/>
            </a:lvl2pPr>
            <a:lvl3pPr marL="1104900" indent="-368300">
              <a:spcBef>
                <a:spcPts val="2800"/>
              </a:spcBef>
              <a:buBlip>
                <a:blip r:embed="rId2"/>
              </a:buBlip>
              <a:defRPr sz="3000"/>
            </a:lvl3pPr>
            <a:lvl4pPr marL="1473200" indent="-368300">
              <a:spcBef>
                <a:spcPts val="2800"/>
              </a:spcBef>
              <a:buBlip>
                <a:blip r:embed="rId2"/>
              </a:buBlip>
              <a:defRPr sz="3000"/>
            </a:lvl4pPr>
            <a:lvl5pPr marL="1841500" indent="-368300">
              <a:spcBef>
                <a:spcPts val="2800"/>
              </a:spcBef>
              <a:buBlip>
                <a:blip r:embed="rId2"/>
              </a:buBlip>
              <a:defRPr sz="30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  <a:lvl3pPr>
              <a:buBlip>
                <a:blip r:embed="rId2"/>
              </a:buBlip>
            </a:lvl3pPr>
            <a:lvl4pPr>
              <a:buBlip>
                <a:blip r:embed="rId2"/>
              </a:buBlip>
            </a:lvl4pPr>
            <a:lvl5pPr>
              <a:buBlip>
                <a:blip r:embed="rId2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7396540" y="812918"/>
            <a:ext cx="4660901" cy="29845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7396540" y="4038718"/>
            <a:ext cx="4660901" cy="4864101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825500"/>
            <a:ext cx="6197600" cy="8089900"/>
          </a:xfrm>
          <a:prstGeom prst="rect">
            <a:avLst/>
          </a:prstGeom>
          <a:ln w="9525">
            <a:round/>
          </a:ln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body" idx="1"/>
          </p:nvPr>
        </p:nvSpPr>
        <p:spPr>
          <a:xfrm>
            <a:off x="1270000" y="1168400"/>
            <a:ext cx="10464800" cy="7416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>
            <a:lvl1pPr>
              <a:buBlip>
                <a:blip r:embed="rId15"/>
              </a:buBlip>
            </a:lvl1pPr>
            <a:lvl2pPr>
              <a:buBlip>
                <a:blip r:embed="rId15"/>
              </a:buBlip>
            </a:lvl2pPr>
            <a:lvl3pPr>
              <a:buBlip>
                <a:blip r:embed="rId15"/>
              </a:buBlip>
            </a:lvl3pPr>
            <a:lvl4pPr>
              <a:buBlip>
                <a:blip r:embed="rId15"/>
              </a:buBlip>
            </a:lvl4pPr>
            <a:lvl5pPr>
              <a:buBlip>
                <a:blip r:embed="rId15"/>
              </a:buBlip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" name="Shape 3"/>
          <p:cNvSpPr>
            <a:spLocks noGrp="1"/>
          </p:cNvSpPr>
          <p:nvPr>
            <p:ph type="title"/>
          </p:nvPr>
        </p:nvSpPr>
        <p:spPr>
          <a:xfrm>
            <a:off x="1270000" y="635000"/>
            <a:ext cx="10464800" cy="210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37299" y="9296400"/>
            <a:ext cx="323479" cy="4572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l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titleStyle>
    <p:bodyStyle>
      <a:lvl1pPr marL="4699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1pPr>
      <a:lvl2pPr marL="9398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2pPr>
      <a:lvl3pPr marL="14097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3pPr>
      <a:lvl4pPr marL="18796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4pPr>
      <a:lvl5pPr marL="23495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5pPr>
      <a:lvl6pPr marL="28194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6pPr>
      <a:lvl7pPr marL="32893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7pPr>
      <a:lvl8pPr marL="37592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8pPr>
      <a:lvl9pPr marL="4229100" marR="0" indent="-469900" algn="l" defTabSz="584200" rtl="0" latinLnBrk="0">
        <a:lnSpc>
          <a:spcPct val="100000"/>
        </a:lnSpc>
        <a:spcBef>
          <a:spcPts val="3000"/>
        </a:spcBef>
        <a:spcAft>
          <a:spcPts val="0"/>
        </a:spcAft>
        <a:buClrTx/>
        <a:buSzPct val="25000"/>
        <a:buFontTx/>
        <a:buBlip>
          <a:blip r:embed="rId15"/>
        </a:buBlip>
        <a:tabLst/>
        <a:defRPr sz="3800" b="0" i="0" u="none" strike="noStrike" cap="none" spc="0" baseline="0">
          <a:ln>
            <a:noFill/>
          </a:ln>
          <a:solidFill>
            <a:srgbClr val="3E231A"/>
          </a:solidFill>
          <a:uFillTx/>
          <a:latin typeface="+mn-lt"/>
          <a:ea typeface="+mn-ea"/>
          <a:cs typeface="+mn-cs"/>
          <a:sym typeface="Papyrus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Papyru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Process Mapping 101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defTabSz="560831">
              <a:defRPr sz="3455"/>
            </a:pPr>
            <a:r>
              <a:t>7/14/16</a:t>
            </a:r>
          </a:p>
          <a:p>
            <a:pPr defTabSz="560831">
              <a:defRPr sz="3455"/>
            </a:pPr>
            <a:r>
              <a:t>CTC-RI IBH Pilot Quarterly Meeting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Simple process map</a:t>
            </a:r>
          </a:p>
        </p:txBody>
      </p:sp>
      <p:pic>
        <p:nvPicPr>
          <p:cNvPr id="147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750192" y="3018319"/>
            <a:ext cx="7701908" cy="57764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43305">
              <a:defRPr sz="6696"/>
            </a:lvl1pPr>
          </a:lstStyle>
          <a:p>
            <a:r>
              <a:t>More complex process map</a:t>
            </a:r>
          </a:p>
        </p:txBody>
      </p:sp>
      <p:sp>
        <p:nvSpPr>
          <p:cNvPr id="150" name="Shape 15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endParaRPr/>
          </a:p>
        </p:txBody>
      </p:sp>
      <p:pic>
        <p:nvPicPr>
          <p:cNvPr id="151" name="pasted-image.tif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85230" y="2367926"/>
            <a:ext cx="10835255" cy="67449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/>
          <p:nvPr/>
        </p:nvSpPr>
        <p:spPr>
          <a:xfrm>
            <a:off x="4660900" y="605184"/>
            <a:ext cx="4146699" cy="1534766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4" name="Shape 154"/>
          <p:cNvSpPr/>
          <p:nvPr/>
        </p:nvSpPr>
        <p:spPr>
          <a:xfrm>
            <a:off x="4699787" y="966167"/>
            <a:ext cx="406892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Oval is used to show the input to start </a:t>
            </a:r>
          </a:p>
          <a:p>
            <a:pPr>
              <a:defRPr sz="1800"/>
            </a:pPr>
            <a:r>
              <a:t>process or output at end of process</a:t>
            </a:r>
          </a:p>
        </p:txBody>
      </p:sp>
      <p:sp>
        <p:nvSpPr>
          <p:cNvPr id="155" name="Shape 155"/>
          <p:cNvSpPr/>
          <p:nvPr/>
        </p:nvSpPr>
        <p:spPr>
          <a:xfrm>
            <a:off x="4566245" y="2653791"/>
            <a:ext cx="4536927" cy="1270001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6" name="Shape 156"/>
          <p:cNvSpPr/>
          <p:nvPr/>
        </p:nvSpPr>
        <p:spPr>
          <a:xfrm>
            <a:off x="4976161" y="2882391"/>
            <a:ext cx="371709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Box or rectangles shows a task </a:t>
            </a:r>
          </a:p>
          <a:p>
            <a:pPr>
              <a:defRPr sz="1800"/>
            </a:pPr>
            <a:r>
              <a:t>or activity performed in the process</a:t>
            </a:r>
          </a:p>
        </p:txBody>
      </p:sp>
      <p:sp>
        <p:nvSpPr>
          <p:cNvPr id="157" name="Shape 157"/>
          <p:cNvSpPr/>
          <p:nvPr/>
        </p:nvSpPr>
        <p:spPr>
          <a:xfrm>
            <a:off x="4970115" y="4437633"/>
            <a:ext cx="3528269" cy="29611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10800"/>
                </a:moveTo>
                <a:lnTo>
                  <a:pt x="10800" y="21600"/>
                </a:lnTo>
                <a:lnTo>
                  <a:pt x="21600" y="10800"/>
                </a:lnTo>
                <a:lnTo>
                  <a:pt x="10800" y="0"/>
                </a:lnTo>
                <a:close/>
              </a:path>
            </a:pathLst>
          </a:cu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58" name="Shape 158"/>
          <p:cNvSpPr/>
          <p:nvPr/>
        </p:nvSpPr>
        <p:spPr>
          <a:xfrm>
            <a:off x="4921076" y="5334000"/>
            <a:ext cx="3626347" cy="1168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Diamond shows points </a:t>
            </a:r>
          </a:p>
          <a:p>
            <a:pPr>
              <a:defRPr sz="1800"/>
            </a:pPr>
            <a:r>
              <a:t>in process where yes/no question </a:t>
            </a:r>
          </a:p>
          <a:p>
            <a:pPr>
              <a:defRPr sz="1800"/>
            </a:pPr>
            <a:r>
              <a:t> asked or decision required</a:t>
            </a:r>
          </a:p>
        </p:txBody>
      </p:sp>
      <p:sp>
        <p:nvSpPr>
          <p:cNvPr id="159" name="Shape 159"/>
          <p:cNvSpPr/>
          <p:nvPr/>
        </p:nvSpPr>
        <p:spPr>
          <a:xfrm>
            <a:off x="4660900" y="7780684"/>
            <a:ext cx="4146699" cy="1534766"/>
          </a:xfrm>
          <a:prstGeom prst="ellipse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0" name="Shape 160"/>
          <p:cNvSpPr/>
          <p:nvPr/>
        </p:nvSpPr>
        <p:spPr>
          <a:xfrm>
            <a:off x="4699787" y="8027367"/>
            <a:ext cx="4068925" cy="812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Oval is used to show the input to start </a:t>
            </a:r>
          </a:p>
          <a:p>
            <a:pPr>
              <a:defRPr sz="1800"/>
            </a:pPr>
            <a:r>
              <a:t>process or output at end of process</a:t>
            </a:r>
          </a:p>
        </p:txBody>
      </p:sp>
      <p:sp>
        <p:nvSpPr>
          <p:cNvPr id="161" name="Shape 161"/>
          <p:cNvSpPr/>
          <p:nvPr/>
        </p:nvSpPr>
        <p:spPr>
          <a:xfrm>
            <a:off x="6734249" y="2127249"/>
            <a:ext cx="1" cy="539243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62" name="Shape 162"/>
          <p:cNvSpPr/>
          <p:nvPr/>
        </p:nvSpPr>
        <p:spPr>
          <a:xfrm>
            <a:off x="6734249" y="3911091"/>
            <a:ext cx="1" cy="539243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63" name="Shape 163"/>
          <p:cNvSpPr/>
          <p:nvPr/>
        </p:nvSpPr>
        <p:spPr>
          <a:xfrm>
            <a:off x="6734249" y="7251191"/>
            <a:ext cx="1" cy="539243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64" name="Shape 164"/>
          <p:cNvSpPr/>
          <p:nvPr/>
        </p:nvSpPr>
        <p:spPr>
          <a:xfrm>
            <a:off x="6983995" y="7292212"/>
            <a:ext cx="459210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Yes</a:t>
            </a:r>
          </a:p>
        </p:txBody>
      </p:sp>
      <p:sp>
        <p:nvSpPr>
          <p:cNvPr id="165" name="Shape 165"/>
          <p:cNvSpPr/>
          <p:nvPr/>
        </p:nvSpPr>
        <p:spPr>
          <a:xfrm>
            <a:off x="8499549" y="5918200"/>
            <a:ext cx="459210" cy="1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  <p:sp>
        <p:nvSpPr>
          <p:cNvPr id="166" name="Shape 166"/>
          <p:cNvSpPr/>
          <p:nvPr/>
        </p:nvSpPr>
        <p:spPr>
          <a:xfrm>
            <a:off x="8435863" y="5334000"/>
            <a:ext cx="400274" cy="457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1800"/>
            </a:lvl1pPr>
          </a:lstStyle>
          <a:p>
            <a:r>
              <a:t>No</a:t>
            </a:r>
          </a:p>
        </p:txBody>
      </p:sp>
      <p:sp>
        <p:nvSpPr>
          <p:cNvPr id="167" name="Shape 167"/>
          <p:cNvSpPr/>
          <p:nvPr/>
        </p:nvSpPr>
        <p:spPr>
          <a:xfrm>
            <a:off x="8997404" y="5004308"/>
            <a:ext cx="1826668" cy="1827784"/>
          </a:xfrm>
          <a:prstGeom prst="rect">
            <a:avLst/>
          </a:prstGeom>
          <a:blipFill>
            <a:blip r:embed="rId2"/>
          </a:blipFill>
          <a:ln w="12700">
            <a:miter lim="400000"/>
          </a:ln>
          <a:effectLst>
            <a:outerShdw blurRad="50800" dist="25400" dir="5400000" rotWithShape="0">
              <a:srgbClr val="000000">
                <a:alpha val="25000"/>
              </a:srgbClr>
            </a:outerShdw>
          </a:effectLst>
        </p:spPr>
        <p:txBody>
          <a:bodyPr lIns="50800" tIns="50800" rIns="50800" bIns="50800" anchor="ctr"/>
          <a:lstStyle/>
          <a:p>
            <a:pPr>
              <a:defRPr sz="3000">
                <a:solidFill>
                  <a:srgbClr val="FFFFFF"/>
                </a:solidFill>
                <a:effectLst>
                  <a:outerShdw blurRad="76200" dist="12700" dir="5400000" rotWithShape="0">
                    <a:srgbClr val="000000">
                      <a:alpha val="50000"/>
                    </a:srgbClr>
                  </a:outerShdw>
                </a:effectLst>
              </a:defRPr>
            </a:pPr>
            <a:endParaRPr/>
          </a:p>
        </p:txBody>
      </p:sp>
      <p:sp>
        <p:nvSpPr>
          <p:cNvPr id="168" name="Shape 168"/>
          <p:cNvSpPr/>
          <p:nvPr/>
        </p:nvSpPr>
        <p:spPr>
          <a:xfrm>
            <a:off x="8951968" y="5156200"/>
            <a:ext cx="1917540" cy="1524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1800"/>
            </a:pPr>
            <a:r>
              <a:t>There is usually </a:t>
            </a:r>
          </a:p>
          <a:p>
            <a:pPr>
              <a:defRPr sz="1800"/>
            </a:pPr>
            <a:r>
              <a:t>only one arrow </a:t>
            </a:r>
          </a:p>
          <a:p>
            <a:pPr>
              <a:defRPr sz="1800"/>
            </a:pPr>
            <a:r>
              <a:t>out of an activity </a:t>
            </a:r>
          </a:p>
          <a:p>
            <a:pPr>
              <a:defRPr sz="1800"/>
            </a:pPr>
            <a:r>
              <a:t>box</a:t>
            </a:r>
          </a:p>
        </p:txBody>
      </p:sp>
      <p:sp>
        <p:nvSpPr>
          <p:cNvPr id="171" name="Shape 171"/>
          <p:cNvSpPr/>
          <p:nvPr/>
        </p:nvSpPr>
        <p:spPr>
          <a:xfrm>
            <a:off x="9143983" y="3173956"/>
            <a:ext cx="1767335" cy="198224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17704" h="21600" extrusionOk="0">
                <a:moveTo>
                  <a:pt x="0" y="0"/>
                </a:moveTo>
                <a:cubicBezTo>
                  <a:pt x="16726" y="3563"/>
                  <a:pt x="21600" y="10763"/>
                  <a:pt x="14623" y="21600"/>
                </a:cubicBezTo>
              </a:path>
            </a:pathLst>
          </a:custGeom>
          <a:ln w="38100">
            <a:solidFill>
              <a:srgbClr val="3E231A"/>
            </a:solidFill>
            <a:miter lim="400000"/>
          </a:ln>
        </p:spPr>
        <p:txBody>
          <a:bodyPr/>
          <a:lstStyle/>
          <a:p>
            <a:endParaRPr/>
          </a:p>
        </p:txBody>
      </p:sp>
      <p:sp>
        <p:nvSpPr>
          <p:cNvPr id="170" name="Shape 170"/>
          <p:cNvSpPr/>
          <p:nvPr/>
        </p:nvSpPr>
        <p:spPr>
          <a:xfrm flipH="1" flipV="1">
            <a:off x="8922266" y="3087874"/>
            <a:ext cx="393845" cy="127386"/>
          </a:xfrm>
          <a:prstGeom prst="line">
            <a:avLst/>
          </a:prstGeom>
          <a:ln w="38100">
            <a:solidFill>
              <a:srgbClr val="3E231A"/>
            </a:solidFill>
            <a:miter lim="400000"/>
            <a:tailEnd type="triangle"/>
          </a:ln>
        </p:spPr>
        <p:txBody>
          <a:bodyPr lIns="50800" tIns="50800" rIns="50800" bIns="50800" anchor="ctr"/>
          <a:lstStyle/>
          <a:p>
            <a:pPr>
              <a:defRPr sz="3000"/>
            </a:pPr>
            <a:endParaRPr/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Group Time (20 min)</a:t>
            </a:r>
          </a:p>
        </p:txBody>
      </p:sp>
      <p:sp>
        <p:nvSpPr>
          <p:cNvPr id="174" name="Shape 17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90016" indent="-390016" defTabSz="484886">
              <a:spcBef>
                <a:spcPts val="2400"/>
              </a:spcBef>
              <a:buBlip>
                <a:blip r:embed="rId2"/>
              </a:buBlip>
              <a:defRPr sz="3154"/>
            </a:pPr>
            <a:r>
              <a:t>Think about a process within current IBH pilot that could be improved</a:t>
            </a:r>
          </a:p>
          <a:p>
            <a:pPr marL="390016" indent="-390016" defTabSz="484886">
              <a:spcBef>
                <a:spcPts val="2400"/>
              </a:spcBef>
              <a:buBlip>
                <a:blip r:embed="rId2"/>
              </a:buBlip>
              <a:defRPr sz="3154"/>
            </a:pPr>
            <a:r>
              <a:t>Use the post-its supplied to create the building blocks of the process map as it currently operates</a:t>
            </a:r>
          </a:p>
          <a:p>
            <a:pPr marL="390016" indent="-390016" defTabSz="484886">
              <a:spcBef>
                <a:spcPts val="2400"/>
              </a:spcBef>
              <a:buBlip>
                <a:blip r:embed="rId2"/>
              </a:buBlip>
              <a:defRPr sz="3154"/>
            </a:pPr>
            <a:r>
              <a:t>Once post-its arranged on large white paper, designate where there is a gap or space for improvement</a:t>
            </a:r>
          </a:p>
          <a:p>
            <a:pPr marL="390016" indent="-390016" defTabSz="484886">
              <a:spcBef>
                <a:spcPts val="2400"/>
              </a:spcBef>
              <a:buBlip>
                <a:blip r:embed="rId2"/>
              </a:buBlip>
              <a:defRPr sz="3154"/>
            </a:pPr>
            <a:r>
              <a:t>Be prepared to share with the group once complete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78358">
              <a:defRPr sz="7128"/>
            </a:lvl1pPr>
          </a:lstStyle>
          <a:p>
            <a:r>
              <a:t>What is process mapping?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Workflow Diagram that enables improved understanding of a process</a:t>
            </a:r>
          </a:p>
          <a:p>
            <a:pPr>
              <a:buBlip>
                <a:blip r:embed="rId2"/>
              </a:buBlip>
            </a:pPr>
            <a:r>
              <a:t>Brings team together on how the work actually happens </a:t>
            </a:r>
          </a:p>
          <a:p>
            <a:pPr>
              <a:buBlip>
                <a:blip r:embed="rId2"/>
              </a:buBlip>
            </a:pPr>
            <a:r>
              <a:t>Allows team to see how work could be better</a:t>
            </a: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process mapping?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Helps determine what is and what isn’t a problem</a:t>
            </a:r>
          </a:p>
          <a:p>
            <a:pPr>
              <a:buBlip>
                <a:blip r:embed="rId2"/>
              </a:buBlip>
            </a:pPr>
            <a:r>
              <a:t>Streamlines work activities</a:t>
            </a:r>
          </a:p>
          <a:p>
            <a:pPr>
              <a:buBlip>
                <a:blip r:embed="rId2"/>
              </a:buBlip>
            </a:pPr>
            <a:r>
              <a:t>Before you can improve a process you must understand it</a:t>
            </a:r>
          </a:p>
        </p:txBody>
      </p:sp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1</a:t>
            </a:r>
          </a:p>
        </p:txBody>
      </p:sp>
      <p:sp>
        <p:nvSpPr>
          <p:cNvPr id="129" name="Shape 1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Determine the boundaries</a:t>
            </a:r>
          </a:p>
          <a:p>
            <a:pPr lvl="1">
              <a:buBlip>
                <a:blip r:embed="rId2"/>
              </a:buBlip>
            </a:pPr>
            <a:r>
              <a:t>Where does the process begin?</a:t>
            </a:r>
          </a:p>
          <a:p>
            <a:pPr lvl="1">
              <a:buBlip>
                <a:blip r:embed="rId2"/>
              </a:buBlip>
            </a:pPr>
            <a:r>
              <a:t>Where does the process end?</a:t>
            </a: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2</a:t>
            </a:r>
          </a:p>
        </p:txBody>
      </p:sp>
      <p:sp>
        <p:nvSpPr>
          <p:cNvPr id="132" name="Shape 13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Blip>
                <a:blip r:embed="rId2"/>
              </a:buBlip>
            </a:lvl1pPr>
            <a:lvl2pPr>
              <a:buBlip>
                <a:blip r:embed="rId2"/>
              </a:buBlip>
            </a:lvl2pPr>
          </a:lstStyle>
          <a:p>
            <a:r>
              <a:t>List the steps</a:t>
            </a:r>
          </a:p>
          <a:p>
            <a:pPr lvl="1"/>
            <a:r>
              <a:t>Use a verb to start the task description</a:t>
            </a:r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3</a:t>
            </a:r>
          </a:p>
        </p:txBody>
      </p:sp>
      <p:sp>
        <p:nvSpPr>
          <p:cNvPr id="135" name="Shape 1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buBlip>
                <a:blip r:embed="rId2"/>
              </a:buBlip>
            </a:pPr>
            <a:r>
              <a:t>Sequence the step</a:t>
            </a:r>
          </a:p>
          <a:p>
            <a:pPr lvl="1">
              <a:buBlip>
                <a:blip r:embed="rId2"/>
              </a:buBlip>
            </a:pPr>
            <a:r>
              <a:t>Use post-it notes so you can move tasks around</a:t>
            </a:r>
          </a:p>
          <a:p>
            <a:pPr lvl="1">
              <a:buBlip>
                <a:blip r:embed="rId2"/>
              </a:buBlip>
            </a:pPr>
            <a:r>
              <a:t>Do not draw arrows until later</a:t>
            </a:r>
          </a:p>
        </p:txBody>
      </p:sp>
    </p:spTree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4</a:t>
            </a:r>
          </a:p>
        </p:txBody>
      </p:sp>
      <p:sp>
        <p:nvSpPr>
          <p:cNvPr id="138" name="Shape 1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328929" indent="-328929" defTabSz="408940">
              <a:spcBef>
                <a:spcPts val="2100"/>
              </a:spcBef>
              <a:buBlip>
                <a:blip r:embed="rId2"/>
              </a:buBlip>
              <a:defRPr sz="2660"/>
            </a:pPr>
            <a:r>
              <a:t>Draw appropriate symbols</a:t>
            </a:r>
          </a:p>
          <a:p>
            <a:pPr marL="657859" lvl="1" indent="-328929" defTabSz="408940">
              <a:spcBef>
                <a:spcPts val="2100"/>
              </a:spcBef>
              <a:buBlip>
                <a:blip r:embed="rId2"/>
              </a:buBlip>
              <a:defRPr sz="2660"/>
            </a:pPr>
            <a:r>
              <a:t>Ovals show input to start process or output to end process</a:t>
            </a:r>
          </a:p>
          <a:p>
            <a:pPr marL="657859" lvl="1" indent="-328929" defTabSz="408940">
              <a:spcBef>
                <a:spcPts val="2100"/>
              </a:spcBef>
              <a:buBlip>
                <a:blip r:embed="rId2"/>
              </a:buBlip>
              <a:defRPr sz="2660"/>
            </a:pPr>
            <a:r>
              <a:t>Boxes or rectangles show task or activity performed in the process</a:t>
            </a:r>
          </a:p>
          <a:p>
            <a:pPr marL="657859" lvl="1" indent="-328929" defTabSz="408940">
              <a:spcBef>
                <a:spcPts val="2100"/>
              </a:spcBef>
              <a:buBlip>
                <a:blip r:embed="rId2"/>
              </a:buBlip>
              <a:defRPr sz="2660"/>
            </a:pPr>
            <a:r>
              <a:t>Arrows show process direction flow</a:t>
            </a:r>
          </a:p>
          <a:p>
            <a:pPr marL="657859" lvl="1" indent="-328929" defTabSz="408940">
              <a:spcBef>
                <a:spcPts val="2100"/>
              </a:spcBef>
              <a:buBlip>
                <a:blip r:embed="rId2"/>
              </a:buBlip>
              <a:defRPr sz="2660"/>
            </a:pPr>
            <a:r>
              <a:t>Diamonds show points in the process where yes/no question is asked or decision is required</a:t>
            </a:r>
          </a:p>
          <a:p>
            <a:pPr marL="657859" lvl="1" indent="-328929" defTabSz="408940">
              <a:spcBef>
                <a:spcPts val="2100"/>
              </a:spcBef>
              <a:buBlip>
                <a:blip r:embed="rId2"/>
              </a:buBlip>
              <a:defRPr sz="2660"/>
            </a:pPr>
            <a:r>
              <a:t>If there are feedback arrows, make sure feedback loop is closed</a:t>
            </a:r>
          </a:p>
        </p:txBody>
      </p:sp>
    </p:spTree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Step 5</a:t>
            </a:r>
          </a:p>
        </p:txBody>
      </p:sp>
      <p:sp>
        <p:nvSpPr>
          <p:cNvPr id="141" name="Shape 14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51104" indent="-451104" defTabSz="560831">
              <a:spcBef>
                <a:spcPts val="2800"/>
              </a:spcBef>
              <a:buBlip>
                <a:blip r:embed="rId2"/>
              </a:buBlip>
              <a:defRPr sz="3648"/>
            </a:pPr>
            <a:r>
              <a:t>Finalize the flowchart</a:t>
            </a:r>
          </a:p>
          <a:p>
            <a:pPr marL="902208" lvl="1" indent="-451104" defTabSz="560831">
              <a:spcBef>
                <a:spcPts val="2800"/>
              </a:spcBef>
              <a:buBlip>
                <a:blip r:embed="rId2"/>
              </a:buBlip>
              <a:defRPr sz="3648"/>
            </a:pPr>
            <a:r>
              <a:t>Ask if the process is being run the way it should be</a:t>
            </a:r>
          </a:p>
          <a:p>
            <a:pPr marL="902208" lvl="1" indent="-451104" defTabSz="560831">
              <a:spcBef>
                <a:spcPts val="2800"/>
              </a:spcBef>
              <a:buBlip>
                <a:blip r:embed="rId2"/>
              </a:buBlip>
              <a:defRPr sz="3648"/>
            </a:pPr>
            <a:r>
              <a:t>Are people following the process as charted</a:t>
            </a:r>
          </a:p>
          <a:p>
            <a:pPr marL="902208" lvl="1" indent="-451104" defTabSz="560831">
              <a:spcBef>
                <a:spcPts val="2800"/>
              </a:spcBef>
              <a:buBlip>
                <a:blip r:embed="rId2"/>
              </a:buBlip>
              <a:defRPr sz="3648"/>
            </a:pPr>
            <a:r>
              <a:t>Do we have a consensus?</a:t>
            </a:r>
          </a:p>
          <a:p>
            <a:pPr marL="902208" lvl="1" indent="-451104" defTabSz="560831">
              <a:spcBef>
                <a:spcPts val="2800"/>
              </a:spcBef>
              <a:buBlip>
                <a:blip r:embed="rId2"/>
              </a:buBlip>
              <a:defRPr sz="3648"/>
            </a:pPr>
            <a:r>
              <a:t>What is redundant; add what is missing</a:t>
            </a:r>
          </a:p>
        </p:txBody>
      </p:sp>
    </p:spTree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hape 14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Let’s get started</a:t>
            </a:r>
          </a:p>
        </p:txBody>
      </p:sp>
      <p:pic>
        <p:nvPicPr>
          <p:cNvPr id="144" name="pasted-image.tiff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57400" y="2794000"/>
            <a:ext cx="8890000" cy="6350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slow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Parchment">
  <a:themeElements>
    <a:clrScheme name="Parchment">
      <a:dk1>
        <a:srgbClr val="3E231A"/>
      </a:dk1>
      <a:lt1>
        <a:srgbClr val="24383E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Parchment">
  <a:themeElements>
    <a:clrScheme name="Parchment">
      <a:dk1>
        <a:srgbClr val="000000"/>
      </a:dk1>
      <a:lt1>
        <a:srgbClr val="FFFFFF"/>
      </a:lt1>
      <a:dk2>
        <a:srgbClr val="5C5E5F"/>
      </a:dk2>
      <a:lt2>
        <a:srgbClr val="CBCBCB"/>
      </a:lt2>
      <a:accent1>
        <a:srgbClr val="738CAB"/>
      </a:accent1>
      <a:accent2>
        <a:srgbClr val="7E9769"/>
      </a:accent2>
      <a:accent3>
        <a:srgbClr val="D3B64B"/>
      </a:accent3>
      <a:accent4>
        <a:srgbClr val="B99769"/>
      </a:accent4>
      <a:accent5>
        <a:srgbClr val="981800"/>
      </a:accent5>
      <a:accent6>
        <a:srgbClr val="9383A0"/>
      </a:accent6>
      <a:hlink>
        <a:srgbClr val="0000FF"/>
      </a:hlink>
      <a:folHlink>
        <a:srgbClr val="FF00FF"/>
      </a:folHlink>
    </a:clrScheme>
    <a:fontScheme name="Parchment">
      <a:majorFont>
        <a:latin typeface="Papyrus"/>
        <a:ea typeface="Papyrus"/>
        <a:cs typeface="Papyrus"/>
      </a:majorFont>
      <a:minorFont>
        <a:latin typeface="Papyrus"/>
        <a:ea typeface="Papyrus"/>
        <a:cs typeface="Papyrus"/>
      </a:minorFont>
    </a:fontScheme>
    <a:fmtScheme name="Parchm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50800" dist="25400" dir="5400000" rotWithShape="0">
            <a:srgbClr val="000000">
              <a:alpha val="25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76200" dist="12700" dir="5400000" rotWithShape="0">
                <a:srgbClr val="000000">
                  <a:alpha val="50000"/>
                </a:srgbClr>
              </a:outerShdw>
            </a:effectLst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38100" cap="flat">
          <a:solidFill>
            <a:srgbClr val="3E231A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3E231A"/>
            </a:solidFill>
            <a:effectLst/>
            <a:uFillTx/>
            <a:latin typeface="+mn-lt"/>
            <a:ea typeface="+mn-ea"/>
            <a:cs typeface="+mn-cs"/>
            <a:sym typeface="Papyru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356</Words>
  <Application>Microsoft Office PowerPoint</Application>
  <PresentationFormat>Custom</PresentationFormat>
  <Paragraphs>58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Parchment</vt:lpstr>
      <vt:lpstr>Process Mapping 101</vt:lpstr>
      <vt:lpstr>What is process mapping?</vt:lpstr>
      <vt:lpstr>Why process mapping?</vt:lpstr>
      <vt:lpstr>Step 1</vt:lpstr>
      <vt:lpstr>Step 2</vt:lpstr>
      <vt:lpstr>Step 3</vt:lpstr>
      <vt:lpstr>Step 4</vt:lpstr>
      <vt:lpstr>Step 5</vt:lpstr>
      <vt:lpstr>Let’s get started</vt:lpstr>
      <vt:lpstr>Simple process map</vt:lpstr>
      <vt:lpstr>More complex process map</vt:lpstr>
      <vt:lpstr>PowerPoint Presentation</vt:lpstr>
      <vt:lpstr>Group Time (20 min)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Process Mapping 101</dc:title>
  <dc:creator>Campbell, Susanne</dc:creator>
  <cp:lastModifiedBy>Campbell, Susanne</cp:lastModifiedBy>
  <cp:revision>1</cp:revision>
  <dcterms:modified xsi:type="dcterms:W3CDTF">2016-07-10T19:34:13Z</dcterms:modified>
</cp:coreProperties>
</file>