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257" r:id="rId3"/>
    <p:sldId id="258" r:id="rId4"/>
    <p:sldId id="259" r:id="rId5"/>
    <p:sldId id="361" r:id="rId6"/>
    <p:sldId id="408" r:id="rId7"/>
    <p:sldId id="261" r:id="rId8"/>
    <p:sldId id="277" r:id="rId9"/>
    <p:sldId id="387" r:id="rId10"/>
    <p:sldId id="388" r:id="rId11"/>
    <p:sldId id="389" r:id="rId12"/>
    <p:sldId id="283" r:id="rId13"/>
    <p:sldId id="360" r:id="rId14"/>
    <p:sldId id="373" r:id="rId15"/>
    <p:sldId id="385" r:id="rId16"/>
    <p:sldId id="381" r:id="rId17"/>
    <p:sldId id="380" r:id="rId18"/>
    <p:sldId id="342" r:id="rId19"/>
    <p:sldId id="402" r:id="rId20"/>
    <p:sldId id="346" r:id="rId21"/>
    <p:sldId id="348" r:id="rId22"/>
    <p:sldId id="349" r:id="rId23"/>
    <p:sldId id="350" r:id="rId24"/>
    <p:sldId id="353" r:id="rId25"/>
    <p:sldId id="355" r:id="rId26"/>
    <p:sldId id="407" r:id="rId27"/>
    <p:sldId id="405" r:id="rId28"/>
    <p:sldId id="406" r:id="rId29"/>
    <p:sldId id="359" r:id="rId30"/>
    <p:sldId id="375" r:id="rId31"/>
    <p:sldId id="300" r:id="rId32"/>
    <p:sldId id="30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29" autoAdjust="0"/>
  </p:normalViewPr>
  <p:slideViewPr>
    <p:cSldViewPr>
      <p:cViewPr>
        <p:scale>
          <a:sx n="100" d="100"/>
          <a:sy n="100" d="100"/>
        </p:scale>
        <p:origin x="-2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9B25E-972C-4000-9CAF-B683462662D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4BD2AD7-B4FD-4976-A2C5-E9DE630A6089}">
      <dgm:prSet phldrT="[Text]" custT="1"/>
      <dgm:spPr/>
      <dgm:t>
        <a:bodyPr/>
        <a:lstStyle/>
        <a:p>
          <a:r>
            <a:rPr lang="en-US" sz="1600" b="1" dirty="0" smtClean="0"/>
            <a:t>Transitioning from Volume to Value, </a:t>
          </a:r>
          <a:r>
            <a:rPr lang="en-US" sz="1600" b="1" dirty="0" smtClean="0"/>
            <a:t>Quality </a:t>
          </a:r>
          <a:r>
            <a:rPr lang="en-US" sz="1600" b="1" dirty="0" smtClean="0"/>
            <a:t>Reporting </a:t>
          </a:r>
          <a:endParaRPr lang="en-US" sz="1600" b="1" dirty="0"/>
        </a:p>
      </dgm:t>
    </dgm:pt>
    <dgm:pt modelId="{6006066B-711D-4D46-87A6-623195901A35}" type="parTrans" cxnId="{2B30F9B5-54D2-4414-B946-515043A0FAC4}">
      <dgm:prSet/>
      <dgm:spPr/>
      <dgm:t>
        <a:bodyPr/>
        <a:lstStyle/>
        <a:p>
          <a:endParaRPr lang="en-US"/>
        </a:p>
      </dgm:t>
    </dgm:pt>
    <dgm:pt modelId="{0CB95E48-02A1-4261-93CB-7A74C144C448}" type="sibTrans" cxnId="{2B30F9B5-54D2-4414-B946-515043A0FAC4}">
      <dgm:prSet/>
      <dgm:spPr/>
      <dgm:t>
        <a:bodyPr/>
        <a:lstStyle/>
        <a:p>
          <a:endParaRPr lang="en-US"/>
        </a:p>
      </dgm:t>
    </dgm:pt>
    <dgm:pt modelId="{833059D6-4F37-4B5A-8229-45E23F69968E}">
      <dgm:prSet custT="1"/>
      <dgm:spPr/>
      <dgm:t>
        <a:bodyPr/>
        <a:lstStyle/>
        <a:p>
          <a:r>
            <a:rPr lang="en-US" sz="1600" b="1" dirty="0" smtClean="0"/>
            <a:t>Quality and Resource Use Reports (QRUR)</a:t>
          </a:r>
          <a:endParaRPr lang="en-US" sz="1600" b="1" dirty="0"/>
        </a:p>
      </dgm:t>
    </dgm:pt>
    <dgm:pt modelId="{69625521-C57E-4482-9D41-77B887F9B435}" type="parTrans" cxnId="{A766AE4D-592D-4354-A0D8-891EB497E21A}">
      <dgm:prSet/>
      <dgm:spPr/>
      <dgm:t>
        <a:bodyPr/>
        <a:lstStyle/>
        <a:p>
          <a:endParaRPr lang="en-US"/>
        </a:p>
      </dgm:t>
    </dgm:pt>
    <dgm:pt modelId="{323C223A-C65D-4EDD-8EA8-FC9EF9827D7A}" type="sibTrans" cxnId="{A766AE4D-592D-4354-A0D8-891EB497E21A}">
      <dgm:prSet/>
      <dgm:spPr/>
      <dgm:t>
        <a:bodyPr/>
        <a:lstStyle/>
        <a:p>
          <a:endParaRPr lang="en-US"/>
        </a:p>
      </dgm:t>
    </dgm:pt>
    <dgm:pt modelId="{93F1C0E0-A9AD-4AE8-98DB-722EAB5F0B56}">
      <dgm:prSet custT="1"/>
      <dgm:spPr/>
      <dgm:t>
        <a:bodyPr/>
        <a:lstStyle/>
        <a:p>
          <a:r>
            <a:rPr lang="en-US" sz="1600" b="1" dirty="0" smtClean="0"/>
            <a:t>What, Where and Why of QRURs</a:t>
          </a:r>
          <a:endParaRPr lang="en-US" sz="1600" b="1" dirty="0"/>
        </a:p>
      </dgm:t>
    </dgm:pt>
    <dgm:pt modelId="{9911AB28-5D03-490C-A990-B672BA930C93}" type="parTrans" cxnId="{DC33B414-7A25-45C9-B3AF-45811232AFE6}">
      <dgm:prSet/>
      <dgm:spPr/>
      <dgm:t>
        <a:bodyPr/>
        <a:lstStyle/>
        <a:p>
          <a:endParaRPr lang="en-US"/>
        </a:p>
      </dgm:t>
    </dgm:pt>
    <dgm:pt modelId="{219BAC88-D509-4A64-AA7D-596D83AE4EA5}" type="sibTrans" cxnId="{DC33B414-7A25-45C9-B3AF-45811232AFE6}">
      <dgm:prSet/>
      <dgm:spPr/>
      <dgm:t>
        <a:bodyPr/>
        <a:lstStyle/>
        <a:p>
          <a:endParaRPr lang="en-US"/>
        </a:p>
      </dgm:t>
    </dgm:pt>
    <dgm:pt modelId="{26CFD5D9-A204-4DFD-A09D-3E531AC71352}">
      <dgm:prSet custT="1"/>
      <dgm:spPr/>
      <dgm:t>
        <a:bodyPr/>
        <a:lstStyle/>
        <a:p>
          <a:r>
            <a:rPr lang="en-US" sz="1600" b="1" dirty="0" smtClean="0"/>
            <a:t>Additional Resources</a:t>
          </a:r>
          <a:endParaRPr lang="en-US" sz="1600" b="1" dirty="0"/>
        </a:p>
      </dgm:t>
    </dgm:pt>
    <dgm:pt modelId="{AE078043-40F3-4395-9E2B-F7F5155EAAA5}" type="parTrans" cxnId="{77A2761E-6A4D-428C-8477-AF2C8DDDA624}">
      <dgm:prSet/>
      <dgm:spPr/>
      <dgm:t>
        <a:bodyPr/>
        <a:lstStyle/>
        <a:p>
          <a:endParaRPr lang="en-US"/>
        </a:p>
      </dgm:t>
    </dgm:pt>
    <dgm:pt modelId="{F4410EF7-3E15-487B-8CE2-FDD5A69484EB}" type="sibTrans" cxnId="{77A2761E-6A4D-428C-8477-AF2C8DDDA624}">
      <dgm:prSet/>
      <dgm:spPr/>
      <dgm:t>
        <a:bodyPr/>
        <a:lstStyle/>
        <a:p>
          <a:endParaRPr lang="en-US"/>
        </a:p>
      </dgm:t>
    </dgm:pt>
    <dgm:pt modelId="{4FB24322-ECBD-465F-89B9-6B2A5CDA8425}">
      <dgm:prSet phldrT="[Text]" custT="1"/>
      <dgm:spPr/>
      <dgm:t>
        <a:bodyPr/>
        <a:lstStyle/>
        <a:p>
          <a:r>
            <a:rPr lang="en-US" sz="1600" b="1" dirty="0" smtClean="0"/>
            <a:t>Introduction to New England QIN-QIO</a:t>
          </a:r>
          <a:endParaRPr lang="en-US" sz="1600" b="1" dirty="0"/>
        </a:p>
      </dgm:t>
    </dgm:pt>
    <dgm:pt modelId="{97745E90-78C7-42CB-BFFF-575B8955E2ED}" type="parTrans" cxnId="{0E45345C-97B6-4690-B438-B2AF2F208A0E}">
      <dgm:prSet/>
      <dgm:spPr/>
      <dgm:t>
        <a:bodyPr/>
        <a:lstStyle/>
        <a:p>
          <a:endParaRPr lang="en-US"/>
        </a:p>
      </dgm:t>
    </dgm:pt>
    <dgm:pt modelId="{76D0BAC3-4845-4B8E-976F-114E82EBA05C}" type="sibTrans" cxnId="{0E45345C-97B6-4690-B438-B2AF2F208A0E}">
      <dgm:prSet/>
      <dgm:spPr/>
      <dgm:t>
        <a:bodyPr/>
        <a:lstStyle/>
        <a:p>
          <a:endParaRPr lang="en-US"/>
        </a:p>
      </dgm:t>
    </dgm:pt>
    <dgm:pt modelId="{3CF3DB80-3053-4AFE-9DAF-2D9BFB4D1CC8}">
      <dgm:prSet custT="1"/>
      <dgm:spPr/>
      <dgm:t>
        <a:bodyPr/>
        <a:lstStyle/>
        <a:p>
          <a:r>
            <a:rPr lang="en-US" sz="1600" b="1" dirty="0" smtClean="0"/>
            <a:t>2017 and 2018 Medicare Payments</a:t>
          </a:r>
          <a:endParaRPr lang="en-US" sz="1600" b="1" dirty="0"/>
        </a:p>
      </dgm:t>
    </dgm:pt>
    <dgm:pt modelId="{42FF5AC4-FF09-4985-ADA5-A85276954488}" type="parTrans" cxnId="{C0A97C4E-B867-4E2B-985C-4DC3C617D377}">
      <dgm:prSet/>
      <dgm:spPr/>
    </dgm:pt>
    <dgm:pt modelId="{FEFD8C02-0C53-4C31-8155-8BAFB937C059}" type="sibTrans" cxnId="{C0A97C4E-B867-4E2B-985C-4DC3C617D377}">
      <dgm:prSet/>
      <dgm:spPr/>
    </dgm:pt>
    <dgm:pt modelId="{5669CD9C-14E1-4A2F-9BC4-904531D509B5}" type="pres">
      <dgm:prSet presAssocID="{00D9B25E-972C-4000-9CAF-B683462662DD}" presName="linear" presStyleCnt="0">
        <dgm:presLayoutVars>
          <dgm:dir/>
          <dgm:animLvl val="lvl"/>
          <dgm:resizeHandles val="exact"/>
        </dgm:presLayoutVars>
      </dgm:prSet>
      <dgm:spPr/>
      <dgm:t>
        <a:bodyPr/>
        <a:lstStyle/>
        <a:p>
          <a:endParaRPr lang="en-US"/>
        </a:p>
      </dgm:t>
    </dgm:pt>
    <dgm:pt modelId="{DB49C703-78BC-4278-AAD0-21377958B821}" type="pres">
      <dgm:prSet presAssocID="{4FB24322-ECBD-465F-89B9-6B2A5CDA8425}" presName="parentLin" presStyleCnt="0"/>
      <dgm:spPr/>
    </dgm:pt>
    <dgm:pt modelId="{1C2E5789-9925-44DB-AC86-0B0DD27BA0EF}" type="pres">
      <dgm:prSet presAssocID="{4FB24322-ECBD-465F-89B9-6B2A5CDA8425}" presName="parentLeftMargin" presStyleLbl="node1" presStyleIdx="0" presStyleCnt="6"/>
      <dgm:spPr/>
      <dgm:t>
        <a:bodyPr/>
        <a:lstStyle/>
        <a:p>
          <a:endParaRPr lang="en-US"/>
        </a:p>
      </dgm:t>
    </dgm:pt>
    <dgm:pt modelId="{5E12D242-5AC1-48BC-9319-3E7FCD86C381}" type="pres">
      <dgm:prSet presAssocID="{4FB24322-ECBD-465F-89B9-6B2A5CDA8425}" presName="parentText" presStyleLbl="node1" presStyleIdx="0" presStyleCnt="6" custScaleY="113014">
        <dgm:presLayoutVars>
          <dgm:chMax val="0"/>
          <dgm:bulletEnabled val="1"/>
        </dgm:presLayoutVars>
      </dgm:prSet>
      <dgm:spPr/>
      <dgm:t>
        <a:bodyPr/>
        <a:lstStyle/>
        <a:p>
          <a:endParaRPr lang="en-US"/>
        </a:p>
      </dgm:t>
    </dgm:pt>
    <dgm:pt modelId="{A5F95371-B4BC-4A5D-A2AB-CD28B4A3BC72}" type="pres">
      <dgm:prSet presAssocID="{4FB24322-ECBD-465F-89B9-6B2A5CDA8425}" presName="negativeSpace" presStyleCnt="0"/>
      <dgm:spPr/>
    </dgm:pt>
    <dgm:pt modelId="{C4D4C55D-5057-468A-AF41-F159B3AAD072}" type="pres">
      <dgm:prSet presAssocID="{4FB24322-ECBD-465F-89B9-6B2A5CDA8425}" presName="childText" presStyleLbl="conFgAcc1" presStyleIdx="0" presStyleCnt="6">
        <dgm:presLayoutVars>
          <dgm:bulletEnabled val="1"/>
        </dgm:presLayoutVars>
      </dgm:prSet>
      <dgm:spPr/>
    </dgm:pt>
    <dgm:pt modelId="{0784FAA7-EE69-4414-9D0B-8CE45DC07AE9}" type="pres">
      <dgm:prSet presAssocID="{76D0BAC3-4845-4B8E-976F-114E82EBA05C}" presName="spaceBetweenRectangles" presStyleCnt="0"/>
      <dgm:spPr/>
    </dgm:pt>
    <dgm:pt modelId="{64A612D8-5E5A-45D3-8000-9862D3240214}" type="pres">
      <dgm:prSet presAssocID="{34BD2AD7-B4FD-4976-A2C5-E9DE630A6089}" presName="parentLin" presStyleCnt="0"/>
      <dgm:spPr/>
    </dgm:pt>
    <dgm:pt modelId="{8D32E9EF-8357-422C-BB49-1D418EE53989}" type="pres">
      <dgm:prSet presAssocID="{34BD2AD7-B4FD-4976-A2C5-E9DE630A6089}" presName="parentLeftMargin" presStyleLbl="node1" presStyleIdx="0" presStyleCnt="6"/>
      <dgm:spPr/>
      <dgm:t>
        <a:bodyPr/>
        <a:lstStyle/>
        <a:p>
          <a:endParaRPr lang="en-US"/>
        </a:p>
      </dgm:t>
    </dgm:pt>
    <dgm:pt modelId="{E58B8E0A-9BE7-48D1-A506-51BCD52A96A9}" type="pres">
      <dgm:prSet presAssocID="{34BD2AD7-B4FD-4976-A2C5-E9DE630A6089}" presName="parentText" presStyleLbl="node1" presStyleIdx="1" presStyleCnt="6" custScaleX="113761" custScaleY="130516">
        <dgm:presLayoutVars>
          <dgm:chMax val="0"/>
          <dgm:bulletEnabled val="1"/>
        </dgm:presLayoutVars>
      </dgm:prSet>
      <dgm:spPr/>
      <dgm:t>
        <a:bodyPr/>
        <a:lstStyle/>
        <a:p>
          <a:endParaRPr lang="en-US"/>
        </a:p>
      </dgm:t>
    </dgm:pt>
    <dgm:pt modelId="{6D74074B-EAFD-4419-B65D-6D5226366301}" type="pres">
      <dgm:prSet presAssocID="{34BD2AD7-B4FD-4976-A2C5-E9DE630A6089}" presName="negativeSpace" presStyleCnt="0"/>
      <dgm:spPr/>
    </dgm:pt>
    <dgm:pt modelId="{67A15623-4103-4C90-B15B-7E2B9EB6380E}" type="pres">
      <dgm:prSet presAssocID="{34BD2AD7-B4FD-4976-A2C5-E9DE630A6089}" presName="childText" presStyleLbl="conFgAcc1" presStyleIdx="1" presStyleCnt="6">
        <dgm:presLayoutVars>
          <dgm:bulletEnabled val="1"/>
        </dgm:presLayoutVars>
      </dgm:prSet>
      <dgm:spPr/>
    </dgm:pt>
    <dgm:pt modelId="{C0587AD9-5587-40B3-A93F-3AFB6D9C4259}" type="pres">
      <dgm:prSet presAssocID="{0CB95E48-02A1-4261-93CB-7A74C144C448}" presName="spaceBetweenRectangles" presStyleCnt="0"/>
      <dgm:spPr/>
    </dgm:pt>
    <dgm:pt modelId="{5904E25F-FED4-4065-9759-967CDC816488}" type="pres">
      <dgm:prSet presAssocID="{3CF3DB80-3053-4AFE-9DAF-2D9BFB4D1CC8}" presName="parentLin" presStyleCnt="0"/>
      <dgm:spPr/>
    </dgm:pt>
    <dgm:pt modelId="{28EB41AC-86E7-48CD-906B-D4A682C9095C}" type="pres">
      <dgm:prSet presAssocID="{3CF3DB80-3053-4AFE-9DAF-2D9BFB4D1CC8}" presName="parentLeftMargin" presStyleLbl="node1" presStyleIdx="1" presStyleCnt="6"/>
      <dgm:spPr/>
      <dgm:t>
        <a:bodyPr/>
        <a:lstStyle/>
        <a:p>
          <a:endParaRPr lang="en-US"/>
        </a:p>
      </dgm:t>
    </dgm:pt>
    <dgm:pt modelId="{C64FAA0D-FD4A-40DB-9889-978A087BFB8C}" type="pres">
      <dgm:prSet presAssocID="{3CF3DB80-3053-4AFE-9DAF-2D9BFB4D1CC8}" presName="parentText" presStyleLbl="node1" presStyleIdx="2" presStyleCnt="6">
        <dgm:presLayoutVars>
          <dgm:chMax val="0"/>
          <dgm:bulletEnabled val="1"/>
        </dgm:presLayoutVars>
      </dgm:prSet>
      <dgm:spPr/>
      <dgm:t>
        <a:bodyPr/>
        <a:lstStyle/>
        <a:p>
          <a:endParaRPr lang="en-US"/>
        </a:p>
      </dgm:t>
    </dgm:pt>
    <dgm:pt modelId="{97A463DF-E5F6-4C39-9FF2-0078C1B33B0F}" type="pres">
      <dgm:prSet presAssocID="{3CF3DB80-3053-4AFE-9DAF-2D9BFB4D1CC8}" presName="negativeSpace" presStyleCnt="0"/>
      <dgm:spPr/>
    </dgm:pt>
    <dgm:pt modelId="{46AC6D0B-C191-4C97-A2DD-2BC2557F248A}" type="pres">
      <dgm:prSet presAssocID="{3CF3DB80-3053-4AFE-9DAF-2D9BFB4D1CC8}" presName="childText" presStyleLbl="conFgAcc1" presStyleIdx="2" presStyleCnt="6">
        <dgm:presLayoutVars>
          <dgm:bulletEnabled val="1"/>
        </dgm:presLayoutVars>
      </dgm:prSet>
      <dgm:spPr/>
    </dgm:pt>
    <dgm:pt modelId="{E95B3CFD-E5BF-431E-9CCD-6E290B921182}" type="pres">
      <dgm:prSet presAssocID="{FEFD8C02-0C53-4C31-8155-8BAFB937C059}" presName="spaceBetweenRectangles" presStyleCnt="0"/>
      <dgm:spPr/>
    </dgm:pt>
    <dgm:pt modelId="{5C247FE8-4D43-4EA2-8930-E5A52332E3BA}" type="pres">
      <dgm:prSet presAssocID="{833059D6-4F37-4B5A-8229-45E23F69968E}" presName="parentLin" presStyleCnt="0"/>
      <dgm:spPr/>
    </dgm:pt>
    <dgm:pt modelId="{0303099F-0CB7-4E98-B322-42A7115DAC3E}" type="pres">
      <dgm:prSet presAssocID="{833059D6-4F37-4B5A-8229-45E23F69968E}" presName="parentLeftMargin" presStyleLbl="node1" presStyleIdx="2" presStyleCnt="6"/>
      <dgm:spPr/>
      <dgm:t>
        <a:bodyPr/>
        <a:lstStyle/>
        <a:p>
          <a:endParaRPr lang="en-US"/>
        </a:p>
      </dgm:t>
    </dgm:pt>
    <dgm:pt modelId="{8B8DDED8-1BB1-4780-9999-E516013EACD2}" type="pres">
      <dgm:prSet presAssocID="{833059D6-4F37-4B5A-8229-45E23F69968E}" presName="parentText" presStyleLbl="node1" presStyleIdx="3" presStyleCnt="6" custScaleX="113761" custScaleY="130516">
        <dgm:presLayoutVars>
          <dgm:chMax val="0"/>
          <dgm:bulletEnabled val="1"/>
        </dgm:presLayoutVars>
      </dgm:prSet>
      <dgm:spPr/>
      <dgm:t>
        <a:bodyPr/>
        <a:lstStyle/>
        <a:p>
          <a:endParaRPr lang="en-US"/>
        </a:p>
      </dgm:t>
    </dgm:pt>
    <dgm:pt modelId="{21E72D3B-5299-48C7-9887-7F0C66BBBCA9}" type="pres">
      <dgm:prSet presAssocID="{833059D6-4F37-4B5A-8229-45E23F69968E}" presName="negativeSpace" presStyleCnt="0"/>
      <dgm:spPr/>
    </dgm:pt>
    <dgm:pt modelId="{0433229B-6C68-4D5D-872A-1CF6D4F6D941}" type="pres">
      <dgm:prSet presAssocID="{833059D6-4F37-4B5A-8229-45E23F69968E}" presName="childText" presStyleLbl="conFgAcc1" presStyleIdx="3" presStyleCnt="6">
        <dgm:presLayoutVars>
          <dgm:bulletEnabled val="1"/>
        </dgm:presLayoutVars>
      </dgm:prSet>
      <dgm:spPr/>
    </dgm:pt>
    <dgm:pt modelId="{BD350F34-702D-4D37-9E1A-FA5FFBAB4232}" type="pres">
      <dgm:prSet presAssocID="{323C223A-C65D-4EDD-8EA8-FC9EF9827D7A}" presName="spaceBetweenRectangles" presStyleCnt="0"/>
      <dgm:spPr/>
    </dgm:pt>
    <dgm:pt modelId="{A95191E6-0AB7-4AEF-B949-13332EA4CA94}" type="pres">
      <dgm:prSet presAssocID="{93F1C0E0-A9AD-4AE8-98DB-722EAB5F0B56}" presName="parentLin" presStyleCnt="0"/>
      <dgm:spPr/>
    </dgm:pt>
    <dgm:pt modelId="{60F6931D-6027-43C5-B49D-A24A9D330389}" type="pres">
      <dgm:prSet presAssocID="{93F1C0E0-A9AD-4AE8-98DB-722EAB5F0B56}" presName="parentLeftMargin" presStyleLbl="node1" presStyleIdx="3" presStyleCnt="6"/>
      <dgm:spPr/>
      <dgm:t>
        <a:bodyPr/>
        <a:lstStyle/>
        <a:p>
          <a:endParaRPr lang="en-US"/>
        </a:p>
      </dgm:t>
    </dgm:pt>
    <dgm:pt modelId="{F3ADA9D8-E950-44A6-8F15-30895D02D35B}" type="pres">
      <dgm:prSet presAssocID="{93F1C0E0-A9AD-4AE8-98DB-722EAB5F0B56}" presName="parentText" presStyleLbl="node1" presStyleIdx="4" presStyleCnt="6" custScaleX="113761" custScaleY="130516" custLinFactNeighborX="-8257" custLinFactNeighborY="-3879">
        <dgm:presLayoutVars>
          <dgm:chMax val="0"/>
          <dgm:bulletEnabled val="1"/>
        </dgm:presLayoutVars>
      </dgm:prSet>
      <dgm:spPr/>
      <dgm:t>
        <a:bodyPr/>
        <a:lstStyle/>
        <a:p>
          <a:endParaRPr lang="en-US"/>
        </a:p>
      </dgm:t>
    </dgm:pt>
    <dgm:pt modelId="{752384DF-DE28-478B-A741-6472EB7BE703}" type="pres">
      <dgm:prSet presAssocID="{93F1C0E0-A9AD-4AE8-98DB-722EAB5F0B56}" presName="negativeSpace" presStyleCnt="0"/>
      <dgm:spPr/>
    </dgm:pt>
    <dgm:pt modelId="{EDE1A850-5955-42C6-A911-BFA0AA5BE135}" type="pres">
      <dgm:prSet presAssocID="{93F1C0E0-A9AD-4AE8-98DB-722EAB5F0B56}" presName="childText" presStyleLbl="conFgAcc1" presStyleIdx="4" presStyleCnt="6">
        <dgm:presLayoutVars>
          <dgm:bulletEnabled val="1"/>
        </dgm:presLayoutVars>
      </dgm:prSet>
      <dgm:spPr/>
    </dgm:pt>
    <dgm:pt modelId="{D1D8C888-2556-4D8D-BD1E-B9B314E8248F}" type="pres">
      <dgm:prSet presAssocID="{219BAC88-D509-4A64-AA7D-596D83AE4EA5}" presName="spaceBetweenRectangles" presStyleCnt="0"/>
      <dgm:spPr/>
    </dgm:pt>
    <dgm:pt modelId="{BA7A2EDA-B0EF-45A6-A683-5FB8DC8A279B}" type="pres">
      <dgm:prSet presAssocID="{26CFD5D9-A204-4DFD-A09D-3E531AC71352}" presName="parentLin" presStyleCnt="0"/>
      <dgm:spPr/>
    </dgm:pt>
    <dgm:pt modelId="{1CB3C857-A611-4A80-ADD4-BF6CE257D3E7}" type="pres">
      <dgm:prSet presAssocID="{26CFD5D9-A204-4DFD-A09D-3E531AC71352}" presName="parentLeftMargin" presStyleLbl="node1" presStyleIdx="4" presStyleCnt="6"/>
      <dgm:spPr/>
      <dgm:t>
        <a:bodyPr/>
        <a:lstStyle/>
        <a:p>
          <a:endParaRPr lang="en-US"/>
        </a:p>
      </dgm:t>
    </dgm:pt>
    <dgm:pt modelId="{0EF5667A-2CB7-4614-B686-9846C4337E80}" type="pres">
      <dgm:prSet presAssocID="{26CFD5D9-A204-4DFD-A09D-3E531AC71352}" presName="parentText" presStyleLbl="node1" presStyleIdx="5" presStyleCnt="6" custScaleX="113761" custScaleY="130516">
        <dgm:presLayoutVars>
          <dgm:chMax val="0"/>
          <dgm:bulletEnabled val="1"/>
        </dgm:presLayoutVars>
      </dgm:prSet>
      <dgm:spPr/>
      <dgm:t>
        <a:bodyPr/>
        <a:lstStyle/>
        <a:p>
          <a:endParaRPr lang="en-US"/>
        </a:p>
      </dgm:t>
    </dgm:pt>
    <dgm:pt modelId="{F0B43F4B-E728-4774-B6A8-2EA2B636831D}" type="pres">
      <dgm:prSet presAssocID="{26CFD5D9-A204-4DFD-A09D-3E531AC71352}" presName="negativeSpace" presStyleCnt="0"/>
      <dgm:spPr/>
    </dgm:pt>
    <dgm:pt modelId="{05A54F1D-6208-4E51-A3D1-BCF5D4913997}" type="pres">
      <dgm:prSet presAssocID="{26CFD5D9-A204-4DFD-A09D-3E531AC71352}" presName="childText" presStyleLbl="conFgAcc1" presStyleIdx="5" presStyleCnt="6">
        <dgm:presLayoutVars>
          <dgm:bulletEnabled val="1"/>
        </dgm:presLayoutVars>
      </dgm:prSet>
      <dgm:spPr/>
    </dgm:pt>
  </dgm:ptLst>
  <dgm:cxnLst>
    <dgm:cxn modelId="{5FB228E2-D22D-4CE5-AF48-9B01962BC9BD}" type="presOf" srcId="{34BD2AD7-B4FD-4976-A2C5-E9DE630A6089}" destId="{E58B8E0A-9BE7-48D1-A506-51BCD52A96A9}" srcOrd="1" destOrd="0" presId="urn:microsoft.com/office/officeart/2005/8/layout/list1"/>
    <dgm:cxn modelId="{C0A97C4E-B867-4E2B-985C-4DC3C617D377}" srcId="{00D9B25E-972C-4000-9CAF-B683462662DD}" destId="{3CF3DB80-3053-4AFE-9DAF-2D9BFB4D1CC8}" srcOrd="2" destOrd="0" parTransId="{42FF5AC4-FF09-4985-ADA5-A85276954488}" sibTransId="{FEFD8C02-0C53-4C31-8155-8BAFB937C059}"/>
    <dgm:cxn modelId="{9D702A4F-8F89-497B-B34F-48B07A69BF58}" type="presOf" srcId="{93F1C0E0-A9AD-4AE8-98DB-722EAB5F0B56}" destId="{60F6931D-6027-43C5-B49D-A24A9D330389}" srcOrd="0" destOrd="0" presId="urn:microsoft.com/office/officeart/2005/8/layout/list1"/>
    <dgm:cxn modelId="{2663DB3D-505C-44D2-8B00-7B21C30D85EC}" type="presOf" srcId="{26CFD5D9-A204-4DFD-A09D-3E531AC71352}" destId="{0EF5667A-2CB7-4614-B686-9846C4337E80}" srcOrd="1" destOrd="0" presId="urn:microsoft.com/office/officeart/2005/8/layout/list1"/>
    <dgm:cxn modelId="{F69E4105-2BEA-458B-BE17-53BBC906FBD8}" type="presOf" srcId="{4FB24322-ECBD-465F-89B9-6B2A5CDA8425}" destId="{1C2E5789-9925-44DB-AC86-0B0DD27BA0EF}" srcOrd="0" destOrd="0" presId="urn:microsoft.com/office/officeart/2005/8/layout/list1"/>
    <dgm:cxn modelId="{C7B558A8-A9EC-4367-BDE1-1FF88560D467}" type="presOf" srcId="{93F1C0E0-A9AD-4AE8-98DB-722EAB5F0B56}" destId="{F3ADA9D8-E950-44A6-8F15-30895D02D35B}" srcOrd="1" destOrd="0" presId="urn:microsoft.com/office/officeart/2005/8/layout/list1"/>
    <dgm:cxn modelId="{F89CCD05-0153-4AD7-99CE-64531EB108C4}" type="presOf" srcId="{4FB24322-ECBD-465F-89B9-6B2A5CDA8425}" destId="{5E12D242-5AC1-48BC-9319-3E7FCD86C381}" srcOrd="1" destOrd="0" presId="urn:microsoft.com/office/officeart/2005/8/layout/list1"/>
    <dgm:cxn modelId="{A766AE4D-592D-4354-A0D8-891EB497E21A}" srcId="{00D9B25E-972C-4000-9CAF-B683462662DD}" destId="{833059D6-4F37-4B5A-8229-45E23F69968E}" srcOrd="3" destOrd="0" parTransId="{69625521-C57E-4482-9D41-77B887F9B435}" sibTransId="{323C223A-C65D-4EDD-8EA8-FC9EF9827D7A}"/>
    <dgm:cxn modelId="{82864FA2-7956-4BEB-A957-8B5EB7C2C359}" type="presOf" srcId="{3CF3DB80-3053-4AFE-9DAF-2D9BFB4D1CC8}" destId="{28EB41AC-86E7-48CD-906B-D4A682C9095C}" srcOrd="0" destOrd="0" presId="urn:microsoft.com/office/officeart/2005/8/layout/list1"/>
    <dgm:cxn modelId="{AAD816FC-BE06-4287-A0AD-B59A149582E9}" type="presOf" srcId="{833059D6-4F37-4B5A-8229-45E23F69968E}" destId="{0303099F-0CB7-4E98-B322-42A7115DAC3E}" srcOrd="0" destOrd="0" presId="urn:microsoft.com/office/officeart/2005/8/layout/list1"/>
    <dgm:cxn modelId="{73596E87-5A2E-4830-9F32-E1655911AA5C}" type="presOf" srcId="{34BD2AD7-B4FD-4976-A2C5-E9DE630A6089}" destId="{8D32E9EF-8357-422C-BB49-1D418EE53989}" srcOrd="0" destOrd="0" presId="urn:microsoft.com/office/officeart/2005/8/layout/list1"/>
    <dgm:cxn modelId="{0E45345C-97B6-4690-B438-B2AF2F208A0E}" srcId="{00D9B25E-972C-4000-9CAF-B683462662DD}" destId="{4FB24322-ECBD-465F-89B9-6B2A5CDA8425}" srcOrd="0" destOrd="0" parTransId="{97745E90-78C7-42CB-BFFF-575B8955E2ED}" sibTransId="{76D0BAC3-4845-4B8E-976F-114E82EBA05C}"/>
    <dgm:cxn modelId="{6C53802E-5F95-4534-BBD1-6DD22E6DB0F1}" type="presOf" srcId="{26CFD5D9-A204-4DFD-A09D-3E531AC71352}" destId="{1CB3C857-A611-4A80-ADD4-BF6CE257D3E7}" srcOrd="0" destOrd="0" presId="urn:microsoft.com/office/officeart/2005/8/layout/list1"/>
    <dgm:cxn modelId="{DC33B414-7A25-45C9-B3AF-45811232AFE6}" srcId="{00D9B25E-972C-4000-9CAF-B683462662DD}" destId="{93F1C0E0-A9AD-4AE8-98DB-722EAB5F0B56}" srcOrd="4" destOrd="0" parTransId="{9911AB28-5D03-490C-A990-B672BA930C93}" sibTransId="{219BAC88-D509-4A64-AA7D-596D83AE4EA5}"/>
    <dgm:cxn modelId="{D872F28B-8797-410A-83D2-72AD9C86DA05}" type="presOf" srcId="{833059D6-4F37-4B5A-8229-45E23F69968E}" destId="{8B8DDED8-1BB1-4780-9999-E516013EACD2}" srcOrd="1" destOrd="0" presId="urn:microsoft.com/office/officeart/2005/8/layout/list1"/>
    <dgm:cxn modelId="{57B60429-9F32-4AD4-A693-5578F979FC5C}" type="presOf" srcId="{00D9B25E-972C-4000-9CAF-B683462662DD}" destId="{5669CD9C-14E1-4A2F-9BC4-904531D509B5}" srcOrd="0" destOrd="0" presId="urn:microsoft.com/office/officeart/2005/8/layout/list1"/>
    <dgm:cxn modelId="{2B30F9B5-54D2-4414-B946-515043A0FAC4}" srcId="{00D9B25E-972C-4000-9CAF-B683462662DD}" destId="{34BD2AD7-B4FD-4976-A2C5-E9DE630A6089}" srcOrd="1" destOrd="0" parTransId="{6006066B-711D-4D46-87A6-623195901A35}" sibTransId="{0CB95E48-02A1-4261-93CB-7A74C144C448}"/>
    <dgm:cxn modelId="{77A2761E-6A4D-428C-8477-AF2C8DDDA624}" srcId="{00D9B25E-972C-4000-9CAF-B683462662DD}" destId="{26CFD5D9-A204-4DFD-A09D-3E531AC71352}" srcOrd="5" destOrd="0" parTransId="{AE078043-40F3-4395-9E2B-F7F5155EAAA5}" sibTransId="{F4410EF7-3E15-487B-8CE2-FDD5A69484EB}"/>
    <dgm:cxn modelId="{5C46D55B-7D0C-4254-93F6-8C4DE6361A2C}" type="presOf" srcId="{3CF3DB80-3053-4AFE-9DAF-2D9BFB4D1CC8}" destId="{C64FAA0D-FD4A-40DB-9889-978A087BFB8C}" srcOrd="1" destOrd="0" presId="urn:microsoft.com/office/officeart/2005/8/layout/list1"/>
    <dgm:cxn modelId="{80FFA547-564B-495B-8070-3B989CE5FAA3}" type="presParOf" srcId="{5669CD9C-14E1-4A2F-9BC4-904531D509B5}" destId="{DB49C703-78BC-4278-AAD0-21377958B821}" srcOrd="0" destOrd="0" presId="urn:microsoft.com/office/officeart/2005/8/layout/list1"/>
    <dgm:cxn modelId="{3AEF2526-FC49-4252-81EC-C4EC795B9567}" type="presParOf" srcId="{DB49C703-78BC-4278-AAD0-21377958B821}" destId="{1C2E5789-9925-44DB-AC86-0B0DD27BA0EF}" srcOrd="0" destOrd="0" presId="urn:microsoft.com/office/officeart/2005/8/layout/list1"/>
    <dgm:cxn modelId="{9E1FA9C7-FBEC-426C-A491-3AF0D9B826D6}" type="presParOf" srcId="{DB49C703-78BC-4278-AAD0-21377958B821}" destId="{5E12D242-5AC1-48BC-9319-3E7FCD86C381}" srcOrd="1" destOrd="0" presId="urn:microsoft.com/office/officeart/2005/8/layout/list1"/>
    <dgm:cxn modelId="{6BB11AF5-1172-4E32-BD2E-30F40D46862C}" type="presParOf" srcId="{5669CD9C-14E1-4A2F-9BC4-904531D509B5}" destId="{A5F95371-B4BC-4A5D-A2AB-CD28B4A3BC72}" srcOrd="1" destOrd="0" presId="urn:microsoft.com/office/officeart/2005/8/layout/list1"/>
    <dgm:cxn modelId="{326B1609-7336-48D2-B3B5-BCAA8C83C807}" type="presParOf" srcId="{5669CD9C-14E1-4A2F-9BC4-904531D509B5}" destId="{C4D4C55D-5057-468A-AF41-F159B3AAD072}" srcOrd="2" destOrd="0" presId="urn:microsoft.com/office/officeart/2005/8/layout/list1"/>
    <dgm:cxn modelId="{AEC2567D-FC46-403B-A840-808EAF2D5349}" type="presParOf" srcId="{5669CD9C-14E1-4A2F-9BC4-904531D509B5}" destId="{0784FAA7-EE69-4414-9D0B-8CE45DC07AE9}" srcOrd="3" destOrd="0" presId="urn:microsoft.com/office/officeart/2005/8/layout/list1"/>
    <dgm:cxn modelId="{B0B56292-DBDE-4267-A88C-7097447A326F}" type="presParOf" srcId="{5669CD9C-14E1-4A2F-9BC4-904531D509B5}" destId="{64A612D8-5E5A-45D3-8000-9862D3240214}" srcOrd="4" destOrd="0" presId="urn:microsoft.com/office/officeart/2005/8/layout/list1"/>
    <dgm:cxn modelId="{F44D856B-08BA-4473-A070-6D1E41D6382A}" type="presParOf" srcId="{64A612D8-5E5A-45D3-8000-9862D3240214}" destId="{8D32E9EF-8357-422C-BB49-1D418EE53989}" srcOrd="0" destOrd="0" presId="urn:microsoft.com/office/officeart/2005/8/layout/list1"/>
    <dgm:cxn modelId="{7D91D30A-EAB6-499C-BFAC-D00607CF7707}" type="presParOf" srcId="{64A612D8-5E5A-45D3-8000-9862D3240214}" destId="{E58B8E0A-9BE7-48D1-A506-51BCD52A96A9}" srcOrd="1" destOrd="0" presId="urn:microsoft.com/office/officeart/2005/8/layout/list1"/>
    <dgm:cxn modelId="{D65C0B8C-218D-45B3-8647-C343EC7852FE}" type="presParOf" srcId="{5669CD9C-14E1-4A2F-9BC4-904531D509B5}" destId="{6D74074B-EAFD-4419-B65D-6D5226366301}" srcOrd="5" destOrd="0" presId="urn:microsoft.com/office/officeart/2005/8/layout/list1"/>
    <dgm:cxn modelId="{F7407702-C1B6-4E0C-945A-433410BCF274}" type="presParOf" srcId="{5669CD9C-14E1-4A2F-9BC4-904531D509B5}" destId="{67A15623-4103-4C90-B15B-7E2B9EB6380E}" srcOrd="6" destOrd="0" presId="urn:microsoft.com/office/officeart/2005/8/layout/list1"/>
    <dgm:cxn modelId="{03730012-6F21-41B0-935A-E01712178FBB}" type="presParOf" srcId="{5669CD9C-14E1-4A2F-9BC4-904531D509B5}" destId="{C0587AD9-5587-40B3-A93F-3AFB6D9C4259}" srcOrd="7" destOrd="0" presId="urn:microsoft.com/office/officeart/2005/8/layout/list1"/>
    <dgm:cxn modelId="{2F7DB8CD-D55F-4513-9DC6-246EA30FB89B}" type="presParOf" srcId="{5669CD9C-14E1-4A2F-9BC4-904531D509B5}" destId="{5904E25F-FED4-4065-9759-967CDC816488}" srcOrd="8" destOrd="0" presId="urn:microsoft.com/office/officeart/2005/8/layout/list1"/>
    <dgm:cxn modelId="{99399D72-EA9D-44B9-913F-A22FD2B815E6}" type="presParOf" srcId="{5904E25F-FED4-4065-9759-967CDC816488}" destId="{28EB41AC-86E7-48CD-906B-D4A682C9095C}" srcOrd="0" destOrd="0" presId="urn:microsoft.com/office/officeart/2005/8/layout/list1"/>
    <dgm:cxn modelId="{5FC327AD-9736-46C7-8D11-59F2F9A1E853}" type="presParOf" srcId="{5904E25F-FED4-4065-9759-967CDC816488}" destId="{C64FAA0D-FD4A-40DB-9889-978A087BFB8C}" srcOrd="1" destOrd="0" presId="urn:microsoft.com/office/officeart/2005/8/layout/list1"/>
    <dgm:cxn modelId="{4CDE4C68-2BA7-4744-9C7F-DD20E3FD5BA1}" type="presParOf" srcId="{5669CD9C-14E1-4A2F-9BC4-904531D509B5}" destId="{97A463DF-E5F6-4C39-9FF2-0078C1B33B0F}" srcOrd="9" destOrd="0" presId="urn:microsoft.com/office/officeart/2005/8/layout/list1"/>
    <dgm:cxn modelId="{F82B3934-21DE-4285-A192-85DDA7D9EC51}" type="presParOf" srcId="{5669CD9C-14E1-4A2F-9BC4-904531D509B5}" destId="{46AC6D0B-C191-4C97-A2DD-2BC2557F248A}" srcOrd="10" destOrd="0" presId="urn:microsoft.com/office/officeart/2005/8/layout/list1"/>
    <dgm:cxn modelId="{F3B89985-76C4-4625-9B35-04AE02FDFF5A}" type="presParOf" srcId="{5669CD9C-14E1-4A2F-9BC4-904531D509B5}" destId="{E95B3CFD-E5BF-431E-9CCD-6E290B921182}" srcOrd="11" destOrd="0" presId="urn:microsoft.com/office/officeart/2005/8/layout/list1"/>
    <dgm:cxn modelId="{9FE24BD0-E1E8-4D5C-BEA2-91524D9FF7CB}" type="presParOf" srcId="{5669CD9C-14E1-4A2F-9BC4-904531D509B5}" destId="{5C247FE8-4D43-4EA2-8930-E5A52332E3BA}" srcOrd="12" destOrd="0" presId="urn:microsoft.com/office/officeart/2005/8/layout/list1"/>
    <dgm:cxn modelId="{A0C04395-F0B4-4BC7-A84A-E1C03D84621B}" type="presParOf" srcId="{5C247FE8-4D43-4EA2-8930-E5A52332E3BA}" destId="{0303099F-0CB7-4E98-B322-42A7115DAC3E}" srcOrd="0" destOrd="0" presId="urn:microsoft.com/office/officeart/2005/8/layout/list1"/>
    <dgm:cxn modelId="{A7C1FD5D-4A3B-42CB-8CC5-41DB61A87808}" type="presParOf" srcId="{5C247FE8-4D43-4EA2-8930-E5A52332E3BA}" destId="{8B8DDED8-1BB1-4780-9999-E516013EACD2}" srcOrd="1" destOrd="0" presId="urn:microsoft.com/office/officeart/2005/8/layout/list1"/>
    <dgm:cxn modelId="{B338A3E2-FC3A-44A6-A4A9-170E746516E9}" type="presParOf" srcId="{5669CD9C-14E1-4A2F-9BC4-904531D509B5}" destId="{21E72D3B-5299-48C7-9887-7F0C66BBBCA9}" srcOrd="13" destOrd="0" presId="urn:microsoft.com/office/officeart/2005/8/layout/list1"/>
    <dgm:cxn modelId="{0F6A6128-D5C0-48F9-80CD-E7D62B718EA3}" type="presParOf" srcId="{5669CD9C-14E1-4A2F-9BC4-904531D509B5}" destId="{0433229B-6C68-4D5D-872A-1CF6D4F6D941}" srcOrd="14" destOrd="0" presId="urn:microsoft.com/office/officeart/2005/8/layout/list1"/>
    <dgm:cxn modelId="{9896186D-20DB-4CE4-8C8E-EE338786826F}" type="presParOf" srcId="{5669CD9C-14E1-4A2F-9BC4-904531D509B5}" destId="{BD350F34-702D-4D37-9E1A-FA5FFBAB4232}" srcOrd="15" destOrd="0" presId="urn:microsoft.com/office/officeart/2005/8/layout/list1"/>
    <dgm:cxn modelId="{4E8ADE42-9583-41A4-A0CE-585138735C07}" type="presParOf" srcId="{5669CD9C-14E1-4A2F-9BC4-904531D509B5}" destId="{A95191E6-0AB7-4AEF-B949-13332EA4CA94}" srcOrd="16" destOrd="0" presId="urn:microsoft.com/office/officeart/2005/8/layout/list1"/>
    <dgm:cxn modelId="{2173A13B-1B0D-4441-AAAF-8D2B7454153E}" type="presParOf" srcId="{A95191E6-0AB7-4AEF-B949-13332EA4CA94}" destId="{60F6931D-6027-43C5-B49D-A24A9D330389}" srcOrd="0" destOrd="0" presId="urn:microsoft.com/office/officeart/2005/8/layout/list1"/>
    <dgm:cxn modelId="{CFA0E635-D2E4-475B-9D58-75AA6D8A09C9}" type="presParOf" srcId="{A95191E6-0AB7-4AEF-B949-13332EA4CA94}" destId="{F3ADA9D8-E950-44A6-8F15-30895D02D35B}" srcOrd="1" destOrd="0" presId="urn:microsoft.com/office/officeart/2005/8/layout/list1"/>
    <dgm:cxn modelId="{362781E7-9276-4E0D-9B1E-45E6651BB4DF}" type="presParOf" srcId="{5669CD9C-14E1-4A2F-9BC4-904531D509B5}" destId="{752384DF-DE28-478B-A741-6472EB7BE703}" srcOrd="17" destOrd="0" presId="urn:microsoft.com/office/officeart/2005/8/layout/list1"/>
    <dgm:cxn modelId="{34D97942-50C4-46D4-AA48-F32B26B98979}" type="presParOf" srcId="{5669CD9C-14E1-4A2F-9BC4-904531D509B5}" destId="{EDE1A850-5955-42C6-A911-BFA0AA5BE135}" srcOrd="18" destOrd="0" presId="urn:microsoft.com/office/officeart/2005/8/layout/list1"/>
    <dgm:cxn modelId="{604EA6C5-8064-4888-A97D-8CB5292C0FE5}" type="presParOf" srcId="{5669CD9C-14E1-4A2F-9BC4-904531D509B5}" destId="{D1D8C888-2556-4D8D-BD1E-B9B314E8248F}" srcOrd="19" destOrd="0" presId="urn:microsoft.com/office/officeart/2005/8/layout/list1"/>
    <dgm:cxn modelId="{6C2A564E-17E7-4A49-840F-B50B168471C5}" type="presParOf" srcId="{5669CD9C-14E1-4A2F-9BC4-904531D509B5}" destId="{BA7A2EDA-B0EF-45A6-A683-5FB8DC8A279B}" srcOrd="20" destOrd="0" presId="urn:microsoft.com/office/officeart/2005/8/layout/list1"/>
    <dgm:cxn modelId="{767F26D0-DC84-47B6-A653-896F456AFE79}" type="presParOf" srcId="{BA7A2EDA-B0EF-45A6-A683-5FB8DC8A279B}" destId="{1CB3C857-A611-4A80-ADD4-BF6CE257D3E7}" srcOrd="0" destOrd="0" presId="urn:microsoft.com/office/officeart/2005/8/layout/list1"/>
    <dgm:cxn modelId="{C6CAAB43-B69F-47A2-942A-847A5F6B1FD1}" type="presParOf" srcId="{BA7A2EDA-B0EF-45A6-A683-5FB8DC8A279B}" destId="{0EF5667A-2CB7-4614-B686-9846C4337E80}" srcOrd="1" destOrd="0" presId="urn:microsoft.com/office/officeart/2005/8/layout/list1"/>
    <dgm:cxn modelId="{AE212549-46D3-45EF-8277-467DD9B077EE}" type="presParOf" srcId="{5669CD9C-14E1-4A2F-9BC4-904531D509B5}" destId="{F0B43F4B-E728-4774-B6A8-2EA2B636831D}" srcOrd="21" destOrd="0" presId="urn:microsoft.com/office/officeart/2005/8/layout/list1"/>
    <dgm:cxn modelId="{E7C3C247-B7CB-4874-94DA-4A4ACF604007}" type="presParOf" srcId="{5669CD9C-14E1-4A2F-9BC4-904531D509B5}" destId="{05A54F1D-6208-4E51-A3D1-BCF5D491399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4C55D-5057-468A-AF41-F159B3AAD072}">
      <dsp:nvSpPr>
        <dsp:cNvPr id="0" name=""/>
        <dsp:cNvSpPr/>
      </dsp:nvSpPr>
      <dsp:spPr>
        <a:xfrm>
          <a:off x="0" y="399979"/>
          <a:ext cx="8229600"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12D242-5AC1-48BC-9319-3E7FCD86C381}">
      <dsp:nvSpPr>
        <dsp:cNvPr id="0" name=""/>
        <dsp:cNvSpPr/>
      </dsp:nvSpPr>
      <dsp:spPr>
        <a:xfrm>
          <a:off x="411480" y="139554"/>
          <a:ext cx="5760720" cy="4670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t>Introduction to New England QIN-QIO</a:t>
          </a:r>
          <a:endParaRPr lang="en-US" sz="1600" b="1" kern="1200" dirty="0"/>
        </a:p>
      </dsp:txBody>
      <dsp:txXfrm>
        <a:off x="434280" y="162354"/>
        <a:ext cx="5715120" cy="421464"/>
      </dsp:txXfrm>
    </dsp:sp>
    <dsp:sp modelId="{67A15623-4103-4C90-B15B-7E2B9EB6380E}">
      <dsp:nvSpPr>
        <dsp:cNvPr id="0" name=""/>
        <dsp:cNvSpPr/>
      </dsp:nvSpPr>
      <dsp:spPr>
        <a:xfrm>
          <a:off x="0" y="1161135"/>
          <a:ext cx="8229600" cy="352800"/>
        </a:xfrm>
        <a:prstGeom prst="rect">
          <a:avLst/>
        </a:prstGeom>
        <a:solidFill>
          <a:schemeClr val="lt1">
            <a:alpha val="90000"/>
            <a:hueOff val="0"/>
            <a:satOff val="0"/>
            <a:lumOff val="0"/>
            <a:alphaOff val="0"/>
          </a:schemeClr>
        </a:solidFill>
        <a:ln w="25400" cap="flat" cmpd="sng" algn="ctr">
          <a:solidFill>
            <a:schemeClr val="accent5">
              <a:hueOff val="1339504"/>
              <a:satOff val="-7999"/>
              <a:lumOff val="-275"/>
              <a:alphaOff val="0"/>
            </a:schemeClr>
          </a:solidFill>
          <a:prstDash val="solid"/>
        </a:ln>
        <a:effectLst/>
      </dsp:spPr>
      <dsp:style>
        <a:lnRef idx="2">
          <a:scrgbClr r="0" g="0" b="0"/>
        </a:lnRef>
        <a:fillRef idx="1">
          <a:scrgbClr r="0" g="0" b="0"/>
        </a:fillRef>
        <a:effectRef idx="0">
          <a:scrgbClr r="0" g="0" b="0"/>
        </a:effectRef>
        <a:fontRef idx="minor"/>
      </dsp:style>
    </dsp:sp>
    <dsp:sp modelId="{E58B8E0A-9BE7-48D1-A506-51BCD52A96A9}">
      <dsp:nvSpPr>
        <dsp:cNvPr id="0" name=""/>
        <dsp:cNvSpPr/>
      </dsp:nvSpPr>
      <dsp:spPr>
        <a:xfrm>
          <a:off x="411480" y="828379"/>
          <a:ext cx="6553452" cy="539396"/>
        </a:xfrm>
        <a:prstGeom prst="roundRect">
          <a:avLst/>
        </a:prstGeom>
        <a:solidFill>
          <a:schemeClr val="accent5">
            <a:hueOff val="1339504"/>
            <a:satOff val="-7999"/>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t>Transitioning from Volume to Value, </a:t>
          </a:r>
          <a:r>
            <a:rPr lang="en-US" sz="1600" b="1" kern="1200" dirty="0" smtClean="0"/>
            <a:t>Quality </a:t>
          </a:r>
          <a:r>
            <a:rPr lang="en-US" sz="1600" b="1" kern="1200" dirty="0" smtClean="0"/>
            <a:t>Reporting </a:t>
          </a:r>
          <a:endParaRPr lang="en-US" sz="1600" b="1" kern="1200" dirty="0"/>
        </a:p>
      </dsp:txBody>
      <dsp:txXfrm>
        <a:off x="437811" y="854710"/>
        <a:ext cx="6500790" cy="486734"/>
      </dsp:txXfrm>
    </dsp:sp>
    <dsp:sp modelId="{46AC6D0B-C191-4C97-A2DD-2BC2557F248A}">
      <dsp:nvSpPr>
        <dsp:cNvPr id="0" name=""/>
        <dsp:cNvSpPr/>
      </dsp:nvSpPr>
      <dsp:spPr>
        <a:xfrm>
          <a:off x="0" y="1796175"/>
          <a:ext cx="8229600" cy="352800"/>
        </a:xfrm>
        <a:prstGeom prst="rect">
          <a:avLst/>
        </a:prstGeom>
        <a:solidFill>
          <a:schemeClr val="lt1">
            <a:alpha val="90000"/>
            <a:hueOff val="0"/>
            <a:satOff val="0"/>
            <a:lumOff val="0"/>
            <a:alphaOff val="0"/>
          </a:schemeClr>
        </a:solidFill>
        <a:ln w="25400" cap="flat" cmpd="sng" algn="ctr">
          <a:solidFill>
            <a:schemeClr val="accent5">
              <a:hueOff val="2679007"/>
              <a:satOff val="-15999"/>
              <a:lumOff val="-549"/>
              <a:alphaOff val="0"/>
            </a:schemeClr>
          </a:solidFill>
          <a:prstDash val="solid"/>
        </a:ln>
        <a:effectLst/>
      </dsp:spPr>
      <dsp:style>
        <a:lnRef idx="2">
          <a:scrgbClr r="0" g="0" b="0"/>
        </a:lnRef>
        <a:fillRef idx="1">
          <a:scrgbClr r="0" g="0" b="0"/>
        </a:fillRef>
        <a:effectRef idx="0">
          <a:scrgbClr r="0" g="0" b="0"/>
        </a:effectRef>
        <a:fontRef idx="minor"/>
      </dsp:style>
    </dsp:sp>
    <dsp:sp modelId="{C64FAA0D-FD4A-40DB-9889-978A087BFB8C}">
      <dsp:nvSpPr>
        <dsp:cNvPr id="0" name=""/>
        <dsp:cNvSpPr/>
      </dsp:nvSpPr>
      <dsp:spPr>
        <a:xfrm>
          <a:off x="411480" y="1589535"/>
          <a:ext cx="5760720" cy="413280"/>
        </a:xfrm>
        <a:prstGeom prst="roundRect">
          <a:avLst/>
        </a:prstGeom>
        <a:solidFill>
          <a:schemeClr val="accent5">
            <a:hueOff val="2679007"/>
            <a:satOff val="-15999"/>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t>2017 and 2018 Medicare Payments</a:t>
          </a:r>
          <a:endParaRPr lang="en-US" sz="1600" b="1" kern="1200" dirty="0"/>
        </a:p>
      </dsp:txBody>
      <dsp:txXfrm>
        <a:off x="431655" y="1609710"/>
        <a:ext cx="5720370" cy="372930"/>
      </dsp:txXfrm>
    </dsp:sp>
    <dsp:sp modelId="{0433229B-6C68-4D5D-872A-1CF6D4F6D941}">
      <dsp:nvSpPr>
        <dsp:cNvPr id="0" name=""/>
        <dsp:cNvSpPr/>
      </dsp:nvSpPr>
      <dsp:spPr>
        <a:xfrm>
          <a:off x="0" y="2557332"/>
          <a:ext cx="8229600" cy="352800"/>
        </a:xfrm>
        <a:prstGeom prst="rect">
          <a:avLst/>
        </a:prstGeom>
        <a:solidFill>
          <a:schemeClr val="lt1">
            <a:alpha val="90000"/>
            <a:hueOff val="0"/>
            <a:satOff val="0"/>
            <a:lumOff val="0"/>
            <a:alphaOff val="0"/>
          </a:schemeClr>
        </a:solidFill>
        <a:ln w="25400" cap="flat" cmpd="sng" algn="ctr">
          <a:solidFill>
            <a:schemeClr val="accent5">
              <a:hueOff val="4018511"/>
              <a:satOff val="-23998"/>
              <a:lumOff val="-824"/>
              <a:alphaOff val="0"/>
            </a:schemeClr>
          </a:solidFill>
          <a:prstDash val="solid"/>
        </a:ln>
        <a:effectLst/>
      </dsp:spPr>
      <dsp:style>
        <a:lnRef idx="2">
          <a:scrgbClr r="0" g="0" b="0"/>
        </a:lnRef>
        <a:fillRef idx="1">
          <a:scrgbClr r="0" g="0" b="0"/>
        </a:fillRef>
        <a:effectRef idx="0">
          <a:scrgbClr r="0" g="0" b="0"/>
        </a:effectRef>
        <a:fontRef idx="minor"/>
      </dsp:style>
    </dsp:sp>
    <dsp:sp modelId="{8B8DDED8-1BB1-4780-9999-E516013EACD2}">
      <dsp:nvSpPr>
        <dsp:cNvPr id="0" name=""/>
        <dsp:cNvSpPr/>
      </dsp:nvSpPr>
      <dsp:spPr>
        <a:xfrm>
          <a:off x="411480" y="2224575"/>
          <a:ext cx="6553452" cy="539396"/>
        </a:xfrm>
        <a:prstGeom prst="roundRect">
          <a:avLst/>
        </a:prstGeom>
        <a:solidFill>
          <a:schemeClr val="accent5">
            <a:hueOff val="4018511"/>
            <a:satOff val="-23998"/>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t>Quality and Resource Use Reports (QRUR)</a:t>
          </a:r>
          <a:endParaRPr lang="en-US" sz="1600" b="1" kern="1200" dirty="0"/>
        </a:p>
      </dsp:txBody>
      <dsp:txXfrm>
        <a:off x="437811" y="2250906"/>
        <a:ext cx="6500790" cy="486734"/>
      </dsp:txXfrm>
    </dsp:sp>
    <dsp:sp modelId="{EDE1A850-5955-42C6-A911-BFA0AA5BE135}">
      <dsp:nvSpPr>
        <dsp:cNvPr id="0" name=""/>
        <dsp:cNvSpPr/>
      </dsp:nvSpPr>
      <dsp:spPr>
        <a:xfrm>
          <a:off x="0" y="3318488"/>
          <a:ext cx="8229600" cy="352800"/>
        </a:xfrm>
        <a:prstGeom prst="rect">
          <a:avLst/>
        </a:prstGeom>
        <a:solidFill>
          <a:schemeClr val="lt1">
            <a:alpha val="90000"/>
            <a:hueOff val="0"/>
            <a:satOff val="0"/>
            <a:lumOff val="0"/>
            <a:alphaOff val="0"/>
          </a:schemeClr>
        </a:solidFill>
        <a:ln w="25400" cap="flat" cmpd="sng" algn="ctr">
          <a:solidFill>
            <a:schemeClr val="accent5">
              <a:hueOff val="5358015"/>
              <a:satOff val="-31998"/>
              <a:lumOff val="-1098"/>
              <a:alphaOff val="0"/>
            </a:schemeClr>
          </a:solidFill>
          <a:prstDash val="solid"/>
        </a:ln>
        <a:effectLst/>
      </dsp:spPr>
      <dsp:style>
        <a:lnRef idx="2">
          <a:scrgbClr r="0" g="0" b="0"/>
        </a:lnRef>
        <a:fillRef idx="1">
          <a:scrgbClr r="0" g="0" b="0"/>
        </a:fillRef>
        <a:effectRef idx="0">
          <a:scrgbClr r="0" g="0" b="0"/>
        </a:effectRef>
        <a:fontRef idx="minor"/>
      </dsp:style>
    </dsp:sp>
    <dsp:sp modelId="{F3ADA9D8-E950-44A6-8F15-30895D02D35B}">
      <dsp:nvSpPr>
        <dsp:cNvPr id="0" name=""/>
        <dsp:cNvSpPr/>
      </dsp:nvSpPr>
      <dsp:spPr>
        <a:xfrm>
          <a:off x="377504" y="2969700"/>
          <a:ext cx="6553452" cy="539396"/>
        </a:xfrm>
        <a:prstGeom prst="roundRect">
          <a:avLst/>
        </a:prstGeom>
        <a:solidFill>
          <a:schemeClr val="accent5">
            <a:hueOff val="5358015"/>
            <a:satOff val="-31998"/>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t>What, Where and Why of QRURs</a:t>
          </a:r>
          <a:endParaRPr lang="en-US" sz="1600" b="1" kern="1200" dirty="0"/>
        </a:p>
      </dsp:txBody>
      <dsp:txXfrm>
        <a:off x="403835" y="2996031"/>
        <a:ext cx="6500790" cy="486734"/>
      </dsp:txXfrm>
    </dsp:sp>
    <dsp:sp modelId="{05A54F1D-6208-4E51-A3D1-BCF5D4913997}">
      <dsp:nvSpPr>
        <dsp:cNvPr id="0" name=""/>
        <dsp:cNvSpPr/>
      </dsp:nvSpPr>
      <dsp:spPr>
        <a:xfrm>
          <a:off x="0" y="4079645"/>
          <a:ext cx="8229600" cy="352800"/>
        </a:xfrm>
        <a:prstGeom prst="rect">
          <a:avLst/>
        </a:prstGeom>
        <a:solidFill>
          <a:schemeClr val="lt1">
            <a:alpha val="90000"/>
            <a:hueOff val="0"/>
            <a:satOff val="0"/>
            <a:lumOff val="0"/>
            <a:alphaOff val="0"/>
          </a:schemeClr>
        </a:solidFill>
        <a:ln w="25400" cap="flat" cmpd="sng" algn="ctr">
          <a:solidFill>
            <a:schemeClr val="accent5">
              <a:hueOff val="6697518"/>
              <a:satOff val="-39997"/>
              <a:lumOff val="-1373"/>
              <a:alphaOff val="0"/>
            </a:schemeClr>
          </a:solidFill>
          <a:prstDash val="solid"/>
        </a:ln>
        <a:effectLst/>
      </dsp:spPr>
      <dsp:style>
        <a:lnRef idx="2">
          <a:scrgbClr r="0" g="0" b="0"/>
        </a:lnRef>
        <a:fillRef idx="1">
          <a:scrgbClr r="0" g="0" b="0"/>
        </a:fillRef>
        <a:effectRef idx="0">
          <a:scrgbClr r="0" g="0" b="0"/>
        </a:effectRef>
        <a:fontRef idx="minor"/>
      </dsp:style>
    </dsp:sp>
    <dsp:sp modelId="{0EF5667A-2CB7-4614-B686-9846C4337E80}">
      <dsp:nvSpPr>
        <dsp:cNvPr id="0" name=""/>
        <dsp:cNvSpPr/>
      </dsp:nvSpPr>
      <dsp:spPr>
        <a:xfrm>
          <a:off x="411480" y="3746888"/>
          <a:ext cx="6553452" cy="539396"/>
        </a:xfrm>
        <a:prstGeom prst="roundRect">
          <a:avLst/>
        </a:prstGeom>
        <a:solidFill>
          <a:schemeClr val="accent5">
            <a:hueOff val="6697518"/>
            <a:satOff val="-3999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t>Additional Resources</a:t>
          </a:r>
          <a:endParaRPr lang="en-US" sz="1600" b="1" kern="1200" dirty="0"/>
        </a:p>
      </dsp:txBody>
      <dsp:txXfrm>
        <a:off x="437811" y="3773219"/>
        <a:ext cx="6500790" cy="4867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2AF9A0-8671-42DE-B1D4-40D169AD2E6E}" type="datetimeFigureOut">
              <a:rPr lang="en-US" smtClean="0"/>
              <a:t>11/18/2016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C4075C-0B6D-434D-89DA-61C2863076C4}" type="slidenum">
              <a:rPr lang="en-US" smtClean="0"/>
              <a:t>‹#›</a:t>
            </a:fld>
            <a:endParaRPr lang="en-US"/>
          </a:p>
        </p:txBody>
      </p:sp>
    </p:spTree>
    <p:extLst>
      <p:ext uri="{BB962C8B-B14F-4D97-AF65-F5344CB8AC3E}">
        <p14:creationId xmlns:p14="http://schemas.microsoft.com/office/powerpoint/2010/main" val="49529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odernmedicine.com/tag/cm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modernmedicine.com/taxonomy/term/2459" TargetMode="External"/><Relationship Id="rId5" Type="http://schemas.openxmlformats.org/officeDocument/2006/relationships/hyperlink" Target="http://www.modernmedicine.com/tag/macra" TargetMode="External"/><Relationship Id="rId4" Type="http://schemas.openxmlformats.org/officeDocument/2006/relationships/hyperlink" Target="http://www.modernmedicine.com/tag/chip-reauthorization-ac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CEB4E3A-C7CB-4C0E-9890-CA3553229CA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50029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101(f) of the Medicare Access and CHIP Reauthorization Act (MACRA ) of 2015 requires CMS to establish care episode groups and patient condition groups to measure resource use for purposes related to the Merit-based Incentive Payment System (MIPS) and alternative payment models (APMs). </a:t>
            </a:r>
          </a:p>
          <a:p>
            <a:endParaRPr lang="en-US" dirty="0"/>
          </a:p>
        </p:txBody>
      </p:sp>
      <p:sp>
        <p:nvSpPr>
          <p:cNvPr id="4" name="Slide Number Placeholder 3"/>
          <p:cNvSpPr>
            <a:spLocks noGrp="1"/>
          </p:cNvSpPr>
          <p:nvPr>
            <p:ph type="sldNum" sz="quarter" idx="10"/>
          </p:nvPr>
        </p:nvSpPr>
        <p:spPr/>
        <p:txBody>
          <a:bodyPr/>
          <a:lstStyle/>
          <a:p>
            <a:fld id="{21C4075C-0B6D-434D-89DA-61C2863076C4}" type="slidenum">
              <a:rPr lang="en-US" smtClean="0"/>
              <a:t>25</a:t>
            </a:fld>
            <a:endParaRPr lang="en-US"/>
          </a:p>
        </p:txBody>
      </p:sp>
    </p:spTree>
    <p:extLst>
      <p:ext uri="{BB962C8B-B14F-4D97-AF65-F5344CB8AC3E}">
        <p14:creationId xmlns:p14="http://schemas.microsoft.com/office/powerpoint/2010/main" val="250305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5"/>
              </a:buClr>
              <a:buFont typeface="Wingdings" panose="05000000000000000000" pitchFamily="2" charset="2"/>
              <a:buNone/>
            </a:pPr>
            <a:r>
              <a:rPr lang="en-US" dirty="0" smtClean="0"/>
              <a:t>MACRA (2015)</a:t>
            </a:r>
          </a:p>
          <a:p>
            <a:pPr lvl="1">
              <a:buFont typeface="Arial" panose="020B0604020202020204" pitchFamily="34" charset="0"/>
              <a:buChar char="•"/>
            </a:pPr>
            <a:r>
              <a:rPr lang="en-US" dirty="0" smtClean="0"/>
              <a:t>Put into place several changes to provider payment systems, specifically as a means for repealing the sustainable growth rate (SRG) in an effort to reduce Medicare spending</a:t>
            </a:r>
          </a:p>
          <a:p>
            <a:pPr lvl="1">
              <a:buFont typeface="Arial" panose="020B0604020202020204" pitchFamily="34" charset="0"/>
              <a:buChar char="•"/>
            </a:pPr>
            <a:r>
              <a:rPr lang="en-US" dirty="0" smtClean="0"/>
              <a:t>Created the Quality Payment Program, which includes the Merit-based Incentive Payment System (MIPS) and Alternative Payment Models (APMs). </a:t>
            </a:r>
          </a:p>
          <a:p>
            <a:pPr lvl="0">
              <a:buFont typeface="Arial" panose="020B0604020202020204" pitchFamily="34" charset="0"/>
              <a:buChar char="•"/>
            </a:pPr>
            <a:r>
              <a:rPr lang="en-US" dirty="0" smtClean="0"/>
              <a:t>These programs extend various opportunities for providers to receive payment incentives and penalties based on performance</a:t>
            </a:r>
            <a:br>
              <a:rPr lang="en-US" dirty="0" smtClean="0"/>
            </a:br>
            <a:r>
              <a:rPr lang="en-US" sz="2800" dirty="0" smtClean="0"/>
              <a:t>MIPS created the physician quality reporting and payment program, which consolidates:</a:t>
            </a:r>
          </a:p>
          <a:p>
            <a:pPr lvl="1">
              <a:buFont typeface="Arial" panose="020B0604020202020204" pitchFamily="34" charset="0"/>
              <a:buChar char="•"/>
            </a:pPr>
            <a:r>
              <a:rPr lang="en-US" sz="2400" dirty="0" smtClean="0"/>
              <a:t>Physician Quality Reporting System (PQRS)</a:t>
            </a:r>
          </a:p>
          <a:p>
            <a:pPr lvl="1">
              <a:buFont typeface="Arial" panose="020B0604020202020204" pitchFamily="34" charset="0"/>
              <a:buChar char="•"/>
            </a:pPr>
            <a:r>
              <a:rPr lang="en-US" sz="2400" dirty="0" smtClean="0"/>
              <a:t>Meaningful Use (MU)</a:t>
            </a:r>
          </a:p>
          <a:p>
            <a:pPr lvl="1">
              <a:buFont typeface="Arial" panose="020B0604020202020204" pitchFamily="34" charset="0"/>
              <a:buChar char="•"/>
            </a:pPr>
            <a:r>
              <a:rPr lang="en-US" sz="2400" dirty="0" smtClean="0"/>
              <a:t>Value-based Payment Modifier (VBPM) </a:t>
            </a:r>
          </a:p>
          <a:p>
            <a:pPr>
              <a:spcBef>
                <a:spcPts val="1800"/>
              </a:spcBef>
              <a:buClr>
                <a:schemeClr val="accent5"/>
              </a:buClr>
              <a:buFont typeface="Wingdings" panose="05000000000000000000" pitchFamily="2" charset="2"/>
              <a:buChar char="q"/>
            </a:pPr>
            <a:r>
              <a:rPr lang="en-US" sz="2800" dirty="0" smtClean="0"/>
              <a:t>Providers will be eligible for payment incentives as well as penalties based on performance in the categories of: </a:t>
            </a:r>
          </a:p>
          <a:p>
            <a:pPr lvl="1">
              <a:buFont typeface="Arial" panose="020B0604020202020204" pitchFamily="34" charset="0"/>
              <a:buChar char="•"/>
            </a:pPr>
            <a:r>
              <a:rPr lang="en-US" sz="2400" dirty="0" smtClean="0"/>
              <a:t>Quality</a:t>
            </a:r>
          </a:p>
          <a:p>
            <a:pPr lvl="1">
              <a:buFont typeface="Arial" panose="020B0604020202020204" pitchFamily="34" charset="0"/>
              <a:buChar char="•"/>
            </a:pPr>
            <a:r>
              <a:rPr lang="en-US" sz="2400" dirty="0" smtClean="0"/>
              <a:t>Advancing care information</a:t>
            </a:r>
          </a:p>
          <a:p>
            <a:pPr lvl="1">
              <a:buFont typeface="Arial" panose="020B0604020202020204" pitchFamily="34" charset="0"/>
              <a:buChar char="•"/>
            </a:pPr>
            <a:r>
              <a:rPr lang="en-US" sz="2400" dirty="0" smtClean="0"/>
              <a:t>Improvement activities </a:t>
            </a:r>
          </a:p>
          <a:p>
            <a:pPr lvl="1">
              <a:buFont typeface="Arial" panose="020B0604020202020204" pitchFamily="34" charset="0"/>
              <a:buChar char="•"/>
            </a:pPr>
            <a:r>
              <a:rPr lang="en-US" sz="2400" dirty="0" smtClean="0"/>
              <a:t>Cost (resource use)</a:t>
            </a:r>
            <a:endParaRPr lang="en-US" dirty="0" smtClean="0"/>
          </a:p>
          <a:p>
            <a:endParaRPr lang="en-US" dirty="0"/>
          </a:p>
        </p:txBody>
      </p:sp>
      <p:sp>
        <p:nvSpPr>
          <p:cNvPr id="4" name="Slide Number Placeholder 3"/>
          <p:cNvSpPr>
            <a:spLocks noGrp="1"/>
          </p:cNvSpPr>
          <p:nvPr>
            <p:ph type="sldNum" sz="quarter" idx="10"/>
          </p:nvPr>
        </p:nvSpPr>
        <p:spPr/>
        <p:txBody>
          <a:bodyPr/>
          <a:lstStyle/>
          <a:p>
            <a:fld id="{21C4075C-0B6D-434D-89DA-61C2863076C4}" type="slidenum">
              <a:rPr lang="en-US" smtClean="0"/>
              <a:t>26</a:t>
            </a:fld>
            <a:endParaRPr lang="en-US"/>
          </a:p>
        </p:txBody>
      </p:sp>
    </p:spTree>
    <p:extLst>
      <p:ext uri="{BB962C8B-B14F-4D97-AF65-F5344CB8AC3E}">
        <p14:creationId xmlns:p14="http://schemas.microsoft.com/office/powerpoint/2010/main" val="73617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April 27</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u="sng" kern="1200" dirty="0" smtClean="0">
                <a:solidFill>
                  <a:schemeClr val="tx1"/>
                </a:solidFill>
                <a:effectLst/>
                <a:latin typeface="+mn-lt"/>
                <a:ea typeface="+mn-ea"/>
                <a:cs typeface="+mn-cs"/>
                <a:hlinkClick r:id="rId3"/>
              </a:rPr>
              <a:t>Centers for Medicare &amp; Medicaid Services (CMS)</a:t>
            </a:r>
            <a:r>
              <a:rPr lang="en-US" sz="1200" kern="1200" dirty="0" smtClean="0">
                <a:solidFill>
                  <a:schemeClr val="tx1"/>
                </a:solidFill>
                <a:effectLst/>
                <a:latin typeface="+mn-lt"/>
                <a:ea typeface="+mn-ea"/>
                <a:cs typeface="+mn-cs"/>
              </a:rPr>
              <a:t> released 962 pages of proposed rules for the </a:t>
            </a:r>
            <a:r>
              <a:rPr lang="en-US" sz="1200" u="sng" kern="1200" dirty="0" smtClean="0">
                <a:solidFill>
                  <a:schemeClr val="tx1"/>
                </a:solidFill>
                <a:effectLst/>
                <a:latin typeface="+mn-lt"/>
                <a:ea typeface="+mn-ea"/>
                <a:cs typeface="+mn-cs"/>
                <a:hlinkClick r:id="rId4"/>
              </a:rPr>
              <a:t>Medicare Access and CHIP Reauthorization Act of 2015</a:t>
            </a:r>
            <a:r>
              <a:rPr lang="en-US" sz="1200" kern="1200" dirty="0" smtClean="0">
                <a:solidFill>
                  <a:schemeClr val="tx1"/>
                </a:solidFill>
                <a:effectLst/>
                <a:latin typeface="+mn-lt"/>
                <a:ea typeface="+mn-ea"/>
                <a:cs typeface="+mn-cs"/>
              </a:rPr>
              <a:t>, or </a:t>
            </a:r>
            <a:r>
              <a:rPr lang="en-US" sz="1200" u="sng" kern="1200" dirty="0" smtClean="0">
                <a:solidFill>
                  <a:schemeClr val="tx1"/>
                </a:solidFill>
                <a:effectLst/>
                <a:latin typeface="+mn-lt"/>
                <a:ea typeface="+mn-ea"/>
                <a:cs typeface="+mn-cs"/>
                <a:hlinkClick r:id="rId5"/>
              </a:rPr>
              <a:t>MACRA</a:t>
            </a:r>
            <a:r>
              <a:rPr lang="en-US" sz="1200" kern="1200" dirty="0" smtClean="0">
                <a:solidFill>
                  <a:schemeClr val="tx1"/>
                </a:solidFill>
                <a:effectLst/>
                <a:latin typeface="+mn-lt"/>
                <a:ea typeface="+mn-ea"/>
                <a:cs typeface="+mn-cs"/>
              </a:rPr>
              <a:t>. This is the payment plan Congress passed last year to replace </a:t>
            </a:r>
            <a:r>
              <a:rPr lang="en-US" sz="1200" u="sng" kern="1200" dirty="0" smtClean="0">
                <a:solidFill>
                  <a:schemeClr val="tx1"/>
                </a:solidFill>
                <a:effectLst/>
                <a:latin typeface="+mn-lt"/>
                <a:ea typeface="+mn-ea"/>
                <a:cs typeface="+mn-cs"/>
                <a:hlinkClick r:id="rId6"/>
              </a:rPr>
              <a:t>the controversial sustainable growth rate formula (SGR).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Awareness of, and preparation for, coming changes should begin now, according to Robert Doherty, senior vice president for governmental affairs and public policy with the American College of Physicians. While the legislation won’t become effective until 2019, it relies on 2017 metrics for payment baselines. “MACRA was created to bring greater value to Medicare,” says Doherty. “But it depends on what you mean by value, and to whom.”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Under MACRA, CMS combines the Value-based Payment Modifier (VM), Physician Quality Report System (PQRS) and Meaningful Use (MU) into a new Merit-Based Incentive Payment System (MIPS). Physicians are scored on quality, advancing care information (health IT), clinical practice improvement activities and cost.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Physicians with high scores have an opportunity to receive upward adjustments in their Medicare reimbursements—up to 4% the first year, and as much as 9% in 2022. Those who score lower will see their reimbursements adjusted downward. Since MIPS is budget-neutral, higher reimbursements for top-scoring physicians are offset by savings from paying low-scoring practices less.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other payment option under MACRA is Alternative Payment Models (APM). These advanced payment systems reward some participating healthcare providers with a lump-sum incentive payment for quality improvement and cost-savings. Physicians choosing this option are exempt from MIPS reporting requirements.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Under MACRA, payment based on performance must be at least 25% of Medicare revenue in 2019; that increases to 75% of Medicare revenue in 2022. Only certain care models, such as the Comprehensive Primary Care Plus (CPC+) initiative and some patient-centered medical homes currently qualify as APMs. Other models, including some accountable care organizations, may be added later.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real goal of the legislation is to encourage as many physicians and physician groups and specialty physicians to move out of traditional fee-for-service and move into an alternative payment model of some type,” says Eugene Rich, MD, senior fellow and director for Mathematica Policy Research’s Center on Health Care Effectiveness in Princeton, New Jersey.</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D823C0D-C6D3-4398-873F-41DF9679D1AE}" type="slidenum">
              <a:rPr lang="en-US" smtClean="0"/>
              <a:t>27</a:t>
            </a:fld>
            <a:endParaRPr lang="en-US" dirty="0"/>
          </a:p>
        </p:txBody>
      </p:sp>
    </p:spTree>
    <p:extLst>
      <p:ext uri="{BB962C8B-B14F-4D97-AF65-F5344CB8AC3E}">
        <p14:creationId xmlns:p14="http://schemas.microsoft.com/office/powerpoint/2010/main" val="312426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10747-5F7E-4CE1-9E82-6767CCB97D08}" type="slidenum">
              <a:rPr lang="en-US" smtClean="0"/>
              <a:t>28</a:t>
            </a:fld>
            <a:endParaRPr lang="en-US" dirty="0"/>
          </a:p>
        </p:txBody>
      </p:sp>
    </p:spTree>
    <p:extLst>
      <p:ext uri="{BB962C8B-B14F-4D97-AF65-F5344CB8AC3E}">
        <p14:creationId xmlns:p14="http://schemas.microsoft.com/office/powerpoint/2010/main" val="4174543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23C0D-C6D3-4398-873F-41DF9679D1AE}" type="slidenum">
              <a:rPr lang="en-US" smtClean="0"/>
              <a:t>29</a:t>
            </a:fld>
            <a:endParaRPr lang="en-US" dirty="0"/>
          </a:p>
        </p:txBody>
      </p:sp>
    </p:spTree>
    <p:extLst>
      <p:ext uri="{BB962C8B-B14F-4D97-AF65-F5344CB8AC3E}">
        <p14:creationId xmlns:p14="http://schemas.microsoft.com/office/powerpoint/2010/main" val="5857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EB4E3A-C7CB-4C0E-9890-CA3553229CA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2586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7CEB4E3A-C7CB-4C0E-9890-CA3553229CA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73335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B4E3A-C7CB-4C0E-9890-CA3553229CA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48239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DCD751-75B8-4B72-8EE9-06D7E6DB39FF}" type="slidenum">
              <a:rPr lang="en-US" smtClean="0"/>
              <a:t>4</a:t>
            </a:fld>
            <a:endParaRPr lang="en-US"/>
          </a:p>
        </p:txBody>
      </p:sp>
    </p:spTree>
    <p:extLst>
      <p:ext uri="{BB962C8B-B14F-4D97-AF65-F5344CB8AC3E}">
        <p14:creationId xmlns:p14="http://schemas.microsoft.com/office/powerpoint/2010/main" val="175570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B4E3A-C7CB-4C0E-9890-CA3553229CA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46478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I’d also like to stop a moment and give credit to the source of this slide. This came from a presentation from Dr. Dale </a:t>
            </a:r>
            <a:r>
              <a:rPr lang="en-US" baseline="0" dirty="0" err="1" smtClean="0"/>
              <a:t>Bratzler</a:t>
            </a:r>
            <a:r>
              <a:rPr lang="en-US" baseline="0" dirty="0" smtClean="0"/>
              <a:t> and his organization for depicting these programs and the elements that go into calculating the adjustments for programs such as MU, PQRS, and the VM, and in fact one of the reasons I like this slide, you can actually see how these programs impact each other, so thank you </a:t>
            </a:r>
            <a:r>
              <a:rPr lang="en-US" baseline="0" dirty="0" err="1" smtClean="0"/>
              <a:t>Dr</a:t>
            </a:r>
            <a:r>
              <a:rPr lang="en-US" baseline="0" dirty="0" smtClean="0"/>
              <a:t> </a:t>
            </a:r>
            <a:r>
              <a:rPr lang="en-US" baseline="0" dirty="0" err="1" smtClean="0"/>
              <a:t>Bratzler</a:t>
            </a:r>
            <a:r>
              <a:rPr lang="en-US" baseline="0" dirty="0" smtClean="0"/>
              <a:t> and his team.</a:t>
            </a:r>
            <a:endParaRPr lang="en-US" dirty="0"/>
          </a:p>
        </p:txBody>
      </p:sp>
      <p:sp>
        <p:nvSpPr>
          <p:cNvPr id="4" name="Slide Number Placeholder 3"/>
          <p:cNvSpPr>
            <a:spLocks noGrp="1"/>
          </p:cNvSpPr>
          <p:nvPr>
            <p:ph type="sldNum" sz="quarter" idx="10"/>
          </p:nvPr>
        </p:nvSpPr>
        <p:spPr/>
        <p:txBody>
          <a:bodyPr/>
          <a:lstStyle/>
          <a:p>
            <a:fld id="{F68225B9-2D91-47E5-A2EE-AD98624C58E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2288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7CEB4E3A-C7CB-4C0E-9890-CA3553229CA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7363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a:t>
            </a:r>
            <a:r>
              <a:rPr lang="en-US" baseline="0" dirty="0" smtClean="0"/>
              <a:t>review again how the value modifier is determined. Here you see the 6 quality domains used in PQRS. How the group scores across these domains determines the quality of care composite score. If your group is reporting CG-CAPS, those measures fall under the Patient Experience Domain. The 3 Outcomes measures calculated by CMS administrative claims, not practice reporting, falls under the care coordination domain.  Now the PQRS measures that you report either at the group or individual level will fall under at least 3 of the 6 domains. Let’s say you reported 3 clinical care measures. Each of those measures would be equally weighted across the domain counting for 33% of the total domain score. Of the 6 domains, let’s say you reported measures in 4 domains. Each of the 4 domains would contribute 25% of the quality composite score. If you reported to 5 domains- they would each be worth 20% and so on. In the cost composite score again, each total per capita cost and the cost for the 4 diseases we talked about are calculated by CMS Administrative claims and equally weighted at 50% to come up with the cost composite score. Finally both the quality  and the cost composite scores are equally weighted at 50% to calculate the value modifier amount.  </a:t>
            </a:r>
            <a:endParaRPr lang="en-US" dirty="0"/>
          </a:p>
        </p:txBody>
      </p:sp>
      <p:sp>
        <p:nvSpPr>
          <p:cNvPr id="4" name="Slide Number Placeholder 3"/>
          <p:cNvSpPr>
            <a:spLocks noGrp="1"/>
          </p:cNvSpPr>
          <p:nvPr>
            <p:ph type="sldNum" sz="quarter" idx="10"/>
          </p:nvPr>
        </p:nvSpPr>
        <p:spPr/>
        <p:txBody>
          <a:bodyPr/>
          <a:lstStyle/>
          <a:p>
            <a:fld id="{7CEB4E3A-C7CB-4C0E-9890-CA3553229CA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5705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B4E3A-C7CB-4C0E-9890-CA3553229CAC}"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31385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685800" y="2133600"/>
            <a:ext cx="7772400" cy="1470025"/>
          </a:xfrm>
        </p:spPr>
        <p:txBody>
          <a:bodyPr/>
          <a:lstStyle>
            <a:lvl1pPr algn="ctr">
              <a:defRPr b="1"/>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685800" y="6601333"/>
            <a:ext cx="7772400" cy="244475"/>
          </a:xfrm>
        </p:spPr>
        <p:txBody>
          <a:bodyPr/>
          <a:lstStyle>
            <a:lvl1pPr algn="l">
              <a:defRPr sz="700"/>
            </a:lvl1pPr>
          </a:lstStyle>
          <a:p>
            <a:r>
              <a:rPr lang="en-US" smtClean="0">
                <a:solidFill>
                  <a:srgbClr val="828A8F"/>
                </a:solidFill>
              </a:rPr>
              <a:t>This material was prepared by Healthcentric Advisors, the Medicare Quality Improvement Organization for Rhode Island, under contract with the Centers for Medicare &amp; Medicaid Services (CMS), an agency of the U.S. Department of Health and Human Services. The contents presented do not necessarily reflect CMS policy. 11SOWXX-XX_######_####</a:t>
            </a:r>
            <a:endParaRPr lang="en-US" dirty="0">
              <a:solidFill>
                <a:srgbClr val="828A8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51385"/>
            <a:ext cx="4572000" cy="737363"/>
          </a:xfrm>
          <a:prstGeom prst="rect">
            <a:avLst/>
          </a:prstGeom>
        </p:spPr>
      </p:pic>
    </p:spTree>
    <p:extLst>
      <p:ext uri="{BB962C8B-B14F-4D97-AF65-F5344CB8AC3E}">
        <p14:creationId xmlns:p14="http://schemas.microsoft.com/office/powerpoint/2010/main" val="2447755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vert="horz" lIns="91440" tIns="45720" rIns="91440" bIns="45720" rtlCol="0" anchor="ct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pPr lvl="0" algn="l"/>
            <a:r>
              <a:rPr lang="en-US" smtClean="0"/>
              <a:t>Click to edit Master title style</a:t>
            </a:r>
            <a:endParaRPr lang="en-US" dirty="0"/>
          </a:p>
        </p:txBody>
      </p:sp>
      <p:sp>
        <p:nvSpPr>
          <p:cNvPr id="3" name="Date Placeholder 2"/>
          <p:cNvSpPr>
            <a:spLocks noGrp="1"/>
          </p:cNvSpPr>
          <p:nvPr>
            <p:ph type="dt" sz="half" idx="10"/>
          </p:nvPr>
        </p:nvSpPr>
        <p:spPr/>
        <p:txBody>
          <a:bodyPr/>
          <a:lstStyle/>
          <a:p>
            <a:fld id="{39E6AF3A-003E-4C0E-AA30-FCF2946129EE}" type="datetime1">
              <a:rPr lang="en-US" smtClean="0">
                <a:solidFill>
                  <a:srgbClr val="828A8F"/>
                </a:solidFill>
              </a:rPr>
              <a:pPr/>
              <a:t>11/18/2016</a:t>
            </a:fld>
            <a:endParaRPr lang="en-US">
              <a:solidFill>
                <a:srgbClr val="828A8F"/>
              </a:solidFill>
            </a:endParaRPr>
          </a:p>
        </p:txBody>
      </p:sp>
      <p:sp>
        <p:nvSpPr>
          <p:cNvPr id="4" name="Footer Placeholder 3"/>
          <p:cNvSpPr>
            <a:spLocks noGrp="1"/>
          </p:cNvSpPr>
          <p:nvPr>
            <p:ph type="ftr" sz="quarter" idx="11"/>
          </p:nvPr>
        </p:nvSpPr>
        <p:spPr/>
        <p:txBody>
          <a:bodyPr/>
          <a:lstStyle/>
          <a:p>
            <a:endParaRPr lang="en-US" dirty="0">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
        <p:nvSpPr>
          <p:cNvPr id="11" name="Content Placeholder 1"/>
          <p:cNvSpPr>
            <a:spLocks noGrp="1"/>
          </p:cNvSpPr>
          <p:nvPr>
            <p:ph idx="1" hasCustomPrompt="1"/>
          </p:nvPr>
        </p:nvSpPr>
        <p:spPr>
          <a:xfrm>
            <a:off x="457200" y="2743200"/>
            <a:ext cx="8229600" cy="31242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opening statement or final word</a:t>
            </a:r>
            <a:endParaRPr lang="en-US" dirty="0"/>
          </a:p>
        </p:txBody>
      </p:sp>
    </p:spTree>
    <p:extLst>
      <p:ext uri="{BB962C8B-B14F-4D97-AF65-F5344CB8AC3E}">
        <p14:creationId xmlns:p14="http://schemas.microsoft.com/office/powerpoint/2010/main" val="61521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4BF2F-4C71-42B1-AD04-8AB0B896C1F3}" type="datetime1">
              <a:rPr lang="en-US" smtClean="0">
                <a:solidFill>
                  <a:srgbClr val="828A8F"/>
                </a:solidFill>
              </a:rPr>
              <a:pPr/>
              <a:t>11/18/2016</a:t>
            </a:fld>
            <a:endParaRPr lang="en-US">
              <a:solidFill>
                <a:srgbClr val="828A8F"/>
              </a:solidFill>
            </a:endParaRPr>
          </a:p>
        </p:txBody>
      </p:sp>
      <p:sp>
        <p:nvSpPr>
          <p:cNvPr id="3" name="Footer Placeholder 2"/>
          <p:cNvSpPr>
            <a:spLocks noGrp="1"/>
          </p:cNvSpPr>
          <p:nvPr>
            <p:ph type="ftr" sz="quarter" idx="11"/>
          </p:nvPr>
        </p:nvSpPr>
        <p:spPr/>
        <p:txBody>
          <a:bodyPr/>
          <a:lstStyle/>
          <a:p>
            <a:endParaRPr lang="en-US" dirty="0">
              <a:solidFill>
                <a:srgbClr val="828A8F"/>
              </a:solidFill>
            </a:endParaRPr>
          </a:p>
        </p:txBody>
      </p:sp>
      <p:sp>
        <p:nvSpPr>
          <p:cNvPr id="4" name="Slide Number Placeholder 3"/>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
        <p:nvSpPr>
          <p:cNvPr id="7" name="Content Placeholder 1"/>
          <p:cNvSpPr>
            <a:spLocks noGrp="1"/>
          </p:cNvSpPr>
          <p:nvPr>
            <p:ph idx="1" hasCustomPrompt="1"/>
          </p:nvPr>
        </p:nvSpPr>
        <p:spPr>
          <a:xfrm>
            <a:off x="457200" y="2743200"/>
            <a:ext cx="8229600" cy="31242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opening statement or final word</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1331" y="152399"/>
            <a:ext cx="1737360" cy="1380065"/>
          </a:xfrm>
          <a:prstGeom prst="rect">
            <a:avLst/>
          </a:prstGeom>
        </p:spPr>
      </p:pic>
    </p:spTree>
    <p:extLst>
      <p:ext uri="{BB962C8B-B14F-4D97-AF65-F5344CB8AC3E}">
        <p14:creationId xmlns:p14="http://schemas.microsoft.com/office/powerpoint/2010/main" val="2642795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defRPr lang="en-US" sz="2800" kern="1200" dirty="0" smtClean="0">
                <a:solidFill>
                  <a:schemeClr val="tx1"/>
                </a:solidFill>
                <a:latin typeface="+mn-lt"/>
                <a:ea typeface="+mn-ea"/>
                <a:cs typeface="+mn-cs"/>
              </a:defRPr>
            </a:lvl1pPr>
          </a:lstStyle>
          <a:p>
            <a:pPr marL="342900" lvl="0" indent="-342900" algn="l" defTabSz="914400" rtl="0" eaLnBrk="1" latinLnBrk="0" hangingPunct="1">
              <a:spcBef>
                <a:spcPts val="0"/>
              </a:spcBef>
              <a:spcAft>
                <a:spcPts val="1000"/>
              </a:spcAft>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11/18/2016</a:t>
            </a:fld>
            <a:endParaRPr lang="en-US">
              <a:solidFill>
                <a:srgbClr val="828A8F"/>
              </a:solidFill>
            </a:endParaRPr>
          </a:p>
        </p:txBody>
      </p:sp>
      <p:sp>
        <p:nvSpPr>
          <p:cNvPr id="5" name="Footer Placeholder 4"/>
          <p:cNvSpPr>
            <a:spLocks noGrp="1"/>
          </p:cNvSpPr>
          <p:nvPr>
            <p:ph type="ftr" sz="quarter" idx="11"/>
          </p:nvPr>
        </p:nvSpPr>
        <p:spPr/>
        <p:txBody>
          <a:bodyPr/>
          <a:lstStyle/>
          <a:p>
            <a:endParaRPr lang="en-US" dirty="0">
              <a:solidFill>
                <a:srgbClr val="828A8F"/>
              </a:solidFill>
            </a:endParaRPr>
          </a:p>
        </p:txBody>
      </p:sp>
      <p:sp>
        <p:nvSpPr>
          <p:cNvPr id="6" name="Slide Number Placeholder 5"/>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Tree>
    <p:extLst>
      <p:ext uri="{BB962C8B-B14F-4D97-AF65-F5344CB8AC3E}">
        <p14:creationId xmlns:p14="http://schemas.microsoft.com/office/powerpoint/2010/main" val="41054379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pPr lvl="0" algn="l"/>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114800"/>
          </a:xfr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ts val="0"/>
              </a:spcBef>
              <a:spcAft>
                <a:spcPts val="1000"/>
              </a:spcAft>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114800"/>
          </a:xfr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ts val="0"/>
              </a:spcBef>
              <a:spcAft>
                <a:spcPts val="1000"/>
              </a:spcAft>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F6AD763-01D1-4173-956A-82D83939F3FF}" type="datetime1">
              <a:rPr lang="en-US" smtClean="0">
                <a:solidFill>
                  <a:srgbClr val="828A8F"/>
                </a:solidFill>
              </a:rPr>
              <a:pPr/>
              <a:t>11/18/2016</a:t>
            </a:fld>
            <a:endParaRPr lang="en-US">
              <a:solidFill>
                <a:srgbClr val="828A8F"/>
              </a:solidFill>
            </a:endParaRPr>
          </a:p>
        </p:txBody>
      </p:sp>
      <p:sp>
        <p:nvSpPr>
          <p:cNvPr id="6" name="Footer Placeholder 5"/>
          <p:cNvSpPr>
            <a:spLocks noGrp="1"/>
          </p:cNvSpPr>
          <p:nvPr>
            <p:ph type="ftr" sz="quarter" idx="11"/>
          </p:nvPr>
        </p:nvSpPr>
        <p:spPr/>
        <p:txBody>
          <a:bodyPr/>
          <a:lstStyle/>
          <a:p>
            <a:endParaRPr lang="en-US" dirty="0">
              <a:solidFill>
                <a:srgbClr val="828A8F"/>
              </a:solidFill>
            </a:endParaRPr>
          </a:p>
        </p:txBody>
      </p:sp>
      <p:sp>
        <p:nvSpPr>
          <p:cNvPr id="7" name="Slide Number Placeholder 6"/>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Tree>
    <p:extLst>
      <p:ext uri="{BB962C8B-B14F-4D97-AF65-F5344CB8AC3E}">
        <p14:creationId xmlns:p14="http://schemas.microsoft.com/office/powerpoint/2010/main" val="620339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pPr lvl="0" algn="l"/>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9E6AF3A-003E-4C0E-AA30-FCF2946129EE}" type="datetime1">
              <a:rPr lang="en-US" smtClean="0">
                <a:solidFill>
                  <a:srgbClr val="828A8F"/>
                </a:solidFill>
              </a:rPr>
              <a:pPr/>
              <a:t>11/18/2016</a:t>
            </a:fld>
            <a:endParaRPr lang="en-US">
              <a:solidFill>
                <a:srgbClr val="828A8F"/>
              </a:solidFill>
            </a:endParaRPr>
          </a:p>
        </p:txBody>
      </p:sp>
      <p:sp>
        <p:nvSpPr>
          <p:cNvPr id="4" name="Footer Placeholder 3"/>
          <p:cNvSpPr>
            <a:spLocks noGrp="1"/>
          </p:cNvSpPr>
          <p:nvPr>
            <p:ph type="ftr" sz="quarter" idx="11"/>
          </p:nvPr>
        </p:nvSpPr>
        <p:spPr/>
        <p:txBody>
          <a:bodyPr/>
          <a:lstStyle/>
          <a:p>
            <a:endParaRPr lang="en-US" dirty="0">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
        <p:nvSpPr>
          <p:cNvPr id="7" name="Content Placeholder 1"/>
          <p:cNvSpPr>
            <a:spLocks noGrp="1"/>
          </p:cNvSpPr>
          <p:nvPr>
            <p:ph idx="1" hasCustomPrompt="1"/>
          </p:nvPr>
        </p:nvSpPr>
        <p:spPr>
          <a:xfrm>
            <a:off x="457200" y="2743200"/>
            <a:ext cx="8229600" cy="29718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opening statement or final word</a:t>
            </a:r>
            <a:endParaRPr lang="en-US" dirty="0"/>
          </a:p>
        </p:txBody>
      </p:sp>
    </p:spTree>
    <p:extLst>
      <p:ext uri="{BB962C8B-B14F-4D97-AF65-F5344CB8AC3E}">
        <p14:creationId xmlns:p14="http://schemas.microsoft.com/office/powerpoint/2010/main" val="497036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E6AF3A-003E-4C0E-AA30-FCF2946129EE}" type="datetime1">
              <a:rPr lang="en-US" smtClean="0">
                <a:solidFill>
                  <a:srgbClr val="828A8F"/>
                </a:solidFill>
              </a:rPr>
              <a:pPr/>
              <a:t>11/18/2016</a:t>
            </a:fld>
            <a:endParaRPr lang="en-US">
              <a:solidFill>
                <a:srgbClr val="828A8F"/>
              </a:solidFill>
            </a:endParaRPr>
          </a:p>
        </p:txBody>
      </p:sp>
      <p:sp>
        <p:nvSpPr>
          <p:cNvPr id="4" name="Footer Placeholder 3"/>
          <p:cNvSpPr>
            <a:spLocks noGrp="1"/>
          </p:cNvSpPr>
          <p:nvPr>
            <p:ph type="ftr" sz="quarter" idx="11"/>
          </p:nvPr>
        </p:nvSpPr>
        <p:spPr/>
        <p:txBody>
          <a:bodyPr/>
          <a:lstStyle/>
          <a:p>
            <a:endParaRPr lang="en-US" dirty="0">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
        <p:nvSpPr>
          <p:cNvPr id="7" name="Content Placeholder 1"/>
          <p:cNvSpPr>
            <a:spLocks noGrp="1"/>
          </p:cNvSpPr>
          <p:nvPr>
            <p:ph idx="1" hasCustomPrompt="1"/>
          </p:nvPr>
        </p:nvSpPr>
        <p:spPr>
          <a:xfrm>
            <a:off x="457200" y="2743200"/>
            <a:ext cx="8229600" cy="29718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opening statement or final word</a:t>
            </a:r>
            <a:endParaRPr lang="en-US" dirty="0"/>
          </a:p>
        </p:txBody>
      </p:sp>
    </p:spTree>
    <p:extLst>
      <p:ext uri="{BB962C8B-B14F-4D97-AF65-F5344CB8AC3E}">
        <p14:creationId xmlns:p14="http://schemas.microsoft.com/office/powerpoint/2010/main" val="17280537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pPr lvl="0" algn="l"/>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ADF0BFE-0E2F-47DC-943A-DE6708143605}" type="datetime1">
              <a:rPr lang="en-US" smtClean="0">
                <a:solidFill>
                  <a:srgbClr val="828A8F"/>
                </a:solidFill>
              </a:rPr>
              <a:pPr/>
              <a:t>11/18/2016</a:t>
            </a:fld>
            <a:endParaRPr lang="en-US" dirty="0">
              <a:solidFill>
                <a:srgbClr val="828A8F"/>
              </a:solidFill>
            </a:endParaRPr>
          </a:p>
        </p:txBody>
      </p:sp>
      <p:sp>
        <p:nvSpPr>
          <p:cNvPr id="4" name="Footer Placeholder 3"/>
          <p:cNvSpPr>
            <a:spLocks noGrp="1"/>
          </p:cNvSpPr>
          <p:nvPr>
            <p:ph type="ftr" sz="quarter" idx="11"/>
          </p:nvPr>
        </p:nvSpPr>
        <p:spPr/>
        <p:txBody>
          <a:bodyPr/>
          <a:lstStyle/>
          <a:p>
            <a:endParaRPr lang="en-US" dirty="0">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dirty="0">
              <a:solidFill>
                <a:srgbClr val="828A8F"/>
              </a:solidFill>
            </a:endParaRPr>
          </a:p>
        </p:txBody>
      </p:sp>
    </p:spTree>
    <p:extLst>
      <p:ext uri="{BB962C8B-B14F-4D97-AF65-F5344CB8AC3E}">
        <p14:creationId xmlns:p14="http://schemas.microsoft.com/office/powerpoint/2010/main" val="3837739744"/>
      </p:ext>
    </p:extLst>
  </p:cSld>
  <p:clrMapOvr>
    <a:masterClrMapping/>
  </p:clrMapOvr>
  <p:timing>
    <p:tnLst>
      <p:par>
        <p:cTn id="1" dur="indefinite" restart="never" nodeType="tmRoot"/>
      </p:par>
    </p:tnLst>
  </p:timing>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5331204" y="5283666"/>
            <a:ext cx="3733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hasCustomPrompt="1"/>
          </p:nvPr>
        </p:nvSpPr>
        <p:spPr>
          <a:xfrm>
            <a:off x="457200" y="304800"/>
            <a:ext cx="8229600" cy="5410201"/>
          </a:xfrm>
        </p:spPr>
        <p:txBody>
          <a:bodyPr/>
          <a:lstStyle>
            <a:lvl1pPr>
              <a:defRPr/>
            </a:lvl1pPr>
          </a:lstStyle>
          <a:p>
            <a:pPr lvl="0"/>
            <a:r>
              <a:rPr lang="en-US" dirty="0" smtClean="0"/>
              <a:t>Only used for large graphics, charts, tables, etc.</a:t>
            </a:r>
            <a:endParaRPr lang="en-US" dirty="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11/18/2016</a:t>
            </a:fld>
            <a:endParaRPr lang="en-US">
              <a:solidFill>
                <a:srgbClr val="828A8F"/>
              </a:solidFill>
            </a:endParaRPr>
          </a:p>
        </p:txBody>
      </p:sp>
      <p:sp>
        <p:nvSpPr>
          <p:cNvPr id="5" name="Footer Placeholder 4"/>
          <p:cNvSpPr>
            <a:spLocks noGrp="1"/>
          </p:cNvSpPr>
          <p:nvPr>
            <p:ph type="ftr" sz="quarter" idx="11"/>
          </p:nvPr>
        </p:nvSpPr>
        <p:spPr/>
        <p:txBody>
          <a:bodyPr/>
          <a:lstStyle/>
          <a:p>
            <a:endParaRPr lang="en-US" dirty="0">
              <a:solidFill>
                <a:srgbClr val="828A8F"/>
              </a:solidFill>
            </a:endParaRPr>
          </a:p>
        </p:txBody>
      </p:sp>
      <p:sp>
        <p:nvSpPr>
          <p:cNvPr id="6" name="Slide Number Placeholder 5"/>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Tree>
    <p:extLst>
      <p:ext uri="{BB962C8B-B14F-4D97-AF65-F5344CB8AC3E}">
        <p14:creationId xmlns:p14="http://schemas.microsoft.com/office/powerpoint/2010/main" val="10578120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828A8F"/>
              </a:solidFill>
            </a:endParaRPr>
          </a:p>
        </p:txBody>
      </p:sp>
      <p:sp>
        <p:nvSpPr>
          <p:cNvPr id="4" name="Slide Number Placeholder 3"/>
          <p:cNvSpPr>
            <a:spLocks noGrp="1"/>
          </p:cNvSpPr>
          <p:nvPr>
            <p:ph type="sldNum" sz="quarter" idx="12"/>
          </p:nvPr>
        </p:nvSpPr>
        <p:spPr/>
        <p:txBody>
          <a:bodyPr/>
          <a:lstStyle/>
          <a:p>
            <a:fld id="{7F3E5133-03D6-4217-ADB1-7490DB5975C0}" type="slidenum">
              <a:rPr lang="en-US" smtClean="0">
                <a:solidFill>
                  <a:srgbClr val="828A8F"/>
                </a:solidFill>
              </a:rPr>
              <a:pPr/>
              <a:t>‹#›</a:t>
            </a:fld>
            <a:endParaRPr lang="en-US">
              <a:solidFill>
                <a:srgbClr val="828A8F"/>
              </a:solidFill>
            </a:endParaRPr>
          </a:p>
        </p:txBody>
      </p:sp>
      <p:pic>
        <p:nvPicPr>
          <p:cNvPr id="5" name="Picture 7" descr="OUPHYS2_201_08.22.08.jpg"/>
          <p:cNvPicPr>
            <a:picLocks noChangeAspect="1"/>
          </p:cNvPicPr>
          <p:nvPr userDrawn="1"/>
        </p:nvPicPr>
        <p:blipFill>
          <a:blip r:embed="rId2" cstate="print"/>
          <a:srcRect/>
          <a:stretch>
            <a:fillRect/>
          </a:stretch>
        </p:blipFill>
        <p:spPr bwMode="auto">
          <a:xfrm>
            <a:off x="304801" y="6096000"/>
            <a:ext cx="1559688" cy="622300"/>
          </a:xfrm>
          <a:prstGeom prst="rect">
            <a:avLst/>
          </a:prstGeom>
          <a:noFill/>
          <a:ln w="9525">
            <a:noFill/>
            <a:miter lim="800000"/>
            <a:headEnd/>
            <a:tailEnd/>
          </a:ln>
        </p:spPr>
      </p:pic>
    </p:spTree>
    <p:extLst>
      <p:ext uri="{BB962C8B-B14F-4D97-AF65-F5344CB8AC3E}">
        <p14:creationId xmlns:p14="http://schemas.microsoft.com/office/powerpoint/2010/main" val="13164271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p:nvPr/>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476C6-9B96-4464-8155-6B0A32372B5B}" type="datetime1">
              <a:rPr lang="en-US" smtClean="0">
                <a:solidFill>
                  <a:srgbClr val="828A8F"/>
                </a:solidFill>
              </a:rPr>
              <a:pPr/>
              <a:t>11/18/2016</a:t>
            </a:fld>
            <a:endParaRPr lang="en-US">
              <a:solidFill>
                <a:srgbClr val="828A8F"/>
              </a:solidFill>
            </a:endParaRPr>
          </a:p>
        </p:txBody>
      </p:sp>
      <p:sp>
        <p:nvSpPr>
          <p:cNvPr id="5" name="Footer Placeholder 4"/>
          <p:cNvSpPr>
            <a:spLocks noGrp="1"/>
          </p:cNvSpPr>
          <p:nvPr>
            <p:ph type="ftr" sz="quarter" idx="11"/>
          </p:nvPr>
        </p:nvSpPr>
        <p:spPr/>
        <p:txBody>
          <a:bodyPr/>
          <a:lstStyle/>
          <a:p>
            <a:endParaRPr lang="en-US" dirty="0">
              <a:solidFill>
                <a:srgbClr val="828A8F"/>
              </a:solidFill>
            </a:endParaRPr>
          </a:p>
        </p:txBody>
      </p:sp>
      <p:sp>
        <p:nvSpPr>
          <p:cNvPr id="6" name="Slide Number Placeholder 5"/>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51385"/>
            <a:ext cx="4572000" cy="737363"/>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51385"/>
            <a:ext cx="4572000" cy="737363"/>
          </a:xfrm>
          <a:prstGeom prst="rect">
            <a:avLst/>
          </a:prstGeom>
        </p:spPr>
      </p:pic>
    </p:spTree>
    <p:extLst>
      <p:ext uri="{BB962C8B-B14F-4D97-AF65-F5344CB8AC3E}">
        <p14:creationId xmlns:p14="http://schemas.microsoft.com/office/powerpoint/2010/main" val="41732111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Autofit/>
          </a:bodyPr>
          <a:lstStyle>
            <a:lvl1pPr algn="l">
              <a:defRPr lang="en-US" sz="3800" b="1" kern="1200" smtClean="0">
                <a:solidFill>
                  <a:schemeClr val="tx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72000"/>
          </a:xfrm>
        </p:spPr>
        <p:txBody>
          <a:bodyPr>
            <a:noAutofit/>
          </a:bodyPr>
          <a:lstStyle>
            <a:lvl1pPr>
              <a:spcBef>
                <a:spcPts val="0"/>
              </a:spcBef>
              <a:spcAft>
                <a:spcPts val="1000"/>
              </a:spcAft>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11/18/2016</a:t>
            </a:fld>
            <a:endParaRPr lang="en-US">
              <a:solidFill>
                <a:srgbClr val="828A8F"/>
              </a:solidFill>
            </a:endParaRPr>
          </a:p>
        </p:txBody>
      </p:sp>
      <p:sp>
        <p:nvSpPr>
          <p:cNvPr id="5" name="Footer Placeholder 4"/>
          <p:cNvSpPr>
            <a:spLocks noGrp="1"/>
          </p:cNvSpPr>
          <p:nvPr>
            <p:ph type="ftr" sz="quarter" idx="11"/>
          </p:nvPr>
        </p:nvSpPr>
        <p:spPr/>
        <p:txBody>
          <a:bodyPr/>
          <a:lstStyle/>
          <a:p>
            <a:endParaRPr lang="en-US" dirty="0">
              <a:solidFill>
                <a:srgbClr val="828A8F"/>
              </a:solidFill>
            </a:endParaRPr>
          </a:p>
        </p:txBody>
      </p:sp>
      <p:sp>
        <p:nvSpPr>
          <p:cNvPr id="6" name="Slide Number Placeholder 5"/>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Tree>
    <p:extLst>
      <p:ext uri="{BB962C8B-B14F-4D97-AF65-F5344CB8AC3E}">
        <p14:creationId xmlns:p14="http://schemas.microsoft.com/office/powerpoint/2010/main" val="10734373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b_Title and Content">
    <p:spTree>
      <p:nvGrpSpPr>
        <p:cNvPr id="1" name=""/>
        <p:cNvGrpSpPr/>
        <p:nvPr/>
      </p:nvGrpSpPr>
      <p:grpSpPr>
        <a:xfrm>
          <a:off x="0" y="0"/>
          <a:ext cx="0" cy="0"/>
          <a:chOff x="0" y="0"/>
          <a:chExt cx="0" cy="0"/>
        </a:xfrm>
      </p:grpSpPr>
      <p:sp>
        <p:nvSpPr>
          <p:cNvPr id="9" name="Rectangle 8"/>
          <p:cNvSpPr/>
          <p:nvPr/>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6477000" cy="1143000"/>
          </a:xfrm>
        </p:spPr>
        <p:txBody>
          <a:bodyPr>
            <a:noAutofit/>
          </a:bodyPr>
          <a:lstStyle>
            <a:lvl1pPr algn="l">
              <a:defRPr lang="en-US" sz="3800" b="1" kern="1200" smtClean="0">
                <a:solidFill>
                  <a:schemeClr val="tx1"/>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71999"/>
          </a:xfrm>
        </p:spPr>
        <p:txBody>
          <a:bodyPr/>
          <a:lstStyle>
            <a:lvl1pPr marL="342900" indent="-342900">
              <a:defRPr lang="en-US" sz="2800" kern="1200" dirty="0" smtClean="0">
                <a:solidFill>
                  <a:schemeClr val="tx1"/>
                </a:solidFill>
                <a:latin typeface="+mn-lt"/>
                <a:ea typeface="+mn-ea"/>
                <a:cs typeface="+mn-cs"/>
              </a:defRPr>
            </a:lvl1pPr>
          </a:lstStyle>
          <a:p>
            <a:pPr marL="342900" lvl="0" indent="-342900" algn="l" defTabSz="914400" rtl="0" eaLnBrk="1" latinLnBrk="0" hangingPunct="1">
              <a:spcBef>
                <a:spcPts val="0"/>
              </a:spcBef>
              <a:spcAft>
                <a:spcPts val="1000"/>
              </a:spcAft>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DF0BFE-0E2F-47DC-943A-DE6708143605}" type="datetime1">
              <a:rPr lang="en-US" smtClean="0">
                <a:solidFill>
                  <a:srgbClr val="828A8F"/>
                </a:solidFill>
              </a:rPr>
              <a:pPr/>
              <a:t>11/18/2016</a:t>
            </a:fld>
            <a:endParaRPr lang="en-US" dirty="0">
              <a:solidFill>
                <a:srgbClr val="828A8F"/>
              </a:solidFill>
            </a:endParaRPr>
          </a:p>
        </p:txBody>
      </p:sp>
      <p:sp>
        <p:nvSpPr>
          <p:cNvPr id="5" name="Footer Placeholder 4"/>
          <p:cNvSpPr>
            <a:spLocks noGrp="1"/>
          </p:cNvSpPr>
          <p:nvPr>
            <p:ph type="ftr" sz="quarter" idx="11"/>
          </p:nvPr>
        </p:nvSpPr>
        <p:spPr/>
        <p:txBody>
          <a:bodyPr/>
          <a:lstStyle/>
          <a:p>
            <a:endParaRPr lang="en-US" dirty="0">
              <a:solidFill>
                <a:srgbClr val="828A8F"/>
              </a:solidFill>
            </a:endParaRPr>
          </a:p>
        </p:txBody>
      </p:sp>
      <p:sp>
        <p:nvSpPr>
          <p:cNvPr id="6" name="Slide Number Placeholder 5"/>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dirty="0">
              <a:solidFill>
                <a:srgbClr val="828A8F"/>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840" y="152399"/>
            <a:ext cx="1737360" cy="1380065"/>
          </a:xfrm>
          <a:prstGeom prst="rect">
            <a:avLst/>
          </a:prstGeom>
        </p:spPr>
      </p:pic>
    </p:spTree>
    <p:extLst>
      <p:ext uri="{BB962C8B-B14F-4D97-AF65-F5344CB8AC3E}">
        <p14:creationId xmlns:p14="http://schemas.microsoft.com/office/powerpoint/2010/main" val="120948253"/>
      </p:ext>
    </p:extLst>
  </p:cSld>
  <p:clrMapOvr>
    <a:masterClrMapping/>
  </p:clrMapOvr>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476C6-9B96-4464-8155-6B0A32372B5B}" type="datetime1">
              <a:rPr lang="en-US" smtClean="0">
                <a:solidFill>
                  <a:srgbClr val="828A8F"/>
                </a:solidFill>
              </a:rPr>
              <a:pPr/>
              <a:t>11/18/2016</a:t>
            </a:fld>
            <a:endParaRPr lang="en-US">
              <a:solidFill>
                <a:srgbClr val="828A8F"/>
              </a:solidFill>
            </a:endParaRPr>
          </a:p>
        </p:txBody>
      </p:sp>
      <p:sp>
        <p:nvSpPr>
          <p:cNvPr id="5" name="Footer Placeholder 4"/>
          <p:cNvSpPr>
            <a:spLocks noGrp="1"/>
          </p:cNvSpPr>
          <p:nvPr>
            <p:ph type="ftr" sz="quarter" idx="11"/>
          </p:nvPr>
        </p:nvSpPr>
        <p:spPr/>
        <p:txBody>
          <a:bodyPr/>
          <a:lstStyle/>
          <a:p>
            <a:endParaRPr lang="en-US" dirty="0">
              <a:solidFill>
                <a:srgbClr val="828A8F"/>
              </a:solidFill>
            </a:endParaRPr>
          </a:p>
        </p:txBody>
      </p:sp>
      <p:sp>
        <p:nvSpPr>
          <p:cNvPr id="6" name="Slide Number Placeholder 5"/>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551385"/>
            <a:ext cx="4572000" cy="737363"/>
          </a:xfrm>
          <a:prstGeom prst="rect">
            <a:avLst/>
          </a:prstGeom>
        </p:spPr>
      </p:pic>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51385"/>
            <a:ext cx="4572000" cy="737363"/>
          </a:xfrm>
          <a:prstGeom prst="rect">
            <a:avLst/>
          </a:prstGeom>
        </p:spPr>
      </p:pic>
    </p:spTree>
    <p:extLst>
      <p:ext uri="{BB962C8B-B14F-4D97-AF65-F5344CB8AC3E}">
        <p14:creationId xmlns:p14="http://schemas.microsoft.com/office/powerpoint/2010/main" val="10965577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vert="horz" lIns="91440" tIns="45720" rIns="91440" bIns="45720" rtlCol="0" anchor="ctr">
            <a:noAutofit/>
          </a:bodyPr>
          <a:lstStyle>
            <a:lvl1pPr algn="ctr">
              <a:defRPr lang="en-US" sz="3800" b="1" kern="1200" dirty="0">
                <a:solidFill>
                  <a:schemeClr val="tx1"/>
                </a:solidFill>
                <a:latin typeface="+mj-lt"/>
                <a:ea typeface="+mj-ea"/>
                <a:cs typeface="+mj-cs"/>
              </a:defRPr>
            </a:lvl1pPr>
          </a:lstStyle>
          <a:p>
            <a:pPr lvl="0" algn="l"/>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72000"/>
          </a:xfr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ts val="0"/>
              </a:spcBef>
              <a:spcAft>
                <a:spcPts val="1000"/>
              </a:spcAft>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72000"/>
          </a:xfr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ts val="0"/>
              </a:spcBef>
              <a:spcAft>
                <a:spcPts val="1000"/>
              </a:spcAft>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F6AD763-01D1-4173-956A-82D83939F3FF}" type="datetime1">
              <a:rPr lang="en-US" smtClean="0">
                <a:solidFill>
                  <a:srgbClr val="828A8F"/>
                </a:solidFill>
              </a:rPr>
              <a:pPr/>
              <a:t>11/18/2016</a:t>
            </a:fld>
            <a:endParaRPr lang="en-US">
              <a:solidFill>
                <a:srgbClr val="828A8F"/>
              </a:solidFill>
            </a:endParaRPr>
          </a:p>
        </p:txBody>
      </p:sp>
      <p:sp>
        <p:nvSpPr>
          <p:cNvPr id="6" name="Footer Placeholder 5"/>
          <p:cNvSpPr>
            <a:spLocks noGrp="1"/>
          </p:cNvSpPr>
          <p:nvPr>
            <p:ph type="ftr" sz="quarter" idx="11"/>
          </p:nvPr>
        </p:nvSpPr>
        <p:spPr/>
        <p:txBody>
          <a:bodyPr/>
          <a:lstStyle/>
          <a:p>
            <a:endParaRPr lang="en-US" dirty="0">
              <a:solidFill>
                <a:srgbClr val="828A8F"/>
              </a:solidFill>
            </a:endParaRPr>
          </a:p>
        </p:txBody>
      </p:sp>
      <p:sp>
        <p:nvSpPr>
          <p:cNvPr id="7" name="Slide Number Placeholder 6"/>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Tree>
    <p:extLst>
      <p:ext uri="{BB962C8B-B14F-4D97-AF65-F5344CB8AC3E}">
        <p14:creationId xmlns:p14="http://schemas.microsoft.com/office/powerpoint/2010/main" val="32240738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title"/>
          </p:nvPr>
        </p:nvSpPr>
        <p:spPr>
          <a:xfrm>
            <a:off x="457200" y="274638"/>
            <a:ext cx="6477000" cy="1143000"/>
          </a:xfrm>
        </p:spPr>
        <p:txBody>
          <a:bodyPr>
            <a:noAutofit/>
          </a:bodyPr>
          <a:lstStyle>
            <a:lvl1pPr algn="l">
              <a:defRPr lang="en-US" sz="3800" b="1" kern="1200" smtClean="0">
                <a:solidFill>
                  <a:schemeClr val="tx1"/>
                </a:solidFill>
                <a:latin typeface="+mj-lt"/>
                <a:ea typeface="+mj-ea"/>
                <a:cs typeface="+mj-cs"/>
              </a:defRPr>
            </a:lvl1pPr>
          </a:lstStyle>
          <a:p>
            <a:r>
              <a:rPr lang="en-US" smtClean="0"/>
              <a:t>Click to edit Master title style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1840" y="152399"/>
            <a:ext cx="1737360" cy="1380065"/>
          </a:xfrm>
          <a:prstGeom prst="rect">
            <a:avLst/>
          </a:prstGeom>
        </p:spPr>
      </p:pic>
      <p:sp>
        <p:nvSpPr>
          <p:cNvPr id="3" name="Content Placeholder 2"/>
          <p:cNvSpPr>
            <a:spLocks noGrp="1"/>
          </p:cNvSpPr>
          <p:nvPr>
            <p:ph sz="half" idx="1"/>
          </p:nvPr>
        </p:nvSpPr>
        <p:spPr>
          <a:xfrm>
            <a:off x="457200" y="1600200"/>
            <a:ext cx="4038600" cy="4572000"/>
          </a:xfr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ts val="0"/>
              </a:spcBef>
              <a:spcAft>
                <a:spcPts val="1000"/>
              </a:spcAft>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72000"/>
          </a:xfrm>
        </p:spPr>
        <p:txBody>
          <a:bodyPr/>
          <a:lstStyle>
            <a:lvl1pPr marL="342900" indent="-342900">
              <a:defRPr lang="en-US" sz="2800" kern="120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ts val="0"/>
              </a:spcBef>
              <a:spcAft>
                <a:spcPts val="1000"/>
              </a:spcAft>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F6AD763-01D1-4173-956A-82D83939F3FF}" type="datetime1">
              <a:rPr lang="en-US" smtClean="0">
                <a:solidFill>
                  <a:srgbClr val="828A8F"/>
                </a:solidFill>
              </a:rPr>
              <a:pPr/>
              <a:t>11/18/2016</a:t>
            </a:fld>
            <a:endParaRPr lang="en-US">
              <a:solidFill>
                <a:srgbClr val="828A8F"/>
              </a:solidFill>
            </a:endParaRPr>
          </a:p>
        </p:txBody>
      </p:sp>
      <p:sp>
        <p:nvSpPr>
          <p:cNvPr id="6" name="Footer Placeholder 5"/>
          <p:cNvSpPr>
            <a:spLocks noGrp="1"/>
          </p:cNvSpPr>
          <p:nvPr>
            <p:ph type="ftr" sz="quarter" idx="11"/>
          </p:nvPr>
        </p:nvSpPr>
        <p:spPr/>
        <p:txBody>
          <a:bodyPr/>
          <a:lstStyle/>
          <a:p>
            <a:endParaRPr lang="en-US" dirty="0">
              <a:solidFill>
                <a:srgbClr val="828A8F"/>
              </a:solidFill>
            </a:endParaRPr>
          </a:p>
        </p:txBody>
      </p:sp>
      <p:sp>
        <p:nvSpPr>
          <p:cNvPr id="7" name="Slide Number Placeholder 6"/>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Tree>
    <p:extLst>
      <p:ext uri="{BB962C8B-B14F-4D97-AF65-F5344CB8AC3E}">
        <p14:creationId xmlns:p14="http://schemas.microsoft.com/office/powerpoint/2010/main" val="35570044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vert="horz" lIns="91440" tIns="45720" rIns="91440" bIns="45720" rtlCol="0" anchor="ctr">
            <a:noAutofit/>
          </a:bodyPr>
          <a:lstStyle>
            <a:lvl1pPr algn="l" defTabSz="914400" rtl="0" eaLnBrk="1" latinLnBrk="0" hangingPunct="1">
              <a:spcBef>
                <a:spcPct val="0"/>
              </a:spcBef>
              <a:buNone/>
              <a:defRPr lang="en-US" sz="3800" b="1" kern="1200" dirty="0">
                <a:solidFill>
                  <a:schemeClr val="tx1"/>
                </a:solidFill>
                <a:latin typeface="+mj-lt"/>
                <a:ea typeface="+mj-ea"/>
                <a:cs typeface="+mj-cs"/>
              </a:defRPr>
            </a:lvl1pPr>
          </a:lstStyle>
          <a:p>
            <a:pPr lvl="0" algn="l"/>
            <a:r>
              <a:rPr lang="en-US" smtClean="0"/>
              <a:t>Click to edit Master title style</a:t>
            </a:r>
            <a:endParaRPr lang="en-US" dirty="0"/>
          </a:p>
        </p:txBody>
      </p:sp>
      <p:sp>
        <p:nvSpPr>
          <p:cNvPr id="3" name="Date Placeholder 2"/>
          <p:cNvSpPr>
            <a:spLocks noGrp="1"/>
          </p:cNvSpPr>
          <p:nvPr>
            <p:ph type="dt" sz="half" idx="10"/>
          </p:nvPr>
        </p:nvSpPr>
        <p:spPr/>
        <p:txBody>
          <a:bodyPr/>
          <a:lstStyle/>
          <a:p>
            <a:fld id="{6ADF0BFE-0E2F-47DC-943A-DE6708143605}" type="datetime1">
              <a:rPr lang="en-US" smtClean="0">
                <a:solidFill>
                  <a:srgbClr val="828A8F"/>
                </a:solidFill>
              </a:rPr>
              <a:pPr/>
              <a:t>11/18/2016</a:t>
            </a:fld>
            <a:endParaRPr lang="en-US" dirty="0">
              <a:solidFill>
                <a:srgbClr val="828A8F"/>
              </a:solidFill>
            </a:endParaRPr>
          </a:p>
        </p:txBody>
      </p:sp>
      <p:sp>
        <p:nvSpPr>
          <p:cNvPr id="4" name="Footer Placeholder 3"/>
          <p:cNvSpPr>
            <a:spLocks noGrp="1"/>
          </p:cNvSpPr>
          <p:nvPr>
            <p:ph type="ftr" sz="quarter" idx="11"/>
          </p:nvPr>
        </p:nvSpPr>
        <p:spPr/>
        <p:txBody>
          <a:bodyPr/>
          <a:lstStyle/>
          <a:p>
            <a:endParaRPr lang="en-US" dirty="0">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dirty="0">
              <a:solidFill>
                <a:srgbClr val="828A8F"/>
              </a:solidFill>
            </a:endParaRPr>
          </a:p>
        </p:txBody>
      </p:sp>
    </p:spTree>
    <p:extLst>
      <p:ext uri="{BB962C8B-B14F-4D97-AF65-F5344CB8AC3E}">
        <p14:creationId xmlns:p14="http://schemas.microsoft.com/office/powerpoint/2010/main" val="1183582911"/>
      </p:ext>
    </p:extLst>
  </p:cSld>
  <p:clrMapOvr>
    <a:masterClrMapping/>
  </p:clrMapOvr>
  <p:timing>
    <p:tnLst>
      <p:par>
        <p:cTn id="1" dur="indefinite" restart="never" nodeType="tmRoot"/>
      </p:par>
    </p:tnLst>
  </p:timing>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4BF2F-4C71-42B1-AD04-8AB0B896C1F3}" type="datetime1">
              <a:rPr lang="en-US" smtClean="0">
                <a:solidFill>
                  <a:srgbClr val="828A8F"/>
                </a:solidFill>
              </a:rPr>
              <a:pPr/>
              <a:t>11/18/2016</a:t>
            </a:fld>
            <a:endParaRPr lang="en-US">
              <a:solidFill>
                <a:srgbClr val="828A8F"/>
              </a:solidFill>
            </a:endParaRPr>
          </a:p>
        </p:txBody>
      </p:sp>
      <p:sp>
        <p:nvSpPr>
          <p:cNvPr id="3" name="Footer Placeholder 2"/>
          <p:cNvSpPr>
            <a:spLocks noGrp="1"/>
          </p:cNvSpPr>
          <p:nvPr>
            <p:ph type="ftr" sz="quarter" idx="11"/>
          </p:nvPr>
        </p:nvSpPr>
        <p:spPr/>
        <p:txBody>
          <a:bodyPr/>
          <a:lstStyle/>
          <a:p>
            <a:endParaRPr lang="en-US" dirty="0">
              <a:solidFill>
                <a:srgbClr val="828A8F"/>
              </a:solidFill>
            </a:endParaRPr>
          </a:p>
        </p:txBody>
      </p:sp>
      <p:sp>
        <p:nvSpPr>
          <p:cNvPr id="4" name="Slide Number Placeholder 3"/>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
        <p:nvSpPr>
          <p:cNvPr id="7" name="Content Placeholder 1"/>
          <p:cNvSpPr>
            <a:spLocks noGrp="1"/>
          </p:cNvSpPr>
          <p:nvPr>
            <p:ph idx="1" hasCustomPrompt="1"/>
          </p:nvPr>
        </p:nvSpPr>
        <p:spPr>
          <a:xfrm>
            <a:off x="457200" y="2743200"/>
            <a:ext cx="8229600" cy="34290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opening statement or final word</a:t>
            </a:r>
            <a:endParaRPr lang="en-US" dirty="0"/>
          </a:p>
        </p:txBody>
      </p:sp>
    </p:spTree>
    <p:extLst>
      <p:ext uri="{BB962C8B-B14F-4D97-AF65-F5344CB8AC3E}">
        <p14:creationId xmlns:p14="http://schemas.microsoft.com/office/powerpoint/2010/main" val="12014259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6" name="Rectangle 5"/>
          <p:cNvSpPr/>
          <p:nvPr/>
        </p:nvSpPr>
        <p:spPr>
          <a:xfrm>
            <a:off x="152400" y="152400"/>
            <a:ext cx="8763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AFE4BF2F-4C71-42B1-AD04-8AB0B896C1F3}" type="datetime1">
              <a:rPr lang="en-US" smtClean="0">
                <a:solidFill>
                  <a:srgbClr val="828A8F"/>
                </a:solidFill>
              </a:rPr>
              <a:pPr/>
              <a:t>11/18/2016</a:t>
            </a:fld>
            <a:endParaRPr lang="en-US">
              <a:solidFill>
                <a:srgbClr val="828A8F"/>
              </a:solidFill>
            </a:endParaRPr>
          </a:p>
        </p:txBody>
      </p:sp>
      <p:sp>
        <p:nvSpPr>
          <p:cNvPr id="3" name="Footer Placeholder 2"/>
          <p:cNvSpPr>
            <a:spLocks noGrp="1"/>
          </p:cNvSpPr>
          <p:nvPr>
            <p:ph type="ftr" sz="quarter" idx="11"/>
          </p:nvPr>
        </p:nvSpPr>
        <p:spPr/>
        <p:txBody>
          <a:bodyPr/>
          <a:lstStyle/>
          <a:p>
            <a:endParaRPr lang="en-US" dirty="0">
              <a:solidFill>
                <a:srgbClr val="828A8F"/>
              </a:solidFill>
            </a:endParaRPr>
          </a:p>
        </p:txBody>
      </p:sp>
      <p:sp>
        <p:nvSpPr>
          <p:cNvPr id="4" name="Slide Number Placeholder 3"/>
          <p:cNvSpPr>
            <a:spLocks noGrp="1"/>
          </p:cNvSpPr>
          <p:nvPr>
            <p:ph type="sldNum" sz="quarter" idx="12"/>
          </p:nvPr>
        </p:nvSpPr>
        <p:spPr/>
        <p:txBody>
          <a:bodyPr/>
          <a:lstStyle/>
          <a:p>
            <a:fld id="{70EE4D32-198B-44B6-99A2-1D7E5D0EF38D}" type="slidenum">
              <a:rPr lang="en-US" smtClean="0">
                <a:solidFill>
                  <a:srgbClr val="828A8F"/>
                </a:solidFill>
              </a:rPr>
              <a:pPr/>
              <a:t>‹#›</a:t>
            </a:fld>
            <a:endParaRPr lang="en-US">
              <a:solidFill>
                <a:srgbClr val="828A8F"/>
              </a:solidFill>
            </a:endParaRPr>
          </a:p>
        </p:txBody>
      </p:sp>
      <p:sp>
        <p:nvSpPr>
          <p:cNvPr id="7" name="Content Placeholder 1"/>
          <p:cNvSpPr>
            <a:spLocks noGrp="1"/>
          </p:cNvSpPr>
          <p:nvPr>
            <p:ph idx="1" hasCustomPrompt="1"/>
          </p:nvPr>
        </p:nvSpPr>
        <p:spPr>
          <a:xfrm>
            <a:off x="457200" y="381000"/>
            <a:ext cx="8229600" cy="5791200"/>
          </a:xfrm>
        </p:spPr>
        <p:txBody>
          <a:bodyPr anchor="ctr"/>
          <a:lstStyle>
            <a:lvl1pPr marL="0" indent="0" algn="ctr">
              <a:buNone/>
              <a:defRPr b="1" i="0" baseline="0">
                <a:solidFill>
                  <a:schemeClr val="tx2"/>
                </a:solidFill>
              </a:defRPr>
            </a:lvl1pPr>
          </a:lstStyle>
          <a:p>
            <a:r>
              <a:rPr lang="en-US" dirty="0" smtClean="0"/>
              <a:t>Special Slide for </a:t>
            </a:r>
            <a:br>
              <a:rPr lang="en-US" dirty="0" smtClean="0"/>
            </a:br>
            <a:r>
              <a:rPr lang="en-US" dirty="0" smtClean="0"/>
              <a:t>large graphic</a:t>
            </a:r>
            <a:endParaRPr lang="en-US" dirty="0"/>
          </a:p>
        </p:txBody>
      </p:sp>
    </p:spTree>
    <p:extLst>
      <p:ext uri="{BB962C8B-B14F-4D97-AF65-F5344CB8AC3E}">
        <p14:creationId xmlns:p14="http://schemas.microsoft.com/office/powerpoint/2010/main" val="19872112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3" cstate="print">
            <a:extLst>
              <a:ext uri="{28A0092B-C50C-407E-A947-70E740481C1C}">
                <a14:useLocalDpi xmlns:a14="http://schemas.microsoft.com/office/drawing/2010/main" val="0"/>
              </a:ext>
            </a:extLst>
          </a:blip>
          <a:srcRect l="6043" t="21774" r="5305" b="38715"/>
          <a:stretch/>
        </p:blipFill>
        <p:spPr>
          <a:xfrm>
            <a:off x="-58058" y="6233794"/>
            <a:ext cx="9125857" cy="718549"/>
          </a:xfrm>
          <a:prstGeom prst="rect">
            <a:avLst/>
          </a:prstGeom>
        </p:spPr>
      </p:pic>
      <p:sp>
        <p:nvSpPr>
          <p:cNvPr id="2" name="Title Placeholder 1"/>
          <p:cNvSpPr>
            <a:spLocks noGrp="1"/>
          </p:cNvSpPr>
          <p:nvPr>
            <p:ph type="title"/>
          </p:nvPr>
        </p:nvSpPr>
        <p:spPr>
          <a:xfrm>
            <a:off x="2209800" y="274638"/>
            <a:ext cx="6477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72000"/>
          </a:xfrm>
          <a:prstGeom prst="rect">
            <a:avLst/>
          </a:prstGeom>
        </p:spPr>
        <p:txBody>
          <a:bodyPr vert="horz" lIns="91440" tIns="45720" rIns="91440" bIns="45720" rtlCol="0">
            <a:noAutofit/>
          </a:bodyPr>
          <a:lstStyle/>
          <a:p>
            <a:pPr marL="342900" lvl="0" indent="-342900" algn="l" defTabSz="914400" rtl="0" eaLnBrk="1" latinLnBrk="0" hangingPunct="1">
              <a:spcBef>
                <a:spcPts val="0"/>
              </a:spcBef>
              <a:spcAft>
                <a:spcPts val="1000"/>
              </a:spcAft>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629400"/>
            <a:ext cx="2133600" cy="168275"/>
          </a:xfrm>
          <a:prstGeom prst="rect">
            <a:avLst/>
          </a:prstGeom>
        </p:spPr>
        <p:txBody>
          <a:bodyPr vert="horz" lIns="91440" tIns="45720" rIns="91440" bIns="45720" rtlCol="0" anchor="ctr"/>
          <a:lstStyle>
            <a:lvl1pPr algn="l">
              <a:defRPr sz="1100">
                <a:solidFill>
                  <a:schemeClr val="bg2"/>
                </a:solidFill>
              </a:defRPr>
            </a:lvl1pPr>
          </a:lstStyle>
          <a:p>
            <a:fld id="{6ADF0BFE-0E2F-47DC-943A-DE6708143605}" type="datetime1">
              <a:rPr lang="en-US" smtClean="0">
                <a:solidFill>
                  <a:srgbClr val="828A8F"/>
                </a:solidFill>
              </a:rPr>
              <a:pPr/>
              <a:t>11/18/2016</a:t>
            </a:fld>
            <a:endParaRPr lang="en-US" dirty="0">
              <a:solidFill>
                <a:srgbClr val="828A8F"/>
              </a:solidFill>
            </a:endParaRPr>
          </a:p>
        </p:txBody>
      </p:sp>
      <p:sp>
        <p:nvSpPr>
          <p:cNvPr id="5" name="Footer Placeholder 4"/>
          <p:cNvSpPr>
            <a:spLocks noGrp="1"/>
          </p:cNvSpPr>
          <p:nvPr>
            <p:ph type="ftr" sz="quarter" idx="3"/>
          </p:nvPr>
        </p:nvSpPr>
        <p:spPr>
          <a:xfrm>
            <a:off x="3124200" y="6629400"/>
            <a:ext cx="2895600" cy="168275"/>
          </a:xfrm>
          <a:prstGeom prst="rect">
            <a:avLst/>
          </a:prstGeom>
        </p:spPr>
        <p:txBody>
          <a:bodyPr vert="horz" lIns="91440" tIns="45720" rIns="91440" bIns="45720" rtlCol="0" anchor="ctr"/>
          <a:lstStyle>
            <a:lvl1pPr algn="ctr">
              <a:defRPr sz="1100">
                <a:solidFill>
                  <a:schemeClr val="bg2"/>
                </a:solidFill>
              </a:defRPr>
            </a:lvl1pPr>
          </a:lstStyle>
          <a:p>
            <a:endParaRPr lang="en-US" dirty="0">
              <a:solidFill>
                <a:srgbClr val="828A8F"/>
              </a:solidFill>
            </a:endParaRPr>
          </a:p>
        </p:txBody>
      </p:sp>
      <p:sp>
        <p:nvSpPr>
          <p:cNvPr id="6" name="Slide Number Placeholder 5"/>
          <p:cNvSpPr>
            <a:spLocks noGrp="1"/>
          </p:cNvSpPr>
          <p:nvPr>
            <p:ph type="sldNum" sz="quarter" idx="4"/>
          </p:nvPr>
        </p:nvSpPr>
        <p:spPr>
          <a:xfrm>
            <a:off x="6553200" y="6629400"/>
            <a:ext cx="2133600" cy="168275"/>
          </a:xfrm>
          <a:prstGeom prst="rect">
            <a:avLst/>
          </a:prstGeom>
        </p:spPr>
        <p:txBody>
          <a:bodyPr vert="horz" lIns="91440" tIns="45720" rIns="91440" bIns="45720" rtlCol="0" anchor="ctr"/>
          <a:lstStyle>
            <a:lvl1pPr algn="r">
              <a:defRPr sz="1100">
                <a:solidFill>
                  <a:schemeClr val="bg2"/>
                </a:solidFill>
              </a:defRPr>
            </a:lvl1pPr>
          </a:lstStyle>
          <a:p>
            <a:fld id="{70EE4D32-198B-44B6-99A2-1D7E5D0EF38D}" type="slidenum">
              <a:rPr lang="en-US" smtClean="0">
                <a:solidFill>
                  <a:srgbClr val="828A8F"/>
                </a:solidFill>
              </a:rPr>
              <a:pPr/>
              <a:t>‹#›</a:t>
            </a:fld>
            <a:endParaRPr lang="en-US" dirty="0">
              <a:solidFill>
                <a:srgbClr val="828A8F"/>
              </a:solidFill>
            </a:endParaRP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331" y="152399"/>
            <a:ext cx="1737360" cy="1380065"/>
          </a:xfrm>
          <a:prstGeom prst="rect">
            <a:avLst/>
          </a:prstGeom>
        </p:spPr>
      </p:pic>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l="6043" t="21774" r="5305" b="38715"/>
          <a:stretch/>
        </p:blipFill>
        <p:spPr>
          <a:xfrm>
            <a:off x="-58058" y="6233794"/>
            <a:ext cx="9125857" cy="718549"/>
          </a:xfrm>
          <a:prstGeom prst="rect">
            <a:avLst/>
          </a:prstGeom>
        </p:spPr>
      </p:pic>
    </p:spTree>
    <p:extLst>
      <p:ext uri="{BB962C8B-B14F-4D97-AF65-F5344CB8AC3E}">
        <p14:creationId xmlns:p14="http://schemas.microsoft.com/office/powerpoint/2010/main" val="73370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defTabSz="914400" rtl="0" eaLnBrk="1" latinLnBrk="0" hangingPunct="1">
        <a:spcBef>
          <a:spcPct val="0"/>
        </a:spcBef>
        <a:buNone/>
        <a:defRPr sz="3800" b="1" kern="1200">
          <a:solidFill>
            <a:schemeClr val="tx1"/>
          </a:solidFill>
          <a:latin typeface="+mj-lt"/>
          <a:ea typeface="+mj-ea"/>
          <a:cs typeface="+mj-cs"/>
        </a:defRPr>
      </a:lvl1pPr>
    </p:titleStyle>
    <p:bodyStyle>
      <a:lvl1pPr marL="342900" indent="-342900" algn="l" defTabSz="914400" rtl="0" eaLnBrk="1" latinLnBrk="0" hangingPunct="1">
        <a:spcBef>
          <a:spcPts val="600"/>
        </a:spcBef>
        <a:spcAft>
          <a:spcPts val="0"/>
        </a:spcAft>
        <a:buFont typeface="Arial" panose="020B0604020202020204" pitchFamily="34" charset="0"/>
        <a:buChar char="•"/>
        <a:defRPr lang="en-US" sz="2800" kern="1200" dirty="0" smtClean="0">
          <a:solidFill>
            <a:schemeClr val="tx1"/>
          </a:solidFill>
          <a:latin typeface="+mn-lt"/>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l="6043" t="21774" r="5305" b="38715"/>
          <a:stretch/>
        </p:blipFill>
        <p:spPr>
          <a:xfrm>
            <a:off x="-58058" y="6233794"/>
            <a:ext cx="9125857" cy="71854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marL="342900" lvl="0" indent="-342900" algn="l" defTabSz="914400" rtl="0" eaLnBrk="1" latinLnBrk="0" hangingPunct="1">
              <a:spcBef>
                <a:spcPts val="0"/>
              </a:spcBef>
              <a:spcAft>
                <a:spcPts val="1000"/>
              </a:spcAft>
              <a:buFont typeface="Arial" panose="020B0604020202020204"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629400"/>
            <a:ext cx="2133600" cy="168275"/>
          </a:xfrm>
          <a:prstGeom prst="rect">
            <a:avLst/>
          </a:prstGeom>
        </p:spPr>
        <p:txBody>
          <a:bodyPr vert="horz" lIns="91440" tIns="45720" rIns="91440" bIns="45720" rtlCol="0" anchor="ctr"/>
          <a:lstStyle>
            <a:lvl1pPr algn="l">
              <a:defRPr sz="1100">
                <a:solidFill>
                  <a:schemeClr val="bg2"/>
                </a:solidFill>
              </a:defRPr>
            </a:lvl1pPr>
          </a:lstStyle>
          <a:p>
            <a:fld id="{6ADF0BFE-0E2F-47DC-943A-DE6708143605}" type="datetime1">
              <a:rPr lang="en-US" smtClean="0">
                <a:solidFill>
                  <a:srgbClr val="828A8F"/>
                </a:solidFill>
              </a:rPr>
              <a:pPr/>
              <a:t>11/18/2016</a:t>
            </a:fld>
            <a:endParaRPr lang="en-US" dirty="0">
              <a:solidFill>
                <a:srgbClr val="828A8F"/>
              </a:solidFill>
            </a:endParaRPr>
          </a:p>
        </p:txBody>
      </p:sp>
      <p:sp>
        <p:nvSpPr>
          <p:cNvPr id="5" name="Footer Placeholder 4"/>
          <p:cNvSpPr>
            <a:spLocks noGrp="1"/>
          </p:cNvSpPr>
          <p:nvPr>
            <p:ph type="ftr" sz="quarter" idx="3"/>
          </p:nvPr>
        </p:nvSpPr>
        <p:spPr>
          <a:xfrm>
            <a:off x="3124200" y="6629400"/>
            <a:ext cx="2895600" cy="168275"/>
          </a:xfrm>
          <a:prstGeom prst="rect">
            <a:avLst/>
          </a:prstGeom>
        </p:spPr>
        <p:txBody>
          <a:bodyPr vert="horz" lIns="91440" tIns="45720" rIns="91440" bIns="45720" rtlCol="0" anchor="ctr"/>
          <a:lstStyle>
            <a:lvl1pPr algn="ctr">
              <a:defRPr sz="1100">
                <a:solidFill>
                  <a:schemeClr val="bg2"/>
                </a:solidFill>
              </a:defRPr>
            </a:lvl1pPr>
          </a:lstStyle>
          <a:p>
            <a:endParaRPr lang="en-US" dirty="0">
              <a:solidFill>
                <a:srgbClr val="828A8F"/>
              </a:solidFill>
            </a:endParaRPr>
          </a:p>
        </p:txBody>
      </p:sp>
      <p:sp>
        <p:nvSpPr>
          <p:cNvPr id="6" name="Slide Number Placeholder 5"/>
          <p:cNvSpPr>
            <a:spLocks noGrp="1"/>
          </p:cNvSpPr>
          <p:nvPr>
            <p:ph type="sldNum" sz="quarter" idx="4"/>
          </p:nvPr>
        </p:nvSpPr>
        <p:spPr>
          <a:xfrm>
            <a:off x="6553200" y="6629400"/>
            <a:ext cx="2133600" cy="168275"/>
          </a:xfrm>
          <a:prstGeom prst="rect">
            <a:avLst/>
          </a:prstGeom>
        </p:spPr>
        <p:txBody>
          <a:bodyPr vert="horz" lIns="91440" tIns="45720" rIns="91440" bIns="45720" rtlCol="0" anchor="ctr"/>
          <a:lstStyle>
            <a:lvl1pPr algn="r">
              <a:defRPr sz="1100">
                <a:solidFill>
                  <a:schemeClr val="bg2"/>
                </a:solidFill>
              </a:defRPr>
            </a:lvl1pPr>
          </a:lstStyle>
          <a:p>
            <a:fld id="{70EE4D32-198B-44B6-99A2-1D7E5D0EF38D}" type="slidenum">
              <a:rPr lang="en-US" smtClean="0">
                <a:solidFill>
                  <a:srgbClr val="828A8F"/>
                </a:solidFill>
              </a:rPr>
              <a:pPr/>
              <a:t>‹#›</a:t>
            </a:fld>
            <a:endParaRPr lang="en-US" dirty="0">
              <a:solidFill>
                <a:srgbClr val="828A8F"/>
              </a:solidFill>
            </a:endParaRPr>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7400" y="5759899"/>
            <a:ext cx="2743200" cy="442419"/>
          </a:xfrm>
          <a:prstGeom prst="rect">
            <a:avLst/>
          </a:prstGeom>
        </p:spPr>
      </p:pic>
    </p:spTree>
    <p:extLst>
      <p:ext uri="{BB962C8B-B14F-4D97-AF65-F5344CB8AC3E}">
        <p14:creationId xmlns:p14="http://schemas.microsoft.com/office/powerpoint/2010/main" val="6218772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iming>
    <p:tnLst>
      <p:par>
        <p:cTn id="1" dur="indefinite" restart="never" nodeType="tmRoot"/>
      </p:par>
    </p:tnLst>
  </p:timing>
  <p:hf hdr="0" ftr="0"/>
  <p:txStyles>
    <p:titleStyle>
      <a:lvl1pPr algn="l" defTabSz="914400" rtl="0" eaLnBrk="1" latinLnBrk="0" hangingPunct="1">
        <a:spcBef>
          <a:spcPct val="0"/>
        </a:spcBef>
        <a:buNone/>
        <a:defRPr lang="en-US" sz="3800" b="1" kern="1200" dirty="0">
          <a:solidFill>
            <a:schemeClr val="tx1"/>
          </a:solidFill>
          <a:latin typeface="+mj-lt"/>
          <a:ea typeface="+mj-ea"/>
          <a:cs typeface="+mj-cs"/>
        </a:defRPr>
      </a:lvl1pPr>
    </p:titleStyle>
    <p:bodyStyle>
      <a:lvl1pPr marL="342900" indent="-342900" algn="l" defTabSz="914400" rtl="0" eaLnBrk="1" latinLnBrk="0" hangingPunct="1">
        <a:spcBef>
          <a:spcPts val="600"/>
        </a:spcBef>
        <a:spcAft>
          <a:spcPts val="0"/>
        </a:spcAft>
        <a:buFont typeface="Arial" panose="020B0604020202020204" pitchFamily="34" charset="0"/>
        <a:buChar char="•"/>
        <a:defRPr lang="en-US" sz="2800" kern="1200" dirty="0" smtClean="0">
          <a:solidFill>
            <a:schemeClr val="tx1"/>
          </a:solidFill>
          <a:latin typeface="+mn-lt"/>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spcAft>
          <a:spcPts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ortal.cms.gov/"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3" Type="http://schemas.openxmlformats.org/officeDocument/2006/relationships/hyperlink" Target="http://www.healthcarefornewengland.org/initiatives/macr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healthcarefornewengland.org/initiatives/macr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cms.gov/physicianfeedbackprogram"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qpp.cms.gov/" TargetMode="External"/><Relationship Id="rId5" Type="http://schemas.openxmlformats.org/officeDocument/2006/relationships/hyperlink" Target="http://cms.gov/Outreach-and-Education/Medicare-Learning-Network-MLN/MLNGenInfo/index.html" TargetMode="External"/><Relationship Id="rId4" Type="http://schemas.openxmlformats.org/officeDocument/2006/relationships/hyperlink" Target="http://www.cms.gov/Medicare/Medicare-Fee-for-Service-Payment/PhysicianFeedbackProgram/ValueBasedPaymentModifier.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ms.gov/Outreach-and-Education/Outreach/NPC/National-Provider-Calls-and-Events.html" TargetMode="External"/><Relationship Id="rId2" Type="http://schemas.openxmlformats.org/officeDocument/2006/relationships/hyperlink" Target="http://www.cms.gov/Outreach-and-Education/Outreach/FFSProvPartProg/Provider-Partnership-Email-Archive.html" TargetMode="External"/><Relationship Id="rId1" Type="http://schemas.openxmlformats.org/officeDocument/2006/relationships/slideLayout" Target="../slideLayouts/slideLayout2.xml"/><Relationship Id="rId6" Type="http://schemas.openxmlformats.org/officeDocument/2006/relationships/hyperlink" Target="https://www.cms.gov/Medicare/Medicare-Fee-for-Service-Payment/PhysicianFeedbackProgram/Downloads/Guide-for-Obtaining-a-New-User-EIDM-Account-with-a-Physician-Quality-and-Value-Programs-Role.pdf" TargetMode="External"/><Relationship Id="rId5" Type="http://schemas.openxmlformats.org/officeDocument/2006/relationships/hyperlink" Target="http://www.cms.gov/Outreach-and-Education/Medicare-Learning-Network-MLN/MLNProducts/Downloads/MLNCatalog.pdf" TargetMode="External"/><Relationship Id="rId4" Type="http://schemas.openxmlformats.org/officeDocument/2006/relationships/hyperlink" Target="https://www.youtube.com/watch?v=wDDkTZraFH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003425"/>
          </a:xfrm>
        </p:spPr>
        <p:txBody>
          <a:bodyPr/>
          <a:lstStyle/>
          <a:p>
            <a:pPr>
              <a:spcBef>
                <a:spcPts val="1200"/>
              </a:spcBef>
            </a:pPr>
            <a:r>
              <a:rPr lang="en-US" sz="3200" dirty="0" smtClean="0"/>
              <a:t>Transitioning to the </a:t>
            </a:r>
            <a:br>
              <a:rPr lang="en-US" sz="3200" dirty="0" smtClean="0"/>
            </a:br>
            <a:r>
              <a:rPr lang="en-US" sz="3200" dirty="0" smtClean="0"/>
              <a:t>Quality Payment Program </a:t>
            </a:r>
            <a:r>
              <a:rPr lang="en-US" sz="3200" dirty="0" smtClean="0"/>
              <a:t/>
            </a:r>
            <a:br>
              <a:rPr lang="en-US" sz="3200" dirty="0" smtClean="0"/>
            </a:br>
            <a:r>
              <a:rPr lang="en-US" sz="400" dirty="0" smtClean="0"/>
              <a:t/>
            </a:r>
            <a:br>
              <a:rPr lang="en-US" sz="400" dirty="0" smtClean="0"/>
            </a:br>
            <a:r>
              <a:rPr lang="en-US" sz="2800" b="0" dirty="0" smtClean="0"/>
              <a:t>How QRURs can </a:t>
            </a:r>
            <a:r>
              <a:rPr lang="en-US" sz="2800" b="0" dirty="0" smtClean="0"/>
              <a:t>help you prepare</a:t>
            </a:r>
            <a:r>
              <a:rPr lang="en-US" sz="2800" b="0" dirty="0" smtClean="0"/>
              <a:t/>
            </a:r>
            <a:br>
              <a:rPr lang="en-US" sz="2800" b="0" dirty="0" smtClean="0"/>
            </a:br>
            <a:endParaRPr lang="en-US" sz="2800" b="0" dirty="0"/>
          </a:p>
        </p:txBody>
      </p:sp>
      <p:sp>
        <p:nvSpPr>
          <p:cNvPr id="3" name="Subtitle 2"/>
          <p:cNvSpPr>
            <a:spLocks noGrp="1"/>
          </p:cNvSpPr>
          <p:nvPr>
            <p:ph type="subTitle" idx="1"/>
          </p:nvPr>
        </p:nvSpPr>
        <p:spPr>
          <a:xfrm>
            <a:off x="1371600" y="3429000"/>
            <a:ext cx="6400800" cy="2514600"/>
          </a:xfrm>
        </p:spPr>
        <p:txBody>
          <a:bodyPr/>
          <a:lstStyle/>
          <a:p>
            <a:pPr>
              <a:lnSpc>
                <a:spcPct val="150000"/>
              </a:lnSpc>
              <a:spcBef>
                <a:spcPts val="0"/>
              </a:spcBef>
            </a:pPr>
            <a:r>
              <a:rPr lang="en-US" sz="1800" b="1" dirty="0" smtClean="0">
                <a:solidFill>
                  <a:schemeClr val="bg2">
                    <a:lumMod val="50000"/>
                  </a:schemeClr>
                </a:solidFill>
              </a:rPr>
              <a:t>Lauren Capizzo, MBA, PCMH CCE</a:t>
            </a:r>
          </a:p>
          <a:p>
            <a:pPr>
              <a:lnSpc>
                <a:spcPct val="150000"/>
              </a:lnSpc>
              <a:spcBef>
                <a:spcPts val="0"/>
              </a:spcBef>
            </a:pPr>
            <a:endParaRPr lang="en-US" sz="1800" b="1" dirty="0">
              <a:solidFill>
                <a:schemeClr val="bg2">
                  <a:lumMod val="75000"/>
                </a:schemeClr>
              </a:solidFill>
            </a:endParaRPr>
          </a:p>
          <a:p>
            <a:r>
              <a:rPr lang="en-US" sz="1800" i="1" dirty="0" smtClean="0">
                <a:solidFill>
                  <a:schemeClr val="tx1">
                    <a:lumMod val="85000"/>
                    <a:lumOff val="15000"/>
                  </a:schemeClr>
                </a:solidFill>
              </a:rPr>
              <a:t>CTC Practice Reporting Committee Meeting</a:t>
            </a:r>
          </a:p>
          <a:p>
            <a:r>
              <a:rPr lang="en-US" sz="1800" i="1" dirty="0" smtClean="0">
                <a:solidFill>
                  <a:schemeClr val="tx1">
                    <a:lumMod val="85000"/>
                    <a:lumOff val="15000"/>
                  </a:schemeClr>
                </a:solidFill>
              </a:rPr>
              <a:t>November 22, 2016</a:t>
            </a:r>
            <a:endParaRPr lang="en-US" sz="1800" b="1" i="1" dirty="0">
              <a:solidFill>
                <a:schemeClr val="tx1">
                  <a:lumMod val="85000"/>
                  <a:lumOff val="15000"/>
                </a:schemeClr>
              </a:solidFill>
            </a:endParaRPr>
          </a:p>
        </p:txBody>
      </p:sp>
      <p:sp>
        <p:nvSpPr>
          <p:cNvPr id="4" name="Content Placeholder 2"/>
          <p:cNvSpPr txBox="1">
            <a:spLocks/>
          </p:cNvSpPr>
          <p:nvPr/>
        </p:nvSpPr>
        <p:spPr>
          <a:xfrm>
            <a:off x="609600" y="6477000"/>
            <a:ext cx="7543800" cy="381000"/>
          </a:xfrm>
          <a:prstGeom prst="rect">
            <a:avLst/>
          </a:prstGeom>
        </p:spPr>
        <p:txBody>
          <a:bodyPr vert="horz" lIns="91440" tIns="45720" rIns="91440" bIns="45720" rtlCol="0">
            <a:normAutofit/>
          </a:bodyPr>
          <a:lstStyle>
            <a:lvl1pPr marL="0" indent="0" algn="ctr" defTabSz="914400" rtl="0" eaLnBrk="1" latinLnBrk="0" hangingPunct="1">
              <a:spcBef>
                <a:spcPts val="600"/>
              </a:spcBef>
              <a:spcAft>
                <a:spcPts val="0"/>
              </a:spcAft>
              <a:buFont typeface="Arial" panose="020B0604020202020204" pitchFamily="34" charset="0"/>
              <a:buNone/>
              <a:defRPr lang="en-US" sz="2800" b="0" kern="1200">
                <a:solidFill>
                  <a:schemeClr val="tx1">
                    <a:tint val="75000"/>
                  </a:schemeClr>
                </a:solidFill>
                <a:latin typeface="+mn-lt"/>
                <a:ea typeface="+mn-ea"/>
                <a:cs typeface="+mn-cs"/>
              </a:defRPr>
            </a:lvl1pPr>
            <a:lvl2pPr marL="457200" indent="0" algn="ctr" defTabSz="914400" rtl="0" eaLnBrk="1" latinLnBrk="0" hangingPunct="1">
              <a:spcBef>
                <a:spcPts val="600"/>
              </a:spcBef>
              <a:spcAft>
                <a:spcPts val="0"/>
              </a:spcAft>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ts val="600"/>
              </a:spcBef>
              <a:spcAft>
                <a:spcPts val="0"/>
              </a:spcAft>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spcAft>
                <a:spcPts val="0"/>
              </a:spcAft>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spcAft>
                <a:spcPts val="0"/>
              </a:spcAft>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sz="650" i="1" dirty="0" smtClean="0">
                <a:solidFill>
                  <a:srgbClr val="828A8F">
                    <a:lumMod val="75000"/>
                  </a:srgbClr>
                </a:solidFill>
              </a:rPr>
              <a:t>This material was prepared by the New England Quality Innovation Network-Quality Improvement Organization (NE QIN-QIO), the Medicare Quality Improvement Organization for New England, under contract with the Centers for Medicare &amp; Medicaid Services (CMS), an agency of the U.S. Department of Health and Human Services. The contents presented do not necessarily reflect CMS policy. </a:t>
            </a:r>
            <a:r>
              <a:rPr lang="en-US" sz="650" i="1" dirty="0">
                <a:solidFill>
                  <a:srgbClr val="828A8F">
                    <a:lumMod val="75000"/>
                  </a:srgbClr>
                </a:solidFill>
              </a:rPr>
              <a:t>CMSQINE12016110801</a:t>
            </a:r>
            <a:endParaRPr sz="650" b="1" i="1" dirty="0">
              <a:solidFill>
                <a:srgbClr val="828A8F">
                  <a:lumMod val="75000"/>
                </a:srgbClr>
              </a:solidFill>
            </a:endParaRPr>
          </a:p>
        </p:txBody>
      </p:sp>
    </p:spTree>
    <p:extLst>
      <p:ext uri="{BB962C8B-B14F-4D97-AF65-F5344CB8AC3E}">
        <p14:creationId xmlns:p14="http://schemas.microsoft.com/office/powerpoint/2010/main" val="1167161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Quality-</a:t>
            </a:r>
            <a:r>
              <a:rPr lang="en-US" dirty="0" err="1" smtClean="0"/>
              <a:t>Tiering</a:t>
            </a:r>
            <a:r>
              <a:rPr lang="en-US" dirty="0" smtClean="0"/>
              <a:t> </a:t>
            </a:r>
            <a:r>
              <a:rPr lang="en-US" dirty="0" smtClean="0"/>
              <a:t>Methodology for VM</a:t>
            </a:r>
            <a:endParaRPr lang="en-US" dirty="0"/>
          </a:p>
        </p:txBody>
      </p:sp>
      <p:sp>
        <p:nvSpPr>
          <p:cNvPr id="3" name="Content Placeholder 2"/>
          <p:cNvSpPr>
            <a:spLocks noGrp="1"/>
          </p:cNvSpPr>
          <p:nvPr>
            <p:ph idx="1"/>
          </p:nvPr>
        </p:nvSpPr>
        <p:spPr/>
        <p:txBody>
          <a:bodyPr/>
          <a:lstStyle/>
          <a:p>
            <a:r>
              <a:rPr lang="en-US" sz="2000" dirty="0" smtClean="0"/>
              <a:t>Use </a:t>
            </a:r>
            <a:r>
              <a:rPr lang="en-US" sz="2000" dirty="0"/>
              <a:t>domains to combine each quality measure into a quality composite and each cost measure into a cost composite </a:t>
            </a:r>
          </a:p>
          <a:p>
            <a:endParaRPr lang="en-US" dirty="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11/21/2016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10</a:t>
            </a:fld>
            <a:endParaRPr lang="en-US">
              <a:solidFill>
                <a:srgbClr val="828A8F"/>
              </a:solidFill>
            </a:endParaRPr>
          </a:p>
        </p:txBody>
      </p:sp>
      <p:grpSp>
        <p:nvGrpSpPr>
          <p:cNvPr id="49" name="Group 48"/>
          <p:cNvGrpSpPr/>
          <p:nvPr/>
        </p:nvGrpSpPr>
        <p:grpSpPr>
          <a:xfrm>
            <a:off x="502435" y="2262286"/>
            <a:ext cx="8144608" cy="4076700"/>
            <a:chOff x="228600" y="2400300"/>
            <a:chExt cx="8144608" cy="4076700"/>
          </a:xfrm>
        </p:grpSpPr>
        <p:sp>
          <p:nvSpPr>
            <p:cNvPr id="7" name="Rectangle 6"/>
            <p:cNvSpPr/>
            <p:nvPr/>
          </p:nvSpPr>
          <p:spPr>
            <a:xfrm>
              <a:off x="228600" y="2400300"/>
              <a:ext cx="2393165" cy="381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Clinical Care</a:t>
              </a:r>
            </a:p>
          </p:txBody>
        </p:sp>
        <p:sp>
          <p:nvSpPr>
            <p:cNvPr id="8" name="Rectangle 7"/>
            <p:cNvSpPr/>
            <p:nvPr/>
          </p:nvSpPr>
          <p:spPr>
            <a:xfrm>
              <a:off x="228600" y="2781300"/>
              <a:ext cx="2393165" cy="3810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Patient Experience</a:t>
              </a:r>
            </a:p>
          </p:txBody>
        </p:sp>
        <p:sp>
          <p:nvSpPr>
            <p:cNvPr id="9" name="Rectangle 8"/>
            <p:cNvSpPr/>
            <p:nvPr/>
          </p:nvSpPr>
          <p:spPr>
            <a:xfrm>
              <a:off x="228600" y="3162300"/>
              <a:ext cx="2393165" cy="467845"/>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Population/Community Health</a:t>
              </a:r>
            </a:p>
          </p:txBody>
        </p:sp>
        <p:sp>
          <p:nvSpPr>
            <p:cNvPr id="10" name="Rectangle 9"/>
            <p:cNvSpPr/>
            <p:nvPr/>
          </p:nvSpPr>
          <p:spPr>
            <a:xfrm>
              <a:off x="228600" y="3630145"/>
              <a:ext cx="2393165" cy="358094"/>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Patient Safety</a:t>
              </a:r>
            </a:p>
          </p:txBody>
        </p:sp>
        <p:sp>
          <p:nvSpPr>
            <p:cNvPr id="11" name="Rectangle 10"/>
            <p:cNvSpPr/>
            <p:nvPr/>
          </p:nvSpPr>
          <p:spPr>
            <a:xfrm>
              <a:off x="228600" y="3980735"/>
              <a:ext cx="2393165" cy="381000"/>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rPr>
                <a:t>Care Coordination</a:t>
              </a:r>
            </a:p>
          </p:txBody>
        </p:sp>
        <p:sp>
          <p:nvSpPr>
            <p:cNvPr id="12" name="Rectangle 11"/>
            <p:cNvSpPr/>
            <p:nvPr/>
          </p:nvSpPr>
          <p:spPr>
            <a:xfrm>
              <a:off x="228600" y="4361735"/>
              <a:ext cx="2393165" cy="381000"/>
            </a:xfrm>
            <a:prstGeom prst="rect">
              <a:avLst/>
            </a:prstGeom>
            <a:solidFill>
              <a:srgbClr val="E6DCE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black"/>
                  </a:solidFill>
                </a:rPr>
                <a:t>Efficiency</a:t>
              </a:r>
            </a:p>
          </p:txBody>
        </p:sp>
        <p:sp>
          <p:nvSpPr>
            <p:cNvPr id="13" name="Rectangle 12"/>
            <p:cNvSpPr/>
            <p:nvPr/>
          </p:nvSpPr>
          <p:spPr>
            <a:xfrm>
              <a:off x="4831565" y="2455176"/>
              <a:ext cx="1661364" cy="2708031"/>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Quality </a:t>
              </a:r>
              <a:r>
                <a:rPr lang="en-US" dirty="0" smtClean="0">
                  <a:solidFill>
                    <a:prstClr val="white"/>
                  </a:solidFill>
                </a:rPr>
                <a:t>Composite </a:t>
              </a:r>
              <a:r>
                <a:rPr lang="en-US" dirty="0">
                  <a:solidFill>
                    <a:prstClr val="white"/>
                  </a:solidFill>
                </a:rPr>
                <a:t>Score</a:t>
              </a:r>
            </a:p>
          </p:txBody>
        </p:sp>
        <p:sp>
          <p:nvSpPr>
            <p:cNvPr id="14" name="Rectangle 13"/>
            <p:cNvSpPr/>
            <p:nvPr/>
          </p:nvSpPr>
          <p:spPr>
            <a:xfrm>
              <a:off x="6696808" y="3988239"/>
              <a:ext cx="1676400" cy="1278682"/>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rPr>
                <a:t>Value Modifier </a:t>
              </a:r>
              <a:br>
                <a:rPr lang="en-US" b="1" dirty="0">
                  <a:solidFill>
                    <a:prstClr val="white"/>
                  </a:solidFill>
                </a:rPr>
              </a:br>
              <a:r>
                <a:rPr lang="en-US" b="1" dirty="0">
                  <a:solidFill>
                    <a:prstClr val="white"/>
                  </a:solidFill>
                </a:rPr>
                <a:t>Amount</a:t>
              </a:r>
            </a:p>
          </p:txBody>
        </p:sp>
        <p:sp>
          <p:nvSpPr>
            <p:cNvPr id="15" name="Rectangle 14"/>
            <p:cNvSpPr/>
            <p:nvPr/>
          </p:nvSpPr>
          <p:spPr>
            <a:xfrm>
              <a:off x="228600" y="5410200"/>
              <a:ext cx="3429000" cy="466321"/>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Total per capita costs (plus MSPB)</a:t>
              </a:r>
            </a:p>
          </p:txBody>
        </p:sp>
        <p:sp>
          <p:nvSpPr>
            <p:cNvPr id="16" name="Rectangle 15"/>
            <p:cNvSpPr/>
            <p:nvPr/>
          </p:nvSpPr>
          <p:spPr>
            <a:xfrm>
              <a:off x="228600" y="5960318"/>
              <a:ext cx="3429000" cy="516682"/>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rPr>
                <a:t>Total per capita costs for beneficiaries with specific conditions</a:t>
              </a:r>
            </a:p>
          </p:txBody>
        </p:sp>
        <p:sp>
          <p:nvSpPr>
            <p:cNvPr id="17" name="Rectangle 16"/>
            <p:cNvSpPr/>
            <p:nvPr/>
          </p:nvSpPr>
          <p:spPr>
            <a:xfrm>
              <a:off x="4202723" y="5410200"/>
              <a:ext cx="1893277" cy="1066799"/>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Cost Composite Score</a:t>
              </a:r>
            </a:p>
          </p:txBody>
        </p:sp>
        <p:cxnSp>
          <p:nvCxnSpPr>
            <p:cNvPr id="24" name="Elbow Connector 23"/>
            <p:cNvCxnSpPr>
              <a:stCxn id="7" idx="3"/>
              <a:endCxn id="13" idx="1"/>
            </p:cNvCxnSpPr>
            <p:nvPr/>
          </p:nvCxnSpPr>
          <p:spPr>
            <a:xfrm>
              <a:off x="2621765" y="2590800"/>
              <a:ext cx="2209800" cy="1218392"/>
            </a:xfrm>
            <a:prstGeom prst="bentConnector3">
              <a:avLst>
                <a:gd name="adj1" fmla="val 20765"/>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8" idx="3"/>
              <a:endCxn id="13" idx="1"/>
            </p:cNvCxnSpPr>
            <p:nvPr/>
          </p:nvCxnSpPr>
          <p:spPr>
            <a:xfrm>
              <a:off x="2621765" y="2971800"/>
              <a:ext cx="2209800" cy="837392"/>
            </a:xfrm>
            <a:prstGeom prst="bentConnector3">
              <a:avLst>
                <a:gd name="adj1" fmla="val 20765"/>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9" idx="3"/>
              <a:endCxn id="13" idx="1"/>
            </p:cNvCxnSpPr>
            <p:nvPr/>
          </p:nvCxnSpPr>
          <p:spPr>
            <a:xfrm>
              <a:off x="2621765" y="3396223"/>
              <a:ext cx="2209800" cy="412969"/>
            </a:xfrm>
            <a:prstGeom prst="bentConnector3">
              <a:avLst>
                <a:gd name="adj1" fmla="val 21214"/>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3"/>
              <a:endCxn id="13" idx="1"/>
            </p:cNvCxnSpPr>
            <p:nvPr/>
          </p:nvCxnSpPr>
          <p:spPr>
            <a:xfrm>
              <a:off x="2621765" y="3809192"/>
              <a:ext cx="2209800" cy="12700"/>
            </a:xfrm>
            <a:prstGeom prst="bentConnector3">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1" idx="3"/>
              <a:endCxn id="13" idx="1"/>
            </p:cNvCxnSpPr>
            <p:nvPr/>
          </p:nvCxnSpPr>
          <p:spPr>
            <a:xfrm flipV="1">
              <a:off x="2621765" y="3809192"/>
              <a:ext cx="2209800" cy="362043"/>
            </a:xfrm>
            <a:prstGeom prst="bentConnector3">
              <a:avLst>
                <a:gd name="adj1" fmla="val 20765"/>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2" idx="3"/>
              <a:endCxn id="13" idx="1"/>
            </p:cNvCxnSpPr>
            <p:nvPr/>
          </p:nvCxnSpPr>
          <p:spPr>
            <a:xfrm flipV="1">
              <a:off x="2621765" y="3809192"/>
              <a:ext cx="2209800" cy="743043"/>
            </a:xfrm>
            <a:prstGeom prst="bentConnector3">
              <a:avLst>
                <a:gd name="adj1" fmla="val 20765"/>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5" idx="3"/>
              <a:endCxn id="17" idx="1"/>
            </p:cNvCxnSpPr>
            <p:nvPr/>
          </p:nvCxnSpPr>
          <p:spPr>
            <a:xfrm>
              <a:off x="3657600" y="5643361"/>
              <a:ext cx="545123" cy="300239"/>
            </a:xfrm>
            <a:prstGeom prst="bentConnector3">
              <a:avLst>
                <a:gd name="adj1" fmla="val 50000"/>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6" idx="3"/>
              <a:endCxn id="17" idx="1"/>
            </p:cNvCxnSpPr>
            <p:nvPr/>
          </p:nvCxnSpPr>
          <p:spPr>
            <a:xfrm flipV="1">
              <a:off x="3657600" y="5943600"/>
              <a:ext cx="545123" cy="275059"/>
            </a:xfrm>
            <a:prstGeom prst="bentConnector3">
              <a:avLst>
                <a:gd name="adj1" fmla="val 50000"/>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3" idx="3"/>
              <a:endCxn id="14" idx="0"/>
            </p:cNvCxnSpPr>
            <p:nvPr/>
          </p:nvCxnSpPr>
          <p:spPr>
            <a:xfrm>
              <a:off x="6492929" y="3809192"/>
              <a:ext cx="1042079" cy="179047"/>
            </a:xfrm>
            <a:prstGeom prst="bentConnector2">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7" idx="3"/>
              <a:endCxn id="14" idx="2"/>
            </p:cNvCxnSpPr>
            <p:nvPr/>
          </p:nvCxnSpPr>
          <p:spPr>
            <a:xfrm flipV="1">
              <a:off x="6096000" y="5266921"/>
              <a:ext cx="1439008" cy="676679"/>
            </a:xfrm>
            <a:prstGeom prst="bentConnector2">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3733800" y="322032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rPr>
              <a:t>PQRS Domains</a:t>
            </a:r>
          </a:p>
        </p:txBody>
      </p:sp>
    </p:spTree>
    <p:extLst>
      <p:ext uri="{BB962C8B-B14F-4D97-AF65-F5344CB8AC3E}">
        <p14:creationId xmlns:p14="http://schemas.microsoft.com/office/powerpoint/2010/main" val="1220153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
            </a:r>
            <a:br>
              <a:rPr lang="en-US" sz="3600" dirty="0" smtClean="0"/>
            </a:br>
            <a:r>
              <a:rPr lang="en-US" sz="3600" dirty="0" smtClean="0"/>
              <a:t>Value Modifier Key Points</a:t>
            </a:r>
            <a:endParaRPr lang="en-US" sz="3600" dirty="0"/>
          </a:p>
        </p:txBody>
      </p:sp>
      <p:sp>
        <p:nvSpPr>
          <p:cNvPr id="3" name="Content Placeholder 2"/>
          <p:cNvSpPr>
            <a:spLocks noGrp="1"/>
          </p:cNvSpPr>
          <p:nvPr>
            <p:ph idx="1"/>
          </p:nvPr>
        </p:nvSpPr>
        <p:spPr/>
        <p:txBody>
          <a:bodyPr/>
          <a:lstStyle/>
          <a:p>
            <a:pPr marL="514350" indent="-514350">
              <a:spcAft>
                <a:spcPts val="1800"/>
              </a:spcAft>
              <a:buFont typeface="Wingdings" panose="05000000000000000000" pitchFamily="2" charset="2"/>
              <a:buChar char="ü"/>
            </a:pPr>
            <a:r>
              <a:rPr lang="en-US" dirty="0" smtClean="0"/>
              <a:t>VM </a:t>
            </a:r>
            <a:r>
              <a:rPr lang="en-US" dirty="0" smtClean="0"/>
              <a:t>impacts only Medicare </a:t>
            </a:r>
            <a:r>
              <a:rPr lang="en-US" dirty="0" smtClean="0"/>
              <a:t>Part B FFS allowable charges</a:t>
            </a:r>
          </a:p>
          <a:p>
            <a:pPr marL="514350" indent="-514350">
              <a:spcAft>
                <a:spcPts val="1800"/>
              </a:spcAft>
              <a:buFont typeface="Wingdings" panose="05000000000000000000" pitchFamily="2" charset="2"/>
              <a:buChar char="ü"/>
            </a:pPr>
            <a:r>
              <a:rPr lang="en-US" dirty="0" smtClean="0"/>
              <a:t>Reporting to PQRS is done as a “look back” 2 years from the year the VM is applied</a:t>
            </a:r>
          </a:p>
          <a:p>
            <a:pPr marL="514350" indent="-514350">
              <a:spcAft>
                <a:spcPts val="1800"/>
              </a:spcAft>
              <a:buFont typeface="Wingdings" panose="05000000000000000000" pitchFamily="2" charset="2"/>
              <a:buChar char="ü"/>
            </a:pPr>
            <a:r>
              <a:rPr lang="en-US" dirty="0" smtClean="0"/>
              <a:t>Ex: 2016 PQRS reporting --&gt; 2018 VM adjustment </a:t>
            </a:r>
          </a:p>
          <a:p>
            <a:pPr marL="514350" indent="-514350">
              <a:spcAft>
                <a:spcPts val="1800"/>
              </a:spcAft>
              <a:buFont typeface="Wingdings" panose="05000000000000000000" pitchFamily="2" charset="2"/>
              <a:buChar char="ü"/>
            </a:pPr>
            <a:r>
              <a:rPr lang="en-US" dirty="0" smtClean="0"/>
              <a:t>CMS </a:t>
            </a:r>
            <a:r>
              <a:rPr lang="en-US" dirty="0" smtClean="0"/>
              <a:t>determines the group size and applies the value modifier accordingly </a:t>
            </a:r>
            <a:endParaRPr lang="en-US" dirty="0" smtClean="0"/>
          </a:p>
          <a:p>
            <a:pPr marL="514350" indent="-514350">
              <a:spcAft>
                <a:spcPts val="1800"/>
              </a:spcAft>
              <a:buFont typeface="Wingdings" panose="05000000000000000000" pitchFamily="2" charset="2"/>
              <a:buChar char="ü"/>
            </a:pPr>
            <a:r>
              <a:rPr lang="en-US" dirty="0" smtClean="0"/>
              <a:t>VM Ends in 2018 -&gt; QPP Program takes over</a:t>
            </a:r>
            <a:endParaRPr lang="en-US" dirty="0" smtClean="0"/>
          </a:p>
          <a:p>
            <a:endParaRPr lang="en-US" dirty="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11/18/2016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11</a:t>
            </a:fld>
            <a:endParaRPr lang="en-US">
              <a:solidFill>
                <a:srgbClr val="828A8F"/>
              </a:solidFill>
            </a:endParaRPr>
          </a:p>
        </p:txBody>
      </p:sp>
    </p:spTree>
    <p:extLst>
      <p:ext uri="{BB962C8B-B14F-4D97-AF65-F5344CB8AC3E}">
        <p14:creationId xmlns:p14="http://schemas.microsoft.com/office/powerpoint/2010/main" val="359069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solidFill>
              </a:rPr>
              <a:t>Quality and Resource Use </a:t>
            </a:r>
            <a:r>
              <a:rPr lang="en-US" dirty="0" smtClean="0">
                <a:solidFill>
                  <a:schemeClr val="tx2"/>
                </a:solidFill>
              </a:rPr>
              <a:t>Reports</a:t>
            </a:r>
            <a:endParaRPr lang="en-US" dirty="0">
              <a:solidFill>
                <a:schemeClr val="tx2"/>
              </a:solidFill>
            </a:endParaRPr>
          </a:p>
        </p:txBody>
      </p:sp>
    </p:spTree>
    <p:extLst>
      <p:ext uri="{BB962C8B-B14F-4D97-AF65-F5344CB8AC3E}">
        <p14:creationId xmlns:p14="http://schemas.microsoft.com/office/powerpoint/2010/main" val="3748864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QRUR Report?</a:t>
            </a:r>
            <a:endParaRPr lang="en-US" dirty="0"/>
          </a:p>
        </p:txBody>
      </p:sp>
      <p:sp>
        <p:nvSpPr>
          <p:cNvPr id="3" name="Content Placeholder 2"/>
          <p:cNvSpPr>
            <a:spLocks noGrp="1"/>
          </p:cNvSpPr>
          <p:nvPr>
            <p:ph idx="1"/>
          </p:nvPr>
        </p:nvSpPr>
        <p:spPr/>
        <p:txBody>
          <a:bodyPr/>
          <a:lstStyle/>
          <a:p>
            <a:r>
              <a:rPr lang="en-US" dirty="0" smtClean="0"/>
              <a:t>Quality </a:t>
            </a:r>
            <a:r>
              <a:rPr lang="en-US" dirty="0"/>
              <a:t>and </a:t>
            </a:r>
            <a:r>
              <a:rPr lang="en-US" dirty="0" smtClean="0"/>
              <a:t>Resource Use Reports (QRUR)</a:t>
            </a:r>
            <a:endParaRPr lang="en-US" dirty="0"/>
          </a:p>
          <a:p>
            <a:r>
              <a:rPr lang="en-US" dirty="0" smtClean="0"/>
              <a:t>QRURs </a:t>
            </a:r>
            <a:r>
              <a:rPr lang="en-US" dirty="0"/>
              <a:t>provide </a:t>
            </a:r>
            <a:r>
              <a:rPr lang="en-US" i="1" dirty="0"/>
              <a:t>comparative information</a:t>
            </a:r>
            <a:r>
              <a:rPr lang="en-US" dirty="0"/>
              <a:t> so that physicians can see examples of the clinical care their patients receive compared to average care and cost of other physicians’ Medicare patients.</a:t>
            </a:r>
          </a:p>
          <a:p>
            <a:r>
              <a:rPr lang="en-US" dirty="0" smtClean="0"/>
              <a:t>Provided </a:t>
            </a:r>
            <a:r>
              <a:rPr lang="en-US" dirty="0"/>
              <a:t>for each Medicare-enrolled Taxpayer Identification Number (TIN). </a:t>
            </a:r>
            <a:endParaRPr lang="en-US" dirty="0" smtClean="0"/>
          </a:p>
          <a:p>
            <a:r>
              <a:rPr lang="en-US" dirty="0" smtClean="0"/>
              <a:t>CMS began making first QRURs available to physician  groups and solo practitioners 2014</a:t>
            </a:r>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11/21/2016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13</a:t>
            </a:fld>
            <a:endParaRPr lang="en-US">
              <a:solidFill>
                <a:srgbClr val="828A8F"/>
              </a:solidFill>
            </a:endParaRPr>
          </a:p>
        </p:txBody>
      </p:sp>
    </p:spTree>
    <p:extLst>
      <p:ext uri="{BB962C8B-B14F-4D97-AF65-F5344CB8AC3E}">
        <p14:creationId xmlns:p14="http://schemas.microsoft.com/office/powerpoint/2010/main" val="2935776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types of QRURs are available…and when?</a:t>
            </a:r>
            <a:endParaRPr lang="en-US" dirty="0"/>
          </a:p>
        </p:txBody>
      </p:sp>
      <p:sp>
        <p:nvSpPr>
          <p:cNvPr id="3" name="Content Placeholder 2"/>
          <p:cNvSpPr>
            <a:spLocks noGrp="1"/>
          </p:cNvSpPr>
          <p:nvPr>
            <p:ph idx="1"/>
          </p:nvPr>
        </p:nvSpPr>
        <p:spPr/>
        <p:txBody>
          <a:bodyPr/>
          <a:lstStyle/>
          <a:p>
            <a:r>
              <a:rPr lang="en-US" b="1" dirty="0"/>
              <a:t>2</a:t>
            </a:r>
            <a:r>
              <a:rPr lang="en-US" b="1" baseline="30000" dirty="0"/>
              <a:t>nd</a:t>
            </a:r>
            <a:r>
              <a:rPr lang="en-US" b="1" dirty="0"/>
              <a:t> </a:t>
            </a:r>
            <a:r>
              <a:rPr lang="en-US" b="1" dirty="0" smtClean="0"/>
              <a:t>Quarter</a:t>
            </a:r>
          </a:p>
          <a:p>
            <a:pPr lvl="1"/>
            <a:r>
              <a:rPr lang="en-US" dirty="0" smtClean="0"/>
              <a:t>Mid-Year QRUR Report – a “progress” report </a:t>
            </a:r>
            <a:br>
              <a:rPr lang="en-US" dirty="0" smtClean="0"/>
            </a:br>
            <a:endParaRPr lang="en-US" dirty="0" smtClean="0"/>
          </a:p>
          <a:p>
            <a:r>
              <a:rPr lang="en-US" b="1" dirty="0" smtClean="0"/>
              <a:t>3</a:t>
            </a:r>
            <a:r>
              <a:rPr lang="en-US" b="1" baseline="30000" dirty="0" smtClean="0"/>
              <a:t>rd</a:t>
            </a:r>
            <a:r>
              <a:rPr lang="en-US" b="1" dirty="0" smtClean="0"/>
              <a:t> Quarter</a:t>
            </a:r>
          </a:p>
          <a:p>
            <a:pPr lvl="1"/>
            <a:r>
              <a:rPr lang="en-US" dirty="0" smtClean="0"/>
              <a:t>Annual QRUR  reports provide a final support report for the TIN to which the Value Modifier applies.</a:t>
            </a:r>
          </a:p>
          <a:p>
            <a:pPr lvl="2"/>
            <a:r>
              <a:rPr lang="en-US" dirty="0" smtClean="0"/>
              <a:t>Cost, Quality and Payment Adjustment</a:t>
            </a:r>
          </a:p>
          <a:p>
            <a:r>
              <a:rPr lang="en-US" b="1" dirty="0" smtClean="0"/>
              <a:t>4</a:t>
            </a:r>
            <a:r>
              <a:rPr lang="en-US" b="1" baseline="30000" dirty="0" smtClean="0"/>
              <a:t>th</a:t>
            </a:r>
            <a:r>
              <a:rPr lang="en-US" b="1" dirty="0" smtClean="0"/>
              <a:t> Quarter</a:t>
            </a:r>
          </a:p>
          <a:p>
            <a:pPr lvl="1"/>
            <a:r>
              <a:rPr lang="en-US" dirty="0" smtClean="0"/>
              <a:t>QRUR Supplemental</a:t>
            </a:r>
          </a:p>
          <a:p>
            <a:pPr lvl="2"/>
            <a:r>
              <a:rPr lang="en-US" dirty="0" smtClean="0"/>
              <a:t>Episode of Care Cost Performance </a:t>
            </a:r>
          </a:p>
          <a:p>
            <a:endParaRPr lang="en-US" dirty="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11/21/2016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14</a:t>
            </a:fld>
            <a:endParaRPr lang="en-US">
              <a:solidFill>
                <a:srgbClr val="828A8F"/>
              </a:solidFill>
            </a:endParaRPr>
          </a:p>
        </p:txBody>
      </p:sp>
    </p:spTree>
    <p:extLst>
      <p:ext uri="{BB962C8B-B14F-4D97-AF65-F5344CB8AC3E}">
        <p14:creationId xmlns:p14="http://schemas.microsoft.com/office/powerpoint/2010/main" val="220133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705600" cy="1143000"/>
          </a:xfrm>
        </p:spPr>
        <p:txBody>
          <a:bodyPr/>
          <a:lstStyle/>
          <a:p>
            <a:r>
              <a:rPr lang="en-US" dirty="0" smtClean="0"/>
              <a:t>Where do I find a QRUR Report?</a:t>
            </a:r>
            <a:endParaRPr lang="en-US" dirty="0"/>
          </a:p>
        </p:txBody>
      </p:sp>
      <p:sp>
        <p:nvSpPr>
          <p:cNvPr id="3" name="Content Placeholder 2"/>
          <p:cNvSpPr>
            <a:spLocks noGrp="1"/>
          </p:cNvSpPr>
          <p:nvPr>
            <p:ph idx="1"/>
          </p:nvPr>
        </p:nvSpPr>
        <p:spPr/>
        <p:txBody>
          <a:bodyPr/>
          <a:lstStyle/>
          <a:p>
            <a:r>
              <a:rPr lang="en-US" dirty="0"/>
              <a:t>P</a:t>
            </a:r>
            <a:r>
              <a:rPr lang="en-US" dirty="0" smtClean="0"/>
              <a:t>rovided </a:t>
            </a:r>
            <a:r>
              <a:rPr lang="en-US" dirty="0"/>
              <a:t>for each Medicare-enrolled Taxpayer Identification Number (TIN</a:t>
            </a:r>
            <a:r>
              <a:rPr lang="en-US" dirty="0" smtClean="0"/>
              <a:t>)</a:t>
            </a:r>
          </a:p>
          <a:p>
            <a:r>
              <a:rPr lang="en-US" dirty="0" smtClean="0"/>
              <a:t>You or a member of your group will need </a:t>
            </a:r>
            <a:r>
              <a:rPr lang="en-US" dirty="0"/>
              <a:t>to obtain an Enterprise Identity Data Management </a:t>
            </a:r>
            <a:r>
              <a:rPr lang="en-US" dirty="0" smtClean="0"/>
              <a:t>(EIDM) account </a:t>
            </a:r>
            <a:r>
              <a:rPr lang="en-US" i="1" dirty="0"/>
              <a:t>with the correct role </a:t>
            </a:r>
            <a:r>
              <a:rPr lang="en-US" i="1" dirty="0" smtClean="0"/>
              <a:t>first</a:t>
            </a:r>
          </a:p>
          <a:p>
            <a:r>
              <a:rPr lang="en-US" dirty="0" smtClean="0"/>
              <a:t>Must access through and EIDM account only</a:t>
            </a:r>
          </a:p>
          <a:p>
            <a:r>
              <a:rPr lang="en-US" dirty="0"/>
              <a:t>Available annually for previous year’s FFS allowable charges</a:t>
            </a:r>
          </a:p>
          <a:p>
            <a:pPr lvl="1"/>
            <a:r>
              <a:rPr lang="en-US" dirty="0"/>
              <a:t>Used to apply the VM for the </a:t>
            </a:r>
            <a:r>
              <a:rPr lang="en-US" dirty="0" smtClean="0"/>
              <a:t>following </a:t>
            </a:r>
            <a:r>
              <a:rPr lang="en-US" dirty="0"/>
              <a:t>year</a:t>
            </a:r>
          </a:p>
          <a:p>
            <a:pPr lvl="2"/>
            <a:r>
              <a:rPr lang="en-US" dirty="0"/>
              <a:t>2015 QRUR – available in Sep 2016 – applied to charges in 2017 </a:t>
            </a:r>
          </a:p>
          <a:p>
            <a:endParaRPr lang="en-US" dirty="0"/>
          </a:p>
          <a:p>
            <a:endParaRPr lang="en-US" dirty="0" smtClean="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11/21/2016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15</a:t>
            </a:fld>
            <a:endParaRPr lang="en-US">
              <a:solidFill>
                <a:srgbClr val="828A8F"/>
              </a:solidFill>
            </a:endParaRPr>
          </a:p>
        </p:txBody>
      </p:sp>
    </p:spTree>
    <p:extLst>
      <p:ext uri="{BB962C8B-B14F-4D97-AF65-F5344CB8AC3E}">
        <p14:creationId xmlns:p14="http://schemas.microsoft.com/office/powerpoint/2010/main" val="3868253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Access QRUR Reports</a:t>
            </a:r>
            <a:endParaRPr lang="en-US" dirty="0"/>
          </a:p>
        </p:txBody>
      </p:sp>
      <p:sp>
        <p:nvSpPr>
          <p:cNvPr id="3" name="Content Placeholder 2"/>
          <p:cNvSpPr>
            <a:spLocks noGrp="1"/>
          </p:cNvSpPr>
          <p:nvPr>
            <p:ph idx="1"/>
          </p:nvPr>
        </p:nvSpPr>
        <p:spPr>
          <a:xfrm>
            <a:off x="228600" y="1600200"/>
            <a:ext cx="8686800" cy="4572000"/>
          </a:xfrm>
        </p:spPr>
        <p:txBody>
          <a:bodyPr/>
          <a:lstStyle/>
          <a:p>
            <a:r>
              <a:rPr lang="en-US" dirty="0" smtClean="0"/>
              <a:t>Get an (</a:t>
            </a:r>
            <a:r>
              <a:rPr lang="en-US" dirty="0"/>
              <a:t>EIDM) account </a:t>
            </a:r>
          </a:p>
          <a:p>
            <a:r>
              <a:rPr lang="en-US" dirty="0" smtClean="0"/>
              <a:t>Request </a:t>
            </a:r>
            <a:r>
              <a:rPr lang="en-US" dirty="0"/>
              <a:t>a role to access the ‘Physician Quality and Value Programs </a:t>
            </a:r>
          </a:p>
          <a:p>
            <a:pPr lvl="1"/>
            <a:r>
              <a:rPr lang="en-US" dirty="0"/>
              <a:t>Security Official </a:t>
            </a:r>
            <a:r>
              <a:rPr lang="en-US" dirty="0" smtClean="0"/>
              <a:t>Role</a:t>
            </a:r>
          </a:p>
          <a:p>
            <a:pPr lvl="1"/>
            <a:r>
              <a:rPr lang="en-US" dirty="0"/>
              <a:t>Group Representative </a:t>
            </a:r>
            <a:r>
              <a:rPr lang="en-US" dirty="0" smtClean="0"/>
              <a:t>Role</a:t>
            </a:r>
            <a:endParaRPr lang="en-US" dirty="0"/>
          </a:p>
          <a:p>
            <a:pPr lvl="1"/>
            <a:r>
              <a:rPr lang="en-US" dirty="0"/>
              <a:t>Individual </a:t>
            </a:r>
            <a:r>
              <a:rPr lang="en-US" dirty="0" smtClean="0"/>
              <a:t>Practitioner Role</a:t>
            </a:r>
            <a:endParaRPr lang="en-US" dirty="0"/>
          </a:p>
          <a:p>
            <a:pPr lvl="1"/>
            <a:r>
              <a:rPr lang="en-US" dirty="0"/>
              <a:t>Individual Practitioner Representative R</a:t>
            </a:r>
            <a:r>
              <a:rPr lang="en-US" dirty="0" smtClean="0"/>
              <a:t>ole</a:t>
            </a:r>
            <a:endParaRPr lang="en-US" dirty="0"/>
          </a:p>
          <a:p>
            <a:r>
              <a:rPr lang="en-US" dirty="0"/>
              <a:t>Validate General </a:t>
            </a:r>
            <a:r>
              <a:rPr lang="en-US" dirty="0" smtClean="0"/>
              <a:t>Information </a:t>
            </a:r>
          </a:p>
          <a:p>
            <a:r>
              <a:rPr lang="en-US" i="1" dirty="0" smtClean="0"/>
              <a:t>Cross reference in PECOS</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11/21/2016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16</a:t>
            </a:fld>
            <a:endParaRPr lang="en-US">
              <a:solidFill>
                <a:srgbClr val="828A8F"/>
              </a:solidFill>
            </a:endParaRPr>
          </a:p>
        </p:txBody>
      </p:sp>
    </p:spTree>
    <p:extLst>
      <p:ext uri="{BB962C8B-B14F-4D97-AF65-F5344CB8AC3E}">
        <p14:creationId xmlns:p14="http://schemas.microsoft.com/office/powerpoint/2010/main" val="1372111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marL="12700" algn="ctr"/>
            <a:r>
              <a:rPr lang="en-US" dirty="0" smtClean="0"/>
              <a:t>Accessing the QRUR Reports</a:t>
            </a:r>
            <a:endParaRPr lang="en-US" dirty="0"/>
          </a:p>
        </p:txBody>
      </p:sp>
      <p:sp>
        <p:nvSpPr>
          <p:cNvPr id="3" name="Slide Number Placeholder 2"/>
          <p:cNvSpPr>
            <a:spLocks noGrp="1"/>
          </p:cNvSpPr>
          <p:nvPr>
            <p:ph type="sldNum" sz="quarter" idx="12"/>
          </p:nvPr>
        </p:nvSpPr>
        <p:spPr/>
        <p:txBody>
          <a:bodyPr/>
          <a:lstStyle/>
          <a:p>
            <a:fld id="{322C90CA-55AC-470A-B8E0-3340AE96C8A7}" type="slidenum">
              <a:rPr lang="en-US" smtClean="0"/>
              <a:pPr/>
              <a:t>17</a:t>
            </a:fld>
            <a:endParaRPr lang="en-US" dirty="0"/>
          </a:p>
        </p:txBody>
      </p:sp>
      <p:sp>
        <p:nvSpPr>
          <p:cNvPr id="4" name="object 3" descr="Report" title="Report"/>
          <p:cNvSpPr/>
          <p:nvPr/>
        </p:nvSpPr>
        <p:spPr>
          <a:xfrm>
            <a:off x="155447" y="2743200"/>
            <a:ext cx="8839200" cy="3569208"/>
          </a:xfrm>
          <a:prstGeom prst="rect">
            <a:avLst/>
          </a:prstGeom>
          <a:blipFill>
            <a:blip r:embed="rId2" cstate="print"/>
            <a:stretch>
              <a:fillRect/>
            </a:stretch>
          </a:blipFill>
        </p:spPr>
        <p:txBody>
          <a:bodyPr wrap="square" lIns="0" tIns="0" rIns="0" bIns="0" rtlCol="0"/>
          <a:lstStyle/>
          <a:p>
            <a:endParaRPr dirty="0"/>
          </a:p>
        </p:txBody>
      </p:sp>
      <p:sp>
        <p:nvSpPr>
          <p:cNvPr id="2" name="TextBox 1"/>
          <p:cNvSpPr txBox="1"/>
          <p:nvPr/>
        </p:nvSpPr>
        <p:spPr>
          <a:xfrm>
            <a:off x="1600200" y="1905000"/>
            <a:ext cx="6400800" cy="461665"/>
          </a:xfrm>
          <a:prstGeom prst="rect">
            <a:avLst/>
          </a:prstGeom>
          <a:noFill/>
        </p:spPr>
        <p:txBody>
          <a:bodyPr wrap="square" rtlCol="0">
            <a:spAutoFit/>
          </a:bodyPr>
          <a:lstStyle/>
          <a:p>
            <a:pPr algn="ctr"/>
            <a:r>
              <a:rPr lang="en-US" sz="2400" dirty="0" smtClean="0">
                <a:hlinkClick r:id="rId3"/>
              </a:rPr>
              <a:t>https://portal.cms.gov</a:t>
            </a:r>
            <a:r>
              <a:rPr lang="en-US" sz="2400" dirty="0" smtClean="0"/>
              <a:t> </a:t>
            </a:r>
            <a:endParaRPr lang="en-US" sz="2400" dirty="0"/>
          </a:p>
        </p:txBody>
      </p:sp>
    </p:spTree>
    <p:extLst>
      <p:ext uri="{BB962C8B-B14F-4D97-AF65-F5344CB8AC3E}">
        <p14:creationId xmlns:p14="http://schemas.microsoft.com/office/powerpoint/2010/main" val="3691392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12700" algn="ctr"/>
            <a:r>
              <a:rPr lang="en-US" dirty="0"/>
              <a:t>QRURs</a:t>
            </a:r>
          </a:p>
        </p:txBody>
      </p:sp>
      <p:pic>
        <p:nvPicPr>
          <p:cNvPr id="11266" name="Picture 2" descr="QRURs" title="QRURs"/>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8600" y="182032"/>
            <a:ext cx="8610600" cy="663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60490AF-C858-744C-A370-539669166EE9}" type="slidenum">
              <a:rPr lang="en-US" smtClean="0"/>
              <a:pPr/>
              <a:t>18</a:t>
            </a:fld>
            <a:endParaRPr lang="en-US" dirty="0"/>
          </a:p>
        </p:txBody>
      </p:sp>
      <p:sp>
        <p:nvSpPr>
          <p:cNvPr id="4" name="TextBox 3"/>
          <p:cNvSpPr txBox="1"/>
          <p:nvPr/>
        </p:nvSpPr>
        <p:spPr>
          <a:xfrm>
            <a:off x="1408921" y="6488668"/>
            <a:ext cx="2659225" cy="215444"/>
          </a:xfrm>
          <a:prstGeom prst="rect">
            <a:avLst/>
          </a:prstGeom>
          <a:noFill/>
        </p:spPr>
        <p:txBody>
          <a:bodyPr wrap="square" rtlCol="0">
            <a:spAutoFit/>
          </a:bodyPr>
          <a:lstStyle/>
          <a:p>
            <a:pPr defTabSz="457200">
              <a:defRPr/>
            </a:pPr>
            <a:r>
              <a:rPr lang="en-US" sz="800" dirty="0" smtClean="0">
                <a:solidFill>
                  <a:srgbClr val="7F7F7F"/>
                </a:solidFill>
                <a:latin typeface="Arial"/>
              </a:rPr>
              <a:t>Source: MLN </a:t>
            </a:r>
            <a:r>
              <a:rPr lang="en-US" sz="800" dirty="0">
                <a:solidFill>
                  <a:srgbClr val="7F7F7F"/>
                </a:solidFill>
                <a:latin typeface="Arial"/>
              </a:rPr>
              <a:t>Connect 10.25.15</a:t>
            </a:r>
          </a:p>
        </p:txBody>
      </p:sp>
    </p:spTree>
    <p:custDataLst>
      <p:tags r:id="rId1"/>
    </p:custDataLst>
    <p:extLst>
      <p:ext uri="{BB962C8B-B14F-4D97-AF65-F5344CB8AC3E}">
        <p14:creationId xmlns:p14="http://schemas.microsoft.com/office/powerpoint/2010/main" val="1217295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209800" y="424451"/>
            <a:ext cx="6477000" cy="843372"/>
          </a:xfrm>
          <a:prstGeom prst="rect">
            <a:avLst/>
          </a:prstGeom>
        </p:spPr>
        <p:txBody>
          <a:bodyPr vert="horz" wrap="square" lIns="0" tIns="0" rIns="0" bIns="0" rtlCol="0">
            <a:spAutoFit/>
          </a:bodyPr>
          <a:lstStyle/>
          <a:p>
            <a:pPr marL="12700" marR="5080" algn="ctr">
              <a:lnSpc>
                <a:spcPct val="100600"/>
              </a:lnSpc>
            </a:pPr>
            <a:r>
              <a:rPr lang="en-US" sz="2800" dirty="0" smtClean="0">
                <a:solidFill>
                  <a:schemeClr val="tx2"/>
                </a:solidFill>
              </a:rPr>
              <a:t>Exhibit 1: </a:t>
            </a:r>
            <a:r>
              <a:rPr lang="en-US" sz="2800" dirty="0" smtClean="0"/>
              <a:t>EPs in your Taxpayer  Identification Number (TIN)</a:t>
            </a:r>
            <a:endParaRPr lang="en-US" sz="2800" dirty="0"/>
          </a:p>
        </p:txBody>
      </p:sp>
      <p:grpSp>
        <p:nvGrpSpPr>
          <p:cNvPr id="12" name="Group 11" descr="Exhibit 1: EPs in your Taxpayer  Identification Number (TIN)" title="Exhibit 1: EPs in your Taxpayer  Identification Number (TIN)"/>
          <p:cNvGrpSpPr/>
          <p:nvPr/>
        </p:nvGrpSpPr>
        <p:grpSpPr>
          <a:xfrm>
            <a:off x="757428" y="1524000"/>
            <a:ext cx="7629144" cy="4565120"/>
            <a:chOff x="838200" y="1721490"/>
            <a:chExt cx="7629144" cy="4565120"/>
          </a:xfrm>
        </p:grpSpPr>
        <p:sp>
          <p:nvSpPr>
            <p:cNvPr id="13" name="object 6"/>
            <p:cNvSpPr txBox="1"/>
            <p:nvPr/>
          </p:nvSpPr>
          <p:spPr>
            <a:xfrm>
              <a:off x="1740345" y="1721490"/>
              <a:ext cx="5824855" cy="677108"/>
            </a:xfrm>
            <a:prstGeom prst="rect">
              <a:avLst/>
            </a:prstGeom>
            <a:solidFill>
              <a:schemeClr val="accent4">
                <a:lumMod val="20000"/>
                <a:lumOff val="80000"/>
              </a:schemeClr>
            </a:solidFill>
          </p:spPr>
          <p:txBody>
            <a:bodyPr vert="horz" wrap="square" lIns="0" tIns="0" rIns="0" bIns="0" rtlCol="0">
              <a:spAutoFit/>
            </a:bodyPr>
            <a:lstStyle/>
            <a:p>
              <a:pPr algn="ctr">
                <a:lnSpc>
                  <a:spcPct val="100000"/>
                </a:lnSpc>
              </a:pPr>
              <a:r>
                <a:rPr sz="2200" spc="-15" dirty="0">
                  <a:solidFill>
                    <a:schemeClr val="tx2"/>
                  </a:solidFill>
                  <a:latin typeface="+mj-lt"/>
                  <a:cs typeface="Constantia"/>
                </a:rPr>
                <a:t>EPs</a:t>
              </a:r>
              <a:r>
                <a:rPr sz="2200" spc="-55" dirty="0">
                  <a:solidFill>
                    <a:schemeClr val="tx2"/>
                  </a:solidFill>
                  <a:latin typeface="+mj-lt"/>
                  <a:cs typeface="Constantia"/>
                </a:rPr>
                <a:t> </a:t>
              </a:r>
              <a:r>
                <a:rPr sz="2200" spc="-5" dirty="0">
                  <a:solidFill>
                    <a:schemeClr val="tx2"/>
                  </a:solidFill>
                  <a:latin typeface="+mj-lt"/>
                  <a:cs typeface="Constantia"/>
                </a:rPr>
                <a:t>in</a:t>
              </a:r>
              <a:r>
                <a:rPr sz="2200" spc="-95" dirty="0">
                  <a:solidFill>
                    <a:schemeClr val="tx2"/>
                  </a:solidFill>
                  <a:latin typeface="+mj-lt"/>
                  <a:cs typeface="Constantia"/>
                </a:rPr>
                <a:t> </a:t>
              </a:r>
              <a:r>
                <a:rPr sz="2200" spc="-15" dirty="0">
                  <a:solidFill>
                    <a:schemeClr val="tx2"/>
                  </a:solidFill>
                  <a:latin typeface="+mj-lt"/>
                  <a:cs typeface="Constantia"/>
                </a:rPr>
                <a:t>your</a:t>
              </a:r>
              <a:r>
                <a:rPr sz="2200" spc="-130" dirty="0">
                  <a:solidFill>
                    <a:schemeClr val="tx2"/>
                  </a:solidFill>
                  <a:latin typeface="+mj-lt"/>
                  <a:cs typeface="Constantia"/>
                </a:rPr>
                <a:t> </a:t>
              </a:r>
              <a:r>
                <a:rPr sz="2200" spc="-10" dirty="0">
                  <a:solidFill>
                    <a:schemeClr val="tx2"/>
                  </a:solidFill>
                  <a:latin typeface="+mj-lt"/>
                  <a:cs typeface="Constantia"/>
                </a:rPr>
                <a:t>TIN</a:t>
              </a:r>
              <a:r>
                <a:rPr sz="2200" spc="-60" dirty="0">
                  <a:solidFill>
                    <a:schemeClr val="tx2"/>
                  </a:solidFill>
                  <a:latin typeface="+mj-lt"/>
                  <a:cs typeface="Constantia"/>
                </a:rPr>
                <a:t> </a:t>
              </a:r>
              <a:r>
                <a:rPr sz="2200" spc="-20" dirty="0">
                  <a:solidFill>
                    <a:schemeClr val="tx2"/>
                  </a:solidFill>
                  <a:latin typeface="+mj-lt"/>
                  <a:cs typeface="Constantia"/>
                </a:rPr>
                <a:t>are</a:t>
              </a:r>
              <a:r>
                <a:rPr sz="2200" spc="-65" dirty="0">
                  <a:solidFill>
                    <a:schemeClr val="tx2"/>
                  </a:solidFill>
                  <a:latin typeface="+mj-lt"/>
                  <a:cs typeface="Constantia"/>
                </a:rPr>
                <a:t> </a:t>
              </a:r>
              <a:r>
                <a:rPr sz="2200" spc="-10" dirty="0">
                  <a:solidFill>
                    <a:schemeClr val="tx2"/>
                  </a:solidFill>
                  <a:latin typeface="+mj-lt"/>
                  <a:cs typeface="Constantia"/>
                </a:rPr>
                <a:t>based</a:t>
              </a:r>
              <a:r>
                <a:rPr sz="2200" spc="-60" dirty="0">
                  <a:solidFill>
                    <a:schemeClr val="tx2"/>
                  </a:solidFill>
                  <a:latin typeface="+mj-lt"/>
                  <a:cs typeface="Constantia"/>
                </a:rPr>
                <a:t> </a:t>
              </a:r>
              <a:r>
                <a:rPr sz="2200" spc="-5" dirty="0">
                  <a:solidFill>
                    <a:schemeClr val="tx2"/>
                  </a:solidFill>
                  <a:latin typeface="+mj-lt"/>
                  <a:cs typeface="Constantia"/>
                </a:rPr>
                <a:t>on</a:t>
              </a:r>
              <a:r>
                <a:rPr sz="2200" spc="-110" dirty="0">
                  <a:solidFill>
                    <a:schemeClr val="tx2"/>
                  </a:solidFill>
                  <a:latin typeface="+mj-lt"/>
                  <a:cs typeface="Constantia"/>
                </a:rPr>
                <a:t> </a:t>
              </a:r>
              <a:r>
                <a:rPr sz="2200" spc="-5" dirty="0">
                  <a:solidFill>
                    <a:schemeClr val="tx2"/>
                  </a:solidFill>
                  <a:latin typeface="+mj-lt"/>
                  <a:cs typeface="Constantia"/>
                </a:rPr>
                <a:t>data</a:t>
              </a:r>
              <a:r>
                <a:rPr sz="2200" spc="-65" dirty="0">
                  <a:solidFill>
                    <a:schemeClr val="tx2"/>
                  </a:solidFill>
                  <a:latin typeface="+mj-lt"/>
                  <a:cs typeface="Constantia"/>
                </a:rPr>
                <a:t> </a:t>
              </a:r>
              <a:r>
                <a:rPr sz="2200" spc="-5" dirty="0">
                  <a:solidFill>
                    <a:schemeClr val="tx2"/>
                  </a:solidFill>
                  <a:latin typeface="+mj-lt"/>
                  <a:cs typeface="Constantia"/>
                </a:rPr>
                <a:t>in</a:t>
              </a:r>
              <a:r>
                <a:rPr sz="2200" spc="-40" dirty="0">
                  <a:solidFill>
                    <a:schemeClr val="tx2"/>
                  </a:solidFill>
                  <a:latin typeface="+mj-lt"/>
                  <a:cs typeface="Constantia"/>
                </a:rPr>
                <a:t> </a:t>
              </a:r>
              <a:r>
                <a:rPr sz="2200" b="1" spc="-40" dirty="0">
                  <a:solidFill>
                    <a:schemeClr val="tx2"/>
                  </a:solidFill>
                  <a:latin typeface="+mj-lt"/>
                  <a:cs typeface="Constantia"/>
                </a:rPr>
                <a:t>PECOS</a:t>
              </a:r>
              <a:r>
                <a:rPr sz="2200" b="1" spc="-5" dirty="0">
                  <a:solidFill>
                    <a:schemeClr val="tx2"/>
                  </a:solidFill>
                  <a:latin typeface="+mj-lt"/>
                  <a:cs typeface="Constantia"/>
                </a:rPr>
                <a:t> </a:t>
              </a:r>
              <a:r>
                <a:rPr sz="2200" spc="-5" dirty="0" smtClean="0">
                  <a:solidFill>
                    <a:schemeClr val="tx2"/>
                  </a:solidFill>
                  <a:latin typeface="+mj-lt"/>
                  <a:cs typeface="Constantia"/>
                </a:rPr>
                <a:t>and</a:t>
              </a:r>
              <a:r>
                <a:rPr lang="en-US" sz="2200" spc="-5" dirty="0" smtClean="0">
                  <a:solidFill>
                    <a:schemeClr val="tx2"/>
                  </a:solidFill>
                  <a:latin typeface="+mj-lt"/>
                  <a:cs typeface="Constantia"/>
                </a:rPr>
                <a:t> </a:t>
              </a:r>
              <a:r>
                <a:rPr sz="2200" b="1" spc="-5" dirty="0" smtClean="0">
                  <a:solidFill>
                    <a:schemeClr val="tx2"/>
                  </a:solidFill>
                  <a:latin typeface="+mj-lt"/>
                  <a:cs typeface="Constantia"/>
                </a:rPr>
                <a:t>claims</a:t>
              </a:r>
              <a:r>
                <a:rPr sz="2200" b="1" spc="-114" dirty="0" smtClean="0">
                  <a:solidFill>
                    <a:schemeClr val="tx2"/>
                  </a:solidFill>
                  <a:latin typeface="+mj-lt"/>
                  <a:cs typeface="Constantia"/>
                </a:rPr>
                <a:t> </a:t>
              </a:r>
              <a:r>
                <a:rPr sz="2200" b="1" spc="-10" dirty="0">
                  <a:solidFill>
                    <a:schemeClr val="tx2"/>
                  </a:solidFill>
                  <a:latin typeface="+mj-lt"/>
                  <a:cs typeface="Constantia"/>
                </a:rPr>
                <a:t>data</a:t>
              </a:r>
              <a:r>
                <a:rPr sz="2200" b="1" spc="-45" dirty="0">
                  <a:solidFill>
                    <a:schemeClr val="tx2"/>
                  </a:solidFill>
                  <a:latin typeface="+mj-lt"/>
                  <a:cs typeface="Constantia"/>
                </a:rPr>
                <a:t> </a:t>
              </a:r>
              <a:r>
                <a:rPr sz="2200" spc="-5" dirty="0">
                  <a:solidFill>
                    <a:schemeClr val="tx2"/>
                  </a:solidFill>
                  <a:latin typeface="+mj-lt"/>
                  <a:cs typeface="Constantia"/>
                </a:rPr>
                <a:t>for</a:t>
              </a:r>
              <a:r>
                <a:rPr sz="2200" spc="-135" dirty="0">
                  <a:solidFill>
                    <a:schemeClr val="tx2"/>
                  </a:solidFill>
                  <a:latin typeface="+mj-lt"/>
                  <a:cs typeface="Constantia"/>
                </a:rPr>
                <a:t> </a:t>
              </a:r>
              <a:r>
                <a:rPr sz="2200" spc="-5" dirty="0">
                  <a:solidFill>
                    <a:schemeClr val="tx2"/>
                  </a:solidFill>
                  <a:latin typeface="+mj-lt"/>
                  <a:cs typeface="Constantia"/>
                </a:rPr>
                <a:t>the</a:t>
              </a:r>
              <a:r>
                <a:rPr sz="2200" spc="-105" dirty="0">
                  <a:solidFill>
                    <a:schemeClr val="tx2"/>
                  </a:solidFill>
                  <a:latin typeface="+mj-lt"/>
                  <a:cs typeface="Constantia"/>
                </a:rPr>
                <a:t> </a:t>
              </a:r>
              <a:r>
                <a:rPr sz="2200" spc="-10" dirty="0">
                  <a:solidFill>
                    <a:schemeClr val="tx2"/>
                  </a:solidFill>
                  <a:latin typeface="+mj-lt"/>
                  <a:cs typeface="Constantia"/>
                </a:rPr>
                <a:t>performance</a:t>
              </a:r>
              <a:r>
                <a:rPr sz="2200" spc="-130" dirty="0">
                  <a:solidFill>
                    <a:schemeClr val="tx2"/>
                  </a:solidFill>
                  <a:latin typeface="+mj-lt"/>
                  <a:cs typeface="Constantia"/>
                </a:rPr>
                <a:t> </a:t>
              </a:r>
              <a:r>
                <a:rPr sz="2200" spc="-5" dirty="0">
                  <a:solidFill>
                    <a:schemeClr val="tx2"/>
                  </a:solidFill>
                  <a:latin typeface="+mj-lt"/>
                  <a:cs typeface="Constantia"/>
                </a:rPr>
                <a:t>period.</a:t>
              </a:r>
              <a:endParaRPr sz="2200" dirty="0">
                <a:solidFill>
                  <a:schemeClr val="tx2"/>
                </a:solidFill>
                <a:latin typeface="+mj-lt"/>
                <a:cs typeface="Constantia"/>
              </a:endParaRPr>
            </a:p>
          </p:txBody>
        </p:sp>
        <p:sp>
          <p:nvSpPr>
            <p:cNvPr id="14" name="object 7"/>
            <p:cNvSpPr txBox="1"/>
            <p:nvPr/>
          </p:nvSpPr>
          <p:spPr>
            <a:xfrm>
              <a:off x="1758569" y="5886500"/>
              <a:ext cx="5788406" cy="400110"/>
            </a:xfrm>
            <a:prstGeom prst="rect">
              <a:avLst/>
            </a:prstGeom>
            <a:solidFill>
              <a:srgbClr val="D4ECBA"/>
            </a:solidFill>
            <a:ln>
              <a:solidFill>
                <a:srgbClr val="00B050"/>
              </a:solidFill>
            </a:ln>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marL="12700" algn="ctr">
                <a:lnSpc>
                  <a:spcPct val="100000"/>
                </a:lnSpc>
              </a:pPr>
              <a:r>
                <a:rPr sz="2600" b="1" spc="-5" dirty="0">
                  <a:solidFill>
                    <a:schemeClr val="tx2"/>
                  </a:solidFill>
                  <a:latin typeface="+mj-lt"/>
                  <a:cs typeface="Constantia"/>
                </a:rPr>
                <a:t>Best </a:t>
              </a:r>
              <a:r>
                <a:rPr sz="2600" b="1" spc="-15" dirty="0">
                  <a:solidFill>
                    <a:schemeClr val="tx2"/>
                  </a:solidFill>
                  <a:latin typeface="+mj-lt"/>
                  <a:cs typeface="Constantia"/>
                </a:rPr>
                <a:t>practice </a:t>
              </a:r>
              <a:r>
                <a:rPr sz="2200" spc="-5" dirty="0">
                  <a:solidFill>
                    <a:schemeClr val="tx2"/>
                  </a:solidFill>
                  <a:latin typeface="+mj-lt"/>
                  <a:cs typeface="Constantia"/>
                </a:rPr>
                <a:t>- </a:t>
              </a:r>
              <a:r>
                <a:rPr sz="2200" spc="-15" dirty="0">
                  <a:solidFill>
                    <a:schemeClr val="tx2"/>
                  </a:solidFill>
                  <a:latin typeface="+mj-lt"/>
                  <a:cs typeface="Constantia"/>
                </a:rPr>
                <a:t>Keep </a:t>
              </a:r>
              <a:r>
                <a:rPr sz="2200" spc="-45" dirty="0">
                  <a:solidFill>
                    <a:schemeClr val="tx2"/>
                  </a:solidFill>
                  <a:latin typeface="+mj-lt"/>
                  <a:cs typeface="Constantia"/>
                </a:rPr>
                <a:t>PECOS </a:t>
              </a:r>
              <a:r>
                <a:rPr sz="2200" spc="-5" dirty="0">
                  <a:solidFill>
                    <a:schemeClr val="tx2"/>
                  </a:solidFill>
                  <a:latin typeface="+mj-lt"/>
                  <a:cs typeface="Constantia"/>
                </a:rPr>
                <a:t>data</a:t>
              </a:r>
              <a:r>
                <a:rPr sz="2200" spc="-245" dirty="0">
                  <a:solidFill>
                    <a:schemeClr val="tx2"/>
                  </a:solidFill>
                  <a:latin typeface="+mj-lt"/>
                  <a:cs typeface="Constantia"/>
                </a:rPr>
                <a:t> </a:t>
              </a:r>
              <a:r>
                <a:rPr sz="2200" spc="-10" dirty="0">
                  <a:solidFill>
                    <a:schemeClr val="tx2"/>
                  </a:solidFill>
                  <a:latin typeface="+mj-lt"/>
                  <a:cs typeface="Constantia"/>
                </a:rPr>
                <a:t>current</a:t>
              </a:r>
              <a:endParaRPr sz="2200" dirty="0">
                <a:solidFill>
                  <a:schemeClr val="tx2"/>
                </a:solidFill>
                <a:latin typeface="+mj-lt"/>
                <a:cs typeface="Constantia"/>
              </a:endParaRPr>
            </a:p>
          </p:txBody>
        </p:sp>
        <p:sp>
          <p:nvSpPr>
            <p:cNvPr id="15" name="object 8" descr="Exhibit 1: EPs in your Taxpayer  Identification Number (TIN)" title="Exhibit 1: EPs in your Taxpayer  Identification Number (TIN)"/>
            <p:cNvSpPr/>
            <p:nvPr/>
          </p:nvSpPr>
          <p:spPr>
            <a:xfrm>
              <a:off x="838200" y="2590800"/>
              <a:ext cx="7629144" cy="3218688"/>
            </a:xfrm>
            <a:prstGeom prst="rect">
              <a:avLst/>
            </a:prstGeom>
            <a:blipFill>
              <a:blip r:embed="rId2" cstate="print"/>
              <a:stretch>
                <a:fillRect/>
              </a:stretch>
            </a:blipFill>
          </p:spPr>
          <p:txBody>
            <a:bodyPr wrap="square" lIns="0" tIns="0" rIns="0" bIns="0" rtlCol="0"/>
            <a:lstStyle/>
            <a:p>
              <a:endParaRPr dirty="0"/>
            </a:p>
          </p:txBody>
        </p:sp>
      </p:grpSp>
      <p:sp>
        <p:nvSpPr>
          <p:cNvPr id="10" name="Slide Number Placeholder 9"/>
          <p:cNvSpPr>
            <a:spLocks noGrp="1"/>
          </p:cNvSpPr>
          <p:nvPr>
            <p:ph type="sldNum" sz="quarter" idx="12"/>
          </p:nvPr>
        </p:nvSpPr>
        <p:spPr/>
        <p:txBody>
          <a:bodyPr/>
          <a:lstStyle/>
          <a:p>
            <a:fld id="{D1C21D90-E30A-44C7-B3A2-0BEA25CF7802}" type="slidenum">
              <a:rPr lang="en-US" smtClean="0"/>
              <a:t>19</a:t>
            </a:fld>
            <a:endParaRPr lang="en-US" dirty="0"/>
          </a:p>
        </p:txBody>
      </p:sp>
    </p:spTree>
    <p:extLst>
      <p:ext uri="{BB962C8B-B14F-4D97-AF65-F5344CB8AC3E}">
        <p14:creationId xmlns:p14="http://schemas.microsoft.com/office/powerpoint/2010/main" val="667870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en-US" sz="3600" dirty="0"/>
              <a:t>Today’s Agenda</a:t>
            </a:r>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11/18/2016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2</a:t>
            </a:fld>
            <a:endParaRPr lang="en-US">
              <a:solidFill>
                <a:srgbClr val="828A8F"/>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03424202"/>
              </p:ext>
            </p:extLst>
          </p:nvPr>
        </p:nvGraphicFramePr>
        <p:xfrm>
          <a:off x="457200" y="16002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5558" y="4647882"/>
            <a:ext cx="8425645" cy="1600438"/>
          </a:xfrm>
          <a:prstGeom prst="rect">
            <a:avLst/>
          </a:prstGeom>
          <a:solidFill>
            <a:srgbClr val="D4ECBA"/>
          </a:solidFill>
          <a:ln>
            <a:solidFill>
              <a:srgbClr val="00B050"/>
            </a:solidFill>
          </a:ln>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defPPr>
              <a:defRPr lang="en-US"/>
            </a:defPPr>
            <a:lvl1pPr marL="12700" algn="ctr">
              <a:lnSpc>
                <a:spcPct val="100000"/>
              </a:lnSpc>
              <a:defRPr sz="2600" b="1" spc="-5">
                <a:solidFill>
                  <a:schemeClr val="tx2"/>
                </a:solidFill>
                <a:latin typeface="+mj-lt"/>
                <a:cs typeface="Constantia"/>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dirty="0"/>
              <a:t>Best practice –</a:t>
            </a:r>
            <a:r>
              <a:rPr b="0" dirty="0"/>
              <a:t> If a larger percentage of primary care services </a:t>
            </a:r>
            <a:r>
              <a:rPr b="0" dirty="0" smtClean="0"/>
              <a:t>are </a:t>
            </a:r>
            <a:r>
              <a:rPr b="0" dirty="0"/>
              <a:t>attributed to an outside TIN, coordinate care to ensure that the beneficiary is receiving efficient and effective care.</a:t>
            </a:r>
          </a:p>
        </p:txBody>
      </p:sp>
      <p:sp>
        <p:nvSpPr>
          <p:cNvPr id="6" name="object 6"/>
          <p:cNvSpPr txBox="1">
            <a:spLocks noGrp="1"/>
          </p:cNvSpPr>
          <p:nvPr>
            <p:ph type="title"/>
          </p:nvPr>
        </p:nvSpPr>
        <p:spPr>
          <a:xfrm>
            <a:off x="2209800" y="139111"/>
            <a:ext cx="6477000" cy="1292662"/>
          </a:xfrm>
          <a:prstGeom prst="rect">
            <a:avLst/>
          </a:prstGeom>
        </p:spPr>
        <p:txBody>
          <a:bodyPr vert="horz" wrap="square" lIns="0" tIns="0" rIns="0" bIns="0" rtlCol="0" anchor="ctr">
            <a:spAutoFit/>
          </a:bodyPr>
          <a:lstStyle/>
          <a:p>
            <a:pPr marL="12700" lvl="0" algn="ctr">
              <a:spcBef>
                <a:spcPts val="0"/>
              </a:spcBef>
            </a:pPr>
            <a:r>
              <a:rPr lang="en-US" sz="2800" dirty="0">
                <a:solidFill>
                  <a:schemeClr val="tx2"/>
                </a:solidFill>
              </a:rPr>
              <a:t>Exhibit 3: </a:t>
            </a:r>
            <a:r>
              <a:rPr lang="en-US" sz="2800" dirty="0"/>
              <a:t>Average number of  primary care services </a:t>
            </a:r>
            <a:r>
              <a:rPr lang="en-US" sz="2800" dirty="0" smtClean="0"/>
              <a:t>provided </a:t>
            </a:r>
            <a:r>
              <a:rPr lang="en-US" sz="2800" spc="-5" dirty="0" smtClean="0">
                <a:solidFill>
                  <a:srgbClr val="F0CC01"/>
                </a:solidFill>
                <a:ea typeface="+mn-ea"/>
                <a:cs typeface="Constantia"/>
              </a:rPr>
              <a:t>within </a:t>
            </a:r>
            <a:r>
              <a:rPr lang="en-US" sz="2800" spc="-5" dirty="0">
                <a:solidFill>
                  <a:srgbClr val="F0CC01"/>
                </a:solidFill>
                <a:ea typeface="+mn-ea"/>
                <a:cs typeface="Constantia"/>
              </a:rPr>
              <a:t>&amp; outside of </a:t>
            </a:r>
            <a:r>
              <a:rPr lang="en-US" sz="2800" spc="-25" dirty="0">
                <a:solidFill>
                  <a:srgbClr val="F0CC01"/>
                </a:solidFill>
                <a:ea typeface="+mn-ea"/>
                <a:cs typeface="Constantia"/>
              </a:rPr>
              <a:t>your</a:t>
            </a:r>
            <a:r>
              <a:rPr lang="en-US" sz="2800" spc="-580" dirty="0">
                <a:solidFill>
                  <a:srgbClr val="F0CC01"/>
                </a:solidFill>
                <a:ea typeface="+mn-ea"/>
                <a:cs typeface="Constantia"/>
              </a:rPr>
              <a:t> </a:t>
            </a:r>
            <a:r>
              <a:rPr lang="en-US" sz="2800" spc="-10" dirty="0" smtClean="0">
                <a:solidFill>
                  <a:srgbClr val="F0CC01"/>
                </a:solidFill>
                <a:ea typeface="+mn-ea"/>
                <a:cs typeface="Constantia"/>
              </a:rPr>
              <a:t>TIN</a:t>
            </a:r>
            <a:endParaRPr lang="en-US" sz="2800" dirty="0"/>
          </a:p>
        </p:txBody>
      </p:sp>
      <p:sp>
        <p:nvSpPr>
          <p:cNvPr id="8" name="object 8" descr="Exhibit 3" title="Exhibit 3"/>
          <p:cNvSpPr/>
          <p:nvPr/>
        </p:nvSpPr>
        <p:spPr>
          <a:xfrm>
            <a:off x="27343" y="2043366"/>
            <a:ext cx="8793480" cy="2604516"/>
          </a:xfrm>
          <a:prstGeom prst="rect">
            <a:avLst/>
          </a:prstGeom>
          <a:blipFill>
            <a:blip r:embed="rId2" cstate="print"/>
            <a:stretch>
              <a:fillRect/>
            </a:stretch>
          </a:blipFill>
        </p:spPr>
        <p:txBody>
          <a:bodyPr wrap="square" lIns="0" tIns="0" rIns="0" bIns="0" rtlCol="0"/>
          <a:lstStyle/>
          <a:p>
            <a:endParaRPr dirty="0"/>
          </a:p>
        </p:txBody>
      </p:sp>
      <p:sp>
        <p:nvSpPr>
          <p:cNvPr id="5" name="Slide Number Placeholder 4"/>
          <p:cNvSpPr>
            <a:spLocks noGrp="1"/>
          </p:cNvSpPr>
          <p:nvPr>
            <p:ph type="sldNum" sz="quarter" idx="12"/>
          </p:nvPr>
        </p:nvSpPr>
        <p:spPr/>
        <p:txBody>
          <a:bodyPr/>
          <a:lstStyle/>
          <a:p>
            <a:fld id="{D1C21D90-E30A-44C7-B3A2-0BEA25CF7802}" type="slidenum">
              <a:rPr lang="en-US" smtClean="0"/>
              <a:t>20</a:t>
            </a:fld>
            <a:endParaRPr lang="en-US" dirty="0"/>
          </a:p>
        </p:txBody>
      </p:sp>
    </p:spTree>
    <p:extLst>
      <p:ext uri="{BB962C8B-B14F-4D97-AF65-F5344CB8AC3E}">
        <p14:creationId xmlns:p14="http://schemas.microsoft.com/office/powerpoint/2010/main" val="3409338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83540" y="1676400"/>
            <a:ext cx="8216900" cy="3649717"/>
          </a:xfrm>
          <a:prstGeom prst="rect">
            <a:avLst/>
          </a:prstGeom>
        </p:spPr>
        <p:txBody>
          <a:bodyPr vert="horz" wrap="square" lIns="0" tIns="0" rIns="0" bIns="0" rtlCol="0">
            <a:spAutoFit/>
          </a:bodyPr>
          <a:lstStyle/>
          <a:p>
            <a:pPr marL="342900" indent="-342900">
              <a:lnSpc>
                <a:spcPts val="2050"/>
              </a:lnSpc>
              <a:spcAft>
                <a:spcPts val="1200"/>
              </a:spcAft>
              <a:buClr>
                <a:srgbClr val="F0CC01"/>
              </a:buClr>
              <a:buSzPct val="93181"/>
              <a:buFont typeface="Wingdings" panose="05000000000000000000" pitchFamily="2" charset="2"/>
              <a:buChar char="q"/>
              <a:tabLst>
                <a:tab pos="414020" algn="l"/>
              </a:tabLst>
            </a:pPr>
            <a:r>
              <a:rPr spc="-10" dirty="0">
                <a:latin typeface="+mj-lt"/>
                <a:cs typeface="Constantia"/>
              </a:rPr>
              <a:t>Total TIN hospitalization episodes for the MSPB measure + the unique</a:t>
            </a:r>
          </a:p>
          <a:p>
            <a:pPr>
              <a:lnSpc>
                <a:spcPts val="2050"/>
              </a:lnSpc>
              <a:spcAft>
                <a:spcPts val="1200"/>
              </a:spcAft>
              <a:buClr>
                <a:srgbClr val="F0CC01"/>
              </a:buClr>
              <a:buSzPct val="93181"/>
              <a:tabLst>
                <a:tab pos="414020" algn="l"/>
              </a:tabLst>
            </a:pPr>
            <a:r>
              <a:rPr lang="en-US" spc="-10" dirty="0" smtClean="0">
                <a:latin typeface="+mj-lt"/>
                <a:cs typeface="Constantia"/>
              </a:rPr>
              <a:t>        </a:t>
            </a:r>
            <a:r>
              <a:rPr spc="-10" dirty="0" smtClean="0">
                <a:latin typeface="+mj-lt"/>
                <a:cs typeface="Constantia"/>
              </a:rPr>
              <a:t>beneficiaries </a:t>
            </a:r>
            <a:r>
              <a:rPr spc="-10" dirty="0">
                <a:latin typeface="+mj-lt"/>
                <a:cs typeface="Constantia"/>
              </a:rPr>
              <a:t>associated with these episodes</a:t>
            </a:r>
          </a:p>
          <a:p>
            <a:pPr marL="342900" indent="-342900">
              <a:lnSpc>
                <a:spcPct val="100000"/>
              </a:lnSpc>
              <a:spcAft>
                <a:spcPts val="1200"/>
              </a:spcAft>
              <a:buClr>
                <a:srgbClr val="F0CC01"/>
              </a:buClr>
              <a:buSzPct val="93181"/>
              <a:buFont typeface="Wingdings" panose="05000000000000000000" pitchFamily="2" charset="2"/>
              <a:buChar char="q"/>
              <a:tabLst>
                <a:tab pos="414020" algn="l"/>
              </a:tabLst>
            </a:pPr>
            <a:r>
              <a:rPr spc="-10" dirty="0">
                <a:latin typeface="+mj-lt"/>
                <a:cs typeface="Constantia"/>
              </a:rPr>
              <a:t>MSPB - Medicare Spending per Beneficiary</a:t>
            </a:r>
          </a:p>
          <a:p>
            <a:pPr marL="342900" marR="1525270" indent="-342900">
              <a:lnSpc>
                <a:spcPts val="1939"/>
              </a:lnSpc>
              <a:spcAft>
                <a:spcPts val="1200"/>
              </a:spcAft>
              <a:buClr>
                <a:srgbClr val="F0CC01"/>
              </a:buClr>
              <a:buSzPct val="93181"/>
              <a:buFont typeface="Wingdings" panose="05000000000000000000" pitchFamily="2" charset="2"/>
              <a:buChar char="q"/>
              <a:tabLst>
                <a:tab pos="414020" algn="l"/>
              </a:tabLst>
            </a:pPr>
            <a:r>
              <a:rPr spc="-10" dirty="0">
                <a:latin typeface="+mj-lt"/>
                <a:cs typeface="Constantia"/>
              </a:rPr>
              <a:t>MSPB episode includes all Medicare Part A &amp; Part B claims from  3 days prior to hospital episode through 30 days after d/c</a:t>
            </a:r>
          </a:p>
          <a:p>
            <a:pPr marL="342900" indent="-342900">
              <a:lnSpc>
                <a:spcPts val="2050"/>
              </a:lnSpc>
              <a:spcAft>
                <a:spcPts val="1200"/>
              </a:spcAft>
              <a:buClr>
                <a:srgbClr val="F0CC01"/>
              </a:buClr>
              <a:buSzPct val="93181"/>
              <a:buFont typeface="Wingdings" panose="05000000000000000000" pitchFamily="2" charset="2"/>
              <a:buChar char="q"/>
              <a:tabLst>
                <a:tab pos="414020" algn="l"/>
              </a:tabLst>
            </a:pPr>
            <a:r>
              <a:rPr spc="-10" dirty="0">
                <a:latin typeface="+mj-lt"/>
                <a:cs typeface="Constantia"/>
              </a:rPr>
              <a:t>Episode is attributed to a TIN if the majority of the Part B services were</a:t>
            </a:r>
          </a:p>
          <a:p>
            <a:pPr marL="342900" indent="-342900">
              <a:lnSpc>
                <a:spcPts val="2050"/>
              </a:lnSpc>
              <a:spcAft>
                <a:spcPts val="1200"/>
              </a:spcAft>
              <a:buClr>
                <a:srgbClr val="F0CC01"/>
              </a:buClr>
              <a:buSzPct val="93181"/>
              <a:buFont typeface="Wingdings" panose="05000000000000000000" pitchFamily="2" charset="2"/>
              <a:buChar char="q"/>
              <a:tabLst>
                <a:tab pos="414020" algn="l"/>
              </a:tabLst>
            </a:pPr>
            <a:r>
              <a:rPr spc="-10" dirty="0">
                <a:latin typeface="+mj-lt"/>
                <a:cs typeface="Constantia"/>
              </a:rPr>
              <a:t>associated with a TIN</a:t>
            </a:r>
          </a:p>
          <a:p>
            <a:pPr marL="342900" marR="5080" indent="-342900">
              <a:lnSpc>
                <a:spcPts val="1939"/>
              </a:lnSpc>
              <a:spcAft>
                <a:spcPts val="1200"/>
              </a:spcAft>
              <a:buClr>
                <a:srgbClr val="F0CC01"/>
              </a:buClr>
              <a:buSzPct val="93181"/>
              <a:buFont typeface="Wingdings" panose="05000000000000000000" pitchFamily="2" charset="2"/>
              <a:buChar char="q"/>
              <a:tabLst>
                <a:tab pos="414020" algn="l"/>
              </a:tabLst>
            </a:pPr>
            <a:r>
              <a:rPr spc="-10" dirty="0">
                <a:latin typeface="+mj-lt"/>
                <a:cs typeface="Constantia"/>
              </a:rPr>
              <a:t>Lower number of unique beneficiaries to attributed episodes indicates possible  multiple hospitalization episodes and a need</a:t>
            </a:r>
          </a:p>
          <a:p>
            <a:pPr marL="342900" indent="-342900">
              <a:lnSpc>
                <a:spcPts val="1914"/>
              </a:lnSpc>
              <a:spcAft>
                <a:spcPts val="1200"/>
              </a:spcAft>
              <a:buClr>
                <a:srgbClr val="F0CC01"/>
              </a:buClr>
              <a:buSzPct val="93181"/>
              <a:buFont typeface="Wingdings" panose="05000000000000000000" pitchFamily="2" charset="2"/>
              <a:buChar char="q"/>
              <a:tabLst>
                <a:tab pos="414020" algn="l"/>
              </a:tabLst>
            </a:pPr>
            <a:r>
              <a:rPr spc="-10" dirty="0">
                <a:latin typeface="+mj-lt"/>
                <a:cs typeface="Constantia"/>
              </a:rPr>
              <a:t>for enhanced care management support to the beneficiary</a:t>
            </a:r>
          </a:p>
        </p:txBody>
      </p:sp>
      <p:sp>
        <p:nvSpPr>
          <p:cNvPr id="7" name="object 7"/>
          <p:cNvSpPr txBox="1">
            <a:spLocks noGrp="1"/>
          </p:cNvSpPr>
          <p:nvPr>
            <p:ph type="title"/>
          </p:nvPr>
        </p:nvSpPr>
        <p:spPr>
          <a:xfrm>
            <a:off x="2209800" y="199806"/>
            <a:ext cx="6477000" cy="1292662"/>
          </a:xfrm>
          <a:prstGeom prst="rect">
            <a:avLst/>
          </a:prstGeom>
        </p:spPr>
        <p:txBody>
          <a:bodyPr vert="horz" wrap="square" lIns="0" tIns="0" rIns="0" bIns="0" rtlCol="0" anchor="ctr">
            <a:spAutoFit/>
          </a:bodyPr>
          <a:lstStyle/>
          <a:p>
            <a:pPr marL="12700" lvl="0" algn="ctr">
              <a:spcBef>
                <a:spcPts val="0"/>
              </a:spcBef>
            </a:pPr>
            <a:r>
              <a:rPr sz="2800" dirty="0">
                <a:solidFill>
                  <a:schemeClr val="tx2"/>
                </a:solidFill>
              </a:rPr>
              <a:t>Exhibit 4: </a:t>
            </a:r>
            <a:r>
              <a:rPr sz="2800" dirty="0"/>
              <a:t>Beneficiaries attributed </a:t>
            </a:r>
            <a:r>
              <a:rPr sz="2800" dirty="0" smtClean="0"/>
              <a:t>to </a:t>
            </a:r>
            <a:r>
              <a:rPr lang="en-US" sz="2800" spc="-15" dirty="0">
                <a:solidFill>
                  <a:srgbClr val="F0CC01"/>
                </a:solidFill>
                <a:ea typeface="+mn-ea"/>
                <a:cs typeface="Calibri"/>
              </a:rPr>
              <a:t>your </a:t>
            </a:r>
            <a:r>
              <a:rPr lang="en-US" sz="2800" spc="-10" dirty="0">
                <a:solidFill>
                  <a:srgbClr val="F0CC01"/>
                </a:solidFill>
                <a:ea typeface="+mn-ea"/>
                <a:cs typeface="Calibri"/>
              </a:rPr>
              <a:t>TIN </a:t>
            </a:r>
            <a:r>
              <a:rPr lang="en-US" sz="2800" spc="-5" dirty="0">
                <a:solidFill>
                  <a:srgbClr val="F0CC01"/>
                </a:solidFill>
                <a:ea typeface="+mn-ea"/>
                <a:cs typeface="Calibri"/>
              </a:rPr>
              <a:t>based on </a:t>
            </a:r>
            <a:r>
              <a:rPr lang="en-US" sz="2800" dirty="0">
                <a:solidFill>
                  <a:srgbClr val="F0CC01"/>
                </a:solidFill>
                <a:ea typeface="+mn-ea"/>
                <a:cs typeface="Calibri"/>
              </a:rPr>
              <a:t>services</a:t>
            </a:r>
            <a:r>
              <a:rPr lang="en-US" sz="2800" spc="-40" dirty="0">
                <a:solidFill>
                  <a:srgbClr val="F0CC01"/>
                </a:solidFill>
                <a:ea typeface="+mn-ea"/>
                <a:cs typeface="Calibri"/>
              </a:rPr>
              <a:t> </a:t>
            </a:r>
            <a:r>
              <a:rPr lang="en-US" sz="2800" spc="-10" dirty="0">
                <a:solidFill>
                  <a:srgbClr val="F0CC01"/>
                </a:solidFill>
                <a:ea typeface="+mn-ea"/>
                <a:cs typeface="Calibri"/>
              </a:rPr>
              <a:t>provided</a:t>
            </a:r>
            <a:r>
              <a:rPr lang="en-US" sz="2800" dirty="0">
                <a:solidFill>
                  <a:srgbClr val="F0CC01"/>
                </a:solidFill>
                <a:ea typeface="+mn-ea"/>
                <a:cs typeface="Calibri"/>
              </a:rPr>
              <a:t/>
            </a:r>
            <a:br>
              <a:rPr lang="en-US" sz="2800" dirty="0">
                <a:solidFill>
                  <a:srgbClr val="F0CC01"/>
                </a:solidFill>
                <a:ea typeface="+mn-ea"/>
                <a:cs typeface="Calibri"/>
              </a:rPr>
            </a:br>
            <a:r>
              <a:rPr lang="en-US" sz="2800" spc="-5" dirty="0">
                <a:solidFill>
                  <a:srgbClr val="F0CC01"/>
                </a:solidFill>
                <a:ea typeface="+mn-ea"/>
                <a:cs typeface="Calibri"/>
              </a:rPr>
              <a:t>during </a:t>
            </a:r>
            <a:r>
              <a:rPr lang="en-US" sz="2800" spc="-10" dirty="0">
                <a:solidFill>
                  <a:srgbClr val="F0CC01"/>
                </a:solidFill>
                <a:ea typeface="+mn-ea"/>
                <a:cs typeface="Calibri"/>
              </a:rPr>
              <a:t>episodes </a:t>
            </a:r>
            <a:r>
              <a:rPr lang="en-US" sz="2800" spc="-5" dirty="0">
                <a:solidFill>
                  <a:srgbClr val="F0CC01"/>
                </a:solidFill>
                <a:ea typeface="+mn-ea"/>
                <a:cs typeface="Calibri"/>
              </a:rPr>
              <a:t>of </a:t>
            </a:r>
            <a:r>
              <a:rPr lang="en-US" sz="2800" spc="-10" dirty="0">
                <a:solidFill>
                  <a:srgbClr val="F0CC01"/>
                </a:solidFill>
                <a:ea typeface="+mn-ea"/>
                <a:cs typeface="Calibri"/>
              </a:rPr>
              <a:t>hospital</a:t>
            </a:r>
            <a:r>
              <a:rPr lang="en-US" sz="2800" spc="65" dirty="0">
                <a:solidFill>
                  <a:srgbClr val="F0CC01"/>
                </a:solidFill>
                <a:ea typeface="+mn-ea"/>
                <a:cs typeface="Calibri"/>
              </a:rPr>
              <a:t> </a:t>
            </a:r>
            <a:r>
              <a:rPr lang="en-US" sz="2800" spc="-25" dirty="0" smtClean="0">
                <a:solidFill>
                  <a:srgbClr val="F0CC01"/>
                </a:solidFill>
                <a:ea typeface="+mn-ea"/>
                <a:cs typeface="Calibri"/>
              </a:rPr>
              <a:t>care</a:t>
            </a:r>
            <a:endParaRPr sz="2800" dirty="0"/>
          </a:p>
        </p:txBody>
      </p:sp>
      <p:sp>
        <p:nvSpPr>
          <p:cNvPr id="9" name="object 9" descr="Exhibit 4" title="Exhibit 4"/>
          <p:cNvSpPr/>
          <p:nvPr/>
        </p:nvSpPr>
        <p:spPr>
          <a:xfrm>
            <a:off x="356984" y="5486400"/>
            <a:ext cx="8243455" cy="1255222"/>
          </a:xfrm>
          <a:prstGeom prst="rect">
            <a:avLst/>
          </a:prstGeom>
          <a:blipFill>
            <a:blip r:embed="rId2" cstate="print"/>
            <a:stretch>
              <a:fillRect/>
            </a:stretch>
          </a:blipFill>
        </p:spPr>
        <p:txBody>
          <a:bodyPr wrap="square" lIns="0" tIns="0" rIns="0" bIns="0" rtlCol="0"/>
          <a:lstStyle/>
          <a:p>
            <a:endParaRPr dirty="0"/>
          </a:p>
        </p:txBody>
      </p:sp>
      <p:sp>
        <p:nvSpPr>
          <p:cNvPr id="12" name="Slide Number Placeholder 11"/>
          <p:cNvSpPr>
            <a:spLocks noGrp="1"/>
          </p:cNvSpPr>
          <p:nvPr>
            <p:ph type="sldNum" sz="quarter" idx="12"/>
          </p:nvPr>
        </p:nvSpPr>
        <p:spPr/>
        <p:txBody>
          <a:bodyPr/>
          <a:lstStyle/>
          <a:p>
            <a:fld id="{D1C21D90-E30A-44C7-B3A2-0BEA25CF7802}" type="slidenum">
              <a:rPr lang="en-US" smtClean="0"/>
              <a:t>21</a:t>
            </a:fld>
            <a:endParaRPr lang="en-US" dirty="0"/>
          </a:p>
        </p:txBody>
      </p:sp>
    </p:spTree>
    <p:extLst>
      <p:ext uri="{BB962C8B-B14F-4D97-AF65-F5344CB8AC3E}">
        <p14:creationId xmlns:p14="http://schemas.microsoft.com/office/powerpoint/2010/main" val="4076118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Exhibit 5" title="Exhibit 5"/>
          <p:cNvSpPr/>
          <p:nvPr/>
        </p:nvSpPr>
        <p:spPr>
          <a:xfrm>
            <a:off x="381000" y="2702511"/>
            <a:ext cx="8382000" cy="3340608"/>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383540" y="1752600"/>
            <a:ext cx="8222615" cy="923330"/>
          </a:xfrm>
          <a:prstGeom prst="rect">
            <a:avLst/>
          </a:prstGeom>
        </p:spPr>
        <p:txBody>
          <a:bodyPr vert="horz" wrap="square" lIns="0" tIns="0" rIns="0" bIns="0" rtlCol="0">
            <a:spAutoFit/>
          </a:bodyPr>
          <a:lstStyle/>
          <a:p>
            <a:pPr marL="12700" marR="5080">
              <a:lnSpc>
                <a:spcPct val="100000"/>
              </a:lnSpc>
            </a:pPr>
            <a:r>
              <a:rPr sz="2000" spc="-45" dirty="0">
                <a:solidFill>
                  <a:schemeClr val="tx2"/>
                </a:solidFill>
                <a:latin typeface="+mj-lt"/>
                <a:cs typeface="Constantia"/>
              </a:rPr>
              <a:t>Your</a:t>
            </a:r>
            <a:r>
              <a:rPr sz="2000" spc="-140" dirty="0">
                <a:solidFill>
                  <a:schemeClr val="tx2"/>
                </a:solidFill>
                <a:latin typeface="+mj-lt"/>
                <a:cs typeface="Constantia"/>
              </a:rPr>
              <a:t> </a:t>
            </a:r>
            <a:r>
              <a:rPr sz="2000" spc="-10" dirty="0">
                <a:solidFill>
                  <a:schemeClr val="tx2"/>
                </a:solidFill>
                <a:latin typeface="+mj-lt"/>
                <a:cs typeface="Constantia"/>
              </a:rPr>
              <a:t>TINs</a:t>
            </a:r>
            <a:r>
              <a:rPr sz="2000" spc="-65" dirty="0">
                <a:solidFill>
                  <a:schemeClr val="tx2"/>
                </a:solidFill>
                <a:latin typeface="+mj-lt"/>
                <a:cs typeface="Constantia"/>
              </a:rPr>
              <a:t> </a:t>
            </a:r>
            <a:r>
              <a:rPr sz="2000" spc="-10" dirty="0">
                <a:solidFill>
                  <a:schemeClr val="tx2"/>
                </a:solidFill>
                <a:latin typeface="+mj-lt"/>
                <a:cs typeface="Constantia"/>
              </a:rPr>
              <a:t>performance</a:t>
            </a:r>
            <a:r>
              <a:rPr sz="2000" spc="-120" dirty="0">
                <a:solidFill>
                  <a:schemeClr val="tx2"/>
                </a:solidFill>
                <a:latin typeface="+mj-lt"/>
                <a:cs typeface="Constantia"/>
              </a:rPr>
              <a:t> </a:t>
            </a:r>
            <a:r>
              <a:rPr sz="2000" spc="-20" dirty="0">
                <a:solidFill>
                  <a:schemeClr val="tx2"/>
                </a:solidFill>
                <a:latin typeface="+mj-lt"/>
                <a:cs typeface="Constantia"/>
              </a:rPr>
              <a:t>rate</a:t>
            </a:r>
            <a:r>
              <a:rPr sz="2000" spc="-120" dirty="0">
                <a:solidFill>
                  <a:schemeClr val="tx2"/>
                </a:solidFill>
                <a:latin typeface="+mj-lt"/>
                <a:cs typeface="Constantia"/>
              </a:rPr>
              <a:t> </a:t>
            </a:r>
            <a:r>
              <a:rPr sz="2000" spc="-5" dirty="0">
                <a:solidFill>
                  <a:schemeClr val="tx2"/>
                </a:solidFill>
                <a:latin typeface="+mj-lt"/>
                <a:cs typeface="Constantia"/>
              </a:rPr>
              <a:t>on</a:t>
            </a:r>
            <a:r>
              <a:rPr sz="2000" spc="-70" dirty="0">
                <a:solidFill>
                  <a:schemeClr val="tx2"/>
                </a:solidFill>
                <a:latin typeface="+mj-lt"/>
                <a:cs typeface="Constantia"/>
              </a:rPr>
              <a:t> </a:t>
            </a:r>
            <a:r>
              <a:rPr sz="2000" spc="-5" dirty="0">
                <a:solidFill>
                  <a:schemeClr val="tx2"/>
                </a:solidFill>
                <a:latin typeface="+mj-lt"/>
                <a:cs typeface="Constantia"/>
              </a:rPr>
              <a:t>the</a:t>
            </a:r>
            <a:r>
              <a:rPr sz="2000" spc="-55" dirty="0">
                <a:solidFill>
                  <a:schemeClr val="tx2"/>
                </a:solidFill>
                <a:latin typeface="+mj-lt"/>
                <a:cs typeface="Constantia"/>
              </a:rPr>
              <a:t> </a:t>
            </a:r>
            <a:r>
              <a:rPr sz="2000" spc="-5" dirty="0">
                <a:solidFill>
                  <a:schemeClr val="tx2"/>
                </a:solidFill>
                <a:latin typeface="+mj-lt"/>
                <a:cs typeface="Constantia"/>
              </a:rPr>
              <a:t>3</a:t>
            </a:r>
            <a:r>
              <a:rPr sz="2000" spc="-55" dirty="0">
                <a:solidFill>
                  <a:schemeClr val="tx2"/>
                </a:solidFill>
                <a:latin typeface="+mj-lt"/>
                <a:cs typeface="Constantia"/>
              </a:rPr>
              <a:t> </a:t>
            </a:r>
            <a:r>
              <a:rPr sz="2000" spc="-10" dirty="0">
                <a:solidFill>
                  <a:schemeClr val="tx2"/>
                </a:solidFill>
                <a:latin typeface="+mj-lt"/>
                <a:cs typeface="Constantia"/>
              </a:rPr>
              <a:t>quality</a:t>
            </a:r>
            <a:r>
              <a:rPr sz="2000" spc="-125" dirty="0">
                <a:solidFill>
                  <a:schemeClr val="tx2"/>
                </a:solidFill>
                <a:latin typeface="+mj-lt"/>
                <a:cs typeface="Constantia"/>
              </a:rPr>
              <a:t> </a:t>
            </a:r>
            <a:r>
              <a:rPr sz="2000" spc="-15" dirty="0">
                <a:solidFill>
                  <a:schemeClr val="tx2"/>
                </a:solidFill>
                <a:latin typeface="+mj-lt"/>
                <a:cs typeface="Constantia"/>
              </a:rPr>
              <a:t>outcomes</a:t>
            </a:r>
            <a:r>
              <a:rPr sz="2000" spc="-50" dirty="0">
                <a:solidFill>
                  <a:schemeClr val="tx2"/>
                </a:solidFill>
                <a:latin typeface="+mj-lt"/>
                <a:cs typeface="Constantia"/>
              </a:rPr>
              <a:t> </a:t>
            </a:r>
            <a:r>
              <a:rPr sz="2000" spc="-10" dirty="0">
                <a:solidFill>
                  <a:schemeClr val="tx2"/>
                </a:solidFill>
                <a:latin typeface="+mj-lt"/>
                <a:cs typeface="Constantia"/>
              </a:rPr>
              <a:t>measures</a:t>
            </a:r>
            <a:r>
              <a:rPr sz="2000" spc="-85" dirty="0">
                <a:solidFill>
                  <a:schemeClr val="tx2"/>
                </a:solidFill>
                <a:latin typeface="+mj-lt"/>
                <a:cs typeface="Constantia"/>
              </a:rPr>
              <a:t> </a:t>
            </a:r>
            <a:r>
              <a:rPr sz="2000" spc="-5" dirty="0">
                <a:solidFill>
                  <a:schemeClr val="tx2"/>
                </a:solidFill>
                <a:latin typeface="+mj-lt"/>
                <a:cs typeface="Constantia"/>
              </a:rPr>
              <a:t>that  </a:t>
            </a:r>
            <a:r>
              <a:rPr sz="2000" spc="-10" dirty="0">
                <a:solidFill>
                  <a:schemeClr val="tx2"/>
                </a:solidFill>
                <a:latin typeface="+mj-lt"/>
                <a:cs typeface="Constantia"/>
              </a:rPr>
              <a:t>CMS calculated </a:t>
            </a:r>
            <a:r>
              <a:rPr sz="2000" spc="-5" dirty="0">
                <a:solidFill>
                  <a:schemeClr val="tx2"/>
                </a:solidFill>
                <a:latin typeface="+mj-lt"/>
                <a:cs typeface="Constantia"/>
              </a:rPr>
              <a:t>for FFS claims </a:t>
            </a:r>
            <a:r>
              <a:rPr sz="2000" spc="-10" dirty="0">
                <a:solidFill>
                  <a:schemeClr val="tx2"/>
                </a:solidFill>
                <a:latin typeface="+mj-lt"/>
                <a:cs typeface="Constantia"/>
              </a:rPr>
              <a:t>submitted </a:t>
            </a:r>
            <a:r>
              <a:rPr sz="2000" spc="-5" dirty="0">
                <a:solidFill>
                  <a:schemeClr val="tx2"/>
                </a:solidFill>
                <a:latin typeface="+mj-lt"/>
                <a:cs typeface="Constantia"/>
              </a:rPr>
              <a:t>during the </a:t>
            </a:r>
            <a:r>
              <a:rPr sz="2000" spc="-10" dirty="0">
                <a:solidFill>
                  <a:schemeClr val="tx2"/>
                </a:solidFill>
                <a:latin typeface="+mj-lt"/>
                <a:cs typeface="Constantia"/>
              </a:rPr>
              <a:t>performance  </a:t>
            </a:r>
            <a:r>
              <a:rPr sz="2000" spc="-5" dirty="0">
                <a:solidFill>
                  <a:schemeClr val="tx2"/>
                </a:solidFill>
                <a:latin typeface="+mj-lt"/>
                <a:cs typeface="Constantia"/>
              </a:rPr>
              <a:t>period,</a:t>
            </a:r>
            <a:r>
              <a:rPr sz="2000" spc="-35" dirty="0">
                <a:solidFill>
                  <a:schemeClr val="tx2"/>
                </a:solidFill>
                <a:latin typeface="+mj-lt"/>
                <a:cs typeface="Constantia"/>
              </a:rPr>
              <a:t> </a:t>
            </a:r>
            <a:r>
              <a:rPr sz="2000" spc="-5" dirty="0">
                <a:solidFill>
                  <a:schemeClr val="tx2"/>
                </a:solidFill>
                <a:latin typeface="+mj-lt"/>
                <a:cs typeface="Constantia"/>
              </a:rPr>
              <a:t>for</a:t>
            </a:r>
            <a:r>
              <a:rPr sz="2000" spc="-85" dirty="0">
                <a:solidFill>
                  <a:schemeClr val="tx2"/>
                </a:solidFill>
                <a:latin typeface="+mj-lt"/>
                <a:cs typeface="Constantia"/>
              </a:rPr>
              <a:t> </a:t>
            </a:r>
            <a:r>
              <a:rPr sz="2000" spc="-5" dirty="0">
                <a:solidFill>
                  <a:schemeClr val="tx2"/>
                </a:solidFill>
                <a:latin typeface="+mj-lt"/>
                <a:cs typeface="Constantia"/>
              </a:rPr>
              <a:t>beneficiaries</a:t>
            </a:r>
            <a:r>
              <a:rPr sz="2000" spc="-135" dirty="0">
                <a:solidFill>
                  <a:schemeClr val="tx2"/>
                </a:solidFill>
                <a:latin typeface="+mj-lt"/>
                <a:cs typeface="Constantia"/>
              </a:rPr>
              <a:t> </a:t>
            </a:r>
            <a:r>
              <a:rPr sz="2000" spc="-10" dirty="0">
                <a:solidFill>
                  <a:schemeClr val="tx2"/>
                </a:solidFill>
                <a:latin typeface="+mj-lt"/>
                <a:cs typeface="Constantia"/>
              </a:rPr>
              <a:t>attributed</a:t>
            </a:r>
            <a:r>
              <a:rPr sz="2000" spc="-35" dirty="0">
                <a:solidFill>
                  <a:schemeClr val="tx2"/>
                </a:solidFill>
                <a:latin typeface="+mj-lt"/>
                <a:cs typeface="Constantia"/>
              </a:rPr>
              <a:t> </a:t>
            </a:r>
            <a:r>
              <a:rPr sz="2000" spc="-20" dirty="0">
                <a:solidFill>
                  <a:schemeClr val="tx2"/>
                </a:solidFill>
                <a:latin typeface="+mj-lt"/>
                <a:cs typeface="Constantia"/>
              </a:rPr>
              <a:t>to</a:t>
            </a:r>
            <a:r>
              <a:rPr sz="2000" spc="-120" dirty="0">
                <a:solidFill>
                  <a:schemeClr val="tx2"/>
                </a:solidFill>
                <a:latin typeface="+mj-lt"/>
                <a:cs typeface="Constantia"/>
              </a:rPr>
              <a:t> </a:t>
            </a:r>
            <a:r>
              <a:rPr sz="2000" spc="-15" dirty="0">
                <a:solidFill>
                  <a:schemeClr val="tx2"/>
                </a:solidFill>
                <a:latin typeface="+mj-lt"/>
                <a:cs typeface="Constantia"/>
              </a:rPr>
              <a:t>your</a:t>
            </a:r>
            <a:r>
              <a:rPr sz="2000" spc="-125" dirty="0">
                <a:solidFill>
                  <a:schemeClr val="tx2"/>
                </a:solidFill>
                <a:latin typeface="+mj-lt"/>
                <a:cs typeface="Constantia"/>
              </a:rPr>
              <a:t> </a:t>
            </a:r>
            <a:r>
              <a:rPr sz="2000" spc="-25" dirty="0">
                <a:solidFill>
                  <a:schemeClr val="tx2"/>
                </a:solidFill>
                <a:latin typeface="+mj-lt"/>
                <a:cs typeface="Constantia"/>
              </a:rPr>
              <a:t>TIN.</a:t>
            </a:r>
            <a:endParaRPr sz="2000" dirty="0">
              <a:solidFill>
                <a:schemeClr val="tx2"/>
              </a:solidFill>
              <a:latin typeface="+mj-lt"/>
              <a:cs typeface="Constantia"/>
            </a:endParaRPr>
          </a:p>
        </p:txBody>
      </p:sp>
      <p:sp>
        <p:nvSpPr>
          <p:cNvPr id="7" name="object 7"/>
          <p:cNvSpPr txBox="1">
            <a:spLocks noGrp="1"/>
          </p:cNvSpPr>
          <p:nvPr>
            <p:ph type="title"/>
          </p:nvPr>
        </p:nvSpPr>
        <p:spPr>
          <a:xfrm>
            <a:off x="2209800" y="424451"/>
            <a:ext cx="6477000" cy="843372"/>
          </a:xfrm>
          <a:prstGeom prst="rect">
            <a:avLst/>
          </a:prstGeom>
        </p:spPr>
        <p:txBody>
          <a:bodyPr vert="horz" wrap="square" lIns="0" tIns="0" rIns="0" bIns="0" rtlCol="0" anchor="ctr">
            <a:spAutoFit/>
          </a:bodyPr>
          <a:lstStyle/>
          <a:p>
            <a:pPr marL="12700" marR="5080" algn="ctr">
              <a:lnSpc>
                <a:spcPct val="100600"/>
              </a:lnSpc>
            </a:pPr>
            <a:r>
              <a:rPr sz="2800" dirty="0">
                <a:solidFill>
                  <a:schemeClr val="tx2"/>
                </a:solidFill>
              </a:rPr>
              <a:t>Exhibit 5: </a:t>
            </a:r>
            <a:r>
              <a:rPr sz="2800" dirty="0"/>
              <a:t>Performance on Quality  Outcome Measures</a:t>
            </a:r>
          </a:p>
        </p:txBody>
      </p:sp>
      <p:sp>
        <p:nvSpPr>
          <p:cNvPr id="8" name="object 8"/>
          <p:cNvSpPr txBox="1"/>
          <p:nvPr/>
        </p:nvSpPr>
        <p:spPr>
          <a:xfrm>
            <a:off x="2160523" y="6172199"/>
            <a:ext cx="4663440" cy="457200"/>
          </a:xfrm>
          <a:prstGeom prst="rect">
            <a:avLst/>
          </a:prstGeom>
          <a:solidFill>
            <a:srgbClr val="D4ECBA"/>
          </a:solidFill>
          <a:ln>
            <a:solidFill>
              <a:srgbClr val="00B050"/>
            </a:solidFill>
          </a:ln>
        </p:spPr>
        <p:txBody>
          <a:bodyPr vert="horz" wrap="square" lIns="0" tIns="0" rIns="0" bIns="0" rtlCol="0" anchor="ctr">
            <a:spAutoFit/>
          </a:bodyPr>
          <a:lstStyle/>
          <a:p>
            <a:pPr marL="12700" algn="ctr">
              <a:lnSpc>
                <a:spcPct val="100000"/>
              </a:lnSpc>
            </a:pPr>
            <a:r>
              <a:rPr sz="1800" b="1" kern="0" dirty="0">
                <a:solidFill>
                  <a:schemeClr val="tx2"/>
                </a:solidFill>
                <a:latin typeface="+mj-lt"/>
                <a:cs typeface="Constantia"/>
              </a:rPr>
              <a:t>Lower rates indicate better performance</a:t>
            </a:r>
            <a:endParaRPr sz="1800" kern="0" dirty="0">
              <a:solidFill>
                <a:schemeClr val="tx2"/>
              </a:solidFill>
              <a:latin typeface="+mj-lt"/>
              <a:cs typeface="Constantia"/>
            </a:endParaRPr>
          </a:p>
        </p:txBody>
      </p:sp>
      <p:sp>
        <p:nvSpPr>
          <p:cNvPr id="9" name="Slide Number Placeholder 8"/>
          <p:cNvSpPr>
            <a:spLocks noGrp="1"/>
          </p:cNvSpPr>
          <p:nvPr>
            <p:ph type="sldNum" sz="quarter" idx="12"/>
          </p:nvPr>
        </p:nvSpPr>
        <p:spPr/>
        <p:txBody>
          <a:bodyPr/>
          <a:lstStyle/>
          <a:p>
            <a:fld id="{D1C21D90-E30A-44C7-B3A2-0BEA25CF7802}" type="slidenum">
              <a:rPr lang="en-US" smtClean="0"/>
              <a:t>22</a:t>
            </a:fld>
            <a:endParaRPr lang="en-US" dirty="0"/>
          </a:p>
        </p:txBody>
      </p:sp>
    </p:spTree>
    <p:extLst>
      <p:ext uri="{BB962C8B-B14F-4D97-AF65-F5344CB8AC3E}">
        <p14:creationId xmlns:p14="http://schemas.microsoft.com/office/powerpoint/2010/main" val="2041221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52510" y="1428720"/>
            <a:ext cx="8068945" cy="5124480"/>
          </a:xfrm>
          <a:prstGeom prst="rect">
            <a:avLst/>
          </a:prstGeom>
          <a:solidFill>
            <a:schemeClr val="bg1"/>
          </a:solidFill>
          <a:ln w="76200">
            <a:solidFill>
              <a:schemeClr val="bg1"/>
            </a:solidFill>
          </a:ln>
        </p:spPr>
        <p:txBody>
          <a:bodyPr vert="horz" wrap="square" lIns="0" tIns="0" rIns="0" bIns="0" rtlCol="0">
            <a:spAutoFit/>
          </a:bodyPr>
          <a:lstStyle/>
          <a:p>
            <a:pPr marL="12700" marR="106680">
              <a:lnSpc>
                <a:spcPct val="100000"/>
              </a:lnSpc>
            </a:pPr>
            <a:r>
              <a:rPr sz="2000" spc="-10" dirty="0">
                <a:solidFill>
                  <a:schemeClr val="tx2"/>
                </a:solidFill>
                <a:latin typeface="+mj-lt"/>
                <a:cs typeface="Constantia"/>
              </a:rPr>
              <a:t>Payment-standardized, </a:t>
            </a:r>
            <a:r>
              <a:rPr sz="2000" spc="-5" dirty="0">
                <a:solidFill>
                  <a:schemeClr val="tx2"/>
                </a:solidFill>
                <a:latin typeface="+mj-lt"/>
                <a:cs typeface="Constantia"/>
              </a:rPr>
              <a:t>risk-adjusted, </a:t>
            </a:r>
            <a:r>
              <a:rPr sz="2000" dirty="0">
                <a:solidFill>
                  <a:schemeClr val="tx2"/>
                </a:solidFill>
                <a:latin typeface="+mj-lt"/>
                <a:cs typeface="Constantia"/>
              </a:rPr>
              <a:t>and</a:t>
            </a:r>
            <a:r>
              <a:rPr sz="2000" spc="-110" dirty="0">
                <a:solidFill>
                  <a:schemeClr val="tx2"/>
                </a:solidFill>
                <a:latin typeface="+mj-lt"/>
                <a:cs typeface="Constantia"/>
              </a:rPr>
              <a:t> </a:t>
            </a:r>
            <a:r>
              <a:rPr sz="2000" spc="-5" dirty="0">
                <a:solidFill>
                  <a:schemeClr val="tx2"/>
                </a:solidFill>
                <a:latin typeface="+mj-lt"/>
                <a:cs typeface="Constantia"/>
              </a:rPr>
              <a:t>specialty-adjusted  </a:t>
            </a:r>
            <a:r>
              <a:rPr sz="2000" dirty="0">
                <a:solidFill>
                  <a:schemeClr val="tx2"/>
                </a:solidFill>
                <a:latin typeface="+mj-lt"/>
                <a:cs typeface="Constantia"/>
              </a:rPr>
              <a:t>per </a:t>
            </a:r>
            <a:r>
              <a:rPr sz="2000" spc="-5" dirty="0">
                <a:solidFill>
                  <a:schemeClr val="tx2"/>
                </a:solidFill>
                <a:latin typeface="+mj-lt"/>
                <a:cs typeface="Constantia"/>
              </a:rPr>
              <a:t>capita </a:t>
            </a:r>
            <a:r>
              <a:rPr sz="2000" dirty="0">
                <a:solidFill>
                  <a:schemeClr val="tx2"/>
                </a:solidFill>
                <a:latin typeface="+mj-lt"/>
                <a:cs typeface="Constantia"/>
              </a:rPr>
              <a:t>or per episode </a:t>
            </a:r>
            <a:r>
              <a:rPr sz="2000" b="1" u="sng" spc="-10" dirty="0">
                <a:solidFill>
                  <a:schemeClr val="tx2"/>
                </a:solidFill>
                <a:latin typeface="+mj-lt"/>
                <a:cs typeface="Constantia"/>
              </a:rPr>
              <a:t>costs</a:t>
            </a:r>
            <a:r>
              <a:rPr sz="2000" b="1" spc="-10" dirty="0">
                <a:solidFill>
                  <a:srgbClr val="FF0000"/>
                </a:solidFill>
                <a:latin typeface="+mj-lt"/>
                <a:cs typeface="Constantia"/>
              </a:rPr>
              <a:t> </a:t>
            </a:r>
            <a:r>
              <a:rPr sz="2000" spc="-5" dirty="0">
                <a:solidFill>
                  <a:schemeClr val="tx2"/>
                </a:solidFill>
                <a:latin typeface="+mj-lt"/>
                <a:cs typeface="Constantia"/>
              </a:rPr>
              <a:t>for </a:t>
            </a:r>
            <a:r>
              <a:rPr sz="2000" dirty="0">
                <a:solidFill>
                  <a:schemeClr val="tx2"/>
                </a:solidFill>
                <a:latin typeface="+mj-lt"/>
                <a:cs typeface="Constantia"/>
              </a:rPr>
              <a:t>each </a:t>
            </a:r>
            <a:r>
              <a:rPr sz="2000" spc="-15" dirty="0">
                <a:solidFill>
                  <a:schemeClr val="tx2"/>
                </a:solidFill>
                <a:latin typeface="+mj-lt"/>
                <a:cs typeface="Constantia"/>
              </a:rPr>
              <a:t>cost </a:t>
            </a:r>
            <a:r>
              <a:rPr sz="2000" spc="-10" dirty="0">
                <a:solidFill>
                  <a:schemeClr val="tx2"/>
                </a:solidFill>
                <a:latin typeface="+mj-lt"/>
                <a:cs typeface="Constantia"/>
              </a:rPr>
              <a:t>measure </a:t>
            </a:r>
            <a:r>
              <a:rPr sz="2000" spc="-5" dirty="0">
                <a:solidFill>
                  <a:schemeClr val="tx2"/>
                </a:solidFill>
                <a:latin typeface="+mj-lt"/>
                <a:cs typeface="Constantia"/>
              </a:rPr>
              <a:t>during  </a:t>
            </a:r>
            <a:r>
              <a:rPr sz="2000" dirty="0">
                <a:solidFill>
                  <a:schemeClr val="tx2"/>
                </a:solidFill>
                <a:latin typeface="+mj-lt"/>
                <a:cs typeface="Constantia"/>
              </a:rPr>
              <a:t>the </a:t>
            </a:r>
            <a:r>
              <a:rPr sz="2000" spc="-10" dirty="0">
                <a:solidFill>
                  <a:schemeClr val="tx2"/>
                </a:solidFill>
                <a:latin typeface="+mj-lt"/>
                <a:cs typeface="Constantia"/>
              </a:rPr>
              <a:t>performance</a:t>
            </a:r>
            <a:r>
              <a:rPr sz="2000" spc="-229" dirty="0">
                <a:solidFill>
                  <a:schemeClr val="tx2"/>
                </a:solidFill>
                <a:latin typeface="+mj-lt"/>
                <a:cs typeface="Constantia"/>
              </a:rPr>
              <a:t> </a:t>
            </a:r>
            <a:r>
              <a:rPr sz="2000" spc="-5" dirty="0">
                <a:solidFill>
                  <a:schemeClr val="tx2"/>
                </a:solidFill>
                <a:latin typeface="+mj-lt"/>
                <a:cs typeface="Constantia"/>
              </a:rPr>
              <a:t>period.</a:t>
            </a:r>
            <a:endParaRPr sz="2000" dirty="0">
              <a:solidFill>
                <a:schemeClr val="tx2"/>
              </a:solidFill>
              <a:latin typeface="+mj-lt"/>
              <a:cs typeface="Constantia"/>
            </a:endParaRPr>
          </a:p>
          <a:p>
            <a:pPr marL="12700" marR="5080">
              <a:lnSpc>
                <a:spcPct val="100000"/>
              </a:lnSpc>
              <a:spcBef>
                <a:spcPts val="2095"/>
              </a:spcBef>
            </a:pPr>
            <a:r>
              <a:rPr sz="1700" spc="-20" dirty="0">
                <a:latin typeface="+mj-lt"/>
                <a:cs typeface="Constantia"/>
              </a:rPr>
              <a:t>For </a:t>
            </a:r>
            <a:r>
              <a:rPr sz="1700" dirty="0">
                <a:latin typeface="+mj-lt"/>
                <a:cs typeface="Constantia"/>
              </a:rPr>
              <a:t>the </a:t>
            </a:r>
            <a:r>
              <a:rPr sz="1700" spc="-15" dirty="0">
                <a:latin typeface="+mj-lt"/>
                <a:cs typeface="Constantia"/>
              </a:rPr>
              <a:t>Per </a:t>
            </a:r>
            <a:r>
              <a:rPr sz="1700" spc="-5" dirty="0">
                <a:latin typeface="+mj-lt"/>
                <a:cs typeface="Constantia"/>
              </a:rPr>
              <a:t>Capita Costs for All </a:t>
            </a:r>
            <a:r>
              <a:rPr sz="1700" spc="-10" dirty="0">
                <a:latin typeface="+mj-lt"/>
                <a:cs typeface="Constantia"/>
              </a:rPr>
              <a:t>Attributed </a:t>
            </a:r>
            <a:r>
              <a:rPr sz="1700" dirty="0">
                <a:latin typeface="+mj-lt"/>
                <a:cs typeface="Constantia"/>
              </a:rPr>
              <a:t>Beneficiaries </a:t>
            </a:r>
            <a:r>
              <a:rPr sz="1700" spc="-10" dirty="0">
                <a:latin typeface="+mj-lt"/>
                <a:cs typeface="Constantia"/>
              </a:rPr>
              <a:t>measure </a:t>
            </a:r>
            <a:r>
              <a:rPr sz="1700" dirty="0">
                <a:latin typeface="+mj-lt"/>
                <a:cs typeface="Constantia"/>
              </a:rPr>
              <a:t>and the 4 </a:t>
            </a:r>
            <a:r>
              <a:rPr sz="1700" spc="-15" dirty="0">
                <a:latin typeface="+mj-lt"/>
                <a:cs typeface="Constantia"/>
              </a:rPr>
              <a:t>Per </a:t>
            </a:r>
            <a:r>
              <a:rPr sz="1700" spc="-5" dirty="0">
                <a:latin typeface="+mj-lt"/>
                <a:cs typeface="Constantia"/>
              </a:rPr>
              <a:t>Capita  Costs</a:t>
            </a:r>
            <a:r>
              <a:rPr sz="1700" spc="-40" dirty="0">
                <a:latin typeface="+mj-lt"/>
                <a:cs typeface="Constantia"/>
              </a:rPr>
              <a:t> </a:t>
            </a:r>
            <a:r>
              <a:rPr sz="1700" spc="-5" dirty="0">
                <a:latin typeface="+mj-lt"/>
                <a:cs typeface="Constantia"/>
              </a:rPr>
              <a:t>for</a:t>
            </a:r>
            <a:r>
              <a:rPr sz="1700" spc="-70" dirty="0">
                <a:latin typeface="+mj-lt"/>
                <a:cs typeface="Constantia"/>
              </a:rPr>
              <a:t> </a:t>
            </a:r>
            <a:r>
              <a:rPr sz="1700" dirty="0">
                <a:latin typeface="+mj-lt"/>
                <a:cs typeface="Constantia"/>
              </a:rPr>
              <a:t>Beneficiaries</a:t>
            </a:r>
            <a:r>
              <a:rPr sz="1700" spc="-85" dirty="0">
                <a:latin typeface="+mj-lt"/>
                <a:cs typeface="Constantia"/>
              </a:rPr>
              <a:t> </a:t>
            </a:r>
            <a:r>
              <a:rPr sz="1700" dirty="0">
                <a:latin typeface="+mj-lt"/>
                <a:cs typeface="Constantia"/>
              </a:rPr>
              <a:t>with</a:t>
            </a:r>
            <a:r>
              <a:rPr sz="1700" spc="-25" dirty="0">
                <a:latin typeface="+mj-lt"/>
                <a:cs typeface="Constantia"/>
              </a:rPr>
              <a:t> </a:t>
            </a:r>
            <a:r>
              <a:rPr sz="1700" dirty="0">
                <a:latin typeface="+mj-lt"/>
                <a:cs typeface="Constantia"/>
              </a:rPr>
              <a:t>Specific</a:t>
            </a:r>
            <a:r>
              <a:rPr sz="1700" spc="-30" dirty="0">
                <a:latin typeface="+mj-lt"/>
                <a:cs typeface="Constantia"/>
              </a:rPr>
              <a:t> </a:t>
            </a:r>
            <a:r>
              <a:rPr sz="1700" spc="-5" dirty="0">
                <a:latin typeface="+mj-lt"/>
                <a:cs typeface="Constantia"/>
              </a:rPr>
              <a:t>Conditions</a:t>
            </a:r>
            <a:r>
              <a:rPr sz="1700" spc="-45" dirty="0">
                <a:latin typeface="+mj-lt"/>
                <a:cs typeface="Constantia"/>
              </a:rPr>
              <a:t> </a:t>
            </a:r>
            <a:r>
              <a:rPr sz="1700" spc="-10" dirty="0">
                <a:latin typeface="+mj-lt"/>
                <a:cs typeface="Constantia"/>
              </a:rPr>
              <a:t>measures,</a:t>
            </a:r>
            <a:r>
              <a:rPr sz="1700" spc="-45" dirty="0">
                <a:latin typeface="+mj-lt"/>
                <a:cs typeface="Constantia"/>
              </a:rPr>
              <a:t> </a:t>
            </a:r>
            <a:r>
              <a:rPr sz="1700" spc="-5" dirty="0">
                <a:latin typeface="+mj-lt"/>
                <a:cs typeface="Constantia"/>
              </a:rPr>
              <a:t>per</a:t>
            </a:r>
            <a:r>
              <a:rPr sz="1700" spc="-105" dirty="0">
                <a:latin typeface="+mj-lt"/>
                <a:cs typeface="Constantia"/>
              </a:rPr>
              <a:t> </a:t>
            </a:r>
            <a:r>
              <a:rPr sz="1700" spc="-5" dirty="0">
                <a:latin typeface="+mj-lt"/>
                <a:cs typeface="Constantia"/>
              </a:rPr>
              <a:t>capita</a:t>
            </a:r>
            <a:r>
              <a:rPr sz="1700" spc="-80" dirty="0">
                <a:latin typeface="+mj-lt"/>
                <a:cs typeface="Constantia"/>
              </a:rPr>
              <a:t> </a:t>
            </a:r>
            <a:r>
              <a:rPr sz="1700" spc="-10" dirty="0">
                <a:latin typeface="+mj-lt"/>
                <a:cs typeface="Constantia"/>
              </a:rPr>
              <a:t>costs</a:t>
            </a:r>
            <a:r>
              <a:rPr sz="1700" spc="-70" dirty="0">
                <a:latin typeface="+mj-lt"/>
                <a:cs typeface="Constantia"/>
              </a:rPr>
              <a:t> </a:t>
            </a:r>
            <a:r>
              <a:rPr sz="1700" spc="-10" dirty="0">
                <a:latin typeface="+mj-lt"/>
                <a:cs typeface="Constantia"/>
              </a:rPr>
              <a:t>are</a:t>
            </a:r>
            <a:r>
              <a:rPr sz="1700" spc="-55" dirty="0">
                <a:latin typeface="+mj-lt"/>
                <a:cs typeface="Constantia"/>
              </a:rPr>
              <a:t> </a:t>
            </a:r>
            <a:r>
              <a:rPr sz="1700" spc="-5" dirty="0">
                <a:latin typeface="+mj-lt"/>
                <a:cs typeface="Constantia"/>
              </a:rPr>
              <a:t>based</a:t>
            </a:r>
            <a:r>
              <a:rPr sz="1700" spc="-50" dirty="0">
                <a:latin typeface="+mj-lt"/>
                <a:cs typeface="Constantia"/>
              </a:rPr>
              <a:t> </a:t>
            </a:r>
            <a:r>
              <a:rPr sz="1700" dirty="0">
                <a:latin typeface="+mj-lt"/>
                <a:cs typeface="Constantia"/>
              </a:rPr>
              <a:t>on  </a:t>
            </a:r>
            <a:r>
              <a:rPr sz="1700" spc="-10" dirty="0">
                <a:latin typeface="+mj-lt"/>
                <a:cs typeface="Constantia"/>
              </a:rPr>
              <a:t>payments </a:t>
            </a:r>
            <a:r>
              <a:rPr sz="1700" spc="-5" dirty="0">
                <a:latin typeface="+mj-lt"/>
                <a:cs typeface="Constantia"/>
              </a:rPr>
              <a:t>for </a:t>
            </a:r>
            <a:r>
              <a:rPr sz="1700" spc="-10" dirty="0">
                <a:latin typeface="+mj-lt"/>
                <a:cs typeface="Constantia"/>
              </a:rPr>
              <a:t>Medicare </a:t>
            </a:r>
            <a:r>
              <a:rPr sz="1700" spc="-5" dirty="0">
                <a:latin typeface="+mj-lt"/>
                <a:cs typeface="Constantia"/>
              </a:rPr>
              <a:t>Parts </a:t>
            </a:r>
            <a:r>
              <a:rPr sz="1700" dirty="0">
                <a:latin typeface="+mj-lt"/>
                <a:cs typeface="Constantia"/>
              </a:rPr>
              <a:t>A and B claims </a:t>
            </a:r>
            <a:r>
              <a:rPr sz="1700" spc="-10" dirty="0">
                <a:latin typeface="+mj-lt"/>
                <a:cs typeface="Constantia"/>
              </a:rPr>
              <a:t>submitted by </a:t>
            </a:r>
            <a:r>
              <a:rPr sz="1700" dirty="0">
                <a:latin typeface="+mj-lt"/>
                <a:cs typeface="Constantia"/>
              </a:rPr>
              <a:t>all </a:t>
            </a:r>
            <a:r>
              <a:rPr sz="1700" spc="-5" dirty="0">
                <a:latin typeface="+mj-lt"/>
                <a:cs typeface="Constantia"/>
              </a:rPr>
              <a:t>providers </a:t>
            </a:r>
            <a:r>
              <a:rPr sz="1700" dirty="0">
                <a:latin typeface="+mj-lt"/>
                <a:cs typeface="Constantia"/>
              </a:rPr>
              <a:t>, including  </a:t>
            </a:r>
            <a:r>
              <a:rPr sz="1700" spc="-5" dirty="0">
                <a:latin typeface="+mj-lt"/>
                <a:cs typeface="Constantia"/>
              </a:rPr>
              <a:t>medical </a:t>
            </a:r>
            <a:r>
              <a:rPr sz="1700" spc="-10" dirty="0">
                <a:latin typeface="+mj-lt"/>
                <a:cs typeface="Constantia"/>
              </a:rPr>
              <a:t>professionals, </a:t>
            </a:r>
            <a:r>
              <a:rPr sz="1700" spc="-5" dirty="0">
                <a:latin typeface="+mj-lt"/>
                <a:cs typeface="Constantia"/>
              </a:rPr>
              <a:t>hospitals, </a:t>
            </a:r>
            <a:r>
              <a:rPr sz="1700" dirty="0">
                <a:latin typeface="+mj-lt"/>
                <a:cs typeface="Constantia"/>
              </a:rPr>
              <a:t>and </a:t>
            </a:r>
            <a:r>
              <a:rPr sz="1700" spc="-5" dirty="0">
                <a:latin typeface="+mj-lt"/>
                <a:cs typeface="Constantia"/>
              </a:rPr>
              <a:t>post-acute </a:t>
            </a:r>
            <a:r>
              <a:rPr sz="1700" spc="-10" dirty="0">
                <a:latin typeface="+mj-lt"/>
                <a:cs typeface="Constantia"/>
              </a:rPr>
              <a:t>care </a:t>
            </a:r>
            <a:r>
              <a:rPr sz="1700" spc="-5" dirty="0">
                <a:latin typeface="+mj-lt"/>
                <a:cs typeface="Constantia"/>
              </a:rPr>
              <a:t>facilities) for services </a:t>
            </a:r>
            <a:r>
              <a:rPr sz="1700" spc="-10" dirty="0">
                <a:latin typeface="+mj-lt"/>
                <a:cs typeface="Constantia"/>
              </a:rPr>
              <a:t>provided </a:t>
            </a:r>
            <a:r>
              <a:rPr sz="1700" spc="-15" dirty="0">
                <a:latin typeface="+mj-lt"/>
                <a:cs typeface="Constantia"/>
              </a:rPr>
              <a:t>to  </a:t>
            </a:r>
            <a:r>
              <a:rPr sz="1700" spc="-10" dirty="0">
                <a:latin typeface="+mj-lt"/>
                <a:cs typeface="Constantia"/>
              </a:rPr>
              <a:t>Medicare</a:t>
            </a:r>
            <a:r>
              <a:rPr sz="1700" spc="-70" dirty="0">
                <a:latin typeface="+mj-lt"/>
                <a:cs typeface="Constantia"/>
              </a:rPr>
              <a:t> </a:t>
            </a:r>
            <a:r>
              <a:rPr sz="1700" dirty="0">
                <a:latin typeface="+mj-lt"/>
                <a:cs typeface="Constantia"/>
              </a:rPr>
              <a:t>beneficiaries</a:t>
            </a:r>
            <a:r>
              <a:rPr sz="1700" spc="-75" dirty="0">
                <a:latin typeface="+mj-lt"/>
                <a:cs typeface="Constantia"/>
              </a:rPr>
              <a:t> </a:t>
            </a:r>
            <a:r>
              <a:rPr sz="1700" spc="-10" dirty="0">
                <a:latin typeface="+mj-lt"/>
                <a:cs typeface="Constantia"/>
              </a:rPr>
              <a:t>attributed</a:t>
            </a:r>
            <a:r>
              <a:rPr sz="1700" spc="-45" dirty="0">
                <a:latin typeface="+mj-lt"/>
                <a:cs typeface="Constantia"/>
              </a:rPr>
              <a:t> </a:t>
            </a:r>
            <a:r>
              <a:rPr sz="1700" spc="-15" dirty="0">
                <a:latin typeface="+mj-lt"/>
                <a:cs typeface="Constantia"/>
              </a:rPr>
              <a:t>to</a:t>
            </a:r>
            <a:r>
              <a:rPr sz="1700" spc="-80" dirty="0">
                <a:latin typeface="+mj-lt"/>
                <a:cs typeface="Constantia"/>
              </a:rPr>
              <a:t> </a:t>
            </a:r>
            <a:r>
              <a:rPr sz="1700" dirty="0">
                <a:latin typeface="+mj-lt"/>
                <a:cs typeface="Constantia"/>
              </a:rPr>
              <a:t>a</a:t>
            </a:r>
            <a:r>
              <a:rPr sz="1700" spc="-85" dirty="0">
                <a:latin typeface="+mj-lt"/>
                <a:cs typeface="Constantia"/>
              </a:rPr>
              <a:t> </a:t>
            </a:r>
            <a:r>
              <a:rPr sz="1700" spc="-5" dirty="0">
                <a:latin typeface="+mj-lt"/>
                <a:cs typeface="Constantia"/>
              </a:rPr>
              <a:t>TIN</a:t>
            </a:r>
            <a:r>
              <a:rPr sz="1700" spc="-30" dirty="0">
                <a:latin typeface="+mj-lt"/>
                <a:cs typeface="Constantia"/>
              </a:rPr>
              <a:t> </a:t>
            </a:r>
            <a:r>
              <a:rPr sz="1700" spc="-5" dirty="0">
                <a:latin typeface="+mj-lt"/>
                <a:cs typeface="Constantia"/>
              </a:rPr>
              <a:t>for</a:t>
            </a:r>
            <a:r>
              <a:rPr sz="1700" spc="-110" dirty="0">
                <a:latin typeface="+mj-lt"/>
                <a:cs typeface="Constantia"/>
              </a:rPr>
              <a:t> </a:t>
            </a:r>
            <a:r>
              <a:rPr sz="1700" dirty="0">
                <a:latin typeface="+mj-lt"/>
                <a:cs typeface="Constantia"/>
              </a:rPr>
              <a:t>a</a:t>
            </a:r>
            <a:r>
              <a:rPr sz="1700" spc="-95" dirty="0">
                <a:latin typeface="+mj-lt"/>
                <a:cs typeface="Constantia"/>
              </a:rPr>
              <a:t> </a:t>
            </a:r>
            <a:r>
              <a:rPr sz="1700" spc="-10" dirty="0">
                <a:latin typeface="+mj-lt"/>
                <a:cs typeface="Constantia"/>
              </a:rPr>
              <a:t>given</a:t>
            </a:r>
            <a:r>
              <a:rPr sz="1700" spc="-40" dirty="0">
                <a:latin typeface="+mj-lt"/>
                <a:cs typeface="Constantia"/>
              </a:rPr>
              <a:t> </a:t>
            </a:r>
            <a:r>
              <a:rPr sz="1700" spc="-10" dirty="0">
                <a:latin typeface="+mj-lt"/>
                <a:cs typeface="Constantia"/>
              </a:rPr>
              <a:t>measure.</a:t>
            </a:r>
            <a:endParaRPr sz="1700" dirty="0">
              <a:latin typeface="+mj-lt"/>
              <a:cs typeface="Constantia"/>
            </a:endParaRPr>
          </a:p>
          <a:p>
            <a:pPr marL="12700" marR="5080">
              <a:spcBef>
                <a:spcPts val="2095"/>
              </a:spcBef>
            </a:pPr>
            <a:r>
              <a:rPr sz="1700" spc="-20" dirty="0">
                <a:latin typeface="+mj-lt"/>
                <a:cs typeface="Constantia"/>
              </a:rPr>
              <a:t>For the Medicare </a:t>
            </a:r>
            <a:r>
              <a:rPr sz="1700" spc="-20" dirty="0" smtClean="0">
                <a:latin typeface="+mj-lt"/>
                <a:cs typeface="Constantia"/>
              </a:rPr>
              <a:t>Spending</a:t>
            </a:r>
            <a:r>
              <a:rPr lang="en-US" sz="1700" spc="-20" dirty="0" smtClean="0">
                <a:latin typeface="+mj-lt"/>
                <a:cs typeface="Constantia"/>
              </a:rPr>
              <a:t/>
            </a:r>
            <a:br>
              <a:rPr lang="en-US" sz="1700" spc="-20" dirty="0" smtClean="0">
                <a:latin typeface="+mj-lt"/>
                <a:cs typeface="Constantia"/>
              </a:rPr>
            </a:br>
            <a:r>
              <a:rPr sz="1700" spc="-20" dirty="0" smtClean="0">
                <a:latin typeface="+mj-lt"/>
                <a:cs typeface="Constantia"/>
              </a:rPr>
              <a:t>per </a:t>
            </a:r>
            <a:r>
              <a:rPr sz="1700" spc="-20" dirty="0">
                <a:latin typeface="+mj-lt"/>
                <a:cs typeface="Constantia"/>
              </a:rPr>
              <a:t>Beneficiary measure,  </a:t>
            </a:r>
            <a:r>
              <a:rPr lang="en-US" sz="1700" spc="-20" dirty="0" smtClean="0">
                <a:latin typeface="+mj-lt"/>
                <a:cs typeface="Constantia"/>
              </a:rPr>
              <a:t/>
            </a:r>
            <a:br>
              <a:rPr lang="en-US" sz="1700" spc="-20" dirty="0" smtClean="0">
                <a:latin typeface="+mj-lt"/>
                <a:cs typeface="Constantia"/>
              </a:rPr>
            </a:br>
            <a:r>
              <a:rPr sz="1700" spc="-20" dirty="0" smtClean="0">
                <a:latin typeface="+mj-lt"/>
                <a:cs typeface="Constantia"/>
              </a:rPr>
              <a:t>per </a:t>
            </a:r>
            <a:r>
              <a:rPr sz="1700" spc="-20" dirty="0">
                <a:latin typeface="+mj-lt"/>
                <a:cs typeface="Constantia"/>
              </a:rPr>
              <a:t>episode costs are based  </a:t>
            </a:r>
            <a:r>
              <a:rPr lang="en-US" sz="1700" spc="-20" dirty="0" smtClean="0">
                <a:latin typeface="+mj-lt"/>
                <a:cs typeface="Constantia"/>
              </a:rPr>
              <a:t/>
            </a:r>
            <a:br>
              <a:rPr lang="en-US" sz="1700" spc="-20" dirty="0" smtClean="0">
                <a:latin typeface="+mj-lt"/>
                <a:cs typeface="Constantia"/>
              </a:rPr>
            </a:br>
            <a:r>
              <a:rPr sz="1700" spc="-20" dirty="0" smtClean="0">
                <a:latin typeface="+mj-lt"/>
                <a:cs typeface="Constantia"/>
              </a:rPr>
              <a:t>on </a:t>
            </a:r>
            <a:r>
              <a:rPr sz="1700" spc="-20" dirty="0">
                <a:latin typeface="+mj-lt"/>
                <a:cs typeface="Constantia"/>
              </a:rPr>
              <a:t>Medicare Parts A and B  </a:t>
            </a:r>
            <a:r>
              <a:rPr lang="en-US" sz="1700" spc="-20" dirty="0" smtClean="0">
                <a:latin typeface="+mj-lt"/>
                <a:cs typeface="Constantia"/>
              </a:rPr>
              <a:t/>
            </a:r>
            <a:br>
              <a:rPr lang="en-US" sz="1700" spc="-20" dirty="0" smtClean="0">
                <a:latin typeface="+mj-lt"/>
                <a:cs typeface="Constantia"/>
              </a:rPr>
            </a:br>
            <a:r>
              <a:rPr sz="1700" spc="-20" dirty="0" smtClean="0">
                <a:latin typeface="+mj-lt"/>
                <a:cs typeface="Constantia"/>
              </a:rPr>
              <a:t>expenditures </a:t>
            </a:r>
            <a:r>
              <a:rPr sz="1700" spc="-20" dirty="0">
                <a:latin typeface="+mj-lt"/>
                <a:cs typeface="Constantia"/>
              </a:rPr>
              <a:t>surrounding  </a:t>
            </a:r>
            <a:r>
              <a:rPr lang="en-US" sz="1700" spc="-20" dirty="0" smtClean="0">
                <a:latin typeface="+mj-lt"/>
                <a:cs typeface="Constantia"/>
              </a:rPr>
              <a:t/>
            </a:r>
            <a:br>
              <a:rPr lang="en-US" sz="1700" spc="-20" dirty="0" smtClean="0">
                <a:latin typeface="+mj-lt"/>
                <a:cs typeface="Constantia"/>
              </a:rPr>
            </a:br>
            <a:r>
              <a:rPr sz="1700" spc="-20" dirty="0" smtClean="0">
                <a:latin typeface="+mj-lt"/>
                <a:cs typeface="Constantia"/>
              </a:rPr>
              <a:t>specified </a:t>
            </a:r>
            <a:r>
              <a:rPr sz="1700" spc="-20" dirty="0">
                <a:latin typeface="+mj-lt"/>
                <a:cs typeface="Constantia"/>
              </a:rPr>
              <a:t>inpatient hospital  </a:t>
            </a:r>
            <a:r>
              <a:rPr lang="en-US" sz="1700" spc="-20" dirty="0" smtClean="0">
                <a:latin typeface="+mj-lt"/>
                <a:cs typeface="Constantia"/>
              </a:rPr>
              <a:t/>
            </a:r>
            <a:br>
              <a:rPr lang="en-US" sz="1700" spc="-20" dirty="0" smtClean="0">
                <a:latin typeface="+mj-lt"/>
                <a:cs typeface="Constantia"/>
              </a:rPr>
            </a:br>
            <a:r>
              <a:rPr sz="1700" spc="-20" dirty="0" smtClean="0">
                <a:latin typeface="+mj-lt"/>
                <a:cs typeface="Constantia"/>
              </a:rPr>
              <a:t>stays </a:t>
            </a:r>
            <a:r>
              <a:rPr sz="1700" spc="-20" dirty="0">
                <a:latin typeface="+mj-lt"/>
                <a:cs typeface="Constantia"/>
              </a:rPr>
              <a:t>(3 days prior through  </a:t>
            </a:r>
            <a:r>
              <a:rPr lang="en-US" sz="1700" spc="-20" dirty="0" smtClean="0">
                <a:latin typeface="+mj-lt"/>
                <a:cs typeface="Constantia"/>
              </a:rPr>
              <a:t/>
            </a:r>
            <a:br>
              <a:rPr lang="en-US" sz="1700" spc="-20" dirty="0" smtClean="0">
                <a:latin typeface="+mj-lt"/>
                <a:cs typeface="Constantia"/>
              </a:rPr>
            </a:br>
            <a:r>
              <a:rPr sz="1700" spc="-20" dirty="0" smtClean="0">
                <a:latin typeface="+mj-lt"/>
                <a:cs typeface="Constantia"/>
              </a:rPr>
              <a:t>30 </a:t>
            </a:r>
            <a:r>
              <a:rPr sz="1700" spc="-20" dirty="0">
                <a:latin typeface="+mj-lt"/>
                <a:cs typeface="Constantia"/>
              </a:rPr>
              <a:t>days post-discharge).</a:t>
            </a:r>
          </a:p>
        </p:txBody>
      </p:sp>
      <p:sp>
        <p:nvSpPr>
          <p:cNvPr id="6" name="object 6"/>
          <p:cNvSpPr txBox="1">
            <a:spLocks noGrp="1"/>
          </p:cNvSpPr>
          <p:nvPr>
            <p:ph type="title"/>
          </p:nvPr>
        </p:nvSpPr>
        <p:spPr>
          <a:xfrm>
            <a:off x="2209800" y="415251"/>
            <a:ext cx="6477000" cy="861774"/>
          </a:xfrm>
          <a:prstGeom prst="rect">
            <a:avLst/>
          </a:prstGeom>
        </p:spPr>
        <p:txBody>
          <a:bodyPr vert="horz" wrap="square" lIns="0" tIns="0" rIns="0" bIns="0" rtlCol="0">
            <a:spAutoFit/>
          </a:bodyPr>
          <a:lstStyle/>
          <a:p>
            <a:pPr marL="12700" algn="ctr">
              <a:lnSpc>
                <a:spcPct val="100000"/>
              </a:lnSpc>
            </a:pPr>
            <a:r>
              <a:rPr sz="2800" spc="-5" dirty="0">
                <a:solidFill>
                  <a:schemeClr val="tx2"/>
                </a:solidFill>
              </a:rPr>
              <a:t>Exhibit </a:t>
            </a:r>
            <a:r>
              <a:rPr sz="2800" dirty="0">
                <a:solidFill>
                  <a:schemeClr val="tx2"/>
                </a:solidFill>
              </a:rPr>
              <a:t>8: </a:t>
            </a:r>
            <a:r>
              <a:rPr sz="2800" spc="-15" dirty="0"/>
              <a:t>Performance </a:t>
            </a:r>
            <a:r>
              <a:rPr sz="2800" spc="-5" dirty="0"/>
              <a:t>on </a:t>
            </a:r>
            <a:r>
              <a:rPr sz="2800" spc="-5" dirty="0" smtClean="0"/>
              <a:t/>
            </a:r>
            <a:br>
              <a:rPr sz="2800" spc="-5" dirty="0" smtClean="0"/>
            </a:br>
            <a:r>
              <a:rPr sz="2800" spc="-15" dirty="0" smtClean="0"/>
              <a:t>Cost</a:t>
            </a:r>
            <a:r>
              <a:rPr sz="2800" spc="-80" dirty="0" smtClean="0"/>
              <a:t> </a:t>
            </a:r>
            <a:r>
              <a:rPr sz="2800" spc="-10" dirty="0"/>
              <a:t>Measures</a:t>
            </a:r>
            <a:endParaRPr sz="2800" dirty="0"/>
          </a:p>
        </p:txBody>
      </p:sp>
      <p:sp>
        <p:nvSpPr>
          <p:cNvPr id="7" name="object 7" descr="Exhibit 8" title="Exhibit 8"/>
          <p:cNvSpPr/>
          <p:nvPr/>
        </p:nvSpPr>
        <p:spPr>
          <a:xfrm>
            <a:off x="2971800" y="4239768"/>
            <a:ext cx="6019800" cy="2313432"/>
          </a:xfrm>
          <a:prstGeom prst="rect">
            <a:avLst/>
          </a:prstGeom>
          <a:blipFill>
            <a:blip r:embed="rId2" cstate="print"/>
            <a:stretch>
              <a:fillRect/>
            </a:stretch>
          </a:blipFill>
        </p:spPr>
        <p:txBody>
          <a:bodyPr wrap="square" lIns="0" tIns="0" rIns="0" bIns="0" rtlCol="0"/>
          <a:lstStyle/>
          <a:p>
            <a:endParaRPr dirty="0"/>
          </a:p>
        </p:txBody>
      </p:sp>
      <p:sp>
        <p:nvSpPr>
          <p:cNvPr id="10" name="Slide Number Placeholder 9"/>
          <p:cNvSpPr>
            <a:spLocks noGrp="1"/>
          </p:cNvSpPr>
          <p:nvPr>
            <p:ph type="sldNum" sz="quarter" idx="12"/>
          </p:nvPr>
        </p:nvSpPr>
        <p:spPr/>
        <p:txBody>
          <a:bodyPr/>
          <a:lstStyle/>
          <a:p>
            <a:fld id="{D1C21D90-E30A-44C7-B3A2-0BEA25CF7802}" type="slidenum">
              <a:rPr lang="en-US" smtClean="0"/>
              <a:t>23</a:t>
            </a:fld>
            <a:endParaRPr lang="en-US" dirty="0"/>
          </a:p>
        </p:txBody>
      </p:sp>
    </p:spTree>
    <p:extLst>
      <p:ext uri="{BB962C8B-B14F-4D97-AF65-F5344CB8AC3E}">
        <p14:creationId xmlns:p14="http://schemas.microsoft.com/office/powerpoint/2010/main" val="4124187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35940" y="1695958"/>
            <a:ext cx="8180070" cy="1354217"/>
          </a:xfrm>
          <a:prstGeom prst="rect">
            <a:avLst/>
          </a:prstGeom>
        </p:spPr>
        <p:txBody>
          <a:bodyPr vert="horz" wrap="square" lIns="0" tIns="0" rIns="0" bIns="0" rtlCol="0">
            <a:spAutoFit/>
          </a:bodyPr>
          <a:lstStyle/>
          <a:p>
            <a:pPr marL="12700" marR="5080">
              <a:lnSpc>
                <a:spcPct val="100000"/>
              </a:lnSpc>
            </a:pPr>
            <a:r>
              <a:rPr sz="2200" spc="-5" dirty="0">
                <a:solidFill>
                  <a:schemeClr val="tx2"/>
                </a:solidFill>
                <a:latin typeface="+mj-lt"/>
                <a:cs typeface="Constantia"/>
              </a:rPr>
              <a:t>The dollar </a:t>
            </a:r>
            <a:r>
              <a:rPr sz="2200" spc="-10" dirty="0">
                <a:solidFill>
                  <a:schemeClr val="tx2"/>
                </a:solidFill>
                <a:latin typeface="+mj-lt"/>
                <a:cs typeface="Constantia"/>
              </a:rPr>
              <a:t>difference, </a:t>
            </a:r>
            <a:r>
              <a:rPr sz="2200" spc="-15" dirty="0">
                <a:solidFill>
                  <a:schemeClr val="tx2"/>
                </a:solidFill>
                <a:latin typeface="+mj-lt"/>
                <a:cs typeface="Constantia"/>
              </a:rPr>
              <a:t>by </a:t>
            </a:r>
            <a:r>
              <a:rPr sz="2200" spc="-10" dirty="0">
                <a:solidFill>
                  <a:schemeClr val="tx2"/>
                </a:solidFill>
                <a:latin typeface="+mj-lt"/>
                <a:cs typeface="Constantia"/>
              </a:rPr>
              <a:t>category </a:t>
            </a:r>
            <a:r>
              <a:rPr sz="2200" dirty="0">
                <a:solidFill>
                  <a:schemeClr val="tx2"/>
                </a:solidFill>
                <a:latin typeface="+mj-lt"/>
                <a:cs typeface="Constantia"/>
              </a:rPr>
              <a:t>of </a:t>
            </a:r>
            <a:r>
              <a:rPr sz="2200" spc="-5" dirty="0">
                <a:solidFill>
                  <a:schemeClr val="tx2"/>
                </a:solidFill>
                <a:latin typeface="+mj-lt"/>
                <a:cs typeface="Constantia"/>
              </a:rPr>
              <a:t>service, </a:t>
            </a:r>
            <a:r>
              <a:rPr sz="2200" spc="-10" dirty="0">
                <a:solidFill>
                  <a:schemeClr val="tx2"/>
                </a:solidFill>
                <a:latin typeface="+mj-lt"/>
                <a:cs typeface="Constantia"/>
              </a:rPr>
              <a:t>between </a:t>
            </a:r>
            <a:r>
              <a:rPr sz="2200" spc="-15" dirty="0">
                <a:solidFill>
                  <a:schemeClr val="tx2"/>
                </a:solidFill>
                <a:latin typeface="+mj-lt"/>
                <a:cs typeface="Constantia"/>
              </a:rPr>
              <a:t>your </a:t>
            </a:r>
            <a:r>
              <a:rPr sz="2200" spc="-25" dirty="0">
                <a:solidFill>
                  <a:schemeClr val="tx2"/>
                </a:solidFill>
                <a:latin typeface="+mj-lt"/>
                <a:cs typeface="Constantia"/>
              </a:rPr>
              <a:t>TIN’s  </a:t>
            </a:r>
            <a:r>
              <a:rPr sz="2200" spc="-15" dirty="0">
                <a:solidFill>
                  <a:schemeClr val="tx2"/>
                </a:solidFill>
                <a:latin typeface="+mj-lt"/>
                <a:cs typeface="Constantia"/>
              </a:rPr>
              <a:t>costs </a:t>
            </a:r>
            <a:r>
              <a:rPr sz="2200" spc="-5" dirty="0">
                <a:solidFill>
                  <a:schemeClr val="tx2"/>
                </a:solidFill>
                <a:latin typeface="+mj-lt"/>
                <a:cs typeface="Constantia"/>
              </a:rPr>
              <a:t>and the mean </a:t>
            </a:r>
            <a:r>
              <a:rPr sz="2200" spc="-15" dirty="0">
                <a:solidFill>
                  <a:schemeClr val="tx2"/>
                </a:solidFill>
                <a:latin typeface="+mj-lt"/>
                <a:cs typeface="Constantia"/>
              </a:rPr>
              <a:t>costs </a:t>
            </a:r>
            <a:r>
              <a:rPr sz="2200" spc="-5" dirty="0">
                <a:solidFill>
                  <a:schemeClr val="tx2"/>
                </a:solidFill>
                <a:latin typeface="+mj-lt"/>
                <a:cs typeface="Constantia"/>
              </a:rPr>
              <a:t>among </a:t>
            </a:r>
            <a:r>
              <a:rPr sz="2200" spc="-10" dirty="0">
                <a:solidFill>
                  <a:schemeClr val="tx2"/>
                </a:solidFill>
                <a:latin typeface="+mj-lt"/>
                <a:cs typeface="Constantia"/>
              </a:rPr>
              <a:t>TINs </a:t>
            </a:r>
            <a:r>
              <a:rPr sz="2200" spc="-5" dirty="0">
                <a:solidFill>
                  <a:schemeClr val="tx2"/>
                </a:solidFill>
                <a:latin typeface="+mj-lt"/>
                <a:cs typeface="Constantia"/>
              </a:rPr>
              <a:t>with at least </a:t>
            </a:r>
            <a:r>
              <a:rPr sz="2200" spc="-15" dirty="0">
                <a:solidFill>
                  <a:schemeClr val="tx2"/>
                </a:solidFill>
                <a:latin typeface="+mj-lt"/>
                <a:cs typeface="Constantia"/>
              </a:rPr>
              <a:t>125 </a:t>
            </a:r>
            <a:r>
              <a:rPr sz="2200" spc="-5" dirty="0">
                <a:solidFill>
                  <a:schemeClr val="tx2"/>
                </a:solidFill>
                <a:latin typeface="+mj-lt"/>
                <a:cs typeface="Constantia"/>
              </a:rPr>
              <a:t>eligible  episodes</a:t>
            </a:r>
            <a:r>
              <a:rPr sz="2200" spc="-105" dirty="0">
                <a:solidFill>
                  <a:schemeClr val="tx2"/>
                </a:solidFill>
                <a:latin typeface="+mj-lt"/>
                <a:cs typeface="Constantia"/>
              </a:rPr>
              <a:t> </a:t>
            </a:r>
            <a:r>
              <a:rPr sz="2200" spc="-5" dirty="0">
                <a:solidFill>
                  <a:schemeClr val="tx2"/>
                </a:solidFill>
                <a:latin typeface="+mj-lt"/>
                <a:cs typeface="Constantia"/>
              </a:rPr>
              <a:t>of</a:t>
            </a:r>
            <a:r>
              <a:rPr sz="2200" spc="-15" dirty="0">
                <a:solidFill>
                  <a:schemeClr val="tx2"/>
                </a:solidFill>
                <a:latin typeface="+mj-lt"/>
                <a:cs typeface="Constantia"/>
              </a:rPr>
              <a:t> care</a:t>
            </a:r>
            <a:r>
              <a:rPr sz="2200" spc="-70" dirty="0">
                <a:solidFill>
                  <a:schemeClr val="tx2"/>
                </a:solidFill>
                <a:latin typeface="+mj-lt"/>
                <a:cs typeface="Constantia"/>
              </a:rPr>
              <a:t> </a:t>
            </a:r>
            <a:r>
              <a:rPr sz="2200" spc="-5" dirty="0">
                <a:solidFill>
                  <a:schemeClr val="tx2"/>
                </a:solidFill>
                <a:latin typeface="+mj-lt"/>
                <a:cs typeface="Constantia"/>
              </a:rPr>
              <a:t>for</a:t>
            </a:r>
            <a:r>
              <a:rPr sz="2200" spc="-110" dirty="0">
                <a:solidFill>
                  <a:schemeClr val="tx2"/>
                </a:solidFill>
                <a:latin typeface="+mj-lt"/>
                <a:cs typeface="Constantia"/>
              </a:rPr>
              <a:t> </a:t>
            </a:r>
            <a:r>
              <a:rPr sz="2200" spc="-5" dirty="0">
                <a:solidFill>
                  <a:schemeClr val="tx2"/>
                </a:solidFill>
                <a:latin typeface="+mj-lt"/>
                <a:cs typeface="Constantia"/>
              </a:rPr>
              <a:t>the</a:t>
            </a:r>
            <a:r>
              <a:rPr sz="2200" spc="-70" dirty="0">
                <a:solidFill>
                  <a:schemeClr val="tx2"/>
                </a:solidFill>
                <a:latin typeface="+mj-lt"/>
                <a:cs typeface="Constantia"/>
              </a:rPr>
              <a:t> </a:t>
            </a:r>
            <a:r>
              <a:rPr sz="2200" spc="-15" dirty="0">
                <a:solidFill>
                  <a:schemeClr val="tx2"/>
                </a:solidFill>
                <a:latin typeface="+mj-lt"/>
                <a:cs typeface="Constantia"/>
              </a:rPr>
              <a:t>Medicare</a:t>
            </a:r>
            <a:r>
              <a:rPr sz="2200" spc="-60" dirty="0">
                <a:solidFill>
                  <a:schemeClr val="tx2"/>
                </a:solidFill>
                <a:latin typeface="+mj-lt"/>
                <a:cs typeface="Constantia"/>
              </a:rPr>
              <a:t> </a:t>
            </a:r>
            <a:r>
              <a:rPr sz="2200" spc="-5" dirty="0">
                <a:solidFill>
                  <a:schemeClr val="tx2"/>
                </a:solidFill>
                <a:latin typeface="+mj-lt"/>
                <a:cs typeface="Constantia"/>
              </a:rPr>
              <a:t>Spending</a:t>
            </a:r>
            <a:r>
              <a:rPr sz="2200" spc="-50" dirty="0">
                <a:solidFill>
                  <a:schemeClr val="tx2"/>
                </a:solidFill>
                <a:latin typeface="+mj-lt"/>
                <a:cs typeface="Constantia"/>
              </a:rPr>
              <a:t> </a:t>
            </a:r>
            <a:r>
              <a:rPr sz="2200" spc="-5" dirty="0">
                <a:solidFill>
                  <a:schemeClr val="tx2"/>
                </a:solidFill>
                <a:latin typeface="+mj-lt"/>
                <a:cs typeface="Constantia"/>
              </a:rPr>
              <a:t>per</a:t>
            </a:r>
            <a:r>
              <a:rPr sz="2200" spc="-90" dirty="0">
                <a:solidFill>
                  <a:schemeClr val="tx2"/>
                </a:solidFill>
                <a:latin typeface="+mj-lt"/>
                <a:cs typeface="Constantia"/>
              </a:rPr>
              <a:t> </a:t>
            </a:r>
            <a:r>
              <a:rPr sz="2200" dirty="0">
                <a:solidFill>
                  <a:schemeClr val="tx2"/>
                </a:solidFill>
                <a:latin typeface="+mj-lt"/>
                <a:cs typeface="Constantia"/>
              </a:rPr>
              <a:t>Beneficiary</a:t>
            </a:r>
            <a:r>
              <a:rPr sz="2200" spc="-75" dirty="0">
                <a:solidFill>
                  <a:schemeClr val="tx2"/>
                </a:solidFill>
                <a:latin typeface="+mj-lt"/>
                <a:cs typeface="Constantia"/>
              </a:rPr>
              <a:t> </a:t>
            </a:r>
            <a:r>
              <a:rPr sz="2200" spc="-10" dirty="0">
                <a:solidFill>
                  <a:schemeClr val="tx2"/>
                </a:solidFill>
                <a:latin typeface="+mj-lt"/>
                <a:cs typeface="Constantia"/>
              </a:rPr>
              <a:t>measure.</a:t>
            </a:r>
            <a:endParaRPr sz="2200" dirty="0">
              <a:solidFill>
                <a:schemeClr val="tx2"/>
              </a:solidFill>
              <a:latin typeface="+mj-lt"/>
              <a:cs typeface="Constantia"/>
            </a:endParaRPr>
          </a:p>
        </p:txBody>
      </p:sp>
      <p:sp>
        <p:nvSpPr>
          <p:cNvPr id="6" name="object 6"/>
          <p:cNvSpPr txBox="1">
            <a:spLocks noGrp="1"/>
          </p:cNvSpPr>
          <p:nvPr>
            <p:ph type="title"/>
          </p:nvPr>
        </p:nvSpPr>
        <p:spPr>
          <a:xfrm>
            <a:off x="2209800" y="199807"/>
            <a:ext cx="6477000" cy="1292662"/>
          </a:xfrm>
          <a:prstGeom prst="rect">
            <a:avLst/>
          </a:prstGeom>
        </p:spPr>
        <p:txBody>
          <a:bodyPr vert="horz" wrap="square" lIns="0" tIns="0" rIns="0" bIns="0" rtlCol="0">
            <a:spAutoFit/>
          </a:bodyPr>
          <a:lstStyle/>
          <a:p>
            <a:pPr marL="12700" algn="ctr"/>
            <a:r>
              <a:rPr sz="2800" spc="-5" dirty="0">
                <a:solidFill>
                  <a:schemeClr val="tx2"/>
                </a:solidFill>
              </a:rPr>
              <a:t>Exhibit </a:t>
            </a:r>
            <a:r>
              <a:rPr sz="2800" dirty="0">
                <a:solidFill>
                  <a:schemeClr val="tx2"/>
                </a:solidFill>
              </a:rPr>
              <a:t>10: </a:t>
            </a:r>
            <a:r>
              <a:rPr sz="2800" spc="-30" dirty="0"/>
              <a:t>Per </a:t>
            </a:r>
            <a:r>
              <a:rPr sz="2800" spc="-10" dirty="0"/>
              <a:t>Capita </a:t>
            </a:r>
            <a:r>
              <a:rPr sz="2800" spc="-5" dirty="0"/>
              <a:t>&amp; </a:t>
            </a:r>
            <a:r>
              <a:rPr sz="2800" spc="-30" dirty="0"/>
              <a:t>Per</a:t>
            </a:r>
            <a:r>
              <a:rPr sz="2800" dirty="0"/>
              <a:t> </a:t>
            </a:r>
            <a:r>
              <a:rPr sz="2800" spc="-5" dirty="0" smtClean="0"/>
              <a:t>Episode</a:t>
            </a:r>
            <a:br>
              <a:rPr sz="2800" spc="-5" dirty="0" smtClean="0"/>
            </a:br>
            <a:r>
              <a:rPr lang="en-US" sz="2800" spc="-5" dirty="0"/>
              <a:t/>
            </a:r>
            <a:br>
              <a:rPr lang="en-US" sz="2800" spc="-5" dirty="0"/>
            </a:br>
            <a:r>
              <a:rPr lang="en-US" sz="2800" spc="-15" dirty="0">
                <a:solidFill>
                  <a:srgbClr val="F0CC01"/>
                </a:solidFill>
                <a:latin typeface="Calibri"/>
                <a:cs typeface="Calibri"/>
              </a:rPr>
              <a:t>Costs </a:t>
            </a:r>
            <a:r>
              <a:rPr lang="en-US" sz="2800" spc="-5" dirty="0">
                <a:solidFill>
                  <a:srgbClr val="F0CC01"/>
                </a:solidFill>
                <a:latin typeface="Calibri"/>
                <a:cs typeface="Calibri"/>
              </a:rPr>
              <a:t>of </a:t>
            </a:r>
            <a:r>
              <a:rPr lang="en-US" sz="2800" spc="-25" dirty="0">
                <a:solidFill>
                  <a:srgbClr val="F0CC01"/>
                </a:solidFill>
                <a:latin typeface="Calibri"/>
                <a:cs typeface="Calibri"/>
              </a:rPr>
              <a:t>Care for </a:t>
            </a:r>
            <a:r>
              <a:rPr lang="en-US" sz="2800" spc="-5" dirty="0">
                <a:solidFill>
                  <a:srgbClr val="F0CC01"/>
                </a:solidFill>
                <a:latin typeface="Calibri"/>
                <a:cs typeface="Calibri"/>
              </a:rPr>
              <a:t>Specific</a:t>
            </a:r>
            <a:r>
              <a:rPr lang="en-US" sz="2800" spc="25" dirty="0">
                <a:solidFill>
                  <a:srgbClr val="F0CC01"/>
                </a:solidFill>
                <a:latin typeface="Calibri"/>
                <a:cs typeface="Calibri"/>
              </a:rPr>
              <a:t> </a:t>
            </a:r>
            <a:r>
              <a:rPr lang="en-US" sz="2800" dirty="0" smtClean="0">
                <a:solidFill>
                  <a:srgbClr val="F0CC01"/>
                </a:solidFill>
                <a:latin typeface="Calibri"/>
                <a:cs typeface="Calibri"/>
              </a:rPr>
              <a:t>Services</a:t>
            </a:r>
            <a:endParaRPr sz="2800" dirty="0"/>
          </a:p>
        </p:txBody>
      </p:sp>
      <p:sp>
        <p:nvSpPr>
          <p:cNvPr id="8" name="object 8" descr="Exhibit 10" title="Exhibit 10"/>
          <p:cNvSpPr/>
          <p:nvPr/>
        </p:nvSpPr>
        <p:spPr>
          <a:xfrm>
            <a:off x="304799" y="3200400"/>
            <a:ext cx="8680703" cy="3216662"/>
          </a:xfrm>
          <a:prstGeom prst="rect">
            <a:avLst/>
          </a:prstGeom>
          <a:blipFill>
            <a:blip r:embed="rId2" cstate="print"/>
            <a:stretch>
              <a:fillRect/>
            </a:stretch>
          </a:blipFill>
        </p:spPr>
        <p:txBody>
          <a:bodyPr wrap="square" lIns="0" tIns="0" rIns="0" bIns="0" rtlCol="0"/>
          <a:lstStyle/>
          <a:p>
            <a:endParaRPr dirty="0"/>
          </a:p>
        </p:txBody>
      </p:sp>
      <p:sp>
        <p:nvSpPr>
          <p:cNvPr id="9" name="Slide Number Placeholder 8"/>
          <p:cNvSpPr>
            <a:spLocks noGrp="1"/>
          </p:cNvSpPr>
          <p:nvPr>
            <p:ph type="sldNum" sz="quarter" idx="12"/>
          </p:nvPr>
        </p:nvSpPr>
        <p:spPr/>
        <p:txBody>
          <a:bodyPr/>
          <a:lstStyle/>
          <a:p>
            <a:fld id="{D1C21D90-E30A-44C7-B3A2-0BEA25CF7802}" type="slidenum">
              <a:rPr lang="en-US" smtClean="0"/>
              <a:t>24</a:t>
            </a:fld>
            <a:endParaRPr lang="en-US" dirty="0"/>
          </a:p>
        </p:txBody>
      </p:sp>
    </p:spTree>
    <p:extLst>
      <p:ext uri="{BB962C8B-B14F-4D97-AF65-F5344CB8AC3E}">
        <p14:creationId xmlns:p14="http://schemas.microsoft.com/office/powerpoint/2010/main" val="1697425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It Help </a:t>
            </a:r>
            <a:r>
              <a:rPr lang="en-US" dirty="0"/>
              <a:t>M</a:t>
            </a:r>
            <a:r>
              <a:rPr lang="en-US" dirty="0" smtClean="0"/>
              <a:t>e?</a:t>
            </a:r>
            <a:endParaRPr lang="en-US" dirty="0"/>
          </a:p>
        </p:txBody>
      </p:sp>
      <p:sp>
        <p:nvSpPr>
          <p:cNvPr id="3" name="Content Placeholder 2"/>
          <p:cNvSpPr>
            <a:spLocks noGrp="1"/>
          </p:cNvSpPr>
          <p:nvPr>
            <p:ph idx="1"/>
          </p:nvPr>
        </p:nvSpPr>
        <p:spPr/>
        <p:txBody>
          <a:bodyPr/>
          <a:lstStyle/>
          <a:p>
            <a:r>
              <a:rPr lang="en-US" dirty="0" smtClean="0"/>
              <a:t>Look at trending to better plan support and care coordination </a:t>
            </a:r>
          </a:p>
          <a:p>
            <a:r>
              <a:rPr lang="en-US" dirty="0" smtClean="0"/>
              <a:t>See providers outside of your TIN contributing to cost and quality of your attributed beneficiaries</a:t>
            </a:r>
          </a:p>
          <a:p>
            <a:r>
              <a:rPr lang="en-US" dirty="0" smtClean="0"/>
              <a:t>Implement QI strategies to support high-risk groups</a:t>
            </a:r>
          </a:p>
          <a:p>
            <a:pPr lvl="1"/>
            <a:r>
              <a:rPr lang="en-US" dirty="0" smtClean="0"/>
              <a:t>DSME Classes for patients with Diabetes (20 – 23% of readmissions)</a:t>
            </a:r>
          </a:p>
          <a:p>
            <a:r>
              <a:rPr lang="en-US" dirty="0" smtClean="0"/>
              <a:t>Prep for MIPS and APMS</a:t>
            </a:r>
          </a:p>
          <a:p>
            <a:pPr lvl="1"/>
            <a:r>
              <a:rPr lang="en-US" dirty="0" smtClean="0"/>
              <a:t>Care </a:t>
            </a:r>
            <a:r>
              <a:rPr lang="en-US" dirty="0"/>
              <a:t>episode groups and patient condition groups to measure resource use </a:t>
            </a:r>
            <a:endParaRPr lang="en-US" dirty="0" smtClean="0"/>
          </a:p>
          <a:p>
            <a:pPr lvl="2"/>
            <a:endParaRPr lang="en-US" dirty="0" smtClean="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11/21/2016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25</a:t>
            </a:fld>
            <a:endParaRPr lang="en-US">
              <a:solidFill>
                <a:srgbClr val="828A8F"/>
              </a:solidFill>
            </a:endParaRPr>
          </a:p>
        </p:txBody>
      </p:sp>
    </p:spTree>
    <p:extLst>
      <p:ext uri="{BB962C8B-B14F-4D97-AF65-F5344CB8AC3E}">
        <p14:creationId xmlns:p14="http://schemas.microsoft.com/office/powerpoint/2010/main" val="222573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dirty="0"/>
              <a:t>MIPS Program</a:t>
            </a:r>
          </a:p>
        </p:txBody>
      </p:sp>
      <p:sp>
        <p:nvSpPr>
          <p:cNvPr id="6" name="Content Placeholder 5"/>
          <p:cNvSpPr>
            <a:spLocks noGrp="1"/>
          </p:cNvSpPr>
          <p:nvPr>
            <p:ph sz="half" idx="2"/>
          </p:nvPr>
        </p:nvSpPr>
        <p:spPr>
          <a:xfrm>
            <a:off x="4343400" y="1600200"/>
            <a:ext cx="4343400" cy="4572000"/>
          </a:xfrm>
        </p:spPr>
        <p:txBody>
          <a:bodyPr>
            <a:normAutofit/>
          </a:bodyPr>
          <a:lstStyle/>
          <a:p>
            <a:pPr marL="0" indent="0" algn="ctr">
              <a:buNone/>
            </a:pPr>
            <a:r>
              <a:rPr lang="en-US" b="1" dirty="0" smtClean="0"/>
              <a:t>2017 is a “transitional year”</a:t>
            </a:r>
          </a:p>
          <a:p>
            <a:pPr marL="514350" lvl="1" indent="-400050">
              <a:spcBef>
                <a:spcPts val="0"/>
              </a:spcBef>
              <a:spcAft>
                <a:spcPts val="1800"/>
              </a:spcAft>
              <a:buClr>
                <a:schemeClr val="accent5"/>
              </a:buClr>
              <a:buFont typeface="Wingdings" panose="05000000000000000000" pitchFamily="2" charset="2"/>
              <a:buChar char="q"/>
            </a:pPr>
            <a:r>
              <a:rPr lang="en-US" dirty="0" smtClean="0"/>
              <a:t>Clinicians will be required to report on three of the four performance categories</a:t>
            </a:r>
          </a:p>
          <a:p>
            <a:pPr marL="914400" lvl="2">
              <a:spcBef>
                <a:spcPts val="0"/>
              </a:spcBef>
              <a:spcAft>
                <a:spcPts val="1800"/>
              </a:spcAft>
            </a:pPr>
            <a:r>
              <a:rPr lang="en-US" dirty="0" smtClean="0"/>
              <a:t>Quality</a:t>
            </a:r>
          </a:p>
          <a:p>
            <a:pPr marL="914400" lvl="2">
              <a:spcBef>
                <a:spcPts val="0"/>
              </a:spcBef>
              <a:spcAft>
                <a:spcPts val="1800"/>
              </a:spcAft>
            </a:pPr>
            <a:r>
              <a:rPr lang="en-US" dirty="0" smtClean="0"/>
              <a:t>Advancing care information</a:t>
            </a:r>
          </a:p>
          <a:p>
            <a:pPr marL="914400" lvl="2">
              <a:spcBef>
                <a:spcPts val="0"/>
              </a:spcBef>
              <a:spcAft>
                <a:spcPts val="1800"/>
              </a:spcAft>
            </a:pPr>
            <a:r>
              <a:rPr lang="en-US" dirty="0" smtClean="0"/>
              <a:t>Improvement activities</a:t>
            </a:r>
          </a:p>
          <a:p>
            <a:pPr marL="914400" lvl="2">
              <a:spcBef>
                <a:spcPts val="0"/>
              </a:spcBef>
              <a:spcAft>
                <a:spcPts val="1800"/>
              </a:spcAft>
            </a:pPr>
            <a:r>
              <a:rPr lang="en-US" dirty="0" smtClean="0"/>
              <a:t>Cost will be scored at 0% for 2017</a:t>
            </a:r>
            <a:endParaRPr lang="en-US" dirty="0"/>
          </a:p>
        </p:txBody>
      </p:sp>
      <p:sp>
        <p:nvSpPr>
          <p:cNvPr id="3" name="Date Placeholder 2"/>
          <p:cNvSpPr>
            <a:spLocks noGrp="1"/>
          </p:cNvSpPr>
          <p:nvPr>
            <p:ph type="dt" sz="half" idx="10"/>
          </p:nvPr>
        </p:nvSpPr>
        <p:spPr/>
        <p:txBody>
          <a:bodyPr/>
          <a:lstStyle/>
          <a:p>
            <a:fld id="{6ADF0BFE-0E2F-47DC-943A-DE6708143605}" type="datetime1">
              <a:rPr lang="en-US" smtClean="0"/>
              <a:pPr/>
              <a:t>11/21/2016</a:t>
            </a:fld>
            <a:endParaRPr lang="en-US" dirty="0"/>
          </a:p>
        </p:txBody>
      </p:sp>
      <p:sp>
        <p:nvSpPr>
          <p:cNvPr id="4" name="Slide Number Placeholder 3"/>
          <p:cNvSpPr>
            <a:spLocks noGrp="1"/>
          </p:cNvSpPr>
          <p:nvPr>
            <p:ph type="sldNum" sz="quarter" idx="12"/>
          </p:nvPr>
        </p:nvSpPr>
        <p:spPr/>
        <p:txBody>
          <a:bodyPr/>
          <a:lstStyle/>
          <a:p>
            <a:fld id="{70EE4D32-198B-44B6-99A2-1D7E5D0EF38D}" type="slidenum">
              <a:rPr lang="en-US" smtClean="0"/>
              <a:pPr/>
              <a:t>26</a:t>
            </a:fld>
            <a:endParaRPr lang="en-US" dirty="0"/>
          </a:p>
        </p:txBody>
      </p:sp>
      <p:pic>
        <p:nvPicPr>
          <p:cNvPr id="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1000" y="1511999"/>
            <a:ext cx="3515202" cy="4748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416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descr="Two options to demonstrate value" title="Two options to demonstrate value"/>
          <p:cNvSpPr/>
          <p:nvPr/>
        </p:nvSpPr>
        <p:spPr>
          <a:xfrm>
            <a:off x="0" y="1898903"/>
            <a:ext cx="9144000" cy="2016251"/>
          </a:xfrm>
          <a:custGeom>
            <a:avLst/>
            <a:gdLst/>
            <a:ahLst/>
            <a:cxnLst/>
            <a:rect l="l" t="t" r="r" b="b"/>
            <a:pathLst>
              <a:path w="9144000" h="1734820">
                <a:moveTo>
                  <a:pt x="0" y="1734312"/>
                </a:moveTo>
                <a:lnTo>
                  <a:pt x="9144000" y="1734312"/>
                </a:lnTo>
                <a:lnTo>
                  <a:pt x="9144000" y="0"/>
                </a:lnTo>
                <a:lnTo>
                  <a:pt x="0" y="0"/>
                </a:lnTo>
                <a:lnTo>
                  <a:pt x="0" y="1734312"/>
                </a:lnTo>
                <a:close/>
              </a:path>
            </a:pathLst>
          </a:custGeom>
          <a:solidFill>
            <a:srgbClr val="DBDBDB"/>
          </a:solidFill>
        </p:spPr>
        <p:txBody>
          <a:bodyPr wrap="square" lIns="0" tIns="0" rIns="0" bIns="0" rtlCol="0"/>
          <a:lstStyle/>
          <a:p>
            <a:endParaRPr kern="0" dirty="0"/>
          </a:p>
        </p:txBody>
      </p:sp>
      <p:sp>
        <p:nvSpPr>
          <p:cNvPr id="9" name="object 9"/>
          <p:cNvSpPr txBox="1">
            <a:spLocks noGrp="1"/>
          </p:cNvSpPr>
          <p:nvPr>
            <p:ph type="title"/>
          </p:nvPr>
        </p:nvSpPr>
        <p:spPr>
          <a:xfrm>
            <a:off x="2209800" y="261362"/>
            <a:ext cx="6477000" cy="1169551"/>
          </a:xfrm>
          <a:prstGeom prst="rect">
            <a:avLst/>
          </a:prstGeom>
        </p:spPr>
        <p:txBody>
          <a:bodyPr vert="horz" wrap="square" lIns="0" tIns="0" rIns="0" bIns="0" rtlCol="0">
            <a:spAutoFit/>
          </a:bodyPr>
          <a:lstStyle/>
          <a:p>
            <a:pPr marL="12700" algn="ctr"/>
            <a:r>
              <a:rPr lang="en-US" dirty="0"/>
              <a:t>Two Options to </a:t>
            </a:r>
            <a:br>
              <a:rPr lang="en-US" dirty="0"/>
            </a:br>
            <a:r>
              <a:rPr lang="en-US" dirty="0" smtClean="0"/>
              <a:t>Demonstrate</a:t>
            </a:r>
            <a:endParaRPr lang="en-US" dirty="0"/>
          </a:p>
        </p:txBody>
      </p:sp>
      <p:sp>
        <p:nvSpPr>
          <p:cNvPr id="10" name="object 10" descr="Two options to demonstrate value" title="Two options to demonstrate value"/>
          <p:cNvSpPr txBox="1"/>
          <p:nvPr/>
        </p:nvSpPr>
        <p:spPr>
          <a:xfrm>
            <a:off x="344830" y="6621373"/>
            <a:ext cx="6408420" cy="169277"/>
          </a:xfrm>
          <a:prstGeom prst="rect">
            <a:avLst/>
          </a:prstGeom>
        </p:spPr>
        <p:txBody>
          <a:bodyPr vert="horz" wrap="square" lIns="0" tIns="0" rIns="0" bIns="0" rtlCol="0">
            <a:spAutoFit/>
          </a:bodyPr>
          <a:lstStyle/>
          <a:p>
            <a:pPr marL="12700">
              <a:lnSpc>
                <a:spcPct val="100000"/>
              </a:lnSpc>
            </a:pPr>
            <a:r>
              <a:rPr sz="1100" spc="-70" dirty="0">
                <a:solidFill>
                  <a:srgbClr val="A4A6A4"/>
                </a:solidFill>
                <a:latin typeface="Verdana"/>
                <a:cs typeface="Verdana"/>
              </a:rPr>
              <a:t>SOURCE:</a:t>
            </a:r>
            <a:r>
              <a:rPr sz="1100" spc="-105" dirty="0">
                <a:solidFill>
                  <a:srgbClr val="A4A6A4"/>
                </a:solidFill>
                <a:latin typeface="Verdana"/>
                <a:cs typeface="Verdana"/>
              </a:rPr>
              <a:t> </a:t>
            </a:r>
            <a:r>
              <a:rPr sz="1100" i="1" spc="-60" dirty="0">
                <a:solidFill>
                  <a:srgbClr val="A4A6A4"/>
                </a:solidFill>
                <a:latin typeface="Verdana"/>
                <a:cs typeface="Verdana"/>
              </a:rPr>
              <a:t>The</a:t>
            </a:r>
            <a:r>
              <a:rPr sz="1100" i="1" spc="-100" dirty="0">
                <a:solidFill>
                  <a:srgbClr val="A4A6A4"/>
                </a:solidFill>
                <a:latin typeface="Verdana"/>
                <a:cs typeface="Verdana"/>
              </a:rPr>
              <a:t> </a:t>
            </a:r>
            <a:r>
              <a:rPr sz="1100" i="1" spc="35" dirty="0">
                <a:solidFill>
                  <a:srgbClr val="A4A6A4"/>
                </a:solidFill>
                <a:latin typeface="Verdana"/>
                <a:cs typeface="Verdana"/>
              </a:rPr>
              <a:t>Medicare</a:t>
            </a:r>
            <a:r>
              <a:rPr sz="1100" i="1" spc="-135" dirty="0">
                <a:solidFill>
                  <a:srgbClr val="A4A6A4"/>
                </a:solidFill>
                <a:latin typeface="Verdana"/>
                <a:cs typeface="Verdana"/>
              </a:rPr>
              <a:t> </a:t>
            </a:r>
            <a:r>
              <a:rPr sz="1100" i="1" spc="20" dirty="0">
                <a:solidFill>
                  <a:srgbClr val="A4A6A4"/>
                </a:solidFill>
                <a:latin typeface="Verdana"/>
                <a:cs typeface="Verdana"/>
              </a:rPr>
              <a:t>Access</a:t>
            </a:r>
            <a:r>
              <a:rPr sz="1100" i="1" spc="-125" dirty="0">
                <a:solidFill>
                  <a:srgbClr val="A4A6A4"/>
                </a:solidFill>
                <a:latin typeface="Verdana"/>
                <a:cs typeface="Verdana"/>
              </a:rPr>
              <a:t> </a:t>
            </a:r>
            <a:r>
              <a:rPr sz="1100" i="1" spc="40" dirty="0">
                <a:solidFill>
                  <a:srgbClr val="A4A6A4"/>
                </a:solidFill>
                <a:latin typeface="Verdana"/>
                <a:cs typeface="Verdana"/>
              </a:rPr>
              <a:t>and</a:t>
            </a:r>
            <a:r>
              <a:rPr sz="1100" i="1" spc="-100" dirty="0">
                <a:solidFill>
                  <a:srgbClr val="A4A6A4"/>
                </a:solidFill>
                <a:latin typeface="Verdana"/>
                <a:cs typeface="Verdana"/>
              </a:rPr>
              <a:t> </a:t>
            </a:r>
            <a:r>
              <a:rPr sz="1100" i="1" spc="-45" dirty="0">
                <a:solidFill>
                  <a:srgbClr val="A4A6A4"/>
                </a:solidFill>
                <a:latin typeface="Verdana"/>
                <a:cs typeface="Verdana"/>
              </a:rPr>
              <a:t>CHIP</a:t>
            </a:r>
            <a:r>
              <a:rPr sz="1100" i="1" spc="-85" dirty="0">
                <a:solidFill>
                  <a:srgbClr val="A4A6A4"/>
                </a:solidFill>
                <a:latin typeface="Verdana"/>
                <a:cs typeface="Verdana"/>
              </a:rPr>
              <a:t> </a:t>
            </a:r>
            <a:r>
              <a:rPr sz="1100" i="1" spc="-25" dirty="0">
                <a:solidFill>
                  <a:srgbClr val="A4A6A4"/>
                </a:solidFill>
                <a:latin typeface="Verdana"/>
                <a:cs typeface="Verdana"/>
              </a:rPr>
              <a:t>Reauthorization</a:t>
            </a:r>
            <a:r>
              <a:rPr sz="1100" i="1" spc="-130" dirty="0">
                <a:solidFill>
                  <a:srgbClr val="A4A6A4"/>
                </a:solidFill>
                <a:latin typeface="Verdana"/>
                <a:cs typeface="Verdana"/>
              </a:rPr>
              <a:t> </a:t>
            </a:r>
            <a:r>
              <a:rPr sz="1100" i="1" spc="45" dirty="0">
                <a:solidFill>
                  <a:srgbClr val="A4A6A4"/>
                </a:solidFill>
                <a:latin typeface="Verdana"/>
                <a:cs typeface="Verdana"/>
              </a:rPr>
              <a:t>Act</a:t>
            </a:r>
            <a:r>
              <a:rPr sz="1100" i="1" spc="-90" dirty="0">
                <a:solidFill>
                  <a:srgbClr val="A4A6A4"/>
                </a:solidFill>
                <a:latin typeface="Verdana"/>
                <a:cs typeface="Verdana"/>
              </a:rPr>
              <a:t> </a:t>
            </a:r>
            <a:r>
              <a:rPr sz="1100" i="1" spc="5" dirty="0">
                <a:solidFill>
                  <a:srgbClr val="A4A6A4"/>
                </a:solidFill>
                <a:latin typeface="Verdana"/>
                <a:cs typeface="Verdana"/>
              </a:rPr>
              <a:t>of</a:t>
            </a:r>
            <a:r>
              <a:rPr sz="1100" i="1" spc="-90" dirty="0">
                <a:solidFill>
                  <a:srgbClr val="A4A6A4"/>
                </a:solidFill>
                <a:latin typeface="Verdana"/>
                <a:cs typeface="Verdana"/>
              </a:rPr>
              <a:t> </a:t>
            </a:r>
            <a:r>
              <a:rPr sz="1100" i="1" spc="-110" dirty="0">
                <a:solidFill>
                  <a:srgbClr val="A4A6A4"/>
                </a:solidFill>
                <a:latin typeface="Verdana"/>
                <a:cs typeface="Verdana"/>
              </a:rPr>
              <a:t>2015</a:t>
            </a:r>
            <a:r>
              <a:rPr sz="1100" spc="-110" dirty="0">
                <a:solidFill>
                  <a:srgbClr val="A4A6A4"/>
                </a:solidFill>
                <a:latin typeface="Verdana"/>
                <a:cs typeface="Verdana"/>
              </a:rPr>
              <a:t>; </a:t>
            </a:r>
            <a:r>
              <a:rPr sz="1100" spc="-65" dirty="0">
                <a:solidFill>
                  <a:srgbClr val="A4A6A4"/>
                </a:solidFill>
                <a:latin typeface="Verdana"/>
                <a:cs typeface="Verdana"/>
              </a:rPr>
              <a:t> </a:t>
            </a:r>
            <a:r>
              <a:rPr sz="1100" spc="-40" dirty="0">
                <a:solidFill>
                  <a:srgbClr val="A4A6A4"/>
                </a:solidFill>
                <a:latin typeface="Verdana"/>
                <a:cs typeface="Verdana"/>
              </a:rPr>
              <a:t>Advisory</a:t>
            </a:r>
            <a:r>
              <a:rPr sz="1100" spc="-100" dirty="0">
                <a:solidFill>
                  <a:srgbClr val="A4A6A4"/>
                </a:solidFill>
                <a:latin typeface="Verdana"/>
                <a:cs typeface="Verdana"/>
              </a:rPr>
              <a:t> </a:t>
            </a:r>
            <a:r>
              <a:rPr sz="1100" spc="-15" dirty="0">
                <a:solidFill>
                  <a:srgbClr val="A4A6A4"/>
                </a:solidFill>
                <a:latin typeface="Verdana"/>
                <a:cs typeface="Verdana"/>
              </a:rPr>
              <a:t>Board</a:t>
            </a:r>
            <a:r>
              <a:rPr sz="1100" spc="-100" dirty="0">
                <a:solidFill>
                  <a:srgbClr val="A4A6A4"/>
                </a:solidFill>
                <a:latin typeface="Verdana"/>
                <a:cs typeface="Verdana"/>
              </a:rPr>
              <a:t> </a:t>
            </a:r>
            <a:r>
              <a:rPr sz="1100" spc="-50" dirty="0">
                <a:solidFill>
                  <a:srgbClr val="A4A6A4"/>
                </a:solidFill>
                <a:latin typeface="Verdana"/>
                <a:cs typeface="Verdana"/>
              </a:rPr>
              <a:t>analysis.</a:t>
            </a:r>
            <a:endParaRPr sz="1100" dirty="0">
              <a:latin typeface="Verdana"/>
              <a:cs typeface="Verdana"/>
            </a:endParaRPr>
          </a:p>
        </p:txBody>
      </p:sp>
      <p:sp>
        <p:nvSpPr>
          <p:cNvPr id="11" name="object 11" descr="Two options to demonstrate value" title="Two options to demonstrate value"/>
          <p:cNvSpPr/>
          <p:nvPr/>
        </p:nvSpPr>
        <p:spPr>
          <a:xfrm>
            <a:off x="0" y="1546860"/>
            <a:ext cx="9144000" cy="352425"/>
          </a:xfrm>
          <a:custGeom>
            <a:avLst/>
            <a:gdLst/>
            <a:ahLst/>
            <a:cxnLst/>
            <a:rect l="l" t="t" r="r" b="b"/>
            <a:pathLst>
              <a:path w="9144000" h="352425">
                <a:moveTo>
                  <a:pt x="0" y="352044"/>
                </a:moveTo>
                <a:lnTo>
                  <a:pt x="9144000" y="352044"/>
                </a:lnTo>
                <a:lnTo>
                  <a:pt x="9144000" y="0"/>
                </a:lnTo>
                <a:lnTo>
                  <a:pt x="0" y="0"/>
                </a:lnTo>
                <a:lnTo>
                  <a:pt x="0" y="352044"/>
                </a:lnTo>
                <a:close/>
              </a:path>
            </a:pathLst>
          </a:custGeom>
          <a:solidFill>
            <a:srgbClr val="404040"/>
          </a:solidFill>
        </p:spPr>
        <p:txBody>
          <a:bodyPr wrap="square" lIns="0" tIns="0" rIns="0" bIns="0" rtlCol="0"/>
          <a:lstStyle/>
          <a:p>
            <a:endParaRPr kern="0" dirty="0"/>
          </a:p>
        </p:txBody>
      </p:sp>
      <p:sp>
        <p:nvSpPr>
          <p:cNvPr id="12" name="object 12" descr="Two options to demonstrate value" title="Two options to demonstrate value"/>
          <p:cNvSpPr txBox="1"/>
          <p:nvPr/>
        </p:nvSpPr>
        <p:spPr>
          <a:xfrm>
            <a:off x="1630807" y="1556075"/>
            <a:ext cx="5884545" cy="307777"/>
          </a:xfrm>
          <a:prstGeom prst="rect">
            <a:avLst/>
          </a:prstGeom>
        </p:spPr>
        <p:txBody>
          <a:bodyPr vert="horz" wrap="square" lIns="0" tIns="0" rIns="0" bIns="0" rtlCol="0">
            <a:spAutoFit/>
          </a:bodyPr>
          <a:lstStyle/>
          <a:p>
            <a:pPr marL="12700"/>
            <a:r>
              <a:rPr sz="2000" b="1" kern="0" dirty="0">
                <a:solidFill>
                  <a:srgbClr val="FFFFFF"/>
                </a:solidFill>
                <a:latin typeface="Verdana"/>
                <a:cs typeface="Verdana"/>
              </a:rPr>
              <a:t>Merit-Based Incentive Payment System</a:t>
            </a:r>
            <a:r>
              <a:rPr sz="2000" kern="0" baseline="24305" dirty="0">
                <a:solidFill>
                  <a:srgbClr val="FFFFFF"/>
                </a:solidFill>
                <a:latin typeface="Verdana"/>
                <a:cs typeface="Verdana"/>
              </a:rPr>
              <a:t>1</a:t>
            </a:r>
            <a:endParaRPr sz="2000" kern="0" baseline="24305" dirty="0">
              <a:latin typeface="Verdana"/>
              <a:cs typeface="Verdana"/>
            </a:endParaRPr>
          </a:p>
        </p:txBody>
      </p:sp>
      <p:sp>
        <p:nvSpPr>
          <p:cNvPr id="13" name="object 13" descr="Two options to demonstrate value" title="Two options to demonstrate value"/>
          <p:cNvSpPr/>
          <p:nvPr/>
        </p:nvSpPr>
        <p:spPr>
          <a:xfrm>
            <a:off x="548640" y="2444495"/>
            <a:ext cx="7983220" cy="381000"/>
          </a:xfrm>
          <a:custGeom>
            <a:avLst/>
            <a:gdLst/>
            <a:ahLst/>
            <a:cxnLst/>
            <a:rect l="l" t="t" r="r" b="b"/>
            <a:pathLst>
              <a:path w="7983220" h="381000">
                <a:moveTo>
                  <a:pt x="7601737" y="228557"/>
                </a:moveTo>
                <a:lnTo>
                  <a:pt x="7601077" y="381000"/>
                </a:lnTo>
                <a:lnTo>
                  <a:pt x="7908899" y="228726"/>
                </a:lnTo>
                <a:lnTo>
                  <a:pt x="7639811" y="228726"/>
                </a:lnTo>
                <a:lnTo>
                  <a:pt x="7601737" y="228557"/>
                </a:lnTo>
                <a:close/>
              </a:path>
              <a:path w="7983220" h="381000">
                <a:moveTo>
                  <a:pt x="76542" y="80771"/>
                </a:moveTo>
                <a:lnTo>
                  <a:pt x="46854" y="86653"/>
                </a:lnTo>
                <a:lnTo>
                  <a:pt x="22559" y="102869"/>
                </a:lnTo>
                <a:lnTo>
                  <a:pt x="6121" y="126992"/>
                </a:lnTo>
                <a:lnTo>
                  <a:pt x="0" y="156590"/>
                </a:lnTo>
                <a:lnTo>
                  <a:pt x="5855" y="186326"/>
                </a:lnTo>
                <a:lnTo>
                  <a:pt x="22078" y="210645"/>
                </a:lnTo>
                <a:lnTo>
                  <a:pt x="46227" y="227081"/>
                </a:lnTo>
                <a:lnTo>
                  <a:pt x="75857" y="233171"/>
                </a:lnTo>
                <a:lnTo>
                  <a:pt x="105545" y="227290"/>
                </a:lnTo>
                <a:lnTo>
                  <a:pt x="129840" y="211074"/>
                </a:lnTo>
                <a:lnTo>
                  <a:pt x="140549" y="195359"/>
                </a:lnTo>
                <a:lnTo>
                  <a:pt x="76034" y="195071"/>
                </a:lnTo>
                <a:lnTo>
                  <a:pt x="76365" y="118871"/>
                </a:lnTo>
                <a:lnTo>
                  <a:pt x="140710" y="118871"/>
                </a:lnTo>
                <a:lnTo>
                  <a:pt x="130321" y="103298"/>
                </a:lnTo>
                <a:lnTo>
                  <a:pt x="106172" y="86862"/>
                </a:lnTo>
                <a:lnTo>
                  <a:pt x="76542" y="80771"/>
                </a:lnTo>
                <a:close/>
              </a:path>
              <a:path w="7983220" h="381000">
                <a:moveTo>
                  <a:pt x="7602067" y="152357"/>
                </a:moveTo>
                <a:lnTo>
                  <a:pt x="7601737" y="228557"/>
                </a:lnTo>
                <a:lnTo>
                  <a:pt x="7639811" y="228726"/>
                </a:lnTo>
                <a:lnTo>
                  <a:pt x="7640192" y="152526"/>
                </a:lnTo>
                <a:lnTo>
                  <a:pt x="7602067" y="152357"/>
                </a:lnTo>
                <a:close/>
              </a:path>
              <a:path w="7983220" h="381000">
                <a:moveTo>
                  <a:pt x="7602728" y="0"/>
                </a:moveTo>
                <a:lnTo>
                  <a:pt x="7602067" y="152357"/>
                </a:lnTo>
                <a:lnTo>
                  <a:pt x="7640192" y="152526"/>
                </a:lnTo>
                <a:lnTo>
                  <a:pt x="7639811" y="228726"/>
                </a:lnTo>
                <a:lnTo>
                  <a:pt x="7908899" y="228726"/>
                </a:lnTo>
                <a:lnTo>
                  <a:pt x="7982838" y="192150"/>
                </a:lnTo>
                <a:lnTo>
                  <a:pt x="7602728" y="0"/>
                </a:lnTo>
                <a:close/>
              </a:path>
              <a:path w="7983220" h="381000">
                <a:moveTo>
                  <a:pt x="140901" y="119159"/>
                </a:moveTo>
                <a:lnTo>
                  <a:pt x="146544" y="127617"/>
                </a:lnTo>
                <a:lnTo>
                  <a:pt x="152400" y="157352"/>
                </a:lnTo>
                <a:lnTo>
                  <a:pt x="146278" y="186951"/>
                </a:lnTo>
                <a:lnTo>
                  <a:pt x="140549" y="195359"/>
                </a:lnTo>
                <a:lnTo>
                  <a:pt x="7601737" y="228557"/>
                </a:lnTo>
                <a:lnTo>
                  <a:pt x="7602067" y="152357"/>
                </a:lnTo>
                <a:lnTo>
                  <a:pt x="140901" y="119159"/>
                </a:lnTo>
                <a:close/>
              </a:path>
              <a:path w="7983220" h="381000">
                <a:moveTo>
                  <a:pt x="76365" y="118871"/>
                </a:moveTo>
                <a:lnTo>
                  <a:pt x="76034" y="195071"/>
                </a:lnTo>
                <a:lnTo>
                  <a:pt x="140549" y="195359"/>
                </a:lnTo>
                <a:lnTo>
                  <a:pt x="146278" y="186951"/>
                </a:lnTo>
                <a:lnTo>
                  <a:pt x="152400" y="157352"/>
                </a:lnTo>
                <a:lnTo>
                  <a:pt x="146544" y="127617"/>
                </a:lnTo>
                <a:lnTo>
                  <a:pt x="140901" y="119159"/>
                </a:lnTo>
                <a:lnTo>
                  <a:pt x="76365" y="118871"/>
                </a:lnTo>
                <a:close/>
              </a:path>
              <a:path w="7983220" h="381000">
                <a:moveTo>
                  <a:pt x="140710" y="118871"/>
                </a:moveTo>
                <a:lnTo>
                  <a:pt x="76365" y="118871"/>
                </a:lnTo>
                <a:lnTo>
                  <a:pt x="140901" y="119159"/>
                </a:lnTo>
                <a:lnTo>
                  <a:pt x="140710" y="118871"/>
                </a:lnTo>
                <a:close/>
              </a:path>
            </a:pathLst>
          </a:custGeom>
          <a:solidFill>
            <a:srgbClr val="1AB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ern="0" dirty="0">
              <a:solidFill>
                <a:sysClr val="window" lastClr="FFFFFF"/>
              </a:solidFill>
              <a:latin typeface="Calibri" panose="020F0502020204030204"/>
            </a:endParaRPr>
          </a:p>
        </p:txBody>
      </p:sp>
      <p:sp>
        <p:nvSpPr>
          <p:cNvPr id="14" name="object 14" descr="Two options to demonstrate value" title="Two options to demonstrate value"/>
          <p:cNvSpPr/>
          <p:nvPr/>
        </p:nvSpPr>
        <p:spPr>
          <a:xfrm>
            <a:off x="4725735" y="2011807"/>
            <a:ext cx="4191" cy="492125"/>
          </a:xfrm>
          <a:custGeom>
            <a:avLst/>
            <a:gdLst/>
            <a:ahLst/>
            <a:cxnLst/>
            <a:rect l="l" t="t" r="r" b="b"/>
            <a:pathLst>
              <a:path w="3810" h="492125">
                <a:moveTo>
                  <a:pt x="3301" y="0"/>
                </a:moveTo>
                <a:lnTo>
                  <a:pt x="0" y="491871"/>
                </a:lnTo>
              </a:path>
            </a:pathLst>
          </a:custGeom>
          <a:ln w="12192">
            <a:solidFill>
              <a:srgbClr val="799A3C"/>
            </a:solidFill>
          </a:ln>
        </p:spPr>
        <p:txBody>
          <a:bodyPr wrap="square" lIns="0" tIns="0" rIns="0" bIns="0" rtlCol="0"/>
          <a:lstStyle/>
          <a:p>
            <a:endParaRPr kern="0" dirty="0"/>
          </a:p>
        </p:txBody>
      </p:sp>
      <p:sp>
        <p:nvSpPr>
          <p:cNvPr id="15" name="object 15" descr="Two options to demonstrate value" title="Two options to demonstrate value"/>
          <p:cNvSpPr txBox="1"/>
          <p:nvPr/>
        </p:nvSpPr>
        <p:spPr>
          <a:xfrm>
            <a:off x="3375946" y="1992756"/>
            <a:ext cx="1318070" cy="492443"/>
          </a:xfrm>
          <a:prstGeom prst="rect">
            <a:avLst/>
          </a:prstGeom>
        </p:spPr>
        <p:txBody>
          <a:bodyPr vert="horz" wrap="square" lIns="0" tIns="0" rIns="0" bIns="0" rtlCol="0">
            <a:spAutoFit/>
          </a:bodyPr>
          <a:lstStyle/>
          <a:p>
            <a:pPr marL="12700"/>
            <a:r>
              <a:rPr sz="1600" b="1" kern="0" dirty="0">
                <a:latin typeface="Verdana"/>
                <a:cs typeface="Verdana"/>
              </a:rPr>
              <a:t>2020</a:t>
            </a:r>
            <a:r>
              <a:rPr sz="1600" kern="0" dirty="0" smtClean="0">
                <a:latin typeface="Verdana"/>
                <a:cs typeface="Verdana"/>
              </a:rPr>
              <a:t>:-</a:t>
            </a:r>
            <a:r>
              <a:rPr sz="1600" kern="0" dirty="0">
                <a:latin typeface="Verdana"/>
                <a:cs typeface="Verdana"/>
              </a:rPr>
              <a:t>5% to </a:t>
            </a:r>
            <a:r>
              <a:rPr sz="1600" b="1" kern="0" dirty="0">
                <a:latin typeface="Verdana"/>
                <a:cs typeface="Verdana"/>
              </a:rPr>
              <a:t>+15%</a:t>
            </a:r>
            <a:endParaRPr sz="1600" kern="0" dirty="0">
              <a:latin typeface="Verdana"/>
              <a:cs typeface="Verdana"/>
            </a:endParaRPr>
          </a:p>
        </p:txBody>
      </p:sp>
      <p:sp>
        <p:nvSpPr>
          <p:cNvPr id="16" name="object 16" descr="Two options to demonstrate value" title="Two options to demonstrate value"/>
          <p:cNvSpPr txBox="1"/>
          <p:nvPr/>
        </p:nvSpPr>
        <p:spPr>
          <a:xfrm>
            <a:off x="1964310" y="1990851"/>
            <a:ext cx="1318768" cy="492443"/>
          </a:xfrm>
          <a:prstGeom prst="rect">
            <a:avLst/>
          </a:prstGeom>
        </p:spPr>
        <p:txBody>
          <a:bodyPr vert="horz" wrap="square" lIns="0" tIns="0" rIns="0" bIns="0" rtlCol="0">
            <a:spAutoFit/>
          </a:bodyPr>
          <a:lstStyle/>
          <a:p>
            <a:pPr marL="12700"/>
            <a:r>
              <a:rPr sz="1600" b="1" kern="0" dirty="0">
                <a:latin typeface="Verdana"/>
                <a:cs typeface="Verdana"/>
              </a:rPr>
              <a:t>2019</a:t>
            </a:r>
            <a:r>
              <a:rPr sz="1600" kern="0" dirty="0" smtClean="0">
                <a:latin typeface="Verdana"/>
                <a:cs typeface="Verdana"/>
              </a:rPr>
              <a:t>:-</a:t>
            </a:r>
            <a:r>
              <a:rPr sz="1600" kern="0" dirty="0">
                <a:latin typeface="Verdana"/>
                <a:cs typeface="Verdana"/>
              </a:rPr>
              <a:t>4% to </a:t>
            </a:r>
            <a:r>
              <a:rPr sz="1600" b="1" kern="0" dirty="0">
                <a:latin typeface="Verdana"/>
                <a:cs typeface="Verdana"/>
              </a:rPr>
              <a:t>+12%</a:t>
            </a:r>
            <a:endParaRPr sz="1600" kern="0" dirty="0">
              <a:latin typeface="Verdana"/>
              <a:cs typeface="Verdana"/>
            </a:endParaRPr>
          </a:p>
        </p:txBody>
      </p:sp>
      <p:sp>
        <p:nvSpPr>
          <p:cNvPr id="17" name="object 17" descr="Two options to demonstrate value" title="Two options to demonstrate value"/>
          <p:cNvSpPr/>
          <p:nvPr/>
        </p:nvSpPr>
        <p:spPr>
          <a:xfrm>
            <a:off x="6146102" y="2007235"/>
            <a:ext cx="4191" cy="492125"/>
          </a:xfrm>
          <a:custGeom>
            <a:avLst/>
            <a:gdLst/>
            <a:ahLst/>
            <a:cxnLst/>
            <a:rect l="l" t="t" r="r" b="b"/>
            <a:pathLst>
              <a:path w="3810" h="492125">
                <a:moveTo>
                  <a:pt x="3301" y="0"/>
                </a:moveTo>
                <a:lnTo>
                  <a:pt x="0" y="491871"/>
                </a:lnTo>
              </a:path>
            </a:pathLst>
          </a:custGeom>
          <a:ln w="12192">
            <a:solidFill>
              <a:srgbClr val="799A3C"/>
            </a:solidFill>
          </a:ln>
        </p:spPr>
        <p:txBody>
          <a:bodyPr wrap="square" lIns="0" tIns="0" rIns="0" bIns="0" rtlCol="0"/>
          <a:lstStyle/>
          <a:p>
            <a:endParaRPr kern="0" dirty="0"/>
          </a:p>
        </p:txBody>
      </p:sp>
      <p:sp>
        <p:nvSpPr>
          <p:cNvPr id="18" name="object 18" descr="Two options to demonstrate value" title="Two options to demonstrate value"/>
          <p:cNvSpPr txBox="1"/>
          <p:nvPr/>
        </p:nvSpPr>
        <p:spPr>
          <a:xfrm>
            <a:off x="6138609" y="2002789"/>
            <a:ext cx="1786191" cy="492443"/>
          </a:xfrm>
          <a:prstGeom prst="rect">
            <a:avLst/>
          </a:prstGeom>
        </p:spPr>
        <p:txBody>
          <a:bodyPr vert="horz" wrap="square" lIns="0" tIns="0" rIns="0" bIns="0" rtlCol="0">
            <a:spAutoFit/>
          </a:bodyPr>
          <a:lstStyle/>
          <a:p>
            <a:pPr marL="12700"/>
            <a:r>
              <a:rPr sz="1600" b="1" kern="0" dirty="0">
                <a:latin typeface="Verdana"/>
                <a:cs typeface="Verdana"/>
              </a:rPr>
              <a:t>2022  and on</a:t>
            </a:r>
            <a:r>
              <a:rPr sz="1600" kern="0" dirty="0" smtClean="0">
                <a:latin typeface="Verdana"/>
                <a:cs typeface="Verdana"/>
              </a:rPr>
              <a:t>:</a:t>
            </a:r>
            <a:r>
              <a:rPr lang="en-US" sz="1600" kern="0" dirty="0" smtClean="0">
                <a:latin typeface="Verdana"/>
                <a:cs typeface="Verdana"/>
              </a:rPr>
              <a:t/>
            </a:r>
            <a:br>
              <a:rPr lang="en-US" sz="1600" kern="0" dirty="0" smtClean="0">
                <a:latin typeface="Verdana"/>
                <a:cs typeface="Verdana"/>
              </a:rPr>
            </a:br>
            <a:r>
              <a:rPr sz="1600" kern="0" dirty="0" smtClean="0">
                <a:latin typeface="Verdana"/>
                <a:cs typeface="Verdana"/>
              </a:rPr>
              <a:t>-</a:t>
            </a:r>
            <a:r>
              <a:rPr sz="1600" kern="0" dirty="0">
                <a:latin typeface="Verdana"/>
                <a:cs typeface="Verdana"/>
              </a:rPr>
              <a:t>9% to </a:t>
            </a:r>
            <a:r>
              <a:rPr sz="1600" b="1" kern="0" dirty="0">
                <a:latin typeface="Verdana"/>
                <a:cs typeface="Verdana"/>
              </a:rPr>
              <a:t>+27%</a:t>
            </a:r>
            <a:endParaRPr sz="1600" kern="0" dirty="0">
              <a:latin typeface="Verdana"/>
              <a:cs typeface="Verdana"/>
            </a:endParaRPr>
          </a:p>
        </p:txBody>
      </p:sp>
      <p:sp>
        <p:nvSpPr>
          <p:cNvPr id="19" name="object 19" descr="Two options to demonstrate value" title="Two options to demonstrate value"/>
          <p:cNvSpPr txBox="1"/>
          <p:nvPr/>
        </p:nvSpPr>
        <p:spPr>
          <a:xfrm>
            <a:off x="4716019" y="1977136"/>
            <a:ext cx="1380236" cy="492443"/>
          </a:xfrm>
          <a:prstGeom prst="rect">
            <a:avLst/>
          </a:prstGeom>
        </p:spPr>
        <p:txBody>
          <a:bodyPr vert="horz" wrap="square" lIns="0" tIns="0" rIns="0" bIns="0" rtlCol="0">
            <a:spAutoFit/>
          </a:bodyPr>
          <a:lstStyle/>
          <a:p>
            <a:pPr marL="12700"/>
            <a:r>
              <a:rPr sz="1600" b="1" kern="0" dirty="0">
                <a:latin typeface="Verdana"/>
                <a:cs typeface="Verdana"/>
              </a:rPr>
              <a:t>2021</a:t>
            </a:r>
            <a:r>
              <a:rPr sz="1600" kern="0" dirty="0" smtClean="0">
                <a:latin typeface="Verdana"/>
                <a:cs typeface="Verdana"/>
              </a:rPr>
              <a:t>:-</a:t>
            </a:r>
            <a:r>
              <a:rPr sz="1600" kern="0" dirty="0">
                <a:latin typeface="Verdana"/>
                <a:cs typeface="Verdana"/>
              </a:rPr>
              <a:t>7% to </a:t>
            </a:r>
            <a:r>
              <a:rPr sz="1600" b="1" kern="0" dirty="0">
                <a:latin typeface="Verdana"/>
                <a:cs typeface="Verdana"/>
              </a:rPr>
              <a:t>+21%</a:t>
            </a:r>
            <a:endParaRPr sz="1600" kern="0" dirty="0">
              <a:latin typeface="Verdana"/>
              <a:cs typeface="Verdana"/>
            </a:endParaRPr>
          </a:p>
        </p:txBody>
      </p:sp>
      <p:sp>
        <p:nvSpPr>
          <p:cNvPr id="20" name="object 20" descr="Two options to demonstrate value" title="Two options to demonstrate value"/>
          <p:cNvSpPr/>
          <p:nvPr/>
        </p:nvSpPr>
        <p:spPr>
          <a:xfrm>
            <a:off x="3378519" y="1988947"/>
            <a:ext cx="4191" cy="492125"/>
          </a:xfrm>
          <a:custGeom>
            <a:avLst/>
            <a:gdLst/>
            <a:ahLst/>
            <a:cxnLst/>
            <a:rect l="l" t="t" r="r" b="b"/>
            <a:pathLst>
              <a:path w="3810" h="492125">
                <a:moveTo>
                  <a:pt x="3301" y="0"/>
                </a:moveTo>
                <a:lnTo>
                  <a:pt x="0" y="491871"/>
                </a:lnTo>
              </a:path>
            </a:pathLst>
          </a:custGeom>
          <a:ln w="12192">
            <a:solidFill>
              <a:srgbClr val="799A3C"/>
            </a:solidFill>
          </a:ln>
        </p:spPr>
        <p:txBody>
          <a:bodyPr wrap="square" lIns="0" tIns="0" rIns="0" bIns="0" rtlCol="0"/>
          <a:lstStyle/>
          <a:p>
            <a:endParaRPr kern="0" dirty="0"/>
          </a:p>
        </p:txBody>
      </p:sp>
      <p:sp>
        <p:nvSpPr>
          <p:cNvPr id="21" name="object 21" descr="Two options to demonstrate value" title="Two options to demonstrate value"/>
          <p:cNvSpPr/>
          <p:nvPr/>
        </p:nvSpPr>
        <p:spPr>
          <a:xfrm>
            <a:off x="1961198" y="1987423"/>
            <a:ext cx="4191" cy="492125"/>
          </a:xfrm>
          <a:custGeom>
            <a:avLst/>
            <a:gdLst/>
            <a:ahLst/>
            <a:cxnLst/>
            <a:rect l="l" t="t" r="r" b="b"/>
            <a:pathLst>
              <a:path w="3810" h="492125">
                <a:moveTo>
                  <a:pt x="3302" y="0"/>
                </a:moveTo>
                <a:lnTo>
                  <a:pt x="0" y="491871"/>
                </a:lnTo>
              </a:path>
            </a:pathLst>
          </a:custGeom>
          <a:ln w="12192">
            <a:solidFill>
              <a:srgbClr val="799A3C"/>
            </a:solidFill>
          </a:ln>
        </p:spPr>
        <p:txBody>
          <a:bodyPr wrap="square" lIns="0" tIns="0" rIns="0" bIns="0" rtlCol="0"/>
          <a:lstStyle/>
          <a:p>
            <a:endParaRPr kern="0" dirty="0"/>
          </a:p>
        </p:txBody>
      </p:sp>
      <p:sp>
        <p:nvSpPr>
          <p:cNvPr id="22" name="object 22" descr="Two options to demonstrate value" title="Two options to demonstrate value"/>
          <p:cNvSpPr txBox="1"/>
          <p:nvPr/>
        </p:nvSpPr>
        <p:spPr>
          <a:xfrm>
            <a:off x="1282446" y="2651252"/>
            <a:ext cx="2177096" cy="738664"/>
          </a:xfrm>
          <a:prstGeom prst="rect">
            <a:avLst/>
          </a:prstGeom>
        </p:spPr>
        <p:txBody>
          <a:bodyPr vert="horz" wrap="square" lIns="0" tIns="0" rIns="0" bIns="0" rtlCol="0">
            <a:spAutoFit/>
          </a:bodyPr>
          <a:lstStyle/>
          <a:p>
            <a:pPr marL="12700" marR="5080"/>
            <a:r>
              <a:rPr sz="1600" b="1" kern="0" dirty="0">
                <a:latin typeface="Verdana"/>
                <a:cs typeface="Verdana"/>
              </a:rPr>
              <a:t>2018</a:t>
            </a:r>
            <a:r>
              <a:rPr sz="1600" kern="0" dirty="0">
                <a:latin typeface="Verdana"/>
                <a:cs typeface="Verdana"/>
              </a:rPr>
              <a:t>: Last year of separate MU,  PQRS, and VBM penalties</a:t>
            </a:r>
          </a:p>
        </p:txBody>
      </p:sp>
      <p:sp>
        <p:nvSpPr>
          <p:cNvPr id="23" name="object 23" descr="Two options to demonstrate value" title="Two options to demonstrate value"/>
          <p:cNvSpPr/>
          <p:nvPr/>
        </p:nvSpPr>
        <p:spPr>
          <a:xfrm>
            <a:off x="1219010" y="2555875"/>
            <a:ext cx="4191" cy="492125"/>
          </a:xfrm>
          <a:custGeom>
            <a:avLst/>
            <a:gdLst/>
            <a:ahLst/>
            <a:cxnLst/>
            <a:rect l="l" t="t" r="r" b="b"/>
            <a:pathLst>
              <a:path w="3809" h="492125">
                <a:moveTo>
                  <a:pt x="3352" y="0"/>
                </a:moveTo>
                <a:lnTo>
                  <a:pt x="0" y="491871"/>
                </a:lnTo>
              </a:path>
            </a:pathLst>
          </a:custGeom>
          <a:ln w="12192">
            <a:solidFill>
              <a:srgbClr val="799A3C"/>
            </a:solidFill>
          </a:ln>
        </p:spPr>
        <p:txBody>
          <a:bodyPr wrap="square" lIns="0" tIns="0" rIns="0" bIns="0" rtlCol="0"/>
          <a:lstStyle/>
          <a:p>
            <a:endParaRPr kern="0" dirty="0"/>
          </a:p>
        </p:txBody>
      </p:sp>
      <p:sp>
        <p:nvSpPr>
          <p:cNvPr id="24" name="object 24" descr="Two options to demonstrate value" title="Two options to demonstrate value"/>
          <p:cNvSpPr txBox="1"/>
          <p:nvPr/>
        </p:nvSpPr>
        <p:spPr>
          <a:xfrm>
            <a:off x="140292" y="3530734"/>
            <a:ext cx="8927508" cy="307777"/>
          </a:xfrm>
          <a:prstGeom prst="rect">
            <a:avLst/>
          </a:prstGeom>
        </p:spPr>
        <p:txBody>
          <a:bodyPr vert="horz" wrap="square" lIns="0" tIns="0" rIns="0" bIns="0" rtlCol="0">
            <a:spAutoFit/>
          </a:bodyPr>
          <a:lstStyle/>
          <a:p>
            <a:pPr marL="12700" marR="5080"/>
            <a:r>
              <a:rPr sz="1000" kern="0" dirty="0">
                <a:latin typeface="Verdana"/>
                <a:cs typeface="Verdana"/>
              </a:rPr>
              <a:t>1. Positive adjustments may be scaled by a factor of up to 3 times the negative adjustment to ensure budget neutrality. Actual positive  adjustments may be lower than numbers shown here. In addition, top performers may earn additional adjustments of up to 10 percent.</a:t>
            </a:r>
          </a:p>
        </p:txBody>
      </p:sp>
      <p:sp>
        <p:nvSpPr>
          <p:cNvPr id="25" name="object 25" descr="Two options to demonstrate value" title="Two options to demonstrate value"/>
          <p:cNvSpPr/>
          <p:nvPr/>
        </p:nvSpPr>
        <p:spPr>
          <a:xfrm>
            <a:off x="357377" y="1390650"/>
            <a:ext cx="660400" cy="666115"/>
          </a:xfrm>
          <a:custGeom>
            <a:avLst/>
            <a:gdLst/>
            <a:ahLst/>
            <a:cxnLst/>
            <a:rect l="l" t="t" r="r" b="b"/>
            <a:pathLst>
              <a:path w="660400" h="666114">
                <a:moveTo>
                  <a:pt x="329945" y="0"/>
                </a:moveTo>
                <a:lnTo>
                  <a:pt x="281190" y="3610"/>
                </a:lnTo>
                <a:lnTo>
                  <a:pt x="234654" y="14099"/>
                </a:lnTo>
                <a:lnTo>
                  <a:pt x="190851" y="30951"/>
                </a:lnTo>
                <a:lnTo>
                  <a:pt x="150288" y="53650"/>
                </a:lnTo>
                <a:lnTo>
                  <a:pt x="113479" y="81681"/>
                </a:lnTo>
                <a:lnTo>
                  <a:pt x="80931" y="114530"/>
                </a:lnTo>
                <a:lnTo>
                  <a:pt x="53157" y="151680"/>
                </a:lnTo>
                <a:lnTo>
                  <a:pt x="30666" y="192617"/>
                </a:lnTo>
                <a:lnTo>
                  <a:pt x="13969" y="236825"/>
                </a:lnTo>
                <a:lnTo>
                  <a:pt x="3577" y="283789"/>
                </a:lnTo>
                <a:lnTo>
                  <a:pt x="0" y="332994"/>
                </a:lnTo>
                <a:lnTo>
                  <a:pt x="3577" y="382198"/>
                </a:lnTo>
                <a:lnTo>
                  <a:pt x="13969" y="429162"/>
                </a:lnTo>
                <a:lnTo>
                  <a:pt x="30666" y="473370"/>
                </a:lnTo>
                <a:lnTo>
                  <a:pt x="53157" y="514307"/>
                </a:lnTo>
                <a:lnTo>
                  <a:pt x="80931" y="551457"/>
                </a:lnTo>
                <a:lnTo>
                  <a:pt x="113479" y="584306"/>
                </a:lnTo>
                <a:lnTo>
                  <a:pt x="150288" y="612337"/>
                </a:lnTo>
                <a:lnTo>
                  <a:pt x="190851" y="635036"/>
                </a:lnTo>
                <a:lnTo>
                  <a:pt x="234654" y="651888"/>
                </a:lnTo>
                <a:lnTo>
                  <a:pt x="281190" y="662377"/>
                </a:lnTo>
                <a:lnTo>
                  <a:pt x="329945" y="665988"/>
                </a:lnTo>
                <a:lnTo>
                  <a:pt x="378701" y="662377"/>
                </a:lnTo>
                <a:lnTo>
                  <a:pt x="425237" y="651888"/>
                </a:lnTo>
                <a:lnTo>
                  <a:pt x="469040" y="635036"/>
                </a:lnTo>
                <a:lnTo>
                  <a:pt x="509603" y="612337"/>
                </a:lnTo>
                <a:lnTo>
                  <a:pt x="546412" y="584306"/>
                </a:lnTo>
                <a:lnTo>
                  <a:pt x="578960" y="551457"/>
                </a:lnTo>
                <a:lnTo>
                  <a:pt x="606734" y="514307"/>
                </a:lnTo>
                <a:lnTo>
                  <a:pt x="629225" y="473370"/>
                </a:lnTo>
                <a:lnTo>
                  <a:pt x="645922" y="429162"/>
                </a:lnTo>
                <a:lnTo>
                  <a:pt x="656314" y="382198"/>
                </a:lnTo>
                <a:lnTo>
                  <a:pt x="659891" y="332994"/>
                </a:lnTo>
                <a:lnTo>
                  <a:pt x="656314" y="283789"/>
                </a:lnTo>
                <a:lnTo>
                  <a:pt x="645922" y="236825"/>
                </a:lnTo>
                <a:lnTo>
                  <a:pt x="629225" y="192617"/>
                </a:lnTo>
                <a:lnTo>
                  <a:pt x="606734" y="151680"/>
                </a:lnTo>
                <a:lnTo>
                  <a:pt x="578960" y="114530"/>
                </a:lnTo>
                <a:lnTo>
                  <a:pt x="546412" y="81681"/>
                </a:lnTo>
                <a:lnTo>
                  <a:pt x="509603" y="53650"/>
                </a:lnTo>
                <a:lnTo>
                  <a:pt x="469040" y="30951"/>
                </a:lnTo>
                <a:lnTo>
                  <a:pt x="425237" y="14099"/>
                </a:lnTo>
                <a:lnTo>
                  <a:pt x="378701" y="3610"/>
                </a:lnTo>
                <a:lnTo>
                  <a:pt x="329945" y="0"/>
                </a:lnTo>
                <a:close/>
              </a:path>
            </a:pathLst>
          </a:custGeom>
          <a:solidFill>
            <a:srgbClr val="FFFFFF"/>
          </a:solidFill>
        </p:spPr>
        <p:txBody>
          <a:bodyPr wrap="square" lIns="0" tIns="0" rIns="0" bIns="0" rtlCol="0"/>
          <a:lstStyle/>
          <a:p>
            <a:endParaRPr kern="0" dirty="0"/>
          </a:p>
        </p:txBody>
      </p:sp>
      <p:sp>
        <p:nvSpPr>
          <p:cNvPr id="26" name="object 26" descr="Two options to demonstrate value" title="Two options to demonstrate value"/>
          <p:cNvSpPr/>
          <p:nvPr/>
        </p:nvSpPr>
        <p:spPr>
          <a:xfrm>
            <a:off x="357377" y="1390650"/>
            <a:ext cx="660400" cy="666115"/>
          </a:xfrm>
          <a:custGeom>
            <a:avLst/>
            <a:gdLst/>
            <a:ahLst/>
            <a:cxnLst/>
            <a:rect l="l" t="t" r="r" b="b"/>
            <a:pathLst>
              <a:path w="660400" h="666114">
                <a:moveTo>
                  <a:pt x="0" y="332994"/>
                </a:moveTo>
                <a:lnTo>
                  <a:pt x="3577" y="283789"/>
                </a:lnTo>
                <a:lnTo>
                  <a:pt x="13969" y="236825"/>
                </a:lnTo>
                <a:lnTo>
                  <a:pt x="30666" y="192617"/>
                </a:lnTo>
                <a:lnTo>
                  <a:pt x="53157" y="151680"/>
                </a:lnTo>
                <a:lnTo>
                  <a:pt x="80931" y="114530"/>
                </a:lnTo>
                <a:lnTo>
                  <a:pt x="113479" y="81681"/>
                </a:lnTo>
                <a:lnTo>
                  <a:pt x="150288" y="53650"/>
                </a:lnTo>
                <a:lnTo>
                  <a:pt x="190851" y="30951"/>
                </a:lnTo>
                <a:lnTo>
                  <a:pt x="234654" y="14099"/>
                </a:lnTo>
                <a:lnTo>
                  <a:pt x="281190" y="3610"/>
                </a:lnTo>
                <a:lnTo>
                  <a:pt x="329945" y="0"/>
                </a:lnTo>
                <a:lnTo>
                  <a:pt x="378701" y="3610"/>
                </a:lnTo>
                <a:lnTo>
                  <a:pt x="425237" y="14099"/>
                </a:lnTo>
                <a:lnTo>
                  <a:pt x="469040" y="30951"/>
                </a:lnTo>
                <a:lnTo>
                  <a:pt x="509603" y="53650"/>
                </a:lnTo>
                <a:lnTo>
                  <a:pt x="546412" y="81681"/>
                </a:lnTo>
                <a:lnTo>
                  <a:pt x="578960" y="114530"/>
                </a:lnTo>
                <a:lnTo>
                  <a:pt x="606734" y="151680"/>
                </a:lnTo>
                <a:lnTo>
                  <a:pt x="629225" y="192617"/>
                </a:lnTo>
                <a:lnTo>
                  <a:pt x="645922" y="236825"/>
                </a:lnTo>
                <a:lnTo>
                  <a:pt x="656314" y="283789"/>
                </a:lnTo>
                <a:lnTo>
                  <a:pt x="659891" y="332994"/>
                </a:lnTo>
                <a:lnTo>
                  <a:pt x="656314" y="382198"/>
                </a:lnTo>
                <a:lnTo>
                  <a:pt x="645922" y="429162"/>
                </a:lnTo>
                <a:lnTo>
                  <a:pt x="629225" y="473370"/>
                </a:lnTo>
                <a:lnTo>
                  <a:pt x="606734" y="514307"/>
                </a:lnTo>
                <a:lnTo>
                  <a:pt x="578960" y="551457"/>
                </a:lnTo>
                <a:lnTo>
                  <a:pt x="546412" y="584306"/>
                </a:lnTo>
                <a:lnTo>
                  <a:pt x="509603" y="612337"/>
                </a:lnTo>
                <a:lnTo>
                  <a:pt x="469040" y="635036"/>
                </a:lnTo>
                <a:lnTo>
                  <a:pt x="425237" y="651888"/>
                </a:lnTo>
                <a:lnTo>
                  <a:pt x="378701" y="662377"/>
                </a:lnTo>
                <a:lnTo>
                  <a:pt x="329945" y="665988"/>
                </a:lnTo>
                <a:lnTo>
                  <a:pt x="281190" y="662377"/>
                </a:lnTo>
                <a:lnTo>
                  <a:pt x="234654" y="651888"/>
                </a:lnTo>
                <a:lnTo>
                  <a:pt x="190851" y="635036"/>
                </a:lnTo>
                <a:lnTo>
                  <a:pt x="150288" y="612337"/>
                </a:lnTo>
                <a:lnTo>
                  <a:pt x="113479" y="584306"/>
                </a:lnTo>
                <a:lnTo>
                  <a:pt x="80931" y="551457"/>
                </a:lnTo>
                <a:lnTo>
                  <a:pt x="53157" y="514307"/>
                </a:lnTo>
                <a:lnTo>
                  <a:pt x="30666" y="473370"/>
                </a:lnTo>
                <a:lnTo>
                  <a:pt x="13969" y="429162"/>
                </a:lnTo>
                <a:lnTo>
                  <a:pt x="3577" y="382198"/>
                </a:lnTo>
                <a:lnTo>
                  <a:pt x="0" y="332994"/>
                </a:lnTo>
                <a:close/>
              </a:path>
            </a:pathLst>
          </a:custGeom>
          <a:ln w="25908">
            <a:solidFill>
              <a:srgbClr val="3D1852"/>
            </a:solidFill>
          </a:ln>
        </p:spPr>
        <p:txBody>
          <a:bodyPr wrap="square" lIns="0" tIns="0" rIns="0" bIns="0" rtlCol="0"/>
          <a:lstStyle/>
          <a:p>
            <a:endParaRPr kern="0" dirty="0"/>
          </a:p>
        </p:txBody>
      </p:sp>
      <p:sp>
        <p:nvSpPr>
          <p:cNvPr id="27" name="object 27" descr="Two options to demonstrate value" title="Two options to demonstrate value"/>
          <p:cNvSpPr txBox="1"/>
          <p:nvPr/>
        </p:nvSpPr>
        <p:spPr>
          <a:xfrm>
            <a:off x="610616" y="1581277"/>
            <a:ext cx="152400" cy="282575"/>
          </a:xfrm>
          <a:prstGeom prst="rect">
            <a:avLst/>
          </a:prstGeom>
        </p:spPr>
        <p:txBody>
          <a:bodyPr vert="horz" wrap="square" lIns="0" tIns="0" rIns="0" bIns="0" rtlCol="0">
            <a:spAutoFit/>
          </a:bodyPr>
          <a:lstStyle/>
          <a:p>
            <a:pPr marL="12700"/>
            <a:r>
              <a:rPr sz="1800" kern="0" dirty="0">
                <a:latin typeface="Verdana"/>
                <a:cs typeface="Verdana"/>
              </a:rPr>
              <a:t>1</a:t>
            </a:r>
          </a:p>
        </p:txBody>
      </p:sp>
      <p:sp>
        <p:nvSpPr>
          <p:cNvPr id="28" name="object 28" descr="Two options to demonstrate value" title="Two options to demonstrate value"/>
          <p:cNvSpPr/>
          <p:nvPr/>
        </p:nvSpPr>
        <p:spPr>
          <a:xfrm>
            <a:off x="12191" y="4280091"/>
            <a:ext cx="9131935" cy="10795"/>
          </a:xfrm>
          <a:custGeom>
            <a:avLst/>
            <a:gdLst/>
            <a:ahLst/>
            <a:cxnLst/>
            <a:rect l="l" t="t" r="r" b="b"/>
            <a:pathLst>
              <a:path w="9131935" h="10795">
                <a:moveTo>
                  <a:pt x="0" y="10667"/>
                </a:moveTo>
                <a:lnTo>
                  <a:pt x="9131808" y="10667"/>
                </a:lnTo>
                <a:lnTo>
                  <a:pt x="9131808" y="0"/>
                </a:lnTo>
                <a:lnTo>
                  <a:pt x="0" y="0"/>
                </a:lnTo>
                <a:lnTo>
                  <a:pt x="0" y="10667"/>
                </a:lnTo>
                <a:close/>
              </a:path>
            </a:pathLst>
          </a:custGeom>
          <a:solidFill>
            <a:srgbClr val="DBDBDB"/>
          </a:solidFill>
        </p:spPr>
        <p:txBody>
          <a:bodyPr wrap="square" lIns="0" tIns="0" rIns="0" bIns="0" rtlCol="0"/>
          <a:lstStyle/>
          <a:p>
            <a:endParaRPr kern="0" dirty="0"/>
          </a:p>
        </p:txBody>
      </p:sp>
      <p:sp>
        <p:nvSpPr>
          <p:cNvPr id="29" name="object 29" descr="Two options to demonstrate value" title="Two options to demonstrate value"/>
          <p:cNvSpPr/>
          <p:nvPr/>
        </p:nvSpPr>
        <p:spPr>
          <a:xfrm>
            <a:off x="1" y="4638231"/>
            <a:ext cx="9144126" cy="1983141"/>
          </a:xfrm>
          <a:custGeom>
            <a:avLst/>
            <a:gdLst/>
            <a:ahLst/>
            <a:cxnLst/>
            <a:rect l="l" t="t" r="r" b="b"/>
            <a:pathLst>
              <a:path w="9131935" h="1728470">
                <a:moveTo>
                  <a:pt x="0" y="1728216"/>
                </a:moveTo>
                <a:lnTo>
                  <a:pt x="9131808" y="1728216"/>
                </a:lnTo>
                <a:lnTo>
                  <a:pt x="9131808" y="0"/>
                </a:lnTo>
                <a:lnTo>
                  <a:pt x="0" y="0"/>
                </a:lnTo>
                <a:lnTo>
                  <a:pt x="0" y="1728216"/>
                </a:lnTo>
                <a:close/>
              </a:path>
            </a:pathLst>
          </a:custGeom>
          <a:solidFill>
            <a:srgbClr val="DBDBDB"/>
          </a:solidFill>
        </p:spPr>
        <p:txBody>
          <a:bodyPr wrap="square" lIns="0" tIns="0" rIns="0" bIns="0" rtlCol="0"/>
          <a:lstStyle/>
          <a:p>
            <a:endParaRPr dirty="0"/>
          </a:p>
        </p:txBody>
      </p:sp>
      <p:sp>
        <p:nvSpPr>
          <p:cNvPr id="30" name="object 30" descr="Two options to demonstrate value" title="Two options to demonstrate value"/>
          <p:cNvSpPr txBox="1"/>
          <p:nvPr/>
        </p:nvSpPr>
        <p:spPr>
          <a:xfrm>
            <a:off x="238150" y="6238240"/>
            <a:ext cx="8441690" cy="314960"/>
          </a:xfrm>
          <a:prstGeom prst="rect">
            <a:avLst/>
          </a:prstGeom>
        </p:spPr>
        <p:txBody>
          <a:bodyPr vert="horz" wrap="square" lIns="0" tIns="0" rIns="0" bIns="0" rtlCol="0">
            <a:spAutoFit/>
          </a:bodyPr>
          <a:lstStyle/>
          <a:p>
            <a:pPr marL="143510" marR="5080" indent="-131445"/>
            <a:r>
              <a:rPr sz="1000" kern="0" dirty="0">
                <a:latin typeface="Verdana"/>
                <a:cs typeface="Verdana"/>
              </a:rPr>
              <a:t>2. APM participants who are close to but fall short of APM bonus requirements will not qualify for bonus but can report MIPS measures and  receive incentives or can decline to participate in MIPS.</a:t>
            </a:r>
          </a:p>
        </p:txBody>
      </p:sp>
      <p:sp>
        <p:nvSpPr>
          <p:cNvPr id="31" name="object 31" descr="Two options to demonstrate value" title="Two options to demonstrate value"/>
          <p:cNvSpPr txBox="1"/>
          <p:nvPr/>
        </p:nvSpPr>
        <p:spPr>
          <a:xfrm>
            <a:off x="1685035" y="4885246"/>
            <a:ext cx="6468365" cy="246221"/>
          </a:xfrm>
          <a:prstGeom prst="rect">
            <a:avLst/>
          </a:prstGeom>
        </p:spPr>
        <p:txBody>
          <a:bodyPr vert="horz" wrap="square" lIns="0" tIns="0" rIns="0" bIns="0" rtlCol="0">
            <a:spAutoFit/>
          </a:bodyPr>
          <a:lstStyle/>
          <a:p>
            <a:pPr marL="12700"/>
            <a:r>
              <a:rPr sz="1600" b="1" kern="0" dirty="0">
                <a:latin typeface="Verdana"/>
                <a:cs typeface="Verdana"/>
              </a:rPr>
              <a:t>2019  - 2024</a:t>
            </a:r>
            <a:r>
              <a:rPr sz="1600" kern="0" dirty="0">
                <a:latin typeface="Verdana"/>
                <a:cs typeface="Verdana"/>
              </a:rPr>
              <a:t>:   5%  participation bonus</a:t>
            </a:r>
          </a:p>
        </p:txBody>
      </p:sp>
      <p:sp>
        <p:nvSpPr>
          <p:cNvPr id="32" name="object 32" descr="Two options to demonstrate value" title="Two options to demonstrate value"/>
          <p:cNvSpPr/>
          <p:nvPr/>
        </p:nvSpPr>
        <p:spPr>
          <a:xfrm>
            <a:off x="560831" y="5074095"/>
            <a:ext cx="7983220" cy="381000"/>
          </a:xfrm>
          <a:custGeom>
            <a:avLst/>
            <a:gdLst/>
            <a:ahLst/>
            <a:cxnLst/>
            <a:rect l="l" t="t" r="r" b="b"/>
            <a:pathLst>
              <a:path w="7983220" h="381000">
                <a:moveTo>
                  <a:pt x="7601737" y="228557"/>
                </a:moveTo>
                <a:lnTo>
                  <a:pt x="7601077" y="381000"/>
                </a:lnTo>
                <a:lnTo>
                  <a:pt x="7908899" y="228726"/>
                </a:lnTo>
                <a:lnTo>
                  <a:pt x="7639812" y="228726"/>
                </a:lnTo>
                <a:lnTo>
                  <a:pt x="7601737" y="228557"/>
                </a:lnTo>
                <a:close/>
              </a:path>
              <a:path w="7983220" h="381000">
                <a:moveTo>
                  <a:pt x="76542" y="80771"/>
                </a:moveTo>
                <a:lnTo>
                  <a:pt x="46854" y="86653"/>
                </a:lnTo>
                <a:lnTo>
                  <a:pt x="22559" y="102869"/>
                </a:lnTo>
                <a:lnTo>
                  <a:pt x="6121" y="126992"/>
                </a:lnTo>
                <a:lnTo>
                  <a:pt x="0" y="156590"/>
                </a:lnTo>
                <a:lnTo>
                  <a:pt x="5855" y="186326"/>
                </a:lnTo>
                <a:lnTo>
                  <a:pt x="22078" y="210645"/>
                </a:lnTo>
                <a:lnTo>
                  <a:pt x="46227" y="227081"/>
                </a:lnTo>
                <a:lnTo>
                  <a:pt x="75857" y="233171"/>
                </a:lnTo>
                <a:lnTo>
                  <a:pt x="105545" y="227290"/>
                </a:lnTo>
                <a:lnTo>
                  <a:pt x="129840" y="211073"/>
                </a:lnTo>
                <a:lnTo>
                  <a:pt x="140549" y="195359"/>
                </a:lnTo>
                <a:lnTo>
                  <a:pt x="76034" y="195071"/>
                </a:lnTo>
                <a:lnTo>
                  <a:pt x="76365" y="118871"/>
                </a:lnTo>
                <a:lnTo>
                  <a:pt x="140710" y="118871"/>
                </a:lnTo>
                <a:lnTo>
                  <a:pt x="130321" y="103298"/>
                </a:lnTo>
                <a:lnTo>
                  <a:pt x="106172" y="86862"/>
                </a:lnTo>
                <a:lnTo>
                  <a:pt x="76542" y="80771"/>
                </a:lnTo>
                <a:close/>
              </a:path>
              <a:path w="7983220" h="381000">
                <a:moveTo>
                  <a:pt x="7602067" y="152357"/>
                </a:moveTo>
                <a:lnTo>
                  <a:pt x="7601737" y="228557"/>
                </a:lnTo>
                <a:lnTo>
                  <a:pt x="7639812" y="228726"/>
                </a:lnTo>
                <a:lnTo>
                  <a:pt x="7640193" y="152526"/>
                </a:lnTo>
                <a:lnTo>
                  <a:pt x="7602067" y="152357"/>
                </a:lnTo>
                <a:close/>
              </a:path>
              <a:path w="7983220" h="381000">
                <a:moveTo>
                  <a:pt x="7602728" y="0"/>
                </a:moveTo>
                <a:lnTo>
                  <a:pt x="7602067" y="152357"/>
                </a:lnTo>
                <a:lnTo>
                  <a:pt x="7640193" y="152526"/>
                </a:lnTo>
                <a:lnTo>
                  <a:pt x="7639812" y="228726"/>
                </a:lnTo>
                <a:lnTo>
                  <a:pt x="7908899" y="228726"/>
                </a:lnTo>
                <a:lnTo>
                  <a:pt x="7982839" y="192150"/>
                </a:lnTo>
                <a:lnTo>
                  <a:pt x="7602728" y="0"/>
                </a:lnTo>
                <a:close/>
              </a:path>
              <a:path w="7983220" h="381000">
                <a:moveTo>
                  <a:pt x="140901" y="119159"/>
                </a:moveTo>
                <a:lnTo>
                  <a:pt x="146544" y="127617"/>
                </a:lnTo>
                <a:lnTo>
                  <a:pt x="152400" y="157352"/>
                </a:lnTo>
                <a:lnTo>
                  <a:pt x="146278" y="186951"/>
                </a:lnTo>
                <a:lnTo>
                  <a:pt x="140549" y="195359"/>
                </a:lnTo>
                <a:lnTo>
                  <a:pt x="7601737" y="228557"/>
                </a:lnTo>
                <a:lnTo>
                  <a:pt x="7602067" y="152357"/>
                </a:lnTo>
                <a:lnTo>
                  <a:pt x="140901" y="119159"/>
                </a:lnTo>
                <a:close/>
              </a:path>
              <a:path w="7983220" h="381000">
                <a:moveTo>
                  <a:pt x="76365" y="118871"/>
                </a:moveTo>
                <a:lnTo>
                  <a:pt x="76034" y="195071"/>
                </a:lnTo>
                <a:lnTo>
                  <a:pt x="140549" y="195359"/>
                </a:lnTo>
                <a:lnTo>
                  <a:pt x="146278" y="186951"/>
                </a:lnTo>
                <a:lnTo>
                  <a:pt x="152400" y="157352"/>
                </a:lnTo>
                <a:lnTo>
                  <a:pt x="146544" y="127617"/>
                </a:lnTo>
                <a:lnTo>
                  <a:pt x="140901" y="119159"/>
                </a:lnTo>
                <a:lnTo>
                  <a:pt x="76365" y="118871"/>
                </a:lnTo>
                <a:close/>
              </a:path>
              <a:path w="7983220" h="381000">
                <a:moveTo>
                  <a:pt x="140710" y="118871"/>
                </a:moveTo>
                <a:lnTo>
                  <a:pt x="76365" y="118871"/>
                </a:lnTo>
                <a:lnTo>
                  <a:pt x="140901" y="119159"/>
                </a:lnTo>
                <a:lnTo>
                  <a:pt x="140710" y="118871"/>
                </a:lnTo>
                <a:close/>
              </a:path>
            </a:pathLst>
          </a:custGeom>
          <a:solidFill>
            <a:srgbClr val="F0CC01"/>
          </a:solidFill>
          <a:ln>
            <a:solidFill>
              <a:srgbClr val="F0C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ern="0" dirty="0">
              <a:solidFill>
                <a:schemeClr val="lt1"/>
              </a:solidFill>
            </a:endParaRPr>
          </a:p>
        </p:txBody>
      </p:sp>
      <p:sp>
        <p:nvSpPr>
          <p:cNvPr id="33" name="object 33" descr="Two options to demonstrate value" title="Two options to demonstrate value"/>
          <p:cNvSpPr txBox="1"/>
          <p:nvPr/>
        </p:nvSpPr>
        <p:spPr>
          <a:xfrm>
            <a:off x="1678304" y="5331143"/>
            <a:ext cx="2703830" cy="738664"/>
          </a:xfrm>
          <a:prstGeom prst="rect">
            <a:avLst/>
          </a:prstGeom>
        </p:spPr>
        <p:txBody>
          <a:bodyPr vert="horz" wrap="square" lIns="0" tIns="0" rIns="0" bIns="0" rtlCol="0">
            <a:spAutoFit/>
          </a:bodyPr>
          <a:lstStyle/>
          <a:p>
            <a:pPr marL="12700"/>
            <a:r>
              <a:rPr sz="1600" b="1" kern="0" dirty="0">
                <a:latin typeface="Verdana"/>
                <a:cs typeface="Verdana"/>
              </a:rPr>
              <a:t>2019  - 2020</a:t>
            </a:r>
            <a:r>
              <a:rPr sz="1600" kern="0" dirty="0">
                <a:latin typeface="Verdana"/>
                <a:cs typeface="Verdana"/>
              </a:rPr>
              <a:t>:  </a:t>
            </a:r>
            <a:r>
              <a:rPr lang="en-US" sz="1600" kern="0" dirty="0" smtClean="0">
                <a:latin typeface="Verdana"/>
                <a:cs typeface="Verdana"/>
              </a:rPr>
              <a:t/>
            </a:r>
            <a:br>
              <a:rPr lang="en-US" sz="1600" kern="0" dirty="0" smtClean="0">
                <a:latin typeface="Verdana"/>
                <a:cs typeface="Verdana"/>
              </a:rPr>
            </a:br>
            <a:r>
              <a:rPr sz="1600" kern="0" dirty="0" smtClean="0">
                <a:latin typeface="Verdana"/>
                <a:cs typeface="Verdana"/>
              </a:rPr>
              <a:t>25</a:t>
            </a:r>
            <a:r>
              <a:rPr sz="1600" kern="0" dirty="0">
                <a:latin typeface="Verdana"/>
                <a:cs typeface="Verdana"/>
              </a:rPr>
              <a:t>% Medicare</a:t>
            </a:r>
          </a:p>
          <a:p>
            <a:pPr marL="12700"/>
            <a:r>
              <a:rPr sz="1600" kern="0" dirty="0">
                <a:latin typeface="Verdana"/>
                <a:cs typeface="Verdana"/>
              </a:rPr>
              <a:t>revenue requirement</a:t>
            </a:r>
          </a:p>
        </p:txBody>
      </p:sp>
      <p:sp>
        <p:nvSpPr>
          <p:cNvPr id="34" name="object 34" descr="Two options to demonstrate value" title="Two options to demonstrate value"/>
          <p:cNvSpPr/>
          <p:nvPr/>
        </p:nvSpPr>
        <p:spPr>
          <a:xfrm>
            <a:off x="1621536" y="4738815"/>
            <a:ext cx="3810" cy="492125"/>
          </a:xfrm>
          <a:custGeom>
            <a:avLst/>
            <a:gdLst/>
            <a:ahLst/>
            <a:cxnLst/>
            <a:rect l="l" t="t" r="r" b="b"/>
            <a:pathLst>
              <a:path w="3809" h="492125">
                <a:moveTo>
                  <a:pt x="3301" y="0"/>
                </a:moveTo>
                <a:lnTo>
                  <a:pt x="0" y="491871"/>
                </a:lnTo>
              </a:path>
            </a:pathLst>
          </a:custGeom>
          <a:ln w="12192">
            <a:solidFill>
              <a:srgbClr val="853375"/>
            </a:solidFill>
          </a:ln>
        </p:spPr>
        <p:txBody>
          <a:bodyPr wrap="square" lIns="0" tIns="0" rIns="0" bIns="0" rtlCol="0"/>
          <a:lstStyle/>
          <a:p>
            <a:endParaRPr kern="0" dirty="0"/>
          </a:p>
        </p:txBody>
      </p:sp>
      <p:sp>
        <p:nvSpPr>
          <p:cNvPr id="35" name="object 35" descr="Two options to demonstrate value" title="Two options to demonstrate value"/>
          <p:cNvSpPr/>
          <p:nvPr/>
        </p:nvSpPr>
        <p:spPr>
          <a:xfrm>
            <a:off x="4475988" y="5284407"/>
            <a:ext cx="3810" cy="492125"/>
          </a:xfrm>
          <a:custGeom>
            <a:avLst/>
            <a:gdLst/>
            <a:ahLst/>
            <a:cxnLst/>
            <a:rect l="l" t="t" r="r" b="b"/>
            <a:pathLst>
              <a:path w="3810" h="492125">
                <a:moveTo>
                  <a:pt x="3301" y="0"/>
                </a:moveTo>
                <a:lnTo>
                  <a:pt x="0" y="491870"/>
                </a:lnTo>
              </a:path>
            </a:pathLst>
          </a:custGeom>
          <a:ln w="12192">
            <a:solidFill>
              <a:srgbClr val="853375"/>
            </a:solidFill>
          </a:ln>
        </p:spPr>
        <p:txBody>
          <a:bodyPr wrap="square" lIns="0" tIns="0" rIns="0" bIns="0" rtlCol="0"/>
          <a:lstStyle/>
          <a:p>
            <a:endParaRPr kern="0" dirty="0"/>
          </a:p>
        </p:txBody>
      </p:sp>
      <p:sp>
        <p:nvSpPr>
          <p:cNvPr id="36" name="object 36" descr="Two options to demonstrate value" title="Two options to demonstrate value"/>
          <p:cNvSpPr txBox="1"/>
          <p:nvPr/>
        </p:nvSpPr>
        <p:spPr>
          <a:xfrm>
            <a:off x="4532503" y="5330508"/>
            <a:ext cx="3547110" cy="738664"/>
          </a:xfrm>
          <a:prstGeom prst="rect">
            <a:avLst/>
          </a:prstGeom>
        </p:spPr>
        <p:txBody>
          <a:bodyPr vert="horz" wrap="square" lIns="0" tIns="0" rIns="0" bIns="0" rtlCol="0">
            <a:spAutoFit/>
          </a:bodyPr>
          <a:lstStyle/>
          <a:p>
            <a:pPr marL="12700"/>
            <a:r>
              <a:rPr sz="1600" b="1" kern="0" dirty="0">
                <a:latin typeface="Verdana"/>
                <a:cs typeface="Verdana"/>
              </a:rPr>
              <a:t>2021  and on</a:t>
            </a:r>
            <a:r>
              <a:rPr sz="1600" kern="0" dirty="0">
                <a:latin typeface="Verdana"/>
                <a:cs typeface="Verdana"/>
              </a:rPr>
              <a:t>: </a:t>
            </a:r>
            <a:r>
              <a:rPr lang="en-US" sz="1600" kern="0" dirty="0" smtClean="0">
                <a:latin typeface="Verdana"/>
                <a:cs typeface="Verdana"/>
              </a:rPr>
              <a:t/>
            </a:r>
            <a:br>
              <a:rPr lang="en-US" sz="1600" kern="0" dirty="0" smtClean="0">
                <a:latin typeface="Verdana"/>
                <a:cs typeface="Verdana"/>
              </a:rPr>
            </a:br>
            <a:r>
              <a:rPr sz="1600" kern="0" dirty="0" smtClean="0">
                <a:latin typeface="Verdana"/>
                <a:cs typeface="Verdana"/>
              </a:rPr>
              <a:t>Ramped </a:t>
            </a:r>
            <a:r>
              <a:rPr sz="1600" kern="0" dirty="0">
                <a:latin typeface="Verdana"/>
                <a:cs typeface="Verdana"/>
              </a:rPr>
              <a:t>up Medicare</a:t>
            </a:r>
          </a:p>
          <a:p>
            <a:pPr marL="12700"/>
            <a:r>
              <a:rPr sz="1600" kern="0" dirty="0">
                <a:latin typeface="Verdana"/>
                <a:cs typeface="Verdana"/>
              </a:rPr>
              <a:t>or all-payer revenue requirements</a:t>
            </a:r>
          </a:p>
        </p:txBody>
      </p:sp>
      <p:sp>
        <p:nvSpPr>
          <p:cNvPr id="37" name="object 37" descr="Two options to demonstrate value" title="Two options to demonstrate value"/>
          <p:cNvSpPr/>
          <p:nvPr/>
        </p:nvSpPr>
        <p:spPr>
          <a:xfrm>
            <a:off x="1616963" y="5238688"/>
            <a:ext cx="3810" cy="492125"/>
          </a:xfrm>
          <a:custGeom>
            <a:avLst/>
            <a:gdLst/>
            <a:ahLst/>
            <a:cxnLst/>
            <a:rect l="l" t="t" r="r" b="b"/>
            <a:pathLst>
              <a:path w="3809" h="492125">
                <a:moveTo>
                  <a:pt x="3302" y="0"/>
                </a:moveTo>
                <a:lnTo>
                  <a:pt x="0" y="491871"/>
                </a:lnTo>
              </a:path>
            </a:pathLst>
          </a:custGeom>
          <a:ln w="12192">
            <a:solidFill>
              <a:srgbClr val="853375"/>
            </a:solidFill>
          </a:ln>
        </p:spPr>
        <p:txBody>
          <a:bodyPr wrap="square" lIns="0" tIns="0" rIns="0" bIns="0" rtlCol="0"/>
          <a:lstStyle/>
          <a:p>
            <a:endParaRPr kern="0" dirty="0"/>
          </a:p>
        </p:txBody>
      </p:sp>
      <p:sp>
        <p:nvSpPr>
          <p:cNvPr id="38" name="object 38" descr="Two options to demonstrate value" title="Two options to demonstrate value"/>
          <p:cNvSpPr/>
          <p:nvPr/>
        </p:nvSpPr>
        <p:spPr>
          <a:xfrm>
            <a:off x="0" y="4290759"/>
            <a:ext cx="9144000" cy="347980"/>
          </a:xfrm>
          <a:custGeom>
            <a:avLst/>
            <a:gdLst/>
            <a:ahLst/>
            <a:cxnLst/>
            <a:rect l="l" t="t" r="r" b="b"/>
            <a:pathLst>
              <a:path w="9144000" h="347979">
                <a:moveTo>
                  <a:pt x="0" y="347471"/>
                </a:moveTo>
                <a:lnTo>
                  <a:pt x="9144000" y="347471"/>
                </a:lnTo>
                <a:lnTo>
                  <a:pt x="9144000" y="0"/>
                </a:lnTo>
                <a:lnTo>
                  <a:pt x="0" y="0"/>
                </a:lnTo>
                <a:lnTo>
                  <a:pt x="0" y="347471"/>
                </a:lnTo>
                <a:close/>
              </a:path>
            </a:pathLst>
          </a:custGeom>
          <a:solidFill>
            <a:srgbClr val="404040"/>
          </a:solidFill>
        </p:spPr>
        <p:txBody>
          <a:bodyPr wrap="square" lIns="0" tIns="0" rIns="0" bIns="0" rtlCol="0"/>
          <a:lstStyle/>
          <a:p>
            <a:endParaRPr kern="0" dirty="0"/>
          </a:p>
        </p:txBody>
      </p:sp>
      <p:sp>
        <p:nvSpPr>
          <p:cNvPr id="39" name="object 39" descr="Two options to demonstrate value" title="Two options to demonstrate value"/>
          <p:cNvSpPr txBox="1"/>
          <p:nvPr/>
        </p:nvSpPr>
        <p:spPr>
          <a:xfrm>
            <a:off x="1604263" y="4298450"/>
            <a:ext cx="5946775" cy="307777"/>
          </a:xfrm>
          <a:prstGeom prst="rect">
            <a:avLst/>
          </a:prstGeom>
        </p:spPr>
        <p:txBody>
          <a:bodyPr vert="horz" wrap="square" lIns="0" tIns="0" rIns="0" bIns="0" rtlCol="0">
            <a:spAutoFit/>
          </a:bodyPr>
          <a:lstStyle/>
          <a:p>
            <a:pPr marL="12700"/>
            <a:r>
              <a:rPr sz="2000" b="1" kern="0" dirty="0">
                <a:solidFill>
                  <a:srgbClr val="FFFFFF"/>
                </a:solidFill>
                <a:latin typeface="Verdana"/>
                <a:cs typeface="Verdana"/>
              </a:rPr>
              <a:t>Advanced Alternative Payment Models</a:t>
            </a:r>
            <a:r>
              <a:rPr sz="2000" kern="0" baseline="24305" dirty="0">
                <a:solidFill>
                  <a:srgbClr val="FFFFFF"/>
                </a:solidFill>
                <a:latin typeface="Verdana"/>
                <a:cs typeface="Verdana"/>
              </a:rPr>
              <a:t>2</a:t>
            </a:r>
            <a:endParaRPr sz="2000" kern="0" baseline="24305" dirty="0">
              <a:latin typeface="Verdana"/>
              <a:cs typeface="Verdana"/>
            </a:endParaRPr>
          </a:p>
        </p:txBody>
      </p:sp>
      <p:sp>
        <p:nvSpPr>
          <p:cNvPr id="40" name="object 40" descr="Two options to demonstrate value" title="Two options to demonstrate value"/>
          <p:cNvSpPr/>
          <p:nvPr/>
        </p:nvSpPr>
        <p:spPr>
          <a:xfrm>
            <a:off x="369570" y="4182570"/>
            <a:ext cx="660400" cy="664845"/>
          </a:xfrm>
          <a:custGeom>
            <a:avLst/>
            <a:gdLst/>
            <a:ahLst/>
            <a:cxnLst/>
            <a:rect l="l" t="t" r="r" b="b"/>
            <a:pathLst>
              <a:path w="660400" h="664845">
                <a:moveTo>
                  <a:pt x="329945" y="0"/>
                </a:moveTo>
                <a:lnTo>
                  <a:pt x="281190" y="3601"/>
                </a:lnTo>
                <a:lnTo>
                  <a:pt x="234654" y="14064"/>
                </a:lnTo>
                <a:lnTo>
                  <a:pt x="190851" y="30873"/>
                </a:lnTo>
                <a:lnTo>
                  <a:pt x="150288" y="53517"/>
                </a:lnTo>
                <a:lnTo>
                  <a:pt x="113479" y="81481"/>
                </a:lnTo>
                <a:lnTo>
                  <a:pt x="80931" y="114251"/>
                </a:lnTo>
                <a:lnTo>
                  <a:pt x="53157" y="151315"/>
                </a:lnTo>
                <a:lnTo>
                  <a:pt x="30666" y="192159"/>
                </a:lnTo>
                <a:lnTo>
                  <a:pt x="13969" y="236268"/>
                </a:lnTo>
                <a:lnTo>
                  <a:pt x="3577" y="283130"/>
                </a:lnTo>
                <a:lnTo>
                  <a:pt x="0" y="332231"/>
                </a:lnTo>
                <a:lnTo>
                  <a:pt x="3577" y="381333"/>
                </a:lnTo>
                <a:lnTo>
                  <a:pt x="13969" y="428195"/>
                </a:lnTo>
                <a:lnTo>
                  <a:pt x="30666" y="472304"/>
                </a:lnTo>
                <a:lnTo>
                  <a:pt x="53157" y="513148"/>
                </a:lnTo>
                <a:lnTo>
                  <a:pt x="80931" y="550212"/>
                </a:lnTo>
                <a:lnTo>
                  <a:pt x="113479" y="582982"/>
                </a:lnTo>
                <a:lnTo>
                  <a:pt x="150288" y="610946"/>
                </a:lnTo>
                <a:lnTo>
                  <a:pt x="190851" y="633590"/>
                </a:lnTo>
                <a:lnTo>
                  <a:pt x="234654" y="650399"/>
                </a:lnTo>
                <a:lnTo>
                  <a:pt x="281190" y="660862"/>
                </a:lnTo>
                <a:lnTo>
                  <a:pt x="329945" y="664463"/>
                </a:lnTo>
                <a:lnTo>
                  <a:pt x="378701" y="660862"/>
                </a:lnTo>
                <a:lnTo>
                  <a:pt x="425237" y="650399"/>
                </a:lnTo>
                <a:lnTo>
                  <a:pt x="469040" y="633590"/>
                </a:lnTo>
                <a:lnTo>
                  <a:pt x="509603" y="610946"/>
                </a:lnTo>
                <a:lnTo>
                  <a:pt x="546412" y="582982"/>
                </a:lnTo>
                <a:lnTo>
                  <a:pt x="578960" y="550212"/>
                </a:lnTo>
                <a:lnTo>
                  <a:pt x="606734" y="513148"/>
                </a:lnTo>
                <a:lnTo>
                  <a:pt x="629225" y="472304"/>
                </a:lnTo>
                <a:lnTo>
                  <a:pt x="645922" y="428195"/>
                </a:lnTo>
                <a:lnTo>
                  <a:pt x="656314" y="381333"/>
                </a:lnTo>
                <a:lnTo>
                  <a:pt x="659892" y="332231"/>
                </a:lnTo>
                <a:lnTo>
                  <a:pt x="656314" y="283130"/>
                </a:lnTo>
                <a:lnTo>
                  <a:pt x="645922" y="236268"/>
                </a:lnTo>
                <a:lnTo>
                  <a:pt x="629225" y="192159"/>
                </a:lnTo>
                <a:lnTo>
                  <a:pt x="606734" y="151315"/>
                </a:lnTo>
                <a:lnTo>
                  <a:pt x="578960" y="114251"/>
                </a:lnTo>
                <a:lnTo>
                  <a:pt x="546412" y="81481"/>
                </a:lnTo>
                <a:lnTo>
                  <a:pt x="509603" y="53517"/>
                </a:lnTo>
                <a:lnTo>
                  <a:pt x="469040" y="30873"/>
                </a:lnTo>
                <a:lnTo>
                  <a:pt x="425237" y="14064"/>
                </a:lnTo>
                <a:lnTo>
                  <a:pt x="378701" y="3601"/>
                </a:lnTo>
                <a:lnTo>
                  <a:pt x="329945" y="0"/>
                </a:lnTo>
                <a:close/>
              </a:path>
            </a:pathLst>
          </a:custGeom>
          <a:solidFill>
            <a:srgbClr val="FFFFFF"/>
          </a:solidFill>
        </p:spPr>
        <p:txBody>
          <a:bodyPr wrap="square" lIns="0" tIns="0" rIns="0" bIns="0" rtlCol="0"/>
          <a:lstStyle/>
          <a:p>
            <a:endParaRPr kern="0" dirty="0"/>
          </a:p>
        </p:txBody>
      </p:sp>
      <p:sp>
        <p:nvSpPr>
          <p:cNvPr id="41" name="object 41" descr="Two options to demonstrate value" title="Two options to demonstrate value"/>
          <p:cNvSpPr/>
          <p:nvPr/>
        </p:nvSpPr>
        <p:spPr>
          <a:xfrm>
            <a:off x="369570" y="4158932"/>
            <a:ext cx="660400" cy="664845"/>
          </a:xfrm>
          <a:custGeom>
            <a:avLst/>
            <a:gdLst/>
            <a:ahLst/>
            <a:cxnLst/>
            <a:rect l="l" t="t" r="r" b="b"/>
            <a:pathLst>
              <a:path w="660400" h="664845">
                <a:moveTo>
                  <a:pt x="0" y="332231"/>
                </a:moveTo>
                <a:lnTo>
                  <a:pt x="3577" y="283130"/>
                </a:lnTo>
                <a:lnTo>
                  <a:pt x="13969" y="236268"/>
                </a:lnTo>
                <a:lnTo>
                  <a:pt x="30666" y="192159"/>
                </a:lnTo>
                <a:lnTo>
                  <a:pt x="53157" y="151315"/>
                </a:lnTo>
                <a:lnTo>
                  <a:pt x="80931" y="114251"/>
                </a:lnTo>
                <a:lnTo>
                  <a:pt x="113479" y="81481"/>
                </a:lnTo>
                <a:lnTo>
                  <a:pt x="150288" y="53517"/>
                </a:lnTo>
                <a:lnTo>
                  <a:pt x="190851" y="30873"/>
                </a:lnTo>
                <a:lnTo>
                  <a:pt x="234654" y="14064"/>
                </a:lnTo>
                <a:lnTo>
                  <a:pt x="281190" y="3601"/>
                </a:lnTo>
                <a:lnTo>
                  <a:pt x="329945" y="0"/>
                </a:lnTo>
                <a:lnTo>
                  <a:pt x="378701" y="3601"/>
                </a:lnTo>
                <a:lnTo>
                  <a:pt x="425237" y="14064"/>
                </a:lnTo>
                <a:lnTo>
                  <a:pt x="469040" y="30873"/>
                </a:lnTo>
                <a:lnTo>
                  <a:pt x="509603" y="53517"/>
                </a:lnTo>
                <a:lnTo>
                  <a:pt x="546412" y="81481"/>
                </a:lnTo>
                <a:lnTo>
                  <a:pt x="578960" y="114251"/>
                </a:lnTo>
                <a:lnTo>
                  <a:pt x="606734" y="151315"/>
                </a:lnTo>
                <a:lnTo>
                  <a:pt x="629225" y="192159"/>
                </a:lnTo>
                <a:lnTo>
                  <a:pt x="645922" y="236268"/>
                </a:lnTo>
                <a:lnTo>
                  <a:pt x="656314" y="283130"/>
                </a:lnTo>
                <a:lnTo>
                  <a:pt x="659892" y="332231"/>
                </a:lnTo>
                <a:lnTo>
                  <a:pt x="656314" y="381333"/>
                </a:lnTo>
                <a:lnTo>
                  <a:pt x="645922" y="428195"/>
                </a:lnTo>
                <a:lnTo>
                  <a:pt x="629225" y="472304"/>
                </a:lnTo>
                <a:lnTo>
                  <a:pt x="606734" y="513148"/>
                </a:lnTo>
                <a:lnTo>
                  <a:pt x="578960" y="550212"/>
                </a:lnTo>
                <a:lnTo>
                  <a:pt x="546412" y="582982"/>
                </a:lnTo>
                <a:lnTo>
                  <a:pt x="509603" y="610946"/>
                </a:lnTo>
                <a:lnTo>
                  <a:pt x="469040" y="633590"/>
                </a:lnTo>
                <a:lnTo>
                  <a:pt x="425237" y="650399"/>
                </a:lnTo>
                <a:lnTo>
                  <a:pt x="378701" y="660862"/>
                </a:lnTo>
                <a:lnTo>
                  <a:pt x="329945" y="664463"/>
                </a:lnTo>
                <a:lnTo>
                  <a:pt x="281190" y="660862"/>
                </a:lnTo>
                <a:lnTo>
                  <a:pt x="234654" y="650399"/>
                </a:lnTo>
                <a:lnTo>
                  <a:pt x="190851" y="633590"/>
                </a:lnTo>
                <a:lnTo>
                  <a:pt x="150288" y="610946"/>
                </a:lnTo>
                <a:lnTo>
                  <a:pt x="113479" y="582982"/>
                </a:lnTo>
                <a:lnTo>
                  <a:pt x="80931" y="550212"/>
                </a:lnTo>
                <a:lnTo>
                  <a:pt x="53157" y="513148"/>
                </a:lnTo>
                <a:lnTo>
                  <a:pt x="30666" y="472304"/>
                </a:lnTo>
                <a:lnTo>
                  <a:pt x="13969" y="428195"/>
                </a:lnTo>
                <a:lnTo>
                  <a:pt x="3577" y="381333"/>
                </a:lnTo>
                <a:lnTo>
                  <a:pt x="0" y="332231"/>
                </a:lnTo>
                <a:close/>
              </a:path>
            </a:pathLst>
          </a:custGeom>
          <a:ln w="25908">
            <a:solidFill>
              <a:srgbClr val="3D1852"/>
            </a:solidFill>
          </a:ln>
        </p:spPr>
        <p:txBody>
          <a:bodyPr wrap="square" lIns="0" tIns="0" rIns="0" bIns="0" rtlCol="0"/>
          <a:lstStyle/>
          <a:p>
            <a:endParaRPr kern="0" dirty="0"/>
          </a:p>
        </p:txBody>
      </p:sp>
      <p:sp>
        <p:nvSpPr>
          <p:cNvPr id="42" name="object 42" descr="Two options to demonstrate value" title="Two options to demonstrate value"/>
          <p:cNvSpPr txBox="1"/>
          <p:nvPr/>
        </p:nvSpPr>
        <p:spPr>
          <a:xfrm>
            <a:off x="622198" y="4365625"/>
            <a:ext cx="152400" cy="282575"/>
          </a:xfrm>
          <a:prstGeom prst="rect">
            <a:avLst/>
          </a:prstGeom>
        </p:spPr>
        <p:txBody>
          <a:bodyPr vert="horz" wrap="square" lIns="0" tIns="0" rIns="0" bIns="0" rtlCol="0">
            <a:spAutoFit/>
          </a:bodyPr>
          <a:lstStyle/>
          <a:p>
            <a:pPr marL="12700"/>
            <a:r>
              <a:rPr sz="1800" kern="0" dirty="0">
                <a:latin typeface="Verdana"/>
                <a:cs typeface="Verdana"/>
              </a:rPr>
              <a:t>2</a:t>
            </a:r>
          </a:p>
        </p:txBody>
      </p:sp>
      <p:sp>
        <p:nvSpPr>
          <p:cNvPr id="45" name="Slide Number Placeholder 44" descr="Two options to demonstrate value" title="Two options to demonstrate value"/>
          <p:cNvSpPr>
            <a:spLocks noGrp="1"/>
          </p:cNvSpPr>
          <p:nvPr>
            <p:ph type="sldNum" sz="quarter" idx="12"/>
          </p:nvPr>
        </p:nvSpPr>
        <p:spPr/>
        <p:txBody>
          <a:bodyPr/>
          <a:lstStyle/>
          <a:p>
            <a:fld id="{D1C21D90-E30A-44C7-B3A2-0BEA25CF7802}" type="slidenum">
              <a:rPr lang="en-US" smtClean="0"/>
              <a:t>27</a:t>
            </a:fld>
            <a:endParaRPr lang="en-US" dirty="0"/>
          </a:p>
        </p:txBody>
      </p:sp>
    </p:spTree>
    <p:extLst>
      <p:ext uri="{BB962C8B-B14F-4D97-AF65-F5344CB8AC3E}">
        <p14:creationId xmlns:p14="http://schemas.microsoft.com/office/powerpoint/2010/main" val="2885323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Contact </a:t>
            </a:r>
            <a:r>
              <a:rPr lang="en-US" dirty="0" smtClean="0"/>
              <a:t>Information</a:t>
            </a:r>
            <a:endParaRPr lang="en-US" dirty="0"/>
          </a:p>
        </p:txBody>
      </p:sp>
      <p:sp>
        <p:nvSpPr>
          <p:cNvPr id="9" name="Content Placeholder 3"/>
          <p:cNvSpPr txBox="1">
            <a:spLocks noGrp="1"/>
          </p:cNvSpPr>
          <p:nvPr>
            <p:ph idx="1"/>
          </p:nvPr>
        </p:nvSpPr>
        <p:spPr>
          <a:xfrm>
            <a:off x="609600" y="1676400"/>
            <a:ext cx="6781800" cy="3810000"/>
          </a:xfrm>
          <a:prstGeom prst="rect">
            <a:avLst/>
          </a:prstGeom>
        </p:spPr>
        <p:txBody>
          <a:bodyPr anchor="ctr">
            <a:noAutofit/>
          </a:bodyPr>
          <a:lstStyle>
            <a:lvl1pPr marL="342804" indent="-342804"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742" indent="-285670" algn="l" rtl="0" eaLnBrk="1" fontAlgn="base" hangingPunct="1">
              <a:spcBef>
                <a:spcPct val="20000"/>
              </a:spcBef>
              <a:spcAft>
                <a:spcPct val="0"/>
              </a:spcAft>
              <a:buChar char="–"/>
              <a:defRPr sz="2800">
                <a:solidFill>
                  <a:schemeClr val="tx1"/>
                </a:solidFill>
                <a:latin typeface="+mn-lt"/>
                <a:ea typeface="ＭＳ Ｐゴシック" charset="-128"/>
              </a:defRPr>
            </a:lvl2pPr>
            <a:lvl3pPr marL="1142680" indent="-228536" algn="l" rtl="0" eaLnBrk="1" fontAlgn="base" hangingPunct="1">
              <a:spcBef>
                <a:spcPct val="20000"/>
              </a:spcBef>
              <a:spcAft>
                <a:spcPct val="0"/>
              </a:spcAft>
              <a:buChar char="•"/>
              <a:defRPr sz="2400">
                <a:solidFill>
                  <a:schemeClr val="tx1"/>
                </a:solidFill>
                <a:latin typeface="+mn-lt"/>
                <a:ea typeface="ＭＳ Ｐゴシック" charset="-128"/>
              </a:defRPr>
            </a:lvl3pPr>
            <a:lvl4pPr marL="1599752" indent="-228536" algn="l" rtl="0" eaLnBrk="1" fontAlgn="base" hangingPunct="1">
              <a:spcBef>
                <a:spcPct val="20000"/>
              </a:spcBef>
              <a:spcAft>
                <a:spcPct val="0"/>
              </a:spcAft>
              <a:buChar char="–"/>
              <a:defRPr sz="2000">
                <a:solidFill>
                  <a:schemeClr val="tx1"/>
                </a:solidFill>
                <a:latin typeface="+mn-lt"/>
                <a:ea typeface="ＭＳ Ｐゴシック" charset="-128"/>
              </a:defRPr>
            </a:lvl4pPr>
            <a:lvl5pPr marL="2056824" indent="-228536" algn="l" rtl="0" eaLnBrk="1" fontAlgn="base" hangingPunct="1">
              <a:spcBef>
                <a:spcPct val="20000"/>
              </a:spcBef>
              <a:spcAft>
                <a:spcPct val="0"/>
              </a:spcAft>
              <a:buChar char="»"/>
              <a:defRPr sz="2000">
                <a:solidFill>
                  <a:schemeClr val="tx1"/>
                </a:solidFill>
                <a:latin typeface="+mn-lt"/>
                <a:ea typeface="ＭＳ Ｐゴシック" charset="-128"/>
              </a:defRPr>
            </a:lvl5pPr>
            <a:lvl6pPr marL="2513896" indent="-228536" algn="l" rtl="0" eaLnBrk="1" fontAlgn="base" hangingPunct="1">
              <a:spcBef>
                <a:spcPct val="20000"/>
              </a:spcBef>
              <a:spcAft>
                <a:spcPct val="0"/>
              </a:spcAft>
              <a:buChar char="»"/>
              <a:defRPr sz="2000">
                <a:solidFill>
                  <a:schemeClr val="tx1"/>
                </a:solidFill>
                <a:latin typeface="+mn-lt"/>
              </a:defRPr>
            </a:lvl6pPr>
            <a:lvl7pPr marL="2970968" indent="-228536" algn="l" rtl="0" eaLnBrk="1" fontAlgn="base" hangingPunct="1">
              <a:spcBef>
                <a:spcPct val="20000"/>
              </a:spcBef>
              <a:spcAft>
                <a:spcPct val="0"/>
              </a:spcAft>
              <a:buChar char="»"/>
              <a:defRPr sz="2000">
                <a:solidFill>
                  <a:schemeClr val="tx1"/>
                </a:solidFill>
                <a:latin typeface="+mn-lt"/>
              </a:defRPr>
            </a:lvl7pPr>
            <a:lvl8pPr marL="3428040" indent="-228536" algn="l" rtl="0" eaLnBrk="1" fontAlgn="base" hangingPunct="1">
              <a:spcBef>
                <a:spcPct val="20000"/>
              </a:spcBef>
              <a:spcAft>
                <a:spcPct val="0"/>
              </a:spcAft>
              <a:buChar char="»"/>
              <a:defRPr sz="2000">
                <a:solidFill>
                  <a:schemeClr val="tx1"/>
                </a:solidFill>
                <a:latin typeface="+mn-lt"/>
              </a:defRPr>
            </a:lvl8pPr>
            <a:lvl9pPr marL="3885112" indent="-228536" algn="l" rtl="0" eaLnBrk="1" fontAlgn="base" hangingPunct="1">
              <a:spcBef>
                <a:spcPct val="20000"/>
              </a:spcBef>
              <a:spcAft>
                <a:spcPct val="0"/>
              </a:spcAft>
              <a:buChar char="»"/>
              <a:defRPr sz="2000">
                <a:solidFill>
                  <a:schemeClr val="tx1"/>
                </a:solidFill>
                <a:latin typeface="+mn-lt"/>
              </a:defRPr>
            </a:lvl9pPr>
          </a:lstStyle>
          <a:p>
            <a:pPr marL="400050" lvl="1" indent="-309563">
              <a:spcBef>
                <a:spcPts val="0"/>
              </a:spcBef>
              <a:buFontTx/>
              <a:buNone/>
            </a:pPr>
            <a:r>
              <a:rPr lang="en-US" b="1" kern="0" dirty="0" smtClean="0">
                <a:solidFill>
                  <a:schemeClr val="tx2"/>
                </a:solidFill>
              </a:rPr>
              <a:t>Lauren Capizzo, MBA, PCMH CCE</a:t>
            </a:r>
            <a:endParaRPr lang="en-US" b="1" kern="0" dirty="0" smtClean="0">
              <a:solidFill>
                <a:schemeClr val="tx2"/>
              </a:solidFill>
            </a:endParaRPr>
          </a:p>
          <a:p>
            <a:pPr marL="400050" lvl="1" indent="-309563">
              <a:spcBef>
                <a:spcPts val="0"/>
              </a:spcBef>
              <a:buFontTx/>
              <a:buNone/>
            </a:pPr>
            <a:r>
              <a:rPr lang="en-US" b="1" i="1" kern="0" dirty="0">
                <a:solidFill>
                  <a:schemeClr val="tx2"/>
                </a:solidFill>
              </a:rPr>
              <a:t>	</a:t>
            </a:r>
            <a:r>
              <a:rPr lang="en-US" i="1" kern="0" dirty="0" smtClean="0">
                <a:solidFill>
                  <a:srgbClr val="404040"/>
                </a:solidFill>
              </a:rPr>
              <a:t>Senior </a:t>
            </a:r>
            <a:r>
              <a:rPr lang="en-US" i="1" kern="0" dirty="0" smtClean="0">
                <a:solidFill>
                  <a:srgbClr val="404040"/>
                </a:solidFill>
              </a:rPr>
              <a:t>Manager HIT and Practice Improvement</a:t>
            </a:r>
            <a:endParaRPr lang="en-US" i="1" kern="0" dirty="0" smtClean="0">
              <a:solidFill>
                <a:srgbClr val="404040"/>
              </a:solidFill>
            </a:endParaRPr>
          </a:p>
          <a:p>
            <a:pPr marL="400050" lvl="1" indent="-309563">
              <a:spcBef>
                <a:spcPts val="0"/>
              </a:spcBef>
              <a:buFontTx/>
              <a:buNone/>
            </a:pPr>
            <a:r>
              <a:rPr lang="en-US" dirty="0" smtClean="0"/>
              <a:t>	</a:t>
            </a:r>
            <a:r>
              <a:rPr lang="en-US" dirty="0" smtClean="0"/>
              <a:t>401-528-3239</a:t>
            </a:r>
            <a:endParaRPr lang="en-US" dirty="0" smtClean="0"/>
          </a:p>
          <a:p>
            <a:pPr marL="400050" lvl="1" indent="-309563">
              <a:spcBef>
                <a:spcPts val="0"/>
              </a:spcBef>
              <a:buFontTx/>
              <a:buNone/>
            </a:pPr>
            <a:r>
              <a:rPr lang="en-US" kern="0" dirty="0" smtClean="0">
                <a:solidFill>
                  <a:srgbClr val="0000FF"/>
                </a:solidFill>
              </a:rPr>
              <a:t>	</a:t>
            </a:r>
            <a:r>
              <a:rPr lang="en-US" u="sng" kern="0" dirty="0" smtClean="0">
                <a:solidFill>
                  <a:srgbClr val="0000FF"/>
                </a:solidFill>
              </a:rPr>
              <a:t>lcapizzo@healthcentricadvisors.org</a:t>
            </a:r>
            <a:endParaRPr lang="en-US" u="sng" kern="0" dirty="0" smtClean="0">
              <a:solidFill>
                <a:srgbClr val="0000FF"/>
              </a:solidFill>
            </a:endParaRPr>
          </a:p>
          <a:p>
            <a:pPr marL="400050" lvl="1" indent="-309563">
              <a:spcBef>
                <a:spcPts val="0"/>
              </a:spcBef>
              <a:buFontTx/>
              <a:buNone/>
            </a:pPr>
            <a:endParaRPr lang="en-US" sz="3600" kern="0" dirty="0">
              <a:solidFill>
                <a:srgbClr val="0000FF"/>
              </a:solidFill>
            </a:endParaRPr>
          </a:p>
        </p:txBody>
      </p:sp>
      <p:sp>
        <p:nvSpPr>
          <p:cNvPr id="2" name="Slide Number Placeholder 1"/>
          <p:cNvSpPr>
            <a:spLocks noGrp="1"/>
          </p:cNvSpPr>
          <p:nvPr>
            <p:ph type="sldNum" sz="quarter" idx="12"/>
          </p:nvPr>
        </p:nvSpPr>
        <p:spPr/>
        <p:txBody>
          <a:bodyPr/>
          <a:lstStyle/>
          <a:p>
            <a:fld id="{E60490AF-C858-744C-A370-539669166EE9}" type="slidenum">
              <a:rPr lang="en-US" smtClean="0"/>
              <a:pPr/>
              <a:t>28</a:t>
            </a:fld>
            <a:endParaRPr lang="en-US" dirty="0"/>
          </a:p>
        </p:txBody>
      </p:sp>
    </p:spTree>
    <p:custDataLst>
      <p:tags r:id="rId1"/>
    </p:custDataLst>
    <p:extLst>
      <p:ext uri="{BB962C8B-B14F-4D97-AF65-F5344CB8AC3E}">
        <p14:creationId xmlns:p14="http://schemas.microsoft.com/office/powerpoint/2010/main" val="2516514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spcBef>
                <a:spcPts val="600"/>
              </a:spcBef>
            </a:pPr>
            <a:r>
              <a:rPr lang="en-US" sz="2800" dirty="0" smtClean="0">
                <a:ea typeface="+mn-ea"/>
                <a:cs typeface="+mn-cs"/>
              </a:rPr>
              <a:t>Need Help Navigating </a:t>
            </a:r>
            <a:br>
              <a:rPr lang="en-US" sz="2800" dirty="0" smtClean="0">
                <a:ea typeface="+mn-ea"/>
                <a:cs typeface="+mn-cs"/>
              </a:rPr>
            </a:br>
            <a:r>
              <a:rPr lang="en-US" sz="2800" dirty="0" smtClean="0">
                <a:ea typeface="+mn-ea"/>
                <a:cs typeface="+mn-cs"/>
              </a:rPr>
              <a:t>CMS’ Quality Payment Program?</a:t>
            </a:r>
            <a:br>
              <a:rPr lang="en-US" sz="2800" dirty="0" smtClean="0">
                <a:ea typeface="+mn-ea"/>
                <a:cs typeface="+mn-cs"/>
              </a:rPr>
            </a:br>
            <a:r>
              <a:rPr lang="en-US" sz="1000" dirty="0" smtClean="0">
                <a:ea typeface="+mn-ea"/>
                <a:cs typeface="+mn-cs"/>
              </a:rPr>
              <a:t/>
            </a:r>
            <a:br>
              <a:rPr lang="en-US" sz="1000" dirty="0" smtClean="0">
                <a:ea typeface="+mn-ea"/>
                <a:cs typeface="+mn-cs"/>
              </a:rPr>
            </a:br>
            <a:r>
              <a:rPr lang="en-US" sz="2800" dirty="0" smtClean="0">
                <a:ea typeface="+mn-ea"/>
                <a:cs typeface="+mn-cs"/>
              </a:rPr>
              <a:t>Let the QIN-QIO lead the way.</a:t>
            </a:r>
            <a:endParaRPr lang="en-US" sz="3600" dirty="0"/>
          </a:p>
        </p:txBody>
      </p:sp>
      <p:sp>
        <p:nvSpPr>
          <p:cNvPr id="3" name="Content Placeholder 2"/>
          <p:cNvSpPr>
            <a:spLocks noGrp="1"/>
          </p:cNvSpPr>
          <p:nvPr>
            <p:ph idx="1"/>
          </p:nvPr>
        </p:nvSpPr>
        <p:spPr>
          <a:xfrm>
            <a:off x="457200" y="1940362"/>
            <a:ext cx="8229600" cy="4000702"/>
          </a:xfrm>
        </p:spPr>
        <p:txBody>
          <a:bodyPr>
            <a:normAutofit fontScale="25000" lnSpcReduction="20000"/>
          </a:bodyPr>
          <a:lstStyle/>
          <a:p>
            <a:pPr marL="57150" indent="0">
              <a:spcBef>
                <a:spcPts val="0"/>
              </a:spcBef>
              <a:buNone/>
            </a:pPr>
            <a:endParaRPr lang="en-US" sz="3800" b="1" dirty="0" smtClean="0">
              <a:solidFill>
                <a:prstClr val="black"/>
              </a:solidFill>
            </a:endParaRPr>
          </a:p>
          <a:p>
            <a:pPr marL="57150" indent="0">
              <a:lnSpc>
                <a:spcPct val="120000"/>
              </a:lnSpc>
              <a:spcBef>
                <a:spcPts val="0"/>
              </a:spcBef>
              <a:buNone/>
            </a:pPr>
            <a:r>
              <a:rPr lang="en-US" sz="8000" b="1" dirty="0" smtClean="0">
                <a:solidFill>
                  <a:prstClr val="black"/>
                </a:solidFill>
              </a:rPr>
              <a:t>Resources</a:t>
            </a:r>
            <a:r>
              <a:rPr lang="en-US" sz="8000" b="1" dirty="0" smtClean="0">
                <a:solidFill>
                  <a:prstClr val="black"/>
                </a:solidFill>
              </a:rPr>
              <a:t>:</a:t>
            </a:r>
          </a:p>
          <a:p>
            <a:pPr marL="57150" indent="0">
              <a:lnSpc>
                <a:spcPct val="120000"/>
              </a:lnSpc>
              <a:spcBef>
                <a:spcPts val="0"/>
              </a:spcBef>
              <a:buNone/>
            </a:pPr>
            <a:r>
              <a:rPr lang="en-US" sz="8000" dirty="0" smtClean="0">
                <a:solidFill>
                  <a:prstClr val="black"/>
                </a:solidFill>
              </a:rPr>
              <a:t>Access brief, no-cost CMS learning modules on topics ranging from choosing quality measures to scoring </a:t>
            </a:r>
            <a:r>
              <a:rPr lang="en-US" sz="8000" dirty="0" smtClean="0">
                <a:solidFill>
                  <a:prstClr val="black"/>
                </a:solidFill>
              </a:rPr>
              <a:t>methodology</a:t>
            </a:r>
            <a:endParaRPr lang="en-US" sz="8000" dirty="0" smtClean="0">
              <a:solidFill>
                <a:prstClr val="black"/>
              </a:solidFill>
            </a:endParaRPr>
          </a:p>
          <a:p>
            <a:pPr marL="57150" indent="0">
              <a:lnSpc>
                <a:spcPct val="120000"/>
              </a:lnSpc>
              <a:spcBef>
                <a:spcPts val="0"/>
              </a:spcBef>
              <a:buNone/>
            </a:pPr>
            <a:r>
              <a:rPr lang="en-US" sz="8000" b="1" dirty="0" smtClean="0">
                <a:solidFill>
                  <a:prstClr val="black"/>
                </a:solidFill>
              </a:rPr>
              <a:t>How successful will you be in the MIPS program?</a:t>
            </a:r>
          </a:p>
          <a:p>
            <a:pPr marL="57150" indent="0">
              <a:lnSpc>
                <a:spcPct val="120000"/>
              </a:lnSpc>
              <a:spcBef>
                <a:spcPts val="0"/>
              </a:spcBef>
              <a:buNone/>
            </a:pPr>
            <a:r>
              <a:rPr lang="en-US" sz="8000" dirty="0" smtClean="0">
                <a:solidFill>
                  <a:prstClr val="black"/>
                </a:solidFill>
              </a:rPr>
              <a:t>Take our Readiness Assessment and learn where to focus </a:t>
            </a:r>
            <a:r>
              <a:rPr lang="en-US" sz="8000" dirty="0" smtClean="0">
                <a:solidFill>
                  <a:prstClr val="black"/>
                </a:solidFill>
              </a:rPr>
              <a:t>effort</a:t>
            </a:r>
            <a:endParaRPr lang="en-US" sz="8000" b="1" dirty="0" smtClean="0">
              <a:solidFill>
                <a:prstClr val="black"/>
              </a:solidFill>
            </a:endParaRPr>
          </a:p>
          <a:p>
            <a:pPr marL="0" indent="0">
              <a:lnSpc>
                <a:spcPct val="120000"/>
              </a:lnSpc>
              <a:spcBef>
                <a:spcPts val="0"/>
              </a:spcBef>
              <a:buNone/>
            </a:pPr>
            <a:r>
              <a:rPr lang="en-US" sz="8000" b="1" dirty="0" smtClean="0"/>
              <a:t>Find all you need on our webpage</a:t>
            </a:r>
            <a:r>
              <a:rPr lang="en-US" sz="8000" b="1" dirty="0"/>
              <a:t>:</a:t>
            </a:r>
            <a:endParaRPr lang="en-US" sz="8000" b="1" dirty="0">
              <a:hlinkClick r:id="rId3"/>
            </a:endParaRPr>
          </a:p>
          <a:p>
            <a:pPr marL="0" indent="0">
              <a:lnSpc>
                <a:spcPct val="120000"/>
              </a:lnSpc>
              <a:spcBef>
                <a:spcPts val="0"/>
              </a:spcBef>
              <a:buNone/>
            </a:pPr>
            <a:r>
              <a:rPr lang="en-US" sz="8000" u="sng" dirty="0">
                <a:solidFill>
                  <a:prstClr val="black"/>
                </a:solidFill>
                <a:hlinkClick r:id="rId4"/>
              </a:rPr>
              <a:t>http://www.healthcarefornewengland.org/initiatives/macra</a:t>
            </a:r>
            <a:r>
              <a:rPr lang="en-US" sz="8000" u="sng" dirty="0" smtClean="0">
                <a:solidFill>
                  <a:prstClr val="black"/>
                </a:solidFill>
                <a:hlinkClick r:id="rId4"/>
              </a:rPr>
              <a:t>/</a:t>
            </a:r>
            <a:endParaRPr lang="en-US" sz="8000" u="sng" dirty="0" smtClean="0">
              <a:solidFill>
                <a:prstClr val="black"/>
              </a:solidFill>
            </a:endParaRPr>
          </a:p>
          <a:p>
            <a:pPr marL="0" indent="0">
              <a:lnSpc>
                <a:spcPct val="120000"/>
              </a:lnSpc>
              <a:buNone/>
            </a:pPr>
            <a:r>
              <a:rPr lang="en-US" sz="8000" b="1" dirty="0"/>
              <a:t>Email the NE QIN-QIO at</a:t>
            </a:r>
            <a:r>
              <a:rPr lang="en-US" sz="8000" dirty="0"/>
              <a:t>: </a:t>
            </a:r>
            <a:r>
              <a:rPr lang="en-US" sz="8000" dirty="0">
                <a:solidFill>
                  <a:schemeClr val="accent6"/>
                </a:solidFill>
              </a:rPr>
              <a:t>neqinqio@healthcentricadvisors.org</a:t>
            </a:r>
          </a:p>
          <a:p>
            <a:pPr marL="0" indent="0">
              <a:lnSpc>
                <a:spcPct val="120000"/>
              </a:lnSpc>
              <a:spcBef>
                <a:spcPts val="0"/>
              </a:spcBef>
              <a:buNone/>
            </a:pPr>
            <a:endParaRPr lang="en-US" sz="8000" u="sng" dirty="0">
              <a:solidFill>
                <a:prstClr val="black"/>
              </a:solidFill>
            </a:endParaRPr>
          </a:p>
          <a:p>
            <a:pPr marL="0" indent="0">
              <a:lnSpc>
                <a:spcPct val="120000"/>
              </a:lnSpc>
              <a:spcBef>
                <a:spcPts val="0"/>
              </a:spcBef>
              <a:buNone/>
            </a:pPr>
            <a:endParaRPr lang="en-US" sz="8000" b="1" dirty="0" smtClean="0">
              <a:solidFill>
                <a:prstClr val="black"/>
              </a:solidFill>
            </a:endParaRPr>
          </a:p>
          <a:p>
            <a:pPr marL="0" indent="0">
              <a:buNone/>
            </a:pPr>
            <a:r>
              <a:rPr lang="en-US" sz="8000" b="1" dirty="0">
                <a:solidFill>
                  <a:prstClr val="black"/>
                </a:solidFill>
              </a:rPr>
              <a:t>	</a:t>
            </a:r>
            <a:endParaRPr lang="en-US" sz="8000" dirty="0">
              <a:solidFill>
                <a:prstClr val="black"/>
              </a:solidFill>
            </a:endParaRPr>
          </a:p>
        </p:txBody>
      </p:sp>
    </p:spTree>
    <p:extLst>
      <p:ext uri="{BB962C8B-B14F-4D97-AF65-F5344CB8AC3E}">
        <p14:creationId xmlns:p14="http://schemas.microsoft.com/office/powerpoint/2010/main" val="299225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600" cap="none" dirty="0" smtClean="0"/>
              <a:t>Disclaimer</a:t>
            </a:r>
            <a:endParaRPr lang="en-US" sz="3600" cap="none" dirty="0"/>
          </a:p>
        </p:txBody>
      </p:sp>
      <p:sp>
        <p:nvSpPr>
          <p:cNvPr id="3" name="Text Placeholder 2"/>
          <p:cNvSpPr>
            <a:spLocks noGrp="1"/>
          </p:cNvSpPr>
          <p:nvPr>
            <p:ph type="body" idx="1"/>
          </p:nvPr>
        </p:nvSpPr>
        <p:spPr/>
        <p:txBody>
          <a:bodyPr/>
          <a:lstStyle/>
          <a:p>
            <a:r>
              <a:rPr lang="en-US" b="1" dirty="0"/>
              <a:t>This presentation was prepared as a service to the public, and is not intended to grant rights or impose obligations. This presentation may contain references or links to statutes, regulations, or other policy materials. The information provided is only intended to be a general summary. It is not intended to take the place of either the written law or regulations. We encourage readers to review the specific statutes, regulations, and other interpretive materials for a full and accurate statement of their contents.</a:t>
            </a:r>
            <a:endParaRPr lang="en-US" dirty="0"/>
          </a:p>
        </p:txBody>
      </p:sp>
      <p:sp>
        <p:nvSpPr>
          <p:cNvPr id="4" name="Date Placeholder 3"/>
          <p:cNvSpPr>
            <a:spLocks noGrp="1"/>
          </p:cNvSpPr>
          <p:nvPr>
            <p:ph type="dt" sz="half" idx="10"/>
          </p:nvPr>
        </p:nvSpPr>
        <p:spPr/>
        <p:txBody>
          <a:bodyPr/>
          <a:lstStyle/>
          <a:p>
            <a:fld id="{153476C6-9B96-4464-8155-6B0A32372B5B}" type="datetime1">
              <a:rPr lang="en-US" smtClean="0">
                <a:solidFill>
                  <a:srgbClr val="828A8F"/>
                </a:solidFill>
              </a:rPr>
              <a:pPr/>
              <a:t>11/18/2016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3</a:t>
            </a:fld>
            <a:endParaRPr lang="en-US">
              <a:solidFill>
                <a:srgbClr val="828A8F"/>
              </a:solidFill>
            </a:endParaRPr>
          </a:p>
        </p:txBody>
      </p:sp>
    </p:spTree>
    <p:extLst>
      <p:ext uri="{BB962C8B-B14F-4D97-AF65-F5344CB8AC3E}">
        <p14:creationId xmlns:p14="http://schemas.microsoft.com/office/powerpoint/2010/main" val="2815902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For More Information</a:t>
            </a:r>
            <a:endParaRPr lang="en-US" sz="3600" dirty="0"/>
          </a:p>
        </p:txBody>
      </p:sp>
      <p:sp>
        <p:nvSpPr>
          <p:cNvPr id="3" name="Date Placeholder 2"/>
          <p:cNvSpPr>
            <a:spLocks noGrp="1"/>
          </p:cNvSpPr>
          <p:nvPr>
            <p:ph type="dt" sz="half" idx="10"/>
          </p:nvPr>
        </p:nvSpPr>
        <p:spPr/>
        <p:txBody>
          <a:bodyPr/>
          <a:lstStyle/>
          <a:p>
            <a:fld id="{39E6AF3A-003E-4C0E-AA30-FCF2946129EE}" type="datetime1">
              <a:rPr lang="en-US" smtClean="0">
                <a:solidFill>
                  <a:srgbClr val="828A8F"/>
                </a:solidFill>
              </a:rPr>
              <a:pPr/>
              <a:t>11/18/2016</a:t>
            </a:fld>
            <a:endParaRPr lang="en-US">
              <a:solidFill>
                <a:srgbClr val="828A8F"/>
              </a:solidFill>
            </a:endParaRPr>
          </a:p>
        </p:txBody>
      </p:sp>
      <p:sp>
        <p:nvSpPr>
          <p:cNvPr id="4" name="Slide Number Placeholder 3"/>
          <p:cNvSpPr>
            <a:spLocks noGrp="1"/>
          </p:cNvSpPr>
          <p:nvPr>
            <p:ph type="sldNum" sz="quarter" idx="12"/>
          </p:nvPr>
        </p:nvSpPr>
        <p:spPr/>
        <p:txBody>
          <a:bodyPr/>
          <a:lstStyle/>
          <a:p>
            <a:fld id="{70EE4D32-198B-44B6-99A2-1D7E5D0EF38D}" type="slidenum">
              <a:rPr lang="en-US" smtClean="0">
                <a:solidFill>
                  <a:srgbClr val="828A8F"/>
                </a:solidFill>
              </a:rPr>
              <a:pPr/>
              <a:t>30</a:t>
            </a:fld>
            <a:endParaRPr lang="en-US">
              <a:solidFill>
                <a:srgbClr val="828A8F"/>
              </a:solidFill>
            </a:endParaRPr>
          </a:p>
        </p:txBody>
      </p:sp>
      <p:sp>
        <p:nvSpPr>
          <p:cNvPr id="5" name="Content Placeholder 4"/>
          <p:cNvSpPr>
            <a:spLocks noGrp="1"/>
          </p:cNvSpPr>
          <p:nvPr>
            <p:ph idx="1"/>
          </p:nvPr>
        </p:nvSpPr>
        <p:spPr>
          <a:xfrm>
            <a:off x="457200" y="1905000"/>
            <a:ext cx="8229600" cy="3124200"/>
          </a:xfrm>
        </p:spPr>
        <p:txBody>
          <a:bodyPr/>
          <a:lstStyle/>
          <a:p>
            <a:endParaRPr lang="en-US" b="0" dirty="0" smtClean="0">
              <a:solidFill>
                <a:schemeClr val="tx1"/>
              </a:solidFill>
            </a:endParaRPr>
          </a:p>
          <a:p>
            <a:r>
              <a:rPr lang="en-US" sz="2000" b="0" dirty="0" smtClean="0">
                <a:solidFill>
                  <a:schemeClr val="tx1"/>
                </a:solidFill>
              </a:rPr>
              <a:t>Visit the </a:t>
            </a:r>
            <a:r>
              <a:rPr lang="en-US" sz="2000" dirty="0" smtClean="0">
                <a:solidFill>
                  <a:schemeClr val="tx1"/>
                </a:solidFill>
              </a:rPr>
              <a:t>CMS Physician Value Modifier policies </a:t>
            </a:r>
            <a:r>
              <a:rPr lang="en-US" sz="2000" b="0" dirty="0" smtClean="0">
                <a:solidFill>
                  <a:schemeClr val="tx1"/>
                </a:solidFill>
              </a:rPr>
              <a:t>and the </a:t>
            </a:r>
            <a:r>
              <a:rPr lang="en-US" sz="2000" dirty="0" smtClean="0">
                <a:solidFill>
                  <a:schemeClr val="tx1"/>
                </a:solidFill>
              </a:rPr>
              <a:t>Annual Quality and Resource Use Reports</a:t>
            </a:r>
            <a:r>
              <a:rPr lang="en-US" sz="2000" b="0" dirty="0" smtClean="0"/>
              <a:t>: </a:t>
            </a:r>
            <a:r>
              <a:rPr lang="en-US" sz="2000" b="0" dirty="0" smtClean="0">
                <a:hlinkClick r:id="rId3"/>
              </a:rPr>
              <a:t>www.cms.gov/physicianfeedbackprogram</a:t>
            </a:r>
            <a:r>
              <a:rPr lang="en-US" sz="2000" b="0" dirty="0" smtClean="0"/>
              <a:t>   or</a:t>
            </a:r>
          </a:p>
          <a:p>
            <a:r>
              <a:rPr lang="en-US" sz="2000" b="0" dirty="0">
                <a:hlinkClick r:id="rId4"/>
              </a:rPr>
              <a:t>http://</a:t>
            </a:r>
            <a:r>
              <a:rPr lang="en-US" sz="2000" b="0" dirty="0" smtClean="0">
                <a:hlinkClick r:id="rId4"/>
              </a:rPr>
              <a:t>www.cms.gov/Medicare/Medicare-Fee-for-Service-Payment/PhysicianFeedbackProgram/ValueBasedPaymentModifier.html</a:t>
            </a:r>
            <a:endParaRPr lang="en-US" sz="2000" b="0" dirty="0" smtClean="0"/>
          </a:p>
          <a:p>
            <a:endParaRPr lang="en-US" b="0" dirty="0"/>
          </a:p>
          <a:p>
            <a:r>
              <a:rPr lang="en-US" sz="2000" b="0" dirty="0">
                <a:solidFill>
                  <a:schemeClr val="tx1"/>
                </a:solidFill>
              </a:rPr>
              <a:t>For more information about the </a:t>
            </a:r>
            <a:r>
              <a:rPr lang="en-US" sz="2000" dirty="0">
                <a:solidFill>
                  <a:schemeClr val="tx1"/>
                </a:solidFill>
              </a:rPr>
              <a:t>Medicare Learning Network (MLN)</a:t>
            </a:r>
            <a:r>
              <a:rPr lang="en-US" sz="2000" b="0" dirty="0">
                <a:solidFill>
                  <a:schemeClr val="tx1"/>
                </a:solidFill>
              </a:rPr>
              <a:t>, please visit </a:t>
            </a:r>
            <a:endParaRPr lang="en-US" sz="2000" b="0" dirty="0" smtClean="0">
              <a:solidFill>
                <a:schemeClr val="tx1"/>
              </a:solidFill>
            </a:endParaRPr>
          </a:p>
          <a:p>
            <a:r>
              <a:rPr lang="en-US" sz="2000" b="0" dirty="0" smtClean="0">
                <a:solidFill>
                  <a:schemeClr val="tx1"/>
                </a:solidFill>
                <a:hlinkClick r:id="rId5"/>
              </a:rPr>
              <a:t>http</a:t>
            </a:r>
            <a:r>
              <a:rPr lang="en-US" sz="2000" b="0" dirty="0">
                <a:solidFill>
                  <a:schemeClr val="tx1"/>
                </a:solidFill>
                <a:hlinkClick r:id="rId5"/>
              </a:rPr>
              <a:t>://</a:t>
            </a:r>
            <a:r>
              <a:rPr lang="en-US" sz="2000" b="0" dirty="0" smtClean="0">
                <a:solidFill>
                  <a:schemeClr val="tx1"/>
                </a:solidFill>
                <a:hlinkClick r:id="rId5"/>
              </a:rPr>
              <a:t>cms.gov/Outreach-and-Education/Medicare-Learning-Network-MLN/MLNGenInfo/index.html</a:t>
            </a:r>
            <a:r>
              <a:rPr lang="en-US" sz="2000" b="0" dirty="0" smtClean="0">
                <a:solidFill>
                  <a:schemeClr val="tx1"/>
                </a:solidFill>
              </a:rPr>
              <a:t> </a:t>
            </a:r>
          </a:p>
          <a:p>
            <a:endParaRPr lang="en-US" sz="2000" b="0" dirty="0" smtClean="0">
              <a:solidFill>
                <a:schemeClr val="tx1"/>
              </a:solidFill>
            </a:endParaRPr>
          </a:p>
          <a:p>
            <a:endParaRPr lang="en-US" sz="2000" b="0" dirty="0" smtClean="0">
              <a:solidFill>
                <a:schemeClr val="tx1"/>
              </a:solidFill>
            </a:endParaRPr>
          </a:p>
          <a:p>
            <a:r>
              <a:rPr lang="en-US" sz="2000" b="0" dirty="0" smtClean="0">
                <a:solidFill>
                  <a:schemeClr val="tx1"/>
                </a:solidFill>
              </a:rPr>
              <a:t>For more information on </a:t>
            </a:r>
            <a:r>
              <a:rPr lang="en-US" sz="2000" dirty="0" smtClean="0">
                <a:solidFill>
                  <a:schemeClr val="tx1"/>
                </a:solidFill>
              </a:rPr>
              <a:t>MACRA/MIPS </a:t>
            </a:r>
            <a:r>
              <a:rPr lang="en-US" sz="2000" b="0" dirty="0" smtClean="0">
                <a:solidFill>
                  <a:schemeClr val="tx1"/>
                </a:solidFill>
              </a:rPr>
              <a:t>and the </a:t>
            </a:r>
            <a:r>
              <a:rPr lang="en-US" sz="2000" dirty="0" smtClean="0">
                <a:solidFill>
                  <a:schemeClr val="tx1"/>
                </a:solidFill>
              </a:rPr>
              <a:t>Quality Payment Program </a:t>
            </a:r>
            <a:r>
              <a:rPr lang="en-US" sz="2000" b="0" dirty="0" smtClean="0">
                <a:solidFill>
                  <a:schemeClr val="tx1"/>
                </a:solidFill>
              </a:rPr>
              <a:t>visit</a:t>
            </a:r>
            <a:endParaRPr lang="en-US" sz="2000" b="0" dirty="0">
              <a:solidFill>
                <a:schemeClr val="tx1"/>
              </a:solidFill>
            </a:endParaRPr>
          </a:p>
        </p:txBody>
      </p:sp>
      <p:sp>
        <p:nvSpPr>
          <p:cNvPr id="7" name="TextBox 6"/>
          <p:cNvSpPr txBox="1"/>
          <p:nvPr/>
        </p:nvSpPr>
        <p:spPr>
          <a:xfrm>
            <a:off x="3276600" y="5929263"/>
            <a:ext cx="2184957" cy="369332"/>
          </a:xfrm>
          <a:prstGeom prst="rect">
            <a:avLst/>
          </a:prstGeom>
          <a:noFill/>
        </p:spPr>
        <p:txBody>
          <a:bodyPr wrap="none" rtlCol="0">
            <a:spAutoFit/>
          </a:bodyPr>
          <a:lstStyle/>
          <a:p>
            <a:pPr lvl="0"/>
            <a:r>
              <a:rPr lang="en-US" dirty="0">
                <a:solidFill>
                  <a:prstClr val="black"/>
                </a:solidFill>
                <a:hlinkClick r:id="rId6"/>
              </a:rPr>
              <a:t>https://qpp.cms.gov/</a:t>
            </a:r>
            <a:endParaRPr lang="en-US" dirty="0">
              <a:solidFill>
                <a:prstClr val="black"/>
              </a:solidFill>
            </a:endParaRPr>
          </a:p>
        </p:txBody>
      </p:sp>
    </p:spTree>
    <p:extLst>
      <p:ext uri="{BB962C8B-B14F-4D97-AF65-F5344CB8AC3E}">
        <p14:creationId xmlns:p14="http://schemas.microsoft.com/office/powerpoint/2010/main" val="1815121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71600"/>
            <a:ext cx="8534400" cy="5257800"/>
          </a:xfrm>
        </p:spPr>
        <p:txBody>
          <a:bodyPr>
            <a:normAutofit fontScale="92500" lnSpcReduction="10000"/>
          </a:bodyPr>
          <a:lstStyle/>
          <a:p>
            <a:pPr>
              <a:spcBef>
                <a:spcPts val="600"/>
              </a:spcBef>
            </a:pPr>
            <a:r>
              <a:rPr lang="en-US" sz="1800" b="1" u="sng" dirty="0" err="1"/>
              <a:t>QualityNet</a:t>
            </a:r>
            <a:r>
              <a:rPr lang="en-US" sz="1800" b="1" u="sng" dirty="0"/>
              <a:t> Help Desk</a:t>
            </a:r>
            <a:r>
              <a:rPr lang="en-US" sz="1800" b="1" dirty="0"/>
              <a:t>: </a:t>
            </a:r>
            <a:r>
              <a:rPr lang="en-US" sz="1800" dirty="0"/>
              <a:t>866-288-8912 (TTY 877-715-6222) </a:t>
            </a:r>
          </a:p>
          <a:p>
            <a:pPr marL="0" indent="0">
              <a:spcBef>
                <a:spcPts val="0"/>
              </a:spcBef>
              <a:spcAft>
                <a:spcPts val="0"/>
              </a:spcAft>
              <a:buNone/>
            </a:pPr>
            <a:r>
              <a:rPr lang="en-US" sz="1800" dirty="0" smtClean="0"/>
              <a:t>      </a:t>
            </a:r>
            <a:r>
              <a:rPr lang="en-US" sz="1500" dirty="0" smtClean="0"/>
              <a:t>7:00 </a:t>
            </a:r>
            <a:r>
              <a:rPr lang="en-US" sz="1500" dirty="0"/>
              <a:t>a.m.–7:00 p.m. CST M-F or qnetsupport@hcqis.org </a:t>
            </a:r>
          </a:p>
          <a:p>
            <a:pPr marL="0" indent="0">
              <a:spcBef>
                <a:spcPts val="0"/>
              </a:spcBef>
              <a:spcAft>
                <a:spcPts val="0"/>
              </a:spcAft>
              <a:buNone/>
            </a:pPr>
            <a:r>
              <a:rPr lang="en-US" sz="1500" dirty="0" smtClean="0"/>
              <a:t>       You </a:t>
            </a:r>
            <a:r>
              <a:rPr lang="en-US" sz="1500" dirty="0"/>
              <a:t>will be asked to provide basic information such as name, practice, address, </a:t>
            </a:r>
            <a:r>
              <a:rPr lang="en-US" sz="1500" dirty="0" smtClean="0"/>
              <a:t>   </a:t>
            </a:r>
          </a:p>
          <a:p>
            <a:pPr marL="0" indent="0">
              <a:spcBef>
                <a:spcPts val="0"/>
              </a:spcBef>
              <a:spcAft>
                <a:spcPts val="0"/>
              </a:spcAft>
              <a:buNone/>
            </a:pPr>
            <a:r>
              <a:rPr lang="en-US" sz="1500" dirty="0"/>
              <a:t> </a:t>
            </a:r>
            <a:r>
              <a:rPr lang="en-US" sz="1500" dirty="0" smtClean="0"/>
              <a:t>       phone</a:t>
            </a:r>
            <a:r>
              <a:rPr lang="en-US" sz="1500" dirty="0"/>
              <a:t>, and e-mail </a:t>
            </a:r>
          </a:p>
          <a:p>
            <a:pPr>
              <a:spcBef>
                <a:spcPts val="800"/>
              </a:spcBef>
              <a:spcAft>
                <a:spcPts val="800"/>
              </a:spcAft>
            </a:pPr>
            <a:r>
              <a:rPr lang="en-US" sz="1800" b="1" dirty="0"/>
              <a:t>EHR Incentive Program Information Center: </a:t>
            </a:r>
            <a:r>
              <a:rPr lang="en-US" sz="1800" dirty="0"/>
              <a:t>888-734-6433 (TTY 888-734-6563) </a:t>
            </a:r>
          </a:p>
          <a:p>
            <a:pPr>
              <a:spcBef>
                <a:spcPts val="800"/>
              </a:spcBef>
              <a:spcAft>
                <a:spcPts val="800"/>
              </a:spcAft>
            </a:pPr>
            <a:r>
              <a:rPr lang="en-US" sz="1800" b="1" dirty="0"/>
              <a:t>ACO Help Desk via the CMS Information Center: </a:t>
            </a:r>
            <a:r>
              <a:rPr lang="en-US" sz="1800" dirty="0"/>
              <a:t>888-734-6433 Option </a:t>
            </a:r>
            <a:r>
              <a:rPr lang="en-US" sz="1800" dirty="0" smtClean="0"/>
              <a:t>2</a:t>
            </a:r>
          </a:p>
          <a:p>
            <a:pPr>
              <a:spcBef>
                <a:spcPts val="800"/>
              </a:spcBef>
              <a:spcAft>
                <a:spcPts val="800"/>
              </a:spcAft>
            </a:pPr>
            <a:r>
              <a:rPr lang="en-US" sz="1800" b="1" dirty="0" smtClean="0"/>
              <a:t>MLN </a:t>
            </a:r>
            <a:r>
              <a:rPr lang="en-US" sz="1800" b="1" dirty="0"/>
              <a:t>Connects™ Provider </a:t>
            </a:r>
            <a:r>
              <a:rPr lang="en-US" sz="1800" b="1" dirty="0" err="1" smtClean="0"/>
              <a:t>eNews</a:t>
            </a:r>
            <a:r>
              <a:rPr lang="en-US" sz="1800" b="1" dirty="0" smtClean="0"/>
              <a:t>: </a:t>
            </a:r>
            <a:r>
              <a:rPr lang="en-US" sz="1300" dirty="0" smtClean="0">
                <a:hlinkClick r:id="rId2"/>
              </a:rPr>
              <a:t>http://www.cms.gov/Outreach-and-Education/Outreach/FFSProvPartProg/Provider-Partnership-Email-Archive.html</a:t>
            </a:r>
            <a:endParaRPr lang="en-US" sz="1300" dirty="0"/>
          </a:p>
          <a:p>
            <a:pPr>
              <a:spcBef>
                <a:spcPts val="800"/>
              </a:spcBef>
              <a:spcAft>
                <a:spcPts val="800"/>
              </a:spcAft>
            </a:pPr>
            <a:r>
              <a:rPr lang="en-US" sz="1800" b="1" dirty="0"/>
              <a:t>MLN Connects Provider Calls and Events: </a:t>
            </a:r>
            <a:r>
              <a:rPr lang="en-US" sz="1300" u="sng" dirty="0">
                <a:hlinkClick r:id="rId3"/>
              </a:rPr>
              <a:t>http://</a:t>
            </a:r>
            <a:r>
              <a:rPr lang="en-US" sz="1300" u="sng" dirty="0" smtClean="0">
                <a:hlinkClick r:id="rId3"/>
              </a:rPr>
              <a:t>www.cms.gov/Outreach-and-Education/Outreach/NPC/National-Provider-Calls-and-Events.html</a:t>
            </a:r>
            <a:endParaRPr lang="en-US" sz="1300" u="sng" dirty="0" smtClean="0"/>
          </a:p>
          <a:p>
            <a:pPr>
              <a:spcBef>
                <a:spcPts val="800"/>
              </a:spcBef>
              <a:spcAft>
                <a:spcPts val="800"/>
              </a:spcAft>
            </a:pPr>
            <a:r>
              <a:rPr lang="en-US" sz="1800" b="1" dirty="0" smtClean="0"/>
              <a:t>MLN </a:t>
            </a:r>
            <a:r>
              <a:rPr lang="en-US" sz="1800" b="1" dirty="0"/>
              <a:t>Connects </a:t>
            </a:r>
            <a:r>
              <a:rPr lang="en-US" sz="1800" b="1" dirty="0" smtClean="0"/>
              <a:t>2016 Value Modifier : </a:t>
            </a:r>
            <a:r>
              <a:rPr lang="en-US" sz="1300" u="sng" dirty="0">
                <a:hlinkClick r:id="rId4"/>
              </a:rPr>
              <a:t>https://</a:t>
            </a:r>
            <a:r>
              <a:rPr lang="en-US" sz="1300" u="sng" dirty="0" smtClean="0">
                <a:hlinkClick r:id="rId4"/>
              </a:rPr>
              <a:t>www.youtube.com/watch?v=wDDkTZraFH4</a:t>
            </a:r>
            <a:endParaRPr lang="en-US" sz="1300" u="sng" dirty="0" smtClean="0"/>
          </a:p>
          <a:p>
            <a:pPr>
              <a:spcBef>
                <a:spcPts val="800"/>
              </a:spcBef>
              <a:spcAft>
                <a:spcPts val="800"/>
              </a:spcAft>
            </a:pPr>
            <a:r>
              <a:rPr lang="en-US" sz="1800" b="1" dirty="0" smtClean="0"/>
              <a:t>MLN </a:t>
            </a:r>
            <a:r>
              <a:rPr lang="en-US" sz="1800" b="1" dirty="0"/>
              <a:t>Connects Catalog: </a:t>
            </a:r>
            <a:r>
              <a:rPr lang="en-US" sz="1300" u="sng" dirty="0">
                <a:hlinkClick r:id="rId5"/>
              </a:rPr>
              <a:t>http://</a:t>
            </a:r>
            <a:r>
              <a:rPr lang="en-US" sz="1300" u="sng" dirty="0" smtClean="0">
                <a:hlinkClick r:id="rId5"/>
              </a:rPr>
              <a:t>www.cms.gov/Outreach-and-Education/Medicare-Learning-Network-MLN/MLNProducts/Downloads/MLNCatalog.pdf</a:t>
            </a:r>
            <a:endParaRPr lang="en-US" sz="1300" u="sng" dirty="0" smtClean="0"/>
          </a:p>
          <a:p>
            <a:r>
              <a:rPr lang="en-US" sz="1400" dirty="0" smtClean="0">
                <a:solidFill>
                  <a:srgbClr val="000000"/>
                </a:solidFill>
                <a:latin typeface="Cambria"/>
              </a:rPr>
              <a:t> </a:t>
            </a:r>
            <a:r>
              <a:rPr lang="en-US" sz="1800" b="1" dirty="0">
                <a:solidFill>
                  <a:srgbClr val="000000"/>
                </a:solidFill>
                <a:latin typeface="Cambria"/>
              </a:rPr>
              <a:t>Guide for Obtaining a New EIDM Account with a ‘Physician Quality and Value Programs’ Role </a:t>
            </a:r>
            <a:r>
              <a:rPr lang="en-US" sz="1800" b="1" u="sng" dirty="0" smtClean="0"/>
              <a:t>: </a:t>
            </a:r>
            <a:r>
              <a:rPr lang="en-US" sz="1300" u="sng" dirty="0">
                <a:hlinkClick r:id="rId6"/>
              </a:rPr>
              <a:t>https://</a:t>
            </a:r>
            <a:r>
              <a:rPr lang="en-US" sz="1300" u="sng" dirty="0" smtClean="0">
                <a:hlinkClick r:id="rId6"/>
              </a:rPr>
              <a:t>www.cms.gov/Medicare/Medicare-Fee-for-Service-Payment/PhysicianFeedbackProgram/Downloads/Guide-for-Obtaining-a-New-User-EIDM-Account-with-a-Physician-Quality-and-Value-Programs-Role.pdf</a:t>
            </a:r>
            <a:endParaRPr lang="en-US" sz="1300" u="sng" dirty="0" smtClean="0"/>
          </a:p>
          <a:p>
            <a:endParaRPr lang="en-US" sz="1800" dirty="0"/>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31</a:t>
            </a:fld>
            <a:endParaRPr lang="en-US" dirty="0">
              <a:solidFill>
                <a:srgbClr val="828A8F"/>
              </a:solidFill>
            </a:endParaRPr>
          </a:p>
        </p:txBody>
      </p:sp>
      <p:sp>
        <p:nvSpPr>
          <p:cNvPr id="2" name="Title 1"/>
          <p:cNvSpPr>
            <a:spLocks noGrp="1"/>
          </p:cNvSpPr>
          <p:nvPr>
            <p:ph type="title"/>
          </p:nvPr>
        </p:nvSpPr>
        <p:spPr/>
        <p:txBody>
          <a:bodyPr/>
          <a:lstStyle/>
          <a:p>
            <a:pPr algn="ctr"/>
            <a:r>
              <a:rPr lang="en-US" sz="3600" dirty="0" smtClean="0"/>
              <a:t>Resources</a:t>
            </a:r>
            <a:endParaRPr lang="en-US" sz="3600" dirty="0"/>
          </a:p>
        </p:txBody>
      </p:sp>
    </p:spTree>
    <p:extLst>
      <p:ext uri="{BB962C8B-B14F-4D97-AF65-F5344CB8AC3E}">
        <p14:creationId xmlns:p14="http://schemas.microsoft.com/office/powerpoint/2010/main" val="1222688957"/>
      </p:ext>
    </p:extLst>
  </p:cSld>
  <p:clrMapOvr>
    <a:masterClrMapping/>
  </p:clrMapOvr>
  <mc:AlternateContent xmlns:mc="http://schemas.openxmlformats.org/markup-compatibility/2006" xmlns:p14="http://schemas.microsoft.com/office/powerpoint/2010/main">
    <mc:Choice Requires="p14">
      <p:transition spd="slow" p14:dur="2000" advTm="8815"/>
    </mc:Choice>
    <mc:Fallback xmlns="">
      <p:transition spd="slow" advTm="881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2076"/>
            <a:ext cx="3390900" cy="711200"/>
          </a:xfrm>
          <a:prstGeom prst="rect">
            <a:avLst/>
          </a:prstGeom>
        </p:spPr>
      </p:pic>
      <p:sp>
        <p:nvSpPr>
          <p:cNvPr id="2" name="Title 1"/>
          <p:cNvSpPr>
            <a:spLocks noGrp="1"/>
          </p:cNvSpPr>
          <p:nvPr>
            <p:ph type="title"/>
          </p:nvPr>
        </p:nvSpPr>
        <p:spPr>
          <a:xfrm>
            <a:off x="457200" y="495301"/>
            <a:ext cx="8229600" cy="1143000"/>
          </a:xfrm>
        </p:spPr>
        <p:txBody>
          <a:bodyPr/>
          <a:lstStyle/>
          <a:p>
            <a:pPr algn="ctr"/>
            <a:r>
              <a:rPr lang="en-US" sz="3200" dirty="0" err="1" smtClean="0">
                <a:solidFill>
                  <a:schemeClr val="accent4">
                    <a:lumMod val="75000"/>
                  </a:schemeClr>
                </a:solidFill>
              </a:rPr>
              <a:t>Healthcentric</a:t>
            </a:r>
            <a:r>
              <a:rPr lang="en-US" sz="3200" dirty="0" smtClean="0">
                <a:solidFill>
                  <a:schemeClr val="accent4">
                    <a:lumMod val="75000"/>
                  </a:schemeClr>
                </a:solidFill>
              </a:rPr>
              <a:t> Advisors QIN-QIO</a:t>
            </a:r>
            <a:endParaRPr lang="en-US" sz="3200"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lvl="0">
              <a:lnSpc>
                <a:spcPct val="80000"/>
              </a:lnSpc>
              <a:spcBef>
                <a:spcPct val="20000"/>
              </a:spcBef>
              <a:spcAft>
                <a:spcPts val="600"/>
              </a:spcAft>
            </a:pPr>
            <a:r>
              <a:rPr lang="en-US" sz="2400" dirty="0">
                <a:solidFill>
                  <a:prstClr val="black"/>
                </a:solidFill>
              </a:rPr>
              <a:t>CMS’s QIO Program Approach to Clinical Quality – </a:t>
            </a:r>
            <a:r>
              <a:rPr lang="en-US" sz="2400" b="1" dirty="0">
                <a:solidFill>
                  <a:prstClr val="black"/>
                </a:solidFill>
              </a:rPr>
              <a:t>Triple Aim</a:t>
            </a:r>
            <a:r>
              <a:rPr lang="en-US" sz="2400" dirty="0">
                <a:solidFill>
                  <a:prstClr val="black"/>
                </a:solidFill>
              </a:rPr>
              <a:t>:</a:t>
            </a: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endParaRPr lang="en-US" sz="500" dirty="0">
              <a:solidFill>
                <a:prstClr val="black"/>
              </a:solidFill>
            </a:endParaRPr>
          </a:p>
          <a:p>
            <a:pPr lvl="0">
              <a:lnSpc>
                <a:spcPct val="80000"/>
              </a:lnSpc>
              <a:spcBef>
                <a:spcPct val="20000"/>
              </a:spcBef>
              <a:spcAft>
                <a:spcPts val="600"/>
              </a:spcAft>
            </a:pPr>
            <a:r>
              <a:rPr lang="en-US" sz="2400" dirty="0">
                <a:solidFill>
                  <a:prstClr val="black"/>
                </a:solidFill>
              </a:rPr>
              <a:t>QIN-QIOs are regional, multistate </a:t>
            </a:r>
            <a:endParaRPr lang="en-US" sz="2400" dirty="0" smtClean="0">
              <a:solidFill>
                <a:prstClr val="black"/>
              </a:solidFill>
            </a:endParaRPr>
          </a:p>
          <a:p>
            <a:pPr marL="0" lvl="0" indent="0">
              <a:lnSpc>
                <a:spcPct val="80000"/>
              </a:lnSpc>
              <a:spcBef>
                <a:spcPct val="20000"/>
              </a:spcBef>
              <a:spcAft>
                <a:spcPts val="600"/>
              </a:spcAft>
              <a:buNone/>
            </a:pPr>
            <a:r>
              <a:rPr lang="en-US" sz="2400" dirty="0">
                <a:solidFill>
                  <a:prstClr val="black"/>
                </a:solidFill>
              </a:rPr>
              <a:t> </a:t>
            </a:r>
            <a:r>
              <a:rPr lang="en-US" sz="2400" dirty="0" smtClean="0">
                <a:solidFill>
                  <a:prstClr val="black"/>
                </a:solidFill>
              </a:rPr>
              <a:t>   entities </a:t>
            </a:r>
            <a:r>
              <a:rPr lang="en-US" sz="2400" dirty="0">
                <a:solidFill>
                  <a:prstClr val="black"/>
                </a:solidFill>
              </a:rPr>
              <a:t>providing </a:t>
            </a:r>
            <a:r>
              <a:rPr lang="en-US" sz="2400" dirty="0" smtClean="0">
                <a:solidFill>
                  <a:prstClr val="black"/>
                </a:solidFill>
              </a:rPr>
              <a:t>services within </a:t>
            </a:r>
            <a:r>
              <a:rPr lang="en-US" sz="2400" b="1" dirty="0" smtClean="0">
                <a:solidFill>
                  <a:prstClr val="black"/>
                </a:solidFill>
              </a:rPr>
              <a:t>2 </a:t>
            </a:r>
            <a:r>
              <a:rPr lang="en-US" sz="2400" b="1" dirty="0">
                <a:solidFill>
                  <a:prstClr val="black"/>
                </a:solidFill>
              </a:rPr>
              <a:t>to 6 </a:t>
            </a:r>
            <a:endParaRPr lang="en-US" sz="2400" b="1" dirty="0" smtClean="0">
              <a:solidFill>
                <a:prstClr val="black"/>
              </a:solidFill>
            </a:endParaRPr>
          </a:p>
          <a:p>
            <a:pPr marL="0" lvl="0" indent="0">
              <a:lnSpc>
                <a:spcPct val="80000"/>
              </a:lnSpc>
              <a:spcBef>
                <a:spcPct val="20000"/>
              </a:spcBef>
              <a:spcAft>
                <a:spcPts val="600"/>
              </a:spcAft>
              <a:buNone/>
            </a:pPr>
            <a:r>
              <a:rPr lang="en-US" sz="2400" b="1" dirty="0">
                <a:solidFill>
                  <a:prstClr val="black"/>
                </a:solidFill>
              </a:rPr>
              <a:t> </a:t>
            </a:r>
            <a:r>
              <a:rPr lang="en-US" sz="2400" b="1" dirty="0" smtClean="0">
                <a:solidFill>
                  <a:prstClr val="black"/>
                </a:solidFill>
              </a:rPr>
              <a:t>   states </a:t>
            </a:r>
            <a:r>
              <a:rPr lang="en-US" sz="2400" b="1" dirty="0">
                <a:solidFill>
                  <a:prstClr val="black"/>
                </a:solidFill>
              </a:rPr>
              <a:t>for 5 year contracts</a:t>
            </a:r>
          </a:p>
          <a:p>
            <a:pPr lvl="0">
              <a:lnSpc>
                <a:spcPct val="80000"/>
              </a:lnSpc>
              <a:spcBef>
                <a:spcPct val="20000"/>
              </a:spcBef>
              <a:spcAft>
                <a:spcPts val="600"/>
              </a:spcAft>
            </a:pPr>
            <a:endParaRPr lang="en-US" sz="500" dirty="0">
              <a:solidFill>
                <a:prstClr val="black"/>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4</a:t>
            </a:fld>
            <a:endParaRPr lang="en-US">
              <a:solidFill>
                <a:srgbClr val="828A8F"/>
              </a:solidFill>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5012"/>
          <a:stretch/>
        </p:blipFill>
        <p:spPr bwMode="auto">
          <a:xfrm>
            <a:off x="2819400" y="2057400"/>
            <a:ext cx="303530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0172" y="2438400"/>
            <a:ext cx="2559890" cy="336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67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solidFill>
              </a:rPr>
              <a:t>Transitioning from Volume to Value, Quality Reporting </a:t>
            </a:r>
          </a:p>
        </p:txBody>
      </p:sp>
    </p:spTree>
    <p:extLst>
      <p:ext uri="{BB962C8B-B14F-4D97-AF65-F5344CB8AC3E}">
        <p14:creationId xmlns:p14="http://schemas.microsoft.com/office/powerpoint/2010/main" val="3004845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en-US" sz="3600" dirty="0"/>
              <a:t>The Evolution of CMS </a:t>
            </a:r>
            <a:br>
              <a:rPr lang="en-US" sz="3600" dirty="0"/>
            </a:br>
            <a:r>
              <a:rPr lang="en-US" sz="3600" dirty="0"/>
              <a:t>Quality Reporting</a:t>
            </a:r>
          </a:p>
        </p:txBody>
      </p:sp>
      <p:sp>
        <p:nvSpPr>
          <p:cNvPr id="3" name="Content Placeholder 2"/>
          <p:cNvSpPr>
            <a:spLocks noGrp="1"/>
          </p:cNvSpPr>
          <p:nvPr>
            <p:ph idx="1"/>
          </p:nvPr>
        </p:nvSpPr>
        <p:spPr>
          <a:xfrm>
            <a:off x="457200" y="1600200"/>
            <a:ext cx="8610600" cy="4572000"/>
          </a:xfrm>
        </p:spPr>
        <p:txBody>
          <a:bodyPr/>
          <a:lstStyle/>
          <a:p>
            <a:pPr>
              <a:spcAft>
                <a:spcPts val="1800"/>
              </a:spcAft>
            </a:pPr>
            <a:r>
              <a:rPr lang="en-US" dirty="0" smtClean="0"/>
              <a:t>July 1, 2007 Physician Quality Reporting </a:t>
            </a:r>
            <a:r>
              <a:rPr lang="en-US" dirty="0" smtClean="0"/>
              <a:t>Initiative (PQRI)</a:t>
            </a:r>
            <a:endParaRPr lang="en-US" dirty="0" smtClean="0"/>
          </a:p>
          <a:p>
            <a:pPr lvl="0">
              <a:spcAft>
                <a:spcPts val="1800"/>
              </a:spcAft>
            </a:pPr>
            <a:r>
              <a:rPr lang="en-US" dirty="0">
                <a:solidFill>
                  <a:prstClr val="black"/>
                </a:solidFill>
              </a:rPr>
              <a:t>Jan. 1, 2009 Meaningful Use </a:t>
            </a:r>
            <a:r>
              <a:rPr lang="en-US" dirty="0" smtClean="0">
                <a:solidFill>
                  <a:prstClr val="black"/>
                </a:solidFill>
              </a:rPr>
              <a:t>Launch </a:t>
            </a:r>
          </a:p>
          <a:p>
            <a:pPr>
              <a:spcAft>
                <a:spcPts val="1800"/>
              </a:spcAft>
            </a:pPr>
            <a:r>
              <a:rPr lang="en-US" dirty="0" smtClean="0"/>
              <a:t>Jan. 1, 2011 Physician Quality Reporting System </a:t>
            </a:r>
            <a:r>
              <a:rPr lang="en-US" dirty="0">
                <a:solidFill>
                  <a:prstClr val="black"/>
                </a:solidFill>
              </a:rPr>
              <a:t>(PQRS</a:t>
            </a:r>
            <a:r>
              <a:rPr lang="en-US" dirty="0" smtClean="0">
                <a:solidFill>
                  <a:prstClr val="black"/>
                </a:solidFill>
              </a:rPr>
              <a:t>)</a:t>
            </a:r>
            <a:endParaRPr lang="en-US" dirty="0" smtClean="0"/>
          </a:p>
          <a:p>
            <a:pPr>
              <a:spcAft>
                <a:spcPts val="1800"/>
              </a:spcAft>
            </a:pPr>
            <a:r>
              <a:rPr lang="en-US" dirty="0" smtClean="0"/>
              <a:t>Jan</a:t>
            </a:r>
            <a:r>
              <a:rPr lang="en-US" dirty="0" smtClean="0"/>
              <a:t>. 1, 2013 Value Modifier</a:t>
            </a:r>
          </a:p>
          <a:p>
            <a:pPr>
              <a:spcAft>
                <a:spcPts val="1800"/>
              </a:spcAft>
            </a:pPr>
            <a:r>
              <a:rPr lang="en-US" dirty="0" smtClean="0"/>
              <a:t>Jan. 1, 2017 Medicare Access and CHIP Reauthorization Act/Merit-based Incentive Payment System (MACRA/MIPS)     </a:t>
            </a:r>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11/18/2016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6</a:t>
            </a:fld>
            <a:endParaRPr lang="en-US">
              <a:solidFill>
                <a:srgbClr val="828A8F"/>
              </a:solidFill>
            </a:endParaRPr>
          </a:p>
        </p:txBody>
      </p:sp>
    </p:spTree>
    <p:extLst>
      <p:ext uri="{BB962C8B-B14F-4D97-AF65-F5344CB8AC3E}">
        <p14:creationId xmlns:p14="http://schemas.microsoft.com/office/powerpoint/2010/main" val="688547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41"/>
          <a:stretch/>
        </p:blipFill>
        <p:spPr bwMode="auto">
          <a:xfrm>
            <a:off x="178410" y="447674"/>
            <a:ext cx="8736990" cy="52324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3200400" y="4114800"/>
            <a:ext cx="1524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12579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
            </a:r>
            <a:br>
              <a:rPr lang="en-US" sz="3600" dirty="0" smtClean="0"/>
            </a:br>
            <a:r>
              <a:rPr lang="en-US" sz="3200" dirty="0" smtClean="0"/>
              <a:t>Value Modifier (VM)</a:t>
            </a:r>
            <a:endParaRPr lang="en-US" sz="3600" dirty="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11/21/2016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8</a:t>
            </a:fld>
            <a:endParaRPr lang="en-US">
              <a:solidFill>
                <a:srgbClr val="828A8F"/>
              </a:solidFill>
            </a:endParaRPr>
          </a:p>
        </p:txBody>
      </p:sp>
      <p:pic>
        <p:nvPicPr>
          <p:cNvPr id="1229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281" t="30634" r="26866" b="23733"/>
          <a:stretch/>
        </p:blipFill>
        <p:spPr bwMode="auto">
          <a:xfrm>
            <a:off x="76200" y="1524000"/>
            <a:ext cx="8856899" cy="475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016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610600" cy="1143000"/>
          </a:xfrm>
        </p:spPr>
        <p:txBody>
          <a:bodyPr/>
          <a:lstStyle/>
          <a:p>
            <a:pPr algn="ctr"/>
            <a:r>
              <a:rPr lang="en-US" sz="3200" dirty="0" smtClean="0"/>
              <a:t>2018 VM Policies for Participants in the Shared Savings Program</a:t>
            </a:r>
            <a:endParaRPr lang="en-US" sz="3200" dirty="0"/>
          </a:p>
        </p:txBody>
      </p:sp>
      <p:sp>
        <p:nvSpPr>
          <p:cNvPr id="4" name="Date Placeholder 3"/>
          <p:cNvSpPr>
            <a:spLocks noGrp="1"/>
          </p:cNvSpPr>
          <p:nvPr>
            <p:ph type="dt" sz="half" idx="10"/>
          </p:nvPr>
        </p:nvSpPr>
        <p:spPr/>
        <p:txBody>
          <a:bodyPr/>
          <a:lstStyle/>
          <a:p>
            <a:fld id="{54E0B825-15E9-4E9F-AF65-94B9ECD82A6D}" type="datetime1">
              <a:rPr lang="en-US" smtClean="0">
                <a:solidFill>
                  <a:srgbClr val="828A8F"/>
                </a:solidFill>
              </a:rPr>
              <a:pPr/>
              <a:t>11/21/2016</a:t>
            </a:fld>
            <a:endParaRPr lang="en-US">
              <a:solidFill>
                <a:srgbClr val="828A8F"/>
              </a:solidFill>
            </a:endParaRPr>
          </a:p>
        </p:txBody>
      </p:sp>
      <p:sp>
        <p:nvSpPr>
          <p:cNvPr id="5" name="Slide Number Placeholder 4"/>
          <p:cNvSpPr>
            <a:spLocks noGrp="1"/>
          </p:cNvSpPr>
          <p:nvPr>
            <p:ph type="sldNum" sz="quarter" idx="12"/>
          </p:nvPr>
        </p:nvSpPr>
        <p:spPr/>
        <p:txBody>
          <a:bodyPr/>
          <a:lstStyle/>
          <a:p>
            <a:fld id="{70EE4D32-198B-44B6-99A2-1D7E5D0EF38D}" type="slidenum">
              <a:rPr lang="en-US" smtClean="0">
                <a:solidFill>
                  <a:srgbClr val="828A8F"/>
                </a:solidFill>
              </a:rPr>
              <a:pPr/>
              <a:t>9</a:t>
            </a:fld>
            <a:endParaRPr lang="en-US">
              <a:solidFill>
                <a:srgbClr val="828A8F"/>
              </a:solidFill>
            </a:endParaRPr>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232" t="29226" r="26549" b="28521"/>
          <a:stretch/>
        </p:blipFill>
        <p:spPr bwMode="auto">
          <a:xfrm>
            <a:off x="0" y="1676400"/>
            <a:ext cx="9015165" cy="453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0404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IO_NE-QIN_PPT-Template_010615">
  <a:themeElements>
    <a:clrScheme name="*HCA">
      <a:dk1>
        <a:sysClr val="windowText" lastClr="000000"/>
      </a:dk1>
      <a:lt1>
        <a:sysClr val="window" lastClr="FFFFFF"/>
      </a:lt1>
      <a:dk2>
        <a:srgbClr val="002C76"/>
      </a:dk2>
      <a:lt2>
        <a:srgbClr val="828A8F"/>
      </a:lt2>
      <a:accent1>
        <a:srgbClr val="2C95B5"/>
      </a:accent1>
      <a:accent2>
        <a:srgbClr val="92003F"/>
      </a:accent2>
      <a:accent3>
        <a:srgbClr val="766A63"/>
      </a:accent3>
      <a:accent4>
        <a:srgbClr val="6E99D4"/>
      </a:accent4>
      <a:accent5>
        <a:srgbClr val="00A29B"/>
      </a:accent5>
      <a:accent6>
        <a:srgbClr val="6B1F7C"/>
      </a:accent6>
      <a:hlink>
        <a:srgbClr val="6B1F7C"/>
      </a:hlink>
      <a:folHlink>
        <a:srgbClr val="002158"/>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CA-QIO_PowerPointTemplate_12-11-13_AB">
  <a:themeElements>
    <a:clrScheme name="*HCA">
      <a:dk1>
        <a:sysClr val="windowText" lastClr="000000"/>
      </a:dk1>
      <a:lt1>
        <a:sysClr val="window" lastClr="FFFFFF"/>
      </a:lt1>
      <a:dk2>
        <a:srgbClr val="002C76"/>
      </a:dk2>
      <a:lt2>
        <a:srgbClr val="828A8F"/>
      </a:lt2>
      <a:accent1>
        <a:srgbClr val="2C95B5"/>
      </a:accent1>
      <a:accent2>
        <a:srgbClr val="92003F"/>
      </a:accent2>
      <a:accent3>
        <a:srgbClr val="766A63"/>
      </a:accent3>
      <a:accent4>
        <a:srgbClr val="6E99D4"/>
      </a:accent4>
      <a:accent5>
        <a:srgbClr val="00A29B"/>
      </a:accent5>
      <a:accent6>
        <a:srgbClr val="6B1F7C"/>
      </a:accent6>
      <a:hlink>
        <a:srgbClr val="0000FF"/>
      </a:hlink>
      <a:folHlink>
        <a:srgbClr val="00215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6204</TotalTime>
  <Words>2071</Words>
  <Application>Microsoft Office PowerPoint</Application>
  <PresentationFormat>On-screen Show (4:3)</PresentationFormat>
  <Paragraphs>275</Paragraphs>
  <Slides>31</Slides>
  <Notes>15</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QIO_NE-QIN_PPT-Template_010615</vt:lpstr>
      <vt:lpstr>1_HCA-QIO_PowerPointTemplate_12-11-13_AB</vt:lpstr>
      <vt:lpstr>Transitioning to the  Quality Payment Program   How QRURs can help you prepare </vt:lpstr>
      <vt:lpstr>Today’s Agenda</vt:lpstr>
      <vt:lpstr>Disclaimer</vt:lpstr>
      <vt:lpstr>Healthcentric Advisors QIN-QIO</vt:lpstr>
      <vt:lpstr>Transitioning from Volume to Value, Quality Reporting </vt:lpstr>
      <vt:lpstr>The Evolution of CMS  Quality Reporting</vt:lpstr>
      <vt:lpstr>PowerPoint Presentation</vt:lpstr>
      <vt:lpstr> Value Modifier (VM)</vt:lpstr>
      <vt:lpstr>2018 VM Policies for Participants in the Shared Savings Program</vt:lpstr>
      <vt:lpstr>Quality-Tiering Methodology for VM</vt:lpstr>
      <vt:lpstr> Value Modifier Key Points</vt:lpstr>
      <vt:lpstr>Quality and Resource Use Reports</vt:lpstr>
      <vt:lpstr>What is a QRUR Report?</vt:lpstr>
      <vt:lpstr>Which types of QRURs are available…and when?</vt:lpstr>
      <vt:lpstr>Where do I find a QRUR Report?</vt:lpstr>
      <vt:lpstr>How Do I Access QRUR Reports</vt:lpstr>
      <vt:lpstr>Accessing the QRUR Reports</vt:lpstr>
      <vt:lpstr>QRURs</vt:lpstr>
      <vt:lpstr>Exhibit 1: EPs in your Taxpayer  Identification Number (TIN)</vt:lpstr>
      <vt:lpstr>Exhibit 3: Average number of  primary care services provided within &amp; outside of your TIN</vt:lpstr>
      <vt:lpstr>Exhibit 4: Beneficiaries attributed to your TIN based on services provided during episodes of hospital care</vt:lpstr>
      <vt:lpstr>Exhibit 5: Performance on Quality  Outcome Measures</vt:lpstr>
      <vt:lpstr>Exhibit 8: Performance on  Cost Measures</vt:lpstr>
      <vt:lpstr>Exhibit 10: Per Capita &amp; Per Episode  Costs of Care for Specific Services</vt:lpstr>
      <vt:lpstr>How Can It Help Me?</vt:lpstr>
      <vt:lpstr>MIPS Program</vt:lpstr>
      <vt:lpstr>Two Options to  Demonstrate</vt:lpstr>
      <vt:lpstr>Contact Information</vt:lpstr>
      <vt:lpstr>Need Help Navigating  CMS’ Quality Payment Program?  Let the QIN-QIO lead the way.</vt:lpstr>
      <vt:lpstr>For More Information</vt:lpstr>
      <vt:lpstr>Resources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Successfully Navigating the Evolution to Value-Based Care  What it is and What it Means to Physician Practices</dc:title>
  <dc:creator>Brenda Jenkins</dc:creator>
  <cp:lastModifiedBy>Lauren Capizzo</cp:lastModifiedBy>
  <cp:revision>48</cp:revision>
  <dcterms:created xsi:type="dcterms:W3CDTF">2016-11-10T18:22:09Z</dcterms:created>
  <dcterms:modified xsi:type="dcterms:W3CDTF">2016-11-21T22:01:54Z</dcterms:modified>
</cp:coreProperties>
</file>